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9"/>
  </p:notesMasterIdLst>
  <p:sldIdLst>
    <p:sldId id="746" r:id="rId5"/>
    <p:sldId id="823" r:id="rId6"/>
    <p:sldId id="829" r:id="rId7"/>
    <p:sldId id="804" r:id="rId8"/>
    <p:sldId id="828" r:id="rId9"/>
    <p:sldId id="824" r:id="rId10"/>
    <p:sldId id="817" r:id="rId11"/>
    <p:sldId id="821" r:id="rId12"/>
    <p:sldId id="820" r:id="rId13"/>
    <p:sldId id="752" r:id="rId14"/>
    <p:sldId id="776" r:id="rId15"/>
    <p:sldId id="808" r:id="rId16"/>
    <p:sldId id="818" r:id="rId17"/>
    <p:sldId id="82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C0D4"/>
    <a:srgbClr val="5B9BD5"/>
    <a:srgbClr val="0000FF"/>
    <a:srgbClr val="9900CC"/>
    <a:srgbClr val="009900"/>
    <a:srgbClr val="FF00FF"/>
    <a:srgbClr val="00FFFF"/>
    <a:srgbClr val="FFFF00"/>
    <a:srgbClr val="FF0000"/>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91" autoAdjust="0"/>
  </p:normalViewPr>
  <p:slideViewPr>
    <p:cSldViewPr>
      <p:cViewPr varScale="1">
        <p:scale>
          <a:sx n="83" d="100"/>
          <a:sy n="83" d="100"/>
        </p:scale>
        <p:origin x="1376" y="48"/>
      </p:cViewPr>
      <p:guideLst>
        <p:guide orient="horz" pos="2160"/>
        <p:guide pos="2880"/>
      </p:guideLst>
    </p:cSldViewPr>
  </p:slideViewPr>
  <p:outlineViewPr>
    <p:cViewPr>
      <p:scale>
        <a:sx n="25" d="100"/>
        <a:sy n="25" d="100"/>
      </p:scale>
      <p:origin x="0" y="-16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tyle>
          <a:lnRef idx="3">
            <a:schemeClr val="lt1"/>
          </a:lnRef>
          <a:fillRef idx="1">
            <a:schemeClr val="accent6"/>
          </a:fillRef>
          <a:effectRef idx="1">
            <a:schemeClr val="accent6"/>
          </a:effectRef>
          <a:fontRef idx="minor">
            <a:schemeClr val="lt1"/>
          </a:fontRef>
        </dgm:style>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b="1"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473934"/>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494776"/>
        <a:ext cx="1381531" cy="669923"/>
      </dsp:txXfrm>
    </dsp:sp>
    <dsp:sp modelId="{0BCE1037-9706-410D-834A-ECEC4388E735}">
      <dsp:nvSpPr>
        <dsp:cNvPr id="0" name=""/>
        <dsp:cNvSpPr/>
      </dsp:nvSpPr>
      <dsp:spPr>
        <a:xfrm>
          <a:off x="1780257" y="473934"/>
          <a:ext cx="1423215" cy="711607"/>
        </a:xfrm>
        <a:prstGeom prst="roundRect">
          <a:avLst>
            <a:gd name="adj" fmla="val 1000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494776"/>
        <a:ext cx="1381531" cy="669923"/>
      </dsp:txXfrm>
    </dsp:sp>
    <dsp:sp modelId="{405FCD6E-D4E8-41FA-B6A2-E4BB402E06BE}">
      <dsp:nvSpPr>
        <dsp:cNvPr id="0" name=""/>
        <dsp:cNvSpPr/>
      </dsp:nvSpPr>
      <dsp:spPr>
        <a:xfrm>
          <a:off x="3559276" y="473934"/>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494776"/>
        <a:ext cx="1381531" cy="669923"/>
      </dsp:txXfrm>
    </dsp:sp>
    <dsp:sp modelId="{8C5134CD-97C1-4A5D-8A99-397EA240E35C}">
      <dsp:nvSpPr>
        <dsp:cNvPr id="0" name=""/>
        <dsp:cNvSpPr/>
      </dsp:nvSpPr>
      <dsp:spPr>
        <a:xfrm>
          <a:off x="5338296" y="473934"/>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rationally?</a:t>
          </a:r>
        </a:p>
      </dsp:txBody>
      <dsp:txXfrm>
        <a:off x="5359138" y="494776"/>
        <a:ext cx="1381531" cy="669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1819865"/>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1840707"/>
        <a:ext cx="1381531" cy="669923"/>
      </dsp:txXfrm>
    </dsp:sp>
    <dsp:sp modelId="{0BCE1037-9706-410D-834A-ECEC4388E735}">
      <dsp:nvSpPr>
        <dsp:cNvPr id="0" name=""/>
        <dsp:cNvSpPr/>
      </dsp:nvSpPr>
      <dsp:spPr>
        <a:xfrm>
          <a:off x="1780257" y="1819865"/>
          <a:ext cx="1423215" cy="7116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1840707"/>
        <a:ext cx="1381531" cy="669923"/>
      </dsp:txXfrm>
    </dsp:sp>
    <dsp:sp modelId="{405FCD6E-D4E8-41FA-B6A2-E4BB402E06BE}">
      <dsp:nvSpPr>
        <dsp:cNvPr id="0" name=""/>
        <dsp:cNvSpPr/>
      </dsp:nvSpPr>
      <dsp:spPr>
        <a:xfrm>
          <a:off x="3559276" y="1819865"/>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1840707"/>
        <a:ext cx="1381531" cy="669923"/>
      </dsp:txXfrm>
    </dsp:sp>
    <dsp:sp modelId="{8C5134CD-97C1-4A5D-8A99-397EA240E35C}">
      <dsp:nvSpPr>
        <dsp:cNvPr id="0" name=""/>
        <dsp:cNvSpPr/>
      </dsp:nvSpPr>
      <dsp:spPr>
        <a:xfrm>
          <a:off x="5338296" y="1819865"/>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act rationally.</a:t>
          </a:r>
        </a:p>
      </dsp:txBody>
      <dsp:txXfrm>
        <a:off x="5359138" y="1840707"/>
        <a:ext cx="1381531" cy="6699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17:18:49.300"/>
    </inkml:context>
    <inkml:brush xml:id="br0">
      <inkml:brushProperty name="width" value="0.05" units="cm"/>
      <inkml:brushProperty name="height" value="0.05" units="cm"/>
      <inkml:brushProperty name="color" value="#008C3A"/>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662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663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b="0">
                <a:solidFill>
                  <a:schemeClr val="bg1"/>
                </a:solidFill>
                <a:latin typeface="Calibri" panose="020F0502020204030204" pitchFamily="34" charset="0"/>
              </a:defRPr>
            </a:lvl1pPr>
          </a:lstStyle>
          <a:p>
            <a:pPr>
              <a:defRPr/>
            </a:pPr>
            <a:fld id="{767FC3A7-0F7B-44C6-ACD4-A5FC741D946B}"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257300" y="720725"/>
            <a:ext cx="4800600" cy="3600450"/>
          </a:xfrm>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25AD7B03-BE14-45DB-B0F7-17EB6D027D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3</a:t>
            </a:fld>
            <a:endParaRPr lang="en-US" dirty="0"/>
          </a:p>
        </p:txBody>
      </p:sp>
    </p:spTree>
    <p:extLst>
      <p:ext uri="{BB962C8B-B14F-4D97-AF65-F5344CB8AC3E}">
        <p14:creationId xmlns:p14="http://schemas.microsoft.com/office/powerpoint/2010/main" val="23988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4</a:t>
            </a:fld>
            <a:endParaRPr lang="en-US" dirty="0"/>
          </a:p>
        </p:txBody>
      </p:sp>
    </p:spTree>
    <p:extLst>
      <p:ext uri="{BB962C8B-B14F-4D97-AF65-F5344CB8AC3E}">
        <p14:creationId xmlns:p14="http://schemas.microsoft.com/office/powerpoint/2010/main" val="51646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5</a:t>
            </a:fld>
            <a:endParaRPr lang="en-US"/>
          </a:p>
        </p:txBody>
      </p:sp>
    </p:spTree>
    <p:extLst>
      <p:ext uri="{BB962C8B-B14F-4D97-AF65-F5344CB8AC3E}">
        <p14:creationId xmlns:p14="http://schemas.microsoft.com/office/powerpoint/2010/main" val="64023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9</a:t>
            </a:fld>
            <a:endParaRPr lang="en-US" dirty="0"/>
          </a:p>
        </p:txBody>
      </p:sp>
    </p:spTree>
    <p:extLst>
      <p:ext uri="{BB962C8B-B14F-4D97-AF65-F5344CB8AC3E}">
        <p14:creationId xmlns:p14="http://schemas.microsoft.com/office/powerpoint/2010/main" val="17522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257300" y="720725"/>
            <a:ext cx="4800600" cy="3600450"/>
          </a:xfrm>
          <a:ln/>
        </p:spPr>
      </p:sp>
      <p:sp>
        <p:nvSpPr>
          <p:cNvPr id="38915" name="Notes Placeholder 2"/>
          <p:cNvSpPr>
            <a:spLocks noGrp="1"/>
          </p:cNvSpPr>
          <p:nvPr>
            <p:ph type="body" idx="1"/>
          </p:nvPr>
        </p:nvSpPr>
        <p:spPr>
          <a:noFill/>
          <a:ln/>
        </p:spPr>
        <p:txBody>
          <a:bodyPr/>
          <a:lstStyle/>
          <a:p>
            <a:endParaRPr lang="en-US"/>
          </a:p>
        </p:txBody>
      </p:sp>
      <p:sp>
        <p:nvSpPr>
          <p:cNvPr id="38916" name="Slide Number Placeholder 3"/>
          <p:cNvSpPr>
            <a:spLocks noGrp="1"/>
          </p:cNvSpPr>
          <p:nvPr>
            <p:ph type="sldNum" sz="quarter" idx="5"/>
          </p:nvPr>
        </p:nvSpPr>
        <p:spPr>
          <a:noFill/>
        </p:spPr>
        <p:txBody>
          <a:bodyPr/>
          <a:lstStyle/>
          <a:p>
            <a:fld id="{E6437020-ABE3-4089-A7B9-E1FE78834896}"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3052CD-1CA6-4627-843B-5157C53BE131}"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12</a:t>
            </a:fld>
            <a:endParaRPr lang="en-US"/>
          </a:p>
        </p:txBody>
      </p:sp>
    </p:spTree>
    <p:extLst>
      <p:ext uri="{BB962C8B-B14F-4D97-AF65-F5344CB8AC3E}">
        <p14:creationId xmlns:p14="http://schemas.microsoft.com/office/powerpoint/2010/main" val="108546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0C20-5775-4E7F-A3EC-52E9A4EB18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6505B3E-D682-44EF-89F1-734091B1EB9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A182C89-6214-40BE-8A04-9B469B17E1E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939E172-3F0D-47F1-9BDE-DA9E38382E0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841F75-FB2C-42B4-AEAA-5372A2475BAC}"/>
              </a:ext>
            </a:extLst>
          </p:cNvPr>
          <p:cNvSpPr>
            <a:spLocks noGrp="1"/>
          </p:cNvSpPr>
          <p:nvPr>
            <p:ph type="sldNum" sz="quarter" idx="12"/>
          </p:nvPr>
        </p:nvSpPr>
        <p:spPr/>
        <p:txBody>
          <a:bodyPr/>
          <a:lstStyle/>
          <a:p>
            <a:pPr>
              <a:defRPr/>
            </a:pPr>
            <a:fld id="{FBAC3F58-2633-43B5-944D-9A29CA4A9EC1}" type="slidenum">
              <a:rPr lang="en-US" smtClean="0"/>
              <a:pPr>
                <a:defRPr/>
              </a:pPr>
              <a:t>‹#›</a:t>
            </a:fld>
            <a:endParaRPr lang="en-US"/>
          </a:p>
        </p:txBody>
      </p:sp>
    </p:spTree>
    <p:extLst>
      <p:ext uri="{BB962C8B-B14F-4D97-AF65-F5344CB8AC3E}">
        <p14:creationId xmlns:p14="http://schemas.microsoft.com/office/powerpoint/2010/main" val="29147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6C67-AF82-4FC2-9F3C-B9503D0E8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50696-A89C-4594-8FB6-CD9536D80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ADF9B-DF76-4C95-BB70-70C72A4C40C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C1E2DDC-CC38-4490-9706-7372F90675D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066E73F-3C1B-47AA-A2E6-232F41284014}"/>
              </a:ext>
            </a:extLst>
          </p:cNvPr>
          <p:cNvSpPr>
            <a:spLocks noGrp="1"/>
          </p:cNvSpPr>
          <p:nvPr>
            <p:ph type="sldNum" sz="quarter" idx="12"/>
          </p:nvPr>
        </p:nvSpPr>
        <p:spPr/>
        <p:txBody>
          <a:bodyPr/>
          <a:lstStyle/>
          <a:p>
            <a:pPr>
              <a:defRPr/>
            </a:pPr>
            <a:fld id="{DDC7C65B-D709-43A0-BF27-CBEBE59D506B}" type="slidenum">
              <a:rPr lang="en-US" smtClean="0"/>
              <a:pPr>
                <a:defRPr/>
              </a:pPr>
              <a:t>‹#›</a:t>
            </a:fld>
            <a:endParaRPr lang="en-US"/>
          </a:p>
        </p:txBody>
      </p:sp>
    </p:spTree>
    <p:extLst>
      <p:ext uri="{BB962C8B-B14F-4D97-AF65-F5344CB8AC3E}">
        <p14:creationId xmlns:p14="http://schemas.microsoft.com/office/powerpoint/2010/main" val="135384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BF392-9F17-47F5-A177-2D789C2D4175}"/>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C6891-CA4F-47D7-A137-A66B885D620A}"/>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21C2-F07D-4456-A15A-54C1E5F056D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7B7394F-CD28-4ADC-9E46-D12CE62407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5DFC2D4-35F0-4363-8F27-210FF6F0CF7B}"/>
              </a:ext>
            </a:extLst>
          </p:cNvPr>
          <p:cNvSpPr>
            <a:spLocks noGrp="1"/>
          </p:cNvSpPr>
          <p:nvPr>
            <p:ph type="sldNum" sz="quarter" idx="12"/>
          </p:nvPr>
        </p:nvSpPr>
        <p:spPr/>
        <p:txBody>
          <a:bodyPr/>
          <a:lstStyle/>
          <a:p>
            <a:pPr>
              <a:defRPr/>
            </a:pPr>
            <a:fld id="{E52BCF5F-F163-48A3-8709-B31AFB4E6F34}" type="slidenum">
              <a:rPr lang="en-US" smtClean="0"/>
              <a:pPr>
                <a:defRPr/>
              </a:pPr>
              <a:t>‹#›</a:t>
            </a:fld>
            <a:endParaRPr lang="en-US"/>
          </a:p>
        </p:txBody>
      </p:sp>
    </p:spTree>
    <p:extLst>
      <p:ext uri="{BB962C8B-B14F-4D97-AF65-F5344CB8AC3E}">
        <p14:creationId xmlns:p14="http://schemas.microsoft.com/office/powerpoint/2010/main" val="5444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8261-F704-4585-AB72-4E29844A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B3A5E-74FB-424F-A8B7-4F1D02E38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076DD-CE4C-4526-A04C-877ACE9A4F2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2D1B763-F512-4FE1-8603-DA323DBD6F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CBFC8E-9D9A-44B9-BE36-9FDA505BB964}"/>
              </a:ext>
            </a:extLst>
          </p:cNvPr>
          <p:cNvSpPr>
            <a:spLocks noGrp="1"/>
          </p:cNvSpPr>
          <p:nvPr>
            <p:ph type="sldNum" sz="quarter" idx="12"/>
          </p:nvPr>
        </p:nvSpPr>
        <p:spPr/>
        <p:txBody>
          <a:bodyPr/>
          <a:lstStyle/>
          <a:p>
            <a:pPr>
              <a:defRPr/>
            </a:pPr>
            <a:fld id="{80C49721-C3A1-4425-99EF-30C57743CC15}" type="slidenum">
              <a:rPr lang="en-US" smtClean="0"/>
              <a:pPr>
                <a:defRPr/>
              </a:pPr>
              <a:t>‹#›</a:t>
            </a:fld>
            <a:endParaRPr lang="en-US"/>
          </a:p>
        </p:txBody>
      </p:sp>
    </p:spTree>
    <p:extLst>
      <p:ext uri="{BB962C8B-B14F-4D97-AF65-F5344CB8AC3E}">
        <p14:creationId xmlns:p14="http://schemas.microsoft.com/office/powerpoint/2010/main" val="298921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628B-CC09-4A9C-8432-610F730272B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56E4899-FCC3-4072-BFCF-49E77D2EAD0B}"/>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B8505-546D-4BCD-BE40-BA17908EFFC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A9E4AE3-8EA8-458A-B0A0-119C346564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D903DC4-AE7C-448F-B123-64EE4BD6CADD}"/>
              </a:ext>
            </a:extLst>
          </p:cNvPr>
          <p:cNvSpPr>
            <a:spLocks noGrp="1"/>
          </p:cNvSpPr>
          <p:nvPr>
            <p:ph type="sldNum" sz="quarter" idx="12"/>
          </p:nvPr>
        </p:nvSpPr>
        <p:spPr/>
        <p:txBody>
          <a:bodyPr/>
          <a:lstStyle/>
          <a:p>
            <a:pPr>
              <a:defRPr/>
            </a:pPr>
            <a:fld id="{1876BB52-192B-4E7D-9E15-B5945998B30B}" type="slidenum">
              <a:rPr lang="en-US" smtClean="0"/>
              <a:pPr>
                <a:defRPr/>
              </a:pPr>
              <a:t>‹#›</a:t>
            </a:fld>
            <a:endParaRPr lang="en-US"/>
          </a:p>
        </p:txBody>
      </p:sp>
    </p:spTree>
    <p:extLst>
      <p:ext uri="{BB962C8B-B14F-4D97-AF65-F5344CB8AC3E}">
        <p14:creationId xmlns:p14="http://schemas.microsoft.com/office/powerpoint/2010/main" val="111460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B85-73E1-412A-8A4C-6D85024B5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95AF5-619B-4A82-A03E-2F586264A21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72E35-414A-4074-A16D-AE6B5390751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96B5D-4D4A-4851-A9EB-0D03FD25339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DCA047D-6661-4A8E-A75A-4DD41F87900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20BB15-F810-4C9B-9C85-DBA1CE0FC913}"/>
              </a:ext>
            </a:extLst>
          </p:cNvPr>
          <p:cNvSpPr>
            <a:spLocks noGrp="1"/>
          </p:cNvSpPr>
          <p:nvPr>
            <p:ph type="sldNum" sz="quarter" idx="12"/>
          </p:nvPr>
        </p:nvSpPr>
        <p:spPr/>
        <p:txBody>
          <a:bodyPr/>
          <a:lstStyle/>
          <a:p>
            <a:pPr>
              <a:defRPr/>
            </a:pPr>
            <a:fld id="{E9634D7A-5DE0-40F6-876D-D2AFBCA76471}" type="slidenum">
              <a:rPr lang="en-US" smtClean="0"/>
              <a:pPr>
                <a:defRPr/>
              </a:pPr>
              <a:t>‹#›</a:t>
            </a:fld>
            <a:endParaRPr lang="en-US"/>
          </a:p>
        </p:txBody>
      </p:sp>
    </p:spTree>
    <p:extLst>
      <p:ext uri="{BB962C8B-B14F-4D97-AF65-F5344CB8AC3E}">
        <p14:creationId xmlns:p14="http://schemas.microsoft.com/office/powerpoint/2010/main" val="164026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86BB-CFA5-4726-8A68-A7EF1D6EA079}"/>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5E137-DADD-4989-BC75-6FFB3AC462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D472E-4BD4-451E-BD61-3856A4C9C4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15214-CA2E-4C78-B5B8-9618FD00ED1B}"/>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B452F-F20A-42F1-AD7C-BF098708329A}"/>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AE953-2A8B-4E09-A098-96632DB7EDFE}"/>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E617EC1-64DD-406A-84BB-EC465D7BDC3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2E1D943-5BEC-451A-A2B0-67DAEBC0D6C2}"/>
              </a:ext>
            </a:extLst>
          </p:cNvPr>
          <p:cNvSpPr>
            <a:spLocks noGrp="1"/>
          </p:cNvSpPr>
          <p:nvPr>
            <p:ph type="sldNum" sz="quarter" idx="12"/>
          </p:nvPr>
        </p:nvSpPr>
        <p:spPr/>
        <p:txBody>
          <a:bodyPr/>
          <a:lstStyle/>
          <a:p>
            <a:pPr>
              <a:defRPr/>
            </a:pPr>
            <a:fld id="{9A733130-C1C8-4197-ACEE-A73DA10DD24F}" type="slidenum">
              <a:rPr lang="en-US" smtClean="0"/>
              <a:pPr>
                <a:defRPr/>
              </a:pPr>
              <a:t>‹#›</a:t>
            </a:fld>
            <a:endParaRPr lang="en-US"/>
          </a:p>
        </p:txBody>
      </p:sp>
    </p:spTree>
    <p:extLst>
      <p:ext uri="{BB962C8B-B14F-4D97-AF65-F5344CB8AC3E}">
        <p14:creationId xmlns:p14="http://schemas.microsoft.com/office/powerpoint/2010/main" val="161189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9FD4-7EAD-446E-BFFE-71AD4C850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4E90E-2DF4-47BB-BA90-62D6BC09C814}"/>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35CC46E8-B988-47F7-B4CB-E597899079E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EF839F5-D429-4352-AC06-7036273601D2}"/>
              </a:ext>
            </a:extLst>
          </p:cNvPr>
          <p:cNvSpPr>
            <a:spLocks noGrp="1"/>
          </p:cNvSpPr>
          <p:nvPr>
            <p:ph type="sldNum" sz="quarter" idx="12"/>
          </p:nvPr>
        </p:nvSpPr>
        <p:spPr/>
        <p:txBody>
          <a:bodyPr/>
          <a:lstStyle/>
          <a:p>
            <a:pPr>
              <a:defRPr/>
            </a:pPr>
            <a:fld id="{C08389DD-3A77-4664-9585-0D0E9A5EB606}" type="slidenum">
              <a:rPr lang="en-US" smtClean="0"/>
              <a:pPr>
                <a:defRPr/>
              </a:pPr>
              <a:t>‹#›</a:t>
            </a:fld>
            <a:endParaRPr lang="en-US"/>
          </a:p>
        </p:txBody>
      </p:sp>
    </p:spTree>
    <p:extLst>
      <p:ext uri="{BB962C8B-B14F-4D97-AF65-F5344CB8AC3E}">
        <p14:creationId xmlns:p14="http://schemas.microsoft.com/office/powerpoint/2010/main" val="168723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4F640-8A63-4DD7-98CA-0DACD14D48B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7C1B706A-2201-45BC-A281-CD27839A20B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0AE2F5A9-E96F-4265-9FAF-B0F214FFB567}"/>
              </a:ext>
            </a:extLst>
          </p:cNvPr>
          <p:cNvSpPr>
            <a:spLocks noGrp="1"/>
          </p:cNvSpPr>
          <p:nvPr>
            <p:ph type="sldNum" sz="quarter" idx="12"/>
          </p:nvPr>
        </p:nvSpPr>
        <p:spPr/>
        <p:txBody>
          <a:bodyPr/>
          <a:lstStyle/>
          <a:p>
            <a:pPr>
              <a:defRPr/>
            </a:pPr>
            <a:fld id="{4B740A81-9E01-4FD9-8249-D9D456571D47}" type="slidenum">
              <a:rPr lang="en-US" smtClean="0"/>
              <a:pPr>
                <a:defRPr/>
              </a:pPr>
              <a:t>‹#›</a:t>
            </a:fld>
            <a:endParaRPr lang="en-US"/>
          </a:p>
        </p:txBody>
      </p:sp>
    </p:spTree>
    <p:extLst>
      <p:ext uri="{BB962C8B-B14F-4D97-AF65-F5344CB8AC3E}">
        <p14:creationId xmlns:p14="http://schemas.microsoft.com/office/powerpoint/2010/main" val="105984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5891-F02F-4D9A-AC5A-C8EB5617933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19C98B-F3B4-4C59-85DE-FD38E9BBEFF3}"/>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D78FF-02AC-42B6-98BB-E57ADE59AC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AF3261-9661-4D31-BDB4-D3BA017D45D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F0B0389-7F45-472A-B9FC-04A3F8E0891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6DC56C9-503A-48B7-959E-6852AD2151F1}"/>
              </a:ext>
            </a:extLst>
          </p:cNvPr>
          <p:cNvSpPr>
            <a:spLocks noGrp="1"/>
          </p:cNvSpPr>
          <p:nvPr>
            <p:ph type="sldNum" sz="quarter" idx="12"/>
          </p:nvPr>
        </p:nvSpPr>
        <p:spPr/>
        <p:txBody>
          <a:bodyPr/>
          <a:lstStyle/>
          <a:p>
            <a:pPr>
              <a:defRPr/>
            </a:pPr>
            <a:fld id="{3306D5C0-30C3-4567-9087-D7285F18DEDD}" type="slidenum">
              <a:rPr lang="en-US" smtClean="0"/>
              <a:pPr>
                <a:defRPr/>
              </a:pPr>
              <a:t>‹#›</a:t>
            </a:fld>
            <a:endParaRPr lang="en-US"/>
          </a:p>
        </p:txBody>
      </p:sp>
    </p:spTree>
    <p:extLst>
      <p:ext uri="{BB962C8B-B14F-4D97-AF65-F5344CB8AC3E}">
        <p14:creationId xmlns:p14="http://schemas.microsoft.com/office/powerpoint/2010/main" val="9303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5B35-1C5E-420B-9740-940022230F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37EFF4-4C72-4378-B10E-C20254973480}"/>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5C104AE-4CF2-4B58-B75A-67C932C5776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6792F6-EF3E-44D6-A0F1-633AB65494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E617120-CCDF-4DB3-909F-BA9F88CACC5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4EBA7C1-ADB7-4792-B51D-DF7FD1AA41B6}"/>
              </a:ext>
            </a:extLst>
          </p:cNvPr>
          <p:cNvSpPr>
            <a:spLocks noGrp="1"/>
          </p:cNvSpPr>
          <p:nvPr>
            <p:ph type="sldNum" sz="quarter" idx="12"/>
          </p:nvPr>
        </p:nvSpPr>
        <p:spPr/>
        <p:txBody>
          <a:bodyPr/>
          <a:lstStyle/>
          <a:p>
            <a:pPr>
              <a:defRPr/>
            </a:pPr>
            <a:fld id="{D59245C4-C502-4096-92D6-EC376ED5F3D1}" type="slidenum">
              <a:rPr lang="en-US" smtClean="0"/>
              <a:pPr>
                <a:defRPr/>
              </a:pPr>
              <a:t>‹#›</a:t>
            </a:fld>
            <a:endParaRPr lang="en-US"/>
          </a:p>
        </p:txBody>
      </p:sp>
    </p:spTree>
    <p:extLst>
      <p:ext uri="{BB962C8B-B14F-4D97-AF65-F5344CB8AC3E}">
        <p14:creationId xmlns:p14="http://schemas.microsoft.com/office/powerpoint/2010/main" val="100719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935CF-5EF8-49FE-BFEA-D6791D2E6F7A}"/>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7E9ED-C2B6-4B12-AA78-EF10628BDB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F69CB-930A-4713-83D6-4F464BFD2857}"/>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0F898A63-1BF4-4650-BE13-382534EA51F2}"/>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53CB9A7-AE34-478B-98FB-3550B805093F}"/>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E62156-1480-49ED-B33B-CE1D8F42A3CD}" type="slidenum">
              <a:rPr lang="en-US" smtClean="0"/>
              <a:pPr>
                <a:defRPr/>
              </a:pPr>
              <a:t>‹#›</a:t>
            </a:fld>
            <a:endParaRPr lang="en-US"/>
          </a:p>
        </p:txBody>
      </p:sp>
    </p:spTree>
    <p:extLst>
      <p:ext uri="{BB962C8B-B14F-4D97-AF65-F5344CB8AC3E}">
        <p14:creationId xmlns:p14="http://schemas.microsoft.com/office/powerpoint/2010/main" val="8302535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hyperlink" Target="https://huggingface.co/spaces/open-llm-leaderboard/open_llm_leaderboar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arge_language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ee the source image">
            <a:extLst>
              <a:ext uri="{FF2B5EF4-FFF2-40B4-BE49-F238E27FC236}">
                <a16:creationId xmlns:a16="http://schemas.microsoft.com/office/drawing/2014/main" id="{A671EBC5-8F77-4D05-B52D-24E94DBD90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27" r="9089" b="861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Title 1"/>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sz="2900" b="1" dirty="0"/>
              <a:t>CS 5/7320 </a:t>
            </a:r>
            <a:br>
              <a:rPr lang="en-US" sz="2900" b="1" dirty="0"/>
            </a:br>
            <a:r>
              <a:rPr lang="en-US" sz="2900" b="1" dirty="0"/>
              <a:t>Artificial Intelligence</a:t>
            </a:r>
            <a:br>
              <a:rPr lang="en-US" sz="2900" b="1" dirty="0"/>
            </a:br>
            <a:br>
              <a:rPr lang="en-US" sz="2900" b="1" dirty="0"/>
            </a:br>
            <a:r>
              <a:rPr lang="en-US" sz="2900" b="1" dirty="0"/>
              <a:t>Introduction</a:t>
            </a:r>
            <a:br>
              <a:rPr lang="en-US" sz="2900" b="1" dirty="0"/>
            </a:br>
            <a:br>
              <a:rPr lang="en-US" sz="2900" b="1" dirty="0"/>
            </a:br>
            <a:r>
              <a:rPr lang="en-US" sz="2900" b="1" dirty="0"/>
              <a:t>AIMA Chapter 1</a:t>
            </a:r>
          </a:p>
        </p:txBody>
      </p:sp>
      <p:sp>
        <p:nvSpPr>
          <p:cNvPr id="2" name="Subtitle 1">
            <a:extLst>
              <a:ext uri="{FF2B5EF4-FFF2-40B4-BE49-F238E27FC236}">
                <a16:creationId xmlns:a16="http://schemas.microsoft.com/office/drawing/2014/main" id="{B7A57B8C-CE4A-4FFA-B532-30C583B944D7}"/>
              </a:ext>
            </a:extLst>
          </p:cNvPr>
          <p:cNvSpPr>
            <a:spLocks noGrp="1"/>
          </p:cNvSpPr>
          <p:nvPr>
            <p:ph type="subTitle" idx="1"/>
          </p:nvPr>
        </p:nvSpPr>
        <p:spPr>
          <a:xfrm>
            <a:off x="358487" y="4872924"/>
            <a:ext cx="3017519" cy="1208141"/>
          </a:xfrm>
        </p:spPr>
        <p:txBody>
          <a:bodyPr vert="horz" lIns="91440" tIns="45720" rIns="91440" bIns="45720" rtlCol="0">
            <a:normAutofit/>
          </a:bodyPr>
          <a:lstStyle/>
          <a:p>
            <a:pPr algn="l" defTabSz="914400">
              <a:spcBef>
                <a:spcPts val="1000"/>
              </a:spcBef>
            </a:pPr>
            <a:r>
              <a:rPr lang="en-US" sz="1700" dirty="0"/>
              <a:t>Slides by Michael Hahsler</a:t>
            </a:r>
            <a:br>
              <a:rPr lang="en-US" sz="1700" dirty="0"/>
            </a:br>
            <a:r>
              <a:rPr lang="en-US" sz="1700" dirty="0"/>
              <a:t>with figures and cover art from the AIMA textbook. 	</a:t>
            </a:r>
          </a:p>
        </p:txBody>
      </p:sp>
      <p:sp>
        <p:nvSpPr>
          <p:cNvPr id="101" name="Rectangle 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 name="Rectangle 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13" name="Picture 4" descr="Creative Commons License">
            <a:extLst>
              <a:ext uri="{FF2B5EF4-FFF2-40B4-BE49-F238E27FC236}">
                <a16:creationId xmlns:a16="http://schemas.microsoft.com/office/drawing/2014/main" id="{BC730582-CB30-4505-AAF1-FC128A765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43389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10202BD-23F9-4699-B3FD-8AC22A4625BF}"/>
              </a:ext>
            </a:extLst>
          </p:cNvPr>
          <p:cNvSpPr txBox="1"/>
          <p:nvPr/>
        </p:nvSpPr>
        <p:spPr>
          <a:xfrm>
            <a:off x="1219202" y="6324602"/>
            <a:ext cx="3017521" cy="430887"/>
          </a:xfrm>
          <a:prstGeom prst="rect">
            <a:avLst/>
          </a:prstGeom>
          <a:noFill/>
        </p:spPr>
        <p:txBody>
          <a:bodyPr wrap="square">
            <a:spAutoFit/>
          </a:bodyPr>
          <a:lstStyle/>
          <a:p>
            <a:pPr>
              <a:spcAft>
                <a:spcPts val="600"/>
              </a:spcAft>
            </a:pPr>
            <a:r>
              <a:rPr lang="en-US" sz="1100" dirty="0">
                <a:solidFill>
                  <a:schemeClr val="tx1">
                    <a:lumMod val="50000"/>
                  </a:schemeClr>
                </a:solidFill>
                <a:latin typeface="Calibri" panose="020F0502020204030204" pitchFamily="34" charset="0"/>
              </a:rPr>
              <a:t>This work is licensed under a </a:t>
            </a:r>
            <a:r>
              <a:rPr lang="en-US" sz="1100" dirty="0">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dirty="0">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dirty="0">
                <a:solidFill>
                  <a:schemeClr val="tx1">
                    <a:lumMod val="50000"/>
                  </a:schemeClr>
                </a:solidFill>
                <a:latin typeface="Calibri" panose="020F0502020204030204" pitchFamily="34" charset="0"/>
              </a:rPr>
              <a:t>.</a:t>
            </a:r>
            <a:endParaRPr lang="en-US" sz="1100" dirty="0">
              <a:solidFill>
                <a:schemeClr val="tx1">
                  <a:lumMod val="50000"/>
                </a:schemeClr>
              </a:solidFill>
            </a:endParaRPr>
          </a:p>
        </p:txBody>
      </p:sp>
      <p:sp>
        <p:nvSpPr>
          <p:cNvPr id="4" name="TextBox 3">
            <a:extLst>
              <a:ext uri="{FF2B5EF4-FFF2-40B4-BE49-F238E27FC236}">
                <a16:creationId xmlns:a16="http://schemas.microsoft.com/office/drawing/2014/main" id="{196577E9-129F-3ED8-385F-CFB2A8301115}"/>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72793" y="102469"/>
            <a:ext cx="4579175" cy="1325563"/>
          </a:xfrm>
        </p:spPr>
        <p:txBody>
          <a:bodyPr/>
          <a:lstStyle/>
          <a:p>
            <a:r>
              <a:rPr lang="en-US" dirty="0"/>
              <a:t>Turing Test: Large Language Models (LLMs)</a:t>
            </a:r>
          </a:p>
        </p:txBody>
      </p:sp>
      <p:pic>
        <p:nvPicPr>
          <p:cNvPr id="2" name="Picture 4" descr="turing">
            <a:extLst>
              <a:ext uri="{FF2B5EF4-FFF2-40B4-BE49-F238E27FC236}">
                <a16:creationId xmlns:a16="http://schemas.microsoft.com/office/drawing/2014/main" id="{42B16D82-9E77-CD4D-0144-F7B657762520}"/>
              </a:ext>
            </a:extLst>
          </p:cNvPr>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12492" y="1543203"/>
            <a:ext cx="4579176" cy="1587153"/>
          </a:xfrm>
          <a:prstGeom prst="rect">
            <a:avLst/>
          </a:prstGeom>
          <a:noFill/>
          <a:ln w="9525">
            <a:noFill/>
            <a:miter lim="800000"/>
            <a:headEnd/>
            <a:tailEnd/>
          </a:ln>
        </p:spPr>
      </p:pic>
      <p:sp>
        <p:nvSpPr>
          <p:cNvPr id="8195" name="Rectangle 3"/>
          <p:cNvSpPr>
            <a:spLocks noGrp="1" noChangeArrowheads="1"/>
          </p:cNvSpPr>
          <p:nvPr>
            <p:ph idx="1"/>
          </p:nvPr>
        </p:nvSpPr>
        <p:spPr>
          <a:xfrm>
            <a:off x="685800" y="3360697"/>
            <a:ext cx="4505090" cy="2963903"/>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fontScale="92500"/>
          </a:bodyPr>
          <a:lstStyle/>
          <a:p>
            <a:pPr marL="0" indent="0">
              <a:buNone/>
            </a:pPr>
            <a:r>
              <a:rPr lang="en-US" dirty="0"/>
              <a:t>Would a modern LLM pass the Turing Test?</a:t>
            </a:r>
          </a:p>
          <a:p>
            <a:pPr lvl="1"/>
            <a:r>
              <a:rPr lang="en-US" dirty="0"/>
              <a:t>Would you be fooled?</a:t>
            </a:r>
          </a:p>
          <a:p>
            <a:pPr lvl="1"/>
            <a:r>
              <a:rPr lang="en-US" dirty="0"/>
              <a:t>Why does it or does it not pass your test?</a:t>
            </a:r>
          </a:p>
          <a:p>
            <a:pPr lvl="1"/>
            <a:r>
              <a:rPr lang="en-US" dirty="0"/>
              <a:t>What does this mean for artificial general intelligence (AGI) or narrow AI? </a:t>
            </a:r>
          </a:p>
          <a:p>
            <a:pPr marL="0" indent="0">
              <a:buNone/>
            </a:pPr>
            <a:endParaRPr lang="en-US" dirty="0"/>
          </a:p>
          <a:p>
            <a:pPr marL="0" indent="0">
              <a:buNone/>
            </a:pPr>
            <a:r>
              <a:rPr lang="en-US" dirty="0"/>
              <a:t>How do we currently test the performance of LLMs?</a:t>
            </a:r>
          </a:p>
          <a:p>
            <a:pPr lvl="1"/>
            <a:r>
              <a:rPr lang="en-US" dirty="0"/>
              <a:t>See : </a:t>
            </a:r>
            <a:r>
              <a:rPr lang="en-US" dirty="0">
                <a:solidFill>
                  <a:schemeClr val="bg1"/>
                </a:solidFill>
                <a:hlinkClick r:id="rId4">
                  <a:extLst>
                    <a:ext uri="{A12FA001-AC4F-418D-AE19-62706E023703}">
                      <ahyp:hlinkClr xmlns:ahyp="http://schemas.microsoft.com/office/drawing/2018/hyperlinkcolor" val="tx"/>
                    </a:ext>
                  </a:extLst>
                </a:hlinkClick>
              </a:rPr>
              <a:t>Open LLM Leaderboard (Hugging Face)</a:t>
            </a:r>
            <a:endParaRPr lang="en-US" dirty="0">
              <a:solidFill>
                <a:schemeClr val="bg1"/>
              </a:solidFill>
            </a:endParaRPr>
          </a:p>
        </p:txBody>
      </p:sp>
      <p:pic>
        <p:nvPicPr>
          <p:cNvPr id="6146" name="Picture 2">
            <a:extLst>
              <a:ext uri="{FF2B5EF4-FFF2-40B4-BE49-F238E27FC236}">
                <a16:creationId xmlns:a16="http://schemas.microsoft.com/office/drawing/2014/main" id="{032C3494-7E0D-AE45-B66A-C2D26844F2D7}"/>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19" y="2428875"/>
            <a:ext cx="3048000"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3C4225-2660-EA17-EAC2-588B90A17022}"/>
              </a:ext>
            </a:extLst>
          </p:cNvPr>
          <p:cNvSpPr txBox="1"/>
          <p:nvPr/>
        </p:nvSpPr>
        <p:spPr>
          <a:xfrm>
            <a:off x="5973233" y="1394632"/>
            <a:ext cx="2781300" cy="923330"/>
          </a:xfrm>
          <a:prstGeom prst="rect">
            <a:avLst/>
          </a:prstGeom>
          <a:noFill/>
        </p:spPr>
        <p:txBody>
          <a:bodyPr wrap="square">
            <a:spAutoFit/>
          </a:bodyPr>
          <a:lstStyle/>
          <a:p>
            <a:r>
              <a:rPr lang="en-US" b="1" dirty="0"/>
              <a:t>How do LLMs relate to this:</a:t>
            </a:r>
          </a:p>
          <a:p>
            <a:endParaRPr lang="en-US" b="1" dirty="0"/>
          </a:p>
          <a:p>
            <a:r>
              <a:rPr lang="en-US" b="1" dirty="0"/>
              <a:t>Chinese Room Argument</a:t>
            </a:r>
          </a:p>
        </p:txBody>
      </p:sp>
      <p:sp>
        <p:nvSpPr>
          <p:cNvPr id="7" name="TextBox 6">
            <a:extLst>
              <a:ext uri="{FF2B5EF4-FFF2-40B4-BE49-F238E27FC236}">
                <a16:creationId xmlns:a16="http://schemas.microsoft.com/office/drawing/2014/main" id="{B5D0DCB2-4A36-0BDB-EB16-18BD8B3FBACE}"/>
              </a:ext>
            </a:extLst>
          </p:cNvPr>
          <p:cNvSpPr txBox="1"/>
          <p:nvPr/>
        </p:nvSpPr>
        <p:spPr>
          <a:xfrm>
            <a:off x="5938252" y="4468561"/>
            <a:ext cx="2895600" cy="830997"/>
          </a:xfrm>
          <a:prstGeom prst="rect">
            <a:avLst/>
          </a:prstGeom>
          <a:noFill/>
        </p:spPr>
        <p:txBody>
          <a:bodyPr wrap="square">
            <a:spAutoFit/>
          </a:bodyPr>
          <a:lstStyle/>
          <a:p>
            <a:r>
              <a:rPr lang="en-US" sz="1600" dirty="0"/>
              <a:t>Thought experiment by John Searle (1980): Imitate intelligence using rules. </a:t>
            </a:r>
          </a:p>
        </p:txBody>
      </p:sp>
      <p:cxnSp>
        <p:nvCxnSpPr>
          <p:cNvPr id="9" name="Straight Connector 8">
            <a:extLst>
              <a:ext uri="{FF2B5EF4-FFF2-40B4-BE49-F238E27FC236}">
                <a16:creationId xmlns:a16="http://schemas.microsoft.com/office/drawing/2014/main" id="{5694F0D9-0638-DFA0-D73B-BC2AB56271F7}"/>
              </a:ext>
              <a:ext uri="{C183D7F6-B498-43B3-948B-1728B52AA6E4}">
                <adec:decorative xmlns:adec="http://schemas.microsoft.com/office/drawing/2017/decorative" val="1"/>
              </a:ext>
            </a:extLst>
          </p:cNvPr>
          <p:cNvCxnSpPr>
            <a:cxnSpLocks/>
          </p:cNvCxnSpPr>
          <p:nvPr/>
        </p:nvCxnSpPr>
        <p:spPr>
          <a:xfrm>
            <a:off x="5562600" y="1066800"/>
            <a:ext cx="0" cy="5257800"/>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65EA4FB3-DAE0-CF6E-77A7-F2AD6A89F071}"/>
              </a:ext>
              <a:ext uri="{C183D7F6-B498-43B3-948B-1728B52AA6E4}">
                <adec:decorative xmlns:adec="http://schemas.microsoft.com/office/drawing/2017/decorative" val="1"/>
              </a:ext>
            </a:extLst>
          </p:cNvPr>
          <p:cNvGrpSpPr/>
          <p:nvPr/>
        </p:nvGrpSpPr>
        <p:grpSpPr>
          <a:xfrm>
            <a:off x="6527392" y="280695"/>
            <a:ext cx="1423215" cy="711607"/>
            <a:chOff x="1780257" y="1819865"/>
            <a:chExt cx="1423215" cy="711607"/>
          </a:xfrm>
        </p:grpSpPr>
        <p:sp>
          <p:nvSpPr>
            <p:cNvPr id="5" name="Rectangle: Rounded Corners 4">
              <a:extLst>
                <a:ext uri="{FF2B5EF4-FFF2-40B4-BE49-F238E27FC236}">
                  <a16:creationId xmlns:a16="http://schemas.microsoft.com/office/drawing/2014/main" id="{73C1074F-98A9-F096-C426-1C26C3D24AE2}"/>
                </a:ext>
              </a:extLst>
            </p:cNvPr>
            <p:cNvSpPr/>
            <p:nvPr/>
          </p:nvSpPr>
          <p:spPr>
            <a:xfrm>
              <a:off x="1780257" y="1819865"/>
              <a:ext cx="1423215" cy="71160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362AD847-00A1-5D30-51B1-0B4850323820}"/>
                </a:ext>
              </a:extLst>
            </p:cNvPr>
            <p:cNvSpPr txBox="1"/>
            <p:nvPr/>
          </p:nvSpPr>
          <p:spPr>
            <a:xfrm>
              <a:off x="1801099" y="1840707"/>
              <a:ext cx="1381531" cy="669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r>
              <a:rPr lang="en-US" dirty="0"/>
              <a:t>The AI Effect: </a:t>
            </a:r>
            <a:br>
              <a:rPr lang="en-US" dirty="0"/>
            </a:br>
            <a:r>
              <a:rPr lang="en-US" dirty="0"/>
              <a:t>AI gets no respect?</a:t>
            </a:r>
          </a:p>
        </p:txBody>
      </p:sp>
      <p:sp>
        <p:nvSpPr>
          <p:cNvPr id="3" name="Content Placeholder 2"/>
          <p:cNvSpPr>
            <a:spLocks noGrp="1"/>
          </p:cNvSpPr>
          <p:nvPr>
            <p:ph idx="1"/>
          </p:nvPr>
        </p:nvSpPr>
        <p:spPr>
          <a:xfrm>
            <a:off x="3724075" y="2438402"/>
            <a:ext cx="4939867" cy="3785419"/>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buFont typeface="Arial" pitchFamily="34" charset="0"/>
              <a:buChar char="•"/>
            </a:pPr>
            <a:r>
              <a:rPr lang="en-US" sz="1800" dirty="0"/>
              <a:t>How do you think LLMs will affect the value of being able to write </a:t>
            </a:r>
            <a:r>
              <a:rPr lang="en-US" sz="1800" b="1" dirty="0"/>
              <a:t>assays</a:t>
            </a:r>
            <a:r>
              <a:rPr lang="en-US" sz="1800" dirty="0"/>
              <a:t> as taught in high school?</a:t>
            </a:r>
          </a:p>
          <a:p>
            <a:pPr>
              <a:buFont typeface="Arial" pitchFamily="34" charset="0"/>
              <a:buChar char="•"/>
            </a:pPr>
            <a:endParaRPr lang="en-US" sz="1800" dirty="0"/>
          </a:p>
          <a:p>
            <a:pPr>
              <a:buFont typeface="Arial" pitchFamily="34" charset="0"/>
              <a:buChar char="•"/>
            </a:pPr>
            <a:r>
              <a:rPr lang="en-US" sz="1800" dirty="0"/>
              <a:t>LLMs write computer </a:t>
            </a:r>
            <a:r>
              <a:rPr lang="en-US" sz="1800" b="1" dirty="0"/>
              <a:t>code</a:t>
            </a:r>
            <a:r>
              <a:rPr lang="en-US" sz="1800" dirty="0"/>
              <a:t>. What does this mean for the value of learning to code?</a:t>
            </a:r>
          </a:p>
          <a:p>
            <a:pPr>
              <a:buFont typeface="Arial" pitchFamily="34" charset="0"/>
              <a:buChar char="•"/>
            </a:pPr>
            <a:endParaRPr lang="en-US" sz="1800" dirty="0"/>
          </a:p>
          <a:p>
            <a:pPr>
              <a:buFont typeface="Arial" pitchFamily="34" charset="0"/>
              <a:buChar char="•"/>
            </a:pPr>
            <a:r>
              <a:rPr lang="en-US" sz="1800" dirty="0"/>
              <a:t>When should students be allowed to use the following tools? Give reasons for your decision.</a:t>
            </a:r>
          </a:p>
          <a:p>
            <a:pPr lvl="1"/>
            <a:r>
              <a:rPr lang="en-US" sz="1400" dirty="0"/>
              <a:t>A pocket calculator</a:t>
            </a:r>
          </a:p>
          <a:p>
            <a:pPr lvl="1"/>
            <a:r>
              <a:rPr lang="en-US" sz="1400" dirty="0"/>
              <a:t>LLMs (to answer homework questions and write assays)</a:t>
            </a:r>
          </a:p>
          <a:p>
            <a:pPr lvl="1"/>
            <a:r>
              <a:rPr lang="en-US" sz="1400" dirty="0"/>
              <a:t>LLMs to write or support writing code</a:t>
            </a:r>
          </a:p>
        </p:txBody>
      </p:sp>
      <p:pic>
        <p:nvPicPr>
          <p:cNvPr id="1026" name="Picture 2">
            <a:extLst>
              <a:ext uri="{FF2B5EF4-FFF2-40B4-BE49-F238E27FC236}">
                <a16:creationId xmlns:a16="http://schemas.microsoft.com/office/drawing/2014/main" id="{A547E43F-7FA1-4385-A80C-22660F717F85}"/>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23" r="36533" b="-2"/>
          <a:stretch/>
        </p:blipFill>
        <p:spPr bwMode="auto">
          <a:xfrm>
            <a:off x="22"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p:txBody>
          <a:bodyPr anchor="b">
            <a:normAutofit/>
          </a:bodyPr>
          <a:lstStyle/>
          <a:p>
            <a:r>
              <a:rPr lang="en-US" sz="4700" dirty="0"/>
              <a:t>AI Safety</a:t>
            </a:r>
          </a:p>
        </p:txBody>
      </p:sp>
      <p:sp>
        <p:nvSpPr>
          <p:cNvPr id="30" name="TextBox 29">
            <a:extLst>
              <a:ext uri="{FF2B5EF4-FFF2-40B4-BE49-F238E27FC236}">
                <a16:creationId xmlns:a16="http://schemas.microsoft.com/office/drawing/2014/main" id="{3BEC4449-0F42-F297-6269-8B9A0C8A2DFA}"/>
              </a:ext>
            </a:extLst>
          </p:cNvPr>
          <p:cNvSpPr txBox="1"/>
          <p:nvPr/>
        </p:nvSpPr>
        <p:spPr>
          <a:xfrm>
            <a:off x="623760" y="1584962"/>
            <a:ext cx="3519713" cy="646331"/>
          </a:xfrm>
          <a:prstGeom prst="rect">
            <a:avLst/>
          </a:prstGeom>
          <a:noFill/>
        </p:spPr>
        <p:txBody>
          <a:bodyPr wrap="square">
            <a:spAutoFit/>
          </a:bodyPr>
          <a:lstStyle/>
          <a:p>
            <a:pPr marL="0" indent="0">
              <a:buNone/>
            </a:pPr>
            <a:r>
              <a:rPr lang="en-US" sz="1800" dirty="0"/>
              <a:t>“Prevent accidents, misuse, or other harmful consequences of AI.”</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673693" y="2694091"/>
            <a:ext cx="3090349" cy="2900725"/>
          </a:xfrm>
        </p:spPr>
        <p:style>
          <a:lnRef idx="2">
            <a:schemeClr val="accent3">
              <a:shade val="15000"/>
            </a:schemeClr>
          </a:lnRef>
          <a:fillRef idx="1">
            <a:schemeClr val="accent3"/>
          </a:fillRef>
          <a:effectRef idx="0">
            <a:schemeClr val="accent3"/>
          </a:effectRef>
          <a:fontRef idx="minor">
            <a:schemeClr val="lt1"/>
          </a:fontRef>
        </p:style>
        <p:txBody>
          <a:bodyPr>
            <a:normAutofit lnSpcReduction="10000"/>
          </a:bodyPr>
          <a:lstStyle/>
          <a:p>
            <a:pPr marL="0" indent="0">
              <a:buNone/>
            </a:pPr>
            <a:r>
              <a:rPr lang="en-US" sz="1900" dirty="0"/>
              <a:t>How are LLMs affected by:</a:t>
            </a:r>
          </a:p>
          <a:p>
            <a:r>
              <a:rPr lang="en-US" sz="1900" dirty="0"/>
              <a:t>Robustness: Black swan vs. adversarial robustness</a:t>
            </a:r>
          </a:p>
          <a:p>
            <a:r>
              <a:rPr lang="en-US" sz="1900" dirty="0"/>
              <a:t>Monitoring AI</a:t>
            </a:r>
          </a:p>
          <a:p>
            <a:r>
              <a:rPr lang="en-US" sz="1900" dirty="0"/>
              <a:t>What about liability?</a:t>
            </a:r>
          </a:p>
          <a:p>
            <a:r>
              <a:rPr lang="en-US" sz="1900" dirty="0"/>
              <a:t>Goal/reward alignment</a:t>
            </a:r>
          </a:p>
          <a:p>
            <a:r>
              <a:rPr lang="en-US" sz="1900" dirty="0"/>
              <a:t>Reward hacking</a:t>
            </a:r>
          </a:p>
          <a:p>
            <a:r>
              <a:rPr lang="en-US" sz="1900" dirty="0"/>
              <a:t>AGI and instrumental convergence</a:t>
            </a:r>
          </a:p>
        </p:txBody>
      </p:sp>
      <p:grpSp>
        <p:nvGrpSpPr>
          <p:cNvPr id="28" name="Group 27" descr="A diagram showing the alignment problem for LLMs. The developers provide the LLM with training data and try to impose their goals while the user may have differnt goals. The LLM may not be perfectly aligned with any of these goals.">
            <a:extLst>
              <a:ext uri="{FF2B5EF4-FFF2-40B4-BE49-F238E27FC236}">
                <a16:creationId xmlns:a16="http://schemas.microsoft.com/office/drawing/2014/main" id="{77A57264-E37D-FB82-09E6-8445BB6CE3A4}"/>
              </a:ext>
              <a:ext uri="{C183D7F6-B498-43B3-948B-1728B52AA6E4}">
                <adec:decorative xmlns:adec="http://schemas.microsoft.com/office/drawing/2017/decorative" val="0"/>
              </a:ext>
            </a:extLst>
          </p:cNvPr>
          <p:cNvGrpSpPr/>
          <p:nvPr/>
        </p:nvGrpSpPr>
        <p:grpSpPr>
          <a:xfrm>
            <a:off x="3876178" y="1442897"/>
            <a:ext cx="5001887" cy="4490531"/>
            <a:chOff x="473549" y="3831937"/>
            <a:chExt cx="3540339" cy="2541228"/>
          </a:xfrm>
        </p:grpSpPr>
        <p:grpSp>
          <p:nvGrpSpPr>
            <p:cNvPr id="5" name="Group 4">
              <a:extLst>
                <a:ext uri="{FF2B5EF4-FFF2-40B4-BE49-F238E27FC236}">
                  <a16:creationId xmlns:a16="http://schemas.microsoft.com/office/drawing/2014/main" id="{593AD3FD-5A6F-6732-7C91-B1204BC0D035}"/>
                </a:ext>
              </a:extLst>
            </p:cNvPr>
            <p:cNvGrpSpPr/>
            <p:nvPr/>
          </p:nvGrpSpPr>
          <p:grpSpPr>
            <a:xfrm>
              <a:off x="586421" y="3831937"/>
              <a:ext cx="3235530" cy="2541228"/>
              <a:chOff x="1161391" y="484958"/>
              <a:chExt cx="7282448" cy="6097034"/>
            </a:xfrm>
          </p:grpSpPr>
          <p:sp>
            <p:nvSpPr>
              <p:cNvPr id="6" name="Rectangle 5">
                <a:extLst>
                  <a:ext uri="{FF2B5EF4-FFF2-40B4-BE49-F238E27FC236}">
                    <a16:creationId xmlns:a16="http://schemas.microsoft.com/office/drawing/2014/main" id="{C550D55D-9F32-D75C-433F-6FD2CCBE6AC8}"/>
                  </a:ext>
                </a:extLst>
              </p:cNvPr>
              <p:cNvSpPr/>
              <p:nvPr/>
            </p:nvSpPr>
            <p:spPr>
              <a:xfrm>
                <a:off x="2895600" y="1524000"/>
                <a:ext cx="2133600"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a:t>Intelligent Agent: LLM</a:t>
                </a:r>
                <a:endParaRPr lang="en-US" sz="600"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201309" y="2640032"/>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193137" y="1943113"/>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1" name="TextBox 10">
                <a:extLst>
                  <a:ext uri="{FF2B5EF4-FFF2-40B4-BE49-F238E27FC236}">
                    <a16:creationId xmlns:a16="http://schemas.microsoft.com/office/drawing/2014/main" id="{6B4CE341-C122-42D6-80D0-CEB1451506A8}"/>
                  </a:ext>
                </a:extLst>
              </p:cNvPr>
              <p:cNvSpPr txBox="1"/>
              <p:nvPr/>
            </p:nvSpPr>
            <p:spPr>
              <a:xfrm>
                <a:off x="6244463" y="990600"/>
                <a:ext cx="697682" cy="344755"/>
              </a:xfrm>
              <a:prstGeom prst="rect">
                <a:avLst/>
              </a:prstGeom>
              <a:noFill/>
            </p:spPr>
            <p:txBody>
              <a:bodyPr wrap="none" rtlCol="0">
                <a:spAutoFit/>
              </a:bodyPr>
              <a:lstStyle/>
              <a:p>
                <a:r>
                  <a:rPr lang="en-US" sz="105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1161391" y="4771505"/>
                <a:ext cx="1676400" cy="685791"/>
              </a:xfrm>
              <a:prstGeom prst="cloudCallout">
                <a:avLst>
                  <a:gd name="adj1" fmla="val 39355"/>
                  <a:gd name="adj2" fmla="val 6824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4" name="Scroll: Vertical 13">
                <a:extLst>
                  <a:ext uri="{FF2B5EF4-FFF2-40B4-BE49-F238E27FC236}">
                    <a16:creationId xmlns:a16="http://schemas.microsoft.com/office/drawing/2014/main" id="{EC1EF92C-FD9C-8344-CF97-57C0E6620760}"/>
                  </a:ext>
                </a:extLst>
              </p:cNvPr>
              <p:cNvSpPr/>
              <p:nvPr/>
            </p:nvSpPr>
            <p:spPr>
              <a:xfrm>
                <a:off x="4476091" y="5210507"/>
                <a:ext cx="2484856" cy="131378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bg1"/>
                    </a:solidFill>
                  </a:rPr>
                  <a:t>Data</a:t>
                </a:r>
                <a:endParaRPr lang="en-US" sz="2400" dirty="0">
                  <a:solidFill>
                    <a:schemeClr val="bg1"/>
                  </a:solidFill>
                </a:endParaRPr>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6"/>
                <a:ext cx="804941" cy="344755"/>
              </a:xfrm>
              <a:prstGeom prst="rect">
                <a:avLst/>
              </a:prstGeom>
              <a:noFill/>
            </p:spPr>
            <p:txBody>
              <a:bodyPr wrap="none" rtlCol="0">
                <a:spAutoFit/>
              </a:bodyPr>
              <a:lstStyle/>
              <a:p>
                <a:r>
                  <a:rPr lang="en-US" sz="105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a:off x="4766362" y="4034657"/>
                <a:ext cx="702789" cy="344755"/>
              </a:xfrm>
              <a:prstGeom prst="rect">
                <a:avLst/>
              </a:prstGeom>
              <a:noFill/>
            </p:spPr>
            <p:txBody>
              <a:bodyPr wrap="none" rtlCol="0">
                <a:spAutoFit/>
              </a:bodyPr>
              <a:lstStyle/>
              <a:p>
                <a:r>
                  <a:rPr lang="en-US" sz="105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205917" y="484958"/>
                <a:ext cx="2642358" cy="1243906"/>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Max. probability of next Word</a:t>
                </a:r>
              </a:p>
            </p:txBody>
          </p:sp>
          <p:sp>
            <p:nvSpPr>
              <p:cNvPr id="20" name="TextBox 19">
                <a:extLst>
                  <a:ext uri="{FF2B5EF4-FFF2-40B4-BE49-F238E27FC236}">
                    <a16:creationId xmlns:a16="http://schemas.microsoft.com/office/drawing/2014/main" id="{3EC60E39-63F9-3415-A4FC-05E16ECFEA0C}"/>
                  </a:ext>
                </a:extLst>
              </p:cNvPr>
              <p:cNvSpPr txBox="1"/>
              <p:nvPr/>
            </p:nvSpPr>
            <p:spPr>
              <a:xfrm>
                <a:off x="2142764" y="6237237"/>
                <a:ext cx="2099689" cy="344755"/>
              </a:xfrm>
              <a:prstGeom prst="rect">
                <a:avLst/>
              </a:prstGeom>
              <a:noFill/>
            </p:spPr>
            <p:txBody>
              <a:bodyPr wrap="none" rtlCol="0">
                <a:spAutoFit/>
              </a:bodyPr>
              <a:lstStyle/>
              <a:p>
                <a:r>
                  <a:rPr lang="en-US" sz="105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7" y="615149"/>
                <a:ext cx="1663352" cy="685791"/>
              </a:xfrm>
              <a:prstGeom prst="cloudCallout">
                <a:avLst>
                  <a:gd name="adj1" fmla="val -53096"/>
                  <a:gd name="adj2" fmla="val 65948"/>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Goals</a:t>
                </a:r>
              </a:p>
            </p:txBody>
          </p:sp>
        </p:grpSp>
        <p:sp>
          <p:nvSpPr>
            <p:cNvPr id="26" name="Explosion: 14 Points 25">
              <a:extLst>
                <a:ext uri="{FF2B5EF4-FFF2-40B4-BE49-F238E27FC236}">
                  <a16:creationId xmlns:a16="http://schemas.microsoft.com/office/drawing/2014/main" id="{407FDD98-5879-C1FA-9418-4CEB791392FA}"/>
                </a:ext>
              </a:extLst>
            </p:cNvPr>
            <p:cNvSpPr/>
            <p:nvPr/>
          </p:nvSpPr>
          <p:spPr>
            <a:xfrm>
              <a:off x="2188079" y="4781931"/>
              <a:ext cx="1825809" cy="596477"/>
            </a:xfrm>
            <a:prstGeom prst="irregularSeal2">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Generated Text</a:t>
              </a:r>
            </a:p>
          </p:txBody>
        </p:sp>
        <p:cxnSp>
          <p:nvCxnSpPr>
            <p:cNvPr id="24" name="Straight Connector 23">
              <a:extLst>
                <a:ext uri="{FF2B5EF4-FFF2-40B4-BE49-F238E27FC236}">
                  <a16:creationId xmlns:a16="http://schemas.microsoft.com/office/drawing/2014/main" id="{94566AF4-60EB-F8EF-3B84-66C3F67BCC40}"/>
                </a:ext>
              </a:extLst>
            </p:cNvPr>
            <p:cNvCxnSpPr>
              <a:cxnSpLocks/>
            </p:cNvCxnSpPr>
            <p:nvPr/>
          </p:nvCxnSpPr>
          <p:spPr>
            <a:xfrm flipV="1">
              <a:off x="830152" y="4372056"/>
              <a:ext cx="282424" cy="1246503"/>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Lst>
            </p:cNvPr>
            <p:cNvCxnSpPr>
              <a:cxnSpLocks/>
              <a:stCxn id="19" idx="3"/>
              <a:endCxn id="11" idx="0"/>
            </p:cNvCxnSpPr>
            <p:nvPr/>
          </p:nvCxnSpPr>
          <p:spPr>
            <a:xfrm flipV="1">
              <a:off x="1699124" y="4042687"/>
              <a:ext cx="1300650" cy="48478"/>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Lst>
            </p:cNvPr>
            <p:cNvSpPr txBox="1"/>
            <p:nvPr/>
          </p:nvSpPr>
          <p:spPr>
            <a:xfrm>
              <a:off x="473549" y="465880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Lst>
            </p:cNvPr>
            <p:cNvSpPr txBox="1"/>
            <p:nvPr/>
          </p:nvSpPr>
          <p:spPr>
            <a:xfrm>
              <a:off x="1920458" y="386024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4" name="TextBox 33">
              <a:extLst>
                <a:ext uri="{FF2B5EF4-FFF2-40B4-BE49-F238E27FC236}">
                  <a16:creationId xmlns:a16="http://schemas.microsoft.com/office/drawing/2014/main" id="{FEEFA7D2-4980-A89D-7113-860B5CE87DBF}"/>
                </a:ext>
              </a:extLst>
            </p:cNvPr>
            <p:cNvSpPr txBox="1"/>
            <p:nvPr/>
          </p:nvSpPr>
          <p:spPr>
            <a:xfrm>
              <a:off x="1055200" y="5234471"/>
              <a:ext cx="463147" cy="143693"/>
            </a:xfrm>
            <a:prstGeom prst="rect">
              <a:avLst/>
            </a:prstGeom>
            <a:noFill/>
          </p:spPr>
          <p:txBody>
            <a:bodyPr wrap="none" rtlCol="0">
              <a:spAutoFit/>
            </a:bodyPr>
            <a:lstStyle/>
            <a:p>
              <a:r>
                <a:rPr lang="en-US" sz="1050" dirty="0">
                  <a:solidFill>
                    <a:schemeClr val="accent2"/>
                  </a:solidFill>
                </a:rPr>
                <a:t>program</a:t>
              </a:r>
            </a:p>
          </p:txBody>
        </p:sp>
      </p:grpSp>
    </p:spTree>
    <p:extLst>
      <p:ext uri="{BB962C8B-B14F-4D97-AF65-F5344CB8AC3E}">
        <p14:creationId xmlns:p14="http://schemas.microsoft.com/office/powerpoint/2010/main" val="37169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2DB8F9-BFA6-7E3F-7510-2D5B95F1D52D}"/>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USA: Executive Order on the Safe Use of AI</a:t>
            </a:r>
          </a:p>
        </p:txBody>
      </p:sp>
      <p:pic>
        <p:nvPicPr>
          <p:cNvPr id="3" name="Picture 2">
            <a:extLst>
              <a:ext uri="{FF2B5EF4-FFF2-40B4-BE49-F238E27FC236}">
                <a16:creationId xmlns:a16="http://schemas.microsoft.com/office/drawing/2014/main" id="{B2E89D55-5800-7960-D379-4B0DEBDA1F5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6200" y="0"/>
            <a:ext cx="6735847" cy="6858000"/>
          </a:xfrm>
          <a:prstGeom prst="rect">
            <a:avLst/>
          </a:prstGeom>
        </p:spPr>
      </p:pic>
      <p:sp>
        <p:nvSpPr>
          <p:cNvPr id="5" name="Rectangle 4" descr="A screenshot of the first page of the US Executive order on the Save, Secure and Thrustworthy Develompment and Use of Artificial Intelligence from October 30, 2023.">
            <a:extLst>
              <a:ext uri="{FF2B5EF4-FFF2-40B4-BE49-F238E27FC236}">
                <a16:creationId xmlns:a16="http://schemas.microsoft.com/office/drawing/2014/main" id="{4C8D0290-83A7-DAD6-D51E-E582E4F1FEE8}"/>
              </a:ext>
            </a:extLst>
          </p:cNvPr>
          <p:cNvSpPr/>
          <p:nvPr/>
        </p:nvSpPr>
        <p:spPr>
          <a:xfrm>
            <a:off x="76200" y="76200"/>
            <a:ext cx="6735847" cy="670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3EBB26-C99C-180B-943D-C62BC8C56CCA}"/>
              </a:ext>
              <a:ext uri="{C183D7F6-B498-43B3-948B-1728B52AA6E4}">
                <adec:decorative xmlns:adec="http://schemas.microsoft.com/office/drawing/2017/decorative" val="1"/>
              </a:ext>
            </a:extLst>
          </p:cNvPr>
          <p:cNvSpPr txBox="1"/>
          <p:nvPr/>
        </p:nvSpPr>
        <p:spPr>
          <a:xfrm>
            <a:off x="6934200" y="457200"/>
            <a:ext cx="2079290" cy="3785652"/>
          </a:xfrm>
          <a:prstGeom prst="rect">
            <a:avLst/>
          </a:prstGeom>
          <a:noFill/>
        </p:spPr>
        <p:txBody>
          <a:bodyPr wrap="square" rtlCol="0">
            <a:spAutoFit/>
          </a:bodyPr>
          <a:lstStyle/>
          <a:p>
            <a:r>
              <a:rPr lang="en-US" sz="1600" b="0" i="0" dirty="0">
                <a:solidFill>
                  <a:srgbClr val="0A2458"/>
                </a:solidFill>
                <a:effectLst/>
                <a:highlight>
                  <a:srgbClr val="FFFFFF"/>
                </a:highlight>
                <a:latin typeface="Calibri" panose="020F0502020204030204" pitchFamily="34" charset="0"/>
              </a:rPr>
              <a:t>Some important points:</a:t>
            </a:r>
          </a:p>
          <a:p>
            <a:endParaRPr lang="en-US" sz="1600" b="0" i="0" dirty="0">
              <a:solidFill>
                <a:srgbClr val="0A2458"/>
              </a:solidFill>
              <a:effectLst/>
              <a:highlight>
                <a:srgbClr val="FFFFFF"/>
              </a:highlight>
              <a:latin typeface="Calibri" panose="020F0502020204030204" pitchFamily="34" charset="0"/>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Artificial Intelligence must be </a:t>
            </a:r>
            <a:r>
              <a:rPr lang="en-US" sz="1600" b="1" i="0" dirty="0">
                <a:solidFill>
                  <a:srgbClr val="0A2458"/>
                </a:solidFill>
                <a:effectLst/>
                <a:highlight>
                  <a:srgbClr val="FFFFFF"/>
                </a:highlight>
                <a:latin typeface="Calibri" panose="020F0502020204030204" pitchFamily="34" charset="0"/>
              </a:rPr>
              <a:t>safe and secure</a:t>
            </a:r>
            <a:r>
              <a:rPr lang="en-US" sz="1600" b="0" i="0" dirty="0">
                <a:solidFill>
                  <a:srgbClr val="0A2458"/>
                </a:solidFill>
                <a:effectLst/>
                <a:highlight>
                  <a:srgbClr val="FFFFFF"/>
                </a:highlight>
                <a:latin typeface="Calibri" panose="020F0502020204030204" pitchFamily="34" charset="0"/>
              </a:rPr>
              <a:t>.</a:t>
            </a: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Promoting </a:t>
            </a:r>
            <a:r>
              <a:rPr lang="en-US" sz="1600" b="1" i="0" dirty="0">
                <a:solidFill>
                  <a:srgbClr val="0A2458"/>
                </a:solidFill>
                <a:effectLst/>
                <a:highlight>
                  <a:srgbClr val="FFFFFF"/>
                </a:highlight>
                <a:latin typeface="Calibri" panose="020F0502020204030204" pitchFamily="34" charset="0"/>
              </a:rPr>
              <a:t>responsible innovation, competition, and collaboration</a:t>
            </a:r>
            <a:endParaRPr lang="en-US" sz="1600" b="1" dirty="0">
              <a:solidFill>
                <a:srgbClr val="0A2458"/>
              </a:solidFill>
              <a:highlight>
                <a:srgbClr val="FFFFFF"/>
              </a:highlight>
              <a:latin typeface="Calibri" panose="020F0502020204030204" pitchFamily="34" charset="0"/>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Americans’ </a:t>
            </a:r>
            <a:r>
              <a:rPr lang="en-US" sz="1600" b="1" i="0" dirty="0">
                <a:solidFill>
                  <a:srgbClr val="0A2458"/>
                </a:solidFill>
                <a:effectLst/>
                <a:highlight>
                  <a:srgbClr val="FFFFFF"/>
                </a:highlight>
                <a:latin typeface="Calibri" panose="020F0502020204030204" pitchFamily="34" charset="0"/>
              </a:rPr>
              <a:t>privacy and civil liberties </a:t>
            </a:r>
            <a:r>
              <a:rPr lang="en-US" sz="1600" b="0" i="0" dirty="0">
                <a:solidFill>
                  <a:srgbClr val="0A2458"/>
                </a:solidFill>
                <a:effectLst/>
                <a:highlight>
                  <a:srgbClr val="FFFFFF"/>
                </a:highlight>
                <a:latin typeface="Calibri" panose="020F0502020204030204" pitchFamily="34" charset="0"/>
              </a:rPr>
              <a:t>must be protected.</a:t>
            </a:r>
          </a:p>
          <a:p>
            <a:endParaRPr lang="en-US" sz="1600" dirty="0"/>
          </a:p>
        </p:txBody>
      </p:sp>
      <p:cxnSp>
        <p:nvCxnSpPr>
          <p:cNvPr id="2" name="Straight Connector 1">
            <a:extLst>
              <a:ext uri="{FF2B5EF4-FFF2-40B4-BE49-F238E27FC236}">
                <a16:creationId xmlns:a16="http://schemas.microsoft.com/office/drawing/2014/main" id="{52A640AA-ADC2-FBC4-05FC-76D9B975B84D}"/>
              </a:ext>
              <a:ext uri="{C183D7F6-B498-43B3-948B-1728B52AA6E4}">
                <adec:decorative xmlns:adec="http://schemas.microsoft.com/office/drawing/2017/decorative" val="1"/>
              </a:ext>
            </a:extLst>
          </p:cNvPr>
          <p:cNvCxnSpPr>
            <a:cxnSpLocks/>
          </p:cNvCxnSpPr>
          <p:nvPr/>
        </p:nvCxnSpPr>
        <p:spPr>
          <a:xfrm>
            <a:off x="2209800" y="4876800"/>
            <a:ext cx="1143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8F2478D-0D62-40E2-4F07-E112DA799242}"/>
              </a:ext>
            </a:extLst>
          </p:cNvPr>
          <p:cNvSpPr txBox="1"/>
          <p:nvPr/>
        </p:nvSpPr>
        <p:spPr>
          <a:xfrm>
            <a:off x="6204620" y="4495800"/>
            <a:ext cx="2765090" cy="17543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marL="285750" indent="-285750">
              <a:buFont typeface="Arial" panose="020B0604020202020204" pitchFamily="34" charset="0"/>
              <a:buChar char="•"/>
            </a:pPr>
            <a:r>
              <a:rPr lang="en-US" dirty="0"/>
              <a:t>Should the use of LLMs be regulated?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about copyright?</a:t>
            </a:r>
          </a:p>
        </p:txBody>
      </p:sp>
    </p:spTree>
    <p:extLst>
      <p:ext uri="{BB962C8B-B14F-4D97-AF65-F5344CB8AC3E}">
        <p14:creationId xmlns:p14="http://schemas.microsoft.com/office/powerpoint/2010/main" val="230514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BD99-2966-86AD-08AE-655C5DCA45E9}"/>
              </a:ext>
            </a:extLst>
          </p:cNvPr>
          <p:cNvSpPr>
            <a:spLocks noGrp="1"/>
          </p:cNvSpPr>
          <p:nvPr>
            <p:ph type="title"/>
          </p:nvPr>
        </p:nvSpPr>
        <p:spPr>
          <a:xfrm>
            <a:off x="363212" y="1326724"/>
            <a:ext cx="3985902" cy="99417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7A98439-8719-8389-4FDA-5CE5821F2947}"/>
              </a:ext>
            </a:extLst>
          </p:cNvPr>
          <p:cNvSpPr>
            <a:spLocks noGrp="1"/>
          </p:cNvSpPr>
          <p:nvPr>
            <p:ph idx="1"/>
          </p:nvPr>
        </p:nvSpPr>
        <p:spPr>
          <a:xfrm>
            <a:off x="363212" y="2433494"/>
            <a:ext cx="3813986" cy="4119706"/>
          </a:xfrm>
        </p:spPr>
        <p:txBody>
          <a:bodyPr anchor="t">
            <a:normAutofit fontScale="92500"/>
          </a:bodyPr>
          <a:lstStyle/>
          <a:p>
            <a:r>
              <a:rPr lang="en-US" sz="1800" dirty="0"/>
              <a:t>LLMs are a powerful new generative AI technology which many applications.</a:t>
            </a:r>
          </a:p>
          <a:p>
            <a:endParaRPr lang="en-US" sz="1800" dirty="0"/>
          </a:p>
          <a:p>
            <a:r>
              <a:rPr lang="en-US" sz="1800" dirty="0"/>
              <a:t>Unfortunately, there are many open questions. For example:</a:t>
            </a:r>
          </a:p>
          <a:p>
            <a:pPr lvl="1"/>
            <a:r>
              <a:rPr lang="en-US" dirty="0"/>
              <a:t>How do LLMs reason and what are the </a:t>
            </a:r>
            <a:r>
              <a:rPr lang="en-US" b="1" dirty="0"/>
              <a:t>limits</a:t>
            </a:r>
            <a:r>
              <a:rPr lang="en-US" dirty="0"/>
              <a:t>?</a:t>
            </a:r>
          </a:p>
          <a:p>
            <a:pPr lvl="1"/>
            <a:r>
              <a:rPr lang="en-US" dirty="0"/>
              <a:t>How do we make sure that LLMs generate factually </a:t>
            </a:r>
            <a:r>
              <a:rPr lang="en-US" b="1" dirty="0"/>
              <a:t>correct</a:t>
            </a:r>
            <a:r>
              <a:rPr lang="en-US" dirty="0"/>
              <a:t> </a:t>
            </a:r>
            <a:r>
              <a:rPr lang="en-US" b="1" dirty="0"/>
              <a:t>output</a:t>
            </a:r>
            <a:r>
              <a:rPr lang="en-US" dirty="0"/>
              <a:t>?</a:t>
            </a:r>
          </a:p>
          <a:p>
            <a:pPr lvl="1"/>
            <a:r>
              <a:rPr lang="en-US" dirty="0"/>
              <a:t>How do we fairly </a:t>
            </a:r>
            <a:r>
              <a:rPr lang="en-US" b="1" dirty="0"/>
              <a:t>compensate</a:t>
            </a:r>
            <a:r>
              <a:rPr lang="en-US" dirty="0"/>
              <a:t> the people who create the data that is used to train LLMs?</a:t>
            </a:r>
          </a:p>
          <a:p>
            <a:pPr lvl="1"/>
            <a:r>
              <a:rPr lang="en-US" dirty="0"/>
              <a:t>How do we use LLMs in </a:t>
            </a:r>
            <a:r>
              <a:rPr lang="en-US" b="1" dirty="0"/>
              <a:t>learning</a:t>
            </a:r>
            <a:r>
              <a:rPr lang="en-US" dirty="0"/>
              <a:t>, so human learning is not compromised?</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Customer Review">
            <a:extLst>
              <a:ext uri="{FF2B5EF4-FFF2-40B4-BE49-F238E27FC236}">
                <a16:creationId xmlns:a16="http://schemas.microsoft.com/office/drawing/2014/main" id="{6CB1596C-C18D-3AE7-3130-B4CFF0709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30604951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BBB39D67-67BF-E891-1FEF-B45AB4C7D5C0}"/>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09058D9A-3914-58A7-3CCC-97D33F3B10D3}"/>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Module Review</a:t>
            </a:r>
            <a:endParaRPr lang="en-US" sz="6000" dirty="0">
              <a:solidFill>
                <a:srgbClr val="FFFFFF"/>
              </a:solidFill>
            </a:endParaRPr>
          </a:p>
        </p:txBody>
      </p:sp>
      <p:sp>
        <p:nvSpPr>
          <p:cNvPr id="5" name="Text Placeholder 4">
            <a:extLst>
              <a:ext uri="{FF2B5EF4-FFF2-40B4-BE49-F238E27FC236}">
                <a16:creationId xmlns:a16="http://schemas.microsoft.com/office/drawing/2014/main" id="{599277AF-7094-6921-580F-357B12B57D0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9401445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The Goal of AI</a:t>
            </a:r>
          </a:p>
        </p:txBody>
      </p:sp>
      <p:graphicFrame>
        <p:nvGraphicFramePr>
          <p:cNvPr id="6" name="Content Placeholder 5" descr="think like a human, act like a human, think rationally, or act rationaly?">
            <a:extLst>
              <a:ext uri="{FF2B5EF4-FFF2-40B4-BE49-F238E27FC236}">
                <a16:creationId xmlns:a16="http://schemas.microsoft.com/office/drawing/2014/main" id="{866B7DF7-FCCC-4D51-B98D-02AC3932B9FA}"/>
              </a:ext>
            </a:extLst>
          </p:cNvPr>
          <p:cNvGraphicFramePr>
            <a:graphicFrameLocks noGrp="1"/>
          </p:cNvGraphicFramePr>
          <p:nvPr>
            <p:ph idx="1"/>
          </p:nvPr>
        </p:nvGraphicFramePr>
        <p:xfrm>
          <a:off x="1190625" y="5129189"/>
          <a:ext cx="6762750" cy="1659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0DC40672-1DAD-B7B0-8166-7B453ED540AE}"/>
              </a:ext>
            </a:extLst>
          </p:cNvPr>
          <p:cNvSpPr txBox="1"/>
          <p:nvPr/>
        </p:nvSpPr>
        <p:spPr>
          <a:xfrm>
            <a:off x="581025" y="1397000"/>
            <a:ext cx="7981950" cy="1015663"/>
          </a:xfrm>
          <a:prstGeom prst="rect">
            <a:avLst/>
          </a:prstGeom>
          <a:noFill/>
        </p:spPr>
        <p:txBody>
          <a:bodyPr wrap="square">
            <a:spAutoFit/>
          </a:bodyPr>
          <a:lstStyle/>
          <a:p>
            <a:pPr algn="ctr"/>
            <a:r>
              <a:rPr lang="en-US" sz="2000" b="1" dirty="0"/>
              <a:t>“Have machines solve problems that are challenging for humans.”</a:t>
            </a:r>
            <a:endParaRPr lang="en-US" sz="2000" dirty="0"/>
          </a:p>
          <a:p>
            <a:pPr algn="ctr"/>
            <a:r>
              <a:rPr lang="en-US" sz="2000" dirty="0"/>
              <a:t>We call such a machine an</a:t>
            </a:r>
            <a:r>
              <a:rPr lang="en-US" sz="2000" b="1" dirty="0"/>
              <a:t> intelligent agent.</a:t>
            </a:r>
          </a:p>
          <a:p>
            <a:pPr algn="ctr"/>
            <a:r>
              <a:rPr lang="en-US" sz="2000" dirty="0"/>
              <a:t>			</a:t>
            </a:r>
            <a:endParaRPr lang="en-US" sz="2000" dirty="0">
              <a:solidFill>
                <a:schemeClr val="bg1">
                  <a:lumMod val="65000"/>
                </a:schemeClr>
              </a:solidFill>
            </a:endParaRPr>
          </a:p>
        </p:txBody>
      </p:sp>
      <p:grpSp>
        <p:nvGrpSpPr>
          <p:cNvPr id="16" name="Group 15">
            <a:extLst>
              <a:ext uri="{FF2B5EF4-FFF2-40B4-BE49-F238E27FC236}">
                <a16:creationId xmlns:a16="http://schemas.microsoft.com/office/drawing/2014/main" id="{00C2F1A9-34A7-1D31-1169-51AFB74AC531}"/>
              </a:ext>
            </a:extLst>
          </p:cNvPr>
          <p:cNvGrpSpPr/>
          <p:nvPr/>
        </p:nvGrpSpPr>
        <p:grpSpPr>
          <a:xfrm>
            <a:off x="628827" y="2347014"/>
            <a:ext cx="2197810" cy="2678673"/>
            <a:chOff x="628827" y="2347014"/>
            <a:chExt cx="2197810" cy="2678673"/>
          </a:xfrm>
        </p:grpSpPr>
        <p:sp>
          <p:nvSpPr>
            <p:cNvPr id="8" name="Freeform: Shape 7">
              <a:extLst>
                <a:ext uri="{FF2B5EF4-FFF2-40B4-BE49-F238E27FC236}">
                  <a16:creationId xmlns:a16="http://schemas.microsoft.com/office/drawing/2014/main" id="{6348F3CA-149F-6CFD-3498-20CECAA62EA2}"/>
                </a:ext>
              </a:extLst>
            </p:cNvPr>
            <p:cNvSpPr/>
            <p:nvPr/>
          </p:nvSpPr>
          <p:spPr>
            <a:xfrm>
              <a:off x="628827" y="2347014"/>
              <a:ext cx="1824182" cy="931994"/>
            </a:xfrm>
            <a:custGeom>
              <a:avLst/>
              <a:gdLst>
                <a:gd name="connsiteX0" fmla="*/ 0 w 1824182"/>
                <a:gd name="connsiteY0" fmla="*/ 93199 h 931994"/>
                <a:gd name="connsiteX1" fmla="*/ 93199 w 1824182"/>
                <a:gd name="connsiteY1" fmla="*/ 0 h 931994"/>
                <a:gd name="connsiteX2" fmla="*/ 1730983 w 1824182"/>
                <a:gd name="connsiteY2" fmla="*/ 0 h 931994"/>
                <a:gd name="connsiteX3" fmla="*/ 1824182 w 1824182"/>
                <a:gd name="connsiteY3" fmla="*/ 93199 h 931994"/>
                <a:gd name="connsiteX4" fmla="*/ 1824182 w 1824182"/>
                <a:gd name="connsiteY4" fmla="*/ 838795 h 931994"/>
                <a:gd name="connsiteX5" fmla="*/ 1730983 w 1824182"/>
                <a:gd name="connsiteY5" fmla="*/ 931994 h 931994"/>
                <a:gd name="connsiteX6" fmla="*/ 93199 w 1824182"/>
                <a:gd name="connsiteY6" fmla="*/ 931994 h 931994"/>
                <a:gd name="connsiteX7" fmla="*/ 0 w 1824182"/>
                <a:gd name="connsiteY7" fmla="*/ 838795 h 931994"/>
                <a:gd name="connsiteX8" fmla="*/ 0 w 1824182"/>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931994">
                  <a:moveTo>
                    <a:pt x="0" y="93199"/>
                  </a:moveTo>
                  <a:cubicBezTo>
                    <a:pt x="0" y="41727"/>
                    <a:pt x="41727" y="0"/>
                    <a:pt x="93199" y="0"/>
                  </a:cubicBezTo>
                  <a:lnTo>
                    <a:pt x="1730983" y="0"/>
                  </a:lnTo>
                  <a:cubicBezTo>
                    <a:pt x="1782455" y="0"/>
                    <a:pt x="1824182" y="41727"/>
                    <a:pt x="1824182" y="93199"/>
                  </a:cubicBezTo>
                  <a:lnTo>
                    <a:pt x="1824182" y="838795"/>
                  </a:lnTo>
                  <a:cubicBezTo>
                    <a:pt x="1824182" y="890267"/>
                    <a:pt x="1782455" y="931994"/>
                    <a:pt x="1730983"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142240" rIns="142240" bIns="386865"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Narrow AI</a:t>
              </a:r>
              <a:endParaRPr lang="en-US" sz="2000" kern="1200" dirty="0"/>
            </a:p>
          </p:txBody>
        </p:sp>
        <p:sp>
          <p:nvSpPr>
            <p:cNvPr id="9" name="Freeform: Shape 8">
              <a:extLst>
                <a:ext uri="{FF2B5EF4-FFF2-40B4-BE49-F238E27FC236}">
                  <a16:creationId xmlns:a16="http://schemas.microsoft.com/office/drawing/2014/main" id="{3CCB6166-4E89-4721-691A-32D5FA5157D4}"/>
                </a:ext>
              </a:extLst>
            </p:cNvPr>
            <p:cNvSpPr/>
            <p:nvPr/>
          </p:nvSpPr>
          <p:spPr>
            <a:xfrm>
              <a:off x="1002455"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intelligent agent that can solve a specific problem. </a:t>
              </a:r>
              <a:br>
                <a:rPr lang="en-US" sz="1400" dirty="0"/>
              </a:br>
              <a:br>
                <a:rPr lang="en-US" sz="1400" dirty="0"/>
              </a:br>
              <a:r>
                <a:rPr lang="en-US" sz="1400" kern="1200" dirty="0"/>
                <a:t>E.g., drive a car or play chess.</a:t>
              </a:r>
            </a:p>
          </p:txBody>
        </p:sp>
      </p:grpSp>
      <p:grpSp>
        <p:nvGrpSpPr>
          <p:cNvPr id="17" name="Group 16">
            <a:extLst>
              <a:ext uri="{FF2B5EF4-FFF2-40B4-BE49-F238E27FC236}">
                <a16:creationId xmlns:a16="http://schemas.microsoft.com/office/drawing/2014/main" id="{AAD8371C-1238-A7CA-BB7F-9342422324DE}"/>
              </a:ext>
            </a:extLst>
          </p:cNvPr>
          <p:cNvGrpSpPr/>
          <p:nvPr/>
        </p:nvGrpSpPr>
        <p:grpSpPr>
          <a:xfrm>
            <a:off x="2729549" y="2347014"/>
            <a:ext cx="3027428" cy="2678673"/>
            <a:chOff x="2729549" y="2347014"/>
            <a:chExt cx="3027428" cy="2678673"/>
          </a:xfrm>
        </p:grpSpPr>
        <p:sp>
          <p:nvSpPr>
            <p:cNvPr id="10" name="Freeform: Shape 9">
              <a:extLst>
                <a:ext uri="{FF2B5EF4-FFF2-40B4-BE49-F238E27FC236}">
                  <a16:creationId xmlns:a16="http://schemas.microsoft.com/office/drawing/2014/main" id="{A5CB96B0-E6B1-BEEE-9A6B-94C84BDD3E3C}"/>
                </a:ext>
              </a:extLst>
            </p:cNvPr>
            <p:cNvSpPr/>
            <p:nvPr/>
          </p:nvSpPr>
          <p:spPr>
            <a:xfrm>
              <a:off x="2729549" y="2430595"/>
              <a:ext cx="586263" cy="454168"/>
            </a:xfrm>
            <a:custGeom>
              <a:avLst/>
              <a:gdLst>
                <a:gd name="connsiteX0" fmla="*/ 0 w 586263"/>
                <a:gd name="connsiteY0" fmla="*/ 90834 h 454168"/>
                <a:gd name="connsiteX1" fmla="*/ 359179 w 586263"/>
                <a:gd name="connsiteY1" fmla="*/ 90834 h 454168"/>
                <a:gd name="connsiteX2" fmla="*/ 359179 w 586263"/>
                <a:gd name="connsiteY2" fmla="*/ 0 h 454168"/>
                <a:gd name="connsiteX3" fmla="*/ 586263 w 586263"/>
                <a:gd name="connsiteY3" fmla="*/ 227084 h 454168"/>
                <a:gd name="connsiteX4" fmla="*/ 359179 w 586263"/>
                <a:gd name="connsiteY4" fmla="*/ 454168 h 454168"/>
                <a:gd name="connsiteX5" fmla="*/ 359179 w 586263"/>
                <a:gd name="connsiteY5" fmla="*/ 363334 h 454168"/>
                <a:gd name="connsiteX6" fmla="*/ 0 w 586263"/>
                <a:gd name="connsiteY6" fmla="*/ 363334 h 454168"/>
                <a:gd name="connsiteX7" fmla="*/ 0 w 586263"/>
                <a:gd name="connsiteY7" fmla="*/ 90834 h 45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263" h="454168">
                  <a:moveTo>
                    <a:pt x="0" y="90834"/>
                  </a:moveTo>
                  <a:lnTo>
                    <a:pt x="359179" y="90834"/>
                  </a:lnTo>
                  <a:lnTo>
                    <a:pt x="359179" y="0"/>
                  </a:lnTo>
                  <a:lnTo>
                    <a:pt x="586263" y="227084"/>
                  </a:lnTo>
                  <a:lnTo>
                    <a:pt x="359179" y="454168"/>
                  </a:lnTo>
                  <a:lnTo>
                    <a:pt x="359179" y="363334"/>
                  </a:lnTo>
                  <a:lnTo>
                    <a:pt x="0" y="363334"/>
                  </a:lnTo>
                  <a:lnTo>
                    <a:pt x="0" y="90834"/>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0" tIns="90834" rIns="136250" bIns="90834"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11" name="Freeform: Shape 10">
              <a:extLst>
                <a:ext uri="{FF2B5EF4-FFF2-40B4-BE49-F238E27FC236}">
                  <a16:creationId xmlns:a16="http://schemas.microsoft.com/office/drawing/2014/main" id="{9718E5CA-3931-A07F-3FA7-59F926206C93}"/>
                </a:ext>
              </a:extLst>
            </p:cNvPr>
            <p:cNvSpPr/>
            <p:nvPr/>
          </p:nvSpPr>
          <p:spPr>
            <a:xfrm>
              <a:off x="3559168" y="2347014"/>
              <a:ext cx="1824182" cy="931994"/>
            </a:xfrm>
            <a:custGeom>
              <a:avLst/>
              <a:gdLst>
                <a:gd name="connsiteX0" fmla="*/ 0 w 1824182"/>
                <a:gd name="connsiteY0" fmla="*/ 93199 h 931994"/>
                <a:gd name="connsiteX1" fmla="*/ 93199 w 1824182"/>
                <a:gd name="connsiteY1" fmla="*/ 0 h 931994"/>
                <a:gd name="connsiteX2" fmla="*/ 1730983 w 1824182"/>
                <a:gd name="connsiteY2" fmla="*/ 0 h 931994"/>
                <a:gd name="connsiteX3" fmla="*/ 1824182 w 1824182"/>
                <a:gd name="connsiteY3" fmla="*/ 93199 h 931994"/>
                <a:gd name="connsiteX4" fmla="*/ 1824182 w 1824182"/>
                <a:gd name="connsiteY4" fmla="*/ 838795 h 931994"/>
                <a:gd name="connsiteX5" fmla="*/ 1730983 w 1824182"/>
                <a:gd name="connsiteY5" fmla="*/ 931994 h 931994"/>
                <a:gd name="connsiteX6" fmla="*/ 93199 w 1824182"/>
                <a:gd name="connsiteY6" fmla="*/ 931994 h 931994"/>
                <a:gd name="connsiteX7" fmla="*/ 0 w 1824182"/>
                <a:gd name="connsiteY7" fmla="*/ 838795 h 931994"/>
                <a:gd name="connsiteX8" fmla="*/ 0 w 1824182"/>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931994">
                  <a:moveTo>
                    <a:pt x="0" y="93199"/>
                  </a:moveTo>
                  <a:cubicBezTo>
                    <a:pt x="0" y="41727"/>
                    <a:pt x="41727" y="0"/>
                    <a:pt x="93199" y="0"/>
                  </a:cubicBezTo>
                  <a:lnTo>
                    <a:pt x="1730983" y="0"/>
                  </a:lnTo>
                  <a:cubicBezTo>
                    <a:pt x="1782455" y="0"/>
                    <a:pt x="1824182" y="41727"/>
                    <a:pt x="1824182" y="93199"/>
                  </a:cubicBezTo>
                  <a:lnTo>
                    <a:pt x="1824182" y="838795"/>
                  </a:lnTo>
                  <a:cubicBezTo>
                    <a:pt x="1824182" y="890267"/>
                    <a:pt x="1782455" y="931994"/>
                    <a:pt x="1730983"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3792" tIns="113792" rIns="113792" bIns="371625" numCol="1" spcCol="1270" anchor="t" anchorCtr="0">
              <a:noAutofit/>
            </a:bodyPr>
            <a:lstStyle/>
            <a:p>
              <a:pPr marL="0" lvl="0" indent="0" algn="l" defTabSz="711200">
                <a:lnSpc>
                  <a:spcPct val="90000"/>
                </a:lnSpc>
                <a:spcBef>
                  <a:spcPct val="0"/>
                </a:spcBef>
                <a:spcAft>
                  <a:spcPct val="35000"/>
                </a:spcAft>
                <a:buNone/>
              </a:pPr>
              <a:r>
                <a:rPr lang="en-US" sz="1600" b="1" kern="1200" dirty="0"/>
                <a:t>Artificial General Intelligence (AGI)</a:t>
              </a:r>
              <a:endParaRPr lang="en-US" sz="1400" kern="1200" dirty="0"/>
            </a:p>
          </p:txBody>
        </p:sp>
        <p:sp>
          <p:nvSpPr>
            <p:cNvPr id="12" name="Freeform: Shape 11">
              <a:extLst>
                <a:ext uri="{FF2B5EF4-FFF2-40B4-BE49-F238E27FC236}">
                  <a16:creationId xmlns:a16="http://schemas.microsoft.com/office/drawing/2014/main" id="{A45E00BE-7750-52A7-7E40-D67D819FE037}"/>
                </a:ext>
              </a:extLst>
            </p:cNvPr>
            <p:cNvSpPr/>
            <p:nvPr/>
          </p:nvSpPr>
          <p:spPr>
            <a:xfrm>
              <a:off x="3932795"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hypothetical intelligent agent which can understand or learn any intellectual task that human beings can. </a:t>
              </a:r>
              <a:r>
                <a:rPr lang="en-US" sz="1200" kern="1200" dirty="0">
                  <a:solidFill>
                    <a:schemeClr val="bg1">
                      <a:lumMod val="65000"/>
                    </a:schemeClr>
                  </a:solidFill>
                  <a:latin typeface="+mn-lt"/>
                  <a:ea typeface="+mn-ea"/>
                  <a:cs typeface="+mn-cs"/>
                </a:rPr>
                <a:t>[Wikipedia: AGI]</a:t>
              </a:r>
              <a:endParaRPr lang="en-US" sz="1400" kern="1200" dirty="0"/>
            </a:p>
          </p:txBody>
        </p:sp>
      </p:grpSp>
      <p:grpSp>
        <p:nvGrpSpPr>
          <p:cNvPr id="18" name="Group 17">
            <a:extLst>
              <a:ext uri="{FF2B5EF4-FFF2-40B4-BE49-F238E27FC236}">
                <a16:creationId xmlns:a16="http://schemas.microsoft.com/office/drawing/2014/main" id="{E158F116-2D69-3A98-8BF4-E0BA1F4D255A}"/>
              </a:ext>
            </a:extLst>
          </p:cNvPr>
          <p:cNvGrpSpPr/>
          <p:nvPr/>
        </p:nvGrpSpPr>
        <p:grpSpPr>
          <a:xfrm>
            <a:off x="5659890" y="2347014"/>
            <a:ext cx="3064112" cy="2678673"/>
            <a:chOff x="5659890" y="2347014"/>
            <a:chExt cx="3064112" cy="2678673"/>
          </a:xfrm>
        </p:grpSpPr>
        <p:sp>
          <p:nvSpPr>
            <p:cNvPr id="13" name="Freeform: Shape 12">
              <a:extLst>
                <a:ext uri="{FF2B5EF4-FFF2-40B4-BE49-F238E27FC236}">
                  <a16:creationId xmlns:a16="http://schemas.microsoft.com/office/drawing/2014/main" id="{9E128CCC-B9CD-F58A-D202-F84221806E63}"/>
                </a:ext>
              </a:extLst>
            </p:cNvPr>
            <p:cNvSpPr/>
            <p:nvPr/>
          </p:nvSpPr>
          <p:spPr>
            <a:xfrm>
              <a:off x="5659890" y="2430595"/>
              <a:ext cx="586263" cy="454168"/>
            </a:xfrm>
            <a:custGeom>
              <a:avLst/>
              <a:gdLst>
                <a:gd name="connsiteX0" fmla="*/ 0 w 586263"/>
                <a:gd name="connsiteY0" fmla="*/ 90834 h 454168"/>
                <a:gd name="connsiteX1" fmla="*/ 359179 w 586263"/>
                <a:gd name="connsiteY1" fmla="*/ 90834 h 454168"/>
                <a:gd name="connsiteX2" fmla="*/ 359179 w 586263"/>
                <a:gd name="connsiteY2" fmla="*/ 0 h 454168"/>
                <a:gd name="connsiteX3" fmla="*/ 586263 w 586263"/>
                <a:gd name="connsiteY3" fmla="*/ 227084 h 454168"/>
                <a:gd name="connsiteX4" fmla="*/ 359179 w 586263"/>
                <a:gd name="connsiteY4" fmla="*/ 454168 h 454168"/>
                <a:gd name="connsiteX5" fmla="*/ 359179 w 586263"/>
                <a:gd name="connsiteY5" fmla="*/ 363334 h 454168"/>
                <a:gd name="connsiteX6" fmla="*/ 0 w 586263"/>
                <a:gd name="connsiteY6" fmla="*/ 363334 h 454168"/>
                <a:gd name="connsiteX7" fmla="*/ 0 w 586263"/>
                <a:gd name="connsiteY7" fmla="*/ 90834 h 45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263" h="454168">
                  <a:moveTo>
                    <a:pt x="0" y="90834"/>
                  </a:moveTo>
                  <a:lnTo>
                    <a:pt x="359179" y="90834"/>
                  </a:lnTo>
                  <a:lnTo>
                    <a:pt x="359179" y="0"/>
                  </a:lnTo>
                  <a:lnTo>
                    <a:pt x="586263" y="227084"/>
                  </a:lnTo>
                  <a:lnTo>
                    <a:pt x="359179" y="454168"/>
                  </a:lnTo>
                  <a:lnTo>
                    <a:pt x="359179" y="363334"/>
                  </a:lnTo>
                  <a:lnTo>
                    <a:pt x="0" y="363334"/>
                  </a:lnTo>
                  <a:lnTo>
                    <a:pt x="0" y="90834"/>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0" tIns="90834" rIns="136250" bIns="90834"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14" name="Freeform: Shape 13">
              <a:extLst>
                <a:ext uri="{FF2B5EF4-FFF2-40B4-BE49-F238E27FC236}">
                  <a16:creationId xmlns:a16="http://schemas.microsoft.com/office/drawing/2014/main" id="{2F9F7217-3140-FC99-D821-368825E3A7C3}"/>
                </a:ext>
              </a:extLst>
            </p:cNvPr>
            <p:cNvSpPr/>
            <p:nvPr/>
          </p:nvSpPr>
          <p:spPr>
            <a:xfrm>
              <a:off x="6489508" y="2347014"/>
              <a:ext cx="1897551" cy="931994"/>
            </a:xfrm>
            <a:custGeom>
              <a:avLst/>
              <a:gdLst>
                <a:gd name="connsiteX0" fmla="*/ 0 w 1897551"/>
                <a:gd name="connsiteY0" fmla="*/ 93199 h 931994"/>
                <a:gd name="connsiteX1" fmla="*/ 93199 w 1897551"/>
                <a:gd name="connsiteY1" fmla="*/ 0 h 931994"/>
                <a:gd name="connsiteX2" fmla="*/ 1804352 w 1897551"/>
                <a:gd name="connsiteY2" fmla="*/ 0 h 931994"/>
                <a:gd name="connsiteX3" fmla="*/ 1897551 w 1897551"/>
                <a:gd name="connsiteY3" fmla="*/ 93199 h 931994"/>
                <a:gd name="connsiteX4" fmla="*/ 1897551 w 1897551"/>
                <a:gd name="connsiteY4" fmla="*/ 838795 h 931994"/>
                <a:gd name="connsiteX5" fmla="*/ 1804352 w 1897551"/>
                <a:gd name="connsiteY5" fmla="*/ 931994 h 931994"/>
                <a:gd name="connsiteX6" fmla="*/ 93199 w 1897551"/>
                <a:gd name="connsiteY6" fmla="*/ 931994 h 931994"/>
                <a:gd name="connsiteX7" fmla="*/ 0 w 1897551"/>
                <a:gd name="connsiteY7" fmla="*/ 838795 h 931994"/>
                <a:gd name="connsiteX8" fmla="*/ 0 w 1897551"/>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7551" h="931994">
                  <a:moveTo>
                    <a:pt x="0" y="93199"/>
                  </a:moveTo>
                  <a:cubicBezTo>
                    <a:pt x="0" y="41727"/>
                    <a:pt x="41727" y="0"/>
                    <a:pt x="93199" y="0"/>
                  </a:cubicBezTo>
                  <a:lnTo>
                    <a:pt x="1804352" y="0"/>
                  </a:lnTo>
                  <a:cubicBezTo>
                    <a:pt x="1855824" y="0"/>
                    <a:pt x="1897551" y="41727"/>
                    <a:pt x="1897551" y="93199"/>
                  </a:cubicBezTo>
                  <a:lnTo>
                    <a:pt x="1897551" y="838795"/>
                  </a:lnTo>
                  <a:cubicBezTo>
                    <a:pt x="1897551" y="890267"/>
                    <a:pt x="1855824" y="931994"/>
                    <a:pt x="1804352"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8016" tIns="128016" rIns="128016" bIns="379245" numCol="1" spcCol="1270" anchor="t" anchorCtr="0">
              <a:noAutofit/>
            </a:bodyPr>
            <a:lstStyle/>
            <a:p>
              <a:pPr marL="0" lvl="0" indent="0" algn="l" defTabSz="800100">
                <a:lnSpc>
                  <a:spcPct val="90000"/>
                </a:lnSpc>
                <a:spcBef>
                  <a:spcPct val="0"/>
                </a:spcBef>
                <a:spcAft>
                  <a:spcPct val="35000"/>
                </a:spcAft>
                <a:buNone/>
              </a:pPr>
              <a:r>
                <a:rPr lang="en-US" sz="1800" b="1" kern="1200" dirty="0"/>
                <a:t>Artificial Superintelligence</a:t>
              </a:r>
            </a:p>
          </p:txBody>
        </p:sp>
        <p:sp>
          <p:nvSpPr>
            <p:cNvPr id="15" name="Freeform: Shape 14">
              <a:extLst>
                <a:ext uri="{FF2B5EF4-FFF2-40B4-BE49-F238E27FC236}">
                  <a16:creationId xmlns:a16="http://schemas.microsoft.com/office/drawing/2014/main" id="{288709BC-C908-1338-738C-C993B5830966}"/>
                </a:ext>
              </a:extLst>
            </p:cNvPr>
            <p:cNvSpPr/>
            <p:nvPr/>
          </p:nvSpPr>
          <p:spPr>
            <a:xfrm>
              <a:off x="6899820"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hypothetical intelligent agent possessing intelligence surpassing that of the brightest and most gifted human minds. </a:t>
              </a:r>
              <a:r>
                <a:rPr lang="en-US" sz="1200" kern="1200" dirty="0">
                  <a:solidFill>
                    <a:schemeClr val="bg1">
                      <a:lumMod val="65000"/>
                    </a:schemeClr>
                  </a:solidFill>
                  <a:latin typeface="+mn-lt"/>
                  <a:ea typeface="+mn-ea"/>
                  <a:cs typeface="+mn-cs"/>
                </a:rPr>
                <a:t>[Wikipedia: Superintelligence]</a:t>
              </a:r>
              <a:endParaRPr lang="en-US" sz="1400" kern="1200" dirty="0"/>
            </a:p>
          </p:txBody>
        </p:sp>
      </p:grpSp>
      <p:sp>
        <p:nvSpPr>
          <p:cNvPr id="4" name="TextBox 3">
            <a:extLst>
              <a:ext uri="{FF2B5EF4-FFF2-40B4-BE49-F238E27FC236}">
                <a16:creationId xmlns:a16="http://schemas.microsoft.com/office/drawing/2014/main" id="{96992D9C-939E-4C5F-3DE2-66B465C4813A}"/>
              </a:ext>
            </a:extLst>
          </p:cNvPr>
          <p:cNvSpPr txBox="1"/>
          <p:nvPr/>
        </p:nvSpPr>
        <p:spPr>
          <a:xfrm>
            <a:off x="838200" y="5080943"/>
            <a:ext cx="7981950" cy="400110"/>
          </a:xfrm>
          <a:prstGeom prst="rect">
            <a:avLst/>
          </a:prstGeom>
          <a:noFill/>
        </p:spPr>
        <p:txBody>
          <a:bodyPr wrap="square">
            <a:spAutoFit/>
          </a:bodyPr>
          <a:lstStyle/>
          <a:p>
            <a:r>
              <a:rPr lang="en-US" sz="2000" b="1" dirty="0"/>
              <a:t>How can we achieve this? Create an agent that can:</a:t>
            </a:r>
            <a:r>
              <a:rPr lang="en-US" sz="2000" dirty="0"/>
              <a:t>	</a:t>
            </a:r>
            <a:endParaRPr lang="en-US" sz="2000" dirty="0">
              <a:solidFill>
                <a:schemeClr val="bg1">
                  <a:lumMod val="65000"/>
                </a:schemeClr>
              </a:solidFill>
            </a:endParaRPr>
          </a:p>
        </p:txBody>
      </p: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8880A51-300C-8F5D-4170-28BB816DFE84}"/>
                  </a:ext>
                </a:extLst>
              </p14:cNvPr>
              <p14:cNvContentPartPr/>
              <p14:nvPr/>
            </p14:nvContentPartPr>
            <p14:xfrm>
              <a:off x="9931085" y="3394643"/>
              <a:ext cx="360" cy="360"/>
            </p14:xfrm>
          </p:contentPart>
        </mc:Choice>
        <mc:Fallback xmlns="">
          <p:pic>
            <p:nvPicPr>
              <p:cNvPr id="5" name="Ink 4">
                <a:extLst>
                  <a:ext uri="{FF2B5EF4-FFF2-40B4-BE49-F238E27FC236}">
                    <a16:creationId xmlns:a16="http://schemas.microsoft.com/office/drawing/2014/main" id="{28880A51-300C-8F5D-4170-28BB816DFE84}"/>
                  </a:ext>
                </a:extLst>
              </p:cNvPr>
              <p:cNvPicPr/>
              <p:nvPr/>
            </p:nvPicPr>
            <p:blipFill>
              <a:blip r:embed="rId14"/>
              <a:stretch>
                <a:fillRect/>
              </a:stretch>
            </p:blipFill>
            <p:spPr>
              <a:xfrm>
                <a:off x="9922445" y="3386003"/>
                <a:ext cx="18000" cy="18000"/>
              </a:xfrm>
              <a:prstGeom prst="rect">
                <a:avLst/>
              </a:prstGeom>
            </p:spPr>
          </p:pic>
        </mc:Fallback>
      </mc:AlternateContent>
    </p:spTree>
    <p:extLst>
      <p:ext uri="{BB962C8B-B14F-4D97-AF65-F5344CB8AC3E}">
        <p14:creationId xmlns:p14="http://schemas.microsoft.com/office/powerpoint/2010/main" val="22616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0936" y="251312"/>
            <a:ext cx="7879842" cy="1010264"/>
          </a:xfrm>
        </p:spPr>
        <p:txBody>
          <a:bodyPr anchor="ctr">
            <a:normAutofit/>
          </a:bodyPr>
          <a:lstStyle/>
          <a:p>
            <a:r>
              <a:rPr lang="en-US" dirty="0"/>
              <a:t>Components of an Intelligent Agent</a:t>
            </a:r>
          </a:p>
        </p:txBody>
      </p:sp>
      <p:sp>
        <p:nvSpPr>
          <p:cNvPr id="11" name="Rectangle 10">
            <a:extLst>
              <a:ext uri="{FF2B5EF4-FFF2-40B4-BE49-F238E27FC236}">
                <a16:creationId xmlns:a16="http://schemas.microsoft.com/office/drawing/2014/main" id="{CCA3ACF4-94F7-8606-D2F6-5FB02C0CFE44}"/>
              </a:ext>
              <a:ext uri="{C183D7F6-B498-43B3-948B-1728B52AA6E4}">
                <adec:decorative xmlns:adec="http://schemas.microsoft.com/office/drawing/2017/decorative" val="1"/>
              </a:ext>
            </a:extLst>
          </p:cNvPr>
          <p:cNvSpPr/>
          <p:nvPr/>
        </p:nvSpPr>
        <p:spPr>
          <a:xfrm>
            <a:off x="3927578" y="2590800"/>
            <a:ext cx="4291656" cy="24918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13B97C3-DCC6-2DA7-0B2D-AD6F495E5EEB}"/>
              </a:ext>
            </a:extLst>
          </p:cNvPr>
          <p:cNvSpPr txBox="1"/>
          <p:nvPr/>
        </p:nvSpPr>
        <p:spPr>
          <a:xfrm>
            <a:off x="787387" y="1641448"/>
            <a:ext cx="2963194" cy="4724370"/>
          </a:xfrm>
          <a:prstGeom prst="rect">
            <a:avLst/>
          </a:prstGeom>
          <a:noFill/>
        </p:spPr>
        <p:txBody>
          <a:bodyPr wrap="square">
            <a:spAutoFit/>
          </a:bodyPr>
          <a:lstStyle/>
          <a:p>
            <a:pPr defTabSz="822960">
              <a:spcAft>
                <a:spcPts val="600"/>
              </a:spcAft>
            </a:pPr>
            <a:r>
              <a:rPr lang="en-US" kern="1200" dirty="0">
                <a:solidFill>
                  <a:schemeClr val="tx1"/>
                </a:solidFill>
                <a:latin typeface="+mn-lt"/>
                <a:ea typeface="+mn-ea"/>
                <a:cs typeface="+mn-cs"/>
              </a:rPr>
              <a:t>Intelligent agents </a:t>
            </a:r>
            <a:r>
              <a:rPr lang="en-US" b="1" kern="1200" dirty="0">
                <a:solidFill>
                  <a:schemeClr val="tx1"/>
                </a:solidFill>
                <a:latin typeface="+mn-lt"/>
                <a:ea typeface="+mn-ea"/>
                <a:cs typeface="+mn-cs"/>
              </a:rPr>
              <a:t>act rationally</a:t>
            </a:r>
            <a:r>
              <a:rPr lang="en-US" kern="1200" dirty="0">
                <a:solidFill>
                  <a:schemeClr val="tx1"/>
                </a:solidFill>
                <a:latin typeface="+mn-lt"/>
                <a:ea typeface="+mn-ea"/>
                <a:cs typeface="+mn-cs"/>
              </a:rPr>
              <a:t> in </a:t>
            </a:r>
            <a:r>
              <a:rPr lang="en-US" dirty="0"/>
              <a:t>their</a:t>
            </a:r>
            <a:r>
              <a:rPr lang="en-US" kern="1200" dirty="0">
                <a:solidFill>
                  <a:schemeClr val="tx1"/>
                </a:solidFill>
                <a:latin typeface="+mn-lt"/>
                <a:ea typeface="+mn-ea"/>
                <a:cs typeface="+mn-cs"/>
              </a:rPr>
              <a:t> environment. </a:t>
            </a:r>
          </a:p>
          <a:p>
            <a:pPr defTabSz="822960">
              <a:spcAft>
                <a:spcPts val="600"/>
              </a:spcAft>
            </a:pPr>
            <a:endParaRPr lang="en-US" dirty="0"/>
          </a:p>
          <a:p>
            <a:pPr defTabSz="822960">
              <a:spcAft>
                <a:spcPts val="600"/>
              </a:spcAft>
            </a:pPr>
            <a:r>
              <a:rPr lang="en-US" kern="1200" dirty="0">
                <a:solidFill>
                  <a:schemeClr val="tx1"/>
                </a:solidFill>
                <a:latin typeface="+mn-lt"/>
                <a:ea typeface="+mn-ea"/>
                <a:cs typeface="+mn-cs"/>
              </a:rPr>
              <a:t>They need to</a:t>
            </a:r>
          </a:p>
          <a:p>
            <a:pPr marL="308610" indent="-308610" defTabSz="822960">
              <a:spcAft>
                <a:spcPts val="600"/>
              </a:spcAft>
              <a:buFont typeface="Arial" panose="020B0604020202020204" pitchFamily="34" charset="0"/>
              <a:buChar char="•"/>
            </a:pPr>
            <a:r>
              <a:rPr lang="en-US" sz="1600" b="1" dirty="0"/>
              <a:t>C</a:t>
            </a:r>
            <a:r>
              <a:rPr lang="en-US" sz="1600" b="1" kern="1200" dirty="0">
                <a:solidFill>
                  <a:schemeClr val="tx1"/>
                </a:solidFill>
                <a:latin typeface="+mn-lt"/>
                <a:ea typeface="+mn-ea"/>
                <a:cs typeface="+mn-cs"/>
              </a:rPr>
              <a:t>ommunicate</a:t>
            </a:r>
            <a:r>
              <a:rPr lang="en-US" sz="1600" kern="1200" dirty="0">
                <a:solidFill>
                  <a:schemeClr val="tx1"/>
                </a:solidFill>
                <a:latin typeface="+mn-lt"/>
                <a:ea typeface="+mn-ea"/>
                <a:cs typeface="+mn-cs"/>
              </a:rPr>
              <a:t> with the environment</a:t>
            </a:r>
            <a:r>
              <a:rPr lang="en-US" sz="1600" dirty="0"/>
              <a:t> using </a:t>
            </a:r>
            <a:r>
              <a:rPr lang="en-US" sz="1600" b="1" dirty="0"/>
              <a:t>percepts</a:t>
            </a:r>
            <a:r>
              <a:rPr lang="en-US" sz="1600" dirty="0"/>
              <a:t> and </a:t>
            </a:r>
            <a:r>
              <a:rPr lang="en-US" sz="1600" b="1" dirty="0"/>
              <a:t>actions</a:t>
            </a:r>
            <a:r>
              <a:rPr lang="en-US" sz="1600" dirty="0"/>
              <a:t>.</a:t>
            </a:r>
          </a:p>
          <a:p>
            <a:pPr marL="308610" indent="-308610" defTabSz="822960">
              <a:spcAft>
                <a:spcPts val="600"/>
              </a:spcAft>
              <a:buFont typeface="Arial" panose="020B0604020202020204" pitchFamily="34" charset="0"/>
              <a:buChar char="•"/>
            </a:pPr>
            <a:r>
              <a:rPr lang="en-US" sz="1600" b="1" dirty="0"/>
              <a:t>R</a:t>
            </a:r>
            <a:r>
              <a:rPr lang="en-US" sz="1600" b="1" kern="1200" dirty="0">
                <a:solidFill>
                  <a:schemeClr val="tx1"/>
                </a:solidFill>
                <a:latin typeface="+mn-lt"/>
                <a:ea typeface="+mn-ea"/>
                <a:cs typeface="+mn-cs"/>
              </a:rPr>
              <a:t>epresent knowledge</a:t>
            </a:r>
            <a:r>
              <a:rPr lang="en-US" sz="1600" kern="1200" dirty="0">
                <a:solidFill>
                  <a:schemeClr val="tx1"/>
                </a:solidFill>
                <a:latin typeface="+mn-lt"/>
                <a:ea typeface="+mn-ea"/>
                <a:cs typeface="+mn-cs"/>
              </a:rPr>
              <a:t>,</a:t>
            </a:r>
            <a:r>
              <a:rPr lang="en-US" sz="1600" dirty="0"/>
              <a:t> </a:t>
            </a:r>
            <a:r>
              <a:rPr lang="en-US" sz="1600" b="1" kern="1200" dirty="0">
                <a:solidFill>
                  <a:schemeClr val="tx1"/>
                </a:solidFill>
                <a:latin typeface="+mn-lt"/>
                <a:ea typeface="+mn-ea"/>
                <a:cs typeface="+mn-cs"/>
              </a:rPr>
              <a:t>reason</a:t>
            </a:r>
            <a:r>
              <a:rPr lang="en-US" sz="1600" kern="1200" dirty="0">
                <a:solidFill>
                  <a:schemeClr val="tx1"/>
                </a:solidFill>
                <a:latin typeface="+mn-lt"/>
                <a:ea typeface="+mn-ea"/>
                <a:cs typeface="+mn-cs"/>
              </a:rPr>
              <a:t> and </a:t>
            </a:r>
            <a:r>
              <a:rPr lang="en-US" sz="1600" b="1" kern="1200" dirty="0">
                <a:solidFill>
                  <a:schemeClr val="tx1"/>
                </a:solidFill>
                <a:latin typeface="+mn-lt"/>
                <a:ea typeface="+mn-ea"/>
                <a:cs typeface="+mn-cs"/>
              </a:rPr>
              <a:t>plan</a:t>
            </a:r>
            <a:r>
              <a:rPr lang="en-US" sz="1600" kern="1200" dirty="0">
                <a:solidFill>
                  <a:schemeClr val="tx1"/>
                </a:solidFill>
                <a:latin typeface="+mn-lt"/>
                <a:ea typeface="+mn-ea"/>
                <a:cs typeface="+mn-cs"/>
              </a:rPr>
              <a:t> to achieve a desired </a:t>
            </a:r>
            <a:r>
              <a:rPr lang="en-US" sz="1600" b="1" kern="1200" dirty="0">
                <a:solidFill>
                  <a:schemeClr val="tx1"/>
                </a:solidFill>
                <a:latin typeface="+mn-lt"/>
                <a:ea typeface="+mn-ea"/>
                <a:cs typeface="+mn-cs"/>
              </a:rPr>
              <a:t>outcome</a:t>
            </a:r>
            <a:r>
              <a:rPr lang="en-US" sz="1600" kern="1200" dirty="0">
                <a:solidFill>
                  <a:schemeClr val="tx1"/>
                </a:solidFill>
                <a:latin typeface="+mn-lt"/>
                <a:ea typeface="+mn-ea"/>
                <a:cs typeface="+mn-cs"/>
              </a:rPr>
              <a:t>.</a:t>
            </a:r>
          </a:p>
          <a:p>
            <a:pPr defTabSz="822960">
              <a:spcAft>
                <a:spcPts val="600"/>
              </a:spcAft>
            </a:pPr>
            <a:endParaRPr lang="en-US" sz="1600" b="1" dirty="0"/>
          </a:p>
          <a:p>
            <a:pPr defTabSz="822960">
              <a:spcAft>
                <a:spcPts val="600"/>
              </a:spcAft>
            </a:pPr>
            <a:r>
              <a:rPr lang="en-US" sz="1600" dirty="0"/>
              <a:t>Optional</a:t>
            </a:r>
          </a:p>
          <a:p>
            <a:pPr marL="308610" indent="-308610" defTabSz="822960">
              <a:spcAft>
                <a:spcPts val="600"/>
              </a:spcAft>
              <a:buFont typeface="Arial" panose="020B0604020202020204" pitchFamily="34" charset="0"/>
              <a:buChar char="•"/>
            </a:pPr>
            <a:r>
              <a:rPr lang="en-US" sz="1600" b="1" dirty="0"/>
              <a:t>L</a:t>
            </a:r>
            <a:r>
              <a:rPr lang="en-US" sz="1600" b="1" kern="1200" dirty="0">
                <a:solidFill>
                  <a:schemeClr val="tx1"/>
                </a:solidFill>
                <a:latin typeface="+mn-lt"/>
                <a:ea typeface="+mn-ea"/>
                <a:cs typeface="+mn-cs"/>
              </a:rPr>
              <a:t>earn from experience </a:t>
            </a:r>
            <a:r>
              <a:rPr lang="en-US" sz="1600" kern="1200" dirty="0">
                <a:solidFill>
                  <a:schemeClr val="tx1"/>
                </a:solidFill>
                <a:latin typeface="+mn-lt"/>
                <a:ea typeface="+mn-ea"/>
                <a:cs typeface="+mn-cs"/>
              </a:rPr>
              <a:t>to improve performance</a:t>
            </a:r>
            <a:r>
              <a:rPr lang="en-US" sz="1600" b="1" kern="1200" dirty="0">
                <a:solidFill>
                  <a:schemeClr val="tx1"/>
                </a:solidFill>
                <a:latin typeface="+mn-lt"/>
                <a:ea typeface="+mn-ea"/>
                <a:cs typeface="+mn-cs"/>
              </a:rPr>
              <a:t>. </a:t>
            </a:r>
            <a:r>
              <a:rPr lang="en-US" sz="1600" kern="1200" dirty="0">
                <a:solidFill>
                  <a:schemeClr val="tx1"/>
                </a:solidFill>
                <a:latin typeface="+mn-lt"/>
                <a:ea typeface="+mn-ea"/>
                <a:cs typeface="+mn-cs"/>
              </a:rPr>
              <a:t>This uses </a:t>
            </a:r>
            <a:r>
              <a:rPr lang="en-US" sz="1600" b="1" kern="1200" dirty="0">
                <a:solidFill>
                  <a:schemeClr val="tx1"/>
                </a:solidFill>
                <a:latin typeface="+mn-lt"/>
                <a:ea typeface="+mn-ea"/>
                <a:cs typeface="+mn-cs"/>
              </a:rPr>
              <a:t>Machine Learning (ML)</a:t>
            </a:r>
          </a:p>
        </p:txBody>
      </p:sp>
      <p:pic>
        <p:nvPicPr>
          <p:cNvPr id="8" name="Picture 4" descr="Diagram of an intelligent agent perceiving inputs from the environment and performing actions on the environment.">
            <a:extLst>
              <a:ext uri="{FF2B5EF4-FFF2-40B4-BE49-F238E27FC236}">
                <a16:creationId xmlns:a16="http://schemas.microsoft.com/office/drawing/2014/main" id="{4DB3E2C6-EE4E-D364-BCB4-E75726340565}"/>
              </a:ext>
            </a:extLst>
          </p:cNvPr>
          <p:cNvPicPr>
            <a:picLocks noChangeAspect="1" noChangeArrowheads="1"/>
          </p:cNvPicPr>
          <p:nvPr/>
        </p:nvPicPr>
        <p:blipFill>
          <a:blip r:embed="rId3" cstate="print"/>
          <a:srcRect/>
          <a:stretch>
            <a:fillRect/>
          </a:stretch>
        </p:blipFill>
        <p:spPr bwMode="auto">
          <a:xfrm>
            <a:off x="3996797" y="2642519"/>
            <a:ext cx="4176800" cy="1799405"/>
          </a:xfrm>
          <a:prstGeom prst="rect">
            <a:avLst/>
          </a:prstGeom>
          <a:noFill/>
          <a:ln w="9525">
            <a:noFill/>
            <a:miter lim="800000"/>
            <a:headEnd/>
            <a:tailEnd/>
          </a:ln>
        </p:spPr>
      </p:pic>
      <p:sp>
        <p:nvSpPr>
          <p:cNvPr id="10" name="TextBox 9">
            <a:extLst>
              <a:ext uri="{FF2B5EF4-FFF2-40B4-BE49-F238E27FC236}">
                <a16:creationId xmlns:a16="http://schemas.microsoft.com/office/drawing/2014/main" id="{D65825CC-57D2-D785-815A-D40859707529}"/>
              </a:ext>
            </a:extLst>
          </p:cNvPr>
          <p:cNvSpPr txBox="1"/>
          <p:nvPr/>
        </p:nvSpPr>
        <p:spPr>
          <a:xfrm>
            <a:off x="3927578" y="4556320"/>
            <a:ext cx="4291656" cy="461665"/>
          </a:xfrm>
          <a:prstGeom prst="rect">
            <a:avLst/>
          </a:prstGeom>
          <a:noFill/>
        </p:spPr>
        <p:txBody>
          <a:bodyPr wrap="square">
            <a:spAutoFit/>
          </a:bodyPr>
          <a:lstStyle/>
          <a:p>
            <a:pPr algn="ctr" defTabSz="822960">
              <a:spcAft>
                <a:spcPts val="600"/>
              </a:spcAft>
            </a:pPr>
            <a:r>
              <a:rPr lang="en-US" sz="1200" kern="1200" dirty="0">
                <a:solidFill>
                  <a:schemeClr val="tx1"/>
                </a:solidFill>
                <a:latin typeface="+mn-lt"/>
                <a:ea typeface="+mn-ea"/>
                <a:cs typeface="+mn-cs"/>
              </a:rPr>
              <a:t>Agent interacting with the environment </a:t>
            </a:r>
            <a:br>
              <a:rPr lang="en-US" sz="1200" kern="1200" dirty="0">
                <a:solidFill>
                  <a:schemeClr val="tx1"/>
                </a:solidFill>
                <a:latin typeface="+mn-lt"/>
                <a:ea typeface="+mn-ea"/>
                <a:cs typeface="+mn-cs"/>
              </a:rPr>
            </a:br>
            <a:r>
              <a:rPr lang="en-US" sz="1200" kern="1200" dirty="0">
                <a:solidFill>
                  <a:schemeClr val="bg1">
                    <a:lumMod val="65000"/>
                  </a:schemeClr>
                </a:solidFill>
                <a:latin typeface="+mn-lt"/>
                <a:ea typeface="+mn-ea"/>
                <a:cs typeface="+mn-cs"/>
              </a:rPr>
              <a:t>[Artificial Intelligence: A Modern Approach, Editions 1-3]</a:t>
            </a:r>
            <a:endParaRPr lang="en-US" sz="1200" dirty="0"/>
          </a:p>
        </p:txBody>
      </p:sp>
      <p:pic>
        <p:nvPicPr>
          <p:cNvPr id="2" name="Graphic 1">
            <a:extLst>
              <a:ext uri="{FF2B5EF4-FFF2-40B4-BE49-F238E27FC236}">
                <a16:creationId xmlns:a16="http://schemas.microsoft.com/office/drawing/2014/main" id="{C183E897-3442-3193-0715-35F3DF0871B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5528" y="1795282"/>
            <a:ext cx="583706" cy="547585"/>
          </a:xfrm>
          <a:prstGeom prst="rect">
            <a:avLst/>
          </a:prstGeom>
        </p:spPr>
      </p:pic>
      <p:sp>
        <p:nvSpPr>
          <p:cNvPr id="3" name="TextBox 2">
            <a:extLst>
              <a:ext uri="{FF2B5EF4-FFF2-40B4-BE49-F238E27FC236}">
                <a16:creationId xmlns:a16="http://schemas.microsoft.com/office/drawing/2014/main" id="{3BAF1CB9-674C-B108-5636-A0D007C25EA0}"/>
              </a:ext>
              <a:ext uri="{C183D7F6-B498-43B3-948B-1728B52AA6E4}">
                <adec:decorative xmlns:adec="http://schemas.microsoft.com/office/drawing/2017/decorative" val="1"/>
              </a:ext>
            </a:extLst>
          </p:cNvPr>
          <p:cNvSpPr txBox="1"/>
          <p:nvPr/>
        </p:nvSpPr>
        <p:spPr>
          <a:xfrm>
            <a:off x="7539293" y="2172526"/>
            <a:ext cx="776175" cy="261610"/>
          </a:xfrm>
          <a:prstGeom prst="rect">
            <a:avLst/>
          </a:prstGeom>
          <a:noFill/>
        </p:spPr>
        <p:txBody>
          <a:bodyPr wrap="none" rtlCol="0">
            <a:spAutoFit/>
          </a:bodyPr>
          <a:lstStyle/>
          <a:p>
            <a:r>
              <a:rPr lang="en-US" sz="1100" dirty="0">
                <a:solidFill>
                  <a:schemeClr val="accent2"/>
                </a:solidFill>
              </a:rPr>
              <a:t>Developer</a:t>
            </a:r>
          </a:p>
        </p:txBody>
      </p:sp>
      <p:cxnSp>
        <p:nvCxnSpPr>
          <p:cNvPr id="6" name="Straight Arrow Connector 5">
            <a:extLst>
              <a:ext uri="{FF2B5EF4-FFF2-40B4-BE49-F238E27FC236}">
                <a16:creationId xmlns:a16="http://schemas.microsoft.com/office/drawing/2014/main" id="{7319B92B-FA7E-C3BE-8F98-98493103921F}"/>
              </a:ext>
              <a:ext uri="{C183D7F6-B498-43B3-948B-1728B52AA6E4}">
                <adec:decorative xmlns:adec="http://schemas.microsoft.com/office/drawing/2017/decorative" val="1"/>
              </a:ext>
            </a:extLst>
          </p:cNvPr>
          <p:cNvCxnSpPr>
            <a:cxnSpLocks/>
            <a:stCxn id="3" idx="2"/>
          </p:cNvCxnSpPr>
          <p:nvPr/>
        </p:nvCxnSpPr>
        <p:spPr>
          <a:xfrm flipH="1">
            <a:off x="7381034" y="2434136"/>
            <a:ext cx="546347" cy="9230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95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a:xfrm>
            <a:off x="410261" y="212922"/>
            <a:ext cx="5234940" cy="970031"/>
          </a:xfrm>
        </p:spPr>
        <p:txBody>
          <a:bodyPr anchor="ctr">
            <a:normAutofit/>
          </a:bodyPr>
          <a:lstStyle/>
          <a:p>
            <a:r>
              <a:rPr lang="en-US" sz="4000" dirty="0"/>
              <a:t>AI Safety and Optimizers</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452461" y="1109327"/>
            <a:ext cx="4531893" cy="2047316"/>
          </a:xfrm>
        </p:spPr>
        <p:txBody>
          <a:bodyPr>
            <a:normAutofit fontScale="70000" lnSpcReduction="20000"/>
          </a:bodyPr>
          <a:lstStyle/>
          <a:p>
            <a:pPr marL="0" indent="0">
              <a:buNone/>
            </a:pPr>
            <a:r>
              <a:rPr lang="en-US" dirty="0"/>
              <a:t>Intelligent Agents are “optimizers!” </a:t>
            </a:r>
          </a:p>
          <a:p>
            <a:r>
              <a:rPr lang="en-US" b="1" dirty="0"/>
              <a:t>Goal/reward alignment</a:t>
            </a:r>
            <a:r>
              <a:rPr lang="en-US" dirty="0"/>
              <a:t>: How do we specify a robust objective function? Whose objectives are used?</a:t>
            </a:r>
          </a:p>
          <a:p>
            <a:r>
              <a:rPr lang="en-US" b="1" dirty="0"/>
              <a:t>Reward hacking:  </a:t>
            </a:r>
            <a:r>
              <a:rPr lang="en-US" dirty="0"/>
              <a:t>The AI learns to exploit unintended side effects to get a high “score” without solving the objective. AI needs to follow social norms.</a:t>
            </a:r>
          </a:p>
          <a:p>
            <a:r>
              <a:rPr lang="en-US" b="1" dirty="0"/>
              <a:t>Instrumental convergence</a:t>
            </a:r>
            <a:r>
              <a:rPr lang="en-US" dirty="0"/>
              <a:t>: All intelligent agents will pursue</a:t>
            </a:r>
            <a:r>
              <a:rPr lang="en-US" b="1" dirty="0"/>
              <a:t> </a:t>
            </a:r>
            <a:r>
              <a:rPr lang="en-US" dirty="0"/>
              <a:t>common subgoals like the need for more power to get better at reaching its objectives. How will this need be balanced with human’s needs?</a:t>
            </a:r>
          </a:p>
        </p:txBody>
      </p:sp>
      <p:pic>
        <p:nvPicPr>
          <p:cNvPr id="1026" name="Picture 2">
            <a:extLst>
              <a:ext uri="{FF2B5EF4-FFF2-40B4-BE49-F238E27FC236}">
                <a16:creationId xmlns:a16="http://schemas.microsoft.com/office/drawing/2014/main" id="{4F4F0D65-13DB-45F0-EEA1-6EED9D807C62}"/>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68" r="31129"/>
          <a:stretch/>
        </p:blipFill>
        <p:spPr bwMode="auto">
          <a:xfrm>
            <a:off x="5038495" y="10"/>
            <a:ext cx="448254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467FEC-2B8B-FAEB-B8C4-86F695AB9DAE}"/>
              </a:ext>
              <a:ext uri="{C183D7F6-B498-43B3-948B-1728B52AA6E4}">
                <adec:decorative xmlns:adec="http://schemas.microsoft.com/office/drawing/2017/decorative" val="1"/>
              </a:ext>
            </a:extLst>
          </p:cNvPr>
          <p:cNvSpPr txBox="1"/>
          <p:nvPr/>
        </p:nvSpPr>
        <p:spPr>
          <a:xfrm>
            <a:off x="5486400" y="6581001"/>
            <a:ext cx="3790653" cy="276999"/>
          </a:xfrm>
          <a:prstGeom prst="rect">
            <a:avLst/>
          </a:prstGeom>
          <a:noFill/>
        </p:spPr>
        <p:txBody>
          <a:bodyPr wrap="none" rtlCol="0">
            <a:spAutoFit/>
          </a:bodyPr>
          <a:lstStyle/>
          <a:p>
            <a:r>
              <a:rPr lang="en-US" sz="1200" dirty="0">
                <a:solidFill>
                  <a:schemeClr val="bg1"/>
                </a:solidFill>
              </a:rPr>
              <a:t>Credit: Terminator 3: Rise of the Machines. Warner Bros.</a:t>
            </a:r>
          </a:p>
        </p:txBody>
      </p:sp>
      <p:grpSp>
        <p:nvGrpSpPr>
          <p:cNvPr id="5" name="Group 4">
            <a:extLst>
              <a:ext uri="{FF2B5EF4-FFF2-40B4-BE49-F238E27FC236}">
                <a16:creationId xmlns:a16="http://schemas.microsoft.com/office/drawing/2014/main" id="{593AD3FD-5A6F-6732-7C91-B1204BC0D035}"/>
              </a:ext>
              <a:ext uri="{C183D7F6-B498-43B3-948B-1728B52AA6E4}">
                <adec:decorative xmlns:adec="http://schemas.microsoft.com/office/drawing/2017/decorative" val="1"/>
              </a:ext>
            </a:extLst>
          </p:cNvPr>
          <p:cNvGrpSpPr/>
          <p:nvPr/>
        </p:nvGrpSpPr>
        <p:grpSpPr>
          <a:xfrm>
            <a:off x="861286" y="3261510"/>
            <a:ext cx="3978073" cy="3108441"/>
            <a:chOff x="982142" y="615149"/>
            <a:chExt cx="7733476" cy="6102683"/>
          </a:xfrm>
        </p:grpSpPr>
        <p:sp>
          <p:nvSpPr>
            <p:cNvPr id="6" name="Rectangle 5">
              <a:extLst>
                <a:ext uri="{FF2B5EF4-FFF2-40B4-BE49-F238E27FC236}">
                  <a16:creationId xmlns:a16="http://schemas.microsoft.com/office/drawing/2014/main" id="{C550D55D-9F32-D75C-433F-6FD2CCBE6AC8}"/>
                </a:ext>
              </a:extLst>
            </p:cNvPr>
            <p:cNvSpPr/>
            <p:nvPr/>
          </p:nvSpPr>
          <p:spPr>
            <a:xfrm>
              <a:off x="2895598" y="1524000"/>
              <a:ext cx="2617045"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Intelligent</a:t>
              </a:r>
              <a:r>
                <a:rPr lang="en-US" dirty="0"/>
                <a:t> </a:t>
              </a:r>
              <a:r>
                <a:rPr lang="en-US" b="1" dirty="0"/>
                <a:t>Agent</a:t>
              </a:r>
              <a:endParaRPr lang="en-US" sz="500" b="1"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122675" y="2638809"/>
              <a:ext cx="989109" cy="487499"/>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210594" y="1654724"/>
              <a:ext cx="941037" cy="470488"/>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a:p>
          </p:txBody>
        </p:sp>
        <p:sp>
          <p:nvSpPr>
            <p:cNvPr id="11" name="TextBox 10">
              <a:extLst>
                <a:ext uri="{FF2B5EF4-FFF2-40B4-BE49-F238E27FC236}">
                  <a16:creationId xmlns:a16="http://schemas.microsoft.com/office/drawing/2014/main" id="{6B4CE341-C122-42D6-80D0-CEB1451506A8}"/>
                </a:ext>
              </a:extLst>
            </p:cNvPr>
            <p:cNvSpPr txBox="1"/>
            <p:nvPr/>
          </p:nvSpPr>
          <p:spPr>
            <a:xfrm>
              <a:off x="6151761" y="2146045"/>
              <a:ext cx="851367" cy="498504"/>
            </a:xfrm>
            <a:prstGeom prst="rect">
              <a:avLst/>
            </a:prstGeom>
            <a:noFill/>
          </p:spPr>
          <p:txBody>
            <a:bodyPr wrap="none" rtlCol="0">
              <a:spAutoFit/>
            </a:bodyPr>
            <a:lstStyle/>
            <a:p>
              <a:r>
                <a:rPr lang="en-US" sz="100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982142" y="4771877"/>
              <a:ext cx="1922354" cy="685791"/>
            </a:xfrm>
            <a:prstGeom prst="cloudCallout">
              <a:avLst>
                <a:gd name="adj1" fmla="val 38185"/>
                <a:gd name="adj2" fmla="val 6493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000"/>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0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8"/>
              <a:ext cx="982252" cy="498504"/>
            </a:xfrm>
            <a:prstGeom prst="rect">
              <a:avLst/>
            </a:prstGeom>
            <a:noFill/>
          </p:spPr>
          <p:txBody>
            <a:bodyPr wrap="none" rtlCol="0">
              <a:spAutoFit/>
            </a:bodyPr>
            <a:lstStyle/>
            <a:p>
              <a:r>
                <a:rPr lang="en-US" sz="100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rot="3553702">
              <a:off x="4555472" y="3918896"/>
              <a:ext cx="866085" cy="493619"/>
            </a:xfrm>
            <a:prstGeom prst="rect">
              <a:avLst/>
            </a:prstGeom>
            <a:noFill/>
          </p:spPr>
          <p:txBody>
            <a:bodyPr wrap="square" rtlCol="0">
              <a:spAutoFit/>
            </a:bodyPr>
            <a:lstStyle/>
            <a:p>
              <a:r>
                <a:rPr lang="en-US" sz="100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511734" y="990599"/>
              <a:ext cx="1864715" cy="147822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Objectives and</a:t>
              </a:r>
              <a:br>
                <a:rPr lang="en-US" sz="1050" dirty="0">
                  <a:solidFill>
                    <a:schemeClr val="bg1"/>
                  </a:solidFill>
                </a:rPr>
              </a:br>
              <a:r>
                <a:rPr lang="en-US" sz="1050" dirty="0">
                  <a:solidFill>
                    <a:schemeClr val="bg1"/>
                  </a:solidFill>
                </a:rPr>
                <a:t>Rules</a:t>
              </a:r>
            </a:p>
          </p:txBody>
        </p:sp>
        <p:sp>
          <p:nvSpPr>
            <p:cNvPr id="20" name="TextBox 19">
              <a:extLst>
                <a:ext uri="{FF2B5EF4-FFF2-40B4-BE49-F238E27FC236}">
                  <a16:creationId xmlns:a16="http://schemas.microsoft.com/office/drawing/2014/main" id="{3EC60E39-63F9-3415-A4FC-05E16ECFEA0C}"/>
                </a:ext>
              </a:extLst>
            </p:cNvPr>
            <p:cNvSpPr txBox="1"/>
            <p:nvPr/>
          </p:nvSpPr>
          <p:spPr>
            <a:xfrm>
              <a:off x="1713590" y="6234436"/>
              <a:ext cx="2490530" cy="483396"/>
            </a:xfrm>
            <a:prstGeom prst="rect">
              <a:avLst/>
            </a:prstGeom>
            <a:noFill/>
          </p:spPr>
          <p:txBody>
            <a:bodyPr wrap="none" rtlCol="0">
              <a:spAutoFit/>
            </a:bodyPr>
            <a:lstStyle/>
            <a:p>
              <a:r>
                <a:rPr lang="en-US" sz="100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6" y="615149"/>
              <a:ext cx="1935132" cy="685791"/>
            </a:xfrm>
            <a:prstGeom prst="cloudCallout">
              <a:avLst>
                <a:gd name="adj1" fmla="val -53096"/>
                <a:gd name="adj2" fmla="val 6594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b="1" dirty="0"/>
                <a:t>Goals</a:t>
              </a:r>
            </a:p>
          </p:txBody>
        </p:sp>
      </p:grpSp>
      <p:sp>
        <p:nvSpPr>
          <p:cNvPr id="26" name="Explosion: 14 Points 25">
            <a:extLst>
              <a:ext uri="{FF2B5EF4-FFF2-40B4-BE49-F238E27FC236}">
                <a16:creationId xmlns:a16="http://schemas.microsoft.com/office/drawing/2014/main" id="{407FDD98-5879-C1FA-9418-4CEB791392FA}"/>
              </a:ext>
              <a:ext uri="{C183D7F6-B498-43B3-948B-1728B52AA6E4}">
                <adec:decorative xmlns:adec="http://schemas.microsoft.com/office/drawing/2017/decorative" val="1"/>
              </a:ext>
            </a:extLst>
          </p:cNvPr>
          <p:cNvSpPr/>
          <p:nvPr/>
        </p:nvSpPr>
        <p:spPr>
          <a:xfrm>
            <a:off x="3189426" y="4436119"/>
            <a:ext cx="1522857" cy="728938"/>
          </a:xfrm>
          <a:prstGeom prst="irregularSeal2">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Action</a:t>
            </a:r>
          </a:p>
        </p:txBody>
      </p:sp>
      <p:sp>
        <p:nvSpPr>
          <p:cNvPr id="34" name="TextBox 33">
            <a:extLst>
              <a:ext uri="{FF2B5EF4-FFF2-40B4-BE49-F238E27FC236}">
                <a16:creationId xmlns:a16="http://schemas.microsoft.com/office/drawing/2014/main" id="{FEEFA7D2-4980-A89D-7113-860B5CE87DBF}"/>
              </a:ext>
              <a:ext uri="{C183D7F6-B498-43B3-948B-1728B52AA6E4}">
                <adec:decorative xmlns:adec="http://schemas.microsoft.com/office/drawing/2017/decorative" val="1"/>
              </a:ext>
            </a:extLst>
          </p:cNvPr>
          <p:cNvSpPr txBox="1"/>
          <p:nvPr/>
        </p:nvSpPr>
        <p:spPr>
          <a:xfrm rot="17090661">
            <a:off x="1650860" y="5055104"/>
            <a:ext cx="629536" cy="246221"/>
          </a:xfrm>
          <a:prstGeom prst="rect">
            <a:avLst/>
          </a:prstGeom>
          <a:noFill/>
        </p:spPr>
        <p:txBody>
          <a:bodyPr wrap="square" rtlCol="0">
            <a:spAutoFit/>
          </a:bodyPr>
          <a:lstStyle/>
          <a:p>
            <a:r>
              <a:rPr lang="en-US" sz="1000" dirty="0">
                <a:solidFill>
                  <a:schemeClr val="accent2"/>
                </a:solidFill>
              </a:rPr>
              <a:t>program</a:t>
            </a:r>
          </a:p>
        </p:txBody>
      </p:sp>
      <p:sp>
        <p:nvSpPr>
          <p:cNvPr id="22" name="Rectangle 21" descr="A diagram showing how the AI's owner selects the data to train the AI and program's the AI's Objectives and rules. The user employs the agent.">
            <a:extLst>
              <a:ext uri="{FF2B5EF4-FFF2-40B4-BE49-F238E27FC236}">
                <a16:creationId xmlns:a16="http://schemas.microsoft.com/office/drawing/2014/main" id="{70091104-142C-9CA5-2617-EF35430AF080}"/>
              </a:ext>
              <a:ext uri="{C183D7F6-B498-43B3-948B-1728B52AA6E4}">
                <adec:decorative xmlns:adec="http://schemas.microsoft.com/office/drawing/2017/decorative" val="0"/>
              </a:ext>
            </a:extLst>
          </p:cNvPr>
          <p:cNvSpPr/>
          <p:nvPr/>
        </p:nvSpPr>
        <p:spPr>
          <a:xfrm>
            <a:off x="470456" y="3124200"/>
            <a:ext cx="4482544" cy="3304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Flowchart: Magnetic Disk 26">
            <a:extLst>
              <a:ext uri="{FF2B5EF4-FFF2-40B4-BE49-F238E27FC236}">
                <a16:creationId xmlns:a16="http://schemas.microsoft.com/office/drawing/2014/main" id="{328C1C3B-9ED6-FCD5-4BC3-F397DC21D609}"/>
              </a:ext>
            </a:extLst>
          </p:cNvPr>
          <p:cNvSpPr/>
          <p:nvPr/>
        </p:nvSpPr>
        <p:spPr>
          <a:xfrm>
            <a:off x="2802850" y="5630584"/>
            <a:ext cx="705126" cy="629798"/>
          </a:xfrm>
          <a:prstGeom prst="flowChartMagneticDisk">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Data</a:t>
            </a:r>
          </a:p>
        </p:txBody>
      </p:sp>
      <p:sp>
        <p:nvSpPr>
          <p:cNvPr id="28" name="Cloud 27" descr="Reward hacking is possible if the objectives are not perfectly specified and have loopholes that can be exploited.">
            <a:extLst>
              <a:ext uri="{FF2B5EF4-FFF2-40B4-BE49-F238E27FC236}">
                <a16:creationId xmlns:a16="http://schemas.microsoft.com/office/drawing/2014/main" id="{29B2F128-C03D-94A3-871C-E6E37259A20B}"/>
              </a:ext>
              <a:ext uri="{C183D7F6-B498-43B3-948B-1728B52AA6E4}">
                <adec:decorative xmlns:adec="http://schemas.microsoft.com/office/drawing/2017/decorative" val="0"/>
              </a:ext>
            </a:extLst>
          </p:cNvPr>
          <p:cNvSpPr/>
          <p:nvPr/>
        </p:nvSpPr>
        <p:spPr>
          <a:xfrm>
            <a:off x="490030" y="3772346"/>
            <a:ext cx="925683" cy="44992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Reward hacking</a:t>
            </a:r>
          </a:p>
        </p:txBody>
      </p:sp>
      <p:sp>
        <p:nvSpPr>
          <p:cNvPr id="29" name="Cloud 28" descr="Instrumental convergence affects the AI agent's objectives and rules.">
            <a:extLst>
              <a:ext uri="{FF2B5EF4-FFF2-40B4-BE49-F238E27FC236}">
                <a16:creationId xmlns:a16="http://schemas.microsoft.com/office/drawing/2014/main" id="{9F8D2FCC-C082-D3CC-E229-A56B5860C260}"/>
              </a:ext>
              <a:ext uri="{C183D7F6-B498-43B3-948B-1728B52AA6E4}">
                <adec:decorative xmlns:adec="http://schemas.microsoft.com/office/drawing/2017/decorative" val="0"/>
              </a:ext>
            </a:extLst>
          </p:cNvPr>
          <p:cNvSpPr/>
          <p:nvPr/>
        </p:nvSpPr>
        <p:spPr>
          <a:xfrm>
            <a:off x="533400" y="3200400"/>
            <a:ext cx="1346198" cy="38690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Instrumental convergence</a:t>
            </a:r>
          </a:p>
        </p:txBody>
      </p:sp>
      <p:grpSp>
        <p:nvGrpSpPr>
          <p:cNvPr id="35" name="Group 34" descr="Arrows showing the needed allignment between the AI owner's goals, the objectives of the AI agent and the user's goals.">
            <a:extLst>
              <a:ext uri="{FF2B5EF4-FFF2-40B4-BE49-F238E27FC236}">
                <a16:creationId xmlns:a16="http://schemas.microsoft.com/office/drawing/2014/main" id="{3139914C-40D2-A1FB-CB0D-2D58B145CCC8}"/>
              </a:ext>
            </a:extLst>
          </p:cNvPr>
          <p:cNvGrpSpPr/>
          <p:nvPr/>
        </p:nvGrpSpPr>
        <p:grpSpPr>
          <a:xfrm>
            <a:off x="1049487" y="3257427"/>
            <a:ext cx="3857535" cy="2188084"/>
            <a:chOff x="1049487" y="3257427"/>
            <a:chExt cx="3857535" cy="2188084"/>
          </a:xfrm>
        </p:grpSpPr>
        <p:cxnSp>
          <p:nvCxnSpPr>
            <p:cNvPr id="24" name="Straight Connector 23">
              <a:extLst>
                <a:ext uri="{FF2B5EF4-FFF2-40B4-BE49-F238E27FC236}">
                  <a16:creationId xmlns:a16="http://schemas.microsoft.com/office/drawing/2014/main" id="{94566AF4-60EB-F8EF-3B84-66C3F67BCC40}"/>
                </a:ext>
                <a:ext uri="{C183D7F6-B498-43B3-948B-1728B52AA6E4}">
                  <adec:decorative xmlns:adec="http://schemas.microsoft.com/office/drawing/2017/decorative" val="1"/>
                </a:ext>
              </a:extLst>
            </p:cNvPr>
            <p:cNvCxnSpPr>
              <a:cxnSpLocks/>
            </p:cNvCxnSpPr>
            <p:nvPr/>
          </p:nvCxnSpPr>
          <p:spPr>
            <a:xfrm flipV="1">
              <a:off x="1272944" y="4216821"/>
              <a:ext cx="153113" cy="1228690"/>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 uri="{C183D7F6-B498-43B3-948B-1728B52AA6E4}">
                  <adec:decorative xmlns:adec="http://schemas.microsoft.com/office/drawing/2017/decorative" val="1"/>
                </a:ext>
              </a:extLst>
            </p:cNvPr>
            <p:cNvCxnSpPr>
              <a:cxnSpLocks/>
              <a:endCxn id="21" idx="0"/>
            </p:cNvCxnSpPr>
            <p:nvPr/>
          </p:nvCxnSpPr>
          <p:spPr>
            <a:xfrm flipV="1">
              <a:off x="1997710" y="3436166"/>
              <a:ext cx="1849312" cy="199044"/>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 uri="{C183D7F6-B498-43B3-948B-1728B52AA6E4}">
                  <adec:decorative xmlns:adec="http://schemas.microsoft.com/office/drawing/2017/decorative" val="1"/>
                </a:ext>
              </a:extLst>
            </p:cNvPr>
            <p:cNvSpPr txBox="1"/>
            <p:nvPr/>
          </p:nvSpPr>
          <p:spPr>
            <a:xfrm rot="16652417">
              <a:off x="702472" y="4635927"/>
              <a:ext cx="971029" cy="276999"/>
            </a:xfrm>
            <a:prstGeom prst="rect">
              <a:avLst/>
            </a:prstGeom>
            <a:noFill/>
          </p:spPr>
          <p:txBody>
            <a:bodyPr wrap="square" rtlCol="0">
              <a:spAutoFit/>
            </a:bodyPr>
            <a:lstStyle/>
            <a:p>
              <a:r>
                <a:rPr lang="en-US" sz="12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 uri="{C183D7F6-B498-43B3-948B-1728B52AA6E4}">
                  <adec:decorative xmlns:adec="http://schemas.microsoft.com/office/drawing/2017/decorative" val="1"/>
                </a:ext>
              </a:extLst>
            </p:cNvPr>
            <p:cNvSpPr txBox="1"/>
            <p:nvPr/>
          </p:nvSpPr>
          <p:spPr>
            <a:xfrm rot="21224789">
              <a:off x="2297919" y="3257427"/>
              <a:ext cx="971029" cy="276999"/>
            </a:xfrm>
            <a:prstGeom prst="rect">
              <a:avLst/>
            </a:prstGeom>
            <a:noFill/>
          </p:spPr>
          <p:txBody>
            <a:bodyPr wrap="square" rtlCol="0">
              <a:spAutoFit/>
            </a:bodyPr>
            <a:lstStyle/>
            <a:p>
              <a:r>
                <a:rPr lang="en-US" sz="1200" dirty="0">
                  <a:solidFill>
                    <a:schemeClr val="accent1"/>
                  </a:solidFill>
                </a:rPr>
                <a:t>Alignment?</a:t>
              </a:r>
            </a:p>
          </p:txBody>
        </p:sp>
        <p:sp>
          <p:nvSpPr>
            <p:cNvPr id="30" name="Explosion: 14 Points 29">
              <a:extLst>
                <a:ext uri="{FF2B5EF4-FFF2-40B4-BE49-F238E27FC236}">
                  <a16:creationId xmlns:a16="http://schemas.microsoft.com/office/drawing/2014/main" id="{9223B8BD-19FE-2366-2FC5-51E643C62D90}"/>
                </a:ext>
              </a:extLst>
            </p:cNvPr>
            <p:cNvSpPr/>
            <p:nvPr/>
          </p:nvSpPr>
          <p:spPr>
            <a:xfrm>
              <a:off x="3828855" y="4256842"/>
              <a:ext cx="1078167" cy="495579"/>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Side effect</a:t>
              </a:r>
            </a:p>
          </p:txBody>
        </p:sp>
      </p:grpSp>
    </p:spTree>
    <p:extLst>
      <p:ext uri="{BB962C8B-B14F-4D97-AF65-F5344CB8AC3E}">
        <p14:creationId xmlns:p14="http://schemas.microsoft.com/office/powerpoint/2010/main" val="42674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les in folders">
            <a:extLst>
              <a:ext uri="{FF2B5EF4-FFF2-40B4-BE49-F238E27FC236}">
                <a16:creationId xmlns:a16="http://schemas.microsoft.com/office/drawing/2014/main" id="{B41BC3C6-93CB-2799-BE51-7F0A46CB71BB}"/>
              </a:ext>
            </a:extLst>
          </p:cNvPr>
          <p:cNvPicPr>
            <a:picLocks noChangeAspect="1"/>
          </p:cNvPicPr>
          <p:nvPr/>
        </p:nvPicPr>
        <p:blipFill>
          <a:blip r:embed="rId2"/>
          <a:srcRect l="6320" r="4679" b="-1"/>
          <a:stretch>
            <a:fillRect/>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B35A1A-5150-7A2F-758F-115B3C9C8FDA}"/>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defTabSz="914400"/>
            <a:r>
              <a:rPr lang="en-US">
                <a:solidFill>
                  <a:srgbClr val="FFFFFF"/>
                </a:solidFill>
              </a:rPr>
              <a:t>Case Study: LLMs</a:t>
            </a:r>
          </a:p>
        </p:txBody>
      </p:sp>
      <p:sp>
        <p:nvSpPr>
          <p:cNvPr id="5" name="Text Placeholder 4">
            <a:extLst>
              <a:ext uri="{FF2B5EF4-FFF2-40B4-BE49-F238E27FC236}">
                <a16:creationId xmlns:a16="http://schemas.microsoft.com/office/drawing/2014/main" id="{656BEEB4-928B-B958-DB11-147C2F3F42FB}"/>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89825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CDFAD8B-23D0-075A-F5B7-9F03B16C7E09}"/>
              </a:ext>
            </a:extLst>
          </p:cNvPr>
          <p:cNvSpPr>
            <a:spLocks noGrp="1"/>
          </p:cNvSpPr>
          <p:nvPr>
            <p:ph type="title"/>
          </p:nvPr>
        </p:nvSpPr>
        <p:spPr>
          <a:xfrm>
            <a:off x="630936" y="334644"/>
            <a:ext cx="7882128" cy="1076914"/>
          </a:xfrm>
        </p:spPr>
        <p:txBody>
          <a:bodyPr vert="horz" lIns="91440" tIns="45720" rIns="91440" bIns="45720" rtlCol="0" anchor="ctr">
            <a:normAutofit/>
          </a:bodyPr>
          <a:lstStyle/>
          <a:p>
            <a:pPr defTabSz="914400"/>
            <a:r>
              <a:rPr lang="en-US" sz="3500" kern="1200" dirty="0">
                <a:solidFill>
                  <a:schemeClr val="tx1"/>
                </a:solidFill>
                <a:latin typeface="+mj-lt"/>
                <a:ea typeface="+mj-ea"/>
                <a:cs typeface="+mj-cs"/>
              </a:rPr>
              <a:t>Example Conversation With a </a:t>
            </a:r>
            <a:br>
              <a:rPr lang="en-US" sz="3500" kern="1200" dirty="0">
                <a:solidFill>
                  <a:schemeClr val="tx1"/>
                </a:solidFill>
                <a:latin typeface="+mj-lt"/>
                <a:ea typeface="+mj-ea"/>
                <a:cs typeface="+mj-cs"/>
              </a:rPr>
            </a:br>
            <a:r>
              <a:rPr lang="en-US" sz="3500" kern="1200" dirty="0">
                <a:solidFill>
                  <a:schemeClr val="tx1"/>
                </a:solidFill>
                <a:latin typeface="+mj-lt"/>
                <a:ea typeface="+mj-ea"/>
                <a:cs typeface="+mj-cs"/>
              </a:rPr>
              <a:t>Large Language Models (LLMs)</a:t>
            </a: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onversation with ChatGPT about helping with homwork.">
            <a:extLst>
              <a:ext uri="{FF2B5EF4-FFF2-40B4-BE49-F238E27FC236}">
                <a16:creationId xmlns:a16="http://schemas.microsoft.com/office/drawing/2014/main" id="{DDE0DF8D-9589-133F-308C-71BE1080A7F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09371" y="1737360"/>
            <a:ext cx="6013501" cy="4250339"/>
          </a:xfrm>
        </p:spPr>
      </p:pic>
      <p:sp>
        <p:nvSpPr>
          <p:cNvPr id="8" name="TextBox 7">
            <a:extLst>
              <a:ext uri="{FF2B5EF4-FFF2-40B4-BE49-F238E27FC236}">
                <a16:creationId xmlns:a16="http://schemas.microsoft.com/office/drawing/2014/main" id="{F5012055-8E42-642E-D4EA-190E3B5DD662}"/>
              </a:ext>
            </a:extLst>
          </p:cNvPr>
          <p:cNvSpPr txBox="1"/>
          <p:nvPr/>
        </p:nvSpPr>
        <p:spPr>
          <a:xfrm>
            <a:off x="2771069" y="5660778"/>
            <a:ext cx="834554" cy="402546"/>
          </a:xfrm>
          <a:prstGeom prst="rect">
            <a:avLst/>
          </a:prstGeom>
          <a:noFill/>
        </p:spPr>
        <p:txBody>
          <a:bodyPr wrap="square" rtlCol="0">
            <a:spAutoFit/>
          </a:bodyPr>
          <a:lstStyle/>
          <a:p>
            <a:pPr defTabSz="768096">
              <a:spcAft>
                <a:spcPts val="600"/>
              </a:spcAft>
            </a:pPr>
            <a:r>
              <a:rPr lang="en-US" sz="2016" kern="1200">
                <a:solidFill>
                  <a:schemeClr val="tx1"/>
                </a:solidFill>
                <a:latin typeface="+mn-lt"/>
                <a:ea typeface="+mn-ea"/>
                <a:cs typeface="+mn-cs"/>
              </a:rPr>
              <a:t>…</a:t>
            </a:r>
            <a:endParaRPr lang="en-US" sz="2400"/>
          </a:p>
        </p:txBody>
      </p:sp>
      <p:sp>
        <p:nvSpPr>
          <p:cNvPr id="9" name="TextBox 8">
            <a:extLst>
              <a:ext uri="{FF2B5EF4-FFF2-40B4-BE49-F238E27FC236}">
                <a16:creationId xmlns:a16="http://schemas.microsoft.com/office/drawing/2014/main" id="{60858E27-976D-88FE-940C-02BFA855B1F2}"/>
              </a:ext>
            </a:extLst>
          </p:cNvPr>
          <p:cNvSpPr txBox="1"/>
          <p:nvPr/>
        </p:nvSpPr>
        <p:spPr>
          <a:xfrm>
            <a:off x="4825356" y="6013490"/>
            <a:ext cx="3402414" cy="273280"/>
          </a:xfrm>
          <a:prstGeom prst="rect">
            <a:avLst/>
          </a:prstGeom>
          <a:noFill/>
        </p:spPr>
        <p:txBody>
          <a:bodyPr wrap="square" rtlCol="0">
            <a:spAutoFit/>
          </a:bodyPr>
          <a:lstStyle/>
          <a:p>
            <a:pPr defTabSz="768096">
              <a:spcAft>
                <a:spcPts val="600"/>
              </a:spcAft>
            </a:pPr>
            <a:r>
              <a:rPr lang="en-US" sz="1176" kern="1200">
                <a:solidFill>
                  <a:schemeClr val="tx1"/>
                </a:solidFill>
                <a:latin typeface="+mn-lt"/>
                <a:ea typeface="+mn-ea"/>
                <a:cs typeface="+mn-cs"/>
              </a:rPr>
              <a:t>Source: </a:t>
            </a:r>
            <a:r>
              <a:rPr lang="en-US" sz="1176" kern="1200">
                <a:solidFill>
                  <a:schemeClr val="tx1"/>
                </a:solidFill>
                <a:latin typeface="+mn-lt"/>
                <a:ea typeface="+mn-ea"/>
                <a:cs typeface="+mn-cs"/>
                <a:hlinkClick r:id="rId3"/>
              </a:rPr>
              <a:t>https://chat.openai.com/</a:t>
            </a:r>
            <a:r>
              <a:rPr lang="en-US" sz="1176" kern="1200">
                <a:solidFill>
                  <a:schemeClr val="tx1"/>
                </a:solidFill>
                <a:latin typeface="+mn-lt"/>
                <a:ea typeface="+mn-ea"/>
                <a:cs typeface="+mn-cs"/>
              </a:rPr>
              <a:t> </a:t>
            </a:r>
            <a:endParaRPr lang="en-US" sz="1400"/>
          </a:p>
        </p:txBody>
      </p:sp>
      <p:sp>
        <p:nvSpPr>
          <p:cNvPr id="2" name="TextBox 1">
            <a:extLst>
              <a:ext uri="{FF2B5EF4-FFF2-40B4-BE49-F238E27FC236}">
                <a16:creationId xmlns:a16="http://schemas.microsoft.com/office/drawing/2014/main" id="{D6AC8A4E-1703-390F-F073-FC39AF31568A}"/>
              </a:ext>
            </a:extLst>
          </p:cNvPr>
          <p:cNvSpPr txBox="1"/>
          <p:nvPr/>
        </p:nvSpPr>
        <p:spPr>
          <a:xfrm>
            <a:off x="7467600" y="3109899"/>
            <a:ext cx="1447800" cy="230832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t>What are the LLMs</a:t>
            </a:r>
          </a:p>
          <a:p>
            <a:endParaRPr lang="en-US" dirty="0"/>
          </a:p>
          <a:p>
            <a:r>
              <a:rPr lang="en-US" dirty="0"/>
              <a:t>Percepts?</a:t>
            </a:r>
          </a:p>
          <a:p>
            <a:endParaRPr lang="en-US" dirty="0"/>
          </a:p>
          <a:p>
            <a:r>
              <a:rPr lang="en-US" dirty="0"/>
              <a:t>Actions?</a:t>
            </a:r>
          </a:p>
          <a:p>
            <a:endParaRPr lang="en-US" dirty="0"/>
          </a:p>
          <a:p>
            <a:r>
              <a:rPr lang="en-US" dirty="0"/>
              <a:t>Objectives?</a:t>
            </a:r>
          </a:p>
        </p:txBody>
      </p:sp>
    </p:spTree>
    <p:extLst>
      <p:ext uri="{BB962C8B-B14F-4D97-AF65-F5344CB8AC3E}">
        <p14:creationId xmlns:p14="http://schemas.microsoft.com/office/powerpoint/2010/main" val="95515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C05-D72C-A066-D205-63D7F326E2EC}"/>
              </a:ext>
            </a:extLst>
          </p:cNvPr>
          <p:cNvSpPr>
            <a:spLocks noGrp="1"/>
          </p:cNvSpPr>
          <p:nvPr>
            <p:ph type="title"/>
          </p:nvPr>
        </p:nvSpPr>
        <p:spPr/>
        <p:txBody>
          <a:bodyPr/>
          <a:lstStyle/>
          <a:p>
            <a:r>
              <a:rPr lang="en-US" dirty="0"/>
              <a:t>Large Language Models (LLMs)</a:t>
            </a:r>
          </a:p>
        </p:txBody>
      </p:sp>
      <p:sp>
        <p:nvSpPr>
          <p:cNvPr id="4" name="Speech Bubble: Rectangle 3">
            <a:extLst>
              <a:ext uri="{FF2B5EF4-FFF2-40B4-BE49-F238E27FC236}">
                <a16:creationId xmlns:a16="http://schemas.microsoft.com/office/drawing/2014/main" id="{829D6A05-B150-DE0B-CC63-129814733069}"/>
              </a:ext>
            </a:extLst>
          </p:cNvPr>
          <p:cNvSpPr/>
          <p:nvPr/>
        </p:nvSpPr>
        <p:spPr>
          <a:xfrm>
            <a:off x="6324600" y="1342168"/>
            <a:ext cx="914400" cy="319091"/>
          </a:xfrm>
          <a:prstGeom prst="wedgeRectCallout">
            <a:avLst>
              <a:gd name="adj1" fmla="val -202412"/>
              <a:gd name="adj2" fmla="val 21070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AGI?</a:t>
            </a:r>
          </a:p>
        </p:txBody>
      </p:sp>
      <p:sp>
        <p:nvSpPr>
          <p:cNvPr id="3" name="Content Placeholder 2">
            <a:extLst>
              <a:ext uri="{FF2B5EF4-FFF2-40B4-BE49-F238E27FC236}">
                <a16:creationId xmlns:a16="http://schemas.microsoft.com/office/drawing/2014/main" id="{E26B973E-AB25-EFA1-1F9C-53B3A6AF1E03}"/>
              </a:ext>
            </a:extLst>
          </p:cNvPr>
          <p:cNvSpPr>
            <a:spLocks noGrp="1"/>
          </p:cNvSpPr>
          <p:nvPr>
            <p:ph idx="1"/>
          </p:nvPr>
        </p:nvSpPr>
        <p:spPr/>
        <p:txBody>
          <a:bodyPr>
            <a:normAutofit fontScale="92500"/>
          </a:bodyPr>
          <a:lstStyle/>
          <a:p>
            <a:pPr marL="0" indent="0">
              <a:buNone/>
            </a:pPr>
            <a:r>
              <a:rPr lang="en-US" dirty="0"/>
              <a:t>“A large language model (LLM) is a computational model notable for its ability to achieve </a:t>
            </a:r>
            <a:r>
              <a:rPr lang="en-US" b="1" dirty="0"/>
              <a:t>general-purpose language generation </a:t>
            </a:r>
            <a:r>
              <a:rPr lang="en-US" dirty="0"/>
              <a:t>and other natural language processing tasks such as classification </a:t>
            </a:r>
          </a:p>
          <a:p>
            <a:pPr marL="0" indent="0">
              <a:buNone/>
            </a:pPr>
            <a:r>
              <a:rPr lang="en-US" dirty="0"/>
              <a:t>… </a:t>
            </a:r>
          </a:p>
          <a:p>
            <a:pPr marL="0" indent="0">
              <a:buNone/>
            </a:pPr>
            <a:r>
              <a:rPr lang="en-US" dirty="0"/>
              <a:t>LLMs acquire these abilities </a:t>
            </a:r>
            <a:r>
              <a:rPr lang="en-US" b="1" dirty="0"/>
              <a:t>by learning statistical relationships </a:t>
            </a:r>
            <a:r>
              <a:rPr lang="en-US" dirty="0"/>
              <a:t>from vast amounts of text during a computationally intensive self-supervised and semi-supervised training process. </a:t>
            </a:r>
          </a:p>
          <a:p>
            <a:pPr marL="0" indent="0">
              <a:buNone/>
            </a:pPr>
            <a:r>
              <a:rPr lang="en-US" dirty="0"/>
              <a:t>LLMs can be used for text generation, a form of generative AI, by taking an input text and </a:t>
            </a:r>
            <a:r>
              <a:rPr lang="en-US" b="1" dirty="0"/>
              <a:t>repeatedly predicting the next token or word</a:t>
            </a:r>
            <a:r>
              <a:rPr lang="en-US" dirty="0"/>
              <a:t>.”</a:t>
            </a:r>
          </a:p>
          <a:p>
            <a:endParaRPr lang="en-US" dirty="0"/>
          </a:p>
          <a:p>
            <a:pPr marL="0" indent="0">
              <a:buNone/>
            </a:pPr>
            <a:endParaRPr lang="en-US" dirty="0"/>
          </a:p>
          <a:p>
            <a:pPr marL="0" indent="0">
              <a:buNone/>
            </a:pPr>
            <a:endParaRPr lang="en-US" dirty="0"/>
          </a:p>
          <a:p>
            <a:pPr marL="342900" lvl="1" indent="0" algn="r">
              <a:buNone/>
            </a:pPr>
            <a:r>
              <a:rPr lang="en-US" dirty="0"/>
              <a:t>Source: Large language model – Wikipedia </a:t>
            </a:r>
            <a:r>
              <a:rPr lang="en-US" dirty="0">
                <a:hlinkClick r:id="rId2"/>
              </a:rPr>
              <a:t>https://en.wikipedia.org/wiki/Large_language_model</a:t>
            </a:r>
            <a:endParaRPr lang="en-US" dirty="0"/>
          </a:p>
          <a:p>
            <a:endParaRPr lang="en-US" dirty="0"/>
          </a:p>
          <a:p>
            <a:endParaRPr lang="en-US" dirty="0"/>
          </a:p>
          <a:p>
            <a:pPr marL="0" indent="0">
              <a:buNone/>
            </a:pPr>
            <a:endParaRPr lang="en-US" dirty="0"/>
          </a:p>
          <a:p>
            <a:pPr marL="0" indent="0">
              <a:buNone/>
            </a:pPr>
            <a:endParaRPr lang="en-US" dirty="0"/>
          </a:p>
        </p:txBody>
      </p:sp>
      <p:sp>
        <p:nvSpPr>
          <p:cNvPr id="5" name="Speech Bubble: Rectangle 4">
            <a:extLst>
              <a:ext uri="{FF2B5EF4-FFF2-40B4-BE49-F238E27FC236}">
                <a16:creationId xmlns:a16="http://schemas.microsoft.com/office/drawing/2014/main" id="{BC631EA2-7BEE-3EE3-2569-B766CA0242D9}"/>
              </a:ext>
            </a:extLst>
          </p:cNvPr>
          <p:cNvSpPr/>
          <p:nvPr/>
        </p:nvSpPr>
        <p:spPr>
          <a:xfrm>
            <a:off x="6248400" y="2537617"/>
            <a:ext cx="914400" cy="319091"/>
          </a:xfrm>
          <a:prstGeom prst="wedgeRectCallout">
            <a:avLst>
              <a:gd name="adj1" fmla="val -85745"/>
              <a:gd name="adj2" fmla="val 155398"/>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How?</a:t>
            </a:r>
          </a:p>
        </p:txBody>
      </p:sp>
      <p:sp>
        <p:nvSpPr>
          <p:cNvPr id="6" name="Speech Bubble: Rectangle 5">
            <a:extLst>
              <a:ext uri="{FF2B5EF4-FFF2-40B4-BE49-F238E27FC236}">
                <a16:creationId xmlns:a16="http://schemas.microsoft.com/office/drawing/2014/main" id="{4693C055-911F-F198-C2F0-8C0D6FF45F40}"/>
              </a:ext>
            </a:extLst>
          </p:cNvPr>
          <p:cNvSpPr/>
          <p:nvPr/>
        </p:nvSpPr>
        <p:spPr>
          <a:xfrm>
            <a:off x="6400800" y="4648200"/>
            <a:ext cx="1676400" cy="609600"/>
          </a:xfrm>
          <a:prstGeom prst="wedgeRectCallout">
            <a:avLst>
              <a:gd name="adj1" fmla="val -83991"/>
              <a:gd name="adj2" fmla="val -7335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Is this intelligent?</a:t>
            </a:r>
          </a:p>
        </p:txBody>
      </p:sp>
    </p:spTree>
    <p:extLst>
      <p:ext uri="{BB962C8B-B14F-4D97-AF65-F5344CB8AC3E}">
        <p14:creationId xmlns:p14="http://schemas.microsoft.com/office/powerpoint/2010/main" val="113677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How do Large Language Models fit into the AI Framework in this Course?</a:t>
            </a:r>
          </a:p>
        </p:txBody>
      </p:sp>
      <p:graphicFrame>
        <p:nvGraphicFramePr>
          <p:cNvPr id="6" name="Content Placeholder 5" descr="What do LLMs do?&#10;&#10;think like hmns?&#10;act like humans?&#10;think rationally?&#10;act rationally?&#10;&#10;Do LLMs act rationally?&#10;">
            <a:extLst>
              <a:ext uri="{FF2B5EF4-FFF2-40B4-BE49-F238E27FC236}">
                <a16:creationId xmlns:a16="http://schemas.microsoft.com/office/drawing/2014/main" id="{866B7DF7-FCCC-4D51-B98D-02AC3932B9FA}"/>
              </a:ext>
            </a:extLst>
          </p:cNvPr>
          <p:cNvGraphicFramePr>
            <a:graphicFrameLocks noGrp="1"/>
          </p:cNvGraphicFramePr>
          <p:nvPr>
            <p:ph idx="1"/>
            <p:extLst>
              <p:ext uri="{D42A27DB-BD31-4B8C-83A1-F6EECF244321}">
                <p14:modId xmlns:p14="http://schemas.microsoft.com/office/powerpoint/2010/main" val="2541829114"/>
              </p:ext>
            </p:extLst>
          </p:nvPr>
        </p:nvGraphicFramePr>
        <p:xfrm>
          <a:off x="1190625" y="741309"/>
          <a:ext cx="67627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84441B2-D68C-44C5-ACDC-31A309778453}"/>
              </a:ext>
            </a:extLst>
          </p:cNvPr>
          <p:cNvSpPr/>
          <p:nvPr/>
        </p:nvSpPr>
        <p:spPr>
          <a:xfrm>
            <a:off x="2971800" y="4114800"/>
            <a:ext cx="3571875" cy="83099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ctr"/>
            <a:r>
              <a:rPr lang="en-US" sz="2400" b="1" dirty="0"/>
              <a:t>What do LLMs do?</a:t>
            </a:r>
          </a:p>
          <a:p>
            <a:pPr algn="ctr"/>
            <a:r>
              <a:rPr lang="en-US" sz="2400" b="1" dirty="0"/>
              <a:t>Do LLMs act rationally?</a:t>
            </a:r>
          </a:p>
        </p:txBody>
      </p:sp>
      <p:sp>
        <p:nvSpPr>
          <p:cNvPr id="2" name="Speech Bubble: Rectangle 1">
            <a:extLst>
              <a:ext uri="{FF2B5EF4-FFF2-40B4-BE49-F238E27FC236}">
                <a16:creationId xmlns:a16="http://schemas.microsoft.com/office/drawing/2014/main" id="{16A36CA4-274B-2344-F957-7F9665850A24}"/>
              </a:ext>
            </a:extLst>
          </p:cNvPr>
          <p:cNvSpPr/>
          <p:nvPr/>
        </p:nvSpPr>
        <p:spPr>
          <a:xfrm>
            <a:off x="5867400" y="5257800"/>
            <a:ext cx="2743200" cy="1066800"/>
          </a:xfrm>
          <a:prstGeom prst="wedgeRectCallout">
            <a:avLst>
              <a:gd name="adj1" fmla="val -58102"/>
              <a:gd name="adj2" fmla="val -8856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dirty="0"/>
              <a:t>Ask a chatbot if it</a:t>
            </a:r>
          </a:p>
          <a:p>
            <a:pPr marL="285750" indent="-285750">
              <a:buFont typeface="Arial" panose="020B0604020202020204" pitchFamily="34" charset="0"/>
              <a:buChar char="•"/>
            </a:pPr>
            <a:r>
              <a:rPr lang="en-US" dirty="0"/>
              <a:t>acts rational</a:t>
            </a:r>
          </a:p>
          <a:p>
            <a:pPr marL="285750" indent="-285750">
              <a:buFont typeface="Arial" panose="020B0604020202020204" pitchFamily="34" charset="0"/>
              <a:buChar char="•"/>
            </a:pPr>
            <a:r>
              <a:rPr lang="en-US" dirty="0"/>
              <a:t>Is an intelligent agent</a:t>
            </a:r>
          </a:p>
        </p:txBody>
      </p:sp>
    </p:spTree>
    <p:extLst>
      <p:ext uri="{BB962C8B-B14F-4D97-AF65-F5344CB8AC3E}">
        <p14:creationId xmlns:p14="http://schemas.microsoft.com/office/powerpoint/2010/main" val="76049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2C0C88D39C234FAEC96AAE0F671565" ma:contentTypeVersion="13" ma:contentTypeDescription="Create a new document." ma:contentTypeScope="" ma:versionID="910a4736c6ae9b0a74b637f589bed834">
  <xsd:schema xmlns:xsd="http://www.w3.org/2001/XMLSchema" xmlns:xs="http://www.w3.org/2001/XMLSchema" xmlns:p="http://schemas.microsoft.com/office/2006/metadata/properties" xmlns:ns3="49eab711-90d1-4c0f-9775-bfb7f5e5a799" xmlns:ns4="609867d6-2629-4535-86dd-ac3b97a3ffd8" targetNamespace="http://schemas.microsoft.com/office/2006/metadata/properties" ma:root="true" ma:fieldsID="56512280202f27bcbcd60b874abf9df2" ns3:_="" ns4:_="">
    <xsd:import namespace="49eab711-90d1-4c0f-9775-bfb7f5e5a799"/>
    <xsd:import namespace="609867d6-2629-4535-86dd-ac3b97a3ffd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GenerationTime" minOccurs="0"/>
                <xsd:element ref="ns3:MediaServiceEventHashCode" minOccurs="0"/>
                <xsd:element ref="ns3:MediaServiceDateTaken" minOccurs="0"/>
                <xsd:element ref="ns3:MediaServiceAuto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eab711-90d1-4c0f-9775-bfb7f5e5a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867d6-2629-4535-86dd-ac3b97a3ffd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9eab711-90d1-4c0f-9775-bfb7f5e5a799" xsi:nil="true"/>
  </documentManagement>
</p:properties>
</file>

<file path=customXml/itemProps1.xml><?xml version="1.0" encoding="utf-8"?>
<ds:datastoreItem xmlns:ds="http://schemas.openxmlformats.org/officeDocument/2006/customXml" ds:itemID="{960EBFF6-BEC2-42C5-9895-72BE68ED8B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eab711-90d1-4c0f-9775-bfb7f5e5a799"/>
    <ds:schemaRef ds:uri="609867d6-2629-4535-86dd-ac3b97a3ff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BCFA1F-F3A2-4180-962A-F86B4F5DD5C9}">
  <ds:schemaRefs>
    <ds:schemaRef ds:uri="http://schemas.microsoft.com/sharepoint/v3/contenttype/forms"/>
  </ds:schemaRefs>
</ds:datastoreItem>
</file>

<file path=customXml/itemProps3.xml><?xml version="1.0" encoding="utf-8"?>
<ds:datastoreItem xmlns:ds="http://schemas.openxmlformats.org/officeDocument/2006/customXml" ds:itemID="{4549F902-3FEA-4340-AB71-BA3CC3945F6B}">
  <ds:schemaRef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 ds:uri="609867d6-2629-4535-86dd-ac3b97a3ffd8"/>
    <ds:schemaRef ds:uri="http://schemas.microsoft.com/office/infopath/2007/PartnerControls"/>
    <ds:schemaRef ds:uri="49eab711-90d1-4c0f-9775-bfb7f5e5a799"/>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4232</TotalTime>
  <Words>979</Words>
  <Application>Microsoft Office PowerPoint</Application>
  <PresentationFormat>On-screen Show (4:3)</PresentationFormat>
  <Paragraphs>159</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 5/7320  Artificial Intelligence  Introduction  AIMA Chapter 1</vt:lpstr>
      <vt:lpstr>Module Review</vt:lpstr>
      <vt:lpstr>The Goal of AI</vt:lpstr>
      <vt:lpstr>Components of an Intelligent Agent</vt:lpstr>
      <vt:lpstr>AI Safety and Optimizers</vt:lpstr>
      <vt:lpstr>Case Study: LLMs</vt:lpstr>
      <vt:lpstr>Example Conversation With a  Large Language Models (LLMs)</vt:lpstr>
      <vt:lpstr>Large Language Models (LLMs)</vt:lpstr>
      <vt:lpstr>How do Large Language Models fit into the AI Framework in this Course?</vt:lpstr>
      <vt:lpstr>Turing Test: Large Language Models (LLMs)</vt:lpstr>
      <vt:lpstr>The AI Effect:  AI gets no respect?</vt:lpstr>
      <vt:lpstr>AI Safety</vt:lpstr>
      <vt:lpstr>USA: Executive Order on the Safe Use of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Introduction</dc:title>
  <dc:creator>michael</dc:creator>
  <cp:lastModifiedBy>Hahsler, Michael</cp:lastModifiedBy>
  <cp:revision>67</cp:revision>
  <dcterms:created xsi:type="dcterms:W3CDTF">2021-01-29T15:10:36Z</dcterms:created>
  <dcterms:modified xsi:type="dcterms:W3CDTF">2025-08-28T16:14:18Z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0x010100E62C0C88D39C234FAEC96AAE0F671565</vt:lpwstr>
  </property>
</Properties>
</file>