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0"/>
  </p:notesMasterIdLst>
  <p:sldIdLst>
    <p:sldId id="256" r:id="rId2"/>
    <p:sldId id="259" r:id="rId3"/>
    <p:sldId id="267" r:id="rId4"/>
    <p:sldId id="269" r:id="rId5"/>
    <p:sldId id="265" r:id="rId6"/>
    <p:sldId id="306" r:id="rId7"/>
    <p:sldId id="274" r:id="rId8"/>
    <p:sldId id="399" r:id="rId9"/>
    <p:sldId id="400" r:id="rId10"/>
    <p:sldId id="277" r:id="rId11"/>
    <p:sldId id="297" r:id="rId12"/>
    <p:sldId id="279" r:id="rId13"/>
    <p:sldId id="280" r:id="rId14"/>
    <p:sldId id="281" r:id="rId15"/>
    <p:sldId id="284" r:id="rId16"/>
    <p:sldId id="304" r:id="rId17"/>
    <p:sldId id="402" r:id="rId18"/>
    <p:sldId id="288" r:id="rId19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34B9CF7-F521-4F2F-9315-F3E84F4C32A7}">
          <p14:sldIdLst>
            <p14:sldId id="256"/>
            <p14:sldId id="259"/>
            <p14:sldId id="267"/>
            <p14:sldId id="269"/>
            <p14:sldId id="265"/>
          </p14:sldIdLst>
        </p14:section>
        <p14:section name="Minimax Search" id="{BE4E356D-5995-40BA-BA7E-7B6F0663D408}">
          <p14:sldIdLst>
            <p14:sldId id="306"/>
            <p14:sldId id="274"/>
          </p14:sldIdLst>
        </p14:section>
        <p14:section name="Alpha-Beta Pruning" id="{6D57602A-60C7-4426-BEC3-E20B503B57F8}">
          <p14:sldIdLst>
            <p14:sldId id="399"/>
            <p14:sldId id="400"/>
          </p14:sldIdLst>
        </p14:section>
        <p14:section name="Heuristic Alpha-Beta Tree Search" id="{4B12CA51-648A-4969-B285-C69CD9D627B9}">
          <p14:sldIdLst>
            <p14:sldId id="277"/>
            <p14:sldId id="297"/>
          </p14:sldIdLst>
        </p14:section>
        <p14:section name="Monte Carlo Tree Search" id="{5744188B-3D06-4C89-A425-736027C4FC3E}">
          <p14:sldIdLst>
            <p14:sldId id="279"/>
            <p14:sldId id="280"/>
            <p14:sldId id="281"/>
            <p14:sldId id="284"/>
            <p14:sldId id="304"/>
            <p14:sldId id="402"/>
          </p14:sldIdLst>
        </p14:section>
        <p14:section name="Wrap up" id="{F656B63C-8C1F-4C48-B983-F70B9145C75C}">
          <p14:sldIdLst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595959"/>
    <a:srgbClr val="767171"/>
    <a:srgbClr val="8497B0"/>
    <a:srgbClr val="7030A0"/>
    <a:srgbClr val="CC00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54" autoAdjust="0"/>
    <p:restoredTop sz="86391" autoAdjust="0"/>
  </p:normalViewPr>
  <p:slideViewPr>
    <p:cSldViewPr>
      <p:cViewPr varScale="1">
        <p:scale>
          <a:sx n="83" d="100"/>
          <a:sy n="83" d="100"/>
        </p:scale>
        <p:origin x="137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88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41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6E2045A-045A-4BC7-A4D3-1395440B1C3D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A8F1D18-9638-4932-8910-B6EDCB447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9DA4-02CE-43F5-9CF0-D49D363C8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4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B250-A250-4885-A268-87B3538DF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2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124F-E4DF-44CD-BFA1-9C4215F3C6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3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41FF-43FD-4C27-B2AB-C7A86A2D65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1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6D21-1181-4166-8079-A41C583EFA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7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A6A7-A8A8-444E-955C-ECC81D9EE3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3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F21B-BA12-430D-BE3E-273EE4A9C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8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A154-AEC2-45BD-83B5-605C6AF79F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6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9F4F-55B6-427D-981E-09CF38EE50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8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0B25-377E-4295-B49E-194E8FC687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4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4E4E-8BDE-4300-9999-9D2DCD00CB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2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13C7E-08E5-4BBC-8983-6EE86B3B3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58182080@N04/6918664049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flickr.com/photos/58182080@N04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3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D35FAF-3EC3-469A-88B8-DEAD9C448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8" t="5006" r="31021" b="1"/>
          <a:stretch/>
        </p:blipFill>
        <p:spPr bwMode="auto">
          <a:xfrm>
            <a:off x="2642616" y="762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13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D7960-4663-47D2-B7FF-F15598B40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900" dirty="0"/>
              <a:t>CS 5/7320 </a:t>
            </a:r>
            <a:br>
              <a:rPr lang="en-US" sz="2900" dirty="0"/>
            </a:br>
            <a:r>
              <a:rPr lang="en-US" sz="2400" dirty="0"/>
              <a:t>Artificial Intelligence</a:t>
            </a:r>
            <a:br>
              <a:rPr lang="en-US" sz="2900" dirty="0"/>
            </a:br>
            <a:br>
              <a:rPr lang="en-US" sz="2900" dirty="0"/>
            </a:br>
            <a:br>
              <a:rPr lang="en-US" sz="2900" b="1" dirty="0"/>
            </a:br>
            <a:r>
              <a:rPr lang="en-US" sz="2900" b="1" dirty="0"/>
              <a:t>Adversarial Search and Games</a:t>
            </a:r>
            <a:br>
              <a:rPr lang="en-US" sz="2900" b="1" dirty="0"/>
            </a:br>
            <a:r>
              <a:rPr lang="en-US" sz="2000" dirty="0"/>
              <a:t>AIMA Chapter 5</a:t>
            </a:r>
            <a:endParaRPr lang="en-US" sz="29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D0283-4530-4ACB-843A-981D44341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700" dirty="0"/>
              <a:t>Slides by Michael Hahsler</a:t>
            </a:r>
            <a:br>
              <a:rPr lang="en-US" sz="1700" dirty="0"/>
            </a:br>
            <a:r>
              <a:rPr lang="en-US" sz="1400" dirty="0"/>
              <a:t>with figures from the AIMA textbook</a:t>
            </a:r>
            <a:endParaRPr lang="en-US" sz="1700" dirty="0"/>
          </a:p>
        </p:txBody>
      </p:sp>
      <p:sp>
        <p:nvSpPr>
          <p:cNvPr id="1030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041583-2A60-4113-A185-A475FCE9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499557" y="6320125"/>
            <a:ext cx="29717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strike="noStrike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Image: "Reflected Chess pieces"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 </a:t>
            </a:r>
            <a:b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</a:b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by </a:t>
            </a:r>
            <a:r>
              <a:rPr lang="en-US" sz="1200" b="0" i="0" strike="noStrike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Adrian Askew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0DF40B-3286-864A-9FDC-5549414B8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69539" y="5282824"/>
            <a:ext cx="1304561" cy="1440289"/>
            <a:chOff x="7162800" y="4191000"/>
            <a:chExt cx="1676400" cy="1981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2633DA-D70E-263B-C18C-5F5187B0C2E6}"/>
                </a:ext>
              </a:extLst>
            </p:cNvPr>
            <p:cNvSpPr/>
            <p:nvPr/>
          </p:nvSpPr>
          <p:spPr>
            <a:xfrm>
              <a:off x="7162800" y="4191000"/>
              <a:ext cx="1676400" cy="198120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qr code with black dots&#10;&#10;Description automatically generated">
              <a:extLst>
                <a:ext uri="{FF2B5EF4-FFF2-40B4-BE49-F238E27FC236}">
                  <a16:creationId xmlns:a16="http://schemas.microsoft.com/office/drawing/2014/main" id="{88DFF710-D5C1-B519-F07F-C67BEB41D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4684" y="4213372"/>
              <a:ext cx="1632631" cy="163263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6ACECEE-B8A1-48FB-F23C-F2AF0744F7C7}"/>
                </a:ext>
              </a:extLst>
            </p:cNvPr>
            <p:cNvSpPr/>
            <p:nvPr/>
          </p:nvSpPr>
          <p:spPr>
            <a:xfrm>
              <a:off x="7162800" y="5812970"/>
              <a:ext cx="1664629" cy="359230"/>
            </a:xfrm>
            <a:prstGeom prst="rect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Online Material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BD0537-743A-24E7-0015-9EDD087A02D3}"/>
              </a:ext>
            </a:extLst>
          </p:cNvPr>
          <p:cNvGrpSpPr/>
          <p:nvPr/>
        </p:nvGrpSpPr>
        <p:grpSpPr>
          <a:xfrm>
            <a:off x="480501" y="6292226"/>
            <a:ext cx="3943959" cy="430887"/>
            <a:chOff x="480501" y="6292226"/>
            <a:chExt cx="3943959" cy="4308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85D9E0-D0ED-8D74-DBC4-159845033486}"/>
                </a:ext>
              </a:extLst>
            </p:cNvPr>
            <p:cNvSpPr txBox="1"/>
            <p:nvPr/>
          </p:nvSpPr>
          <p:spPr>
            <a:xfrm>
              <a:off x="1406939" y="6292226"/>
              <a:ext cx="301752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</a:rPr>
                <a:t>This work is licensed under a </a:t>
              </a:r>
              <a:r>
                <a:rPr lang="en-US" sz="11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Creative Commons Attribution-</a:t>
              </a:r>
              <a:r>
                <a:rPr lang="en-US" sz="1100" b="0" i="0" strike="noStrike" dirty="0" err="1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ShareAlike</a:t>
              </a:r>
              <a:r>
                <a:rPr lang="en-US" sz="11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4.0 International License</a:t>
              </a:r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</a:rPr>
                <a:t>.</a:t>
              </a:r>
              <a:endParaRPr lang="en-US" sz="11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730F1B3-20F5-3F1A-1F5E-32CDFC1754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501" y="6359732"/>
              <a:ext cx="894434" cy="312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822517F-78CC-BA58-5B73-9B6201197F7A}"/>
              </a:ext>
            </a:extLst>
          </p:cNvPr>
          <p:cNvSpPr txBox="1"/>
          <p:nvPr/>
        </p:nvSpPr>
        <p:spPr>
          <a:xfrm rot="2099715">
            <a:off x="1208326" y="632636"/>
            <a:ext cx="18288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dirty="0">
                <a:latin typeface="+mj-lt"/>
                <a:ea typeface="+mj-ea"/>
                <a:cs typeface="+mj-cs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868615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ometric shapes on a wooden background">
            <a:extLst>
              <a:ext uri="{FF2B5EF4-FFF2-40B4-BE49-F238E27FC236}">
                <a16:creationId xmlns:a16="http://schemas.microsoft.com/office/drawing/2014/main" id="{79AB2B74-C643-4219-B04F-6A9D3E2F28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0999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92091-0317-44BA-8A23-94A99FCA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Heuristic Methods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98B40-688B-4A50-87EB-BDCC92AFD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Heuristic Alpha-Beta </a:t>
            </a:r>
            <a:b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Tree Search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951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Alpha-Beta Tree Search:</a:t>
            </a:r>
            <a:br>
              <a:rPr lang="en-US" dirty="0"/>
            </a:br>
            <a:r>
              <a:rPr lang="en-US" dirty="0"/>
              <a:t>Cut Off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516FC83-26A4-737A-1F0F-943D52313537}"/>
              </a:ext>
            </a:extLst>
          </p:cNvPr>
          <p:cNvGrpSpPr/>
          <p:nvPr/>
        </p:nvGrpSpPr>
        <p:grpSpPr>
          <a:xfrm>
            <a:off x="1905000" y="3446728"/>
            <a:ext cx="6736806" cy="646331"/>
            <a:chOff x="1905000" y="3446728"/>
            <a:chExt cx="6736806" cy="64633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1D654E-0FE0-49EF-B360-842F865DCE58}"/>
                </a:ext>
              </a:extLst>
            </p:cNvPr>
            <p:cNvSpPr txBox="1"/>
            <p:nvPr/>
          </p:nvSpPr>
          <p:spPr>
            <a:xfrm>
              <a:off x="1905000" y="3593249"/>
              <a:ext cx="6953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Eval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4C2AE2-BD95-48AF-804E-D28124CFED4E}"/>
                </a:ext>
              </a:extLst>
            </p:cNvPr>
            <p:cNvSpPr txBox="1"/>
            <p:nvPr/>
          </p:nvSpPr>
          <p:spPr>
            <a:xfrm>
              <a:off x="2577012" y="3585228"/>
              <a:ext cx="6953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Eval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8805C0-F235-49E5-9491-7516C5F95B0B}"/>
                </a:ext>
              </a:extLst>
            </p:cNvPr>
            <p:cNvSpPr txBox="1"/>
            <p:nvPr/>
          </p:nvSpPr>
          <p:spPr>
            <a:xfrm>
              <a:off x="3249024" y="3577207"/>
              <a:ext cx="6953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Eval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405207-072F-4F27-9424-34A9BCC2E4E0}"/>
                </a:ext>
              </a:extLst>
            </p:cNvPr>
            <p:cNvSpPr txBox="1"/>
            <p:nvPr/>
          </p:nvSpPr>
          <p:spPr>
            <a:xfrm>
              <a:off x="4349798" y="3446728"/>
              <a:ext cx="429200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Eval = heuristic to estimate of the minimax value/utility of the state.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0098D3B-F41F-4739-54EE-5B033616CB80}"/>
              </a:ext>
            </a:extLst>
          </p:cNvPr>
          <p:cNvGrpSpPr/>
          <p:nvPr/>
        </p:nvGrpSpPr>
        <p:grpSpPr>
          <a:xfrm>
            <a:off x="1895476" y="2735658"/>
            <a:ext cx="5893981" cy="825785"/>
            <a:chOff x="1895476" y="2735658"/>
            <a:chExt cx="5893981" cy="825785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42EE419-54FE-4FC8-8D2E-4C8046ED21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76462" y="3048000"/>
              <a:ext cx="33338" cy="5134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EA69C08-8138-40D6-90B7-3046F7F5B0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82430" y="3090716"/>
              <a:ext cx="436956" cy="4507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A994E61-CA1D-4058-BC12-B95E93A64F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19337" y="3090716"/>
              <a:ext cx="1088233" cy="4507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DA1D77A-1868-4BA0-8E5C-D3A1AD70BE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19337" y="3090716"/>
              <a:ext cx="1947863" cy="4507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2BDE92C-1FEF-4EBB-94C4-DD5431F86190}"/>
                </a:ext>
              </a:extLst>
            </p:cNvPr>
            <p:cNvSpPr txBox="1"/>
            <p:nvPr/>
          </p:nvSpPr>
          <p:spPr>
            <a:xfrm>
              <a:off x="1895476" y="2735658"/>
              <a:ext cx="6953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HMV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8309592-2E67-4D2C-A73D-6F5AA4C4D411}"/>
                </a:ext>
              </a:extLst>
            </p:cNvPr>
            <p:cNvSpPr txBox="1"/>
            <p:nvPr/>
          </p:nvSpPr>
          <p:spPr>
            <a:xfrm>
              <a:off x="2581276" y="2735658"/>
              <a:ext cx="6953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HMV</a:t>
              </a:r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735A48C-8AB4-4B74-9865-D2006D647E6F}"/>
                </a:ext>
              </a:extLst>
            </p:cNvPr>
            <p:cNvSpPr txBox="1"/>
            <p:nvPr/>
          </p:nvSpPr>
          <p:spPr>
            <a:xfrm>
              <a:off x="3200400" y="2735658"/>
              <a:ext cx="6953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HMV</a:t>
              </a:r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2760DF-BA00-4209-BF79-7E3FD22AE352}"/>
                </a:ext>
              </a:extLst>
            </p:cNvPr>
            <p:cNvSpPr txBox="1"/>
            <p:nvPr/>
          </p:nvSpPr>
          <p:spPr>
            <a:xfrm>
              <a:off x="3886200" y="2735658"/>
              <a:ext cx="6953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HMV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6DB507D-42FA-4F95-945D-FDCD2A573CB8}"/>
                </a:ext>
              </a:extLst>
            </p:cNvPr>
            <p:cNvSpPr txBox="1"/>
            <p:nvPr/>
          </p:nvSpPr>
          <p:spPr>
            <a:xfrm>
              <a:off x="4562476" y="2735658"/>
              <a:ext cx="6953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HMV</a:t>
              </a:r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BD0D33-3099-46DD-99F1-12098BB7462B}"/>
                </a:ext>
              </a:extLst>
            </p:cNvPr>
            <p:cNvSpPr txBox="1"/>
            <p:nvPr/>
          </p:nvSpPr>
          <p:spPr>
            <a:xfrm>
              <a:off x="5172076" y="2735658"/>
              <a:ext cx="6953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HMV</a:t>
              </a:r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D71A89A-0288-4AAC-9C03-85FA9AFCC9D7}"/>
                </a:ext>
              </a:extLst>
            </p:cNvPr>
            <p:cNvSpPr txBox="1"/>
            <p:nvPr/>
          </p:nvSpPr>
          <p:spPr>
            <a:xfrm>
              <a:off x="5848352" y="2757157"/>
              <a:ext cx="6953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HMV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68A4D58-9EF5-4356-932F-05A55248F794}"/>
                </a:ext>
              </a:extLst>
            </p:cNvPr>
            <p:cNvSpPr txBox="1"/>
            <p:nvPr/>
          </p:nvSpPr>
          <p:spPr>
            <a:xfrm>
              <a:off x="6457952" y="2735658"/>
              <a:ext cx="6953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HMV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365B273-1F3D-434A-9896-2879E485D7B6}"/>
                </a:ext>
              </a:extLst>
            </p:cNvPr>
            <p:cNvSpPr txBox="1"/>
            <p:nvPr/>
          </p:nvSpPr>
          <p:spPr>
            <a:xfrm>
              <a:off x="7094133" y="2780564"/>
              <a:ext cx="69532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HMV</a:t>
              </a:r>
              <a:endParaRPr lang="en-US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6E9E572-88A0-499D-95EF-E89FE2AF0658}"/>
              </a:ext>
            </a:extLst>
          </p:cNvPr>
          <p:cNvSpPr txBox="1"/>
          <p:nvPr/>
        </p:nvSpPr>
        <p:spPr>
          <a:xfrm>
            <a:off x="5143289" y="1295962"/>
            <a:ext cx="42920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HMV = heuristic minimax value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CBF41-0CC1-482A-B6F1-CD7079A0C405}"/>
              </a:ext>
            </a:extLst>
          </p:cNvPr>
          <p:cNvSpPr txBox="1"/>
          <p:nvPr/>
        </p:nvSpPr>
        <p:spPr>
          <a:xfrm>
            <a:off x="731861" y="272461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86ADA7-DF86-4108-9030-3D95B77559BF}"/>
              </a:ext>
            </a:extLst>
          </p:cNvPr>
          <p:cNvSpPr txBox="1"/>
          <p:nvPr/>
        </p:nvSpPr>
        <p:spPr>
          <a:xfrm>
            <a:off x="728577" y="35777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F2C1FE-2B3E-4EE2-AC9C-048BC4D36B11}"/>
              </a:ext>
            </a:extLst>
          </p:cNvPr>
          <p:cNvSpPr txBox="1"/>
          <p:nvPr/>
        </p:nvSpPr>
        <p:spPr>
          <a:xfrm>
            <a:off x="728577" y="437499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A810CC-EB23-4015-BD97-84DE0DC9055E}"/>
              </a:ext>
            </a:extLst>
          </p:cNvPr>
          <p:cNvSpPr txBox="1"/>
          <p:nvPr/>
        </p:nvSpPr>
        <p:spPr>
          <a:xfrm>
            <a:off x="296795" y="1526177"/>
            <a:ext cx="1235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(ply)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D49B5D-BE90-4983-85E6-8C78DFC3E830}"/>
              </a:ext>
            </a:extLst>
          </p:cNvPr>
          <p:cNvSpPr txBox="1"/>
          <p:nvPr/>
        </p:nvSpPr>
        <p:spPr>
          <a:xfrm>
            <a:off x="728577" y="188340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B717C8-01D1-B99B-1FB6-CCA6E5E98A34}"/>
              </a:ext>
            </a:extLst>
          </p:cNvPr>
          <p:cNvGrpSpPr/>
          <p:nvPr/>
        </p:nvGrpSpPr>
        <p:grpSpPr>
          <a:xfrm>
            <a:off x="384958" y="3149896"/>
            <a:ext cx="8130392" cy="4292008"/>
            <a:chOff x="384958" y="3149896"/>
            <a:chExt cx="8130392" cy="429200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5481C51-76E6-4579-AC5D-C606AE5CFD6A}"/>
                </a:ext>
              </a:extLst>
            </p:cNvPr>
            <p:cNvCxnSpPr>
              <a:cxnSpLocks/>
            </p:cNvCxnSpPr>
            <p:nvPr/>
          </p:nvCxnSpPr>
          <p:spPr>
            <a:xfrm>
              <a:off x="762000" y="4114800"/>
              <a:ext cx="775335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DEBBD07-7C6E-4376-BD0A-B08484B42072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" y="4267200"/>
              <a:ext cx="7010400" cy="1905000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D7155A6-2FB0-49A8-B331-7858E5F1DC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6800" y="4267200"/>
              <a:ext cx="6858000" cy="2057400"/>
            </a:xfrm>
            <a:prstGeom prst="line">
              <a:avLst/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C0231E1-E7E1-4C5F-B1C4-6BA013ED5F17}"/>
                </a:ext>
              </a:extLst>
            </p:cNvPr>
            <p:cNvSpPr txBox="1"/>
            <p:nvPr/>
          </p:nvSpPr>
          <p:spPr>
            <a:xfrm rot="16200000">
              <a:off x="-1576380" y="5111234"/>
              <a:ext cx="42920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Cut search off at depth =2</a:t>
              </a:r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0EA9C53-3F07-F8E1-1F5E-D326AE1351B4}"/>
                </a:ext>
              </a:extLst>
            </p:cNvPr>
            <p:cNvSpPr txBox="1"/>
            <p:nvPr/>
          </p:nvSpPr>
          <p:spPr>
            <a:xfrm>
              <a:off x="5576001" y="5957475"/>
              <a:ext cx="2571752" cy="64633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This is also called: search with a “look ahead” of 2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00D12E3-61A2-B1AA-EC74-3FFA597A4D53}"/>
              </a:ext>
            </a:extLst>
          </p:cNvPr>
          <p:cNvGrpSpPr/>
          <p:nvPr/>
        </p:nvGrpSpPr>
        <p:grpSpPr>
          <a:xfrm>
            <a:off x="4907757" y="1840143"/>
            <a:ext cx="4197037" cy="884472"/>
            <a:chOff x="4907757" y="1840143"/>
            <a:chExt cx="4197037" cy="88447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15FE87E-BB60-4C35-9595-C3958FD75F93}"/>
                </a:ext>
              </a:extLst>
            </p:cNvPr>
            <p:cNvSpPr txBox="1"/>
            <p:nvPr/>
          </p:nvSpPr>
          <p:spPr>
            <a:xfrm>
              <a:off x="5536795" y="1840143"/>
              <a:ext cx="356799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Pick the action with</a:t>
              </a:r>
              <a:br>
                <a:rPr lang="en-US" sz="1600" b="1" dirty="0">
                  <a:solidFill>
                    <a:srgbClr val="FF0000"/>
                  </a:solidFill>
                </a:rPr>
              </a:br>
              <a:r>
                <a:rPr lang="en-US" sz="1600" b="1" dirty="0">
                  <a:solidFill>
                    <a:srgbClr val="FF0000"/>
                  </a:solidFill>
                </a:rPr>
                <a:t> the highest HMV</a:t>
              </a:r>
              <a:endParaRPr lang="en-US" sz="1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048B3E2-8FE1-B531-9D9C-32C36A39D68E}"/>
                </a:ext>
              </a:extLst>
            </p:cNvPr>
            <p:cNvCxnSpPr>
              <a:cxnSpLocks/>
            </p:cNvCxnSpPr>
            <p:nvPr/>
          </p:nvCxnSpPr>
          <p:spPr>
            <a:xfrm>
              <a:off x="4907757" y="2256802"/>
              <a:ext cx="629038" cy="4678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820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roulette">
            <a:extLst>
              <a:ext uri="{FF2B5EF4-FFF2-40B4-BE49-F238E27FC236}">
                <a16:creationId xmlns:a16="http://schemas.microsoft.com/office/drawing/2014/main" id="{AF3FA02C-9522-4D90-A733-E1DA50E241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0" r="4799" b="-2"/>
          <a:stretch/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7EB4577-A182-4DCC-9D58-BA5AD1F4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Heuristic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B8F61D-4C0E-4612-A028-69D4839D7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Monte Carlo Tree Search (MCTS)</a:t>
            </a:r>
            <a:endParaRPr lang="en-US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985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E43B-925E-4BA3-8C88-AED93840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of Monte Carlo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ECEB3-7119-43D5-8AA6-90FA1D6779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i="1" dirty="0"/>
                  <a:t>“Monte Carlo simulation is a computational technique that uses repeated random sampling to obtain </a:t>
                </a:r>
                <a:r>
                  <a:rPr lang="en-US" b="1" i="1" dirty="0"/>
                  <a:t>numerical results</a:t>
                </a:r>
                <a:r>
                  <a:rPr lang="en-US" i="1" dirty="0"/>
                  <a:t>, often used to </a:t>
                </a:r>
                <a:r>
                  <a:rPr lang="en-US" b="1" i="1" dirty="0"/>
                  <a:t>model uncertain events </a:t>
                </a:r>
                <a:r>
                  <a:rPr lang="en-US" i="1" dirty="0"/>
                  <a:t>or systems where outcomes are </a:t>
                </a:r>
                <a:r>
                  <a:rPr lang="en-US" b="1" i="1" dirty="0"/>
                  <a:t>difficult to predict deterministically</a:t>
                </a:r>
                <a:r>
                  <a:rPr lang="en-US" i="1" dirty="0"/>
                  <a:t>.” </a:t>
                </a:r>
                <a:r>
                  <a:rPr lang="en-US" i="1" dirty="0">
                    <a:solidFill>
                      <a:schemeClr val="bg2">
                        <a:lumMod val="50000"/>
                      </a:schemeClr>
                    </a:solidFill>
                  </a:rPr>
                  <a:t>[Wikipedia]</a:t>
                </a:r>
                <a:endParaRPr lang="en-US" b="1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en-US" b="1" dirty="0"/>
              </a:p>
              <a:p>
                <a:r>
                  <a:rPr lang="en-US" b="1" dirty="0"/>
                  <a:t>Approximate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𝑬𝒗𝒂𝒍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as the </a:t>
                </a:r>
                <a:r>
                  <a:rPr lang="en-US" b="1" dirty="0"/>
                  <a:t>average utility </a:t>
                </a:r>
                <a:r>
                  <a:rPr lang="en-US" dirty="0"/>
                  <a:t>of several playouts (= simulated games).</a:t>
                </a:r>
              </a:p>
              <a:p>
                <a:endParaRPr lang="en-US" b="1" dirty="0"/>
              </a:p>
              <a:p>
                <a:r>
                  <a:rPr lang="en-US" b="1" dirty="0"/>
                  <a:t>Playout policy</a:t>
                </a:r>
                <a:r>
                  <a:rPr lang="en-US" dirty="0"/>
                  <a:t>: How to choose moves during the simulation runs? </a:t>
                </a:r>
                <a:br>
                  <a:rPr lang="en-US" dirty="0"/>
                </a:br>
                <a:r>
                  <a:rPr lang="en-US" dirty="0"/>
                  <a:t>Example playout policies: </a:t>
                </a:r>
              </a:p>
              <a:p>
                <a:pPr lvl="1"/>
                <a:r>
                  <a:rPr lang="en-US" dirty="0"/>
                  <a:t>Random.</a:t>
                </a:r>
              </a:p>
              <a:p>
                <a:pPr lvl="1"/>
                <a:r>
                  <a:rPr lang="en-US" dirty="0"/>
                  <a:t>Heuristics for good moves developed by experts.</a:t>
                </a:r>
              </a:p>
              <a:p>
                <a:pPr lvl="1"/>
                <a:r>
                  <a:rPr lang="en-US" dirty="0"/>
                  <a:t>Learn a good playout policy from self-play (e.g., with deep neural networks). </a:t>
                </a:r>
                <a:br>
                  <a:rPr lang="en-US" dirty="0"/>
                </a:br>
                <a:r>
                  <a:rPr lang="en-US" dirty="0"/>
                  <a:t>We will discuss this further when we cover “Learning from Examples.”</a:t>
                </a:r>
              </a:p>
              <a:p>
                <a:endParaRPr lang="en-US" dirty="0"/>
              </a:p>
              <a:p>
                <a:r>
                  <a:rPr lang="en-US" dirty="0"/>
                  <a:t>Typically used for problems with</a:t>
                </a:r>
              </a:p>
              <a:p>
                <a:pPr lvl="1"/>
                <a:r>
                  <a:rPr lang="en-US" dirty="0"/>
                  <a:t>High branching factor (many possible moves make the tree very wide).</a:t>
                </a:r>
              </a:p>
              <a:p>
                <a:pPr lvl="1"/>
                <a:r>
                  <a:rPr lang="en-US" dirty="0"/>
                  <a:t>Unknown or hard to define evaluation functions.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ECEB3-7119-43D5-8AA6-90FA1D6779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18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8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6DBF-B9CA-44E6-95FD-A1C8CEF5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Monte Carlo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BC60F-9922-4121-96B3-829D8DA4E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15289"/>
                <a:ext cx="7886700" cy="137802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b="1" dirty="0"/>
                  <a:t>Goal</a:t>
                </a:r>
                <a:r>
                  <a:rPr lang="en-US" dirty="0"/>
                  <a:t>: Find the best next move.</a:t>
                </a:r>
              </a:p>
              <a:p>
                <a:r>
                  <a:rPr lang="en-US" b="1" dirty="0"/>
                  <a:t>Method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Simulate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playouts from the </a:t>
                </a:r>
                <a:r>
                  <a:rPr lang="en-US" b="1" dirty="0"/>
                  <a:t>current state</a:t>
                </a:r>
                <a:r>
                  <a:rPr lang="en-US" dirty="0"/>
                  <a:t> using a random playout policy.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Track which move has the highest win percentage (or largest expected utility) in its subtree.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BC60F-9922-4121-96B3-829D8DA4E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15289"/>
                <a:ext cx="7886700" cy="1378020"/>
              </a:xfrm>
              <a:blipFill>
                <a:blip r:embed="rId2"/>
                <a:stretch>
                  <a:fillRect l="-696" t="-8407" r="-696" b="-2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D29C90-D35D-701C-7863-6075D5B0F7D7}"/>
                  </a:ext>
                </a:extLst>
              </p:cNvPr>
              <p:cNvSpPr txBox="1"/>
              <p:nvPr/>
            </p:nvSpPr>
            <p:spPr>
              <a:xfrm>
                <a:off x="720494" y="4610440"/>
                <a:ext cx="7664658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Optimality Guarantee</a:t>
                </a:r>
                <a:r>
                  <a:rPr lang="en-US" dirty="0"/>
                  <a:t>: Converges to optimal play for stochastic games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increases.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Typical strategy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</a:t>
                </a:r>
                <a:r>
                  <a:rPr lang="en-US" b="1" dirty="0"/>
                  <a:t>Do as many playouts as you can </a:t>
                </a:r>
                <a:r>
                  <a:rPr lang="en-US" dirty="0"/>
                  <a:t>given the available time budget for the move.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D29C90-D35D-701C-7863-6075D5B0F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94" y="4610440"/>
                <a:ext cx="7664658" cy="1477328"/>
              </a:xfrm>
              <a:prstGeom prst="rect">
                <a:avLst/>
              </a:prstGeom>
              <a:blipFill>
                <a:blip r:embed="rId3"/>
                <a:stretch>
                  <a:fillRect l="-477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2701E70-217E-662C-B4BF-42DB7BBE1CFD}"/>
              </a:ext>
            </a:extLst>
          </p:cNvPr>
          <p:cNvGrpSpPr/>
          <p:nvPr/>
        </p:nvGrpSpPr>
        <p:grpSpPr>
          <a:xfrm>
            <a:off x="1371600" y="2940079"/>
            <a:ext cx="7391400" cy="1357538"/>
            <a:chOff x="1371600" y="2940079"/>
            <a:chExt cx="7391400" cy="135753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A32E638-D1F9-F74C-576F-FDB9DA8108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7721"/>
            <a:stretch/>
          </p:blipFill>
          <p:spPr>
            <a:xfrm>
              <a:off x="1371600" y="2981248"/>
              <a:ext cx="5943600" cy="1166991"/>
            </a:xfrm>
            <a:prstGeom prst="rect">
              <a:avLst/>
            </a:prstGeom>
          </p:spPr>
        </p:pic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3458479E-5358-E349-13FB-6FCCAA3003B8}"/>
                </a:ext>
              </a:extLst>
            </p:cNvPr>
            <p:cNvSpPr/>
            <p:nvPr/>
          </p:nvSpPr>
          <p:spPr>
            <a:xfrm>
              <a:off x="5181600" y="2940079"/>
              <a:ext cx="1524000" cy="234485"/>
            </a:xfrm>
            <a:prstGeom prst="wedgeRoundRectCallout">
              <a:avLst>
                <a:gd name="adj1" fmla="val -66079"/>
                <a:gd name="adj2" fmla="val 44467"/>
                <a:gd name="adj3" fmla="val 16667"/>
              </a:avLst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Start playouts</a:t>
              </a:r>
            </a:p>
          </p:txBody>
        </p:sp>
        <p:sp>
          <p:nvSpPr>
            <p:cNvPr id="25" name="Speech Bubble: Rectangle with Corners Rounded 24">
              <a:extLst>
                <a:ext uri="{FF2B5EF4-FFF2-40B4-BE49-F238E27FC236}">
                  <a16:creationId xmlns:a16="http://schemas.microsoft.com/office/drawing/2014/main" id="{C481EE72-4D5B-5A99-50CD-E016B40C0E1B}"/>
                </a:ext>
              </a:extLst>
            </p:cNvPr>
            <p:cNvSpPr/>
            <p:nvPr/>
          </p:nvSpPr>
          <p:spPr>
            <a:xfrm>
              <a:off x="7239000" y="3529901"/>
              <a:ext cx="1524000" cy="490387"/>
            </a:xfrm>
            <a:prstGeom prst="wedgeRoundRectCallout">
              <a:avLst>
                <a:gd name="adj1" fmla="val -64603"/>
                <a:gd name="adj2" fmla="val 6257"/>
                <a:gd name="adj3" fmla="val 16667"/>
              </a:avLst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Estimate win probability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CAFE15D-30E3-7284-C647-2F6D6D66F693}"/>
                </a:ext>
              </a:extLst>
            </p:cNvPr>
            <p:cNvSpPr/>
            <p:nvPr/>
          </p:nvSpPr>
          <p:spPr>
            <a:xfrm>
              <a:off x="2492115" y="3529901"/>
              <a:ext cx="4648200" cy="767716"/>
            </a:xfrm>
            <a:prstGeom prst="rect">
              <a:avLst/>
            </a:prstGeom>
            <a:noFill/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C61A15-45F5-693B-350E-32C350E23076}"/>
              </a:ext>
            </a:extLst>
          </p:cNvPr>
          <p:cNvGrpSpPr/>
          <p:nvPr/>
        </p:nvGrpSpPr>
        <p:grpSpPr>
          <a:xfrm>
            <a:off x="720494" y="3206132"/>
            <a:ext cx="6234059" cy="1132121"/>
            <a:chOff x="720494" y="3206132"/>
            <a:chExt cx="6234059" cy="11321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80B5962-5E88-98CC-2991-C6B8D2794DB1}"/>
                </a:ext>
              </a:extLst>
            </p:cNvPr>
            <p:cNvSpPr txBox="1"/>
            <p:nvPr/>
          </p:nvSpPr>
          <p:spPr>
            <a:xfrm>
              <a:off x="720494" y="4020618"/>
              <a:ext cx="1196715" cy="27699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#wins/playouts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E58547-616F-2E88-9A38-9245F7541311}"/>
                </a:ext>
              </a:extLst>
            </p:cNvPr>
            <p:cNvSpPr txBox="1"/>
            <p:nvPr/>
          </p:nvSpPr>
          <p:spPr>
            <a:xfrm>
              <a:off x="2667000" y="4050908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0.54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9493EA8-7B54-1729-8160-552DC171EBBB}"/>
                </a:ext>
              </a:extLst>
            </p:cNvPr>
            <p:cNvSpPr txBox="1"/>
            <p:nvPr/>
          </p:nvSpPr>
          <p:spPr>
            <a:xfrm>
              <a:off x="3116870" y="4050908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0.50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8DFABD-0200-8A55-A16D-768ACAD69112}"/>
                </a:ext>
              </a:extLst>
            </p:cNvPr>
            <p:cNvSpPr txBox="1"/>
            <p:nvPr/>
          </p:nvSpPr>
          <p:spPr>
            <a:xfrm>
              <a:off x="3611380" y="4050908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0.62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D8D035-3541-B736-3945-7B01CDE20D73}"/>
                </a:ext>
              </a:extLst>
            </p:cNvPr>
            <p:cNvSpPr txBox="1"/>
            <p:nvPr/>
          </p:nvSpPr>
          <p:spPr>
            <a:xfrm>
              <a:off x="4100151" y="4050907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0.57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9F41AC-CBE4-1612-4FCA-4ADE80FCA59A}"/>
                </a:ext>
              </a:extLst>
            </p:cNvPr>
            <p:cNvSpPr txBox="1"/>
            <p:nvPr/>
          </p:nvSpPr>
          <p:spPr>
            <a:xfrm>
              <a:off x="4558931" y="4050562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0.78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BBADD54-8DA9-E1B7-0F8F-B31F902E7B3E}"/>
                </a:ext>
              </a:extLst>
            </p:cNvPr>
            <p:cNvSpPr txBox="1"/>
            <p:nvPr/>
          </p:nvSpPr>
          <p:spPr>
            <a:xfrm>
              <a:off x="5036104" y="4050562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0.52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43AD03-EC72-003C-F29B-72131BAE030E}"/>
                </a:ext>
              </a:extLst>
            </p:cNvPr>
            <p:cNvSpPr txBox="1"/>
            <p:nvPr/>
          </p:nvSpPr>
          <p:spPr>
            <a:xfrm>
              <a:off x="5533302" y="4035590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0.38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D6C62E-509D-CEA1-417A-63049D6B98CF}"/>
                </a:ext>
              </a:extLst>
            </p:cNvPr>
            <p:cNvSpPr txBox="1"/>
            <p:nvPr/>
          </p:nvSpPr>
          <p:spPr>
            <a:xfrm>
              <a:off x="6007002" y="4054905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0.65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592F80D-0904-AD2A-4E0A-4DD6B06C3DD1}"/>
                </a:ext>
              </a:extLst>
            </p:cNvPr>
            <p:cNvSpPr txBox="1"/>
            <p:nvPr/>
          </p:nvSpPr>
          <p:spPr>
            <a:xfrm>
              <a:off x="6495773" y="4061254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0.14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78FAE4-36AD-D85F-224A-1A401B9B97BE}"/>
                </a:ext>
              </a:extLst>
            </p:cNvPr>
            <p:cNvSpPr txBox="1"/>
            <p:nvPr/>
          </p:nvSpPr>
          <p:spPr>
            <a:xfrm>
              <a:off x="4952210" y="3206132"/>
              <a:ext cx="4587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</a:rPr>
                <a:t>0.61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161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A115-CA84-4314-ADF4-A2113A31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Playout Selection Strategy: Upper Confidence Bound 1 (UCB1) Applied to Trees (UCT)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CEF2DA-4F5B-4827-B8BF-0AC6F0719909}"/>
                  </a:ext>
                </a:extLst>
              </p:cNvPr>
              <p:cNvSpPr/>
              <p:nvPr/>
            </p:nvSpPr>
            <p:spPr>
              <a:xfrm>
                <a:off x="767386" y="2708456"/>
                <a:ext cx="6635534" cy="10944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𝑈𝐶𝐵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𝐶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𝑃𝑎𝑟𝑒𝑛𝑡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CEF2DA-4F5B-4827-B8BF-0AC6F0719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86" y="2708456"/>
                <a:ext cx="6635534" cy="10944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50A41AF-5002-4244-B4E6-C8E81C3EF4D5}"/>
                  </a:ext>
                </a:extLst>
              </p:cNvPr>
              <p:cNvSpPr/>
              <p:nvPr/>
            </p:nvSpPr>
            <p:spPr>
              <a:xfrm>
                <a:off x="3276600" y="5031384"/>
                <a:ext cx="5456878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        … node in the game tree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 … total utility of all playouts going through node n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 … number of playouts through n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50A41AF-5002-4244-B4E6-C8E81C3EF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031384"/>
                <a:ext cx="5456878" cy="923330"/>
              </a:xfrm>
              <a:prstGeom prst="rect">
                <a:avLst/>
              </a:prstGeom>
              <a:blipFill>
                <a:blip r:embed="rId3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4FB57C7D-DE94-494A-ACF0-651BD16DD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03663" y="4080797"/>
            <a:ext cx="1752600" cy="762000"/>
          </a:xfrm>
          <a:prstGeom prst="wedgeRectCallout">
            <a:avLst>
              <a:gd name="adj1" fmla="val 31952"/>
              <a:gd name="adj2" fmla="val -9759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utility</a:t>
            </a:r>
            <a:br>
              <a:rPr lang="en-US" dirty="0"/>
            </a:br>
            <a:r>
              <a:rPr lang="en-US" dirty="0"/>
              <a:t>(=</a:t>
            </a:r>
            <a:r>
              <a:rPr lang="en-US" b="1" dirty="0"/>
              <a:t>exploitation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A4088C28-0A8A-447A-A0AB-CFF92D32D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3048000" y="1770192"/>
                <a:ext cx="3505200" cy="762000"/>
              </a:xfrm>
              <a:prstGeom prst="wedgeRectCallout">
                <a:avLst>
                  <a:gd name="adj1" fmla="val -15319"/>
                  <a:gd name="adj2" fmla="val 120738"/>
                </a:avLst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Tradeoff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br>
                  <a:rPr lang="en-US" dirty="0"/>
                </a:br>
                <a:r>
                  <a:rPr lang="en-US" dirty="0"/>
                  <a:t>can be optimizes using experiments</a:t>
                </a: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A4088C28-0A8A-447A-A0AB-CFF92D32D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770192"/>
                <a:ext cx="3505200" cy="762000"/>
              </a:xfrm>
              <a:prstGeom prst="wedgeRectCallout">
                <a:avLst>
                  <a:gd name="adj1" fmla="val -15319"/>
                  <a:gd name="adj2" fmla="val 120738"/>
                </a:avLst>
              </a:prstGeom>
              <a:blipFill>
                <a:blip r:embed="rId4"/>
                <a:stretch>
                  <a:fillRect l="-1211" r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62C43127-75EC-4484-A5B5-BC85B9F9D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3810000" y="4080797"/>
                <a:ext cx="5105400" cy="762000"/>
              </a:xfrm>
              <a:prstGeom prst="wedgeRectCallout">
                <a:avLst>
                  <a:gd name="adj1" fmla="val -5987"/>
                  <a:gd name="adj2" fmla="val -98258"/>
                </a:avLst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High for nodes with few playouts relative to the parent node (=</a:t>
                </a:r>
                <a:r>
                  <a:rPr lang="en-US" b="1" dirty="0"/>
                  <a:t>exploration</a:t>
                </a:r>
                <a:r>
                  <a:rPr lang="en-US" dirty="0"/>
                  <a:t>). Goes to 0 for large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62C43127-75EC-4484-A5B5-BC85B9F9D7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080797"/>
                <a:ext cx="5105400" cy="762000"/>
              </a:xfrm>
              <a:prstGeom prst="wedgeRectCallout">
                <a:avLst>
                  <a:gd name="adj1" fmla="val -5987"/>
                  <a:gd name="adj2" fmla="val -98258"/>
                </a:avLst>
              </a:prstGeom>
              <a:blipFill>
                <a:blip r:embed="rId5"/>
                <a:stretch>
                  <a:fillRect l="-476" r="-357" b="-2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36F7D84-2031-4A43-A834-23D36FC70658}"/>
              </a:ext>
            </a:extLst>
          </p:cNvPr>
          <p:cNvSpPr txBox="1"/>
          <p:nvPr/>
        </p:nvSpPr>
        <p:spPr>
          <a:xfrm>
            <a:off x="919237" y="6193031"/>
            <a:ext cx="7305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Selection strategy</a:t>
            </a:r>
            <a:r>
              <a:rPr lang="en-US" sz="2400" dirty="0"/>
              <a:t>: Select node with highest UCB1 score. </a:t>
            </a:r>
          </a:p>
        </p:txBody>
      </p:sp>
    </p:spTree>
    <p:extLst>
      <p:ext uri="{BB962C8B-B14F-4D97-AF65-F5344CB8AC3E}">
        <p14:creationId xmlns:p14="http://schemas.microsoft.com/office/powerpoint/2010/main" val="11785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27DC-69CE-4119-811C-2E2E6619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Tree Search (MCTS)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1553B-AF17-4D46-85D3-15DB5C1790F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8650" y="1825625"/>
            <a:ext cx="7886700" cy="4667249"/>
          </a:xfrm>
          <a:prstGeom prst="rect">
            <a:avLst/>
          </a:prstGeom>
          <a:noFill/>
        </p:spPr>
        <p:txBody>
          <a:bodyPr wrap="square"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Pure Monte Carlo </a:t>
            </a:r>
            <a:r>
              <a:rPr lang="en-US" sz="2400" dirty="0"/>
              <a:t>search always starts playouts from a given state (or its children). </a:t>
            </a:r>
            <a:r>
              <a:rPr lang="en-US" sz="2400" b="1" dirty="0"/>
              <a:t>Issue</a:t>
            </a:r>
            <a:r>
              <a:rPr lang="en-US" sz="2400" dirty="0"/>
              <a:t>: We have to start the simulation for each move from scratch.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Monte Carlo Tree Search </a:t>
            </a:r>
            <a:r>
              <a:rPr lang="en-US" sz="2400" dirty="0"/>
              <a:t>builds a </a:t>
            </a:r>
            <a:r>
              <a:rPr lang="en-US" sz="2400" b="1" dirty="0"/>
              <a:t>partial game tree </a:t>
            </a:r>
            <a:r>
              <a:rPr lang="en-US" sz="2400" dirty="0"/>
              <a:t>and can start playouts from any state (node) in that tree. This reduces repeated work.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Important considerations:</a:t>
            </a:r>
          </a:p>
          <a:p>
            <a:r>
              <a:rPr lang="en-US" sz="2400" dirty="0"/>
              <a:t>We typically can only store a </a:t>
            </a:r>
            <a:r>
              <a:rPr lang="en-US" sz="2400" b="1" dirty="0"/>
              <a:t>small part of the game tree</a:t>
            </a:r>
            <a:r>
              <a:rPr lang="en-US" sz="2400" dirty="0"/>
              <a:t>, so we do not store the complete playout runs.</a:t>
            </a:r>
          </a:p>
          <a:p>
            <a:r>
              <a:rPr lang="en-US" sz="2400" dirty="0"/>
              <a:t>We can use UCB1 as the </a:t>
            </a:r>
            <a:r>
              <a:rPr lang="en-US" sz="2400" b="1" dirty="0"/>
              <a:t>selection strategy</a:t>
            </a:r>
            <a:r>
              <a:rPr lang="en-US" sz="2400" dirty="0"/>
              <a:t> to decide what part of the tree we should focus on for the next playout. This balances exploration and exploitation.</a:t>
            </a:r>
          </a:p>
        </p:txBody>
      </p:sp>
    </p:spTree>
    <p:extLst>
      <p:ext uri="{BB962C8B-B14F-4D97-AF65-F5344CB8AC3E}">
        <p14:creationId xmlns:p14="http://schemas.microsoft.com/office/powerpoint/2010/main" val="128063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53E9-6928-E651-4DB2-F2992D21D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A8C4F-F701-585A-BFB7-BD7D5B5A1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Estimating the value of a position using simple playouts is </a:t>
            </a:r>
            <a:r>
              <a:rPr lang="en-US" b="1" dirty="0"/>
              <a:t>very effective </a:t>
            </a:r>
            <a:r>
              <a:rPr lang="en-US" dirty="0"/>
              <a:t>and typically beats many other methods.</a:t>
            </a:r>
          </a:p>
          <a:p>
            <a:r>
              <a:rPr lang="en-US" dirty="0"/>
              <a:t>Playouts can be done in parallel (multi-core or on multiple machines).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Random playouts may not work well, and a </a:t>
            </a:r>
            <a:r>
              <a:rPr lang="en-US" b="1" dirty="0"/>
              <a:t>better playout policy </a:t>
            </a:r>
            <a:r>
              <a:rPr lang="en-US" dirty="0"/>
              <a:t>can help.</a:t>
            </a:r>
          </a:p>
          <a:p>
            <a:pPr lvl="1"/>
            <a:r>
              <a:rPr lang="en-US" b="1" dirty="0"/>
              <a:t>Slow Convergence</a:t>
            </a:r>
            <a:r>
              <a:rPr lang="en-US" dirty="0"/>
              <a:t>. Playouts may be wasted on evaluating very bad (random) moves that nobody ever would play.</a:t>
            </a:r>
          </a:p>
          <a:p>
            <a:pPr lvl="1"/>
            <a:r>
              <a:rPr lang="en-US" dirty="0"/>
              <a:t>Random play makes discovering </a:t>
            </a:r>
            <a:r>
              <a:rPr lang="en-US" b="1" dirty="0"/>
              <a:t>long-term strategies </a:t>
            </a:r>
            <a:r>
              <a:rPr lang="en-US" dirty="0"/>
              <a:t>very unlikely. </a:t>
            </a:r>
          </a:p>
        </p:txBody>
      </p:sp>
    </p:spTree>
    <p:extLst>
      <p:ext uri="{BB962C8B-B14F-4D97-AF65-F5344CB8AC3E}">
        <p14:creationId xmlns:p14="http://schemas.microsoft.com/office/powerpoint/2010/main" val="4018626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640263"/>
            <a:ext cx="2463248" cy="5254510"/>
          </a:xfrm>
        </p:spPr>
        <p:txBody>
          <a:bodyPr>
            <a:normAutofit/>
          </a:bodyPr>
          <a:lstStyle/>
          <a:p>
            <a:r>
              <a:rPr lang="en-US" sz="4000" b="1" dirty="0"/>
              <a:t>Conclusion</a:t>
            </a:r>
            <a:endParaRPr lang="en-US" sz="37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262"/>
            <a:ext cx="3819289" cy="5989138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Nondeterministic actions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The opponent is seen as part of an environment with nondeterministic actions. Non-determinism is the result of the unknown moves by the opponent. </a:t>
            </a:r>
            <a:r>
              <a:rPr lang="en-US" sz="1600" i="1" dirty="0">
                <a:solidFill>
                  <a:schemeClr val="bg1"/>
                </a:solidFill>
              </a:rPr>
              <a:t>All possible moves are considered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Optimal decisions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Minimax search and Alpha-Beta pruning where </a:t>
            </a:r>
            <a:r>
              <a:rPr lang="en-US" sz="1600" i="1" dirty="0">
                <a:solidFill>
                  <a:schemeClr val="bg1"/>
                </a:solidFill>
              </a:rPr>
              <a:t>each player plays optimal </a:t>
            </a:r>
            <a:r>
              <a:rPr lang="en-US" sz="1600" dirty="0">
                <a:solidFill>
                  <a:schemeClr val="bg1"/>
                </a:solidFill>
              </a:rPr>
              <a:t>to the end of the game.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Choice nodes and </a:t>
            </a:r>
            <a:r>
              <a:rPr lang="en-US" sz="1600" dirty="0" err="1">
                <a:solidFill>
                  <a:schemeClr val="bg1"/>
                </a:solidFill>
              </a:rPr>
              <a:t>Expectiminimax</a:t>
            </a:r>
            <a:r>
              <a:rPr lang="en-US" sz="1600" dirty="0">
                <a:solidFill>
                  <a:schemeClr val="bg1"/>
                </a:solidFill>
              </a:rPr>
              <a:t> for stochastic games.</a:t>
            </a: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Heuristic Alpha-Beta Tree Search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Cut off game tree and use </a:t>
            </a:r>
            <a:r>
              <a:rPr lang="en-US" sz="1600" i="1" dirty="0">
                <a:solidFill>
                  <a:schemeClr val="bg1"/>
                </a:solidFill>
              </a:rPr>
              <a:t>heuristic evaluation function </a:t>
            </a:r>
            <a:r>
              <a:rPr lang="en-US" sz="1600" dirty="0">
                <a:solidFill>
                  <a:schemeClr val="bg1"/>
                </a:solidFill>
              </a:rPr>
              <a:t>for utility (based on state features).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Forward Pruning: ignore poor moves.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Learn heuristic from data using MCTS </a:t>
            </a: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Monte Carlo Tree search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Simulate complete games and calculate proportion of wins.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Use modified UCB1 scores to expand the partial game tree.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Learn playout policy using self-play and deep learning.</a:t>
            </a:r>
          </a:p>
          <a:p>
            <a:pPr marL="457200" lvl="1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E6DD0B3-8EDB-4CB9-81F2-CC4AA7B3B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24802" y="640262"/>
            <a:ext cx="76198" cy="2331538"/>
          </a:xfrm>
          <a:prstGeom prst="rightBrace">
            <a:avLst>
              <a:gd name="adj1" fmla="val 8333"/>
              <a:gd name="adj2" fmla="val 50863"/>
            </a:avLst>
          </a:prstGeom>
          <a:ln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84DA2C-954E-4264-84F7-640F093895A6}"/>
              </a:ext>
            </a:extLst>
          </p:cNvPr>
          <p:cNvSpPr txBox="1"/>
          <p:nvPr/>
        </p:nvSpPr>
        <p:spPr>
          <a:xfrm rot="5400000">
            <a:off x="6881867" y="1676686"/>
            <a:ext cx="2912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Scale only for tiny problems!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6F8B9D-4311-4F59-A0A9-E15D4F9D7AB4}"/>
              </a:ext>
            </a:extLst>
          </p:cNvPr>
          <p:cNvSpPr txBox="1"/>
          <p:nvPr/>
        </p:nvSpPr>
        <p:spPr>
          <a:xfrm rot="5400000">
            <a:off x="7498871" y="4730233"/>
            <a:ext cx="165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State of the Art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4C9196E-32CA-46BC-A4BE-A6B56A398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24801" y="3612062"/>
            <a:ext cx="76198" cy="2605675"/>
          </a:xfrm>
          <a:prstGeom prst="rightBrace">
            <a:avLst>
              <a:gd name="adj1" fmla="val 8333"/>
              <a:gd name="adj2" fmla="val 50863"/>
            </a:avLst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33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AB63A-583D-4BBD-914A-0A8056D0F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Games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1F6EBF-AF35-4215-9C0C-E67FFF868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 fontScale="85000" lnSpcReduction="20000"/>
          </a:bodyPr>
          <a:lstStyle/>
          <a:p>
            <a:r>
              <a:rPr lang="en-US" sz="2000" b="1" dirty="0"/>
              <a:t>Strategic environment</a:t>
            </a:r>
            <a:r>
              <a:rPr lang="en-US" sz="2000" dirty="0"/>
              <a:t>: Games typically feature an environment containing an opponent who wants to win against the agent.</a:t>
            </a:r>
          </a:p>
          <a:p>
            <a:r>
              <a:rPr lang="en-US" sz="2000" b="1" dirty="0"/>
              <a:t>Episodic environment</a:t>
            </a:r>
            <a:r>
              <a:rPr lang="en-US" sz="2000" dirty="0"/>
              <a:t>: One game does not affect the next.</a:t>
            </a:r>
          </a:p>
          <a:p>
            <a:r>
              <a:rPr lang="en-US" sz="2000" dirty="0"/>
              <a:t>We will focus on planning for</a:t>
            </a:r>
          </a:p>
          <a:p>
            <a:pPr lvl="1"/>
            <a:r>
              <a:rPr lang="en-US" sz="1600" dirty="0"/>
              <a:t>two-player zero-sum games with </a:t>
            </a:r>
          </a:p>
          <a:p>
            <a:pPr lvl="1"/>
            <a:r>
              <a:rPr lang="en-US" sz="1600" b="1" dirty="0"/>
              <a:t>deterministic game mechanics </a:t>
            </a:r>
            <a:r>
              <a:rPr lang="en-US" sz="1600" dirty="0"/>
              <a:t>and </a:t>
            </a:r>
          </a:p>
          <a:p>
            <a:pPr lvl="1"/>
            <a:r>
              <a:rPr lang="en-US" sz="1600" dirty="0"/>
              <a:t>perfect information (i.e., </a:t>
            </a:r>
            <a:r>
              <a:rPr lang="en-US" sz="1600" b="1" dirty="0"/>
              <a:t>fully observable environment</a:t>
            </a:r>
            <a:r>
              <a:rPr lang="en-US" sz="1600" dirty="0"/>
              <a:t>).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 call the two players: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Max</a:t>
            </a:r>
            <a:r>
              <a:rPr lang="en-US" sz="2000" dirty="0"/>
              <a:t> tries to maximize its utility.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Min</a:t>
            </a:r>
            <a:r>
              <a:rPr lang="en-US" sz="2000" dirty="0"/>
              <a:t> tries to minimize Max’s utility (zero-sum game).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5FC947-2DD1-4775-8699-AB039B7D9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4221" r="37758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5C8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800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8217-054C-40B5-85A9-DE0A5B35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7" cy="1286160"/>
          </a:xfrm>
        </p:spPr>
        <p:txBody>
          <a:bodyPr anchor="b">
            <a:normAutofit/>
          </a:bodyPr>
          <a:lstStyle/>
          <a:p>
            <a:r>
              <a:rPr lang="en-US" sz="4100" dirty="0"/>
              <a:t>Definition of a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1934C-64CB-4EB4-BD68-E07D357C90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4073" y="2590800"/>
                <a:ext cx="5038927" cy="363301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600" b="1" dirty="0"/>
                  <a:t>Definition: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		The initial state (position, board, hand).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	Legal moves in state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dirty="0"/>
                  <a:t>.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	Transition model.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𝑒𝑟𝑚𝑖𝑛𝑎𝑙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	Test for terminal states.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𝑈𝑡𝑖𝑙𝑖𝑡𝑦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	Utility for player Max for terminal states.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1934C-64CB-4EB4-BD68-E07D357C90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4073" y="2590800"/>
                <a:ext cx="5038927" cy="3633019"/>
              </a:xfrm>
              <a:blipFill>
                <a:blip r:embed="rId2"/>
                <a:stretch>
                  <a:fillRect l="-726" t="-1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extLst>
              <a:ext uri="{FF2B5EF4-FFF2-40B4-BE49-F238E27FC236}">
                <a16:creationId xmlns:a16="http://schemas.microsoft.com/office/drawing/2014/main" id="{932AC7A2-B898-4053-9E19-C47E7A2F3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63" t="1982" r="19372" b="938"/>
          <a:stretch/>
        </p:blipFill>
        <p:spPr bwMode="auto">
          <a:xfrm>
            <a:off x="0" y="0"/>
            <a:ext cx="3384395" cy="684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74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Tic-tac-toe: Partial Game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1690689"/>
            <a:ext cx="8077200" cy="49131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BC66EB-52F1-37CC-C861-DA25F3FB39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698" t="50522" r="71698" b="35151"/>
          <a:stretch/>
        </p:blipFill>
        <p:spPr>
          <a:xfrm>
            <a:off x="4756234" y="4186713"/>
            <a:ext cx="533400" cy="70394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B85AE19-B3BD-D236-D22E-6B499940B604}"/>
              </a:ext>
            </a:extLst>
          </p:cNvPr>
          <p:cNvGrpSpPr/>
          <p:nvPr/>
        </p:nvGrpSpPr>
        <p:grpSpPr>
          <a:xfrm>
            <a:off x="7826121" y="1391532"/>
            <a:ext cx="1168910" cy="2664833"/>
            <a:chOff x="7826121" y="1391532"/>
            <a:chExt cx="1168910" cy="266483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7B16DBF-E91D-4E6F-8287-E3D79BA3D854}"/>
                </a:ext>
              </a:extLst>
            </p:cNvPr>
            <p:cNvSpPr txBox="1"/>
            <p:nvPr/>
          </p:nvSpPr>
          <p:spPr>
            <a:xfrm>
              <a:off x="8333679" y="188774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D204637-4DE1-4B4C-ADAF-BF4747C36F31}"/>
                </a:ext>
              </a:extLst>
            </p:cNvPr>
            <p:cNvSpPr txBox="1"/>
            <p:nvPr/>
          </p:nvSpPr>
          <p:spPr>
            <a:xfrm>
              <a:off x="8332425" y="274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D4F050A-6F0B-4BA0-836E-21A35B502F69}"/>
                    </a:ext>
                  </a:extLst>
                </p:cNvPr>
                <p:cNvSpPr txBox="1"/>
                <p:nvPr/>
              </p:nvSpPr>
              <p:spPr>
                <a:xfrm>
                  <a:off x="8101586" y="3410034"/>
                  <a:ext cx="81381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9×8</m:t>
                        </m:r>
                      </m:oMath>
                    </m:oMathPara>
                  </a14:m>
                  <a:endParaRPr lang="en-US" dirty="0"/>
                </a:p>
                <a:p>
                  <a:r>
                    <a:rPr lang="en-US" dirty="0"/>
                    <a:t>  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D4F050A-6F0B-4BA0-836E-21A35B502F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1586" y="3410034"/>
                  <a:ext cx="813813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637269-6CB1-4A37-B8A8-DE11D4614771}"/>
                </a:ext>
              </a:extLst>
            </p:cNvPr>
            <p:cNvSpPr txBox="1"/>
            <p:nvPr/>
          </p:nvSpPr>
          <p:spPr>
            <a:xfrm>
              <a:off x="7826121" y="1391532"/>
              <a:ext cx="1168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# of nodes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91274E8-62E8-488C-B7EB-3624AA4714D6}"/>
              </a:ext>
            </a:extLst>
          </p:cNvPr>
          <p:cNvSpPr/>
          <p:nvPr/>
        </p:nvSpPr>
        <p:spPr>
          <a:xfrm>
            <a:off x="1219200" y="6248400"/>
            <a:ext cx="2590800" cy="244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086F7E-51D6-0CCE-22B6-FE8EB02F2B6F}"/>
              </a:ext>
            </a:extLst>
          </p:cNvPr>
          <p:cNvCxnSpPr>
            <a:cxnSpLocks/>
          </p:cNvCxnSpPr>
          <p:nvPr/>
        </p:nvCxnSpPr>
        <p:spPr>
          <a:xfrm flipH="1">
            <a:off x="2362200" y="2264690"/>
            <a:ext cx="2514600" cy="4349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20A2007-DBFC-4E26-ACEF-4683128BF7D2}"/>
              </a:ext>
            </a:extLst>
          </p:cNvPr>
          <p:cNvSpPr/>
          <p:nvPr/>
        </p:nvSpPr>
        <p:spPr>
          <a:xfrm>
            <a:off x="3599543" y="3207657"/>
            <a:ext cx="1451428" cy="1117600"/>
          </a:xfrm>
          <a:custGeom>
            <a:avLst/>
            <a:gdLst>
              <a:gd name="connsiteX0" fmla="*/ 0 w 1451428"/>
              <a:gd name="connsiteY0" fmla="*/ 0 h 1117600"/>
              <a:gd name="connsiteX1" fmla="*/ 740228 w 1451428"/>
              <a:gd name="connsiteY1" fmla="*/ 304800 h 1117600"/>
              <a:gd name="connsiteX2" fmla="*/ 1204686 w 1451428"/>
              <a:gd name="connsiteY2" fmla="*/ 333829 h 1117600"/>
              <a:gd name="connsiteX3" fmla="*/ 1451428 w 1451428"/>
              <a:gd name="connsiteY3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1428" h="1117600">
                <a:moveTo>
                  <a:pt x="0" y="0"/>
                </a:moveTo>
                <a:cubicBezTo>
                  <a:pt x="269723" y="124581"/>
                  <a:pt x="539447" y="249162"/>
                  <a:pt x="740228" y="304800"/>
                </a:cubicBezTo>
                <a:cubicBezTo>
                  <a:pt x="941009" y="360438"/>
                  <a:pt x="1086153" y="198362"/>
                  <a:pt x="1204686" y="333829"/>
                </a:cubicBezTo>
                <a:cubicBezTo>
                  <a:pt x="1323219" y="469296"/>
                  <a:pt x="1387323" y="793448"/>
                  <a:pt x="1451428" y="1117600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B87BE115-C9B6-0E65-60D8-4A694BC8B79C}"/>
              </a:ext>
            </a:extLst>
          </p:cNvPr>
          <p:cNvSpPr/>
          <p:nvPr/>
        </p:nvSpPr>
        <p:spPr>
          <a:xfrm>
            <a:off x="2667000" y="2020216"/>
            <a:ext cx="1451427" cy="244474"/>
          </a:xfrm>
          <a:prstGeom prst="wedgeRectCallout">
            <a:avLst>
              <a:gd name="adj1" fmla="val 11252"/>
              <a:gd name="adj2" fmla="val 12943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action / result()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B61BE1DD-B522-5179-407A-1FE133605FBA}"/>
              </a:ext>
            </a:extLst>
          </p:cNvPr>
          <p:cNvSpPr/>
          <p:nvPr/>
        </p:nvSpPr>
        <p:spPr>
          <a:xfrm>
            <a:off x="4370948" y="1359066"/>
            <a:ext cx="1168910" cy="244474"/>
          </a:xfrm>
          <a:prstGeom prst="wedgeRectCallout">
            <a:avLst>
              <a:gd name="adj1" fmla="val -182"/>
              <a:gd name="adj2" fmla="val 10974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node / state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5C85A9E5-FFCD-4D32-534E-D6A4A93763CC}"/>
              </a:ext>
            </a:extLst>
          </p:cNvPr>
          <p:cNvSpPr/>
          <p:nvPr/>
        </p:nvSpPr>
        <p:spPr>
          <a:xfrm>
            <a:off x="5064463" y="3288446"/>
            <a:ext cx="1451428" cy="244474"/>
          </a:xfrm>
          <a:prstGeom prst="wedgeRectCallout">
            <a:avLst>
              <a:gd name="adj1" fmla="val -53138"/>
              <a:gd name="adj2" fmla="val 14517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redundant path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19E35196-5EC5-DBD4-0AF0-1426111055B9}"/>
              </a:ext>
            </a:extLst>
          </p:cNvPr>
          <p:cNvSpPr/>
          <p:nvPr/>
        </p:nvSpPr>
        <p:spPr>
          <a:xfrm>
            <a:off x="227580" y="5029200"/>
            <a:ext cx="1339732" cy="625473"/>
          </a:xfrm>
          <a:prstGeom prst="wedgeRectCallout">
            <a:avLst>
              <a:gd name="adj1" fmla="val 32244"/>
              <a:gd name="adj2" fmla="val 7761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Terminal states have a known utility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1F581A-3959-5078-EF83-10D79F218BCC}"/>
              </a:ext>
            </a:extLst>
          </p:cNvPr>
          <p:cNvSpPr txBox="1"/>
          <p:nvPr/>
        </p:nvSpPr>
        <p:spPr>
          <a:xfrm>
            <a:off x="304800" y="1345365"/>
            <a:ext cx="1262512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Note: This game has no cycles!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DACEF-3ED8-49FA-96AF-FB87E5475488}"/>
                  </a:ext>
                </a:extLst>
              </p:cNvPr>
              <p:cNvSpPr txBox="1"/>
              <p:nvPr/>
            </p:nvSpPr>
            <p:spPr>
              <a:xfrm>
                <a:off x="5524076" y="3733848"/>
                <a:ext cx="3470955" cy="304698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ambria Math" panose="02040503050406030204" pitchFamily="18" charset="0"/>
                  </a:rPr>
                  <a:t>The </a:t>
                </a:r>
                <a:r>
                  <a:rPr lang="en-US" sz="1600" b="1" dirty="0">
                    <a:latin typeface="Cambria Math" panose="02040503050406030204" pitchFamily="18" charset="0"/>
                  </a:rPr>
                  <a:t>state space </a:t>
                </a:r>
                <a:r>
                  <a:rPr lang="en-US" sz="1600" dirty="0">
                    <a:latin typeface="Cambria Math" panose="02040503050406030204" pitchFamily="18" charset="0"/>
                  </a:rPr>
                  <a:t>size (number of possible boards) is much smaller than: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=19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683</m:t>
                    </m:r>
                  </m:oMath>
                </a14:m>
                <a:r>
                  <a:rPr lang="en-US" sz="1600" dirty="0">
                    <a:latin typeface="Cambria Math" panose="02040503050406030204" pitchFamily="18" charset="0"/>
                  </a:rPr>
                  <a:t> states.</a:t>
                </a:r>
              </a:p>
              <a:p>
                <a:endParaRPr lang="en-US" sz="1600" dirty="0">
                  <a:latin typeface="Cambria Math" panose="02040503050406030204" pitchFamily="18" charset="0"/>
                </a:endParaRPr>
              </a:p>
              <a:p>
                <a:r>
                  <a:rPr lang="en-US" sz="1600" dirty="0">
                    <a:latin typeface="Cambria Math" panose="02040503050406030204" pitchFamily="18" charset="0"/>
                  </a:rPr>
                  <a:t>However, t</a:t>
                </a:r>
                <a:r>
                  <a:rPr lang="en-US" sz="1600" dirty="0"/>
                  <a:t>he complete </a:t>
                </a:r>
                <a:r>
                  <a:rPr lang="en-US" sz="1600" b="1" dirty="0"/>
                  <a:t>game tree </a:t>
                </a:r>
                <a:r>
                  <a:rPr lang="en-US" sz="1600" dirty="0"/>
                  <a:t>is much larger because the same state (board) can be reached in different subtrees (</a:t>
                </a:r>
                <a:r>
                  <a:rPr lang="en-US" sz="1600" b="1" dirty="0"/>
                  <a:t>redundant paths</a:t>
                </a:r>
                <a:r>
                  <a:rPr lang="en-US" sz="1600" dirty="0"/>
                  <a:t>). The game tree here is a little smaller than: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9× 8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9×8×7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+…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9!</m:t>
                          </m:r>
                        </m:e>
                      </m:d>
                    </m:oMath>
                  </m:oMathPara>
                </a14:m>
                <a:br>
                  <a:rPr lang="en-US" sz="16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600" dirty="0"/>
                      <m:t>986,409</m:t>
                    </m:r>
                  </m:oMath>
                </a14:m>
                <a:r>
                  <a:rPr lang="en-US" sz="1600" dirty="0"/>
                  <a:t> nodes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DACEF-3ED8-49FA-96AF-FB87E5475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076" y="3733848"/>
                <a:ext cx="3470955" cy="3046988"/>
              </a:xfrm>
              <a:prstGeom prst="rect">
                <a:avLst/>
              </a:prstGeom>
              <a:blipFill>
                <a:blip r:embed="rId4"/>
                <a:stretch>
                  <a:fillRect l="-698" t="-598" b="-1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98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17" grpId="0" animBg="1"/>
      <p:bldP spid="20" grpId="0" animBg="1"/>
      <p:bldP spid="22" grpId="0" animBg="1"/>
      <p:bldP spid="9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640263"/>
            <a:ext cx="2463248" cy="5254510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640262"/>
            <a:ext cx="3906012" cy="5684337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Exact Methods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Model as nondeterministic actions</a:t>
            </a:r>
            <a:r>
              <a:rPr lang="en-US" sz="1900" dirty="0">
                <a:solidFill>
                  <a:schemeClr val="bg1"/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900" b="1" dirty="0">
                <a:solidFill>
                  <a:schemeClr val="bg1"/>
                </a:solidFill>
              </a:rPr>
              <a:t> consider all possible moves</a:t>
            </a:r>
            <a:r>
              <a:rPr lang="en-US" sz="1900" dirty="0">
                <a:solidFill>
                  <a:schemeClr val="bg1"/>
                </a:solidFill>
              </a:rPr>
              <a:t> by the opponent.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Find optimal decisions</a:t>
            </a:r>
            <a:r>
              <a:rPr lang="en-US" sz="1900" dirty="0">
                <a:solidFill>
                  <a:schemeClr val="bg1"/>
                </a:solidFill>
              </a:rPr>
              <a:t>: Minimax search and Alpha-Beta pruning, where </a:t>
            </a:r>
            <a:r>
              <a:rPr lang="en-US" sz="1900" b="1" dirty="0">
                <a:solidFill>
                  <a:schemeClr val="bg1"/>
                </a:solidFill>
              </a:rPr>
              <a:t>each player plays optimally </a:t>
            </a:r>
            <a:r>
              <a:rPr lang="en-US" sz="1900" dirty="0">
                <a:solidFill>
                  <a:schemeClr val="bg1"/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9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Heuristic Methods 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(game tree is too large)</a:t>
            </a:r>
            <a:endParaRPr lang="en-US" sz="2600" dirty="0">
              <a:solidFill>
                <a:schemeClr val="bg1"/>
              </a:solidFill>
            </a:endParaRPr>
          </a:p>
          <a:p>
            <a:r>
              <a:rPr lang="en-US" sz="1900" b="1" dirty="0">
                <a:solidFill>
                  <a:schemeClr val="bg1"/>
                </a:solidFill>
              </a:rPr>
              <a:t>Heuristic Alpha-Beta Tree Search</a:t>
            </a:r>
            <a:r>
              <a:rPr lang="en-US" sz="1900" dirty="0">
                <a:solidFill>
                  <a:schemeClr val="bg1"/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>
                <a:solidFill>
                  <a:schemeClr val="bg1"/>
                </a:solidFill>
              </a:rPr>
              <a:t>Cut-off game tree and use a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>
                <a:solidFill>
                  <a:schemeClr val="bg1"/>
                </a:solidFill>
              </a:rPr>
              <a:t>Forward Pruning: ignore poor moves.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Monte Carlo Tree search</a:t>
            </a:r>
            <a:r>
              <a:rPr lang="en-US" sz="1900" dirty="0">
                <a:solidFill>
                  <a:schemeClr val="bg1"/>
                </a:solidFill>
              </a:rPr>
              <a:t>: Estimate the utility of a state by simulating complete games and averaging the utility.</a:t>
            </a:r>
          </a:p>
          <a:p>
            <a:endParaRPr lang="en-US" sz="19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EBF235-7429-6FD7-24ED-CFF1B2E51CAB}"/>
                  </a:ext>
                </a:extLst>
              </p:cNvPr>
              <p:cNvSpPr txBox="1"/>
              <p:nvPr/>
            </p:nvSpPr>
            <p:spPr>
              <a:xfrm rot="19924753">
                <a:off x="6528824" y="847438"/>
                <a:ext cx="2547257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𝑟𝑒𝑠𝑢𝑙𝑡𝑠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() </m:t>
                    </m:r>
                  </m:oMath>
                </a14:m>
                <a:r>
                  <a:rPr lang="en-US" dirty="0"/>
                  <a:t>function</a:t>
                </a:r>
              </a:p>
              <a:p>
                <a:r>
                  <a:rPr lang="en-US" dirty="0"/>
                  <a:t>+ AND-OR Search tree</a:t>
                </a:r>
              </a:p>
              <a:p>
                <a:r>
                  <a:rPr lang="en-US" dirty="0"/>
                  <a:t>= conditional plan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EBF235-7429-6FD7-24ED-CFF1B2E51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24753">
                <a:off x="6528824" y="847438"/>
                <a:ext cx="2547257" cy="923330"/>
              </a:xfrm>
              <a:prstGeom prst="rect">
                <a:avLst/>
              </a:prstGeom>
              <a:blipFill>
                <a:blip r:embed="rId2"/>
                <a:stretch>
                  <a:fillRect b="-4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18C152E-4D2A-5BB7-095F-87ECEEC60DE5}"/>
              </a:ext>
            </a:extLst>
          </p:cNvPr>
          <p:cNvSpPr txBox="1"/>
          <p:nvPr/>
        </p:nvSpPr>
        <p:spPr>
          <a:xfrm rot="19924753">
            <a:off x="6494943" y="2110258"/>
            <a:ext cx="2899336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DFS to calculate the minmax  </a:t>
            </a:r>
            <a:br>
              <a:rPr lang="en-US" sz="1600" dirty="0"/>
            </a:br>
            <a:r>
              <a:rPr lang="en-US" sz="1600" dirty="0"/>
              <a:t>        value of each state</a:t>
            </a:r>
          </a:p>
          <a:p>
            <a:r>
              <a:rPr lang="en-US" sz="1600" dirty="0"/>
              <a:t>+ pick action that leads to the </a:t>
            </a:r>
            <a:br>
              <a:rPr lang="en-US" sz="1600" dirty="0"/>
            </a:br>
            <a:r>
              <a:rPr lang="en-US" sz="1600" dirty="0"/>
              <a:t>         best state</a:t>
            </a:r>
          </a:p>
        </p:txBody>
      </p:sp>
    </p:spTree>
    <p:extLst>
      <p:ext uri="{BB962C8B-B14F-4D97-AF65-F5344CB8AC3E}">
        <p14:creationId xmlns:p14="http://schemas.microsoft.com/office/powerpoint/2010/main" val="4120397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9A756-7521-DBD7-3F57-F2E962E3F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1413"/>
            <a:ext cx="6333259" cy="961697"/>
          </a:xfrm>
        </p:spPr>
        <p:txBody>
          <a:bodyPr>
            <a:normAutofit fontScale="90000"/>
          </a:bodyPr>
          <a:lstStyle/>
          <a:p>
            <a:r>
              <a:rPr lang="en-US" dirty="0"/>
              <a:t>Minmax Exercise: Simple 2-Ply Game</a:t>
            </a:r>
          </a:p>
        </p:txBody>
      </p:sp>
      <p:grpSp>
        <p:nvGrpSpPr>
          <p:cNvPr id="3" name="Group 2" descr="Picture of a simple 2-Ply game tree.">
            <a:extLst>
              <a:ext uri="{FF2B5EF4-FFF2-40B4-BE49-F238E27FC236}">
                <a16:creationId xmlns:a16="http://schemas.microsoft.com/office/drawing/2014/main" id="{4118BCF7-D18C-7D27-916F-0A549D32CE44}"/>
              </a:ext>
            </a:extLst>
          </p:cNvPr>
          <p:cNvGrpSpPr/>
          <p:nvPr/>
        </p:nvGrpSpPr>
        <p:grpSpPr>
          <a:xfrm>
            <a:off x="495296" y="1371600"/>
            <a:ext cx="7357100" cy="3764979"/>
            <a:chOff x="495296" y="1066800"/>
            <a:chExt cx="7357100" cy="3764979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6CB51465-B087-D623-FED9-B3ED609DE436}"/>
                </a:ext>
              </a:extLst>
            </p:cNvPr>
            <p:cNvSpPr/>
            <p:nvPr/>
          </p:nvSpPr>
          <p:spPr>
            <a:xfrm>
              <a:off x="4762499" y="1440884"/>
              <a:ext cx="457200" cy="381000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14F2DD27-D756-E4AB-0A11-C8C3F4C4249E}"/>
                </a:ext>
              </a:extLst>
            </p:cNvPr>
            <p:cNvSpPr/>
            <p:nvPr/>
          </p:nvSpPr>
          <p:spPr>
            <a:xfrm flipV="1">
              <a:off x="2847109" y="2941937"/>
              <a:ext cx="457200" cy="381000"/>
            </a:xfrm>
            <a:prstGeom prst="triangl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D39DEF0E-321F-3094-7F9E-9E8C865C6C07}"/>
                </a:ext>
              </a:extLst>
            </p:cNvPr>
            <p:cNvSpPr/>
            <p:nvPr/>
          </p:nvSpPr>
          <p:spPr>
            <a:xfrm flipV="1">
              <a:off x="4762499" y="2972675"/>
              <a:ext cx="457200" cy="381000"/>
            </a:xfrm>
            <a:prstGeom prst="triangl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AC4C0D83-1E54-1A2A-4CEF-5FD569F1EAFF}"/>
                </a:ext>
              </a:extLst>
            </p:cNvPr>
            <p:cNvSpPr/>
            <p:nvPr/>
          </p:nvSpPr>
          <p:spPr>
            <a:xfrm flipV="1">
              <a:off x="6733309" y="2962719"/>
              <a:ext cx="457200" cy="381000"/>
            </a:xfrm>
            <a:prstGeom prst="triangl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C8CF720-7C4A-3665-93D7-E6A44B7453C3}"/>
                </a:ext>
              </a:extLst>
            </p:cNvPr>
            <p:cNvCxnSpPr>
              <a:stCxn id="4" idx="3"/>
              <a:endCxn id="5" idx="3"/>
            </p:cNvCxnSpPr>
            <p:nvPr/>
          </p:nvCxnSpPr>
          <p:spPr>
            <a:xfrm flipH="1">
              <a:off x="3075709" y="1821884"/>
              <a:ext cx="1915390" cy="11200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B233E44-68C2-744B-8F57-1665191B76CF}"/>
                </a:ext>
              </a:extLst>
            </p:cNvPr>
            <p:cNvCxnSpPr>
              <a:cxnSpLocks/>
              <a:stCxn id="4" idx="3"/>
              <a:endCxn id="6" idx="3"/>
            </p:cNvCxnSpPr>
            <p:nvPr/>
          </p:nvCxnSpPr>
          <p:spPr>
            <a:xfrm>
              <a:off x="4991099" y="1821884"/>
              <a:ext cx="0" cy="11507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9B0BCEE-2A09-D50A-8C78-879B216085DE}"/>
                </a:ext>
              </a:extLst>
            </p:cNvPr>
            <p:cNvCxnSpPr>
              <a:cxnSpLocks/>
              <a:stCxn id="4" idx="3"/>
              <a:endCxn id="7" idx="3"/>
            </p:cNvCxnSpPr>
            <p:nvPr/>
          </p:nvCxnSpPr>
          <p:spPr>
            <a:xfrm>
              <a:off x="4991099" y="1821884"/>
              <a:ext cx="1970810" cy="11408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19BD00-FE1C-EABC-8121-5BFF156C3A38}"/>
                </a:ext>
              </a:extLst>
            </p:cNvPr>
            <p:cNvSpPr txBox="1"/>
            <p:nvPr/>
          </p:nvSpPr>
          <p:spPr>
            <a:xfrm>
              <a:off x="2234046" y="4440823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EBCC83-56E7-950E-6399-2246AAA888EB}"/>
                </a:ext>
              </a:extLst>
            </p:cNvPr>
            <p:cNvSpPr txBox="1"/>
            <p:nvPr/>
          </p:nvSpPr>
          <p:spPr>
            <a:xfrm>
              <a:off x="2847109" y="4440823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C0F277D-5EE0-3AD7-D6E8-7CE2E32020A8}"/>
                </a:ext>
              </a:extLst>
            </p:cNvPr>
            <p:cNvSpPr txBox="1"/>
            <p:nvPr/>
          </p:nvSpPr>
          <p:spPr>
            <a:xfrm>
              <a:off x="3429000" y="4440823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31AADCD-E2FD-0767-ECBC-8CE4C5301CFB}"/>
                </a:ext>
              </a:extLst>
            </p:cNvPr>
            <p:cNvCxnSpPr>
              <a:cxnSpLocks/>
              <a:stCxn id="5" idx="0"/>
              <a:endCxn id="17" idx="0"/>
            </p:cNvCxnSpPr>
            <p:nvPr/>
          </p:nvCxnSpPr>
          <p:spPr>
            <a:xfrm flipH="1">
              <a:off x="2424546" y="3322937"/>
              <a:ext cx="651163" cy="11178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3491E56-D097-3228-1BFF-3F7294039691}"/>
                </a:ext>
              </a:extLst>
            </p:cNvPr>
            <p:cNvCxnSpPr>
              <a:cxnSpLocks/>
              <a:stCxn id="5" idx="0"/>
              <a:endCxn id="18" idx="0"/>
            </p:cNvCxnSpPr>
            <p:nvPr/>
          </p:nvCxnSpPr>
          <p:spPr>
            <a:xfrm flipH="1">
              <a:off x="3037609" y="3322937"/>
              <a:ext cx="38100" cy="11178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E089D41-907A-2536-B877-7FC35B77A9AF}"/>
                </a:ext>
              </a:extLst>
            </p:cNvPr>
            <p:cNvCxnSpPr>
              <a:cxnSpLocks/>
              <a:stCxn id="5" idx="0"/>
              <a:endCxn id="19" idx="0"/>
            </p:cNvCxnSpPr>
            <p:nvPr/>
          </p:nvCxnSpPr>
          <p:spPr>
            <a:xfrm>
              <a:off x="3075709" y="3322937"/>
              <a:ext cx="543791" cy="11178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2126A9-5EB5-92FF-CE13-BF0DED7C8C08}"/>
                </a:ext>
              </a:extLst>
            </p:cNvPr>
            <p:cNvSpPr txBox="1"/>
            <p:nvPr/>
          </p:nvSpPr>
          <p:spPr>
            <a:xfrm>
              <a:off x="4149436" y="4450779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6233A3C-9311-95EF-214A-BA5328EEF092}"/>
                </a:ext>
              </a:extLst>
            </p:cNvPr>
            <p:cNvSpPr txBox="1"/>
            <p:nvPr/>
          </p:nvSpPr>
          <p:spPr>
            <a:xfrm>
              <a:off x="4762499" y="4450779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3C72221-E134-4618-8C90-06D6FD27F042}"/>
                </a:ext>
              </a:extLst>
            </p:cNvPr>
            <p:cNvSpPr txBox="1"/>
            <p:nvPr/>
          </p:nvSpPr>
          <p:spPr>
            <a:xfrm>
              <a:off x="5344390" y="4450779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342C44-492E-1281-9B3E-1CA7BB21DE38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 flipH="1">
              <a:off x="4339936" y="3332893"/>
              <a:ext cx="651163" cy="11178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6643B6C-2508-7BFE-DDB1-7777DA6FCB20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 flipH="1">
              <a:off x="4952999" y="3332893"/>
              <a:ext cx="38100" cy="11178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3891774-0A2A-8098-5E8D-081A5FF1A6E0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4991099" y="3332893"/>
              <a:ext cx="543791" cy="11178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EC43F59-D698-239A-3611-CAE92862A956}"/>
                </a:ext>
              </a:extLst>
            </p:cNvPr>
            <p:cNvSpPr txBox="1"/>
            <p:nvPr/>
          </p:nvSpPr>
          <p:spPr>
            <a:xfrm>
              <a:off x="6120246" y="4450779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53EBECC-86B8-42B2-6DE4-6AC89615AE3B}"/>
                </a:ext>
              </a:extLst>
            </p:cNvPr>
            <p:cNvSpPr txBox="1"/>
            <p:nvPr/>
          </p:nvSpPr>
          <p:spPr>
            <a:xfrm>
              <a:off x="6733309" y="4450779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-7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493A857-A284-C249-7F47-6532997C358A}"/>
                </a:ext>
              </a:extLst>
            </p:cNvPr>
            <p:cNvSpPr txBox="1"/>
            <p:nvPr/>
          </p:nvSpPr>
          <p:spPr>
            <a:xfrm>
              <a:off x="7315200" y="4450779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BEC75E5-D99B-4829-22E8-5455ED558970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 flipH="1">
              <a:off x="6310746" y="3332893"/>
              <a:ext cx="651163" cy="11178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69A0EE5-B59B-DBA7-8FF0-F9A8D0BBDF63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 flipH="1">
              <a:off x="6923809" y="3332893"/>
              <a:ext cx="38100" cy="11178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8951014-5058-8425-6BD7-3AE620D73DA9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6961909" y="3332893"/>
              <a:ext cx="543791" cy="111788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E4A8501-92D9-8249-4E4B-F3739852036E}"/>
                </a:ext>
              </a:extLst>
            </p:cNvPr>
            <p:cNvSpPr txBox="1"/>
            <p:nvPr/>
          </p:nvSpPr>
          <p:spPr>
            <a:xfrm>
              <a:off x="495296" y="4462447"/>
              <a:ext cx="1582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Utility for Max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ADED3E9-1B62-8DC2-051C-6DA26E591D24}"/>
                </a:ext>
              </a:extLst>
            </p:cNvPr>
            <p:cNvSpPr txBox="1"/>
            <p:nvPr/>
          </p:nvSpPr>
          <p:spPr>
            <a:xfrm>
              <a:off x="4087090" y="1428736"/>
              <a:ext cx="78970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Max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311267B-4D78-0BE2-8D01-8B2E9E29B53C}"/>
                </a:ext>
              </a:extLst>
            </p:cNvPr>
            <p:cNvSpPr txBox="1"/>
            <p:nvPr/>
          </p:nvSpPr>
          <p:spPr>
            <a:xfrm>
              <a:off x="2266950" y="2928951"/>
              <a:ext cx="78970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Min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9FF3625-567D-4A5C-9D8A-C9DA3E3733D5}"/>
                    </a:ext>
                  </a:extLst>
                </p:cNvPr>
                <p:cNvSpPr txBox="1"/>
                <p:nvPr/>
              </p:nvSpPr>
              <p:spPr>
                <a:xfrm>
                  <a:off x="3685308" y="2025998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9FF3625-567D-4A5C-9D8A-C9DA3E3733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308" y="2025998"/>
                  <a:ext cx="3810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F5A91F5-7F70-8FF7-C1C1-5C9FF35A46C2}"/>
                    </a:ext>
                  </a:extLst>
                </p:cNvPr>
                <p:cNvSpPr txBox="1"/>
                <p:nvPr/>
              </p:nvSpPr>
              <p:spPr>
                <a:xfrm>
                  <a:off x="4572000" y="2054791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F5A91F5-7F70-8FF7-C1C1-5C9FF35A46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054791"/>
                  <a:ext cx="3810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B0D1A2C-D817-CC0C-0AF2-B66D7A61BE3F}"/>
                    </a:ext>
                  </a:extLst>
                </p:cNvPr>
                <p:cNvSpPr txBox="1"/>
                <p:nvPr/>
              </p:nvSpPr>
              <p:spPr>
                <a:xfrm>
                  <a:off x="5786004" y="2022969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5B0D1A2C-D817-CC0C-0AF2-B66D7A61BE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6004" y="2022969"/>
                  <a:ext cx="3810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2BBCC3F-D7ED-2AA1-BE1F-05F6EEFD7D82}"/>
                    </a:ext>
                  </a:extLst>
                </p:cNvPr>
                <p:cNvSpPr txBox="1"/>
                <p:nvPr/>
              </p:nvSpPr>
              <p:spPr>
                <a:xfrm>
                  <a:off x="2280804" y="3707170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2BBCC3F-D7ED-2AA1-BE1F-05F6EEFD7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0804" y="3707170"/>
                  <a:ext cx="38100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2EBCE86-B80B-D2F6-D576-E077D13655A0}"/>
                    </a:ext>
                  </a:extLst>
                </p:cNvPr>
                <p:cNvSpPr txBox="1"/>
                <p:nvPr/>
              </p:nvSpPr>
              <p:spPr>
                <a:xfrm>
                  <a:off x="2722418" y="3863993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2EBCE86-B80B-D2F6-D576-E077D13655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2418" y="3863993"/>
                  <a:ext cx="38100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B3150E31-74C2-5FCA-0696-1F0D510B4D95}"/>
                    </a:ext>
                  </a:extLst>
                </p:cNvPr>
                <p:cNvSpPr txBox="1"/>
                <p:nvPr/>
              </p:nvSpPr>
              <p:spPr>
                <a:xfrm>
                  <a:off x="3307772" y="3679129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B3150E31-74C2-5FCA-0696-1F0D510B4D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7772" y="3679129"/>
                  <a:ext cx="3810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DE8DF62-5501-8ED5-97D9-BB8CE83A8B0C}"/>
                    </a:ext>
                  </a:extLst>
                </p:cNvPr>
                <p:cNvSpPr txBox="1"/>
                <p:nvPr/>
              </p:nvSpPr>
              <p:spPr>
                <a:xfrm>
                  <a:off x="4256808" y="3539414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DE8DF62-5501-8ED5-97D9-BB8CE83A8B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6808" y="3539414"/>
                  <a:ext cx="38100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13562D2-8940-8DB7-17BF-FED206399CB3}"/>
                    </a:ext>
                  </a:extLst>
                </p:cNvPr>
                <p:cNvSpPr txBox="1"/>
                <p:nvPr/>
              </p:nvSpPr>
              <p:spPr>
                <a:xfrm>
                  <a:off x="4914899" y="3854375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13562D2-8940-8DB7-17BF-FED206399C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4899" y="3854375"/>
                  <a:ext cx="38100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1CB8253-3A6B-B876-8BCB-E358941F01DA}"/>
                    </a:ext>
                  </a:extLst>
                </p:cNvPr>
                <p:cNvSpPr txBox="1"/>
                <p:nvPr/>
              </p:nvSpPr>
              <p:spPr>
                <a:xfrm>
                  <a:off x="5250871" y="3484845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1CB8253-3A6B-B876-8BCB-E358941F01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0871" y="3484845"/>
                  <a:ext cx="38100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6E9736D0-33D0-A618-822A-2C8315CA1DCD}"/>
                    </a:ext>
                  </a:extLst>
                </p:cNvPr>
                <p:cNvSpPr txBox="1"/>
                <p:nvPr/>
              </p:nvSpPr>
              <p:spPr>
                <a:xfrm>
                  <a:off x="6236278" y="3522083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6E9736D0-33D0-A618-822A-2C8315CA1D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6278" y="3522083"/>
                  <a:ext cx="38100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67F5B8A-814F-41A1-263A-D6DE2B51463F}"/>
                    </a:ext>
                  </a:extLst>
                </p:cNvPr>
                <p:cNvSpPr txBox="1"/>
                <p:nvPr/>
              </p:nvSpPr>
              <p:spPr>
                <a:xfrm>
                  <a:off x="6885709" y="3874760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67F5B8A-814F-41A1-263A-D6DE2B514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5709" y="3874760"/>
                  <a:ext cx="38100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8ACF5A0-2A70-6111-DF91-5EC8C20A1463}"/>
                    </a:ext>
                  </a:extLst>
                </p:cNvPr>
                <p:cNvSpPr txBox="1"/>
                <p:nvPr/>
              </p:nvSpPr>
              <p:spPr>
                <a:xfrm>
                  <a:off x="7244198" y="3543953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8ACF5A0-2A70-6111-DF91-5EC8C20A1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4198" y="3543953"/>
                  <a:ext cx="38100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433DB4B-2EC0-6B19-8CCE-14AD9C7A3BEA}"/>
                </a:ext>
              </a:extLst>
            </p:cNvPr>
            <p:cNvSpPr txBox="1"/>
            <p:nvPr/>
          </p:nvSpPr>
          <p:spPr>
            <a:xfrm>
              <a:off x="3558886" y="2939336"/>
              <a:ext cx="381000" cy="381000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D8DBFDE-1D93-20B0-FB8E-F2EB76FAB73C}"/>
                </a:ext>
              </a:extLst>
            </p:cNvPr>
            <p:cNvSpPr txBox="1"/>
            <p:nvPr/>
          </p:nvSpPr>
          <p:spPr>
            <a:xfrm>
              <a:off x="5420590" y="2988903"/>
              <a:ext cx="381000" cy="381000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E112E37-0B18-A4C5-4AD9-EB13D847609B}"/>
                </a:ext>
              </a:extLst>
            </p:cNvPr>
            <p:cNvSpPr txBox="1"/>
            <p:nvPr/>
          </p:nvSpPr>
          <p:spPr>
            <a:xfrm>
              <a:off x="7405255" y="2951893"/>
              <a:ext cx="381000" cy="381000"/>
            </a:xfrm>
            <a:prstGeom prst="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5B0C9EA-2B85-BA6F-496D-D19BFFF1CD54}"/>
                </a:ext>
              </a:extLst>
            </p:cNvPr>
            <p:cNvSpPr txBox="1"/>
            <p:nvPr/>
          </p:nvSpPr>
          <p:spPr>
            <a:xfrm>
              <a:off x="5361708" y="1440884"/>
              <a:ext cx="381000" cy="38100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0416EF3-E706-C3C4-2E37-ABE1F755CC86}"/>
                </a:ext>
              </a:extLst>
            </p:cNvPr>
            <p:cNvSpPr txBox="1"/>
            <p:nvPr/>
          </p:nvSpPr>
          <p:spPr>
            <a:xfrm>
              <a:off x="5306289" y="1066800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MV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7105D6F-387F-5450-1856-AAD06E5F1C78}"/>
                </a:ext>
              </a:extLst>
            </p:cNvPr>
            <p:cNvSpPr txBox="1"/>
            <p:nvPr/>
          </p:nvSpPr>
          <p:spPr>
            <a:xfrm>
              <a:off x="3479222" y="2617511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MV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5E4A828-22EE-E8F4-F403-6A218B995910}"/>
                </a:ext>
              </a:extLst>
            </p:cNvPr>
            <p:cNvSpPr txBox="1"/>
            <p:nvPr/>
          </p:nvSpPr>
          <p:spPr>
            <a:xfrm>
              <a:off x="5363439" y="2651813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MV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306A3BF-8DD4-01CE-7E60-50E88ABE2385}"/>
                </a:ext>
              </a:extLst>
            </p:cNvPr>
            <p:cNvSpPr txBox="1"/>
            <p:nvPr/>
          </p:nvSpPr>
          <p:spPr>
            <a:xfrm>
              <a:off x="7339114" y="2620687"/>
              <a:ext cx="513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MV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D3902D03-5C1B-A6A6-3584-9FBFFE74A684}"/>
              </a:ext>
            </a:extLst>
          </p:cNvPr>
          <p:cNvSpPr txBox="1"/>
          <p:nvPr/>
        </p:nvSpPr>
        <p:spPr>
          <a:xfrm>
            <a:off x="333373" y="5734568"/>
            <a:ext cx="8297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 all MV (minimax values).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optimal action for Max?</a:t>
            </a:r>
          </a:p>
        </p:txBody>
      </p:sp>
    </p:spTree>
    <p:extLst>
      <p:ext uri="{BB962C8B-B14F-4D97-AF65-F5344CB8AC3E}">
        <p14:creationId xmlns:p14="http://schemas.microsoft.com/office/powerpoint/2010/main" val="2429055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C275-E7CA-4C8A-AA59-AA39E2D6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543550" cy="1325563"/>
          </a:xfrm>
        </p:spPr>
        <p:txBody>
          <a:bodyPr/>
          <a:lstStyle/>
          <a:p>
            <a:r>
              <a:rPr lang="en-US" dirty="0"/>
              <a:t>Issue: Search 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45C44-833B-490E-B864-1EDF1381CC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24000"/>
                <a:ext cx="7886700" cy="496887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Complexity</a:t>
                </a:r>
                <a:endParaRPr lang="en-US" b="0" dirty="0"/>
              </a:p>
              <a:p>
                <a:pPr marL="914400" lvl="2" indent="-457200">
                  <a:buNone/>
                </a:pPr>
                <a:r>
                  <a:rPr lang="en-US" sz="2300" b="0" dirty="0"/>
                  <a:t>Space complexity: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𝑏𝑚</m:t>
                        </m:r>
                      </m:e>
                    </m:d>
                  </m:oMath>
                </a14:m>
                <a:r>
                  <a:rPr lang="en-US" sz="2300" b="0" dirty="0"/>
                  <a:t> - Functio</a:t>
                </a:r>
                <a:r>
                  <a:rPr lang="en-US" sz="2300" dirty="0"/>
                  <a:t>n call stack + best value/action</a:t>
                </a:r>
                <a:endParaRPr lang="en-US" sz="2300" b="0" dirty="0"/>
              </a:p>
              <a:p>
                <a:pPr marL="914400" lvl="2" indent="-457200">
                  <a:buNone/>
                </a:pPr>
                <a:endParaRPr lang="en-US" sz="2300" b="0" dirty="0"/>
              </a:p>
              <a:p>
                <a:pPr marL="914400" lvl="2" indent="-457200">
                  <a:buNone/>
                </a:pPr>
                <a:r>
                  <a:rPr lang="en-US" sz="2300" b="0" dirty="0"/>
                  <a:t>Time </a:t>
                </a:r>
                <a:r>
                  <a:rPr lang="en-US" sz="2300" dirty="0"/>
                  <a:t>c</a:t>
                </a:r>
                <a:r>
                  <a:rPr lang="en-US" sz="2300" b="0" dirty="0"/>
                  <a:t>omplexity: </a:t>
                </a:r>
                <a14:m>
                  <m:oMath xmlns:m="http://schemas.openxmlformats.org/officeDocument/2006/math"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sz="23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3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3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300" b="0" dirty="0"/>
                  <a:t> - </a:t>
                </a:r>
                <a:r>
                  <a:rPr lang="en-US" sz="2300" b="1" dirty="0">
                    <a:solidFill>
                      <a:srgbClr val="FF0000"/>
                    </a:solidFill>
                  </a:rPr>
                  <a:t>Minimax search is worse than regular DFS for finding a goal! It traverses the entire game tree using DFS!</a:t>
                </a:r>
                <a:endParaRPr lang="en-US" sz="2300" dirty="0"/>
              </a:p>
              <a:p>
                <a:r>
                  <a:rPr lang="en-US" dirty="0"/>
                  <a:t> A fast solution is only feasible for very simple games with few possible moves (=small branching factor) and few moves till the game is over (=low maximal depth)!</a:t>
                </a:r>
              </a:p>
              <a:p>
                <a:endParaRPr lang="en-US" dirty="0"/>
              </a:p>
              <a:p>
                <a:r>
                  <a:rPr lang="en-US" b="1" dirty="0"/>
                  <a:t>Example</a:t>
                </a:r>
                <a:r>
                  <a:rPr lang="en-US" dirty="0"/>
                  <a:t>: Time complexity of Minimax Search for Tic-tac-toe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9,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9 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387,420,489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sz="2900" dirty="0"/>
                  <a:t> </a:t>
                </a:r>
                <a14:m>
                  <m:oMath xmlns:m="http://schemas.openxmlformats.org/officeDocument/2006/math">
                    <m:r>
                      <a:rPr lang="en-US" sz="29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900" dirty="0"/>
                  <a:t> decreases from 9 to 8, 7, … the actual size is smaller than: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9× 8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9×8×7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9!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986,409</m:t>
                    </m:r>
                  </m:oMath>
                </a14:m>
                <a:r>
                  <a:rPr lang="en-US" dirty="0"/>
                  <a:t> nodes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We need to reduce the time complexity!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Game tree pruning using alpha-beta pruning + move ordering</a:t>
                </a:r>
              </a:p>
              <a:p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45C44-833B-490E-B864-1EDF1381C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24000"/>
                <a:ext cx="7886700" cy="4968874"/>
              </a:xfrm>
              <a:blipFill>
                <a:blip r:embed="rId2"/>
                <a:stretch>
                  <a:fillRect l="-696" t="-2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79ABD67-815A-4C06-B4FF-90B31818E319}"/>
              </a:ext>
            </a:extLst>
          </p:cNvPr>
          <p:cNvSpPr txBox="1"/>
          <p:nvPr/>
        </p:nvSpPr>
        <p:spPr>
          <a:xfrm>
            <a:off x="6248400" y="365126"/>
            <a:ext cx="246176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b: max. branching factor</a:t>
            </a:r>
          </a:p>
          <a:p>
            <a:r>
              <a:rPr lang="en-US" dirty="0"/>
              <a:t>m: max. depth of tree</a:t>
            </a:r>
          </a:p>
        </p:txBody>
      </p:sp>
    </p:spTree>
    <p:extLst>
      <p:ext uri="{BB962C8B-B14F-4D97-AF65-F5344CB8AC3E}">
        <p14:creationId xmlns:p14="http://schemas.microsoft.com/office/powerpoint/2010/main" val="281116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594D-C9E0-321A-9145-7AB8136C3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238750" cy="1325563"/>
          </a:xfrm>
        </p:spPr>
        <p:txBody>
          <a:bodyPr/>
          <a:lstStyle/>
          <a:p>
            <a:r>
              <a:rPr lang="en-US" dirty="0"/>
              <a:t>The Effect of </a:t>
            </a:r>
            <a:br>
              <a:rPr lang="en-US" dirty="0"/>
            </a:br>
            <a:r>
              <a:rPr lang="en-US" dirty="0"/>
              <a:t>Alpha-Beta Pruning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C40D71-5879-2FEB-9EFC-42ACF9424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607901"/>
              </p:ext>
            </p:extLst>
          </p:nvPr>
        </p:nvGraphicFramePr>
        <p:xfrm>
          <a:off x="1219200" y="3124200"/>
          <a:ext cx="64008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176299483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8638315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70874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Searched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644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Minimax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549,946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 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435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Alpha-Beta Pruning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18,297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660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00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Move ordering </a:t>
                      </a:r>
                      <a:br>
                        <a:rPr lang="en-US" dirty="0"/>
                      </a:br>
                      <a:r>
                        <a:rPr lang="en-US" dirty="0"/>
                        <a:t>   (heuristic: center, corner, rest)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7,275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402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C1B28C4-8C3D-1A45-F866-D52686755A39}"/>
              </a:ext>
            </a:extLst>
          </p:cNvPr>
          <p:cNvSpPr txBox="1"/>
          <p:nvPr/>
        </p:nvSpPr>
        <p:spPr>
          <a:xfrm>
            <a:off x="663819" y="2597231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Tic-tac-toe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00A6A27-8A21-2619-2E6E-AB80BFDE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1318"/>
            <a:ext cx="2547953" cy="226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33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39584-794B-25D7-8908-B57CEA5CD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With Minimax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DC2A0-562C-2950-FF71-3EBEBEC9C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Optimal decision-making algorithms </a:t>
            </a:r>
            <a:r>
              <a:rPr lang="en-US" b="1" dirty="0"/>
              <a:t>scale poorly </a:t>
            </a:r>
            <a:r>
              <a:rPr lang="en-US" dirty="0"/>
              <a:t>for large game trees.</a:t>
            </a:r>
          </a:p>
          <a:p>
            <a:endParaRPr lang="en-US" dirty="0"/>
          </a:p>
          <a:p>
            <a:r>
              <a:rPr lang="en-US" dirty="0"/>
              <a:t>Alpha-beta pruning and move ordering are often not sufficient to reduce the search time.</a:t>
            </a:r>
          </a:p>
          <a:p>
            <a:endParaRPr lang="en-US" dirty="0"/>
          </a:p>
          <a:p>
            <a:r>
              <a:rPr lang="en-US" b="1" dirty="0"/>
              <a:t>Fast approximate methods are needed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We may lose the optimality guarantee, but we can work with larger problems.</a:t>
            </a:r>
          </a:p>
        </p:txBody>
      </p:sp>
    </p:spTree>
    <p:extLst>
      <p:ext uri="{BB962C8B-B14F-4D97-AF65-F5344CB8AC3E}">
        <p14:creationId xmlns:p14="http://schemas.microsoft.com/office/powerpoint/2010/main" val="1944303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B769F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20147</TotalTime>
  <Words>1530</Words>
  <Application>Microsoft Office PowerPoint</Application>
  <PresentationFormat>On-screen Show (4:3)</PresentationFormat>
  <Paragraphs>226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CS 5/7320  Artificial Intelligence   Adversarial Search and Games AIMA Chapter 5</vt:lpstr>
      <vt:lpstr>Games</vt:lpstr>
      <vt:lpstr>Definition of a Game</vt:lpstr>
      <vt:lpstr>Tic-tac-toe: Partial Game Tree</vt:lpstr>
      <vt:lpstr>Methods for Adversarial Games</vt:lpstr>
      <vt:lpstr>Minmax Exercise: Simple 2-Ply Game</vt:lpstr>
      <vt:lpstr>Issue: Search Time</vt:lpstr>
      <vt:lpstr>The Effect of  Alpha-Beta Pruning</vt:lpstr>
      <vt:lpstr>Issue With Minimax Search</vt:lpstr>
      <vt:lpstr>Heuristic Methods</vt:lpstr>
      <vt:lpstr>Heuristic Alpha-Beta Tree Search: Cut Off Search</vt:lpstr>
      <vt:lpstr>Heuristic Methods</vt:lpstr>
      <vt:lpstr>Idea of Monte Carlo Search</vt:lpstr>
      <vt:lpstr>Pure Monte Carlo Search</vt:lpstr>
      <vt:lpstr>Playout Selection Strategy: Upper Confidence Bound 1 (UCB1) Applied to Trees (UCT)</vt:lpstr>
      <vt:lpstr>Monte Carlo Tree Search (MCTS)</vt:lpstr>
      <vt:lpstr>Some Considerations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Adversarial Search and Games</dc:title>
  <dc:creator>michael</dc:creator>
  <cp:lastModifiedBy>Hahsler, Michael</cp:lastModifiedBy>
  <cp:revision>126</cp:revision>
  <dcterms:created xsi:type="dcterms:W3CDTF">2021-03-18T20:20:32Z</dcterms:created>
  <dcterms:modified xsi:type="dcterms:W3CDTF">2025-10-30T19:28:57Z</dcterms:modified>
</cp:coreProperties>
</file>