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9.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7"/>
  </p:notesMasterIdLst>
  <p:sldIdLst>
    <p:sldId id="257" r:id="rId2"/>
    <p:sldId id="258" r:id="rId3"/>
    <p:sldId id="307" r:id="rId4"/>
    <p:sldId id="259" r:id="rId5"/>
    <p:sldId id="260" r:id="rId6"/>
    <p:sldId id="288" r:id="rId7"/>
    <p:sldId id="308" r:id="rId8"/>
    <p:sldId id="264" r:id="rId9"/>
    <p:sldId id="318" r:id="rId10"/>
    <p:sldId id="292" r:id="rId11"/>
    <p:sldId id="309" r:id="rId12"/>
    <p:sldId id="266" r:id="rId13"/>
    <p:sldId id="293" r:id="rId14"/>
    <p:sldId id="286" r:id="rId15"/>
    <p:sldId id="310" r:id="rId16"/>
    <p:sldId id="322" r:id="rId17"/>
    <p:sldId id="271" r:id="rId18"/>
    <p:sldId id="272" r:id="rId19"/>
    <p:sldId id="287" r:id="rId20"/>
    <p:sldId id="311" r:id="rId21"/>
    <p:sldId id="305" r:id="rId22"/>
    <p:sldId id="277" r:id="rId23"/>
    <p:sldId id="278" r:id="rId24"/>
    <p:sldId id="280" r:id="rId25"/>
    <p:sldId id="295" r:id="rId26"/>
    <p:sldId id="320" r:id="rId27"/>
    <p:sldId id="300" r:id="rId28"/>
    <p:sldId id="302" r:id="rId29"/>
    <p:sldId id="282" r:id="rId30"/>
    <p:sldId id="283" r:id="rId31"/>
    <p:sldId id="306" r:id="rId32"/>
    <p:sldId id="811" r:id="rId33"/>
    <p:sldId id="303" r:id="rId34"/>
    <p:sldId id="294" r:id="rId35"/>
    <p:sldId id="296" r:id="rId36"/>
    <p:sldId id="304" r:id="rId37"/>
    <p:sldId id="298" r:id="rId38"/>
    <p:sldId id="314" r:id="rId39"/>
    <p:sldId id="317" r:id="rId40"/>
    <p:sldId id="316" r:id="rId41"/>
    <p:sldId id="313" r:id="rId42"/>
    <p:sldId id="812" r:id="rId43"/>
    <p:sldId id="810" r:id="rId44"/>
    <p:sldId id="299" r:id="rId45"/>
    <p:sldId id="321" r:id="rId46"/>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95D81881-7925-4AF7-AAA7-759021C6C0AD}">
          <p14:sldIdLst>
            <p14:sldId id="257"/>
            <p14:sldId id="258"/>
            <p14:sldId id="307"/>
            <p14:sldId id="259"/>
            <p14:sldId id="260"/>
            <p14:sldId id="288"/>
          </p14:sldIdLst>
        </p14:section>
        <p14:section name="Rationality" id="{2F4E4769-BDA0-435E-8FD2-6C2A003C491D}">
          <p14:sldIdLst>
            <p14:sldId id="308"/>
            <p14:sldId id="264"/>
            <p14:sldId id="318"/>
            <p14:sldId id="292"/>
          </p14:sldIdLst>
        </p14:section>
        <p14:section name="AI Problem Specification" id="{3060007E-1CF1-4D3A-99C7-7609C388D3E9}">
          <p14:sldIdLst>
            <p14:sldId id="309"/>
            <p14:sldId id="266"/>
            <p14:sldId id="293"/>
            <p14:sldId id="286"/>
          </p14:sldIdLst>
        </p14:section>
        <p14:section name="Environment Types" id="{D2096DEC-697C-4F17-BEF0-4E1C91A8DF21}">
          <p14:sldIdLst>
            <p14:sldId id="310"/>
            <p14:sldId id="322"/>
            <p14:sldId id="271"/>
            <p14:sldId id="272"/>
            <p14:sldId id="287"/>
          </p14:sldIdLst>
        </p14:section>
        <p14:section name="Agent Types" id="{77487F24-4270-44D9-9177-8A545245C157}">
          <p14:sldIdLst>
            <p14:sldId id="311"/>
            <p14:sldId id="305"/>
            <p14:sldId id="277"/>
            <p14:sldId id="278"/>
            <p14:sldId id="280"/>
            <p14:sldId id="295"/>
            <p14:sldId id="320"/>
            <p14:sldId id="300"/>
            <p14:sldId id="302"/>
            <p14:sldId id="282"/>
            <p14:sldId id="283"/>
            <p14:sldId id="306"/>
          </p14:sldIdLst>
        </p14:section>
        <p14:section name="Examples" id="{3C5F33BC-762A-4D1A-9518-A38969664405}">
          <p14:sldIdLst>
            <p14:sldId id="811"/>
            <p14:sldId id="303"/>
            <p14:sldId id="294"/>
            <p14:sldId id="296"/>
            <p14:sldId id="304"/>
            <p14:sldId id="298"/>
            <p14:sldId id="314"/>
            <p14:sldId id="317"/>
            <p14:sldId id="316"/>
            <p14:sldId id="313"/>
          </p14:sldIdLst>
        </p14:section>
        <p14:section name="Wrapup" id="{D7D39CBE-DF66-4D44-88D1-878372BF094C}">
          <p14:sldIdLst>
            <p14:sldId id="812"/>
            <p14:sldId id="810"/>
            <p14:sldId id="299"/>
            <p14:sldId id="32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8CBF"/>
    <a:srgbClr val="ED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90" d="100"/>
          <a:sy n="90" d="100"/>
        </p:scale>
        <p:origin x="1124"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extLst>
        <a:ext uri="{E40237B7-FDA0-4F09-8148-C483321AD2D9}">
          <dgm14:cNvPr xmlns:dgm14="http://schemas.microsoft.com/office/drawing/2010/diagram" id="0" name="" descr="We wil cover: What is an intelligent agent, Rationality, PEAS (Performance measure, Environment, Actuators, Sensors), Environment types, Agent types&#10;&#10;"/>
        </a:ext>
      </dgm:extLs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a:t>Simple reflex agents</a:t>
          </a:r>
          <a:endParaRPr lang="en-US" dirty="0"/>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dirty="0"/>
            <a:t>Environment</a:t>
          </a:r>
          <a:endParaRPr lang="en-US" dirty="0"/>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dirty="0"/>
            <a:t>Actuators</a:t>
          </a:r>
          <a:endParaRPr lang="en-US" dirty="0"/>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r>
            <a:rPr lang="en-US" dirty="0"/>
            <a:t>Time to clean 95%</a:t>
          </a:r>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16734475-5CDF-4DE8-B3D6-E6776C437C28}">
      <dgm:prSet/>
      <dgm:spPr/>
      <dgm:t>
        <a:bodyPr/>
        <a:lstStyle/>
        <a:p>
          <a:r>
            <a:rPr lang="en-US" dirty="0"/>
            <a:t>Rooms</a:t>
          </a:r>
        </a:p>
      </dgm:t>
    </dgm:pt>
    <dgm:pt modelId="{AC37943D-D661-41A5-83C7-8BCCD514B5BB}" type="parTrans" cxnId="{F8AEC5BA-9C30-4B1C-950F-1870A68BBEDA}">
      <dgm:prSet/>
      <dgm:spPr/>
      <dgm:t>
        <a:bodyPr/>
        <a:lstStyle/>
        <a:p>
          <a:endParaRPr lang="en-US"/>
        </a:p>
      </dgm:t>
    </dgm:pt>
    <dgm:pt modelId="{36BFD2D3-3DE9-4E62-9852-C018C35AF226}" type="sibTrans" cxnId="{F8AEC5BA-9C30-4B1C-950F-1870A68BBEDA}">
      <dgm:prSet/>
      <dgm:spPr/>
      <dgm:t>
        <a:bodyPr/>
        <a:lstStyle/>
        <a:p>
          <a:endParaRPr lang="en-US"/>
        </a:p>
      </dgm:t>
    </dgm:pt>
    <dgm:pt modelId="{B03617E0-D21E-45F1-8438-2B2150A939F4}">
      <dgm:prSet/>
      <dgm:spPr/>
      <dgm:t>
        <a:bodyPr/>
        <a:lstStyle/>
        <a:p>
          <a:r>
            <a:rPr lang="en-US" dirty="0"/>
            <a:t>Obstacles</a:t>
          </a:r>
        </a:p>
      </dgm:t>
    </dgm:pt>
    <dgm:pt modelId="{6ABA8E75-8569-4EA8-8C02-921E91F9C397}" type="parTrans" cxnId="{BE97554D-1673-45B8-B968-708F51EBDC75}">
      <dgm:prSet/>
      <dgm:spPr/>
      <dgm:t>
        <a:bodyPr/>
        <a:lstStyle/>
        <a:p>
          <a:endParaRPr lang="en-US"/>
        </a:p>
      </dgm:t>
    </dgm:pt>
    <dgm:pt modelId="{72BE4F6D-71A6-4A3B-9825-BD08F95CF8A2}" type="sibTrans" cxnId="{BE97554D-1673-45B8-B968-708F51EBDC75}">
      <dgm:prSet/>
      <dgm:spPr/>
      <dgm:t>
        <a:bodyPr/>
        <a:lstStyle/>
        <a:p>
          <a:endParaRPr lang="en-US"/>
        </a:p>
      </dgm:t>
    </dgm:pt>
    <dgm:pt modelId="{1F9FF2BA-D2EA-4541-8408-E1D108357AE9}">
      <dgm:prSet/>
      <dgm:spPr/>
      <dgm:t>
        <a:bodyPr/>
        <a:lstStyle/>
        <a:p>
          <a:r>
            <a:rPr lang="en-US" dirty="0"/>
            <a:t>Dirt</a:t>
          </a:r>
        </a:p>
      </dgm:t>
    </dgm:pt>
    <dgm:pt modelId="{6447DFDE-64EC-47ED-939B-AB8693F399A0}" type="parTrans" cxnId="{8338331E-9EFB-4F86-AA1C-DD612591A23C}">
      <dgm:prSet/>
      <dgm:spPr/>
      <dgm:t>
        <a:bodyPr/>
        <a:lstStyle/>
        <a:p>
          <a:endParaRPr lang="en-US"/>
        </a:p>
      </dgm:t>
    </dgm:pt>
    <dgm:pt modelId="{4B47E289-91C5-4D2E-ADE3-BA27F970CDB5}" type="sibTrans" cxnId="{8338331E-9EFB-4F86-AA1C-DD612591A23C}">
      <dgm:prSet/>
      <dgm:spPr/>
      <dgm:t>
        <a:bodyPr/>
        <a:lstStyle/>
        <a:p>
          <a:endParaRPr lang="en-US"/>
        </a:p>
      </dgm:t>
    </dgm:pt>
    <dgm:pt modelId="{871A38E3-74E0-4745-8B09-1A60D188BCF6}">
      <dgm:prSet/>
      <dgm:spPr/>
      <dgm:t>
        <a:bodyPr/>
        <a:lstStyle/>
        <a:p>
          <a:r>
            <a:rPr lang="en-US" dirty="0"/>
            <a:t>People/pets</a:t>
          </a:r>
        </a:p>
      </dgm:t>
    </dgm:pt>
    <dgm:pt modelId="{2E8EBF7C-B372-4C9A-A8E2-465D617D9121}" type="parTrans" cxnId="{66DBF67B-43A9-4EAC-A18F-3ACCA58E7925}">
      <dgm:prSet/>
      <dgm:spPr/>
      <dgm:t>
        <a:bodyPr/>
        <a:lstStyle/>
        <a:p>
          <a:endParaRPr lang="en-US"/>
        </a:p>
      </dgm:t>
    </dgm:pt>
    <dgm:pt modelId="{338F40A2-B5D0-49BC-A7CF-0EEEBDD731AF}" type="sibTrans" cxnId="{66DBF67B-43A9-4EAC-A18F-3ACCA58E7925}">
      <dgm:prSet/>
      <dgm:spPr/>
      <dgm:t>
        <a:bodyPr/>
        <a:lstStyle/>
        <a:p>
          <a:endParaRPr lang="en-US"/>
        </a:p>
      </dgm:t>
    </dgm:pt>
    <dgm:pt modelId="{6875EFEF-76C5-4903-AB44-52979C759519}">
      <dgm:prSet/>
      <dgm:spPr/>
      <dgm:t>
        <a:bodyPr/>
        <a:lstStyle/>
        <a:p>
          <a:r>
            <a:rPr lang="en-US" dirty="0"/>
            <a:t>Wheels</a:t>
          </a:r>
        </a:p>
      </dgm:t>
    </dgm:pt>
    <dgm:pt modelId="{4AD0DD12-3AA0-45C7-8F50-B2A1EE659EF2}" type="parTrans" cxnId="{8AAA0347-7FAD-48FE-906A-76BFD46FAA7B}">
      <dgm:prSet/>
      <dgm:spPr/>
      <dgm:t>
        <a:bodyPr/>
        <a:lstStyle/>
        <a:p>
          <a:endParaRPr lang="en-US"/>
        </a:p>
      </dgm:t>
    </dgm:pt>
    <dgm:pt modelId="{9F2C37C4-D33A-4D1A-8150-0F53A30D125C}" type="sibTrans" cxnId="{8AAA0347-7FAD-48FE-906A-76BFD46FAA7B}">
      <dgm:prSet/>
      <dgm:spPr/>
      <dgm:t>
        <a:bodyPr/>
        <a:lstStyle/>
        <a:p>
          <a:endParaRPr lang="en-US"/>
        </a:p>
      </dgm:t>
    </dgm:pt>
    <dgm:pt modelId="{C7189516-FFE6-443D-8B23-253F63968BEA}">
      <dgm:prSet/>
      <dgm:spPr/>
      <dgm:t>
        <a:bodyPr/>
        <a:lstStyle/>
        <a:p>
          <a:r>
            <a:rPr lang="en-US" dirty="0"/>
            <a:t>Brushes</a:t>
          </a:r>
        </a:p>
      </dgm:t>
    </dgm:pt>
    <dgm:pt modelId="{F7DAA453-E9AB-47AC-8BD6-BF9541683A8D}" type="parTrans" cxnId="{143F1762-4AAA-4A2D-BB2B-AD5403F9EA26}">
      <dgm:prSet/>
      <dgm:spPr/>
      <dgm:t>
        <a:bodyPr/>
        <a:lstStyle/>
        <a:p>
          <a:endParaRPr lang="en-US"/>
        </a:p>
      </dgm:t>
    </dgm:pt>
    <dgm:pt modelId="{FD98C49A-3076-41AF-B90B-76A948595168}" type="sibTrans" cxnId="{143F1762-4AAA-4A2D-BB2B-AD5403F9EA26}">
      <dgm:prSet/>
      <dgm:spPr/>
      <dgm:t>
        <a:bodyPr/>
        <a:lstStyle/>
        <a:p>
          <a:endParaRPr lang="en-US"/>
        </a:p>
      </dgm:t>
    </dgm:pt>
    <dgm:pt modelId="{AA7DF014-7EC0-4E12-8215-DD0BC80E8287}">
      <dgm:prSet/>
      <dgm:spPr/>
      <dgm:t>
        <a:bodyPr/>
        <a:lstStyle/>
        <a:p>
          <a:r>
            <a:rPr lang="en-US" dirty="0"/>
            <a:t>Blower</a:t>
          </a:r>
        </a:p>
      </dgm:t>
    </dgm:pt>
    <dgm:pt modelId="{35E2BBFA-F1D4-4556-A59B-931B6E4D5BF7}" type="parTrans" cxnId="{B25498E5-57B2-493B-A47B-4FDEA0B31ECD}">
      <dgm:prSet/>
      <dgm:spPr/>
      <dgm:t>
        <a:bodyPr/>
        <a:lstStyle/>
        <a:p>
          <a:endParaRPr lang="en-US"/>
        </a:p>
      </dgm:t>
    </dgm:pt>
    <dgm:pt modelId="{A3B16BB2-3650-4457-91A1-88429F4BA1B3}" type="sibTrans" cxnId="{B25498E5-57B2-493B-A47B-4FDEA0B31ECD}">
      <dgm:prSet/>
      <dgm:spPr/>
      <dgm:t>
        <a:bodyPr/>
        <a:lstStyle/>
        <a:p>
          <a:endParaRPr lang="en-US"/>
        </a:p>
      </dgm:t>
    </dgm:pt>
    <dgm:pt modelId="{24569300-9A32-41EC-B113-D830F5123263}">
      <dgm:prSet/>
      <dgm:spPr/>
      <dgm:t>
        <a:bodyPr/>
        <a:lstStyle/>
        <a:p>
          <a:r>
            <a:rPr lang="en-US" dirty="0"/>
            <a:t>Sound</a:t>
          </a:r>
        </a:p>
      </dgm:t>
    </dgm:pt>
    <dgm:pt modelId="{9104BDB8-9651-4F0C-B7A0-2B7DA289FD17}" type="parTrans" cxnId="{762A147C-64CB-448F-960C-A92C33F19418}">
      <dgm:prSet/>
      <dgm:spPr/>
      <dgm:t>
        <a:bodyPr/>
        <a:lstStyle/>
        <a:p>
          <a:endParaRPr lang="en-US"/>
        </a:p>
      </dgm:t>
    </dgm:pt>
    <dgm:pt modelId="{DA81D14B-6DA5-4D55-9494-EEC874A0ACF5}" type="sibTrans" cxnId="{762A147C-64CB-448F-960C-A92C33F19418}">
      <dgm:prSet/>
      <dgm:spPr/>
      <dgm:t>
        <a:bodyPr/>
        <a:lstStyle/>
        <a:p>
          <a:endParaRPr lang="en-US"/>
        </a:p>
      </dgm:t>
    </dgm:pt>
    <dgm:pt modelId="{9272A81D-6387-4B29-8FAF-78FBAEB17CC9}">
      <dgm:prSet/>
      <dgm:spPr/>
      <dgm:t>
        <a:bodyPr/>
        <a:lstStyle/>
        <a:p>
          <a:r>
            <a:rPr lang="en-US" dirty="0"/>
            <a:t>Communicate to server/app</a:t>
          </a:r>
        </a:p>
      </dgm:t>
    </dgm:pt>
    <dgm:pt modelId="{E912E733-7D14-4446-8B79-086C3AF77F44}" type="parTrans" cxnId="{8286C441-6ADC-4F8F-A4D8-5DC19A6EBAB3}">
      <dgm:prSet/>
      <dgm:spPr/>
      <dgm:t>
        <a:bodyPr/>
        <a:lstStyle/>
        <a:p>
          <a:endParaRPr lang="en-US"/>
        </a:p>
      </dgm:t>
    </dgm:pt>
    <dgm:pt modelId="{3C0F2F64-3B94-48CC-A098-621B7FCCCAED}" type="sibTrans" cxnId="{8286C441-6ADC-4F8F-A4D8-5DC19A6EBAB3}">
      <dgm:prSet/>
      <dgm:spPr/>
      <dgm:t>
        <a:bodyPr/>
        <a:lstStyle/>
        <a:p>
          <a:endParaRPr lang="en-US"/>
        </a:p>
      </dgm:t>
    </dgm:pt>
    <dgm:pt modelId="{4B2D0252-0839-44DF-BC64-6AF8AD04B4B8}">
      <dgm:prSet/>
      <dgm:spPr/>
      <dgm:t>
        <a:bodyPr/>
        <a:lstStyle/>
        <a:p>
          <a:r>
            <a:rPr lang="en-US" dirty="0"/>
            <a:t>Bumper</a:t>
          </a:r>
        </a:p>
      </dgm:t>
    </dgm:pt>
    <dgm:pt modelId="{E7B6D717-1B6C-4F69-B245-CBDCBE96E72E}" type="parTrans" cxnId="{1AE1FD27-E1C5-4849-89B1-53B1DD6AA228}">
      <dgm:prSet/>
      <dgm:spPr/>
      <dgm:t>
        <a:bodyPr/>
        <a:lstStyle/>
        <a:p>
          <a:endParaRPr lang="en-US"/>
        </a:p>
      </dgm:t>
    </dgm:pt>
    <dgm:pt modelId="{C03ACA60-7714-445C-8122-7CACAFD2AF55}" type="sibTrans" cxnId="{1AE1FD27-E1C5-4849-89B1-53B1DD6AA228}">
      <dgm:prSet/>
      <dgm:spPr/>
      <dgm:t>
        <a:bodyPr/>
        <a:lstStyle/>
        <a:p>
          <a:endParaRPr lang="en-US"/>
        </a:p>
      </dgm:t>
    </dgm:pt>
    <dgm:pt modelId="{601B917E-C94A-4C19-90FA-D6C0EAE97DA9}">
      <dgm:prSet/>
      <dgm:spPr/>
      <dgm:t>
        <a:bodyPr/>
        <a:lstStyle/>
        <a:p>
          <a:r>
            <a:rPr lang="en-US" dirty="0"/>
            <a:t>Cameras/dirt sensor</a:t>
          </a:r>
        </a:p>
      </dgm:t>
    </dgm:pt>
    <dgm:pt modelId="{0C48318C-EB74-4524-9BE5-498F75E2DCA7}" type="parTrans" cxnId="{A0AF3548-421C-44BF-A06B-7367396F8C64}">
      <dgm:prSet/>
      <dgm:spPr/>
      <dgm:t>
        <a:bodyPr/>
        <a:lstStyle/>
        <a:p>
          <a:endParaRPr lang="en-US"/>
        </a:p>
      </dgm:t>
    </dgm:pt>
    <dgm:pt modelId="{D56A06D4-986A-4D22-AC44-D13AC13A0625}" type="sibTrans" cxnId="{A0AF3548-421C-44BF-A06B-7367396F8C64}">
      <dgm:prSet/>
      <dgm:spPr/>
      <dgm:t>
        <a:bodyPr/>
        <a:lstStyle/>
        <a:p>
          <a:endParaRPr lang="en-US"/>
        </a:p>
      </dgm:t>
    </dgm:pt>
    <dgm:pt modelId="{A379E99D-AA10-4AA9-88F8-D454D18E50D3}">
      <dgm:prSet/>
      <dgm:spPr/>
      <dgm:t>
        <a:bodyPr/>
        <a:lstStyle/>
        <a:p>
          <a:r>
            <a:rPr lang="en-US" dirty="0"/>
            <a:t>Motor sensor (overheating)</a:t>
          </a:r>
        </a:p>
      </dgm:t>
    </dgm:pt>
    <dgm:pt modelId="{0E16CC79-3694-4AAA-A4AC-FAB50DBE6BC4}" type="parTrans" cxnId="{114B10AC-5230-4100-A61F-D6F53823925B}">
      <dgm:prSet/>
      <dgm:spPr/>
      <dgm:t>
        <a:bodyPr/>
        <a:lstStyle/>
        <a:p>
          <a:endParaRPr lang="en-US"/>
        </a:p>
      </dgm:t>
    </dgm:pt>
    <dgm:pt modelId="{85854A1C-CBA7-4E5D-AE63-F644977ACE70}" type="sibTrans" cxnId="{114B10AC-5230-4100-A61F-D6F53823925B}">
      <dgm:prSet/>
      <dgm:spPr/>
      <dgm:t>
        <a:bodyPr/>
        <a:lstStyle/>
        <a:p>
          <a:endParaRPr lang="en-US"/>
        </a:p>
      </dgm:t>
    </dgm:pt>
    <dgm:pt modelId="{A1F13591-E354-41A3-BE98-5C67F250DB7B}">
      <dgm:prSet/>
      <dgm:spPr/>
      <dgm:t>
        <a:bodyPr/>
        <a:lstStyle/>
        <a:p>
          <a:endParaRPr lang="en-US" dirty="0"/>
        </a:p>
      </dgm:t>
    </dgm:pt>
    <dgm:pt modelId="{3319A239-FED6-48BF-B81E-286001EB7F5D}" type="parTrans" cxnId="{9D359622-4CFB-4DDC-A194-5ECBA1EC32A5}">
      <dgm:prSet/>
      <dgm:spPr/>
      <dgm:t>
        <a:bodyPr/>
        <a:lstStyle/>
        <a:p>
          <a:endParaRPr lang="en-US"/>
        </a:p>
      </dgm:t>
    </dgm:pt>
    <dgm:pt modelId="{AD1DDB89-7C3D-4BF1-9A01-A2CAC2DBFAFE}" type="sibTrans" cxnId="{9D359622-4CFB-4DDC-A194-5ECBA1EC32A5}">
      <dgm:prSet/>
      <dgm:spPr/>
      <dgm:t>
        <a:bodyPr/>
        <a:lstStyle/>
        <a:p>
          <a:endParaRPr lang="en-US"/>
        </a:p>
      </dgm:t>
    </dgm:pt>
    <dgm:pt modelId="{A27DB146-E7BB-4BED-8EDD-A487A6A50D41}">
      <dgm:prSet/>
      <dgm:spPr/>
      <dgm:t>
        <a:bodyPr/>
        <a:lstStyle/>
        <a:p>
          <a:r>
            <a:rPr lang="en-US" dirty="0"/>
            <a:t>Laser</a:t>
          </a:r>
        </a:p>
      </dgm:t>
    </dgm:pt>
    <dgm:pt modelId="{B9B02EB6-E7ED-4653-B8F4-9CF66EAB05CF}" type="parTrans" cxnId="{E855CD12-635B-48BB-9CC5-345CADC99A4A}">
      <dgm:prSet/>
      <dgm:spPr/>
      <dgm:t>
        <a:bodyPr/>
        <a:lstStyle/>
        <a:p>
          <a:endParaRPr lang="en-US"/>
        </a:p>
      </dgm:t>
    </dgm:pt>
    <dgm:pt modelId="{A0E85780-11EF-45A7-9377-57991E618FC8}" type="sibTrans" cxnId="{E855CD12-635B-48BB-9CC5-345CADC99A4A}">
      <dgm:prSet/>
      <dgm:spPr/>
      <dgm:t>
        <a:bodyPr/>
        <a:lstStyle/>
        <a:p>
          <a:endParaRPr lang="en-US"/>
        </a:p>
      </dgm:t>
    </dgm:pt>
    <dgm:pt modelId="{64872200-947E-4FEF-A4AC-73C3E5D93F31}">
      <dgm:prSet/>
      <dgm:spPr/>
      <dgm:t>
        <a:bodyPr/>
        <a:lstStyle/>
        <a:p>
          <a:r>
            <a:rPr lang="en-US" dirty="0"/>
            <a:t>Cliff detection</a:t>
          </a:r>
        </a:p>
      </dgm:t>
    </dgm:pt>
    <dgm:pt modelId="{78565782-2E75-436E-A828-1D641C2D665C}" type="parTrans" cxnId="{F617B17E-EF46-4122-B2DE-1484096AF861}">
      <dgm:prSet/>
      <dgm:spPr/>
      <dgm:t>
        <a:bodyPr/>
        <a:lstStyle/>
        <a:p>
          <a:endParaRPr lang="en-US"/>
        </a:p>
      </dgm:t>
    </dgm:pt>
    <dgm:pt modelId="{D603164C-FA88-4CF6-A7EB-29EEE9F1B24C}" type="sibTrans" cxnId="{F617B17E-EF46-4122-B2DE-1484096AF861}">
      <dgm:prSet/>
      <dgm:spPr/>
      <dgm:t>
        <a:bodyPr/>
        <a:lstStyle/>
        <a:p>
          <a:endParaRPr lang="en-US"/>
        </a:p>
      </dgm:t>
    </dgm:pt>
    <dgm:pt modelId="{0274334D-3940-42CC-8C50-EC5C847CCDB1}">
      <dgm:prSet/>
      <dgm:spPr/>
      <dgm:t>
        <a:bodyPr/>
        <a:lstStyle/>
        <a:p>
          <a:r>
            <a:rPr lang="en-US" dirty="0"/>
            <a:t>Home base locator</a:t>
          </a:r>
        </a:p>
      </dgm:t>
    </dgm:pt>
    <dgm:pt modelId="{26FADECF-E0BB-4535-9C6C-F46114A078D9}" type="parTrans" cxnId="{3C5E7E91-6F1B-49C2-9994-51DE0FB39CB2}">
      <dgm:prSet/>
      <dgm:spPr/>
      <dgm:t>
        <a:bodyPr/>
        <a:lstStyle/>
        <a:p>
          <a:endParaRPr lang="en-US"/>
        </a:p>
      </dgm:t>
    </dgm:pt>
    <dgm:pt modelId="{AE24C5F8-3800-4553-9D26-F6B05FE688F7}" type="sibTrans" cxnId="{3C5E7E91-6F1B-49C2-9994-51DE0FB39CB2}">
      <dgm:prSet/>
      <dgm:spPr/>
      <dgm:t>
        <a:bodyPr/>
        <a:lstStyle/>
        <a:p>
          <a:endParaRPr lang="en-US"/>
        </a:p>
      </dgm:t>
    </dgm:pt>
    <dgm:pt modelId="{EB8085AD-DE66-444E-AD31-AF2B51224948}">
      <dgm:prSet/>
      <dgm:spPr/>
      <dgm:t>
        <a:bodyPr/>
        <a:lstStyle/>
        <a:p>
          <a:endParaRPr lang="en-US" dirty="0"/>
        </a:p>
      </dgm:t>
    </dgm:pt>
    <dgm:pt modelId="{F9636DD4-8012-49A4-ADC8-6A5BC035C76C}" type="sibTrans" cxnId="{1F321E2E-F382-48C4-BF5C-0F1A65DF633E}">
      <dgm:prSet/>
      <dgm:spPr/>
      <dgm:t>
        <a:bodyPr/>
        <a:lstStyle/>
        <a:p>
          <a:endParaRPr lang="en-US"/>
        </a:p>
      </dgm:t>
    </dgm:pt>
    <dgm:pt modelId="{7324D38C-F909-4853-AC69-CD5F884A3506}" type="parTrans" cxnId="{1F321E2E-F382-48C4-BF5C-0F1A65DF633E}">
      <dgm:prSet/>
      <dgm:spPr/>
      <dgm:t>
        <a:bodyPr/>
        <a:lstStyle/>
        <a:p>
          <a:endParaRPr lang="en-US"/>
        </a:p>
      </dgm:t>
    </dgm:pt>
    <dgm:pt modelId="{31AC0936-13A7-4206-A04C-633A232996C4}">
      <dgm:prSet/>
      <dgm:spPr/>
      <dgm:t>
        <a:bodyPr/>
        <a:lstStyle/>
        <a:p>
          <a:r>
            <a:rPr lang="en-US" dirty="0"/>
            <a:t>Does it get stuck?</a:t>
          </a:r>
        </a:p>
      </dgm:t>
    </dgm:pt>
    <dgm:pt modelId="{482F6E00-E232-4B46-9304-64094FC5B909}" type="sibTrans" cxnId="{D4C5A42B-EDA1-41D5-8B8B-37FF404423F8}">
      <dgm:prSet/>
      <dgm:spPr/>
      <dgm:t>
        <a:bodyPr/>
        <a:lstStyle/>
        <a:p>
          <a:endParaRPr lang="en-US"/>
        </a:p>
      </dgm:t>
    </dgm:pt>
    <dgm:pt modelId="{8477092A-2C17-4EB6-AC91-8D7FED19D23C}" type="parTrans" cxnId="{D4C5A42B-EDA1-41D5-8B8B-37FF404423F8}">
      <dgm:prSet/>
      <dgm:spPr/>
      <dgm:t>
        <a:bodyPr/>
        <a:lstStyle/>
        <a:p>
          <a:endParaRPr lang="en-US"/>
        </a:p>
      </dgm:t>
    </dgm:pt>
    <dgm:pt modelId="{DC0BE046-8022-4B60-9E01-A5A60BBB3337}">
      <dgm:prSet/>
      <dgm:spPr/>
      <dgm:t>
        <a:bodyPr/>
        <a:lstStyle/>
        <a:p>
          <a:r>
            <a:rPr lang="en-US" dirty="0"/>
            <a:t>…</a:t>
          </a:r>
        </a:p>
      </dgm:t>
    </dgm:pt>
    <dgm:pt modelId="{E28F98E7-FCB7-4C5F-83A6-160B4F02F451}" type="parTrans" cxnId="{F061CBEA-A125-48D6-9DDF-9A9611165A12}">
      <dgm:prSet/>
      <dgm:spPr/>
      <dgm:t>
        <a:bodyPr/>
        <a:lstStyle/>
        <a:p>
          <a:endParaRPr lang="en-US"/>
        </a:p>
      </dgm:t>
    </dgm:pt>
    <dgm:pt modelId="{D35CB8C5-A2E4-4E3B-B06F-44306DEF230F}" type="sibTrans" cxnId="{F061CBEA-A125-48D6-9DDF-9A9611165A12}">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8" destOrd="0" parTransId="{CE390AD7-6EAC-4B2A-A0B3-4431016328FB}" sibTransId="{B95E093C-6075-4146-A969-88CF9ED7FB30}"/>
    <dgm:cxn modelId="{E855CD12-635B-48BB-9CC5-345CADC99A4A}" srcId="{F0F72F2C-A2DF-4546-B5A6-BD3771EF4984}" destId="{A27DB146-E7BB-4BED-8EDD-A487A6A50D41}" srcOrd="2" destOrd="0" parTransId="{B9B02EB6-E7ED-4653-B8F4-9CF66EAB05CF}" sibTransId="{A0E85780-11EF-45A7-9377-57991E618FC8}"/>
    <dgm:cxn modelId="{8EDF021A-0EDD-4FB5-9107-0D2E7B05FC2D}" srcId="{B591CF20-E38B-470F-ADB9-0E408539A816}" destId="{7D8F34D2-ACF5-4A51-B24D-609C41730628}" srcOrd="2" destOrd="0" parTransId="{538793FA-12F5-487C-A939-B1DC05160418}" sibTransId="{73ABE292-2B32-41AF-ADF7-3E2FAF127215}"/>
    <dgm:cxn modelId="{8338331E-9EFB-4F86-AA1C-DD612591A23C}" srcId="{58A56870-94C5-474F-A11F-B059F85D051B}" destId="{1F9FF2BA-D2EA-4541-8408-E1D108357AE9}" srcOrd="2" destOrd="0" parTransId="{6447DFDE-64EC-47ED-939B-AB8693F399A0}" sibTransId="{4B47E289-91C5-4D2E-ADE3-BA27F970CDB5}"/>
    <dgm:cxn modelId="{2F13091F-AB79-4A8C-BD25-A0F9D325AD04}" type="presOf" srcId="{1F9FF2BA-D2EA-4541-8408-E1D108357AE9}" destId="{DD58FCCA-5A53-48EF-830C-01A1BC2DEC5F}" srcOrd="0" destOrd="2" presId="urn:microsoft.com/office/officeart/2005/8/layout/hList1"/>
    <dgm:cxn modelId="{57AD331F-9F90-4E1B-86D1-299AB0A132E6}" srcId="{68943606-CA28-4782-8232-95AB8616BAD2}" destId="{F8AFD55B-38B9-439F-982C-D5407EB1213F}" srcOrd="7"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9D359622-4CFB-4DDC-A194-5ECBA1EC32A5}" srcId="{F0F72F2C-A2DF-4546-B5A6-BD3771EF4984}" destId="{A1F13591-E354-41A3-BE98-5C67F250DB7B}" srcOrd="6" destOrd="0" parTransId="{3319A239-FED6-48BF-B81E-286001EB7F5D}" sibTransId="{AD1DDB89-7C3D-4BF1-9A01-A2CAC2DBFAFE}"/>
    <dgm:cxn modelId="{1AE1FD27-E1C5-4849-89B1-53B1DD6AA228}" srcId="{F0F72F2C-A2DF-4546-B5A6-BD3771EF4984}" destId="{4B2D0252-0839-44DF-BC64-6AF8AD04B4B8}" srcOrd="0" destOrd="0" parTransId="{E7B6D717-1B6C-4F69-B245-CBDCBE96E72E}" sibTransId="{C03ACA60-7714-445C-8122-7CACAFD2AF55}"/>
    <dgm:cxn modelId="{04BD272A-78AE-46A0-BC4A-995E602572B7}" type="presOf" srcId="{F0F72F2C-A2DF-4546-B5A6-BD3771EF4984}" destId="{ED723AC5-A2E2-4B16-BEA7-A94A2BECAD1C}" srcOrd="0" destOrd="0" presId="urn:microsoft.com/office/officeart/2005/8/layout/hList1"/>
    <dgm:cxn modelId="{D4C5A42B-EDA1-41D5-8B8B-37FF404423F8}" srcId="{68943606-CA28-4782-8232-95AB8616BAD2}" destId="{31AC0936-13A7-4206-A04C-633A232996C4}" srcOrd="1" destOrd="0" parTransId="{8477092A-2C17-4EB6-AC91-8D7FED19D23C}" sibTransId="{482F6E00-E232-4B46-9304-64094FC5B909}"/>
    <dgm:cxn modelId="{1F321E2E-F382-48C4-BF5C-0F1A65DF633E}" srcId="{68943606-CA28-4782-8232-95AB8616BAD2}" destId="{EB8085AD-DE66-444E-AD31-AF2B51224948}" srcOrd="2"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5" presId="urn:microsoft.com/office/officeart/2005/8/layout/hList1"/>
    <dgm:cxn modelId="{FE1D3C40-0385-4C77-8362-FBA8AF837FDE}" type="presOf" srcId="{9272A81D-6387-4B29-8FAF-78FBAEB17CC9}" destId="{C7F39890-5C8D-48FD-9A3D-71E6A4C3F357}"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4" destOrd="0" parTransId="{CF86A3FC-EB4C-4FFB-B7AF-4E7241742D40}" sibTransId="{EC03FE70-288C-4653-989C-45F4E8674DA9}"/>
    <dgm:cxn modelId="{6AF0155F-8262-4D24-89F5-56BF94C59C8B}" type="presOf" srcId="{AA7DF014-7EC0-4E12-8215-DD0BC80E8287}" destId="{C7F39890-5C8D-48FD-9A3D-71E6A4C3F357}" srcOrd="0" destOrd="2" presId="urn:microsoft.com/office/officeart/2005/8/layout/hList1"/>
    <dgm:cxn modelId="{8286C441-6ADC-4F8F-A4D8-5DC19A6EBAB3}" srcId="{7D8F34D2-ACF5-4A51-B24D-609C41730628}" destId="{9272A81D-6387-4B29-8FAF-78FBAEB17CC9}" srcOrd="4" destOrd="0" parTransId="{E912E733-7D14-4446-8B79-086C3AF77F44}" sibTransId="{3C0F2F64-3B94-48CC-A098-621B7FCCCAED}"/>
    <dgm:cxn modelId="{143F1762-4AAA-4A2D-BB2B-AD5403F9EA26}" srcId="{7D8F34D2-ACF5-4A51-B24D-609C41730628}" destId="{C7189516-FFE6-443D-8B23-253F63968BEA}" srcOrd="1" destOrd="0" parTransId="{F7DAA453-E9AB-47AC-8BD6-BF9541683A8D}" sibTransId="{FD98C49A-3076-41AF-B90B-76A948595168}"/>
    <dgm:cxn modelId="{E750D264-9A77-46A7-9B5D-8711EECB7569}" type="presOf" srcId="{16734475-5CDF-4DE8-B3D6-E6776C437C28}"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8AAA0347-7FAD-48FE-906A-76BFD46FAA7B}" srcId="{7D8F34D2-ACF5-4A51-B24D-609C41730628}" destId="{6875EFEF-76C5-4903-AB44-52979C759519}" srcOrd="0" destOrd="0" parTransId="{4AD0DD12-3AA0-45C7-8F50-B2A1EE659EF2}" sibTransId="{9F2C37C4-D33A-4D1A-8150-0F53A30D125C}"/>
    <dgm:cxn modelId="{A0AF3548-421C-44BF-A06B-7367396F8C64}" srcId="{F0F72F2C-A2DF-4546-B5A6-BD3771EF4984}" destId="{601B917E-C94A-4C19-90FA-D6C0EAE97DA9}" srcOrd="1" destOrd="0" parTransId="{0C48318C-EB74-4524-9BE5-498F75E2DCA7}" sibTransId="{D56A06D4-986A-4D22-AC44-D13AC13A0625}"/>
    <dgm:cxn modelId="{AFD4246B-59B6-4334-9B07-6E245EC15866}" type="presOf" srcId="{68943606-CA28-4782-8232-95AB8616BAD2}" destId="{60D9E2F1-B549-4EF6-9A39-54153CB848BF}" srcOrd="0" destOrd="0" presId="urn:microsoft.com/office/officeart/2005/8/layout/hList1"/>
    <dgm:cxn modelId="{BE97554D-1673-45B8-B968-708F51EBDC75}" srcId="{58A56870-94C5-474F-A11F-B059F85D051B}" destId="{B03617E0-D21E-45F1-8438-2B2150A939F4}" srcOrd="1" destOrd="0" parTransId="{6ABA8E75-8569-4EA8-8C02-921E91F9C397}" sibTransId="{72BE4F6D-71A6-4A3B-9825-BD08F95CF8A2}"/>
    <dgm:cxn modelId="{15E10150-E5C7-45C5-8FF0-CAF5A377F280}" type="presOf" srcId="{31AC0936-13A7-4206-A04C-633A232996C4}" destId="{AE9246A3-3980-441E-8C93-893085D8CE26}" srcOrd="0" destOrd="1" presId="urn:microsoft.com/office/officeart/2005/8/layout/hList1"/>
    <dgm:cxn modelId="{6A7F8C53-5570-4BB9-BD5A-3BF342B38242}" type="presOf" srcId="{DC0BE046-8022-4B60-9E01-A5A60BBB3337}" destId="{DD58FCCA-5A53-48EF-830C-01A1BC2DEC5F}" srcOrd="0" destOrd="4" presId="urn:microsoft.com/office/officeart/2005/8/layout/hList1"/>
    <dgm:cxn modelId="{5CF8B778-55A6-4250-BA6C-F997D4251452}" srcId="{68943606-CA28-4782-8232-95AB8616BAD2}" destId="{45665F0C-EAF5-45B7-A68A-7B0907A7A880}" srcOrd="3" destOrd="0" parTransId="{C9D7E885-9399-43F2-BE71-804B9A543661}" sibTransId="{A7A1FFF5-3905-479F-98D4-8225F687C015}"/>
    <dgm:cxn modelId="{03111A5A-3BB3-4BF8-9AAB-C37BDB028501}" type="presOf" srcId="{871A38E3-74E0-4745-8B09-1A60D188BCF6}" destId="{DD58FCCA-5A53-48EF-830C-01A1BC2DEC5F}" srcOrd="0" destOrd="3" presId="urn:microsoft.com/office/officeart/2005/8/layout/hList1"/>
    <dgm:cxn modelId="{66DBF67B-43A9-4EAC-A18F-3ACCA58E7925}" srcId="{58A56870-94C5-474F-A11F-B059F85D051B}" destId="{871A38E3-74E0-4745-8B09-1A60D188BCF6}" srcOrd="3" destOrd="0" parTransId="{2E8EBF7C-B372-4C9A-A8E2-465D617D9121}" sibTransId="{338F40A2-B5D0-49BC-A7CF-0EEEBDD731AF}"/>
    <dgm:cxn modelId="{762A147C-64CB-448F-960C-A92C33F19418}" srcId="{7D8F34D2-ACF5-4A51-B24D-609C41730628}" destId="{24569300-9A32-41EC-B113-D830F5123263}" srcOrd="3" destOrd="0" parTransId="{9104BDB8-9651-4F0C-B7A0-2B7DA289FD17}" sibTransId="{DA81D14B-6DA5-4D55-9494-EEC874A0ACF5}"/>
    <dgm:cxn modelId="{F617B17E-EF46-4122-B2DE-1484096AF861}" srcId="{F0F72F2C-A2DF-4546-B5A6-BD3771EF4984}" destId="{64872200-947E-4FEF-A4AC-73C3E5D93F31}" srcOrd="4" destOrd="0" parTransId="{78565782-2E75-436E-A828-1D641C2D665C}" sibTransId="{D603164C-FA88-4CF6-A7EB-29EEE9F1B24C}"/>
    <dgm:cxn modelId="{B5DF9880-C59A-4408-8C1B-501BC1234AA7}" type="presOf" srcId="{A1F13591-E354-41A3-BE98-5C67F250DB7B}" destId="{C961A285-B32F-4EA0-A7A2-A0725D9D4CB3}" srcOrd="0" destOrd="6" presId="urn:microsoft.com/office/officeart/2005/8/layout/hList1"/>
    <dgm:cxn modelId="{DD596E8B-827D-4D8C-ABCB-557ACB530779}" type="presOf" srcId="{601B917E-C94A-4C19-90FA-D6C0EAE97DA9}" destId="{C961A285-B32F-4EA0-A7A2-A0725D9D4CB3}" srcOrd="0" destOrd="1" presId="urn:microsoft.com/office/officeart/2005/8/layout/hList1"/>
    <dgm:cxn modelId="{3C5E7E91-6F1B-49C2-9994-51DE0FB39CB2}" srcId="{F0F72F2C-A2DF-4546-B5A6-BD3771EF4984}" destId="{0274334D-3940-42CC-8C50-EC5C847CCDB1}" srcOrd="5" destOrd="0" parTransId="{26FADECF-E0BB-4535-9C6C-F46114A078D9}" sibTransId="{AE24C5F8-3800-4553-9D26-F6B05FE688F7}"/>
    <dgm:cxn modelId="{F2E35993-282E-436B-B91C-9ABCB7CBE314}" type="presOf" srcId="{64872200-947E-4FEF-A4AC-73C3E5D93F31}" destId="{C961A285-B32F-4EA0-A7A2-A0725D9D4CB3}" srcOrd="0" destOrd="4" presId="urn:microsoft.com/office/officeart/2005/8/layout/hList1"/>
    <dgm:cxn modelId="{2058CC93-0054-472F-A3C3-C403569FB0EF}" type="presOf" srcId="{B03617E0-D21E-45F1-8438-2B2150A939F4}" destId="{DD58FCCA-5A53-48EF-830C-01A1BC2DEC5F}" srcOrd="0" destOrd="1"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8DE9DDA4-FC47-4DCF-A501-94ECFBF090B4}" type="presOf" srcId="{C7189516-FFE6-443D-8B23-253F63968BEA}" destId="{C7F39890-5C8D-48FD-9A3D-71E6A4C3F357}" srcOrd="0" destOrd="1" presId="urn:microsoft.com/office/officeart/2005/8/layout/hList1"/>
    <dgm:cxn modelId="{0EAC97A5-123D-430D-8783-A30F3F432CCD}" type="presOf" srcId="{4B2D0252-0839-44DF-BC64-6AF8AD04B4B8}" destId="{C961A285-B32F-4EA0-A7A2-A0725D9D4CB3}" srcOrd="0" destOrd="0" presId="urn:microsoft.com/office/officeart/2005/8/layout/hList1"/>
    <dgm:cxn modelId="{E289D1A5-E6A1-41D7-9797-1CBE7F8CBAF1}" srcId="{68943606-CA28-4782-8232-95AB8616BAD2}" destId="{BD8CF55D-251C-4BD5-BF48-8B2ED62B4272}" srcOrd="6" destOrd="0" parTransId="{5F9EA069-D971-45C6-94C8-D9790BA6E9C4}" sibTransId="{4A979BA2-DB90-4F6F-A1D4-DA7B12A11966}"/>
    <dgm:cxn modelId="{0C6657A7-99D2-426B-AC83-E9B8B91C424F}" type="presOf" srcId="{24569300-9A32-41EC-B113-D830F5123263}" destId="{C7F39890-5C8D-48FD-9A3D-71E6A4C3F357}" srcOrd="0" destOrd="3"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114B10AC-5230-4100-A61F-D6F53823925B}" srcId="{F0F72F2C-A2DF-4546-B5A6-BD3771EF4984}" destId="{A379E99D-AA10-4AA9-88F8-D454D18E50D3}" srcOrd="3" destOrd="0" parTransId="{0E16CC79-3694-4AAA-A4AC-FAB50DBE6BC4}" sibTransId="{85854A1C-CBA7-4E5D-AE63-F644977ACE70}"/>
    <dgm:cxn modelId="{F8AEC5BA-9C30-4B1C-950F-1870A68BBEDA}" srcId="{58A56870-94C5-474F-A11F-B059F85D051B}" destId="{16734475-5CDF-4DE8-B3D6-E6776C437C28}" srcOrd="0" destOrd="0" parTransId="{AC37943D-D661-41A5-83C7-8BCCD514B5BB}" sibTransId="{36BFD2D3-3DE9-4E62-9852-C018C35AF226}"/>
    <dgm:cxn modelId="{BF6659BE-F99C-4BFF-A2A2-D65FB7E24687}" type="presOf" srcId="{BD8CF55D-251C-4BD5-BF48-8B2ED62B4272}" destId="{AE9246A3-3980-441E-8C93-893085D8CE26}" srcOrd="0" destOrd="6" presId="urn:microsoft.com/office/officeart/2005/8/layout/hList1"/>
    <dgm:cxn modelId="{4C6C92BF-25FE-40DD-8747-54962B351127}" type="presOf" srcId="{F8AFD55B-38B9-439F-982C-D5407EB1213F}" destId="{AE9246A3-3980-441E-8C93-893085D8CE26}" srcOrd="0" destOrd="7" presId="urn:microsoft.com/office/officeart/2005/8/layout/hList1"/>
    <dgm:cxn modelId="{899A5FC8-399E-42E0-B833-C6DD1A58A213}" type="presOf" srcId="{49C5FFFF-65EC-40FE-928F-5B41816F342F}" destId="{AE9246A3-3980-441E-8C93-893085D8CE26}" srcOrd="0" destOrd="4" presId="urn:microsoft.com/office/officeart/2005/8/layout/hList1"/>
    <dgm:cxn modelId="{9D85C5CB-BC3B-43CA-9C61-5F7E25F20D1F}" type="presOf" srcId="{0274334D-3940-42CC-8C50-EC5C847CCDB1}" destId="{C961A285-B32F-4EA0-A7A2-A0725D9D4CB3}" srcOrd="0" destOrd="5" presId="urn:microsoft.com/office/officeart/2005/8/layout/hList1"/>
    <dgm:cxn modelId="{700A02CD-4950-4557-BB8C-9E50AB3BBD9B}" type="presOf" srcId="{6875EFEF-76C5-4903-AB44-52979C759519}" destId="{C7F39890-5C8D-48FD-9A3D-71E6A4C3F357}" srcOrd="0" destOrd="0" presId="urn:microsoft.com/office/officeart/2005/8/layout/hList1"/>
    <dgm:cxn modelId="{BB865DCD-59C0-489C-8171-A9AB51107C95}" type="presOf" srcId="{A27DB146-E7BB-4BED-8EDD-A487A6A50D41}" destId="{C961A285-B32F-4EA0-A7A2-A0725D9D4CB3}" srcOrd="0" destOrd="2" presId="urn:microsoft.com/office/officeart/2005/8/layout/hList1"/>
    <dgm:cxn modelId="{919B78D7-3423-4261-90CD-FD30B295DE6E}" type="presOf" srcId="{EB8085AD-DE66-444E-AD31-AF2B51224948}" destId="{AE9246A3-3980-441E-8C93-893085D8CE26}" srcOrd="0" destOrd="2" presId="urn:microsoft.com/office/officeart/2005/8/layout/hList1"/>
    <dgm:cxn modelId="{7FA464D8-6F8A-4841-97A5-2A8D7B18EEEF}" srcId="{68943606-CA28-4782-8232-95AB8616BAD2}" destId="{B820DC56-E227-4433-A539-4581081CFA6E}" srcOrd="5"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B25498E5-57B2-493B-A47B-4FDEA0B31ECD}" srcId="{7D8F34D2-ACF5-4A51-B24D-609C41730628}" destId="{AA7DF014-7EC0-4E12-8215-DD0BC80E8287}" srcOrd="2" destOrd="0" parTransId="{35E2BBFA-F1D4-4556-A59B-931B6E4D5BF7}" sibTransId="{A3B16BB2-3650-4457-91A1-88429F4BA1B3}"/>
    <dgm:cxn modelId="{D94306E8-F073-4174-8622-4AFE36423D97}" type="presOf" srcId="{45665F0C-EAF5-45B7-A68A-7B0907A7A880}" destId="{AE9246A3-3980-441E-8C93-893085D8CE26}" srcOrd="0" destOrd="3" presId="urn:microsoft.com/office/officeart/2005/8/layout/hList1"/>
    <dgm:cxn modelId="{F061CBEA-A125-48D6-9DDF-9A9611165A12}" srcId="{58A56870-94C5-474F-A11F-B059F85D051B}" destId="{DC0BE046-8022-4B60-9E01-A5A60BBB3337}" srcOrd="4" destOrd="0" parTransId="{E28F98E7-FCB7-4C5F-83A6-160B4F02F451}" sibTransId="{D35CB8C5-A2E4-4E3B-B06F-44306DEF230F}"/>
    <dgm:cxn modelId="{0F0E2AF2-736F-4889-A368-366565A9465D}" type="presOf" srcId="{89163186-37C1-4843-B458-2A19FB9611F7}" destId="{AE9246A3-3980-441E-8C93-893085D8CE26}" srcOrd="0" destOrd="8" presId="urn:microsoft.com/office/officeart/2005/8/layout/hList1"/>
    <dgm:cxn modelId="{C8FA99F6-AA4B-432B-9B1A-806DEC32D824}" type="presOf" srcId="{A379E99D-AA10-4AA9-88F8-D454D18E50D3}" destId="{C961A285-B32F-4EA0-A7A2-A0725D9D4CB3}" srcOrd="0" destOrd="3"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555E5EE3-B363-4D6C-88F1-916B33266448}"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D80069BB-8E35-400D-8CA5-1215F8940D34}">
      <dgm:prSet/>
      <dgm:spPr/>
      <dgm:t>
        <a:bodyPr/>
        <a:lstStyle/>
        <a:p>
          <a:r>
            <a:rPr lang="en-US" b="1" dirty="0"/>
            <a:t>Search for a goal </a:t>
          </a:r>
          <a:br>
            <a:rPr lang="en-US" dirty="0"/>
          </a:br>
          <a:r>
            <a:rPr lang="en-US" dirty="0"/>
            <a:t>(e.g., navigation). </a:t>
          </a:r>
        </a:p>
      </dgm:t>
      <dgm:extLst>
        <a:ext uri="{E40237B7-FDA0-4F09-8148-C483321AD2D9}">
          <dgm14:cNvPr xmlns:dgm14="http://schemas.microsoft.com/office/drawing/2010/diagram" id="0" name="" descr="A figure showing 6 research areas of AI."/>
        </a:ext>
      </dgm:extLst>
    </dgm:pt>
    <dgm:pt modelId="{BA9AA648-163F-4C8E-BAAE-8E434035E850}" type="parTrans" cxnId="{07F26D98-98C7-42A9-A50F-F90461FE633F}">
      <dgm:prSet/>
      <dgm:spPr/>
      <dgm:t>
        <a:bodyPr/>
        <a:lstStyle/>
        <a:p>
          <a:endParaRPr lang="en-US"/>
        </a:p>
      </dgm:t>
    </dgm:pt>
    <dgm:pt modelId="{F5633BB9-CEDC-4907-A004-109D55124B9A}" type="sibTrans" cxnId="{07F26D98-98C7-42A9-A50F-F90461FE633F}">
      <dgm:prSet/>
      <dgm:spPr/>
      <dgm:t>
        <a:bodyPr/>
        <a:lstStyle/>
        <a:p>
          <a:endParaRPr lang="en-US"/>
        </a:p>
      </dgm:t>
    </dgm:pt>
    <dgm:pt modelId="{0FB824FF-CBB3-458B-9285-B531FF5E5860}">
      <dgm:prSet/>
      <dgm:spPr/>
      <dgm:t>
        <a:bodyPr/>
        <a:lstStyle/>
        <a:p>
          <a:r>
            <a:rPr lang="en-US" b="1" dirty="0"/>
            <a:t>Optimize functions</a:t>
          </a:r>
          <a:br>
            <a:rPr lang="en-US" dirty="0"/>
          </a:br>
          <a:r>
            <a:rPr lang="en-US" dirty="0"/>
            <a:t>(e.g., utility).</a:t>
          </a:r>
        </a:p>
      </dgm:t>
      <dgm:extLst>
        <a:ext uri="{E40237B7-FDA0-4F09-8148-C483321AD2D9}">
          <dgm14:cNvPr xmlns:dgm14="http://schemas.microsoft.com/office/drawing/2010/diagram" id="0" name="" descr="A figure showing 6 research areas of AI."/>
        </a:ext>
      </dgm:extLst>
    </dgm:pt>
    <dgm:pt modelId="{FC996115-56CA-4728-85E4-FDD41ED8AEB7}" type="parTrans" cxnId="{B6782E81-CFC7-434B-952C-33939ED020E1}">
      <dgm:prSet/>
      <dgm:spPr/>
      <dgm:t>
        <a:bodyPr/>
        <a:lstStyle/>
        <a:p>
          <a:endParaRPr lang="en-US"/>
        </a:p>
      </dgm:t>
    </dgm:pt>
    <dgm:pt modelId="{08AF88B2-A07F-42EB-B5DD-3233FEEB4D22}" type="sibTrans" cxnId="{B6782E81-CFC7-434B-952C-33939ED020E1}">
      <dgm:prSet/>
      <dgm:spPr/>
      <dgm:t>
        <a:bodyPr/>
        <a:lstStyle/>
        <a:p>
          <a:endParaRPr lang="en-US"/>
        </a:p>
      </dgm:t>
    </dgm:pt>
    <dgm:pt modelId="{E44F2C67-68DD-4E26-BCF4-2AA071F94FC1}">
      <dgm:prSet/>
      <dgm:spPr/>
      <dgm:t>
        <a:bodyPr/>
        <a:lstStyle/>
        <a:p>
          <a:r>
            <a:rPr lang="en-US" b="1" dirty="0"/>
            <a:t>Stay within given constraints </a:t>
          </a:r>
          <a:r>
            <a:rPr lang="en-US" dirty="0"/>
            <a:t>(constraint satisfaction problem; e.g., reach the goal without running out of power)</a:t>
          </a:r>
        </a:p>
      </dgm:t>
      <dgm:extLst>
        <a:ext uri="{E40237B7-FDA0-4F09-8148-C483321AD2D9}">
          <dgm14:cNvPr xmlns:dgm14="http://schemas.microsoft.com/office/drawing/2010/diagram" id="0" name="" descr="A figure showing 6 research areas of AI."/>
        </a:ext>
      </dgm:extLst>
    </dgm:pt>
    <dgm:pt modelId="{EDCB9C4E-28A5-4408-A787-42CBD25EF44C}" type="parTrans" cxnId="{FA00120F-C80E-4DF9-90D8-3C49B5B8786E}">
      <dgm:prSet/>
      <dgm:spPr/>
      <dgm:t>
        <a:bodyPr/>
        <a:lstStyle/>
        <a:p>
          <a:endParaRPr lang="en-US"/>
        </a:p>
      </dgm:t>
    </dgm:pt>
    <dgm:pt modelId="{C84560EF-23AC-4161-839A-E47DF5B8CB53}" type="sibTrans" cxnId="{FA00120F-C80E-4DF9-90D8-3C49B5B8786E}">
      <dgm:prSet/>
      <dgm:spPr/>
      <dgm:t>
        <a:bodyPr/>
        <a:lstStyle/>
        <a:p>
          <a:endParaRPr lang="en-US"/>
        </a:p>
      </dgm:t>
    </dgm:pt>
    <dgm:pt modelId="{2A4FA44A-FD45-401B-892D-60887C1C16B1}">
      <dgm:prSet/>
      <dgm:spPr/>
      <dgm:t>
        <a:bodyPr/>
        <a:lstStyle/>
        <a:p>
          <a:r>
            <a:rPr lang="en-US" b="1" dirty="0"/>
            <a:t>Deal with uncertainty</a:t>
          </a:r>
          <a:br>
            <a:rPr lang="en-US" dirty="0"/>
          </a:br>
          <a:r>
            <a:rPr lang="en-US" dirty="0"/>
            <a:t> (e.g., current traffic on the road).</a:t>
          </a:r>
        </a:p>
      </dgm:t>
      <dgm:extLst>
        <a:ext uri="{E40237B7-FDA0-4F09-8148-C483321AD2D9}">
          <dgm14:cNvPr xmlns:dgm14="http://schemas.microsoft.com/office/drawing/2010/diagram" id="0" name="" descr="A figure showing 6 research areas of AI."/>
        </a:ext>
      </dgm:extLst>
    </dgm:pt>
    <dgm:pt modelId="{41D96D54-7EE2-47A3-89DF-07228DE8D8E6}" type="parTrans" cxnId="{BAAC3D45-4FDD-4725-BC7E-695BE2008C05}">
      <dgm:prSet/>
      <dgm:spPr/>
      <dgm:t>
        <a:bodyPr/>
        <a:lstStyle/>
        <a:p>
          <a:endParaRPr lang="en-US"/>
        </a:p>
      </dgm:t>
    </dgm:pt>
    <dgm:pt modelId="{7C0BE788-FF3F-4FC2-91CD-4E0B1C1FD818}" type="sibTrans" cxnId="{BAAC3D45-4FDD-4725-BC7E-695BE2008C05}">
      <dgm:prSet/>
      <dgm:spPr/>
      <dgm:t>
        <a:bodyPr/>
        <a:lstStyle/>
        <a:p>
          <a:endParaRPr lang="en-US"/>
        </a:p>
      </dgm:t>
    </dgm:pt>
    <dgm:pt modelId="{B879ECD9-B59C-42DD-A853-FC01EC7A3F60}">
      <dgm:prSet/>
      <dgm:spPr/>
      <dgm:t>
        <a:bodyPr/>
        <a:lstStyle/>
        <a:p>
          <a:r>
            <a:rPr lang="en-US" b="1" dirty="0"/>
            <a:t>Learn a good agent program from data and improve over time </a:t>
          </a:r>
          <a:br>
            <a:rPr lang="en-US" dirty="0"/>
          </a:br>
          <a:r>
            <a:rPr lang="en-US" dirty="0"/>
            <a:t>(machine learning).</a:t>
          </a:r>
        </a:p>
      </dgm:t>
      <dgm:extLst>
        <a:ext uri="{E40237B7-FDA0-4F09-8148-C483321AD2D9}">
          <dgm14:cNvPr xmlns:dgm14="http://schemas.microsoft.com/office/drawing/2010/diagram" id="0" name="" descr="A figure showing 6 research areas of AI."/>
        </a:ext>
      </dgm:extLst>
    </dgm:pt>
    <dgm:pt modelId="{9F24A3E2-3998-4EF3-85AD-8886F983E049}" type="parTrans" cxnId="{378AE25A-F44C-4E4F-914E-87DC83F7CD9A}">
      <dgm:prSet/>
      <dgm:spPr/>
      <dgm:t>
        <a:bodyPr/>
        <a:lstStyle/>
        <a:p>
          <a:endParaRPr lang="en-US"/>
        </a:p>
      </dgm:t>
    </dgm:pt>
    <dgm:pt modelId="{74194639-D3BD-4A9D-B0E5-FE1747321193}" type="sibTrans" cxnId="{378AE25A-F44C-4E4F-914E-87DC83F7CD9A}">
      <dgm:prSet/>
      <dgm:spPr/>
      <dgm:t>
        <a:bodyPr/>
        <a:lstStyle/>
        <a:p>
          <a:endParaRPr lang="en-US"/>
        </a:p>
      </dgm:t>
    </dgm:pt>
    <dgm:pt modelId="{4D19892B-1D99-4BD3-994E-239C692FB82D}">
      <dgm:prSet/>
      <dgm:spPr/>
      <dgm:t>
        <a:bodyPr/>
        <a:lstStyle/>
        <a:p>
          <a:r>
            <a:rPr lang="en-US" b="1" dirty="0"/>
            <a:t>Sensing</a:t>
          </a:r>
          <a:br>
            <a:rPr lang="en-US" dirty="0"/>
          </a:br>
          <a:r>
            <a:rPr lang="en-US" dirty="0"/>
            <a:t>(e.g., natural language processing, vision)</a:t>
          </a:r>
        </a:p>
      </dgm:t>
      <dgm:extLst>
        <a:ext uri="{E40237B7-FDA0-4F09-8148-C483321AD2D9}">
          <dgm14:cNvPr xmlns:dgm14="http://schemas.microsoft.com/office/drawing/2010/diagram" id="0" name="" descr="A figure showing 6 research areas of AI."/>
        </a:ext>
      </dgm:extLst>
    </dgm:pt>
    <dgm:pt modelId="{E99BA468-5DBE-4EAC-81FB-4DB3C4006A7A}" type="parTrans" cxnId="{4B81AE71-1489-4135-880D-AB4ED703BC63}">
      <dgm:prSet/>
      <dgm:spPr/>
      <dgm:t>
        <a:bodyPr/>
        <a:lstStyle/>
        <a:p>
          <a:endParaRPr lang="en-US"/>
        </a:p>
      </dgm:t>
    </dgm:pt>
    <dgm:pt modelId="{3E594377-B054-4B0B-8B15-FD61727B23D3}" type="sibTrans" cxnId="{4B81AE71-1489-4135-880D-AB4ED703BC63}">
      <dgm:prSet/>
      <dgm:spPr/>
      <dgm:t>
        <a:bodyPr/>
        <a:lstStyle/>
        <a:p>
          <a:endParaRPr lang="en-US"/>
        </a:p>
      </dgm:t>
    </dgm:pt>
    <dgm:pt modelId="{2B7CDCB7-ED70-4F22-8357-E6E5B237203A}" type="pres">
      <dgm:prSet presAssocID="{555E5EE3-B363-4D6C-88F1-916B33266448}" presName="diagram" presStyleCnt="0">
        <dgm:presLayoutVars>
          <dgm:dir/>
          <dgm:resizeHandles val="exact"/>
        </dgm:presLayoutVars>
      </dgm:prSet>
      <dgm:spPr/>
    </dgm:pt>
    <dgm:pt modelId="{26123794-7DC3-4213-9409-4DAC10BB4149}" type="pres">
      <dgm:prSet presAssocID="{D80069BB-8E35-400D-8CA5-1215F8940D34}" presName="node" presStyleLbl="node1" presStyleIdx="0" presStyleCnt="6">
        <dgm:presLayoutVars>
          <dgm:bulletEnabled val="1"/>
        </dgm:presLayoutVars>
      </dgm:prSet>
      <dgm:spPr/>
    </dgm:pt>
    <dgm:pt modelId="{B57AA989-367B-42D1-8E34-0B19A160FB82}" type="pres">
      <dgm:prSet presAssocID="{F5633BB9-CEDC-4907-A004-109D55124B9A}" presName="sibTrans" presStyleCnt="0"/>
      <dgm:spPr/>
    </dgm:pt>
    <dgm:pt modelId="{86913D6A-C88D-470A-938E-C5F24ACEC7D0}" type="pres">
      <dgm:prSet presAssocID="{0FB824FF-CBB3-458B-9285-B531FF5E5860}" presName="node" presStyleLbl="node1" presStyleIdx="1" presStyleCnt="6">
        <dgm:presLayoutVars>
          <dgm:bulletEnabled val="1"/>
        </dgm:presLayoutVars>
      </dgm:prSet>
      <dgm:spPr/>
    </dgm:pt>
    <dgm:pt modelId="{D74C3E90-A6A8-48C8-A551-E157E3554967}" type="pres">
      <dgm:prSet presAssocID="{08AF88B2-A07F-42EB-B5DD-3233FEEB4D22}" presName="sibTrans" presStyleCnt="0"/>
      <dgm:spPr/>
    </dgm:pt>
    <dgm:pt modelId="{B5EEA2DA-E7B2-4E5E-A1D6-0E4998FC5BF9}" type="pres">
      <dgm:prSet presAssocID="{E44F2C67-68DD-4E26-BCF4-2AA071F94FC1}" presName="node" presStyleLbl="node1" presStyleIdx="2" presStyleCnt="6">
        <dgm:presLayoutVars>
          <dgm:bulletEnabled val="1"/>
        </dgm:presLayoutVars>
      </dgm:prSet>
      <dgm:spPr/>
    </dgm:pt>
    <dgm:pt modelId="{2968275B-7410-4996-A67D-5A115EC04324}" type="pres">
      <dgm:prSet presAssocID="{C84560EF-23AC-4161-839A-E47DF5B8CB53}" presName="sibTrans" presStyleCnt="0"/>
      <dgm:spPr/>
    </dgm:pt>
    <dgm:pt modelId="{3D48CA99-0D49-4A06-8AD2-7577D894C005}" type="pres">
      <dgm:prSet presAssocID="{2A4FA44A-FD45-401B-892D-60887C1C16B1}" presName="node" presStyleLbl="node1" presStyleIdx="3" presStyleCnt="6">
        <dgm:presLayoutVars>
          <dgm:bulletEnabled val="1"/>
        </dgm:presLayoutVars>
      </dgm:prSet>
      <dgm:spPr/>
    </dgm:pt>
    <dgm:pt modelId="{5A03EF82-8A1A-4116-A2AB-76F43F5AAE1B}" type="pres">
      <dgm:prSet presAssocID="{7C0BE788-FF3F-4FC2-91CD-4E0B1C1FD818}" presName="sibTrans" presStyleCnt="0"/>
      <dgm:spPr/>
    </dgm:pt>
    <dgm:pt modelId="{1552D5B5-F5AD-4E06-939D-78DE82F19BE3}" type="pres">
      <dgm:prSet presAssocID="{B879ECD9-B59C-42DD-A853-FC01EC7A3F60}" presName="node" presStyleLbl="node1" presStyleIdx="4" presStyleCnt="6">
        <dgm:presLayoutVars>
          <dgm:bulletEnabled val="1"/>
        </dgm:presLayoutVars>
      </dgm:prSet>
      <dgm:spPr/>
    </dgm:pt>
    <dgm:pt modelId="{A4C68940-BF1F-48B2-BD28-78691BE3AD93}" type="pres">
      <dgm:prSet presAssocID="{74194639-D3BD-4A9D-B0E5-FE1747321193}" presName="sibTrans" presStyleCnt="0"/>
      <dgm:spPr/>
    </dgm:pt>
    <dgm:pt modelId="{6227B7C4-618D-44BD-819F-7F186E653162}" type="pres">
      <dgm:prSet presAssocID="{4D19892B-1D99-4BD3-994E-239C692FB82D}" presName="node" presStyleLbl="node1" presStyleIdx="5" presStyleCnt="6">
        <dgm:presLayoutVars>
          <dgm:bulletEnabled val="1"/>
        </dgm:presLayoutVars>
      </dgm:prSet>
      <dgm:spPr/>
    </dgm:pt>
  </dgm:ptLst>
  <dgm:cxnLst>
    <dgm:cxn modelId="{FA00120F-C80E-4DF9-90D8-3C49B5B8786E}" srcId="{555E5EE3-B363-4D6C-88F1-916B33266448}" destId="{E44F2C67-68DD-4E26-BCF4-2AA071F94FC1}" srcOrd="2" destOrd="0" parTransId="{EDCB9C4E-28A5-4408-A787-42CBD25EF44C}" sibTransId="{C84560EF-23AC-4161-839A-E47DF5B8CB53}"/>
    <dgm:cxn modelId="{25F88313-33C0-4D53-9310-46B4B553D9E1}" type="presOf" srcId="{D80069BB-8E35-400D-8CA5-1215F8940D34}" destId="{26123794-7DC3-4213-9409-4DAC10BB4149}" srcOrd="0" destOrd="0" presId="urn:microsoft.com/office/officeart/2005/8/layout/default"/>
    <dgm:cxn modelId="{7E17AD3C-4339-42D7-8A20-9347FEBC6F3A}" type="presOf" srcId="{E44F2C67-68DD-4E26-BCF4-2AA071F94FC1}" destId="{B5EEA2DA-E7B2-4E5E-A1D6-0E4998FC5BF9}" srcOrd="0" destOrd="0" presId="urn:microsoft.com/office/officeart/2005/8/layout/default"/>
    <dgm:cxn modelId="{EB954361-A156-4490-8320-C103DBF6DCB8}" type="presOf" srcId="{4D19892B-1D99-4BD3-994E-239C692FB82D}" destId="{6227B7C4-618D-44BD-819F-7F186E653162}" srcOrd="0" destOrd="0" presId="urn:microsoft.com/office/officeart/2005/8/layout/default"/>
    <dgm:cxn modelId="{BAAC3D45-4FDD-4725-BC7E-695BE2008C05}" srcId="{555E5EE3-B363-4D6C-88F1-916B33266448}" destId="{2A4FA44A-FD45-401B-892D-60887C1C16B1}" srcOrd="3" destOrd="0" parTransId="{41D96D54-7EE2-47A3-89DF-07228DE8D8E6}" sibTransId="{7C0BE788-FF3F-4FC2-91CD-4E0B1C1FD818}"/>
    <dgm:cxn modelId="{4B81AE71-1489-4135-880D-AB4ED703BC63}" srcId="{555E5EE3-B363-4D6C-88F1-916B33266448}" destId="{4D19892B-1D99-4BD3-994E-239C692FB82D}" srcOrd="5" destOrd="0" parTransId="{E99BA468-5DBE-4EAC-81FB-4DB3C4006A7A}" sibTransId="{3E594377-B054-4B0B-8B15-FD61727B23D3}"/>
    <dgm:cxn modelId="{378AE25A-F44C-4E4F-914E-87DC83F7CD9A}" srcId="{555E5EE3-B363-4D6C-88F1-916B33266448}" destId="{B879ECD9-B59C-42DD-A853-FC01EC7A3F60}" srcOrd="4" destOrd="0" parTransId="{9F24A3E2-3998-4EF3-85AD-8886F983E049}" sibTransId="{74194639-D3BD-4A9D-B0E5-FE1747321193}"/>
    <dgm:cxn modelId="{0962E65A-630F-4162-822C-D1527A762B3D}" type="presOf" srcId="{B879ECD9-B59C-42DD-A853-FC01EC7A3F60}" destId="{1552D5B5-F5AD-4E06-939D-78DE82F19BE3}" srcOrd="0" destOrd="0" presId="urn:microsoft.com/office/officeart/2005/8/layout/default"/>
    <dgm:cxn modelId="{B6782E81-CFC7-434B-952C-33939ED020E1}" srcId="{555E5EE3-B363-4D6C-88F1-916B33266448}" destId="{0FB824FF-CBB3-458B-9285-B531FF5E5860}" srcOrd="1" destOrd="0" parTransId="{FC996115-56CA-4728-85E4-FDD41ED8AEB7}" sibTransId="{08AF88B2-A07F-42EB-B5DD-3233FEEB4D22}"/>
    <dgm:cxn modelId="{51E13D85-58BF-4FAA-A715-0AEE514E26B9}" type="presOf" srcId="{0FB824FF-CBB3-458B-9285-B531FF5E5860}" destId="{86913D6A-C88D-470A-938E-C5F24ACEC7D0}" srcOrd="0" destOrd="0" presId="urn:microsoft.com/office/officeart/2005/8/layout/default"/>
    <dgm:cxn modelId="{07F26D98-98C7-42A9-A50F-F90461FE633F}" srcId="{555E5EE3-B363-4D6C-88F1-916B33266448}" destId="{D80069BB-8E35-400D-8CA5-1215F8940D34}" srcOrd="0" destOrd="0" parTransId="{BA9AA648-163F-4C8E-BAAE-8E434035E850}" sibTransId="{F5633BB9-CEDC-4907-A004-109D55124B9A}"/>
    <dgm:cxn modelId="{D7F34DB6-8A45-4D13-A94D-66371105E71B}" type="presOf" srcId="{2A4FA44A-FD45-401B-892D-60887C1C16B1}" destId="{3D48CA99-0D49-4A06-8AD2-7577D894C005}" srcOrd="0" destOrd="0" presId="urn:microsoft.com/office/officeart/2005/8/layout/default"/>
    <dgm:cxn modelId="{C7D687FB-2B73-4091-9C7C-32C59CE0EDBF}" type="presOf" srcId="{555E5EE3-B363-4D6C-88F1-916B33266448}" destId="{2B7CDCB7-ED70-4F22-8357-E6E5B237203A}" srcOrd="0" destOrd="0" presId="urn:microsoft.com/office/officeart/2005/8/layout/default"/>
    <dgm:cxn modelId="{DFF56C5F-5442-4B45-B9B0-8201F31B410E}" type="presParOf" srcId="{2B7CDCB7-ED70-4F22-8357-E6E5B237203A}" destId="{26123794-7DC3-4213-9409-4DAC10BB4149}" srcOrd="0" destOrd="0" presId="urn:microsoft.com/office/officeart/2005/8/layout/default"/>
    <dgm:cxn modelId="{6921480E-F436-4DED-965D-5F26A7FD578F}" type="presParOf" srcId="{2B7CDCB7-ED70-4F22-8357-E6E5B237203A}" destId="{B57AA989-367B-42D1-8E34-0B19A160FB82}" srcOrd="1" destOrd="0" presId="urn:microsoft.com/office/officeart/2005/8/layout/default"/>
    <dgm:cxn modelId="{35CBB486-2647-47D3-926F-C52F9788BB97}" type="presParOf" srcId="{2B7CDCB7-ED70-4F22-8357-E6E5B237203A}" destId="{86913D6A-C88D-470A-938E-C5F24ACEC7D0}" srcOrd="2" destOrd="0" presId="urn:microsoft.com/office/officeart/2005/8/layout/default"/>
    <dgm:cxn modelId="{E2E95F28-27C0-4F00-984F-3F11A358E386}" type="presParOf" srcId="{2B7CDCB7-ED70-4F22-8357-E6E5B237203A}" destId="{D74C3E90-A6A8-48C8-A551-E157E3554967}" srcOrd="3" destOrd="0" presId="urn:microsoft.com/office/officeart/2005/8/layout/default"/>
    <dgm:cxn modelId="{F2A2D102-32AF-4C97-8BC3-C4AD44BBE7B5}" type="presParOf" srcId="{2B7CDCB7-ED70-4F22-8357-E6E5B237203A}" destId="{B5EEA2DA-E7B2-4E5E-A1D6-0E4998FC5BF9}" srcOrd="4" destOrd="0" presId="urn:microsoft.com/office/officeart/2005/8/layout/default"/>
    <dgm:cxn modelId="{C19225BD-6E15-4FA5-91DA-F764849547AE}" type="presParOf" srcId="{2B7CDCB7-ED70-4F22-8357-E6E5B237203A}" destId="{2968275B-7410-4996-A67D-5A115EC04324}" srcOrd="5" destOrd="0" presId="urn:microsoft.com/office/officeart/2005/8/layout/default"/>
    <dgm:cxn modelId="{6F8A990F-4A69-4208-8B72-8D6B72DF61AE}" type="presParOf" srcId="{2B7CDCB7-ED70-4F22-8357-E6E5B237203A}" destId="{3D48CA99-0D49-4A06-8AD2-7577D894C005}" srcOrd="6" destOrd="0" presId="urn:microsoft.com/office/officeart/2005/8/layout/default"/>
    <dgm:cxn modelId="{43C0B1C4-18B7-42ED-80F3-DC1F5CFCED4C}" type="presParOf" srcId="{2B7CDCB7-ED70-4F22-8357-E6E5B237203A}" destId="{5A03EF82-8A1A-4116-A2AB-76F43F5AAE1B}" srcOrd="7" destOrd="0" presId="urn:microsoft.com/office/officeart/2005/8/layout/default"/>
    <dgm:cxn modelId="{2AC39BBC-3134-4A74-B5CA-BE55369A448D}" type="presParOf" srcId="{2B7CDCB7-ED70-4F22-8357-E6E5B237203A}" destId="{1552D5B5-F5AD-4E06-939D-78DE82F19BE3}" srcOrd="8" destOrd="0" presId="urn:microsoft.com/office/officeart/2005/8/layout/default"/>
    <dgm:cxn modelId="{D5A07459-7FDB-4ACD-A7BF-7D0B3A2EFC54}" type="presParOf" srcId="{2B7CDCB7-ED70-4F22-8357-E6E5B237203A}" destId="{A4C68940-BF1F-48B2-BD28-78691BE3AD93}" srcOrd="9" destOrd="0" presId="urn:microsoft.com/office/officeart/2005/8/layout/default"/>
    <dgm:cxn modelId="{3DD86CD2-E780-409F-BF50-9EDEA6D6863D}" type="presParOf" srcId="{2B7CDCB7-ED70-4F22-8357-E6E5B237203A}" destId="{6227B7C4-618D-44BD-819F-7F186E653162}"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dirty="0"/>
            <a:t>Performance measure</a:t>
          </a:r>
          <a:endParaRPr lang="en-US" dirty="0"/>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endParaRPr lang="en-US" dirty="0"/>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endParaRPr lang="en-US" dirty="0"/>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endParaRPr lang="en-US" dirty="0"/>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endParaRPr lang="en-US" dirty="0"/>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34F7950D-0038-442E-B60E-69971E8B40AC}" type="presOf" srcId="{58A56870-94C5-474F-A11F-B059F85D051B}" destId="{5AAEAC57-C5CF-4BF7-B78E-013E1F7A0946}" srcOrd="0" destOrd="0" presId="urn:microsoft.com/office/officeart/2005/8/layout/hList1"/>
    <dgm:cxn modelId="{8EDF021A-0EDD-4FB5-9107-0D2E7B05FC2D}" srcId="{B591CF20-E38B-470F-ADB9-0E408539A816}" destId="{7D8F34D2-ACF5-4A51-B24D-609C41730628}" srcOrd="2" destOrd="0" parTransId="{538793FA-12F5-487C-A939-B1DC05160418}" sibTransId="{73ABE292-2B32-41AF-ADF7-3E2FAF127215}"/>
    <dgm:cxn modelId="{04BD272A-78AE-46A0-BC4A-995E602572B7}" type="presOf" srcId="{F0F72F2C-A2DF-4546-B5A6-BD3771EF4984}" destId="{ED723AC5-A2E2-4B16-BEA7-A94A2BECAD1C}"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CEF9423A-8323-4FA6-9433-09CDA70E8829}" srcId="{58A56870-94C5-474F-A11F-B059F85D051B}" destId="{99690A0C-B363-44CA-B8D2-E1E8D3F4850C}" srcOrd="0" destOrd="0" parTransId="{4129AA71-9DFC-4B1A-9E74-FAE90BAD1635}" sibTransId="{22B365A6-AF06-4542-A330-D109C89F66BB}"/>
    <dgm:cxn modelId="{80F1BD65-2EB1-4266-B0F6-0B71997C03C7}" type="presOf" srcId="{99690A0C-B363-44CA-B8D2-E1E8D3F4850C}" destId="{DD58FCCA-5A53-48EF-830C-01A1BC2DEC5F}" srcOrd="0" destOrd="0" presId="urn:microsoft.com/office/officeart/2005/8/layout/hList1"/>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9C466089-A44C-4CD1-A827-54C3F5A0F7F2}" type="presOf" srcId="{B8F46C62-824E-4968-9874-EAE0BD4DEC06}" destId="{AE9246A3-3980-441E-8C93-893085D8CE26}" srcOrd="0" destOrd="0"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EB86B799-A5DE-434C-B5EA-D422811ACDCA}" type="presOf" srcId="{E64BC63D-3F14-4150-9DA0-E7EC0FD6EA76}" destId="{C7F39890-5C8D-48FD-9A3D-71E6A4C3F357}" srcOrd="0" destOrd="0" presId="urn:microsoft.com/office/officeart/2005/8/layout/hList1"/>
    <dgm:cxn modelId="{35A2ED99-0F87-403A-BB22-400B56925B24}" srcId="{7D8F34D2-ACF5-4A51-B24D-609C41730628}" destId="{E64BC63D-3F14-4150-9DA0-E7EC0FD6EA76}" srcOrd="0" destOrd="0" parTransId="{D507EDFD-DDCC-4F7A-8C9A-BB646694064C}" sibTransId="{1E441C76-492B-41CE-8558-DC1206CC67E0}"/>
    <dgm:cxn modelId="{61513BA5-83DE-423F-AC70-DD4FEAADB516}" type="presOf" srcId="{DD1E0D02-53B6-4AD7-9E54-A7D0795D9AC8}" destId="{C961A285-B32F-4EA0-A7A2-A0725D9D4CB3}" srcOrd="0" destOrd="0"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C49E96B9-6082-4869-BC9C-F094F52923B2}" srcId="{68943606-CA28-4782-8232-95AB8616BAD2}" destId="{B8F46C62-824E-4968-9874-EAE0BD4DEC06}" srcOrd="0" destOrd="0" parTransId="{2CB3CFE6-48C9-4764-BE98-1DFCB01931D2}" sibTransId="{CC392892-33EB-4DAB-95D8-04EC6A85112E}"/>
    <dgm:cxn modelId="{9DC4D9DE-E4D5-41F9-BE0D-436F3B8081E6}" type="presOf" srcId="{B591CF20-E38B-470F-ADB9-0E408539A816}" destId="{72F092A1-3B55-4AF9-BB8D-2692568648C3}" srcOrd="0" destOrd="0"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44A1B9F-C8C0-4738-983F-1A3FBFA26E0C}"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D9E94AB-1EA9-4FE4-8DD8-C3A9DF8E9978}">
      <dgm:prSet/>
      <dgm:spPr/>
      <dgm:t>
        <a:bodyPr/>
        <a:lstStyle/>
        <a:p>
          <a:r>
            <a:rPr lang="en-US" b="1"/>
            <a:t>Performance measure</a:t>
          </a:r>
          <a:endParaRPr lang="en-US"/>
        </a:p>
      </dgm:t>
    </dgm:pt>
    <dgm:pt modelId="{BFD915F0-C0FD-4CAF-8516-C218216EE993}" type="parTrans" cxnId="{85A478FB-9F9E-4A2A-B16C-DF60FDF918BE}">
      <dgm:prSet/>
      <dgm:spPr/>
      <dgm:t>
        <a:bodyPr/>
        <a:lstStyle/>
        <a:p>
          <a:endParaRPr lang="en-US"/>
        </a:p>
      </dgm:t>
    </dgm:pt>
    <dgm:pt modelId="{D9175244-BB87-48FA-850F-A7C5B2A3D2C9}" type="sibTrans" cxnId="{85A478FB-9F9E-4A2A-B16C-DF60FDF918BE}">
      <dgm:prSet/>
      <dgm:spPr/>
      <dgm:t>
        <a:bodyPr/>
        <a:lstStyle/>
        <a:p>
          <a:endParaRPr lang="en-US"/>
        </a:p>
      </dgm:t>
    </dgm:pt>
    <dgm:pt modelId="{8FB7AE19-B586-4A4C-8094-FDE2EB139843}">
      <dgm:prSet/>
      <dgm:spPr/>
      <dgm:t>
        <a:bodyPr/>
        <a:lstStyle/>
        <a:p>
          <a:r>
            <a:rPr lang="en-US" dirty="0"/>
            <a:t>Accuracy: Minimizing false positives, false negatives</a:t>
          </a:r>
        </a:p>
      </dgm:t>
    </dgm:pt>
    <dgm:pt modelId="{BD72B08A-FDAC-43BD-ABDD-0764DE321490}" type="parTrans" cxnId="{E23391D9-9043-4422-94F6-2CB7170BA6DE}">
      <dgm:prSet/>
      <dgm:spPr/>
      <dgm:t>
        <a:bodyPr/>
        <a:lstStyle/>
        <a:p>
          <a:endParaRPr lang="en-US"/>
        </a:p>
      </dgm:t>
    </dgm:pt>
    <dgm:pt modelId="{7323867A-B311-4E60-B14B-9CFFB22CEFFE}" type="sibTrans" cxnId="{E23391D9-9043-4422-94F6-2CB7170BA6DE}">
      <dgm:prSet/>
      <dgm:spPr/>
      <dgm:t>
        <a:bodyPr/>
        <a:lstStyle/>
        <a:p>
          <a:endParaRPr lang="en-US"/>
        </a:p>
      </dgm:t>
    </dgm:pt>
    <dgm:pt modelId="{8C174D8C-23F7-42A9-B9CF-B00186EC3257}">
      <dgm:prSet/>
      <dgm:spPr/>
      <dgm:t>
        <a:bodyPr/>
        <a:lstStyle/>
        <a:p>
          <a:r>
            <a:rPr lang="en-US" b="1"/>
            <a:t>Environment</a:t>
          </a:r>
          <a:endParaRPr lang="en-US"/>
        </a:p>
      </dgm:t>
    </dgm:pt>
    <dgm:pt modelId="{293FFFFC-46D8-494C-8159-2F1B3BB8ECF1}" type="parTrans" cxnId="{BFF648FA-E632-400D-9E97-032546393FB8}">
      <dgm:prSet/>
      <dgm:spPr/>
      <dgm:t>
        <a:bodyPr/>
        <a:lstStyle/>
        <a:p>
          <a:endParaRPr lang="en-US"/>
        </a:p>
      </dgm:t>
    </dgm:pt>
    <dgm:pt modelId="{A565E1AE-1C9B-46AB-B247-49510C803854}" type="sibTrans" cxnId="{BFF648FA-E632-400D-9E97-032546393FB8}">
      <dgm:prSet/>
      <dgm:spPr/>
      <dgm:t>
        <a:bodyPr/>
        <a:lstStyle/>
        <a:p>
          <a:endParaRPr lang="en-US"/>
        </a:p>
      </dgm:t>
    </dgm:pt>
    <dgm:pt modelId="{A2581FA3-A862-4EF2-9961-4E5176D12CA6}">
      <dgm:prSet/>
      <dgm:spPr/>
      <dgm:t>
        <a:bodyPr/>
        <a:lstStyle/>
        <a:p>
          <a:r>
            <a:rPr lang="en-US" dirty="0"/>
            <a:t>A user’s email account</a:t>
          </a:r>
        </a:p>
      </dgm:t>
    </dgm:pt>
    <dgm:pt modelId="{F454F389-B920-411E-A078-C872AD347DEB}" type="parTrans" cxnId="{E5D9596C-C72D-4212-ABE0-4B44BE3C494B}">
      <dgm:prSet/>
      <dgm:spPr/>
      <dgm:t>
        <a:bodyPr/>
        <a:lstStyle/>
        <a:p>
          <a:endParaRPr lang="en-US"/>
        </a:p>
      </dgm:t>
    </dgm:pt>
    <dgm:pt modelId="{566EA440-694F-4292-84A0-4D9C70783CF4}" type="sibTrans" cxnId="{E5D9596C-C72D-4212-ABE0-4B44BE3C494B}">
      <dgm:prSet/>
      <dgm:spPr/>
      <dgm:t>
        <a:bodyPr/>
        <a:lstStyle/>
        <a:p>
          <a:endParaRPr lang="en-US"/>
        </a:p>
      </dgm:t>
    </dgm:pt>
    <dgm:pt modelId="{0CE115AE-E8FF-4FBA-8734-E973D6F8830F}">
      <dgm:prSet/>
      <dgm:spPr/>
      <dgm:t>
        <a:bodyPr/>
        <a:lstStyle/>
        <a:p>
          <a:r>
            <a:rPr lang="en-US" b="1"/>
            <a:t>Actuators</a:t>
          </a:r>
          <a:endParaRPr lang="en-US"/>
        </a:p>
      </dgm:t>
    </dgm:pt>
    <dgm:pt modelId="{5147C656-C76B-4F61-AE8A-9B19A8B19732}" type="parTrans" cxnId="{0C7465DF-DBE5-4D0B-BCD0-8A376107CF41}">
      <dgm:prSet/>
      <dgm:spPr/>
      <dgm:t>
        <a:bodyPr/>
        <a:lstStyle/>
        <a:p>
          <a:endParaRPr lang="en-US"/>
        </a:p>
      </dgm:t>
    </dgm:pt>
    <dgm:pt modelId="{E5B39D5E-9CC5-4564-B5BC-52965092A6B6}" type="sibTrans" cxnId="{0C7465DF-DBE5-4D0B-BCD0-8A376107CF41}">
      <dgm:prSet/>
      <dgm:spPr/>
      <dgm:t>
        <a:bodyPr/>
        <a:lstStyle/>
        <a:p>
          <a:endParaRPr lang="en-US"/>
        </a:p>
      </dgm:t>
    </dgm:pt>
    <dgm:pt modelId="{278D71FA-B669-4BD7-9F4B-2D6298B938CA}">
      <dgm:prSet/>
      <dgm:spPr/>
      <dgm:t>
        <a:bodyPr/>
        <a:lstStyle/>
        <a:p>
          <a:r>
            <a:rPr lang="en-US" dirty="0"/>
            <a:t>Mark as spam</a:t>
          </a:r>
        </a:p>
      </dgm:t>
    </dgm:pt>
    <dgm:pt modelId="{45FE954E-C4C9-4C50-A38E-C175D5A053C8}" type="parTrans" cxnId="{49D6344A-5963-46BA-8360-81516D96A859}">
      <dgm:prSet/>
      <dgm:spPr/>
      <dgm:t>
        <a:bodyPr/>
        <a:lstStyle/>
        <a:p>
          <a:endParaRPr lang="en-US"/>
        </a:p>
      </dgm:t>
    </dgm:pt>
    <dgm:pt modelId="{C0F26B8F-E75D-42CC-AC9A-579EE1798496}" type="sibTrans" cxnId="{49D6344A-5963-46BA-8360-81516D96A859}">
      <dgm:prSet/>
      <dgm:spPr/>
      <dgm:t>
        <a:bodyPr/>
        <a:lstStyle/>
        <a:p>
          <a:endParaRPr lang="en-US"/>
        </a:p>
      </dgm:t>
    </dgm:pt>
    <dgm:pt modelId="{C155130E-9A98-466A-ABA0-35B37F12F267}">
      <dgm:prSet/>
      <dgm:spPr/>
      <dgm:t>
        <a:bodyPr/>
        <a:lstStyle/>
        <a:p>
          <a:r>
            <a:rPr lang="en-US" b="1"/>
            <a:t>Sensors</a:t>
          </a:r>
          <a:endParaRPr lang="en-US"/>
        </a:p>
      </dgm:t>
    </dgm:pt>
    <dgm:pt modelId="{33E3D795-1F8F-4B0B-8F2E-C643CC9D87A7}" type="parTrans" cxnId="{B6BEDA9C-F8E2-455E-827D-F6F633A584F3}">
      <dgm:prSet/>
      <dgm:spPr/>
      <dgm:t>
        <a:bodyPr/>
        <a:lstStyle/>
        <a:p>
          <a:endParaRPr lang="en-US"/>
        </a:p>
      </dgm:t>
    </dgm:pt>
    <dgm:pt modelId="{FA0D7942-D49A-4D25-98D6-66F8423C11D5}" type="sibTrans" cxnId="{B6BEDA9C-F8E2-455E-827D-F6F633A584F3}">
      <dgm:prSet/>
      <dgm:spPr/>
      <dgm:t>
        <a:bodyPr/>
        <a:lstStyle/>
        <a:p>
          <a:endParaRPr lang="en-US"/>
        </a:p>
      </dgm:t>
    </dgm:pt>
    <dgm:pt modelId="{BE481DDF-2456-4F10-ABFE-CB06F27BA0FA}">
      <dgm:prSet/>
      <dgm:spPr/>
      <dgm:t>
        <a:bodyPr/>
        <a:lstStyle/>
        <a:p>
          <a:r>
            <a:rPr lang="en-US" dirty="0"/>
            <a:t>Incoming messages</a:t>
          </a:r>
        </a:p>
      </dgm:t>
    </dgm:pt>
    <dgm:pt modelId="{26AA374E-C6BE-48EB-A78F-7456C4AC714F}" type="parTrans" cxnId="{DB288288-3D9D-432F-BC23-0C015A8AA2A6}">
      <dgm:prSet/>
      <dgm:spPr/>
      <dgm:t>
        <a:bodyPr/>
        <a:lstStyle/>
        <a:p>
          <a:endParaRPr lang="en-US"/>
        </a:p>
      </dgm:t>
    </dgm:pt>
    <dgm:pt modelId="{CC30C378-D948-4A72-883F-26D0508D3858}" type="sibTrans" cxnId="{DB288288-3D9D-432F-BC23-0C015A8AA2A6}">
      <dgm:prSet/>
      <dgm:spPr/>
      <dgm:t>
        <a:bodyPr/>
        <a:lstStyle/>
        <a:p>
          <a:endParaRPr lang="en-US"/>
        </a:p>
      </dgm:t>
    </dgm:pt>
    <dgm:pt modelId="{882DAA35-20E7-4805-8431-D252B212E1E8}">
      <dgm:prSet/>
      <dgm:spPr/>
      <dgm:t>
        <a:bodyPr/>
        <a:lstStyle/>
        <a:p>
          <a:r>
            <a:rPr lang="en-US" dirty="0"/>
            <a:t>email server</a:t>
          </a:r>
        </a:p>
      </dgm:t>
    </dgm:pt>
    <dgm:pt modelId="{D670BEBB-7131-449D-8304-89D237D7BBE2}" type="parTrans" cxnId="{9E7F836F-875B-44B5-AA24-06E85C2FE740}">
      <dgm:prSet/>
      <dgm:spPr/>
      <dgm:t>
        <a:bodyPr/>
        <a:lstStyle/>
        <a:p>
          <a:endParaRPr lang="en-US"/>
        </a:p>
      </dgm:t>
    </dgm:pt>
    <dgm:pt modelId="{379A14A8-CAFE-4C06-B977-B98E5F1ECB95}" type="sibTrans" cxnId="{9E7F836F-875B-44B5-AA24-06E85C2FE740}">
      <dgm:prSet/>
      <dgm:spPr/>
      <dgm:t>
        <a:bodyPr/>
        <a:lstStyle/>
        <a:p>
          <a:endParaRPr lang="en-US"/>
        </a:p>
      </dgm:t>
    </dgm:pt>
    <dgm:pt modelId="{C88DB8C9-AD9D-420A-ACA4-8CAE9184DB90}">
      <dgm:prSet/>
      <dgm:spPr/>
      <dgm:t>
        <a:bodyPr/>
        <a:lstStyle/>
        <a:p>
          <a:r>
            <a:rPr lang="en-US" dirty="0"/>
            <a:t>delete</a:t>
          </a:r>
        </a:p>
      </dgm:t>
    </dgm:pt>
    <dgm:pt modelId="{1DBD118C-D812-452F-8D3A-C092102379B0}" type="parTrans" cxnId="{EBCE1C6F-EF43-4576-8CB6-470AA8A6597A}">
      <dgm:prSet/>
      <dgm:spPr/>
      <dgm:t>
        <a:bodyPr/>
        <a:lstStyle/>
        <a:p>
          <a:endParaRPr lang="en-US"/>
        </a:p>
      </dgm:t>
    </dgm:pt>
    <dgm:pt modelId="{2731A3E6-D2EC-4322-B385-C5686053E09C}" type="sibTrans" cxnId="{EBCE1C6F-EF43-4576-8CB6-470AA8A6597A}">
      <dgm:prSet/>
      <dgm:spPr/>
      <dgm:t>
        <a:bodyPr/>
        <a:lstStyle/>
        <a:p>
          <a:endParaRPr lang="en-US"/>
        </a:p>
      </dgm:t>
    </dgm:pt>
    <dgm:pt modelId="{F3A765DC-070D-4EB8-A87C-4D47BFB88456}">
      <dgm:prSet/>
      <dgm:spPr/>
      <dgm:t>
        <a:bodyPr/>
        <a:lstStyle/>
        <a:p>
          <a:r>
            <a:rPr lang="en-US" dirty="0"/>
            <a:t>etc.</a:t>
          </a:r>
        </a:p>
      </dgm:t>
    </dgm:pt>
    <dgm:pt modelId="{1E794AD7-0ED8-4DF1-8977-BD1D3484FABD}" type="parTrans" cxnId="{3B922BBB-B6F6-4944-899F-65A5304E9E7B}">
      <dgm:prSet/>
      <dgm:spPr/>
      <dgm:t>
        <a:bodyPr/>
        <a:lstStyle/>
        <a:p>
          <a:endParaRPr lang="en-US"/>
        </a:p>
      </dgm:t>
    </dgm:pt>
    <dgm:pt modelId="{801B5BAD-ECB3-4238-9AAC-8253341C62DA}" type="sibTrans" cxnId="{3B922BBB-B6F6-4944-899F-65A5304E9E7B}">
      <dgm:prSet/>
      <dgm:spPr/>
      <dgm:t>
        <a:bodyPr/>
        <a:lstStyle/>
        <a:p>
          <a:endParaRPr lang="en-US"/>
        </a:p>
      </dgm:t>
    </dgm:pt>
    <dgm:pt modelId="{C698DB85-643F-419E-AD98-53DA73AC6810}">
      <dgm:prSet/>
      <dgm:spPr/>
      <dgm:t>
        <a:bodyPr/>
        <a:lstStyle/>
        <a:p>
          <a:r>
            <a:rPr lang="en-US" dirty="0"/>
            <a:t>other information about user’s account</a:t>
          </a:r>
        </a:p>
      </dgm:t>
    </dgm:pt>
    <dgm:pt modelId="{452C9A9C-A6AE-4514-BE4B-05C9754B2043}" type="parTrans" cxnId="{F4BDDF41-8CF0-4C50-98CD-10B2AB835681}">
      <dgm:prSet/>
      <dgm:spPr/>
      <dgm:t>
        <a:bodyPr/>
        <a:lstStyle/>
        <a:p>
          <a:endParaRPr lang="en-US"/>
        </a:p>
      </dgm:t>
    </dgm:pt>
    <dgm:pt modelId="{4BFBFB65-7D94-4EF6-A3F8-E365CA39E74A}" type="sibTrans" cxnId="{F4BDDF41-8CF0-4C50-98CD-10B2AB835681}">
      <dgm:prSet/>
      <dgm:spPr/>
      <dgm:t>
        <a:bodyPr/>
        <a:lstStyle/>
        <a:p>
          <a:endParaRPr lang="en-US"/>
        </a:p>
      </dgm:t>
    </dgm:pt>
    <dgm:pt modelId="{6F51068F-BE09-49F9-98FF-6704716400F4}" type="pres">
      <dgm:prSet presAssocID="{E44A1B9F-C8C0-4738-983F-1A3FBFA26E0C}" presName="Name0" presStyleCnt="0">
        <dgm:presLayoutVars>
          <dgm:dir/>
          <dgm:animLvl val="lvl"/>
          <dgm:resizeHandles val="exact"/>
        </dgm:presLayoutVars>
      </dgm:prSet>
      <dgm:spPr/>
    </dgm:pt>
    <dgm:pt modelId="{A90FCE58-F050-4014-A507-E252CE23B3C5}" type="pres">
      <dgm:prSet presAssocID="{BD9E94AB-1EA9-4FE4-8DD8-C3A9DF8E9978}" presName="composite" presStyleCnt="0"/>
      <dgm:spPr/>
    </dgm:pt>
    <dgm:pt modelId="{722370EC-9B34-4074-A6FF-9E951D4A8D35}" type="pres">
      <dgm:prSet presAssocID="{BD9E94AB-1EA9-4FE4-8DD8-C3A9DF8E9978}" presName="parTx" presStyleLbl="alignNode1" presStyleIdx="0" presStyleCnt="4">
        <dgm:presLayoutVars>
          <dgm:chMax val="0"/>
          <dgm:chPref val="0"/>
          <dgm:bulletEnabled val="1"/>
        </dgm:presLayoutVars>
      </dgm:prSet>
      <dgm:spPr/>
    </dgm:pt>
    <dgm:pt modelId="{C27D3391-2FBE-4615-B844-7696BACA8391}" type="pres">
      <dgm:prSet presAssocID="{BD9E94AB-1EA9-4FE4-8DD8-C3A9DF8E9978}" presName="desTx" presStyleLbl="alignAccFollowNode1" presStyleIdx="0" presStyleCnt="4">
        <dgm:presLayoutVars>
          <dgm:bulletEnabled val="1"/>
        </dgm:presLayoutVars>
      </dgm:prSet>
      <dgm:spPr/>
    </dgm:pt>
    <dgm:pt modelId="{F2965AE5-9537-4F5C-8247-3160F5E92CB7}" type="pres">
      <dgm:prSet presAssocID="{D9175244-BB87-48FA-850F-A7C5B2A3D2C9}" presName="space" presStyleCnt="0"/>
      <dgm:spPr/>
    </dgm:pt>
    <dgm:pt modelId="{FA3AC9A3-12E9-4CD1-AB69-5AA55E272D69}" type="pres">
      <dgm:prSet presAssocID="{8C174D8C-23F7-42A9-B9CF-B00186EC3257}" presName="composite" presStyleCnt="0"/>
      <dgm:spPr/>
    </dgm:pt>
    <dgm:pt modelId="{1CE12965-16C6-43DA-AB5D-964CBCC28C20}" type="pres">
      <dgm:prSet presAssocID="{8C174D8C-23F7-42A9-B9CF-B00186EC3257}" presName="parTx" presStyleLbl="alignNode1" presStyleIdx="1" presStyleCnt="4">
        <dgm:presLayoutVars>
          <dgm:chMax val="0"/>
          <dgm:chPref val="0"/>
          <dgm:bulletEnabled val="1"/>
        </dgm:presLayoutVars>
      </dgm:prSet>
      <dgm:spPr/>
    </dgm:pt>
    <dgm:pt modelId="{3BEA13E0-A2EB-41AA-B23F-7B88E4F96848}" type="pres">
      <dgm:prSet presAssocID="{8C174D8C-23F7-42A9-B9CF-B00186EC3257}" presName="desTx" presStyleLbl="alignAccFollowNode1" presStyleIdx="1" presStyleCnt="4">
        <dgm:presLayoutVars>
          <dgm:bulletEnabled val="1"/>
        </dgm:presLayoutVars>
      </dgm:prSet>
      <dgm:spPr/>
    </dgm:pt>
    <dgm:pt modelId="{97DDE1A3-0C47-4E3B-9D8E-2601513876E3}" type="pres">
      <dgm:prSet presAssocID="{A565E1AE-1C9B-46AB-B247-49510C803854}" presName="space" presStyleCnt="0"/>
      <dgm:spPr/>
    </dgm:pt>
    <dgm:pt modelId="{A9802057-D642-4BC6-8A2F-369BBE66AC4E}" type="pres">
      <dgm:prSet presAssocID="{0CE115AE-E8FF-4FBA-8734-E973D6F8830F}" presName="composite" presStyleCnt="0"/>
      <dgm:spPr/>
    </dgm:pt>
    <dgm:pt modelId="{6A40C1E3-E00B-475B-892F-AA048524E374}" type="pres">
      <dgm:prSet presAssocID="{0CE115AE-E8FF-4FBA-8734-E973D6F8830F}" presName="parTx" presStyleLbl="alignNode1" presStyleIdx="2" presStyleCnt="4">
        <dgm:presLayoutVars>
          <dgm:chMax val="0"/>
          <dgm:chPref val="0"/>
          <dgm:bulletEnabled val="1"/>
        </dgm:presLayoutVars>
      </dgm:prSet>
      <dgm:spPr/>
    </dgm:pt>
    <dgm:pt modelId="{C7A4C710-7F8F-4E1A-88EF-0C92C41661E2}" type="pres">
      <dgm:prSet presAssocID="{0CE115AE-E8FF-4FBA-8734-E973D6F8830F}" presName="desTx" presStyleLbl="alignAccFollowNode1" presStyleIdx="2" presStyleCnt="4">
        <dgm:presLayoutVars>
          <dgm:bulletEnabled val="1"/>
        </dgm:presLayoutVars>
      </dgm:prSet>
      <dgm:spPr/>
    </dgm:pt>
    <dgm:pt modelId="{2C66590B-4B1F-4989-965F-E57DEC556B6B}" type="pres">
      <dgm:prSet presAssocID="{E5B39D5E-9CC5-4564-B5BC-52965092A6B6}" presName="space" presStyleCnt="0"/>
      <dgm:spPr/>
    </dgm:pt>
    <dgm:pt modelId="{03CB0B49-ADDF-4743-A0A8-54DF62CB2E57}" type="pres">
      <dgm:prSet presAssocID="{C155130E-9A98-466A-ABA0-35B37F12F267}" presName="composite" presStyleCnt="0"/>
      <dgm:spPr/>
    </dgm:pt>
    <dgm:pt modelId="{705F129A-026D-48FD-A157-FCF440F1C7AC}" type="pres">
      <dgm:prSet presAssocID="{C155130E-9A98-466A-ABA0-35B37F12F267}" presName="parTx" presStyleLbl="alignNode1" presStyleIdx="3" presStyleCnt="4">
        <dgm:presLayoutVars>
          <dgm:chMax val="0"/>
          <dgm:chPref val="0"/>
          <dgm:bulletEnabled val="1"/>
        </dgm:presLayoutVars>
      </dgm:prSet>
      <dgm:spPr/>
    </dgm:pt>
    <dgm:pt modelId="{B6A813B1-6668-4F28-BE57-375B2AD7D2A5}" type="pres">
      <dgm:prSet presAssocID="{C155130E-9A98-466A-ABA0-35B37F12F267}" presName="desTx" presStyleLbl="alignAccFollowNode1" presStyleIdx="3" presStyleCnt="4">
        <dgm:presLayoutVars>
          <dgm:bulletEnabled val="1"/>
        </dgm:presLayoutVars>
      </dgm:prSet>
      <dgm:spPr/>
    </dgm:pt>
  </dgm:ptLst>
  <dgm:cxnLst>
    <dgm:cxn modelId="{EF619D00-69F5-482C-9572-025C14DCE8AE}" type="presOf" srcId="{A2581FA3-A862-4EF2-9961-4E5176D12CA6}" destId="{3BEA13E0-A2EB-41AA-B23F-7B88E4F96848}" srcOrd="0" destOrd="0" presId="urn:microsoft.com/office/officeart/2005/8/layout/hList1"/>
    <dgm:cxn modelId="{02A22803-946F-4B34-A4D7-8032EDE080B9}" type="presOf" srcId="{8C174D8C-23F7-42A9-B9CF-B00186EC3257}" destId="{1CE12965-16C6-43DA-AB5D-964CBCC28C20}" srcOrd="0" destOrd="0" presId="urn:microsoft.com/office/officeart/2005/8/layout/hList1"/>
    <dgm:cxn modelId="{BE6D6A17-E05C-4F78-A4A8-D387A6E77059}" type="presOf" srcId="{8FB7AE19-B586-4A4C-8094-FDE2EB139843}" destId="{C27D3391-2FBE-4615-B844-7696BACA8391}" srcOrd="0" destOrd="0" presId="urn:microsoft.com/office/officeart/2005/8/layout/hList1"/>
    <dgm:cxn modelId="{BBBB8926-81FF-4B16-9F98-501B6396E0E1}" type="presOf" srcId="{C88DB8C9-AD9D-420A-ACA4-8CAE9184DB90}" destId="{C7A4C710-7F8F-4E1A-88EF-0C92C41661E2}" srcOrd="0" destOrd="1" presId="urn:microsoft.com/office/officeart/2005/8/layout/hList1"/>
    <dgm:cxn modelId="{F4BDDF41-8CF0-4C50-98CD-10B2AB835681}" srcId="{C155130E-9A98-466A-ABA0-35B37F12F267}" destId="{C698DB85-643F-419E-AD98-53DA73AC6810}" srcOrd="1" destOrd="0" parTransId="{452C9A9C-A6AE-4514-BE4B-05C9754B2043}" sibTransId="{4BFBFB65-7D94-4EF6-A3F8-E365CA39E74A}"/>
    <dgm:cxn modelId="{FE2C6A65-4ED2-4961-84BD-BAD678B6AE70}" type="presOf" srcId="{0CE115AE-E8FF-4FBA-8734-E973D6F8830F}" destId="{6A40C1E3-E00B-475B-892F-AA048524E374}" srcOrd="0" destOrd="0" presId="urn:microsoft.com/office/officeart/2005/8/layout/hList1"/>
    <dgm:cxn modelId="{6EE4D368-454B-4143-9618-576B0C072215}" type="presOf" srcId="{BD9E94AB-1EA9-4FE4-8DD8-C3A9DF8E9978}" destId="{722370EC-9B34-4074-A6FF-9E951D4A8D35}" srcOrd="0" destOrd="0" presId="urn:microsoft.com/office/officeart/2005/8/layout/hList1"/>
    <dgm:cxn modelId="{49D6344A-5963-46BA-8360-81516D96A859}" srcId="{0CE115AE-E8FF-4FBA-8734-E973D6F8830F}" destId="{278D71FA-B669-4BD7-9F4B-2D6298B938CA}" srcOrd="0" destOrd="0" parTransId="{45FE954E-C4C9-4C50-A38E-C175D5A053C8}" sibTransId="{C0F26B8F-E75D-42CC-AC9A-579EE1798496}"/>
    <dgm:cxn modelId="{E5D9596C-C72D-4212-ABE0-4B44BE3C494B}" srcId="{8C174D8C-23F7-42A9-B9CF-B00186EC3257}" destId="{A2581FA3-A862-4EF2-9961-4E5176D12CA6}" srcOrd="0" destOrd="0" parTransId="{F454F389-B920-411E-A078-C872AD347DEB}" sibTransId="{566EA440-694F-4292-84A0-4D9C70783CF4}"/>
    <dgm:cxn modelId="{EBCE1C6F-EF43-4576-8CB6-470AA8A6597A}" srcId="{0CE115AE-E8FF-4FBA-8734-E973D6F8830F}" destId="{C88DB8C9-AD9D-420A-ACA4-8CAE9184DB90}" srcOrd="1" destOrd="0" parTransId="{1DBD118C-D812-452F-8D3A-C092102379B0}" sibTransId="{2731A3E6-D2EC-4322-B385-C5686053E09C}"/>
    <dgm:cxn modelId="{9E7F836F-875B-44B5-AA24-06E85C2FE740}" srcId="{8C174D8C-23F7-42A9-B9CF-B00186EC3257}" destId="{882DAA35-20E7-4805-8431-D252B212E1E8}" srcOrd="1" destOrd="0" parTransId="{D670BEBB-7131-449D-8304-89D237D7BBE2}" sibTransId="{379A14A8-CAFE-4C06-B977-B98E5F1ECB95}"/>
    <dgm:cxn modelId="{1E185F51-72B4-40A7-883B-92FD64BB5216}" type="presOf" srcId="{F3A765DC-070D-4EB8-A87C-4D47BFB88456}" destId="{C7A4C710-7F8F-4E1A-88EF-0C92C41661E2}" srcOrd="0" destOrd="2" presId="urn:microsoft.com/office/officeart/2005/8/layout/hList1"/>
    <dgm:cxn modelId="{DB288288-3D9D-432F-BC23-0C015A8AA2A6}" srcId="{C155130E-9A98-466A-ABA0-35B37F12F267}" destId="{BE481DDF-2456-4F10-ABFE-CB06F27BA0FA}" srcOrd="0" destOrd="0" parTransId="{26AA374E-C6BE-48EB-A78F-7456C4AC714F}" sibTransId="{CC30C378-D948-4A72-883F-26D0508D3858}"/>
    <dgm:cxn modelId="{46D2CD8D-145E-4508-AF7C-9622FD414AE8}" type="presOf" srcId="{C698DB85-643F-419E-AD98-53DA73AC6810}" destId="{B6A813B1-6668-4F28-BE57-375B2AD7D2A5}" srcOrd="0" destOrd="1" presId="urn:microsoft.com/office/officeart/2005/8/layout/hList1"/>
    <dgm:cxn modelId="{B6BEDA9C-F8E2-455E-827D-F6F633A584F3}" srcId="{E44A1B9F-C8C0-4738-983F-1A3FBFA26E0C}" destId="{C155130E-9A98-466A-ABA0-35B37F12F267}" srcOrd="3" destOrd="0" parTransId="{33E3D795-1F8F-4B0B-8F2E-C643CC9D87A7}" sibTransId="{FA0D7942-D49A-4D25-98D6-66F8423C11D5}"/>
    <dgm:cxn modelId="{E9862EAA-5D74-4BDB-97D5-EFDC2D9062E2}" type="presOf" srcId="{BE481DDF-2456-4F10-ABFE-CB06F27BA0FA}" destId="{B6A813B1-6668-4F28-BE57-375B2AD7D2A5}" srcOrd="0" destOrd="0" presId="urn:microsoft.com/office/officeart/2005/8/layout/hList1"/>
    <dgm:cxn modelId="{3B922BBB-B6F6-4944-899F-65A5304E9E7B}" srcId="{0CE115AE-E8FF-4FBA-8734-E973D6F8830F}" destId="{F3A765DC-070D-4EB8-A87C-4D47BFB88456}" srcOrd="2" destOrd="0" parTransId="{1E794AD7-0ED8-4DF1-8977-BD1D3484FABD}" sibTransId="{801B5BAD-ECB3-4238-9AAC-8253341C62DA}"/>
    <dgm:cxn modelId="{E747A8BB-9EDD-4159-A0E3-5C080AC658C6}" type="presOf" srcId="{882DAA35-20E7-4805-8431-D252B212E1E8}" destId="{3BEA13E0-A2EB-41AA-B23F-7B88E4F96848}" srcOrd="0" destOrd="1" presId="urn:microsoft.com/office/officeart/2005/8/layout/hList1"/>
    <dgm:cxn modelId="{E23391D9-9043-4422-94F6-2CB7170BA6DE}" srcId="{BD9E94AB-1EA9-4FE4-8DD8-C3A9DF8E9978}" destId="{8FB7AE19-B586-4A4C-8094-FDE2EB139843}" srcOrd="0" destOrd="0" parTransId="{BD72B08A-FDAC-43BD-ABDD-0764DE321490}" sibTransId="{7323867A-B311-4E60-B14B-9CFFB22CEFFE}"/>
    <dgm:cxn modelId="{7A5221DE-93E9-4100-A683-1166F1C91170}" type="presOf" srcId="{278D71FA-B669-4BD7-9F4B-2D6298B938CA}" destId="{C7A4C710-7F8F-4E1A-88EF-0C92C41661E2}" srcOrd="0" destOrd="0" presId="urn:microsoft.com/office/officeart/2005/8/layout/hList1"/>
    <dgm:cxn modelId="{0C7465DF-DBE5-4D0B-BCD0-8A376107CF41}" srcId="{E44A1B9F-C8C0-4738-983F-1A3FBFA26E0C}" destId="{0CE115AE-E8FF-4FBA-8734-E973D6F8830F}" srcOrd="2" destOrd="0" parTransId="{5147C656-C76B-4F61-AE8A-9B19A8B19732}" sibTransId="{E5B39D5E-9CC5-4564-B5BC-52965092A6B6}"/>
    <dgm:cxn modelId="{4905A6E7-67D8-4B86-AD7C-2EDC2C1F2A6F}" type="presOf" srcId="{E44A1B9F-C8C0-4738-983F-1A3FBFA26E0C}" destId="{6F51068F-BE09-49F9-98FF-6704716400F4}" srcOrd="0" destOrd="0" presId="urn:microsoft.com/office/officeart/2005/8/layout/hList1"/>
    <dgm:cxn modelId="{DDC145E8-DEB5-4505-95AC-AE2621FB5710}" type="presOf" srcId="{C155130E-9A98-466A-ABA0-35B37F12F267}" destId="{705F129A-026D-48FD-A157-FCF440F1C7AC}" srcOrd="0" destOrd="0" presId="urn:microsoft.com/office/officeart/2005/8/layout/hList1"/>
    <dgm:cxn modelId="{BFF648FA-E632-400D-9E97-032546393FB8}" srcId="{E44A1B9F-C8C0-4738-983F-1A3FBFA26E0C}" destId="{8C174D8C-23F7-42A9-B9CF-B00186EC3257}" srcOrd="1" destOrd="0" parTransId="{293FFFFC-46D8-494C-8159-2F1B3BB8ECF1}" sibTransId="{A565E1AE-1C9B-46AB-B247-49510C803854}"/>
    <dgm:cxn modelId="{85A478FB-9F9E-4A2A-B16C-DF60FDF918BE}" srcId="{E44A1B9F-C8C0-4738-983F-1A3FBFA26E0C}" destId="{BD9E94AB-1EA9-4FE4-8DD8-C3A9DF8E9978}" srcOrd="0" destOrd="0" parTransId="{BFD915F0-C0FD-4CAF-8516-C218216EE993}" sibTransId="{D9175244-BB87-48FA-850F-A7C5B2A3D2C9}"/>
    <dgm:cxn modelId="{B0BF6828-493D-4D67-BB4F-D7380C5CEAB1}" type="presParOf" srcId="{6F51068F-BE09-49F9-98FF-6704716400F4}" destId="{A90FCE58-F050-4014-A507-E252CE23B3C5}" srcOrd="0" destOrd="0" presId="urn:microsoft.com/office/officeart/2005/8/layout/hList1"/>
    <dgm:cxn modelId="{72074D0F-67A8-44E5-A064-5DA0EE0DEA8B}" type="presParOf" srcId="{A90FCE58-F050-4014-A507-E252CE23B3C5}" destId="{722370EC-9B34-4074-A6FF-9E951D4A8D35}" srcOrd="0" destOrd="0" presId="urn:microsoft.com/office/officeart/2005/8/layout/hList1"/>
    <dgm:cxn modelId="{8D0353B3-8DF8-4678-A9FC-CE3955DF2275}" type="presParOf" srcId="{A90FCE58-F050-4014-A507-E252CE23B3C5}" destId="{C27D3391-2FBE-4615-B844-7696BACA8391}" srcOrd="1" destOrd="0" presId="urn:microsoft.com/office/officeart/2005/8/layout/hList1"/>
    <dgm:cxn modelId="{9849187F-90EB-4BE0-AD32-465557A452CE}" type="presParOf" srcId="{6F51068F-BE09-49F9-98FF-6704716400F4}" destId="{F2965AE5-9537-4F5C-8247-3160F5E92CB7}" srcOrd="1" destOrd="0" presId="urn:microsoft.com/office/officeart/2005/8/layout/hList1"/>
    <dgm:cxn modelId="{1C8E3032-B3AF-41D9-A020-EDEF91F03B5D}" type="presParOf" srcId="{6F51068F-BE09-49F9-98FF-6704716400F4}" destId="{FA3AC9A3-12E9-4CD1-AB69-5AA55E272D69}" srcOrd="2" destOrd="0" presId="urn:microsoft.com/office/officeart/2005/8/layout/hList1"/>
    <dgm:cxn modelId="{7DBCA21A-D72A-4657-BEC0-07713E095E49}" type="presParOf" srcId="{FA3AC9A3-12E9-4CD1-AB69-5AA55E272D69}" destId="{1CE12965-16C6-43DA-AB5D-964CBCC28C20}" srcOrd="0" destOrd="0" presId="urn:microsoft.com/office/officeart/2005/8/layout/hList1"/>
    <dgm:cxn modelId="{65518E3A-09D4-44AC-881B-81D76EBFD3A8}" type="presParOf" srcId="{FA3AC9A3-12E9-4CD1-AB69-5AA55E272D69}" destId="{3BEA13E0-A2EB-41AA-B23F-7B88E4F96848}" srcOrd="1" destOrd="0" presId="urn:microsoft.com/office/officeart/2005/8/layout/hList1"/>
    <dgm:cxn modelId="{45A0B3C8-690E-4FE0-8509-D3E5E98F21AC}" type="presParOf" srcId="{6F51068F-BE09-49F9-98FF-6704716400F4}" destId="{97DDE1A3-0C47-4E3B-9D8E-2601513876E3}" srcOrd="3" destOrd="0" presId="urn:microsoft.com/office/officeart/2005/8/layout/hList1"/>
    <dgm:cxn modelId="{BF984097-03A3-470F-A4C6-E1EAA74C42EB}" type="presParOf" srcId="{6F51068F-BE09-49F9-98FF-6704716400F4}" destId="{A9802057-D642-4BC6-8A2F-369BBE66AC4E}" srcOrd="4" destOrd="0" presId="urn:microsoft.com/office/officeart/2005/8/layout/hList1"/>
    <dgm:cxn modelId="{83051659-1941-4CC1-AD27-574BF5EA5D06}" type="presParOf" srcId="{A9802057-D642-4BC6-8A2F-369BBE66AC4E}" destId="{6A40C1E3-E00B-475B-892F-AA048524E374}" srcOrd="0" destOrd="0" presId="urn:microsoft.com/office/officeart/2005/8/layout/hList1"/>
    <dgm:cxn modelId="{9D23BDFE-5B51-4779-A4C8-0BE020832AA9}" type="presParOf" srcId="{A9802057-D642-4BC6-8A2F-369BBE66AC4E}" destId="{C7A4C710-7F8F-4E1A-88EF-0C92C41661E2}" srcOrd="1" destOrd="0" presId="urn:microsoft.com/office/officeart/2005/8/layout/hList1"/>
    <dgm:cxn modelId="{5669FF30-F7A1-46AA-B778-1029BA4DD494}" type="presParOf" srcId="{6F51068F-BE09-49F9-98FF-6704716400F4}" destId="{2C66590B-4B1F-4989-965F-E57DEC556B6B}" srcOrd="5" destOrd="0" presId="urn:microsoft.com/office/officeart/2005/8/layout/hList1"/>
    <dgm:cxn modelId="{A94985BF-8613-4F6C-A165-6FA48999597A}" type="presParOf" srcId="{6F51068F-BE09-49F9-98FF-6704716400F4}" destId="{03CB0B49-ADDF-4743-A0A8-54DF62CB2E57}" srcOrd="6" destOrd="0" presId="urn:microsoft.com/office/officeart/2005/8/layout/hList1"/>
    <dgm:cxn modelId="{94655475-A6F4-4F67-BD9C-1384C0E9CB3E}" type="presParOf" srcId="{03CB0B49-ADDF-4743-A0A8-54DF62CB2E57}" destId="{705F129A-026D-48FD-A157-FCF440F1C7AC}" srcOrd="0" destOrd="0" presId="urn:microsoft.com/office/officeart/2005/8/layout/hList1"/>
    <dgm:cxn modelId="{33CEE552-170A-478D-A690-45C7EE86EBFA}" type="presParOf" srcId="{03CB0B49-ADDF-4743-A0A8-54DF62CB2E57}" destId="{B6A813B1-6668-4F28-BE57-375B2AD7D2A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FD4FBA7-C016-4BDF-A5FC-100432D1715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F72E82F1-EDB6-4F61-BD1A-9F3562850782}">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Rationality</a:t>
          </a:r>
        </a:p>
      </dgm:t>
    </dgm:pt>
    <dgm:pt modelId="{6AEFF885-B0CC-4422-B982-EA12A99688A0}" type="parTrans" cxnId="{E47715BA-2C7B-4C9C-9DBC-4EBB57C51769}">
      <dgm:prSet/>
      <dgm:spPr/>
      <dgm:t>
        <a:bodyPr/>
        <a:lstStyle/>
        <a:p>
          <a:endParaRPr lang="en-US"/>
        </a:p>
      </dgm:t>
    </dgm:pt>
    <dgm:pt modelId="{F93F9A13-C995-4498-BA8E-E1B73B3029F9}" type="sibTrans" cxnId="{E47715BA-2C7B-4C9C-9DBC-4EBB57C51769}">
      <dgm:prSet/>
      <dgm:spPr/>
      <dgm:t>
        <a:bodyPr/>
        <a:lstStyle/>
        <a:p>
          <a:endParaRPr lang="en-US"/>
        </a:p>
      </dgm:t>
    </dgm:pt>
    <dgm:pt modelId="{BE3820CA-9599-4923-BA2A-BEF124DE0E07}">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PEAS (Performance measure, Environment, Actuators, Sensors)</a:t>
          </a:r>
        </a:p>
      </dgm:t>
    </dgm:pt>
    <dgm:pt modelId="{B6D1BF6D-7309-494B-8BE5-ADE422B53E5A}" type="parTrans" cxnId="{D9E7964F-E977-4437-A5B9-F83DD8AA9319}">
      <dgm:prSet/>
      <dgm:spPr/>
      <dgm:t>
        <a:bodyPr/>
        <a:lstStyle/>
        <a:p>
          <a:endParaRPr lang="en-US"/>
        </a:p>
      </dgm:t>
    </dgm:pt>
    <dgm:pt modelId="{6C391420-F170-4396-BBF3-1560E45DC56A}" type="sibTrans" cxnId="{D9E7964F-E977-4437-A5B9-F83DD8AA9319}">
      <dgm:prSet/>
      <dgm:spPr/>
      <dgm:t>
        <a:bodyPr/>
        <a:lstStyle/>
        <a:p>
          <a:endParaRPr lang="en-US"/>
        </a:p>
      </dgm:t>
    </dgm:pt>
    <dgm:pt modelId="{495A8E44-4898-45E3-9006-5CD682024F53}">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Environment types</a:t>
          </a:r>
        </a:p>
      </dgm:t>
    </dgm:pt>
    <dgm:pt modelId="{4A4DDF55-F9D4-4D6A-968C-4A2B5F292514}" type="parTrans" cxnId="{89CA8ACA-257F-4137-AC52-ACBDB8865DEF}">
      <dgm:prSet/>
      <dgm:spPr/>
      <dgm:t>
        <a:bodyPr/>
        <a:lstStyle/>
        <a:p>
          <a:endParaRPr lang="en-US"/>
        </a:p>
      </dgm:t>
    </dgm:pt>
    <dgm:pt modelId="{93DE93FD-C156-4227-B9FF-35110835598B}" type="sibTrans" cxnId="{89CA8ACA-257F-4137-AC52-ACBDB8865DEF}">
      <dgm:prSet/>
      <dgm:spPr/>
      <dgm:t>
        <a:bodyPr/>
        <a:lstStyle/>
        <a:p>
          <a:endParaRPr lang="en-US"/>
        </a:p>
      </dgm:t>
    </dgm:pt>
    <dgm:pt modelId="{CE589629-7A65-4633-B051-7F3584834B77}">
      <dgm:prSet/>
      <dgm:spPr/>
      <dgm:t>
        <a:bodyPr/>
        <a:lstStyle/>
        <a:p>
          <a:r>
            <a:rPr lang="en-US" dirty="0"/>
            <a:t>Agent types</a:t>
          </a:r>
        </a:p>
      </dgm:t>
    </dgm:pt>
    <dgm:pt modelId="{6ECD0E4F-176E-4D07-9531-810DFAC9A296}" type="parTrans" cxnId="{F661F82F-5D01-4CA6-AB76-A8D1A61291F3}">
      <dgm:prSet/>
      <dgm:spPr/>
      <dgm:t>
        <a:bodyPr/>
        <a:lstStyle/>
        <a:p>
          <a:endParaRPr lang="en-US"/>
        </a:p>
      </dgm:t>
    </dgm:pt>
    <dgm:pt modelId="{EE6059D4-B8ED-440D-8C8C-493F4B12C251}" type="sibTrans" cxnId="{F661F82F-5D01-4CA6-AB76-A8D1A61291F3}">
      <dgm:prSet/>
      <dgm:spPr/>
      <dgm:t>
        <a:bodyPr/>
        <a:lstStyle/>
        <a:p>
          <a:endParaRPr lang="en-US"/>
        </a:p>
      </dgm:t>
    </dgm:pt>
    <dgm:pt modelId="{7C98D73D-5B67-4486-9255-DA8673EF6CFA}">
      <dgm:prSet>
        <dgm:style>
          <a:lnRef idx="0">
            <a:scrgbClr r="0" g="0" b="0"/>
          </a:lnRef>
          <a:fillRef idx="0">
            <a:scrgbClr r="0" g="0" b="0"/>
          </a:fillRef>
          <a:effectRef idx="0">
            <a:scrgbClr r="0" g="0" b="0"/>
          </a:effectRef>
          <a:fontRef idx="minor">
            <a:schemeClr val="accent3"/>
          </a:fontRef>
        </dgm:style>
      </dgm:prSet>
      <dgm:spPr>
        <a:noFill/>
        <a:ln w="9525" cap="flat" cmpd="sng" algn="ctr">
          <a:solidFill>
            <a:schemeClr val="accent3"/>
          </a:solidFill>
          <a:prstDash val="solid"/>
          <a:round/>
          <a:headEnd type="none" w="med" len="med"/>
          <a:tailEnd type="none" w="med" len="med"/>
        </a:ln>
      </dgm:spPr>
      <dgm:t>
        <a:bodyPr/>
        <a:lstStyle/>
        <a:p>
          <a:r>
            <a:rPr lang="en-US" dirty="0"/>
            <a:t>What is an intelligent agent?</a:t>
          </a:r>
        </a:p>
      </dgm:t>
    </dgm:pt>
    <dgm:pt modelId="{7830D20E-F313-47BB-9CFD-BDD3702B3428}" type="parTrans" cxnId="{A8B4977B-F1B8-41AE-8924-5CD7A7047F34}">
      <dgm:prSet/>
      <dgm:spPr/>
      <dgm:t>
        <a:bodyPr/>
        <a:lstStyle/>
        <a:p>
          <a:endParaRPr lang="en-US"/>
        </a:p>
      </dgm:t>
    </dgm:pt>
    <dgm:pt modelId="{7E4802E3-DA2B-4291-ACB4-84A09BAD3511}" type="sibTrans" cxnId="{A8B4977B-F1B8-41AE-8924-5CD7A7047F34}">
      <dgm:prSet/>
      <dgm:spPr/>
      <dgm:t>
        <a:bodyPr/>
        <a:lstStyle/>
        <a:p>
          <a:endParaRPr lang="en-US"/>
        </a:p>
      </dgm:t>
    </dgm:pt>
    <dgm:pt modelId="{229748E5-1DBE-4BA3-A36C-19C28C621B60}" type="pres">
      <dgm:prSet presAssocID="{5FD4FBA7-C016-4BDF-A5FC-100432D1715F}" presName="CompostProcess" presStyleCnt="0">
        <dgm:presLayoutVars>
          <dgm:dir/>
          <dgm:resizeHandles val="exact"/>
        </dgm:presLayoutVars>
      </dgm:prSet>
      <dgm:spPr/>
    </dgm:pt>
    <dgm:pt modelId="{CA1BDC6A-72B1-4629-80AF-7914B2BB847E}" type="pres">
      <dgm:prSet presAssocID="{5FD4FBA7-C016-4BDF-A5FC-100432D1715F}" presName="arrow" presStyleLbl="bgShp" presStyleIdx="0" presStyleCnt="1"/>
      <dgm:spPr/>
    </dgm:pt>
    <dgm:pt modelId="{441E4893-4DA1-4D56-9C61-82E34B09424F}" type="pres">
      <dgm:prSet presAssocID="{5FD4FBA7-C016-4BDF-A5FC-100432D1715F}" presName="linearProcess" presStyleCnt="0"/>
      <dgm:spPr/>
    </dgm:pt>
    <dgm:pt modelId="{1922BDDC-90C3-4B8B-BD79-DC0C292CBFB6}" type="pres">
      <dgm:prSet presAssocID="{7C98D73D-5B67-4486-9255-DA8673EF6CFA}" presName="textNode" presStyleLbl="node1" presStyleIdx="0" presStyleCnt="5">
        <dgm:presLayoutVars>
          <dgm:bulletEnabled val="1"/>
        </dgm:presLayoutVars>
      </dgm:prSet>
      <dgm:spPr/>
    </dgm:pt>
    <dgm:pt modelId="{CE7C6CCF-6E8E-4751-A23B-AA131E8CCDB7}" type="pres">
      <dgm:prSet presAssocID="{7E4802E3-DA2B-4291-ACB4-84A09BAD3511}" presName="sibTrans" presStyleCnt="0"/>
      <dgm:spPr/>
    </dgm:pt>
    <dgm:pt modelId="{DF85D966-947A-4329-8B50-C4BF107A6225}" type="pres">
      <dgm:prSet presAssocID="{F72E82F1-EDB6-4F61-BD1A-9F3562850782}" presName="textNode" presStyleLbl="node1" presStyleIdx="1" presStyleCnt="5">
        <dgm:presLayoutVars>
          <dgm:bulletEnabled val="1"/>
        </dgm:presLayoutVars>
      </dgm:prSet>
      <dgm:spPr/>
    </dgm:pt>
    <dgm:pt modelId="{97EB5166-E505-4865-926C-AEDB4260295F}" type="pres">
      <dgm:prSet presAssocID="{F93F9A13-C995-4498-BA8E-E1B73B3029F9}" presName="sibTrans" presStyleCnt="0"/>
      <dgm:spPr/>
    </dgm:pt>
    <dgm:pt modelId="{DACE3520-3D18-4D1D-BD87-813802537E2F}" type="pres">
      <dgm:prSet presAssocID="{BE3820CA-9599-4923-BA2A-BEF124DE0E07}" presName="textNode" presStyleLbl="node1" presStyleIdx="2" presStyleCnt="5">
        <dgm:presLayoutVars>
          <dgm:bulletEnabled val="1"/>
        </dgm:presLayoutVars>
      </dgm:prSet>
      <dgm:spPr/>
    </dgm:pt>
    <dgm:pt modelId="{0ABEA481-244C-44E7-B6B1-2F551263321B}" type="pres">
      <dgm:prSet presAssocID="{6C391420-F170-4396-BBF3-1560E45DC56A}" presName="sibTrans" presStyleCnt="0"/>
      <dgm:spPr/>
    </dgm:pt>
    <dgm:pt modelId="{819CFC08-2F92-40EC-8FF0-BB66BBFAF14F}" type="pres">
      <dgm:prSet presAssocID="{495A8E44-4898-45E3-9006-5CD682024F53}" presName="textNode" presStyleLbl="node1" presStyleIdx="3" presStyleCnt="5">
        <dgm:presLayoutVars>
          <dgm:bulletEnabled val="1"/>
        </dgm:presLayoutVars>
      </dgm:prSet>
      <dgm:spPr/>
    </dgm:pt>
    <dgm:pt modelId="{E76C3E9D-4DBC-4741-881A-55FF5B6996B8}" type="pres">
      <dgm:prSet presAssocID="{93DE93FD-C156-4227-B9FF-35110835598B}" presName="sibTrans" presStyleCnt="0"/>
      <dgm:spPr/>
    </dgm:pt>
    <dgm:pt modelId="{8B85E093-9B18-471C-95EB-36771145B96C}" type="pres">
      <dgm:prSet presAssocID="{CE589629-7A65-4633-B051-7F3584834B77}" presName="textNode" presStyleLbl="node1" presStyleIdx="4" presStyleCnt="5">
        <dgm:presLayoutVars>
          <dgm:bulletEnabled val="1"/>
        </dgm:presLayoutVars>
      </dgm:prSet>
      <dgm:spPr/>
    </dgm:pt>
  </dgm:ptLst>
  <dgm:cxnLst>
    <dgm:cxn modelId="{8FD22E13-652E-4678-B334-2673638A7E8D}" type="presOf" srcId="{BE3820CA-9599-4923-BA2A-BEF124DE0E07}" destId="{DACE3520-3D18-4D1D-BD87-813802537E2F}" srcOrd="0" destOrd="0" presId="urn:microsoft.com/office/officeart/2005/8/layout/hProcess9"/>
    <dgm:cxn modelId="{BD81DF21-6ABD-4F4E-87D8-A3D392B73140}" type="presOf" srcId="{5FD4FBA7-C016-4BDF-A5FC-100432D1715F}" destId="{229748E5-1DBE-4BA3-A36C-19C28C621B60}" srcOrd="0" destOrd="0" presId="urn:microsoft.com/office/officeart/2005/8/layout/hProcess9"/>
    <dgm:cxn modelId="{F661F82F-5D01-4CA6-AB76-A8D1A61291F3}" srcId="{5FD4FBA7-C016-4BDF-A5FC-100432D1715F}" destId="{CE589629-7A65-4633-B051-7F3584834B77}" srcOrd="4" destOrd="0" parTransId="{6ECD0E4F-176E-4D07-9531-810DFAC9A296}" sibTransId="{EE6059D4-B8ED-440D-8C8C-493F4B12C251}"/>
    <dgm:cxn modelId="{1C10F83E-8CFC-4220-BC9B-7B0C397C8BD6}" type="presOf" srcId="{F72E82F1-EDB6-4F61-BD1A-9F3562850782}" destId="{DF85D966-947A-4329-8B50-C4BF107A6225}" srcOrd="0" destOrd="0" presId="urn:microsoft.com/office/officeart/2005/8/layout/hProcess9"/>
    <dgm:cxn modelId="{D9E7964F-E977-4437-A5B9-F83DD8AA9319}" srcId="{5FD4FBA7-C016-4BDF-A5FC-100432D1715F}" destId="{BE3820CA-9599-4923-BA2A-BEF124DE0E07}" srcOrd="2" destOrd="0" parTransId="{B6D1BF6D-7309-494B-8BE5-ADE422B53E5A}" sibTransId="{6C391420-F170-4396-BBF3-1560E45DC56A}"/>
    <dgm:cxn modelId="{A8B4977B-F1B8-41AE-8924-5CD7A7047F34}" srcId="{5FD4FBA7-C016-4BDF-A5FC-100432D1715F}" destId="{7C98D73D-5B67-4486-9255-DA8673EF6CFA}" srcOrd="0" destOrd="0" parTransId="{7830D20E-F313-47BB-9CFD-BDD3702B3428}" sibTransId="{7E4802E3-DA2B-4291-ACB4-84A09BAD3511}"/>
    <dgm:cxn modelId="{56D8BB8D-E3A4-4132-AAA0-CFC48EAE301E}" type="presOf" srcId="{7C98D73D-5B67-4486-9255-DA8673EF6CFA}" destId="{1922BDDC-90C3-4B8B-BD79-DC0C292CBFB6}" srcOrd="0" destOrd="0" presId="urn:microsoft.com/office/officeart/2005/8/layout/hProcess9"/>
    <dgm:cxn modelId="{E47715BA-2C7B-4C9C-9DBC-4EBB57C51769}" srcId="{5FD4FBA7-C016-4BDF-A5FC-100432D1715F}" destId="{F72E82F1-EDB6-4F61-BD1A-9F3562850782}" srcOrd="1" destOrd="0" parTransId="{6AEFF885-B0CC-4422-B982-EA12A99688A0}" sibTransId="{F93F9A13-C995-4498-BA8E-E1B73B3029F9}"/>
    <dgm:cxn modelId="{7D90B6BF-F6AD-4335-A2DA-A02F780F8C6A}" type="presOf" srcId="{495A8E44-4898-45E3-9006-5CD682024F53}" destId="{819CFC08-2F92-40EC-8FF0-BB66BBFAF14F}" srcOrd="0" destOrd="0" presId="urn:microsoft.com/office/officeart/2005/8/layout/hProcess9"/>
    <dgm:cxn modelId="{89CA8ACA-257F-4137-AC52-ACBDB8865DEF}" srcId="{5FD4FBA7-C016-4BDF-A5FC-100432D1715F}" destId="{495A8E44-4898-45E3-9006-5CD682024F53}" srcOrd="3" destOrd="0" parTransId="{4A4DDF55-F9D4-4D6A-968C-4A2B5F292514}" sibTransId="{93DE93FD-C156-4227-B9FF-35110835598B}"/>
    <dgm:cxn modelId="{155164DF-784E-4611-86A1-99FBEED7C1D9}" type="presOf" srcId="{CE589629-7A65-4633-B051-7F3584834B77}" destId="{8B85E093-9B18-471C-95EB-36771145B96C}" srcOrd="0" destOrd="0" presId="urn:microsoft.com/office/officeart/2005/8/layout/hProcess9"/>
    <dgm:cxn modelId="{1949D774-2778-4BCA-B122-572BCBC03ADA}" type="presParOf" srcId="{229748E5-1DBE-4BA3-A36C-19C28C621B60}" destId="{CA1BDC6A-72B1-4629-80AF-7914B2BB847E}" srcOrd="0" destOrd="0" presId="urn:microsoft.com/office/officeart/2005/8/layout/hProcess9"/>
    <dgm:cxn modelId="{6EE5609A-B57B-4185-948B-68AD83F01396}" type="presParOf" srcId="{229748E5-1DBE-4BA3-A36C-19C28C621B60}" destId="{441E4893-4DA1-4D56-9C61-82E34B09424F}" srcOrd="1" destOrd="0" presId="urn:microsoft.com/office/officeart/2005/8/layout/hProcess9"/>
    <dgm:cxn modelId="{55CDAAAA-3EE1-4048-91A2-8CF4986419D0}" type="presParOf" srcId="{441E4893-4DA1-4D56-9C61-82E34B09424F}" destId="{1922BDDC-90C3-4B8B-BD79-DC0C292CBFB6}" srcOrd="0" destOrd="0" presId="urn:microsoft.com/office/officeart/2005/8/layout/hProcess9"/>
    <dgm:cxn modelId="{9E41FD38-AC47-43BF-B73D-6FC68023CA98}" type="presParOf" srcId="{441E4893-4DA1-4D56-9C61-82E34B09424F}" destId="{CE7C6CCF-6E8E-4751-A23B-AA131E8CCDB7}" srcOrd="1" destOrd="0" presId="urn:microsoft.com/office/officeart/2005/8/layout/hProcess9"/>
    <dgm:cxn modelId="{5E8628BB-53B0-43C4-A436-B9802856E600}" type="presParOf" srcId="{441E4893-4DA1-4D56-9C61-82E34B09424F}" destId="{DF85D966-947A-4329-8B50-C4BF107A6225}" srcOrd="2" destOrd="0" presId="urn:microsoft.com/office/officeart/2005/8/layout/hProcess9"/>
    <dgm:cxn modelId="{F84C67B9-0F79-4899-ACB1-B5A33F469315}" type="presParOf" srcId="{441E4893-4DA1-4D56-9C61-82E34B09424F}" destId="{97EB5166-E505-4865-926C-AEDB4260295F}" srcOrd="3" destOrd="0" presId="urn:microsoft.com/office/officeart/2005/8/layout/hProcess9"/>
    <dgm:cxn modelId="{747A3EEF-6BB2-4F34-AD99-194540E5B867}" type="presParOf" srcId="{441E4893-4DA1-4D56-9C61-82E34B09424F}" destId="{DACE3520-3D18-4D1D-BD87-813802537E2F}" srcOrd="4" destOrd="0" presId="urn:microsoft.com/office/officeart/2005/8/layout/hProcess9"/>
    <dgm:cxn modelId="{3921A1D0-D427-4DE7-95C2-383DAE995653}" type="presParOf" srcId="{441E4893-4DA1-4D56-9C61-82E34B09424F}" destId="{0ABEA481-244C-44E7-B6B1-2F551263321B}" srcOrd="5" destOrd="0" presId="urn:microsoft.com/office/officeart/2005/8/layout/hProcess9"/>
    <dgm:cxn modelId="{151E96DF-1B01-4C0B-A768-261A2E300E7F}" type="presParOf" srcId="{441E4893-4DA1-4D56-9C61-82E34B09424F}" destId="{819CFC08-2F92-40EC-8FF0-BB66BBFAF14F}" srcOrd="6" destOrd="0" presId="urn:microsoft.com/office/officeart/2005/8/layout/hProcess9"/>
    <dgm:cxn modelId="{3991B091-B6C1-43EC-9D00-94BB0E337159}" type="presParOf" srcId="{441E4893-4DA1-4D56-9C61-82E34B09424F}" destId="{E76C3E9D-4DBC-4741-881A-55FF5B6996B8}" srcOrd="7" destOrd="0" presId="urn:microsoft.com/office/officeart/2005/8/layout/hProcess9"/>
    <dgm:cxn modelId="{D71DCE76-3470-47E0-B513-566D4FD84F01}" type="presParOf" srcId="{441E4893-4DA1-4D56-9C61-82E34B09424F}" destId="{8B85E093-9B18-471C-95EB-36771145B96C}"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144133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3616999"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3654752" y="473311"/>
        <a:ext cx="2752863" cy="697876"/>
      </dsp:txXfrm>
    </dsp:sp>
    <dsp:sp modelId="{E9E54B10-0E80-4EC7-BDC9-1B1E1CD3F5FC}">
      <dsp:nvSpPr>
        <dsp:cNvPr id="0" name=""/>
        <dsp:cNvSpPr/>
      </dsp:nvSpPr>
      <dsp:spPr>
        <a:xfrm>
          <a:off x="3616999"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3654752" y="1343366"/>
        <a:ext cx="2752863" cy="697876"/>
      </dsp:txXfrm>
    </dsp:sp>
    <dsp:sp modelId="{B5BCA4F7-7F6F-43C2-84D5-1C28E4BBCA24}">
      <dsp:nvSpPr>
        <dsp:cNvPr id="0" name=""/>
        <dsp:cNvSpPr/>
      </dsp:nvSpPr>
      <dsp:spPr>
        <a:xfrm>
          <a:off x="3616999"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3654752" y="2213422"/>
        <a:ext cx="2752863" cy="697876"/>
      </dsp:txXfrm>
    </dsp:sp>
    <dsp:sp modelId="{54EC23F3-F115-4CD3-9500-0768D2AE6E17}">
      <dsp:nvSpPr>
        <dsp:cNvPr id="0" name=""/>
        <dsp:cNvSpPr/>
      </dsp:nvSpPr>
      <dsp:spPr>
        <a:xfrm>
          <a:off x="3616999"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Simple reflex agents</a:t>
          </a:r>
          <a:endParaRPr lang="en-US" sz="1900" kern="1200" dirty="0"/>
        </a:p>
      </dsp:txBody>
      <dsp:txXfrm>
        <a:off x="3654752" y="3083477"/>
        <a:ext cx="2752863" cy="69787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8771"/>
        <a:ext cx="1782979" cy="687255"/>
      </dsp:txXfrm>
    </dsp:sp>
    <dsp:sp modelId="{AE9246A3-3980-441E-8C93-893085D8CE26}">
      <dsp:nvSpPr>
        <dsp:cNvPr id="0" name=""/>
        <dsp:cNvSpPr/>
      </dsp:nvSpPr>
      <dsp:spPr>
        <a:xfrm>
          <a:off x="296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Time to clean 95%</a:t>
          </a:r>
        </a:p>
        <a:p>
          <a:pPr marL="171450" lvl="1" indent="-171450" algn="l" defTabSz="844550">
            <a:lnSpc>
              <a:spcPct val="90000"/>
            </a:lnSpc>
            <a:spcBef>
              <a:spcPct val="0"/>
            </a:spcBef>
            <a:spcAft>
              <a:spcPct val="15000"/>
            </a:spcAft>
            <a:buChar char="•"/>
          </a:pPr>
          <a:r>
            <a:rPr lang="en-US" sz="1900" kern="1200" dirty="0"/>
            <a:t>Does it get stuck?</a:t>
          </a:r>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746026"/>
        <a:ext cx="1782979" cy="3546539"/>
      </dsp:txXfrm>
    </dsp:sp>
    <dsp:sp modelId="{5AAEAC57-C5CF-4BF7-B78E-013E1F7A0946}">
      <dsp:nvSpPr>
        <dsp:cNvPr id="0" name=""/>
        <dsp:cNvSpPr/>
      </dsp:nvSpPr>
      <dsp:spPr>
        <a:xfrm>
          <a:off x="2035561"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Environment</a:t>
          </a:r>
          <a:endParaRPr lang="en-US" sz="1900" kern="1200" dirty="0"/>
        </a:p>
      </dsp:txBody>
      <dsp:txXfrm>
        <a:off x="2035561" y="58771"/>
        <a:ext cx="1782979" cy="687255"/>
      </dsp:txXfrm>
    </dsp:sp>
    <dsp:sp modelId="{DD58FCCA-5A53-48EF-830C-01A1BC2DEC5F}">
      <dsp:nvSpPr>
        <dsp:cNvPr id="0" name=""/>
        <dsp:cNvSpPr/>
      </dsp:nvSpPr>
      <dsp:spPr>
        <a:xfrm>
          <a:off x="2035561"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Rooms</a:t>
          </a:r>
        </a:p>
        <a:p>
          <a:pPr marL="171450" lvl="1" indent="-171450" algn="l" defTabSz="844550">
            <a:lnSpc>
              <a:spcPct val="90000"/>
            </a:lnSpc>
            <a:spcBef>
              <a:spcPct val="0"/>
            </a:spcBef>
            <a:spcAft>
              <a:spcPct val="15000"/>
            </a:spcAft>
            <a:buChar char="•"/>
          </a:pPr>
          <a:r>
            <a:rPr lang="en-US" sz="1900" kern="1200" dirty="0"/>
            <a:t>Obstacles</a:t>
          </a:r>
        </a:p>
        <a:p>
          <a:pPr marL="171450" lvl="1" indent="-171450" algn="l" defTabSz="844550">
            <a:lnSpc>
              <a:spcPct val="90000"/>
            </a:lnSpc>
            <a:spcBef>
              <a:spcPct val="0"/>
            </a:spcBef>
            <a:spcAft>
              <a:spcPct val="15000"/>
            </a:spcAft>
            <a:buChar char="•"/>
          </a:pPr>
          <a:r>
            <a:rPr lang="en-US" sz="1900" kern="1200" dirty="0"/>
            <a:t>Dirt</a:t>
          </a:r>
        </a:p>
        <a:p>
          <a:pPr marL="171450" lvl="1" indent="-171450" algn="l" defTabSz="844550">
            <a:lnSpc>
              <a:spcPct val="90000"/>
            </a:lnSpc>
            <a:spcBef>
              <a:spcPct val="0"/>
            </a:spcBef>
            <a:spcAft>
              <a:spcPct val="15000"/>
            </a:spcAft>
            <a:buChar char="•"/>
          </a:pPr>
          <a:r>
            <a:rPr lang="en-US" sz="1900" kern="1200" dirty="0"/>
            <a:t>People/pets</a:t>
          </a:r>
        </a:p>
        <a:p>
          <a:pPr marL="171450" lvl="1" indent="-171450" algn="l" defTabSz="844550">
            <a:lnSpc>
              <a:spcPct val="90000"/>
            </a:lnSpc>
            <a:spcBef>
              <a:spcPct val="0"/>
            </a:spcBef>
            <a:spcAft>
              <a:spcPct val="15000"/>
            </a:spcAft>
            <a:buChar char="•"/>
          </a:pPr>
          <a:r>
            <a:rPr lang="en-US" sz="1900" kern="1200" dirty="0"/>
            <a:t>…</a:t>
          </a:r>
        </a:p>
      </dsp:txBody>
      <dsp:txXfrm>
        <a:off x="2035561" y="746026"/>
        <a:ext cx="1782979" cy="3546539"/>
      </dsp:txXfrm>
    </dsp:sp>
    <dsp:sp modelId="{2D001E74-0AE6-4A24-B178-617FDC7EFAEB}">
      <dsp:nvSpPr>
        <dsp:cNvPr id="0" name=""/>
        <dsp:cNvSpPr/>
      </dsp:nvSpPr>
      <dsp:spPr>
        <a:xfrm>
          <a:off x="4068158"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Actuators</a:t>
          </a:r>
          <a:endParaRPr lang="en-US" sz="1900" kern="1200" dirty="0"/>
        </a:p>
      </dsp:txBody>
      <dsp:txXfrm>
        <a:off x="4068158" y="58771"/>
        <a:ext cx="1782979" cy="687255"/>
      </dsp:txXfrm>
    </dsp:sp>
    <dsp:sp modelId="{C7F39890-5C8D-48FD-9A3D-71E6A4C3F357}">
      <dsp:nvSpPr>
        <dsp:cNvPr id="0" name=""/>
        <dsp:cNvSpPr/>
      </dsp:nvSpPr>
      <dsp:spPr>
        <a:xfrm>
          <a:off x="4068158"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Wheels</a:t>
          </a:r>
        </a:p>
        <a:p>
          <a:pPr marL="171450" lvl="1" indent="-171450" algn="l" defTabSz="844550">
            <a:lnSpc>
              <a:spcPct val="90000"/>
            </a:lnSpc>
            <a:spcBef>
              <a:spcPct val="0"/>
            </a:spcBef>
            <a:spcAft>
              <a:spcPct val="15000"/>
            </a:spcAft>
            <a:buChar char="•"/>
          </a:pPr>
          <a:r>
            <a:rPr lang="en-US" sz="1900" kern="1200" dirty="0"/>
            <a:t>Brushes</a:t>
          </a:r>
        </a:p>
        <a:p>
          <a:pPr marL="171450" lvl="1" indent="-171450" algn="l" defTabSz="844550">
            <a:lnSpc>
              <a:spcPct val="90000"/>
            </a:lnSpc>
            <a:spcBef>
              <a:spcPct val="0"/>
            </a:spcBef>
            <a:spcAft>
              <a:spcPct val="15000"/>
            </a:spcAft>
            <a:buChar char="•"/>
          </a:pPr>
          <a:r>
            <a:rPr lang="en-US" sz="1900" kern="1200" dirty="0"/>
            <a:t>Blower</a:t>
          </a:r>
        </a:p>
        <a:p>
          <a:pPr marL="171450" lvl="1" indent="-171450" algn="l" defTabSz="844550">
            <a:lnSpc>
              <a:spcPct val="90000"/>
            </a:lnSpc>
            <a:spcBef>
              <a:spcPct val="0"/>
            </a:spcBef>
            <a:spcAft>
              <a:spcPct val="15000"/>
            </a:spcAft>
            <a:buChar char="•"/>
          </a:pPr>
          <a:r>
            <a:rPr lang="en-US" sz="1900" kern="1200" dirty="0"/>
            <a:t>Sound</a:t>
          </a:r>
        </a:p>
        <a:p>
          <a:pPr marL="171450" lvl="1" indent="-171450" algn="l" defTabSz="844550">
            <a:lnSpc>
              <a:spcPct val="90000"/>
            </a:lnSpc>
            <a:spcBef>
              <a:spcPct val="0"/>
            </a:spcBef>
            <a:spcAft>
              <a:spcPct val="15000"/>
            </a:spcAft>
            <a:buChar char="•"/>
          </a:pPr>
          <a:r>
            <a:rPr lang="en-US" sz="1900" kern="1200" dirty="0"/>
            <a:t>Communicate to server/app</a:t>
          </a:r>
        </a:p>
      </dsp:txBody>
      <dsp:txXfrm>
        <a:off x="4068158" y="746026"/>
        <a:ext cx="1782979" cy="3546539"/>
      </dsp:txXfrm>
    </dsp:sp>
    <dsp:sp modelId="{ED723AC5-A2E2-4B16-BEA7-A94A2BECAD1C}">
      <dsp:nvSpPr>
        <dsp:cNvPr id="0" name=""/>
        <dsp:cNvSpPr/>
      </dsp:nvSpPr>
      <dsp:spPr>
        <a:xfrm>
          <a:off x="6100755" y="5877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58771"/>
        <a:ext cx="1782979" cy="687255"/>
      </dsp:txXfrm>
    </dsp:sp>
    <dsp:sp modelId="{C961A285-B32F-4EA0-A7A2-A0725D9D4CB3}">
      <dsp:nvSpPr>
        <dsp:cNvPr id="0" name=""/>
        <dsp:cNvSpPr/>
      </dsp:nvSpPr>
      <dsp:spPr>
        <a:xfrm>
          <a:off x="6100755" y="746026"/>
          <a:ext cx="1782979" cy="354653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Bumper</a:t>
          </a:r>
        </a:p>
        <a:p>
          <a:pPr marL="171450" lvl="1" indent="-171450" algn="l" defTabSz="844550">
            <a:lnSpc>
              <a:spcPct val="90000"/>
            </a:lnSpc>
            <a:spcBef>
              <a:spcPct val="0"/>
            </a:spcBef>
            <a:spcAft>
              <a:spcPct val="15000"/>
            </a:spcAft>
            <a:buChar char="•"/>
          </a:pPr>
          <a:r>
            <a:rPr lang="en-US" sz="1900" kern="1200" dirty="0"/>
            <a:t>Cameras/dirt sensor</a:t>
          </a:r>
        </a:p>
        <a:p>
          <a:pPr marL="171450" lvl="1" indent="-171450" algn="l" defTabSz="844550">
            <a:lnSpc>
              <a:spcPct val="90000"/>
            </a:lnSpc>
            <a:spcBef>
              <a:spcPct val="0"/>
            </a:spcBef>
            <a:spcAft>
              <a:spcPct val="15000"/>
            </a:spcAft>
            <a:buChar char="•"/>
          </a:pPr>
          <a:r>
            <a:rPr lang="en-US" sz="1900" kern="1200" dirty="0"/>
            <a:t>Laser</a:t>
          </a:r>
        </a:p>
        <a:p>
          <a:pPr marL="171450" lvl="1" indent="-171450" algn="l" defTabSz="844550">
            <a:lnSpc>
              <a:spcPct val="90000"/>
            </a:lnSpc>
            <a:spcBef>
              <a:spcPct val="0"/>
            </a:spcBef>
            <a:spcAft>
              <a:spcPct val="15000"/>
            </a:spcAft>
            <a:buChar char="•"/>
          </a:pPr>
          <a:r>
            <a:rPr lang="en-US" sz="1900" kern="1200" dirty="0"/>
            <a:t>Motor sensor (overheating)</a:t>
          </a:r>
        </a:p>
        <a:p>
          <a:pPr marL="171450" lvl="1" indent="-171450" algn="l" defTabSz="844550">
            <a:lnSpc>
              <a:spcPct val="90000"/>
            </a:lnSpc>
            <a:spcBef>
              <a:spcPct val="0"/>
            </a:spcBef>
            <a:spcAft>
              <a:spcPct val="15000"/>
            </a:spcAft>
            <a:buChar char="•"/>
          </a:pPr>
          <a:r>
            <a:rPr lang="en-US" sz="1900" kern="1200" dirty="0"/>
            <a:t>Cliff detection</a:t>
          </a:r>
        </a:p>
        <a:p>
          <a:pPr marL="171450" lvl="1" indent="-171450" algn="l" defTabSz="844550">
            <a:lnSpc>
              <a:spcPct val="90000"/>
            </a:lnSpc>
            <a:spcBef>
              <a:spcPct val="0"/>
            </a:spcBef>
            <a:spcAft>
              <a:spcPct val="15000"/>
            </a:spcAft>
            <a:buChar char="•"/>
          </a:pPr>
          <a:r>
            <a:rPr lang="en-US" sz="1900" kern="1200" dirty="0"/>
            <a:t>Home base locator</a:t>
          </a:r>
        </a:p>
        <a:p>
          <a:pPr marL="171450" lvl="1" indent="-171450" algn="l" defTabSz="844550">
            <a:lnSpc>
              <a:spcPct val="90000"/>
            </a:lnSpc>
            <a:spcBef>
              <a:spcPct val="0"/>
            </a:spcBef>
            <a:spcAft>
              <a:spcPct val="15000"/>
            </a:spcAft>
            <a:buChar char="•"/>
          </a:pPr>
          <a:endParaRPr lang="en-US" sz="1900" kern="1200" dirty="0"/>
        </a:p>
      </dsp:txBody>
      <dsp:txXfrm>
        <a:off x="6100755" y="746026"/>
        <a:ext cx="1782979" cy="35465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3513138" cy="35131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199162" y="351656"/>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Utility-based agents</a:t>
          </a:r>
        </a:p>
      </dsp:txBody>
      <dsp:txXfrm>
        <a:off x="1229643" y="382137"/>
        <a:ext cx="2222577" cy="563443"/>
      </dsp:txXfrm>
    </dsp:sp>
    <dsp:sp modelId="{E9E54B10-0E80-4EC7-BDC9-1B1E1CD3F5FC}">
      <dsp:nvSpPr>
        <dsp:cNvPr id="0" name=""/>
        <dsp:cNvSpPr/>
      </dsp:nvSpPr>
      <dsp:spPr>
        <a:xfrm>
          <a:off x="1199162" y="1054112"/>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Goal-based agents</a:t>
          </a:r>
        </a:p>
      </dsp:txBody>
      <dsp:txXfrm>
        <a:off x="1229643" y="1084593"/>
        <a:ext cx="2222577" cy="563443"/>
      </dsp:txXfrm>
    </dsp:sp>
    <dsp:sp modelId="{B5BCA4F7-7F6F-43C2-84D5-1C28E4BBCA24}">
      <dsp:nvSpPr>
        <dsp:cNvPr id="0" name=""/>
        <dsp:cNvSpPr/>
      </dsp:nvSpPr>
      <dsp:spPr>
        <a:xfrm>
          <a:off x="1199162" y="1756569"/>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Model-based reflex agents</a:t>
          </a:r>
          <a:endParaRPr lang="en-US" sz="1500" kern="1200" dirty="0"/>
        </a:p>
      </dsp:txBody>
      <dsp:txXfrm>
        <a:off x="1229643" y="1787050"/>
        <a:ext cx="2222577" cy="563443"/>
      </dsp:txXfrm>
    </dsp:sp>
    <dsp:sp modelId="{54EC23F3-F115-4CD3-9500-0768D2AE6E17}">
      <dsp:nvSpPr>
        <dsp:cNvPr id="0" name=""/>
        <dsp:cNvSpPr/>
      </dsp:nvSpPr>
      <dsp:spPr>
        <a:xfrm>
          <a:off x="1199162" y="2459025"/>
          <a:ext cx="2283539" cy="624405"/>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Simple reflex agents</a:t>
          </a:r>
        </a:p>
      </dsp:txBody>
      <dsp:txXfrm>
        <a:off x="1229643" y="2489506"/>
        <a:ext cx="2222577" cy="56344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123794-7DC3-4213-9409-4DAC10BB4149}">
      <dsp:nvSpPr>
        <dsp:cNvPr id="0" name=""/>
        <dsp:cNvSpPr/>
      </dsp:nvSpPr>
      <dsp:spPr>
        <a:xfrm>
          <a:off x="0" y="725487"/>
          <a:ext cx="2524125" cy="1514475"/>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Search for a goal </a:t>
          </a:r>
          <a:br>
            <a:rPr lang="en-US" sz="1700" kern="1200" dirty="0"/>
          </a:br>
          <a:r>
            <a:rPr lang="en-US" sz="1700" kern="1200" dirty="0"/>
            <a:t>(e.g., navigation). </a:t>
          </a:r>
        </a:p>
      </dsp:txBody>
      <dsp:txXfrm>
        <a:off x="0" y="725487"/>
        <a:ext cx="2524125" cy="1514475"/>
      </dsp:txXfrm>
    </dsp:sp>
    <dsp:sp modelId="{86913D6A-C88D-470A-938E-C5F24ACEC7D0}">
      <dsp:nvSpPr>
        <dsp:cNvPr id="0" name=""/>
        <dsp:cNvSpPr/>
      </dsp:nvSpPr>
      <dsp:spPr>
        <a:xfrm>
          <a:off x="2776537" y="725487"/>
          <a:ext cx="2524125" cy="1514475"/>
        </a:xfrm>
        <a:prstGeom prst="rect">
          <a:avLst/>
        </a:prstGeom>
        <a:solidFill>
          <a:schemeClr val="accent5">
            <a:hueOff val="-2432564"/>
            <a:satOff val="-59"/>
            <a:lumOff val="-20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Optimize functions</a:t>
          </a:r>
          <a:br>
            <a:rPr lang="en-US" sz="1700" kern="1200" dirty="0"/>
          </a:br>
          <a:r>
            <a:rPr lang="en-US" sz="1700" kern="1200" dirty="0"/>
            <a:t>(e.g., utility).</a:t>
          </a:r>
        </a:p>
      </dsp:txBody>
      <dsp:txXfrm>
        <a:off x="2776537" y="725487"/>
        <a:ext cx="2524125" cy="1514475"/>
      </dsp:txXfrm>
    </dsp:sp>
    <dsp:sp modelId="{B5EEA2DA-E7B2-4E5E-A1D6-0E4998FC5BF9}">
      <dsp:nvSpPr>
        <dsp:cNvPr id="0" name=""/>
        <dsp:cNvSpPr/>
      </dsp:nvSpPr>
      <dsp:spPr>
        <a:xfrm>
          <a:off x="5553075" y="725487"/>
          <a:ext cx="2524125" cy="1514475"/>
        </a:xfrm>
        <a:prstGeom prst="rect">
          <a:avLst/>
        </a:prstGeom>
        <a:solidFill>
          <a:schemeClr val="accent5">
            <a:hueOff val="-4865128"/>
            <a:satOff val="-118"/>
            <a:lumOff val="-4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Stay within given constraints </a:t>
          </a:r>
          <a:r>
            <a:rPr lang="en-US" sz="1700" kern="1200" dirty="0"/>
            <a:t>(constraint satisfaction problem; e.g., reach the goal without running out of power)</a:t>
          </a:r>
        </a:p>
      </dsp:txBody>
      <dsp:txXfrm>
        <a:off x="5553075" y="725487"/>
        <a:ext cx="2524125" cy="1514475"/>
      </dsp:txXfrm>
    </dsp:sp>
    <dsp:sp modelId="{3D48CA99-0D49-4A06-8AD2-7577D894C005}">
      <dsp:nvSpPr>
        <dsp:cNvPr id="0" name=""/>
        <dsp:cNvSpPr/>
      </dsp:nvSpPr>
      <dsp:spPr>
        <a:xfrm>
          <a:off x="0" y="2492375"/>
          <a:ext cx="2524125" cy="1514475"/>
        </a:xfrm>
        <a:prstGeom prst="rect">
          <a:avLst/>
        </a:prstGeom>
        <a:solidFill>
          <a:schemeClr val="accent5">
            <a:hueOff val="-7297693"/>
            <a:satOff val="-178"/>
            <a:lumOff val="-6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Deal with uncertainty</a:t>
          </a:r>
          <a:br>
            <a:rPr lang="en-US" sz="1700" kern="1200" dirty="0"/>
          </a:br>
          <a:r>
            <a:rPr lang="en-US" sz="1700" kern="1200" dirty="0"/>
            <a:t> (e.g., current traffic on the road).</a:t>
          </a:r>
        </a:p>
      </dsp:txBody>
      <dsp:txXfrm>
        <a:off x="0" y="2492375"/>
        <a:ext cx="2524125" cy="1514475"/>
      </dsp:txXfrm>
    </dsp:sp>
    <dsp:sp modelId="{1552D5B5-F5AD-4E06-939D-78DE82F19BE3}">
      <dsp:nvSpPr>
        <dsp:cNvPr id="0" name=""/>
        <dsp:cNvSpPr/>
      </dsp:nvSpPr>
      <dsp:spPr>
        <a:xfrm>
          <a:off x="2776537" y="2492375"/>
          <a:ext cx="2524125" cy="1514475"/>
        </a:xfrm>
        <a:prstGeom prst="rect">
          <a:avLst/>
        </a:prstGeom>
        <a:solidFill>
          <a:schemeClr val="accent5">
            <a:hueOff val="-9730257"/>
            <a:satOff val="-237"/>
            <a:lumOff val="-8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Learn a good agent program from data and improve over time </a:t>
          </a:r>
          <a:br>
            <a:rPr lang="en-US" sz="1700" kern="1200" dirty="0"/>
          </a:br>
          <a:r>
            <a:rPr lang="en-US" sz="1700" kern="1200" dirty="0"/>
            <a:t>(machine learning).</a:t>
          </a:r>
        </a:p>
      </dsp:txBody>
      <dsp:txXfrm>
        <a:off x="2776537" y="2492375"/>
        <a:ext cx="2524125" cy="1514475"/>
      </dsp:txXfrm>
    </dsp:sp>
    <dsp:sp modelId="{6227B7C4-618D-44BD-819F-7F186E653162}">
      <dsp:nvSpPr>
        <dsp:cNvPr id="0" name=""/>
        <dsp:cNvSpPr/>
      </dsp:nvSpPr>
      <dsp:spPr>
        <a:xfrm>
          <a:off x="5553075" y="2492375"/>
          <a:ext cx="2524125" cy="1514475"/>
        </a:xfrm>
        <a:prstGeom prst="rect">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b="1" kern="1200" dirty="0"/>
            <a:t>Sensing</a:t>
          </a:r>
          <a:br>
            <a:rPr lang="en-US" sz="1700" kern="1200" dirty="0"/>
          </a:br>
          <a:r>
            <a:rPr lang="en-US" sz="1700" kern="1200" dirty="0"/>
            <a:t>(e.g., natural language processing, vision)</a:t>
          </a:r>
        </a:p>
      </dsp:txBody>
      <dsp:txXfrm>
        <a:off x="5553075" y="2492375"/>
        <a:ext cx="2524125" cy="15144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Performance measure</a:t>
          </a:r>
          <a:endParaRPr lang="en-US" sz="1900" kern="1200" dirty="0"/>
        </a:p>
      </dsp:txBody>
      <dsp:txXfrm>
        <a:off x="2965" y="413967"/>
        <a:ext cx="1782979" cy="687255"/>
      </dsp:txXfrm>
    </dsp:sp>
    <dsp:sp modelId="{AE9246A3-3980-441E-8C93-893085D8CE26}">
      <dsp:nvSpPr>
        <dsp:cNvPr id="0" name=""/>
        <dsp:cNvSpPr/>
      </dsp:nvSpPr>
      <dsp:spPr>
        <a:xfrm>
          <a:off x="296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965" y="1101222"/>
        <a:ext cx="1782979" cy="834480"/>
      </dsp:txXfrm>
    </dsp:sp>
    <dsp:sp modelId="{5AAEAC57-C5CF-4BF7-B78E-013E1F7A0946}">
      <dsp:nvSpPr>
        <dsp:cNvPr id="0" name=""/>
        <dsp:cNvSpPr/>
      </dsp:nvSpPr>
      <dsp:spPr>
        <a:xfrm>
          <a:off x="2035561"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13967"/>
        <a:ext cx="1782979" cy="687255"/>
      </dsp:txXfrm>
    </dsp:sp>
    <dsp:sp modelId="{DD58FCCA-5A53-48EF-830C-01A1BC2DEC5F}">
      <dsp:nvSpPr>
        <dsp:cNvPr id="0" name=""/>
        <dsp:cNvSpPr/>
      </dsp:nvSpPr>
      <dsp:spPr>
        <a:xfrm>
          <a:off x="2035561"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2035561" y="1101222"/>
        <a:ext cx="1782979" cy="834480"/>
      </dsp:txXfrm>
    </dsp:sp>
    <dsp:sp modelId="{2D001E74-0AE6-4A24-B178-617FDC7EFAEB}">
      <dsp:nvSpPr>
        <dsp:cNvPr id="0" name=""/>
        <dsp:cNvSpPr/>
      </dsp:nvSpPr>
      <dsp:spPr>
        <a:xfrm>
          <a:off x="4068158"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13967"/>
        <a:ext cx="1782979" cy="687255"/>
      </dsp:txXfrm>
    </dsp:sp>
    <dsp:sp modelId="{C7F39890-5C8D-48FD-9A3D-71E6A4C3F357}">
      <dsp:nvSpPr>
        <dsp:cNvPr id="0" name=""/>
        <dsp:cNvSpPr/>
      </dsp:nvSpPr>
      <dsp:spPr>
        <a:xfrm>
          <a:off x="4068158"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4068158" y="1101222"/>
        <a:ext cx="1782979" cy="834480"/>
      </dsp:txXfrm>
    </dsp:sp>
    <dsp:sp modelId="{ED723AC5-A2E2-4B16-BEA7-A94A2BECAD1C}">
      <dsp:nvSpPr>
        <dsp:cNvPr id="0" name=""/>
        <dsp:cNvSpPr/>
      </dsp:nvSpPr>
      <dsp:spPr>
        <a:xfrm>
          <a:off x="6100755" y="413967"/>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413967"/>
        <a:ext cx="1782979" cy="687255"/>
      </dsp:txXfrm>
    </dsp:sp>
    <dsp:sp modelId="{C961A285-B32F-4EA0-A7A2-A0725D9D4CB3}">
      <dsp:nvSpPr>
        <dsp:cNvPr id="0" name=""/>
        <dsp:cNvSpPr/>
      </dsp:nvSpPr>
      <dsp:spPr>
        <a:xfrm>
          <a:off x="6100755" y="1101222"/>
          <a:ext cx="1782979" cy="83448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dirty="0"/>
        </a:p>
      </dsp:txBody>
      <dsp:txXfrm>
        <a:off x="6100755" y="1101222"/>
        <a:ext cx="1782979" cy="8344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2370EC-9B34-4074-A6FF-9E951D4A8D35}">
      <dsp:nvSpPr>
        <dsp:cNvPr id="0" name=""/>
        <dsp:cNvSpPr/>
      </dsp:nvSpPr>
      <dsp:spPr>
        <a:xfrm>
          <a:off x="296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863914"/>
        <a:ext cx="1782979" cy="687255"/>
      </dsp:txXfrm>
    </dsp:sp>
    <dsp:sp modelId="{C27D3391-2FBE-4615-B844-7696BACA8391}">
      <dsp:nvSpPr>
        <dsp:cNvPr id="0" name=""/>
        <dsp:cNvSpPr/>
      </dsp:nvSpPr>
      <dsp:spPr>
        <a:xfrm>
          <a:off x="296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Accuracy: Minimizing false positives, false negatives</a:t>
          </a:r>
        </a:p>
      </dsp:txBody>
      <dsp:txXfrm>
        <a:off x="2965" y="1551169"/>
        <a:ext cx="1782979" cy="1936254"/>
      </dsp:txXfrm>
    </dsp:sp>
    <dsp:sp modelId="{1CE12965-16C6-43DA-AB5D-964CBCC28C20}">
      <dsp:nvSpPr>
        <dsp:cNvPr id="0" name=""/>
        <dsp:cNvSpPr/>
      </dsp:nvSpPr>
      <dsp:spPr>
        <a:xfrm>
          <a:off x="2035561"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863914"/>
        <a:ext cx="1782979" cy="687255"/>
      </dsp:txXfrm>
    </dsp:sp>
    <dsp:sp modelId="{3BEA13E0-A2EB-41AA-B23F-7B88E4F96848}">
      <dsp:nvSpPr>
        <dsp:cNvPr id="0" name=""/>
        <dsp:cNvSpPr/>
      </dsp:nvSpPr>
      <dsp:spPr>
        <a:xfrm>
          <a:off x="2035561"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user’s email account</a:t>
          </a:r>
        </a:p>
        <a:p>
          <a:pPr marL="171450" lvl="1" indent="-171450" algn="l" defTabSz="844550">
            <a:lnSpc>
              <a:spcPct val="90000"/>
            </a:lnSpc>
            <a:spcBef>
              <a:spcPct val="0"/>
            </a:spcBef>
            <a:spcAft>
              <a:spcPct val="15000"/>
            </a:spcAft>
            <a:buChar char="•"/>
          </a:pPr>
          <a:r>
            <a:rPr lang="en-US" sz="1900" kern="1200" dirty="0"/>
            <a:t>email server</a:t>
          </a:r>
        </a:p>
      </dsp:txBody>
      <dsp:txXfrm>
        <a:off x="2035561" y="1551169"/>
        <a:ext cx="1782979" cy="1936254"/>
      </dsp:txXfrm>
    </dsp:sp>
    <dsp:sp modelId="{6A40C1E3-E00B-475B-892F-AA048524E374}">
      <dsp:nvSpPr>
        <dsp:cNvPr id="0" name=""/>
        <dsp:cNvSpPr/>
      </dsp:nvSpPr>
      <dsp:spPr>
        <a:xfrm>
          <a:off x="4068158"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863914"/>
        <a:ext cx="1782979" cy="687255"/>
      </dsp:txXfrm>
    </dsp:sp>
    <dsp:sp modelId="{C7A4C710-7F8F-4E1A-88EF-0C92C41661E2}">
      <dsp:nvSpPr>
        <dsp:cNvPr id="0" name=""/>
        <dsp:cNvSpPr/>
      </dsp:nvSpPr>
      <dsp:spPr>
        <a:xfrm>
          <a:off x="4068158"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Mark as spam</a:t>
          </a:r>
        </a:p>
        <a:p>
          <a:pPr marL="171450" lvl="1" indent="-171450" algn="l" defTabSz="844550">
            <a:lnSpc>
              <a:spcPct val="90000"/>
            </a:lnSpc>
            <a:spcBef>
              <a:spcPct val="0"/>
            </a:spcBef>
            <a:spcAft>
              <a:spcPct val="15000"/>
            </a:spcAft>
            <a:buChar char="•"/>
          </a:pPr>
          <a:r>
            <a:rPr lang="en-US" sz="1900" kern="1200" dirty="0"/>
            <a:t>delete</a:t>
          </a:r>
        </a:p>
        <a:p>
          <a:pPr marL="171450" lvl="1" indent="-171450" algn="l" defTabSz="844550">
            <a:lnSpc>
              <a:spcPct val="90000"/>
            </a:lnSpc>
            <a:spcBef>
              <a:spcPct val="0"/>
            </a:spcBef>
            <a:spcAft>
              <a:spcPct val="15000"/>
            </a:spcAft>
            <a:buChar char="•"/>
          </a:pPr>
          <a:r>
            <a:rPr lang="en-US" sz="1900" kern="1200" dirty="0"/>
            <a:t>etc.</a:t>
          </a:r>
        </a:p>
      </dsp:txBody>
      <dsp:txXfrm>
        <a:off x="4068158" y="1551169"/>
        <a:ext cx="1782979" cy="1936254"/>
      </dsp:txXfrm>
    </dsp:sp>
    <dsp:sp modelId="{705F129A-026D-48FD-A157-FCF440F1C7AC}">
      <dsp:nvSpPr>
        <dsp:cNvPr id="0" name=""/>
        <dsp:cNvSpPr/>
      </dsp:nvSpPr>
      <dsp:spPr>
        <a:xfrm>
          <a:off x="6100755" y="863914"/>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863914"/>
        <a:ext cx="1782979" cy="687255"/>
      </dsp:txXfrm>
    </dsp:sp>
    <dsp:sp modelId="{B6A813B1-6668-4F28-BE57-375B2AD7D2A5}">
      <dsp:nvSpPr>
        <dsp:cNvPr id="0" name=""/>
        <dsp:cNvSpPr/>
      </dsp:nvSpPr>
      <dsp:spPr>
        <a:xfrm>
          <a:off x="6100755" y="1551169"/>
          <a:ext cx="1782979" cy="1936254"/>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Incoming messages</a:t>
          </a:r>
        </a:p>
        <a:p>
          <a:pPr marL="171450" lvl="1" indent="-171450" algn="l" defTabSz="844550">
            <a:lnSpc>
              <a:spcPct val="90000"/>
            </a:lnSpc>
            <a:spcBef>
              <a:spcPct val="0"/>
            </a:spcBef>
            <a:spcAft>
              <a:spcPct val="15000"/>
            </a:spcAft>
            <a:buChar char="•"/>
          </a:pPr>
          <a:r>
            <a:rPr lang="en-US" sz="1900" kern="1200" dirty="0"/>
            <a:t>other information about user’s account</a:t>
          </a:r>
        </a:p>
      </dsp:txBody>
      <dsp:txXfrm>
        <a:off x="6100755" y="1551169"/>
        <a:ext cx="1782979" cy="193625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1BDC6A-72B1-4629-80AF-7914B2BB847E}">
      <dsp:nvSpPr>
        <dsp:cNvPr id="0" name=""/>
        <dsp:cNvSpPr/>
      </dsp:nvSpPr>
      <dsp:spPr>
        <a:xfrm>
          <a:off x="591502" y="0"/>
          <a:ext cx="6703695" cy="435133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2BDDC-90C3-4B8B-BD79-DC0C292CBFB6}">
      <dsp:nvSpPr>
        <dsp:cNvPr id="0" name=""/>
        <dsp:cNvSpPr/>
      </dsp:nvSpPr>
      <dsp:spPr>
        <a:xfrm>
          <a:off x="3465"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What is an intelligent agent?</a:t>
          </a:r>
        </a:p>
      </dsp:txBody>
      <dsp:txXfrm>
        <a:off x="77438" y="1379374"/>
        <a:ext cx="1367394" cy="1592589"/>
      </dsp:txXfrm>
    </dsp:sp>
    <dsp:sp modelId="{DF85D966-947A-4329-8B50-C4BF107A6225}">
      <dsp:nvSpPr>
        <dsp:cNvPr id="0" name=""/>
        <dsp:cNvSpPr/>
      </dsp:nvSpPr>
      <dsp:spPr>
        <a:xfrm>
          <a:off x="1594572"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Rationality</a:t>
          </a:r>
        </a:p>
      </dsp:txBody>
      <dsp:txXfrm>
        <a:off x="1668545" y="1379374"/>
        <a:ext cx="1367394" cy="1592589"/>
      </dsp:txXfrm>
    </dsp:sp>
    <dsp:sp modelId="{DACE3520-3D18-4D1D-BD87-813802537E2F}">
      <dsp:nvSpPr>
        <dsp:cNvPr id="0" name=""/>
        <dsp:cNvSpPr/>
      </dsp:nvSpPr>
      <dsp:spPr>
        <a:xfrm>
          <a:off x="3185679"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PEAS (Performance measure, Environment, Actuators, Sensors)</a:t>
          </a:r>
        </a:p>
      </dsp:txBody>
      <dsp:txXfrm>
        <a:off x="3259652" y="1379374"/>
        <a:ext cx="1367394" cy="1592589"/>
      </dsp:txXfrm>
    </dsp:sp>
    <dsp:sp modelId="{819CFC08-2F92-40EC-8FF0-BB66BBFAF14F}">
      <dsp:nvSpPr>
        <dsp:cNvPr id="0" name=""/>
        <dsp:cNvSpPr/>
      </dsp:nvSpPr>
      <dsp:spPr>
        <a:xfrm>
          <a:off x="4776787" y="1305401"/>
          <a:ext cx="1515340" cy="1740535"/>
        </a:xfrm>
        <a:prstGeom prst="roundRect">
          <a:avLst/>
        </a:prstGeom>
        <a:noFill/>
        <a:ln w="9525" cap="flat" cmpd="sng" algn="ctr">
          <a:solidFill>
            <a:schemeClr val="accent3"/>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3"/>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Environment types</a:t>
          </a:r>
        </a:p>
      </dsp:txBody>
      <dsp:txXfrm>
        <a:off x="4850760" y="1379374"/>
        <a:ext cx="1367394" cy="1592589"/>
      </dsp:txXfrm>
    </dsp:sp>
    <dsp:sp modelId="{8B85E093-9B18-471C-95EB-36771145B96C}">
      <dsp:nvSpPr>
        <dsp:cNvPr id="0" name=""/>
        <dsp:cNvSpPr/>
      </dsp:nvSpPr>
      <dsp:spPr>
        <a:xfrm>
          <a:off x="6367894" y="1305401"/>
          <a:ext cx="1515340" cy="174053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Agent types</a:t>
          </a:r>
        </a:p>
      </dsp:txBody>
      <dsp:txXfrm>
        <a:off x="6441867" y="1379374"/>
        <a:ext cx="1367394" cy="159258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10/30/2025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10</a:t>
            </a:fld>
            <a:endParaRPr lang="en-US"/>
          </a:p>
        </p:txBody>
      </p:sp>
    </p:spTree>
    <p:extLst>
      <p:ext uri="{BB962C8B-B14F-4D97-AF65-F5344CB8AC3E}">
        <p14:creationId xmlns:p14="http://schemas.microsoft.com/office/powerpoint/2010/main" val="3389140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11</a:t>
            </a:fld>
            <a:endParaRPr lang="en-US"/>
          </a:p>
        </p:txBody>
      </p:sp>
    </p:spTree>
    <p:extLst>
      <p:ext uri="{BB962C8B-B14F-4D97-AF65-F5344CB8AC3E}">
        <p14:creationId xmlns:p14="http://schemas.microsoft.com/office/powerpoint/2010/main" val="15608362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23233114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7136623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21</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22</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23</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24</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25</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26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29</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30</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31</a:t>
            </a:fld>
            <a:endParaRPr lang="en-US"/>
          </a:p>
        </p:txBody>
      </p:sp>
    </p:spTree>
    <p:extLst>
      <p:ext uri="{BB962C8B-B14F-4D97-AF65-F5344CB8AC3E}">
        <p14:creationId xmlns:p14="http://schemas.microsoft.com/office/powerpoint/2010/main" val="1237259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37</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40</a:t>
            </a:fld>
            <a:endParaRPr lang="en-US"/>
          </a:p>
        </p:txBody>
      </p:sp>
    </p:spTree>
    <p:extLst>
      <p:ext uri="{BB962C8B-B14F-4D97-AF65-F5344CB8AC3E}">
        <p14:creationId xmlns:p14="http://schemas.microsoft.com/office/powerpoint/2010/main" val="2573296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extLst>
      <p:ext uri="{BB962C8B-B14F-4D97-AF65-F5344CB8AC3E}">
        <p14:creationId xmlns:p14="http://schemas.microsoft.com/office/powerpoint/2010/main" val="3797713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41</a:t>
            </a:fld>
            <a:endParaRPr lang="en-US"/>
          </a:p>
        </p:txBody>
      </p:sp>
    </p:spTree>
    <p:extLst>
      <p:ext uri="{BB962C8B-B14F-4D97-AF65-F5344CB8AC3E}">
        <p14:creationId xmlns:p14="http://schemas.microsoft.com/office/powerpoint/2010/main" val="16330967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43</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44</a:t>
            </a:fld>
            <a:endParaRPr lang="en-US"/>
          </a:p>
        </p:txBody>
      </p:sp>
    </p:spTree>
    <p:extLst>
      <p:ext uri="{BB962C8B-B14F-4D97-AF65-F5344CB8AC3E}">
        <p14:creationId xmlns:p14="http://schemas.microsoft.com/office/powerpoint/2010/main" val="276569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7</a:t>
            </a:fld>
            <a:endParaRPr lang="en-US"/>
          </a:p>
        </p:txBody>
      </p:sp>
    </p:spTree>
    <p:extLst>
      <p:ext uri="{BB962C8B-B14F-4D97-AF65-F5344CB8AC3E}">
        <p14:creationId xmlns:p14="http://schemas.microsoft.com/office/powerpoint/2010/main" val="784175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9</a:t>
            </a:fld>
            <a:endParaRPr lang="en-US"/>
          </a:p>
        </p:txBody>
      </p:sp>
    </p:spTree>
    <p:extLst>
      <p:ext uri="{BB962C8B-B14F-4D97-AF65-F5344CB8AC3E}">
        <p14:creationId xmlns:p14="http://schemas.microsoft.com/office/powerpoint/2010/main" val="3964242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4.png"/><Relationship Id="rId7" Type="http://schemas.openxmlformats.org/officeDocument/2006/relationships/diagramColors" Target="../diagrams/colors5.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8.jpeg"/><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2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2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7" Type="http://schemas.openxmlformats.org/officeDocument/2006/relationships/image" Target="../media/image34.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0.png"/><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techhive.com/article/3269782/best-robot-vacuum-cleaners.html" TargetMode="External"/><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38.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8.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10" Type="http://schemas.openxmlformats.org/officeDocument/2006/relationships/image" Target="../media/image38.png"/><Relationship Id="rId4" Type="http://schemas.openxmlformats.org/officeDocument/2006/relationships/diagramLayout" Target="../diagrams/layout13.xml"/><Relationship Id="rId9" Type="http://schemas.openxmlformats.org/officeDocument/2006/relationships/image" Target="../media/image40.svg"/></Relationships>
</file>

<file path=ppt/slides/_rels/slide38.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4.xml"/><Relationship Id="rId7" Type="http://schemas.openxmlformats.org/officeDocument/2006/relationships/image" Target="../media/image42.jpeg"/><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10" Type="http://schemas.openxmlformats.org/officeDocument/2006/relationships/image" Target="../media/image42.jpeg"/><Relationship Id="rId4" Type="http://schemas.openxmlformats.org/officeDocument/2006/relationships/diagramLayout" Target="../diagrams/layout15.xml"/><Relationship Id="rId9" Type="http://schemas.openxmlformats.org/officeDocument/2006/relationships/image" Target="../media/image40.svg"/></Relationships>
</file>

<file path=ppt/slides/_rels/slide41.xml.rels><?xml version="1.0" encoding="UTF-8" standalone="yes"?>
<Relationships xmlns="http://schemas.openxmlformats.org/package/2006/relationships"><Relationship Id="rId8" Type="http://schemas.openxmlformats.org/officeDocument/2006/relationships/image" Target="../media/image43.jpe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4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based on slides by Svetlana </a:t>
            </a:r>
            <a:r>
              <a:rPr lang="en-US" sz="1600" dirty="0" err="1"/>
              <a:t>Lazepnik</a:t>
            </a:r>
            <a:r>
              <a:rPr lang="en-US" sz="1600" dirty="0"/>
              <a:t> 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2977562" cy="461665"/>
          </a:xfrm>
          <a:prstGeom prst="rect">
            <a:avLst/>
          </a:prstGeom>
          <a:noFill/>
        </p:spPr>
        <p:txBody>
          <a:bodyPr wrap="square">
            <a:spAutoFit/>
          </a:bodyPr>
          <a:lstStyle/>
          <a:p>
            <a:r>
              <a:rPr lang="en-US" sz="1200" dirty="0"/>
              <a:t>Image: "Robot at the British Library Science Fiction Exhibition" by </a:t>
            </a:r>
            <a:r>
              <a:rPr lang="en-US" sz="1200" dirty="0" err="1"/>
              <a:t>BadgerGravling</a:t>
            </a:r>
            <a:endParaRPr lang="en-US" sz="1200" dirty="0"/>
          </a:p>
        </p:txBody>
      </p:sp>
      <p:grpSp>
        <p:nvGrpSpPr>
          <p:cNvPr id="6" name="Group 5">
            <a:extLst>
              <a:ext uri="{FF2B5EF4-FFF2-40B4-BE49-F238E27FC236}">
                <a16:creationId xmlns:a16="http://schemas.microsoft.com/office/drawing/2014/main" id="{F50AE103-1DF3-98A1-A49A-D1C1A6A34D86}"/>
              </a:ext>
              <a:ext uri="{C183D7F6-B498-43B3-948B-1728B52AA6E4}">
                <adec:decorative xmlns:adec="http://schemas.microsoft.com/office/drawing/2017/decorative" val="1"/>
              </a:ext>
            </a:extLst>
          </p:cNvPr>
          <p:cNvGrpSpPr/>
          <p:nvPr/>
        </p:nvGrpSpPr>
        <p:grpSpPr>
          <a:xfrm>
            <a:off x="7725359" y="5294361"/>
            <a:ext cx="1319044" cy="1467323"/>
            <a:chOff x="7291556" y="4743923"/>
            <a:chExt cx="1676400" cy="1981200"/>
          </a:xfrm>
        </p:grpSpPr>
        <p:sp>
          <p:nvSpPr>
            <p:cNvPr id="3" name="Rectangle 2">
              <a:extLst>
                <a:ext uri="{FF2B5EF4-FFF2-40B4-BE49-F238E27FC236}">
                  <a16:creationId xmlns:a16="http://schemas.microsoft.com/office/drawing/2014/main" id="{8A05982F-3CCD-BB2F-62A8-4D54DFC97224}"/>
                </a:ext>
              </a:extLst>
            </p:cNvPr>
            <p:cNvSpPr/>
            <p:nvPr/>
          </p:nvSpPr>
          <p:spPr>
            <a:xfrm>
              <a:off x="7291556" y="4743923"/>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sz="1400"/>
            </a:p>
          </p:txBody>
        </p:sp>
        <p:pic>
          <p:nvPicPr>
            <p:cNvPr id="4" name="Picture 3" descr="A qr code with black dots&#10;&#10;Description automatically generated">
              <a:extLst>
                <a:ext uri="{FF2B5EF4-FFF2-40B4-BE49-F238E27FC236}">
                  <a16:creationId xmlns:a16="http://schemas.microsoft.com/office/drawing/2014/main" id="{B64B7859-38FB-A640-D68B-1D60CEF0DF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29655" y="4780149"/>
              <a:ext cx="1585745" cy="1585745"/>
            </a:xfrm>
            <a:prstGeom prst="rect">
              <a:avLst/>
            </a:prstGeom>
          </p:spPr>
        </p:pic>
        <p:sp>
          <p:nvSpPr>
            <p:cNvPr id="5" name="Rectangle 4">
              <a:extLst>
                <a:ext uri="{FF2B5EF4-FFF2-40B4-BE49-F238E27FC236}">
                  <a16:creationId xmlns:a16="http://schemas.microsoft.com/office/drawing/2014/main" id="{8F36BA28-8B7D-1057-16E5-9B5F02C83DF9}"/>
                </a:ext>
              </a:extLst>
            </p:cNvPr>
            <p:cNvSpPr/>
            <p:nvPr/>
          </p:nvSpPr>
          <p:spPr>
            <a:xfrm>
              <a:off x="7291556" y="6388777"/>
              <a:ext cx="1676400" cy="336346"/>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400" dirty="0"/>
                <a:t>Online Material</a:t>
              </a:r>
            </a:p>
          </p:txBody>
        </p:sp>
      </p:grpSp>
      <p:grpSp>
        <p:nvGrpSpPr>
          <p:cNvPr id="11" name="Group 10">
            <a:extLst>
              <a:ext uri="{FF2B5EF4-FFF2-40B4-BE49-F238E27FC236}">
                <a16:creationId xmlns:a16="http://schemas.microsoft.com/office/drawing/2014/main" id="{26F3D1C6-FE29-B3F7-4BC3-AD6F3ACC03EF}"/>
              </a:ext>
              <a:ext uri="{C183D7F6-B498-43B3-948B-1728B52AA6E4}">
                <adec:decorative xmlns:adec="http://schemas.microsoft.com/office/drawing/2017/decorative" val="1"/>
              </a:ext>
            </a:extLst>
          </p:cNvPr>
          <p:cNvGrpSpPr/>
          <p:nvPr/>
        </p:nvGrpSpPr>
        <p:grpSpPr>
          <a:xfrm>
            <a:off x="426875" y="6274713"/>
            <a:ext cx="3921385" cy="400110"/>
            <a:chOff x="426875" y="6274713"/>
            <a:chExt cx="3921385" cy="400110"/>
          </a:xfrm>
        </p:grpSpPr>
        <p:sp>
          <p:nvSpPr>
            <p:cNvPr id="7" name="TextBox 6">
              <a:extLst>
                <a:ext uri="{FF2B5EF4-FFF2-40B4-BE49-F238E27FC236}">
                  <a16:creationId xmlns:a16="http://schemas.microsoft.com/office/drawing/2014/main" id="{281EC9AF-FB42-4115-600F-7C019A10059F}"/>
                </a:ext>
              </a:extLst>
            </p:cNvPr>
            <p:cNvSpPr txBox="1"/>
            <p:nvPr/>
          </p:nvSpPr>
          <p:spPr>
            <a:xfrm>
              <a:off x="1330739" y="6274713"/>
              <a:ext cx="3017521" cy="400110"/>
            </a:xfrm>
            <a:prstGeom prst="rect">
              <a:avLst/>
            </a:prstGeom>
            <a:noFill/>
          </p:spPr>
          <p:txBody>
            <a:bodyPr wrap="square">
              <a:spAutoFit/>
            </a:bodyPr>
            <a:lstStyle/>
            <a:p>
              <a:r>
                <a:rPr lang="en-US" sz="1000" b="0" i="0" dirty="0">
                  <a:solidFill>
                    <a:schemeClr val="tx1">
                      <a:lumMod val="50000"/>
                    </a:schemeClr>
                  </a:solidFill>
                  <a:effectLst/>
                  <a:latin typeface="Calibri" panose="020F0502020204030204" pitchFamily="34" charset="0"/>
                </a:rPr>
                <a:t>This work is licensed under a </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latin typeface="Calibri" panose="020F0502020204030204" pitchFamily="34" charset="0"/>
                </a:rPr>
                <a:t>.</a:t>
              </a:r>
              <a:endParaRPr lang="en-US" sz="1000" dirty="0">
                <a:solidFill>
                  <a:schemeClr val="tx1">
                    <a:lumMod val="50000"/>
                  </a:schemeClr>
                </a:solidFill>
              </a:endParaRPr>
            </a:p>
          </p:txBody>
        </p:sp>
        <p:pic>
          <p:nvPicPr>
            <p:cNvPr id="10" name="Picture 2">
              <a:extLst>
                <a:ext uri="{FF2B5EF4-FFF2-40B4-BE49-F238E27FC236}">
                  <a16:creationId xmlns:a16="http://schemas.microsoft.com/office/drawing/2014/main" id="{5DE39C11-96E8-E84C-2BBD-6868BF1958CE}"/>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6875" y="6326205"/>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28650" y="365126"/>
            <a:ext cx="4171950" cy="1325563"/>
          </a:xfrm>
        </p:spPr>
        <p:txBody>
          <a:bodyPr>
            <a:noAutofit/>
          </a:bodyPr>
          <a:lstStyle/>
          <a:p>
            <a:r>
              <a:rPr lang="en-US" sz="2800" dirty="0"/>
              <a:t>Example: Performance Measure for the </a:t>
            </a:r>
            <a:br>
              <a:rPr lang="en-US" sz="2800" dirty="0"/>
            </a:br>
            <a:r>
              <a:rPr lang="en-US" sz="2800" dirty="0"/>
              <a:t>Vacuum-cleaner World</a:t>
            </a:r>
          </a:p>
        </p:txBody>
      </p:sp>
      <p:sp>
        <p:nvSpPr>
          <p:cNvPr id="7171" name="Rectangle 3"/>
          <p:cNvSpPr>
            <a:spLocks noGrp="1" noChangeArrowheads="1"/>
          </p:cNvSpPr>
          <p:nvPr>
            <p:ph idx="1"/>
          </p:nvPr>
        </p:nvSpPr>
        <p:spPr>
          <a:xfrm>
            <a:off x="628650" y="1690689"/>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pPr>
              <a:buNone/>
            </a:pPr>
            <a:r>
              <a:rPr lang="en-US" dirty="0"/>
              <a:t>Agent function:</a:t>
            </a:r>
            <a:br>
              <a:rPr lang="en-US" dirty="0"/>
            </a:br>
            <a:endParaRPr lang="en-US" dirty="0"/>
          </a:p>
          <a:p>
            <a:pPr>
              <a:buNone/>
            </a:pPr>
            <a:r>
              <a:rPr lang="en-US" u="sng" dirty="0"/>
              <a:t>Percept Sequence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p:txBody>
      </p:sp>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18521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solidFill>
                  <a:schemeClr val="tx1"/>
                </a:solidFill>
              </a:rPr>
              <a:t>Implemented agent program:</a:t>
            </a:r>
            <a:br>
              <a:rPr lang="en-US" dirty="0">
                <a:solidFill>
                  <a:schemeClr val="tx1"/>
                </a:solidFill>
              </a:rPr>
            </a:br>
            <a:endParaRPr lang="en-US" dirty="0">
              <a:solidFill>
                <a:schemeClr val="tx1"/>
              </a:solidFill>
            </a:endParaRPr>
          </a:p>
          <a:p>
            <a:pPr>
              <a:buNone/>
            </a:pPr>
            <a:r>
              <a:rPr lang="en-US" b="1" dirty="0">
                <a:solidFill>
                  <a:schemeClr val="tx1"/>
                </a:solidFill>
                <a:latin typeface="+mn-lt"/>
                <a:ea typeface="+mn-ea"/>
                <a:cs typeface="+mn-cs"/>
              </a:rPr>
              <a:t>function Vacuum-Agent</a:t>
            </a:r>
            <a:r>
              <a:rPr lang="en-US" dirty="0">
                <a:solidFill>
                  <a:schemeClr val="tx1"/>
                </a:solidFill>
                <a:latin typeface="+mn-lt"/>
                <a:ea typeface="+mn-ea"/>
                <a:cs typeface="+mn-cs"/>
              </a:rPr>
              <a:t>( </a:t>
            </a:r>
            <a:r>
              <a:rPr lang="en-US" dirty="0">
                <a:solidFill>
                  <a:schemeClr val="accent3"/>
                </a:solidFill>
                <a:latin typeface="+mn-lt"/>
                <a:ea typeface="+mn-ea"/>
                <a:cs typeface="+mn-cs"/>
              </a:rPr>
              <a:t>[location, status] </a:t>
            </a:r>
            <a:r>
              <a:rPr lang="en-US" dirty="0">
                <a:solidFill>
                  <a:schemeClr val="tx1"/>
                </a:solidFill>
                <a:latin typeface="+mn-lt"/>
                <a:ea typeface="+mn-ea"/>
                <a:cs typeface="+mn-cs"/>
              </a:rPr>
              <a:t>) </a:t>
            </a:r>
            <a:br>
              <a:rPr lang="en-US" dirty="0">
                <a:solidFill>
                  <a:schemeClr val="tx1"/>
                </a:solidFill>
                <a:latin typeface="+mn-lt"/>
                <a:ea typeface="+mn-ea"/>
                <a:cs typeface="+mn-cs"/>
              </a:rPr>
            </a:br>
            <a:r>
              <a:rPr lang="en-US" dirty="0">
                <a:solidFill>
                  <a:schemeClr val="tx1"/>
                </a:solidFill>
                <a:latin typeface="+mn-lt"/>
                <a:ea typeface="+mn-ea"/>
                <a:cs typeface="+mn-cs"/>
              </a:rPr>
              <a:t>   returns an action</a:t>
            </a:r>
          </a:p>
          <a:p>
            <a:endParaRPr lang="en-US" sz="1600" i="1" dirty="0">
              <a:solidFill>
                <a:schemeClr val="tx1"/>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if</a:t>
            </a:r>
            <a:r>
              <a:rPr lang="en-US" sz="1600" dirty="0">
                <a:solidFill>
                  <a:schemeClr val="tx1"/>
                </a:solidFill>
                <a:latin typeface="Courier New" panose="02070309020205020404" pitchFamily="49" charset="0"/>
                <a:cs typeface="Courier New" panose="02070309020205020404" pitchFamily="49" charset="0"/>
              </a:rPr>
              <a:t> status = </a:t>
            </a:r>
            <a:r>
              <a:rPr lang="en-US" sz="1600" dirty="0">
                <a:solidFill>
                  <a:schemeClr val="accent3"/>
                </a:solidFill>
                <a:latin typeface="Courier New" panose="02070309020205020404" pitchFamily="49" charset="0"/>
                <a:cs typeface="Courier New" panose="02070309020205020404" pitchFamily="49" charset="0"/>
              </a:rPr>
              <a:t>Dirty</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Suck</a:t>
            </a: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A</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Right</a:t>
            </a:r>
            <a:endParaRPr lang="en-US" sz="1600" i="1" dirty="0">
              <a:solidFill>
                <a:srgbClr val="ED0000"/>
              </a:solidFill>
              <a:latin typeface="Courier New" panose="02070309020205020404" pitchFamily="49" charset="0"/>
              <a:cs typeface="Courier New" panose="02070309020205020404" pitchFamily="49" charset="0"/>
            </a:endParaRPr>
          </a:p>
          <a:p>
            <a:r>
              <a:rPr lang="en-US" sz="1600" i="1" dirty="0">
                <a:solidFill>
                  <a:schemeClr val="tx1"/>
                </a:solidFill>
                <a:latin typeface="Courier New" panose="02070309020205020404" pitchFamily="49" charset="0"/>
                <a:cs typeface="Courier New" panose="02070309020205020404" pitchFamily="49" charset="0"/>
              </a:rPr>
              <a:t>else if</a:t>
            </a:r>
            <a:r>
              <a:rPr lang="en-US" sz="1600" dirty="0">
                <a:solidFill>
                  <a:schemeClr val="tx1"/>
                </a:solidFill>
                <a:latin typeface="Courier New" panose="02070309020205020404" pitchFamily="49" charset="0"/>
                <a:cs typeface="Courier New" panose="02070309020205020404" pitchFamily="49" charset="0"/>
              </a:rPr>
              <a:t> location = </a:t>
            </a:r>
            <a:r>
              <a:rPr lang="en-US" sz="1600" dirty="0">
                <a:solidFill>
                  <a:schemeClr val="accent3"/>
                </a:solidFill>
                <a:latin typeface="Courier New" panose="02070309020205020404" pitchFamily="49" charset="0"/>
                <a:cs typeface="Courier New" panose="02070309020205020404" pitchFamily="49" charset="0"/>
              </a:rPr>
              <a:t>B</a:t>
            </a:r>
            <a:r>
              <a:rPr lang="en-US" sz="1600" dirty="0">
                <a:solidFill>
                  <a:schemeClr val="tx1"/>
                </a:solidFill>
                <a:latin typeface="Courier New" panose="02070309020205020404" pitchFamily="49" charset="0"/>
                <a:cs typeface="Courier New" panose="02070309020205020404" pitchFamily="49" charset="0"/>
              </a:rPr>
              <a:t> </a:t>
            </a:r>
            <a:r>
              <a:rPr lang="en-US" sz="1600" i="1" dirty="0">
                <a:solidFill>
                  <a:schemeClr val="tx1"/>
                </a:solidFill>
                <a:latin typeface="Courier New" panose="02070309020205020404" pitchFamily="49" charset="0"/>
                <a:cs typeface="Courier New" panose="02070309020205020404" pitchFamily="49" charset="0"/>
              </a:rPr>
              <a:t>then</a:t>
            </a:r>
            <a:r>
              <a:rPr lang="en-US" sz="1600" dirty="0">
                <a:solidFill>
                  <a:schemeClr val="tx1"/>
                </a:solidFill>
                <a:latin typeface="Courier New" panose="02070309020205020404" pitchFamily="49" charset="0"/>
                <a:cs typeface="Courier New" panose="02070309020205020404" pitchFamily="49" charset="0"/>
              </a:rPr>
              <a:t> return </a:t>
            </a:r>
            <a:r>
              <a:rPr lang="en-US" sz="1600" dirty="0">
                <a:solidFill>
                  <a:srgbClr val="ED0000"/>
                </a:solidFill>
                <a:latin typeface="Courier New" panose="02070309020205020404" pitchFamily="49" charset="0"/>
                <a:cs typeface="Courier New" panose="02070309020205020404" pitchFamily="49" charset="0"/>
              </a:rPr>
              <a:t>Left</a:t>
            </a:r>
            <a:endParaRPr lang="en-US" sz="1600" dirty="0">
              <a:solidFill>
                <a:srgbClr val="ED0000"/>
              </a:solidFill>
            </a:endParaRPr>
          </a:p>
        </p:txBody>
      </p:sp>
      <p:sp>
        <p:nvSpPr>
          <p:cNvPr id="3" name="TextBox 2">
            <a:extLst>
              <a:ext uri="{FF2B5EF4-FFF2-40B4-BE49-F238E27FC236}">
                <a16:creationId xmlns:a16="http://schemas.microsoft.com/office/drawing/2014/main" id="{507F4FE3-C460-4729-876D-99EA36E53AB6}"/>
              </a:ext>
            </a:extLst>
          </p:cNvPr>
          <p:cNvSpPr txBox="1"/>
          <p:nvPr/>
        </p:nvSpPr>
        <p:spPr>
          <a:xfrm>
            <a:off x="990600" y="5943600"/>
            <a:ext cx="6858000" cy="830997"/>
          </a:xfrm>
          <a:prstGeom prst="rect">
            <a:avLst/>
          </a:prstGeom>
          <a:noFill/>
        </p:spPr>
        <p:txBody>
          <a:bodyPr wrap="square" rtlCol="0">
            <a:spAutoFit/>
          </a:bodyPr>
          <a:lstStyle/>
          <a:p>
            <a:pPr algn="ctr"/>
            <a:r>
              <a:rPr lang="en-US" sz="2400" b="1" dirty="0">
                <a:solidFill>
                  <a:srgbClr val="FF0000"/>
                </a:solidFill>
              </a:rPr>
              <a:t>What could be a performance measure?</a:t>
            </a:r>
          </a:p>
          <a:p>
            <a:pPr algn="ctr"/>
            <a:r>
              <a:rPr lang="en-US" sz="2400" b="1" dirty="0">
                <a:solidFill>
                  <a:srgbClr val="FF0000"/>
                </a:solidFill>
              </a:rPr>
              <a:t>Is this agent program rational?</a:t>
            </a:r>
          </a:p>
        </p:txBody>
      </p:sp>
    </p:spTree>
    <p:extLst>
      <p:ext uri="{BB962C8B-B14F-4D97-AF65-F5344CB8AC3E}">
        <p14:creationId xmlns:p14="http://schemas.microsoft.com/office/powerpoint/2010/main" val="2613138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PEAS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1079628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3067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lvl="0"/>
            <a:r>
              <a:rPr lang="en-US" dirty="0"/>
              <a:t>Problem Specification: PEAS</a:t>
            </a:r>
          </a:p>
        </p:txBody>
      </p:sp>
      <p:grpSp>
        <p:nvGrpSpPr>
          <p:cNvPr id="4" name="Group 3">
            <a:extLst>
              <a:ext uri="{FF2B5EF4-FFF2-40B4-BE49-F238E27FC236}">
                <a16:creationId xmlns:a16="http://schemas.microsoft.com/office/drawing/2014/main" id="{BF18AA8D-DD4B-4916-A75B-38CD4C098EA3}"/>
              </a:ext>
              <a:ext uri="{C183D7F6-B498-43B3-948B-1728B52AA6E4}">
                <adec:decorative xmlns:adec="http://schemas.microsoft.com/office/drawing/2017/decorative" val="1"/>
              </a:ext>
            </a:extLst>
          </p:cNvPr>
          <p:cNvGrpSpPr/>
          <p:nvPr/>
        </p:nvGrpSpPr>
        <p:grpSpPr>
          <a:xfrm>
            <a:off x="3137807" y="990600"/>
            <a:ext cx="5410200" cy="2497307"/>
            <a:chOff x="9829800" y="1545479"/>
            <a:chExt cx="5410200" cy="2497307"/>
          </a:xfrm>
        </p:grpSpPr>
        <p:pic>
          <p:nvPicPr>
            <p:cNvPr id="6" name="Picture 4">
              <a:extLst>
                <a:ext uri="{FF2B5EF4-FFF2-40B4-BE49-F238E27FC236}">
                  <a16:creationId xmlns:a16="http://schemas.microsoft.com/office/drawing/2014/main" id="{DA24B479-BE69-463C-8624-3C566ACB5828}"/>
                </a:ext>
              </a:extLst>
            </p:cNvPr>
            <p:cNvPicPr>
              <a:picLocks noChangeAspect="1" noChangeArrowheads="1"/>
            </p:cNvPicPr>
            <p:nvPr/>
          </p:nvPicPr>
          <p:blipFill>
            <a:blip r:embed="rId3" cstate="print"/>
            <a:srcRect/>
            <a:stretch>
              <a:fillRect/>
            </a:stretch>
          </p:blipFill>
          <p:spPr bwMode="auto">
            <a:xfrm>
              <a:off x="9829800" y="1828800"/>
              <a:ext cx="5139131" cy="2213986"/>
            </a:xfrm>
            <a:prstGeom prst="rect">
              <a:avLst/>
            </a:prstGeom>
            <a:noFill/>
            <a:ln w="9525">
              <a:noFill/>
              <a:miter lim="800000"/>
              <a:headEnd/>
              <a:tailEnd/>
            </a:ln>
          </p:spPr>
        </p:pic>
        <p:sp>
          <p:nvSpPr>
            <p:cNvPr id="5" name="TextBox 4">
              <a:extLst>
                <a:ext uri="{FF2B5EF4-FFF2-40B4-BE49-F238E27FC236}">
                  <a16:creationId xmlns:a16="http://schemas.microsoft.com/office/drawing/2014/main" id="{C1B7C275-0483-401D-9E7D-2D8545C30C8B}"/>
                </a:ext>
              </a:extLst>
            </p:cNvPr>
            <p:cNvSpPr txBox="1"/>
            <p:nvPr/>
          </p:nvSpPr>
          <p:spPr>
            <a:xfrm>
              <a:off x="13773701" y="1545479"/>
              <a:ext cx="1466299" cy="646331"/>
            </a:xfrm>
            <a:prstGeom prst="rect">
              <a:avLst/>
            </a:prstGeom>
            <a:noFill/>
          </p:spPr>
          <p:txBody>
            <a:bodyPr wrap="none" rtlCol="0">
              <a:spAutoFit/>
            </a:bodyPr>
            <a:lstStyle/>
            <a:p>
              <a:pPr algn="r"/>
              <a:r>
                <a:rPr lang="en-US" b="1" dirty="0"/>
                <a:t>Performance </a:t>
              </a:r>
              <a:br>
                <a:rPr lang="en-US" b="1" dirty="0"/>
              </a:br>
              <a:r>
                <a:rPr lang="en-US" b="1" dirty="0"/>
                <a:t>measure</a:t>
              </a:r>
            </a:p>
          </p:txBody>
        </p:sp>
        <p:cxnSp>
          <p:nvCxnSpPr>
            <p:cNvPr id="8" name="Straight Arrow Connector 7">
              <a:extLst>
                <a:ext uri="{FF2B5EF4-FFF2-40B4-BE49-F238E27FC236}">
                  <a16:creationId xmlns:a16="http://schemas.microsoft.com/office/drawing/2014/main" id="{7DED69C6-1C77-47FC-A3AD-56ADBE1873BC}"/>
                </a:ext>
              </a:extLst>
            </p:cNvPr>
            <p:cNvCxnSpPr>
              <a:cxnSpLocks/>
            </p:cNvCxnSpPr>
            <p:nvPr/>
          </p:nvCxnSpPr>
          <p:spPr>
            <a:xfrm flipH="1">
              <a:off x="13773701" y="1985386"/>
              <a:ext cx="178186" cy="46826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graphicFrame>
        <p:nvGraphicFramePr>
          <p:cNvPr id="12" name="Content Placeholder 3" descr="The PEAS description contains the performance measure, the environment, the actuators and the sensors.">
            <a:extLst>
              <a:ext uri="{FF2B5EF4-FFF2-40B4-BE49-F238E27FC236}">
                <a16:creationId xmlns:a16="http://schemas.microsoft.com/office/drawing/2014/main" id="{CD643942-7178-4454-944F-5D344EDDD2EC}"/>
              </a:ext>
            </a:extLst>
          </p:cNvPr>
          <p:cNvGraphicFramePr>
            <a:graphicFrameLocks/>
          </p:cNvGraphicFramePr>
          <p:nvPr>
            <p:extLst>
              <p:ext uri="{D42A27DB-BD31-4B8C-83A1-F6EECF244321}">
                <p14:modId xmlns:p14="http://schemas.microsoft.com/office/powerpoint/2010/main" val="2392207915"/>
              </p:ext>
            </p:extLst>
          </p:nvPr>
        </p:nvGraphicFramePr>
        <p:xfrm>
          <a:off x="661307" y="3276600"/>
          <a:ext cx="7886700" cy="23496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Speech Bubble: Rectangle with Corners Rounded 1">
            <a:extLst>
              <a:ext uri="{FF2B5EF4-FFF2-40B4-BE49-F238E27FC236}">
                <a16:creationId xmlns:a16="http://schemas.microsoft.com/office/drawing/2014/main" id="{2886F2BB-619F-408F-B638-04009730ACC6}"/>
              </a:ext>
            </a:extLst>
          </p:cNvPr>
          <p:cNvSpPr/>
          <p:nvPr/>
        </p:nvSpPr>
        <p:spPr>
          <a:xfrm>
            <a:off x="685800" y="5576802"/>
            <a:ext cx="1752600" cy="1050926"/>
          </a:xfrm>
          <a:prstGeom prst="wedgeRoundRectCallout">
            <a:avLst>
              <a:gd name="adj1" fmla="val 375"/>
              <a:gd name="adj2" fmla="val -1142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utility and what is rational</a:t>
            </a:r>
          </a:p>
        </p:txBody>
      </p:sp>
      <p:sp>
        <p:nvSpPr>
          <p:cNvPr id="9" name="Speech Bubble: Rectangle with Corners Rounded 8">
            <a:extLst>
              <a:ext uri="{FF2B5EF4-FFF2-40B4-BE49-F238E27FC236}">
                <a16:creationId xmlns:a16="http://schemas.microsoft.com/office/drawing/2014/main" id="{9FC9BF3B-54B9-41E3-88E0-F20CB7D9B126}"/>
              </a:ext>
            </a:extLst>
          </p:cNvPr>
          <p:cNvSpPr/>
          <p:nvPr/>
        </p:nvSpPr>
        <p:spPr>
          <a:xfrm>
            <a:off x="2604407" y="5486401"/>
            <a:ext cx="2196193" cy="1141328"/>
          </a:xfrm>
          <a:prstGeom prst="wedgeRoundRectCallout">
            <a:avLst>
              <a:gd name="adj1" fmla="val -6332"/>
              <a:gd name="adj2" fmla="val -100312"/>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Components and rules of how actions affect the environment.</a:t>
            </a:r>
          </a:p>
        </p:txBody>
      </p:sp>
      <p:sp>
        <p:nvSpPr>
          <p:cNvPr id="10" name="Speech Bubble: Rectangle with Corners Rounded 9">
            <a:extLst>
              <a:ext uri="{FF2B5EF4-FFF2-40B4-BE49-F238E27FC236}">
                <a16:creationId xmlns:a16="http://schemas.microsoft.com/office/drawing/2014/main" id="{396B8513-B52A-4A07-9297-B582C27B4EC6}"/>
              </a:ext>
            </a:extLst>
          </p:cNvPr>
          <p:cNvSpPr/>
          <p:nvPr/>
        </p:nvSpPr>
        <p:spPr>
          <a:xfrm>
            <a:off x="4876800" y="5549858"/>
            <a:ext cx="1524000" cy="1050926"/>
          </a:xfrm>
          <a:prstGeom prst="wedgeRoundRectCallout">
            <a:avLst>
              <a:gd name="adj1" fmla="val 375"/>
              <a:gd name="adj2" fmla="val -110431"/>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available actions</a:t>
            </a:r>
          </a:p>
        </p:txBody>
      </p:sp>
      <p:sp>
        <p:nvSpPr>
          <p:cNvPr id="11" name="Speech Bubble: Rectangle with Corners Rounded 10">
            <a:extLst>
              <a:ext uri="{FF2B5EF4-FFF2-40B4-BE49-F238E27FC236}">
                <a16:creationId xmlns:a16="http://schemas.microsoft.com/office/drawing/2014/main" id="{9F17723E-DC67-44C6-BAD2-8D1C55879410}"/>
              </a:ext>
            </a:extLst>
          </p:cNvPr>
          <p:cNvSpPr/>
          <p:nvPr/>
        </p:nvSpPr>
        <p:spPr>
          <a:xfrm>
            <a:off x="6934200" y="5486400"/>
            <a:ext cx="1524000" cy="760328"/>
          </a:xfrm>
          <a:prstGeom prst="wedgeRoundRectCallout">
            <a:avLst>
              <a:gd name="adj1" fmla="val 5137"/>
              <a:gd name="adj2" fmla="val -119975"/>
              <a:gd name="adj3" fmla="val 166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Defines percepts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Example: Automated Taxi Driver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31822712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714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Spam Filter</a:t>
            </a:r>
          </a:p>
        </p:txBody>
      </p:sp>
      <p:graphicFrame>
        <p:nvGraphicFramePr>
          <p:cNvPr id="4" name="Content Placeholder 3" descr="A table with a completed PEAS description.">
            <a:extLst>
              <a:ext uri="{FF2B5EF4-FFF2-40B4-BE49-F238E27FC236}">
                <a16:creationId xmlns:a16="http://schemas.microsoft.com/office/drawing/2014/main" id="{09294F42-7A2C-44CE-A164-897670526B5D}"/>
              </a:ext>
            </a:extLst>
          </p:cNvPr>
          <p:cNvGraphicFramePr>
            <a:graphicFrameLocks noGrp="1"/>
          </p:cNvGraphicFramePr>
          <p:nvPr>
            <p:ph idx="1"/>
            <p:extLst>
              <p:ext uri="{D42A27DB-BD31-4B8C-83A1-F6EECF244321}">
                <p14:modId xmlns:p14="http://schemas.microsoft.com/office/powerpoint/2010/main" val="120475211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Environment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75098465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5074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568-A216-0551-41AF-7B7F25A300D5}"/>
              </a:ext>
            </a:extLst>
          </p:cNvPr>
          <p:cNvSpPr>
            <a:spLocks noGrp="1"/>
          </p:cNvSpPr>
          <p:nvPr>
            <p:ph type="title"/>
          </p:nvPr>
        </p:nvSpPr>
        <p:spPr/>
        <p:txBody>
          <a:bodyPr/>
          <a:lstStyle/>
          <a:p>
            <a:r>
              <a:rPr lang="en-US" dirty="0"/>
              <a:t>The Environment</a:t>
            </a:r>
          </a:p>
        </p:txBody>
      </p:sp>
      <p:grpSp>
        <p:nvGrpSpPr>
          <p:cNvPr id="15" name="Group 14" descr="Image of an agent with an agent function interacting with the environment using percepts and actions.">
            <a:extLst>
              <a:ext uri="{FF2B5EF4-FFF2-40B4-BE49-F238E27FC236}">
                <a16:creationId xmlns:a16="http://schemas.microsoft.com/office/drawing/2014/main" id="{14312B70-7353-A6D0-E9E3-F13899BF156B}"/>
              </a:ext>
            </a:extLst>
          </p:cNvPr>
          <p:cNvGrpSpPr/>
          <p:nvPr/>
        </p:nvGrpSpPr>
        <p:grpSpPr>
          <a:xfrm>
            <a:off x="789809" y="1371600"/>
            <a:ext cx="3629791" cy="1676399"/>
            <a:chOff x="789809" y="1371600"/>
            <a:chExt cx="3629791" cy="1676399"/>
          </a:xfrm>
        </p:grpSpPr>
        <p:pic>
          <p:nvPicPr>
            <p:cNvPr id="4" name="Picture 4">
              <a:extLst>
                <a:ext uri="{FF2B5EF4-FFF2-40B4-BE49-F238E27FC236}">
                  <a16:creationId xmlns:a16="http://schemas.microsoft.com/office/drawing/2014/main" id="{D5DD70EB-1B18-DC7A-749A-36E63679CAF5}"/>
                </a:ext>
              </a:extLst>
            </p:cNvPr>
            <p:cNvPicPr>
              <a:picLocks noChangeAspect="1" noChangeArrowheads="1"/>
            </p:cNvPicPr>
            <p:nvPr/>
          </p:nvPicPr>
          <p:blipFill>
            <a:blip r:embed="rId2" cstate="print"/>
            <a:srcRect/>
            <a:stretch>
              <a:fillRect/>
            </a:stretch>
          </p:blipFill>
          <p:spPr bwMode="auto">
            <a:xfrm>
              <a:off x="789809" y="1440927"/>
              <a:ext cx="3556002" cy="1531959"/>
            </a:xfrm>
            <a:prstGeom prst="rect">
              <a:avLst/>
            </a:prstGeom>
            <a:noFill/>
            <a:ln w="9525">
              <a:noFill/>
              <a:miter lim="800000"/>
              <a:headEnd/>
              <a:tailEnd/>
            </a:ln>
          </p:spPr>
        </p:pic>
        <p:sp>
          <p:nvSpPr>
            <p:cNvPr id="6" name="Rectangle 5">
              <a:extLst>
                <a:ext uri="{FF2B5EF4-FFF2-40B4-BE49-F238E27FC236}">
                  <a16:creationId xmlns:a16="http://schemas.microsoft.com/office/drawing/2014/main" id="{A83C7B3D-6834-C99E-9536-3162F34785CE}"/>
                </a:ext>
              </a:extLst>
            </p:cNvPr>
            <p:cNvSpPr/>
            <p:nvPr/>
          </p:nvSpPr>
          <p:spPr>
            <a:xfrm>
              <a:off x="3276600" y="1914646"/>
              <a:ext cx="548640" cy="274320"/>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8" name="Rectangle 7">
              <a:extLst>
                <a:ext uri="{FF2B5EF4-FFF2-40B4-BE49-F238E27FC236}">
                  <a16:creationId xmlns:a16="http://schemas.microsoft.com/office/drawing/2014/main" id="{72C9A4A9-747A-7514-A9BB-8C4F8BA15E79}"/>
                </a:ext>
              </a:extLst>
            </p:cNvPr>
            <p:cNvSpPr/>
            <p:nvPr/>
          </p:nvSpPr>
          <p:spPr>
            <a:xfrm>
              <a:off x="789809" y="1371600"/>
              <a:ext cx="3629791" cy="1676399"/>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2B14DBC3-5C81-8C1D-FEB3-C68B2652450E}"/>
              </a:ext>
            </a:extLst>
          </p:cNvPr>
          <p:cNvSpPr>
            <a:spLocks noGrp="1"/>
          </p:cNvSpPr>
          <p:nvPr>
            <p:ph idx="1"/>
          </p:nvPr>
        </p:nvSpPr>
        <p:spPr>
          <a:xfrm>
            <a:off x="644416" y="3175553"/>
            <a:ext cx="4032828" cy="3317321"/>
          </a:xfrm>
        </p:spPr>
        <p:txBody>
          <a:bodyPr>
            <a:normAutofit lnSpcReduction="10000"/>
          </a:bodyPr>
          <a:lstStyle/>
          <a:p>
            <a:r>
              <a:rPr lang="en-US" dirty="0"/>
              <a:t>We typically consider everything outside the agent function (the agent’s brain) as the agent’s environment. </a:t>
            </a:r>
          </a:p>
          <a:p>
            <a:r>
              <a:rPr lang="en-US" dirty="0"/>
              <a:t>This means that the sensors and actuators are part of the environment.</a:t>
            </a:r>
          </a:p>
          <a:p>
            <a:r>
              <a:rPr lang="en-US" dirty="0"/>
              <a:t>The agent function receives already preprocessed percepts and acts by issuing high-level instructions to the actuators.</a:t>
            </a:r>
          </a:p>
        </p:txBody>
      </p:sp>
      <p:sp>
        <p:nvSpPr>
          <p:cNvPr id="5" name="Content Placeholder 2">
            <a:extLst>
              <a:ext uri="{FF2B5EF4-FFF2-40B4-BE49-F238E27FC236}">
                <a16:creationId xmlns:a16="http://schemas.microsoft.com/office/drawing/2014/main" id="{B6D87BCB-4CA8-2866-7923-FD91025BD4D8}"/>
              </a:ext>
            </a:extLst>
          </p:cNvPr>
          <p:cNvSpPr txBox="1">
            <a:spLocks/>
          </p:cNvSpPr>
          <p:nvPr/>
        </p:nvSpPr>
        <p:spPr>
          <a:xfrm>
            <a:off x="5029200" y="1285389"/>
            <a:ext cx="1521691" cy="44791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dirty="0"/>
              <a:t>Examples:</a:t>
            </a:r>
          </a:p>
        </p:txBody>
      </p:sp>
      <p:pic>
        <p:nvPicPr>
          <p:cNvPr id="1030" name="Picture 6" descr="A Smart Robot Toy">
            <a:extLst>
              <a:ext uri="{FF2B5EF4-FFF2-40B4-BE49-F238E27FC236}">
                <a16:creationId xmlns:a16="http://schemas.microsoft.com/office/drawing/2014/main" id="{F39AFE67-86DE-6D89-7A9B-B46A2E50B65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543353" y="1733305"/>
            <a:ext cx="1981200" cy="19812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 Chess Computer">
            <a:extLst>
              <a:ext uri="{FF2B5EF4-FFF2-40B4-BE49-F238E27FC236}">
                <a16:creationId xmlns:a16="http://schemas.microsoft.com/office/drawing/2014/main" id="{ED800421-2D83-30FE-C1B9-DEC4A66BD85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775921"/>
            <a:ext cx="2755441" cy="206658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lf Driving Car">
            <a:extLst>
              <a:ext uri="{FF2B5EF4-FFF2-40B4-BE49-F238E27FC236}">
                <a16:creationId xmlns:a16="http://schemas.microsoft.com/office/drawing/2014/main" id="{4C37BC5C-0117-27CE-119B-2C9918A1628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34000" y="3990771"/>
            <a:ext cx="3299583" cy="21922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0547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dirty="0"/>
              <a:t>Environment Types</a:t>
            </a:r>
          </a:p>
        </p:txBody>
      </p:sp>
      <p:sp>
        <p:nvSpPr>
          <p:cNvPr id="7" name="TextBox 6">
            <a:extLst>
              <a:ext uri="{FF2B5EF4-FFF2-40B4-BE49-F238E27FC236}">
                <a16:creationId xmlns:a16="http://schemas.microsoft.com/office/drawing/2014/main" id="{DEA7DB37-EDD5-07F3-AF05-F2C68E2B27D3}"/>
              </a:ext>
            </a:extLst>
          </p:cNvPr>
          <p:cNvSpPr txBox="1"/>
          <p:nvPr/>
        </p:nvSpPr>
        <p:spPr>
          <a:xfrm>
            <a:off x="679847" y="1746794"/>
            <a:ext cx="3124200" cy="954107"/>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agent's sensors give it access to the complete state of the environment. The agent can “see” the whole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EB4EE6AF-025E-E64D-E65C-8B1334B2C89F}"/>
              </a:ext>
            </a:extLst>
          </p:cNvPr>
          <p:cNvSpPr txBox="1"/>
          <p:nvPr/>
        </p:nvSpPr>
        <p:spPr>
          <a:xfrm>
            <a:off x="3902869" y="1894570"/>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DE87FCA1-B948-8AB0-0850-212AAF1F9022}"/>
              </a:ext>
            </a:extLst>
          </p:cNvPr>
          <p:cNvSpPr txBox="1"/>
          <p:nvPr/>
        </p:nvSpPr>
        <p:spPr>
          <a:xfrm>
            <a:off x="4505325" y="1808962"/>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 cannot see all aspects of the environment. E.g., it can’t see through walls</a:t>
            </a:r>
          </a:p>
        </p:txBody>
      </p:sp>
      <p:sp>
        <p:nvSpPr>
          <p:cNvPr id="11" name="TextBox 10">
            <a:extLst>
              <a:ext uri="{FF2B5EF4-FFF2-40B4-BE49-F238E27FC236}">
                <a16:creationId xmlns:a16="http://schemas.microsoft.com/office/drawing/2014/main" id="{C88C0C5A-BE06-2C42-743D-46DB9EA4EBB2}"/>
              </a:ext>
            </a:extLst>
          </p:cNvPr>
          <p:cNvSpPr txBox="1"/>
          <p:nvPr/>
        </p:nvSpPr>
        <p:spPr>
          <a:xfrm>
            <a:off x="679847" y="3376136"/>
            <a:ext cx="3352800" cy="954107"/>
          </a:xfrm>
          <a:prstGeom prst="rect">
            <a:avLst/>
          </a:prstGeom>
          <a:noFill/>
        </p:spPr>
        <p:txBody>
          <a:bodyPr wrap="square">
            <a:spAutoFit/>
          </a:bodyPr>
          <a:lstStyle/>
          <a:p>
            <a:pPr marL="0" indent="0">
              <a:buNone/>
            </a:pPr>
            <a:r>
              <a:rPr lang="en-US" sz="1400" b="1" dirty="0">
                <a:solidFill>
                  <a:srgbClr val="FF0000"/>
                </a:solidFill>
              </a:rPr>
              <a:t>Deterministic: </a:t>
            </a:r>
            <a:r>
              <a:rPr lang="en-US" sz="1400" dirty="0"/>
              <a:t>Changes in the environment is completely determined by the current state of the environment and the agent’s action.</a:t>
            </a:r>
          </a:p>
        </p:txBody>
      </p:sp>
      <p:sp>
        <p:nvSpPr>
          <p:cNvPr id="4" name="TextBox 3">
            <a:extLst>
              <a:ext uri="{FF2B5EF4-FFF2-40B4-BE49-F238E27FC236}">
                <a16:creationId xmlns:a16="http://schemas.microsoft.com/office/drawing/2014/main" id="{C69EF461-CAB3-3D4F-A7B4-1317532ABE44}"/>
              </a:ext>
            </a:extLst>
          </p:cNvPr>
          <p:cNvSpPr txBox="1"/>
          <p:nvPr/>
        </p:nvSpPr>
        <p:spPr>
          <a:xfrm>
            <a:off x="3902869" y="351910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40D4564F-4CA9-E994-AEFA-685152CE3843}"/>
              </a:ext>
            </a:extLst>
          </p:cNvPr>
          <p:cNvSpPr txBox="1"/>
          <p:nvPr/>
        </p:nvSpPr>
        <p:spPr>
          <a:xfrm>
            <a:off x="4498181" y="3047762"/>
            <a:ext cx="3807619" cy="1600438"/>
          </a:xfrm>
          <a:prstGeom prst="rect">
            <a:avLst/>
          </a:prstGeom>
          <a:noFill/>
        </p:spPr>
        <p:txBody>
          <a:bodyPr wrap="square">
            <a:spAutoFit/>
          </a:bodyPr>
          <a:lstStyle/>
          <a:p>
            <a:pPr marL="0" indent="0">
              <a:buNone/>
            </a:pPr>
            <a:r>
              <a:rPr lang="en-US" sz="1400" b="1" dirty="0">
                <a:solidFill>
                  <a:srgbClr val="FF0000"/>
                </a:solidFill>
              </a:rPr>
              <a:t>Stochastic: </a:t>
            </a:r>
            <a:r>
              <a:rPr lang="en-US" sz="1400" dirty="0"/>
              <a:t>Changes cannot be determined from the current state and the action (there is some randomness).</a:t>
            </a:r>
            <a:br>
              <a:rPr lang="en-US" sz="1400" dirty="0"/>
            </a:br>
            <a:r>
              <a:rPr lang="en-US" sz="1400" b="1" dirty="0">
                <a:solidFill>
                  <a:srgbClr val="FF0000"/>
                </a:solidFill>
              </a:rPr>
              <a:t>Strategic:</a:t>
            </a:r>
            <a:r>
              <a:rPr lang="en-US" sz="1400" dirty="0">
                <a:solidFill>
                  <a:srgbClr val="FF0000"/>
                </a:solidFill>
              </a:rPr>
              <a:t> </a:t>
            </a:r>
            <a:r>
              <a:rPr lang="en-US" sz="1400" dirty="0"/>
              <a:t>The environment is stochastic and adversarial. It chooses actions strategically to harm the agent. E.g., a game where the other player is modeled as part of the environment. </a:t>
            </a:r>
          </a:p>
        </p:txBody>
      </p:sp>
      <p:sp>
        <p:nvSpPr>
          <p:cNvPr id="15" name="TextBox 14">
            <a:extLst>
              <a:ext uri="{FF2B5EF4-FFF2-40B4-BE49-F238E27FC236}">
                <a16:creationId xmlns:a16="http://schemas.microsoft.com/office/drawing/2014/main" id="{7DA81E99-A152-2A54-2420-D8BB4FF0A789}"/>
              </a:ext>
            </a:extLst>
          </p:cNvPr>
          <p:cNvSpPr txBox="1"/>
          <p:nvPr/>
        </p:nvSpPr>
        <p:spPr>
          <a:xfrm>
            <a:off x="715565" y="5128736"/>
            <a:ext cx="3192066" cy="738664"/>
          </a:xfrm>
          <a:prstGeom prst="rect">
            <a:avLst/>
          </a:prstGeom>
          <a:noFill/>
        </p:spPr>
        <p:txBody>
          <a:bodyPr wrap="square">
            <a:spAutoFit/>
          </a:bodyPr>
          <a:lstStyle/>
          <a:p>
            <a:pPr marL="0" indent="0">
              <a:buNone/>
            </a:pPr>
            <a:r>
              <a:rPr lang="en-US" sz="1400" b="1" dirty="0">
                <a:solidFill>
                  <a:srgbClr val="FF0000"/>
                </a:solidFill>
              </a:rPr>
              <a:t>Known: </a:t>
            </a:r>
            <a:r>
              <a:rPr lang="en-US" sz="1400" dirty="0"/>
              <a:t>The agent knows the rules of the environment and can predict the outcome of actions.</a:t>
            </a:r>
            <a:endParaRPr lang="en-US" sz="1400" b="1" dirty="0">
              <a:solidFill>
                <a:srgbClr val="FF0000"/>
              </a:solidFill>
            </a:endParaRPr>
          </a:p>
        </p:txBody>
      </p:sp>
      <p:sp>
        <p:nvSpPr>
          <p:cNvPr id="5" name="TextBox 4">
            <a:extLst>
              <a:ext uri="{FF2B5EF4-FFF2-40B4-BE49-F238E27FC236}">
                <a16:creationId xmlns:a16="http://schemas.microsoft.com/office/drawing/2014/main" id="{F9F72446-10E7-A83B-5077-42BE18846B52}"/>
              </a:ext>
            </a:extLst>
          </p:cNvPr>
          <p:cNvSpPr txBox="1"/>
          <p:nvPr/>
        </p:nvSpPr>
        <p:spPr>
          <a:xfrm>
            <a:off x="3954065" y="5181118"/>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31D0578C-E990-7296-FE42-1FD1F0823F03}"/>
              </a:ext>
            </a:extLst>
          </p:cNvPr>
          <p:cNvSpPr txBox="1"/>
          <p:nvPr/>
        </p:nvSpPr>
        <p:spPr>
          <a:xfrm>
            <a:off x="4505325" y="5115580"/>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agent cannot predict the outcome of actions.</a:t>
            </a:r>
            <a:endParaRPr lang="en-US" sz="14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9" grpId="0"/>
      <p:bldP spid="11" grpId="0"/>
      <p:bldP spid="4" grpId="0"/>
      <p:bldP spid="13" grpId="0"/>
      <p:bldP spid="15" grpId="0"/>
      <p:bldP spid="5"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dirty="0"/>
              <a:t>Environment Types (cont.) </a:t>
            </a:r>
          </a:p>
        </p:txBody>
      </p:sp>
      <p:sp>
        <p:nvSpPr>
          <p:cNvPr id="3" name="TextBox 2">
            <a:extLst>
              <a:ext uri="{FF2B5EF4-FFF2-40B4-BE49-F238E27FC236}">
                <a16:creationId xmlns:a16="http://schemas.microsoft.com/office/drawing/2014/main" id="{669A5505-E67D-0FAE-885B-3F58A3FE73D3}"/>
              </a:ext>
            </a:extLst>
          </p:cNvPr>
          <p:cNvSpPr txBox="1"/>
          <p:nvPr/>
        </p:nvSpPr>
        <p:spPr>
          <a:xfrm>
            <a:off x="728660" y="1595426"/>
            <a:ext cx="3233740" cy="1169551"/>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r>
              <a:rPr lang="en-US" sz="1400" b="1" dirty="0" err="1">
                <a:solidFill>
                  <a:srgbClr val="FF0000"/>
                </a:solidFill>
              </a:rPr>
              <a:t>Semidynamic</a:t>
            </a:r>
            <a:r>
              <a:rPr lang="en-US" sz="1400" b="1" dirty="0">
                <a:solidFill>
                  <a:srgbClr val="FF0000"/>
                </a:solidFill>
              </a:rPr>
              <a:t>:</a:t>
            </a:r>
            <a:r>
              <a:rPr lang="en-US" sz="1400" dirty="0">
                <a:solidFill>
                  <a:srgbClr val="FF0000"/>
                </a:solidFill>
              </a:rPr>
              <a:t> </a:t>
            </a:r>
            <a:r>
              <a:rPr lang="en-US" sz="1400" dirty="0"/>
              <a:t>the environment is static, but the agent's performance score depends on how fast it acts.</a:t>
            </a:r>
          </a:p>
        </p:txBody>
      </p:sp>
      <p:sp>
        <p:nvSpPr>
          <p:cNvPr id="6" name="TextBox 5">
            <a:extLst>
              <a:ext uri="{FF2B5EF4-FFF2-40B4-BE49-F238E27FC236}">
                <a16:creationId xmlns:a16="http://schemas.microsoft.com/office/drawing/2014/main" id="{490F1121-67CD-301E-1F2E-3D64E9B9ADD6}"/>
              </a:ext>
            </a:extLst>
          </p:cNvPr>
          <p:cNvSpPr txBox="1"/>
          <p:nvPr/>
        </p:nvSpPr>
        <p:spPr>
          <a:xfrm>
            <a:off x="4188621" y="1813592"/>
            <a:ext cx="590550" cy="369332"/>
          </a:xfrm>
          <a:prstGeom prst="rect">
            <a:avLst/>
          </a:prstGeom>
          <a:noFill/>
        </p:spPr>
        <p:txBody>
          <a:bodyPr wrap="square" rtlCol="0">
            <a:spAutoFit/>
          </a:bodyPr>
          <a:lstStyle/>
          <a:p>
            <a:r>
              <a:rPr lang="en-US" b="1" dirty="0">
                <a:solidFill>
                  <a:srgbClr val="FF0000"/>
                </a:solidFill>
              </a:rPr>
              <a:t>vs.</a:t>
            </a:r>
          </a:p>
        </p:txBody>
      </p:sp>
      <p:sp>
        <p:nvSpPr>
          <p:cNvPr id="10" name="TextBox 9">
            <a:extLst>
              <a:ext uri="{FF2B5EF4-FFF2-40B4-BE49-F238E27FC236}">
                <a16:creationId xmlns:a16="http://schemas.microsoft.com/office/drawing/2014/main" id="{06EEF6D6-8F9B-2FC1-79A9-E8707ED8A3DA}"/>
              </a:ext>
            </a:extLst>
          </p:cNvPr>
          <p:cNvSpPr txBox="1"/>
          <p:nvPr/>
        </p:nvSpPr>
        <p:spPr>
          <a:xfrm>
            <a:off x="4748213" y="1732332"/>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12" name="TextBox 11">
            <a:extLst>
              <a:ext uri="{FF2B5EF4-FFF2-40B4-BE49-F238E27FC236}">
                <a16:creationId xmlns:a16="http://schemas.microsoft.com/office/drawing/2014/main" id="{488155CE-94F3-158B-5F97-33A205AD568B}"/>
              </a:ext>
            </a:extLst>
          </p:cNvPr>
          <p:cNvSpPr txBox="1"/>
          <p:nvPr/>
        </p:nvSpPr>
        <p:spPr>
          <a:xfrm>
            <a:off x="709610" y="3008293"/>
            <a:ext cx="3495080" cy="954107"/>
          </a:xfrm>
          <a:prstGeom prst="rect">
            <a:avLst/>
          </a:prstGeom>
          <a:noFill/>
        </p:spPr>
        <p:txBody>
          <a:bodyPr wrap="square">
            <a:spAutoFit/>
          </a:bodyPr>
          <a:lstStyle/>
          <a:p>
            <a:pPr marL="0" indent="0">
              <a:buNone/>
            </a:pPr>
            <a:r>
              <a:rPr lang="en-US" sz="1400" b="1" dirty="0">
                <a:solidFill>
                  <a:srgbClr val="FF0000"/>
                </a:solidFill>
              </a:rPr>
              <a:t>Discrete: </a:t>
            </a:r>
            <a:r>
              <a:rPr lang="en-US" sz="1400" dirty="0"/>
              <a:t>The environment provides a fixed number of distinct percepts, actions, and environment states. Time can also evolve in a discrete or continuous fashion.</a:t>
            </a:r>
          </a:p>
        </p:txBody>
      </p:sp>
      <p:sp>
        <p:nvSpPr>
          <p:cNvPr id="7" name="TextBox 6">
            <a:extLst>
              <a:ext uri="{FF2B5EF4-FFF2-40B4-BE49-F238E27FC236}">
                <a16:creationId xmlns:a16="http://schemas.microsoft.com/office/drawing/2014/main" id="{0890128D-9645-AC09-FC05-CCDDE8C0F976}"/>
              </a:ext>
            </a:extLst>
          </p:cNvPr>
          <p:cNvSpPr txBox="1"/>
          <p:nvPr/>
        </p:nvSpPr>
        <p:spPr>
          <a:xfrm>
            <a:off x="4214814" y="3212068"/>
            <a:ext cx="590550" cy="369332"/>
          </a:xfrm>
          <a:prstGeom prst="rect">
            <a:avLst/>
          </a:prstGeom>
          <a:noFill/>
        </p:spPr>
        <p:txBody>
          <a:bodyPr wrap="square" rtlCol="0">
            <a:spAutoFit/>
          </a:bodyPr>
          <a:lstStyle/>
          <a:p>
            <a:r>
              <a:rPr lang="en-US" b="1" dirty="0">
                <a:solidFill>
                  <a:srgbClr val="FF0000"/>
                </a:solidFill>
              </a:rPr>
              <a:t>vs.</a:t>
            </a:r>
          </a:p>
        </p:txBody>
      </p:sp>
      <p:sp>
        <p:nvSpPr>
          <p:cNvPr id="14" name="TextBox 13">
            <a:extLst>
              <a:ext uri="{FF2B5EF4-FFF2-40B4-BE49-F238E27FC236}">
                <a16:creationId xmlns:a16="http://schemas.microsoft.com/office/drawing/2014/main" id="{099811E5-982C-C063-A466-A62127A79B62}"/>
              </a:ext>
            </a:extLst>
          </p:cNvPr>
          <p:cNvSpPr txBox="1"/>
          <p:nvPr/>
        </p:nvSpPr>
        <p:spPr>
          <a:xfrm>
            <a:off x="4681836" y="3048000"/>
            <a:ext cx="4028480" cy="738664"/>
          </a:xfrm>
          <a:prstGeom prst="rect">
            <a:avLst/>
          </a:prstGeom>
          <a:noFill/>
        </p:spPr>
        <p:txBody>
          <a:bodyPr wrap="square">
            <a:spAutoFit/>
          </a:bodyPr>
          <a:lstStyle/>
          <a:p>
            <a:pPr marL="0" indent="0">
              <a:buNone/>
            </a:pPr>
            <a:r>
              <a:rPr lang="en-US" sz="1400" b="1" dirty="0">
                <a:solidFill>
                  <a:srgbClr val="FF0000"/>
                </a:solidFill>
              </a:rPr>
              <a:t>Continuous: </a:t>
            </a:r>
            <a:r>
              <a:rPr lang="en-US" sz="1400" dirty="0"/>
              <a:t>Percepts, actions, state variables or time are continuous leading to an infinite state, percept or action space.</a:t>
            </a:r>
          </a:p>
        </p:txBody>
      </p:sp>
      <p:sp>
        <p:nvSpPr>
          <p:cNvPr id="16" name="TextBox 15">
            <a:extLst>
              <a:ext uri="{FF2B5EF4-FFF2-40B4-BE49-F238E27FC236}">
                <a16:creationId xmlns:a16="http://schemas.microsoft.com/office/drawing/2014/main" id="{A87F8B32-D29A-55D3-9F99-29981BA264C7}"/>
              </a:ext>
            </a:extLst>
          </p:cNvPr>
          <p:cNvSpPr txBox="1"/>
          <p:nvPr/>
        </p:nvSpPr>
        <p:spPr>
          <a:xfrm>
            <a:off x="712883" y="4110453"/>
            <a:ext cx="3444780" cy="1169551"/>
          </a:xfrm>
          <a:prstGeom prst="rect">
            <a:avLst/>
          </a:prstGeom>
          <a:noFill/>
        </p:spPr>
        <p:txBody>
          <a:bodyPr wrap="square">
            <a:spAutoFit/>
          </a:bodyPr>
          <a:lstStyle/>
          <a:p>
            <a:r>
              <a:rPr lang="en-US" sz="1400" b="1" dirty="0">
                <a:solidFill>
                  <a:srgbClr val="FF0000"/>
                </a:solidFill>
              </a:rPr>
              <a:t>Episodic: </a:t>
            </a:r>
            <a:r>
              <a:rPr lang="en-US" sz="1400" dirty="0"/>
              <a:t>Episode = a self-contained sequence of actions. </a:t>
            </a:r>
            <a:r>
              <a:rPr lang="en-US" sz="1400" b="1" dirty="0"/>
              <a:t>Short episodes </a:t>
            </a:r>
            <a:r>
              <a:rPr lang="en-US" sz="1400" dirty="0"/>
              <a:t>for a task that the agent performs repeatedly. What the agent does in one episode does not affect future episodes.</a:t>
            </a:r>
            <a:endParaRPr lang="en-US" sz="1400" b="1" dirty="0">
              <a:solidFill>
                <a:srgbClr val="FF0000"/>
              </a:solidFill>
            </a:endParaRPr>
          </a:p>
        </p:txBody>
      </p:sp>
      <p:sp>
        <p:nvSpPr>
          <p:cNvPr id="8" name="TextBox 7">
            <a:extLst>
              <a:ext uri="{FF2B5EF4-FFF2-40B4-BE49-F238E27FC236}">
                <a16:creationId xmlns:a16="http://schemas.microsoft.com/office/drawing/2014/main" id="{F866E9D5-29E5-EF08-B80E-1C37350660BC}"/>
              </a:ext>
            </a:extLst>
          </p:cNvPr>
          <p:cNvSpPr txBox="1"/>
          <p:nvPr/>
        </p:nvSpPr>
        <p:spPr>
          <a:xfrm>
            <a:off x="4262437" y="4343400"/>
            <a:ext cx="590550" cy="369332"/>
          </a:xfrm>
          <a:prstGeom prst="rect">
            <a:avLst/>
          </a:prstGeom>
          <a:noFill/>
        </p:spPr>
        <p:txBody>
          <a:bodyPr wrap="square" rtlCol="0">
            <a:spAutoFit/>
          </a:bodyPr>
          <a:lstStyle/>
          <a:p>
            <a:r>
              <a:rPr lang="en-US" b="1" dirty="0">
                <a:solidFill>
                  <a:srgbClr val="FF0000"/>
                </a:solidFill>
              </a:rPr>
              <a:t>vs.</a:t>
            </a:r>
          </a:p>
        </p:txBody>
      </p:sp>
      <p:sp>
        <p:nvSpPr>
          <p:cNvPr id="20" name="TextBox 19">
            <a:extLst>
              <a:ext uri="{FF2B5EF4-FFF2-40B4-BE49-F238E27FC236}">
                <a16:creationId xmlns:a16="http://schemas.microsoft.com/office/drawing/2014/main" id="{6952C82E-965A-1F81-1A19-71B6B8BDB2A2}"/>
              </a:ext>
            </a:extLst>
          </p:cNvPr>
          <p:cNvSpPr txBox="1"/>
          <p:nvPr/>
        </p:nvSpPr>
        <p:spPr>
          <a:xfrm>
            <a:off x="4717555" y="4222192"/>
            <a:ext cx="3570089" cy="954107"/>
          </a:xfrm>
          <a:prstGeom prst="rect">
            <a:avLst/>
          </a:prstGeom>
          <a:noFill/>
        </p:spPr>
        <p:txBody>
          <a:bodyPr wrap="square">
            <a:spAutoFit/>
          </a:bodyPr>
          <a:lstStyle/>
          <a:p>
            <a:r>
              <a:rPr lang="en-US" sz="1400" b="1" dirty="0">
                <a:solidFill>
                  <a:srgbClr val="FF0000"/>
                </a:solidFill>
              </a:rPr>
              <a:t>Sequential: </a:t>
            </a:r>
            <a:r>
              <a:rPr lang="en-US" sz="1400" dirty="0"/>
              <a:t>Tasks are long, and actions taken now affect the outcomes later. The agent must consider the </a:t>
            </a:r>
            <a:r>
              <a:rPr lang="en-US" sz="1400" b="1" dirty="0"/>
              <a:t>long-term consequences </a:t>
            </a:r>
            <a:r>
              <a:rPr lang="en-US" sz="1400" dirty="0"/>
              <a:t>of its actions.</a:t>
            </a:r>
            <a:endParaRPr lang="en-US" sz="1400" b="1" dirty="0">
              <a:solidFill>
                <a:srgbClr val="FF0000"/>
              </a:solidFill>
            </a:endParaRPr>
          </a:p>
        </p:txBody>
      </p:sp>
      <p:sp>
        <p:nvSpPr>
          <p:cNvPr id="18" name="TextBox 17">
            <a:extLst>
              <a:ext uri="{FF2B5EF4-FFF2-40B4-BE49-F238E27FC236}">
                <a16:creationId xmlns:a16="http://schemas.microsoft.com/office/drawing/2014/main" id="{0E6E329F-BA90-8663-3C8E-FB7B367D49A7}"/>
              </a:ext>
            </a:extLst>
          </p:cNvPr>
          <p:cNvSpPr txBox="1"/>
          <p:nvPr/>
        </p:nvSpPr>
        <p:spPr>
          <a:xfrm>
            <a:off x="709610" y="5484019"/>
            <a:ext cx="3495080" cy="523220"/>
          </a:xfrm>
          <a:prstGeom prst="rect">
            <a:avLst/>
          </a:prstGeom>
          <a:noFill/>
        </p:spPr>
        <p:txBody>
          <a:bodyPr wrap="square">
            <a:spAutoFit/>
          </a:bodyPr>
          <a:lstStyle/>
          <a:p>
            <a:pPr marL="0" indent="0">
              <a:buNone/>
            </a:pPr>
            <a:r>
              <a:rPr lang="en-US" sz="1400" b="1" dirty="0">
                <a:solidFill>
                  <a:srgbClr val="FF0000"/>
                </a:solidFill>
              </a:rPr>
              <a:t>Single agent: </a:t>
            </a:r>
            <a:r>
              <a:rPr lang="en-US" sz="1400" dirty="0"/>
              <a:t>A single agent operating in an environment.</a:t>
            </a:r>
          </a:p>
        </p:txBody>
      </p:sp>
      <p:sp>
        <p:nvSpPr>
          <p:cNvPr id="9" name="TextBox 8">
            <a:extLst>
              <a:ext uri="{FF2B5EF4-FFF2-40B4-BE49-F238E27FC236}">
                <a16:creationId xmlns:a16="http://schemas.microsoft.com/office/drawing/2014/main" id="{8817C307-0B04-E7B5-12DF-15C0A369A41E}"/>
              </a:ext>
            </a:extLst>
          </p:cNvPr>
          <p:cNvSpPr txBox="1"/>
          <p:nvPr/>
        </p:nvSpPr>
        <p:spPr>
          <a:xfrm>
            <a:off x="4286251" y="5486400"/>
            <a:ext cx="590550" cy="369332"/>
          </a:xfrm>
          <a:prstGeom prst="rect">
            <a:avLst/>
          </a:prstGeom>
          <a:noFill/>
        </p:spPr>
        <p:txBody>
          <a:bodyPr wrap="square" rtlCol="0">
            <a:spAutoFit/>
          </a:bodyPr>
          <a:lstStyle/>
          <a:p>
            <a:r>
              <a:rPr lang="en-US" b="1" dirty="0">
                <a:solidFill>
                  <a:srgbClr val="FF0000"/>
                </a:solidFill>
              </a:rPr>
              <a:t>vs.</a:t>
            </a:r>
          </a:p>
        </p:txBody>
      </p:sp>
      <p:sp>
        <p:nvSpPr>
          <p:cNvPr id="22" name="TextBox 21">
            <a:extLst>
              <a:ext uri="{FF2B5EF4-FFF2-40B4-BE49-F238E27FC236}">
                <a16:creationId xmlns:a16="http://schemas.microsoft.com/office/drawing/2014/main" id="{70A8E991-19DB-5C90-91E5-081145124944}"/>
              </a:ext>
            </a:extLst>
          </p:cNvPr>
          <p:cNvSpPr txBox="1"/>
          <p:nvPr/>
        </p:nvSpPr>
        <p:spPr>
          <a:xfrm>
            <a:off x="4805364" y="5448775"/>
            <a:ext cx="3738562" cy="523220"/>
          </a:xfrm>
          <a:prstGeom prst="rect">
            <a:avLst/>
          </a:prstGeom>
          <a:noFill/>
        </p:spPr>
        <p:txBody>
          <a:bodyPr wrap="square">
            <a:spAutoFit/>
          </a:bodyPr>
          <a:lstStyle/>
          <a:p>
            <a:pPr marL="0" indent="0">
              <a:buNone/>
            </a:pPr>
            <a:r>
              <a:rPr lang="en-US" sz="1400" b="1" dirty="0">
                <a:solidFill>
                  <a:srgbClr val="FF0000"/>
                </a:solidFill>
              </a:rPr>
              <a:t>Multi-agent: </a:t>
            </a:r>
            <a:r>
              <a:rPr lang="en-US" sz="1400" dirty="0"/>
              <a:t>Agent cooperate or compete in the same environment.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10" grpId="0"/>
      <p:bldP spid="12" grpId="0"/>
      <p:bldP spid="7" grpId="0"/>
      <p:bldP spid="14" grpId="0"/>
      <p:bldP spid="16" grpId="0"/>
      <p:bldP spid="8" grpId="0"/>
      <p:bldP spid="20" grpId="0"/>
      <p:bldP spid="18" grpId="0"/>
      <p:bldP spid="9"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381000" y="0"/>
            <a:ext cx="8763000" cy="1143000"/>
          </a:xfrm>
        </p:spPr>
        <p:txBody>
          <a:bodyPr/>
          <a:lstStyle/>
          <a:p>
            <a:r>
              <a:rPr lang="en-US" dirty="0"/>
              <a:t>Examples of Different Environments</a:t>
            </a:r>
          </a:p>
        </p:txBody>
      </p:sp>
      <p:sp>
        <p:nvSpPr>
          <p:cNvPr id="19459" name="Rectangle 3">
            <a:extLst>
              <a:ext uri="{C183D7F6-B498-43B3-948B-1728B52AA6E4}">
                <adec:decorative xmlns:adec="http://schemas.microsoft.com/office/drawing/2017/decorative" val="1"/>
              </a:ext>
            </a:extLst>
          </p:cNvPr>
          <p:cNvSpPr>
            <a:spLocks noGrp="1" noChangeArrowheads="1"/>
          </p:cNvSpPr>
          <p:nvPr>
            <p:ph idx="1"/>
          </p:nvPr>
        </p:nvSpPr>
        <p:spPr>
          <a:xfrm>
            <a:off x="740259" y="2974626"/>
            <a:ext cx="1600200" cy="3391591"/>
          </a:xfrm>
        </p:spPr>
        <p:txBody>
          <a:bodyPr>
            <a:normAutofit/>
          </a:bodyPr>
          <a:lstStyle/>
          <a:p>
            <a:pPr>
              <a:lnSpc>
                <a:spcPct val="80000"/>
              </a:lnSpc>
              <a:buFontTx/>
              <a:buNone/>
            </a:pPr>
            <a:r>
              <a:rPr lang="en-US" sz="1400" dirty="0"/>
              <a:t>Observable</a:t>
            </a:r>
            <a:br>
              <a:rPr lang="en-US" sz="1400" dirty="0"/>
            </a:br>
            <a:r>
              <a:rPr lang="en-US" sz="1400" dirty="0"/>
              <a:t>	</a:t>
            </a:r>
          </a:p>
          <a:p>
            <a:pPr>
              <a:lnSpc>
                <a:spcPct val="80000"/>
              </a:lnSpc>
              <a:buFontTx/>
              <a:buNone/>
            </a:pPr>
            <a:r>
              <a:rPr lang="en-US" sz="1400" dirty="0"/>
              <a:t>Deterministic		</a:t>
            </a:r>
          </a:p>
          <a:p>
            <a:pPr>
              <a:lnSpc>
                <a:spcPct val="80000"/>
              </a:lnSpc>
              <a:buFontTx/>
              <a:buNone/>
            </a:pPr>
            <a:r>
              <a:rPr lang="en-US" sz="1400" dirty="0"/>
              <a:t>Episodic? </a:t>
            </a:r>
            <a:br>
              <a:rPr lang="en-US" sz="1400" dirty="0"/>
            </a:br>
            <a:r>
              <a:rPr lang="en-US" sz="1400" dirty="0"/>
              <a:t>         		</a:t>
            </a:r>
          </a:p>
          <a:p>
            <a:pPr>
              <a:lnSpc>
                <a:spcPct val="80000"/>
              </a:lnSpc>
              <a:buFontTx/>
              <a:buNone/>
            </a:pPr>
            <a:r>
              <a:rPr lang="en-US" sz="1400" dirty="0"/>
              <a:t>Static			</a:t>
            </a:r>
          </a:p>
          <a:p>
            <a:pPr>
              <a:lnSpc>
                <a:spcPct val="80000"/>
              </a:lnSpc>
              <a:buFontTx/>
              <a:buNone/>
            </a:pPr>
            <a:r>
              <a:rPr lang="en-US" sz="1400" dirty="0"/>
              <a:t>Discrete	</a:t>
            </a:r>
          </a:p>
          <a:p>
            <a:pPr>
              <a:lnSpc>
                <a:spcPct val="80000"/>
              </a:lnSpc>
              <a:buFontTx/>
              <a:buNone/>
            </a:pPr>
            <a:r>
              <a:rPr lang="en-US" sz="1400" dirty="0"/>
              <a:t>	</a:t>
            </a:r>
          </a:p>
          <a:p>
            <a:pPr>
              <a:lnSpc>
                <a:spcPct val="80000"/>
              </a:lnSpc>
              <a:buFontTx/>
              <a:buNone/>
            </a:pPr>
            <a:r>
              <a:rPr lang="en-US" sz="1400" dirty="0"/>
              <a:t>Single agent		</a:t>
            </a:r>
          </a:p>
        </p:txBody>
      </p:sp>
      <p:sp>
        <p:nvSpPr>
          <p:cNvPr id="30" name="Rectangle 29">
            <a:extLst>
              <a:ext uri="{FF2B5EF4-FFF2-40B4-BE49-F238E27FC236}">
                <a16:creationId xmlns:a16="http://schemas.microsoft.com/office/drawing/2014/main" id="{0A30D3E1-02C8-AF0F-3B20-66909B1B78B5}"/>
              </a:ext>
              <a:ext uri="{C183D7F6-B498-43B3-948B-1728B52AA6E4}">
                <adec:decorative xmlns:adec="http://schemas.microsoft.com/office/drawing/2017/decorative" val="1"/>
              </a:ext>
            </a:extLst>
          </p:cNvPr>
          <p:cNvSpPr/>
          <p:nvPr/>
        </p:nvSpPr>
        <p:spPr>
          <a:xfrm>
            <a:off x="2140322" y="5805418"/>
            <a:ext cx="5658985" cy="646331"/>
          </a:xfrm>
          <a:prstGeom prst="rect">
            <a:avLst/>
          </a:prstGeom>
        </p:spPr>
        <p:txBody>
          <a:bodyPr wrap="none">
            <a:spAutoFit/>
          </a:bodyPr>
          <a:lstStyle/>
          <a:p>
            <a:r>
              <a:rPr lang="en-US" sz="1200" dirty="0"/>
              <a:t>*   Can be models as a single agent problem with the other agent(s) in the environment.</a:t>
            </a:r>
          </a:p>
          <a:p>
            <a:r>
              <a:rPr lang="en-US" sz="1200" dirty="0"/>
              <a:t>** A single game would be sequential environment. Multiple games could </a:t>
            </a:r>
            <a:r>
              <a:rPr lang="en-US" sz="1200"/>
              <a:t>be also </a:t>
            </a:r>
            <a:br>
              <a:rPr lang="en-US" sz="1200"/>
            </a:br>
            <a:r>
              <a:rPr lang="en-US" sz="1200"/>
              <a:t>     modeled as an </a:t>
            </a:r>
            <a:r>
              <a:rPr lang="en-US" sz="1200" dirty="0"/>
              <a:t>episodic sequence of </a:t>
            </a:r>
            <a:r>
              <a:rPr lang="en-US" sz="1200"/>
              <a:t>independent games.</a:t>
            </a:r>
            <a:endParaRPr lang="en-US" sz="1200" dirty="0"/>
          </a:p>
        </p:txBody>
      </p:sp>
      <p:grpSp>
        <p:nvGrpSpPr>
          <p:cNvPr id="31" name="Group 30">
            <a:extLst>
              <a:ext uri="{FF2B5EF4-FFF2-40B4-BE49-F238E27FC236}">
                <a16:creationId xmlns:a16="http://schemas.microsoft.com/office/drawing/2014/main" id="{D6C7B992-9FBD-01CD-BF1F-7A9219030A20}"/>
              </a:ext>
            </a:extLst>
          </p:cNvPr>
          <p:cNvGrpSpPr/>
          <p:nvPr/>
        </p:nvGrpSpPr>
        <p:grpSpPr>
          <a:xfrm>
            <a:off x="1981200" y="1104900"/>
            <a:ext cx="6238123" cy="4648200"/>
            <a:chOff x="1752600" y="1143000"/>
            <a:chExt cx="6695323" cy="5257800"/>
          </a:xfrm>
        </p:grpSpPr>
        <p:grpSp>
          <p:nvGrpSpPr>
            <p:cNvPr id="2" name="Group 1">
              <a:extLst>
                <a:ext uri="{FF2B5EF4-FFF2-40B4-BE49-F238E27FC236}">
                  <a16:creationId xmlns:a16="http://schemas.microsoft.com/office/drawing/2014/main" id="{8ED63E2F-FB0A-47F2-BA77-917D93FA067F}"/>
                </a:ext>
                <a:ext uri="{C183D7F6-B498-43B3-948B-1728B52AA6E4}">
                  <adec:decorative xmlns:adec="http://schemas.microsoft.com/office/drawing/2017/decorative" val="1"/>
                </a:ext>
              </a:extLst>
            </p:cNvPr>
            <p:cNvGrpSpPr/>
            <p:nvPr/>
          </p:nvGrpSpPr>
          <p:grpSpPr>
            <a:xfrm>
              <a:off x="1752600" y="3094037"/>
              <a:ext cx="6352680" cy="3306763"/>
              <a:chOff x="1752600" y="3094037"/>
              <a:chExt cx="7100054" cy="3505200"/>
            </a:xfrm>
          </p:grpSpPr>
          <p:sp>
            <p:nvSpPr>
              <p:cNvPr id="5" name="Rectangle 4"/>
              <p:cNvSpPr/>
              <p:nvPr/>
            </p:nvSpPr>
            <p:spPr>
              <a:xfrm>
                <a:off x="3747253" y="3206783"/>
                <a:ext cx="631096" cy="369033"/>
              </a:xfrm>
              <a:prstGeom prst="rect">
                <a:avLst/>
              </a:prstGeom>
            </p:spPr>
            <p:txBody>
              <a:bodyPr wrap="none">
                <a:spAutoFit/>
              </a:bodyPr>
              <a:lstStyle/>
              <a:p>
                <a:r>
                  <a:rPr lang="en-US" sz="1400" dirty="0"/>
                  <a:t>Fully</a:t>
                </a:r>
              </a:p>
            </p:txBody>
          </p:sp>
          <p:sp>
            <p:nvSpPr>
              <p:cNvPr id="6" name="Rectangle 5"/>
              <p:cNvSpPr/>
              <p:nvPr/>
            </p:nvSpPr>
            <p:spPr>
              <a:xfrm>
                <a:off x="5576054" y="3246437"/>
                <a:ext cx="932222" cy="369033"/>
              </a:xfrm>
              <a:prstGeom prst="rect">
                <a:avLst/>
              </a:prstGeom>
            </p:spPr>
            <p:txBody>
              <a:bodyPr wrap="none">
                <a:spAutoFit/>
              </a:bodyPr>
              <a:lstStyle/>
              <a:p>
                <a:r>
                  <a:rPr lang="en-US" sz="1400" dirty="0"/>
                  <a:t>Partially</a:t>
                </a:r>
              </a:p>
            </p:txBody>
          </p:sp>
          <p:sp>
            <p:nvSpPr>
              <p:cNvPr id="7" name="Rectangle 6"/>
              <p:cNvSpPr/>
              <p:nvPr/>
            </p:nvSpPr>
            <p:spPr>
              <a:xfrm>
                <a:off x="7481054" y="3246437"/>
                <a:ext cx="932222" cy="369033"/>
              </a:xfrm>
              <a:prstGeom prst="rect">
                <a:avLst/>
              </a:prstGeom>
            </p:spPr>
            <p:txBody>
              <a:bodyPr wrap="none">
                <a:spAutoFit/>
              </a:bodyPr>
              <a:lstStyle/>
              <a:p>
                <a:r>
                  <a:rPr lang="en-US" sz="1400" dirty="0"/>
                  <a:t>Partially</a:t>
                </a:r>
              </a:p>
            </p:txBody>
          </p:sp>
          <p:sp>
            <p:nvSpPr>
              <p:cNvPr id="8" name="Rectangle 7"/>
              <p:cNvSpPr/>
              <p:nvPr/>
            </p:nvSpPr>
            <p:spPr>
              <a:xfrm>
                <a:off x="3748829" y="3525451"/>
                <a:ext cx="2039468" cy="885678"/>
              </a:xfrm>
              <a:prstGeom prst="rect">
                <a:avLst/>
              </a:prstGeom>
            </p:spPr>
            <p:txBody>
              <a:bodyPr wrap="square">
                <a:spAutoFit/>
              </a:bodyPr>
              <a:lstStyle/>
              <a:p>
                <a:r>
                  <a:rPr lang="en-US" sz="1400" dirty="0" err="1"/>
                  <a:t>Determ</a:t>
                </a:r>
                <a:r>
                  <a:rPr lang="en-US" sz="1400" dirty="0"/>
                  <a:t>. game Mechanics</a:t>
                </a:r>
              </a:p>
              <a:p>
                <a:r>
                  <a:rPr lang="en-US" sz="1400" dirty="0"/>
                  <a:t>+ Strategic*</a:t>
                </a:r>
              </a:p>
            </p:txBody>
          </p:sp>
          <p:sp>
            <p:nvSpPr>
              <p:cNvPr id="9" name="Rectangle 8"/>
              <p:cNvSpPr/>
              <p:nvPr/>
            </p:nvSpPr>
            <p:spPr>
              <a:xfrm>
                <a:off x="5558574" y="3657599"/>
                <a:ext cx="1155431" cy="627355"/>
              </a:xfrm>
              <a:prstGeom prst="rect">
                <a:avLst/>
              </a:prstGeom>
            </p:spPr>
            <p:txBody>
              <a:bodyPr wrap="none">
                <a:spAutoFit/>
              </a:bodyPr>
              <a:lstStyle/>
              <a:p>
                <a:pPr algn="ctr"/>
                <a:r>
                  <a:rPr lang="en-US" sz="1400" dirty="0"/>
                  <a:t>Stochastic </a:t>
                </a:r>
                <a:br>
                  <a:rPr lang="en-US" sz="1400" dirty="0"/>
                </a:br>
                <a:r>
                  <a:rPr lang="en-US" sz="1400" dirty="0"/>
                  <a:t>+Strategic</a:t>
                </a:r>
              </a:p>
            </p:txBody>
          </p:sp>
          <p:sp>
            <p:nvSpPr>
              <p:cNvPr id="10" name="Rectangle 9"/>
              <p:cNvSpPr/>
              <p:nvPr/>
            </p:nvSpPr>
            <p:spPr>
              <a:xfrm>
                <a:off x="7484973" y="3798947"/>
                <a:ext cx="1107360" cy="369033"/>
              </a:xfrm>
              <a:prstGeom prst="rect">
                <a:avLst/>
              </a:prstGeom>
            </p:spPr>
            <p:txBody>
              <a:bodyPr wrap="none">
                <a:spAutoFit/>
              </a:bodyPr>
              <a:lstStyle/>
              <a:p>
                <a:r>
                  <a:rPr lang="en-US" sz="1400" dirty="0"/>
                  <a:t>Stochastic</a:t>
                </a:r>
              </a:p>
            </p:txBody>
          </p:sp>
          <p:sp>
            <p:nvSpPr>
              <p:cNvPr id="11" name="Rectangle 10"/>
              <p:cNvSpPr/>
              <p:nvPr/>
            </p:nvSpPr>
            <p:spPr>
              <a:xfrm>
                <a:off x="3746713" y="4486267"/>
                <a:ext cx="1365567" cy="369033"/>
              </a:xfrm>
              <a:prstGeom prst="rect">
                <a:avLst/>
              </a:prstGeom>
            </p:spPr>
            <p:txBody>
              <a:bodyPr wrap="none">
                <a:spAutoFit/>
              </a:bodyPr>
              <a:lstStyle/>
              <a:p>
                <a:r>
                  <a:rPr lang="en-US" sz="1400" dirty="0"/>
                  <a:t>Sequential**</a:t>
                </a:r>
              </a:p>
            </p:txBody>
          </p:sp>
          <p:sp>
            <p:nvSpPr>
              <p:cNvPr id="12" name="Rectangle 11"/>
              <p:cNvSpPr/>
              <p:nvPr/>
            </p:nvSpPr>
            <p:spPr>
              <a:xfrm>
                <a:off x="5535191" y="4498894"/>
                <a:ext cx="1365567" cy="369033"/>
              </a:xfrm>
              <a:prstGeom prst="rect">
                <a:avLst/>
              </a:prstGeom>
            </p:spPr>
            <p:txBody>
              <a:bodyPr wrap="none">
                <a:spAutoFit/>
              </a:bodyPr>
              <a:lstStyle/>
              <a:p>
                <a:r>
                  <a:rPr lang="en-US" sz="1400" dirty="0"/>
                  <a:t>Sequential**</a:t>
                </a:r>
              </a:p>
            </p:txBody>
          </p:sp>
          <p:sp>
            <p:nvSpPr>
              <p:cNvPr id="13" name="Rectangle 12"/>
              <p:cNvSpPr/>
              <p:nvPr/>
            </p:nvSpPr>
            <p:spPr>
              <a:xfrm>
                <a:off x="7508502" y="4486267"/>
                <a:ext cx="1150201" cy="369033"/>
              </a:xfrm>
              <a:prstGeom prst="rect">
                <a:avLst/>
              </a:prstGeom>
            </p:spPr>
            <p:txBody>
              <a:bodyPr wrap="none">
                <a:spAutoFit/>
              </a:bodyPr>
              <a:lstStyle/>
              <a:p>
                <a:r>
                  <a:rPr lang="en-US" sz="1400" dirty="0"/>
                  <a:t>Sequential</a:t>
                </a:r>
              </a:p>
            </p:txBody>
          </p:sp>
          <p:sp>
            <p:nvSpPr>
              <p:cNvPr id="14" name="Rectangle 13"/>
              <p:cNvSpPr/>
              <p:nvPr/>
            </p:nvSpPr>
            <p:spPr>
              <a:xfrm>
                <a:off x="3747254" y="4884617"/>
                <a:ext cx="1388718" cy="369033"/>
              </a:xfrm>
              <a:prstGeom prst="rect">
                <a:avLst/>
              </a:prstGeom>
            </p:spPr>
            <p:txBody>
              <a:bodyPr wrap="none">
                <a:spAutoFit/>
              </a:bodyPr>
              <a:lstStyle/>
              <a:p>
                <a:r>
                  <a:rPr lang="en-US" sz="1400" dirty="0" err="1"/>
                  <a:t>Semidynamic</a:t>
                </a:r>
                <a:endParaRPr lang="en-US" sz="1400" dirty="0"/>
              </a:p>
            </p:txBody>
          </p:sp>
          <p:sp>
            <p:nvSpPr>
              <p:cNvPr id="15" name="Rectangle 14"/>
              <p:cNvSpPr/>
              <p:nvPr/>
            </p:nvSpPr>
            <p:spPr>
              <a:xfrm>
                <a:off x="7493386" y="4865507"/>
                <a:ext cx="981064" cy="369033"/>
              </a:xfrm>
              <a:prstGeom prst="rect">
                <a:avLst/>
              </a:prstGeom>
            </p:spPr>
            <p:txBody>
              <a:bodyPr wrap="none">
                <a:spAutoFit/>
              </a:bodyPr>
              <a:lstStyle/>
              <a:p>
                <a:r>
                  <a:rPr lang="en-US" sz="1400" dirty="0"/>
                  <a:t>Dynamic</a:t>
                </a:r>
              </a:p>
            </p:txBody>
          </p:sp>
          <p:sp>
            <p:nvSpPr>
              <p:cNvPr id="16" name="Rectangle 15"/>
              <p:cNvSpPr/>
              <p:nvPr/>
            </p:nvSpPr>
            <p:spPr>
              <a:xfrm>
                <a:off x="5576054" y="4903727"/>
                <a:ext cx="705319" cy="369033"/>
              </a:xfrm>
              <a:prstGeom prst="rect">
                <a:avLst/>
              </a:prstGeom>
            </p:spPr>
            <p:txBody>
              <a:bodyPr wrap="none">
                <a:spAutoFit/>
              </a:bodyPr>
              <a:lstStyle/>
              <a:p>
                <a:r>
                  <a:rPr lang="en-US" sz="1400" dirty="0"/>
                  <a:t>Static</a:t>
                </a:r>
              </a:p>
            </p:txBody>
          </p:sp>
          <p:sp>
            <p:nvSpPr>
              <p:cNvPr id="17" name="Rectangle 16"/>
              <p:cNvSpPr/>
              <p:nvPr/>
            </p:nvSpPr>
            <p:spPr>
              <a:xfrm>
                <a:off x="3747254" y="5437127"/>
                <a:ext cx="936299" cy="369033"/>
              </a:xfrm>
              <a:prstGeom prst="rect">
                <a:avLst/>
              </a:prstGeom>
            </p:spPr>
            <p:txBody>
              <a:bodyPr wrap="none">
                <a:spAutoFit/>
              </a:bodyPr>
              <a:lstStyle/>
              <a:p>
                <a:r>
                  <a:rPr lang="en-US" sz="1400" dirty="0"/>
                  <a:t>Discrete</a:t>
                </a:r>
              </a:p>
            </p:txBody>
          </p:sp>
          <p:sp>
            <p:nvSpPr>
              <p:cNvPr id="18" name="Rectangle 17"/>
              <p:cNvSpPr/>
              <p:nvPr/>
            </p:nvSpPr>
            <p:spPr>
              <a:xfrm>
                <a:off x="5576054" y="5418017"/>
                <a:ext cx="936299" cy="369033"/>
              </a:xfrm>
              <a:prstGeom prst="rect">
                <a:avLst/>
              </a:prstGeom>
            </p:spPr>
            <p:txBody>
              <a:bodyPr wrap="none">
                <a:spAutoFit/>
              </a:bodyPr>
              <a:lstStyle/>
              <a:p>
                <a:r>
                  <a:rPr lang="en-US" sz="1400" dirty="0"/>
                  <a:t>Discrete</a:t>
                </a:r>
              </a:p>
            </p:txBody>
          </p:sp>
          <p:sp>
            <p:nvSpPr>
              <p:cNvPr id="19" name="Rectangle 18"/>
              <p:cNvSpPr/>
              <p:nvPr/>
            </p:nvSpPr>
            <p:spPr>
              <a:xfrm>
                <a:off x="7508502" y="5418017"/>
                <a:ext cx="1223271" cy="369033"/>
              </a:xfrm>
              <a:prstGeom prst="rect">
                <a:avLst/>
              </a:prstGeom>
            </p:spPr>
            <p:txBody>
              <a:bodyPr wrap="none">
                <a:spAutoFit/>
              </a:bodyPr>
              <a:lstStyle/>
              <a:p>
                <a:r>
                  <a:rPr lang="en-US" sz="1400" dirty="0"/>
                  <a:t>Continuous</a:t>
                </a:r>
              </a:p>
            </p:txBody>
          </p:sp>
          <p:sp>
            <p:nvSpPr>
              <p:cNvPr id="20" name="Rectangle 19"/>
              <p:cNvSpPr/>
              <p:nvPr/>
            </p:nvSpPr>
            <p:spPr>
              <a:xfrm>
                <a:off x="3747252" y="6027618"/>
                <a:ext cx="800311" cy="369033"/>
              </a:xfrm>
              <a:prstGeom prst="rect">
                <a:avLst/>
              </a:prstGeom>
            </p:spPr>
            <p:txBody>
              <a:bodyPr wrap="none">
                <a:spAutoFit/>
              </a:bodyPr>
              <a:lstStyle/>
              <a:p>
                <a:r>
                  <a:rPr lang="en-US" sz="1400" dirty="0"/>
                  <a:t>Multi*</a:t>
                </a:r>
              </a:p>
            </p:txBody>
          </p:sp>
          <p:sp>
            <p:nvSpPr>
              <p:cNvPr id="21" name="Rectangle 20"/>
              <p:cNvSpPr/>
              <p:nvPr/>
            </p:nvSpPr>
            <p:spPr>
              <a:xfrm>
                <a:off x="5611571" y="6027618"/>
                <a:ext cx="800311" cy="369033"/>
              </a:xfrm>
              <a:prstGeom prst="rect">
                <a:avLst/>
              </a:prstGeom>
            </p:spPr>
            <p:txBody>
              <a:bodyPr wrap="none">
                <a:spAutoFit/>
              </a:bodyPr>
              <a:lstStyle/>
              <a:p>
                <a:r>
                  <a:rPr lang="en-US" sz="1400" dirty="0"/>
                  <a:t>Multi*</a:t>
                </a:r>
              </a:p>
            </p:txBody>
          </p:sp>
          <p:sp>
            <p:nvSpPr>
              <p:cNvPr id="22" name="Rectangle 21"/>
              <p:cNvSpPr/>
              <p:nvPr/>
            </p:nvSpPr>
            <p:spPr>
              <a:xfrm>
                <a:off x="7516574" y="6046726"/>
                <a:ext cx="800311" cy="369033"/>
              </a:xfrm>
              <a:prstGeom prst="rect">
                <a:avLst/>
              </a:prstGeom>
            </p:spPr>
            <p:txBody>
              <a:bodyPr wrap="none">
                <a:spAutoFit/>
              </a:bodyPr>
              <a:lstStyle/>
              <a:p>
                <a:r>
                  <a:rPr lang="en-US" sz="1400" dirty="0"/>
                  <a:t>Multi*</a:t>
                </a:r>
              </a:p>
            </p:txBody>
          </p:sp>
          <p:sp>
            <p:nvSpPr>
              <p:cNvPr id="23" name="Rectangle 22"/>
              <p:cNvSpPr/>
              <p:nvPr/>
            </p:nvSpPr>
            <p:spPr>
              <a:xfrm>
                <a:off x="1828800" y="3246437"/>
                <a:ext cx="932222" cy="369033"/>
              </a:xfrm>
              <a:prstGeom prst="rect">
                <a:avLst/>
              </a:prstGeom>
            </p:spPr>
            <p:txBody>
              <a:bodyPr wrap="none">
                <a:spAutoFit/>
              </a:bodyPr>
              <a:lstStyle/>
              <a:p>
                <a:r>
                  <a:rPr lang="en-US" sz="1400" dirty="0"/>
                  <a:t>Partially</a:t>
                </a:r>
              </a:p>
            </p:txBody>
          </p:sp>
          <p:sp>
            <p:nvSpPr>
              <p:cNvPr id="24" name="Rectangle 23"/>
              <p:cNvSpPr/>
              <p:nvPr/>
            </p:nvSpPr>
            <p:spPr>
              <a:xfrm>
                <a:off x="1828800" y="3779837"/>
                <a:ext cx="1394410" cy="369033"/>
              </a:xfrm>
              <a:prstGeom prst="rect">
                <a:avLst/>
              </a:prstGeom>
            </p:spPr>
            <p:txBody>
              <a:bodyPr wrap="none">
                <a:spAutoFit/>
              </a:bodyPr>
              <a:lstStyle/>
              <a:p>
                <a:r>
                  <a:rPr lang="en-US" sz="1400" dirty="0"/>
                  <a:t>Deterministic</a:t>
                </a:r>
              </a:p>
            </p:txBody>
          </p:sp>
          <p:sp>
            <p:nvSpPr>
              <p:cNvPr id="25" name="Rectangle 24"/>
              <p:cNvSpPr/>
              <p:nvPr/>
            </p:nvSpPr>
            <p:spPr>
              <a:xfrm>
                <a:off x="1828800" y="4430742"/>
                <a:ext cx="942606" cy="369033"/>
              </a:xfrm>
              <a:prstGeom prst="rect">
                <a:avLst/>
              </a:prstGeom>
            </p:spPr>
            <p:txBody>
              <a:bodyPr wrap="none">
                <a:spAutoFit/>
              </a:bodyPr>
              <a:lstStyle/>
              <a:p>
                <a:r>
                  <a:rPr lang="en-US" sz="1400" dirty="0"/>
                  <a:t>Episodic</a:t>
                </a:r>
              </a:p>
            </p:txBody>
          </p:sp>
          <p:sp>
            <p:nvSpPr>
              <p:cNvPr id="26" name="Rectangle 25"/>
              <p:cNvSpPr/>
              <p:nvPr/>
            </p:nvSpPr>
            <p:spPr>
              <a:xfrm>
                <a:off x="1828800" y="4884617"/>
                <a:ext cx="705319" cy="369033"/>
              </a:xfrm>
              <a:prstGeom prst="rect">
                <a:avLst/>
              </a:prstGeom>
            </p:spPr>
            <p:txBody>
              <a:bodyPr wrap="none">
                <a:spAutoFit/>
              </a:bodyPr>
              <a:lstStyle/>
              <a:p>
                <a:r>
                  <a:rPr lang="en-US" sz="1400" dirty="0"/>
                  <a:t>Static</a:t>
                </a:r>
              </a:p>
            </p:txBody>
          </p:sp>
          <p:sp>
            <p:nvSpPr>
              <p:cNvPr id="27" name="Rectangle 26"/>
              <p:cNvSpPr/>
              <p:nvPr/>
            </p:nvSpPr>
            <p:spPr>
              <a:xfrm>
                <a:off x="1828800" y="5437127"/>
                <a:ext cx="936299" cy="369033"/>
              </a:xfrm>
              <a:prstGeom prst="rect">
                <a:avLst/>
              </a:prstGeom>
            </p:spPr>
            <p:txBody>
              <a:bodyPr wrap="none">
                <a:spAutoFit/>
              </a:bodyPr>
              <a:lstStyle/>
              <a:p>
                <a:r>
                  <a:rPr lang="en-US" sz="1400" dirty="0"/>
                  <a:t>Discrete</a:t>
                </a:r>
              </a:p>
            </p:txBody>
          </p:sp>
          <p:sp>
            <p:nvSpPr>
              <p:cNvPr id="28" name="Rectangle 27"/>
              <p:cNvSpPr/>
              <p:nvPr/>
            </p:nvSpPr>
            <p:spPr>
              <a:xfrm>
                <a:off x="1828800" y="6027618"/>
                <a:ext cx="742624" cy="369033"/>
              </a:xfrm>
              <a:prstGeom prst="rect">
                <a:avLst/>
              </a:prstGeom>
            </p:spPr>
            <p:txBody>
              <a:bodyPr wrap="none">
                <a:spAutoFit/>
              </a:bodyPr>
              <a:lstStyle/>
              <a:p>
                <a:r>
                  <a:rPr lang="en-US" sz="1400" dirty="0"/>
                  <a:t>Single</a:t>
                </a:r>
              </a:p>
            </p:txBody>
          </p:sp>
          <p:sp>
            <p:nvSpPr>
              <p:cNvPr id="29" name="Rectangle 28"/>
              <p:cNvSpPr/>
              <p:nvPr/>
            </p:nvSpPr>
            <p:spPr>
              <a:xfrm>
                <a:off x="1752600" y="3094037"/>
                <a:ext cx="7100054" cy="3505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 name="Group 3">
              <a:extLst>
                <a:ext uri="{FF2B5EF4-FFF2-40B4-BE49-F238E27FC236}">
                  <a16:creationId xmlns:a16="http://schemas.microsoft.com/office/drawing/2014/main" id="{12D49DF1-538E-C644-BA87-45B3F91FBB13}"/>
                </a:ext>
              </a:extLst>
            </p:cNvPr>
            <p:cNvGrpSpPr/>
            <p:nvPr/>
          </p:nvGrpSpPr>
          <p:grpSpPr>
            <a:xfrm>
              <a:off x="1765861" y="1143000"/>
              <a:ext cx="6682062" cy="1734839"/>
              <a:chOff x="1765861" y="1143000"/>
              <a:chExt cx="6682062" cy="1734839"/>
            </a:xfrm>
          </p:grpSpPr>
          <p:pic>
            <p:nvPicPr>
              <p:cNvPr id="45060"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581400" y="1143000"/>
                <a:ext cx="1498730" cy="1143000"/>
              </a:xfrm>
              <a:prstGeom prst="rect">
                <a:avLst/>
              </a:prstGeom>
              <a:noFill/>
              <a:ln w="9525">
                <a:noFill/>
                <a:miter lim="800000"/>
                <a:headEnd/>
                <a:tailEnd/>
              </a:ln>
            </p:spPr>
          </p:pic>
          <p:pic>
            <p:nvPicPr>
              <p:cNvPr id="45061" name="Picture 5">
                <a:extLs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5230059" y="1143000"/>
                <a:ext cx="1385887" cy="1143000"/>
              </a:xfrm>
              <a:prstGeom prst="rect">
                <a:avLst/>
              </a:prstGeom>
              <a:noFill/>
              <a:ln w="9525">
                <a:noFill/>
                <a:miter lim="800000"/>
                <a:headEnd/>
                <a:tailEnd/>
              </a:ln>
            </p:spPr>
          </p:pic>
          <p:pic>
            <p:nvPicPr>
              <p:cNvPr id="45062" name="Picture 6">
                <a:extLs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6705600" y="1219200"/>
                <a:ext cx="1742323" cy="800100"/>
              </a:xfrm>
              <a:prstGeom prst="rect">
                <a:avLst/>
              </a:prstGeom>
              <a:noFill/>
              <a:ln w="9525">
                <a:noFill/>
                <a:miter lim="800000"/>
                <a:headEnd/>
                <a:tailEnd/>
              </a:ln>
            </p:spPr>
          </p:pic>
          <p:sp>
            <p:nvSpPr>
              <p:cNvPr id="39" name="Rectangle 38"/>
              <p:cNvSpPr/>
              <p:nvPr/>
            </p:nvSpPr>
            <p:spPr>
              <a:xfrm>
                <a:off x="1919680" y="2286000"/>
                <a:ext cx="1450303" cy="591839"/>
              </a:xfrm>
              <a:prstGeom prst="rect">
                <a:avLst/>
              </a:prstGeom>
            </p:spPr>
            <p:txBody>
              <a:bodyPr wrap="none">
                <a:spAutoFit/>
              </a:bodyPr>
              <a:lstStyle/>
              <a:p>
                <a:pPr algn="ctr"/>
                <a:r>
                  <a:rPr lang="en-US" sz="1400" dirty="0"/>
                  <a:t>Vacuum cleaner</a:t>
                </a:r>
                <a:br>
                  <a:rPr lang="en-US" sz="1400" dirty="0"/>
                </a:br>
                <a:r>
                  <a:rPr lang="en-US" sz="1400" dirty="0"/>
                  <a:t>world</a:t>
                </a:r>
              </a:p>
            </p:txBody>
          </p:sp>
          <p:sp>
            <p:nvSpPr>
              <p:cNvPr id="36" name="Rectangle 35"/>
              <p:cNvSpPr/>
              <p:nvPr/>
            </p:nvSpPr>
            <p:spPr>
              <a:xfrm>
                <a:off x="3670653" y="2286000"/>
                <a:ext cx="1042960" cy="591839"/>
              </a:xfrm>
              <a:prstGeom prst="rect">
                <a:avLst/>
              </a:prstGeom>
            </p:spPr>
            <p:txBody>
              <a:bodyPr wrap="none">
                <a:spAutoFit/>
              </a:bodyPr>
              <a:lstStyle/>
              <a:p>
                <a:pPr algn="ctr"/>
                <a:r>
                  <a:rPr lang="en-US" sz="1400" dirty="0"/>
                  <a:t>Chess with</a:t>
                </a:r>
                <a:br>
                  <a:rPr lang="en-US" sz="1400" dirty="0"/>
                </a:br>
                <a:r>
                  <a:rPr lang="en-US" sz="1400" dirty="0"/>
                  <a:t>a clock</a:t>
                </a:r>
              </a:p>
            </p:txBody>
          </p:sp>
          <p:sp>
            <p:nvSpPr>
              <p:cNvPr id="37" name="Rectangle 36"/>
              <p:cNvSpPr/>
              <p:nvPr/>
            </p:nvSpPr>
            <p:spPr>
              <a:xfrm>
                <a:off x="5429886" y="2307094"/>
                <a:ext cx="866989" cy="348141"/>
              </a:xfrm>
              <a:prstGeom prst="rect">
                <a:avLst/>
              </a:prstGeom>
            </p:spPr>
            <p:txBody>
              <a:bodyPr wrap="none">
                <a:spAutoFit/>
              </a:bodyPr>
              <a:lstStyle/>
              <a:p>
                <a:r>
                  <a:rPr lang="en-US" sz="1400" dirty="0"/>
                  <a:t>Scrabble</a:t>
                </a:r>
              </a:p>
            </p:txBody>
          </p:sp>
          <p:sp>
            <p:nvSpPr>
              <p:cNvPr id="38" name="Rectangle 37"/>
              <p:cNvSpPr/>
              <p:nvPr/>
            </p:nvSpPr>
            <p:spPr>
              <a:xfrm>
                <a:off x="6861177" y="2286000"/>
                <a:ext cx="1079436" cy="348141"/>
              </a:xfrm>
              <a:prstGeom prst="rect">
                <a:avLst/>
              </a:prstGeom>
            </p:spPr>
            <p:txBody>
              <a:bodyPr wrap="none">
                <a:spAutoFit/>
              </a:bodyPr>
              <a:lstStyle/>
              <a:p>
                <a:r>
                  <a:rPr lang="en-US" sz="1400" dirty="0"/>
                  <a:t>Taxi driving</a:t>
                </a:r>
              </a:p>
            </p:txBody>
          </p:sp>
          <p:pic>
            <p:nvPicPr>
              <p:cNvPr id="3" name="Picture 4">
                <a:extLst>
                  <a:ext uri="{FF2B5EF4-FFF2-40B4-BE49-F238E27FC236}">
                    <a16:creationId xmlns:a16="http://schemas.microsoft.com/office/drawing/2014/main" id="{7F66E2C8-E952-6782-B595-546A3B9F5101}"/>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1765861" y="1319402"/>
                <a:ext cx="1627602" cy="832727"/>
              </a:xfrm>
              <a:prstGeom prst="rect">
                <a:avLst/>
              </a:prstGeom>
              <a:noFill/>
            </p:spPr>
          </p:pic>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Outline</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40600890"/>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Agent Types</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8586610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475269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Hierarchy of Agent Types</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19403300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 track of aspects of the environment that cannot be currently observed. I.e., it has memory.</a:t>
            </a:r>
          </a:p>
          <a:p>
            <a:r>
              <a:rPr lang="en-US" dirty="0"/>
              <a:t>It knows how the environment evolves over time and what its actions do (implemented as the </a:t>
            </a:r>
            <a:r>
              <a:rPr lang="en-US" b="1" dirty="0">
                <a:solidFill>
                  <a:srgbClr val="FF0000"/>
                </a:solidFill>
              </a:rPr>
              <a:t>transition function</a:t>
            </a:r>
            <a:r>
              <a:rPr lang="en-US" dirty="0"/>
              <a:t>) to keep its state up-to-date.</a:t>
            </a:r>
          </a:p>
          <a:p>
            <a:r>
              <a:rPr lang="en-US" dirty="0"/>
              <a:t>There is now </a:t>
            </a:r>
            <a:r>
              <a:rPr lang="en-US" b="1" dirty="0">
                <a:solidFill>
                  <a:srgbClr val="FF0000"/>
                </a:solidFill>
              </a:rPr>
              <a:t>more information for the rules </a:t>
            </a:r>
            <a:r>
              <a:rPr lang="en-US" dirty="0"/>
              <a:t>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417637"/>
            <a:ext cx="7886700" cy="1425151"/>
          </a:xfrm>
        </p:spPr>
        <p:txBody>
          <a:bodyPr>
            <a:normAutofit fontScale="85000" lnSpcReduction="20000"/>
          </a:bodyPr>
          <a:lstStyle/>
          <a:p>
            <a:pPr marL="0" indent="0">
              <a:buNone/>
            </a:pPr>
            <a:r>
              <a:rPr lang="en-US" sz="2000" dirty="0"/>
              <a:t>States help keep track of the environment and the agent in it. This is often referred to as the </a:t>
            </a:r>
            <a:r>
              <a:rPr lang="en-US" sz="2000" b="1" dirty="0"/>
              <a:t>system state</a:t>
            </a:r>
            <a:r>
              <a:rPr lang="en-US" sz="2000" dirty="0"/>
              <a:t>. </a:t>
            </a:r>
          </a:p>
          <a:p>
            <a:pPr marL="0" indent="0">
              <a:buNone/>
            </a:pPr>
            <a:r>
              <a:rPr lang="en-US" sz="2000" dirty="0"/>
              <a:t>The representation can be:</a:t>
            </a:r>
          </a:p>
          <a:p>
            <a:pPr lvl="1"/>
            <a:r>
              <a:rPr lang="en-US" b="1" dirty="0">
                <a:solidFill>
                  <a:srgbClr val="FF0000"/>
                </a:solidFill>
              </a:rPr>
              <a:t>Atomic</a:t>
            </a:r>
            <a:r>
              <a:rPr lang="en-US" dirty="0"/>
              <a:t>: Just a label for a black box. E.g., A, B</a:t>
            </a:r>
          </a:p>
          <a:p>
            <a:pPr lvl="1"/>
            <a:r>
              <a:rPr lang="en-US" b="1" dirty="0">
                <a:solidFill>
                  <a:srgbClr val="FF0000"/>
                </a:solidFill>
              </a:rPr>
              <a:t>Factored</a:t>
            </a:r>
            <a:r>
              <a:rPr lang="en-US" dirty="0"/>
              <a:t>: A set of attribute values called </a:t>
            </a:r>
            <a:r>
              <a:rPr lang="en-US" dirty="0" err="1"/>
              <a:t>fluents</a:t>
            </a:r>
            <a:r>
              <a:rPr lang="en-US" dirty="0"/>
              <a:t> (because they model what can change). </a:t>
            </a:r>
            <a:br>
              <a:rPr lang="en-US" dirty="0"/>
            </a:br>
            <a:r>
              <a:rPr lang="en-US" dirty="0"/>
              <a:t>                  E.g., [location = left, status = clean, temperature = 75 deg. F] </a:t>
            </a:r>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grpSp>
        <p:nvGrpSpPr>
          <p:cNvPr id="7" name="Group 6">
            <a:extLst>
              <a:ext uri="{FF2B5EF4-FFF2-40B4-BE49-F238E27FC236}">
                <a16:creationId xmlns:a16="http://schemas.microsoft.com/office/drawing/2014/main" id="{F890EDF4-2E69-7716-7B65-66158EFDB7A8}"/>
              </a:ext>
            </a:extLst>
          </p:cNvPr>
          <p:cNvGrpSpPr/>
          <p:nvPr/>
        </p:nvGrpSpPr>
        <p:grpSpPr>
          <a:xfrm>
            <a:off x="1981200" y="2887663"/>
            <a:ext cx="5486400" cy="1912937"/>
            <a:chOff x="1981200" y="2887663"/>
            <a:chExt cx="5486400" cy="1912937"/>
          </a:xfrm>
        </p:grpSpPr>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p:gr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1D0D7C3-8100-410F-21C7-DAC246620F5E}"/>
                  </a:ext>
                </a:extLst>
              </p:cNvPr>
              <p:cNvSpPr txBox="1"/>
              <p:nvPr/>
            </p:nvSpPr>
            <p:spPr>
              <a:xfrm>
                <a:off x="628650" y="4917207"/>
                <a:ext cx="8001000" cy="338554"/>
              </a:xfrm>
              <a:prstGeom prst="rect">
                <a:avLst/>
              </a:prstGeom>
              <a:noFill/>
            </p:spPr>
            <p:txBody>
              <a:bodyPr wrap="square">
                <a:spAutoFit/>
              </a:bodyPr>
              <a:lstStyle/>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17207"/>
                <a:ext cx="8001000" cy="338554"/>
              </a:xfrm>
              <a:prstGeom prst="rect">
                <a:avLst/>
              </a:prstGeom>
              <a:blipFill>
                <a:blip r:embed="rId4"/>
                <a:stretch>
                  <a:fillRect l="-381" t="-5455" b="-2363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CADE62C-2B00-7883-CAB3-042A6D5C348A}"/>
              </a:ext>
            </a:extLst>
          </p:cNvPr>
          <p:cNvSpPr txBox="1"/>
          <p:nvPr/>
        </p:nvSpPr>
        <p:spPr>
          <a:xfrm>
            <a:off x="6477000" y="265538"/>
            <a:ext cx="2286000"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dirty="0"/>
              <a:t>Models a snapshot of the current situation</a:t>
            </a:r>
          </a:p>
        </p:txBody>
      </p:sp>
      <p:sp>
        <p:nvSpPr>
          <p:cNvPr id="11" name="TextBox 10">
            <a:extLst>
              <a:ext uri="{FF2B5EF4-FFF2-40B4-BE49-F238E27FC236}">
                <a16:creationId xmlns:a16="http://schemas.microsoft.com/office/drawing/2014/main" id="{6E1409DC-AC15-D2BF-82CB-3B0C06F89D81}"/>
              </a:ext>
            </a:extLst>
          </p:cNvPr>
          <p:cNvSpPr txBox="1"/>
          <p:nvPr/>
        </p:nvSpPr>
        <p:spPr>
          <a:xfrm>
            <a:off x="685800" y="5367052"/>
            <a:ext cx="7487536" cy="132343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r>
              <a:rPr lang="en-US" sz="1600" b="1" dirty="0"/>
              <a:t>Note</a:t>
            </a:r>
            <a:r>
              <a:rPr lang="en-US" sz="1600" dirty="0"/>
              <a:t>: We often construct atomic labels from factored state representations. E.g.: If the agent’s state is the location x = 7 and y = 3, then the atomic state label could be the string “(7, 3)”. With the atomic representation, we can only compare if two labels are the same. With the factored state representation, we have more information. E.g., we can calculate the distance between the coordinates in two states.</a:t>
            </a:r>
          </a:p>
        </p:txBody>
      </p:sp>
    </p:spTree>
    <p:extLst>
      <p:ext uri="{BB962C8B-B14F-4D97-AF65-F5344CB8AC3E}">
        <p14:creationId xmlns:p14="http://schemas.microsoft.com/office/powerpoint/2010/main" val="731491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962400"/>
          </a:xfrm>
        </p:spPr>
        <p:txBody>
          <a:bodyPr>
            <a:normAutofit fontScale="70000" lnSpcReduction="20000"/>
          </a:bodyPr>
          <a:lstStyle/>
          <a:p>
            <a:r>
              <a:rPr lang="en-US" dirty="0"/>
              <a:t>How </a:t>
            </a:r>
            <a:r>
              <a:rPr lang="en-US" b="1" dirty="0">
                <a:solidFill>
                  <a:srgbClr val="FF0000"/>
                </a:solidFill>
              </a:rPr>
              <a:t>the environment changes when actions are performed </a:t>
            </a:r>
            <a:r>
              <a:rPr lang="en-US" dirty="0"/>
              <a:t>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p:grpSp>
        <p:nvGrpSpPr>
          <p:cNvPr id="13" name="Group 12">
            <a:extLst>
              <a:ext uri="{FF2B5EF4-FFF2-40B4-BE49-F238E27FC236}">
                <a16:creationId xmlns:a16="http://schemas.microsoft.com/office/drawing/2014/main" id="{4911C40D-453A-DCC5-4967-120424498C66}"/>
              </a:ext>
            </a:extLst>
          </p:cNvPr>
          <p:cNvGrpSpPr/>
          <p:nvPr/>
        </p:nvGrpSpPr>
        <p:grpSpPr>
          <a:xfrm>
            <a:off x="2133600" y="5459849"/>
            <a:ext cx="6543676" cy="1169551"/>
            <a:chOff x="2133600" y="5459849"/>
            <a:chExt cx="6543676" cy="1169551"/>
          </a:xfrm>
        </p:grpSpPr>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grpSp>
      <p:sp>
        <p:nvSpPr>
          <p:cNvPr id="9" name="TextBox 8">
            <a:extLst>
              <a:ext uri="{FF2B5EF4-FFF2-40B4-BE49-F238E27FC236}">
                <a16:creationId xmlns:a16="http://schemas.microsoft.com/office/drawing/2014/main" id="{C3A90D5E-D3CF-D152-7F7E-68B6D99802A0}"/>
              </a:ext>
            </a:extLst>
          </p:cNvPr>
          <p:cNvSpPr txBox="1"/>
          <p:nvPr/>
        </p:nvSpPr>
        <p:spPr>
          <a:xfrm>
            <a:off x="6477000" y="265538"/>
            <a:ext cx="2286000"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dirty="0"/>
              <a:t>Models how the situation changes</a:t>
            </a:r>
          </a:p>
        </p:txBody>
      </p:sp>
      <p:grpSp>
        <p:nvGrpSpPr>
          <p:cNvPr id="15" name="Group 14">
            <a:extLst>
              <a:ext uri="{FF2B5EF4-FFF2-40B4-BE49-F238E27FC236}">
                <a16:creationId xmlns:a16="http://schemas.microsoft.com/office/drawing/2014/main" id="{81F9A59A-EC69-2991-376B-38B0F1894943}"/>
              </a:ext>
            </a:extLst>
          </p:cNvPr>
          <p:cNvGrpSpPr/>
          <p:nvPr/>
        </p:nvGrpSpPr>
        <p:grpSpPr>
          <a:xfrm>
            <a:off x="4038600" y="1850416"/>
            <a:ext cx="4489155" cy="2541383"/>
            <a:chOff x="4038600" y="1850416"/>
            <a:chExt cx="4489155" cy="2541383"/>
          </a:xfrm>
        </p:grpSpPr>
        <p:grpSp>
          <p:nvGrpSpPr>
            <p:cNvPr id="7" name="Group 6">
              <a:extLst>
                <a:ext uri="{FF2B5EF4-FFF2-40B4-BE49-F238E27FC236}">
                  <a16:creationId xmlns:a16="http://schemas.microsoft.com/office/drawing/2014/main" id="{B526ECBA-AB2D-2519-6D4F-B8C7C5230D83}"/>
                </a:ext>
              </a:extLst>
            </p:cNvPr>
            <p:cNvGrpSpPr/>
            <p:nvPr/>
          </p:nvGrpSpPr>
          <p:grpSpPr>
            <a:xfrm>
              <a:off x="4038600" y="1850416"/>
              <a:ext cx="4489155" cy="2492984"/>
              <a:chOff x="4038600" y="1850416"/>
              <a:chExt cx="4489155" cy="2492984"/>
            </a:xfrm>
          </p:grpSpPr>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4038600" y="2270257"/>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5743576" y="1850416"/>
                <a:ext cx="838200" cy="304800"/>
              </a:xfrm>
              <a:prstGeom prst="wedgeRectCallout">
                <a:avLst>
                  <a:gd name="adj1" fmla="val -40059"/>
                  <a:gd name="adj2" fmla="val 1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7384755" y="1913340"/>
                <a:ext cx="1143000" cy="483751"/>
              </a:xfrm>
              <a:prstGeom prst="wedgeRectCallout">
                <a:avLst>
                  <a:gd name="adj1" fmla="val -81537"/>
                  <a:gd name="adj2" fmla="val 12806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Action/</a:t>
                </a:r>
                <a:br>
                  <a:rPr lang="en-US" sz="1600" dirty="0"/>
                </a:br>
                <a:r>
                  <a:rPr lang="en-US" sz="1600" dirty="0"/>
                  <a:t>Transition</a:t>
                </a:r>
              </a:p>
            </p:txBody>
          </p:sp>
        </p:grpSp>
        <p:sp>
          <p:nvSpPr>
            <p:cNvPr id="14" name="TextBox 13">
              <a:extLst>
                <a:ext uri="{FF2B5EF4-FFF2-40B4-BE49-F238E27FC236}">
                  <a16:creationId xmlns:a16="http://schemas.microsoft.com/office/drawing/2014/main" id="{42ACA45F-D153-FEDC-27C0-D9BA03725C51}"/>
                </a:ext>
              </a:extLst>
            </p:cNvPr>
            <p:cNvSpPr txBox="1"/>
            <p:nvPr/>
          </p:nvSpPr>
          <p:spPr>
            <a:xfrm>
              <a:off x="7162800" y="4114800"/>
              <a:ext cx="1227466" cy="276999"/>
            </a:xfrm>
            <a:prstGeom prst="rect">
              <a:avLst/>
            </a:prstGeom>
            <a:noFill/>
          </p:spPr>
          <p:txBody>
            <a:bodyPr wrap="square" rtlCol="0">
              <a:spAutoFit/>
            </a:bodyPr>
            <a:lstStyle/>
            <a:p>
              <a:r>
                <a:rPr lang="en-US" sz="1200" dirty="0"/>
                <a:t>Transition model</a:t>
              </a:r>
            </a:p>
          </p:txBody>
        </p:sp>
      </p:grpSp>
    </p:spTree>
    <p:extLst>
      <p:ext uri="{BB962C8B-B14F-4D97-AF65-F5344CB8AC3E}">
        <p14:creationId xmlns:p14="http://schemas.microsoft.com/office/powerpoint/2010/main" val="3266019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w V Mechanical Tstat, 50 to 90F, White">
            <a:extLst>
              <a:ext uri="{FF2B5EF4-FFF2-40B4-BE49-F238E27FC236}">
                <a16:creationId xmlns:a16="http://schemas.microsoft.com/office/drawing/2014/main" id="{0D95B34D-A495-4F79-83B6-981EF65CC3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7532" y="597932"/>
            <a:ext cx="2526268" cy="25262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Photo of a Nest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5166464" y="1078290"/>
            <a:ext cx="2682136" cy="1536588"/>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a:t>
            </a:r>
          </a:p>
        </p:txBody>
      </p:sp>
      <p:grpSp>
        <p:nvGrpSpPr>
          <p:cNvPr id="24" name="Group 23">
            <a:extLst>
              <a:ext uri="{FF2B5EF4-FFF2-40B4-BE49-F238E27FC236}">
                <a16:creationId xmlns:a16="http://schemas.microsoft.com/office/drawing/2014/main" id="{5515EFA8-D30A-9AAC-78C9-55B52FB4BF9C}"/>
              </a:ext>
            </a:extLst>
          </p:cNvPr>
          <p:cNvGrpSpPr/>
          <p:nvPr/>
        </p:nvGrpSpPr>
        <p:grpSpPr>
          <a:xfrm>
            <a:off x="685800" y="27432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 uri="{C183D7F6-B498-43B3-948B-1728B52AA6E4}">
                  <adec:decorative xmlns:adec="http://schemas.microsoft.com/office/drawing/2017/decorative" val="1"/>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 uri="{C183D7F6-B498-43B3-948B-1728B52AA6E4}">
                  <adec:decorative xmlns:adec="http://schemas.microsoft.com/office/drawing/2017/decorative" val="1"/>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sp>
          <p:nvSpPr>
            <p:cNvPr id="3" name="TextBox 2">
              <a:extLst>
                <a:ext uri="{FF2B5EF4-FFF2-40B4-BE49-F238E27FC236}">
                  <a16:creationId xmlns:a16="http://schemas.microsoft.com/office/drawing/2014/main" id="{8BEC33CE-2976-42AA-AC2E-2DB601416A8A}"/>
                </a:ext>
                <a:ext uri="{C183D7F6-B498-43B3-948B-1728B52AA6E4}">
                  <adec:decorative xmlns:adec="http://schemas.microsoft.com/office/drawing/2017/decorative" val="1"/>
                </a:ext>
              </a:extLst>
            </p:cNvPr>
            <p:cNvSpPr txBox="1"/>
            <p:nvPr/>
          </p:nvSpPr>
          <p:spPr>
            <a:xfrm>
              <a:off x="762000" y="3115557"/>
              <a:ext cx="1003929" cy="369332"/>
            </a:xfrm>
            <a:prstGeom prst="rect">
              <a:avLst/>
            </a:prstGeom>
            <a:noFill/>
          </p:spPr>
          <p:txBody>
            <a:bodyPr wrap="none" rtlCol="0">
              <a:spAutoFit/>
            </a:bodyPr>
            <a:lstStyle/>
            <a:p>
              <a:r>
                <a:rPr lang="en-US" b="1" dirty="0"/>
                <a:t>Percepts</a:t>
              </a:r>
              <a:endParaRPr lang="en-US" dirty="0"/>
            </a:p>
          </p:txBody>
        </p:sp>
        <p:sp>
          <p:nvSpPr>
            <p:cNvPr id="13" name="TextBox 12">
              <a:extLst>
                <a:ext uri="{FF2B5EF4-FFF2-40B4-BE49-F238E27FC236}">
                  <a16:creationId xmlns:a16="http://schemas.microsoft.com/office/drawing/2014/main" id="{9B402BD5-D8DE-40BF-8FAC-7554706570E3}"/>
                </a:ext>
                <a:ext uri="{C183D7F6-B498-43B3-948B-1728B52AA6E4}">
                  <adec:decorative xmlns:adec="http://schemas.microsoft.com/office/drawing/2017/decorative" val="1"/>
                </a:ext>
              </a:extLst>
            </p:cNvPr>
            <p:cNvSpPr txBox="1"/>
            <p:nvPr/>
          </p:nvSpPr>
          <p:spPr>
            <a:xfrm>
              <a:off x="2436122" y="3124200"/>
              <a:ext cx="1607588" cy="369332"/>
            </a:xfrm>
            <a:prstGeom prst="rect">
              <a:avLst/>
            </a:prstGeom>
            <a:noFill/>
          </p:spPr>
          <p:txBody>
            <a:bodyPr wrap="square" rtlCol="0">
              <a:spAutoFit/>
            </a:bodyPr>
            <a:lstStyle/>
            <a:p>
              <a:r>
                <a:rPr lang="en-US" b="1" dirty="0"/>
                <a:t>States</a:t>
              </a:r>
            </a:p>
          </p:txBody>
        </p:sp>
        <p:cxnSp>
          <p:nvCxnSpPr>
            <p:cNvPr id="6" name="Straight Connector 5">
              <a:extLst>
                <a:ext uri="{FF2B5EF4-FFF2-40B4-BE49-F238E27FC236}">
                  <a16:creationId xmlns:a16="http://schemas.microsoft.com/office/drawing/2014/main" id="{45059520-DFE9-4791-94EB-AA0EE19A9FE6}"/>
                </a:ext>
                <a:ext uri="{C183D7F6-B498-43B3-948B-1728B52AA6E4}">
                  <adec:decorative xmlns:adec="http://schemas.microsoft.com/office/drawing/2017/decorative" val="1"/>
                </a:ext>
              </a:extLst>
            </p:cNvPr>
            <p:cNvCxnSpPr>
              <a:cxnSpLocks/>
            </p:cNvCxnSpPr>
            <p:nvPr/>
          </p:nvCxnSpPr>
          <p:spPr>
            <a:xfrm>
              <a:off x="2273016" y="3352800"/>
              <a:ext cx="0" cy="1981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0A6B2FF0-A1AF-CE80-7F30-A09DF2D42542}"/>
                </a:ext>
                <a:ext uri="{C183D7F6-B498-43B3-948B-1728B52AA6E4}">
                  <adec:decorative xmlns:adec="http://schemas.microsoft.com/office/drawing/2017/decorative" val="1"/>
                </a:ext>
              </a:extLst>
            </p:cNvPr>
            <p:cNvSpPr txBox="1"/>
            <p:nvPr/>
          </p:nvSpPr>
          <p:spPr>
            <a:xfrm>
              <a:off x="818552" y="5334000"/>
              <a:ext cx="1222514" cy="369332"/>
            </a:xfrm>
            <a:prstGeom prst="rect">
              <a:avLst/>
            </a:prstGeom>
            <a:noFill/>
          </p:spPr>
          <p:txBody>
            <a:bodyPr wrap="none" rtlCol="0">
              <a:spAutoFit/>
            </a:bodyPr>
            <a:lstStyle/>
            <a:p>
              <a:r>
                <a:rPr lang="en-US" b="1" dirty="0"/>
                <a:t>Transitions</a:t>
              </a:r>
              <a:endParaRPr lang="en-US" dirty="0"/>
            </a:p>
          </p:txBody>
        </p:sp>
        <p:cxnSp>
          <p:nvCxnSpPr>
            <p:cNvPr id="16" name="Straight Connector 15">
              <a:extLst>
                <a:ext uri="{FF2B5EF4-FFF2-40B4-BE49-F238E27FC236}">
                  <a16:creationId xmlns:a16="http://schemas.microsoft.com/office/drawing/2014/main" id="{FAE66207-8143-083F-8D08-1772CFFAF979}"/>
                </a:ext>
                <a:ext uri="{C183D7F6-B498-43B3-948B-1728B52AA6E4}">
                  <adec:decorative xmlns:adec="http://schemas.microsoft.com/office/drawing/2017/decorative" val="1"/>
                </a:ext>
              </a:extLst>
            </p:cNvPr>
            <p:cNvCxnSpPr>
              <a:cxnSpLocks/>
            </p:cNvCxnSpPr>
            <p:nvPr/>
          </p:nvCxnSpPr>
          <p:spPr>
            <a:xfrm>
              <a:off x="914400" y="5334000"/>
              <a:ext cx="2819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25" name="Group 24">
            <a:extLst>
              <a:ext uri="{FF2B5EF4-FFF2-40B4-BE49-F238E27FC236}">
                <a16:creationId xmlns:a16="http://schemas.microsoft.com/office/drawing/2014/main" id="{700948ED-EA07-F118-4AEB-328DDD51F741}"/>
              </a:ext>
            </a:extLst>
          </p:cNvPr>
          <p:cNvGrpSpPr/>
          <p:nvPr/>
        </p:nvGrpSpPr>
        <p:grpSpPr>
          <a:xfrm>
            <a:off x="4800600" y="2743200"/>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 uri="{C183D7F6-B498-43B3-948B-1728B52AA6E4}">
                  <adec:decorative xmlns:adec="http://schemas.microsoft.com/office/drawing/2017/decorative" val="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46BEEC65-AC0E-437D-8CD7-B9F36A8B4660}"/>
                </a:ext>
                <a:ext uri="{C183D7F6-B498-43B3-948B-1728B52AA6E4}">
                  <adec:decorative xmlns:adec="http://schemas.microsoft.com/office/drawing/2017/decorative" val="1"/>
                </a:ext>
              </a:extLst>
            </p:cNvPr>
            <p:cNvSpPr/>
            <p:nvPr/>
          </p:nvSpPr>
          <p:spPr>
            <a:xfrm>
              <a:off x="5486402" y="2819400"/>
              <a:ext cx="1842684" cy="369332"/>
            </a:xfrm>
            <a:prstGeom prst="rect">
              <a:avLst/>
            </a:prstGeom>
          </p:spPr>
          <p:txBody>
            <a:bodyPr wrap="none">
              <a:spAutoFit/>
            </a:bodyPr>
            <a:lstStyle/>
            <a:p>
              <a:r>
                <a:rPr lang="en-US" dirty="0"/>
                <a:t>Smart thermostat</a:t>
              </a:r>
            </a:p>
          </p:txBody>
        </p:sp>
        <p:sp>
          <p:nvSpPr>
            <p:cNvPr id="19" name="TextBox 18">
              <a:extLst>
                <a:ext uri="{FF2B5EF4-FFF2-40B4-BE49-F238E27FC236}">
                  <a16:creationId xmlns:a16="http://schemas.microsoft.com/office/drawing/2014/main" id="{011FB6B7-FA0E-9D9C-FF19-817ADA883E8E}"/>
                </a:ext>
                <a:ext uri="{C183D7F6-B498-43B3-948B-1728B52AA6E4}">
                  <adec:decorative xmlns:adec="http://schemas.microsoft.com/office/drawing/2017/decorative" val="1"/>
                </a:ext>
              </a:extLst>
            </p:cNvPr>
            <p:cNvSpPr txBox="1"/>
            <p:nvPr/>
          </p:nvSpPr>
          <p:spPr>
            <a:xfrm>
              <a:off x="4876800" y="3147823"/>
              <a:ext cx="1003929" cy="369332"/>
            </a:xfrm>
            <a:prstGeom prst="rect">
              <a:avLst/>
            </a:prstGeom>
            <a:noFill/>
          </p:spPr>
          <p:txBody>
            <a:bodyPr wrap="none" rtlCol="0">
              <a:spAutoFit/>
            </a:bodyPr>
            <a:lstStyle/>
            <a:p>
              <a:r>
                <a:rPr lang="en-US" b="1" dirty="0"/>
                <a:t>Percepts</a:t>
              </a:r>
              <a:endParaRPr lang="en-US" dirty="0"/>
            </a:p>
          </p:txBody>
        </p:sp>
        <p:sp>
          <p:nvSpPr>
            <p:cNvPr id="20" name="TextBox 19">
              <a:extLst>
                <a:ext uri="{FF2B5EF4-FFF2-40B4-BE49-F238E27FC236}">
                  <a16:creationId xmlns:a16="http://schemas.microsoft.com/office/drawing/2014/main" id="{D6432341-E9AB-69F4-FE12-58B6192E9A1F}"/>
                </a:ext>
                <a:ext uri="{C183D7F6-B498-43B3-948B-1728B52AA6E4}">
                  <adec:decorative xmlns:adec="http://schemas.microsoft.com/office/drawing/2017/decorative" val="1"/>
                </a:ext>
              </a:extLst>
            </p:cNvPr>
            <p:cNvSpPr txBox="1"/>
            <p:nvPr/>
          </p:nvSpPr>
          <p:spPr>
            <a:xfrm>
              <a:off x="6550922" y="3156466"/>
              <a:ext cx="1607588" cy="369332"/>
            </a:xfrm>
            <a:prstGeom prst="rect">
              <a:avLst/>
            </a:prstGeom>
            <a:noFill/>
          </p:spPr>
          <p:txBody>
            <a:bodyPr wrap="square" rtlCol="0">
              <a:spAutoFit/>
            </a:bodyPr>
            <a:lstStyle/>
            <a:p>
              <a:r>
                <a:rPr lang="en-US" b="1" dirty="0"/>
                <a:t>States</a:t>
              </a:r>
            </a:p>
          </p:txBody>
        </p:sp>
        <p:cxnSp>
          <p:nvCxnSpPr>
            <p:cNvPr id="21" name="Straight Connector 20">
              <a:extLst>
                <a:ext uri="{FF2B5EF4-FFF2-40B4-BE49-F238E27FC236}">
                  <a16:creationId xmlns:a16="http://schemas.microsoft.com/office/drawing/2014/main" id="{F1F9DE0A-1E31-139C-31DF-FE6555C66BAD}"/>
                </a:ext>
                <a:ext uri="{C183D7F6-B498-43B3-948B-1728B52AA6E4}">
                  <adec:decorative xmlns:adec="http://schemas.microsoft.com/office/drawing/2017/decorative" val="1"/>
                </a:ext>
              </a:extLst>
            </p:cNvPr>
            <p:cNvCxnSpPr>
              <a:cxnSpLocks/>
            </p:cNvCxnSpPr>
            <p:nvPr/>
          </p:nvCxnSpPr>
          <p:spPr>
            <a:xfrm>
              <a:off x="6387816" y="3385066"/>
              <a:ext cx="0" cy="1981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 name="TextBox 21">
              <a:extLst>
                <a:ext uri="{FF2B5EF4-FFF2-40B4-BE49-F238E27FC236}">
                  <a16:creationId xmlns:a16="http://schemas.microsoft.com/office/drawing/2014/main" id="{2344C1CC-6920-1244-9D3D-0A106C03B957}"/>
                </a:ext>
                <a:ext uri="{C183D7F6-B498-43B3-948B-1728B52AA6E4}">
                  <adec:decorative xmlns:adec="http://schemas.microsoft.com/office/drawing/2017/decorative" val="1"/>
                </a:ext>
              </a:extLst>
            </p:cNvPr>
            <p:cNvSpPr txBox="1"/>
            <p:nvPr/>
          </p:nvSpPr>
          <p:spPr>
            <a:xfrm>
              <a:off x="4933352" y="5366266"/>
              <a:ext cx="1222514" cy="369332"/>
            </a:xfrm>
            <a:prstGeom prst="rect">
              <a:avLst/>
            </a:prstGeom>
            <a:noFill/>
          </p:spPr>
          <p:txBody>
            <a:bodyPr wrap="none" rtlCol="0">
              <a:spAutoFit/>
            </a:bodyPr>
            <a:lstStyle/>
            <a:p>
              <a:r>
                <a:rPr lang="en-US" b="1" dirty="0"/>
                <a:t>Transitions</a:t>
              </a:r>
              <a:endParaRPr lang="en-US" dirty="0"/>
            </a:p>
          </p:txBody>
        </p:sp>
        <p:cxnSp>
          <p:nvCxnSpPr>
            <p:cNvPr id="23" name="Straight Connector 22">
              <a:extLst>
                <a:ext uri="{FF2B5EF4-FFF2-40B4-BE49-F238E27FC236}">
                  <a16:creationId xmlns:a16="http://schemas.microsoft.com/office/drawing/2014/main" id="{3D5DFC45-D2EA-2CE3-2ACE-82AE8FB28F46}"/>
                </a:ext>
                <a:ext uri="{C183D7F6-B498-43B3-948B-1728B52AA6E4}">
                  <adec:decorative xmlns:adec="http://schemas.microsoft.com/office/drawing/2017/decorative" val="1"/>
                </a:ext>
              </a:extLst>
            </p:cNvPr>
            <p:cNvCxnSpPr>
              <a:cxnSpLocks/>
            </p:cNvCxnSpPr>
            <p:nvPr/>
          </p:nvCxnSpPr>
          <p:spPr>
            <a:xfrm>
              <a:off x="5029200" y="5366266"/>
              <a:ext cx="2819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757893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Old-school vs. Smart Thermostat: Solution</a:t>
            </a:r>
          </a:p>
        </p:txBody>
      </p:sp>
      <p:pic>
        <p:nvPicPr>
          <p:cNvPr id="22" name="Picture 21" descr="Foto of the inside of a mechanical thermostat.">
            <a:extLst>
              <a:ext uri="{FF2B5EF4-FFF2-40B4-BE49-F238E27FC236}">
                <a16:creationId xmlns:a16="http://schemas.microsoft.com/office/drawing/2014/main" id="{6CB36289-F9EB-124A-66CD-6DC6FA209FE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16130" y="1421412"/>
            <a:ext cx="2211617" cy="1886379"/>
          </a:xfrm>
          <a:prstGeom prst="rect">
            <a:avLst/>
          </a:prstGeom>
          <a:ln>
            <a:noFill/>
          </a:ln>
          <a:effectLst>
            <a:softEdge rad="112500"/>
          </a:effectLst>
        </p:spPr>
      </p:pic>
      <p:sp>
        <p:nvSpPr>
          <p:cNvPr id="5" name="TextBox 4">
            <a:extLst>
              <a:ext uri="{FF2B5EF4-FFF2-40B4-BE49-F238E27FC236}">
                <a16:creationId xmlns:a16="http://schemas.microsoft.com/office/drawing/2014/main" id="{E7C2D6C5-C842-4F68-BA5B-73EEC57595E6}"/>
              </a:ext>
            </a:extLst>
          </p:cNvPr>
          <p:cNvSpPr txBox="1"/>
          <p:nvPr/>
        </p:nvSpPr>
        <p:spPr>
          <a:xfrm>
            <a:off x="3377847" y="2120462"/>
            <a:ext cx="1655513" cy="584775"/>
          </a:xfrm>
          <a:prstGeom prst="rect">
            <a:avLst/>
          </a:prstGeom>
          <a:noFill/>
        </p:spPr>
        <p:txBody>
          <a:bodyPr wrap="square" rtlCol="0">
            <a:spAutoFit/>
          </a:bodyPr>
          <a:lstStyle/>
          <a:p>
            <a:r>
              <a:rPr lang="en-US" sz="1600" dirty="0">
                <a:solidFill>
                  <a:schemeClr val="accent2"/>
                </a:solidFill>
              </a:rPr>
              <a:t>Set target temperature</a:t>
            </a:r>
          </a:p>
        </p:txBody>
      </p:sp>
      <p:pic>
        <p:nvPicPr>
          <p:cNvPr id="4" name="Picture 3" descr="Foto of a nest smart thermostat.">
            <a:extLst>
              <a:ext uri="{FF2B5EF4-FFF2-40B4-BE49-F238E27FC236}">
                <a16:creationId xmlns:a16="http://schemas.microsoft.com/office/drawing/2014/main" id="{F31ABD9D-4846-470F-B3BA-A565CD3E2973}"/>
              </a:ext>
            </a:extLst>
          </p:cNvPr>
          <p:cNvPicPr>
            <a:picLocks noChangeAspect="1"/>
          </p:cNvPicPr>
          <p:nvPr/>
        </p:nvPicPr>
        <p:blipFill>
          <a:blip r:embed="rId3"/>
          <a:stretch>
            <a:fillRect/>
          </a:stretch>
        </p:blipFill>
        <p:spPr>
          <a:xfrm>
            <a:off x="4785464" y="1561590"/>
            <a:ext cx="2682136" cy="1536588"/>
          </a:xfrm>
          <a:prstGeom prst="rect">
            <a:avLst/>
          </a:prstGeom>
          <a:ln>
            <a:noFill/>
          </a:ln>
          <a:effectLst>
            <a:outerShdw blurRad="292100" dist="139700" dir="2700000" algn="tl" rotWithShape="0">
              <a:srgbClr val="333333">
                <a:alpha val="65000"/>
              </a:srgbClr>
            </a:outerShdw>
          </a:effectLst>
        </p:spPr>
      </p:pic>
      <p:sp>
        <p:nvSpPr>
          <p:cNvPr id="30" name="Speech Bubble: Rectangle 29">
            <a:extLst>
              <a:ext uri="{FF2B5EF4-FFF2-40B4-BE49-F238E27FC236}">
                <a16:creationId xmlns:a16="http://schemas.microsoft.com/office/drawing/2014/main" id="{149D56CF-CA52-6970-895D-87A82A52AD78}"/>
              </a:ext>
              <a:ext uri="{C183D7F6-B498-43B3-948B-1728B52AA6E4}">
                <adec:decorative xmlns:adec="http://schemas.microsoft.com/office/drawing/2017/decorative" val="0"/>
              </a:ext>
            </a:extLst>
          </p:cNvPr>
          <p:cNvSpPr/>
          <p:nvPr/>
        </p:nvSpPr>
        <p:spPr>
          <a:xfrm>
            <a:off x="6699912" y="943524"/>
            <a:ext cx="2063088" cy="566868"/>
          </a:xfrm>
          <a:prstGeom prst="wedgeRectCallout">
            <a:avLst>
              <a:gd name="adj1" fmla="val -42208"/>
              <a:gd name="adj2" fmla="val 13995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Many sensors, internet connectivity, memory.</a:t>
            </a:r>
          </a:p>
        </p:txBody>
      </p:sp>
      <p:sp>
        <p:nvSpPr>
          <p:cNvPr id="7" name="TextBox 6">
            <a:extLst>
              <a:ext uri="{FF2B5EF4-FFF2-40B4-BE49-F238E27FC236}">
                <a16:creationId xmlns:a16="http://schemas.microsoft.com/office/drawing/2014/main" id="{B58D5326-8ECE-462C-B003-A9E569C57869}"/>
              </a:ext>
            </a:extLst>
          </p:cNvPr>
          <p:cNvSpPr txBox="1"/>
          <p:nvPr/>
        </p:nvSpPr>
        <p:spPr>
          <a:xfrm>
            <a:off x="7620000" y="1596772"/>
            <a:ext cx="1271836" cy="1323439"/>
          </a:xfrm>
          <a:prstGeom prst="rect">
            <a:avLst/>
          </a:prstGeom>
          <a:noFill/>
        </p:spPr>
        <p:txBody>
          <a:bodyPr wrap="square" rtlCol="0">
            <a:spAutoFit/>
          </a:bodyPr>
          <a:lstStyle/>
          <a:p>
            <a:r>
              <a:rPr lang="en-US" sz="1600" dirty="0">
                <a:solidFill>
                  <a:schemeClr val="accent2"/>
                </a:solidFill>
              </a:rPr>
              <a:t>Change temperature when you are too cold/warm.</a:t>
            </a:r>
          </a:p>
        </p:txBody>
      </p:sp>
      <p:grpSp>
        <p:nvGrpSpPr>
          <p:cNvPr id="17" name="Group 16">
            <a:extLst>
              <a:ext uri="{FF2B5EF4-FFF2-40B4-BE49-F238E27FC236}">
                <a16:creationId xmlns:a16="http://schemas.microsoft.com/office/drawing/2014/main" id="{EC9E1568-DC9E-F1F0-75F6-338765ED1E44}"/>
              </a:ext>
              <a:ext uri="{C183D7F6-B498-43B3-948B-1728B52AA6E4}">
                <adec:decorative xmlns:adec="http://schemas.microsoft.com/office/drawing/2017/decorative" val="1"/>
              </a:ext>
            </a:extLst>
          </p:cNvPr>
          <p:cNvGrpSpPr/>
          <p:nvPr/>
        </p:nvGrpSpPr>
        <p:grpSpPr>
          <a:xfrm>
            <a:off x="685800" y="3226500"/>
            <a:ext cx="3429000" cy="3352800"/>
            <a:chOff x="685800" y="2743200"/>
            <a:chExt cx="3429000" cy="3352800"/>
          </a:xfrm>
        </p:grpSpPr>
        <p:sp>
          <p:nvSpPr>
            <p:cNvPr id="10" name="Rectangle 9">
              <a:extLst>
                <a:ext uri="{FF2B5EF4-FFF2-40B4-BE49-F238E27FC236}">
                  <a16:creationId xmlns:a16="http://schemas.microsoft.com/office/drawing/2014/main" id="{7D1719DD-B2B6-4738-A0AA-62911384C233}"/>
                </a:ext>
              </a:extLst>
            </p:cNvPr>
            <p:cNvSpPr/>
            <p:nvPr/>
          </p:nvSpPr>
          <p:spPr>
            <a:xfrm>
              <a:off x="6858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FA84CFB8-AE58-4D64-A018-44C62263C38C}"/>
                </a:ext>
              </a:extLst>
            </p:cNvPr>
            <p:cNvSpPr txBox="1"/>
            <p:nvPr/>
          </p:nvSpPr>
          <p:spPr>
            <a:xfrm>
              <a:off x="1233546" y="2819400"/>
              <a:ext cx="2438400" cy="369332"/>
            </a:xfrm>
            <a:prstGeom prst="rect">
              <a:avLst/>
            </a:prstGeom>
            <a:noFill/>
          </p:spPr>
          <p:txBody>
            <a:bodyPr wrap="square" rtlCol="0">
              <a:spAutoFit/>
            </a:bodyPr>
            <a:lstStyle/>
            <a:p>
              <a:r>
                <a:rPr lang="en-US" dirty="0"/>
                <a:t>Old-school thermostat</a:t>
              </a:r>
            </a:p>
          </p:txBody>
        </p:sp>
      </p:grpSp>
      <p:grpSp>
        <p:nvGrpSpPr>
          <p:cNvPr id="16" name="Group 15">
            <a:extLst>
              <a:ext uri="{FF2B5EF4-FFF2-40B4-BE49-F238E27FC236}">
                <a16:creationId xmlns:a16="http://schemas.microsoft.com/office/drawing/2014/main" id="{9EEA5130-0B05-07C3-5A7A-1178C9EB196C}"/>
              </a:ext>
              <a:ext uri="{C183D7F6-B498-43B3-948B-1728B52AA6E4}">
                <adec:decorative xmlns:adec="http://schemas.microsoft.com/office/drawing/2017/decorative" val="1"/>
              </a:ext>
            </a:extLst>
          </p:cNvPr>
          <p:cNvGrpSpPr/>
          <p:nvPr/>
        </p:nvGrpSpPr>
        <p:grpSpPr>
          <a:xfrm>
            <a:off x="4759924" y="3227705"/>
            <a:ext cx="3429000" cy="3352800"/>
            <a:chOff x="4800600" y="2743200"/>
            <a:chExt cx="3429000" cy="3352800"/>
          </a:xfrm>
        </p:grpSpPr>
        <p:sp>
          <p:nvSpPr>
            <p:cNvPr id="11" name="Rectangle 10">
              <a:extLst>
                <a:ext uri="{FF2B5EF4-FFF2-40B4-BE49-F238E27FC236}">
                  <a16:creationId xmlns:a16="http://schemas.microsoft.com/office/drawing/2014/main" id="{86DF5C27-232E-48B7-8171-EA8A2E3A93E7}"/>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 name="Rectangle 8">
              <a:extLst>
                <a:ext uri="{FF2B5EF4-FFF2-40B4-BE49-F238E27FC236}">
                  <a16:creationId xmlns:a16="http://schemas.microsoft.com/office/drawing/2014/main" id="{46BEEC65-AC0E-437D-8CD7-B9F36A8B4660}"/>
                </a:ext>
              </a:extLst>
            </p:cNvPr>
            <p:cNvSpPr/>
            <p:nvPr/>
          </p:nvSpPr>
          <p:spPr>
            <a:xfrm>
              <a:off x="5486402" y="2743200"/>
              <a:ext cx="1842684" cy="369332"/>
            </a:xfrm>
            <a:prstGeom prst="rect">
              <a:avLst/>
            </a:prstGeom>
          </p:spPr>
          <p:txBody>
            <a:bodyPr wrap="none">
              <a:spAutoFit/>
            </a:bodyPr>
            <a:lstStyle/>
            <a:p>
              <a:r>
                <a:rPr lang="en-US" dirty="0"/>
                <a:t>Smart thermostat</a:t>
              </a:r>
            </a:p>
          </p:txBody>
        </p:sp>
      </p:grpSp>
      <p:sp>
        <p:nvSpPr>
          <p:cNvPr id="23" name="Freeform: Shape 22">
            <a:extLst>
              <a:ext uri="{FF2B5EF4-FFF2-40B4-BE49-F238E27FC236}">
                <a16:creationId xmlns:a16="http://schemas.microsoft.com/office/drawing/2014/main" id="{0456D4DE-22D7-F05D-A6B8-FCA00DD1B1B0}"/>
              </a:ext>
              <a:ext uri="{C183D7F6-B498-43B3-948B-1728B52AA6E4}">
                <adec:decorative xmlns:adec="http://schemas.microsoft.com/office/drawing/2017/decorative" val="1"/>
              </a:ext>
            </a:extLst>
          </p:cNvPr>
          <p:cNvSpPr/>
          <p:nvPr/>
        </p:nvSpPr>
        <p:spPr>
          <a:xfrm rot="11970244">
            <a:off x="1929279" y="2371945"/>
            <a:ext cx="373208" cy="325342"/>
          </a:xfrm>
          <a:custGeom>
            <a:avLst/>
            <a:gdLst>
              <a:gd name="connsiteX0" fmla="*/ 236017 w 590632"/>
              <a:gd name="connsiteY0" fmla="*/ 313001 h 506066"/>
              <a:gd name="connsiteX1" fmla="*/ 243392 w 590632"/>
              <a:gd name="connsiteY1" fmla="*/ 172891 h 506066"/>
              <a:gd name="connsiteX2" fmla="*/ 449869 w 590632"/>
              <a:gd name="connsiteY2" fmla="*/ 246633 h 506066"/>
              <a:gd name="connsiteX3" fmla="*/ 390876 w 590632"/>
              <a:gd name="connsiteY3" fmla="*/ 497356 h 506066"/>
              <a:gd name="connsiteX4" fmla="*/ 88534 w 590632"/>
              <a:gd name="connsiteY4" fmla="*/ 453110 h 506066"/>
              <a:gd name="connsiteX5" fmla="*/ 43 w 590632"/>
              <a:gd name="connsiteY5" fmla="*/ 209762 h 506066"/>
              <a:gd name="connsiteX6" fmla="*/ 95908 w 590632"/>
              <a:gd name="connsiteY6" fmla="*/ 10659 h 506066"/>
              <a:gd name="connsiteX7" fmla="*/ 331882 w 590632"/>
              <a:gd name="connsiteY7" fmla="*/ 25407 h 506066"/>
              <a:gd name="connsiteX8" fmla="*/ 368753 w 590632"/>
              <a:gd name="connsiteY8" fmla="*/ 32781 h 506066"/>
              <a:gd name="connsiteX9" fmla="*/ 560482 w 590632"/>
              <a:gd name="connsiteY9" fmla="*/ 128646 h 506066"/>
              <a:gd name="connsiteX10" fmla="*/ 582605 w 590632"/>
              <a:gd name="connsiteY10" fmla="*/ 180265 h 506066"/>
              <a:gd name="connsiteX11" fmla="*/ 589979 w 590632"/>
              <a:gd name="connsiteY11" fmla="*/ 327749 h 506066"/>
              <a:gd name="connsiteX12" fmla="*/ 567856 w 590632"/>
              <a:gd name="connsiteY12" fmla="*/ 401491 h 506066"/>
              <a:gd name="connsiteX13" fmla="*/ 582605 w 590632"/>
              <a:gd name="connsiteY13" fmla="*/ 408865 h 506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0632" h="506066">
                <a:moveTo>
                  <a:pt x="236017" y="313001"/>
                </a:moveTo>
                <a:cubicBezTo>
                  <a:pt x="221883" y="248476"/>
                  <a:pt x="207750" y="183952"/>
                  <a:pt x="243392" y="172891"/>
                </a:cubicBezTo>
                <a:cubicBezTo>
                  <a:pt x="279034" y="161830"/>
                  <a:pt x="425288" y="192556"/>
                  <a:pt x="449869" y="246633"/>
                </a:cubicBezTo>
                <a:cubicBezTo>
                  <a:pt x="474450" y="300710"/>
                  <a:pt x="451099" y="462943"/>
                  <a:pt x="390876" y="497356"/>
                </a:cubicBezTo>
                <a:cubicBezTo>
                  <a:pt x="330654" y="531769"/>
                  <a:pt x="88534" y="453110"/>
                  <a:pt x="88534" y="453110"/>
                </a:cubicBezTo>
                <a:cubicBezTo>
                  <a:pt x="23395" y="405178"/>
                  <a:pt x="-1186" y="283504"/>
                  <a:pt x="43" y="209762"/>
                </a:cubicBezTo>
                <a:cubicBezTo>
                  <a:pt x="1272" y="136020"/>
                  <a:pt x="40602" y="41385"/>
                  <a:pt x="95908" y="10659"/>
                </a:cubicBezTo>
                <a:cubicBezTo>
                  <a:pt x="151214" y="-20067"/>
                  <a:pt x="331882" y="25407"/>
                  <a:pt x="331882" y="25407"/>
                </a:cubicBezTo>
                <a:cubicBezTo>
                  <a:pt x="377356" y="29094"/>
                  <a:pt x="330653" y="15574"/>
                  <a:pt x="368753" y="32781"/>
                </a:cubicBezTo>
                <a:cubicBezTo>
                  <a:pt x="406853" y="49987"/>
                  <a:pt x="524840" y="104065"/>
                  <a:pt x="560482" y="128646"/>
                </a:cubicBezTo>
                <a:cubicBezTo>
                  <a:pt x="596124" y="153227"/>
                  <a:pt x="577689" y="147081"/>
                  <a:pt x="582605" y="180265"/>
                </a:cubicBezTo>
                <a:cubicBezTo>
                  <a:pt x="587521" y="213449"/>
                  <a:pt x="592437" y="290878"/>
                  <a:pt x="589979" y="327749"/>
                </a:cubicBezTo>
                <a:cubicBezTo>
                  <a:pt x="587521" y="364620"/>
                  <a:pt x="567856" y="401491"/>
                  <a:pt x="567856" y="401491"/>
                </a:cubicBezTo>
                <a:cubicBezTo>
                  <a:pt x="566627" y="415010"/>
                  <a:pt x="574616" y="411937"/>
                  <a:pt x="582605" y="408865"/>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Speech Bubble: Rectangle 25">
            <a:extLst>
              <a:ext uri="{FF2B5EF4-FFF2-40B4-BE49-F238E27FC236}">
                <a16:creationId xmlns:a16="http://schemas.microsoft.com/office/drawing/2014/main" id="{34202182-06A3-ECD2-E6CE-D328CADC4D88}"/>
              </a:ext>
              <a:ext uri="{C183D7F6-B498-43B3-948B-1728B52AA6E4}">
                <adec:decorative xmlns:adec="http://schemas.microsoft.com/office/drawing/2017/decorative" val="1"/>
              </a:ext>
            </a:extLst>
          </p:cNvPr>
          <p:cNvSpPr/>
          <p:nvPr/>
        </p:nvSpPr>
        <p:spPr>
          <a:xfrm>
            <a:off x="2354047" y="1421411"/>
            <a:ext cx="796874" cy="216378"/>
          </a:xfrm>
          <a:prstGeom prst="wedgeRectCallout">
            <a:avLst>
              <a:gd name="adj1" fmla="val -41037"/>
              <a:gd name="adj2" fmla="val 10881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Setting</a:t>
            </a:r>
          </a:p>
        </p:txBody>
      </p:sp>
      <p:sp>
        <p:nvSpPr>
          <p:cNvPr id="29" name="Speech Bubble: Rectangle 28">
            <a:extLst>
              <a:ext uri="{FF2B5EF4-FFF2-40B4-BE49-F238E27FC236}">
                <a16:creationId xmlns:a16="http://schemas.microsoft.com/office/drawing/2014/main" id="{8D835A94-9AEE-6930-E3EE-3BED17D32D94}"/>
              </a:ext>
              <a:ext uri="{C183D7F6-B498-43B3-948B-1728B52AA6E4}">
                <adec:decorative xmlns:adec="http://schemas.microsoft.com/office/drawing/2017/decorative" val="1"/>
              </a:ext>
            </a:extLst>
          </p:cNvPr>
          <p:cNvSpPr/>
          <p:nvPr/>
        </p:nvSpPr>
        <p:spPr>
          <a:xfrm>
            <a:off x="685800" y="1421413"/>
            <a:ext cx="838200" cy="216376"/>
          </a:xfrm>
          <a:prstGeom prst="wedgeRectCallout">
            <a:avLst>
              <a:gd name="adj1" fmla="val 86741"/>
              <a:gd name="adj2" fmla="val 264799"/>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t>Contacts</a:t>
            </a:r>
          </a:p>
        </p:txBody>
      </p:sp>
      <p:sp>
        <p:nvSpPr>
          <p:cNvPr id="21" name="TextBox 20">
            <a:extLst>
              <a:ext uri="{FF2B5EF4-FFF2-40B4-BE49-F238E27FC236}">
                <a16:creationId xmlns:a16="http://schemas.microsoft.com/office/drawing/2014/main" id="{964EFBA6-6E13-B08E-27FB-C7FFE06B5948}"/>
              </a:ext>
            </a:extLst>
          </p:cNvPr>
          <p:cNvSpPr txBox="1"/>
          <p:nvPr/>
        </p:nvSpPr>
        <p:spPr>
          <a:xfrm>
            <a:off x="825215" y="4162924"/>
            <a:ext cx="1370637" cy="1323439"/>
          </a:xfrm>
          <a:prstGeom prst="rect">
            <a:avLst/>
          </a:prstGeom>
          <a:noFill/>
        </p:spPr>
        <p:txBody>
          <a:bodyPr wrap="square">
            <a:spAutoFit/>
          </a:bodyPr>
          <a:lstStyle/>
          <a:p>
            <a:r>
              <a:rPr lang="en-US" sz="1600" dirty="0"/>
              <a:t>Setting: Cool, off, heat</a:t>
            </a:r>
            <a:br>
              <a:rPr lang="en-US" sz="1600" dirty="0"/>
            </a:br>
            <a:endParaRPr lang="en-US" sz="1600" dirty="0"/>
          </a:p>
          <a:p>
            <a:r>
              <a:rPr lang="en-US" sz="1600" dirty="0"/>
              <a:t>Contact:</a:t>
            </a:r>
          </a:p>
          <a:p>
            <a:r>
              <a:rPr lang="en-US" sz="1600" dirty="0"/>
              <a:t>Open, closed</a:t>
            </a:r>
          </a:p>
        </p:txBody>
      </p:sp>
      <p:sp>
        <p:nvSpPr>
          <p:cNvPr id="25" name="TextBox 24">
            <a:extLst>
              <a:ext uri="{FF2B5EF4-FFF2-40B4-BE49-F238E27FC236}">
                <a16:creationId xmlns:a16="http://schemas.microsoft.com/office/drawing/2014/main" id="{BDA14F90-0638-5D53-4066-051DCBBEE3C4}"/>
              </a:ext>
            </a:extLst>
          </p:cNvPr>
          <p:cNvSpPr txBox="1"/>
          <p:nvPr/>
        </p:nvSpPr>
        <p:spPr>
          <a:xfrm>
            <a:off x="2420956" y="4286034"/>
            <a:ext cx="1497068" cy="1323439"/>
          </a:xfrm>
          <a:prstGeom prst="rect">
            <a:avLst/>
          </a:prstGeom>
          <a:noFill/>
        </p:spPr>
        <p:txBody>
          <a:bodyPr wrap="square">
            <a:spAutoFit/>
          </a:bodyPr>
          <a:lstStyle/>
          <a:p>
            <a:r>
              <a:rPr lang="en-US" sz="1600" dirty="0"/>
              <a:t>The agent uses no states (only reacts to the current percepts)</a:t>
            </a:r>
          </a:p>
        </p:txBody>
      </p:sp>
      <p:sp>
        <p:nvSpPr>
          <p:cNvPr id="32" name="TextBox 31">
            <a:extLst>
              <a:ext uri="{FF2B5EF4-FFF2-40B4-BE49-F238E27FC236}">
                <a16:creationId xmlns:a16="http://schemas.microsoft.com/office/drawing/2014/main" id="{89B1C01E-BDD5-86D3-6844-815995F7C44C}"/>
              </a:ext>
            </a:extLst>
          </p:cNvPr>
          <p:cNvSpPr txBox="1"/>
          <p:nvPr/>
        </p:nvSpPr>
        <p:spPr>
          <a:xfrm>
            <a:off x="4800600" y="3759823"/>
            <a:ext cx="2107333" cy="2123658"/>
          </a:xfrm>
          <a:prstGeom prst="rect">
            <a:avLst/>
          </a:prstGeom>
          <a:noFill/>
        </p:spPr>
        <p:txBody>
          <a:bodyPr wrap="square">
            <a:spAutoFit/>
          </a:bodyPr>
          <a:lstStyle/>
          <a:p>
            <a:r>
              <a:rPr lang="en-US" sz="1200" dirty="0"/>
              <a:t>Sensors</a:t>
            </a:r>
          </a:p>
          <a:p>
            <a:pPr marL="171450" indent="-171450">
              <a:buFont typeface="Arial" panose="020B0604020202020204" pitchFamily="34" charset="0"/>
              <a:buChar char="•"/>
            </a:pPr>
            <a:r>
              <a:rPr lang="en-US" sz="1200" dirty="0"/>
              <a:t>Temp: deg. F</a:t>
            </a:r>
          </a:p>
          <a:p>
            <a:pPr marL="171450" indent="-171450">
              <a:buFont typeface="Arial" panose="020B0604020202020204" pitchFamily="34" charset="0"/>
              <a:buChar char="•"/>
            </a:pPr>
            <a:r>
              <a:rPr lang="en-US" sz="1200" dirty="0"/>
              <a:t>Someone walking by</a:t>
            </a:r>
          </a:p>
          <a:p>
            <a:pPr marL="171450" indent="-171450">
              <a:buFont typeface="Arial" panose="020B0604020202020204" pitchFamily="34" charset="0"/>
              <a:buChar char="•"/>
            </a:pPr>
            <a:r>
              <a:rPr lang="en-US" sz="1200" dirty="0"/>
              <a:t>Someone changes temp.</a:t>
            </a:r>
          </a:p>
          <a:p>
            <a:pPr marL="285750" indent="-285750">
              <a:buFont typeface="Arial" panose="020B0604020202020204" pitchFamily="34" charset="0"/>
              <a:buChar char="•"/>
            </a:pPr>
            <a:endParaRPr lang="en-US" sz="1200" dirty="0"/>
          </a:p>
          <a:p>
            <a:r>
              <a:rPr lang="en-US" sz="1200" dirty="0"/>
              <a:t>Internet</a:t>
            </a:r>
          </a:p>
          <a:p>
            <a:pPr marL="171450" indent="-171450">
              <a:buFont typeface="Arial" panose="020B0604020202020204" pitchFamily="34" charset="0"/>
              <a:buChar char="•"/>
            </a:pPr>
            <a:r>
              <a:rPr lang="en-US" sz="1200" dirty="0"/>
              <a:t>Outside temp.</a:t>
            </a:r>
          </a:p>
          <a:p>
            <a:pPr marL="171450" indent="-171450">
              <a:buFont typeface="Arial" panose="020B0604020202020204" pitchFamily="34" charset="0"/>
              <a:buChar char="•"/>
            </a:pPr>
            <a:r>
              <a:rPr lang="en-US" sz="1200" dirty="0"/>
              <a:t>Weather report</a:t>
            </a:r>
          </a:p>
          <a:p>
            <a:pPr marL="171450" indent="-171450">
              <a:buFont typeface="Arial" panose="020B0604020202020204" pitchFamily="34" charset="0"/>
              <a:buChar char="•"/>
            </a:pPr>
            <a:r>
              <a:rPr lang="en-US" sz="1200" dirty="0"/>
              <a:t>Energy curtailment</a:t>
            </a:r>
          </a:p>
          <a:p>
            <a:pPr marL="171450" indent="-171450">
              <a:buFont typeface="Arial" panose="020B0604020202020204" pitchFamily="34" charset="0"/>
              <a:buChar char="•"/>
            </a:pPr>
            <a:r>
              <a:rPr lang="en-US" sz="1200" dirty="0"/>
              <a:t>Day &amp; time</a:t>
            </a:r>
          </a:p>
          <a:p>
            <a:pPr marL="171450" indent="-171450">
              <a:buFont typeface="Arial" panose="020B0604020202020204" pitchFamily="34" charset="0"/>
              <a:buChar char="•"/>
            </a:pPr>
            <a:r>
              <a:rPr lang="en-US" sz="1200" dirty="0"/>
              <a:t>…</a:t>
            </a:r>
          </a:p>
        </p:txBody>
      </p:sp>
      <p:sp>
        <p:nvSpPr>
          <p:cNvPr id="34" name="TextBox 33">
            <a:extLst>
              <a:ext uri="{FF2B5EF4-FFF2-40B4-BE49-F238E27FC236}">
                <a16:creationId xmlns:a16="http://schemas.microsoft.com/office/drawing/2014/main" id="{5E7BBEF0-95B8-8CED-32EC-F6842F0B41B2}"/>
              </a:ext>
            </a:extLst>
          </p:cNvPr>
          <p:cNvSpPr txBox="1"/>
          <p:nvPr/>
        </p:nvSpPr>
        <p:spPr>
          <a:xfrm>
            <a:off x="6779581" y="3839584"/>
            <a:ext cx="1484375" cy="1754326"/>
          </a:xfrm>
          <a:prstGeom prst="rect">
            <a:avLst/>
          </a:prstGeom>
          <a:noFill/>
        </p:spPr>
        <p:txBody>
          <a:bodyPr wrap="square">
            <a:spAutoFit/>
          </a:bodyPr>
          <a:lstStyle/>
          <a:p>
            <a:r>
              <a:rPr lang="en-US" sz="1200" dirty="0"/>
              <a:t>Factored description</a:t>
            </a:r>
          </a:p>
          <a:p>
            <a:pPr marL="171450" indent="-171450">
              <a:buFont typeface="Arial" panose="020B0604020202020204" pitchFamily="34" charset="0"/>
              <a:buChar char="•"/>
            </a:pPr>
            <a:r>
              <a:rPr lang="en-US" sz="1200" dirty="0"/>
              <a:t>Estimated time to cool the house</a:t>
            </a:r>
          </a:p>
          <a:p>
            <a:pPr marL="171450" indent="-171450">
              <a:buFont typeface="Arial" panose="020B0604020202020204" pitchFamily="34" charset="0"/>
              <a:buChar char="•"/>
            </a:pPr>
            <a:r>
              <a:rPr lang="en-US" sz="1200" dirty="0"/>
              <a:t>Someone home?</a:t>
            </a:r>
          </a:p>
          <a:p>
            <a:pPr marL="171450" indent="-171450">
              <a:buFont typeface="Arial" panose="020B0604020202020204" pitchFamily="34" charset="0"/>
              <a:buChar char="•"/>
            </a:pPr>
            <a:r>
              <a:rPr lang="en-US" sz="1200" dirty="0"/>
              <a:t>How long till someone is coming home?</a:t>
            </a:r>
          </a:p>
          <a:p>
            <a:pPr marL="171450" indent="-171450">
              <a:buFont typeface="Arial" panose="020B0604020202020204" pitchFamily="34" charset="0"/>
              <a:buChar char="•"/>
            </a:pPr>
            <a:r>
              <a:rPr lang="en-US" sz="1200" dirty="0"/>
              <a:t>Schedule</a:t>
            </a:r>
          </a:p>
          <a:p>
            <a:pPr marL="171450" indent="-171450">
              <a:buFont typeface="Arial" panose="020B0604020202020204" pitchFamily="34" charset="0"/>
              <a:buChar char="•"/>
            </a:pPr>
            <a:r>
              <a:rPr lang="en-US" sz="1200" dirty="0"/>
              <a:t>….</a:t>
            </a:r>
          </a:p>
        </p:txBody>
      </p:sp>
      <p:sp>
        <p:nvSpPr>
          <p:cNvPr id="31" name="Speech Bubble: Rectangle 30">
            <a:extLst>
              <a:ext uri="{FF2B5EF4-FFF2-40B4-BE49-F238E27FC236}">
                <a16:creationId xmlns:a16="http://schemas.microsoft.com/office/drawing/2014/main" id="{4F69CF10-D675-8E78-CE52-62CB67743852}"/>
              </a:ext>
            </a:extLst>
          </p:cNvPr>
          <p:cNvSpPr/>
          <p:nvPr/>
        </p:nvSpPr>
        <p:spPr>
          <a:xfrm>
            <a:off x="628650" y="2557098"/>
            <a:ext cx="854024" cy="431280"/>
          </a:xfrm>
          <a:prstGeom prst="wedgeRectCallout">
            <a:avLst>
              <a:gd name="adj1" fmla="val 118223"/>
              <a:gd name="adj2" fmla="val -48252"/>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400" b="1" dirty="0">
                <a:solidFill>
                  <a:schemeClr val="bg1"/>
                </a:solidFill>
              </a:rPr>
              <a:t>Bi-metal spring</a:t>
            </a:r>
          </a:p>
        </p:txBody>
      </p:sp>
      <p:grpSp>
        <p:nvGrpSpPr>
          <p:cNvPr id="28" name="Group 27">
            <a:extLst>
              <a:ext uri="{FF2B5EF4-FFF2-40B4-BE49-F238E27FC236}">
                <a16:creationId xmlns:a16="http://schemas.microsoft.com/office/drawing/2014/main" id="{7C7E8C33-9DDE-8021-C277-AB82E84EB675}"/>
              </a:ext>
            </a:extLst>
          </p:cNvPr>
          <p:cNvGrpSpPr/>
          <p:nvPr/>
        </p:nvGrpSpPr>
        <p:grpSpPr>
          <a:xfrm>
            <a:off x="820763" y="3640013"/>
            <a:ext cx="3281710" cy="2587775"/>
            <a:chOff x="-2420236" y="3065457"/>
            <a:chExt cx="3281710" cy="2587775"/>
          </a:xfrm>
        </p:grpSpPr>
        <p:sp>
          <p:nvSpPr>
            <p:cNvPr id="18" name="TextBox 17">
              <a:extLst>
                <a:ext uri="{FF2B5EF4-FFF2-40B4-BE49-F238E27FC236}">
                  <a16:creationId xmlns:a16="http://schemas.microsoft.com/office/drawing/2014/main" id="{D7B81FFE-561F-C003-2EBE-20C927DF6531}"/>
                </a:ext>
                <a:ext uri="{C183D7F6-B498-43B3-948B-1728B52AA6E4}">
                  <adec:decorative xmlns:adec="http://schemas.microsoft.com/office/drawing/2017/decorative" val="1"/>
                </a:ext>
              </a:extLst>
            </p:cNvPr>
            <p:cNvSpPr txBox="1"/>
            <p:nvPr/>
          </p:nvSpPr>
          <p:spPr>
            <a:xfrm>
              <a:off x="-2420236" y="3065457"/>
              <a:ext cx="1003929" cy="369332"/>
            </a:xfrm>
            <a:prstGeom prst="rect">
              <a:avLst/>
            </a:prstGeom>
            <a:noFill/>
          </p:spPr>
          <p:txBody>
            <a:bodyPr wrap="none" rtlCol="0">
              <a:spAutoFit/>
            </a:bodyPr>
            <a:lstStyle/>
            <a:p>
              <a:r>
                <a:rPr lang="en-US" b="1" dirty="0"/>
                <a:t>Percepts</a:t>
              </a:r>
              <a:endParaRPr lang="en-US" dirty="0"/>
            </a:p>
          </p:txBody>
        </p:sp>
        <p:sp>
          <p:nvSpPr>
            <p:cNvPr id="19" name="TextBox 18">
              <a:extLst>
                <a:ext uri="{FF2B5EF4-FFF2-40B4-BE49-F238E27FC236}">
                  <a16:creationId xmlns:a16="http://schemas.microsoft.com/office/drawing/2014/main" id="{3D8AC12F-9165-952E-1926-343A03C9509E}"/>
                </a:ext>
                <a:ext uri="{C183D7F6-B498-43B3-948B-1728B52AA6E4}">
                  <adec:decorative xmlns:adec="http://schemas.microsoft.com/office/drawing/2017/decorative" val="1"/>
                </a:ext>
              </a:extLst>
            </p:cNvPr>
            <p:cNvSpPr txBox="1"/>
            <p:nvPr/>
          </p:nvSpPr>
          <p:spPr>
            <a:xfrm>
              <a:off x="-746114" y="3074100"/>
              <a:ext cx="1607588" cy="369332"/>
            </a:xfrm>
            <a:prstGeom prst="rect">
              <a:avLst/>
            </a:prstGeom>
            <a:noFill/>
          </p:spPr>
          <p:txBody>
            <a:bodyPr wrap="square" rtlCol="0">
              <a:spAutoFit/>
            </a:bodyPr>
            <a:lstStyle/>
            <a:p>
              <a:r>
                <a:rPr lang="en-US" b="1" dirty="0"/>
                <a:t>State</a:t>
              </a:r>
            </a:p>
          </p:txBody>
        </p:sp>
        <p:cxnSp>
          <p:nvCxnSpPr>
            <p:cNvPr id="20" name="Straight Connector 19">
              <a:extLst>
                <a:ext uri="{FF2B5EF4-FFF2-40B4-BE49-F238E27FC236}">
                  <a16:creationId xmlns:a16="http://schemas.microsoft.com/office/drawing/2014/main" id="{39C8779F-0FCD-B374-F881-B34591FA76D7}"/>
                </a:ext>
                <a:ext uri="{C183D7F6-B498-43B3-948B-1728B52AA6E4}">
                  <adec:decorative xmlns:adec="http://schemas.microsoft.com/office/drawing/2017/decorative" val="1"/>
                </a:ext>
              </a:extLst>
            </p:cNvPr>
            <p:cNvCxnSpPr>
              <a:cxnSpLocks/>
            </p:cNvCxnSpPr>
            <p:nvPr/>
          </p:nvCxnSpPr>
          <p:spPr>
            <a:xfrm>
              <a:off x="-909220" y="3302700"/>
              <a:ext cx="0" cy="1981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TextBox 23">
              <a:extLst>
                <a:ext uri="{FF2B5EF4-FFF2-40B4-BE49-F238E27FC236}">
                  <a16:creationId xmlns:a16="http://schemas.microsoft.com/office/drawing/2014/main" id="{47317A5F-7649-6401-B7A8-3209EB1C03F5}"/>
                </a:ext>
                <a:ext uri="{C183D7F6-B498-43B3-948B-1728B52AA6E4}">
                  <adec:decorative xmlns:adec="http://schemas.microsoft.com/office/drawing/2017/decorative" val="1"/>
                </a:ext>
              </a:extLst>
            </p:cNvPr>
            <p:cNvSpPr txBox="1"/>
            <p:nvPr/>
          </p:nvSpPr>
          <p:spPr>
            <a:xfrm>
              <a:off x="-2363684" y="5283900"/>
              <a:ext cx="1222514" cy="369332"/>
            </a:xfrm>
            <a:prstGeom prst="rect">
              <a:avLst/>
            </a:prstGeom>
            <a:noFill/>
          </p:spPr>
          <p:txBody>
            <a:bodyPr wrap="none" rtlCol="0">
              <a:spAutoFit/>
            </a:bodyPr>
            <a:lstStyle/>
            <a:p>
              <a:r>
                <a:rPr lang="en-US" b="1" dirty="0"/>
                <a:t>Transitions</a:t>
              </a:r>
              <a:endParaRPr lang="en-US" dirty="0"/>
            </a:p>
          </p:txBody>
        </p:sp>
        <p:cxnSp>
          <p:nvCxnSpPr>
            <p:cNvPr id="27" name="Straight Connector 26">
              <a:extLst>
                <a:ext uri="{FF2B5EF4-FFF2-40B4-BE49-F238E27FC236}">
                  <a16:creationId xmlns:a16="http://schemas.microsoft.com/office/drawing/2014/main" id="{40B253DD-9C75-C5BD-19A0-F8AC813E01B5}"/>
                </a:ext>
                <a:ext uri="{C183D7F6-B498-43B3-948B-1728B52AA6E4}">
                  <adec:decorative xmlns:adec="http://schemas.microsoft.com/office/drawing/2017/decorative" val="1"/>
                </a:ext>
              </a:extLst>
            </p:cNvPr>
            <p:cNvCxnSpPr>
              <a:cxnSpLocks/>
            </p:cNvCxnSpPr>
            <p:nvPr/>
          </p:nvCxnSpPr>
          <p:spPr>
            <a:xfrm>
              <a:off x="-2267836" y="5283900"/>
              <a:ext cx="2819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33" name="TextBox 32">
            <a:extLst>
              <a:ext uri="{FF2B5EF4-FFF2-40B4-BE49-F238E27FC236}">
                <a16:creationId xmlns:a16="http://schemas.microsoft.com/office/drawing/2014/main" id="{9CED989F-A650-7DDE-F749-A502809B8849}"/>
              </a:ext>
            </a:extLst>
          </p:cNvPr>
          <p:cNvSpPr txBox="1"/>
          <p:nvPr/>
        </p:nvSpPr>
        <p:spPr>
          <a:xfrm>
            <a:off x="920707" y="6166563"/>
            <a:ext cx="2997317" cy="338554"/>
          </a:xfrm>
          <a:prstGeom prst="rect">
            <a:avLst/>
          </a:prstGeom>
          <a:noFill/>
        </p:spPr>
        <p:txBody>
          <a:bodyPr wrap="square">
            <a:spAutoFit/>
          </a:bodyPr>
          <a:lstStyle/>
          <a:p>
            <a:r>
              <a:rPr lang="en-US" sz="1600" dirty="0"/>
              <a:t>No transitions (has no states)</a:t>
            </a:r>
          </a:p>
        </p:txBody>
      </p:sp>
      <p:grpSp>
        <p:nvGrpSpPr>
          <p:cNvPr id="35" name="Group 34">
            <a:extLst>
              <a:ext uri="{FF2B5EF4-FFF2-40B4-BE49-F238E27FC236}">
                <a16:creationId xmlns:a16="http://schemas.microsoft.com/office/drawing/2014/main" id="{D756E7C8-7D92-86A2-8384-8189B036A00D}"/>
              </a:ext>
            </a:extLst>
          </p:cNvPr>
          <p:cNvGrpSpPr/>
          <p:nvPr/>
        </p:nvGrpSpPr>
        <p:grpSpPr>
          <a:xfrm>
            <a:off x="4785464" y="3482003"/>
            <a:ext cx="3566759" cy="2698339"/>
            <a:chOff x="-2455651" y="3060094"/>
            <a:chExt cx="3566759" cy="2698339"/>
          </a:xfrm>
        </p:grpSpPr>
        <p:sp>
          <p:nvSpPr>
            <p:cNvPr id="36" name="TextBox 35">
              <a:extLst>
                <a:ext uri="{FF2B5EF4-FFF2-40B4-BE49-F238E27FC236}">
                  <a16:creationId xmlns:a16="http://schemas.microsoft.com/office/drawing/2014/main" id="{DA75D9F4-9FF3-FF2C-A54B-FE37B35CA4C9}"/>
                </a:ext>
                <a:ext uri="{C183D7F6-B498-43B3-948B-1728B52AA6E4}">
                  <adec:decorative xmlns:adec="http://schemas.microsoft.com/office/drawing/2017/decorative" val="1"/>
                </a:ext>
              </a:extLst>
            </p:cNvPr>
            <p:cNvSpPr txBox="1"/>
            <p:nvPr/>
          </p:nvSpPr>
          <p:spPr>
            <a:xfrm>
              <a:off x="-2420236" y="3065457"/>
              <a:ext cx="1003929" cy="369332"/>
            </a:xfrm>
            <a:prstGeom prst="rect">
              <a:avLst/>
            </a:prstGeom>
            <a:noFill/>
          </p:spPr>
          <p:txBody>
            <a:bodyPr wrap="none" rtlCol="0">
              <a:spAutoFit/>
            </a:bodyPr>
            <a:lstStyle/>
            <a:p>
              <a:r>
                <a:rPr lang="en-US" b="1" dirty="0"/>
                <a:t>Percepts</a:t>
              </a:r>
              <a:endParaRPr lang="en-US" dirty="0"/>
            </a:p>
          </p:txBody>
        </p:sp>
        <p:sp>
          <p:nvSpPr>
            <p:cNvPr id="37" name="TextBox 36">
              <a:extLst>
                <a:ext uri="{FF2B5EF4-FFF2-40B4-BE49-F238E27FC236}">
                  <a16:creationId xmlns:a16="http://schemas.microsoft.com/office/drawing/2014/main" id="{865CEDEA-AE69-043B-2C9D-FED04CA0CC96}"/>
                </a:ext>
                <a:ext uri="{C183D7F6-B498-43B3-948B-1728B52AA6E4}">
                  <adec:decorative xmlns:adec="http://schemas.microsoft.com/office/drawing/2017/decorative" val="1"/>
                </a:ext>
              </a:extLst>
            </p:cNvPr>
            <p:cNvSpPr txBox="1"/>
            <p:nvPr/>
          </p:nvSpPr>
          <p:spPr>
            <a:xfrm>
              <a:off x="-496480" y="3060094"/>
              <a:ext cx="1607588" cy="369332"/>
            </a:xfrm>
            <a:prstGeom prst="rect">
              <a:avLst/>
            </a:prstGeom>
            <a:noFill/>
          </p:spPr>
          <p:txBody>
            <a:bodyPr wrap="square" rtlCol="0">
              <a:spAutoFit/>
            </a:bodyPr>
            <a:lstStyle/>
            <a:p>
              <a:r>
                <a:rPr lang="en-US" b="1" dirty="0"/>
                <a:t>State</a:t>
              </a:r>
            </a:p>
          </p:txBody>
        </p:sp>
        <p:cxnSp>
          <p:nvCxnSpPr>
            <p:cNvPr id="38" name="Straight Connector 37">
              <a:extLst>
                <a:ext uri="{FF2B5EF4-FFF2-40B4-BE49-F238E27FC236}">
                  <a16:creationId xmlns:a16="http://schemas.microsoft.com/office/drawing/2014/main" id="{CA952581-29CF-1AD6-667C-BEA88D451E6C}"/>
                </a:ext>
                <a:ext uri="{C183D7F6-B498-43B3-948B-1728B52AA6E4}">
                  <adec:decorative xmlns:adec="http://schemas.microsoft.com/office/drawing/2017/decorative" val="1"/>
                </a:ext>
              </a:extLst>
            </p:cNvPr>
            <p:cNvCxnSpPr>
              <a:cxnSpLocks/>
            </p:cNvCxnSpPr>
            <p:nvPr/>
          </p:nvCxnSpPr>
          <p:spPr>
            <a:xfrm>
              <a:off x="-541203" y="3314391"/>
              <a:ext cx="0" cy="2122156"/>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9" name="TextBox 38">
              <a:extLst>
                <a:ext uri="{FF2B5EF4-FFF2-40B4-BE49-F238E27FC236}">
                  <a16:creationId xmlns:a16="http://schemas.microsoft.com/office/drawing/2014/main" id="{06E05B0B-CA4D-22F3-EA8E-6076CA99C04C}"/>
                </a:ext>
                <a:ext uri="{C183D7F6-B498-43B3-948B-1728B52AA6E4}">
                  <adec:decorative xmlns:adec="http://schemas.microsoft.com/office/drawing/2017/decorative" val="1"/>
                </a:ext>
              </a:extLst>
            </p:cNvPr>
            <p:cNvSpPr txBox="1"/>
            <p:nvPr/>
          </p:nvSpPr>
          <p:spPr>
            <a:xfrm>
              <a:off x="-2455651" y="5389101"/>
              <a:ext cx="1222514" cy="369332"/>
            </a:xfrm>
            <a:prstGeom prst="rect">
              <a:avLst/>
            </a:prstGeom>
            <a:noFill/>
          </p:spPr>
          <p:txBody>
            <a:bodyPr wrap="none" rtlCol="0">
              <a:spAutoFit/>
            </a:bodyPr>
            <a:lstStyle/>
            <a:p>
              <a:r>
                <a:rPr lang="en-US" b="1" dirty="0"/>
                <a:t>Transitions</a:t>
              </a:r>
              <a:endParaRPr lang="en-US" dirty="0"/>
            </a:p>
          </p:txBody>
        </p:sp>
        <p:cxnSp>
          <p:nvCxnSpPr>
            <p:cNvPr id="40" name="Straight Connector 39">
              <a:extLst>
                <a:ext uri="{FF2B5EF4-FFF2-40B4-BE49-F238E27FC236}">
                  <a16:creationId xmlns:a16="http://schemas.microsoft.com/office/drawing/2014/main" id="{7A100F9C-2755-6E03-4B72-9DE916C0ADE3}"/>
                </a:ext>
                <a:ext uri="{C183D7F6-B498-43B3-948B-1728B52AA6E4}">
                  <adec:decorative xmlns:adec="http://schemas.microsoft.com/office/drawing/2017/decorative" val="1"/>
                </a:ext>
              </a:extLst>
            </p:cNvPr>
            <p:cNvCxnSpPr>
              <a:cxnSpLocks/>
            </p:cNvCxnSpPr>
            <p:nvPr/>
          </p:nvCxnSpPr>
          <p:spPr>
            <a:xfrm>
              <a:off x="-2288115" y="5436547"/>
              <a:ext cx="2819400" cy="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41" name="TextBox 40">
            <a:extLst>
              <a:ext uri="{FF2B5EF4-FFF2-40B4-BE49-F238E27FC236}">
                <a16:creationId xmlns:a16="http://schemas.microsoft.com/office/drawing/2014/main" id="{F332BD29-2138-56B3-E7DC-427B3972CE3C}"/>
              </a:ext>
            </a:extLst>
          </p:cNvPr>
          <p:cNvSpPr txBox="1"/>
          <p:nvPr/>
        </p:nvSpPr>
        <p:spPr>
          <a:xfrm>
            <a:off x="4785464" y="6105007"/>
            <a:ext cx="3623457" cy="461665"/>
          </a:xfrm>
          <a:prstGeom prst="rect">
            <a:avLst/>
          </a:prstGeom>
          <a:noFill/>
        </p:spPr>
        <p:txBody>
          <a:bodyPr wrap="square">
            <a:spAutoFit/>
          </a:bodyPr>
          <a:lstStyle/>
          <a:p>
            <a:r>
              <a:rPr lang="en-US" sz="1200" dirty="0"/>
              <a:t>Many: E.g., Person walks by -&gt; someone is home.</a:t>
            </a:r>
          </a:p>
          <a:p>
            <a:r>
              <a:rPr lang="en-US" sz="1200" dirty="0"/>
              <a:t>Temperature changes -&gt; estimated cool time changes</a:t>
            </a:r>
          </a:p>
        </p:txBody>
      </p:sp>
      <p:sp>
        <p:nvSpPr>
          <p:cNvPr id="43" name="Speech Bubble: Rectangle with Corners Rounded 42">
            <a:extLst>
              <a:ext uri="{FF2B5EF4-FFF2-40B4-BE49-F238E27FC236}">
                <a16:creationId xmlns:a16="http://schemas.microsoft.com/office/drawing/2014/main" id="{EF261749-73F5-C3A3-21A7-1A0CD67A37D2}"/>
              </a:ext>
            </a:extLst>
          </p:cNvPr>
          <p:cNvSpPr/>
          <p:nvPr/>
        </p:nvSpPr>
        <p:spPr>
          <a:xfrm>
            <a:off x="8092446" y="2920212"/>
            <a:ext cx="822953" cy="816088"/>
          </a:xfrm>
          <a:prstGeom prst="wedgeRoundRectCallout">
            <a:avLst>
              <a:gd name="adj1" fmla="val -131513"/>
              <a:gd name="adj2" fmla="val 4037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err="1"/>
              <a:t>Fluents</a:t>
            </a:r>
            <a:r>
              <a:rPr lang="en-US" sz="1200" dirty="0"/>
              <a:t> model current situation</a:t>
            </a:r>
          </a:p>
        </p:txBody>
      </p:sp>
      <p:sp>
        <p:nvSpPr>
          <p:cNvPr id="44" name="Speech Bubble: Rectangle with Corners Rounded 43">
            <a:extLst>
              <a:ext uri="{FF2B5EF4-FFF2-40B4-BE49-F238E27FC236}">
                <a16:creationId xmlns:a16="http://schemas.microsoft.com/office/drawing/2014/main" id="{82915666-C44E-93AE-A9B4-EBCD7D017984}"/>
              </a:ext>
            </a:extLst>
          </p:cNvPr>
          <p:cNvSpPr/>
          <p:nvPr/>
        </p:nvSpPr>
        <p:spPr>
          <a:xfrm>
            <a:off x="8251708" y="4867856"/>
            <a:ext cx="822953" cy="1534682"/>
          </a:xfrm>
          <a:prstGeom prst="wedgeRoundRectCallout">
            <a:avLst>
              <a:gd name="adj1" fmla="val -312393"/>
              <a:gd name="adj2" fmla="val 238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t>Actions or changes in the environment change the state</a:t>
            </a:r>
          </a:p>
        </p:txBody>
      </p:sp>
    </p:spTree>
    <p:extLst>
      <p:ext uri="{BB962C8B-B14F-4D97-AF65-F5344CB8AC3E}">
        <p14:creationId xmlns:p14="http://schemas.microsoft.com/office/powerpoint/2010/main" val="383696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0" grpId="0" animBg="1"/>
      <p:bldP spid="7" grpId="0"/>
      <p:bldP spid="23" grpId="0" animBg="1"/>
      <p:bldP spid="26" grpId="0" animBg="1"/>
      <p:bldP spid="29" grpId="0" animBg="1"/>
      <p:bldP spid="21" grpId="0"/>
      <p:bldP spid="25" grpId="0"/>
      <p:bldP spid="32" grpId="0"/>
      <p:bldP spid="34" grpId="0"/>
      <p:bldP spid="31" grpId="0" animBg="1"/>
      <p:bldP spid="33" grpId="0"/>
      <p:bldP spid="41" grpId="0"/>
      <p:bldP spid="43" grpId="0" animBg="1"/>
      <p:bldP spid="4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dirty="0"/>
              <a:t>Goal-based Agent</a:t>
            </a:r>
          </a:p>
        </p:txBody>
      </p:sp>
      <p:sp>
        <p:nvSpPr>
          <p:cNvPr id="7" name="Content Placeholder 6"/>
          <p:cNvSpPr>
            <a:spLocks noGrp="1"/>
          </p:cNvSpPr>
          <p:nvPr>
            <p:ph idx="1"/>
          </p:nvPr>
        </p:nvSpPr>
        <p:spPr>
          <a:xfrm>
            <a:off x="628650" y="1447801"/>
            <a:ext cx="7886700" cy="1235149"/>
          </a:xfrm>
        </p:spPr>
        <p:txBody>
          <a:bodyPr>
            <a:normAutofit fontScale="77500" lnSpcReduction="20000"/>
          </a:bodyPr>
          <a:lstStyle/>
          <a:p>
            <a:r>
              <a:rPr lang="en-US" dirty="0"/>
              <a:t>The agent has the task of reaching a defined </a:t>
            </a:r>
            <a:r>
              <a:rPr lang="en-US" b="1" dirty="0">
                <a:solidFill>
                  <a:srgbClr val="FF0000"/>
                </a:solidFill>
              </a:rPr>
              <a:t>goal state</a:t>
            </a:r>
            <a:r>
              <a:rPr lang="en-US" dirty="0"/>
              <a:t>, and then it is done. </a:t>
            </a:r>
          </a:p>
          <a:p>
            <a:r>
              <a:rPr lang="en-US" dirty="0"/>
              <a:t>The agent needs to choose actions to move towards the goal. Subtypes:</a:t>
            </a:r>
          </a:p>
          <a:p>
            <a:pPr lvl="1"/>
            <a:r>
              <a:rPr lang="en-US" b="1" dirty="0">
                <a:solidFill>
                  <a:srgbClr val="FF0000"/>
                </a:solidFill>
              </a:rPr>
              <a:t>Greedy or heuristic goal-seeking agent</a:t>
            </a:r>
            <a:r>
              <a:rPr lang="en-US" dirty="0"/>
              <a:t>: Choose the next action to move towards the goal. </a:t>
            </a:r>
          </a:p>
          <a:p>
            <a:pPr lvl="1"/>
            <a:r>
              <a:rPr lang="en-US" b="1" dirty="0">
                <a:solidFill>
                  <a:srgbClr val="FF0000"/>
                </a:solidFill>
              </a:rPr>
              <a:t>Planning agent</a:t>
            </a:r>
            <a:r>
              <a:rPr lang="en-US" dirty="0"/>
              <a:t>: Use </a:t>
            </a:r>
            <a:r>
              <a:rPr lang="en-US" b="1" dirty="0">
                <a:solidFill>
                  <a:srgbClr val="FF0000"/>
                </a:solidFill>
              </a:rPr>
              <a:t>search algorithms </a:t>
            </a:r>
            <a:r>
              <a:rPr lang="en-US" dirty="0"/>
              <a:t>to plan a sequence of actions that leads to the goal.</a:t>
            </a:r>
          </a:p>
          <a:p>
            <a:r>
              <a:rPr lang="en-US" dirty="0"/>
              <a:t>Performance measure: the </a:t>
            </a:r>
            <a:r>
              <a:rPr lang="en-US" b="1" dirty="0">
                <a:solidFill>
                  <a:srgbClr val="FF0000"/>
                </a:solidFill>
              </a:rPr>
              <a:t>cost to reach the goal</a:t>
            </a:r>
            <a:r>
              <a:rPr lang="en-US" dirty="0"/>
              <a:t>.</a:t>
            </a:r>
            <a:r>
              <a:rPr lang="en-US" b="1" dirty="0">
                <a:solidFill>
                  <a:srgbClr val="FF0000"/>
                </a:solidFill>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09C9C9-D66E-EA9C-F32B-9350BBA1FE6F}"/>
                  </a:ext>
                </a:extLst>
              </p:cNvPr>
              <p:cNvSpPr txBox="1"/>
              <p:nvPr/>
            </p:nvSpPr>
            <p:spPr>
              <a:xfrm>
                <a:off x="5295900" y="2923684"/>
                <a:ext cx="3784740" cy="97270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ea typeface="Cambria Math" panose="02040503050406030204" pitchFamily="18" charset="0"/>
                                </a:rPr>
                              </m:ctrlPr>
                            </m:sSubPr>
                            <m:e>
                              <m:r>
                                <m:rPr>
                                  <m:sty m:val="p"/>
                                </m:rPr>
                                <a:rPr lang="en-US" b="0" i="0" smtClean="0">
                                  <a:latin typeface="Cambria Math" panose="02040503050406030204" pitchFamily="18" charset="0"/>
                                  <a:ea typeface="Cambria Math" panose="02040503050406030204" pitchFamily="18" charset="0"/>
                                </a:rPr>
                                <m:t>argmin</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A</m:t>
                              </m:r>
                            </m:sub>
                          </m:sSub>
                        </m:fName>
                        <m:e>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𝑇</m:t>
                                  </m:r>
                                </m:sup>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 </m:t>
                                      </m:r>
                                      <m:r>
                                        <a:rPr lang="en-US" i="1">
                                          <a:latin typeface="Cambria Math" panose="02040503050406030204" pitchFamily="18" charset="0"/>
                                        </a:rPr>
                                        <m:t>𝑠</m:t>
                                      </m:r>
                                    </m:e>
                                    <m:sub>
                                      <m:r>
                                        <a:rPr lang="en-US" i="1">
                                          <a:latin typeface="Cambria Math" panose="02040503050406030204" pitchFamily="18" charset="0"/>
                                        </a:rPr>
                                        <m:t>𝑇</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𝑔𝑜𝑎𝑙</m:t>
                                      </m:r>
                                    </m:sup>
                                  </m:sSup>
                                </m:e>
                              </m:d>
                            </m:e>
                          </m:d>
                        </m:e>
                      </m:func>
                    </m:oMath>
                  </m:oMathPara>
                </a14:m>
                <a:endParaRPr lang="en-US" dirty="0"/>
              </a:p>
            </p:txBody>
          </p:sp>
        </mc:Choice>
        <mc:Fallback xmlns="">
          <p:sp>
            <p:nvSpPr>
              <p:cNvPr id="6" name="TextBox 5">
                <a:extLst>
                  <a:ext uri="{FF2B5EF4-FFF2-40B4-BE49-F238E27FC236}">
                    <a16:creationId xmlns:a16="http://schemas.microsoft.com/office/drawing/2014/main" id="{B309C9C9-D66E-EA9C-F32B-9350BBA1FE6F}"/>
                  </a:ext>
                </a:extLst>
              </p:cNvPr>
              <p:cNvSpPr txBox="1">
                <a:spLocks noRot="1" noChangeAspect="1" noMove="1" noResize="1" noEditPoints="1" noAdjustHandles="1" noChangeArrowheads="1" noChangeShapeType="1" noTextEdit="1"/>
              </p:cNvSpPr>
              <p:nvPr/>
            </p:nvSpPr>
            <p:spPr>
              <a:xfrm>
                <a:off x="5295900" y="2923684"/>
                <a:ext cx="3784740" cy="972702"/>
              </a:xfrm>
              <a:prstGeom prst="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1655D056-4265-310C-3A14-607DA88A98C3}"/>
              </a:ext>
            </a:extLst>
          </p:cNvPr>
          <p:cNvSpPr txBox="1"/>
          <p:nvPr/>
        </p:nvSpPr>
        <p:spPr>
          <a:xfrm>
            <a:off x="6999745" y="4290296"/>
            <a:ext cx="1932970" cy="954107"/>
          </a:xfrm>
          <a:prstGeom prst="rect">
            <a:avLst/>
          </a:prstGeom>
          <a:noFill/>
        </p:spPr>
        <p:txBody>
          <a:bodyPr wrap="square" rtlCol="0">
            <a:spAutoFit/>
          </a:bodyPr>
          <a:lstStyle/>
          <a:p>
            <a:pPr algn="ctr"/>
            <a:r>
              <a:rPr lang="en-US" sz="1400" dirty="0"/>
              <a:t>Sum of the cost</a:t>
            </a:r>
            <a:br>
              <a:rPr lang="en-US" sz="1400" dirty="0"/>
            </a:br>
            <a:r>
              <a:rPr lang="en-US" sz="1400" dirty="0"/>
              <a:t>of a planed sequence of actions that leads to a goal state </a:t>
            </a:r>
          </a:p>
        </p:txBody>
      </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B6DFB2F8-B6C3-45F5-85E4-692E0E5C7665}"/>
                  </a:ext>
                </a:extLst>
              </p:cNvPr>
              <p:cNvSpPr/>
              <p:nvPr/>
            </p:nvSpPr>
            <p:spPr>
              <a:xfrm>
                <a:off x="628650" y="5830141"/>
                <a:ext cx="6808980" cy="942309"/>
              </a:xfrm>
              <a:prstGeom prst="rect">
                <a:avLst/>
              </a:prstGeom>
            </p:spPr>
            <p:txBody>
              <a:bodyPr wrap="none">
                <a:spAutoFit/>
              </a:bodyPr>
              <a:lstStyle/>
              <a:p>
                <a:r>
                  <a:rPr lang="en-US" dirty="0"/>
                  <a:t>The interaction is a sequence: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i="1" smtClean="0">
                            <a:latin typeface="Cambria Math" panose="02040503050406030204" pitchFamily="18" charset="0"/>
                          </a:rPr>
                          <m:t>𝑠</m:t>
                        </m:r>
                      </m:e>
                      <m:sup>
                        <m:r>
                          <a:rPr lang="en-US" b="0" i="1" smtClean="0">
                            <a:latin typeface="Cambria Math" panose="02040503050406030204" pitchFamily="18" charset="0"/>
                          </a:rPr>
                          <m:t>𝑔𝑜𝑎𝑙</m:t>
                        </m:r>
                      </m:sup>
                    </m:sSup>
                  </m:oMath>
                </a14:m>
                <a:endParaRPr lang="en-US" dirty="0"/>
              </a:p>
              <a:p>
                <a:endParaRPr lang="en-US" b="1" dirty="0"/>
              </a:p>
              <a:p>
                <a:r>
                  <a:rPr lang="en-US" b="1" dirty="0"/>
                  <a:t>Example</a:t>
                </a:r>
                <a:r>
                  <a:rPr lang="en-US" dirty="0"/>
                  <a:t>: Solving a puzzle. What action gets me closer to the solution?</a:t>
                </a:r>
              </a:p>
            </p:txBody>
          </p:sp>
        </mc:Choice>
        <mc:Fallback xmlns="">
          <p:sp>
            <p:nvSpPr>
              <p:cNvPr id="2" name="Rectangle 1">
                <a:extLst>
                  <a:ext uri="{FF2B5EF4-FFF2-40B4-BE49-F238E27FC236}">
                    <a16:creationId xmlns:a16="http://schemas.microsoft.com/office/drawing/2014/main" id="{B6DFB2F8-B6C3-45F5-85E4-692E0E5C7665}"/>
                  </a:ext>
                </a:extLst>
              </p:cNvPr>
              <p:cNvSpPr>
                <a:spLocks noRot="1" noChangeAspect="1" noMove="1" noResize="1" noEditPoints="1" noAdjustHandles="1" noChangeArrowheads="1" noChangeShapeType="1" noTextEdit="1"/>
              </p:cNvSpPr>
              <p:nvPr/>
            </p:nvSpPr>
            <p:spPr>
              <a:xfrm>
                <a:off x="628650" y="5830141"/>
                <a:ext cx="6808980" cy="942309"/>
              </a:xfrm>
              <a:prstGeom prst="rect">
                <a:avLst/>
              </a:prstGeom>
              <a:blipFill>
                <a:blip r:embed="rId6"/>
                <a:stretch>
                  <a:fillRect l="-716" t="-2581" b="-774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2A6DF24A-807F-9B76-3928-56AF087F5171}"/>
              </a:ext>
              <a:ext uri="{C183D7F6-B498-43B3-948B-1728B52AA6E4}">
                <adec:decorative xmlns:adec="http://schemas.microsoft.com/office/drawing/2017/decorative" val="1"/>
              </a:ext>
            </a:extLst>
          </p:cNvPr>
          <p:cNvSpPr/>
          <p:nvPr/>
        </p:nvSpPr>
        <p:spPr>
          <a:xfrm rot="16200000">
            <a:off x="7810958" y="3173675"/>
            <a:ext cx="288772" cy="19329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Left Brace 11">
            <a:extLst>
              <a:ext uri="{FF2B5EF4-FFF2-40B4-BE49-F238E27FC236}">
                <a16:creationId xmlns:a16="http://schemas.microsoft.com/office/drawing/2014/main" id="{AB771649-5BF3-8747-5429-08474493638E}"/>
              </a:ext>
              <a:ext uri="{C183D7F6-B498-43B3-948B-1728B52AA6E4}">
                <adec:decorative xmlns:adec="http://schemas.microsoft.com/office/drawing/2017/decorative" val="1"/>
              </a:ext>
            </a:extLst>
          </p:cNvPr>
          <p:cNvSpPr/>
          <p:nvPr/>
        </p:nvSpPr>
        <p:spPr>
          <a:xfrm rot="16200000">
            <a:off x="5261807" y="4455988"/>
            <a:ext cx="144386" cy="3505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8D0B5546-A820-8FF6-7A6B-09F4E0F16CED}"/>
              </a:ext>
              <a:ext uri="{C183D7F6-B498-43B3-948B-1728B52AA6E4}">
                <adec:decorative xmlns:adec="http://schemas.microsoft.com/office/drawing/2017/decorative" val="1"/>
              </a:ext>
            </a:extLst>
          </p:cNvPr>
          <p:cNvSpPr txBox="1"/>
          <p:nvPr/>
        </p:nvSpPr>
        <p:spPr>
          <a:xfrm>
            <a:off x="4395317" y="6205333"/>
            <a:ext cx="1932970" cy="307777"/>
          </a:xfrm>
          <a:prstGeom prst="rect">
            <a:avLst/>
          </a:prstGeom>
          <a:noFill/>
        </p:spPr>
        <p:txBody>
          <a:bodyPr wrap="square" rtlCol="0">
            <a:spAutoFit/>
          </a:bodyPr>
          <a:lstStyle/>
          <a:p>
            <a:pPr algn="ctr"/>
            <a:r>
              <a:rPr lang="en-US" sz="1400" dirty="0"/>
              <a:t>cost</a:t>
            </a:r>
          </a:p>
        </p:txBody>
      </p:sp>
      <p:grpSp>
        <p:nvGrpSpPr>
          <p:cNvPr id="16" name="Group 15">
            <a:extLst>
              <a:ext uri="{FF2B5EF4-FFF2-40B4-BE49-F238E27FC236}">
                <a16:creationId xmlns:a16="http://schemas.microsoft.com/office/drawing/2014/main" id="{2D9E2088-EA46-68B4-DFB2-B8AF8C54455E}"/>
              </a:ext>
            </a:extLst>
          </p:cNvPr>
          <p:cNvGrpSpPr/>
          <p:nvPr/>
        </p:nvGrpSpPr>
        <p:grpSpPr>
          <a:xfrm>
            <a:off x="767978" y="2767543"/>
            <a:ext cx="4515082" cy="2927500"/>
            <a:chOff x="767978" y="2767543"/>
            <a:chExt cx="4515082" cy="2927500"/>
          </a:xfrm>
        </p:grpSpPr>
        <p:grpSp>
          <p:nvGrpSpPr>
            <p:cNvPr id="8" name="Group 7" descr="A figure adding goals to the agent.">
              <a:extLst>
                <a:ext uri="{FF2B5EF4-FFF2-40B4-BE49-F238E27FC236}">
                  <a16:creationId xmlns:a16="http://schemas.microsoft.com/office/drawing/2014/main" id="{99B13B2A-866C-34B6-3674-D659B2A7835E}"/>
                </a:ext>
              </a:extLst>
            </p:cNvPr>
            <p:cNvGrpSpPr/>
            <p:nvPr/>
          </p:nvGrpSpPr>
          <p:grpSpPr>
            <a:xfrm>
              <a:off x="767978" y="2767543"/>
              <a:ext cx="4515082" cy="2927500"/>
              <a:chOff x="2114318" y="2819400"/>
              <a:chExt cx="4515082" cy="2927500"/>
            </a:xfrm>
          </p:grpSpPr>
          <p:pic>
            <p:nvPicPr>
              <p:cNvPr id="9" name="Picture 8">
                <a:extLst>
                  <a:ext uri="{FF2B5EF4-FFF2-40B4-BE49-F238E27FC236}">
                    <a16:creationId xmlns:a16="http://schemas.microsoft.com/office/drawing/2014/main" id="{2FE2CE57-5E44-48F8-9543-D465169F4975}"/>
                  </a:ext>
                </a:extLst>
              </p:cNvPr>
              <p:cNvPicPr>
                <a:picLocks noChangeAspect="1"/>
              </p:cNvPicPr>
              <p:nvPr/>
            </p:nvPicPr>
            <p:blipFill>
              <a:blip r:embed="rId7"/>
              <a:stretch>
                <a:fillRect/>
              </a:stretch>
            </p:blipFill>
            <p:spPr>
              <a:xfrm>
                <a:off x="2114318" y="2819400"/>
                <a:ext cx="4515082" cy="2927500"/>
              </a:xfrm>
              <a:prstGeom prst="rect">
                <a:avLst/>
              </a:prstGeom>
            </p:spPr>
          </p:pic>
          <p:sp>
            <p:nvSpPr>
              <p:cNvPr id="3" name="Oval 2">
                <a:extLst>
                  <a:ext uri="{FF2B5EF4-FFF2-40B4-BE49-F238E27FC236}">
                    <a16:creationId xmlns:a16="http://schemas.microsoft.com/office/drawing/2014/main" id="{8DC68F3E-3623-454B-9115-EF6E8CD7423F}"/>
                  </a:ext>
                </a:extLst>
              </p:cNvPr>
              <p:cNvSpPr/>
              <p:nvPr/>
            </p:nvSpPr>
            <p:spPr>
              <a:xfrm>
                <a:off x="2895600" y="4664150"/>
                <a:ext cx="685800" cy="457200"/>
              </a:xfrm>
              <a:prstGeom prst="ellipse">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Rectangle 3">
                <a:extLst>
                  <a:ext uri="{FF2B5EF4-FFF2-40B4-BE49-F238E27FC236}">
                    <a16:creationId xmlns:a16="http://schemas.microsoft.com/office/drawing/2014/main" id="{7CAEB44A-E0D5-4126-A2E1-486A8A386ED4}"/>
                  </a:ext>
                </a:extLst>
              </p:cNvPr>
              <p:cNvSpPr/>
              <p:nvPr/>
            </p:nvSpPr>
            <p:spPr>
              <a:xfrm>
                <a:off x="4191000" y="3825950"/>
                <a:ext cx="1447800" cy="45720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B43DD05-3D9B-4F73-B36D-2727CE931ED9}"/>
                  </a:ext>
                </a:extLst>
              </p:cNvPr>
              <p:cNvCxnSpPr/>
              <p:nvPr/>
            </p:nvCxnSpPr>
            <p:spPr>
              <a:xfrm flipV="1">
                <a:off x="3429000" y="4206950"/>
                <a:ext cx="685800" cy="457200"/>
              </a:xfrm>
              <a:prstGeom prst="straightConnector1">
                <a:avLst/>
              </a:prstGeom>
              <a:ln w="28575">
                <a:headEnd type="triangle" w="med" len="med"/>
                <a:tailEnd type="triangle" w="med" len="med"/>
              </a:ln>
            </p:spPr>
            <p:style>
              <a:lnRef idx="3">
                <a:schemeClr val="accent2"/>
              </a:lnRef>
              <a:fillRef idx="0">
                <a:schemeClr val="accent2"/>
              </a:fillRef>
              <a:effectRef idx="2">
                <a:schemeClr val="accent2"/>
              </a:effectRef>
              <a:fontRef idx="minor">
                <a:schemeClr val="tx1"/>
              </a:fontRef>
            </p:style>
          </p:cxnSp>
        </p:grpSp>
        <p:sp>
          <p:nvSpPr>
            <p:cNvPr id="14" name="TextBox 13">
              <a:extLst>
                <a:ext uri="{FF2B5EF4-FFF2-40B4-BE49-F238E27FC236}">
                  <a16:creationId xmlns:a16="http://schemas.microsoft.com/office/drawing/2014/main" id="{E16C1A7F-80A0-191F-C175-0D32EA450CFD}"/>
                </a:ext>
                <a:ext uri="{C183D7F6-B498-43B3-948B-1728B52AA6E4}">
                  <adec:decorative xmlns:adec="http://schemas.microsoft.com/office/drawing/2017/decorative" val="1"/>
                </a:ext>
              </a:extLst>
            </p:cNvPr>
            <p:cNvSpPr txBox="1"/>
            <p:nvPr/>
          </p:nvSpPr>
          <p:spPr>
            <a:xfrm>
              <a:off x="2674187" y="4274446"/>
              <a:ext cx="827545" cy="461665"/>
            </a:xfrm>
            <a:prstGeom prst="rect">
              <a:avLst/>
            </a:prstGeom>
            <a:noFill/>
          </p:spPr>
          <p:txBody>
            <a:bodyPr wrap="square" rtlCol="0">
              <a:spAutoFit/>
            </a:bodyPr>
            <a:lstStyle/>
            <a:p>
              <a:r>
                <a:rPr lang="en-US" sz="1200" dirty="0">
                  <a:solidFill>
                    <a:schemeClr val="accent2"/>
                  </a:solidFill>
                </a:rPr>
                <a:t>Plan or heuristic</a:t>
              </a:r>
            </a:p>
          </p:txBody>
        </p:sp>
        <p:sp>
          <p:nvSpPr>
            <p:cNvPr id="15" name="Rectangle 14">
              <a:extLst>
                <a:ext uri="{FF2B5EF4-FFF2-40B4-BE49-F238E27FC236}">
                  <a16:creationId xmlns:a16="http://schemas.microsoft.com/office/drawing/2014/main" id="{3CFDAF85-A4D8-129B-8546-170DFE12F035}"/>
                </a:ext>
              </a:extLst>
            </p:cNvPr>
            <p:cNvSpPr/>
            <p:nvPr/>
          </p:nvSpPr>
          <p:spPr>
            <a:xfrm>
              <a:off x="2674187" y="4315886"/>
              <a:ext cx="1474907" cy="776655"/>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What is an Intelligent Agent</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59246235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792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Utility-based Agent</a:t>
            </a:r>
          </a:p>
        </p:txBody>
      </p:sp>
      <mc:AlternateContent xmlns:mc="http://schemas.openxmlformats.org/markup-compatibility/2006" xmlns:a14="http://schemas.microsoft.com/office/drawing/2010/main">
        <mc:Choice Requires="a14">
          <p:sp>
            <p:nvSpPr>
              <p:cNvPr id="6" name="Content Placeholder 5"/>
              <p:cNvSpPr>
                <a:spLocks noGrp="1"/>
              </p:cNvSpPr>
              <p:nvPr>
                <p:ph idx="1"/>
              </p:nvPr>
            </p:nvSpPr>
            <p:spPr>
              <a:xfrm>
                <a:off x="628650" y="1295400"/>
                <a:ext cx="7886700" cy="1477965"/>
              </a:xfrm>
            </p:spPr>
            <p:txBody>
              <a:bodyPr>
                <a:normAutofit fontScale="92500"/>
              </a:bodyPr>
              <a:lstStyle/>
              <a:p>
                <a:r>
                  <a:rPr lang="en-US" dirty="0"/>
                  <a:t>The agent uses a utility function to evaluate the </a:t>
                </a:r>
                <a:r>
                  <a:rPr lang="en-US" b="1" dirty="0">
                    <a:solidFill>
                      <a:srgbClr val="FF0000"/>
                    </a:solidFill>
                  </a:rPr>
                  <a:t>desirability of each possible states. </a:t>
                </a:r>
                <a:r>
                  <a:rPr lang="en-US" dirty="0"/>
                  <a:t>This is typically expressed as the reward of being in a state </a:t>
                </a:r>
                <a14:m>
                  <m:oMath xmlns:m="http://schemas.openxmlformats.org/officeDocument/2006/math">
                    <m:r>
                      <a:rPr lang="en-US" i="1" dirty="0" smtClean="0">
                        <a:latin typeface="Cambria Math" panose="02040503050406030204" pitchFamily="18" charset="0"/>
                      </a:rPr>
                      <m:t>𝑅</m:t>
                    </m:r>
                    <m:r>
                      <a:rPr lang="en-US" i="1" dirty="0" smtClean="0">
                        <a:latin typeface="Cambria Math" panose="02040503050406030204" pitchFamily="18" charset="0"/>
                      </a:rPr>
                      <m:t>(</m:t>
                    </m:r>
                    <m:r>
                      <a:rPr lang="en-US" i="1" dirty="0" smtClean="0">
                        <a:latin typeface="Cambria Math" panose="02040503050406030204" pitchFamily="18" charset="0"/>
                      </a:rPr>
                      <m:t>𝑠</m:t>
                    </m:r>
                    <m:r>
                      <a:rPr lang="en-US" i="1" dirty="0" smtClean="0">
                        <a:latin typeface="Cambria Math" panose="02040503050406030204" pitchFamily="18" charset="0"/>
                      </a:rPr>
                      <m:t>)</m:t>
                    </m:r>
                  </m:oMath>
                </a14:m>
                <a:r>
                  <a:rPr lang="en-US" dirty="0"/>
                  <a:t>.</a:t>
                </a:r>
              </a:p>
              <a:p>
                <a:r>
                  <a:rPr lang="en-US" dirty="0"/>
                  <a:t>Choose actions to stay in desirable states.</a:t>
                </a:r>
              </a:p>
              <a:p>
                <a:r>
                  <a:rPr lang="en-US" dirty="0"/>
                  <a:t>Performance measure: The discounted sum of </a:t>
                </a:r>
                <a:r>
                  <a:rPr lang="en-US" b="1" dirty="0">
                    <a:solidFill>
                      <a:srgbClr val="FF0000"/>
                    </a:solidFill>
                  </a:rPr>
                  <a:t>expected utility over time</a:t>
                </a:r>
                <a:r>
                  <a:rPr lang="en-US" dirty="0"/>
                  <a:t>.</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xfrm>
                <a:off x="628650" y="1295400"/>
                <a:ext cx="7886700" cy="1477965"/>
              </a:xfrm>
              <a:blipFill>
                <a:blip r:embed="rId3"/>
                <a:stretch>
                  <a:fillRect l="-541" t="-4132" r="-850"/>
                </a:stretch>
              </a:blipFill>
            </p:spPr>
            <p:txBody>
              <a:bodyPr/>
              <a:lstStyle/>
              <a:p>
                <a:r>
                  <a:rPr lang="en-US">
                    <a:noFill/>
                  </a:rPr>
                  <a:t> </a:t>
                </a:r>
              </a:p>
            </p:txBody>
          </p:sp>
        </mc:Fallback>
      </mc:AlternateContent>
      <p:pic>
        <p:nvPicPr>
          <p:cNvPr id="4" name="Picture 3" descr="Diagram of an agent that adds utility to determine how happy it is with a state.">
            <a:extLst>
              <a:ext uri="{FF2B5EF4-FFF2-40B4-BE49-F238E27FC236}">
                <a16:creationId xmlns:a16="http://schemas.microsoft.com/office/drawing/2014/main" id="{FAF6271A-FC38-434F-B4E3-EEA4639F708B}"/>
              </a:ext>
              <a:ext uri="{C183D7F6-B498-43B3-948B-1728B52AA6E4}">
                <adec:decorative xmlns:adec="http://schemas.microsoft.com/office/drawing/2017/decorative" val="0"/>
              </a:ext>
            </a:extLst>
          </p:cNvPr>
          <p:cNvPicPr>
            <a:picLocks noChangeAspect="1"/>
          </p:cNvPicPr>
          <p:nvPr/>
        </p:nvPicPr>
        <p:blipFill>
          <a:blip r:embed="rId4"/>
          <a:stretch>
            <a:fillRect/>
          </a:stretch>
        </p:blipFill>
        <p:spPr>
          <a:xfrm>
            <a:off x="933634" y="2794829"/>
            <a:ext cx="4483330" cy="2857647"/>
          </a:xfrm>
          <a:prstGeom prst="rect">
            <a:avLst/>
          </a:prstGeom>
        </p:spPr>
      </p:pic>
      <p:sp>
        <p:nvSpPr>
          <p:cNvPr id="3" name="Rectangle: Rounded Corners 2">
            <a:extLst>
              <a:ext uri="{FF2B5EF4-FFF2-40B4-BE49-F238E27FC236}">
                <a16:creationId xmlns:a16="http://schemas.microsoft.com/office/drawing/2014/main" id="{FF3F49AA-5AE7-40C8-A131-B2029CFF8054}"/>
              </a:ext>
              <a:ext uri="{C183D7F6-B498-43B3-948B-1728B52AA6E4}">
                <adec:decorative xmlns:adec="http://schemas.microsoft.com/office/drawing/2017/decorative" val="1"/>
              </a:ext>
            </a:extLst>
          </p:cNvPr>
          <p:cNvSpPr/>
          <p:nvPr/>
        </p:nvSpPr>
        <p:spPr>
          <a:xfrm>
            <a:off x="1390834" y="4283824"/>
            <a:ext cx="3048000" cy="460148"/>
          </a:xfrm>
          <a:prstGeom prst="round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4AFE2FF-0717-3CEE-EC11-6C4E1A3A3186}"/>
                  </a:ext>
                </a:extLst>
              </p:cNvPr>
              <p:cNvSpPr txBox="1"/>
              <p:nvPr/>
            </p:nvSpPr>
            <p:spPr>
              <a:xfrm>
                <a:off x="5486400" y="2743200"/>
                <a:ext cx="3353996" cy="84786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t>
                              </m:r>
                              <m:r>
                                <a:rPr lang="en-US" b="0" i="1" smtClean="0">
                                  <a:latin typeface="Cambria Math" panose="02040503050406030204" pitchFamily="18" charset="0"/>
                                </a:rPr>
                                <m:t>𝑚𝑎𝑥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A</m:t>
                              </m:r>
                            </m:sub>
                          </m:sSub>
                        </m:fName>
                        <m:e>
                          <m:r>
                            <a:rPr lang="en-US" b="0" i="1" smtClean="0">
                              <a:latin typeface="Cambria Math" panose="02040503050406030204" pitchFamily="18" charset="0"/>
                              <a:ea typeface="Cambria Math" panose="02040503050406030204" pitchFamily="18" charset="0"/>
                            </a:rPr>
                            <m:t>𝐸</m:t>
                          </m:r>
                          <m:d>
                            <m:dPr>
                              <m:begChr m:val="["/>
                              <m:endChr m:val="]"/>
                              <m:ctrlPr>
                                <a:rPr lang="en-US" i="1">
                                  <a:latin typeface="Cambria Math" panose="02040503050406030204" pitchFamily="18" charset="0"/>
                                  <a:ea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=0</m:t>
                                  </m:r>
                                </m:sub>
                                <m:sup>
                                  <m:r>
                                    <a:rPr lang="en-US" i="1">
                                      <a:latin typeface="Cambria Math" panose="02040503050406030204" pitchFamily="18" charset="0"/>
                                    </a:rPr>
                                    <m:t>∞</m:t>
                                  </m:r>
                                </m:sup>
                                <m:e>
                                  <m:sSup>
                                    <m:sSupPr>
                                      <m:ctrlPr>
                                        <a:rPr lang="en-US" i="1">
                                          <a:latin typeface="Cambria Math" panose="02040503050406030204" pitchFamily="18" charset="0"/>
                                        </a:rPr>
                                      </m:ctrlPr>
                                    </m:sSupPr>
                                    <m:e>
                                      <m:r>
                                        <a:rPr lang="en-US" i="1">
                                          <a:latin typeface="Cambria Math" panose="02040503050406030204" pitchFamily="18" charset="0"/>
                                        </a:rPr>
                                        <m:t>𝛾</m:t>
                                      </m:r>
                                    </m:e>
                                    <m:sup>
                                      <m:r>
                                        <a:rPr lang="en-US" i="1">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i="1">
                                          <a:latin typeface="Cambria Math" panose="02040503050406030204" pitchFamily="18" charset="0"/>
                                        </a:rPr>
                                        <m:t>𝑡</m:t>
                                      </m:r>
                                    </m:sub>
                                  </m:sSub>
                                </m:e>
                              </m:nary>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e>
                              </m:d>
                            </m:e>
                          </m:d>
                        </m:e>
                      </m:func>
                    </m:oMath>
                  </m:oMathPara>
                </a14:m>
                <a:endParaRPr lang="en-US" dirty="0"/>
              </a:p>
            </p:txBody>
          </p:sp>
        </mc:Choice>
        <mc:Fallback xmlns="">
          <p:sp>
            <p:nvSpPr>
              <p:cNvPr id="2" name="TextBox 1">
                <a:extLst>
                  <a:ext uri="{FF2B5EF4-FFF2-40B4-BE49-F238E27FC236}">
                    <a16:creationId xmlns:a16="http://schemas.microsoft.com/office/drawing/2014/main" id="{84AFE2FF-0717-3CEE-EC11-6C4E1A3A3186}"/>
                  </a:ext>
                </a:extLst>
              </p:cNvPr>
              <p:cNvSpPr txBox="1">
                <a:spLocks noRot="1" noChangeAspect="1" noMove="1" noResize="1" noEditPoints="1" noAdjustHandles="1" noChangeArrowheads="1" noChangeShapeType="1" noTextEdit="1"/>
              </p:cNvSpPr>
              <p:nvPr/>
            </p:nvSpPr>
            <p:spPr>
              <a:xfrm>
                <a:off x="5486400" y="2743200"/>
                <a:ext cx="3353996" cy="847861"/>
              </a:xfrm>
              <a:prstGeom prst="rect">
                <a:avLst/>
              </a:prstGeom>
              <a:blipFill>
                <a:blip r:embed="rId5"/>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890A0BAA-2317-3D77-5800-B322AC6CED34}"/>
              </a:ext>
              <a:ext uri="{C183D7F6-B498-43B3-948B-1728B52AA6E4}">
                <adec:decorative xmlns:adec="http://schemas.microsoft.com/office/drawing/2017/decorative" val="1"/>
              </a:ext>
            </a:extLst>
          </p:cNvPr>
          <p:cNvSpPr/>
          <p:nvPr/>
        </p:nvSpPr>
        <p:spPr>
          <a:xfrm rot="16200000">
            <a:off x="7954946" y="3179915"/>
            <a:ext cx="288772" cy="11110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7A21B7-E7DC-07F5-EF0D-F84D984C558F}"/>
              </a:ext>
            </a:extLst>
          </p:cNvPr>
          <p:cNvSpPr txBox="1"/>
          <p:nvPr/>
        </p:nvSpPr>
        <p:spPr>
          <a:xfrm>
            <a:off x="7169796" y="3848290"/>
            <a:ext cx="1696278" cy="954107"/>
          </a:xfrm>
          <a:prstGeom prst="rect">
            <a:avLst/>
          </a:prstGeom>
          <a:noFill/>
        </p:spPr>
        <p:txBody>
          <a:bodyPr wrap="square" rtlCol="0">
            <a:spAutoFit/>
          </a:bodyPr>
          <a:lstStyle/>
          <a:p>
            <a:pPr algn="ctr"/>
            <a:r>
              <a:rPr lang="en-US" sz="1400" dirty="0"/>
              <a:t>Implements rational behavior: Utility is the expected future discounted reward</a:t>
            </a:r>
          </a:p>
        </p:txBody>
      </p:sp>
      <p:sp>
        <p:nvSpPr>
          <p:cNvPr id="8" name="TextBox 7">
            <a:extLst>
              <a:ext uri="{FF2B5EF4-FFF2-40B4-BE49-F238E27FC236}">
                <a16:creationId xmlns:a16="http://schemas.microsoft.com/office/drawing/2014/main" id="{590C1277-14FF-4879-6A2E-E3A16C07A263}"/>
              </a:ext>
            </a:extLst>
          </p:cNvPr>
          <p:cNvSpPr txBox="1"/>
          <p:nvPr/>
        </p:nvSpPr>
        <p:spPr>
          <a:xfrm>
            <a:off x="5639514" y="4913500"/>
            <a:ext cx="3353997" cy="646331"/>
          </a:xfrm>
          <a:prstGeom prst="rect">
            <a:avLst/>
          </a:prstGeom>
          <a:noFill/>
        </p:spPr>
        <p:txBody>
          <a:bodyPr wrap="square" rtlCol="0">
            <a:spAutoFit/>
          </a:bodyPr>
          <a:lstStyle/>
          <a:p>
            <a:pPr algn="ctr"/>
            <a:r>
              <a:rPr lang="en-US" b="1" dirty="0"/>
              <a:t>Techniques</a:t>
            </a:r>
            <a:r>
              <a:rPr lang="en-US" dirty="0"/>
              <a:t>: Markov decision processes, reinforcement learning</a:t>
            </a:r>
          </a:p>
        </p:txBody>
      </p:sp>
      <p:sp>
        <p:nvSpPr>
          <p:cNvPr id="10" name="Left Brace 9">
            <a:extLst>
              <a:ext uri="{FF2B5EF4-FFF2-40B4-BE49-F238E27FC236}">
                <a16:creationId xmlns:a16="http://schemas.microsoft.com/office/drawing/2014/main" id="{42D56FA4-703F-9468-26AE-D2AE0657BB5A}"/>
              </a:ext>
              <a:ext uri="{C183D7F6-B498-43B3-948B-1728B52AA6E4}">
                <adec:decorative xmlns:adec="http://schemas.microsoft.com/office/drawing/2017/decorative" val="1"/>
              </a:ext>
            </a:extLst>
          </p:cNvPr>
          <p:cNvSpPr/>
          <p:nvPr/>
        </p:nvSpPr>
        <p:spPr>
          <a:xfrm rot="16200000">
            <a:off x="4866615" y="4698779"/>
            <a:ext cx="96571" cy="297180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32899228-E8A9-FC7D-842A-375C67A36518}"/>
              </a:ext>
              <a:ext uri="{C183D7F6-B498-43B3-948B-1728B52AA6E4}">
                <adec:decorative xmlns:adec="http://schemas.microsoft.com/office/drawing/2017/decorative" val="1"/>
              </a:ext>
            </a:extLst>
          </p:cNvPr>
          <p:cNvSpPr txBox="1"/>
          <p:nvPr/>
        </p:nvSpPr>
        <p:spPr>
          <a:xfrm>
            <a:off x="4038600" y="6136394"/>
            <a:ext cx="1932970" cy="307777"/>
          </a:xfrm>
          <a:prstGeom prst="rect">
            <a:avLst/>
          </a:prstGeom>
          <a:noFill/>
        </p:spPr>
        <p:txBody>
          <a:bodyPr wrap="square" rtlCol="0">
            <a:spAutoFit/>
          </a:bodyPr>
          <a:lstStyle/>
          <a:p>
            <a:pPr algn="ctr"/>
            <a:r>
              <a:rPr lang="en-US" sz="1400" dirty="0"/>
              <a:t>reward</a:t>
            </a: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3C026A23-FBAD-4041-B131-AB5A1A014596}"/>
                  </a:ext>
                </a:extLst>
              </p:cNvPr>
              <p:cNvSpPr/>
              <p:nvPr/>
            </p:nvSpPr>
            <p:spPr>
              <a:xfrm>
                <a:off x="457200" y="5817060"/>
                <a:ext cx="8536311" cy="923330"/>
              </a:xfrm>
              <a:prstGeom prst="rect">
                <a:avLst/>
              </a:prstGeom>
            </p:spPr>
            <p:txBody>
              <a:bodyPr wrap="non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b="1" dirty="0"/>
              </a:p>
              <a:p>
                <a:endParaRPr lang="en-US" b="1" dirty="0"/>
              </a:p>
              <a:p>
                <a:r>
                  <a:rPr lang="en-US" b="1" dirty="0"/>
                  <a:t>Example</a:t>
                </a:r>
                <a:r>
                  <a:rPr lang="en-US" dirty="0"/>
                  <a:t>: An autonomous Mars rover prefers states where its battery is not critically low. </a:t>
                </a:r>
              </a:p>
            </p:txBody>
          </p:sp>
        </mc:Choice>
        <mc:Fallback xmlns="">
          <p:sp>
            <p:nvSpPr>
              <p:cNvPr id="9" name="Rectangle 8">
                <a:extLst>
                  <a:ext uri="{FF2B5EF4-FFF2-40B4-BE49-F238E27FC236}">
                    <a16:creationId xmlns:a16="http://schemas.microsoft.com/office/drawing/2014/main" id="{3C026A23-FBAD-4041-B131-AB5A1A014596}"/>
                  </a:ext>
                </a:extLst>
              </p:cNvPr>
              <p:cNvSpPr>
                <a:spLocks noRot="1" noChangeAspect="1" noMove="1" noResize="1" noEditPoints="1" noAdjustHandles="1" noChangeArrowheads="1" noChangeShapeType="1" noTextEdit="1"/>
              </p:cNvSpPr>
              <p:nvPr/>
            </p:nvSpPr>
            <p:spPr>
              <a:xfrm>
                <a:off x="457200" y="5817060"/>
                <a:ext cx="8536311" cy="923330"/>
              </a:xfrm>
              <a:prstGeom prst="rect">
                <a:avLst/>
              </a:prstGeom>
              <a:blipFill>
                <a:blip r:embed="rId6"/>
                <a:stretch>
                  <a:fillRect l="-571" t="-3289" b="-9211"/>
                </a:stretch>
              </a:blipFill>
            </p:spPr>
            <p:txBody>
              <a:bodyPr/>
              <a:lstStyle/>
              <a:p>
                <a:r>
                  <a:rPr 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dirty="0"/>
              <a:t>Agents that Learn</a:t>
            </a:r>
          </a:p>
        </p:txBody>
      </p:sp>
      <p:sp>
        <p:nvSpPr>
          <p:cNvPr id="6" name="Content Placeholder 5"/>
          <p:cNvSpPr>
            <a:spLocks noGrp="1"/>
          </p:cNvSpPr>
          <p:nvPr>
            <p:ph idx="1"/>
          </p:nvPr>
        </p:nvSpPr>
        <p:spPr>
          <a:xfrm>
            <a:off x="628650" y="1825625"/>
            <a:ext cx="7886700" cy="892013"/>
          </a:xfrm>
        </p:spPr>
        <p:txBody>
          <a:bodyPr/>
          <a:lstStyle/>
          <a:p>
            <a:pPr marL="0" indent="0">
              <a:buNone/>
            </a:pPr>
            <a:r>
              <a:rPr lang="en-US" dirty="0"/>
              <a:t>The </a:t>
            </a:r>
            <a:r>
              <a:rPr lang="en-US" b="1" dirty="0">
                <a:solidFill>
                  <a:srgbClr val="FF0000"/>
                </a:solidFill>
              </a:rPr>
              <a:t>learning element </a:t>
            </a:r>
            <a:r>
              <a:rPr lang="en-US" dirty="0"/>
              <a:t>modifies the agent program (reflex-based, goal-based, or utility-based) to improve its performance.</a:t>
            </a:r>
          </a:p>
          <a:p>
            <a:endParaRPr lang="en-US" dirty="0"/>
          </a:p>
        </p:txBody>
      </p:sp>
      <p:pic>
        <p:nvPicPr>
          <p:cNvPr id="5" name="Picture 4" descr="A figure showing that a learning agent adds a critic component, a learning element and a problem generator to the agent design.">
            <a:extLst>
              <a:ext uri="{FF2B5EF4-FFF2-40B4-BE49-F238E27FC236}">
                <a16:creationId xmlns:a16="http://schemas.microsoft.com/office/drawing/2014/main" id="{3FAB11E6-8A7F-4883-91BB-E3D4CAF1979E}"/>
              </a:ext>
            </a:extLst>
          </p:cNvPr>
          <p:cNvPicPr>
            <a:picLocks noChangeAspect="1"/>
          </p:cNvPicPr>
          <p:nvPr/>
        </p:nvPicPr>
        <p:blipFill>
          <a:blip r:embed="rId3"/>
          <a:stretch>
            <a:fillRect/>
          </a:stretch>
        </p:blipFill>
        <p:spPr>
          <a:xfrm>
            <a:off x="3435115" y="3027201"/>
            <a:ext cx="4565885" cy="3149762"/>
          </a:xfrm>
          <a:prstGeom prst="rect">
            <a:avLst/>
          </a:prstGeom>
        </p:spPr>
      </p:pic>
      <p:sp>
        <p:nvSpPr>
          <p:cNvPr id="2" name="Callout: Line 1">
            <a:extLst>
              <a:ext uri="{FF2B5EF4-FFF2-40B4-BE49-F238E27FC236}">
                <a16:creationId xmlns:a16="http://schemas.microsoft.com/office/drawing/2014/main" id="{EC43F13B-70AE-4A79-BEC3-FD5269489949}"/>
              </a:ext>
              <a:ext uri="{C183D7F6-B498-43B3-948B-1728B52AA6E4}">
                <adec:decorative xmlns:adec="http://schemas.microsoft.com/office/drawing/2017/decorative" val="1"/>
              </a:ext>
            </a:extLst>
          </p:cNvPr>
          <p:cNvSpPr/>
          <p:nvPr/>
        </p:nvSpPr>
        <p:spPr>
          <a:xfrm>
            <a:off x="798293" y="3010636"/>
            <a:ext cx="2289057" cy="711362"/>
          </a:xfrm>
          <a:prstGeom prst="borderCallout1">
            <a:avLst>
              <a:gd name="adj1" fmla="val 50597"/>
              <a:gd name="adj2" fmla="val 102591"/>
              <a:gd name="adj3" fmla="val 96799"/>
              <a:gd name="adj4" fmla="val 152645"/>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How is the agent currently performing?</a:t>
            </a:r>
          </a:p>
        </p:txBody>
      </p:sp>
      <p:sp>
        <p:nvSpPr>
          <p:cNvPr id="3" name="Callout: Line 2">
            <a:extLst>
              <a:ext uri="{FF2B5EF4-FFF2-40B4-BE49-F238E27FC236}">
                <a16:creationId xmlns:a16="http://schemas.microsoft.com/office/drawing/2014/main" id="{1DFCA2A8-129A-7DD8-4F14-4280C6829F08}"/>
              </a:ext>
              <a:ext uri="{C183D7F6-B498-43B3-948B-1728B52AA6E4}">
                <adec:decorative xmlns:adec="http://schemas.microsoft.com/office/drawing/2017/decorative" val="1"/>
              </a:ext>
            </a:extLst>
          </p:cNvPr>
          <p:cNvSpPr/>
          <p:nvPr/>
        </p:nvSpPr>
        <p:spPr>
          <a:xfrm>
            <a:off x="798293" y="4183072"/>
            <a:ext cx="2289057" cy="922328"/>
          </a:xfrm>
          <a:prstGeom prst="borderCallout1">
            <a:avLst>
              <a:gd name="adj1" fmla="val 45008"/>
              <a:gd name="adj2" fmla="val 104907"/>
              <a:gd name="adj3" fmla="val 55745"/>
              <a:gd name="adj4" fmla="val 15169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Updates how the performance element chooses actions.</a:t>
            </a:r>
          </a:p>
        </p:txBody>
      </p:sp>
      <p:sp>
        <p:nvSpPr>
          <p:cNvPr id="8" name="Callout: Line 7">
            <a:extLst>
              <a:ext uri="{FF2B5EF4-FFF2-40B4-BE49-F238E27FC236}">
                <a16:creationId xmlns:a16="http://schemas.microsoft.com/office/drawing/2014/main" id="{4E3F4BEC-90AE-4251-9F62-1458F9DFAFAE}"/>
              </a:ext>
              <a:ext uri="{C183D7F6-B498-43B3-948B-1728B52AA6E4}">
                <adec:decorative xmlns:adec="http://schemas.microsoft.com/office/drawing/2017/decorative" val="1"/>
              </a:ext>
            </a:extLst>
          </p:cNvPr>
          <p:cNvSpPr/>
          <p:nvPr/>
        </p:nvSpPr>
        <p:spPr>
          <a:xfrm>
            <a:off x="798293" y="5398398"/>
            <a:ext cx="2289057" cy="778565"/>
          </a:xfrm>
          <a:prstGeom prst="borderCallout1">
            <a:avLst>
              <a:gd name="adj1" fmla="val 20790"/>
              <a:gd name="adj2" fmla="val 104328"/>
              <a:gd name="adj3" fmla="val 12883"/>
              <a:gd name="adj4" fmla="val 1524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Generate actions for exploration</a:t>
            </a:r>
          </a:p>
        </p:txBody>
      </p:sp>
    </p:spTree>
    <p:extLst>
      <p:ext uri="{BB962C8B-B14F-4D97-AF65-F5344CB8AC3E}">
        <p14:creationId xmlns:p14="http://schemas.microsoft.com/office/powerpoint/2010/main" val="14736592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a:extLst>
              <a:ext uri="{FF2B5EF4-FFF2-40B4-BE49-F238E27FC236}">
                <a16:creationId xmlns:a16="http://schemas.microsoft.com/office/drawing/2014/main" id="{2CE14C01-388F-8B0F-7297-AA9A2BD018CC}"/>
              </a:ext>
              <a:ext uri="{C183D7F6-B498-43B3-948B-1728B52AA6E4}">
                <adec:decorative xmlns:adec="http://schemas.microsoft.com/office/drawing/2017/decorative" val="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a:fillRect/>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D7FFF3A-8091-1116-8942-54C867B83843}"/>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Examples</a:t>
            </a:r>
          </a:p>
        </p:txBody>
      </p:sp>
      <p:sp>
        <p:nvSpPr>
          <p:cNvPr id="5" name="Text Placeholder 4">
            <a:extLst>
              <a:ext uri="{FF2B5EF4-FFF2-40B4-BE49-F238E27FC236}">
                <a16:creationId xmlns:a16="http://schemas.microsoft.com/office/drawing/2014/main" id="{164C3007-2B06-A401-D41E-F379A8700030}"/>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614852117"/>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EB913-C294-4869-8267-9373CE4E67B6}"/>
              </a:ext>
            </a:extLst>
          </p:cNvPr>
          <p:cNvSpPr>
            <a:spLocks noGrp="1"/>
          </p:cNvSpPr>
          <p:nvPr>
            <p:ph type="title"/>
          </p:nvPr>
        </p:nvSpPr>
        <p:spPr>
          <a:xfrm>
            <a:off x="628650" y="365126"/>
            <a:ext cx="7886700" cy="713163"/>
          </a:xfrm>
        </p:spPr>
        <p:txBody>
          <a:bodyPr>
            <a:normAutofit/>
          </a:bodyPr>
          <a:lstStyle/>
          <a:p>
            <a:r>
              <a:rPr lang="en-US" dirty="0"/>
              <a:t>Smart Thermostat: What Type of Agent is it?</a:t>
            </a:r>
          </a:p>
        </p:txBody>
      </p:sp>
      <p:pic>
        <p:nvPicPr>
          <p:cNvPr id="4" name="Picture 3" descr="Foto of a smart thermostat">
            <a:extLst>
              <a:ext uri="{FF2B5EF4-FFF2-40B4-BE49-F238E27FC236}">
                <a16:creationId xmlns:a16="http://schemas.microsoft.com/office/drawing/2014/main" id="{F31ABD9D-4846-470F-B3BA-A565CD3E2973}"/>
              </a:ext>
              <a:ext uri="{C183D7F6-B498-43B3-948B-1728B52AA6E4}">
                <adec:decorative xmlns:adec="http://schemas.microsoft.com/office/drawing/2017/decorative" val="0"/>
              </a:ext>
            </a:extLst>
          </p:cNvPr>
          <p:cNvPicPr>
            <a:picLocks noChangeAspect="1"/>
          </p:cNvPicPr>
          <p:nvPr/>
        </p:nvPicPr>
        <p:blipFill>
          <a:blip r:embed="rId2"/>
          <a:stretch>
            <a:fillRect/>
          </a:stretch>
        </p:blipFill>
        <p:spPr>
          <a:xfrm>
            <a:off x="1151428" y="1078290"/>
            <a:ext cx="2682136" cy="1536588"/>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B58D5326-8ECE-462C-B003-A9E569C57869}"/>
              </a:ext>
              <a:ext uri="{C183D7F6-B498-43B3-948B-1728B52AA6E4}">
                <adec:decorative xmlns:adec="http://schemas.microsoft.com/office/drawing/2017/decorative" val="1"/>
              </a:ext>
            </a:extLst>
          </p:cNvPr>
          <p:cNvSpPr txBox="1"/>
          <p:nvPr/>
        </p:nvSpPr>
        <p:spPr>
          <a:xfrm>
            <a:off x="3985963" y="1113472"/>
            <a:ext cx="1529687" cy="1477328"/>
          </a:xfrm>
          <a:prstGeom prst="rect">
            <a:avLst/>
          </a:prstGeom>
          <a:noFill/>
        </p:spPr>
        <p:txBody>
          <a:bodyPr wrap="square" rtlCol="0">
            <a:spAutoFit/>
          </a:bodyPr>
          <a:lstStyle/>
          <a:p>
            <a:r>
              <a:rPr lang="en-US" dirty="0"/>
              <a:t>Change temperature when you are too cold/warm</a:t>
            </a:r>
          </a:p>
        </p:txBody>
      </p:sp>
      <p:sp>
        <p:nvSpPr>
          <p:cNvPr id="13" name="TextBox 12">
            <a:extLst>
              <a:ext uri="{FF2B5EF4-FFF2-40B4-BE49-F238E27FC236}">
                <a16:creationId xmlns:a16="http://schemas.microsoft.com/office/drawing/2014/main" id="{38AD3B03-FCF7-47AA-AA67-307CD5852DA4}"/>
              </a:ext>
            </a:extLst>
          </p:cNvPr>
          <p:cNvSpPr txBox="1"/>
          <p:nvPr/>
        </p:nvSpPr>
        <p:spPr>
          <a:xfrm rot="20753926">
            <a:off x="5603643" y="1526796"/>
            <a:ext cx="2232965"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800" b="1" dirty="0"/>
              <a:t>Simple Reflex Agent?</a:t>
            </a:r>
          </a:p>
        </p:txBody>
      </p:sp>
      <p:grpSp>
        <p:nvGrpSpPr>
          <p:cNvPr id="3" name="Group 2">
            <a:extLst>
              <a:ext uri="{FF2B5EF4-FFF2-40B4-BE49-F238E27FC236}">
                <a16:creationId xmlns:a16="http://schemas.microsoft.com/office/drawing/2014/main" id="{47C10D90-3EB1-7E9E-EB61-36A8C576D246}"/>
              </a:ext>
              <a:ext uri="{C183D7F6-B498-43B3-948B-1728B52AA6E4}">
                <adec:decorative xmlns:adec="http://schemas.microsoft.com/office/drawing/2017/decorative" val="1"/>
              </a:ext>
            </a:extLst>
          </p:cNvPr>
          <p:cNvGrpSpPr/>
          <p:nvPr/>
        </p:nvGrpSpPr>
        <p:grpSpPr>
          <a:xfrm>
            <a:off x="1151428" y="2928612"/>
            <a:ext cx="3429000" cy="3517056"/>
            <a:chOff x="4800600" y="2743200"/>
            <a:chExt cx="3429000" cy="3517056"/>
          </a:xfrm>
        </p:grpSpPr>
        <p:sp>
          <p:nvSpPr>
            <p:cNvPr id="5" name="Rectangle 4">
              <a:extLst>
                <a:ext uri="{FF2B5EF4-FFF2-40B4-BE49-F238E27FC236}">
                  <a16:creationId xmlns:a16="http://schemas.microsoft.com/office/drawing/2014/main" id="{EBD32C4C-2783-DD45-45AE-60D6A3FE6981}"/>
                </a:ext>
              </a:extLst>
            </p:cNvPr>
            <p:cNvSpPr/>
            <p:nvPr/>
          </p:nvSpPr>
          <p:spPr>
            <a:xfrm>
              <a:off x="4800600" y="2743200"/>
              <a:ext cx="3429000" cy="3352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Rectangle 5">
              <a:extLst>
                <a:ext uri="{FF2B5EF4-FFF2-40B4-BE49-F238E27FC236}">
                  <a16:creationId xmlns:a16="http://schemas.microsoft.com/office/drawing/2014/main" id="{AE61E32C-37FD-F321-482C-C78FFE0FA284}"/>
                </a:ext>
              </a:extLst>
            </p:cNvPr>
            <p:cNvSpPr/>
            <p:nvPr/>
          </p:nvSpPr>
          <p:spPr>
            <a:xfrm>
              <a:off x="5486402" y="2743200"/>
              <a:ext cx="1842684" cy="369332"/>
            </a:xfrm>
            <a:prstGeom prst="rect">
              <a:avLst/>
            </a:prstGeom>
          </p:spPr>
          <p:txBody>
            <a:bodyPr wrap="none">
              <a:spAutoFit/>
            </a:bodyPr>
            <a:lstStyle/>
            <a:p>
              <a:r>
                <a:rPr lang="en-US" dirty="0"/>
                <a:t>Smart thermostat</a:t>
              </a:r>
            </a:p>
          </p:txBody>
        </p:sp>
        <p:sp>
          <p:nvSpPr>
            <p:cNvPr id="8" name="TextBox 7">
              <a:extLst>
                <a:ext uri="{FF2B5EF4-FFF2-40B4-BE49-F238E27FC236}">
                  <a16:creationId xmlns:a16="http://schemas.microsoft.com/office/drawing/2014/main" id="{785BCCFC-B6A7-EAA0-60E6-8EF2C97F9A68}"/>
                </a:ext>
              </a:extLst>
            </p:cNvPr>
            <p:cNvSpPr txBox="1"/>
            <p:nvPr/>
          </p:nvSpPr>
          <p:spPr>
            <a:xfrm>
              <a:off x="4800600" y="3004066"/>
              <a:ext cx="1981199" cy="2923877"/>
            </a:xfrm>
            <a:prstGeom prst="rect">
              <a:avLst/>
            </a:prstGeom>
            <a:noFill/>
          </p:spPr>
          <p:txBody>
            <a:bodyPr wrap="square" rtlCol="0">
              <a:spAutoFit/>
            </a:bodyPr>
            <a:lstStyle/>
            <a:p>
              <a:r>
                <a:rPr lang="en-US" sz="1600" b="1" dirty="0"/>
                <a:t>Percepts</a:t>
              </a:r>
            </a:p>
            <a:p>
              <a:r>
                <a:rPr lang="en-US" sz="1400" dirty="0"/>
                <a:t>Sensors</a:t>
              </a:r>
            </a:p>
            <a:p>
              <a:pPr marL="285750" indent="-285750">
                <a:buFont typeface="Arial" panose="020B0604020202020204" pitchFamily="34" charset="0"/>
                <a:buChar char="•"/>
              </a:pPr>
              <a:r>
                <a:rPr lang="en-US" sz="1400" dirty="0"/>
                <a:t>Temp: deg. F</a:t>
              </a:r>
            </a:p>
            <a:p>
              <a:pPr marL="285750" indent="-285750">
                <a:buFont typeface="Arial" panose="020B0604020202020204" pitchFamily="34" charset="0"/>
                <a:buChar char="•"/>
              </a:pPr>
              <a:r>
                <a:rPr lang="en-US" sz="1400" dirty="0"/>
                <a:t>Someone walking by</a:t>
              </a:r>
            </a:p>
            <a:p>
              <a:pPr marL="285750" indent="-285750">
                <a:buFont typeface="Arial" panose="020B0604020202020204" pitchFamily="34" charset="0"/>
                <a:buChar char="•"/>
              </a:pPr>
              <a:r>
                <a:rPr lang="en-US" sz="1400" dirty="0"/>
                <a:t>Someone changes temp.</a:t>
              </a:r>
            </a:p>
            <a:p>
              <a:pPr marL="285750" indent="-285750">
                <a:buFont typeface="Arial" panose="020B0604020202020204" pitchFamily="34" charset="0"/>
                <a:buChar char="•"/>
              </a:pPr>
              <a:endParaRPr lang="en-US" sz="1400" dirty="0"/>
            </a:p>
            <a:p>
              <a:r>
                <a:rPr lang="en-US" sz="1400" dirty="0"/>
                <a:t>Internet</a:t>
              </a:r>
            </a:p>
            <a:p>
              <a:pPr marL="285750" indent="-285750">
                <a:buFont typeface="Arial" panose="020B0604020202020204" pitchFamily="34" charset="0"/>
                <a:buChar char="•"/>
              </a:pPr>
              <a:r>
                <a:rPr lang="en-US" sz="1400" dirty="0"/>
                <a:t>Outside temp.</a:t>
              </a:r>
            </a:p>
            <a:p>
              <a:pPr marL="285750" indent="-285750">
                <a:buFont typeface="Arial" panose="020B0604020202020204" pitchFamily="34" charset="0"/>
                <a:buChar char="•"/>
              </a:pPr>
              <a:r>
                <a:rPr lang="en-US" sz="1400" dirty="0"/>
                <a:t>Weather report</a:t>
              </a:r>
            </a:p>
            <a:p>
              <a:pPr marL="285750" indent="-285750">
                <a:buFont typeface="Arial" panose="020B0604020202020204" pitchFamily="34" charset="0"/>
                <a:buChar char="•"/>
              </a:pPr>
              <a:r>
                <a:rPr lang="en-US" sz="1400" dirty="0"/>
                <a:t>Energy curtailment</a:t>
              </a:r>
            </a:p>
            <a:p>
              <a:pPr marL="285750" indent="-285750">
                <a:buFont typeface="Arial" panose="020B0604020202020204" pitchFamily="34" charset="0"/>
                <a:buChar char="•"/>
              </a:pPr>
              <a:r>
                <a:rPr lang="en-US" sz="1400" dirty="0"/>
                <a:t>Day &amp; time</a:t>
              </a:r>
            </a:p>
            <a:p>
              <a:pPr marL="285750" indent="-285750">
                <a:buFont typeface="Arial" panose="020B0604020202020204" pitchFamily="34" charset="0"/>
                <a:buChar char="•"/>
              </a:pPr>
              <a:r>
                <a:rPr lang="en-US" sz="1400" dirty="0"/>
                <a:t>…</a:t>
              </a:r>
            </a:p>
          </p:txBody>
        </p:sp>
        <p:sp>
          <p:nvSpPr>
            <p:cNvPr id="10" name="TextBox 9">
              <a:extLst>
                <a:ext uri="{FF2B5EF4-FFF2-40B4-BE49-F238E27FC236}">
                  <a16:creationId xmlns:a16="http://schemas.microsoft.com/office/drawing/2014/main" id="{750C528B-BADB-9060-3A78-24A89D310B30}"/>
                </a:ext>
              </a:extLst>
            </p:cNvPr>
            <p:cNvSpPr txBox="1"/>
            <p:nvPr/>
          </p:nvSpPr>
          <p:spPr>
            <a:xfrm>
              <a:off x="6699912" y="3090157"/>
              <a:ext cx="1529688" cy="3170099"/>
            </a:xfrm>
            <a:prstGeom prst="rect">
              <a:avLst/>
            </a:prstGeom>
            <a:noFill/>
          </p:spPr>
          <p:txBody>
            <a:bodyPr wrap="square" rtlCol="0">
              <a:spAutoFit/>
            </a:bodyPr>
            <a:lstStyle/>
            <a:p>
              <a:r>
                <a:rPr lang="en-US" sz="1600" b="1" dirty="0"/>
                <a:t>States</a:t>
              </a:r>
            </a:p>
            <a:p>
              <a:r>
                <a:rPr lang="en-US" sz="1400" dirty="0"/>
                <a:t>Factored states</a:t>
              </a:r>
            </a:p>
            <a:p>
              <a:pPr marL="285750" indent="-285750">
                <a:buFont typeface="Arial" panose="020B0604020202020204" pitchFamily="34" charset="0"/>
                <a:buChar char="•"/>
              </a:pPr>
              <a:r>
                <a:rPr lang="en-US" sz="1400" dirty="0"/>
                <a:t>Estimated time to cool the house</a:t>
              </a:r>
            </a:p>
            <a:p>
              <a:pPr marL="285750" indent="-285750">
                <a:buFont typeface="Arial" panose="020B0604020202020204" pitchFamily="34" charset="0"/>
                <a:buChar char="•"/>
              </a:pPr>
              <a:r>
                <a:rPr lang="en-US" sz="1400" dirty="0"/>
                <a:t>Someone home?</a:t>
              </a:r>
            </a:p>
            <a:p>
              <a:pPr marL="285750" indent="-285750">
                <a:buFont typeface="Arial" panose="020B0604020202020204" pitchFamily="34" charset="0"/>
                <a:buChar char="•"/>
              </a:pPr>
              <a:r>
                <a:rPr lang="en-US" sz="1400" dirty="0"/>
                <a:t>How long till someone is coming home?</a:t>
              </a:r>
            </a:p>
            <a:p>
              <a:pPr marL="285750" indent="-285750">
                <a:buFont typeface="Arial" panose="020B0604020202020204" pitchFamily="34" charset="0"/>
                <a:buChar char="•"/>
              </a:pPr>
              <a:r>
                <a:rPr lang="en-US" sz="1400" dirty="0"/>
                <a:t>Schedule</a:t>
              </a:r>
            </a:p>
            <a:p>
              <a:pPr marL="285750" indent="-285750">
                <a:buFont typeface="Arial" panose="020B0604020202020204" pitchFamily="34" charset="0"/>
                <a:buChar char="•"/>
              </a:pPr>
              <a:r>
                <a:rPr lang="en-US" sz="1400" dirty="0"/>
                <a:t>….</a:t>
              </a:r>
            </a:p>
            <a:p>
              <a:endParaRPr lang="en-US" sz="1600" b="1" dirty="0"/>
            </a:p>
          </p:txBody>
        </p:sp>
        <p:cxnSp>
          <p:nvCxnSpPr>
            <p:cNvPr id="17" name="Straight Connector 16">
              <a:extLst>
                <a:ext uri="{FF2B5EF4-FFF2-40B4-BE49-F238E27FC236}">
                  <a16:creationId xmlns:a16="http://schemas.microsoft.com/office/drawing/2014/main" id="{97C013D6-10AF-5560-44AF-9F6FB04BA049}"/>
                </a:ext>
              </a:extLst>
            </p:cNvPr>
            <p:cNvCxnSpPr/>
            <p:nvPr/>
          </p:nvCxnSpPr>
          <p:spPr>
            <a:xfrm>
              <a:off x="6705600" y="3429000"/>
              <a:ext cx="0" cy="252626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sp>
        <p:nvSpPr>
          <p:cNvPr id="19" name="TextBox 18">
            <a:extLst>
              <a:ext uri="{FF2B5EF4-FFF2-40B4-BE49-F238E27FC236}">
                <a16:creationId xmlns:a16="http://schemas.microsoft.com/office/drawing/2014/main" id="{165BEDD3-FA9B-DB1D-D491-3A93CCCDA962}"/>
              </a:ext>
            </a:extLst>
          </p:cNvPr>
          <p:cNvSpPr txBox="1"/>
          <p:nvPr/>
        </p:nvSpPr>
        <p:spPr>
          <a:xfrm rot="1490344">
            <a:off x="5034977" y="2951947"/>
            <a:ext cx="2232965" cy="954107"/>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2800" b="1" dirty="0"/>
              <a:t>Model-based Reflex Agent?</a:t>
            </a:r>
          </a:p>
        </p:txBody>
      </p:sp>
      <p:sp>
        <p:nvSpPr>
          <p:cNvPr id="16" name="TextBox 15">
            <a:extLst>
              <a:ext uri="{FF2B5EF4-FFF2-40B4-BE49-F238E27FC236}">
                <a16:creationId xmlns:a16="http://schemas.microsoft.com/office/drawing/2014/main" id="{2BCB7D46-DF1E-4981-B53C-BCE34BDB13CA}"/>
              </a:ext>
            </a:extLst>
          </p:cNvPr>
          <p:cNvSpPr txBox="1"/>
          <p:nvPr/>
        </p:nvSpPr>
        <p:spPr>
          <a:xfrm rot="18844977">
            <a:off x="6416542" y="3673300"/>
            <a:ext cx="2565126"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3600" b="1" dirty="0"/>
              <a:t>Goal-based?</a:t>
            </a:r>
          </a:p>
        </p:txBody>
      </p:sp>
      <p:sp>
        <p:nvSpPr>
          <p:cNvPr id="18" name="TextBox 17">
            <a:extLst>
              <a:ext uri="{FF2B5EF4-FFF2-40B4-BE49-F238E27FC236}">
                <a16:creationId xmlns:a16="http://schemas.microsoft.com/office/drawing/2014/main" id="{87680BDF-1CAB-4A7C-B54C-C6EABE0BE124}"/>
              </a:ext>
            </a:extLst>
          </p:cNvPr>
          <p:cNvSpPr txBox="1"/>
          <p:nvPr/>
        </p:nvSpPr>
        <p:spPr>
          <a:xfrm rot="756261">
            <a:off x="4973903" y="5022633"/>
            <a:ext cx="2861681"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3600" b="1" dirty="0"/>
              <a:t>Utility-based?</a:t>
            </a:r>
          </a:p>
        </p:txBody>
      </p:sp>
      <p:sp>
        <p:nvSpPr>
          <p:cNvPr id="11" name="TextBox 10">
            <a:extLst>
              <a:ext uri="{FF2B5EF4-FFF2-40B4-BE49-F238E27FC236}">
                <a16:creationId xmlns:a16="http://schemas.microsoft.com/office/drawing/2014/main" id="{FD845BD7-D1C9-34BB-6BD7-A53C1E1C485D}"/>
              </a:ext>
            </a:extLst>
          </p:cNvPr>
          <p:cNvSpPr txBox="1"/>
          <p:nvPr/>
        </p:nvSpPr>
        <p:spPr>
          <a:xfrm rot="21151107">
            <a:off x="6518945" y="5908163"/>
            <a:ext cx="2047355" cy="6463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none" rtlCol="0">
            <a:spAutoFit/>
          </a:bodyPr>
          <a:lstStyle/>
          <a:p>
            <a:r>
              <a:rPr lang="en-US" sz="3600" b="1" dirty="0"/>
              <a:t>Learning?</a:t>
            </a:r>
          </a:p>
        </p:txBody>
      </p:sp>
    </p:spTree>
    <p:extLst>
      <p:ext uri="{BB962C8B-B14F-4D97-AF65-F5344CB8AC3E}">
        <p14:creationId xmlns:p14="http://schemas.microsoft.com/office/powerpoint/2010/main" val="41254851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BE47-1D1C-44B5-8446-587B6530CC91}"/>
              </a:ext>
            </a:extLst>
          </p:cNvPr>
          <p:cNvSpPr>
            <a:spLocks noGrp="1"/>
          </p:cNvSpPr>
          <p:nvPr>
            <p:ph type="title"/>
          </p:nvPr>
        </p:nvSpPr>
        <p:spPr/>
        <p:txBody>
          <a:bodyPr/>
          <a:lstStyle/>
          <a:p>
            <a:r>
              <a:rPr lang="en-US" dirty="0"/>
              <a:t>Example: Modern Vacuum Robot</a:t>
            </a:r>
          </a:p>
        </p:txBody>
      </p:sp>
      <p:sp>
        <p:nvSpPr>
          <p:cNvPr id="3" name="Content Placeholder 2">
            <a:extLst>
              <a:ext uri="{FF2B5EF4-FFF2-40B4-BE49-F238E27FC236}">
                <a16:creationId xmlns:a16="http://schemas.microsoft.com/office/drawing/2014/main" id="{547CF5C4-8471-4844-A31E-73B7D267F154}"/>
              </a:ext>
            </a:extLst>
          </p:cNvPr>
          <p:cNvSpPr>
            <a:spLocks noGrp="1"/>
          </p:cNvSpPr>
          <p:nvPr>
            <p:ph idx="1"/>
          </p:nvPr>
        </p:nvSpPr>
        <p:spPr>
          <a:xfrm>
            <a:off x="762000" y="1666229"/>
            <a:ext cx="2743200" cy="4351338"/>
          </a:xfrm>
        </p:spPr>
        <p:txBody>
          <a:bodyPr>
            <a:normAutofit/>
          </a:bodyPr>
          <a:lstStyle/>
          <a:p>
            <a:pPr marL="0" indent="0">
              <a:buNone/>
            </a:pPr>
            <a:r>
              <a:rPr lang="en-US" dirty="0"/>
              <a:t>Features are:</a:t>
            </a:r>
          </a:p>
          <a:p>
            <a:r>
              <a:rPr lang="en-US" dirty="0"/>
              <a:t>Control via App</a:t>
            </a:r>
          </a:p>
          <a:p>
            <a:r>
              <a:rPr lang="en-US" dirty="0"/>
              <a:t>Cleaning Modes</a:t>
            </a:r>
          </a:p>
          <a:p>
            <a:r>
              <a:rPr lang="en-US" dirty="0"/>
              <a:t>Navigation</a:t>
            </a:r>
          </a:p>
          <a:p>
            <a:r>
              <a:rPr lang="en-US" dirty="0"/>
              <a:t>Mapping</a:t>
            </a:r>
          </a:p>
          <a:p>
            <a:r>
              <a:rPr lang="en-US" dirty="0"/>
              <a:t>Boundary blockers</a:t>
            </a:r>
          </a:p>
          <a:p>
            <a:pPr marL="0" indent="0">
              <a:buNone/>
            </a:pPr>
            <a:endParaRPr lang="en-US" dirty="0"/>
          </a:p>
        </p:txBody>
      </p:sp>
      <p:pic>
        <p:nvPicPr>
          <p:cNvPr id="4" name="Picture 3">
            <a:extLst>
              <a:ext uri="{FF2B5EF4-FFF2-40B4-BE49-F238E27FC236}">
                <a16:creationId xmlns:a16="http://schemas.microsoft.com/office/drawing/2014/main" id="{75132EF9-B0A2-4037-8D0E-42458B0470CD}"/>
              </a:ext>
              <a:ext uri="{C183D7F6-B498-43B3-948B-1728B52AA6E4}">
                <adec:decorative xmlns:adec="http://schemas.microsoft.com/office/drawing/2017/decorative" val="1"/>
              </a:ext>
            </a:extLst>
          </p:cNvPr>
          <p:cNvPicPr>
            <a:picLocks noChangeAspect="1"/>
          </p:cNvPicPr>
          <p:nvPr/>
        </p:nvPicPr>
        <p:blipFill rotWithShape="1">
          <a:blip r:embed="rId2"/>
          <a:srcRect l="6875" t="8450" r="37500" b="14843"/>
          <a:stretch/>
        </p:blipFill>
        <p:spPr>
          <a:xfrm>
            <a:off x="3733800" y="1828799"/>
            <a:ext cx="5086350" cy="3657601"/>
          </a:xfrm>
          <a:prstGeom prst="rect">
            <a:avLst/>
          </a:prstGeom>
        </p:spPr>
      </p:pic>
      <p:sp>
        <p:nvSpPr>
          <p:cNvPr id="5" name="Rectangle 4">
            <a:extLst>
              <a:ext uri="{FF2B5EF4-FFF2-40B4-BE49-F238E27FC236}">
                <a16:creationId xmlns:a16="http://schemas.microsoft.com/office/drawing/2014/main" id="{53B8DAC9-A88F-4BA2-BF06-135DCF2303C7}"/>
              </a:ext>
            </a:extLst>
          </p:cNvPr>
          <p:cNvSpPr/>
          <p:nvPr/>
        </p:nvSpPr>
        <p:spPr>
          <a:xfrm>
            <a:off x="4267200" y="5786735"/>
            <a:ext cx="4495800" cy="461665"/>
          </a:xfrm>
          <a:prstGeom prst="rect">
            <a:avLst/>
          </a:prstGeom>
        </p:spPr>
        <p:txBody>
          <a:bodyPr wrap="square">
            <a:spAutoFit/>
          </a:bodyPr>
          <a:lstStyle/>
          <a:p>
            <a:r>
              <a:rPr lang="en-US" sz="1200" dirty="0"/>
              <a:t>Source: </a:t>
            </a:r>
            <a:r>
              <a:rPr lang="en-US" sz="1200" dirty="0">
                <a:hlinkClick r:id="rId3"/>
              </a:rPr>
              <a:t>https://www.techhive.com/article/3269782/best-robot-vacuum-cleaners.html</a:t>
            </a:r>
            <a:r>
              <a:rPr lang="en-US" sz="1200" dirty="0"/>
              <a:t> </a:t>
            </a:r>
          </a:p>
        </p:txBody>
      </p:sp>
    </p:spTree>
    <p:extLst>
      <p:ext uri="{BB962C8B-B14F-4D97-AF65-F5344CB8AC3E}">
        <p14:creationId xmlns:p14="http://schemas.microsoft.com/office/powerpoint/2010/main" val="3668977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a:t>
            </a:r>
          </a:p>
        </p:txBody>
      </p:sp>
      <p:graphicFrame>
        <p:nvGraphicFramePr>
          <p:cNvPr id="4" name="Content Placeholder 3" descr="Four empty tables for the PEAS description. ">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19288767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B1F2B4B-F5D4-8A70-3612-234CA2AA6369}"/>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15557306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a </a:t>
            </a:r>
            <a:br>
              <a:rPr lang="en-US" dirty="0"/>
            </a:br>
            <a:r>
              <a:rPr lang="en-US" dirty="0"/>
              <a:t>Modern Robot Vacuum: Solution</a:t>
            </a:r>
          </a:p>
        </p:txBody>
      </p:sp>
      <p:graphicFrame>
        <p:nvGraphicFramePr>
          <p:cNvPr id="4" name="Content Placeholder 3" descr="Four completed tables with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25095899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id="{A4B96C03-BBD8-FF05-EB55-5EFA783F2E6D}"/>
              </a:ext>
              <a:ext uri="{C183D7F6-B498-43B3-948B-1728B52AA6E4}">
                <adec:decorative xmlns:adec="http://schemas.microsoft.com/office/drawing/2017/decorative" val="1"/>
              </a:ext>
            </a:extLst>
          </p:cNvPr>
          <p:cNvPicPr>
            <a:picLocks noChangeAspect="1"/>
          </p:cNvPicPr>
          <p:nvPr/>
        </p:nvPicPr>
        <p:blipFill rotWithShape="1">
          <a:blip r:embed="rId7"/>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2187398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Modern Robot Vacuum? </a:t>
            </a:r>
          </a:p>
        </p:txBody>
      </p:sp>
      <p:graphicFrame>
        <p:nvGraphicFramePr>
          <p:cNvPr id="2" name="Content Placeholder 1">
            <a:extLst>
              <a:ext uri="{FF2B5EF4-FFF2-40B4-BE49-F238E27FC236}">
                <a16:creationId xmlns:a16="http://schemas.microsoft.com/office/drawing/2014/main" id="{22A48921-D15F-4F33-808F-C00BAA1FDF19}"/>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918892484"/>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199" y="2989827"/>
            <a:ext cx="2819400" cy="646331"/>
          </a:xfrm>
          <a:prstGeom prst="rect">
            <a:avLst/>
          </a:prstGeom>
          <a:noFill/>
        </p:spPr>
        <p:txBody>
          <a:bodyPr wrap="square" rtlCol="0">
            <a:spAutoFit/>
          </a:bodyPr>
          <a:lstStyle/>
          <a:p>
            <a:r>
              <a:rPr lang="en-US" dirty="0"/>
              <a:t>Does it actively try to reach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states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only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a:extLst>
              <a:ext uri="{FF2B5EF4-FFF2-40B4-BE49-F238E27FC236}">
                <a16:creationId xmlns:a16="http://schemas.microsoft.com/office/drawing/2014/main" id="{3C80410A-2FDB-E16D-D734-401410472D6F}"/>
              </a:ext>
              <a:ext uri="{C183D7F6-B498-43B3-948B-1728B52AA6E4}">
                <adec:decorative xmlns:adec="http://schemas.microsoft.com/office/drawing/2017/decorative" val="1"/>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10" name="Picture 9">
            <a:extLst>
              <a:ext uri="{FF2B5EF4-FFF2-40B4-BE49-F238E27FC236}">
                <a16:creationId xmlns:a16="http://schemas.microsoft.com/office/drawing/2014/main" id="{CC59C3C4-E1FC-63F9-8E67-5C18D391678F}"/>
              </a:ext>
              <a:ext uri="{C183D7F6-B498-43B3-948B-1728B52AA6E4}">
                <adec:decorative xmlns:adec="http://schemas.microsoft.com/office/drawing/2017/decorative" val="1"/>
              </a:ext>
            </a:extLst>
          </p:cNvPr>
          <p:cNvPicPr>
            <a:picLocks noChangeAspect="1"/>
          </p:cNvPicPr>
          <p:nvPr/>
        </p:nvPicPr>
        <p:blipFill rotWithShape="1">
          <a:blip r:embed="rId10"/>
          <a:srcRect l="11458" t="8450" r="70625" b="57990"/>
          <a:stretch/>
        </p:blipFill>
        <p:spPr>
          <a:xfrm>
            <a:off x="7239000" y="227806"/>
            <a:ext cx="1638300" cy="1600201"/>
          </a:xfrm>
          <a:prstGeom prst="rect">
            <a:avLst/>
          </a:prstGeom>
        </p:spPr>
      </p:pic>
    </p:spTree>
    <p:extLst>
      <p:ext uri="{BB962C8B-B14F-4D97-AF65-F5344CB8AC3E}">
        <p14:creationId xmlns:p14="http://schemas.microsoft.com/office/powerpoint/2010/main" val="36953750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C9D64-71A1-0FC9-A4B8-803166224E72}"/>
              </a:ext>
            </a:extLst>
          </p:cNvPr>
          <p:cNvSpPr>
            <a:spLocks noGrp="1"/>
          </p:cNvSpPr>
          <p:nvPr>
            <p:ph type="title"/>
          </p:nvPr>
        </p:nvSpPr>
        <p:spPr/>
        <p:txBody>
          <a:bodyPr/>
          <a:lstStyle/>
          <a:p>
            <a:r>
              <a:rPr lang="en-US" dirty="0"/>
              <a:t>Example: Large Language Models</a:t>
            </a:r>
          </a:p>
        </p:txBody>
      </p:sp>
      <p:pic>
        <p:nvPicPr>
          <p:cNvPr id="7" name="Content Placeholder 6" descr="A screenshot of a shoet conversation wioth ChatGPT about the weather.">
            <a:extLst>
              <a:ext uri="{FF2B5EF4-FFF2-40B4-BE49-F238E27FC236}">
                <a16:creationId xmlns:a16="http://schemas.microsoft.com/office/drawing/2014/main" id="{B4ED022A-0D14-B608-A157-B5CA4FEBEB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2000" y="1690689"/>
            <a:ext cx="7467600" cy="4008191"/>
          </a:xfrm>
        </p:spPr>
      </p:pic>
      <p:pic>
        <p:nvPicPr>
          <p:cNvPr id="1026" name="Picture 2" descr="Image result for chatgpt ai">
            <a:extLst>
              <a:ext uri="{FF2B5EF4-FFF2-40B4-BE49-F238E27FC236}">
                <a16:creationId xmlns:a16="http://schemas.microsoft.com/office/drawing/2014/main" id="{7B854F5C-F02E-55D3-B81E-0C4136F643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50693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p:txBody>
          <a:bodyPr/>
          <a:lstStyle/>
          <a:p>
            <a:r>
              <a:rPr lang="en-US" dirty="0"/>
              <a:t>PEAS Description of ChatGPT</a:t>
            </a:r>
          </a:p>
        </p:txBody>
      </p:sp>
      <p:graphicFrame>
        <p:nvGraphicFramePr>
          <p:cNvPr id="4" name="Content Placeholder 3" descr="Four empty tables for the PEAS description.">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63226108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Image result for chatgpt ai">
            <a:extLst>
              <a:ext uri="{FF2B5EF4-FFF2-40B4-BE49-F238E27FC236}">
                <a16:creationId xmlns:a16="http://schemas.microsoft.com/office/drawing/2014/main" id="{E75EFC2A-A54F-3905-C9DA-2484E885BC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554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What is an Agents?</a:t>
            </a:r>
          </a:p>
        </p:txBody>
      </p:sp>
      <p:pic>
        <p:nvPicPr>
          <p:cNvPr id="5124" name="Picture 4">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1600200" y="2523752"/>
            <a:ext cx="5638800" cy="2429248"/>
          </a:xfrm>
          <a:prstGeom prst="rect">
            <a:avLst/>
          </a:prstGeom>
          <a:noFill/>
          <a:ln w="9525">
            <a:noFill/>
            <a:miter lim="800000"/>
            <a:headEnd/>
            <a:tailEnd/>
          </a:ln>
        </p:spPr>
      </p:pic>
      <p:sp>
        <p:nvSpPr>
          <p:cNvPr id="5123" name="Rectangle 3"/>
          <p:cNvSpPr>
            <a:spLocks noGrp="1" noChangeArrowheads="1"/>
          </p:cNvSpPr>
          <p:nvPr>
            <p:ph idx="1"/>
          </p:nvPr>
        </p:nvSpPr>
        <p:spPr>
          <a:xfrm>
            <a:off x="628650" y="1524000"/>
            <a:ext cx="7886700" cy="5029200"/>
          </a:xfrm>
        </p:spPr>
        <p:txBody>
          <a:bodyPr>
            <a:normAutofit fontScale="92500" lnSpcReduction="10000"/>
          </a:bodyPr>
          <a:lstStyle/>
          <a:p>
            <a:r>
              <a:rPr lang="en-US" sz="2200" dirty="0"/>
              <a:t>An </a:t>
            </a:r>
            <a:r>
              <a:rPr lang="en-US" sz="2200" dirty="0">
                <a:solidFill>
                  <a:srgbClr val="FF0000"/>
                </a:solidFill>
              </a:rPr>
              <a:t>agent</a:t>
            </a:r>
            <a:r>
              <a:rPr lang="en-US" sz="2200" dirty="0"/>
              <a:t> is anything that can be viewed as </a:t>
            </a:r>
            <a:r>
              <a:rPr lang="en-US" sz="2200" dirty="0">
                <a:solidFill>
                  <a:srgbClr val="FF0000"/>
                </a:solidFill>
              </a:rPr>
              <a:t>perceiving</a:t>
            </a:r>
            <a:r>
              <a:rPr lang="en-US" sz="2200" dirty="0"/>
              <a:t> its </a:t>
            </a:r>
            <a:r>
              <a:rPr lang="en-US" sz="2200" dirty="0">
                <a:solidFill>
                  <a:srgbClr val="FF0000"/>
                </a:solidFill>
              </a:rPr>
              <a:t>environment</a:t>
            </a:r>
            <a:r>
              <a:rPr lang="en-US" sz="2200" dirty="0"/>
              <a:t> through </a:t>
            </a:r>
            <a:r>
              <a:rPr lang="en-US" sz="2200" dirty="0">
                <a:solidFill>
                  <a:srgbClr val="FF0000"/>
                </a:solidFill>
              </a:rPr>
              <a:t>sensors</a:t>
            </a:r>
            <a:r>
              <a:rPr lang="en-US" sz="2200" dirty="0"/>
              <a:t> and </a:t>
            </a:r>
            <a:r>
              <a:rPr lang="en-US" sz="2200" dirty="0">
                <a:solidFill>
                  <a:srgbClr val="FF0000"/>
                </a:solidFill>
              </a:rPr>
              <a:t>acting</a:t>
            </a:r>
            <a:r>
              <a:rPr lang="en-US" sz="2200" dirty="0"/>
              <a:t> upon that environment through </a:t>
            </a:r>
            <a:r>
              <a:rPr lang="en-US" sz="2200" dirty="0">
                <a:solidFill>
                  <a:srgbClr val="FF0000"/>
                </a:solidFill>
              </a:rPr>
              <a:t>actuators.</a:t>
            </a: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endParaRPr lang="en-US" dirty="0">
              <a:solidFill>
                <a:srgbClr val="FF0000"/>
              </a:solidFill>
            </a:endParaRPr>
          </a:p>
          <a:p>
            <a:r>
              <a:rPr lang="en-US" b="1" dirty="0"/>
              <a:t>Control theory</a:t>
            </a:r>
            <a:r>
              <a:rPr lang="en-US" dirty="0"/>
              <a:t>: A </a:t>
            </a:r>
            <a:r>
              <a:rPr lang="en-US" b="1" dirty="0"/>
              <a:t>closed-loop control system </a:t>
            </a:r>
            <a:r>
              <a:rPr lang="en-US" dirty="0"/>
              <a:t>(= feedback control system) is a set of mechanical or electronic devices that automatically regulate a process variable to a desired state or set point without human interaction. The agent is called a controller.</a:t>
            </a:r>
            <a:endParaRPr lang="en-US" dirty="0">
              <a:solidFill>
                <a:srgbClr val="FF0000"/>
              </a:solidFill>
            </a:endParaRPr>
          </a:p>
          <a:p>
            <a:r>
              <a:rPr lang="en-US" b="1" dirty="0"/>
              <a:t>Softbot</a:t>
            </a:r>
            <a:r>
              <a:rPr lang="en-US" dirty="0"/>
              <a:t>: Agent is a software program that runs on a host device.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203283"/>
            <a:ext cx="7886700" cy="1325563"/>
          </a:xfrm>
        </p:spPr>
        <p:txBody>
          <a:bodyPr/>
          <a:lstStyle/>
          <a:p>
            <a:r>
              <a:rPr lang="en-US" dirty="0"/>
              <a:t>What Type of Intelligent Agent is </a:t>
            </a:r>
            <a:br>
              <a:rPr lang="en-US" dirty="0"/>
            </a:br>
            <a:r>
              <a:rPr lang="en-US" dirty="0"/>
              <a:t>ChatGPT?</a:t>
            </a:r>
          </a:p>
        </p:txBody>
      </p:sp>
      <p:graphicFrame>
        <p:nvGraphicFramePr>
          <p:cNvPr id="2" name="Content Placeholder 1" descr="A figure showing the four types of agents covered so far.">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851368334"/>
              </p:ext>
            </p:extLst>
          </p:nvPr>
        </p:nvGraphicFramePr>
        <p:xfrm>
          <a:off x="628650" y="1371600"/>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 uri="{C183D7F6-B498-43B3-948B-1728B52AA6E4}">
                <adec:decorative xmlns:adec="http://schemas.microsoft.com/office/drawing/2017/decorative" val="0"/>
              </a:ext>
            </a:extLst>
          </p:cNvPr>
          <p:cNvSpPr txBox="1"/>
          <p:nvPr/>
        </p:nvSpPr>
        <p:spPr>
          <a:xfrm>
            <a:off x="5410200" y="1743670"/>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2816727"/>
            <a:ext cx="2819400" cy="646331"/>
          </a:xfrm>
          <a:prstGeom prst="rect">
            <a:avLst/>
          </a:prstGeom>
          <a:noFill/>
        </p:spPr>
        <p:txBody>
          <a:bodyPr wrap="square" rtlCol="0">
            <a:spAutoFit/>
          </a:bodyPr>
          <a:lstStyle/>
          <a:p>
            <a:r>
              <a:rPr lang="en-US" dirty="0"/>
              <a:t>Does it actively try to reach a goal state?</a:t>
            </a:r>
          </a:p>
        </p:txBody>
      </p:sp>
      <p:sp>
        <p:nvSpPr>
          <p:cNvPr id="4" name="TextBox 3">
            <a:extLst>
              <a:ext uri="{FF2B5EF4-FFF2-40B4-BE49-F238E27FC236}">
                <a16:creationId xmlns:a16="http://schemas.microsoft.com/office/drawing/2014/main" id="{0E543FF3-A7B8-4E61-901C-8229EAC2C575}"/>
              </a:ext>
              <a:ext uri="{C183D7F6-B498-43B3-948B-1728B52AA6E4}">
                <adec:decorative xmlns:adec="http://schemas.microsoft.com/office/drawing/2017/decorative" val="0"/>
              </a:ext>
            </a:extLst>
          </p:cNvPr>
          <p:cNvSpPr txBox="1"/>
          <p:nvPr/>
        </p:nvSpPr>
        <p:spPr>
          <a:xfrm>
            <a:off x="5416378" y="3450033"/>
            <a:ext cx="3200400" cy="923330"/>
          </a:xfrm>
          <a:prstGeom prst="rect">
            <a:avLst/>
          </a:prstGeom>
          <a:noFill/>
        </p:spPr>
        <p:txBody>
          <a:bodyPr wrap="square" rtlCol="0">
            <a:spAutoFit/>
          </a:bodyPr>
          <a:lstStyle/>
          <a:p>
            <a:r>
              <a:rPr lang="en-US" dirty="0"/>
              <a:t>Does it store state information? How would the state be defined (atomic/factored)?</a:t>
            </a:r>
          </a:p>
        </p:txBody>
      </p:sp>
      <p:sp>
        <p:nvSpPr>
          <p:cNvPr id="12" name="TextBox 11">
            <a:extLst>
              <a:ext uri="{FF2B5EF4-FFF2-40B4-BE49-F238E27FC236}">
                <a16:creationId xmlns:a16="http://schemas.microsoft.com/office/drawing/2014/main" id="{87D9E60E-0D36-43B2-AD16-3CEF05FCE73D}"/>
              </a:ext>
            </a:extLst>
          </p:cNvPr>
          <p:cNvSpPr txBox="1"/>
          <p:nvPr/>
        </p:nvSpPr>
        <p:spPr>
          <a:xfrm>
            <a:off x="5430442" y="4497634"/>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270845"/>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sp>
        <p:nvSpPr>
          <p:cNvPr id="5" name="TextBox 4">
            <a:extLst>
              <a:ext uri="{FF2B5EF4-FFF2-40B4-BE49-F238E27FC236}">
                <a16:creationId xmlns:a16="http://schemas.microsoft.com/office/drawing/2014/main" id="{A8325A0F-73C1-1416-1EF6-38EAC1EA1501}"/>
              </a:ext>
              <a:ext uri="{C183D7F6-B498-43B3-948B-1728B52AA6E4}">
                <adec:decorative xmlns:adec="http://schemas.microsoft.com/office/drawing/2017/decorative" val="0"/>
              </a:ext>
            </a:extLst>
          </p:cNvPr>
          <p:cNvSpPr txBox="1"/>
          <p:nvPr/>
        </p:nvSpPr>
        <p:spPr>
          <a:xfrm>
            <a:off x="4845782" y="5401270"/>
            <a:ext cx="3900555" cy="923330"/>
          </a:xfrm>
          <a:prstGeom prst="rect">
            <a:avLst/>
          </a:prstGeom>
          <a:noFill/>
        </p:spPr>
        <p:txBody>
          <a:bodyPr wrap="none" rtlCol="0">
            <a:spAutoFit/>
          </a:bodyPr>
          <a:lstStyle/>
          <a:p>
            <a:r>
              <a:rPr lang="en-US" dirty="0"/>
              <a:t>Answer the following questions:</a:t>
            </a:r>
          </a:p>
          <a:p>
            <a:pPr marL="285750" indent="-285750">
              <a:buFont typeface="Arial" panose="020B0604020202020204" pitchFamily="34" charset="0"/>
              <a:buChar char="•"/>
            </a:pPr>
            <a:r>
              <a:rPr lang="en-US" dirty="0"/>
              <a:t>Does ChatGPT pass the Touring test?</a:t>
            </a:r>
          </a:p>
          <a:p>
            <a:pPr marL="285750" indent="-285750">
              <a:buFont typeface="Arial" panose="020B0604020202020204" pitchFamily="34" charset="0"/>
              <a:buChar char="•"/>
            </a:pPr>
            <a:r>
              <a:rPr lang="en-US" dirty="0"/>
              <a:t>Is ChatGPT a rational agent? Why?</a:t>
            </a:r>
          </a:p>
        </p:txBody>
      </p:sp>
      <p:grpSp>
        <p:nvGrpSpPr>
          <p:cNvPr id="9" name="Group 8">
            <a:extLst>
              <a:ext uri="{FF2B5EF4-FFF2-40B4-BE49-F238E27FC236}">
                <a16:creationId xmlns:a16="http://schemas.microsoft.com/office/drawing/2014/main" id="{007C13B2-6714-4C9A-E926-072509D0D5A3}"/>
              </a:ext>
              <a:ext uri="{C183D7F6-B498-43B3-948B-1728B52AA6E4}">
                <adec:decorative xmlns:adec="http://schemas.microsoft.com/office/drawing/2017/decorative" val="1"/>
              </a:ext>
            </a:extLst>
          </p:cNvPr>
          <p:cNvGrpSpPr/>
          <p:nvPr/>
        </p:nvGrpSpPr>
        <p:grpSpPr>
          <a:xfrm>
            <a:off x="628650" y="5645725"/>
            <a:ext cx="2743200" cy="598587"/>
            <a:chOff x="4953000" y="6061025"/>
            <a:chExt cx="2743200" cy="598587"/>
          </a:xfrm>
        </p:grpSpPr>
        <p:sp>
          <p:nvSpPr>
            <p:cNvPr id="10" name="TextBox 9">
              <a:extLst>
                <a:ext uri="{FF2B5EF4-FFF2-40B4-BE49-F238E27FC236}">
                  <a16:creationId xmlns:a16="http://schemas.microsoft.com/office/drawing/2014/main" id="{291D4210-7422-9287-6F9D-9A13DA619BAB}"/>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2AE57B08-C432-056F-FB0F-EEC37883A36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sp>
        <p:nvSpPr>
          <p:cNvPr id="13" name="TextBox 12">
            <a:extLst>
              <a:ext uri="{FF2B5EF4-FFF2-40B4-BE49-F238E27FC236}">
                <a16:creationId xmlns:a16="http://schemas.microsoft.com/office/drawing/2014/main" id="{464D35B4-5A35-D41F-B659-CA1DADAC225F}"/>
              </a:ext>
            </a:extLst>
          </p:cNvPr>
          <p:cNvSpPr txBox="1"/>
          <p:nvPr/>
        </p:nvSpPr>
        <p:spPr>
          <a:xfrm>
            <a:off x="1676400" y="6437253"/>
            <a:ext cx="5867400" cy="369332"/>
          </a:xfrm>
          <a:prstGeom prst="rect">
            <a:avLst/>
          </a:prstGeom>
          <a:noFill/>
        </p:spPr>
        <p:txBody>
          <a:bodyPr wrap="square" rtlCol="0">
            <a:spAutoFit/>
          </a:bodyPr>
          <a:lstStyle/>
          <a:p>
            <a:pPr algn="ctr"/>
            <a:r>
              <a:rPr lang="en-US" dirty="0"/>
              <a:t>We will talk about knowledge-based agents later.</a:t>
            </a:r>
          </a:p>
        </p:txBody>
      </p:sp>
      <p:pic>
        <p:nvPicPr>
          <p:cNvPr id="14" name="Picture 2">
            <a:extLst>
              <a:ext uri="{FF2B5EF4-FFF2-40B4-BE49-F238E27FC236}">
                <a16:creationId xmlns:a16="http://schemas.microsoft.com/office/drawing/2014/main" id="{760E40C1-D2A1-F5D7-9D07-9E9BD32A9E9E}"/>
              </a:ext>
              <a:ext uri="{C183D7F6-B498-43B3-948B-1728B52AA6E4}">
                <adec:decorative xmlns:adec="http://schemas.microsoft.com/office/drawing/2017/decorative" val="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64086" y="402237"/>
            <a:ext cx="2084614" cy="133643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43494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28650" y="365126"/>
            <a:ext cx="7886700" cy="1939037"/>
          </a:xfrm>
        </p:spPr>
        <p:txBody>
          <a:bodyPr>
            <a:normAutofit/>
          </a:bodyPr>
          <a:lstStyle/>
          <a:p>
            <a:r>
              <a:rPr lang="en-US" dirty="0"/>
              <a:t>Intelligent Systems a </a:t>
            </a:r>
            <a:br>
              <a:rPr lang="en-US" dirty="0"/>
            </a:br>
            <a:r>
              <a:rPr lang="en-US" dirty="0"/>
              <a:t>Sets of Agents:</a:t>
            </a:r>
            <a:br>
              <a:rPr lang="en-US" dirty="0"/>
            </a:br>
            <a:r>
              <a:rPr lang="en-US" dirty="0"/>
              <a:t>Self-driving Car</a:t>
            </a:r>
          </a:p>
        </p:txBody>
      </p:sp>
      <p:graphicFrame>
        <p:nvGraphicFramePr>
          <p:cNvPr id="2" name="Content Placeholder 1" descr="A figure with the four types of intelligent agents covered so far. ">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2702058631"/>
              </p:ext>
            </p:extLst>
          </p:nvPr>
        </p:nvGraphicFramePr>
        <p:xfrm>
          <a:off x="228600" y="3040062"/>
          <a:ext cx="6034060" cy="3513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D499C2C-DA7C-4702-8951-9F3A8E6E1800}"/>
              </a:ext>
            </a:extLst>
          </p:cNvPr>
          <p:cNvSpPr txBox="1"/>
          <p:nvPr/>
        </p:nvSpPr>
        <p:spPr>
          <a:xfrm>
            <a:off x="3871986" y="3363605"/>
            <a:ext cx="3990874" cy="584775"/>
          </a:xfrm>
          <a:prstGeom prst="rect">
            <a:avLst/>
          </a:prstGeom>
          <a:noFill/>
        </p:spPr>
        <p:txBody>
          <a:bodyPr wrap="square" rtlCol="0">
            <a:spAutoFit/>
          </a:bodyPr>
          <a:lstStyle/>
          <a:p>
            <a:pPr lvl="0"/>
            <a:r>
              <a:rPr lang="en-US" sz="1600" dirty="0"/>
              <a:t>Make sure the passenger has a pleasant drive (not too much sudden breaking = utility)</a:t>
            </a:r>
          </a:p>
        </p:txBody>
      </p:sp>
      <p:sp>
        <p:nvSpPr>
          <p:cNvPr id="7" name="TextBox 6">
            <a:extLst>
              <a:ext uri="{FF2B5EF4-FFF2-40B4-BE49-F238E27FC236}">
                <a16:creationId xmlns:a16="http://schemas.microsoft.com/office/drawing/2014/main" id="{9AC301F9-4D8F-484A-8F4D-6A05CB5B419A}"/>
              </a:ext>
            </a:extLst>
          </p:cNvPr>
          <p:cNvSpPr txBox="1"/>
          <p:nvPr/>
        </p:nvSpPr>
        <p:spPr>
          <a:xfrm>
            <a:off x="3867866" y="4192539"/>
            <a:ext cx="3073798" cy="338554"/>
          </a:xfrm>
          <a:prstGeom prst="rect">
            <a:avLst/>
          </a:prstGeom>
          <a:noFill/>
        </p:spPr>
        <p:txBody>
          <a:bodyPr wrap="square" rtlCol="0">
            <a:spAutoFit/>
          </a:bodyPr>
          <a:lstStyle/>
          <a:p>
            <a:pPr lvl="0"/>
            <a:r>
              <a:rPr lang="en-US" sz="1600" dirty="0"/>
              <a:t>Plan the route to the destination.</a:t>
            </a:r>
          </a:p>
        </p:txBody>
      </p:sp>
      <p:sp>
        <p:nvSpPr>
          <p:cNvPr id="9" name="TextBox 8">
            <a:extLst>
              <a:ext uri="{FF2B5EF4-FFF2-40B4-BE49-F238E27FC236}">
                <a16:creationId xmlns:a16="http://schemas.microsoft.com/office/drawing/2014/main" id="{FD8E073D-E3E3-3462-E5CB-9681F2508B4E}"/>
              </a:ext>
            </a:extLst>
          </p:cNvPr>
          <p:cNvSpPr txBox="1"/>
          <p:nvPr/>
        </p:nvSpPr>
        <p:spPr>
          <a:xfrm>
            <a:off x="3867866" y="4671762"/>
            <a:ext cx="4263007" cy="830997"/>
          </a:xfrm>
          <a:prstGeom prst="rect">
            <a:avLst/>
          </a:prstGeom>
          <a:noFill/>
        </p:spPr>
        <p:txBody>
          <a:bodyPr wrap="square" rtlCol="0">
            <a:spAutoFit/>
          </a:bodyPr>
          <a:lstStyle/>
          <a:p>
            <a:pPr lvl="0"/>
            <a:r>
              <a:rPr lang="en-US" sz="1600" dirty="0"/>
              <a:t>Remember where every other car is and calculate where they will be in the next few seconds.</a:t>
            </a:r>
          </a:p>
        </p:txBody>
      </p:sp>
      <p:sp>
        <p:nvSpPr>
          <p:cNvPr id="3" name="TextBox 2">
            <a:extLst>
              <a:ext uri="{FF2B5EF4-FFF2-40B4-BE49-F238E27FC236}">
                <a16:creationId xmlns:a16="http://schemas.microsoft.com/office/drawing/2014/main" id="{FD6EAA75-C94E-4445-AD1B-F468B33665DD}"/>
              </a:ext>
            </a:extLst>
          </p:cNvPr>
          <p:cNvSpPr txBox="1"/>
          <p:nvPr/>
        </p:nvSpPr>
        <p:spPr>
          <a:xfrm>
            <a:off x="3867867" y="5475770"/>
            <a:ext cx="3430733" cy="584775"/>
          </a:xfrm>
          <a:prstGeom prst="rect">
            <a:avLst/>
          </a:prstGeom>
          <a:noFill/>
        </p:spPr>
        <p:txBody>
          <a:bodyPr wrap="square" rtlCol="0">
            <a:spAutoFit/>
          </a:bodyPr>
          <a:lstStyle/>
          <a:p>
            <a:pPr lvl="0"/>
            <a:r>
              <a:rPr lang="en-US" sz="1600" dirty="0"/>
              <a:t>React to unforeseen issues like a child running in front of the car quickly.</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328388" y="4602412"/>
            <a:ext cx="2818899"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It should learn!</a:t>
            </a:r>
          </a:p>
        </p:txBody>
      </p:sp>
      <p:pic>
        <p:nvPicPr>
          <p:cNvPr id="5" name="Picture 2">
            <a:extLst>
              <a:ext uri="{FF2B5EF4-FFF2-40B4-BE49-F238E27FC236}">
                <a16:creationId xmlns:a16="http://schemas.microsoft.com/office/drawing/2014/main" id="{2E922884-3303-24F6-3C7C-5BBCF646CEC4}"/>
              </a:ext>
              <a:ext uri="{C183D7F6-B498-43B3-948B-1728B52AA6E4}">
                <adec:decorative xmlns:adec="http://schemas.microsoft.com/office/drawing/2017/decorative" val="1"/>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r="38945" b="37618"/>
          <a:stretch/>
        </p:blipFill>
        <p:spPr bwMode="auto">
          <a:xfrm>
            <a:off x="4757194" y="258804"/>
            <a:ext cx="4114800" cy="236487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89A5416-8469-7953-E766-1113C06E1061}"/>
              </a:ext>
              <a:ext uri="{C183D7F6-B498-43B3-948B-1728B52AA6E4}">
                <adec:decorative xmlns:adec="http://schemas.microsoft.com/office/drawing/2017/decorative" val="1"/>
              </a:ext>
            </a:extLst>
          </p:cNvPr>
          <p:cNvSpPr txBox="1"/>
          <p:nvPr/>
        </p:nvSpPr>
        <p:spPr>
          <a:xfrm>
            <a:off x="7848600" y="3386840"/>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High-level planning</a:t>
            </a:r>
          </a:p>
        </p:txBody>
      </p:sp>
      <p:sp>
        <p:nvSpPr>
          <p:cNvPr id="11" name="TextBox 10">
            <a:extLst>
              <a:ext uri="{FF2B5EF4-FFF2-40B4-BE49-F238E27FC236}">
                <a16:creationId xmlns:a16="http://schemas.microsoft.com/office/drawing/2014/main" id="{77EFB179-2170-5402-86C0-9DA1CDB16EDA}"/>
              </a:ext>
              <a:ext uri="{C183D7F6-B498-43B3-948B-1728B52AA6E4}">
                <adec:decorative xmlns:adec="http://schemas.microsoft.com/office/drawing/2017/decorative" val="1"/>
              </a:ext>
            </a:extLst>
          </p:cNvPr>
          <p:cNvSpPr txBox="1"/>
          <p:nvPr/>
        </p:nvSpPr>
        <p:spPr>
          <a:xfrm>
            <a:off x="7848600" y="5529842"/>
            <a:ext cx="11430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Low-level planning</a:t>
            </a:r>
          </a:p>
        </p:txBody>
      </p:sp>
      <p:sp>
        <p:nvSpPr>
          <p:cNvPr id="12" name="Arrow: Down 11">
            <a:extLst>
              <a:ext uri="{FF2B5EF4-FFF2-40B4-BE49-F238E27FC236}">
                <a16:creationId xmlns:a16="http://schemas.microsoft.com/office/drawing/2014/main" id="{4D9655BA-E88B-1661-20F9-6B465FC08F36}"/>
              </a:ext>
              <a:ext uri="{C183D7F6-B498-43B3-948B-1728B52AA6E4}">
                <adec:decorative xmlns:adec="http://schemas.microsoft.com/office/drawing/2017/decorative" val="1"/>
              </a:ext>
            </a:extLst>
          </p:cNvPr>
          <p:cNvSpPr/>
          <p:nvPr/>
        </p:nvSpPr>
        <p:spPr>
          <a:xfrm>
            <a:off x="8001000" y="4181581"/>
            <a:ext cx="877950" cy="1228619"/>
          </a:xfrm>
          <a:prstGeom prst="downArrow">
            <a:avLst/>
          </a:prstGeom>
        </p:spPr>
        <p:style>
          <a:lnRef idx="3">
            <a:schemeClr val="lt1"/>
          </a:lnRef>
          <a:fillRef idx="1">
            <a:schemeClr val="accent6"/>
          </a:fillRef>
          <a:effectRef idx="1">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6669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a:extLst>
              <a:ext uri="{FF2B5EF4-FFF2-40B4-BE49-F238E27FC236}">
                <a16:creationId xmlns:a16="http://schemas.microsoft.com/office/drawing/2014/main" id="{68B1FED8-1A4F-6C4A-DEDB-F24B271DA35C}"/>
              </a:ext>
              <a:ext uri="{C183D7F6-B498-43B3-948B-1728B52AA6E4}">
                <adec:decorative xmlns:adec="http://schemas.microsoft.com/office/drawing/2017/decorative" val="1"/>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a:fillRect/>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4E509558-1420-3BC3-D9B5-A9301E2C4F66}"/>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Wrapup</a:t>
            </a:r>
          </a:p>
        </p:txBody>
      </p:sp>
      <p:sp>
        <p:nvSpPr>
          <p:cNvPr id="6" name="Text Placeholder 5">
            <a:extLst>
              <a:ext uri="{FF2B5EF4-FFF2-40B4-BE49-F238E27FC236}">
                <a16:creationId xmlns:a16="http://schemas.microsoft.com/office/drawing/2014/main" id="{07252A95-0A7C-E171-0F0F-E25B70D9AA27}"/>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284125111"/>
      </p:ext>
    </p:extLst>
  </p:cSld>
  <p:clrMapOvr>
    <a:overrideClrMapping bg1="dk1" tx1="lt1" bg2="dk2" tx2="lt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a:xfrm>
            <a:off x="628650" y="365126"/>
            <a:ext cx="5162550" cy="1325563"/>
          </a:xfrm>
        </p:spPr>
        <p:txBody>
          <a:bodyPr/>
          <a:lstStyle/>
          <a:p>
            <a:r>
              <a:rPr lang="en-US" dirty="0"/>
              <a:t>Important Environment Types Revisited</a:t>
            </a:r>
          </a:p>
        </p:txBody>
      </p:sp>
      <p:sp>
        <p:nvSpPr>
          <p:cNvPr id="7" name="TextBox 6">
            <a:extLst>
              <a:ext uri="{FF2B5EF4-FFF2-40B4-BE49-F238E27FC236}">
                <a16:creationId xmlns:a16="http://schemas.microsoft.com/office/drawing/2014/main" id="{AB7D9275-A093-9438-1831-775CEF49E280}"/>
              </a:ext>
            </a:extLst>
          </p:cNvPr>
          <p:cNvSpPr txBox="1"/>
          <p:nvPr/>
        </p:nvSpPr>
        <p:spPr>
          <a:xfrm>
            <a:off x="922735" y="1981200"/>
            <a:ext cx="3124200" cy="1384995"/>
          </a:xfrm>
          <a:prstGeom prst="rect">
            <a:avLst/>
          </a:prstGeom>
          <a:noFill/>
        </p:spPr>
        <p:txBody>
          <a:bodyPr wrap="square">
            <a:spAutoFit/>
          </a:bodyPr>
          <a:lstStyle/>
          <a:p>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 </a:t>
            </a:r>
            <a:br>
              <a:rPr lang="en-US" sz="1400" dirty="0"/>
            </a:br>
            <a:r>
              <a:rPr lang="en-US" sz="1400" dirty="0"/>
              <a:t>It has deterministic percepts that are 100% reliable.</a:t>
            </a:r>
          </a:p>
          <a:p>
            <a:pPr marL="0" indent="0">
              <a:buNone/>
            </a:pPr>
            <a:endParaRPr lang="en-US" sz="1400" b="1" dirty="0">
              <a:solidFill>
                <a:srgbClr val="FF0000"/>
              </a:solidFill>
            </a:endParaRPr>
          </a:p>
        </p:txBody>
      </p:sp>
      <p:sp>
        <p:nvSpPr>
          <p:cNvPr id="3" name="TextBox 2">
            <a:extLst>
              <a:ext uri="{FF2B5EF4-FFF2-40B4-BE49-F238E27FC236}">
                <a16:creationId xmlns:a16="http://schemas.microsoft.com/office/drawing/2014/main" id="{DA5A99D2-DBCA-F975-9400-EA69F8E5B146}"/>
              </a:ext>
            </a:extLst>
          </p:cNvPr>
          <p:cNvSpPr txBox="1"/>
          <p:nvPr/>
        </p:nvSpPr>
        <p:spPr>
          <a:xfrm>
            <a:off x="4094560" y="2021254"/>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73BCD054-D3C1-1A6E-BA7E-A99E78CFF527}"/>
              </a:ext>
            </a:extLst>
          </p:cNvPr>
          <p:cNvSpPr txBox="1"/>
          <p:nvPr/>
        </p:nvSpPr>
        <p:spPr>
          <a:xfrm>
            <a:off x="4862547" y="2014962"/>
            <a:ext cx="3495676" cy="1384995"/>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a:t>
            </a:r>
            <a:r>
              <a:rPr lang="en-US" sz="1400" b="1" dirty="0"/>
              <a:t>state</a:t>
            </a:r>
            <a:r>
              <a:rPr lang="en-US" sz="1400" dirty="0"/>
              <a:t> of the environment.</a:t>
            </a:r>
            <a:br>
              <a:rPr lang="en-US" sz="1400" dirty="0"/>
            </a:br>
            <a:r>
              <a:rPr lang="en-US" sz="1400" dirty="0"/>
              <a:t>Noisy information means unreliable stochastic percepts (aka a stochastic sensor model)</a:t>
            </a:r>
          </a:p>
        </p:txBody>
      </p:sp>
      <p:sp>
        <p:nvSpPr>
          <p:cNvPr id="11" name="TextBox 10">
            <a:extLst>
              <a:ext uri="{FF2B5EF4-FFF2-40B4-BE49-F238E27FC236}">
                <a16:creationId xmlns:a16="http://schemas.microsoft.com/office/drawing/2014/main" id="{DD8323B0-5128-032E-1E85-CB3D5DD61D51}"/>
              </a:ext>
            </a:extLst>
          </p:cNvPr>
          <p:cNvSpPr txBox="1"/>
          <p:nvPr/>
        </p:nvSpPr>
        <p:spPr>
          <a:xfrm>
            <a:off x="904952" y="3737895"/>
            <a:ext cx="3352800" cy="1169551"/>
          </a:xfrm>
          <a:prstGeom prst="rect">
            <a:avLst/>
          </a:prstGeom>
          <a:noFill/>
        </p:spPr>
        <p:txBody>
          <a:bodyPr wrap="square">
            <a:spAutoFit/>
          </a:bodyPr>
          <a:lstStyle/>
          <a:p>
            <a:pPr marL="0" indent="0">
              <a:buNone/>
            </a:pPr>
            <a:r>
              <a:rPr lang="en-US" sz="1400" b="1" dirty="0">
                <a:solidFill>
                  <a:srgbClr val="FF0000"/>
                </a:solidFill>
              </a:rPr>
              <a:t>Deterministic: </a:t>
            </a:r>
          </a:p>
          <a:p>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4" name="TextBox 3">
            <a:extLst>
              <a:ext uri="{FF2B5EF4-FFF2-40B4-BE49-F238E27FC236}">
                <a16:creationId xmlns:a16="http://schemas.microsoft.com/office/drawing/2014/main" id="{EBB1364B-968D-ED21-F335-F7B024829714}"/>
              </a:ext>
            </a:extLst>
          </p:cNvPr>
          <p:cNvSpPr txBox="1"/>
          <p:nvPr/>
        </p:nvSpPr>
        <p:spPr>
          <a:xfrm>
            <a:off x="4094560" y="4085120"/>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F2FCE8FC-9E62-EE31-4861-AC71C50C1CDC}"/>
              </a:ext>
            </a:extLst>
          </p:cNvPr>
          <p:cNvSpPr txBox="1"/>
          <p:nvPr/>
        </p:nvSpPr>
        <p:spPr>
          <a:xfrm>
            <a:off x="4862547" y="3764446"/>
            <a:ext cx="3807619" cy="1169551"/>
          </a:xfrm>
          <a:prstGeom prst="rect">
            <a:avLst/>
          </a:prstGeom>
          <a:noFill/>
        </p:spPr>
        <p:txBody>
          <a:bodyPr wrap="square">
            <a:spAutoFit/>
          </a:bodyPr>
          <a:lstStyle/>
          <a:p>
            <a:pPr marL="0" indent="0">
              <a:buNone/>
            </a:pPr>
            <a:r>
              <a:rPr lang="en-US" sz="1400" b="1" dirty="0">
                <a:solidFill>
                  <a:srgbClr val="FF0000"/>
                </a:solidFill>
              </a:rPr>
              <a:t>Stochastic: </a:t>
            </a:r>
          </a:p>
          <a:p>
            <a:r>
              <a:rPr lang="en-US" sz="1400" dirty="0"/>
              <a:t>Stochastic </a:t>
            </a:r>
            <a:r>
              <a:rPr lang="en-US" sz="1400" b="1" dirty="0"/>
              <a:t>transition functions </a:t>
            </a:r>
            <a:r>
              <a:rPr lang="en-US" sz="1400" dirty="0"/>
              <a:t>lead to belief states,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8204FDAA-09CB-73F1-EF15-FF80E9C4A775}"/>
              </a:ext>
            </a:extLst>
          </p:cNvPr>
          <p:cNvSpPr txBox="1"/>
          <p:nvPr/>
        </p:nvSpPr>
        <p:spPr>
          <a:xfrm>
            <a:off x="953690" y="5253425"/>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4145756" y="5307802"/>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879182" y="5223896"/>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sp>
        <p:nvSpPr>
          <p:cNvPr id="27" name="TextBox 26">
            <a:extLst>
              <a:ext uri="{FF2B5EF4-FFF2-40B4-BE49-F238E27FC236}">
                <a16:creationId xmlns:a16="http://schemas.microsoft.com/office/drawing/2014/main" id="{9E5BD9D9-4BE5-527E-5123-6B7389B14CA1}"/>
              </a:ext>
            </a:extLst>
          </p:cNvPr>
          <p:cNvSpPr txBox="1"/>
          <p:nvPr/>
        </p:nvSpPr>
        <p:spPr>
          <a:xfrm>
            <a:off x="710803" y="5906090"/>
            <a:ext cx="7696200"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We will spend the whole course on discussing algorithms that can deal with environments that have different combinations of these three properties.</a:t>
            </a:r>
          </a:p>
        </p:txBody>
      </p:sp>
      <p:cxnSp>
        <p:nvCxnSpPr>
          <p:cNvPr id="6" name="Straight Connector 5">
            <a:extLst>
              <a:ext uri="{FF2B5EF4-FFF2-40B4-BE49-F238E27FC236}">
                <a16:creationId xmlns:a16="http://schemas.microsoft.com/office/drawing/2014/main" id="{CFCC5FBD-5113-542F-263D-F6A5FC1F4D9B}"/>
              </a:ext>
            </a:extLst>
          </p:cNvPr>
          <p:cNvCxnSpPr/>
          <p:nvPr/>
        </p:nvCxnSpPr>
        <p:spPr>
          <a:xfrm>
            <a:off x="496491" y="3535846"/>
            <a:ext cx="7924800" cy="0"/>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TextBox 7">
            <a:extLst>
              <a:ext uri="{FF2B5EF4-FFF2-40B4-BE49-F238E27FC236}">
                <a16:creationId xmlns:a16="http://schemas.microsoft.com/office/drawing/2014/main" id="{B5E075A3-9D5F-AD76-CCFE-E5CC4C911BEA}"/>
              </a:ext>
            </a:extLst>
          </p:cNvPr>
          <p:cNvSpPr txBox="1"/>
          <p:nvPr/>
        </p:nvSpPr>
        <p:spPr>
          <a:xfrm rot="16200000">
            <a:off x="275853" y="2352723"/>
            <a:ext cx="662938" cy="369332"/>
          </a:xfrm>
          <a:prstGeom prst="rect">
            <a:avLst/>
          </a:prstGeom>
          <a:noFill/>
        </p:spPr>
        <p:txBody>
          <a:bodyPr wrap="none" rtlCol="0">
            <a:spAutoFit/>
          </a:bodyPr>
          <a:lstStyle/>
          <a:p>
            <a:r>
              <a:rPr lang="en-US" dirty="0"/>
              <a:t>State</a:t>
            </a:r>
          </a:p>
        </p:txBody>
      </p:sp>
      <p:sp>
        <p:nvSpPr>
          <p:cNvPr id="10" name="TextBox 9">
            <a:extLst>
              <a:ext uri="{FF2B5EF4-FFF2-40B4-BE49-F238E27FC236}">
                <a16:creationId xmlns:a16="http://schemas.microsoft.com/office/drawing/2014/main" id="{62D5A2EE-6B79-EECB-9619-215DB867FE83}"/>
              </a:ext>
            </a:extLst>
          </p:cNvPr>
          <p:cNvSpPr txBox="1"/>
          <p:nvPr/>
        </p:nvSpPr>
        <p:spPr>
          <a:xfrm rot="16200000">
            <a:off x="-387556" y="4496441"/>
            <a:ext cx="1980222" cy="369332"/>
          </a:xfrm>
          <a:prstGeom prst="rect">
            <a:avLst/>
          </a:prstGeom>
          <a:noFill/>
        </p:spPr>
        <p:txBody>
          <a:bodyPr wrap="none" rtlCol="0">
            <a:spAutoFit/>
          </a:bodyPr>
          <a:lstStyle/>
          <a:p>
            <a:r>
              <a:rPr lang="en-US" dirty="0"/>
              <a:t>Transition Function</a:t>
            </a:r>
          </a:p>
        </p:txBody>
      </p:sp>
      <p:grpSp>
        <p:nvGrpSpPr>
          <p:cNvPr id="20" name="Group 19">
            <a:extLst>
              <a:ext uri="{FF2B5EF4-FFF2-40B4-BE49-F238E27FC236}">
                <a16:creationId xmlns:a16="http://schemas.microsoft.com/office/drawing/2014/main" id="{207B8A2F-46B9-9861-E858-496E79EE854C}"/>
              </a:ext>
            </a:extLst>
          </p:cNvPr>
          <p:cNvGrpSpPr/>
          <p:nvPr/>
        </p:nvGrpSpPr>
        <p:grpSpPr>
          <a:xfrm>
            <a:off x="6048824" y="79317"/>
            <a:ext cx="2842942" cy="1654346"/>
            <a:chOff x="6048824" y="79317"/>
            <a:chExt cx="2842942" cy="1654346"/>
          </a:xfrm>
        </p:grpSpPr>
        <p:grpSp>
          <p:nvGrpSpPr>
            <p:cNvPr id="12" name="Group 11">
              <a:extLst>
                <a:ext uri="{FF2B5EF4-FFF2-40B4-BE49-F238E27FC236}">
                  <a16:creationId xmlns:a16="http://schemas.microsoft.com/office/drawing/2014/main" id="{39D7A7F6-E6F6-A8FB-9F8D-3540E4C595ED}"/>
                </a:ext>
              </a:extLst>
            </p:cNvPr>
            <p:cNvGrpSpPr/>
            <p:nvPr/>
          </p:nvGrpSpPr>
          <p:grpSpPr>
            <a:xfrm>
              <a:off x="6048824" y="79317"/>
              <a:ext cx="2667000" cy="1600199"/>
              <a:chOff x="4038600" y="1850416"/>
              <a:chExt cx="4489155" cy="2492984"/>
            </a:xfrm>
          </p:grpSpPr>
          <p:pic>
            <p:nvPicPr>
              <p:cNvPr id="14" name="Picture 6">
                <a:extLst>
                  <a:ext uri="{FF2B5EF4-FFF2-40B4-BE49-F238E27FC236}">
                    <a16:creationId xmlns:a16="http://schemas.microsoft.com/office/drawing/2014/main" id="{2C9F2178-55A3-8A62-BA69-C711110450F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4038600" y="2270257"/>
                <a:ext cx="4351666" cy="2073143"/>
              </a:xfrm>
              <a:prstGeom prst="rect">
                <a:avLst/>
              </a:prstGeom>
              <a:noFill/>
              <a:ln w="9525">
                <a:solidFill>
                  <a:schemeClr val="tx1"/>
                </a:solidFill>
                <a:miter lim="800000"/>
                <a:headEnd/>
                <a:tailEnd/>
              </a:ln>
            </p:spPr>
          </p:pic>
          <p:sp>
            <p:nvSpPr>
              <p:cNvPr id="16" name="Speech Bubble: Rectangle 15">
                <a:extLst>
                  <a:ext uri="{FF2B5EF4-FFF2-40B4-BE49-F238E27FC236}">
                    <a16:creationId xmlns:a16="http://schemas.microsoft.com/office/drawing/2014/main" id="{916DD505-2875-F66B-D669-6DCA699F0CD4}"/>
                  </a:ext>
                  <a:ext uri="{C183D7F6-B498-43B3-948B-1728B52AA6E4}">
                    <adec:decorative xmlns:adec="http://schemas.microsoft.com/office/drawing/2017/decorative" val="1"/>
                  </a:ext>
                </a:extLst>
              </p:cNvPr>
              <p:cNvSpPr/>
              <p:nvPr/>
            </p:nvSpPr>
            <p:spPr>
              <a:xfrm>
                <a:off x="5743576" y="1850416"/>
                <a:ext cx="838200" cy="304800"/>
              </a:xfrm>
              <a:prstGeom prst="wedgeRectCallout">
                <a:avLst>
                  <a:gd name="adj1" fmla="val -40059"/>
                  <a:gd name="adj2" fmla="val 1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900" dirty="0"/>
                  <a:t>State</a:t>
                </a:r>
              </a:p>
            </p:txBody>
          </p:sp>
          <p:sp>
            <p:nvSpPr>
              <p:cNvPr id="18" name="Speech Bubble: Rectangle 17">
                <a:extLst>
                  <a:ext uri="{FF2B5EF4-FFF2-40B4-BE49-F238E27FC236}">
                    <a16:creationId xmlns:a16="http://schemas.microsoft.com/office/drawing/2014/main" id="{CCB4ADA2-91A3-8B68-C059-A370A7563EEB}"/>
                  </a:ext>
                  <a:ext uri="{C183D7F6-B498-43B3-948B-1728B52AA6E4}">
                    <adec:decorative xmlns:adec="http://schemas.microsoft.com/office/drawing/2017/decorative" val="1"/>
                  </a:ext>
                </a:extLst>
              </p:cNvPr>
              <p:cNvSpPr/>
              <p:nvPr/>
            </p:nvSpPr>
            <p:spPr>
              <a:xfrm>
                <a:off x="7384755" y="1913340"/>
                <a:ext cx="1143000" cy="483751"/>
              </a:xfrm>
              <a:prstGeom prst="wedgeRectCallout">
                <a:avLst>
                  <a:gd name="adj1" fmla="val -81537"/>
                  <a:gd name="adj2" fmla="val 12806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900" dirty="0"/>
                  <a:t>Action/</a:t>
                </a:r>
                <a:br>
                  <a:rPr lang="en-US" sz="900" dirty="0"/>
                </a:br>
                <a:r>
                  <a:rPr lang="en-US" sz="900" dirty="0"/>
                  <a:t>Transition</a:t>
                </a:r>
              </a:p>
            </p:txBody>
          </p:sp>
        </p:grpSp>
        <p:sp>
          <p:nvSpPr>
            <p:cNvPr id="19" name="TextBox 18">
              <a:extLst>
                <a:ext uri="{FF2B5EF4-FFF2-40B4-BE49-F238E27FC236}">
                  <a16:creationId xmlns:a16="http://schemas.microsoft.com/office/drawing/2014/main" id="{5200659B-F546-DF96-BAB6-E86AAA6C32C4}"/>
                </a:ext>
              </a:extLst>
            </p:cNvPr>
            <p:cNvSpPr txBox="1"/>
            <p:nvPr/>
          </p:nvSpPr>
          <p:spPr>
            <a:xfrm>
              <a:off x="7647563" y="1487442"/>
              <a:ext cx="1244203" cy="246221"/>
            </a:xfrm>
            <a:prstGeom prst="rect">
              <a:avLst/>
            </a:prstGeom>
            <a:noFill/>
          </p:spPr>
          <p:txBody>
            <a:bodyPr wrap="square" rtlCol="0">
              <a:spAutoFit/>
            </a:bodyPr>
            <a:lstStyle/>
            <a:p>
              <a:r>
                <a:rPr lang="en-US" sz="1000" dirty="0"/>
                <a:t>Transition model</a:t>
              </a:r>
            </a:p>
          </p:txBody>
        </p:sp>
      </p:grpSp>
    </p:spTree>
    <p:extLst>
      <p:ext uri="{BB962C8B-B14F-4D97-AF65-F5344CB8AC3E}">
        <p14:creationId xmlns:p14="http://schemas.microsoft.com/office/powerpoint/2010/main" val="2244161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0A091-7A9D-43C8-B799-9E4500334F6D}"/>
              </a:ext>
            </a:extLst>
          </p:cNvPr>
          <p:cNvSpPr>
            <a:spLocks noGrp="1"/>
          </p:cNvSpPr>
          <p:nvPr>
            <p:ph type="title"/>
          </p:nvPr>
        </p:nvSpPr>
        <p:spPr/>
        <p:txBody>
          <a:bodyPr/>
          <a:lstStyle/>
          <a:p>
            <a:r>
              <a:rPr lang="en-US" dirty="0"/>
              <a:t>AI Areas</a:t>
            </a:r>
          </a:p>
        </p:txBody>
      </p:sp>
      <p:graphicFrame>
        <p:nvGraphicFramePr>
          <p:cNvPr id="9" name="Diagram 8" descr="A figure showing 6 areas of AI.">
            <a:extLst>
              <a:ext uri="{FF2B5EF4-FFF2-40B4-BE49-F238E27FC236}">
                <a16:creationId xmlns:a16="http://schemas.microsoft.com/office/drawing/2014/main" id="{CCBFF7E7-4B86-4FBC-9B7B-0E358EC4A089}"/>
              </a:ext>
            </a:extLst>
          </p:cNvPr>
          <p:cNvGraphicFramePr/>
          <p:nvPr>
            <p:extLst>
              <p:ext uri="{D42A27DB-BD31-4B8C-83A1-F6EECF244321}">
                <p14:modId xmlns:p14="http://schemas.microsoft.com/office/powerpoint/2010/main" val="870501306"/>
              </p:ext>
            </p:extLst>
          </p:nvPr>
        </p:nvGraphicFramePr>
        <p:xfrm>
          <a:off x="533400" y="1981200"/>
          <a:ext cx="8077200" cy="4732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Content Placeholder 11">
            <a:extLst>
              <a:ext uri="{FF2B5EF4-FFF2-40B4-BE49-F238E27FC236}">
                <a16:creationId xmlns:a16="http://schemas.microsoft.com/office/drawing/2014/main" id="{DFA38611-24A5-4DD0-9D3B-BE7BCA59F6AC}"/>
              </a:ext>
            </a:extLst>
          </p:cNvPr>
          <p:cNvSpPr>
            <a:spLocks noGrp="1"/>
          </p:cNvSpPr>
          <p:nvPr>
            <p:ph idx="1"/>
          </p:nvPr>
        </p:nvSpPr>
        <p:spPr/>
        <p:txBody>
          <a:bodyPr>
            <a:normAutofit/>
          </a:bodyPr>
          <a:lstStyle/>
          <a:p>
            <a:pPr marL="0" indent="0">
              <a:buNone/>
            </a:pPr>
            <a:r>
              <a:rPr lang="en-US" sz="2400" dirty="0"/>
              <a:t>Intelligent agents inspire the research areas of modern AI</a:t>
            </a:r>
          </a:p>
          <a:p>
            <a:pPr marL="0" indent="0">
              <a:buNone/>
            </a:pPr>
            <a:endParaRPr lang="en-US" sz="2400" dirty="0"/>
          </a:p>
        </p:txBody>
      </p:sp>
    </p:spTree>
    <p:extLst>
      <p:ext uri="{BB962C8B-B14F-4D97-AF65-F5344CB8AC3E}">
        <p14:creationId xmlns:p14="http://schemas.microsoft.com/office/powerpoint/2010/main" val="11134222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0"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Outline: Rationality</a:t>
            </a:r>
          </a:p>
        </p:txBody>
      </p:sp>
      <p:graphicFrame>
        <p:nvGraphicFramePr>
          <p:cNvPr id="2" name="Content Placeholder 1">
            <a:extLst>
              <a:ext uri="{FF2B5EF4-FFF2-40B4-BE49-F238E27FC236}">
                <a16:creationId xmlns:a16="http://schemas.microsoft.com/office/drawing/2014/main" id="{597578F7-A976-403C-B832-5B2EAB99517D}"/>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7514990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8562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 What is Good Behavior?</a:t>
            </a:r>
          </a:p>
        </p:txBody>
      </p:sp>
      <p:sp>
        <p:nvSpPr>
          <p:cNvPr id="10243" name="Rectangle 3"/>
          <p:cNvSpPr>
            <a:spLocks noGrp="1" noChangeArrowheads="1"/>
          </p:cNvSpPr>
          <p:nvPr>
            <p:ph idx="1"/>
          </p:nvPr>
        </p:nvSpPr>
        <p:spPr>
          <a:xfrm>
            <a:off x="628650" y="1600200"/>
            <a:ext cx="7886700" cy="3758863"/>
          </a:xfrm>
        </p:spPr>
        <p:txBody>
          <a:bodyPr>
            <a:normAutofit fontScale="77500" lnSpcReduction="20000"/>
          </a:bodyPr>
          <a:lstStyle/>
          <a:p>
            <a:pPr marL="0" indent="0">
              <a:buNone/>
            </a:pPr>
            <a:r>
              <a:rPr lang="en-US" sz="2800" dirty="0"/>
              <a:t>Foundation from normative moral theory and economics:</a:t>
            </a:r>
          </a:p>
          <a:p>
            <a:pPr lvl="1"/>
            <a:r>
              <a:rPr lang="en-US" sz="2500" b="1" dirty="0"/>
              <a:t>Consequentialism</a:t>
            </a:r>
            <a:r>
              <a:rPr lang="en-US" sz="2500" dirty="0"/>
              <a:t>: Evaluate actions by their consequences.</a:t>
            </a:r>
          </a:p>
          <a:p>
            <a:pPr lvl="1"/>
            <a:r>
              <a:rPr lang="en-US" sz="2500" b="1" dirty="0"/>
              <a:t>Utilitarianism</a:t>
            </a:r>
            <a:r>
              <a:rPr lang="en-US" sz="2500" dirty="0"/>
              <a:t>: Maximize happiness and well-being.</a:t>
            </a:r>
          </a:p>
          <a:p>
            <a:endParaRPr lang="en-US" sz="2800" dirty="0"/>
          </a:p>
          <a:p>
            <a:pPr marL="0" indent="0">
              <a:buNone/>
            </a:pPr>
            <a:r>
              <a:rPr lang="en-US" sz="2800" dirty="0"/>
              <a:t>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 </a:t>
            </a:r>
            <a:r>
              <a:rPr lang="en-US" sz="2500" b="1" i="1" dirty="0">
                <a:solidFill>
                  <a:srgbClr val="FF0000"/>
                </a:solidFill>
              </a:rPr>
              <a:t>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a:p>
            <a:endParaRPr lang="en-US" sz="2800" dirty="0"/>
          </a:p>
          <a:p>
            <a:pPr lvl="1"/>
            <a:r>
              <a:rPr lang="en-US" sz="2500" b="1" dirty="0"/>
              <a:t>Performance measure</a:t>
            </a:r>
            <a:r>
              <a:rPr lang="en-US" sz="2500" dirty="0"/>
              <a:t>: An </a:t>
            </a:r>
            <a:r>
              <a:rPr lang="en-US" sz="2500" i="1" dirty="0"/>
              <a:t>objective</a:t>
            </a:r>
            <a:r>
              <a:rPr lang="en-US" sz="2500" dirty="0"/>
              <a:t> criterion for success of an agent's behavior (often called utility function or reward function).</a:t>
            </a:r>
          </a:p>
          <a:p>
            <a:pPr lvl="1"/>
            <a:r>
              <a:rPr lang="en-US" sz="2500" b="1" dirty="0"/>
              <a:t>Expectation</a:t>
            </a:r>
            <a:r>
              <a:rPr lang="en-US" sz="2500" dirty="0"/>
              <a:t>: Outcome averaged over all possible situations that may arise.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46F11EA-97CC-8628-9BCE-E7E4516526F1}"/>
                  </a:ext>
                </a:extLst>
              </p:cNvPr>
              <p:cNvSpPr txBox="1"/>
              <p:nvPr/>
            </p:nvSpPr>
            <p:spPr>
              <a:xfrm>
                <a:off x="2286000" y="54102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2" name="TextBox 1">
                <a:extLst>
                  <a:ext uri="{FF2B5EF4-FFF2-40B4-BE49-F238E27FC236}">
                    <a16:creationId xmlns:a16="http://schemas.microsoft.com/office/drawing/2014/main" id="{246F11EA-97CC-8628-9BCE-E7E4516526F1}"/>
                  </a:ext>
                </a:extLst>
              </p:cNvPr>
              <p:cNvSpPr txBox="1">
                <a:spLocks noRot="1" noChangeAspect="1" noMove="1" noResize="1" noEditPoints="1" noAdjustHandles="1" noChangeArrowheads="1" noChangeShapeType="1" noTextEdit="1"/>
              </p:cNvSpPr>
              <p:nvPr/>
            </p:nvSpPr>
            <p:spPr>
              <a:xfrm>
                <a:off x="2286000" y="5410200"/>
                <a:ext cx="4752975" cy="892552"/>
              </a:xfrm>
              <a:prstGeom prst="rect">
                <a:avLst/>
              </a:prstGeom>
              <a:blipFill>
                <a:blip r:embed="rId3"/>
                <a:stretch>
                  <a:fillRect l="-512" t="-1351" b="-540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24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theme/theme1.xml><?xml version="1.0" encoding="utf-8"?>
<a:theme xmlns:a="http://schemas.openxmlformats.org/drawingml/2006/main" name="Office Theme">
  <a:themeElements>
    <a:clrScheme name="AI_high_contrast">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AI_theme</Template>
  <TotalTime>25894</TotalTime>
  <Words>3579</Words>
  <Application>Microsoft Office PowerPoint</Application>
  <PresentationFormat>On-screen Show (4:3)</PresentationFormat>
  <Paragraphs>592</Paragraphs>
  <Slides>45</Slides>
  <Notes>32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Cambria Math</vt:lpstr>
      <vt:lpstr>Courier New</vt:lpstr>
      <vt:lpstr>Office Theme</vt:lpstr>
      <vt:lpstr>CS 5/7320  Artificial Intelligence  Intelligent Agents AIMA Chapter 2</vt:lpstr>
      <vt:lpstr>Outline</vt:lpstr>
      <vt:lpstr>Outline: What is an Intelligent Agent</vt:lpstr>
      <vt:lpstr>What is an Agents?</vt:lpstr>
      <vt:lpstr>Agent Function and Agent Program</vt:lpstr>
      <vt:lpstr>Example: Vacuum-cleaner World</vt:lpstr>
      <vt:lpstr>Outline: Rationality</vt:lpstr>
      <vt:lpstr>Rational Agents: What is Good Behavior?</vt:lpstr>
      <vt:lpstr>Rational Agents</vt:lpstr>
      <vt:lpstr>Example: Performance Measure for the  Vacuum-cleaner World</vt:lpstr>
      <vt:lpstr>Outline: PEAS</vt:lpstr>
      <vt:lpstr>Problem Specification: PEAS</vt:lpstr>
      <vt:lpstr>Example: Automated Taxi Driver</vt:lpstr>
      <vt:lpstr>Example: Spam Filter</vt:lpstr>
      <vt:lpstr>Outline: Environment Types</vt:lpstr>
      <vt:lpstr>The Environment</vt:lpstr>
      <vt:lpstr>Environment Types</vt:lpstr>
      <vt:lpstr>Environment Types (cont.) </vt:lpstr>
      <vt:lpstr>Examples of Different Environments</vt:lpstr>
      <vt:lpstr>Outline: Agent Types</vt:lpstr>
      <vt:lpstr>Designing a Rational Agent</vt:lpstr>
      <vt:lpstr>Hierarchy of Agent Types</vt:lpstr>
      <vt:lpstr>Simple Reflex Agent</vt:lpstr>
      <vt:lpstr>Model-based Reflex Agent</vt:lpstr>
      <vt:lpstr>State Representation</vt:lpstr>
      <vt:lpstr>Transition Function</vt:lpstr>
      <vt:lpstr>Old-school vs. Smart Thermostat</vt:lpstr>
      <vt:lpstr>Old-school vs. Smart Thermostat: Solution</vt:lpstr>
      <vt:lpstr>Goal-based Agent</vt:lpstr>
      <vt:lpstr>Utility-based Agent</vt:lpstr>
      <vt:lpstr>Agents that Learn</vt:lpstr>
      <vt:lpstr>Examples</vt:lpstr>
      <vt:lpstr>Smart Thermostat: What Type of Agent is it?</vt:lpstr>
      <vt:lpstr>Example: Modern Vacuum Robot</vt:lpstr>
      <vt:lpstr>PEAS Description of a  Modern Robot Vacuum</vt:lpstr>
      <vt:lpstr>PEAS Description of a  Modern Robot Vacuum: Solution</vt:lpstr>
      <vt:lpstr>What Type of Intelligent Agent is a  Modern Robot Vacuum? </vt:lpstr>
      <vt:lpstr>Example: Large Language Models</vt:lpstr>
      <vt:lpstr>PEAS Description of ChatGPT</vt:lpstr>
      <vt:lpstr>What Type of Intelligent Agent is  ChatGPT?</vt:lpstr>
      <vt:lpstr>Intelligent Systems a  Sets of Agents: Self-driving Car</vt:lpstr>
      <vt:lpstr>Wrapup</vt:lpstr>
      <vt:lpstr>Important Environment Types Revisited</vt:lpstr>
      <vt:lpstr>AI Areas</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244</cp:revision>
  <cp:lastPrinted>2021-08-30T18:56:39Z</cp:lastPrinted>
  <dcterms:created xsi:type="dcterms:W3CDTF">2003-12-17T02:32:09Z</dcterms:created>
  <dcterms:modified xsi:type="dcterms:W3CDTF">2025-10-30T14:19:05Z</dcterms:modified>
</cp:coreProperties>
</file>