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2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23"/>
  </p:notesMasterIdLst>
  <p:sldIdLst>
    <p:sldId id="256" r:id="rId2"/>
    <p:sldId id="357" r:id="rId3"/>
    <p:sldId id="259" r:id="rId4"/>
    <p:sldId id="257" r:id="rId5"/>
    <p:sldId id="258" r:id="rId6"/>
    <p:sldId id="290" r:id="rId7"/>
    <p:sldId id="361" r:id="rId8"/>
    <p:sldId id="265" r:id="rId9"/>
    <p:sldId id="266" r:id="rId10"/>
    <p:sldId id="275" r:id="rId11"/>
    <p:sldId id="358" r:id="rId12"/>
    <p:sldId id="271" r:id="rId13"/>
    <p:sldId id="272" r:id="rId14"/>
    <p:sldId id="287" r:id="rId15"/>
    <p:sldId id="278" r:id="rId16"/>
    <p:sldId id="279" r:id="rId17"/>
    <p:sldId id="280" r:id="rId18"/>
    <p:sldId id="281" r:id="rId19"/>
    <p:sldId id="360" r:id="rId20"/>
    <p:sldId id="359" r:id="rId21"/>
    <p:sldId id="284" r:id="rId22"/>
  </p:sldIdLst>
  <p:sldSz cx="9144000" cy="6858000" type="screen4x3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1EC85BEA-7A3C-4002-893F-860879DD1A28}">
          <p14:sldIdLst>
            <p14:sldId id="256"/>
            <p14:sldId id="357"/>
            <p14:sldId id="259"/>
            <p14:sldId id="257"/>
          </p14:sldIdLst>
        </p14:section>
        <p14:section name="Nondeterministic Actions" id="{32B4160F-C19D-41CC-AEB1-806BB89458E8}">
          <p14:sldIdLst>
            <p14:sldId id="258"/>
            <p14:sldId id="290"/>
          </p14:sldIdLst>
        </p14:section>
        <p14:section name="Search With No Observations" id="{608C75CC-26D7-4CB3-8056-C9FF3F6F5BB1}">
          <p14:sldIdLst>
            <p14:sldId id="361"/>
            <p14:sldId id="265"/>
            <p14:sldId id="266"/>
            <p14:sldId id="275"/>
            <p14:sldId id="358"/>
          </p14:sldIdLst>
        </p14:section>
        <p14:section name="Partially Observable Environments" id="{365DABEF-50B9-43CF-8596-7B8691A7DE0E}">
          <p14:sldIdLst>
            <p14:sldId id="271"/>
            <p14:sldId id="272"/>
            <p14:sldId id="287"/>
            <p14:sldId id="278"/>
            <p14:sldId id="279"/>
          </p14:sldIdLst>
        </p14:section>
        <p14:section name="Unknown Environments" id="{63DD6671-61CD-4D43-A2AB-35AB76E52D03}">
          <p14:sldIdLst>
            <p14:sldId id="280"/>
            <p14:sldId id="281"/>
            <p14:sldId id="360"/>
            <p14:sldId id="359"/>
          </p14:sldIdLst>
        </p14:section>
        <p14:section name="Wrap up" id="{15B469C1-23AC-4739-AD2B-58F7F7D44EBD}">
          <p14:sldIdLst>
            <p14:sldId id="28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A0000"/>
    <a:srgbClr val="A5A5A5"/>
    <a:srgbClr val="7030A0"/>
    <a:srgbClr val="ED7D31"/>
    <a:srgbClr val="CC0099"/>
    <a:srgbClr val="595959"/>
    <a:srgbClr val="767171"/>
    <a:srgbClr val="FF0000"/>
    <a:srgbClr val="8497B0"/>
    <a:srgbClr val="FF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599" autoAdjust="0"/>
    <p:restoredTop sz="86427" autoAdjust="0"/>
  </p:normalViewPr>
  <p:slideViewPr>
    <p:cSldViewPr>
      <p:cViewPr varScale="1">
        <p:scale>
          <a:sx n="139" d="100"/>
          <a:sy n="139" d="100"/>
        </p:scale>
        <p:origin x="2316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0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4CB35F0-DD7C-44B7-A5EE-FA5F074BB79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9331C5-3173-479A-991A-130DE1C12DC1}">
      <dgm:prSet custT="1"/>
      <dgm:spPr/>
      <dgm:t>
        <a:bodyPr/>
        <a:lstStyle/>
        <a:p>
          <a:r>
            <a:rPr lang="en-US" sz="1800" b="1" dirty="0"/>
            <a:t>No Uncertainty</a:t>
          </a:r>
        </a:p>
      </dgm:t>
    </dgm:pt>
    <dgm:pt modelId="{FB5829C9-BCE3-4442-951E-C2C9542065F6}" type="parTrans" cxnId="{8C2E26C2-0238-4D88-856A-972958EA1005}">
      <dgm:prSet/>
      <dgm:spPr/>
      <dgm:t>
        <a:bodyPr/>
        <a:lstStyle/>
        <a:p>
          <a:endParaRPr lang="en-US"/>
        </a:p>
      </dgm:t>
    </dgm:pt>
    <dgm:pt modelId="{B0DEE2C9-A5A9-485E-AD79-939446786DF5}" type="sibTrans" cxnId="{8C2E26C2-0238-4D88-856A-972958EA1005}">
      <dgm:prSet/>
      <dgm:spPr/>
      <dgm:t>
        <a:bodyPr/>
        <a:lstStyle/>
        <a:p>
          <a:endParaRPr lang="en-US"/>
        </a:p>
      </dgm:t>
    </dgm:pt>
    <dgm:pt modelId="{FC13E979-3777-435E-86EB-EBD141CA7A7F}">
      <dgm:prSet custT="1"/>
      <dgm:spPr/>
      <dgm:t>
        <a:bodyPr/>
        <a:lstStyle/>
        <a:p>
          <a:r>
            <a:rPr lang="en-US" sz="1600" b="1" dirty="0"/>
            <a:t>Full observability</a:t>
          </a:r>
          <a:r>
            <a:rPr lang="en-US" sz="1600" dirty="0"/>
            <a:t>: The agent always knows (=can observe) the state.</a:t>
          </a:r>
        </a:p>
      </dgm:t>
    </dgm:pt>
    <dgm:pt modelId="{FAA6F78C-40C9-4A12-A2B0-9AB2AEEB60BA}" type="parTrans" cxnId="{9FDE8EBF-79C2-41F0-976D-A13E0D89C3B2}">
      <dgm:prSet/>
      <dgm:spPr/>
      <dgm:t>
        <a:bodyPr/>
        <a:lstStyle/>
        <a:p>
          <a:endParaRPr lang="en-US"/>
        </a:p>
      </dgm:t>
    </dgm:pt>
    <dgm:pt modelId="{ED93C902-2E64-4A90-ABBF-7C85B2FB2616}" type="sibTrans" cxnId="{9FDE8EBF-79C2-41F0-976D-A13E0D89C3B2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C75B761E-18EF-4908-A642-EA1A38C8F31D}">
          <dgm:prSet custT="1"/>
          <dgm:spPr/>
          <dgm:t>
            <a:bodyPr/>
            <a:lstStyle/>
            <a:p>
              <a:pPr/>
              <a:r>
                <a:rPr lang="en-US" sz="1600" b="1" dirty="0"/>
                <a:t>Deterministic environment </a:t>
              </a:r>
              <a:r>
                <a:rPr lang="en-US" sz="1600" dirty="0"/>
                <a:t>with a known transition model</a:t>
              </a:r>
              <a:br>
                <a:rPr lang="en-US" sz="1600" dirty="0"/>
              </a:br>
              <a14:m>
                <m:oMathPara xmlns:m="http://schemas.openxmlformats.org/officeDocument/2006/math">
                  <m:oMathParaPr>
                    <m:jc m:val="centerGroup"/>
                  </m:oMathParaPr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𝑅𝑒𝑠𝑢𝑙𝑡</m:t>
                    </m:r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m:oMathPara>
              </a14:m>
              <a:br>
                <a:rPr lang="en-US" sz="1600" dirty="0"/>
              </a:br>
              <a:r>
                <a:rPr lang="en-US" sz="1600" dirty="0"/>
                <a:t>The agent can predict the outcome of its actions.</a:t>
              </a:r>
            </a:p>
          </dgm:t>
        </dgm:pt>
      </mc:Choice>
      <mc:Fallback xmlns="">
        <dgm:pt modelId="{C75B761E-18EF-4908-A642-EA1A38C8F31D}">
          <dgm:prSet custT="1"/>
          <dgm:spPr/>
          <dgm:t>
            <a:bodyPr/>
            <a:lstStyle/>
            <a:p>
              <a:pPr/>
              <a:r>
                <a:rPr lang="en-US" sz="1600" b="1" dirty="0"/>
                <a:t>Deterministic environment </a:t>
              </a:r>
              <a:r>
                <a:rPr lang="en-US" sz="1600" dirty="0"/>
                <a:t>with a known transition model</a:t>
              </a:r>
              <a:br>
                <a:rPr lang="en-US" sz="1600" dirty="0"/>
              </a:br>
              <a:r>
                <a:rPr lang="en-US" sz="1600" b="0" i="0">
                  <a:latin typeface="Cambria Math" panose="02040503050406030204" pitchFamily="18" charset="0"/>
                </a:rPr>
                <a:t>𝑅𝑒𝑠𝑢𝑙𝑡(𝑠,𝑎)=</a:t>
              </a:r>
              <a:r>
                <a:rPr lang="en-US" sz="1600" i="0">
                  <a:latin typeface="Cambria Math" panose="02040503050406030204" pitchFamily="18" charset="0"/>
                </a:rPr>
                <a:t>𝑠</a:t>
              </a:r>
              <a:r>
                <a:rPr lang="en-US" sz="1600" b="0" i="0">
                  <a:latin typeface="Cambria Math" panose="02040503050406030204" pitchFamily="18" charset="0"/>
                </a:rPr>
                <a:t>^′</a:t>
              </a:r>
              <a:br>
                <a:rPr lang="en-US" sz="1600" dirty="0"/>
              </a:br>
              <a:r>
                <a:rPr lang="en-US" sz="1600" dirty="0"/>
                <a:t>The agent can predict the outcome of its actions.</a:t>
              </a:r>
            </a:p>
          </dgm:t>
        </dgm:pt>
      </mc:Fallback>
    </mc:AlternateContent>
    <dgm:pt modelId="{E8774C41-81D5-4F87-A198-4DE6FCFB619B}" type="parTrans" cxnId="{1D83ED09-7D9E-433C-A74E-DEB72820A8D9}">
      <dgm:prSet/>
      <dgm:spPr/>
      <dgm:t>
        <a:bodyPr/>
        <a:lstStyle/>
        <a:p>
          <a:endParaRPr lang="en-US"/>
        </a:p>
      </dgm:t>
    </dgm:pt>
    <dgm:pt modelId="{F70A4C3A-EC94-4CDA-AD56-0BE27A2DA03E}" type="sibTrans" cxnId="{1D83ED09-7D9E-433C-A74E-DEB72820A8D9}">
      <dgm:prSet/>
      <dgm:spPr/>
      <dgm:t>
        <a:bodyPr/>
        <a:lstStyle/>
        <a:p>
          <a:endParaRPr lang="en-US"/>
        </a:p>
      </dgm:t>
    </dgm:pt>
    <dgm:pt modelId="{03D1EED6-2BF3-4355-84F0-E21C4AFAC955}">
      <dgm:prSet custT="1"/>
      <dgm:spPr/>
      <dgm:t>
        <a:bodyPr/>
        <a:lstStyle/>
        <a:p>
          <a:endParaRPr lang="en-US" sz="1600" dirty="0"/>
        </a:p>
      </dgm:t>
    </dgm:pt>
    <dgm:pt modelId="{D6D10CCF-20B6-4456-B825-FB3E6EB4721A}" type="parTrans" cxnId="{9665328D-9380-4EB4-AD57-FB712BECF5DA}">
      <dgm:prSet/>
      <dgm:spPr/>
      <dgm:t>
        <a:bodyPr/>
        <a:lstStyle/>
        <a:p>
          <a:endParaRPr lang="en-US"/>
        </a:p>
      </dgm:t>
    </dgm:pt>
    <dgm:pt modelId="{47427126-7E40-443B-A68B-8B4BE4B6F402}" type="sibTrans" cxnId="{9665328D-9380-4EB4-AD57-FB712BECF5DA}">
      <dgm:prSet/>
      <dgm:spPr/>
      <dgm:t>
        <a:bodyPr/>
        <a:lstStyle/>
        <a:p>
          <a:endParaRPr lang="en-US"/>
        </a:p>
      </dgm:t>
    </dgm:pt>
    <dgm:pt modelId="{A474BE47-4AC3-4F4F-A58E-4DCA74DCFC50}" type="pres">
      <dgm:prSet presAssocID="{C4CB35F0-DD7C-44B7-A5EE-FA5F074BB79A}" presName="Name0" presStyleCnt="0">
        <dgm:presLayoutVars>
          <dgm:dir/>
          <dgm:animLvl val="lvl"/>
          <dgm:resizeHandles val="exact"/>
        </dgm:presLayoutVars>
      </dgm:prSet>
      <dgm:spPr/>
    </dgm:pt>
    <dgm:pt modelId="{4F716255-B208-4099-8B7B-F8286980C794}" type="pres">
      <dgm:prSet presAssocID="{B09331C5-3173-479A-991A-130DE1C12DC1}" presName="composite" presStyleCnt="0"/>
      <dgm:spPr/>
    </dgm:pt>
    <dgm:pt modelId="{7AB49BB4-A94C-41D3-94D4-8DEFEB2DB72C}" type="pres">
      <dgm:prSet presAssocID="{B09331C5-3173-479A-991A-130DE1C12DC1}" presName="parTx" presStyleLbl="alignNode1" presStyleIdx="0" presStyleCnt="1" custLinFactNeighborX="1124" custLinFactNeighborY="-25123">
        <dgm:presLayoutVars>
          <dgm:chMax val="0"/>
          <dgm:chPref val="0"/>
          <dgm:bulletEnabled val="1"/>
        </dgm:presLayoutVars>
      </dgm:prSet>
      <dgm:spPr/>
    </dgm:pt>
    <dgm:pt modelId="{75826E61-882F-4E42-B2DE-53BD198C8B82}" type="pres">
      <dgm:prSet presAssocID="{B09331C5-3173-479A-991A-130DE1C12DC1}" presName="desTx" presStyleLbl="alignAccFollowNode1" presStyleIdx="0" presStyleCnt="1" custScaleY="100000" custLinFactNeighborX="9818" custLinFactNeighborY="50753">
        <dgm:presLayoutVars>
          <dgm:bulletEnabled val="1"/>
        </dgm:presLayoutVars>
      </dgm:prSet>
      <dgm:spPr/>
    </dgm:pt>
  </dgm:ptLst>
  <dgm:cxnLst>
    <dgm:cxn modelId="{1D83ED09-7D9E-433C-A74E-DEB72820A8D9}" srcId="{B09331C5-3173-479A-991A-130DE1C12DC1}" destId="{C75B761E-18EF-4908-A642-EA1A38C8F31D}" srcOrd="2" destOrd="0" parTransId="{E8774C41-81D5-4F87-A198-4DE6FCFB619B}" sibTransId="{F70A4C3A-EC94-4CDA-AD56-0BE27A2DA03E}"/>
    <dgm:cxn modelId="{9DF7D512-55FA-41AD-8A0A-4993F081FA96}" type="presOf" srcId="{C4CB35F0-DD7C-44B7-A5EE-FA5F074BB79A}" destId="{A474BE47-4AC3-4F4F-A58E-4DCA74DCFC50}" srcOrd="0" destOrd="0" presId="urn:microsoft.com/office/officeart/2005/8/layout/hList1"/>
    <dgm:cxn modelId="{F7199764-38BE-4EE6-979C-5C83910F2A20}" type="presOf" srcId="{B09331C5-3173-479A-991A-130DE1C12DC1}" destId="{7AB49BB4-A94C-41D3-94D4-8DEFEB2DB72C}" srcOrd="0" destOrd="0" presId="urn:microsoft.com/office/officeart/2005/8/layout/hList1"/>
    <dgm:cxn modelId="{FB4B848A-EF6A-4B34-8D30-AB33E0DB005A}" type="presOf" srcId="{FC13E979-3777-435E-86EB-EBD141CA7A7F}" destId="{75826E61-882F-4E42-B2DE-53BD198C8B82}" srcOrd="0" destOrd="0" presId="urn:microsoft.com/office/officeart/2005/8/layout/hList1"/>
    <dgm:cxn modelId="{ECA7368C-FF61-4B4F-9599-123782AFB107}" type="presOf" srcId="{C75B761E-18EF-4908-A642-EA1A38C8F31D}" destId="{75826E61-882F-4E42-B2DE-53BD198C8B82}" srcOrd="0" destOrd="2" presId="urn:microsoft.com/office/officeart/2005/8/layout/hList1"/>
    <dgm:cxn modelId="{9665328D-9380-4EB4-AD57-FB712BECF5DA}" srcId="{B09331C5-3173-479A-991A-130DE1C12DC1}" destId="{03D1EED6-2BF3-4355-84F0-E21C4AFAC955}" srcOrd="1" destOrd="0" parTransId="{D6D10CCF-20B6-4456-B825-FB3E6EB4721A}" sibTransId="{47427126-7E40-443B-A68B-8B4BE4B6F402}"/>
    <dgm:cxn modelId="{9FDE8EBF-79C2-41F0-976D-A13E0D89C3B2}" srcId="{B09331C5-3173-479A-991A-130DE1C12DC1}" destId="{FC13E979-3777-435E-86EB-EBD141CA7A7F}" srcOrd="0" destOrd="0" parTransId="{FAA6F78C-40C9-4A12-A2B0-9AB2AEEB60BA}" sibTransId="{ED93C902-2E64-4A90-ABBF-7C85B2FB2616}"/>
    <dgm:cxn modelId="{8C2E26C2-0238-4D88-856A-972958EA1005}" srcId="{C4CB35F0-DD7C-44B7-A5EE-FA5F074BB79A}" destId="{B09331C5-3173-479A-991A-130DE1C12DC1}" srcOrd="0" destOrd="0" parTransId="{FB5829C9-BCE3-4442-951E-C2C9542065F6}" sibTransId="{B0DEE2C9-A5A9-485E-AD79-939446786DF5}"/>
    <dgm:cxn modelId="{70DDDAE5-D1F7-4065-A8F5-2EE15F95E61B}" type="presOf" srcId="{03D1EED6-2BF3-4355-84F0-E21C4AFAC955}" destId="{75826E61-882F-4E42-B2DE-53BD198C8B82}" srcOrd="0" destOrd="1" presId="urn:microsoft.com/office/officeart/2005/8/layout/hList1"/>
    <dgm:cxn modelId="{BCFC57D9-065A-419B-A19A-801121FE42A3}" type="presParOf" srcId="{A474BE47-4AC3-4F4F-A58E-4DCA74DCFC50}" destId="{4F716255-B208-4099-8B7B-F8286980C794}" srcOrd="0" destOrd="0" presId="urn:microsoft.com/office/officeart/2005/8/layout/hList1"/>
    <dgm:cxn modelId="{A6DD11C1-FCC1-4ECB-B5C5-17028639224F}" type="presParOf" srcId="{4F716255-B208-4099-8B7B-F8286980C794}" destId="{7AB49BB4-A94C-41D3-94D4-8DEFEB2DB72C}" srcOrd="0" destOrd="0" presId="urn:microsoft.com/office/officeart/2005/8/layout/hList1"/>
    <dgm:cxn modelId="{77FE4B48-19A1-4837-AA93-74A7B27413DD}" type="presParOf" srcId="{4F716255-B208-4099-8B7B-F8286980C794}" destId="{75826E61-882F-4E42-B2DE-53BD198C8B8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4CB35F0-DD7C-44B7-A5EE-FA5F074BB79A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09331C5-3173-479A-991A-130DE1C12DC1}">
      <dgm:prSet custT="1"/>
      <dgm:spPr/>
      <dgm:t>
        <a:bodyPr/>
        <a:lstStyle/>
        <a:p>
          <a:r>
            <a:rPr lang="en-US" sz="1800" b="1" dirty="0"/>
            <a:t>No Uncertainty</a:t>
          </a:r>
        </a:p>
      </dgm:t>
    </dgm:pt>
    <dgm:pt modelId="{FB5829C9-BCE3-4442-951E-C2C9542065F6}" type="parTrans" cxnId="{8C2E26C2-0238-4D88-856A-972958EA1005}">
      <dgm:prSet/>
      <dgm:spPr/>
      <dgm:t>
        <a:bodyPr/>
        <a:lstStyle/>
        <a:p>
          <a:endParaRPr lang="en-US"/>
        </a:p>
      </dgm:t>
    </dgm:pt>
    <dgm:pt modelId="{B0DEE2C9-A5A9-485E-AD79-939446786DF5}" type="sibTrans" cxnId="{8C2E26C2-0238-4D88-856A-972958EA1005}">
      <dgm:prSet/>
      <dgm:spPr/>
      <dgm:t>
        <a:bodyPr/>
        <a:lstStyle/>
        <a:p>
          <a:endParaRPr lang="en-US"/>
        </a:p>
      </dgm:t>
    </dgm:pt>
    <dgm:pt modelId="{FC13E979-3777-435E-86EB-EBD141CA7A7F}">
      <dgm:prSet custT="1"/>
      <dgm:spPr>
        <a:blipFill>
          <a:blip xmlns:r="http://schemas.openxmlformats.org/officeDocument/2006/relationships" r:embed="rId1"/>
          <a:stretch>
            <a:fillRect l="-1478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FAA6F78C-40C9-4A12-A2B0-9AB2AEEB60BA}" type="parTrans" cxnId="{9FDE8EBF-79C2-41F0-976D-A13E0D89C3B2}">
      <dgm:prSet/>
      <dgm:spPr/>
      <dgm:t>
        <a:bodyPr/>
        <a:lstStyle/>
        <a:p>
          <a:endParaRPr lang="en-US"/>
        </a:p>
      </dgm:t>
    </dgm:pt>
    <dgm:pt modelId="{ED93C902-2E64-4A90-ABBF-7C85B2FB2616}" type="sibTrans" cxnId="{9FDE8EBF-79C2-41F0-976D-A13E0D89C3B2}">
      <dgm:prSet/>
      <dgm:spPr/>
      <dgm:t>
        <a:bodyPr/>
        <a:lstStyle/>
        <a:p>
          <a:endParaRPr lang="en-US"/>
        </a:p>
      </dgm:t>
    </dgm:pt>
    <dgm:pt modelId="{C75B761E-18EF-4908-A642-EA1A38C8F31D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E8774C41-81D5-4F87-A198-4DE6FCFB619B}" type="parTrans" cxnId="{1D83ED09-7D9E-433C-A74E-DEB72820A8D9}">
      <dgm:prSet/>
      <dgm:spPr/>
      <dgm:t>
        <a:bodyPr/>
        <a:lstStyle/>
        <a:p>
          <a:endParaRPr lang="en-US"/>
        </a:p>
      </dgm:t>
    </dgm:pt>
    <dgm:pt modelId="{F70A4C3A-EC94-4CDA-AD56-0BE27A2DA03E}" type="sibTrans" cxnId="{1D83ED09-7D9E-433C-A74E-DEB72820A8D9}">
      <dgm:prSet/>
      <dgm:spPr/>
      <dgm:t>
        <a:bodyPr/>
        <a:lstStyle/>
        <a:p>
          <a:endParaRPr lang="en-US"/>
        </a:p>
      </dgm:t>
    </dgm:pt>
    <dgm:pt modelId="{03D1EED6-2BF3-4355-84F0-E21C4AFAC955}">
      <dgm:prSet custT="1"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D6D10CCF-20B6-4456-B825-FB3E6EB4721A}" type="parTrans" cxnId="{9665328D-9380-4EB4-AD57-FB712BECF5DA}">
      <dgm:prSet/>
      <dgm:spPr/>
      <dgm:t>
        <a:bodyPr/>
        <a:lstStyle/>
        <a:p>
          <a:endParaRPr lang="en-US"/>
        </a:p>
      </dgm:t>
    </dgm:pt>
    <dgm:pt modelId="{47427126-7E40-443B-A68B-8B4BE4B6F402}" type="sibTrans" cxnId="{9665328D-9380-4EB4-AD57-FB712BECF5DA}">
      <dgm:prSet/>
      <dgm:spPr/>
      <dgm:t>
        <a:bodyPr/>
        <a:lstStyle/>
        <a:p>
          <a:endParaRPr lang="en-US"/>
        </a:p>
      </dgm:t>
    </dgm:pt>
    <dgm:pt modelId="{A474BE47-4AC3-4F4F-A58E-4DCA74DCFC50}" type="pres">
      <dgm:prSet presAssocID="{C4CB35F0-DD7C-44B7-A5EE-FA5F074BB79A}" presName="Name0" presStyleCnt="0">
        <dgm:presLayoutVars>
          <dgm:dir/>
          <dgm:animLvl val="lvl"/>
          <dgm:resizeHandles val="exact"/>
        </dgm:presLayoutVars>
      </dgm:prSet>
      <dgm:spPr/>
    </dgm:pt>
    <dgm:pt modelId="{4F716255-B208-4099-8B7B-F8286980C794}" type="pres">
      <dgm:prSet presAssocID="{B09331C5-3173-479A-991A-130DE1C12DC1}" presName="composite" presStyleCnt="0"/>
      <dgm:spPr/>
    </dgm:pt>
    <dgm:pt modelId="{7AB49BB4-A94C-41D3-94D4-8DEFEB2DB72C}" type="pres">
      <dgm:prSet presAssocID="{B09331C5-3173-479A-991A-130DE1C12DC1}" presName="parTx" presStyleLbl="alignNode1" presStyleIdx="0" presStyleCnt="1" custLinFactNeighborX="1124" custLinFactNeighborY="-25123">
        <dgm:presLayoutVars>
          <dgm:chMax val="0"/>
          <dgm:chPref val="0"/>
          <dgm:bulletEnabled val="1"/>
        </dgm:presLayoutVars>
      </dgm:prSet>
      <dgm:spPr/>
    </dgm:pt>
    <dgm:pt modelId="{75826E61-882F-4E42-B2DE-53BD198C8B82}" type="pres">
      <dgm:prSet presAssocID="{B09331C5-3173-479A-991A-130DE1C12DC1}" presName="desTx" presStyleLbl="alignAccFollowNode1" presStyleIdx="0" presStyleCnt="1" custScaleY="100000" custLinFactNeighborX="9818" custLinFactNeighborY="50753">
        <dgm:presLayoutVars>
          <dgm:bulletEnabled val="1"/>
        </dgm:presLayoutVars>
      </dgm:prSet>
      <dgm:spPr/>
    </dgm:pt>
  </dgm:ptLst>
  <dgm:cxnLst>
    <dgm:cxn modelId="{1D83ED09-7D9E-433C-A74E-DEB72820A8D9}" srcId="{B09331C5-3173-479A-991A-130DE1C12DC1}" destId="{C75B761E-18EF-4908-A642-EA1A38C8F31D}" srcOrd="2" destOrd="0" parTransId="{E8774C41-81D5-4F87-A198-4DE6FCFB619B}" sibTransId="{F70A4C3A-EC94-4CDA-AD56-0BE27A2DA03E}"/>
    <dgm:cxn modelId="{9DF7D512-55FA-41AD-8A0A-4993F081FA96}" type="presOf" srcId="{C4CB35F0-DD7C-44B7-A5EE-FA5F074BB79A}" destId="{A474BE47-4AC3-4F4F-A58E-4DCA74DCFC50}" srcOrd="0" destOrd="0" presId="urn:microsoft.com/office/officeart/2005/8/layout/hList1"/>
    <dgm:cxn modelId="{F7199764-38BE-4EE6-979C-5C83910F2A20}" type="presOf" srcId="{B09331C5-3173-479A-991A-130DE1C12DC1}" destId="{7AB49BB4-A94C-41D3-94D4-8DEFEB2DB72C}" srcOrd="0" destOrd="0" presId="urn:microsoft.com/office/officeart/2005/8/layout/hList1"/>
    <dgm:cxn modelId="{FB4B848A-EF6A-4B34-8D30-AB33E0DB005A}" type="presOf" srcId="{FC13E979-3777-435E-86EB-EBD141CA7A7F}" destId="{75826E61-882F-4E42-B2DE-53BD198C8B82}" srcOrd="0" destOrd="0" presId="urn:microsoft.com/office/officeart/2005/8/layout/hList1"/>
    <dgm:cxn modelId="{ECA7368C-FF61-4B4F-9599-123782AFB107}" type="presOf" srcId="{C75B761E-18EF-4908-A642-EA1A38C8F31D}" destId="{75826E61-882F-4E42-B2DE-53BD198C8B82}" srcOrd="0" destOrd="2" presId="urn:microsoft.com/office/officeart/2005/8/layout/hList1"/>
    <dgm:cxn modelId="{9665328D-9380-4EB4-AD57-FB712BECF5DA}" srcId="{B09331C5-3173-479A-991A-130DE1C12DC1}" destId="{03D1EED6-2BF3-4355-84F0-E21C4AFAC955}" srcOrd="1" destOrd="0" parTransId="{D6D10CCF-20B6-4456-B825-FB3E6EB4721A}" sibTransId="{47427126-7E40-443B-A68B-8B4BE4B6F402}"/>
    <dgm:cxn modelId="{9FDE8EBF-79C2-41F0-976D-A13E0D89C3B2}" srcId="{B09331C5-3173-479A-991A-130DE1C12DC1}" destId="{FC13E979-3777-435E-86EB-EBD141CA7A7F}" srcOrd="0" destOrd="0" parTransId="{FAA6F78C-40C9-4A12-A2B0-9AB2AEEB60BA}" sibTransId="{ED93C902-2E64-4A90-ABBF-7C85B2FB2616}"/>
    <dgm:cxn modelId="{8C2E26C2-0238-4D88-856A-972958EA1005}" srcId="{C4CB35F0-DD7C-44B7-A5EE-FA5F074BB79A}" destId="{B09331C5-3173-479A-991A-130DE1C12DC1}" srcOrd="0" destOrd="0" parTransId="{FB5829C9-BCE3-4442-951E-C2C9542065F6}" sibTransId="{B0DEE2C9-A5A9-485E-AD79-939446786DF5}"/>
    <dgm:cxn modelId="{70DDDAE5-D1F7-4065-A8F5-2EE15F95E61B}" type="presOf" srcId="{03D1EED6-2BF3-4355-84F0-E21C4AFAC955}" destId="{75826E61-882F-4E42-B2DE-53BD198C8B82}" srcOrd="0" destOrd="1" presId="urn:microsoft.com/office/officeart/2005/8/layout/hList1"/>
    <dgm:cxn modelId="{BCFC57D9-065A-419B-A19A-801121FE42A3}" type="presParOf" srcId="{A474BE47-4AC3-4F4F-A58E-4DCA74DCFC50}" destId="{4F716255-B208-4099-8B7B-F8286980C794}" srcOrd="0" destOrd="0" presId="urn:microsoft.com/office/officeart/2005/8/layout/hList1"/>
    <dgm:cxn modelId="{A6DD11C1-FCC1-4ECB-B5C5-17028639224F}" type="presParOf" srcId="{4F716255-B208-4099-8B7B-F8286980C794}" destId="{7AB49BB4-A94C-41D3-94D4-8DEFEB2DB72C}" srcOrd="0" destOrd="0" presId="urn:microsoft.com/office/officeart/2005/8/layout/hList1"/>
    <dgm:cxn modelId="{77FE4B48-19A1-4837-AA93-74A7B27413DD}" type="presParOf" srcId="{4F716255-B208-4099-8B7B-F8286980C794}" destId="{75826E61-882F-4E42-B2DE-53BD198C8B82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C09E629-5612-4DE4-B307-5DBC4935D20F}" type="doc">
      <dgm:prSet loTypeId="urn:microsoft.com/office/officeart/2005/8/layout/chevron1" loCatId="process" qsTypeId="urn:microsoft.com/office/officeart/2005/8/quickstyle/simple1" qsCatId="simple" csTypeId="urn:microsoft.com/office/officeart/2005/8/colors/colorful1" csCatId="colorful" phldr="1"/>
      <dgm:spPr/>
    </dgm:pt>
    <dgm:pt modelId="{56392043-9B99-42FC-ADF1-7DFBFCA39AFE}">
      <dgm:prSet phldrT="[Text]" custT="1">
        <dgm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dirty="0"/>
            <a:t>Act</a:t>
          </a:r>
        </a:p>
      </dgm:t>
    </dgm:pt>
    <dgm:pt modelId="{4ED16E6A-6574-4B7C-908A-A6AB8D1A594D}" type="parTrans" cxnId="{7043A422-9B35-442B-BF6C-3493BB860FE3}">
      <dgm:prSet/>
      <dgm:spPr/>
      <dgm:t>
        <a:bodyPr/>
        <a:lstStyle/>
        <a:p>
          <a:endParaRPr lang="en-US"/>
        </a:p>
      </dgm:t>
    </dgm:pt>
    <dgm:pt modelId="{85AAAE31-1A94-4020-A43A-F6227F30EE89}" type="sibTrans" cxnId="{7043A422-9B35-442B-BF6C-3493BB860FE3}">
      <dgm:prSet/>
      <dgm:spPr/>
      <dgm:t>
        <a:bodyPr/>
        <a:lstStyle/>
        <a:p>
          <a:endParaRPr lang="en-US"/>
        </a:p>
      </dgm:t>
    </dgm:pt>
    <dgm:pt modelId="{0CAE7069-39D0-4D49-8863-F8FBB44570AA}">
      <dgm:prSet phldrT="[Text]"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dirty="0"/>
            <a:t>Observe</a:t>
          </a:r>
        </a:p>
      </dgm:t>
    </dgm:pt>
    <dgm:pt modelId="{075F4019-8E50-4DC9-BA88-1AAA9F65EBF2}" type="parTrans" cxnId="{E192C6B7-A7DA-4345-90DC-1E0871FFFE48}">
      <dgm:prSet/>
      <dgm:spPr/>
      <dgm:t>
        <a:bodyPr/>
        <a:lstStyle/>
        <a:p>
          <a:endParaRPr lang="en-US"/>
        </a:p>
      </dgm:t>
    </dgm:pt>
    <dgm:pt modelId="{60BE0527-83FA-48FC-ACFA-F96873D9C43B}" type="sibTrans" cxnId="{E192C6B7-A7DA-4345-90DC-1E0871FFFE48}">
      <dgm:prSet/>
      <dgm:spPr/>
      <dgm:t>
        <a:bodyPr/>
        <a:lstStyle/>
        <a:p>
          <a:endParaRPr lang="en-US"/>
        </a:p>
      </dgm:t>
    </dgm:pt>
    <dgm:pt modelId="{D8449DE1-6057-4063-AB8D-E637F0BC53E6}">
      <dgm:prSet custT="1">
        <dgm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sz="1600" dirty="0"/>
            <a:t>Observe</a:t>
          </a:r>
        </a:p>
      </dgm:t>
    </dgm:pt>
    <dgm:pt modelId="{2774DF43-459C-4939-B057-047CFB045C69}" type="parTrans" cxnId="{BA2D4CA0-A6D2-424D-82B6-4FB83009B93E}">
      <dgm:prSet/>
      <dgm:spPr/>
      <dgm:t>
        <a:bodyPr/>
        <a:lstStyle/>
        <a:p>
          <a:endParaRPr lang="en-US"/>
        </a:p>
      </dgm:t>
    </dgm:pt>
    <dgm:pt modelId="{AC00BEA9-FC2D-4EE9-89F3-E4E45057746B}" type="sibTrans" cxnId="{BA2D4CA0-A6D2-424D-82B6-4FB83009B93E}">
      <dgm:prSet/>
      <dgm:spPr/>
      <dgm:t>
        <a:bodyPr/>
        <a:lstStyle/>
        <a:p>
          <a:endParaRPr lang="en-US"/>
        </a:p>
      </dgm:t>
    </dgm:pt>
    <dgm:pt modelId="{13D4203D-4050-4A5C-BBCE-002464C08CFA}">
      <dgm:prSet custT="1"/>
      <dgm:spPr/>
      <dgm:t>
        <a:bodyPr/>
        <a:lstStyle/>
        <a:p>
          <a:r>
            <a:rPr lang="en-US" sz="1600" dirty="0"/>
            <a:t>Act</a:t>
          </a:r>
        </a:p>
      </dgm:t>
    </dgm:pt>
    <dgm:pt modelId="{3D97425D-CB3A-4530-B9BE-7D3F25B849B8}" type="parTrans" cxnId="{D583318A-D2D6-4737-8CAC-FCEAF89A5162}">
      <dgm:prSet/>
      <dgm:spPr/>
      <dgm:t>
        <a:bodyPr/>
        <a:lstStyle/>
        <a:p>
          <a:endParaRPr lang="en-US"/>
        </a:p>
      </dgm:t>
    </dgm:pt>
    <dgm:pt modelId="{8D15464A-625F-462E-A854-D0011D7E6550}" type="sibTrans" cxnId="{D583318A-D2D6-4737-8CAC-FCEAF89A5162}">
      <dgm:prSet/>
      <dgm:spPr/>
      <dgm:t>
        <a:bodyPr/>
        <a:lstStyle/>
        <a:p>
          <a:endParaRPr lang="en-US"/>
        </a:p>
      </dgm:t>
    </dgm:pt>
    <dgm:pt modelId="{B42DFA58-9817-4C85-9F5C-9523BD8CCBA0}">
      <dgm:prSet custT="1">
        <dgm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dgm:style>
      </dgm:prSet>
      <dgm:spPr>
        <a:solidFill>
          <a:schemeClr val="accent4"/>
        </a:solidFill>
        <a:ln>
          <a:noFill/>
        </a:ln>
      </dgm:spPr>
      <dgm:t>
        <a:bodyPr/>
        <a:lstStyle/>
        <a:p>
          <a:r>
            <a:rPr lang="en-US" sz="1600" dirty="0"/>
            <a:t>Act</a:t>
          </a:r>
        </a:p>
      </dgm:t>
    </dgm:pt>
    <dgm:pt modelId="{5FC6CAA9-653B-4175-9A19-AE370139D709}" type="parTrans" cxnId="{EFFBE293-C117-40D9-AC8E-B3CFC89E8B19}">
      <dgm:prSet/>
      <dgm:spPr/>
      <dgm:t>
        <a:bodyPr/>
        <a:lstStyle/>
        <a:p>
          <a:endParaRPr lang="en-US"/>
        </a:p>
      </dgm:t>
    </dgm:pt>
    <dgm:pt modelId="{C4479F8E-1387-415D-A738-CEC60E32657D}" type="sibTrans" cxnId="{EFFBE293-C117-40D9-AC8E-B3CFC89E8B19}">
      <dgm:prSet/>
      <dgm:spPr/>
      <dgm:t>
        <a:bodyPr/>
        <a:lstStyle/>
        <a:p>
          <a:endParaRPr lang="en-US"/>
        </a:p>
      </dgm:t>
    </dgm:pt>
    <dgm:pt modelId="{4855D71D-50FC-4185-B16C-2B5E34ABB854}" type="pres">
      <dgm:prSet presAssocID="{8C09E629-5612-4DE4-B307-5DBC4935D20F}" presName="Name0" presStyleCnt="0">
        <dgm:presLayoutVars>
          <dgm:dir/>
          <dgm:animLvl val="lvl"/>
          <dgm:resizeHandles val="exact"/>
        </dgm:presLayoutVars>
      </dgm:prSet>
      <dgm:spPr/>
    </dgm:pt>
    <dgm:pt modelId="{7859DBF7-2D0F-49B7-818C-9EE9ABDDD9EE}" type="pres">
      <dgm:prSet presAssocID="{56392043-9B99-42FC-ADF1-7DFBFCA39AFE}" presName="parTxOnly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B10B5200-F2D3-490D-868D-C3C84B9D1DD3}" type="pres">
      <dgm:prSet presAssocID="{85AAAE31-1A94-4020-A43A-F6227F30EE89}" presName="parTxOnlySpace" presStyleCnt="0"/>
      <dgm:spPr/>
    </dgm:pt>
    <dgm:pt modelId="{CAAF1384-4506-49C4-A7CC-EAC98596EDF4}" type="pres">
      <dgm:prSet presAssocID="{0CAE7069-39D0-4D49-8863-F8FBB44570AA}" presName="parTxOnly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A6BA33FE-7D5A-4C18-A556-366C606A2F99}" type="pres">
      <dgm:prSet presAssocID="{60BE0527-83FA-48FC-ACFA-F96873D9C43B}" presName="parTxOnlySpace" presStyleCnt="0"/>
      <dgm:spPr/>
    </dgm:pt>
    <dgm:pt modelId="{0F71D6C4-A746-481D-BF33-37EB8353B851}" type="pres">
      <dgm:prSet presAssocID="{13D4203D-4050-4A5C-BBCE-002464C08CFA}" presName="parTxOnly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0EF19579-5763-4919-96C9-4659A11E101D}" type="pres">
      <dgm:prSet presAssocID="{8D15464A-625F-462E-A854-D0011D7E6550}" presName="parTxOnlySpace" presStyleCnt="0"/>
      <dgm:spPr/>
    </dgm:pt>
    <dgm:pt modelId="{17194B44-B5E5-4A4E-94BA-D8BCF3C015F6}" type="pres">
      <dgm:prSet presAssocID="{D8449DE1-6057-4063-AB8D-E637F0BC53E6}" presName="parTxOnly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0C8C8FBB-F27B-407D-A03A-6CFD6EBB4602}" type="pres">
      <dgm:prSet presAssocID="{AC00BEA9-FC2D-4EE9-89F3-E4E45057746B}" presName="parTxOnlySpace" presStyleCnt="0"/>
      <dgm:spPr/>
    </dgm:pt>
    <dgm:pt modelId="{A08D5CE7-3F16-4C40-827E-CC4D74A7A602}" type="pres">
      <dgm:prSet presAssocID="{B42DFA58-9817-4C85-9F5C-9523BD8CCBA0}" presName="parTxOnly" presStyleLbl="node1" presStyleIdx="4" presStyleCnt="5" custLinFactNeighborX="1">
        <dgm:presLayoutVars>
          <dgm:chMax val="0"/>
          <dgm:chPref val="0"/>
          <dgm:bulletEnabled val="1"/>
        </dgm:presLayoutVars>
      </dgm:prSet>
      <dgm:spPr/>
    </dgm:pt>
  </dgm:ptLst>
  <dgm:cxnLst>
    <dgm:cxn modelId="{7043A422-9B35-442B-BF6C-3493BB860FE3}" srcId="{8C09E629-5612-4DE4-B307-5DBC4935D20F}" destId="{56392043-9B99-42FC-ADF1-7DFBFCA39AFE}" srcOrd="0" destOrd="0" parTransId="{4ED16E6A-6574-4B7C-908A-A6AB8D1A594D}" sibTransId="{85AAAE31-1A94-4020-A43A-F6227F30EE89}"/>
    <dgm:cxn modelId="{7FE0A03D-37C9-4944-AE90-9979F2AF46EB}" type="presOf" srcId="{13D4203D-4050-4A5C-BBCE-002464C08CFA}" destId="{0F71D6C4-A746-481D-BF33-37EB8353B851}" srcOrd="0" destOrd="0" presId="urn:microsoft.com/office/officeart/2005/8/layout/chevron1"/>
    <dgm:cxn modelId="{82C0BB60-0632-4F9D-AAA1-F1D1062E98E4}" type="presOf" srcId="{D8449DE1-6057-4063-AB8D-E637F0BC53E6}" destId="{17194B44-B5E5-4A4E-94BA-D8BCF3C015F6}" srcOrd="0" destOrd="0" presId="urn:microsoft.com/office/officeart/2005/8/layout/chevron1"/>
    <dgm:cxn modelId="{D583318A-D2D6-4737-8CAC-FCEAF89A5162}" srcId="{8C09E629-5612-4DE4-B307-5DBC4935D20F}" destId="{13D4203D-4050-4A5C-BBCE-002464C08CFA}" srcOrd="2" destOrd="0" parTransId="{3D97425D-CB3A-4530-B9BE-7D3F25B849B8}" sibTransId="{8D15464A-625F-462E-A854-D0011D7E6550}"/>
    <dgm:cxn modelId="{EFFBE293-C117-40D9-AC8E-B3CFC89E8B19}" srcId="{8C09E629-5612-4DE4-B307-5DBC4935D20F}" destId="{B42DFA58-9817-4C85-9F5C-9523BD8CCBA0}" srcOrd="4" destOrd="0" parTransId="{5FC6CAA9-653B-4175-9A19-AE370139D709}" sibTransId="{C4479F8E-1387-415D-A738-CEC60E32657D}"/>
    <dgm:cxn modelId="{BA2D4CA0-A6D2-424D-82B6-4FB83009B93E}" srcId="{8C09E629-5612-4DE4-B307-5DBC4935D20F}" destId="{D8449DE1-6057-4063-AB8D-E637F0BC53E6}" srcOrd="3" destOrd="0" parTransId="{2774DF43-459C-4939-B057-047CFB045C69}" sibTransId="{AC00BEA9-FC2D-4EE9-89F3-E4E45057746B}"/>
    <dgm:cxn modelId="{508598A9-24CD-4374-812C-06A74374B47D}" type="presOf" srcId="{0CAE7069-39D0-4D49-8863-F8FBB44570AA}" destId="{CAAF1384-4506-49C4-A7CC-EAC98596EDF4}" srcOrd="0" destOrd="0" presId="urn:microsoft.com/office/officeart/2005/8/layout/chevron1"/>
    <dgm:cxn modelId="{E192C6B7-A7DA-4345-90DC-1E0871FFFE48}" srcId="{8C09E629-5612-4DE4-B307-5DBC4935D20F}" destId="{0CAE7069-39D0-4D49-8863-F8FBB44570AA}" srcOrd="1" destOrd="0" parTransId="{075F4019-8E50-4DC9-BA88-1AAA9F65EBF2}" sibTransId="{60BE0527-83FA-48FC-ACFA-F96873D9C43B}"/>
    <dgm:cxn modelId="{A0C65EB8-AA38-4109-A282-14D78FED54B9}" type="presOf" srcId="{8C09E629-5612-4DE4-B307-5DBC4935D20F}" destId="{4855D71D-50FC-4185-B16C-2B5E34ABB854}" srcOrd="0" destOrd="0" presId="urn:microsoft.com/office/officeart/2005/8/layout/chevron1"/>
    <dgm:cxn modelId="{A1EBD7D7-9705-4DEB-92F4-019F6AF04B48}" type="presOf" srcId="{B42DFA58-9817-4C85-9F5C-9523BD8CCBA0}" destId="{A08D5CE7-3F16-4C40-827E-CC4D74A7A602}" srcOrd="0" destOrd="0" presId="urn:microsoft.com/office/officeart/2005/8/layout/chevron1"/>
    <dgm:cxn modelId="{ABC920E1-BE72-47C4-8328-52E6AFB894BB}" type="presOf" srcId="{56392043-9B99-42FC-ADF1-7DFBFCA39AFE}" destId="{7859DBF7-2D0F-49B7-818C-9EE9ABDDD9EE}" srcOrd="0" destOrd="0" presId="urn:microsoft.com/office/officeart/2005/8/layout/chevron1"/>
    <dgm:cxn modelId="{0425CC22-B18C-4761-A226-5101FBAE14C2}" type="presParOf" srcId="{4855D71D-50FC-4185-B16C-2B5E34ABB854}" destId="{7859DBF7-2D0F-49B7-818C-9EE9ABDDD9EE}" srcOrd="0" destOrd="0" presId="urn:microsoft.com/office/officeart/2005/8/layout/chevron1"/>
    <dgm:cxn modelId="{002DA890-E152-4128-8583-10FE5A785AE9}" type="presParOf" srcId="{4855D71D-50FC-4185-B16C-2B5E34ABB854}" destId="{B10B5200-F2D3-490D-868D-C3C84B9D1DD3}" srcOrd="1" destOrd="0" presId="urn:microsoft.com/office/officeart/2005/8/layout/chevron1"/>
    <dgm:cxn modelId="{2C46A5E9-D96A-45FB-A006-CB27A6125CF7}" type="presParOf" srcId="{4855D71D-50FC-4185-B16C-2B5E34ABB854}" destId="{CAAF1384-4506-49C4-A7CC-EAC98596EDF4}" srcOrd="2" destOrd="0" presId="urn:microsoft.com/office/officeart/2005/8/layout/chevron1"/>
    <dgm:cxn modelId="{1AB9FF4E-3BD2-4E6B-8949-837C526B5975}" type="presParOf" srcId="{4855D71D-50FC-4185-B16C-2B5E34ABB854}" destId="{A6BA33FE-7D5A-4C18-A556-366C606A2F99}" srcOrd="3" destOrd="0" presId="urn:microsoft.com/office/officeart/2005/8/layout/chevron1"/>
    <dgm:cxn modelId="{3AA2BE8E-1D06-49B7-9E1B-A44874939709}" type="presParOf" srcId="{4855D71D-50FC-4185-B16C-2B5E34ABB854}" destId="{0F71D6C4-A746-481D-BF33-37EB8353B851}" srcOrd="4" destOrd="0" presId="urn:microsoft.com/office/officeart/2005/8/layout/chevron1"/>
    <dgm:cxn modelId="{3C0EB157-8E40-43C9-AE32-32FDE1A75990}" type="presParOf" srcId="{4855D71D-50FC-4185-B16C-2B5E34ABB854}" destId="{0EF19579-5763-4919-96C9-4659A11E101D}" srcOrd="5" destOrd="0" presId="urn:microsoft.com/office/officeart/2005/8/layout/chevron1"/>
    <dgm:cxn modelId="{F12DD0A0-6A32-45E2-86E4-B9ECB29718A1}" type="presParOf" srcId="{4855D71D-50FC-4185-B16C-2B5E34ABB854}" destId="{17194B44-B5E5-4A4E-94BA-D8BCF3C015F6}" srcOrd="6" destOrd="0" presId="urn:microsoft.com/office/officeart/2005/8/layout/chevron1"/>
    <dgm:cxn modelId="{F13C72D9-A618-4AC1-B84D-E3E169845425}" type="presParOf" srcId="{4855D71D-50FC-4185-B16C-2B5E34ABB854}" destId="{0C8C8FBB-F27B-407D-A03A-6CFD6EBB4602}" srcOrd="7" destOrd="0" presId="urn:microsoft.com/office/officeart/2005/8/layout/chevron1"/>
    <dgm:cxn modelId="{DCB59BD9-CEAD-45DD-B7E2-B47B776E7047}" type="presParOf" srcId="{4855D71D-50FC-4185-B16C-2B5E34ABB854}" destId="{A08D5CE7-3F16-4C40-827E-CC4D74A7A602}" srcOrd="8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B49BB4-A94C-41D3-94D4-8DEFEB2DB72C}">
      <dsp:nvSpPr>
        <dsp:cNvPr id="0" name=""/>
        <dsp:cNvSpPr/>
      </dsp:nvSpPr>
      <dsp:spPr>
        <a:xfrm>
          <a:off x="0" y="0"/>
          <a:ext cx="2461753" cy="48960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73152" rIns="128016" bIns="73152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No Uncertainty</a:t>
          </a:r>
        </a:p>
      </dsp:txBody>
      <dsp:txXfrm>
        <a:off x="0" y="0"/>
        <a:ext cx="2461753" cy="489600"/>
      </dsp:txXfrm>
    </dsp:sp>
    <dsp:sp modelId="{75826E61-882F-4E42-B2DE-53BD198C8B82}">
      <dsp:nvSpPr>
        <dsp:cNvPr id="0" name=""/>
        <dsp:cNvSpPr/>
      </dsp:nvSpPr>
      <dsp:spPr>
        <a:xfrm>
          <a:off x="0" y="511825"/>
          <a:ext cx="2461753" cy="2753235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5344" tIns="85344" rIns="113792" bIns="128016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Full observability</a:t>
          </a:r>
          <a:r>
            <a:rPr lang="en-US" sz="1600" kern="1200" dirty="0"/>
            <a:t>: The agent always knows (=can observe) the state.</a:t>
          </a:r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US" sz="1600" kern="1200" dirty="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b="1" kern="1200" dirty="0"/>
            <a:t>Deterministic environment </a:t>
          </a:r>
          <a:r>
            <a:rPr lang="en-US" sz="1600" kern="1200" dirty="0"/>
            <a:t>with a known transition model</a:t>
          </a:r>
          <a:br>
            <a:rPr lang="en-US" sz="1600" kern="1200" dirty="0"/>
          </a:br>
          <a14:m xmlns:a14="http://schemas.microsoft.com/office/drawing/2010/main">
            <m:oMath xmlns:m="http://schemas.openxmlformats.org/officeDocument/2006/math">
              <m:r>
                <a:rPr lang="en-US" sz="1600" b="0" i="1" kern="1200" smtClean="0">
                  <a:latin typeface="Cambria Math" panose="02040503050406030204" pitchFamily="18" charset="0"/>
                </a:rPr>
                <m:t>𝑅𝑒𝑠𝑢𝑙𝑡</m:t>
              </m:r>
              <m:d>
                <m:d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dPr>
                <m:e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𝑠</m:t>
                  </m:r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,</m:t>
                  </m:r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𝑎</m:t>
                  </m:r>
                </m:e>
              </m:d>
              <m:r>
                <a:rPr lang="en-US" sz="1600" b="0" i="1" kern="1200" smtClean="0">
                  <a:latin typeface="Cambria Math" panose="02040503050406030204" pitchFamily="18" charset="0"/>
                </a:rPr>
                <m:t>=</m:t>
              </m:r>
              <m:sSup>
                <m:sSupPr>
                  <m:ctrlPr>
                    <a:rPr lang="en-US" sz="16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600" i="1" kern="1200" smtClean="0">
                      <a:latin typeface="Cambria Math" panose="02040503050406030204" pitchFamily="18" charset="0"/>
                    </a:rPr>
                    <m:t>𝑠</m:t>
                  </m:r>
                </m:e>
                <m:sup>
                  <m:r>
                    <a:rPr lang="en-US" sz="1600" b="0" i="1" kern="1200" smtClean="0">
                      <a:latin typeface="Cambria Math" panose="02040503050406030204" pitchFamily="18" charset="0"/>
                    </a:rPr>
                    <m:t>′</m:t>
                  </m:r>
                </m:sup>
              </m:sSup>
            </m:oMath>
          </a14:m>
          <a:br>
            <a:rPr lang="en-US" sz="1600" kern="1200" dirty="0"/>
          </a:br>
          <a:r>
            <a:rPr lang="en-US" sz="1600" kern="1200" dirty="0"/>
            <a:t>The agent can predict the outcome of its actions.</a:t>
          </a:r>
        </a:p>
      </dsp:txBody>
      <dsp:txXfrm>
        <a:off x="0" y="511825"/>
        <a:ext cx="2461753" cy="27532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59DBF7-2D0F-49B7-818C-9EE9ABDDD9EE}">
      <dsp:nvSpPr>
        <dsp:cNvPr id="0" name=""/>
        <dsp:cNvSpPr/>
      </dsp:nvSpPr>
      <dsp:spPr>
        <a:xfrm>
          <a:off x="1488" y="217685"/>
          <a:ext cx="1324570" cy="529828"/>
        </a:xfrm>
        <a:prstGeom prst="chevron">
          <a:avLst/>
        </a:prstGeom>
        <a:gradFill rotWithShape="1">
          <a:gsLst>
            <a:gs pos="0">
              <a:schemeClr val="accent4">
                <a:satMod val="103000"/>
                <a:lumMod val="102000"/>
                <a:tint val="94000"/>
              </a:schemeClr>
            </a:gs>
            <a:gs pos="50000">
              <a:schemeClr val="accent4">
                <a:satMod val="110000"/>
                <a:lumMod val="100000"/>
                <a:shade val="100000"/>
              </a:schemeClr>
            </a:gs>
            <a:gs pos="100000">
              <a:schemeClr val="accent4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3">
          <a:schemeClr val="accent4"/>
        </a:fillRef>
        <a:effectRef idx="2">
          <a:schemeClr val="accent4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Act</a:t>
          </a:r>
        </a:p>
      </dsp:txBody>
      <dsp:txXfrm>
        <a:off x="266402" y="217685"/>
        <a:ext cx="794742" cy="529828"/>
      </dsp:txXfrm>
    </dsp:sp>
    <dsp:sp modelId="{CAAF1384-4506-49C4-A7CC-EAC98596EDF4}">
      <dsp:nvSpPr>
        <dsp:cNvPr id="0" name=""/>
        <dsp:cNvSpPr/>
      </dsp:nvSpPr>
      <dsp:spPr>
        <a:xfrm>
          <a:off x="1193601" y="217685"/>
          <a:ext cx="1324570" cy="529828"/>
        </a:xfrm>
        <a:prstGeom prst="chevron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Observe</a:t>
          </a:r>
        </a:p>
      </dsp:txBody>
      <dsp:txXfrm>
        <a:off x="1458515" y="217685"/>
        <a:ext cx="794742" cy="529828"/>
      </dsp:txXfrm>
    </dsp:sp>
    <dsp:sp modelId="{0F71D6C4-A746-481D-BF33-37EB8353B851}">
      <dsp:nvSpPr>
        <dsp:cNvPr id="0" name=""/>
        <dsp:cNvSpPr/>
      </dsp:nvSpPr>
      <dsp:spPr>
        <a:xfrm>
          <a:off x="2385714" y="217685"/>
          <a:ext cx="1324570" cy="529828"/>
        </a:xfrm>
        <a:prstGeom prst="chevron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Act</a:t>
          </a:r>
        </a:p>
      </dsp:txBody>
      <dsp:txXfrm>
        <a:off x="2650628" y="217685"/>
        <a:ext cx="794742" cy="529828"/>
      </dsp:txXfrm>
    </dsp:sp>
    <dsp:sp modelId="{17194B44-B5E5-4A4E-94BA-D8BCF3C015F6}">
      <dsp:nvSpPr>
        <dsp:cNvPr id="0" name=""/>
        <dsp:cNvSpPr/>
      </dsp:nvSpPr>
      <dsp:spPr>
        <a:xfrm>
          <a:off x="3577828" y="217685"/>
          <a:ext cx="1324570" cy="529828"/>
        </a:xfrm>
        <a:prstGeom prst="chevron">
          <a:avLst/>
        </a:prstGeom>
        <a:solidFill>
          <a:schemeClr val="accent5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5"/>
        </a:fillRef>
        <a:effectRef idx="1">
          <a:schemeClr val="accent5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Observe</a:t>
          </a:r>
        </a:p>
      </dsp:txBody>
      <dsp:txXfrm>
        <a:off x="3842742" y="217685"/>
        <a:ext cx="794742" cy="529828"/>
      </dsp:txXfrm>
    </dsp:sp>
    <dsp:sp modelId="{A08D5CE7-3F16-4C40-827E-CC4D74A7A602}">
      <dsp:nvSpPr>
        <dsp:cNvPr id="0" name=""/>
        <dsp:cNvSpPr/>
      </dsp:nvSpPr>
      <dsp:spPr>
        <a:xfrm>
          <a:off x="4769942" y="217685"/>
          <a:ext cx="1324570" cy="529828"/>
        </a:xfrm>
        <a:prstGeom prst="chevron">
          <a:avLst/>
        </a:prstGeom>
        <a:solidFill>
          <a:schemeClr val="accent4"/>
        </a:solidFill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008" tIns="21336" rIns="21336" bIns="21336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Act</a:t>
          </a:r>
        </a:p>
      </dsp:txBody>
      <dsp:txXfrm>
        <a:off x="5034856" y="217685"/>
        <a:ext cx="794742" cy="5298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6E2045A-045A-4BC7-A4D3-1395440B1C3D}" type="datetimeFigureOut">
              <a:rPr lang="en-US" smtClean="0"/>
              <a:pPr/>
              <a:t>10/23/2025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A8F1D18-9638-4932-8910-B6EDCB447A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AED0B83-FA1E-482D-AD89-4E224F76AB55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Move 3m left and 8m up (wall stops the agent). Move 2m left and 1m down.</a:t>
            </a:r>
          </a:p>
          <a:p>
            <a:pPr marL="228600" indent="-228600">
              <a:buAutoNum type="arabicPeriod"/>
            </a:pPr>
            <a:r>
              <a:rPr lang="en-US" dirty="0"/>
              <a:t>Dimensions of the room. Agent needs to be able to measure the distance it goes. Wall needs to stop the agent and keep it in place.</a:t>
            </a:r>
          </a:p>
          <a:p>
            <a:pPr marL="228600" indent="-228600">
              <a:buAutoNum type="arabicPeriod"/>
            </a:pPr>
            <a:r>
              <a:rPr lang="en-US" dirty="0"/>
              <a:t>Model-based reflex agent.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9017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indent="-228600">
              <a:buAutoNum type="arabicPeriod"/>
            </a:pPr>
            <a:r>
              <a:rPr lang="en-US" dirty="0"/>
              <a:t>Like the observable problem, but the percept function is Percept(s) = top-left corner tile.</a:t>
            </a:r>
          </a:p>
          <a:p>
            <a:pPr marL="228600" indent="-228600">
              <a:buAutoNum type="arabicPeriod"/>
            </a:pPr>
            <a:r>
              <a:rPr lang="en-US" dirty="0"/>
              <a:t>Cycle all tiles through the window and remember what they are. Now it is a completely observable problem.</a:t>
            </a:r>
          </a:p>
          <a:p>
            <a:pPr marL="0" indent="0">
              <a:buNone/>
            </a:pPr>
            <a:r>
              <a:rPr lang="en-US" dirty="0"/>
              <a:t> a) Model-based reflex agent (memory is used to keep track of hidden tiles)</a:t>
            </a:r>
          </a:p>
          <a:p>
            <a:pPr marL="0" indent="0">
              <a:buNone/>
            </a:pPr>
            <a:r>
              <a:rPr lang="en-US" dirty="0"/>
              <a:t>B ) First a simple algorithm that moves all tiles through the window. Then use a regular search tree.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8F1D18-9638-4932-8910-B6EDCB447AA8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618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2D9DA4-02CE-43F5-9CF0-D49D363C845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7414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4BB250-A250-4885-A268-87B3538DFE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620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6124F-E4DF-44CD-BFA1-9C4215F3C6F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036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A541FF-43FD-4C27-B2AB-C7A86A2D65C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15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706D21-1181-4166-8079-A41C583EFAE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783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4A6A7-A8A8-444E-955C-ECC81D9EE3C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139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98F21B-BA12-430D-BE3E-273EE4A9C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84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AA154-AEC2-45BD-83B5-605C6AF79F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963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0C9F4F-55B6-427D-981E-09CF38EE502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820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470B25-377E-4295-B49E-194E8FC6878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142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644E4E-8BDE-4300-9999-9D2DCD00CB8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922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013C7E-08E5-4BBC-8983-6EE86B3B32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919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creativecommons.org/licenses/by-sa/4.0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2.xml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hahsler/CS7320-AI/tree/master/Search_with_Uncertainty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" name="Rectangle 70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Leadership Professional Development in Volatile Times | Babson College">
            <a:extLst>
              <a:ext uri="{FF2B5EF4-FFF2-40B4-BE49-F238E27FC236}">
                <a16:creationId xmlns:a16="http://schemas.microsoft.com/office/drawing/2014/main" id="{5764A376-60D0-4571-A1E8-43581C653E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636" r="40432" b="9090"/>
          <a:stretch/>
        </p:blipFill>
        <p:spPr bwMode="auto">
          <a:xfrm>
            <a:off x="2642616" y="10"/>
            <a:ext cx="6501384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7004404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3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7D7960-4663-47D2-B7FF-F15598B402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485" y="1122363"/>
            <a:ext cx="2841915" cy="3204134"/>
          </a:xfrm>
        </p:spPr>
        <p:txBody>
          <a:bodyPr anchor="b">
            <a:normAutofit/>
          </a:bodyPr>
          <a:lstStyle/>
          <a:p>
            <a:pPr algn="l"/>
            <a:r>
              <a:rPr lang="en-US" sz="2800" dirty="0"/>
              <a:t>CS 5/7320 </a:t>
            </a:r>
            <a:br>
              <a:rPr lang="en-US" sz="2800" dirty="0"/>
            </a:br>
            <a:r>
              <a:rPr lang="en-US" sz="2400" dirty="0"/>
              <a:t>Artificial Intelligence</a:t>
            </a:r>
            <a:br>
              <a:rPr lang="en-US" sz="4200" dirty="0"/>
            </a:br>
            <a:br>
              <a:rPr lang="en-US" sz="4400" b="1" dirty="0"/>
            </a:br>
            <a:r>
              <a:rPr lang="en-US" sz="3600" b="1" dirty="0"/>
              <a:t>Search with Uncertainty</a:t>
            </a:r>
            <a:br>
              <a:rPr lang="en-US" sz="3600" b="1" dirty="0"/>
            </a:br>
            <a:r>
              <a:rPr lang="en-US" sz="2000" dirty="0"/>
              <a:t>AIMA Chapters 4.3-4.5</a:t>
            </a:r>
            <a:endParaRPr lang="en-US" sz="4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6D0283-4530-4ACB-843A-981D44341F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485" y="4872922"/>
            <a:ext cx="3017519" cy="1208141"/>
          </a:xfrm>
        </p:spPr>
        <p:txBody>
          <a:bodyPr>
            <a:normAutofit/>
          </a:bodyPr>
          <a:lstStyle/>
          <a:p>
            <a:pPr algn="l"/>
            <a:r>
              <a:rPr lang="en-US" sz="1700" dirty="0"/>
              <a:t>Slides by Michael Hahsler</a:t>
            </a:r>
            <a:br>
              <a:rPr lang="en-US" sz="1700" dirty="0"/>
            </a:br>
            <a:r>
              <a:rPr lang="en-US" sz="1400" dirty="0"/>
              <a:t>with figures from the AIMA textbook</a:t>
            </a:r>
            <a:endParaRPr lang="en-US" sz="17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298323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866B32-FD54-AD05-5089-C2C32D60A0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480955" y="5187199"/>
            <a:ext cx="1304561" cy="1440289"/>
            <a:chOff x="7162800" y="4191000"/>
            <a:chExt cx="1676400" cy="1981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31D7445-1ABE-E21B-06BC-CC86356F7218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BBE6B980-B7FA-D10B-0FC3-24B13E57C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4" y="4213372"/>
              <a:ext cx="1632631" cy="163263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720CF24-62E5-CA6C-898B-C68CF666ECFD}"/>
                </a:ext>
              </a:extLst>
            </p:cNvPr>
            <p:cNvSpPr/>
            <p:nvPr/>
          </p:nvSpPr>
          <p:spPr>
            <a:xfrm>
              <a:off x="7162800" y="5812970"/>
              <a:ext cx="1664629" cy="35923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EC0CED8-D136-0BF3-DA01-D17350AC01AB}"/>
              </a:ext>
            </a:extLst>
          </p:cNvPr>
          <p:cNvGrpSpPr/>
          <p:nvPr/>
        </p:nvGrpSpPr>
        <p:grpSpPr>
          <a:xfrm>
            <a:off x="296569" y="5883660"/>
            <a:ext cx="3017521" cy="743828"/>
            <a:chOff x="296569" y="5883660"/>
            <a:chExt cx="3017521" cy="74382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3CD48F5-2A4B-4A59-962E-8D5FE39D8A7D}"/>
                </a:ext>
              </a:extLst>
            </p:cNvPr>
            <p:cNvSpPr txBox="1"/>
            <p:nvPr/>
          </p:nvSpPr>
          <p:spPr>
            <a:xfrm>
              <a:off x="296569" y="6196601"/>
              <a:ext cx="301752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</a:rPr>
                <a:t>This work is licensed under a 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Creative Commons Attribution-</a:t>
              </a:r>
              <a:r>
                <a:rPr lang="en-US" sz="1100" b="0" i="0" strike="noStrike" dirty="0" err="1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ShareAlike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  <a:hlinkClick r:id="rId4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4.0 International License</a:t>
              </a:r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Calibri" panose="020F0502020204030204" pitchFamily="34" charset="0"/>
                </a:rPr>
                <a:t>.</a:t>
              </a:r>
              <a:endParaRPr lang="en-US" sz="11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700C9062-93CA-E978-DF9A-01C9EF8D86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5516" y="5883660"/>
              <a:ext cx="894434" cy="3129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12D8E153-833C-BD7E-A8B4-9B1D956FA1CC}"/>
              </a:ext>
            </a:extLst>
          </p:cNvPr>
          <p:cNvSpPr txBox="1"/>
          <p:nvPr/>
        </p:nvSpPr>
        <p:spPr>
          <a:xfrm rot="2099715">
            <a:off x="1208326" y="632636"/>
            <a:ext cx="1828800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900" b="1" dirty="0">
                <a:latin typeface="+mj-lt"/>
                <a:ea typeface="+mj-ea"/>
                <a:cs typeface="+mj-cs"/>
              </a:rPr>
              <a:t>Discussion</a:t>
            </a:r>
          </a:p>
        </p:txBody>
      </p:sp>
    </p:spTree>
    <p:extLst>
      <p:ext uri="{BB962C8B-B14F-4D97-AF65-F5344CB8AC3E}">
        <p14:creationId xmlns:p14="http://schemas.microsoft.com/office/powerpoint/2010/main" val="28686152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C26AA-2284-4C9E-853C-90BBDA527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5291757" cy="1006474"/>
          </a:xfrm>
        </p:spPr>
        <p:txBody>
          <a:bodyPr>
            <a:noAutofit/>
          </a:bodyPr>
          <a:lstStyle/>
          <a:p>
            <a:r>
              <a:rPr lang="en-US" sz="2800" dirty="0"/>
              <a:t>Find a Path in the </a:t>
            </a:r>
            <a:br>
              <a:rPr lang="en-US" sz="2800" dirty="0"/>
            </a:br>
            <a:r>
              <a:rPr lang="en-US" sz="2800" dirty="0"/>
              <a:t>Reachable Belief State Space</a:t>
            </a:r>
          </a:p>
        </p:txBody>
      </p:sp>
      <p:pic>
        <p:nvPicPr>
          <p:cNvPr id="7" name="Content Placeholder 6" descr="Shows the belief state space as a graph with 12 vertices.">
            <a:extLst>
              <a:ext uri="{FF2B5EF4-FFF2-40B4-BE49-F238E27FC236}">
                <a16:creationId xmlns:a16="http://schemas.microsoft.com/office/drawing/2014/main" id="{62731291-A5B2-422E-87D4-0FE49A3611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366771"/>
            <a:ext cx="6346936" cy="526262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6F1582E8-F850-E290-2075-11958D0F7EB4}"/>
              </a:ext>
            </a:extLst>
          </p:cNvPr>
          <p:cNvGrpSpPr/>
          <p:nvPr/>
        </p:nvGrpSpPr>
        <p:grpSpPr>
          <a:xfrm>
            <a:off x="4800600" y="2667000"/>
            <a:ext cx="4276563" cy="3786664"/>
            <a:chOff x="4800600" y="2667000"/>
            <a:chExt cx="4276563" cy="3786664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99CC86B-8945-4B8A-A55B-AD89EE4C13EB}"/>
                </a:ext>
              </a:extLst>
            </p:cNvPr>
            <p:cNvSpPr/>
            <p:nvPr/>
          </p:nvSpPr>
          <p:spPr>
            <a:xfrm>
              <a:off x="6638764" y="4976336"/>
              <a:ext cx="2438399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No observations, so we get a solution sequence from an initial belief state: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[Right, Suck, Left, Suck] 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13A95D7-3F60-4253-8F6F-09D436DD41FC}"/>
                </a:ext>
              </a:extLst>
            </p:cNvPr>
            <p:cNvCxnSpPr>
              <a:cxnSpLocks/>
            </p:cNvCxnSpPr>
            <p:nvPr/>
          </p:nvCxnSpPr>
          <p:spPr>
            <a:xfrm>
              <a:off x="4800600" y="2667000"/>
              <a:ext cx="3810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1E596C2-90B4-4235-AB6C-4CEF95975E59}"/>
                </a:ext>
              </a:extLst>
            </p:cNvPr>
            <p:cNvCxnSpPr>
              <a:cxnSpLocks/>
            </p:cNvCxnSpPr>
            <p:nvPr/>
          </p:nvCxnSpPr>
          <p:spPr>
            <a:xfrm>
              <a:off x="6248400" y="2895600"/>
              <a:ext cx="0" cy="175260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C3A9716-9D40-40DB-9C41-4AF313D8EA3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5491230"/>
              <a:ext cx="0" cy="29997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67CCD9C-C90A-4A11-8601-E470F098C0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3000" y="6172200"/>
              <a:ext cx="838200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85F0F42-7963-42F2-AED0-04EC08EC177A}"/>
              </a:ext>
            </a:extLst>
          </p:cNvPr>
          <p:cNvSpPr/>
          <p:nvPr/>
        </p:nvSpPr>
        <p:spPr>
          <a:xfrm>
            <a:off x="2133600" y="5715000"/>
            <a:ext cx="2819398" cy="838191"/>
          </a:xfrm>
          <a:prstGeom prst="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BAD52D-539F-40DF-BA49-DF34C0D5704F}"/>
              </a:ext>
            </a:extLst>
          </p:cNvPr>
          <p:cNvSpPr txBox="1"/>
          <p:nvPr/>
        </p:nvSpPr>
        <p:spPr>
          <a:xfrm>
            <a:off x="4495809" y="3033236"/>
            <a:ext cx="685791" cy="73866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Initial belief 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F8F972-FE69-4409-8F22-F047739897FD}"/>
                  </a:ext>
                </a:extLst>
              </p:cNvPr>
              <p:cNvSpPr txBox="1"/>
              <p:nvPr/>
            </p:nvSpPr>
            <p:spPr>
              <a:xfrm>
                <a:off x="6960679" y="1759059"/>
                <a:ext cx="2035064" cy="2554545"/>
              </a:xfrm>
              <a:prstGeom prst="rect">
                <a:avLst/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sz="1600" dirty="0"/>
                  <a:t>The size of the belief state space is the powerset of the original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1600" dirty="0"/>
                  <a:t> states:</a:t>
                </a:r>
              </a:p>
              <a:p>
                <a:endParaRPr lang="en-US" sz="16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𝒫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8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=256</m:t>
                      </m:r>
                    </m:oMath>
                  </m:oMathPara>
                </a14:m>
                <a:endParaRPr lang="en-US" sz="1600" dirty="0"/>
              </a:p>
              <a:p>
                <a:endParaRPr lang="en-US" sz="1600" dirty="0"/>
              </a:p>
              <a:p>
                <a:r>
                  <a:rPr lang="en-US" sz="1600" dirty="0"/>
                  <a:t>Only a small fraction (12 belief states) are reachable by actions.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FF8F972-FE69-4409-8F22-F04773989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0679" y="1759059"/>
                <a:ext cx="2035064" cy="2554545"/>
              </a:xfrm>
              <a:prstGeom prst="rect">
                <a:avLst/>
              </a:prstGeom>
              <a:blipFill>
                <a:blip r:embed="rId3"/>
                <a:stretch>
                  <a:fillRect l="-1488" t="-475" b="-19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668199D7-33A3-01E0-685D-F171C5CEB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076950" y="287117"/>
            <a:ext cx="2438400" cy="1426827"/>
            <a:chOff x="6076950" y="287117"/>
            <a:chExt cx="2438400" cy="1426827"/>
          </a:xfrm>
        </p:grpSpPr>
        <p:pic>
          <p:nvPicPr>
            <p:cNvPr id="6" name="Picture 4" descr="vacuum2-environment">
              <a:extLst>
                <a:ext uri="{FF2B5EF4-FFF2-40B4-BE49-F238E27FC236}">
                  <a16:creationId xmlns:a16="http://schemas.microsoft.com/office/drawing/2014/main" id="{0CE453E3-0479-7F58-4287-C58D98776C2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6076950" y="365126"/>
              <a:ext cx="2438400" cy="1247554"/>
            </a:xfrm>
            <a:prstGeom prst="rect">
              <a:avLst/>
            </a:prstGeom>
            <a:noFill/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4181F4D-97F0-7999-9FEE-72154C0FC29C}"/>
                </a:ext>
              </a:extLst>
            </p:cNvPr>
            <p:cNvSpPr txBox="1"/>
            <p:nvPr/>
          </p:nvSpPr>
          <p:spPr>
            <a:xfrm>
              <a:off x="6210300" y="287117"/>
              <a:ext cx="381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95389BC-DAE4-6D4F-FC45-29823E91E51C}"/>
                </a:ext>
              </a:extLst>
            </p:cNvPr>
            <p:cNvSpPr txBox="1"/>
            <p:nvPr/>
          </p:nvSpPr>
          <p:spPr>
            <a:xfrm rot="20848155">
              <a:off x="6357997" y="790614"/>
              <a:ext cx="381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F4BC94E-63BD-F130-7190-C07AB9DB4FE2}"/>
                </a:ext>
              </a:extLst>
            </p:cNvPr>
            <p:cNvSpPr txBox="1"/>
            <p:nvPr/>
          </p:nvSpPr>
          <p:spPr>
            <a:xfrm rot="1308263">
              <a:off x="7625452" y="690625"/>
              <a:ext cx="381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4A556C0-6291-DEE4-82B4-3EC863E10764}"/>
              </a:ext>
            </a:extLst>
          </p:cNvPr>
          <p:cNvSpPr txBox="1"/>
          <p:nvPr/>
        </p:nvSpPr>
        <p:spPr>
          <a:xfrm>
            <a:off x="2133598" y="5377181"/>
            <a:ext cx="999961" cy="52322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Goal belief states</a:t>
            </a:r>
          </a:p>
        </p:txBody>
      </p:sp>
    </p:spTree>
    <p:extLst>
      <p:ext uri="{BB962C8B-B14F-4D97-AF65-F5344CB8AC3E}">
        <p14:creationId xmlns:p14="http://schemas.microsoft.com/office/powerpoint/2010/main" val="2127673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3" grpId="0" animBg="1"/>
      <p:bldP spid="1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E0EE8C-4D59-48F1-B069-E38EC27F5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9833" y="640082"/>
            <a:ext cx="3854106" cy="1180346"/>
          </a:xfrm>
          <a:noFill/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Case Study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13D8DA-B72B-46FB-9E5D-656A0EB0A4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-1"/>
            <a:ext cx="4580687" cy="6861717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A78634-B028-4BC7-B06F-40DCBC308F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89595" y="1957506"/>
            <a:ext cx="4049605" cy="4260392"/>
          </a:xfrm>
          <a:noFill/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1600" dirty="0"/>
              <a:t>The agent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can move up, down right, and left.</a:t>
            </a:r>
            <a:endParaRPr lang="en-US" sz="1600" dirty="0"/>
          </a:p>
          <a:p>
            <a:pPr algn="ctr"/>
            <a:r>
              <a:rPr lang="en-US" sz="1600" dirty="0"/>
              <a:t>The agent has </a:t>
            </a:r>
            <a:r>
              <a:rPr lang="en-US" sz="1600" b="1" dirty="0"/>
              <a:t>no sensors </a:t>
            </a:r>
            <a:r>
              <a:rPr lang="en-US" sz="1600" dirty="0"/>
              <a:t>and does not know its current location.</a:t>
            </a:r>
            <a:endParaRPr lang="en-US" sz="16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600" b="1" kern="12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algn="ctr"/>
            <a:r>
              <a:rPr lang="en-US" sz="160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1. Can you navigate to the goal location? How?</a:t>
            </a:r>
          </a:p>
          <a:p>
            <a:pPr algn="ctr"/>
            <a:endParaRPr lang="en-US" sz="1600" b="1" kern="12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  <a:p>
            <a:pPr algn="ctr"/>
            <a:endParaRPr lang="en-US" sz="1600" b="1" dirty="0">
              <a:solidFill>
                <a:srgbClr val="FF0000"/>
              </a:solidFill>
            </a:endParaRPr>
          </a:p>
          <a:p>
            <a:pPr algn="ctr"/>
            <a:r>
              <a:rPr lang="en-US" sz="160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2. What would you need to know about the environment?</a:t>
            </a:r>
          </a:p>
          <a:p>
            <a:pPr algn="ctr"/>
            <a:endParaRPr lang="en-US" sz="1600" b="1" dirty="0">
              <a:solidFill>
                <a:srgbClr val="FF0000"/>
              </a:solidFill>
            </a:endParaRPr>
          </a:p>
          <a:p>
            <a:pPr algn="ctr"/>
            <a:endParaRPr lang="en-US" sz="1600" b="1" dirty="0">
              <a:solidFill>
                <a:srgbClr val="FF0000"/>
              </a:solidFill>
            </a:endParaRPr>
          </a:p>
          <a:p>
            <a:pPr algn="ctr"/>
            <a:r>
              <a:rPr lang="en-US" sz="1600" b="1" kern="1200" dirty="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3. </a:t>
            </a:r>
            <a:r>
              <a:rPr lang="en-US" sz="1600" b="1" dirty="0">
                <a:solidFill>
                  <a:srgbClr val="FF0000"/>
                </a:solidFill>
              </a:rPr>
              <a:t>What type of agent can do this?</a:t>
            </a:r>
            <a:endParaRPr lang="en-US" sz="1600" b="1" kern="1200" dirty="0">
              <a:solidFill>
                <a:srgbClr val="FF000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ounded Rectangle 26">
            <a:extLst>
              <a:ext uri="{FF2B5EF4-FFF2-40B4-BE49-F238E27FC236}">
                <a16:creationId xmlns:a16="http://schemas.microsoft.com/office/drawing/2014/main" id="{63CDDC8E-3FD0-4545-A664-7661835B4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5058" y="640080"/>
            <a:ext cx="3606882" cy="5577818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11AB48D-CEC1-9260-7BF2-5AC157014398}"/>
              </a:ext>
            </a:extLst>
          </p:cNvPr>
          <p:cNvGrpSpPr/>
          <p:nvPr/>
        </p:nvGrpSpPr>
        <p:grpSpPr>
          <a:xfrm>
            <a:off x="762000" y="626348"/>
            <a:ext cx="3270559" cy="5317252"/>
            <a:chOff x="762000" y="626348"/>
            <a:chExt cx="3270559" cy="5317252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44F6B79-AA92-AFD9-43E8-E7588E2384CC}"/>
                </a:ext>
              </a:extLst>
            </p:cNvPr>
            <p:cNvSpPr/>
            <p:nvPr/>
          </p:nvSpPr>
          <p:spPr>
            <a:xfrm>
              <a:off x="1638300" y="3891280"/>
              <a:ext cx="381000" cy="381000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2D049EEA-9194-EA97-E59A-5E0163830B07}"/>
                </a:ext>
              </a:extLst>
            </p:cNvPr>
            <p:cNvCxnSpPr/>
            <p:nvPr/>
          </p:nvCxnSpPr>
          <p:spPr>
            <a:xfrm flipV="1">
              <a:off x="1828800" y="35052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CD3F16D2-BE69-2578-8A72-47A4E1CCA104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4343400"/>
              <a:ext cx="0" cy="30480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D90EBD7-D545-49CE-CEE4-A03A4A71E28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9200" y="4081780"/>
              <a:ext cx="3048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14F26E81-553B-6871-A23E-44FE07D4D30C}"/>
                </a:ext>
              </a:extLst>
            </p:cNvPr>
            <p:cNvCxnSpPr>
              <a:cxnSpLocks/>
            </p:cNvCxnSpPr>
            <p:nvPr/>
          </p:nvCxnSpPr>
          <p:spPr>
            <a:xfrm>
              <a:off x="2095500" y="4081780"/>
              <a:ext cx="3429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2018B710-D246-CC9B-F19E-3E5F39E88C7E}"/>
                </a:ext>
              </a:extLst>
            </p:cNvPr>
            <p:cNvCxnSpPr>
              <a:cxnSpLocks/>
            </p:cNvCxnSpPr>
            <p:nvPr/>
          </p:nvCxnSpPr>
          <p:spPr>
            <a:xfrm>
              <a:off x="762000" y="914400"/>
              <a:ext cx="2743200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0AD6A355-2AAA-8966-0E93-0F572545734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57600" y="1066800"/>
              <a:ext cx="0" cy="487680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FEE2A1A-243B-B82F-982B-8AA1E159A2C2}"/>
                </a:ext>
              </a:extLst>
            </p:cNvPr>
            <p:cNvSpPr txBox="1"/>
            <p:nvPr/>
          </p:nvSpPr>
          <p:spPr>
            <a:xfrm>
              <a:off x="1971040" y="626348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3DC8303-0C22-C1A8-4EBE-8102AD2C9CEB}"/>
                </a:ext>
              </a:extLst>
            </p:cNvPr>
            <p:cNvSpPr txBox="1"/>
            <p:nvPr/>
          </p:nvSpPr>
          <p:spPr>
            <a:xfrm rot="16200000">
              <a:off x="3604878" y="3199439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8m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F9EE6A7-F3A0-2CE0-F065-E8F7482D47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10525" y="1117603"/>
              <a:ext cx="0" cy="63499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D70B4175-8679-B14E-7FF4-DFC5EC72169A}"/>
                </a:ext>
              </a:extLst>
            </p:cNvPr>
            <p:cNvCxnSpPr>
              <a:cxnSpLocks/>
            </p:cNvCxnSpPr>
            <p:nvPr/>
          </p:nvCxnSpPr>
          <p:spPr>
            <a:xfrm>
              <a:off x="842455" y="1788160"/>
              <a:ext cx="1672145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01F1896-A0F4-F591-CBFB-897CA4EAC673}"/>
                </a:ext>
              </a:extLst>
            </p:cNvPr>
            <p:cNvSpPr txBox="1"/>
            <p:nvPr/>
          </p:nvSpPr>
          <p:spPr>
            <a:xfrm>
              <a:off x="1553633" y="1451095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2m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258898D-3972-3A7B-942E-98B4126298F3}"/>
                </a:ext>
              </a:extLst>
            </p:cNvPr>
            <p:cNvSpPr txBox="1"/>
            <p:nvPr/>
          </p:nvSpPr>
          <p:spPr>
            <a:xfrm rot="16200000">
              <a:off x="2538604" y="1263303"/>
              <a:ext cx="4860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1m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9FF1A96-FE38-8CF1-81DB-D39627D76C94}"/>
                </a:ext>
              </a:extLst>
            </p:cNvPr>
            <p:cNvSpPr txBox="1"/>
            <p:nvPr/>
          </p:nvSpPr>
          <p:spPr>
            <a:xfrm>
              <a:off x="1078231" y="4240013"/>
              <a:ext cx="77215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Agent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219C5A9-A851-5D00-D014-4A6A1285925E}"/>
                </a:ext>
              </a:extLst>
            </p:cNvPr>
            <p:cNvSpPr txBox="1"/>
            <p:nvPr/>
          </p:nvSpPr>
          <p:spPr>
            <a:xfrm>
              <a:off x="2133600" y="1605283"/>
              <a:ext cx="95385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x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Goal</a:t>
              </a:r>
            </a:p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location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BDCA81A1-90E8-F0DA-1224-8F4EAE991C6A}"/>
                </a:ext>
              </a:extLst>
            </p:cNvPr>
            <p:cNvSpPr/>
            <p:nvPr/>
          </p:nvSpPr>
          <p:spPr>
            <a:xfrm>
              <a:off x="762000" y="1066800"/>
              <a:ext cx="2743200" cy="4876800"/>
            </a:xfrm>
            <a:prstGeom prst="rect">
              <a:avLst/>
            </a:prstGeom>
            <a:noFill/>
            <a:ln w="2857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49167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8EF8999-B8E7-9AB0-919A-D239B826738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50" t="18992" b="10696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71C033-CF97-49A9-BBAC-023FBFC89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Partially Observable Environments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B3F41DA-F620-4DC6-9035-6E635D6A6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Using Observations to Learn About the State</a:t>
            </a:r>
          </a:p>
        </p:txBody>
      </p:sp>
    </p:spTree>
    <p:extLst>
      <p:ext uri="{BB962C8B-B14F-4D97-AF65-F5344CB8AC3E}">
        <p14:creationId xmlns:p14="http://schemas.microsoft.com/office/powerpoint/2010/main" val="36530430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DD0F4BF-9670-4EDF-91D5-1098A9E40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Percepts and Observability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7F17AE4-432C-49F5-8CEA-2F39091137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5619750" cy="449897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Many problems cannot be solved efficiently without sensing (e.g., 8-puzzle). </a:t>
                </a:r>
              </a:p>
              <a:p>
                <a:r>
                  <a:rPr lang="en-US" dirty="0"/>
                  <a:t>We need to see at least one square.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b="1" dirty="0">
                    <a:solidFill>
                      <a:srgbClr val="FF0000"/>
                    </a:solidFill>
                  </a:rPr>
                  <a:t>Percept function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𝑃𝑒𝑟𝑐𝑒𝑝𝑡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		 	      	 …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is the state</a:t>
                </a:r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Fully observable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𝑃𝑒𝑟𝑐𝑒𝑝𝑡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Sensorless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𝑃𝑒𝑟𝑐𝑒𝑝𝑡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𝑁𝑜𝑛𝑒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Partially observable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dirty="0">
                        <a:latin typeface="Cambria Math" panose="02040503050406030204" pitchFamily="18" charset="0"/>
                      </a:rPr>
                      <m:t>𝑃𝑒𝑟𝑐𝑒𝑝𝑡</m:t>
                    </m:r>
                    <m:d>
                      <m:d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100" b="0" i="1" dirty="0" smtClean="0">
                        <a:latin typeface="Cambria Math" panose="02040503050406030204" pitchFamily="18" charset="0"/>
                      </a:rPr>
                      <m:t>𝑜</m:t>
                    </m:r>
                  </m:oMath>
                </a14:m>
                <a:r>
                  <a:rPr lang="en-US" sz="2100" dirty="0"/>
                  <a:t> is called an observation and tells us something about </a:t>
                </a:r>
                <a14:m>
                  <m:oMath xmlns:m="http://schemas.openxmlformats.org/officeDocument/2006/math">
                    <m:r>
                      <a:rPr lang="en-US" sz="2100" b="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100" dirty="0"/>
              </a:p>
              <a:p>
                <a:pPr marL="0" indent="0">
                  <a:buNone/>
                </a:pPr>
                <a:endParaRPr lang="en-US" b="1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87F17AE4-432C-49F5-8CEA-2F39091137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5619750" cy="4498975"/>
              </a:xfrm>
              <a:blipFill>
                <a:blip r:embed="rId2"/>
                <a:stretch>
                  <a:fillRect l="-1410" t="-27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Left Brace 9">
            <a:extLst>
              <a:ext uri="{FF2B5EF4-FFF2-40B4-BE49-F238E27FC236}">
                <a16:creationId xmlns:a16="http://schemas.microsoft.com/office/drawing/2014/main" id="{5E1782C1-BF0A-4BE5-95FC-166AD4686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86475" y="1447800"/>
            <a:ext cx="390525" cy="4800600"/>
          </a:xfrm>
          <a:prstGeom prst="leftBrace">
            <a:avLst>
              <a:gd name="adj1" fmla="val 8333"/>
              <a:gd name="adj2" fmla="val 8465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5ED49E9-D5F1-F019-0B5D-140664F22745}"/>
              </a:ext>
            </a:extLst>
          </p:cNvPr>
          <p:cNvGrpSpPr/>
          <p:nvPr/>
        </p:nvGrpSpPr>
        <p:grpSpPr>
          <a:xfrm>
            <a:off x="6545179" y="1676400"/>
            <a:ext cx="2177716" cy="2117558"/>
            <a:chOff x="6545179" y="1676400"/>
            <a:chExt cx="2177716" cy="2117558"/>
          </a:xfrm>
        </p:grpSpPr>
        <p:pic>
          <p:nvPicPr>
            <p:cNvPr id="11" name="Picture 10" descr="8puzzle">
              <a:extLst>
                <a:ext uri="{FF2B5EF4-FFF2-40B4-BE49-F238E27FC236}">
                  <a16:creationId xmlns:a16="http://schemas.microsoft.com/office/drawing/2014/main" id="{97912CDD-8F72-49FE-9E57-9C0E8B233D39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r="53691" b="11894"/>
            <a:stretch/>
          </p:blipFill>
          <p:spPr bwMode="auto">
            <a:xfrm>
              <a:off x="6705600" y="1801520"/>
              <a:ext cx="1971675" cy="1905000"/>
            </a:xfrm>
            <a:prstGeom prst="rect">
              <a:avLst/>
            </a:prstGeom>
            <a:solidFill>
              <a:srgbClr val="595959">
                <a:alpha val="60000"/>
              </a:srgbClr>
            </a:solidFill>
          </p:spPr>
        </p:pic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6CD92-F187-46E4-B620-25FCCFBC6755}"/>
                </a:ext>
              </a:extLst>
            </p:cNvPr>
            <p:cNvSpPr/>
            <p:nvPr/>
          </p:nvSpPr>
          <p:spPr>
            <a:xfrm>
              <a:off x="6545179" y="1676400"/>
              <a:ext cx="2177716" cy="2117558"/>
            </a:xfrm>
            <a:custGeom>
              <a:avLst/>
              <a:gdLst>
                <a:gd name="connsiteX0" fmla="*/ 36095 w 2177716"/>
                <a:gd name="connsiteY0" fmla="*/ 794084 h 2117558"/>
                <a:gd name="connsiteX1" fmla="*/ 36095 w 2177716"/>
                <a:gd name="connsiteY1" fmla="*/ 794084 h 2117558"/>
                <a:gd name="connsiteX2" fmla="*/ 830179 w 2177716"/>
                <a:gd name="connsiteY2" fmla="*/ 794084 h 2117558"/>
                <a:gd name="connsiteX3" fmla="*/ 842210 w 2177716"/>
                <a:gd name="connsiteY3" fmla="*/ 794084 h 2117558"/>
                <a:gd name="connsiteX4" fmla="*/ 806116 w 2177716"/>
                <a:gd name="connsiteY4" fmla="*/ 0 h 2117558"/>
                <a:gd name="connsiteX5" fmla="*/ 2177716 w 2177716"/>
                <a:gd name="connsiteY5" fmla="*/ 0 h 2117558"/>
                <a:gd name="connsiteX6" fmla="*/ 2153653 w 2177716"/>
                <a:gd name="connsiteY6" fmla="*/ 2117558 h 2117558"/>
                <a:gd name="connsiteX7" fmla="*/ 0 w 2177716"/>
                <a:gd name="connsiteY7" fmla="*/ 2057400 h 2117558"/>
                <a:gd name="connsiteX8" fmla="*/ 36095 w 2177716"/>
                <a:gd name="connsiteY8" fmla="*/ 794084 h 211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7716" h="2117558">
                  <a:moveTo>
                    <a:pt x="36095" y="794084"/>
                  </a:moveTo>
                  <a:lnTo>
                    <a:pt x="36095" y="794084"/>
                  </a:lnTo>
                  <a:lnTo>
                    <a:pt x="830179" y="794084"/>
                  </a:lnTo>
                  <a:lnTo>
                    <a:pt x="842210" y="794084"/>
                  </a:lnTo>
                  <a:lnTo>
                    <a:pt x="806116" y="0"/>
                  </a:lnTo>
                  <a:lnTo>
                    <a:pt x="2177716" y="0"/>
                  </a:lnTo>
                  <a:lnTo>
                    <a:pt x="2153653" y="2117558"/>
                  </a:lnTo>
                  <a:lnTo>
                    <a:pt x="0" y="2057400"/>
                  </a:lnTo>
                  <a:lnTo>
                    <a:pt x="36095" y="794084"/>
                  </a:lnTo>
                  <a:close/>
                </a:path>
              </a:pathLst>
            </a:custGeom>
            <a:solidFill>
              <a:srgbClr val="595959">
                <a:alpha val="6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Callout: Line 8">
                <a:extLst>
                  <a:ext uri="{FF2B5EF4-FFF2-40B4-BE49-F238E27FC236}">
                    <a16:creationId xmlns:a16="http://schemas.microsoft.com/office/drawing/2014/main" id="{B16A669B-70B8-4B63-8621-7C6C0184EEBE}"/>
                  </a:ext>
                </a:extLst>
              </p:cNvPr>
              <p:cNvSpPr/>
              <p:nvPr/>
            </p:nvSpPr>
            <p:spPr>
              <a:xfrm>
                <a:off x="6569242" y="4119563"/>
                <a:ext cx="2209800" cy="2128838"/>
              </a:xfrm>
              <a:prstGeom prst="borderCallout1">
                <a:avLst>
                  <a:gd name="adj1" fmla="val 3545"/>
                  <a:gd name="adj2" fmla="val 14534"/>
                  <a:gd name="adj3" fmla="val -93348"/>
                  <a:gd name="adj4" fmla="val 19924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𝑃𝑒𝑟𝑐𝑒𝑝𝑡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𝑇𝑖𝑙𝑒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7</m:t>
                      </m:r>
                    </m:oMath>
                  </m:oMathPara>
                </a14:m>
                <a:endParaRPr lang="en-US" dirty="0"/>
              </a:p>
              <a:p>
                <a:pPr algn="ctr"/>
                <a:endParaRPr lang="en-US" dirty="0"/>
              </a:p>
              <a:p>
                <a:pPr algn="ctr"/>
                <a:r>
                  <a:rPr lang="en-US" b="1" dirty="0"/>
                  <a:t>Problem</a:t>
                </a:r>
                <a:r>
                  <a:rPr lang="en-US" dirty="0"/>
                  <a:t>: Many states (different order of the hidden tiles) can produce the same observation!</a:t>
                </a:r>
              </a:p>
            </p:txBody>
          </p:sp>
        </mc:Choice>
        <mc:Fallback xmlns="">
          <p:sp>
            <p:nvSpPr>
              <p:cNvPr id="9" name="Callout: Line 8">
                <a:extLst>
                  <a:ext uri="{FF2B5EF4-FFF2-40B4-BE49-F238E27FC236}">
                    <a16:creationId xmlns:a16="http://schemas.microsoft.com/office/drawing/2014/main" id="{B16A669B-70B8-4B63-8621-7C6C0184EE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9242" y="4119563"/>
                <a:ext cx="2209800" cy="2128838"/>
              </a:xfrm>
              <a:prstGeom prst="borderCallout1">
                <a:avLst>
                  <a:gd name="adj1" fmla="val 3545"/>
                  <a:gd name="adj2" fmla="val 14534"/>
                  <a:gd name="adj3" fmla="val -93348"/>
                  <a:gd name="adj4" fmla="val 19924"/>
                </a:avLst>
              </a:prstGeom>
              <a:blipFill>
                <a:blip r:embed="rId4"/>
                <a:stretch>
                  <a:fillRect l="-2198" r="-3846" b="-7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0273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0" grpId="0" animBg="1"/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FFFE7-A78C-4247-B08F-0A96C4294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577215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Solving Partially Observable Problems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C2560E-8437-4BC5-AFB4-E0AA215AFC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 an AND-OR tree on </a:t>
            </a:r>
            <a:r>
              <a:rPr lang="en-US" b="1" dirty="0"/>
              <a:t>belief states </a:t>
            </a:r>
            <a:r>
              <a:rPr lang="en-US" dirty="0"/>
              <a:t>to create a conditional plan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29959E-6A33-490F-9B17-1F86A4B4D0F7}"/>
              </a:ext>
            </a:extLst>
          </p:cNvPr>
          <p:cNvSpPr txBox="1"/>
          <p:nvPr/>
        </p:nvSpPr>
        <p:spPr>
          <a:xfrm>
            <a:off x="1295400" y="5334000"/>
            <a:ext cx="5853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Plan</a:t>
            </a:r>
            <a:r>
              <a:rPr lang="en-US" sz="2400" dirty="0"/>
              <a:t>: </a:t>
            </a:r>
            <a:r>
              <a:rPr lang="en-US" sz="2400" i="1" dirty="0"/>
              <a:t>[</a:t>
            </a:r>
            <a:r>
              <a:rPr lang="en-US" sz="2400" b="1" i="1" dirty="0"/>
              <a:t>Suck, Right, </a:t>
            </a:r>
            <a:r>
              <a:rPr lang="en-US" sz="2400" b="1" dirty="0">
                <a:solidFill>
                  <a:srgbClr val="FF0000"/>
                </a:solidFill>
              </a:rPr>
              <a:t>if</a:t>
            </a:r>
            <a:r>
              <a:rPr lang="en-US" sz="2400" b="1" i="1" dirty="0">
                <a:solidFill>
                  <a:srgbClr val="FF0000"/>
                </a:solidFill>
              </a:rPr>
              <a:t> b = {6} </a:t>
            </a:r>
            <a:r>
              <a:rPr lang="en-US" sz="2400" b="1" dirty="0">
                <a:solidFill>
                  <a:srgbClr val="FF0000"/>
                </a:solidFill>
              </a:rPr>
              <a:t>then</a:t>
            </a:r>
            <a:r>
              <a:rPr lang="en-US" sz="2400" b="1" i="1" dirty="0">
                <a:solidFill>
                  <a:srgbClr val="FF0000"/>
                </a:solidFill>
              </a:rPr>
              <a:t> Suck </a:t>
            </a:r>
            <a:r>
              <a:rPr lang="en-US" sz="2400" b="1" dirty="0">
                <a:solidFill>
                  <a:srgbClr val="FF0000"/>
                </a:solidFill>
              </a:rPr>
              <a:t>else</a:t>
            </a:r>
            <a:r>
              <a:rPr lang="en-US" sz="2400" b="1" i="1" dirty="0">
                <a:solidFill>
                  <a:srgbClr val="FF0000"/>
                </a:solidFill>
              </a:rPr>
              <a:t> []</a:t>
            </a:r>
            <a:r>
              <a:rPr lang="en-US" sz="2400" i="1" dirty="0"/>
              <a:t>]</a:t>
            </a:r>
          </a:p>
        </p:txBody>
      </p:sp>
      <p:sp>
        <p:nvSpPr>
          <p:cNvPr id="6" name="Speech Bubble: Rectangle with Corners Rounded 5">
            <a:extLst>
              <a:ext uri="{FF2B5EF4-FFF2-40B4-BE49-F238E27FC236}">
                <a16:creationId xmlns:a16="http://schemas.microsoft.com/office/drawing/2014/main" id="{BC356F30-650F-0E4D-DEE3-0B2E66CB86FE}"/>
              </a:ext>
            </a:extLst>
          </p:cNvPr>
          <p:cNvSpPr/>
          <p:nvPr/>
        </p:nvSpPr>
        <p:spPr>
          <a:xfrm>
            <a:off x="4812159" y="6026087"/>
            <a:ext cx="2607339" cy="731313"/>
          </a:xfrm>
          <a:prstGeom prst="wedgeRoundRectCallout">
            <a:avLst>
              <a:gd name="adj1" fmla="val -43252"/>
              <a:gd name="adj2" fmla="val -83375"/>
              <a:gd name="adj3" fmla="val 16667"/>
            </a:avLst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i="1" dirty="0"/>
              <a:t>b = {6} </a:t>
            </a:r>
            <a:r>
              <a:rPr lang="en-US" dirty="0"/>
              <a:t>is the result of the update with </a:t>
            </a:r>
            <a:r>
              <a:rPr lang="en-US" i="1" dirty="0"/>
              <a:t>o = [B, Dirty]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CF469B-7543-5D0C-2EFF-571049549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449969" y="403492"/>
            <a:ext cx="2438400" cy="1248829"/>
            <a:chOff x="6076950" y="365126"/>
            <a:chExt cx="2438400" cy="1248829"/>
          </a:xfrm>
        </p:grpSpPr>
        <p:pic>
          <p:nvPicPr>
            <p:cNvPr id="8" name="Picture 4" descr="vacuum2-environment">
              <a:extLst>
                <a:ext uri="{FF2B5EF4-FFF2-40B4-BE49-F238E27FC236}">
                  <a16:creationId xmlns:a16="http://schemas.microsoft.com/office/drawing/2014/main" id="{9D24A022-8B80-9B34-40AA-F9CD8129FD8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076950" y="365126"/>
              <a:ext cx="2438400" cy="1247554"/>
            </a:xfrm>
            <a:prstGeom prst="rect">
              <a:avLst/>
            </a:prstGeom>
            <a:noFill/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DF7592B-D0EB-5BB5-56D7-162889CDD8D5}"/>
                </a:ext>
              </a:extLst>
            </p:cNvPr>
            <p:cNvSpPr txBox="1"/>
            <p:nvPr/>
          </p:nvSpPr>
          <p:spPr>
            <a:xfrm rot="1308263">
              <a:off x="7625452" y="690625"/>
              <a:ext cx="3810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54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6534D5B-F35D-72F5-AF82-39AD3CCA02A7}"/>
              </a:ext>
            </a:extLst>
          </p:cNvPr>
          <p:cNvGrpSpPr/>
          <p:nvPr/>
        </p:nvGrpSpPr>
        <p:grpSpPr>
          <a:xfrm>
            <a:off x="533399" y="2514600"/>
            <a:ext cx="8353308" cy="3314343"/>
            <a:chOff x="533399" y="2514600"/>
            <a:chExt cx="8353308" cy="3314343"/>
          </a:xfrm>
        </p:grpSpPr>
        <p:grpSp>
          <p:nvGrpSpPr>
            <p:cNvPr id="11" name="Group 10" descr="Figure of an AND-OR Tree.">
              <a:extLst>
                <a:ext uri="{FF2B5EF4-FFF2-40B4-BE49-F238E27FC236}">
                  <a16:creationId xmlns:a16="http://schemas.microsoft.com/office/drawing/2014/main" id="{B3F1A244-F1A3-8522-2044-49C1A2ADC80F}"/>
                </a:ext>
              </a:extLst>
            </p:cNvPr>
            <p:cNvGrpSpPr/>
            <p:nvPr/>
          </p:nvGrpSpPr>
          <p:grpSpPr>
            <a:xfrm>
              <a:off x="533399" y="2514600"/>
              <a:ext cx="8353308" cy="3314343"/>
              <a:chOff x="533399" y="2514600"/>
              <a:chExt cx="8353308" cy="3314343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FB3752C0-3A05-43FA-9DC7-1F2C5C311E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80100" y="2514600"/>
                <a:ext cx="3006607" cy="2590800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4941423-AB1C-4666-9F27-F29FFFADFD5A}"/>
                  </a:ext>
                </a:extLst>
              </p:cNvPr>
              <p:cNvSpPr/>
              <p:nvPr/>
            </p:nvSpPr>
            <p:spPr>
              <a:xfrm>
                <a:off x="7419498" y="4433888"/>
                <a:ext cx="1435100" cy="671511"/>
              </a:xfrm>
              <a:prstGeom prst="rect">
                <a:avLst/>
              </a:prstGeom>
              <a:solidFill>
                <a:srgbClr val="7030A0">
                  <a:alpha val="7843"/>
                </a:srgbClr>
              </a:solidFill>
              <a:ln>
                <a:solidFill>
                  <a:srgbClr val="CC0099"/>
                </a:solidFill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73002904-EC0A-42E1-8B4E-3165D9A349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0477" y="2590800"/>
                <a:ext cx="4634523" cy="2743200"/>
              </a:xfrm>
              <a:prstGeom prst="rect">
                <a:avLst/>
              </a:prstGeom>
            </p:spPr>
          </p:pic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C82DCC-B37A-4B84-8659-8C6CCFE0E65D}"/>
                  </a:ext>
                </a:extLst>
              </p:cNvPr>
              <p:cNvSpPr txBox="1"/>
              <p:nvPr/>
            </p:nvSpPr>
            <p:spPr>
              <a:xfrm>
                <a:off x="960022" y="3990201"/>
                <a:ext cx="81624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i="1" dirty="0"/>
                  <a:t>[</a:t>
                </a:r>
                <a:r>
                  <a:rPr lang="en-US" sz="1200" i="1" dirty="0" err="1"/>
                  <a:t>A,Clean</a:t>
                </a:r>
                <a:r>
                  <a:rPr lang="en-US" sz="1200" i="1" dirty="0"/>
                  <a:t>]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0D77DE8-AA0D-4A55-A357-D6E2295F823A}"/>
                  </a:ext>
                </a:extLst>
              </p:cNvPr>
              <p:cNvSpPr txBox="1"/>
              <p:nvPr/>
            </p:nvSpPr>
            <p:spPr>
              <a:xfrm>
                <a:off x="4770022" y="3962400"/>
                <a:ext cx="81624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r>
                  <a:rPr lang="en-US" sz="1200" i="1" dirty="0"/>
                  <a:t>[</a:t>
                </a:r>
                <a:r>
                  <a:rPr lang="en-US" sz="1200" i="1" dirty="0" err="1"/>
                  <a:t>B,Clean</a:t>
                </a:r>
                <a:r>
                  <a:rPr lang="en-US" sz="1200" i="1" dirty="0"/>
                  <a:t>]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107D780-4884-4BE8-9596-2CF831F32987}"/>
                  </a:ext>
                </a:extLst>
              </p:cNvPr>
              <p:cNvSpPr txBox="1"/>
              <p:nvPr/>
            </p:nvSpPr>
            <p:spPr>
              <a:xfrm>
                <a:off x="3398422" y="3962400"/>
                <a:ext cx="816249" cy="27699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sz="1200" i="1" dirty="0"/>
                  <a:t>[</a:t>
                </a:r>
                <a:r>
                  <a:rPr lang="en-US" sz="1200" i="1" dirty="0" err="1"/>
                  <a:t>B,Dirty</a:t>
                </a:r>
                <a:r>
                  <a:rPr lang="en-US" sz="1200" i="1" dirty="0"/>
                  <a:t>]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5BDC666-59F2-4DA5-87B7-311CEDA56EBE}"/>
                  </a:ext>
                </a:extLst>
              </p:cNvPr>
              <p:cNvSpPr txBox="1"/>
              <p:nvPr/>
            </p:nvSpPr>
            <p:spPr>
              <a:xfrm>
                <a:off x="3024475" y="3556378"/>
                <a:ext cx="43954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OR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BEE92C8-0BF8-4674-AAD0-F33352146E4D}"/>
                  </a:ext>
                </a:extLst>
              </p:cNvPr>
              <p:cNvSpPr txBox="1"/>
              <p:nvPr/>
            </p:nvSpPr>
            <p:spPr>
              <a:xfrm>
                <a:off x="4205076" y="4137590"/>
                <a:ext cx="5741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AND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D728E31-62E6-45E8-8BFA-F5445BDB536C}"/>
                  </a:ext>
                </a:extLst>
              </p:cNvPr>
              <p:cNvSpPr txBox="1"/>
              <p:nvPr/>
            </p:nvSpPr>
            <p:spPr>
              <a:xfrm>
                <a:off x="1905398" y="4005305"/>
                <a:ext cx="57419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b="1" dirty="0"/>
                  <a:t>AND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ABCAB613-601B-47FB-89A3-6A8A55BC235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1268" y="3374143"/>
                <a:ext cx="767671" cy="520789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63220BD2-8063-4F23-8315-7099A36314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58066" y="5185479"/>
                <a:ext cx="363829" cy="176322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8CEA8FB-1F00-4A4B-9CF1-CAE2E8DEB8D8}"/>
                  </a:ext>
                </a:extLst>
              </p:cNvPr>
              <p:cNvSpPr txBox="1"/>
              <p:nvPr/>
            </p:nvSpPr>
            <p:spPr>
              <a:xfrm>
                <a:off x="2403301" y="4983985"/>
                <a:ext cx="452376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</a:rPr>
                  <a:t>…</a:t>
                </a:r>
              </a:p>
            </p:txBody>
          </p:sp>
          <p:sp>
            <p:nvSpPr>
              <p:cNvPr id="26" name="Arrow: Right 25">
                <a:extLst>
                  <a:ext uri="{FF2B5EF4-FFF2-40B4-BE49-F238E27FC236}">
                    <a16:creationId xmlns:a16="http://schemas.microsoft.com/office/drawing/2014/main" id="{2FDB1899-3349-4CEC-A9C1-CD174D03A15C}"/>
                  </a:ext>
                </a:extLst>
              </p:cNvPr>
              <p:cNvSpPr/>
              <p:nvPr/>
            </p:nvSpPr>
            <p:spPr>
              <a:xfrm rot="5400000">
                <a:off x="344428" y="3141900"/>
                <a:ext cx="952143" cy="574199"/>
              </a:xfrm>
              <a:prstGeom prst="rightArrow">
                <a:avLst>
                  <a:gd name="adj1" fmla="val 50000"/>
                  <a:gd name="adj2" fmla="val 34762"/>
                </a:avLst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predict</a:t>
                </a:r>
              </a:p>
            </p:txBody>
          </p:sp>
          <p:sp>
            <p:nvSpPr>
              <p:cNvPr id="27" name="Arrow: Right 26">
                <a:extLst>
                  <a:ext uri="{FF2B5EF4-FFF2-40B4-BE49-F238E27FC236}">
                    <a16:creationId xmlns:a16="http://schemas.microsoft.com/office/drawing/2014/main" id="{A13F12A0-22C3-4F15-B2F1-FD7A58CA0D20}"/>
                  </a:ext>
                </a:extLst>
              </p:cNvPr>
              <p:cNvSpPr/>
              <p:nvPr/>
            </p:nvSpPr>
            <p:spPr>
              <a:xfrm rot="5400000">
                <a:off x="344430" y="4094045"/>
                <a:ext cx="952143" cy="574197"/>
              </a:xfrm>
              <a:prstGeom prst="rightArrow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/>
                  <a:t>update</a:t>
                </a:r>
              </a:p>
            </p:txBody>
          </p:sp>
          <p:sp>
            <p:nvSpPr>
              <p:cNvPr id="28" name="Arrow: Right 27">
                <a:extLst>
                  <a:ext uri="{FF2B5EF4-FFF2-40B4-BE49-F238E27FC236}">
                    <a16:creationId xmlns:a16="http://schemas.microsoft.com/office/drawing/2014/main" id="{8EEEAC75-7EF8-4397-8826-531143CCD5F7}"/>
                  </a:ext>
                </a:extLst>
              </p:cNvPr>
              <p:cNvSpPr/>
              <p:nvPr/>
            </p:nvSpPr>
            <p:spPr>
              <a:xfrm rot="5400000">
                <a:off x="573027" y="4799429"/>
                <a:ext cx="494943" cy="574199"/>
              </a:xfrm>
              <a:prstGeom prst="rightArrow">
                <a:avLst>
                  <a:gd name="adj1" fmla="val 50000"/>
                  <a:gd name="adj2" fmla="val 34762"/>
                </a:avLst>
              </a:prstGeom>
            </p:spPr>
            <p:style>
              <a:lnRef idx="3">
                <a:schemeClr val="lt1"/>
              </a:lnRef>
              <a:fillRef idx="1">
                <a:schemeClr val="accent5"/>
              </a:fillRef>
              <a:effectRef idx="1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sp>
            <p:nvSpPr>
              <p:cNvPr id="29" name="Arrow: Right 28">
                <a:extLst>
                  <a:ext uri="{FF2B5EF4-FFF2-40B4-BE49-F238E27FC236}">
                    <a16:creationId xmlns:a16="http://schemas.microsoft.com/office/drawing/2014/main" id="{1F2D30DD-23D1-4256-A4BB-A81C76C82106}"/>
                  </a:ext>
                </a:extLst>
              </p:cNvPr>
              <p:cNvSpPr/>
              <p:nvPr/>
            </p:nvSpPr>
            <p:spPr>
              <a:xfrm rot="5400000">
                <a:off x="573026" y="5294373"/>
                <a:ext cx="494943" cy="574197"/>
              </a:xfrm>
              <a:prstGeom prst="rightArrow">
                <a:avLst/>
              </a:prstGeom>
            </p:spPr>
            <p:style>
              <a:lnRef idx="3">
                <a:schemeClr val="lt1"/>
              </a:lnRef>
              <a:fillRef idx="1">
                <a:schemeClr val="accent4"/>
              </a:fillRef>
              <a:effectRef idx="1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B6D2093E-389B-45D2-9E5D-C37B656391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905398" y="4047332"/>
                <a:ext cx="0" cy="296527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ADF414CE-F252-4E1F-ACD7-2665E3AC2A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06063" y="4213702"/>
                <a:ext cx="0" cy="472241"/>
              </a:xfrm>
              <a:prstGeom prst="straightConnector1">
                <a:avLst/>
              </a:prstGeom>
              <a:ln w="5715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B235B935-1D94-87C9-4866-183BC71B1008}"/>
                  </a:ext>
                </a:extLst>
              </p:cNvPr>
              <p:cNvSpPr/>
              <p:nvPr/>
            </p:nvSpPr>
            <p:spPr>
              <a:xfrm>
                <a:off x="7383403" y="3786189"/>
                <a:ext cx="1503304" cy="1399290"/>
              </a:xfrm>
              <a:prstGeom prst="rect">
                <a:avLst/>
              </a:prstGeom>
              <a:noFill/>
              <a:ln w="9525" cap="flat" cmpd="sng" algn="ctr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A856504-8C4A-1A90-AA48-717024DB2FFF}"/>
                </a:ext>
              </a:extLst>
            </p:cNvPr>
            <p:cNvSpPr txBox="1"/>
            <p:nvPr/>
          </p:nvSpPr>
          <p:spPr>
            <a:xfrm>
              <a:off x="7593316" y="4246245"/>
              <a:ext cx="73847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i="1" dirty="0">
                  <a:solidFill>
                    <a:srgbClr val="FF0000"/>
                  </a:solidFill>
                </a:rPr>
                <a:t>Suck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260378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12">
            <a:extLst>
              <a:ext uri="{FF2B5EF4-FFF2-40B4-BE49-F238E27FC236}">
                <a16:creationId xmlns:a16="http://schemas.microsoft.com/office/drawing/2014/main" id="{35F0E358-1E49-4920-80D8-C3D1387088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26" name="Rectangle 14">
            <a:extLst>
              <a:ext uri="{FF2B5EF4-FFF2-40B4-BE49-F238E27FC236}">
                <a16:creationId xmlns:a16="http://schemas.microsoft.com/office/drawing/2014/main" id="{E2D2362D-7010-4036-B9CA-03DFC8EB3B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Freeform: Shape 16">
            <a:extLst>
              <a:ext uri="{FF2B5EF4-FFF2-40B4-BE49-F238E27FC236}">
                <a16:creationId xmlns:a16="http://schemas.microsoft.com/office/drawing/2014/main" id="{DC85BF5E-2BD6-4E5B-8EA3-420B45BB03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5542359" y="0"/>
            <a:ext cx="3601641" cy="6858000"/>
          </a:xfrm>
          <a:custGeom>
            <a:avLst/>
            <a:gdLst>
              <a:gd name="connsiteX0" fmla="*/ 0 w 4802188"/>
              <a:gd name="connsiteY0" fmla="*/ 0 h 6858000"/>
              <a:gd name="connsiteX1" fmla="*/ 4802188 w 4802188"/>
              <a:gd name="connsiteY1" fmla="*/ 0 h 6858000"/>
              <a:gd name="connsiteX2" fmla="*/ 4802188 w 4802188"/>
              <a:gd name="connsiteY2" fmla="*/ 6858000 h 6858000"/>
              <a:gd name="connsiteX3" fmla="*/ 0 w 4802188"/>
              <a:gd name="connsiteY3" fmla="*/ 6858000 h 6858000"/>
              <a:gd name="connsiteX4" fmla="*/ 4763 w 4802188"/>
              <a:gd name="connsiteY4" fmla="*/ 6791325 h 6858000"/>
              <a:gd name="connsiteX5" fmla="*/ 12700 w 4802188"/>
              <a:gd name="connsiteY5" fmla="*/ 6735762 h 6858000"/>
              <a:gd name="connsiteX6" fmla="*/ 22225 w 4802188"/>
              <a:gd name="connsiteY6" fmla="*/ 6683375 h 6858000"/>
              <a:gd name="connsiteX7" fmla="*/ 38100 w 4802188"/>
              <a:gd name="connsiteY7" fmla="*/ 6640512 h 6858000"/>
              <a:gd name="connsiteX8" fmla="*/ 53975 w 4802188"/>
              <a:gd name="connsiteY8" fmla="*/ 6597650 h 6858000"/>
              <a:gd name="connsiteX9" fmla="*/ 73025 w 4802188"/>
              <a:gd name="connsiteY9" fmla="*/ 6561137 h 6858000"/>
              <a:gd name="connsiteX10" fmla="*/ 92075 w 4802188"/>
              <a:gd name="connsiteY10" fmla="*/ 6523037 h 6858000"/>
              <a:gd name="connsiteX11" fmla="*/ 109538 w 4802188"/>
              <a:gd name="connsiteY11" fmla="*/ 6488112 h 6858000"/>
              <a:gd name="connsiteX12" fmla="*/ 127000 w 4802188"/>
              <a:gd name="connsiteY12" fmla="*/ 6448425 h 6858000"/>
              <a:gd name="connsiteX13" fmla="*/ 142875 w 4802188"/>
              <a:gd name="connsiteY13" fmla="*/ 6407150 h 6858000"/>
              <a:gd name="connsiteX14" fmla="*/ 157163 w 4802188"/>
              <a:gd name="connsiteY14" fmla="*/ 6361112 h 6858000"/>
              <a:gd name="connsiteX15" fmla="*/ 168275 w 4802188"/>
              <a:gd name="connsiteY15" fmla="*/ 6311900 h 6858000"/>
              <a:gd name="connsiteX16" fmla="*/ 176213 w 4802188"/>
              <a:gd name="connsiteY16" fmla="*/ 6251575 h 6858000"/>
              <a:gd name="connsiteX17" fmla="*/ 179388 w 4802188"/>
              <a:gd name="connsiteY17" fmla="*/ 6183312 h 6858000"/>
              <a:gd name="connsiteX18" fmla="*/ 176213 w 4802188"/>
              <a:gd name="connsiteY18" fmla="*/ 6113462 h 6858000"/>
              <a:gd name="connsiteX19" fmla="*/ 168275 w 4802188"/>
              <a:gd name="connsiteY19" fmla="*/ 6056312 h 6858000"/>
              <a:gd name="connsiteX20" fmla="*/ 157163 w 4802188"/>
              <a:gd name="connsiteY20" fmla="*/ 6003925 h 6858000"/>
              <a:gd name="connsiteX21" fmla="*/ 142875 w 4802188"/>
              <a:gd name="connsiteY21" fmla="*/ 5956300 h 6858000"/>
              <a:gd name="connsiteX22" fmla="*/ 127000 w 4802188"/>
              <a:gd name="connsiteY22" fmla="*/ 5915025 h 6858000"/>
              <a:gd name="connsiteX23" fmla="*/ 107950 w 4802188"/>
              <a:gd name="connsiteY23" fmla="*/ 5876925 h 6858000"/>
              <a:gd name="connsiteX24" fmla="*/ 88900 w 4802188"/>
              <a:gd name="connsiteY24" fmla="*/ 5840412 h 6858000"/>
              <a:gd name="connsiteX25" fmla="*/ 69850 w 4802188"/>
              <a:gd name="connsiteY25" fmla="*/ 5802312 h 6858000"/>
              <a:gd name="connsiteX26" fmla="*/ 52388 w 4802188"/>
              <a:gd name="connsiteY26" fmla="*/ 5762625 h 6858000"/>
              <a:gd name="connsiteX27" fmla="*/ 34925 w 4802188"/>
              <a:gd name="connsiteY27" fmla="*/ 5721350 h 6858000"/>
              <a:gd name="connsiteX28" fmla="*/ 20638 w 4802188"/>
              <a:gd name="connsiteY28" fmla="*/ 5675312 h 6858000"/>
              <a:gd name="connsiteX29" fmla="*/ 11113 w 4802188"/>
              <a:gd name="connsiteY29" fmla="*/ 5622925 h 6858000"/>
              <a:gd name="connsiteX30" fmla="*/ 1588 w 4802188"/>
              <a:gd name="connsiteY30" fmla="*/ 5562600 h 6858000"/>
              <a:gd name="connsiteX31" fmla="*/ 0 w 4802188"/>
              <a:gd name="connsiteY31" fmla="*/ 5494337 h 6858000"/>
              <a:gd name="connsiteX32" fmla="*/ 1588 w 4802188"/>
              <a:gd name="connsiteY32" fmla="*/ 5426075 h 6858000"/>
              <a:gd name="connsiteX33" fmla="*/ 11113 w 4802188"/>
              <a:gd name="connsiteY33" fmla="*/ 5365750 h 6858000"/>
              <a:gd name="connsiteX34" fmla="*/ 20638 w 4802188"/>
              <a:gd name="connsiteY34" fmla="*/ 5313362 h 6858000"/>
              <a:gd name="connsiteX35" fmla="*/ 34925 w 4802188"/>
              <a:gd name="connsiteY35" fmla="*/ 5268912 h 6858000"/>
              <a:gd name="connsiteX36" fmla="*/ 52388 w 4802188"/>
              <a:gd name="connsiteY36" fmla="*/ 5226050 h 6858000"/>
              <a:gd name="connsiteX37" fmla="*/ 69850 w 4802188"/>
              <a:gd name="connsiteY37" fmla="*/ 5186362 h 6858000"/>
              <a:gd name="connsiteX38" fmla="*/ 88900 w 4802188"/>
              <a:gd name="connsiteY38" fmla="*/ 5149850 h 6858000"/>
              <a:gd name="connsiteX39" fmla="*/ 107950 w 4802188"/>
              <a:gd name="connsiteY39" fmla="*/ 5114925 h 6858000"/>
              <a:gd name="connsiteX40" fmla="*/ 127000 w 4802188"/>
              <a:gd name="connsiteY40" fmla="*/ 5075237 h 6858000"/>
              <a:gd name="connsiteX41" fmla="*/ 142875 w 4802188"/>
              <a:gd name="connsiteY41" fmla="*/ 5033962 h 6858000"/>
              <a:gd name="connsiteX42" fmla="*/ 157163 w 4802188"/>
              <a:gd name="connsiteY42" fmla="*/ 4987925 h 6858000"/>
              <a:gd name="connsiteX43" fmla="*/ 168275 w 4802188"/>
              <a:gd name="connsiteY43" fmla="*/ 4935537 h 6858000"/>
              <a:gd name="connsiteX44" fmla="*/ 176213 w 4802188"/>
              <a:gd name="connsiteY44" fmla="*/ 4875212 h 6858000"/>
              <a:gd name="connsiteX45" fmla="*/ 179388 w 4802188"/>
              <a:gd name="connsiteY45" fmla="*/ 4806950 h 6858000"/>
              <a:gd name="connsiteX46" fmla="*/ 176213 w 4802188"/>
              <a:gd name="connsiteY46" fmla="*/ 4738687 h 6858000"/>
              <a:gd name="connsiteX47" fmla="*/ 168275 w 4802188"/>
              <a:gd name="connsiteY47" fmla="*/ 4678362 h 6858000"/>
              <a:gd name="connsiteX48" fmla="*/ 157163 w 4802188"/>
              <a:gd name="connsiteY48" fmla="*/ 4625975 h 6858000"/>
              <a:gd name="connsiteX49" fmla="*/ 142875 w 4802188"/>
              <a:gd name="connsiteY49" fmla="*/ 4579937 h 6858000"/>
              <a:gd name="connsiteX50" fmla="*/ 127000 w 4802188"/>
              <a:gd name="connsiteY50" fmla="*/ 4537075 h 6858000"/>
              <a:gd name="connsiteX51" fmla="*/ 107950 w 4802188"/>
              <a:gd name="connsiteY51" fmla="*/ 4498975 h 6858000"/>
              <a:gd name="connsiteX52" fmla="*/ 69850 w 4802188"/>
              <a:gd name="connsiteY52" fmla="*/ 4424362 h 6858000"/>
              <a:gd name="connsiteX53" fmla="*/ 52388 w 4802188"/>
              <a:gd name="connsiteY53" fmla="*/ 4386262 h 6858000"/>
              <a:gd name="connsiteX54" fmla="*/ 34925 w 4802188"/>
              <a:gd name="connsiteY54" fmla="*/ 4343400 h 6858000"/>
              <a:gd name="connsiteX55" fmla="*/ 20638 w 4802188"/>
              <a:gd name="connsiteY55" fmla="*/ 4297362 h 6858000"/>
              <a:gd name="connsiteX56" fmla="*/ 11113 w 4802188"/>
              <a:gd name="connsiteY56" fmla="*/ 4244975 h 6858000"/>
              <a:gd name="connsiteX57" fmla="*/ 1588 w 4802188"/>
              <a:gd name="connsiteY57" fmla="*/ 4186237 h 6858000"/>
              <a:gd name="connsiteX58" fmla="*/ 0 w 4802188"/>
              <a:gd name="connsiteY58" fmla="*/ 4116387 h 6858000"/>
              <a:gd name="connsiteX59" fmla="*/ 1588 w 4802188"/>
              <a:gd name="connsiteY59" fmla="*/ 4048125 h 6858000"/>
              <a:gd name="connsiteX60" fmla="*/ 11113 w 4802188"/>
              <a:gd name="connsiteY60" fmla="*/ 3987800 h 6858000"/>
              <a:gd name="connsiteX61" fmla="*/ 20638 w 4802188"/>
              <a:gd name="connsiteY61" fmla="*/ 3935412 h 6858000"/>
              <a:gd name="connsiteX62" fmla="*/ 34925 w 4802188"/>
              <a:gd name="connsiteY62" fmla="*/ 3890962 h 6858000"/>
              <a:gd name="connsiteX63" fmla="*/ 52388 w 4802188"/>
              <a:gd name="connsiteY63" fmla="*/ 3848100 h 6858000"/>
              <a:gd name="connsiteX64" fmla="*/ 69850 w 4802188"/>
              <a:gd name="connsiteY64" fmla="*/ 3811587 h 6858000"/>
              <a:gd name="connsiteX65" fmla="*/ 107950 w 4802188"/>
              <a:gd name="connsiteY65" fmla="*/ 3736975 h 6858000"/>
              <a:gd name="connsiteX66" fmla="*/ 127000 w 4802188"/>
              <a:gd name="connsiteY66" fmla="*/ 3697287 h 6858000"/>
              <a:gd name="connsiteX67" fmla="*/ 142875 w 4802188"/>
              <a:gd name="connsiteY67" fmla="*/ 3656012 h 6858000"/>
              <a:gd name="connsiteX68" fmla="*/ 157163 w 4802188"/>
              <a:gd name="connsiteY68" fmla="*/ 3609975 h 6858000"/>
              <a:gd name="connsiteX69" fmla="*/ 168275 w 4802188"/>
              <a:gd name="connsiteY69" fmla="*/ 3557587 h 6858000"/>
              <a:gd name="connsiteX70" fmla="*/ 176213 w 4802188"/>
              <a:gd name="connsiteY70" fmla="*/ 3497262 h 6858000"/>
              <a:gd name="connsiteX71" fmla="*/ 179388 w 4802188"/>
              <a:gd name="connsiteY71" fmla="*/ 3427412 h 6858000"/>
              <a:gd name="connsiteX72" fmla="*/ 176213 w 4802188"/>
              <a:gd name="connsiteY72" fmla="*/ 3360737 h 6858000"/>
              <a:gd name="connsiteX73" fmla="*/ 168275 w 4802188"/>
              <a:gd name="connsiteY73" fmla="*/ 3300412 h 6858000"/>
              <a:gd name="connsiteX74" fmla="*/ 157163 w 4802188"/>
              <a:gd name="connsiteY74" fmla="*/ 3248025 h 6858000"/>
              <a:gd name="connsiteX75" fmla="*/ 142875 w 4802188"/>
              <a:gd name="connsiteY75" fmla="*/ 3201987 h 6858000"/>
              <a:gd name="connsiteX76" fmla="*/ 127000 w 4802188"/>
              <a:gd name="connsiteY76" fmla="*/ 3160712 h 6858000"/>
              <a:gd name="connsiteX77" fmla="*/ 107950 w 4802188"/>
              <a:gd name="connsiteY77" fmla="*/ 3121025 h 6858000"/>
              <a:gd name="connsiteX78" fmla="*/ 88900 w 4802188"/>
              <a:gd name="connsiteY78" fmla="*/ 3084512 h 6858000"/>
              <a:gd name="connsiteX79" fmla="*/ 69850 w 4802188"/>
              <a:gd name="connsiteY79" fmla="*/ 3046412 h 6858000"/>
              <a:gd name="connsiteX80" fmla="*/ 52388 w 4802188"/>
              <a:gd name="connsiteY80" fmla="*/ 3009900 h 6858000"/>
              <a:gd name="connsiteX81" fmla="*/ 34925 w 4802188"/>
              <a:gd name="connsiteY81" fmla="*/ 2967037 h 6858000"/>
              <a:gd name="connsiteX82" fmla="*/ 20638 w 4802188"/>
              <a:gd name="connsiteY82" fmla="*/ 2922587 h 6858000"/>
              <a:gd name="connsiteX83" fmla="*/ 11113 w 4802188"/>
              <a:gd name="connsiteY83" fmla="*/ 2868612 h 6858000"/>
              <a:gd name="connsiteX84" fmla="*/ 1588 w 4802188"/>
              <a:gd name="connsiteY84" fmla="*/ 2809875 h 6858000"/>
              <a:gd name="connsiteX85" fmla="*/ 0 w 4802188"/>
              <a:gd name="connsiteY85" fmla="*/ 2741612 h 6858000"/>
              <a:gd name="connsiteX86" fmla="*/ 1588 w 4802188"/>
              <a:gd name="connsiteY86" fmla="*/ 2671762 h 6858000"/>
              <a:gd name="connsiteX87" fmla="*/ 11113 w 4802188"/>
              <a:gd name="connsiteY87" fmla="*/ 2613025 h 6858000"/>
              <a:gd name="connsiteX88" fmla="*/ 20638 w 4802188"/>
              <a:gd name="connsiteY88" fmla="*/ 2560637 h 6858000"/>
              <a:gd name="connsiteX89" fmla="*/ 34925 w 4802188"/>
              <a:gd name="connsiteY89" fmla="*/ 2513012 h 6858000"/>
              <a:gd name="connsiteX90" fmla="*/ 52388 w 4802188"/>
              <a:gd name="connsiteY90" fmla="*/ 2471737 h 6858000"/>
              <a:gd name="connsiteX91" fmla="*/ 69850 w 4802188"/>
              <a:gd name="connsiteY91" fmla="*/ 2433637 h 6858000"/>
              <a:gd name="connsiteX92" fmla="*/ 88900 w 4802188"/>
              <a:gd name="connsiteY92" fmla="*/ 2395537 h 6858000"/>
              <a:gd name="connsiteX93" fmla="*/ 107950 w 4802188"/>
              <a:gd name="connsiteY93" fmla="*/ 2359025 h 6858000"/>
              <a:gd name="connsiteX94" fmla="*/ 127000 w 4802188"/>
              <a:gd name="connsiteY94" fmla="*/ 2319337 h 6858000"/>
              <a:gd name="connsiteX95" fmla="*/ 142875 w 4802188"/>
              <a:gd name="connsiteY95" fmla="*/ 2278062 h 6858000"/>
              <a:gd name="connsiteX96" fmla="*/ 157163 w 4802188"/>
              <a:gd name="connsiteY96" fmla="*/ 2232025 h 6858000"/>
              <a:gd name="connsiteX97" fmla="*/ 168275 w 4802188"/>
              <a:gd name="connsiteY97" fmla="*/ 2179637 h 6858000"/>
              <a:gd name="connsiteX98" fmla="*/ 176213 w 4802188"/>
              <a:gd name="connsiteY98" fmla="*/ 2119312 h 6858000"/>
              <a:gd name="connsiteX99" fmla="*/ 179388 w 4802188"/>
              <a:gd name="connsiteY99" fmla="*/ 2051050 h 6858000"/>
              <a:gd name="connsiteX100" fmla="*/ 176213 w 4802188"/>
              <a:gd name="connsiteY100" fmla="*/ 1982787 h 6858000"/>
              <a:gd name="connsiteX101" fmla="*/ 168275 w 4802188"/>
              <a:gd name="connsiteY101" fmla="*/ 1922462 h 6858000"/>
              <a:gd name="connsiteX102" fmla="*/ 157163 w 4802188"/>
              <a:gd name="connsiteY102" fmla="*/ 1870075 h 6858000"/>
              <a:gd name="connsiteX103" fmla="*/ 142875 w 4802188"/>
              <a:gd name="connsiteY103" fmla="*/ 1824037 h 6858000"/>
              <a:gd name="connsiteX104" fmla="*/ 127000 w 4802188"/>
              <a:gd name="connsiteY104" fmla="*/ 1782762 h 6858000"/>
              <a:gd name="connsiteX105" fmla="*/ 107950 w 4802188"/>
              <a:gd name="connsiteY105" fmla="*/ 1743075 h 6858000"/>
              <a:gd name="connsiteX106" fmla="*/ 88900 w 4802188"/>
              <a:gd name="connsiteY106" fmla="*/ 1708150 h 6858000"/>
              <a:gd name="connsiteX107" fmla="*/ 69850 w 4802188"/>
              <a:gd name="connsiteY107" fmla="*/ 1671637 h 6858000"/>
              <a:gd name="connsiteX108" fmla="*/ 52388 w 4802188"/>
              <a:gd name="connsiteY108" fmla="*/ 1631950 h 6858000"/>
              <a:gd name="connsiteX109" fmla="*/ 34925 w 4802188"/>
              <a:gd name="connsiteY109" fmla="*/ 1589087 h 6858000"/>
              <a:gd name="connsiteX110" fmla="*/ 20638 w 4802188"/>
              <a:gd name="connsiteY110" fmla="*/ 1544637 h 6858000"/>
              <a:gd name="connsiteX111" fmla="*/ 11113 w 4802188"/>
              <a:gd name="connsiteY111" fmla="*/ 1492250 h 6858000"/>
              <a:gd name="connsiteX112" fmla="*/ 1588 w 4802188"/>
              <a:gd name="connsiteY112" fmla="*/ 1431925 h 6858000"/>
              <a:gd name="connsiteX113" fmla="*/ 0 w 4802188"/>
              <a:gd name="connsiteY113" fmla="*/ 1363662 h 6858000"/>
              <a:gd name="connsiteX114" fmla="*/ 1588 w 4802188"/>
              <a:gd name="connsiteY114" fmla="*/ 1295400 h 6858000"/>
              <a:gd name="connsiteX115" fmla="*/ 11113 w 4802188"/>
              <a:gd name="connsiteY115" fmla="*/ 1235075 h 6858000"/>
              <a:gd name="connsiteX116" fmla="*/ 20638 w 4802188"/>
              <a:gd name="connsiteY116" fmla="*/ 1182687 h 6858000"/>
              <a:gd name="connsiteX117" fmla="*/ 34925 w 4802188"/>
              <a:gd name="connsiteY117" fmla="*/ 1136650 h 6858000"/>
              <a:gd name="connsiteX118" fmla="*/ 52388 w 4802188"/>
              <a:gd name="connsiteY118" fmla="*/ 1095375 h 6858000"/>
              <a:gd name="connsiteX119" fmla="*/ 69850 w 4802188"/>
              <a:gd name="connsiteY119" fmla="*/ 1055687 h 6858000"/>
              <a:gd name="connsiteX120" fmla="*/ 88900 w 4802188"/>
              <a:gd name="connsiteY120" fmla="*/ 1017587 h 6858000"/>
              <a:gd name="connsiteX121" fmla="*/ 107950 w 4802188"/>
              <a:gd name="connsiteY121" fmla="*/ 981075 h 6858000"/>
              <a:gd name="connsiteX122" fmla="*/ 127000 w 4802188"/>
              <a:gd name="connsiteY122" fmla="*/ 942975 h 6858000"/>
              <a:gd name="connsiteX123" fmla="*/ 142875 w 4802188"/>
              <a:gd name="connsiteY123" fmla="*/ 901700 h 6858000"/>
              <a:gd name="connsiteX124" fmla="*/ 157163 w 4802188"/>
              <a:gd name="connsiteY124" fmla="*/ 854075 h 6858000"/>
              <a:gd name="connsiteX125" fmla="*/ 168275 w 4802188"/>
              <a:gd name="connsiteY125" fmla="*/ 801687 h 6858000"/>
              <a:gd name="connsiteX126" fmla="*/ 176213 w 4802188"/>
              <a:gd name="connsiteY126" fmla="*/ 744537 h 6858000"/>
              <a:gd name="connsiteX127" fmla="*/ 179388 w 4802188"/>
              <a:gd name="connsiteY127" fmla="*/ 673100 h 6858000"/>
              <a:gd name="connsiteX128" fmla="*/ 176213 w 4802188"/>
              <a:gd name="connsiteY128" fmla="*/ 606425 h 6858000"/>
              <a:gd name="connsiteX129" fmla="*/ 168275 w 4802188"/>
              <a:gd name="connsiteY129" fmla="*/ 546100 h 6858000"/>
              <a:gd name="connsiteX130" fmla="*/ 157163 w 4802188"/>
              <a:gd name="connsiteY130" fmla="*/ 496887 h 6858000"/>
              <a:gd name="connsiteX131" fmla="*/ 142875 w 4802188"/>
              <a:gd name="connsiteY131" fmla="*/ 450850 h 6858000"/>
              <a:gd name="connsiteX132" fmla="*/ 127000 w 4802188"/>
              <a:gd name="connsiteY132" fmla="*/ 409575 h 6858000"/>
              <a:gd name="connsiteX133" fmla="*/ 109538 w 4802188"/>
              <a:gd name="connsiteY133" fmla="*/ 369887 h 6858000"/>
              <a:gd name="connsiteX134" fmla="*/ 92075 w 4802188"/>
              <a:gd name="connsiteY134" fmla="*/ 334962 h 6858000"/>
              <a:gd name="connsiteX135" fmla="*/ 73025 w 4802188"/>
              <a:gd name="connsiteY135" fmla="*/ 296862 h 6858000"/>
              <a:gd name="connsiteX136" fmla="*/ 53975 w 4802188"/>
              <a:gd name="connsiteY136" fmla="*/ 260350 h 6858000"/>
              <a:gd name="connsiteX137" fmla="*/ 38100 w 4802188"/>
              <a:gd name="connsiteY137" fmla="*/ 217487 h 6858000"/>
              <a:gd name="connsiteX138" fmla="*/ 22225 w 4802188"/>
              <a:gd name="connsiteY138" fmla="*/ 174625 h 6858000"/>
              <a:gd name="connsiteX139" fmla="*/ 12700 w 4802188"/>
              <a:gd name="connsiteY139" fmla="*/ 122237 h 6858000"/>
              <a:gd name="connsiteX140" fmla="*/ 4763 w 4802188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4802188" h="6858000">
                <a:moveTo>
                  <a:pt x="0" y="0"/>
                </a:moveTo>
                <a:lnTo>
                  <a:pt x="4802188" y="0"/>
                </a:lnTo>
                <a:lnTo>
                  <a:pt x="4802188" y="6858000"/>
                </a:lnTo>
                <a:lnTo>
                  <a:pt x="0" y="6858000"/>
                </a:lnTo>
                <a:lnTo>
                  <a:pt x="4763" y="6791325"/>
                </a:lnTo>
                <a:lnTo>
                  <a:pt x="12700" y="6735762"/>
                </a:lnTo>
                <a:lnTo>
                  <a:pt x="22225" y="6683375"/>
                </a:lnTo>
                <a:lnTo>
                  <a:pt x="38100" y="6640512"/>
                </a:lnTo>
                <a:lnTo>
                  <a:pt x="53975" y="6597650"/>
                </a:lnTo>
                <a:lnTo>
                  <a:pt x="73025" y="6561137"/>
                </a:lnTo>
                <a:lnTo>
                  <a:pt x="92075" y="6523037"/>
                </a:lnTo>
                <a:lnTo>
                  <a:pt x="109538" y="6488112"/>
                </a:lnTo>
                <a:lnTo>
                  <a:pt x="127000" y="6448425"/>
                </a:lnTo>
                <a:lnTo>
                  <a:pt x="142875" y="6407150"/>
                </a:lnTo>
                <a:lnTo>
                  <a:pt x="157163" y="6361112"/>
                </a:lnTo>
                <a:lnTo>
                  <a:pt x="168275" y="6311900"/>
                </a:lnTo>
                <a:lnTo>
                  <a:pt x="176213" y="6251575"/>
                </a:lnTo>
                <a:lnTo>
                  <a:pt x="179388" y="6183312"/>
                </a:lnTo>
                <a:lnTo>
                  <a:pt x="176213" y="6113462"/>
                </a:lnTo>
                <a:lnTo>
                  <a:pt x="168275" y="6056312"/>
                </a:lnTo>
                <a:lnTo>
                  <a:pt x="157163" y="6003925"/>
                </a:lnTo>
                <a:lnTo>
                  <a:pt x="142875" y="5956300"/>
                </a:lnTo>
                <a:lnTo>
                  <a:pt x="127000" y="5915025"/>
                </a:lnTo>
                <a:lnTo>
                  <a:pt x="107950" y="5876925"/>
                </a:lnTo>
                <a:lnTo>
                  <a:pt x="88900" y="5840412"/>
                </a:lnTo>
                <a:lnTo>
                  <a:pt x="69850" y="5802312"/>
                </a:lnTo>
                <a:lnTo>
                  <a:pt x="52388" y="5762625"/>
                </a:lnTo>
                <a:lnTo>
                  <a:pt x="34925" y="5721350"/>
                </a:lnTo>
                <a:lnTo>
                  <a:pt x="20638" y="5675312"/>
                </a:lnTo>
                <a:lnTo>
                  <a:pt x="11113" y="5622925"/>
                </a:lnTo>
                <a:lnTo>
                  <a:pt x="1588" y="5562600"/>
                </a:lnTo>
                <a:lnTo>
                  <a:pt x="0" y="5494337"/>
                </a:lnTo>
                <a:lnTo>
                  <a:pt x="1588" y="5426075"/>
                </a:lnTo>
                <a:lnTo>
                  <a:pt x="11113" y="5365750"/>
                </a:lnTo>
                <a:lnTo>
                  <a:pt x="20638" y="5313362"/>
                </a:lnTo>
                <a:lnTo>
                  <a:pt x="34925" y="5268912"/>
                </a:lnTo>
                <a:lnTo>
                  <a:pt x="52388" y="5226050"/>
                </a:lnTo>
                <a:lnTo>
                  <a:pt x="69850" y="5186362"/>
                </a:lnTo>
                <a:lnTo>
                  <a:pt x="88900" y="5149850"/>
                </a:lnTo>
                <a:lnTo>
                  <a:pt x="107950" y="5114925"/>
                </a:lnTo>
                <a:lnTo>
                  <a:pt x="127000" y="5075237"/>
                </a:lnTo>
                <a:lnTo>
                  <a:pt x="142875" y="5033962"/>
                </a:lnTo>
                <a:lnTo>
                  <a:pt x="157163" y="4987925"/>
                </a:lnTo>
                <a:lnTo>
                  <a:pt x="168275" y="4935537"/>
                </a:lnTo>
                <a:lnTo>
                  <a:pt x="176213" y="4875212"/>
                </a:lnTo>
                <a:lnTo>
                  <a:pt x="179388" y="4806950"/>
                </a:lnTo>
                <a:lnTo>
                  <a:pt x="176213" y="4738687"/>
                </a:lnTo>
                <a:lnTo>
                  <a:pt x="168275" y="4678362"/>
                </a:lnTo>
                <a:lnTo>
                  <a:pt x="157163" y="4625975"/>
                </a:lnTo>
                <a:lnTo>
                  <a:pt x="142875" y="4579937"/>
                </a:lnTo>
                <a:lnTo>
                  <a:pt x="127000" y="4537075"/>
                </a:lnTo>
                <a:lnTo>
                  <a:pt x="107950" y="4498975"/>
                </a:lnTo>
                <a:lnTo>
                  <a:pt x="69850" y="4424362"/>
                </a:lnTo>
                <a:lnTo>
                  <a:pt x="52388" y="4386262"/>
                </a:lnTo>
                <a:lnTo>
                  <a:pt x="34925" y="4343400"/>
                </a:lnTo>
                <a:lnTo>
                  <a:pt x="20638" y="4297362"/>
                </a:lnTo>
                <a:lnTo>
                  <a:pt x="11113" y="4244975"/>
                </a:lnTo>
                <a:lnTo>
                  <a:pt x="1588" y="4186237"/>
                </a:lnTo>
                <a:lnTo>
                  <a:pt x="0" y="4116387"/>
                </a:lnTo>
                <a:lnTo>
                  <a:pt x="1588" y="4048125"/>
                </a:lnTo>
                <a:lnTo>
                  <a:pt x="11113" y="3987800"/>
                </a:lnTo>
                <a:lnTo>
                  <a:pt x="20638" y="3935412"/>
                </a:lnTo>
                <a:lnTo>
                  <a:pt x="34925" y="3890962"/>
                </a:lnTo>
                <a:lnTo>
                  <a:pt x="52388" y="3848100"/>
                </a:lnTo>
                <a:lnTo>
                  <a:pt x="69850" y="3811587"/>
                </a:lnTo>
                <a:lnTo>
                  <a:pt x="107950" y="3736975"/>
                </a:lnTo>
                <a:lnTo>
                  <a:pt x="127000" y="3697287"/>
                </a:lnTo>
                <a:lnTo>
                  <a:pt x="142875" y="3656012"/>
                </a:lnTo>
                <a:lnTo>
                  <a:pt x="157163" y="3609975"/>
                </a:lnTo>
                <a:lnTo>
                  <a:pt x="168275" y="3557587"/>
                </a:lnTo>
                <a:lnTo>
                  <a:pt x="176213" y="3497262"/>
                </a:lnTo>
                <a:lnTo>
                  <a:pt x="179388" y="3427412"/>
                </a:lnTo>
                <a:lnTo>
                  <a:pt x="176213" y="3360737"/>
                </a:lnTo>
                <a:lnTo>
                  <a:pt x="168275" y="3300412"/>
                </a:lnTo>
                <a:lnTo>
                  <a:pt x="157163" y="3248025"/>
                </a:lnTo>
                <a:lnTo>
                  <a:pt x="142875" y="3201987"/>
                </a:lnTo>
                <a:lnTo>
                  <a:pt x="127000" y="3160712"/>
                </a:lnTo>
                <a:lnTo>
                  <a:pt x="107950" y="3121025"/>
                </a:lnTo>
                <a:lnTo>
                  <a:pt x="88900" y="3084512"/>
                </a:lnTo>
                <a:lnTo>
                  <a:pt x="69850" y="3046412"/>
                </a:lnTo>
                <a:lnTo>
                  <a:pt x="52388" y="3009900"/>
                </a:lnTo>
                <a:lnTo>
                  <a:pt x="34925" y="2967037"/>
                </a:lnTo>
                <a:lnTo>
                  <a:pt x="20638" y="2922587"/>
                </a:lnTo>
                <a:lnTo>
                  <a:pt x="11113" y="2868612"/>
                </a:lnTo>
                <a:lnTo>
                  <a:pt x="1588" y="2809875"/>
                </a:lnTo>
                <a:lnTo>
                  <a:pt x="0" y="2741612"/>
                </a:lnTo>
                <a:lnTo>
                  <a:pt x="1588" y="2671762"/>
                </a:lnTo>
                <a:lnTo>
                  <a:pt x="11113" y="2613025"/>
                </a:lnTo>
                <a:lnTo>
                  <a:pt x="20638" y="2560637"/>
                </a:lnTo>
                <a:lnTo>
                  <a:pt x="34925" y="2513012"/>
                </a:lnTo>
                <a:lnTo>
                  <a:pt x="52388" y="2471737"/>
                </a:lnTo>
                <a:lnTo>
                  <a:pt x="69850" y="2433637"/>
                </a:lnTo>
                <a:lnTo>
                  <a:pt x="88900" y="2395537"/>
                </a:lnTo>
                <a:lnTo>
                  <a:pt x="107950" y="2359025"/>
                </a:lnTo>
                <a:lnTo>
                  <a:pt x="127000" y="2319337"/>
                </a:lnTo>
                <a:lnTo>
                  <a:pt x="142875" y="2278062"/>
                </a:lnTo>
                <a:lnTo>
                  <a:pt x="157163" y="2232025"/>
                </a:lnTo>
                <a:lnTo>
                  <a:pt x="168275" y="2179637"/>
                </a:lnTo>
                <a:lnTo>
                  <a:pt x="176213" y="2119312"/>
                </a:lnTo>
                <a:lnTo>
                  <a:pt x="179388" y="2051050"/>
                </a:lnTo>
                <a:lnTo>
                  <a:pt x="176213" y="1982787"/>
                </a:lnTo>
                <a:lnTo>
                  <a:pt x="168275" y="1922462"/>
                </a:lnTo>
                <a:lnTo>
                  <a:pt x="157163" y="1870075"/>
                </a:lnTo>
                <a:lnTo>
                  <a:pt x="142875" y="1824037"/>
                </a:lnTo>
                <a:lnTo>
                  <a:pt x="127000" y="1782762"/>
                </a:lnTo>
                <a:lnTo>
                  <a:pt x="107950" y="1743075"/>
                </a:lnTo>
                <a:lnTo>
                  <a:pt x="88900" y="1708150"/>
                </a:lnTo>
                <a:lnTo>
                  <a:pt x="69850" y="1671637"/>
                </a:lnTo>
                <a:lnTo>
                  <a:pt x="52388" y="1631950"/>
                </a:lnTo>
                <a:lnTo>
                  <a:pt x="34925" y="1589087"/>
                </a:lnTo>
                <a:lnTo>
                  <a:pt x="20638" y="1544637"/>
                </a:lnTo>
                <a:lnTo>
                  <a:pt x="11113" y="1492250"/>
                </a:lnTo>
                <a:lnTo>
                  <a:pt x="1588" y="1431925"/>
                </a:lnTo>
                <a:lnTo>
                  <a:pt x="0" y="1363662"/>
                </a:lnTo>
                <a:lnTo>
                  <a:pt x="1588" y="1295400"/>
                </a:lnTo>
                <a:lnTo>
                  <a:pt x="11113" y="1235075"/>
                </a:lnTo>
                <a:lnTo>
                  <a:pt x="20638" y="1182687"/>
                </a:lnTo>
                <a:lnTo>
                  <a:pt x="34925" y="1136650"/>
                </a:lnTo>
                <a:lnTo>
                  <a:pt x="52388" y="1095375"/>
                </a:lnTo>
                <a:lnTo>
                  <a:pt x="69850" y="1055687"/>
                </a:lnTo>
                <a:lnTo>
                  <a:pt x="88900" y="1017587"/>
                </a:lnTo>
                <a:lnTo>
                  <a:pt x="107950" y="981075"/>
                </a:lnTo>
                <a:lnTo>
                  <a:pt x="127000" y="942975"/>
                </a:lnTo>
                <a:lnTo>
                  <a:pt x="142875" y="901700"/>
                </a:lnTo>
                <a:lnTo>
                  <a:pt x="157163" y="854075"/>
                </a:lnTo>
                <a:lnTo>
                  <a:pt x="168275" y="801687"/>
                </a:lnTo>
                <a:lnTo>
                  <a:pt x="176213" y="744537"/>
                </a:lnTo>
                <a:lnTo>
                  <a:pt x="179388" y="673100"/>
                </a:lnTo>
                <a:lnTo>
                  <a:pt x="176213" y="606425"/>
                </a:lnTo>
                <a:lnTo>
                  <a:pt x="168275" y="546100"/>
                </a:lnTo>
                <a:lnTo>
                  <a:pt x="157163" y="496887"/>
                </a:lnTo>
                <a:lnTo>
                  <a:pt x="142875" y="450850"/>
                </a:lnTo>
                <a:lnTo>
                  <a:pt x="127000" y="409575"/>
                </a:lnTo>
                <a:lnTo>
                  <a:pt x="109538" y="369887"/>
                </a:lnTo>
                <a:lnTo>
                  <a:pt x="92075" y="334962"/>
                </a:lnTo>
                <a:lnTo>
                  <a:pt x="73025" y="296862"/>
                </a:lnTo>
                <a:lnTo>
                  <a:pt x="53975" y="260350"/>
                </a:lnTo>
                <a:lnTo>
                  <a:pt x="38100" y="217487"/>
                </a:lnTo>
                <a:lnTo>
                  <a:pt x="22225" y="174625"/>
                </a:lnTo>
                <a:lnTo>
                  <a:pt x="12700" y="122237"/>
                </a:lnTo>
                <a:lnTo>
                  <a:pt x="4763" y="66675"/>
                </a:lnTo>
                <a:close/>
              </a:path>
            </a:pathLst>
          </a:custGeom>
          <a:solidFill>
            <a:schemeClr val="accent1">
              <a:lumMod val="50000"/>
              <a:alpha val="2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wrap="square" rtlCol="0" anchor="ctr">
            <a:noAutofit/>
          </a:bodyPr>
          <a:lstStyle/>
          <a:p>
            <a:pPr algn="ctr" defTabSz="45720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18">
            <a:extLst>
              <a:ext uri="{FF2B5EF4-FFF2-40B4-BE49-F238E27FC236}">
                <a16:creationId xmlns:a16="http://schemas.microsoft.com/office/drawing/2014/main" id="{740D8E28-91B5-42B0-9D6C-B777D8AD9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85184" cy="6858000"/>
          </a:xfrm>
          <a:custGeom>
            <a:avLst/>
            <a:gdLst>
              <a:gd name="connsiteX0" fmla="*/ 0 w 7713579"/>
              <a:gd name="connsiteY0" fmla="*/ 0 h 6858000"/>
              <a:gd name="connsiteX1" fmla="*/ 7534191 w 7713579"/>
              <a:gd name="connsiteY1" fmla="*/ 0 h 6858000"/>
              <a:gd name="connsiteX2" fmla="*/ 7538954 w 7713579"/>
              <a:gd name="connsiteY2" fmla="*/ 66675 h 6858000"/>
              <a:gd name="connsiteX3" fmla="*/ 7546891 w 7713579"/>
              <a:gd name="connsiteY3" fmla="*/ 122237 h 6858000"/>
              <a:gd name="connsiteX4" fmla="*/ 7556416 w 7713579"/>
              <a:gd name="connsiteY4" fmla="*/ 174625 h 6858000"/>
              <a:gd name="connsiteX5" fmla="*/ 7572291 w 7713579"/>
              <a:gd name="connsiteY5" fmla="*/ 217487 h 6858000"/>
              <a:gd name="connsiteX6" fmla="*/ 7588166 w 7713579"/>
              <a:gd name="connsiteY6" fmla="*/ 260350 h 6858000"/>
              <a:gd name="connsiteX7" fmla="*/ 7607216 w 7713579"/>
              <a:gd name="connsiteY7" fmla="*/ 296862 h 6858000"/>
              <a:gd name="connsiteX8" fmla="*/ 7626266 w 7713579"/>
              <a:gd name="connsiteY8" fmla="*/ 334962 h 6858000"/>
              <a:gd name="connsiteX9" fmla="*/ 7643729 w 7713579"/>
              <a:gd name="connsiteY9" fmla="*/ 369887 h 6858000"/>
              <a:gd name="connsiteX10" fmla="*/ 7661191 w 7713579"/>
              <a:gd name="connsiteY10" fmla="*/ 409575 h 6858000"/>
              <a:gd name="connsiteX11" fmla="*/ 7677066 w 7713579"/>
              <a:gd name="connsiteY11" fmla="*/ 450850 h 6858000"/>
              <a:gd name="connsiteX12" fmla="*/ 7691354 w 7713579"/>
              <a:gd name="connsiteY12" fmla="*/ 496887 h 6858000"/>
              <a:gd name="connsiteX13" fmla="*/ 7702466 w 7713579"/>
              <a:gd name="connsiteY13" fmla="*/ 546100 h 6858000"/>
              <a:gd name="connsiteX14" fmla="*/ 7710404 w 7713579"/>
              <a:gd name="connsiteY14" fmla="*/ 606425 h 6858000"/>
              <a:gd name="connsiteX15" fmla="*/ 7713579 w 7713579"/>
              <a:gd name="connsiteY15" fmla="*/ 673100 h 6858000"/>
              <a:gd name="connsiteX16" fmla="*/ 7710404 w 7713579"/>
              <a:gd name="connsiteY16" fmla="*/ 744537 h 6858000"/>
              <a:gd name="connsiteX17" fmla="*/ 7702466 w 7713579"/>
              <a:gd name="connsiteY17" fmla="*/ 801687 h 6858000"/>
              <a:gd name="connsiteX18" fmla="*/ 7691354 w 7713579"/>
              <a:gd name="connsiteY18" fmla="*/ 854075 h 6858000"/>
              <a:gd name="connsiteX19" fmla="*/ 7677066 w 7713579"/>
              <a:gd name="connsiteY19" fmla="*/ 901700 h 6858000"/>
              <a:gd name="connsiteX20" fmla="*/ 7661191 w 7713579"/>
              <a:gd name="connsiteY20" fmla="*/ 942975 h 6858000"/>
              <a:gd name="connsiteX21" fmla="*/ 7642141 w 7713579"/>
              <a:gd name="connsiteY21" fmla="*/ 981075 h 6858000"/>
              <a:gd name="connsiteX22" fmla="*/ 7623091 w 7713579"/>
              <a:gd name="connsiteY22" fmla="*/ 1017587 h 6858000"/>
              <a:gd name="connsiteX23" fmla="*/ 7604041 w 7713579"/>
              <a:gd name="connsiteY23" fmla="*/ 1055687 h 6858000"/>
              <a:gd name="connsiteX24" fmla="*/ 7586579 w 7713579"/>
              <a:gd name="connsiteY24" fmla="*/ 1095375 h 6858000"/>
              <a:gd name="connsiteX25" fmla="*/ 7569116 w 7713579"/>
              <a:gd name="connsiteY25" fmla="*/ 1136650 h 6858000"/>
              <a:gd name="connsiteX26" fmla="*/ 7554829 w 7713579"/>
              <a:gd name="connsiteY26" fmla="*/ 1182687 h 6858000"/>
              <a:gd name="connsiteX27" fmla="*/ 7545304 w 7713579"/>
              <a:gd name="connsiteY27" fmla="*/ 1235075 h 6858000"/>
              <a:gd name="connsiteX28" fmla="*/ 7535779 w 7713579"/>
              <a:gd name="connsiteY28" fmla="*/ 1295400 h 6858000"/>
              <a:gd name="connsiteX29" fmla="*/ 7534191 w 7713579"/>
              <a:gd name="connsiteY29" fmla="*/ 1363662 h 6858000"/>
              <a:gd name="connsiteX30" fmla="*/ 7535779 w 7713579"/>
              <a:gd name="connsiteY30" fmla="*/ 1431925 h 6858000"/>
              <a:gd name="connsiteX31" fmla="*/ 7545304 w 7713579"/>
              <a:gd name="connsiteY31" fmla="*/ 1492250 h 6858000"/>
              <a:gd name="connsiteX32" fmla="*/ 7554829 w 7713579"/>
              <a:gd name="connsiteY32" fmla="*/ 1544637 h 6858000"/>
              <a:gd name="connsiteX33" fmla="*/ 7569116 w 7713579"/>
              <a:gd name="connsiteY33" fmla="*/ 1589087 h 6858000"/>
              <a:gd name="connsiteX34" fmla="*/ 7586579 w 7713579"/>
              <a:gd name="connsiteY34" fmla="*/ 1631950 h 6858000"/>
              <a:gd name="connsiteX35" fmla="*/ 7604041 w 7713579"/>
              <a:gd name="connsiteY35" fmla="*/ 1671637 h 6858000"/>
              <a:gd name="connsiteX36" fmla="*/ 7623091 w 7713579"/>
              <a:gd name="connsiteY36" fmla="*/ 1708150 h 6858000"/>
              <a:gd name="connsiteX37" fmla="*/ 7642141 w 7713579"/>
              <a:gd name="connsiteY37" fmla="*/ 1743075 h 6858000"/>
              <a:gd name="connsiteX38" fmla="*/ 7661191 w 7713579"/>
              <a:gd name="connsiteY38" fmla="*/ 1782762 h 6858000"/>
              <a:gd name="connsiteX39" fmla="*/ 7677066 w 7713579"/>
              <a:gd name="connsiteY39" fmla="*/ 1824037 h 6858000"/>
              <a:gd name="connsiteX40" fmla="*/ 7691354 w 7713579"/>
              <a:gd name="connsiteY40" fmla="*/ 1870075 h 6858000"/>
              <a:gd name="connsiteX41" fmla="*/ 7702466 w 7713579"/>
              <a:gd name="connsiteY41" fmla="*/ 1922462 h 6858000"/>
              <a:gd name="connsiteX42" fmla="*/ 7710404 w 7713579"/>
              <a:gd name="connsiteY42" fmla="*/ 1982787 h 6858000"/>
              <a:gd name="connsiteX43" fmla="*/ 7713579 w 7713579"/>
              <a:gd name="connsiteY43" fmla="*/ 2051050 h 6858000"/>
              <a:gd name="connsiteX44" fmla="*/ 7710404 w 7713579"/>
              <a:gd name="connsiteY44" fmla="*/ 2119312 h 6858000"/>
              <a:gd name="connsiteX45" fmla="*/ 7702466 w 7713579"/>
              <a:gd name="connsiteY45" fmla="*/ 2179637 h 6858000"/>
              <a:gd name="connsiteX46" fmla="*/ 7691354 w 7713579"/>
              <a:gd name="connsiteY46" fmla="*/ 2232025 h 6858000"/>
              <a:gd name="connsiteX47" fmla="*/ 7677066 w 7713579"/>
              <a:gd name="connsiteY47" fmla="*/ 2278062 h 6858000"/>
              <a:gd name="connsiteX48" fmla="*/ 7661191 w 7713579"/>
              <a:gd name="connsiteY48" fmla="*/ 2319337 h 6858000"/>
              <a:gd name="connsiteX49" fmla="*/ 7642141 w 7713579"/>
              <a:gd name="connsiteY49" fmla="*/ 2359025 h 6858000"/>
              <a:gd name="connsiteX50" fmla="*/ 7623091 w 7713579"/>
              <a:gd name="connsiteY50" fmla="*/ 2395537 h 6858000"/>
              <a:gd name="connsiteX51" fmla="*/ 7604041 w 7713579"/>
              <a:gd name="connsiteY51" fmla="*/ 2433637 h 6858000"/>
              <a:gd name="connsiteX52" fmla="*/ 7586579 w 7713579"/>
              <a:gd name="connsiteY52" fmla="*/ 2471737 h 6858000"/>
              <a:gd name="connsiteX53" fmla="*/ 7569116 w 7713579"/>
              <a:gd name="connsiteY53" fmla="*/ 2513012 h 6858000"/>
              <a:gd name="connsiteX54" fmla="*/ 7554829 w 7713579"/>
              <a:gd name="connsiteY54" fmla="*/ 2560637 h 6858000"/>
              <a:gd name="connsiteX55" fmla="*/ 7545304 w 7713579"/>
              <a:gd name="connsiteY55" fmla="*/ 2613025 h 6858000"/>
              <a:gd name="connsiteX56" fmla="*/ 7535779 w 7713579"/>
              <a:gd name="connsiteY56" fmla="*/ 2671762 h 6858000"/>
              <a:gd name="connsiteX57" fmla="*/ 7534191 w 7713579"/>
              <a:gd name="connsiteY57" fmla="*/ 2741612 h 6858000"/>
              <a:gd name="connsiteX58" fmla="*/ 7535779 w 7713579"/>
              <a:gd name="connsiteY58" fmla="*/ 2809875 h 6858000"/>
              <a:gd name="connsiteX59" fmla="*/ 7545304 w 7713579"/>
              <a:gd name="connsiteY59" fmla="*/ 2868612 h 6858000"/>
              <a:gd name="connsiteX60" fmla="*/ 7554829 w 7713579"/>
              <a:gd name="connsiteY60" fmla="*/ 2922587 h 6858000"/>
              <a:gd name="connsiteX61" fmla="*/ 7569116 w 7713579"/>
              <a:gd name="connsiteY61" fmla="*/ 2967037 h 6858000"/>
              <a:gd name="connsiteX62" fmla="*/ 7586579 w 7713579"/>
              <a:gd name="connsiteY62" fmla="*/ 3009900 h 6858000"/>
              <a:gd name="connsiteX63" fmla="*/ 7604041 w 7713579"/>
              <a:gd name="connsiteY63" fmla="*/ 3046412 h 6858000"/>
              <a:gd name="connsiteX64" fmla="*/ 7623091 w 7713579"/>
              <a:gd name="connsiteY64" fmla="*/ 3084512 h 6858000"/>
              <a:gd name="connsiteX65" fmla="*/ 7642141 w 7713579"/>
              <a:gd name="connsiteY65" fmla="*/ 3121025 h 6858000"/>
              <a:gd name="connsiteX66" fmla="*/ 7661191 w 7713579"/>
              <a:gd name="connsiteY66" fmla="*/ 3160712 h 6858000"/>
              <a:gd name="connsiteX67" fmla="*/ 7677066 w 7713579"/>
              <a:gd name="connsiteY67" fmla="*/ 3201987 h 6858000"/>
              <a:gd name="connsiteX68" fmla="*/ 7691354 w 7713579"/>
              <a:gd name="connsiteY68" fmla="*/ 3248025 h 6858000"/>
              <a:gd name="connsiteX69" fmla="*/ 7702466 w 7713579"/>
              <a:gd name="connsiteY69" fmla="*/ 3300412 h 6858000"/>
              <a:gd name="connsiteX70" fmla="*/ 7710404 w 7713579"/>
              <a:gd name="connsiteY70" fmla="*/ 3360737 h 6858000"/>
              <a:gd name="connsiteX71" fmla="*/ 7713579 w 7713579"/>
              <a:gd name="connsiteY71" fmla="*/ 3427412 h 6858000"/>
              <a:gd name="connsiteX72" fmla="*/ 7710404 w 7713579"/>
              <a:gd name="connsiteY72" fmla="*/ 3497262 h 6858000"/>
              <a:gd name="connsiteX73" fmla="*/ 7702466 w 7713579"/>
              <a:gd name="connsiteY73" fmla="*/ 3557587 h 6858000"/>
              <a:gd name="connsiteX74" fmla="*/ 7691354 w 7713579"/>
              <a:gd name="connsiteY74" fmla="*/ 3609975 h 6858000"/>
              <a:gd name="connsiteX75" fmla="*/ 7677066 w 7713579"/>
              <a:gd name="connsiteY75" fmla="*/ 3656012 h 6858000"/>
              <a:gd name="connsiteX76" fmla="*/ 7661191 w 7713579"/>
              <a:gd name="connsiteY76" fmla="*/ 3697287 h 6858000"/>
              <a:gd name="connsiteX77" fmla="*/ 7642141 w 7713579"/>
              <a:gd name="connsiteY77" fmla="*/ 3736975 h 6858000"/>
              <a:gd name="connsiteX78" fmla="*/ 7604041 w 7713579"/>
              <a:gd name="connsiteY78" fmla="*/ 3811587 h 6858000"/>
              <a:gd name="connsiteX79" fmla="*/ 7586579 w 7713579"/>
              <a:gd name="connsiteY79" fmla="*/ 3848100 h 6858000"/>
              <a:gd name="connsiteX80" fmla="*/ 7569116 w 7713579"/>
              <a:gd name="connsiteY80" fmla="*/ 3890962 h 6858000"/>
              <a:gd name="connsiteX81" fmla="*/ 7554829 w 7713579"/>
              <a:gd name="connsiteY81" fmla="*/ 3935412 h 6858000"/>
              <a:gd name="connsiteX82" fmla="*/ 7545304 w 7713579"/>
              <a:gd name="connsiteY82" fmla="*/ 3987800 h 6858000"/>
              <a:gd name="connsiteX83" fmla="*/ 7535779 w 7713579"/>
              <a:gd name="connsiteY83" fmla="*/ 4048125 h 6858000"/>
              <a:gd name="connsiteX84" fmla="*/ 7534191 w 7713579"/>
              <a:gd name="connsiteY84" fmla="*/ 4116387 h 6858000"/>
              <a:gd name="connsiteX85" fmla="*/ 7535779 w 7713579"/>
              <a:gd name="connsiteY85" fmla="*/ 4186237 h 6858000"/>
              <a:gd name="connsiteX86" fmla="*/ 7545304 w 7713579"/>
              <a:gd name="connsiteY86" fmla="*/ 4244975 h 6858000"/>
              <a:gd name="connsiteX87" fmla="*/ 7554829 w 7713579"/>
              <a:gd name="connsiteY87" fmla="*/ 4297362 h 6858000"/>
              <a:gd name="connsiteX88" fmla="*/ 7569116 w 7713579"/>
              <a:gd name="connsiteY88" fmla="*/ 4343400 h 6858000"/>
              <a:gd name="connsiteX89" fmla="*/ 7586579 w 7713579"/>
              <a:gd name="connsiteY89" fmla="*/ 4386262 h 6858000"/>
              <a:gd name="connsiteX90" fmla="*/ 7604041 w 7713579"/>
              <a:gd name="connsiteY90" fmla="*/ 4424362 h 6858000"/>
              <a:gd name="connsiteX91" fmla="*/ 7642141 w 7713579"/>
              <a:gd name="connsiteY91" fmla="*/ 4498975 h 6858000"/>
              <a:gd name="connsiteX92" fmla="*/ 7661191 w 7713579"/>
              <a:gd name="connsiteY92" fmla="*/ 4537075 h 6858000"/>
              <a:gd name="connsiteX93" fmla="*/ 7677066 w 7713579"/>
              <a:gd name="connsiteY93" fmla="*/ 4579937 h 6858000"/>
              <a:gd name="connsiteX94" fmla="*/ 7691354 w 7713579"/>
              <a:gd name="connsiteY94" fmla="*/ 4625975 h 6858000"/>
              <a:gd name="connsiteX95" fmla="*/ 7702466 w 7713579"/>
              <a:gd name="connsiteY95" fmla="*/ 4678362 h 6858000"/>
              <a:gd name="connsiteX96" fmla="*/ 7710404 w 7713579"/>
              <a:gd name="connsiteY96" fmla="*/ 4738687 h 6858000"/>
              <a:gd name="connsiteX97" fmla="*/ 7713579 w 7713579"/>
              <a:gd name="connsiteY97" fmla="*/ 4806950 h 6858000"/>
              <a:gd name="connsiteX98" fmla="*/ 7710404 w 7713579"/>
              <a:gd name="connsiteY98" fmla="*/ 4875212 h 6858000"/>
              <a:gd name="connsiteX99" fmla="*/ 7702466 w 7713579"/>
              <a:gd name="connsiteY99" fmla="*/ 4935537 h 6858000"/>
              <a:gd name="connsiteX100" fmla="*/ 7691354 w 7713579"/>
              <a:gd name="connsiteY100" fmla="*/ 4987925 h 6858000"/>
              <a:gd name="connsiteX101" fmla="*/ 7677066 w 7713579"/>
              <a:gd name="connsiteY101" fmla="*/ 5033962 h 6858000"/>
              <a:gd name="connsiteX102" fmla="*/ 7661191 w 7713579"/>
              <a:gd name="connsiteY102" fmla="*/ 5075237 h 6858000"/>
              <a:gd name="connsiteX103" fmla="*/ 7642141 w 7713579"/>
              <a:gd name="connsiteY103" fmla="*/ 5114925 h 6858000"/>
              <a:gd name="connsiteX104" fmla="*/ 7623091 w 7713579"/>
              <a:gd name="connsiteY104" fmla="*/ 5149850 h 6858000"/>
              <a:gd name="connsiteX105" fmla="*/ 7604041 w 7713579"/>
              <a:gd name="connsiteY105" fmla="*/ 5186362 h 6858000"/>
              <a:gd name="connsiteX106" fmla="*/ 7586579 w 7713579"/>
              <a:gd name="connsiteY106" fmla="*/ 5226050 h 6858000"/>
              <a:gd name="connsiteX107" fmla="*/ 7569116 w 7713579"/>
              <a:gd name="connsiteY107" fmla="*/ 5268912 h 6858000"/>
              <a:gd name="connsiteX108" fmla="*/ 7554829 w 7713579"/>
              <a:gd name="connsiteY108" fmla="*/ 5313362 h 6858000"/>
              <a:gd name="connsiteX109" fmla="*/ 7545304 w 7713579"/>
              <a:gd name="connsiteY109" fmla="*/ 5365750 h 6858000"/>
              <a:gd name="connsiteX110" fmla="*/ 7535779 w 7713579"/>
              <a:gd name="connsiteY110" fmla="*/ 5426075 h 6858000"/>
              <a:gd name="connsiteX111" fmla="*/ 7534191 w 7713579"/>
              <a:gd name="connsiteY111" fmla="*/ 5494337 h 6858000"/>
              <a:gd name="connsiteX112" fmla="*/ 7535779 w 7713579"/>
              <a:gd name="connsiteY112" fmla="*/ 5562600 h 6858000"/>
              <a:gd name="connsiteX113" fmla="*/ 7545304 w 7713579"/>
              <a:gd name="connsiteY113" fmla="*/ 5622925 h 6858000"/>
              <a:gd name="connsiteX114" fmla="*/ 7554829 w 7713579"/>
              <a:gd name="connsiteY114" fmla="*/ 5675312 h 6858000"/>
              <a:gd name="connsiteX115" fmla="*/ 7569116 w 7713579"/>
              <a:gd name="connsiteY115" fmla="*/ 5721350 h 6858000"/>
              <a:gd name="connsiteX116" fmla="*/ 7586579 w 7713579"/>
              <a:gd name="connsiteY116" fmla="*/ 5762625 h 6858000"/>
              <a:gd name="connsiteX117" fmla="*/ 7604041 w 7713579"/>
              <a:gd name="connsiteY117" fmla="*/ 5802312 h 6858000"/>
              <a:gd name="connsiteX118" fmla="*/ 7623091 w 7713579"/>
              <a:gd name="connsiteY118" fmla="*/ 5840412 h 6858000"/>
              <a:gd name="connsiteX119" fmla="*/ 7642141 w 7713579"/>
              <a:gd name="connsiteY119" fmla="*/ 5876925 h 6858000"/>
              <a:gd name="connsiteX120" fmla="*/ 7661191 w 7713579"/>
              <a:gd name="connsiteY120" fmla="*/ 5915025 h 6858000"/>
              <a:gd name="connsiteX121" fmla="*/ 7677066 w 7713579"/>
              <a:gd name="connsiteY121" fmla="*/ 5956300 h 6858000"/>
              <a:gd name="connsiteX122" fmla="*/ 7691354 w 7713579"/>
              <a:gd name="connsiteY122" fmla="*/ 6003925 h 6858000"/>
              <a:gd name="connsiteX123" fmla="*/ 7702466 w 7713579"/>
              <a:gd name="connsiteY123" fmla="*/ 6056312 h 6858000"/>
              <a:gd name="connsiteX124" fmla="*/ 7710404 w 7713579"/>
              <a:gd name="connsiteY124" fmla="*/ 6113462 h 6858000"/>
              <a:gd name="connsiteX125" fmla="*/ 7713579 w 7713579"/>
              <a:gd name="connsiteY125" fmla="*/ 6183312 h 6858000"/>
              <a:gd name="connsiteX126" fmla="*/ 7710404 w 7713579"/>
              <a:gd name="connsiteY126" fmla="*/ 6251575 h 6858000"/>
              <a:gd name="connsiteX127" fmla="*/ 7702466 w 7713579"/>
              <a:gd name="connsiteY127" fmla="*/ 6311900 h 6858000"/>
              <a:gd name="connsiteX128" fmla="*/ 7691354 w 7713579"/>
              <a:gd name="connsiteY128" fmla="*/ 6361112 h 6858000"/>
              <a:gd name="connsiteX129" fmla="*/ 7677066 w 7713579"/>
              <a:gd name="connsiteY129" fmla="*/ 6407150 h 6858000"/>
              <a:gd name="connsiteX130" fmla="*/ 7661191 w 7713579"/>
              <a:gd name="connsiteY130" fmla="*/ 6448425 h 6858000"/>
              <a:gd name="connsiteX131" fmla="*/ 7643729 w 7713579"/>
              <a:gd name="connsiteY131" fmla="*/ 6488112 h 6858000"/>
              <a:gd name="connsiteX132" fmla="*/ 7626266 w 7713579"/>
              <a:gd name="connsiteY132" fmla="*/ 6523037 h 6858000"/>
              <a:gd name="connsiteX133" fmla="*/ 7607216 w 7713579"/>
              <a:gd name="connsiteY133" fmla="*/ 6561137 h 6858000"/>
              <a:gd name="connsiteX134" fmla="*/ 7588166 w 7713579"/>
              <a:gd name="connsiteY134" fmla="*/ 6597650 h 6858000"/>
              <a:gd name="connsiteX135" fmla="*/ 7572291 w 7713579"/>
              <a:gd name="connsiteY135" fmla="*/ 6640512 h 6858000"/>
              <a:gd name="connsiteX136" fmla="*/ 7556416 w 7713579"/>
              <a:gd name="connsiteY136" fmla="*/ 6683375 h 6858000"/>
              <a:gd name="connsiteX137" fmla="*/ 7546891 w 7713579"/>
              <a:gd name="connsiteY137" fmla="*/ 6735762 h 6858000"/>
              <a:gd name="connsiteX138" fmla="*/ 7538954 w 7713579"/>
              <a:gd name="connsiteY138" fmla="*/ 6791325 h 6858000"/>
              <a:gd name="connsiteX139" fmla="*/ 7534191 w 7713579"/>
              <a:gd name="connsiteY139" fmla="*/ 6858000 h 6858000"/>
              <a:gd name="connsiteX140" fmla="*/ 0 w 7713579"/>
              <a:gd name="connsiteY140" fmla="*/ 6858000 h 6858000"/>
              <a:gd name="connsiteX141" fmla="*/ 0 w 7713579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713579" h="6858000">
                <a:moveTo>
                  <a:pt x="0" y="0"/>
                </a:moveTo>
                <a:lnTo>
                  <a:pt x="7534191" y="0"/>
                </a:lnTo>
                <a:lnTo>
                  <a:pt x="7538954" y="66675"/>
                </a:lnTo>
                <a:lnTo>
                  <a:pt x="7546891" y="122237"/>
                </a:lnTo>
                <a:lnTo>
                  <a:pt x="7556416" y="174625"/>
                </a:lnTo>
                <a:lnTo>
                  <a:pt x="7572291" y="217487"/>
                </a:lnTo>
                <a:lnTo>
                  <a:pt x="7588166" y="260350"/>
                </a:lnTo>
                <a:lnTo>
                  <a:pt x="7607216" y="296862"/>
                </a:lnTo>
                <a:lnTo>
                  <a:pt x="7626266" y="334962"/>
                </a:lnTo>
                <a:lnTo>
                  <a:pt x="7643729" y="369887"/>
                </a:lnTo>
                <a:lnTo>
                  <a:pt x="7661191" y="409575"/>
                </a:lnTo>
                <a:lnTo>
                  <a:pt x="7677066" y="450850"/>
                </a:lnTo>
                <a:lnTo>
                  <a:pt x="7691354" y="496887"/>
                </a:lnTo>
                <a:lnTo>
                  <a:pt x="7702466" y="546100"/>
                </a:lnTo>
                <a:lnTo>
                  <a:pt x="7710404" y="606425"/>
                </a:lnTo>
                <a:lnTo>
                  <a:pt x="7713579" y="673100"/>
                </a:lnTo>
                <a:lnTo>
                  <a:pt x="7710404" y="744537"/>
                </a:lnTo>
                <a:lnTo>
                  <a:pt x="7702466" y="801687"/>
                </a:lnTo>
                <a:lnTo>
                  <a:pt x="7691354" y="854075"/>
                </a:lnTo>
                <a:lnTo>
                  <a:pt x="7677066" y="901700"/>
                </a:lnTo>
                <a:lnTo>
                  <a:pt x="7661191" y="942975"/>
                </a:lnTo>
                <a:lnTo>
                  <a:pt x="7642141" y="981075"/>
                </a:lnTo>
                <a:lnTo>
                  <a:pt x="7623091" y="1017587"/>
                </a:lnTo>
                <a:lnTo>
                  <a:pt x="7604041" y="1055687"/>
                </a:lnTo>
                <a:lnTo>
                  <a:pt x="7586579" y="1095375"/>
                </a:lnTo>
                <a:lnTo>
                  <a:pt x="7569116" y="1136650"/>
                </a:lnTo>
                <a:lnTo>
                  <a:pt x="7554829" y="1182687"/>
                </a:lnTo>
                <a:lnTo>
                  <a:pt x="7545304" y="1235075"/>
                </a:lnTo>
                <a:lnTo>
                  <a:pt x="7535779" y="1295400"/>
                </a:lnTo>
                <a:lnTo>
                  <a:pt x="7534191" y="1363662"/>
                </a:lnTo>
                <a:lnTo>
                  <a:pt x="7535779" y="1431925"/>
                </a:lnTo>
                <a:lnTo>
                  <a:pt x="7545304" y="1492250"/>
                </a:lnTo>
                <a:lnTo>
                  <a:pt x="7554829" y="1544637"/>
                </a:lnTo>
                <a:lnTo>
                  <a:pt x="7569116" y="1589087"/>
                </a:lnTo>
                <a:lnTo>
                  <a:pt x="7586579" y="1631950"/>
                </a:lnTo>
                <a:lnTo>
                  <a:pt x="7604041" y="1671637"/>
                </a:lnTo>
                <a:lnTo>
                  <a:pt x="7623091" y="1708150"/>
                </a:lnTo>
                <a:lnTo>
                  <a:pt x="7642141" y="1743075"/>
                </a:lnTo>
                <a:lnTo>
                  <a:pt x="7661191" y="1782762"/>
                </a:lnTo>
                <a:lnTo>
                  <a:pt x="7677066" y="1824037"/>
                </a:lnTo>
                <a:lnTo>
                  <a:pt x="7691354" y="1870075"/>
                </a:lnTo>
                <a:lnTo>
                  <a:pt x="7702466" y="1922462"/>
                </a:lnTo>
                <a:lnTo>
                  <a:pt x="7710404" y="1982787"/>
                </a:lnTo>
                <a:lnTo>
                  <a:pt x="7713579" y="2051050"/>
                </a:lnTo>
                <a:lnTo>
                  <a:pt x="7710404" y="2119312"/>
                </a:lnTo>
                <a:lnTo>
                  <a:pt x="7702466" y="2179637"/>
                </a:lnTo>
                <a:lnTo>
                  <a:pt x="7691354" y="2232025"/>
                </a:lnTo>
                <a:lnTo>
                  <a:pt x="7677066" y="2278062"/>
                </a:lnTo>
                <a:lnTo>
                  <a:pt x="7661191" y="2319337"/>
                </a:lnTo>
                <a:lnTo>
                  <a:pt x="7642141" y="2359025"/>
                </a:lnTo>
                <a:lnTo>
                  <a:pt x="7623091" y="2395537"/>
                </a:lnTo>
                <a:lnTo>
                  <a:pt x="7604041" y="2433637"/>
                </a:lnTo>
                <a:lnTo>
                  <a:pt x="7586579" y="2471737"/>
                </a:lnTo>
                <a:lnTo>
                  <a:pt x="7569116" y="2513012"/>
                </a:lnTo>
                <a:lnTo>
                  <a:pt x="7554829" y="2560637"/>
                </a:lnTo>
                <a:lnTo>
                  <a:pt x="7545304" y="2613025"/>
                </a:lnTo>
                <a:lnTo>
                  <a:pt x="7535779" y="2671762"/>
                </a:lnTo>
                <a:lnTo>
                  <a:pt x="7534191" y="2741612"/>
                </a:lnTo>
                <a:lnTo>
                  <a:pt x="7535779" y="2809875"/>
                </a:lnTo>
                <a:lnTo>
                  <a:pt x="7545304" y="2868612"/>
                </a:lnTo>
                <a:lnTo>
                  <a:pt x="7554829" y="2922587"/>
                </a:lnTo>
                <a:lnTo>
                  <a:pt x="7569116" y="2967037"/>
                </a:lnTo>
                <a:lnTo>
                  <a:pt x="7586579" y="3009900"/>
                </a:lnTo>
                <a:lnTo>
                  <a:pt x="7604041" y="3046412"/>
                </a:lnTo>
                <a:lnTo>
                  <a:pt x="7623091" y="3084512"/>
                </a:lnTo>
                <a:lnTo>
                  <a:pt x="7642141" y="3121025"/>
                </a:lnTo>
                <a:lnTo>
                  <a:pt x="7661191" y="3160712"/>
                </a:lnTo>
                <a:lnTo>
                  <a:pt x="7677066" y="3201987"/>
                </a:lnTo>
                <a:lnTo>
                  <a:pt x="7691354" y="3248025"/>
                </a:lnTo>
                <a:lnTo>
                  <a:pt x="7702466" y="3300412"/>
                </a:lnTo>
                <a:lnTo>
                  <a:pt x="7710404" y="3360737"/>
                </a:lnTo>
                <a:lnTo>
                  <a:pt x="7713579" y="3427412"/>
                </a:lnTo>
                <a:lnTo>
                  <a:pt x="7710404" y="3497262"/>
                </a:lnTo>
                <a:lnTo>
                  <a:pt x="7702466" y="3557587"/>
                </a:lnTo>
                <a:lnTo>
                  <a:pt x="7691354" y="3609975"/>
                </a:lnTo>
                <a:lnTo>
                  <a:pt x="7677066" y="3656012"/>
                </a:lnTo>
                <a:lnTo>
                  <a:pt x="7661191" y="3697287"/>
                </a:lnTo>
                <a:lnTo>
                  <a:pt x="7642141" y="3736975"/>
                </a:lnTo>
                <a:lnTo>
                  <a:pt x="7604041" y="3811587"/>
                </a:lnTo>
                <a:lnTo>
                  <a:pt x="7586579" y="3848100"/>
                </a:lnTo>
                <a:lnTo>
                  <a:pt x="7569116" y="3890962"/>
                </a:lnTo>
                <a:lnTo>
                  <a:pt x="7554829" y="3935412"/>
                </a:lnTo>
                <a:lnTo>
                  <a:pt x="7545304" y="3987800"/>
                </a:lnTo>
                <a:lnTo>
                  <a:pt x="7535779" y="4048125"/>
                </a:lnTo>
                <a:lnTo>
                  <a:pt x="7534191" y="4116387"/>
                </a:lnTo>
                <a:lnTo>
                  <a:pt x="7535779" y="4186237"/>
                </a:lnTo>
                <a:lnTo>
                  <a:pt x="7545304" y="4244975"/>
                </a:lnTo>
                <a:lnTo>
                  <a:pt x="7554829" y="4297362"/>
                </a:lnTo>
                <a:lnTo>
                  <a:pt x="7569116" y="4343400"/>
                </a:lnTo>
                <a:lnTo>
                  <a:pt x="7586579" y="4386262"/>
                </a:lnTo>
                <a:lnTo>
                  <a:pt x="7604041" y="4424362"/>
                </a:lnTo>
                <a:lnTo>
                  <a:pt x="7642141" y="4498975"/>
                </a:lnTo>
                <a:lnTo>
                  <a:pt x="7661191" y="4537075"/>
                </a:lnTo>
                <a:lnTo>
                  <a:pt x="7677066" y="4579937"/>
                </a:lnTo>
                <a:lnTo>
                  <a:pt x="7691354" y="4625975"/>
                </a:lnTo>
                <a:lnTo>
                  <a:pt x="7702466" y="4678362"/>
                </a:lnTo>
                <a:lnTo>
                  <a:pt x="7710404" y="4738687"/>
                </a:lnTo>
                <a:lnTo>
                  <a:pt x="7713579" y="4806950"/>
                </a:lnTo>
                <a:lnTo>
                  <a:pt x="7710404" y="4875212"/>
                </a:lnTo>
                <a:lnTo>
                  <a:pt x="7702466" y="4935537"/>
                </a:lnTo>
                <a:lnTo>
                  <a:pt x="7691354" y="4987925"/>
                </a:lnTo>
                <a:lnTo>
                  <a:pt x="7677066" y="5033962"/>
                </a:lnTo>
                <a:lnTo>
                  <a:pt x="7661191" y="5075237"/>
                </a:lnTo>
                <a:lnTo>
                  <a:pt x="7642141" y="5114925"/>
                </a:lnTo>
                <a:lnTo>
                  <a:pt x="7623091" y="5149850"/>
                </a:lnTo>
                <a:lnTo>
                  <a:pt x="7604041" y="5186362"/>
                </a:lnTo>
                <a:lnTo>
                  <a:pt x="7586579" y="5226050"/>
                </a:lnTo>
                <a:lnTo>
                  <a:pt x="7569116" y="5268912"/>
                </a:lnTo>
                <a:lnTo>
                  <a:pt x="7554829" y="5313362"/>
                </a:lnTo>
                <a:lnTo>
                  <a:pt x="7545304" y="5365750"/>
                </a:lnTo>
                <a:lnTo>
                  <a:pt x="7535779" y="5426075"/>
                </a:lnTo>
                <a:lnTo>
                  <a:pt x="7534191" y="5494337"/>
                </a:lnTo>
                <a:lnTo>
                  <a:pt x="7535779" y="5562600"/>
                </a:lnTo>
                <a:lnTo>
                  <a:pt x="7545304" y="5622925"/>
                </a:lnTo>
                <a:lnTo>
                  <a:pt x="7554829" y="5675312"/>
                </a:lnTo>
                <a:lnTo>
                  <a:pt x="7569116" y="5721350"/>
                </a:lnTo>
                <a:lnTo>
                  <a:pt x="7586579" y="5762625"/>
                </a:lnTo>
                <a:lnTo>
                  <a:pt x="7604041" y="5802312"/>
                </a:lnTo>
                <a:lnTo>
                  <a:pt x="7623091" y="5840412"/>
                </a:lnTo>
                <a:lnTo>
                  <a:pt x="7642141" y="5876925"/>
                </a:lnTo>
                <a:lnTo>
                  <a:pt x="7661191" y="5915025"/>
                </a:lnTo>
                <a:lnTo>
                  <a:pt x="7677066" y="5956300"/>
                </a:lnTo>
                <a:lnTo>
                  <a:pt x="7691354" y="6003925"/>
                </a:lnTo>
                <a:lnTo>
                  <a:pt x="7702466" y="6056312"/>
                </a:lnTo>
                <a:lnTo>
                  <a:pt x="7710404" y="6113462"/>
                </a:lnTo>
                <a:lnTo>
                  <a:pt x="7713579" y="6183312"/>
                </a:lnTo>
                <a:lnTo>
                  <a:pt x="7710404" y="6251575"/>
                </a:lnTo>
                <a:lnTo>
                  <a:pt x="7702466" y="6311900"/>
                </a:lnTo>
                <a:lnTo>
                  <a:pt x="7691354" y="6361112"/>
                </a:lnTo>
                <a:lnTo>
                  <a:pt x="7677066" y="6407150"/>
                </a:lnTo>
                <a:lnTo>
                  <a:pt x="7661191" y="6448425"/>
                </a:lnTo>
                <a:lnTo>
                  <a:pt x="7643729" y="6488112"/>
                </a:lnTo>
                <a:lnTo>
                  <a:pt x="7626266" y="6523037"/>
                </a:lnTo>
                <a:lnTo>
                  <a:pt x="7607216" y="6561137"/>
                </a:lnTo>
                <a:lnTo>
                  <a:pt x="7588166" y="6597650"/>
                </a:lnTo>
                <a:lnTo>
                  <a:pt x="7572291" y="6640512"/>
                </a:lnTo>
                <a:lnTo>
                  <a:pt x="7556416" y="6683375"/>
                </a:lnTo>
                <a:lnTo>
                  <a:pt x="7546891" y="6735762"/>
                </a:lnTo>
                <a:lnTo>
                  <a:pt x="7538954" y="6791325"/>
                </a:lnTo>
                <a:lnTo>
                  <a:pt x="7534191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E4A02A-EB10-4AC6-B332-BCB38243C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573788" y="1235357"/>
            <a:ext cx="4417405" cy="4403442"/>
            <a:chOff x="6545179" y="2923674"/>
            <a:chExt cx="2132096" cy="2125357"/>
          </a:xfrm>
          <a:solidFill>
            <a:srgbClr val="595959">
              <a:alpha val="60000"/>
            </a:srgbClr>
          </a:solidFill>
        </p:grpSpPr>
        <p:pic>
          <p:nvPicPr>
            <p:cNvPr id="7" name="Picture 6" descr="8puzzle">
              <a:extLst>
                <a:ext uri="{FF2B5EF4-FFF2-40B4-BE49-F238E27FC236}">
                  <a16:creationId xmlns:a16="http://schemas.microsoft.com/office/drawing/2014/main" id="{8CAEE922-C4DD-463A-856E-5CBAE57933F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 cstate="print"/>
            <a:srcRect r="53691" b="11894"/>
            <a:stretch/>
          </p:blipFill>
          <p:spPr bwMode="auto">
            <a:xfrm>
              <a:off x="6705600" y="3048794"/>
              <a:ext cx="1971675" cy="1905000"/>
            </a:xfrm>
            <a:prstGeom prst="rect">
              <a:avLst/>
            </a:prstGeom>
            <a:grpFill/>
          </p:spPr>
        </p:pic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74DA2B6-C660-48B6-B9DD-BCCA7196377F}"/>
                </a:ext>
              </a:extLst>
            </p:cNvPr>
            <p:cNvSpPr/>
            <p:nvPr/>
          </p:nvSpPr>
          <p:spPr>
            <a:xfrm>
              <a:off x="6545179" y="2923674"/>
              <a:ext cx="2132096" cy="2125357"/>
            </a:xfrm>
            <a:custGeom>
              <a:avLst/>
              <a:gdLst>
                <a:gd name="connsiteX0" fmla="*/ 36095 w 2177716"/>
                <a:gd name="connsiteY0" fmla="*/ 794084 h 2117558"/>
                <a:gd name="connsiteX1" fmla="*/ 36095 w 2177716"/>
                <a:gd name="connsiteY1" fmla="*/ 794084 h 2117558"/>
                <a:gd name="connsiteX2" fmla="*/ 830179 w 2177716"/>
                <a:gd name="connsiteY2" fmla="*/ 794084 h 2117558"/>
                <a:gd name="connsiteX3" fmla="*/ 842210 w 2177716"/>
                <a:gd name="connsiteY3" fmla="*/ 794084 h 2117558"/>
                <a:gd name="connsiteX4" fmla="*/ 806116 w 2177716"/>
                <a:gd name="connsiteY4" fmla="*/ 0 h 2117558"/>
                <a:gd name="connsiteX5" fmla="*/ 2177716 w 2177716"/>
                <a:gd name="connsiteY5" fmla="*/ 0 h 2117558"/>
                <a:gd name="connsiteX6" fmla="*/ 2153653 w 2177716"/>
                <a:gd name="connsiteY6" fmla="*/ 2117558 h 2117558"/>
                <a:gd name="connsiteX7" fmla="*/ 0 w 2177716"/>
                <a:gd name="connsiteY7" fmla="*/ 2057400 h 2117558"/>
                <a:gd name="connsiteX8" fmla="*/ 36095 w 2177716"/>
                <a:gd name="connsiteY8" fmla="*/ 794084 h 211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7716" h="2117558">
                  <a:moveTo>
                    <a:pt x="36095" y="794084"/>
                  </a:moveTo>
                  <a:lnTo>
                    <a:pt x="36095" y="794084"/>
                  </a:lnTo>
                  <a:lnTo>
                    <a:pt x="830179" y="794084"/>
                  </a:lnTo>
                  <a:lnTo>
                    <a:pt x="842210" y="794084"/>
                  </a:lnTo>
                  <a:lnTo>
                    <a:pt x="806116" y="0"/>
                  </a:lnTo>
                  <a:lnTo>
                    <a:pt x="2177716" y="0"/>
                  </a:lnTo>
                  <a:lnTo>
                    <a:pt x="2153653" y="2117558"/>
                  </a:lnTo>
                  <a:lnTo>
                    <a:pt x="0" y="2057400"/>
                  </a:lnTo>
                  <a:lnTo>
                    <a:pt x="36095" y="794084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DE0EE8C-4D59-48F1-B069-E38EC27F5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2480" y="662400"/>
            <a:ext cx="2750520" cy="2766600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4400" kern="1200" dirty="0">
                <a:latin typeface="+mj-lt"/>
                <a:ea typeface="+mj-ea"/>
                <a:cs typeface="+mj-cs"/>
              </a:rPr>
              <a:t>Case Study: </a:t>
            </a:r>
            <a:br>
              <a:rPr lang="en-US" sz="4400" kern="1200" dirty="0">
                <a:latin typeface="+mj-lt"/>
                <a:ea typeface="+mj-ea"/>
                <a:cs typeface="+mj-cs"/>
              </a:rPr>
            </a:br>
            <a:br>
              <a:rPr lang="en-US" sz="4400" kern="1200" dirty="0">
                <a:latin typeface="+mj-lt"/>
                <a:ea typeface="+mj-ea"/>
                <a:cs typeface="+mj-cs"/>
              </a:rPr>
            </a:br>
            <a:r>
              <a:rPr lang="en-US" sz="4400" dirty="0"/>
              <a:t>Partially Observable 8-Puzzle</a:t>
            </a:r>
            <a:endParaRPr lang="en-US" sz="4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6168164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77B07A-CDE1-4DA3-B6DB-01E392AB2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4933950" cy="1325563"/>
          </a:xfrm>
        </p:spPr>
        <p:txBody>
          <a:bodyPr/>
          <a:lstStyle/>
          <a:p>
            <a:r>
              <a:rPr lang="en-US" dirty="0"/>
              <a:t>Partially Observable 8-Puzzle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C883E69-33D5-4952-8BA7-5015B5679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" y="1825625"/>
            <a:ext cx="5848351" cy="4346575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Give a problem description for this problem.</a:t>
            </a:r>
          </a:p>
          <a:p>
            <a:pPr marL="0" indent="0">
              <a:buNone/>
            </a:pPr>
            <a:endParaRPr lang="en-US" dirty="0"/>
          </a:p>
          <a:p>
            <a:pPr lvl="1"/>
            <a:r>
              <a:rPr lang="en-US" dirty="0"/>
              <a:t>States:</a:t>
            </a:r>
          </a:p>
          <a:p>
            <a:pPr lvl="1"/>
            <a:r>
              <a:rPr lang="en-US" dirty="0"/>
              <a:t>Initial state:</a:t>
            </a:r>
          </a:p>
          <a:p>
            <a:pPr lvl="1"/>
            <a:r>
              <a:rPr lang="en-US" dirty="0"/>
              <a:t>Actions:</a:t>
            </a:r>
          </a:p>
          <a:p>
            <a:pPr lvl="1"/>
            <a:r>
              <a:rPr lang="en-US" dirty="0"/>
              <a:t>Transition model:</a:t>
            </a:r>
          </a:p>
          <a:p>
            <a:pPr lvl="1"/>
            <a:r>
              <a:rPr lang="en-US" dirty="0"/>
              <a:t>Goal test:</a:t>
            </a:r>
          </a:p>
          <a:p>
            <a:pPr lvl="1"/>
            <a:r>
              <a:rPr lang="en-US" dirty="0"/>
              <a:t>Percept function: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problem can be solved using an AND-OR Tree, but is there an easier solution?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What type of agents would we use?</a:t>
            </a:r>
          </a:p>
          <a:p>
            <a:pPr marL="971550" lvl="1" indent="-514350">
              <a:buFont typeface="+mj-lt"/>
              <a:buAutoNum type="alphaLcPeriod"/>
            </a:pPr>
            <a:r>
              <a:rPr lang="en-US" dirty="0"/>
              <a:t>What algorithms can be used?</a:t>
            </a:r>
          </a:p>
        </p:txBody>
      </p:sp>
      <p:grpSp>
        <p:nvGrpSpPr>
          <p:cNvPr id="6" name="Group 5" descr="Picture of an 8-puzzle with only the top left tile visible.">
            <a:extLst>
              <a:ext uri="{FF2B5EF4-FFF2-40B4-BE49-F238E27FC236}">
                <a16:creationId xmlns:a16="http://schemas.microsoft.com/office/drawing/2014/main" id="{DBB5C5F6-68A3-4DD2-83AC-ED9499A064A3}"/>
              </a:ext>
            </a:extLst>
          </p:cNvPr>
          <p:cNvGrpSpPr/>
          <p:nvPr/>
        </p:nvGrpSpPr>
        <p:grpSpPr>
          <a:xfrm>
            <a:off x="6477000" y="349084"/>
            <a:ext cx="2177716" cy="2117558"/>
            <a:chOff x="6545179" y="2923674"/>
            <a:chExt cx="2177716" cy="2117558"/>
          </a:xfrm>
          <a:solidFill>
            <a:srgbClr val="595959">
              <a:alpha val="60000"/>
            </a:srgbClr>
          </a:solidFill>
        </p:grpSpPr>
        <p:pic>
          <p:nvPicPr>
            <p:cNvPr id="7" name="Picture 6" descr="8puzzle">
              <a:extLst>
                <a:ext uri="{FF2B5EF4-FFF2-40B4-BE49-F238E27FC236}">
                  <a16:creationId xmlns:a16="http://schemas.microsoft.com/office/drawing/2014/main" id="{5D73636E-CBBA-4DEE-846F-F1A0C6B3B49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 cstate="print"/>
            <a:srcRect r="53691" b="11894"/>
            <a:stretch/>
          </p:blipFill>
          <p:spPr bwMode="auto">
            <a:xfrm>
              <a:off x="6705600" y="3048794"/>
              <a:ext cx="1971675" cy="1905000"/>
            </a:xfrm>
            <a:prstGeom prst="rect">
              <a:avLst/>
            </a:prstGeom>
            <a:grpFill/>
          </p:spPr>
        </p:pic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F8A80EB-E496-484B-8540-6335A0608DFF}"/>
                </a:ext>
              </a:extLst>
            </p:cNvPr>
            <p:cNvSpPr/>
            <p:nvPr/>
          </p:nvSpPr>
          <p:spPr>
            <a:xfrm>
              <a:off x="6545179" y="2923674"/>
              <a:ext cx="2177716" cy="2117558"/>
            </a:xfrm>
            <a:custGeom>
              <a:avLst/>
              <a:gdLst>
                <a:gd name="connsiteX0" fmla="*/ 36095 w 2177716"/>
                <a:gd name="connsiteY0" fmla="*/ 794084 h 2117558"/>
                <a:gd name="connsiteX1" fmla="*/ 36095 w 2177716"/>
                <a:gd name="connsiteY1" fmla="*/ 794084 h 2117558"/>
                <a:gd name="connsiteX2" fmla="*/ 830179 w 2177716"/>
                <a:gd name="connsiteY2" fmla="*/ 794084 h 2117558"/>
                <a:gd name="connsiteX3" fmla="*/ 842210 w 2177716"/>
                <a:gd name="connsiteY3" fmla="*/ 794084 h 2117558"/>
                <a:gd name="connsiteX4" fmla="*/ 806116 w 2177716"/>
                <a:gd name="connsiteY4" fmla="*/ 0 h 2117558"/>
                <a:gd name="connsiteX5" fmla="*/ 2177716 w 2177716"/>
                <a:gd name="connsiteY5" fmla="*/ 0 h 2117558"/>
                <a:gd name="connsiteX6" fmla="*/ 2153653 w 2177716"/>
                <a:gd name="connsiteY6" fmla="*/ 2117558 h 2117558"/>
                <a:gd name="connsiteX7" fmla="*/ 0 w 2177716"/>
                <a:gd name="connsiteY7" fmla="*/ 2057400 h 2117558"/>
                <a:gd name="connsiteX8" fmla="*/ 36095 w 2177716"/>
                <a:gd name="connsiteY8" fmla="*/ 794084 h 2117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77716" h="2117558">
                  <a:moveTo>
                    <a:pt x="36095" y="794084"/>
                  </a:moveTo>
                  <a:lnTo>
                    <a:pt x="36095" y="794084"/>
                  </a:lnTo>
                  <a:lnTo>
                    <a:pt x="830179" y="794084"/>
                  </a:lnTo>
                  <a:lnTo>
                    <a:pt x="842210" y="794084"/>
                  </a:lnTo>
                  <a:lnTo>
                    <a:pt x="806116" y="0"/>
                  </a:lnTo>
                  <a:lnTo>
                    <a:pt x="2177716" y="0"/>
                  </a:lnTo>
                  <a:lnTo>
                    <a:pt x="2153653" y="2117558"/>
                  </a:lnTo>
                  <a:lnTo>
                    <a:pt x="0" y="2057400"/>
                  </a:lnTo>
                  <a:lnTo>
                    <a:pt x="36095" y="794084"/>
                  </a:lnTo>
                  <a:close/>
                </a:path>
              </a:pathLst>
            </a:cu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0930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ABB505-77D3-8EFE-A2F7-FAD786D4BF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230" t="29688" r="20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F08FD7-3544-4ECB-9BBB-12B038B908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7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Exploration</a:t>
            </a:r>
          </a:p>
        </p:txBody>
      </p: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DE9B46-0040-4EF6-9C7A-E00DBC1C6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 fontScale="92500"/>
          </a:bodyPr>
          <a:lstStyle/>
          <a:p>
            <a:r>
              <a:rPr lang="en-US" sz="3200" dirty="0">
                <a:solidFill>
                  <a:schemeClr val="bg1"/>
                </a:solidFill>
              </a:rPr>
              <a:t>Unknown Environments and Online Search</a:t>
            </a:r>
          </a:p>
        </p:txBody>
      </p:sp>
    </p:spTree>
    <p:extLst>
      <p:ext uri="{BB962C8B-B14F-4D97-AF65-F5344CB8AC3E}">
        <p14:creationId xmlns:p14="http://schemas.microsoft.com/office/powerpoint/2010/main" val="25228959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2D66669-F88A-481D-B660-36D3D3B89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Offline Search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F2D4E4-8EDB-4A8F-BC83-2065F739A0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8800"/>
            <a:ext cx="7886700" cy="4283073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/>
              <a:t>Offline search aka planning</a:t>
            </a:r>
            <a:r>
              <a:rPr lang="en-US" dirty="0"/>
              <a:t>: Create a plan using the state space and the transition model before taking any action. </a:t>
            </a:r>
          </a:p>
          <a:p>
            <a:r>
              <a:rPr lang="en-US" dirty="0"/>
              <a:t>The </a:t>
            </a:r>
            <a:r>
              <a:rPr lang="en-US" b="1" dirty="0"/>
              <a:t>plan</a:t>
            </a:r>
            <a:r>
              <a:rPr lang="en-US" dirty="0"/>
              <a:t> can be </a:t>
            </a:r>
          </a:p>
          <a:p>
            <a:pPr lvl="1"/>
            <a:r>
              <a:rPr lang="en-US" b="1" dirty="0"/>
              <a:t>a sequence of actions, </a:t>
            </a:r>
            <a:r>
              <a:rPr lang="en-US" dirty="0"/>
              <a:t>or </a:t>
            </a:r>
          </a:p>
          <a:p>
            <a:pPr lvl="1"/>
            <a:r>
              <a:rPr lang="en-US" b="1" dirty="0"/>
              <a:t>a conditional plan</a:t>
            </a:r>
            <a:r>
              <a:rPr lang="en-US" dirty="0"/>
              <a:t> that uses observations to account for uncertainty or imperfect observability.</a:t>
            </a:r>
          </a:p>
          <a:p>
            <a:r>
              <a:rPr lang="en-US" dirty="0"/>
              <a:t>The agent plans using search with the known transition function to predict the consequence of actions. </a:t>
            </a:r>
          </a:p>
          <a:p>
            <a:endParaRPr lang="en-US" dirty="0"/>
          </a:p>
          <a:p>
            <a:r>
              <a:rPr lang="en-US" b="1" dirty="0"/>
              <a:t>Issue</a:t>
            </a:r>
            <a:r>
              <a:rPr lang="en-US" dirty="0"/>
              <a:t>: In an </a:t>
            </a:r>
            <a:r>
              <a:rPr lang="en-US" b="1" dirty="0"/>
              <a:t>unknown environment,</a:t>
            </a:r>
            <a:r>
              <a:rPr lang="en-US" dirty="0"/>
              <a:t> we do not know the transition function. </a:t>
            </a:r>
          </a:p>
          <a:p>
            <a:r>
              <a:rPr lang="en-US" dirty="0"/>
              <a:t>We cannot predict outcomes of actions; therefore, we cannot plan using offline search!</a:t>
            </a:r>
          </a:p>
        </p:txBody>
      </p:sp>
    </p:spTree>
    <p:extLst>
      <p:ext uri="{BB962C8B-B14F-4D97-AF65-F5344CB8AC3E}">
        <p14:creationId xmlns:p14="http://schemas.microsoft.com/office/powerpoint/2010/main" val="10366782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0F393-6E74-0ADD-B143-6DA71FA0CC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14B3D2-FCFF-919B-9551-421D6DBC9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Search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489EDE4-CF17-9191-0221-7A80A6169A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524001"/>
                <a:ext cx="7886700" cy="4648200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b="1" dirty="0"/>
                  <a:t>Online search </a:t>
                </a:r>
                <a:r>
                  <a:rPr lang="en-US" dirty="0"/>
                  <a:t>does not use planning! It explores the real world one action at a time. Offline prediction and update are replaced by “act” and “observe.”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Useful for</a:t>
                </a:r>
              </a:p>
              <a:p>
                <a:pPr lvl="1"/>
                <a:r>
                  <a:rPr lang="en-US" b="1" dirty="0"/>
                  <a:t>Unknown environment</a:t>
                </a:r>
                <a:r>
                  <a:rPr lang="en-US" dirty="0"/>
                  <a:t>: The agent has no complete model of how the environment works. It needs to explore an unknown state space and/or what actions do. I.e., it needs to </a:t>
                </a:r>
                <a:r>
                  <a:rPr lang="en-US" b="1" dirty="0"/>
                  <a:t>learn the transition function </a:t>
                </a:r>
                <a:br>
                  <a:rPr lang="en-US" b="1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:r>
                  <a:rPr lang="en-US" b="1" dirty="0"/>
                  <a:t>Real-time problems</a:t>
                </a:r>
                <a:r>
                  <a:rPr lang="en-US" dirty="0"/>
                  <a:t>: When offline computation takes too long, and there is a penalty for sitting around and thinking.</a:t>
                </a:r>
              </a:p>
              <a:p>
                <a:pPr lvl="1"/>
                <a:r>
                  <a:rPr lang="en-US" b="1" dirty="0"/>
                  <a:t>Nondeterministic domain</a:t>
                </a:r>
                <a:r>
                  <a:rPr lang="en-US" dirty="0"/>
                  <a:t>: Conditional plans become very large. Only focus on what happens instead of planning for everything!</a:t>
                </a:r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6489EDE4-CF17-9191-0221-7A80A6169A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524001"/>
                <a:ext cx="7886700" cy="4648200"/>
              </a:xfrm>
              <a:blipFill>
                <a:blip r:embed="rId2"/>
                <a:stretch>
                  <a:fillRect l="-850" t="-2752" r="-1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 descr="A sequence of act, observe, act, etc.">
            <a:extLst>
              <a:ext uri="{FF2B5EF4-FFF2-40B4-BE49-F238E27FC236}">
                <a16:creationId xmlns:a16="http://schemas.microsoft.com/office/drawing/2014/main" id="{A132169D-F6E1-B6C1-D3C7-25E966433B86}"/>
              </a:ext>
            </a:extLst>
          </p:cNvPr>
          <p:cNvGrpSpPr/>
          <p:nvPr/>
        </p:nvGrpSpPr>
        <p:grpSpPr>
          <a:xfrm>
            <a:off x="1236902" y="2463800"/>
            <a:ext cx="6670196" cy="990600"/>
            <a:chOff x="1524000" y="4318000"/>
            <a:chExt cx="6670196" cy="990600"/>
          </a:xfrm>
        </p:grpSpPr>
        <p:graphicFrame>
          <p:nvGraphicFramePr>
            <p:cNvPr id="7" name="Diagram 6">
              <a:extLst>
                <a:ext uri="{FF2B5EF4-FFF2-40B4-BE49-F238E27FC236}">
                  <a16:creationId xmlns:a16="http://schemas.microsoft.com/office/drawing/2014/main" id="{E7513F51-76E8-32C3-F495-C79C347C748C}"/>
                </a:ext>
              </a:extLst>
            </p:cNvPr>
            <p:cNvGraphicFramePr/>
            <p:nvPr/>
          </p:nvGraphicFramePr>
          <p:xfrm>
            <a:off x="1524000" y="4343400"/>
            <a:ext cx="6096000" cy="9652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" r:lo="rId4" r:qs="rId5" r:cs="rId6"/>
            </a:graphicData>
          </a:graphic>
        </p:graphicFrame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3501F0-6D88-24A9-511E-787FBC15EE0A}"/>
                </a:ext>
              </a:extLst>
            </p:cNvPr>
            <p:cNvSpPr txBox="1"/>
            <p:nvPr/>
          </p:nvSpPr>
          <p:spPr>
            <a:xfrm>
              <a:off x="7620000" y="4318000"/>
              <a:ext cx="574196" cy="76944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4400" dirty="0"/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3305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5314950" cy="1325563"/>
          </a:xfrm>
        </p:spPr>
        <p:txBody>
          <a:bodyPr>
            <a:normAutofit fontScale="90000"/>
          </a:bodyPr>
          <a:lstStyle/>
          <a:p>
            <a:r>
              <a:rPr lang="en-US" sz="4000" b="1" dirty="0"/>
              <a:t>Recap</a:t>
            </a:r>
            <a:r>
              <a:rPr lang="en-US" sz="4000" dirty="0"/>
              <a:t>: Solving Search Problems under Certainty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7" descr="No uncertainty means deterministic actions and full observability.">
                <a:extLst>
                  <a:ext uri="{FF2B5EF4-FFF2-40B4-BE49-F238E27FC236}">
                    <a16:creationId xmlns:a16="http://schemas.microsoft.com/office/drawing/2014/main" id="{1A6D5AF7-114F-4BD9-9A5D-050071A97E5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861460"/>
                  </p:ext>
                </p:extLst>
              </p:nvPr>
            </p:nvGraphicFramePr>
            <p:xfrm>
              <a:off x="633083" y="2096784"/>
              <a:ext cx="2461753" cy="326506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8" name="Content Placeholder 7" descr="No uncertainty means deterministic actions and full observability.">
                <a:extLst>
                  <a:ext uri="{FF2B5EF4-FFF2-40B4-BE49-F238E27FC236}">
                    <a16:creationId xmlns:a16="http://schemas.microsoft.com/office/drawing/2014/main" id="{1A6D5AF7-114F-4BD9-9A5D-050071A97E56}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4861460"/>
                  </p:ext>
                </p:extLst>
              </p:nvPr>
            </p:nvGraphicFramePr>
            <p:xfrm>
              <a:off x="633083" y="2096784"/>
              <a:ext cx="2461753" cy="3265061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grpSp>
        <p:nvGrpSpPr>
          <p:cNvPr id="5" name="Group 4" descr="The state space of the vacuum world as a graph with eight states.">
            <a:extLst>
              <a:ext uri="{FF2B5EF4-FFF2-40B4-BE49-F238E27FC236}">
                <a16:creationId xmlns:a16="http://schemas.microsoft.com/office/drawing/2014/main" id="{902D6D70-DCCC-08B6-E7FE-A405E8EFB174}"/>
              </a:ext>
            </a:extLst>
          </p:cNvPr>
          <p:cNvGrpSpPr/>
          <p:nvPr/>
        </p:nvGrpSpPr>
        <p:grpSpPr>
          <a:xfrm>
            <a:off x="3250565" y="2032313"/>
            <a:ext cx="5700655" cy="3722200"/>
            <a:chOff x="3276600" y="1660604"/>
            <a:chExt cx="5700655" cy="3722200"/>
          </a:xfrm>
        </p:grpSpPr>
        <p:pic>
          <p:nvPicPr>
            <p:cNvPr id="6" name="Picture 6">
              <a:extLst>
                <a:ext uri="{FF2B5EF4-FFF2-40B4-BE49-F238E27FC236}">
                  <a16:creationId xmlns:a16="http://schemas.microsoft.com/office/drawing/2014/main" id="{D4175709-7E24-4889-BB5C-3F5FE1A911F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 cstate="print"/>
            <a:srcRect/>
            <a:stretch>
              <a:fillRect/>
            </a:stretch>
          </p:blipFill>
          <p:spPr bwMode="auto">
            <a:xfrm>
              <a:off x="3276600" y="2667000"/>
              <a:ext cx="5700655" cy="271580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0BFCA0D-F803-47D3-BFF3-549E7B288DC8}"/>
                </a:ext>
              </a:extLst>
            </p:cNvPr>
            <p:cNvCxnSpPr/>
            <p:nvPr/>
          </p:nvCxnSpPr>
          <p:spPr>
            <a:xfrm flipH="1">
              <a:off x="3848101" y="3132104"/>
              <a:ext cx="1676400" cy="631566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D2844A0-0C70-41CD-A70E-CE2ABC45F44C}"/>
                </a:ext>
              </a:extLst>
            </p:cNvPr>
            <p:cNvCxnSpPr/>
            <p:nvPr/>
          </p:nvCxnSpPr>
          <p:spPr>
            <a:xfrm>
              <a:off x="4343400" y="3853658"/>
              <a:ext cx="609600" cy="0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12997ED-3FB6-43AF-B3BC-17BD86472D1E}"/>
                </a:ext>
              </a:extLst>
            </p:cNvPr>
            <p:cNvCxnSpPr/>
            <p:nvPr/>
          </p:nvCxnSpPr>
          <p:spPr>
            <a:xfrm>
              <a:off x="5150485" y="4060326"/>
              <a:ext cx="1638300" cy="633873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66FCBEC-A505-4959-BF00-0EC0DA8BC809}"/>
                </a:ext>
              </a:extLst>
            </p:cNvPr>
            <p:cNvSpPr txBox="1"/>
            <p:nvPr/>
          </p:nvSpPr>
          <p:spPr>
            <a:xfrm>
              <a:off x="3568036" y="4620804"/>
              <a:ext cx="1240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Goal states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5524F9B-6A07-4069-9BA7-639648444157}"/>
                </a:ext>
              </a:extLst>
            </p:cNvPr>
            <p:cNvSpPr txBox="1"/>
            <p:nvPr/>
          </p:nvSpPr>
          <p:spPr>
            <a:xfrm>
              <a:off x="4940087" y="2311410"/>
              <a:ext cx="12553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>
                      <a:lumMod val="50000"/>
                    </a:schemeClr>
                  </a:solidFill>
                </a:rPr>
                <a:t>Initial state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A3F790A-73EE-4E53-B55A-5BE346E6B01C}"/>
                </a:ext>
              </a:extLst>
            </p:cNvPr>
            <p:cNvSpPr/>
            <p:nvPr/>
          </p:nvSpPr>
          <p:spPr>
            <a:xfrm>
              <a:off x="5029202" y="2705239"/>
              <a:ext cx="990598" cy="505736"/>
            </a:xfrm>
            <a:prstGeom prst="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B78AC21-C75B-4C15-AC11-ABD2538E14C3}"/>
                </a:ext>
              </a:extLst>
            </p:cNvPr>
            <p:cNvSpPr/>
            <p:nvPr/>
          </p:nvSpPr>
          <p:spPr>
            <a:xfrm>
              <a:off x="5024439" y="4560113"/>
              <a:ext cx="2133600" cy="505736"/>
            </a:xfrm>
            <a:prstGeom prst="rect">
              <a:avLst/>
            </a:prstGeom>
            <a:noFill/>
            <a:ln w="381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2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C7D860EE-A5CB-47C5-B487-2A94B255A892}"/>
                </a:ext>
              </a:extLst>
            </p:cNvPr>
            <p:cNvSpPr txBox="1"/>
            <p:nvPr/>
          </p:nvSpPr>
          <p:spPr>
            <a:xfrm>
              <a:off x="3568036" y="1660604"/>
              <a:ext cx="4436439" cy="6155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State space: </a:t>
              </a:r>
              <a:r>
                <a:rPr lang="en-US" sz="1600" dirty="0"/>
                <a:t>A state completely describes the condition of the environment and the agent.</a:t>
              </a:r>
              <a:endParaRPr lang="en-US" dirty="0"/>
            </a:p>
          </p:txBody>
        </p:sp>
      </p:grpSp>
      <p:pic>
        <p:nvPicPr>
          <p:cNvPr id="4" name="Picture 4">
            <a:extLst>
              <a:ext uri="{FF2B5EF4-FFF2-40B4-BE49-F238E27FC236}">
                <a16:creationId xmlns:a16="http://schemas.microsoft.com/office/drawing/2014/main" id="{D350F3D5-C3F6-F587-CA59-4D92F40D6A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6076950" y="365126"/>
            <a:ext cx="2438400" cy="1247554"/>
          </a:xfrm>
          <a:prstGeom prst="rect">
            <a:avLst/>
          </a:prstGeom>
          <a:noFill/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C8B7C9B-1FD9-F6BD-15C6-1A4732C48A7E}"/>
              </a:ext>
            </a:extLst>
          </p:cNvPr>
          <p:cNvSpPr txBox="1"/>
          <p:nvPr/>
        </p:nvSpPr>
        <p:spPr>
          <a:xfrm>
            <a:off x="489780" y="6018129"/>
            <a:ext cx="807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Solution:</a:t>
            </a:r>
            <a:r>
              <a:rPr lang="en-US" dirty="0"/>
              <a:t> Use tree search in the planning phase to create a </a:t>
            </a:r>
            <a:r>
              <a:rPr lang="en-US" b="1" dirty="0">
                <a:solidFill>
                  <a:srgbClr val="FF0000"/>
                </a:solidFill>
              </a:rPr>
              <a:t>sequence of actions </a:t>
            </a:r>
            <a:r>
              <a:rPr lang="en-US" dirty="0"/>
              <a:t>also called a </a:t>
            </a:r>
            <a:r>
              <a:rPr lang="en-US" b="1" dirty="0">
                <a:solidFill>
                  <a:srgbClr val="FF0000"/>
                </a:solidFill>
              </a:rPr>
              <a:t>plan.</a:t>
            </a:r>
            <a:r>
              <a:rPr lang="en-US" dirty="0"/>
              <a:t> Then blindly execute the plan: </a:t>
            </a:r>
            <a:r>
              <a:rPr lang="en-US" b="1" dirty="0"/>
              <a:t>[Suck, Right, Suck] 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30DE-21B3-4377-14BA-D0C4D7F1A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Study: DFS with Backtracking for an unknown Maze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60217F-5C3A-594C-DED6-128AE3AB9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0964" y="2062789"/>
            <a:ext cx="2327371" cy="4252423"/>
          </a:xfrm>
        </p:spPr>
        <p:txBody>
          <a:bodyPr>
            <a:normAutofit fontScale="55000" lnSpcReduction="20000"/>
          </a:bodyPr>
          <a:lstStyle/>
          <a:p>
            <a:r>
              <a:rPr lang="en-US" dirty="0"/>
              <a:t>We don’t have a map of the maze. We can only see adjacent squares.</a:t>
            </a:r>
          </a:p>
          <a:p>
            <a:r>
              <a:rPr lang="en-US" dirty="0"/>
              <a:t>We cannot plan so we must explore by walking around! </a:t>
            </a:r>
          </a:p>
          <a:p>
            <a:r>
              <a:rPr lang="en-US" dirty="0"/>
              <a:t>A simple method is to store the path for backtracking to get back to untied actions when we run into a dead end (think leaving breadcrumbs or a string).</a:t>
            </a:r>
          </a:p>
          <a:p>
            <a:r>
              <a:rPr lang="en-US" dirty="0"/>
              <a:t>This is an iterative implementation of DFS without a reached data structure. </a:t>
            </a:r>
            <a:r>
              <a:rPr lang="en-US" dirty="0" err="1"/>
              <a:t>Unbacktaced</a:t>
            </a:r>
            <a:r>
              <a:rPr lang="en-US" dirty="0"/>
              <a:t> represents the currently explored path, and untried represents the frontier. DFS memory management applies. </a:t>
            </a:r>
          </a:p>
        </p:txBody>
      </p:sp>
      <p:grpSp>
        <p:nvGrpSpPr>
          <p:cNvPr id="7" name="Group 6" descr="Visualization of an unkown maze that is only partially explored using the DFS backtracking algorithm.">
            <a:extLst>
              <a:ext uri="{FF2B5EF4-FFF2-40B4-BE49-F238E27FC236}">
                <a16:creationId xmlns:a16="http://schemas.microsoft.com/office/drawing/2014/main" id="{C71899B9-D1DA-5F2D-4EE7-7F72A30A1312}"/>
              </a:ext>
            </a:extLst>
          </p:cNvPr>
          <p:cNvGrpSpPr/>
          <p:nvPr/>
        </p:nvGrpSpPr>
        <p:grpSpPr>
          <a:xfrm>
            <a:off x="3177839" y="1600200"/>
            <a:ext cx="5623847" cy="4923155"/>
            <a:chOff x="3177839" y="1600200"/>
            <a:chExt cx="5623847" cy="4923155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B3B428A0-70E0-87D8-CC15-0DE5F80789FB}"/>
                </a:ext>
              </a:extLst>
            </p:cNvPr>
            <p:cNvGrpSpPr/>
            <p:nvPr/>
          </p:nvGrpSpPr>
          <p:grpSpPr>
            <a:xfrm>
              <a:off x="3177839" y="1600200"/>
              <a:ext cx="5623847" cy="4923155"/>
              <a:chOff x="1353736" y="2310112"/>
              <a:chExt cx="4970864" cy="4286816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11D7EC42-0EB6-D409-79A6-5ED61F5C9639}"/>
                  </a:ext>
                </a:extLst>
              </p:cNvPr>
              <p:cNvGrpSpPr/>
              <p:nvPr/>
            </p:nvGrpSpPr>
            <p:grpSpPr>
              <a:xfrm>
                <a:off x="3133060" y="3057573"/>
                <a:ext cx="2997283" cy="3358116"/>
                <a:chOff x="3035576" y="2855155"/>
                <a:chExt cx="2997283" cy="3358116"/>
              </a:xfrm>
            </p:grpSpPr>
            <p:pic>
              <p:nvPicPr>
                <p:cNvPr id="4" name="Picture 2">
                  <a:extLst>
                    <a:ext uri="{FF2B5EF4-FFF2-40B4-BE49-F238E27FC236}">
                      <a16:creationId xmlns:a16="http://schemas.microsoft.com/office/drawing/2014/main" id="{981DD39B-CE16-F9D3-8069-CF80E1DFD27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2" cstate="print">
                  <a:extLst>
                    <a:ext uri="{BEBA8EAE-BF5A-486C-A8C5-ECC9F3942E4B}">
                      <a14:imgProps xmlns:a14="http://schemas.microsoft.com/office/drawing/2010/main">
                        <a14:imgLayer r:embed="rId3">
                          <a14:imgEffect>
                            <a14:artisticPencilSketch/>
                          </a14:imgEffect>
                        </a14:imgLayer>
                      </a14:imgProps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072331" y="3208814"/>
                  <a:ext cx="2960528" cy="300445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</p:pic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325BB4E-11D4-683A-0211-7B2CD04D1CB4}"/>
                    </a:ext>
                  </a:extLst>
                </p:cNvPr>
                <p:cNvSpPr txBox="1"/>
                <p:nvPr/>
              </p:nvSpPr>
              <p:spPr>
                <a:xfrm>
                  <a:off x="3035576" y="2855155"/>
                  <a:ext cx="8894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Start</a:t>
                  </a:r>
                </a:p>
              </p:txBody>
            </p:sp>
            <p:sp>
              <p:nvSpPr>
                <p:cNvPr id="5" name="Down Arrow 10">
                  <a:extLst>
                    <a:ext uri="{FF2B5EF4-FFF2-40B4-BE49-F238E27FC236}">
                      <a16:creationId xmlns:a16="http://schemas.microsoft.com/office/drawing/2014/main" id="{B2CB48DC-D1A2-74EE-28B4-C084144222D8}"/>
                    </a:ext>
                  </a:extLst>
                </p:cNvPr>
                <p:cNvSpPr/>
                <p:nvPr/>
              </p:nvSpPr>
              <p:spPr>
                <a:xfrm>
                  <a:off x="3842790" y="3771433"/>
                  <a:ext cx="164474" cy="222552"/>
                </a:xfrm>
                <a:prstGeom prst="downArrow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DAC7AA-7E6F-F262-1B13-13C88A184693}"/>
                  </a:ext>
                </a:extLst>
              </p:cNvPr>
              <p:cNvSpPr/>
              <p:nvPr/>
            </p:nvSpPr>
            <p:spPr>
              <a:xfrm flipH="1" flipV="1">
                <a:off x="2971800" y="4191000"/>
                <a:ext cx="3352800" cy="2405928"/>
              </a:xfrm>
              <a:prstGeom prst="rect">
                <a:avLst/>
              </a:prstGeom>
              <a:solidFill>
                <a:srgbClr val="A5A5A5">
                  <a:alpha val="8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464B83EC-3C77-6C28-04C3-219141F6EE1C}"/>
                  </a:ext>
                </a:extLst>
              </p:cNvPr>
              <p:cNvSpPr/>
              <p:nvPr/>
            </p:nvSpPr>
            <p:spPr>
              <a:xfrm>
                <a:off x="4586398" y="3185240"/>
                <a:ext cx="1738202" cy="1005760"/>
              </a:xfrm>
              <a:prstGeom prst="rect">
                <a:avLst/>
              </a:prstGeom>
              <a:solidFill>
                <a:srgbClr val="A5A5A5">
                  <a:alpha val="80000"/>
                </a:srgb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Speech Bubble: Rectangle with Corners Rounded 17">
                <a:extLst>
                  <a:ext uri="{FF2B5EF4-FFF2-40B4-BE49-F238E27FC236}">
                    <a16:creationId xmlns:a16="http://schemas.microsoft.com/office/drawing/2014/main" id="{FF40D14A-6207-FA6C-8399-D6928A71E349}"/>
                  </a:ext>
                </a:extLst>
              </p:cNvPr>
              <p:cNvSpPr/>
              <p:nvPr/>
            </p:nvSpPr>
            <p:spPr>
              <a:xfrm>
                <a:off x="1353736" y="4566041"/>
                <a:ext cx="1371600" cy="1295400"/>
              </a:xfrm>
              <a:prstGeom prst="wedgeRoundRectCallout">
                <a:avLst>
                  <a:gd name="adj1" fmla="val 78740"/>
                  <a:gd name="adj2" fmla="val -16962"/>
                  <a:gd name="adj3" fmla="val 16667"/>
                </a:avLst>
              </a:prstGeom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The transition function is unknown.</a:t>
                </a:r>
              </a:p>
            </p:txBody>
          </p:sp>
          <p:sp>
            <p:nvSpPr>
              <p:cNvPr id="19" name="Speech Bubble: Rectangle with Corners Rounded 18">
                <a:extLst>
                  <a:ext uri="{FF2B5EF4-FFF2-40B4-BE49-F238E27FC236}">
                    <a16:creationId xmlns:a16="http://schemas.microsoft.com/office/drawing/2014/main" id="{2698D873-C2CE-BF74-2FBA-3103EA4C7A8E}"/>
                  </a:ext>
                </a:extLst>
              </p:cNvPr>
              <p:cNvSpPr/>
              <p:nvPr/>
            </p:nvSpPr>
            <p:spPr>
              <a:xfrm>
                <a:off x="4404537" y="2310112"/>
                <a:ext cx="1917692" cy="549459"/>
              </a:xfrm>
              <a:prstGeom prst="wedgeRoundRectCallout">
                <a:avLst>
                  <a:gd name="adj1" fmla="val -55439"/>
                  <a:gd name="adj2" fmla="val 184509"/>
                  <a:gd name="adj3" fmla="val 16667"/>
                </a:avLst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err="1"/>
                  <a:t>Unbacktracked</a:t>
                </a:r>
                <a:r>
                  <a:rPr lang="en-US" sz="1400" dirty="0"/>
                  <a:t> (= current path on a stack)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053F28B0-D61F-49B7-010B-0FEC2A646CB2}"/>
                  </a:ext>
                </a:extLst>
              </p:cNvPr>
              <p:cNvSpPr/>
              <p:nvPr/>
            </p:nvSpPr>
            <p:spPr>
              <a:xfrm>
                <a:off x="3334289" y="4030980"/>
                <a:ext cx="164474" cy="14757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40D8F16-F186-72F8-7E98-AE00F15CD9F8}"/>
                  </a:ext>
                </a:extLst>
              </p:cNvPr>
              <p:cNvSpPr/>
              <p:nvPr/>
            </p:nvSpPr>
            <p:spPr>
              <a:xfrm>
                <a:off x="4421924" y="3590245"/>
                <a:ext cx="164474" cy="147570"/>
              </a:xfrm>
              <a:prstGeom prst="rect">
                <a:avLst/>
              </a:prstGeom>
              <a:solidFill>
                <a:schemeClr val="accent6">
                  <a:alpha val="50000"/>
                </a:schemeClr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Speech Bubble: Rectangle with Corners Rounded 22">
                <a:extLst>
                  <a:ext uri="{FF2B5EF4-FFF2-40B4-BE49-F238E27FC236}">
                    <a16:creationId xmlns:a16="http://schemas.microsoft.com/office/drawing/2014/main" id="{F2FF66E3-831D-3F5B-D86E-AA7B84CF5EEB}"/>
                  </a:ext>
                </a:extLst>
              </p:cNvPr>
              <p:cNvSpPr/>
              <p:nvPr/>
            </p:nvSpPr>
            <p:spPr>
              <a:xfrm>
                <a:off x="1568352" y="3479363"/>
                <a:ext cx="915910" cy="489520"/>
              </a:xfrm>
              <a:prstGeom prst="wedgeRoundRectCallout">
                <a:avLst>
                  <a:gd name="adj1" fmla="val 147072"/>
                  <a:gd name="adj2" fmla="val 73534"/>
                  <a:gd name="adj3" fmla="val 16667"/>
                </a:avLst>
              </a:prstGeom>
            </p:spPr>
            <p:style>
              <a:lnRef idx="2">
                <a:schemeClr val="accent6">
                  <a:shade val="50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/>
                  <a:t>untried </a:t>
                </a:r>
                <a:br>
                  <a:rPr lang="en-US" sz="1400" dirty="0"/>
                </a:br>
                <a:r>
                  <a:rPr lang="en-US" sz="1400" dirty="0"/>
                  <a:t>(~ frontier)</a:t>
                </a:r>
              </a:p>
            </p:txBody>
          </p: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5AA9B3E-B2DD-6789-E617-1E490CA57809}"/>
                </a:ext>
              </a:extLst>
            </p:cNvPr>
            <p:cNvCxnSpPr/>
            <p:nvPr/>
          </p:nvCxnSpPr>
          <p:spPr>
            <a:xfrm>
              <a:off x="6172200" y="3505200"/>
              <a:ext cx="228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F88CAE7-F488-41F8-7E06-9E609E32C4C2}"/>
                </a:ext>
              </a:extLst>
            </p:cNvPr>
            <p:cNvCxnSpPr/>
            <p:nvPr/>
          </p:nvCxnSpPr>
          <p:spPr>
            <a:xfrm>
              <a:off x="6400800" y="3505200"/>
              <a:ext cx="228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05D00005-AF6A-8DAE-1E67-D794C6E179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24600" y="3124200"/>
              <a:ext cx="228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CDAF2800-6D6B-0023-C177-0B8DDA92F0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3124200"/>
              <a:ext cx="228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8726560-378C-E41A-AFD9-9DEACB7198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67400" y="3124200"/>
              <a:ext cx="228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1B6D4A18-31D0-5384-2926-B089F57FA0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638800" y="3505200"/>
              <a:ext cx="228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103F723-C237-3033-7601-434D9478FA4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410200" y="3505200"/>
              <a:ext cx="228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EA732D93-1DC3-8D74-47E3-35010E3D6499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6438900" y="3314700"/>
              <a:ext cx="228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EFBF7C60-935B-4F30-127B-BC792B653734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372100" y="3314700"/>
              <a:ext cx="228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23E4DCDF-D015-5DAD-A161-1CFF11B757F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372100" y="3009900"/>
              <a:ext cx="228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CF98C148-67DB-901D-66D3-7A2B8E0988EA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5753100" y="3314700"/>
              <a:ext cx="2286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D8B48120-1F4B-2DC6-DDD1-D7B8F15A7DC7}"/>
                </a:ext>
              </a:extLst>
            </p:cNvPr>
            <p:cNvGrpSpPr/>
            <p:nvPr/>
          </p:nvGrpSpPr>
          <p:grpSpPr>
            <a:xfrm>
              <a:off x="3548135" y="1963295"/>
              <a:ext cx="896208" cy="369332"/>
              <a:chOff x="3870530" y="1691688"/>
              <a:chExt cx="896208" cy="369332"/>
            </a:xfrm>
          </p:grpSpPr>
          <p:sp>
            <p:nvSpPr>
              <p:cNvPr id="8" name="Down Arrow 10">
                <a:extLst>
                  <a:ext uri="{FF2B5EF4-FFF2-40B4-BE49-F238E27FC236}">
                    <a16:creationId xmlns:a16="http://schemas.microsoft.com/office/drawing/2014/main" id="{B469D13D-46CE-E6E4-EF85-D035FFA027FA}"/>
                  </a:ext>
                </a:extLst>
              </p:cNvPr>
              <p:cNvSpPr/>
              <p:nvPr/>
            </p:nvSpPr>
            <p:spPr>
              <a:xfrm>
                <a:off x="3870530" y="1775202"/>
                <a:ext cx="186080" cy="255588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FA07F4F-7D1B-1B81-0A79-7C06287BDF2B}"/>
                  </a:ext>
                </a:extLst>
              </p:cNvPr>
              <p:cNvSpPr txBox="1"/>
              <p:nvPr/>
            </p:nvSpPr>
            <p:spPr>
              <a:xfrm>
                <a:off x="4029870" y="1691688"/>
                <a:ext cx="7368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Agent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57928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313C7-9AF1-4761-868F-E85D90428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4072" y="629268"/>
            <a:ext cx="4732020" cy="1286160"/>
          </a:xfrm>
        </p:spPr>
        <p:txBody>
          <a:bodyPr anchor="b">
            <a:normAutofit/>
          </a:bodyPr>
          <a:lstStyle/>
          <a:p>
            <a:r>
              <a:rPr lang="en-US" sz="2800" dirty="0"/>
              <a:t>Important concepts that you should be able to explain and use 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774A9-3326-4C00-884E-0E82913902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073" y="2438400"/>
            <a:ext cx="4939867" cy="3785419"/>
          </a:xfrm>
        </p:spPr>
        <p:txBody>
          <a:bodyPr>
            <a:normAutofit fontScale="92500"/>
          </a:bodyPr>
          <a:lstStyle/>
          <a:p>
            <a:r>
              <a:rPr lang="en-US" sz="1700" dirty="0"/>
              <a:t>Difference between solution types: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700" dirty="0"/>
              <a:t>a fixed action sequence (a plan),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700" dirty="0"/>
              <a:t> a </a:t>
            </a:r>
            <a:r>
              <a:rPr lang="en-US" sz="1700" b="1" dirty="0"/>
              <a:t>conditional plan </a:t>
            </a:r>
            <a:r>
              <a:rPr lang="en-US" sz="1700" dirty="0"/>
              <a:t>(also called a strategy or policy), and</a:t>
            </a:r>
          </a:p>
          <a:p>
            <a:pPr marL="800100" lvl="1" indent="-342900">
              <a:buFont typeface="+mj-lt"/>
              <a:buAutoNum type="alphaLcPeriod"/>
            </a:pPr>
            <a:r>
              <a:rPr lang="en-US" sz="1700" b="1" dirty="0"/>
              <a:t>exploration</a:t>
            </a:r>
            <a:r>
              <a:rPr lang="en-US" sz="1700" dirty="0"/>
              <a:t>.</a:t>
            </a:r>
          </a:p>
          <a:p>
            <a:r>
              <a:rPr lang="en-US" sz="1700" dirty="0"/>
              <a:t>What are </a:t>
            </a:r>
            <a:r>
              <a:rPr lang="en-US" sz="1700" b="1" dirty="0"/>
              <a:t>belief states</a:t>
            </a:r>
            <a:r>
              <a:rPr lang="en-US" sz="1700" dirty="0"/>
              <a:t>?</a:t>
            </a:r>
          </a:p>
          <a:p>
            <a:r>
              <a:rPr lang="en-US" sz="1700" dirty="0"/>
              <a:t>How actions can be used to coerce the world into known states.</a:t>
            </a:r>
          </a:p>
          <a:p>
            <a:r>
              <a:rPr lang="en-US" sz="1700" dirty="0"/>
              <a:t>How actions and observations (from </a:t>
            </a:r>
            <a:r>
              <a:rPr lang="en-US" sz="1700" b="1" dirty="0"/>
              <a:t>percept functions</a:t>
            </a:r>
            <a:r>
              <a:rPr lang="en-US" sz="1700" dirty="0"/>
              <a:t>) can be used to learn about the state: State estimation with repeated predict and update steps.</a:t>
            </a:r>
          </a:p>
          <a:p>
            <a:r>
              <a:rPr lang="en-US" sz="1700" dirty="0"/>
              <a:t>The use of AND-OR trees to solve small problems.</a:t>
            </a:r>
          </a:p>
          <a:p>
            <a:r>
              <a:rPr lang="en-US" sz="1700" dirty="0"/>
              <a:t>Large problems are hard!</a:t>
            </a:r>
          </a:p>
          <a:p>
            <a:endParaRPr lang="en-US" sz="1700" dirty="0"/>
          </a:p>
          <a:p>
            <a:endParaRPr lang="en-US" sz="1700" dirty="0"/>
          </a:p>
          <a:p>
            <a:endParaRPr lang="en-US" sz="17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86A7B6-C475-452B-BF7B-D1447DB2D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 l="65222" r="3855" b="2"/>
          <a:stretch/>
        </p:blipFill>
        <p:spPr>
          <a:xfrm>
            <a:off x="20" y="10"/>
            <a:ext cx="3476673" cy="6857990"/>
          </a:xfrm>
          <a:prstGeom prst="rect">
            <a:avLst/>
          </a:prstGeom>
          <a:effectLst/>
        </p:spPr>
      </p:pic>
      <p:cxnSp>
        <p:nvCxnSpPr>
          <p:cNvPr id="22" name="Straight Connector 13">
            <a:extLst>
              <a:ext uri="{FF2B5EF4-FFF2-40B4-BE49-F238E27FC236}">
                <a16:creationId xmlns:a16="http://schemas.microsoft.com/office/drawing/2014/main" id="{A7F400EE-A8A5-48AF-B4D6-291B52C6F0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810700" y="2115117"/>
            <a:ext cx="4732020" cy="0"/>
          </a:xfrm>
          <a:prstGeom prst="line">
            <a:avLst/>
          </a:prstGeom>
          <a:ln w="19050">
            <a:solidFill>
              <a:srgbClr val="6882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460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3AB63A-583D-4BBD-914A-0A8056D0F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 and Consequence </a:t>
            </a:r>
            <a:br>
              <a:rPr lang="en-US" dirty="0"/>
            </a:br>
            <a:r>
              <a:rPr lang="en-US" dirty="0"/>
              <a:t>of Uncertainty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C1F6EBF-AF35-4215-9C0C-E67FFF868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Sources</a:t>
            </a:r>
            <a:r>
              <a:rPr lang="en-US" dirty="0"/>
              <a:t>: The environment may be</a:t>
            </a:r>
          </a:p>
          <a:p>
            <a:r>
              <a:rPr lang="en-US" b="1" dirty="0">
                <a:solidFill>
                  <a:srgbClr val="FF0000"/>
                </a:solidFill>
              </a:rPr>
              <a:t>Not fully observable</a:t>
            </a:r>
            <a:r>
              <a:rPr lang="en-US" dirty="0"/>
              <a:t>: The agent may be uncertain about its current state.</a:t>
            </a:r>
          </a:p>
          <a:p>
            <a:r>
              <a:rPr lang="en-US" b="1" dirty="0">
                <a:solidFill>
                  <a:srgbClr val="FF0000"/>
                </a:solidFill>
              </a:rPr>
              <a:t>Stochastic (transition function)</a:t>
            </a:r>
            <a:r>
              <a:rPr lang="en-US" dirty="0"/>
              <a:t>: The agent may not be able to perfectly predict the outcome of its actions. 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b="1" dirty="0"/>
              <a:t>Consequences</a:t>
            </a:r>
            <a:r>
              <a:rPr lang="en-US" dirty="0"/>
              <a:t>: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The agent needs to keep track of all the states it could be in. </a:t>
            </a:r>
            <a:br>
              <a:rPr lang="en-US" dirty="0"/>
            </a:br>
            <a:r>
              <a:rPr lang="en-US" dirty="0"/>
              <a:t>This set is called a </a:t>
            </a:r>
            <a:r>
              <a:rPr lang="en-US" b="1" i="1" dirty="0">
                <a:solidFill>
                  <a:srgbClr val="FF0000"/>
                </a:solidFill>
              </a:rPr>
              <a:t>belief state.</a:t>
            </a:r>
            <a:br>
              <a:rPr lang="en-US" b="1" i="1" dirty="0">
                <a:solidFill>
                  <a:srgbClr val="FF0000"/>
                </a:solidFill>
              </a:rPr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 fixed precomputed plan (sequence of actions) does not work for stochastic transition functions, but a </a:t>
            </a:r>
            <a:br>
              <a:rPr lang="en-US" dirty="0"/>
            </a:br>
            <a:br>
              <a:rPr lang="en-US" dirty="0"/>
            </a:br>
            <a:r>
              <a:rPr lang="en-US" dirty="0"/>
              <a:t>  </a:t>
            </a:r>
            <a:r>
              <a:rPr lang="en-US" b="1" i="1" dirty="0">
                <a:solidFill>
                  <a:srgbClr val="FF0000"/>
                </a:solidFill>
              </a:rPr>
              <a:t>conditional plan (also called strategy or policy) </a:t>
            </a:r>
            <a:br>
              <a:rPr lang="en-US" b="1" i="1" dirty="0">
                <a:solidFill>
                  <a:srgbClr val="FF0000"/>
                </a:solidFill>
              </a:rPr>
            </a:br>
            <a:br>
              <a:rPr lang="en-US" b="1" i="1" dirty="0">
                <a:solidFill>
                  <a:srgbClr val="FF0000"/>
                </a:solidFill>
              </a:rPr>
            </a:br>
            <a:r>
              <a:rPr lang="en-US" dirty="0"/>
              <a:t>that depends on percepts is needed.</a:t>
            </a:r>
          </a:p>
        </p:txBody>
      </p:sp>
    </p:spTree>
    <p:extLst>
      <p:ext uri="{BB962C8B-B14F-4D97-AF65-F5344CB8AC3E}">
        <p14:creationId xmlns:p14="http://schemas.microsoft.com/office/powerpoint/2010/main" val="1068800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8575C10-8187-4AC4-AD72-C754EAFD2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156C93-B2A1-45A3-BEB7-2B12E7E04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59678"/>
            <a:ext cx="2866436" cy="4952492"/>
          </a:xfrm>
        </p:spPr>
        <p:txBody>
          <a:bodyPr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</a:rPr>
              <a:t>Types of uncertainty in the environment*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4E776C9-ED67-41B7-B3A3-4DF76EF3AC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99730"/>
            <a:ext cx="3223260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6352614-AA4A-9035-2670-F36466641095}"/>
              </a:ext>
            </a:extLst>
          </p:cNvPr>
          <p:cNvGrpSpPr/>
          <p:nvPr/>
        </p:nvGrpSpPr>
        <p:grpSpPr>
          <a:xfrm>
            <a:off x="3886200" y="570672"/>
            <a:ext cx="4686300" cy="1189803"/>
            <a:chOff x="3886200" y="570672"/>
            <a:chExt cx="4686300" cy="1189803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293D5586-6D61-E844-FA42-693EF4226E22}"/>
                </a:ext>
              </a:extLst>
            </p:cNvPr>
            <p:cNvSpPr/>
            <p:nvPr/>
          </p:nvSpPr>
          <p:spPr>
            <a:xfrm>
              <a:off x="3886200" y="570672"/>
              <a:ext cx="4686300" cy="118980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7" name="Rectangle 6" descr="Dice">
              <a:extLst>
                <a:ext uri="{FF2B5EF4-FFF2-40B4-BE49-F238E27FC236}">
                  <a16:creationId xmlns:a16="http://schemas.microsoft.com/office/drawing/2014/main" id="{E722BED4-274C-C526-6BD4-B1988EA30ACF}"/>
                </a:ext>
              </a:extLst>
            </p:cNvPr>
            <p:cNvSpPr/>
            <p:nvPr/>
          </p:nvSpPr>
          <p:spPr>
            <a:xfrm>
              <a:off x="4246115" y="838378"/>
              <a:ext cx="654392" cy="654392"/>
            </a:xfrm>
            <a:prstGeom prst="rect">
              <a:avLst/>
            </a:prstGeom>
            <a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172B548-C476-5BB7-BE67-97CF2FE7732A}"/>
                </a:ext>
              </a:extLst>
            </p:cNvPr>
            <p:cNvSpPr/>
            <p:nvPr/>
          </p:nvSpPr>
          <p:spPr>
            <a:xfrm>
              <a:off x="5260423" y="570672"/>
              <a:ext cx="3312076" cy="1189803"/>
            </a:xfrm>
            <a:custGeom>
              <a:avLst/>
              <a:gdLst>
                <a:gd name="connsiteX0" fmla="*/ 0 w 3312076"/>
                <a:gd name="connsiteY0" fmla="*/ 0 h 1189803"/>
                <a:gd name="connsiteX1" fmla="*/ 3312076 w 3312076"/>
                <a:gd name="connsiteY1" fmla="*/ 0 h 1189803"/>
                <a:gd name="connsiteX2" fmla="*/ 3312076 w 3312076"/>
                <a:gd name="connsiteY2" fmla="*/ 1189803 h 1189803"/>
                <a:gd name="connsiteX3" fmla="*/ 0 w 3312076"/>
                <a:gd name="connsiteY3" fmla="*/ 1189803 h 1189803"/>
                <a:gd name="connsiteX4" fmla="*/ 0 w 3312076"/>
                <a:gd name="connsiteY4" fmla="*/ 0 h 118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2076" h="1189803">
                  <a:moveTo>
                    <a:pt x="0" y="0"/>
                  </a:moveTo>
                  <a:lnTo>
                    <a:pt x="3312076" y="0"/>
                  </a:lnTo>
                  <a:lnTo>
                    <a:pt x="3312076" y="1189803"/>
                  </a:lnTo>
                  <a:lnTo>
                    <a:pt x="0" y="11898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5921" tIns="125921" rIns="125921" bIns="125921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Nondeterministic Actions</a:t>
              </a:r>
              <a:r>
                <a:rPr lang="en-US" sz="1600" kern="1200" dirty="0"/>
                <a:t>:</a:t>
              </a:r>
              <a:br>
                <a:rPr lang="en-US" sz="1600" kern="1200" dirty="0"/>
              </a:br>
              <a:r>
                <a:rPr lang="en-US" sz="1600" kern="1200" dirty="0"/>
                <a:t>Outcome of an action in a state is uncertain.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A2CB808-4923-C6A5-18F2-69A554F3BF57}"/>
              </a:ext>
            </a:extLst>
          </p:cNvPr>
          <p:cNvGrpSpPr/>
          <p:nvPr/>
        </p:nvGrpSpPr>
        <p:grpSpPr>
          <a:xfrm>
            <a:off x="3886200" y="2057927"/>
            <a:ext cx="4686300" cy="1189803"/>
            <a:chOff x="3886200" y="2057927"/>
            <a:chExt cx="4686300" cy="1189803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61C36B9-3906-56C5-ECDE-6B4F42DD8BB4}"/>
                </a:ext>
              </a:extLst>
            </p:cNvPr>
            <p:cNvSpPr/>
            <p:nvPr/>
          </p:nvSpPr>
          <p:spPr>
            <a:xfrm>
              <a:off x="3886200" y="2057927"/>
              <a:ext cx="4686300" cy="118980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2" name="Rectangle 11" descr="Blind">
              <a:extLst>
                <a:ext uri="{FF2B5EF4-FFF2-40B4-BE49-F238E27FC236}">
                  <a16:creationId xmlns:a16="http://schemas.microsoft.com/office/drawing/2014/main" id="{0DE7C908-4942-4D93-714D-5C86613733A3}"/>
                </a:ext>
              </a:extLst>
            </p:cNvPr>
            <p:cNvSpPr/>
            <p:nvPr/>
          </p:nvSpPr>
          <p:spPr>
            <a:xfrm>
              <a:off x="4246115" y="2325633"/>
              <a:ext cx="654392" cy="654392"/>
            </a:xfrm>
            <a:prstGeom prst="rect">
              <a:avLst/>
            </a:prstGeom>
            <a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F6EECA26-2B36-0076-A16A-94BF0FA1CD1E}"/>
                </a:ext>
              </a:extLst>
            </p:cNvPr>
            <p:cNvSpPr/>
            <p:nvPr/>
          </p:nvSpPr>
          <p:spPr>
            <a:xfrm>
              <a:off x="5260423" y="2057927"/>
              <a:ext cx="3312076" cy="1189803"/>
            </a:xfrm>
            <a:custGeom>
              <a:avLst/>
              <a:gdLst>
                <a:gd name="connsiteX0" fmla="*/ 0 w 3312076"/>
                <a:gd name="connsiteY0" fmla="*/ 0 h 1189803"/>
                <a:gd name="connsiteX1" fmla="*/ 3312076 w 3312076"/>
                <a:gd name="connsiteY1" fmla="*/ 0 h 1189803"/>
                <a:gd name="connsiteX2" fmla="*/ 3312076 w 3312076"/>
                <a:gd name="connsiteY2" fmla="*/ 1189803 h 1189803"/>
                <a:gd name="connsiteX3" fmla="*/ 0 w 3312076"/>
                <a:gd name="connsiteY3" fmla="*/ 1189803 h 1189803"/>
                <a:gd name="connsiteX4" fmla="*/ 0 w 3312076"/>
                <a:gd name="connsiteY4" fmla="*/ 0 h 118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2076" h="1189803">
                  <a:moveTo>
                    <a:pt x="0" y="0"/>
                  </a:moveTo>
                  <a:lnTo>
                    <a:pt x="3312076" y="0"/>
                  </a:lnTo>
                  <a:lnTo>
                    <a:pt x="3312076" y="1189803"/>
                  </a:lnTo>
                  <a:lnTo>
                    <a:pt x="0" y="11898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5921" tIns="125921" rIns="125921" bIns="125921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No observations</a:t>
              </a:r>
              <a:r>
                <a:rPr lang="en-US" sz="1600" kern="1200" dirty="0"/>
                <a:t>: </a:t>
              </a:r>
              <a:br>
                <a:rPr lang="en-US" sz="1600" kern="1200" dirty="0"/>
              </a:br>
              <a:r>
                <a:rPr lang="en-US" sz="1600" kern="1200" dirty="0" err="1"/>
                <a:t>Sensorless</a:t>
              </a:r>
              <a:r>
                <a:rPr lang="en-US" sz="1600" kern="1200" dirty="0"/>
                <a:t> problems.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432BDB28-BDE9-6D2C-5EA8-A7DF843551B3}"/>
              </a:ext>
            </a:extLst>
          </p:cNvPr>
          <p:cNvGrpSpPr/>
          <p:nvPr/>
        </p:nvGrpSpPr>
        <p:grpSpPr>
          <a:xfrm>
            <a:off x="3886200" y="3545181"/>
            <a:ext cx="4686300" cy="1189803"/>
            <a:chOff x="3886200" y="3545181"/>
            <a:chExt cx="4686300" cy="1189803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EAAA909-EC4A-D980-EAC0-467F6BE57D75}"/>
                </a:ext>
              </a:extLst>
            </p:cNvPr>
            <p:cNvSpPr/>
            <p:nvPr/>
          </p:nvSpPr>
          <p:spPr>
            <a:xfrm>
              <a:off x="3886200" y="3545181"/>
              <a:ext cx="4686300" cy="118980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14" descr="Microscope">
              <a:extLst>
                <a:ext uri="{FF2B5EF4-FFF2-40B4-BE49-F238E27FC236}">
                  <a16:creationId xmlns:a16="http://schemas.microsoft.com/office/drawing/2014/main" id="{6478EB25-EC46-B2A7-CE16-2AA4BDA76611}"/>
                </a:ext>
              </a:extLst>
            </p:cNvPr>
            <p:cNvSpPr/>
            <p:nvPr/>
          </p:nvSpPr>
          <p:spPr>
            <a:xfrm>
              <a:off x="4246115" y="3812887"/>
              <a:ext cx="654392" cy="654392"/>
            </a:xfrm>
            <a:prstGeom prst="rect">
              <a:avLst/>
            </a:prstGeom>
            <a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F361779-450D-22D8-6419-58964B50BFA1}"/>
                </a:ext>
              </a:extLst>
            </p:cNvPr>
            <p:cNvSpPr/>
            <p:nvPr/>
          </p:nvSpPr>
          <p:spPr>
            <a:xfrm>
              <a:off x="5260423" y="3545181"/>
              <a:ext cx="3312076" cy="1189803"/>
            </a:xfrm>
            <a:custGeom>
              <a:avLst/>
              <a:gdLst>
                <a:gd name="connsiteX0" fmla="*/ 0 w 3312076"/>
                <a:gd name="connsiteY0" fmla="*/ 0 h 1189803"/>
                <a:gd name="connsiteX1" fmla="*/ 3312076 w 3312076"/>
                <a:gd name="connsiteY1" fmla="*/ 0 h 1189803"/>
                <a:gd name="connsiteX2" fmla="*/ 3312076 w 3312076"/>
                <a:gd name="connsiteY2" fmla="*/ 1189803 h 1189803"/>
                <a:gd name="connsiteX3" fmla="*/ 0 w 3312076"/>
                <a:gd name="connsiteY3" fmla="*/ 1189803 h 1189803"/>
                <a:gd name="connsiteX4" fmla="*/ 0 w 3312076"/>
                <a:gd name="connsiteY4" fmla="*/ 0 h 118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2076" h="1189803">
                  <a:moveTo>
                    <a:pt x="0" y="0"/>
                  </a:moveTo>
                  <a:lnTo>
                    <a:pt x="3312076" y="0"/>
                  </a:lnTo>
                  <a:lnTo>
                    <a:pt x="3312076" y="1189803"/>
                  </a:lnTo>
                  <a:lnTo>
                    <a:pt x="0" y="11898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5921" tIns="125921" rIns="125921" bIns="125921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Partially observable environments</a:t>
              </a:r>
              <a:r>
                <a:rPr lang="en-US" sz="1600" kern="1200" dirty="0"/>
                <a:t>: </a:t>
              </a:r>
              <a:br>
                <a:rPr lang="en-US" sz="1600" kern="1200" dirty="0"/>
              </a:br>
              <a:r>
                <a:rPr lang="en-US" sz="1600" kern="1200" dirty="0"/>
                <a:t>The agent cannot directly observe the state of the environment.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078B90B-CA46-4C20-C76C-6848948946A4}"/>
              </a:ext>
            </a:extLst>
          </p:cNvPr>
          <p:cNvGrpSpPr/>
          <p:nvPr/>
        </p:nvGrpSpPr>
        <p:grpSpPr>
          <a:xfrm>
            <a:off x="3886200" y="5032436"/>
            <a:ext cx="4686300" cy="1189803"/>
            <a:chOff x="3886200" y="5032436"/>
            <a:chExt cx="4686300" cy="1189803"/>
          </a:xfrm>
        </p:grpSpPr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ACB194B4-4843-44E6-367B-F6010A3D40BB}"/>
                </a:ext>
              </a:extLst>
            </p:cNvPr>
            <p:cNvSpPr/>
            <p:nvPr/>
          </p:nvSpPr>
          <p:spPr>
            <a:xfrm>
              <a:off x="3886200" y="5032436"/>
              <a:ext cx="4686300" cy="1189803"/>
            </a:xfrm>
            <a:prstGeom prst="roundRect">
              <a:avLst>
                <a:gd name="adj" fmla="val 10000"/>
              </a:avLst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17" descr="Help">
              <a:extLst>
                <a:ext uri="{FF2B5EF4-FFF2-40B4-BE49-F238E27FC236}">
                  <a16:creationId xmlns:a16="http://schemas.microsoft.com/office/drawing/2014/main" id="{8639D950-4D11-A026-FF0A-EC1889FD83A8}"/>
                </a:ext>
              </a:extLst>
            </p:cNvPr>
            <p:cNvSpPr/>
            <p:nvPr/>
          </p:nvSpPr>
          <p:spPr>
            <a:xfrm>
              <a:off x="4246115" y="5300142"/>
              <a:ext cx="654392" cy="654392"/>
            </a:xfrm>
            <a:prstGeom prst="rect">
              <a:avLst/>
            </a:prstGeom>
            <a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88AF98B3-46D1-CB92-1634-1DEB49CD76E0}"/>
                </a:ext>
              </a:extLst>
            </p:cNvPr>
            <p:cNvSpPr/>
            <p:nvPr/>
          </p:nvSpPr>
          <p:spPr>
            <a:xfrm>
              <a:off x="5260423" y="5032436"/>
              <a:ext cx="3312076" cy="1189803"/>
            </a:xfrm>
            <a:custGeom>
              <a:avLst/>
              <a:gdLst>
                <a:gd name="connsiteX0" fmla="*/ 0 w 3312076"/>
                <a:gd name="connsiteY0" fmla="*/ 0 h 1189803"/>
                <a:gd name="connsiteX1" fmla="*/ 3312076 w 3312076"/>
                <a:gd name="connsiteY1" fmla="*/ 0 h 1189803"/>
                <a:gd name="connsiteX2" fmla="*/ 3312076 w 3312076"/>
                <a:gd name="connsiteY2" fmla="*/ 1189803 h 1189803"/>
                <a:gd name="connsiteX3" fmla="*/ 0 w 3312076"/>
                <a:gd name="connsiteY3" fmla="*/ 1189803 h 1189803"/>
                <a:gd name="connsiteX4" fmla="*/ 0 w 3312076"/>
                <a:gd name="connsiteY4" fmla="*/ 0 h 11898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12076" h="1189803">
                  <a:moveTo>
                    <a:pt x="0" y="0"/>
                  </a:moveTo>
                  <a:lnTo>
                    <a:pt x="3312076" y="0"/>
                  </a:lnTo>
                  <a:lnTo>
                    <a:pt x="3312076" y="1189803"/>
                  </a:lnTo>
                  <a:lnTo>
                    <a:pt x="0" y="1189803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bg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5921" tIns="125921" rIns="125921" bIns="125921" numCol="1" spcCol="1270" anchor="ctr" anchorCtr="0">
              <a:noAutofit/>
            </a:bodyPr>
            <a:lstStyle/>
            <a:p>
              <a:pPr marL="0" lvl="0" indent="0" algn="l" defTabSz="7112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600" b="1" kern="1200" dirty="0"/>
                <a:t>Exploration:</a:t>
              </a:r>
              <a:br>
                <a:rPr lang="en-US" sz="1600" b="1" kern="1200" dirty="0"/>
              </a:br>
              <a:r>
                <a:rPr lang="en-US" sz="1600" b="0" kern="1200" dirty="0"/>
                <a:t>Unknown environments and </a:t>
              </a:r>
              <a:br>
                <a:rPr lang="en-US" sz="1600" b="0" kern="1200" dirty="0"/>
              </a:br>
              <a:r>
                <a:rPr lang="en-US" sz="1600" b="0" kern="1200" dirty="0"/>
                <a:t>online search.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F805E52B-A609-41F5-A7CB-87B18EBB6365}"/>
              </a:ext>
            </a:extLst>
          </p:cNvPr>
          <p:cNvSpPr/>
          <p:nvPr/>
        </p:nvSpPr>
        <p:spPr>
          <a:xfrm>
            <a:off x="152400" y="6199730"/>
            <a:ext cx="307086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2">
                    <a:lumMod val="75000"/>
                  </a:schemeClr>
                </a:solidFill>
              </a:rPr>
              <a:t>* we will quantify uncertainty with probabilities later.</a:t>
            </a:r>
          </a:p>
        </p:txBody>
      </p:sp>
    </p:spTree>
    <p:extLst>
      <p:ext uri="{BB962C8B-B14F-4D97-AF65-F5344CB8AC3E}">
        <p14:creationId xmlns:p14="http://schemas.microsoft.com/office/powerpoint/2010/main" val="1960152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6A12E9B-5CBD-48F0-BA61-5D4D6B726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091" r="1909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CBB57-E577-49C1-AF52-D54F6362F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7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Nondeterministic Actions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79998C-7107-469E-AFD1-868BB84917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Stochastic Environment (Stochastic Transition Model)</a:t>
            </a:r>
          </a:p>
        </p:txBody>
      </p:sp>
    </p:spTree>
    <p:extLst>
      <p:ext uri="{BB962C8B-B14F-4D97-AF65-F5344CB8AC3E}">
        <p14:creationId xmlns:p14="http://schemas.microsoft.com/office/powerpoint/2010/main" val="4210312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A71E1-1590-4517-A928-48A6D1159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 the AND-OR Tree</a:t>
            </a:r>
          </a:p>
        </p:txBody>
      </p:sp>
      <p:sp>
        <p:nvSpPr>
          <p:cNvPr id="28" name="Content Placeholder 27">
            <a:extLst>
              <a:ext uri="{FF2B5EF4-FFF2-40B4-BE49-F238E27FC236}">
                <a16:creationId xmlns:a16="http://schemas.microsoft.com/office/drawing/2014/main" id="{B54CF525-7D3F-4EEA-973F-3042015045E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Goal</a:t>
            </a:r>
            <a:r>
              <a:rPr lang="en-US" dirty="0"/>
              <a:t>: Find a subtree with one action for each OR node and considering all outcomes of the AND nodes that has only goal leaf nodes.</a:t>
            </a:r>
          </a:p>
          <a:p>
            <a:endParaRPr lang="en-US" dirty="0"/>
          </a:p>
          <a:p>
            <a:r>
              <a:rPr lang="en-US" dirty="0"/>
              <a:t>Descend the tree depth-first:</a:t>
            </a:r>
          </a:p>
          <a:p>
            <a:pPr lvl="1"/>
            <a:r>
              <a:rPr lang="en-US" dirty="0"/>
              <a:t>OR node:  trying one action at a time.</a:t>
            </a:r>
          </a:p>
          <a:p>
            <a:pPr lvl="1"/>
            <a:r>
              <a:rPr lang="en-US" dirty="0"/>
              <a:t>AND node:  consider all outcomes and check recursively.</a:t>
            </a:r>
          </a:p>
          <a:p>
            <a:pPr lvl="1"/>
            <a:r>
              <a:rPr lang="en-US" dirty="0"/>
              <a:t>Ignore cycles.</a:t>
            </a:r>
          </a:p>
          <a:p>
            <a:pPr lvl="1"/>
            <a:r>
              <a:rPr lang="en-US" dirty="0"/>
              <a:t>Abandon a subtree if not all leaf nodes are the desired goal nodes.</a:t>
            </a:r>
          </a:p>
          <a:p>
            <a:pPr lvl="1"/>
            <a:r>
              <a:rPr lang="en-US" dirty="0"/>
              <a:t>Stop when </a:t>
            </a:r>
            <a:r>
              <a:rPr lang="en-US" b="1" dirty="0"/>
              <a:t>the first complete subtree with only goal leaf nodes is found.</a:t>
            </a:r>
            <a:endParaRPr lang="en-US" dirty="0"/>
          </a:p>
          <a:p>
            <a:r>
              <a:rPr lang="en-US" dirty="0"/>
              <a:t>Construct the conditional plan that represents the subtree starting at the root node.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290E329F-F00C-C2E8-7D1C-319DECF3B22C}"/>
              </a:ext>
            </a:extLst>
          </p:cNvPr>
          <p:cNvGrpSpPr/>
          <p:nvPr/>
        </p:nvGrpSpPr>
        <p:grpSpPr>
          <a:xfrm>
            <a:off x="457200" y="5466041"/>
            <a:ext cx="4572000" cy="1150898"/>
            <a:chOff x="457200" y="5604227"/>
            <a:chExt cx="4572000" cy="115089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47E4BD9-BCFB-66CF-DD62-1BC48CA76F3D}"/>
                </a:ext>
              </a:extLst>
            </p:cNvPr>
            <p:cNvSpPr txBox="1"/>
            <p:nvPr/>
          </p:nvSpPr>
          <p:spPr>
            <a:xfrm>
              <a:off x="457200" y="6108794"/>
              <a:ext cx="4572000" cy="646331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r>
                <a:rPr lang="en-US" dirty="0"/>
                <a:t>Conditional Plan:</a:t>
              </a:r>
            </a:p>
            <a:p>
              <a:r>
                <a:rPr lang="en-US" dirty="0"/>
                <a:t>[Suck, </a:t>
              </a:r>
              <a:r>
                <a:rPr lang="en-US" b="1" dirty="0"/>
                <a:t>if</a:t>
              </a:r>
              <a:r>
                <a:rPr lang="en-US" dirty="0"/>
                <a:t> State = 5 </a:t>
              </a:r>
              <a:r>
                <a:rPr lang="en-US" b="1" dirty="0"/>
                <a:t>then</a:t>
              </a:r>
              <a:r>
                <a:rPr lang="en-US" dirty="0"/>
                <a:t> [Right, Suck] </a:t>
              </a:r>
              <a:r>
                <a:rPr lang="en-US" b="1" dirty="0"/>
                <a:t>else</a:t>
              </a:r>
              <a:r>
                <a:rPr lang="en-US" dirty="0"/>
                <a:t> []]</a:t>
              </a:r>
            </a:p>
          </p:txBody>
        </p:sp>
        <p:sp>
          <p:nvSpPr>
            <p:cNvPr id="7" name="Arrow: Down 6">
              <a:extLst>
                <a:ext uri="{FF2B5EF4-FFF2-40B4-BE49-F238E27FC236}">
                  <a16:creationId xmlns:a16="http://schemas.microsoft.com/office/drawing/2014/main" id="{C42832C8-70C7-9A6F-809D-F46E6B581CA3}"/>
                </a:ext>
              </a:extLst>
            </p:cNvPr>
            <p:cNvSpPr/>
            <p:nvPr/>
          </p:nvSpPr>
          <p:spPr>
            <a:xfrm>
              <a:off x="2324361" y="5604227"/>
              <a:ext cx="437628" cy="349125"/>
            </a:xfrm>
            <a:prstGeom prst="downArrow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D8214E-66DA-40CE-9271-34D86CBB4694}"/>
              </a:ext>
            </a:extLst>
          </p:cNvPr>
          <p:cNvGrpSpPr/>
          <p:nvPr/>
        </p:nvGrpSpPr>
        <p:grpSpPr>
          <a:xfrm>
            <a:off x="352034" y="1860769"/>
            <a:ext cx="4358100" cy="3522692"/>
            <a:chOff x="352034" y="1860769"/>
            <a:chExt cx="4358100" cy="352269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72EEC3D-47CD-93D4-8EED-0A95F3C91F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352034" y="1860769"/>
              <a:ext cx="4358100" cy="3522692"/>
              <a:chOff x="352034" y="1860769"/>
              <a:chExt cx="4358100" cy="3522692"/>
            </a:xfrm>
          </p:grpSpPr>
          <p:pic>
            <p:nvPicPr>
              <p:cNvPr id="30" name="Picture 29">
                <a:extLst>
                  <a:ext uri="{FF2B5EF4-FFF2-40B4-BE49-F238E27FC236}">
                    <a16:creationId xmlns:a16="http://schemas.microsoft.com/office/drawing/2014/main" id="{CFF01980-78D9-46DC-A2C6-56FA32790B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52034" y="1881505"/>
                <a:ext cx="4063845" cy="3501956"/>
              </a:xfrm>
              <a:prstGeom prst="rect">
                <a:avLst/>
              </a:prstGeom>
            </p:spPr>
          </p:pic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FDD1F4D6-4609-4C6D-B209-6C21BB220B1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99647" y="2685730"/>
                <a:ext cx="397271" cy="262246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38D571E5-7B61-4498-946C-61E55476ACA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07969" y="2667076"/>
                <a:ext cx="365909" cy="303591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2F4B8DE2-ED85-4A52-B06A-C9C08D4135F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52969" y="4648164"/>
                <a:ext cx="20909" cy="367680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FDD13759-390E-4FE9-8657-BEA3919067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16335" y="3709740"/>
                <a:ext cx="0" cy="317147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1006325A-BDE7-41CF-86E1-D93AD128CD74}"/>
                  </a:ext>
                </a:extLst>
              </p:cNvPr>
              <p:cNvSpPr txBox="1"/>
              <p:nvPr/>
            </p:nvSpPr>
            <p:spPr>
              <a:xfrm>
                <a:off x="1132052" y="2104943"/>
                <a:ext cx="453970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>
                    <a:solidFill>
                      <a:srgbClr val="AA0000"/>
                    </a:solidFill>
                  </a:rPr>
                  <a:t>Suck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6B36ECEC-41D5-4677-99C0-9FB74EE16150}"/>
                  </a:ext>
                </a:extLst>
              </p:cNvPr>
              <p:cNvCxnSpPr/>
              <p:nvPr/>
            </p:nvCxnSpPr>
            <p:spPr>
              <a:xfrm flipH="1">
                <a:off x="1245896" y="2163557"/>
                <a:ext cx="855964" cy="293946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09F9395-4EC9-4588-A6DF-07EC3893C7D2}"/>
                  </a:ext>
                </a:extLst>
              </p:cNvPr>
              <p:cNvSpPr txBox="1"/>
              <p:nvPr/>
            </p:nvSpPr>
            <p:spPr>
              <a:xfrm>
                <a:off x="1756166" y="4386554"/>
                <a:ext cx="453970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>
                    <a:solidFill>
                      <a:srgbClr val="AA0000"/>
                    </a:solidFill>
                  </a:rPr>
                  <a:t>Suck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3698E90-0154-4878-B94A-BC87126D344F}"/>
                  </a:ext>
                </a:extLst>
              </p:cNvPr>
              <p:cNvSpPr txBox="1"/>
              <p:nvPr/>
            </p:nvSpPr>
            <p:spPr>
              <a:xfrm>
                <a:off x="1983151" y="3185278"/>
                <a:ext cx="492443" cy="26161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sz="1050" b="1" dirty="0">
                    <a:solidFill>
                      <a:srgbClr val="AA0000"/>
                    </a:solidFill>
                  </a:rPr>
                  <a:t>Right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515D8CDE-FE23-49F9-8FCA-90BA9A36B8F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73878" y="4220522"/>
                <a:ext cx="361090" cy="250982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CCD1161-5E03-43B6-B711-56734D1019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92827" y="3180240"/>
                <a:ext cx="416322" cy="326362"/>
              </a:xfrm>
              <a:prstGeom prst="straightConnector1">
                <a:avLst/>
              </a:prstGeom>
              <a:ln w="76200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946DFDE-B63F-C874-49FE-3F026FBC7203}"/>
                  </a:ext>
                </a:extLst>
              </p:cNvPr>
              <p:cNvSpPr txBox="1"/>
              <p:nvPr/>
            </p:nvSpPr>
            <p:spPr>
              <a:xfrm>
                <a:off x="2383957" y="1860769"/>
                <a:ext cx="116421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OR node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112A6CA-7977-D268-5D9A-98C31C608C50}"/>
                  </a:ext>
                </a:extLst>
              </p:cNvPr>
              <p:cNvSpPr txBox="1"/>
              <p:nvPr/>
            </p:nvSpPr>
            <p:spPr>
              <a:xfrm>
                <a:off x="1379624" y="2395516"/>
                <a:ext cx="333051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AND node</a:t>
                </a:r>
              </a:p>
            </p:txBody>
          </p:sp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E2B7D4F-AC96-E0C0-9FD3-9DF853A14B14}"/>
                </a:ext>
              </a:extLst>
            </p:cNvPr>
            <p:cNvSpPr txBox="1"/>
            <p:nvPr/>
          </p:nvSpPr>
          <p:spPr>
            <a:xfrm>
              <a:off x="3670080" y="4115276"/>
              <a:ext cx="56829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…</a:t>
              </a:r>
            </a:p>
          </p:txBody>
        </p:sp>
      </p:grpSp>
      <p:sp>
        <p:nvSpPr>
          <p:cNvPr id="4" name="Speech Bubble: Rectangle with Corners Rounded 3">
            <a:extLst>
              <a:ext uri="{FF2B5EF4-FFF2-40B4-BE49-F238E27FC236}">
                <a16:creationId xmlns:a16="http://schemas.microsoft.com/office/drawing/2014/main" id="{D6DC8581-4C5A-369C-46F6-87D34A978068}"/>
              </a:ext>
            </a:extLst>
          </p:cNvPr>
          <p:cNvSpPr/>
          <p:nvPr/>
        </p:nvSpPr>
        <p:spPr>
          <a:xfrm>
            <a:off x="352034" y="1354570"/>
            <a:ext cx="1858102" cy="483979"/>
          </a:xfrm>
          <a:prstGeom prst="wedgeRoundRectCallout">
            <a:avLst>
              <a:gd name="adj1" fmla="val -2813"/>
              <a:gd name="adj2" fmla="val 20221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Results function returns node 7 and 5</a:t>
            </a:r>
          </a:p>
        </p:txBody>
      </p:sp>
    </p:spTree>
    <p:extLst>
      <p:ext uri="{BB962C8B-B14F-4D97-AF65-F5344CB8AC3E}">
        <p14:creationId xmlns:p14="http://schemas.microsoft.com/office/powerpoint/2010/main" val="4164144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EF8660C-8AAA-2FF8-4DC3-408C5DDDA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1B70499-053E-FD5D-EA85-9ACC12B7D8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Playing Tic-Tac-Toe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04106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robot in a room with wires&#10;&#10;AI-generated content may be incorrect.">
            <a:extLst>
              <a:ext uri="{FF2B5EF4-FFF2-40B4-BE49-F238E27FC236}">
                <a16:creationId xmlns:a16="http://schemas.microsoft.com/office/drawing/2014/main" id="{A4143707-8234-E376-5CF5-B07982E703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354" t="29688" r="3896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58D537-D381-4DBC-9287-D915E58B1A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With </a:t>
            </a:r>
            <a:br>
              <a:rPr lang="en-US" sz="5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57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Observations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8D9245-3486-407B-B07E-AD89A17D5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Using actions to “coerce” the world into a smaller set of known states</a:t>
            </a:r>
          </a:p>
        </p:txBody>
      </p:sp>
    </p:spTree>
    <p:extLst>
      <p:ext uri="{BB962C8B-B14F-4D97-AF65-F5344CB8AC3E}">
        <p14:creationId xmlns:p14="http://schemas.microsoft.com/office/powerpoint/2010/main" val="38242144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2C92B-DF76-4383-B4BB-8C398C82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Sensorless</a:t>
            </a:r>
            <a:r>
              <a:rPr lang="en-US" dirty="0"/>
              <a:t>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46BB6-4F7C-4A24-AFA7-10CC1476A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Conformant problem: The agent has no sensors, so the environment is not observable.</a:t>
            </a:r>
          </a:p>
          <a:p>
            <a:endParaRPr lang="en-US" dirty="0"/>
          </a:p>
          <a:p>
            <a:pPr marL="0" indent="0" algn="ctr">
              <a:buNone/>
            </a:pPr>
            <a:r>
              <a:rPr lang="en-US" b="1" dirty="0"/>
              <a:t>Why is this useful?</a:t>
            </a:r>
          </a:p>
          <a:p>
            <a:pPr marL="0" indent="0" algn="ctr">
              <a:buNone/>
            </a:pPr>
            <a:endParaRPr lang="en-US" b="1" dirty="0"/>
          </a:p>
          <a:p>
            <a:r>
              <a:rPr lang="en-US" b="1" dirty="0"/>
              <a:t>Example</a:t>
            </a:r>
            <a:r>
              <a:rPr lang="en-US" dirty="0"/>
              <a:t>: Doctor prescribes a broad-band antibiotic instead of performing time-consuming blood work to find a more targeted antibiotic. This saves time and money.</a:t>
            </a:r>
          </a:p>
          <a:p>
            <a:endParaRPr lang="en-US" dirty="0"/>
          </a:p>
          <a:p>
            <a:r>
              <a:rPr lang="en-US" b="1" dirty="0"/>
              <a:t>Basic idea</a:t>
            </a:r>
            <a:r>
              <a:rPr lang="en-US" dirty="0"/>
              <a:t>: Find a solution (a </a:t>
            </a:r>
            <a:r>
              <a:rPr lang="en-US" b="1" dirty="0"/>
              <a:t>plan</a:t>
            </a:r>
            <a:r>
              <a:rPr lang="en-US" dirty="0"/>
              <a:t>) that </a:t>
            </a:r>
            <a:r>
              <a:rPr lang="en-US" b="1" dirty="0">
                <a:solidFill>
                  <a:srgbClr val="FF0000"/>
                </a:solidFill>
              </a:rPr>
              <a:t>works (reasonably well) from any state </a:t>
            </a:r>
            <a:r>
              <a:rPr lang="en-US" dirty="0"/>
              <a:t>and then just blindly execute it.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7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B769F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5585</TotalTime>
  <Words>1547</Words>
  <Application>Microsoft Office PowerPoint</Application>
  <PresentationFormat>On-screen Show (4:3)</PresentationFormat>
  <Paragraphs>199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CS 5/7320  Artificial Intelligence  Search with Uncertainty AIMA Chapters 4.3-4.5</vt:lpstr>
      <vt:lpstr>Recap: Solving Search Problems under Certainty</vt:lpstr>
      <vt:lpstr>Sources and Consequence  of Uncertainty</vt:lpstr>
      <vt:lpstr>Types of uncertainty in the environment*</vt:lpstr>
      <vt:lpstr>Nondeterministic Actions</vt:lpstr>
      <vt:lpstr>Search the AND-OR Tree</vt:lpstr>
      <vt:lpstr>Example</vt:lpstr>
      <vt:lpstr>Search With  No Observations</vt:lpstr>
      <vt:lpstr>Sensorless Problems</vt:lpstr>
      <vt:lpstr>Find a Path in the  Reachable Belief State Space</vt:lpstr>
      <vt:lpstr>Case Study</vt:lpstr>
      <vt:lpstr>Partially Observable Environments</vt:lpstr>
      <vt:lpstr>Percepts and Observability</vt:lpstr>
      <vt:lpstr>Solving Partially Observable Problems 4</vt:lpstr>
      <vt:lpstr>Case Study:   Partially Observable 8-Puzzle</vt:lpstr>
      <vt:lpstr>Partially Observable 8-Puzzle</vt:lpstr>
      <vt:lpstr>Exploration</vt:lpstr>
      <vt:lpstr>Recap: Offline Search</vt:lpstr>
      <vt:lpstr>Online Search</vt:lpstr>
      <vt:lpstr>Case Study: DFS with Backtracking for an unknown Maze</vt:lpstr>
      <vt:lpstr>Important concepts that you should be able to explain and use now…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  Artificial Intelligence  Search with Uncertainty</dc:title>
  <dc:creator>michael</dc:creator>
  <cp:lastModifiedBy>Hahsler, Michael</cp:lastModifiedBy>
  <cp:revision>87</cp:revision>
  <dcterms:created xsi:type="dcterms:W3CDTF">2021-02-12T23:04:30Z</dcterms:created>
  <dcterms:modified xsi:type="dcterms:W3CDTF">2025-10-23T22:52:43Z</dcterms:modified>
</cp:coreProperties>
</file>