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357" r:id="rId3"/>
    <p:sldId id="259" r:id="rId4"/>
    <p:sldId id="257" r:id="rId5"/>
    <p:sldId id="258" r:id="rId6"/>
    <p:sldId id="290" r:id="rId7"/>
    <p:sldId id="361" r:id="rId8"/>
    <p:sldId id="265" r:id="rId9"/>
    <p:sldId id="266" r:id="rId10"/>
    <p:sldId id="275" r:id="rId11"/>
    <p:sldId id="358" r:id="rId12"/>
    <p:sldId id="271" r:id="rId13"/>
    <p:sldId id="272" r:id="rId14"/>
    <p:sldId id="287" r:id="rId15"/>
    <p:sldId id="278" r:id="rId16"/>
    <p:sldId id="279" r:id="rId17"/>
    <p:sldId id="280" r:id="rId18"/>
    <p:sldId id="281" r:id="rId19"/>
    <p:sldId id="360" r:id="rId20"/>
    <p:sldId id="359" r:id="rId21"/>
    <p:sldId id="284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EC85BEA-7A3C-4002-893F-860879DD1A28}">
          <p14:sldIdLst>
            <p14:sldId id="256"/>
            <p14:sldId id="357"/>
            <p14:sldId id="259"/>
            <p14:sldId id="257"/>
          </p14:sldIdLst>
        </p14:section>
        <p14:section name="Nondeterministic Actions" id="{32B4160F-C19D-41CC-AEB1-806BB89458E8}">
          <p14:sldIdLst>
            <p14:sldId id="258"/>
            <p14:sldId id="290"/>
          </p14:sldIdLst>
        </p14:section>
        <p14:section name="Search With No Observations" id="{608C75CC-26D7-4CB3-8056-C9FF3F6F5BB1}">
          <p14:sldIdLst>
            <p14:sldId id="361"/>
            <p14:sldId id="265"/>
            <p14:sldId id="266"/>
            <p14:sldId id="275"/>
            <p14:sldId id="358"/>
          </p14:sldIdLst>
        </p14:section>
        <p14:section name="Partially Observable Environments" id="{365DABEF-50B9-43CF-8596-7B8691A7DE0E}">
          <p14:sldIdLst>
            <p14:sldId id="271"/>
            <p14:sldId id="272"/>
            <p14:sldId id="287"/>
            <p14:sldId id="278"/>
            <p14:sldId id="279"/>
          </p14:sldIdLst>
        </p14:section>
        <p14:section name="Unknown Environments" id="{63DD6671-61CD-4D43-A2AB-35AB76E52D03}">
          <p14:sldIdLst>
            <p14:sldId id="280"/>
            <p14:sldId id="281"/>
            <p14:sldId id="360"/>
            <p14:sldId id="359"/>
          </p14:sldIdLst>
        </p14:section>
        <p14:section name="Wrap up" id="{15B469C1-23AC-4739-AD2B-58F7F7D44EBD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0"/>
    <a:srgbClr val="A5A5A5"/>
    <a:srgbClr val="7030A0"/>
    <a:srgbClr val="ED7D31"/>
    <a:srgbClr val="CC0099"/>
    <a:srgbClr val="595959"/>
    <a:srgbClr val="767171"/>
    <a:srgbClr val="FF0000"/>
    <a:srgbClr val="8497B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427" autoAdjust="0"/>
  </p:normalViewPr>
  <p:slideViewPr>
    <p:cSldViewPr>
      <p:cViewPr varScale="1">
        <p:scale>
          <a:sx n="83" d="100"/>
          <a:sy n="83" d="100"/>
        </p:scale>
        <p:origin x="13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b="1" dirty="0"/>
            <a:t>No Uncertainty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FC13E979-3777-435E-86EB-EBD141CA7A7F}">
      <dgm:prSet custT="1"/>
      <dgm:spPr/>
      <dgm:t>
        <a:bodyPr/>
        <a:lstStyle/>
        <a:p>
          <a:r>
            <a:rPr lang="en-US" sz="1600" b="1" dirty="0"/>
            <a:t>Full observability</a:t>
          </a:r>
          <a:r>
            <a:rPr lang="en-US" sz="1600" dirty="0"/>
            <a:t>: The agent always knows (=can observe) the state.</a:t>
          </a:r>
        </a:p>
      </dgm:t>
    </dgm:pt>
    <dgm:pt modelId="{FAA6F78C-40C9-4A12-A2B0-9AB2AEEB60BA}" type="parTrans" cxnId="{9FDE8EBF-79C2-41F0-976D-A13E0D89C3B2}">
      <dgm:prSet/>
      <dgm:spPr/>
      <dgm:t>
        <a:bodyPr/>
        <a:lstStyle/>
        <a:p>
          <a:endParaRPr lang="en-US"/>
        </a:p>
      </dgm:t>
    </dgm:pt>
    <dgm:pt modelId="{ED93C902-2E64-4A90-ABBF-7C85B2FB2616}" type="sibTrans" cxnId="{9FDE8EBF-79C2-41F0-976D-A13E0D89C3B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75B761E-18EF-4908-A642-EA1A38C8F31D}">
          <dgm:prSet custT="1"/>
          <dgm:spPr/>
          <dgm:t>
            <a:bodyPr/>
            <a:lstStyle/>
            <a:p>
              <a:pPr/>
              <a:r>
                <a:rPr lang="en-US" sz="1600" b="1" dirty="0"/>
                <a:t>Deterministic environment </a:t>
              </a:r>
              <a:r>
                <a:rPr lang="en-US" sz="1600" dirty="0"/>
                <a:t>with a known transition model</a:t>
              </a:r>
              <a:br>
                <a:rPr lang="en-US" sz="16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𝑅𝑒𝑠𝑢𝑙𝑡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br>
                <a:rPr lang="en-US" sz="1600" dirty="0"/>
              </a:br>
              <a:r>
                <a:rPr lang="en-US" sz="1600" dirty="0"/>
                <a:t>The agent can predict the outcome of its actions.</a:t>
              </a:r>
            </a:p>
          </dgm:t>
        </dgm:pt>
      </mc:Choice>
      <mc:Fallback xmlns="">
        <dgm:pt modelId="{C75B761E-18EF-4908-A642-EA1A38C8F31D}">
          <dgm:prSet custT="1"/>
          <dgm:spPr/>
          <dgm:t>
            <a:bodyPr/>
            <a:lstStyle/>
            <a:p>
              <a:pPr/>
              <a:r>
                <a:rPr lang="en-US" sz="1600" b="1" dirty="0"/>
                <a:t>Deterministic environment </a:t>
              </a:r>
              <a:r>
                <a:rPr lang="en-US" sz="1600" dirty="0"/>
                <a:t>with a known transition model</a:t>
              </a:r>
              <a:br>
                <a:rPr lang="en-US" sz="1600" dirty="0"/>
              </a:br>
              <a:r>
                <a:rPr lang="en-US" sz="1600" b="0" i="0">
                  <a:latin typeface="Cambria Math" panose="02040503050406030204" pitchFamily="18" charset="0"/>
                </a:rPr>
                <a:t>𝑅𝑒𝑠𝑢𝑙𝑡(𝑠,𝑎)=</a:t>
              </a:r>
              <a:r>
                <a:rPr lang="en-US" sz="1600" i="0">
                  <a:latin typeface="Cambria Math" panose="02040503050406030204" pitchFamily="18" charset="0"/>
                </a:rPr>
                <a:t>𝑠</a:t>
              </a:r>
              <a:r>
                <a:rPr lang="en-US" sz="1600" b="0" i="0">
                  <a:latin typeface="Cambria Math" panose="02040503050406030204" pitchFamily="18" charset="0"/>
                </a:rPr>
                <a:t>^′</a:t>
              </a:r>
              <a:br>
                <a:rPr lang="en-US" sz="1600" dirty="0"/>
              </a:br>
              <a:r>
                <a:rPr lang="en-US" sz="1600" dirty="0"/>
                <a:t>The agent can predict the outcome of its actions.</a:t>
              </a:r>
            </a:p>
          </dgm:t>
        </dgm:pt>
      </mc:Fallback>
    </mc:AlternateContent>
    <dgm:pt modelId="{E8774C41-81D5-4F87-A198-4DE6FCFB619B}" type="parTrans" cxnId="{1D83ED09-7D9E-433C-A74E-DEB72820A8D9}">
      <dgm:prSet/>
      <dgm:spPr/>
      <dgm:t>
        <a:bodyPr/>
        <a:lstStyle/>
        <a:p>
          <a:endParaRPr lang="en-US"/>
        </a:p>
      </dgm:t>
    </dgm:pt>
    <dgm:pt modelId="{F70A4C3A-EC94-4CDA-AD56-0BE27A2DA03E}" type="sibTrans" cxnId="{1D83ED09-7D9E-433C-A74E-DEB72820A8D9}">
      <dgm:prSet/>
      <dgm:spPr/>
      <dgm:t>
        <a:bodyPr/>
        <a:lstStyle/>
        <a:p>
          <a:endParaRPr lang="en-US"/>
        </a:p>
      </dgm:t>
    </dgm:pt>
    <dgm:pt modelId="{03D1EED6-2BF3-4355-84F0-E21C4AFAC955}">
      <dgm:prSet custT="1"/>
      <dgm:spPr/>
      <dgm:t>
        <a:bodyPr/>
        <a:lstStyle/>
        <a:p>
          <a:endParaRPr lang="en-US" sz="1600" dirty="0"/>
        </a:p>
      </dgm:t>
    </dgm:pt>
    <dgm:pt modelId="{D6D10CCF-20B6-4456-B825-FB3E6EB4721A}" type="parTrans" cxnId="{9665328D-9380-4EB4-AD57-FB712BECF5DA}">
      <dgm:prSet/>
      <dgm:spPr/>
      <dgm:t>
        <a:bodyPr/>
        <a:lstStyle/>
        <a:p>
          <a:endParaRPr lang="en-US"/>
        </a:p>
      </dgm:t>
    </dgm:pt>
    <dgm:pt modelId="{47427126-7E40-443B-A68B-8B4BE4B6F402}" type="sibTrans" cxnId="{9665328D-9380-4EB4-AD57-FB712BECF5DA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 custLinFactNeighborX="1124" custLinFactNeighborY="-25123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 custScaleY="100000" custLinFactNeighborX="9818" custLinFactNeighborY="50753">
        <dgm:presLayoutVars>
          <dgm:bulletEnabled val="1"/>
        </dgm:presLayoutVars>
      </dgm:prSet>
      <dgm:spPr/>
    </dgm:pt>
  </dgm:ptLst>
  <dgm:cxnLst>
    <dgm:cxn modelId="{1D83ED09-7D9E-433C-A74E-DEB72820A8D9}" srcId="{B09331C5-3173-479A-991A-130DE1C12DC1}" destId="{C75B761E-18EF-4908-A642-EA1A38C8F31D}" srcOrd="2" destOrd="0" parTransId="{E8774C41-81D5-4F87-A198-4DE6FCFB619B}" sibTransId="{F70A4C3A-EC94-4CDA-AD56-0BE27A2DA03E}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FB4B848A-EF6A-4B34-8D30-AB33E0DB005A}" type="presOf" srcId="{FC13E979-3777-435E-86EB-EBD141CA7A7F}" destId="{75826E61-882F-4E42-B2DE-53BD198C8B82}" srcOrd="0" destOrd="0" presId="urn:microsoft.com/office/officeart/2005/8/layout/hList1"/>
    <dgm:cxn modelId="{ECA7368C-FF61-4B4F-9599-123782AFB107}" type="presOf" srcId="{C75B761E-18EF-4908-A642-EA1A38C8F31D}" destId="{75826E61-882F-4E42-B2DE-53BD198C8B82}" srcOrd="0" destOrd="2" presId="urn:microsoft.com/office/officeart/2005/8/layout/hList1"/>
    <dgm:cxn modelId="{9665328D-9380-4EB4-AD57-FB712BECF5DA}" srcId="{B09331C5-3173-479A-991A-130DE1C12DC1}" destId="{03D1EED6-2BF3-4355-84F0-E21C4AFAC955}" srcOrd="1" destOrd="0" parTransId="{D6D10CCF-20B6-4456-B825-FB3E6EB4721A}" sibTransId="{47427126-7E40-443B-A68B-8B4BE4B6F402}"/>
    <dgm:cxn modelId="{9FDE8EBF-79C2-41F0-976D-A13E0D89C3B2}" srcId="{B09331C5-3173-479A-991A-130DE1C12DC1}" destId="{FC13E979-3777-435E-86EB-EBD141CA7A7F}" srcOrd="0" destOrd="0" parTransId="{FAA6F78C-40C9-4A12-A2B0-9AB2AEEB60BA}" sibTransId="{ED93C902-2E64-4A90-ABBF-7C85B2FB2616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70DDDAE5-D1F7-4065-A8F5-2EE15F95E61B}" type="presOf" srcId="{03D1EED6-2BF3-4355-84F0-E21C4AFAC955}" destId="{75826E61-882F-4E42-B2DE-53BD198C8B82}" srcOrd="0" destOrd="1" presId="urn:microsoft.com/office/officeart/2005/8/layout/hList1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b="1" dirty="0"/>
            <a:t>No Uncertainty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FC13E979-3777-435E-86EB-EBD141CA7A7F}">
      <dgm:prSet custT="1"/>
      <dgm:spPr>
        <a:blipFill>
          <a:blip xmlns:r="http://schemas.openxmlformats.org/officeDocument/2006/relationships" r:embed="rId1"/>
          <a:stretch>
            <a:fillRect l="-147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A6F78C-40C9-4A12-A2B0-9AB2AEEB60BA}" type="parTrans" cxnId="{9FDE8EBF-79C2-41F0-976D-A13E0D89C3B2}">
      <dgm:prSet/>
      <dgm:spPr/>
      <dgm:t>
        <a:bodyPr/>
        <a:lstStyle/>
        <a:p>
          <a:endParaRPr lang="en-US"/>
        </a:p>
      </dgm:t>
    </dgm:pt>
    <dgm:pt modelId="{ED93C902-2E64-4A90-ABBF-7C85B2FB2616}" type="sibTrans" cxnId="{9FDE8EBF-79C2-41F0-976D-A13E0D89C3B2}">
      <dgm:prSet/>
      <dgm:spPr/>
      <dgm:t>
        <a:bodyPr/>
        <a:lstStyle/>
        <a:p>
          <a:endParaRPr lang="en-US"/>
        </a:p>
      </dgm:t>
    </dgm:pt>
    <dgm:pt modelId="{C75B761E-18EF-4908-A642-EA1A38C8F31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8774C41-81D5-4F87-A198-4DE6FCFB619B}" type="parTrans" cxnId="{1D83ED09-7D9E-433C-A74E-DEB72820A8D9}">
      <dgm:prSet/>
      <dgm:spPr/>
      <dgm:t>
        <a:bodyPr/>
        <a:lstStyle/>
        <a:p>
          <a:endParaRPr lang="en-US"/>
        </a:p>
      </dgm:t>
    </dgm:pt>
    <dgm:pt modelId="{F70A4C3A-EC94-4CDA-AD56-0BE27A2DA03E}" type="sibTrans" cxnId="{1D83ED09-7D9E-433C-A74E-DEB72820A8D9}">
      <dgm:prSet/>
      <dgm:spPr/>
      <dgm:t>
        <a:bodyPr/>
        <a:lstStyle/>
        <a:p>
          <a:endParaRPr lang="en-US"/>
        </a:p>
      </dgm:t>
    </dgm:pt>
    <dgm:pt modelId="{03D1EED6-2BF3-4355-84F0-E21C4AFAC955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6D10CCF-20B6-4456-B825-FB3E6EB4721A}" type="parTrans" cxnId="{9665328D-9380-4EB4-AD57-FB712BECF5DA}">
      <dgm:prSet/>
      <dgm:spPr/>
      <dgm:t>
        <a:bodyPr/>
        <a:lstStyle/>
        <a:p>
          <a:endParaRPr lang="en-US"/>
        </a:p>
      </dgm:t>
    </dgm:pt>
    <dgm:pt modelId="{47427126-7E40-443B-A68B-8B4BE4B6F402}" type="sibTrans" cxnId="{9665328D-9380-4EB4-AD57-FB712BECF5DA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 custLinFactNeighborX="1124" custLinFactNeighborY="-25123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 custScaleY="100000" custLinFactNeighborX="9818" custLinFactNeighborY="50753">
        <dgm:presLayoutVars>
          <dgm:bulletEnabled val="1"/>
        </dgm:presLayoutVars>
      </dgm:prSet>
      <dgm:spPr/>
    </dgm:pt>
  </dgm:ptLst>
  <dgm:cxnLst>
    <dgm:cxn modelId="{1D83ED09-7D9E-433C-A74E-DEB72820A8D9}" srcId="{B09331C5-3173-479A-991A-130DE1C12DC1}" destId="{C75B761E-18EF-4908-A642-EA1A38C8F31D}" srcOrd="2" destOrd="0" parTransId="{E8774C41-81D5-4F87-A198-4DE6FCFB619B}" sibTransId="{F70A4C3A-EC94-4CDA-AD56-0BE27A2DA03E}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FB4B848A-EF6A-4B34-8D30-AB33E0DB005A}" type="presOf" srcId="{FC13E979-3777-435E-86EB-EBD141CA7A7F}" destId="{75826E61-882F-4E42-B2DE-53BD198C8B82}" srcOrd="0" destOrd="0" presId="urn:microsoft.com/office/officeart/2005/8/layout/hList1"/>
    <dgm:cxn modelId="{ECA7368C-FF61-4B4F-9599-123782AFB107}" type="presOf" srcId="{C75B761E-18EF-4908-A642-EA1A38C8F31D}" destId="{75826E61-882F-4E42-B2DE-53BD198C8B82}" srcOrd="0" destOrd="2" presId="urn:microsoft.com/office/officeart/2005/8/layout/hList1"/>
    <dgm:cxn modelId="{9665328D-9380-4EB4-AD57-FB712BECF5DA}" srcId="{B09331C5-3173-479A-991A-130DE1C12DC1}" destId="{03D1EED6-2BF3-4355-84F0-E21C4AFAC955}" srcOrd="1" destOrd="0" parTransId="{D6D10CCF-20B6-4456-B825-FB3E6EB4721A}" sibTransId="{47427126-7E40-443B-A68B-8B4BE4B6F402}"/>
    <dgm:cxn modelId="{9FDE8EBF-79C2-41F0-976D-A13E0D89C3B2}" srcId="{B09331C5-3173-479A-991A-130DE1C12DC1}" destId="{FC13E979-3777-435E-86EB-EBD141CA7A7F}" srcOrd="0" destOrd="0" parTransId="{FAA6F78C-40C9-4A12-A2B0-9AB2AEEB60BA}" sibTransId="{ED93C902-2E64-4A90-ABBF-7C85B2FB2616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70DDDAE5-D1F7-4065-A8F5-2EE15F95E61B}" type="presOf" srcId="{03D1EED6-2BF3-4355-84F0-E21C4AFAC955}" destId="{75826E61-882F-4E42-B2DE-53BD198C8B82}" srcOrd="0" destOrd="1" presId="urn:microsoft.com/office/officeart/2005/8/layout/hList1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9E629-5612-4DE4-B307-5DBC4935D20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6392043-9B99-42FC-ADF1-7DFBFCA39AFE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Act</a:t>
          </a:r>
        </a:p>
      </dgm:t>
    </dgm:pt>
    <dgm:pt modelId="{4ED16E6A-6574-4B7C-908A-A6AB8D1A594D}" type="parTrans" cxnId="{7043A422-9B35-442B-BF6C-3493BB860FE3}">
      <dgm:prSet/>
      <dgm:spPr/>
      <dgm:t>
        <a:bodyPr/>
        <a:lstStyle/>
        <a:p>
          <a:endParaRPr lang="en-US"/>
        </a:p>
      </dgm:t>
    </dgm:pt>
    <dgm:pt modelId="{85AAAE31-1A94-4020-A43A-F6227F30EE89}" type="sibTrans" cxnId="{7043A422-9B35-442B-BF6C-3493BB860FE3}">
      <dgm:prSet/>
      <dgm:spPr/>
      <dgm:t>
        <a:bodyPr/>
        <a:lstStyle/>
        <a:p>
          <a:endParaRPr lang="en-US"/>
        </a:p>
      </dgm:t>
    </dgm:pt>
    <dgm:pt modelId="{0CAE7069-39D0-4D49-8863-F8FBB44570A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Observe</a:t>
          </a:r>
        </a:p>
      </dgm:t>
    </dgm:pt>
    <dgm:pt modelId="{075F4019-8E50-4DC9-BA88-1AAA9F65EBF2}" type="parTrans" cxnId="{E192C6B7-A7DA-4345-90DC-1E0871FFFE48}">
      <dgm:prSet/>
      <dgm:spPr/>
      <dgm:t>
        <a:bodyPr/>
        <a:lstStyle/>
        <a:p>
          <a:endParaRPr lang="en-US"/>
        </a:p>
      </dgm:t>
    </dgm:pt>
    <dgm:pt modelId="{60BE0527-83FA-48FC-ACFA-F96873D9C43B}" type="sibTrans" cxnId="{E192C6B7-A7DA-4345-90DC-1E0871FFFE48}">
      <dgm:prSet/>
      <dgm:spPr/>
      <dgm:t>
        <a:bodyPr/>
        <a:lstStyle/>
        <a:p>
          <a:endParaRPr lang="en-US"/>
        </a:p>
      </dgm:t>
    </dgm:pt>
    <dgm:pt modelId="{D8449DE1-6057-4063-AB8D-E637F0BC53E6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Observe</a:t>
          </a:r>
        </a:p>
      </dgm:t>
    </dgm:pt>
    <dgm:pt modelId="{2774DF43-459C-4939-B057-047CFB045C69}" type="parTrans" cxnId="{BA2D4CA0-A6D2-424D-82B6-4FB83009B93E}">
      <dgm:prSet/>
      <dgm:spPr/>
      <dgm:t>
        <a:bodyPr/>
        <a:lstStyle/>
        <a:p>
          <a:endParaRPr lang="en-US"/>
        </a:p>
      </dgm:t>
    </dgm:pt>
    <dgm:pt modelId="{AC00BEA9-FC2D-4EE9-89F3-E4E45057746B}" type="sibTrans" cxnId="{BA2D4CA0-A6D2-424D-82B6-4FB83009B93E}">
      <dgm:prSet/>
      <dgm:spPr/>
      <dgm:t>
        <a:bodyPr/>
        <a:lstStyle/>
        <a:p>
          <a:endParaRPr lang="en-US"/>
        </a:p>
      </dgm:t>
    </dgm:pt>
    <dgm:pt modelId="{13D4203D-4050-4A5C-BBCE-002464C08CFA}">
      <dgm:prSet custT="1"/>
      <dgm:spPr/>
      <dgm:t>
        <a:bodyPr/>
        <a:lstStyle/>
        <a:p>
          <a:r>
            <a:rPr lang="en-US" sz="1600" dirty="0"/>
            <a:t>Act</a:t>
          </a:r>
        </a:p>
      </dgm:t>
    </dgm:pt>
    <dgm:pt modelId="{3D97425D-CB3A-4530-B9BE-7D3F25B849B8}" type="parTrans" cxnId="{D583318A-D2D6-4737-8CAC-FCEAF89A5162}">
      <dgm:prSet/>
      <dgm:spPr/>
      <dgm:t>
        <a:bodyPr/>
        <a:lstStyle/>
        <a:p>
          <a:endParaRPr lang="en-US"/>
        </a:p>
      </dgm:t>
    </dgm:pt>
    <dgm:pt modelId="{8D15464A-625F-462E-A854-D0011D7E6550}" type="sibTrans" cxnId="{D583318A-D2D6-4737-8CAC-FCEAF89A5162}">
      <dgm:prSet/>
      <dgm:spPr/>
      <dgm:t>
        <a:bodyPr/>
        <a:lstStyle/>
        <a:p>
          <a:endParaRPr lang="en-US"/>
        </a:p>
      </dgm:t>
    </dgm:pt>
    <dgm:pt modelId="{B42DFA58-9817-4C85-9F5C-9523BD8CCBA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1600" dirty="0"/>
            <a:t>Act</a:t>
          </a:r>
        </a:p>
      </dgm:t>
    </dgm:pt>
    <dgm:pt modelId="{5FC6CAA9-653B-4175-9A19-AE370139D709}" type="parTrans" cxnId="{EFFBE293-C117-40D9-AC8E-B3CFC89E8B19}">
      <dgm:prSet/>
      <dgm:spPr/>
      <dgm:t>
        <a:bodyPr/>
        <a:lstStyle/>
        <a:p>
          <a:endParaRPr lang="en-US"/>
        </a:p>
      </dgm:t>
    </dgm:pt>
    <dgm:pt modelId="{C4479F8E-1387-415D-A738-CEC60E32657D}" type="sibTrans" cxnId="{EFFBE293-C117-40D9-AC8E-B3CFC89E8B19}">
      <dgm:prSet/>
      <dgm:spPr/>
      <dgm:t>
        <a:bodyPr/>
        <a:lstStyle/>
        <a:p>
          <a:endParaRPr lang="en-US"/>
        </a:p>
      </dgm:t>
    </dgm:pt>
    <dgm:pt modelId="{4855D71D-50FC-4185-B16C-2B5E34ABB854}" type="pres">
      <dgm:prSet presAssocID="{8C09E629-5612-4DE4-B307-5DBC4935D20F}" presName="Name0" presStyleCnt="0">
        <dgm:presLayoutVars>
          <dgm:dir/>
          <dgm:animLvl val="lvl"/>
          <dgm:resizeHandles val="exact"/>
        </dgm:presLayoutVars>
      </dgm:prSet>
      <dgm:spPr/>
    </dgm:pt>
    <dgm:pt modelId="{7859DBF7-2D0F-49B7-818C-9EE9ABDDD9EE}" type="pres">
      <dgm:prSet presAssocID="{56392043-9B99-42FC-ADF1-7DFBFCA39A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10B5200-F2D3-490D-868D-C3C84B9D1DD3}" type="pres">
      <dgm:prSet presAssocID="{85AAAE31-1A94-4020-A43A-F6227F30EE89}" presName="parTxOnlySpace" presStyleCnt="0"/>
      <dgm:spPr/>
    </dgm:pt>
    <dgm:pt modelId="{CAAF1384-4506-49C4-A7CC-EAC98596EDF4}" type="pres">
      <dgm:prSet presAssocID="{0CAE7069-39D0-4D49-8863-F8FBB44570A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6BA33FE-7D5A-4C18-A556-366C606A2F99}" type="pres">
      <dgm:prSet presAssocID="{60BE0527-83FA-48FC-ACFA-F96873D9C43B}" presName="parTxOnlySpace" presStyleCnt="0"/>
      <dgm:spPr/>
    </dgm:pt>
    <dgm:pt modelId="{0F71D6C4-A746-481D-BF33-37EB8353B851}" type="pres">
      <dgm:prSet presAssocID="{13D4203D-4050-4A5C-BBCE-002464C08CF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EF19579-5763-4919-96C9-4659A11E101D}" type="pres">
      <dgm:prSet presAssocID="{8D15464A-625F-462E-A854-D0011D7E6550}" presName="parTxOnlySpace" presStyleCnt="0"/>
      <dgm:spPr/>
    </dgm:pt>
    <dgm:pt modelId="{17194B44-B5E5-4A4E-94BA-D8BCF3C015F6}" type="pres">
      <dgm:prSet presAssocID="{D8449DE1-6057-4063-AB8D-E637F0BC53E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8C8FBB-F27B-407D-A03A-6CFD6EBB4602}" type="pres">
      <dgm:prSet presAssocID="{AC00BEA9-FC2D-4EE9-89F3-E4E45057746B}" presName="parTxOnlySpace" presStyleCnt="0"/>
      <dgm:spPr/>
    </dgm:pt>
    <dgm:pt modelId="{A08D5CE7-3F16-4C40-827E-CC4D74A7A602}" type="pres">
      <dgm:prSet presAssocID="{B42DFA58-9817-4C85-9F5C-9523BD8CCBA0}" presName="parTxOnly" presStyleLbl="node1" presStyleIdx="4" presStyleCnt="5" custLinFactNeighborX="1">
        <dgm:presLayoutVars>
          <dgm:chMax val="0"/>
          <dgm:chPref val="0"/>
          <dgm:bulletEnabled val="1"/>
        </dgm:presLayoutVars>
      </dgm:prSet>
      <dgm:spPr/>
    </dgm:pt>
  </dgm:ptLst>
  <dgm:cxnLst>
    <dgm:cxn modelId="{7043A422-9B35-442B-BF6C-3493BB860FE3}" srcId="{8C09E629-5612-4DE4-B307-5DBC4935D20F}" destId="{56392043-9B99-42FC-ADF1-7DFBFCA39AFE}" srcOrd="0" destOrd="0" parTransId="{4ED16E6A-6574-4B7C-908A-A6AB8D1A594D}" sibTransId="{85AAAE31-1A94-4020-A43A-F6227F30EE89}"/>
    <dgm:cxn modelId="{7FE0A03D-37C9-4944-AE90-9979F2AF46EB}" type="presOf" srcId="{13D4203D-4050-4A5C-BBCE-002464C08CFA}" destId="{0F71D6C4-A746-481D-BF33-37EB8353B851}" srcOrd="0" destOrd="0" presId="urn:microsoft.com/office/officeart/2005/8/layout/chevron1"/>
    <dgm:cxn modelId="{82C0BB60-0632-4F9D-AAA1-F1D1062E98E4}" type="presOf" srcId="{D8449DE1-6057-4063-AB8D-E637F0BC53E6}" destId="{17194B44-B5E5-4A4E-94BA-D8BCF3C015F6}" srcOrd="0" destOrd="0" presId="urn:microsoft.com/office/officeart/2005/8/layout/chevron1"/>
    <dgm:cxn modelId="{D583318A-D2D6-4737-8CAC-FCEAF89A5162}" srcId="{8C09E629-5612-4DE4-B307-5DBC4935D20F}" destId="{13D4203D-4050-4A5C-BBCE-002464C08CFA}" srcOrd="2" destOrd="0" parTransId="{3D97425D-CB3A-4530-B9BE-7D3F25B849B8}" sibTransId="{8D15464A-625F-462E-A854-D0011D7E6550}"/>
    <dgm:cxn modelId="{EFFBE293-C117-40D9-AC8E-B3CFC89E8B19}" srcId="{8C09E629-5612-4DE4-B307-5DBC4935D20F}" destId="{B42DFA58-9817-4C85-9F5C-9523BD8CCBA0}" srcOrd="4" destOrd="0" parTransId="{5FC6CAA9-653B-4175-9A19-AE370139D709}" sibTransId="{C4479F8E-1387-415D-A738-CEC60E32657D}"/>
    <dgm:cxn modelId="{BA2D4CA0-A6D2-424D-82B6-4FB83009B93E}" srcId="{8C09E629-5612-4DE4-B307-5DBC4935D20F}" destId="{D8449DE1-6057-4063-AB8D-E637F0BC53E6}" srcOrd="3" destOrd="0" parTransId="{2774DF43-459C-4939-B057-047CFB045C69}" sibTransId="{AC00BEA9-FC2D-4EE9-89F3-E4E45057746B}"/>
    <dgm:cxn modelId="{508598A9-24CD-4374-812C-06A74374B47D}" type="presOf" srcId="{0CAE7069-39D0-4D49-8863-F8FBB44570AA}" destId="{CAAF1384-4506-49C4-A7CC-EAC98596EDF4}" srcOrd="0" destOrd="0" presId="urn:microsoft.com/office/officeart/2005/8/layout/chevron1"/>
    <dgm:cxn modelId="{E192C6B7-A7DA-4345-90DC-1E0871FFFE48}" srcId="{8C09E629-5612-4DE4-B307-5DBC4935D20F}" destId="{0CAE7069-39D0-4D49-8863-F8FBB44570AA}" srcOrd="1" destOrd="0" parTransId="{075F4019-8E50-4DC9-BA88-1AAA9F65EBF2}" sibTransId="{60BE0527-83FA-48FC-ACFA-F96873D9C43B}"/>
    <dgm:cxn modelId="{A0C65EB8-AA38-4109-A282-14D78FED54B9}" type="presOf" srcId="{8C09E629-5612-4DE4-B307-5DBC4935D20F}" destId="{4855D71D-50FC-4185-B16C-2B5E34ABB854}" srcOrd="0" destOrd="0" presId="urn:microsoft.com/office/officeart/2005/8/layout/chevron1"/>
    <dgm:cxn modelId="{A1EBD7D7-9705-4DEB-92F4-019F6AF04B48}" type="presOf" srcId="{B42DFA58-9817-4C85-9F5C-9523BD8CCBA0}" destId="{A08D5CE7-3F16-4C40-827E-CC4D74A7A602}" srcOrd="0" destOrd="0" presId="urn:microsoft.com/office/officeart/2005/8/layout/chevron1"/>
    <dgm:cxn modelId="{ABC920E1-BE72-47C4-8328-52E6AFB894BB}" type="presOf" srcId="{56392043-9B99-42FC-ADF1-7DFBFCA39AFE}" destId="{7859DBF7-2D0F-49B7-818C-9EE9ABDDD9EE}" srcOrd="0" destOrd="0" presId="urn:microsoft.com/office/officeart/2005/8/layout/chevron1"/>
    <dgm:cxn modelId="{0425CC22-B18C-4761-A226-5101FBAE14C2}" type="presParOf" srcId="{4855D71D-50FC-4185-B16C-2B5E34ABB854}" destId="{7859DBF7-2D0F-49B7-818C-9EE9ABDDD9EE}" srcOrd="0" destOrd="0" presId="urn:microsoft.com/office/officeart/2005/8/layout/chevron1"/>
    <dgm:cxn modelId="{002DA890-E152-4128-8583-10FE5A785AE9}" type="presParOf" srcId="{4855D71D-50FC-4185-B16C-2B5E34ABB854}" destId="{B10B5200-F2D3-490D-868D-C3C84B9D1DD3}" srcOrd="1" destOrd="0" presId="urn:microsoft.com/office/officeart/2005/8/layout/chevron1"/>
    <dgm:cxn modelId="{2C46A5E9-D96A-45FB-A006-CB27A6125CF7}" type="presParOf" srcId="{4855D71D-50FC-4185-B16C-2B5E34ABB854}" destId="{CAAF1384-4506-49C4-A7CC-EAC98596EDF4}" srcOrd="2" destOrd="0" presId="urn:microsoft.com/office/officeart/2005/8/layout/chevron1"/>
    <dgm:cxn modelId="{1AB9FF4E-3BD2-4E6B-8949-837C526B5975}" type="presParOf" srcId="{4855D71D-50FC-4185-B16C-2B5E34ABB854}" destId="{A6BA33FE-7D5A-4C18-A556-366C606A2F99}" srcOrd="3" destOrd="0" presId="urn:microsoft.com/office/officeart/2005/8/layout/chevron1"/>
    <dgm:cxn modelId="{3AA2BE8E-1D06-49B7-9E1B-A44874939709}" type="presParOf" srcId="{4855D71D-50FC-4185-B16C-2B5E34ABB854}" destId="{0F71D6C4-A746-481D-BF33-37EB8353B851}" srcOrd="4" destOrd="0" presId="urn:microsoft.com/office/officeart/2005/8/layout/chevron1"/>
    <dgm:cxn modelId="{3C0EB157-8E40-43C9-AE32-32FDE1A75990}" type="presParOf" srcId="{4855D71D-50FC-4185-B16C-2B5E34ABB854}" destId="{0EF19579-5763-4919-96C9-4659A11E101D}" srcOrd="5" destOrd="0" presId="urn:microsoft.com/office/officeart/2005/8/layout/chevron1"/>
    <dgm:cxn modelId="{F12DD0A0-6A32-45E2-86E4-B9ECB29718A1}" type="presParOf" srcId="{4855D71D-50FC-4185-B16C-2B5E34ABB854}" destId="{17194B44-B5E5-4A4E-94BA-D8BCF3C015F6}" srcOrd="6" destOrd="0" presId="urn:microsoft.com/office/officeart/2005/8/layout/chevron1"/>
    <dgm:cxn modelId="{F13C72D9-A618-4AC1-B84D-E3E169845425}" type="presParOf" srcId="{4855D71D-50FC-4185-B16C-2B5E34ABB854}" destId="{0C8C8FBB-F27B-407D-A03A-6CFD6EBB4602}" srcOrd="7" destOrd="0" presId="urn:microsoft.com/office/officeart/2005/8/layout/chevron1"/>
    <dgm:cxn modelId="{DCB59BD9-CEAD-45DD-B7E2-B47B776E7047}" type="presParOf" srcId="{4855D71D-50FC-4185-B16C-2B5E34ABB854}" destId="{A08D5CE7-3F16-4C40-827E-CC4D74A7A60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9BB4-A94C-41D3-94D4-8DEFEB2DB72C}">
      <dsp:nvSpPr>
        <dsp:cNvPr id="0" name=""/>
        <dsp:cNvSpPr/>
      </dsp:nvSpPr>
      <dsp:spPr>
        <a:xfrm>
          <a:off x="0" y="0"/>
          <a:ext cx="246175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 Uncertainty</a:t>
          </a:r>
        </a:p>
      </dsp:txBody>
      <dsp:txXfrm>
        <a:off x="0" y="0"/>
        <a:ext cx="2461753" cy="489600"/>
      </dsp:txXfrm>
    </dsp:sp>
    <dsp:sp modelId="{75826E61-882F-4E42-B2DE-53BD198C8B82}">
      <dsp:nvSpPr>
        <dsp:cNvPr id="0" name=""/>
        <dsp:cNvSpPr/>
      </dsp:nvSpPr>
      <dsp:spPr>
        <a:xfrm>
          <a:off x="0" y="511825"/>
          <a:ext cx="2461753" cy="2753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Full observability</a:t>
          </a:r>
          <a:r>
            <a:rPr lang="en-US" sz="1600" kern="1200" dirty="0"/>
            <a:t>: The agent always knows (=can observe) the state.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Deterministic environment </a:t>
          </a:r>
          <a:r>
            <a:rPr lang="en-US" sz="1600" kern="1200" dirty="0"/>
            <a:t>with a known transition model</a:t>
          </a:r>
          <a:br>
            <a:rPr lang="en-US" sz="1600" kern="1200" dirty="0"/>
          </a:b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𝑅𝑒𝑠𝑢𝑙𝑡</m:t>
              </m:r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</m:oMath>
          </a14:m>
          <a:br>
            <a:rPr lang="en-US" sz="1600" kern="1200" dirty="0"/>
          </a:br>
          <a:r>
            <a:rPr lang="en-US" sz="1600" kern="1200" dirty="0"/>
            <a:t>The agent can predict the outcome of its actions.</a:t>
          </a:r>
        </a:p>
      </dsp:txBody>
      <dsp:txXfrm>
        <a:off x="0" y="511825"/>
        <a:ext cx="2461753" cy="2753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DBF7-2D0F-49B7-818C-9EE9ABDDD9EE}">
      <dsp:nvSpPr>
        <dsp:cNvPr id="0" name=""/>
        <dsp:cNvSpPr/>
      </dsp:nvSpPr>
      <dsp:spPr>
        <a:xfrm>
          <a:off x="1488" y="217685"/>
          <a:ext cx="1324570" cy="52982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</a:t>
          </a:r>
        </a:p>
      </dsp:txBody>
      <dsp:txXfrm>
        <a:off x="266402" y="217685"/>
        <a:ext cx="794742" cy="529828"/>
      </dsp:txXfrm>
    </dsp:sp>
    <dsp:sp modelId="{CAAF1384-4506-49C4-A7CC-EAC98596EDF4}">
      <dsp:nvSpPr>
        <dsp:cNvPr id="0" name=""/>
        <dsp:cNvSpPr/>
      </dsp:nvSpPr>
      <dsp:spPr>
        <a:xfrm>
          <a:off x="1193601" y="217685"/>
          <a:ext cx="1324570" cy="529828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Observe</a:t>
          </a:r>
        </a:p>
      </dsp:txBody>
      <dsp:txXfrm>
        <a:off x="1458515" y="217685"/>
        <a:ext cx="794742" cy="529828"/>
      </dsp:txXfrm>
    </dsp:sp>
    <dsp:sp modelId="{0F71D6C4-A746-481D-BF33-37EB8353B851}">
      <dsp:nvSpPr>
        <dsp:cNvPr id="0" name=""/>
        <dsp:cNvSpPr/>
      </dsp:nvSpPr>
      <dsp:spPr>
        <a:xfrm>
          <a:off x="2385714" y="217685"/>
          <a:ext cx="1324570" cy="52982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</a:t>
          </a:r>
        </a:p>
      </dsp:txBody>
      <dsp:txXfrm>
        <a:off x="2650628" y="217685"/>
        <a:ext cx="794742" cy="529828"/>
      </dsp:txXfrm>
    </dsp:sp>
    <dsp:sp modelId="{17194B44-B5E5-4A4E-94BA-D8BCF3C015F6}">
      <dsp:nvSpPr>
        <dsp:cNvPr id="0" name=""/>
        <dsp:cNvSpPr/>
      </dsp:nvSpPr>
      <dsp:spPr>
        <a:xfrm>
          <a:off x="3577828" y="217685"/>
          <a:ext cx="1324570" cy="529828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Observe</a:t>
          </a:r>
        </a:p>
      </dsp:txBody>
      <dsp:txXfrm>
        <a:off x="3842742" y="217685"/>
        <a:ext cx="794742" cy="529828"/>
      </dsp:txXfrm>
    </dsp:sp>
    <dsp:sp modelId="{A08D5CE7-3F16-4C40-827E-CC4D74A7A602}">
      <dsp:nvSpPr>
        <dsp:cNvPr id="0" name=""/>
        <dsp:cNvSpPr/>
      </dsp:nvSpPr>
      <dsp:spPr>
        <a:xfrm>
          <a:off x="4769942" y="217685"/>
          <a:ext cx="1324570" cy="529828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</a:t>
          </a:r>
        </a:p>
      </dsp:txBody>
      <dsp:txXfrm>
        <a:off x="5034856" y="217685"/>
        <a:ext cx="794742" cy="52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Move 3m left and 8m up (wall stops the agent). Move 2m left and 1m down.</a:t>
            </a:r>
          </a:p>
          <a:p>
            <a:pPr marL="228600" indent="-228600">
              <a:buAutoNum type="arabicPeriod"/>
            </a:pPr>
            <a:r>
              <a:rPr lang="en-US" dirty="0"/>
              <a:t>Dimensions of the room. Agent needs to be able to measure the distance it goes. Wall needs to stop the agent and keep it in place.</a:t>
            </a:r>
          </a:p>
          <a:p>
            <a:pPr marL="228600" indent="-228600">
              <a:buAutoNum type="arabicPeriod"/>
            </a:pPr>
            <a:r>
              <a:rPr lang="en-US" dirty="0"/>
              <a:t>Model-based reflex agent.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Like the observable problem, but the percept function is Percept(s) = top-left corner tile.</a:t>
            </a:r>
          </a:p>
          <a:p>
            <a:pPr marL="228600" indent="-228600">
              <a:buAutoNum type="arabicPeriod"/>
            </a:pPr>
            <a:r>
              <a:rPr lang="en-US" dirty="0"/>
              <a:t>Cycle all tiles through the window and remember what they are. Now it is a completely observable problem.</a:t>
            </a:r>
          </a:p>
          <a:p>
            <a:pPr marL="0" indent="0">
              <a:buNone/>
            </a:pPr>
            <a:r>
              <a:rPr lang="en-US" dirty="0"/>
              <a:t> a) Model-based reflex agent (memory is used to keep track of hidden tiles)</a:t>
            </a:r>
          </a:p>
          <a:p>
            <a:pPr marL="0" indent="0">
              <a:buNone/>
            </a:pPr>
            <a:r>
              <a:rPr lang="en-US" dirty="0"/>
              <a:t>B ) First a simple algorithm that moves all tiles through the window. Then use a regular search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ahsler/CS7320-AI/tree/master/Search_with_Uncertainty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adership Professional Development in Volatile Times | Babson College">
            <a:extLst>
              <a:ext uri="{FF2B5EF4-FFF2-40B4-BE49-F238E27FC236}">
                <a16:creationId xmlns:a16="http://schemas.microsoft.com/office/drawing/2014/main" id="{5764A376-60D0-4571-A1E8-43581C653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6" r="40432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28419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CS 5/7320 </a:t>
            </a:r>
            <a:br>
              <a:rPr lang="en-US" sz="2800" dirty="0"/>
            </a:br>
            <a:r>
              <a:rPr lang="en-US" sz="2400" dirty="0"/>
              <a:t>Artificial Intelligence</a:t>
            </a:r>
            <a:br>
              <a:rPr lang="en-US" sz="4200" dirty="0"/>
            </a:br>
            <a:br>
              <a:rPr lang="en-US" sz="4400" b="1" dirty="0"/>
            </a:br>
            <a:r>
              <a:rPr lang="en-US" sz="3600" b="1" dirty="0"/>
              <a:t>Search with Uncertainty</a:t>
            </a:r>
            <a:br>
              <a:rPr lang="en-US" sz="3600" b="1" dirty="0"/>
            </a:br>
            <a:r>
              <a:rPr lang="en-US" sz="2000" dirty="0"/>
              <a:t>AIMA Chapters 4.3-4.5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866B32-FD54-AD05-5089-C2C32D60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0955" y="5187199"/>
            <a:ext cx="1304561" cy="1440289"/>
            <a:chOff x="7162800" y="4191000"/>
            <a:chExt cx="1676400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1D7445-1ABE-E21B-06BC-CC86356F721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E6B980-B7FA-D10B-0FC3-24B13E57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20CF24-62E5-CA6C-898B-C68CF666ECFD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0CED8-D136-0BF3-DA01-D17350AC01AB}"/>
              </a:ext>
            </a:extLst>
          </p:cNvPr>
          <p:cNvGrpSpPr/>
          <p:nvPr/>
        </p:nvGrpSpPr>
        <p:grpSpPr>
          <a:xfrm>
            <a:off x="296569" y="5883660"/>
            <a:ext cx="3017521" cy="743828"/>
            <a:chOff x="296569" y="5883660"/>
            <a:chExt cx="3017521" cy="743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CD48F5-2A4B-4A59-962E-8D5FE39D8A7D}"/>
                </a:ext>
              </a:extLst>
            </p:cNvPr>
            <p:cNvSpPr txBox="1"/>
            <p:nvPr/>
          </p:nvSpPr>
          <p:spPr>
            <a:xfrm>
              <a:off x="296569" y="6196601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00C9062-93CA-E978-DF9A-01C9EF8D8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16" y="5883660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D8E153-833C-BD7E-A8B4-9B1D956FA1CC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26AA-2284-4C9E-853C-90BBDA52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291757" cy="1006474"/>
          </a:xfrm>
        </p:spPr>
        <p:txBody>
          <a:bodyPr>
            <a:noAutofit/>
          </a:bodyPr>
          <a:lstStyle/>
          <a:p>
            <a:r>
              <a:rPr lang="en-US" sz="2800" dirty="0"/>
              <a:t>Find a Path in the </a:t>
            </a:r>
            <a:br>
              <a:rPr lang="en-US" sz="2800" dirty="0"/>
            </a:br>
            <a:r>
              <a:rPr lang="en-US" sz="2800" dirty="0"/>
              <a:t>Reachable Belief State Space</a:t>
            </a:r>
          </a:p>
        </p:txBody>
      </p:sp>
      <p:pic>
        <p:nvPicPr>
          <p:cNvPr id="7" name="Content Placeholder 6" descr="Shows the belief state space as a graph with 12 vertices.">
            <a:extLst>
              <a:ext uri="{FF2B5EF4-FFF2-40B4-BE49-F238E27FC236}">
                <a16:creationId xmlns:a16="http://schemas.microsoft.com/office/drawing/2014/main" id="{62731291-A5B2-422E-87D4-0FE49A36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6771"/>
            <a:ext cx="6346936" cy="52626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582E8-F850-E290-2075-11958D0F7EB4}"/>
              </a:ext>
            </a:extLst>
          </p:cNvPr>
          <p:cNvGrpSpPr/>
          <p:nvPr/>
        </p:nvGrpSpPr>
        <p:grpSpPr>
          <a:xfrm>
            <a:off x="4800600" y="2667000"/>
            <a:ext cx="4276563" cy="3786664"/>
            <a:chOff x="4800600" y="2667000"/>
            <a:chExt cx="4276563" cy="37866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9CC86B-8945-4B8A-A55B-AD89EE4C13EB}"/>
                </a:ext>
              </a:extLst>
            </p:cNvPr>
            <p:cNvSpPr/>
            <p:nvPr/>
          </p:nvSpPr>
          <p:spPr>
            <a:xfrm>
              <a:off x="6638764" y="4976336"/>
              <a:ext cx="243839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 observations, so we get a solution sequence from an initial belief state: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[Right, Suck, Left, Suck]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3A95D7-3F60-4253-8F6F-09D436DD41F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667000"/>
              <a:ext cx="381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596C2-90B4-4235-AB6C-4CEF95975E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2895600"/>
              <a:ext cx="0" cy="1752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3A9716-9D40-40DB-9C41-4AF313D8EA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91230"/>
              <a:ext cx="0" cy="299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67CCD9C-C90A-4A11-8601-E470F098C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00" y="6172200"/>
              <a:ext cx="838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85F0F42-7963-42F2-AED0-04EC08EC177A}"/>
              </a:ext>
            </a:extLst>
          </p:cNvPr>
          <p:cNvSpPr/>
          <p:nvPr/>
        </p:nvSpPr>
        <p:spPr>
          <a:xfrm>
            <a:off x="2133600" y="5715000"/>
            <a:ext cx="2819398" cy="8381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AD52D-539F-40DF-BA49-DF34C0D5704F}"/>
              </a:ext>
            </a:extLst>
          </p:cNvPr>
          <p:cNvSpPr txBox="1"/>
          <p:nvPr/>
        </p:nvSpPr>
        <p:spPr>
          <a:xfrm>
            <a:off x="4495809" y="3033236"/>
            <a:ext cx="685791" cy="7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belief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8F972-FE69-4409-8F22-F047739897FD}"/>
                  </a:ext>
                </a:extLst>
              </p:cNvPr>
              <p:cNvSpPr txBox="1"/>
              <p:nvPr/>
            </p:nvSpPr>
            <p:spPr>
              <a:xfrm>
                <a:off x="6960679" y="1759059"/>
                <a:ext cx="2035064" cy="255454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size of the belief state space is the powerset of the original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states: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Only a small fraction (12 belief states) are reachable by actions.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8F972-FE69-4409-8F22-F04773989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79" y="1759059"/>
                <a:ext cx="2035064" cy="2554545"/>
              </a:xfrm>
              <a:prstGeom prst="rect">
                <a:avLst/>
              </a:prstGeom>
              <a:blipFill>
                <a:blip r:embed="rId3"/>
                <a:stretch>
                  <a:fillRect l="-1488" t="-475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68199D7-33A3-01E0-685D-F171C5CEB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76950" y="287117"/>
            <a:ext cx="2438400" cy="1426827"/>
            <a:chOff x="6076950" y="287117"/>
            <a:chExt cx="2438400" cy="1426827"/>
          </a:xfrm>
        </p:grpSpPr>
        <p:pic>
          <p:nvPicPr>
            <p:cNvPr id="6" name="Picture 4" descr="vacuum2-environment">
              <a:extLst>
                <a:ext uri="{FF2B5EF4-FFF2-40B4-BE49-F238E27FC236}">
                  <a16:creationId xmlns:a16="http://schemas.microsoft.com/office/drawing/2014/main" id="{0CE453E3-0479-7F58-4287-C58D98776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6950" y="365126"/>
              <a:ext cx="2438400" cy="1247554"/>
            </a:xfrm>
            <a:prstGeom prst="rect">
              <a:avLst/>
            </a:prstGeom>
            <a:no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181F4D-97F0-7999-9FEE-72154C0FC29C}"/>
                </a:ext>
              </a:extLst>
            </p:cNvPr>
            <p:cNvSpPr txBox="1"/>
            <p:nvPr/>
          </p:nvSpPr>
          <p:spPr>
            <a:xfrm>
              <a:off x="6210300" y="287117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5389BC-DAE4-6D4F-FC45-29823E91E51C}"/>
                </a:ext>
              </a:extLst>
            </p:cNvPr>
            <p:cNvSpPr txBox="1"/>
            <p:nvPr/>
          </p:nvSpPr>
          <p:spPr>
            <a:xfrm rot="20848155">
              <a:off x="6357997" y="790614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4BC94E-63BD-F130-7190-C07AB9DB4FE2}"/>
                </a:ext>
              </a:extLst>
            </p:cNvPr>
            <p:cNvSpPr txBox="1"/>
            <p:nvPr/>
          </p:nvSpPr>
          <p:spPr>
            <a:xfrm rot="1308263">
              <a:off x="7625452" y="690625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A556C0-6291-DEE4-82B4-3EC863E10764}"/>
              </a:ext>
            </a:extLst>
          </p:cNvPr>
          <p:cNvSpPr txBox="1"/>
          <p:nvPr/>
        </p:nvSpPr>
        <p:spPr>
          <a:xfrm>
            <a:off x="2133598" y="5377181"/>
            <a:ext cx="99996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Goal belief states</a:t>
            </a:r>
          </a:p>
        </p:txBody>
      </p:sp>
    </p:spTree>
    <p:extLst>
      <p:ext uri="{BB962C8B-B14F-4D97-AF65-F5344CB8AC3E}">
        <p14:creationId xmlns:p14="http://schemas.microsoft.com/office/powerpoint/2010/main" val="21276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EE8C-4D59-48F1-B069-E38EC27F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33" y="640082"/>
            <a:ext cx="3854106" cy="11803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4580687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78634-B028-4BC7-B06F-40DCBC30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595" y="1957506"/>
            <a:ext cx="4049605" cy="426039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600" dirty="0"/>
              <a:t>The agent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move up, down right, and left.</a:t>
            </a:r>
            <a:endParaRPr lang="en-US" sz="1600" dirty="0"/>
          </a:p>
          <a:p>
            <a:pPr algn="ctr"/>
            <a:r>
              <a:rPr lang="en-US" sz="1600" dirty="0"/>
              <a:t>The agent has </a:t>
            </a:r>
            <a:r>
              <a:rPr lang="en-US" sz="1600" b="1" dirty="0"/>
              <a:t>no sensors </a:t>
            </a:r>
            <a:r>
              <a:rPr lang="en-US" sz="1600" dirty="0"/>
              <a:t>and does not know its current location.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6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 Can you navigate to the goal location? How?</a:t>
            </a:r>
          </a:p>
          <a:p>
            <a:pPr algn="ctr"/>
            <a:endParaRPr lang="en-US" sz="16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2. What would you need to know about the environment?</a:t>
            </a: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600" b="1" dirty="0">
                <a:solidFill>
                  <a:srgbClr val="FF0000"/>
                </a:solidFill>
              </a:rPr>
              <a:t>What type of agent can do this?</a:t>
            </a:r>
            <a:endParaRPr lang="en-US" sz="16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360688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1AB48D-CEC1-9260-7BF2-5AC157014398}"/>
              </a:ext>
            </a:extLst>
          </p:cNvPr>
          <p:cNvGrpSpPr/>
          <p:nvPr/>
        </p:nvGrpSpPr>
        <p:grpSpPr>
          <a:xfrm>
            <a:off x="762000" y="626348"/>
            <a:ext cx="3270559" cy="5317252"/>
            <a:chOff x="762000" y="626348"/>
            <a:chExt cx="3270559" cy="53172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4F6B79-AA92-AFD9-43E8-E7588E2384CC}"/>
                </a:ext>
              </a:extLst>
            </p:cNvPr>
            <p:cNvSpPr/>
            <p:nvPr/>
          </p:nvSpPr>
          <p:spPr>
            <a:xfrm>
              <a:off x="1638300" y="3891280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049EEA-9194-EA97-E59A-5E0163830B07}"/>
                </a:ext>
              </a:extLst>
            </p:cNvPr>
            <p:cNvCxnSpPr/>
            <p:nvPr/>
          </p:nvCxnSpPr>
          <p:spPr>
            <a:xfrm flipV="1">
              <a:off x="1828800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3F16D2-BE69-2578-8A72-47A4E1CCA104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4343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90EBD7-D545-49CE-CEE4-A03A4A71E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408178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4F26E81-553B-6871-A23E-44FE07D4D30C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408178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18B710-D246-CC9B-F19E-3E5F39E88C7E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914400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AD6A355-2AAA-8966-0E93-0F5725457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066800"/>
              <a:ext cx="0" cy="487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EE2A1A-243B-B82F-982B-8AA1E159A2C2}"/>
                </a:ext>
              </a:extLst>
            </p:cNvPr>
            <p:cNvSpPr txBox="1"/>
            <p:nvPr/>
          </p:nvSpPr>
          <p:spPr>
            <a:xfrm>
              <a:off x="1971040" y="62634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DC8303-0C22-C1A8-4EBE-8102AD2C9CEB}"/>
                </a:ext>
              </a:extLst>
            </p:cNvPr>
            <p:cNvSpPr txBox="1"/>
            <p:nvPr/>
          </p:nvSpPr>
          <p:spPr>
            <a:xfrm rot="16200000">
              <a:off x="3604878" y="319943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9EE6A7-F3A0-2CE0-F065-E8F7482D4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525" y="1117603"/>
              <a:ext cx="0" cy="634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0B4175-8679-B14E-7FF4-DFC5EC72169A}"/>
                </a:ext>
              </a:extLst>
            </p:cNvPr>
            <p:cNvCxnSpPr>
              <a:cxnSpLocks/>
            </p:cNvCxnSpPr>
            <p:nvPr/>
          </p:nvCxnSpPr>
          <p:spPr>
            <a:xfrm>
              <a:off x="842455" y="1788160"/>
              <a:ext cx="16721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1F1896-A0F4-F591-CBFB-897CA4EAC673}"/>
                </a:ext>
              </a:extLst>
            </p:cNvPr>
            <p:cNvSpPr txBox="1"/>
            <p:nvPr/>
          </p:nvSpPr>
          <p:spPr>
            <a:xfrm>
              <a:off x="1553633" y="1451095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8898D-3972-3A7B-942E-98B4126298F3}"/>
                </a:ext>
              </a:extLst>
            </p:cNvPr>
            <p:cNvSpPr txBox="1"/>
            <p:nvPr/>
          </p:nvSpPr>
          <p:spPr>
            <a:xfrm rot="16200000">
              <a:off x="2538604" y="126330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FF1A96-FE38-8CF1-81DB-D39627D76C94}"/>
                </a:ext>
              </a:extLst>
            </p:cNvPr>
            <p:cNvSpPr txBox="1"/>
            <p:nvPr/>
          </p:nvSpPr>
          <p:spPr>
            <a:xfrm>
              <a:off x="1078231" y="4240013"/>
              <a:ext cx="772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19C5A9-A851-5D00-D014-4A6A1285925E}"/>
                </a:ext>
              </a:extLst>
            </p:cNvPr>
            <p:cNvSpPr txBox="1"/>
            <p:nvPr/>
          </p:nvSpPr>
          <p:spPr>
            <a:xfrm>
              <a:off x="2133600" y="1605283"/>
              <a:ext cx="9538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Goal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location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CA81A1-90E8-F0DA-1224-8F4EAE991C6A}"/>
                </a:ext>
              </a:extLst>
            </p:cNvPr>
            <p:cNvSpPr/>
            <p:nvPr/>
          </p:nvSpPr>
          <p:spPr>
            <a:xfrm>
              <a:off x="762000" y="1066800"/>
              <a:ext cx="2743200" cy="4876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F8999-B8E7-9AB0-919A-D239B826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50" t="18992" b="1069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1C033-CF97-49A9-BBAC-023FBFC8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Partially Observable Environments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F41DA-F620-4DC6-9035-6E635D6A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Observations to Learn About the State</a:t>
            </a:r>
          </a:p>
        </p:txBody>
      </p:sp>
    </p:spTree>
    <p:extLst>
      <p:ext uri="{BB962C8B-B14F-4D97-AF65-F5344CB8AC3E}">
        <p14:creationId xmlns:p14="http://schemas.microsoft.com/office/powerpoint/2010/main" val="365304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0F4BF-9670-4EDF-91D5-1098A9E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Percepts and 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F17AE4-432C-49F5-8CEA-2F3909113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619750" cy="44989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Many problems cannot be solved efficiently without sensing (e.g., 8-puzzle). </a:t>
                </a:r>
              </a:p>
              <a:p>
                <a:r>
                  <a:rPr lang="en-US" dirty="0"/>
                  <a:t>We need to see at least one square.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Percept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	      	 …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state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Fully observable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Sensorless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Partially observable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100" dirty="0"/>
                  <a:t> is called an observation and tells us something about </a:t>
                </a: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100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F17AE4-432C-49F5-8CEA-2F3909113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619750" cy="4498975"/>
              </a:xfrm>
              <a:blipFill>
                <a:blip r:embed="rId2"/>
                <a:stretch>
                  <a:fillRect l="-1410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5E1782C1-BF0A-4BE5-95FC-166AD468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6475" y="1447800"/>
            <a:ext cx="390525" cy="4800600"/>
          </a:xfrm>
          <a:prstGeom prst="leftBrace">
            <a:avLst>
              <a:gd name="adj1" fmla="val 8333"/>
              <a:gd name="adj2" fmla="val 84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D49E9-D5F1-F019-0B5D-140664F22745}"/>
              </a:ext>
            </a:extLst>
          </p:cNvPr>
          <p:cNvGrpSpPr/>
          <p:nvPr/>
        </p:nvGrpSpPr>
        <p:grpSpPr>
          <a:xfrm>
            <a:off x="6545179" y="1676400"/>
            <a:ext cx="2177716" cy="2117558"/>
            <a:chOff x="6545179" y="1676400"/>
            <a:chExt cx="2177716" cy="2117558"/>
          </a:xfrm>
        </p:grpSpPr>
        <p:pic>
          <p:nvPicPr>
            <p:cNvPr id="11" name="Picture 10" descr="8puzzle">
              <a:extLst>
                <a:ext uri="{FF2B5EF4-FFF2-40B4-BE49-F238E27FC236}">
                  <a16:creationId xmlns:a16="http://schemas.microsoft.com/office/drawing/2014/main" id="{97912CDD-8F72-49FE-9E57-9C0E8B233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53691" b="11894"/>
            <a:stretch/>
          </p:blipFill>
          <p:spPr bwMode="auto">
            <a:xfrm>
              <a:off x="6705600" y="1801520"/>
              <a:ext cx="1971675" cy="1905000"/>
            </a:xfrm>
            <a:prstGeom prst="rect">
              <a:avLst/>
            </a:prstGeom>
            <a:solidFill>
              <a:srgbClr val="595959">
                <a:alpha val="60000"/>
              </a:srgbClr>
            </a:solidFill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6CD92-F187-46E4-B620-25FCCFBC6755}"/>
                </a:ext>
              </a:extLst>
            </p:cNvPr>
            <p:cNvSpPr/>
            <p:nvPr/>
          </p:nvSpPr>
          <p:spPr>
            <a:xfrm>
              <a:off x="6545179" y="1676400"/>
              <a:ext cx="2177716" cy="2117558"/>
            </a:xfrm>
            <a:custGeom>
              <a:avLst/>
              <a:gdLst>
                <a:gd name="connsiteX0" fmla="*/ 36095 w 2177716"/>
                <a:gd name="connsiteY0" fmla="*/ 794084 h 2117558"/>
                <a:gd name="connsiteX1" fmla="*/ 36095 w 2177716"/>
                <a:gd name="connsiteY1" fmla="*/ 794084 h 2117558"/>
                <a:gd name="connsiteX2" fmla="*/ 830179 w 2177716"/>
                <a:gd name="connsiteY2" fmla="*/ 794084 h 2117558"/>
                <a:gd name="connsiteX3" fmla="*/ 842210 w 2177716"/>
                <a:gd name="connsiteY3" fmla="*/ 794084 h 2117558"/>
                <a:gd name="connsiteX4" fmla="*/ 806116 w 2177716"/>
                <a:gd name="connsiteY4" fmla="*/ 0 h 2117558"/>
                <a:gd name="connsiteX5" fmla="*/ 2177716 w 2177716"/>
                <a:gd name="connsiteY5" fmla="*/ 0 h 2117558"/>
                <a:gd name="connsiteX6" fmla="*/ 2153653 w 2177716"/>
                <a:gd name="connsiteY6" fmla="*/ 2117558 h 2117558"/>
                <a:gd name="connsiteX7" fmla="*/ 0 w 2177716"/>
                <a:gd name="connsiteY7" fmla="*/ 2057400 h 2117558"/>
                <a:gd name="connsiteX8" fmla="*/ 36095 w 2177716"/>
                <a:gd name="connsiteY8" fmla="*/ 794084 h 211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716" h="2117558">
                  <a:moveTo>
                    <a:pt x="36095" y="794084"/>
                  </a:moveTo>
                  <a:lnTo>
                    <a:pt x="36095" y="794084"/>
                  </a:lnTo>
                  <a:lnTo>
                    <a:pt x="830179" y="794084"/>
                  </a:lnTo>
                  <a:lnTo>
                    <a:pt x="842210" y="794084"/>
                  </a:lnTo>
                  <a:lnTo>
                    <a:pt x="806116" y="0"/>
                  </a:lnTo>
                  <a:lnTo>
                    <a:pt x="2177716" y="0"/>
                  </a:lnTo>
                  <a:lnTo>
                    <a:pt x="2153653" y="2117558"/>
                  </a:lnTo>
                  <a:lnTo>
                    <a:pt x="0" y="2057400"/>
                  </a:lnTo>
                  <a:lnTo>
                    <a:pt x="36095" y="794084"/>
                  </a:lnTo>
                  <a:close/>
                </a:path>
              </a:pathLst>
            </a:custGeom>
            <a:solidFill>
              <a:srgbClr val="595959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B16A669B-70B8-4B63-8621-7C6C0184EEBE}"/>
                  </a:ext>
                </a:extLst>
              </p:cNvPr>
              <p:cNvSpPr/>
              <p:nvPr/>
            </p:nvSpPr>
            <p:spPr>
              <a:xfrm>
                <a:off x="6569242" y="4119563"/>
                <a:ext cx="2209800" cy="2128838"/>
              </a:xfrm>
              <a:prstGeom prst="borderCallout1">
                <a:avLst>
                  <a:gd name="adj1" fmla="val 3545"/>
                  <a:gd name="adj2" fmla="val 14534"/>
                  <a:gd name="adj3" fmla="val -93348"/>
                  <a:gd name="adj4" fmla="val 1992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𝑇𝑖𝑙𝑒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/>
                  <a:t>Problem</a:t>
                </a:r>
                <a:r>
                  <a:rPr lang="en-US" dirty="0"/>
                  <a:t>: Many states (different order of the hidden tiles) can produce the same observation!</a:t>
                </a:r>
              </a:p>
            </p:txBody>
          </p:sp>
        </mc:Choice>
        <mc:Fallback xmlns="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B16A669B-70B8-4B63-8621-7C6C0184E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42" y="4119563"/>
                <a:ext cx="2209800" cy="2128838"/>
              </a:xfrm>
              <a:prstGeom prst="borderCallout1">
                <a:avLst>
                  <a:gd name="adj1" fmla="val 3545"/>
                  <a:gd name="adj2" fmla="val 14534"/>
                  <a:gd name="adj3" fmla="val -93348"/>
                  <a:gd name="adj4" fmla="val 19924"/>
                </a:avLst>
              </a:prstGeom>
              <a:blipFill>
                <a:blip r:embed="rId4"/>
                <a:stretch>
                  <a:fillRect l="-2198" r="-3846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FFE7-A78C-4247-B08F-0A96C429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7721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Solving Partially Observable Problems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60E-8437-4BC5-AFB4-E0AA215A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an AND-OR tree to create a conditional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959E-6A33-490F-9B17-1F86A4B4D0F7}"/>
              </a:ext>
            </a:extLst>
          </p:cNvPr>
          <p:cNvSpPr txBox="1"/>
          <p:nvPr/>
        </p:nvSpPr>
        <p:spPr>
          <a:xfrm>
            <a:off x="1295400" y="5334000"/>
            <a:ext cx="585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</a:t>
            </a:r>
            <a:r>
              <a:rPr lang="en-US" sz="2400" dirty="0"/>
              <a:t>: </a:t>
            </a:r>
            <a:r>
              <a:rPr lang="en-US" sz="2400" i="1" dirty="0"/>
              <a:t>[</a:t>
            </a:r>
            <a:r>
              <a:rPr lang="en-US" sz="2400" b="1" i="1" dirty="0"/>
              <a:t>Suck, Right, 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b="1" i="1" dirty="0">
                <a:solidFill>
                  <a:srgbClr val="FF0000"/>
                </a:solidFill>
              </a:rPr>
              <a:t> b = {6}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b="1" i="1" dirty="0">
                <a:solidFill>
                  <a:srgbClr val="FF0000"/>
                </a:solidFill>
              </a:rPr>
              <a:t> Suck </a:t>
            </a:r>
            <a:r>
              <a:rPr lang="en-US" sz="2400" b="1" dirty="0">
                <a:solidFill>
                  <a:srgbClr val="FF0000"/>
                </a:solidFill>
              </a:rPr>
              <a:t>else</a:t>
            </a:r>
            <a:r>
              <a:rPr lang="en-US" sz="2400" b="1" i="1" dirty="0">
                <a:solidFill>
                  <a:srgbClr val="FF0000"/>
                </a:solidFill>
              </a:rPr>
              <a:t> []</a:t>
            </a:r>
            <a:r>
              <a:rPr lang="en-US" sz="2400" i="1" dirty="0"/>
              <a:t>]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356F30-650F-0E4D-DEE3-0B2E66CB86FE}"/>
              </a:ext>
            </a:extLst>
          </p:cNvPr>
          <p:cNvSpPr/>
          <p:nvPr/>
        </p:nvSpPr>
        <p:spPr>
          <a:xfrm>
            <a:off x="4812159" y="6026087"/>
            <a:ext cx="2607339" cy="731313"/>
          </a:xfrm>
          <a:prstGeom prst="wedgeRoundRectCallout">
            <a:avLst>
              <a:gd name="adj1" fmla="val -43252"/>
              <a:gd name="adj2" fmla="val -8337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 = {6} </a:t>
            </a:r>
            <a:r>
              <a:rPr lang="en-US" dirty="0"/>
              <a:t>is the result of the update with </a:t>
            </a:r>
            <a:r>
              <a:rPr lang="en-US" i="1" dirty="0"/>
              <a:t>o = [B, Dirty]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CF469B-7543-5D0C-2EFF-571049549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49969" y="403492"/>
            <a:ext cx="2438400" cy="1248829"/>
            <a:chOff x="6076950" y="365126"/>
            <a:chExt cx="2438400" cy="1248829"/>
          </a:xfrm>
        </p:grpSpPr>
        <p:pic>
          <p:nvPicPr>
            <p:cNvPr id="8" name="Picture 4" descr="vacuum2-environment">
              <a:extLst>
                <a:ext uri="{FF2B5EF4-FFF2-40B4-BE49-F238E27FC236}">
                  <a16:creationId xmlns:a16="http://schemas.microsoft.com/office/drawing/2014/main" id="{9D24A022-8B80-9B34-40AA-F9CD8129F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6950" y="365126"/>
              <a:ext cx="2438400" cy="1247554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F7592B-D0EB-5BB5-56D7-162889CDD8D5}"/>
                </a:ext>
              </a:extLst>
            </p:cNvPr>
            <p:cNvSpPr txBox="1"/>
            <p:nvPr/>
          </p:nvSpPr>
          <p:spPr>
            <a:xfrm rot="1308263">
              <a:off x="7625452" y="690625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534D5B-F35D-72F5-AF82-39AD3CCA02A7}"/>
              </a:ext>
            </a:extLst>
          </p:cNvPr>
          <p:cNvGrpSpPr/>
          <p:nvPr/>
        </p:nvGrpSpPr>
        <p:grpSpPr>
          <a:xfrm>
            <a:off x="533399" y="2514600"/>
            <a:ext cx="8353308" cy="3314343"/>
            <a:chOff x="533399" y="2514600"/>
            <a:chExt cx="8353308" cy="3314343"/>
          </a:xfrm>
        </p:grpSpPr>
        <p:grpSp>
          <p:nvGrpSpPr>
            <p:cNvPr id="11" name="Group 10" descr="Figure of an AND-OR Tree.">
              <a:extLst>
                <a:ext uri="{FF2B5EF4-FFF2-40B4-BE49-F238E27FC236}">
                  <a16:creationId xmlns:a16="http://schemas.microsoft.com/office/drawing/2014/main" id="{B3F1A244-F1A3-8522-2044-49C1A2ADC80F}"/>
                </a:ext>
              </a:extLst>
            </p:cNvPr>
            <p:cNvGrpSpPr/>
            <p:nvPr/>
          </p:nvGrpSpPr>
          <p:grpSpPr>
            <a:xfrm>
              <a:off x="533399" y="2514600"/>
              <a:ext cx="8353308" cy="3314343"/>
              <a:chOff x="533399" y="2514600"/>
              <a:chExt cx="8353308" cy="331434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B3752C0-3A05-43FA-9DC7-1F2C5C311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0100" y="2514600"/>
                <a:ext cx="3006607" cy="259080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941423-AB1C-4666-9F27-F29FFFADFD5A}"/>
                  </a:ext>
                </a:extLst>
              </p:cNvPr>
              <p:cNvSpPr/>
              <p:nvPr/>
            </p:nvSpPr>
            <p:spPr>
              <a:xfrm>
                <a:off x="7419498" y="4433888"/>
                <a:ext cx="1435100" cy="671511"/>
              </a:xfrm>
              <a:prstGeom prst="rect">
                <a:avLst/>
              </a:prstGeom>
              <a:solidFill>
                <a:srgbClr val="7030A0">
                  <a:alpha val="7843"/>
                </a:srgbClr>
              </a:solidFill>
              <a:ln>
                <a:solidFill>
                  <a:srgbClr val="CC009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3002904-EC0A-42E1-8B4E-3165D9A34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477" y="2590800"/>
                <a:ext cx="4634523" cy="2743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C82DCC-B37A-4B84-8659-8C6CCFE0E65D}"/>
                  </a:ext>
                </a:extLst>
              </p:cNvPr>
              <p:cNvSpPr txBox="1"/>
              <p:nvPr/>
            </p:nvSpPr>
            <p:spPr>
              <a:xfrm>
                <a:off x="960022" y="3990201"/>
                <a:ext cx="816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[</a:t>
                </a:r>
                <a:r>
                  <a:rPr lang="en-US" sz="1200" i="1" dirty="0" err="1"/>
                  <a:t>A,Clean</a:t>
                </a:r>
                <a:r>
                  <a:rPr lang="en-US" sz="1200" i="1" dirty="0"/>
                  <a:t>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77DE8-AA0D-4A55-A357-D6E2295F823A}"/>
                  </a:ext>
                </a:extLst>
              </p:cNvPr>
              <p:cNvSpPr txBox="1"/>
              <p:nvPr/>
            </p:nvSpPr>
            <p:spPr>
              <a:xfrm>
                <a:off x="4770022" y="3962400"/>
                <a:ext cx="816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/>
                  <a:t>[</a:t>
                </a:r>
                <a:r>
                  <a:rPr lang="en-US" sz="1200" i="1" dirty="0" err="1"/>
                  <a:t>B,Clean</a:t>
                </a:r>
                <a:r>
                  <a:rPr lang="en-US" sz="1200" i="1" dirty="0"/>
                  <a:t>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7D780-4884-4BE8-9596-2CF831F32987}"/>
                  </a:ext>
                </a:extLst>
              </p:cNvPr>
              <p:cNvSpPr txBox="1"/>
              <p:nvPr/>
            </p:nvSpPr>
            <p:spPr>
              <a:xfrm>
                <a:off x="3398422" y="3962400"/>
                <a:ext cx="816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[</a:t>
                </a:r>
                <a:r>
                  <a:rPr lang="en-US" sz="1200" i="1" dirty="0" err="1"/>
                  <a:t>B,Dirty</a:t>
                </a:r>
                <a:r>
                  <a:rPr lang="en-US" sz="1200" i="1" dirty="0"/>
                  <a:t>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BDC666-59F2-4DA5-87B7-311CEDA56EBE}"/>
                  </a:ext>
                </a:extLst>
              </p:cNvPr>
              <p:cNvSpPr txBox="1"/>
              <p:nvPr/>
            </p:nvSpPr>
            <p:spPr>
              <a:xfrm>
                <a:off x="3024475" y="3556378"/>
                <a:ext cx="439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OR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EE92C8-0BF8-4674-AAD0-F33352146E4D}"/>
                  </a:ext>
                </a:extLst>
              </p:cNvPr>
              <p:cNvSpPr txBox="1"/>
              <p:nvPr/>
            </p:nvSpPr>
            <p:spPr>
              <a:xfrm>
                <a:off x="4205076" y="4137590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28E31-62E6-45E8-8BFA-F5445BDB536C}"/>
                  </a:ext>
                </a:extLst>
              </p:cNvPr>
              <p:cNvSpPr txBox="1"/>
              <p:nvPr/>
            </p:nvSpPr>
            <p:spPr>
              <a:xfrm>
                <a:off x="1905398" y="4005305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AND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BCAB613-601B-47FB-89A3-6A8A55BC2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1268" y="3374143"/>
                <a:ext cx="767671" cy="52078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3220BD2-8063-4F23-8315-7099A3631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66" y="5185479"/>
                <a:ext cx="363829" cy="1763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EA8FB-1F00-4A4B-9CF1-CAE2E8DEB8D8}"/>
                  </a:ext>
                </a:extLst>
              </p:cNvPr>
              <p:cNvSpPr txBox="1"/>
              <p:nvPr/>
            </p:nvSpPr>
            <p:spPr>
              <a:xfrm>
                <a:off x="2403301" y="4983985"/>
                <a:ext cx="452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…</a:t>
                </a: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2FDB1899-3349-4CEC-A9C1-CD174D03A15C}"/>
                  </a:ext>
                </a:extLst>
              </p:cNvPr>
              <p:cNvSpPr/>
              <p:nvPr/>
            </p:nvSpPr>
            <p:spPr>
              <a:xfrm rot="5400000">
                <a:off x="344428" y="3141900"/>
                <a:ext cx="952143" cy="574199"/>
              </a:xfrm>
              <a:prstGeom prst="rightArrow">
                <a:avLst>
                  <a:gd name="adj1" fmla="val 50000"/>
                  <a:gd name="adj2" fmla="val 34762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predict</a:t>
                </a:r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A13F12A0-22C3-4F15-B2F1-FD7A58CA0D20}"/>
                  </a:ext>
                </a:extLst>
              </p:cNvPr>
              <p:cNvSpPr/>
              <p:nvPr/>
            </p:nvSpPr>
            <p:spPr>
              <a:xfrm rot="5400000">
                <a:off x="344430" y="4094045"/>
                <a:ext cx="952143" cy="57419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update</a:t>
                </a:r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8EEEAC75-7EF8-4397-8826-531143CCD5F7}"/>
                  </a:ext>
                </a:extLst>
              </p:cNvPr>
              <p:cNvSpPr/>
              <p:nvPr/>
            </p:nvSpPr>
            <p:spPr>
              <a:xfrm rot="5400000">
                <a:off x="573027" y="4799429"/>
                <a:ext cx="494943" cy="574199"/>
              </a:xfrm>
              <a:prstGeom prst="rightArrow">
                <a:avLst>
                  <a:gd name="adj1" fmla="val 50000"/>
                  <a:gd name="adj2" fmla="val 34762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1F2D30DD-23D1-4256-A4BB-A81C76C82106}"/>
                  </a:ext>
                </a:extLst>
              </p:cNvPr>
              <p:cNvSpPr/>
              <p:nvPr/>
            </p:nvSpPr>
            <p:spPr>
              <a:xfrm rot="5400000">
                <a:off x="573026" y="5294373"/>
                <a:ext cx="494943" cy="57419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6D2093E-389B-45D2-9E5D-C37B65639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398" y="4047332"/>
                <a:ext cx="0" cy="29652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DF414CE-F252-4E1F-ACD7-2665E3AC2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6063" y="4213702"/>
                <a:ext cx="0" cy="4722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35B935-1D94-87C9-4866-183BC71B1008}"/>
                  </a:ext>
                </a:extLst>
              </p:cNvPr>
              <p:cNvSpPr/>
              <p:nvPr/>
            </p:nvSpPr>
            <p:spPr>
              <a:xfrm>
                <a:off x="7383403" y="3786189"/>
                <a:ext cx="1503304" cy="13992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856504-8C4A-1A90-AA48-717024DB2FFF}"/>
                </a:ext>
              </a:extLst>
            </p:cNvPr>
            <p:cNvSpPr txBox="1"/>
            <p:nvPr/>
          </p:nvSpPr>
          <p:spPr>
            <a:xfrm>
              <a:off x="7593316" y="4246245"/>
              <a:ext cx="73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solidFill>
                    <a:srgbClr val="FF0000"/>
                  </a:solidFill>
                </a:rPr>
                <a:t>Suck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37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5542359" y="0"/>
            <a:ext cx="3601641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85184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E4A02A-EB10-4AC6-B332-BCB38243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88" y="1235357"/>
            <a:ext cx="4417405" cy="4403442"/>
            <a:chOff x="6545179" y="2923674"/>
            <a:chExt cx="2132096" cy="2125357"/>
          </a:xfrm>
          <a:solidFill>
            <a:srgbClr val="595959">
              <a:alpha val="60000"/>
            </a:srgbClr>
          </a:solidFill>
        </p:grpSpPr>
        <p:pic>
          <p:nvPicPr>
            <p:cNvPr id="7" name="Picture 6" descr="8puzzle">
              <a:extLst>
                <a:ext uri="{FF2B5EF4-FFF2-40B4-BE49-F238E27FC236}">
                  <a16:creationId xmlns:a16="http://schemas.microsoft.com/office/drawing/2014/main" id="{8CAEE922-C4DD-463A-856E-5CBAE57933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53691" b="11894"/>
            <a:stretch/>
          </p:blipFill>
          <p:spPr bwMode="auto">
            <a:xfrm>
              <a:off x="6705600" y="3048794"/>
              <a:ext cx="1971675" cy="1905000"/>
            </a:xfrm>
            <a:prstGeom prst="rect">
              <a:avLst/>
            </a:prstGeom>
            <a:grpFill/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4DA2B6-C660-48B6-B9DD-BCCA7196377F}"/>
                </a:ext>
              </a:extLst>
            </p:cNvPr>
            <p:cNvSpPr/>
            <p:nvPr/>
          </p:nvSpPr>
          <p:spPr>
            <a:xfrm>
              <a:off x="6545179" y="2923674"/>
              <a:ext cx="2132096" cy="2125357"/>
            </a:xfrm>
            <a:custGeom>
              <a:avLst/>
              <a:gdLst>
                <a:gd name="connsiteX0" fmla="*/ 36095 w 2177716"/>
                <a:gd name="connsiteY0" fmla="*/ 794084 h 2117558"/>
                <a:gd name="connsiteX1" fmla="*/ 36095 w 2177716"/>
                <a:gd name="connsiteY1" fmla="*/ 794084 h 2117558"/>
                <a:gd name="connsiteX2" fmla="*/ 830179 w 2177716"/>
                <a:gd name="connsiteY2" fmla="*/ 794084 h 2117558"/>
                <a:gd name="connsiteX3" fmla="*/ 842210 w 2177716"/>
                <a:gd name="connsiteY3" fmla="*/ 794084 h 2117558"/>
                <a:gd name="connsiteX4" fmla="*/ 806116 w 2177716"/>
                <a:gd name="connsiteY4" fmla="*/ 0 h 2117558"/>
                <a:gd name="connsiteX5" fmla="*/ 2177716 w 2177716"/>
                <a:gd name="connsiteY5" fmla="*/ 0 h 2117558"/>
                <a:gd name="connsiteX6" fmla="*/ 2153653 w 2177716"/>
                <a:gd name="connsiteY6" fmla="*/ 2117558 h 2117558"/>
                <a:gd name="connsiteX7" fmla="*/ 0 w 2177716"/>
                <a:gd name="connsiteY7" fmla="*/ 2057400 h 2117558"/>
                <a:gd name="connsiteX8" fmla="*/ 36095 w 2177716"/>
                <a:gd name="connsiteY8" fmla="*/ 794084 h 211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716" h="2117558">
                  <a:moveTo>
                    <a:pt x="36095" y="794084"/>
                  </a:moveTo>
                  <a:lnTo>
                    <a:pt x="36095" y="794084"/>
                  </a:lnTo>
                  <a:lnTo>
                    <a:pt x="830179" y="794084"/>
                  </a:lnTo>
                  <a:lnTo>
                    <a:pt x="842210" y="794084"/>
                  </a:lnTo>
                  <a:lnTo>
                    <a:pt x="806116" y="0"/>
                  </a:lnTo>
                  <a:lnTo>
                    <a:pt x="2177716" y="0"/>
                  </a:lnTo>
                  <a:lnTo>
                    <a:pt x="2153653" y="2117558"/>
                  </a:lnTo>
                  <a:lnTo>
                    <a:pt x="0" y="2057400"/>
                  </a:lnTo>
                  <a:lnTo>
                    <a:pt x="36095" y="7940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E0EE8C-4D59-48F1-B069-E38EC27F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80" y="662400"/>
            <a:ext cx="2750520" cy="2766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Case Study: </a:t>
            </a:r>
            <a:br>
              <a:rPr lang="en-US" sz="4400" kern="1200" dirty="0">
                <a:latin typeface="+mj-lt"/>
                <a:ea typeface="+mj-ea"/>
                <a:cs typeface="+mj-cs"/>
              </a:rPr>
            </a:br>
            <a:br>
              <a:rPr lang="en-US" sz="4400" kern="1200" dirty="0">
                <a:latin typeface="+mj-lt"/>
                <a:ea typeface="+mj-ea"/>
                <a:cs typeface="+mj-cs"/>
              </a:rPr>
            </a:br>
            <a:r>
              <a:rPr lang="en-US" sz="4400" dirty="0"/>
              <a:t>Partially Observable 8-Puzzle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681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7B07A-CDE1-4DA3-B6DB-01E392AB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933950" cy="1325563"/>
          </a:xfrm>
        </p:spPr>
        <p:txBody>
          <a:bodyPr/>
          <a:lstStyle/>
          <a:p>
            <a:r>
              <a:rPr lang="en-US" dirty="0"/>
              <a:t>Partially Observable 8-Puzzle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83E69-33D5-4952-8BA7-5015B567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848351" cy="43465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 a problem description for this problem.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States:</a:t>
            </a:r>
          </a:p>
          <a:p>
            <a:pPr lvl="1"/>
            <a:r>
              <a:rPr lang="en-US" dirty="0"/>
              <a:t>Initial state:</a:t>
            </a:r>
          </a:p>
          <a:p>
            <a:pPr lvl="1"/>
            <a:r>
              <a:rPr lang="en-US" dirty="0"/>
              <a:t>Actions:</a:t>
            </a:r>
          </a:p>
          <a:p>
            <a:pPr lvl="1"/>
            <a:r>
              <a:rPr lang="en-US" dirty="0"/>
              <a:t>Transition model:</a:t>
            </a:r>
          </a:p>
          <a:p>
            <a:pPr lvl="1"/>
            <a:r>
              <a:rPr lang="en-US" dirty="0"/>
              <a:t>Goal test:</a:t>
            </a:r>
          </a:p>
          <a:p>
            <a:pPr lvl="1"/>
            <a:r>
              <a:rPr lang="en-US" dirty="0"/>
              <a:t>Percept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problem can be solved using an AND-OR Tree, but is there an easier solution?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What type of agents would we use?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What algorithms can be used?</a:t>
            </a:r>
          </a:p>
        </p:txBody>
      </p:sp>
      <p:grpSp>
        <p:nvGrpSpPr>
          <p:cNvPr id="6" name="Group 5" descr="Picture of an 8-puzzle with only the top left tile visible.">
            <a:extLst>
              <a:ext uri="{FF2B5EF4-FFF2-40B4-BE49-F238E27FC236}">
                <a16:creationId xmlns:a16="http://schemas.microsoft.com/office/drawing/2014/main" id="{DBB5C5F6-68A3-4DD2-83AC-ED9499A064A3}"/>
              </a:ext>
            </a:extLst>
          </p:cNvPr>
          <p:cNvGrpSpPr/>
          <p:nvPr/>
        </p:nvGrpSpPr>
        <p:grpSpPr>
          <a:xfrm>
            <a:off x="6477000" y="349084"/>
            <a:ext cx="2177716" cy="2117558"/>
            <a:chOff x="6545179" y="2923674"/>
            <a:chExt cx="2177716" cy="2117558"/>
          </a:xfrm>
          <a:solidFill>
            <a:srgbClr val="595959">
              <a:alpha val="60000"/>
            </a:srgbClr>
          </a:solidFill>
        </p:grpSpPr>
        <p:pic>
          <p:nvPicPr>
            <p:cNvPr id="7" name="Picture 6" descr="8puzzle">
              <a:extLst>
                <a:ext uri="{FF2B5EF4-FFF2-40B4-BE49-F238E27FC236}">
                  <a16:creationId xmlns:a16="http://schemas.microsoft.com/office/drawing/2014/main" id="{5D73636E-CBBA-4DEE-846F-F1A0C6B3B4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53691" b="11894"/>
            <a:stretch/>
          </p:blipFill>
          <p:spPr bwMode="auto">
            <a:xfrm>
              <a:off x="6705600" y="3048794"/>
              <a:ext cx="1971675" cy="1905000"/>
            </a:xfrm>
            <a:prstGeom prst="rect">
              <a:avLst/>
            </a:prstGeom>
            <a:grpFill/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8A80EB-E496-484B-8540-6335A0608DFF}"/>
                </a:ext>
              </a:extLst>
            </p:cNvPr>
            <p:cNvSpPr/>
            <p:nvPr/>
          </p:nvSpPr>
          <p:spPr>
            <a:xfrm>
              <a:off x="6545179" y="2923674"/>
              <a:ext cx="2177716" cy="2117558"/>
            </a:xfrm>
            <a:custGeom>
              <a:avLst/>
              <a:gdLst>
                <a:gd name="connsiteX0" fmla="*/ 36095 w 2177716"/>
                <a:gd name="connsiteY0" fmla="*/ 794084 h 2117558"/>
                <a:gd name="connsiteX1" fmla="*/ 36095 w 2177716"/>
                <a:gd name="connsiteY1" fmla="*/ 794084 h 2117558"/>
                <a:gd name="connsiteX2" fmla="*/ 830179 w 2177716"/>
                <a:gd name="connsiteY2" fmla="*/ 794084 h 2117558"/>
                <a:gd name="connsiteX3" fmla="*/ 842210 w 2177716"/>
                <a:gd name="connsiteY3" fmla="*/ 794084 h 2117558"/>
                <a:gd name="connsiteX4" fmla="*/ 806116 w 2177716"/>
                <a:gd name="connsiteY4" fmla="*/ 0 h 2117558"/>
                <a:gd name="connsiteX5" fmla="*/ 2177716 w 2177716"/>
                <a:gd name="connsiteY5" fmla="*/ 0 h 2117558"/>
                <a:gd name="connsiteX6" fmla="*/ 2153653 w 2177716"/>
                <a:gd name="connsiteY6" fmla="*/ 2117558 h 2117558"/>
                <a:gd name="connsiteX7" fmla="*/ 0 w 2177716"/>
                <a:gd name="connsiteY7" fmla="*/ 2057400 h 2117558"/>
                <a:gd name="connsiteX8" fmla="*/ 36095 w 2177716"/>
                <a:gd name="connsiteY8" fmla="*/ 794084 h 211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716" h="2117558">
                  <a:moveTo>
                    <a:pt x="36095" y="794084"/>
                  </a:moveTo>
                  <a:lnTo>
                    <a:pt x="36095" y="794084"/>
                  </a:lnTo>
                  <a:lnTo>
                    <a:pt x="830179" y="794084"/>
                  </a:lnTo>
                  <a:lnTo>
                    <a:pt x="842210" y="794084"/>
                  </a:lnTo>
                  <a:lnTo>
                    <a:pt x="806116" y="0"/>
                  </a:lnTo>
                  <a:lnTo>
                    <a:pt x="2177716" y="0"/>
                  </a:lnTo>
                  <a:lnTo>
                    <a:pt x="2153653" y="2117558"/>
                  </a:lnTo>
                  <a:lnTo>
                    <a:pt x="0" y="2057400"/>
                  </a:lnTo>
                  <a:lnTo>
                    <a:pt x="36095" y="7940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BB505-77D3-8EFE-A2F7-FAD786D4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0" t="29688" r="2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08FD7-3544-4ECB-9BBB-12B038B9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E9B46-0040-4EF6-9C7A-E00DBC1C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Unknown Environments and Online Search</a:t>
            </a:r>
          </a:p>
        </p:txBody>
      </p:sp>
    </p:spTree>
    <p:extLst>
      <p:ext uri="{BB962C8B-B14F-4D97-AF65-F5344CB8AC3E}">
        <p14:creationId xmlns:p14="http://schemas.microsoft.com/office/powerpoint/2010/main" val="252289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66669-F88A-481D-B660-36D3D3B8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Offline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2D4E4-8EDB-4A8F-BC83-2065F739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2830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Offline search aka planning</a:t>
            </a:r>
            <a:r>
              <a:rPr lang="en-US" dirty="0"/>
              <a:t>: Create a plan using the state space and the transition model before taking any action. </a:t>
            </a:r>
          </a:p>
          <a:p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 can be </a:t>
            </a:r>
          </a:p>
          <a:p>
            <a:pPr lvl="1"/>
            <a:r>
              <a:rPr lang="en-US" b="1" dirty="0"/>
              <a:t>a sequence of actions, </a:t>
            </a:r>
            <a:r>
              <a:rPr lang="en-US" dirty="0"/>
              <a:t>or </a:t>
            </a:r>
          </a:p>
          <a:p>
            <a:pPr lvl="1"/>
            <a:r>
              <a:rPr lang="en-US" b="1" dirty="0"/>
              <a:t>a conditional plan</a:t>
            </a:r>
            <a:r>
              <a:rPr lang="en-US" dirty="0"/>
              <a:t> that uses observations to account for uncertainty or imperfect observability.</a:t>
            </a:r>
          </a:p>
          <a:p>
            <a:r>
              <a:rPr lang="en-US" dirty="0"/>
              <a:t>The agent plans using search with the known transition function to predict the consequence of actions. </a:t>
            </a:r>
          </a:p>
          <a:p>
            <a:endParaRPr lang="en-US" dirty="0"/>
          </a:p>
          <a:p>
            <a:r>
              <a:rPr lang="en-US" b="1" dirty="0"/>
              <a:t>Issue</a:t>
            </a:r>
            <a:r>
              <a:rPr lang="en-US" dirty="0"/>
              <a:t>: In an </a:t>
            </a:r>
            <a:r>
              <a:rPr lang="en-US" b="1" dirty="0"/>
              <a:t>unknown environment,</a:t>
            </a:r>
            <a:r>
              <a:rPr lang="en-US" dirty="0"/>
              <a:t> we do not know the transition function. </a:t>
            </a:r>
          </a:p>
          <a:p>
            <a:r>
              <a:rPr lang="en-US" dirty="0"/>
              <a:t>We cannot predict outcomes of actions; therefore, we cannot plan using offline search!</a:t>
            </a:r>
          </a:p>
        </p:txBody>
      </p:sp>
    </p:spTree>
    <p:extLst>
      <p:ext uri="{BB962C8B-B14F-4D97-AF65-F5344CB8AC3E}">
        <p14:creationId xmlns:p14="http://schemas.microsoft.com/office/powerpoint/2010/main" val="10366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F393-6E74-0ADD-B143-6DA71FA0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4B3D2-FCFF-919B-9551-421D6DBC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489EDE4-CF17-9191-0221-7A80A616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1"/>
                <a:ext cx="78867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Online search </a:t>
                </a:r>
                <a:r>
                  <a:rPr lang="en-US" dirty="0"/>
                  <a:t>does not use planning! It explores the real world one action at a time. Offline prediction and update are replaced by “act” and “observe.”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Useful for</a:t>
                </a:r>
              </a:p>
              <a:p>
                <a:pPr lvl="1"/>
                <a:r>
                  <a:rPr lang="en-US" b="1" dirty="0"/>
                  <a:t>Unknown environment</a:t>
                </a:r>
                <a:r>
                  <a:rPr lang="en-US" dirty="0"/>
                  <a:t>: The agent has no complete model of how the environment works. It needs to explore an unknown state space and/or what actions do. I.e., it needs to </a:t>
                </a:r>
                <a:r>
                  <a:rPr lang="en-US" b="1" dirty="0"/>
                  <a:t>learn the transition function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Real-time problems</a:t>
                </a:r>
                <a:r>
                  <a:rPr lang="en-US" dirty="0"/>
                  <a:t>: When offline computation takes too long, and there is a penalty for sitting around and thinking.</a:t>
                </a:r>
              </a:p>
              <a:p>
                <a:pPr lvl="1"/>
                <a:r>
                  <a:rPr lang="en-US" b="1" dirty="0"/>
                  <a:t>Nondeterministic domain</a:t>
                </a:r>
                <a:r>
                  <a:rPr lang="en-US" dirty="0"/>
                  <a:t>: Conditional plans become very large. Only focus on what happens instead of planning for everything!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489EDE4-CF17-9191-0221-7A80A616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1"/>
                <a:ext cx="7886700" cy="4648200"/>
              </a:xfrm>
              <a:blipFill>
                <a:blip r:embed="rId2"/>
                <a:stretch>
                  <a:fillRect l="-850" t="-2752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 descr="A sequence of act, observe, act, etc.">
            <a:extLst>
              <a:ext uri="{FF2B5EF4-FFF2-40B4-BE49-F238E27FC236}">
                <a16:creationId xmlns:a16="http://schemas.microsoft.com/office/drawing/2014/main" id="{A132169D-F6E1-B6C1-D3C7-25E966433B86}"/>
              </a:ext>
            </a:extLst>
          </p:cNvPr>
          <p:cNvGrpSpPr/>
          <p:nvPr/>
        </p:nvGrpSpPr>
        <p:grpSpPr>
          <a:xfrm>
            <a:off x="1236902" y="2463800"/>
            <a:ext cx="6670196" cy="990600"/>
            <a:chOff x="1524000" y="4318000"/>
            <a:chExt cx="6670196" cy="990600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E7513F51-76E8-32C3-F495-C79C347C748C}"/>
                </a:ext>
              </a:extLst>
            </p:cNvPr>
            <p:cNvGraphicFramePr/>
            <p:nvPr/>
          </p:nvGraphicFramePr>
          <p:xfrm>
            <a:off x="1524000" y="4343400"/>
            <a:ext cx="6096000" cy="965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501F0-6D88-24A9-511E-787FBC15EE0A}"/>
                </a:ext>
              </a:extLst>
            </p:cNvPr>
            <p:cNvSpPr txBox="1"/>
            <p:nvPr/>
          </p:nvSpPr>
          <p:spPr>
            <a:xfrm>
              <a:off x="7620000" y="4318000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31495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Recap</a:t>
            </a:r>
            <a:r>
              <a:rPr lang="en-US" sz="4000" dirty="0"/>
              <a:t>: Solving Search Problems under 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 descr="No uncertainty means deterministic actions and full observability.">
                <a:extLst>
                  <a:ext uri="{FF2B5EF4-FFF2-40B4-BE49-F238E27FC236}">
                    <a16:creationId xmlns:a16="http://schemas.microsoft.com/office/drawing/2014/main" id="{1A6D5AF7-114F-4BD9-9A5D-050071A97E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61460"/>
                  </p:ext>
                </p:extLst>
              </p:nvPr>
            </p:nvGraphicFramePr>
            <p:xfrm>
              <a:off x="633083" y="2096784"/>
              <a:ext cx="2461753" cy="32650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Content Placeholder 7" descr="No uncertainty means deterministic actions and full observability.">
                <a:extLst>
                  <a:ext uri="{FF2B5EF4-FFF2-40B4-BE49-F238E27FC236}">
                    <a16:creationId xmlns:a16="http://schemas.microsoft.com/office/drawing/2014/main" id="{1A6D5AF7-114F-4BD9-9A5D-050071A97E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61460"/>
                  </p:ext>
                </p:extLst>
              </p:nvPr>
            </p:nvGraphicFramePr>
            <p:xfrm>
              <a:off x="633083" y="2096784"/>
              <a:ext cx="2461753" cy="32650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5" name="Group 4" descr="The state space of the vacuum world as a graph with eight states.">
            <a:extLst>
              <a:ext uri="{FF2B5EF4-FFF2-40B4-BE49-F238E27FC236}">
                <a16:creationId xmlns:a16="http://schemas.microsoft.com/office/drawing/2014/main" id="{902D6D70-DCCC-08B6-E7FE-A405E8EFB174}"/>
              </a:ext>
            </a:extLst>
          </p:cNvPr>
          <p:cNvGrpSpPr/>
          <p:nvPr/>
        </p:nvGrpSpPr>
        <p:grpSpPr>
          <a:xfrm>
            <a:off x="3250565" y="2032313"/>
            <a:ext cx="5700655" cy="3722200"/>
            <a:chOff x="3276600" y="1660604"/>
            <a:chExt cx="5700655" cy="372220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4175709-7E24-4889-BB5C-3F5FE1A91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6600" y="2667000"/>
              <a:ext cx="5700655" cy="271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BFCA0D-F803-47D3-BFF3-549E7B288DC8}"/>
                </a:ext>
              </a:extLst>
            </p:cNvPr>
            <p:cNvCxnSpPr/>
            <p:nvPr/>
          </p:nvCxnSpPr>
          <p:spPr>
            <a:xfrm flipH="1">
              <a:off x="3848101" y="3132104"/>
              <a:ext cx="1676400" cy="6315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2844A0-0C70-41CD-A70E-CE2ABC45F44C}"/>
                </a:ext>
              </a:extLst>
            </p:cNvPr>
            <p:cNvCxnSpPr/>
            <p:nvPr/>
          </p:nvCxnSpPr>
          <p:spPr>
            <a:xfrm>
              <a:off x="4343400" y="3853658"/>
              <a:ext cx="609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2997ED-3FB6-43AF-B3BC-17BD86472D1E}"/>
                </a:ext>
              </a:extLst>
            </p:cNvPr>
            <p:cNvCxnSpPr/>
            <p:nvPr/>
          </p:nvCxnSpPr>
          <p:spPr>
            <a:xfrm>
              <a:off x="5150485" y="4060326"/>
              <a:ext cx="1638300" cy="6338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6FCBEC-A505-4959-BF00-0EC0DA8BC809}"/>
                </a:ext>
              </a:extLst>
            </p:cNvPr>
            <p:cNvSpPr txBox="1"/>
            <p:nvPr/>
          </p:nvSpPr>
          <p:spPr>
            <a:xfrm>
              <a:off x="3568036" y="4620804"/>
              <a:ext cx="124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Goal states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524F9B-6A07-4069-9BA7-639648444157}"/>
                </a:ext>
              </a:extLst>
            </p:cNvPr>
            <p:cNvSpPr txBox="1"/>
            <p:nvPr/>
          </p:nvSpPr>
          <p:spPr>
            <a:xfrm>
              <a:off x="4940087" y="2311410"/>
              <a:ext cx="125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Initial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3F790A-73EE-4E53-B55A-5BE346E6B01C}"/>
                </a:ext>
              </a:extLst>
            </p:cNvPr>
            <p:cNvSpPr/>
            <p:nvPr/>
          </p:nvSpPr>
          <p:spPr>
            <a:xfrm>
              <a:off x="5029202" y="2705239"/>
              <a:ext cx="990598" cy="505736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8AC21-C75B-4C15-AC11-ABD2538E14C3}"/>
                </a:ext>
              </a:extLst>
            </p:cNvPr>
            <p:cNvSpPr/>
            <p:nvPr/>
          </p:nvSpPr>
          <p:spPr>
            <a:xfrm>
              <a:off x="5024439" y="4560113"/>
              <a:ext cx="2133600" cy="505736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D860EE-A5CB-47C5-B487-2A94B255A892}"/>
                </a:ext>
              </a:extLst>
            </p:cNvPr>
            <p:cNvSpPr txBox="1"/>
            <p:nvPr/>
          </p:nvSpPr>
          <p:spPr>
            <a:xfrm>
              <a:off x="3568036" y="1660604"/>
              <a:ext cx="44364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State space: </a:t>
              </a:r>
              <a:r>
                <a:rPr lang="en-US" sz="1600" dirty="0"/>
                <a:t>A state completely describes the condition of the environment and the agent.</a:t>
              </a:r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D350F3D5-C3F6-F587-CA59-4D92F40D6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76950" y="365126"/>
            <a:ext cx="2438400" cy="1247554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B7C9B-1FD9-F6BD-15C6-1A4732C48A7E}"/>
              </a:ext>
            </a:extLst>
          </p:cNvPr>
          <p:cNvSpPr txBox="1"/>
          <p:nvPr/>
        </p:nvSpPr>
        <p:spPr>
          <a:xfrm>
            <a:off x="489780" y="601812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Solution:</a:t>
            </a:r>
            <a:r>
              <a:rPr lang="en-US" dirty="0"/>
              <a:t> Use tree search in the planning phase to create a </a:t>
            </a:r>
            <a:r>
              <a:rPr lang="en-US" b="1" dirty="0">
                <a:solidFill>
                  <a:srgbClr val="FF0000"/>
                </a:solidFill>
              </a:rPr>
              <a:t>sequence of actions </a:t>
            </a:r>
            <a:r>
              <a:rPr lang="en-US" dirty="0"/>
              <a:t>also called a </a:t>
            </a:r>
            <a:r>
              <a:rPr lang="en-US" b="1" dirty="0">
                <a:solidFill>
                  <a:srgbClr val="FF0000"/>
                </a:solidFill>
              </a:rPr>
              <a:t>plan.</a:t>
            </a:r>
            <a:r>
              <a:rPr lang="en-US" dirty="0"/>
              <a:t> Then blindly execute the plan: </a:t>
            </a:r>
            <a:r>
              <a:rPr lang="en-US" b="1" dirty="0"/>
              <a:t>[Suck, Right, Suck]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0DE-21B3-4377-14BA-D0C4D7F1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DFS with Backtracking for an unknown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217F-5C3A-594C-DED6-128AE3AB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64" y="2062789"/>
            <a:ext cx="2327371" cy="42524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don’t have a map of the maze. We can only see adjacent squares.</a:t>
            </a:r>
          </a:p>
          <a:p>
            <a:r>
              <a:rPr lang="en-US" dirty="0"/>
              <a:t>We cannot plan so we must explore by walking around! </a:t>
            </a:r>
          </a:p>
          <a:p>
            <a:r>
              <a:rPr lang="en-US" dirty="0"/>
              <a:t>A simple method is to store the path for backtracking to get back to untied actions when we run into a dead end (think leaving breadcrumbs or a string).</a:t>
            </a:r>
          </a:p>
          <a:p>
            <a:r>
              <a:rPr lang="en-US" dirty="0"/>
              <a:t>This is an iterative implementation of DFS without a reached data structure. </a:t>
            </a:r>
            <a:r>
              <a:rPr lang="en-US" dirty="0" err="1"/>
              <a:t>Unbacktaced</a:t>
            </a:r>
            <a:r>
              <a:rPr lang="en-US" dirty="0"/>
              <a:t> represents the currently explored path, and untried represents the frontier. DFS memory management applies. </a:t>
            </a:r>
          </a:p>
        </p:txBody>
      </p:sp>
      <p:grpSp>
        <p:nvGrpSpPr>
          <p:cNvPr id="7" name="Group 6" descr="Visualization of an unkown maze that is only partially explored using the DFS backtracking algorithm.">
            <a:extLst>
              <a:ext uri="{FF2B5EF4-FFF2-40B4-BE49-F238E27FC236}">
                <a16:creationId xmlns:a16="http://schemas.microsoft.com/office/drawing/2014/main" id="{C71899B9-D1DA-5F2D-4EE7-7F72A30A1312}"/>
              </a:ext>
            </a:extLst>
          </p:cNvPr>
          <p:cNvGrpSpPr/>
          <p:nvPr/>
        </p:nvGrpSpPr>
        <p:grpSpPr>
          <a:xfrm>
            <a:off x="3177839" y="1807065"/>
            <a:ext cx="5623847" cy="4716290"/>
            <a:chOff x="3177839" y="1807065"/>
            <a:chExt cx="5623847" cy="471629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B428A0-70E0-87D8-CC15-0DE5F80789FB}"/>
                </a:ext>
              </a:extLst>
            </p:cNvPr>
            <p:cNvGrpSpPr/>
            <p:nvPr/>
          </p:nvGrpSpPr>
          <p:grpSpPr>
            <a:xfrm>
              <a:off x="3177839" y="1807065"/>
              <a:ext cx="5623847" cy="4716290"/>
              <a:chOff x="1353736" y="2490239"/>
              <a:chExt cx="4970864" cy="410668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D7EC42-0EB6-D409-79A6-5ED61F5C9639}"/>
                  </a:ext>
                </a:extLst>
              </p:cNvPr>
              <p:cNvGrpSpPr/>
              <p:nvPr/>
            </p:nvGrpSpPr>
            <p:grpSpPr>
              <a:xfrm>
                <a:off x="3133060" y="3057573"/>
                <a:ext cx="2997283" cy="3358116"/>
                <a:chOff x="3035576" y="2855155"/>
                <a:chExt cx="2997283" cy="3358116"/>
              </a:xfrm>
            </p:grpSpPr>
            <p:pic>
              <p:nvPicPr>
                <p:cNvPr id="4" name="Picture 2">
                  <a:extLst>
                    <a:ext uri="{FF2B5EF4-FFF2-40B4-BE49-F238E27FC236}">
                      <a16:creationId xmlns:a16="http://schemas.microsoft.com/office/drawing/2014/main" id="{981DD39B-CE16-F9D3-8069-CF80E1DFD2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encilSketch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2331" y="3208814"/>
                  <a:ext cx="2960528" cy="3004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25BB4E-11D4-683A-0211-7B2CD04D1CB4}"/>
                    </a:ext>
                  </a:extLst>
                </p:cNvPr>
                <p:cNvSpPr txBox="1"/>
                <p:nvPr/>
              </p:nvSpPr>
              <p:spPr>
                <a:xfrm>
                  <a:off x="3035576" y="2855155"/>
                  <a:ext cx="88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Start</a:t>
                  </a:r>
                </a:p>
              </p:txBody>
            </p:sp>
            <p:sp>
              <p:nvSpPr>
                <p:cNvPr id="5" name="Down Arrow 10">
                  <a:extLst>
                    <a:ext uri="{FF2B5EF4-FFF2-40B4-BE49-F238E27FC236}">
                      <a16:creationId xmlns:a16="http://schemas.microsoft.com/office/drawing/2014/main" id="{B2CB48DC-D1A2-74EE-28B4-C084144222D8}"/>
                    </a:ext>
                  </a:extLst>
                </p:cNvPr>
                <p:cNvSpPr/>
                <p:nvPr/>
              </p:nvSpPr>
              <p:spPr>
                <a:xfrm>
                  <a:off x="3842790" y="3771433"/>
                  <a:ext cx="164474" cy="22255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DAC7AA-7E6F-F262-1B13-13C88A184693}"/>
                  </a:ext>
                </a:extLst>
              </p:cNvPr>
              <p:cNvSpPr/>
              <p:nvPr/>
            </p:nvSpPr>
            <p:spPr>
              <a:xfrm flipH="1" flipV="1">
                <a:off x="2971800" y="4191000"/>
                <a:ext cx="3352800" cy="2405928"/>
              </a:xfrm>
              <a:prstGeom prst="rect">
                <a:avLst/>
              </a:prstGeom>
              <a:solidFill>
                <a:srgbClr val="A5A5A5">
                  <a:alpha val="8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4B83EC-3C77-6C28-04C3-219141F6EE1C}"/>
                  </a:ext>
                </a:extLst>
              </p:cNvPr>
              <p:cNvSpPr/>
              <p:nvPr/>
            </p:nvSpPr>
            <p:spPr>
              <a:xfrm>
                <a:off x="4586398" y="3185240"/>
                <a:ext cx="1738202" cy="1005760"/>
              </a:xfrm>
              <a:prstGeom prst="rect">
                <a:avLst/>
              </a:prstGeom>
              <a:solidFill>
                <a:srgbClr val="A5A5A5">
                  <a:alpha val="8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FF40D14A-6207-FA6C-8399-D6928A71E349}"/>
                  </a:ext>
                </a:extLst>
              </p:cNvPr>
              <p:cNvSpPr/>
              <p:nvPr/>
            </p:nvSpPr>
            <p:spPr>
              <a:xfrm>
                <a:off x="1353736" y="4566041"/>
                <a:ext cx="1371600" cy="1295400"/>
              </a:xfrm>
              <a:prstGeom prst="wedgeRoundRectCallout">
                <a:avLst>
                  <a:gd name="adj1" fmla="val 78740"/>
                  <a:gd name="adj2" fmla="val -16962"/>
                  <a:gd name="adj3" fmla="val 16667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transition function is unknown.</a:t>
                </a:r>
              </a:p>
            </p:txBody>
          </p:sp>
          <p:sp>
            <p:nvSpPr>
              <p:cNvPr id="19" name="Speech Bubble: Rectangle with Corners Rounded 18">
                <a:extLst>
                  <a:ext uri="{FF2B5EF4-FFF2-40B4-BE49-F238E27FC236}">
                    <a16:creationId xmlns:a16="http://schemas.microsoft.com/office/drawing/2014/main" id="{2698D873-C2CE-BF74-2FBA-3103EA4C7A8E}"/>
                  </a:ext>
                </a:extLst>
              </p:cNvPr>
              <p:cNvSpPr/>
              <p:nvPr/>
            </p:nvSpPr>
            <p:spPr>
              <a:xfrm>
                <a:off x="4647708" y="2490239"/>
                <a:ext cx="1674521" cy="369332"/>
              </a:xfrm>
              <a:prstGeom prst="wedgeRoundRectCallout">
                <a:avLst>
                  <a:gd name="adj1" fmla="val -69979"/>
                  <a:gd name="adj2" fmla="val 260586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unbacktracked</a:t>
                </a:r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3F28B0-D61F-49B7-010B-0FEC2A646CB2}"/>
                  </a:ext>
                </a:extLst>
              </p:cNvPr>
              <p:cNvSpPr/>
              <p:nvPr/>
            </p:nvSpPr>
            <p:spPr>
              <a:xfrm>
                <a:off x="3334289" y="4030980"/>
                <a:ext cx="164474" cy="14757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0D8F16-F186-72F8-7E98-AE00F15CD9F8}"/>
                  </a:ext>
                </a:extLst>
              </p:cNvPr>
              <p:cNvSpPr/>
              <p:nvPr/>
            </p:nvSpPr>
            <p:spPr>
              <a:xfrm>
                <a:off x="4421924" y="3590245"/>
                <a:ext cx="164474" cy="14757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peech Bubble: Rectangle with Corners Rounded 22">
                <a:extLst>
                  <a:ext uri="{FF2B5EF4-FFF2-40B4-BE49-F238E27FC236}">
                    <a16:creationId xmlns:a16="http://schemas.microsoft.com/office/drawing/2014/main" id="{F2FF66E3-831D-3F5B-D86E-AA7B84CF5EEB}"/>
                  </a:ext>
                </a:extLst>
              </p:cNvPr>
              <p:cNvSpPr/>
              <p:nvPr/>
            </p:nvSpPr>
            <p:spPr>
              <a:xfrm>
                <a:off x="1568352" y="3479363"/>
                <a:ext cx="915910" cy="489520"/>
              </a:xfrm>
              <a:prstGeom prst="wedgeRoundRectCallout">
                <a:avLst>
                  <a:gd name="adj1" fmla="val 147072"/>
                  <a:gd name="adj2" fmla="val 7353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untried </a:t>
                </a:r>
                <a:br>
                  <a:rPr lang="en-US" sz="1400" dirty="0"/>
                </a:br>
                <a:r>
                  <a:rPr lang="en-US" sz="1400" dirty="0"/>
                  <a:t>(~ frontier)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AA9B3E-B2DD-6789-E617-1E490CA57809}"/>
                </a:ext>
              </a:extLst>
            </p:cNvPr>
            <p:cNvCxnSpPr/>
            <p:nvPr/>
          </p:nvCxnSpPr>
          <p:spPr>
            <a:xfrm>
              <a:off x="61722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88CAE7-F488-41F8-7E06-9E609E32C4C2}"/>
                </a:ext>
              </a:extLst>
            </p:cNvPr>
            <p:cNvCxnSpPr/>
            <p:nvPr/>
          </p:nvCxnSpPr>
          <p:spPr>
            <a:xfrm>
              <a:off x="64008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D00005-AF6A-8DAE-1E67-D794C6E17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600" y="3124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AF2800-6D6B-0023-C177-0B8DDA92F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124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726560-378C-E41A-AFD9-9DEACB719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00" y="3124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6D4A18-31D0-5384-2926-B089F57FA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103F723-C237-3033-7601-434D947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2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A732D93-1DC3-8D74-47E3-35010E3D649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38900" y="33147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BF7C60-935B-4F30-127B-BC792B6537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372100" y="33147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E4DCDF-D015-5DAD-A161-1CFF11B757F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372100" y="30099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98C148-67DB-901D-66D3-7A2B8E0988E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753100" y="33147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B48120-1F4B-2DC6-DDD1-D7B8F15A7DC7}"/>
                </a:ext>
              </a:extLst>
            </p:cNvPr>
            <p:cNvGrpSpPr/>
            <p:nvPr/>
          </p:nvGrpSpPr>
          <p:grpSpPr>
            <a:xfrm>
              <a:off x="3548135" y="1963295"/>
              <a:ext cx="896208" cy="369332"/>
              <a:chOff x="3870530" y="1691688"/>
              <a:chExt cx="896208" cy="369332"/>
            </a:xfrm>
          </p:grpSpPr>
          <p:sp>
            <p:nvSpPr>
              <p:cNvPr id="8" name="Down Arrow 10">
                <a:extLst>
                  <a:ext uri="{FF2B5EF4-FFF2-40B4-BE49-F238E27FC236}">
                    <a16:creationId xmlns:a16="http://schemas.microsoft.com/office/drawing/2014/main" id="{B469D13D-46CE-E6E4-EF85-D035FFA027FA}"/>
                  </a:ext>
                </a:extLst>
              </p:cNvPr>
              <p:cNvSpPr/>
              <p:nvPr/>
            </p:nvSpPr>
            <p:spPr>
              <a:xfrm>
                <a:off x="3870530" y="1775202"/>
                <a:ext cx="186080" cy="2555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07F4F-7D1B-1B81-0A79-7C06287BDF2B}"/>
                  </a:ext>
                </a:extLst>
              </p:cNvPr>
              <p:cNvSpPr txBox="1"/>
              <p:nvPr/>
            </p:nvSpPr>
            <p:spPr>
              <a:xfrm>
                <a:off x="4029870" y="1691688"/>
                <a:ext cx="736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79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13C7-9AF1-4761-868F-E85D9042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732020" cy="1286160"/>
          </a:xfrm>
        </p:spPr>
        <p:txBody>
          <a:bodyPr anchor="b">
            <a:normAutofit/>
          </a:bodyPr>
          <a:lstStyle/>
          <a:p>
            <a:r>
              <a:rPr lang="en-US" sz="2800" dirty="0"/>
              <a:t>Important concepts that you should be able to explain and use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74A9-3326-4C00-884E-0E829139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Difference between solution types: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700" dirty="0"/>
              <a:t>a fixed action sequence (a plan),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700" dirty="0"/>
              <a:t> a conditional plan (also called a strategy or policy), and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700" dirty="0"/>
              <a:t>exploration.</a:t>
            </a:r>
          </a:p>
          <a:p>
            <a:r>
              <a:rPr lang="en-US" sz="1700" dirty="0"/>
              <a:t>What are belief states?</a:t>
            </a:r>
          </a:p>
          <a:p>
            <a:r>
              <a:rPr lang="en-US" sz="1700" dirty="0"/>
              <a:t>How actions can be used to coerce the world into known states.</a:t>
            </a:r>
          </a:p>
          <a:p>
            <a:r>
              <a:rPr lang="en-US" sz="1700" dirty="0"/>
              <a:t>How actions and observations can be used to learn about the state: State estimation with repeated predict and update steps.</a:t>
            </a:r>
          </a:p>
          <a:p>
            <a:r>
              <a:rPr lang="en-US" sz="1700" dirty="0"/>
              <a:t>The use of AND-OR trees to solve small problems.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6A7B6-C475-452B-BF7B-D1447DB2D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65222" r="3855" b="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688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Consequence </a:t>
            </a:r>
            <a:br>
              <a:rPr lang="en-US" dirty="0"/>
            </a:br>
            <a:r>
              <a:rPr lang="en-US" dirty="0"/>
              <a:t>of Uncertainty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Sources</a:t>
            </a:r>
            <a:r>
              <a:rPr lang="en-US" dirty="0"/>
              <a:t>: The environment may be</a:t>
            </a:r>
          </a:p>
          <a:p>
            <a:r>
              <a:rPr lang="en-US" b="1" dirty="0">
                <a:solidFill>
                  <a:srgbClr val="FF0000"/>
                </a:solidFill>
              </a:rPr>
              <a:t>Not fully observable</a:t>
            </a:r>
            <a:r>
              <a:rPr lang="en-US" dirty="0"/>
              <a:t>: The agent may be uncertain about its current state.</a:t>
            </a:r>
          </a:p>
          <a:p>
            <a:r>
              <a:rPr lang="en-US" b="1" dirty="0">
                <a:solidFill>
                  <a:srgbClr val="FF0000"/>
                </a:solidFill>
              </a:rPr>
              <a:t>Stochastic (transition function)</a:t>
            </a:r>
            <a:r>
              <a:rPr lang="en-US" dirty="0"/>
              <a:t>: The agent may not be able to perfectly predict the outcome of its actions.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Consequences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agent needs to keep track of all the states it could be in. </a:t>
            </a:r>
            <a:br>
              <a:rPr lang="en-US" dirty="0"/>
            </a:br>
            <a:r>
              <a:rPr lang="en-US" dirty="0"/>
              <a:t>This set is called a </a:t>
            </a:r>
            <a:r>
              <a:rPr lang="en-US" b="1" i="1" dirty="0">
                <a:solidFill>
                  <a:srgbClr val="FF0000"/>
                </a:solidFill>
              </a:rPr>
              <a:t>belief state.</a:t>
            </a:r>
            <a:br>
              <a:rPr lang="en-US" b="1" i="1" dirty="0">
                <a:solidFill>
                  <a:srgbClr val="FF0000"/>
                </a:solidFill>
              </a:rPr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fixed precomputed plan (sequence of actions) does not work for stochastic transition functions, but 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b="1" i="1" dirty="0">
                <a:solidFill>
                  <a:srgbClr val="FF0000"/>
                </a:solidFill>
              </a:rPr>
              <a:t>conditional plan (also called strategy or policy) </a:t>
            </a:r>
            <a:br>
              <a:rPr lang="en-US" b="1" i="1" dirty="0">
                <a:solidFill>
                  <a:srgbClr val="FF0000"/>
                </a:solidFill>
              </a:rPr>
            </a:br>
            <a:br>
              <a:rPr lang="en-US" b="1" i="1" dirty="0">
                <a:solidFill>
                  <a:srgbClr val="FF0000"/>
                </a:solidFill>
              </a:rPr>
            </a:br>
            <a:r>
              <a:rPr lang="en-US" dirty="0"/>
              <a:t>that depends on percepts is needed.</a:t>
            </a:r>
          </a:p>
        </p:txBody>
      </p: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6C93-B2A1-45A3-BEB7-2B12E7E0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59678"/>
            <a:ext cx="2866436" cy="4952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Types of uncertainty in the environment*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352614-AA4A-9035-2670-F36466641095}"/>
              </a:ext>
            </a:extLst>
          </p:cNvPr>
          <p:cNvGrpSpPr/>
          <p:nvPr/>
        </p:nvGrpSpPr>
        <p:grpSpPr>
          <a:xfrm>
            <a:off x="3886200" y="570672"/>
            <a:ext cx="4686300" cy="1189803"/>
            <a:chOff x="3886200" y="570672"/>
            <a:chExt cx="4686300" cy="11898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93D5586-6D61-E844-FA42-693EF4226E22}"/>
                </a:ext>
              </a:extLst>
            </p:cNvPr>
            <p:cNvSpPr/>
            <p:nvPr/>
          </p:nvSpPr>
          <p:spPr>
            <a:xfrm>
              <a:off x="3886200" y="570672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 descr="Dice">
              <a:extLst>
                <a:ext uri="{FF2B5EF4-FFF2-40B4-BE49-F238E27FC236}">
                  <a16:creationId xmlns:a16="http://schemas.microsoft.com/office/drawing/2014/main" id="{E722BED4-274C-C526-6BD4-B1988EA30ACF}"/>
                </a:ext>
              </a:extLst>
            </p:cNvPr>
            <p:cNvSpPr/>
            <p:nvPr/>
          </p:nvSpPr>
          <p:spPr>
            <a:xfrm>
              <a:off x="4246115" y="838378"/>
              <a:ext cx="654392" cy="65439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72B548-C476-5BB7-BE67-97CF2FE7732A}"/>
                </a:ext>
              </a:extLst>
            </p:cNvPr>
            <p:cNvSpPr/>
            <p:nvPr/>
          </p:nvSpPr>
          <p:spPr>
            <a:xfrm>
              <a:off x="5260423" y="570672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Nondeterministic Actions</a:t>
              </a:r>
              <a:r>
                <a:rPr lang="en-US" sz="1600" kern="1200" dirty="0"/>
                <a:t>:</a:t>
              </a:r>
              <a:br>
                <a:rPr lang="en-US" sz="1600" kern="1200" dirty="0"/>
              </a:br>
              <a:r>
                <a:rPr lang="en-US" sz="1600" kern="1200" dirty="0"/>
                <a:t>Outcome of an action in a state is uncertain.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2CB808-4923-C6A5-18F2-69A554F3BF57}"/>
              </a:ext>
            </a:extLst>
          </p:cNvPr>
          <p:cNvGrpSpPr/>
          <p:nvPr/>
        </p:nvGrpSpPr>
        <p:grpSpPr>
          <a:xfrm>
            <a:off x="3886200" y="2057927"/>
            <a:ext cx="4686300" cy="1189803"/>
            <a:chOff x="3886200" y="2057927"/>
            <a:chExt cx="4686300" cy="11898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61C36B9-3906-56C5-ECDE-6B4F42DD8BB4}"/>
                </a:ext>
              </a:extLst>
            </p:cNvPr>
            <p:cNvSpPr/>
            <p:nvPr/>
          </p:nvSpPr>
          <p:spPr>
            <a:xfrm>
              <a:off x="3886200" y="2057927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 descr="Blind">
              <a:extLst>
                <a:ext uri="{FF2B5EF4-FFF2-40B4-BE49-F238E27FC236}">
                  <a16:creationId xmlns:a16="http://schemas.microsoft.com/office/drawing/2014/main" id="{0DE7C908-4942-4D93-714D-5C86613733A3}"/>
                </a:ext>
              </a:extLst>
            </p:cNvPr>
            <p:cNvSpPr/>
            <p:nvPr/>
          </p:nvSpPr>
          <p:spPr>
            <a:xfrm>
              <a:off x="4246115" y="2325633"/>
              <a:ext cx="654392" cy="65439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EECA26-2B36-0076-A16A-94BF0FA1CD1E}"/>
                </a:ext>
              </a:extLst>
            </p:cNvPr>
            <p:cNvSpPr/>
            <p:nvPr/>
          </p:nvSpPr>
          <p:spPr>
            <a:xfrm>
              <a:off x="5260423" y="2057927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No observations</a:t>
              </a:r>
              <a:r>
                <a:rPr lang="en-US" sz="1600" kern="1200" dirty="0"/>
                <a:t>: </a:t>
              </a:r>
              <a:br>
                <a:rPr lang="en-US" sz="1600" kern="1200" dirty="0"/>
              </a:br>
              <a:r>
                <a:rPr lang="en-US" sz="1600" kern="1200" dirty="0" err="1"/>
                <a:t>Sensorless</a:t>
              </a:r>
              <a:r>
                <a:rPr lang="en-US" sz="1600" kern="1200" dirty="0"/>
                <a:t> problems.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BDB28-BDE9-6D2C-5EA8-A7DF843551B3}"/>
              </a:ext>
            </a:extLst>
          </p:cNvPr>
          <p:cNvGrpSpPr/>
          <p:nvPr/>
        </p:nvGrpSpPr>
        <p:grpSpPr>
          <a:xfrm>
            <a:off x="3886200" y="3545181"/>
            <a:ext cx="4686300" cy="1189803"/>
            <a:chOff x="3886200" y="3545181"/>
            <a:chExt cx="4686300" cy="118980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AAA909-EC4A-D980-EAC0-467F6BE57D75}"/>
                </a:ext>
              </a:extLst>
            </p:cNvPr>
            <p:cNvSpPr/>
            <p:nvPr/>
          </p:nvSpPr>
          <p:spPr>
            <a:xfrm>
              <a:off x="3886200" y="3545181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 descr="Microscope">
              <a:extLst>
                <a:ext uri="{FF2B5EF4-FFF2-40B4-BE49-F238E27FC236}">
                  <a16:creationId xmlns:a16="http://schemas.microsoft.com/office/drawing/2014/main" id="{6478EB25-EC46-B2A7-CE16-2AA4BDA76611}"/>
                </a:ext>
              </a:extLst>
            </p:cNvPr>
            <p:cNvSpPr/>
            <p:nvPr/>
          </p:nvSpPr>
          <p:spPr>
            <a:xfrm>
              <a:off x="4246115" y="3812887"/>
              <a:ext cx="654392" cy="65439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361779-450D-22D8-6419-58964B50BFA1}"/>
                </a:ext>
              </a:extLst>
            </p:cNvPr>
            <p:cNvSpPr/>
            <p:nvPr/>
          </p:nvSpPr>
          <p:spPr>
            <a:xfrm>
              <a:off x="5260423" y="3545181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Partially observable environments</a:t>
              </a:r>
              <a:r>
                <a:rPr lang="en-US" sz="1600" kern="1200" dirty="0"/>
                <a:t>: </a:t>
              </a:r>
              <a:br>
                <a:rPr lang="en-US" sz="1600" kern="1200" dirty="0"/>
              </a:br>
              <a:r>
                <a:rPr lang="en-US" sz="1600" kern="1200" dirty="0"/>
                <a:t>The agent cannot directly observe the state of the environment.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78B90B-CA46-4C20-C76C-6848948946A4}"/>
              </a:ext>
            </a:extLst>
          </p:cNvPr>
          <p:cNvGrpSpPr/>
          <p:nvPr/>
        </p:nvGrpSpPr>
        <p:grpSpPr>
          <a:xfrm>
            <a:off x="3886200" y="5032436"/>
            <a:ext cx="4686300" cy="1189803"/>
            <a:chOff x="3886200" y="5032436"/>
            <a:chExt cx="4686300" cy="118980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CB194B4-4843-44E6-367B-F6010A3D40BB}"/>
                </a:ext>
              </a:extLst>
            </p:cNvPr>
            <p:cNvSpPr/>
            <p:nvPr/>
          </p:nvSpPr>
          <p:spPr>
            <a:xfrm>
              <a:off x="3886200" y="5032436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 descr="Help">
              <a:extLst>
                <a:ext uri="{FF2B5EF4-FFF2-40B4-BE49-F238E27FC236}">
                  <a16:creationId xmlns:a16="http://schemas.microsoft.com/office/drawing/2014/main" id="{8639D950-4D11-A026-FF0A-EC1889FD83A8}"/>
                </a:ext>
              </a:extLst>
            </p:cNvPr>
            <p:cNvSpPr/>
            <p:nvPr/>
          </p:nvSpPr>
          <p:spPr>
            <a:xfrm>
              <a:off x="4246115" y="5300142"/>
              <a:ext cx="654392" cy="654392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AF98B3-46D1-CB92-1634-1DEB49CD76E0}"/>
                </a:ext>
              </a:extLst>
            </p:cNvPr>
            <p:cNvSpPr/>
            <p:nvPr/>
          </p:nvSpPr>
          <p:spPr>
            <a:xfrm>
              <a:off x="5260423" y="5032436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Exploration:</a:t>
              </a:r>
              <a:br>
                <a:rPr lang="en-US" sz="1600" b="1" kern="1200" dirty="0"/>
              </a:br>
              <a:r>
                <a:rPr lang="en-US" sz="1600" b="0" kern="1200" dirty="0"/>
                <a:t>Unknown environments and </a:t>
              </a:r>
              <a:br>
                <a:rPr lang="en-US" sz="1600" b="0" kern="1200" dirty="0"/>
              </a:br>
              <a:r>
                <a:rPr lang="en-US" sz="1600" b="0" kern="1200" dirty="0"/>
                <a:t>online search.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805E52B-A609-41F5-A7CB-87B18EBB6365}"/>
              </a:ext>
            </a:extLst>
          </p:cNvPr>
          <p:cNvSpPr/>
          <p:nvPr/>
        </p:nvSpPr>
        <p:spPr>
          <a:xfrm>
            <a:off x="152400" y="6199730"/>
            <a:ext cx="307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 we will quantify uncertainty with probabilities later.</a:t>
            </a:r>
          </a:p>
        </p:txBody>
      </p:sp>
    </p:spTree>
    <p:extLst>
      <p:ext uri="{BB962C8B-B14F-4D97-AF65-F5344CB8AC3E}">
        <p14:creationId xmlns:p14="http://schemas.microsoft.com/office/powerpoint/2010/main" val="196015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Stochastic Environment (Stochastic Transition Model)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the AND-OR Tree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54CF525-7D3F-4EEA-973F-304201504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 Find a subtree with one action for each OR node and considering all outcomes of the AND nodes that has only goal leaf nodes.</a:t>
            </a:r>
          </a:p>
          <a:p>
            <a:endParaRPr lang="en-US" dirty="0"/>
          </a:p>
          <a:p>
            <a:r>
              <a:rPr lang="en-US" dirty="0"/>
              <a:t>Descend the tree depth-first:</a:t>
            </a:r>
          </a:p>
          <a:p>
            <a:pPr lvl="1"/>
            <a:r>
              <a:rPr lang="en-US" dirty="0"/>
              <a:t>OR node:  trying one action at a time.</a:t>
            </a:r>
          </a:p>
          <a:p>
            <a:pPr lvl="1"/>
            <a:r>
              <a:rPr lang="en-US" dirty="0"/>
              <a:t>AND node:  consider all outcomes and check recursively.</a:t>
            </a:r>
          </a:p>
          <a:p>
            <a:pPr lvl="1"/>
            <a:r>
              <a:rPr lang="en-US" dirty="0"/>
              <a:t>Ignore cycles.</a:t>
            </a:r>
          </a:p>
          <a:p>
            <a:pPr lvl="1"/>
            <a:r>
              <a:rPr lang="en-US" dirty="0"/>
              <a:t>Abandon a subtree if not all leaf nodes are the desired goal nodes.</a:t>
            </a:r>
          </a:p>
          <a:p>
            <a:pPr lvl="1"/>
            <a:r>
              <a:rPr lang="en-US" dirty="0"/>
              <a:t>Stop when </a:t>
            </a:r>
            <a:r>
              <a:rPr lang="en-US" b="1" dirty="0"/>
              <a:t>the first complete subtree with only goal leaf nodes is found.</a:t>
            </a:r>
            <a:endParaRPr lang="en-US" dirty="0"/>
          </a:p>
          <a:p>
            <a:r>
              <a:rPr lang="en-US" dirty="0"/>
              <a:t>Construct the conditional plan that represents the subtree starting at the root node.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E329F-F00C-C2E8-7D1C-319DECF3B22C}"/>
              </a:ext>
            </a:extLst>
          </p:cNvPr>
          <p:cNvGrpSpPr/>
          <p:nvPr/>
        </p:nvGrpSpPr>
        <p:grpSpPr>
          <a:xfrm>
            <a:off x="457200" y="5466041"/>
            <a:ext cx="4572000" cy="1150898"/>
            <a:chOff x="457200" y="5604227"/>
            <a:chExt cx="4572000" cy="11508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7E4BD9-BCFB-66CF-DD62-1BC48CA76F3D}"/>
                </a:ext>
              </a:extLst>
            </p:cNvPr>
            <p:cNvSpPr txBox="1"/>
            <p:nvPr/>
          </p:nvSpPr>
          <p:spPr>
            <a:xfrm>
              <a:off x="457200" y="6108794"/>
              <a:ext cx="4572000" cy="64633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Conditional Plan:</a:t>
              </a:r>
            </a:p>
            <a:p>
              <a:r>
                <a:rPr lang="en-US" dirty="0"/>
                <a:t>[Suck, </a:t>
              </a:r>
              <a:r>
                <a:rPr lang="en-US" b="1" dirty="0"/>
                <a:t>if</a:t>
              </a:r>
              <a:r>
                <a:rPr lang="en-US" dirty="0"/>
                <a:t> State = 5 </a:t>
              </a:r>
              <a:r>
                <a:rPr lang="en-US" b="1" dirty="0"/>
                <a:t>then</a:t>
              </a:r>
              <a:r>
                <a:rPr lang="en-US" dirty="0"/>
                <a:t> [Right, Suck] </a:t>
              </a:r>
              <a:r>
                <a:rPr lang="en-US" b="1" dirty="0"/>
                <a:t>else</a:t>
              </a:r>
              <a:r>
                <a:rPr lang="en-US" dirty="0"/>
                <a:t> []]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42832C8-70C7-9A6F-809D-F46E6B581CA3}"/>
                </a:ext>
              </a:extLst>
            </p:cNvPr>
            <p:cNvSpPr/>
            <p:nvPr/>
          </p:nvSpPr>
          <p:spPr>
            <a:xfrm>
              <a:off x="2324361" y="5604227"/>
              <a:ext cx="437628" cy="34912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D8214E-66DA-40CE-9271-34D86CBB4694}"/>
              </a:ext>
            </a:extLst>
          </p:cNvPr>
          <p:cNvGrpSpPr/>
          <p:nvPr/>
        </p:nvGrpSpPr>
        <p:grpSpPr>
          <a:xfrm>
            <a:off x="352034" y="1860769"/>
            <a:ext cx="4358100" cy="3522692"/>
            <a:chOff x="352034" y="1860769"/>
            <a:chExt cx="4358100" cy="35226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2EEC3D-47CD-93D4-8EED-0A95F3C91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034" y="1860769"/>
              <a:ext cx="4358100" cy="3522692"/>
              <a:chOff x="352034" y="1860769"/>
              <a:chExt cx="4358100" cy="352269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FF01980-78D9-46DC-A2C6-56FA32790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034" y="1881505"/>
                <a:ext cx="4063845" cy="3501956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DD1F4D6-4609-4C6D-B209-6C21BB220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647" y="2685730"/>
                <a:ext cx="397271" cy="262246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8D571E5-7B61-4498-946C-61E55476A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969" y="2667076"/>
                <a:ext cx="365909" cy="30359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F4B8DE2-ED85-4A52-B06A-C9C08D413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2969" y="4648164"/>
                <a:ext cx="20909" cy="36768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DD13759-390E-4FE9-8657-BEA391906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6335" y="3709740"/>
                <a:ext cx="0" cy="317147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06325A-BDE7-41CF-86E1-D93AD128CD74}"/>
                  </a:ext>
                </a:extLst>
              </p:cNvPr>
              <p:cNvSpPr txBox="1"/>
              <p:nvPr/>
            </p:nvSpPr>
            <p:spPr>
              <a:xfrm>
                <a:off x="1132052" y="2104943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AA0000"/>
                    </a:solidFill>
                  </a:rPr>
                  <a:t>Suck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B36ECEC-41D5-4677-99C0-9FB74EE16150}"/>
                  </a:ext>
                </a:extLst>
              </p:cNvPr>
              <p:cNvCxnSpPr/>
              <p:nvPr/>
            </p:nvCxnSpPr>
            <p:spPr>
              <a:xfrm flipH="1">
                <a:off x="1245896" y="2163557"/>
                <a:ext cx="855964" cy="293946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9F9395-4EC9-4588-A6DF-07EC3893C7D2}"/>
                  </a:ext>
                </a:extLst>
              </p:cNvPr>
              <p:cNvSpPr txBox="1"/>
              <p:nvPr/>
            </p:nvSpPr>
            <p:spPr>
              <a:xfrm>
                <a:off x="1756166" y="4386554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AA0000"/>
                    </a:solidFill>
                  </a:rPr>
                  <a:t>Suck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98E90-0154-4878-B94A-BC87126D344F}"/>
                  </a:ext>
                </a:extLst>
              </p:cNvPr>
              <p:cNvSpPr txBox="1"/>
              <p:nvPr/>
            </p:nvSpPr>
            <p:spPr>
              <a:xfrm>
                <a:off x="1983151" y="3185278"/>
                <a:ext cx="492443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AA0000"/>
                    </a:solidFill>
                  </a:rPr>
                  <a:t>Right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15D8CDE-FE23-49F9-8FCA-90BA9A36B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3878" y="4220522"/>
                <a:ext cx="361090" cy="250982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CCD1161-5E03-43B6-B711-56734D101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827" y="3180240"/>
                <a:ext cx="416322" cy="326362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6DFDE-B63F-C874-49FE-3F026FBC7203}"/>
                  </a:ext>
                </a:extLst>
              </p:cNvPr>
              <p:cNvSpPr txBox="1"/>
              <p:nvPr/>
            </p:nvSpPr>
            <p:spPr>
              <a:xfrm>
                <a:off x="2383957" y="1860769"/>
                <a:ext cx="116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 node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12A6CA-7977-D268-5D9A-98C31C608C50}"/>
                  </a:ext>
                </a:extLst>
              </p:cNvPr>
              <p:cNvSpPr txBox="1"/>
              <p:nvPr/>
            </p:nvSpPr>
            <p:spPr>
              <a:xfrm>
                <a:off x="1379624" y="2395516"/>
                <a:ext cx="3330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node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2B7D4F-AC96-E0C0-9FD3-9DF853A14B14}"/>
                </a:ext>
              </a:extLst>
            </p:cNvPr>
            <p:cNvSpPr txBox="1"/>
            <p:nvPr/>
          </p:nvSpPr>
          <p:spPr>
            <a:xfrm>
              <a:off x="3670080" y="4115276"/>
              <a:ext cx="568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6DC8581-4C5A-369C-46F6-87D34A978068}"/>
              </a:ext>
            </a:extLst>
          </p:cNvPr>
          <p:cNvSpPr/>
          <p:nvPr/>
        </p:nvSpPr>
        <p:spPr>
          <a:xfrm>
            <a:off x="352034" y="1354570"/>
            <a:ext cx="1858102" cy="483979"/>
          </a:xfrm>
          <a:prstGeom prst="wedgeRoundRectCallout">
            <a:avLst>
              <a:gd name="adj1" fmla="val -2813"/>
              <a:gd name="adj2" fmla="val 20221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 function returns node 7 and 5</a:t>
            </a:r>
          </a:p>
        </p:txBody>
      </p:sp>
    </p:spTree>
    <p:extLst>
      <p:ext uri="{BB962C8B-B14F-4D97-AF65-F5344CB8AC3E}">
        <p14:creationId xmlns:p14="http://schemas.microsoft.com/office/powerpoint/2010/main" val="41641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8660C-8AAA-2FF8-4DC3-408C5DDD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70499-053E-FD5D-EA85-9ACC12B7D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Playing Tic-Tac-Toe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1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obot in a room with wires&#10;&#10;AI-generated content may be incorrect.">
            <a:extLst>
              <a:ext uri="{FF2B5EF4-FFF2-40B4-BE49-F238E27FC236}">
                <a16:creationId xmlns:a16="http://schemas.microsoft.com/office/drawing/2014/main" id="{A4143707-8234-E376-5CF5-B07982E7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4" t="29688" r="389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58D537-D381-4DBC-9287-D915E58B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With </a:t>
            </a:r>
            <a:b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Observations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D9245-3486-407B-B07E-AD89A17D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Using actions to “coerce” the world into a smaller set of known states</a:t>
            </a:r>
          </a:p>
        </p:txBody>
      </p:sp>
    </p:spTree>
    <p:extLst>
      <p:ext uri="{BB962C8B-B14F-4D97-AF65-F5344CB8AC3E}">
        <p14:creationId xmlns:p14="http://schemas.microsoft.com/office/powerpoint/2010/main" val="382421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C92B-DF76-4383-B4BB-8C398C82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Sensorless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6BB6-4F7C-4A24-AFA7-10CC1476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Conformant problem: The agent has no sensors, so the environment is not observable.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Why is this useful?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Doctor prescribes a broad-band antibiotic instead of performing time-consuming blood work to find a more targeted antibiotic. This saves time and money.</a:t>
            </a:r>
          </a:p>
          <a:p>
            <a:endParaRPr lang="en-US" dirty="0"/>
          </a:p>
          <a:p>
            <a:r>
              <a:rPr lang="en-US" b="1" dirty="0"/>
              <a:t>Basic idea</a:t>
            </a:r>
            <a:r>
              <a:rPr lang="en-US" dirty="0"/>
              <a:t>: Find a solution (a plan) that </a:t>
            </a:r>
            <a:r>
              <a:rPr lang="en-US" b="1" dirty="0">
                <a:solidFill>
                  <a:srgbClr val="FF0000"/>
                </a:solidFill>
              </a:rPr>
              <a:t>works (reasonably well) from any state </a:t>
            </a:r>
            <a:r>
              <a:rPr lang="en-US" dirty="0"/>
              <a:t>and then just blindly execute it.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5582</TotalTime>
  <Words>1527</Words>
  <Application>Microsoft Office PowerPoint</Application>
  <PresentationFormat>On-screen Show (4:3)</PresentationFormat>
  <Paragraphs>198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 5/7320  Artificial Intelligence  Search with Uncertainty AIMA Chapters 4.3-4.5</vt:lpstr>
      <vt:lpstr>Recap: Solving Search Problems under Certainty</vt:lpstr>
      <vt:lpstr>Sources and Consequence  of Uncertainty</vt:lpstr>
      <vt:lpstr>Types of uncertainty in the environment*</vt:lpstr>
      <vt:lpstr>Nondeterministic Actions</vt:lpstr>
      <vt:lpstr>Search the AND-OR Tree</vt:lpstr>
      <vt:lpstr>Example</vt:lpstr>
      <vt:lpstr>Search With  No Observations</vt:lpstr>
      <vt:lpstr>Sensorless Problems</vt:lpstr>
      <vt:lpstr>Find a Path in the  Reachable Belief State Space</vt:lpstr>
      <vt:lpstr>Case Study</vt:lpstr>
      <vt:lpstr>Partially Observable Environments</vt:lpstr>
      <vt:lpstr>Percepts and Observability</vt:lpstr>
      <vt:lpstr>Solving Partially Observable Problems 4</vt:lpstr>
      <vt:lpstr>Case Study:   Partially Observable 8-Puzzle</vt:lpstr>
      <vt:lpstr>Partially Observable 8-Puzzle</vt:lpstr>
      <vt:lpstr>Exploration</vt:lpstr>
      <vt:lpstr>Recap: Offline Search</vt:lpstr>
      <vt:lpstr>Online Search</vt:lpstr>
      <vt:lpstr>Case Study: DFS with Backtracking for an unknown Maze</vt:lpstr>
      <vt:lpstr>Important concepts that you should be able to explain and use 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  Artificial Intelligence  Search with Uncertainty</dc:title>
  <dc:creator>michael</dc:creator>
  <cp:lastModifiedBy>Hahsler, Michael</cp:lastModifiedBy>
  <cp:revision>86</cp:revision>
  <dcterms:created xsi:type="dcterms:W3CDTF">2021-02-12T23:04:30Z</dcterms:created>
  <dcterms:modified xsi:type="dcterms:W3CDTF">2025-09-25T19:06:20Z</dcterms:modified>
</cp:coreProperties>
</file>