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7" r:id="rId2"/>
    <p:sldId id="804" r:id="rId3"/>
    <p:sldId id="260" r:id="rId4"/>
    <p:sldId id="288" r:id="rId5"/>
    <p:sldId id="805" r:id="rId6"/>
    <p:sldId id="803" r:id="rId7"/>
    <p:sldId id="801" r:id="rId8"/>
    <p:sldId id="318" r:id="rId9"/>
    <p:sldId id="296" r:id="rId10"/>
    <p:sldId id="293" r:id="rId11"/>
    <p:sldId id="811" r:id="rId12"/>
    <p:sldId id="808" r:id="rId13"/>
    <p:sldId id="305" r:id="rId14"/>
    <p:sldId id="278" r:id="rId15"/>
    <p:sldId id="280" r:id="rId16"/>
    <p:sldId id="809" r:id="rId17"/>
    <p:sldId id="320" r:id="rId18"/>
    <p:sldId id="807" r:id="rId19"/>
    <p:sldId id="295" r:id="rId20"/>
    <p:sldId id="810" r:id="rId21"/>
    <p:sldId id="298" r:id="rId22"/>
    <p:sldId id="802" r:id="rId23"/>
    <p:sldId id="321" r:id="rId24"/>
    <p:sldId id="812"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90" d="100"/>
          <a:sy n="90" d="100"/>
        </p:scale>
        <p:origin x="16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9/18/2025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17</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06778-3054-78D5-57A0-73256BE6DC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C843D-D88A-5F90-1AD3-B55393302E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E7DC6-987E-8539-96C2-4020344BFF9C}"/>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E42496BA-6FAC-3D6C-2ACA-3AD73A41737A}"/>
              </a:ext>
            </a:extLst>
          </p:cNvPr>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181888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extLst>
      <p:ext uri="{BB962C8B-B14F-4D97-AF65-F5344CB8AC3E}">
        <p14:creationId xmlns:p14="http://schemas.microsoft.com/office/powerpoint/2010/main" val="396424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extLst>
      <p:ext uri="{BB962C8B-B14F-4D97-AF65-F5344CB8AC3E}">
        <p14:creationId xmlns:p14="http://schemas.microsoft.com/office/powerpoint/2010/main" val="396424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498752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837978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16</a:t>
            </a:fld>
            <a:endParaRPr lang="en-US"/>
          </a:p>
        </p:txBody>
      </p:sp>
    </p:spTree>
    <p:extLst>
      <p:ext uri="{BB962C8B-B14F-4D97-AF65-F5344CB8AC3E}">
        <p14:creationId xmlns:p14="http://schemas.microsoft.com/office/powerpoint/2010/main" val="300725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0.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1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6.png"/><Relationship Id="rId4" Type="http://schemas.openxmlformats.org/officeDocument/2006/relationships/image" Target="../media/image250.png"/></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21.sv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13.jpeg"/><Relationship Id="rId4" Type="http://schemas.openxmlformats.org/officeDocument/2006/relationships/diagramLayout" Target="../diagrams/layout3.xml"/><Relationship Id="rId9" Type="http://schemas.openxmlformats.org/officeDocument/2006/relationships/image" Target="../media/image21.sv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2" name="TextBox 1">
            <a:extLst>
              <a:ext uri="{FF2B5EF4-FFF2-40B4-BE49-F238E27FC236}">
                <a16:creationId xmlns:a16="http://schemas.microsoft.com/office/drawing/2014/main" id="{B9FC7274-F5AC-E29D-A377-AAED5E7A3573}"/>
              </a:ext>
              <a:ext uri="{C183D7F6-B498-43B3-948B-1728B52AA6E4}">
                <adec:decorative xmlns:adec="http://schemas.microsoft.com/office/drawing/2017/decorative" val="1"/>
              </a:ext>
            </a:extLst>
          </p:cNvPr>
          <p:cNvSpPr txBox="1"/>
          <p:nvPr/>
        </p:nvSpPr>
        <p:spPr>
          <a:xfrm rot="2099715">
            <a:off x="1208326" y="632636"/>
            <a:ext cx="1828800" cy="538609"/>
          </a:xfrm>
          <a:prstGeom prst="rect">
            <a:avLst/>
          </a:prstGeom>
          <a:noFill/>
        </p:spPr>
        <p:txBody>
          <a:bodyPr wrap="square" rtlCol="0">
            <a:spAutoFit/>
          </a:bodyPr>
          <a:lstStyle/>
          <a:p>
            <a:pPr algn="ctr"/>
            <a:r>
              <a:rPr lang="en-US" sz="2900" b="1" dirty="0">
                <a:latin typeface="+mj-lt"/>
                <a:ea typeface="+mj-ea"/>
                <a:cs typeface="+mj-cs"/>
              </a:rPr>
              <a:t>Discussion</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a:extLst>
              <a:ext uri="{FF2B5EF4-FFF2-40B4-BE49-F238E27FC236}">
                <a16:creationId xmlns:a16="http://schemas.microsoft.com/office/drawing/2014/main" id="{2BB06AE9-068B-4E97-8907-09A9E5C5507E}"/>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a:xfrm>
            <a:off x="628650" y="365126"/>
            <a:ext cx="6000750" cy="1325563"/>
          </a:xfrm>
        </p:spPr>
        <p:txBody>
          <a:bodyPr/>
          <a:lstStyle/>
          <a:p>
            <a:r>
              <a:rPr lang="en-US" dirty="0"/>
              <a:t>PEAS Description of the Environment of a Self-Driving Car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6">
            <a:extLst>
              <a:ext uri="{FF2B5EF4-FFF2-40B4-BE49-F238E27FC236}">
                <a16:creationId xmlns:a16="http://schemas.microsoft.com/office/drawing/2014/main" id="{62117EBE-E59B-3F32-60A9-0D592833F085}"/>
              </a:ext>
              <a:ext uri="{C183D7F6-B498-43B3-948B-1728B52AA6E4}">
                <adec:decorative xmlns:adec="http://schemas.microsoft.com/office/drawing/2017/decorative" val="1"/>
              </a:ext>
            </a:extLst>
          </p:cNvPr>
          <p:cNvPicPr>
            <a:picLocks noChangeAspect="1" noChangeArrowheads="1"/>
          </p:cNvPicPr>
          <p:nvPr/>
        </p:nvPicPr>
        <p:blipFill>
          <a:blip r:embed="rId7" cstate="print"/>
          <a:srcRect/>
          <a:stretch>
            <a:fillRect/>
          </a:stretch>
        </p:blipFill>
        <p:spPr bwMode="auto">
          <a:xfrm>
            <a:off x="6840760" y="627857"/>
            <a:ext cx="1742323" cy="800100"/>
          </a:xfrm>
          <a:prstGeom prst="rect">
            <a:avLst/>
          </a:prstGeom>
          <a:noFill/>
          <a:ln w="9525">
            <a:noFill/>
            <a:miter lim="800000"/>
            <a:headEnd/>
            <a:tailEnd/>
          </a:ln>
        </p:spPr>
      </p:pic>
    </p:spTree>
    <p:extLst>
      <p:ext uri="{BB962C8B-B14F-4D97-AF65-F5344CB8AC3E}">
        <p14:creationId xmlns:p14="http://schemas.microsoft.com/office/powerpoint/2010/main" val="3971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184ACE-B0ED-EF17-4DAA-C07670FD36F3}"/>
              </a:ext>
            </a:extLst>
          </p:cNvPr>
          <p:cNvSpPr>
            <a:spLocks noGrp="1"/>
          </p:cNvSpPr>
          <p:nvPr>
            <p:ph type="title"/>
          </p:nvPr>
        </p:nvSpPr>
        <p:spPr/>
        <p:txBody>
          <a:bodyPr/>
          <a:lstStyle/>
          <a:p>
            <a:r>
              <a:rPr lang="en-US" dirty="0"/>
              <a:t>Assignment 1</a:t>
            </a:r>
          </a:p>
        </p:txBody>
      </p:sp>
      <p:sp>
        <p:nvSpPr>
          <p:cNvPr id="5" name="Text Placeholder 4">
            <a:extLst>
              <a:ext uri="{FF2B5EF4-FFF2-40B4-BE49-F238E27FC236}">
                <a16:creationId xmlns:a16="http://schemas.microsoft.com/office/drawing/2014/main" id="{94BCF58E-5796-DD68-B75D-9D1A6DFE5B20}"/>
              </a:ext>
            </a:extLst>
          </p:cNvPr>
          <p:cNvSpPr>
            <a:spLocks noGrp="1"/>
          </p:cNvSpPr>
          <p:nvPr>
            <p:ph type="body" idx="1"/>
          </p:nvPr>
        </p:nvSpPr>
        <p:spPr/>
        <p:txBody>
          <a:bodyPr/>
          <a:lstStyle/>
          <a:p>
            <a:r>
              <a:rPr lang="en-US" dirty="0"/>
              <a:t>Introduction : Environment</a:t>
            </a:r>
          </a:p>
        </p:txBody>
      </p:sp>
    </p:spTree>
    <p:extLst>
      <p:ext uri="{BB962C8B-B14F-4D97-AF65-F5344CB8AC3E}">
        <p14:creationId xmlns:p14="http://schemas.microsoft.com/office/powerpoint/2010/main" val="115413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5B42EE4-D348-573F-C310-2ECD494F8F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4">
            <a:extLst>
              <a:ext uri="{FF2B5EF4-FFF2-40B4-BE49-F238E27FC236}">
                <a16:creationId xmlns:a16="http://schemas.microsoft.com/office/drawing/2014/main" id="{F83269E1-034A-B7A2-195F-CF914706994D}"/>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alphaModFix amt="50000"/>
          </a:blip>
          <a:srcRect t="27493" b="22444"/>
          <a:stretch>
            <a:fillRect/>
          </a:stretch>
        </p:blipFill>
        <p:spPr bwMode="auto">
          <a:xfrm>
            <a:off x="20" y="1"/>
            <a:ext cx="9143980" cy="6857999"/>
          </a:xfrm>
          <a:prstGeom prst="rect">
            <a:avLst/>
          </a:prstGeom>
          <a:noFill/>
        </p:spPr>
      </p:pic>
      <p:sp>
        <p:nvSpPr>
          <p:cNvPr id="4" name="Title 3">
            <a:extLst>
              <a:ext uri="{FF2B5EF4-FFF2-40B4-BE49-F238E27FC236}">
                <a16:creationId xmlns:a16="http://schemas.microsoft.com/office/drawing/2014/main" id="{B280E64F-6200-00BF-8C82-87651BC1E72C}"/>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dirty="0">
                <a:solidFill>
                  <a:srgbClr val="FFFFFF"/>
                </a:solidFill>
              </a:rPr>
              <a:t>Module Review 2</a:t>
            </a:r>
          </a:p>
        </p:txBody>
      </p:sp>
      <p:sp>
        <p:nvSpPr>
          <p:cNvPr id="5" name="Text Placeholder 4">
            <a:extLst>
              <a:ext uri="{FF2B5EF4-FFF2-40B4-BE49-F238E27FC236}">
                <a16:creationId xmlns:a16="http://schemas.microsoft.com/office/drawing/2014/main" id="{D4964C36-4B58-2873-AEDD-B8F4A6373C7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376398417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92781" y="2100180"/>
            <a:ext cx="301404" cy="295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95600" y="2100180"/>
            <a:ext cx="571500" cy="261610"/>
          </a:xfrm>
          <a:prstGeom prst="rect">
            <a:avLst/>
          </a:prstGeom>
          <a:noFill/>
        </p:spPr>
        <p:txBody>
          <a:bodyPr wrap="squar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400110"/>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Hardware + an event loop </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Read the sensors</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Ask agent function for action</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80693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a:t>
            </a:r>
          </a:p>
          <a:p>
            <a:r>
              <a:rPr lang="en-US" dirty="0"/>
              <a:t>It knows how the environment evolves over time given its last action. It updates the state using a  </a:t>
            </a:r>
            <a:r>
              <a:rPr lang="en-US" b="1" dirty="0">
                <a:solidFill>
                  <a:srgbClr val="FF0000"/>
                </a:solidFill>
              </a:rPr>
              <a:t>transition function</a:t>
            </a:r>
            <a:r>
              <a:rPr lang="en-US" dirty="0"/>
              <a:t> and the new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763B28-6C18-8BF9-D115-799B085EEEC1}"/>
                  </a:ext>
                </a:extLst>
              </p:cNvPr>
              <p:cNvSpPr txBox="1"/>
              <p:nvPr/>
            </p:nvSpPr>
            <p:spPr>
              <a:xfrm>
                <a:off x="477532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0" name="TextBox 9">
                <a:extLst>
                  <a:ext uri="{FF2B5EF4-FFF2-40B4-BE49-F238E27FC236}">
                    <a16:creationId xmlns:a16="http://schemas.microsoft.com/office/drawing/2014/main" id="{DF763B28-6C18-8BF9-D115-799B085EEEC1}"/>
                  </a:ext>
                </a:extLst>
              </p:cNvPr>
              <p:cNvSpPr txBox="1">
                <a:spLocks noRot="1" noChangeAspect="1" noMove="1" noResize="1" noEditPoints="1" noAdjustHandles="1" noChangeArrowheads="1" noChangeShapeType="1" noTextEdit="1"/>
              </p:cNvSpPr>
              <p:nvPr/>
            </p:nvSpPr>
            <p:spPr>
              <a:xfrm>
                <a:off x="4775320" y="3001963"/>
                <a:ext cx="381000" cy="369332"/>
              </a:xfrm>
              <a:prstGeom prst="rect">
                <a:avLst/>
              </a:prstGeom>
              <a:blipFill>
                <a:blip r:embed="rId8"/>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1575309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1143000"/>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endParaRPr lang="en-US" sz="2000" dirty="0"/>
          </a:p>
        </p:txBody>
      </p:sp>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D0D7C3-8100-410F-21C7-DAC246620F5E}"/>
                  </a:ext>
                </a:extLst>
              </p:cNvPr>
              <p:cNvSpPr txBox="1"/>
              <p:nvPr/>
            </p:nvSpPr>
            <p:spPr>
              <a:xfrm>
                <a:off x="628650" y="4929612"/>
                <a:ext cx="8001000" cy="1569660"/>
              </a:xfrm>
              <a:prstGeom prst="rect">
                <a:avLst/>
              </a:prstGeom>
              <a:noFill/>
            </p:spPr>
            <p:txBody>
              <a:bodyPr wrap="square">
                <a:spAutoFit/>
              </a:bodyPr>
              <a:lstStyle/>
              <a:p>
                <a:r>
                  <a:rPr lang="en-US" sz="16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285750" indent="-285750">
                  <a:buFont typeface="Arial" panose="020B0604020202020204" pitchFamily="34" charset="0"/>
                  <a:buChar char="•"/>
                </a:pPr>
                <a:endParaRPr lang="en-US" sz="1600" dirty="0"/>
              </a:p>
              <a:p>
                <a:r>
                  <a:rPr lang="en-US" sz="1600" dirty="0"/>
                  <a:t>The set of all possible states is called the </a:t>
                </a:r>
                <a:r>
                  <a:rPr lang="en-US" sz="1600" b="1" dirty="0">
                    <a:solidFill>
                      <a:srgbClr val="FF0000"/>
                    </a:solidFill>
                  </a:rPr>
                  <a:t>state space </a:t>
                </a:r>
                <a14:m>
                  <m:oMath xmlns:m="http://schemas.openxmlformats.org/officeDocument/2006/math">
                    <m:r>
                      <a:rPr lang="en-US" sz="1600" b="1" i="1" smtClean="0">
                        <a:solidFill>
                          <a:srgbClr val="FF0000"/>
                        </a:solidFill>
                        <a:latin typeface="Cambria Math" panose="02040503050406030204" pitchFamily="18" charset="0"/>
                      </a:rPr>
                      <m:t>𝑺</m:t>
                    </m:r>
                    <m:r>
                      <a:rPr lang="en-US" sz="1600" b="0" i="0" smtClean="0">
                        <a:solidFill>
                          <a:srgbClr val="FF0000"/>
                        </a:solidFill>
                        <a:latin typeface="Cambria Math" panose="02040503050406030204" pitchFamily="18" charset="0"/>
                      </a:rPr>
                      <m:t>.</m:t>
                    </m:r>
                  </m:oMath>
                </a14:m>
                <a:r>
                  <a:rPr lang="en-US" sz="1600" dirty="0"/>
                  <a:t> This set is typically very large!</a:t>
                </a:r>
              </a:p>
            </p:txBody>
          </p:sp>
        </mc:Choice>
        <mc:Fallback xmlns="">
          <p:sp>
            <p:nvSpPr>
              <p:cNvPr id="8" name="TextBox 7">
                <a:extLst>
                  <a:ext uri="{FF2B5EF4-FFF2-40B4-BE49-F238E27FC236}">
                    <a16:creationId xmlns:a16="http://schemas.microsoft.com/office/drawing/2014/main" id="{01D0D7C3-8100-410F-21C7-DAC246620F5E}"/>
                  </a:ext>
                </a:extLst>
              </p:cNvPr>
              <p:cNvSpPr txBox="1">
                <a:spLocks noRot="1" noChangeAspect="1" noMove="1" noResize="1" noEditPoints="1" noAdjustHandles="1" noChangeArrowheads="1" noChangeShapeType="1" noTextEdit="1"/>
              </p:cNvSpPr>
              <p:nvPr/>
            </p:nvSpPr>
            <p:spPr>
              <a:xfrm>
                <a:off x="628650" y="4929612"/>
                <a:ext cx="8001000" cy="1569660"/>
              </a:xfrm>
              <a:prstGeom prst="rect">
                <a:avLst/>
              </a:prstGeom>
              <a:blipFill>
                <a:blip r:embed="rId4"/>
                <a:stretch>
                  <a:fillRect l="-381" t="-1167" b="-4280"/>
                </a:stretch>
              </a:blipFill>
            </p:spPr>
            <p:txBody>
              <a:bodyPr/>
              <a:lstStyle/>
              <a:p>
                <a:r>
                  <a:rPr lang="en-US">
                    <a:noFill/>
                  </a:rPr>
                  <a:t> </a:t>
                </a:r>
              </a:p>
            </p:txBody>
          </p:sp>
        </mc:Fallback>
      </mc:AlternateContent>
    </p:spTree>
    <p:extLst>
      <p:ext uri="{BB962C8B-B14F-4D97-AF65-F5344CB8AC3E}">
        <p14:creationId xmlns:p14="http://schemas.microsoft.com/office/powerpoint/2010/main" val="42672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BC86A731-07D6-8412-8BB2-9DF951FB0FD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ng exposure of lights">
            <a:extLst>
              <a:ext uri="{FF2B5EF4-FFF2-40B4-BE49-F238E27FC236}">
                <a16:creationId xmlns:a16="http://schemas.microsoft.com/office/drawing/2014/main" id="{A5B052E0-DA1F-0D2D-2FC3-1EED01E199DF}"/>
              </a:ext>
            </a:extLst>
          </p:cNvPr>
          <p:cNvPicPr>
            <a:picLocks noChangeAspect="1"/>
          </p:cNvPicPr>
          <p:nvPr/>
        </p:nvPicPr>
        <p:blipFill>
          <a:blip r:embed="rId2">
            <a:alphaModFix amt="50000"/>
          </a:blip>
          <a:srcRect l="11000" r="-2" b="-2"/>
          <a:stretch>
            <a:fillRect/>
          </a:stretch>
        </p:blipFill>
        <p:spPr>
          <a:xfrm>
            <a:off x="20" y="1"/>
            <a:ext cx="9143980" cy="6857999"/>
          </a:xfrm>
          <a:prstGeom prst="rect">
            <a:avLst/>
          </a:prstGeom>
        </p:spPr>
      </p:pic>
      <p:sp>
        <p:nvSpPr>
          <p:cNvPr id="4" name="Title 3">
            <a:extLst>
              <a:ext uri="{FF2B5EF4-FFF2-40B4-BE49-F238E27FC236}">
                <a16:creationId xmlns:a16="http://schemas.microsoft.com/office/drawing/2014/main" id="{E3DD14AB-F395-1599-DB10-5119800EEAF9}"/>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a:solidFill>
                  <a:srgbClr val="FFFFFF"/>
                </a:solidFill>
              </a:rPr>
              <a:t>Case Study: Self-Driving Cars</a:t>
            </a:r>
          </a:p>
        </p:txBody>
      </p:sp>
      <p:sp>
        <p:nvSpPr>
          <p:cNvPr id="5" name="Text Placeholder 4">
            <a:extLst>
              <a:ext uri="{FF2B5EF4-FFF2-40B4-BE49-F238E27FC236}">
                <a16:creationId xmlns:a16="http://schemas.microsoft.com/office/drawing/2014/main" id="{0C3888A7-B19D-842C-1E52-43D4DC7E7B0E}"/>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289406669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 uri="{C183D7F6-B498-43B3-948B-1728B52AA6E4}">
                <adec:decorative xmlns:adec="http://schemas.microsoft.com/office/drawing/2017/decorative" val="1"/>
              </a:ext>
            </a:extLst>
          </p:cNvPr>
          <p:cNvPicPr>
            <a:picLocks noChangeAspect="1"/>
          </p:cNvPicPr>
          <p:nvPr/>
        </p:nvPicPr>
        <p:blipFill rotWithShape="1">
          <a:blip r:embed="rId3"/>
          <a:srcRect l="25949" r="40741" b="29953"/>
          <a:stretch/>
        </p:blipFill>
        <p:spPr>
          <a:xfrm>
            <a:off x="5257800" y="1905000"/>
            <a:ext cx="167640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 Self-Driving Car</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371600"/>
            <a:ext cx="4476750" cy="2286000"/>
          </a:xfrm>
        </p:spPr>
        <p:txBody>
          <a:bodyPr>
            <a:normAutofit fontScale="85000" lnSpcReduction="10000"/>
          </a:bodyPr>
          <a:lstStyle/>
          <a:p>
            <a:pPr marL="0" indent="0">
              <a:buNone/>
            </a:pPr>
            <a:r>
              <a:rPr lang="en-US" sz="2000" dirty="0"/>
              <a:t>States help to keep track of the environment and the agent in the environment. </a:t>
            </a:r>
          </a:p>
          <a:p>
            <a:pPr marL="0" indent="0">
              <a:buNone/>
            </a:pPr>
            <a:endParaRPr lang="en-US" sz="2000" b="1" dirty="0">
              <a:solidFill>
                <a:srgbClr val="FF0000"/>
              </a:solidFill>
            </a:endParaRPr>
          </a:p>
          <a:p>
            <a:pPr marL="0" indent="0">
              <a:buNone/>
            </a:pPr>
            <a:r>
              <a:rPr lang="en-US" sz="2000" dirty="0"/>
              <a:t>Design a structured representation for the state of a self-driving car. </a:t>
            </a:r>
          </a:p>
          <a:p>
            <a:pPr marL="457200" indent="-457200">
              <a:buFont typeface="+mj-lt"/>
              <a:buAutoNum type="alphaLcParenR"/>
            </a:pPr>
            <a:r>
              <a:rPr lang="en-US" sz="2000" dirty="0"/>
              <a:t>What </a:t>
            </a:r>
            <a:r>
              <a:rPr lang="en-US" sz="2000" dirty="0" err="1"/>
              <a:t>fluents</a:t>
            </a:r>
            <a:r>
              <a:rPr lang="en-US" sz="2000" dirty="0"/>
              <a:t> should it contain?</a:t>
            </a:r>
          </a:p>
          <a:p>
            <a:pPr marL="457200" indent="-457200">
              <a:buFont typeface="+mj-lt"/>
              <a:buAutoNum type="alphaLcParenR"/>
            </a:pPr>
            <a:r>
              <a:rPr lang="en-US" sz="2000" dirty="0"/>
              <a:t>What actions can cause transitions?</a:t>
            </a:r>
          </a:p>
          <a:p>
            <a:pPr marL="457200" indent="-457200">
              <a:buFont typeface="+mj-lt"/>
              <a:buAutoNum type="alphaLcParenR"/>
            </a:pPr>
            <a:r>
              <a:rPr lang="en-US" sz="2000" dirty="0"/>
              <a:t>Draw a small transition diagram.</a:t>
            </a:r>
          </a:p>
          <a:p>
            <a:pPr marL="0" indent="0">
              <a:buNone/>
            </a:pPr>
            <a:endParaRPr lang="en-US" sz="2000" dirty="0"/>
          </a:p>
        </p:txBody>
      </p:sp>
      <p:sp>
        <p:nvSpPr>
          <p:cNvPr id="5" name="Speech Bubble: Rectangle 4">
            <a:extLst>
              <a:ext uri="{FF2B5EF4-FFF2-40B4-BE49-F238E27FC236}">
                <a16:creationId xmlns:a16="http://schemas.microsoft.com/office/drawing/2014/main" id="{A1F6455A-2485-B0DA-DAC2-B15E3F61A4BE}"/>
              </a:ext>
            </a:extLst>
          </p:cNvPr>
          <p:cNvSpPr/>
          <p:nvPr/>
        </p:nvSpPr>
        <p:spPr>
          <a:xfrm>
            <a:off x="5361540" y="1447800"/>
            <a:ext cx="1257300" cy="533400"/>
          </a:xfrm>
          <a:prstGeom prst="wedgeRectCallout">
            <a:avLst>
              <a:gd name="adj1" fmla="val 6558"/>
              <a:gd name="adj2" fmla="val 166913"/>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7086600" y="1897062"/>
            <a:ext cx="1763160" cy="769938"/>
          </a:xfrm>
          <a:prstGeom prst="wedgeRectCallout">
            <a:avLst>
              <a:gd name="adj1" fmla="val -79287"/>
              <a:gd name="adj2" fmla="val 38038"/>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pic>
        <p:nvPicPr>
          <p:cNvPr id="7" name="Picture 6">
            <a:extLst>
              <a:ext uri="{FF2B5EF4-FFF2-40B4-BE49-F238E27FC236}">
                <a16:creationId xmlns:a16="http://schemas.microsoft.com/office/drawing/2014/main" id="{F0A05423-8641-4938-9DCF-1B35787E5046}"/>
              </a:ex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7107437" y="301185"/>
            <a:ext cx="1742323" cy="800100"/>
          </a:xfrm>
          <a:prstGeom prst="rect">
            <a:avLst/>
          </a:prstGeom>
          <a:noFill/>
          <a:ln w="9525">
            <a:noFill/>
            <a:miter lim="800000"/>
            <a:headEnd/>
            <a:tailEnd/>
          </a:ln>
        </p:spPr>
      </p:pic>
    </p:spTree>
    <p:extLst>
      <p:ext uri="{BB962C8B-B14F-4D97-AF65-F5344CB8AC3E}">
        <p14:creationId xmlns:p14="http://schemas.microsoft.com/office/powerpoint/2010/main" val="731491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4">
            <a:extLst>
              <a:ext uri="{FF2B5EF4-FFF2-40B4-BE49-F238E27FC236}">
                <a16:creationId xmlns:a16="http://schemas.microsoft.com/office/drawing/2014/main" id="{E4F041C0-7D5C-CB2F-92DA-37E6B770851E}"/>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alphaModFix amt="50000"/>
          </a:blip>
          <a:srcRect t="27493" b="22444"/>
          <a:stretch>
            <a:fillRect/>
          </a:stretch>
        </p:blipFill>
        <p:spPr bwMode="auto">
          <a:xfrm>
            <a:off x="20" y="1"/>
            <a:ext cx="9143980" cy="6857999"/>
          </a:xfrm>
          <a:prstGeom prst="rect">
            <a:avLst/>
          </a:prstGeom>
          <a:noFill/>
        </p:spPr>
      </p:pic>
      <p:sp>
        <p:nvSpPr>
          <p:cNvPr id="4" name="Title 3">
            <a:extLst>
              <a:ext uri="{FF2B5EF4-FFF2-40B4-BE49-F238E27FC236}">
                <a16:creationId xmlns:a16="http://schemas.microsoft.com/office/drawing/2014/main" id="{110C9F2C-5F20-241B-A7B4-23BCD535D7A9}"/>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dirty="0">
                <a:solidFill>
                  <a:srgbClr val="FFFFFF"/>
                </a:solidFill>
              </a:rPr>
              <a:t>Module Review 1</a:t>
            </a:r>
          </a:p>
        </p:txBody>
      </p:sp>
      <p:sp>
        <p:nvSpPr>
          <p:cNvPr id="5" name="Text Placeholder 4">
            <a:extLst>
              <a:ext uri="{FF2B5EF4-FFF2-40B4-BE49-F238E27FC236}">
                <a16:creationId xmlns:a16="http://schemas.microsoft.com/office/drawing/2014/main" id="{702CF149-4E3E-4BC7-1591-E633BE8275BB}"/>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49914169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F639B-EEB4-275D-2212-14D5667FF898}"/>
            </a:ext>
          </a:extLst>
        </p:cNvPr>
        <p:cNvGrpSpPr/>
        <p:nvPr/>
      </p:nvGrpSpPr>
      <p:grpSpPr>
        <a:xfrm>
          <a:off x="0" y="0"/>
          <a:ext cx="0" cy="0"/>
          <a:chOff x="0" y="0"/>
          <a:chExt cx="0" cy="0"/>
        </a:xfrm>
      </p:grpSpPr>
      <p:sp>
        <p:nvSpPr>
          <p:cNvPr id="17410" name="Rectangle 2">
            <a:extLst>
              <a:ext uri="{FF2B5EF4-FFF2-40B4-BE49-F238E27FC236}">
                <a16:creationId xmlns:a16="http://schemas.microsoft.com/office/drawing/2014/main" id="{4183EA64-5E81-A429-F540-83CCE85A3AF3}"/>
              </a:ext>
            </a:extLst>
          </p:cNvPr>
          <p:cNvSpPr>
            <a:spLocks noGrp="1" noChangeArrowheads="1"/>
          </p:cNvSpPr>
          <p:nvPr>
            <p:ph type="title"/>
          </p:nvPr>
        </p:nvSpPr>
        <p:spPr/>
        <p:txBody>
          <a:bodyPr/>
          <a:lstStyle/>
          <a:p>
            <a:r>
              <a:rPr lang="en-US" dirty="0"/>
              <a:t>Environment for a Self-Driving Car</a:t>
            </a:r>
          </a:p>
        </p:txBody>
      </p:sp>
      <p:sp>
        <p:nvSpPr>
          <p:cNvPr id="15" name="TextBox 14">
            <a:extLst>
              <a:ext uri="{FF2B5EF4-FFF2-40B4-BE49-F238E27FC236}">
                <a16:creationId xmlns:a16="http://schemas.microsoft.com/office/drawing/2014/main" id="{8204FDAA-09CB-73F1-EF15-FF80E9C4A775}"/>
              </a:ext>
            </a:extLst>
          </p:cNvPr>
          <p:cNvSpPr txBox="1"/>
          <p:nvPr/>
        </p:nvSpPr>
        <p:spPr>
          <a:xfrm>
            <a:off x="761999" y="4455867"/>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AE07F09B-82D0-48BD-9B11-F3F2FE5F2E32}"/>
              </a:ext>
            </a:extLst>
          </p:cNvPr>
          <p:cNvSpPr txBox="1"/>
          <p:nvPr/>
        </p:nvSpPr>
        <p:spPr>
          <a:xfrm>
            <a:off x="3954065" y="4510244"/>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765089CE-5BB5-7C3D-334D-0E3700D5A807}"/>
              </a:ext>
            </a:extLst>
          </p:cNvPr>
          <p:cNvSpPr txBox="1"/>
          <p:nvPr/>
        </p:nvSpPr>
        <p:spPr>
          <a:xfrm>
            <a:off x="4687491" y="4426338"/>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grpSp>
        <p:nvGrpSpPr>
          <p:cNvPr id="2" name="Group 1" descr="Check what applies.">
            <a:extLst>
              <a:ext uri="{FF2B5EF4-FFF2-40B4-BE49-F238E27FC236}">
                <a16:creationId xmlns:a16="http://schemas.microsoft.com/office/drawing/2014/main" id="{B8A70A51-135A-FE6D-180E-145C886B7890}"/>
              </a:ext>
            </a:extLst>
          </p:cNvPr>
          <p:cNvGrpSpPr/>
          <p:nvPr/>
        </p:nvGrpSpPr>
        <p:grpSpPr>
          <a:xfrm>
            <a:off x="2452581" y="6078354"/>
            <a:ext cx="4238838" cy="642610"/>
            <a:chOff x="4953000" y="6061025"/>
            <a:chExt cx="4283118" cy="642610"/>
          </a:xfrm>
        </p:grpSpPr>
        <p:sp>
          <p:nvSpPr>
            <p:cNvPr id="8" name="TextBox 7">
              <a:extLst>
                <a:ext uri="{FF2B5EF4-FFF2-40B4-BE49-F238E27FC236}">
                  <a16:creationId xmlns:a16="http://schemas.microsoft.com/office/drawing/2014/main" id="{2743C698-775D-5E35-25EE-67D81F69F04F}"/>
                </a:ext>
              </a:extLst>
            </p:cNvPr>
            <p:cNvSpPr txBox="1"/>
            <p:nvPr/>
          </p:nvSpPr>
          <p:spPr>
            <a:xfrm>
              <a:off x="5486399" y="6180415"/>
              <a:ext cx="3749719" cy="523220"/>
            </a:xfrm>
            <a:prstGeom prst="rect">
              <a:avLst/>
            </a:prstGeom>
            <a:noFill/>
          </p:spPr>
          <p:txBody>
            <a:bodyPr wrap="square">
              <a:spAutoFit/>
            </a:bodyPr>
            <a:lstStyle/>
            <a:p>
              <a:r>
                <a:rPr lang="en-US" sz="1400" dirty="0"/>
                <a:t>Check what applies and explain what it means for a self-driving car.</a:t>
              </a:r>
            </a:p>
          </p:txBody>
        </p:sp>
        <p:pic>
          <p:nvPicPr>
            <p:cNvPr id="10" name="Graphic 9" descr="Checkbox Checked with solid fill">
              <a:extLst>
                <a:ext uri="{FF2B5EF4-FFF2-40B4-BE49-F238E27FC236}">
                  <a16:creationId xmlns:a16="http://schemas.microsoft.com/office/drawing/2014/main" id="{3D99E67B-AE7F-BC71-046C-614B86634E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53000" y="6061025"/>
              <a:ext cx="598587" cy="598587"/>
            </a:xfrm>
            <a:prstGeom prst="rect">
              <a:avLst/>
            </a:prstGeom>
          </p:spPr>
        </p:pic>
      </p:grpSp>
      <p:pic>
        <p:nvPicPr>
          <p:cNvPr id="18" name="Picture 17">
            <a:extLst>
              <a:ext uri="{FF2B5EF4-FFF2-40B4-BE49-F238E27FC236}">
                <a16:creationId xmlns:a16="http://schemas.microsoft.com/office/drawing/2014/main" id="{4C6D7670-6C31-DBD3-A235-EA8711897D5A}"/>
              </a:ex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7107437" y="301185"/>
            <a:ext cx="1742323" cy="800100"/>
          </a:xfrm>
          <a:prstGeom prst="rect">
            <a:avLst/>
          </a:prstGeom>
          <a:noFill/>
          <a:ln w="9525">
            <a:noFill/>
            <a:miter lim="800000"/>
            <a:headEnd/>
            <a:tailEnd/>
          </a:ln>
        </p:spPr>
      </p:pic>
      <p:sp>
        <p:nvSpPr>
          <p:cNvPr id="20" name="Rectangle 19">
            <a:extLst>
              <a:ext uri="{FF2B5EF4-FFF2-40B4-BE49-F238E27FC236}">
                <a16:creationId xmlns:a16="http://schemas.microsoft.com/office/drawing/2014/main" id="{186A0C7A-5CFD-66D8-97D0-A1E612F28013}"/>
              </a:ext>
              <a:ext uri="{C183D7F6-B498-43B3-948B-1728B52AA6E4}">
                <adec:decorative xmlns:adec="http://schemas.microsoft.com/office/drawing/2017/decorative" val="1"/>
              </a:ext>
            </a:extLst>
          </p:cNvPr>
          <p:cNvSpPr/>
          <p:nvPr/>
        </p:nvSpPr>
        <p:spPr>
          <a:xfrm>
            <a:off x="555807" y="4565077"/>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F1783B69-8B07-82B4-023B-59C352D339F3}"/>
              </a:ext>
              <a:ext uri="{C183D7F6-B498-43B3-948B-1728B52AA6E4}">
                <adec:decorative xmlns:adec="http://schemas.microsoft.com/office/drawing/2017/decorative" val="1"/>
              </a:ext>
            </a:extLst>
          </p:cNvPr>
          <p:cNvSpPr/>
          <p:nvPr/>
        </p:nvSpPr>
        <p:spPr>
          <a:xfrm>
            <a:off x="4553525" y="4492587"/>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EB166B3C-998E-61BB-CC47-E7E00562676C}"/>
              </a:ext>
            </a:extLst>
          </p:cNvPr>
          <p:cNvSpPr txBox="1"/>
          <p:nvPr/>
        </p:nvSpPr>
        <p:spPr>
          <a:xfrm>
            <a:off x="753139" y="5060088"/>
            <a:ext cx="3233740" cy="523220"/>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p>
        </p:txBody>
      </p:sp>
      <p:sp>
        <p:nvSpPr>
          <p:cNvPr id="24" name="TextBox 23">
            <a:extLst>
              <a:ext uri="{FF2B5EF4-FFF2-40B4-BE49-F238E27FC236}">
                <a16:creationId xmlns:a16="http://schemas.microsoft.com/office/drawing/2014/main" id="{73C9F66A-6A8A-2769-48B0-5478A8825B05}"/>
              </a:ext>
            </a:extLst>
          </p:cNvPr>
          <p:cNvSpPr txBox="1"/>
          <p:nvPr/>
        </p:nvSpPr>
        <p:spPr>
          <a:xfrm>
            <a:off x="3934767" y="5098477"/>
            <a:ext cx="590550" cy="369332"/>
          </a:xfrm>
          <a:prstGeom prst="rect">
            <a:avLst/>
          </a:prstGeom>
          <a:noFill/>
        </p:spPr>
        <p:txBody>
          <a:bodyPr wrap="square" rtlCol="0">
            <a:spAutoFit/>
          </a:bodyPr>
          <a:lstStyle/>
          <a:p>
            <a:r>
              <a:rPr lang="en-US" b="1" dirty="0">
                <a:solidFill>
                  <a:srgbClr val="FF0000"/>
                </a:solidFill>
              </a:rPr>
              <a:t>vs.</a:t>
            </a:r>
          </a:p>
        </p:txBody>
      </p:sp>
      <p:sp>
        <p:nvSpPr>
          <p:cNvPr id="25" name="TextBox 24">
            <a:extLst>
              <a:ext uri="{FF2B5EF4-FFF2-40B4-BE49-F238E27FC236}">
                <a16:creationId xmlns:a16="http://schemas.microsoft.com/office/drawing/2014/main" id="{0D81D7E1-2930-AF7F-C269-01854F2D9E57}"/>
              </a:ext>
            </a:extLst>
          </p:cNvPr>
          <p:cNvSpPr txBox="1"/>
          <p:nvPr/>
        </p:nvSpPr>
        <p:spPr>
          <a:xfrm>
            <a:off x="4723734" y="5125394"/>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26" name="Rectangle 25">
            <a:extLst>
              <a:ext uri="{FF2B5EF4-FFF2-40B4-BE49-F238E27FC236}">
                <a16:creationId xmlns:a16="http://schemas.microsoft.com/office/drawing/2014/main" id="{FED8EDEE-F993-FF1D-69F5-18DAD15619B0}"/>
              </a:ext>
              <a:ext uri="{C183D7F6-B498-43B3-948B-1728B52AA6E4}">
                <adec:decorative xmlns:adec="http://schemas.microsoft.com/office/drawing/2017/decorative" val="1"/>
              </a:ext>
            </a:extLst>
          </p:cNvPr>
          <p:cNvSpPr/>
          <p:nvPr/>
        </p:nvSpPr>
        <p:spPr>
          <a:xfrm>
            <a:off x="555807" y="5146363"/>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28334505-7A71-296A-F1C7-F82CFB83912C}"/>
              </a:ext>
              <a:ext uri="{C183D7F6-B498-43B3-948B-1728B52AA6E4}">
                <adec:decorative xmlns:adec="http://schemas.microsoft.com/office/drawing/2017/decorative" val="1"/>
              </a:ext>
            </a:extLst>
          </p:cNvPr>
          <p:cNvSpPr/>
          <p:nvPr/>
        </p:nvSpPr>
        <p:spPr>
          <a:xfrm>
            <a:off x="4544615" y="5194117"/>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E7197E3B-C307-F8C3-9E4B-43987DE3D68C}"/>
              </a:ext>
            </a:extLst>
          </p:cNvPr>
          <p:cNvSpPr txBox="1"/>
          <p:nvPr/>
        </p:nvSpPr>
        <p:spPr>
          <a:xfrm>
            <a:off x="731044" y="1645754"/>
            <a:ext cx="3124200" cy="1384995"/>
          </a:xfrm>
          <a:prstGeom prst="rect">
            <a:avLst/>
          </a:prstGeom>
          <a:noFill/>
        </p:spPr>
        <p:txBody>
          <a:bodyPr wrap="square">
            <a:spAutoFit/>
          </a:bodyPr>
          <a:lstStyle/>
          <a:p>
            <a:r>
              <a:rPr lang="en-US" sz="1400" b="1" dirty="0">
                <a:solidFill>
                  <a:srgbClr val="FF0000"/>
                </a:solidFill>
              </a:rPr>
              <a:t>Fully observable: </a:t>
            </a:r>
            <a:r>
              <a:rPr lang="en-US" sz="1400" dirty="0"/>
              <a:t>The agent has access to the complete current </a:t>
            </a:r>
            <a:r>
              <a:rPr lang="en-US" sz="1400" b="1" dirty="0"/>
              <a:t>state </a:t>
            </a:r>
            <a:r>
              <a:rPr lang="en-US" sz="1400" dirty="0"/>
              <a:t>of the environment. </a:t>
            </a:r>
            <a:br>
              <a:rPr lang="en-US" sz="1400" dirty="0"/>
            </a:br>
            <a:r>
              <a:rPr lang="en-US" sz="1400" dirty="0"/>
              <a:t>Has deterministic percepts that are 100% reliable.</a:t>
            </a:r>
          </a:p>
          <a:p>
            <a:pPr marL="0" indent="0">
              <a:buNone/>
            </a:pPr>
            <a:endParaRPr lang="en-US" sz="1400" b="1" dirty="0">
              <a:solidFill>
                <a:srgbClr val="FF0000"/>
              </a:solidFill>
            </a:endParaRPr>
          </a:p>
        </p:txBody>
      </p:sp>
      <p:sp>
        <p:nvSpPr>
          <p:cNvPr id="29" name="TextBox 28">
            <a:extLst>
              <a:ext uri="{FF2B5EF4-FFF2-40B4-BE49-F238E27FC236}">
                <a16:creationId xmlns:a16="http://schemas.microsoft.com/office/drawing/2014/main" id="{3A47775B-DBDF-30A6-8078-A725B9D1AA64}"/>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30" name="TextBox 29">
            <a:extLst>
              <a:ext uri="{FF2B5EF4-FFF2-40B4-BE49-F238E27FC236}">
                <a16:creationId xmlns:a16="http://schemas.microsoft.com/office/drawing/2014/main" id="{E314B86C-16D4-2AFE-3CD3-BF0D06CE53A5}"/>
              </a:ext>
            </a:extLst>
          </p:cNvPr>
          <p:cNvSpPr txBox="1"/>
          <p:nvPr/>
        </p:nvSpPr>
        <p:spPr>
          <a:xfrm>
            <a:off x="4670856" y="1679516"/>
            <a:ext cx="3495676" cy="1384995"/>
          </a:xfrm>
          <a:prstGeom prst="rect">
            <a:avLst/>
          </a:prstGeom>
          <a:noFill/>
        </p:spPr>
        <p:txBody>
          <a:bodyPr wrap="square">
            <a:spAutoFit/>
          </a:bodyPr>
          <a:lstStyle/>
          <a:p>
            <a:r>
              <a:rPr lang="en-US" sz="1400" b="1" dirty="0">
                <a:solidFill>
                  <a:srgbClr val="FF0000"/>
                </a:solidFill>
              </a:rPr>
              <a:t>Partially observable: </a:t>
            </a:r>
            <a:r>
              <a:rPr lang="en-US" sz="1400" dirty="0"/>
              <a:t>The agent’s sensors provide incomplete or noisy information about the </a:t>
            </a:r>
            <a:r>
              <a:rPr lang="en-US" sz="1400" b="1" dirty="0"/>
              <a:t>state</a:t>
            </a:r>
            <a:r>
              <a:rPr lang="en-US" sz="1400" dirty="0"/>
              <a:t> of the environment.</a:t>
            </a:r>
            <a:br>
              <a:rPr lang="en-US" sz="1400" dirty="0"/>
            </a:br>
            <a:r>
              <a:rPr lang="en-US" sz="1400" dirty="0"/>
              <a:t>Noisy information means unreliable stochastic percepts (aka a stochastic sensor model)</a:t>
            </a:r>
          </a:p>
        </p:txBody>
      </p:sp>
      <p:sp>
        <p:nvSpPr>
          <p:cNvPr id="31" name="TextBox 30">
            <a:extLst>
              <a:ext uri="{FF2B5EF4-FFF2-40B4-BE49-F238E27FC236}">
                <a16:creationId xmlns:a16="http://schemas.microsoft.com/office/drawing/2014/main" id="{B414FFA9-1B92-3F4B-3849-110ADE38424A}"/>
              </a:ext>
            </a:extLst>
          </p:cNvPr>
          <p:cNvSpPr txBox="1"/>
          <p:nvPr/>
        </p:nvSpPr>
        <p:spPr>
          <a:xfrm>
            <a:off x="713261" y="3140832"/>
            <a:ext cx="3352800" cy="1169551"/>
          </a:xfrm>
          <a:prstGeom prst="rect">
            <a:avLst/>
          </a:prstGeom>
          <a:noFill/>
        </p:spPr>
        <p:txBody>
          <a:bodyPr wrap="square">
            <a:spAutoFit/>
          </a:bodyPr>
          <a:lstStyle/>
          <a:p>
            <a:pPr marL="0" indent="0">
              <a:buNone/>
            </a:pPr>
            <a:r>
              <a:rPr lang="en-US" sz="1400" b="1" dirty="0">
                <a:solidFill>
                  <a:srgbClr val="FF0000"/>
                </a:solidFill>
              </a:rPr>
              <a:t>Deterministic: </a:t>
            </a:r>
          </a:p>
          <a:p>
            <a:r>
              <a:rPr lang="en-US" sz="1400" dirty="0"/>
              <a:t>Deterministic </a:t>
            </a:r>
            <a:r>
              <a:rPr lang="en-US" sz="1400" b="1" dirty="0"/>
              <a:t>transition function</a:t>
            </a:r>
            <a:r>
              <a:rPr lang="en-US" sz="1400" dirty="0"/>
              <a:t>: Changes in the environment are completely determined by the current state of the environment and the agent’s action.</a:t>
            </a:r>
          </a:p>
        </p:txBody>
      </p:sp>
      <p:sp>
        <p:nvSpPr>
          <p:cNvPr id="32" name="TextBox 31">
            <a:extLst>
              <a:ext uri="{FF2B5EF4-FFF2-40B4-BE49-F238E27FC236}">
                <a16:creationId xmlns:a16="http://schemas.microsoft.com/office/drawing/2014/main" id="{E5E42B62-D95D-36E5-8F59-FB633DABEF5A}"/>
              </a:ext>
            </a:extLst>
          </p:cNvPr>
          <p:cNvSpPr txBox="1"/>
          <p:nvPr/>
        </p:nvSpPr>
        <p:spPr>
          <a:xfrm>
            <a:off x="3902869" y="3488057"/>
            <a:ext cx="590550" cy="369332"/>
          </a:xfrm>
          <a:prstGeom prst="rect">
            <a:avLst/>
          </a:prstGeom>
          <a:noFill/>
        </p:spPr>
        <p:txBody>
          <a:bodyPr wrap="square" rtlCol="0">
            <a:spAutoFit/>
          </a:bodyPr>
          <a:lstStyle/>
          <a:p>
            <a:r>
              <a:rPr lang="en-US" b="1" dirty="0">
                <a:solidFill>
                  <a:srgbClr val="FF0000"/>
                </a:solidFill>
              </a:rPr>
              <a:t>vs.</a:t>
            </a:r>
          </a:p>
        </p:txBody>
      </p:sp>
      <p:sp>
        <p:nvSpPr>
          <p:cNvPr id="33" name="TextBox 32">
            <a:extLst>
              <a:ext uri="{FF2B5EF4-FFF2-40B4-BE49-F238E27FC236}">
                <a16:creationId xmlns:a16="http://schemas.microsoft.com/office/drawing/2014/main" id="{B4C53512-DE58-E40E-D58F-EB59D22B6D8F}"/>
              </a:ext>
            </a:extLst>
          </p:cNvPr>
          <p:cNvSpPr txBox="1"/>
          <p:nvPr/>
        </p:nvSpPr>
        <p:spPr>
          <a:xfrm>
            <a:off x="4726781" y="3124200"/>
            <a:ext cx="3807619" cy="954107"/>
          </a:xfrm>
          <a:prstGeom prst="rect">
            <a:avLst/>
          </a:prstGeom>
          <a:noFill/>
        </p:spPr>
        <p:txBody>
          <a:bodyPr wrap="square">
            <a:spAutoFit/>
          </a:bodyPr>
          <a:lstStyle/>
          <a:p>
            <a:pPr marL="0" indent="0">
              <a:buNone/>
            </a:pPr>
            <a:r>
              <a:rPr lang="en-US" sz="1400" b="1" dirty="0">
                <a:solidFill>
                  <a:srgbClr val="FF0000"/>
                </a:solidFill>
              </a:rPr>
              <a:t>Stochastic: </a:t>
            </a:r>
          </a:p>
          <a:p>
            <a:r>
              <a:rPr lang="en-US" sz="1400" dirty="0"/>
              <a:t>Stochastic </a:t>
            </a:r>
            <a:r>
              <a:rPr lang="en-US" sz="1400" b="1" dirty="0"/>
              <a:t>transition function:  </a:t>
            </a:r>
            <a:r>
              <a:rPr lang="en-US" sz="1400" dirty="0"/>
              <a:t>leads to transition probabilities and a Markov process.</a:t>
            </a:r>
            <a:br>
              <a:rPr lang="en-US" sz="1400" dirty="0"/>
            </a:br>
            <a:endParaRPr lang="en-US" sz="1400" dirty="0"/>
          </a:p>
        </p:txBody>
      </p:sp>
      <p:sp>
        <p:nvSpPr>
          <p:cNvPr id="34" name="Rectangle 33">
            <a:extLst>
              <a:ext uri="{FF2B5EF4-FFF2-40B4-BE49-F238E27FC236}">
                <a16:creationId xmlns:a16="http://schemas.microsoft.com/office/drawing/2014/main" id="{CCE735BC-43C0-1424-80FC-1E666D311E5C}"/>
              </a:ext>
              <a:ext uri="{C183D7F6-B498-43B3-948B-1728B52AA6E4}">
                <adec:decorative xmlns:adec="http://schemas.microsoft.com/office/drawing/2017/decorative" val="1"/>
              </a:ext>
            </a:extLst>
          </p:cNvPr>
          <p:cNvSpPr/>
          <p:nvPr/>
        </p:nvSpPr>
        <p:spPr>
          <a:xfrm>
            <a:off x="555807" y="3213803"/>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CD3CEA96-E39D-3641-4315-C8A88FDC9138}"/>
              </a:ext>
              <a:ext uri="{C183D7F6-B498-43B3-948B-1728B52AA6E4}">
                <adec:decorative xmlns:adec="http://schemas.microsoft.com/office/drawing/2017/decorative" val="1"/>
              </a:ext>
            </a:extLst>
          </p:cNvPr>
          <p:cNvSpPr/>
          <p:nvPr/>
        </p:nvSpPr>
        <p:spPr>
          <a:xfrm>
            <a:off x="555807" y="1720514"/>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1708EE67-7246-E4AF-7B81-56A6C9A2994B}"/>
              </a:ext>
              <a:ext uri="{C183D7F6-B498-43B3-948B-1728B52AA6E4}">
                <adec:decorative xmlns:adec="http://schemas.microsoft.com/office/drawing/2017/decorative" val="1"/>
              </a:ext>
            </a:extLst>
          </p:cNvPr>
          <p:cNvSpPr/>
          <p:nvPr/>
        </p:nvSpPr>
        <p:spPr>
          <a:xfrm>
            <a:off x="4553525" y="3226652"/>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5BBE6D01-2F08-F6F8-5A75-C2558533B2F5}"/>
              </a:ext>
              <a:ext uri="{C183D7F6-B498-43B3-948B-1728B52AA6E4}">
                <adec:decorative xmlns:adec="http://schemas.microsoft.com/office/drawing/2017/decorative" val="1"/>
              </a:ext>
            </a:extLst>
          </p:cNvPr>
          <p:cNvSpPr/>
          <p:nvPr/>
        </p:nvSpPr>
        <p:spPr>
          <a:xfrm>
            <a:off x="4547931" y="1776630"/>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4416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Self-Driving Car? </a:t>
            </a:r>
          </a:p>
        </p:txBody>
      </p:sp>
      <p:graphicFrame>
        <p:nvGraphicFramePr>
          <p:cNvPr id="2" name="Content Placeholder 1" descr="A figure with the four agent types covered so far. Each agent has a check box.">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143450747"/>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descr="Check what applies.">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5" name="Picture 6">
            <a:extLst>
              <a:ext uri="{FF2B5EF4-FFF2-40B4-BE49-F238E27FC236}">
                <a16:creationId xmlns:a16="http://schemas.microsoft.com/office/drawing/2014/main" id="{1EE08532-975D-479B-C5BF-966FA6942092}"/>
              </a:ext>
              <a:ext uri="{C183D7F6-B498-43B3-948B-1728B52AA6E4}">
                <adec:decorative xmlns:adec="http://schemas.microsoft.com/office/drawing/2017/decorative" val="1"/>
              </a:ext>
            </a:extLst>
          </p:cNvPr>
          <p:cNvPicPr>
            <a:picLocks noChangeAspect="1" noChangeArrowheads="1"/>
          </p:cNvPicPr>
          <p:nvPr/>
        </p:nvPicPr>
        <p:blipFill>
          <a:blip r:embed="rId10" cstate="print"/>
          <a:srcRect/>
          <a:stretch>
            <a:fillRect/>
          </a:stretch>
        </p:blipFill>
        <p:spPr bwMode="auto">
          <a:xfrm>
            <a:off x="7010400" y="321657"/>
            <a:ext cx="1742323" cy="800100"/>
          </a:xfrm>
          <a:prstGeom prst="rect">
            <a:avLst/>
          </a:prstGeom>
          <a:noFill/>
          <a:ln w="9525">
            <a:noFill/>
            <a:miter lim="800000"/>
            <a:headEnd/>
            <a:tailEnd/>
          </a:ln>
        </p:spPr>
      </p:pic>
      <p:sp>
        <p:nvSpPr>
          <p:cNvPr id="10" name="Rectangle 9">
            <a:extLst>
              <a:ext uri="{FF2B5EF4-FFF2-40B4-BE49-F238E27FC236}">
                <a16:creationId xmlns:a16="http://schemas.microsoft.com/office/drawing/2014/main" id="{2A106359-2FAB-A148-0AAB-FE5F68BEF13C}"/>
              </a:ext>
              <a:ext uri="{C183D7F6-B498-43B3-948B-1728B52AA6E4}">
                <adec:decorative xmlns:adec="http://schemas.microsoft.com/office/drawing/2017/decorative" val="1"/>
              </a:ext>
            </a:extLst>
          </p:cNvPr>
          <p:cNvSpPr/>
          <p:nvPr/>
        </p:nvSpPr>
        <p:spPr>
          <a:xfrm>
            <a:off x="2514600" y="2382302"/>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E0832BBB-D08C-990F-289A-30DAE7EF6776}"/>
              </a:ext>
              <a:ext uri="{C183D7F6-B498-43B3-948B-1728B52AA6E4}">
                <adec:decorative xmlns:adec="http://schemas.microsoft.com/office/drawing/2017/decorative" val="1"/>
              </a:ext>
            </a:extLst>
          </p:cNvPr>
          <p:cNvSpPr/>
          <p:nvPr/>
        </p:nvSpPr>
        <p:spPr>
          <a:xfrm>
            <a:off x="2523818" y="326486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4B59F746-FF70-F10B-B65B-A480561B17F6}"/>
              </a:ext>
              <a:ext uri="{C183D7F6-B498-43B3-948B-1728B52AA6E4}">
                <adec:decorative xmlns:adec="http://schemas.microsoft.com/office/drawing/2017/decorative" val="1"/>
              </a:ext>
            </a:extLst>
          </p:cNvPr>
          <p:cNvSpPr/>
          <p:nvPr/>
        </p:nvSpPr>
        <p:spPr>
          <a:xfrm>
            <a:off x="2514600" y="501065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5E5F1E30-EF93-2A83-69F7-FF310ACC5076}"/>
              </a:ext>
              <a:ext uri="{C183D7F6-B498-43B3-948B-1728B52AA6E4}">
                <adec:decorative xmlns:adec="http://schemas.microsoft.com/office/drawing/2017/decorative" val="1"/>
              </a:ext>
            </a:extLst>
          </p:cNvPr>
          <p:cNvSpPr/>
          <p:nvPr/>
        </p:nvSpPr>
        <p:spPr>
          <a:xfrm>
            <a:off x="2523818" y="392999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3E1EA7DD-9200-5534-2C7D-00F7F72FBC10}"/>
              </a:ext>
              <a:ext uri="{C183D7F6-B498-43B3-948B-1728B52AA6E4}">
                <adec:decorative xmlns:adec="http://schemas.microsoft.com/office/drawing/2017/decorative" val="1"/>
              </a:ext>
            </a:extLst>
          </p:cNvPr>
          <p:cNvSpPr/>
          <p:nvPr/>
        </p:nvSpPr>
        <p:spPr>
          <a:xfrm>
            <a:off x="1829990" y="475429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95375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19DEE9E3-4392-126F-234A-9F42A3DE4F99}"/>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50" r="-2" b="3433"/>
          <a:stretch/>
        </p:blipFill>
        <p:spPr bwMode="auto">
          <a:xfrm>
            <a:off x="3662268" y="10"/>
            <a:ext cx="5481732"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DC20D215-E341-42A1-A360-25E5EA2B2609}"/>
              </a:ext>
              <a:ext uri="{C183D7F6-B498-43B3-948B-1728B52AA6E4}">
                <adec:decorative xmlns:adec="http://schemas.microsoft.com/office/drawing/2017/decorative" val="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2" r="925" b="2"/>
          <a:stretch/>
        </p:blipFill>
        <p:spPr bwMode="auto">
          <a:xfrm>
            <a:off x="3662268" y="3493008"/>
            <a:ext cx="5481732"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A4050D-4602-5A49-7035-11F3F8F67943}"/>
              </a:ext>
            </a:extLst>
          </p:cNvPr>
          <p:cNvSpPr>
            <a:spLocks noGrp="1"/>
          </p:cNvSpPr>
          <p:nvPr>
            <p:ph type="title"/>
          </p:nvPr>
        </p:nvSpPr>
        <p:spPr>
          <a:xfrm>
            <a:off x="336042" y="859536"/>
            <a:ext cx="3624601" cy="1243584"/>
          </a:xfrm>
        </p:spPr>
        <p:txBody>
          <a:bodyPr>
            <a:normAutofit/>
          </a:bodyPr>
          <a:lstStyle/>
          <a:p>
            <a:pPr marL="0" indent="0">
              <a:buNone/>
            </a:pPr>
            <a:r>
              <a:rPr lang="en-US" sz="3200" b="1" dirty="0"/>
              <a:t>Why is this so hard?</a:t>
            </a:r>
          </a:p>
        </p:txBody>
      </p:sp>
      <p:sp>
        <p:nvSpPr>
          <p:cNvPr id="3" name="Content Placeholder 2">
            <a:extLst>
              <a:ext uri="{FF2B5EF4-FFF2-40B4-BE49-F238E27FC236}">
                <a16:creationId xmlns:a16="http://schemas.microsoft.com/office/drawing/2014/main" id="{BE8FA21F-1574-DAA3-1675-4076432A1FF9}"/>
              </a:ext>
            </a:extLst>
          </p:cNvPr>
          <p:cNvSpPr>
            <a:spLocks noGrp="1"/>
          </p:cNvSpPr>
          <p:nvPr>
            <p:ph idx="1"/>
          </p:nvPr>
        </p:nvSpPr>
        <p:spPr>
          <a:xfrm>
            <a:off x="336042" y="2512612"/>
            <a:ext cx="3931158" cy="3364982"/>
          </a:xfrm>
        </p:spPr>
        <p:txBody>
          <a:bodyPr>
            <a:normAutofit lnSpcReduction="10000"/>
          </a:bodyPr>
          <a:lstStyle/>
          <a:p>
            <a:r>
              <a:rPr lang="en-US" sz="2400" dirty="0"/>
              <a:t>Self-driving cars operate in a very complicated partially observable, stochastic, and  dynamic environment. </a:t>
            </a:r>
          </a:p>
          <a:p>
            <a:r>
              <a:rPr lang="en-US" sz="2400" dirty="0"/>
              <a:t>Can only use bounded rationality because of limits with sensors and computational power.</a:t>
            </a:r>
          </a:p>
          <a:p>
            <a:r>
              <a:rPr lang="en-US" sz="2400" dirty="0"/>
              <a:t>Require a set of different agents that cooperate.</a:t>
            </a:r>
          </a:p>
        </p:txBody>
      </p:sp>
    </p:spTree>
    <p:extLst>
      <p:ext uri="{BB962C8B-B14F-4D97-AF65-F5344CB8AC3E}">
        <p14:creationId xmlns:p14="http://schemas.microsoft.com/office/powerpoint/2010/main" val="4104394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dirty="0"/>
              <a:t>What You </a:t>
            </a:r>
            <a:br>
              <a:rPr lang="en-US" sz="4700" dirty="0"/>
            </a:br>
            <a:r>
              <a:rPr lang="en-US" sz="4700" dirty="0"/>
              <a:t>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dirty="0"/>
                  <a:t>What an </a:t>
                </a:r>
                <a:r>
                  <a:rPr lang="en-US" sz="1900" b="1" dirty="0"/>
                  <a:t>agent function </a:t>
                </a:r>
                <a:br>
                  <a:rPr lang="en-US" sz="1900" dirty="0"/>
                </a:br>
                <a14:m>
                  <m:oMath xmlns:m="http://schemas.openxmlformats.org/officeDocument/2006/math">
                    <m:r>
                      <a:rPr lang="en-US" sz="1900" i="1">
                        <a:latin typeface="Cambria Math" panose="02040503050406030204" pitchFamily="18" charset="0"/>
                      </a:rPr>
                      <m:t>𝑎</m:t>
                    </m:r>
                    <m:r>
                      <a:rPr lang="en-US" sz="1900" b="0" i="1" smtClean="0">
                        <a:latin typeface="Cambria Math" panose="02040503050406030204" pitchFamily="18" charset="0"/>
                      </a:rPr>
                      <m:t>𝑐𝑡𝑖𝑜𝑛</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dirty="0"/>
                </a:br>
                <a:r>
                  <a:rPr lang="en-US" sz="1900" dirty="0"/>
                  <a:t>is and how it interacts with the environment.</a:t>
                </a:r>
              </a:p>
              <a:p>
                <a:r>
                  <a:rPr lang="en-US" sz="1900" dirty="0"/>
                  <a:t>What are </a:t>
                </a:r>
                <a:r>
                  <a:rPr lang="en-US" sz="1900" b="1" dirty="0"/>
                  <a:t>states</a:t>
                </a:r>
                <a:r>
                  <a:rPr lang="en-US" sz="1900" dirty="0"/>
                  <a:t> and what is the </a:t>
                </a:r>
                <a:r>
                  <a:rPr lang="en-US" sz="1900" b="1" dirty="0"/>
                  <a:t>transition function</a:t>
                </a:r>
                <a:r>
                  <a:rPr lang="en-US" sz="1900" dirty="0"/>
                  <a:t>?</a:t>
                </a:r>
              </a:p>
              <a:p>
                <a:r>
                  <a:rPr lang="en-US" sz="1900" dirty="0"/>
                  <a:t>How </a:t>
                </a:r>
                <a:r>
                  <a:rPr lang="en-US" sz="1900" b="1" dirty="0"/>
                  <a:t>environments</a:t>
                </a:r>
                <a:r>
                  <a:rPr lang="en-US" sz="1900" dirty="0"/>
                  <a:t> differ in terms of observability, uncertainty (stochastic behavior), and if the transition function is known.</a:t>
                </a:r>
              </a:p>
              <a:p>
                <a:r>
                  <a:rPr lang="en-US" sz="1900" dirty="0"/>
                  <a:t>How to identify different</a:t>
                </a:r>
                <a:r>
                  <a:rPr lang="en-US" sz="1900" b="1" dirty="0"/>
                  <a:t> types of agents</a:t>
                </a:r>
                <a:r>
                  <a:rPr lang="en-US" sz="1900" dirty="0"/>
                  <a:t>.</a:t>
                </a:r>
              </a:p>
              <a:p>
                <a:endParaRPr lang="en-US" sz="1900" dirty="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AD58-0FFB-3FEA-2D02-19846ECFB2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266BF2C-073A-E61B-F314-D1327A8F4903}"/>
              </a:ext>
            </a:extLst>
          </p:cNvPr>
          <p:cNvSpPr>
            <a:spLocks noGrp="1"/>
          </p:cNvSpPr>
          <p:nvPr>
            <p:ph type="title"/>
          </p:nvPr>
        </p:nvSpPr>
        <p:spPr/>
        <p:txBody>
          <a:bodyPr/>
          <a:lstStyle/>
          <a:p>
            <a:r>
              <a:rPr lang="en-US" dirty="0"/>
              <a:t>Assignment 1</a:t>
            </a:r>
          </a:p>
        </p:txBody>
      </p:sp>
      <p:sp>
        <p:nvSpPr>
          <p:cNvPr id="5" name="Text Placeholder 4">
            <a:extLst>
              <a:ext uri="{FF2B5EF4-FFF2-40B4-BE49-F238E27FC236}">
                <a16:creationId xmlns:a16="http://schemas.microsoft.com/office/drawing/2014/main" id="{E8268822-6F82-4F45-B3D4-2541D6F59527}"/>
              </a:ext>
            </a:extLst>
          </p:cNvPr>
          <p:cNvSpPr>
            <a:spLocks noGrp="1"/>
          </p:cNvSpPr>
          <p:nvPr>
            <p:ph type="body" idx="1"/>
          </p:nvPr>
        </p:nvSpPr>
        <p:spPr/>
        <p:txBody>
          <a:bodyPr/>
          <a:lstStyle/>
          <a:p>
            <a:r>
              <a:rPr lang="en-US" dirty="0"/>
              <a:t>Reflex Agents</a:t>
            </a:r>
          </a:p>
        </p:txBody>
      </p:sp>
    </p:spTree>
    <p:extLst>
      <p:ext uri="{BB962C8B-B14F-4D97-AF65-F5344CB8AC3E}">
        <p14:creationId xmlns:p14="http://schemas.microsoft.com/office/powerpoint/2010/main" val="483190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138801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ng exposure of lights">
            <a:extLst>
              <a:ext uri="{FF2B5EF4-FFF2-40B4-BE49-F238E27FC236}">
                <a16:creationId xmlns:a16="http://schemas.microsoft.com/office/drawing/2014/main" id="{792548D1-A513-8555-B72E-A1F5D0C9BE6D}"/>
              </a:ext>
            </a:extLst>
          </p:cNvPr>
          <p:cNvPicPr>
            <a:picLocks noChangeAspect="1"/>
          </p:cNvPicPr>
          <p:nvPr/>
        </p:nvPicPr>
        <p:blipFill>
          <a:blip r:embed="rId2">
            <a:alphaModFix amt="50000"/>
          </a:blip>
          <a:srcRect l="11000" r="-2" b="-2"/>
          <a:stretch>
            <a:fillRect/>
          </a:stretch>
        </p:blipFill>
        <p:spPr>
          <a:xfrm>
            <a:off x="20" y="1"/>
            <a:ext cx="9143980" cy="6857999"/>
          </a:xfrm>
          <a:prstGeom prst="rect">
            <a:avLst/>
          </a:prstGeom>
        </p:spPr>
      </p:pic>
      <p:sp>
        <p:nvSpPr>
          <p:cNvPr id="4" name="Title 3">
            <a:extLst>
              <a:ext uri="{FF2B5EF4-FFF2-40B4-BE49-F238E27FC236}">
                <a16:creationId xmlns:a16="http://schemas.microsoft.com/office/drawing/2014/main" id="{21FBCDB5-C30B-3FF5-0730-276EEF30B4B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a:solidFill>
                  <a:srgbClr val="FFFFFF"/>
                </a:solidFill>
              </a:rPr>
              <a:t>Case Study: Self-Driving Cars</a:t>
            </a:r>
          </a:p>
        </p:txBody>
      </p:sp>
      <p:sp>
        <p:nvSpPr>
          <p:cNvPr id="5" name="Text Placeholder 4">
            <a:extLst>
              <a:ext uri="{FF2B5EF4-FFF2-40B4-BE49-F238E27FC236}">
                <a16:creationId xmlns:a16="http://schemas.microsoft.com/office/drawing/2014/main" id="{D80D5652-4FAA-34E1-C5A5-9271802086F8}"/>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272901922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19DEE9E3-4392-126F-234A-9F42A3DE4F99}"/>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50" r="-2" b="3433"/>
          <a:stretch/>
        </p:blipFill>
        <p:spPr bwMode="auto">
          <a:xfrm>
            <a:off x="3662268" y="10"/>
            <a:ext cx="5481732"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DC20D215-E341-42A1-A360-25E5EA2B2609}"/>
              </a:ext>
              <a:ext uri="{C183D7F6-B498-43B3-948B-1728B52AA6E4}">
                <adec:decorative xmlns:adec="http://schemas.microsoft.com/office/drawing/2017/decorative" val="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2" r="925" b="2"/>
          <a:stretch/>
        </p:blipFill>
        <p:spPr bwMode="auto">
          <a:xfrm>
            <a:off x="3662268" y="3493008"/>
            <a:ext cx="5481732"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A4050D-4602-5A49-7035-11F3F8F67943}"/>
              </a:ext>
            </a:extLst>
          </p:cNvPr>
          <p:cNvSpPr>
            <a:spLocks noGrp="1"/>
          </p:cNvSpPr>
          <p:nvPr>
            <p:ph type="title"/>
          </p:nvPr>
        </p:nvSpPr>
        <p:spPr>
          <a:xfrm>
            <a:off x="336042" y="859536"/>
            <a:ext cx="3624601" cy="1243584"/>
          </a:xfrm>
        </p:spPr>
        <p:txBody>
          <a:bodyPr>
            <a:normAutofit/>
          </a:bodyPr>
          <a:lstStyle/>
          <a:p>
            <a:r>
              <a:rPr lang="en-US" sz="3000" dirty="0"/>
              <a:t>Self-driving Cars </a:t>
            </a:r>
          </a:p>
        </p:txBody>
      </p:sp>
      <p:sp>
        <p:nvSpPr>
          <p:cNvPr id="3" name="Content Placeholder 2">
            <a:extLst>
              <a:ext uri="{FF2B5EF4-FFF2-40B4-BE49-F238E27FC236}">
                <a16:creationId xmlns:a16="http://schemas.microsoft.com/office/drawing/2014/main" id="{BE8FA21F-1574-DAA3-1675-4076432A1FF9}"/>
              </a:ext>
            </a:extLst>
          </p:cNvPr>
          <p:cNvSpPr>
            <a:spLocks noGrp="1"/>
          </p:cNvSpPr>
          <p:nvPr>
            <p:ph idx="1"/>
          </p:nvPr>
        </p:nvSpPr>
        <p:spPr>
          <a:xfrm>
            <a:off x="336042" y="2512611"/>
            <a:ext cx="3931158" cy="3927813"/>
          </a:xfrm>
        </p:spPr>
        <p:txBody>
          <a:bodyPr>
            <a:normAutofit fontScale="92500" lnSpcReduction="10000"/>
          </a:bodyPr>
          <a:lstStyle/>
          <a:p>
            <a:pPr marL="0" indent="0">
              <a:buNone/>
            </a:pPr>
            <a:r>
              <a:rPr lang="en-US" sz="2400" b="1" dirty="0"/>
              <a:t>SAE Automation Levels</a:t>
            </a:r>
          </a:p>
          <a:p>
            <a:pPr lvl="1"/>
            <a:r>
              <a:rPr lang="en-US" sz="1400" dirty="0"/>
              <a:t>Level 1 - Driver Assistance (“hands on”)</a:t>
            </a:r>
          </a:p>
          <a:p>
            <a:pPr lvl="1"/>
            <a:r>
              <a:rPr lang="en-US" sz="1400" dirty="0"/>
              <a:t>Level 2 - Partial Automation (“hands off”)</a:t>
            </a:r>
          </a:p>
          <a:p>
            <a:pPr lvl="1"/>
            <a:r>
              <a:rPr lang="en-US" sz="1400" dirty="0"/>
              <a:t>Level 3 - Conditional Automation </a:t>
            </a:r>
          </a:p>
          <a:p>
            <a:pPr lvl="1"/>
            <a:r>
              <a:rPr lang="en-US" sz="1400" dirty="0"/>
              <a:t>Level 4 - High Automation</a:t>
            </a:r>
          </a:p>
          <a:p>
            <a:pPr lvl="1"/>
            <a:r>
              <a:rPr lang="en-US" sz="1400" dirty="0"/>
              <a:t>Level 5 - Full Automation (“steering wheel optional”)</a:t>
            </a:r>
          </a:p>
          <a:p>
            <a:endParaRPr lang="en-US" sz="2400" dirty="0"/>
          </a:p>
          <a:p>
            <a:pPr marL="0" indent="0">
              <a:buNone/>
            </a:pPr>
            <a:r>
              <a:rPr lang="en-US" sz="2400" b="1" dirty="0"/>
              <a:t>Components</a:t>
            </a:r>
          </a:p>
          <a:p>
            <a:pPr lvl="1"/>
            <a:r>
              <a:rPr lang="en-US" sz="1400" dirty="0"/>
              <a:t>Sensing</a:t>
            </a:r>
          </a:p>
          <a:p>
            <a:pPr lvl="1"/>
            <a:r>
              <a:rPr lang="en-US" sz="1400" dirty="0"/>
              <a:t>Maps</a:t>
            </a:r>
          </a:p>
          <a:p>
            <a:pPr lvl="1"/>
            <a:r>
              <a:rPr lang="en-US" sz="1400" dirty="0"/>
              <a:t>Path planning</a:t>
            </a:r>
          </a:p>
          <a:p>
            <a:pPr lvl="1"/>
            <a:r>
              <a:rPr lang="en-US" sz="1400" dirty="0"/>
              <a:t>Controlling the vehicle</a:t>
            </a:r>
          </a:p>
          <a:p>
            <a:pPr lvl="1"/>
            <a:endParaRPr lang="en-US" sz="1400" dirty="0"/>
          </a:p>
          <a:p>
            <a:pPr marL="0" indent="0">
              <a:buNone/>
            </a:pPr>
            <a:r>
              <a:rPr lang="en-US" sz="2400" b="1" dirty="0"/>
              <a:t>Why is this so hard?</a:t>
            </a:r>
          </a:p>
        </p:txBody>
      </p:sp>
      <p:cxnSp>
        <p:nvCxnSpPr>
          <p:cNvPr id="7" name="Straight Connector 6">
            <a:extLst>
              <a:ext uri="{FF2B5EF4-FFF2-40B4-BE49-F238E27FC236}">
                <a16:creationId xmlns:a16="http://schemas.microsoft.com/office/drawing/2014/main" id="{34DF33D4-366B-5510-395E-9B68207E5AD8}"/>
              </a:ext>
              <a:ext uri="{C183D7F6-B498-43B3-948B-1728B52AA6E4}">
                <adec:decorative xmlns:adec="http://schemas.microsoft.com/office/drawing/2017/decorative" val="1"/>
              </a:ext>
            </a:extLst>
          </p:cNvPr>
          <p:cNvCxnSpPr>
            <a:cxnSpLocks/>
          </p:cNvCxnSpPr>
          <p:nvPr/>
        </p:nvCxnSpPr>
        <p:spPr>
          <a:xfrm>
            <a:off x="653388" y="3276600"/>
            <a:ext cx="3352800" cy="0"/>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5118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 Self-Driving Car as a Rational Agents</a:t>
            </a:r>
          </a:p>
        </p:txBody>
      </p:sp>
      <p:sp>
        <p:nvSpPr>
          <p:cNvPr id="10243" name="Rectangle 3"/>
          <p:cNvSpPr>
            <a:spLocks noGrp="1" noChangeArrowheads="1"/>
          </p:cNvSpPr>
          <p:nvPr>
            <p:ph idx="1"/>
          </p:nvPr>
        </p:nvSpPr>
        <p:spPr>
          <a:xfrm>
            <a:off x="628650" y="2765427"/>
            <a:ext cx="7886700" cy="3635373"/>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Autofit/>
          </a:bodyPr>
          <a:lstStyle/>
          <a:p>
            <a:r>
              <a:rPr lang="en-US" sz="1400" dirty="0"/>
              <a:t>If we have two cars and one provides more (expected) utility. </a:t>
            </a:r>
            <a:br>
              <a:rPr lang="en-US" sz="1400" dirty="0"/>
            </a:br>
            <a:r>
              <a:rPr lang="en-US" sz="1400" dirty="0"/>
              <a:t>Which car is rational?</a:t>
            </a:r>
          </a:p>
          <a:p>
            <a:endParaRPr lang="en-US" sz="1400" dirty="0"/>
          </a:p>
          <a:p>
            <a:endParaRPr lang="en-US" sz="1400" dirty="0"/>
          </a:p>
          <a:p>
            <a:r>
              <a:rPr lang="en-US" sz="1400" dirty="0"/>
              <a:t>Can a rational self-driving car be involved in an accident?</a:t>
            </a:r>
          </a:p>
          <a:p>
            <a:pPr marL="0" indent="0">
              <a:buNone/>
            </a:pPr>
            <a:endParaRPr lang="en-US" sz="1400" dirty="0"/>
          </a:p>
          <a:p>
            <a:pPr marL="0" indent="0">
              <a:buNone/>
            </a:pPr>
            <a:endParaRPr lang="en-US" sz="1400" dirty="0"/>
          </a:p>
          <a:p>
            <a:r>
              <a:rPr lang="en-US" sz="1400" dirty="0"/>
              <a:t>How would a self-driving car explore and learn?</a:t>
            </a:r>
          </a:p>
          <a:p>
            <a:endParaRPr lang="en-US" sz="1400" dirty="0"/>
          </a:p>
          <a:p>
            <a:endParaRPr lang="en-US" sz="1400" dirty="0"/>
          </a:p>
          <a:p>
            <a:r>
              <a:rPr lang="en-US" sz="1400" dirty="0"/>
              <a:t>What does bounded rationality mean for a self-driving car?</a:t>
            </a:r>
          </a:p>
          <a:p>
            <a:endParaRPr lang="en-US" sz="1400" dirty="0"/>
          </a:p>
          <a:p>
            <a:endParaRPr lang="en-US" sz="14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pic>
        <p:nvPicPr>
          <p:cNvPr id="2" name="Picture 6">
            <a:extLst>
              <a:ext uri="{FF2B5EF4-FFF2-40B4-BE49-F238E27FC236}">
                <a16:creationId xmlns:a16="http://schemas.microsoft.com/office/drawing/2014/main" id="{20AD6A81-08C9-5A19-F0F1-4B885C542F0D}"/>
              </a:ex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7162800" y="365126"/>
            <a:ext cx="1742323" cy="800100"/>
          </a:xfrm>
          <a:prstGeom prst="rect">
            <a:avLst/>
          </a:prstGeom>
          <a:noFill/>
          <a:ln w="9525">
            <a:noFill/>
            <a:miter lim="800000"/>
            <a:headEnd/>
            <a:tailEnd/>
          </a:ln>
        </p:spPr>
      </p:pic>
      <p:sp>
        <p:nvSpPr>
          <p:cNvPr id="4" name="TextBox 3">
            <a:extLst>
              <a:ext uri="{FF2B5EF4-FFF2-40B4-BE49-F238E27FC236}">
                <a16:creationId xmlns:a16="http://schemas.microsoft.com/office/drawing/2014/main" id="{C20D2D7F-D965-DCC3-C313-9DF376A2998E}"/>
              </a:ext>
            </a:extLst>
          </p:cNvPr>
          <p:cNvSpPr txBox="1"/>
          <p:nvPr/>
        </p:nvSpPr>
        <p:spPr>
          <a:xfrm>
            <a:off x="608985" y="2408467"/>
            <a:ext cx="3638550" cy="338554"/>
          </a:xfrm>
          <a:prstGeom prst="rect">
            <a:avLst/>
          </a:prstGeom>
          <a:noFill/>
        </p:spPr>
        <p:txBody>
          <a:bodyPr wrap="square" rtlCol="0">
            <a:spAutoFit/>
          </a:bodyPr>
          <a:lstStyle/>
          <a:p>
            <a:r>
              <a:rPr lang="en-US" sz="1600" dirty="0"/>
              <a:t>Answer the following questions:</a:t>
            </a:r>
          </a:p>
        </p:txBody>
      </p:sp>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a:xfrm>
            <a:off x="628650" y="365126"/>
            <a:ext cx="6212110" cy="1325563"/>
          </a:xfrm>
        </p:spPr>
        <p:txBody>
          <a:bodyPr/>
          <a:lstStyle/>
          <a:p>
            <a:r>
              <a:rPr lang="en-US" dirty="0"/>
              <a:t>PEAS Description of the Environment of a Self-Driving Car</a:t>
            </a:r>
          </a:p>
        </p:txBody>
      </p:sp>
      <p:graphicFrame>
        <p:nvGraphicFramePr>
          <p:cNvPr id="4" name="Content Placeholder 3" descr="PEAS Tables">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52020084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6">
            <a:extLst>
              <a:ext uri="{FF2B5EF4-FFF2-40B4-BE49-F238E27FC236}">
                <a16:creationId xmlns:a16="http://schemas.microsoft.com/office/drawing/2014/main" id="{C501DE79-BED8-664A-A7F5-916398E4B557}"/>
              </a:ext>
              <a:ext uri="{C183D7F6-B498-43B3-948B-1728B52AA6E4}">
                <adec:decorative xmlns:adec="http://schemas.microsoft.com/office/drawing/2017/decorative" val="1"/>
              </a:ext>
            </a:extLst>
          </p:cNvPr>
          <p:cNvPicPr>
            <a:picLocks noChangeAspect="1" noChangeArrowheads="1"/>
          </p:cNvPicPr>
          <p:nvPr/>
        </p:nvPicPr>
        <p:blipFill>
          <a:blip r:embed="rId7" cstate="print"/>
          <a:srcRect/>
          <a:stretch>
            <a:fillRect/>
          </a:stretch>
        </p:blipFill>
        <p:spPr bwMode="auto">
          <a:xfrm>
            <a:off x="6840760" y="627857"/>
            <a:ext cx="1742323" cy="800100"/>
          </a:xfrm>
          <a:prstGeom prst="rect">
            <a:avLst/>
          </a:prstGeom>
          <a:noFill/>
          <a:ln w="9525">
            <a:noFill/>
            <a:miter lim="800000"/>
            <a:headEnd/>
            <a:tailEnd/>
          </a:ln>
        </p:spPr>
      </p:pic>
      <p:sp>
        <p:nvSpPr>
          <p:cNvPr id="3" name="TextBox 2">
            <a:extLst>
              <a:ext uri="{FF2B5EF4-FFF2-40B4-BE49-F238E27FC236}">
                <a16:creationId xmlns:a16="http://schemas.microsoft.com/office/drawing/2014/main" id="{DD44A013-EECD-0365-9F5B-4164E530DF2E}"/>
              </a:ext>
            </a:extLst>
          </p:cNvPr>
          <p:cNvSpPr txBox="1"/>
          <p:nvPr/>
        </p:nvSpPr>
        <p:spPr>
          <a:xfrm>
            <a:off x="533400" y="1825625"/>
            <a:ext cx="3638550" cy="338554"/>
          </a:xfrm>
          <a:prstGeom prst="rect">
            <a:avLst/>
          </a:prstGeom>
          <a:noFill/>
        </p:spPr>
        <p:txBody>
          <a:bodyPr wrap="square" rtlCol="0">
            <a:spAutoFit/>
          </a:bodyPr>
          <a:lstStyle/>
          <a:p>
            <a:r>
              <a:rPr lang="en-US" sz="1600" dirty="0"/>
              <a:t>Complete the PEAS description.</a:t>
            </a:r>
          </a:p>
        </p:txBody>
      </p:sp>
    </p:spTree>
    <p:extLst>
      <p:ext uri="{BB962C8B-B14F-4D97-AF65-F5344CB8AC3E}">
        <p14:creationId xmlns:p14="http://schemas.microsoft.com/office/powerpoint/2010/main" val="1555730670"/>
      </p:ext>
    </p:extLst>
  </p:cSld>
  <p:clrMapOvr>
    <a:masterClrMapping/>
  </p:clrMapOvr>
</p:sld>
</file>

<file path=ppt/theme/theme1.xml><?xml version="1.0" encoding="utf-8"?>
<a:theme xmlns:a="http://schemas.openxmlformats.org/drawingml/2006/main" name="Office Theme">
  <a:themeElements>
    <a:clrScheme name="Office with darker green">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23325</TotalTime>
  <Words>1732</Words>
  <Application>Microsoft Office PowerPoint</Application>
  <PresentationFormat>On-screen Show (4:3)</PresentationFormat>
  <Paragraphs>269</Paragraphs>
  <Slides>24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Courier New</vt:lpstr>
      <vt:lpstr>Office Theme</vt:lpstr>
      <vt:lpstr>CS 5/7320  Artificial Intelligence  Intelligent Agents AIMA Chapter 2</vt:lpstr>
      <vt:lpstr>Module Review 1</vt:lpstr>
      <vt:lpstr>Agent Function and Agent Program</vt:lpstr>
      <vt:lpstr>Example: Vacuum-cleaner World</vt:lpstr>
      <vt:lpstr>Rational Agents</vt:lpstr>
      <vt:lpstr>Case Study: Self-Driving Cars</vt:lpstr>
      <vt:lpstr>Self-driving Cars </vt:lpstr>
      <vt:lpstr>A Self-Driving Car as a Rational Agents</vt:lpstr>
      <vt:lpstr>PEAS Description of the Environment of a Self-Driving Car</vt:lpstr>
      <vt:lpstr>PEAS Description of the Environment of a Self-Driving Car</vt:lpstr>
      <vt:lpstr>Assignment 1</vt:lpstr>
      <vt:lpstr>Module Review 2</vt:lpstr>
      <vt:lpstr>Designing a Rational Agent</vt:lpstr>
      <vt:lpstr>Simple Reflex Agent</vt:lpstr>
      <vt:lpstr>Model-based Reflex Agent</vt:lpstr>
      <vt:lpstr>State Representation</vt:lpstr>
      <vt:lpstr>Transition Function</vt:lpstr>
      <vt:lpstr>Case Study: Self-Driving Cars</vt:lpstr>
      <vt:lpstr>State Representation: Self-Driving Car</vt:lpstr>
      <vt:lpstr>Environment for a Self-Driving Car</vt:lpstr>
      <vt:lpstr>What Type of Intelligent Agent is a  Self-Driving Car? </vt:lpstr>
      <vt:lpstr>Why is this so hard?</vt:lpstr>
      <vt:lpstr>What You  Should Know</vt:lpstr>
      <vt:lpstr>Assignment 1</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224</cp:revision>
  <cp:lastPrinted>2021-08-30T18:56:39Z</cp:lastPrinted>
  <dcterms:created xsi:type="dcterms:W3CDTF">2003-12-17T02:32:09Z</dcterms:created>
  <dcterms:modified xsi:type="dcterms:W3CDTF">2025-09-18T15:37:15Z</dcterms:modified>
</cp:coreProperties>
</file>