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817" r:id="rId6"/>
    <p:sldId id="265" r:id="rId7"/>
    <p:sldId id="264" r:id="rId8"/>
    <p:sldId id="257" r:id="rId9"/>
    <p:sldId id="818" r:id="rId10"/>
    <p:sldId id="259" r:id="rId11"/>
    <p:sldId id="260" r:id="rId12"/>
    <p:sldId id="258" r:id="rId13"/>
    <p:sldId id="263" r:id="rId14"/>
    <p:sldId id="261" r:id="rId15"/>
    <p:sldId id="26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E11F-0575-E50B-34D2-F98E05FB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4C4D-475F-F741-5065-DAFC754C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4D22-AF93-8DE5-A810-7ABB2778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6BDB-54F0-CF25-EE90-DDFD97FD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D829-4BC3-6F1F-D610-45C3D917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92D5-BEAC-3055-5DC1-88403618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B1334-9CF0-802B-FB30-DD2E7AF3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94E2-150E-D5BB-EEF0-40C68C85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BFBE-55E4-787A-E1DE-6FCB25F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28E-D8F3-D09A-65F5-3AA99796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363AD-EA5C-47FF-8103-277A898E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E778-C9A7-5DFA-1B07-B78CF572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F249-15E2-1A76-1148-82A38D3F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F0CD-1264-F8A5-B35A-46902C3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C52C-3120-2CC4-E08C-E1E6FC31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7CC-B7CD-3F57-E79F-0D97A50E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E91-79F1-EF42-D68A-BB4C8585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854-CCAC-2DF1-963C-96CCB546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97A3-45D5-44C4-93FD-06F694AB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6E5F-4143-346F-44DC-8CA81085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5E1C-2AEF-23DF-1B78-D0E30848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2162-A36E-35B3-84B7-E08B50CE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60E8-4FF5-6D46-99FD-EA6DA455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6CE-1B47-5389-0C9A-1373238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9FC7-CCC1-EA48-70CA-91E1E1D4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1786-5978-6404-4B8F-39FFD4F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5F95-0763-903C-4C21-81B10051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5C9E9-D4F2-D4BC-10CE-2CB46EC7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E004-2EEA-2EAB-DDA8-18157C9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254C-3BE3-33A8-09D9-CF234F7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CF5C-9111-5150-87D4-266F295B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DB51-7431-3EE4-8253-46262E30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D2-F2A3-CE4F-3FC2-376DF01E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9EA7-973C-BE70-251E-9D846BEB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86C29-F5AB-BB91-FFA5-6A119E831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214A4-3482-23F6-D132-F8569B74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009A8-33DB-5BAE-40C2-2FB63AA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8A1B-1EB1-C26E-E5AC-47A65C27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BFED5-B6CD-B0A4-BADF-94BA0CC5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615F-F88C-78BF-BE2B-DD24157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0D99-7411-CA5D-BC49-97D4505F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1277-279F-7CFD-BEC5-900E57D5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3D39-51F2-F10F-5E18-D2AD65F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8A2A0-6CB9-58BF-F510-6656D4C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378BD-4852-2A79-3729-677E8434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996F9-4CF8-3F00-056F-947F2A7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34F-84B0-7456-6DF9-2F4F95F4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8B42-851A-41B7-C43C-F93DF2CD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96FA6-E60B-C724-5ECE-4ED3FDB8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C097C-5519-6FAE-6526-BD526305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9848-DAA0-E65E-C789-A9DE66CB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F82B-2835-2DB0-E9CB-8E4F4BF5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51C-002E-F33E-989F-729A21B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E53B9-DF4B-F43B-0105-4D54825B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E751-3E4E-AE8A-25A3-2FA63B0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2FC3E-D8F7-865E-0D9C-03C0640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0DBC3-DE38-DF36-EFFF-BAC43C5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5E6E-2724-EE76-196C-7B9A8B2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68D48-98D0-7449-BC1C-0F45CCBB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1D19-007A-1C90-E185-941AD683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36D-BA6D-86F4-0337-644EE4BAA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F861B-2947-4E74-AAE0-E351222E926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287F-029D-259C-3F9F-8A6A12F4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CCBB-B80F-70CB-76CB-BE3A58A9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towardsai.net/5-design-patterns-in-agentic-ai-workflow-c972c83f77e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9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scape.com/blog/rag-101-what-is-rag-and-why-does-it-matt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ity.ai/blog-post/guide-to-integrating-tools-and-apis-with-language-mode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1CF30-D3C0-4708-9510-74AEDF06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600" dirty="0"/>
              <a:t>Large Language Models in AI</a:t>
            </a:r>
            <a:br>
              <a:rPr lang="en-US" sz="5600" dirty="0"/>
            </a:br>
            <a:br>
              <a:rPr lang="en-US" sz="5600" dirty="0"/>
            </a:br>
            <a:r>
              <a:rPr lang="en-US" sz="4000" dirty="0"/>
              <a:t>A Quick Overview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BF45-B5B0-CA61-0415-BAE832328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Michael Hahsler</a:t>
            </a: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98EBD320-9526-EE53-EE65-F6CE90BA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6A47-FBB2-0EAE-3680-654EAE7E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0B36-D45A-D14A-30C9-32F7AD51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Image interpretation: </a:t>
            </a:r>
            <a:r>
              <a:rPr lang="en-US" dirty="0"/>
              <a:t>image as the input</a:t>
            </a:r>
          </a:p>
          <a:p>
            <a:pPr lvl="1"/>
            <a:r>
              <a:rPr lang="en-US" dirty="0"/>
              <a:t>LLMs convert visual data into locations in the embedding space (using image encoders and multimodal alignment). </a:t>
            </a:r>
          </a:p>
          <a:p>
            <a:pPr lvl="1"/>
            <a:r>
              <a:rPr lang="en-US" dirty="0"/>
              <a:t>The location in the embedding space connects the image to tokens. This connection enables LLMs to describe the image.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: LLMs that process images are usually trained with multimodal datasets and tasks like image-text matching, predicting missing parts of an image, etc.</a:t>
            </a:r>
          </a:p>
          <a:p>
            <a:pPr lvl="1"/>
            <a:endParaRPr lang="en-US" dirty="0"/>
          </a:p>
          <a:p>
            <a:r>
              <a:rPr lang="en-US" b="1" dirty="0"/>
              <a:t>Image generation: </a:t>
            </a:r>
            <a:r>
              <a:rPr lang="en-US" dirty="0"/>
              <a:t>Image as the output</a:t>
            </a:r>
          </a:p>
          <a:p>
            <a:pPr lvl="1"/>
            <a:r>
              <a:rPr lang="en-US" dirty="0"/>
              <a:t>LLMs do not directly generate images.</a:t>
            </a:r>
          </a:p>
          <a:p>
            <a:pPr lvl="1"/>
            <a:r>
              <a:rPr lang="en-US" dirty="0"/>
              <a:t>The LLM is trained to generate a textual description of the desired image and then uses an </a:t>
            </a:r>
            <a:r>
              <a:rPr lang="en-US" b="1" dirty="0"/>
              <a:t>external tool </a:t>
            </a:r>
            <a:r>
              <a:rPr lang="en-US" dirty="0"/>
              <a:t>like a diffusion model (DALL-E, Stable Diffusion, Imagen).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2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BB8B-8EE2-CE69-286C-A67838D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Argentic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0ACC-CCBF-FBC5-807D-0DE2D285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AI solution that uses a set of specially prompted LLM calls. </a:t>
            </a:r>
          </a:p>
          <a:p>
            <a:pPr marL="0" indent="0">
              <a:buNone/>
            </a:pPr>
            <a:r>
              <a:rPr lang="en-US" dirty="0"/>
              <a:t>The solution involves any or all of these:</a:t>
            </a:r>
          </a:p>
          <a:p>
            <a:pPr lvl="1"/>
            <a:r>
              <a:rPr lang="en-US" b="1" dirty="0"/>
              <a:t>Multiple LLM calls</a:t>
            </a:r>
          </a:p>
          <a:p>
            <a:pPr lvl="1"/>
            <a:r>
              <a:rPr lang="en-US" dirty="0"/>
              <a:t>LLMs can use </a:t>
            </a:r>
            <a:r>
              <a:rPr lang="en-US" b="1" dirty="0"/>
              <a:t>tools</a:t>
            </a:r>
            <a:r>
              <a:rPr lang="en-US" dirty="0"/>
              <a:t> (browse the web, access files, etc.) to interact with an environment.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planner</a:t>
            </a:r>
            <a:r>
              <a:rPr lang="en-US" dirty="0"/>
              <a:t> coordinates the activities of the agents: Can be a developer-defined workflow or use an LLM to plan its own.</a:t>
            </a:r>
          </a:p>
          <a:p>
            <a:endParaRPr lang="en-US" dirty="0"/>
          </a:p>
          <a:p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LangChain</a:t>
            </a:r>
            <a:r>
              <a:rPr lang="en-US" dirty="0"/>
              <a:t>, LangGraph, </a:t>
            </a:r>
            <a:r>
              <a:rPr lang="en-US" dirty="0" err="1"/>
              <a:t>CrewAI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0212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881E-5F00-BA85-6E67-444C24BE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Argentic AI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6D2B-6F2F-0E0D-BEBD-E8FBCAAF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072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Prompt chaining</a:t>
            </a:r>
            <a:r>
              <a:rPr lang="en-US" dirty="0"/>
              <a:t>: each step has a focused job, making each LLM query simpler and more accurate.</a:t>
            </a:r>
          </a:p>
          <a:p>
            <a:r>
              <a:rPr lang="en-US" b="1" dirty="0"/>
              <a:t>Routing</a:t>
            </a:r>
            <a:r>
              <a:rPr lang="en-US" dirty="0"/>
              <a:t> is about smartly directing inputs to the right handler (e.g., LLMs trained differently).</a:t>
            </a:r>
          </a:p>
          <a:p>
            <a:r>
              <a:rPr lang="en-US" b="1" dirty="0"/>
              <a:t>Parallelization</a:t>
            </a:r>
            <a:r>
              <a:rPr lang="en-US" dirty="0"/>
              <a:t> lets the agent do multiple things at the same time.</a:t>
            </a:r>
          </a:p>
          <a:p>
            <a:r>
              <a:rPr lang="en-US" b="1" dirty="0"/>
              <a:t>Orchestration</a:t>
            </a:r>
            <a:r>
              <a:rPr lang="en-US" dirty="0"/>
              <a:t>: An agent takes the input, breaks it into sub-tasks on the fly, and then dispatches each subtask to separate “worker” agents.</a:t>
            </a:r>
          </a:p>
          <a:p>
            <a:r>
              <a:rPr lang="en-US" b="1" dirty="0"/>
              <a:t>Evaluator–optimizer </a:t>
            </a:r>
            <a:r>
              <a:rPr lang="en-US" dirty="0"/>
              <a:t>is a feedback loop. One agent generates a solution, and another evaluates it and suggests improvements.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3A999C-CE15-E62E-07BA-C08D46D63F51}"/>
              </a:ext>
            </a:extLst>
          </p:cNvPr>
          <p:cNvGrpSpPr/>
          <p:nvPr/>
        </p:nvGrpSpPr>
        <p:grpSpPr>
          <a:xfrm>
            <a:off x="5093185" y="1690688"/>
            <a:ext cx="7308220" cy="4609385"/>
            <a:chOff x="5093185" y="1369322"/>
            <a:chExt cx="7308220" cy="460938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B5CA5D9-27D7-EC75-EED5-9679B80EE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114" y="1369322"/>
              <a:ext cx="6894573" cy="4340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E0D61-F0EE-6CA7-629D-3EB295A4A9CA}"/>
                </a:ext>
              </a:extLst>
            </p:cNvPr>
            <p:cNvSpPr txBox="1"/>
            <p:nvPr/>
          </p:nvSpPr>
          <p:spPr>
            <a:xfrm>
              <a:off x="5093185" y="5732486"/>
              <a:ext cx="7308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Source: </a:t>
              </a:r>
              <a:r>
                <a:rPr lang="en-US" sz="1000" dirty="0">
                  <a:hlinkClick r:id="rId4"/>
                </a:rPr>
                <a:t>https://pub.towardsai.net/5-design-patterns-in-agentic-ai-workflow-c972c83f77e4</a:t>
              </a:r>
              <a:r>
                <a:rPr lang="en-US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09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C9A44-A717-439B-1981-66C6265B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858D-C9E0-B5BE-F2EA-BB136826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33"/>
            <a:ext cx="5540115" cy="486644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LLMs are </a:t>
            </a:r>
            <a:r>
              <a:rPr lang="en-US" sz="1400" b="1" dirty="0"/>
              <a:t>knowledge-based agents</a:t>
            </a:r>
            <a:r>
              <a:rPr lang="en-US" sz="1400" dirty="0"/>
              <a:t> trained for the next-word prediction task.</a:t>
            </a:r>
          </a:p>
          <a:p>
            <a:r>
              <a:rPr lang="en-US" sz="1400" dirty="0"/>
              <a:t>LLMs can be fine-tuned for specific purposes (e.g., a chatbot), to </a:t>
            </a:r>
            <a:r>
              <a:rPr lang="en-US" sz="1400" b="1" dirty="0"/>
              <a:t>understand images</a:t>
            </a:r>
            <a:r>
              <a:rPr lang="en-US" sz="1400" dirty="0"/>
              <a:t>, and to </a:t>
            </a:r>
            <a:r>
              <a:rPr lang="en-US" sz="1400" b="1" dirty="0"/>
              <a:t>use tools</a:t>
            </a:r>
            <a:r>
              <a:rPr lang="en-US" sz="1400" dirty="0"/>
              <a:t>.</a:t>
            </a:r>
          </a:p>
          <a:p>
            <a:r>
              <a:rPr lang="en-US" sz="1400" b="1" dirty="0"/>
              <a:t>Prompt engineering </a:t>
            </a:r>
            <a:r>
              <a:rPr lang="en-US" sz="1400" dirty="0"/>
              <a:t>(context engineering) is important to produce better responses from the LLM.</a:t>
            </a:r>
          </a:p>
          <a:p>
            <a:r>
              <a:rPr lang="en-US" sz="1400" b="1" dirty="0"/>
              <a:t>Retrieval Augmented Generation </a:t>
            </a:r>
            <a:r>
              <a:rPr lang="en-US" sz="1400" dirty="0"/>
              <a:t>(RAG) can be used to include information that was not in the training data.</a:t>
            </a:r>
          </a:p>
          <a:p>
            <a:r>
              <a:rPr lang="en-US" sz="1400" b="1" dirty="0"/>
              <a:t>Agentic AI </a:t>
            </a:r>
            <a:r>
              <a:rPr lang="en-US" sz="1400" dirty="0"/>
              <a:t>uses multiple LLM calls to deal with more complicated problems.</a:t>
            </a:r>
          </a:p>
          <a:p>
            <a:endParaRPr lang="en-US" sz="1400" dirty="0"/>
          </a:p>
          <a:p>
            <a:r>
              <a:rPr lang="en-US" sz="1400" dirty="0"/>
              <a:t>Some issues: </a:t>
            </a:r>
          </a:p>
          <a:p>
            <a:pPr lvl="1"/>
            <a:r>
              <a:rPr lang="en-US" sz="1400" b="1" dirty="0"/>
              <a:t>Hallucinations</a:t>
            </a:r>
            <a:r>
              <a:rPr lang="en-US" sz="1400" dirty="0"/>
              <a:t>; the LLM does not say when it is not sure. RAG can help.</a:t>
            </a:r>
          </a:p>
          <a:p>
            <a:pPr lvl="1"/>
            <a:r>
              <a:rPr lang="en-US" sz="1400" b="1" dirty="0"/>
              <a:t>Privacy and data security </a:t>
            </a:r>
            <a:r>
              <a:rPr lang="en-US" sz="1400" dirty="0"/>
              <a:t>when the LLM is hosted by a third party.</a:t>
            </a:r>
          </a:p>
          <a:p>
            <a:pPr lvl="1"/>
            <a:r>
              <a:rPr lang="en-US" sz="1400" dirty="0"/>
              <a:t>LLMs currently have no (or very little</a:t>
            </a:r>
            <a:r>
              <a:rPr lang="en-US" sz="1400" b="1" dirty="0"/>
              <a:t>) common sense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 LLMs’ performance is influenced by small prompt changes. The results are not very </a:t>
            </a:r>
            <a:r>
              <a:rPr lang="en-US" sz="1400" b="1" dirty="0"/>
              <a:t>dependable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Reasoning</a:t>
            </a:r>
            <a:r>
              <a:rPr lang="en-US" sz="1400" dirty="0"/>
              <a:t> capabilities are very limited. Agentic AI tries to mitigate this issue by focusing on smaller tasks. </a:t>
            </a:r>
          </a:p>
          <a:p>
            <a:endParaRPr lang="en-US" sz="1400" dirty="0"/>
          </a:p>
        </p:txBody>
      </p:sp>
      <p:pic>
        <p:nvPicPr>
          <p:cNvPr id="4" name="Picture 2" descr="Generated image">
            <a:extLst>
              <a:ext uri="{FF2B5EF4-FFF2-40B4-BE49-F238E27FC236}">
                <a16:creationId xmlns:a16="http://schemas.microsoft.com/office/drawing/2014/main" id="{5159A795-6BA6-5020-532B-19E3C550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r="8638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DFAD8B-23D0-075A-F5B7-9F03B16C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936" y="334644"/>
            <a:ext cx="788212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/>
              <a:t>Example Conversation With a </a:t>
            </a:r>
            <a:br>
              <a:rPr lang="en-US" sz="3500" dirty="0"/>
            </a:br>
            <a:r>
              <a:rPr lang="en-US" sz="3500" dirty="0"/>
              <a:t>Large Language Model (LLM)</a:t>
            </a:r>
          </a:p>
        </p:txBody>
      </p:sp>
      <p:pic>
        <p:nvPicPr>
          <p:cNvPr id="5" name="Content Placeholder 4" descr="A conversation with ChatGPT about helping with homwork.">
            <a:extLst>
              <a:ext uri="{FF2B5EF4-FFF2-40B4-BE49-F238E27FC236}">
                <a16:creationId xmlns:a16="http://schemas.microsoft.com/office/drawing/2014/main" id="{DDE0DF8D-9589-133F-308C-71BE1080A7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2" y="1737361"/>
            <a:ext cx="6013501" cy="42503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12055-8E42-642E-D4EA-190E3B5DD662}"/>
              </a:ext>
            </a:extLst>
          </p:cNvPr>
          <p:cNvSpPr txBox="1"/>
          <p:nvPr/>
        </p:nvSpPr>
        <p:spPr>
          <a:xfrm>
            <a:off x="4295069" y="5660778"/>
            <a:ext cx="83455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016"/>
              <a:t>…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58E27-976D-88FE-940C-02BFA855B1F2}"/>
              </a:ext>
            </a:extLst>
          </p:cNvPr>
          <p:cNvSpPr txBox="1"/>
          <p:nvPr/>
        </p:nvSpPr>
        <p:spPr>
          <a:xfrm>
            <a:off x="6349356" y="6013490"/>
            <a:ext cx="340241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176"/>
              <a:t>Source: </a:t>
            </a:r>
            <a:r>
              <a:rPr lang="en-US" sz="1176">
                <a:hlinkClick r:id="rId3"/>
              </a:rPr>
              <a:t>https://chat.openai.com/</a:t>
            </a:r>
            <a:r>
              <a:rPr lang="en-US" sz="1176"/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5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0B0C-8C88-A326-0005-27E45A05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30C7-EEBD-36D9-F88D-79F8CB22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570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Large language models are </a:t>
            </a:r>
            <a:r>
              <a:rPr lang="en-US" b="1" dirty="0"/>
              <a:t>knowledge-based agents</a:t>
            </a:r>
            <a:r>
              <a:rPr lang="en-US" dirty="0"/>
              <a:t>.</a:t>
            </a:r>
          </a:p>
          <a:p>
            <a:r>
              <a:rPr lang="en-US" dirty="0"/>
              <a:t>The knowledge base is a large, deep artificial neural network using the </a:t>
            </a:r>
            <a:r>
              <a:rPr lang="en-US" b="1" dirty="0"/>
              <a:t>transformer architecture</a:t>
            </a:r>
            <a:r>
              <a:rPr lang="en-US" dirty="0"/>
              <a:t>.</a:t>
            </a:r>
          </a:p>
          <a:p>
            <a:r>
              <a:rPr lang="en-US" dirty="0"/>
              <a:t>The model is </a:t>
            </a:r>
            <a:r>
              <a:rPr lang="en-US" b="1" dirty="0"/>
              <a:t>pretrained</a:t>
            </a:r>
            <a:r>
              <a:rPr lang="en-US" dirty="0"/>
              <a:t> for the task of predicting the next word using self-supervised learning on a large text corpus.</a:t>
            </a:r>
          </a:p>
          <a:p>
            <a:r>
              <a:rPr lang="en-US" dirty="0"/>
              <a:t>The pretrained model is specialized for a specific task using </a:t>
            </a:r>
            <a:r>
              <a:rPr lang="en-US" b="1" dirty="0"/>
              <a:t>fine-tuning </a:t>
            </a:r>
            <a:r>
              <a:rPr lang="en-US" dirty="0"/>
              <a:t>on examples. For chatbots, this includes supervised instruction training followed by reinforcement learning from human feedback (RLHF).</a:t>
            </a:r>
          </a:p>
          <a:p>
            <a:r>
              <a:rPr lang="en-US" dirty="0"/>
              <a:t>The model can generate text following a “</a:t>
            </a:r>
            <a:r>
              <a:rPr lang="en-US" b="1" dirty="0"/>
              <a:t>prompt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E30F4-E7A2-2D6F-68AD-8FCC1355D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83507" y="1933501"/>
            <a:ext cx="5310676" cy="2233067"/>
            <a:chOff x="721548" y="1293003"/>
            <a:chExt cx="9322045" cy="24407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7B166E-6650-5C7E-6475-982052BE6823}"/>
                </a:ext>
              </a:extLst>
            </p:cNvPr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/>
                <a:t>Text Generator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EB4A527-E206-ED61-B3CD-4DDE80C6039C}"/>
                </a:ext>
              </a:extLst>
            </p:cNvPr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E9069E-79EE-024A-5D98-E6B639242A35}"/>
                </a:ext>
              </a:extLst>
            </p:cNvPr>
            <p:cNvSpPr/>
            <p:nvPr/>
          </p:nvSpPr>
          <p:spPr>
            <a:xfrm>
              <a:off x="5098576" y="3296153"/>
              <a:ext cx="4037878" cy="285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9FEEFB-C953-971D-4C28-1FC450C13BE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95701" y="2754478"/>
              <a:ext cx="979810" cy="43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C69019-DFE1-8C4D-BE7D-F157310CB670}"/>
                </a:ext>
              </a:extLst>
            </p:cNvPr>
            <p:cNvSpPr/>
            <p:nvPr/>
          </p:nvSpPr>
          <p:spPr>
            <a:xfrm>
              <a:off x="5592146" y="2841273"/>
              <a:ext cx="4151686" cy="2775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b="0" dirty="0"/>
                <a:t>Domain-specific content </a:t>
              </a:r>
              <a:r>
                <a:rPr lang="en-US" sz="1050" dirty="0"/>
                <a:t>(fine tuning)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82A32D59-CB64-0336-B845-565DFD77707B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Knowledge base</a:t>
              </a:r>
              <a:endParaRPr lang="en-US" sz="1200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2C718-0081-8C9B-EA31-A3FE5D924D7B}"/>
                </a:ext>
              </a:extLst>
            </p:cNvPr>
            <p:cNvSpPr txBox="1"/>
            <p:nvPr/>
          </p:nvSpPr>
          <p:spPr>
            <a:xfrm>
              <a:off x="5098576" y="2463942"/>
              <a:ext cx="4945017" cy="27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050" dirty="0"/>
                <a:t>(pre-training)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7EAD63-2473-E433-9FDB-7ACB2C977FB9}"/>
                </a:ext>
              </a:extLst>
            </p:cNvPr>
            <p:cNvSpPr txBox="1"/>
            <p:nvPr/>
          </p:nvSpPr>
          <p:spPr>
            <a:xfrm>
              <a:off x="6936744" y="2612234"/>
              <a:ext cx="521236" cy="370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+</a:t>
              </a: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7BB4B066-1E33-EB5C-EACF-172F43A7FE98}"/>
                </a:ext>
              </a:extLst>
            </p:cNvPr>
            <p:cNvSpPr/>
            <p:nvPr/>
          </p:nvSpPr>
          <p:spPr>
            <a:xfrm>
              <a:off x="721548" y="1293003"/>
              <a:ext cx="5058154" cy="669640"/>
            </a:xfrm>
            <a:prstGeom prst="wedgeRoundRectCallout">
              <a:avLst>
                <a:gd name="adj1" fmla="val -18704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Learned word relationships, grammar, facts, and how to answer questions.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30BF9769-02A9-A9B4-5F1D-0FA3403D9665}"/>
                </a:ext>
              </a:extLst>
            </p:cNvPr>
            <p:cNvSpPr/>
            <p:nvPr/>
          </p:nvSpPr>
          <p:spPr>
            <a:xfrm>
              <a:off x="4912276" y="2398637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5E9B1-B9E3-2281-2617-F9501FC4074B}"/>
              </a:ext>
            </a:extLst>
          </p:cNvPr>
          <p:cNvSpPr txBox="1"/>
          <p:nvPr/>
        </p:nvSpPr>
        <p:spPr>
          <a:xfrm>
            <a:off x="6806617" y="5214286"/>
            <a:ext cx="4570778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Pretrained models can be downloaded from </a:t>
            </a:r>
            <a:br>
              <a:rPr lang="en-US" sz="1600" dirty="0"/>
            </a:br>
            <a:r>
              <a:rPr lang="en-US" sz="1600" dirty="0"/>
              <a:t>Hugging Face: </a:t>
            </a:r>
            <a:r>
              <a:rPr lang="en-US" sz="1600" dirty="0">
                <a:hlinkClick r:id="rId2"/>
              </a:rPr>
              <a:t>https://huggingface.co/models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84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FA10-D4CE-3C52-F4BD-BE3E7398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LLMs Understand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9801-C8CF-5519-CF41-BEDB62A1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662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LLMs can only compute with numbers!</a:t>
            </a:r>
          </a:p>
          <a:p>
            <a:endParaRPr lang="en-US" dirty="0"/>
          </a:p>
          <a:p>
            <a:r>
              <a:rPr lang="en-US" dirty="0"/>
              <a:t>Prompts are converted into numbers: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Tokenization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is converted into a sequence of tokens. </a:t>
            </a:r>
          </a:p>
          <a:p>
            <a:pPr lvl="2"/>
            <a:r>
              <a:rPr lang="en-US" dirty="0"/>
              <a:t>Tokens represent words, parts of words, parts of numbers,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Embedding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Tokes are represented as large vectors indicating a position in a large space called the embedding space. </a:t>
            </a:r>
          </a:p>
          <a:p>
            <a:pPr lvl="2"/>
            <a:r>
              <a:rPr lang="en-US" dirty="0"/>
              <a:t>Positions in this space have meaning.</a:t>
            </a:r>
          </a:p>
          <a:p>
            <a:endParaRPr lang="en-US" dirty="0"/>
          </a:p>
          <a:p>
            <a:r>
              <a:rPr lang="en-US" dirty="0"/>
              <a:t>Computation is done by calculations (moving around ) in the embedding space.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words are generated by converting the resulting vectors back to tokens/words.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879D49-1DC0-9973-934B-90D098D317D3}"/>
              </a:ext>
            </a:extLst>
          </p:cNvPr>
          <p:cNvGrpSpPr/>
          <p:nvPr/>
        </p:nvGrpSpPr>
        <p:grpSpPr>
          <a:xfrm>
            <a:off x="8067207" y="2590123"/>
            <a:ext cx="3877456" cy="3166139"/>
            <a:chOff x="8112177" y="1825625"/>
            <a:chExt cx="3877456" cy="3166139"/>
          </a:xfrm>
        </p:grpSpPr>
        <p:pic>
          <p:nvPicPr>
            <p:cNvPr id="5122" name="Picture 2" descr="From Words to Vectors: Understanding Word2Vec in NLP">
              <a:extLst>
                <a:ext uri="{FF2B5EF4-FFF2-40B4-BE49-F238E27FC236}">
                  <a16:creationId xmlns:a16="http://schemas.microsoft.com/office/drawing/2014/main" id="{0639C443-65B5-49F3-F42E-9C7253516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77" y="1825625"/>
              <a:ext cx="3877456" cy="290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933749-B8D1-DAE5-13EB-B07CB562E8F6}"/>
                </a:ext>
              </a:extLst>
            </p:cNvPr>
            <p:cNvSpPr txBox="1"/>
            <p:nvPr/>
          </p:nvSpPr>
          <p:spPr>
            <a:xfrm>
              <a:off x="8385287" y="4745543"/>
              <a:ext cx="333123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Source: https://zilliz.com/glossary/word2vec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3ABC39-3DB7-3F72-2BE3-A931C82B666E}"/>
              </a:ext>
            </a:extLst>
          </p:cNvPr>
          <p:cNvSpPr txBox="1"/>
          <p:nvPr/>
        </p:nvSpPr>
        <p:spPr>
          <a:xfrm>
            <a:off x="8094162" y="2128947"/>
            <a:ext cx="38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43899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14E1-7CB1-4F78-40CA-04C37EE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4C67-94D4-7FEF-9DF3-14051AE0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9395"/>
            <a:ext cx="5181600" cy="45575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LLMs can only perform </a:t>
            </a:r>
            <a:r>
              <a:rPr lang="en-US" b="1" dirty="0"/>
              <a:t>next-token prediction</a:t>
            </a:r>
            <a:r>
              <a:rPr lang="en-US" dirty="0"/>
              <a:t>.</a:t>
            </a:r>
          </a:p>
          <a:p>
            <a:r>
              <a:rPr lang="en-US" dirty="0"/>
              <a:t>The most likely next word is predicted based on the </a:t>
            </a:r>
            <a:r>
              <a:rPr lang="en-US" b="1" dirty="0"/>
              <a:t>context</a:t>
            </a:r>
            <a:r>
              <a:rPr lang="en-US" dirty="0"/>
              <a:t>, which is the input window (percept) for the LLM.</a:t>
            </a:r>
          </a:p>
          <a:p>
            <a:r>
              <a:rPr lang="en-US" dirty="0"/>
              <a:t>The context is typically a combination of the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system prompt </a:t>
            </a:r>
            <a:r>
              <a:rPr lang="en-US" dirty="0"/>
              <a:t>(general instructions you often don’t see)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more </a:t>
            </a:r>
            <a:r>
              <a:rPr lang="en-US" b="1" dirty="0"/>
              <a:t>context information </a:t>
            </a:r>
            <a:r>
              <a:rPr lang="en-US" dirty="0"/>
              <a:t>(documents, additional information)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dirty="0"/>
              <a:t>user prompt</a:t>
            </a:r>
          </a:p>
          <a:p>
            <a:endParaRPr lang="en-US" dirty="0"/>
          </a:p>
          <a:p>
            <a:r>
              <a:rPr lang="en-US" dirty="0"/>
              <a:t>The context window size is limited by the model, and the model “forgets” everything that drops out of the window.</a:t>
            </a:r>
          </a:p>
          <a:p>
            <a:r>
              <a:rPr lang="en-US" dirty="0"/>
              <a:t>The complete response is created </a:t>
            </a:r>
            <a:r>
              <a:rPr lang="en-US" b="1" dirty="0"/>
              <a:t>token-by-token</a:t>
            </a:r>
            <a:r>
              <a:rPr lang="en-US" dirty="0"/>
              <a:t> (</a:t>
            </a:r>
            <a:r>
              <a:rPr lang="en-US" dirty="0" err="1"/>
              <a:t>autoregessive</a:t>
            </a:r>
            <a:r>
              <a:rPr lang="en-US" dirty="0"/>
              <a:t> generation). LLMs may hallucinate by creating low-probability tokens, and autoregression will amplify this issue.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222D-0786-09E4-2592-89B81D51D8A8}"/>
              </a:ext>
            </a:extLst>
          </p:cNvPr>
          <p:cNvSpPr txBox="1"/>
          <p:nvPr/>
        </p:nvSpPr>
        <p:spPr>
          <a:xfrm>
            <a:off x="6172200" y="1456293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Context: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BB4FBC-73A9-EDC7-CF06-B5836CF88D63}"/>
              </a:ext>
            </a:extLst>
          </p:cNvPr>
          <p:cNvGrpSpPr/>
          <p:nvPr/>
        </p:nvGrpSpPr>
        <p:grpSpPr>
          <a:xfrm>
            <a:off x="6270504" y="963261"/>
            <a:ext cx="5695223" cy="4931478"/>
            <a:chOff x="6270504" y="963261"/>
            <a:chExt cx="5695223" cy="4931478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F421B963-3380-8002-7FFB-D5C589360877}"/>
                </a:ext>
              </a:extLst>
            </p:cNvPr>
            <p:cNvSpPr txBox="1">
              <a:spLocks/>
            </p:cNvSpPr>
            <p:nvPr/>
          </p:nvSpPr>
          <p:spPr>
            <a:xfrm>
              <a:off x="6270504" y="1846511"/>
              <a:ext cx="5181600" cy="2347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>
                <a:highlight>
                  <a:srgbClr val="FFFF00"/>
                </a:highlight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FF00"/>
                  </a:highlight>
                </a:rPr>
                <a:t>You are a helpful assistant who answers user questions based on the following information.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This week’s schedule: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Monday 10 AM – AI class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Wednesday 12 AM – Data Mining class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00FFFF"/>
                  </a:highlight>
                </a:rPr>
                <a:t>When do I need to go to the AI class?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ED4B900C-784B-A7F3-F374-63A4D4611B28}"/>
                </a:ext>
              </a:extLst>
            </p:cNvPr>
            <p:cNvSpPr/>
            <p:nvPr/>
          </p:nvSpPr>
          <p:spPr>
            <a:xfrm>
              <a:off x="8941576" y="963261"/>
              <a:ext cx="1472812" cy="551432"/>
            </a:xfrm>
            <a:prstGeom prst="wedgeRoundRectCallout">
              <a:avLst>
                <a:gd name="adj1" fmla="val -59222"/>
                <a:gd name="adj2" fmla="val 170095"/>
                <a:gd name="adj3" fmla="val 16667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Prompt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F2E38FD-08A6-B675-A002-4DFD43FF9CE4}"/>
                </a:ext>
              </a:extLst>
            </p:cNvPr>
            <p:cNvSpPr/>
            <p:nvPr/>
          </p:nvSpPr>
          <p:spPr>
            <a:xfrm>
              <a:off x="7586263" y="5343307"/>
              <a:ext cx="1472812" cy="551432"/>
            </a:xfrm>
            <a:prstGeom prst="wedgeRoundRectCallout">
              <a:avLst>
                <a:gd name="adj1" fmla="val -77705"/>
                <a:gd name="adj2" fmla="val -302057"/>
                <a:gd name="adj3" fmla="val 16667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Prompt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DDE403AD-8974-A2FB-A1D3-26F2593C3CA4}"/>
                </a:ext>
              </a:extLst>
            </p:cNvPr>
            <p:cNvSpPr/>
            <p:nvPr/>
          </p:nvSpPr>
          <p:spPr>
            <a:xfrm>
              <a:off x="10107262" y="4496885"/>
              <a:ext cx="1858465" cy="1289662"/>
            </a:xfrm>
            <a:prstGeom prst="wedgeRoundRectCallout">
              <a:avLst>
                <a:gd name="adj1" fmla="val -31033"/>
                <a:gd name="adj2" fmla="val -121280"/>
                <a:gd name="adj3" fmla="val 16667"/>
              </a:avLst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Additional context (e.g., from a database)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6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B1B-94AA-843A-397B-76C5C84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LLMs Predict the Next Word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66A8E-9F7B-AA53-4EBB-45CD72CD9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53"/>
                <a:ext cx="10515600" cy="483793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Example: </a:t>
                </a:r>
                <a:r>
                  <a:rPr lang="en-US" sz="2000" dirty="0"/>
                  <a:t>“Tomorrow is a good”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Model</a:t>
                </a:r>
                <a:r>
                  <a:rPr lang="en-US" sz="2000" dirty="0"/>
                  <a:t>: The optimal MAP decision for the next word using the Bayes rule is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r>
                  <a:rPr lang="en-US" sz="2000" b="1" dirty="0"/>
                  <a:t>Learning/Estimation: </a:t>
                </a:r>
                <a:r>
                  <a:rPr lang="en-US" sz="2000" dirty="0"/>
                  <a:t>From a large amount of data “Tomorrow is a good [day].”</a:t>
                </a:r>
                <a:br>
                  <a:rPr lang="en-US" sz="2000" b="1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sz="2000" dirty="0"/>
                </a:br>
                <a:endParaRPr lang="en-US" sz="2000" b="1" dirty="0"/>
              </a:p>
              <a:p>
                <a:r>
                  <a:rPr lang="en-US" sz="2000" b="1" dirty="0"/>
                  <a:t>Model size: </a:t>
                </a:r>
                <a:r>
                  <a:rPr lang="en-US" sz="2000" dirty="0"/>
                  <a:t>vocabulary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context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-&gt;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Example GPT 3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50,000,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2000</m:t>
                    </m:r>
                  </m:oMath>
                </a14:m>
                <a:r>
                  <a:rPr lang="en-US" sz="2000" dirty="0"/>
                  <a:t> -&gt;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2000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9400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Models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only 175 billion 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66A8E-9F7B-AA53-4EBB-45CD72CD9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53"/>
                <a:ext cx="10515600" cy="4837933"/>
              </a:xfrm>
              <a:blipFill>
                <a:blip r:embed="rId2"/>
                <a:stretch>
                  <a:fillRect l="-522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F574AC9-A49B-35AF-9112-3C7B14B4AE5E}"/>
              </a:ext>
            </a:extLst>
          </p:cNvPr>
          <p:cNvGrpSpPr/>
          <p:nvPr/>
        </p:nvGrpSpPr>
        <p:grpSpPr>
          <a:xfrm>
            <a:off x="2745825" y="1499353"/>
            <a:ext cx="2487685" cy="467297"/>
            <a:chOff x="2745825" y="1499353"/>
            <a:chExt cx="2487685" cy="4672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96E73E-377C-A8E4-64B9-721845C8B64B}"/>
                    </a:ext>
                  </a:extLst>
                </p:cNvPr>
                <p:cNvSpPr txBox="1"/>
                <p:nvPr/>
              </p:nvSpPr>
              <p:spPr>
                <a:xfrm>
                  <a:off x="4431313" y="1576297"/>
                  <a:ext cx="80219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96E73E-377C-A8E4-64B9-721845C8B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13" y="1576297"/>
                  <a:ext cx="80219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DA3101-7F74-A837-16F8-69EEE1741915}"/>
                    </a:ext>
                  </a:extLst>
                </p:cNvPr>
                <p:cNvSpPr txBox="1"/>
                <p:nvPr/>
              </p:nvSpPr>
              <p:spPr>
                <a:xfrm>
                  <a:off x="4002075" y="1548394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DA3101-7F74-A837-16F8-69EEE1741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075" y="1548394"/>
                  <a:ext cx="49862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5B512-1C3B-1944-0D53-C9EA10988A89}"/>
                    </a:ext>
                  </a:extLst>
                </p:cNvPr>
                <p:cNvSpPr txBox="1"/>
                <p:nvPr/>
              </p:nvSpPr>
              <p:spPr>
                <a:xfrm>
                  <a:off x="3602027" y="1658873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5B512-1C3B-1944-0D53-C9EA10988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27" y="1658873"/>
                  <a:ext cx="49862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EB7D6C-3C41-D22E-72FD-273F33C6D036}"/>
                    </a:ext>
                  </a:extLst>
                </p:cNvPr>
                <p:cNvSpPr txBox="1"/>
                <p:nvPr/>
              </p:nvSpPr>
              <p:spPr>
                <a:xfrm>
                  <a:off x="3385487" y="1499353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EB7D6C-3C41-D22E-72FD-273F33C6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487" y="1499353"/>
                  <a:ext cx="49862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AA862-D6CA-6869-38E5-3A8AA8C3DDB8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3884108" y="1653242"/>
              <a:ext cx="0" cy="1538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B5113-6FAB-EFFD-FF45-DDF0913A9096}"/>
                    </a:ext>
                  </a:extLst>
                </p:cNvPr>
                <p:cNvSpPr txBox="1"/>
                <p:nvPr/>
              </p:nvSpPr>
              <p:spPr>
                <a:xfrm>
                  <a:off x="2745825" y="1499968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B5113-6FAB-EFFD-FF45-DDF0913A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825" y="1499968"/>
                  <a:ext cx="49862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03B62-893F-6775-6645-1F065AF34BCE}"/>
                  </a:ext>
                </a:extLst>
              </p:cNvPr>
              <p:cNvSpPr txBox="1"/>
              <p:nvPr/>
            </p:nvSpPr>
            <p:spPr>
              <a:xfrm>
                <a:off x="7401885" y="1127264"/>
                <a:ext cx="239645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is a random variable representing a word/token at position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03B62-893F-6775-6645-1F065AF34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85" y="1127264"/>
                <a:ext cx="2396456" cy="738664"/>
              </a:xfrm>
              <a:prstGeom prst="rect">
                <a:avLst/>
              </a:prstGeom>
              <a:blipFill>
                <a:blip r:embed="rId8"/>
                <a:stretch>
                  <a:fillRect l="-763" t="-1653" r="-1272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F347387-73ED-D6EF-47CD-CE49827FC4AD}"/>
              </a:ext>
            </a:extLst>
          </p:cNvPr>
          <p:cNvSpPr/>
          <p:nvPr/>
        </p:nvSpPr>
        <p:spPr>
          <a:xfrm>
            <a:off x="7727029" y="4632073"/>
            <a:ext cx="1226819" cy="419456"/>
          </a:xfrm>
          <a:prstGeom prst="wedgeRoundRectCallout">
            <a:avLst>
              <a:gd name="adj1" fmla="val -24538"/>
              <a:gd name="adj2" fmla="val 9671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does not fit in memory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EE7284CD-EA04-D082-748B-6D4ECF11AC11}"/>
              </a:ext>
            </a:extLst>
          </p:cNvPr>
          <p:cNvSpPr/>
          <p:nvPr/>
        </p:nvSpPr>
        <p:spPr>
          <a:xfrm>
            <a:off x="6499974" y="6084688"/>
            <a:ext cx="1616277" cy="419456"/>
          </a:xfrm>
          <a:prstGeom prst="wedgeRoundRectCallout">
            <a:avLst>
              <a:gd name="adj1" fmla="val -53414"/>
              <a:gd name="adj2" fmla="val -1068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With 16-bit floats, this needs &gt; 350 GB 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635074A9-6B68-D76A-F1BB-22D30ADC75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073658"/>
                  </p:ext>
                </p:extLst>
              </p:nvPr>
            </p:nvGraphicFramePr>
            <p:xfrm>
              <a:off x="8962516" y="4845361"/>
              <a:ext cx="3146472" cy="11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107">
                      <a:extLst>
                        <a:ext uri="{9D8B030D-6E8A-4147-A177-3AD203B41FA5}">
                          <a16:colId xmlns:a16="http://schemas.microsoft.com/office/drawing/2014/main" val="2886527042"/>
                        </a:ext>
                      </a:extLst>
                    </a:gridCol>
                    <a:gridCol w="230345">
                      <a:extLst>
                        <a:ext uri="{9D8B030D-6E8A-4147-A177-3AD203B41FA5}">
                          <a16:colId xmlns:a16="http://schemas.microsoft.com/office/drawing/2014/main" val="2843465921"/>
                        </a:ext>
                      </a:extLst>
                    </a:gridCol>
                    <a:gridCol w="474650">
                      <a:extLst>
                        <a:ext uri="{9D8B030D-6E8A-4147-A177-3AD203B41FA5}">
                          <a16:colId xmlns:a16="http://schemas.microsoft.com/office/drawing/2014/main" val="3869960157"/>
                        </a:ext>
                      </a:extLst>
                    </a:gridCol>
                    <a:gridCol w="390889">
                      <a:extLst>
                        <a:ext uri="{9D8B030D-6E8A-4147-A177-3AD203B41FA5}">
                          <a16:colId xmlns:a16="http://schemas.microsoft.com/office/drawing/2014/main" val="2082622642"/>
                        </a:ext>
                      </a:extLst>
                    </a:gridCol>
                    <a:gridCol w="516531">
                      <a:extLst>
                        <a:ext uri="{9D8B030D-6E8A-4147-A177-3AD203B41FA5}">
                          <a16:colId xmlns:a16="http://schemas.microsoft.com/office/drawing/2014/main" val="2201784429"/>
                        </a:ext>
                      </a:extLst>
                    </a:gridCol>
                    <a:gridCol w="649154">
                      <a:extLst>
                        <a:ext uri="{9D8B030D-6E8A-4147-A177-3AD203B41FA5}">
                          <a16:colId xmlns:a16="http://schemas.microsoft.com/office/drawing/2014/main" val="2101555180"/>
                        </a:ext>
                      </a:extLst>
                    </a:gridCol>
                    <a:gridCol w="570796">
                      <a:extLst>
                        <a:ext uri="{9D8B030D-6E8A-4147-A177-3AD203B41FA5}">
                          <a16:colId xmlns:a16="http://schemas.microsoft.com/office/drawing/2014/main" val="3151341098"/>
                        </a:ext>
                      </a:extLst>
                    </a:gridCol>
                  </a:tblGrid>
                  <a:tr h="299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266598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126471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1e-12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562409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965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635074A9-6B68-D76A-F1BB-22D30ADC75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073658"/>
                  </p:ext>
                </p:extLst>
              </p:nvPr>
            </p:nvGraphicFramePr>
            <p:xfrm>
              <a:off x="8962516" y="4845361"/>
              <a:ext cx="3146472" cy="11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107">
                      <a:extLst>
                        <a:ext uri="{9D8B030D-6E8A-4147-A177-3AD203B41FA5}">
                          <a16:colId xmlns:a16="http://schemas.microsoft.com/office/drawing/2014/main" val="2886527042"/>
                        </a:ext>
                      </a:extLst>
                    </a:gridCol>
                    <a:gridCol w="230345">
                      <a:extLst>
                        <a:ext uri="{9D8B030D-6E8A-4147-A177-3AD203B41FA5}">
                          <a16:colId xmlns:a16="http://schemas.microsoft.com/office/drawing/2014/main" val="2843465921"/>
                        </a:ext>
                      </a:extLst>
                    </a:gridCol>
                    <a:gridCol w="474650">
                      <a:extLst>
                        <a:ext uri="{9D8B030D-6E8A-4147-A177-3AD203B41FA5}">
                          <a16:colId xmlns:a16="http://schemas.microsoft.com/office/drawing/2014/main" val="3869960157"/>
                        </a:ext>
                      </a:extLst>
                    </a:gridCol>
                    <a:gridCol w="390889">
                      <a:extLst>
                        <a:ext uri="{9D8B030D-6E8A-4147-A177-3AD203B41FA5}">
                          <a16:colId xmlns:a16="http://schemas.microsoft.com/office/drawing/2014/main" val="2082622642"/>
                        </a:ext>
                      </a:extLst>
                    </a:gridCol>
                    <a:gridCol w="516531">
                      <a:extLst>
                        <a:ext uri="{9D8B030D-6E8A-4147-A177-3AD203B41FA5}">
                          <a16:colId xmlns:a16="http://schemas.microsoft.com/office/drawing/2014/main" val="2201784429"/>
                        </a:ext>
                      </a:extLst>
                    </a:gridCol>
                    <a:gridCol w="649154">
                      <a:extLst>
                        <a:ext uri="{9D8B030D-6E8A-4147-A177-3AD203B41FA5}">
                          <a16:colId xmlns:a16="http://schemas.microsoft.com/office/drawing/2014/main" val="2101555180"/>
                        </a:ext>
                      </a:extLst>
                    </a:gridCol>
                    <a:gridCol w="570796">
                      <a:extLst>
                        <a:ext uri="{9D8B030D-6E8A-4147-A177-3AD203B41FA5}">
                          <a16:colId xmlns:a16="http://schemas.microsoft.com/office/drawing/2014/main" val="3151341098"/>
                        </a:ext>
                      </a:extLst>
                    </a:gridCol>
                  </a:tblGrid>
                  <a:tr h="299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23" t="-2000" r="-9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5385" t="-2000" r="-45384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8462" t="-2000" r="-44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74118" t="-2000" r="-24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000" r="-9245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51064" t="-2000" r="-425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266598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126471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1e-12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562409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96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CD25E6-F099-1936-79B7-A5259CC32167}"/>
                  </a:ext>
                </a:extLst>
              </p:cNvPr>
              <p:cNvSpPr txBox="1"/>
              <p:nvPr/>
            </p:nvSpPr>
            <p:spPr>
              <a:xfrm>
                <a:off x="9647748" y="4122438"/>
                <a:ext cx="19263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Joint Probability as a table has all the information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CD25E6-F099-1936-79B7-A5259CC32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48" y="4122438"/>
                <a:ext cx="1926321" cy="646331"/>
              </a:xfrm>
              <a:prstGeom prst="rect">
                <a:avLst/>
              </a:prstGeom>
              <a:blipFill>
                <a:blip r:embed="rId10"/>
                <a:stretch>
                  <a:fillRect r="-63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36439E-7C86-9899-8AC7-FC834C84E4E8}"/>
                  </a:ext>
                </a:extLst>
              </p:cNvPr>
              <p:cNvSpPr txBox="1"/>
              <p:nvPr/>
            </p:nvSpPr>
            <p:spPr>
              <a:xfrm>
                <a:off x="9985881" y="5837934"/>
                <a:ext cx="1367919" cy="3742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rows!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36439E-7C86-9899-8AC7-FC834C84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81" y="5837934"/>
                <a:ext cx="1367919" cy="374270"/>
              </a:xfrm>
              <a:prstGeom prst="rect">
                <a:avLst/>
              </a:prstGeom>
              <a:blipFill>
                <a:blip r:embed="rId11"/>
                <a:stretch>
                  <a:fillRect t="-3077" r="-131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AEB7823-4402-50D9-9AE4-1CAAD9CDE37C}"/>
              </a:ext>
            </a:extLst>
          </p:cNvPr>
          <p:cNvSpPr/>
          <p:nvPr/>
        </p:nvSpPr>
        <p:spPr>
          <a:xfrm>
            <a:off x="9297402" y="2883925"/>
            <a:ext cx="1926322" cy="359259"/>
          </a:xfrm>
          <a:prstGeom prst="wedgeRoundRectCallout">
            <a:avLst>
              <a:gd name="adj1" fmla="val -51992"/>
              <a:gd name="adj2" fmla="val 788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 the next word = self-supervised learning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E2A488A5-5E46-BDCE-62AF-98144137C21F}"/>
              </a:ext>
            </a:extLst>
          </p:cNvPr>
          <p:cNvSpPr/>
          <p:nvPr/>
        </p:nvSpPr>
        <p:spPr>
          <a:xfrm>
            <a:off x="2826962" y="6092719"/>
            <a:ext cx="3114107" cy="457752"/>
          </a:xfrm>
          <a:prstGeom prst="wedgeRoundRectCallout">
            <a:avLst>
              <a:gd name="adj1" fmla="val 51457"/>
              <a:gd name="adj2" fmla="val -986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Tricks for compression in transformers are positional encoding and the attention mechanism.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5F1FB-2B93-4D0F-9D29-DAFC51BD5908}"/>
              </a:ext>
            </a:extLst>
          </p:cNvPr>
          <p:cNvGrpSpPr/>
          <p:nvPr/>
        </p:nvGrpSpPr>
        <p:grpSpPr>
          <a:xfrm>
            <a:off x="2321659" y="897676"/>
            <a:ext cx="3936527" cy="787927"/>
            <a:chOff x="2321659" y="897676"/>
            <a:chExt cx="3936527" cy="787927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7FDE617-2598-92CF-901D-FF592CF53DD5}"/>
                </a:ext>
              </a:extLst>
            </p:cNvPr>
            <p:cNvSpPr/>
            <p:nvPr/>
          </p:nvSpPr>
          <p:spPr>
            <a:xfrm>
              <a:off x="3217876" y="897676"/>
              <a:ext cx="1267091" cy="261508"/>
            </a:xfrm>
            <a:prstGeom prst="wedgeRoundRectCallout">
              <a:avLst>
                <a:gd name="adj1" fmla="val -32457"/>
                <a:gd name="adj2" fmla="val 9540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Context window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B8501F6F-4D89-16CF-30AF-EDD67120261C}"/>
                </a:ext>
              </a:extLst>
            </p:cNvPr>
            <p:cNvSpPr/>
            <p:nvPr/>
          </p:nvSpPr>
          <p:spPr>
            <a:xfrm>
              <a:off x="4773335" y="978822"/>
              <a:ext cx="1484851" cy="270543"/>
            </a:xfrm>
            <a:prstGeom prst="wedgeRoundRectCallout">
              <a:avLst>
                <a:gd name="adj1" fmla="val -42043"/>
                <a:gd name="adj2" fmla="val 91496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 the next word</a:t>
              </a:r>
            </a:p>
          </p:txBody>
        </p:sp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2D6ED7B0-2707-DB4F-32BB-6110C2C9DF81}"/>
                </a:ext>
              </a:extLst>
            </p:cNvPr>
            <p:cNvSpPr/>
            <p:nvPr/>
          </p:nvSpPr>
          <p:spPr>
            <a:xfrm rot="16200000">
              <a:off x="3351573" y="239748"/>
              <a:ext cx="119212" cy="2179039"/>
            </a:xfrm>
            <a:prstGeom prst="rightBracket">
              <a:avLst>
                <a:gd name="adj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43C20-405C-FF96-C9FF-384EFD928147}"/>
                </a:ext>
              </a:extLst>
            </p:cNvPr>
            <p:cNvSpPr/>
            <p:nvPr/>
          </p:nvSpPr>
          <p:spPr>
            <a:xfrm>
              <a:off x="4632387" y="1368926"/>
              <a:ext cx="400048" cy="3166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3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32" grpId="0" animBg="1"/>
      <p:bldP spid="33" grpId="0" animBg="1"/>
      <p:bldP spid="42" grpId="0"/>
      <p:bldP spid="43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385A-D658-061C-3FF8-9E8697E8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/ Context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82F-7E87-F33C-678A-4F3E6B9D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31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Design effective natural language instructions (prompts) to guide generative AI models toward desired outputs, such as text, images, or code.</a:t>
            </a:r>
          </a:p>
          <a:p>
            <a:pPr lvl="1"/>
            <a:r>
              <a:rPr lang="en-US" b="1" dirty="0"/>
              <a:t>Zero-shot prompt: </a:t>
            </a:r>
            <a:r>
              <a:rPr lang="en-US" dirty="0"/>
              <a:t>directly instructs the model to perform a task without any additional examples.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Few-Shot Prompting: </a:t>
            </a:r>
            <a:r>
              <a:rPr lang="en-US" dirty="0"/>
              <a:t>Provide demonstrations in the prompt to steer the model to better performance. This is also called “in-context learning”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solve a problem as a series of intermediate steps before giving a final answer. </a:t>
            </a:r>
            <a:br>
              <a:rPr lang="en-US" dirty="0"/>
            </a:br>
            <a:r>
              <a:rPr lang="en-US" i="1" dirty="0"/>
              <a:t>Note: </a:t>
            </a:r>
            <a:r>
              <a:rPr lang="en-US" dirty="0"/>
              <a:t>Many modern chatbots include chain-of-thought into the system prompt and call this reasoning models!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7830A-561A-B934-3E00-539C021C23B2}"/>
              </a:ext>
            </a:extLst>
          </p:cNvPr>
          <p:cNvGrpSpPr/>
          <p:nvPr/>
        </p:nvGrpSpPr>
        <p:grpSpPr>
          <a:xfrm>
            <a:off x="8025423" y="2555396"/>
            <a:ext cx="3750089" cy="2959168"/>
            <a:chOff x="8025423" y="2555396"/>
            <a:chExt cx="3750089" cy="2959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06427E-FA4C-2E1F-5B08-A69F783CB207}"/>
                </a:ext>
              </a:extLst>
            </p:cNvPr>
            <p:cNvSpPr txBox="1"/>
            <p:nvPr/>
          </p:nvSpPr>
          <p:spPr>
            <a:xfrm>
              <a:off x="8025424" y="3848090"/>
              <a:ext cx="3750087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Review: Loved it! Output: Positive</a:t>
              </a:r>
            </a:p>
            <a:p>
              <a:r>
                <a:rPr lang="en-US" sz="1400" dirty="0"/>
                <a:t>Review: Hated it. Output: Negative</a:t>
              </a:r>
            </a:p>
            <a:p>
              <a:r>
                <a:rPr lang="en-US" sz="1400" dirty="0"/>
                <a:t>Review: It was good. Output: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5546D-5CD6-4509-AB15-DD534CF900AC}"/>
                </a:ext>
              </a:extLst>
            </p:cNvPr>
            <p:cNvSpPr txBox="1"/>
            <p:nvPr/>
          </p:nvSpPr>
          <p:spPr>
            <a:xfrm>
              <a:off x="8025424" y="3044937"/>
              <a:ext cx="375008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6 times 15 minus 3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D6113-2342-DBC8-C22F-F88114463945}"/>
                </a:ext>
              </a:extLst>
            </p:cNvPr>
            <p:cNvSpPr txBox="1"/>
            <p:nvPr/>
          </p:nvSpPr>
          <p:spPr>
            <a:xfrm>
              <a:off x="8025423" y="4991344"/>
              <a:ext cx="3750087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How much is 6 times 15 minus 3? </a:t>
              </a:r>
              <a:r>
                <a:rPr lang="en-US" sz="1400" i="1" dirty="0"/>
                <a:t>Let's think step-by-step.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FADBC-5696-A6E2-9E51-ECFA641D0A16}"/>
                </a:ext>
              </a:extLst>
            </p:cNvPr>
            <p:cNvSpPr txBox="1"/>
            <p:nvPr/>
          </p:nvSpPr>
          <p:spPr>
            <a:xfrm>
              <a:off x="8025425" y="2555396"/>
              <a:ext cx="375008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Examples: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9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B1-D016-962B-05B5-14E467C8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F2F3-19BA-9759-7B24-F24A7719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64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RAG combines an information retrieval component with a text generator model.</a:t>
            </a:r>
          </a:p>
          <a:p>
            <a:r>
              <a:rPr lang="en-US" dirty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RAG takes an input and retrieves a set of relevant/supporting documents given a source (e.g., Wikipedia).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documents are concatenated as context with the original input prompt and fed to the text generator LLM.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LLM produces the final output.</a:t>
            </a:r>
          </a:p>
          <a:p>
            <a:endParaRPr lang="en-US" dirty="0"/>
          </a:p>
          <a:p>
            <a:r>
              <a:rPr lang="en-US" dirty="0"/>
              <a:t>This approach can reduce issues with hallucination and introduce information that was not in the training data.</a:t>
            </a:r>
          </a:p>
          <a:p>
            <a:r>
              <a:rPr lang="en-US" dirty="0"/>
              <a:t>Tools: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LambdaIndex</a:t>
            </a:r>
            <a:r>
              <a:rPr lang="en-US" dirty="0"/>
              <a:t>, </a:t>
            </a:r>
            <a:r>
              <a:rPr lang="en-US" dirty="0" err="1"/>
              <a:t>Flowise</a:t>
            </a:r>
            <a:r>
              <a:rPr lang="en-US" dirty="0"/>
              <a:t>,…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EF5B99-7F95-309B-1CF2-9CA200AF629D}"/>
              </a:ext>
            </a:extLst>
          </p:cNvPr>
          <p:cNvGrpSpPr/>
          <p:nvPr/>
        </p:nvGrpSpPr>
        <p:grpSpPr>
          <a:xfrm>
            <a:off x="5312845" y="1825625"/>
            <a:ext cx="6281189" cy="3563053"/>
            <a:chOff x="5312845" y="1825625"/>
            <a:chExt cx="6281189" cy="35630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3B5F4B-997E-0996-C305-70B36523ADA0}"/>
                </a:ext>
              </a:extLst>
            </p:cNvPr>
            <p:cNvGrpSpPr/>
            <p:nvPr/>
          </p:nvGrpSpPr>
          <p:grpSpPr>
            <a:xfrm>
              <a:off x="5312845" y="1965379"/>
              <a:ext cx="6156960" cy="3243731"/>
              <a:chOff x="5312845" y="1965379"/>
              <a:chExt cx="6156960" cy="3243731"/>
            </a:xfrm>
          </p:grpSpPr>
          <p:pic>
            <p:nvPicPr>
              <p:cNvPr id="1026" name="Picture 2" descr="llamaindex_rag_overview">
                <a:extLst>
                  <a:ext uri="{FF2B5EF4-FFF2-40B4-BE49-F238E27FC236}">
                    <a16:creationId xmlns:a16="http://schemas.microsoft.com/office/drawing/2014/main" id="{732BDF57-20DA-B85C-D52B-C3DF4DFC7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845" y="1965379"/>
                <a:ext cx="6156960" cy="2997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E5CA6-37FB-00E5-8826-C2474404AB5E}"/>
                  </a:ext>
                </a:extLst>
              </p:cNvPr>
              <p:cNvSpPr txBox="1"/>
              <p:nvPr/>
            </p:nvSpPr>
            <p:spPr>
              <a:xfrm>
                <a:off x="5598082" y="4962889"/>
                <a:ext cx="57557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Source: </a:t>
                </a:r>
                <a:r>
                  <a:rPr lang="en-US" sz="1000" dirty="0">
                    <a:hlinkClick r:id="rId3"/>
                  </a:rPr>
                  <a:t>https://codingscape.com/blog/rag-101-what-is-rag-and-why-does-it-matter</a:t>
                </a:r>
                <a:r>
                  <a:rPr lang="en-US" sz="1000" dirty="0"/>
                  <a:t> 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C3515D-D1E4-C2A4-BFE8-9B360FD83283}"/>
                </a:ext>
              </a:extLst>
            </p:cNvPr>
            <p:cNvSpPr/>
            <p:nvPr/>
          </p:nvSpPr>
          <p:spPr>
            <a:xfrm>
              <a:off x="5312845" y="1825625"/>
              <a:ext cx="6281189" cy="35630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21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1EE8-BE9A-D917-529C-02C6E169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that use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4EC8-27CC-1E0D-8F02-2C32D1B0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964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Enables LLMs to use tools like browsing the web, a calculator, or executing code.</a:t>
            </a:r>
          </a:p>
          <a:p>
            <a:endParaRPr lang="en-US" dirty="0"/>
          </a:p>
          <a:p>
            <a:r>
              <a:rPr lang="en-US" b="1" dirty="0"/>
              <a:t>Training</a:t>
            </a:r>
            <a:r>
              <a:rPr lang="en-US" dirty="0"/>
              <a:t>: LLMs are finetuned using demonstrations of how the tool is correctly used.</a:t>
            </a:r>
          </a:p>
          <a:p>
            <a:endParaRPr lang="en-US" b="1" dirty="0"/>
          </a:p>
          <a:p>
            <a:r>
              <a:rPr lang="en-US" b="1" dirty="0"/>
              <a:t>Execution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LLM generates a structured output that signals a tool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tool call is intercepted by the surrounding program, and the tool is executed.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tool’s result is returned to the LLM to create the final output.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Frameworks</a:t>
            </a:r>
            <a:r>
              <a:rPr lang="en-US" dirty="0"/>
              <a:t>: </a:t>
            </a:r>
            <a:r>
              <a:rPr lang="en-US" dirty="0" err="1"/>
              <a:t>LangChain</a:t>
            </a:r>
            <a:r>
              <a:rPr lang="en-US" dirty="0"/>
              <a:t>, LangGraph, OpenAI Agents SDK,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A259-7857-4CAE-2196-6F0AE7EEDEEA}"/>
              </a:ext>
            </a:extLst>
          </p:cNvPr>
          <p:cNvGrpSpPr/>
          <p:nvPr/>
        </p:nvGrpSpPr>
        <p:grpSpPr>
          <a:xfrm>
            <a:off x="5726243" y="944380"/>
            <a:ext cx="6688923" cy="3774203"/>
            <a:chOff x="5726243" y="944380"/>
            <a:chExt cx="6688923" cy="37742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49AB2E-5AB0-D019-D397-E5FDF8E5D0CA}"/>
                </a:ext>
              </a:extLst>
            </p:cNvPr>
            <p:cNvGrpSpPr/>
            <p:nvPr/>
          </p:nvGrpSpPr>
          <p:grpSpPr>
            <a:xfrm>
              <a:off x="5726243" y="944380"/>
              <a:ext cx="6688923" cy="3593554"/>
              <a:chOff x="5726243" y="944380"/>
              <a:chExt cx="6688923" cy="3593554"/>
            </a:xfrm>
          </p:grpSpPr>
          <p:pic>
            <p:nvPicPr>
              <p:cNvPr id="2050" name="Picture 2" descr="Comprehensive Guide to Integrating Tools and APIs with Language Models">
                <a:extLst>
                  <a:ext uri="{FF2B5EF4-FFF2-40B4-BE49-F238E27FC236}">
                    <a16:creationId xmlns:a16="http://schemas.microsoft.com/office/drawing/2014/main" id="{2E347DCA-C0D2-CEFE-5B81-EC991D65C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6243" y="944380"/>
                <a:ext cx="6688923" cy="3593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975DA3-83A5-50B9-CB16-0DED99189862}"/>
                  </a:ext>
                </a:extLst>
              </p:cNvPr>
              <p:cNvSpPr txBox="1"/>
              <p:nvPr/>
            </p:nvSpPr>
            <p:spPr>
              <a:xfrm>
                <a:off x="6180859" y="4291713"/>
                <a:ext cx="5899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Source: </a:t>
                </a:r>
                <a:r>
                  <a:rPr lang="en-US" sz="1000" dirty="0">
                    <a:hlinkClick r:id="rId3"/>
                  </a:rPr>
                  <a:t>https://www.mercity.ai/blog-post/guide-to-integrating-tools-and-apis-with-language-models</a:t>
                </a:r>
                <a:r>
                  <a:rPr lang="en-US" sz="1000" dirty="0"/>
                  <a:t>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C561C-9FFA-CE93-AA50-9C86ADC7B693}"/>
                </a:ext>
              </a:extLst>
            </p:cNvPr>
            <p:cNvSpPr/>
            <p:nvPr/>
          </p:nvSpPr>
          <p:spPr>
            <a:xfrm>
              <a:off x="6096000" y="944380"/>
              <a:ext cx="5984471" cy="377420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6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C0C88D39C234FAEC96AAE0F671565" ma:contentTypeVersion="14" ma:contentTypeDescription="Create a new document." ma:contentTypeScope="" ma:versionID="aacf67911b4e5100e6e89812ee2bd0a3">
  <xsd:schema xmlns:xsd="http://www.w3.org/2001/XMLSchema" xmlns:xs="http://www.w3.org/2001/XMLSchema" xmlns:p="http://schemas.microsoft.com/office/2006/metadata/properties" xmlns:ns3="49eab711-90d1-4c0f-9775-bfb7f5e5a799" xmlns:ns4="609867d6-2629-4535-86dd-ac3b97a3ffd8" targetNamespace="http://schemas.microsoft.com/office/2006/metadata/properties" ma:root="true" ma:fieldsID="8f1a028f5fcafea802f1bbbd0ccd48f9" ns3:_="" ns4:_="">
    <xsd:import namespace="49eab711-90d1-4c0f-9775-bfb7f5e5a799"/>
    <xsd:import namespace="609867d6-2629-4535-86dd-ac3b97a3ff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711-90d1-4c0f-9775-bfb7f5e5a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67d6-2629-4535-86dd-ac3b97a3ff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eab711-90d1-4c0f-9775-bfb7f5e5a799" xsi:nil="true"/>
  </documentManagement>
</p:properties>
</file>

<file path=customXml/itemProps1.xml><?xml version="1.0" encoding="utf-8"?>
<ds:datastoreItem xmlns:ds="http://schemas.openxmlformats.org/officeDocument/2006/customXml" ds:itemID="{C9830ED9-A146-440C-B934-C557D3AC1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b711-90d1-4c0f-9775-bfb7f5e5a799"/>
    <ds:schemaRef ds:uri="609867d6-2629-4535-86dd-ac3b97a3f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AB5880-6DEB-490E-8068-CD3C9FC7A3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B526AB-E763-48A9-8676-6358C5544126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09867d6-2629-4535-86dd-ac3b97a3ffd8"/>
    <ds:schemaRef ds:uri="49eab711-90d1-4c0f-9775-bfb7f5e5a799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1519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 Math</vt:lpstr>
      <vt:lpstr>Office Theme</vt:lpstr>
      <vt:lpstr>Large Language Models in AI  A Quick Overview</vt:lpstr>
      <vt:lpstr>Example Conversation With a  Large Language Model (LLM)</vt:lpstr>
      <vt:lpstr>What are LLMs</vt:lpstr>
      <vt:lpstr>How LLMs Understand Text</vt:lpstr>
      <vt:lpstr>LLMs</vt:lpstr>
      <vt:lpstr>How LLMs Predict the Next Word</vt:lpstr>
      <vt:lpstr>Prompt Engineering / Context Engineering</vt:lpstr>
      <vt:lpstr>Retrieval Augmented Generation (RAG)</vt:lpstr>
      <vt:lpstr>LLMs that use Tools</vt:lpstr>
      <vt:lpstr>LLMs and Images</vt:lpstr>
      <vt:lpstr>Argentic AI</vt:lpstr>
      <vt:lpstr>Argentic AI Strategies</vt:lpstr>
      <vt:lpstr>Conclusion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Hahsler, Michael</dc:creator>
  <cp:lastModifiedBy>Hahsler, Michael</cp:lastModifiedBy>
  <cp:revision>11</cp:revision>
  <dcterms:created xsi:type="dcterms:W3CDTF">2025-08-31T19:58:19Z</dcterms:created>
  <dcterms:modified xsi:type="dcterms:W3CDTF">2025-09-06T22:26:47Z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0x010100E62C0C88D39C234FAEC96AAE0F671565</vt:lpwstr>
  </property>
</Properties>
</file>