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311" r:id="rId2"/>
    <p:sldId id="323" r:id="rId3"/>
    <p:sldId id="302" r:id="rId4"/>
    <p:sldId id="297" r:id="rId5"/>
    <p:sldId id="334" r:id="rId6"/>
    <p:sldId id="289" r:id="rId7"/>
    <p:sldId id="307" r:id="rId8"/>
    <p:sldId id="300" r:id="rId9"/>
    <p:sldId id="331" r:id="rId10"/>
    <p:sldId id="316" r:id="rId11"/>
    <p:sldId id="333" r:id="rId12"/>
    <p:sldId id="335" r:id="rId1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811594F-1CEC-41E4-8EE7-D4795917EF39}">
          <p14:sldIdLst>
            <p14:sldId id="311"/>
            <p14:sldId id="323"/>
            <p14:sldId id="302"/>
          </p14:sldIdLst>
        </p14:section>
        <p14:section name="Hill Climbing Search" id="{3AEC6051-A6C7-4F27-A616-ABF9A66EA65A}">
          <p14:sldIdLst>
            <p14:sldId id="297"/>
            <p14:sldId id="334"/>
          </p14:sldIdLst>
        </p14:section>
        <p14:section name="Local Optima" id="{ED8E3F8E-7FA3-4E23-9B59-6B2992B2299E}">
          <p14:sldIdLst>
            <p14:sldId id="289"/>
          </p14:sldIdLst>
        </p14:section>
        <p14:section name="Simulated Annealing" id="{CF318AF0-5F1A-4123-BB81-5F192874B105}">
          <p14:sldIdLst>
            <p14:sldId id="307"/>
            <p14:sldId id="300"/>
            <p14:sldId id="331"/>
          </p14:sldIdLst>
        </p14:section>
        <p14:section name="Search in Continuous Spaces" id="{9920D5FC-3E98-4CF8-A880-0CC2C2E08E2E}">
          <p14:sldIdLst>
            <p14:sldId id="316"/>
            <p14:sldId id="333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2701" autoAdjust="0"/>
  </p:normalViewPr>
  <p:slideViewPr>
    <p:cSldViewPr>
      <p:cViewPr varScale="1">
        <p:scale>
          <a:sx n="89" d="100"/>
          <a:sy n="89" d="100"/>
        </p:scale>
        <p:origin x="8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56695-5BEE-6D79-65D7-D4A52AB4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375B07-473A-8ECB-4583-60C3873027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3C4D72-2AB1-FAED-979B-54FE3B982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400F7-38A2-ED0D-B44F-3FC45018E7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5.png"/><Relationship Id="rId7" Type="http://schemas.openxmlformats.org/officeDocument/2006/relationships/image" Target="../media/image46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mhahsler/CS7320-AI/blob/master/Local_Search/Maze_Example_LocalSearch.ipyn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D72E84-B89E-4D86-8F6D-3D5C1F7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9091" r="3536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334531-89EB-4B5B-9C66-24A9E35E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CS 5/7320 </a:t>
            </a:r>
            <a:r>
              <a:rPr lang="en-US" sz="2700" dirty="0"/>
              <a:t>Artificial Intelligence</a:t>
            </a:r>
            <a:br>
              <a:rPr lang="en-US" sz="4200" dirty="0"/>
            </a:br>
            <a:br>
              <a:rPr lang="en-US" sz="4200" dirty="0"/>
            </a:br>
            <a:r>
              <a:rPr lang="en-US" sz="3600" dirty="0"/>
              <a:t>Local Search</a:t>
            </a:r>
            <a:br>
              <a:rPr lang="en-US" sz="4200" dirty="0"/>
            </a:br>
            <a:r>
              <a:rPr lang="en-US" sz="2200" dirty="0"/>
              <a:t>AIMA Chapters 4.1 &amp; 4.2</a:t>
            </a:r>
            <a:br>
              <a:rPr lang="en-US" sz="4400" dirty="0"/>
            </a:br>
            <a:endParaRPr lang="en-US" sz="4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21AF66-BFF7-4BB6-8A4E-810079689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Slides by Michael Hahsler</a:t>
            </a:r>
            <a:br>
              <a:rPr lang="en-US" sz="18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textbook.</a:t>
            </a:r>
          </a:p>
          <a:p>
            <a:pPr algn="l"/>
            <a:endParaRPr lang="en-US" sz="1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1F5956-4F07-D006-90D2-ADC53504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80955" y="5187199"/>
            <a:ext cx="1304561" cy="1440289"/>
            <a:chOff x="7162800" y="4191000"/>
            <a:chExt cx="1676400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14D2B11-4DA3-B2DC-697F-A573B02FEE1C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2EA60162-73F6-47C9-CEA7-FE9A33D17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08AB48-76AA-1A77-8AF3-8FFC8B2707D1}"/>
                </a:ext>
              </a:extLst>
            </p:cNvPr>
            <p:cNvSpPr/>
            <p:nvPr/>
          </p:nvSpPr>
          <p:spPr>
            <a:xfrm>
              <a:off x="7162800" y="5812970"/>
              <a:ext cx="1664629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1CE87F-A647-B283-D1A6-D095EFC38CA6}"/>
              </a:ext>
            </a:extLst>
          </p:cNvPr>
          <p:cNvGrpSpPr/>
          <p:nvPr/>
        </p:nvGrpSpPr>
        <p:grpSpPr>
          <a:xfrm>
            <a:off x="339299" y="5823434"/>
            <a:ext cx="3017521" cy="810962"/>
            <a:chOff x="339299" y="5823434"/>
            <a:chExt cx="3017521" cy="8109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22313A-FBBF-0AA9-EA3C-D9B99DCAD580}"/>
                </a:ext>
              </a:extLst>
            </p:cNvPr>
            <p:cNvSpPr txBox="1"/>
            <p:nvPr/>
          </p:nvSpPr>
          <p:spPr>
            <a:xfrm>
              <a:off x="339299" y="6203509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05AC8C84-56A5-E3D2-E7BF-CCA14C486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21" y="5823434"/>
              <a:ext cx="894434" cy="3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48D587-7F77-FD2D-CDA1-2C23F3E32BF0}"/>
              </a:ext>
            </a:extLst>
          </p:cNvPr>
          <p:cNvSpPr txBox="1"/>
          <p:nvPr/>
        </p:nvSpPr>
        <p:spPr>
          <a:xfrm rot="2099715">
            <a:off x="1208326" y="632636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+mj-lt"/>
                <a:ea typeface="+mj-ea"/>
                <a:cs typeface="+mj-cs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8871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CB77-AB20-45FB-840D-C40141FF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Methods: Discretization of Continuous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EE21AE-4AA1-41EA-8900-1C974169C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4001"/>
                <a:ext cx="7886700" cy="465296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Use atomic states and create a graph as the transition function.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Use a grid with spacing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dirty="0"/>
              </a:p>
              <a:p>
                <a:pPr marL="342900" lvl="1" indent="0">
                  <a:buNone/>
                </a:pPr>
                <a:r>
                  <a:rPr lang="en-US" sz="2000" dirty="0"/>
                  <a:t>Note: You probably need a way</a:t>
                </a:r>
                <a:br>
                  <a:rPr lang="en-US" sz="2000" dirty="0"/>
                </a:br>
                <a:r>
                  <a:rPr lang="en-US" sz="2000" dirty="0"/>
                  <a:t>           finer grid!</a:t>
                </a:r>
                <a:br>
                  <a:rPr lang="en-US" sz="2000" dirty="0"/>
                </a:br>
                <a:r>
                  <a:rPr lang="en-US" sz="2000" dirty="0"/>
                  <a:t>     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EE21AE-4AA1-41EA-8900-1C974169C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1"/>
                <a:ext cx="7886700" cy="4652962"/>
              </a:xfrm>
              <a:blipFill>
                <a:blip r:embed="rId2"/>
                <a:stretch>
                  <a:fillRect l="-696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 descr="Discretizing a map of Romania into a graph that connects the major cities. ">
            <a:extLst>
              <a:ext uri="{FF2B5EF4-FFF2-40B4-BE49-F238E27FC236}">
                <a16:creationId xmlns:a16="http://schemas.microsoft.com/office/drawing/2014/main" id="{2948FCF3-99ED-4EF4-B0F2-D5542D41CA18}"/>
              </a:ext>
            </a:extLst>
          </p:cNvPr>
          <p:cNvGrpSpPr/>
          <p:nvPr/>
        </p:nvGrpSpPr>
        <p:grpSpPr>
          <a:xfrm>
            <a:off x="1600200" y="2012672"/>
            <a:ext cx="5702450" cy="1934713"/>
            <a:chOff x="1536546" y="2256287"/>
            <a:chExt cx="5702450" cy="1934713"/>
          </a:xfrm>
        </p:grpSpPr>
        <p:pic>
          <p:nvPicPr>
            <p:cNvPr id="5" name="Picture 4" descr="romania-distances">
              <a:extLst>
                <a:ext uri="{FF2B5EF4-FFF2-40B4-BE49-F238E27FC236}">
                  <a16:creationId xmlns:a16="http://schemas.microsoft.com/office/drawing/2014/main" id="{EB4CC2F8-66AD-494E-B5AA-B5C220E7FC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4114800" y="2313525"/>
              <a:ext cx="3124196" cy="1877475"/>
            </a:xfrm>
            <a:prstGeom prst="rect">
              <a:avLst/>
            </a:prstGeom>
            <a:noFill/>
            <a:ln/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FC2BEE9E-7CC1-4623-87FF-A0641230D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36546" y="2256287"/>
              <a:ext cx="2330604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D907417-1BCF-4FF6-B6B7-14C6765A0589}"/>
                </a:ext>
              </a:extLst>
            </p:cNvPr>
            <p:cNvSpPr/>
            <p:nvPr/>
          </p:nvSpPr>
          <p:spPr>
            <a:xfrm>
              <a:off x="3733800" y="3077643"/>
              <a:ext cx="5334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 descr="Discretizing the map of Romania using a grid.">
            <a:extLst>
              <a:ext uri="{FF2B5EF4-FFF2-40B4-BE49-F238E27FC236}">
                <a16:creationId xmlns:a16="http://schemas.microsoft.com/office/drawing/2014/main" id="{3A977063-43B4-6CD3-EDE6-55ACF5FC1A2C}"/>
              </a:ext>
            </a:extLst>
          </p:cNvPr>
          <p:cNvGrpSpPr/>
          <p:nvPr/>
        </p:nvGrpSpPr>
        <p:grpSpPr>
          <a:xfrm>
            <a:off x="4648200" y="4025826"/>
            <a:ext cx="2849989" cy="2616346"/>
            <a:chOff x="4648200" y="4025826"/>
            <a:chExt cx="2849989" cy="261634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6309FC-1A42-F62D-F3D7-1A3DE8E0AD79}"/>
                </a:ext>
              </a:extLst>
            </p:cNvPr>
            <p:cNvGrpSpPr/>
            <p:nvPr/>
          </p:nvGrpSpPr>
          <p:grpSpPr>
            <a:xfrm>
              <a:off x="4648200" y="4025826"/>
              <a:ext cx="2849989" cy="2616346"/>
              <a:chOff x="5608211" y="4172770"/>
              <a:chExt cx="2849989" cy="2616346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6A21ECD-5CDE-4EC0-8491-CA71898D3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4554" y="6492874"/>
                <a:ext cx="25336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E185C9B-887E-4F8B-A7C7-589B558587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37984" y="4419600"/>
                <a:ext cx="1" cy="20732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1D32B6-7648-4FBA-A397-0523CE1D50BE}"/>
                  </a:ext>
                </a:extLst>
              </p:cNvPr>
              <p:cNvSpPr txBox="1"/>
              <p:nvPr/>
            </p:nvSpPr>
            <p:spPr>
              <a:xfrm>
                <a:off x="6935234" y="6419784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7DF480-052F-4119-827A-FCE6844F9578}"/>
                  </a:ext>
                </a:extLst>
              </p:cNvPr>
              <p:cNvSpPr txBox="1"/>
              <p:nvPr/>
            </p:nvSpPr>
            <p:spPr>
              <a:xfrm>
                <a:off x="5608211" y="5309671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AD23D120-FE88-4C11-BB33-E1E469D8A5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43604" y="4648200"/>
                <a:ext cx="2330604" cy="182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46EB43A-DA48-436E-A6B2-35F6F5E6540F}"/>
                  </a:ext>
                </a:extLst>
              </p:cNvPr>
              <p:cNvCxnSpPr/>
              <p:nvPr/>
            </p:nvCxnSpPr>
            <p:spPr>
              <a:xfrm>
                <a:off x="6248404" y="4419600"/>
                <a:ext cx="0" cy="2073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2338A24-64F3-4757-8EA2-5679B52A891F}"/>
                  </a:ext>
                </a:extLst>
              </p:cNvPr>
              <p:cNvCxnSpPr/>
              <p:nvPr/>
            </p:nvCxnSpPr>
            <p:spPr>
              <a:xfrm>
                <a:off x="6553204" y="4419600"/>
                <a:ext cx="0" cy="2073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B0BEAE6-5428-4E4F-9E1F-C49EFE62813D}"/>
                  </a:ext>
                </a:extLst>
              </p:cNvPr>
              <p:cNvCxnSpPr/>
              <p:nvPr/>
            </p:nvCxnSpPr>
            <p:spPr>
              <a:xfrm>
                <a:off x="6858004" y="4419600"/>
                <a:ext cx="0" cy="2073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CA98B25-F84C-490D-8FCA-697F380147B6}"/>
                  </a:ext>
                </a:extLst>
              </p:cNvPr>
              <p:cNvCxnSpPr/>
              <p:nvPr/>
            </p:nvCxnSpPr>
            <p:spPr>
              <a:xfrm>
                <a:off x="7162804" y="4419600"/>
                <a:ext cx="0" cy="2073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A80FADA-2B4A-4BCE-80A4-9177D219AEA4}"/>
                  </a:ext>
                </a:extLst>
              </p:cNvPr>
              <p:cNvCxnSpPr/>
              <p:nvPr/>
            </p:nvCxnSpPr>
            <p:spPr>
              <a:xfrm>
                <a:off x="7467604" y="4419600"/>
                <a:ext cx="0" cy="2073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12FA915-3344-4514-95DA-BB5C149D2A2F}"/>
                  </a:ext>
                </a:extLst>
              </p:cNvPr>
              <p:cNvCxnSpPr/>
              <p:nvPr/>
            </p:nvCxnSpPr>
            <p:spPr>
              <a:xfrm>
                <a:off x="7772404" y="4419600"/>
                <a:ext cx="0" cy="2073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F864849-3C58-4C21-8B02-ABE85707CE67}"/>
                  </a:ext>
                </a:extLst>
              </p:cNvPr>
              <p:cNvCxnSpPr/>
              <p:nvPr/>
            </p:nvCxnSpPr>
            <p:spPr>
              <a:xfrm>
                <a:off x="8077204" y="4419600"/>
                <a:ext cx="0" cy="20732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E081DDC-C4EE-4522-B73B-B42C786955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3604" y="6154639"/>
                <a:ext cx="2362200" cy="175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CA3FC65-7464-431A-B6FF-6656C1E7A7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3604" y="5849839"/>
                <a:ext cx="2362200" cy="175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27126AA-ACC2-4AFE-A09B-E52660D92F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3604" y="5562600"/>
                <a:ext cx="2362200" cy="175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D70E09B-73A3-4135-BACE-7C620BBFB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3604" y="5257800"/>
                <a:ext cx="2362200" cy="175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7FFF577-559A-483B-903B-495718F1E5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3604" y="4953000"/>
                <a:ext cx="2362200" cy="175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38096B7-AB02-47EB-83A2-3BDF9A6B2B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3604" y="4648200"/>
                <a:ext cx="2362200" cy="175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4542AF1-ED6E-4F7F-86FA-9C48794C3EB6}"/>
                  </a:ext>
                </a:extLst>
              </p:cNvPr>
              <p:cNvCxnSpPr/>
              <p:nvPr/>
            </p:nvCxnSpPr>
            <p:spPr>
              <a:xfrm>
                <a:off x="7772404" y="4495800"/>
                <a:ext cx="3048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B066E6B-51AC-44D8-9D12-54093C910B80}"/>
                      </a:ext>
                    </a:extLst>
                  </p:cNvPr>
                  <p:cNvSpPr txBox="1"/>
                  <p:nvPr/>
                </p:nvSpPr>
                <p:spPr>
                  <a:xfrm>
                    <a:off x="7772403" y="4172770"/>
                    <a:ext cx="24834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B066E6B-51AC-44D8-9D12-54093C910B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2403" y="4172770"/>
                    <a:ext cx="24834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9420CBF-1C0E-1471-A75B-C32BF128475E}"/>
                </a:ext>
              </a:extLst>
            </p:cNvPr>
            <p:cNvCxnSpPr/>
            <p:nvPr/>
          </p:nvCxnSpPr>
          <p:spPr>
            <a:xfrm>
              <a:off x="5486400" y="4953000"/>
              <a:ext cx="2541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D211C5-F91B-F060-A43F-9C9CF0427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31569" y="2583585"/>
            <a:ext cx="597631" cy="189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9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EE21AE-4AA1-41EA-8900-1C974169C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03415"/>
                <a:ext cx="7886700" cy="480218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600" b="1" dirty="0"/>
                  <a:t>State representation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600" b="1" dirty="0"/>
                  <a:t>State space size</a:t>
                </a:r>
                <a:r>
                  <a:rPr lang="en-US" sz="1600" dirty="0"/>
                  <a:t>: infinite</a:t>
                </a:r>
                <a:endParaRPr lang="en-US" sz="1600" b="1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600" b="1" dirty="0"/>
                  <a:t>Objective function</a:t>
                </a:r>
                <a:r>
                  <a:rPr lang="en-US" sz="1600" dirty="0"/>
                  <a:t>: min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1600" b="1" dirty="0"/>
                  <a:t>Local neighborhood</a:t>
                </a:r>
                <a:r>
                  <a:rPr lang="en-US" sz="1600" dirty="0"/>
                  <a:t>: small changes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600" dirty="0"/>
                  <a:t>Gradient at point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600" dirty="0"/>
                  <a:t>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sz="1600" dirty="0"/>
                          <m:t>, …,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br>
                  <a:rPr lang="en-US" sz="1600" dirty="0"/>
                </a:br>
                <a:r>
                  <a:rPr lang="en-US" sz="1600" dirty="0"/>
                  <a:t>           (=evaluation of the Jacobian matrix at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0" indent="0">
                  <a:buNone/>
                </a:pPr>
                <a:r>
                  <a:rPr lang="en-US" sz="1600" dirty="0"/>
                  <a:t>Find optimum by solving: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600" dirty="0"/>
              </a:p>
              <a:p>
                <a:r>
                  <a:rPr lang="en-US" sz="1600" b="1" dirty="0"/>
                  <a:t>Gradient descent (= Steepest-ascend hill climbing for minimization)  </a:t>
                </a:r>
                <a:br>
                  <a:rPr lang="en-US" sz="1600" dirty="0"/>
                </a:br>
                <a:r>
                  <a:rPr lang="en-US" sz="1600" dirty="0"/>
                  <a:t>with step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(typically reduced over time)</a:t>
                </a:r>
              </a:p>
              <a:p>
                <a:pPr marL="0" indent="0" algn="ctr">
                  <a:buNone/>
                </a:pPr>
                <a:r>
                  <a:rPr lang="en-US" sz="1600" dirty="0"/>
                  <a:t>Repeat: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600" dirty="0"/>
                  <a:t>  </a:t>
                </a:r>
                <a:endParaRPr lang="en-US" sz="1600" b="1" dirty="0"/>
              </a:p>
              <a:p>
                <a:pPr>
                  <a:lnSpc>
                    <a:spcPct val="120000"/>
                  </a:lnSpc>
                </a:pPr>
                <a:r>
                  <a:rPr lang="en-US" sz="1600" b="1" dirty="0"/>
                  <a:t>Newton-Raphson method</a:t>
                </a:r>
                <a:br>
                  <a:rPr lang="en-US" sz="1600" dirty="0"/>
                </a:br>
                <a:r>
                  <a:rPr lang="en-US" sz="1600" dirty="0"/>
                  <a:t>uses the inverse of the Hessian matrix (second-order partial derivative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600" dirty="0"/>
                  <a:t>)</a:t>
                </a:r>
                <a:br>
                  <a:rPr lang="en-US" sz="1600" dirty="0"/>
                </a:b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as the optimal step size</a:t>
                </a:r>
              </a:p>
              <a:p>
                <a:pPr marL="0" indent="0" algn="ctr">
                  <a:buNone/>
                </a:pPr>
                <a:r>
                  <a:rPr lang="en-US" sz="1600" b="1" dirty="0"/>
                  <a:t> </a:t>
                </a:r>
                <a:r>
                  <a:rPr lang="en-US" sz="1600" dirty="0"/>
                  <a:t>Repeat: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Note: May get stuck in a local optimum if the search space is non-convex! Use simulated annealing, momentum or other methods to escape local optima.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EE21AE-4AA1-41EA-8900-1C974169C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03415"/>
                <a:ext cx="7886700" cy="4802185"/>
              </a:xfrm>
              <a:blipFill>
                <a:blip r:embed="rId2"/>
                <a:stretch>
                  <a:fillRect t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696503-F6D8-46BC-B66C-8C24521C4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14800" y="3276600"/>
            <a:ext cx="2136648" cy="762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8F421B8-BDBC-34CF-42FA-2095AA004772}"/>
              </a:ext>
            </a:extLst>
          </p:cNvPr>
          <p:cNvGrpSpPr/>
          <p:nvPr/>
        </p:nvGrpSpPr>
        <p:grpSpPr>
          <a:xfrm>
            <a:off x="4971602" y="838200"/>
            <a:ext cx="4096198" cy="2743200"/>
            <a:chOff x="4971602" y="838200"/>
            <a:chExt cx="4096198" cy="27432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BC7E4C-F11E-802C-4813-8829B2C9D6B5}"/>
                </a:ext>
              </a:extLst>
            </p:cNvPr>
            <p:cNvGrpSpPr/>
            <p:nvPr/>
          </p:nvGrpSpPr>
          <p:grpSpPr>
            <a:xfrm>
              <a:off x="4971602" y="838200"/>
              <a:ext cx="4096198" cy="2743200"/>
              <a:chOff x="4971602" y="838200"/>
              <a:chExt cx="4096198" cy="2743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E47571D-8E83-4518-8F37-124321FBED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335" t="5706" b="-535"/>
              <a:stretch/>
            </p:blipFill>
            <p:spPr>
              <a:xfrm>
                <a:off x="5337048" y="838200"/>
                <a:ext cx="3730752" cy="27432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DA414C7-B46B-44D9-8FD8-DCBC8E188145}"/>
                      </a:ext>
                    </a:extLst>
                  </p:cNvPr>
                  <p:cNvSpPr txBox="1"/>
                  <p:nvPr/>
                </p:nvSpPr>
                <p:spPr>
                  <a:xfrm>
                    <a:off x="4971602" y="1363475"/>
                    <a:ext cx="5784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DA414C7-B46B-44D9-8FD8-DCBC8E1881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1602" y="1363475"/>
                    <a:ext cx="57849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4AC9360-E4F6-47C4-B3FE-88F561A54881}"/>
                      </a:ext>
                    </a:extLst>
                  </p:cNvPr>
                  <p:cNvSpPr txBox="1"/>
                  <p:nvPr/>
                </p:nvSpPr>
                <p:spPr>
                  <a:xfrm>
                    <a:off x="5944864" y="3118263"/>
                    <a:ext cx="3978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4AC9360-E4F6-47C4-B3FE-88F561A548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4864" y="3118263"/>
                    <a:ext cx="39780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A622CE2-1729-4819-95E5-362252D9EB09}"/>
                      </a:ext>
                    </a:extLst>
                  </p:cNvPr>
                  <p:cNvSpPr txBox="1"/>
                  <p:nvPr/>
                </p:nvSpPr>
                <p:spPr>
                  <a:xfrm>
                    <a:off x="8160460" y="3101858"/>
                    <a:ext cx="4019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A622CE2-1729-4819-95E5-362252D9EB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460" y="3101858"/>
                    <a:ext cx="40197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5F986F9B-272C-42A4-8421-C4F51EDACF68}"/>
                </a:ext>
              </a:extLst>
            </p:cNvPr>
            <p:cNvSpPr/>
            <p:nvPr/>
          </p:nvSpPr>
          <p:spPr>
            <a:xfrm>
              <a:off x="8023099" y="2201070"/>
              <a:ext cx="209549" cy="23733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88C16C8-6167-5A9E-7747-F85018856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3162" y="2395390"/>
              <a:ext cx="174499" cy="152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138AF1-D9A6-4204-8DA9-3C74E869A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2667000" y="2133600"/>
            <a:ext cx="2743200" cy="3048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91CB77-AB20-45FB-840D-C40141FF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 in Continuous Spaces: Gradient Descent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7CAA74-189D-A58A-D90E-FAA218F2AB77}"/>
              </a:ext>
            </a:extLst>
          </p:cNvPr>
          <p:cNvGrpSpPr/>
          <p:nvPr/>
        </p:nvGrpSpPr>
        <p:grpSpPr>
          <a:xfrm>
            <a:off x="6251448" y="2381399"/>
            <a:ext cx="2133600" cy="3562201"/>
            <a:chOff x="6251448" y="2381399"/>
            <a:chExt cx="2133600" cy="35622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B77392-FE12-249F-FB78-D52821007DA3}"/>
                </a:ext>
              </a:extLst>
            </p:cNvPr>
            <p:cNvGrpSpPr/>
            <p:nvPr/>
          </p:nvGrpSpPr>
          <p:grpSpPr>
            <a:xfrm>
              <a:off x="6251448" y="2381399"/>
              <a:ext cx="2133600" cy="3562201"/>
              <a:chOff x="6251448" y="2381399"/>
              <a:chExt cx="2133600" cy="356220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C58366AA-2056-4300-84DA-668DFFA94D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36" t="7383" r="55413" b="7025"/>
              <a:stretch/>
            </p:blipFill>
            <p:spPr bwMode="auto">
              <a:xfrm>
                <a:off x="6251448" y="3632816"/>
                <a:ext cx="2133600" cy="2310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Multiplication Sign 15">
                <a:extLst>
                  <a:ext uri="{FF2B5EF4-FFF2-40B4-BE49-F238E27FC236}">
                    <a16:creationId xmlns:a16="http://schemas.microsoft.com/office/drawing/2014/main" id="{082BC5DE-A2FC-4459-8D5E-4891CF84E8F6}"/>
                  </a:ext>
                </a:extLst>
              </p:cNvPr>
              <p:cNvSpPr/>
              <p:nvPr/>
            </p:nvSpPr>
            <p:spPr>
              <a:xfrm>
                <a:off x="8055686" y="4258470"/>
                <a:ext cx="209549" cy="23733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360CD63-032B-11E0-B54F-3CC217D23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3861" y="2381399"/>
                <a:ext cx="32587" cy="193407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A44B8CC-2087-C783-1FF8-113D30561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48600" y="4429050"/>
                <a:ext cx="199061" cy="667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B43587-D758-7A4E-8FFC-69AA4046A284}"/>
                    </a:ext>
                  </a:extLst>
                </p:cNvPr>
                <p:cNvSpPr txBox="1"/>
                <p:nvPr/>
              </p:nvSpPr>
              <p:spPr>
                <a:xfrm>
                  <a:off x="7546848" y="4200815"/>
                  <a:ext cx="685800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B43587-D758-7A4E-8FFC-69AA4046A2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6848" y="4200815"/>
                  <a:ext cx="685800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930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3105-9F70-3DB4-1069-C3A3C1DC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2FC2-243C-0723-559F-E0AF4EF07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Apply Simple Hill Climbing to the L-Maze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0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165C-97BD-4EEB-937C-A39FA6DE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Recap: Uninformed and 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65CC-A541-4744-B3BB-47F67E5B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12128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/>
              <a:t>Tries to </a:t>
            </a:r>
            <a:r>
              <a:rPr lang="en-US" sz="3600" b="1" dirty="0"/>
              <a:t>plan</a:t>
            </a:r>
            <a:r>
              <a:rPr lang="en-US" sz="3600" dirty="0"/>
              <a:t> the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best path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600" dirty="0"/>
              <a:t>from a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given initial state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600" dirty="0"/>
              <a:t>to a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given goal state.</a:t>
            </a:r>
          </a:p>
          <a:p>
            <a:pPr marL="0" indent="0" algn="ctr">
              <a:buNone/>
            </a:pP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dirty="0"/>
              <a:t>Often comes with completeness and optimality guarantees (BFS, A* Search, IDS).</a:t>
            </a:r>
          </a:p>
          <a:p>
            <a:r>
              <a:rPr lang="en-US" sz="3600" b="1" dirty="0"/>
              <a:t>Issue</a:t>
            </a:r>
            <a:r>
              <a:rPr lang="en-US" sz="3600" dirty="0"/>
              <a:t>: Typically have to search a large portion of the search space and therefore need a lot of time and memory.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grpSp>
        <p:nvGrpSpPr>
          <p:cNvPr id="12" name="Group 11" descr="A picture of a maze with the path from the initial state to the goal highlighted.">
            <a:extLst>
              <a:ext uri="{FF2B5EF4-FFF2-40B4-BE49-F238E27FC236}">
                <a16:creationId xmlns:a16="http://schemas.microsoft.com/office/drawing/2014/main" id="{79A33511-DBF6-4432-3C7A-E04E15A751FA}"/>
              </a:ext>
            </a:extLst>
          </p:cNvPr>
          <p:cNvGrpSpPr/>
          <p:nvPr/>
        </p:nvGrpSpPr>
        <p:grpSpPr>
          <a:xfrm>
            <a:off x="4506033" y="1793968"/>
            <a:ext cx="4333167" cy="3540032"/>
            <a:chOff x="4506033" y="1793968"/>
            <a:chExt cx="4333167" cy="3540032"/>
          </a:xfrm>
        </p:grpSpPr>
        <p:sp>
          <p:nvSpPr>
            <p:cNvPr id="4" name="Down Arrow 4">
              <a:extLst>
                <a:ext uri="{FF2B5EF4-FFF2-40B4-BE49-F238E27FC236}">
                  <a16:creationId xmlns:a16="http://schemas.microsoft.com/office/drawing/2014/main" id="{C6FF4BA4-F871-4A83-8A28-DAAA5DF99891}"/>
                </a:ext>
              </a:extLst>
            </p:cNvPr>
            <p:cNvSpPr/>
            <p:nvPr/>
          </p:nvSpPr>
          <p:spPr>
            <a:xfrm>
              <a:off x="5209896" y="2133600"/>
              <a:ext cx="2286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88422A-31D7-4170-80EE-46B4141E7DF5}"/>
                </a:ext>
              </a:extLst>
            </p:cNvPr>
            <p:cNvSpPr txBox="1"/>
            <p:nvPr/>
          </p:nvSpPr>
          <p:spPr>
            <a:xfrm>
              <a:off x="4506033" y="1793968"/>
              <a:ext cx="14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Initial state</a:t>
              </a:r>
            </a:p>
          </p:txBody>
        </p:sp>
        <p:sp>
          <p:nvSpPr>
            <p:cNvPr id="6" name="Down Arrow 6">
              <a:extLst>
                <a:ext uri="{FF2B5EF4-FFF2-40B4-BE49-F238E27FC236}">
                  <a16:creationId xmlns:a16="http://schemas.microsoft.com/office/drawing/2014/main" id="{012CE22A-7EA3-4226-BA03-F15BA6EFCA00}"/>
                </a:ext>
              </a:extLst>
            </p:cNvPr>
            <p:cNvSpPr/>
            <p:nvPr/>
          </p:nvSpPr>
          <p:spPr>
            <a:xfrm rot="5400000">
              <a:off x="7897960" y="4838700"/>
              <a:ext cx="2286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F05A65-D34F-4AC8-A4FF-7FA25D269424}"/>
                </a:ext>
              </a:extLst>
            </p:cNvPr>
            <p:cNvSpPr txBox="1"/>
            <p:nvPr/>
          </p:nvSpPr>
          <p:spPr>
            <a:xfrm>
              <a:off x="8170427" y="4687669"/>
              <a:ext cx="668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Goal 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state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2DF080F-BD2E-4894-931D-1605BAD00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Sketch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6660" y="2475026"/>
              <a:ext cx="2667000" cy="2706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8D61D2-8702-47A7-97CC-04E0B38CD54B}"/>
                </a:ext>
              </a:extLst>
            </p:cNvPr>
            <p:cNvSpPr/>
            <p:nvPr/>
          </p:nvSpPr>
          <p:spPr>
            <a:xfrm>
              <a:off x="7646557" y="48768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567721-8D1B-4C28-ACD3-ECEB9EAFA179}"/>
                </a:ext>
              </a:extLst>
            </p:cNvPr>
            <p:cNvSpPr/>
            <p:nvPr/>
          </p:nvSpPr>
          <p:spPr>
            <a:xfrm>
              <a:off x="5253815" y="2474694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AE07DB4-C098-4EA6-9E59-3D5FEF00119A}"/>
                </a:ext>
              </a:extLst>
            </p:cNvPr>
            <p:cNvSpPr/>
            <p:nvPr/>
          </p:nvSpPr>
          <p:spPr>
            <a:xfrm>
              <a:off x="5291620" y="2667480"/>
              <a:ext cx="2365551" cy="2275128"/>
            </a:xfrm>
            <a:custGeom>
              <a:avLst/>
              <a:gdLst>
                <a:gd name="connsiteX0" fmla="*/ 23795 w 2365551"/>
                <a:gd name="connsiteY0" fmla="*/ 0 h 2275128"/>
                <a:gd name="connsiteX1" fmla="*/ 34946 w 2365551"/>
                <a:gd name="connsiteY1" fmla="*/ 312234 h 2275128"/>
                <a:gd name="connsiteX2" fmla="*/ 336029 w 2365551"/>
                <a:gd name="connsiteY2" fmla="*/ 66908 h 2275128"/>
                <a:gd name="connsiteX3" fmla="*/ 1150068 w 2365551"/>
                <a:gd name="connsiteY3" fmla="*/ 78059 h 2275128"/>
                <a:gd name="connsiteX4" fmla="*/ 1172370 w 2365551"/>
                <a:gd name="connsiteY4" fmla="*/ 323386 h 2275128"/>
                <a:gd name="connsiteX5" fmla="*/ 2242887 w 2365551"/>
                <a:gd name="connsiteY5" fmla="*/ 334537 h 2275128"/>
                <a:gd name="connsiteX6" fmla="*/ 1997560 w 2365551"/>
                <a:gd name="connsiteY6" fmla="*/ 914400 h 2275128"/>
                <a:gd name="connsiteX7" fmla="*/ 1975258 w 2365551"/>
                <a:gd name="connsiteY7" fmla="*/ 936703 h 2275128"/>
                <a:gd name="connsiteX8" fmla="*/ 1964107 w 2365551"/>
                <a:gd name="connsiteY8" fmla="*/ 1449659 h 2275128"/>
                <a:gd name="connsiteX9" fmla="*/ 1674175 w 2365551"/>
                <a:gd name="connsiteY9" fmla="*/ 1438508 h 2275128"/>
                <a:gd name="connsiteX10" fmla="*/ 1462302 w 2365551"/>
                <a:gd name="connsiteY10" fmla="*/ 613317 h 2275128"/>
                <a:gd name="connsiteX11" fmla="*/ 782078 w 2365551"/>
                <a:gd name="connsiteY11" fmla="*/ 635620 h 2275128"/>
                <a:gd name="connsiteX12" fmla="*/ 770926 w 2365551"/>
                <a:gd name="connsiteY12" fmla="*/ 869795 h 2275128"/>
                <a:gd name="connsiteX13" fmla="*/ 692868 w 2365551"/>
                <a:gd name="connsiteY13" fmla="*/ 880947 h 2275128"/>
                <a:gd name="connsiteX14" fmla="*/ 659414 w 2365551"/>
                <a:gd name="connsiteY14" fmla="*/ 892098 h 2275128"/>
                <a:gd name="connsiteX15" fmla="*/ 625960 w 2365551"/>
                <a:gd name="connsiteY15" fmla="*/ 1471961 h 2275128"/>
                <a:gd name="connsiteX16" fmla="*/ 871287 w 2365551"/>
                <a:gd name="connsiteY16" fmla="*/ 1460810 h 2275128"/>
                <a:gd name="connsiteX17" fmla="*/ 882439 w 2365551"/>
                <a:gd name="connsiteY17" fmla="*/ 1237786 h 2275128"/>
                <a:gd name="connsiteX18" fmla="*/ 1216975 w 2365551"/>
                <a:gd name="connsiteY18" fmla="*/ 1248937 h 2275128"/>
                <a:gd name="connsiteX19" fmla="*/ 1228126 w 2365551"/>
                <a:gd name="connsiteY19" fmla="*/ 2007220 h 2275128"/>
                <a:gd name="connsiteX20" fmla="*/ 1406546 w 2365551"/>
                <a:gd name="connsiteY20" fmla="*/ 1996068 h 2275128"/>
                <a:gd name="connsiteX21" fmla="*/ 1428848 w 2365551"/>
                <a:gd name="connsiteY21" fmla="*/ 1572322 h 2275128"/>
                <a:gd name="connsiteX22" fmla="*/ 1518058 w 2365551"/>
                <a:gd name="connsiteY22" fmla="*/ 1594625 h 2275128"/>
                <a:gd name="connsiteX23" fmla="*/ 1685326 w 2365551"/>
                <a:gd name="connsiteY23" fmla="*/ 1661532 h 2275128"/>
                <a:gd name="connsiteX24" fmla="*/ 2265190 w 2365551"/>
                <a:gd name="connsiteY24" fmla="*/ 1750742 h 2275128"/>
                <a:gd name="connsiteX25" fmla="*/ 2365551 w 2365551"/>
                <a:gd name="connsiteY25" fmla="*/ 2274849 h 2275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65551" h="2275128">
                  <a:moveTo>
                    <a:pt x="23795" y="0"/>
                  </a:moveTo>
                  <a:cubicBezTo>
                    <a:pt x="27512" y="104078"/>
                    <a:pt x="-38695" y="238593"/>
                    <a:pt x="34946" y="312234"/>
                  </a:cubicBezTo>
                  <a:cubicBezTo>
                    <a:pt x="385596" y="662884"/>
                    <a:pt x="334314" y="102925"/>
                    <a:pt x="336029" y="66908"/>
                  </a:cubicBezTo>
                  <a:cubicBezTo>
                    <a:pt x="607375" y="70625"/>
                    <a:pt x="890622" y="-1505"/>
                    <a:pt x="1150068" y="78059"/>
                  </a:cubicBezTo>
                  <a:cubicBezTo>
                    <a:pt x="1228572" y="102134"/>
                    <a:pt x="1092429" y="304624"/>
                    <a:pt x="1172370" y="323386"/>
                  </a:cubicBezTo>
                  <a:cubicBezTo>
                    <a:pt x="1519788" y="404923"/>
                    <a:pt x="1886048" y="330820"/>
                    <a:pt x="2242887" y="334537"/>
                  </a:cubicBezTo>
                  <a:cubicBezTo>
                    <a:pt x="2228259" y="1139118"/>
                    <a:pt x="2434942" y="933416"/>
                    <a:pt x="1997560" y="914400"/>
                  </a:cubicBezTo>
                  <a:cubicBezTo>
                    <a:pt x="1987056" y="913943"/>
                    <a:pt x="1982692" y="929269"/>
                    <a:pt x="1975258" y="936703"/>
                  </a:cubicBezTo>
                  <a:cubicBezTo>
                    <a:pt x="1971541" y="1107688"/>
                    <a:pt x="2052099" y="1303006"/>
                    <a:pt x="1964107" y="1449659"/>
                  </a:cubicBezTo>
                  <a:cubicBezTo>
                    <a:pt x="1914347" y="1532592"/>
                    <a:pt x="1710542" y="1528126"/>
                    <a:pt x="1674175" y="1438508"/>
                  </a:cubicBezTo>
                  <a:cubicBezTo>
                    <a:pt x="1287360" y="485286"/>
                    <a:pt x="1986401" y="798295"/>
                    <a:pt x="1462302" y="613317"/>
                  </a:cubicBezTo>
                  <a:cubicBezTo>
                    <a:pt x="1235561" y="620751"/>
                    <a:pt x="994777" y="556715"/>
                    <a:pt x="782078" y="635620"/>
                  </a:cubicBezTo>
                  <a:cubicBezTo>
                    <a:pt x="708810" y="662800"/>
                    <a:pt x="797632" y="796353"/>
                    <a:pt x="770926" y="869795"/>
                  </a:cubicBezTo>
                  <a:cubicBezTo>
                    <a:pt x="761944" y="894496"/>
                    <a:pt x="718887" y="877230"/>
                    <a:pt x="692868" y="880947"/>
                  </a:cubicBezTo>
                  <a:cubicBezTo>
                    <a:pt x="681717" y="884664"/>
                    <a:pt x="670420" y="887971"/>
                    <a:pt x="659414" y="892098"/>
                  </a:cubicBezTo>
                  <a:cubicBezTo>
                    <a:pt x="430734" y="977851"/>
                    <a:pt x="604950" y="946689"/>
                    <a:pt x="625960" y="1471961"/>
                  </a:cubicBezTo>
                  <a:cubicBezTo>
                    <a:pt x="707736" y="1468244"/>
                    <a:pt x="810834" y="1516006"/>
                    <a:pt x="871287" y="1460810"/>
                  </a:cubicBezTo>
                  <a:cubicBezTo>
                    <a:pt x="926256" y="1410621"/>
                    <a:pt x="818976" y="1276682"/>
                    <a:pt x="882439" y="1237786"/>
                  </a:cubicBezTo>
                  <a:cubicBezTo>
                    <a:pt x="977567" y="1179482"/>
                    <a:pt x="1105463" y="1245220"/>
                    <a:pt x="1216975" y="1248937"/>
                  </a:cubicBezTo>
                  <a:cubicBezTo>
                    <a:pt x="1220692" y="1501698"/>
                    <a:pt x="1165956" y="1762196"/>
                    <a:pt x="1228126" y="2007220"/>
                  </a:cubicBezTo>
                  <a:cubicBezTo>
                    <a:pt x="1242781" y="2064979"/>
                    <a:pt x="1381575" y="2050173"/>
                    <a:pt x="1406546" y="1996068"/>
                  </a:cubicBezTo>
                  <a:cubicBezTo>
                    <a:pt x="1465819" y="1867642"/>
                    <a:pt x="1421414" y="1713571"/>
                    <a:pt x="1428848" y="1572322"/>
                  </a:cubicBezTo>
                  <a:cubicBezTo>
                    <a:pt x="1458585" y="1579756"/>
                    <a:pt x="1489449" y="1583622"/>
                    <a:pt x="1518058" y="1594625"/>
                  </a:cubicBezTo>
                  <a:cubicBezTo>
                    <a:pt x="1655933" y="1647654"/>
                    <a:pt x="1465602" y="1622549"/>
                    <a:pt x="1685326" y="1661532"/>
                  </a:cubicBezTo>
                  <a:cubicBezTo>
                    <a:pt x="1877881" y="1695695"/>
                    <a:pt x="2071902" y="1721005"/>
                    <a:pt x="2265190" y="1750742"/>
                  </a:cubicBezTo>
                  <a:cubicBezTo>
                    <a:pt x="2276974" y="2304579"/>
                    <a:pt x="2101599" y="2274849"/>
                    <a:pt x="2365551" y="2274849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855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85216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Local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10240" y="1632202"/>
                <a:ext cx="3300359" cy="3593612"/>
              </a:xfrm>
            </p:spPr>
            <p:txBody>
              <a:bodyPr wrap="square" anchor="ctr">
                <a:spAutoFit/>
              </a:bodyPr>
              <a:lstStyle/>
              <a:p>
                <a:r>
                  <a:rPr lang="en-US" sz="1600" dirty="0"/>
                  <a:t>Assume we know the utility of each possible state given by a utility function</a:t>
                </a:r>
                <a:br>
                  <a:rPr lang="en-US" sz="1600" dirty="0"/>
                </a:b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We use a factored state description. 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How can we identify the best or at least a “good” state?</a:t>
                </a:r>
              </a:p>
              <a:p>
                <a:r>
                  <a:rPr lang="en-US" sz="1600" dirty="0"/>
                  <a:t>This is the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optimization problem</a:t>
                </a:r>
                <a:r>
                  <a:rPr lang="en-US" sz="1600" dirty="0"/>
                  <a:t>:</a:t>
                </a:r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160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We need a fast and memory-efficient way to find the best/a good state. </a:t>
                </a: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0240" y="1632202"/>
                <a:ext cx="3300359" cy="3593612"/>
              </a:xfrm>
              <a:blipFill>
                <a:blip r:embed="rId3"/>
                <a:stretch>
                  <a:fillRect l="-739" t="-679" r="-1109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99CF4E5-24B2-9CFC-57FF-E53DF950DE65}"/>
              </a:ext>
            </a:extLst>
          </p:cNvPr>
          <p:cNvGrpSpPr/>
          <p:nvPr/>
        </p:nvGrpSpPr>
        <p:grpSpPr>
          <a:xfrm>
            <a:off x="662320" y="1873561"/>
            <a:ext cx="4647921" cy="3733800"/>
            <a:chOff x="-1485947" y="1197356"/>
            <a:chExt cx="4654277" cy="4589946"/>
          </a:xfrm>
        </p:grpSpPr>
        <p:pic>
          <p:nvPicPr>
            <p:cNvPr id="6" name="Picture 2" descr="See the source image">
              <a:extLst>
                <a:ext uri="{FF2B5EF4-FFF2-40B4-BE49-F238E27FC236}">
                  <a16:creationId xmlns:a16="http://schemas.microsoft.com/office/drawing/2014/main" id="{45158B9A-1AF9-688F-763D-7197AF7A68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" t="4954" r="14354"/>
            <a:stretch/>
          </p:blipFill>
          <p:spPr bwMode="auto">
            <a:xfrm>
              <a:off x="-1403670" y="1197356"/>
              <a:ext cx="4572000" cy="4589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314FFF-1AF8-B048-7867-79F21B32B55F}"/>
                </a:ext>
              </a:extLst>
            </p:cNvPr>
            <p:cNvSpPr txBox="1"/>
            <p:nvPr/>
          </p:nvSpPr>
          <p:spPr>
            <a:xfrm rot="4719605">
              <a:off x="-1775931" y="3154296"/>
              <a:ext cx="949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Utility U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01B686-C47F-A618-9B9B-A282DB50105C}"/>
                </a:ext>
              </a:extLst>
            </p:cNvPr>
            <p:cNvSpPr txBox="1"/>
            <p:nvPr/>
          </p:nvSpPr>
          <p:spPr>
            <a:xfrm rot="2217323">
              <a:off x="-459166" y="4926695"/>
              <a:ext cx="4956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x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4ED089-8D90-446C-ABF8-7C64129DF8C1}"/>
                </a:ext>
              </a:extLst>
            </p:cNvPr>
            <p:cNvSpPr txBox="1"/>
            <p:nvPr/>
          </p:nvSpPr>
          <p:spPr>
            <a:xfrm rot="18588051">
              <a:off x="2200446" y="4683168"/>
              <a:ext cx="5004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y   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D02142-27B2-D6E9-464E-98DCD68ECAFA}"/>
              </a:ext>
            </a:extLst>
          </p:cNvPr>
          <p:cNvGrpSpPr/>
          <p:nvPr/>
        </p:nvGrpSpPr>
        <p:grpSpPr>
          <a:xfrm>
            <a:off x="2411531" y="1658237"/>
            <a:ext cx="2454015" cy="1693681"/>
            <a:chOff x="2411531" y="1658237"/>
            <a:chExt cx="2454015" cy="16936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7501778-D679-4E0A-ABBC-F017700FBCAC}"/>
                </a:ext>
              </a:extLst>
            </p:cNvPr>
            <p:cNvSpPr txBox="1"/>
            <p:nvPr/>
          </p:nvSpPr>
          <p:spPr>
            <a:xfrm>
              <a:off x="2470341" y="2982586"/>
              <a:ext cx="290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E8E37F-36B6-4D65-9532-DC425BBBFF77}"/>
                </a:ext>
              </a:extLst>
            </p:cNvPr>
            <p:cNvSpPr txBox="1"/>
            <p:nvPr/>
          </p:nvSpPr>
          <p:spPr>
            <a:xfrm>
              <a:off x="2411531" y="266319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2B01B5C-61A4-46D2-8695-89D19C2718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6763" y="2910482"/>
              <a:ext cx="34037" cy="213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Speech Bubble: Rectangle 14">
              <a:extLst>
                <a:ext uri="{FF2B5EF4-FFF2-40B4-BE49-F238E27FC236}">
                  <a16:creationId xmlns:a16="http://schemas.microsoft.com/office/drawing/2014/main" id="{3906414B-792D-41EB-872C-668D777CF406}"/>
                </a:ext>
              </a:extLst>
            </p:cNvPr>
            <p:cNvSpPr/>
            <p:nvPr/>
          </p:nvSpPr>
          <p:spPr>
            <a:xfrm>
              <a:off x="3278833" y="1658237"/>
              <a:ext cx="1586713" cy="614798"/>
            </a:xfrm>
            <a:prstGeom prst="wedgeRectCallout">
              <a:avLst>
                <a:gd name="adj1" fmla="val -90977"/>
                <a:gd name="adj2" fmla="val 1703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 improvement  move from state to state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155767-D297-46D4-A366-7490BECA936C}"/>
              </a:ext>
            </a:extLst>
          </p:cNvPr>
          <p:cNvSpPr txBox="1"/>
          <p:nvPr/>
        </p:nvSpPr>
        <p:spPr>
          <a:xfrm>
            <a:off x="666296" y="5361076"/>
            <a:ext cx="794828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Idea</a:t>
            </a:r>
            <a:r>
              <a:rPr lang="en-US" sz="2000" dirty="0"/>
              <a:t>: </a:t>
            </a:r>
          </a:p>
          <a:p>
            <a:pPr lvl="1"/>
            <a:r>
              <a:rPr lang="en-US" sz="1600" dirty="0"/>
              <a:t>Start with a current solution (a state) and improve the solution by moving from the current state to a “neighboring” better state (a.k.a. performing a series of </a:t>
            </a:r>
            <a:r>
              <a:rPr lang="en-US" sz="1600" b="1" dirty="0">
                <a:solidFill>
                  <a:srgbClr val="FF0000"/>
                </a:solidFill>
              </a:rPr>
              <a:t>local moves</a:t>
            </a:r>
            <a:r>
              <a:rPr lang="en-US" sz="1600" dirty="0"/>
              <a:t>).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EC2D1C-4A09-CF4B-4ED0-684DF23E6ECC}"/>
              </a:ext>
            </a:extLst>
          </p:cNvPr>
          <p:cNvCxnSpPr/>
          <p:nvPr/>
        </p:nvCxnSpPr>
        <p:spPr>
          <a:xfrm flipH="1">
            <a:off x="2512166" y="1918123"/>
            <a:ext cx="204042" cy="36225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Hill-Climbing Search (Greedy Local Search)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05243-9E47-495A-B4DB-EA2AB3FF6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77" y="3264059"/>
            <a:ext cx="5425283" cy="3437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Variants</a:t>
            </a:r>
            <a:r>
              <a:rPr lang="en-US" sz="2000" dirty="0"/>
              <a:t>:</a:t>
            </a:r>
          </a:p>
          <a:p>
            <a:r>
              <a:rPr lang="en-US" sz="1800" b="1" dirty="0"/>
              <a:t>Steepest ascent hill climbing: </a:t>
            </a:r>
            <a:r>
              <a:rPr lang="en-US" sz="1800" dirty="0"/>
              <a:t>Check all possible successors and choose </a:t>
            </a:r>
            <a:r>
              <a:rPr lang="en-US" sz="1800" dirty="0">
                <a:solidFill>
                  <a:srgbClr val="FF0000"/>
                </a:solidFill>
              </a:rPr>
              <a:t>the highest-valued successor.</a:t>
            </a:r>
            <a:endParaRPr lang="en-US" sz="1800" b="1" dirty="0"/>
          </a:p>
          <a:p>
            <a:r>
              <a:rPr lang="en-US" sz="1800" b="1" dirty="0"/>
              <a:t>Stochastic hill climbing: </a:t>
            </a:r>
            <a:r>
              <a:rPr lang="en-US" sz="1800" dirty="0">
                <a:solidFill>
                  <a:srgbClr val="FF0000"/>
                </a:solidFill>
              </a:rPr>
              <a:t>Choose randomly among </a:t>
            </a:r>
            <a:r>
              <a:rPr lang="en-US" sz="1800" b="1" dirty="0">
                <a:solidFill>
                  <a:srgbClr val="FF0000"/>
                </a:solidFill>
              </a:rPr>
              <a:t>all</a:t>
            </a:r>
            <a:r>
              <a:rPr lang="en-US" sz="1800" dirty="0">
                <a:solidFill>
                  <a:srgbClr val="FF0000"/>
                </a:solidFill>
              </a:rPr>
              <a:t> uphill (improvement) moves</a:t>
            </a:r>
            <a:r>
              <a:rPr lang="en-US" sz="1800" dirty="0"/>
              <a:t>.</a:t>
            </a:r>
          </a:p>
          <a:p>
            <a:r>
              <a:rPr lang="en-US" sz="1800" b="1" dirty="0"/>
              <a:t>First-choice stochastic hill climbing</a:t>
            </a:r>
            <a:r>
              <a:rPr lang="en-US" sz="1800" dirty="0"/>
              <a:t>:  </a:t>
            </a:r>
            <a:r>
              <a:rPr lang="en-US" sz="1800" dirty="0">
                <a:solidFill>
                  <a:srgbClr val="FF0000"/>
                </a:solidFill>
              </a:rPr>
              <a:t>Generate randomly </a:t>
            </a:r>
            <a:r>
              <a:rPr lang="en-US" sz="1800" b="1" dirty="0">
                <a:solidFill>
                  <a:srgbClr val="FF0000"/>
                </a:solidFill>
              </a:rPr>
              <a:t>one</a:t>
            </a:r>
            <a:r>
              <a:rPr lang="en-US" sz="1800" dirty="0">
                <a:solidFill>
                  <a:srgbClr val="FF0000"/>
                </a:solidFill>
              </a:rPr>
              <a:t> new successor at a time and only move to better ones. </a:t>
            </a:r>
            <a:r>
              <a:rPr lang="en-US" sz="1800" dirty="0"/>
              <a:t>This is what people often mean by “stochastic hill climbing.” It is equivalent to a, but computationally much cheaper.</a:t>
            </a:r>
            <a:endParaRPr lang="en-US" sz="1800" b="1" dirty="0"/>
          </a:p>
        </p:txBody>
      </p:sp>
      <p:grpSp>
        <p:nvGrpSpPr>
          <p:cNvPr id="6" name="Group 5" descr="The hill climbing algorithm.">
            <a:extLst>
              <a:ext uri="{FF2B5EF4-FFF2-40B4-BE49-F238E27FC236}">
                <a16:creationId xmlns:a16="http://schemas.microsoft.com/office/drawing/2014/main" id="{566C3C05-5334-836D-A9DD-4B5AE9CEFD03}"/>
              </a:ext>
            </a:extLst>
          </p:cNvPr>
          <p:cNvGrpSpPr/>
          <p:nvPr/>
        </p:nvGrpSpPr>
        <p:grpSpPr>
          <a:xfrm>
            <a:off x="1143000" y="1256523"/>
            <a:ext cx="6858000" cy="1999177"/>
            <a:chOff x="685800" y="1234121"/>
            <a:chExt cx="7315200" cy="21055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24CD61-FB43-41D7-BE5E-6D6E1738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1507387"/>
              <a:ext cx="6705600" cy="176556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B08426-7BC5-4386-85F4-94612E52F291}"/>
                </a:ext>
              </a:extLst>
            </p:cNvPr>
            <p:cNvSpPr/>
            <p:nvPr/>
          </p:nvSpPr>
          <p:spPr>
            <a:xfrm>
              <a:off x="2286000" y="2369344"/>
              <a:ext cx="2590800" cy="2286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FE0FF18E-744F-EC8F-F9C7-A9F473543CEE}"/>
                </a:ext>
              </a:extLst>
            </p:cNvPr>
            <p:cNvSpPr/>
            <p:nvPr/>
          </p:nvSpPr>
          <p:spPr>
            <a:xfrm>
              <a:off x="4572000" y="1945735"/>
              <a:ext cx="3429000" cy="313921"/>
            </a:xfrm>
            <a:prstGeom prst="wedgeRoundRectCallout">
              <a:avLst>
                <a:gd name="adj1" fmla="val -82652"/>
                <a:gd name="adj2" fmla="val -25138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We often start with a random state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DAF884-9F48-712D-F1C4-2468C8C04060}"/>
                </a:ext>
              </a:extLst>
            </p:cNvPr>
            <p:cNvSpPr txBox="1"/>
            <p:nvPr/>
          </p:nvSpPr>
          <p:spPr>
            <a:xfrm>
              <a:off x="6504004" y="1234121"/>
              <a:ext cx="1449371" cy="36933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Maximization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Speech Bubble: Rectangle with Corners Rounded 9">
                  <a:extLst>
                    <a:ext uri="{FF2B5EF4-FFF2-40B4-BE49-F238E27FC236}">
                      <a16:creationId xmlns:a16="http://schemas.microsoft.com/office/drawing/2014/main" id="{A20B294D-59E9-5287-A6CB-A18147F7BFB8}"/>
                    </a:ext>
                  </a:extLst>
                </p:cNvPr>
                <p:cNvSpPr/>
                <p:nvPr/>
              </p:nvSpPr>
              <p:spPr>
                <a:xfrm>
                  <a:off x="3311338" y="3111062"/>
                  <a:ext cx="2286000" cy="228600"/>
                </a:xfrm>
                <a:prstGeom prst="wedgeRoundRectCallout">
                  <a:avLst>
                    <a:gd name="adj1" fmla="val -56926"/>
                    <a:gd name="adj2" fmla="val -138635"/>
                    <a:gd name="adj3" fmla="val 16667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Use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 </m:t>
                      </m:r>
                    </m:oMath>
                  </a14:m>
                  <a:r>
                    <a:rPr lang="en-US" sz="1600" dirty="0"/>
                    <a:t>for minimization</a:t>
                  </a:r>
                </a:p>
              </p:txBody>
            </p:sp>
          </mc:Choice>
          <mc:Fallback xmlns="">
            <p:sp>
              <p:nvSpPr>
                <p:cNvPr id="10" name="Speech Bubble: Rectangle with Corners Rounded 9">
                  <a:extLst>
                    <a:ext uri="{FF2B5EF4-FFF2-40B4-BE49-F238E27FC236}">
                      <a16:creationId xmlns:a16="http://schemas.microsoft.com/office/drawing/2014/main" id="{A20B294D-59E9-5287-A6CB-A18147F7B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338" y="3111062"/>
                  <a:ext cx="2286000" cy="228600"/>
                </a:xfrm>
                <a:prstGeom prst="wedgeRoundRectCallout">
                  <a:avLst>
                    <a:gd name="adj1" fmla="val -56926"/>
                    <a:gd name="adj2" fmla="val -138635"/>
                    <a:gd name="adj3" fmla="val 16667"/>
                  </a:avLst>
                </a:prstGeom>
                <a:blipFill>
                  <a:blip r:embed="rId5"/>
                  <a:stretch>
                    <a:fillRect b="-27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83835D-1075-4BE6-BD61-D1EF11215F86}"/>
              </a:ext>
            </a:extLst>
          </p:cNvPr>
          <p:cNvGrpSpPr/>
          <p:nvPr/>
        </p:nvGrpSpPr>
        <p:grpSpPr>
          <a:xfrm>
            <a:off x="5996782" y="3339662"/>
            <a:ext cx="2963240" cy="3399753"/>
            <a:chOff x="5996782" y="3339662"/>
            <a:chExt cx="2963240" cy="339975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A95DDC0-F261-E15A-927B-835828A7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996782" y="3339662"/>
              <a:ext cx="2963240" cy="3061138"/>
              <a:chOff x="5996782" y="3339662"/>
              <a:chExt cx="2963240" cy="3061138"/>
            </a:xfrm>
          </p:grpSpPr>
          <p:pic>
            <p:nvPicPr>
              <p:cNvPr id="7" name="Picture 5" descr="8queens-successors">
                <a:extLst>
                  <a:ext uri="{FF2B5EF4-FFF2-40B4-BE49-F238E27FC236}">
                    <a16:creationId xmlns:a16="http://schemas.microsoft.com/office/drawing/2014/main" id="{73D0EA30-76AC-57ED-60F6-88390B76D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996782" y="3611564"/>
                <a:ext cx="2789236" cy="2789236"/>
              </a:xfrm>
              <a:prstGeom prst="rect">
                <a:avLst/>
              </a:prstGeom>
              <a:noFill/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F85ED8-4F6A-42FB-C284-CB398796FEAD}"/>
                  </a:ext>
                </a:extLst>
              </p:cNvPr>
              <p:cNvSpPr txBox="1"/>
              <p:nvPr/>
            </p:nvSpPr>
            <p:spPr>
              <a:xfrm>
                <a:off x="7543800" y="3339662"/>
                <a:ext cx="1416222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Minimization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708FCA-0E49-E8CE-13B1-422B456B2BA6}"/>
                    </a:ext>
                  </a:extLst>
                </p:cNvPr>
                <p:cNvSpPr txBox="1"/>
                <p:nvPr/>
              </p:nvSpPr>
              <p:spPr>
                <a:xfrm>
                  <a:off x="6781800" y="6370083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= 17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708FCA-0E49-E8CE-13B1-422B456B2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6370083"/>
                  <a:ext cx="15240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68A61-C070-B6F4-2655-4A329071D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2A9FB6E-CB81-967A-FA8F-10FDE89F0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Stochastic Hill Climbing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99D9E-927F-46E6-BB27-4B8DAF59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82" y="1861066"/>
            <a:ext cx="5425283" cy="4692134"/>
          </a:xfrm>
        </p:spPr>
        <p:txBody>
          <a:bodyPr>
            <a:noAutofit/>
          </a:bodyPr>
          <a:lstStyle/>
          <a:p>
            <a:r>
              <a:rPr lang="en-US" sz="1800" dirty="0"/>
              <a:t>First-choice stochastic hill climbing:  </a:t>
            </a:r>
            <a:r>
              <a:rPr lang="en-US" sz="1800" dirty="0">
                <a:solidFill>
                  <a:srgbClr val="FF0000"/>
                </a:solidFill>
              </a:rPr>
              <a:t>Generate randomly </a:t>
            </a:r>
            <a:r>
              <a:rPr lang="en-US" sz="1800" b="1" dirty="0">
                <a:solidFill>
                  <a:srgbClr val="FF0000"/>
                </a:solidFill>
              </a:rPr>
              <a:t>one</a:t>
            </a:r>
            <a:r>
              <a:rPr lang="en-US" sz="1800" dirty="0">
                <a:solidFill>
                  <a:srgbClr val="FF0000"/>
                </a:solidFill>
              </a:rPr>
              <a:t> new successor at a time and only move to better ones. </a:t>
            </a:r>
            <a:endParaRPr lang="en-US" sz="1800" b="1" dirty="0"/>
          </a:p>
          <a:p>
            <a:r>
              <a:rPr lang="en-US" sz="1800" b="1" dirty="0"/>
              <a:t>Simulate a few steps: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Describe</a:t>
            </a:r>
            <a:r>
              <a:rPr lang="en-US" sz="1800" dirty="0"/>
              <a:t> why the result is equivalent to stochastic hill climbing that calculates the heuristic for all moves?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64EF67-4867-66B4-1E18-F2CF1729DAFD}"/>
              </a:ext>
            </a:extLst>
          </p:cNvPr>
          <p:cNvGrpSpPr/>
          <p:nvPr/>
        </p:nvGrpSpPr>
        <p:grpSpPr>
          <a:xfrm>
            <a:off x="5996782" y="1676400"/>
            <a:ext cx="2963240" cy="3399753"/>
            <a:chOff x="5996782" y="3339662"/>
            <a:chExt cx="2963240" cy="339975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F5E22F-BF13-8D62-1137-DDD58F94F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996782" y="3339662"/>
              <a:ext cx="2963240" cy="3061138"/>
              <a:chOff x="5996782" y="3339662"/>
              <a:chExt cx="2963240" cy="3061138"/>
            </a:xfrm>
          </p:grpSpPr>
          <p:pic>
            <p:nvPicPr>
              <p:cNvPr id="7" name="Picture 5" descr="8queens-successors">
                <a:extLst>
                  <a:ext uri="{FF2B5EF4-FFF2-40B4-BE49-F238E27FC236}">
                    <a16:creationId xmlns:a16="http://schemas.microsoft.com/office/drawing/2014/main" id="{23F07BC1-EF3B-D371-6F32-F7CACBBDFD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96782" y="3611564"/>
                <a:ext cx="2789236" cy="2789236"/>
              </a:xfrm>
              <a:prstGeom prst="rect">
                <a:avLst/>
              </a:prstGeom>
              <a:noFill/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831B45-8016-2F01-9BD3-90688D31F6D4}"/>
                  </a:ext>
                </a:extLst>
              </p:cNvPr>
              <p:cNvSpPr txBox="1"/>
              <p:nvPr/>
            </p:nvSpPr>
            <p:spPr>
              <a:xfrm>
                <a:off x="7543800" y="3339662"/>
                <a:ext cx="1416222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Minimization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C1F768E-00A4-FB4D-E2CA-B21B4D39B795}"/>
                    </a:ext>
                  </a:extLst>
                </p:cNvPr>
                <p:cNvSpPr txBox="1"/>
                <p:nvPr/>
              </p:nvSpPr>
              <p:spPr>
                <a:xfrm>
                  <a:off x="6781800" y="6370083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= 17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708FCA-0E49-E8CE-13B1-422B456B2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6370083"/>
                  <a:ext cx="15240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6630FE3-D99B-54C9-6BB7-3C3A9B82C134}"/>
              </a:ext>
            </a:extLst>
          </p:cNvPr>
          <p:cNvSpPr txBox="1"/>
          <p:nvPr/>
        </p:nvSpPr>
        <p:spPr>
          <a:xfrm>
            <a:off x="5334000" y="228600"/>
            <a:ext cx="3181350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what people often mean by “stochastic hill climbing.”</a:t>
            </a:r>
          </a:p>
        </p:txBody>
      </p:sp>
    </p:spTree>
    <p:extLst>
      <p:ext uri="{BB962C8B-B14F-4D97-AF65-F5344CB8AC3E}">
        <p14:creationId xmlns:p14="http://schemas.microsoft.com/office/powerpoint/2010/main" val="12928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Optima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129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Hill-climbing search is like greedy best-first search with the objective function as a (maybe not admissible) heuristic. It only stores the current state (has no frontier data structure) and just stops at a dead end.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Is it complete/optimal?</a:t>
            </a:r>
          </a:p>
          <a:p>
            <a:pPr lvl="1"/>
            <a:r>
              <a:rPr lang="en-US" sz="2000" dirty="0"/>
              <a:t>No – can get stuck in local optima.</a:t>
            </a:r>
          </a:p>
          <a:p>
            <a:endParaRPr lang="en-US" sz="2400" dirty="0"/>
          </a:p>
        </p:txBody>
      </p:sp>
      <p:grpSp>
        <p:nvGrpSpPr>
          <p:cNvPr id="4" name="Group 3" descr="Example of a local optimum for the 8-queens problem.">
            <a:extLst>
              <a:ext uri="{FF2B5EF4-FFF2-40B4-BE49-F238E27FC236}">
                <a16:creationId xmlns:a16="http://schemas.microsoft.com/office/drawing/2014/main" id="{94B939D2-8610-317E-E2A6-427F984CAF45}"/>
              </a:ext>
            </a:extLst>
          </p:cNvPr>
          <p:cNvGrpSpPr/>
          <p:nvPr/>
        </p:nvGrpSpPr>
        <p:grpSpPr>
          <a:xfrm>
            <a:off x="1981200" y="3048000"/>
            <a:ext cx="2018297" cy="2355363"/>
            <a:chOff x="1981200" y="3048000"/>
            <a:chExt cx="2018297" cy="2355363"/>
          </a:xfrm>
        </p:grpSpPr>
        <p:pic>
          <p:nvPicPr>
            <p:cNvPr id="5" name="Picture 4" descr="8queens-local-minim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200" y="3048000"/>
              <a:ext cx="2018297" cy="2018297"/>
            </a:xfrm>
            <a:prstGeom prst="rect">
              <a:avLst/>
            </a:prstGeom>
            <a:noFill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9359" y="5034031"/>
                  <a:ext cx="9019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= 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359" y="5034031"/>
                  <a:ext cx="9019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EDB6D02-2483-460C-B304-CF188FB2C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200400"/>
              <a:ext cx="661044" cy="72476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9CC51E-A478-4C05-AE45-6CFA9B540D81}"/>
              </a:ext>
            </a:extLst>
          </p:cNvPr>
          <p:cNvSpPr txBox="1"/>
          <p:nvPr/>
        </p:nvSpPr>
        <p:spPr>
          <a:xfrm>
            <a:off x="4260992" y="3048000"/>
            <a:ext cx="3343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local optimum for the 8-queens problem. No single queen can be moved within its column to improve the objective function.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C3F5A-F544-CE10-72BB-7FCE8A2BF847}"/>
              </a:ext>
            </a:extLst>
          </p:cNvPr>
          <p:cNvSpPr txBox="1"/>
          <p:nvPr/>
        </p:nvSpPr>
        <p:spPr>
          <a:xfrm>
            <a:off x="602146" y="5403363"/>
            <a:ext cx="7620000" cy="116955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Simple approach that can help with local optima:</a:t>
            </a:r>
          </a:p>
          <a:p>
            <a:pPr lvl="1"/>
            <a:r>
              <a:rPr lang="en-US" b="1" dirty="0"/>
              <a:t>Random-restart hill climbing</a:t>
            </a:r>
            <a:r>
              <a:rPr lang="en-US" sz="2000" b="1" dirty="0"/>
              <a:t>: </a:t>
            </a:r>
            <a:r>
              <a:rPr lang="en-US" sz="1600" dirty="0"/>
              <a:t>Restart hill-climbing many times with random initial states and return the best solution. This strategy can be used for any stochastic (i.e., randomized) algorithm.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364" y="364680"/>
            <a:ext cx="8229600" cy="1143000"/>
          </a:xfrm>
        </p:spPr>
        <p:txBody>
          <a:bodyPr/>
          <a:lstStyle/>
          <a:p>
            <a:r>
              <a:rPr lang="en-US" dirty="0"/>
              <a:t>Simulated Annealing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382783"/>
                <a:ext cx="8229600" cy="157172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/>
                  <a:t>Use first-choice stochastic hill climbing + escape local minima by allowing some “bad” moves but gradually decreasing their frequency as we get closer to the solution.</a:t>
                </a:r>
              </a:p>
              <a:p>
                <a:r>
                  <a:rPr lang="en-US" sz="2400" dirty="0"/>
                  <a:t>Annealing tries to reach a low energy state: A negative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means the solution gets better.</a:t>
                </a:r>
              </a:p>
              <a:p>
                <a:r>
                  <a:rPr lang="en-US" sz="2400" dirty="0"/>
                  <a:t> The probability of accepting “bad” moves follows the annealing schedule, which reduces the temperature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over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8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82783"/>
                <a:ext cx="8229600" cy="1571720"/>
              </a:xfrm>
              <a:blipFill>
                <a:blip r:embed="rId3"/>
                <a:stretch>
                  <a:fillRect l="-370" t="-5814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DF12840-478B-E66F-518E-B14367B7DA11}"/>
              </a:ext>
            </a:extLst>
          </p:cNvPr>
          <p:cNvGrpSpPr/>
          <p:nvPr/>
        </p:nvGrpSpPr>
        <p:grpSpPr>
          <a:xfrm>
            <a:off x="760429" y="2989986"/>
            <a:ext cx="7327852" cy="3383301"/>
            <a:chOff x="760429" y="2989986"/>
            <a:chExt cx="7327852" cy="33833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E4DA17-3F53-4822-B860-49A5B33E0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429" y="3361434"/>
              <a:ext cx="7327852" cy="254009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DCE432-FFCC-4847-B992-99ECD289E083}"/>
                </a:ext>
              </a:extLst>
            </p:cNvPr>
            <p:cNvSpPr/>
            <p:nvPr/>
          </p:nvSpPr>
          <p:spPr>
            <a:xfrm>
              <a:off x="2152650" y="4687052"/>
              <a:ext cx="3619500" cy="28374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3D5211C-0F88-4E15-8C63-25B69B500F94}"/>
                    </a:ext>
                  </a:extLst>
                </p:cNvPr>
                <p:cNvSpPr txBox="1"/>
                <p:nvPr/>
              </p:nvSpPr>
              <p:spPr>
                <a:xfrm>
                  <a:off x="760429" y="6003955"/>
                  <a:ext cx="5499052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Note: Use 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𝑉𝐴𝐿𝑈𝐸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) –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𝑉𝐴𝐿𝑈𝐸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dirty="0"/>
                    <a:t>for minimization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3D5211C-0F88-4E15-8C63-25B69B500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29" y="6003955"/>
                  <a:ext cx="549905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793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77583697-6487-245E-D2B9-962B3B723C25}"/>
                </a:ext>
              </a:extLst>
            </p:cNvPr>
            <p:cNvSpPr/>
            <p:nvPr/>
          </p:nvSpPr>
          <p:spPr>
            <a:xfrm>
              <a:off x="3962400" y="3747753"/>
              <a:ext cx="3886200" cy="313921"/>
            </a:xfrm>
            <a:prstGeom prst="wedgeRoundRectCallout">
              <a:avLst>
                <a:gd name="adj1" fmla="val -56299"/>
                <a:gd name="adj2" fmla="val -21711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Typically, we start with a random state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2519B8-A295-E293-407D-C6C19B76DB00}"/>
                </a:ext>
              </a:extLst>
            </p:cNvPr>
            <p:cNvSpPr txBox="1"/>
            <p:nvPr/>
          </p:nvSpPr>
          <p:spPr>
            <a:xfrm>
              <a:off x="6638910" y="2989986"/>
              <a:ext cx="1449371" cy="36933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Maximization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A06A59-10A0-0DEB-B273-3CBC620EC677}"/>
                    </a:ext>
                  </a:extLst>
                </p:cNvPr>
                <p:cNvSpPr txBox="1"/>
                <p:nvPr/>
              </p:nvSpPr>
              <p:spPr>
                <a:xfrm>
                  <a:off x="1524000" y="5225270"/>
                  <a:ext cx="1390651" cy="2837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US" sz="17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if</a:t>
                  </a:r>
                  <a:r>
                    <a:rPr lang="en-US" sz="1700" b="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≤ 0</m:t>
                      </m:r>
                    </m:oMath>
                  </a14:m>
                  <a:r>
                    <a:rPr lang="en-US" sz="1700" dirty="0"/>
                    <a:t> </a:t>
                  </a:r>
                  <a:r>
                    <a:rPr lang="en-US" sz="17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then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A06A59-10A0-0DEB-B273-3CBC620EC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225270"/>
                  <a:ext cx="1390651" cy="283743"/>
                </a:xfrm>
                <a:prstGeom prst="rect">
                  <a:avLst/>
                </a:prstGeom>
                <a:blipFill>
                  <a:blip r:embed="rId6"/>
                  <a:stretch>
                    <a:fillRect l="-9211" t="-25532" r="-7895" b="-34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A378652-AA0A-4C4A-BA6B-041F1F31EF29}"/>
              </a:ext>
            </a:extLst>
          </p:cNvPr>
          <p:cNvSpPr/>
          <p:nvPr/>
        </p:nvSpPr>
        <p:spPr>
          <a:xfrm>
            <a:off x="6324600" y="5079777"/>
            <a:ext cx="2514600" cy="1323810"/>
          </a:xfrm>
          <a:prstGeom prst="wedgeRectCallout">
            <a:avLst>
              <a:gd name="adj1" fmla="val -65769"/>
              <a:gd name="adj2" fmla="val -16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Accept “bad” moves with a probability  inspired by the acceptance criterion in the Metropolis–Hastings MCMC algorithm.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BA8124E-6934-4A72-B73D-1A88B88D2D55}"/>
              </a:ext>
            </a:extLst>
          </p:cNvPr>
          <p:cNvSpPr/>
          <p:nvPr/>
        </p:nvSpPr>
        <p:spPr>
          <a:xfrm>
            <a:off x="6324600" y="4377421"/>
            <a:ext cx="2514600" cy="438728"/>
          </a:xfrm>
          <a:prstGeom prst="wedgeRectCallout">
            <a:avLst>
              <a:gd name="adj1" fmla="val -129345"/>
              <a:gd name="adj2" fmla="val 171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Always accept good moves that reduce the energy.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Temperature</a:t>
            </a:r>
          </a:p>
        </p:txBody>
      </p:sp>
      <p:grpSp>
        <p:nvGrpSpPr>
          <p:cNvPr id="8" name="Group 7" descr="A chart showing the effect of temperature on the chance of accepting a bad local move.">
            <a:extLst>
              <a:ext uri="{FF2B5EF4-FFF2-40B4-BE49-F238E27FC236}">
                <a16:creationId xmlns:a16="http://schemas.microsoft.com/office/drawing/2014/main" id="{C9B9A307-B972-04A8-6F37-FA9E0EE4F3CA}"/>
              </a:ext>
            </a:extLst>
          </p:cNvPr>
          <p:cNvGrpSpPr/>
          <p:nvPr/>
        </p:nvGrpSpPr>
        <p:grpSpPr>
          <a:xfrm>
            <a:off x="1562147" y="1975978"/>
            <a:ext cx="5696540" cy="4662918"/>
            <a:chOff x="1291426" y="1764268"/>
            <a:chExt cx="5947574" cy="499249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98167" y="1764268"/>
              <a:ext cx="5240833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558780" y="6064746"/>
                  <a:ext cx="2368942" cy="692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sym typeface="Symbol"/>
                    </a:rPr>
                    <a:t>-E</a:t>
                  </a:r>
                  <a:br>
                    <a:rPr lang="en-US" dirty="0">
                      <a:sym typeface="Symbol"/>
                    </a:rPr>
                  </a:b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Symbol"/>
                        </a:rPr>
                        <m:t>←</m:t>
                      </m:r>
                    </m:oMath>
                  </a14:m>
                  <a:r>
                    <a:rPr lang="en-US" dirty="0">
                      <a:sym typeface="Symbol"/>
                    </a:rPr>
                    <a:t>solution gets worse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780" y="6064746"/>
                  <a:ext cx="2368942" cy="692013"/>
                </a:xfrm>
                <a:prstGeom prst="rect">
                  <a:avLst/>
                </a:prstGeom>
                <a:blipFill>
                  <a:blip r:embed="rId4"/>
                  <a:stretch>
                    <a:fillRect t="-6604" r="-26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DAA81F-8782-45E2-95BD-34C72ABDAA61}"/>
                </a:ext>
              </a:extLst>
            </p:cNvPr>
            <p:cNvSpPr txBox="1"/>
            <p:nvPr/>
          </p:nvSpPr>
          <p:spPr>
            <a:xfrm rot="16200000">
              <a:off x="-284956" y="3522361"/>
              <a:ext cx="3827578" cy="674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Prob. of accepting a worse state </a:t>
              </a:r>
              <a:br>
                <a:rPr lang="en-US" dirty="0"/>
              </a:br>
              <a:r>
                <a:rPr lang="en-US" dirty="0">
                  <a:sym typeface="Symbol"/>
                </a:rPr>
                <a:t>exp(-E/</a:t>
              </a:r>
              <a:r>
                <a:rPr lang="en-US" i="1" dirty="0">
                  <a:sym typeface="Symbol"/>
                </a:rPr>
                <a:t>T</a:t>
              </a:r>
              <a:r>
                <a:rPr lang="en-US" dirty="0">
                  <a:sym typeface="Symbol"/>
                </a:rPr>
                <a:t>)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36074B0-905C-9D6B-72DA-A555C3120245}"/>
              </a:ext>
            </a:extLst>
          </p:cNvPr>
          <p:cNvSpPr txBox="1"/>
          <p:nvPr/>
        </p:nvSpPr>
        <p:spPr>
          <a:xfrm>
            <a:off x="709815" y="1227396"/>
            <a:ext cx="811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changes due to “bad” moves into an acceptance probability depending</a:t>
            </a:r>
            <a:br>
              <a:rPr lang="en-US" dirty="0"/>
            </a:br>
            <a:r>
              <a:rPr lang="en-US" dirty="0"/>
              <a:t>on the temperature. The criterion uses the negative part of the exponential function.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42C0CA-4381-4C26-A9BD-CF0952ADC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-90703"/>
            <a:ext cx="3443503" cy="3443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45D78-63EA-4A10-97DF-4B852383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Cooling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4CBB6-6246-44D5-9D03-9974A120C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862" y="1825625"/>
                <a:ext cx="7805487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The cooling schedule is very important. </a:t>
                </a:r>
                <a:br>
                  <a:rPr lang="en-US" sz="1800" dirty="0"/>
                </a:br>
                <a:r>
                  <a:rPr lang="en-US" sz="1800" dirty="0"/>
                  <a:t>Popular schedules for the temperature at time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r>
                  <a:rPr lang="en-US" sz="1800" b="1" dirty="0"/>
                  <a:t>Classic simulated annealing: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b="1" dirty="0"/>
                  <a:t>Exponential cooling 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(Kirkpatrick, </a:t>
                </a:r>
                <a:r>
                  <a:rPr 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Gelatt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and </a:t>
                </a:r>
                <a:r>
                  <a:rPr 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Vecchi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; 1983)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dirty="0"/>
                  <a:t>     for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0.8&lt;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800" dirty="0"/>
                  <a:t> </a:t>
                </a:r>
                <a:endParaRPr lang="en-US" sz="1800" b="1" dirty="0"/>
              </a:p>
              <a:p>
                <a:r>
                  <a:rPr lang="en-US" sz="1800" b="1" dirty="0"/>
                  <a:t>Fast simulated annealing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Szy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and Hartley; 1987)</a:t>
                </a:r>
                <a:r>
                  <a:rPr lang="en-US" sz="1800" dirty="0"/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Notes: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16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to provide a high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that any move will be accepted at time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sz="1600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determined by the worst possible move.</a:t>
                </a: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 will not become 0 but very small. Stop when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/>
                  <a:t> is a very small constant).</a:t>
                </a: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1600" dirty="0"/>
                  <a:t>The best schedule (cooling rate) is typically determined by trial-and-error. The goal is to have a low chance of getting stuck in a local optima.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300"/>
                  </a:spcBef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4CBB6-6246-44D5-9D03-9974A120C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862" y="1825625"/>
                <a:ext cx="7805487" cy="4351338"/>
              </a:xfrm>
              <a:blipFill>
                <a:blip r:embed="rId3"/>
                <a:stretch>
                  <a:fillRect l="-625" t="-1261" r="-859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55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8420</TotalTime>
  <Words>1111</Words>
  <Application>Microsoft Office PowerPoint</Application>
  <PresentationFormat>On-screen Show (4:3)</PresentationFormat>
  <Paragraphs>129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Office Theme</vt:lpstr>
      <vt:lpstr>CS 5/7320 Artificial Intelligence  Local Search AIMA Chapters 4.1 &amp; 4.2 </vt:lpstr>
      <vt:lpstr>Recap: Uninformed and Informed Search</vt:lpstr>
      <vt:lpstr>Local Search</vt:lpstr>
      <vt:lpstr>Hill-Climbing Search (Greedy Local Search)</vt:lpstr>
      <vt:lpstr>Stochastic Hill Climbing</vt:lpstr>
      <vt:lpstr>Local Optima</vt:lpstr>
      <vt:lpstr>Simulated Annealing Algorithm</vt:lpstr>
      <vt:lpstr>The Effect of Temperature</vt:lpstr>
      <vt:lpstr>Cooling Schedule</vt:lpstr>
      <vt:lpstr>Methods: Discretization of Continuous Space </vt:lpstr>
      <vt:lpstr>Search in Continuous Spaces: Gradient Descent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  Local Search</dc:title>
  <dc:creator>michael</dc:creator>
  <cp:lastModifiedBy>Hahsler, Michael</cp:lastModifiedBy>
  <cp:revision>84</cp:revision>
  <dcterms:created xsi:type="dcterms:W3CDTF">2021-02-13T00:06:29Z</dcterms:created>
  <dcterms:modified xsi:type="dcterms:W3CDTF">2025-09-25T19:05:45Z</dcterms:modified>
</cp:coreProperties>
</file>