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7" r:id="rId2"/>
    <p:sldId id="258" r:id="rId3"/>
    <p:sldId id="307" r:id="rId4"/>
    <p:sldId id="259" r:id="rId5"/>
    <p:sldId id="260" r:id="rId6"/>
    <p:sldId id="288" r:id="rId7"/>
    <p:sldId id="308" r:id="rId8"/>
    <p:sldId id="264" r:id="rId9"/>
    <p:sldId id="318" r:id="rId10"/>
    <p:sldId id="292" r:id="rId11"/>
    <p:sldId id="309" r:id="rId12"/>
    <p:sldId id="266" r:id="rId13"/>
    <p:sldId id="293" r:id="rId14"/>
    <p:sldId id="286" r:id="rId15"/>
    <p:sldId id="310" r:id="rId16"/>
    <p:sldId id="322" r:id="rId17"/>
    <p:sldId id="271" r:id="rId18"/>
    <p:sldId id="272" r:id="rId19"/>
    <p:sldId id="287" r:id="rId20"/>
    <p:sldId id="311" r:id="rId21"/>
    <p:sldId id="305" r:id="rId22"/>
    <p:sldId id="277" r:id="rId23"/>
    <p:sldId id="278" r:id="rId24"/>
    <p:sldId id="280" r:id="rId25"/>
    <p:sldId id="295" r:id="rId26"/>
    <p:sldId id="320" r:id="rId27"/>
    <p:sldId id="300" r:id="rId28"/>
    <p:sldId id="302" r:id="rId29"/>
    <p:sldId id="282" r:id="rId30"/>
    <p:sldId id="283" r:id="rId31"/>
    <p:sldId id="306" r:id="rId32"/>
    <p:sldId id="303" r:id="rId33"/>
    <p:sldId id="294" r:id="rId34"/>
    <p:sldId id="296" r:id="rId35"/>
    <p:sldId id="304" r:id="rId36"/>
    <p:sldId id="298" r:id="rId37"/>
    <p:sldId id="314" r:id="rId38"/>
    <p:sldId id="317" r:id="rId39"/>
    <p:sldId id="316" r:id="rId40"/>
    <p:sldId id="313" r:id="rId41"/>
    <p:sldId id="810" r:id="rId42"/>
    <p:sldId id="299" r:id="rId43"/>
    <p:sldId id="321"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5D81881-7925-4AF7-AAA7-759021C6C0AD}">
          <p14:sldIdLst>
            <p14:sldId id="257"/>
            <p14:sldId id="258"/>
            <p14:sldId id="307"/>
            <p14:sldId id="259"/>
            <p14:sldId id="260"/>
            <p14:sldId id="288"/>
          </p14:sldIdLst>
        </p14:section>
        <p14:section name="Rationality" id="{2F4E4769-BDA0-435E-8FD2-6C2A003C491D}">
          <p14:sldIdLst>
            <p14:sldId id="308"/>
            <p14:sldId id="264"/>
            <p14:sldId id="318"/>
            <p14:sldId id="292"/>
          </p14:sldIdLst>
        </p14:section>
        <p14:section name="AI Problem Specification" id="{3060007E-1CF1-4D3A-99C7-7609C388D3E9}">
          <p14:sldIdLst>
            <p14:sldId id="309"/>
            <p14:sldId id="266"/>
            <p14:sldId id="293"/>
            <p14:sldId id="286"/>
          </p14:sldIdLst>
        </p14:section>
        <p14:section name="Environment Types" id="{D2096DEC-697C-4F17-BEF0-4E1C91A8DF21}">
          <p14:sldIdLst>
            <p14:sldId id="310"/>
            <p14:sldId id="322"/>
            <p14:sldId id="271"/>
            <p14:sldId id="272"/>
            <p14:sldId id="287"/>
          </p14:sldIdLst>
        </p14:section>
        <p14:section name="Agent Types" id="{77487F24-4270-44D9-9177-8A545245C157}">
          <p14:sldIdLst>
            <p14:sldId id="311"/>
            <p14:sldId id="305"/>
            <p14:sldId id="277"/>
            <p14:sldId id="278"/>
            <p14:sldId id="280"/>
            <p14:sldId id="295"/>
            <p14:sldId id="320"/>
            <p14:sldId id="300"/>
            <p14:sldId id="302"/>
            <p14:sldId id="282"/>
            <p14:sldId id="283"/>
            <p14:sldId id="306"/>
          </p14:sldIdLst>
        </p14:section>
        <p14:section name="Examples" id="{3C5F33BC-762A-4D1A-9518-A38969664405}">
          <p14:sldIdLst>
            <p14:sldId id="303"/>
            <p14:sldId id="294"/>
            <p14:sldId id="296"/>
            <p14:sldId id="304"/>
            <p14:sldId id="298"/>
            <p14:sldId id="314"/>
            <p14:sldId id="317"/>
            <p14:sldId id="316"/>
            <p14:sldId id="313"/>
          </p14:sldIdLst>
        </p14:section>
        <p14:section name="Wrapup" id="{D7D39CBE-DF66-4D44-88D1-878372BF094C}">
          <p14:sldIdLst>
            <p14:sldId id="810"/>
            <p14:sldId id="299"/>
            <p14:sldId id="32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8CBF"/>
    <a:srgbClr val="ED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p:cViewPr varScale="1">
        <p:scale>
          <a:sx n="90" d="100"/>
          <a:sy n="90" d="100"/>
        </p:scale>
        <p:origin x="1680" y="7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41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EB8085AD-DE66-444E-AD31-AF2B51224948}">
      <dgm:prSet/>
      <dgm:spPr/>
      <dgm:t>
        <a:bodyPr/>
        <a:lstStyle/>
        <a:p>
          <a:endParaRPr lang="en-US" dirty="0"/>
        </a:p>
      </dgm:t>
    </dgm:pt>
    <dgm:pt modelId="{F9636DD4-8012-49A4-ADC8-6A5BC035C76C}" type="sibTrans" cxnId="{1F321E2E-F382-48C4-BF5C-0F1A65DF633E}">
      <dgm:prSet/>
      <dgm:spPr/>
      <dgm:t>
        <a:bodyPr/>
        <a:lstStyle/>
        <a:p>
          <a:endParaRPr lang="en-US"/>
        </a:p>
      </dgm:t>
    </dgm:pt>
    <dgm:pt modelId="{7324D38C-F909-4853-AC69-CD5F884A3506}" type="parTrans" cxnId="{1F321E2E-F382-48C4-BF5C-0F1A65DF633E}">
      <dgm:prSet/>
      <dgm:spPr/>
      <dgm:t>
        <a:bodyPr/>
        <a:lstStyle/>
        <a:p>
          <a:endParaRPr lang="en-US"/>
        </a:p>
      </dgm:t>
    </dgm:pt>
    <dgm:pt modelId="{31AC0936-13A7-4206-A04C-633A232996C4}">
      <dgm:prSet/>
      <dgm:spPr/>
      <dgm:t>
        <a:bodyPr/>
        <a:lstStyle/>
        <a:p>
          <a:r>
            <a:rPr lang="en-US" dirty="0"/>
            <a:t>Does it get stuck?</a:t>
          </a:r>
        </a:p>
      </dgm:t>
    </dgm:pt>
    <dgm:pt modelId="{482F6E00-E232-4B46-9304-64094FC5B909}" type="sibTrans" cxnId="{D4C5A42B-EDA1-41D5-8B8B-37FF404423F8}">
      <dgm:prSet/>
      <dgm:spPr/>
      <dgm:t>
        <a:bodyPr/>
        <a:lstStyle/>
        <a:p>
          <a:endParaRPr lang="en-US"/>
        </a:p>
      </dgm:t>
    </dgm:pt>
    <dgm:pt modelId="{8477092A-2C17-4EB6-AC91-8D7FED19D23C}" type="parTrans" cxnId="{D4C5A42B-EDA1-41D5-8B8B-37FF404423F8}">
      <dgm:prSet/>
      <dgm:spPr/>
      <dgm:t>
        <a:bodyPr/>
        <a:lstStyle/>
        <a:p>
          <a:endParaRPr lang="en-US"/>
        </a:p>
      </dgm:t>
    </dgm:pt>
    <dgm:pt modelId="{DC0BE046-8022-4B60-9E01-A5A60BBB3337}">
      <dgm:prSet/>
      <dgm:spPr/>
      <dgm:t>
        <a:bodyPr/>
        <a:lstStyle/>
        <a:p>
          <a:r>
            <a:rPr lang="en-US" dirty="0"/>
            <a:t>…</a:t>
          </a:r>
        </a:p>
      </dgm:t>
    </dgm:pt>
    <dgm:pt modelId="{E28F98E7-FCB7-4C5F-83A6-160B4F02F451}" type="parTrans" cxnId="{F061CBEA-A125-48D6-9DDF-9A9611165A12}">
      <dgm:prSet/>
      <dgm:spPr/>
      <dgm:t>
        <a:bodyPr/>
        <a:lstStyle/>
        <a:p>
          <a:endParaRPr lang="en-US"/>
        </a:p>
      </dgm:t>
    </dgm:pt>
    <dgm:pt modelId="{D35CB8C5-A2E4-4E3B-B06F-44306DEF230F}" type="sibTrans" cxnId="{F061CBEA-A125-48D6-9DDF-9A9611165A1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6A7F8C53-5570-4BB9-BD5A-3BF342B38242}" type="presOf" srcId="{DC0BE046-8022-4B60-9E01-A5A60BBB3337}" destId="{DD58FCCA-5A53-48EF-830C-01A1BC2DEC5F}" srcOrd="0" destOrd="4"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F061CBEA-A125-48D6-9DDF-9A9611165A12}" srcId="{58A56870-94C5-474F-A11F-B059F85D051B}" destId="{DC0BE046-8022-4B60-9E01-A5A60BBB3337}" srcOrd="4" destOrd="0" parTransId="{E28F98E7-FCB7-4C5F-83A6-160B4F02F451}" sibTransId="{D35CB8C5-A2E4-4E3B-B06F-44306DEF230F}"/>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D80069BB-8E35-400D-8CA5-1215F8940D34}">
      <dgm:prSet/>
      <dgm:spPr/>
      <dgm:t>
        <a:bodyPr/>
        <a:lstStyle/>
        <a:p>
          <a:r>
            <a:rPr lang="en-US" b="1" dirty="0"/>
            <a:t>Search for a goal </a:t>
          </a:r>
          <a:br>
            <a:rPr lang="en-US" dirty="0"/>
          </a:br>
          <a:r>
            <a:rPr lang="en-US" dirty="0"/>
            <a:t>(e.g., navigation). </a:t>
          </a:r>
        </a:p>
      </dgm:t>
      <dgm:extLst>
        <a:ext uri="{E40237B7-FDA0-4F09-8148-C483321AD2D9}">
          <dgm14:cNvPr xmlns:dgm14="http://schemas.microsoft.com/office/drawing/2010/diagram" id="0" name="" descr="A figure showing 6 research areas of AI."/>
        </a:ext>
      </dgm:extLs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dgm:spPr/>
      <dgm:t>
        <a:bodyPr/>
        <a:lstStyle/>
        <a:p>
          <a:r>
            <a:rPr lang="en-US" b="1" dirty="0"/>
            <a:t>Optimize functions</a:t>
          </a:r>
          <a:br>
            <a:rPr lang="en-US" dirty="0"/>
          </a:br>
          <a:r>
            <a:rPr lang="en-US" dirty="0"/>
            <a:t>(e.g., utility).</a:t>
          </a:r>
        </a:p>
      </dgm:t>
      <dgm:extLst>
        <a:ext uri="{E40237B7-FDA0-4F09-8148-C483321AD2D9}">
          <dgm14:cNvPr xmlns:dgm14="http://schemas.microsoft.com/office/drawing/2010/diagram" id="0" name="" descr="A figure showing 6 research areas of AI."/>
        </a:ext>
      </dgm:extLs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dgm:spPr/>
      <dgm:t>
        <a:bodyPr/>
        <a:lstStyle/>
        <a:p>
          <a:r>
            <a:rPr lang="en-US" b="1" dirty="0"/>
            <a:t>Stay within given constraints </a:t>
          </a:r>
          <a:r>
            <a:rPr lang="en-US" dirty="0"/>
            <a:t>(constraint satisfaction problem; e.g., reach the goal without running out of power)</a:t>
          </a:r>
        </a:p>
      </dgm:t>
      <dgm:extLst>
        <a:ext uri="{E40237B7-FDA0-4F09-8148-C483321AD2D9}">
          <dgm14:cNvPr xmlns:dgm14="http://schemas.microsoft.com/office/drawing/2010/diagram" id="0" name="" descr="A figure showing 6 research areas of AI."/>
        </a:ext>
      </dgm:extLs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dgm:spPr/>
      <dgm:t>
        <a:bodyPr/>
        <a:lstStyle/>
        <a:p>
          <a:r>
            <a:rPr lang="en-US" b="1" dirty="0"/>
            <a:t>Deal with uncertainty</a:t>
          </a:r>
          <a:br>
            <a:rPr lang="en-US" dirty="0"/>
          </a:br>
          <a:r>
            <a:rPr lang="en-US" dirty="0"/>
            <a:t> (e.g., current traffic on the road).</a:t>
          </a:r>
        </a:p>
      </dgm:t>
      <dgm:extLst>
        <a:ext uri="{E40237B7-FDA0-4F09-8148-C483321AD2D9}">
          <dgm14:cNvPr xmlns:dgm14="http://schemas.microsoft.com/office/drawing/2010/diagram" id="0" name="" descr="A figure showing 6 research areas of AI."/>
        </a:ext>
      </dgm:extLs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dgm:spPr/>
      <dgm:t>
        <a:bodyPr/>
        <a:lstStyle/>
        <a:p>
          <a:r>
            <a:rPr lang="en-US" b="1" dirty="0"/>
            <a:t>Learn a good agent program from data and improve over time </a:t>
          </a:r>
          <a:br>
            <a:rPr lang="en-US" dirty="0"/>
          </a:br>
          <a:r>
            <a:rPr lang="en-US" dirty="0"/>
            <a:t>(machine learning).</a:t>
          </a:r>
        </a:p>
      </dgm:t>
      <dgm:extLst>
        <a:ext uri="{E40237B7-FDA0-4F09-8148-C483321AD2D9}">
          <dgm14:cNvPr xmlns:dgm14="http://schemas.microsoft.com/office/drawing/2010/diagram" id="0" name="" descr="A figure showing 6 research areas of AI."/>
        </a:ext>
      </dgm:extLs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dgm:spPr/>
      <dgm:t>
        <a:bodyPr/>
        <a:lstStyle/>
        <a:p>
          <a:r>
            <a:rPr lang="en-US" b="1" dirty="0"/>
            <a:t>Sensing</a:t>
          </a:r>
          <a:br>
            <a:rPr lang="en-US" dirty="0"/>
          </a:br>
          <a:r>
            <a:rPr lang="en-US" dirty="0"/>
            <a:t>(e.g., natural language processing, vision)</a:t>
          </a:r>
        </a:p>
      </dgm:t>
      <dgm:extLst>
        <a:ext uri="{E40237B7-FDA0-4F09-8148-C483321AD2D9}">
          <dgm14:cNvPr xmlns:dgm14="http://schemas.microsoft.com/office/drawing/2010/diagram" id="0" name="" descr="A figure showing 6 research areas of AI."/>
        </a:ext>
      </dgm:extLs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a:p>
          <a:pPr marL="171450" lvl="1" indent="-171450" algn="l" defTabSz="844550">
            <a:lnSpc>
              <a:spcPct val="90000"/>
            </a:lnSpc>
            <a:spcBef>
              <a:spcPct val="0"/>
            </a:spcBef>
            <a:spcAft>
              <a:spcPct val="15000"/>
            </a:spcAft>
            <a:buChar char="•"/>
          </a:pPr>
          <a:r>
            <a:rPr lang="en-US" sz="1900" kern="1200" dirty="0"/>
            <a:t>…</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725487"/>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Search for a goal </a:t>
          </a:r>
          <a:br>
            <a:rPr lang="en-US" sz="1700" kern="1200" dirty="0"/>
          </a:br>
          <a:r>
            <a:rPr lang="en-US" sz="1700" kern="1200" dirty="0"/>
            <a:t>(e.g., navigation). </a:t>
          </a:r>
        </a:p>
      </dsp:txBody>
      <dsp:txXfrm>
        <a:off x="0" y="725487"/>
        <a:ext cx="2524125" cy="1514475"/>
      </dsp:txXfrm>
    </dsp:sp>
    <dsp:sp modelId="{86913D6A-C88D-470A-938E-C5F24ACEC7D0}">
      <dsp:nvSpPr>
        <dsp:cNvPr id="0" name=""/>
        <dsp:cNvSpPr/>
      </dsp:nvSpPr>
      <dsp:spPr>
        <a:xfrm>
          <a:off x="2776537" y="725487"/>
          <a:ext cx="2524125" cy="1514475"/>
        </a:xfrm>
        <a:prstGeom prst="rect">
          <a:avLst/>
        </a:prstGeom>
        <a:solidFill>
          <a:schemeClr val="accent5">
            <a:hueOff val="-2432564"/>
            <a:satOff val="-59"/>
            <a:lumOff val="-20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Optimize functions</a:t>
          </a:r>
          <a:br>
            <a:rPr lang="en-US" sz="1700" kern="1200" dirty="0"/>
          </a:br>
          <a:r>
            <a:rPr lang="en-US" sz="1700" kern="1200" dirty="0"/>
            <a:t>(e.g., utility).</a:t>
          </a:r>
        </a:p>
      </dsp:txBody>
      <dsp:txXfrm>
        <a:off x="2776537" y="725487"/>
        <a:ext cx="2524125" cy="1514475"/>
      </dsp:txXfrm>
    </dsp:sp>
    <dsp:sp modelId="{B5EEA2DA-E7B2-4E5E-A1D6-0E4998FC5BF9}">
      <dsp:nvSpPr>
        <dsp:cNvPr id="0" name=""/>
        <dsp:cNvSpPr/>
      </dsp:nvSpPr>
      <dsp:spPr>
        <a:xfrm>
          <a:off x="5553075" y="725487"/>
          <a:ext cx="2524125" cy="1514475"/>
        </a:xfrm>
        <a:prstGeom prst="rect">
          <a:avLst/>
        </a:prstGeom>
        <a:solidFill>
          <a:schemeClr val="accent5">
            <a:hueOff val="-4865128"/>
            <a:satOff val="-118"/>
            <a:lumOff val="-4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Stay within given constraints </a:t>
          </a:r>
          <a:r>
            <a:rPr lang="en-US" sz="1700" kern="1200" dirty="0"/>
            <a:t>(constraint satisfaction problem; e.g., reach the goal without running out of power)</a:t>
          </a:r>
        </a:p>
      </dsp:txBody>
      <dsp:txXfrm>
        <a:off x="5553075" y="725487"/>
        <a:ext cx="2524125" cy="1514475"/>
      </dsp:txXfrm>
    </dsp:sp>
    <dsp:sp modelId="{3D48CA99-0D49-4A06-8AD2-7577D894C005}">
      <dsp:nvSpPr>
        <dsp:cNvPr id="0" name=""/>
        <dsp:cNvSpPr/>
      </dsp:nvSpPr>
      <dsp:spPr>
        <a:xfrm>
          <a:off x="0" y="2492375"/>
          <a:ext cx="2524125" cy="1514475"/>
        </a:xfrm>
        <a:prstGeom prst="rect">
          <a:avLst/>
        </a:prstGeom>
        <a:solidFill>
          <a:schemeClr val="accent5">
            <a:hueOff val="-7297693"/>
            <a:satOff val="-178"/>
            <a:lumOff val="-6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Deal with uncertainty</a:t>
          </a:r>
          <a:br>
            <a:rPr lang="en-US" sz="1700" kern="1200" dirty="0"/>
          </a:br>
          <a:r>
            <a:rPr lang="en-US" sz="1700" kern="1200" dirty="0"/>
            <a:t> (e.g., current traffic on the road).</a:t>
          </a:r>
        </a:p>
      </dsp:txBody>
      <dsp:txXfrm>
        <a:off x="0" y="2492375"/>
        <a:ext cx="2524125" cy="1514475"/>
      </dsp:txXfrm>
    </dsp:sp>
    <dsp:sp modelId="{1552D5B5-F5AD-4E06-939D-78DE82F19BE3}">
      <dsp:nvSpPr>
        <dsp:cNvPr id="0" name=""/>
        <dsp:cNvSpPr/>
      </dsp:nvSpPr>
      <dsp:spPr>
        <a:xfrm>
          <a:off x="2776537" y="2492375"/>
          <a:ext cx="2524125" cy="1514475"/>
        </a:xfrm>
        <a:prstGeom prst="rect">
          <a:avLst/>
        </a:prstGeom>
        <a:solidFill>
          <a:schemeClr val="accent5">
            <a:hueOff val="-9730257"/>
            <a:satOff val="-237"/>
            <a:lumOff val="-8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Learn a good agent program from data and improve over time </a:t>
          </a:r>
          <a:br>
            <a:rPr lang="en-US" sz="1700" kern="1200" dirty="0"/>
          </a:br>
          <a:r>
            <a:rPr lang="en-US" sz="1700" kern="1200" dirty="0"/>
            <a:t>(machine learning).</a:t>
          </a:r>
        </a:p>
      </dsp:txBody>
      <dsp:txXfrm>
        <a:off x="2776537" y="2492375"/>
        <a:ext cx="2524125" cy="1514475"/>
      </dsp:txXfrm>
    </dsp:sp>
    <dsp:sp modelId="{6227B7C4-618D-44BD-819F-7F186E653162}">
      <dsp:nvSpPr>
        <dsp:cNvPr id="0" name=""/>
        <dsp:cNvSpPr/>
      </dsp:nvSpPr>
      <dsp:spPr>
        <a:xfrm>
          <a:off x="5553075" y="2492375"/>
          <a:ext cx="2524125" cy="1514475"/>
        </a:xfrm>
        <a:prstGeom prst="rect">
          <a:avLst/>
        </a:prstGeom>
        <a:solidFill>
          <a:schemeClr val="accent5">
            <a:hueOff val="-12162821"/>
            <a:satOff val="-296"/>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Sensing</a:t>
          </a:r>
          <a:br>
            <a:rPr lang="en-US" sz="1700" kern="1200" dirty="0"/>
          </a:br>
          <a:r>
            <a:rPr lang="en-US" sz="1700" kern="1200" dirty="0"/>
            <a:t>(e.g., natural language processing, vision)</a:t>
          </a:r>
        </a:p>
      </dsp:txBody>
      <dsp:txXfrm>
        <a:off x="5553075" y="24923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10/16/2025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3389140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25</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26</a:t>
            </a:fld>
            <a:endParaRPr lang="en-US"/>
          </a:p>
        </p:txBody>
      </p:sp>
    </p:spTree>
    <p:extLst>
      <p:ext uri="{BB962C8B-B14F-4D97-AF65-F5344CB8AC3E}">
        <p14:creationId xmlns:p14="http://schemas.microsoft.com/office/powerpoint/2010/main" val="2970235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31</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36</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39</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40</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06778-3054-78D5-57A0-73256BE6DC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3C843D-D88A-5F90-1AD3-B55393302E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1E7DC6-987E-8539-96C2-4020344BFF9C}"/>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E42496BA-6FAC-3D6C-2ACA-3AD73A41737A}"/>
              </a:ext>
            </a:extLst>
          </p:cNvPr>
          <p:cNvSpPr>
            <a:spLocks noGrp="1"/>
          </p:cNvSpPr>
          <p:nvPr>
            <p:ph type="sldNum" sz="quarter" idx="10"/>
          </p:nvPr>
        </p:nvSpPr>
        <p:spPr/>
        <p:txBody>
          <a:bodyPr/>
          <a:lstStyle/>
          <a:p>
            <a:fld id="{2754576A-F041-465B-B05C-90CC0BF4FA50}" type="slidenum">
              <a:rPr lang="en-US" smtClean="0"/>
              <a:pPr/>
              <a:t>41</a:t>
            </a:fld>
            <a:endParaRPr lang="en-US"/>
          </a:p>
        </p:txBody>
      </p:sp>
    </p:spTree>
    <p:extLst>
      <p:ext uri="{BB962C8B-B14F-4D97-AF65-F5344CB8AC3E}">
        <p14:creationId xmlns:p14="http://schemas.microsoft.com/office/powerpoint/2010/main" val="11818881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42</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96424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80.png"/></Relationships>
</file>

<file path=ppt/slides/_rels/slide2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openxmlformats.org/officeDocument/2006/relationships/image" Target="../media/image2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00.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1.png"/></Relationships>
</file>

<file path=ppt/slides/_rels/slide26.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0.png"/></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8.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8.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38.png"/><Relationship Id="rId4" Type="http://schemas.openxmlformats.org/officeDocument/2006/relationships/diagramLayout" Target="../diagrams/layout13.xml"/><Relationship Id="rId9" Type="http://schemas.openxmlformats.org/officeDocument/2006/relationships/image" Target="../media/image40.svg"/></Relationships>
</file>

<file path=ppt/slides/_rels/slide37.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42.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9.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42.jpeg"/><Relationship Id="rId4" Type="http://schemas.openxmlformats.org/officeDocument/2006/relationships/diagramLayout" Target="../diagrams/layout15.xml"/><Relationship Id="rId9" Type="http://schemas.openxmlformats.org/officeDocument/2006/relationships/image" Target="../media/image40.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50.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E5B7659-5440-4C5D-BF12-8650731C1C16}"/>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 uri="{C183D7F6-B498-43B3-948B-1728B52AA6E4}">
                <adec:decorative xmlns:adec="http://schemas.microsoft.com/office/drawing/2017/decorative" val="1"/>
              </a:ext>
            </a:extLst>
          </p:cNvPr>
          <p:cNvSpPr txBox="1"/>
          <p:nvPr/>
        </p:nvSpPr>
        <p:spPr>
          <a:xfrm>
            <a:off x="4648200" y="6324600"/>
            <a:ext cx="2977562" cy="461665"/>
          </a:xfrm>
          <a:prstGeom prst="rect">
            <a:avLst/>
          </a:prstGeom>
          <a:noFill/>
        </p:spPr>
        <p:txBody>
          <a:bodyPr wrap="square">
            <a:spAutoFit/>
          </a:bodyPr>
          <a:lstStyle/>
          <a:p>
            <a:r>
              <a:rPr lang="en-US" sz="1200" dirty="0"/>
              <a:t>Image: "Robot at the British Library Science Fiction Exhibition" by </a:t>
            </a:r>
            <a:r>
              <a:rPr lang="en-US" sz="1200" dirty="0" err="1"/>
              <a:t>BadgerGravling</a:t>
            </a:r>
            <a:endParaRPr lang="en-US" sz="1200" dirty="0"/>
          </a:p>
        </p:txBody>
      </p:sp>
      <p:grpSp>
        <p:nvGrpSpPr>
          <p:cNvPr id="6" name="Group 5">
            <a:extLst>
              <a:ext uri="{FF2B5EF4-FFF2-40B4-BE49-F238E27FC236}">
                <a16:creationId xmlns:a16="http://schemas.microsoft.com/office/drawing/2014/main" id="{F50AE103-1DF3-98A1-A49A-D1C1A6A34D86}"/>
              </a:ext>
              <a:ext uri="{C183D7F6-B498-43B3-948B-1728B52AA6E4}">
                <adec:decorative xmlns:adec="http://schemas.microsoft.com/office/drawing/2017/decorative" val="1"/>
              </a:ext>
            </a:extLst>
          </p:cNvPr>
          <p:cNvGrpSpPr/>
          <p:nvPr/>
        </p:nvGrpSpPr>
        <p:grpSpPr>
          <a:xfrm>
            <a:off x="7725359" y="5294361"/>
            <a:ext cx="1319044" cy="1467323"/>
            <a:chOff x="7291556" y="4743923"/>
            <a:chExt cx="1676400" cy="1981200"/>
          </a:xfrm>
        </p:grpSpPr>
        <p:sp>
          <p:nvSpPr>
            <p:cNvPr id="3" name="Rectangle 2">
              <a:extLst>
                <a:ext uri="{FF2B5EF4-FFF2-40B4-BE49-F238E27FC236}">
                  <a16:creationId xmlns:a16="http://schemas.microsoft.com/office/drawing/2014/main" id="{8A05982F-3CCD-BB2F-62A8-4D54DFC97224}"/>
                </a:ext>
              </a:extLst>
            </p:cNvPr>
            <p:cNvSpPr/>
            <p:nvPr/>
          </p:nvSpPr>
          <p:spPr>
            <a:xfrm>
              <a:off x="7291556" y="4743923"/>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4" name="Picture 3" descr="A qr code with black dots&#10;&#10;Description automatically generated">
              <a:extLst>
                <a:ext uri="{FF2B5EF4-FFF2-40B4-BE49-F238E27FC236}">
                  <a16:creationId xmlns:a16="http://schemas.microsoft.com/office/drawing/2014/main" id="{B64B7859-38FB-A640-D68B-1D60CEF0DF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9655" y="4780149"/>
              <a:ext cx="1585745" cy="1585745"/>
            </a:xfrm>
            <a:prstGeom prst="rect">
              <a:avLst/>
            </a:prstGeom>
          </p:spPr>
        </p:pic>
        <p:sp>
          <p:nvSpPr>
            <p:cNvPr id="5" name="Rectangle 4">
              <a:extLst>
                <a:ext uri="{FF2B5EF4-FFF2-40B4-BE49-F238E27FC236}">
                  <a16:creationId xmlns:a16="http://schemas.microsoft.com/office/drawing/2014/main" id="{8F36BA28-8B7D-1057-16E5-9B5F02C83DF9}"/>
                </a:ext>
              </a:extLst>
            </p:cNvPr>
            <p:cNvSpPr/>
            <p:nvPr/>
          </p:nvSpPr>
          <p:spPr>
            <a:xfrm>
              <a:off x="7291556" y="6388777"/>
              <a:ext cx="1676400" cy="33634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Online Material</a:t>
              </a:r>
            </a:p>
          </p:txBody>
        </p:sp>
      </p:grpSp>
      <p:grpSp>
        <p:nvGrpSpPr>
          <p:cNvPr id="11" name="Group 10">
            <a:extLst>
              <a:ext uri="{FF2B5EF4-FFF2-40B4-BE49-F238E27FC236}">
                <a16:creationId xmlns:a16="http://schemas.microsoft.com/office/drawing/2014/main" id="{26F3D1C6-FE29-B3F7-4BC3-AD6F3ACC03EF}"/>
              </a:ext>
              <a:ext uri="{C183D7F6-B498-43B3-948B-1728B52AA6E4}">
                <adec:decorative xmlns:adec="http://schemas.microsoft.com/office/drawing/2017/decorative" val="1"/>
              </a:ext>
            </a:extLst>
          </p:cNvPr>
          <p:cNvGrpSpPr/>
          <p:nvPr/>
        </p:nvGrpSpPr>
        <p:grpSpPr>
          <a:xfrm>
            <a:off x="426875" y="6274713"/>
            <a:ext cx="3921385" cy="400110"/>
            <a:chOff x="426875" y="6274713"/>
            <a:chExt cx="3921385" cy="400110"/>
          </a:xfrm>
        </p:grpSpPr>
        <p:sp>
          <p:nvSpPr>
            <p:cNvPr id="7" name="TextBox 6">
              <a:extLst>
                <a:ext uri="{FF2B5EF4-FFF2-40B4-BE49-F238E27FC236}">
                  <a16:creationId xmlns:a16="http://schemas.microsoft.com/office/drawing/2014/main" id="{281EC9AF-FB42-4115-600F-7C019A10059F}"/>
                </a:ext>
              </a:extLst>
            </p:cNvPr>
            <p:cNvSpPr txBox="1"/>
            <p:nvPr/>
          </p:nvSpPr>
          <p:spPr>
            <a:xfrm>
              <a:off x="1330739" y="6274713"/>
              <a:ext cx="3017521" cy="400110"/>
            </a:xfrm>
            <a:prstGeom prst="rect">
              <a:avLst/>
            </a:prstGeom>
            <a:noFill/>
          </p:spPr>
          <p:txBody>
            <a:bodyPr wrap="square">
              <a:spAutoFit/>
            </a:bodyPr>
            <a:lstStyle/>
            <a:p>
              <a:r>
                <a:rPr lang="en-US" sz="1000" b="0" i="0" dirty="0">
                  <a:solidFill>
                    <a:schemeClr val="tx1">
                      <a:lumMod val="50000"/>
                    </a:schemeClr>
                  </a:solidFill>
                  <a:effectLst/>
                  <a:latin typeface="Calibri" panose="020F0502020204030204" pitchFamily="34" charset="0"/>
                </a:rPr>
                <a:t>This work is licensed under a </a:t>
              </a:r>
              <a:r>
                <a:rPr lang="en-US" sz="1000" b="0" i="0" strike="noStrike" dirty="0">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Creative Commons Attribution-</a:t>
              </a:r>
              <a:r>
                <a:rPr lang="en-US" sz="1000" b="0" i="0" strike="noStrike" dirty="0" err="1">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ShareAlike</a:t>
              </a:r>
              <a:r>
                <a:rPr lang="en-US" sz="1000" b="0" i="0" strike="noStrike" dirty="0">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 4.0 International License</a:t>
              </a:r>
              <a:r>
                <a:rPr lang="en-US" sz="1000" b="0" i="0" dirty="0">
                  <a:solidFill>
                    <a:schemeClr val="tx1">
                      <a:lumMod val="50000"/>
                    </a:schemeClr>
                  </a:solidFill>
                  <a:effectLst/>
                  <a:latin typeface="Calibri" panose="020F0502020204030204" pitchFamily="34" charset="0"/>
                </a:rPr>
                <a:t>.</a:t>
              </a:r>
              <a:endParaRPr lang="en-US" sz="1000" dirty="0">
                <a:solidFill>
                  <a:schemeClr val="tx1">
                    <a:lumMod val="50000"/>
                  </a:schemeClr>
                </a:solidFill>
              </a:endParaRPr>
            </a:p>
          </p:txBody>
        </p:sp>
        <p:pic>
          <p:nvPicPr>
            <p:cNvPr id="10" name="Picture 2">
              <a:extLst>
                <a:ext uri="{FF2B5EF4-FFF2-40B4-BE49-F238E27FC236}">
                  <a16:creationId xmlns:a16="http://schemas.microsoft.com/office/drawing/2014/main" id="{5DE39C11-96E8-E84C-2BBD-6868BF1958C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6875" y="6326205"/>
              <a:ext cx="894434" cy="312941"/>
            </a:xfrm>
            <a:prstGeom prst="rect">
              <a:avLst/>
            </a:prstGeom>
            <a:noFill/>
            <a:extLst>
              <a:ext uri="{909E8E84-426E-40DD-AFC4-6F175D3DCCD1}">
                <a14:hiddenFill xmlns:a14="http://schemas.microsoft.com/office/drawing/2010/main">
                  <a:solidFill>
                    <a:srgbClr val="FFFFFF"/>
                  </a:solidFill>
                </a14:hiddenFill>
              </a:ext>
            </a:extLst>
          </p:spPr>
        </p:pic>
      </p:gr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noAutofit/>
          </a:bodyPr>
          <a:lstStyle/>
          <a:p>
            <a:r>
              <a:rPr lang="en-US" sz="2800" dirty="0"/>
              <a:t>Example: Performance Measure for the </a:t>
            </a:r>
            <a:br>
              <a:rPr lang="en-US" sz="2800" dirty="0"/>
            </a:br>
            <a:r>
              <a:rPr lang="en-US" sz="2800"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solidFill>
                  <a:schemeClr val="tx1"/>
                </a:solidFill>
              </a:rPr>
              <a:t>Implemented agent program:</a:t>
            </a:r>
            <a:br>
              <a:rPr lang="en-US" dirty="0">
                <a:solidFill>
                  <a:schemeClr val="tx1"/>
                </a:solidFill>
              </a:rPr>
            </a:br>
            <a:endParaRPr lang="en-US" dirty="0">
              <a:solidFill>
                <a:schemeClr val="tx1"/>
              </a:solidFill>
            </a:endParaRPr>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 </a:t>
            </a:r>
            <a:r>
              <a:rPr lang="en-US" dirty="0">
                <a:solidFill>
                  <a:schemeClr val="accent3"/>
                </a:solidFill>
                <a:latin typeface="+mn-lt"/>
                <a:ea typeface="+mn-ea"/>
                <a:cs typeface="+mn-cs"/>
              </a:rPr>
              <a:t>[location, status] </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status = </a:t>
            </a:r>
            <a:r>
              <a:rPr lang="en-US" sz="1600" dirty="0">
                <a:solidFill>
                  <a:schemeClr val="accent3"/>
                </a:solidFill>
                <a:latin typeface="Courier New" panose="02070309020205020404" pitchFamily="49" charset="0"/>
                <a:cs typeface="Courier New" panose="02070309020205020404" pitchFamily="49" charset="0"/>
              </a:rPr>
              <a:t>Dirty</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location = </a:t>
            </a:r>
            <a:r>
              <a:rPr lang="en-US" sz="1600" dirty="0">
                <a:solidFill>
                  <a:schemeClr val="accent3"/>
                </a:solidFill>
                <a:latin typeface="Courier New" panose="02070309020205020404" pitchFamily="49" charset="0"/>
                <a:cs typeface="Courier New" panose="02070309020205020404" pitchFamily="49" charset="0"/>
              </a:rPr>
              <a:t>A</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Right</a:t>
            </a:r>
            <a:endParaRPr lang="en-US" sz="1600" i="1" dirty="0">
              <a:solidFill>
                <a:srgbClr val="ED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location = </a:t>
            </a:r>
            <a:r>
              <a:rPr lang="en-US" sz="1600" dirty="0">
                <a:solidFill>
                  <a:schemeClr val="accent3"/>
                </a:solidFill>
                <a:latin typeface="Courier New" panose="02070309020205020404" pitchFamily="49" charset="0"/>
                <a:cs typeface="Courier New" panose="02070309020205020404" pitchFamily="49" charset="0"/>
              </a:rPr>
              <a:t>B</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Left</a:t>
            </a:r>
            <a:endParaRPr lang="en-US" sz="1600" dirty="0">
              <a:solidFill>
                <a:srgbClr val="ED0000"/>
              </a:solidFill>
            </a:endParaRP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PEAS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107962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 uri="{C183D7F6-B498-43B3-948B-1728B52AA6E4}">
                <adec:decorative xmlns:adec="http://schemas.microsoft.com/office/drawing/2017/decorative" val="1"/>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descr="The PEAS description contains the performance measure, the environment, the actuators and the sensors.">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392207915"/>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descr="Tables with completed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3182271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descr="A table with a completed PEAS description.">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12047521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Environment Types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75098465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8568-A216-0551-41AF-7B7F25A300D5}"/>
              </a:ext>
            </a:extLst>
          </p:cNvPr>
          <p:cNvSpPr>
            <a:spLocks noGrp="1"/>
          </p:cNvSpPr>
          <p:nvPr>
            <p:ph type="title"/>
          </p:nvPr>
        </p:nvSpPr>
        <p:spPr/>
        <p:txBody>
          <a:bodyPr/>
          <a:lstStyle/>
          <a:p>
            <a:r>
              <a:rPr lang="en-US" dirty="0"/>
              <a:t>The Environment</a:t>
            </a:r>
          </a:p>
        </p:txBody>
      </p:sp>
      <p:grpSp>
        <p:nvGrpSpPr>
          <p:cNvPr id="15" name="Group 14" descr="Image of an agent with an agent function interacting with the environment using percepts and actions.">
            <a:extLst>
              <a:ext uri="{FF2B5EF4-FFF2-40B4-BE49-F238E27FC236}">
                <a16:creationId xmlns:a16="http://schemas.microsoft.com/office/drawing/2014/main" id="{14312B70-7353-A6D0-E9E3-F13899BF156B}"/>
              </a:ext>
            </a:extLst>
          </p:cNvPr>
          <p:cNvGrpSpPr/>
          <p:nvPr/>
        </p:nvGrpSpPr>
        <p:grpSpPr>
          <a:xfrm>
            <a:off x="789809" y="1371600"/>
            <a:ext cx="3629791" cy="1676399"/>
            <a:chOff x="789809" y="1371600"/>
            <a:chExt cx="3629791" cy="1676399"/>
          </a:xfrm>
        </p:grpSpPr>
        <p:pic>
          <p:nvPicPr>
            <p:cNvPr id="4" name="Picture 4">
              <a:extLst>
                <a:ext uri="{FF2B5EF4-FFF2-40B4-BE49-F238E27FC236}">
                  <a16:creationId xmlns:a16="http://schemas.microsoft.com/office/drawing/2014/main" id="{D5DD70EB-1B18-DC7A-749A-36E63679CAF5}"/>
                </a:ext>
              </a:extLst>
            </p:cNvPr>
            <p:cNvPicPr>
              <a:picLocks noChangeAspect="1" noChangeArrowheads="1"/>
            </p:cNvPicPr>
            <p:nvPr/>
          </p:nvPicPr>
          <p:blipFill>
            <a:blip r:embed="rId2" cstate="print"/>
            <a:srcRect/>
            <a:stretch>
              <a:fillRect/>
            </a:stretch>
          </p:blipFill>
          <p:spPr bwMode="auto">
            <a:xfrm>
              <a:off x="789809" y="1440927"/>
              <a:ext cx="3556002" cy="1531959"/>
            </a:xfrm>
            <a:prstGeom prst="rect">
              <a:avLst/>
            </a:prstGeom>
            <a:noFill/>
            <a:ln w="9525">
              <a:noFill/>
              <a:miter lim="800000"/>
              <a:headEnd/>
              <a:tailEnd/>
            </a:ln>
          </p:spPr>
        </p:pic>
        <p:sp>
          <p:nvSpPr>
            <p:cNvPr id="6" name="Rectangle 5">
              <a:extLst>
                <a:ext uri="{FF2B5EF4-FFF2-40B4-BE49-F238E27FC236}">
                  <a16:creationId xmlns:a16="http://schemas.microsoft.com/office/drawing/2014/main" id="{A83C7B3D-6834-C99E-9536-3162F34785CE}"/>
                </a:ext>
              </a:extLst>
            </p:cNvPr>
            <p:cNvSpPr/>
            <p:nvPr/>
          </p:nvSpPr>
          <p:spPr>
            <a:xfrm>
              <a:off x="3276600" y="1914646"/>
              <a:ext cx="548640" cy="274320"/>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angle 7">
              <a:extLst>
                <a:ext uri="{FF2B5EF4-FFF2-40B4-BE49-F238E27FC236}">
                  <a16:creationId xmlns:a16="http://schemas.microsoft.com/office/drawing/2014/main" id="{72C9A4A9-747A-7514-A9BB-8C4F8BA15E79}"/>
                </a:ext>
              </a:extLst>
            </p:cNvPr>
            <p:cNvSpPr/>
            <p:nvPr/>
          </p:nvSpPr>
          <p:spPr>
            <a:xfrm>
              <a:off x="789809" y="1371600"/>
              <a:ext cx="3629791" cy="1676399"/>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B14DBC3-5C81-8C1D-FEB3-C68B2652450E}"/>
              </a:ext>
            </a:extLst>
          </p:cNvPr>
          <p:cNvSpPr>
            <a:spLocks noGrp="1"/>
          </p:cNvSpPr>
          <p:nvPr>
            <p:ph idx="1"/>
          </p:nvPr>
        </p:nvSpPr>
        <p:spPr>
          <a:xfrm>
            <a:off x="644416" y="3175553"/>
            <a:ext cx="4032828" cy="3317321"/>
          </a:xfrm>
        </p:spPr>
        <p:txBody>
          <a:bodyPr>
            <a:normAutofit lnSpcReduction="10000"/>
          </a:bodyPr>
          <a:lstStyle/>
          <a:p>
            <a:r>
              <a:rPr lang="en-US" dirty="0"/>
              <a:t>We typically consider everything outside the agent function (the agent’s brain) as the agent’s environment. </a:t>
            </a:r>
          </a:p>
          <a:p>
            <a:r>
              <a:rPr lang="en-US" dirty="0"/>
              <a:t>This means that the sensors and actuators are part of the environment.</a:t>
            </a:r>
          </a:p>
          <a:p>
            <a:r>
              <a:rPr lang="en-US" dirty="0"/>
              <a:t>The agent function receives already preprocessed percepts and acts by issuing high-level instructions to the actuators.</a:t>
            </a:r>
          </a:p>
        </p:txBody>
      </p:sp>
      <p:sp>
        <p:nvSpPr>
          <p:cNvPr id="5" name="Content Placeholder 2">
            <a:extLst>
              <a:ext uri="{FF2B5EF4-FFF2-40B4-BE49-F238E27FC236}">
                <a16:creationId xmlns:a16="http://schemas.microsoft.com/office/drawing/2014/main" id="{B6D87BCB-4CA8-2866-7923-FD91025BD4D8}"/>
              </a:ext>
            </a:extLst>
          </p:cNvPr>
          <p:cNvSpPr txBox="1">
            <a:spLocks/>
          </p:cNvSpPr>
          <p:nvPr/>
        </p:nvSpPr>
        <p:spPr>
          <a:xfrm>
            <a:off x="5029200" y="1285389"/>
            <a:ext cx="1521691" cy="44791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Examples:</a:t>
            </a:r>
          </a:p>
        </p:txBody>
      </p:sp>
      <p:pic>
        <p:nvPicPr>
          <p:cNvPr id="1030" name="Picture 6" descr="A Smart Robot Toy">
            <a:extLst>
              <a:ext uri="{FF2B5EF4-FFF2-40B4-BE49-F238E27FC236}">
                <a16:creationId xmlns:a16="http://schemas.microsoft.com/office/drawing/2014/main" id="{F39AFE67-86DE-6D89-7A9B-B46A2E50B6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3353" y="1733305"/>
            <a:ext cx="19812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Chess Computer">
            <a:extLst>
              <a:ext uri="{FF2B5EF4-FFF2-40B4-BE49-F238E27FC236}">
                <a16:creationId xmlns:a16="http://schemas.microsoft.com/office/drawing/2014/main" id="{ED800421-2D83-30FE-C1B9-DEC4A66BD8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775921"/>
            <a:ext cx="2755441" cy="20665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elf Driving Car">
            <a:extLst>
              <a:ext uri="{FF2B5EF4-FFF2-40B4-BE49-F238E27FC236}">
                <a16:creationId xmlns:a16="http://schemas.microsoft.com/office/drawing/2014/main" id="{4C37BC5C-0117-27CE-119B-2C9918A162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0" y="3990771"/>
            <a:ext cx="3299583" cy="2192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547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7" name="TextBox 6">
            <a:extLst>
              <a:ext uri="{FF2B5EF4-FFF2-40B4-BE49-F238E27FC236}">
                <a16:creationId xmlns:a16="http://schemas.microsoft.com/office/drawing/2014/main" id="{DEA7DB37-EDD5-07F3-AF05-F2C68E2B27D3}"/>
              </a:ext>
            </a:extLst>
          </p:cNvPr>
          <p:cNvSpPr txBox="1"/>
          <p:nvPr/>
        </p:nvSpPr>
        <p:spPr>
          <a:xfrm>
            <a:off x="679847" y="1746794"/>
            <a:ext cx="3124200" cy="954107"/>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give it access to the complete state of the environment. The agent can “see” the whole environment.</a:t>
            </a:r>
            <a:endParaRPr lang="en-US" sz="1400" b="1" dirty="0">
              <a:solidFill>
                <a:srgbClr val="FF0000"/>
              </a:solidFill>
            </a:endParaRP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89457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808962"/>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cannot see all aspects of the environment. E.g., it can’t see through walls</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376136"/>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dirty="0"/>
              <a:t>Changes in the environment is completely determined by the current state of the environment and the agent’s action.</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519100"/>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498181" y="3047762"/>
            <a:ext cx="3807619" cy="1600438"/>
          </a:xfrm>
          <a:prstGeom prst="rect">
            <a:avLst/>
          </a:prstGeom>
          <a:noFill/>
        </p:spPr>
        <p:txBody>
          <a:bodyPr wrap="square">
            <a:spAutoFit/>
          </a:bodyPr>
          <a:lstStyle/>
          <a:p>
            <a:pPr marL="0" indent="0">
              <a:buNone/>
            </a:pPr>
            <a:r>
              <a:rPr lang="en-US" sz="1400" b="1" dirty="0">
                <a:solidFill>
                  <a:srgbClr val="FF0000"/>
                </a:solidFill>
              </a:rPr>
              <a:t>Stochastic: </a:t>
            </a:r>
            <a:r>
              <a:rPr lang="en-US" sz="1400" dirty="0"/>
              <a:t>Changes cannot be determined from the current state and the action (there is some randomness).</a:t>
            </a:r>
            <a:br>
              <a:rPr lang="en-US" sz="1400" dirty="0"/>
            </a:br>
            <a:r>
              <a:rPr lang="en-US" sz="1400" b="1" dirty="0">
                <a:solidFill>
                  <a:srgbClr val="FF0000"/>
                </a:solidFill>
              </a:rPr>
              <a:t>Strategic:</a:t>
            </a:r>
            <a:r>
              <a:rPr lang="en-US" sz="1400" dirty="0">
                <a:solidFill>
                  <a:srgbClr val="FF0000"/>
                </a:solidFill>
              </a:rPr>
              <a:t> </a:t>
            </a:r>
            <a:r>
              <a:rPr lang="en-US" sz="1400" dirty="0"/>
              <a:t>The environment is stochastic and adversarial. It chooses actions strategically to harm the agent. E.g., a game where the other player is modeled as part of the environment. </a:t>
            </a:r>
          </a:p>
        </p:txBody>
      </p:sp>
      <p:sp>
        <p:nvSpPr>
          <p:cNvPr id="15" name="TextBox 14">
            <a:extLst>
              <a:ext uri="{FF2B5EF4-FFF2-40B4-BE49-F238E27FC236}">
                <a16:creationId xmlns:a16="http://schemas.microsoft.com/office/drawing/2014/main" id="{7DA81E99-A152-2A54-2420-D8BB4FF0A789}"/>
              </a:ext>
            </a:extLst>
          </p:cNvPr>
          <p:cNvSpPr txBox="1"/>
          <p:nvPr/>
        </p:nvSpPr>
        <p:spPr>
          <a:xfrm>
            <a:off x="715565" y="5128736"/>
            <a:ext cx="3192066" cy="738664"/>
          </a:xfrm>
          <a:prstGeom prst="rect">
            <a:avLst/>
          </a:prstGeom>
          <a:noFill/>
        </p:spPr>
        <p:txBody>
          <a:bodyPr wrap="square">
            <a:spAutoFit/>
          </a:bodyPr>
          <a:lstStyle/>
          <a:p>
            <a:pPr marL="0" indent="0">
              <a:buNone/>
            </a:pPr>
            <a:r>
              <a:rPr lang="en-US" sz="1400" b="1" dirty="0">
                <a:solidFill>
                  <a:srgbClr val="FF0000"/>
                </a:solidFill>
              </a:rPr>
              <a:t>Known: </a:t>
            </a:r>
            <a:r>
              <a:rPr lang="en-US" sz="1400" dirty="0"/>
              <a:t>The agent knows the rules of the environment and can predict the outcome of actions.</a:t>
            </a:r>
            <a:endParaRPr lang="en-US" sz="1400" b="1" dirty="0">
              <a:solidFill>
                <a:srgbClr val="FF0000"/>
              </a:solidFill>
            </a:endParaRP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5181118"/>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511558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agent cannot predict the outcome of actions.</a:t>
            </a:r>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P spid="11" grpId="0"/>
      <p:bldP spid="4" grpId="0"/>
      <p:bldP spid="13" grpId="0"/>
      <p:bldP spid="15" grpId="0"/>
      <p:bldP spid="5"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 (cont.) </a:t>
            </a:r>
          </a:p>
        </p:txBody>
      </p:sp>
      <p:sp>
        <p:nvSpPr>
          <p:cNvPr id="3" name="TextBox 2">
            <a:extLst>
              <a:ext uri="{FF2B5EF4-FFF2-40B4-BE49-F238E27FC236}">
                <a16:creationId xmlns:a16="http://schemas.microsoft.com/office/drawing/2014/main" id="{669A5505-E67D-0FAE-885B-3F58A3FE73D3}"/>
              </a:ext>
            </a:extLst>
          </p:cNvPr>
          <p:cNvSpPr txBox="1"/>
          <p:nvPr/>
        </p:nvSpPr>
        <p:spPr>
          <a:xfrm>
            <a:off x="728660" y="1595426"/>
            <a:ext cx="3233740" cy="1169551"/>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 </a:t>
            </a:r>
            <a:r>
              <a:rPr lang="en-US" sz="1400" b="1" dirty="0" err="1">
                <a:solidFill>
                  <a:srgbClr val="FF0000"/>
                </a:solidFill>
              </a:rPr>
              <a:t>Semidynamic</a:t>
            </a:r>
            <a:r>
              <a:rPr lang="en-US" sz="1400" b="1" dirty="0">
                <a:solidFill>
                  <a:srgbClr val="FF0000"/>
                </a:solidFill>
              </a:rPr>
              <a:t>:</a:t>
            </a:r>
            <a:r>
              <a:rPr lang="en-US" sz="1400" dirty="0">
                <a:solidFill>
                  <a:srgbClr val="FF0000"/>
                </a:solidFill>
              </a:rPr>
              <a:t> </a:t>
            </a:r>
            <a:r>
              <a:rPr lang="en-US" sz="1400" dirty="0"/>
              <a:t>the environment is static, but the agent's performance score depends on how fast it acts.</a:t>
            </a:r>
          </a:p>
        </p:txBody>
      </p:sp>
      <p:sp>
        <p:nvSpPr>
          <p:cNvPr id="6" name="TextBox 5">
            <a:extLst>
              <a:ext uri="{FF2B5EF4-FFF2-40B4-BE49-F238E27FC236}">
                <a16:creationId xmlns:a16="http://schemas.microsoft.com/office/drawing/2014/main" id="{490F1121-67CD-301E-1F2E-3D64E9B9ADD6}"/>
              </a:ext>
            </a:extLst>
          </p:cNvPr>
          <p:cNvSpPr txBox="1"/>
          <p:nvPr/>
        </p:nvSpPr>
        <p:spPr>
          <a:xfrm>
            <a:off x="4188621" y="1813592"/>
            <a:ext cx="590550" cy="369332"/>
          </a:xfrm>
          <a:prstGeom prst="rect">
            <a:avLst/>
          </a:prstGeom>
          <a:noFill/>
        </p:spPr>
        <p:txBody>
          <a:bodyPr wrap="square" rtlCol="0">
            <a:spAutoFit/>
          </a:bodyPr>
          <a:lstStyle/>
          <a:p>
            <a:r>
              <a:rPr lang="en-US" b="1" dirty="0">
                <a:solidFill>
                  <a:srgbClr val="FF0000"/>
                </a:solidFill>
              </a:rPr>
              <a:t>vs.</a:t>
            </a:r>
          </a:p>
        </p:txBody>
      </p:sp>
      <p:sp>
        <p:nvSpPr>
          <p:cNvPr id="10" name="TextBox 9">
            <a:extLst>
              <a:ext uri="{FF2B5EF4-FFF2-40B4-BE49-F238E27FC236}">
                <a16:creationId xmlns:a16="http://schemas.microsoft.com/office/drawing/2014/main" id="{06EEF6D6-8F9B-2FC1-79A9-E8707ED8A3DA}"/>
              </a:ext>
            </a:extLst>
          </p:cNvPr>
          <p:cNvSpPr txBox="1"/>
          <p:nvPr/>
        </p:nvSpPr>
        <p:spPr>
          <a:xfrm>
            <a:off x="4748213" y="1732332"/>
            <a:ext cx="3667127" cy="523220"/>
          </a:xfrm>
          <a:prstGeom prst="rect">
            <a:avLst/>
          </a:prstGeom>
          <a:noFill/>
        </p:spPr>
        <p:txBody>
          <a:bodyPr wrap="square">
            <a:spAutoFit/>
          </a:bodyPr>
          <a:lstStyle/>
          <a:p>
            <a:pPr marL="0" indent="0">
              <a:buNone/>
            </a:pPr>
            <a:r>
              <a:rPr lang="en-US" sz="1400" b="1" dirty="0">
                <a:solidFill>
                  <a:srgbClr val="FF0000"/>
                </a:solidFill>
              </a:rPr>
              <a:t>Dynamic: </a:t>
            </a:r>
            <a:r>
              <a:rPr lang="en-US" sz="1400" dirty="0"/>
              <a:t>The environment is changing while the agent is deliberating.</a:t>
            </a:r>
          </a:p>
        </p:txBody>
      </p:sp>
      <p:sp>
        <p:nvSpPr>
          <p:cNvPr id="12" name="TextBox 11">
            <a:extLst>
              <a:ext uri="{FF2B5EF4-FFF2-40B4-BE49-F238E27FC236}">
                <a16:creationId xmlns:a16="http://schemas.microsoft.com/office/drawing/2014/main" id="{488155CE-94F3-158B-5F97-33A205AD568B}"/>
              </a:ext>
            </a:extLst>
          </p:cNvPr>
          <p:cNvSpPr txBox="1"/>
          <p:nvPr/>
        </p:nvSpPr>
        <p:spPr>
          <a:xfrm>
            <a:off x="709610" y="3008293"/>
            <a:ext cx="3495080" cy="954107"/>
          </a:xfrm>
          <a:prstGeom prst="rect">
            <a:avLst/>
          </a:prstGeom>
          <a:noFill/>
        </p:spPr>
        <p:txBody>
          <a:bodyPr wrap="square">
            <a:spAutoFit/>
          </a:bodyPr>
          <a:lstStyle/>
          <a:p>
            <a:pPr marL="0" indent="0">
              <a:buNone/>
            </a:pPr>
            <a:r>
              <a:rPr lang="en-US" sz="1400" b="1" dirty="0">
                <a:solidFill>
                  <a:srgbClr val="FF0000"/>
                </a:solidFill>
              </a:rPr>
              <a:t>Discrete: </a:t>
            </a:r>
            <a:r>
              <a:rPr lang="en-US" sz="1400" dirty="0"/>
              <a:t>The environment provides a fixed number of distinct percepts, actions, and environment states. Time can also evolve in a discrete or continuous fashion.</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212068"/>
            <a:ext cx="590550" cy="369332"/>
          </a:xfrm>
          <a:prstGeom prst="rect">
            <a:avLst/>
          </a:prstGeom>
          <a:noFill/>
        </p:spPr>
        <p:txBody>
          <a:bodyPr wrap="square" rtlCol="0">
            <a:spAutoFit/>
          </a:bodyPr>
          <a:lstStyle/>
          <a:p>
            <a:r>
              <a:rPr lang="en-US" b="1" dirty="0">
                <a:solidFill>
                  <a:srgbClr val="FF0000"/>
                </a:solidFill>
              </a:rPr>
              <a:t>vs.</a:t>
            </a:r>
          </a:p>
        </p:txBody>
      </p:sp>
      <p:sp>
        <p:nvSpPr>
          <p:cNvPr id="14" name="TextBox 13">
            <a:extLst>
              <a:ext uri="{FF2B5EF4-FFF2-40B4-BE49-F238E27FC236}">
                <a16:creationId xmlns:a16="http://schemas.microsoft.com/office/drawing/2014/main" id="{099811E5-982C-C063-A466-A62127A79B62}"/>
              </a:ext>
            </a:extLst>
          </p:cNvPr>
          <p:cNvSpPr txBox="1"/>
          <p:nvPr/>
        </p:nvSpPr>
        <p:spPr>
          <a:xfrm>
            <a:off x="4681836" y="3048000"/>
            <a:ext cx="4028480" cy="738664"/>
          </a:xfrm>
          <a:prstGeom prst="rect">
            <a:avLst/>
          </a:prstGeom>
          <a:noFill/>
        </p:spPr>
        <p:txBody>
          <a:bodyPr wrap="square">
            <a:spAutoFit/>
          </a:bodyPr>
          <a:lstStyle/>
          <a:p>
            <a:pPr marL="0" indent="0">
              <a:buNone/>
            </a:pPr>
            <a:r>
              <a:rPr lang="en-US" sz="1400" b="1" dirty="0">
                <a:solidFill>
                  <a:srgbClr val="FF0000"/>
                </a:solidFill>
              </a:rPr>
              <a:t>Continuous: </a:t>
            </a:r>
            <a:r>
              <a:rPr lang="en-US" sz="1400" dirty="0"/>
              <a:t>Percepts, actions, state variables or time are continuous leading to an infinite state, percept or action space.</a:t>
            </a:r>
          </a:p>
        </p:txBody>
      </p:sp>
      <p:sp>
        <p:nvSpPr>
          <p:cNvPr id="16" name="TextBox 15">
            <a:extLst>
              <a:ext uri="{FF2B5EF4-FFF2-40B4-BE49-F238E27FC236}">
                <a16:creationId xmlns:a16="http://schemas.microsoft.com/office/drawing/2014/main" id="{A87F8B32-D29A-55D3-9F99-29981BA264C7}"/>
              </a:ext>
            </a:extLst>
          </p:cNvPr>
          <p:cNvSpPr txBox="1"/>
          <p:nvPr/>
        </p:nvSpPr>
        <p:spPr>
          <a:xfrm>
            <a:off x="712883" y="4110453"/>
            <a:ext cx="3444780" cy="1169551"/>
          </a:xfrm>
          <a:prstGeom prst="rect">
            <a:avLst/>
          </a:prstGeom>
          <a:noFill/>
        </p:spPr>
        <p:txBody>
          <a:bodyPr wrap="square">
            <a:spAutoFit/>
          </a:bodyPr>
          <a:lstStyle/>
          <a:p>
            <a:r>
              <a:rPr lang="en-US" sz="1400" b="1" dirty="0">
                <a:solidFill>
                  <a:srgbClr val="FF0000"/>
                </a:solidFill>
              </a:rPr>
              <a:t>Episodic: </a:t>
            </a:r>
            <a:r>
              <a:rPr lang="en-US" sz="1400" dirty="0"/>
              <a:t>Episode = a self-contained sequence of actions. </a:t>
            </a:r>
            <a:r>
              <a:rPr lang="en-US" sz="1400" b="1" dirty="0"/>
              <a:t>Short episodes </a:t>
            </a:r>
            <a:r>
              <a:rPr lang="en-US" sz="1400" dirty="0"/>
              <a:t>for a task that the agent performs repeatedly. What the agent does in one episode does not affect future episodes.</a:t>
            </a:r>
            <a:endParaRPr lang="en-US" sz="1400" b="1" dirty="0">
              <a:solidFill>
                <a:srgbClr val="FF0000"/>
              </a:solidFill>
            </a:endParaRP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20" name="TextBox 19">
            <a:extLst>
              <a:ext uri="{FF2B5EF4-FFF2-40B4-BE49-F238E27FC236}">
                <a16:creationId xmlns:a16="http://schemas.microsoft.com/office/drawing/2014/main" id="{6952C82E-965A-1F81-1A19-71B6B8BDB2A2}"/>
              </a:ext>
            </a:extLst>
          </p:cNvPr>
          <p:cNvSpPr txBox="1"/>
          <p:nvPr/>
        </p:nvSpPr>
        <p:spPr>
          <a:xfrm>
            <a:off x="4717555" y="4222192"/>
            <a:ext cx="3570089" cy="954107"/>
          </a:xfrm>
          <a:prstGeom prst="rect">
            <a:avLst/>
          </a:prstGeom>
          <a:noFill/>
        </p:spPr>
        <p:txBody>
          <a:bodyPr wrap="square">
            <a:spAutoFit/>
          </a:bodyPr>
          <a:lstStyle/>
          <a:p>
            <a:r>
              <a:rPr lang="en-US" sz="1400" b="1" dirty="0">
                <a:solidFill>
                  <a:srgbClr val="FF0000"/>
                </a:solidFill>
              </a:rPr>
              <a:t>Sequential: </a:t>
            </a:r>
            <a:r>
              <a:rPr lang="en-US" sz="1400" dirty="0"/>
              <a:t>Tasks are long, and actions taken now affect the outcomes later. The agent must consider the </a:t>
            </a:r>
            <a:r>
              <a:rPr lang="en-US" sz="1400" b="1" dirty="0"/>
              <a:t>long-term consequences </a:t>
            </a:r>
            <a:r>
              <a:rPr lang="en-US" sz="1400" dirty="0"/>
              <a:t>of its actions.</a:t>
            </a:r>
            <a:endParaRPr lang="en-US" sz="1400" b="1" dirty="0">
              <a:solidFill>
                <a:srgbClr val="FF0000"/>
              </a:solidFill>
            </a:endParaRPr>
          </a:p>
        </p:txBody>
      </p:sp>
      <p:sp>
        <p:nvSpPr>
          <p:cNvPr id="18" name="TextBox 17">
            <a:extLst>
              <a:ext uri="{FF2B5EF4-FFF2-40B4-BE49-F238E27FC236}">
                <a16:creationId xmlns:a16="http://schemas.microsoft.com/office/drawing/2014/main" id="{0E6E329F-BA90-8663-3C8E-FB7B367D49A7}"/>
              </a:ext>
            </a:extLst>
          </p:cNvPr>
          <p:cNvSpPr txBox="1"/>
          <p:nvPr/>
        </p:nvSpPr>
        <p:spPr>
          <a:xfrm>
            <a:off x="709610" y="5484019"/>
            <a:ext cx="3495080" cy="523220"/>
          </a:xfrm>
          <a:prstGeom prst="rect">
            <a:avLst/>
          </a:prstGeom>
          <a:noFill/>
        </p:spPr>
        <p:txBody>
          <a:bodyPr wrap="square">
            <a:spAutoFit/>
          </a:bodyPr>
          <a:lstStyle/>
          <a:p>
            <a:pPr marL="0" indent="0">
              <a:buNone/>
            </a:pPr>
            <a:r>
              <a:rPr lang="en-US" sz="1400" b="1" dirty="0">
                <a:solidFill>
                  <a:srgbClr val="FF0000"/>
                </a:solidFill>
              </a:rPr>
              <a:t>Single agent: </a:t>
            </a:r>
            <a:r>
              <a:rPr lang="en-US" sz="1400" dirty="0"/>
              <a:t>A single agent operating in an environment.</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
        <p:nvSpPr>
          <p:cNvPr id="22" name="TextBox 21">
            <a:extLst>
              <a:ext uri="{FF2B5EF4-FFF2-40B4-BE49-F238E27FC236}">
                <a16:creationId xmlns:a16="http://schemas.microsoft.com/office/drawing/2014/main" id="{70A8E991-19DB-5C90-91E5-081145124944}"/>
              </a:ext>
            </a:extLst>
          </p:cNvPr>
          <p:cNvSpPr txBox="1"/>
          <p:nvPr/>
        </p:nvSpPr>
        <p:spPr>
          <a:xfrm>
            <a:off x="4805364" y="5448775"/>
            <a:ext cx="3738562" cy="523220"/>
          </a:xfrm>
          <a:prstGeom prst="rect">
            <a:avLst/>
          </a:prstGeom>
          <a:noFill/>
        </p:spPr>
        <p:txBody>
          <a:bodyPr wrap="square">
            <a:spAutoFit/>
          </a:bodyPr>
          <a:lstStyle/>
          <a:p>
            <a:pPr marL="0" indent="0">
              <a:buNone/>
            </a:pPr>
            <a:r>
              <a:rPr lang="en-US" sz="1400" b="1" dirty="0">
                <a:solidFill>
                  <a:srgbClr val="FF0000"/>
                </a:solidFill>
              </a:rPr>
              <a:t>Multi-agent: </a:t>
            </a:r>
            <a:r>
              <a:rPr lang="en-US" sz="1400" dirty="0"/>
              <a:t>Agent cooperate or compete in the same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0" grpId="0"/>
      <p:bldP spid="12" grpId="0"/>
      <p:bldP spid="7" grpId="0"/>
      <p:bldP spid="14" grpId="0"/>
      <p:bldP spid="16" grpId="0"/>
      <p:bldP spid="8" grpId="0"/>
      <p:bldP spid="20" grpId="0"/>
      <p:bldP spid="18" grpId="0"/>
      <p:bldP spid="9"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a:extLst>
              <a:ext uri="{C183D7F6-B498-43B3-948B-1728B52AA6E4}">
                <adec:decorative xmlns:adec="http://schemas.microsoft.com/office/drawing/2017/decorative" val="1"/>
              </a:ext>
            </a:extLst>
          </p:cNvPr>
          <p:cNvSpPr>
            <a:spLocks noGrp="1" noChangeArrowheads="1"/>
          </p:cNvSpPr>
          <p:nvPr>
            <p:ph idx="1"/>
          </p:nvPr>
        </p:nvSpPr>
        <p:spPr>
          <a:xfrm>
            <a:off x="740259" y="2974626"/>
            <a:ext cx="1600200" cy="3391591"/>
          </a:xfrm>
        </p:spPr>
        <p:txBody>
          <a:bodyPr>
            <a:normAutofit/>
          </a:bodyPr>
          <a:lstStyle/>
          <a:p>
            <a:pPr>
              <a:lnSpc>
                <a:spcPct val="80000"/>
              </a:lnSpc>
              <a:buFontTx/>
              <a:buNone/>
            </a:pPr>
            <a:r>
              <a:rPr lang="en-US" sz="1400" dirty="0"/>
              <a:t>Observable</a:t>
            </a:r>
            <a:br>
              <a:rPr lang="en-US" sz="1400" dirty="0"/>
            </a:br>
            <a:r>
              <a:rPr lang="en-US" sz="1400" dirty="0"/>
              <a:t>	</a:t>
            </a:r>
          </a:p>
          <a:p>
            <a:pPr>
              <a:lnSpc>
                <a:spcPct val="80000"/>
              </a:lnSpc>
              <a:buFontTx/>
              <a:buNone/>
            </a:pPr>
            <a:r>
              <a:rPr lang="en-US" sz="1400" dirty="0"/>
              <a:t>Deterministic		</a:t>
            </a:r>
          </a:p>
          <a:p>
            <a:pPr>
              <a:lnSpc>
                <a:spcPct val="80000"/>
              </a:lnSpc>
              <a:buFontTx/>
              <a:buNone/>
            </a:pPr>
            <a:r>
              <a:rPr lang="en-US" sz="1400" dirty="0"/>
              <a:t>Episodic? </a:t>
            </a:r>
            <a:br>
              <a:rPr lang="en-US" sz="1400" dirty="0"/>
            </a:br>
            <a:r>
              <a:rPr lang="en-US" sz="1400" dirty="0"/>
              <a:t>         		</a:t>
            </a:r>
          </a:p>
          <a:p>
            <a:pPr>
              <a:lnSpc>
                <a:spcPct val="80000"/>
              </a:lnSpc>
              <a:buFontTx/>
              <a:buNone/>
            </a:pPr>
            <a:r>
              <a:rPr lang="en-US" sz="1400" dirty="0"/>
              <a:t>Static			</a:t>
            </a:r>
          </a:p>
          <a:p>
            <a:pPr>
              <a:lnSpc>
                <a:spcPct val="80000"/>
              </a:lnSpc>
              <a:buFontTx/>
              <a:buNone/>
            </a:pPr>
            <a:r>
              <a:rPr lang="en-US" sz="1400" dirty="0"/>
              <a:t>Discrete	</a:t>
            </a:r>
          </a:p>
          <a:p>
            <a:pPr>
              <a:lnSpc>
                <a:spcPct val="80000"/>
              </a:lnSpc>
              <a:buFontTx/>
              <a:buNone/>
            </a:pPr>
            <a:r>
              <a:rPr lang="en-US" sz="1400" dirty="0"/>
              <a:t>	</a:t>
            </a:r>
          </a:p>
          <a:p>
            <a:pPr>
              <a:lnSpc>
                <a:spcPct val="80000"/>
              </a:lnSpc>
              <a:buFontTx/>
              <a:buNone/>
            </a:pPr>
            <a:r>
              <a:rPr lang="en-US" sz="1400" dirty="0"/>
              <a:t>Single agent		</a:t>
            </a:r>
          </a:p>
        </p:txBody>
      </p:sp>
      <p:sp>
        <p:nvSpPr>
          <p:cNvPr id="30" name="Rectangle 29">
            <a:extLst>
              <a:ext uri="{FF2B5EF4-FFF2-40B4-BE49-F238E27FC236}">
                <a16:creationId xmlns:a16="http://schemas.microsoft.com/office/drawing/2014/main" id="{0A30D3E1-02C8-AF0F-3B20-66909B1B78B5}"/>
              </a:ext>
              <a:ext uri="{C183D7F6-B498-43B3-948B-1728B52AA6E4}">
                <adec:decorative xmlns:adec="http://schemas.microsoft.com/office/drawing/2017/decorative" val="1"/>
              </a:ext>
            </a:extLst>
          </p:cNvPr>
          <p:cNvSpPr/>
          <p:nvPr/>
        </p:nvSpPr>
        <p:spPr>
          <a:xfrm>
            <a:off x="2140322" y="5805418"/>
            <a:ext cx="5658985" cy="646331"/>
          </a:xfrm>
          <a:prstGeom prst="rect">
            <a:avLst/>
          </a:prstGeom>
        </p:spPr>
        <p:txBody>
          <a:bodyPr wrap="none">
            <a:spAutoFit/>
          </a:bodyPr>
          <a:lstStyle/>
          <a:p>
            <a:r>
              <a:rPr lang="en-US" sz="1200" dirty="0"/>
              <a:t>*   Can be models as a single agent problem with the other agent(s) in the environment.</a:t>
            </a:r>
          </a:p>
          <a:p>
            <a:r>
              <a:rPr lang="en-US" sz="1200" dirty="0"/>
              <a:t>** A single game would be sequential environment. Multiple games could </a:t>
            </a:r>
            <a:r>
              <a:rPr lang="en-US" sz="1200"/>
              <a:t>be also </a:t>
            </a:r>
            <a:br>
              <a:rPr lang="en-US" sz="1200"/>
            </a:br>
            <a:r>
              <a:rPr lang="en-US" sz="1200"/>
              <a:t>     modeled as an </a:t>
            </a:r>
            <a:r>
              <a:rPr lang="en-US" sz="1200" dirty="0"/>
              <a:t>episodic sequence of </a:t>
            </a:r>
            <a:r>
              <a:rPr lang="en-US" sz="1200"/>
              <a:t>independent games.</a:t>
            </a:r>
            <a:endParaRPr lang="en-US" sz="1200" dirty="0"/>
          </a:p>
        </p:txBody>
      </p:sp>
      <p:grpSp>
        <p:nvGrpSpPr>
          <p:cNvPr id="31" name="Group 30">
            <a:extLst>
              <a:ext uri="{FF2B5EF4-FFF2-40B4-BE49-F238E27FC236}">
                <a16:creationId xmlns:a16="http://schemas.microsoft.com/office/drawing/2014/main" id="{D6C7B992-9FBD-01CD-BF1F-7A9219030A20}"/>
              </a:ext>
            </a:extLst>
          </p:cNvPr>
          <p:cNvGrpSpPr/>
          <p:nvPr/>
        </p:nvGrpSpPr>
        <p:grpSpPr>
          <a:xfrm>
            <a:off x="1981200" y="1104900"/>
            <a:ext cx="6238123" cy="4648200"/>
            <a:chOff x="1752600" y="1143000"/>
            <a:chExt cx="6695323" cy="5257800"/>
          </a:xfrm>
        </p:grpSpPr>
        <p:grpSp>
          <p:nvGrpSpPr>
            <p:cNvPr id="2" name="Group 1">
              <a:extLst>
                <a:ext uri="{FF2B5EF4-FFF2-40B4-BE49-F238E27FC236}">
                  <a16:creationId xmlns:a16="http://schemas.microsoft.com/office/drawing/2014/main" id="{8ED63E2F-FB0A-47F2-BA77-917D93FA067F}"/>
                </a:ext>
                <a:ext uri="{C183D7F6-B498-43B3-948B-1728B52AA6E4}">
                  <adec:decorative xmlns:adec="http://schemas.microsoft.com/office/drawing/2017/decorative" val="1"/>
                </a:ext>
              </a:extLst>
            </p:cNvPr>
            <p:cNvGrpSpPr/>
            <p:nvPr/>
          </p:nvGrpSpPr>
          <p:grpSpPr>
            <a:xfrm>
              <a:off x="1752600" y="3094037"/>
              <a:ext cx="6352680" cy="3306763"/>
              <a:chOff x="1752600" y="3094037"/>
              <a:chExt cx="7100054" cy="3505200"/>
            </a:xfrm>
          </p:grpSpPr>
          <p:sp>
            <p:nvSpPr>
              <p:cNvPr id="5" name="Rectangle 4"/>
              <p:cNvSpPr/>
              <p:nvPr/>
            </p:nvSpPr>
            <p:spPr>
              <a:xfrm>
                <a:off x="3747253" y="3206783"/>
                <a:ext cx="631096" cy="369033"/>
              </a:xfrm>
              <a:prstGeom prst="rect">
                <a:avLst/>
              </a:prstGeom>
            </p:spPr>
            <p:txBody>
              <a:bodyPr wrap="none">
                <a:spAutoFit/>
              </a:bodyPr>
              <a:lstStyle/>
              <a:p>
                <a:r>
                  <a:rPr lang="en-US" sz="1400" dirty="0"/>
                  <a:t>Fully</a:t>
                </a:r>
              </a:p>
            </p:txBody>
          </p:sp>
          <p:sp>
            <p:nvSpPr>
              <p:cNvPr id="6" name="Rectangle 5"/>
              <p:cNvSpPr/>
              <p:nvPr/>
            </p:nvSpPr>
            <p:spPr>
              <a:xfrm>
                <a:off x="5576054" y="3246437"/>
                <a:ext cx="932222" cy="369033"/>
              </a:xfrm>
              <a:prstGeom prst="rect">
                <a:avLst/>
              </a:prstGeom>
            </p:spPr>
            <p:txBody>
              <a:bodyPr wrap="none">
                <a:spAutoFit/>
              </a:bodyPr>
              <a:lstStyle/>
              <a:p>
                <a:r>
                  <a:rPr lang="en-US" sz="1400" dirty="0"/>
                  <a:t>Partially</a:t>
                </a:r>
              </a:p>
            </p:txBody>
          </p:sp>
          <p:sp>
            <p:nvSpPr>
              <p:cNvPr id="7" name="Rectangle 6"/>
              <p:cNvSpPr/>
              <p:nvPr/>
            </p:nvSpPr>
            <p:spPr>
              <a:xfrm>
                <a:off x="7481054" y="3246437"/>
                <a:ext cx="932222" cy="369033"/>
              </a:xfrm>
              <a:prstGeom prst="rect">
                <a:avLst/>
              </a:prstGeom>
            </p:spPr>
            <p:txBody>
              <a:bodyPr wrap="none">
                <a:spAutoFit/>
              </a:bodyPr>
              <a:lstStyle/>
              <a:p>
                <a:r>
                  <a:rPr lang="en-US" sz="1400" dirty="0"/>
                  <a:t>Partially</a:t>
                </a:r>
              </a:p>
            </p:txBody>
          </p:sp>
          <p:sp>
            <p:nvSpPr>
              <p:cNvPr id="8" name="Rectangle 7"/>
              <p:cNvSpPr/>
              <p:nvPr/>
            </p:nvSpPr>
            <p:spPr>
              <a:xfrm>
                <a:off x="3748829" y="3525451"/>
                <a:ext cx="2039468" cy="885678"/>
              </a:xfrm>
              <a:prstGeom prst="rect">
                <a:avLst/>
              </a:prstGeom>
            </p:spPr>
            <p:txBody>
              <a:bodyPr wrap="square">
                <a:spAutoFit/>
              </a:bodyPr>
              <a:lstStyle/>
              <a:p>
                <a:r>
                  <a:rPr lang="en-US" sz="1400" dirty="0" err="1"/>
                  <a:t>Determ</a:t>
                </a:r>
                <a:r>
                  <a:rPr lang="en-US" sz="1400" dirty="0"/>
                  <a:t>. game Mechanics</a:t>
                </a:r>
              </a:p>
              <a:p>
                <a:r>
                  <a:rPr lang="en-US" sz="1400" dirty="0"/>
                  <a:t>+ Strategic*</a:t>
                </a:r>
              </a:p>
            </p:txBody>
          </p:sp>
          <p:sp>
            <p:nvSpPr>
              <p:cNvPr id="9" name="Rectangle 8"/>
              <p:cNvSpPr/>
              <p:nvPr/>
            </p:nvSpPr>
            <p:spPr>
              <a:xfrm>
                <a:off x="5558574" y="3657599"/>
                <a:ext cx="1155431" cy="627355"/>
              </a:xfrm>
              <a:prstGeom prst="rect">
                <a:avLst/>
              </a:prstGeom>
            </p:spPr>
            <p:txBody>
              <a:bodyPr wrap="none">
                <a:spAutoFit/>
              </a:bodyPr>
              <a:lstStyle/>
              <a:p>
                <a:pPr algn="ctr"/>
                <a:r>
                  <a:rPr lang="en-US" sz="1400" dirty="0"/>
                  <a:t>Stochastic </a:t>
                </a:r>
                <a:br>
                  <a:rPr lang="en-US" sz="1400" dirty="0"/>
                </a:br>
                <a:r>
                  <a:rPr lang="en-US" sz="1400" dirty="0"/>
                  <a:t>+Strategic</a:t>
                </a:r>
              </a:p>
            </p:txBody>
          </p:sp>
          <p:sp>
            <p:nvSpPr>
              <p:cNvPr id="10" name="Rectangle 9"/>
              <p:cNvSpPr/>
              <p:nvPr/>
            </p:nvSpPr>
            <p:spPr>
              <a:xfrm>
                <a:off x="7484973" y="3798947"/>
                <a:ext cx="1107360" cy="369033"/>
              </a:xfrm>
              <a:prstGeom prst="rect">
                <a:avLst/>
              </a:prstGeom>
            </p:spPr>
            <p:txBody>
              <a:bodyPr wrap="none">
                <a:spAutoFit/>
              </a:bodyPr>
              <a:lstStyle/>
              <a:p>
                <a:r>
                  <a:rPr lang="en-US" sz="1400" dirty="0"/>
                  <a:t>Stochastic</a:t>
                </a:r>
              </a:p>
            </p:txBody>
          </p:sp>
          <p:sp>
            <p:nvSpPr>
              <p:cNvPr id="11" name="Rectangle 10"/>
              <p:cNvSpPr/>
              <p:nvPr/>
            </p:nvSpPr>
            <p:spPr>
              <a:xfrm>
                <a:off x="3746713" y="4486267"/>
                <a:ext cx="1365567" cy="369033"/>
              </a:xfrm>
              <a:prstGeom prst="rect">
                <a:avLst/>
              </a:prstGeom>
            </p:spPr>
            <p:txBody>
              <a:bodyPr wrap="none">
                <a:spAutoFit/>
              </a:bodyPr>
              <a:lstStyle/>
              <a:p>
                <a:r>
                  <a:rPr lang="en-US" sz="1400" dirty="0"/>
                  <a:t>Sequential**</a:t>
                </a:r>
              </a:p>
            </p:txBody>
          </p:sp>
          <p:sp>
            <p:nvSpPr>
              <p:cNvPr id="12" name="Rectangle 11"/>
              <p:cNvSpPr/>
              <p:nvPr/>
            </p:nvSpPr>
            <p:spPr>
              <a:xfrm>
                <a:off x="5535191" y="4498894"/>
                <a:ext cx="1365567" cy="369033"/>
              </a:xfrm>
              <a:prstGeom prst="rect">
                <a:avLst/>
              </a:prstGeom>
            </p:spPr>
            <p:txBody>
              <a:bodyPr wrap="none">
                <a:spAutoFit/>
              </a:bodyPr>
              <a:lstStyle/>
              <a:p>
                <a:r>
                  <a:rPr lang="en-US" sz="1400" dirty="0"/>
                  <a:t>Sequential**</a:t>
                </a:r>
              </a:p>
            </p:txBody>
          </p:sp>
          <p:sp>
            <p:nvSpPr>
              <p:cNvPr id="13" name="Rectangle 12"/>
              <p:cNvSpPr/>
              <p:nvPr/>
            </p:nvSpPr>
            <p:spPr>
              <a:xfrm>
                <a:off x="7508502" y="4486267"/>
                <a:ext cx="1150201" cy="369033"/>
              </a:xfrm>
              <a:prstGeom prst="rect">
                <a:avLst/>
              </a:prstGeom>
            </p:spPr>
            <p:txBody>
              <a:bodyPr wrap="none">
                <a:spAutoFit/>
              </a:bodyPr>
              <a:lstStyle/>
              <a:p>
                <a:r>
                  <a:rPr lang="en-US" sz="1400" dirty="0"/>
                  <a:t>Sequential</a:t>
                </a:r>
              </a:p>
            </p:txBody>
          </p:sp>
          <p:sp>
            <p:nvSpPr>
              <p:cNvPr id="14" name="Rectangle 13"/>
              <p:cNvSpPr/>
              <p:nvPr/>
            </p:nvSpPr>
            <p:spPr>
              <a:xfrm>
                <a:off x="3747254" y="4884617"/>
                <a:ext cx="1388718" cy="369033"/>
              </a:xfrm>
              <a:prstGeom prst="rect">
                <a:avLst/>
              </a:prstGeom>
            </p:spPr>
            <p:txBody>
              <a:bodyPr wrap="none">
                <a:spAutoFit/>
              </a:bodyPr>
              <a:lstStyle/>
              <a:p>
                <a:r>
                  <a:rPr lang="en-US" sz="1400" dirty="0" err="1"/>
                  <a:t>Semidynamic</a:t>
                </a:r>
                <a:endParaRPr lang="en-US" sz="1400" dirty="0"/>
              </a:p>
            </p:txBody>
          </p:sp>
          <p:sp>
            <p:nvSpPr>
              <p:cNvPr id="15" name="Rectangle 14"/>
              <p:cNvSpPr/>
              <p:nvPr/>
            </p:nvSpPr>
            <p:spPr>
              <a:xfrm>
                <a:off x="7493386" y="4865507"/>
                <a:ext cx="981064" cy="369033"/>
              </a:xfrm>
              <a:prstGeom prst="rect">
                <a:avLst/>
              </a:prstGeom>
            </p:spPr>
            <p:txBody>
              <a:bodyPr wrap="none">
                <a:spAutoFit/>
              </a:bodyPr>
              <a:lstStyle/>
              <a:p>
                <a:r>
                  <a:rPr lang="en-US" sz="1400" dirty="0"/>
                  <a:t>Dynamic</a:t>
                </a:r>
              </a:p>
            </p:txBody>
          </p:sp>
          <p:sp>
            <p:nvSpPr>
              <p:cNvPr id="16" name="Rectangle 15"/>
              <p:cNvSpPr/>
              <p:nvPr/>
            </p:nvSpPr>
            <p:spPr>
              <a:xfrm>
                <a:off x="5576054" y="4903727"/>
                <a:ext cx="705319" cy="369033"/>
              </a:xfrm>
              <a:prstGeom prst="rect">
                <a:avLst/>
              </a:prstGeom>
            </p:spPr>
            <p:txBody>
              <a:bodyPr wrap="none">
                <a:spAutoFit/>
              </a:bodyPr>
              <a:lstStyle/>
              <a:p>
                <a:r>
                  <a:rPr lang="en-US" sz="1400" dirty="0"/>
                  <a:t>Static</a:t>
                </a:r>
              </a:p>
            </p:txBody>
          </p:sp>
          <p:sp>
            <p:nvSpPr>
              <p:cNvPr id="17" name="Rectangle 16"/>
              <p:cNvSpPr/>
              <p:nvPr/>
            </p:nvSpPr>
            <p:spPr>
              <a:xfrm>
                <a:off x="3747254" y="5437127"/>
                <a:ext cx="936299" cy="369033"/>
              </a:xfrm>
              <a:prstGeom prst="rect">
                <a:avLst/>
              </a:prstGeom>
            </p:spPr>
            <p:txBody>
              <a:bodyPr wrap="none">
                <a:spAutoFit/>
              </a:bodyPr>
              <a:lstStyle/>
              <a:p>
                <a:r>
                  <a:rPr lang="en-US" sz="1400" dirty="0"/>
                  <a:t>Discrete</a:t>
                </a:r>
              </a:p>
            </p:txBody>
          </p:sp>
          <p:sp>
            <p:nvSpPr>
              <p:cNvPr id="18" name="Rectangle 17"/>
              <p:cNvSpPr/>
              <p:nvPr/>
            </p:nvSpPr>
            <p:spPr>
              <a:xfrm>
                <a:off x="5576054" y="5418017"/>
                <a:ext cx="936299" cy="369033"/>
              </a:xfrm>
              <a:prstGeom prst="rect">
                <a:avLst/>
              </a:prstGeom>
            </p:spPr>
            <p:txBody>
              <a:bodyPr wrap="none">
                <a:spAutoFit/>
              </a:bodyPr>
              <a:lstStyle/>
              <a:p>
                <a:r>
                  <a:rPr lang="en-US" sz="1400" dirty="0"/>
                  <a:t>Discrete</a:t>
                </a:r>
              </a:p>
            </p:txBody>
          </p:sp>
          <p:sp>
            <p:nvSpPr>
              <p:cNvPr id="19" name="Rectangle 18"/>
              <p:cNvSpPr/>
              <p:nvPr/>
            </p:nvSpPr>
            <p:spPr>
              <a:xfrm>
                <a:off x="7508502" y="5418017"/>
                <a:ext cx="1223271" cy="369033"/>
              </a:xfrm>
              <a:prstGeom prst="rect">
                <a:avLst/>
              </a:prstGeom>
            </p:spPr>
            <p:txBody>
              <a:bodyPr wrap="none">
                <a:spAutoFit/>
              </a:bodyPr>
              <a:lstStyle/>
              <a:p>
                <a:r>
                  <a:rPr lang="en-US" sz="1400" dirty="0"/>
                  <a:t>Continuous</a:t>
                </a:r>
              </a:p>
            </p:txBody>
          </p:sp>
          <p:sp>
            <p:nvSpPr>
              <p:cNvPr id="20" name="Rectangle 19"/>
              <p:cNvSpPr/>
              <p:nvPr/>
            </p:nvSpPr>
            <p:spPr>
              <a:xfrm>
                <a:off x="3747252" y="6027618"/>
                <a:ext cx="800311" cy="369033"/>
              </a:xfrm>
              <a:prstGeom prst="rect">
                <a:avLst/>
              </a:prstGeom>
            </p:spPr>
            <p:txBody>
              <a:bodyPr wrap="none">
                <a:spAutoFit/>
              </a:bodyPr>
              <a:lstStyle/>
              <a:p>
                <a:r>
                  <a:rPr lang="en-US" sz="1400" dirty="0"/>
                  <a:t>Multi*</a:t>
                </a:r>
              </a:p>
            </p:txBody>
          </p:sp>
          <p:sp>
            <p:nvSpPr>
              <p:cNvPr id="21" name="Rectangle 20"/>
              <p:cNvSpPr/>
              <p:nvPr/>
            </p:nvSpPr>
            <p:spPr>
              <a:xfrm>
                <a:off x="5611571" y="6027618"/>
                <a:ext cx="800311" cy="369033"/>
              </a:xfrm>
              <a:prstGeom prst="rect">
                <a:avLst/>
              </a:prstGeom>
            </p:spPr>
            <p:txBody>
              <a:bodyPr wrap="none">
                <a:spAutoFit/>
              </a:bodyPr>
              <a:lstStyle/>
              <a:p>
                <a:r>
                  <a:rPr lang="en-US" sz="1400" dirty="0"/>
                  <a:t>Multi*</a:t>
                </a:r>
              </a:p>
            </p:txBody>
          </p:sp>
          <p:sp>
            <p:nvSpPr>
              <p:cNvPr id="22" name="Rectangle 21"/>
              <p:cNvSpPr/>
              <p:nvPr/>
            </p:nvSpPr>
            <p:spPr>
              <a:xfrm>
                <a:off x="7516574" y="6046726"/>
                <a:ext cx="800311" cy="369033"/>
              </a:xfrm>
              <a:prstGeom prst="rect">
                <a:avLst/>
              </a:prstGeom>
            </p:spPr>
            <p:txBody>
              <a:bodyPr wrap="none">
                <a:spAutoFit/>
              </a:bodyPr>
              <a:lstStyle/>
              <a:p>
                <a:r>
                  <a:rPr lang="en-US" sz="1400" dirty="0"/>
                  <a:t>Multi*</a:t>
                </a:r>
              </a:p>
            </p:txBody>
          </p:sp>
          <p:sp>
            <p:nvSpPr>
              <p:cNvPr id="23" name="Rectangle 22"/>
              <p:cNvSpPr/>
              <p:nvPr/>
            </p:nvSpPr>
            <p:spPr>
              <a:xfrm>
                <a:off x="1828800" y="3246437"/>
                <a:ext cx="932222" cy="369033"/>
              </a:xfrm>
              <a:prstGeom prst="rect">
                <a:avLst/>
              </a:prstGeom>
            </p:spPr>
            <p:txBody>
              <a:bodyPr wrap="none">
                <a:spAutoFit/>
              </a:bodyPr>
              <a:lstStyle/>
              <a:p>
                <a:r>
                  <a:rPr lang="en-US" sz="1400" dirty="0"/>
                  <a:t>Partially</a:t>
                </a:r>
              </a:p>
            </p:txBody>
          </p:sp>
          <p:sp>
            <p:nvSpPr>
              <p:cNvPr id="24" name="Rectangle 23"/>
              <p:cNvSpPr/>
              <p:nvPr/>
            </p:nvSpPr>
            <p:spPr>
              <a:xfrm>
                <a:off x="1828800" y="3779837"/>
                <a:ext cx="1394410" cy="369033"/>
              </a:xfrm>
              <a:prstGeom prst="rect">
                <a:avLst/>
              </a:prstGeom>
            </p:spPr>
            <p:txBody>
              <a:bodyPr wrap="none">
                <a:spAutoFit/>
              </a:bodyPr>
              <a:lstStyle/>
              <a:p>
                <a:r>
                  <a:rPr lang="en-US" sz="1400" dirty="0"/>
                  <a:t>Deterministic</a:t>
                </a:r>
              </a:p>
            </p:txBody>
          </p:sp>
          <p:sp>
            <p:nvSpPr>
              <p:cNvPr id="25" name="Rectangle 24"/>
              <p:cNvSpPr/>
              <p:nvPr/>
            </p:nvSpPr>
            <p:spPr>
              <a:xfrm>
                <a:off x="1828800" y="4430742"/>
                <a:ext cx="942606" cy="369033"/>
              </a:xfrm>
              <a:prstGeom prst="rect">
                <a:avLst/>
              </a:prstGeom>
            </p:spPr>
            <p:txBody>
              <a:bodyPr wrap="none">
                <a:spAutoFit/>
              </a:bodyPr>
              <a:lstStyle/>
              <a:p>
                <a:r>
                  <a:rPr lang="en-US" sz="1400" dirty="0"/>
                  <a:t>Episodic</a:t>
                </a:r>
              </a:p>
            </p:txBody>
          </p:sp>
          <p:sp>
            <p:nvSpPr>
              <p:cNvPr id="26" name="Rectangle 25"/>
              <p:cNvSpPr/>
              <p:nvPr/>
            </p:nvSpPr>
            <p:spPr>
              <a:xfrm>
                <a:off x="1828800" y="4884617"/>
                <a:ext cx="705319" cy="369033"/>
              </a:xfrm>
              <a:prstGeom prst="rect">
                <a:avLst/>
              </a:prstGeom>
            </p:spPr>
            <p:txBody>
              <a:bodyPr wrap="none">
                <a:spAutoFit/>
              </a:bodyPr>
              <a:lstStyle/>
              <a:p>
                <a:r>
                  <a:rPr lang="en-US" sz="1400" dirty="0"/>
                  <a:t>Static</a:t>
                </a:r>
              </a:p>
            </p:txBody>
          </p:sp>
          <p:sp>
            <p:nvSpPr>
              <p:cNvPr id="27" name="Rectangle 26"/>
              <p:cNvSpPr/>
              <p:nvPr/>
            </p:nvSpPr>
            <p:spPr>
              <a:xfrm>
                <a:off x="1828800" y="5437127"/>
                <a:ext cx="936299" cy="369033"/>
              </a:xfrm>
              <a:prstGeom prst="rect">
                <a:avLst/>
              </a:prstGeom>
            </p:spPr>
            <p:txBody>
              <a:bodyPr wrap="none">
                <a:spAutoFit/>
              </a:bodyPr>
              <a:lstStyle/>
              <a:p>
                <a:r>
                  <a:rPr lang="en-US" sz="1400" dirty="0"/>
                  <a:t>Discrete</a:t>
                </a:r>
              </a:p>
            </p:txBody>
          </p:sp>
          <p:sp>
            <p:nvSpPr>
              <p:cNvPr id="28" name="Rectangle 27"/>
              <p:cNvSpPr/>
              <p:nvPr/>
            </p:nvSpPr>
            <p:spPr>
              <a:xfrm>
                <a:off x="1828800" y="6027618"/>
                <a:ext cx="742624" cy="369033"/>
              </a:xfrm>
              <a:prstGeom prst="rect">
                <a:avLst/>
              </a:prstGeom>
            </p:spPr>
            <p:txBody>
              <a:bodyPr wrap="none">
                <a:spAutoFit/>
              </a:bodyPr>
              <a:lstStyle/>
              <a:p>
                <a:r>
                  <a:rPr lang="en-US" sz="1400"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4" name="Group 3">
              <a:extLst>
                <a:ext uri="{FF2B5EF4-FFF2-40B4-BE49-F238E27FC236}">
                  <a16:creationId xmlns:a16="http://schemas.microsoft.com/office/drawing/2014/main" id="{12D49DF1-538E-C644-BA87-45B3F91FBB13}"/>
                </a:ext>
              </a:extLst>
            </p:cNvPr>
            <p:cNvGrpSpPr/>
            <p:nvPr/>
          </p:nvGrpSpPr>
          <p:grpSpPr>
            <a:xfrm>
              <a:off x="1765861" y="1143000"/>
              <a:ext cx="6682062" cy="1734839"/>
              <a:chOff x="1765861" y="1143000"/>
              <a:chExt cx="6682062" cy="1734839"/>
            </a:xfrm>
          </p:grpSpPr>
          <p:pic>
            <p:nvPicPr>
              <p:cNvPr id="45060"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a:extLst>
                  <a:ext uri="{C183D7F6-B498-43B3-948B-1728B52AA6E4}">
                    <adec:decorative xmlns:adec="http://schemas.microsoft.com/office/drawing/2017/decorative" val="1"/>
                  </a:ext>
                </a:extLst>
              </p:cNvPr>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a:extLst>
                  <a:ext uri="{C183D7F6-B498-43B3-948B-1728B52AA6E4}">
                    <adec:decorative xmlns:adec="http://schemas.microsoft.com/office/drawing/2017/decorative" val="1"/>
                  </a:ext>
                </a:extLst>
              </p:cNvPr>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9" name="Rectangle 38"/>
              <p:cNvSpPr/>
              <p:nvPr/>
            </p:nvSpPr>
            <p:spPr>
              <a:xfrm>
                <a:off x="1919680" y="2286000"/>
                <a:ext cx="1450303" cy="591839"/>
              </a:xfrm>
              <a:prstGeom prst="rect">
                <a:avLst/>
              </a:prstGeom>
            </p:spPr>
            <p:txBody>
              <a:bodyPr wrap="none">
                <a:spAutoFit/>
              </a:bodyPr>
              <a:lstStyle/>
              <a:p>
                <a:pPr algn="ctr"/>
                <a:r>
                  <a:rPr lang="en-US" sz="1400" dirty="0"/>
                  <a:t>Vacuum cleaner</a:t>
                </a:r>
                <a:br>
                  <a:rPr lang="en-US" sz="1400" dirty="0"/>
                </a:br>
                <a:r>
                  <a:rPr lang="en-US" sz="1400" dirty="0"/>
                  <a:t>world</a:t>
                </a:r>
              </a:p>
            </p:txBody>
          </p:sp>
          <p:sp>
            <p:nvSpPr>
              <p:cNvPr id="36" name="Rectangle 35"/>
              <p:cNvSpPr/>
              <p:nvPr/>
            </p:nvSpPr>
            <p:spPr>
              <a:xfrm>
                <a:off x="3670653" y="2286000"/>
                <a:ext cx="1042960" cy="591839"/>
              </a:xfrm>
              <a:prstGeom prst="rect">
                <a:avLst/>
              </a:prstGeom>
            </p:spPr>
            <p:txBody>
              <a:bodyPr wrap="none">
                <a:spAutoFit/>
              </a:bodyPr>
              <a:lstStyle/>
              <a:p>
                <a:pPr algn="ctr"/>
                <a:r>
                  <a:rPr lang="en-US" sz="1400" dirty="0"/>
                  <a:t>Chess with</a:t>
                </a:r>
                <a:br>
                  <a:rPr lang="en-US" sz="1400" dirty="0"/>
                </a:br>
                <a:r>
                  <a:rPr lang="en-US" sz="1400" dirty="0"/>
                  <a:t>a clock</a:t>
                </a:r>
              </a:p>
            </p:txBody>
          </p:sp>
          <p:sp>
            <p:nvSpPr>
              <p:cNvPr id="37" name="Rectangle 36"/>
              <p:cNvSpPr/>
              <p:nvPr/>
            </p:nvSpPr>
            <p:spPr>
              <a:xfrm>
                <a:off x="5429886" y="2307094"/>
                <a:ext cx="866989" cy="348141"/>
              </a:xfrm>
              <a:prstGeom prst="rect">
                <a:avLst/>
              </a:prstGeom>
            </p:spPr>
            <p:txBody>
              <a:bodyPr wrap="none">
                <a:spAutoFit/>
              </a:bodyPr>
              <a:lstStyle/>
              <a:p>
                <a:r>
                  <a:rPr lang="en-US" sz="1400" dirty="0"/>
                  <a:t>Scrabble</a:t>
                </a:r>
              </a:p>
            </p:txBody>
          </p:sp>
          <p:sp>
            <p:nvSpPr>
              <p:cNvPr id="38" name="Rectangle 37"/>
              <p:cNvSpPr/>
              <p:nvPr/>
            </p:nvSpPr>
            <p:spPr>
              <a:xfrm>
                <a:off x="6861177" y="2286000"/>
                <a:ext cx="1079436" cy="348141"/>
              </a:xfrm>
              <a:prstGeom prst="rect">
                <a:avLst/>
              </a:prstGeom>
            </p:spPr>
            <p:txBody>
              <a:bodyPr wrap="none">
                <a:spAutoFit/>
              </a:bodyPr>
              <a:lstStyle/>
              <a:p>
                <a:r>
                  <a:rPr lang="en-US" sz="1400" dirty="0"/>
                  <a:t>Taxi driving</a:t>
                </a:r>
              </a:p>
            </p:txBody>
          </p:sp>
          <p:pic>
            <p:nvPicPr>
              <p:cNvPr id="3" name="Picture 4">
                <a:extLst>
                  <a:ext uri="{FF2B5EF4-FFF2-40B4-BE49-F238E27FC236}">
                    <a16:creationId xmlns:a16="http://schemas.microsoft.com/office/drawing/2014/main" id="{7F66E2C8-E952-6782-B595-546A3B9F5101}"/>
                  </a:ext>
                  <a:ext uri="{C183D7F6-B498-43B3-948B-1728B52AA6E4}">
                    <adec:decorative xmlns:adec="http://schemas.microsoft.com/office/drawing/2017/decorative" val="1"/>
                  </a:ext>
                </a:extLst>
              </p:cNvPr>
              <p:cNvPicPr>
                <a:picLocks noChangeAspect="1" noChangeArrowheads="1"/>
              </p:cNvPicPr>
              <p:nvPr/>
            </p:nvPicPr>
            <p:blipFill>
              <a:blip r:embed="rId6" cstate="print"/>
              <a:srcRect/>
              <a:stretch>
                <a:fillRect/>
              </a:stretch>
            </p:blipFill>
            <p:spPr bwMode="auto">
              <a:xfrm>
                <a:off x="1765861" y="1319402"/>
                <a:ext cx="1627602" cy="832727"/>
              </a:xfrm>
              <a:prstGeom prst="rect">
                <a:avLst/>
              </a:prstGeom>
              <a:noFill/>
            </p:spPr>
          </p:pic>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4060089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Agent Types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8586610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365127"/>
            <a:ext cx="7886700" cy="872682"/>
          </a:xfrm>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4"/>
                <a:stretch>
                  <a:fillRect b="-10909"/>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97A4365-FAB8-3CB6-5EC2-595FAABE4D28}"/>
              </a:ext>
              <a:ext uri="{C183D7F6-B498-43B3-948B-1728B52AA6E4}">
                <adec:decorative xmlns:adec="http://schemas.microsoft.com/office/drawing/2017/decorative" val="1"/>
              </a:ext>
            </a:extLst>
          </p:cNvPr>
          <p:cNvCxnSpPr>
            <a:cxnSpLocks/>
          </p:cNvCxnSpPr>
          <p:nvPr/>
        </p:nvCxnSpPr>
        <p:spPr>
          <a:xfrm flipH="1">
            <a:off x="3192781" y="2100180"/>
            <a:ext cx="301404" cy="295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 uri="{C183D7F6-B498-43B3-948B-1728B52AA6E4}">
                <adec:decorative xmlns:adec="http://schemas.microsoft.com/office/drawing/2017/decorative" val="1"/>
              </a:ext>
            </a:extLst>
          </p:cNvPr>
          <p:cNvSpPr txBox="1"/>
          <p:nvPr/>
        </p:nvSpPr>
        <p:spPr>
          <a:xfrm>
            <a:off x="2895600" y="2100180"/>
            <a:ext cx="571500" cy="261610"/>
          </a:xfrm>
          <a:prstGeom prst="rect">
            <a:avLst/>
          </a:prstGeom>
          <a:noFill/>
        </p:spPr>
        <p:txBody>
          <a:bodyPr wrap="squar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 uri="{C183D7F6-B498-43B3-948B-1728B52AA6E4}">
                <adec:decorative xmlns:adec="http://schemas.microsoft.com/office/drawing/2017/decorative" val="1"/>
              </a:ext>
            </a:extLst>
          </p:cNvPr>
          <p:cNvSpPr/>
          <p:nvPr/>
        </p:nvSpPr>
        <p:spPr>
          <a:xfrm rot="20595314">
            <a:off x="3601282" y="2862065"/>
            <a:ext cx="685800" cy="844374"/>
          </a:xfrm>
          <a:prstGeom prst="downArrow">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38B1A3F-34AA-8D60-73EE-3B5A618630D0}"/>
              </a:ext>
              <a:ext uri="{C183D7F6-B498-43B3-948B-1728B52AA6E4}">
                <adec:decorative xmlns:adec="http://schemas.microsoft.com/office/drawing/2017/decorative" val="1"/>
              </a:ext>
            </a:extLst>
          </p:cNvPr>
          <p:cNvGrpSpPr/>
          <p:nvPr/>
        </p:nvGrpSpPr>
        <p:grpSpPr>
          <a:xfrm>
            <a:off x="2619882" y="3798765"/>
            <a:ext cx="4648439" cy="2946551"/>
            <a:chOff x="2619882" y="3798765"/>
            <a:chExt cx="4648439" cy="2946551"/>
          </a:xfrm>
        </p:grpSpPr>
        <p:grpSp>
          <p:nvGrpSpPr>
            <p:cNvPr id="7" name="Group 6">
              <a:extLst>
                <a:ext uri="{FF2B5EF4-FFF2-40B4-BE49-F238E27FC236}">
                  <a16:creationId xmlns:a16="http://schemas.microsoft.com/office/drawing/2014/main" id="{46001A08-347E-082E-76DA-1ED74BFF0012}"/>
                </a:ext>
              </a:extLst>
            </p:cNvPr>
            <p:cNvGrpSpPr/>
            <p:nvPr/>
          </p:nvGrpSpPr>
          <p:grpSpPr>
            <a:xfrm>
              <a:off x="2619882" y="3798765"/>
              <a:ext cx="4648439" cy="2946551"/>
              <a:chOff x="2619882" y="3798765"/>
              <a:chExt cx="4648439" cy="2946551"/>
            </a:xfrm>
          </p:grpSpPr>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5"/>
              <a:stretch>
                <a:fillRect/>
              </a:stretch>
            </p:blipFill>
            <p:spPr>
              <a:xfrm>
                <a:off x="2619882" y="3798765"/>
                <a:ext cx="4648439" cy="2946551"/>
              </a:xfrm>
              <a:prstGeom prst="rect">
                <a:avLst/>
              </a:prstGeom>
            </p:spPr>
          </p:pic>
          <p:sp>
            <p:nvSpPr>
              <p:cNvPr id="16" name="TextBox 15">
                <a:extLst>
                  <a:ext uri="{FF2B5EF4-FFF2-40B4-BE49-F238E27FC236}">
                    <a16:creationId xmlns:a16="http://schemas.microsoft.com/office/drawing/2014/main" id="{F8E8F9ED-1E07-2259-2D05-7D75B295E85D}"/>
                  </a:ext>
                </a:extLst>
              </p:cNvPr>
              <p:cNvSpPr txBox="1"/>
              <p:nvPr/>
            </p:nvSpPr>
            <p:spPr>
              <a:xfrm>
                <a:off x="4091241" y="4227075"/>
                <a:ext cx="961518" cy="400110"/>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553998"/>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Action from the agent function to execute</a:t>
                </a:r>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5313055"/>
                  <a:ext cx="9144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𝑓</m:t>
                        </m:r>
                        <m:r>
                          <a:rPr lang="en-US" sz="1200" b="0" i="1" smtClean="0">
                            <a:latin typeface="Cambria Math" panose="02040503050406030204" pitchFamily="18" charset="0"/>
                          </a:rPr>
                          <m:t>(</m:t>
                        </m:r>
                        <m:r>
                          <a:rPr lang="en-US" sz="1200" b="0" i="1" smtClean="0">
                            <a:latin typeface="Cambria Math" panose="02040503050406030204" pitchFamily="18" charset="0"/>
                          </a:rPr>
                          <m:t>𝑝</m:t>
                        </m:r>
                        <m:r>
                          <a:rPr lang="en-US" sz="1200" b="0" i="1" smtClean="0">
                            <a:latin typeface="Cambria Math" panose="02040503050406030204" pitchFamily="18" charset="0"/>
                          </a:rPr>
                          <m:t>)</m:t>
                        </m:r>
                      </m:oMath>
                    </m:oMathPara>
                  </a14:m>
                  <a:endParaRPr lang="en-US" sz="12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5313055"/>
                  <a:ext cx="914400" cy="276999"/>
                </a:xfrm>
                <a:prstGeom prst="rect">
                  <a:avLst/>
                </a:prstGeom>
                <a:blipFill>
                  <a:blip r:embed="rId8"/>
                  <a:stretch>
                    <a:fillRect b="-8889"/>
                  </a:stretch>
                </a:blipFill>
              </p:spPr>
              <p:txBody>
                <a:bodyPr/>
                <a:lstStyle/>
                <a:p>
                  <a:r>
                    <a:rPr lang="en-US">
                      <a:noFill/>
                    </a:rPr>
                    <a:t> </a:t>
                  </a:r>
                </a:p>
              </p:txBody>
            </p:sp>
          </mc:Fallback>
        </mc:AlternateContent>
      </p:grpSp>
      <p:sp>
        <p:nvSpPr>
          <p:cNvPr id="11" name="TextBox 10">
            <a:extLst>
              <a:ext uri="{FF2B5EF4-FFF2-40B4-BE49-F238E27FC236}">
                <a16:creationId xmlns:a16="http://schemas.microsoft.com/office/drawing/2014/main" id="{A2B81BA7-1DFE-5682-A706-408F9989DCF6}"/>
              </a:ext>
            </a:extLst>
          </p:cNvPr>
          <p:cNvSpPr txBox="1"/>
          <p:nvPr/>
        </p:nvSpPr>
        <p:spPr>
          <a:xfrm>
            <a:off x="2748200" y="4262178"/>
            <a:ext cx="961518" cy="1477328"/>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Hardware + an event loop </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Read the sensors</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Ask agent function for action</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Execute action</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49991" y="4695932"/>
            <a:ext cx="2011567" cy="1905000"/>
          </a:xfrm>
          <a:prstGeom prst="wedgeRectCallout">
            <a:avLst>
              <a:gd name="adj1" fmla="val 121190"/>
              <a:gd name="adj2" fmla="val 616"/>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b="1" dirty="0"/>
              <a:t>Agent Function</a:t>
            </a:r>
          </a:p>
          <a:p>
            <a:pPr marL="285750" indent="-285750">
              <a:buFont typeface="Arial" panose="020B0604020202020204" pitchFamily="34" charset="0"/>
              <a:buChar char="•"/>
            </a:pPr>
            <a:r>
              <a:rPr lang="en-US" sz="1400" dirty="0"/>
              <a:t>Represents the “brain”</a:t>
            </a:r>
          </a:p>
          <a:p>
            <a:pPr marL="285750" indent="-285750">
              <a:buFont typeface="Arial" panose="020B0604020202020204" pitchFamily="34" charset="0"/>
              <a:buChar char="•"/>
            </a:pPr>
            <a:r>
              <a:rPr lang="en-US" sz="1400" dirty="0"/>
              <a:t>Assess performance measure</a:t>
            </a:r>
          </a:p>
          <a:p>
            <a:pPr marL="285750" indent="-285750">
              <a:buFont typeface="Arial" panose="020B0604020202020204" pitchFamily="34" charset="0"/>
              <a:buChar char="•"/>
            </a:pPr>
            <a:r>
              <a:rPr lang="en-US" sz="1400" dirty="0"/>
              <a:t>Remember percept sequence</a:t>
            </a:r>
          </a:p>
          <a:p>
            <a:pPr marL="285750" indent="-285750">
              <a:buFont typeface="Arial" panose="020B0604020202020204" pitchFamily="34" charset="0"/>
              <a:buChar char="•"/>
            </a:pPr>
            <a:r>
              <a:rPr lang="en-US" sz="1400" dirty="0"/>
              <a:t>Built-in knowledge</a:t>
            </a:r>
          </a:p>
        </p:txBody>
      </p:sp>
      <p:sp>
        <p:nvSpPr>
          <p:cNvPr id="13" name="TextBox 12">
            <a:extLst>
              <a:ext uri="{FF2B5EF4-FFF2-40B4-BE49-F238E27FC236}">
                <a16:creationId xmlns:a16="http://schemas.microsoft.com/office/drawing/2014/main" id="{084BD0FD-126E-2D69-D249-07D9FB56287C}"/>
              </a:ext>
              <a:ext uri="{C183D7F6-B498-43B3-948B-1728B52AA6E4}">
                <adec:decorative xmlns:adec="http://schemas.microsoft.com/office/drawing/2017/decorative" val="1"/>
              </a:ext>
            </a:extLst>
          </p:cNvPr>
          <p:cNvSpPr txBox="1"/>
          <p:nvPr/>
        </p:nvSpPr>
        <p:spPr>
          <a:xfrm>
            <a:off x="3261166" y="1884040"/>
            <a:ext cx="625034" cy="27997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BDB8EE00-E784-B5AE-6682-BDE1C2E3213B}"/>
              </a:ext>
              <a:ext uri="{C183D7F6-B498-43B3-948B-1728B52AA6E4}">
                <adec:decorative xmlns:adec="http://schemas.microsoft.com/office/drawing/2017/decorative" val="1"/>
              </a:ext>
            </a:extLst>
          </p:cNvPr>
          <p:cNvSpPr txBox="1"/>
          <p:nvPr/>
        </p:nvSpPr>
        <p:spPr>
          <a:xfrm>
            <a:off x="3709717" y="4850626"/>
            <a:ext cx="793897" cy="78817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8" name="TextBox 17">
            <a:extLst>
              <a:ext uri="{FF2B5EF4-FFF2-40B4-BE49-F238E27FC236}">
                <a16:creationId xmlns:a16="http://schemas.microsoft.com/office/drawing/2014/main" id="{01F3DC52-536A-9328-7E14-B5FA2C6383F0}"/>
              </a:ext>
            </a:extLst>
          </p:cNvPr>
          <p:cNvSpPr txBox="1"/>
          <p:nvPr/>
        </p:nvSpPr>
        <p:spPr>
          <a:xfrm>
            <a:off x="7396639" y="4171450"/>
            <a:ext cx="1524000" cy="2462213"/>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400" b="1" dirty="0"/>
              <a:t>Important</a:t>
            </a:r>
            <a:r>
              <a:rPr lang="en-US" sz="1400" dirty="0"/>
              <a:t>: Everything outside the agent function represents the environment.</a:t>
            </a:r>
          </a:p>
          <a:p>
            <a:r>
              <a:rPr lang="en-US" sz="1400" dirty="0"/>
              <a:t>This includes the physical robot, its sensors and its actuators, and event loop!</a:t>
            </a:r>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4" grpId="0" animBg="1"/>
      <p:bldP spid="14"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19403300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p:grpSp>
        <p:nvGrpSpPr>
          <p:cNvPr id="3" name="Group 2" descr="A figure showing that the sensors show the agent how the world is like now. The agent then uses condition-action rules to desice what actions it should take.">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3"/>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6"/>
                <a:stretch>
                  <a:fillRect l="-677" t="-3974" b="-9934"/>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a:t>
            </a:r>
          </a:p>
          <a:p>
            <a:r>
              <a:rPr lang="en-US" dirty="0"/>
              <a:t>It knows how the environment evolves over time given its last action. It updates the state using a  </a:t>
            </a:r>
            <a:r>
              <a:rPr lang="en-US" b="1" dirty="0">
                <a:solidFill>
                  <a:srgbClr val="FF0000"/>
                </a:solidFill>
              </a:rPr>
              <a:t>transition function</a:t>
            </a:r>
            <a:r>
              <a:rPr lang="en-US" dirty="0"/>
              <a:t> and the new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p:pic>
        <p:nvPicPr>
          <p:cNvPr id="5" name="Picture 4" descr="A figure that shiws how the agent adds a state and a model that describes how the world envolves.">
            <a:extLst>
              <a:ext uri="{FF2B5EF4-FFF2-40B4-BE49-F238E27FC236}">
                <a16:creationId xmlns:a16="http://schemas.microsoft.com/office/drawing/2014/main" id="{038E5158-0581-49FA-94C4-ABA19CFED948}"/>
              </a:ext>
            </a:extLst>
          </p:cNvPr>
          <p:cNvPicPr>
            <a:picLocks noChangeAspect="1"/>
          </p:cNvPicPr>
          <p:nvPr/>
        </p:nvPicPr>
        <p:blipFill>
          <a:blip r:embed="rId3"/>
          <a:stretch>
            <a:fillRect/>
          </a:stretch>
        </p:blipFill>
        <p:spPr>
          <a:xfrm>
            <a:off x="1981200" y="2717650"/>
            <a:ext cx="4673840" cy="2921150"/>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4"/>
                <a:stretch>
                  <a:fillRect l="-617" t="-3289" b="-9211"/>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055F036E-DDEA-4D0D-8190-21B9533B8EBB}"/>
              </a:ext>
              <a:ext uri="{C183D7F6-B498-43B3-948B-1728B52AA6E4}">
                <adec:decorative xmlns:adec="http://schemas.microsoft.com/office/drawing/2017/decorative" val="1"/>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p:nvPr/>
            </p:nvSpPr>
            <p:spPr>
              <a:xfrm>
                <a:off x="266700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667000" y="300196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p:nvPr/>
            </p:nvSpPr>
            <p:spPr>
              <a:xfrm>
                <a:off x="2438400" y="3544577"/>
                <a:ext cx="1524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438400" y="3544577"/>
                <a:ext cx="1524000"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F763B28-6C18-8BF9-D115-799B085EEEC1}"/>
                  </a:ext>
                </a:extLst>
              </p:cNvPr>
              <p:cNvSpPr txBox="1"/>
              <p:nvPr/>
            </p:nvSpPr>
            <p:spPr>
              <a:xfrm>
                <a:off x="477532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10" name="TextBox 9">
                <a:extLst>
                  <a:ext uri="{FF2B5EF4-FFF2-40B4-BE49-F238E27FC236}">
                    <a16:creationId xmlns:a16="http://schemas.microsoft.com/office/drawing/2014/main" id="{DF763B28-6C18-8BF9-D115-799B085EEEC1}"/>
                  </a:ext>
                </a:extLst>
              </p:cNvPr>
              <p:cNvSpPr txBox="1">
                <a:spLocks noRot="1" noChangeAspect="1" noMove="1" noResize="1" noEditPoints="1" noAdjustHandles="1" noChangeArrowheads="1" noChangeShapeType="1" noTextEdit="1"/>
              </p:cNvSpPr>
              <p:nvPr/>
            </p:nvSpPr>
            <p:spPr>
              <a:xfrm>
                <a:off x="4775320" y="3001963"/>
                <a:ext cx="381000" cy="369332"/>
              </a:xfrm>
              <a:prstGeom prst="rect">
                <a:avLst/>
              </a:prstGeom>
              <a:blipFill>
                <a:blip r:embed="rId8"/>
                <a:stretch>
                  <a:fillRect b="-6557"/>
                </a:stretch>
              </a:blipFill>
            </p:spPr>
            <p:txBody>
              <a:bodyPr/>
              <a:lstStyle/>
              <a:p>
                <a:r>
                  <a:rPr 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1143000"/>
          </a:xfrm>
        </p:spPr>
        <p:txBody>
          <a:bodyPr>
            <a:normAutofit fontScale="85000" lnSpcReduction="20000"/>
          </a:bodyPr>
          <a:lstStyle/>
          <a:p>
            <a:pPr marL="0" indent="0">
              <a:buNone/>
            </a:pPr>
            <a:r>
              <a:rPr lang="en-US" sz="2000" dirty="0"/>
              <a:t>States help to keep track of the environment and the agent in the environment. This is often also called the </a:t>
            </a:r>
            <a:r>
              <a:rPr lang="en-US" sz="2000" b="1" dirty="0"/>
              <a:t>system state</a:t>
            </a:r>
            <a:r>
              <a:rPr lang="en-US" sz="2000" dirty="0"/>
              <a:t>. The representation can be </a:t>
            </a:r>
          </a:p>
          <a:p>
            <a:pPr lvl="1"/>
            <a:r>
              <a:rPr lang="en-US" b="1" dirty="0"/>
              <a:t>Atomic</a:t>
            </a:r>
            <a:r>
              <a:rPr lang="en-US" dirty="0"/>
              <a:t>: Just a label for a black box. E.g., A, B</a:t>
            </a:r>
          </a:p>
          <a:p>
            <a:pPr lvl="1"/>
            <a:r>
              <a:rPr lang="en-US" b="1" dirty="0"/>
              <a:t>Factored</a:t>
            </a:r>
            <a:r>
              <a:rPr lang="en-US" dirty="0"/>
              <a:t>: A set of attribute values called </a:t>
            </a:r>
            <a:r>
              <a:rPr lang="en-US" dirty="0" err="1"/>
              <a:t>fluents</a:t>
            </a:r>
            <a:r>
              <a:rPr lang="en-US" dirty="0"/>
              <a:t>. </a:t>
            </a:r>
            <a:br>
              <a:rPr lang="en-US" dirty="0"/>
            </a:br>
            <a:r>
              <a:rPr lang="en-US" dirty="0"/>
              <a:t>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endParaRPr lang="en-US" sz="2000" dirty="0"/>
          </a:p>
        </p:txBody>
      </p:sp>
      <p:pic>
        <p:nvPicPr>
          <p:cNvPr id="4" name="Picture 3" descr="A figure showinf two atomic states as boxes and then a factored state decription where the states contain variables describing the state.">
            <a:extLst>
              <a:ext uri="{FF2B5EF4-FFF2-40B4-BE49-F238E27FC236}">
                <a16:creationId xmlns:a16="http://schemas.microsoft.com/office/drawing/2014/main" id="{BA80952D-B85D-4F0D-B7D7-FD1AEFB93BCD}"/>
              </a:ext>
              <a:ext uri="{C183D7F6-B498-43B3-948B-1728B52AA6E4}">
                <adec:decorative xmlns:adec="http://schemas.microsoft.com/office/drawing/2017/decorative" val="0"/>
              </a:ext>
            </a:extLst>
          </p:cNvPr>
          <p:cNvPicPr>
            <a:picLocks noChangeAspect="1"/>
          </p:cNvPicPr>
          <p:nvPr/>
        </p:nvPicPr>
        <p:blipFill rotWithShape="1">
          <a:blip r:embed="rId3"/>
          <a:srcRect r="40741" b="29953"/>
          <a:stretch/>
        </p:blipFill>
        <p:spPr>
          <a:xfrm>
            <a:off x="1981200" y="2971800"/>
            <a:ext cx="2982360" cy="1828800"/>
          </a:xfrm>
          <a:prstGeom prst="rect">
            <a:avLst/>
          </a:prstGeom>
        </p:spPr>
      </p:pic>
      <p:sp>
        <p:nvSpPr>
          <p:cNvPr id="5" name="Speech Bubble: Rectangle 4">
            <a:extLst>
              <a:ext uri="{FF2B5EF4-FFF2-40B4-BE49-F238E27FC236}">
                <a16:creationId xmlns:a16="http://schemas.microsoft.com/office/drawing/2014/main" id="{A1F6455A-2485-B0DA-DAC2-B15E3F61A4BE}"/>
              </a:ext>
            </a:extLst>
          </p:cNvPr>
          <p:cNvSpPr/>
          <p:nvPr/>
        </p:nvSpPr>
        <p:spPr>
          <a:xfrm>
            <a:off x="1447800" y="2895600"/>
            <a:ext cx="1257300" cy="533400"/>
          </a:xfrm>
          <a:prstGeom prst="wedgeRectCallout">
            <a:avLst>
              <a:gd name="adj1" fmla="val 43371"/>
              <a:gd name="adj2" fmla="val 109770"/>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Variables describing the system state are called “</a:t>
            </a:r>
            <a:r>
              <a:rPr lang="en-US" sz="1400" dirty="0" err="1"/>
              <a:t>fluents</a:t>
            </a:r>
            <a:r>
              <a:rPr lang="en-US" sz="1400" dirty="0"/>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1D0D7C3-8100-410F-21C7-DAC246620F5E}"/>
                  </a:ext>
                </a:extLst>
              </p:cNvPr>
              <p:cNvSpPr txBox="1"/>
              <p:nvPr/>
            </p:nvSpPr>
            <p:spPr>
              <a:xfrm>
                <a:off x="628650" y="4929612"/>
                <a:ext cx="8001000" cy="1569660"/>
              </a:xfrm>
              <a:prstGeom prst="rect">
                <a:avLst/>
              </a:prstGeom>
              <a:noFill/>
            </p:spPr>
            <p:txBody>
              <a:bodyPr wrap="square">
                <a:spAutoFit/>
              </a:bodyPr>
              <a:lstStyle/>
              <a:p>
                <a:r>
                  <a:rPr lang="en-US" sz="1600" dirty="0"/>
                  <a:t>We often construct atomic labels from factored information. E.g.: If the agent’s state is the coordinate x = 7 and y = 3, then the atomic state label could be the string “(7, 3)”. With the atomic representation, we can only compare if two labels are the same. With the factored state representation, we can reason more and calculate the distance between states!</a:t>
                </a:r>
              </a:p>
              <a:p>
                <a:pPr marL="285750" indent="-285750">
                  <a:buFont typeface="Arial" panose="020B0604020202020204" pitchFamily="34" charset="0"/>
                  <a:buChar char="•"/>
                </a:pPr>
                <a:endParaRPr lang="en-US" sz="1600" dirty="0"/>
              </a:p>
              <a:p>
                <a:r>
                  <a:rPr lang="en-US" sz="1600" dirty="0"/>
                  <a:t>The set of all possible states is called the </a:t>
                </a:r>
                <a:r>
                  <a:rPr lang="en-US" sz="1600" b="1" dirty="0">
                    <a:solidFill>
                      <a:srgbClr val="FF0000"/>
                    </a:solidFill>
                  </a:rPr>
                  <a:t>state space </a:t>
                </a:r>
                <a14:m>
                  <m:oMath xmlns:m="http://schemas.openxmlformats.org/officeDocument/2006/math">
                    <m:r>
                      <a:rPr lang="en-US" sz="1600" b="1" i="1" smtClean="0">
                        <a:solidFill>
                          <a:srgbClr val="FF0000"/>
                        </a:solidFill>
                        <a:latin typeface="Cambria Math" panose="02040503050406030204" pitchFamily="18" charset="0"/>
                      </a:rPr>
                      <m:t>𝑺</m:t>
                    </m:r>
                    <m:r>
                      <a:rPr lang="en-US" sz="1600" b="0" i="0" smtClean="0">
                        <a:solidFill>
                          <a:srgbClr val="FF0000"/>
                        </a:solidFill>
                        <a:latin typeface="Cambria Math" panose="02040503050406030204" pitchFamily="18" charset="0"/>
                      </a:rPr>
                      <m:t>.</m:t>
                    </m:r>
                  </m:oMath>
                </a14:m>
                <a:r>
                  <a:rPr lang="en-US" sz="1600" dirty="0"/>
                  <a:t> This set is typically very large!</a:t>
                </a:r>
              </a:p>
            </p:txBody>
          </p:sp>
        </mc:Choice>
        <mc:Fallback xmlns="">
          <p:sp>
            <p:nvSpPr>
              <p:cNvPr id="8" name="TextBox 7">
                <a:extLst>
                  <a:ext uri="{FF2B5EF4-FFF2-40B4-BE49-F238E27FC236}">
                    <a16:creationId xmlns:a16="http://schemas.microsoft.com/office/drawing/2014/main" id="{01D0D7C3-8100-410F-21C7-DAC246620F5E}"/>
                  </a:ext>
                </a:extLst>
              </p:cNvPr>
              <p:cNvSpPr txBox="1">
                <a:spLocks noRot="1" noChangeAspect="1" noMove="1" noResize="1" noEditPoints="1" noAdjustHandles="1" noChangeArrowheads="1" noChangeShapeType="1" noTextEdit="1"/>
              </p:cNvSpPr>
              <p:nvPr/>
            </p:nvSpPr>
            <p:spPr>
              <a:xfrm>
                <a:off x="628650" y="4929612"/>
                <a:ext cx="8001000" cy="1569660"/>
              </a:xfrm>
              <a:prstGeom prst="rect">
                <a:avLst/>
              </a:prstGeom>
              <a:blipFill>
                <a:blip r:embed="rId4"/>
                <a:stretch>
                  <a:fillRect l="-381" t="-1167" b="-4280"/>
                </a:stretch>
              </a:blipFill>
            </p:spPr>
            <p:txBody>
              <a:bodyPr/>
              <a:lstStyle/>
              <a:p>
                <a:r>
                  <a:rPr lang="en-US">
                    <a:noFill/>
                  </a:rPr>
                  <a:t> </a:t>
                </a:r>
              </a:p>
            </p:txBody>
          </p:sp>
        </mc:Fallback>
      </mc:AlternateContent>
    </p:spTree>
    <p:extLst>
      <p:ext uri="{BB962C8B-B14F-4D97-AF65-F5344CB8AC3E}">
        <p14:creationId xmlns:p14="http://schemas.microsoft.com/office/powerpoint/2010/main" val="73149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Transition Function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3733800"/>
          </a:xfrm>
        </p:spPr>
        <p:txBody>
          <a:bodyPr>
            <a:normAutofit fontScale="70000" lnSpcReduction="20000"/>
          </a:bodyPr>
          <a:lstStyle/>
          <a:p>
            <a:r>
              <a:rPr lang="en-US" dirty="0"/>
              <a:t>The environment is modeled as a discrete </a:t>
            </a:r>
            <a:r>
              <a:rPr lang="en-US" b="1" dirty="0"/>
              <a:t>dynamical system</a:t>
            </a:r>
            <a:r>
              <a:rPr lang="en-US" dirty="0"/>
              <a:t>.</a:t>
            </a:r>
          </a:p>
          <a:p>
            <a:r>
              <a:rPr lang="en-US" dirty="0"/>
              <a:t>Example of a state diagram</a:t>
            </a:r>
            <a:br>
              <a:rPr lang="en-US" dirty="0"/>
            </a:br>
            <a:r>
              <a:rPr lang="en-US" dirty="0"/>
              <a:t>for the Vacuum cleaner world.</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States change because of</a:t>
            </a:r>
          </a:p>
          <a:p>
            <a:pPr marL="685800" lvl="1" indent="-342900">
              <a:buFont typeface="+mj-lt"/>
              <a:buAutoNum type="alphaLcPeriod"/>
            </a:pPr>
            <a:r>
              <a:rPr lang="en-US" dirty="0"/>
              <a:t>System dynamics of the environment (the environment evolves by itself).</a:t>
            </a:r>
          </a:p>
          <a:p>
            <a:pPr marL="685800" lvl="1" indent="-342900">
              <a:buFont typeface="+mj-lt"/>
              <a:buAutoNum type="alphaLcPeriod"/>
            </a:pPr>
            <a:r>
              <a:rPr lang="en-US" dirty="0"/>
              <a:t>The actions of the agent.</a:t>
            </a:r>
          </a:p>
          <a:p>
            <a:pPr marL="0" indent="0">
              <a:buNone/>
            </a:pPr>
            <a:endParaRPr lang="en-US" dirty="0"/>
          </a:p>
          <a:p>
            <a:r>
              <a:rPr lang="en-US" dirty="0"/>
              <a:t>Both types of changes are represented by the transition function written as</a:t>
            </a:r>
          </a:p>
          <a:p>
            <a:pPr marL="0" indent="0">
              <a:buNone/>
            </a:pP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p:nvPr/>
            </p:nvSpPr>
            <p:spPr>
              <a:xfrm>
                <a:off x="2133600" y="5498068"/>
                <a:ext cx="1533525"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2133600" y="5498068"/>
                <a:ext cx="1533525" cy="369332"/>
              </a:xfrm>
              <a:prstGeom prst="rect">
                <a:avLst/>
              </a:prstGeom>
              <a:blipFill>
                <a:blip r:embed="rId3"/>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D48821B-8C75-76CE-662C-A45020AF98E0}"/>
              </a:ext>
              <a:ext uri="{C183D7F6-B498-43B3-948B-1728B52AA6E4}">
                <adec:decorative xmlns:adec="http://schemas.microsoft.com/office/drawing/2017/decorative" val="0"/>
              </a:ext>
            </a:extLst>
          </p:cNvPr>
          <p:cNvSpPr txBox="1"/>
          <p:nvPr/>
        </p:nvSpPr>
        <p:spPr>
          <a:xfrm>
            <a:off x="3829051" y="5498068"/>
            <a:ext cx="533400" cy="369332"/>
          </a:xfrm>
          <a:prstGeom prst="rect">
            <a:avLst/>
          </a:prstGeom>
          <a:noFill/>
        </p:spPr>
        <p:txBody>
          <a:bodyPr wrap="square" rtlCol="0">
            <a:spAutoFit/>
          </a:bodyPr>
          <a:lstStyle/>
          <a:p>
            <a:r>
              <a:rPr lang="en-US" dirty="0"/>
              <a:t>or</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p:nvPr/>
            </p:nvSpPr>
            <p:spPr>
              <a:xfrm>
                <a:off x="4419601" y="5498068"/>
                <a:ext cx="144780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4419601" y="5498068"/>
                <a:ext cx="1447800" cy="369332"/>
              </a:xfrm>
              <a:prstGeom prst="rect">
                <a:avLst/>
              </a:prstGeom>
              <a:blipFill>
                <a:blip r:embed="rId4"/>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p:nvPr/>
            </p:nvSpPr>
            <p:spPr>
              <a:xfrm>
                <a:off x="6162676" y="5459849"/>
                <a:ext cx="2514600" cy="1169551"/>
              </a:xfrm>
              <a:prstGeom prst="rect">
                <a:avLst/>
              </a:prstGeom>
              <a:noFill/>
            </p:spPr>
            <p:txBody>
              <a:bodyPr wrap="square" rtlCol="0">
                <a:spAutoFit/>
              </a:bodyPr>
              <a:lstStyle/>
              <a:p>
                <a14:m>
                  <m:oMath xmlns:m="http://schemas.openxmlformats.org/officeDocument/2006/math">
                    <m:r>
                      <a:rPr lang="en-US" sz="1400" b="0" i="1" smtClean="0">
                        <a:latin typeface="Cambria Math" panose="02040503050406030204" pitchFamily="18" charset="0"/>
                      </a:rPr>
                      <m:t>𝑆</m:t>
                    </m:r>
                  </m:oMath>
                </a14:m>
                <a:r>
                  <a:rPr lang="en-US" sz="1400" dirty="0"/>
                  <a:t>        … set of states</a:t>
                </a:r>
              </a:p>
              <a:p>
                <a14:m>
                  <m:oMath xmlns:m="http://schemas.openxmlformats.org/officeDocument/2006/math">
                    <m:r>
                      <a:rPr lang="en-US" sz="1400" b="0" i="1" smtClean="0">
                        <a:latin typeface="Cambria Math" panose="02040503050406030204" pitchFamily="18" charset="0"/>
                      </a:rPr>
                      <m:t>𝐴</m:t>
                    </m:r>
                  </m:oMath>
                </a14:m>
                <a:r>
                  <a:rPr lang="en-US" sz="1400" dirty="0"/>
                  <a:t>        … set of available actions</a:t>
                </a:r>
              </a:p>
              <a:p>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𝐴</m:t>
                    </m:r>
                  </m:oMath>
                </a14:m>
                <a:r>
                  <a:rPr lang="en-US" sz="1400" dirty="0"/>
                  <a:t> … an action</a:t>
                </a:r>
              </a:p>
              <a:p>
                <a14:m>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current state</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next state</a:t>
                </a:r>
              </a:p>
            </p:txBody>
          </p:sp>
        </mc:Choice>
        <mc:Fallback xmlns="">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162676" y="5459849"/>
                <a:ext cx="2514600" cy="1169551"/>
              </a:xfrm>
              <a:prstGeom prst="rect">
                <a:avLst/>
              </a:prstGeom>
              <a:blipFill>
                <a:blip r:embed="rId5"/>
                <a:stretch>
                  <a:fillRect t="-1042" b="-4167"/>
                </a:stretch>
              </a:blipFill>
            </p:spPr>
            <p:txBody>
              <a:bodyPr/>
              <a:lstStyle/>
              <a:p>
                <a:r>
                  <a:rPr lang="en-US">
                    <a:noFill/>
                  </a:rPr>
                  <a:t> </a:t>
                </a:r>
              </a:p>
            </p:txBody>
          </p:sp>
        </mc:Fallback>
      </mc:AlternateContent>
      <p:pic>
        <p:nvPicPr>
          <p:cNvPr id="4" name="Picture 6">
            <a:extLst>
              <a:ext uri="{FF2B5EF4-FFF2-40B4-BE49-F238E27FC236}">
                <a16:creationId xmlns:a16="http://schemas.microsoft.com/office/drawing/2014/main" id="{1A0A61BC-FB53-9039-E36C-C55166799046}"/>
              </a:ext>
              <a:ext uri="{C183D7F6-B498-43B3-948B-1728B52AA6E4}">
                <adec:decorative xmlns:adec="http://schemas.microsoft.com/office/drawing/2017/decorative" val="1"/>
              </a:ext>
            </a:extLst>
          </p:cNvPr>
          <p:cNvPicPr>
            <a:picLocks noChangeAspect="1" noChangeArrowheads="1"/>
          </p:cNvPicPr>
          <p:nvPr/>
        </p:nvPicPr>
        <p:blipFill>
          <a:blip r:embed="rId6" cstate="print"/>
          <a:srcRect/>
          <a:stretch>
            <a:fillRect/>
          </a:stretch>
        </p:blipFill>
        <p:spPr bwMode="auto">
          <a:xfrm>
            <a:off x="3352800" y="1981200"/>
            <a:ext cx="4351666" cy="2073143"/>
          </a:xfrm>
          <a:prstGeom prst="rect">
            <a:avLst/>
          </a:prstGeom>
          <a:noFill/>
          <a:ln w="9525">
            <a:solidFill>
              <a:schemeClr val="tx1"/>
            </a:solidFill>
            <a:miter lim="800000"/>
            <a:headEnd/>
            <a:tailEnd/>
          </a:ln>
        </p:spPr>
      </p:pic>
      <p:sp>
        <p:nvSpPr>
          <p:cNvPr id="5" name="Speech Bubble: Rectangle 4">
            <a:extLst>
              <a:ext uri="{FF2B5EF4-FFF2-40B4-BE49-F238E27FC236}">
                <a16:creationId xmlns:a16="http://schemas.microsoft.com/office/drawing/2014/main" id="{3EDFDD20-31F0-E5BB-A0B7-B9234C3BE12A}"/>
              </a:ext>
              <a:ext uri="{C183D7F6-B498-43B3-948B-1728B52AA6E4}">
                <adec:decorative xmlns:adec="http://schemas.microsoft.com/office/drawing/2017/decorative" val="1"/>
              </a:ext>
            </a:extLst>
          </p:cNvPr>
          <p:cNvSpPr/>
          <p:nvPr/>
        </p:nvSpPr>
        <p:spPr>
          <a:xfrm>
            <a:off x="6096000" y="1295400"/>
            <a:ext cx="838200" cy="304800"/>
          </a:xfrm>
          <a:prstGeom prst="wedgeRectCallout">
            <a:avLst>
              <a:gd name="adj1" fmla="val -58663"/>
              <a:gd name="adj2" fmla="val 21008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State</a:t>
            </a:r>
          </a:p>
        </p:txBody>
      </p:sp>
      <p:sp>
        <p:nvSpPr>
          <p:cNvPr id="6" name="Speech Bubble: Rectangle 5">
            <a:extLst>
              <a:ext uri="{FF2B5EF4-FFF2-40B4-BE49-F238E27FC236}">
                <a16:creationId xmlns:a16="http://schemas.microsoft.com/office/drawing/2014/main" id="{FA455424-E70B-C037-EA6B-959892952F00}"/>
              </a:ext>
              <a:ext uri="{C183D7F6-B498-43B3-948B-1728B52AA6E4}">
                <adec:decorative xmlns:adec="http://schemas.microsoft.com/office/drawing/2017/decorative" val="1"/>
              </a:ext>
            </a:extLst>
          </p:cNvPr>
          <p:cNvSpPr/>
          <p:nvPr/>
        </p:nvSpPr>
        <p:spPr>
          <a:xfrm>
            <a:off x="6934200" y="1855351"/>
            <a:ext cx="838200" cy="304800"/>
          </a:xfrm>
          <a:prstGeom prst="wedgeRectCallout">
            <a:avLst>
              <a:gd name="adj1" fmla="val -119367"/>
              <a:gd name="adj2" fmla="val 15443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Action</a:t>
            </a:r>
          </a:p>
        </p:txBody>
      </p:sp>
    </p:spTree>
    <p:extLst>
      <p:ext uri="{BB962C8B-B14F-4D97-AF65-F5344CB8AC3E}">
        <p14:creationId xmlns:p14="http://schemas.microsoft.com/office/powerpoint/2010/main" val="3266019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86DF5C27-232E-48B7-8171-EA8A2E3A93E7}"/>
              </a:ext>
              <a:ext uri="{C183D7F6-B498-43B3-948B-1728B52AA6E4}">
                <adec:decorative xmlns:adec="http://schemas.microsoft.com/office/drawing/2017/decorative" val="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7D1719DD-B2B6-4738-A0AA-62911384C233}"/>
              </a:ext>
              <a:ext uri="{C183D7F6-B498-43B3-948B-1728B52AA6E4}">
                <adec:decorative xmlns:adec="http://schemas.microsoft.com/office/drawing/2017/decorative" val="1"/>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pic>
        <p:nvPicPr>
          <p:cNvPr id="4" name="Picture 3" descr="Photo of a Nest smart thermostat.">
            <a:extLst>
              <a:ext uri="{FF2B5EF4-FFF2-40B4-BE49-F238E27FC236}">
                <a16:creationId xmlns:a16="http://schemas.microsoft.com/office/drawing/2014/main" id="{F31ABD9D-4846-470F-B3BA-A565CD3E297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8" name="TextBox 7">
            <a:extLst>
              <a:ext uri="{FF2B5EF4-FFF2-40B4-BE49-F238E27FC236}">
                <a16:creationId xmlns:a16="http://schemas.microsoft.com/office/drawing/2014/main" id="{FA84CFB8-AE58-4D64-A018-44C62263C38C}"/>
              </a:ext>
              <a:ext uri="{C183D7F6-B498-43B3-948B-1728B52AA6E4}">
                <adec:decorative xmlns:adec="http://schemas.microsoft.com/office/drawing/2017/decorative" val="1"/>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9" name="Rectangle 8">
            <a:extLst>
              <a:ext uri="{FF2B5EF4-FFF2-40B4-BE49-F238E27FC236}">
                <a16:creationId xmlns:a16="http://schemas.microsoft.com/office/drawing/2014/main" id="{46BEEC65-AC0E-437D-8CD7-B9F36A8B4660}"/>
              </a:ext>
              <a:ext uri="{C183D7F6-B498-43B3-948B-1728B52AA6E4}">
                <adec:decorative xmlns:adec="http://schemas.microsoft.com/office/drawing/2017/decorative" val="1"/>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3" name="TextBox 2">
            <a:extLst>
              <a:ext uri="{FF2B5EF4-FFF2-40B4-BE49-F238E27FC236}">
                <a16:creationId xmlns:a16="http://schemas.microsoft.com/office/drawing/2014/main" id="{8BEC33CE-2976-42AA-AC2E-2DB601416A8A}"/>
              </a:ext>
              <a:ext uri="{C183D7F6-B498-43B3-948B-1728B52AA6E4}">
                <adec:decorative xmlns:adec="http://schemas.microsoft.com/office/drawing/2017/decorative" val="1"/>
              </a:ext>
            </a:extLst>
          </p:cNvPr>
          <p:cNvSpPr txBox="1"/>
          <p:nvPr/>
        </p:nvSpPr>
        <p:spPr>
          <a:xfrm>
            <a:off x="762000" y="3115557"/>
            <a:ext cx="1003929" cy="923330"/>
          </a:xfrm>
          <a:prstGeom prst="rect">
            <a:avLst/>
          </a:prstGeom>
          <a:noFill/>
        </p:spPr>
        <p:txBody>
          <a:bodyPr wrap="none" rtlCol="0">
            <a:spAutoFit/>
          </a:bodyPr>
          <a:lstStyle/>
          <a:p>
            <a:r>
              <a:rPr lang="en-US" b="1" dirty="0"/>
              <a:t>Percepts</a:t>
            </a:r>
            <a:br>
              <a:rPr lang="en-US" dirty="0"/>
            </a:br>
            <a:br>
              <a:rPr lang="en-US" dirty="0"/>
            </a:br>
            <a:endParaRPr lang="en-US" dirty="0"/>
          </a:p>
        </p:txBody>
      </p:sp>
      <p:sp>
        <p:nvSpPr>
          <p:cNvPr id="12" name="TextBox 11">
            <a:extLst>
              <a:ext uri="{FF2B5EF4-FFF2-40B4-BE49-F238E27FC236}">
                <a16:creationId xmlns:a16="http://schemas.microsoft.com/office/drawing/2014/main" id="{88BED5A7-33F5-44FF-A8D2-C1229027E120}"/>
              </a:ext>
              <a:ext uri="{C183D7F6-B498-43B3-948B-1728B52AA6E4}">
                <adec:decorative xmlns:adec="http://schemas.microsoft.com/office/drawing/2017/decorative" val="1"/>
              </a:ext>
            </a:extLst>
          </p:cNvPr>
          <p:cNvSpPr txBox="1"/>
          <p:nvPr/>
        </p:nvSpPr>
        <p:spPr>
          <a:xfrm>
            <a:off x="4876800" y="3059668"/>
            <a:ext cx="1981200" cy="369332"/>
          </a:xfrm>
          <a:prstGeom prst="rect">
            <a:avLst/>
          </a:prstGeom>
          <a:noFill/>
        </p:spPr>
        <p:txBody>
          <a:bodyPr wrap="square" rtlCol="0">
            <a:spAutoFit/>
          </a:bodyPr>
          <a:lstStyle/>
          <a:p>
            <a:r>
              <a:rPr lang="en-US" b="1" dirty="0"/>
              <a:t>Percepts</a:t>
            </a:r>
          </a:p>
        </p:txBody>
      </p:sp>
      <p:sp>
        <p:nvSpPr>
          <p:cNvPr id="13" name="TextBox 12">
            <a:extLst>
              <a:ext uri="{FF2B5EF4-FFF2-40B4-BE49-F238E27FC236}">
                <a16:creationId xmlns:a16="http://schemas.microsoft.com/office/drawing/2014/main" id="{9B402BD5-D8DE-40BF-8FAC-7554706570E3}"/>
              </a:ext>
              <a:ext uri="{C183D7F6-B498-43B3-948B-1728B52AA6E4}">
                <adec:decorative xmlns:adec="http://schemas.microsoft.com/office/drawing/2017/decorative" val="1"/>
              </a:ext>
            </a:extLst>
          </p:cNvPr>
          <p:cNvSpPr txBox="1"/>
          <p:nvPr/>
        </p:nvSpPr>
        <p:spPr>
          <a:xfrm>
            <a:off x="2436122" y="3124200"/>
            <a:ext cx="1607588" cy="646331"/>
          </a:xfrm>
          <a:prstGeom prst="rect">
            <a:avLst/>
          </a:prstGeom>
          <a:noFill/>
        </p:spPr>
        <p:txBody>
          <a:bodyPr wrap="square" rtlCol="0">
            <a:spAutoFit/>
          </a:bodyPr>
          <a:lstStyle/>
          <a:p>
            <a:r>
              <a:rPr lang="en-US" b="1" dirty="0"/>
              <a:t>States</a:t>
            </a:r>
          </a:p>
          <a:p>
            <a:endParaRPr lang="en-US" dirty="0"/>
          </a:p>
        </p:txBody>
      </p:sp>
      <p:sp>
        <p:nvSpPr>
          <p:cNvPr id="14" name="TextBox 13">
            <a:extLst>
              <a:ext uri="{FF2B5EF4-FFF2-40B4-BE49-F238E27FC236}">
                <a16:creationId xmlns:a16="http://schemas.microsoft.com/office/drawing/2014/main" id="{DF174D32-43A7-4A26-B966-801AF47D5F09}"/>
              </a:ext>
              <a:ext uri="{C183D7F6-B498-43B3-948B-1728B52AA6E4}">
                <adec:decorative xmlns:adec="http://schemas.microsoft.com/office/drawing/2017/decorative" val="1"/>
              </a:ext>
            </a:extLst>
          </p:cNvPr>
          <p:cNvSpPr txBox="1"/>
          <p:nvPr/>
        </p:nvSpPr>
        <p:spPr>
          <a:xfrm>
            <a:off x="6776112" y="3090157"/>
            <a:ext cx="1529688" cy="646331"/>
          </a:xfrm>
          <a:prstGeom prst="rect">
            <a:avLst/>
          </a:prstGeom>
          <a:noFill/>
        </p:spPr>
        <p:txBody>
          <a:bodyPr wrap="square" rtlCol="0">
            <a:spAutoFit/>
          </a:bodyPr>
          <a:lstStyle/>
          <a:p>
            <a:r>
              <a:rPr lang="en-US" b="1" dirty="0"/>
              <a:t>States</a:t>
            </a:r>
          </a:p>
          <a:p>
            <a:endParaRPr lang="en-US" b="1" dirty="0"/>
          </a:p>
        </p:txBody>
      </p:sp>
      <p:cxnSp>
        <p:nvCxnSpPr>
          <p:cNvPr id="6" name="Straight Connector 5">
            <a:extLst>
              <a:ext uri="{FF2B5EF4-FFF2-40B4-BE49-F238E27FC236}">
                <a16:creationId xmlns:a16="http://schemas.microsoft.com/office/drawing/2014/main" id="{45059520-DFE9-4791-94EB-AA0EE19A9FE6}"/>
              </a:ext>
              <a:ext uri="{C183D7F6-B498-43B3-948B-1728B52AA6E4}">
                <adec:decorative xmlns:adec="http://schemas.microsoft.com/office/drawing/2017/decorative" val="1"/>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C9F9B85E-2E5E-474C-8092-F3B2163AEC75}"/>
              </a:ext>
              <a:ext uri="{C183D7F6-B498-43B3-948B-1728B52AA6E4}">
                <adec:decorative xmlns:adec="http://schemas.microsoft.com/office/drawing/2017/decorative" val="1"/>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spTree>
    <p:extLst>
      <p:ext uri="{BB962C8B-B14F-4D97-AF65-F5344CB8AC3E}">
        <p14:creationId xmlns:p14="http://schemas.microsoft.com/office/powerpoint/2010/main" val="275789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 Solution</a:t>
            </a:r>
          </a:p>
        </p:txBody>
      </p:sp>
      <p:pic>
        <p:nvPicPr>
          <p:cNvPr id="22" name="Picture 21" descr="Foto of the inside of a mechanical thermostat.">
            <a:extLst>
              <a:ext uri="{FF2B5EF4-FFF2-40B4-BE49-F238E27FC236}">
                <a16:creationId xmlns:a16="http://schemas.microsoft.com/office/drawing/2014/main" id="{6CB36289-F9EB-124A-66CD-6DC6FA209F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6130" y="1421412"/>
            <a:ext cx="2211617" cy="1886379"/>
          </a:xfrm>
          <a:prstGeom prst="rect">
            <a:avLst/>
          </a:prstGeom>
          <a:ln>
            <a:noFill/>
          </a:ln>
          <a:effectLst>
            <a:softEdge rad="112500"/>
          </a:effectLst>
        </p:spPr>
      </p:pic>
      <p:sp>
        <p:nvSpPr>
          <p:cNvPr id="5" name="TextBox 4">
            <a:extLst>
              <a:ext uri="{FF2B5EF4-FFF2-40B4-BE49-F238E27FC236}">
                <a16:creationId xmlns:a16="http://schemas.microsoft.com/office/drawing/2014/main" id="{E7C2D6C5-C842-4F68-BA5B-73EEC57595E6}"/>
              </a:ext>
            </a:extLst>
          </p:cNvPr>
          <p:cNvSpPr txBox="1"/>
          <p:nvPr/>
        </p:nvSpPr>
        <p:spPr>
          <a:xfrm>
            <a:off x="3377847" y="2120462"/>
            <a:ext cx="1655513" cy="584775"/>
          </a:xfrm>
          <a:prstGeom prst="rect">
            <a:avLst/>
          </a:prstGeom>
          <a:noFill/>
        </p:spPr>
        <p:txBody>
          <a:bodyPr wrap="square" rtlCol="0">
            <a:spAutoFit/>
          </a:bodyPr>
          <a:lstStyle/>
          <a:p>
            <a:r>
              <a:rPr lang="en-US" sz="1600" dirty="0">
                <a:solidFill>
                  <a:schemeClr val="accent2"/>
                </a:solidFill>
              </a:rPr>
              <a:t>Set target temperature</a:t>
            </a:r>
          </a:p>
        </p:txBody>
      </p:sp>
      <p:pic>
        <p:nvPicPr>
          <p:cNvPr id="4" name="Picture 3" descr="Foto of a nest smart thermostat.">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561590"/>
            <a:ext cx="2682136" cy="1536588"/>
          </a:xfrm>
          <a:prstGeom prst="rect">
            <a:avLst/>
          </a:prstGeom>
          <a:ln>
            <a:noFill/>
          </a:ln>
          <a:effectLst>
            <a:outerShdw blurRad="292100" dist="139700" dir="2700000" algn="tl" rotWithShape="0">
              <a:srgbClr val="333333">
                <a:alpha val="65000"/>
              </a:srgbClr>
            </a:outerShdw>
          </a:effectLst>
        </p:spPr>
      </p:pic>
      <p:sp>
        <p:nvSpPr>
          <p:cNvPr id="30" name="Speech Bubble: Rectangle 29">
            <a:extLst>
              <a:ext uri="{FF2B5EF4-FFF2-40B4-BE49-F238E27FC236}">
                <a16:creationId xmlns:a16="http://schemas.microsoft.com/office/drawing/2014/main" id="{149D56CF-CA52-6970-895D-87A82A52AD78}"/>
              </a:ext>
              <a:ext uri="{C183D7F6-B498-43B3-948B-1728B52AA6E4}">
                <adec:decorative xmlns:adec="http://schemas.microsoft.com/office/drawing/2017/decorative" val="0"/>
              </a:ext>
            </a:extLst>
          </p:cNvPr>
          <p:cNvSpPr/>
          <p:nvPr/>
        </p:nvSpPr>
        <p:spPr>
          <a:xfrm>
            <a:off x="6699912" y="943524"/>
            <a:ext cx="2063088" cy="566868"/>
          </a:xfrm>
          <a:prstGeom prst="wedgeRectCallout">
            <a:avLst>
              <a:gd name="adj1" fmla="val -42208"/>
              <a:gd name="adj2" fmla="val 139950"/>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Many sensors, internet connectivity, memory.</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596772"/>
            <a:ext cx="1271836" cy="1323439"/>
          </a:xfrm>
          <a:prstGeom prst="rect">
            <a:avLst/>
          </a:prstGeom>
          <a:noFill/>
        </p:spPr>
        <p:txBody>
          <a:bodyPr wrap="square" rtlCol="0">
            <a:spAutoFit/>
          </a:bodyPr>
          <a:lstStyle/>
          <a:p>
            <a:r>
              <a:rPr lang="en-US" sz="1600" dirty="0">
                <a:solidFill>
                  <a:schemeClr val="accent2"/>
                </a:solidFill>
              </a:rPr>
              <a:t>Change temperature when you are too cold/warm.</a:t>
            </a:r>
          </a:p>
        </p:txBody>
      </p:sp>
      <p:grpSp>
        <p:nvGrpSpPr>
          <p:cNvPr id="17" name="Group 16">
            <a:extLst>
              <a:ext uri="{FF2B5EF4-FFF2-40B4-BE49-F238E27FC236}">
                <a16:creationId xmlns:a16="http://schemas.microsoft.com/office/drawing/2014/main" id="{EC9E1568-DC9E-F1F0-75F6-338765ED1E44}"/>
              </a:ext>
              <a:ext uri="{C183D7F6-B498-43B3-948B-1728B52AA6E4}">
                <adec:decorative xmlns:adec="http://schemas.microsoft.com/office/drawing/2017/decorative" val="1"/>
              </a:ext>
            </a:extLst>
          </p:cNvPr>
          <p:cNvGrpSpPr/>
          <p:nvPr/>
        </p:nvGrpSpPr>
        <p:grpSpPr>
          <a:xfrm>
            <a:off x="685800" y="3226500"/>
            <a:ext cx="3429000" cy="3352800"/>
            <a:chOff x="685800" y="2743200"/>
            <a:chExt cx="3429000" cy="3352800"/>
          </a:xfrm>
        </p:grpSpPr>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3" name="TextBox 2">
              <a:extLst>
                <a:ext uri="{FF2B5EF4-FFF2-40B4-BE49-F238E27FC236}">
                  <a16:creationId xmlns:a16="http://schemas.microsoft.com/office/drawing/2014/main" id="{8BEC33CE-2976-42AA-AC2E-2DB601416A8A}"/>
                </a:ext>
              </a:extLst>
            </p:cNvPr>
            <p:cNvSpPr txBox="1"/>
            <p:nvPr/>
          </p:nvSpPr>
          <p:spPr>
            <a:xfrm>
              <a:off x="762000" y="3115557"/>
              <a:ext cx="1433853" cy="830997"/>
            </a:xfrm>
            <a:prstGeom prst="rect">
              <a:avLst/>
            </a:prstGeom>
            <a:noFill/>
          </p:spPr>
          <p:txBody>
            <a:bodyPr wrap="square" rtlCol="0">
              <a:spAutoFit/>
            </a:bodyPr>
            <a:lstStyle/>
            <a:p>
              <a:r>
                <a:rPr lang="en-US" sz="1600" b="1" dirty="0"/>
                <a:t>Percepts</a:t>
              </a:r>
              <a:br>
                <a:rPr lang="en-US" sz="1600" dirty="0"/>
              </a:br>
              <a:br>
                <a:rPr lang="en-US" sz="1600" dirty="0"/>
              </a:br>
              <a:endParaRPr lang="en-US" sz="1600" dirty="0"/>
            </a:p>
          </p:txBody>
        </p:sp>
        <p:sp>
          <p:nvSpPr>
            <p:cNvPr id="13" name="TextBox 12">
              <a:extLst>
                <a:ext uri="{FF2B5EF4-FFF2-40B4-BE49-F238E27FC236}">
                  <a16:creationId xmlns:a16="http://schemas.microsoft.com/office/drawing/2014/main" id="{9B402BD5-D8DE-40BF-8FAC-7554706570E3}"/>
                </a:ext>
              </a:extLst>
            </p:cNvPr>
            <p:cNvSpPr txBox="1"/>
            <p:nvPr/>
          </p:nvSpPr>
          <p:spPr>
            <a:xfrm>
              <a:off x="2436122" y="3124200"/>
              <a:ext cx="1607588" cy="1569660"/>
            </a:xfrm>
            <a:prstGeom prst="rect">
              <a:avLst/>
            </a:prstGeom>
            <a:noFill/>
          </p:spPr>
          <p:txBody>
            <a:bodyPr wrap="square" rtlCol="0">
              <a:spAutoFit/>
            </a:bodyPr>
            <a:lstStyle/>
            <a:p>
              <a:r>
                <a:rPr lang="en-US" sz="1600" b="1" dirty="0"/>
                <a:t>States</a:t>
              </a:r>
            </a:p>
            <a:p>
              <a:endParaRPr lang="en-US" sz="1600" dirty="0"/>
            </a:p>
            <a:p>
              <a:endParaRPr lang="en-US" sz="1600" dirty="0"/>
            </a:p>
            <a:p>
              <a:endParaRPr lang="en-US" sz="1600" dirty="0"/>
            </a:p>
            <a:p>
              <a:endParaRPr lang="en-US" sz="1600" dirty="0"/>
            </a:p>
            <a:p>
              <a:endParaRPr lang="en-US" sz="1600" dirty="0"/>
            </a:p>
          </p:txBody>
        </p:sp>
        <p:cxnSp>
          <p:nvCxnSpPr>
            <p:cNvPr id="6" name="Straight Connector 5">
              <a:extLst>
                <a:ext uri="{FF2B5EF4-FFF2-40B4-BE49-F238E27FC236}">
                  <a16:creationId xmlns:a16="http://schemas.microsoft.com/office/drawing/2014/main" id="{45059520-DFE9-4791-94EB-AA0EE19A9FE6}"/>
                </a:ext>
              </a:extLst>
            </p:cNvPr>
            <p:cNvCxnSpPr/>
            <p:nvPr/>
          </p:nvCxnSpPr>
          <p:spPr>
            <a:xfrm>
              <a:off x="2273016" y="33528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6" name="Group 15">
            <a:extLst>
              <a:ext uri="{FF2B5EF4-FFF2-40B4-BE49-F238E27FC236}">
                <a16:creationId xmlns:a16="http://schemas.microsoft.com/office/drawing/2014/main" id="{9EEA5130-0B05-07C3-5A7A-1178C9EB196C}"/>
              </a:ext>
              <a:ext uri="{C183D7F6-B498-43B3-948B-1728B52AA6E4}">
                <adec:decorative xmlns:adec="http://schemas.microsoft.com/office/drawing/2017/decorative" val="1"/>
              </a:ext>
            </a:extLst>
          </p:cNvPr>
          <p:cNvGrpSpPr/>
          <p:nvPr/>
        </p:nvGrpSpPr>
        <p:grpSpPr>
          <a:xfrm>
            <a:off x="4800600" y="3226500"/>
            <a:ext cx="3429000" cy="3352800"/>
            <a:chOff x="4800600" y="2743200"/>
            <a:chExt cx="3429000" cy="3352800"/>
          </a:xfrm>
        </p:grpSpPr>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6BEEC65-AC0E-437D-8CD7-B9F36A8B4660}"/>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12" name="TextBox 11">
              <a:extLst>
                <a:ext uri="{FF2B5EF4-FFF2-40B4-BE49-F238E27FC236}">
                  <a16:creationId xmlns:a16="http://schemas.microsoft.com/office/drawing/2014/main" id="{88BED5A7-33F5-44FF-A8D2-C1229027E120}"/>
                </a:ext>
              </a:extLst>
            </p:cNvPr>
            <p:cNvSpPr txBox="1"/>
            <p:nvPr/>
          </p:nvSpPr>
          <p:spPr>
            <a:xfrm>
              <a:off x="4800600" y="3004066"/>
              <a:ext cx="1981199" cy="338554"/>
            </a:xfrm>
            <a:prstGeom prst="rect">
              <a:avLst/>
            </a:prstGeom>
            <a:noFill/>
          </p:spPr>
          <p:txBody>
            <a:bodyPr wrap="square" rtlCol="0">
              <a:spAutoFit/>
            </a:bodyPr>
            <a:lstStyle/>
            <a:p>
              <a:r>
                <a:rPr lang="en-US" sz="1600" b="1" dirty="0"/>
                <a:t>Percepts</a:t>
              </a:r>
            </a:p>
          </p:txBody>
        </p:sp>
        <p:sp>
          <p:nvSpPr>
            <p:cNvPr id="14" name="TextBox 13">
              <a:extLst>
                <a:ext uri="{FF2B5EF4-FFF2-40B4-BE49-F238E27FC236}">
                  <a16:creationId xmlns:a16="http://schemas.microsoft.com/office/drawing/2014/main" id="{DF174D32-43A7-4A26-B966-801AF47D5F09}"/>
                </a:ext>
              </a:extLst>
            </p:cNvPr>
            <p:cNvSpPr txBox="1"/>
            <p:nvPr/>
          </p:nvSpPr>
          <p:spPr>
            <a:xfrm>
              <a:off x="6699912" y="3090157"/>
              <a:ext cx="1529688" cy="584775"/>
            </a:xfrm>
            <a:prstGeom prst="rect">
              <a:avLst/>
            </a:prstGeom>
            <a:noFill/>
          </p:spPr>
          <p:txBody>
            <a:bodyPr wrap="square" rtlCol="0">
              <a:spAutoFit/>
            </a:bodyPr>
            <a:lstStyle/>
            <a:p>
              <a:r>
                <a:rPr lang="en-US" sz="1600" b="1" dirty="0"/>
                <a:t>States</a:t>
              </a:r>
            </a:p>
            <a:p>
              <a:endParaRPr lang="en-US" sz="1600" b="1" dirty="0"/>
            </a:p>
          </p:txBody>
        </p:sp>
        <p:cxnSp>
          <p:nvCxnSpPr>
            <p:cNvPr id="15" name="Straight Connector 14">
              <a:extLst>
                <a:ext uri="{FF2B5EF4-FFF2-40B4-BE49-F238E27FC236}">
                  <a16:creationId xmlns:a16="http://schemas.microsoft.com/office/drawing/2014/main" id="{C9F9B85E-2E5E-474C-8092-F3B2163AEC75}"/>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23" name="Freeform: Shape 22">
            <a:extLst>
              <a:ext uri="{FF2B5EF4-FFF2-40B4-BE49-F238E27FC236}">
                <a16:creationId xmlns:a16="http://schemas.microsoft.com/office/drawing/2014/main" id="{0456D4DE-22D7-F05D-A6B8-FCA00DD1B1B0}"/>
              </a:ext>
              <a:ext uri="{C183D7F6-B498-43B3-948B-1728B52AA6E4}">
                <adec:decorative xmlns:adec="http://schemas.microsoft.com/office/drawing/2017/decorative" val="1"/>
              </a:ext>
            </a:extLst>
          </p:cNvPr>
          <p:cNvSpPr/>
          <p:nvPr/>
        </p:nvSpPr>
        <p:spPr>
          <a:xfrm rot="11970244">
            <a:off x="1929279" y="2371945"/>
            <a:ext cx="373208" cy="325342"/>
          </a:xfrm>
          <a:custGeom>
            <a:avLst/>
            <a:gdLst>
              <a:gd name="connsiteX0" fmla="*/ 236017 w 590632"/>
              <a:gd name="connsiteY0" fmla="*/ 313001 h 506066"/>
              <a:gd name="connsiteX1" fmla="*/ 243392 w 590632"/>
              <a:gd name="connsiteY1" fmla="*/ 172891 h 506066"/>
              <a:gd name="connsiteX2" fmla="*/ 449869 w 590632"/>
              <a:gd name="connsiteY2" fmla="*/ 246633 h 506066"/>
              <a:gd name="connsiteX3" fmla="*/ 390876 w 590632"/>
              <a:gd name="connsiteY3" fmla="*/ 497356 h 506066"/>
              <a:gd name="connsiteX4" fmla="*/ 88534 w 590632"/>
              <a:gd name="connsiteY4" fmla="*/ 453110 h 506066"/>
              <a:gd name="connsiteX5" fmla="*/ 43 w 590632"/>
              <a:gd name="connsiteY5" fmla="*/ 209762 h 506066"/>
              <a:gd name="connsiteX6" fmla="*/ 95908 w 590632"/>
              <a:gd name="connsiteY6" fmla="*/ 10659 h 506066"/>
              <a:gd name="connsiteX7" fmla="*/ 331882 w 590632"/>
              <a:gd name="connsiteY7" fmla="*/ 25407 h 506066"/>
              <a:gd name="connsiteX8" fmla="*/ 368753 w 590632"/>
              <a:gd name="connsiteY8" fmla="*/ 32781 h 506066"/>
              <a:gd name="connsiteX9" fmla="*/ 560482 w 590632"/>
              <a:gd name="connsiteY9" fmla="*/ 128646 h 506066"/>
              <a:gd name="connsiteX10" fmla="*/ 582605 w 590632"/>
              <a:gd name="connsiteY10" fmla="*/ 180265 h 506066"/>
              <a:gd name="connsiteX11" fmla="*/ 589979 w 590632"/>
              <a:gd name="connsiteY11" fmla="*/ 327749 h 506066"/>
              <a:gd name="connsiteX12" fmla="*/ 567856 w 590632"/>
              <a:gd name="connsiteY12" fmla="*/ 401491 h 506066"/>
              <a:gd name="connsiteX13" fmla="*/ 582605 w 590632"/>
              <a:gd name="connsiteY13" fmla="*/ 408865 h 506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0632" h="506066">
                <a:moveTo>
                  <a:pt x="236017" y="313001"/>
                </a:moveTo>
                <a:cubicBezTo>
                  <a:pt x="221883" y="248476"/>
                  <a:pt x="207750" y="183952"/>
                  <a:pt x="243392" y="172891"/>
                </a:cubicBezTo>
                <a:cubicBezTo>
                  <a:pt x="279034" y="161830"/>
                  <a:pt x="425288" y="192556"/>
                  <a:pt x="449869" y="246633"/>
                </a:cubicBezTo>
                <a:cubicBezTo>
                  <a:pt x="474450" y="300710"/>
                  <a:pt x="451099" y="462943"/>
                  <a:pt x="390876" y="497356"/>
                </a:cubicBezTo>
                <a:cubicBezTo>
                  <a:pt x="330654" y="531769"/>
                  <a:pt x="88534" y="453110"/>
                  <a:pt x="88534" y="453110"/>
                </a:cubicBezTo>
                <a:cubicBezTo>
                  <a:pt x="23395" y="405178"/>
                  <a:pt x="-1186" y="283504"/>
                  <a:pt x="43" y="209762"/>
                </a:cubicBezTo>
                <a:cubicBezTo>
                  <a:pt x="1272" y="136020"/>
                  <a:pt x="40602" y="41385"/>
                  <a:pt x="95908" y="10659"/>
                </a:cubicBezTo>
                <a:cubicBezTo>
                  <a:pt x="151214" y="-20067"/>
                  <a:pt x="331882" y="25407"/>
                  <a:pt x="331882" y="25407"/>
                </a:cubicBezTo>
                <a:cubicBezTo>
                  <a:pt x="377356" y="29094"/>
                  <a:pt x="330653" y="15574"/>
                  <a:pt x="368753" y="32781"/>
                </a:cubicBezTo>
                <a:cubicBezTo>
                  <a:pt x="406853" y="49987"/>
                  <a:pt x="524840" y="104065"/>
                  <a:pt x="560482" y="128646"/>
                </a:cubicBezTo>
                <a:cubicBezTo>
                  <a:pt x="596124" y="153227"/>
                  <a:pt x="577689" y="147081"/>
                  <a:pt x="582605" y="180265"/>
                </a:cubicBezTo>
                <a:cubicBezTo>
                  <a:pt x="587521" y="213449"/>
                  <a:pt x="592437" y="290878"/>
                  <a:pt x="589979" y="327749"/>
                </a:cubicBezTo>
                <a:cubicBezTo>
                  <a:pt x="587521" y="364620"/>
                  <a:pt x="567856" y="401491"/>
                  <a:pt x="567856" y="401491"/>
                </a:cubicBezTo>
                <a:cubicBezTo>
                  <a:pt x="566627" y="415010"/>
                  <a:pt x="574616" y="411937"/>
                  <a:pt x="582605" y="40886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6" name="Speech Bubble: Rectangle 25">
            <a:extLst>
              <a:ext uri="{FF2B5EF4-FFF2-40B4-BE49-F238E27FC236}">
                <a16:creationId xmlns:a16="http://schemas.microsoft.com/office/drawing/2014/main" id="{34202182-06A3-ECD2-E6CE-D328CADC4D88}"/>
              </a:ext>
              <a:ext uri="{C183D7F6-B498-43B3-948B-1728B52AA6E4}">
                <adec:decorative xmlns:adec="http://schemas.microsoft.com/office/drawing/2017/decorative" val="1"/>
              </a:ext>
            </a:extLst>
          </p:cNvPr>
          <p:cNvSpPr/>
          <p:nvPr/>
        </p:nvSpPr>
        <p:spPr>
          <a:xfrm>
            <a:off x="2354047" y="1421411"/>
            <a:ext cx="796874" cy="216378"/>
          </a:xfrm>
          <a:prstGeom prst="wedgeRectCallout">
            <a:avLst>
              <a:gd name="adj1" fmla="val -41037"/>
              <a:gd name="adj2" fmla="val 10881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Setting</a:t>
            </a:r>
          </a:p>
        </p:txBody>
      </p:sp>
      <p:sp>
        <p:nvSpPr>
          <p:cNvPr id="29" name="Speech Bubble: Rectangle 28">
            <a:extLst>
              <a:ext uri="{FF2B5EF4-FFF2-40B4-BE49-F238E27FC236}">
                <a16:creationId xmlns:a16="http://schemas.microsoft.com/office/drawing/2014/main" id="{8D835A94-9AEE-6930-E3EE-3BED17D32D94}"/>
              </a:ext>
              <a:ext uri="{C183D7F6-B498-43B3-948B-1728B52AA6E4}">
                <adec:decorative xmlns:adec="http://schemas.microsoft.com/office/drawing/2017/decorative" val="1"/>
              </a:ext>
            </a:extLst>
          </p:cNvPr>
          <p:cNvSpPr/>
          <p:nvPr/>
        </p:nvSpPr>
        <p:spPr>
          <a:xfrm>
            <a:off x="685800" y="1421413"/>
            <a:ext cx="838200" cy="216376"/>
          </a:xfrm>
          <a:prstGeom prst="wedgeRectCallout">
            <a:avLst>
              <a:gd name="adj1" fmla="val 86741"/>
              <a:gd name="adj2" fmla="val 264799"/>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Contacts</a:t>
            </a:r>
          </a:p>
        </p:txBody>
      </p:sp>
      <p:sp>
        <p:nvSpPr>
          <p:cNvPr id="21" name="TextBox 20">
            <a:extLst>
              <a:ext uri="{FF2B5EF4-FFF2-40B4-BE49-F238E27FC236}">
                <a16:creationId xmlns:a16="http://schemas.microsoft.com/office/drawing/2014/main" id="{964EFBA6-6E13-B08E-27FB-C7FFE06B5948}"/>
              </a:ext>
            </a:extLst>
          </p:cNvPr>
          <p:cNvSpPr txBox="1"/>
          <p:nvPr/>
        </p:nvSpPr>
        <p:spPr>
          <a:xfrm>
            <a:off x="825215" y="4162924"/>
            <a:ext cx="1370637" cy="1323439"/>
          </a:xfrm>
          <a:prstGeom prst="rect">
            <a:avLst/>
          </a:prstGeom>
          <a:noFill/>
        </p:spPr>
        <p:txBody>
          <a:bodyPr wrap="square">
            <a:spAutoFit/>
          </a:bodyPr>
          <a:lstStyle/>
          <a:p>
            <a:r>
              <a:rPr lang="en-US" sz="1600" dirty="0"/>
              <a:t>Setting: Cool, off, heat</a:t>
            </a:r>
            <a:br>
              <a:rPr lang="en-US" sz="1600" dirty="0"/>
            </a:br>
            <a:endParaRPr lang="en-US" sz="1600" dirty="0"/>
          </a:p>
          <a:p>
            <a:r>
              <a:rPr lang="en-US" sz="1600" dirty="0"/>
              <a:t>Contact:</a:t>
            </a:r>
          </a:p>
          <a:p>
            <a:r>
              <a:rPr lang="en-US" sz="1600" dirty="0"/>
              <a:t>Open, closed</a:t>
            </a:r>
          </a:p>
        </p:txBody>
      </p:sp>
      <p:sp>
        <p:nvSpPr>
          <p:cNvPr id="25" name="TextBox 24">
            <a:extLst>
              <a:ext uri="{FF2B5EF4-FFF2-40B4-BE49-F238E27FC236}">
                <a16:creationId xmlns:a16="http://schemas.microsoft.com/office/drawing/2014/main" id="{BDA14F90-0638-5D53-4066-051DCBBEE3C4}"/>
              </a:ext>
            </a:extLst>
          </p:cNvPr>
          <p:cNvSpPr txBox="1"/>
          <p:nvPr/>
        </p:nvSpPr>
        <p:spPr>
          <a:xfrm>
            <a:off x="2420956" y="4286034"/>
            <a:ext cx="1497068" cy="1077218"/>
          </a:xfrm>
          <a:prstGeom prst="rect">
            <a:avLst/>
          </a:prstGeom>
          <a:noFill/>
        </p:spPr>
        <p:txBody>
          <a:bodyPr wrap="square">
            <a:spAutoFit/>
          </a:bodyPr>
          <a:lstStyle/>
          <a:p>
            <a:r>
              <a:rPr lang="en-US" sz="1600" dirty="0"/>
              <a:t>No states (only reacts to the current percepts)</a:t>
            </a:r>
          </a:p>
        </p:txBody>
      </p:sp>
      <p:sp>
        <p:nvSpPr>
          <p:cNvPr id="32" name="TextBox 31">
            <a:extLst>
              <a:ext uri="{FF2B5EF4-FFF2-40B4-BE49-F238E27FC236}">
                <a16:creationId xmlns:a16="http://schemas.microsoft.com/office/drawing/2014/main" id="{89B1C01E-BDD5-86D3-6844-815995F7C44C}"/>
              </a:ext>
            </a:extLst>
          </p:cNvPr>
          <p:cNvSpPr txBox="1"/>
          <p:nvPr/>
        </p:nvSpPr>
        <p:spPr>
          <a:xfrm>
            <a:off x="4826867" y="3736300"/>
            <a:ext cx="1851702" cy="2893100"/>
          </a:xfrm>
          <a:prstGeom prst="rect">
            <a:avLst/>
          </a:prstGeom>
          <a:noFill/>
        </p:spPr>
        <p:txBody>
          <a:bodyPr wrap="square">
            <a:spAutoFit/>
          </a:bodyPr>
          <a:lstStyle/>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34" name="TextBox 33">
            <a:extLst>
              <a:ext uri="{FF2B5EF4-FFF2-40B4-BE49-F238E27FC236}">
                <a16:creationId xmlns:a16="http://schemas.microsoft.com/office/drawing/2014/main" id="{5E7BBEF0-95B8-8CED-32EC-F6842F0B41B2}"/>
              </a:ext>
            </a:extLst>
          </p:cNvPr>
          <p:cNvSpPr txBox="1"/>
          <p:nvPr/>
        </p:nvSpPr>
        <p:spPr>
          <a:xfrm>
            <a:off x="6808067" y="3888840"/>
            <a:ext cx="1421532" cy="2677656"/>
          </a:xfrm>
          <a:prstGeom prst="rect">
            <a:avLst/>
          </a:prstGeom>
          <a:noFill/>
        </p:spPr>
        <p:txBody>
          <a:bodyPr wrap="square">
            <a:spAutoFit/>
          </a:bodyPr>
          <a:lstStyle/>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p:txBody>
      </p:sp>
      <p:sp>
        <p:nvSpPr>
          <p:cNvPr id="31" name="Speech Bubble: Rectangle 30">
            <a:extLst>
              <a:ext uri="{FF2B5EF4-FFF2-40B4-BE49-F238E27FC236}">
                <a16:creationId xmlns:a16="http://schemas.microsoft.com/office/drawing/2014/main" id="{4F69CF10-D675-8E78-CE52-62CB67743852}"/>
              </a:ext>
            </a:extLst>
          </p:cNvPr>
          <p:cNvSpPr/>
          <p:nvPr/>
        </p:nvSpPr>
        <p:spPr>
          <a:xfrm>
            <a:off x="628650" y="2557098"/>
            <a:ext cx="854024" cy="431280"/>
          </a:xfrm>
          <a:prstGeom prst="wedgeRectCallout">
            <a:avLst>
              <a:gd name="adj1" fmla="val 118223"/>
              <a:gd name="adj2" fmla="val -4825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solidFill>
                  <a:schemeClr val="bg1"/>
                </a:solidFill>
              </a:rPr>
              <a:t>Bi-metal spring</a:t>
            </a:r>
          </a:p>
        </p:txBody>
      </p:sp>
    </p:spTree>
    <p:extLst>
      <p:ext uri="{BB962C8B-B14F-4D97-AF65-F5344CB8AC3E}">
        <p14:creationId xmlns:p14="http://schemas.microsoft.com/office/powerpoint/2010/main" val="383696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0" grpId="0" animBg="1"/>
      <p:bldP spid="7" grpId="0"/>
      <p:bldP spid="23" grpId="0" animBg="1"/>
      <p:bldP spid="26" grpId="0" animBg="1"/>
      <p:bldP spid="29" grpId="0" animBg="1"/>
      <p:bldP spid="21" grpId="0"/>
      <p:bldP spid="25" grpId="0"/>
      <p:bldP spid="32" grpId="0"/>
      <p:bldP spid="34" grpId="0"/>
      <p:bldP spid="3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85000" lnSpcReduction="10000"/>
          </a:bodyPr>
          <a:lstStyle/>
          <a:p>
            <a:r>
              <a:rPr lang="en-US" dirty="0"/>
              <a:t>The agent has the task of reaching a defined </a:t>
            </a:r>
            <a:r>
              <a:rPr lang="en-US" b="1" dirty="0">
                <a:solidFill>
                  <a:srgbClr val="FF0000"/>
                </a:solidFill>
              </a:rPr>
              <a:t>goal state </a:t>
            </a:r>
            <a:r>
              <a:rPr lang="en-US" dirty="0"/>
              <a:t>and is then finished. </a:t>
            </a:r>
          </a:p>
          <a:p>
            <a:r>
              <a:rPr lang="en-US" dirty="0"/>
              <a:t>The agent needs to move towards the goal. As special type is a </a:t>
            </a:r>
            <a:r>
              <a:rPr lang="en-US" b="1" dirty="0">
                <a:solidFill>
                  <a:srgbClr val="FF0000"/>
                </a:solidFill>
              </a:rPr>
              <a:t>planning agent </a:t>
            </a:r>
            <a:r>
              <a:rPr lang="en-US" dirty="0"/>
              <a:t>that uses </a:t>
            </a:r>
            <a:r>
              <a:rPr lang="en-US" b="1" dirty="0">
                <a:solidFill>
                  <a:srgbClr val="FF0000"/>
                </a:solidFill>
              </a:rPr>
              <a:t>search algorithms </a:t>
            </a:r>
            <a:r>
              <a:rPr lang="en-US" dirty="0"/>
              <a:t>to plan a sequence of actions that leads to the goal.</a:t>
            </a:r>
          </a:p>
          <a:p>
            <a:r>
              <a:rPr lang="en-US" dirty="0"/>
              <a:t>Performance measure: the </a:t>
            </a:r>
            <a:r>
              <a:rPr lang="en-US" b="1" dirty="0">
                <a:solidFill>
                  <a:srgbClr val="FF0000"/>
                </a:solidFill>
              </a:rPr>
              <a:t>cost to reach the goal</a:t>
            </a:r>
            <a:r>
              <a:rPr lang="en-US" dirty="0"/>
              <a:t>.</a:t>
            </a:r>
            <a:r>
              <a:rPr lang="en-US" b="1" dirty="0">
                <a:solidFill>
                  <a:srgbClr val="FF0000"/>
                </a:solidFill>
              </a:rPr>
              <a:t>  </a:t>
            </a:r>
          </a:p>
        </p:txBody>
      </p:sp>
      <p:grpSp>
        <p:nvGrpSpPr>
          <p:cNvPr id="8" name="Group 7" descr="A figure adding goals to the agent.">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3"/>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5295900" y="2923684"/>
                <a:ext cx="378474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5295900" y="2923684"/>
                <a:ext cx="3784740" cy="972702"/>
              </a:xfrm>
              <a:prstGeom prst="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 is a sequence: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6"/>
                <a:stretch>
                  <a:fillRect l="-716" t="-2581" b="-7742"/>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 uri="{C183D7F6-B498-43B3-948B-1728B52AA6E4}">
                <adec:decorative xmlns:adec="http://schemas.microsoft.com/office/drawing/2017/decorative" val="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AB771649-5BF3-8747-5429-08474493638E}"/>
              </a:ext>
              <a:ext uri="{C183D7F6-B498-43B3-948B-1728B52AA6E4}">
                <adec:decorative xmlns:adec="http://schemas.microsoft.com/office/drawing/2017/decorative" val="1"/>
              </a:ext>
            </a:extLst>
          </p:cNvPr>
          <p:cNvSpPr/>
          <p:nvPr/>
        </p:nvSpPr>
        <p:spPr>
          <a:xfrm rot="16200000">
            <a:off x="5261807" y="4455988"/>
            <a:ext cx="144386" cy="3505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 uri="{C183D7F6-B498-43B3-948B-1728B52AA6E4}">
                <adec:decorative xmlns:adec="http://schemas.microsoft.com/office/drawing/2017/decorative" val="1"/>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sp>
        <p:nvSpPr>
          <p:cNvPr id="14" name="TextBox 13">
            <a:extLst>
              <a:ext uri="{FF2B5EF4-FFF2-40B4-BE49-F238E27FC236}">
                <a16:creationId xmlns:a16="http://schemas.microsoft.com/office/drawing/2014/main" id="{E16C1A7F-80A0-191F-C175-0D32EA450CFD}"/>
              </a:ext>
              <a:ext uri="{C183D7F6-B498-43B3-948B-1728B52AA6E4}">
                <adec:decorative xmlns:adec="http://schemas.microsoft.com/office/drawing/2017/decorative" val="1"/>
              </a:ext>
            </a:extLst>
          </p:cNvPr>
          <p:cNvSpPr txBox="1"/>
          <p:nvPr/>
        </p:nvSpPr>
        <p:spPr>
          <a:xfrm>
            <a:off x="3686343" y="4181725"/>
            <a:ext cx="591829" cy="369332"/>
          </a:xfrm>
          <a:prstGeom prst="rect">
            <a:avLst/>
          </a:prstGeom>
          <a:noFill/>
        </p:spPr>
        <p:txBody>
          <a:bodyPr wrap="none" rtlCol="0">
            <a:spAutoFit/>
          </a:bodyPr>
          <a:lstStyle/>
          <a:p>
            <a:r>
              <a:rPr lang="en-US" dirty="0">
                <a:solidFill>
                  <a:schemeClr val="accent2"/>
                </a:solidFill>
              </a:rPr>
              <a:t>plan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What is an Intelligent Agent</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924623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a:t>
                </a:r>
                <a:r>
                  <a:rPr lang="en-US" b="1" dirty="0">
                    <a:solidFill>
                      <a:srgbClr val="FF0000"/>
                    </a:solidFill>
                  </a:rPr>
                  <a:t>expected utility over time</a:t>
                </a:r>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3"/>
                <a:stretch>
                  <a:fillRect l="-541" t="-4132" r="-850"/>
                </a:stretch>
              </a:blipFill>
            </p:spPr>
            <p:txBody>
              <a:bodyPr/>
              <a:lstStyle/>
              <a:p>
                <a:r>
                  <a:rPr lang="en-US">
                    <a:noFill/>
                  </a:rPr>
                  <a:t> </a:t>
                </a:r>
              </a:p>
            </p:txBody>
          </p:sp>
        </mc:Fallback>
      </mc:AlternateContent>
      <p:pic>
        <p:nvPicPr>
          <p:cNvPr id="4" name="Picture 3" descr="Diagram of an agent that adds utility to determine how happy it is with a state.">
            <a:extLst>
              <a:ext uri="{FF2B5EF4-FFF2-40B4-BE49-F238E27FC236}">
                <a16:creationId xmlns:a16="http://schemas.microsoft.com/office/drawing/2014/main" id="{FAF6271A-FC38-434F-B4E3-EEA4639F708B}"/>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933634" y="2794829"/>
            <a:ext cx="4483330" cy="2857647"/>
          </a:xfrm>
          <a:prstGeom prst="rect">
            <a:avLst/>
          </a:prstGeom>
        </p:spPr>
      </p:pic>
      <p:sp>
        <p:nvSpPr>
          <p:cNvPr id="3" name="Rectangle: Rounded Corners 2">
            <a:extLst>
              <a:ext uri="{FF2B5EF4-FFF2-40B4-BE49-F238E27FC236}">
                <a16:creationId xmlns:a16="http://schemas.microsoft.com/office/drawing/2014/main" id="{FF3F49AA-5AE7-40C8-A131-B2029CFF8054}"/>
              </a:ext>
              <a:ext uri="{C183D7F6-B498-43B3-948B-1728B52AA6E4}">
                <adec:decorative xmlns:adec="http://schemas.microsoft.com/office/drawing/2017/decorative" val="1"/>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486400" y="2743200"/>
                <a:ext cx="3353996"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ea typeface="Cambria Math" panose="02040503050406030204" pitchFamily="18" charset="0"/>
                            </a:rPr>
                            <m:t>𝐸</m:t>
                          </m:r>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e>
                              </m:d>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486400" y="2743200"/>
                <a:ext cx="3353996" cy="847861"/>
              </a:xfrm>
              <a:prstGeom prst="rect">
                <a:avLst/>
              </a:prstGeom>
              <a:blipFill>
                <a:blip r:embed="rId5"/>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 uri="{C183D7F6-B498-43B3-948B-1728B52AA6E4}">
                <adec:decorative xmlns:adec="http://schemas.microsoft.com/office/drawing/2017/decorative" val="1"/>
              </a:ext>
            </a:extLst>
          </p:cNvPr>
          <p:cNvSpPr/>
          <p:nvPr/>
        </p:nvSpPr>
        <p:spPr>
          <a:xfrm rot="16200000">
            <a:off x="7954946" y="3179915"/>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69796" y="3848290"/>
            <a:ext cx="1696278" cy="954107"/>
          </a:xfrm>
          <a:prstGeom prst="rect">
            <a:avLst/>
          </a:prstGeom>
          <a:noFill/>
        </p:spPr>
        <p:txBody>
          <a:bodyPr wrap="square" rtlCol="0">
            <a:spAutoFit/>
          </a:bodyPr>
          <a:lstStyle/>
          <a:p>
            <a:pPr algn="ctr"/>
            <a:r>
              <a:rPr lang="en-US" sz="1400" dirty="0"/>
              <a:t>Implements rational behavior: Utility is the 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 uri="{C183D7F6-B498-43B3-948B-1728B52AA6E4}">
                <adec:decorative xmlns:adec="http://schemas.microsoft.com/office/drawing/2017/decorative" val="1"/>
              </a:ext>
            </a:extLst>
          </p:cNvPr>
          <p:cNvSpPr/>
          <p:nvPr/>
        </p:nvSpPr>
        <p:spPr>
          <a:xfrm rot="16200000">
            <a:off x="4866615" y="4698779"/>
            <a:ext cx="96571" cy="29718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 uri="{C183D7F6-B498-43B3-948B-1728B52AA6E4}">
                <adec:decorative xmlns:adec="http://schemas.microsoft.com/office/drawing/2017/decorative" val="1"/>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6"/>
                <a:stretch>
                  <a:fillRect l="-571" t="-3289" b="-9211"/>
                </a:stretch>
              </a:blipFill>
            </p:spPr>
            <p:txBody>
              <a:bodyPr/>
              <a:lstStyle/>
              <a:p>
                <a:r>
                  <a:rPr 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a:xfrm>
            <a:off x="628650" y="1825625"/>
            <a:ext cx="7886700" cy="892013"/>
          </a:xfrm>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descr="A figure showing that a learning agent adds a critic component, a learning element and a problem generator to the agent design.">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2" name="Callout: Line 1">
            <a:extLst>
              <a:ext uri="{FF2B5EF4-FFF2-40B4-BE49-F238E27FC236}">
                <a16:creationId xmlns:a16="http://schemas.microsoft.com/office/drawing/2014/main" id="{EC43F13B-70AE-4A79-BEC3-FD5269489949}"/>
              </a:ext>
              <a:ext uri="{C183D7F6-B498-43B3-948B-1728B52AA6E4}">
                <adec:decorative xmlns:adec="http://schemas.microsoft.com/office/drawing/2017/decorative" val="1"/>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3" name="Callout: Line 2">
            <a:extLst>
              <a:ext uri="{FF2B5EF4-FFF2-40B4-BE49-F238E27FC236}">
                <a16:creationId xmlns:a16="http://schemas.microsoft.com/office/drawing/2014/main" id="{1DFCA2A8-129A-7DD8-4F14-4280C6829F08}"/>
              </a:ext>
              <a:ext uri="{C183D7F6-B498-43B3-948B-1728B52AA6E4}">
                <adec:decorative xmlns:adec="http://schemas.microsoft.com/office/drawing/2017/decorative" val="1"/>
              </a:ext>
            </a:extLst>
          </p:cNvPr>
          <p:cNvSpPr/>
          <p:nvPr/>
        </p:nvSpPr>
        <p:spPr>
          <a:xfrm>
            <a:off x="798293" y="4183072"/>
            <a:ext cx="2289057" cy="922328"/>
          </a:xfrm>
          <a:prstGeom prst="borderCallout1">
            <a:avLst>
              <a:gd name="adj1" fmla="val 45008"/>
              <a:gd name="adj2" fmla="val 104907"/>
              <a:gd name="adj3" fmla="val 55745"/>
              <a:gd name="adj4" fmla="val 1516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Updates how the performance element chooses actions.</a:t>
            </a:r>
          </a:p>
        </p:txBody>
      </p:sp>
      <p:sp>
        <p:nvSpPr>
          <p:cNvPr id="8" name="Callout: Line 7">
            <a:extLst>
              <a:ext uri="{FF2B5EF4-FFF2-40B4-BE49-F238E27FC236}">
                <a16:creationId xmlns:a16="http://schemas.microsoft.com/office/drawing/2014/main" id="{4E3F4BEC-90AE-4251-9F62-1458F9DFAFAE}"/>
              </a:ext>
              <a:ext uri="{C183D7F6-B498-43B3-948B-1728B52AA6E4}">
                <adec:decorative xmlns:adec="http://schemas.microsoft.com/office/drawing/2017/decorative" val="1"/>
              </a:ext>
            </a:extLst>
          </p:cNvPr>
          <p:cNvSpPr/>
          <p:nvPr/>
        </p:nvSpPr>
        <p:spPr>
          <a:xfrm>
            <a:off x="798293" y="5398398"/>
            <a:ext cx="2289057" cy="778565"/>
          </a:xfrm>
          <a:prstGeom prst="borderCallout1">
            <a:avLst>
              <a:gd name="adj1" fmla="val 20790"/>
              <a:gd name="adj2" fmla="val 104328"/>
              <a:gd name="adj3" fmla="val 12883"/>
              <a:gd name="adj4" fmla="val 1524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Generate actions for exploration</a:t>
            </a:r>
          </a:p>
        </p:txBody>
      </p:sp>
    </p:spTree>
    <p:extLst>
      <p:ext uri="{BB962C8B-B14F-4D97-AF65-F5344CB8AC3E}">
        <p14:creationId xmlns:p14="http://schemas.microsoft.com/office/powerpoint/2010/main" val="1473659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 What Type of Agent is it?</a:t>
            </a:r>
          </a:p>
        </p:txBody>
      </p:sp>
      <p:pic>
        <p:nvPicPr>
          <p:cNvPr id="4" name="Picture 3" descr="Foto of a smart thermostat">
            <a:extLst>
              <a:ext uri="{FF2B5EF4-FFF2-40B4-BE49-F238E27FC236}">
                <a16:creationId xmlns:a16="http://schemas.microsoft.com/office/drawing/2014/main" id="{F31ABD9D-4846-470F-B3BA-A565CD3E2973}"/>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B58D5326-8ECE-462C-B003-A9E569C57869}"/>
              </a:ext>
              <a:ext uri="{C183D7F6-B498-43B3-948B-1728B52AA6E4}">
                <adec:decorative xmlns:adec="http://schemas.microsoft.com/office/drawing/2017/decorative" val="1"/>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603643" y="1526796"/>
            <a:ext cx="2232965" cy="9541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800" b="1" dirty="0"/>
              <a:t>Simple Reflex Agent?</a:t>
            </a:r>
          </a:p>
        </p:txBody>
      </p:sp>
      <p:grpSp>
        <p:nvGrpSpPr>
          <p:cNvPr id="3" name="Group 2">
            <a:extLst>
              <a:ext uri="{FF2B5EF4-FFF2-40B4-BE49-F238E27FC236}">
                <a16:creationId xmlns:a16="http://schemas.microsoft.com/office/drawing/2014/main" id="{47C10D90-3EB1-7E9E-EB61-36A8C576D246}"/>
              </a:ext>
              <a:ext uri="{C183D7F6-B498-43B3-948B-1728B52AA6E4}">
                <adec:decorative xmlns:adec="http://schemas.microsoft.com/office/drawing/2017/decorative" val="1"/>
              </a:ext>
            </a:extLst>
          </p:cNvPr>
          <p:cNvGrpSpPr/>
          <p:nvPr/>
        </p:nvGrpSpPr>
        <p:grpSpPr>
          <a:xfrm>
            <a:off x="1151428" y="2928612"/>
            <a:ext cx="3429000" cy="3517056"/>
            <a:chOff x="4800600" y="2743200"/>
            <a:chExt cx="3429000" cy="3517056"/>
          </a:xfrm>
        </p:grpSpPr>
        <p:sp>
          <p:nvSpPr>
            <p:cNvPr id="5" name="Rectangle 4">
              <a:extLst>
                <a:ext uri="{FF2B5EF4-FFF2-40B4-BE49-F238E27FC236}">
                  <a16:creationId xmlns:a16="http://schemas.microsoft.com/office/drawing/2014/main" id="{EBD32C4C-2783-DD45-45AE-60D6A3FE698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AE61E32C-37FD-F321-482C-C78FFE0FA284}"/>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8" name="TextBox 7">
              <a:extLst>
                <a:ext uri="{FF2B5EF4-FFF2-40B4-BE49-F238E27FC236}">
                  <a16:creationId xmlns:a16="http://schemas.microsoft.com/office/drawing/2014/main" id="{785BCCFC-B6A7-EAA0-60E6-8EF2C97F9A68}"/>
                </a:ext>
              </a:extLst>
            </p:cNvPr>
            <p:cNvSpPr txBox="1"/>
            <p:nvPr/>
          </p:nvSpPr>
          <p:spPr>
            <a:xfrm>
              <a:off x="4800600" y="3004066"/>
              <a:ext cx="1981199" cy="2923877"/>
            </a:xfrm>
            <a:prstGeom prst="rect">
              <a:avLst/>
            </a:prstGeom>
            <a:noFill/>
          </p:spPr>
          <p:txBody>
            <a:bodyPr wrap="square" rtlCol="0">
              <a:spAutoFit/>
            </a:bodyPr>
            <a:lstStyle/>
            <a:p>
              <a:r>
                <a:rPr lang="en-US" sz="1600" b="1" dirty="0"/>
                <a:t>Percepts</a:t>
              </a:r>
            </a:p>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10" name="TextBox 9">
              <a:extLst>
                <a:ext uri="{FF2B5EF4-FFF2-40B4-BE49-F238E27FC236}">
                  <a16:creationId xmlns:a16="http://schemas.microsoft.com/office/drawing/2014/main" id="{750C528B-BADB-9060-3A78-24A89D310B30}"/>
                </a:ext>
              </a:extLst>
            </p:cNvPr>
            <p:cNvSpPr txBox="1"/>
            <p:nvPr/>
          </p:nvSpPr>
          <p:spPr>
            <a:xfrm>
              <a:off x="6699912" y="3090157"/>
              <a:ext cx="1529688" cy="3170099"/>
            </a:xfrm>
            <a:prstGeom prst="rect">
              <a:avLst/>
            </a:prstGeom>
            <a:noFill/>
          </p:spPr>
          <p:txBody>
            <a:bodyPr wrap="square" rtlCol="0">
              <a:spAutoFit/>
            </a:bodyPr>
            <a:lstStyle/>
            <a:p>
              <a:r>
                <a:rPr lang="en-US" sz="1600" b="1" dirty="0"/>
                <a:t>States</a:t>
              </a:r>
            </a:p>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a:p>
              <a:endParaRPr lang="en-US" sz="1600" b="1" dirty="0"/>
            </a:p>
          </p:txBody>
        </p:sp>
        <p:cxnSp>
          <p:nvCxnSpPr>
            <p:cNvPr id="17" name="Straight Connector 16">
              <a:extLst>
                <a:ext uri="{FF2B5EF4-FFF2-40B4-BE49-F238E27FC236}">
                  <a16:creationId xmlns:a16="http://schemas.microsoft.com/office/drawing/2014/main" id="{97C013D6-10AF-5560-44AF-9F6FB04BA049}"/>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9" name="TextBox 18">
            <a:extLst>
              <a:ext uri="{FF2B5EF4-FFF2-40B4-BE49-F238E27FC236}">
                <a16:creationId xmlns:a16="http://schemas.microsoft.com/office/drawing/2014/main" id="{165BEDD3-FA9B-DB1D-D491-3A93CCCDA962}"/>
              </a:ext>
            </a:extLst>
          </p:cNvPr>
          <p:cNvSpPr txBox="1"/>
          <p:nvPr/>
        </p:nvSpPr>
        <p:spPr>
          <a:xfrm rot="1490344">
            <a:off x="5034977" y="2951947"/>
            <a:ext cx="2232965" cy="95410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2800" b="1" dirty="0"/>
              <a:t>Model-based Reflex Agent?</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6416542" y="3673300"/>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Tree>
    <p:extLst>
      <p:ext uri="{BB962C8B-B14F-4D97-AF65-F5344CB8AC3E}">
        <p14:creationId xmlns:p14="http://schemas.microsoft.com/office/powerpoint/2010/main" val="41254851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Example: Modern Vacuum Robot</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 uri="{C183D7F6-B498-43B3-948B-1728B52AA6E4}">
                <adec:decorative xmlns:adec="http://schemas.microsoft.com/office/drawing/2017/decorative" val="1"/>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descr="Four empty tables for the PEAS description. ">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92887676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1F2B4B-F5D4-8A70-3612-234CA2AA6369}"/>
              </a:ext>
              <a:ext uri="{C183D7F6-B498-43B3-948B-1728B52AA6E4}">
                <adec:decorative xmlns:adec="http://schemas.microsoft.com/office/drawing/2017/decorative" val="1"/>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1555730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 Solution</a:t>
            </a:r>
          </a:p>
        </p:txBody>
      </p:sp>
      <p:graphicFrame>
        <p:nvGraphicFramePr>
          <p:cNvPr id="4" name="Content Placeholder 3" descr="Four completed tables with the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25095899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4B96C03-BBD8-FF05-EB55-5EFA783F2E6D}"/>
              </a:ext>
              <a:ext uri="{C183D7F6-B498-43B3-948B-1728B52AA6E4}">
                <adec:decorative xmlns:adec="http://schemas.microsoft.com/office/drawing/2017/decorative" val="1"/>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2187398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Modern Robot Vacuum? </a:t>
            </a:r>
          </a:p>
        </p:txBody>
      </p:sp>
      <p:graphicFrame>
        <p:nvGraphicFramePr>
          <p:cNvPr id="2" name="Content Placeholder 1">
            <a:extLst>
              <a:ext uri="{FF2B5EF4-FFF2-40B4-BE49-F238E27FC236}">
                <a16:creationId xmlns:a16="http://schemas.microsoft.com/office/drawing/2014/main" id="{22A48921-D15F-4F33-808F-C00BAA1FDF19}"/>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918892484"/>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 uri="{C183D7F6-B498-43B3-948B-1728B52AA6E4}">
                <adec:decorative xmlns:adec="http://schemas.microsoft.com/office/drawing/2017/decorative" val="1"/>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10" name="Picture 9">
            <a:extLst>
              <a:ext uri="{FF2B5EF4-FFF2-40B4-BE49-F238E27FC236}">
                <a16:creationId xmlns:a16="http://schemas.microsoft.com/office/drawing/2014/main" id="{CC59C3C4-E1FC-63F9-8E67-5C18D391678F}"/>
              </a:ext>
              <a:ext uri="{C183D7F6-B498-43B3-948B-1728B52AA6E4}">
                <adec:decorative xmlns:adec="http://schemas.microsoft.com/office/drawing/2017/decorative" val="1"/>
              </a:ext>
            </a:extLst>
          </p:cNvPr>
          <p:cNvPicPr>
            <a:picLocks noChangeAspect="1"/>
          </p:cNvPicPr>
          <p:nvPr/>
        </p:nvPicPr>
        <p:blipFill rotWithShape="1">
          <a:blip r:embed="rId10"/>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3695375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Example: Large Language Models</a:t>
            </a:r>
          </a:p>
        </p:txBody>
      </p:sp>
      <p:pic>
        <p:nvPicPr>
          <p:cNvPr id="7" name="Content Placeholder 6" descr="A screenshot of a shoet conversation wioth ChatGPT about the weather.">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descr="Four empty tables for the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63226108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mage result for chatgpt ai">
            <a:extLst>
              <a:ext uri="{FF2B5EF4-FFF2-40B4-BE49-F238E27FC236}">
                <a16:creationId xmlns:a16="http://schemas.microsoft.com/office/drawing/2014/main" id="{E75EFC2A-A54F-3905-C9DA-2484E885B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543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03283"/>
            <a:ext cx="7886700" cy="1325563"/>
          </a:xfrm>
        </p:spPr>
        <p:txBody>
          <a:bodyPr/>
          <a:lstStyle/>
          <a:p>
            <a:r>
              <a:rPr lang="en-US" dirty="0"/>
              <a:t>What Type of Intelligent Agent is </a:t>
            </a:r>
            <a:br>
              <a:rPr lang="en-US" dirty="0"/>
            </a:br>
            <a:r>
              <a:rPr lang="en-US" dirty="0"/>
              <a:t>ChatGPT?</a:t>
            </a:r>
          </a:p>
        </p:txBody>
      </p:sp>
      <p:graphicFrame>
        <p:nvGraphicFramePr>
          <p:cNvPr id="2" name="Content Placeholder 1" descr="A figure showing the four types of agents covered so far.">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851368334"/>
              </p:ext>
            </p:extLst>
          </p:nvPr>
        </p:nvGraphicFramePr>
        <p:xfrm>
          <a:off x="628650" y="13716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 uri="{C183D7F6-B498-43B3-948B-1728B52AA6E4}">
                <adec:decorative xmlns:adec="http://schemas.microsoft.com/office/drawing/2017/decorative" val="0"/>
              </a:ext>
            </a:extLst>
          </p:cNvPr>
          <p:cNvSpPr txBox="1"/>
          <p:nvPr/>
        </p:nvSpPr>
        <p:spPr>
          <a:xfrm>
            <a:off x="5410200" y="1743670"/>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16727"/>
            <a:ext cx="2819400" cy="369332"/>
          </a:xfrm>
          <a:prstGeom prst="rect">
            <a:avLst/>
          </a:prstGeom>
          <a:noFill/>
        </p:spPr>
        <p:txBody>
          <a:bodyPr wrap="square" rtlCol="0">
            <a:spAutoFit/>
          </a:bodyPr>
          <a:lstStyle/>
          <a:p>
            <a:r>
              <a:rPr lang="en-US" dirty="0"/>
              <a:t>Does it have a goal state?</a:t>
            </a:r>
          </a:p>
        </p:txBody>
      </p:sp>
      <p:sp>
        <p:nvSpPr>
          <p:cNvPr id="4" name="TextBox 3">
            <a:extLst>
              <a:ext uri="{FF2B5EF4-FFF2-40B4-BE49-F238E27FC236}">
                <a16:creationId xmlns:a16="http://schemas.microsoft.com/office/drawing/2014/main" id="{0E543FF3-A7B8-4E61-901C-8229EAC2C575}"/>
              </a:ext>
              <a:ext uri="{C183D7F6-B498-43B3-948B-1728B52AA6E4}">
                <adec:decorative xmlns:adec="http://schemas.microsoft.com/office/drawing/2017/decorative" val="0"/>
              </a:ext>
            </a:extLst>
          </p:cNvPr>
          <p:cNvSpPr txBox="1"/>
          <p:nvPr/>
        </p:nvSpPr>
        <p:spPr>
          <a:xfrm>
            <a:off x="5416378" y="3450033"/>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12" name="TextBox 11">
            <a:extLst>
              <a:ext uri="{FF2B5EF4-FFF2-40B4-BE49-F238E27FC236}">
                <a16:creationId xmlns:a16="http://schemas.microsoft.com/office/drawing/2014/main" id="{87D9E60E-0D36-43B2-AD16-3CEF05FCE73D}"/>
              </a:ext>
            </a:extLst>
          </p:cNvPr>
          <p:cNvSpPr txBox="1"/>
          <p:nvPr/>
        </p:nvSpPr>
        <p:spPr>
          <a:xfrm>
            <a:off x="5430442" y="4497634"/>
            <a:ext cx="3200401" cy="646331"/>
          </a:xfrm>
          <a:prstGeom prst="rect">
            <a:avLst/>
          </a:prstGeom>
          <a:noFill/>
        </p:spPr>
        <p:txBody>
          <a:bodyPr wrap="square" rtlCol="0">
            <a:spAutoFit/>
          </a:bodyPr>
          <a:lstStyle/>
          <a:p>
            <a:r>
              <a:rPr lang="en-US" dirty="0"/>
              <a:t>Does it use simple rules based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2708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 uri="{C183D7F6-B498-43B3-948B-1728B52AA6E4}">
                <adec:decorative xmlns:adec="http://schemas.microsoft.com/office/drawing/2017/decorative" val="0"/>
              </a:ext>
            </a:extLst>
          </p:cNvPr>
          <p:cNvSpPr txBox="1"/>
          <p:nvPr/>
        </p:nvSpPr>
        <p:spPr>
          <a:xfrm>
            <a:off x="4845782" y="5401270"/>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ChatGPT a rational agent? Why?</a:t>
            </a:r>
          </a:p>
        </p:txBody>
      </p:sp>
      <p:grpSp>
        <p:nvGrpSpPr>
          <p:cNvPr id="9" name="Group 8">
            <a:extLst>
              <a:ext uri="{FF2B5EF4-FFF2-40B4-BE49-F238E27FC236}">
                <a16:creationId xmlns:a16="http://schemas.microsoft.com/office/drawing/2014/main" id="{007C13B2-6714-4C9A-E926-072509D0D5A3}"/>
              </a:ext>
              <a:ext uri="{C183D7F6-B498-43B3-948B-1728B52AA6E4}">
                <adec:decorative xmlns:adec="http://schemas.microsoft.com/office/drawing/2017/decorative" val="1"/>
              </a:ext>
            </a:extLst>
          </p:cNvPr>
          <p:cNvGrpSpPr/>
          <p:nvPr/>
        </p:nvGrpSpPr>
        <p:grpSpPr>
          <a:xfrm>
            <a:off x="628650" y="5645725"/>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
        <p:nvSpPr>
          <p:cNvPr id="13" name="TextBox 12">
            <a:extLst>
              <a:ext uri="{FF2B5EF4-FFF2-40B4-BE49-F238E27FC236}">
                <a16:creationId xmlns:a16="http://schemas.microsoft.com/office/drawing/2014/main" id="{464D35B4-5A35-D41F-B659-CA1DADAC225F}"/>
              </a:ext>
            </a:extLst>
          </p:cNvPr>
          <p:cNvSpPr txBox="1"/>
          <p:nvPr/>
        </p:nvSpPr>
        <p:spPr>
          <a:xfrm>
            <a:off x="1676400" y="6437253"/>
            <a:ext cx="5867400" cy="369332"/>
          </a:xfrm>
          <a:prstGeom prst="rect">
            <a:avLst/>
          </a:prstGeom>
          <a:noFill/>
        </p:spPr>
        <p:txBody>
          <a:bodyPr wrap="square" rtlCol="0">
            <a:spAutoFit/>
          </a:bodyPr>
          <a:lstStyle/>
          <a:p>
            <a:pPr algn="ctr"/>
            <a:r>
              <a:rPr lang="en-US" dirty="0"/>
              <a:t>We will talk about knowledge-based agents later.</a:t>
            </a:r>
          </a:p>
        </p:txBody>
      </p:sp>
      <p:pic>
        <p:nvPicPr>
          <p:cNvPr id="14" name="Picture 2">
            <a:extLst>
              <a:ext uri="{FF2B5EF4-FFF2-40B4-BE49-F238E27FC236}">
                <a16:creationId xmlns:a16="http://schemas.microsoft.com/office/drawing/2014/main" id="{760E40C1-D2A1-F5D7-9D07-9E9BD32A9E9E}"/>
              </a:ext>
              <a:ext uri="{C183D7F6-B498-43B3-948B-1728B52AA6E4}">
                <adec:decorative xmlns:adec="http://schemas.microsoft.com/office/drawing/2017/decorative" val="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What is an Agents?</a:t>
            </a:r>
          </a:p>
        </p:txBody>
      </p:sp>
      <p:pic>
        <p:nvPicPr>
          <p:cNvPr id="5124"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 </a:t>
            </a:r>
            <a:br>
              <a:rPr lang="en-US" dirty="0"/>
            </a:br>
            <a:r>
              <a:rPr lang="en-US" dirty="0"/>
              <a:t>Sets of Agents:</a:t>
            </a:r>
            <a:br>
              <a:rPr lang="en-US" dirty="0"/>
            </a:br>
            <a:r>
              <a:rPr lang="en-US" dirty="0"/>
              <a:t>Self-driving Car</a:t>
            </a:r>
          </a:p>
        </p:txBody>
      </p:sp>
      <p:graphicFrame>
        <p:nvGraphicFramePr>
          <p:cNvPr id="2" name="Content Placeholder 1" descr="A figure with the four types of intelligent agents covered so far. ">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702058631"/>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9" name="TextBox 8">
            <a:extLst>
              <a:ext uri="{FF2B5EF4-FFF2-40B4-BE49-F238E27FC236}">
                <a16:creationId xmlns:a16="http://schemas.microsoft.com/office/drawing/2014/main" id="{FD8E073D-E3E3-3462-E5CB-9681F2508B4E}"/>
              </a:ext>
            </a:extLst>
          </p:cNvPr>
          <p:cNvSpPr txBox="1"/>
          <p:nvPr/>
        </p:nvSpPr>
        <p:spPr>
          <a:xfrm>
            <a:off x="3867866" y="4671762"/>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a:extLst>
              <a:ext uri="{FF2B5EF4-FFF2-40B4-BE49-F238E27FC236}">
                <a16:creationId xmlns:a16="http://schemas.microsoft.com/office/drawing/2014/main" id="{2E922884-3303-24F6-3C7C-5BBCF646CEC4}"/>
              </a:ext>
              <a:ext uri="{C183D7F6-B498-43B3-948B-1728B52AA6E4}">
                <adec:decorative xmlns:adec="http://schemas.microsoft.com/office/drawing/2017/decorative" val="1"/>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89A5416-8469-7953-E766-1113C06E1061}"/>
              </a:ext>
              <a:ext uri="{C183D7F6-B498-43B3-948B-1728B52AA6E4}">
                <adec:decorative xmlns:adec="http://schemas.microsoft.com/office/drawing/2017/decorative" val="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 uri="{C183D7F6-B498-43B3-948B-1728B52AA6E4}">
                <adec:decorative xmlns:adec="http://schemas.microsoft.com/office/drawing/2017/decorative" val="1"/>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 uri="{C183D7F6-B498-43B3-948B-1728B52AA6E4}">
                <adec:decorative xmlns:adec="http://schemas.microsoft.com/office/drawing/2017/decorative" val="1"/>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F639B-EEB4-275D-2212-14D5667FF898}"/>
            </a:ext>
          </a:extLst>
        </p:cNvPr>
        <p:cNvGrpSpPr/>
        <p:nvPr/>
      </p:nvGrpSpPr>
      <p:grpSpPr>
        <a:xfrm>
          <a:off x="0" y="0"/>
          <a:ext cx="0" cy="0"/>
          <a:chOff x="0" y="0"/>
          <a:chExt cx="0" cy="0"/>
        </a:xfrm>
      </p:grpSpPr>
      <p:sp>
        <p:nvSpPr>
          <p:cNvPr id="17410" name="Rectangle 2">
            <a:extLst>
              <a:ext uri="{FF2B5EF4-FFF2-40B4-BE49-F238E27FC236}">
                <a16:creationId xmlns:a16="http://schemas.microsoft.com/office/drawing/2014/main" id="{4183EA64-5E81-A429-F540-83CCE85A3AF3}"/>
              </a:ext>
            </a:extLst>
          </p:cNvPr>
          <p:cNvSpPr>
            <a:spLocks noGrp="1" noChangeArrowheads="1"/>
          </p:cNvSpPr>
          <p:nvPr>
            <p:ph type="title"/>
          </p:nvPr>
        </p:nvSpPr>
        <p:spPr/>
        <p:txBody>
          <a:bodyPr/>
          <a:lstStyle/>
          <a:p>
            <a:r>
              <a:rPr lang="en-US" dirty="0"/>
              <a:t>Important Environment Types Revisited</a:t>
            </a:r>
          </a:p>
        </p:txBody>
      </p:sp>
      <p:sp>
        <p:nvSpPr>
          <p:cNvPr id="7" name="TextBox 6">
            <a:extLst>
              <a:ext uri="{FF2B5EF4-FFF2-40B4-BE49-F238E27FC236}">
                <a16:creationId xmlns:a16="http://schemas.microsoft.com/office/drawing/2014/main" id="{AB7D9275-A093-9438-1831-775CEF49E280}"/>
              </a:ext>
            </a:extLst>
          </p:cNvPr>
          <p:cNvSpPr txBox="1"/>
          <p:nvPr/>
        </p:nvSpPr>
        <p:spPr>
          <a:xfrm>
            <a:off x="731044" y="1645754"/>
            <a:ext cx="3124200" cy="1384995"/>
          </a:xfrm>
          <a:prstGeom prst="rect">
            <a:avLst/>
          </a:prstGeom>
          <a:noFill/>
        </p:spPr>
        <p:txBody>
          <a:bodyPr wrap="square">
            <a:spAutoFit/>
          </a:bodyPr>
          <a:lstStyle/>
          <a:p>
            <a:r>
              <a:rPr lang="en-US" sz="1400" b="1" dirty="0">
                <a:solidFill>
                  <a:srgbClr val="FF0000"/>
                </a:solidFill>
              </a:rPr>
              <a:t>Fully observable: </a:t>
            </a:r>
            <a:r>
              <a:rPr lang="en-US" sz="1400" dirty="0"/>
              <a:t>The agent has access to the complete current </a:t>
            </a:r>
            <a:r>
              <a:rPr lang="en-US" sz="1400" b="1" dirty="0"/>
              <a:t>state </a:t>
            </a:r>
            <a:r>
              <a:rPr lang="en-US" sz="1400" dirty="0"/>
              <a:t>of the environment. </a:t>
            </a:r>
            <a:br>
              <a:rPr lang="en-US" sz="1400" dirty="0"/>
            </a:br>
            <a:r>
              <a:rPr lang="en-US" sz="1400" dirty="0"/>
              <a:t>It has deterministic percepts that are 100% reliable.</a:t>
            </a:r>
          </a:p>
          <a:p>
            <a:pPr marL="0" indent="0">
              <a:buNone/>
            </a:pPr>
            <a:endParaRPr lang="en-US" sz="1400" b="1" dirty="0">
              <a:solidFill>
                <a:srgbClr val="FF0000"/>
              </a:solidFill>
            </a:endParaRPr>
          </a:p>
        </p:txBody>
      </p:sp>
      <p:sp>
        <p:nvSpPr>
          <p:cNvPr id="3" name="TextBox 2">
            <a:extLst>
              <a:ext uri="{FF2B5EF4-FFF2-40B4-BE49-F238E27FC236}">
                <a16:creationId xmlns:a16="http://schemas.microsoft.com/office/drawing/2014/main" id="{DA5A99D2-DBCA-F975-9400-EA69F8E5B146}"/>
              </a:ext>
            </a:extLst>
          </p:cNvPr>
          <p:cNvSpPr txBox="1"/>
          <p:nvPr/>
        </p:nvSpPr>
        <p:spPr>
          <a:xfrm>
            <a:off x="3902869" y="1685808"/>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73BCD054-D3C1-1A6E-BA7E-A99E78CFF527}"/>
              </a:ext>
            </a:extLst>
          </p:cNvPr>
          <p:cNvSpPr txBox="1"/>
          <p:nvPr/>
        </p:nvSpPr>
        <p:spPr>
          <a:xfrm>
            <a:off x="4670856" y="1679516"/>
            <a:ext cx="3495676" cy="1384995"/>
          </a:xfrm>
          <a:prstGeom prst="rect">
            <a:avLst/>
          </a:prstGeom>
          <a:noFill/>
        </p:spPr>
        <p:txBody>
          <a:bodyPr wrap="square">
            <a:spAutoFit/>
          </a:bodyPr>
          <a:lstStyle/>
          <a:p>
            <a:r>
              <a:rPr lang="en-US" sz="1400" b="1" dirty="0">
                <a:solidFill>
                  <a:srgbClr val="FF0000"/>
                </a:solidFill>
              </a:rPr>
              <a:t>Partially observable: </a:t>
            </a:r>
            <a:r>
              <a:rPr lang="en-US" sz="1400" dirty="0"/>
              <a:t>The agent’s sensors provide incomplete or noisy information about the </a:t>
            </a:r>
            <a:r>
              <a:rPr lang="en-US" sz="1400" b="1" dirty="0"/>
              <a:t>state</a:t>
            </a:r>
            <a:r>
              <a:rPr lang="en-US" sz="1400" dirty="0"/>
              <a:t> of the environment.</a:t>
            </a:r>
            <a:br>
              <a:rPr lang="en-US" sz="1400" dirty="0"/>
            </a:br>
            <a:r>
              <a:rPr lang="en-US" sz="1400" dirty="0"/>
              <a:t>Noisy information means unreliable stochastic percepts (aka a stochastic sensor model)</a:t>
            </a:r>
          </a:p>
        </p:txBody>
      </p:sp>
      <p:sp>
        <p:nvSpPr>
          <p:cNvPr id="11" name="TextBox 10">
            <a:extLst>
              <a:ext uri="{FF2B5EF4-FFF2-40B4-BE49-F238E27FC236}">
                <a16:creationId xmlns:a16="http://schemas.microsoft.com/office/drawing/2014/main" id="{DD8323B0-5128-032E-1E85-CB3D5DD61D51}"/>
              </a:ext>
            </a:extLst>
          </p:cNvPr>
          <p:cNvSpPr txBox="1"/>
          <p:nvPr/>
        </p:nvSpPr>
        <p:spPr>
          <a:xfrm>
            <a:off x="713261" y="3402449"/>
            <a:ext cx="3352800" cy="1169551"/>
          </a:xfrm>
          <a:prstGeom prst="rect">
            <a:avLst/>
          </a:prstGeom>
          <a:noFill/>
        </p:spPr>
        <p:txBody>
          <a:bodyPr wrap="square">
            <a:spAutoFit/>
          </a:bodyPr>
          <a:lstStyle/>
          <a:p>
            <a:pPr marL="0" indent="0">
              <a:buNone/>
            </a:pPr>
            <a:r>
              <a:rPr lang="en-US" sz="1400" b="1" dirty="0">
                <a:solidFill>
                  <a:srgbClr val="FF0000"/>
                </a:solidFill>
              </a:rPr>
              <a:t>Deterministic: </a:t>
            </a:r>
          </a:p>
          <a:p>
            <a:r>
              <a:rPr lang="en-US" sz="1400" dirty="0"/>
              <a:t>Deterministic </a:t>
            </a:r>
            <a:r>
              <a:rPr lang="en-US" sz="1400" b="1" dirty="0"/>
              <a:t>transition function</a:t>
            </a:r>
            <a:r>
              <a:rPr lang="en-US" sz="1400" dirty="0"/>
              <a:t>: Changes in the environment are completely determined by the current state of the environment and the agent’s action.</a:t>
            </a:r>
          </a:p>
        </p:txBody>
      </p:sp>
      <p:sp>
        <p:nvSpPr>
          <p:cNvPr id="4" name="TextBox 3">
            <a:extLst>
              <a:ext uri="{FF2B5EF4-FFF2-40B4-BE49-F238E27FC236}">
                <a16:creationId xmlns:a16="http://schemas.microsoft.com/office/drawing/2014/main" id="{EBB1364B-968D-ED21-F335-F7B024829714}"/>
              </a:ext>
            </a:extLst>
          </p:cNvPr>
          <p:cNvSpPr txBox="1"/>
          <p:nvPr/>
        </p:nvSpPr>
        <p:spPr>
          <a:xfrm>
            <a:off x="3902869" y="3749674"/>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F2FCE8FC-9E62-EE31-4861-AC71C50C1CDC}"/>
              </a:ext>
            </a:extLst>
          </p:cNvPr>
          <p:cNvSpPr txBox="1"/>
          <p:nvPr/>
        </p:nvSpPr>
        <p:spPr>
          <a:xfrm>
            <a:off x="4670856" y="3429000"/>
            <a:ext cx="3807619" cy="1169551"/>
          </a:xfrm>
          <a:prstGeom prst="rect">
            <a:avLst/>
          </a:prstGeom>
          <a:noFill/>
        </p:spPr>
        <p:txBody>
          <a:bodyPr wrap="square">
            <a:spAutoFit/>
          </a:bodyPr>
          <a:lstStyle/>
          <a:p>
            <a:pPr marL="0" indent="0">
              <a:buNone/>
            </a:pPr>
            <a:r>
              <a:rPr lang="en-US" sz="1400" b="1" dirty="0">
                <a:solidFill>
                  <a:srgbClr val="FF0000"/>
                </a:solidFill>
              </a:rPr>
              <a:t>Stochastic: </a:t>
            </a:r>
          </a:p>
          <a:p>
            <a:r>
              <a:rPr lang="en-US" sz="1400" dirty="0"/>
              <a:t>Stochastic </a:t>
            </a:r>
            <a:r>
              <a:rPr lang="en-US" sz="1400" b="1" dirty="0"/>
              <a:t>transition functions </a:t>
            </a:r>
            <a:r>
              <a:rPr lang="en-US" sz="1400" dirty="0"/>
              <a:t>lead to belief states, transition probabilities, and a Markov process.</a:t>
            </a:r>
            <a:br>
              <a:rPr lang="en-US" sz="1400" dirty="0"/>
            </a:br>
            <a:endParaRPr lang="en-US" sz="1400" dirty="0"/>
          </a:p>
        </p:txBody>
      </p:sp>
      <p:sp>
        <p:nvSpPr>
          <p:cNvPr id="15" name="TextBox 14">
            <a:extLst>
              <a:ext uri="{FF2B5EF4-FFF2-40B4-BE49-F238E27FC236}">
                <a16:creationId xmlns:a16="http://schemas.microsoft.com/office/drawing/2014/main" id="{8204FDAA-09CB-73F1-EF15-FF80E9C4A775}"/>
              </a:ext>
            </a:extLst>
          </p:cNvPr>
          <p:cNvSpPr txBox="1"/>
          <p:nvPr/>
        </p:nvSpPr>
        <p:spPr>
          <a:xfrm>
            <a:off x="761999" y="4917979"/>
            <a:ext cx="3192066" cy="523220"/>
          </a:xfrm>
          <a:prstGeom prst="rect">
            <a:avLst/>
          </a:prstGeom>
          <a:noFill/>
        </p:spPr>
        <p:txBody>
          <a:bodyPr wrap="square">
            <a:spAutoFit/>
          </a:bodyPr>
          <a:lstStyle/>
          <a:p>
            <a:pPr marL="0" indent="0">
              <a:buNone/>
            </a:pPr>
            <a:r>
              <a:rPr lang="en-US" sz="1400" b="1" dirty="0">
                <a:solidFill>
                  <a:srgbClr val="FF0000"/>
                </a:solidFill>
              </a:rPr>
              <a:t>Known:</a:t>
            </a:r>
            <a:r>
              <a:rPr lang="en-US" sz="1400" dirty="0"/>
              <a:t> The agent knows the </a:t>
            </a:r>
            <a:r>
              <a:rPr lang="en-US" sz="1400" b="1" dirty="0"/>
              <a:t>transition function</a:t>
            </a:r>
            <a:r>
              <a:rPr lang="en-US" sz="1400" dirty="0"/>
              <a:t>. </a:t>
            </a:r>
            <a:endParaRPr lang="en-US" sz="1400" b="1" dirty="0">
              <a:solidFill>
                <a:srgbClr val="FF0000"/>
              </a:solidFill>
            </a:endParaRPr>
          </a:p>
        </p:txBody>
      </p:sp>
      <p:sp>
        <p:nvSpPr>
          <p:cNvPr id="5" name="TextBox 4">
            <a:extLst>
              <a:ext uri="{FF2B5EF4-FFF2-40B4-BE49-F238E27FC236}">
                <a16:creationId xmlns:a16="http://schemas.microsoft.com/office/drawing/2014/main" id="{AE07F09B-82D0-48BD-9B11-F3F2FE5F2E32}"/>
              </a:ext>
            </a:extLst>
          </p:cNvPr>
          <p:cNvSpPr txBox="1"/>
          <p:nvPr/>
        </p:nvSpPr>
        <p:spPr>
          <a:xfrm>
            <a:off x="3954065" y="4972356"/>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765089CE-5BB5-7C3D-334D-0E3700D5A807}"/>
              </a:ext>
            </a:extLst>
          </p:cNvPr>
          <p:cNvSpPr txBox="1"/>
          <p:nvPr/>
        </p:nvSpPr>
        <p:spPr>
          <a:xfrm>
            <a:off x="4687491" y="488845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needs to </a:t>
            </a:r>
            <a:r>
              <a:rPr lang="en-US" sz="1400" b="1" dirty="0"/>
              <a:t>learn the transition function</a:t>
            </a:r>
            <a:r>
              <a:rPr lang="en-US" sz="1400" dirty="0"/>
              <a:t> by trying actions. </a:t>
            </a:r>
            <a:endParaRPr lang="en-US" sz="1400" b="1" dirty="0">
              <a:solidFill>
                <a:srgbClr val="FF0000"/>
              </a:solidFill>
            </a:endParaRPr>
          </a:p>
        </p:txBody>
      </p:sp>
      <p:sp>
        <p:nvSpPr>
          <p:cNvPr id="27" name="TextBox 26">
            <a:extLst>
              <a:ext uri="{FF2B5EF4-FFF2-40B4-BE49-F238E27FC236}">
                <a16:creationId xmlns:a16="http://schemas.microsoft.com/office/drawing/2014/main" id="{9E5BD9D9-4BE5-527E-5123-6B7389B14CA1}"/>
              </a:ext>
            </a:extLst>
          </p:cNvPr>
          <p:cNvSpPr txBox="1"/>
          <p:nvPr/>
        </p:nvSpPr>
        <p:spPr>
          <a:xfrm>
            <a:off x="710803" y="5906090"/>
            <a:ext cx="76962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We will spend the whole course on discussing algorithms that can deal with environments that have different combinations of these three properties.</a:t>
            </a:r>
          </a:p>
        </p:txBody>
      </p:sp>
    </p:spTree>
    <p:extLst>
      <p:ext uri="{BB962C8B-B14F-4D97-AF65-F5344CB8AC3E}">
        <p14:creationId xmlns:p14="http://schemas.microsoft.com/office/powerpoint/2010/main" val="224416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AI Areas</a:t>
            </a:r>
          </a:p>
        </p:txBody>
      </p:sp>
      <p:graphicFrame>
        <p:nvGraphicFramePr>
          <p:cNvPr id="9" name="Diagram 8" descr="A figure showing 6 areas of AI.">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870501306"/>
              </p:ext>
            </p:extLst>
          </p:nvPr>
        </p:nvGraphicFramePr>
        <p:xfrm>
          <a:off x="533400" y="1981200"/>
          <a:ext cx="8077200" cy="4732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2A73B-D412-FDFC-4998-25EDCCCEE290}"/>
              </a:ext>
            </a:extLst>
          </p:cNvPr>
          <p:cNvSpPr>
            <a:spLocks noGrp="1"/>
          </p:cNvSpPr>
          <p:nvPr>
            <p:ph type="title"/>
          </p:nvPr>
        </p:nvSpPr>
        <p:spPr>
          <a:xfrm>
            <a:off x="3973321" y="329184"/>
            <a:ext cx="4688333" cy="1783080"/>
          </a:xfrm>
        </p:spPr>
        <p:txBody>
          <a:bodyPr anchor="b">
            <a:normAutofit/>
          </a:bodyPr>
          <a:lstStyle/>
          <a:p>
            <a:r>
              <a:rPr lang="en-US" sz="4700" dirty="0"/>
              <a:t>What You </a:t>
            </a:r>
            <a:br>
              <a:rPr lang="en-US" sz="4700" dirty="0"/>
            </a:br>
            <a:r>
              <a:rPr lang="en-US" sz="4700" dirty="0"/>
              <a:t>Should Know</a:t>
            </a:r>
          </a:p>
        </p:txBody>
      </p:sp>
      <p:pic>
        <p:nvPicPr>
          <p:cNvPr id="13" name="Picture 12" descr="Sticky notes with question marks">
            <a:extLst>
              <a:ext uri="{FF2B5EF4-FFF2-40B4-BE49-F238E27FC236}">
                <a16:creationId xmlns:a16="http://schemas.microsoft.com/office/drawing/2014/main" id="{79E4DD96-5C40-0592-4C78-6B3CF88279C9}"/>
              </a:ext>
            </a:extLst>
          </p:cNvPr>
          <p:cNvPicPr>
            <a:picLocks noChangeAspect="1"/>
          </p:cNvPicPr>
          <p:nvPr/>
        </p:nvPicPr>
        <p:blipFill>
          <a:blip r:embed="rId2"/>
          <a:srcRect l="34224" r="31778"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45B0B4-FFD9-07E3-AB53-016FA1892E11}"/>
                  </a:ext>
                </a:extLst>
              </p:cNvPr>
              <p:cNvSpPr>
                <a:spLocks noGrp="1"/>
              </p:cNvSpPr>
              <p:nvPr>
                <p:ph idx="1"/>
              </p:nvPr>
            </p:nvSpPr>
            <p:spPr>
              <a:xfrm>
                <a:off x="3973321" y="2706624"/>
                <a:ext cx="4688333" cy="3483864"/>
              </a:xfrm>
            </p:spPr>
            <p:txBody>
              <a:bodyPr>
                <a:normAutofit/>
              </a:bodyPr>
              <a:lstStyle/>
              <a:p>
                <a:r>
                  <a:rPr lang="en-US" sz="1900" dirty="0"/>
                  <a:t>What an </a:t>
                </a:r>
                <a:r>
                  <a:rPr lang="en-US" sz="1900" b="1" dirty="0"/>
                  <a:t>agent function </a:t>
                </a:r>
                <a:br>
                  <a:rPr lang="en-US" sz="1900" dirty="0"/>
                </a:br>
                <a14:m>
                  <m:oMath xmlns:m="http://schemas.openxmlformats.org/officeDocument/2006/math">
                    <m:r>
                      <a:rPr lang="en-US" sz="1900" i="1">
                        <a:latin typeface="Cambria Math" panose="02040503050406030204" pitchFamily="18" charset="0"/>
                      </a:rPr>
                      <m:t>𝑎</m:t>
                    </m:r>
                    <m:r>
                      <a:rPr lang="en-US" sz="1900" b="0" i="1" smtClean="0">
                        <a:latin typeface="Cambria Math" panose="02040503050406030204" pitchFamily="18" charset="0"/>
                      </a:rPr>
                      <m:t>𝑐𝑡𝑖𝑜𝑛</m:t>
                    </m:r>
                    <m:r>
                      <a:rPr lang="en-US" sz="1900" i="1">
                        <a:latin typeface="Cambria Math" panose="02040503050406030204" pitchFamily="18" charset="0"/>
                      </a:rPr>
                      <m:t> = </m:t>
                    </m:r>
                    <m:r>
                      <a:rPr lang="en-US" sz="1900" i="1">
                        <a:latin typeface="Cambria Math" panose="02040503050406030204" pitchFamily="18" charset="0"/>
                      </a:rPr>
                      <m:t>𝑓</m:t>
                    </m:r>
                    <m:d>
                      <m:dPr>
                        <m:ctrlPr>
                          <a:rPr lang="en-US" sz="1900" i="1">
                            <a:latin typeface="Cambria Math" panose="02040503050406030204" pitchFamily="18" charset="0"/>
                          </a:rPr>
                        </m:ctrlPr>
                      </m:dPr>
                      <m:e>
                        <m:r>
                          <a:rPr lang="en-US" sz="1900" i="1">
                            <a:latin typeface="Cambria Math" panose="02040503050406030204" pitchFamily="18" charset="0"/>
                          </a:rPr>
                          <m:t>𝑝𝑒𝑟𝑐𝑒𝑝𝑡𝑠</m:t>
                        </m:r>
                      </m:e>
                    </m:d>
                  </m:oMath>
                </a14:m>
                <a:br>
                  <a:rPr lang="en-US" sz="1900" dirty="0"/>
                </a:br>
                <a:r>
                  <a:rPr lang="en-US" sz="1900" dirty="0"/>
                  <a:t>is and how it interacts with the environment.</a:t>
                </a:r>
              </a:p>
              <a:p>
                <a:r>
                  <a:rPr lang="en-US" sz="1900" dirty="0"/>
                  <a:t>What are </a:t>
                </a:r>
                <a:r>
                  <a:rPr lang="en-US" sz="1900" b="1" dirty="0"/>
                  <a:t>states</a:t>
                </a:r>
                <a:r>
                  <a:rPr lang="en-US" sz="1900" dirty="0"/>
                  <a:t> and what is the </a:t>
                </a:r>
                <a:r>
                  <a:rPr lang="en-US" sz="1900" b="1" dirty="0"/>
                  <a:t>transition function</a:t>
                </a:r>
                <a:r>
                  <a:rPr lang="en-US" sz="1900" dirty="0"/>
                  <a:t>?</a:t>
                </a:r>
              </a:p>
              <a:p>
                <a:r>
                  <a:rPr lang="en-US" sz="1900" dirty="0"/>
                  <a:t>How </a:t>
                </a:r>
                <a:r>
                  <a:rPr lang="en-US" sz="1900" b="1" dirty="0"/>
                  <a:t>environments</a:t>
                </a:r>
                <a:r>
                  <a:rPr lang="en-US" sz="1900" dirty="0"/>
                  <a:t> differ in terms of observability, uncertainty (stochastic behavior), and if the transition function is known.</a:t>
                </a:r>
              </a:p>
              <a:p>
                <a:r>
                  <a:rPr lang="en-US" sz="1900" dirty="0"/>
                  <a:t>How to identify different</a:t>
                </a:r>
                <a:r>
                  <a:rPr lang="en-US" sz="1900" b="1" dirty="0"/>
                  <a:t> types of agents</a:t>
                </a:r>
                <a:r>
                  <a:rPr lang="en-US" sz="1900" dirty="0"/>
                  <a:t>.</a:t>
                </a:r>
              </a:p>
              <a:p>
                <a:endParaRPr lang="en-US" sz="1900" dirty="0"/>
              </a:p>
            </p:txBody>
          </p:sp>
        </mc:Choice>
        <mc:Fallback xmlns="">
          <p:sp>
            <p:nvSpPr>
              <p:cNvPr id="3" name="Content Placeholder 2">
                <a:extLst>
                  <a:ext uri="{FF2B5EF4-FFF2-40B4-BE49-F238E27FC236}">
                    <a16:creationId xmlns:a16="http://schemas.microsoft.com/office/drawing/2014/main" id="{7745B0B4-FFD9-07E3-AB53-016FA1892E11}"/>
                  </a:ext>
                </a:extLst>
              </p:cNvPr>
              <p:cNvSpPr>
                <a:spLocks noGrp="1" noRot="1" noChangeAspect="1" noMove="1" noResize="1" noEditPoints="1" noAdjustHandles="1" noChangeArrowheads="1" noChangeShapeType="1" noTextEdit="1"/>
              </p:cNvSpPr>
              <p:nvPr>
                <p:ph idx="1"/>
              </p:nvPr>
            </p:nvSpPr>
            <p:spPr>
              <a:xfrm>
                <a:off x="3973321" y="2706624"/>
                <a:ext cx="4688333" cy="3483864"/>
              </a:xfrm>
              <a:blipFill>
                <a:blip r:embed="rId3"/>
                <a:stretch>
                  <a:fillRect l="-1040" t="-1748"/>
                </a:stretch>
              </a:blipFill>
            </p:spPr>
            <p:txBody>
              <a:bodyPr/>
              <a:lstStyle/>
              <a:p>
                <a:r>
                  <a:rPr lang="en-US">
                    <a:noFill/>
                  </a:rPr>
                  <a:t> </a:t>
                </a:r>
              </a:p>
            </p:txBody>
          </p:sp>
        </mc:Fallback>
      </mc:AlternateContent>
    </p:spTree>
    <p:extLst>
      <p:ext uri="{BB962C8B-B14F-4D97-AF65-F5344CB8AC3E}">
        <p14:creationId xmlns:p14="http://schemas.microsoft.com/office/powerpoint/2010/main" val="123086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DCFE71-9CDB-A319-F442-B9F489FF5A63}"/>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048000" y="2133401"/>
            <a:ext cx="4953000" cy="2133799"/>
          </a:xfrm>
          <a:prstGeom prst="rect">
            <a:avLst/>
          </a:prstGeom>
          <a:noFill/>
          <a:ln w="9525">
            <a:noFill/>
            <a:miter lim="800000"/>
            <a:headEnd/>
            <a:tailEnd/>
          </a:ln>
        </p:spPr>
      </p:pic>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4"/>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 uri="{C183D7F6-B498-43B3-948B-1728B52AA6E4}">
                <adec:decorative xmlns:adec="http://schemas.microsoft.com/office/drawing/2017/decorative" val="1"/>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87470C2-4341-7CA5-300A-0259AEE9A1CF}"/>
              </a:ext>
              <a:ext uri="{C183D7F6-B498-43B3-948B-1728B52AA6E4}">
                <adec:decorative xmlns:adec="http://schemas.microsoft.com/office/drawing/2017/decorative" val="1"/>
              </a:ext>
            </a:extLst>
          </p:cNvPr>
          <p:cNvSpPr/>
          <p:nvPr/>
        </p:nvSpPr>
        <p:spPr>
          <a:xfrm>
            <a:off x="6496566" y="2802596"/>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p:nvPr/>
            </p:nvSpPr>
            <p:spPr>
              <a:xfrm>
                <a:off x="6420366" y="2828539"/>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420366" y="2828539"/>
                <a:ext cx="1047234" cy="307777"/>
              </a:xfrm>
              <a:prstGeom prst="rect">
                <a:avLst/>
              </a:prstGeom>
              <a:blipFill>
                <a:blip r:embed="rId5"/>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98543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sz="2000" dirty="0"/>
                  <a:t>Implemented agent program:</a:t>
                </a:r>
                <a:br>
                  <a:rPr lang="en-US" sz="2000" dirty="0"/>
                </a:br>
                <a:endParaRPr lang="en-US" sz="2000" dirty="0"/>
              </a:p>
              <a:p>
                <a:pPr>
                  <a:buNone/>
                </a:pPr>
                <a:r>
                  <a:rPr lang="en-US" sz="2000" b="1" dirty="0">
                    <a:solidFill>
                      <a:schemeClr val="tx1"/>
                    </a:solidFill>
                  </a:rPr>
                  <a:t>function Vacuum-Agent</a:t>
                </a:r>
                <a:r>
                  <a:rPr lang="en-US" sz="2000" dirty="0">
                    <a:solidFill>
                      <a:schemeClr val="tx1"/>
                    </a:solidFill>
                  </a:rPr>
                  <a:t>( </a:t>
                </a:r>
                <a:r>
                  <a:rPr lang="en-US" sz="2000" dirty="0">
                    <a:solidFill>
                      <a:schemeClr val="accent3"/>
                    </a:solidFill>
                  </a:rPr>
                  <a:t>[location, status] </a:t>
                </a:r>
                <a:r>
                  <a:rPr lang="en-US" sz="2000" dirty="0">
                    <a:solidFill>
                      <a:schemeClr val="tx1"/>
                    </a:solidFill>
                  </a:rPr>
                  <a:t>) </a:t>
                </a:r>
                <a:br>
                  <a:rPr lang="en-US" sz="2000" dirty="0">
                    <a:solidFill>
                      <a:schemeClr val="tx1"/>
                    </a:solidFill>
                  </a:rPr>
                </a:br>
                <a:r>
                  <a:rPr lang="en-US" sz="2000" dirty="0">
                    <a:solidFill>
                      <a:schemeClr val="tx1"/>
                    </a:solidFill>
                  </a:rPr>
                  <a:t>   </a:t>
                </a:r>
                <a:r>
                  <a:rPr lang="en-US" sz="1600" dirty="0">
                    <a:solidFill>
                      <a:schemeClr val="tx1"/>
                    </a:solidFill>
                    <a:ea typeface="+mn-ea"/>
                    <a:cs typeface="+mn-cs"/>
                  </a:rPr>
                  <a:t>returns</a:t>
                </a:r>
                <a:r>
                  <a:rPr lang="en-US" sz="2000" dirty="0">
                    <a:solidFill>
                      <a:schemeClr val="tx1"/>
                    </a:solidFill>
                    <a:ea typeface="+mn-ea"/>
                    <a:cs typeface="+mn-cs"/>
                  </a:rPr>
                  <a:t> an </a:t>
                </a:r>
                <a:r>
                  <a:rPr lang="en-US" sz="2000" dirty="0">
                    <a:solidFill>
                      <a:srgbClr val="FF0000"/>
                    </a:solidFill>
                    <a:ea typeface="+mn-ea"/>
                    <a:cs typeface="+mn-cs"/>
                  </a:rPr>
                  <a:t>action </a:t>
                </a:r>
                <a14:m>
                  <m:oMath xmlns:m="http://schemas.openxmlformats.org/officeDocument/2006/math">
                    <m:r>
                      <a:rPr lang="en-US" sz="2000" i="1" dirty="0" smtClean="0">
                        <a:solidFill>
                          <a:srgbClr val="FF0000"/>
                        </a:solidFill>
                        <a:latin typeface="Cambria Math" panose="02040503050406030204" pitchFamily="18" charset="0"/>
                        <a:ea typeface="+mn-ea"/>
                        <a:cs typeface="+mn-cs"/>
                      </a:rPr>
                      <m:t>𝑎</m:t>
                    </m:r>
                  </m:oMath>
                </a14:m>
                <a:endParaRPr lang="en-US" sz="2000" dirty="0">
                  <a:solidFill>
                    <a:srgbClr val="FF0000"/>
                  </a:solidFill>
                  <a:ea typeface="+mn-ea"/>
                  <a:cs typeface="+mn-cs"/>
                </a:endParaRPr>
              </a:p>
              <a:p>
                <a:pPr>
                  <a:buNone/>
                </a:pPr>
                <a:endParaRPr lang="en-US" i="1" dirty="0">
                  <a:solidFill>
                    <a:schemeClr val="tx1"/>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status = Dirty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Suck</a:t>
                </a: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A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Right</a:t>
                </a:r>
                <a:endParaRPr lang="en-US" i="1" dirty="0">
                  <a:solidFill>
                    <a:srgbClr val="FF0000"/>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B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p>
              <a:p>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Left</a:t>
                </a:r>
                <a:endParaRPr lang="en-US"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985433"/>
              </a:xfrm>
              <a:prstGeom prst="rect">
                <a:avLst/>
              </a:prstGeom>
              <a:blipFill>
                <a:blip r:embed="rId4"/>
                <a:stretch>
                  <a:fillRect l="-1122" t="-1018" b="-22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Rationality</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75149908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3758863"/>
          </a:xfrm>
        </p:spPr>
        <p:txBody>
          <a:bodyPr>
            <a:normAutofit fontScale="77500" lnSpcReduction="20000"/>
          </a:bodyPr>
          <a:lstStyle/>
          <a:p>
            <a:pPr marL="0" indent="0">
              <a:buNone/>
            </a:pPr>
            <a:r>
              <a:rPr lang="en-US" sz="2800" dirty="0"/>
              <a:t>Foundation from normative moral theory and economics:</a:t>
            </a:r>
          </a:p>
          <a:p>
            <a:pPr lvl="1"/>
            <a:r>
              <a:rPr lang="en-US" sz="2500" b="1" dirty="0"/>
              <a:t>Consequentialism</a:t>
            </a:r>
            <a:r>
              <a:rPr lang="en-US" sz="2500" dirty="0"/>
              <a:t>: Evaluate actions by their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46F11EA-97CC-8628-9BCE-E7E4516526F1}"/>
                  </a:ext>
                </a:extLst>
              </p:cNvPr>
              <p:cNvSpPr txBox="1"/>
              <p:nvPr/>
            </p:nvSpPr>
            <p:spPr>
              <a:xfrm>
                <a:off x="2286000" y="54102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2" name="TextBox 1">
                <a:extLst>
                  <a:ext uri="{FF2B5EF4-FFF2-40B4-BE49-F238E27FC236}">
                    <a16:creationId xmlns:a16="http://schemas.microsoft.com/office/drawing/2014/main" id="{246F11EA-97CC-8628-9BCE-E7E4516526F1}"/>
                  </a:ext>
                </a:extLst>
              </p:cNvPr>
              <p:cNvSpPr txBox="1">
                <a:spLocks noRot="1" noChangeAspect="1" noMove="1" noResize="1" noEditPoints="1" noAdjustHandles="1" noChangeArrowheads="1" noChangeShapeType="1" noTextEdit="1"/>
              </p:cNvSpPr>
              <p:nvPr/>
            </p:nvSpPr>
            <p:spPr>
              <a:xfrm>
                <a:off x="2286000" y="5410200"/>
                <a:ext cx="4752975" cy="892552"/>
              </a:xfrm>
              <a:prstGeom prst="rect">
                <a:avLst/>
              </a:prstGeom>
              <a:blipFill>
                <a:blip r:embed="rId3"/>
                <a:stretch>
                  <a:fillRect l="-512" t="-1351" b="-5405"/>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a:t>
            </a:r>
          </a:p>
        </p:txBody>
      </p:sp>
      <p:sp>
        <p:nvSpPr>
          <p:cNvPr id="10243" name="Rectangle 3"/>
          <p:cNvSpPr>
            <a:spLocks noGrp="1" noChangeArrowheads="1"/>
          </p:cNvSpPr>
          <p:nvPr>
            <p:ph idx="1"/>
          </p:nvPr>
        </p:nvSpPr>
        <p:spPr>
          <a:xfrm>
            <a:off x="628650" y="2765426"/>
            <a:ext cx="7886700" cy="3368673"/>
          </a:xfrm>
        </p:spPr>
        <p:txBody>
          <a:bodyPr>
            <a:normAutofit fontScale="62500" lnSpcReduction="20000"/>
          </a:bodyPr>
          <a:lstStyle/>
          <a:p>
            <a:pPr marL="0" indent="0">
              <a:buNone/>
            </a:pPr>
            <a:r>
              <a:rPr lang="en-US" sz="2800" dirty="0"/>
              <a:t>This means: </a:t>
            </a:r>
          </a:p>
          <a:p>
            <a:pPr marL="0" indent="0">
              <a:buNone/>
            </a:pPr>
            <a:endParaRPr lang="en-US" sz="2800" dirty="0"/>
          </a:p>
          <a:p>
            <a:pPr lvl="1"/>
            <a:r>
              <a:rPr lang="en-US" sz="2500" b="1" dirty="0"/>
              <a:t>Rationality is an ideal </a:t>
            </a:r>
            <a:r>
              <a:rPr lang="en-US" sz="2500" dirty="0">
                <a:solidFill>
                  <a:schemeClr val="tx1">
                    <a:lumMod val="50000"/>
                    <a:lumOff val="50000"/>
                  </a:schemeClr>
                </a:solidFill>
              </a:rPr>
              <a:t>– it implies that no one can build a better agent</a:t>
            </a:r>
            <a:endParaRPr lang="en-US" sz="2500" b="1" dirty="0"/>
          </a:p>
          <a:p>
            <a:pPr lvl="1"/>
            <a:endParaRPr lang="en-US" sz="2500" b="1" dirty="0"/>
          </a:p>
          <a:p>
            <a:pPr lvl="1"/>
            <a:r>
              <a:rPr lang="en-US" sz="2500" b="1" dirty="0"/>
              <a:t>Rationality ≠ Omniscience </a:t>
            </a:r>
            <a:r>
              <a:rPr lang="en-US" sz="2500" dirty="0">
                <a:solidFill>
                  <a:schemeClr val="tx1">
                    <a:lumMod val="50000"/>
                    <a:lumOff val="50000"/>
                  </a:schemeClr>
                </a:solidFill>
              </a:rPr>
              <a:t>– rational agents can make mistakes if percepts and knowledge do not suffice to make a good decision</a:t>
            </a:r>
          </a:p>
          <a:p>
            <a:pPr lvl="1"/>
            <a:endParaRPr lang="en-US" sz="2500" dirty="0">
              <a:solidFill>
                <a:schemeClr val="tx1">
                  <a:lumMod val="50000"/>
                  <a:lumOff val="50000"/>
                </a:schemeClr>
              </a:solidFill>
            </a:endParaRP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 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endParaRPr lang="en-US" sz="2500" dirty="0">
              <a:solidFill>
                <a:schemeClr val="tx1">
                  <a:lumMod val="50000"/>
                  <a:lumOff val="50000"/>
                </a:schemeClr>
              </a:solidFill>
            </a:endParaRPr>
          </a:p>
          <a:p>
            <a:pPr lvl="1"/>
            <a:r>
              <a:rPr lang="en-US" sz="2500" b="1" dirty="0"/>
              <a:t>It is rational to explore and learn</a:t>
            </a:r>
            <a:r>
              <a:rPr lang="en-US" sz="2500" dirty="0"/>
              <a:t> </a:t>
            </a:r>
            <a:r>
              <a:rPr lang="en-US" sz="2500" dirty="0">
                <a:solidFill>
                  <a:schemeClr val="tx1">
                    <a:lumMod val="50000"/>
                    <a:lumOff val="50000"/>
                  </a:schemeClr>
                </a:solidFill>
              </a:rPr>
              <a:t>– 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a:t>
            </a:r>
          </a:p>
          <a:p>
            <a:pPr lvl="1"/>
            <a:endParaRPr lang="en-US" sz="2500" dirty="0">
              <a:solidFill>
                <a:schemeClr val="tx1">
                  <a:lumMod val="50000"/>
                  <a:lumOff val="50000"/>
                </a:schemeClr>
              </a:solidFill>
            </a:endParaRPr>
          </a:p>
          <a:p>
            <a:pPr lvl="1"/>
            <a:r>
              <a:rPr lang="en-US" sz="2500" b="1" dirty="0"/>
              <a:t>Rationality is often bounded</a:t>
            </a:r>
            <a:r>
              <a:rPr lang="en-US" sz="2500" dirty="0">
                <a:solidFill>
                  <a:schemeClr val="tx1">
                    <a:lumMod val="50000"/>
                    <a:lumOff val="50000"/>
                  </a:schemeClr>
                </a:solidFill>
              </a:rPr>
              <a:t> by available memory, computational power, available sensors, etc.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40" t="-1351" b="-5405"/>
                </a:stretch>
              </a:blipFill>
            </p:spPr>
            <p:txBody>
              <a:bodyPr/>
              <a:lstStyle/>
              <a:p>
                <a:r>
                  <a:rPr lang="en-US">
                    <a:noFill/>
                  </a:rPr>
                  <a:t> </a:t>
                </a:r>
              </a:p>
            </p:txBody>
          </p:sp>
        </mc:Fallback>
      </mc:AlternateContent>
    </p:spTree>
    <p:extLst>
      <p:ext uri="{BB962C8B-B14F-4D97-AF65-F5344CB8AC3E}">
        <p14:creationId xmlns:p14="http://schemas.microsoft.com/office/powerpoint/2010/main" val="21009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theme/theme1.xml><?xml version="1.0" encoding="utf-8"?>
<a:theme xmlns:a="http://schemas.openxmlformats.org/drawingml/2006/main" name="Office Theme">
  <a:themeElements>
    <a:clrScheme name="AI_high_contrast">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F9ED5"/>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AI_theme</Template>
  <TotalTime>25833</TotalTime>
  <Words>3453</Words>
  <Application>Microsoft Office PowerPoint</Application>
  <PresentationFormat>On-screen Show (4:3)</PresentationFormat>
  <Paragraphs>577</Paragraphs>
  <Slides>43</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Cambria Math</vt:lpstr>
      <vt:lpstr>Courier New</vt:lpstr>
      <vt:lpstr>Office Theme</vt:lpstr>
      <vt:lpstr>CS 5/7320  Artificial Intelligence  Intelligent Agents AIMA Chapter 2</vt:lpstr>
      <vt:lpstr>Outline</vt:lpstr>
      <vt:lpstr>Outline: What is an Intelligent Agent</vt:lpstr>
      <vt:lpstr>What is an Agents?</vt:lpstr>
      <vt:lpstr>Agent Function and Agent Program</vt:lpstr>
      <vt:lpstr>Example: Vacuum-cleaner World</vt:lpstr>
      <vt:lpstr>Outline: Rationality</vt:lpstr>
      <vt:lpstr>Rational Agents: What is Good Behavior?</vt:lpstr>
      <vt:lpstr>Rational Agents</vt:lpstr>
      <vt:lpstr>Example: Performance Measure for the  Vacuum-cleaner World</vt:lpstr>
      <vt:lpstr>Outline: PEAS</vt:lpstr>
      <vt:lpstr>Problem Specification: PEAS</vt:lpstr>
      <vt:lpstr>Example: Automated Taxi Driver</vt:lpstr>
      <vt:lpstr>Example: Spam Filter</vt:lpstr>
      <vt:lpstr>Outline: Environment Types</vt:lpstr>
      <vt:lpstr>The Environment</vt:lpstr>
      <vt:lpstr>Environment Types</vt:lpstr>
      <vt:lpstr>Environment Types (cont.) </vt:lpstr>
      <vt:lpstr>Examples of Different Environments</vt:lpstr>
      <vt:lpstr>Outline: Agent Types</vt:lpstr>
      <vt:lpstr>Designing a Rational Agent</vt:lpstr>
      <vt:lpstr>Hierarchy of Agent Types</vt:lpstr>
      <vt:lpstr>Simple Reflex Agent</vt:lpstr>
      <vt:lpstr>Model-based Reflex Agent</vt:lpstr>
      <vt:lpstr>State Representation</vt:lpstr>
      <vt:lpstr>Transition Function</vt:lpstr>
      <vt:lpstr>Old-school vs. Smart Thermostat</vt:lpstr>
      <vt:lpstr>Old-school vs. Smart Thermostat: Solution</vt:lpstr>
      <vt:lpstr>Goal-based Agent</vt:lpstr>
      <vt:lpstr>Utility-based Agent</vt:lpstr>
      <vt:lpstr>Agents that Learn</vt:lpstr>
      <vt:lpstr>Smart Thermostat: What Type of Agent is it?</vt:lpstr>
      <vt:lpstr>Example: Modern Vacuum Robot</vt:lpstr>
      <vt:lpstr>PEAS Description of a  Modern Robot Vacuum</vt:lpstr>
      <vt:lpstr>PEAS Description of a  Modern Robot Vacuum: Solution</vt:lpstr>
      <vt:lpstr>What Type of Intelligent Agent is a  Modern Robot Vacuum? </vt:lpstr>
      <vt:lpstr>Example: Large Language Models</vt:lpstr>
      <vt:lpstr>PEAS Description of ChatGPT</vt:lpstr>
      <vt:lpstr>What Type of Intelligent Agent is  ChatGPT?</vt:lpstr>
      <vt:lpstr>Intelligent Systems a  Sets of Agents: Self-driving Car</vt:lpstr>
      <vt:lpstr>Important Environment Types Revisited</vt:lpstr>
      <vt:lpstr>AI Areas</vt:lpstr>
      <vt:lpstr>What You  Should Know</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242</cp:revision>
  <cp:lastPrinted>2021-08-30T18:56:39Z</cp:lastPrinted>
  <dcterms:created xsi:type="dcterms:W3CDTF">2003-12-17T02:32:09Z</dcterms:created>
  <dcterms:modified xsi:type="dcterms:W3CDTF">2025-10-16T21:06:42Z</dcterms:modified>
</cp:coreProperties>
</file>