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804" r:id="rId3"/>
    <p:sldId id="305" r:id="rId4"/>
    <p:sldId id="805" r:id="rId5"/>
    <p:sldId id="806" r:id="rId6"/>
    <p:sldId id="803" r:id="rId7"/>
    <p:sldId id="801" r:id="rId8"/>
    <p:sldId id="318" r:id="rId9"/>
    <p:sldId id="296" r:id="rId10"/>
    <p:sldId id="300" r:id="rId11"/>
    <p:sldId id="295" r:id="rId12"/>
    <p:sldId id="319" r:id="rId13"/>
    <p:sldId id="808" r:id="rId14"/>
    <p:sldId id="278" r:id="rId15"/>
    <p:sldId id="280" r:id="rId16"/>
    <p:sldId id="282" r:id="rId17"/>
    <p:sldId id="283" r:id="rId18"/>
    <p:sldId id="807" r:id="rId19"/>
    <p:sldId id="298" r:id="rId20"/>
    <p:sldId id="802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>
      <p:cViewPr varScale="1">
        <p:scale>
          <a:sx n="90" d="100"/>
          <a:sy n="90" d="100"/>
        </p:scale>
        <p:origin x="8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B7659-5440-4C5D-BF12-8650731C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C7274-F5AC-E29D-A377-AAED5E7A3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B06AE9-068B-4E97-8907-09A9E5C55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Percepts and States: Self-Driving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D2AA4-3A41-666C-9A21-13E65F063BC0}"/>
              </a:ext>
            </a:extLst>
          </p:cNvPr>
          <p:cNvSpPr txBox="1"/>
          <p:nvPr/>
        </p:nvSpPr>
        <p:spPr>
          <a:xfrm>
            <a:off x="1060040" y="1034768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 percepts and states.</a:t>
            </a:r>
          </a:p>
        </p:txBody>
      </p:sp>
      <p:sp>
        <p:nvSpPr>
          <p:cNvPr id="11" name="Rectangle 10" descr="An empty table for percepts and states,">
            <a:extLst>
              <a:ext uri="{FF2B5EF4-FFF2-40B4-BE49-F238E27FC236}">
                <a16:creationId xmlns:a16="http://schemas.microsoft.com/office/drawing/2014/main" id="{86DF5C27-232E-48B7-8171-EA8A2E3A93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43000" y="1524000"/>
            <a:ext cx="70866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7800" y="17148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64456" y="1712069"/>
            <a:ext cx="1529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76349-B70C-1AEC-89C0-6BF966029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7238" y="1981200"/>
            <a:ext cx="0" cy="3794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40A742E5-9DB6-B5E0-2C9D-7BB6A1D48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9" r="40741" b="29953"/>
          <a:stretch/>
        </p:blipFill>
        <p:spPr>
          <a:xfrm>
            <a:off x="5257800" y="1905000"/>
            <a:ext cx="16764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476750" cy="228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 and the agent in the environment.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Design a structured representation for the state of a self-driving car.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</a:t>
            </a:r>
            <a:r>
              <a:rPr lang="en-US" sz="2000" dirty="0" err="1"/>
              <a:t>fluents</a:t>
            </a:r>
            <a:r>
              <a:rPr lang="en-US" sz="2000" dirty="0"/>
              <a:t> should it contain?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actions can cause transitions?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Draw a small transition diagram.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F6455A-2485-B0DA-DAC2-B15E3F61A4BE}"/>
              </a:ext>
            </a:extLst>
          </p:cNvPr>
          <p:cNvSpPr/>
          <p:nvPr/>
        </p:nvSpPr>
        <p:spPr>
          <a:xfrm>
            <a:off x="5361540" y="1447800"/>
            <a:ext cx="1257300" cy="533400"/>
          </a:xfrm>
          <a:prstGeom prst="wedgeRectCallout">
            <a:avLst>
              <a:gd name="adj1" fmla="val 6558"/>
              <a:gd name="adj2" fmla="val 1669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causes transition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06C82-3C11-0925-0BB1-2921BC51CE19}"/>
              </a:ext>
            </a:extLst>
          </p:cNvPr>
          <p:cNvSpPr/>
          <p:nvPr/>
        </p:nvSpPr>
        <p:spPr>
          <a:xfrm>
            <a:off x="7086600" y="1897062"/>
            <a:ext cx="1763160" cy="769938"/>
          </a:xfrm>
          <a:prstGeom prst="wedgeRectCallout">
            <a:avLst>
              <a:gd name="adj1" fmla="val -79287"/>
              <a:gd name="adj2" fmla="val 380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Variables describing the system state are called “</a:t>
            </a:r>
            <a:r>
              <a:rPr lang="en-US" sz="1200" dirty="0" err="1"/>
              <a:t>fluents</a:t>
            </a:r>
            <a:r>
              <a:rPr lang="en-US" sz="12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5423-8641-4938-9DCF-1B35787E5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a Self-Driving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31044" y="1645754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687491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3261" y="296311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726781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61999" y="4917979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687491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 descr="Check what applies.">
            <a:extLst>
              <a:ext uri="{FF2B5EF4-FFF2-40B4-BE49-F238E27FC236}">
                <a16:creationId xmlns:a16="http://schemas.microsoft.com/office/drawing/2014/main" id="{DCBF1301-F0D0-37FB-E645-EFE9CD11E7F7}"/>
              </a:ext>
            </a:extLst>
          </p:cNvPr>
          <p:cNvGrpSpPr/>
          <p:nvPr/>
        </p:nvGrpSpPr>
        <p:grpSpPr>
          <a:xfrm>
            <a:off x="2452581" y="5888614"/>
            <a:ext cx="4238838" cy="765721"/>
            <a:chOff x="4953000" y="6061025"/>
            <a:chExt cx="4283118" cy="765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00A52-8F0B-91F2-2B18-C9B8AC03505B}"/>
                </a:ext>
              </a:extLst>
            </p:cNvPr>
            <p:cNvSpPr txBox="1"/>
            <p:nvPr/>
          </p:nvSpPr>
          <p:spPr>
            <a:xfrm>
              <a:off x="5486399" y="6180415"/>
              <a:ext cx="3749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 and explain what it means for a self-driving car.</a:t>
              </a:r>
            </a:p>
          </p:txBody>
        </p:sp>
        <p:pic>
          <p:nvPicPr>
            <p:cNvPr id="10" name="Graphic 9" descr="Checkbox Checked with solid fill">
              <a:extLst>
                <a:ext uri="{FF2B5EF4-FFF2-40B4-BE49-F238E27FC236}">
                  <a16:creationId xmlns:a16="http://schemas.microsoft.com/office/drawing/2014/main" id="{75EB54DD-16B1-9E22-B674-0E4E601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DD93-919E-818B-E148-E34FDD24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E63DC-4FAD-0129-38C3-4CF7FEC9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2" y="174702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28FD9-0B73-33F3-50F6-DE1FFCB8F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17027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8C98F-8052-7D31-94C5-319C0A31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1" y="32686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97673-FF9B-1BF0-0C0D-B58F06885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0" y="347740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ACB31-3A60-D1BA-B70D-74060BAF3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240356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5F93-AC14-C686-D4F3-98EDE02C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025" y="5008793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40EDB-C97A-AE21-5D4A-0CACE7D9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901637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E9108-79B7-BE93-A2D0-6CF2BED3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503829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42EE4-D348-573F-C310-2ECD494F8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F83269E1-034A-B7A2-195F-CF9147069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50000"/>
          </a:blip>
          <a:srcRect t="27493" b="22444"/>
          <a:stretch>
            <a:fillRect/>
          </a:stretch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80E64F-6200-00BF-8C82-87651BC1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solidFill>
                  <a:srgbClr val="FFFFFF"/>
                </a:solidFill>
              </a:rPr>
              <a:t>Module Review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64C36-4B58-2873-AEDD-B8F4A637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8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17639"/>
            <a:ext cx="7886700" cy="132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only built-in knowledge in the form of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that select action only  </a:t>
            </a:r>
            <a:r>
              <a:rPr lang="en-US" b="1" dirty="0">
                <a:solidFill>
                  <a:srgbClr val="FF0000"/>
                </a:solidFill>
              </a:rPr>
              <a:t>based on the current percept. </a:t>
            </a:r>
            <a:r>
              <a:rPr lang="en-US" dirty="0"/>
              <a:t>This is typically very fast!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agent does not know about the performance measure</a:t>
            </a:r>
            <a:r>
              <a:rPr lang="en-US" dirty="0"/>
              <a:t>! But well-designed rules can lead to good performance.</a:t>
            </a:r>
          </a:p>
          <a:p>
            <a:r>
              <a:rPr lang="en-US" dirty="0"/>
              <a:t>The agent needs no memory and ignores all past percepts.</a:t>
            </a:r>
          </a:p>
        </p:txBody>
      </p:sp>
      <p:grpSp>
        <p:nvGrpSpPr>
          <p:cNvPr id="3" name="Group 2" descr="A figure showing that the sensors show the agent how the world is like now. The agent then uses condition-action rules to desice what actions it should take.">
            <a:extLst>
              <a:ext uri="{FF2B5EF4-FFF2-40B4-BE49-F238E27FC236}">
                <a16:creationId xmlns:a16="http://schemas.microsoft.com/office/drawing/2014/main" id="{F4335952-8DB7-263E-0EEA-8140CF315E42}"/>
              </a:ext>
            </a:extLst>
          </p:cNvPr>
          <p:cNvGrpSpPr/>
          <p:nvPr/>
        </p:nvGrpSpPr>
        <p:grpSpPr>
          <a:xfrm>
            <a:off x="2057400" y="2743201"/>
            <a:ext cx="4603987" cy="2908449"/>
            <a:chOff x="1981200" y="2984707"/>
            <a:chExt cx="4603987" cy="2908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DEF91-8F60-4AD0-929E-67A7782B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2984707"/>
              <a:ext cx="4603987" cy="29084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/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8E4DDC-AC43-2395-FE15-DB33FBB1D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495800"/>
                  <a:ext cx="14478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/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simple vacuum cleaner that uses rules based on its current sensor input.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F931F8-34A1-48EC-9F54-75986756E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7" y="5673054"/>
                <a:ext cx="8110265" cy="923330"/>
              </a:xfrm>
              <a:prstGeom prst="rect">
                <a:avLst/>
              </a:prstGeom>
              <a:blipFill>
                <a:blip r:embed="rId6"/>
                <a:stretch>
                  <a:fillRect l="-67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3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58825"/>
            <a:ext cx="78867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Maintains a</a:t>
            </a:r>
            <a:r>
              <a:rPr lang="en-US" b="1" dirty="0">
                <a:solidFill>
                  <a:srgbClr val="FF0000"/>
                </a:solidFill>
              </a:rPr>
              <a:t> state variable</a:t>
            </a:r>
            <a:r>
              <a:rPr lang="en-US" dirty="0"/>
              <a:t> to keeps track of aspects of the environment that cannot be currently observed. I.e., it has memory.</a:t>
            </a:r>
          </a:p>
          <a:p>
            <a:r>
              <a:rPr lang="en-US" dirty="0"/>
              <a:t>It knows how the environment evolves over time given its last action. It updates the state using a  </a:t>
            </a:r>
            <a:r>
              <a:rPr lang="en-US" b="1" dirty="0">
                <a:solidFill>
                  <a:srgbClr val="FF0000"/>
                </a:solidFill>
              </a:rPr>
              <a:t>transition function</a:t>
            </a:r>
            <a:r>
              <a:rPr lang="en-US" dirty="0"/>
              <a:t> and the new percept. </a:t>
            </a:r>
          </a:p>
          <a:p>
            <a:r>
              <a:rPr lang="en-US" dirty="0"/>
              <a:t>There is now more information for the </a:t>
            </a:r>
            <a:r>
              <a:rPr lang="en-US" b="1" dirty="0">
                <a:solidFill>
                  <a:srgbClr val="FF0000"/>
                </a:solidFill>
              </a:rPr>
              <a:t>rules</a:t>
            </a:r>
            <a:r>
              <a:rPr lang="en-US" dirty="0"/>
              <a:t> to make better decisions. </a:t>
            </a:r>
            <a:endParaRPr lang="en-US" sz="2000" dirty="0"/>
          </a:p>
        </p:txBody>
      </p:sp>
      <p:pic>
        <p:nvPicPr>
          <p:cNvPr id="5" name="Picture 4" descr="A figure that shiws how the agent adds a state and a model that describes how the world envolves.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17650"/>
            <a:ext cx="4673840" cy="292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/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 vacuum cleaner that remembers were it has already cleaned.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6838F9-B6C4-425B-8572-2F7363951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767797"/>
                <a:ext cx="7905750" cy="923330"/>
              </a:xfrm>
              <a:prstGeom prst="rect">
                <a:avLst/>
              </a:prstGeom>
              <a:blipFill>
                <a:blip r:embed="rId4"/>
                <a:stretch>
                  <a:fillRect l="-6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62200" y="3035225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72A49-917C-3517-1988-72929794A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311134"/>
                <a:ext cx="1447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4EBC-7259-8524-E9E9-B967895C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667000" y="30019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4EBC-7259-8524-E9E9-B967895C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0196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4880-89A4-3400-45BD-0316FB35A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438400" y="354457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4880-89A4-3400-45BD-0316FB35A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44577"/>
                <a:ext cx="15240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63B28-6C18-8BF9-D115-799B085EEEC1}"/>
                  </a:ext>
                </a:extLst>
              </p:cNvPr>
              <p:cNvSpPr txBox="1"/>
              <p:nvPr/>
            </p:nvSpPr>
            <p:spPr>
              <a:xfrm>
                <a:off x="4775320" y="30019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763B28-6C18-8BF9-D115-799B085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320" y="3001963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0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7801"/>
            <a:ext cx="7886700" cy="12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agent has the task of reaching a defined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and is then finished. </a:t>
            </a:r>
          </a:p>
          <a:p>
            <a:r>
              <a:rPr lang="en-US" dirty="0"/>
              <a:t>The agent needs to move towards the goal. As special type is a </a:t>
            </a:r>
            <a:r>
              <a:rPr lang="en-US" b="1" dirty="0">
                <a:solidFill>
                  <a:srgbClr val="FF0000"/>
                </a:solidFill>
              </a:rPr>
              <a:t>planning agent </a:t>
            </a:r>
            <a:r>
              <a:rPr lang="en-US" dirty="0"/>
              <a:t>that uses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plan a sequence of actions that leads to the goal.</a:t>
            </a:r>
          </a:p>
          <a:p>
            <a:r>
              <a:rPr lang="en-US" dirty="0"/>
              <a:t>Performance measure: the </a:t>
            </a:r>
            <a:r>
              <a:rPr lang="en-US" b="1" dirty="0">
                <a:solidFill>
                  <a:srgbClr val="FF0000"/>
                </a:solidFill>
              </a:rPr>
              <a:t>cost to reach the goal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8" name="Group 7" descr="A figure adding goals to the agent.">
            <a:extLst>
              <a:ext uri="{FF2B5EF4-FFF2-40B4-BE49-F238E27FC236}">
                <a16:creationId xmlns:a16="http://schemas.microsoft.com/office/drawing/2014/main" id="{99B13B2A-866C-34B6-3674-D659B2A7835E}"/>
              </a:ext>
            </a:extLst>
          </p:cNvPr>
          <p:cNvGrpSpPr/>
          <p:nvPr/>
        </p:nvGrpSpPr>
        <p:grpSpPr>
          <a:xfrm>
            <a:off x="767978" y="2767543"/>
            <a:ext cx="4515082" cy="2927500"/>
            <a:chOff x="2114318" y="2819400"/>
            <a:chExt cx="4515082" cy="2927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2CE57-5E44-48F8-9543-D465169F4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4318" y="2819400"/>
              <a:ext cx="4515082" cy="29275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C68F3E-3623-454B-9115-EF6E8CD7423F}"/>
                </a:ext>
              </a:extLst>
            </p:cNvPr>
            <p:cNvSpPr/>
            <p:nvPr/>
          </p:nvSpPr>
          <p:spPr>
            <a:xfrm>
              <a:off x="2895600" y="4664150"/>
              <a:ext cx="685800" cy="4572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AEB44A-E0D5-4126-A2E1-486A8A386ED4}"/>
                </a:ext>
              </a:extLst>
            </p:cNvPr>
            <p:cNvSpPr/>
            <p:nvPr/>
          </p:nvSpPr>
          <p:spPr>
            <a:xfrm>
              <a:off x="4191000" y="3825950"/>
              <a:ext cx="1447800" cy="45720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43DD05-3D9B-4F73-B36D-2727CE931ED9}"/>
                </a:ext>
              </a:extLst>
            </p:cNvPr>
            <p:cNvCxnSpPr/>
            <p:nvPr/>
          </p:nvCxnSpPr>
          <p:spPr>
            <a:xfrm flipV="1">
              <a:off x="3429000" y="4206950"/>
              <a:ext cx="68580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/>
              <p:nvPr/>
            </p:nvSpPr>
            <p:spPr>
              <a:xfrm>
                <a:off x="5295900" y="2923684"/>
                <a:ext cx="378474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09C9C9-D66E-EA9C-F32B-9350BBA1F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923684"/>
                <a:ext cx="378474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55D056-4265-310C-3A14-607DA88A98C3}"/>
              </a:ext>
            </a:extLst>
          </p:cNvPr>
          <p:cNvSpPr txBox="1"/>
          <p:nvPr/>
        </p:nvSpPr>
        <p:spPr>
          <a:xfrm>
            <a:off x="6999745" y="4290296"/>
            <a:ext cx="1932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 of the cost</a:t>
            </a:r>
            <a:br>
              <a:rPr lang="en-US" sz="1400" dirty="0"/>
            </a:br>
            <a:r>
              <a:rPr lang="en-US" sz="1400" dirty="0"/>
              <a:t>of a planed sequence of actions that leads to a goal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/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Solving a puzzle. What action gets me closer to the solution?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6DFB2F8-B6C3-45F5-85E4-692E0E5C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30141"/>
                <a:ext cx="6808980" cy="942309"/>
              </a:xfrm>
              <a:prstGeom prst="rect">
                <a:avLst/>
              </a:prstGeom>
              <a:blipFill>
                <a:blip r:embed="rId6"/>
                <a:stretch>
                  <a:fillRect l="-716" t="-2581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2A6DF24A-807F-9B76-3928-56AF087F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810958" y="3173675"/>
            <a:ext cx="288772" cy="193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771649-5BF3-8747-5429-084744936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61807" y="4455988"/>
            <a:ext cx="144386" cy="350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B5546-A820-8FF6-7A6B-09F4E0F16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5317" y="6205333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C1A7F-80A0-191F-C175-0D32EA450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86343" y="418172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063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agent uses a utility function to evaluate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desirability of each possible states. </a:t>
                </a:r>
                <a:r>
                  <a:rPr lang="en-US" dirty="0"/>
                  <a:t>This is typically expressed as the reward of being in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Choose actions to stay in desirable states.</a:t>
                </a:r>
              </a:p>
              <a:p>
                <a:r>
                  <a:rPr lang="en-US" dirty="0"/>
                  <a:t>Performance measure: The discounted sum of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 over time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95400"/>
                <a:ext cx="7886700" cy="1477965"/>
              </a:xfrm>
              <a:blipFill>
                <a:blip r:embed="rId3"/>
                <a:stretch>
                  <a:fillRect l="-541" t="-413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 of an agent that adds utility to determine how happy it is with a state.">
            <a:extLst>
              <a:ext uri="{FF2B5EF4-FFF2-40B4-BE49-F238E27FC236}">
                <a16:creationId xmlns:a16="http://schemas.microsoft.com/office/drawing/2014/main" id="{FAF6271A-FC38-434F-B4E3-EEA4639F70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4" y="2794829"/>
            <a:ext cx="4483330" cy="28576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0834" y="4283824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/>
              <p:nvPr/>
            </p:nvSpPr>
            <p:spPr>
              <a:xfrm>
                <a:off x="5486400" y="2743200"/>
                <a:ext cx="3353996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AFE2FF-0717-3CEE-EC11-6C4E1A3A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43200"/>
                <a:ext cx="3353996" cy="84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890A0BAA-2317-3D77-5800-B322AC6CE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954946" y="3179915"/>
            <a:ext cx="288772" cy="1111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A21B7-E7DC-07F5-EF0D-F84D984C558F}"/>
              </a:ext>
            </a:extLst>
          </p:cNvPr>
          <p:cNvSpPr txBox="1"/>
          <p:nvPr/>
        </p:nvSpPr>
        <p:spPr>
          <a:xfrm>
            <a:off x="7169796" y="3848290"/>
            <a:ext cx="1696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Implements rational behavior: Utility is the expected future discounted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C1277-14FF-4879-6A2E-E3A16C07A263}"/>
              </a:ext>
            </a:extLst>
          </p:cNvPr>
          <p:cNvSpPr txBox="1"/>
          <p:nvPr/>
        </p:nvSpPr>
        <p:spPr>
          <a:xfrm>
            <a:off x="5639514" y="4913500"/>
            <a:ext cx="335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Techniques</a:t>
            </a:r>
            <a:r>
              <a:rPr lang="en-US" dirty="0"/>
              <a:t>: Markov decision processes, reinforcement learning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D56FA4-703F-9468-26AE-D2AE0657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866615" y="4698779"/>
            <a:ext cx="96571" cy="2971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99228-E8A9-FC7D-842A-375C67A36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38600" y="6136394"/>
            <a:ext cx="193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/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interaction is a sequence: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An autonomous Mars rover prefers states where its battery is not critically low.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026A23-FBAD-4041-B131-AB5A1A014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17060"/>
                <a:ext cx="8536311" cy="923330"/>
              </a:xfrm>
              <a:prstGeom prst="rect">
                <a:avLst/>
              </a:prstGeom>
              <a:blipFill>
                <a:blip r:embed="rId6"/>
                <a:stretch>
                  <a:fillRect l="-57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5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6A731-07D6-8412-8BB2-9DF951FB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ng exposure of lights">
            <a:extLst>
              <a:ext uri="{FF2B5EF4-FFF2-40B4-BE49-F238E27FC236}">
                <a16:creationId xmlns:a16="http://schemas.microsoft.com/office/drawing/2014/main" id="{A5B052E0-DA1F-0D2D-2FC3-1EED01E199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2" b="-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DD14AB-F395-1599-DB10-5119800E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Case Study: Self-Driving Cars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888A7-B19D-842C-1E52-43D4DC7E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6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</a:t>
            </a:r>
            <a:br>
              <a:rPr lang="en-US" dirty="0"/>
            </a:br>
            <a:r>
              <a:rPr lang="en-US" dirty="0"/>
              <a:t>Self-Driving Car? </a:t>
            </a:r>
          </a:p>
        </p:txBody>
      </p:sp>
      <p:graphicFrame>
        <p:nvGraphicFramePr>
          <p:cNvPr id="2" name="Content Placeholder 1" descr="A figure with the four agent types covered so far. Each agent has a check box.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50747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199" y="47542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simple rules based on the current percepts?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 descr="Check what applies.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1EE08532-975D-479B-C5BF-966FA694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106359-2FAB-A148-0AAB-FE5F68BEF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2382302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32BBB-D08C-990F-289A-30DAE7EF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26486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9F746-FF70-F10B-B65B-A480561B1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501065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F1E30-EF93-2A83-69F7-FF310ACC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9299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EA7DD-9200-5534-2C7D-00F7F72F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990" y="47542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E4F041C0-7D5C-CB2F-92DA-37E6B7708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50000"/>
          </a:blip>
          <a:srcRect t="27493" b="22444"/>
          <a:stretch>
            <a:fillRect/>
          </a:stretch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10C9F2C-5F20-241B-A7B4-23BCD535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dirty="0">
                <a:solidFill>
                  <a:srgbClr val="FFFFFF"/>
                </a:solidFill>
              </a:rPr>
              <a:t>Module Review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CF149-4E3E-4BC7-1591-E633BE82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4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is this so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2"/>
            <a:ext cx="3931158" cy="33649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Self-driving cars operate in a very complicated partially observable, stochastic, and  dynamic environment. </a:t>
            </a:r>
          </a:p>
          <a:p>
            <a:r>
              <a:rPr lang="en-US" sz="2400" dirty="0"/>
              <a:t>Can only use bounded rationality because of limits with sensors and computational power.</a:t>
            </a:r>
          </a:p>
          <a:p>
            <a:r>
              <a:rPr lang="en-US" sz="2400" dirty="0"/>
              <a:t>Require a set of different agents that cooperate.</a:t>
            </a:r>
          </a:p>
        </p:txBody>
      </p:sp>
    </p:spTree>
    <p:extLst>
      <p:ext uri="{BB962C8B-B14F-4D97-AF65-F5344CB8AC3E}">
        <p14:creationId xmlns:p14="http://schemas.microsoft.com/office/powerpoint/2010/main" val="41043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72682"/>
          </a:xfrm>
        </p:spPr>
        <p:txBody>
          <a:bodyPr/>
          <a:lstStyle/>
          <a:p>
            <a:r>
              <a:rPr lang="en-US" dirty="0"/>
              <a:t>Designing a Rational Agent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6E8AEF4-D86A-4A0B-B953-150370693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851" y="1295400"/>
            <a:ext cx="4185764" cy="18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5BC799-A91C-F554-D39B-84A41FBC6B8A}"/>
              </a:ext>
            </a:extLst>
          </p:cNvPr>
          <p:cNvSpPr txBox="1"/>
          <p:nvPr/>
        </p:nvSpPr>
        <p:spPr>
          <a:xfrm>
            <a:off x="4572000" y="1295400"/>
            <a:ext cx="4419600" cy="2292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Remember the 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</a:t>
            </a:r>
            <a:r>
              <a:rPr lang="en-US" sz="2500" b="1" i="1" dirty="0">
                <a:solidFill>
                  <a:srgbClr val="FF0000"/>
                </a:solidFill>
              </a:rPr>
              <a:t> maximizes its expected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B2EF1-2F60-BD5B-64D9-52A45BE62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46" y="1840214"/>
                <a:ext cx="38100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A4365-FAB8-3CB6-5EC2-595FAABE4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92781" y="2100180"/>
            <a:ext cx="301404" cy="29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22C628-C220-F760-6CBE-5183B8BCB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95600" y="2100180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EC7A0A7-0C86-2824-B18B-E587AE386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595314">
            <a:off x="3601282" y="2862065"/>
            <a:ext cx="685800" cy="844374"/>
          </a:xfrm>
          <a:prstGeom prst="downArrow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8B1A3F-34AA-8D60-73EE-3B5A6186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19882" y="3798765"/>
            <a:ext cx="4648439" cy="2946551"/>
            <a:chOff x="2619882" y="3798765"/>
            <a:chExt cx="4648439" cy="29465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001A08-347E-082E-76DA-1ED74BFF0012}"/>
                </a:ext>
              </a:extLst>
            </p:cNvPr>
            <p:cNvGrpSpPr/>
            <p:nvPr/>
          </p:nvGrpSpPr>
          <p:grpSpPr>
            <a:xfrm>
              <a:off x="2619882" y="3798765"/>
              <a:ext cx="4648439" cy="2946551"/>
              <a:chOff x="2619882" y="3798765"/>
              <a:chExt cx="4648439" cy="294655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BC1C46B-B850-47F4-BE5B-42730CA52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882" y="3798765"/>
                <a:ext cx="4648439" cy="294655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E8F9ED-1E07-2259-2D05-7D75B295E85D}"/>
                  </a:ext>
                </a:extLst>
              </p:cNvPr>
              <p:cNvSpPr txBox="1"/>
              <p:nvPr/>
            </p:nvSpPr>
            <p:spPr>
              <a:xfrm>
                <a:off x="4091241" y="4227075"/>
                <a:ext cx="96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Percept to the agent function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0C410-4579-38AC-CCE6-0C8BF118562D}"/>
                  </a:ext>
                </a:extLst>
              </p:cNvPr>
              <p:cNvSpPr txBox="1"/>
              <p:nvPr/>
            </p:nvSpPr>
            <p:spPr>
              <a:xfrm>
                <a:off x="4114800" y="5695650"/>
                <a:ext cx="1066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Action from the agent function to execute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F55595-D275-FF3A-6A20-05F36A7860BC}"/>
                    </a:ext>
                  </a:extLst>
                </p:cNvPr>
                <p:cNvSpPr txBox="1"/>
                <p:nvPr/>
              </p:nvSpPr>
              <p:spPr>
                <a:xfrm>
                  <a:off x="3657600" y="5313055"/>
                  <a:ext cx="9144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F55595-D275-FF3A-6A20-05F36A786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313055"/>
                  <a:ext cx="91440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B81BA7-1DFE-5682-A706-408F9989DCF6}"/>
              </a:ext>
            </a:extLst>
          </p:cNvPr>
          <p:cNvSpPr txBox="1"/>
          <p:nvPr/>
        </p:nvSpPr>
        <p:spPr>
          <a:xfrm>
            <a:off x="2748200" y="4262178"/>
            <a:ext cx="96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Hardware + an event loop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Read the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Ask agent function for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Execute action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3BCC7E8-1ECE-D23A-F5F7-94B050721690}"/>
              </a:ext>
            </a:extLst>
          </p:cNvPr>
          <p:cNvSpPr/>
          <p:nvPr/>
        </p:nvSpPr>
        <p:spPr>
          <a:xfrm>
            <a:off x="349991" y="4695932"/>
            <a:ext cx="2011567" cy="1905000"/>
          </a:xfrm>
          <a:prstGeom prst="wedgeRectCallout">
            <a:avLst>
              <a:gd name="adj1" fmla="val 121190"/>
              <a:gd name="adj2" fmla="val 616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Agent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Represents the “brain”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 performance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Remember percept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Built-in 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BD0FD-126E-2D69-D249-07D9FB56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61166" y="1884040"/>
            <a:ext cx="625034" cy="2799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8EE00-E784-B5AE-6682-BDE1C2E32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09717" y="4850626"/>
            <a:ext cx="793897" cy="7881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3DC52-536A-9328-7E14-B5FA2C6383F0}"/>
              </a:ext>
            </a:extLst>
          </p:cNvPr>
          <p:cNvSpPr txBox="1"/>
          <p:nvPr/>
        </p:nvSpPr>
        <p:spPr>
          <a:xfrm>
            <a:off x="7396639" y="4171450"/>
            <a:ext cx="1524000" cy="2462213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Important</a:t>
            </a:r>
            <a:r>
              <a:rPr lang="en-US" sz="1400" dirty="0"/>
              <a:t>: Everything outside the agent function represents the environment.</a:t>
            </a:r>
          </a:p>
          <a:p>
            <a:r>
              <a:rPr lang="en-US" sz="1400" dirty="0"/>
              <a:t>This includes the physical robot, its sensors and its actuators, and event loop!</a:t>
            </a:r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4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6"/>
            <a:ext cx="7886700" cy="3368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500" b="1" dirty="0"/>
              <a:t>Rationality is an ideal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it implies that no one can build a better agent</a:t>
            </a:r>
            <a:endParaRPr lang="en-US" sz="2500" b="1" dirty="0"/>
          </a:p>
          <a:p>
            <a:pPr lvl="1"/>
            <a:endParaRPr lang="en-US" sz="2500" b="1" dirty="0"/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rational agents can make mistakes if percepts and knowledge do not suffice to make a good decision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</a:t>
            </a:r>
          </a:p>
          <a:p>
            <a:pPr lvl="1"/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500" b="1" dirty="0"/>
              <a:t>Rationality is often bounded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available memory, computational power, available sensors,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40" t="-135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Environment Types Revisited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10803" y="1662370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505325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rest.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0803" y="295932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544615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10803" y="4934868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505325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7F0A-B3BC-72C3-B909-8C0DA961A16C}"/>
              </a:ext>
            </a:extLst>
          </p:cNvPr>
          <p:cNvSpPr txBox="1"/>
          <p:nvPr/>
        </p:nvSpPr>
        <p:spPr>
          <a:xfrm>
            <a:off x="710803" y="5906090"/>
            <a:ext cx="7696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will spend the whole course on discussing algorithms that can deal with environments that have different combinations of these three properties.</a:t>
            </a:r>
          </a:p>
        </p:txBody>
      </p:sp>
    </p:spTree>
    <p:extLst>
      <p:ext uri="{BB962C8B-B14F-4D97-AF65-F5344CB8AC3E}">
        <p14:creationId xmlns:p14="http://schemas.microsoft.com/office/powerpoint/2010/main" val="12856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1" grpId="0"/>
      <p:bldP spid="4" grpId="0"/>
      <p:bldP spid="13" grpId="0"/>
      <p:bldP spid="15" grpId="0"/>
      <p:bldP spid="5" grpId="0"/>
      <p:bldP spid="17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ng exposure of lights">
            <a:extLst>
              <a:ext uri="{FF2B5EF4-FFF2-40B4-BE49-F238E27FC236}">
                <a16:creationId xmlns:a16="http://schemas.microsoft.com/office/drawing/2014/main" id="{792548D1-A513-8555-B72E-A1F5D0C9B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0" r="-2" b="-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FBCDB5-C30B-3FF5-0730-276EEF30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Case Study: Self-Driving Cars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5652-4FAA-34E1-C5A5-92718020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1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SAE Automation Levels</a:t>
            </a:r>
          </a:p>
          <a:p>
            <a:pPr lvl="1"/>
            <a:r>
              <a:rPr lang="en-US" sz="1400" dirty="0"/>
              <a:t>Level 1 - Driver Assistance (“hands on”)</a:t>
            </a:r>
          </a:p>
          <a:p>
            <a:pPr lvl="1"/>
            <a:r>
              <a:rPr lang="en-US" sz="1400" dirty="0"/>
              <a:t>Level 2 - Partial Automation (“hands off”)</a:t>
            </a:r>
          </a:p>
          <a:p>
            <a:pPr lvl="1"/>
            <a:r>
              <a:rPr lang="en-US" sz="1400" dirty="0"/>
              <a:t>Level 3 - Conditional Automation </a:t>
            </a:r>
          </a:p>
          <a:p>
            <a:pPr lvl="1"/>
            <a:r>
              <a:rPr lang="en-US" sz="1400" dirty="0"/>
              <a:t>Level 4 - High Automation</a:t>
            </a:r>
          </a:p>
          <a:p>
            <a:pPr lvl="1"/>
            <a:r>
              <a:rPr lang="en-US" sz="1400" dirty="0"/>
              <a:t>Level 5 - Full Automation (“steering wheel optional”)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Components</a:t>
            </a:r>
          </a:p>
          <a:p>
            <a:pPr lvl="1"/>
            <a:r>
              <a:rPr lang="en-US" sz="1400" dirty="0"/>
              <a:t>Sensing</a:t>
            </a:r>
          </a:p>
          <a:p>
            <a:pPr lvl="1"/>
            <a:r>
              <a:rPr lang="en-US" sz="1400" dirty="0"/>
              <a:t>Maps</a:t>
            </a:r>
          </a:p>
          <a:p>
            <a:pPr lvl="1"/>
            <a:r>
              <a:rPr lang="en-US" sz="1400" dirty="0"/>
              <a:t>Path planning</a:t>
            </a:r>
          </a:p>
          <a:p>
            <a:pPr lvl="1"/>
            <a:r>
              <a:rPr lang="en-US" sz="1400" dirty="0"/>
              <a:t>Controlling the vehicle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Why is this so hard?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F33D4-366B-5510-395E-9B68207E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388" y="3276600"/>
            <a:ext cx="3352800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Self-Driving Car as a 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7"/>
            <a:ext cx="7886700" cy="363537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If we have two cars and one provides more (expected) utility. </a:t>
            </a:r>
            <a:br>
              <a:rPr lang="en-US" sz="1400" dirty="0"/>
            </a:br>
            <a:r>
              <a:rPr lang="en-US" sz="1400" dirty="0"/>
              <a:t>Which car is rational?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Can a rational self-driving car be involved in an accident?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How would a self-driving car explore and learn?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What does bounded rationality mean for a self-driving car?</a:t>
            </a:r>
          </a:p>
          <a:p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39" t="-1342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>
            <a:extLst>
              <a:ext uri="{FF2B5EF4-FFF2-40B4-BE49-F238E27FC236}">
                <a16:creationId xmlns:a16="http://schemas.microsoft.com/office/drawing/2014/main" id="{20AD6A81-08C9-5A19-F0F1-4B885C542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126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D2D7F-D965-DCC3-C313-9DF376A2998E}"/>
              </a:ext>
            </a:extLst>
          </p:cNvPr>
          <p:cNvSpPr txBox="1"/>
          <p:nvPr/>
        </p:nvSpPr>
        <p:spPr>
          <a:xfrm>
            <a:off x="608985" y="2408467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Answer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210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212110" cy="1325563"/>
          </a:xfrm>
        </p:spPr>
        <p:txBody>
          <a:bodyPr/>
          <a:lstStyle/>
          <a:p>
            <a:r>
              <a:rPr lang="en-US" dirty="0"/>
              <a:t>PEAS Description of the Environment of a Self-Driving Car</a:t>
            </a:r>
          </a:p>
        </p:txBody>
      </p:sp>
      <p:graphicFrame>
        <p:nvGraphicFramePr>
          <p:cNvPr id="4" name="Content Placeholder 3" descr="PEAS Tables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08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C501DE79-BED8-664A-A7F5-916398E4B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0760" y="6278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4A013-EECD-0365-9F5B-4164E530DF2E}"/>
              </a:ext>
            </a:extLst>
          </p:cNvPr>
          <p:cNvSpPr txBox="1"/>
          <p:nvPr/>
        </p:nvSpPr>
        <p:spPr>
          <a:xfrm>
            <a:off x="533400" y="1825625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 the PEAS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with darker green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23298</TotalTime>
  <Words>1463</Words>
  <Application>Microsoft Office PowerPoint</Application>
  <PresentationFormat>On-screen Show (4:3)</PresentationFormat>
  <Paragraphs>192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CS 5/7320  Artificial Intelligence  Intelligent Agents AIMA Chapter 2</vt:lpstr>
      <vt:lpstr>Module Review 1</vt:lpstr>
      <vt:lpstr>Designing a Rational Agent</vt:lpstr>
      <vt:lpstr>Rational Agents</vt:lpstr>
      <vt:lpstr>Some Environment Types Revisited</vt:lpstr>
      <vt:lpstr>Case Study: Self-Driving Cars</vt:lpstr>
      <vt:lpstr>Self-driving Cars </vt:lpstr>
      <vt:lpstr>A Self-Driving Car as a Rational Agents</vt:lpstr>
      <vt:lpstr>PEAS Description of the Environment of a Self-Driving Car</vt:lpstr>
      <vt:lpstr>Percepts and States: Self-Driving Car</vt:lpstr>
      <vt:lpstr>State Representation: Self-Driving Car</vt:lpstr>
      <vt:lpstr>Environment for a Self-Driving Car</vt:lpstr>
      <vt:lpstr>Module Review 2</vt:lpstr>
      <vt:lpstr>Simple Reflex Agent</vt:lpstr>
      <vt:lpstr>Model-based Reflex Agent</vt:lpstr>
      <vt:lpstr>Goal-based Agent</vt:lpstr>
      <vt:lpstr>Utility-based Agent</vt:lpstr>
      <vt:lpstr>Case Study: Self-Driving Cars</vt:lpstr>
      <vt:lpstr>What Type of Intelligent Agent is a  Self-Driving Car? </vt:lpstr>
      <vt:lpstr>Why is this so hard?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216</cp:revision>
  <cp:lastPrinted>2021-08-30T18:56:39Z</cp:lastPrinted>
  <dcterms:created xsi:type="dcterms:W3CDTF">2003-12-17T02:32:09Z</dcterms:created>
  <dcterms:modified xsi:type="dcterms:W3CDTF">2025-09-01T22:51:44Z</dcterms:modified>
</cp:coreProperties>
</file>