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322" r:id="rId17"/>
    <p:sldId id="271" r:id="rId18"/>
    <p:sldId id="272" r:id="rId19"/>
    <p:sldId id="287" r:id="rId20"/>
    <p:sldId id="311" r:id="rId21"/>
    <p:sldId id="305" r:id="rId22"/>
    <p:sldId id="277" r:id="rId23"/>
    <p:sldId id="278" r:id="rId24"/>
    <p:sldId id="280" r:id="rId25"/>
    <p:sldId id="295" r:id="rId26"/>
    <p:sldId id="320" r:id="rId27"/>
    <p:sldId id="300" r:id="rId28"/>
    <p:sldId id="302" r:id="rId29"/>
    <p:sldId id="282" r:id="rId30"/>
    <p:sldId id="283" r:id="rId31"/>
    <p:sldId id="306" r:id="rId32"/>
    <p:sldId id="303" r:id="rId33"/>
    <p:sldId id="294" r:id="rId34"/>
    <p:sldId id="296" r:id="rId35"/>
    <p:sldId id="304" r:id="rId36"/>
    <p:sldId id="298" r:id="rId37"/>
    <p:sldId id="314" r:id="rId38"/>
    <p:sldId id="317" r:id="rId39"/>
    <p:sldId id="316" r:id="rId40"/>
    <p:sldId id="313" r:id="rId41"/>
    <p:sldId id="810" r:id="rId42"/>
    <p:sldId id="299" r:id="rId43"/>
    <p:sldId id="321"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5D81881-7925-4AF7-AAA7-759021C6C0AD}">
          <p14:sldIdLst>
            <p14:sldId id="257"/>
            <p14:sldId id="258"/>
            <p14:sldId id="307"/>
            <p14:sldId id="259"/>
            <p14:sldId id="260"/>
            <p14:sldId id="288"/>
          </p14:sldIdLst>
        </p14:section>
        <p14:section name="Rationality" id="{2F4E4769-BDA0-435E-8FD2-6C2A003C491D}">
          <p14:sldIdLst>
            <p14:sldId id="308"/>
            <p14:sldId id="264"/>
            <p14:sldId id="318"/>
            <p14:sldId id="292"/>
          </p14:sldIdLst>
        </p14:section>
        <p14:section name="AI Problem Specification" id="{3060007E-1CF1-4D3A-99C7-7609C388D3E9}">
          <p14:sldIdLst>
            <p14:sldId id="309"/>
            <p14:sldId id="266"/>
            <p14:sldId id="293"/>
            <p14:sldId id="286"/>
          </p14:sldIdLst>
        </p14:section>
        <p14:section name="Environment Types" id="{D2096DEC-697C-4F17-BEF0-4E1C91A8DF21}">
          <p14:sldIdLst>
            <p14:sldId id="310"/>
            <p14:sldId id="322"/>
            <p14:sldId id="271"/>
            <p14:sldId id="272"/>
            <p14:sldId id="287"/>
          </p14:sldIdLst>
        </p14:section>
        <p14:section name="Agent Types" id="{77487F24-4270-44D9-9177-8A545245C157}">
          <p14:sldIdLst>
            <p14:sldId id="311"/>
            <p14:sldId id="305"/>
            <p14:sldId id="277"/>
            <p14:sldId id="278"/>
            <p14:sldId id="280"/>
            <p14:sldId id="295"/>
            <p14:sldId id="320"/>
            <p14:sldId id="300"/>
            <p14:sldId id="302"/>
            <p14:sldId id="282"/>
            <p14:sldId id="283"/>
            <p14:sldId id="306"/>
          </p14:sldIdLst>
        </p14:section>
        <p14:section name="Examples" id="{3C5F33BC-762A-4D1A-9518-A38969664405}">
          <p14:sldIdLst>
            <p14:sldId id="303"/>
            <p14:sldId id="294"/>
            <p14:sldId id="296"/>
            <p14:sldId id="304"/>
            <p14:sldId id="298"/>
            <p14:sldId id="314"/>
            <p14:sldId id="317"/>
            <p14:sldId id="316"/>
            <p14:sldId id="313"/>
          </p14:sldIdLst>
        </p14:section>
        <p14:section name="Wrapup" id="{D7D39CBE-DF66-4D44-88D1-878372BF094C}">
          <p14:sldIdLst>
            <p14:sldId id="810"/>
            <p14:sldId id="299"/>
            <p14:sldId id="3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8CBF"/>
    <a:srgbClr val="ED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90" d="100"/>
          <a:sy n="90" d="100"/>
        </p:scale>
        <p:origin x="1680"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EB8085AD-DE66-444E-AD31-AF2B51224948}">
      <dgm:prSet/>
      <dgm:spPr/>
      <dgm:t>
        <a:bodyPr/>
        <a:lstStyle/>
        <a:p>
          <a:endParaRPr lang="en-US" dirty="0"/>
        </a:p>
      </dgm:t>
    </dgm:pt>
    <dgm:pt modelId="{F9636DD4-8012-49A4-ADC8-6A5BC035C76C}" type="sibTrans" cxnId="{1F321E2E-F382-48C4-BF5C-0F1A65DF633E}">
      <dgm:prSet/>
      <dgm:spPr/>
      <dgm:t>
        <a:bodyPr/>
        <a:lstStyle/>
        <a:p>
          <a:endParaRPr lang="en-US"/>
        </a:p>
      </dgm:t>
    </dgm:pt>
    <dgm:pt modelId="{7324D38C-F909-4853-AC69-CD5F884A3506}" type="parTrans" cxnId="{1F321E2E-F382-48C4-BF5C-0F1A65DF633E}">
      <dgm:prSet/>
      <dgm:spPr/>
      <dgm:t>
        <a:bodyPr/>
        <a:lstStyle/>
        <a:p>
          <a:endParaRPr lang="en-US"/>
        </a:p>
      </dgm:t>
    </dgm:pt>
    <dgm:pt modelId="{31AC0936-13A7-4206-A04C-633A232996C4}">
      <dgm:prSet/>
      <dgm:spPr/>
      <dgm:t>
        <a:bodyPr/>
        <a:lstStyle/>
        <a:p>
          <a:r>
            <a:rPr lang="en-US" dirty="0"/>
            <a:t>Does it get stuck?</a:t>
          </a:r>
        </a:p>
      </dgm:t>
    </dgm:pt>
    <dgm:pt modelId="{482F6E00-E232-4B46-9304-64094FC5B909}" type="sibTrans" cxnId="{D4C5A42B-EDA1-41D5-8B8B-37FF404423F8}">
      <dgm:prSet/>
      <dgm:spPr/>
      <dgm:t>
        <a:bodyPr/>
        <a:lstStyle/>
        <a:p>
          <a:endParaRPr lang="en-US"/>
        </a:p>
      </dgm:t>
    </dgm:pt>
    <dgm:pt modelId="{8477092A-2C17-4EB6-AC91-8D7FED19D23C}" type="parTrans" cxnId="{D4C5A42B-EDA1-41D5-8B8B-37FF404423F8}">
      <dgm:prSet/>
      <dgm:spPr/>
      <dgm:t>
        <a:bodyPr/>
        <a:lstStyle/>
        <a:p>
          <a:endParaRPr lang="en-US"/>
        </a:p>
      </dgm:t>
    </dgm:pt>
    <dgm:pt modelId="{DC0BE046-8022-4B60-9E01-A5A60BBB3337}">
      <dgm:prSet/>
      <dgm:spPr/>
      <dgm:t>
        <a:bodyPr/>
        <a:lstStyle/>
        <a:p>
          <a:r>
            <a:rPr lang="en-US" dirty="0"/>
            <a:t>…</a:t>
          </a:r>
        </a:p>
      </dgm:t>
    </dgm:pt>
    <dgm:pt modelId="{E28F98E7-FCB7-4C5F-83A6-160B4F02F451}" type="parTrans" cxnId="{F061CBEA-A125-48D6-9DDF-9A9611165A12}">
      <dgm:prSet/>
      <dgm:spPr/>
      <dgm:t>
        <a:bodyPr/>
        <a:lstStyle/>
        <a:p>
          <a:endParaRPr lang="en-US"/>
        </a:p>
      </dgm:t>
    </dgm:pt>
    <dgm:pt modelId="{D35CB8C5-A2E4-4E3B-B06F-44306DEF230F}" type="sibTrans" cxnId="{F061CBEA-A125-48D6-9DDF-9A9611165A1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6A7F8C53-5570-4BB9-BD5A-3BF342B38242}" type="presOf" srcId="{DC0BE046-8022-4B60-9E01-A5A60BBB3337}" destId="{DD58FCCA-5A53-48EF-830C-01A1BC2DEC5F}" srcOrd="0" destOrd="4"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F061CBEA-A125-48D6-9DDF-9A9611165A12}" srcId="{58A56870-94C5-474F-A11F-B059F85D051B}" destId="{DC0BE046-8022-4B60-9E01-A5A60BBB3337}" srcOrd="4" destOrd="0" parTransId="{E28F98E7-FCB7-4C5F-83A6-160B4F02F451}" sibTransId="{D35CB8C5-A2E4-4E3B-B06F-44306DEF230F}"/>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D80069BB-8E35-400D-8CA5-1215F8940D34}">
      <dgm:prSet/>
      <dgm:spPr/>
      <dgm:t>
        <a:bodyPr/>
        <a:lstStyle/>
        <a:p>
          <a:r>
            <a:rPr lang="en-US" b="1" dirty="0"/>
            <a:t>Search for a goal </a:t>
          </a:r>
          <a:br>
            <a:rPr lang="en-US" dirty="0"/>
          </a:br>
          <a:r>
            <a:rPr lang="en-US" dirty="0"/>
            <a:t>(e.g., navigation). </a:t>
          </a:r>
        </a:p>
      </dgm:t>
      <dgm:extLst>
        <a:ext uri="{E40237B7-FDA0-4F09-8148-C483321AD2D9}">
          <dgm14:cNvPr xmlns:dgm14="http://schemas.microsoft.com/office/drawing/2010/diagram" id="0" name="" descr="A figure showing 6 research areas of AI."/>
        </a:ext>
      </dgm:extLs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dgm:spPr/>
      <dgm:t>
        <a:bodyPr/>
        <a:lstStyle/>
        <a:p>
          <a:r>
            <a:rPr lang="en-US" b="1" dirty="0"/>
            <a:t>Optimize functions</a:t>
          </a:r>
          <a:br>
            <a:rPr lang="en-US" dirty="0"/>
          </a:br>
          <a:r>
            <a:rPr lang="en-US" dirty="0"/>
            <a:t>(e.g., utility).</a:t>
          </a:r>
        </a:p>
      </dgm:t>
      <dgm:extLst>
        <a:ext uri="{E40237B7-FDA0-4F09-8148-C483321AD2D9}">
          <dgm14:cNvPr xmlns:dgm14="http://schemas.microsoft.com/office/drawing/2010/diagram" id="0" name="" descr="A figure showing 6 research areas of AI."/>
        </a:ext>
      </dgm:extLs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dgm:spPr/>
      <dgm:t>
        <a:bodyPr/>
        <a:lstStyle/>
        <a:p>
          <a:r>
            <a:rPr lang="en-US" b="1" dirty="0"/>
            <a:t>Stay within given constraints </a:t>
          </a:r>
          <a:r>
            <a:rPr lang="en-US" dirty="0"/>
            <a:t>(constraint satisfaction problem; e.g., reach the goal without running out of power)</a:t>
          </a:r>
        </a:p>
      </dgm:t>
      <dgm:extLst>
        <a:ext uri="{E40237B7-FDA0-4F09-8148-C483321AD2D9}">
          <dgm14:cNvPr xmlns:dgm14="http://schemas.microsoft.com/office/drawing/2010/diagram" id="0" name="" descr="A figure showing 6 research areas of AI."/>
        </a:ext>
      </dgm:extLs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dgm:spPr/>
      <dgm:t>
        <a:bodyPr/>
        <a:lstStyle/>
        <a:p>
          <a:r>
            <a:rPr lang="en-US" b="1" dirty="0"/>
            <a:t>Deal with uncertainty</a:t>
          </a:r>
          <a:br>
            <a:rPr lang="en-US" dirty="0"/>
          </a:br>
          <a:r>
            <a:rPr lang="en-US" dirty="0"/>
            <a:t> (e.g., current traffic on the road).</a:t>
          </a:r>
        </a:p>
      </dgm:t>
      <dgm:extLst>
        <a:ext uri="{E40237B7-FDA0-4F09-8148-C483321AD2D9}">
          <dgm14:cNvPr xmlns:dgm14="http://schemas.microsoft.com/office/drawing/2010/diagram" id="0" name="" descr="A figure showing 6 research areas of AI."/>
        </a:ext>
      </dgm:extLs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dgm:spPr/>
      <dgm:t>
        <a:bodyPr/>
        <a:lstStyle/>
        <a:p>
          <a:r>
            <a:rPr lang="en-US" b="1" dirty="0"/>
            <a:t>Learn a good agent program from data and improve over time </a:t>
          </a:r>
          <a:br>
            <a:rPr lang="en-US" dirty="0"/>
          </a:br>
          <a:r>
            <a:rPr lang="en-US" dirty="0"/>
            <a:t>(machine learning).</a:t>
          </a:r>
        </a:p>
      </dgm:t>
      <dgm:extLst>
        <a:ext uri="{E40237B7-FDA0-4F09-8148-C483321AD2D9}">
          <dgm14:cNvPr xmlns:dgm14="http://schemas.microsoft.com/office/drawing/2010/diagram" id="0" name="" descr="A figure showing 6 research areas of AI."/>
        </a:ext>
      </dgm:extLs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dgm:spPr/>
      <dgm:t>
        <a:bodyPr/>
        <a:lstStyle/>
        <a:p>
          <a:r>
            <a:rPr lang="en-US" b="1" dirty="0"/>
            <a:t>Sensing</a:t>
          </a:r>
          <a:br>
            <a:rPr lang="en-US" dirty="0"/>
          </a:br>
          <a:r>
            <a:rPr lang="en-US" dirty="0"/>
            <a:t>(e.g., natural language processing, vision)</a:t>
          </a:r>
        </a:p>
      </dgm:t>
      <dgm:extLst>
        <a:ext uri="{E40237B7-FDA0-4F09-8148-C483321AD2D9}">
          <dgm14:cNvPr xmlns:dgm14="http://schemas.microsoft.com/office/drawing/2010/diagram" id="0" name="" descr="A figure showing 6 research areas of AI."/>
        </a:ext>
      </dgm:extLs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a:p>
          <a:pPr marL="171450" lvl="1" indent="-171450" algn="l" defTabSz="844550">
            <a:lnSpc>
              <a:spcPct val="90000"/>
            </a:lnSpc>
            <a:spcBef>
              <a:spcPct val="0"/>
            </a:spcBef>
            <a:spcAft>
              <a:spcPct val="15000"/>
            </a:spcAft>
            <a:buChar char="•"/>
          </a:pPr>
          <a:r>
            <a:rPr lang="en-US" sz="1900" kern="1200" dirty="0"/>
            <a:t>…</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725487"/>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Search for a goal </a:t>
          </a:r>
          <a:br>
            <a:rPr lang="en-US" sz="1700" kern="1200" dirty="0"/>
          </a:br>
          <a:r>
            <a:rPr lang="en-US" sz="1700" kern="1200" dirty="0"/>
            <a:t>(e.g., navigation). </a:t>
          </a:r>
        </a:p>
      </dsp:txBody>
      <dsp:txXfrm>
        <a:off x="0" y="725487"/>
        <a:ext cx="2524125" cy="1514475"/>
      </dsp:txXfrm>
    </dsp:sp>
    <dsp:sp modelId="{86913D6A-C88D-470A-938E-C5F24ACEC7D0}">
      <dsp:nvSpPr>
        <dsp:cNvPr id="0" name=""/>
        <dsp:cNvSpPr/>
      </dsp:nvSpPr>
      <dsp:spPr>
        <a:xfrm>
          <a:off x="2776537" y="725487"/>
          <a:ext cx="2524125" cy="1514475"/>
        </a:xfrm>
        <a:prstGeom prst="rect">
          <a:avLst/>
        </a:prstGeom>
        <a:solidFill>
          <a:schemeClr val="accent5">
            <a:hueOff val="-2432564"/>
            <a:satOff val="-59"/>
            <a:lumOff val="-2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Optimize functions</a:t>
          </a:r>
          <a:br>
            <a:rPr lang="en-US" sz="1700" kern="1200" dirty="0"/>
          </a:br>
          <a:r>
            <a:rPr lang="en-US" sz="1700" kern="1200" dirty="0"/>
            <a:t>(e.g., utility).</a:t>
          </a:r>
        </a:p>
      </dsp:txBody>
      <dsp:txXfrm>
        <a:off x="2776537" y="725487"/>
        <a:ext cx="2524125" cy="1514475"/>
      </dsp:txXfrm>
    </dsp:sp>
    <dsp:sp modelId="{B5EEA2DA-E7B2-4E5E-A1D6-0E4998FC5BF9}">
      <dsp:nvSpPr>
        <dsp:cNvPr id="0" name=""/>
        <dsp:cNvSpPr/>
      </dsp:nvSpPr>
      <dsp:spPr>
        <a:xfrm>
          <a:off x="5553075" y="725487"/>
          <a:ext cx="2524125" cy="1514475"/>
        </a:xfrm>
        <a:prstGeom prst="rect">
          <a:avLst/>
        </a:prstGeom>
        <a:solidFill>
          <a:schemeClr val="accent5">
            <a:hueOff val="-4865128"/>
            <a:satOff val="-118"/>
            <a:lumOff val="-4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Stay within given constraints </a:t>
          </a:r>
          <a:r>
            <a:rPr lang="en-US" sz="1700" kern="1200" dirty="0"/>
            <a:t>(constraint satisfaction problem; e.g., reach the goal without running out of power)</a:t>
          </a:r>
        </a:p>
      </dsp:txBody>
      <dsp:txXfrm>
        <a:off x="5553075" y="725487"/>
        <a:ext cx="2524125" cy="1514475"/>
      </dsp:txXfrm>
    </dsp:sp>
    <dsp:sp modelId="{3D48CA99-0D49-4A06-8AD2-7577D894C005}">
      <dsp:nvSpPr>
        <dsp:cNvPr id="0" name=""/>
        <dsp:cNvSpPr/>
      </dsp:nvSpPr>
      <dsp:spPr>
        <a:xfrm>
          <a:off x="0" y="2492375"/>
          <a:ext cx="2524125" cy="1514475"/>
        </a:xfrm>
        <a:prstGeom prst="rect">
          <a:avLst/>
        </a:prstGeom>
        <a:solidFill>
          <a:schemeClr val="accent5">
            <a:hueOff val="-7297693"/>
            <a:satOff val="-178"/>
            <a:lumOff val="-6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Deal with uncertainty</a:t>
          </a:r>
          <a:br>
            <a:rPr lang="en-US" sz="1700" kern="1200" dirty="0"/>
          </a:br>
          <a:r>
            <a:rPr lang="en-US" sz="1700" kern="1200" dirty="0"/>
            <a:t> (e.g., current traffic on the road).</a:t>
          </a:r>
        </a:p>
      </dsp:txBody>
      <dsp:txXfrm>
        <a:off x="0" y="2492375"/>
        <a:ext cx="2524125" cy="1514475"/>
      </dsp:txXfrm>
    </dsp:sp>
    <dsp:sp modelId="{1552D5B5-F5AD-4E06-939D-78DE82F19BE3}">
      <dsp:nvSpPr>
        <dsp:cNvPr id="0" name=""/>
        <dsp:cNvSpPr/>
      </dsp:nvSpPr>
      <dsp:spPr>
        <a:xfrm>
          <a:off x="2776537" y="2492375"/>
          <a:ext cx="2524125" cy="1514475"/>
        </a:xfrm>
        <a:prstGeom prst="rect">
          <a:avLst/>
        </a:prstGeom>
        <a:solidFill>
          <a:schemeClr val="accent5">
            <a:hueOff val="-9730257"/>
            <a:satOff val="-237"/>
            <a:lumOff val="-8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Learn a good agent program from data and improve over time </a:t>
          </a:r>
          <a:br>
            <a:rPr lang="en-US" sz="1700" kern="1200" dirty="0"/>
          </a:br>
          <a:r>
            <a:rPr lang="en-US" sz="1700" kern="1200" dirty="0"/>
            <a:t>(machine learning).</a:t>
          </a:r>
        </a:p>
      </dsp:txBody>
      <dsp:txXfrm>
        <a:off x="2776537" y="2492375"/>
        <a:ext cx="2524125" cy="1514475"/>
      </dsp:txXfrm>
    </dsp:sp>
    <dsp:sp modelId="{6227B7C4-618D-44BD-819F-7F186E653162}">
      <dsp:nvSpPr>
        <dsp:cNvPr id="0" name=""/>
        <dsp:cNvSpPr/>
      </dsp:nvSpPr>
      <dsp:spPr>
        <a:xfrm>
          <a:off x="5553075" y="2492375"/>
          <a:ext cx="2524125" cy="1514475"/>
        </a:xfrm>
        <a:prstGeom prst="rect">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Sensing</a:t>
          </a:r>
          <a:br>
            <a:rPr lang="en-US" sz="1700" kern="1200" dirty="0"/>
          </a:br>
          <a:r>
            <a:rPr lang="en-US" sz="1700" kern="1200" dirty="0"/>
            <a:t>(e.g., natural language processing, vision)</a:t>
          </a:r>
        </a:p>
      </dsp:txBody>
      <dsp:txXfrm>
        <a:off x="5553075" y="24923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9/11/2025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26</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31</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36</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06778-3054-78D5-57A0-73256BE6DC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3C843D-D88A-5F90-1AD3-B55393302E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1E7DC6-987E-8539-96C2-4020344BFF9C}"/>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E42496BA-6FAC-3D6C-2ACA-3AD73A41737A}"/>
              </a:ext>
            </a:extLst>
          </p:cNvPr>
          <p:cNvSpPr>
            <a:spLocks noGrp="1"/>
          </p:cNvSpPr>
          <p:nvPr>
            <p:ph type="sldNum" sz="quarter" idx="10"/>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1181888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42</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80.png"/></Relationships>
</file>

<file path=ppt/slides/_rels/slide2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2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00.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2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0.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8.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8.png"/><Relationship Id="rId4" Type="http://schemas.openxmlformats.org/officeDocument/2006/relationships/diagramLayout" Target="../diagrams/layout13.xml"/><Relationship Id="rId9" Type="http://schemas.openxmlformats.org/officeDocument/2006/relationships/image" Target="../media/image40.svg"/></Relationships>
</file>

<file path=ppt/slides/_rels/slide3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42.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42.jpeg"/><Relationship Id="rId4" Type="http://schemas.openxmlformats.org/officeDocument/2006/relationships/diagramLayout" Target="../diagrams/layout15.xml"/><Relationship Id="rId9" Type="http://schemas.openxmlformats.org/officeDocument/2006/relationships/image" Target="../media/image40.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5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E5B7659-5440-4C5D-BF12-8650731C1C16}"/>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 uri="{C183D7F6-B498-43B3-948B-1728B52AA6E4}">
                <adec:decorative xmlns:adec="http://schemas.microsoft.com/office/drawing/2017/decorative" val="1"/>
              </a:ext>
            </a:extLst>
          </p:cNvPr>
          <p:cNvSpPr txBox="1"/>
          <p:nvPr/>
        </p:nvSpPr>
        <p:spPr>
          <a:xfrm>
            <a:off x="4648200" y="6324600"/>
            <a:ext cx="2977562" cy="461665"/>
          </a:xfrm>
          <a:prstGeom prst="rect">
            <a:avLst/>
          </a:prstGeom>
          <a:noFill/>
        </p:spPr>
        <p:txBody>
          <a:bodyPr wrap="square">
            <a:spAutoFit/>
          </a:bodyPr>
          <a:lstStyle/>
          <a:p>
            <a:r>
              <a:rPr lang="en-US" sz="1200" dirty="0"/>
              <a:t>Image: "Robot at the British Library Science Fiction Exhibition" by </a:t>
            </a:r>
            <a:r>
              <a:rPr lang="en-US" sz="1200" dirty="0" err="1"/>
              <a:t>BadgerGravling</a:t>
            </a:r>
            <a:endParaRPr lang="en-US" sz="1200" dirty="0"/>
          </a:p>
        </p:txBody>
      </p:sp>
      <p:grpSp>
        <p:nvGrpSpPr>
          <p:cNvPr id="6" name="Group 5">
            <a:extLst>
              <a:ext uri="{FF2B5EF4-FFF2-40B4-BE49-F238E27FC236}">
                <a16:creationId xmlns:a16="http://schemas.microsoft.com/office/drawing/2014/main" id="{F50AE103-1DF3-98A1-A49A-D1C1A6A34D86}"/>
              </a:ext>
              <a:ext uri="{C183D7F6-B498-43B3-948B-1728B52AA6E4}">
                <adec:decorative xmlns:adec="http://schemas.microsoft.com/office/drawing/2017/decorative" val="1"/>
              </a:ext>
            </a:extLst>
          </p:cNvPr>
          <p:cNvGrpSpPr/>
          <p:nvPr/>
        </p:nvGrpSpPr>
        <p:grpSpPr>
          <a:xfrm>
            <a:off x="7725359" y="5294361"/>
            <a:ext cx="1319044" cy="1467323"/>
            <a:chOff x="7291556" y="4743923"/>
            <a:chExt cx="1676400" cy="1981200"/>
          </a:xfrm>
        </p:grpSpPr>
        <p:sp>
          <p:nvSpPr>
            <p:cNvPr id="3" name="Rectangle 2">
              <a:extLst>
                <a:ext uri="{FF2B5EF4-FFF2-40B4-BE49-F238E27FC236}">
                  <a16:creationId xmlns:a16="http://schemas.microsoft.com/office/drawing/2014/main" id="{8A05982F-3CCD-BB2F-62A8-4D54DFC97224}"/>
                </a:ext>
              </a:extLst>
            </p:cNvPr>
            <p:cNvSpPr/>
            <p:nvPr/>
          </p:nvSpPr>
          <p:spPr>
            <a:xfrm>
              <a:off x="7291556" y="4743923"/>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4" name="Picture 3" descr="A qr code with black dots&#10;&#10;Description automatically generated">
              <a:extLst>
                <a:ext uri="{FF2B5EF4-FFF2-40B4-BE49-F238E27FC236}">
                  <a16:creationId xmlns:a16="http://schemas.microsoft.com/office/drawing/2014/main" id="{B64B7859-38FB-A640-D68B-1D60CEF0DF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9655" y="4780149"/>
              <a:ext cx="1585745" cy="1585745"/>
            </a:xfrm>
            <a:prstGeom prst="rect">
              <a:avLst/>
            </a:prstGeom>
          </p:spPr>
        </p:pic>
        <p:sp>
          <p:nvSpPr>
            <p:cNvPr id="5" name="Rectangle 4">
              <a:extLst>
                <a:ext uri="{FF2B5EF4-FFF2-40B4-BE49-F238E27FC236}">
                  <a16:creationId xmlns:a16="http://schemas.microsoft.com/office/drawing/2014/main" id="{8F36BA28-8B7D-1057-16E5-9B5F02C83DF9}"/>
                </a:ext>
              </a:extLst>
            </p:cNvPr>
            <p:cNvSpPr/>
            <p:nvPr/>
          </p:nvSpPr>
          <p:spPr>
            <a:xfrm>
              <a:off x="7291556" y="6388777"/>
              <a:ext cx="1676400" cy="3363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Online Material</a:t>
              </a:r>
            </a:p>
          </p:txBody>
        </p:sp>
      </p:grpSp>
      <p:grpSp>
        <p:nvGrpSpPr>
          <p:cNvPr id="11" name="Group 10">
            <a:extLst>
              <a:ext uri="{FF2B5EF4-FFF2-40B4-BE49-F238E27FC236}">
                <a16:creationId xmlns:a16="http://schemas.microsoft.com/office/drawing/2014/main" id="{26F3D1C6-FE29-B3F7-4BC3-AD6F3ACC03EF}"/>
              </a:ext>
              <a:ext uri="{C183D7F6-B498-43B3-948B-1728B52AA6E4}">
                <adec:decorative xmlns:adec="http://schemas.microsoft.com/office/drawing/2017/decorative" val="1"/>
              </a:ext>
            </a:extLst>
          </p:cNvPr>
          <p:cNvGrpSpPr/>
          <p:nvPr/>
        </p:nvGrpSpPr>
        <p:grpSpPr>
          <a:xfrm>
            <a:off x="426875" y="6274713"/>
            <a:ext cx="3921385" cy="400110"/>
            <a:chOff x="426875" y="6274713"/>
            <a:chExt cx="3921385" cy="400110"/>
          </a:xfrm>
        </p:grpSpPr>
        <p:sp>
          <p:nvSpPr>
            <p:cNvPr id="7" name="TextBox 6">
              <a:extLst>
                <a:ext uri="{FF2B5EF4-FFF2-40B4-BE49-F238E27FC236}">
                  <a16:creationId xmlns:a16="http://schemas.microsoft.com/office/drawing/2014/main" id="{281EC9AF-FB42-4115-600F-7C019A10059F}"/>
                </a:ext>
              </a:extLst>
            </p:cNvPr>
            <p:cNvSpPr txBox="1"/>
            <p:nvPr/>
          </p:nvSpPr>
          <p:spPr>
            <a:xfrm>
              <a:off x="1330739" y="6274713"/>
              <a:ext cx="3017521" cy="400110"/>
            </a:xfrm>
            <a:prstGeom prst="rect">
              <a:avLst/>
            </a:prstGeom>
            <a:noFill/>
          </p:spPr>
          <p:txBody>
            <a:bodyPr wrap="square">
              <a:spAutoFit/>
            </a:bodyPr>
            <a:lstStyle/>
            <a:p>
              <a:r>
                <a:rPr lang="en-US" sz="1000" b="0" i="0" dirty="0">
                  <a:solidFill>
                    <a:schemeClr val="tx1">
                      <a:lumMod val="50000"/>
                    </a:schemeClr>
                  </a:solidFill>
                  <a:effectLst/>
                  <a:latin typeface="Calibri" panose="020F0502020204030204" pitchFamily="34" charset="0"/>
                </a:rPr>
                <a:t>This work is licensed under a </a:t>
              </a:r>
              <a:r>
                <a:rPr lang="en-US" sz="10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Creative Commons Attribution-</a:t>
              </a:r>
              <a:r>
                <a:rPr lang="en-US" sz="1000" b="0" i="0" strike="noStrike" dirty="0" err="1">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ShareAlike</a:t>
              </a:r>
              <a:r>
                <a:rPr lang="en-US" sz="10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 4.0 International License</a:t>
              </a:r>
              <a:r>
                <a:rPr lang="en-US" sz="1000" b="0" i="0" dirty="0">
                  <a:solidFill>
                    <a:schemeClr val="tx1">
                      <a:lumMod val="50000"/>
                    </a:schemeClr>
                  </a:solidFill>
                  <a:effectLst/>
                  <a:latin typeface="Calibri" panose="020F0502020204030204" pitchFamily="34" charset="0"/>
                </a:rPr>
                <a:t>.</a:t>
              </a:r>
              <a:endParaRPr lang="en-US" sz="1000" dirty="0">
                <a:solidFill>
                  <a:schemeClr val="tx1">
                    <a:lumMod val="50000"/>
                  </a:schemeClr>
                </a:solidFill>
              </a:endParaRPr>
            </a:p>
          </p:txBody>
        </p:sp>
        <p:pic>
          <p:nvPicPr>
            <p:cNvPr id="10" name="Picture 2">
              <a:extLst>
                <a:ext uri="{FF2B5EF4-FFF2-40B4-BE49-F238E27FC236}">
                  <a16:creationId xmlns:a16="http://schemas.microsoft.com/office/drawing/2014/main" id="{5DE39C11-96E8-E84C-2BBD-6868BF1958C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6875" y="6326205"/>
              <a:ext cx="894434" cy="31294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noAutofit/>
          </a:bodyPr>
          <a:lstStyle/>
          <a:p>
            <a:r>
              <a:rPr lang="en-US" sz="2800" dirty="0"/>
              <a:t>Example: Performance Measure for the </a:t>
            </a:r>
            <a:br>
              <a:rPr lang="en-US" sz="2800" dirty="0"/>
            </a:br>
            <a:r>
              <a:rPr lang="en-US" sz="2800"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solidFill>
                  <a:schemeClr val="tx1"/>
                </a:solidFill>
              </a:rPr>
              <a:t>Implemented agent program:</a:t>
            </a:r>
            <a:br>
              <a:rPr lang="en-US" dirty="0">
                <a:solidFill>
                  <a:schemeClr val="tx1"/>
                </a:solidFill>
              </a:rPr>
            </a:br>
            <a:endParaRPr lang="en-US" dirty="0">
              <a:solidFill>
                <a:schemeClr val="tx1"/>
              </a:solidFill>
            </a:endParaRPr>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 </a:t>
            </a:r>
            <a:r>
              <a:rPr lang="en-US" dirty="0">
                <a:solidFill>
                  <a:schemeClr val="accent3"/>
                </a:solidFill>
                <a:latin typeface="+mn-lt"/>
                <a:ea typeface="+mn-ea"/>
                <a:cs typeface="+mn-cs"/>
              </a:rPr>
              <a:t>[location, status] </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status = </a:t>
            </a:r>
            <a:r>
              <a:rPr lang="en-US" sz="1600" dirty="0">
                <a:solidFill>
                  <a:schemeClr val="accent3"/>
                </a:solidFill>
                <a:latin typeface="Courier New" panose="02070309020205020404" pitchFamily="49" charset="0"/>
                <a:cs typeface="Courier New" panose="02070309020205020404" pitchFamily="49" charset="0"/>
              </a:rPr>
              <a:t>Dirty</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A</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Right</a:t>
            </a:r>
            <a:endParaRPr lang="en-US" sz="1600" i="1" dirty="0">
              <a:solidFill>
                <a:srgbClr val="ED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B</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Left</a:t>
            </a:r>
            <a:endParaRPr lang="en-US" sz="1600" dirty="0">
              <a:solidFill>
                <a:srgbClr val="ED0000"/>
              </a:solidFill>
            </a:endParaRP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PEAS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107962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 uri="{C183D7F6-B498-43B3-948B-1728B52AA6E4}">
                <adec:decorative xmlns:adec="http://schemas.microsoft.com/office/drawing/2017/decorative" val="1"/>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descr="The PEAS description contains the performance measure, the environment, the actuators and the sensors.">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392207915"/>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descr="Tables with completed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3182271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descr="A table with a completed PEAS description.">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12047521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Environment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75098465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8568-A216-0551-41AF-7B7F25A300D5}"/>
              </a:ext>
            </a:extLst>
          </p:cNvPr>
          <p:cNvSpPr>
            <a:spLocks noGrp="1"/>
          </p:cNvSpPr>
          <p:nvPr>
            <p:ph type="title"/>
          </p:nvPr>
        </p:nvSpPr>
        <p:spPr/>
        <p:txBody>
          <a:bodyPr/>
          <a:lstStyle/>
          <a:p>
            <a:r>
              <a:rPr lang="en-US" dirty="0"/>
              <a:t>The Environment</a:t>
            </a:r>
          </a:p>
        </p:txBody>
      </p:sp>
      <p:grpSp>
        <p:nvGrpSpPr>
          <p:cNvPr id="15" name="Group 14" descr="Image of an agent with an agent function interacting with the environment using percepts and actions.">
            <a:extLst>
              <a:ext uri="{FF2B5EF4-FFF2-40B4-BE49-F238E27FC236}">
                <a16:creationId xmlns:a16="http://schemas.microsoft.com/office/drawing/2014/main" id="{14312B70-7353-A6D0-E9E3-F13899BF156B}"/>
              </a:ext>
            </a:extLst>
          </p:cNvPr>
          <p:cNvGrpSpPr/>
          <p:nvPr/>
        </p:nvGrpSpPr>
        <p:grpSpPr>
          <a:xfrm>
            <a:off x="789809" y="1371600"/>
            <a:ext cx="3629791" cy="1676399"/>
            <a:chOff x="789809" y="1371600"/>
            <a:chExt cx="3629791" cy="1676399"/>
          </a:xfrm>
        </p:grpSpPr>
        <p:pic>
          <p:nvPicPr>
            <p:cNvPr id="4" name="Picture 4">
              <a:extLst>
                <a:ext uri="{FF2B5EF4-FFF2-40B4-BE49-F238E27FC236}">
                  <a16:creationId xmlns:a16="http://schemas.microsoft.com/office/drawing/2014/main" id="{D5DD70EB-1B18-DC7A-749A-36E63679CAF5}"/>
                </a:ext>
              </a:extLst>
            </p:cNvPr>
            <p:cNvPicPr>
              <a:picLocks noChangeAspect="1" noChangeArrowheads="1"/>
            </p:cNvPicPr>
            <p:nvPr/>
          </p:nvPicPr>
          <p:blipFill>
            <a:blip r:embed="rId2" cstate="print"/>
            <a:srcRect/>
            <a:stretch>
              <a:fillRect/>
            </a:stretch>
          </p:blipFill>
          <p:spPr bwMode="auto">
            <a:xfrm>
              <a:off x="789809" y="1440927"/>
              <a:ext cx="3556002" cy="1531959"/>
            </a:xfrm>
            <a:prstGeom prst="rect">
              <a:avLst/>
            </a:prstGeom>
            <a:noFill/>
            <a:ln w="9525">
              <a:noFill/>
              <a:miter lim="800000"/>
              <a:headEnd/>
              <a:tailEnd/>
            </a:ln>
          </p:spPr>
        </p:pic>
        <p:sp>
          <p:nvSpPr>
            <p:cNvPr id="6" name="Rectangle 5">
              <a:extLst>
                <a:ext uri="{FF2B5EF4-FFF2-40B4-BE49-F238E27FC236}">
                  <a16:creationId xmlns:a16="http://schemas.microsoft.com/office/drawing/2014/main" id="{A83C7B3D-6834-C99E-9536-3162F34785CE}"/>
                </a:ext>
              </a:extLst>
            </p:cNvPr>
            <p:cNvSpPr/>
            <p:nvPr/>
          </p:nvSpPr>
          <p:spPr>
            <a:xfrm>
              <a:off x="3276600" y="1914646"/>
              <a:ext cx="548640" cy="27432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a:extLst>
                <a:ext uri="{FF2B5EF4-FFF2-40B4-BE49-F238E27FC236}">
                  <a16:creationId xmlns:a16="http://schemas.microsoft.com/office/drawing/2014/main" id="{72C9A4A9-747A-7514-A9BB-8C4F8BA15E79}"/>
                </a:ext>
              </a:extLst>
            </p:cNvPr>
            <p:cNvSpPr/>
            <p:nvPr/>
          </p:nvSpPr>
          <p:spPr>
            <a:xfrm>
              <a:off x="789809" y="1371600"/>
              <a:ext cx="3629791" cy="1676399"/>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B14DBC3-5C81-8C1D-FEB3-C68B2652450E}"/>
              </a:ext>
            </a:extLst>
          </p:cNvPr>
          <p:cNvSpPr>
            <a:spLocks noGrp="1"/>
          </p:cNvSpPr>
          <p:nvPr>
            <p:ph idx="1"/>
          </p:nvPr>
        </p:nvSpPr>
        <p:spPr>
          <a:xfrm>
            <a:off x="644416" y="3175553"/>
            <a:ext cx="4032828" cy="3317321"/>
          </a:xfrm>
        </p:spPr>
        <p:txBody>
          <a:bodyPr>
            <a:normAutofit lnSpcReduction="10000"/>
          </a:bodyPr>
          <a:lstStyle/>
          <a:p>
            <a:r>
              <a:rPr lang="en-US" dirty="0"/>
              <a:t>We typically consider everything outside the agent function (the agent’s brain) as the agent’s environment. </a:t>
            </a:r>
          </a:p>
          <a:p>
            <a:r>
              <a:rPr lang="en-US" dirty="0"/>
              <a:t>This means that the sensors and actuators are part of the environment.</a:t>
            </a:r>
          </a:p>
          <a:p>
            <a:r>
              <a:rPr lang="en-US" dirty="0"/>
              <a:t>The agent function receives already preprocessed percepts and acts by issuing high-level instructions to the actuators.</a:t>
            </a:r>
          </a:p>
        </p:txBody>
      </p:sp>
      <p:sp>
        <p:nvSpPr>
          <p:cNvPr id="5" name="Content Placeholder 2">
            <a:extLst>
              <a:ext uri="{FF2B5EF4-FFF2-40B4-BE49-F238E27FC236}">
                <a16:creationId xmlns:a16="http://schemas.microsoft.com/office/drawing/2014/main" id="{B6D87BCB-4CA8-2866-7923-FD91025BD4D8}"/>
              </a:ext>
            </a:extLst>
          </p:cNvPr>
          <p:cNvSpPr txBox="1">
            <a:spLocks/>
          </p:cNvSpPr>
          <p:nvPr/>
        </p:nvSpPr>
        <p:spPr>
          <a:xfrm>
            <a:off x="5029200" y="1285389"/>
            <a:ext cx="1521691" cy="44791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Examples:</a:t>
            </a:r>
          </a:p>
        </p:txBody>
      </p:sp>
      <p:pic>
        <p:nvPicPr>
          <p:cNvPr id="1030" name="Picture 6" descr="A Smart Robot Toy">
            <a:extLst>
              <a:ext uri="{FF2B5EF4-FFF2-40B4-BE49-F238E27FC236}">
                <a16:creationId xmlns:a16="http://schemas.microsoft.com/office/drawing/2014/main" id="{F39AFE67-86DE-6D89-7A9B-B46A2E50B6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3353" y="1733305"/>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Chess Computer">
            <a:extLst>
              <a:ext uri="{FF2B5EF4-FFF2-40B4-BE49-F238E27FC236}">
                <a16:creationId xmlns:a16="http://schemas.microsoft.com/office/drawing/2014/main" id="{ED800421-2D83-30FE-C1B9-DEC4A66BD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775921"/>
            <a:ext cx="2755441" cy="20665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elf Driving Car">
            <a:extLst>
              <a:ext uri="{FF2B5EF4-FFF2-40B4-BE49-F238E27FC236}">
                <a16:creationId xmlns:a16="http://schemas.microsoft.com/office/drawing/2014/main" id="{4C37BC5C-0117-27CE-119B-2C9918A162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0" y="3990771"/>
            <a:ext cx="3299583" cy="2192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54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 (cont.) </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2" grpId="0"/>
      <p:bldP spid="7" grpId="0"/>
      <p:bldP spid="14" grpId="0"/>
      <p:bldP spid="16" grpId="0"/>
      <p:bldP spid="8" grpId="0"/>
      <p:bldP spid="20" grpId="0"/>
      <p:bldP spid="18" grpId="0"/>
      <p:bldP spid="9"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a:extLst>
              <a:ext uri="{C183D7F6-B498-43B3-948B-1728B52AA6E4}">
                <adec:decorative xmlns:adec="http://schemas.microsoft.com/office/drawing/2017/decorative" val="1"/>
              </a:ext>
            </a:extLst>
          </p:cNvPr>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 uri="{C183D7F6-B498-43B3-948B-1728B52AA6E4}">
                <adec:decorative xmlns:adec="http://schemas.microsoft.com/office/drawing/2017/decorative" val="1"/>
              </a:ext>
            </a:extLst>
          </p:cNvPr>
          <p:cNvGrpSpPr/>
          <p:nvPr/>
        </p:nvGrpSpPr>
        <p:grpSpPr>
          <a:xfrm>
            <a:off x="1752600" y="3094037"/>
            <a:ext cx="6406580" cy="3306763"/>
            <a:chOff x="1752600" y="3094037"/>
            <a:chExt cx="7160295" cy="3505200"/>
          </a:xfrm>
        </p:grpSpPr>
        <p:sp>
          <p:nvSpPr>
            <p:cNvPr id="5" name="Rectangle 4"/>
            <p:cNvSpPr/>
            <p:nvPr/>
          </p:nvSpPr>
          <p:spPr>
            <a:xfrm>
              <a:off x="3747253" y="3206783"/>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8829" y="3525451"/>
              <a:ext cx="2039468" cy="978739"/>
            </a:xfrm>
            <a:prstGeom prst="rect">
              <a:avLst/>
            </a:prstGeom>
          </p:spPr>
          <p:txBody>
            <a:bodyPr wrap="square">
              <a:spAutoFit/>
            </a:bodyPr>
            <a:lstStyle/>
            <a:p>
              <a:r>
                <a:rPr lang="en-US" dirty="0" err="1"/>
                <a:t>Determ</a:t>
              </a:r>
              <a:r>
                <a:rPr lang="en-US" dirty="0"/>
                <a:t>. game Mechanics</a:t>
              </a:r>
            </a:p>
            <a:p>
              <a:r>
                <a:rPr lang="en-US" dirty="0"/>
                <a:t>+ 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6713" y="4486267"/>
              <a:ext cx="1068148" cy="391495"/>
            </a:xfrm>
            <a:prstGeom prst="rect">
              <a:avLst/>
            </a:prstGeom>
          </p:spPr>
          <p:txBody>
            <a:bodyPr wrap="none">
              <a:spAutoFit/>
            </a:bodyPr>
            <a:lstStyle/>
            <a:p>
              <a:r>
                <a:rPr lang="en-US" dirty="0"/>
                <a:t>Episodic</a:t>
              </a:r>
            </a:p>
          </p:txBody>
        </p:sp>
        <p:sp>
          <p:nvSpPr>
            <p:cNvPr id="12" name="Rectangle 11"/>
            <p:cNvSpPr/>
            <p:nvPr/>
          </p:nvSpPr>
          <p:spPr>
            <a:xfrm>
              <a:off x="5562601" y="4499146"/>
              <a:ext cx="1068148" cy="391495"/>
            </a:xfrm>
            <a:prstGeom prst="rect">
              <a:avLst/>
            </a:prstGeom>
          </p:spPr>
          <p:txBody>
            <a:bodyPr wrap="none">
              <a:spAutoFit/>
            </a:bodyPr>
            <a:lstStyle/>
            <a:p>
              <a:r>
                <a:rPr lang="en-US" dirty="0"/>
                <a:t>Episodic</a:t>
              </a:r>
            </a:p>
          </p:txBody>
        </p:sp>
        <p:sp>
          <p:nvSpPr>
            <p:cNvPr id="13" name="Rectangle 12"/>
            <p:cNvSpPr/>
            <p:nvPr/>
          </p:nvSpPr>
          <p:spPr>
            <a:xfrm>
              <a:off x="7508502" y="448626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1050089" cy="391495"/>
            </a:xfrm>
            <a:prstGeom prst="rect">
              <a:avLst/>
            </a:prstGeom>
          </p:spPr>
          <p:txBody>
            <a:bodyPr wrap="none">
              <a:spAutoFit/>
            </a:bodyPr>
            <a:lstStyle/>
            <a:p>
              <a:r>
                <a:rPr lang="en-US" dirty="0"/>
                <a:t>Partially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430742"/>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a:extLs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a:extLst>
              <a:ext uri="{C183D7F6-B498-43B3-948B-1728B52AA6E4}">
                <adec:decorative xmlns:adec="http://schemas.microsoft.com/office/drawing/2017/decorative" val="1"/>
              </a:ext>
            </a:extLst>
          </p:cNvPr>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9" name="Rectangle 38"/>
          <p:cNvSpPr/>
          <p:nvPr/>
        </p:nvSpPr>
        <p:spPr>
          <a:xfrm>
            <a:off x="1801492" y="2286000"/>
            <a:ext cx="1686679" cy="646331"/>
          </a:xfrm>
          <a:prstGeom prst="rect">
            <a:avLst/>
          </a:prstGeom>
        </p:spPr>
        <p:txBody>
          <a:bodyPr wrap="none">
            <a:spAutoFit/>
          </a:bodyPr>
          <a:lstStyle/>
          <a:p>
            <a:pPr algn="ctr"/>
            <a:r>
              <a:rPr lang="en-US" dirty="0"/>
              <a:t>Vacuum cleaner</a:t>
            </a:r>
            <a:br>
              <a:rPr lang="en-US" dirty="0"/>
            </a:br>
            <a:r>
              <a:rPr lang="en-US" dirty="0"/>
              <a:t>world</a:t>
            </a:r>
          </a:p>
        </p:txBody>
      </p:sp>
      <p:sp>
        <p:nvSpPr>
          <p:cNvPr id="36" name="Rectangle 35"/>
          <p:cNvSpPr/>
          <p:nvPr/>
        </p:nvSpPr>
        <p:spPr>
          <a:xfrm>
            <a:off x="3594854" y="2286000"/>
            <a:ext cx="1194558" cy="646331"/>
          </a:xfrm>
          <a:prstGeom prst="rect">
            <a:avLst/>
          </a:prstGeom>
        </p:spPr>
        <p:txBody>
          <a:bodyPr wrap="none">
            <a:spAutoFit/>
          </a:bodyPr>
          <a:lstStyle/>
          <a:p>
            <a:pPr algn="ctr"/>
            <a:r>
              <a:rPr lang="en-US" dirty="0"/>
              <a:t>Chess with</a:t>
            </a:r>
            <a:br>
              <a:rPr lang="en-US" dirty="0"/>
            </a:br>
            <a:r>
              <a:rPr lang="en-US" dirty="0"/>
              <a:t>a clock</a:t>
            </a:r>
          </a:p>
        </p:txBody>
      </p:sp>
      <p:sp>
        <p:nvSpPr>
          <p:cNvPr id="37" name="Rectangle 36"/>
          <p:cNvSpPr/>
          <p:nvPr/>
        </p:nvSpPr>
        <p:spPr>
          <a:xfrm>
            <a:off x="5429886" y="2307092"/>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0" name="Rectangle 29">
            <a:extLst>
              <a:ext uri="{FF2B5EF4-FFF2-40B4-BE49-F238E27FC236}">
                <a16:creationId xmlns:a16="http://schemas.microsoft.com/office/drawing/2014/main" id="{0A30D3E1-02C8-AF0F-3B20-66909B1B78B5}"/>
              </a:ext>
              <a:ext uri="{C183D7F6-B498-43B3-948B-1728B52AA6E4}">
                <adec:decorative xmlns:adec="http://schemas.microsoft.com/office/drawing/2017/decorative" val="1"/>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pic>
        <p:nvPicPr>
          <p:cNvPr id="3" name="Picture 4">
            <a:extLst>
              <a:ext uri="{FF2B5EF4-FFF2-40B4-BE49-F238E27FC236}">
                <a16:creationId xmlns:a16="http://schemas.microsoft.com/office/drawing/2014/main" id="{7F66E2C8-E952-6782-B595-546A3B9F5101}"/>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1765861" y="1319402"/>
            <a:ext cx="1627602" cy="83272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4060089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Agent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8586610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4"/>
                <a:stretch>
                  <a:fillRect b="-10909"/>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97A4365-FAB8-3CB6-5EC2-595FAABE4D28}"/>
              </a:ext>
              <a:ext uri="{C183D7F6-B498-43B3-948B-1728B52AA6E4}">
                <adec:decorative xmlns:adec="http://schemas.microsoft.com/office/drawing/2017/decorative" val="1"/>
              </a:ext>
            </a:extLst>
          </p:cNvPr>
          <p:cNvCxnSpPr>
            <a:cxnSpLocks/>
          </p:cNvCxnSpPr>
          <p:nvPr/>
        </p:nvCxnSpPr>
        <p:spPr>
          <a:xfrm flipH="1">
            <a:off x="3192781" y="2100180"/>
            <a:ext cx="301404" cy="295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 uri="{C183D7F6-B498-43B3-948B-1728B52AA6E4}">
                <adec:decorative xmlns:adec="http://schemas.microsoft.com/office/drawing/2017/decorative" val="1"/>
              </a:ext>
            </a:extLst>
          </p:cNvPr>
          <p:cNvSpPr txBox="1"/>
          <p:nvPr/>
        </p:nvSpPr>
        <p:spPr>
          <a:xfrm>
            <a:off x="2895600" y="2100180"/>
            <a:ext cx="571500" cy="261610"/>
          </a:xfrm>
          <a:prstGeom prst="rect">
            <a:avLst/>
          </a:prstGeom>
          <a:noFill/>
        </p:spPr>
        <p:txBody>
          <a:bodyPr wrap="squar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 uri="{C183D7F6-B498-43B3-948B-1728B52AA6E4}">
                <adec:decorative xmlns:adec="http://schemas.microsoft.com/office/drawing/2017/decorative" val="1"/>
              </a:ext>
            </a:extLst>
          </p:cNvPr>
          <p:cNvSpPr/>
          <p:nvPr/>
        </p:nvSpPr>
        <p:spPr>
          <a:xfrm rot="20595314">
            <a:off x="3601282" y="2862065"/>
            <a:ext cx="685800" cy="844374"/>
          </a:xfrm>
          <a:prstGeom prst="downArrow">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 uri="{C183D7F6-B498-43B3-948B-1728B52AA6E4}">
                <adec:decorative xmlns:adec="http://schemas.microsoft.com/office/drawing/2017/decorative" val="1"/>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5"/>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227075"/>
                <a:ext cx="961518" cy="400110"/>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553998"/>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Action from the agent function to execute</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5313055"/>
                  <a:ext cx="9144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𝑓</m:t>
                        </m:r>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m:t>
                        </m:r>
                      </m:oMath>
                    </m:oMathPara>
                  </a14:m>
                  <a:endParaRPr lang="en-US" sz="12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5313055"/>
                  <a:ext cx="914400" cy="276999"/>
                </a:xfrm>
                <a:prstGeom prst="rect">
                  <a:avLst/>
                </a:prstGeom>
                <a:blipFill>
                  <a:blip r:embed="rId8"/>
                  <a:stretch>
                    <a:fillRect b="-888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A2B81BA7-1DFE-5682-A706-408F9989DCF6}"/>
              </a:ext>
            </a:extLst>
          </p:cNvPr>
          <p:cNvSpPr txBox="1"/>
          <p:nvPr/>
        </p:nvSpPr>
        <p:spPr>
          <a:xfrm>
            <a:off x="2748200" y="4262178"/>
            <a:ext cx="961518" cy="1477328"/>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Hardware + an event loop </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Read the sensors</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Ask agent function for action</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Execute action</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695932"/>
            <a:ext cx="2011567" cy="1905000"/>
          </a:xfrm>
          <a:prstGeom prst="wedgeRectCallout">
            <a:avLst>
              <a:gd name="adj1" fmla="val 121190"/>
              <a:gd name="adj2" fmla="val 616"/>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b="1" dirty="0"/>
              <a:t>Agent Function</a:t>
            </a:r>
          </a:p>
          <a:p>
            <a:pPr marL="285750" indent="-285750">
              <a:buFont typeface="Arial" panose="020B0604020202020204" pitchFamily="34" charset="0"/>
              <a:buChar char="•"/>
            </a:pPr>
            <a:r>
              <a:rPr lang="en-US" sz="1400" dirty="0"/>
              <a:t>Represents the “brain”</a:t>
            </a:r>
          </a:p>
          <a:p>
            <a:pPr marL="285750" indent="-285750">
              <a:buFont typeface="Arial" panose="020B0604020202020204" pitchFamily="34" charset="0"/>
              <a:buChar char="•"/>
            </a:pPr>
            <a:r>
              <a:rPr lang="en-US" sz="1400" dirty="0"/>
              <a:t>Assess performance measure</a:t>
            </a:r>
          </a:p>
          <a:p>
            <a:pPr marL="285750" indent="-285750">
              <a:buFont typeface="Arial" panose="020B0604020202020204" pitchFamily="34" charset="0"/>
              <a:buChar char="•"/>
            </a:pPr>
            <a:r>
              <a:rPr lang="en-US" sz="1400" dirty="0"/>
              <a:t>Remember percept sequence</a:t>
            </a:r>
          </a:p>
          <a:p>
            <a:pPr marL="285750" indent="-285750">
              <a:buFont typeface="Arial" panose="020B0604020202020204" pitchFamily="34" charset="0"/>
              <a:buChar char="•"/>
            </a:pPr>
            <a:r>
              <a:rPr lang="en-US" sz="1400" dirty="0"/>
              <a:t>Built-in knowledge</a:t>
            </a:r>
          </a:p>
        </p:txBody>
      </p:sp>
      <p:sp>
        <p:nvSpPr>
          <p:cNvPr id="13" name="TextBox 12">
            <a:extLst>
              <a:ext uri="{FF2B5EF4-FFF2-40B4-BE49-F238E27FC236}">
                <a16:creationId xmlns:a16="http://schemas.microsoft.com/office/drawing/2014/main" id="{084BD0FD-126E-2D69-D249-07D9FB56287C}"/>
              </a:ext>
              <a:ext uri="{C183D7F6-B498-43B3-948B-1728B52AA6E4}">
                <adec:decorative xmlns:adec="http://schemas.microsoft.com/office/drawing/2017/decorative" val="1"/>
              </a:ext>
            </a:extLst>
          </p:cNvPr>
          <p:cNvSpPr txBox="1"/>
          <p:nvPr/>
        </p:nvSpPr>
        <p:spPr>
          <a:xfrm>
            <a:off x="3261166" y="1884040"/>
            <a:ext cx="625034" cy="27997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BDB8EE00-E784-B5AE-6682-BDE1C2E3213B}"/>
              </a:ext>
              <a:ext uri="{C183D7F6-B498-43B3-948B-1728B52AA6E4}">
                <adec:decorative xmlns:adec="http://schemas.microsoft.com/office/drawing/2017/decorative" val="1"/>
              </a:ext>
            </a:extLst>
          </p:cNvPr>
          <p:cNvSpPr txBox="1"/>
          <p:nvPr/>
        </p:nvSpPr>
        <p:spPr>
          <a:xfrm>
            <a:off x="3709717" y="4850626"/>
            <a:ext cx="793897" cy="7881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8" name="TextBox 17">
            <a:extLst>
              <a:ext uri="{FF2B5EF4-FFF2-40B4-BE49-F238E27FC236}">
                <a16:creationId xmlns:a16="http://schemas.microsoft.com/office/drawing/2014/main" id="{01F3DC52-536A-9328-7E14-B5FA2C6383F0}"/>
              </a:ext>
            </a:extLst>
          </p:cNvPr>
          <p:cNvSpPr txBox="1"/>
          <p:nvPr/>
        </p:nvSpPr>
        <p:spPr>
          <a:xfrm>
            <a:off x="7396639" y="4171450"/>
            <a:ext cx="1524000" cy="2462213"/>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400" b="1" dirty="0"/>
              <a:t>Important</a:t>
            </a:r>
            <a:r>
              <a:rPr lang="en-US" sz="1400" dirty="0"/>
              <a:t>: Everything outside the agent function represents the environment.</a:t>
            </a:r>
          </a:p>
          <a:p>
            <a:r>
              <a:rPr lang="en-US" sz="1400" dirty="0"/>
              <a:t>This includes the physical robot, its sensors and its actuators, and event loop!</a:t>
            </a:r>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4" grpId="0" animBg="1"/>
      <p:bldP spid="14"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19403300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p:grpSp>
        <p:nvGrpSpPr>
          <p:cNvPr id="3" name="Group 2" descr="A figure showing that the sensors show the agent how the world is like now. The agent then uses condition-action rules to desice what actions it should take.">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6"/>
                <a:stretch>
                  <a:fillRect l="-677" t="-3974" b="-9934"/>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a:t>
            </a:r>
          </a:p>
          <a:p>
            <a:r>
              <a:rPr lang="en-US" dirty="0"/>
              <a:t>It knows how the environment evolves over time given its last action. It updates the state using a  </a:t>
            </a:r>
            <a:r>
              <a:rPr lang="en-US" b="1" dirty="0">
                <a:solidFill>
                  <a:srgbClr val="FF0000"/>
                </a:solidFill>
              </a:rPr>
              <a:t>transition function</a:t>
            </a:r>
            <a:r>
              <a:rPr lang="en-US" dirty="0"/>
              <a:t> and the new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p:pic>
        <p:nvPicPr>
          <p:cNvPr id="5" name="Picture 4" descr="A figure that shiws how the agent adds a state and a model that describes how the world envolves.">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717650"/>
            <a:ext cx="4673840" cy="292115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4"/>
                <a:stretch>
                  <a:fillRect l="-617" t="-3289" b="-9211"/>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055F036E-DDEA-4D0D-8190-21B9533B8EBB}"/>
              </a:ext>
              <a:ext uri="{C183D7F6-B498-43B3-948B-1728B52AA6E4}">
                <adec:decorative xmlns:adec="http://schemas.microsoft.com/office/drawing/2017/decorative" val="1"/>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F763B28-6C18-8BF9-D115-799B085EEEC1}"/>
                  </a:ext>
                </a:extLst>
              </p:cNvPr>
              <p:cNvSpPr txBox="1"/>
              <p:nvPr/>
            </p:nvSpPr>
            <p:spPr>
              <a:xfrm>
                <a:off x="477532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10" name="TextBox 9">
                <a:extLst>
                  <a:ext uri="{FF2B5EF4-FFF2-40B4-BE49-F238E27FC236}">
                    <a16:creationId xmlns:a16="http://schemas.microsoft.com/office/drawing/2014/main" id="{DF763B28-6C18-8BF9-D115-799B085EEEC1}"/>
                  </a:ext>
                </a:extLst>
              </p:cNvPr>
              <p:cNvSpPr txBox="1">
                <a:spLocks noRot="1" noChangeAspect="1" noMove="1" noResize="1" noEditPoints="1" noAdjustHandles="1" noChangeArrowheads="1" noChangeShapeType="1" noTextEdit="1"/>
              </p:cNvSpPr>
              <p:nvPr/>
            </p:nvSpPr>
            <p:spPr>
              <a:xfrm>
                <a:off x="4775320" y="3001963"/>
                <a:ext cx="381000" cy="369332"/>
              </a:xfrm>
              <a:prstGeom prst="rect">
                <a:avLst/>
              </a:prstGeom>
              <a:blipFill>
                <a:blip r:embed="rId8"/>
                <a:stretch>
                  <a:fillRect b="-6557"/>
                </a:stretch>
              </a:blipFill>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1143000"/>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endParaRPr lang="en-US" sz="2000" dirty="0"/>
          </a:p>
        </p:txBody>
      </p:sp>
      <p:pic>
        <p:nvPicPr>
          <p:cNvPr id="4" name="Picture 3" descr="A figure showinf two atomic states as boxes and then a factored state decription where the states contain variables describing the state.">
            <a:extLst>
              <a:ext uri="{FF2B5EF4-FFF2-40B4-BE49-F238E27FC236}">
                <a16:creationId xmlns:a16="http://schemas.microsoft.com/office/drawing/2014/main" id="{BA80952D-B85D-4F0D-B7D7-FD1AEFB93BCD}"/>
              </a:ext>
              <a:ext uri="{C183D7F6-B498-43B3-948B-1728B52AA6E4}">
                <adec:decorative xmlns:adec="http://schemas.microsoft.com/office/drawing/2017/decorative" val="0"/>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Variables describing the system state are called “</a:t>
            </a:r>
            <a:r>
              <a:rPr lang="en-US" sz="1400" dirty="0" err="1"/>
              <a:t>fluents</a:t>
            </a:r>
            <a:r>
              <a:rPr lang="en-US" sz="1400" dirty="0"/>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1D0D7C3-8100-410F-21C7-DAC246620F5E}"/>
                  </a:ext>
                </a:extLst>
              </p:cNvPr>
              <p:cNvSpPr txBox="1"/>
              <p:nvPr/>
            </p:nvSpPr>
            <p:spPr>
              <a:xfrm>
                <a:off x="628650" y="4929612"/>
                <a:ext cx="8001000" cy="1569660"/>
              </a:xfrm>
              <a:prstGeom prst="rect">
                <a:avLst/>
              </a:prstGeom>
              <a:noFill/>
            </p:spPr>
            <p:txBody>
              <a:bodyPr wrap="square">
                <a:spAutoFit/>
              </a:bodyPr>
              <a:lstStyle/>
              <a:p>
                <a:r>
                  <a:rPr lang="en-US" sz="16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285750" indent="-285750">
                  <a:buFont typeface="Arial" panose="020B0604020202020204" pitchFamily="34" charset="0"/>
                  <a:buChar char="•"/>
                </a:pPr>
                <a:endParaRPr lang="en-US" sz="1600" dirty="0"/>
              </a:p>
              <a:p>
                <a:r>
                  <a:rPr lang="en-US" sz="1600" dirty="0"/>
                  <a:t>The set of all possible states is called the </a:t>
                </a:r>
                <a:r>
                  <a:rPr lang="en-US" sz="1600" b="1" dirty="0">
                    <a:solidFill>
                      <a:srgbClr val="FF0000"/>
                    </a:solidFill>
                  </a:rPr>
                  <a:t>state space </a:t>
                </a:r>
                <a14:m>
                  <m:oMath xmlns:m="http://schemas.openxmlformats.org/officeDocument/2006/math">
                    <m:r>
                      <a:rPr lang="en-US" sz="1600" b="1" i="1" smtClean="0">
                        <a:solidFill>
                          <a:srgbClr val="FF0000"/>
                        </a:solidFill>
                        <a:latin typeface="Cambria Math" panose="02040503050406030204" pitchFamily="18" charset="0"/>
                      </a:rPr>
                      <m:t>𝑺</m:t>
                    </m:r>
                    <m:r>
                      <a:rPr lang="en-US" sz="1600" b="0" i="0" smtClean="0">
                        <a:solidFill>
                          <a:srgbClr val="FF0000"/>
                        </a:solidFill>
                        <a:latin typeface="Cambria Math" panose="02040503050406030204" pitchFamily="18" charset="0"/>
                      </a:rPr>
                      <m:t>.</m:t>
                    </m:r>
                  </m:oMath>
                </a14:m>
                <a:r>
                  <a:rPr lang="en-US" sz="1600" dirty="0"/>
                  <a:t> This set is typically very large!</a:t>
                </a:r>
              </a:p>
            </p:txBody>
          </p:sp>
        </mc:Choice>
        <mc:Fallback xmlns="">
          <p:sp>
            <p:nvSpPr>
              <p:cNvPr id="8" name="TextBox 7">
                <a:extLst>
                  <a:ext uri="{FF2B5EF4-FFF2-40B4-BE49-F238E27FC236}">
                    <a16:creationId xmlns:a16="http://schemas.microsoft.com/office/drawing/2014/main" id="{01D0D7C3-8100-410F-21C7-DAC246620F5E}"/>
                  </a:ext>
                </a:extLst>
              </p:cNvPr>
              <p:cNvSpPr txBox="1">
                <a:spLocks noRot="1" noChangeAspect="1" noMove="1" noResize="1" noEditPoints="1" noAdjustHandles="1" noChangeArrowheads="1" noChangeShapeType="1" noTextEdit="1"/>
              </p:cNvSpPr>
              <p:nvPr/>
            </p:nvSpPr>
            <p:spPr>
              <a:xfrm>
                <a:off x="628650" y="4929612"/>
                <a:ext cx="8001000" cy="1569660"/>
              </a:xfrm>
              <a:prstGeom prst="rect">
                <a:avLst/>
              </a:prstGeom>
              <a:blipFill>
                <a:blip r:embed="rId4"/>
                <a:stretch>
                  <a:fillRect l="-381" t="-1167" b="-4280"/>
                </a:stretch>
              </a:blipFill>
            </p:spPr>
            <p:txBody>
              <a:bodyPr/>
              <a:lstStyle/>
              <a:p>
                <a:r>
                  <a:rPr lang="en-US">
                    <a:noFill/>
                  </a:rPr>
                  <a:t> </a:t>
                </a:r>
              </a:p>
            </p:txBody>
          </p:sp>
        </mc:Fallback>
      </mc:AlternateContent>
    </p:spTree>
    <p:extLst>
      <p:ext uri="{BB962C8B-B14F-4D97-AF65-F5344CB8AC3E}">
        <p14:creationId xmlns:p14="http://schemas.microsoft.com/office/powerpoint/2010/main" val="73149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733800"/>
          </a:xfrm>
        </p:spPr>
        <p:txBody>
          <a:bodyPr>
            <a:normAutofit fontScale="70000" lnSpcReduction="20000"/>
          </a:bodyPr>
          <a:lstStyle/>
          <a:p>
            <a:r>
              <a:rPr lang="en-US" dirty="0"/>
              <a:t>The environment is modeled as a discrete </a:t>
            </a:r>
            <a:r>
              <a:rPr lang="en-US" b="1" dirty="0"/>
              <a:t>dynamical system</a:t>
            </a:r>
            <a:r>
              <a:rPr lang="en-US" dirty="0"/>
              <a:t>.</a:t>
            </a:r>
          </a:p>
          <a:p>
            <a:r>
              <a:rPr lang="en-US" dirty="0"/>
              <a:t>Example of a state diagram</a:t>
            </a:r>
            <a:br>
              <a:rPr lang="en-US" dirty="0"/>
            </a:br>
            <a:r>
              <a:rPr lang="en-US" dirty="0"/>
              <a:t>for the Vacuum cleaner world.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 (the environment evolves by itself).</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 uri="{C183D7F6-B498-43B3-948B-1728B52AA6E4}">
                <adec:decorative xmlns:adec="http://schemas.microsoft.com/office/drawing/2017/decorative" val="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5"/>
                <a:stretch>
                  <a:fillRect t="-1042" b="-4167"/>
                </a:stretch>
              </a:blipFill>
            </p:spPr>
            <p:txBody>
              <a:bodyPr/>
              <a:lstStyle/>
              <a:p>
                <a:r>
                  <a:rPr lang="en-US">
                    <a:noFill/>
                  </a:rPr>
                  <a:t> </a:t>
                </a:r>
              </a:p>
            </p:txBody>
          </p:sp>
        </mc:Fallback>
      </mc:AlternateContent>
      <p:pic>
        <p:nvPicPr>
          <p:cNvPr id="4" name="Picture 6">
            <a:extLst>
              <a:ext uri="{FF2B5EF4-FFF2-40B4-BE49-F238E27FC236}">
                <a16:creationId xmlns:a16="http://schemas.microsoft.com/office/drawing/2014/main" id="{1A0A61BC-FB53-9039-E36C-C55166799046}"/>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3352800" y="1981200"/>
            <a:ext cx="4351666" cy="2073143"/>
          </a:xfrm>
          <a:prstGeom prst="rect">
            <a:avLst/>
          </a:prstGeom>
          <a:noFill/>
          <a:ln w="9525">
            <a:solidFill>
              <a:schemeClr val="tx1"/>
            </a:solidFill>
            <a:miter lim="800000"/>
            <a:headEnd/>
            <a:tailEnd/>
          </a:ln>
        </p:spPr>
      </p:pic>
      <p:sp>
        <p:nvSpPr>
          <p:cNvPr id="5" name="Speech Bubble: Rectangle 4">
            <a:extLst>
              <a:ext uri="{FF2B5EF4-FFF2-40B4-BE49-F238E27FC236}">
                <a16:creationId xmlns:a16="http://schemas.microsoft.com/office/drawing/2014/main" id="{3EDFDD20-31F0-E5BB-A0B7-B9234C3BE12A}"/>
              </a:ext>
              <a:ext uri="{C183D7F6-B498-43B3-948B-1728B52AA6E4}">
                <adec:decorative xmlns:adec="http://schemas.microsoft.com/office/drawing/2017/decorative" val="1"/>
              </a:ext>
            </a:extLst>
          </p:cNvPr>
          <p:cNvSpPr/>
          <p:nvPr/>
        </p:nvSpPr>
        <p:spPr>
          <a:xfrm>
            <a:off x="6096000" y="1295400"/>
            <a:ext cx="838200" cy="304800"/>
          </a:xfrm>
          <a:prstGeom prst="wedgeRectCallout">
            <a:avLst>
              <a:gd name="adj1" fmla="val -58663"/>
              <a:gd name="adj2" fmla="val 21008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State</a:t>
            </a:r>
          </a:p>
        </p:txBody>
      </p:sp>
      <p:sp>
        <p:nvSpPr>
          <p:cNvPr id="6" name="Speech Bubble: Rectangle 5">
            <a:extLst>
              <a:ext uri="{FF2B5EF4-FFF2-40B4-BE49-F238E27FC236}">
                <a16:creationId xmlns:a16="http://schemas.microsoft.com/office/drawing/2014/main" id="{FA455424-E70B-C037-EA6B-959892952F00}"/>
              </a:ext>
              <a:ext uri="{C183D7F6-B498-43B3-948B-1728B52AA6E4}">
                <adec:decorative xmlns:adec="http://schemas.microsoft.com/office/drawing/2017/decorative" val="1"/>
              </a:ext>
            </a:extLst>
          </p:cNvPr>
          <p:cNvSpPr/>
          <p:nvPr/>
        </p:nvSpPr>
        <p:spPr>
          <a:xfrm>
            <a:off x="6934200" y="1855351"/>
            <a:ext cx="838200" cy="304800"/>
          </a:xfrm>
          <a:prstGeom prst="wedgeRectCallout">
            <a:avLst>
              <a:gd name="adj1" fmla="val -119367"/>
              <a:gd name="adj2" fmla="val 15443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Tree>
    <p:extLst>
      <p:ext uri="{BB962C8B-B14F-4D97-AF65-F5344CB8AC3E}">
        <p14:creationId xmlns:p14="http://schemas.microsoft.com/office/powerpoint/2010/main" val="3266019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 uri="{C183D7F6-B498-43B3-948B-1728B52AA6E4}">
                <adec:decorative xmlns:adec="http://schemas.microsoft.com/office/drawing/2017/decorative" val="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 uri="{C183D7F6-B498-43B3-948B-1728B52AA6E4}">
                <adec:decorative xmlns:adec="http://schemas.microsoft.com/office/drawing/2017/decorative" val="1"/>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descr="Photo of a Nest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 uri="{C183D7F6-B498-43B3-948B-1728B52AA6E4}">
                <adec:decorative xmlns:adec="http://schemas.microsoft.com/office/drawing/2017/decorative" val="1"/>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 uri="{C183D7F6-B498-43B3-948B-1728B52AA6E4}">
                <adec:decorative xmlns:adec="http://schemas.microsoft.com/office/drawing/2017/decorative" val="1"/>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 uri="{C183D7F6-B498-43B3-948B-1728B52AA6E4}">
                <adec:decorative xmlns:adec="http://schemas.microsoft.com/office/drawing/2017/decorative" val="1"/>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 uri="{C183D7F6-B498-43B3-948B-1728B52AA6E4}">
                <adec:decorative xmlns:adec="http://schemas.microsoft.com/office/drawing/2017/decorative" val="1"/>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 uri="{C183D7F6-B498-43B3-948B-1728B52AA6E4}">
                <adec:decorative xmlns:adec="http://schemas.microsoft.com/office/drawing/2017/decorative" val="1"/>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 uri="{C183D7F6-B498-43B3-948B-1728B52AA6E4}">
                <adec:decorative xmlns:adec="http://schemas.microsoft.com/office/drawing/2017/decorative" val="1"/>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 uri="{C183D7F6-B498-43B3-948B-1728B52AA6E4}">
                <adec:decorative xmlns:adec="http://schemas.microsoft.com/office/drawing/2017/decorative" val="1"/>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 uri="{C183D7F6-B498-43B3-948B-1728B52AA6E4}">
                <adec:decorative xmlns:adec="http://schemas.microsoft.com/office/drawing/2017/decorative" val="1"/>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spTree>
    <p:extLst>
      <p:ext uri="{BB962C8B-B14F-4D97-AF65-F5344CB8AC3E}">
        <p14:creationId xmlns:p14="http://schemas.microsoft.com/office/powerpoint/2010/main" val="275789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 Solution</a:t>
            </a:r>
          </a:p>
        </p:txBody>
      </p:sp>
      <p:pic>
        <p:nvPicPr>
          <p:cNvPr id="22" name="Picture 21" descr="Foto of the inside of a mechanical thermostat.">
            <a:extLst>
              <a:ext uri="{FF2B5EF4-FFF2-40B4-BE49-F238E27FC236}">
                <a16:creationId xmlns:a16="http://schemas.microsoft.com/office/drawing/2014/main" id="{6CB36289-F9EB-124A-66CD-6DC6FA209F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130" y="1421412"/>
            <a:ext cx="2211617" cy="1886379"/>
          </a:xfrm>
          <a:prstGeom prst="rect">
            <a:avLst/>
          </a:prstGeom>
          <a:ln>
            <a:noFill/>
          </a:ln>
          <a:effectLst>
            <a:softEdge rad="112500"/>
          </a:effectLst>
        </p:spPr>
      </p:pic>
      <p:sp>
        <p:nvSpPr>
          <p:cNvPr id="5" name="TextBox 4">
            <a:extLst>
              <a:ext uri="{FF2B5EF4-FFF2-40B4-BE49-F238E27FC236}">
                <a16:creationId xmlns:a16="http://schemas.microsoft.com/office/drawing/2014/main" id="{E7C2D6C5-C842-4F68-BA5B-73EEC57595E6}"/>
              </a:ext>
            </a:extLst>
          </p:cNvPr>
          <p:cNvSpPr txBox="1"/>
          <p:nvPr/>
        </p:nvSpPr>
        <p:spPr>
          <a:xfrm>
            <a:off x="3377847" y="2120462"/>
            <a:ext cx="1655513" cy="584775"/>
          </a:xfrm>
          <a:prstGeom prst="rect">
            <a:avLst/>
          </a:prstGeom>
          <a:noFill/>
        </p:spPr>
        <p:txBody>
          <a:bodyPr wrap="square" rtlCol="0">
            <a:spAutoFit/>
          </a:bodyPr>
          <a:lstStyle/>
          <a:p>
            <a:r>
              <a:rPr lang="en-US" sz="1600" dirty="0">
                <a:solidFill>
                  <a:schemeClr val="accent2"/>
                </a:solidFill>
              </a:rPr>
              <a:t>Set target temperature</a:t>
            </a:r>
          </a:p>
        </p:txBody>
      </p:sp>
      <p:pic>
        <p:nvPicPr>
          <p:cNvPr id="4" name="Picture 3" descr="Foto of a nest smart thermostat.">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561590"/>
            <a:ext cx="2682136" cy="1536588"/>
          </a:xfrm>
          <a:prstGeom prst="rect">
            <a:avLst/>
          </a:prstGeom>
          <a:ln>
            <a:noFill/>
          </a:ln>
          <a:effectLst>
            <a:outerShdw blurRad="292100" dist="139700" dir="2700000" algn="tl" rotWithShape="0">
              <a:srgbClr val="333333">
                <a:alpha val="65000"/>
              </a:srgbClr>
            </a:outerShdw>
          </a:effectLst>
        </p:spPr>
      </p:pic>
      <p:sp>
        <p:nvSpPr>
          <p:cNvPr id="30" name="Speech Bubble: Rectangle 29">
            <a:extLst>
              <a:ext uri="{FF2B5EF4-FFF2-40B4-BE49-F238E27FC236}">
                <a16:creationId xmlns:a16="http://schemas.microsoft.com/office/drawing/2014/main" id="{149D56CF-CA52-6970-895D-87A82A52AD78}"/>
              </a:ext>
              <a:ext uri="{C183D7F6-B498-43B3-948B-1728B52AA6E4}">
                <adec:decorative xmlns:adec="http://schemas.microsoft.com/office/drawing/2017/decorative" val="0"/>
              </a:ext>
            </a:extLst>
          </p:cNvPr>
          <p:cNvSpPr/>
          <p:nvPr/>
        </p:nvSpPr>
        <p:spPr>
          <a:xfrm>
            <a:off x="6699912" y="943524"/>
            <a:ext cx="2063088" cy="566868"/>
          </a:xfrm>
          <a:prstGeom prst="wedgeRectCallout">
            <a:avLst>
              <a:gd name="adj1" fmla="val -42208"/>
              <a:gd name="adj2" fmla="val 139950"/>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Many sensors, internet connectivity, memory.</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596772"/>
            <a:ext cx="1271836" cy="1323439"/>
          </a:xfrm>
          <a:prstGeom prst="rect">
            <a:avLst/>
          </a:prstGeom>
          <a:noFill/>
        </p:spPr>
        <p:txBody>
          <a:bodyPr wrap="square" rtlCol="0">
            <a:spAutoFit/>
          </a:bodyPr>
          <a:lstStyle/>
          <a:p>
            <a:r>
              <a:rPr lang="en-US" sz="1600" dirty="0">
                <a:solidFill>
                  <a:schemeClr val="accent2"/>
                </a:solidFill>
              </a:rPr>
              <a:t>Change temperature when you are too cold/warm.</a:t>
            </a:r>
          </a:p>
        </p:txBody>
      </p:sp>
      <p:grpSp>
        <p:nvGrpSpPr>
          <p:cNvPr id="17" name="Group 16">
            <a:extLst>
              <a:ext uri="{FF2B5EF4-FFF2-40B4-BE49-F238E27FC236}">
                <a16:creationId xmlns:a16="http://schemas.microsoft.com/office/drawing/2014/main" id="{EC9E1568-DC9E-F1F0-75F6-338765ED1E44}"/>
              </a:ext>
              <a:ext uri="{C183D7F6-B498-43B3-948B-1728B52AA6E4}">
                <adec:decorative xmlns:adec="http://schemas.microsoft.com/office/drawing/2017/decorative" val="1"/>
              </a:ext>
            </a:extLst>
          </p:cNvPr>
          <p:cNvGrpSpPr/>
          <p:nvPr/>
        </p:nvGrpSpPr>
        <p:grpSpPr>
          <a:xfrm>
            <a:off x="685800" y="3226500"/>
            <a:ext cx="3429000" cy="3352800"/>
            <a:chOff x="685800" y="2743200"/>
            <a:chExt cx="3429000" cy="3352800"/>
          </a:xfrm>
        </p:grpSpPr>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3" cy="830997"/>
            </a:xfrm>
            <a:prstGeom prst="rect">
              <a:avLst/>
            </a:prstGeom>
            <a:noFill/>
          </p:spPr>
          <p:txBody>
            <a:bodyPr wrap="square" rtlCol="0">
              <a:spAutoFit/>
            </a:bodyPr>
            <a:lstStyle/>
            <a:p>
              <a:r>
                <a:rPr lang="en-US" sz="1600" b="1" dirty="0"/>
                <a:t>Percepts</a:t>
              </a:r>
              <a:br>
                <a:rPr lang="en-US" sz="1600" dirty="0"/>
              </a:br>
              <a:br>
                <a:rPr lang="en-US" sz="1600" dirty="0"/>
              </a:br>
              <a:endParaRPr lang="en-US" sz="1600" dirty="0"/>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1569660"/>
            </a:xfrm>
            <a:prstGeom prst="rect">
              <a:avLst/>
            </a:prstGeom>
            <a:noFill/>
          </p:spPr>
          <p:txBody>
            <a:bodyPr wrap="square" rtlCol="0">
              <a:spAutoFit/>
            </a:bodyPr>
            <a:lstStyle/>
            <a:p>
              <a:r>
                <a:rPr lang="en-US" sz="1600" b="1" dirty="0"/>
                <a:t>States</a:t>
              </a:r>
            </a:p>
            <a:p>
              <a:endParaRPr lang="en-US" sz="1600" dirty="0"/>
            </a:p>
            <a:p>
              <a:endParaRPr lang="en-US" sz="1600" dirty="0"/>
            </a:p>
            <a:p>
              <a:endParaRPr lang="en-US" sz="1600" dirty="0"/>
            </a:p>
            <a:p>
              <a:endParaRPr lang="en-US" sz="1600" dirty="0"/>
            </a:p>
            <a:p>
              <a:endParaRPr lang="en-US" sz="1600"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6" name="Group 15">
            <a:extLst>
              <a:ext uri="{FF2B5EF4-FFF2-40B4-BE49-F238E27FC236}">
                <a16:creationId xmlns:a16="http://schemas.microsoft.com/office/drawing/2014/main" id="{9EEA5130-0B05-07C3-5A7A-1178C9EB196C}"/>
              </a:ext>
              <a:ext uri="{C183D7F6-B498-43B3-948B-1728B52AA6E4}">
                <adec:decorative xmlns:adec="http://schemas.microsoft.com/office/drawing/2017/decorative" val="1"/>
              </a:ext>
            </a:extLst>
          </p:cNvPr>
          <p:cNvGrpSpPr/>
          <p:nvPr/>
        </p:nvGrpSpPr>
        <p:grpSpPr>
          <a:xfrm>
            <a:off x="4800600" y="3226500"/>
            <a:ext cx="3429000" cy="3352800"/>
            <a:chOff x="4800600" y="2743200"/>
            <a:chExt cx="3429000" cy="3352800"/>
          </a:xfrm>
        </p:grpSpPr>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6BEEC65-AC0E-437D-8CD7-B9F36A8B4660}"/>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199" cy="338554"/>
            </a:xfrm>
            <a:prstGeom prst="rect">
              <a:avLst/>
            </a:prstGeom>
            <a:noFill/>
          </p:spPr>
          <p:txBody>
            <a:bodyPr wrap="square" rtlCol="0">
              <a:spAutoFit/>
            </a:bodyPr>
            <a:lstStyle/>
            <a:p>
              <a:r>
                <a:rPr lang="en-US" sz="1600" b="1" dirty="0"/>
                <a:t>Percepts</a:t>
              </a:r>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584775"/>
            </a:xfrm>
            <a:prstGeom prst="rect">
              <a:avLst/>
            </a:prstGeom>
            <a:noFill/>
          </p:spPr>
          <p:txBody>
            <a:bodyPr wrap="square" rtlCol="0">
              <a:spAutoFit/>
            </a:bodyPr>
            <a:lstStyle/>
            <a:p>
              <a:r>
                <a:rPr lang="en-US" sz="1600" b="1" dirty="0"/>
                <a:t>States</a:t>
              </a:r>
            </a:p>
            <a:p>
              <a:endParaRPr lang="en-US" sz="1600"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3" name="Freeform: Shape 22">
            <a:extLst>
              <a:ext uri="{FF2B5EF4-FFF2-40B4-BE49-F238E27FC236}">
                <a16:creationId xmlns:a16="http://schemas.microsoft.com/office/drawing/2014/main" id="{0456D4DE-22D7-F05D-A6B8-FCA00DD1B1B0}"/>
              </a:ext>
              <a:ext uri="{C183D7F6-B498-43B3-948B-1728B52AA6E4}">
                <adec:decorative xmlns:adec="http://schemas.microsoft.com/office/drawing/2017/decorative" val="1"/>
              </a:ext>
            </a:extLst>
          </p:cNvPr>
          <p:cNvSpPr/>
          <p:nvPr/>
        </p:nvSpPr>
        <p:spPr>
          <a:xfrm rot="11970244">
            <a:off x="1929279" y="2371945"/>
            <a:ext cx="373208" cy="325342"/>
          </a:xfrm>
          <a:custGeom>
            <a:avLst/>
            <a:gdLst>
              <a:gd name="connsiteX0" fmla="*/ 236017 w 590632"/>
              <a:gd name="connsiteY0" fmla="*/ 313001 h 506066"/>
              <a:gd name="connsiteX1" fmla="*/ 243392 w 590632"/>
              <a:gd name="connsiteY1" fmla="*/ 172891 h 506066"/>
              <a:gd name="connsiteX2" fmla="*/ 449869 w 590632"/>
              <a:gd name="connsiteY2" fmla="*/ 246633 h 506066"/>
              <a:gd name="connsiteX3" fmla="*/ 390876 w 590632"/>
              <a:gd name="connsiteY3" fmla="*/ 497356 h 506066"/>
              <a:gd name="connsiteX4" fmla="*/ 88534 w 590632"/>
              <a:gd name="connsiteY4" fmla="*/ 453110 h 506066"/>
              <a:gd name="connsiteX5" fmla="*/ 43 w 590632"/>
              <a:gd name="connsiteY5" fmla="*/ 209762 h 506066"/>
              <a:gd name="connsiteX6" fmla="*/ 95908 w 590632"/>
              <a:gd name="connsiteY6" fmla="*/ 10659 h 506066"/>
              <a:gd name="connsiteX7" fmla="*/ 331882 w 590632"/>
              <a:gd name="connsiteY7" fmla="*/ 25407 h 506066"/>
              <a:gd name="connsiteX8" fmla="*/ 368753 w 590632"/>
              <a:gd name="connsiteY8" fmla="*/ 32781 h 506066"/>
              <a:gd name="connsiteX9" fmla="*/ 560482 w 590632"/>
              <a:gd name="connsiteY9" fmla="*/ 128646 h 506066"/>
              <a:gd name="connsiteX10" fmla="*/ 582605 w 590632"/>
              <a:gd name="connsiteY10" fmla="*/ 180265 h 506066"/>
              <a:gd name="connsiteX11" fmla="*/ 589979 w 590632"/>
              <a:gd name="connsiteY11" fmla="*/ 327749 h 506066"/>
              <a:gd name="connsiteX12" fmla="*/ 567856 w 590632"/>
              <a:gd name="connsiteY12" fmla="*/ 401491 h 506066"/>
              <a:gd name="connsiteX13" fmla="*/ 582605 w 590632"/>
              <a:gd name="connsiteY13" fmla="*/ 408865 h 50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32" h="506066">
                <a:moveTo>
                  <a:pt x="236017" y="313001"/>
                </a:moveTo>
                <a:cubicBezTo>
                  <a:pt x="221883" y="248476"/>
                  <a:pt x="207750" y="183952"/>
                  <a:pt x="243392" y="172891"/>
                </a:cubicBezTo>
                <a:cubicBezTo>
                  <a:pt x="279034" y="161830"/>
                  <a:pt x="425288" y="192556"/>
                  <a:pt x="449869" y="246633"/>
                </a:cubicBezTo>
                <a:cubicBezTo>
                  <a:pt x="474450" y="300710"/>
                  <a:pt x="451099" y="462943"/>
                  <a:pt x="390876" y="497356"/>
                </a:cubicBezTo>
                <a:cubicBezTo>
                  <a:pt x="330654" y="531769"/>
                  <a:pt x="88534" y="453110"/>
                  <a:pt x="88534" y="453110"/>
                </a:cubicBezTo>
                <a:cubicBezTo>
                  <a:pt x="23395" y="405178"/>
                  <a:pt x="-1186" y="283504"/>
                  <a:pt x="43" y="209762"/>
                </a:cubicBezTo>
                <a:cubicBezTo>
                  <a:pt x="1272" y="136020"/>
                  <a:pt x="40602" y="41385"/>
                  <a:pt x="95908" y="10659"/>
                </a:cubicBezTo>
                <a:cubicBezTo>
                  <a:pt x="151214" y="-20067"/>
                  <a:pt x="331882" y="25407"/>
                  <a:pt x="331882" y="25407"/>
                </a:cubicBezTo>
                <a:cubicBezTo>
                  <a:pt x="377356" y="29094"/>
                  <a:pt x="330653" y="15574"/>
                  <a:pt x="368753" y="32781"/>
                </a:cubicBezTo>
                <a:cubicBezTo>
                  <a:pt x="406853" y="49987"/>
                  <a:pt x="524840" y="104065"/>
                  <a:pt x="560482" y="128646"/>
                </a:cubicBezTo>
                <a:cubicBezTo>
                  <a:pt x="596124" y="153227"/>
                  <a:pt x="577689" y="147081"/>
                  <a:pt x="582605" y="180265"/>
                </a:cubicBezTo>
                <a:cubicBezTo>
                  <a:pt x="587521" y="213449"/>
                  <a:pt x="592437" y="290878"/>
                  <a:pt x="589979" y="327749"/>
                </a:cubicBezTo>
                <a:cubicBezTo>
                  <a:pt x="587521" y="364620"/>
                  <a:pt x="567856" y="401491"/>
                  <a:pt x="567856" y="401491"/>
                </a:cubicBezTo>
                <a:cubicBezTo>
                  <a:pt x="566627" y="415010"/>
                  <a:pt x="574616" y="411937"/>
                  <a:pt x="582605" y="40886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6" name="Speech Bubble: Rectangle 25">
            <a:extLst>
              <a:ext uri="{FF2B5EF4-FFF2-40B4-BE49-F238E27FC236}">
                <a16:creationId xmlns:a16="http://schemas.microsoft.com/office/drawing/2014/main" id="{34202182-06A3-ECD2-E6CE-D328CADC4D88}"/>
              </a:ext>
              <a:ext uri="{C183D7F6-B498-43B3-948B-1728B52AA6E4}">
                <adec:decorative xmlns:adec="http://schemas.microsoft.com/office/drawing/2017/decorative" val="1"/>
              </a:ext>
            </a:extLst>
          </p:cNvPr>
          <p:cNvSpPr/>
          <p:nvPr/>
        </p:nvSpPr>
        <p:spPr>
          <a:xfrm>
            <a:off x="2354047" y="1421411"/>
            <a:ext cx="796874" cy="216378"/>
          </a:xfrm>
          <a:prstGeom prst="wedgeRectCallout">
            <a:avLst>
              <a:gd name="adj1" fmla="val -41037"/>
              <a:gd name="adj2" fmla="val 10881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Setting</a:t>
            </a:r>
          </a:p>
        </p:txBody>
      </p:sp>
      <p:sp>
        <p:nvSpPr>
          <p:cNvPr id="29" name="Speech Bubble: Rectangle 28">
            <a:extLst>
              <a:ext uri="{FF2B5EF4-FFF2-40B4-BE49-F238E27FC236}">
                <a16:creationId xmlns:a16="http://schemas.microsoft.com/office/drawing/2014/main" id="{8D835A94-9AEE-6930-E3EE-3BED17D32D94}"/>
              </a:ext>
              <a:ext uri="{C183D7F6-B498-43B3-948B-1728B52AA6E4}">
                <adec:decorative xmlns:adec="http://schemas.microsoft.com/office/drawing/2017/decorative" val="1"/>
              </a:ext>
            </a:extLst>
          </p:cNvPr>
          <p:cNvSpPr/>
          <p:nvPr/>
        </p:nvSpPr>
        <p:spPr>
          <a:xfrm>
            <a:off x="685800" y="1421413"/>
            <a:ext cx="838200" cy="216376"/>
          </a:xfrm>
          <a:prstGeom prst="wedgeRectCallout">
            <a:avLst>
              <a:gd name="adj1" fmla="val 86741"/>
              <a:gd name="adj2" fmla="val 26479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Contacts</a:t>
            </a:r>
          </a:p>
        </p:txBody>
      </p:sp>
      <p:sp>
        <p:nvSpPr>
          <p:cNvPr id="21" name="TextBox 20">
            <a:extLst>
              <a:ext uri="{FF2B5EF4-FFF2-40B4-BE49-F238E27FC236}">
                <a16:creationId xmlns:a16="http://schemas.microsoft.com/office/drawing/2014/main" id="{964EFBA6-6E13-B08E-27FB-C7FFE06B5948}"/>
              </a:ext>
            </a:extLst>
          </p:cNvPr>
          <p:cNvSpPr txBox="1"/>
          <p:nvPr/>
        </p:nvSpPr>
        <p:spPr>
          <a:xfrm>
            <a:off x="825215" y="4162924"/>
            <a:ext cx="1370637" cy="1323439"/>
          </a:xfrm>
          <a:prstGeom prst="rect">
            <a:avLst/>
          </a:prstGeom>
          <a:noFill/>
        </p:spPr>
        <p:txBody>
          <a:bodyPr wrap="square">
            <a:spAutoFit/>
          </a:bodyPr>
          <a:lstStyle/>
          <a:p>
            <a:r>
              <a:rPr lang="en-US" sz="1600" dirty="0"/>
              <a:t>Setting: Cool, off, heat</a:t>
            </a:r>
            <a:br>
              <a:rPr lang="en-US" sz="1600" dirty="0"/>
            </a:br>
            <a:endParaRPr lang="en-US" sz="1600" dirty="0"/>
          </a:p>
          <a:p>
            <a:r>
              <a:rPr lang="en-US" sz="1600" dirty="0"/>
              <a:t>Contact:</a:t>
            </a:r>
          </a:p>
          <a:p>
            <a:r>
              <a:rPr lang="en-US" sz="1600" dirty="0"/>
              <a:t>Open, closed</a:t>
            </a:r>
          </a:p>
        </p:txBody>
      </p:sp>
      <p:sp>
        <p:nvSpPr>
          <p:cNvPr id="25" name="TextBox 24">
            <a:extLst>
              <a:ext uri="{FF2B5EF4-FFF2-40B4-BE49-F238E27FC236}">
                <a16:creationId xmlns:a16="http://schemas.microsoft.com/office/drawing/2014/main" id="{BDA14F90-0638-5D53-4066-051DCBBEE3C4}"/>
              </a:ext>
            </a:extLst>
          </p:cNvPr>
          <p:cNvSpPr txBox="1"/>
          <p:nvPr/>
        </p:nvSpPr>
        <p:spPr>
          <a:xfrm>
            <a:off x="2420956" y="4286034"/>
            <a:ext cx="1497068" cy="1077218"/>
          </a:xfrm>
          <a:prstGeom prst="rect">
            <a:avLst/>
          </a:prstGeom>
          <a:noFill/>
        </p:spPr>
        <p:txBody>
          <a:bodyPr wrap="square">
            <a:spAutoFit/>
          </a:bodyPr>
          <a:lstStyle/>
          <a:p>
            <a:r>
              <a:rPr lang="en-US" sz="1600" dirty="0"/>
              <a:t>No states (only reacts to the current percepts)</a:t>
            </a:r>
          </a:p>
        </p:txBody>
      </p:sp>
      <p:sp>
        <p:nvSpPr>
          <p:cNvPr id="32" name="TextBox 31">
            <a:extLst>
              <a:ext uri="{FF2B5EF4-FFF2-40B4-BE49-F238E27FC236}">
                <a16:creationId xmlns:a16="http://schemas.microsoft.com/office/drawing/2014/main" id="{89B1C01E-BDD5-86D3-6844-815995F7C44C}"/>
              </a:ext>
            </a:extLst>
          </p:cNvPr>
          <p:cNvSpPr txBox="1"/>
          <p:nvPr/>
        </p:nvSpPr>
        <p:spPr>
          <a:xfrm>
            <a:off x="4826867" y="3736300"/>
            <a:ext cx="1851702" cy="2893100"/>
          </a:xfrm>
          <a:prstGeom prst="rect">
            <a:avLst/>
          </a:prstGeom>
          <a:noFill/>
        </p:spPr>
        <p:txBody>
          <a:bodyPr wrap="square">
            <a:spAutoFit/>
          </a:bodyPr>
          <a:lstStyle/>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34" name="TextBox 33">
            <a:extLst>
              <a:ext uri="{FF2B5EF4-FFF2-40B4-BE49-F238E27FC236}">
                <a16:creationId xmlns:a16="http://schemas.microsoft.com/office/drawing/2014/main" id="{5E7BBEF0-95B8-8CED-32EC-F6842F0B41B2}"/>
              </a:ext>
            </a:extLst>
          </p:cNvPr>
          <p:cNvSpPr txBox="1"/>
          <p:nvPr/>
        </p:nvSpPr>
        <p:spPr>
          <a:xfrm>
            <a:off x="6808067" y="3888840"/>
            <a:ext cx="1421532" cy="2677656"/>
          </a:xfrm>
          <a:prstGeom prst="rect">
            <a:avLst/>
          </a:prstGeom>
          <a:noFill/>
        </p:spPr>
        <p:txBody>
          <a:bodyPr wrap="square">
            <a:spAutoFit/>
          </a:bodyPr>
          <a:lstStyle/>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p:txBody>
      </p:sp>
      <p:sp>
        <p:nvSpPr>
          <p:cNvPr id="31" name="Speech Bubble: Rectangle 30">
            <a:extLst>
              <a:ext uri="{FF2B5EF4-FFF2-40B4-BE49-F238E27FC236}">
                <a16:creationId xmlns:a16="http://schemas.microsoft.com/office/drawing/2014/main" id="{4F69CF10-D675-8E78-CE52-62CB67743852}"/>
              </a:ext>
            </a:extLst>
          </p:cNvPr>
          <p:cNvSpPr/>
          <p:nvPr/>
        </p:nvSpPr>
        <p:spPr>
          <a:xfrm>
            <a:off x="628650" y="2557098"/>
            <a:ext cx="854024" cy="431280"/>
          </a:xfrm>
          <a:prstGeom prst="wedgeRectCallout">
            <a:avLst>
              <a:gd name="adj1" fmla="val 118223"/>
              <a:gd name="adj2" fmla="val -4825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solidFill>
                  <a:schemeClr val="bg1"/>
                </a:solidFill>
              </a:rPr>
              <a:t>Bi-metal spring</a:t>
            </a:r>
          </a:p>
        </p:txBody>
      </p:sp>
    </p:spTree>
    <p:extLst>
      <p:ext uri="{BB962C8B-B14F-4D97-AF65-F5344CB8AC3E}">
        <p14:creationId xmlns:p14="http://schemas.microsoft.com/office/powerpoint/2010/main" val="383696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animBg="1"/>
      <p:bldP spid="7" grpId="0"/>
      <p:bldP spid="23" grpId="0" animBg="1"/>
      <p:bldP spid="26" grpId="0" animBg="1"/>
      <p:bldP spid="29" grpId="0" animBg="1"/>
      <p:bldP spid="21" grpId="0"/>
      <p:bldP spid="25" grpId="0"/>
      <p:bldP spid="32" grpId="0"/>
      <p:bldP spid="34" grpId="0"/>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85000" lnSpcReduction="10000"/>
          </a:bodyPr>
          <a:lstStyle/>
          <a:p>
            <a:r>
              <a:rPr lang="en-US" dirty="0"/>
              <a:t>The agent has the task of reaching a defined </a:t>
            </a:r>
            <a:r>
              <a:rPr lang="en-US" b="1" dirty="0">
                <a:solidFill>
                  <a:srgbClr val="FF0000"/>
                </a:solidFill>
              </a:rPr>
              <a:t>goal state </a:t>
            </a:r>
            <a:r>
              <a:rPr lang="en-US" dirty="0"/>
              <a:t>and is then finished. </a:t>
            </a:r>
          </a:p>
          <a:p>
            <a:r>
              <a:rPr lang="en-US" dirty="0"/>
              <a:t>The agent needs to move towards the goal. As special type is a </a:t>
            </a:r>
            <a:r>
              <a:rPr lang="en-US" b="1" dirty="0">
                <a:solidFill>
                  <a:srgbClr val="FF0000"/>
                </a:solidFill>
              </a:rPr>
              <a:t>planning agent </a:t>
            </a:r>
            <a:r>
              <a:rPr lang="en-US" dirty="0"/>
              <a:t>that uses </a:t>
            </a:r>
            <a:r>
              <a:rPr lang="en-US" b="1" dirty="0">
                <a:solidFill>
                  <a:srgbClr val="FF0000"/>
                </a:solidFill>
              </a:rPr>
              <a:t>search algorithms </a:t>
            </a:r>
            <a:r>
              <a:rPr lang="en-US" dirty="0"/>
              <a:t>to plan a sequence of actions that leads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descr="A figure adding goals to the agent.">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6"/>
                <a:stretch>
                  <a:fillRect l="-716" t="-2581" b="-7742"/>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 uri="{C183D7F6-B498-43B3-948B-1728B52AA6E4}">
                <adec:decorative xmlns:adec="http://schemas.microsoft.com/office/drawing/2017/decorative" val="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AB771649-5BF3-8747-5429-08474493638E}"/>
              </a:ext>
              <a:ext uri="{C183D7F6-B498-43B3-948B-1728B52AA6E4}">
                <adec:decorative xmlns:adec="http://schemas.microsoft.com/office/drawing/2017/decorative" val="1"/>
              </a:ext>
            </a:extLst>
          </p:cNvPr>
          <p:cNvSpPr/>
          <p:nvPr/>
        </p:nvSpPr>
        <p:spPr>
          <a:xfrm rot="16200000">
            <a:off x="5261807" y="4455988"/>
            <a:ext cx="144386" cy="3505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 uri="{C183D7F6-B498-43B3-948B-1728B52AA6E4}">
                <adec:decorative xmlns:adec="http://schemas.microsoft.com/office/drawing/2017/decorative" val="1"/>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 uri="{C183D7F6-B498-43B3-948B-1728B52AA6E4}">
                <adec:decorative xmlns:adec="http://schemas.microsoft.com/office/drawing/2017/decorative" val="1"/>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What is an Intelligent Agent</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924623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3"/>
                <a:stretch>
                  <a:fillRect l="-541" t="-4132" r="-850"/>
                </a:stretch>
              </a:blipFill>
            </p:spPr>
            <p:txBody>
              <a:bodyPr/>
              <a:lstStyle/>
              <a:p>
                <a:r>
                  <a:rPr lang="en-US">
                    <a:noFill/>
                  </a:rPr>
                  <a:t> </a:t>
                </a:r>
              </a:p>
            </p:txBody>
          </p:sp>
        </mc:Fallback>
      </mc:AlternateContent>
      <p:pic>
        <p:nvPicPr>
          <p:cNvPr id="4" name="Picture 3" descr="Diagram of an agent that adds utility to determine how happy it is with a state.">
            <a:extLst>
              <a:ext uri="{FF2B5EF4-FFF2-40B4-BE49-F238E27FC236}">
                <a16:creationId xmlns:a16="http://schemas.microsoft.com/office/drawing/2014/main" id="{FAF6271A-FC38-434F-B4E3-EEA4639F708B}"/>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933634" y="2794829"/>
            <a:ext cx="4483330" cy="2857647"/>
          </a:xfrm>
          <a:prstGeom prst="rect">
            <a:avLst/>
          </a:prstGeom>
        </p:spPr>
      </p:pic>
      <p:sp>
        <p:nvSpPr>
          <p:cNvPr id="3" name="Rectangle: Rounded Corners 2">
            <a:extLst>
              <a:ext uri="{FF2B5EF4-FFF2-40B4-BE49-F238E27FC236}">
                <a16:creationId xmlns:a16="http://schemas.microsoft.com/office/drawing/2014/main" id="{FF3F49AA-5AE7-40C8-A131-B2029CFF8054}"/>
              </a:ext>
              <a:ext uri="{C183D7F6-B498-43B3-948B-1728B52AA6E4}">
                <adec:decorative xmlns:adec="http://schemas.microsoft.com/office/drawing/2017/decorative" val="1"/>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486400" y="2743200"/>
                <a:ext cx="3353996"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𝐸</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e>
                              </m:d>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486400" y="2743200"/>
                <a:ext cx="3353996" cy="847861"/>
              </a:xfrm>
              <a:prstGeom prst="rect">
                <a:avLst/>
              </a:prstGeom>
              <a:blipFill>
                <a:blip r:embed="rId5"/>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 uri="{C183D7F6-B498-43B3-948B-1728B52AA6E4}">
                <adec:decorative xmlns:adec="http://schemas.microsoft.com/office/drawing/2017/decorative" val="1"/>
              </a:ext>
            </a:extLst>
          </p:cNvPr>
          <p:cNvSpPr/>
          <p:nvPr/>
        </p:nvSpPr>
        <p:spPr>
          <a:xfrm rot="16200000">
            <a:off x="7954946" y="3179915"/>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69796" y="3848290"/>
            <a:ext cx="1696278" cy="954107"/>
          </a:xfrm>
          <a:prstGeom prst="rect">
            <a:avLst/>
          </a:prstGeom>
          <a:noFill/>
        </p:spPr>
        <p:txBody>
          <a:bodyPr wrap="square" rtlCol="0">
            <a:spAutoFit/>
          </a:bodyPr>
          <a:lstStyle/>
          <a:p>
            <a:pPr algn="ctr"/>
            <a:r>
              <a:rPr lang="en-US" sz="1400" dirty="0"/>
              <a:t>Implements rational behavior: 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 uri="{C183D7F6-B498-43B3-948B-1728B52AA6E4}">
                <adec:decorative xmlns:adec="http://schemas.microsoft.com/office/drawing/2017/decorative" val="1"/>
              </a:ext>
            </a:extLst>
          </p:cNvPr>
          <p:cNvSpPr/>
          <p:nvPr/>
        </p:nvSpPr>
        <p:spPr>
          <a:xfrm rot="16200000">
            <a:off x="4866615" y="4698779"/>
            <a:ext cx="96571" cy="29718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 uri="{C183D7F6-B498-43B3-948B-1728B52AA6E4}">
                <adec:decorative xmlns:adec="http://schemas.microsoft.com/office/drawing/2017/decorative" val="1"/>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6"/>
                <a:stretch>
                  <a:fillRect l="-571" t="-3289" b="-9211"/>
                </a:stretch>
              </a:blipFill>
            </p:spPr>
            <p:txBody>
              <a:bodyPr/>
              <a:lstStyle/>
              <a:p>
                <a:r>
                  <a:rPr 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a:xfrm>
            <a:off x="628650" y="1825625"/>
            <a:ext cx="7886700" cy="892013"/>
          </a:xfrm>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descr="A figure showing that a learning agent adds a critic component, a learning element and a problem generator to the agent design.">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 uri="{C183D7F6-B498-43B3-948B-1728B52AA6E4}">
                <adec:decorative xmlns:adec="http://schemas.microsoft.com/office/drawing/2017/decorative" val="1"/>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3" name="Callout: Line 2">
            <a:extLst>
              <a:ext uri="{FF2B5EF4-FFF2-40B4-BE49-F238E27FC236}">
                <a16:creationId xmlns:a16="http://schemas.microsoft.com/office/drawing/2014/main" id="{1DFCA2A8-129A-7DD8-4F14-4280C6829F08}"/>
              </a:ext>
              <a:ext uri="{C183D7F6-B498-43B3-948B-1728B52AA6E4}">
                <adec:decorative xmlns:adec="http://schemas.microsoft.com/office/drawing/2017/decorative" val="1"/>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
        <p:nvSpPr>
          <p:cNvPr id="8" name="Callout: Line 7">
            <a:extLst>
              <a:ext uri="{FF2B5EF4-FFF2-40B4-BE49-F238E27FC236}">
                <a16:creationId xmlns:a16="http://schemas.microsoft.com/office/drawing/2014/main" id="{4E3F4BEC-90AE-4251-9F62-1458F9DFAFAE}"/>
              </a:ext>
              <a:ext uri="{C183D7F6-B498-43B3-948B-1728B52AA6E4}">
                <adec:decorative xmlns:adec="http://schemas.microsoft.com/office/drawing/2017/decorative" val="1"/>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Tree>
    <p:extLst>
      <p:ext uri="{BB962C8B-B14F-4D97-AF65-F5344CB8AC3E}">
        <p14:creationId xmlns:p14="http://schemas.microsoft.com/office/powerpoint/2010/main" val="1473659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 What Type of Agent is it?</a:t>
            </a:r>
          </a:p>
        </p:txBody>
      </p:sp>
      <p:pic>
        <p:nvPicPr>
          <p:cNvPr id="4" name="Picture 3" descr="Foto of a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58D5326-8ECE-462C-B003-A9E569C57869}"/>
              </a:ext>
              <a:ext uri="{C183D7F6-B498-43B3-948B-1728B52AA6E4}">
                <adec:decorative xmlns:adec="http://schemas.microsoft.com/office/drawing/2017/decorative" val="1"/>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603643" y="1526796"/>
            <a:ext cx="2232965"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800" b="1" dirty="0"/>
              <a:t>Simple Reflex Agent?</a:t>
            </a:r>
          </a:p>
        </p:txBody>
      </p:sp>
      <p:grpSp>
        <p:nvGrpSpPr>
          <p:cNvPr id="3" name="Group 2">
            <a:extLst>
              <a:ext uri="{FF2B5EF4-FFF2-40B4-BE49-F238E27FC236}">
                <a16:creationId xmlns:a16="http://schemas.microsoft.com/office/drawing/2014/main" id="{47C10D90-3EB1-7E9E-EB61-36A8C576D246}"/>
              </a:ext>
              <a:ext uri="{C183D7F6-B498-43B3-948B-1728B52AA6E4}">
                <adec:decorative xmlns:adec="http://schemas.microsoft.com/office/drawing/2017/decorative" val="1"/>
              </a:ext>
            </a:extLst>
          </p:cNvPr>
          <p:cNvGrpSpPr/>
          <p:nvPr/>
        </p:nvGrpSpPr>
        <p:grpSpPr>
          <a:xfrm>
            <a:off x="1151428" y="2928612"/>
            <a:ext cx="3429000" cy="3517056"/>
            <a:chOff x="4800600" y="2743200"/>
            <a:chExt cx="3429000" cy="3517056"/>
          </a:xfrm>
        </p:grpSpPr>
        <p:sp>
          <p:nvSpPr>
            <p:cNvPr id="5" name="Rectangle 4">
              <a:extLst>
                <a:ext uri="{FF2B5EF4-FFF2-40B4-BE49-F238E27FC236}">
                  <a16:creationId xmlns:a16="http://schemas.microsoft.com/office/drawing/2014/main" id="{EBD32C4C-2783-DD45-45AE-60D6A3FE698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AE61E32C-37FD-F321-482C-C78FFE0FA284}"/>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8" name="TextBox 7">
              <a:extLst>
                <a:ext uri="{FF2B5EF4-FFF2-40B4-BE49-F238E27FC236}">
                  <a16:creationId xmlns:a16="http://schemas.microsoft.com/office/drawing/2014/main" id="{785BCCFC-B6A7-EAA0-60E6-8EF2C97F9A68}"/>
                </a:ext>
              </a:extLst>
            </p:cNvPr>
            <p:cNvSpPr txBox="1"/>
            <p:nvPr/>
          </p:nvSpPr>
          <p:spPr>
            <a:xfrm>
              <a:off x="4800600" y="3004066"/>
              <a:ext cx="1981199" cy="2923877"/>
            </a:xfrm>
            <a:prstGeom prst="rect">
              <a:avLst/>
            </a:prstGeom>
            <a:noFill/>
          </p:spPr>
          <p:txBody>
            <a:bodyPr wrap="square" rtlCol="0">
              <a:spAutoFit/>
            </a:bodyPr>
            <a:lstStyle/>
            <a:p>
              <a:r>
                <a:rPr lang="en-US" sz="1600" b="1" dirty="0"/>
                <a:t>Percepts</a:t>
              </a:r>
            </a:p>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10" name="TextBox 9">
              <a:extLst>
                <a:ext uri="{FF2B5EF4-FFF2-40B4-BE49-F238E27FC236}">
                  <a16:creationId xmlns:a16="http://schemas.microsoft.com/office/drawing/2014/main" id="{750C528B-BADB-9060-3A78-24A89D310B30}"/>
                </a:ext>
              </a:extLst>
            </p:cNvPr>
            <p:cNvSpPr txBox="1"/>
            <p:nvPr/>
          </p:nvSpPr>
          <p:spPr>
            <a:xfrm>
              <a:off x="6699912" y="3090157"/>
              <a:ext cx="1529688" cy="3170099"/>
            </a:xfrm>
            <a:prstGeom prst="rect">
              <a:avLst/>
            </a:prstGeom>
            <a:noFill/>
          </p:spPr>
          <p:txBody>
            <a:bodyPr wrap="square" rtlCol="0">
              <a:spAutoFit/>
            </a:bodyPr>
            <a:lstStyle/>
            <a:p>
              <a:r>
                <a:rPr lang="en-US" sz="1600" b="1" dirty="0"/>
                <a:t>States</a:t>
              </a:r>
            </a:p>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a:p>
              <a:endParaRPr lang="en-US" sz="1600" b="1" dirty="0"/>
            </a:p>
          </p:txBody>
        </p:sp>
        <p:cxnSp>
          <p:nvCxnSpPr>
            <p:cNvPr id="17" name="Straight Connector 16">
              <a:extLst>
                <a:ext uri="{FF2B5EF4-FFF2-40B4-BE49-F238E27FC236}">
                  <a16:creationId xmlns:a16="http://schemas.microsoft.com/office/drawing/2014/main" id="{97C013D6-10AF-5560-44AF-9F6FB04BA049}"/>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9" name="TextBox 18">
            <a:extLst>
              <a:ext uri="{FF2B5EF4-FFF2-40B4-BE49-F238E27FC236}">
                <a16:creationId xmlns:a16="http://schemas.microsoft.com/office/drawing/2014/main" id="{165BEDD3-FA9B-DB1D-D491-3A93CCCDA962}"/>
              </a:ext>
            </a:extLst>
          </p:cNvPr>
          <p:cNvSpPr txBox="1"/>
          <p:nvPr/>
        </p:nvSpPr>
        <p:spPr>
          <a:xfrm rot="1490344">
            <a:off x="5034977" y="2951947"/>
            <a:ext cx="2232965" cy="9541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2800" b="1" dirty="0"/>
              <a:t>Model-based Reflex Agent?</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6416542" y="3673300"/>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Tree>
    <p:extLst>
      <p:ext uri="{BB962C8B-B14F-4D97-AF65-F5344CB8AC3E}">
        <p14:creationId xmlns:p14="http://schemas.microsoft.com/office/powerpoint/2010/main" val="4125485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 uri="{C183D7F6-B498-43B3-948B-1728B52AA6E4}">
                <adec:decorative xmlns:adec="http://schemas.microsoft.com/office/drawing/2017/decorative" val="1"/>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descr="Four empty tables for the PEAS description. ">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92887676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 Solution</a:t>
            </a:r>
          </a:p>
        </p:txBody>
      </p:sp>
      <p:graphicFrame>
        <p:nvGraphicFramePr>
          <p:cNvPr id="4" name="Content Placeholder 3" descr="Four completed tables with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25095899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918892484"/>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 uri="{C183D7F6-B498-43B3-948B-1728B52AA6E4}">
                <adec:decorative xmlns:adec="http://schemas.microsoft.com/office/drawing/2017/decorative" val="1"/>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 uri="{C183D7F6-B498-43B3-948B-1728B52AA6E4}">
                <adec:decorative xmlns:adec="http://schemas.microsoft.com/office/drawing/2017/decorative" val="1"/>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Example: Large Language Models</a:t>
            </a:r>
          </a:p>
        </p:txBody>
      </p:sp>
      <p:pic>
        <p:nvPicPr>
          <p:cNvPr id="7" name="Content Placeholder 6" descr="A screenshot of a shoet conversation wioth ChatGPT about the weather.">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descr="Four empty tables for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63226108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descr="A figure showing the four types of agents covered so far.">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851368334"/>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 uri="{C183D7F6-B498-43B3-948B-1728B52AA6E4}">
                <adec:decorative xmlns:adec="http://schemas.microsoft.com/office/drawing/2017/decorative" val="0"/>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 uri="{C183D7F6-B498-43B3-948B-1728B52AA6E4}">
                <adec:decorative xmlns:adec="http://schemas.microsoft.com/office/drawing/2017/decorative" val="0"/>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 uri="{C183D7F6-B498-43B3-948B-1728B52AA6E4}">
                <adec:decorative xmlns:adec="http://schemas.microsoft.com/office/drawing/2017/decorative" val="0"/>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 uri="{C183D7F6-B498-43B3-948B-1728B52AA6E4}">
                <adec:decorative xmlns:adec="http://schemas.microsoft.com/office/drawing/2017/decorative" val="1"/>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a:extLst>
              <a:ext uri="{FF2B5EF4-FFF2-40B4-BE49-F238E27FC236}">
                <a16:creationId xmlns:a16="http://schemas.microsoft.com/office/drawing/2014/main" id="{760E40C1-D2A1-F5D7-9D07-9E9BD32A9E9E}"/>
              </a:ext>
              <a:ext uri="{C183D7F6-B498-43B3-948B-1728B52AA6E4}">
                <adec:decorative xmlns:adec="http://schemas.microsoft.com/office/drawing/2017/decorative" val="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What is an Agents?</a:t>
            </a:r>
          </a:p>
        </p:txBody>
      </p:sp>
      <p:pic>
        <p:nvPicPr>
          <p:cNvPr id="5124"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 </a:t>
            </a:r>
            <a:br>
              <a:rPr lang="en-US" dirty="0"/>
            </a:br>
            <a:r>
              <a:rPr lang="en-US" dirty="0"/>
              <a:t>Sets of Agents:</a:t>
            </a:r>
            <a:br>
              <a:rPr lang="en-US" dirty="0"/>
            </a:br>
            <a:r>
              <a:rPr lang="en-US" dirty="0"/>
              <a:t>Self-driving Car</a:t>
            </a:r>
          </a:p>
        </p:txBody>
      </p:sp>
      <p:graphicFrame>
        <p:nvGraphicFramePr>
          <p:cNvPr id="2" name="Content Placeholder 1" descr="A figure with the four types of intelligent agents covered so far. ">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702058631"/>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a:extLst>
              <a:ext uri="{FF2B5EF4-FFF2-40B4-BE49-F238E27FC236}">
                <a16:creationId xmlns:a16="http://schemas.microsoft.com/office/drawing/2014/main" id="{2E922884-3303-24F6-3C7C-5BBCF646CEC4}"/>
              </a:ext>
              <a:ext uri="{C183D7F6-B498-43B3-948B-1728B52AA6E4}">
                <adec:decorative xmlns:adec="http://schemas.microsoft.com/office/drawing/2017/decorative" val="1"/>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89A5416-8469-7953-E766-1113C06E1061}"/>
              </a:ext>
              <a:ext uri="{C183D7F6-B498-43B3-948B-1728B52AA6E4}">
                <adec:decorative xmlns:adec="http://schemas.microsoft.com/office/drawing/2017/decorative" val="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 uri="{C183D7F6-B498-43B3-948B-1728B52AA6E4}">
                <adec:decorative xmlns:adec="http://schemas.microsoft.com/office/drawing/2017/decorative" val="1"/>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 uri="{C183D7F6-B498-43B3-948B-1728B52AA6E4}">
                <adec:decorative xmlns:adec="http://schemas.microsoft.com/office/drawing/2017/decorative" val="1"/>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F639B-EEB4-275D-2212-14D5667FF898}"/>
            </a:ext>
          </a:extLst>
        </p:cNvPr>
        <p:cNvGrpSpPr/>
        <p:nvPr/>
      </p:nvGrpSpPr>
      <p:grpSpPr>
        <a:xfrm>
          <a:off x="0" y="0"/>
          <a:ext cx="0" cy="0"/>
          <a:chOff x="0" y="0"/>
          <a:chExt cx="0" cy="0"/>
        </a:xfrm>
      </p:grpSpPr>
      <p:sp>
        <p:nvSpPr>
          <p:cNvPr id="17410" name="Rectangle 2">
            <a:extLst>
              <a:ext uri="{FF2B5EF4-FFF2-40B4-BE49-F238E27FC236}">
                <a16:creationId xmlns:a16="http://schemas.microsoft.com/office/drawing/2014/main" id="{4183EA64-5E81-A429-F540-83CCE85A3AF3}"/>
              </a:ext>
            </a:extLst>
          </p:cNvPr>
          <p:cNvSpPr>
            <a:spLocks noGrp="1" noChangeArrowheads="1"/>
          </p:cNvSpPr>
          <p:nvPr>
            <p:ph type="title"/>
          </p:nvPr>
        </p:nvSpPr>
        <p:spPr/>
        <p:txBody>
          <a:bodyPr/>
          <a:lstStyle/>
          <a:p>
            <a:r>
              <a:rPr lang="en-US" dirty="0"/>
              <a:t>Important Environment Types Revisited</a:t>
            </a:r>
          </a:p>
        </p:txBody>
      </p:sp>
      <p:sp>
        <p:nvSpPr>
          <p:cNvPr id="7" name="TextBox 6">
            <a:extLst>
              <a:ext uri="{FF2B5EF4-FFF2-40B4-BE49-F238E27FC236}">
                <a16:creationId xmlns:a16="http://schemas.microsoft.com/office/drawing/2014/main" id="{AB7D9275-A093-9438-1831-775CEF49E280}"/>
              </a:ext>
            </a:extLst>
          </p:cNvPr>
          <p:cNvSpPr txBox="1"/>
          <p:nvPr/>
        </p:nvSpPr>
        <p:spPr>
          <a:xfrm>
            <a:off x="731044" y="1645754"/>
            <a:ext cx="3124200" cy="738664"/>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 has access to the complete current </a:t>
            </a:r>
            <a:r>
              <a:rPr lang="en-US" sz="1400" b="1" dirty="0"/>
              <a:t>state </a:t>
            </a:r>
            <a:r>
              <a:rPr lang="en-US" sz="1400" dirty="0"/>
              <a:t>of the environment.</a:t>
            </a:r>
            <a:endParaRPr lang="en-US" sz="1400" b="1" dirty="0">
              <a:solidFill>
                <a:srgbClr val="FF0000"/>
              </a:solidFill>
            </a:endParaRPr>
          </a:p>
        </p:txBody>
      </p:sp>
      <p:sp>
        <p:nvSpPr>
          <p:cNvPr id="3" name="TextBox 2">
            <a:extLst>
              <a:ext uri="{FF2B5EF4-FFF2-40B4-BE49-F238E27FC236}">
                <a16:creationId xmlns:a16="http://schemas.microsoft.com/office/drawing/2014/main" id="{DA5A99D2-DBCA-F975-9400-EA69F8E5B146}"/>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73BCD054-D3C1-1A6E-BA7E-A99E78CFF527}"/>
              </a:ext>
            </a:extLst>
          </p:cNvPr>
          <p:cNvSpPr txBox="1"/>
          <p:nvPr/>
        </p:nvSpPr>
        <p:spPr>
          <a:xfrm>
            <a:off x="4687491" y="1600200"/>
            <a:ext cx="3495676" cy="954107"/>
          </a:xfrm>
          <a:prstGeom prst="rect">
            <a:avLst/>
          </a:prstGeom>
          <a:noFill/>
        </p:spPr>
        <p:txBody>
          <a:bodyPr wrap="square">
            <a:spAutoFit/>
          </a:bodyPr>
          <a:lstStyle/>
          <a:p>
            <a:r>
              <a:rPr lang="en-US" sz="1400" b="1" dirty="0">
                <a:solidFill>
                  <a:srgbClr val="FF0000"/>
                </a:solidFill>
              </a:rPr>
              <a:t>Partially observable: </a:t>
            </a:r>
            <a:r>
              <a:rPr lang="en-US" sz="1400" dirty="0"/>
              <a:t>The agent’s  sensors provide incomplete or noisy information about the </a:t>
            </a:r>
            <a:r>
              <a:rPr lang="en-US" sz="1400" b="1" dirty="0"/>
              <a:t>state</a:t>
            </a:r>
            <a:r>
              <a:rPr lang="en-US" sz="1400" dirty="0"/>
              <a:t> of the environment.</a:t>
            </a:r>
            <a:br>
              <a:rPr lang="en-US" sz="1400" dirty="0"/>
            </a:br>
            <a:r>
              <a:rPr lang="en-US" sz="1400" dirty="0"/>
              <a:t>Note: noisy means stochastic percepts below.</a:t>
            </a:r>
          </a:p>
        </p:txBody>
      </p:sp>
      <p:sp>
        <p:nvSpPr>
          <p:cNvPr id="11" name="TextBox 10">
            <a:extLst>
              <a:ext uri="{FF2B5EF4-FFF2-40B4-BE49-F238E27FC236}">
                <a16:creationId xmlns:a16="http://schemas.microsoft.com/office/drawing/2014/main" id="{DD8323B0-5128-032E-1E85-CB3D5DD61D51}"/>
              </a:ext>
            </a:extLst>
          </p:cNvPr>
          <p:cNvSpPr txBox="1"/>
          <p:nvPr/>
        </p:nvSpPr>
        <p:spPr>
          <a:xfrm>
            <a:off x="713261" y="2963113"/>
            <a:ext cx="3352800" cy="1815882"/>
          </a:xfrm>
          <a:prstGeom prst="rect">
            <a:avLst/>
          </a:prstGeom>
          <a:noFill/>
        </p:spPr>
        <p:txBody>
          <a:bodyPr wrap="square">
            <a:spAutoFit/>
          </a:bodyPr>
          <a:lstStyle/>
          <a:p>
            <a:pPr marL="0" indent="0">
              <a:buNone/>
            </a:pPr>
            <a:r>
              <a:rPr lang="en-US" sz="1400" b="1" dirty="0">
                <a:solidFill>
                  <a:srgbClr val="FF0000"/>
                </a:solidFill>
              </a:rPr>
              <a:t>Deterministic: </a:t>
            </a:r>
          </a:p>
          <a:p>
            <a:pPr marL="342900" indent="-342900">
              <a:buFont typeface="+mj-lt"/>
              <a:buAutoNum type="alphaLcParenR"/>
            </a:pPr>
            <a:r>
              <a:rPr lang="en-US" sz="1400" dirty="0"/>
              <a:t>Deterministic </a:t>
            </a:r>
            <a:r>
              <a:rPr lang="en-US" sz="1400" b="1" dirty="0"/>
              <a:t>percepts</a:t>
            </a:r>
            <a:r>
              <a:rPr lang="en-US" sz="1400" dirty="0"/>
              <a:t> are 100% reliable</a:t>
            </a:r>
          </a:p>
          <a:p>
            <a:pPr marL="342900" indent="-342900">
              <a:buFont typeface="+mj-lt"/>
              <a:buAutoNum type="alphaLcParenR"/>
            </a:pPr>
            <a:r>
              <a:rPr lang="en-US" sz="1400" dirty="0"/>
              <a:t>Deterministic </a:t>
            </a:r>
            <a:r>
              <a:rPr lang="en-US" sz="1400" b="1" dirty="0"/>
              <a:t>transition function</a:t>
            </a:r>
            <a:r>
              <a:rPr lang="en-US" sz="1400" dirty="0"/>
              <a:t>: Changes in the environment are completely determined by the current state of the environment and the agent’s action.</a:t>
            </a:r>
          </a:p>
        </p:txBody>
      </p:sp>
      <p:sp>
        <p:nvSpPr>
          <p:cNvPr id="4" name="TextBox 3">
            <a:extLst>
              <a:ext uri="{FF2B5EF4-FFF2-40B4-BE49-F238E27FC236}">
                <a16:creationId xmlns:a16="http://schemas.microsoft.com/office/drawing/2014/main" id="{EBB1364B-968D-ED21-F335-F7B02482971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F2FCE8FC-9E62-EE31-4861-AC71C50C1CDC}"/>
              </a:ext>
            </a:extLst>
          </p:cNvPr>
          <p:cNvSpPr txBox="1"/>
          <p:nvPr/>
        </p:nvSpPr>
        <p:spPr>
          <a:xfrm>
            <a:off x="4726781" y="2946481"/>
            <a:ext cx="3807619" cy="2031325"/>
          </a:xfrm>
          <a:prstGeom prst="rect">
            <a:avLst/>
          </a:prstGeom>
          <a:noFill/>
        </p:spPr>
        <p:txBody>
          <a:bodyPr wrap="square">
            <a:spAutoFit/>
          </a:bodyPr>
          <a:lstStyle/>
          <a:p>
            <a:pPr marL="0" indent="0">
              <a:buNone/>
            </a:pPr>
            <a:r>
              <a:rPr lang="en-US" sz="1400" b="1" dirty="0">
                <a:solidFill>
                  <a:srgbClr val="FF0000"/>
                </a:solidFill>
              </a:rPr>
              <a:t>Stochastic: </a:t>
            </a:r>
          </a:p>
          <a:p>
            <a:pPr marL="342900" indent="-342900">
              <a:buFont typeface="+mj-lt"/>
              <a:buAutoNum type="alphaLcParenR"/>
            </a:pPr>
            <a:r>
              <a:rPr lang="en-US" sz="1400" dirty="0"/>
              <a:t>Stochastic </a:t>
            </a:r>
            <a:r>
              <a:rPr lang="en-US" sz="1400" b="1" dirty="0"/>
              <a:t>percepts</a:t>
            </a:r>
            <a:r>
              <a:rPr lang="en-US" sz="1400" dirty="0"/>
              <a:t> are unreliable (noise distribution, sensor failure probability, error model, etc.). This is called a stochastic sensor model.</a:t>
            </a:r>
            <a:endParaRPr lang="en-US" dirty="0"/>
          </a:p>
          <a:p>
            <a:pPr marL="342900" indent="-342900">
              <a:buFont typeface="+mj-lt"/>
              <a:buAutoNum type="alphaLcParenR"/>
            </a:pPr>
            <a:r>
              <a:rPr lang="en-US" sz="1400" dirty="0"/>
              <a:t>Stochastic </a:t>
            </a:r>
            <a:r>
              <a:rPr lang="en-US" sz="1400" b="1" dirty="0"/>
              <a:t>transition function:  </a:t>
            </a:r>
            <a:r>
              <a:rPr lang="en-US" sz="1400" dirty="0"/>
              <a:t>leads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8204FDAA-09CB-73F1-EF15-FF80E9C4A775}"/>
              </a:ext>
            </a:extLst>
          </p:cNvPr>
          <p:cNvSpPr txBox="1"/>
          <p:nvPr/>
        </p:nvSpPr>
        <p:spPr>
          <a:xfrm>
            <a:off x="761999" y="4917979"/>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5" name="TextBox 4">
            <a:extLst>
              <a:ext uri="{FF2B5EF4-FFF2-40B4-BE49-F238E27FC236}">
                <a16:creationId xmlns:a16="http://schemas.microsoft.com/office/drawing/2014/main" id="{AE07F09B-82D0-48BD-9B11-F3F2FE5F2E3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765089CE-5BB5-7C3D-334D-0E3700D5A807}"/>
              </a:ext>
            </a:extLst>
          </p:cNvPr>
          <p:cNvSpPr txBox="1"/>
          <p:nvPr/>
        </p:nvSpPr>
        <p:spPr>
          <a:xfrm>
            <a:off x="4687491"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27" name="TextBox 26">
            <a:extLst>
              <a:ext uri="{FF2B5EF4-FFF2-40B4-BE49-F238E27FC236}">
                <a16:creationId xmlns:a16="http://schemas.microsoft.com/office/drawing/2014/main" id="{9E5BD9D9-4BE5-527E-5123-6B7389B14CA1}"/>
              </a:ext>
            </a:extLst>
          </p:cNvPr>
          <p:cNvSpPr txBox="1"/>
          <p:nvPr/>
        </p:nvSpPr>
        <p:spPr>
          <a:xfrm>
            <a:off x="710803" y="5906090"/>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course on discussing algorithms that can deal with environments that have different combinations of these three properties.</a:t>
            </a:r>
          </a:p>
        </p:txBody>
      </p:sp>
    </p:spTree>
    <p:extLst>
      <p:ext uri="{BB962C8B-B14F-4D97-AF65-F5344CB8AC3E}">
        <p14:creationId xmlns:p14="http://schemas.microsoft.com/office/powerpoint/2010/main" val="224416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AI Areas</a:t>
            </a:r>
          </a:p>
        </p:txBody>
      </p:sp>
      <p:graphicFrame>
        <p:nvGraphicFramePr>
          <p:cNvPr id="9" name="Diagram 8" descr="A figure showing 6 areas of AI.">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870501306"/>
              </p:ext>
            </p:extLst>
          </p:nvPr>
        </p:nvGraphicFramePr>
        <p:xfrm>
          <a:off x="533400" y="1981200"/>
          <a:ext cx="8077200" cy="4732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2A73B-D412-FDFC-4998-25EDCCCEE290}"/>
              </a:ext>
            </a:extLst>
          </p:cNvPr>
          <p:cNvSpPr>
            <a:spLocks noGrp="1"/>
          </p:cNvSpPr>
          <p:nvPr>
            <p:ph type="title"/>
          </p:nvPr>
        </p:nvSpPr>
        <p:spPr>
          <a:xfrm>
            <a:off x="3973321" y="329184"/>
            <a:ext cx="4688333" cy="1783080"/>
          </a:xfrm>
        </p:spPr>
        <p:txBody>
          <a:bodyPr anchor="b">
            <a:normAutofit/>
          </a:bodyPr>
          <a:lstStyle/>
          <a:p>
            <a:r>
              <a:rPr lang="en-US" sz="4700" dirty="0"/>
              <a:t>What You </a:t>
            </a:r>
            <a:br>
              <a:rPr lang="en-US" sz="4700" dirty="0"/>
            </a:br>
            <a:r>
              <a:rPr lang="en-US" sz="4700" dirty="0"/>
              <a:t>Should Know</a:t>
            </a:r>
          </a:p>
        </p:txBody>
      </p:sp>
      <p:pic>
        <p:nvPicPr>
          <p:cNvPr id="13" name="Picture 12" descr="Sticky notes with question marks">
            <a:extLst>
              <a:ext uri="{FF2B5EF4-FFF2-40B4-BE49-F238E27FC236}">
                <a16:creationId xmlns:a16="http://schemas.microsoft.com/office/drawing/2014/main" id="{79E4DD96-5C40-0592-4C78-6B3CF88279C9}"/>
              </a:ext>
            </a:extLst>
          </p:cNvPr>
          <p:cNvPicPr>
            <a:picLocks noChangeAspect="1"/>
          </p:cNvPicPr>
          <p:nvPr/>
        </p:nvPicPr>
        <p:blipFill>
          <a:blip r:embed="rId2"/>
          <a:srcRect l="34224" r="31778"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45B0B4-FFD9-07E3-AB53-016FA1892E11}"/>
                  </a:ext>
                </a:extLst>
              </p:cNvPr>
              <p:cNvSpPr>
                <a:spLocks noGrp="1"/>
              </p:cNvSpPr>
              <p:nvPr>
                <p:ph idx="1"/>
              </p:nvPr>
            </p:nvSpPr>
            <p:spPr>
              <a:xfrm>
                <a:off x="3973321" y="2706624"/>
                <a:ext cx="4688333" cy="3483864"/>
              </a:xfrm>
            </p:spPr>
            <p:txBody>
              <a:bodyPr>
                <a:normAutofit/>
              </a:bodyPr>
              <a:lstStyle/>
              <a:p>
                <a:r>
                  <a:rPr lang="en-US" sz="1900" dirty="0"/>
                  <a:t>What an </a:t>
                </a:r>
                <a:r>
                  <a:rPr lang="en-US" sz="1900" b="1" dirty="0"/>
                  <a:t>agent function </a:t>
                </a:r>
                <a:br>
                  <a:rPr lang="en-US" sz="1900" dirty="0"/>
                </a:br>
                <a14:m>
                  <m:oMath xmlns:m="http://schemas.openxmlformats.org/officeDocument/2006/math">
                    <m:r>
                      <a:rPr lang="en-US" sz="1900" i="1">
                        <a:latin typeface="Cambria Math" panose="02040503050406030204" pitchFamily="18" charset="0"/>
                      </a:rPr>
                      <m:t>𝑎</m:t>
                    </m:r>
                    <m:r>
                      <a:rPr lang="en-US" sz="1900" b="0" i="1" smtClean="0">
                        <a:latin typeface="Cambria Math" panose="02040503050406030204" pitchFamily="18" charset="0"/>
                      </a:rPr>
                      <m:t>𝑐𝑡𝑖𝑜𝑛</m:t>
                    </m:r>
                    <m:r>
                      <a:rPr lang="en-US" sz="1900" i="1">
                        <a:latin typeface="Cambria Math" panose="02040503050406030204" pitchFamily="18" charset="0"/>
                      </a:rPr>
                      <m:t> = </m:t>
                    </m:r>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𝑝𝑒𝑟𝑐𝑒𝑝𝑡𝑠</m:t>
                        </m:r>
                      </m:e>
                    </m:d>
                  </m:oMath>
                </a14:m>
                <a:br>
                  <a:rPr lang="en-US" sz="1900" dirty="0"/>
                </a:br>
                <a:r>
                  <a:rPr lang="en-US" sz="1900" dirty="0"/>
                  <a:t>is and how it interacts with the environment.</a:t>
                </a:r>
              </a:p>
              <a:p>
                <a:r>
                  <a:rPr lang="en-US" sz="1900" dirty="0"/>
                  <a:t>What are </a:t>
                </a:r>
                <a:r>
                  <a:rPr lang="en-US" sz="1900" b="1" dirty="0"/>
                  <a:t>states</a:t>
                </a:r>
                <a:r>
                  <a:rPr lang="en-US" sz="1900" dirty="0"/>
                  <a:t> and what is the </a:t>
                </a:r>
                <a:r>
                  <a:rPr lang="en-US" sz="1900" b="1" dirty="0"/>
                  <a:t>transition function</a:t>
                </a:r>
                <a:r>
                  <a:rPr lang="en-US" sz="1900" dirty="0"/>
                  <a:t>?</a:t>
                </a:r>
              </a:p>
              <a:p>
                <a:r>
                  <a:rPr lang="en-US" sz="1900" dirty="0"/>
                  <a:t>How </a:t>
                </a:r>
                <a:r>
                  <a:rPr lang="en-US" sz="1900" b="1" dirty="0"/>
                  <a:t>environments</a:t>
                </a:r>
                <a:r>
                  <a:rPr lang="en-US" sz="1900" dirty="0"/>
                  <a:t> differ in terms of observability, uncertainty (stochastic behavior), and if the transition function is known.</a:t>
                </a:r>
              </a:p>
              <a:p>
                <a:r>
                  <a:rPr lang="en-US" sz="1900" dirty="0"/>
                  <a:t>How to identify different</a:t>
                </a:r>
                <a:r>
                  <a:rPr lang="en-US" sz="1900" b="1" dirty="0"/>
                  <a:t> types of agents</a:t>
                </a:r>
                <a:r>
                  <a:rPr lang="en-US" sz="1900" dirty="0"/>
                  <a:t>.</a:t>
                </a:r>
              </a:p>
              <a:p>
                <a:endParaRPr lang="en-US" sz="1900" dirty="0"/>
              </a:p>
            </p:txBody>
          </p:sp>
        </mc:Choice>
        <mc:Fallback xmlns="">
          <p:sp>
            <p:nvSpPr>
              <p:cNvPr id="3" name="Content Placeholder 2">
                <a:extLst>
                  <a:ext uri="{FF2B5EF4-FFF2-40B4-BE49-F238E27FC236}">
                    <a16:creationId xmlns:a16="http://schemas.microsoft.com/office/drawing/2014/main" id="{7745B0B4-FFD9-07E3-AB53-016FA1892E11}"/>
                  </a:ext>
                </a:extLst>
              </p:cNvPr>
              <p:cNvSpPr>
                <a:spLocks noGrp="1" noRot="1" noChangeAspect="1" noMove="1" noResize="1" noEditPoints="1" noAdjustHandles="1" noChangeArrowheads="1" noChangeShapeType="1" noTextEdit="1"/>
              </p:cNvSpPr>
              <p:nvPr>
                <p:ph idx="1"/>
              </p:nvPr>
            </p:nvSpPr>
            <p:spPr>
              <a:xfrm>
                <a:off x="3973321" y="2706624"/>
                <a:ext cx="4688333" cy="3483864"/>
              </a:xfrm>
              <a:blipFill>
                <a:blip r:embed="rId3"/>
                <a:stretch>
                  <a:fillRect l="-1040" t="-1748"/>
                </a:stretch>
              </a:blipFill>
            </p:spPr>
            <p:txBody>
              <a:bodyPr/>
              <a:lstStyle/>
              <a:p>
                <a:r>
                  <a:rPr lang="en-US">
                    <a:noFill/>
                  </a:rPr>
                  <a:t> </a:t>
                </a:r>
              </a:p>
            </p:txBody>
          </p:sp>
        </mc:Fallback>
      </mc:AlternateContent>
    </p:spTree>
    <p:extLst>
      <p:ext uri="{BB962C8B-B14F-4D97-AF65-F5344CB8AC3E}">
        <p14:creationId xmlns:p14="http://schemas.microsoft.com/office/powerpoint/2010/main" val="12308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FE71-9CDB-A319-F442-B9F489FF5A63}"/>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048000" y="2133401"/>
            <a:ext cx="4953000" cy="2133799"/>
          </a:xfrm>
          <a:prstGeom prst="rect">
            <a:avLst/>
          </a:prstGeom>
          <a:noFill/>
          <a:ln w="9525">
            <a:noFill/>
            <a:miter lim="800000"/>
            <a:headEnd/>
            <a:tailEnd/>
          </a:ln>
        </p:spPr>
      </p:pic>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4"/>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 uri="{C183D7F6-B498-43B3-948B-1728B52AA6E4}">
                <adec:decorative xmlns:adec="http://schemas.microsoft.com/office/drawing/2017/decorative" val="1"/>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7470C2-4341-7CA5-300A-0259AEE9A1CF}"/>
              </a:ext>
              <a:ext uri="{C183D7F6-B498-43B3-948B-1728B52AA6E4}">
                <adec:decorative xmlns:adec="http://schemas.microsoft.com/office/drawing/2017/decorative" val="1"/>
              </a:ext>
            </a:extLst>
          </p:cNvPr>
          <p:cNvSpPr/>
          <p:nvPr/>
        </p:nvSpPr>
        <p:spPr>
          <a:xfrm>
            <a:off x="6496566" y="2802596"/>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p:nvPr/>
            </p:nvSpPr>
            <p:spPr>
              <a:xfrm>
                <a:off x="6420366" y="2828539"/>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420366" y="2828539"/>
                <a:ext cx="1047234"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9854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sz="2000" dirty="0"/>
                  <a:t>Implemented agent program:</a:t>
                </a:r>
                <a:br>
                  <a:rPr lang="en-US" sz="2000" dirty="0"/>
                </a:br>
                <a:endParaRPr lang="en-US" sz="2000" dirty="0"/>
              </a:p>
              <a:p>
                <a:pPr>
                  <a:buNone/>
                </a:pPr>
                <a:r>
                  <a:rPr lang="en-US" sz="2000" b="1" dirty="0">
                    <a:solidFill>
                      <a:schemeClr val="tx1"/>
                    </a:solidFill>
                  </a:rPr>
                  <a:t>function Vacuum-Agent</a:t>
                </a:r>
                <a:r>
                  <a:rPr lang="en-US" sz="2000" dirty="0">
                    <a:solidFill>
                      <a:schemeClr val="tx1"/>
                    </a:solidFill>
                  </a:rPr>
                  <a:t>( </a:t>
                </a:r>
                <a:r>
                  <a:rPr lang="en-US" sz="2000" dirty="0">
                    <a:solidFill>
                      <a:schemeClr val="accent3"/>
                    </a:solidFill>
                  </a:rPr>
                  <a:t>[location, status] </a:t>
                </a:r>
                <a:r>
                  <a:rPr lang="en-US" sz="2000" dirty="0">
                    <a:solidFill>
                      <a:schemeClr val="tx1"/>
                    </a:solidFill>
                  </a:rPr>
                  <a:t>) </a:t>
                </a:r>
                <a:br>
                  <a:rPr lang="en-US" sz="2000" dirty="0">
                    <a:solidFill>
                      <a:schemeClr val="tx1"/>
                    </a:solidFill>
                  </a:rPr>
                </a:br>
                <a:r>
                  <a:rPr lang="en-US" sz="2000" dirty="0">
                    <a:solidFill>
                      <a:schemeClr val="tx1"/>
                    </a:solidFill>
                  </a:rPr>
                  <a:t>   </a:t>
                </a:r>
                <a:r>
                  <a:rPr lang="en-US" sz="1600" dirty="0">
                    <a:solidFill>
                      <a:schemeClr val="tx1"/>
                    </a:solidFill>
                    <a:ea typeface="+mn-ea"/>
                    <a:cs typeface="+mn-cs"/>
                  </a:rPr>
                  <a:t>returns</a:t>
                </a:r>
                <a:r>
                  <a:rPr lang="en-US" sz="2000" dirty="0">
                    <a:solidFill>
                      <a:schemeClr val="tx1"/>
                    </a:solidFill>
                    <a:ea typeface="+mn-ea"/>
                    <a:cs typeface="+mn-cs"/>
                  </a:rPr>
                  <a:t> an </a:t>
                </a:r>
                <a:r>
                  <a:rPr lang="en-US" sz="2000" dirty="0">
                    <a:solidFill>
                      <a:srgbClr val="FF0000"/>
                    </a:solidFill>
                    <a:ea typeface="+mn-ea"/>
                    <a:cs typeface="+mn-cs"/>
                  </a:rPr>
                  <a:t>action </a:t>
                </a:r>
                <a14:m>
                  <m:oMath xmlns:m="http://schemas.openxmlformats.org/officeDocument/2006/math">
                    <m:r>
                      <a:rPr lang="en-US" sz="2000" i="1" dirty="0" smtClean="0">
                        <a:solidFill>
                          <a:srgbClr val="FF0000"/>
                        </a:solidFill>
                        <a:latin typeface="Cambria Math" panose="02040503050406030204" pitchFamily="18" charset="0"/>
                        <a:ea typeface="+mn-ea"/>
                        <a:cs typeface="+mn-cs"/>
                      </a:rPr>
                      <m:t>𝑎</m:t>
                    </m:r>
                  </m:oMath>
                </a14:m>
                <a:endParaRPr lang="en-US" sz="2000" dirty="0">
                  <a:solidFill>
                    <a:srgbClr val="FF0000"/>
                  </a:solidFill>
                  <a:ea typeface="+mn-ea"/>
                  <a:cs typeface="+mn-cs"/>
                </a:endParaRPr>
              </a:p>
              <a:p>
                <a:pPr>
                  <a:buNone/>
                </a:pPr>
                <a:endParaRPr lang="en-US" i="1" dirty="0">
                  <a:solidFill>
                    <a:schemeClr val="tx1"/>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status = Dirty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Suck</a:t>
                </a: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A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Right</a:t>
                </a:r>
                <a:endParaRPr lang="en-US" i="1" dirty="0">
                  <a:solidFill>
                    <a:srgbClr val="FF0000"/>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B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Left</a:t>
                </a:r>
                <a:endParaRPr lang="en-US"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985433"/>
              </a:xfrm>
              <a:prstGeom prst="rect">
                <a:avLst/>
              </a:prstGeom>
              <a:blipFill>
                <a:blip r:embed="rId4"/>
                <a:stretch>
                  <a:fillRect l="-1122" t="-1018" b="-22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Rationality</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7514990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 from normative moral theory and economics:</a:t>
            </a:r>
          </a:p>
          <a:p>
            <a:pPr lvl="1"/>
            <a:r>
              <a:rPr lang="en-US" sz="2500" b="1" dirty="0"/>
              <a:t>Consequentialism</a:t>
            </a:r>
            <a:r>
              <a:rPr lang="en-US" sz="2500" dirty="0"/>
              <a:t>: Evaluate actions by their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2" t="-1351" b="-540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40" t="-1351" b="-5405"/>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AI_theme</Template>
  <TotalTime>25804</TotalTime>
  <Words>3430</Words>
  <Application>Microsoft Office PowerPoint</Application>
  <PresentationFormat>On-screen Show (4:3)</PresentationFormat>
  <Paragraphs>577</Paragraphs>
  <Slides>43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Cambria Math</vt:lpstr>
      <vt:lpstr>Courier New</vt:lpstr>
      <vt:lpstr>Office Theme</vt:lpstr>
      <vt:lpstr>CS 5/7320  Artificial Intelligence  Intelligent Agents AIMA Chapter 2</vt:lpstr>
      <vt:lpstr>Outline</vt:lpstr>
      <vt:lpstr>Outline: What is an Intelligent Agent</vt:lpstr>
      <vt:lpstr>What is an Agents?</vt:lpstr>
      <vt:lpstr>Agent Function and Agent Program</vt:lpstr>
      <vt:lpstr>Example: Vacuum-cleaner World</vt:lpstr>
      <vt:lpstr>Outline: Rationality</vt:lpstr>
      <vt:lpstr>Rational Agents: What is Good Behavior?</vt:lpstr>
      <vt:lpstr>Rational Agents</vt:lpstr>
      <vt:lpstr>Example: Performance Measure for the  Vacuum-cleaner World</vt:lpstr>
      <vt:lpstr>Outline: PEAS</vt:lpstr>
      <vt:lpstr>Problem Specification: PEAS</vt:lpstr>
      <vt:lpstr>Example: Automated Taxi Driver</vt:lpstr>
      <vt:lpstr>Example: Spam Filter</vt:lpstr>
      <vt:lpstr>Outline: Environment Types</vt:lpstr>
      <vt:lpstr>The Environment</vt:lpstr>
      <vt:lpstr>Environment Types</vt:lpstr>
      <vt:lpstr>Environment Types (cont.) </vt:lpstr>
      <vt:lpstr>Examples of Different Environments</vt:lpstr>
      <vt:lpstr>Outline: Agent Types</vt:lpstr>
      <vt:lpstr>Designing a Rational Agent</vt:lpstr>
      <vt:lpstr>Hierarchy of Agent Types</vt:lpstr>
      <vt:lpstr>Simple Reflex Agent</vt:lpstr>
      <vt:lpstr>Model-based Reflex Agent</vt:lpstr>
      <vt:lpstr>State Representation</vt:lpstr>
      <vt:lpstr>Transition Function</vt:lpstr>
      <vt:lpstr>Old-school vs. Smart Thermostat</vt:lpstr>
      <vt:lpstr>Old-school vs. Smart Thermostat: Solution</vt:lpstr>
      <vt:lpstr>Goal-based Agent</vt:lpstr>
      <vt:lpstr>Utility-based Agent</vt:lpstr>
      <vt:lpstr>Agents that Learn</vt:lpstr>
      <vt:lpstr>Smart Thermostat: What Type of Agent is it?</vt:lpstr>
      <vt:lpstr>Example: Modern Vacuum Robot</vt:lpstr>
      <vt:lpstr>PEAS Description of a  Modern Robot Vacuum</vt:lpstr>
      <vt:lpstr>PEAS Description of a  Modern Robot Vacuum: Solution</vt:lpstr>
      <vt:lpstr>What Type of Intelligent Agent is a  Modern Robot Vacuum? </vt:lpstr>
      <vt:lpstr>Example: Large Language Models</vt:lpstr>
      <vt:lpstr>PEAS Description of ChatGPT</vt:lpstr>
      <vt:lpstr>What Type of Intelligent Agent is  ChatGPT?</vt:lpstr>
      <vt:lpstr>Intelligent Systems a  Sets of Agents: Self-driving Car</vt:lpstr>
      <vt:lpstr>Important Environment Types Revisited</vt:lpstr>
      <vt:lpstr>AI Areas</vt:lpstr>
      <vt:lpstr>What You  Should Know</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239</cp:revision>
  <cp:lastPrinted>2021-08-30T18:56:39Z</cp:lastPrinted>
  <dcterms:created xsi:type="dcterms:W3CDTF">2003-12-17T02:32:09Z</dcterms:created>
  <dcterms:modified xsi:type="dcterms:W3CDTF">2025-09-11T16:13:19Z</dcterms:modified>
</cp:coreProperties>
</file>