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4"/>
  </p:notesMasterIdLst>
  <p:sldIdLst>
    <p:sldId id="257" r:id="rId2"/>
    <p:sldId id="804" r:id="rId3"/>
    <p:sldId id="260" r:id="rId4"/>
    <p:sldId id="288" r:id="rId5"/>
    <p:sldId id="805" r:id="rId6"/>
    <p:sldId id="803" r:id="rId7"/>
    <p:sldId id="801" r:id="rId8"/>
    <p:sldId id="318" r:id="rId9"/>
    <p:sldId id="296" r:id="rId10"/>
    <p:sldId id="293" r:id="rId11"/>
    <p:sldId id="808" r:id="rId12"/>
    <p:sldId id="305" r:id="rId13"/>
    <p:sldId id="278" r:id="rId14"/>
    <p:sldId id="280" r:id="rId15"/>
    <p:sldId id="809" r:id="rId16"/>
    <p:sldId id="320" r:id="rId17"/>
    <p:sldId id="807" r:id="rId18"/>
    <p:sldId id="295" r:id="rId19"/>
    <p:sldId id="810" r:id="rId20"/>
    <p:sldId id="298" r:id="rId21"/>
    <p:sldId id="802" r:id="rId22"/>
    <p:sldId id="321" r:id="rId23"/>
  </p:sldIdLst>
  <p:sldSz cx="9144000" cy="6858000" type="screen4x3"/>
  <p:notesSz cx="7315200" cy="96012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477" autoAdjust="0"/>
  </p:normalViewPr>
  <p:slideViewPr>
    <p:cSldViewPr>
      <p:cViewPr varScale="1">
        <p:scale>
          <a:sx n="90" d="100"/>
          <a:sy n="90" d="100"/>
        </p:scale>
        <p:origin x="1124" y="7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F0F72F2C-A2DF-4546-B5A6-BD3771EF4984}">
      <dgm:prSet/>
      <dgm:spPr/>
      <dgm:t>
        <a:bodyPr/>
        <a:lstStyle/>
        <a:p>
          <a:r>
            <a:rPr lang="en-US" b="1" dirty="0"/>
            <a:t>Sensors</a:t>
          </a:r>
          <a:endParaRPr lang="en-US" dirty="0"/>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89163186-37C1-4843-B458-2A19FB9611F7}">
      <dgm:prSet/>
      <dgm:spPr/>
      <dgm:t>
        <a:bodyPr/>
        <a:lstStyle/>
        <a:p>
          <a:endParaRPr lang="en-US" dirty="0"/>
        </a:p>
      </dgm:t>
    </dgm:pt>
    <dgm:pt modelId="{CE390AD7-6EAC-4B2A-A0B3-4431016328FB}" type="parTrans" cxnId="{531C7B11-D634-4346-A156-C5416AC37C18}">
      <dgm:prSet/>
      <dgm:spPr/>
      <dgm:t>
        <a:bodyPr/>
        <a:lstStyle/>
        <a:p>
          <a:endParaRPr lang="en-US"/>
        </a:p>
      </dgm:t>
    </dgm:pt>
    <dgm:pt modelId="{B95E093C-6075-4146-A969-88CF9ED7FB30}" type="sibTrans" cxnId="{531C7B11-D634-4346-A156-C5416AC37C18}">
      <dgm:prSet/>
      <dgm:spPr/>
      <dgm:t>
        <a:bodyPr/>
        <a:lstStyle/>
        <a:p>
          <a:endParaRPr lang="en-US"/>
        </a:p>
      </dgm:t>
    </dgm:pt>
    <dgm:pt modelId="{F23D6484-47D4-4AEA-A7CB-EBFE13BFCE61}">
      <dgm:prSet/>
      <dgm:spPr/>
      <dgm:t>
        <a:bodyPr/>
        <a:lstStyle/>
        <a:p>
          <a:endParaRPr lang="en-US"/>
        </a:p>
      </dgm:t>
    </dgm:pt>
    <dgm:pt modelId="{E2706514-B950-432E-9BD8-03BC2B699B97}" type="parTrans" cxnId="{65C82421-950A-48F2-A1E0-7BAA176A1C2D}">
      <dgm:prSet/>
      <dgm:spPr/>
      <dgm:t>
        <a:bodyPr/>
        <a:lstStyle/>
        <a:p>
          <a:endParaRPr lang="en-US"/>
        </a:p>
      </dgm:t>
    </dgm:pt>
    <dgm:pt modelId="{6BD6171C-52A5-46CB-A615-A37CD5216BDD}" type="sibTrans" cxnId="{65C82421-950A-48F2-A1E0-7BAA176A1C2D}">
      <dgm:prSet/>
      <dgm:spPr/>
      <dgm:t>
        <a:bodyPr/>
        <a:lstStyle/>
        <a:p>
          <a:endParaRPr lang="en-US"/>
        </a:p>
      </dgm:t>
    </dgm:pt>
    <dgm:pt modelId="{EB8085AD-DE66-444E-AD31-AF2B51224948}">
      <dgm:prSet/>
      <dgm:spPr/>
      <dgm:t>
        <a:bodyPr/>
        <a:lstStyle/>
        <a:p>
          <a:endParaRPr lang="en-US"/>
        </a:p>
      </dgm:t>
    </dgm:pt>
    <dgm:pt modelId="{7324D38C-F909-4853-AC69-CD5F884A3506}" type="parTrans" cxnId="{1F321E2E-F382-48C4-BF5C-0F1A65DF633E}">
      <dgm:prSet/>
      <dgm:spPr/>
      <dgm:t>
        <a:bodyPr/>
        <a:lstStyle/>
        <a:p>
          <a:endParaRPr lang="en-US"/>
        </a:p>
      </dgm:t>
    </dgm:pt>
    <dgm:pt modelId="{F9636DD4-8012-49A4-ADC8-6A5BC035C76C}" type="sibTrans" cxnId="{1F321E2E-F382-48C4-BF5C-0F1A65DF633E}">
      <dgm:prSet/>
      <dgm:spPr/>
      <dgm:t>
        <a:bodyPr/>
        <a:lstStyle/>
        <a:p>
          <a:endParaRPr lang="en-US"/>
        </a:p>
      </dgm:t>
    </dgm:pt>
    <dgm:pt modelId="{45665F0C-EAF5-45B7-A68A-7B0907A7A880}">
      <dgm:prSet/>
      <dgm:spPr/>
      <dgm:t>
        <a:bodyPr/>
        <a:lstStyle/>
        <a:p>
          <a:endParaRPr lang="en-US" dirty="0"/>
        </a:p>
      </dgm:t>
    </dgm:pt>
    <dgm:pt modelId="{C9D7E885-9399-43F2-BE71-804B9A543661}" type="parTrans" cxnId="{5CF8B778-55A6-4250-BA6C-F997D4251452}">
      <dgm:prSet/>
      <dgm:spPr/>
      <dgm:t>
        <a:bodyPr/>
        <a:lstStyle/>
        <a:p>
          <a:endParaRPr lang="en-US"/>
        </a:p>
      </dgm:t>
    </dgm:pt>
    <dgm:pt modelId="{A7A1FFF5-3905-479F-98D4-8225F687C015}" type="sibTrans" cxnId="{5CF8B778-55A6-4250-BA6C-F997D4251452}">
      <dgm:prSet/>
      <dgm:spPr/>
      <dgm:t>
        <a:bodyPr/>
        <a:lstStyle/>
        <a:p>
          <a:endParaRPr lang="en-US"/>
        </a:p>
      </dgm:t>
    </dgm:pt>
    <dgm:pt modelId="{49C5FFFF-65EC-40FE-928F-5B41816F342F}">
      <dgm:prSet/>
      <dgm:spPr/>
      <dgm:t>
        <a:bodyPr/>
        <a:lstStyle/>
        <a:p>
          <a:endParaRPr lang="en-US" dirty="0"/>
        </a:p>
      </dgm:t>
    </dgm:pt>
    <dgm:pt modelId="{CF86A3FC-EB4C-4FFB-B7AF-4E7241742D40}" type="parTrans" cxnId="{7D4CFF5B-D761-4865-AA94-6DB96C1F5B62}">
      <dgm:prSet/>
      <dgm:spPr/>
      <dgm:t>
        <a:bodyPr/>
        <a:lstStyle/>
        <a:p>
          <a:endParaRPr lang="en-US"/>
        </a:p>
      </dgm:t>
    </dgm:pt>
    <dgm:pt modelId="{EC03FE70-288C-4653-989C-45F4E8674DA9}" type="sibTrans" cxnId="{7D4CFF5B-D761-4865-AA94-6DB96C1F5B62}">
      <dgm:prSet/>
      <dgm:spPr/>
      <dgm:t>
        <a:bodyPr/>
        <a:lstStyle/>
        <a:p>
          <a:endParaRPr lang="en-US"/>
        </a:p>
      </dgm:t>
    </dgm:pt>
    <dgm:pt modelId="{B820DC56-E227-4433-A539-4581081CFA6E}">
      <dgm:prSet/>
      <dgm:spPr/>
      <dgm:t>
        <a:bodyPr/>
        <a:lstStyle/>
        <a:p>
          <a:endParaRPr lang="en-US" dirty="0"/>
        </a:p>
      </dgm:t>
    </dgm:pt>
    <dgm:pt modelId="{4A84B0A2-67D6-46A6-90B5-AAD80D996EEF}" type="parTrans" cxnId="{7FA464D8-6F8A-4841-97A5-2A8D7B18EEEF}">
      <dgm:prSet/>
      <dgm:spPr/>
      <dgm:t>
        <a:bodyPr/>
        <a:lstStyle/>
        <a:p>
          <a:endParaRPr lang="en-US"/>
        </a:p>
      </dgm:t>
    </dgm:pt>
    <dgm:pt modelId="{8AC9B9D2-DF15-4CBB-9DB9-83E408C61826}" type="sibTrans" cxnId="{7FA464D8-6F8A-4841-97A5-2A8D7B18EEEF}">
      <dgm:prSet/>
      <dgm:spPr/>
      <dgm:t>
        <a:bodyPr/>
        <a:lstStyle/>
        <a:p>
          <a:endParaRPr lang="en-US"/>
        </a:p>
      </dgm:t>
    </dgm:pt>
    <dgm:pt modelId="{BD8CF55D-251C-4BD5-BF48-8B2ED62B4272}">
      <dgm:prSet/>
      <dgm:spPr/>
      <dgm:t>
        <a:bodyPr/>
        <a:lstStyle/>
        <a:p>
          <a:endParaRPr lang="en-US" dirty="0"/>
        </a:p>
      </dgm:t>
    </dgm:pt>
    <dgm:pt modelId="{5F9EA069-D971-45C6-94C8-D9790BA6E9C4}" type="parTrans" cxnId="{E289D1A5-E6A1-41D7-9797-1CBE7F8CBAF1}">
      <dgm:prSet/>
      <dgm:spPr/>
      <dgm:t>
        <a:bodyPr/>
        <a:lstStyle/>
        <a:p>
          <a:endParaRPr lang="en-US"/>
        </a:p>
      </dgm:t>
    </dgm:pt>
    <dgm:pt modelId="{4A979BA2-DB90-4F6F-A1D4-DA7B12A11966}" type="sibTrans" cxnId="{E289D1A5-E6A1-41D7-9797-1CBE7F8CBAF1}">
      <dgm:prSet/>
      <dgm:spPr/>
      <dgm:t>
        <a:bodyPr/>
        <a:lstStyle/>
        <a:p>
          <a:endParaRPr lang="en-US"/>
        </a:p>
      </dgm:t>
    </dgm:pt>
    <dgm:pt modelId="{F8AFD55B-38B9-439F-982C-D5407EB1213F}">
      <dgm:prSet/>
      <dgm:spPr/>
      <dgm:t>
        <a:bodyPr/>
        <a:lstStyle/>
        <a:p>
          <a:endParaRPr lang="en-US" dirty="0"/>
        </a:p>
      </dgm:t>
    </dgm:pt>
    <dgm:pt modelId="{E1C875B3-F2C4-4C2B-8DC2-0EBD9C74554B}" type="parTrans" cxnId="{57AD331F-9F90-4E1B-86D1-299AB0A132E6}">
      <dgm:prSet/>
      <dgm:spPr/>
      <dgm:t>
        <a:bodyPr/>
        <a:lstStyle/>
        <a:p>
          <a:endParaRPr lang="en-US"/>
        </a:p>
      </dgm:t>
    </dgm:pt>
    <dgm:pt modelId="{EF1EAC35-38FC-4C81-BA67-FD92DA4F547F}" type="sibTrans" cxnId="{57AD331F-9F90-4E1B-86D1-299AB0A132E6}">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custLinFactNeighborY="-630">
        <dgm:presLayoutVars>
          <dgm:bulletEnabled val="1"/>
        </dgm:presLayoutVars>
      </dgm:prSet>
      <dgm:spPr/>
    </dgm:pt>
  </dgm:ptLst>
  <dgm:cxnLst>
    <dgm:cxn modelId="{34F7950D-0038-442E-B60E-69971E8B40AC}" type="presOf" srcId="{58A56870-94C5-474F-A11F-B059F85D051B}" destId="{5AAEAC57-C5CF-4BF7-B78E-013E1F7A0946}" srcOrd="0" destOrd="0" presId="urn:microsoft.com/office/officeart/2005/8/layout/hList1"/>
    <dgm:cxn modelId="{531C7B11-D634-4346-A156-C5416AC37C18}" srcId="{68943606-CA28-4782-8232-95AB8616BAD2}" destId="{89163186-37C1-4843-B458-2A19FB9611F7}" srcOrd="7" destOrd="0" parTransId="{CE390AD7-6EAC-4B2A-A0B3-4431016328FB}" sibTransId="{B95E093C-6075-4146-A969-88CF9ED7FB30}"/>
    <dgm:cxn modelId="{8EDF021A-0EDD-4FB5-9107-0D2E7B05FC2D}" srcId="{B591CF20-E38B-470F-ADB9-0E408539A816}" destId="{7D8F34D2-ACF5-4A51-B24D-609C41730628}" srcOrd="2" destOrd="0" parTransId="{538793FA-12F5-487C-A939-B1DC05160418}" sibTransId="{73ABE292-2B32-41AF-ADF7-3E2FAF127215}"/>
    <dgm:cxn modelId="{57AD331F-9F90-4E1B-86D1-299AB0A132E6}" srcId="{68943606-CA28-4782-8232-95AB8616BAD2}" destId="{F8AFD55B-38B9-439F-982C-D5407EB1213F}" srcOrd="6" destOrd="0" parTransId="{E1C875B3-F2C4-4C2B-8DC2-0EBD9C74554B}" sibTransId="{EF1EAC35-38FC-4C81-BA67-FD92DA4F547F}"/>
    <dgm:cxn modelId="{65C82421-950A-48F2-A1E0-7BAA176A1C2D}" srcId="{68943606-CA28-4782-8232-95AB8616BAD2}" destId="{F23D6484-47D4-4AEA-A7CB-EBFE13BFCE61}" srcOrd="0" destOrd="0" parTransId="{E2706514-B950-432E-9BD8-03BC2B699B97}" sibTransId="{6BD6171C-52A5-46CB-A615-A37CD5216BDD}"/>
    <dgm:cxn modelId="{04BD272A-78AE-46A0-BC4A-995E602572B7}" type="presOf" srcId="{F0F72F2C-A2DF-4546-B5A6-BD3771EF4984}" destId="{ED723AC5-A2E2-4B16-BEA7-A94A2BECAD1C}" srcOrd="0" destOrd="0" presId="urn:microsoft.com/office/officeart/2005/8/layout/hList1"/>
    <dgm:cxn modelId="{1F321E2E-F382-48C4-BF5C-0F1A65DF633E}" srcId="{68943606-CA28-4782-8232-95AB8616BAD2}" destId="{EB8085AD-DE66-444E-AD31-AF2B51224948}" srcOrd="1" destOrd="0" parTransId="{7324D38C-F909-4853-AC69-CD5F884A3506}" sibTransId="{F9636DD4-8012-49A4-ADC8-6A5BC035C76C}"/>
    <dgm:cxn modelId="{8BCE5B36-B777-474D-890D-FE339B0902D4}" srcId="{B591CF20-E38B-470F-ADB9-0E408539A816}" destId="{68943606-CA28-4782-8232-95AB8616BAD2}" srcOrd="0" destOrd="0" parTransId="{676B489B-9AA3-44DD-9BE5-9D47C15ACFCD}" sibTransId="{F32ADC98-C909-41E5-91A2-1952AAB3B088}"/>
    <dgm:cxn modelId="{E555B439-B27F-4E20-8A5B-0DF40C9297D6}" type="presOf" srcId="{B820DC56-E227-4433-A539-4581081CFA6E}" destId="{AE9246A3-3980-441E-8C93-893085D8CE26}" srcOrd="0" destOrd="4" presId="urn:microsoft.com/office/officeart/2005/8/layout/hList1"/>
    <dgm:cxn modelId="{CDA3D040-0317-4025-877C-6FFBAC638E9E}" type="presOf" srcId="{F23D6484-47D4-4AEA-A7CB-EBFE13BFCE61}" destId="{AE9246A3-3980-441E-8C93-893085D8CE26}" srcOrd="0" destOrd="0" presId="urn:microsoft.com/office/officeart/2005/8/layout/hList1"/>
    <dgm:cxn modelId="{7D4CFF5B-D761-4865-AA94-6DB96C1F5B62}" srcId="{68943606-CA28-4782-8232-95AB8616BAD2}" destId="{49C5FFFF-65EC-40FE-928F-5B41816F342F}" srcOrd="3" destOrd="0" parTransId="{CF86A3FC-EB4C-4FFB-B7AF-4E7241742D40}" sibTransId="{EC03FE70-288C-4653-989C-45F4E8674DA9}"/>
    <dgm:cxn modelId="{69431E46-552C-438C-8C44-8DB3D6B356B6}" type="presOf" srcId="{7D8F34D2-ACF5-4A51-B24D-609C41730628}" destId="{2D001E74-0AE6-4A24-B178-617FDC7EFAEB}" srcOrd="0" destOrd="0" presId="urn:microsoft.com/office/officeart/2005/8/layout/hList1"/>
    <dgm:cxn modelId="{AFD4246B-59B6-4334-9B07-6E245EC15866}" type="presOf" srcId="{68943606-CA28-4782-8232-95AB8616BAD2}" destId="{60D9E2F1-B549-4EF6-9A39-54153CB848BF}" srcOrd="0" destOrd="0" presId="urn:microsoft.com/office/officeart/2005/8/layout/hList1"/>
    <dgm:cxn modelId="{5CF8B778-55A6-4250-BA6C-F997D4251452}" srcId="{68943606-CA28-4782-8232-95AB8616BAD2}" destId="{45665F0C-EAF5-45B7-A68A-7B0907A7A880}" srcOrd="2" destOrd="0" parTransId="{C9D7E885-9399-43F2-BE71-804B9A543661}" sibTransId="{A7A1FFF5-3905-479F-98D4-8225F687C015}"/>
    <dgm:cxn modelId="{6593B099-4683-4CE5-BBC3-FA3EEE9DBA90}" srcId="{B591CF20-E38B-470F-ADB9-0E408539A816}" destId="{58A56870-94C5-474F-A11F-B059F85D051B}" srcOrd="1" destOrd="0" parTransId="{C14F31F7-7F6D-4E53-9E55-3AF1CB4916C0}" sibTransId="{FD0CD066-B96F-4B22-9616-AEFC906D0365}"/>
    <dgm:cxn modelId="{E289D1A5-E6A1-41D7-9797-1CBE7F8CBAF1}" srcId="{68943606-CA28-4782-8232-95AB8616BAD2}" destId="{BD8CF55D-251C-4BD5-BF48-8B2ED62B4272}" srcOrd="5" destOrd="0" parTransId="{5F9EA069-D971-45C6-94C8-D9790BA6E9C4}" sibTransId="{4A979BA2-DB90-4F6F-A1D4-DA7B12A11966}"/>
    <dgm:cxn modelId="{ECAC54A8-C412-40AA-800C-9D5DFD92070E}" srcId="{B591CF20-E38B-470F-ADB9-0E408539A816}" destId="{F0F72F2C-A2DF-4546-B5A6-BD3771EF4984}" srcOrd="3" destOrd="0" parTransId="{A2250B20-5406-4F3F-A64D-6152F8E74E44}" sibTransId="{F55E5FBB-56F5-4E60-80C1-C4231D568744}"/>
    <dgm:cxn modelId="{BF6659BE-F99C-4BFF-A2A2-D65FB7E24687}" type="presOf" srcId="{BD8CF55D-251C-4BD5-BF48-8B2ED62B4272}" destId="{AE9246A3-3980-441E-8C93-893085D8CE26}" srcOrd="0" destOrd="5" presId="urn:microsoft.com/office/officeart/2005/8/layout/hList1"/>
    <dgm:cxn modelId="{4C6C92BF-25FE-40DD-8747-54962B351127}" type="presOf" srcId="{F8AFD55B-38B9-439F-982C-D5407EB1213F}" destId="{AE9246A3-3980-441E-8C93-893085D8CE26}" srcOrd="0" destOrd="6" presId="urn:microsoft.com/office/officeart/2005/8/layout/hList1"/>
    <dgm:cxn modelId="{899A5FC8-399E-42E0-B833-C6DD1A58A213}" type="presOf" srcId="{49C5FFFF-65EC-40FE-928F-5B41816F342F}" destId="{AE9246A3-3980-441E-8C93-893085D8CE26}" srcOrd="0" destOrd="3" presId="urn:microsoft.com/office/officeart/2005/8/layout/hList1"/>
    <dgm:cxn modelId="{919B78D7-3423-4261-90CD-FD30B295DE6E}" type="presOf" srcId="{EB8085AD-DE66-444E-AD31-AF2B51224948}" destId="{AE9246A3-3980-441E-8C93-893085D8CE26}" srcOrd="0" destOrd="1" presId="urn:microsoft.com/office/officeart/2005/8/layout/hList1"/>
    <dgm:cxn modelId="{7FA464D8-6F8A-4841-97A5-2A8D7B18EEEF}" srcId="{68943606-CA28-4782-8232-95AB8616BAD2}" destId="{B820DC56-E227-4433-A539-4581081CFA6E}" srcOrd="4" destOrd="0" parTransId="{4A84B0A2-67D6-46A6-90B5-AAD80D996EEF}" sibTransId="{8AC9B9D2-DF15-4CBB-9DB9-83E408C61826}"/>
    <dgm:cxn modelId="{9DC4D9DE-E4D5-41F9-BE0D-436F3B8081E6}" type="presOf" srcId="{B591CF20-E38B-470F-ADB9-0E408539A816}" destId="{72F092A1-3B55-4AF9-BB8D-2692568648C3}" srcOrd="0" destOrd="0" presId="urn:microsoft.com/office/officeart/2005/8/layout/hList1"/>
    <dgm:cxn modelId="{D94306E8-F073-4174-8622-4AFE36423D97}" type="presOf" srcId="{45665F0C-EAF5-45B7-A68A-7B0907A7A880}" destId="{AE9246A3-3980-441E-8C93-893085D8CE26}" srcOrd="0" destOrd="2" presId="urn:microsoft.com/office/officeart/2005/8/layout/hList1"/>
    <dgm:cxn modelId="{0F0E2AF2-736F-4889-A368-366565A9465D}" type="presOf" srcId="{89163186-37C1-4843-B458-2A19FB9611F7}" destId="{AE9246A3-3980-441E-8C93-893085D8CE26}" srcOrd="0" destOrd="7" presId="urn:microsoft.com/office/officeart/2005/8/layout/hList1"/>
    <dgm:cxn modelId="{9BAE90C9-4755-4951-8333-E57977CCB9A6}" type="presParOf" srcId="{72F092A1-3B55-4AF9-BB8D-2692568648C3}" destId="{07C34D83-3094-4FD8-AF53-7B4F0466A48D}" srcOrd="0" destOrd="0" presId="urn:microsoft.com/office/officeart/2005/8/layout/hList1"/>
    <dgm:cxn modelId="{1D0A0445-3789-47A4-9041-61850394D549}" type="presParOf" srcId="{07C34D83-3094-4FD8-AF53-7B4F0466A48D}" destId="{60D9E2F1-B549-4EF6-9A39-54153CB848BF}" srcOrd="0" destOrd="0" presId="urn:microsoft.com/office/officeart/2005/8/layout/hList1"/>
    <dgm:cxn modelId="{20C15D1F-99BE-4A50-B549-282067652CB3}" type="presParOf" srcId="{07C34D83-3094-4FD8-AF53-7B4F0466A48D}" destId="{AE9246A3-3980-441E-8C93-893085D8CE26}" srcOrd="1" destOrd="0" presId="urn:microsoft.com/office/officeart/2005/8/layout/hList1"/>
    <dgm:cxn modelId="{1E3EC2D9-FF6B-40D8-AEB6-11722D2A22A6}" type="presParOf" srcId="{72F092A1-3B55-4AF9-BB8D-2692568648C3}" destId="{A4E5F21F-8483-482A-B577-134ACFDB9B9E}" srcOrd="1" destOrd="0" presId="urn:microsoft.com/office/officeart/2005/8/layout/hList1"/>
    <dgm:cxn modelId="{238DD060-F5D0-4C7E-942E-6806726E9CE2}" type="presParOf" srcId="{72F092A1-3B55-4AF9-BB8D-2692568648C3}" destId="{7288A2BB-75A7-4488-8F75-4BC6D89E9768}" srcOrd="2" destOrd="0" presId="urn:microsoft.com/office/officeart/2005/8/layout/hList1"/>
    <dgm:cxn modelId="{FC1284C6-0CF1-43AC-BFE6-984C1978BD7C}" type="presParOf" srcId="{7288A2BB-75A7-4488-8F75-4BC6D89E9768}" destId="{5AAEAC57-C5CF-4BF7-B78E-013E1F7A0946}" srcOrd="0" destOrd="0" presId="urn:microsoft.com/office/officeart/2005/8/layout/hList1"/>
    <dgm:cxn modelId="{58548CBC-8838-47B9-82FC-259242D12A4A}" type="presParOf" srcId="{7288A2BB-75A7-4488-8F75-4BC6D89E9768}" destId="{DD58FCCA-5A53-48EF-830C-01A1BC2DEC5F}" srcOrd="1" destOrd="0" presId="urn:microsoft.com/office/officeart/2005/8/layout/hList1"/>
    <dgm:cxn modelId="{9AEF40A5-5090-4C1D-9D89-736CC8D7BCF6}" type="presParOf" srcId="{72F092A1-3B55-4AF9-BB8D-2692568648C3}" destId="{18DB903B-07DD-486D-A4B9-BC4325B28247}" srcOrd="3" destOrd="0" presId="urn:microsoft.com/office/officeart/2005/8/layout/hList1"/>
    <dgm:cxn modelId="{1804578A-C382-44F0-BB05-88C0B5DBB87B}" type="presParOf" srcId="{72F092A1-3B55-4AF9-BB8D-2692568648C3}" destId="{3E978AA7-ADC8-41B0-8320-DE84F788EBE3}" srcOrd="4" destOrd="0" presId="urn:microsoft.com/office/officeart/2005/8/layout/hList1"/>
    <dgm:cxn modelId="{1D71DBD6-3F4C-48EE-BE50-4A0267448349}" type="presParOf" srcId="{3E978AA7-ADC8-41B0-8320-DE84F788EBE3}" destId="{2D001E74-0AE6-4A24-B178-617FDC7EFAEB}" srcOrd="0" destOrd="0" presId="urn:microsoft.com/office/officeart/2005/8/layout/hList1"/>
    <dgm:cxn modelId="{4D9F151F-5372-4AD1-BE3B-FED95413F8AD}" type="presParOf" srcId="{3E978AA7-ADC8-41B0-8320-DE84F788EBE3}" destId="{C7F39890-5C8D-48FD-9A3D-71E6A4C3F357}" srcOrd="1" destOrd="0" presId="urn:microsoft.com/office/officeart/2005/8/layout/hList1"/>
    <dgm:cxn modelId="{0D242EA3-2BB8-4177-865F-908D9655E6BB}" type="presParOf" srcId="{72F092A1-3B55-4AF9-BB8D-2692568648C3}" destId="{5F376750-33CC-45A6-93BB-8929160531C0}" srcOrd="5" destOrd="0" presId="urn:microsoft.com/office/officeart/2005/8/layout/hList1"/>
    <dgm:cxn modelId="{6FF7D304-C155-4EF9-AA91-70321F3F61E8}" type="presParOf" srcId="{72F092A1-3B55-4AF9-BB8D-2692568648C3}" destId="{E6C8BDA2-4ADF-4F7E-A8ED-69DD98127150}" srcOrd="6" destOrd="0" presId="urn:microsoft.com/office/officeart/2005/8/layout/hList1"/>
    <dgm:cxn modelId="{B4976196-DF51-46BF-B687-AD375B21432C}" type="presParOf" srcId="{E6C8BDA2-4ADF-4F7E-A8ED-69DD98127150}" destId="{ED723AC5-A2E2-4B16-BEA7-A94A2BECAD1C}" srcOrd="0" destOrd="0" presId="urn:microsoft.com/office/officeart/2005/8/layout/hList1"/>
    <dgm:cxn modelId="{4AFF7409-DC74-4567-9D49-65C815B1B5D1}"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591CF20-E38B-470F-ADB9-0E408539A816}"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68943606-CA28-4782-8232-95AB8616BAD2}">
      <dgm:prSet/>
      <dgm:spPr/>
      <dgm:t>
        <a:bodyPr/>
        <a:lstStyle/>
        <a:p>
          <a:r>
            <a:rPr lang="en-US" b="1"/>
            <a:t>Performance measure</a:t>
          </a:r>
          <a:endParaRPr lang="en-US"/>
        </a:p>
      </dgm:t>
    </dgm:pt>
    <dgm:pt modelId="{676B489B-9AA3-44DD-9BE5-9D47C15ACFCD}" type="parTrans" cxnId="{8BCE5B36-B777-474D-890D-FE339B0902D4}">
      <dgm:prSet/>
      <dgm:spPr/>
      <dgm:t>
        <a:bodyPr/>
        <a:lstStyle/>
        <a:p>
          <a:endParaRPr lang="en-US"/>
        </a:p>
      </dgm:t>
    </dgm:pt>
    <dgm:pt modelId="{F32ADC98-C909-41E5-91A2-1952AAB3B088}" type="sibTrans" cxnId="{8BCE5B36-B777-474D-890D-FE339B0902D4}">
      <dgm:prSet/>
      <dgm:spPr/>
      <dgm:t>
        <a:bodyPr/>
        <a:lstStyle/>
        <a:p>
          <a:endParaRPr lang="en-US"/>
        </a:p>
      </dgm:t>
    </dgm:pt>
    <dgm:pt modelId="{B8F46C62-824E-4968-9874-EAE0BD4DEC06}">
      <dgm:prSet/>
      <dgm:spPr/>
      <dgm:t>
        <a:bodyPr/>
        <a:lstStyle/>
        <a:p>
          <a:r>
            <a:rPr lang="en-US" dirty="0"/>
            <a:t>Safe</a:t>
          </a:r>
        </a:p>
      </dgm:t>
    </dgm:pt>
    <dgm:pt modelId="{2CB3CFE6-48C9-4764-BE98-1DFCB01931D2}" type="parTrans" cxnId="{C49E96B9-6082-4869-BC9C-F094F52923B2}">
      <dgm:prSet/>
      <dgm:spPr/>
      <dgm:t>
        <a:bodyPr/>
        <a:lstStyle/>
        <a:p>
          <a:endParaRPr lang="en-US"/>
        </a:p>
      </dgm:t>
    </dgm:pt>
    <dgm:pt modelId="{CC392892-33EB-4DAB-95D8-04EC6A85112E}" type="sibTrans" cxnId="{C49E96B9-6082-4869-BC9C-F094F52923B2}">
      <dgm:prSet/>
      <dgm:spPr/>
      <dgm:t>
        <a:bodyPr/>
        <a:lstStyle/>
        <a:p>
          <a:endParaRPr lang="en-US"/>
        </a:p>
      </dgm:t>
    </dgm:pt>
    <dgm:pt modelId="{58A56870-94C5-474F-A11F-B059F85D051B}">
      <dgm:prSet/>
      <dgm:spPr/>
      <dgm:t>
        <a:bodyPr/>
        <a:lstStyle/>
        <a:p>
          <a:r>
            <a:rPr lang="en-US" b="1"/>
            <a:t>Environment</a:t>
          </a:r>
          <a:endParaRPr lang="en-US"/>
        </a:p>
      </dgm:t>
    </dgm:pt>
    <dgm:pt modelId="{C14F31F7-7F6D-4E53-9E55-3AF1CB4916C0}" type="parTrans" cxnId="{6593B099-4683-4CE5-BBC3-FA3EEE9DBA90}">
      <dgm:prSet/>
      <dgm:spPr/>
      <dgm:t>
        <a:bodyPr/>
        <a:lstStyle/>
        <a:p>
          <a:endParaRPr lang="en-US"/>
        </a:p>
      </dgm:t>
    </dgm:pt>
    <dgm:pt modelId="{FD0CD066-B96F-4B22-9616-AEFC906D0365}" type="sibTrans" cxnId="{6593B099-4683-4CE5-BBC3-FA3EEE9DBA90}">
      <dgm:prSet/>
      <dgm:spPr/>
      <dgm:t>
        <a:bodyPr/>
        <a:lstStyle/>
        <a:p>
          <a:endParaRPr lang="en-US"/>
        </a:p>
      </dgm:t>
    </dgm:pt>
    <dgm:pt modelId="{99690A0C-B363-44CA-B8D2-E1E8D3F4850C}">
      <dgm:prSet/>
      <dgm:spPr/>
      <dgm:t>
        <a:bodyPr/>
        <a:lstStyle/>
        <a:p>
          <a:r>
            <a:rPr lang="en-US" dirty="0"/>
            <a:t>Roads</a:t>
          </a:r>
        </a:p>
      </dgm:t>
    </dgm:pt>
    <dgm:pt modelId="{4129AA71-9DFC-4B1A-9E74-FAE90BAD1635}" type="parTrans" cxnId="{CEF9423A-8323-4FA6-9433-09CDA70E8829}">
      <dgm:prSet/>
      <dgm:spPr/>
      <dgm:t>
        <a:bodyPr/>
        <a:lstStyle/>
        <a:p>
          <a:endParaRPr lang="en-US"/>
        </a:p>
      </dgm:t>
    </dgm:pt>
    <dgm:pt modelId="{22B365A6-AF06-4542-A330-D109C89F66BB}" type="sibTrans" cxnId="{CEF9423A-8323-4FA6-9433-09CDA70E8829}">
      <dgm:prSet/>
      <dgm:spPr/>
      <dgm:t>
        <a:bodyPr/>
        <a:lstStyle/>
        <a:p>
          <a:endParaRPr lang="en-US"/>
        </a:p>
      </dgm:t>
    </dgm:pt>
    <dgm:pt modelId="{7D8F34D2-ACF5-4A51-B24D-609C41730628}">
      <dgm:prSet/>
      <dgm:spPr/>
      <dgm:t>
        <a:bodyPr/>
        <a:lstStyle/>
        <a:p>
          <a:r>
            <a:rPr lang="en-US" b="1"/>
            <a:t>Actuators</a:t>
          </a:r>
          <a:endParaRPr lang="en-US"/>
        </a:p>
      </dgm:t>
    </dgm:pt>
    <dgm:pt modelId="{538793FA-12F5-487C-A939-B1DC05160418}" type="parTrans" cxnId="{8EDF021A-0EDD-4FB5-9107-0D2E7B05FC2D}">
      <dgm:prSet/>
      <dgm:spPr/>
      <dgm:t>
        <a:bodyPr/>
        <a:lstStyle/>
        <a:p>
          <a:endParaRPr lang="en-US"/>
        </a:p>
      </dgm:t>
    </dgm:pt>
    <dgm:pt modelId="{73ABE292-2B32-41AF-ADF7-3E2FAF127215}" type="sibTrans" cxnId="{8EDF021A-0EDD-4FB5-9107-0D2E7B05FC2D}">
      <dgm:prSet/>
      <dgm:spPr/>
      <dgm:t>
        <a:bodyPr/>
        <a:lstStyle/>
        <a:p>
          <a:endParaRPr lang="en-US"/>
        </a:p>
      </dgm:t>
    </dgm:pt>
    <dgm:pt modelId="{E64BC63D-3F14-4150-9DA0-E7EC0FD6EA76}">
      <dgm:prSet/>
      <dgm:spPr/>
      <dgm:t>
        <a:bodyPr/>
        <a:lstStyle/>
        <a:p>
          <a:r>
            <a:rPr lang="en-US" dirty="0"/>
            <a:t>Steering wheel</a:t>
          </a:r>
        </a:p>
      </dgm:t>
    </dgm:pt>
    <dgm:pt modelId="{D507EDFD-DDCC-4F7A-8C9A-BB646694064C}" type="parTrans" cxnId="{35A2ED99-0F87-403A-BB22-400B56925B24}">
      <dgm:prSet/>
      <dgm:spPr/>
      <dgm:t>
        <a:bodyPr/>
        <a:lstStyle/>
        <a:p>
          <a:endParaRPr lang="en-US"/>
        </a:p>
      </dgm:t>
    </dgm:pt>
    <dgm:pt modelId="{1E441C76-492B-41CE-8558-DC1206CC67E0}" type="sibTrans" cxnId="{35A2ED99-0F87-403A-BB22-400B56925B24}">
      <dgm:prSet/>
      <dgm:spPr/>
      <dgm:t>
        <a:bodyPr/>
        <a:lstStyle/>
        <a:p>
          <a:endParaRPr lang="en-US"/>
        </a:p>
      </dgm:t>
    </dgm:pt>
    <dgm:pt modelId="{F0F72F2C-A2DF-4546-B5A6-BD3771EF4984}">
      <dgm:prSet/>
      <dgm:spPr/>
      <dgm:t>
        <a:bodyPr/>
        <a:lstStyle/>
        <a:p>
          <a:r>
            <a:rPr lang="en-US" b="1"/>
            <a:t>Sensors</a:t>
          </a:r>
          <a:endParaRPr lang="en-US"/>
        </a:p>
      </dgm:t>
    </dgm:pt>
    <dgm:pt modelId="{A2250B20-5406-4F3F-A64D-6152F8E74E44}" type="parTrans" cxnId="{ECAC54A8-C412-40AA-800C-9D5DFD92070E}">
      <dgm:prSet/>
      <dgm:spPr/>
      <dgm:t>
        <a:bodyPr/>
        <a:lstStyle/>
        <a:p>
          <a:endParaRPr lang="en-US"/>
        </a:p>
      </dgm:t>
    </dgm:pt>
    <dgm:pt modelId="{F55E5FBB-56F5-4E60-80C1-C4231D568744}" type="sibTrans" cxnId="{ECAC54A8-C412-40AA-800C-9D5DFD92070E}">
      <dgm:prSet/>
      <dgm:spPr/>
      <dgm:t>
        <a:bodyPr/>
        <a:lstStyle/>
        <a:p>
          <a:endParaRPr lang="en-US"/>
        </a:p>
      </dgm:t>
    </dgm:pt>
    <dgm:pt modelId="{DD1E0D02-53B6-4AD7-9E54-A7D0795D9AC8}">
      <dgm:prSet/>
      <dgm:spPr/>
      <dgm:t>
        <a:bodyPr/>
        <a:lstStyle/>
        <a:p>
          <a:r>
            <a:rPr lang="en-US" dirty="0"/>
            <a:t>Cameras</a:t>
          </a:r>
        </a:p>
      </dgm:t>
    </dgm:pt>
    <dgm:pt modelId="{8AB55934-9679-48B3-8F3D-EF7ADD4036C3}" type="parTrans" cxnId="{FC336D05-F568-4DE0-B477-723ADFAAF844}">
      <dgm:prSet/>
      <dgm:spPr/>
      <dgm:t>
        <a:bodyPr/>
        <a:lstStyle/>
        <a:p>
          <a:endParaRPr lang="en-US"/>
        </a:p>
      </dgm:t>
    </dgm:pt>
    <dgm:pt modelId="{C916A12B-4192-4C19-B375-74438A211E52}" type="sibTrans" cxnId="{FC336D05-F568-4DE0-B477-723ADFAAF844}">
      <dgm:prSet/>
      <dgm:spPr/>
      <dgm:t>
        <a:bodyPr/>
        <a:lstStyle/>
        <a:p>
          <a:endParaRPr lang="en-US"/>
        </a:p>
      </dgm:t>
    </dgm:pt>
    <dgm:pt modelId="{DF6124A1-3345-4DD8-BC99-57CC98D42921}">
      <dgm:prSet/>
      <dgm:spPr/>
      <dgm:t>
        <a:bodyPr/>
        <a:lstStyle/>
        <a:p>
          <a:r>
            <a:rPr lang="en-US" dirty="0"/>
            <a:t>other traffic </a:t>
          </a:r>
        </a:p>
      </dgm:t>
    </dgm:pt>
    <dgm:pt modelId="{B2CF88B5-7EDE-493B-BD6B-5AEDE5AD63C3}" type="parTrans" cxnId="{FD61894F-8043-4A82-ACC3-2DFBCBC2A0D4}">
      <dgm:prSet/>
      <dgm:spPr/>
      <dgm:t>
        <a:bodyPr/>
        <a:lstStyle/>
        <a:p>
          <a:endParaRPr lang="en-US"/>
        </a:p>
      </dgm:t>
    </dgm:pt>
    <dgm:pt modelId="{DD8425FA-9779-48FA-B6DE-876CC72153C2}" type="sibTrans" cxnId="{FD61894F-8043-4A82-ACC3-2DFBCBC2A0D4}">
      <dgm:prSet/>
      <dgm:spPr/>
      <dgm:t>
        <a:bodyPr/>
        <a:lstStyle/>
        <a:p>
          <a:endParaRPr lang="en-US"/>
        </a:p>
      </dgm:t>
    </dgm:pt>
    <dgm:pt modelId="{9C367CD2-D072-49AB-867B-391044203855}">
      <dgm:prSet/>
      <dgm:spPr/>
      <dgm:t>
        <a:bodyPr/>
        <a:lstStyle/>
        <a:p>
          <a:r>
            <a:rPr lang="en-US" dirty="0"/>
            <a:t>pedestrians </a:t>
          </a:r>
        </a:p>
      </dgm:t>
    </dgm:pt>
    <dgm:pt modelId="{6C95B9D7-E884-46BD-8470-A1194B51F200}" type="parTrans" cxnId="{C447BAC2-4786-419F-B53F-EFF1E6ADE9AE}">
      <dgm:prSet/>
      <dgm:spPr/>
      <dgm:t>
        <a:bodyPr/>
        <a:lstStyle/>
        <a:p>
          <a:endParaRPr lang="en-US"/>
        </a:p>
      </dgm:t>
    </dgm:pt>
    <dgm:pt modelId="{A08C7584-BAB8-4646-8AFE-FAB8A7E8F7C9}" type="sibTrans" cxnId="{C447BAC2-4786-419F-B53F-EFF1E6ADE9AE}">
      <dgm:prSet/>
      <dgm:spPr/>
      <dgm:t>
        <a:bodyPr/>
        <a:lstStyle/>
        <a:p>
          <a:endParaRPr lang="en-US"/>
        </a:p>
      </dgm:t>
    </dgm:pt>
    <dgm:pt modelId="{DD1BEDFC-A663-4738-AD6F-17B6C957FB47}">
      <dgm:prSet/>
      <dgm:spPr/>
      <dgm:t>
        <a:bodyPr/>
        <a:lstStyle/>
        <a:p>
          <a:r>
            <a:rPr lang="en-US" dirty="0"/>
            <a:t>customers</a:t>
          </a:r>
        </a:p>
      </dgm:t>
    </dgm:pt>
    <dgm:pt modelId="{35D7AF1B-BEAD-46E0-B245-02424470071F}" type="parTrans" cxnId="{48689EAC-A261-40BA-A1A5-CB22F9FE8A8D}">
      <dgm:prSet/>
      <dgm:spPr/>
      <dgm:t>
        <a:bodyPr/>
        <a:lstStyle/>
        <a:p>
          <a:endParaRPr lang="en-US"/>
        </a:p>
      </dgm:t>
    </dgm:pt>
    <dgm:pt modelId="{2F4948BD-94FC-4845-BB51-D445A3BA9467}" type="sibTrans" cxnId="{48689EAC-A261-40BA-A1A5-CB22F9FE8A8D}">
      <dgm:prSet/>
      <dgm:spPr/>
      <dgm:t>
        <a:bodyPr/>
        <a:lstStyle/>
        <a:p>
          <a:endParaRPr lang="en-US"/>
        </a:p>
      </dgm:t>
    </dgm:pt>
    <dgm:pt modelId="{9A11CB0E-7A9F-418B-B52F-5FF51A0720B3}">
      <dgm:prSet/>
      <dgm:spPr/>
      <dgm:t>
        <a:bodyPr/>
        <a:lstStyle/>
        <a:p>
          <a:r>
            <a:rPr lang="en-US" dirty="0"/>
            <a:t> accelerator</a:t>
          </a:r>
        </a:p>
      </dgm:t>
    </dgm:pt>
    <dgm:pt modelId="{D82F122F-2114-4A78-B503-1BCAE13F0CFE}" type="parTrans" cxnId="{54A43A4A-E4A0-41A0-BB5B-DADB5F86B1ED}">
      <dgm:prSet/>
      <dgm:spPr/>
      <dgm:t>
        <a:bodyPr/>
        <a:lstStyle/>
        <a:p>
          <a:endParaRPr lang="en-US"/>
        </a:p>
      </dgm:t>
    </dgm:pt>
    <dgm:pt modelId="{6363FDCA-AD41-4E6F-B7CD-3B5CA6CE6F9E}" type="sibTrans" cxnId="{54A43A4A-E4A0-41A0-BB5B-DADB5F86B1ED}">
      <dgm:prSet/>
      <dgm:spPr/>
      <dgm:t>
        <a:bodyPr/>
        <a:lstStyle/>
        <a:p>
          <a:endParaRPr lang="en-US"/>
        </a:p>
      </dgm:t>
    </dgm:pt>
    <dgm:pt modelId="{5C75ABEB-F4BA-400B-B9F2-F23F97463A7D}">
      <dgm:prSet/>
      <dgm:spPr/>
      <dgm:t>
        <a:bodyPr/>
        <a:lstStyle/>
        <a:p>
          <a:r>
            <a:rPr lang="en-US" dirty="0"/>
            <a:t>brake</a:t>
          </a:r>
        </a:p>
      </dgm:t>
    </dgm:pt>
    <dgm:pt modelId="{1368C5A2-5807-4015-8DBD-5E11DE44C67B}" type="parTrans" cxnId="{BF05AB9A-7570-4D63-ABEA-4404AAD630F8}">
      <dgm:prSet/>
      <dgm:spPr/>
      <dgm:t>
        <a:bodyPr/>
        <a:lstStyle/>
        <a:p>
          <a:endParaRPr lang="en-US"/>
        </a:p>
      </dgm:t>
    </dgm:pt>
    <dgm:pt modelId="{F1B09895-4F3F-4648-8678-0901A19C201C}" type="sibTrans" cxnId="{BF05AB9A-7570-4D63-ABEA-4404AAD630F8}">
      <dgm:prSet/>
      <dgm:spPr/>
      <dgm:t>
        <a:bodyPr/>
        <a:lstStyle/>
        <a:p>
          <a:endParaRPr lang="en-US"/>
        </a:p>
      </dgm:t>
    </dgm:pt>
    <dgm:pt modelId="{6D83297A-5466-4684-943E-3E98C96EF1EE}">
      <dgm:prSet/>
      <dgm:spPr/>
      <dgm:t>
        <a:bodyPr/>
        <a:lstStyle/>
        <a:p>
          <a:r>
            <a:rPr lang="en-US" dirty="0"/>
            <a:t>signal</a:t>
          </a:r>
        </a:p>
      </dgm:t>
    </dgm:pt>
    <dgm:pt modelId="{BC1E25D6-BD75-417A-B2A6-8F1FA60783C2}" type="parTrans" cxnId="{D440DBE2-A604-4C8D-A12C-4A65FE82D34C}">
      <dgm:prSet/>
      <dgm:spPr/>
      <dgm:t>
        <a:bodyPr/>
        <a:lstStyle/>
        <a:p>
          <a:endParaRPr lang="en-US"/>
        </a:p>
      </dgm:t>
    </dgm:pt>
    <dgm:pt modelId="{EBBEC456-5F41-4249-BE51-C1D1B5004384}" type="sibTrans" cxnId="{D440DBE2-A604-4C8D-A12C-4A65FE82D34C}">
      <dgm:prSet/>
      <dgm:spPr/>
      <dgm:t>
        <a:bodyPr/>
        <a:lstStyle/>
        <a:p>
          <a:endParaRPr lang="en-US"/>
        </a:p>
      </dgm:t>
    </dgm:pt>
    <dgm:pt modelId="{7DC30BB8-E413-4267-9B01-D0C398158CB3}">
      <dgm:prSet/>
      <dgm:spPr/>
      <dgm:t>
        <a:bodyPr/>
        <a:lstStyle/>
        <a:p>
          <a:r>
            <a:rPr lang="en-US" dirty="0"/>
            <a:t>horn</a:t>
          </a:r>
        </a:p>
      </dgm:t>
    </dgm:pt>
    <dgm:pt modelId="{D559063E-990A-4AEA-A4CF-1715F0D301DE}" type="parTrans" cxnId="{A2258A4A-D5EA-4DF1-9992-4421E3494DBB}">
      <dgm:prSet/>
      <dgm:spPr/>
      <dgm:t>
        <a:bodyPr/>
        <a:lstStyle/>
        <a:p>
          <a:endParaRPr lang="en-US"/>
        </a:p>
      </dgm:t>
    </dgm:pt>
    <dgm:pt modelId="{C50021D0-A180-4E4B-80B2-135BF7DCB95E}" type="sibTrans" cxnId="{A2258A4A-D5EA-4DF1-9992-4421E3494DBB}">
      <dgm:prSet/>
      <dgm:spPr/>
      <dgm:t>
        <a:bodyPr/>
        <a:lstStyle/>
        <a:p>
          <a:endParaRPr lang="en-US"/>
        </a:p>
      </dgm:t>
    </dgm:pt>
    <dgm:pt modelId="{D864C7AA-F3B5-4FB5-8B92-D746FB5CC396}">
      <dgm:prSet/>
      <dgm:spPr/>
      <dgm:t>
        <a:bodyPr/>
        <a:lstStyle/>
        <a:p>
          <a:r>
            <a:rPr lang="en-US" dirty="0"/>
            <a:t>sonar</a:t>
          </a:r>
        </a:p>
      </dgm:t>
    </dgm:pt>
    <dgm:pt modelId="{09BBFD11-618B-4F3B-99DE-CD19ED65A989}" type="parTrans" cxnId="{75512185-0EA6-4209-A574-E797EFCD5CD1}">
      <dgm:prSet/>
      <dgm:spPr/>
      <dgm:t>
        <a:bodyPr/>
        <a:lstStyle/>
        <a:p>
          <a:endParaRPr lang="en-US"/>
        </a:p>
      </dgm:t>
    </dgm:pt>
    <dgm:pt modelId="{DA9592DB-3C12-4258-86C8-FA80B554B696}" type="sibTrans" cxnId="{75512185-0EA6-4209-A574-E797EFCD5CD1}">
      <dgm:prSet/>
      <dgm:spPr/>
      <dgm:t>
        <a:bodyPr/>
        <a:lstStyle/>
        <a:p>
          <a:endParaRPr lang="en-US"/>
        </a:p>
      </dgm:t>
    </dgm:pt>
    <dgm:pt modelId="{3C0CB938-E1F9-4A85-988C-3B8227DC8B4B}">
      <dgm:prSet/>
      <dgm:spPr/>
      <dgm:t>
        <a:bodyPr/>
        <a:lstStyle/>
        <a:p>
          <a:r>
            <a:rPr lang="en-US" dirty="0"/>
            <a:t>speedometer</a:t>
          </a:r>
        </a:p>
      </dgm:t>
    </dgm:pt>
    <dgm:pt modelId="{A5B266FE-63B3-4277-B6BB-068B18E40705}" type="parTrans" cxnId="{38E5410E-DF0D-42F8-B3CC-C07FC3B042E8}">
      <dgm:prSet/>
      <dgm:spPr/>
      <dgm:t>
        <a:bodyPr/>
        <a:lstStyle/>
        <a:p>
          <a:endParaRPr lang="en-US"/>
        </a:p>
      </dgm:t>
    </dgm:pt>
    <dgm:pt modelId="{E3633988-5154-4E7D-A927-75167A27E844}" type="sibTrans" cxnId="{38E5410E-DF0D-42F8-B3CC-C07FC3B042E8}">
      <dgm:prSet/>
      <dgm:spPr/>
      <dgm:t>
        <a:bodyPr/>
        <a:lstStyle/>
        <a:p>
          <a:endParaRPr lang="en-US"/>
        </a:p>
      </dgm:t>
    </dgm:pt>
    <dgm:pt modelId="{F6530794-3DBF-46C1-88C9-5A35FFF151CC}">
      <dgm:prSet/>
      <dgm:spPr/>
      <dgm:t>
        <a:bodyPr/>
        <a:lstStyle/>
        <a:p>
          <a:r>
            <a:rPr lang="en-US" dirty="0"/>
            <a:t>GPS</a:t>
          </a:r>
        </a:p>
      </dgm:t>
    </dgm:pt>
    <dgm:pt modelId="{11C96B7B-1D95-4292-A36F-3D42FCE18E74}" type="parTrans" cxnId="{E3722183-5FAF-40CE-B1E2-A53CE3A059AD}">
      <dgm:prSet/>
      <dgm:spPr/>
      <dgm:t>
        <a:bodyPr/>
        <a:lstStyle/>
        <a:p>
          <a:endParaRPr lang="en-US"/>
        </a:p>
      </dgm:t>
    </dgm:pt>
    <dgm:pt modelId="{346DD7CA-A3A0-476B-AAE6-A24F60B9D00E}" type="sibTrans" cxnId="{E3722183-5FAF-40CE-B1E2-A53CE3A059AD}">
      <dgm:prSet/>
      <dgm:spPr/>
      <dgm:t>
        <a:bodyPr/>
        <a:lstStyle/>
        <a:p>
          <a:endParaRPr lang="en-US"/>
        </a:p>
      </dgm:t>
    </dgm:pt>
    <dgm:pt modelId="{21162962-6786-44EB-A9D2-2F7790A21F41}">
      <dgm:prSet/>
      <dgm:spPr/>
      <dgm:t>
        <a:bodyPr/>
        <a:lstStyle/>
        <a:p>
          <a:r>
            <a:rPr lang="en-US" dirty="0"/>
            <a:t>Odometer</a:t>
          </a:r>
        </a:p>
      </dgm:t>
    </dgm:pt>
    <dgm:pt modelId="{47233D5B-E9B2-4D60-B376-CF04884B51B9}" type="parTrans" cxnId="{40250FED-1A2F-4AA8-8F2A-0EF8818B3709}">
      <dgm:prSet/>
      <dgm:spPr/>
      <dgm:t>
        <a:bodyPr/>
        <a:lstStyle/>
        <a:p>
          <a:endParaRPr lang="en-US"/>
        </a:p>
      </dgm:t>
    </dgm:pt>
    <dgm:pt modelId="{50D4FACE-998D-4AFD-89CD-B45654BFC73E}" type="sibTrans" cxnId="{40250FED-1A2F-4AA8-8F2A-0EF8818B3709}">
      <dgm:prSet/>
      <dgm:spPr/>
      <dgm:t>
        <a:bodyPr/>
        <a:lstStyle/>
        <a:p>
          <a:endParaRPr lang="en-US"/>
        </a:p>
      </dgm:t>
    </dgm:pt>
    <dgm:pt modelId="{189A2302-4677-49D0-AE47-D22C388BCC37}">
      <dgm:prSet/>
      <dgm:spPr/>
      <dgm:t>
        <a:bodyPr/>
        <a:lstStyle/>
        <a:p>
          <a:r>
            <a:rPr lang="en-US" dirty="0"/>
            <a:t>engine sensors</a:t>
          </a:r>
        </a:p>
      </dgm:t>
    </dgm:pt>
    <dgm:pt modelId="{428254E7-4FD6-4AE4-8293-4E3606176277}" type="parTrans" cxnId="{97729DF5-01F4-465F-8C51-9A008C0EA5E3}">
      <dgm:prSet/>
      <dgm:spPr/>
      <dgm:t>
        <a:bodyPr/>
        <a:lstStyle/>
        <a:p>
          <a:endParaRPr lang="en-US"/>
        </a:p>
      </dgm:t>
    </dgm:pt>
    <dgm:pt modelId="{56608371-3ECA-4DB0-A88B-1A4EAF471740}" type="sibTrans" cxnId="{97729DF5-01F4-465F-8C51-9A008C0EA5E3}">
      <dgm:prSet/>
      <dgm:spPr/>
      <dgm:t>
        <a:bodyPr/>
        <a:lstStyle/>
        <a:p>
          <a:endParaRPr lang="en-US"/>
        </a:p>
      </dgm:t>
    </dgm:pt>
    <dgm:pt modelId="{8F516D2D-FEA4-4674-AF1A-D637805EDA26}">
      <dgm:prSet/>
      <dgm:spPr/>
      <dgm:t>
        <a:bodyPr/>
        <a:lstStyle/>
        <a:p>
          <a:r>
            <a:rPr lang="en-US" dirty="0"/>
            <a:t>keyboard</a:t>
          </a:r>
        </a:p>
      </dgm:t>
    </dgm:pt>
    <dgm:pt modelId="{068BBA74-775E-4CF5-B332-08FFEEEF0A62}" type="parTrans" cxnId="{3E6A58AF-E0EF-493A-8F94-A6D38021D78D}">
      <dgm:prSet/>
      <dgm:spPr/>
      <dgm:t>
        <a:bodyPr/>
        <a:lstStyle/>
        <a:p>
          <a:endParaRPr lang="en-US"/>
        </a:p>
      </dgm:t>
    </dgm:pt>
    <dgm:pt modelId="{2EBF07E9-56E4-4763-8933-E168742C6A90}" type="sibTrans" cxnId="{3E6A58AF-E0EF-493A-8F94-A6D38021D78D}">
      <dgm:prSet/>
      <dgm:spPr/>
      <dgm:t>
        <a:bodyPr/>
        <a:lstStyle/>
        <a:p>
          <a:endParaRPr lang="en-US"/>
        </a:p>
      </dgm:t>
    </dgm:pt>
    <dgm:pt modelId="{45414D11-1BF0-4CF1-8CE9-FBBD0212AC0C}">
      <dgm:prSet/>
      <dgm:spPr/>
      <dgm:t>
        <a:bodyPr/>
        <a:lstStyle/>
        <a:p>
          <a:r>
            <a:rPr lang="en-US" dirty="0"/>
            <a:t>fast</a:t>
          </a:r>
        </a:p>
      </dgm:t>
    </dgm:pt>
    <dgm:pt modelId="{D8C0E80B-773A-420B-A445-F39D40B352B0}" type="parTrans" cxnId="{6B65B0B0-652A-4897-A84A-EAD2A87184B3}">
      <dgm:prSet/>
      <dgm:spPr/>
      <dgm:t>
        <a:bodyPr/>
        <a:lstStyle/>
        <a:p>
          <a:endParaRPr lang="en-US"/>
        </a:p>
      </dgm:t>
    </dgm:pt>
    <dgm:pt modelId="{12CDF185-6A7B-4B6E-8F91-40D1B1E50119}" type="sibTrans" cxnId="{6B65B0B0-652A-4897-A84A-EAD2A87184B3}">
      <dgm:prSet/>
      <dgm:spPr/>
      <dgm:t>
        <a:bodyPr/>
        <a:lstStyle/>
        <a:p>
          <a:endParaRPr lang="en-US"/>
        </a:p>
      </dgm:t>
    </dgm:pt>
    <dgm:pt modelId="{AD432868-1EAB-4C98-962D-445EBBB17DAB}">
      <dgm:prSet/>
      <dgm:spPr/>
      <dgm:t>
        <a:bodyPr/>
        <a:lstStyle/>
        <a:p>
          <a:r>
            <a:rPr lang="en-US" dirty="0"/>
            <a:t>comfortable trip</a:t>
          </a:r>
        </a:p>
      </dgm:t>
    </dgm:pt>
    <dgm:pt modelId="{ED793CCE-CEDB-45C7-A6F9-E33D4573EEB3}" type="parTrans" cxnId="{250D8AAD-7D20-4CCE-987D-E6708FD478F6}">
      <dgm:prSet/>
      <dgm:spPr/>
      <dgm:t>
        <a:bodyPr/>
        <a:lstStyle/>
        <a:p>
          <a:endParaRPr lang="en-US"/>
        </a:p>
      </dgm:t>
    </dgm:pt>
    <dgm:pt modelId="{FEE79E8E-9317-4FE9-B85A-5B22B3F776E4}" type="sibTrans" cxnId="{250D8AAD-7D20-4CCE-987D-E6708FD478F6}">
      <dgm:prSet/>
      <dgm:spPr/>
      <dgm:t>
        <a:bodyPr/>
        <a:lstStyle/>
        <a:p>
          <a:endParaRPr lang="en-US"/>
        </a:p>
      </dgm:t>
    </dgm:pt>
    <dgm:pt modelId="{5DDA9325-C541-4D95-81B3-DD33236F8A32}">
      <dgm:prSet/>
      <dgm:spPr/>
      <dgm:t>
        <a:bodyPr/>
        <a:lstStyle/>
        <a:p>
          <a:r>
            <a:rPr lang="en-US" dirty="0"/>
            <a:t>legal</a:t>
          </a:r>
        </a:p>
      </dgm:t>
    </dgm:pt>
    <dgm:pt modelId="{55E2083E-CFF0-48CE-B1ED-DC3642271197}" type="parTrans" cxnId="{9D6E2248-D5BA-4C1F-B11B-B5CF7585895A}">
      <dgm:prSet/>
      <dgm:spPr/>
      <dgm:t>
        <a:bodyPr/>
        <a:lstStyle/>
        <a:p>
          <a:endParaRPr lang="en-US"/>
        </a:p>
      </dgm:t>
    </dgm:pt>
    <dgm:pt modelId="{99FF603F-12C2-4C14-86AC-A5BC011E2CA2}" type="sibTrans" cxnId="{9D6E2248-D5BA-4C1F-B11B-B5CF7585895A}">
      <dgm:prSet/>
      <dgm:spPr/>
      <dgm:t>
        <a:bodyPr/>
        <a:lstStyle/>
        <a:p>
          <a:endParaRPr lang="en-US"/>
        </a:p>
      </dgm:t>
    </dgm:pt>
    <dgm:pt modelId="{94886888-C8A6-4C56-BBA6-E7CC0F8C0407}">
      <dgm:prSet/>
      <dgm:spPr/>
      <dgm:t>
        <a:bodyPr/>
        <a:lstStyle/>
        <a:p>
          <a:r>
            <a:rPr lang="en-US" dirty="0"/>
            <a:t>maximize profits</a:t>
          </a:r>
        </a:p>
      </dgm:t>
    </dgm:pt>
    <dgm:pt modelId="{9DB34B4A-8C65-437B-A054-138BEFBA812E}" type="parTrans" cxnId="{B14B02AA-CC3E-4859-827C-DDF6AFBE6B4F}">
      <dgm:prSet/>
      <dgm:spPr/>
      <dgm:t>
        <a:bodyPr/>
        <a:lstStyle/>
        <a:p>
          <a:endParaRPr lang="en-US"/>
        </a:p>
      </dgm:t>
    </dgm:pt>
    <dgm:pt modelId="{0FAA5CD6-D920-4EDA-9CA9-60DBB404EACC}" type="sibTrans" cxnId="{B14B02AA-CC3E-4859-827C-DDF6AFBE6B4F}">
      <dgm:prSet/>
      <dgm:spPr/>
      <dgm:t>
        <a:bodyPr/>
        <a:lstStyle/>
        <a:p>
          <a:endParaRPr lang="en-US"/>
        </a:p>
      </dgm:t>
    </dgm:pt>
    <dgm:pt modelId="{72F092A1-3B55-4AF9-BB8D-2692568648C3}" type="pres">
      <dgm:prSet presAssocID="{B591CF20-E38B-470F-ADB9-0E408539A816}" presName="Name0" presStyleCnt="0">
        <dgm:presLayoutVars>
          <dgm:dir/>
          <dgm:animLvl val="lvl"/>
          <dgm:resizeHandles val="exact"/>
        </dgm:presLayoutVars>
      </dgm:prSet>
      <dgm:spPr/>
    </dgm:pt>
    <dgm:pt modelId="{07C34D83-3094-4FD8-AF53-7B4F0466A48D}" type="pres">
      <dgm:prSet presAssocID="{68943606-CA28-4782-8232-95AB8616BAD2}" presName="composite" presStyleCnt="0"/>
      <dgm:spPr/>
    </dgm:pt>
    <dgm:pt modelId="{60D9E2F1-B549-4EF6-9A39-54153CB848BF}" type="pres">
      <dgm:prSet presAssocID="{68943606-CA28-4782-8232-95AB8616BAD2}" presName="parTx" presStyleLbl="alignNode1" presStyleIdx="0" presStyleCnt="4">
        <dgm:presLayoutVars>
          <dgm:chMax val="0"/>
          <dgm:chPref val="0"/>
          <dgm:bulletEnabled val="1"/>
        </dgm:presLayoutVars>
      </dgm:prSet>
      <dgm:spPr/>
    </dgm:pt>
    <dgm:pt modelId="{AE9246A3-3980-441E-8C93-893085D8CE26}" type="pres">
      <dgm:prSet presAssocID="{68943606-CA28-4782-8232-95AB8616BAD2}" presName="desTx" presStyleLbl="alignAccFollowNode1" presStyleIdx="0" presStyleCnt="4">
        <dgm:presLayoutVars>
          <dgm:bulletEnabled val="1"/>
        </dgm:presLayoutVars>
      </dgm:prSet>
      <dgm:spPr/>
    </dgm:pt>
    <dgm:pt modelId="{A4E5F21F-8483-482A-B577-134ACFDB9B9E}" type="pres">
      <dgm:prSet presAssocID="{F32ADC98-C909-41E5-91A2-1952AAB3B088}" presName="space" presStyleCnt="0"/>
      <dgm:spPr/>
    </dgm:pt>
    <dgm:pt modelId="{7288A2BB-75A7-4488-8F75-4BC6D89E9768}" type="pres">
      <dgm:prSet presAssocID="{58A56870-94C5-474F-A11F-B059F85D051B}" presName="composite" presStyleCnt="0"/>
      <dgm:spPr/>
    </dgm:pt>
    <dgm:pt modelId="{5AAEAC57-C5CF-4BF7-B78E-013E1F7A0946}" type="pres">
      <dgm:prSet presAssocID="{58A56870-94C5-474F-A11F-B059F85D051B}" presName="parTx" presStyleLbl="alignNode1" presStyleIdx="1" presStyleCnt="4">
        <dgm:presLayoutVars>
          <dgm:chMax val="0"/>
          <dgm:chPref val="0"/>
          <dgm:bulletEnabled val="1"/>
        </dgm:presLayoutVars>
      </dgm:prSet>
      <dgm:spPr/>
    </dgm:pt>
    <dgm:pt modelId="{DD58FCCA-5A53-48EF-830C-01A1BC2DEC5F}" type="pres">
      <dgm:prSet presAssocID="{58A56870-94C5-474F-A11F-B059F85D051B}" presName="desTx" presStyleLbl="alignAccFollowNode1" presStyleIdx="1" presStyleCnt="4">
        <dgm:presLayoutVars>
          <dgm:bulletEnabled val="1"/>
        </dgm:presLayoutVars>
      </dgm:prSet>
      <dgm:spPr/>
    </dgm:pt>
    <dgm:pt modelId="{18DB903B-07DD-486D-A4B9-BC4325B28247}" type="pres">
      <dgm:prSet presAssocID="{FD0CD066-B96F-4B22-9616-AEFC906D0365}" presName="space" presStyleCnt="0"/>
      <dgm:spPr/>
    </dgm:pt>
    <dgm:pt modelId="{3E978AA7-ADC8-41B0-8320-DE84F788EBE3}" type="pres">
      <dgm:prSet presAssocID="{7D8F34D2-ACF5-4A51-B24D-609C41730628}" presName="composite" presStyleCnt="0"/>
      <dgm:spPr/>
    </dgm:pt>
    <dgm:pt modelId="{2D001E74-0AE6-4A24-B178-617FDC7EFAEB}" type="pres">
      <dgm:prSet presAssocID="{7D8F34D2-ACF5-4A51-B24D-609C41730628}" presName="parTx" presStyleLbl="alignNode1" presStyleIdx="2" presStyleCnt="4">
        <dgm:presLayoutVars>
          <dgm:chMax val="0"/>
          <dgm:chPref val="0"/>
          <dgm:bulletEnabled val="1"/>
        </dgm:presLayoutVars>
      </dgm:prSet>
      <dgm:spPr/>
    </dgm:pt>
    <dgm:pt modelId="{C7F39890-5C8D-48FD-9A3D-71E6A4C3F357}" type="pres">
      <dgm:prSet presAssocID="{7D8F34D2-ACF5-4A51-B24D-609C41730628}" presName="desTx" presStyleLbl="alignAccFollowNode1" presStyleIdx="2" presStyleCnt="4">
        <dgm:presLayoutVars>
          <dgm:bulletEnabled val="1"/>
        </dgm:presLayoutVars>
      </dgm:prSet>
      <dgm:spPr/>
    </dgm:pt>
    <dgm:pt modelId="{5F376750-33CC-45A6-93BB-8929160531C0}" type="pres">
      <dgm:prSet presAssocID="{73ABE292-2B32-41AF-ADF7-3E2FAF127215}" presName="space" presStyleCnt="0"/>
      <dgm:spPr/>
    </dgm:pt>
    <dgm:pt modelId="{E6C8BDA2-4ADF-4F7E-A8ED-69DD98127150}" type="pres">
      <dgm:prSet presAssocID="{F0F72F2C-A2DF-4546-B5A6-BD3771EF4984}" presName="composite" presStyleCnt="0"/>
      <dgm:spPr/>
    </dgm:pt>
    <dgm:pt modelId="{ED723AC5-A2E2-4B16-BEA7-A94A2BECAD1C}" type="pres">
      <dgm:prSet presAssocID="{F0F72F2C-A2DF-4546-B5A6-BD3771EF4984}" presName="parTx" presStyleLbl="alignNode1" presStyleIdx="3" presStyleCnt="4">
        <dgm:presLayoutVars>
          <dgm:chMax val="0"/>
          <dgm:chPref val="0"/>
          <dgm:bulletEnabled val="1"/>
        </dgm:presLayoutVars>
      </dgm:prSet>
      <dgm:spPr/>
    </dgm:pt>
    <dgm:pt modelId="{C961A285-B32F-4EA0-A7A2-A0725D9D4CB3}" type="pres">
      <dgm:prSet presAssocID="{F0F72F2C-A2DF-4546-B5A6-BD3771EF4984}" presName="desTx" presStyleLbl="alignAccFollowNode1" presStyleIdx="3" presStyleCnt="4">
        <dgm:presLayoutVars>
          <dgm:bulletEnabled val="1"/>
        </dgm:presLayoutVars>
      </dgm:prSet>
      <dgm:spPr/>
    </dgm:pt>
  </dgm:ptLst>
  <dgm:cxnLst>
    <dgm:cxn modelId="{FC336D05-F568-4DE0-B477-723ADFAAF844}" srcId="{F0F72F2C-A2DF-4546-B5A6-BD3771EF4984}" destId="{DD1E0D02-53B6-4AD7-9E54-A7D0795D9AC8}" srcOrd="0" destOrd="0" parTransId="{8AB55934-9679-48B3-8F3D-EF7ADD4036C3}" sibTransId="{C916A12B-4192-4C19-B375-74438A211E52}"/>
    <dgm:cxn modelId="{B9E97409-F6B4-4950-A7AC-482F093584DD}" type="presOf" srcId="{7DC30BB8-E413-4267-9B01-D0C398158CB3}" destId="{C7F39890-5C8D-48FD-9A3D-71E6A4C3F357}" srcOrd="0" destOrd="4" presId="urn:microsoft.com/office/officeart/2005/8/layout/hList1"/>
    <dgm:cxn modelId="{D706BA09-82AD-4D88-A870-01ECD20FFDC4}" type="presOf" srcId="{5DDA9325-C541-4D95-81B3-DD33236F8A32}" destId="{AE9246A3-3980-441E-8C93-893085D8CE26}" srcOrd="0" destOrd="2" presId="urn:microsoft.com/office/officeart/2005/8/layout/hList1"/>
    <dgm:cxn modelId="{0B6F590C-C015-4853-86A3-1DD6DE4A6A14}" type="presOf" srcId="{F6530794-3DBF-46C1-88C9-5A35FFF151CC}" destId="{C961A285-B32F-4EA0-A7A2-A0725D9D4CB3}" srcOrd="0" destOrd="3" presId="urn:microsoft.com/office/officeart/2005/8/layout/hList1"/>
    <dgm:cxn modelId="{38E5410E-DF0D-42F8-B3CC-C07FC3B042E8}" srcId="{F0F72F2C-A2DF-4546-B5A6-BD3771EF4984}" destId="{3C0CB938-E1F9-4A85-988C-3B8227DC8B4B}" srcOrd="2" destOrd="0" parTransId="{A5B266FE-63B3-4277-B6BB-068B18E40705}" sibTransId="{E3633988-5154-4E7D-A927-75167A27E844}"/>
    <dgm:cxn modelId="{8EDF021A-0EDD-4FB5-9107-0D2E7B05FC2D}" srcId="{B591CF20-E38B-470F-ADB9-0E408539A816}" destId="{7D8F34D2-ACF5-4A51-B24D-609C41730628}" srcOrd="2" destOrd="0" parTransId="{538793FA-12F5-487C-A939-B1DC05160418}" sibTransId="{73ABE292-2B32-41AF-ADF7-3E2FAF127215}"/>
    <dgm:cxn modelId="{6BF34E20-8AF7-42C1-96B4-92680917B7C6}" type="presOf" srcId="{9A11CB0E-7A9F-418B-B52F-5FF51A0720B3}" destId="{C7F39890-5C8D-48FD-9A3D-71E6A4C3F357}" srcOrd="0" destOrd="1" presId="urn:microsoft.com/office/officeart/2005/8/layout/hList1"/>
    <dgm:cxn modelId="{C12B2C21-4E3B-4DB7-8417-DB8E13AB34B4}" type="presOf" srcId="{D864C7AA-F3B5-4FB5-8B92-D746FB5CC396}" destId="{C961A285-B32F-4EA0-A7A2-A0725D9D4CB3}" srcOrd="0" destOrd="1" presId="urn:microsoft.com/office/officeart/2005/8/layout/hList1"/>
    <dgm:cxn modelId="{A3568A25-7CC0-46DA-AA41-FCACAC0C3840}" type="presOf" srcId="{7D8F34D2-ACF5-4A51-B24D-609C41730628}" destId="{2D001E74-0AE6-4A24-B178-617FDC7EFAEB}" srcOrd="0" destOrd="0" presId="urn:microsoft.com/office/officeart/2005/8/layout/hList1"/>
    <dgm:cxn modelId="{8BCE5B36-B777-474D-890D-FE339B0902D4}" srcId="{B591CF20-E38B-470F-ADB9-0E408539A816}" destId="{68943606-CA28-4782-8232-95AB8616BAD2}" srcOrd="0" destOrd="0" parTransId="{676B489B-9AA3-44DD-9BE5-9D47C15ACFCD}" sibTransId="{F32ADC98-C909-41E5-91A2-1952AAB3B088}"/>
    <dgm:cxn modelId="{DB190E3A-B7E8-41D8-A549-2EFF30D0262F}" type="presOf" srcId="{E64BC63D-3F14-4150-9DA0-E7EC0FD6EA76}" destId="{C7F39890-5C8D-48FD-9A3D-71E6A4C3F357}" srcOrd="0" destOrd="0" presId="urn:microsoft.com/office/officeart/2005/8/layout/hList1"/>
    <dgm:cxn modelId="{CEF9423A-8323-4FA6-9433-09CDA70E8829}" srcId="{58A56870-94C5-474F-A11F-B059F85D051B}" destId="{99690A0C-B363-44CA-B8D2-E1E8D3F4850C}" srcOrd="0" destOrd="0" parTransId="{4129AA71-9DFC-4B1A-9E74-FAE90BAD1635}" sibTransId="{22B365A6-AF06-4542-A330-D109C89F66BB}"/>
    <dgm:cxn modelId="{2F9D925C-8CE8-4686-97AD-DF95CEBE0121}" type="presOf" srcId="{F0F72F2C-A2DF-4546-B5A6-BD3771EF4984}" destId="{ED723AC5-A2E2-4B16-BEA7-A94A2BECAD1C}" srcOrd="0" destOrd="0" presId="urn:microsoft.com/office/officeart/2005/8/layout/hList1"/>
    <dgm:cxn modelId="{8DD96B64-C426-4F02-B8AA-70C50DD3BA1C}" type="presOf" srcId="{3C0CB938-E1F9-4A85-988C-3B8227DC8B4B}" destId="{C961A285-B32F-4EA0-A7A2-A0725D9D4CB3}" srcOrd="0" destOrd="2" presId="urn:microsoft.com/office/officeart/2005/8/layout/hList1"/>
    <dgm:cxn modelId="{9D6E2248-D5BA-4C1F-B11B-B5CF7585895A}" srcId="{68943606-CA28-4782-8232-95AB8616BAD2}" destId="{5DDA9325-C541-4D95-81B3-DD33236F8A32}" srcOrd="2" destOrd="0" parTransId="{55E2083E-CFF0-48CE-B1ED-DC3642271197}" sibTransId="{99FF603F-12C2-4C14-86AC-A5BC011E2CA2}"/>
    <dgm:cxn modelId="{54A43A4A-E4A0-41A0-BB5B-DADB5F86B1ED}" srcId="{7D8F34D2-ACF5-4A51-B24D-609C41730628}" destId="{9A11CB0E-7A9F-418B-B52F-5FF51A0720B3}" srcOrd="1" destOrd="0" parTransId="{D82F122F-2114-4A78-B503-1BCAE13F0CFE}" sibTransId="{6363FDCA-AD41-4E6F-B7CD-3B5CA6CE6F9E}"/>
    <dgm:cxn modelId="{A2258A4A-D5EA-4DF1-9992-4421E3494DBB}" srcId="{7D8F34D2-ACF5-4A51-B24D-609C41730628}" destId="{7DC30BB8-E413-4267-9B01-D0C398158CB3}" srcOrd="4" destOrd="0" parTransId="{D559063E-990A-4AEA-A4CF-1715F0D301DE}" sibTransId="{C50021D0-A180-4E4B-80B2-135BF7DCB95E}"/>
    <dgm:cxn modelId="{7754F06A-0E62-45E8-8416-589BEEAC5CE0}" type="presOf" srcId="{DF6124A1-3345-4DD8-BC99-57CC98D42921}" destId="{DD58FCCA-5A53-48EF-830C-01A1BC2DEC5F}" srcOrd="0" destOrd="1" presId="urn:microsoft.com/office/officeart/2005/8/layout/hList1"/>
    <dgm:cxn modelId="{1C783D4D-52DC-4942-A906-97B20F8529C9}" type="presOf" srcId="{B591CF20-E38B-470F-ADB9-0E408539A816}" destId="{72F092A1-3B55-4AF9-BB8D-2692568648C3}" srcOrd="0" destOrd="0" presId="urn:microsoft.com/office/officeart/2005/8/layout/hList1"/>
    <dgm:cxn modelId="{5D9E5F6E-9C1E-4C9A-813A-5E429A25D801}" type="presOf" srcId="{5C75ABEB-F4BA-400B-B9F2-F23F97463A7D}" destId="{C7F39890-5C8D-48FD-9A3D-71E6A4C3F357}" srcOrd="0" destOrd="2" presId="urn:microsoft.com/office/officeart/2005/8/layout/hList1"/>
    <dgm:cxn modelId="{FD61894F-8043-4A82-ACC3-2DFBCBC2A0D4}" srcId="{58A56870-94C5-474F-A11F-B059F85D051B}" destId="{DF6124A1-3345-4DD8-BC99-57CC98D42921}" srcOrd="1" destOrd="0" parTransId="{B2CF88B5-7EDE-493B-BD6B-5AEDE5AD63C3}" sibTransId="{DD8425FA-9779-48FA-B6DE-876CC72153C2}"/>
    <dgm:cxn modelId="{14B65A70-0010-450D-9A93-77E8C795EE26}" type="presOf" srcId="{9C367CD2-D072-49AB-867B-391044203855}" destId="{DD58FCCA-5A53-48EF-830C-01A1BC2DEC5F}" srcOrd="0" destOrd="2" presId="urn:microsoft.com/office/officeart/2005/8/layout/hList1"/>
    <dgm:cxn modelId="{B29D3575-8DA3-4818-A7C1-01DEED2529C2}" type="presOf" srcId="{68943606-CA28-4782-8232-95AB8616BAD2}" destId="{60D9E2F1-B549-4EF6-9A39-54153CB848BF}" srcOrd="0" destOrd="0" presId="urn:microsoft.com/office/officeart/2005/8/layout/hList1"/>
    <dgm:cxn modelId="{E3722183-5FAF-40CE-B1E2-A53CE3A059AD}" srcId="{F0F72F2C-A2DF-4546-B5A6-BD3771EF4984}" destId="{F6530794-3DBF-46C1-88C9-5A35FFF151CC}" srcOrd="3" destOrd="0" parTransId="{11C96B7B-1D95-4292-A36F-3D42FCE18E74}" sibTransId="{346DD7CA-A3A0-476B-AAE6-A24F60B9D00E}"/>
    <dgm:cxn modelId="{CE2C7083-61BF-43F9-B05E-40549F90D2CC}" type="presOf" srcId="{45414D11-1BF0-4CF1-8CE9-FBBD0212AC0C}" destId="{AE9246A3-3980-441E-8C93-893085D8CE26}" srcOrd="0" destOrd="1" presId="urn:microsoft.com/office/officeart/2005/8/layout/hList1"/>
    <dgm:cxn modelId="{75512185-0EA6-4209-A574-E797EFCD5CD1}" srcId="{F0F72F2C-A2DF-4546-B5A6-BD3771EF4984}" destId="{D864C7AA-F3B5-4FB5-8B92-D746FB5CC396}" srcOrd="1" destOrd="0" parTransId="{09BBFD11-618B-4F3B-99DE-CD19ED65A989}" sibTransId="{DA9592DB-3C12-4258-86C8-FA80B554B696}"/>
    <dgm:cxn modelId="{58E03485-B8E2-4295-98B0-8005C4B8D99C}" type="presOf" srcId="{DD1E0D02-53B6-4AD7-9E54-A7D0795D9AC8}" destId="{C961A285-B32F-4EA0-A7A2-A0725D9D4CB3}" srcOrd="0" destOrd="0" presId="urn:microsoft.com/office/officeart/2005/8/layout/hList1"/>
    <dgm:cxn modelId="{A2BA158A-E6A7-4D32-9D81-6BF2951E8690}" type="presOf" srcId="{94886888-C8A6-4C56-BBA6-E7CC0F8C0407}" destId="{AE9246A3-3980-441E-8C93-893085D8CE26}" srcOrd="0" destOrd="4" presId="urn:microsoft.com/office/officeart/2005/8/layout/hList1"/>
    <dgm:cxn modelId="{6593B099-4683-4CE5-BBC3-FA3EEE9DBA90}" srcId="{B591CF20-E38B-470F-ADB9-0E408539A816}" destId="{58A56870-94C5-474F-A11F-B059F85D051B}" srcOrd="1" destOrd="0" parTransId="{C14F31F7-7F6D-4E53-9E55-3AF1CB4916C0}" sibTransId="{FD0CD066-B96F-4B22-9616-AEFC906D0365}"/>
    <dgm:cxn modelId="{35A2ED99-0F87-403A-BB22-400B56925B24}" srcId="{7D8F34D2-ACF5-4A51-B24D-609C41730628}" destId="{E64BC63D-3F14-4150-9DA0-E7EC0FD6EA76}" srcOrd="0" destOrd="0" parTransId="{D507EDFD-DDCC-4F7A-8C9A-BB646694064C}" sibTransId="{1E441C76-492B-41CE-8558-DC1206CC67E0}"/>
    <dgm:cxn modelId="{BF05AB9A-7570-4D63-ABEA-4404AAD630F8}" srcId="{7D8F34D2-ACF5-4A51-B24D-609C41730628}" destId="{5C75ABEB-F4BA-400B-B9F2-F23F97463A7D}" srcOrd="2" destOrd="0" parTransId="{1368C5A2-5807-4015-8DBD-5E11DE44C67B}" sibTransId="{F1B09895-4F3F-4648-8678-0901A19C201C}"/>
    <dgm:cxn modelId="{9EC6B59F-CBC9-4B5E-AD1A-6D913EE70336}" type="presOf" srcId="{8F516D2D-FEA4-4674-AF1A-D637805EDA26}" destId="{C961A285-B32F-4EA0-A7A2-A0725D9D4CB3}" srcOrd="0" destOrd="6" presId="urn:microsoft.com/office/officeart/2005/8/layout/hList1"/>
    <dgm:cxn modelId="{ECAC54A8-C412-40AA-800C-9D5DFD92070E}" srcId="{B591CF20-E38B-470F-ADB9-0E408539A816}" destId="{F0F72F2C-A2DF-4546-B5A6-BD3771EF4984}" srcOrd="3" destOrd="0" parTransId="{A2250B20-5406-4F3F-A64D-6152F8E74E44}" sibTransId="{F55E5FBB-56F5-4E60-80C1-C4231D568744}"/>
    <dgm:cxn modelId="{B14B02AA-CC3E-4859-827C-DDF6AFBE6B4F}" srcId="{68943606-CA28-4782-8232-95AB8616BAD2}" destId="{94886888-C8A6-4C56-BBA6-E7CC0F8C0407}" srcOrd="4" destOrd="0" parTransId="{9DB34B4A-8C65-437B-A054-138BEFBA812E}" sibTransId="{0FAA5CD6-D920-4EDA-9CA9-60DBB404EACC}"/>
    <dgm:cxn modelId="{48689EAC-A261-40BA-A1A5-CB22F9FE8A8D}" srcId="{58A56870-94C5-474F-A11F-B059F85D051B}" destId="{DD1BEDFC-A663-4738-AD6F-17B6C957FB47}" srcOrd="3" destOrd="0" parTransId="{35D7AF1B-BEAD-46E0-B245-02424470071F}" sibTransId="{2F4948BD-94FC-4845-BB51-D445A3BA9467}"/>
    <dgm:cxn modelId="{250D8AAD-7D20-4CCE-987D-E6708FD478F6}" srcId="{68943606-CA28-4782-8232-95AB8616BAD2}" destId="{AD432868-1EAB-4C98-962D-445EBBB17DAB}" srcOrd="3" destOrd="0" parTransId="{ED793CCE-CEDB-45C7-A6F9-E33D4573EEB3}" sibTransId="{FEE79E8E-9317-4FE9-B85A-5B22B3F776E4}"/>
    <dgm:cxn modelId="{3E6A58AF-E0EF-493A-8F94-A6D38021D78D}" srcId="{F0F72F2C-A2DF-4546-B5A6-BD3771EF4984}" destId="{8F516D2D-FEA4-4674-AF1A-D637805EDA26}" srcOrd="6" destOrd="0" parTransId="{068BBA74-775E-4CF5-B332-08FFEEEF0A62}" sibTransId="{2EBF07E9-56E4-4763-8933-E168742C6A90}"/>
    <dgm:cxn modelId="{6B65B0B0-652A-4897-A84A-EAD2A87184B3}" srcId="{68943606-CA28-4782-8232-95AB8616BAD2}" destId="{45414D11-1BF0-4CF1-8CE9-FBBD0212AC0C}" srcOrd="1" destOrd="0" parTransId="{D8C0E80B-773A-420B-A445-F39D40B352B0}" sibTransId="{12CDF185-6A7B-4B6E-8F91-40D1B1E50119}"/>
    <dgm:cxn modelId="{C49E96B9-6082-4869-BC9C-F094F52923B2}" srcId="{68943606-CA28-4782-8232-95AB8616BAD2}" destId="{B8F46C62-824E-4968-9874-EAE0BD4DEC06}" srcOrd="0" destOrd="0" parTransId="{2CB3CFE6-48C9-4764-BE98-1DFCB01931D2}" sibTransId="{CC392892-33EB-4DAB-95D8-04EC6A85112E}"/>
    <dgm:cxn modelId="{083E5DC0-50D4-468C-9894-D27A102FBB23}" type="presOf" srcId="{189A2302-4677-49D0-AE47-D22C388BCC37}" destId="{C961A285-B32F-4EA0-A7A2-A0725D9D4CB3}" srcOrd="0" destOrd="5" presId="urn:microsoft.com/office/officeart/2005/8/layout/hList1"/>
    <dgm:cxn modelId="{C447BAC2-4786-419F-B53F-EFF1E6ADE9AE}" srcId="{58A56870-94C5-474F-A11F-B059F85D051B}" destId="{9C367CD2-D072-49AB-867B-391044203855}" srcOrd="2" destOrd="0" parTransId="{6C95B9D7-E884-46BD-8470-A1194B51F200}" sibTransId="{A08C7584-BAB8-4646-8AFE-FAB8A7E8F7C9}"/>
    <dgm:cxn modelId="{8ED994C8-D4D7-4A61-9B30-C5491D25A385}" type="presOf" srcId="{58A56870-94C5-474F-A11F-B059F85D051B}" destId="{5AAEAC57-C5CF-4BF7-B78E-013E1F7A0946}" srcOrd="0" destOrd="0" presId="urn:microsoft.com/office/officeart/2005/8/layout/hList1"/>
    <dgm:cxn modelId="{8CE5FED1-62BD-4794-A2E5-16A21637A630}" type="presOf" srcId="{21162962-6786-44EB-A9D2-2F7790A21F41}" destId="{C961A285-B32F-4EA0-A7A2-A0725D9D4CB3}" srcOrd="0" destOrd="4" presId="urn:microsoft.com/office/officeart/2005/8/layout/hList1"/>
    <dgm:cxn modelId="{10DA63D4-5F0B-46D0-B1CF-5E4BE2796DF8}" type="presOf" srcId="{AD432868-1EAB-4C98-962D-445EBBB17DAB}" destId="{AE9246A3-3980-441E-8C93-893085D8CE26}" srcOrd="0" destOrd="3" presId="urn:microsoft.com/office/officeart/2005/8/layout/hList1"/>
    <dgm:cxn modelId="{1FDB05D8-040B-4195-A8E7-D686A7A35D7C}" type="presOf" srcId="{6D83297A-5466-4684-943E-3E98C96EF1EE}" destId="{C7F39890-5C8D-48FD-9A3D-71E6A4C3F357}" srcOrd="0" destOrd="3" presId="urn:microsoft.com/office/officeart/2005/8/layout/hList1"/>
    <dgm:cxn modelId="{8C930BDC-27AD-4ED8-80AB-612A639A6541}" type="presOf" srcId="{DD1BEDFC-A663-4738-AD6F-17B6C957FB47}" destId="{DD58FCCA-5A53-48EF-830C-01A1BC2DEC5F}" srcOrd="0" destOrd="3" presId="urn:microsoft.com/office/officeart/2005/8/layout/hList1"/>
    <dgm:cxn modelId="{D440DBE2-A604-4C8D-A12C-4A65FE82D34C}" srcId="{7D8F34D2-ACF5-4A51-B24D-609C41730628}" destId="{6D83297A-5466-4684-943E-3E98C96EF1EE}" srcOrd="3" destOrd="0" parTransId="{BC1E25D6-BD75-417A-B2A6-8F1FA60783C2}" sibTransId="{EBBEC456-5F41-4249-BE51-C1D1B5004384}"/>
    <dgm:cxn modelId="{0CD5A2E6-7F92-4843-9C07-A46FA109575F}" type="presOf" srcId="{B8F46C62-824E-4968-9874-EAE0BD4DEC06}" destId="{AE9246A3-3980-441E-8C93-893085D8CE26}" srcOrd="0" destOrd="0" presId="urn:microsoft.com/office/officeart/2005/8/layout/hList1"/>
    <dgm:cxn modelId="{40250FED-1A2F-4AA8-8F2A-0EF8818B3709}" srcId="{F0F72F2C-A2DF-4546-B5A6-BD3771EF4984}" destId="{21162962-6786-44EB-A9D2-2F7790A21F41}" srcOrd="4" destOrd="0" parTransId="{47233D5B-E9B2-4D60-B376-CF04884B51B9}" sibTransId="{50D4FACE-998D-4AFD-89CD-B45654BFC73E}"/>
    <dgm:cxn modelId="{97729DF5-01F4-465F-8C51-9A008C0EA5E3}" srcId="{F0F72F2C-A2DF-4546-B5A6-BD3771EF4984}" destId="{189A2302-4677-49D0-AE47-D22C388BCC37}" srcOrd="5" destOrd="0" parTransId="{428254E7-4FD6-4AE4-8293-4E3606176277}" sibTransId="{56608371-3ECA-4DB0-A88B-1A4EAF471740}"/>
    <dgm:cxn modelId="{05169EF6-F3CC-49A4-B3B7-43C562A8DAAF}" type="presOf" srcId="{99690A0C-B363-44CA-B8D2-E1E8D3F4850C}" destId="{DD58FCCA-5A53-48EF-830C-01A1BC2DEC5F}" srcOrd="0" destOrd="0" presId="urn:microsoft.com/office/officeart/2005/8/layout/hList1"/>
    <dgm:cxn modelId="{95BD295E-A9F6-466B-BA87-17C156C684A8}" type="presParOf" srcId="{72F092A1-3B55-4AF9-BB8D-2692568648C3}" destId="{07C34D83-3094-4FD8-AF53-7B4F0466A48D}" srcOrd="0" destOrd="0" presId="urn:microsoft.com/office/officeart/2005/8/layout/hList1"/>
    <dgm:cxn modelId="{39124E4D-991B-48AD-9D43-800FE2E95280}" type="presParOf" srcId="{07C34D83-3094-4FD8-AF53-7B4F0466A48D}" destId="{60D9E2F1-B549-4EF6-9A39-54153CB848BF}" srcOrd="0" destOrd="0" presId="urn:microsoft.com/office/officeart/2005/8/layout/hList1"/>
    <dgm:cxn modelId="{060EC04F-96E5-42BB-A1D3-47416D001379}" type="presParOf" srcId="{07C34D83-3094-4FD8-AF53-7B4F0466A48D}" destId="{AE9246A3-3980-441E-8C93-893085D8CE26}" srcOrd="1" destOrd="0" presId="urn:microsoft.com/office/officeart/2005/8/layout/hList1"/>
    <dgm:cxn modelId="{23D43B5E-FD6A-48DE-9172-8B409E54F52F}" type="presParOf" srcId="{72F092A1-3B55-4AF9-BB8D-2692568648C3}" destId="{A4E5F21F-8483-482A-B577-134ACFDB9B9E}" srcOrd="1" destOrd="0" presId="urn:microsoft.com/office/officeart/2005/8/layout/hList1"/>
    <dgm:cxn modelId="{039A9078-21F2-474D-99AB-DBEA5CCAEDCF}" type="presParOf" srcId="{72F092A1-3B55-4AF9-BB8D-2692568648C3}" destId="{7288A2BB-75A7-4488-8F75-4BC6D89E9768}" srcOrd="2" destOrd="0" presId="urn:microsoft.com/office/officeart/2005/8/layout/hList1"/>
    <dgm:cxn modelId="{F40448F3-24E0-4A57-BECA-2536A88F9490}" type="presParOf" srcId="{7288A2BB-75A7-4488-8F75-4BC6D89E9768}" destId="{5AAEAC57-C5CF-4BF7-B78E-013E1F7A0946}" srcOrd="0" destOrd="0" presId="urn:microsoft.com/office/officeart/2005/8/layout/hList1"/>
    <dgm:cxn modelId="{4CF875B8-E54F-4CE2-828F-1E9652E48DDD}" type="presParOf" srcId="{7288A2BB-75A7-4488-8F75-4BC6D89E9768}" destId="{DD58FCCA-5A53-48EF-830C-01A1BC2DEC5F}" srcOrd="1" destOrd="0" presId="urn:microsoft.com/office/officeart/2005/8/layout/hList1"/>
    <dgm:cxn modelId="{BB34AD1C-3258-41CA-91F9-9EB9065ED1A4}" type="presParOf" srcId="{72F092A1-3B55-4AF9-BB8D-2692568648C3}" destId="{18DB903B-07DD-486D-A4B9-BC4325B28247}" srcOrd="3" destOrd="0" presId="urn:microsoft.com/office/officeart/2005/8/layout/hList1"/>
    <dgm:cxn modelId="{962DA3F5-BEF3-4B69-925A-3008AB7E3388}" type="presParOf" srcId="{72F092A1-3B55-4AF9-BB8D-2692568648C3}" destId="{3E978AA7-ADC8-41B0-8320-DE84F788EBE3}" srcOrd="4" destOrd="0" presId="urn:microsoft.com/office/officeart/2005/8/layout/hList1"/>
    <dgm:cxn modelId="{306EA367-9481-4D9D-A5CB-AA0C68C2793A}" type="presParOf" srcId="{3E978AA7-ADC8-41B0-8320-DE84F788EBE3}" destId="{2D001E74-0AE6-4A24-B178-617FDC7EFAEB}" srcOrd="0" destOrd="0" presId="urn:microsoft.com/office/officeart/2005/8/layout/hList1"/>
    <dgm:cxn modelId="{DA74BB6D-2162-4AC2-91FE-F9D4EFCEE76C}" type="presParOf" srcId="{3E978AA7-ADC8-41B0-8320-DE84F788EBE3}" destId="{C7F39890-5C8D-48FD-9A3D-71E6A4C3F357}" srcOrd="1" destOrd="0" presId="urn:microsoft.com/office/officeart/2005/8/layout/hList1"/>
    <dgm:cxn modelId="{B5069C55-94FD-4EB1-8259-50B3B9C2F89B}" type="presParOf" srcId="{72F092A1-3B55-4AF9-BB8D-2692568648C3}" destId="{5F376750-33CC-45A6-93BB-8929160531C0}" srcOrd="5" destOrd="0" presId="urn:microsoft.com/office/officeart/2005/8/layout/hList1"/>
    <dgm:cxn modelId="{5D6841DA-03A2-4C0F-886F-836A4E5BC923}" type="presParOf" srcId="{72F092A1-3B55-4AF9-BB8D-2692568648C3}" destId="{E6C8BDA2-4ADF-4F7E-A8ED-69DD98127150}" srcOrd="6" destOrd="0" presId="urn:microsoft.com/office/officeart/2005/8/layout/hList1"/>
    <dgm:cxn modelId="{24F46604-49E6-41F6-A88C-9A56AF657262}" type="presParOf" srcId="{E6C8BDA2-4ADF-4F7E-A8ED-69DD98127150}" destId="{ED723AC5-A2E2-4B16-BEA7-A94A2BECAD1C}" srcOrd="0" destOrd="0" presId="urn:microsoft.com/office/officeart/2005/8/layout/hList1"/>
    <dgm:cxn modelId="{958CE51C-3395-4421-B46E-894501ADEF0E}" type="presParOf" srcId="{E6C8BDA2-4ADF-4F7E-A8ED-69DD98127150}" destId="{C961A285-B32F-4EA0-A7A2-A0725D9D4CB3}"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9AFE723-49AB-449E-B50F-EA8C2BF37A40}" type="doc">
      <dgm:prSet loTypeId="urn:microsoft.com/office/officeart/2005/8/layout/pyramid2" loCatId="pyramid" qsTypeId="urn:microsoft.com/office/officeart/2005/8/quickstyle/simple5" qsCatId="simple" csTypeId="urn:microsoft.com/office/officeart/2005/8/colors/accent1_2" csCatId="accent1" phldr="1"/>
      <dgm:spPr/>
      <dgm:t>
        <a:bodyPr/>
        <a:lstStyle/>
        <a:p>
          <a:endParaRPr lang="en-US"/>
        </a:p>
      </dgm:t>
    </dgm:pt>
    <dgm:pt modelId="{A0E3FCFC-BB2B-4439-83FF-36BF448BD06A}">
      <dgm:prSet/>
      <dgm:spPr/>
      <dgm:t>
        <a:bodyPr/>
        <a:lstStyle/>
        <a:p>
          <a:r>
            <a:rPr lang="en-US" dirty="0"/>
            <a:t>Utility-based agents</a:t>
          </a:r>
        </a:p>
      </dgm:t>
    </dgm:pt>
    <dgm:pt modelId="{766B9DF4-1C2B-47FF-8B2C-C87F104DADB1}" type="parTrans" cxnId="{5D1D656F-442B-41DC-B5FB-EC817B242166}">
      <dgm:prSet/>
      <dgm:spPr/>
      <dgm:t>
        <a:bodyPr/>
        <a:lstStyle/>
        <a:p>
          <a:endParaRPr lang="en-US"/>
        </a:p>
      </dgm:t>
    </dgm:pt>
    <dgm:pt modelId="{B179EBFF-74FB-4F9A-8211-FCA2E7054372}" type="sibTrans" cxnId="{5D1D656F-442B-41DC-B5FB-EC817B242166}">
      <dgm:prSet/>
      <dgm:spPr/>
      <dgm:t>
        <a:bodyPr/>
        <a:lstStyle/>
        <a:p>
          <a:endParaRPr lang="en-US"/>
        </a:p>
      </dgm:t>
    </dgm:pt>
    <dgm:pt modelId="{83B41E69-333C-420C-BE24-7412C78078A0}">
      <dgm:prSet/>
      <dgm:spPr/>
      <dgm:t>
        <a:bodyPr/>
        <a:lstStyle/>
        <a:p>
          <a:r>
            <a:rPr lang="en-US" dirty="0"/>
            <a:t>Simple reflex agents</a:t>
          </a:r>
        </a:p>
      </dgm:t>
    </dgm:pt>
    <dgm:pt modelId="{CD0808E1-62F1-42F3-B0B9-76A7FF862A23}" type="parTrans" cxnId="{AABD6FDE-5BBB-469A-864E-D15AACD350E8}">
      <dgm:prSet/>
      <dgm:spPr/>
      <dgm:t>
        <a:bodyPr/>
        <a:lstStyle/>
        <a:p>
          <a:endParaRPr lang="en-US"/>
        </a:p>
      </dgm:t>
    </dgm:pt>
    <dgm:pt modelId="{B97B47CC-D836-4357-8FE0-0228F8261E47}" type="sibTrans" cxnId="{AABD6FDE-5BBB-469A-864E-D15AACD350E8}">
      <dgm:prSet/>
      <dgm:spPr/>
      <dgm:t>
        <a:bodyPr/>
        <a:lstStyle/>
        <a:p>
          <a:endParaRPr lang="en-US"/>
        </a:p>
      </dgm:t>
    </dgm:pt>
    <dgm:pt modelId="{A961D3C2-FCC5-41AA-942B-B9A11E84A7FC}">
      <dgm:prSet/>
      <dgm:spPr/>
      <dgm:t>
        <a:bodyPr/>
        <a:lstStyle/>
        <a:p>
          <a:r>
            <a:rPr lang="en-US" dirty="0"/>
            <a:t>Goal-based agents</a:t>
          </a:r>
        </a:p>
      </dgm:t>
    </dgm:pt>
    <dgm:pt modelId="{43381F9A-2939-4072-9FE0-CC4B57BCCDB3}" type="parTrans" cxnId="{6B42274A-1F6A-4F30-ABF9-F9E1D521E09C}">
      <dgm:prSet/>
      <dgm:spPr/>
      <dgm:t>
        <a:bodyPr/>
        <a:lstStyle/>
        <a:p>
          <a:endParaRPr lang="en-US"/>
        </a:p>
      </dgm:t>
    </dgm:pt>
    <dgm:pt modelId="{DF69E99E-2046-4701-93B5-B7A014CC0A99}" type="sibTrans" cxnId="{6B42274A-1F6A-4F30-ABF9-F9E1D521E09C}">
      <dgm:prSet/>
      <dgm:spPr/>
      <dgm:t>
        <a:bodyPr/>
        <a:lstStyle/>
        <a:p>
          <a:endParaRPr lang="en-US"/>
        </a:p>
      </dgm:t>
    </dgm:pt>
    <dgm:pt modelId="{3FA1C433-C911-46BA-A591-2B3A5AF1361F}">
      <dgm:prSet/>
      <dgm:spPr/>
      <dgm:t>
        <a:bodyPr/>
        <a:lstStyle/>
        <a:p>
          <a:r>
            <a:rPr lang="en-US"/>
            <a:t>Model-based reflex agents</a:t>
          </a:r>
          <a:endParaRPr lang="en-US" dirty="0"/>
        </a:p>
      </dgm:t>
    </dgm:pt>
    <dgm:pt modelId="{2BBFE6E3-37F8-4618-9894-6A0583820894}" type="parTrans" cxnId="{8DD365E2-3BE6-4CF1-833F-42E307DFC473}">
      <dgm:prSet/>
      <dgm:spPr/>
      <dgm:t>
        <a:bodyPr/>
        <a:lstStyle/>
        <a:p>
          <a:endParaRPr lang="en-US"/>
        </a:p>
      </dgm:t>
    </dgm:pt>
    <dgm:pt modelId="{9ECBCE8D-FE96-44B5-9DED-E937F9C00A0A}" type="sibTrans" cxnId="{8DD365E2-3BE6-4CF1-833F-42E307DFC473}">
      <dgm:prSet/>
      <dgm:spPr/>
      <dgm:t>
        <a:bodyPr/>
        <a:lstStyle/>
        <a:p>
          <a:endParaRPr lang="en-US"/>
        </a:p>
      </dgm:t>
    </dgm:pt>
    <dgm:pt modelId="{8E76272A-CE3E-4D12-B983-8FB136F6A52B}" type="pres">
      <dgm:prSet presAssocID="{39AFE723-49AB-449E-B50F-EA8C2BF37A40}" presName="compositeShape" presStyleCnt="0">
        <dgm:presLayoutVars>
          <dgm:dir/>
          <dgm:resizeHandles/>
        </dgm:presLayoutVars>
      </dgm:prSet>
      <dgm:spPr/>
    </dgm:pt>
    <dgm:pt modelId="{421772EB-A28C-4249-9248-E9285A7294E2}" type="pres">
      <dgm:prSet presAssocID="{39AFE723-49AB-449E-B50F-EA8C2BF37A40}" presName="pyramid" presStyleLbl="node1" presStyleIdx="0" presStyleCnt="1" custAng="10800000" custLinFactNeighborX="-33562"/>
      <dgm:spPr/>
    </dgm:pt>
    <dgm:pt modelId="{67A66B3D-BAEA-4734-81A4-3FA61A2837F6}" type="pres">
      <dgm:prSet presAssocID="{39AFE723-49AB-449E-B50F-EA8C2BF37A40}" presName="theList" presStyleCnt="0"/>
      <dgm:spPr/>
    </dgm:pt>
    <dgm:pt modelId="{128154D5-B7B6-4090-B776-DC63838EC167}" type="pres">
      <dgm:prSet presAssocID="{A0E3FCFC-BB2B-4439-83FF-36BF448BD06A}" presName="aNode" presStyleLbl="fgAcc1" presStyleIdx="0" presStyleCnt="4" custLinFactNeighborX="-68069">
        <dgm:presLayoutVars>
          <dgm:bulletEnabled val="1"/>
        </dgm:presLayoutVars>
      </dgm:prSet>
      <dgm:spPr/>
    </dgm:pt>
    <dgm:pt modelId="{5956F3D9-764E-468B-BBEC-69595642B66D}" type="pres">
      <dgm:prSet presAssocID="{A0E3FCFC-BB2B-4439-83FF-36BF448BD06A}" presName="aSpace" presStyleCnt="0"/>
      <dgm:spPr/>
    </dgm:pt>
    <dgm:pt modelId="{E9E54B10-0E80-4EC7-BDC9-1B1E1CD3F5FC}" type="pres">
      <dgm:prSet presAssocID="{A961D3C2-FCC5-41AA-942B-B9A11E84A7FC}" presName="aNode" presStyleLbl="fgAcc1" presStyleIdx="1" presStyleCnt="4" custLinFactNeighborX="-68069">
        <dgm:presLayoutVars>
          <dgm:bulletEnabled val="1"/>
        </dgm:presLayoutVars>
      </dgm:prSet>
      <dgm:spPr/>
    </dgm:pt>
    <dgm:pt modelId="{2533FDDA-1140-4423-8215-A249C25D2753}" type="pres">
      <dgm:prSet presAssocID="{A961D3C2-FCC5-41AA-942B-B9A11E84A7FC}" presName="aSpace" presStyleCnt="0"/>
      <dgm:spPr/>
    </dgm:pt>
    <dgm:pt modelId="{B5BCA4F7-7F6F-43C2-84D5-1C28E4BBCA24}" type="pres">
      <dgm:prSet presAssocID="{3FA1C433-C911-46BA-A591-2B3A5AF1361F}" presName="aNode" presStyleLbl="fgAcc1" presStyleIdx="2" presStyleCnt="4" custLinFactNeighborX="-68069">
        <dgm:presLayoutVars>
          <dgm:bulletEnabled val="1"/>
        </dgm:presLayoutVars>
      </dgm:prSet>
      <dgm:spPr/>
    </dgm:pt>
    <dgm:pt modelId="{53133F68-D5DF-411C-9C30-07A43607D1F3}" type="pres">
      <dgm:prSet presAssocID="{3FA1C433-C911-46BA-A591-2B3A5AF1361F}" presName="aSpace" presStyleCnt="0"/>
      <dgm:spPr/>
    </dgm:pt>
    <dgm:pt modelId="{54EC23F3-F115-4CD3-9500-0768D2AE6E17}" type="pres">
      <dgm:prSet presAssocID="{83B41E69-333C-420C-BE24-7412C78078A0}" presName="aNode" presStyleLbl="fgAcc1" presStyleIdx="3" presStyleCnt="4" custLinFactNeighborX="-68069">
        <dgm:presLayoutVars>
          <dgm:bulletEnabled val="1"/>
        </dgm:presLayoutVars>
      </dgm:prSet>
      <dgm:spPr/>
    </dgm:pt>
    <dgm:pt modelId="{6655755C-E94F-4B60-8554-ED3FF4C2751D}" type="pres">
      <dgm:prSet presAssocID="{83B41E69-333C-420C-BE24-7412C78078A0}" presName="aSpace" presStyleCnt="0"/>
      <dgm:spPr/>
    </dgm:pt>
  </dgm:ptLst>
  <dgm:cxnLst>
    <dgm:cxn modelId="{BF411309-3728-401B-B2E2-18B9E61AD4AC}" type="presOf" srcId="{39AFE723-49AB-449E-B50F-EA8C2BF37A40}" destId="{8E76272A-CE3E-4D12-B983-8FB136F6A52B}" srcOrd="0" destOrd="0" presId="urn:microsoft.com/office/officeart/2005/8/layout/pyramid2"/>
    <dgm:cxn modelId="{920EA31B-541E-49E6-809A-BCBB111A1103}" type="presOf" srcId="{A0E3FCFC-BB2B-4439-83FF-36BF448BD06A}" destId="{128154D5-B7B6-4090-B776-DC63838EC167}" srcOrd="0" destOrd="0" presId="urn:microsoft.com/office/officeart/2005/8/layout/pyramid2"/>
    <dgm:cxn modelId="{434AD221-AB5B-46B2-99A0-00E3ECBF59EE}" type="presOf" srcId="{A961D3C2-FCC5-41AA-942B-B9A11E84A7FC}" destId="{E9E54B10-0E80-4EC7-BDC9-1B1E1CD3F5FC}" srcOrd="0" destOrd="0" presId="urn:microsoft.com/office/officeart/2005/8/layout/pyramid2"/>
    <dgm:cxn modelId="{6B42274A-1F6A-4F30-ABF9-F9E1D521E09C}" srcId="{39AFE723-49AB-449E-B50F-EA8C2BF37A40}" destId="{A961D3C2-FCC5-41AA-942B-B9A11E84A7FC}" srcOrd="1" destOrd="0" parTransId="{43381F9A-2939-4072-9FE0-CC4B57BCCDB3}" sibTransId="{DF69E99E-2046-4701-93B5-B7A014CC0A99}"/>
    <dgm:cxn modelId="{2EE2DC6A-1EE2-4C45-84DD-742A29B2986D}" type="presOf" srcId="{3FA1C433-C911-46BA-A591-2B3A5AF1361F}" destId="{B5BCA4F7-7F6F-43C2-84D5-1C28E4BBCA24}" srcOrd="0" destOrd="0" presId="urn:microsoft.com/office/officeart/2005/8/layout/pyramid2"/>
    <dgm:cxn modelId="{5D1D656F-442B-41DC-B5FB-EC817B242166}" srcId="{39AFE723-49AB-449E-B50F-EA8C2BF37A40}" destId="{A0E3FCFC-BB2B-4439-83FF-36BF448BD06A}" srcOrd="0" destOrd="0" parTransId="{766B9DF4-1C2B-47FF-8B2C-C87F104DADB1}" sibTransId="{B179EBFF-74FB-4F9A-8211-FCA2E7054372}"/>
    <dgm:cxn modelId="{93D348BB-E399-4FB3-8121-AADDE2F2F3BC}" type="presOf" srcId="{83B41E69-333C-420C-BE24-7412C78078A0}" destId="{54EC23F3-F115-4CD3-9500-0768D2AE6E17}" srcOrd="0" destOrd="0" presId="urn:microsoft.com/office/officeart/2005/8/layout/pyramid2"/>
    <dgm:cxn modelId="{AABD6FDE-5BBB-469A-864E-D15AACD350E8}" srcId="{39AFE723-49AB-449E-B50F-EA8C2BF37A40}" destId="{83B41E69-333C-420C-BE24-7412C78078A0}" srcOrd="3" destOrd="0" parTransId="{CD0808E1-62F1-42F3-B0B9-76A7FF862A23}" sibTransId="{B97B47CC-D836-4357-8FE0-0228F8261E47}"/>
    <dgm:cxn modelId="{8DD365E2-3BE6-4CF1-833F-42E307DFC473}" srcId="{39AFE723-49AB-449E-B50F-EA8C2BF37A40}" destId="{3FA1C433-C911-46BA-A591-2B3A5AF1361F}" srcOrd="2" destOrd="0" parTransId="{2BBFE6E3-37F8-4618-9894-6A0583820894}" sibTransId="{9ECBCE8D-FE96-44B5-9DED-E937F9C00A0A}"/>
    <dgm:cxn modelId="{CE4C16C8-42C6-47BD-8A40-5E40AEF78345}" type="presParOf" srcId="{8E76272A-CE3E-4D12-B983-8FB136F6A52B}" destId="{421772EB-A28C-4249-9248-E9285A7294E2}" srcOrd="0" destOrd="0" presId="urn:microsoft.com/office/officeart/2005/8/layout/pyramid2"/>
    <dgm:cxn modelId="{C6CC6D46-78F8-433E-B09A-58F090B2D8AE}" type="presParOf" srcId="{8E76272A-CE3E-4D12-B983-8FB136F6A52B}" destId="{67A66B3D-BAEA-4734-81A4-3FA61A2837F6}" srcOrd="1" destOrd="0" presId="urn:microsoft.com/office/officeart/2005/8/layout/pyramid2"/>
    <dgm:cxn modelId="{E0DCF367-FA15-426B-AC84-1DA1AF10DD50}" type="presParOf" srcId="{67A66B3D-BAEA-4734-81A4-3FA61A2837F6}" destId="{128154D5-B7B6-4090-B776-DC63838EC167}" srcOrd="0" destOrd="0" presId="urn:microsoft.com/office/officeart/2005/8/layout/pyramid2"/>
    <dgm:cxn modelId="{966C702C-A5E8-40A7-82BA-BF82257B9AF4}" type="presParOf" srcId="{67A66B3D-BAEA-4734-81A4-3FA61A2837F6}" destId="{5956F3D9-764E-468B-BBEC-69595642B66D}" srcOrd="1" destOrd="0" presId="urn:microsoft.com/office/officeart/2005/8/layout/pyramid2"/>
    <dgm:cxn modelId="{3AFCA90A-2D3B-4996-BBAF-57C16663BFC3}" type="presParOf" srcId="{67A66B3D-BAEA-4734-81A4-3FA61A2837F6}" destId="{E9E54B10-0E80-4EC7-BDC9-1B1E1CD3F5FC}" srcOrd="2" destOrd="0" presId="urn:microsoft.com/office/officeart/2005/8/layout/pyramid2"/>
    <dgm:cxn modelId="{4B7DFE7B-FEE8-41D8-ADA2-B7D3C55EE716}" type="presParOf" srcId="{67A66B3D-BAEA-4734-81A4-3FA61A2837F6}" destId="{2533FDDA-1140-4423-8215-A249C25D2753}" srcOrd="3" destOrd="0" presId="urn:microsoft.com/office/officeart/2005/8/layout/pyramid2"/>
    <dgm:cxn modelId="{5CA14DAA-7480-46BA-92F7-BCE363E8F8C0}" type="presParOf" srcId="{67A66B3D-BAEA-4734-81A4-3FA61A2837F6}" destId="{B5BCA4F7-7F6F-43C2-84D5-1C28E4BBCA24}" srcOrd="4" destOrd="0" presId="urn:microsoft.com/office/officeart/2005/8/layout/pyramid2"/>
    <dgm:cxn modelId="{27DA79F0-2BB0-47DF-9B4F-F0D382BA6389}" type="presParOf" srcId="{67A66B3D-BAEA-4734-81A4-3FA61A2837F6}" destId="{53133F68-D5DF-411C-9C30-07A43607D1F3}" srcOrd="5" destOrd="0" presId="urn:microsoft.com/office/officeart/2005/8/layout/pyramid2"/>
    <dgm:cxn modelId="{4F7F22DC-E7BD-4FEC-9BA2-62932197447B}" type="presParOf" srcId="{67A66B3D-BAEA-4734-81A4-3FA61A2837F6}" destId="{54EC23F3-F115-4CD3-9500-0768D2AE6E17}" srcOrd="6" destOrd="0" presId="urn:microsoft.com/office/officeart/2005/8/layout/pyramid2"/>
    <dgm:cxn modelId="{98C07E9B-82C9-4BD7-A0AE-C8CDB00B6325}" type="presParOf" srcId="{67A66B3D-BAEA-4734-81A4-3FA61A2837F6}" destId="{6655755C-E94F-4B60-8554-ED3FF4C2751D}" srcOrd="7" destOrd="0" presId="urn:microsoft.com/office/officeart/2005/8/layout/pyramid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476011"/>
        <a:ext cx="1782979" cy="687255"/>
      </dsp:txXfrm>
    </dsp:sp>
    <dsp:sp modelId="{AE9246A3-3980-441E-8C93-893085D8CE26}">
      <dsp:nvSpPr>
        <dsp:cNvPr id="0" name=""/>
        <dsp:cNvSpPr/>
      </dsp:nvSpPr>
      <dsp:spPr>
        <a:xfrm>
          <a:off x="2965"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a:p>
          <a:pPr marL="171450" lvl="1" indent="-171450" algn="l" defTabSz="844550">
            <a:lnSpc>
              <a:spcPct val="90000"/>
            </a:lnSpc>
            <a:spcBef>
              <a:spcPct val="0"/>
            </a:spcBef>
            <a:spcAft>
              <a:spcPct val="15000"/>
            </a:spcAft>
            <a:buChar char="•"/>
          </a:pPr>
          <a:endParaRPr lang="en-US" sz="1900" kern="1200" dirty="0"/>
        </a:p>
      </dsp:txBody>
      <dsp:txXfrm>
        <a:off x="2965" y="1163266"/>
        <a:ext cx="1782979" cy="2712059"/>
      </dsp:txXfrm>
    </dsp:sp>
    <dsp:sp modelId="{5AAEAC57-C5CF-4BF7-B78E-013E1F7A0946}">
      <dsp:nvSpPr>
        <dsp:cNvPr id="0" name=""/>
        <dsp:cNvSpPr/>
      </dsp:nvSpPr>
      <dsp:spPr>
        <a:xfrm>
          <a:off x="2035561"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476011"/>
        <a:ext cx="1782979" cy="687255"/>
      </dsp:txXfrm>
    </dsp:sp>
    <dsp:sp modelId="{DD58FCCA-5A53-48EF-830C-01A1BC2DEC5F}">
      <dsp:nvSpPr>
        <dsp:cNvPr id="0" name=""/>
        <dsp:cNvSpPr/>
      </dsp:nvSpPr>
      <dsp:spPr>
        <a:xfrm>
          <a:off x="2035561"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2D001E74-0AE6-4A24-B178-617FDC7EFAEB}">
      <dsp:nvSpPr>
        <dsp:cNvPr id="0" name=""/>
        <dsp:cNvSpPr/>
      </dsp:nvSpPr>
      <dsp:spPr>
        <a:xfrm>
          <a:off x="4068158"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476011"/>
        <a:ext cx="1782979" cy="687255"/>
      </dsp:txXfrm>
    </dsp:sp>
    <dsp:sp modelId="{C7F39890-5C8D-48FD-9A3D-71E6A4C3F357}">
      <dsp:nvSpPr>
        <dsp:cNvPr id="0" name=""/>
        <dsp:cNvSpPr/>
      </dsp:nvSpPr>
      <dsp:spPr>
        <a:xfrm>
          <a:off x="4068158" y="1163266"/>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ED723AC5-A2E2-4B16-BEA7-A94A2BECAD1C}">
      <dsp:nvSpPr>
        <dsp:cNvPr id="0" name=""/>
        <dsp:cNvSpPr/>
      </dsp:nvSpPr>
      <dsp:spPr>
        <a:xfrm>
          <a:off x="6100755" y="476011"/>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dirty="0"/>
            <a:t>Sensors</a:t>
          </a:r>
          <a:endParaRPr lang="en-US" sz="1900" kern="1200" dirty="0"/>
        </a:p>
      </dsp:txBody>
      <dsp:txXfrm>
        <a:off x="6100755" y="476011"/>
        <a:ext cx="1782979" cy="687255"/>
      </dsp:txXfrm>
    </dsp:sp>
    <dsp:sp modelId="{C961A285-B32F-4EA0-A7A2-A0725D9D4CB3}">
      <dsp:nvSpPr>
        <dsp:cNvPr id="0" name=""/>
        <dsp:cNvSpPr/>
      </dsp:nvSpPr>
      <dsp:spPr>
        <a:xfrm>
          <a:off x="6100755" y="1146180"/>
          <a:ext cx="1782979" cy="2712059"/>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60D9E2F1-B549-4EF6-9A39-54153CB848BF}">
      <dsp:nvSpPr>
        <dsp:cNvPr id="0" name=""/>
        <dsp:cNvSpPr/>
      </dsp:nvSpPr>
      <dsp:spPr>
        <a:xfrm>
          <a:off x="2965"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Performance measure</a:t>
          </a:r>
          <a:endParaRPr lang="en-US" sz="1900" kern="1200"/>
        </a:p>
      </dsp:txBody>
      <dsp:txXfrm>
        <a:off x="2965" y="505348"/>
        <a:ext cx="1782979" cy="687255"/>
      </dsp:txXfrm>
    </dsp:sp>
    <dsp:sp modelId="{AE9246A3-3980-441E-8C93-893085D8CE26}">
      <dsp:nvSpPr>
        <dsp:cNvPr id="0" name=""/>
        <dsp:cNvSpPr/>
      </dsp:nvSpPr>
      <dsp:spPr>
        <a:xfrm>
          <a:off x="2965"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Safe</a:t>
          </a:r>
        </a:p>
        <a:p>
          <a:pPr marL="171450" lvl="1" indent="-171450" algn="l" defTabSz="844550">
            <a:lnSpc>
              <a:spcPct val="90000"/>
            </a:lnSpc>
            <a:spcBef>
              <a:spcPct val="0"/>
            </a:spcBef>
            <a:spcAft>
              <a:spcPct val="15000"/>
            </a:spcAft>
            <a:buChar char="•"/>
          </a:pPr>
          <a:r>
            <a:rPr lang="en-US" sz="1900" kern="1200" dirty="0"/>
            <a:t>fast</a:t>
          </a:r>
        </a:p>
        <a:p>
          <a:pPr marL="171450" lvl="1" indent="-171450" algn="l" defTabSz="844550">
            <a:lnSpc>
              <a:spcPct val="90000"/>
            </a:lnSpc>
            <a:spcBef>
              <a:spcPct val="0"/>
            </a:spcBef>
            <a:spcAft>
              <a:spcPct val="15000"/>
            </a:spcAft>
            <a:buChar char="•"/>
          </a:pPr>
          <a:r>
            <a:rPr lang="en-US" sz="1900" kern="1200" dirty="0"/>
            <a:t>legal</a:t>
          </a:r>
        </a:p>
        <a:p>
          <a:pPr marL="171450" lvl="1" indent="-171450" algn="l" defTabSz="844550">
            <a:lnSpc>
              <a:spcPct val="90000"/>
            </a:lnSpc>
            <a:spcBef>
              <a:spcPct val="0"/>
            </a:spcBef>
            <a:spcAft>
              <a:spcPct val="15000"/>
            </a:spcAft>
            <a:buChar char="•"/>
          </a:pPr>
          <a:r>
            <a:rPr lang="en-US" sz="1900" kern="1200" dirty="0"/>
            <a:t>comfortable trip</a:t>
          </a:r>
        </a:p>
        <a:p>
          <a:pPr marL="171450" lvl="1" indent="-171450" algn="l" defTabSz="844550">
            <a:lnSpc>
              <a:spcPct val="90000"/>
            </a:lnSpc>
            <a:spcBef>
              <a:spcPct val="0"/>
            </a:spcBef>
            <a:spcAft>
              <a:spcPct val="15000"/>
            </a:spcAft>
            <a:buChar char="•"/>
          </a:pPr>
          <a:r>
            <a:rPr lang="en-US" sz="1900" kern="1200" dirty="0"/>
            <a:t>maximize profits</a:t>
          </a:r>
        </a:p>
      </dsp:txBody>
      <dsp:txXfrm>
        <a:off x="2965" y="1192603"/>
        <a:ext cx="1782979" cy="2653385"/>
      </dsp:txXfrm>
    </dsp:sp>
    <dsp:sp modelId="{5AAEAC57-C5CF-4BF7-B78E-013E1F7A0946}">
      <dsp:nvSpPr>
        <dsp:cNvPr id="0" name=""/>
        <dsp:cNvSpPr/>
      </dsp:nvSpPr>
      <dsp:spPr>
        <a:xfrm>
          <a:off x="2035561"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Environment</a:t>
          </a:r>
          <a:endParaRPr lang="en-US" sz="1900" kern="1200"/>
        </a:p>
      </dsp:txBody>
      <dsp:txXfrm>
        <a:off x="2035561" y="505348"/>
        <a:ext cx="1782979" cy="687255"/>
      </dsp:txXfrm>
    </dsp:sp>
    <dsp:sp modelId="{DD58FCCA-5A53-48EF-830C-01A1BC2DEC5F}">
      <dsp:nvSpPr>
        <dsp:cNvPr id="0" name=""/>
        <dsp:cNvSpPr/>
      </dsp:nvSpPr>
      <dsp:spPr>
        <a:xfrm>
          <a:off x="2035561"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Roads</a:t>
          </a:r>
        </a:p>
        <a:p>
          <a:pPr marL="171450" lvl="1" indent="-171450" algn="l" defTabSz="844550">
            <a:lnSpc>
              <a:spcPct val="90000"/>
            </a:lnSpc>
            <a:spcBef>
              <a:spcPct val="0"/>
            </a:spcBef>
            <a:spcAft>
              <a:spcPct val="15000"/>
            </a:spcAft>
            <a:buChar char="•"/>
          </a:pPr>
          <a:r>
            <a:rPr lang="en-US" sz="1900" kern="1200" dirty="0"/>
            <a:t>other traffic </a:t>
          </a:r>
        </a:p>
        <a:p>
          <a:pPr marL="171450" lvl="1" indent="-171450" algn="l" defTabSz="844550">
            <a:lnSpc>
              <a:spcPct val="90000"/>
            </a:lnSpc>
            <a:spcBef>
              <a:spcPct val="0"/>
            </a:spcBef>
            <a:spcAft>
              <a:spcPct val="15000"/>
            </a:spcAft>
            <a:buChar char="•"/>
          </a:pPr>
          <a:r>
            <a:rPr lang="en-US" sz="1900" kern="1200" dirty="0"/>
            <a:t>pedestrians </a:t>
          </a:r>
        </a:p>
        <a:p>
          <a:pPr marL="171450" lvl="1" indent="-171450" algn="l" defTabSz="844550">
            <a:lnSpc>
              <a:spcPct val="90000"/>
            </a:lnSpc>
            <a:spcBef>
              <a:spcPct val="0"/>
            </a:spcBef>
            <a:spcAft>
              <a:spcPct val="15000"/>
            </a:spcAft>
            <a:buChar char="•"/>
          </a:pPr>
          <a:r>
            <a:rPr lang="en-US" sz="1900" kern="1200" dirty="0"/>
            <a:t>customers</a:t>
          </a:r>
        </a:p>
      </dsp:txBody>
      <dsp:txXfrm>
        <a:off x="2035561" y="1192603"/>
        <a:ext cx="1782979" cy="2653385"/>
      </dsp:txXfrm>
    </dsp:sp>
    <dsp:sp modelId="{2D001E74-0AE6-4A24-B178-617FDC7EFAEB}">
      <dsp:nvSpPr>
        <dsp:cNvPr id="0" name=""/>
        <dsp:cNvSpPr/>
      </dsp:nvSpPr>
      <dsp:spPr>
        <a:xfrm>
          <a:off x="4068158"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Actuators</a:t>
          </a:r>
          <a:endParaRPr lang="en-US" sz="1900" kern="1200"/>
        </a:p>
      </dsp:txBody>
      <dsp:txXfrm>
        <a:off x="4068158" y="505348"/>
        <a:ext cx="1782979" cy="687255"/>
      </dsp:txXfrm>
    </dsp:sp>
    <dsp:sp modelId="{C7F39890-5C8D-48FD-9A3D-71E6A4C3F357}">
      <dsp:nvSpPr>
        <dsp:cNvPr id="0" name=""/>
        <dsp:cNvSpPr/>
      </dsp:nvSpPr>
      <dsp:spPr>
        <a:xfrm>
          <a:off x="4068158"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Steering wheel</a:t>
          </a:r>
        </a:p>
        <a:p>
          <a:pPr marL="171450" lvl="1" indent="-171450" algn="l" defTabSz="844550">
            <a:lnSpc>
              <a:spcPct val="90000"/>
            </a:lnSpc>
            <a:spcBef>
              <a:spcPct val="0"/>
            </a:spcBef>
            <a:spcAft>
              <a:spcPct val="15000"/>
            </a:spcAft>
            <a:buChar char="•"/>
          </a:pPr>
          <a:r>
            <a:rPr lang="en-US" sz="1900" kern="1200" dirty="0"/>
            <a:t> accelerator</a:t>
          </a:r>
        </a:p>
        <a:p>
          <a:pPr marL="171450" lvl="1" indent="-171450" algn="l" defTabSz="844550">
            <a:lnSpc>
              <a:spcPct val="90000"/>
            </a:lnSpc>
            <a:spcBef>
              <a:spcPct val="0"/>
            </a:spcBef>
            <a:spcAft>
              <a:spcPct val="15000"/>
            </a:spcAft>
            <a:buChar char="•"/>
          </a:pPr>
          <a:r>
            <a:rPr lang="en-US" sz="1900" kern="1200" dirty="0"/>
            <a:t>brake</a:t>
          </a:r>
        </a:p>
        <a:p>
          <a:pPr marL="171450" lvl="1" indent="-171450" algn="l" defTabSz="844550">
            <a:lnSpc>
              <a:spcPct val="90000"/>
            </a:lnSpc>
            <a:spcBef>
              <a:spcPct val="0"/>
            </a:spcBef>
            <a:spcAft>
              <a:spcPct val="15000"/>
            </a:spcAft>
            <a:buChar char="•"/>
          </a:pPr>
          <a:r>
            <a:rPr lang="en-US" sz="1900" kern="1200" dirty="0"/>
            <a:t>signal</a:t>
          </a:r>
        </a:p>
        <a:p>
          <a:pPr marL="171450" lvl="1" indent="-171450" algn="l" defTabSz="844550">
            <a:lnSpc>
              <a:spcPct val="90000"/>
            </a:lnSpc>
            <a:spcBef>
              <a:spcPct val="0"/>
            </a:spcBef>
            <a:spcAft>
              <a:spcPct val="15000"/>
            </a:spcAft>
            <a:buChar char="•"/>
          </a:pPr>
          <a:r>
            <a:rPr lang="en-US" sz="1900" kern="1200" dirty="0"/>
            <a:t>horn</a:t>
          </a:r>
        </a:p>
      </dsp:txBody>
      <dsp:txXfrm>
        <a:off x="4068158" y="1192603"/>
        <a:ext cx="1782979" cy="2653385"/>
      </dsp:txXfrm>
    </dsp:sp>
    <dsp:sp modelId="{ED723AC5-A2E2-4B16-BEA7-A94A2BECAD1C}">
      <dsp:nvSpPr>
        <dsp:cNvPr id="0" name=""/>
        <dsp:cNvSpPr/>
      </dsp:nvSpPr>
      <dsp:spPr>
        <a:xfrm>
          <a:off x="6100755" y="505348"/>
          <a:ext cx="1782979" cy="687255"/>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35128" tIns="77216" rIns="135128" bIns="77216" numCol="1" spcCol="1270" anchor="ctr" anchorCtr="0">
          <a:noAutofit/>
        </a:bodyPr>
        <a:lstStyle/>
        <a:p>
          <a:pPr marL="0" lvl="0" indent="0" algn="ctr" defTabSz="844550">
            <a:lnSpc>
              <a:spcPct val="90000"/>
            </a:lnSpc>
            <a:spcBef>
              <a:spcPct val="0"/>
            </a:spcBef>
            <a:spcAft>
              <a:spcPct val="35000"/>
            </a:spcAft>
            <a:buNone/>
          </a:pPr>
          <a:r>
            <a:rPr lang="en-US" sz="1900" b="1" kern="1200"/>
            <a:t>Sensors</a:t>
          </a:r>
          <a:endParaRPr lang="en-US" sz="1900" kern="1200"/>
        </a:p>
      </dsp:txBody>
      <dsp:txXfrm>
        <a:off x="6100755" y="505348"/>
        <a:ext cx="1782979" cy="687255"/>
      </dsp:txXfrm>
    </dsp:sp>
    <dsp:sp modelId="{C961A285-B32F-4EA0-A7A2-A0725D9D4CB3}">
      <dsp:nvSpPr>
        <dsp:cNvPr id="0" name=""/>
        <dsp:cNvSpPr/>
      </dsp:nvSpPr>
      <dsp:spPr>
        <a:xfrm>
          <a:off x="6100755" y="1192603"/>
          <a:ext cx="1782979" cy="2653385"/>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1346" tIns="101346" rIns="135128" bIns="152019" numCol="1" spcCol="1270" anchor="t" anchorCtr="0">
          <a:noAutofit/>
        </a:bodyPr>
        <a:lstStyle/>
        <a:p>
          <a:pPr marL="171450" lvl="1" indent="-171450" algn="l" defTabSz="844550">
            <a:lnSpc>
              <a:spcPct val="90000"/>
            </a:lnSpc>
            <a:spcBef>
              <a:spcPct val="0"/>
            </a:spcBef>
            <a:spcAft>
              <a:spcPct val="15000"/>
            </a:spcAft>
            <a:buChar char="•"/>
          </a:pPr>
          <a:r>
            <a:rPr lang="en-US" sz="1900" kern="1200" dirty="0"/>
            <a:t>Cameras</a:t>
          </a:r>
        </a:p>
        <a:p>
          <a:pPr marL="171450" lvl="1" indent="-171450" algn="l" defTabSz="844550">
            <a:lnSpc>
              <a:spcPct val="90000"/>
            </a:lnSpc>
            <a:spcBef>
              <a:spcPct val="0"/>
            </a:spcBef>
            <a:spcAft>
              <a:spcPct val="15000"/>
            </a:spcAft>
            <a:buChar char="•"/>
          </a:pPr>
          <a:r>
            <a:rPr lang="en-US" sz="1900" kern="1200" dirty="0"/>
            <a:t>sonar</a:t>
          </a:r>
        </a:p>
        <a:p>
          <a:pPr marL="171450" lvl="1" indent="-171450" algn="l" defTabSz="844550">
            <a:lnSpc>
              <a:spcPct val="90000"/>
            </a:lnSpc>
            <a:spcBef>
              <a:spcPct val="0"/>
            </a:spcBef>
            <a:spcAft>
              <a:spcPct val="15000"/>
            </a:spcAft>
            <a:buChar char="•"/>
          </a:pPr>
          <a:r>
            <a:rPr lang="en-US" sz="1900" kern="1200" dirty="0"/>
            <a:t>speedometer</a:t>
          </a:r>
        </a:p>
        <a:p>
          <a:pPr marL="171450" lvl="1" indent="-171450" algn="l" defTabSz="844550">
            <a:lnSpc>
              <a:spcPct val="90000"/>
            </a:lnSpc>
            <a:spcBef>
              <a:spcPct val="0"/>
            </a:spcBef>
            <a:spcAft>
              <a:spcPct val="15000"/>
            </a:spcAft>
            <a:buChar char="•"/>
          </a:pPr>
          <a:r>
            <a:rPr lang="en-US" sz="1900" kern="1200" dirty="0"/>
            <a:t>GPS</a:t>
          </a:r>
        </a:p>
        <a:p>
          <a:pPr marL="171450" lvl="1" indent="-171450" algn="l" defTabSz="844550">
            <a:lnSpc>
              <a:spcPct val="90000"/>
            </a:lnSpc>
            <a:spcBef>
              <a:spcPct val="0"/>
            </a:spcBef>
            <a:spcAft>
              <a:spcPct val="15000"/>
            </a:spcAft>
            <a:buChar char="•"/>
          </a:pPr>
          <a:r>
            <a:rPr lang="en-US" sz="1900" kern="1200" dirty="0"/>
            <a:t>Odometer</a:t>
          </a:r>
        </a:p>
        <a:p>
          <a:pPr marL="171450" lvl="1" indent="-171450" algn="l" defTabSz="844550">
            <a:lnSpc>
              <a:spcPct val="90000"/>
            </a:lnSpc>
            <a:spcBef>
              <a:spcPct val="0"/>
            </a:spcBef>
            <a:spcAft>
              <a:spcPct val="15000"/>
            </a:spcAft>
            <a:buChar char="•"/>
          </a:pPr>
          <a:r>
            <a:rPr lang="en-US" sz="1900" kern="1200" dirty="0"/>
            <a:t>engine sensors</a:t>
          </a:r>
        </a:p>
        <a:p>
          <a:pPr marL="171450" lvl="1" indent="-171450" algn="l" defTabSz="844550">
            <a:lnSpc>
              <a:spcPct val="90000"/>
            </a:lnSpc>
            <a:spcBef>
              <a:spcPct val="0"/>
            </a:spcBef>
            <a:spcAft>
              <a:spcPct val="15000"/>
            </a:spcAft>
            <a:buChar char="•"/>
          </a:pPr>
          <a:r>
            <a:rPr lang="en-US" sz="1900" kern="1200" dirty="0"/>
            <a:t>keyboard</a:t>
          </a:r>
        </a:p>
      </dsp:txBody>
      <dsp:txXfrm>
        <a:off x="6100755" y="1192603"/>
        <a:ext cx="1782979" cy="265338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1772EB-A28C-4249-9248-E9285A7294E2}">
      <dsp:nvSpPr>
        <dsp:cNvPr id="0" name=""/>
        <dsp:cNvSpPr/>
      </dsp:nvSpPr>
      <dsp:spPr>
        <a:xfrm rot="10800000">
          <a:off x="0" y="0"/>
          <a:ext cx="4351338" cy="4351338"/>
        </a:xfrm>
        <a:prstGeom prst="triangle">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28154D5-B7B6-4090-B776-DC63838EC167}">
      <dsp:nvSpPr>
        <dsp:cNvPr id="0" name=""/>
        <dsp:cNvSpPr/>
      </dsp:nvSpPr>
      <dsp:spPr>
        <a:xfrm>
          <a:off x="1691756" y="435558"/>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Utility-based agents</a:t>
          </a:r>
        </a:p>
      </dsp:txBody>
      <dsp:txXfrm>
        <a:off x="1729509" y="473311"/>
        <a:ext cx="2752863" cy="697876"/>
      </dsp:txXfrm>
    </dsp:sp>
    <dsp:sp modelId="{E9E54B10-0E80-4EC7-BDC9-1B1E1CD3F5FC}">
      <dsp:nvSpPr>
        <dsp:cNvPr id="0" name=""/>
        <dsp:cNvSpPr/>
      </dsp:nvSpPr>
      <dsp:spPr>
        <a:xfrm>
          <a:off x="1691756" y="1305613"/>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Goal-based agents</a:t>
          </a:r>
        </a:p>
      </dsp:txBody>
      <dsp:txXfrm>
        <a:off x="1729509" y="1343366"/>
        <a:ext cx="2752863" cy="697876"/>
      </dsp:txXfrm>
    </dsp:sp>
    <dsp:sp modelId="{B5BCA4F7-7F6F-43C2-84D5-1C28E4BBCA24}">
      <dsp:nvSpPr>
        <dsp:cNvPr id="0" name=""/>
        <dsp:cNvSpPr/>
      </dsp:nvSpPr>
      <dsp:spPr>
        <a:xfrm>
          <a:off x="1691756" y="2175669"/>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a:t>Model-based reflex agents</a:t>
          </a:r>
          <a:endParaRPr lang="en-US" sz="1900" kern="1200" dirty="0"/>
        </a:p>
      </dsp:txBody>
      <dsp:txXfrm>
        <a:off x="1729509" y="2213422"/>
        <a:ext cx="2752863" cy="697876"/>
      </dsp:txXfrm>
    </dsp:sp>
    <dsp:sp modelId="{54EC23F3-F115-4CD3-9500-0768D2AE6E17}">
      <dsp:nvSpPr>
        <dsp:cNvPr id="0" name=""/>
        <dsp:cNvSpPr/>
      </dsp:nvSpPr>
      <dsp:spPr>
        <a:xfrm>
          <a:off x="1691756" y="3045724"/>
          <a:ext cx="2828369" cy="773382"/>
        </a:xfrm>
        <a:prstGeom prst="roundRect">
          <a:avLst/>
        </a:prstGeom>
        <a:solidFill>
          <a:schemeClr val="lt1">
            <a:alpha val="90000"/>
            <a:hueOff val="0"/>
            <a:satOff val="0"/>
            <a:lumOff val="0"/>
            <a:alphaOff val="0"/>
          </a:schemeClr>
        </a:solidFill>
        <a:ln w="6350" cap="flat" cmpd="sng" algn="ctr">
          <a:solidFill>
            <a:schemeClr val="accent1">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72390" tIns="72390" rIns="72390" bIns="72390" numCol="1" spcCol="1270" anchor="ctr" anchorCtr="0">
          <a:noAutofit/>
        </a:bodyPr>
        <a:lstStyle/>
        <a:p>
          <a:pPr marL="0" lvl="0" indent="0" algn="ctr" defTabSz="844550">
            <a:lnSpc>
              <a:spcPct val="90000"/>
            </a:lnSpc>
            <a:spcBef>
              <a:spcPct val="0"/>
            </a:spcBef>
            <a:spcAft>
              <a:spcPct val="35000"/>
            </a:spcAft>
            <a:buNone/>
          </a:pPr>
          <a:r>
            <a:rPr lang="en-US" sz="1900" kern="1200" dirty="0"/>
            <a:t>Simple reflex agents</a:t>
          </a:r>
        </a:p>
      </dsp:txBody>
      <dsp:txXfrm>
        <a:off x="1729509" y="3083477"/>
        <a:ext cx="2752863" cy="697876"/>
      </dsp:txXfrm>
    </dsp:sp>
  </dsp:spTree>
</dsp:drawing>
</file>

<file path=ppt/diagrams/layout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pyramid2">
  <dgm:title val=""/>
  <dgm:desc val=""/>
  <dgm:catLst>
    <dgm:cat type="pyramid" pri="3000"/>
    <dgm:cat type="list" pri="21000"/>
    <dgm:cat type="convert" pri="17000"/>
  </dgm:catLst>
  <dgm:sampData useDef="1">
    <dgm:dataModel>
      <dgm:ptLst/>
      <dgm:bg/>
      <dgm:whole/>
    </dgm:dataModel>
  </dgm:sampData>
  <dgm:styleData useDef="1">
    <dgm:dataModel>
      <dgm:ptLst/>
      <dgm:bg/>
      <dgm:whole/>
    </dgm:dataModel>
  </dgm:styleData>
  <dgm:clrData useDef="1">
    <dgm:dataModel>
      <dgm:ptLst/>
      <dgm:bg/>
      <dgm:whole/>
    </dgm:dataModel>
  </dgm:clrData>
  <dgm:layoutNode name="compositeShape">
    <dgm:alg type="composite"/>
    <dgm:shape xmlns:r="http://schemas.openxmlformats.org/officeDocument/2006/relationships" r:blip="">
      <dgm:adjLst/>
    </dgm:shape>
    <dgm:presOf/>
    <dgm:varLst>
      <dgm:dir/>
      <dgm:resizeHandles/>
    </dgm:varLst>
    <dgm:choose name="Name0">
      <dgm:if name="Name1" func="var" arg="dir" op="equ" val="norm">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l" for="ch" forName="theList" refType="w" refFor="ch" refForName="pyramid" fact="0.5"/>
          <dgm:constr type="h" for="des" forName="aSpace" refType="h" fact="0.1"/>
        </dgm:constrLst>
      </dgm:if>
      <dgm:else name="Name2">
        <dgm:constrLst>
          <dgm:constr type="w" for="ch" forName="pyramid" refType="h"/>
          <dgm:constr type="h" for="ch" forName="pyramid" refType="h"/>
          <dgm:constr type="h" for="ch" forName="theList" refType="h" fact="0.8"/>
          <dgm:constr type="w" for="ch" forName="theList" refType="h" fact="0.65"/>
          <dgm:constr type="ctrY" for="ch" forName="theList" refType="h" refFor="ch" refForName="pyramid" fact="0.5"/>
          <dgm:constr type="r" for="ch" forName="theList" refType="w" refFor="ch" refForName="pyramid" fact="0.5"/>
          <dgm:constr type="h" for="des" forName="aSpace" refType="h" fact="0.1"/>
        </dgm:constrLst>
      </dgm:else>
    </dgm:choose>
    <dgm:ruleLst/>
    <dgm:choose name="Name3">
      <dgm:if name="Name4" axis="ch" ptType="node" func="cnt" op="gte" val="1">
        <dgm:layoutNode name="pyramid" styleLbl="node1">
          <dgm:alg type="sp"/>
          <dgm:shape xmlns:r="http://schemas.openxmlformats.org/officeDocument/2006/relationships" type="triangle" r:blip="">
            <dgm:adjLst/>
          </dgm:shape>
          <dgm:presOf/>
          <dgm:constrLst/>
          <dgm:ruleLst/>
        </dgm:layoutNode>
        <dgm:layoutNode name="theList">
          <dgm:alg type="lin">
            <dgm:param type="linDir" val="fromT"/>
          </dgm:alg>
          <dgm:shape xmlns:r="http://schemas.openxmlformats.org/officeDocument/2006/relationships" r:blip="">
            <dgm:adjLst/>
          </dgm:shape>
          <dgm:presOf/>
          <dgm:constrLst>
            <dgm:constr type="w" for="ch" forName="aNode" refType="w"/>
            <dgm:constr type="h" for="ch" forName="aNode" refType="h"/>
            <dgm:constr type="primFontSz" for="ch" ptType="node" op="equ"/>
          </dgm:constrLst>
          <dgm:ruleLst/>
          <dgm:forEach name="aNodeForEach" axis="ch" ptType="node">
            <dgm:layoutNode name="aNode" styleLbl="fgAcc1">
              <dgm:varLst>
                <dgm:bulletEnabled val="1"/>
              </dgm:varLst>
              <dgm:alg type="tx"/>
              <dgm:shape xmlns:r="http://schemas.openxmlformats.org/officeDocument/2006/relationships" type="roundRect" r:blip="">
                <dgm:adjLst/>
              </dgm:shape>
              <dgm:presOf axis="desOrSelf" ptType="node"/>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aSpace">
              <dgm:alg type="sp"/>
              <dgm:shape xmlns:r="http://schemas.openxmlformats.org/officeDocument/2006/relationships" r:blip="">
                <dgm:adjLst/>
              </dgm:shape>
              <dgm:presOf/>
              <dgm:constrLst/>
              <dgm:ruleLst/>
            </dgm:layoutNode>
          </dgm:forEach>
        </dgm:layoutNode>
      </dgm:if>
      <dgm:else name="Name5"/>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0060"/>
          </a:xfrm>
          <a:prstGeom prst="rect">
            <a:avLst/>
          </a:prstGeom>
        </p:spPr>
        <p:txBody>
          <a:bodyPr vert="horz" lIns="96661" tIns="48331" rIns="96661" bIns="48331" rtlCol="0"/>
          <a:lstStyle>
            <a:lvl1pPr algn="l">
              <a:defRPr sz="1300"/>
            </a:lvl1pPr>
          </a:lstStyle>
          <a:p>
            <a:endParaRPr lang="en-US"/>
          </a:p>
        </p:txBody>
      </p:sp>
      <p:sp>
        <p:nvSpPr>
          <p:cNvPr id="3" name="Date Placeholder 2"/>
          <p:cNvSpPr>
            <a:spLocks noGrp="1"/>
          </p:cNvSpPr>
          <p:nvPr>
            <p:ph type="dt" idx="1"/>
          </p:nvPr>
        </p:nvSpPr>
        <p:spPr>
          <a:xfrm>
            <a:off x="4143587" y="0"/>
            <a:ext cx="3169920" cy="480060"/>
          </a:xfrm>
          <a:prstGeom prst="rect">
            <a:avLst/>
          </a:prstGeom>
        </p:spPr>
        <p:txBody>
          <a:bodyPr vert="horz" lIns="96661" tIns="48331" rIns="96661" bIns="48331" rtlCol="0"/>
          <a:lstStyle>
            <a:lvl1pPr algn="r">
              <a:defRPr sz="1300"/>
            </a:lvl1pPr>
          </a:lstStyle>
          <a:p>
            <a:fld id="{C590261E-DED2-4ECB-93F0-6041BFF84361}" type="datetimeFigureOut">
              <a:rPr lang="en-US" smtClean="0"/>
              <a:pPr/>
              <a:t>9/11/2025</a:t>
            </a:fld>
            <a:endParaRPr lang="en-US"/>
          </a:p>
        </p:txBody>
      </p:sp>
      <p:sp>
        <p:nvSpPr>
          <p:cNvPr id="4" name="Slide Image Placeholder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6661" tIns="48331" rIns="96661" bIns="48331" rtlCol="0" anchor="ctr"/>
          <a:lstStyle/>
          <a:p>
            <a:endParaRPr lang="en-US"/>
          </a:p>
        </p:txBody>
      </p:sp>
      <p:sp>
        <p:nvSpPr>
          <p:cNvPr id="5" name="Notes Placeholder 4"/>
          <p:cNvSpPr>
            <a:spLocks noGrp="1"/>
          </p:cNvSpPr>
          <p:nvPr>
            <p:ph type="body" sz="quarter" idx="3"/>
          </p:nvPr>
        </p:nvSpPr>
        <p:spPr>
          <a:xfrm>
            <a:off x="731520" y="4560570"/>
            <a:ext cx="5852160" cy="4320540"/>
          </a:xfrm>
          <a:prstGeom prst="rect">
            <a:avLst/>
          </a:prstGeom>
        </p:spPr>
        <p:txBody>
          <a:bodyPr vert="horz" lIns="96661" tIns="48331" rIns="96661" bIns="48331"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119474"/>
            <a:ext cx="3169920" cy="480060"/>
          </a:xfrm>
          <a:prstGeom prst="rect">
            <a:avLst/>
          </a:prstGeom>
        </p:spPr>
        <p:txBody>
          <a:bodyPr vert="horz" lIns="96661" tIns="48331" rIns="96661" bIns="48331" rtlCol="0" anchor="b"/>
          <a:lstStyle>
            <a:lvl1pPr algn="l">
              <a:defRPr sz="1300"/>
            </a:lvl1pPr>
          </a:lstStyle>
          <a:p>
            <a:endParaRPr lang="en-US"/>
          </a:p>
        </p:txBody>
      </p:sp>
      <p:sp>
        <p:nvSpPr>
          <p:cNvPr id="7" name="Slide Number Placeholder 6"/>
          <p:cNvSpPr>
            <a:spLocks noGrp="1"/>
          </p:cNvSpPr>
          <p:nvPr>
            <p:ph type="sldNum" sz="quarter" idx="5"/>
          </p:nvPr>
        </p:nvSpPr>
        <p:spPr>
          <a:xfrm>
            <a:off x="4143587" y="9119474"/>
            <a:ext cx="3169920" cy="480060"/>
          </a:xfrm>
          <a:prstGeom prst="rect">
            <a:avLst/>
          </a:prstGeom>
        </p:spPr>
        <p:txBody>
          <a:bodyPr vert="horz" lIns="96661" tIns="48331" rIns="96661" bIns="48331" rtlCol="0" anchor="b"/>
          <a:lstStyle>
            <a:lvl1pPr algn="r">
              <a:defRPr sz="1300"/>
            </a:lvl1pPr>
          </a:lstStyle>
          <a:p>
            <a:fld id="{2754576A-F041-465B-B05C-90CC0BF4FA50}"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1</a:t>
            </a:fld>
            <a:endParaRPr 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54576A-F041-465B-B05C-90CC0BF4FA50}" type="slidenum">
              <a:rPr lang="en-US" smtClean="0"/>
              <a:pPr/>
              <a:t>16</a:t>
            </a:fld>
            <a:endParaRPr lang="en-US"/>
          </a:p>
        </p:txBody>
      </p:sp>
    </p:spTree>
    <p:extLst>
      <p:ext uri="{BB962C8B-B14F-4D97-AF65-F5344CB8AC3E}">
        <p14:creationId xmlns:p14="http://schemas.microsoft.com/office/powerpoint/2010/main" val="297023514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54576A-F041-465B-B05C-90CC0BF4FA50}" type="slidenum">
              <a:rPr lang="en-US" smtClean="0"/>
              <a:pPr/>
              <a:t>18</a:t>
            </a:fld>
            <a:endParaRPr lang="en-US"/>
          </a:p>
        </p:txBody>
      </p:sp>
    </p:spTree>
    <p:extLst>
      <p:ext uri="{BB962C8B-B14F-4D97-AF65-F5344CB8AC3E}">
        <p14:creationId xmlns:p14="http://schemas.microsoft.com/office/powerpoint/2010/main" val="30072577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906778-3054-78D5-57A0-73256BE6DCB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33C843D-D88A-5F90-1AD3-B55393302EE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F1E7DC6-987E-8539-96C2-4020344BFF9C}"/>
              </a:ext>
            </a:extLst>
          </p:cNvPr>
          <p:cNvSpPr>
            <a:spLocks noGrp="1"/>
          </p:cNvSpPr>
          <p:nvPr>
            <p:ph type="body" idx="1"/>
          </p:nvPr>
        </p:nvSpPr>
        <p:spPr/>
        <p:txBody>
          <a:bodyPr>
            <a:normAutofit/>
          </a:bodyPr>
          <a:lstStyle/>
          <a:p>
            <a:endParaRPr lang="en-US"/>
          </a:p>
        </p:txBody>
      </p:sp>
      <p:sp>
        <p:nvSpPr>
          <p:cNvPr id="4" name="Slide Number Placeholder 3">
            <a:extLst>
              <a:ext uri="{FF2B5EF4-FFF2-40B4-BE49-F238E27FC236}">
                <a16:creationId xmlns:a16="http://schemas.microsoft.com/office/drawing/2014/main" id="{E42496BA-6FAC-3D6C-2ACA-3AD73A41737A}"/>
              </a:ext>
            </a:extLst>
          </p:cNvPr>
          <p:cNvSpPr>
            <a:spLocks noGrp="1"/>
          </p:cNvSpPr>
          <p:nvPr>
            <p:ph type="sldNum" sz="quarter" idx="10"/>
          </p:nvPr>
        </p:nvSpPr>
        <p:spPr/>
        <p:txBody>
          <a:bodyPr/>
          <a:lstStyle/>
          <a:p>
            <a:fld id="{2754576A-F041-465B-B05C-90CC0BF4FA50}" type="slidenum">
              <a:rPr lang="en-US" smtClean="0"/>
              <a:pPr/>
              <a:t>19</a:t>
            </a:fld>
            <a:endParaRPr lang="en-US"/>
          </a:p>
        </p:txBody>
      </p:sp>
    </p:spTree>
    <p:extLst>
      <p:ext uri="{BB962C8B-B14F-4D97-AF65-F5344CB8AC3E}">
        <p14:creationId xmlns:p14="http://schemas.microsoft.com/office/powerpoint/2010/main" val="118188819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20</a:t>
            </a:fld>
            <a:endParaRPr lang="en-US"/>
          </a:p>
        </p:txBody>
      </p:sp>
    </p:spTree>
    <p:extLst>
      <p:ext uri="{BB962C8B-B14F-4D97-AF65-F5344CB8AC3E}">
        <p14:creationId xmlns:p14="http://schemas.microsoft.com/office/powerpoint/2010/main" val="24472438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3</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4</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ExpectedUtility</a:t>
            </a:r>
            <a:r>
              <a:rPr lang="en-US" baseline="0" dirty="0"/>
              <a:t>(action) = </a:t>
            </a:r>
            <a:r>
              <a:rPr lang="en-US" baseline="0" dirty="0" err="1"/>
              <a:t>sum_outcomes</a:t>
            </a:r>
            <a:r>
              <a:rPr lang="en-US" baseline="0" dirty="0"/>
              <a:t> Utility(outcome) * P(outcome)</a:t>
            </a:r>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5</a:t>
            </a:fld>
            <a:endParaRPr lang="en-US"/>
          </a:p>
        </p:txBody>
      </p:sp>
    </p:spTree>
    <p:extLst>
      <p:ext uri="{BB962C8B-B14F-4D97-AF65-F5344CB8AC3E}">
        <p14:creationId xmlns:p14="http://schemas.microsoft.com/office/powerpoint/2010/main" val="39642429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dirty="0" err="1"/>
              <a:t>ExpectedUtility</a:t>
            </a:r>
            <a:r>
              <a:rPr lang="en-US" baseline="0" dirty="0"/>
              <a:t>(action) = </a:t>
            </a:r>
            <a:r>
              <a:rPr lang="en-US" baseline="0" dirty="0" err="1"/>
              <a:t>sum_outcomes</a:t>
            </a:r>
            <a:r>
              <a:rPr lang="en-US" baseline="0" dirty="0"/>
              <a:t> Utility(outcome) * P(outcome)</a:t>
            </a:r>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8</a:t>
            </a:fld>
            <a:endParaRPr lang="en-US"/>
          </a:p>
        </p:txBody>
      </p:sp>
    </p:spTree>
    <p:extLst>
      <p:ext uri="{BB962C8B-B14F-4D97-AF65-F5344CB8AC3E}">
        <p14:creationId xmlns:p14="http://schemas.microsoft.com/office/powerpoint/2010/main" val="3964242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754576A-F041-465B-B05C-90CC0BF4FA50}" type="slidenum">
              <a:rPr lang="en-US" smtClean="0"/>
              <a:pPr/>
              <a:t>12</a:t>
            </a:fld>
            <a:endParaRPr lang="en-US"/>
          </a:p>
        </p:txBody>
      </p:sp>
    </p:spTree>
    <p:extLst>
      <p:ext uri="{BB962C8B-B14F-4D97-AF65-F5344CB8AC3E}">
        <p14:creationId xmlns:p14="http://schemas.microsoft.com/office/powerpoint/2010/main" val="17932646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13</a:t>
            </a:fld>
            <a:endParaRPr lang="en-US"/>
          </a:p>
        </p:txBody>
      </p:sp>
    </p:spTree>
    <p:extLst>
      <p:ext uri="{BB962C8B-B14F-4D97-AF65-F5344CB8AC3E}">
        <p14:creationId xmlns:p14="http://schemas.microsoft.com/office/powerpoint/2010/main" val="4987525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2754576A-F041-465B-B05C-90CC0BF4FA50}" type="slidenum">
              <a:rPr lang="en-US" smtClean="0"/>
              <a:pPr/>
              <a:t>14</a:t>
            </a:fld>
            <a:endParaRPr lang="en-US"/>
          </a:p>
        </p:txBody>
      </p:sp>
    </p:spTree>
    <p:extLst>
      <p:ext uri="{BB962C8B-B14F-4D97-AF65-F5344CB8AC3E}">
        <p14:creationId xmlns:p14="http://schemas.microsoft.com/office/powerpoint/2010/main" val="8379786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754576A-F041-465B-B05C-90CC0BF4FA50}" type="slidenum">
              <a:rPr lang="en-US" smtClean="0"/>
              <a:pPr/>
              <a:t>15</a:t>
            </a:fld>
            <a:endParaRPr lang="en-US"/>
          </a:p>
        </p:txBody>
      </p:sp>
    </p:spTree>
    <p:extLst>
      <p:ext uri="{BB962C8B-B14F-4D97-AF65-F5344CB8AC3E}">
        <p14:creationId xmlns:p14="http://schemas.microsoft.com/office/powerpoint/2010/main" val="30072577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43A0A1-3327-45CE-8A21-0BF59E3A9C67}"/>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83E0102D-83A5-4E73-A95C-4D3778785FC1}"/>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104584AD-FB15-4D4C-88DE-F352529B24DC}"/>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7920771D-B2B7-4DDB-877A-898A10F451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4EC21AC-5AFD-4F2C-8A31-C0113410E034}"/>
              </a:ext>
            </a:extLst>
          </p:cNvPr>
          <p:cNvSpPr>
            <a:spLocks noGrp="1"/>
          </p:cNvSpPr>
          <p:nvPr>
            <p:ph type="sldNum" sz="quarter" idx="12"/>
          </p:nvPr>
        </p:nvSpPr>
        <p:spPr/>
        <p:txBody>
          <a:bodyPr/>
          <a:lstStyle/>
          <a:p>
            <a:fld id="{74041002-DB11-4CB5-8D08-702C16F0A10E}" type="slidenum">
              <a:rPr lang="en-US" smtClean="0"/>
              <a:pPr/>
              <a:t>‹#›</a:t>
            </a:fld>
            <a:endParaRPr lang="en-US"/>
          </a:p>
        </p:txBody>
      </p:sp>
    </p:spTree>
    <p:extLst>
      <p:ext uri="{BB962C8B-B14F-4D97-AF65-F5344CB8AC3E}">
        <p14:creationId xmlns:p14="http://schemas.microsoft.com/office/powerpoint/2010/main" val="27701419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1A5E47-C049-4A0A-B554-59FD1CB64C7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E8CFED5F-110F-447A-A8E7-7207F8E1732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DD629D5-90EF-4646-954E-2A913ABEC5F0}"/>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57DDEB13-434B-4FB2-BAAF-89B2739E810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B0EAE48-842D-41AF-92E2-D30DB1BA2963}"/>
              </a:ext>
            </a:extLst>
          </p:cNvPr>
          <p:cNvSpPr>
            <a:spLocks noGrp="1"/>
          </p:cNvSpPr>
          <p:nvPr>
            <p:ph type="sldNum" sz="quarter" idx="12"/>
          </p:nvPr>
        </p:nvSpPr>
        <p:spPr/>
        <p:txBody>
          <a:bodyPr/>
          <a:lstStyle/>
          <a:p>
            <a:fld id="{811DA4DA-FE51-4727-A448-71DB39333978}" type="slidenum">
              <a:rPr lang="en-US" smtClean="0"/>
              <a:pPr/>
              <a:t>‹#›</a:t>
            </a:fld>
            <a:endParaRPr lang="en-US"/>
          </a:p>
        </p:txBody>
      </p:sp>
    </p:spTree>
    <p:extLst>
      <p:ext uri="{BB962C8B-B14F-4D97-AF65-F5344CB8AC3E}">
        <p14:creationId xmlns:p14="http://schemas.microsoft.com/office/powerpoint/2010/main" val="24732094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EA76FEB-CDB4-462A-9F79-6A20CF7C08AC}"/>
              </a:ext>
            </a:extLst>
          </p:cNvPr>
          <p:cNvSpPr>
            <a:spLocks noGrp="1"/>
          </p:cNvSpPr>
          <p:nvPr>
            <p:ph type="title" orient="vert"/>
          </p:nvPr>
        </p:nvSpPr>
        <p:spPr>
          <a:xfrm>
            <a:off x="6543675" y="365125"/>
            <a:ext cx="1971675"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D869DC8-76D3-4204-B2AE-EFC9BD3D08C8}"/>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2DD1055-F71C-4DEB-9AFB-08AF80DE13A1}"/>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232A486D-6FB9-4790-90A1-36404733D2A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B8E9DA-F14C-4A2F-9EEE-9AE2AC984261}"/>
              </a:ext>
            </a:extLst>
          </p:cNvPr>
          <p:cNvSpPr>
            <a:spLocks noGrp="1"/>
          </p:cNvSpPr>
          <p:nvPr>
            <p:ph type="sldNum" sz="quarter" idx="12"/>
          </p:nvPr>
        </p:nvSpPr>
        <p:spPr/>
        <p:txBody>
          <a:bodyPr/>
          <a:lstStyle/>
          <a:p>
            <a:fld id="{FD447C27-FF74-4852-9465-57F11B88EDD0}" type="slidenum">
              <a:rPr lang="en-US" smtClean="0"/>
              <a:pPr/>
              <a:t>‹#›</a:t>
            </a:fld>
            <a:endParaRPr lang="en-US"/>
          </a:p>
        </p:txBody>
      </p:sp>
    </p:spTree>
    <p:extLst>
      <p:ext uri="{BB962C8B-B14F-4D97-AF65-F5344CB8AC3E}">
        <p14:creationId xmlns:p14="http://schemas.microsoft.com/office/powerpoint/2010/main" val="17005430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C4AC9-C37B-4E02-A225-58C9FBB9A2E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6FE8FA6-09EB-4014-B26B-31EC25B4D34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CCF4D38-A032-4754-A488-4CD20CEBC8D6}"/>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A68D13E9-ECF5-4999-AEC3-C0A8301B4D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8DABB79-3EF9-4AAE-BBF6-6AA392DABFEB}"/>
              </a:ext>
            </a:extLst>
          </p:cNvPr>
          <p:cNvSpPr>
            <a:spLocks noGrp="1"/>
          </p:cNvSpPr>
          <p:nvPr>
            <p:ph type="sldNum" sz="quarter" idx="12"/>
          </p:nvPr>
        </p:nvSpPr>
        <p:spPr/>
        <p:txBody>
          <a:bodyPr/>
          <a:lstStyle/>
          <a:p>
            <a:fld id="{6F5C59D9-7B0B-4A47-B130-1CDBC65A3C5C}" type="slidenum">
              <a:rPr lang="en-US" smtClean="0"/>
              <a:pPr/>
              <a:t>‹#›</a:t>
            </a:fld>
            <a:endParaRPr lang="en-US"/>
          </a:p>
        </p:txBody>
      </p:sp>
    </p:spTree>
    <p:extLst>
      <p:ext uri="{BB962C8B-B14F-4D97-AF65-F5344CB8AC3E}">
        <p14:creationId xmlns:p14="http://schemas.microsoft.com/office/powerpoint/2010/main" val="22802885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AF54D-79F1-4FBB-B3D9-325206B99F29}"/>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6C14BE77-C158-434B-B162-FE8ABAFFD638}"/>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22C29E0-AEC0-4E60-A102-F17F3531786E}"/>
              </a:ext>
            </a:extLst>
          </p:cNvPr>
          <p:cNvSpPr>
            <a:spLocks noGrp="1"/>
          </p:cNvSpPr>
          <p:nvPr>
            <p:ph type="dt" sz="half" idx="10"/>
          </p:nvPr>
        </p:nvSpPr>
        <p:spPr/>
        <p:txBody>
          <a:bodyPr/>
          <a:lstStyle/>
          <a:p>
            <a:endParaRPr lang="en-US"/>
          </a:p>
        </p:txBody>
      </p:sp>
      <p:sp>
        <p:nvSpPr>
          <p:cNvPr id="5" name="Footer Placeholder 4">
            <a:extLst>
              <a:ext uri="{FF2B5EF4-FFF2-40B4-BE49-F238E27FC236}">
                <a16:creationId xmlns:a16="http://schemas.microsoft.com/office/drawing/2014/main" id="{4A6ADECA-9481-4613-821B-D1554DA9C22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956AD3-074F-4112-901E-6AC9E271A2F1}"/>
              </a:ext>
            </a:extLst>
          </p:cNvPr>
          <p:cNvSpPr>
            <a:spLocks noGrp="1"/>
          </p:cNvSpPr>
          <p:nvPr>
            <p:ph type="sldNum" sz="quarter" idx="12"/>
          </p:nvPr>
        </p:nvSpPr>
        <p:spPr/>
        <p:txBody>
          <a:bodyPr/>
          <a:lstStyle/>
          <a:p>
            <a:fld id="{E3362B86-7F7E-4139-B376-4AD4B8D85F65}" type="slidenum">
              <a:rPr lang="en-US" smtClean="0"/>
              <a:pPr/>
              <a:t>‹#›</a:t>
            </a:fld>
            <a:endParaRPr lang="en-US"/>
          </a:p>
        </p:txBody>
      </p:sp>
    </p:spTree>
    <p:extLst>
      <p:ext uri="{BB962C8B-B14F-4D97-AF65-F5344CB8AC3E}">
        <p14:creationId xmlns:p14="http://schemas.microsoft.com/office/powerpoint/2010/main" val="1764768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B3D92B-30D0-4376-8CE9-BE73BCA0F13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8459DD5-3ACF-4231-89D2-E4FB0944C477}"/>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AADF2D3-5819-4C97-8B69-9A645A431297}"/>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A648A80-B2A6-4D5F-AFE2-7EC14D5B399C}"/>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64885392-3AD1-4B9F-BDE7-E811EE4B8A9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F553B12-6FF9-461B-B662-2E287CEE3061}"/>
              </a:ext>
            </a:extLst>
          </p:cNvPr>
          <p:cNvSpPr>
            <a:spLocks noGrp="1"/>
          </p:cNvSpPr>
          <p:nvPr>
            <p:ph type="sldNum" sz="quarter" idx="12"/>
          </p:nvPr>
        </p:nvSpPr>
        <p:spPr/>
        <p:txBody>
          <a:bodyPr/>
          <a:lstStyle/>
          <a:p>
            <a:fld id="{63CE097A-0202-40AA-A458-179EE75DF308}" type="slidenum">
              <a:rPr lang="en-US" smtClean="0"/>
              <a:pPr/>
              <a:t>‹#›</a:t>
            </a:fld>
            <a:endParaRPr lang="en-US"/>
          </a:p>
        </p:txBody>
      </p:sp>
    </p:spTree>
    <p:extLst>
      <p:ext uri="{BB962C8B-B14F-4D97-AF65-F5344CB8AC3E}">
        <p14:creationId xmlns:p14="http://schemas.microsoft.com/office/powerpoint/2010/main" val="16478130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67D962-2DDE-4D90-AFEB-0AF259A4F7DD}"/>
              </a:ext>
            </a:extLst>
          </p:cNvPr>
          <p:cNvSpPr>
            <a:spLocks noGrp="1"/>
          </p:cNvSpPr>
          <p:nvPr>
            <p:ph type="title"/>
          </p:nvPr>
        </p:nvSpPr>
        <p:spPr>
          <a:xfrm>
            <a:off x="629841" y="365126"/>
            <a:ext cx="78867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9808309-9304-455B-99E4-537464DDD40A}"/>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F0520CD4-2875-48EA-8AF9-496D552469D7}"/>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95F9376-4868-43F4-9A2A-6951C726B354}"/>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1A610D3E-B0F9-4C1C-A524-F283922CCD23}"/>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4893AB-4DA9-4155-BA7D-0DA93AAAC2D3}"/>
              </a:ext>
            </a:extLst>
          </p:cNvPr>
          <p:cNvSpPr>
            <a:spLocks noGrp="1"/>
          </p:cNvSpPr>
          <p:nvPr>
            <p:ph type="dt" sz="half" idx="10"/>
          </p:nvPr>
        </p:nvSpPr>
        <p:spPr/>
        <p:txBody>
          <a:bodyPr/>
          <a:lstStyle/>
          <a:p>
            <a:endParaRPr lang="en-US"/>
          </a:p>
        </p:txBody>
      </p:sp>
      <p:sp>
        <p:nvSpPr>
          <p:cNvPr id="8" name="Footer Placeholder 7">
            <a:extLst>
              <a:ext uri="{FF2B5EF4-FFF2-40B4-BE49-F238E27FC236}">
                <a16:creationId xmlns:a16="http://schemas.microsoft.com/office/drawing/2014/main" id="{A7EE904F-BEB5-427E-91C5-C887D1E5225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8F287E9-DB2B-46C3-9DB2-0902398D45B4}"/>
              </a:ext>
            </a:extLst>
          </p:cNvPr>
          <p:cNvSpPr>
            <a:spLocks noGrp="1"/>
          </p:cNvSpPr>
          <p:nvPr>
            <p:ph type="sldNum" sz="quarter" idx="12"/>
          </p:nvPr>
        </p:nvSpPr>
        <p:spPr/>
        <p:txBody>
          <a:bodyPr/>
          <a:lstStyle/>
          <a:p>
            <a:fld id="{ED15B2DA-E7BB-48C3-84E0-E007D0828B96}" type="slidenum">
              <a:rPr lang="en-US" smtClean="0"/>
              <a:pPr/>
              <a:t>‹#›</a:t>
            </a:fld>
            <a:endParaRPr lang="en-US"/>
          </a:p>
        </p:txBody>
      </p:sp>
    </p:spTree>
    <p:extLst>
      <p:ext uri="{BB962C8B-B14F-4D97-AF65-F5344CB8AC3E}">
        <p14:creationId xmlns:p14="http://schemas.microsoft.com/office/powerpoint/2010/main" val="250260554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314B55-C98C-44F3-9E04-75CA1C02A29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5F07777-7DFE-488E-8FF0-AF885700A5DD}"/>
              </a:ext>
            </a:extLst>
          </p:cNvPr>
          <p:cNvSpPr>
            <a:spLocks noGrp="1"/>
          </p:cNvSpPr>
          <p:nvPr>
            <p:ph type="dt" sz="half" idx="10"/>
          </p:nvPr>
        </p:nvSpPr>
        <p:spPr/>
        <p:txBody>
          <a:bodyPr/>
          <a:lstStyle/>
          <a:p>
            <a:endParaRPr lang="en-US"/>
          </a:p>
        </p:txBody>
      </p:sp>
      <p:sp>
        <p:nvSpPr>
          <p:cNvPr id="4" name="Footer Placeholder 3">
            <a:extLst>
              <a:ext uri="{FF2B5EF4-FFF2-40B4-BE49-F238E27FC236}">
                <a16:creationId xmlns:a16="http://schemas.microsoft.com/office/drawing/2014/main" id="{D42283B2-F1D4-4B18-BA20-EDC87441451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41D0810-F107-4148-B946-E0FB8D886496}"/>
              </a:ext>
            </a:extLst>
          </p:cNvPr>
          <p:cNvSpPr>
            <a:spLocks noGrp="1"/>
          </p:cNvSpPr>
          <p:nvPr>
            <p:ph type="sldNum" sz="quarter" idx="12"/>
          </p:nvPr>
        </p:nvSpPr>
        <p:spPr/>
        <p:txBody>
          <a:bodyPr/>
          <a:lstStyle/>
          <a:p>
            <a:fld id="{583E5F97-0747-4E28-9EC3-9A00DB5D1CC0}" type="slidenum">
              <a:rPr lang="en-US" smtClean="0"/>
              <a:pPr/>
              <a:t>‹#›</a:t>
            </a:fld>
            <a:endParaRPr lang="en-US"/>
          </a:p>
        </p:txBody>
      </p:sp>
    </p:spTree>
    <p:extLst>
      <p:ext uri="{BB962C8B-B14F-4D97-AF65-F5344CB8AC3E}">
        <p14:creationId xmlns:p14="http://schemas.microsoft.com/office/powerpoint/2010/main" val="71637334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9460C90-643E-4B39-97AA-545987962D70}"/>
              </a:ext>
            </a:extLst>
          </p:cNvPr>
          <p:cNvSpPr>
            <a:spLocks noGrp="1"/>
          </p:cNvSpPr>
          <p:nvPr>
            <p:ph type="dt" sz="half" idx="10"/>
          </p:nvPr>
        </p:nvSpPr>
        <p:spPr/>
        <p:txBody>
          <a:bodyPr/>
          <a:lstStyle/>
          <a:p>
            <a:endParaRPr lang="en-US"/>
          </a:p>
        </p:txBody>
      </p:sp>
      <p:sp>
        <p:nvSpPr>
          <p:cNvPr id="3" name="Footer Placeholder 2">
            <a:extLst>
              <a:ext uri="{FF2B5EF4-FFF2-40B4-BE49-F238E27FC236}">
                <a16:creationId xmlns:a16="http://schemas.microsoft.com/office/drawing/2014/main" id="{D0E9D3B7-E3D2-4F0F-8BEB-D0F893F1064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5BA60A5-4025-415E-8277-A6F9F70B50CF}"/>
              </a:ext>
            </a:extLst>
          </p:cNvPr>
          <p:cNvSpPr>
            <a:spLocks noGrp="1"/>
          </p:cNvSpPr>
          <p:nvPr>
            <p:ph type="sldNum" sz="quarter" idx="12"/>
          </p:nvPr>
        </p:nvSpPr>
        <p:spPr/>
        <p:txBody>
          <a:bodyPr/>
          <a:lstStyle/>
          <a:p>
            <a:fld id="{01594F5C-90A9-4417-807B-514F8236606C}" type="slidenum">
              <a:rPr lang="en-US" smtClean="0"/>
              <a:pPr/>
              <a:t>‹#›</a:t>
            </a:fld>
            <a:endParaRPr lang="en-US"/>
          </a:p>
        </p:txBody>
      </p:sp>
    </p:spTree>
    <p:extLst>
      <p:ext uri="{BB962C8B-B14F-4D97-AF65-F5344CB8AC3E}">
        <p14:creationId xmlns:p14="http://schemas.microsoft.com/office/powerpoint/2010/main" val="21544047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BE4D8C-EFCC-475C-979B-F8686ADCDF75}"/>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0DC78DC2-BF0A-4078-947A-D8BA3118ADE9}"/>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FFA89E1-4D67-4703-8094-BE925CD311D1}"/>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70F72F9-138A-4D27-94F5-B2810AD7A96D}"/>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E207353E-3E74-4855-8A3A-D4B22FCAF5E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63FEAA-5B95-4BF6-9ABB-74AAB8A9BB14}"/>
              </a:ext>
            </a:extLst>
          </p:cNvPr>
          <p:cNvSpPr>
            <a:spLocks noGrp="1"/>
          </p:cNvSpPr>
          <p:nvPr>
            <p:ph type="sldNum" sz="quarter" idx="12"/>
          </p:nvPr>
        </p:nvSpPr>
        <p:spPr/>
        <p:txBody>
          <a:bodyPr/>
          <a:lstStyle/>
          <a:p>
            <a:fld id="{71FBFBB7-A63E-4184-8C27-28D5A1B90F77}" type="slidenum">
              <a:rPr lang="en-US" smtClean="0"/>
              <a:pPr/>
              <a:t>‹#›</a:t>
            </a:fld>
            <a:endParaRPr lang="en-US"/>
          </a:p>
        </p:txBody>
      </p:sp>
    </p:spTree>
    <p:extLst>
      <p:ext uri="{BB962C8B-B14F-4D97-AF65-F5344CB8AC3E}">
        <p14:creationId xmlns:p14="http://schemas.microsoft.com/office/powerpoint/2010/main" val="37058223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34127-5359-425B-85D2-0A5D7A6D9617}"/>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88AC3F76-0F9D-44B8-B320-5527EED139D9}"/>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844369F9-7A97-46E8-AFA9-C7017F9427C4}"/>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9593C1D6-5D11-4968-B679-3E1CC6CFCF82}"/>
              </a:ext>
            </a:extLst>
          </p:cNvPr>
          <p:cNvSpPr>
            <a:spLocks noGrp="1"/>
          </p:cNvSpPr>
          <p:nvPr>
            <p:ph type="dt" sz="half" idx="10"/>
          </p:nvPr>
        </p:nvSpPr>
        <p:spPr/>
        <p:txBody>
          <a:bodyPr/>
          <a:lstStyle/>
          <a:p>
            <a:endParaRPr lang="en-US"/>
          </a:p>
        </p:txBody>
      </p:sp>
      <p:sp>
        <p:nvSpPr>
          <p:cNvPr id="6" name="Footer Placeholder 5">
            <a:extLst>
              <a:ext uri="{FF2B5EF4-FFF2-40B4-BE49-F238E27FC236}">
                <a16:creationId xmlns:a16="http://schemas.microsoft.com/office/drawing/2014/main" id="{58A93109-6D71-4EA2-B07F-91E5CB62904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44AD4A7-BF84-4397-B385-2AD7820F1432}"/>
              </a:ext>
            </a:extLst>
          </p:cNvPr>
          <p:cNvSpPr>
            <a:spLocks noGrp="1"/>
          </p:cNvSpPr>
          <p:nvPr>
            <p:ph type="sldNum" sz="quarter" idx="12"/>
          </p:nvPr>
        </p:nvSpPr>
        <p:spPr/>
        <p:txBody>
          <a:bodyPr/>
          <a:lstStyle/>
          <a:p>
            <a:fld id="{47486196-CF52-4FC7-AF29-4DD7E56B5403}" type="slidenum">
              <a:rPr lang="en-US" smtClean="0"/>
              <a:pPr/>
              <a:t>‹#›</a:t>
            </a:fld>
            <a:endParaRPr lang="en-US"/>
          </a:p>
        </p:txBody>
      </p:sp>
    </p:spTree>
    <p:extLst>
      <p:ext uri="{BB962C8B-B14F-4D97-AF65-F5344CB8AC3E}">
        <p14:creationId xmlns:p14="http://schemas.microsoft.com/office/powerpoint/2010/main" val="30888451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EAF2D2E-0472-425C-8625-002334FD0F42}"/>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0688C7-213E-4AC0-9CCB-4B37ADE783B8}"/>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AB2B9E-65CF-4896-9D56-89B327320924}"/>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5" name="Footer Placeholder 4">
            <a:extLst>
              <a:ext uri="{FF2B5EF4-FFF2-40B4-BE49-F238E27FC236}">
                <a16:creationId xmlns:a16="http://schemas.microsoft.com/office/drawing/2014/main" id="{5BDB68C1-3BE1-44E6-8C91-A93FE8D36155}"/>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B0D742CE-0BD3-4D70-821B-CFCC3B8AA0BC}"/>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0764D00B-BD52-414C-8F65-9176DEBFB48D}" type="slidenum">
              <a:rPr lang="en-US" smtClean="0"/>
              <a:pPr/>
              <a:t>‹#›</a:t>
            </a:fld>
            <a:endParaRPr lang="en-US"/>
          </a:p>
        </p:txBody>
      </p:sp>
    </p:spTree>
    <p:extLst>
      <p:ext uri="{BB962C8B-B14F-4D97-AF65-F5344CB8AC3E}">
        <p14:creationId xmlns:p14="http://schemas.microsoft.com/office/powerpoint/2010/main" val="314200983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hyperlink" Target="http://creativecommons.org/licenses/by-sa/4.0/" TargetMode="Externa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3.jpe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image" Target="../media/image141.png"/><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6.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140.png"/><Relationship Id="rId5" Type="http://schemas.openxmlformats.org/officeDocument/2006/relationships/image" Target="../media/image180.png"/></Relationships>
</file>

<file path=ppt/slides/_rels/slide1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7.png"/><Relationship Id="rId7" Type="http://schemas.openxmlformats.org/officeDocument/2006/relationships/image" Target="../media/image220.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00.png"/><Relationship Id="rId4" Type="http://schemas.openxmlformats.org/officeDocument/2006/relationships/image" Target="../media/image22.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251.png"/></Relationships>
</file>

<file path=ppt/slides/_rels/slide16.xml.rels><?xml version="1.0" encoding="UTF-8" standalone="yes"?>
<Relationships xmlns="http://schemas.openxmlformats.org/package/2006/relationships"><Relationship Id="rId3" Type="http://schemas.openxmlformats.org/officeDocument/2006/relationships/image" Target="../media/image240.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26.png"/><Relationship Id="rId4" Type="http://schemas.openxmlformats.org/officeDocument/2006/relationships/image" Target="../media/image250.png"/></Relationships>
</file>

<file path=ppt/slides/_rels/slide17.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2.xml"/><Relationship Id="rId1" Type="http://schemas.openxmlformats.org/officeDocument/2006/relationships/slideLayout" Target="../slideLayouts/slideLayout4.xml"/><Relationship Id="rId5" Type="http://schemas.openxmlformats.org/officeDocument/2006/relationships/image" Target="../media/image13.jpeg"/><Relationship Id="rId4" Type="http://schemas.openxmlformats.org/officeDocument/2006/relationships/image" Target="../media/image21.sv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image" Target="../media/image20.png"/><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diagramColors" Target="../diagrams/colors3.xml"/><Relationship Id="rId5" Type="http://schemas.openxmlformats.org/officeDocument/2006/relationships/diagramQuickStyle" Target="../diagrams/quickStyle3.xml"/><Relationship Id="rId10" Type="http://schemas.openxmlformats.org/officeDocument/2006/relationships/image" Target="../media/image13.jpeg"/><Relationship Id="rId4" Type="http://schemas.openxmlformats.org/officeDocument/2006/relationships/diagramLayout" Target="../diagrams/layout3.xml"/><Relationship Id="rId9" Type="http://schemas.openxmlformats.org/officeDocument/2006/relationships/image" Target="../media/image21.svg"/></Relationships>
</file>

<file path=ppt/slides/_rels/slide21.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0.png"/><Relationship Id="rId5" Type="http://schemas.openxmlformats.org/officeDocument/2006/relationships/image" Target="../media/image50.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0.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3.jpe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1" name="Rectangle 200">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AE5B7659-5440-4C5D-BF12-8650731C1C16}"/>
              </a:ext>
              <a:ext uri="{C183D7F6-B498-43B3-948B-1728B52AA6E4}">
                <adec:decorative xmlns:adec="http://schemas.microsoft.com/office/drawing/2017/decorative" val="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0697" r="20801" b="3654"/>
          <a:stretch/>
        </p:blipFill>
        <p:spPr bwMode="auto">
          <a:xfrm>
            <a:off x="2642616" y="10"/>
            <a:ext cx="6501384" cy="6857990"/>
          </a:xfrm>
          <a:prstGeom prst="rect">
            <a:avLst/>
          </a:prstGeom>
          <a:noFill/>
          <a:extLst>
            <a:ext uri="{909E8E84-426E-40DD-AFC4-6F175D3DCCD1}">
              <a14:hiddenFill xmlns:a14="http://schemas.microsoft.com/office/drawing/2010/main">
                <a:solidFill>
                  <a:srgbClr val="FFFFFF"/>
                </a:solidFill>
              </a14:hiddenFill>
            </a:ext>
          </a:extLst>
        </p:spPr>
      </p:pic>
      <p:sp>
        <p:nvSpPr>
          <p:cNvPr id="203" name="Rectangle 202">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 y="0"/>
            <a:ext cx="7004404" cy="6858000"/>
          </a:xfrm>
          <a:prstGeom prst="rect">
            <a:avLst/>
          </a:prstGeom>
          <a:gradFill>
            <a:gsLst>
              <a:gs pos="58000">
                <a:schemeClr val="bg1"/>
              </a:gs>
              <a:gs pos="33000">
                <a:schemeClr val="bg1">
                  <a:alpha val="64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76" name="Rectangle 4"/>
          <p:cNvSpPr>
            <a:spLocks noGrp="1" noChangeArrowheads="1"/>
          </p:cNvSpPr>
          <p:nvPr>
            <p:ph type="ctrTitle"/>
          </p:nvPr>
        </p:nvSpPr>
        <p:spPr>
          <a:xfrm>
            <a:off x="358485" y="1122363"/>
            <a:ext cx="3017520" cy="3204134"/>
          </a:xfrm>
        </p:spPr>
        <p:txBody>
          <a:bodyPr anchor="b">
            <a:normAutofit/>
          </a:bodyPr>
          <a:lstStyle/>
          <a:p>
            <a:pPr algn="l"/>
            <a:r>
              <a:rPr lang="en-US" sz="2900" dirty="0"/>
              <a:t>CS 5/7320 </a:t>
            </a:r>
            <a:br>
              <a:rPr lang="en-US" sz="2900" dirty="0"/>
            </a:br>
            <a:r>
              <a:rPr lang="en-US" sz="2900" dirty="0"/>
              <a:t>Artificial Intelligence</a:t>
            </a:r>
            <a:br>
              <a:rPr lang="en-US" sz="2900" dirty="0"/>
            </a:br>
            <a:br>
              <a:rPr lang="en-US" sz="2900" dirty="0"/>
            </a:br>
            <a:r>
              <a:rPr lang="en-US" sz="2900" dirty="0"/>
              <a:t>Intelligent Agents</a:t>
            </a:r>
            <a:br>
              <a:rPr lang="en-US" sz="2900" dirty="0"/>
            </a:br>
            <a:r>
              <a:rPr lang="en-US" sz="2900" dirty="0"/>
              <a:t>AIMA Chapter 2</a:t>
            </a:r>
          </a:p>
        </p:txBody>
      </p:sp>
      <p:sp>
        <p:nvSpPr>
          <p:cNvPr id="2" name="TextBox 1">
            <a:extLst>
              <a:ext uri="{FF2B5EF4-FFF2-40B4-BE49-F238E27FC236}">
                <a16:creationId xmlns:a16="http://schemas.microsoft.com/office/drawing/2014/main" id="{B9FC7274-F5AC-E29D-A377-AAED5E7A3573}"/>
              </a:ext>
              <a:ext uri="{C183D7F6-B498-43B3-948B-1728B52AA6E4}">
                <adec:decorative xmlns:adec="http://schemas.microsoft.com/office/drawing/2017/decorative" val="1"/>
              </a:ext>
            </a:extLst>
          </p:cNvPr>
          <p:cNvSpPr txBox="1"/>
          <p:nvPr/>
        </p:nvSpPr>
        <p:spPr>
          <a:xfrm rot="2099715">
            <a:off x="1208326" y="632636"/>
            <a:ext cx="1828800" cy="538609"/>
          </a:xfrm>
          <a:prstGeom prst="rect">
            <a:avLst/>
          </a:prstGeom>
          <a:noFill/>
        </p:spPr>
        <p:txBody>
          <a:bodyPr wrap="square" rtlCol="0">
            <a:spAutoFit/>
          </a:bodyPr>
          <a:lstStyle/>
          <a:p>
            <a:pPr algn="ctr"/>
            <a:r>
              <a:rPr lang="en-US" sz="2900" b="1" dirty="0">
                <a:latin typeface="+mj-lt"/>
                <a:ea typeface="+mj-ea"/>
                <a:cs typeface="+mj-cs"/>
              </a:rPr>
              <a:t>Discussion</a:t>
            </a:r>
          </a:p>
        </p:txBody>
      </p:sp>
      <p:sp>
        <p:nvSpPr>
          <p:cNvPr id="8" name="Subtitle 1">
            <a:extLst>
              <a:ext uri="{FF2B5EF4-FFF2-40B4-BE49-F238E27FC236}">
                <a16:creationId xmlns:a16="http://schemas.microsoft.com/office/drawing/2014/main" id="{C67622BC-4AA0-4D26-8187-CF6FAE699224}"/>
              </a:ext>
            </a:extLst>
          </p:cNvPr>
          <p:cNvSpPr>
            <a:spLocks noGrp="1"/>
          </p:cNvSpPr>
          <p:nvPr>
            <p:ph type="subTitle" idx="1"/>
          </p:nvPr>
        </p:nvSpPr>
        <p:spPr>
          <a:xfrm>
            <a:off x="304800" y="4872922"/>
            <a:ext cx="3352800" cy="1208141"/>
          </a:xfrm>
        </p:spPr>
        <p:txBody>
          <a:bodyPr>
            <a:normAutofit/>
          </a:bodyPr>
          <a:lstStyle/>
          <a:p>
            <a:pPr algn="l"/>
            <a:r>
              <a:rPr lang="en-US" dirty="0"/>
              <a:t>Slides by Michael Hahsler</a:t>
            </a:r>
            <a:br>
              <a:rPr lang="en-US" sz="1700" dirty="0"/>
            </a:br>
            <a:r>
              <a:rPr lang="en-US" sz="1600" dirty="0"/>
              <a:t>with figures from the AIMA textbook. </a:t>
            </a:r>
            <a:r>
              <a:rPr lang="en-US" sz="1400" dirty="0"/>
              <a:t>	</a:t>
            </a:r>
            <a:r>
              <a:rPr lang="en-US" sz="1700" dirty="0"/>
              <a:t>	</a:t>
            </a:r>
          </a:p>
        </p:txBody>
      </p:sp>
      <p:sp>
        <p:nvSpPr>
          <p:cNvPr id="205" name="Rectangle 204">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551653" y="434802"/>
            <a:ext cx="146304" cy="528066"/>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07" name="Rectangle 206">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60771" y="4546920"/>
            <a:ext cx="298323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19" name="TextBox 18">
            <a:extLst>
              <a:ext uri="{FF2B5EF4-FFF2-40B4-BE49-F238E27FC236}">
                <a16:creationId xmlns:a16="http://schemas.microsoft.com/office/drawing/2014/main" id="{4C3C116D-ED66-40ED-AFB0-7D0CA9A0182C}"/>
              </a:ext>
              <a:ext uri="{C183D7F6-B498-43B3-948B-1728B52AA6E4}">
                <adec:decorative xmlns:adec="http://schemas.microsoft.com/office/drawing/2017/decorative" val="1"/>
              </a:ext>
            </a:extLst>
          </p:cNvPr>
          <p:cNvSpPr txBox="1"/>
          <p:nvPr/>
        </p:nvSpPr>
        <p:spPr>
          <a:xfrm>
            <a:off x="4648200" y="6324600"/>
            <a:ext cx="4381846" cy="461665"/>
          </a:xfrm>
          <a:prstGeom prst="rect">
            <a:avLst/>
          </a:prstGeom>
          <a:noFill/>
        </p:spPr>
        <p:txBody>
          <a:bodyPr wrap="square">
            <a:spAutoFit/>
          </a:bodyPr>
          <a:lstStyle/>
          <a:p>
            <a:pPr algn="r"/>
            <a:r>
              <a:rPr lang="en-US" sz="1200" dirty="0">
                <a:solidFill>
                  <a:schemeClr val="tx1">
                    <a:lumMod val="50000"/>
                  </a:schemeClr>
                </a:solidFill>
              </a:rPr>
              <a:t>Image: "Robot at the British Library Science Fiction Exhibition" </a:t>
            </a:r>
            <a:br>
              <a:rPr lang="en-US" sz="1200" dirty="0">
                <a:solidFill>
                  <a:schemeClr val="tx1">
                    <a:lumMod val="50000"/>
                  </a:schemeClr>
                </a:solidFill>
              </a:rPr>
            </a:br>
            <a:r>
              <a:rPr lang="en-US" sz="1200" dirty="0">
                <a:solidFill>
                  <a:schemeClr val="tx1">
                    <a:lumMod val="50000"/>
                  </a:schemeClr>
                </a:solidFill>
              </a:rPr>
              <a:t>by </a:t>
            </a:r>
            <a:r>
              <a:rPr lang="en-US" sz="1200" dirty="0" err="1">
                <a:solidFill>
                  <a:schemeClr val="tx1">
                    <a:lumMod val="50000"/>
                  </a:schemeClr>
                </a:solidFill>
              </a:rPr>
              <a:t>BadgerGravling</a:t>
            </a:r>
            <a:endParaRPr lang="en-US" sz="1200" dirty="0">
              <a:solidFill>
                <a:schemeClr val="tx1">
                  <a:lumMod val="50000"/>
                </a:schemeClr>
              </a:solidFill>
            </a:endParaRPr>
          </a:p>
        </p:txBody>
      </p:sp>
      <p:pic>
        <p:nvPicPr>
          <p:cNvPr id="1028" name="Picture 4">
            <a:extLst>
              <a:ext uri="{FF2B5EF4-FFF2-40B4-BE49-F238E27FC236}">
                <a16:creationId xmlns:a16="http://schemas.microsoft.com/office/drawing/2014/main" id="{2BB06AE9-068B-4E97-8907-09A9E5C5507E}"/>
              </a:ext>
              <a:ext uri="{C183D7F6-B498-43B3-948B-1728B52AA6E4}">
                <adec:decorative xmlns:adec="http://schemas.microsoft.com/office/drawing/2017/decorative" val="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8994" y="6388777"/>
            <a:ext cx="838200" cy="295275"/>
          </a:xfrm>
          <a:prstGeom prst="rect">
            <a:avLst/>
          </a:prstGeom>
          <a:noFill/>
          <a:extLst>
            <a:ext uri="{909E8E84-426E-40DD-AFC4-6F175D3DCCD1}">
              <a14:hiddenFill xmlns:a14="http://schemas.microsoft.com/office/drawing/2010/main">
                <a:solidFill>
                  <a:srgbClr val="FFFFFF"/>
                </a:solidFill>
              </a14:hiddenFill>
            </a:ext>
          </a:extLst>
        </p:spPr>
      </p:pic>
      <p:sp>
        <p:nvSpPr>
          <p:cNvPr id="26" name="TextBox 25">
            <a:extLst>
              <a:ext uri="{FF2B5EF4-FFF2-40B4-BE49-F238E27FC236}">
                <a16:creationId xmlns:a16="http://schemas.microsoft.com/office/drawing/2014/main" id="{92A124C9-205E-4ABC-890A-F9FADE29D6F7}"/>
              </a:ext>
            </a:extLst>
          </p:cNvPr>
          <p:cNvSpPr txBox="1"/>
          <p:nvPr/>
        </p:nvSpPr>
        <p:spPr>
          <a:xfrm>
            <a:off x="1219200" y="6279488"/>
            <a:ext cx="3017521" cy="430887"/>
          </a:xfrm>
          <a:prstGeom prst="rect">
            <a:avLst/>
          </a:prstGeom>
          <a:noFill/>
        </p:spPr>
        <p:txBody>
          <a:bodyPr wrap="square">
            <a:spAutoFit/>
          </a:bodyPr>
          <a:lstStyle/>
          <a:p>
            <a:r>
              <a:rPr lang="en-US" sz="1100" b="0" i="0" dirty="0">
                <a:solidFill>
                  <a:schemeClr val="tx1">
                    <a:lumMod val="50000"/>
                  </a:schemeClr>
                </a:solidFill>
                <a:effectLst/>
                <a:latin typeface="Calibri" panose="020F0502020204030204" pitchFamily="34" charset="0"/>
              </a:rPr>
              <a:t>This work is licensed under a </a:t>
            </a:r>
            <a:r>
              <a:rPr lang="en-US" sz="1100" b="0" i="0" strike="noStrike" dirty="0">
                <a:solidFill>
                  <a:schemeClr val="tx1">
                    <a:lumMod val="50000"/>
                  </a:schemeClr>
                </a:solidFill>
                <a:effectLst/>
                <a:latin typeface="Calibri" panose="020F0502020204030204" pitchFamily="34" charset="0"/>
                <a:hlinkClick r:id="rId5">
                  <a:extLst>
                    <a:ext uri="{A12FA001-AC4F-418D-AE19-62706E023703}">
                      <ahyp:hlinkClr xmlns:ahyp="http://schemas.microsoft.com/office/drawing/2018/hyperlinkcolor" val="tx"/>
                    </a:ext>
                  </a:extLst>
                </a:hlinkClick>
              </a:rPr>
              <a:t>Creative Commons Attribution-</a:t>
            </a:r>
            <a:r>
              <a:rPr lang="en-US" sz="1100" b="0" i="0" strike="noStrike" dirty="0" err="1">
                <a:solidFill>
                  <a:schemeClr val="tx1">
                    <a:lumMod val="50000"/>
                  </a:schemeClr>
                </a:solidFill>
                <a:effectLst/>
                <a:latin typeface="Calibri" panose="020F0502020204030204" pitchFamily="34" charset="0"/>
                <a:hlinkClick r:id="rId5">
                  <a:extLst>
                    <a:ext uri="{A12FA001-AC4F-418D-AE19-62706E023703}">
                      <ahyp:hlinkClr xmlns:ahyp="http://schemas.microsoft.com/office/drawing/2018/hyperlinkcolor" val="tx"/>
                    </a:ext>
                  </a:extLst>
                </a:hlinkClick>
              </a:rPr>
              <a:t>ShareAlike</a:t>
            </a:r>
            <a:r>
              <a:rPr lang="en-US" sz="1100" b="0" i="0" strike="noStrike" dirty="0">
                <a:solidFill>
                  <a:schemeClr val="tx1">
                    <a:lumMod val="50000"/>
                  </a:schemeClr>
                </a:solidFill>
                <a:effectLst/>
                <a:latin typeface="Calibri" panose="020F0502020204030204" pitchFamily="34" charset="0"/>
                <a:hlinkClick r:id="rId5">
                  <a:extLst>
                    <a:ext uri="{A12FA001-AC4F-418D-AE19-62706E023703}">
                      <ahyp:hlinkClr xmlns:ahyp="http://schemas.microsoft.com/office/drawing/2018/hyperlinkcolor" val="tx"/>
                    </a:ext>
                  </a:extLst>
                </a:hlinkClick>
              </a:rPr>
              <a:t> 4.0 International License</a:t>
            </a:r>
            <a:r>
              <a:rPr lang="en-US" sz="1100" b="0" i="0" dirty="0">
                <a:solidFill>
                  <a:schemeClr val="tx1">
                    <a:lumMod val="50000"/>
                  </a:schemeClr>
                </a:solidFill>
                <a:effectLst/>
                <a:latin typeface="Calibri" panose="020F0502020204030204" pitchFamily="34" charset="0"/>
              </a:rPr>
              <a:t>.</a:t>
            </a:r>
            <a:endParaRPr lang="en-US" sz="1100" dirty="0">
              <a:solidFill>
                <a:schemeClr val="tx1">
                  <a:lumMod val="50000"/>
                </a:schemeClr>
              </a:solidFill>
            </a:endParaRPr>
          </a:p>
        </p:txBody>
      </p:sp>
    </p:spTree>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a:xfrm>
            <a:off x="628650" y="365126"/>
            <a:ext cx="6000750" cy="1325563"/>
          </a:xfrm>
        </p:spPr>
        <p:txBody>
          <a:bodyPr/>
          <a:lstStyle/>
          <a:p>
            <a:r>
              <a:rPr lang="en-US" dirty="0"/>
              <a:t>PEAS Description of the Environment of a Self-Driving Car</a:t>
            </a:r>
          </a:p>
        </p:txBody>
      </p:sp>
      <p:graphicFrame>
        <p:nvGraphicFramePr>
          <p:cNvPr id="4" name="Content Placeholder 3" descr="Tables with completed PEAS description.">
            <a:extLst>
              <a:ext uri="{FF2B5EF4-FFF2-40B4-BE49-F238E27FC236}">
                <a16:creationId xmlns:a16="http://schemas.microsoft.com/office/drawing/2014/main" id="{9C8EE6A5-115B-4250-A57D-7EA0DC7DDAE6}"/>
              </a:ext>
            </a:extLst>
          </p:cNvPr>
          <p:cNvGraphicFramePr>
            <a:graphicFrameLocks noGrp="1"/>
          </p:cNvGraphicFramePr>
          <p:nvPr>
            <p:ph idx="1"/>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3" name="Picture 6">
            <a:extLst>
              <a:ext uri="{FF2B5EF4-FFF2-40B4-BE49-F238E27FC236}">
                <a16:creationId xmlns:a16="http://schemas.microsoft.com/office/drawing/2014/main" id="{62117EBE-E59B-3F32-60A9-0D592833F085}"/>
              </a:ext>
              <a:ext uri="{C183D7F6-B498-43B3-948B-1728B52AA6E4}">
                <adec:decorative xmlns:adec="http://schemas.microsoft.com/office/drawing/2017/decorative" val="1"/>
              </a:ext>
            </a:extLst>
          </p:cNvPr>
          <p:cNvPicPr>
            <a:picLocks noChangeAspect="1" noChangeArrowheads="1"/>
          </p:cNvPicPr>
          <p:nvPr/>
        </p:nvPicPr>
        <p:blipFill>
          <a:blip r:embed="rId7" cstate="print"/>
          <a:srcRect/>
          <a:stretch>
            <a:fillRect/>
          </a:stretch>
        </p:blipFill>
        <p:spPr bwMode="auto">
          <a:xfrm>
            <a:off x="6840760" y="627857"/>
            <a:ext cx="1742323" cy="800100"/>
          </a:xfrm>
          <a:prstGeom prst="rect">
            <a:avLst/>
          </a:prstGeom>
          <a:noFill/>
          <a:ln w="9525">
            <a:noFill/>
            <a:miter lim="800000"/>
            <a:headEnd/>
            <a:tailEnd/>
          </a:ln>
        </p:spPr>
      </p:pic>
    </p:spTree>
    <p:extLst>
      <p:ext uri="{BB962C8B-B14F-4D97-AF65-F5344CB8AC3E}">
        <p14:creationId xmlns:p14="http://schemas.microsoft.com/office/powerpoint/2010/main" val="397144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a:extLst>
            <a:ext uri="{FF2B5EF4-FFF2-40B4-BE49-F238E27FC236}">
              <a16:creationId xmlns:a16="http://schemas.microsoft.com/office/drawing/2014/main" id="{05B42EE4-D348-573F-C310-2ECD494F8F0F}"/>
            </a:ext>
          </a:extLst>
        </p:cNvPr>
        <p:cNvGrpSpPr/>
        <p:nvPr/>
      </p:nvGrpSpPr>
      <p:grpSpPr>
        <a:xfrm>
          <a:off x="0" y="0"/>
          <a:ext cx="0" cy="0"/>
          <a:chOff x="0" y="0"/>
          <a:chExt cx="0" cy="0"/>
        </a:xfrm>
      </p:grpSpPr>
      <p:sp>
        <p:nvSpPr>
          <p:cNvPr id="11" name="Rectangle 1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14">
            <a:extLst>
              <a:ext uri="{FF2B5EF4-FFF2-40B4-BE49-F238E27FC236}">
                <a16:creationId xmlns:a16="http://schemas.microsoft.com/office/drawing/2014/main" id="{F83269E1-034A-B7A2-195F-CF914706994D}"/>
              </a:ext>
              <a:ext uri="{C183D7F6-B498-43B3-948B-1728B52AA6E4}">
                <adec:decorative xmlns:adec="http://schemas.microsoft.com/office/drawing/2017/decorative" val="1"/>
              </a:ext>
            </a:extLst>
          </p:cNvPr>
          <p:cNvPicPr>
            <a:picLocks noChangeAspect="1" noChangeArrowheads="1"/>
          </p:cNvPicPr>
          <p:nvPr/>
        </p:nvPicPr>
        <p:blipFill rotWithShape="1">
          <a:blip r:embed="rId2" cstate="print">
            <a:alphaModFix amt="50000"/>
          </a:blip>
          <a:srcRect t="27493" b="22444"/>
          <a:stretch>
            <a:fillRect/>
          </a:stretch>
        </p:blipFill>
        <p:spPr bwMode="auto">
          <a:xfrm>
            <a:off x="20" y="1"/>
            <a:ext cx="9143980" cy="6857999"/>
          </a:xfrm>
          <a:prstGeom prst="rect">
            <a:avLst/>
          </a:prstGeom>
          <a:noFill/>
        </p:spPr>
      </p:pic>
      <p:sp>
        <p:nvSpPr>
          <p:cNvPr id="4" name="Title 3">
            <a:extLst>
              <a:ext uri="{FF2B5EF4-FFF2-40B4-BE49-F238E27FC236}">
                <a16:creationId xmlns:a16="http://schemas.microsoft.com/office/drawing/2014/main" id="{B280E64F-6200-00BF-8C82-87651BC1E72C}"/>
              </a:ext>
            </a:extLst>
          </p:cNvPr>
          <p:cNvSpPr>
            <a:spLocks noGrp="1"/>
          </p:cNvSpPr>
          <p:nvPr>
            <p:ph type="title"/>
          </p:nvPr>
        </p:nvSpPr>
        <p:spPr>
          <a:xfrm>
            <a:off x="1143000" y="1122362"/>
            <a:ext cx="6858000" cy="2900518"/>
          </a:xfrm>
        </p:spPr>
        <p:txBody>
          <a:bodyPr vert="horz" lIns="91440" tIns="45720" rIns="91440" bIns="45720" rtlCol="0" anchor="b">
            <a:normAutofit/>
          </a:bodyPr>
          <a:lstStyle/>
          <a:p>
            <a:pPr algn="ctr" defTabSz="914400"/>
            <a:r>
              <a:rPr lang="en-US" sz="6000" dirty="0">
                <a:solidFill>
                  <a:srgbClr val="FFFFFF"/>
                </a:solidFill>
              </a:rPr>
              <a:t>Module Review 2</a:t>
            </a:r>
          </a:p>
        </p:txBody>
      </p:sp>
      <p:sp>
        <p:nvSpPr>
          <p:cNvPr id="5" name="Text Placeholder 4">
            <a:extLst>
              <a:ext uri="{FF2B5EF4-FFF2-40B4-BE49-F238E27FC236}">
                <a16:creationId xmlns:a16="http://schemas.microsoft.com/office/drawing/2014/main" id="{D4964C36-4B58-2873-AEDD-B8F4A6373C75}"/>
              </a:ext>
            </a:extLst>
          </p:cNvPr>
          <p:cNvSpPr>
            <a:spLocks noGrp="1"/>
          </p:cNvSpPr>
          <p:nvPr>
            <p:ph type="body" idx="1"/>
          </p:nvPr>
        </p:nvSpPr>
        <p:spPr>
          <a:xfrm>
            <a:off x="1143000" y="4159404"/>
            <a:ext cx="6858000" cy="1098395"/>
          </a:xfrm>
        </p:spPr>
        <p:txBody>
          <a:bodyPr vert="horz" lIns="91440" tIns="45720" rIns="91440" bIns="45720" rtlCol="0">
            <a:normAutofit/>
          </a:bodyPr>
          <a:lstStyle/>
          <a:p>
            <a:pPr algn="ctr" defTabSz="914400">
              <a:spcBef>
                <a:spcPts val="1000"/>
              </a:spcBef>
            </a:pPr>
            <a:endParaRPr lang="en-US" sz="2400">
              <a:solidFill>
                <a:srgbClr val="FFFFFF"/>
              </a:solidFill>
            </a:endParaRPr>
          </a:p>
        </p:txBody>
      </p:sp>
    </p:spTree>
    <p:extLst>
      <p:ext uri="{BB962C8B-B14F-4D97-AF65-F5344CB8AC3E}">
        <p14:creationId xmlns:p14="http://schemas.microsoft.com/office/powerpoint/2010/main" val="3763984174"/>
      </p:ext>
    </p:extLst>
  </p:cSld>
  <p:clrMapOvr>
    <a:overrideClrMapping bg1="dk1" tx1="lt1" bg2="dk2" tx2="lt2" accent1="accent1" accent2="accent2" accent3="accent3" accent4="accent4" accent5="accent5" accent6="accent6" hlink="hlink" folHlink="folHlink"/>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628650" y="365127"/>
            <a:ext cx="7886700" cy="872682"/>
          </a:xfrm>
        </p:spPr>
        <p:txBody>
          <a:bodyPr/>
          <a:lstStyle/>
          <a:p>
            <a:r>
              <a:rPr lang="en-US" dirty="0"/>
              <a:t>Designing a Rational Agent</a:t>
            </a:r>
          </a:p>
        </p:txBody>
      </p:sp>
      <p:pic>
        <p:nvPicPr>
          <p:cNvPr id="9" name="Picture 4">
            <a:extLst>
              <a:ext uri="{FF2B5EF4-FFF2-40B4-BE49-F238E27FC236}">
                <a16:creationId xmlns:a16="http://schemas.microsoft.com/office/drawing/2014/main" id="{46E8AEF4-D86A-4A0B-B953-150370693E80}"/>
              </a:ext>
              <a:ext uri="{C183D7F6-B498-43B3-948B-1728B52AA6E4}">
                <adec:decorative xmlns:adec="http://schemas.microsoft.com/office/drawing/2017/decorative" val="1"/>
              </a:ext>
            </a:extLst>
          </p:cNvPr>
          <p:cNvPicPr>
            <a:picLocks noChangeAspect="1" noChangeArrowheads="1"/>
          </p:cNvPicPr>
          <p:nvPr/>
        </p:nvPicPr>
        <p:blipFill>
          <a:blip r:embed="rId3" cstate="print"/>
          <a:srcRect/>
          <a:stretch>
            <a:fillRect/>
          </a:stretch>
        </p:blipFill>
        <p:spPr bwMode="auto">
          <a:xfrm>
            <a:off x="317851" y="1295400"/>
            <a:ext cx="4185764" cy="1823987"/>
          </a:xfrm>
          <a:prstGeom prst="rect">
            <a:avLst/>
          </a:prstGeom>
          <a:noFill/>
          <a:ln w="9525">
            <a:noFill/>
            <a:miter lim="800000"/>
            <a:headEnd/>
            <a:tailEnd/>
          </a:ln>
        </p:spPr>
      </p:pic>
      <p:sp>
        <p:nvSpPr>
          <p:cNvPr id="3" name="TextBox 2">
            <a:extLst>
              <a:ext uri="{FF2B5EF4-FFF2-40B4-BE49-F238E27FC236}">
                <a16:creationId xmlns:a16="http://schemas.microsoft.com/office/drawing/2014/main" id="{8E5BC799-A91C-F554-D39B-84A41FBC6B8A}"/>
              </a:ext>
            </a:extLst>
          </p:cNvPr>
          <p:cNvSpPr txBox="1"/>
          <p:nvPr/>
        </p:nvSpPr>
        <p:spPr>
          <a:xfrm>
            <a:off x="4572000" y="1295400"/>
            <a:ext cx="4419600" cy="2292174"/>
          </a:xfrm>
          <a:prstGeom prst="rect">
            <a:avLst/>
          </a:prstGeom>
        </p:spPr>
        <p:style>
          <a:lnRef idx="2">
            <a:schemeClr val="accent6"/>
          </a:lnRef>
          <a:fillRef idx="1">
            <a:schemeClr val="lt1"/>
          </a:fillRef>
          <a:effectRef idx="0">
            <a:schemeClr val="accent6"/>
          </a:effectRef>
          <a:fontRef idx="minor">
            <a:schemeClr val="dk1"/>
          </a:fontRef>
        </p:style>
        <p:txBody>
          <a:bodyPr wrap="square">
            <a:normAutofit fontScale="77500" lnSpcReduction="20000"/>
          </a:bodyPr>
          <a:lstStyle/>
          <a:p>
            <a:pPr marL="0" indent="0">
              <a:buNone/>
            </a:pPr>
            <a:r>
              <a:rPr lang="en-US" sz="2800" dirty="0"/>
              <a:t>Remember the definition of a rational agent:</a:t>
            </a:r>
          </a:p>
          <a:p>
            <a:pPr marL="342900" lvl="1" indent="0">
              <a:buNone/>
            </a:pPr>
            <a:r>
              <a:rPr lang="en-US" sz="2500" i="1" dirty="0"/>
              <a:t>“For each possible percept sequence, a rational agent should select an </a:t>
            </a:r>
            <a:r>
              <a:rPr lang="en-US" sz="2500" b="1" i="1" dirty="0">
                <a:solidFill>
                  <a:srgbClr val="FF0000"/>
                </a:solidFill>
              </a:rPr>
              <a:t>action</a:t>
            </a:r>
            <a:r>
              <a:rPr lang="en-US" sz="2500" i="1" dirty="0"/>
              <a:t> that</a:t>
            </a:r>
            <a:r>
              <a:rPr lang="en-US" sz="2500" b="1" i="1" dirty="0">
                <a:solidFill>
                  <a:srgbClr val="FF0000"/>
                </a:solidFill>
              </a:rPr>
              <a:t> maximizes its expected performance measure</a:t>
            </a:r>
            <a:r>
              <a:rPr lang="en-US" sz="2500" i="1" dirty="0"/>
              <a:t>, given the evidence provided by the </a:t>
            </a:r>
            <a:r>
              <a:rPr lang="en-US" sz="2500" b="1" i="1" dirty="0">
                <a:solidFill>
                  <a:srgbClr val="FF0000"/>
                </a:solidFill>
              </a:rPr>
              <a:t>percept sequence</a:t>
            </a:r>
            <a:r>
              <a:rPr lang="en-US" sz="2500" i="1" dirty="0"/>
              <a:t> and the </a:t>
            </a:r>
            <a:r>
              <a:rPr lang="en-US" sz="2500" b="1" i="1" dirty="0">
                <a:solidFill>
                  <a:srgbClr val="FF0000"/>
                </a:solidFill>
              </a:rPr>
              <a:t>agent’s built-in knowledge</a:t>
            </a:r>
            <a:r>
              <a:rPr lang="en-US" sz="2500" i="1" dirty="0"/>
              <a:t>.”</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B3CB2EF1-2F60-BD5B-64D9-52A45BE6269C}"/>
                  </a:ext>
                  <a:ext uri="{C183D7F6-B498-43B3-948B-1728B52AA6E4}">
                    <adec:decorative xmlns:adec="http://schemas.microsoft.com/office/drawing/2017/decorative" val="1"/>
                  </a:ext>
                </a:extLst>
              </p:cNvPr>
              <p:cNvSpPr txBox="1"/>
              <p:nvPr/>
            </p:nvSpPr>
            <p:spPr>
              <a:xfrm>
                <a:off x="3157646" y="1840214"/>
                <a:ext cx="381000" cy="338554"/>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𝑓</m:t>
                      </m:r>
                    </m:oMath>
                  </m:oMathPara>
                </a14:m>
                <a:endParaRPr lang="en-US" sz="1600" dirty="0"/>
              </a:p>
            </p:txBody>
          </p:sp>
        </mc:Choice>
        <mc:Fallback xmlns="">
          <p:sp>
            <p:nvSpPr>
              <p:cNvPr id="6" name="TextBox 5">
                <a:extLst>
                  <a:ext uri="{FF2B5EF4-FFF2-40B4-BE49-F238E27FC236}">
                    <a16:creationId xmlns:a16="http://schemas.microsoft.com/office/drawing/2014/main" id="{B3CB2EF1-2F60-BD5B-64D9-52A45BE6269C}"/>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3157646" y="1840214"/>
                <a:ext cx="381000" cy="338554"/>
              </a:xfrm>
              <a:prstGeom prst="rect">
                <a:avLst/>
              </a:prstGeom>
              <a:blipFill>
                <a:blip r:embed="rId4"/>
                <a:stretch>
                  <a:fillRect b="-10909"/>
                </a:stretch>
              </a:blipFill>
            </p:spPr>
            <p:txBody>
              <a:bodyPr/>
              <a:lstStyle/>
              <a:p>
                <a:r>
                  <a:rPr lang="en-US">
                    <a:noFill/>
                  </a:rPr>
                  <a:t> </a:t>
                </a:r>
              </a:p>
            </p:txBody>
          </p:sp>
        </mc:Fallback>
      </mc:AlternateContent>
      <p:cxnSp>
        <p:nvCxnSpPr>
          <p:cNvPr id="20" name="Straight Arrow Connector 19">
            <a:extLst>
              <a:ext uri="{FF2B5EF4-FFF2-40B4-BE49-F238E27FC236}">
                <a16:creationId xmlns:a16="http://schemas.microsoft.com/office/drawing/2014/main" id="{197A4365-FAB8-3CB6-5EC2-595FAABE4D28}"/>
              </a:ext>
              <a:ext uri="{C183D7F6-B498-43B3-948B-1728B52AA6E4}">
                <adec:decorative xmlns:adec="http://schemas.microsoft.com/office/drawing/2017/decorative" val="1"/>
              </a:ext>
            </a:extLst>
          </p:cNvPr>
          <p:cNvCxnSpPr>
            <a:cxnSpLocks/>
          </p:cNvCxnSpPr>
          <p:nvPr/>
        </p:nvCxnSpPr>
        <p:spPr>
          <a:xfrm flipH="1">
            <a:off x="3192781" y="2100180"/>
            <a:ext cx="301404" cy="29503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21" name="TextBox 20">
            <a:extLst>
              <a:ext uri="{FF2B5EF4-FFF2-40B4-BE49-F238E27FC236}">
                <a16:creationId xmlns:a16="http://schemas.microsoft.com/office/drawing/2014/main" id="{4D22C628-C220-F760-6CBE-5183B8BCBD9A}"/>
              </a:ext>
              <a:ext uri="{C183D7F6-B498-43B3-948B-1728B52AA6E4}">
                <adec:decorative xmlns:adec="http://schemas.microsoft.com/office/drawing/2017/decorative" val="1"/>
              </a:ext>
            </a:extLst>
          </p:cNvPr>
          <p:cNvSpPr txBox="1"/>
          <p:nvPr/>
        </p:nvSpPr>
        <p:spPr>
          <a:xfrm>
            <a:off x="2895600" y="2100180"/>
            <a:ext cx="571500" cy="261610"/>
          </a:xfrm>
          <a:prstGeom prst="rect">
            <a:avLst/>
          </a:prstGeom>
          <a:noFill/>
        </p:spPr>
        <p:txBody>
          <a:bodyPr wrap="square" rtlCol="0">
            <a:spAutoFit/>
          </a:bodyPr>
          <a:lstStyle/>
          <a:p>
            <a:r>
              <a:rPr lang="en-US" sz="1100" b="1" dirty="0"/>
              <a:t>action</a:t>
            </a:r>
          </a:p>
        </p:txBody>
      </p:sp>
      <p:sp>
        <p:nvSpPr>
          <p:cNvPr id="2" name="Arrow: Down 1">
            <a:extLst>
              <a:ext uri="{FF2B5EF4-FFF2-40B4-BE49-F238E27FC236}">
                <a16:creationId xmlns:a16="http://schemas.microsoft.com/office/drawing/2014/main" id="{CEC7A0A7-0C86-2824-B18B-E587AE386CFB}"/>
              </a:ext>
              <a:ext uri="{C183D7F6-B498-43B3-948B-1728B52AA6E4}">
                <adec:decorative xmlns:adec="http://schemas.microsoft.com/office/drawing/2017/decorative" val="1"/>
              </a:ext>
            </a:extLst>
          </p:cNvPr>
          <p:cNvSpPr/>
          <p:nvPr/>
        </p:nvSpPr>
        <p:spPr>
          <a:xfrm rot="20595314">
            <a:off x="3601282" y="2862065"/>
            <a:ext cx="685800" cy="844374"/>
          </a:xfrm>
          <a:prstGeom prst="downArrow">
            <a:avLst/>
          </a:prstGeom>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endParaRPr lang="en-US"/>
          </a:p>
        </p:txBody>
      </p:sp>
      <p:grpSp>
        <p:nvGrpSpPr>
          <p:cNvPr id="8" name="Group 7">
            <a:extLst>
              <a:ext uri="{FF2B5EF4-FFF2-40B4-BE49-F238E27FC236}">
                <a16:creationId xmlns:a16="http://schemas.microsoft.com/office/drawing/2014/main" id="{B38B1A3F-34AA-8D60-73EE-3B5A618630D0}"/>
              </a:ext>
              <a:ext uri="{C183D7F6-B498-43B3-948B-1728B52AA6E4}">
                <adec:decorative xmlns:adec="http://schemas.microsoft.com/office/drawing/2017/decorative" val="1"/>
              </a:ext>
            </a:extLst>
          </p:cNvPr>
          <p:cNvGrpSpPr/>
          <p:nvPr/>
        </p:nvGrpSpPr>
        <p:grpSpPr>
          <a:xfrm>
            <a:off x="2619882" y="3798765"/>
            <a:ext cx="4648439" cy="2946551"/>
            <a:chOff x="2619882" y="3798765"/>
            <a:chExt cx="4648439" cy="2946551"/>
          </a:xfrm>
        </p:grpSpPr>
        <p:grpSp>
          <p:nvGrpSpPr>
            <p:cNvPr id="7" name="Group 6">
              <a:extLst>
                <a:ext uri="{FF2B5EF4-FFF2-40B4-BE49-F238E27FC236}">
                  <a16:creationId xmlns:a16="http://schemas.microsoft.com/office/drawing/2014/main" id="{46001A08-347E-082E-76DA-1ED74BFF0012}"/>
                </a:ext>
              </a:extLst>
            </p:cNvPr>
            <p:cNvGrpSpPr/>
            <p:nvPr/>
          </p:nvGrpSpPr>
          <p:grpSpPr>
            <a:xfrm>
              <a:off x="2619882" y="3798765"/>
              <a:ext cx="4648439" cy="2946551"/>
              <a:chOff x="2619882" y="3798765"/>
              <a:chExt cx="4648439" cy="2946551"/>
            </a:xfrm>
          </p:grpSpPr>
          <p:pic>
            <p:nvPicPr>
              <p:cNvPr id="12" name="Picture 11">
                <a:extLst>
                  <a:ext uri="{FF2B5EF4-FFF2-40B4-BE49-F238E27FC236}">
                    <a16:creationId xmlns:a16="http://schemas.microsoft.com/office/drawing/2014/main" id="{5BC1C46B-B850-47F4-BE5B-42730CA524ED}"/>
                  </a:ext>
                </a:extLst>
              </p:cNvPr>
              <p:cNvPicPr>
                <a:picLocks noChangeAspect="1"/>
              </p:cNvPicPr>
              <p:nvPr/>
            </p:nvPicPr>
            <p:blipFill>
              <a:blip r:embed="rId5"/>
              <a:stretch>
                <a:fillRect/>
              </a:stretch>
            </p:blipFill>
            <p:spPr>
              <a:xfrm>
                <a:off x="2619882" y="3798765"/>
                <a:ext cx="4648439" cy="2946551"/>
              </a:xfrm>
              <a:prstGeom prst="rect">
                <a:avLst/>
              </a:prstGeom>
            </p:spPr>
          </p:pic>
          <p:sp>
            <p:nvSpPr>
              <p:cNvPr id="16" name="TextBox 15">
                <a:extLst>
                  <a:ext uri="{FF2B5EF4-FFF2-40B4-BE49-F238E27FC236}">
                    <a16:creationId xmlns:a16="http://schemas.microsoft.com/office/drawing/2014/main" id="{F8E8F9ED-1E07-2259-2D05-7D75B295E85D}"/>
                  </a:ext>
                </a:extLst>
              </p:cNvPr>
              <p:cNvSpPr txBox="1"/>
              <p:nvPr/>
            </p:nvSpPr>
            <p:spPr>
              <a:xfrm>
                <a:off x="4091241" y="4227075"/>
                <a:ext cx="961518" cy="400110"/>
              </a:xfrm>
              <a:prstGeom prst="rect">
                <a:avLst/>
              </a:prstGeom>
              <a:noFill/>
            </p:spPr>
            <p:txBody>
              <a:bodyPr wrap="square" rtlCol="0">
                <a:spAutoFit/>
              </a:bodyPr>
              <a:lstStyle/>
              <a:p>
                <a:r>
                  <a:rPr lang="en-US" sz="1000" b="1" dirty="0">
                    <a:latin typeface="Calibri" panose="020F0502020204030204" pitchFamily="34" charset="0"/>
                    <a:cs typeface="Calibri" panose="020F0502020204030204" pitchFamily="34" charset="0"/>
                  </a:rPr>
                  <a:t>Percept to the agent function</a:t>
                </a:r>
              </a:p>
            </p:txBody>
          </p:sp>
          <p:sp>
            <p:nvSpPr>
              <p:cNvPr id="17" name="TextBox 16">
                <a:extLst>
                  <a:ext uri="{FF2B5EF4-FFF2-40B4-BE49-F238E27FC236}">
                    <a16:creationId xmlns:a16="http://schemas.microsoft.com/office/drawing/2014/main" id="{7350C410-4579-38AC-CCE6-0C8BF118562D}"/>
                  </a:ext>
                </a:extLst>
              </p:cNvPr>
              <p:cNvSpPr txBox="1"/>
              <p:nvPr/>
            </p:nvSpPr>
            <p:spPr>
              <a:xfrm>
                <a:off x="4114800" y="5695650"/>
                <a:ext cx="1066800" cy="553998"/>
              </a:xfrm>
              <a:prstGeom prst="rect">
                <a:avLst/>
              </a:prstGeom>
              <a:noFill/>
            </p:spPr>
            <p:txBody>
              <a:bodyPr wrap="square" rtlCol="0">
                <a:spAutoFit/>
              </a:bodyPr>
              <a:lstStyle/>
              <a:p>
                <a:r>
                  <a:rPr lang="en-US" sz="1000" b="1" dirty="0">
                    <a:latin typeface="Calibri" panose="020F0502020204030204" pitchFamily="34" charset="0"/>
                    <a:cs typeface="Calibri" panose="020F0502020204030204" pitchFamily="34" charset="0"/>
                  </a:rPr>
                  <a:t>Action from the agent function to execute</a:t>
                </a:r>
              </a:p>
            </p:txBody>
          </p:sp>
        </p:gr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42F55595-D275-FF3A-6A20-05F36A7860BC}"/>
                    </a:ext>
                  </a:extLst>
                </p:cNvPr>
                <p:cNvSpPr txBox="1"/>
                <p:nvPr/>
              </p:nvSpPr>
              <p:spPr>
                <a:xfrm>
                  <a:off x="3657600" y="5313055"/>
                  <a:ext cx="914400"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200" b="0" i="1" smtClean="0">
                            <a:latin typeface="Cambria Math" panose="02040503050406030204" pitchFamily="18" charset="0"/>
                          </a:rPr>
                          <m:t>𝑎</m:t>
                        </m:r>
                        <m:r>
                          <a:rPr lang="en-US" sz="1200" b="0" i="1" smtClean="0">
                            <a:latin typeface="Cambria Math" panose="02040503050406030204" pitchFamily="18" charset="0"/>
                          </a:rPr>
                          <m:t>=</m:t>
                        </m:r>
                        <m:r>
                          <a:rPr lang="en-US" sz="1200" b="0" i="1" smtClean="0">
                            <a:latin typeface="Cambria Math" panose="02040503050406030204" pitchFamily="18" charset="0"/>
                          </a:rPr>
                          <m:t>𝑓</m:t>
                        </m:r>
                        <m:r>
                          <a:rPr lang="en-US" sz="1200" b="0" i="1" smtClean="0">
                            <a:latin typeface="Cambria Math" panose="02040503050406030204" pitchFamily="18" charset="0"/>
                          </a:rPr>
                          <m:t>(</m:t>
                        </m:r>
                        <m:r>
                          <a:rPr lang="en-US" sz="1200" b="0" i="1" smtClean="0">
                            <a:latin typeface="Cambria Math" panose="02040503050406030204" pitchFamily="18" charset="0"/>
                          </a:rPr>
                          <m:t>𝑝</m:t>
                        </m:r>
                        <m:r>
                          <a:rPr lang="en-US" sz="1200" b="0" i="1" smtClean="0">
                            <a:latin typeface="Cambria Math" panose="02040503050406030204" pitchFamily="18" charset="0"/>
                          </a:rPr>
                          <m:t>)</m:t>
                        </m:r>
                      </m:oMath>
                    </m:oMathPara>
                  </a14:m>
                  <a:endParaRPr lang="en-US" sz="1200" dirty="0"/>
                </a:p>
              </p:txBody>
            </p:sp>
          </mc:Choice>
          <mc:Fallback xmlns="">
            <p:sp>
              <p:nvSpPr>
                <p:cNvPr id="5" name="TextBox 4">
                  <a:extLst>
                    <a:ext uri="{FF2B5EF4-FFF2-40B4-BE49-F238E27FC236}">
                      <a16:creationId xmlns:a16="http://schemas.microsoft.com/office/drawing/2014/main" id="{42F55595-D275-FF3A-6A20-05F36A7860BC}"/>
                    </a:ext>
                  </a:extLst>
                </p:cNvPr>
                <p:cNvSpPr txBox="1">
                  <a:spLocks noRot="1" noChangeAspect="1" noMove="1" noResize="1" noEditPoints="1" noAdjustHandles="1" noChangeArrowheads="1" noChangeShapeType="1" noTextEdit="1"/>
                </p:cNvSpPr>
                <p:nvPr/>
              </p:nvSpPr>
              <p:spPr>
                <a:xfrm>
                  <a:off x="3657600" y="5313055"/>
                  <a:ext cx="914400" cy="276999"/>
                </a:xfrm>
                <a:prstGeom prst="rect">
                  <a:avLst/>
                </a:prstGeom>
                <a:blipFill>
                  <a:blip r:embed="rId8"/>
                  <a:stretch>
                    <a:fillRect b="-8889"/>
                  </a:stretch>
                </a:blipFill>
              </p:spPr>
              <p:txBody>
                <a:bodyPr/>
                <a:lstStyle/>
                <a:p>
                  <a:r>
                    <a:rPr lang="en-US">
                      <a:noFill/>
                    </a:rPr>
                    <a:t> </a:t>
                  </a:r>
                </a:p>
              </p:txBody>
            </p:sp>
          </mc:Fallback>
        </mc:AlternateContent>
      </p:grpSp>
      <p:sp>
        <p:nvSpPr>
          <p:cNvPr id="11" name="TextBox 10">
            <a:extLst>
              <a:ext uri="{FF2B5EF4-FFF2-40B4-BE49-F238E27FC236}">
                <a16:creationId xmlns:a16="http://schemas.microsoft.com/office/drawing/2014/main" id="{A2B81BA7-1DFE-5682-A706-408F9989DCF6}"/>
              </a:ext>
            </a:extLst>
          </p:cNvPr>
          <p:cNvSpPr txBox="1"/>
          <p:nvPr/>
        </p:nvSpPr>
        <p:spPr>
          <a:xfrm>
            <a:off x="2748200" y="4262178"/>
            <a:ext cx="961518" cy="1477328"/>
          </a:xfrm>
          <a:prstGeom prst="rect">
            <a:avLst/>
          </a:prstGeom>
          <a:noFill/>
        </p:spPr>
        <p:txBody>
          <a:bodyPr wrap="square" rtlCol="0">
            <a:spAutoFit/>
          </a:bodyPr>
          <a:lstStyle/>
          <a:p>
            <a:r>
              <a:rPr lang="en-US" sz="1000" b="1" dirty="0">
                <a:latin typeface="Calibri" panose="020F0502020204030204" pitchFamily="34" charset="0"/>
                <a:cs typeface="Calibri" panose="020F0502020204030204" pitchFamily="34" charset="0"/>
              </a:rPr>
              <a:t>Hardware + an event loop </a:t>
            </a:r>
          </a:p>
          <a:p>
            <a:pPr marL="171450" indent="-171450">
              <a:buFont typeface="Arial" panose="020B0604020202020204" pitchFamily="34" charset="0"/>
              <a:buChar char="•"/>
            </a:pPr>
            <a:r>
              <a:rPr lang="en-US" sz="1000" b="1" dirty="0">
                <a:latin typeface="Calibri" panose="020F0502020204030204" pitchFamily="34" charset="0"/>
                <a:cs typeface="Calibri" panose="020F0502020204030204" pitchFamily="34" charset="0"/>
              </a:rPr>
              <a:t>Read the sensors</a:t>
            </a:r>
          </a:p>
          <a:p>
            <a:pPr marL="171450" indent="-171450">
              <a:buFont typeface="Arial" panose="020B0604020202020204" pitchFamily="34" charset="0"/>
              <a:buChar char="•"/>
            </a:pPr>
            <a:r>
              <a:rPr lang="en-US" sz="1000" b="1" dirty="0">
                <a:latin typeface="Calibri" panose="020F0502020204030204" pitchFamily="34" charset="0"/>
                <a:cs typeface="Calibri" panose="020F0502020204030204" pitchFamily="34" charset="0"/>
              </a:rPr>
              <a:t>Ask agent function for action</a:t>
            </a:r>
          </a:p>
          <a:p>
            <a:pPr marL="171450" indent="-171450">
              <a:buFont typeface="Arial" panose="020B0604020202020204" pitchFamily="34" charset="0"/>
              <a:buChar char="•"/>
            </a:pPr>
            <a:r>
              <a:rPr lang="en-US" sz="1000" b="1" dirty="0">
                <a:latin typeface="Calibri" panose="020F0502020204030204" pitchFamily="34" charset="0"/>
                <a:cs typeface="Calibri" panose="020F0502020204030204" pitchFamily="34" charset="0"/>
              </a:rPr>
              <a:t>Execute action</a:t>
            </a:r>
          </a:p>
        </p:txBody>
      </p:sp>
      <p:sp>
        <p:nvSpPr>
          <p:cNvPr id="4" name="Speech Bubble: Rectangle 3">
            <a:extLst>
              <a:ext uri="{FF2B5EF4-FFF2-40B4-BE49-F238E27FC236}">
                <a16:creationId xmlns:a16="http://schemas.microsoft.com/office/drawing/2014/main" id="{B3BCC7E8-1ECE-D23A-F5F7-94B050721690}"/>
              </a:ext>
            </a:extLst>
          </p:cNvPr>
          <p:cNvSpPr/>
          <p:nvPr/>
        </p:nvSpPr>
        <p:spPr>
          <a:xfrm>
            <a:off x="349991" y="4695932"/>
            <a:ext cx="2011567" cy="1905000"/>
          </a:xfrm>
          <a:prstGeom prst="wedgeRectCallout">
            <a:avLst>
              <a:gd name="adj1" fmla="val 121190"/>
              <a:gd name="adj2" fmla="val 616"/>
            </a:avLst>
          </a:prstGeom>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600" b="1" dirty="0"/>
              <a:t>Agent Function</a:t>
            </a:r>
          </a:p>
          <a:p>
            <a:pPr marL="285750" indent="-285750">
              <a:buFont typeface="Arial" panose="020B0604020202020204" pitchFamily="34" charset="0"/>
              <a:buChar char="•"/>
            </a:pPr>
            <a:r>
              <a:rPr lang="en-US" sz="1400" dirty="0"/>
              <a:t>Represents the “brain”</a:t>
            </a:r>
          </a:p>
          <a:p>
            <a:pPr marL="285750" indent="-285750">
              <a:buFont typeface="Arial" panose="020B0604020202020204" pitchFamily="34" charset="0"/>
              <a:buChar char="•"/>
            </a:pPr>
            <a:r>
              <a:rPr lang="en-US" sz="1400" dirty="0"/>
              <a:t>Assess performance measure</a:t>
            </a:r>
          </a:p>
          <a:p>
            <a:pPr marL="285750" indent="-285750">
              <a:buFont typeface="Arial" panose="020B0604020202020204" pitchFamily="34" charset="0"/>
              <a:buChar char="•"/>
            </a:pPr>
            <a:r>
              <a:rPr lang="en-US" sz="1400" dirty="0"/>
              <a:t>Remember percept sequence</a:t>
            </a:r>
          </a:p>
          <a:p>
            <a:pPr marL="285750" indent="-285750">
              <a:buFont typeface="Arial" panose="020B0604020202020204" pitchFamily="34" charset="0"/>
              <a:buChar char="•"/>
            </a:pPr>
            <a:r>
              <a:rPr lang="en-US" sz="1400" dirty="0"/>
              <a:t>Built-in knowledge</a:t>
            </a:r>
          </a:p>
        </p:txBody>
      </p:sp>
      <p:sp>
        <p:nvSpPr>
          <p:cNvPr id="13" name="TextBox 12">
            <a:extLst>
              <a:ext uri="{FF2B5EF4-FFF2-40B4-BE49-F238E27FC236}">
                <a16:creationId xmlns:a16="http://schemas.microsoft.com/office/drawing/2014/main" id="{084BD0FD-126E-2D69-D249-07D9FB56287C}"/>
              </a:ext>
              <a:ext uri="{C183D7F6-B498-43B3-948B-1728B52AA6E4}">
                <adec:decorative xmlns:adec="http://schemas.microsoft.com/office/drawing/2017/decorative" val="1"/>
              </a:ext>
            </a:extLst>
          </p:cNvPr>
          <p:cNvSpPr txBox="1"/>
          <p:nvPr/>
        </p:nvSpPr>
        <p:spPr>
          <a:xfrm>
            <a:off x="3261166" y="1884040"/>
            <a:ext cx="625034" cy="279979"/>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dirty="0"/>
          </a:p>
        </p:txBody>
      </p:sp>
      <p:sp>
        <p:nvSpPr>
          <p:cNvPr id="14" name="TextBox 13">
            <a:extLst>
              <a:ext uri="{FF2B5EF4-FFF2-40B4-BE49-F238E27FC236}">
                <a16:creationId xmlns:a16="http://schemas.microsoft.com/office/drawing/2014/main" id="{BDB8EE00-E784-B5AE-6682-BDE1C2E3213B}"/>
              </a:ext>
              <a:ext uri="{C183D7F6-B498-43B3-948B-1728B52AA6E4}">
                <adec:decorative xmlns:adec="http://schemas.microsoft.com/office/drawing/2017/decorative" val="1"/>
              </a:ext>
            </a:extLst>
          </p:cNvPr>
          <p:cNvSpPr txBox="1"/>
          <p:nvPr/>
        </p:nvSpPr>
        <p:spPr>
          <a:xfrm>
            <a:off x="3709717" y="4850626"/>
            <a:ext cx="793897" cy="788174"/>
          </a:xfrm>
          <a:prstGeom prst="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wrap="square" rtlCol="0">
            <a:spAutoFit/>
          </a:bodyPr>
          <a:lstStyle/>
          <a:p>
            <a:endParaRPr lang="en-US" dirty="0"/>
          </a:p>
        </p:txBody>
      </p:sp>
      <p:sp>
        <p:nvSpPr>
          <p:cNvPr id="18" name="TextBox 17">
            <a:extLst>
              <a:ext uri="{FF2B5EF4-FFF2-40B4-BE49-F238E27FC236}">
                <a16:creationId xmlns:a16="http://schemas.microsoft.com/office/drawing/2014/main" id="{01F3DC52-536A-9328-7E14-B5FA2C6383F0}"/>
              </a:ext>
            </a:extLst>
          </p:cNvPr>
          <p:cNvSpPr txBox="1"/>
          <p:nvPr/>
        </p:nvSpPr>
        <p:spPr>
          <a:xfrm>
            <a:off x="7396639" y="4171450"/>
            <a:ext cx="1524000" cy="2462213"/>
          </a:xfrm>
          <a:prstGeom prst="rect">
            <a:avLst/>
          </a:prstGeom>
          <a:ln/>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r>
              <a:rPr lang="en-US" sz="1400" b="1" dirty="0"/>
              <a:t>Important</a:t>
            </a:r>
            <a:r>
              <a:rPr lang="en-US" sz="1400" dirty="0"/>
              <a:t>: Everything outside the agent function represents the environment.</a:t>
            </a:r>
          </a:p>
          <a:p>
            <a:r>
              <a:rPr lang="en-US" sz="1400" dirty="0"/>
              <a:t>This includes the physical robot, its sensors and its actuators, and event loop!</a:t>
            </a:r>
          </a:p>
        </p:txBody>
      </p:sp>
    </p:spTree>
    <p:extLst>
      <p:ext uri="{BB962C8B-B14F-4D97-AF65-F5344CB8AC3E}">
        <p14:creationId xmlns:p14="http://schemas.microsoft.com/office/powerpoint/2010/main" val="569065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par>
                          <p:cTn id="9" fill="hold">
                            <p:stCondLst>
                              <p:cond delay="0"/>
                            </p:stCondLst>
                            <p:childTnLst>
                              <p:par>
                                <p:cTn id="10" presetID="1" presetClass="entr" presetSubtype="0" fill="hold" grpId="0" nodeType="afterEffect">
                                  <p:stCondLst>
                                    <p:cond delay="0"/>
                                  </p:stCondLst>
                                  <p:childTnLst>
                                    <p:set>
                                      <p:cBhvr>
                                        <p:cTn id="11" dur="1" fill="hold">
                                          <p:stCondLst>
                                            <p:cond delay="0"/>
                                          </p:stCondLst>
                                        </p:cTn>
                                        <p:tgtEl>
                                          <p:spTgt spid="14"/>
                                        </p:tgtEl>
                                        <p:attrNameLst>
                                          <p:attrName>style.visibility</p:attrName>
                                        </p:attrNameLst>
                                      </p:cBhvr>
                                      <p:to>
                                        <p:strVal val="visible"/>
                                      </p:to>
                                    </p:set>
                                  </p:childTnLst>
                                </p:cTn>
                              </p:par>
                              <p:par>
                                <p:cTn id="12" presetID="1" presetClass="entr" presetSubtype="0" fill="hold" grpId="0" nodeType="withEffect">
                                  <p:stCondLst>
                                    <p:cond delay="0"/>
                                  </p:stCondLst>
                                  <p:childTnLst>
                                    <p:set>
                                      <p:cBhvr>
                                        <p:cTn id="13" dur="1" fill="hold">
                                          <p:stCondLst>
                                            <p:cond delay="0"/>
                                          </p:stCondLst>
                                        </p:cTn>
                                        <p:tgtEl>
                                          <p:spTgt spid="11"/>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ntr" presetSubtype="0" fill="hold" grpId="0" nodeType="clickEffect">
                                  <p:stCondLst>
                                    <p:cond delay="0"/>
                                  </p:stCondLst>
                                  <p:childTnLst>
                                    <p:set>
                                      <p:cBhvr>
                                        <p:cTn id="17" dur="1" fill="hold">
                                          <p:stCondLst>
                                            <p:cond delay="0"/>
                                          </p:stCondLst>
                                        </p:cTn>
                                        <p:tgtEl>
                                          <p:spTgt spid="4"/>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1" grpId="0"/>
      <p:bldP spid="4" grpId="0" animBg="1"/>
      <p:bldP spid="14" grpId="0" animBg="1"/>
      <p:bldP spid="18"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dirty="0"/>
              <a:t>Simple Reflex Agent</a:t>
            </a:r>
          </a:p>
        </p:txBody>
      </p:sp>
      <p:sp>
        <p:nvSpPr>
          <p:cNvPr id="6" name="Content Placeholder 5"/>
          <p:cNvSpPr>
            <a:spLocks noGrp="1"/>
          </p:cNvSpPr>
          <p:nvPr>
            <p:ph idx="1"/>
          </p:nvPr>
        </p:nvSpPr>
        <p:spPr>
          <a:xfrm>
            <a:off x="628650" y="1417639"/>
            <a:ext cx="7886700" cy="1325562"/>
          </a:xfrm>
        </p:spPr>
        <p:txBody>
          <a:bodyPr>
            <a:normAutofit fontScale="85000" lnSpcReduction="20000"/>
          </a:bodyPr>
          <a:lstStyle/>
          <a:p>
            <a:r>
              <a:rPr lang="en-US" dirty="0"/>
              <a:t>Uses only built-in knowledge in the form of </a:t>
            </a:r>
            <a:r>
              <a:rPr lang="en-US" b="1" dirty="0">
                <a:solidFill>
                  <a:srgbClr val="FF0000"/>
                </a:solidFill>
              </a:rPr>
              <a:t>rules</a:t>
            </a:r>
            <a:r>
              <a:rPr lang="en-US" dirty="0"/>
              <a:t> that select action only  </a:t>
            </a:r>
            <a:r>
              <a:rPr lang="en-US" b="1" dirty="0">
                <a:solidFill>
                  <a:srgbClr val="FF0000"/>
                </a:solidFill>
              </a:rPr>
              <a:t>based on the current percept. </a:t>
            </a:r>
            <a:r>
              <a:rPr lang="en-US" dirty="0"/>
              <a:t>This is typically very fast!</a:t>
            </a:r>
            <a:endParaRPr lang="en-US" b="1" dirty="0">
              <a:solidFill>
                <a:srgbClr val="FF0000"/>
              </a:solidFill>
            </a:endParaRPr>
          </a:p>
          <a:p>
            <a:r>
              <a:rPr lang="en-US" dirty="0"/>
              <a:t>The </a:t>
            </a:r>
            <a:r>
              <a:rPr lang="en-US" b="1" dirty="0">
                <a:solidFill>
                  <a:srgbClr val="FF0000"/>
                </a:solidFill>
              </a:rPr>
              <a:t>agent does not know about the performance measure</a:t>
            </a:r>
            <a:r>
              <a:rPr lang="en-US" dirty="0"/>
              <a:t>! But well-designed rules can lead to good performance.</a:t>
            </a:r>
          </a:p>
          <a:p>
            <a:r>
              <a:rPr lang="en-US" dirty="0"/>
              <a:t>The agent needs no memory and ignores all past percepts.</a:t>
            </a:r>
          </a:p>
        </p:txBody>
      </p:sp>
      <p:grpSp>
        <p:nvGrpSpPr>
          <p:cNvPr id="3" name="Group 2" descr="A figure showing that the sensors show the agent how the world is like now. The agent then uses condition-action rules to desice what actions it should take.">
            <a:extLst>
              <a:ext uri="{FF2B5EF4-FFF2-40B4-BE49-F238E27FC236}">
                <a16:creationId xmlns:a16="http://schemas.microsoft.com/office/drawing/2014/main" id="{F4335952-8DB7-263E-0EEA-8140CF315E42}"/>
              </a:ext>
            </a:extLst>
          </p:cNvPr>
          <p:cNvGrpSpPr/>
          <p:nvPr/>
        </p:nvGrpSpPr>
        <p:grpSpPr>
          <a:xfrm>
            <a:off x="2057400" y="2743201"/>
            <a:ext cx="4603987" cy="2908449"/>
            <a:chOff x="1981200" y="2984707"/>
            <a:chExt cx="4603987" cy="2908449"/>
          </a:xfrm>
        </p:grpSpPr>
        <p:pic>
          <p:nvPicPr>
            <p:cNvPr id="4" name="Picture 3">
              <a:extLst>
                <a:ext uri="{FF2B5EF4-FFF2-40B4-BE49-F238E27FC236}">
                  <a16:creationId xmlns:a16="http://schemas.microsoft.com/office/drawing/2014/main" id="{181DEF91-8F60-4AD0-929E-67A7782BFCE8}"/>
                </a:ext>
              </a:extLst>
            </p:cNvPr>
            <p:cNvPicPr>
              <a:picLocks noChangeAspect="1"/>
            </p:cNvPicPr>
            <p:nvPr/>
          </p:nvPicPr>
          <p:blipFill>
            <a:blip r:embed="rId3"/>
            <a:stretch>
              <a:fillRect/>
            </a:stretch>
          </p:blipFill>
          <p:spPr>
            <a:xfrm>
              <a:off x="1981200" y="2984707"/>
              <a:ext cx="4603987" cy="2908449"/>
            </a:xfrm>
            <a:prstGeom prst="rect">
              <a:avLst/>
            </a:prstGeom>
          </p:spPr>
        </p:pic>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88E4DDC-AC43-2395-FE15-DB33FBB1D188}"/>
                    </a:ext>
                  </a:extLst>
                </p:cNvPr>
                <p:cNvSpPr txBox="1"/>
                <p:nvPr/>
              </p:nvSpPr>
              <p:spPr>
                <a:xfrm>
                  <a:off x="2514600" y="4495800"/>
                  <a:ext cx="1447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oMath>
                    </m:oMathPara>
                  </a14:m>
                  <a:endParaRPr lang="en-US" dirty="0"/>
                </a:p>
              </p:txBody>
            </p:sp>
          </mc:Choice>
          <mc:Fallback xmlns="">
            <p:sp>
              <p:nvSpPr>
                <p:cNvPr id="5" name="TextBox 4">
                  <a:extLst>
                    <a:ext uri="{FF2B5EF4-FFF2-40B4-BE49-F238E27FC236}">
                      <a16:creationId xmlns:a16="http://schemas.microsoft.com/office/drawing/2014/main" id="{088E4DDC-AC43-2395-FE15-DB33FBB1D188}"/>
                    </a:ext>
                  </a:extLst>
                </p:cNvPr>
                <p:cNvSpPr txBox="1">
                  <a:spLocks noRot="1" noChangeAspect="1" noMove="1" noResize="1" noEditPoints="1" noAdjustHandles="1" noChangeArrowheads="1" noChangeShapeType="1" noTextEdit="1"/>
                </p:cNvSpPr>
                <p:nvPr/>
              </p:nvSpPr>
              <p:spPr>
                <a:xfrm>
                  <a:off x="2514600" y="4495800"/>
                  <a:ext cx="1447800" cy="369332"/>
                </a:xfrm>
                <a:prstGeom prst="rect">
                  <a:avLst/>
                </a:prstGeom>
                <a:blipFill>
                  <a:blip r:embed="rId5"/>
                  <a:stretch>
                    <a:fillRect b="-13333"/>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85F931F8-34A1-48EC-9F54-75986756E228}"/>
                  </a:ext>
                </a:extLst>
              </p:cNvPr>
              <p:cNvSpPr/>
              <p:nvPr/>
            </p:nvSpPr>
            <p:spPr>
              <a:xfrm>
                <a:off x="516867" y="5673054"/>
                <a:ext cx="8110265" cy="923330"/>
              </a:xfrm>
              <a:prstGeom prst="rect">
                <a:avLst/>
              </a:prstGeom>
            </p:spPr>
            <p:txBody>
              <a:bodyPr wrap="square">
                <a:spAutoFit/>
              </a:bodyPr>
              <a:lstStyle/>
              <a:p>
                <a:r>
                  <a:rPr lang="en-US" dirty="0"/>
                  <a:t>The interaction is a sequence: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𝑡</m:t>
                        </m:r>
                      </m:sub>
                    </m:sSub>
                    <m:r>
                      <a:rPr lang="en-US" b="0" i="1" smtClean="0">
                        <a:latin typeface="Cambria Math" panose="02040503050406030204" pitchFamily="18" charset="0"/>
                      </a:rPr>
                      <m:t>,…</m:t>
                    </m:r>
                  </m:oMath>
                </a14:m>
                <a:endParaRPr lang="en-US" dirty="0"/>
              </a:p>
              <a:p>
                <a:endParaRPr lang="en-US" b="1" dirty="0"/>
              </a:p>
              <a:p>
                <a:r>
                  <a:rPr lang="en-US" b="1" dirty="0"/>
                  <a:t>Example</a:t>
                </a:r>
                <a:r>
                  <a:rPr lang="en-US" dirty="0"/>
                  <a:t>: A simple vacuum cleaner that uses rules based on its current sensor input. </a:t>
                </a:r>
              </a:p>
            </p:txBody>
          </p:sp>
        </mc:Choice>
        <mc:Fallback xmlns="">
          <p:sp>
            <p:nvSpPr>
              <p:cNvPr id="2" name="Rectangle 1">
                <a:extLst>
                  <a:ext uri="{FF2B5EF4-FFF2-40B4-BE49-F238E27FC236}">
                    <a16:creationId xmlns:a16="http://schemas.microsoft.com/office/drawing/2014/main" id="{85F931F8-34A1-48EC-9F54-75986756E228}"/>
                  </a:ext>
                </a:extLst>
              </p:cNvPr>
              <p:cNvSpPr>
                <a:spLocks noRot="1" noChangeAspect="1" noMove="1" noResize="1" noEditPoints="1" noAdjustHandles="1" noChangeArrowheads="1" noChangeShapeType="1" noTextEdit="1"/>
              </p:cNvSpPr>
              <p:nvPr/>
            </p:nvSpPr>
            <p:spPr>
              <a:xfrm>
                <a:off x="516867" y="5673054"/>
                <a:ext cx="8110265" cy="923330"/>
              </a:xfrm>
              <a:prstGeom prst="rect">
                <a:avLst/>
              </a:prstGeom>
              <a:blipFill>
                <a:blip r:embed="rId6"/>
                <a:stretch>
                  <a:fillRect l="-677" t="-3974" b="-9934"/>
                </a:stretch>
              </a:blipFill>
            </p:spPr>
            <p:txBody>
              <a:bodyPr/>
              <a:lstStyle/>
              <a:p>
                <a:r>
                  <a:rPr lang="en-US">
                    <a:noFill/>
                  </a:rPr>
                  <a:t> </a:t>
                </a:r>
              </a:p>
            </p:txBody>
          </p:sp>
        </mc:Fallback>
      </mc:AlternateContent>
    </p:spTree>
    <p:extLst>
      <p:ext uri="{BB962C8B-B14F-4D97-AF65-F5344CB8AC3E}">
        <p14:creationId xmlns:p14="http://schemas.microsoft.com/office/powerpoint/2010/main" val="8069362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r>
              <a:rPr lang="en-US" dirty="0"/>
              <a:t>Model-based Reflex Agent</a:t>
            </a:r>
          </a:p>
        </p:txBody>
      </p:sp>
      <p:sp>
        <p:nvSpPr>
          <p:cNvPr id="6" name="Content Placeholder 5"/>
          <p:cNvSpPr>
            <a:spLocks noGrp="1"/>
          </p:cNvSpPr>
          <p:nvPr>
            <p:ph idx="1"/>
          </p:nvPr>
        </p:nvSpPr>
        <p:spPr>
          <a:xfrm>
            <a:off x="628650" y="1358825"/>
            <a:ext cx="7886700" cy="1325563"/>
          </a:xfrm>
        </p:spPr>
        <p:txBody>
          <a:bodyPr>
            <a:normAutofit fontScale="85000" lnSpcReduction="20000"/>
          </a:bodyPr>
          <a:lstStyle/>
          <a:p>
            <a:r>
              <a:rPr lang="en-US" dirty="0"/>
              <a:t>Maintains a</a:t>
            </a:r>
            <a:r>
              <a:rPr lang="en-US" b="1" dirty="0">
                <a:solidFill>
                  <a:srgbClr val="FF0000"/>
                </a:solidFill>
              </a:rPr>
              <a:t> state variable</a:t>
            </a:r>
            <a:r>
              <a:rPr lang="en-US" dirty="0"/>
              <a:t> to keeps track of aspects of the environment that cannot be currently observed. I.e., it has memory.</a:t>
            </a:r>
          </a:p>
          <a:p>
            <a:r>
              <a:rPr lang="en-US" dirty="0"/>
              <a:t>It knows how the environment evolves over time given its last action. It updates the state using a  </a:t>
            </a:r>
            <a:r>
              <a:rPr lang="en-US" b="1" dirty="0">
                <a:solidFill>
                  <a:srgbClr val="FF0000"/>
                </a:solidFill>
              </a:rPr>
              <a:t>transition function</a:t>
            </a:r>
            <a:r>
              <a:rPr lang="en-US" dirty="0"/>
              <a:t> and the new percept. </a:t>
            </a:r>
          </a:p>
          <a:p>
            <a:r>
              <a:rPr lang="en-US" dirty="0"/>
              <a:t>There is now more information for the </a:t>
            </a:r>
            <a:r>
              <a:rPr lang="en-US" b="1" dirty="0">
                <a:solidFill>
                  <a:srgbClr val="FF0000"/>
                </a:solidFill>
              </a:rPr>
              <a:t>rules</a:t>
            </a:r>
            <a:r>
              <a:rPr lang="en-US" dirty="0"/>
              <a:t> to make better decisions. </a:t>
            </a:r>
            <a:endParaRPr lang="en-US" sz="2000" dirty="0"/>
          </a:p>
        </p:txBody>
      </p:sp>
      <p:pic>
        <p:nvPicPr>
          <p:cNvPr id="5" name="Picture 4" descr="A figure that shiws how the agent adds a state and a model that describes how the world envolves.">
            <a:extLst>
              <a:ext uri="{FF2B5EF4-FFF2-40B4-BE49-F238E27FC236}">
                <a16:creationId xmlns:a16="http://schemas.microsoft.com/office/drawing/2014/main" id="{038E5158-0581-49FA-94C4-ABA19CFED948}"/>
              </a:ext>
            </a:extLst>
          </p:cNvPr>
          <p:cNvPicPr>
            <a:picLocks noChangeAspect="1"/>
          </p:cNvPicPr>
          <p:nvPr/>
        </p:nvPicPr>
        <p:blipFill>
          <a:blip r:embed="rId3"/>
          <a:stretch>
            <a:fillRect/>
          </a:stretch>
        </p:blipFill>
        <p:spPr>
          <a:xfrm>
            <a:off x="1981200" y="2717650"/>
            <a:ext cx="4673840" cy="2921150"/>
          </a:xfrm>
          <a:prstGeom prst="rect">
            <a:avLst/>
          </a:prstGeom>
        </p:spPr>
      </p:pic>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AE6838F9-B6C4-425B-8572-2F7363951D3D}"/>
                  </a:ext>
                </a:extLst>
              </p:cNvPr>
              <p:cNvSpPr/>
              <p:nvPr/>
            </p:nvSpPr>
            <p:spPr>
              <a:xfrm>
                <a:off x="587829" y="5767797"/>
                <a:ext cx="7905750" cy="923330"/>
              </a:xfrm>
              <a:prstGeom prst="rect">
                <a:avLst/>
              </a:prstGeom>
            </p:spPr>
            <p:txBody>
              <a:bodyPr wrap="square">
                <a:spAutoFit/>
              </a:bodyPr>
              <a:lstStyle/>
              <a:p>
                <a:r>
                  <a:rPr lang="en-US" dirty="0"/>
                  <a:t>The interaction is a sequence:  </a:t>
                </a:r>
                <a14:m>
                  <m:oMath xmlns:m="http://schemas.openxmlformats.org/officeDocument/2006/math">
                    <m:sSub>
                      <m:sSubPr>
                        <m:ctrlPr>
                          <a:rPr lang="en-US"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0</m:t>
                            </m:r>
                          </m:sub>
                        </m:sSub>
                        <m:r>
                          <a:rPr lang="en-US" b="0" i="1" smtClean="0">
                            <a:latin typeface="Cambria Math" panose="02040503050406030204" pitchFamily="18" charset="0"/>
                          </a:rPr>
                          <m:t>,</m:t>
                        </m:r>
                        <m:r>
                          <a:rPr lang="en-US" b="0" i="1" smtClean="0">
                            <a:latin typeface="Cambria Math" panose="02040503050406030204" pitchFamily="18" charset="0"/>
                          </a:rPr>
                          <m:t>𝑠</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𝑠</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3</m:t>
                        </m:r>
                      </m:sub>
                    </m:sSub>
                    <m:r>
                      <a:rPr lang="en-US" b="0" i="1" smtClean="0">
                        <a:latin typeface="Cambria Math" panose="02040503050406030204" pitchFamily="18" charset="0"/>
                      </a:rPr>
                      <m:t>,…, </m:t>
                    </m:r>
                    <m:sSub>
                      <m:sSubPr>
                        <m:ctrlPr>
                          <a:rPr lang="en-US" i="1" smtClean="0">
                            <a:latin typeface="Cambria Math" panose="02040503050406030204" pitchFamily="18" charset="0"/>
                          </a:rPr>
                        </m:ctrlPr>
                      </m:sSub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𝑡</m:t>
                            </m:r>
                          </m:sub>
                        </m:sSub>
                        <m:r>
                          <a:rPr lang="en-US" b="0" i="1" smtClean="0">
                            <a:latin typeface="Cambria Math" panose="02040503050406030204" pitchFamily="18" charset="0"/>
                          </a:rPr>
                          <m:t>,</m:t>
                        </m:r>
                        <m:r>
                          <a:rPr lang="en-US" b="0" i="1" smtClean="0">
                            <a:latin typeface="Cambria Math" panose="02040503050406030204" pitchFamily="18" charset="0"/>
                          </a:rPr>
                          <m:t>𝑠</m:t>
                        </m:r>
                      </m:e>
                      <m:sub>
                        <m:r>
                          <a:rPr lang="en-US" b="0" i="1" smtClean="0">
                            <a:latin typeface="Cambria Math" panose="02040503050406030204" pitchFamily="18" charset="0"/>
                          </a:rPr>
                          <m:t>𝑡</m:t>
                        </m:r>
                      </m:sub>
                    </m:sSub>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𝑡</m:t>
                        </m:r>
                      </m:sub>
                    </m:sSub>
                    <m:r>
                      <a:rPr lang="en-US" b="0" i="1" smtClean="0">
                        <a:latin typeface="Cambria Math" panose="02040503050406030204" pitchFamily="18" charset="0"/>
                      </a:rPr>
                      <m:t>,…</m:t>
                    </m:r>
                  </m:oMath>
                </a14:m>
                <a:endParaRPr lang="en-US" dirty="0"/>
              </a:p>
              <a:p>
                <a:endParaRPr lang="en-US" b="1" dirty="0"/>
              </a:p>
              <a:p>
                <a:r>
                  <a:rPr lang="en-US" b="1" dirty="0"/>
                  <a:t>Example</a:t>
                </a:r>
                <a:r>
                  <a:rPr lang="en-US" dirty="0"/>
                  <a:t>: A vacuum cleaner that remembers were it has already cleaned.</a:t>
                </a:r>
              </a:p>
            </p:txBody>
          </p:sp>
        </mc:Choice>
        <mc:Fallback xmlns="">
          <p:sp>
            <p:nvSpPr>
              <p:cNvPr id="2" name="Rectangle 1">
                <a:extLst>
                  <a:ext uri="{FF2B5EF4-FFF2-40B4-BE49-F238E27FC236}">
                    <a16:creationId xmlns:a16="http://schemas.microsoft.com/office/drawing/2014/main" id="{AE6838F9-B6C4-425B-8572-2F7363951D3D}"/>
                  </a:ext>
                </a:extLst>
              </p:cNvPr>
              <p:cNvSpPr>
                <a:spLocks noRot="1" noChangeAspect="1" noMove="1" noResize="1" noEditPoints="1" noAdjustHandles="1" noChangeArrowheads="1" noChangeShapeType="1" noTextEdit="1"/>
              </p:cNvSpPr>
              <p:nvPr/>
            </p:nvSpPr>
            <p:spPr>
              <a:xfrm>
                <a:off x="587829" y="5767797"/>
                <a:ext cx="7905750" cy="923330"/>
              </a:xfrm>
              <a:prstGeom prst="rect">
                <a:avLst/>
              </a:prstGeom>
              <a:blipFill>
                <a:blip r:embed="rId4"/>
                <a:stretch>
                  <a:fillRect l="-617" t="-3289" b="-9211"/>
                </a:stretch>
              </a:blipFill>
            </p:spPr>
            <p:txBody>
              <a:bodyPr/>
              <a:lstStyle/>
              <a:p>
                <a:r>
                  <a:rPr lang="en-US">
                    <a:noFill/>
                  </a:rPr>
                  <a:t> </a:t>
                </a:r>
              </a:p>
            </p:txBody>
          </p:sp>
        </mc:Fallback>
      </mc:AlternateContent>
      <p:sp>
        <p:nvSpPr>
          <p:cNvPr id="4" name="Rectangle: Rounded Corners 3">
            <a:extLst>
              <a:ext uri="{FF2B5EF4-FFF2-40B4-BE49-F238E27FC236}">
                <a16:creationId xmlns:a16="http://schemas.microsoft.com/office/drawing/2014/main" id="{055F036E-DDEA-4D0D-8190-21B9533B8EBB}"/>
              </a:ext>
              <a:ext uri="{C183D7F6-B498-43B3-948B-1728B52AA6E4}">
                <adec:decorative xmlns:adec="http://schemas.microsoft.com/office/drawing/2017/decorative" val="1"/>
              </a:ext>
            </a:extLst>
          </p:cNvPr>
          <p:cNvSpPr/>
          <p:nvPr/>
        </p:nvSpPr>
        <p:spPr>
          <a:xfrm>
            <a:off x="2362200" y="3035225"/>
            <a:ext cx="1676400" cy="1143000"/>
          </a:xfrm>
          <a:prstGeom prst="roundRect">
            <a:avLst/>
          </a:prstGeom>
          <a:noFill/>
          <a:ln w="38100" cap="flat" cmpd="sng" algn="ctr">
            <a:solidFill>
              <a:schemeClr val="accent2"/>
            </a:solidFill>
            <a:prstDash val="solid"/>
            <a:round/>
            <a:headEnd type="none" w="med" len="med"/>
            <a:tailEnd type="none" w="med" len="med"/>
          </a:ln>
        </p:spPr>
        <p:style>
          <a:lnRef idx="0">
            <a:scrgbClr r="0" g="0" b="0"/>
          </a:lnRef>
          <a:fillRef idx="0">
            <a:scrgbClr r="0" g="0" b="0"/>
          </a:fillRef>
          <a:effectRef idx="0">
            <a:scrgbClr r="0" g="0" b="0"/>
          </a:effectRef>
          <a:fontRef idx="minor">
            <a:schemeClr val="accent2"/>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B8472A49-917C-3517-1988-72929794ABCA}"/>
                  </a:ext>
                  <a:ext uri="{C183D7F6-B498-43B3-948B-1728B52AA6E4}">
                    <adec:decorative xmlns:adec="http://schemas.microsoft.com/office/drawing/2017/decorative" val="1"/>
                  </a:ext>
                </a:extLst>
              </p:cNvPr>
              <p:cNvSpPr txBox="1"/>
              <p:nvPr/>
            </p:nvSpPr>
            <p:spPr>
              <a:xfrm>
                <a:off x="2362200" y="4311134"/>
                <a:ext cx="1447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i="1">
                          <a:latin typeface="Cambria Math" panose="02040503050406030204" pitchFamily="18" charset="0"/>
                        </a:rPr>
                        <m:t>𝑠</m:t>
                      </m:r>
                      <m:r>
                        <a:rPr lang="en-US" b="0" i="1" smtClean="0">
                          <a:latin typeface="Cambria Math" panose="02040503050406030204" pitchFamily="18" charset="0"/>
                        </a:rPr>
                        <m:t>)</m:t>
                      </m:r>
                    </m:oMath>
                  </m:oMathPara>
                </a14:m>
                <a:endParaRPr lang="en-US" dirty="0"/>
              </a:p>
            </p:txBody>
          </p:sp>
        </mc:Choice>
        <mc:Fallback xmlns="">
          <p:sp>
            <p:nvSpPr>
              <p:cNvPr id="3" name="TextBox 2">
                <a:extLst>
                  <a:ext uri="{FF2B5EF4-FFF2-40B4-BE49-F238E27FC236}">
                    <a16:creationId xmlns:a16="http://schemas.microsoft.com/office/drawing/2014/main" id="{B8472A49-917C-3517-1988-72929794ABCA}"/>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2362200" y="4311134"/>
                <a:ext cx="1447800" cy="369332"/>
              </a:xfrm>
              <a:prstGeom prst="rect">
                <a:avLst/>
              </a:prstGeom>
              <a:blipFill>
                <a:blip r:embed="rId5"/>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2E904EBC-7259-8524-E9E9-B967895CE755}"/>
                  </a:ext>
                  <a:ext uri="{C183D7F6-B498-43B3-948B-1728B52AA6E4}">
                    <adec:decorative xmlns:adec="http://schemas.microsoft.com/office/drawing/2017/decorative" val="1"/>
                  </a:ext>
                </a:extLst>
              </p:cNvPr>
              <p:cNvSpPr txBox="1"/>
              <p:nvPr/>
            </p:nvSpPr>
            <p:spPr>
              <a:xfrm>
                <a:off x="2667000" y="3001963"/>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oMath>
                  </m:oMathPara>
                </a14:m>
                <a:endParaRPr lang="en-US" dirty="0"/>
              </a:p>
            </p:txBody>
          </p:sp>
        </mc:Choice>
        <mc:Fallback xmlns="">
          <p:sp>
            <p:nvSpPr>
              <p:cNvPr id="8" name="TextBox 7">
                <a:extLst>
                  <a:ext uri="{FF2B5EF4-FFF2-40B4-BE49-F238E27FC236}">
                    <a16:creationId xmlns:a16="http://schemas.microsoft.com/office/drawing/2014/main" id="{2E904EBC-7259-8524-E9E9-B967895CE755}"/>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2667000" y="3001963"/>
                <a:ext cx="38100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1344880-89A4-3400-45BD-0316FB35ADDC}"/>
                  </a:ext>
                  <a:ext uri="{C183D7F6-B498-43B3-948B-1728B52AA6E4}">
                    <adec:decorative xmlns:adec="http://schemas.microsoft.com/office/drawing/2017/decorative" val="1"/>
                  </a:ext>
                </a:extLst>
              </p:cNvPr>
              <p:cNvSpPr txBox="1"/>
              <p:nvPr/>
            </p:nvSpPr>
            <p:spPr>
              <a:xfrm>
                <a:off x="2438400" y="3544577"/>
                <a:ext cx="1524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𝑠</m:t>
                          </m:r>
                        </m:e>
                        <m:sup>
                          <m:r>
                            <a:rPr lang="en-US" b="0" i="1" smtClean="0">
                              <a:latin typeface="Cambria Math" panose="02040503050406030204" pitchFamily="18" charset="0"/>
                            </a:rPr>
                            <m:t>′</m:t>
                          </m:r>
                        </m:sup>
                      </m:sSup>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m:oMathPara>
                </a14:m>
                <a:endParaRPr lang="en-US" dirty="0"/>
              </a:p>
            </p:txBody>
          </p:sp>
        </mc:Choice>
        <mc:Fallback xmlns="">
          <p:sp>
            <p:nvSpPr>
              <p:cNvPr id="9" name="TextBox 8">
                <a:extLst>
                  <a:ext uri="{FF2B5EF4-FFF2-40B4-BE49-F238E27FC236}">
                    <a16:creationId xmlns:a16="http://schemas.microsoft.com/office/drawing/2014/main" id="{71344880-89A4-3400-45BD-0316FB35ADDC}"/>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2438400" y="3544577"/>
                <a:ext cx="1524000" cy="369332"/>
              </a:xfrm>
              <a:prstGeom prst="rect">
                <a:avLst/>
              </a:prstGeom>
              <a:blipFill>
                <a:blip r:embed="rId7"/>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F763B28-6C18-8BF9-D115-799B085EEEC1}"/>
                  </a:ext>
                </a:extLst>
              </p:cNvPr>
              <p:cNvSpPr txBox="1"/>
              <p:nvPr/>
            </p:nvSpPr>
            <p:spPr>
              <a:xfrm>
                <a:off x="4775320" y="3001963"/>
                <a:ext cx="3810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𝑝</m:t>
                      </m:r>
                    </m:oMath>
                  </m:oMathPara>
                </a14:m>
                <a:endParaRPr lang="en-US" dirty="0"/>
              </a:p>
            </p:txBody>
          </p:sp>
        </mc:Choice>
        <mc:Fallback xmlns="">
          <p:sp>
            <p:nvSpPr>
              <p:cNvPr id="10" name="TextBox 9">
                <a:extLst>
                  <a:ext uri="{FF2B5EF4-FFF2-40B4-BE49-F238E27FC236}">
                    <a16:creationId xmlns:a16="http://schemas.microsoft.com/office/drawing/2014/main" id="{DF763B28-6C18-8BF9-D115-799B085EEEC1}"/>
                  </a:ext>
                </a:extLst>
              </p:cNvPr>
              <p:cNvSpPr txBox="1">
                <a:spLocks noRot="1" noChangeAspect="1" noMove="1" noResize="1" noEditPoints="1" noAdjustHandles="1" noChangeArrowheads="1" noChangeShapeType="1" noTextEdit="1"/>
              </p:cNvSpPr>
              <p:nvPr/>
            </p:nvSpPr>
            <p:spPr>
              <a:xfrm>
                <a:off x="4775320" y="3001963"/>
                <a:ext cx="381000" cy="369332"/>
              </a:xfrm>
              <a:prstGeom prst="rect">
                <a:avLst/>
              </a:prstGeom>
              <a:blipFill>
                <a:blip r:embed="rId8"/>
                <a:stretch>
                  <a:fillRect b="-6557"/>
                </a:stretch>
              </a:blipFill>
            </p:spPr>
            <p:txBody>
              <a:bodyPr/>
              <a:lstStyle/>
              <a:p>
                <a:r>
                  <a:rPr lang="en-US">
                    <a:noFill/>
                  </a:rPr>
                  <a:t> </a:t>
                </a:r>
              </a:p>
            </p:txBody>
          </p:sp>
        </mc:Fallback>
      </mc:AlternateContent>
    </p:spTree>
    <p:extLst>
      <p:ext uri="{BB962C8B-B14F-4D97-AF65-F5344CB8AC3E}">
        <p14:creationId xmlns:p14="http://schemas.microsoft.com/office/powerpoint/2010/main" val="15753093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27B5A-ADFB-4041-8CA1-D79831A7BDD9}"/>
              </a:ext>
            </a:extLst>
          </p:cNvPr>
          <p:cNvSpPr>
            <a:spLocks noGrp="1"/>
          </p:cNvSpPr>
          <p:nvPr>
            <p:ph type="title"/>
          </p:nvPr>
        </p:nvSpPr>
        <p:spPr/>
        <p:txBody>
          <a:bodyPr/>
          <a:lstStyle/>
          <a:p>
            <a:r>
              <a:rPr lang="en-US" dirty="0"/>
              <a:t>State Representation</a:t>
            </a:r>
          </a:p>
        </p:txBody>
      </p:sp>
      <p:sp>
        <p:nvSpPr>
          <p:cNvPr id="3" name="Content Placeholder 2">
            <a:extLst>
              <a:ext uri="{FF2B5EF4-FFF2-40B4-BE49-F238E27FC236}">
                <a16:creationId xmlns:a16="http://schemas.microsoft.com/office/drawing/2014/main" id="{A8D8124E-678D-40F0-8214-4360179CDBA0}"/>
              </a:ext>
            </a:extLst>
          </p:cNvPr>
          <p:cNvSpPr>
            <a:spLocks noGrp="1"/>
          </p:cNvSpPr>
          <p:nvPr>
            <p:ph idx="1"/>
          </p:nvPr>
        </p:nvSpPr>
        <p:spPr>
          <a:xfrm>
            <a:off x="628650" y="1600200"/>
            <a:ext cx="7886700" cy="1143000"/>
          </a:xfrm>
        </p:spPr>
        <p:txBody>
          <a:bodyPr>
            <a:normAutofit fontScale="85000" lnSpcReduction="20000"/>
          </a:bodyPr>
          <a:lstStyle/>
          <a:p>
            <a:pPr marL="0" indent="0">
              <a:buNone/>
            </a:pPr>
            <a:r>
              <a:rPr lang="en-US" sz="2000" dirty="0"/>
              <a:t>States help to keep track of the environment and the agent in the environment. This is often also called the </a:t>
            </a:r>
            <a:r>
              <a:rPr lang="en-US" sz="2000" b="1" dirty="0"/>
              <a:t>system state</a:t>
            </a:r>
            <a:r>
              <a:rPr lang="en-US" sz="2000" dirty="0"/>
              <a:t>. The representation can be </a:t>
            </a:r>
          </a:p>
          <a:p>
            <a:pPr lvl="1"/>
            <a:r>
              <a:rPr lang="en-US" b="1" dirty="0"/>
              <a:t>Atomic</a:t>
            </a:r>
            <a:r>
              <a:rPr lang="en-US" dirty="0"/>
              <a:t>: Just a label for a black box. E.g., A, B</a:t>
            </a:r>
          </a:p>
          <a:p>
            <a:pPr lvl="1"/>
            <a:r>
              <a:rPr lang="en-US" b="1" dirty="0"/>
              <a:t>Factored</a:t>
            </a:r>
            <a:r>
              <a:rPr lang="en-US" dirty="0"/>
              <a:t>: A set of attribute values called </a:t>
            </a:r>
            <a:r>
              <a:rPr lang="en-US" dirty="0" err="1"/>
              <a:t>fluents</a:t>
            </a:r>
            <a:r>
              <a:rPr lang="en-US" dirty="0"/>
              <a:t>. </a:t>
            </a:r>
            <a:br>
              <a:rPr lang="en-US" dirty="0"/>
            </a:br>
            <a:r>
              <a:rPr lang="en-US" dirty="0"/>
              <a:t>                  E.g., [location = left, status = clean, temperature = 75 deg. F] </a:t>
            </a:r>
            <a:endParaRPr lang="en-US" sz="2400" dirty="0"/>
          </a:p>
          <a:p>
            <a:endParaRPr lang="en-US" sz="2000" dirty="0"/>
          </a:p>
          <a:p>
            <a:endParaRPr lang="en-US" sz="2000" dirty="0"/>
          </a:p>
          <a:p>
            <a:endParaRPr lang="en-US" sz="2000" dirty="0"/>
          </a:p>
          <a:p>
            <a:endParaRPr lang="en-US" sz="2000" dirty="0"/>
          </a:p>
          <a:p>
            <a:endParaRPr lang="en-US" sz="2000" dirty="0"/>
          </a:p>
          <a:p>
            <a:pPr marL="0" indent="0">
              <a:buNone/>
            </a:pPr>
            <a:endParaRPr lang="en-US" sz="2000" b="1" dirty="0">
              <a:solidFill>
                <a:srgbClr val="FF0000"/>
              </a:solidFill>
            </a:endParaRPr>
          </a:p>
          <a:p>
            <a:pPr marL="0" indent="0">
              <a:buNone/>
            </a:pPr>
            <a:endParaRPr lang="en-US" sz="2000" b="1" dirty="0">
              <a:solidFill>
                <a:srgbClr val="FF0000"/>
              </a:solidFill>
            </a:endParaRPr>
          </a:p>
          <a:p>
            <a:pPr marL="0" indent="0">
              <a:buNone/>
            </a:pPr>
            <a:endParaRPr lang="en-US" sz="2000" dirty="0"/>
          </a:p>
          <a:p>
            <a:pPr marL="0" indent="0">
              <a:buNone/>
            </a:pPr>
            <a:endParaRPr lang="en-US" sz="2000" dirty="0"/>
          </a:p>
        </p:txBody>
      </p:sp>
      <p:pic>
        <p:nvPicPr>
          <p:cNvPr id="4" name="Picture 3" descr="A figure showinf two atomic states as boxes and then a factored state decription where the states contain variables describing the state.">
            <a:extLst>
              <a:ext uri="{FF2B5EF4-FFF2-40B4-BE49-F238E27FC236}">
                <a16:creationId xmlns:a16="http://schemas.microsoft.com/office/drawing/2014/main" id="{BA80952D-B85D-4F0D-B7D7-FD1AEFB93BCD}"/>
              </a:ext>
              <a:ext uri="{C183D7F6-B498-43B3-948B-1728B52AA6E4}">
                <adec:decorative xmlns:adec="http://schemas.microsoft.com/office/drawing/2017/decorative" val="0"/>
              </a:ext>
            </a:extLst>
          </p:cNvPr>
          <p:cNvPicPr>
            <a:picLocks noChangeAspect="1"/>
          </p:cNvPicPr>
          <p:nvPr/>
        </p:nvPicPr>
        <p:blipFill rotWithShape="1">
          <a:blip r:embed="rId3"/>
          <a:srcRect r="40741" b="29953"/>
          <a:stretch/>
        </p:blipFill>
        <p:spPr>
          <a:xfrm>
            <a:off x="1981200" y="2971800"/>
            <a:ext cx="2982360" cy="1828800"/>
          </a:xfrm>
          <a:prstGeom prst="rect">
            <a:avLst/>
          </a:prstGeom>
        </p:spPr>
      </p:pic>
      <p:sp>
        <p:nvSpPr>
          <p:cNvPr id="5" name="Speech Bubble: Rectangle 4">
            <a:extLst>
              <a:ext uri="{FF2B5EF4-FFF2-40B4-BE49-F238E27FC236}">
                <a16:creationId xmlns:a16="http://schemas.microsoft.com/office/drawing/2014/main" id="{A1F6455A-2485-B0DA-DAC2-B15E3F61A4BE}"/>
              </a:ext>
            </a:extLst>
          </p:cNvPr>
          <p:cNvSpPr/>
          <p:nvPr/>
        </p:nvSpPr>
        <p:spPr>
          <a:xfrm>
            <a:off x="1447800" y="2895600"/>
            <a:ext cx="1257300" cy="533400"/>
          </a:xfrm>
          <a:prstGeom prst="wedgeRectCallout">
            <a:avLst>
              <a:gd name="adj1" fmla="val 43371"/>
              <a:gd name="adj2" fmla="val 109770"/>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400" dirty="0"/>
              <a:t>Action causes transition</a:t>
            </a:r>
          </a:p>
        </p:txBody>
      </p:sp>
      <p:sp>
        <p:nvSpPr>
          <p:cNvPr id="6" name="Speech Bubble: Rectangle 5">
            <a:extLst>
              <a:ext uri="{FF2B5EF4-FFF2-40B4-BE49-F238E27FC236}">
                <a16:creationId xmlns:a16="http://schemas.microsoft.com/office/drawing/2014/main" id="{DE306C82-3C11-0925-0BB1-2921BC51CE19}"/>
              </a:ext>
            </a:extLst>
          </p:cNvPr>
          <p:cNvSpPr/>
          <p:nvPr/>
        </p:nvSpPr>
        <p:spPr>
          <a:xfrm>
            <a:off x="5791200" y="2887663"/>
            <a:ext cx="1676400" cy="769938"/>
          </a:xfrm>
          <a:prstGeom prst="wedgeRectCallout">
            <a:avLst>
              <a:gd name="adj1" fmla="val -121544"/>
              <a:gd name="adj2" fmla="val 43903"/>
            </a:avLst>
          </a:prstGeom>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en-US" sz="1400" dirty="0"/>
              <a:t>Variables describing the system state are called “</a:t>
            </a:r>
            <a:r>
              <a:rPr lang="en-US" sz="1400" dirty="0" err="1"/>
              <a:t>fluents</a:t>
            </a:r>
            <a:r>
              <a:rPr lang="en-US" sz="1400" dirty="0"/>
              <a:t>”</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1D0D7C3-8100-410F-21C7-DAC246620F5E}"/>
                  </a:ext>
                </a:extLst>
              </p:cNvPr>
              <p:cNvSpPr txBox="1"/>
              <p:nvPr/>
            </p:nvSpPr>
            <p:spPr>
              <a:xfrm>
                <a:off x="628650" y="4929612"/>
                <a:ext cx="8001000" cy="1569660"/>
              </a:xfrm>
              <a:prstGeom prst="rect">
                <a:avLst/>
              </a:prstGeom>
              <a:noFill/>
            </p:spPr>
            <p:txBody>
              <a:bodyPr wrap="square">
                <a:spAutoFit/>
              </a:bodyPr>
              <a:lstStyle/>
              <a:p>
                <a:r>
                  <a:rPr lang="en-US" sz="1600" dirty="0"/>
                  <a:t>We often construct atomic labels from factored information. E.g.: If the agent’s state is the coordinate x = 7 and y = 3, then the atomic state label could be the string “(7, 3)”. With the atomic representation, we can only compare if two labels are the same. With the factored state representation, we can reason more and calculate the distance between states!</a:t>
                </a:r>
              </a:p>
              <a:p>
                <a:pPr marL="285750" indent="-285750">
                  <a:buFont typeface="Arial" panose="020B0604020202020204" pitchFamily="34" charset="0"/>
                  <a:buChar char="•"/>
                </a:pPr>
                <a:endParaRPr lang="en-US" sz="1600" dirty="0"/>
              </a:p>
              <a:p>
                <a:r>
                  <a:rPr lang="en-US" sz="1600" dirty="0"/>
                  <a:t>The set of all possible states is called the </a:t>
                </a:r>
                <a:r>
                  <a:rPr lang="en-US" sz="1600" b="1" dirty="0">
                    <a:solidFill>
                      <a:srgbClr val="FF0000"/>
                    </a:solidFill>
                  </a:rPr>
                  <a:t>state space </a:t>
                </a:r>
                <a14:m>
                  <m:oMath xmlns:m="http://schemas.openxmlformats.org/officeDocument/2006/math">
                    <m:r>
                      <a:rPr lang="en-US" sz="1600" b="1" i="1" smtClean="0">
                        <a:solidFill>
                          <a:srgbClr val="FF0000"/>
                        </a:solidFill>
                        <a:latin typeface="Cambria Math" panose="02040503050406030204" pitchFamily="18" charset="0"/>
                      </a:rPr>
                      <m:t>𝑺</m:t>
                    </m:r>
                    <m:r>
                      <a:rPr lang="en-US" sz="1600" b="0" i="0" smtClean="0">
                        <a:solidFill>
                          <a:srgbClr val="FF0000"/>
                        </a:solidFill>
                        <a:latin typeface="Cambria Math" panose="02040503050406030204" pitchFamily="18" charset="0"/>
                      </a:rPr>
                      <m:t>.</m:t>
                    </m:r>
                  </m:oMath>
                </a14:m>
                <a:r>
                  <a:rPr lang="en-US" sz="1600" dirty="0"/>
                  <a:t> This set is typically very large!</a:t>
                </a:r>
              </a:p>
            </p:txBody>
          </p:sp>
        </mc:Choice>
        <mc:Fallback xmlns="">
          <p:sp>
            <p:nvSpPr>
              <p:cNvPr id="8" name="TextBox 7">
                <a:extLst>
                  <a:ext uri="{FF2B5EF4-FFF2-40B4-BE49-F238E27FC236}">
                    <a16:creationId xmlns:a16="http://schemas.microsoft.com/office/drawing/2014/main" id="{01D0D7C3-8100-410F-21C7-DAC246620F5E}"/>
                  </a:ext>
                </a:extLst>
              </p:cNvPr>
              <p:cNvSpPr txBox="1">
                <a:spLocks noRot="1" noChangeAspect="1" noMove="1" noResize="1" noEditPoints="1" noAdjustHandles="1" noChangeArrowheads="1" noChangeShapeType="1" noTextEdit="1"/>
              </p:cNvSpPr>
              <p:nvPr/>
            </p:nvSpPr>
            <p:spPr>
              <a:xfrm>
                <a:off x="628650" y="4929612"/>
                <a:ext cx="8001000" cy="1569660"/>
              </a:xfrm>
              <a:prstGeom prst="rect">
                <a:avLst/>
              </a:prstGeom>
              <a:blipFill>
                <a:blip r:embed="rId4"/>
                <a:stretch>
                  <a:fillRect l="-381" t="-1167" b="-4280"/>
                </a:stretch>
              </a:blipFill>
            </p:spPr>
            <p:txBody>
              <a:bodyPr/>
              <a:lstStyle/>
              <a:p>
                <a:r>
                  <a:rPr lang="en-US">
                    <a:noFill/>
                  </a:rPr>
                  <a:t> </a:t>
                </a:r>
              </a:p>
            </p:txBody>
          </p:sp>
        </mc:Fallback>
      </mc:AlternateContent>
    </p:spTree>
    <p:extLst>
      <p:ext uri="{BB962C8B-B14F-4D97-AF65-F5344CB8AC3E}">
        <p14:creationId xmlns:p14="http://schemas.microsoft.com/office/powerpoint/2010/main" val="42672577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727B5A-ADFB-4041-8CA1-D79831A7BDD9}"/>
              </a:ext>
            </a:extLst>
          </p:cNvPr>
          <p:cNvSpPr>
            <a:spLocks noGrp="1"/>
          </p:cNvSpPr>
          <p:nvPr>
            <p:ph type="title"/>
          </p:nvPr>
        </p:nvSpPr>
        <p:spPr/>
        <p:txBody>
          <a:bodyPr/>
          <a:lstStyle/>
          <a:p>
            <a:r>
              <a:rPr lang="en-US" dirty="0"/>
              <a:t>Transition Function</a:t>
            </a:r>
          </a:p>
        </p:txBody>
      </p:sp>
      <p:sp>
        <p:nvSpPr>
          <p:cNvPr id="3" name="Content Placeholder 2">
            <a:extLst>
              <a:ext uri="{FF2B5EF4-FFF2-40B4-BE49-F238E27FC236}">
                <a16:creationId xmlns:a16="http://schemas.microsoft.com/office/drawing/2014/main" id="{A8D8124E-678D-40F0-8214-4360179CDBA0}"/>
              </a:ext>
            </a:extLst>
          </p:cNvPr>
          <p:cNvSpPr>
            <a:spLocks noGrp="1"/>
          </p:cNvSpPr>
          <p:nvPr>
            <p:ph idx="1"/>
          </p:nvPr>
        </p:nvSpPr>
        <p:spPr>
          <a:xfrm>
            <a:off x="628650" y="1600200"/>
            <a:ext cx="7886700" cy="3733800"/>
          </a:xfrm>
        </p:spPr>
        <p:txBody>
          <a:bodyPr>
            <a:normAutofit fontScale="70000" lnSpcReduction="20000"/>
          </a:bodyPr>
          <a:lstStyle/>
          <a:p>
            <a:r>
              <a:rPr lang="en-US" dirty="0"/>
              <a:t>The environment is modeled as a discrete </a:t>
            </a:r>
            <a:r>
              <a:rPr lang="en-US" b="1" dirty="0"/>
              <a:t>dynamical system</a:t>
            </a:r>
            <a:r>
              <a:rPr lang="en-US" dirty="0"/>
              <a:t>.</a:t>
            </a:r>
          </a:p>
          <a:p>
            <a:r>
              <a:rPr lang="en-US" dirty="0"/>
              <a:t>Example of a state diagram</a:t>
            </a:r>
            <a:br>
              <a:rPr lang="en-US" dirty="0"/>
            </a:br>
            <a:r>
              <a:rPr lang="en-US" dirty="0"/>
              <a:t>for the Vacuum cleaner world.</a:t>
            </a:r>
          </a:p>
          <a:p>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r>
              <a:rPr lang="en-US" dirty="0"/>
              <a:t>States change because of</a:t>
            </a:r>
          </a:p>
          <a:p>
            <a:pPr marL="685800" lvl="1" indent="-342900">
              <a:buFont typeface="+mj-lt"/>
              <a:buAutoNum type="alphaLcPeriod"/>
            </a:pPr>
            <a:r>
              <a:rPr lang="en-US" dirty="0"/>
              <a:t>System dynamics of the environment (the environment evolves by itself).</a:t>
            </a:r>
          </a:p>
          <a:p>
            <a:pPr marL="685800" lvl="1" indent="-342900">
              <a:buFont typeface="+mj-lt"/>
              <a:buAutoNum type="alphaLcPeriod"/>
            </a:pPr>
            <a:r>
              <a:rPr lang="en-US" dirty="0"/>
              <a:t>The actions of the agent.</a:t>
            </a:r>
          </a:p>
          <a:p>
            <a:pPr marL="0" indent="0">
              <a:buNone/>
            </a:pPr>
            <a:endParaRPr lang="en-US" dirty="0"/>
          </a:p>
          <a:p>
            <a:r>
              <a:rPr lang="en-US" dirty="0"/>
              <a:t>Both types of changes are represented by the transition function written as</a:t>
            </a:r>
          </a:p>
          <a:p>
            <a:pPr marL="0" indent="0">
              <a:buNone/>
            </a:pPr>
            <a:endParaRPr lang="en-US" dirty="0"/>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6D08444B-2F3B-4310-D261-C07B0620FA7D}"/>
                  </a:ext>
                  <a:ext uri="{C183D7F6-B498-43B3-948B-1728B52AA6E4}">
                    <adec:decorative xmlns:adec="http://schemas.microsoft.com/office/drawing/2017/decorative" val="0"/>
                  </a:ext>
                </a:extLst>
              </p:cNvPr>
              <p:cNvSpPr txBox="1"/>
              <p:nvPr/>
            </p:nvSpPr>
            <p:spPr>
              <a:xfrm>
                <a:off x="2133600" y="5498068"/>
                <a:ext cx="1533525" cy="369332"/>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𝑆</m:t>
                      </m:r>
                      <m:r>
                        <a:rPr lang="en-US" b="0" i="1" smtClean="0">
                          <a:latin typeface="Cambria Math" panose="02040503050406030204" pitchFamily="18" charset="0"/>
                        </a:rPr>
                        <m:t> </m:t>
                      </m:r>
                    </m:oMath>
                  </m:oMathPara>
                </a14:m>
                <a:endParaRPr lang="en-US" dirty="0"/>
              </a:p>
            </p:txBody>
          </p:sp>
        </mc:Choice>
        <mc:Fallback xmlns="">
          <p:sp>
            <p:nvSpPr>
              <p:cNvPr id="10" name="TextBox 9">
                <a:extLst>
                  <a:ext uri="{FF2B5EF4-FFF2-40B4-BE49-F238E27FC236}">
                    <a16:creationId xmlns:a16="http://schemas.microsoft.com/office/drawing/2014/main" id="{6D08444B-2F3B-4310-D261-C07B0620FA7D}"/>
                  </a:ext>
                  <a:ext uri="{C183D7F6-B498-43B3-948B-1728B52AA6E4}">
                    <adec:decorative xmlns:adec="http://schemas.microsoft.com/office/drawing/2017/decorative" val="0"/>
                  </a:ext>
                </a:extLst>
              </p:cNvPr>
              <p:cNvSpPr txBox="1">
                <a:spLocks noRot="1" noChangeAspect="1" noMove="1" noResize="1" noEditPoints="1" noAdjustHandles="1" noChangeArrowheads="1" noChangeShapeType="1" noTextEdit="1"/>
              </p:cNvSpPr>
              <p:nvPr/>
            </p:nvSpPr>
            <p:spPr>
              <a:xfrm>
                <a:off x="2133600" y="5498068"/>
                <a:ext cx="1533525" cy="369332"/>
              </a:xfrm>
              <a:prstGeom prst="rect">
                <a:avLst/>
              </a:prstGeom>
              <a:blipFill>
                <a:blip r:embed="rId3"/>
                <a:stretch>
                  <a:fillRect/>
                </a:stretch>
              </a:blipFill>
            </p:spPr>
            <p:txBody>
              <a:bodyPr/>
              <a:lstStyle/>
              <a:p>
                <a:r>
                  <a:rPr lang="en-US">
                    <a:noFill/>
                  </a:rPr>
                  <a:t> </a:t>
                </a:r>
              </a:p>
            </p:txBody>
          </p:sp>
        </mc:Fallback>
      </mc:AlternateContent>
      <p:sp>
        <p:nvSpPr>
          <p:cNvPr id="12" name="TextBox 11">
            <a:extLst>
              <a:ext uri="{FF2B5EF4-FFF2-40B4-BE49-F238E27FC236}">
                <a16:creationId xmlns:a16="http://schemas.microsoft.com/office/drawing/2014/main" id="{7D48821B-8C75-76CE-662C-A45020AF98E0}"/>
              </a:ext>
              <a:ext uri="{C183D7F6-B498-43B3-948B-1728B52AA6E4}">
                <adec:decorative xmlns:adec="http://schemas.microsoft.com/office/drawing/2017/decorative" val="0"/>
              </a:ext>
            </a:extLst>
          </p:cNvPr>
          <p:cNvSpPr txBox="1"/>
          <p:nvPr/>
        </p:nvSpPr>
        <p:spPr>
          <a:xfrm>
            <a:off x="3829051" y="5498068"/>
            <a:ext cx="533400" cy="369332"/>
          </a:xfrm>
          <a:prstGeom prst="rect">
            <a:avLst/>
          </a:prstGeom>
          <a:noFill/>
        </p:spPr>
        <p:txBody>
          <a:bodyPr wrap="square" rtlCol="0">
            <a:spAutoFit/>
          </a:bodyPr>
          <a:lstStyle/>
          <a:p>
            <a:r>
              <a:rPr lang="en-US" dirty="0"/>
              <a:t>or</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8CC9EC0-8A1A-F11E-602A-149AFB55BB52}"/>
                  </a:ext>
                  <a:ext uri="{C183D7F6-B498-43B3-948B-1728B52AA6E4}">
                    <adec:decorative xmlns:adec="http://schemas.microsoft.com/office/drawing/2017/decorative" val="0"/>
                  </a:ext>
                </a:extLst>
              </p:cNvPr>
              <p:cNvSpPr txBox="1"/>
              <p:nvPr/>
            </p:nvSpPr>
            <p:spPr>
              <a:xfrm>
                <a:off x="4419601" y="5498068"/>
                <a:ext cx="1447800" cy="369332"/>
              </a:xfrm>
              <a:prstGeom prst="rect">
                <a:avLst/>
              </a:prstGeom>
            </p:spPr>
            <p:style>
              <a:lnRef idx="3">
                <a:schemeClr val="lt1"/>
              </a:lnRef>
              <a:fillRef idx="1">
                <a:schemeClr val="accent6"/>
              </a:fillRef>
              <a:effectRef idx="1">
                <a:schemeClr val="accent6"/>
              </a:effectRef>
              <a:fontRef idx="minor">
                <a:schemeClr val="lt1"/>
              </a:fontRef>
            </p:style>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𝑇</m:t>
                      </m:r>
                      <m:r>
                        <a:rPr lang="en-US" b="0" i="1" smtClean="0">
                          <a:latin typeface="Cambria Math" panose="02040503050406030204" pitchFamily="18" charset="0"/>
                        </a:rPr>
                        <m:t>(</m:t>
                      </m:r>
                      <m:r>
                        <a:rPr lang="en-US" b="0" i="1" smtClean="0">
                          <a:latin typeface="Cambria Math" panose="02040503050406030204" pitchFamily="18" charset="0"/>
                        </a:rPr>
                        <m:t>𝑠</m:t>
                      </m:r>
                      <m:r>
                        <a:rPr lang="en-US" b="0" i="1" smtClean="0">
                          <a:latin typeface="Cambria Math" panose="02040503050406030204" pitchFamily="18" charset="0"/>
                        </a:rPr>
                        <m:t>,</m:t>
                      </m:r>
                      <m:r>
                        <a:rPr lang="en-US" b="0" i="1" smtClean="0">
                          <a:latin typeface="Cambria Math" panose="02040503050406030204" pitchFamily="18" charset="0"/>
                        </a:rPr>
                        <m:t>𝑎</m:t>
                      </m:r>
                      <m:r>
                        <a:rPr lang="en-US" b="0" i="1" smtClean="0">
                          <a:latin typeface="Cambria Math" panose="02040503050406030204" pitchFamily="18" charset="0"/>
                        </a:rPr>
                        <m:t>)</m:t>
                      </m:r>
                    </m:oMath>
                  </m:oMathPara>
                </a14:m>
                <a:endParaRPr lang="en-US" dirty="0"/>
              </a:p>
            </p:txBody>
          </p:sp>
        </mc:Choice>
        <mc:Fallback xmlns="">
          <p:sp>
            <p:nvSpPr>
              <p:cNvPr id="8" name="TextBox 7">
                <a:extLst>
                  <a:ext uri="{FF2B5EF4-FFF2-40B4-BE49-F238E27FC236}">
                    <a16:creationId xmlns:a16="http://schemas.microsoft.com/office/drawing/2014/main" id="{08CC9EC0-8A1A-F11E-602A-149AFB55BB52}"/>
                  </a:ext>
                  <a:ext uri="{C183D7F6-B498-43B3-948B-1728B52AA6E4}">
                    <adec:decorative xmlns:adec="http://schemas.microsoft.com/office/drawing/2017/decorative" val="0"/>
                  </a:ext>
                </a:extLst>
              </p:cNvPr>
              <p:cNvSpPr txBox="1">
                <a:spLocks noRot="1" noChangeAspect="1" noMove="1" noResize="1" noEditPoints="1" noAdjustHandles="1" noChangeArrowheads="1" noChangeShapeType="1" noTextEdit="1"/>
              </p:cNvSpPr>
              <p:nvPr/>
            </p:nvSpPr>
            <p:spPr>
              <a:xfrm>
                <a:off x="4419601" y="5498068"/>
                <a:ext cx="1447800" cy="369332"/>
              </a:xfrm>
              <a:prstGeom prst="rect">
                <a:avLst/>
              </a:prstGeom>
              <a:blipFill>
                <a:blip r:embed="rId4"/>
                <a:stretch>
                  <a:fillRect b="-781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9DABD981-FF30-A38D-2816-FB1CAABADC15}"/>
                  </a:ext>
                  <a:ext uri="{C183D7F6-B498-43B3-948B-1728B52AA6E4}">
                    <adec:decorative xmlns:adec="http://schemas.microsoft.com/office/drawing/2017/decorative" val="1"/>
                  </a:ext>
                </a:extLst>
              </p:cNvPr>
              <p:cNvSpPr txBox="1"/>
              <p:nvPr/>
            </p:nvSpPr>
            <p:spPr>
              <a:xfrm>
                <a:off x="6162676" y="5459849"/>
                <a:ext cx="2514600" cy="1169551"/>
              </a:xfrm>
              <a:prstGeom prst="rect">
                <a:avLst/>
              </a:prstGeom>
              <a:noFill/>
            </p:spPr>
            <p:txBody>
              <a:bodyPr wrap="square" rtlCol="0">
                <a:spAutoFit/>
              </a:bodyPr>
              <a:lstStyle/>
              <a:p>
                <a14:m>
                  <m:oMath xmlns:m="http://schemas.openxmlformats.org/officeDocument/2006/math">
                    <m:r>
                      <a:rPr lang="en-US" sz="1400" b="0" i="1" smtClean="0">
                        <a:latin typeface="Cambria Math" panose="02040503050406030204" pitchFamily="18" charset="0"/>
                      </a:rPr>
                      <m:t>𝑆</m:t>
                    </m:r>
                  </m:oMath>
                </a14:m>
                <a:r>
                  <a:rPr lang="en-US" sz="1400" dirty="0"/>
                  <a:t>        … set of states</a:t>
                </a:r>
              </a:p>
              <a:p>
                <a14:m>
                  <m:oMath xmlns:m="http://schemas.openxmlformats.org/officeDocument/2006/math">
                    <m:r>
                      <a:rPr lang="en-US" sz="1400" b="0" i="1" smtClean="0">
                        <a:latin typeface="Cambria Math" panose="02040503050406030204" pitchFamily="18" charset="0"/>
                      </a:rPr>
                      <m:t>𝐴</m:t>
                    </m:r>
                  </m:oMath>
                </a14:m>
                <a:r>
                  <a:rPr lang="en-US" sz="1400" dirty="0"/>
                  <a:t>        … set of available actions</a:t>
                </a:r>
              </a:p>
              <a:p>
                <a14:m>
                  <m:oMath xmlns:m="http://schemas.openxmlformats.org/officeDocument/2006/math">
                    <m:r>
                      <a:rPr lang="en-US" sz="1400" b="0" i="1" smtClean="0">
                        <a:latin typeface="Cambria Math" panose="02040503050406030204" pitchFamily="18" charset="0"/>
                      </a:rPr>
                      <m:t>𝑎</m:t>
                    </m:r>
                    <m:r>
                      <a:rPr lang="en-US" sz="1400" b="0" i="1" smtClean="0">
                        <a:latin typeface="Cambria Math" panose="02040503050406030204" pitchFamily="18" charset="0"/>
                      </a:rPr>
                      <m:t>∈</m:t>
                    </m:r>
                    <m:r>
                      <a:rPr lang="en-US" sz="1400" b="0" i="1" smtClean="0">
                        <a:latin typeface="Cambria Math" panose="02040503050406030204" pitchFamily="18" charset="0"/>
                      </a:rPr>
                      <m:t>𝐴</m:t>
                    </m:r>
                  </m:oMath>
                </a14:m>
                <a:r>
                  <a:rPr lang="en-US" sz="1400" dirty="0"/>
                  <a:t> … an action</a:t>
                </a:r>
              </a:p>
              <a:p>
                <a14:m>
                  <m:oMath xmlns:m="http://schemas.openxmlformats.org/officeDocument/2006/math">
                    <m:r>
                      <a:rPr lang="en-US" sz="1400" b="0" i="1" smtClean="0">
                        <a:latin typeface="Cambria Math" panose="02040503050406030204" pitchFamily="18" charset="0"/>
                      </a:rPr>
                      <m:t>𝑠</m:t>
                    </m:r>
                    <m:r>
                      <a:rPr lang="en-US" sz="1400" b="0" i="1" smtClean="0">
                        <a:latin typeface="Cambria Math" panose="02040503050406030204" pitchFamily="18" charset="0"/>
                      </a:rPr>
                      <m:t>∈</m:t>
                    </m:r>
                    <m:r>
                      <a:rPr lang="en-US" sz="1400" b="0" i="1" smtClean="0">
                        <a:latin typeface="Cambria Math" panose="02040503050406030204" pitchFamily="18" charset="0"/>
                      </a:rPr>
                      <m:t>𝑆</m:t>
                    </m:r>
                  </m:oMath>
                </a14:m>
                <a:r>
                  <a:rPr lang="en-US" sz="1400" dirty="0"/>
                  <a:t> … current state</a:t>
                </a:r>
              </a:p>
              <a:p>
                <a14:m>
                  <m:oMath xmlns:m="http://schemas.openxmlformats.org/officeDocument/2006/math">
                    <m:sSup>
                      <m:sSupPr>
                        <m:ctrlPr>
                          <a:rPr lang="en-US" sz="1400" b="0" i="1" smtClean="0">
                            <a:latin typeface="Cambria Math" panose="02040503050406030204" pitchFamily="18" charset="0"/>
                          </a:rPr>
                        </m:ctrlPr>
                      </m:sSupPr>
                      <m:e>
                        <m:r>
                          <a:rPr lang="en-US" sz="1400" b="0" i="1" smtClean="0">
                            <a:latin typeface="Cambria Math" panose="02040503050406030204" pitchFamily="18" charset="0"/>
                          </a:rPr>
                          <m:t>𝑠</m:t>
                        </m:r>
                      </m:e>
                      <m:sup>
                        <m:r>
                          <a:rPr lang="en-US" sz="1400" b="0" i="1" smtClean="0">
                            <a:latin typeface="Cambria Math" panose="02040503050406030204" pitchFamily="18" charset="0"/>
                          </a:rPr>
                          <m:t>′</m:t>
                        </m:r>
                      </m:sup>
                    </m:sSup>
                    <m:r>
                      <a:rPr lang="en-US" sz="1400" b="0" i="1" smtClean="0">
                        <a:latin typeface="Cambria Math" panose="02040503050406030204" pitchFamily="18" charset="0"/>
                      </a:rPr>
                      <m:t>∈</m:t>
                    </m:r>
                    <m:r>
                      <a:rPr lang="en-US" sz="1400" b="0" i="1" smtClean="0">
                        <a:latin typeface="Cambria Math" panose="02040503050406030204" pitchFamily="18" charset="0"/>
                      </a:rPr>
                      <m:t>𝑆</m:t>
                    </m:r>
                  </m:oMath>
                </a14:m>
                <a:r>
                  <a:rPr lang="en-US" sz="1400" dirty="0"/>
                  <a:t> … next state</a:t>
                </a:r>
              </a:p>
            </p:txBody>
          </p:sp>
        </mc:Choice>
        <mc:Fallback xmlns="">
          <p:sp>
            <p:nvSpPr>
              <p:cNvPr id="11" name="TextBox 10">
                <a:extLst>
                  <a:ext uri="{FF2B5EF4-FFF2-40B4-BE49-F238E27FC236}">
                    <a16:creationId xmlns:a16="http://schemas.microsoft.com/office/drawing/2014/main" id="{9DABD981-FF30-A38D-2816-FB1CAABADC15}"/>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6162676" y="5459849"/>
                <a:ext cx="2514600" cy="1169551"/>
              </a:xfrm>
              <a:prstGeom prst="rect">
                <a:avLst/>
              </a:prstGeom>
              <a:blipFill>
                <a:blip r:embed="rId5"/>
                <a:stretch>
                  <a:fillRect t="-1042" b="-4167"/>
                </a:stretch>
              </a:blipFill>
            </p:spPr>
            <p:txBody>
              <a:bodyPr/>
              <a:lstStyle/>
              <a:p>
                <a:r>
                  <a:rPr lang="en-US">
                    <a:noFill/>
                  </a:rPr>
                  <a:t> </a:t>
                </a:r>
              </a:p>
            </p:txBody>
          </p:sp>
        </mc:Fallback>
      </mc:AlternateContent>
      <p:pic>
        <p:nvPicPr>
          <p:cNvPr id="4" name="Picture 6">
            <a:extLst>
              <a:ext uri="{FF2B5EF4-FFF2-40B4-BE49-F238E27FC236}">
                <a16:creationId xmlns:a16="http://schemas.microsoft.com/office/drawing/2014/main" id="{1A0A61BC-FB53-9039-E36C-C55166799046}"/>
              </a:ext>
              <a:ext uri="{C183D7F6-B498-43B3-948B-1728B52AA6E4}">
                <adec:decorative xmlns:adec="http://schemas.microsoft.com/office/drawing/2017/decorative" val="1"/>
              </a:ext>
            </a:extLst>
          </p:cNvPr>
          <p:cNvPicPr>
            <a:picLocks noChangeAspect="1" noChangeArrowheads="1"/>
          </p:cNvPicPr>
          <p:nvPr/>
        </p:nvPicPr>
        <p:blipFill>
          <a:blip r:embed="rId6" cstate="print"/>
          <a:srcRect/>
          <a:stretch>
            <a:fillRect/>
          </a:stretch>
        </p:blipFill>
        <p:spPr bwMode="auto">
          <a:xfrm>
            <a:off x="3352800" y="1981200"/>
            <a:ext cx="4351666" cy="2073143"/>
          </a:xfrm>
          <a:prstGeom prst="rect">
            <a:avLst/>
          </a:prstGeom>
          <a:noFill/>
          <a:ln w="9525">
            <a:solidFill>
              <a:schemeClr val="tx1"/>
            </a:solidFill>
            <a:miter lim="800000"/>
            <a:headEnd/>
            <a:tailEnd/>
          </a:ln>
        </p:spPr>
      </p:pic>
      <p:sp>
        <p:nvSpPr>
          <p:cNvPr id="5" name="Speech Bubble: Rectangle 4">
            <a:extLst>
              <a:ext uri="{FF2B5EF4-FFF2-40B4-BE49-F238E27FC236}">
                <a16:creationId xmlns:a16="http://schemas.microsoft.com/office/drawing/2014/main" id="{3EDFDD20-31F0-E5BB-A0B7-B9234C3BE12A}"/>
              </a:ext>
              <a:ext uri="{C183D7F6-B498-43B3-948B-1728B52AA6E4}">
                <adec:decorative xmlns:adec="http://schemas.microsoft.com/office/drawing/2017/decorative" val="1"/>
              </a:ext>
            </a:extLst>
          </p:cNvPr>
          <p:cNvSpPr/>
          <p:nvPr/>
        </p:nvSpPr>
        <p:spPr>
          <a:xfrm>
            <a:off x="6096000" y="1295400"/>
            <a:ext cx="838200" cy="304800"/>
          </a:xfrm>
          <a:prstGeom prst="wedgeRectCallout">
            <a:avLst>
              <a:gd name="adj1" fmla="val -58663"/>
              <a:gd name="adj2" fmla="val 210080"/>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State</a:t>
            </a:r>
          </a:p>
        </p:txBody>
      </p:sp>
      <p:sp>
        <p:nvSpPr>
          <p:cNvPr id="6" name="Speech Bubble: Rectangle 5">
            <a:extLst>
              <a:ext uri="{FF2B5EF4-FFF2-40B4-BE49-F238E27FC236}">
                <a16:creationId xmlns:a16="http://schemas.microsoft.com/office/drawing/2014/main" id="{FA455424-E70B-C037-EA6B-959892952F00}"/>
              </a:ext>
              <a:ext uri="{C183D7F6-B498-43B3-948B-1728B52AA6E4}">
                <adec:decorative xmlns:adec="http://schemas.microsoft.com/office/drawing/2017/decorative" val="1"/>
              </a:ext>
            </a:extLst>
          </p:cNvPr>
          <p:cNvSpPr/>
          <p:nvPr/>
        </p:nvSpPr>
        <p:spPr>
          <a:xfrm>
            <a:off x="6934200" y="1855351"/>
            <a:ext cx="838200" cy="304800"/>
          </a:xfrm>
          <a:prstGeom prst="wedgeRectCallout">
            <a:avLst>
              <a:gd name="adj1" fmla="val -119367"/>
              <a:gd name="adj2" fmla="val 154435"/>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Action</a:t>
            </a:r>
          </a:p>
        </p:txBody>
      </p:sp>
    </p:spTree>
    <p:extLst>
      <p:ext uri="{BB962C8B-B14F-4D97-AF65-F5344CB8AC3E}">
        <p14:creationId xmlns:p14="http://schemas.microsoft.com/office/powerpoint/2010/main" val="32660198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a:extLst>
            <a:ext uri="{FF2B5EF4-FFF2-40B4-BE49-F238E27FC236}">
              <a16:creationId xmlns:a16="http://schemas.microsoft.com/office/drawing/2014/main" id="{BC86A731-07D6-8412-8BB2-9DF951FB0FD9}"/>
            </a:ext>
          </a:extLst>
        </p:cNvPr>
        <p:cNvGrpSpPr/>
        <p:nvPr/>
      </p:nvGrpSpPr>
      <p:grpSpPr>
        <a:xfrm>
          <a:off x="0" y="0"/>
          <a:ext cx="0" cy="0"/>
          <a:chOff x="0" y="0"/>
          <a:chExt cx="0" cy="0"/>
        </a:xfrm>
      </p:grpSpPr>
      <p:sp>
        <p:nvSpPr>
          <p:cNvPr id="12" name="Rectangle 11">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Long exposure of lights">
            <a:extLst>
              <a:ext uri="{FF2B5EF4-FFF2-40B4-BE49-F238E27FC236}">
                <a16:creationId xmlns:a16="http://schemas.microsoft.com/office/drawing/2014/main" id="{A5B052E0-DA1F-0D2D-2FC3-1EED01E199DF}"/>
              </a:ext>
            </a:extLst>
          </p:cNvPr>
          <p:cNvPicPr>
            <a:picLocks noChangeAspect="1"/>
          </p:cNvPicPr>
          <p:nvPr/>
        </p:nvPicPr>
        <p:blipFill>
          <a:blip r:embed="rId2">
            <a:alphaModFix amt="50000"/>
          </a:blip>
          <a:srcRect l="11000" r="-2" b="-2"/>
          <a:stretch>
            <a:fillRect/>
          </a:stretch>
        </p:blipFill>
        <p:spPr>
          <a:xfrm>
            <a:off x="20" y="1"/>
            <a:ext cx="9143980" cy="6857999"/>
          </a:xfrm>
          <a:prstGeom prst="rect">
            <a:avLst/>
          </a:prstGeom>
        </p:spPr>
      </p:pic>
      <p:sp>
        <p:nvSpPr>
          <p:cNvPr id="4" name="Title 3">
            <a:extLst>
              <a:ext uri="{FF2B5EF4-FFF2-40B4-BE49-F238E27FC236}">
                <a16:creationId xmlns:a16="http://schemas.microsoft.com/office/drawing/2014/main" id="{E3DD14AB-F395-1599-DB10-5119800EEAF9}"/>
              </a:ext>
            </a:extLst>
          </p:cNvPr>
          <p:cNvSpPr>
            <a:spLocks noGrp="1"/>
          </p:cNvSpPr>
          <p:nvPr>
            <p:ph type="title"/>
          </p:nvPr>
        </p:nvSpPr>
        <p:spPr>
          <a:xfrm>
            <a:off x="1143000" y="1122362"/>
            <a:ext cx="6858000" cy="2900518"/>
          </a:xfrm>
        </p:spPr>
        <p:txBody>
          <a:bodyPr vert="horz" lIns="91440" tIns="45720" rIns="91440" bIns="45720" rtlCol="0" anchor="b">
            <a:normAutofit/>
          </a:bodyPr>
          <a:lstStyle/>
          <a:p>
            <a:pPr algn="ctr" defTabSz="914400"/>
            <a:r>
              <a:rPr lang="en-US" sz="6000">
                <a:solidFill>
                  <a:srgbClr val="FFFFFF"/>
                </a:solidFill>
              </a:rPr>
              <a:t>Case Study: Self-Driving Cars</a:t>
            </a:r>
          </a:p>
        </p:txBody>
      </p:sp>
      <p:sp>
        <p:nvSpPr>
          <p:cNvPr id="5" name="Text Placeholder 4">
            <a:extLst>
              <a:ext uri="{FF2B5EF4-FFF2-40B4-BE49-F238E27FC236}">
                <a16:creationId xmlns:a16="http://schemas.microsoft.com/office/drawing/2014/main" id="{0C3888A7-B19D-842C-1E52-43D4DC7E7B0E}"/>
              </a:ext>
            </a:extLst>
          </p:cNvPr>
          <p:cNvSpPr>
            <a:spLocks noGrp="1"/>
          </p:cNvSpPr>
          <p:nvPr>
            <p:ph type="body" idx="1"/>
          </p:nvPr>
        </p:nvSpPr>
        <p:spPr>
          <a:xfrm>
            <a:off x="1143000" y="4159404"/>
            <a:ext cx="6858000" cy="1098395"/>
          </a:xfrm>
        </p:spPr>
        <p:txBody>
          <a:bodyPr vert="horz" lIns="91440" tIns="45720" rIns="91440" bIns="45720" rtlCol="0">
            <a:normAutofit/>
          </a:bodyPr>
          <a:lstStyle/>
          <a:p>
            <a:pPr algn="ctr" defTabSz="914400">
              <a:spcBef>
                <a:spcPts val="1000"/>
              </a:spcBef>
            </a:pPr>
            <a:endParaRPr lang="en-US" sz="2400">
              <a:solidFill>
                <a:srgbClr val="FFFFFF"/>
              </a:solidFill>
            </a:endParaRPr>
          </a:p>
        </p:txBody>
      </p:sp>
    </p:spTree>
    <p:extLst>
      <p:ext uri="{BB962C8B-B14F-4D97-AF65-F5344CB8AC3E}">
        <p14:creationId xmlns:p14="http://schemas.microsoft.com/office/powerpoint/2010/main" val="2894066691"/>
      </p:ext>
    </p:extLst>
  </p:cSld>
  <p:clrMapOvr>
    <a:overrideClrMapping bg1="dk1" tx1="lt1" bg2="dk2" tx2="lt2" accent1="accent1" accent2="accent2" accent3="accent3" accent4="accent4" accent5="accent5" accent6="accent6" hlink="hlink" folHlink="folHlink"/>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A80952D-B85D-4F0D-B7D7-FD1AEFB93BCD}"/>
              </a:ext>
              <a:ext uri="{C183D7F6-B498-43B3-948B-1728B52AA6E4}">
                <adec:decorative xmlns:adec="http://schemas.microsoft.com/office/drawing/2017/decorative" val="1"/>
              </a:ext>
            </a:extLst>
          </p:cNvPr>
          <p:cNvPicPr>
            <a:picLocks noChangeAspect="1"/>
          </p:cNvPicPr>
          <p:nvPr/>
        </p:nvPicPr>
        <p:blipFill rotWithShape="1">
          <a:blip r:embed="rId3"/>
          <a:srcRect l="25949" r="40741" b="29953"/>
          <a:stretch/>
        </p:blipFill>
        <p:spPr>
          <a:xfrm>
            <a:off x="5257800" y="1905000"/>
            <a:ext cx="1676400" cy="1828800"/>
          </a:xfrm>
          <a:prstGeom prst="rect">
            <a:avLst/>
          </a:prstGeom>
        </p:spPr>
      </p:pic>
      <p:sp>
        <p:nvSpPr>
          <p:cNvPr id="2" name="Title 1">
            <a:extLst>
              <a:ext uri="{FF2B5EF4-FFF2-40B4-BE49-F238E27FC236}">
                <a16:creationId xmlns:a16="http://schemas.microsoft.com/office/drawing/2014/main" id="{0F727B5A-ADFB-4041-8CA1-D79831A7BDD9}"/>
              </a:ext>
            </a:extLst>
          </p:cNvPr>
          <p:cNvSpPr>
            <a:spLocks noGrp="1"/>
          </p:cNvSpPr>
          <p:nvPr>
            <p:ph type="title"/>
          </p:nvPr>
        </p:nvSpPr>
        <p:spPr/>
        <p:txBody>
          <a:bodyPr/>
          <a:lstStyle/>
          <a:p>
            <a:r>
              <a:rPr lang="en-US" dirty="0"/>
              <a:t>State Representation: Self-Driving Car</a:t>
            </a:r>
          </a:p>
        </p:txBody>
      </p:sp>
      <p:sp>
        <p:nvSpPr>
          <p:cNvPr id="3" name="Content Placeholder 2">
            <a:extLst>
              <a:ext uri="{FF2B5EF4-FFF2-40B4-BE49-F238E27FC236}">
                <a16:creationId xmlns:a16="http://schemas.microsoft.com/office/drawing/2014/main" id="{A8D8124E-678D-40F0-8214-4360179CDBA0}"/>
              </a:ext>
            </a:extLst>
          </p:cNvPr>
          <p:cNvSpPr>
            <a:spLocks noGrp="1"/>
          </p:cNvSpPr>
          <p:nvPr>
            <p:ph idx="1"/>
          </p:nvPr>
        </p:nvSpPr>
        <p:spPr>
          <a:xfrm>
            <a:off x="628650" y="1371600"/>
            <a:ext cx="4476750" cy="2286000"/>
          </a:xfrm>
        </p:spPr>
        <p:txBody>
          <a:bodyPr>
            <a:normAutofit fontScale="85000" lnSpcReduction="10000"/>
          </a:bodyPr>
          <a:lstStyle/>
          <a:p>
            <a:pPr marL="0" indent="0">
              <a:buNone/>
            </a:pPr>
            <a:r>
              <a:rPr lang="en-US" sz="2000" dirty="0"/>
              <a:t>States help to keep track of the environment and the agent in the environment. </a:t>
            </a:r>
          </a:p>
          <a:p>
            <a:pPr marL="0" indent="0">
              <a:buNone/>
            </a:pPr>
            <a:endParaRPr lang="en-US" sz="2000" b="1" dirty="0">
              <a:solidFill>
                <a:srgbClr val="FF0000"/>
              </a:solidFill>
            </a:endParaRPr>
          </a:p>
          <a:p>
            <a:pPr marL="0" indent="0">
              <a:buNone/>
            </a:pPr>
            <a:r>
              <a:rPr lang="en-US" sz="2000" dirty="0"/>
              <a:t>Design a structured representation for the state of a self-driving car. </a:t>
            </a:r>
          </a:p>
          <a:p>
            <a:pPr marL="457200" indent="-457200">
              <a:buFont typeface="+mj-lt"/>
              <a:buAutoNum type="alphaLcParenR"/>
            </a:pPr>
            <a:r>
              <a:rPr lang="en-US" sz="2000" dirty="0"/>
              <a:t>What </a:t>
            </a:r>
            <a:r>
              <a:rPr lang="en-US" sz="2000" dirty="0" err="1"/>
              <a:t>fluents</a:t>
            </a:r>
            <a:r>
              <a:rPr lang="en-US" sz="2000" dirty="0"/>
              <a:t> should it contain?</a:t>
            </a:r>
          </a:p>
          <a:p>
            <a:pPr marL="457200" indent="-457200">
              <a:buFont typeface="+mj-lt"/>
              <a:buAutoNum type="alphaLcParenR"/>
            </a:pPr>
            <a:r>
              <a:rPr lang="en-US" sz="2000" dirty="0"/>
              <a:t>What actions can cause transitions?</a:t>
            </a:r>
          </a:p>
          <a:p>
            <a:pPr marL="457200" indent="-457200">
              <a:buFont typeface="+mj-lt"/>
              <a:buAutoNum type="alphaLcParenR"/>
            </a:pPr>
            <a:r>
              <a:rPr lang="en-US" sz="2000" dirty="0"/>
              <a:t>Draw a small transition diagram.</a:t>
            </a:r>
          </a:p>
          <a:p>
            <a:pPr marL="0" indent="0">
              <a:buNone/>
            </a:pPr>
            <a:endParaRPr lang="en-US" sz="2000" dirty="0"/>
          </a:p>
        </p:txBody>
      </p:sp>
      <p:sp>
        <p:nvSpPr>
          <p:cNvPr id="5" name="Speech Bubble: Rectangle 4">
            <a:extLst>
              <a:ext uri="{FF2B5EF4-FFF2-40B4-BE49-F238E27FC236}">
                <a16:creationId xmlns:a16="http://schemas.microsoft.com/office/drawing/2014/main" id="{A1F6455A-2485-B0DA-DAC2-B15E3F61A4BE}"/>
              </a:ext>
            </a:extLst>
          </p:cNvPr>
          <p:cNvSpPr/>
          <p:nvPr/>
        </p:nvSpPr>
        <p:spPr>
          <a:xfrm>
            <a:off x="5361540" y="1447800"/>
            <a:ext cx="1257300" cy="533400"/>
          </a:xfrm>
          <a:prstGeom prst="wedgeRectCallout">
            <a:avLst>
              <a:gd name="adj1" fmla="val 6558"/>
              <a:gd name="adj2" fmla="val 166913"/>
            </a:avLst>
          </a:prstGeom>
        </p:spPr>
        <p:style>
          <a:lnRef idx="3">
            <a:schemeClr val="lt1"/>
          </a:lnRef>
          <a:fillRef idx="1">
            <a:schemeClr val="accent6"/>
          </a:fillRef>
          <a:effectRef idx="1">
            <a:schemeClr val="accent6"/>
          </a:effectRef>
          <a:fontRef idx="minor">
            <a:schemeClr val="lt1"/>
          </a:fontRef>
        </p:style>
        <p:txBody>
          <a:bodyPr rtlCol="0" anchor="ctr"/>
          <a:lstStyle/>
          <a:p>
            <a:pPr algn="ctr"/>
            <a:r>
              <a:rPr lang="en-US" sz="1200" dirty="0"/>
              <a:t>Action causes transition</a:t>
            </a:r>
          </a:p>
        </p:txBody>
      </p:sp>
      <p:sp>
        <p:nvSpPr>
          <p:cNvPr id="6" name="Speech Bubble: Rectangle 5">
            <a:extLst>
              <a:ext uri="{FF2B5EF4-FFF2-40B4-BE49-F238E27FC236}">
                <a16:creationId xmlns:a16="http://schemas.microsoft.com/office/drawing/2014/main" id="{DE306C82-3C11-0925-0BB1-2921BC51CE19}"/>
              </a:ext>
            </a:extLst>
          </p:cNvPr>
          <p:cNvSpPr/>
          <p:nvPr/>
        </p:nvSpPr>
        <p:spPr>
          <a:xfrm>
            <a:off x="7086600" y="1897062"/>
            <a:ext cx="1763160" cy="769938"/>
          </a:xfrm>
          <a:prstGeom prst="wedgeRectCallout">
            <a:avLst>
              <a:gd name="adj1" fmla="val -79287"/>
              <a:gd name="adj2" fmla="val 38038"/>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200" dirty="0"/>
              <a:t>Variables describing the system state are called “</a:t>
            </a:r>
            <a:r>
              <a:rPr lang="en-US" sz="1200" dirty="0" err="1"/>
              <a:t>fluents</a:t>
            </a:r>
            <a:r>
              <a:rPr lang="en-US" sz="1200" dirty="0"/>
              <a:t>”</a:t>
            </a:r>
          </a:p>
        </p:txBody>
      </p:sp>
      <p:pic>
        <p:nvPicPr>
          <p:cNvPr id="7" name="Picture 6">
            <a:extLst>
              <a:ext uri="{FF2B5EF4-FFF2-40B4-BE49-F238E27FC236}">
                <a16:creationId xmlns:a16="http://schemas.microsoft.com/office/drawing/2014/main" id="{F0A05423-8641-4938-9DCF-1B35787E5046}"/>
              </a:ext>
              <a:ext uri="{C183D7F6-B498-43B3-948B-1728B52AA6E4}">
                <adec:decorative xmlns:adec="http://schemas.microsoft.com/office/drawing/2017/decorative" val="1"/>
              </a:ext>
            </a:extLst>
          </p:cNvPr>
          <p:cNvPicPr>
            <a:picLocks noChangeAspect="1" noChangeArrowheads="1"/>
          </p:cNvPicPr>
          <p:nvPr/>
        </p:nvPicPr>
        <p:blipFill>
          <a:blip r:embed="rId4" cstate="print"/>
          <a:srcRect/>
          <a:stretch>
            <a:fillRect/>
          </a:stretch>
        </p:blipFill>
        <p:spPr bwMode="auto">
          <a:xfrm>
            <a:off x="7107437" y="301185"/>
            <a:ext cx="1742323" cy="800100"/>
          </a:xfrm>
          <a:prstGeom prst="rect">
            <a:avLst/>
          </a:prstGeom>
          <a:noFill/>
          <a:ln w="9525">
            <a:noFill/>
            <a:miter lim="800000"/>
            <a:headEnd/>
            <a:tailEnd/>
          </a:ln>
        </p:spPr>
      </p:pic>
    </p:spTree>
    <p:extLst>
      <p:ext uri="{BB962C8B-B14F-4D97-AF65-F5344CB8AC3E}">
        <p14:creationId xmlns:p14="http://schemas.microsoft.com/office/powerpoint/2010/main" val="7314917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8F639B-EEB4-275D-2212-14D5667FF898}"/>
            </a:ext>
          </a:extLst>
        </p:cNvPr>
        <p:cNvGrpSpPr/>
        <p:nvPr/>
      </p:nvGrpSpPr>
      <p:grpSpPr>
        <a:xfrm>
          <a:off x="0" y="0"/>
          <a:ext cx="0" cy="0"/>
          <a:chOff x="0" y="0"/>
          <a:chExt cx="0" cy="0"/>
        </a:xfrm>
      </p:grpSpPr>
      <p:sp>
        <p:nvSpPr>
          <p:cNvPr id="17410" name="Rectangle 2">
            <a:extLst>
              <a:ext uri="{FF2B5EF4-FFF2-40B4-BE49-F238E27FC236}">
                <a16:creationId xmlns:a16="http://schemas.microsoft.com/office/drawing/2014/main" id="{4183EA64-5E81-A429-F540-83CCE85A3AF3}"/>
              </a:ext>
            </a:extLst>
          </p:cNvPr>
          <p:cNvSpPr>
            <a:spLocks noGrp="1" noChangeArrowheads="1"/>
          </p:cNvSpPr>
          <p:nvPr>
            <p:ph type="title"/>
          </p:nvPr>
        </p:nvSpPr>
        <p:spPr/>
        <p:txBody>
          <a:bodyPr/>
          <a:lstStyle/>
          <a:p>
            <a:r>
              <a:rPr lang="en-US" dirty="0"/>
              <a:t>Environment for a Self-Driving Car</a:t>
            </a:r>
          </a:p>
        </p:txBody>
      </p:sp>
      <p:sp>
        <p:nvSpPr>
          <p:cNvPr id="7" name="TextBox 6">
            <a:extLst>
              <a:ext uri="{FF2B5EF4-FFF2-40B4-BE49-F238E27FC236}">
                <a16:creationId xmlns:a16="http://schemas.microsoft.com/office/drawing/2014/main" id="{AB7D9275-A093-9438-1831-775CEF49E280}"/>
              </a:ext>
            </a:extLst>
          </p:cNvPr>
          <p:cNvSpPr txBox="1"/>
          <p:nvPr/>
        </p:nvSpPr>
        <p:spPr>
          <a:xfrm>
            <a:off x="731044" y="1645754"/>
            <a:ext cx="3124200" cy="738664"/>
          </a:xfrm>
          <a:prstGeom prst="rect">
            <a:avLst/>
          </a:prstGeom>
          <a:noFill/>
        </p:spPr>
        <p:txBody>
          <a:bodyPr wrap="square">
            <a:spAutoFit/>
          </a:bodyPr>
          <a:lstStyle/>
          <a:p>
            <a:pPr marL="0" indent="0">
              <a:buNone/>
            </a:pPr>
            <a:r>
              <a:rPr lang="en-US" sz="1400" b="1" dirty="0">
                <a:solidFill>
                  <a:srgbClr val="FF0000"/>
                </a:solidFill>
              </a:rPr>
              <a:t>Fully observable: </a:t>
            </a:r>
            <a:r>
              <a:rPr lang="en-US" sz="1400" dirty="0"/>
              <a:t>The agent has access to the complete current </a:t>
            </a:r>
            <a:r>
              <a:rPr lang="en-US" sz="1400" b="1" dirty="0"/>
              <a:t>state </a:t>
            </a:r>
            <a:r>
              <a:rPr lang="en-US" sz="1400" dirty="0"/>
              <a:t>of the environment.</a:t>
            </a:r>
            <a:endParaRPr lang="en-US" sz="1400" b="1" dirty="0">
              <a:solidFill>
                <a:srgbClr val="FF0000"/>
              </a:solidFill>
            </a:endParaRPr>
          </a:p>
        </p:txBody>
      </p:sp>
      <p:sp>
        <p:nvSpPr>
          <p:cNvPr id="3" name="TextBox 2">
            <a:extLst>
              <a:ext uri="{FF2B5EF4-FFF2-40B4-BE49-F238E27FC236}">
                <a16:creationId xmlns:a16="http://schemas.microsoft.com/office/drawing/2014/main" id="{DA5A99D2-DBCA-F975-9400-EA69F8E5B146}"/>
              </a:ext>
            </a:extLst>
          </p:cNvPr>
          <p:cNvSpPr txBox="1"/>
          <p:nvPr/>
        </p:nvSpPr>
        <p:spPr>
          <a:xfrm>
            <a:off x="3902869" y="1685808"/>
            <a:ext cx="590550" cy="369332"/>
          </a:xfrm>
          <a:prstGeom prst="rect">
            <a:avLst/>
          </a:prstGeom>
          <a:noFill/>
        </p:spPr>
        <p:txBody>
          <a:bodyPr wrap="square" rtlCol="0">
            <a:spAutoFit/>
          </a:bodyPr>
          <a:lstStyle/>
          <a:p>
            <a:r>
              <a:rPr lang="en-US" b="1" dirty="0">
                <a:solidFill>
                  <a:srgbClr val="FF0000"/>
                </a:solidFill>
              </a:rPr>
              <a:t>vs.</a:t>
            </a:r>
          </a:p>
        </p:txBody>
      </p:sp>
      <p:sp>
        <p:nvSpPr>
          <p:cNvPr id="9" name="TextBox 8">
            <a:extLst>
              <a:ext uri="{FF2B5EF4-FFF2-40B4-BE49-F238E27FC236}">
                <a16:creationId xmlns:a16="http://schemas.microsoft.com/office/drawing/2014/main" id="{73BCD054-D3C1-1A6E-BA7E-A99E78CFF527}"/>
              </a:ext>
            </a:extLst>
          </p:cNvPr>
          <p:cNvSpPr txBox="1"/>
          <p:nvPr/>
        </p:nvSpPr>
        <p:spPr>
          <a:xfrm>
            <a:off x="4687491" y="1600200"/>
            <a:ext cx="3495676" cy="738664"/>
          </a:xfrm>
          <a:prstGeom prst="rect">
            <a:avLst/>
          </a:prstGeom>
          <a:noFill/>
        </p:spPr>
        <p:txBody>
          <a:bodyPr wrap="square">
            <a:spAutoFit/>
          </a:bodyPr>
          <a:lstStyle/>
          <a:p>
            <a:r>
              <a:rPr lang="en-US" sz="1400" b="1" dirty="0">
                <a:solidFill>
                  <a:srgbClr val="FF0000"/>
                </a:solidFill>
              </a:rPr>
              <a:t>Partially observable: </a:t>
            </a:r>
            <a:r>
              <a:rPr lang="en-US" sz="1400" dirty="0"/>
              <a:t>The agent’s  sensors provide incomplete or noisy information about the state of the environment.</a:t>
            </a:r>
          </a:p>
        </p:txBody>
      </p:sp>
      <p:sp>
        <p:nvSpPr>
          <p:cNvPr id="11" name="TextBox 10">
            <a:extLst>
              <a:ext uri="{FF2B5EF4-FFF2-40B4-BE49-F238E27FC236}">
                <a16:creationId xmlns:a16="http://schemas.microsoft.com/office/drawing/2014/main" id="{DD8323B0-5128-032E-1E85-CB3D5DD61D51}"/>
              </a:ext>
            </a:extLst>
          </p:cNvPr>
          <p:cNvSpPr txBox="1"/>
          <p:nvPr/>
        </p:nvSpPr>
        <p:spPr>
          <a:xfrm>
            <a:off x="713261" y="2531232"/>
            <a:ext cx="3352800" cy="1815882"/>
          </a:xfrm>
          <a:prstGeom prst="rect">
            <a:avLst/>
          </a:prstGeom>
          <a:noFill/>
        </p:spPr>
        <p:txBody>
          <a:bodyPr wrap="square">
            <a:spAutoFit/>
          </a:bodyPr>
          <a:lstStyle/>
          <a:p>
            <a:pPr marL="0" indent="0">
              <a:buNone/>
            </a:pPr>
            <a:r>
              <a:rPr lang="en-US" sz="1400" b="1" dirty="0">
                <a:solidFill>
                  <a:srgbClr val="FF0000"/>
                </a:solidFill>
              </a:rPr>
              <a:t>Deterministic: </a:t>
            </a:r>
          </a:p>
          <a:p>
            <a:pPr marL="342900" indent="-342900">
              <a:buFont typeface="+mj-lt"/>
              <a:buAutoNum type="alphaLcParenR"/>
            </a:pPr>
            <a:r>
              <a:rPr lang="en-US" sz="1400" dirty="0"/>
              <a:t>Deterministic </a:t>
            </a:r>
            <a:r>
              <a:rPr lang="en-US" sz="1400" b="1" dirty="0"/>
              <a:t>percepts</a:t>
            </a:r>
            <a:r>
              <a:rPr lang="en-US" sz="1400" dirty="0"/>
              <a:t> are 100% reliable</a:t>
            </a:r>
          </a:p>
          <a:p>
            <a:pPr marL="342900" indent="-342900">
              <a:buFont typeface="+mj-lt"/>
              <a:buAutoNum type="alphaLcParenR"/>
            </a:pPr>
            <a:r>
              <a:rPr lang="en-US" sz="1400" dirty="0"/>
              <a:t>Deterministic </a:t>
            </a:r>
            <a:r>
              <a:rPr lang="en-US" sz="1400" b="1" dirty="0"/>
              <a:t>transition function</a:t>
            </a:r>
            <a:r>
              <a:rPr lang="en-US" sz="1400" dirty="0"/>
              <a:t>: Changes in the environment are completely determined by the current state of the environment and the agent’s action.</a:t>
            </a:r>
          </a:p>
        </p:txBody>
      </p:sp>
      <p:sp>
        <p:nvSpPr>
          <p:cNvPr id="4" name="TextBox 3">
            <a:extLst>
              <a:ext uri="{FF2B5EF4-FFF2-40B4-BE49-F238E27FC236}">
                <a16:creationId xmlns:a16="http://schemas.microsoft.com/office/drawing/2014/main" id="{EBB1364B-968D-ED21-F335-F7B024829714}"/>
              </a:ext>
            </a:extLst>
          </p:cNvPr>
          <p:cNvSpPr txBox="1"/>
          <p:nvPr/>
        </p:nvSpPr>
        <p:spPr>
          <a:xfrm>
            <a:off x="3902869" y="2878457"/>
            <a:ext cx="590550" cy="369332"/>
          </a:xfrm>
          <a:prstGeom prst="rect">
            <a:avLst/>
          </a:prstGeom>
          <a:noFill/>
        </p:spPr>
        <p:txBody>
          <a:bodyPr wrap="square" rtlCol="0">
            <a:spAutoFit/>
          </a:bodyPr>
          <a:lstStyle/>
          <a:p>
            <a:r>
              <a:rPr lang="en-US" b="1" dirty="0">
                <a:solidFill>
                  <a:srgbClr val="FF0000"/>
                </a:solidFill>
              </a:rPr>
              <a:t>vs.</a:t>
            </a:r>
          </a:p>
        </p:txBody>
      </p:sp>
      <p:sp>
        <p:nvSpPr>
          <p:cNvPr id="13" name="TextBox 12">
            <a:extLst>
              <a:ext uri="{FF2B5EF4-FFF2-40B4-BE49-F238E27FC236}">
                <a16:creationId xmlns:a16="http://schemas.microsoft.com/office/drawing/2014/main" id="{F2FCE8FC-9E62-EE31-4861-AC71C50C1CDC}"/>
              </a:ext>
            </a:extLst>
          </p:cNvPr>
          <p:cNvSpPr txBox="1"/>
          <p:nvPr/>
        </p:nvSpPr>
        <p:spPr>
          <a:xfrm>
            <a:off x="4726781" y="2514600"/>
            <a:ext cx="3807619" cy="2031325"/>
          </a:xfrm>
          <a:prstGeom prst="rect">
            <a:avLst/>
          </a:prstGeom>
          <a:noFill/>
        </p:spPr>
        <p:txBody>
          <a:bodyPr wrap="square">
            <a:spAutoFit/>
          </a:bodyPr>
          <a:lstStyle/>
          <a:p>
            <a:pPr marL="0" indent="0">
              <a:buNone/>
            </a:pPr>
            <a:r>
              <a:rPr lang="en-US" sz="1400" b="1" dirty="0">
                <a:solidFill>
                  <a:srgbClr val="FF0000"/>
                </a:solidFill>
              </a:rPr>
              <a:t>Stochastic: </a:t>
            </a:r>
          </a:p>
          <a:p>
            <a:pPr marL="342900" indent="-342900">
              <a:buFont typeface="+mj-lt"/>
              <a:buAutoNum type="alphaLcParenR"/>
            </a:pPr>
            <a:r>
              <a:rPr lang="en-US" sz="1400" dirty="0"/>
              <a:t>Stochastic </a:t>
            </a:r>
            <a:r>
              <a:rPr lang="en-US" sz="1400" b="1" dirty="0"/>
              <a:t>percepts</a:t>
            </a:r>
            <a:r>
              <a:rPr lang="en-US" sz="1400" dirty="0"/>
              <a:t> are unreliable (noise distribution, sensor failure probability, error model, etc.). This is called a stochastic sensor model.</a:t>
            </a:r>
            <a:endParaRPr lang="en-US" dirty="0"/>
          </a:p>
          <a:p>
            <a:pPr marL="342900" indent="-342900">
              <a:buFont typeface="+mj-lt"/>
              <a:buAutoNum type="alphaLcParenR"/>
            </a:pPr>
            <a:r>
              <a:rPr lang="en-US" sz="1400" dirty="0"/>
              <a:t>Stochastic </a:t>
            </a:r>
            <a:r>
              <a:rPr lang="en-US" sz="1400" b="1" dirty="0"/>
              <a:t>transition function:  </a:t>
            </a:r>
            <a:r>
              <a:rPr lang="en-US" sz="1400" dirty="0"/>
              <a:t>leads to transition probabilities and a Markov process.</a:t>
            </a:r>
            <a:br>
              <a:rPr lang="en-US" sz="1400" dirty="0"/>
            </a:br>
            <a:endParaRPr lang="en-US" sz="1400" dirty="0"/>
          </a:p>
        </p:txBody>
      </p:sp>
      <p:sp>
        <p:nvSpPr>
          <p:cNvPr id="15" name="TextBox 14">
            <a:extLst>
              <a:ext uri="{FF2B5EF4-FFF2-40B4-BE49-F238E27FC236}">
                <a16:creationId xmlns:a16="http://schemas.microsoft.com/office/drawing/2014/main" id="{8204FDAA-09CB-73F1-EF15-FF80E9C4A775}"/>
              </a:ext>
            </a:extLst>
          </p:cNvPr>
          <p:cNvSpPr txBox="1"/>
          <p:nvPr/>
        </p:nvSpPr>
        <p:spPr>
          <a:xfrm>
            <a:off x="761999" y="4455867"/>
            <a:ext cx="3192066" cy="523220"/>
          </a:xfrm>
          <a:prstGeom prst="rect">
            <a:avLst/>
          </a:prstGeom>
          <a:noFill/>
        </p:spPr>
        <p:txBody>
          <a:bodyPr wrap="square">
            <a:spAutoFit/>
          </a:bodyPr>
          <a:lstStyle/>
          <a:p>
            <a:pPr marL="0" indent="0">
              <a:buNone/>
            </a:pPr>
            <a:r>
              <a:rPr lang="en-US" sz="1400" b="1" dirty="0">
                <a:solidFill>
                  <a:srgbClr val="FF0000"/>
                </a:solidFill>
              </a:rPr>
              <a:t>Known:</a:t>
            </a:r>
            <a:r>
              <a:rPr lang="en-US" sz="1400" dirty="0"/>
              <a:t> The agent knows the </a:t>
            </a:r>
            <a:r>
              <a:rPr lang="en-US" sz="1400" b="1" dirty="0"/>
              <a:t>transition function</a:t>
            </a:r>
            <a:r>
              <a:rPr lang="en-US" sz="1400" dirty="0"/>
              <a:t>. </a:t>
            </a:r>
            <a:endParaRPr lang="en-US" sz="1400" b="1" dirty="0">
              <a:solidFill>
                <a:srgbClr val="FF0000"/>
              </a:solidFill>
            </a:endParaRPr>
          </a:p>
        </p:txBody>
      </p:sp>
      <p:sp>
        <p:nvSpPr>
          <p:cNvPr id="5" name="TextBox 4">
            <a:extLst>
              <a:ext uri="{FF2B5EF4-FFF2-40B4-BE49-F238E27FC236}">
                <a16:creationId xmlns:a16="http://schemas.microsoft.com/office/drawing/2014/main" id="{AE07F09B-82D0-48BD-9B11-F3F2FE5F2E32}"/>
              </a:ext>
            </a:extLst>
          </p:cNvPr>
          <p:cNvSpPr txBox="1"/>
          <p:nvPr/>
        </p:nvSpPr>
        <p:spPr>
          <a:xfrm>
            <a:off x="3954065" y="4510244"/>
            <a:ext cx="590550" cy="369332"/>
          </a:xfrm>
          <a:prstGeom prst="rect">
            <a:avLst/>
          </a:prstGeom>
          <a:noFill/>
        </p:spPr>
        <p:txBody>
          <a:bodyPr wrap="square" rtlCol="0">
            <a:spAutoFit/>
          </a:bodyPr>
          <a:lstStyle/>
          <a:p>
            <a:r>
              <a:rPr lang="en-US" b="1" dirty="0">
                <a:solidFill>
                  <a:srgbClr val="FF0000"/>
                </a:solidFill>
              </a:rPr>
              <a:t>vs.</a:t>
            </a:r>
          </a:p>
        </p:txBody>
      </p:sp>
      <p:sp>
        <p:nvSpPr>
          <p:cNvPr id="17" name="TextBox 16">
            <a:extLst>
              <a:ext uri="{FF2B5EF4-FFF2-40B4-BE49-F238E27FC236}">
                <a16:creationId xmlns:a16="http://schemas.microsoft.com/office/drawing/2014/main" id="{765089CE-5BB5-7C3D-334D-0E3700D5A807}"/>
              </a:ext>
            </a:extLst>
          </p:cNvPr>
          <p:cNvSpPr txBox="1"/>
          <p:nvPr/>
        </p:nvSpPr>
        <p:spPr>
          <a:xfrm>
            <a:off x="4687491" y="4426338"/>
            <a:ext cx="3807618" cy="523220"/>
          </a:xfrm>
          <a:prstGeom prst="rect">
            <a:avLst/>
          </a:prstGeom>
          <a:noFill/>
        </p:spPr>
        <p:txBody>
          <a:bodyPr wrap="square">
            <a:spAutoFit/>
          </a:bodyPr>
          <a:lstStyle/>
          <a:p>
            <a:pPr marL="0" indent="0">
              <a:buNone/>
            </a:pPr>
            <a:r>
              <a:rPr lang="en-US" sz="1400" b="1" dirty="0">
                <a:solidFill>
                  <a:srgbClr val="FF0000"/>
                </a:solidFill>
              </a:rPr>
              <a:t>Unknown: </a:t>
            </a:r>
            <a:r>
              <a:rPr lang="en-US" sz="1400" dirty="0"/>
              <a:t>The needs to </a:t>
            </a:r>
            <a:r>
              <a:rPr lang="en-US" sz="1400" b="1" dirty="0"/>
              <a:t>learn the transition function</a:t>
            </a:r>
            <a:r>
              <a:rPr lang="en-US" sz="1400" dirty="0"/>
              <a:t> by trying actions. </a:t>
            </a:r>
            <a:endParaRPr lang="en-US" sz="1400" b="1" dirty="0">
              <a:solidFill>
                <a:srgbClr val="FF0000"/>
              </a:solidFill>
            </a:endParaRPr>
          </a:p>
        </p:txBody>
      </p:sp>
      <p:grpSp>
        <p:nvGrpSpPr>
          <p:cNvPr id="2" name="Group 1" descr="Check what applies.">
            <a:extLst>
              <a:ext uri="{FF2B5EF4-FFF2-40B4-BE49-F238E27FC236}">
                <a16:creationId xmlns:a16="http://schemas.microsoft.com/office/drawing/2014/main" id="{B8A70A51-135A-FE6D-180E-145C886B7890}"/>
              </a:ext>
            </a:extLst>
          </p:cNvPr>
          <p:cNvGrpSpPr/>
          <p:nvPr/>
        </p:nvGrpSpPr>
        <p:grpSpPr>
          <a:xfrm>
            <a:off x="2452581" y="6078354"/>
            <a:ext cx="4238838" cy="642610"/>
            <a:chOff x="4953000" y="6061025"/>
            <a:chExt cx="4283118" cy="642610"/>
          </a:xfrm>
        </p:grpSpPr>
        <p:sp>
          <p:nvSpPr>
            <p:cNvPr id="8" name="TextBox 7">
              <a:extLst>
                <a:ext uri="{FF2B5EF4-FFF2-40B4-BE49-F238E27FC236}">
                  <a16:creationId xmlns:a16="http://schemas.microsoft.com/office/drawing/2014/main" id="{2743C698-775D-5E35-25EE-67D81F69F04F}"/>
                </a:ext>
              </a:extLst>
            </p:cNvPr>
            <p:cNvSpPr txBox="1"/>
            <p:nvPr/>
          </p:nvSpPr>
          <p:spPr>
            <a:xfrm>
              <a:off x="5486399" y="6180415"/>
              <a:ext cx="3749719" cy="523220"/>
            </a:xfrm>
            <a:prstGeom prst="rect">
              <a:avLst/>
            </a:prstGeom>
            <a:noFill/>
          </p:spPr>
          <p:txBody>
            <a:bodyPr wrap="square">
              <a:spAutoFit/>
            </a:bodyPr>
            <a:lstStyle/>
            <a:p>
              <a:r>
                <a:rPr lang="en-US" sz="1400" dirty="0"/>
                <a:t>Check what applies and explain what it means for a self-driving car.</a:t>
              </a:r>
            </a:p>
          </p:txBody>
        </p:sp>
        <p:pic>
          <p:nvPicPr>
            <p:cNvPr id="10" name="Graphic 9" descr="Checkbox Checked with solid fill">
              <a:extLst>
                <a:ext uri="{FF2B5EF4-FFF2-40B4-BE49-F238E27FC236}">
                  <a16:creationId xmlns:a16="http://schemas.microsoft.com/office/drawing/2014/main" id="{3D99E67B-AE7F-BC71-046C-614B86634E0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4953000" y="6061025"/>
              <a:ext cx="598587" cy="598587"/>
            </a:xfrm>
            <a:prstGeom prst="rect">
              <a:avLst/>
            </a:prstGeom>
          </p:spPr>
        </p:pic>
      </p:grpSp>
      <p:pic>
        <p:nvPicPr>
          <p:cNvPr id="18" name="Picture 17">
            <a:extLst>
              <a:ext uri="{FF2B5EF4-FFF2-40B4-BE49-F238E27FC236}">
                <a16:creationId xmlns:a16="http://schemas.microsoft.com/office/drawing/2014/main" id="{4C6D7670-6C31-DBD3-A235-EA8711897D5A}"/>
              </a:ext>
              <a:ext uri="{C183D7F6-B498-43B3-948B-1728B52AA6E4}">
                <adec:decorative xmlns:adec="http://schemas.microsoft.com/office/drawing/2017/decorative" val="1"/>
              </a:ext>
            </a:extLst>
          </p:cNvPr>
          <p:cNvPicPr>
            <a:picLocks noChangeAspect="1" noChangeArrowheads="1"/>
          </p:cNvPicPr>
          <p:nvPr/>
        </p:nvPicPr>
        <p:blipFill>
          <a:blip r:embed="rId5" cstate="print"/>
          <a:srcRect/>
          <a:stretch>
            <a:fillRect/>
          </a:stretch>
        </p:blipFill>
        <p:spPr bwMode="auto">
          <a:xfrm>
            <a:off x="7107437" y="301185"/>
            <a:ext cx="1742323" cy="800100"/>
          </a:xfrm>
          <a:prstGeom prst="rect">
            <a:avLst/>
          </a:prstGeom>
          <a:noFill/>
          <a:ln w="9525">
            <a:noFill/>
            <a:miter lim="800000"/>
            <a:headEnd/>
            <a:tailEnd/>
          </a:ln>
        </p:spPr>
      </p:pic>
      <p:sp>
        <p:nvSpPr>
          <p:cNvPr id="6" name="Rectangle 5">
            <a:extLst>
              <a:ext uri="{FF2B5EF4-FFF2-40B4-BE49-F238E27FC236}">
                <a16:creationId xmlns:a16="http://schemas.microsoft.com/office/drawing/2014/main" id="{E36777DE-AA6F-36FB-ED43-4E64D2985733}"/>
              </a:ext>
              <a:ext uri="{C183D7F6-B498-43B3-948B-1728B52AA6E4}">
                <adec:decorative xmlns:adec="http://schemas.microsoft.com/office/drawing/2017/decorative" val="1"/>
              </a:ext>
            </a:extLst>
          </p:cNvPr>
          <p:cNvSpPr/>
          <p:nvPr/>
        </p:nvSpPr>
        <p:spPr>
          <a:xfrm>
            <a:off x="569272" y="1747024"/>
            <a:ext cx="150019" cy="152400"/>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2" name="Rectangle 11">
            <a:extLst>
              <a:ext uri="{FF2B5EF4-FFF2-40B4-BE49-F238E27FC236}">
                <a16:creationId xmlns:a16="http://schemas.microsoft.com/office/drawing/2014/main" id="{4C604242-1862-80C5-1182-4D821FA1B887}"/>
              </a:ext>
              <a:ext uri="{C183D7F6-B498-43B3-948B-1728B52AA6E4}">
                <adec:decorative xmlns:adec="http://schemas.microsoft.com/office/drawing/2017/decorative" val="1"/>
              </a:ext>
            </a:extLst>
          </p:cNvPr>
          <p:cNvSpPr/>
          <p:nvPr/>
        </p:nvSpPr>
        <p:spPr>
          <a:xfrm>
            <a:off x="4553525" y="1702769"/>
            <a:ext cx="150019" cy="152400"/>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4" name="Rectangle 13">
            <a:extLst>
              <a:ext uri="{FF2B5EF4-FFF2-40B4-BE49-F238E27FC236}">
                <a16:creationId xmlns:a16="http://schemas.microsoft.com/office/drawing/2014/main" id="{A9F74705-281C-7A35-DDF0-E58E8B51997A}"/>
              </a:ext>
              <a:ext uri="{C183D7F6-B498-43B3-948B-1728B52AA6E4}">
                <adec:decorative xmlns:adec="http://schemas.microsoft.com/office/drawing/2017/decorative" val="1"/>
              </a:ext>
            </a:extLst>
          </p:cNvPr>
          <p:cNvSpPr/>
          <p:nvPr/>
        </p:nvSpPr>
        <p:spPr>
          <a:xfrm>
            <a:off x="569271" y="2836788"/>
            <a:ext cx="150019" cy="152400"/>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6" name="Rectangle 15">
            <a:extLst>
              <a:ext uri="{FF2B5EF4-FFF2-40B4-BE49-F238E27FC236}">
                <a16:creationId xmlns:a16="http://schemas.microsoft.com/office/drawing/2014/main" id="{ACF94FC6-793A-6FFA-2D73-FB582A2DBCCA}"/>
              </a:ext>
              <a:ext uri="{C183D7F6-B498-43B3-948B-1728B52AA6E4}">
                <adec:decorative xmlns:adec="http://schemas.microsoft.com/office/drawing/2017/decorative" val="1"/>
              </a:ext>
            </a:extLst>
          </p:cNvPr>
          <p:cNvSpPr/>
          <p:nvPr/>
        </p:nvSpPr>
        <p:spPr>
          <a:xfrm>
            <a:off x="575598" y="3257530"/>
            <a:ext cx="150019" cy="152400"/>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9" name="Rectangle 18">
            <a:extLst>
              <a:ext uri="{FF2B5EF4-FFF2-40B4-BE49-F238E27FC236}">
                <a16:creationId xmlns:a16="http://schemas.microsoft.com/office/drawing/2014/main" id="{587F5464-4C74-041C-33AC-55DD2C7B21FC}"/>
              </a:ext>
              <a:ext uri="{C183D7F6-B498-43B3-948B-1728B52AA6E4}">
                <adec:decorative xmlns:adec="http://schemas.microsoft.com/office/drawing/2017/decorative" val="1"/>
              </a:ext>
            </a:extLst>
          </p:cNvPr>
          <p:cNvSpPr/>
          <p:nvPr/>
        </p:nvSpPr>
        <p:spPr>
          <a:xfrm>
            <a:off x="4553525" y="2808475"/>
            <a:ext cx="150019" cy="152400"/>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0" name="Rectangle 19">
            <a:extLst>
              <a:ext uri="{FF2B5EF4-FFF2-40B4-BE49-F238E27FC236}">
                <a16:creationId xmlns:a16="http://schemas.microsoft.com/office/drawing/2014/main" id="{186A0C7A-5CFD-66D8-97D0-A1E612F28013}"/>
              </a:ext>
              <a:ext uri="{C183D7F6-B498-43B3-948B-1728B52AA6E4}">
                <adec:decorative xmlns:adec="http://schemas.microsoft.com/office/drawing/2017/decorative" val="1"/>
              </a:ext>
            </a:extLst>
          </p:cNvPr>
          <p:cNvSpPr/>
          <p:nvPr/>
        </p:nvSpPr>
        <p:spPr>
          <a:xfrm>
            <a:off x="573175" y="4565077"/>
            <a:ext cx="150019" cy="152400"/>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1" name="Rectangle 20">
            <a:extLst>
              <a:ext uri="{FF2B5EF4-FFF2-40B4-BE49-F238E27FC236}">
                <a16:creationId xmlns:a16="http://schemas.microsoft.com/office/drawing/2014/main" id="{F0068770-5CFD-EB6E-6867-85848C2ADDD6}"/>
              </a:ext>
              <a:ext uri="{C183D7F6-B498-43B3-948B-1728B52AA6E4}">
                <adec:decorative xmlns:adec="http://schemas.microsoft.com/office/drawing/2017/decorative" val="1"/>
              </a:ext>
            </a:extLst>
          </p:cNvPr>
          <p:cNvSpPr/>
          <p:nvPr/>
        </p:nvSpPr>
        <p:spPr>
          <a:xfrm>
            <a:off x="4553525" y="3469756"/>
            <a:ext cx="150019" cy="152400"/>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2" name="Rectangle 21">
            <a:extLst>
              <a:ext uri="{FF2B5EF4-FFF2-40B4-BE49-F238E27FC236}">
                <a16:creationId xmlns:a16="http://schemas.microsoft.com/office/drawing/2014/main" id="{F1783B69-8B07-82B4-023B-59C352D339F3}"/>
              </a:ext>
              <a:ext uri="{C183D7F6-B498-43B3-948B-1728B52AA6E4}">
                <adec:decorative xmlns:adec="http://schemas.microsoft.com/office/drawing/2017/decorative" val="1"/>
              </a:ext>
            </a:extLst>
          </p:cNvPr>
          <p:cNvSpPr/>
          <p:nvPr/>
        </p:nvSpPr>
        <p:spPr>
          <a:xfrm>
            <a:off x="4553525" y="4492587"/>
            <a:ext cx="150019" cy="152400"/>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3" name="TextBox 22">
            <a:extLst>
              <a:ext uri="{FF2B5EF4-FFF2-40B4-BE49-F238E27FC236}">
                <a16:creationId xmlns:a16="http://schemas.microsoft.com/office/drawing/2014/main" id="{EB166B3C-998E-61BB-CC47-E7E00562676C}"/>
              </a:ext>
            </a:extLst>
          </p:cNvPr>
          <p:cNvSpPr txBox="1"/>
          <p:nvPr/>
        </p:nvSpPr>
        <p:spPr>
          <a:xfrm>
            <a:off x="753139" y="5060088"/>
            <a:ext cx="3233740" cy="523220"/>
          </a:xfrm>
          <a:prstGeom prst="rect">
            <a:avLst/>
          </a:prstGeom>
          <a:noFill/>
        </p:spPr>
        <p:txBody>
          <a:bodyPr wrap="square">
            <a:spAutoFit/>
          </a:bodyPr>
          <a:lstStyle/>
          <a:p>
            <a:pPr marL="0" indent="0">
              <a:buNone/>
            </a:pPr>
            <a:r>
              <a:rPr lang="en-US" sz="1400" b="1" dirty="0">
                <a:solidFill>
                  <a:srgbClr val="FF0000"/>
                </a:solidFill>
              </a:rPr>
              <a:t>Static: </a:t>
            </a:r>
            <a:r>
              <a:rPr lang="en-US" sz="1400" dirty="0"/>
              <a:t>The environment is </a:t>
            </a:r>
            <a:r>
              <a:rPr lang="en-US" sz="1400" b="1" dirty="0"/>
              <a:t>not</a:t>
            </a:r>
            <a:r>
              <a:rPr lang="en-US" sz="1400" dirty="0"/>
              <a:t> changing while  agent is deliberating. </a:t>
            </a:r>
          </a:p>
        </p:txBody>
      </p:sp>
      <p:sp>
        <p:nvSpPr>
          <p:cNvPr id="24" name="TextBox 23">
            <a:extLst>
              <a:ext uri="{FF2B5EF4-FFF2-40B4-BE49-F238E27FC236}">
                <a16:creationId xmlns:a16="http://schemas.microsoft.com/office/drawing/2014/main" id="{73C9F66A-6A8A-2769-48B0-5478A8825B05}"/>
              </a:ext>
            </a:extLst>
          </p:cNvPr>
          <p:cNvSpPr txBox="1"/>
          <p:nvPr/>
        </p:nvSpPr>
        <p:spPr>
          <a:xfrm>
            <a:off x="3934767" y="5098477"/>
            <a:ext cx="590550" cy="369332"/>
          </a:xfrm>
          <a:prstGeom prst="rect">
            <a:avLst/>
          </a:prstGeom>
          <a:noFill/>
        </p:spPr>
        <p:txBody>
          <a:bodyPr wrap="square" rtlCol="0">
            <a:spAutoFit/>
          </a:bodyPr>
          <a:lstStyle/>
          <a:p>
            <a:r>
              <a:rPr lang="en-US" b="1" dirty="0">
                <a:solidFill>
                  <a:srgbClr val="FF0000"/>
                </a:solidFill>
              </a:rPr>
              <a:t>vs.</a:t>
            </a:r>
          </a:p>
        </p:txBody>
      </p:sp>
      <p:sp>
        <p:nvSpPr>
          <p:cNvPr id="25" name="TextBox 24">
            <a:extLst>
              <a:ext uri="{FF2B5EF4-FFF2-40B4-BE49-F238E27FC236}">
                <a16:creationId xmlns:a16="http://schemas.microsoft.com/office/drawing/2014/main" id="{0D81D7E1-2930-AF7F-C269-01854F2D9E57}"/>
              </a:ext>
            </a:extLst>
          </p:cNvPr>
          <p:cNvSpPr txBox="1"/>
          <p:nvPr/>
        </p:nvSpPr>
        <p:spPr>
          <a:xfrm>
            <a:off x="4723734" y="5125394"/>
            <a:ext cx="3667127" cy="523220"/>
          </a:xfrm>
          <a:prstGeom prst="rect">
            <a:avLst/>
          </a:prstGeom>
          <a:noFill/>
        </p:spPr>
        <p:txBody>
          <a:bodyPr wrap="square">
            <a:spAutoFit/>
          </a:bodyPr>
          <a:lstStyle/>
          <a:p>
            <a:pPr marL="0" indent="0">
              <a:buNone/>
            </a:pPr>
            <a:r>
              <a:rPr lang="en-US" sz="1400" b="1" dirty="0">
                <a:solidFill>
                  <a:srgbClr val="FF0000"/>
                </a:solidFill>
              </a:rPr>
              <a:t>Dynamic: </a:t>
            </a:r>
            <a:r>
              <a:rPr lang="en-US" sz="1400" dirty="0"/>
              <a:t>The environment is changing while the agent is deliberating.</a:t>
            </a:r>
          </a:p>
        </p:txBody>
      </p:sp>
      <p:sp>
        <p:nvSpPr>
          <p:cNvPr id="26" name="Rectangle 25">
            <a:extLst>
              <a:ext uri="{FF2B5EF4-FFF2-40B4-BE49-F238E27FC236}">
                <a16:creationId xmlns:a16="http://schemas.microsoft.com/office/drawing/2014/main" id="{FED8EDEE-F993-FF1D-69F5-18DAD15619B0}"/>
              </a:ext>
              <a:ext uri="{C183D7F6-B498-43B3-948B-1728B52AA6E4}">
                <adec:decorative xmlns:adec="http://schemas.microsoft.com/office/drawing/2017/decorative" val="1"/>
              </a:ext>
            </a:extLst>
          </p:cNvPr>
          <p:cNvSpPr/>
          <p:nvPr/>
        </p:nvSpPr>
        <p:spPr>
          <a:xfrm>
            <a:off x="538438" y="5146363"/>
            <a:ext cx="150019" cy="152400"/>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27" name="Rectangle 26">
            <a:extLst>
              <a:ext uri="{FF2B5EF4-FFF2-40B4-BE49-F238E27FC236}">
                <a16:creationId xmlns:a16="http://schemas.microsoft.com/office/drawing/2014/main" id="{28334505-7A71-296A-F1C7-F82CFB83912C}"/>
              </a:ext>
              <a:ext uri="{C183D7F6-B498-43B3-948B-1728B52AA6E4}">
                <adec:decorative xmlns:adec="http://schemas.microsoft.com/office/drawing/2017/decorative" val="1"/>
              </a:ext>
            </a:extLst>
          </p:cNvPr>
          <p:cNvSpPr/>
          <p:nvPr/>
        </p:nvSpPr>
        <p:spPr>
          <a:xfrm>
            <a:off x="4544615" y="5194117"/>
            <a:ext cx="150019" cy="152400"/>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2244161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14">
            <a:extLst>
              <a:ext uri="{FF2B5EF4-FFF2-40B4-BE49-F238E27FC236}">
                <a16:creationId xmlns:a16="http://schemas.microsoft.com/office/drawing/2014/main" id="{E4F041C0-7D5C-CB2F-92DA-37E6B770851E}"/>
              </a:ext>
              <a:ext uri="{C183D7F6-B498-43B3-948B-1728B52AA6E4}">
                <adec:decorative xmlns:adec="http://schemas.microsoft.com/office/drawing/2017/decorative" val="1"/>
              </a:ext>
            </a:extLst>
          </p:cNvPr>
          <p:cNvPicPr>
            <a:picLocks noChangeAspect="1" noChangeArrowheads="1"/>
          </p:cNvPicPr>
          <p:nvPr/>
        </p:nvPicPr>
        <p:blipFill rotWithShape="1">
          <a:blip r:embed="rId2" cstate="print">
            <a:alphaModFix amt="50000"/>
          </a:blip>
          <a:srcRect t="27493" b="22444"/>
          <a:stretch>
            <a:fillRect/>
          </a:stretch>
        </p:blipFill>
        <p:spPr bwMode="auto">
          <a:xfrm>
            <a:off x="20" y="1"/>
            <a:ext cx="9143980" cy="6857999"/>
          </a:xfrm>
          <a:prstGeom prst="rect">
            <a:avLst/>
          </a:prstGeom>
          <a:noFill/>
        </p:spPr>
      </p:pic>
      <p:sp>
        <p:nvSpPr>
          <p:cNvPr id="4" name="Title 3">
            <a:extLst>
              <a:ext uri="{FF2B5EF4-FFF2-40B4-BE49-F238E27FC236}">
                <a16:creationId xmlns:a16="http://schemas.microsoft.com/office/drawing/2014/main" id="{110C9F2C-5F20-241B-A7B4-23BCD535D7A9}"/>
              </a:ext>
            </a:extLst>
          </p:cNvPr>
          <p:cNvSpPr>
            <a:spLocks noGrp="1"/>
          </p:cNvSpPr>
          <p:nvPr>
            <p:ph type="title"/>
          </p:nvPr>
        </p:nvSpPr>
        <p:spPr>
          <a:xfrm>
            <a:off x="1143000" y="1122362"/>
            <a:ext cx="6858000" cy="2900518"/>
          </a:xfrm>
        </p:spPr>
        <p:txBody>
          <a:bodyPr vert="horz" lIns="91440" tIns="45720" rIns="91440" bIns="45720" rtlCol="0" anchor="b">
            <a:normAutofit/>
          </a:bodyPr>
          <a:lstStyle/>
          <a:p>
            <a:pPr algn="ctr" defTabSz="914400"/>
            <a:r>
              <a:rPr lang="en-US" sz="6000" dirty="0">
                <a:solidFill>
                  <a:srgbClr val="FFFFFF"/>
                </a:solidFill>
              </a:rPr>
              <a:t>Module Review 1</a:t>
            </a:r>
          </a:p>
        </p:txBody>
      </p:sp>
      <p:sp>
        <p:nvSpPr>
          <p:cNvPr id="5" name="Text Placeholder 4">
            <a:extLst>
              <a:ext uri="{FF2B5EF4-FFF2-40B4-BE49-F238E27FC236}">
                <a16:creationId xmlns:a16="http://schemas.microsoft.com/office/drawing/2014/main" id="{702CF149-4E3E-4BC7-1591-E633BE8275BB}"/>
              </a:ext>
            </a:extLst>
          </p:cNvPr>
          <p:cNvSpPr>
            <a:spLocks noGrp="1"/>
          </p:cNvSpPr>
          <p:nvPr>
            <p:ph type="body" idx="1"/>
          </p:nvPr>
        </p:nvSpPr>
        <p:spPr>
          <a:xfrm>
            <a:off x="1143000" y="4159404"/>
            <a:ext cx="6858000" cy="1098395"/>
          </a:xfrm>
        </p:spPr>
        <p:txBody>
          <a:bodyPr vert="horz" lIns="91440" tIns="45720" rIns="91440" bIns="45720" rtlCol="0">
            <a:normAutofit/>
          </a:bodyPr>
          <a:lstStyle/>
          <a:p>
            <a:pPr algn="ctr" defTabSz="914400">
              <a:spcBef>
                <a:spcPts val="1000"/>
              </a:spcBef>
            </a:pPr>
            <a:endParaRPr lang="en-US" sz="2400">
              <a:solidFill>
                <a:srgbClr val="FFFFFF"/>
              </a:solidFill>
            </a:endParaRPr>
          </a:p>
        </p:txBody>
      </p:sp>
    </p:spTree>
    <p:extLst>
      <p:ext uri="{BB962C8B-B14F-4D97-AF65-F5344CB8AC3E}">
        <p14:creationId xmlns:p14="http://schemas.microsoft.com/office/powerpoint/2010/main" val="499141692"/>
      </p:ext>
    </p:extLst>
  </p:cSld>
  <p:clrMapOvr>
    <a:overrideClrMapping bg1="dk1" tx1="lt1" bg2="dk2" tx2="lt2" accent1="accent1" accent2="accent2" accent3="accent3" accent4="accent4" accent5="accent5" accent6="accent6" hlink="hlink" folHlink="folHlink"/>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dirty="0"/>
              <a:t>What Type of Intelligent Agent is a </a:t>
            </a:r>
            <a:br>
              <a:rPr lang="en-US" dirty="0"/>
            </a:br>
            <a:r>
              <a:rPr lang="en-US" dirty="0"/>
              <a:t>Self-Driving Car? </a:t>
            </a:r>
          </a:p>
        </p:txBody>
      </p:sp>
      <p:graphicFrame>
        <p:nvGraphicFramePr>
          <p:cNvPr id="2" name="Content Placeholder 1" descr="A figure with the four agent types covered so far. Each agent has a check box.">
            <a:extLst>
              <a:ext uri="{FF2B5EF4-FFF2-40B4-BE49-F238E27FC236}">
                <a16:creationId xmlns:a16="http://schemas.microsoft.com/office/drawing/2014/main" id="{22A48921-D15F-4F33-808F-C00BAA1FDF19}"/>
              </a:ext>
            </a:extLst>
          </p:cNvPr>
          <p:cNvGraphicFramePr>
            <a:graphicFrameLocks noGrp="1"/>
          </p:cNvGraphicFramePr>
          <p:nvPr>
            <p:ph idx="1"/>
            <p:extLst>
              <p:ext uri="{D42A27DB-BD31-4B8C-83A1-F6EECF244321}">
                <p14:modId xmlns:p14="http://schemas.microsoft.com/office/powerpoint/2010/main" val="3143450747"/>
              </p:ext>
            </p:extLst>
          </p:nvPr>
        </p:nvGraphicFramePr>
        <p:xfrm>
          <a:off x="628650" y="1668462"/>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extBox 6">
            <a:extLst>
              <a:ext uri="{FF2B5EF4-FFF2-40B4-BE49-F238E27FC236}">
                <a16:creationId xmlns:a16="http://schemas.microsoft.com/office/drawing/2014/main" id="{9AC301F9-4D8F-484A-8F4D-6A05CB5B419A}"/>
              </a:ext>
            </a:extLst>
          </p:cNvPr>
          <p:cNvSpPr txBox="1"/>
          <p:nvPr/>
        </p:nvSpPr>
        <p:spPr>
          <a:xfrm>
            <a:off x="5410200" y="1996837"/>
            <a:ext cx="3105150" cy="923330"/>
          </a:xfrm>
          <a:prstGeom prst="rect">
            <a:avLst/>
          </a:prstGeom>
          <a:noFill/>
        </p:spPr>
        <p:txBody>
          <a:bodyPr wrap="square" rtlCol="0">
            <a:spAutoFit/>
          </a:bodyPr>
          <a:lstStyle/>
          <a:p>
            <a:r>
              <a:rPr lang="en-US" dirty="0"/>
              <a:t>Does it collect utility over time? How would the utility for each state be defined?</a:t>
            </a:r>
          </a:p>
        </p:txBody>
      </p:sp>
      <p:sp>
        <p:nvSpPr>
          <p:cNvPr id="6" name="TextBox 5">
            <a:extLst>
              <a:ext uri="{FF2B5EF4-FFF2-40B4-BE49-F238E27FC236}">
                <a16:creationId xmlns:a16="http://schemas.microsoft.com/office/drawing/2014/main" id="{2D499C2C-DA7C-4702-8951-9F3A8E6E1800}"/>
              </a:ext>
            </a:extLst>
          </p:cNvPr>
          <p:cNvSpPr txBox="1"/>
          <p:nvPr/>
        </p:nvSpPr>
        <p:spPr>
          <a:xfrm>
            <a:off x="5410200" y="3113589"/>
            <a:ext cx="2819400" cy="369332"/>
          </a:xfrm>
          <a:prstGeom prst="rect">
            <a:avLst/>
          </a:prstGeom>
          <a:noFill/>
        </p:spPr>
        <p:txBody>
          <a:bodyPr wrap="square" rtlCol="0">
            <a:spAutoFit/>
          </a:bodyPr>
          <a:lstStyle/>
          <a:p>
            <a:r>
              <a:rPr lang="en-US" dirty="0"/>
              <a:t>Does it have a goal state?</a:t>
            </a:r>
          </a:p>
        </p:txBody>
      </p:sp>
      <p:sp>
        <p:nvSpPr>
          <p:cNvPr id="4" name="TextBox 3">
            <a:extLst>
              <a:ext uri="{FF2B5EF4-FFF2-40B4-BE49-F238E27FC236}">
                <a16:creationId xmlns:a16="http://schemas.microsoft.com/office/drawing/2014/main" id="{0E543FF3-A7B8-4E61-901C-8229EAC2C575}"/>
              </a:ext>
            </a:extLst>
          </p:cNvPr>
          <p:cNvSpPr txBox="1"/>
          <p:nvPr/>
        </p:nvSpPr>
        <p:spPr>
          <a:xfrm>
            <a:off x="5416378" y="3746895"/>
            <a:ext cx="3200400" cy="923330"/>
          </a:xfrm>
          <a:prstGeom prst="rect">
            <a:avLst/>
          </a:prstGeom>
          <a:noFill/>
        </p:spPr>
        <p:txBody>
          <a:bodyPr wrap="square" rtlCol="0">
            <a:spAutoFit/>
          </a:bodyPr>
          <a:lstStyle/>
          <a:p>
            <a:r>
              <a:rPr lang="en-US" dirty="0"/>
              <a:t>Does it store state information. How would they be defined (atomic/factored)?</a:t>
            </a:r>
          </a:p>
        </p:txBody>
      </p:sp>
      <p:sp>
        <p:nvSpPr>
          <p:cNvPr id="3" name="TextBox 2">
            <a:extLst>
              <a:ext uri="{FF2B5EF4-FFF2-40B4-BE49-F238E27FC236}">
                <a16:creationId xmlns:a16="http://schemas.microsoft.com/office/drawing/2014/main" id="{FD6EAA75-C94E-4445-AD1B-F468B33665DD}"/>
              </a:ext>
            </a:extLst>
          </p:cNvPr>
          <p:cNvSpPr txBox="1"/>
          <p:nvPr/>
        </p:nvSpPr>
        <p:spPr>
          <a:xfrm>
            <a:off x="5410199" y="4754295"/>
            <a:ext cx="3200401" cy="646331"/>
          </a:xfrm>
          <a:prstGeom prst="rect">
            <a:avLst/>
          </a:prstGeom>
          <a:noFill/>
        </p:spPr>
        <p:txBody>
          <a:bodyPr wrap="square" rtlCol="0">
            <a:spAutoFit/>
          </a:bodyPr>
          <a:lstStyle/>
          <a:p>
            <a:r>
              <a:rPr lang="en-US" dirty="0"/>
              <a:t>Does it use simple rules based on the current percepts?</a:t>
            </a:r>
          </a:p>
        </p:txBody>
      </p:sp>
      <p:sp>
        <p:nvSpPr>
          <p:cNvPr id="8" name="Rectangle 7">
            <a:extLst>
              <a:ext uri="{FF2B5EF4-FFF2-40B4-BE49-F238E27FC236}">
                <a16:creationId xmlns:a16="http://schemas.microsoft.com/office/drawing/2014/main" id="{012AFA01-1466-4DBF-AA3A-9AF70B436486}"/>
              </a:ext>
              <a:ext uri="{C183D7F6-B498-43B3-948B-1728B52AA6E4}">
                <adec:decorative xmlns:adec="http://schemas.microsoft.com/office/drawing/2017/decorative" val="1"/>
              </a:ext>
            </a:extLst>
          </p:cNvPr>
          <p:cNvSpPr/>
          <p:nvPr/>
        </p:nvSpPr>
        <p:spPr>
          <a:xfrm rot="16200000">
            <a:off x="221343" y="3567707"/>
            <a:ext cx="3367314" cy="457200"/>
          </a:xfrm>
          <a:prstGeom prst="rect">
            <a:avLst/>
          </a:prstGeom>
          <a:solidFill>
            <a:srgbClr val="FFFFFF">
              <a:alpha val="80000"/>
            </a:srgbClr>
          </a:solidFill>
        </p:spPr>
        <p:style>
          <a:lnRef idx="2">
            <a:schemeClr val="accent1"/>
          </a:lnRef>
          <a:fillRef idx="1">
            <a:schemeClr val="lt1"/>
          </a:fillRef>
          <a:effectRef idx="0">
            <a:schemeClr val="accent1"/>
          </a:effectRef>
          <a:fontRef idx="minor">
            <a:schemeClr val="dk1"/>
          </a:fontRef>
        </p:style>
        <p:txBody>
          <a:bodyPr rtlCol="0" anchor="ctr"/>
          <a:lstStyle/>
          <a:p>
            <a:pPr algn="ctr"/>
            <a:r>
              <a:rPr lang="en-US" sz="2000" dirty="0"/>
              <a:t>Is it learning?</a:t>
            </a:r>
          </a:p>
        </p:txBody>
      </p:sp>
      <p:grpSp>
        <p:nvGrpSpPr>
          <p:cNvPr id="12" name="Group 11" descr="Check what applies.">
            <a:extLst>
              <a:ext uri="{FF2B5EF4-FFF2-40B4-BE49-F238E27FC236}">
                <a16:creationId xmlns:a16="http://schemas.microsoft.com/office/drawing/2014/main" id="{3C80410A-2FDB-E16D-D734-401410472D6F}"/>
              </a:ext>
            </a:extLst>
          </p:cNvPr>
          <p:cNvGrpSpPr/>
          <p:nvPr/>
        </p:nvGrpSpPr>
        <p:grpSpPr>
          <a:xfrm>
            <a:off x="6096000" y="5984480"/>
            <a:ext cx="2743200" cy="598587"/>
            <a:chOff x="4953000" y="6061025"/>
            <a:chExt cx="2743200" cy="598587"/>
          </a:xfrm>
        </p:grpSpPr>
        <p:sp>
          <p:nvSpPr>
            <p:cNvPr id="9" name="TextBox 8">
              <a:extLst>
                <a:ext uri="{FF2B5EF4-FFF2-40B4-BE49-F238E27FC236}">
                  <a16:creationId xmlns:a16="http://schemas.microsoft.com/office/drawing/2014/main" id="{767004E1-6956-1083-BCB6-C03D40552927}"/>
                </a:ext>
              </a:extLst>
            </p:cNvPr>
            <p:cNvSpPr txBox="1"/>
            <p:nvPr/>
          </p:nvSpPr>
          <p:spPr>
            <a:xfrm>
              <a:off x="5486400" y="6180415"/>
              <a:ext cx="2209800" cy="369332"/>
            </a:xfrm>
            <a:prstGeom prst="rect">
              <a:avLst/>
            </a:prstGeom>
            <a:noFill/>
          </p:spPr>
          <p:txBody>
            <a:bodyPr wrap="square">
              <a:spAutoFit/>
            </a:bodyPr>
            <a:lstStyle/>
            <a:p>
              <a:r>
                <a:rPr lang="en-US" dirty="0"/>
                <a:t>Check what applies</a:t>
              </a:r>
            </a:p>
          </p:txBody>
        </p:sp>
        <p:pic>
          <p:nvPicPr>
            <p:cNvPr id="11" name="Graphic 10" descr="Checkbox Checked with solid fill">
              <a:extLst>
                <a:ext uri="{FF2B5EF4-FFF2-40B4-BE49-F238E27FC236}">
                  <a16:creationId xmlns:a16="http://schemas.microsoft.com/office/drawing/2014/main" id="{3657BB7C-5DFA-1ECE-7AAD-704282F2F155}"/>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953000" y="6061025"/>
              <a:ext cx="598587" cy="598587"/>
            </a:xfrm>
            <a:prstGeom prst="rect">
              <a:avLst/>
            </a:prstGeom>
          </p:spPr>
        </p:pic>
      </p:grpSp>
      <p:pic>
        <p:nvPicPr>
          <p:cNvPr id="5" name="Picture 6">
            <a:extLst>
              <a:ext uri="{FF2B5EF4-FFF2-40B4-BE49-F238E27FC236}">
                <a16:creationId xmlns:a16="http://schemas.microsoft.com/office/drawing/2014/main" id="{1EE08532-975D-479B-C5BF-966FA6942092}"/>
              </a:ext>
              <a:ext uri="{C183D7F6-B498-43B3-948B-1728B52AA6E4}">
                <adec:decorative xmlns:adec="http://schemas.microsoft.com/office/drawing/2017/decorative" val="1"/>
              </a:ext>
            </a:extLst>
          </p:cNvPr>
          <p:cNvPicPr>
            <a:picLocks noChangeAspect="1" noChangeArrowheads="1"/>
          </p:cNvPicPr>
          <p:nvPr/>
        </p:nvPicPr>
        <p:blipFill>
          <a:blip r:embed="rId10" cstate="print"/>
          <a:srcRect/>
          <a:stretch>
            <a:fillRect/>
          </a:stretch>
        </p:blipFill>
        <p:spPr bwMode="auto">
          <a:xfrm>
            <a:off x="7010400" y="321657"/>
            <a:ext cx="1742323" cy="800100"/>
          </a:xfrm>
          <a:prstGeom prst="rect">
            <a:avLst/>
          </a:prstGeom>
          <a:noFill/>
          <a:ln w="9525">
            <a:noFill/>
            <a:miter lim="800000"/>
            <a:headEnd/>
            <a:tailEnd/>
          </a:ln>
        </p:spPr>
      </p:pic>
      <p:sp>
        <p:nvSpPr>
          <p:cNvPr id="10" name="Rectangle 9">
            <a:extLst>
              <a:ext uri="{FF2B5EF4-FFF2-40B4-BE49-F238E27FC236}">
                <a16:creationId xmlns:a16="http://schemas.microsoft.com/office/drawing/2014/main" id="{2A106359-2FAB-A148-0AAB-FE5F68BEF13C}"/>
              </a:ext>
              <a:ext uri="{C183D7F6-B498-43B3-948B-1728B52AA6E4}">
                <adec:decorative xmlns:adec="http://schemas.microsoft.com/office/drawing/2017/decorative" val="1"/>
              </a:ext>
            </a:extLst>
          </p:cNvPr>
          <p:cNvSpPr/>
          <p:nvPr/>
        </p:nvSpPr>
        <p:spPr>
          <a:xfrm>
            <a:off x="2514600" y="2382302"/>
            <a:ext cx="150019" cy="152400"/>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3" name="Rectangle 12">
            <a:extLst>
              <a:ext uri="{FF2B5EF4-FFF2-40B4-BE49-F238E27FC236}">
                <a16:creationId xmlns:a16="http://schemas.microsoft.com/office/drawing/2014/main" id="{E0832BBB-D08C-990F-289A-30DAE7EF6776}"/>
              </a:ext>
              <a:ext uri="{C183D7F6-B498-43B3-948B-1728B52AA6E4}">
                <adec:decorative xmlns:adec="http://schemas.microsoft.com/office/drawing/2017/decorative" val="1"/>
              </a:ext>
            </a:extLst>
          </p:cNvPr>
          <p:cNvSpPr/>
          <p:nvPr/>
        </p:nvSpPr>
        <p:spPr>
          <a:xfrm>
            <a:off x="2523818" y="3264865"/>
            <a:ext cx="150019" cy="152400"/>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4" name="Rectangle 13">
            <a:extLst>
              <a:ext uri="{FF2B5EF4-FFF2-40B4-BE49-F238E27FC236}">
                <a16:creationId xmlns:a16="http://schemas.microsoft.com/office/drawing/2014/main" id="{4B59F746-FF70-F10B-B65B-A480561B17F6}"/>
              </a:ext>
              <a:ext uri="{C183D7F6-B498-43B3-948B-1728B52AA6E4}">
                <adec:decorative xmlns:adec="http://schemas.microsoft.com/office/drawing/2017/decorative" val="1"/>
              </a:ext>
            </a:extLst>
          </p:cNvPr>
          <p:cNvSpPr/>
          <p:nvPr/>
        </p:nvSpPr>
        <p:spPr>
          <a:xfrm>
            <a:off x="2514600" y="5010655"/>
            <a:ext cx="150019" cy="152400"/>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5" name="Rectangle 14">
            <a:extLst>
              <a:ext uri="{FF2B5EF4-FFF2-40B4-BE49-F238E27FC236}">
                <a16:creationId xmlns:a16="http://schemas.microsoft.com/office/drawing/2014/main" id="{5E5F1E30-EF93-2A83-69F7-FF310ACC5076}"/>
              </a:ext>
              <a:ext uri="{C183D7F6-B498-43B3-948B-1728B52AA6E4}">
                <adec:decorative xmlns:adec="http://schemas.microsoft.com/office/drawing/2017/decorative" val="1"/>
              </a:ext>
            </a:extLst>
          </p:cNvPr>
          <p:cNvSpPr/>
          <p:nvPr/>
        </p:nvSpPr>
        <p:spPr>
          <a:xfrm>
            <a:off x="2523818" y="3929995"/>
            <a:ext cx="150019" cy="152400"/>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
        <p:nvSpPr>
          <p:cNvPr id="16" name="Rectangle 15">
            <a:extLst>
              <a:ext uri="{FF2B5EF4-FFF2-40B4-BE49-F238E27FC236}">
                <a16:creationId xmlns:a16="http://schemas.microsoft.com/office/drawing/2014/main" id="{3E1EA7DD-9200-5534-2C7D-00F7F72FBC10}"/>
              </a:ext>
              <a:ext uri="{C183D7F6-B498-43B3-948B-1728B52AA6E4}">
                <adec:decorative xmlns:adec="http://schemas.microsoft.com/office/drawing/2017/decorative" val="1"/>
              </a:ext>
            </a:extLst>
          </p:cNvPr>
          <p:cNvSpPr/>
          <p:nvPr/>
        </p:nvSpPr>
        <p:spPr>
          <a:xfrm>
            <a:off x="1829990" y="4754295"/>
            <a:ext cx="150019" cy="152400"/>
          </a:xfrm>
          <a:prstGeom prst="rect">
            <a:avLst/>
          </a:prstGeom>
          <a:noFill/>
          <a:ln w="2857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36953750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19DEE9E3-4392-126F-234A-9F42A3DE4F99}"/>
              </a:ext>
              <a:ext uri="{C183D7F6-B498-43B3-948B-1728B52AA6E4}">
                <adec:decorative xmlns:adec="http://schemas.microsoft.com/office/drawing/2017/decorative" val="1"/>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650" r="-2" b="3433"/>
          <a:stretch/>
        </p:blipFill>
        <p:spPr bwMode="auto">
          <a:xfrm>
            <a:off x="3662268" y="10"/>
            <a:ext cx="5481732" cy="3364982"/>
          </a:xfrm>
          <a:custGeom>
            <a:avLst/>
            <a:gdLst/>
            <a:ahLst/>
            <a:cxnLst/>
            <a:rect l="l" t="t" r="r" b="b"/>
            <a:pathLst>
              <a:path w="7308975" h="3364992">
                <a:moveTo>
                  <a:pt x="0" y="0"/>
                </a:moveTo>
                <a:lnTo>
                  <a:pt x="7308975" y="0"/>
                </a:lnTo>
                <a:lnTo>
                  <a:pt x="7308975" y="3364992"/>
                </a:lnTo>
                <a:lnTo>
                  <a:pt x="1210305" y="3364992"/>
                </a:lnTo>
                <a:lnTo>
                  <a:pt x="1192705" y="2943200"/>
                </a:lnTo>
                <a:cubicBezTo>
                  <a:pt x="1098874" y="1825108"/>
                  <a:pt x="684692" y="821621"/>
                  <a:pt x="62981" y="69271"/>
                </a:cubicBezTo>
                <a:close/>
              </a:path>
            </a:pathLst>
          </a:custGeom>
          <a:noFill/>
          <a:extLst>
            <a:ext uri="{909E8E84-426E-40DD-AFC4-6F175D3DCCD1}">
              <a14:hiddenFill xmlns:a14="http://schemas.microsoft.com/office/drawing/2010/main">
                <a:solidFill>
                  <a:srgbClr val="FFFFFF"/>
                </a:solidFill>
              </a14:hiddenFill>
            </a:ext>
          </a:extLst>
        </p:spPr>
      </p:pic>
      <p:pic>
        <p:nvPicPr>
          <p:cNvPr id="4" name="Picture 4">
            <a:extLst>
              <a:ext uri="{FF2B5EF4-FFF2-40B4-BE49-F238E27FC236}">
                <a16:creationId xmlns:a16="http://schemas.microsoft.com/office/drawing/2014/main" id="{DC20D215-E341-42A1-A360-25E5EA2B2609}"/>
              </a:ext>
              <a:ext uri="{C183D7F6-B498-43B3-948B-1728B52AA6E4}">
                <adec:decorative xmlns:adec="http://schemas.microsoft.com/office/drawing/2017/decorative" val="1"/>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12" r="925" b="2"/>
          <a:stretch/>
        </p:blipFill>
        <p:spPr bwMode="auto">
          <a:xfrm>
            <a:off x="3662268" y="3493008"/>
            <a:ext cx="5481732" cy="3364992"/>
          </a:xfrm>
          <a:custGeom>
            <a:avLst/>
            <a:gdLst/>
            <a:ahLst/>
            <a:cxnLst/>
            <a:rect l="l" t="t" r="r" b="b"/>
            <a:pathLst>
              <a:path w="7308975" h="3364992">
                <a:moveTo>
                  <a:pt x="1210305" y="0"/>
                </a:moveTo>
                <a:lnTo>
                  <a:pt x="7308975" y="0"/>
                </a:lnTo>
                <a:lnTo>
                  <a:pt x="7308975" y="3364992"/>
                </a:lnTo>
                <a:lnTo>
                  <a:pt x="0" y="3364992"/>
                </a:lnTo>
                <a:lnTo>
                  <a:pt x="62981" y="3295722"/>
                </a:lnTo>
                <a:cubicBezTo>
                  <a:pt x="684692" y="2543371"/>
                  <a:pt x="1098874" y="1539884"/>
                  <a:pt x="1192705" y="421793"/>
                </a:cubicBez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8A4050D-4602-5A49-7035-11F3F8F67943}"/>
              </a:ext>
            </a:extLst>
          </p:cNvPr>
          <p:cNvSpPr>
            <a:spLocks noGrp="1"/>
          </p:cNvSpPr>
          <p:nvPr>
            <p:ph type="title"/>
          </p:nvPr>
        </p:nvSpPr>
        <p:spPr>
          <a:xfrm>
            <a:off x="336042" y="859536"/>
            <a:ext cx="3624601" cy="1243584"/>
          </a:xfrm>
        </p:spPr>
        <p:txBody>
          <a:bodyPr>
            <a:normAutofit/>
          </a:bodyPr>
          <a:lstStyle/>
          <a:p>
            <a:pPr marL="0" indent="0">
              <a:buNone/>
            </a:pPr>
            <a:r>
              <a:rPr lang="en-US" sz="3200" b="1" dirty="0"/>
              <a:t>Why is this so hard?</a:t>
            </a:r>
          </a:p>
        </p:txBody>
      </p:sp>
      <p:sp>
        <p:nvSpPr>
          <p:cNvPr id="3" name="Content Placeholder 2">
            <a:extLst>
              <a:ext uri="{FF2B5EF4-FFF2-40B4-BE49-F238E27FC236}">
                <a16:creationId xmlns:a16="http://schemas.microsoft.com/office/drawing/2014/main" id="{BE8FA21F-1574-DAA3-1675-4076432A1FF9}"/>
              </a:ext>
            </a:extLst>
          </p:cNvPr>
          <p:cNvSpPr>
            <a:spLocks noGrp="1"/>
          </p:cNvSpPr>
          <p:nvPr>
            <p:ph idx="1"/>
          </p:nvPr>
        </p:nvSpPr>
        <p:spPr>
          <a:xfrm>
            <a:off x="336042" y="2512612"/>
            <a:ext cx="3931158" cy="3364982"/>
          </a:xfrm>
        </p:spPr>
        <p:txBody>
          <a:bodyPr>
            <a:normAutofit lnSpcReduction="10000"/>
          </a:bodyPr>
          <a:lstStyle/>
          <a:p>
            <a:r>
              <a:rPr lang="en-US" sz="2400" dirty="0"/>
              <a:t>Self-driving cars operate in a very complicated partially observable, stochastic, and  dynamic environment. </a:t>
            </a:r>
          </a:p>
          <a:p>
            <a:r>
              <a:rPr lang="en-US" sz="2400" dirty="0"/>
              <a:t>Can only use bounded rationality because of limits with sensors and computational power.</a:t>
            </a:r>
          </a:p>
          <a:p>
            <a:r>
              <a:rPr lang="en-US" sz="2400" dirty="0"/>
              <a:t>Require a set of different agents that cooperate.</a:t>
            </a:r>
          </a:p>
        </p:txBody>
      </p:sp>
    </p:spTree>
    <p:extLst>
      <p:ext uri="{BB962C8B-B14F-4D97-AF65-F5344CB8AC3E}">
        <p14:creationId xmlns:p14="http://schemas.microsoft.com/office/powerpoint/2010/main" val="410439428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2A73B-D412-FDFC-4998-25EDCCCEE290}"/>
              </a:ext>
            </a:extLst>
          </p:cNvPr>
          <p:cNvSpPr>
            <a:spLocks noGrp="1"/>
          </p:cNvSpPr>
          <p:nvPr>
            <p:ph type="title"/>
          </p:nvPr>
        </p:nvSpPr>
        <p:spPr>
          <a:xfrm>
            <a:off x="3973321" y="329184"/>
            <a:ext cx="4688333" cy="1783080"/>
          </a:xfrm>
        </p:spPr>
        <p:txBody>
          <a:bodyPr anchor="b">
            <a:normAutofit/>
          </a:bodyPr>
          <a:lstStyle/>
          <a:p>
            <a:r>
              <a:rPr lang="en-US" sz="4700" dirty="0"/>
              <a:t>What You </a:t>
            </a:r>
            <a:br>
              <a:rPr lang="en-US" sz="4700" dirty="0"/>
            </a:br>
            <a:r>
              <a:rPr lang="en-US" sz="4700" dirty="0"/>
              <a:t>Should Know</a:t>
            </a:r>
          </a:p>
        </p:txBody>
      </p:sp>
      <p:pic>
        <p:nvPicPr>
          <p:cNvPr id="13" name="Picture 12" descr="Sticky notes with question marks">
            <a:extLst>
              <a:ext uri="{FF2B5EF4-FFF2-40B4-BE49-F238E27FC236}">
                <a16:creationId xmlns:a16="http://schemas.microsoft.com/office/drawing/2014/main" id="{79E4DD96-5C40-0592-4C78-6B3CF88279C9}"/>
              </a:ext>
            </a:extLst>
          </p:cNvPr>
          <p:cNvPicPr>
            <a:picLocks noChangeAspect="1"/>
          </p:cNvPicPr>
          <p:nvPr/>
        </p:nvPicPr>
        <p:blipFill>
          <a:blip r:embed="rId2"/>
          <a:srcRect l="34224" r="31778" b="-1"/>
          <a:stretch/>
        </p:blipFill>
        <p:spPr>
          <a:xfrm>
            <a:off x="20" y="10"/>
            <a:ext cx="3492988" cy="6857990"/>
          </a:xfrm>
          <a:custGeom>
            <a:avLst/>
            <a:gdLst/>
            <a:ahLst/>
            <a:cxnLst/>
            <a:rect l="l" t="t" r="r" b="b"/>
            <a:pathLst>
              <a:path w="4657344" h="6858000">
                <a:moveTo>
                  <a:pt x="0" y="0"/>
                </a:moveTo>
                <a:lnTo>
                  <a:pt x="3429755" y="0"/>
                </a:lnTo>
                <a:lnTo>
                  <a:pt x="3526016" y="148742"/>
                </a:lnTo>
                <a:cubicBezTo>
                  <a:pt x="3657740" y="365513"/>
                  <a:pt x="3777402" y="589569"/>
                  <a:pt x="3886489" y="819975"/>
                </a:cubicBezTo>
                <a:cubicBezTo>
                  <a:pt x="3891856" y="833492"/>
                  <a:pt x="3900663" y="845393"/>
                  <a:pt x="3912049" y="854514"/>
                </a:cubicBezTo>
                <a:cubicBezTo>
                  <a:pt x="3897352" y="819849"/>
                  <a:pt x="3883037" y="784928"/>
                  <a:pt x="3868083" y="750263"/>
                </a:cubicBezTo>
                <a:cubicBezTo>
                  <a:pt x="3806989" y="608712"/>
                  <a:pt x="3742478" y="469145"/>
                  <a:pt x="3674155" y="331786"/>
                </a:cubicBezTo>
                <a:lnTo>
                  <a:pt x="3496656" y="0"/>
                </a:lnTo>
                <a:lnTo>
                  <a:pt x="3554371" y="0"/>
                </a:lnTo>
                <a:lnTo>
                  <a:pt x="3661621" y="196614"/>
                </a:lnTo>
                <a:cubicBezTo>
                  <a:pt x="3856899" y="573253"/>
                  <a:pt x="4021071" y="966066"/>
                  <a:pt x="4161279" y="1371196"/>
                </a:cubicBezTo>
                <a:cubicBezTo>
                  <a:pt x="4379525" y="2007265"/>
                  <a:pt x="4530141" y="2664286"/>
                  <a:pt x="4610660" y="3331516"/>
                </a:cubicBezTo>
                <a:cubicBezTo>
                  <a:pt x="4652837" y="3672965"/>
                  <a:pt x="4671625" y="4013908"/>
                  <a:pt x="4645040" y="4357388"/>
                </a:cubicBezTo>
                <a:cubicBezTo>
                  <a:pt x="4613599" y="4758899"/>
                  <a:pt x="4566181" y="5157998"/>
                  <a:pt x="4485789" y="5552906"/>
                </a:cubicBezTo>
                <a:cubicBezTo>
                  <a:pt x="4397121" y="5988893"/>
                  <a:pt x="4276748" y="6414594"/>
                  <a:pt x="4117769" y="6828295"/>
                </a:cubicBezTo>
                <a:lnTo>
                  <a:pt x="4105288" y="6858000"/>
                </a:lnTo>
                <a:lnTo>
                  <a:pt x="4052520" y="6858000"/>
                </a:lnTo>
                <a:lnTo>
                  <a:pt x="4059369" y="6841549"/>
                </a:lnTo>
                <a:cubicBezTo>
                  <a:pt x="4147276" y="6614016"/>
                  <a:pt x="4224193" y="6380817"/>
                  <a:pt x="4291518" y="6142729"/>
                </a:cubicBezTo>
                <a:cubicBezTo>
                  <a:pt x="4350055" y="5935370"/>
                  <a:pt x="4393256" y="5723695"/>
                  <a:pt x="4443357" y="5513923"/>
                </a:cubicBezTo>
                <a:cubicBezTo>
                  <a:pt x="4444541" y="5502788"/>
                  <a:pt x="4445137" y="5491601"/>
                  <a:pt x="4445146" y="5480401"/>
                </a:cubicBezTo>
                <a:cubicBezTo>
                  <a:pt x="4408465" y="5607635"/>
                  <a:pt x="4379196" y="5719759"/>
                  <a:pt x="4344559" y="5830359"/>
                </a:cubicBezTo>
                <a:cubicBezTo>
                  <a:pt x="4254261" y="6118381"/>
                  <a:pt x="4150112" y="6398531"/>
                  <a:pt x="4031702" y="6670527"/>
                </a:cubicBezTo>
                <a:lnTo>
                  <a:pt x="3943824" y="6858000"/>
                </a:lnTo>
                <a:lnTo>
                  <a:pt x="0" y="6858000"/>
                </a:lnTo>
                <a:close/>
              </a:path>
            </a:pathLst>
          </a:custGeom>
        </p:spPr>
      </p:pic>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745B0B4-FFD9-07E3-AB53-016FA1892E11}"/>
                  </a:ext>
                </a:extLst>
              </p:cNvPr>
              <p:cNvSpPr>
                <a:spLocks noGrp="1"/>
              </p:cNvSpPr>
              <p:nvPr>
                <p:ph idx="1"/>
              </p:nvPr>
            </p:nvSpPr>
            <p:spPr>
              <a:xfrm>
                <a:off x="3973321" y="2706624"/>
                <a:ext cx="4688333" cy="3483864"/>
              </a:xfrm>
            </p:spPr>
            <p:txBody>
              <a:bodyPr>
                <a:normAutofit/>
              </a:bodyPr>
              <a:lstStyle/>
              <a:p>
                <a:r>
                  <a:rPr lang="en-US" sz="1900" dirty="0"/>
                  <a:t>What an </a:t>
                </a:r>
                <a:r>
                  <a:rPr lang="en-US" sz="1900" b="1" dirty="0"/>
                  <a:t>agent function </a:t>
                </a:r>
                <a:br>
                  <a:rPr lang="en-US" sz="1900" dirty="0"/>
                </a:br>
                <a14:m>
                  <m:oMath xmlns:m="http://schemas.openxmlformats.org/officeDocument/2006/math">
                    <m:r>
                      <a:rPr lang="en-US" sz="1900" i="1">
                        <a:latin typeface="Cambria Math" panose="02040503050406030204" pitchFamily="18" charset="0"/>
                      </a:rPr>
                      <m:t>𝑎</m:t>
                    </m:r>
                    <m:r>
                      <a:rPr lang="en-US" sz="1900" b="0" i="1" smtClean="0">
                        <a:latin typeface="Cambria Math" panose="02040503050406030204" pitchFamily="18" charset="0"/>
                      </a:rPr>
                      <m:t>𝑐𝑡𝑖𝑜𝑛</m:t>
                    </m:r>
                    <m:r>
                      <a:rPr lang="en-US" sz="1900" i="1">
                        <a:latin typeface="Cambria Math" panose="02040503050406030204" pitchFamily="18" charset="0"/>
                      </a:rPr>
                      <m:t> = </m:t>
                    </m:r>
                    <m:r>
                      <a:rPr lang="en-US" sz="1900" i="1">
                        <a:latin typeface="Cambria Math" panose="02040503050406030204" pitchFamily="18" charset="0"/>
                      </a:rPr>
                      <m:t>𝑓</m:t>
                    </m:r>
                    <m:d>
                      <m:dPr>
                        <m:ctrlPr>
                          <a:rPr lang="en-US" sz="1900" i="1">
                            <a:latin typeface="Cambria Math" panose="02040503050406030204" pitchFamily="18" charset="0"/>
                          </a:rPr>
                        </m:ctrlPr>
                      </m:dPr>
                      <m:e>
                        <m:r>
                          <a:rPr lang="en-US" sz="1900" i="1">
                            <a:latin typeface="Cambria Math" panose="02040503050406030204" pitchFamily="18" charset="0"/>
                          </a:rPr>
                          <m:t>𝑝𝑒𝑟𝑐𝑒𝑝𝑡𝑠</m:t>
                        </m:r>
                      </m:e>
                    </m:d>
                  </m:oMath>
                </a14:m>
                <a:br>
                  <a:rPr lang="en-US" sz="1900" dirty="0"/>
                </a:br>
                <a:r>
                  <a:rPr lang="en-US" sz="1900" dirty="0"/>
                  <a:t>is and how it interacts with the environment.</a:t>
                </a:r>
              </a:p>
              <a:p>
                <a:r>
                  <a:rPr lang="en-US" sz="1900" dirty="0"/>
                  <a:t>What are </a:t>
                </a:r>
                <a:r>
                  <a:rPr lang="en-US" sz="1900" b="1" dirty="0"/>
                  <a:t>states</a:t>
                </a:r>
                <a:r>
                  <a:rPr lang="en-US" sz="1900" dirty="0"/>
                  <a:t> and what is the </a:t>
                </a:r>
                <a:r>
                  <a:rPr lang="en-US" sz="1900" b="1" dirty="0"/>
                  <a:t>transition function</a:t>
                </a:r>
                <a:r>
                  <a:rPr lang="en-US" sz="1900" dirty="0"/>
                  <a:t>?</a:t>
                </a:r>
              </a:p>
              <a:p>
                <a:r>
                  <a:rPr lang="en-US" sz="1900" dirty="0"/>
                  <a:t>How </a:t>
                </a:r>
                <a:r>
                  <a:rPr lang="en-US" sz="1900" b="1" dirty="0"/>
                  <a:t>environments</a:t>
                </a:r>
                <a:r>
                  <a:rPr lang="en-US" sz="1900" dirty="0"/>
                  <a:t> differ in terms of observability, uncertainty (stochastic behavior), and if the transition function is known.</a:t>
                </a:r>
              </a:p>
              <a:p>
                <a:r>
                  <a:rPr lang="en-US" sz="1900" dirty="0"/>
                  <a:t>How to identify different</a:t>
                </a:r>
                <a:r>
                  <a:rPr lang="en-US" sz="1900" b="1" dirty="0"/>
                  <a:t> types of agents</a:t>
                </a:r>
                <a:r>
                  <a:rPr lang="en-US" sz="1900" dirty="0"/>
                  <a:t>.</a:t>
                </a:r>
              </a:p>
              <a:p>
                <a:endParaRPr lang="en-US" sz="1900" dirty="0"/>
              </a:p>
            </p:txBody>
          </p:sp>
        </mc:Choice>
        <mc:Fallback xmlns="">
          <p:sp>
            <p:nvSpPr>
              <p:cNvPr id="3" name="Content Placeholder 2">
                <a:extLst>
                  <a:ext uri="{FF2B5EF4-FFF2-40B4-BE49-F238E27FC236}">
                    <a16:creationId xmlns:a16="http://schemas.microsoft.com/office/drawing/2014/main" id="{7745B0B4-FFD9-07E3-AB53-016FA1892E11}"/>
                  </a:ext>
                </a:extLst>
              </p:cNvPr>
              <p:cNvSpPr>
                <a:spLocks noGrp="1" noRot="1" noChangeAspect="1" noMove="1" noResize="1" noEditPoints="1" noAdjustHandles="1" noChangeArrowheads="1" noChangeShapeType="1" noTextEdit="1"/>
              </p:cNvSpPr>
              <p:nvPr>
                <p:ph idx="1"/>
              </p:nvPr>
            </p:nvSpPr>
            <p:spPr>
              <a:xfrm>
                <a:off x="3973321" y="2706624"/>
                <a:ext cx="4688333" cy="3483864"/>
              </a:xfrm>
              <a:blipFill>
                <a:blip r:embed="rId3"/>
                <a:stretch>
                  <a:fillRect l="-1040" t="-1748"/>
                </a:stretch>
              </a:blipFill>
            </p:spPr>
            <p:txBody>
              <a:bodyPr/>
              <a:lstStyle/>
              <a:p>
                <a:r>
                  <a:rPr lang="en-US">
                    <a:noFill/>
                  </a:rPr>
                  <a:t> </a:t>
                </a:r>
              </a:p>
            </p:txBody>
          </p:sp>
        </mc:Fallback>
      </mc:AlternateContent>
    </p:spTree>
    <p:extLst>
      <p:ext uri="{BB962C8B-B14F-4D97-AF65-F5344CB8AC3E}">
        <p14:creationId xmlns:p14="http://schemas.microsoft.com/office/powerpoint/2010/main" val="1230860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DDCFE71-9CDB-A319-F442-B9F489FF5A63}"/>
              </a:ext>
              <a:ext uri="{C183D7F6-B498-43B3-948B-1728B52AA6E4}">
                <adec:decorative xmlns:adec="http://schemas.microsoft.com/office/drawing/2017/decorative" val="1"/>
              </a:ext>
            </a:extLst>
          </p:cNvPr>
          <p:cNvPicPr>
            <a:picLocks noChangeAspect="1" noChangeArrowheads="1"/>
          </p:cNvPicPr>
          <p:nvPr/>
        </p:nvPicPr>
        <p:blipFill>
          <a:blip r:embed="rId3" cstate="print"/>
          <a:srcRect/>
          <a:stretch>
            <a:fillRect/>
          </a:stretch>
        </p:blipFill>
        <p:spPr bwMode="auto">
          <a:xfrm>
            <a:off x="3048000" y="2133401"/>
            <a:ext cx="4953000" cy="2133799"/>
          </a:xfrm>
          <a:prstGeom prst="rect">
            <a:avLst/>
          </a:prstGeom>
          <a:noFill/>
          <a:ln w="9525">
            <a:noFill/>
            <a:miter lim="800000"/>
            <a:headEnd/>
            <a:tailEnd/>
          </a:ln>
        </p:spPr>
      </p:pic>
      <p:sp>
        <p:nvSpPr>
          <p:cNvPr id="6146" name="Rectangle 2"/>
          <p:cNvSpPr>
            <a:spLocks noGrp="1" noChangeArrowheads="1"/>
          </p:cNvSpPr>
          <p:nvPr>
            <p:ph type="title"/>
          </p:nvPr>
        </p:nvSpPr>
        <p:spPr/>
        <p:txBody>
          <a:bodyPr/>
          <a:lstStyle/>
          <a:p>
            <a:r>
              <a:rPr lang="en-US" dirty="0"/>
              <a:t>Agent Function and Agent Program</a:t>
            </a:r>
          </a:p>
        </p:txBody>
      </p:sp>
      <mc:AlternateContent xmlns:mc="http://schemas.openxmlformats.org/markup-compatibility/2006" xmlns:a14="http://schemas.microsoft.com/office/drawing/2010/main">
        <mc:Choice Requires="a14">
          <p:sp>
            <p:nvSpPr>
              <p:cNvPr id="6147" name="Rectangle 3"/>
              <p:cNvSpPr>
                <a:spLocks noGrp="1" noChangeArrowheads="1"/>
              </p:cNvSpPr>
              <p:nvPr>
                <p:ph idx="1"/>
              </p:nvPr>
            </p:nvSpPr>
            <p:spPr>
              <a:xfrm>
                <a:off x="628650" y="1524001"/>
                <a:ext cx="7753350" cy="3962399"/>
              </a:xfrm>
            </p:spPr>
            <p:txBody>
              <a:bodyPr>
                <a:normAutofit fontScale="62500" lnSpcReduction="20000"/>
              </a:bodyPr>
              <a:lstStyle/>
              <a:p>
                <a:pPr marL="0" indent="0">
                  <a:buNone/>
                </a:pPr>
                <a:r>
                  <a:rPr lang="en-US" sz="2800" dirty="0"/>
                  <a:t>The </a:t>
                </a:r>
                <a:r>
                  <a:rPr lang="en-US" sz="2800" dirty="0">
                    <a:solidFill>
                      <a:srgbClr val="FF0000"/>
                    </a:solidFill>
                  </a:rPr>
                  <a:t>agent</a:t>
                </a:r>
                <a:r>
                  <a:rPr lang="en-US" sz="2800" dirty="0"/>
                  <a:t> </a:t>
                </a:r>
                <a:r>
                  <a:rPr lang="en-US" sz="2800" dirty="0">
                    <a:solidFill>
                      <a:srgbClr val="FF0000"/>
                    </a:solidFill>
                  </a:rPr>
                  <a:t>function</a:t>
                </a:r>
                <a14:m>
                  <m:oMath xmlns:m="http://schemas.openxmlformats.org/officeDocument/2006/math">
                    <m:r>
                      <a:rPr lang="en-US" sz="2800" i="1">
                        <a:latin typeface="Cambria Math" panose="02040503050406030204" pitchFamily="18" charset="0"/>
                      </a:rPr>
                      <m:t> </m:t>
                    </m:r>
                  </m:oMath>
                </a14:m>
                <a:r>
                  <a:rPr lang="en-US" sz="2800" dirty="0"/>
                  <a:t>maps from the set of all possible </a:t>
                </a:r>
                <a:r>
                  <a:rPr lang="en-US" sz="2800" i="1" dirty="0"/>
                  <a:t>percept sequences </a:t>
                </a: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𝑃</m:t>
                        </m:r>
                      </m:e>
                      <m:sup>
                        <m:r>
                          <a:rPr lang="en-US" sz="2800" i="1">
                            <a:latin typeface="Cambria Math" panose="02040503050406030204" pitchFamily="18" charset="0"/>
                          </a:rPr>
                          <m:t>∗</m:t>
                        </m:r>
                      </m:sup>
                    </m:sSup>
                    <m:r>
                      <a:rPr lang="en-US" sz="2800" i="1">
                        <a:latin typeface="Cambria Math" panose="02040503050406030204" pitchFamily="18" charset="0"/>
                      </a:rPr>
                      <m:t> </m:t>
                    </m:r>
                  </m:oMath>
                </a14:m>
                <a:r>
                  <a:rPr lang="en-US" sz="2800" dirty="0"/>
                  <a:t>to the</a:t>
                </a:r>
                <a:r>
                  <a:rPr lang="en-US" sz="2800" i="1" dirty="0"/>
                  <a:t> set of actions </a:t>
                </a:r>
                <a14:m>
                  <m:oMath xmlns:m="http://schemas.openxmlformats.org/officeDocument/2006/math">
                    <m:r>
                      <a:rPr lang="en-US" sz="2800" i="1">
                        <a:latin typeface="Cambria Math" panose="02040503050406030204" pitchFamily="18" charset="0"/>
                      </a:rPr>
                      <m:t>𝐴</m:t>
                    </m:r>
                    <m:r>
                      <a:rPr lang="en-US" sz="2800" i="1">
                        <a:latin typeface="Cambria Math" panose="02040503050406030204" pitchFamily="18" charset="0"/>
                      </a:rPr>
                      <m:t> </m:t>
                    </m:r>
                  </m:oMath>
                </a14:m>
                <a:r>
                  <a:rPr lang="en-US" sz="2800" dirty="0"/>
                  <a:t>formulated as an abstract mathematical function. </a:t>
                </a:r>
              </a:p>
              <a:p>
                <a:pPr marL="0" indent="0">
                  <a:buNone/>
                </a:pPr>
                <a:endParaRPr lang="en-US" sz="2800" dirty="0"/>
              </a:p>
              <a:p>
                <a:pPr marL="0" indent="0">
                  <a:buNone/>
                </a:pPr>
                <a:endParaRPr lang="en-US" sz="2800" dirty="0"/>
              </a:p>
              <a:p>
                <a:pPr marL="0" indent="0">
                  <a:buNone/>
                </a:pPr>
                <a:endParaRPr lang="en-US" sz="2800" dirty="0"/>
              </a:p>
              <a:p>
                <a:pPr marL="0" indent="0">
                  <a:buNone/>
                </a:pPr>
                <a:endParaRPr lang="en-US" sz="2800" dirty="0"/>
              </a:p>
              <a:p>
                <a:pPr marL="342900" lvl="1" indent="0">
                  <a:buNone/>
                </a:pPr>
                <a14:m>
                  <m:oMath xmlns:m="http://schemas.openxmlformats.org/officeDocument/2006/math">
                    <m:r>
                      <a:rPr lang="en-US" sz="3400" b="0" i="1" smtClean="0">
                        <a:latin typeface="Cambria Math" panose="02040503050406030204" pitchFamily="18" charset="0"/>
                      </a:rPr>
                      <m:t>𝑓</m:t>
                    </m:r>
                    <m:r>
                      <a:rPr lang="en-US" sz="3400" b="0" i="1" smtClean="0">
                        <a:latin typeface="Cambria Math" panose="02040503050406030204" pitchFamily="18" charset="0"/>
                      </a:rPr>
                      <m:t> : </m:t>
                    </m:r>
                    <m:sSup>
                      <m:sSupPr>
                        <m:ctrlPr>
                          <a:rPr lang="en-US" sz="3400" b="0" i="1" smtClean="0">
                            <a:latin typeface="Cambria Math" panose="02040503050406030204" pitchFamily="18" charset="0"/>
                          </a:rPr>
                        </m:ctrlPr>
                      </m:sSupPr>
                      <m:e>
                        <m:r>
                          <a:rPr lang="en-US" sz="3400" b="0" i="1" smtClean="0">
                            <a:latin typeface="Cambria Math" panose="02040503050406030204" pitchFamily="18" charset="0"/>
                          </a:rPr>
                          <m:t>𝑃</m:t>
                        </m:r>
                      </m:e>
                      <m:sup>
                        <m:r>
                          <a:rPr lang="en-US" sz="3400" b="0" i="1" smtClean="0">
                            <a:latin typeface="Cambria Math" panose="02040503050406030204" pitchFamily="18" charset="0"/>
                          </a:rPr>
                          <m:t>∗</m:t>
                        </m:r>
                      </m:sup>
                    </m:sSup>
                    <m:r>
                      <a:rPr lang="en-US" sz="3400" b="0" i="1" smtClean="0">
                        <a:latin typeface="Cambria Math" panose="02040503050406030204" pitchFamily="18" charset="0"/>
                      </a:rPr>
                      <m:t> →</m:t>
                    </m:r>
                    <m:r>
                      <a:rPr lang="en-US" sz="3400" b="0" i="1" smtClean="0">
                        <a:latin typeface="Cambria Math" panose="02040503050406030204" pitchFamily="18" charset="0"/>
                      </a:rPr>
                      <m:t>𝐴</m:t>
                    </m:r>
                  </m:oMath>
                </a14:m>
                <a:r>
                  <a:rPr lang="en-US" sz="2500" dirty="0"/>
                  <a:t>           </a:t>
                </a:r>
              </a:p>
              <a:p>
                <a:pPr marL="0" indent="0">
                  <a:buNone/>
                </a:pPr>
                <a:endParaRPr lang="en-US" sz="2800" dirty="0"/>
              </a:p>
              <a:p>
                <a:pPr marL="0" indent="0">
                  <a:buNone/>
                </a:pPr>
                <a:endParaRPr lang="en-US" sz="2800" dirty="0"/>
              </a:p>
              <a:p>
                <a:pPr marL="0" indent="0">
                  <a:buNone/>
                </a:pPr>
                <a:endParaRPr lang="en-US" sz="2800" dirty="0"/>
              </a:p>
              <a:p>
                <a:pPr marL="0" indent="0">
                  <a:buNone/>
                </a:pPr>
                <a:r>
                  <a:rPr lang="en-US" sz="2800" dirty="0"/>
                  <a:t>The </a:t>
                </a:r>
                <a:r>
                  <a:rPr lang="en-US" sz="2800" dirty="0">
                    <a:solidFill>
                      <a:srgbClr val="FF0000"/>
                    </a:solidFill>
                  </a:rPr>
                  <a:t>agent</a:t>
                </a:r>
                <a:r>
                  <a:rPr lang="en-US" sz="2800" dirty="0"/>
                  <a:t> </a:t>
                </a:r>
                <a:r>
                  <a:rPr lang="en-US" sz="2800" dirty="0">
                    <a:solidFill>
                      <a:srgbClr val="FF0000"/>
                    </a:solidFill>
                  </a:rPr>
                  <a:t>program</a:t>
                </a:r>
                <a:r>
                  <a:rPr lang="en-US" sz="2800" dirty="0"/>
                  <a:t> is a concrete implementation of this function for a given physical system.</a:t>
                </a:r>
              </a:p>
              <a:p>
                <a:pPr marL="0" indent="0">
                  <a:buNone/>
                </a:pPr>
                <a:endParaRPr lang="en-US" sz="2800" dirty="0"/>
              </a:p>
              <a:p>
                <a:pPr marL="0" indent="0">
                  <a:buNone/>
                </a:pPr>
                <a:r>
                  <a:rPr lang="en-US" sz="2800" dirty="0"/>
                  <a:t>Agent = architecture (hardware) + agent program (implementation of </a:t>
                </a:r>
                <a14:m>
                  <m:oMath xmlns:m="http://schemas.openxmlformats.org/officeDocument/2006/math">
                    <m:r>
                      <a:rPr lang="en-US" sz="2800" i="1">
                        <a:latin typeface="Cambria Math" panose="02040503050406030204" pitchFamily="18" charset="0"/>
                      </a:rPr>
                      <m:t>𝑓</m:t>
                    </m:r>
                  </m:oMath>
                </a14:m>
                <a:r>
                  <a:rPr lang="en-US" sz="2800" dirty="0"/>
                  <a:t>)</a:t>
                </a:r>
              </a:p>
            </p:txBody>
          </p:sp>
        </mc:Choice>
        <mc:Fallback xmlns="">
          <p:sp>
            <p:nvSpPr>
              <p:cNvPr id="6147" name="Rectangle 3"/>
              <p:cNvSpPr>
                <a:spLocks noGrp="1" noRot="1" noChangeAspect="1" noMove="1" noResize="1" noEditPoints="1" noAdjustHandles="1" noChangeArrowheads="1" noChangeShapeType="1" noTextEdit="1"/>
              </p:cNvSpPr>
              <p:nvPr>
                <p:ph idx="1"/>
              </p:nvPr>
            </p:nvSpPr>
            <p:spPr>
              <a:xfrm>
                <a:off x="628650" y="1524001"/>
                <a:ext cx="7753350" cy="3962399"/>
              </a:xfrm>
              <a:blipFill>
                <a:blip r:embed="rId4"/>
                <a:stretch>
                  <a:fillRect l="-629" t="-2462" b="-615"/>
                </a:stretch>
              </a:blipFill>
            </p:spPr>
            <p:txBody>
              <a:bodyPr/>
              <a:lstStyle/>
              <a:p>
                <a:r>
                  <a:rPr lang="en-US">
                    <a:noFill/>
                  </a:rPr>
                  <a:t> </a:t>
                </a:r>
              </a:p>
            </p:txBody>
          </p:sp>
        </mc:Fallback>
      </mc:AlternateContent>
      <p:sp>
        <p:nvSpPr>
          <p:cNvPr id="3" name="TextBox 2">
            <a:extLst>
              <a:ext uri="{FF2B5EF4-FFF2-40B4-BE49-F238E27FC236}">
                <a16:creationId xmlns:a16="http://schemas.microsoft.com/office/drawing/2014/main" id="{A2EA5988-3EF3-423E-9255-6C4428FE792D}"/>
              </a:ext>
            </a:extLst>
          </p:cNvPr>
          <p:cNvSpPr txBox="1"/>
          <p:nvPr/>
        </p:nvSpPr>
        <p:spPr>
          <a:xfrm>
            <a:off x="1328057" y="5721945"/>
            <a:ext cx="2520370" cy="92333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wrap="none" rtlCol="0">
            <a:spAutoFit/>
          </a:bodyPr>
          <a:lstStyle/>
          <a:p>
            <a:pPr marL="285750" indent="-285750">
              <a:buFont typeface="Arial" panose="020B0604020202020204" pitchFamily="34" charset="0"/>
              <a:buChar char="•"/>
            </a:pPr>
            <a:r>
              <a:rPr lang="en-US" dirty="0"/>
              <a:t>Sensors</a:t>
            </a:r>
          </a:p>
          <a:p>
            <a:pPr marL="285750" indent="-285750">
              <a:buFont typeface="Arial" panose="020B0604020202020204" pitchFamily="34" charset="0"/>
              <a:buChar char="•"/>
            </a:pPr>
            <a:r>
              <a:rPr lang="en-US" dirty="0"/>
              <a:t>Memory</a:t>
            </a:r>
          </a:p>
          <a:p>
            <a:pPr marL="285750" indent="-285750">
              <a:buFont typeface="Arial" panose="020B0604020202020204" pitchFamily="34" charset="0"/>
              <a:buChar char="•"/>
            </a:pPr>
            <a:r>
              <a:rPr lang="en-US" dirty="0"/>
              <a:t>Computational power</a:t>
            </a:r>
          </a:p>
        </p:txBody>
      </p:sp>
      <p:sp>
        <p:nvSpPr>
          <p:cNvPr id="4" name="Arrow: Down 3">
            <a:extLst>
              <a:ext uri="{FF2B5EF4-FFF2-40B4-BE49-F238E27FC236}">
                <a16:creationId xmlns:a16="http://schemas.microsoft.com/office/drawing/2014/main" id="{C78490AF-4FEA-47BC-83F2-FBCDACE93FDE}"/>
              </a:ext>
              <a:ext uri="{C183D7F6-B498-43B3-948B-1728B52AA6E4}">
                <adec:decorative xmlns:adec="http://schemas.microsoft.com/office/drawing/2017/decorative" val="1"/>
              </a:ext>
            </a:extLst>
          </p:cNvPr>
          <p:cNvSpPr/>
          <p:nvPr/>
        </p:nvSpPr>
        <p:spPr>
          <a:xfrm>
            <a:off x="2435842" y="5388428"/>
            <a:ext cx="304800" cy="305098"/>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587470C2-4341-7CA5-300A-0259AEE9A1CF}"/>
              </a:ext>
              <a:ext uri="{C183D7F6-B498-43B3-948B-1728B52AA6E4}">
                <adec:decorative xmlns:adec="http://schemas.microsoft.com/office/drawing/2017/decorative" val="1"/>
              </a:ext>
            </a:extLst>
          </p:cNvPr>
          <p:cNvSpPr/>
          <p:nvPr/>
        </p:nvSpPr>
        <p:spPr>
          <a:xfrm>
            <a:off x="6496566" y="2802596"/>
            <a:ext cx="858611" cy="36671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DB5E80B8-B618-5127-170D-56D831FC7051}"/>
                  </a:ext>
                  <a:ext uri="{C183D7F6-B498-43B3-948B-1728B52AA6E4}">
                    <adec:decorative xmlns:adec="http://schemas.microsoft.com/office/drawing/2017/decorative" val="1"/>
                  </a:ext>
                </a:extLst>
              </p:cNvPr>
              <p:cNvSpPr txBox="1"/>
              <p:nvPr/>
            </p:nvSpPr>
            <p:spPr>
              <a:xfrm>
                <a:off x="6420366" y="2828539"/>
                <a:ext cx="1047234" cy="307777"/>
              </a:xfrm>
              <a:prstGeom prst="rect">
                <a:avLst/>
              </a:prstGeom>
              <a:noFill/>
            </p:spPr>
            <p:txBody>
              <a:bodyPr wrap="square">
                <a:spAutoFit/>
              </a:bodyPr>
              <a:lstStyle/>
              <a:p>
                <a:pPr marL="0" indent="0" algn="ctr">
                  <a:buNone/>
                </a:pPr>
                <a14:m>
                  <m:oMathPara xmlns:m="http://schemas.openxmlformats.org/officeDocument/2006/math">
                    <m:oMathParaPr>
                      <m:jc m:val="left"/>
                    </m:oMathParaPr>
                    <m:oMath xmlns:m="http://schemas.openxmlformats.org/officeDocument/2006/math">
                      <m:r>
                        <a:rPr lang="en-US" sz="1400" b="1" i="1" dirty="0" smtClean="0">
                          <a:solidFill>
                            <a:srgbClr val="FF0000"/>
                          </a:solidFill>
                          <a:latin typeface="Cambria Math" panose="02040503050406030204" pitchFamily="18" charset="0"/>
                        </a:rPr>
                        <m:t>𝒂</m:t>
                      </m:r>
                      <m:r>
                        <a:rPr lang="en-US" sz="1400" b="1" i="1" dirty="0" smtClean="0">
                          <a:solidFill>
                            <a:srgbClr val="FF0000"/>
                          </a:solidFill>
                          <a:latin typeface="Cambria Math" panose="02040503050406030204" pitchFamily="18" charset="0"/>
                        </a:rPr>
                        <m:t> = </m:t>
                      </m:r>
                      <m:r>
                        <a:rPr lang="en-US" sz="1400" b="1" i="1" dirty="0" smtClean="0">
                          <a:solidFill>
                            <a:srgbClr val="FF0000"/>
                          </a:solidFill>
                          <a:latin typeface="Cambria Math" panose="02040503050406030204" pitchFamily="18" charset="0"/>
                        </a:rPr>
                        <m:t>𝒇</m:t>
                      </m:r>
                      <m:r>
                        <a:rPr lang="en-US" sz="1400" b="1" i="1" dirty="0" smtClean="0">
                          <a:solidFill>
                            <a:srgbClr val="FF0000"/>
                          </a:solidFill>
                          <a:latin typeface="Cambria Math" panose="02040503050406030204" pitchFamily="18" charset="0"/>
                        </a:rPr>
                        <m:t>(</m:t>
                      </m:r>
                      <m:r>
                        <a:rPr lang="en-US" sz="1400" b="1" i="1" dirty="0" smtClean="0">
                          <a:solidFill>
                            <a:srgbClr val="FF0000"/>
                          </a:solidFill>
                          <a:latin typeface="Cambria Math" panose="02040503050406030204" pitchFamily="18" charset="0"/>
                        </a:rPr>
                        <m:t>𝒑</m:t>
                      </m:r>
                      <m:r>
                        <a:rPr lang="en-US" sz="1400" b="1" i="1" dirty="0" smtClean="0">
                          <a:solidFill>
                            <a:srgbClr val="FF0000"/>
                          </a:solidFill>
                          <a:latin typeface="Cambria Math" panose="02040503050406030204" pitchFamily="18" charset="0"/>
                        </a:rPr>
                        <m:t>)</m:t>
                      </m:r>
                    </m:oMath>
                  </m:oMathPara>
                </a14:m>
                <a:endParaRPr lang="en-US" sz="1400" b="1" dirty="0">
                  <a:solidFill>
                    <a:srgbClr val="FF0000"/>
                  </a:solidFill>
                </a:endParaRPr>
              </a:p>
            </p:txBody>
          </p:sp>
        </mc:Choice>
        <mc:Fallback xmlns="">
          <p:sp>
            <p:nvSpPr>
              <p:cNvPr id="6" name="TextBox 5">
                <a:extLst>
                  <a:ext uri="{FF2B5EF4-FFF2-40B4-BE49-F238E27FC236}">
                    <a16:creationId xmlns:a16="http://schemas.microsoft.com/office/drawing/2014/main" id="{DB5E80B8-B618-5127-170D-56D831FC7051}"/>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6420366" y="2828539"/>
                <a:ext cx="1047234" cy="307777"/>
              </a:xfrm>
              <a:prstGeom prst="rect">
                <a:avLst/>
              </a:prstGeom>
              <a:blipFill>
                <a:blip r:embed="rId5"/>
                <a:stretch>
                  <a:fillRect b="-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F95A021F-E12D-2F4E-E8D8-B959451272C3}"/>
                  </a:ext>
                  <a:ext uri="{C183D7F6-B498-43B3-948B-1728B52AA6E4}">
                    <adec:decorative xmlns:adec="http://schemas.microsoft.com/office/drawing/2017/decorative" val="1"/>
                  </a:ext>
                </a:extLst>
              </p:cNvPr>
              <p:cNvSpPr txBox="1"/>
              <p:nvPr/>
            </p:nvSpPr>
            <p:spPr>
              <a:xfrm>
                <a:off x="5486400" y="3485670"/>
                <a:ext cx="304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1" i="1" dirty="0" smtClean="0">
                          <a:solidFill>
                            <a:srgbClr val="FF0000"/>
                          </a:solidFill>
                          <a:latin typeface="Cambria Math" panose="02040503050406030204" pitchFamily="18" charset="0"/>
                        </a:rPr>
                        <m:t>𝒂</m:t>
                      </m:r>
                    </m:oMath>
                  </m:oMathPara>
                </a14:m>
                <a:endParaRPr lang="en-US" dirty="0"/>
              </a:p>
            </p:txBody>
          </p:sp>
        </mc:Choice>
        <mc:Fallback xmlns="">
          <p:sp>
            <p:nvSpPr>
              <p:cNvPr id="10" name="TextBox 9">
                <a:extLst>
                  <a:ext uri="{FF2B5EF4-FFF2-40B4-BE49-F238E27FC236}">
                    <a16:creationId xmlns:a16="http://schemas.microsoft.com/office/drawing/2014/main" id="{F95A021F-E12D-2F4E-E8D8-B959451272C3}"/>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5486400" y="3485670"/>
                <a:ext cx="304800" cy="369332"/>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F99183F8-130C-455B-92FB-005B2F5EB2BB}"/>
                  </a:ext>
                  <a:ext uri="{C183D7F6-B498-43B3-948B-1728B52AA6E4}">
                    <adec:decorative xmlns:adec="http://schemas.microsoft.com/office/drawing/2017/decorative" val="1"/>
                  </a:ext>
                </a:extLst>
              </p:cNvPr>
              <p:cNvSpPr txBox="1"/>
              <p:nvPr/>
            </p:nvSpPr>
            <p:spPr>
              <a:xfrm>
                <a:off x="5486400" y="2256124"/>
                <a:ext cx="304800"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1800" b="1" i="1" dirty="0" smtClean="0">
                          <a:solidFill>
                            <a:srgbClr val="FF0000"/>
                          </a:solidFill>
                          <a:latin typeface="Cambria Math" panose="02040503050406030204" pitchFamily="18" charset="0"/>
                        </a:rPr>
                        <m:t>𝒑</m:t>
                      </m:r>
                    </m:oMath>
                  </m:oMathPara>
                </a14:m>
                <a:endParaRPr lang="en-US" dirty="0"/>
              </a:p>
            </p:txBody>
          </p:sp>
        </mc:Choice>
        <mc:Fallback xmlns="">
          <p:sp>
            <p:nvSpPr>
              <p:cNvPr id="11" name="TextBox 10">
                <a:extLst>
                  <a:ext uri="{FF2B5EF4-FFF2-40B4-BE49-F238E27FC236}">
                    <a16:creationId xmlns:a16="http://schemas.microsoft.com/office/drawing/2014/main" id="{F99183F8-130C-455B-92FB-005B2F5EB2BB}"/>
                  </a:ext>
                  <a:ext uri="{C183D7F6-B498-43B3-948B-1728B52AA6E4}">
                    <adec:decorative xmlns:adec="http://schemas.microsoft.com/office/drawing/2017/decorative" val="1"/>
                  </a:ext>
                </a:extLst>
              </p:cNvPr>
              <p:cNvSpPr txBox="1">
                <a:spLocks noRot="1" noChangeAspect="1" noMove="1" noResize="1" noEditPoints="1" noAdjustHandles="1" noChangeArrowheads="1" noChangeShapeType="1" noTextEdit="1"/>
              </p:cNvSpPr>
              <p:nvPr/>
            </p:nvSpPr>
            <p:spPr>
              <a:xfrm>
                <a:off x="5486400" y="2256124"/>
                <a:ext cx="304800" cy="369332"/>
              </a:xfrm>
              <a:prstGeom prst="rect">
                <a:avLst/>
              </a:prstGeom>
              <a:blipFill>
                <a:blip r:embed="rId7"/>
                <a:stretch>
                  <a:fillRect r="-6000" b="-6557"/>
                </a:stretch>
              </a:blipFill>
            </p:spPr>
            <p:txBody>
              <a:bodyPr/>
              <a:lstStyle/>
              <a:p>
                <a:r>
                  <a:rPr 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61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147">
                                            <p:txEl>
                                              <p:pRg st="5" end="5"/>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147">
                                            <p:txEl>
                                              <p:pRg st="9" end="9"/>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147">
                                            <p:txEl>
                                              <p:pRg st="11" end="1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147" grpId="0" uiExpand="1" build="p"/>
      <p:bldP spid="3" grpId="0" animBg="1"/>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p:txBody>
          <a:bodyPr/>
          <a:lstStyle/>
          <a:p>
            <a:r>
              <a:rPr lang="en-US" dirty="0"/>
              <a:t>Example:</a:t>
            </a:r>
            <a:br>
              <a:rPr lang="en-US" dirty="0"/>
            </a:br>
            <a:r>
              <a:rPr lang="en-US" dirty="0"/>
              <a:t>Vacuum-cleaner World</a:t>
            </a:r>
          </a:p>
        </p:txBody>
      </p:sp>
      <p:sp>
        <p:nvSpPr>
          <p:cNvPr id="7171" name="Rectangle 3"/>
          <p:cNvSpPr>
            <a:spLocks noGrp="1" noChangeArrowheads="1"/>
          </p:cNvSpPr>
          <p:nvPr>
            <p:ph idx="1"/>
          </p:nvPr>
        </p:nvSpPr>
        <p:spPr>
          <a:xfrm>
            <a:off x="628650" y="1524000"/>
            <a:ext cx="3638551" cy="1981200"/>
          </a:xfrm>
        </p:spPr>
        <p:txBody>
          <a:bodyPr>
            <a:normAutofit/>
          </a:bodyPr>
          <a:lstStyle/>
          <a:p>
            <a:r>
              <a:rPr lang="en-US" b="1" dirty="0"/>
              <a:t>Percepts:</a:t>
            </a:r>
            <a:r>
              <a:rPr lang="en-US" dirty="0"/>
              <a:t> </a:t>
            </a:r>
            <a:br>
              <a:rPr lang="en-US" dirty="0"/>
            </a:br>
            <a:r>
              <a:rPr lang="en-US" dirty="0"/>
              <a:t>	Location and status, </a:t>
            </a:r>
            <a:br>
              <a:rPr lang="en-US" dirty="0"/>
            </a:br>
            <a:r>
              <a:rPr lang="en-US" dirty="0"/>
              <a:t>	e.g., </a:t>
            </a:r>
            <a:r>
              <a:rPr lang="en-US" dirty="0">
                <a:solidFill>
                  <a:schemeClr val="accent3"/>
                </a:solidFill>
              </a:rPr>
              <a:t>[A, Dirty]</a:t>
            </a:r>
          </a:p>
          <a:p>
            <a:r>
              <a:rPr lang="en-US" b="1" dirty="0"/>
              <a:t>Actions:</a:t>
            </a:r>
            <a:r>
              <a:rPr lang="en-US" dirty="0"/>
              <a:t> </a:t>
            </a:r>
            <a:br>
              <a:rPr lang="en-US" dirty="0"/>
            </a:br>
            <a:r>
              <a:rPr lang="en-US" dirty="0"/>
              <a:t>	</a:t>
            </a:r>
            <a:r>
              <a:rPr lang="en-US" dirty="0">
                <a:solidFill>
                  <a:srgbClr val="FF0000"/>
                </a:solidFill>
              </a:rPr>
              <a:t>Left, Right, Suck, </a:t>
            </a:r>
            <a:r>
              <a:rPr lang="en-US" dirty="0" err="1">
                <a:solidFill>
                  <a:srgbClr val="FF0000"/>
                </a:solidFill>
              </a:rPr>
              <a:t>NoOp</a:t>
            </a:r>
            <a:endParaRPr lang="en-US" dirty="0">
              <a:solidFill>
                <a:srgbClr val="FF0000"/>
              </a:solidFill>
            </a:endParaRPr>
          </a:p>
          <a:p>
            <a:endParaRPr lang="en-US" i="1" dirty="0"/>
          </a:p>
          <a:p>
            <a:pPr>
              <a:buNone/>
            </a:pPr>
            <a:endParaRPr lang="en-US" dirty="0">
              <a:solidFill>
                <a:srgbClr val="FF0000"/>
              </a:solidFill>
              <a:latin typeface="Courier New" panose="02070309020205020404" pitchFamily="49" charset="0"/>
              <a:cs typeface="Courier New" panose="02070309020205020404" pitchFamily="49" charset="0"/>
            </a:endParaRPr>
          </a:p>
        </p:txBody>
      </p:sp>
      <p:pic>
        <p:nvPicPr>
          <p:cNvPr id="7172" name="Picture 4" descr="vacuum2-environment"/>
          <p:cNvPicPr>
            <a:picLocks noChangeAspect="1" noChangeArrowheads="1"/>
          </p:cNvPicPr>
          <p:nvPr/>
        </p:nvPicPr>
        <p:blipFill>
          <a:blip r:embed="rId3" cstate="print"/>
          <a:srcRect/>
          <a:stretch>
            <a:fillRect/>
          </a:stretch>
        </p:blipFill>
        <p:spPr bwMode="auto">
          <a:xfrm>
            <a:off x="4876800" y="609600"/>
            <a:ext cx="3872345" cy="1981200"/>
          </a:xfrm>
          <a:prstGeom prst="rect">
            <a:avLst/>
          </a:prstGeom>
          <a:noFill/>
        </p:spPr>
      </p:pic>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9ADB47C7-D44C-4FF8-8772-B83961F5A3A0}"/>
                  </a:ext>
                </a:extLst>
              </p:cNvPr>
              <p:cNvSpPr/>
              <p:nvPr/>
            </p:nvSpPr>
            <p:spPr>
              <a:xfrm>
                <a:off x="4114800" y="3429000"/>
                <a:ext cx="4876799" cy="2985433"/>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None/>
                </a:pPr>
                <a:r>
                  <a:rPr lang="en-US" sz="2000" dirty="0"/>
                  <a:t>Implemented agent program:</a:t>
                </a:r>
                <a:br>
                  <a:rPr lang="en-US" sz="2000" dirty="0"/>
                </a:br>
                <a:endParaRPr lang="en-US" sz="2000" dirty="0"/>
              </a:p>
              <a:p>
                <a:pPr>
                  <a:buNone/>
                </a:pPr>
                <a:r>
                  <a:rPr lang="en-US" sz="2000" b="1" dirty="0">
                    <a:solidFill>
                      <a:schemeClr val="tx1"/>
                    </a:solidFill>
                  </a:rPr>
                  <a:t>function Vacuum-Agent</a:t>
                </a:r>
                <a:r>
                  <a:rPr lang="en-US" sz="2000" dirty="0">
                    <a:solidFill>
                      <a:schemeClr val="tx1"/>
                    </a:solidFill>
                  </a:rPr>
                  <a:t>( </a:t>
                </a:r>
                <a:r>
                  <a:rPr lang="en-US" sz="2000" dirty="0">
                    <a:solidFill>
                      <a:schemeClr val="accent3"/>
                    </a:solidFill>
                  </a:rPr>
                  <a:t>[location, status] </a:t>
                </a:r>
                <a:r>
                  <a:rPr lang="en-US" sz="2000" dirty="0">
                    <a:solidFill>
                      <a:schemeClr val="tx1"/>
                    </a:solidFill>
                  </a:rPr>
                  <a:t>) </a:t>
                </a:r>
                <a:br>
                  <a:rPr lang="en-US" sz="2000" dirty="0">
                    <a:solidFill>
                      <a:schemeClr val="tx1"/>
                    </a:solidFill>
                  </a:rPr>
                </a:br>
                <a:r>
                  <a:rPr lang="en-US" sz="2000" dirty="0">
                    <a:solidFill>
                      <a:schemeClr val="tx1"/>
                    </a:solidFill>
                  </a:rPr>
                  <a:t>   </a:t>
                </a:r>
                <a:r>
                  <a:rPr lang="en-US" sz="1600" dirty="0">
                    <a:solidFill>
                      <a:schemeClr val="tx1"/>
                    </a:solidFill>
                    <a:ea typeface="+mn-ea"/>
                    <a:cs typeface="+mn-cs"/>
                  </a:rPr>
                  <a:t>returns</a:t>
                </a:r>
                <a:r>
                  <a:rPr lang="en-US" sz="2000" dirty="0">
                    <a:solidFill>
                      <a:schemeClr val="tx1"/>
                    </a:solidFill>
                    <a:ea typeface="+mn-ea"/>
                    <a:cs typeface="+mn-cs"/>
                  </a:rPr>
                  <a:t> an </a:t>
                </a:r>
                <a:r>
                  <a:rPr lang="en-US" sz="2000" dirty="0">
                    <a:solidFill>
                      <a:srgbClr val="FF0000"/>
                    </a:solidFill>
                    <a:ea typeface="+mn-ea"/>
                    <a:cs typeface="+mn-cs"/>
                  </a:rPr>
                  <a:t>action </a:t>
                </a:r>
                <a14:m>
                  <m:oMath xmlns:m="http://schemas.openxmlformats.org/officeDocument/2006/math">
                    <m:r>
                      <a:rPr lang="en-US" sz="2000" i="1" dirty="0" smtClean="0">
                        <a:solidFill>
                          <a:srgbClr val="FF0000"/>
                        </a:solidFill>
                        <a:latin typeface="Cambria Math" panose="02040503050406030204" pitchFamily="18" charset="0"/>
                        <a:ea typeface="+mn-ea"/>
                        <a:cs typeface="+mn-cs"/>
                      </a:rPr>
                      <m:t>𝑎</m:t>
                    </m:r>
                  </m:oMath>
                </a14:m>
                <a:endParaRPr lang="en-US" sz="2000" dirty="0">
                  <a:solidFill>
                    <a:srgbClr val="FF0000"/>
                  </a:solidFill>
                  <a:ea typeface="+mn-ea"/>
                  <a:cs typeface="+mn-cs"/>
                </a:endParaRPr>
              </a:p>
              <a:p>
                <a:pPr>
                  <a:buNone/>
                </a:pPr>
                <a:endParaRPr lang="en-US" i="1" dirty="0">
                  <a:solidFill>
                    <a:schemeClr val="tx1"/>
                  </a:solidFill>
                  <a:latin typeface="Courier New" panose="02070309020205020404" pitchFamily="49" charset="0"/>
                  <a:cs typeface="Courier New" panose="02070309020205020404" pitchFamily="49" charset="0"/>
                </a:endParaRPr>
              </a:p>
              <a:p>
                <a:r>
                  <a:rPr lang="en-US" i="1" dirty="0">
                    <a:solidFill>
                      <a:schemeClr val="tx1"/>
                    </a:solidFill>
                    <a:latin typeface="Courier New" panose="02070309020205020404" pitchFamily="49" charset="0"/>
                    <a:cs typeface="Courier New" panose="02070309020205020404" pitchFamily="49" charset="0"/>
                  </a:rPr>
                  <a:t>if</a:t>
                </a:r>
                <a:r>
                  <a:rPr lang="en-US" dirty="0">
                    <a:solidFill>
                      <a:schemeClr val="tx1"/>
                    </a:solidFill>
                    <a:latin typeface="Courier New" panose="02070309020205020404" pitchFamily="49" charset="0"/>
                    <a:cs typeface="Courier New" panose="02070309020205020404" pitchFamily="49" charset="0"/>
                  </a:rPr>
                  <a:t> </a:t>
                </a:r>
                <a:r>
                  <a:rPr lang="en-US" dirty="0">
                    <a:solidFill>
                      <a:schemeClr val="accent3"/>
                    </a:solidFill>
                    <a:latin typeface="Courier New" panose="02070309020205020404" pitchFamily="49" charset="0"/>
                    <a:cs typeface="Courier New" panose="02070309020205020404" pitchFamily="49" charset="0"/>
                  </a:rPr>
                  <a:t>status = Dirty </a:t>
                </a:r>
                <a:r>
                  <a:rPr lang="en-US" i="1" dirty="0">
                    <a:solidFill>
                      <a:schemeClr val="tx1"/>
                    </a:solidFill>
                    <a:latin typeface="Courier New" panose="02070309020205020404" pitchFamily="49" charset="0"/>
                    <a:cs typeface="Courier New" panose="02070309020205020404" pitchFamily="49" charset="0"/>
                  </a:rPr>
                  <a:t>then</a:t>
                </a:r>
                <a:r>
                  <a:rPr lang="en-US" dirty="0">
                    <a:solidFill>
                      <a:schemeClr val="tx1"/>
                    </a:solidFill>
                    <a:latin typeface="Courier New" panose="02070309020205020404" pitchFamily="49" charset="0"/>
                    <a:cs typeface="Courier New" panose="02070309020205020404" pitchFamily="49" charset="0"/>
                  </a:rPr>
                  <a:t> return </a:t>
                </a:r>
                <a:r>
                  <a:rPr lang="en-US" dirty="0">
                    <a:solidFill>
                      <a:srgbClr val="FF0000"/>
                    </a:solidFill>
                    <a:latin typeface="Courier New" panose="02070309020205020404" pitchFamily="49" charset="0"/>
                    <a:cs typeface="Courier New" panose="02070309020205020404" pitchFamily="49" charset="0"/>
                  </a:rPr>
                  <a:t>Suck</a:t>
                </a:r>
              </a:p>
              <a:p>
                <a:r>
                  <a:rPr lang="en-US" i="1" dirty="0">
                    <a:solidFill>
                      <a:schemeClr val="tx1"/>
                    </a:solidFill>
                    <a:latin typeface="Courier New" panose="02070309020205020404" pitchFamily="49" charset="0"/>
                    <a:cs typeface="Courier New" panose="02070309020205020404" pitchFamily="49" charset="0"/>
                  </a:rPr>
                  <a:t>else if</a:t>
                </a:r>
                <a:r>
                  <a:rPr lang="en-US" dirty="0">
                    <a:solidFill>
                      <a:schemeClr val="tx1"/>
                    </a:solidFill>
                    <a:latin typeface="Courier New" panose="02070309020205020404" pitchFamily="49" charset="0"/>
                    <a:cs typeface="Courier New" panose="02070309020205020404" pitchFamily="49" charset="0"/>
                  </a:rPr>
                  <a:t> </a:t>
                </a:r>
                <a:r>
                  <a:rPr lang="en-US" dirty="0">
                    <a:solidFill>
                      <a:schemeClr val="accent3"/>
                    </a:solidFill>
                    <a:latin typeface="Courier New" panose="02070309020205020404" pitchFamily="49" charset="0"/>
                    <a:cs typeface="Courier New" panose="02070309020205020404" pitchFamily="49" charset="0"/>
                  </a:rPr>
                  <a:t>location = A </a:t>
                </a:r>
                <a:r>
                  <a:rPr lang="en-US" i="1" dirty="0">
                    <a:solidFill>
                      <a:schemeClr val="tx1"/>
                    </a:solidFill>
                    <a:latin typeface="Courier New" panose="02070309020205020404" pitchFamily="49" charset="0"/>
                    <a:cs typeface="Courier New" panose="02070309020205020404" pitchFamily="49" charset="0"/>
                  </a:rPr>
                  <a:t>then</a:t>
                </a:r>
                <a:r>
                  <a:rPr lang="en-US" dirty="0">
                    <a:solidFill>
                      <a:schemeClr val="tx1"/>
                    </a:solidFill>
                    <a:latin typeface="Courier New" panose="02070309020205020404" pitchFamily="49" charset="0"/>
                    <a:cs typeface="Courier New" panose="02070309020205020404" pitchFamily="49" charset="0"/>
                  </a:rPr>
                  <a:t> </a:t>
                </a:r>
                <a:br>
                  <a:rPr lang="en-US" dirty="0">
                    <a:solidFill>
                      <a:schemeClr val="tx1"/>
                    </a:solidFill>
                    <a:latin typeface="Courier New" panose="02070309020205020404" pitchFamily="49" charset="0"/>
                    <a:cs typeface="Courier New" panose="02070309020205020404" pitchFamily="49" charset="0"/>
                  </a:rPr>
                </a:br>
                <a:r>
                  <a:rPr lang="en-US" dirty="0">
                    <a:solidFill>
                      <a:schemeClr val="tx1"/>
                    </a:solidFill>
                    <a:latin typeface="Courier New" panose="02070309020205020404" pitchFamily="49" charset="0"/>
                    <a:cs typeface="Courier New" panose="02070309020205020404" pitchFamily="49" charset="0"/>
                  </a:rPr>
                  <a:t>                     return </a:t>
                </a:r>
                <a:r>
                  <a:rPr lang="en-US" dirty="0">
                    <a:solidFill>
                      <a:srgbClr val="FF0000"/>
                    </a:solidFill>
                    <a:latin typeface="Courier New" panose="02070309020205020404" pitchFamily="49" charset="0"/>
                    <a:cs typeface="Courier New" panose="02070309020205020404" pitchFamily="49" charset="0"/>
                  </a:rPr>
                  <a:t>Right</a:t>
                </a:r>
                <a:endParaRPr lang="en-US" i="1" dirty="0">
                  <a:solidFill>
                    <a:srgbClr val="FF0000"/>
                  </a:solidFill>
                  <a:latin typeface="Courier New" panose="02070309020205020404" pitchFamily="49" charset="0"/>
                  <a:cs typeface="Courier New" panose="02070309020205020404" pitchFamily="49" charset="0"/>
                </a:endParaRPr>
              </a:p>
              <a:p>
                <a:r>
                  <a:rPr lang="en-US" i="1" dirty="0">
                    <a:solidFill>
                      <a:schemeClr val="tx1"/>
                    </a:solidFill>
                    <a:latin typeface="Courier New" panose="02070309020205020404" pitchFamily="49" charset="0"/>
                    <a:cs typeface="Courier New" panose="02070309020205020404" pitchFamily="49" charset="0"/>
                  </a:rPr>
                  <a:t>else if</a:t>
                </a:r>
                <a:r>
                  <a:rPr lang="en-US" dirty="0">
                    <a:solidFill>
                      <a:schemeClr val="tx1"/>
                    </a:solidFill>
                    <a:latin typeface="Courier New" panose="02070309020205020404" pitchFamily="49" charset="0"/>
                    <a:cs typeface="Courier New" panose="02070309020205020404" pitchFamily="49" charset="0"/>
                  </a:rPr>
                  <a:t> </a:t>
                </a:r>
                <a:r>
                  <a:rPr lang="en-US" dirty="0">
                    <a:solidFill>
                      <a:schemeClr val="accent3"/>
                    </a:solidFill>
                    <a:latin typeface="Courier New" panose="02070309020205020404" pitchFamily="49" charset="0"/>
                    <a:cs typeface="Courier New" panose="02070309020205020404" pitchFamily="49" charset="0"/>
                  </a:rPr>
                  <a:t>location = B </a:t>
                </a:r>
                <a:r>
                  <a:rPr lang="en-US" i="1" dirty="0">
                    <a:solidFill>
                      <a:schemeClr val="tx1"/>
                    </a:solidFill>
                    <a:latin typeface="Courier New" panose="02070309020205020404" pitchFamily="49" charset="0"/>
                    <a:cs typeface="Courier New" panose="02070309020205020404" pitchFamily="49" charset="0"/>
                  </a:rPr>
                  <a:t>then</a:t>
                </a:r>
                <a:r>
                  <a:rPr lang="en-US" dirty="0">
                    <a:solidFill>
                      <a:schemeClr val="tx1"/>
                    </a:solidFill>
                    <a:latin typeface="Courier New" panose="02070309020205020404" pitchFamily="49" charset="0"/>
                    <a:cs typeface="Courier New" panose="02070309020205020404" pitchFamily="49" charset="0"/>
                  </a:rPr>
                  <a:t> </a:t>
                </a:r>
              </a:p>
              <a:p>
                <a:r>
                  <a:rPr lang="en-US" dirty="0">
                    <a:solidFill>
                      <a:schemeClr val="tx1"/>
                    </a:solidFill>
                    <a:latin typeface="Courier New" panose="02070309020205020404" pitchFamily="49" charset="0"/>
                    <a:cs typeface="Courier New" panose="02070309020205020404" pitchFamily="49" charset="0"/>
                  </a:rPr>
                  <a:t>                     return </a:t>
                </a:r>
                <a:r>
                  <a:rPr lang="en-US" dirty="0">
                    <a:solidFill>
                      <a:srgbClr val="FF0000"/>
                    </a:solidFill>
                    <a:latin typeface="Courier New" panose="02070309020205020404" pitchFamily="49" charset="0"/>
                    <a:cs typeface="Courier New" panose="02070309020205020404" pitchFamily="49" charset="0"/>
                  </a:rPr>
                  <a:t>Left</a:t>
                </a:r>
                <a:endParaRPr lang="en-US" dirty="0"/>
              </a:p>
            </p:txBody>
          </p:sp>
        </mc:Choice>
        <mc:Fallback xmlns="">
          <p:sp>
            <p:nvSpPr>
              <p:cNvPr id="2" name="Rectangle 1">
                <a:extLst>
                  <a:ext uri="{FF2B5EF4-FFF2-40B4-BE49-F238E27FC236}">
                    <a16:creationId xmlns:a16="http://schemas.microsoft.com/office/drawing/2014/main" id="{9ADB47C7-D44C-4FF8-8772-B83961F5A3A0}"/>
                  </a:ext>
                </a:extLst>
              </p:cNvPr>
              <p:cNvSpPr>
                <a:spLocks noRot="1" noChangeAspect="1" noMove="1" noResize="1" noEditPoints="1" noAdjustHandles="1" noChangeArrowheads="1" noChangeShapeType="1" noTextEdit="1"/>
              </p:cNvSpPr>
              <p:nvPr/>
            </p:nvSpPr>
            <p:spPr>
              <a:xfrm>
                <a:off x="4114800" y="3429000"/>
                <a:ext cx="4876799" cy="2985433"/>
              </a:xfrm>
              <a:prstGeom prst="rect">
                <a:avLst/>
              </a:prstGeom>
              <a:blipFill>
                <a:blip r:embed="rId4"/>
                <a:stretch>
                  <a:fillRect l="-1122" t="-1018" b="-224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6F517ADE-3F92-425E-93AD-EB81559C8C54}"/>
                  </a:ext>
                </a:extLst>
              </p:cNvPr>
              <p:cNvSpPr/>
              <p:nvPr/>
            </p:nvSpPr>
            <p:spPr>
              <a:xfrm>
                <a:off x="381001" y="3429000"/>
                <a:ext cx="3638551" cy="2862322"/>
              </a:xfrm>
              <a:prstGeom prst="rect">
                <a:avLst/>
              </a:prstGeom>
            </p:spPr>
            <p:style>
              <a:lnRef idx="2">
                <a:schemeClr val="dk1"/>
              </a:lnRef>
              <a:fillRef idx="1">
                <a:schemeClr val="lt1"/>
              </a:fillRef>
              <a:effectRef idx="0">
                <a:schemeClr val="dk1"/>
              </a:effectRef>
              <a:fontRef idx="minor">
                <a:schemeClr val="dk1"/>
              </a:fontRef>
            </p:style>
            <p:txBody>
              <a:bodyPr wrap="square">
                <a:spAutoFit/>
              </a:bodyPr>
              <a:lstStyle/>
              <a:p>
                <a:pPr>
                  <a:buNone/>
                </a:pPr>
                <a:r>
                  <a:rPr lang="en-US" dirty="0"/>
                  <a:t>Agent function: </a:t>
                </a:r>
                <a14:m>
                  <m:oMath xmlns:m="http://schemas.openxmlformats.org/officeDocument/2006/math">
                    <m:r>
                      <a:rPr lang="en-US" i="1">
                        <a:latin typeface="Cambria Math" panose="02040503050406030204" pitchFamily="18" charset="0"/>
                      </a:rPr>
                      <m:t>𝑓</m:t>
                    </m:r>
                    <m:r>
                      <a:rPr lang="en-US" i="1">
                        <a:latin typeface="Cambria Math" panose="02040503050406030204" pitchFamily="18" charset="0"/>
                      </a:rPr>
                      <m:t> : </m:t>
                    </m:r>
                    <m:sSup>
                      <m:sSupPr>
                        <m:ctrlPr>
                          <a:rPr lang="en-US" i="1">
                            <a:latin typeface="Cambria Math" panose="02040503050406030204" pitchFamily="18" charset="0"/>
                          </a:rPr>
                        </m:ctrlPr>
                      </m:sSupPr>
                      <m:e>
                        <m:r>
                          <a:rPr lang="en-US" i="1">
                            <a:latin typeface="Cambria Math" panose="02040503050406030204" pitchFamily="18" charset="0"/>
                          </a:rPr>
                          <m:t>𝑃</m:t>
                        </m:r>
                      </m:e>
                      <m:sup>
                        <m:r>
                          <a:rPr lang="en-US" i="1">
                            <a:latin typeface="Cambria Math" panose="02040503050406030204" pitchFamily="18" charset="0"/>
                          </a:rPr>
                          <m:t>∗</m:t>
                        </m:r>
                      </m:sup>
                    </m:sSup>
                    <m:r>
                      <a:rPr lang="en-US" i="1">
                        <a:latin typeface="Cambria Math" panose="02040503050406030204" pitchFamily="18" charset="0"/>
                      </a:rPr>
                      <m:t> →</m:t>
                    </m:r>
                    <m:r>
                      <a:rPr lang="en-US" i="1">
                        <a:latin typeface="Cambria Math" panose="02040503050406030204" pitchFamily="18" charset="0"/>
                      </a:rPr>
                      <m:t>𝐴</m:t>
                    </m:r>
                  </m:oMath>
                </a14:m>
                <a:br>
                  <a:rPr lang="en-US" dirty="0"/>
                </a:br>
                <a:endParaRPr lang="en-US" dirty="0"/>
              </a:p>
              <a:p>
                <a:pPr>
                  <a:buNone/>
                </a:pPr>
                <a:r>
                  <a:rPr lang="en-US" b="1" u="sng" dirty="0"/>
                  <a:t>Percept Sequence</a:t>
                </a:r>
                <a:r>
                  <a:rPr lang="en-US" u="sng" dirty="0"/>
                  <a:t>		Action</a:t>
                </a:r>
              </a:p>
              <a:p>
                <a:pPr>
                  <a:buNone/>
                </a:pPr>
                <a:r>
                  <a:rPr lang="en-US" dirty="0"/>
                  <a:t>[A, Clean]			Right</a:t>
                </a:r>
              </a:p>
              <a:p>
                <a:pPr>
                  <a:buNone/>
                </a:pPr>
                <a:r>
                  <a:rPr lang="en-US" dirty="0"/>
                  <a:t>[A, Dirty]			Suck</a:t>
                </a:r>
              </a:p>
              <a:p>
                <a:pPr>
                  <a:buNone/>
                </a:pPr>
                <a:r>
                  <a:rPr lang="en-US" dirty="0"/>
                  <a:t>…</a:t>
                </a:r>
              </a:p>
              <a:p>
                <a:pPr>
                  <a:buNone/>
                </a:pPr>
                <a:r>
                  <a:rPr lang="en-US" dirty="0"/>
                  <a:t>[A, Clean], [B, Clean]	Left</a:t>
                </a:r>
              </a:p>
              <a:p>
                <a:pPr>
                  <a:buNone/>
                </a:pPr>
                <a:r>
                  <a:rPr lang="en-US" dirty="0"/>
                  <a:t>…</a:t>
                </a:r>
              </a:p>
              <a:p>
                <a:pPr>
                  <a:buNone/>
                </a:pPr>
                <a:r>
                  <a:rPr lang="en-US" dirty="0"/>
                  <a:t>[A, Clean], [B, Clean], [A, Dirty] Suck</a:t>
                </a:r>
              </a:p>
              <a:p>
                <a:pPr>
                  <a:buNone/>
                </a:pPr>
                <a:r>
                  <a:rPr lang="en-US" dirty="0"/>
                  <a:t>…</a:t>
                </a:r>
              </a:p>
            </p:txBody>
          </p:sp>
        </mc:Choice>
        <mc:Fallback xmlns="">
          <p:sp>
            <p:nvSpPr>
              <p:cNvPr id="6" name="Rectangle 5">
                <a:extLst>
                  <a:ext uri="{FF2B5EF4-FFF2-40B4-BE49-F238E27FC236}">
                    <a16:creationId xmlns:a16="http://schemas.microsoft.com/office/drawing/2014/main" id="{6F517ADE-3F92-425E-93AD-EB81559C8C54}"/>
                  </a:ext>
                </a:extLst>
              </p:cNvPr>
              <p:cNvSpPr>
                <a:spLocks noRot="1" noChangeAspect="1" noMove="1" noResize="1" noEditPoints="1" noAdjustHandles="1" noChangeArrowheads="1" noChangeShapeType="1" noTextEdit="1"/>
              </p:cNvSpPr>
              <p:nvPr/>
            </p:nvSpPr>
            <p:spPr>
              <a:xfrm>
                <a:off x="381001" y="3429000"/>
                <a:ext cx="3638551" cy="2862322"/>
              </a:xfrm>
              <a:prstGeom prst="rect">
                <a:avLst/>
              </a:prstGeom>
              <a:blipFill>
                <a:blip r:embed="rId5"/>
                <a:stretch>
                  <a:fillRect l="-1338" t="-1062" b="-21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allout: Line 2">
                <a:extLst>
                  <a:ext uri="{FF2B5EF4-FFF2-40B4-BE49-F238E27FC236}">
                    <a16:creationId xmlns:a16="http://schemas.microsoft.com/office/drawing/2014/main" id="{CDE773EB-84A3-4DC9-B16C-C93A1E7351DF}"/>
                  </a:ext>
                </a:extLst>
              </p:cNvPr>
              <p:cNvSpPr/>
              <p:nvPr/>
            </p:nvSpPr>
            <p:spPr>
              <a:xfrm>
                <a:off x="7485497" y="2634567"/>
                <a:ext cx="1416047" cy="685799"/>
              </a:xfrm>
              <a:prstGeom prst="borderCallout1">
                <a:avLst>
                  <a:gd name="adj1" fmla="val 107639"/>
                  <a:gd name="adj2" fmla="val 43139"/>
                  <a:gd name="adj3" fmla="val 208107"/>
                  <a:gd name="adj4" fmla="val -8564"/>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Most recent Percept </a:t>
                </a:r>
                <a14:m>
                  <m:oMath xmlns:m="http://schemas.openxmlformats.org/officeDocument/2006/math">
                    <m:r>
                      <a:rPr lang="en-US" i="1" dirty="0" smtClean="0">
                        <a:latin typeface="Cambria Math" panose="02040503050406030204" pitchFamily="18" charset="0"/>
                      </a:rPr>
                      <m:t>𝑝</m:t>
                    </m:r>
                  </m:oMath>
                </a14:m>
                <a:endParaRPr lang="en-US" dirty="0"/>
              </a:p>
            </p:txBody>
          </p:sp>
        </mc:Choice>
        <mc:Fallback xmlns="">
          <p:sp>
            <p:nvSpPr>
              <p:cNvPr id="3" name="Callout: Line 2">
                <a:extLst>
                  <a:ext uri="{FF2B5EF4-FFF2-40B4-BE49-F238E27FC236}">
                    <a16:creationId xmlns:a16="http://schemas.microsoft.com/office/drawing/2014/main" id="{CDE773EB-84A3-4DC9-B16C-C93A1E7351DF}"/>
                  </a:ext>
                </a:extLst>
              </p:cNvPr>
              <p:cNvSpPr>
                <a:spLocks noRot="1" noChangeAspect="1" noMove="1" noResize="1" noEditPoints="1" noAdjustHandles="1" noChangeArrowheads="1" noChangeShapeType="1" noTextEdit="1"/>
              </p:cNvSpPr>
              <p:nvPr/>
            </p:nvSpPr>
            <p:spPr>
              <a:xfrm>
                <a:off x="7485497" y="2634567"/>
                <a:ext cx="1416047" cy="685799"/>
              </a:xfrm>
              <a:prstGeom prst="borderCallout1">
                <a:avLst>
                  <a:gd name="adj1" fmla="val 107639"/>
                  <a:gd name="adj2" fmla="val 43139"/>
                  <a:gd name="adj3" fmla="val 208107"/>
                  <a:gd name="adj4" fmla="val -8564"/>
                </a:avLst>
              </a:prstGeom>
              <a:blipFill>
                <a:blip r:embed="rId6"/>
                <a:stretch>
                  <a:fillRect t="-420" r="-2756"/>
                </a:stretch>
              </a:blipFill>
            </p:spPr>
            <p:txBody>
              <a:bodyPr/>
              <a:lstStyle/>
              <a:p>
                <a:r>
                  <a:rPr lang="en-US">
                    <a:noFill/>
                  </a:rPr>
                  <a:t> </a:t>
                </a:r>
              </a:p>
            </p:txBody>
          </p:sp>
        </mc:Fallback>
      </mc:AlternateContent>
      <p:sp>
        <p:nvSpPr>
          <p:cNvPr id="8" name="Callout: Line 7">
            <a:extLst>
              <a:ext uri="{FF2B5EF4-FFF2-40B4-BE49-F238E27FC236}">
                <a16:creationId xmlns:a16="http://schemas.microsoft.com/office/drawing/2014/main" id="{0575EB97-504D-4C56-8275-A26AAC7BBA25}"/>
              </a:ext>
            </a:extLst>
          </p:cNvPr>
          <p:cNvSpPr/>
          <p:nvPr/>
        </p:nvSpPr>
        <p:spPr>
          <a:xfrm>
            <a:off x="533400" y="6452414"/>
            <a:ext cx="5181600" cy="304800"/>
          </a:xfrm>
          <a:prstGeom prst="borderCallout1">
            <a:avLst>
              <a:gd name="adj1" fmla="val 31794"/>
              <a:gd name="adj2" fmla="val -660"/>
              <a:gd name="adj3" fmla="val -98260"/>
              <a:gd name="adj4" fmla="val 92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t>Problem</a:t>
            </a:r>
            <a:r>
              <a:rPr lang="en-US" dirty="0"/>
              <a:t>: This table can become infinitively large!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3" grpId="0" animBg="1"/>
      <p:bldP spid="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Rational Agents</a:t>
            </a:r>
          </a:p>
        </p:txBody>
      </p:sp>
      <p:sp>
        <p:nvSpPr>
          <p:cNvPr id="10243" name="Rectangle 3"/>
          <p:cNvSpPr>
            <a:spLocks noGrp="1" noChangeArrowheads="1"/>
          </p:cNvSpPr>
          <p:nvPr>
            <p:ph idx="1"/>
          </p:nvPr>
        </p:nvSpPr>
        <p:spPr>
          <a:xfrm>
            <a:off x="628650" y="2765426"/>
            <a:ext cx="7886700" cy="3368673"/>
          </a:xfrm>
        </p:spPr>
        <p:txBody>
          <a:bodyPr>
            <a:normAutofit fontScale="62500" lnSpcReduction="20000"/>
          </a:bodyPr>
          <a:lstStyle/>
          <a:p>
            <a:pPr marL="0" indent="0">
              <a:buNone/>
            </a:pPr>
            <a:r>
              <a:rPr lang="en-US" sz="2800" dirty="0"/>
              <a:t>This means: </a:t>
            </a:r>
          </a:p>
          <a:p>
            <a:pPr marL="0" indent="0">
              <a:buNone/>
            </a:pPr>
            <a:endParaRPr lang="en-US" sz="2800" dirty="0"/>
          </a:p>
          <a:p>
            <a:pPr lvl="1"/>
            <a:r>
              <a:rPr lang="en-US" sz="2500" b="1" dirty="0"/>
              <a:t>Rationality is an ideal </a:t>
            </a:r>
            <a:r>
              <a:rPr lang="en-US" sz="2500" dirty="0">
                <a:solidFill>
                  <a:schemeClr val="tx1">
                    <a:lumMod val="50000"/>
                    <a:lumOff val="50000"/>
                  </a:schemeClr>
                </a:solidFill>
              </a:rPr>
              <a:t>– it implies that no one can build a better agent</a:t>
            </a:r>
            <a:endParaRPr lang="en-US" sz="2500" b="1" dirty="0"/>
          </a:p>
          <a:p>
            <a:pPr lvl="1"/>
            <a:endParaRPr lang="en-US" sz="2500" b="1" dirty="0"/>
          </a:p>
          <a:p>
            <a:pPr lvl="1"/>
            <a:r>
              <a:rPr lang="en-US" sz="2500" b="1" dirty="0"/>
              <a:t>Rationality ≠ Omniscience </a:t>
            </a:r>
            <a:r>
              <a:rPr lang="en-US" sz="2500" dirty="0">
                <a:solidFill>
                  <a:schemeClr val="tx1">
                    <a:lumMod val="50000"/>
                    <a:lumOff val="50000"/>
                  </a:schemeClr>
                </a:solidFill>
              </a:rPr>
              <a:t>– rational agents can make mistakes if percepts and knowledge do not suffice to make a good decision</a:t>
            </a:r>
          </a:p>
          <a:p>
            <a:pPr lvl="1"/>
            <a:endParaRPr lang="en-US" sz="2500" dirty="0">
              <a:solidFill>
                <a:schemeClr val="tx1">
                  <a:lumMod val="50000"/>
                  <a:lumOff val="50000"/>
                </a:schemeClr>
              </a:solidFill>
            </a:endParaRPr>
          </a:p>
          <a:p>
            <a:pPr lvl="1"/>
            <a:r>
              <a:rPr lang="en-US" sz="2500" b="1" dirty="0"/>
              <a:t>Rationality ≠ Perfection</a:t>
            </a:r>
            <a:r>
              <a:rPr lang="en-US" sz="2500" b="1" dirty="0">
                <a:solidFill>
                  <a:schemeClr val="tx1">
                    <a:lumMod val="50000"/>
                    <a:lumOff val="50000"/>
                  </a:schemeClr>
                </a:solidFill>
              </a:rPr>
              <a:t> </a:t>
            </a:r>
            <a:r>
              <a:rPr lang="en-US" sz="2500" dirty="0">
                <a:solidFill>
                  <a:schemeClr val="tx1">
                    <a:lumMod val="50000"/>
                    <a:lumOff val="50000"/>
                  </a:schemeClr>
                </a:solidFill>
              </a:rPr>
              <a:t>– rational agents maximize </a:t>
            </a:r>
            <a:r>
              <a:rPr lang="en-US" sz="2500" b="1" dirty="0">
                <a:solidFill>
                  <a:schemeClr val="tx1">
                    <a:lumMod val="50000"/>
                    <a:lumOff val="50000"/>
                  </a:schemeClr>
                </a:solidFill>
              </a:rPr>
              <a:t>expected</a:t>
            </a:r>
            <a:r>
              <a:rPr lang="en-US" sz="2500" dirty="0">
                <a:solidFill>
                  <a:schemeClr val="tx1">
                    <a:lumMod val="50000"/>
                    <a:lumOff val="50000"/>
                  </a:schemeClr>
                </a:solidFill>
              </a:rPr>
              <a:t> outcomes not actual outcomes</a:t>
            </a:r>
          </a:p>
          <a:p>
            <a:pPr lvl="1"/>
            <a:endParaRPr lang="en-US" sz="2500" dirty="0">
              <a:solidFill>
                <a:schemeClr val="tx1">
                  <a:lumMod val="50000"/>
                  <a:lumOff val="50000"/>
                </a:schemeClr>
              </a:solidFill>
            </a:endParaRPr>
          </a:p>
          <a:p>
            <a:pPr lvl="1"/>
            <a:r>
              <a:rPr lang="en-US" sz="2500" b="1" dirty="0"/>
              <a:t>It is rational to explore and learn</a:t>
            </a:r>
            <a:r>
              <a:rPr lang="en-US" sz="2500" dirty="0"/>
              <a:t> </a:t>
            </a:r>
            <a:r>
              <a:rPr lang="en-US" sz="2500" dirty="0">
                <a:solidFill>
                  <a:schemeClr val="tx1">
                    <a:lumMod val="50000"/>
                    <a:lumOff val="50000"/>
                  </a:schemeClr>
                </a:solidFill>
              </a:rPr>
              <a:t>– I.e., </a:t>
            </a:r>
            <a:r>
              <a:rPr lang="en-US" sz="2500" b="1" dirty="0">
                <a:solidFill>
                  <a:schemeClr val="tx1">
                    <a:lumMod val="50000"/>
                    <a:lumOff val="50000"/>
                  </a:schemeClr>
                </a:solidFill>
              </a:rPr>
              <a:t>use</a:t>
            </a:r>
            <a:r>
              <a:rPr lang="en-US" sz="2500" dirty="0">
                <a:solidFill>
                  <a:schemeClr val="tx1">
                    <a:lumMod val="50000"/>
                    <a:lumOff val="50000"/>
                  </a:schemeClr>
                </a:solidFill>
              </a:rPr>
              <a:t> </a:t>
            </a:r>
            <a:r>
              <a:rPr lang="en-US" sz="2500" b="1" dirty="0">
                <a:solidFill>
                  <a:schemeClr val="tx1">
                    <a:lumMod val="50000"/>
                    <a:lumOff val="50000"/>
                  </a:schemeClr>
                </a:solidFill>
              </a:rPr>
              <a:t>percepts</a:t>
            </a:r>
            <a:r>
              <a:rPr lang="en-US" sz="2500" dirty="0">
                <a:solidFill>
                  <a:schemeClr val="tx1">
                    <a:lumMod val="50000"/>
                    <a:lumOff val="50000"/>
                  </a:schemeClr>
                </a:solidFill>
              </a:rPr>
              <a:t> to supplement prior knowledge and become autonomous</a:t>
            </a:r>
          </a:p>
          <a:p>
            <a:pPr lvl="1"/>
            <a:endParaRPr lang="en-US" sz="2500" dirty="0">
              <a:solidFill>
                <a:schemeClr val="tx1">
                  <a:lumMod val="50000"/>
                  <a:lumOff val="50000"/>
                </a:schemeClr>
              </a:solidFill>
            </a:endParaRPr>
          </a:p>
          <a:p>
            <a:pPr lvl="1"/>
            <a:r>
              <a:rPr lang="en-US" sz="2500" b="1" dirty="0"/>
              <a:t>Rationality is often bounded</a:t>
            </a:r>
            <a:r>
              <a:rPr lang="en-US" sz="2500" dirty="0">
                <a:solidFill>
                  <a:schemeClr val="tx1">
                    <a:lumMod val="50000"/>
                    <a:lumOff val="50000"/>
                  </a:schemeClr>
                </a:solidFill>
              </a:rPr>
              <a:t> by available memory, computational power, available sensors, etc.</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1F7FD68-7C82-41A2-E1B3-CBC99B34AF37}"/>
                  </a:ext>
                </a:extLst>
              </p:cNvPr>
              <p:cNvSpPr txBox="1"/>
              <p:nvPr/>
            </p:nvSpPr>
            <p:spPr>
              <a:xfrm>
                <a:off x="2057400" y="1447800"/>
                <a:ext cx="4752975" cy="892552"/>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wrap="square" rtlCol="0">
                <a:spAutoFit/>
              </a:bodyPr>
              <a:lstStyle/>
              <a:p>
                <a:r>
                  <a:rPr lang="en-US" sz="1600" b="1" dirty="0"/>
                  <a:t>Rule</a:t>
                </a:r>
                <a:r>
                  <a:rPr lang="en-US" sz="1600" dirty="0"/>
                  <a:t>: Pick the action that maximize the expected utility</a:t>
                </a:r>
              </a:p>
              <a:p>
                <a:endParaRPr lang="en-US" sz="1600" dirty="0"/>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𝑎</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m:rPr>
                              <m:nor/>
                            </m:rPr>
                            <a:rPr lang="en-US" sz="2000" b="0" i="0" smtClean="0">
                              <a:latin typeface="Cambria Math" panose="02040503050406030204" pitchFamily="18" charset="0"/>
                            </a:rPr>
                            <m:t>argmax</m:t>
                          </m:r>
                        </m:e>
                        <m:sub>
                          <m:r>
                            <a:rPr lang="en-US" sz="2000" b="0" i="1" smtClean="0">
                              <a:latin typeface="Cambria Math" panose="02040503050406030204" pitchFamily="18" charset="0"/>
                            </a:rPr>
                            <m:t>𝑎</m:t>
                          </m:r>
                          <m:r>
                            <a:rPr lang="en-US" sz="2000" b="0" i="1" smtClean="0">
                              <a:latin typeface="Cambria Math" panose="02040503050406030204" pitchFamily="18" charset="0"/>
                            </a:rPr>
                            <m:t>∈</m:t>
                          </m:r>
                          <m:r>
                            <m:rPr>
                              <m:sty m:val="p"/>
                            </m:rPr>
                            <a:rPr lang="en-US" sz="2000" b="0" i="1" smtClean="0">
                              <a:latin typeface="Cambria Math" panose="02040503050406030204" pitchFamily="18" charset="0"/>
                            </a:rPr>
                            <m:t>A</m:t>
                          </m:r>
                        </m:sub>
                      </m:sSub>
                      <m:r>
                        <a:rPr lang="en-US" sz="2000" b="0" i="1" smtClean="0">
                          <a:latin typeface="Cambria Math" panose="02040503050406030204" pitchFamily="18" charset="0"/>
                        </a:rPr>
                        <m:t> </m:t>
                      </m:r>
                      <m:r>
                        <a:rPr lang="en-US" sz="2000" b="0" i="1" smtClean="0">
                          <a:latin typeface="Cambria Math" panose="02040503050406030204" pitchFamily="18" charset="0"/>
                        </a:rPr>
                        <m:t>𝐸</m:t>
                      </m:r>
                      <m:d>
                        <m:dPr>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𝑈</m:t>
                          </m:r>
                          <m:r>
                            <a:rPr lang="en-US" sz="2000" b="0" i="1" smtClean="0">
                              <a:latin typeface="Cambria Math" panose="02040503050406030204" pitchFamily="18" charset="0"/>
                            </a:rPr>
                            <m:t> </m:t>
                          </m:r>
                        </m:e>
                      </m:d>
                      <m:r>
                        <a:rPr lang="en-US" sz="2000" b="0" i="1" smtClean="0">
                          <a:latin typeface="Cambria Math" panose="02040503050406030204" pitchFamily="18" charset="0"/>
                        </a:rPr>
                        <m:t> </m:t>
                      </m:r>
                      <m:r>
                        <a:rPr lang="en-US" sz="2000" b="0" i="1" smtClean="0">
                          <a:latin typeface="Cambria Math" panose="02040503050406030204" pitchFamily="18" charset="0"/>
                        </a:rPr>
                        <m:t>𝑎</m:t>
                      </m:r>
                      <m:r>
                        <a:rPr lang="en-US" sz="2000" b="0" i="1" smtClean="0">
                          <a:latin typeface="Cambria Math" panose="02040503050406030204" pitchFamily="18" charset="0"/>
                        </a:rPr>
                        <m:t>) </m:t>
                      </m:r>
                    </m:oMath>
                  </m:oMathPara>
                </a14:m>
                <a:endParaRPr lang="en-US" sz="2000" dirty="0"/>
              </a:p>
            </p:txBody>
          </p:sp>
        </mc:Choice>
        <mc:Fallback xmlns="">
          <p:sp>
            <p:nvSpPr>
              <p:cNvPr id="3" name="TextBox 2">
                <a:extLst>
                  <a:ext uri="{FF2B5EF4-FFF2-40B4-BE49-F238E27FC236}">
                    <a16:creationId xmlns:a16="http://schemas.microsoft.com/office/drawing/2014/main" id="{41F7FD68-7C82-41A2-E1B3-CBC99B34AF37}"/>
                  </a:ext>
                </a:extLst>
              </p:cNvPr>
              <p:cNvSpPr txBox="1">
                <a:spLocks noRot="1" noChangeAspect="1" noMove="1" noResize="1" noEditPoints="1" noAdjustHandles="1" noChangeArrowheads="1" noChangeShapeType="1" noTextEdit="1"/>
              </p:cNvSpPr>
              <p:nvPr/>
            </p:nvSpPr>
            <p:spPr>
              <a:xfrm>
                <a:off x="2057400" y="1447800"/>
                <a:ext cx="4752975" cy="892552"/>
              </a:xfrm>
              <a:prstGeom prst="rect">
                <a:avLst/>
              </a:prstGeom>
              <a:blipFill>
                <a:blip r:embed="rId3"/>
                <a:stretch>
                  <a:fillRect l="-640" t="-1351" b="-5405"/>
                </a:stretch>
              </a:blipFill>
            </p:spPr>
            <p:txBody>
              <a:bodyPr/>
              <a:lstStyle/>
              <a:p>
                <a:r>
                  <a:rPr lang="en-US">
                    <a:noFill/>
                  </a:rPr>
                  <a:t> </a:t>
                </a:r>
              </a:p>
            </p:txBody>
          </p:sp>
        </mc:Fallback>
      </mc:AlternateContent>
    </p:spTree>
    <p:extLst>
      <p:ext uri="{BB962C8B-B14F-4D97-AF65-F5344CB8AC3E}">
        <p14:creationId xmlns:p14="http://schemas.microsoft.com/office/powerpoint/2010/main" val="13880195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24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24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243">
                                            <p:txEl>
                                              <p:pRg st="8" end="8"/>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24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Long exposure of lights">
            <a:extLst>
              <a:ext uri="{FF2B5EF4-FFF2-40B4-BE49-F238E27FC236}">
                <a16:creationId xmlns:a16="http://schemas.microsoft.com/office/drawing/2014/main" id="{792548D1-A513-8555-B72E-A1F5D0C9BE6D}"/>
              </a:ext>
            </a:extLst>
          </p:cNvPr>
          <p:cNvPicPr>
            <a:picLocks noChangeAspect="1"/>
          </p:cNvPicPr>
          <p:nvPr/>
        </p:nvPicPr>
        <p:blipFill>
          <a:blip r:embed="rId2">
            <a:alphaModFix amt="50000"/>
          </a:blip>
          <a:srcRect l="11000" r="-2" b="-2"/>
          <a:stretch>
            <a:fillRect/>
          </a:stretch>
        </p:blipFill>
        <p:spPr>
          <a:xfrm>
            <a:off x="20" y="1"/>
            <a:ext cx="9143980" cy="6857999"/>
          </a:xfrm>
          <a:prstGeom prst="rect">
            <a:avLst/>
          </a:prstGeom>
        </p:spPr>
      </p:pic>
      <p:sp>
        <p:nvSpPr>
          <p:cNvPr id="4" name="Title 3">
            <a:extLst>
              <a:ext uri="{FF2B5EF4-FFF2-40B4-BE49-F238E27FC236}">
                <a16:creationId xmlns:a16="http://schemas.microsoft.com/office/drawing/2014/main" id="{21FBCDB5-C30B-3FF5-0730-276EEF30B4B8}"/>
              </a:ext>
            </a:extLst>
          </p:cNvPr>
          <p:cNvSpPr>
            <a:spLocks noGrp="1"/>
          </p:cNvSpPr>
          <p:nvPr>
            <p:ph type="title"/>
          </p:nvPr>
        </p:nvSpPr>
        <p:spPr>
          <a:xfrm>
            <a:off x="1143000" y="1122362"/>
            <a:ext cx="6858000" cy="2900518"/>
          </a:xfrm>
        </p:spPr>
        <p:txBody>
          <a:bodyPr vert="horz" lIns="91440" tIns="45720" rIns="91440" bIns="45720" rtlCol="0" anchor="b">
            <a:normAutofit/>
          </a:bodyPr>
          <a:lstStyle/>
          <a:p>
            <a:pPr algn="ctr" defTabSz="914400"/>
            <a:r>
              <a:rPr lang="en-US" sz="6000">
                <a:solidFill>
                  <a:srgbClr val="FFFFFF"/>
                </a:solidFill>
              </a:rPr>
              <a:t>Case Study: Self-Driving Cars</a:t>
            </a:r>
          </a:p>
        </p:txBody>
      </p:sp>
      <p:sp>
        <p:nvSpPr>
          <p:cNvPr id="5" name="Text Placeholder 4">
            <a:extLst>
              <a:ext uri="{FF2B5EF4-FFF2-40B4-BE49-F238E27FC236}">
                <a16:creationId xmlns:a16="http://schemas.microsoft.com/office/drawing/2014/main" id="{D80D5652-4FAA-34E1-C5A5-9271802086F8}"/>
              </a:ext>
            </a:extLst>
          </p:cNvPr>
          <p:cNvSpPr>
            <a:spLocks noGrp="1"/>
          </p:cNvSpPr>
          <p:nvPr>
            <p:ph type="body" idx="1"/>
          </p:nvPr>
        </p:nvSpPr>
        <p:spPr>
          <a:xfrm>
            <a:off x="1143000" y="4159404"/>
            <a:ext cx="6858000" cy="1098395"/>
          </a:xfrm>
        </p:spPr>
        <p:txBody>
          <a:bodyPr vert="horz" lIns="91440" tIns="45720" rIns="91440" bIns="45720" rtlCol="0">
            <a:normAutofit/>
          </a:bodyPr>
          <a:lstStyle/>
          <a:p>
            <a:pPr algn="ctr" defTabSz="914400">
              <a:spcBef>
                <a:spcPts val="1000"/>
              </a:spcBef>
            </a:pPr>
            <a:endParaRPr lang="en-US" sz="2400">
              <a:solidFill>
                <a:srgbClr val="FFFFFF"/>
              </a:solidFill>
            </a:endParaRPr>
          </a:p>
        </p:txBody>
      </p:sp>
    </p:spTree>
    <p:extLst>
      <p:ext uri="{BB962C8B-B14F-4D97-AF65-F5344CB8AC3E}">
        <p14:creationId xmlns:p14="http://schemas.microsoft.com/office/powerpoint/2010/main" val="2729019226"/>
      </p:ext>
    </p:extLst>
  </p:cSld>
  <p:clrMapOvr>
    <a:overrideClrMapping bg1="dk1" tx1="lt1" bg2="dk2" tx2="lt2" accent1="accent1" accent2="accent2" accent3="accent3" accent4="accent4" accent5="accent5" accent6="accent6" hlink="hlink" folHlink="folHlink"/>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a:extLst>
              <a:ext uri="{FF2B5EF4-FFF2-40B4-BE49-F238E27FC236}">
                <a16:creationId xmlns:a16="http://schemas.microsoft.com/office/drawing/2014/main" id="{19DEE9E3-4392-126F-234A-9F42A3DE4F99}"/>
              </a:ext>
              <a:ext uri="{C183D7F6-B498-43B3-948B-1728B52AA6E4}">
                <adec:decorative xmlns:adec="http://schemas.microsoft.com/office/drawing/2017/decorative" val="1"/>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t="650" r="-2" b="3433"/>
          <a:stretch/>
        </p:blipFill>
        <p:spPr bwMode="auto">
          <a:xfrm>
            <a:off x="3662268" y="10"/>
            <a:ext cx="5481732" cy="3364982"/>
          </a:xfrm>
          <a:custGeom>
            <a:avLst/>
            <a:gdLst/>
            <a:ahLst/>
            <a:cxnLst/>
            <a:rect l="l" t="t" r="r" b="b"/>
            <a:pathLst>
              <a:path w="7308975" h="3364992">
                <a:moveTo>
                  <a:pt x="0" y="0"/>
                </a:moveTo>
                <a:lnTo>
                  <a:pt x="7308975" y="0"/>
                </a:lnTo>
                <a:lnTo>
                  <a:pt x="7308975" y="3364992"/>
                </a:lnTo>
                <a:lnTo>
                  <a:pt x="1210305" y="3364992"/>
                </a:lnTo>
                <a:lnTo>
                  <a:pt x="1192705" y="2943200"/>
                </a:lnTo>
                <a:cubicBezTo>
                  <a:pt x="1098874" y="1825108"/>
                  <a:pt x="684692" y="821621"/>
                  <a:pt x="62981" y="69271"/>
                </a:cubicBezTo>
                <a:close/>
              </a:path>
            </a:pathLst>
          </a:custGeom>
          <a:noFill/>
          <a:extLst>
            <a:ext uri="{909E8E84-426E-40DD-AFC4-6F175D3DCCD1}">
              <a14:hiddenFill xmlns:a14="http://schemas.microsoft.com/office/drawing/2010/main">
                <a:solidFill>
                  <a:srgbClr val="FFFFFF"/>
                </a:solidFill>
              </a14:hiddenFill>
            </a:ext>
          </a:extLst>
        </p:spPr>
      </p:pic>
      <p:pic>
        <p:nvPicPr>
          <p:cNvPr id="4" name="Picture 4">
            <a:extLst>
              <a:ext uri="{FF2B5EF4-FFF2-40B4-BE49-F238E27FC236}">
                <a16:creationId xmlns:a16="http://schemas.microsoft.com/office/drawing/2014/main" id="{DC20D215-E341-42A1-A360-25E5EA2B2609}"/>
              </a:ext>
              <a:ext uri="{C183D7F6-B498-43B3-948B-1728B52AA6E4}">
                <adec:decorative xmlns:adec="http://schemas.microsoft.com/office/drawing/2017/decorative" val="1"/>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l="112" r="925" b="2"/>
          <a:stretch/>
        </p:blipFill>
        <p:spPr bwMode="auto">
          <a:xfrm>
            <a:off x="3662268" y="3493008"/>
            <a:ext cx="5481732" cy="3364992"/>
          </a:xfrm>
          <a:custGeom>
            <a:avLst/>
            <a:gdLst/>
            <a:ahLst/>
            <a:cxnLst/>
            <a:rect l="l" t="t" r="r" b="b"/>
            <a:pathLst>
              <a:path w="7308975" h="3364992">
                <a:moveTo>
                  <a:pt x="1210305" y="0"/>
                </a:moveTo>
                <a:lnTo>
                  <a:pt x="7308975" y="0"/>
                </a:lnTo>
                <a:lnTo>
                  <a:pt x="7308975" y="3364992"/>
                </a:lnTo>
                <a:lnTo>
                  <a:pt x="0" y="3364992"/>
                </a:lnTo>
                <a:lnTo>
                  <a:pt x="62981" y="3295722"/>
                </a:lnTo>
                <a:cubicBezTo>
                  <a:pt x="684692" y="2543371"/>
                  <a:pt x="1098874" y="1539884"/>
                  <a:pt x="1192705" y="421793"/>
                </a:cubicBezTo>
                <a:close/>
              </a:path>
            </a:pathLst>
          </a:cu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88A4050D-4602-5A49-7035-11F3F8F67943}"/>
              </a:ext>
            </a:extLst>
          </p:cNvPr>
          <p:cNvSpPr>
            <a:spLocks noGrp="1"/>
          </p:cNvSpPr>
          <p:nvPr>
            <p:ph type="title"/>
          </p:nvPr>
        </p:nvSpPr>
        <p:spPr>
          <a:xfrm>
            <a:off x="336042" y="859536"/>
            <a:ext cx="3624601" cy="1243584"/>
          </a:xfrm>
        </p:spPr>
        <p:txBody>
          <a:bodyPr>
            <a:normAutofit/>
          </a:bodyPr>
          <a:lstStyle/>
          <a:p>
            <a:r>
              <a:rPr lang="en-US" sz="3000" dirty="0"/>
              <a:t>Self-driving Cars </a:t>
            </a:r>
          </a:p>
        </p:txBody>
      </p:sp>
      <p:sp>
        <p:nvSpPr>
          <p:cNvPr id="3" name="Content Placeholder 2">
            <a:extLst>
              <a:ext uri="{FF2B5EF4-FFF2-40B4-BE49-F238E27FC236}">
                <a16:creationId xmlns:a16="http://schemas.microsoft.com/office/drawing/2014/main" id="{BE8FA21F-1574-DAA3-1675-4076432A1FF9}"/>
              </a:ext>
            </a:extLst>
          </p:cNvPr>
          <p:cNvSpPr>
            <a:spLocks noGrp="1"/>
          </p:cNvSpPr>
          <p:nvPr>
            <p:ph idx="1"/>
          </p:nvPr>
        </p:nvSpPr>
        <p:spPr>
          <a:xfrm>
            <a:off x="336042" y="2512611"/>
            <a:ext cx="3931158" cy="3927813"/>
          </a:xfrm>
        </p:spPr>
        <p:txBody>
          <a:bodyPr>
            <a:normAutofit fontScale="92500" lnSpcReduction="10000"/>
          </a:bodyPr>
          <a:lstStyle/>
          <a:p>
            <a:pPr marL="0" indent="0">
              <a:buNone/>
            </a:pPr>
            <a:r>
              <a:rPr lang="en-US" sz="2400" b="1" dirty="0"/>
              <a:t>SAE Automation Levels</a:t>
            </a:r>
          </a:p>
          <a:p>
            <a:pPr lvl="1"/>
            <a:r>
              <a:rPr lang="en-US" sz="1400" dirty="0"/>
              <a:t>Level 1 - Driver Assistance (“hands on”)</a:t>
            </a:r>
          </a:p>
          <a:p>
            <a:pPr lvl="1"/>
            <a:r>
              <a:rPr lang="en-US" sz="1400" dirty="0"/>
              <a:t>Level 2 - Partial Automation (“hands off”)</a:t>
            </a:r>
          </a:p>
          <a:p>
            <a:pPr lvl="1"/>
            <a:r>
              <a:rPr lang="en-US" sz="1400" dirty="0"/>
              <a:t>Level 3 - Conditional Automation </a:t>
            </a:r>
          </a:p>
          <a:p>
            <a:pPr lvl="1"/>
            <a:r>
              <a:rPr lang="en-US" sz="1400" dirty="0"/>
              <a:t>Level 4 - High Automation</a:t>
            </a:r>
          </a:p>
          <a:p>
            <a:pPr lvl="1"/>
            <a:r>
              <a:rPr lang="en-US" sz="1400" dirty="0"/>
              <a:t>Level 5 - Full Automation (“steering wheel optional”)</a:t>
            </a:r>
          </a:p>
          <a:p>
            <a:endParaRPr lang="en-US" sz="2400" dirty="0"/>
          </a:p>
          <a:p>
            <a:pPr marL="0" indent="0">
              <a:buNone/>
            </a:pPr>
            <a:r>
              <a:rPr lang="en-US" sz="2400" b="1" dirty="0"/>
              <a:t>Components</a:t>
            </a:r>
          </a:p>
          <a:p>
            <a:pPr lvl="1"/>
            <a:r>
              <a:rPr lang="en-US" sz="1400" dirty="0"/>
              <a:t>Sensing</a:t>
            </a:r>
          </a:p>
          <a:p>
            <a:pPr lvl="1"/>
            <a:r>
              <a:rPr lang="en-US" sz="1400" dirty="0"/>
              <a:t>Maps</a:t>
            </a:r>
          </a:p>
          <a:p>
            <a:pPr lvl="1"/>
            <a:r>
              <a:rPr lang="en-US" sz="1400" dirty="0"/>
              <a:t>Path planning</a:t>
            </a:r>
          </a:p>
          <a:p>
            <a:pPr lvl="1"/>
            <a:r>
              <a:rPr lang="en-US" sz="1400" dirty="0"/>
              <a:t>Controlling the vehicle</a:t>
            </a:r>
          </a:p>
          <a:p>
            <a:pPr lvl="1"/>
            <a:endParaRPr lang="en-US" sz="1400" dirty="0"/>
          </a:p>
          <a:p>
            <a:pPr marL="0" indent="0">
              <a:buNone/>
            </a:pPr>
            <a:r>
              <a:rPr lang="en-US" sz="2400" b="1" dirty="0"/>
              <a:t>Why is this so hard?</a:t>
            </a:r>
          </a:p>
        </p:txBody>
      </p:sp>
      <p:cxnSp>
        <p:nvCxnSpPr>
          <p:cNvPr id="7" name="Straight Connector 6">
            <a:extLst>
              <a:ext uri="{FF2B5EF4-FFF2-40B4-BE49-F238E27FC236}">
                <a16:creationId xmlns:a16="http://schemas.microsoft.com/office/drawing/2014/main" id="{34DF33D4-366B-5510-395E-9B68207E5AD8}"/>
              </a:ext>
              <a:ext uri="{C183D7F6-B498-43B3-948B-1728B52AA6E4}">
                <adec:decorative xmlns:adec="http://schemas.microsoft.com/office/drawing/2017/decorative" val="1"/>
              </a:ext>
            </a:extLst>
          </p:cNvPr>
          <p:cNvCxnSpPr>
            <a:cxnSpLocks/>
          </p:cNvCxnSpPr>
          <p:nvPr/>
        </p:nvCxnSpPr>
        <p:spPr>
          <a:xfrm>
            <a:off x="653388" y="3276600"/>
            <a:ext cx="3352800" cy="0"/>
          </a:xfrm>
          <a:prstGeom prst="line">
            <a:avLst/>
          </a:prstGeom>
          <a:ln w="28575" cap="flat" cmpd="sng" algn="ctr">
            <a:solidFill>
              <a:schemeClr val="accent2"/>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8511879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r>
              <a:rPr lang="en-US" dirty="0"/>
              <a:t>A Self-Driving Car as a Rational Agents</a:t>
            </a:r>
          </a:p>
        </p:txBody>
      </p:sp>
      <p:sp>
        <p:nvSpPr>
          <p:cNvPr id="10243" name="Rectangle 3"/>
          <p:cNvSpPr>
            <a:spLocks noGrp="1" noChangeArrowheads="1"/>
          </p:cNvSpPr>
          <p:nvPr>
            <p:ph idx="1"/>
          </p:nvPr>
        </p:nvSpPr>
        <p:spPr>
          <a:xfrm>
            <a:off x="628650" y="2765427"/>
            <a:ext cx="7886700" cy="3635373"/>
          </a:xfrm>
          <a:noFill/>
          <a:ln w="9525" cap="flat" cmpd="sng" algn="ctr">
            <a:solidFill>
              <a:schemeClr val="dk1"/>
            </a:solidFill>
            <a:prstDash val="solid"/>
            <a:round/>
            <a:headEnd type="none" w="med" len="med"/>
            <a:tailEnd type="none" w="med" len="med"/>
          </a:ln>
        </p:spPr>
        <p:style>
          <a:lnRef idx="0">
            <a:scrgbClr r="0" g="0" b="0"/>
          </a:lnRef>
          <a:fillRef idx="0">
            <a:scrgbClr r="0" g="0" b="0"/>
          </a:fillRef>
          <a:effectRef idx="0">
            <a:scrgbClr r="0" g="0" b="0"/>
          </a:effectRef>
          <a:fontRef idx="minor">
            <a:schemeClr val="dk1"/>
          </a:fontRef>
        </p:style>
        <p:txBody>
          <a:bodyPr>
            <a:noAutofit/>
          </a:bodyPr>
          <a:lstStyle/>
          <a:p>
            <a:r>
              <a:rPr lang="en-US" sz="1400" dirty="0"/>
              <a:t>If we have two cars and one provides more (expected) utility. </a:t>
            </a:r>
            <a:br>
              <a:rPr lang="en-US" sz="1400" dirty="0"/>
            </a:br>
            <a:r>
              <a:rPr lang="en-US" sz="1400" dirty="0"/>
              <a:t>Which car is rational?</a:t>
            </a:r>
          </a:p>
          <a:p>
            <a:endParaRPr lang="en-US" sz="1400" dirty="0"/>
          </a:p>
          <a:p>
            <a:endParaRPr lang="en-US" sz="1400" dirty="0"/>
          </a:p>
          <a:p>
            <a:r>
              <a:rPr lang="en-US" sz="1400" dirty="0"/>
              <a:t>Can a rational self-driving car be involved in an accident?</a:t>
            </a:r>
          </a:p>
          <a:p>
            <a:pPr marL="0" indent="0">
              <a:buNone/>
            </a:pPr>
            <a:endParaRPr lang="en-US" sz="1400" dirty="0"/>
          </a:p>
          <a:p>
            <a:pPr marL="0" indent="0">
              <a:buNone/>
            </a:pPr>
            <a:endParaRPr lang="en-US" sz="1400" dirty="0"/>
          </a:p>
          <a:p>
            <a:r>
              <a:rPr lang="en-US" sz="1400" dirty="0"/>
              <a:t>How would a self-driving car explore and learn?</a:t>
            </a:r>
          </a:p>
          <a:p>
            <a:endParaRPr lang="en-US" sz="1400" dirty="0"/>
          </a:p>
          <a:p>
            <a:endParaRPr lang="en-US" sz="1400" dirty="0"/>
          </a:p>
          <a:p>
            <a:r>
              <a:rPr lang="en-US" sz="1400" dirty="0"/>
              <a:t>What does bounded rationality mean for a self-driving car?</a:t>
            </a:r>
          </a:p>
          <a:p>
            <a:endParaRPr lang="en-US" sz="1400" dirty="0"/>
          </a:p>
          <a:p>
            <a:endParaRPr lang="en-US" sz="1400"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41F7FD68-7C82-41A2-E1B3-CBC99B34AF37}"/>
                  </a:ext>
                </a:extLst>
              </p:cNvPr>
              <p:cNvSpPr txBox="1"/>
              <p:nvPr/>
            </p:nvSpPr>
            <p:spPr>
              <a:xfrm>
                <a:off x="2057400" y="1447800"/>
                <a:ext cx="4752975" cy="892552"/>
              </a:xfrm>
              <a:prstGeom prst="rect">
                <a:avLst/>
              </a:prstGeom>
            </p:spPr>
            <p:style>
              <a:lnRef idx="3">
                <a:schemeClr val="lt1"/>
              </a:lnRef>
              <a:fillRef idx="1">
                <a:schemeClr val="accent6"/>
              </a:fillRef>
              <a:effectRef idx="1">
                <a:schemeClr val="accent6"/>
              </a:effectRef>
              <a:fontRef idx="minor">
                <a:schemeClr val="lt1"/>
              </a:fontRef>
            </p:style>
            <p:txBody>
              <a:bodyPr wrap="square" rtlCol="0">
                <a:spAutoFit/>
              </a:bodyPr>
              <a:lstStyle/>
              <a:p>
                <a:r>
                  <a:rPr lang="en-US" sz="1600" b="1" dirty="0"/>
                  <a:t>Rule</a:t>
                </a:r>
                <a:r>
                  <a:rPr lang="en-US" sz="1600" dirty="0"/>
                  <a:t>: Pick the action that maximize the expected utility</a:t>
                </a:r>
              </a:p>
              <a:p>
                <a:endParaRPr lang="en-US" sz="1600" dirty="0"/>
              </a:p>
              <a:p>
                <a:pPr/>
                <a14:m>
                  <m:oMathPara xmlns:m="http://schemas.openxmlformats.org/officeDocument/2006/math">
                    <m:oMathParaPr>
                      <m:jc m:val="centerGroup"/>
                    </m:oMathParaPr>
                    <m:oMath xmlns:m="http://schemas.openxmlformats.org/officeDocument/2006/math">
                      <m:r>
                        <a:rPr lang="en-US" sz="2000" b="0" i="1" smtClean="0">
                          <a:latin typeface="Cambria Math" panose="02040503050406030204" pitchFamily="18" charset="0"/>
                        </a:rPr>
                        <m:t>𝑎</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m:rPr>
                              <m:nor/>
                            </m:rPr>
                            <a:rPr lang="en-US" sz="2000" b="0" i="0" smtClean="0">
                              <a:latin typeface="Cambria Math" panose="02040503050406030204" pitchFamily="18" charset="0"/>
                            </a:rPr>
                            <m:t>argmax</m:t>
                          </m:r>
                        </m:e>
                        <m:sub>
                          <m:r>
                            <a:rPr lang="en-US" sz="2000" b="0" i="1" smtClean="0">
                              <a:latin typeface="Cambria Math" panose="02040503050406030204" pitchFamily="18" charset="0"/>
                            </a:rPr>
                            <m:t>𝑎</m:t>
                          </m:r>
                          <m:r>
                            <a:rPr lang="en-US" sz="2000" b="0" i="1" smtClean="0">
                              <a:latin typeface="Cambria Math" panose="02040503050406030204" pitchFamily="18" charset="0"/>
                            </a:rPr>
                            <m:t>∈</m:t>
                          </m:r>
                          <m:r>
                            <m:rPr>
                              <m:sty m:val="p"/>
                            </m:rPr>
                            <a:rPr lang="en-US" sz="2000" b="0" i="1" smtClean="0">
                              <a:latin typeface="Cambria Math" panose="02040503050406030204" pitchFamily="18" charset="0"/>
                            </a:rPr>
                            <m:t>A</m:t>
                          </m:r>
                        </m:sub>
                      </m:sSub>
                      <m:r>
                        <a:rPr lang="en-US" sz="2000" b="0" i="1" smtClean="0">
                          <a:latin typeface="Cambria Math" panose="02040503050406030204" pitchFamily="18" charset="0"/>
                        </a:rPr>
                        <m:t> </m:t>
                      </m:r>
                      <m:r>
                        <a:rPr lang="en-US" sz="2000" b="0" i="1" smtClean="0">
                          <a:latin typeface="Cambria Math" panose="02040503050406030204" pitchFamily="18" charset="0"/>
                        </a:rPr>
                        <m:t>𝐸</m:t>
                      </m:r>
                      <m:d>
                        <m:dPr>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𝑈</m:t>
                          </m:r>
                          <m:r>
                            <a:rPr lang="en-US" sz="2000" b="0" i="1" smtClean="0">
                              <a:latin typeface="Cambria Math" panose="02040503050406030204" pitchFamily="18" charset="0"/>
                            </a:rPr>
                            <m:t> </m:t>
                          </m:r>
                        </m:e>
                      </m:d>
                      <m:r>
                        <a:rPr lang="en-US" sz="2000" b="0" i="1" smtClean="0">
                          <a:latin typeface="Cambria Math" panose="02040503050406030204" pitchFamily="18" charset="0"/>
                        </a:rPr>
                        <m:t> </m:t>
                      </m:r>
                      <m:r>
                        <a:rPr lang="en-US" sz="2000" b="0" i="1" smtClean="0">
                          <a:latin typeface="Cambria Math" panose="02040503050406030204" pitchFamily="18" charset="0"/>
                        </a:rPr>
                        <m:t>𝑎</m:t>
                      </m:r>
                      <m:r>
                        <a:rPr lang="en-US" sz="2000" b="0" i="1" smtClean="0">
                          <a:latin typeface="Cambria Math" panose="02040503050406030204" pitchFamily="18" charset="0"/>
                        </a:rPr>
                        <m:t>) </m:t>
                      </m:r>
                    </m:oMath>
                  </m:oMathPara>
                </a14:m>
                <a:endParaRPr lang="en-US" sz="2000" dirty="0"/>
              </a:p>
            </p:txBody>
          </p:sp>
        </mc:Choice>
        <mc:Fallback xmlns="">
          <p:sp>
            <p:nvSpPr>
              <p:cNvPr id="3" name="TextBox 2">
                <a:extLst>
                  <a:ext uri="{FF2B5EF4-FFF2-40B4-BE49-F238E27FC236}">
                    <a16:creationId xmlns:a16="http://schemas.microsoft.com/office/drawing/2014/main" id="{41F7FD68-7C82-41A2-E1B3-CBC99B34AF37}"/>
                  </a:ext>
                </a:extLst>
              </p:cNvPr>
              <p:cNvSpPr txBox="1">
                <a:spLocks noRot="1" noChangeAspect="1" noMove="1" noResize="1" noEditPoints="1" noAdjustHandles="1" noChangeArrowheads="1" noChangeShapeType="1" noTextEdit="1"/>
              </p:cNvSpPr>
              <p:nvPr/>
            </p:nvSpPr>
            <p:spPr>
              <a:xfrm>
                <a:off x="2057400" y="1447800"/>
                <a:ext cx="4752975" cy="892552"/>
              </a:xfrm>
              <a:prstGeom prst="rect">
                <a:avLst/>
              </a:prstGeom>
              <a:blipFill>
                <a:blip r:embed="rId3"/>
                <a:stretch>
                  <a:fillRect l="-639" t="-1342" b="-4698"/>
                </a:stretch>
              </a:blipFill>
            </p:spPr>
            <p:txBody>
              <a:bodyPr/>
              <a:lstStyle/>
              <a:p>
                <a:r>
                  <a:rPr lang="en-US">
                    <a:noFill/>
                  </a:rPr>
                  <a:t> </a:t>
                </a:r>
              </a:p>
            </p:txBody>
          </p:sp>
        </mc:Fallback>
      </mc:AlternateContent>
      <p:pic>
        <p:nvPicPr>
          <p:cNvPr id="2" name="Picture 6">
            <a:extLst>
              <a:ext uri="{FF2B5EF4-FFF2-40B4-BE49-F238E27FC236}">
                <a16:creationId xmlns:a16="http://schemas.microsoft.com/office/drawing/2014/main" id="{20AD6A81-08C9-5A19-F0F1-4B885C542F0D}"/>
              </a:ext>
              <a:ext uri="{C183D7F6-B498-43B3-948B-1728B52AA6E4}">
                <adec:decorative xmlns:adec="http://schemas.microsoft.com/office/drawing/2017/decorative" val="1"/>
              </a:ext>
            </a:extLst>
          </p:cNvPr>
          <p:cNvPicPr>
            <a:picLocks noChangeAspect="1" noChangeArrowheads="1"/>
          </p:cNvPicPr>
          <p:nvPr/>
        </p:nvPicPr>
        <p:blipFill>
          <a:blip r:embed="rId4" cstate="print"/>
          <a:srcRect/>
          <a:stretch>
            <a:fillRect/>
          </a:stretch>
        </p:blipFill>
        <p:spPr bwMode="auto">
          <a:xfrm>
            <a:off x="7162800" y="365126"/>
            <a:ext cx="1742323" cy="800100"/>
          </a:xfrm>
          <a:prstGeom prst="rect">
            <a:avLst/>
          </a:prstGeom>
          <a:noFill/>
          <a:ln w="9525">
            <a:noFill/>
            <a:miter lim="800000"/>
            <a:headEnd/>
            <a:tailEnd/>
          </a:ln>
        </p:spPr>
      </p:pic>
      <p:sp>
        <p:nvSpPr>
          <p:cNvPr id="4" name="TextBox 3">
            <a:extLst>
              <a:ext uri="{FF2B5EF4-FFF2-40B4-BE49-F238E27FC236}">
                <a16:creationId xmlns:a16="http://schemas.microsoft.com/office/drawing/2014/main" id="{C20D2D7F-D965-DCC3-C313-9DF376A2998E}"/>
              </a:ext>
            </a:extLst>
          </p:cNvPr>
          <p:cNvSpPr txBox="1"/>
          <p:nvPr/>
        </p:nvSpPr>
        <p:spPr>
          <a:xfrm>
            <a:off x="608985" y="2408467"/>
            <a:ext cx="3638550" cy="338554"/>
          </a:xfrm>
          <a:prstGeom prst="rect">
            <a:avLst/>
          </a:prstGeom>
          <a:noFill/>
        </p:spPr>
        <p:txBody>
          <a:bodyPr wrap="square" rtlCol="0">
            <a:spAutoFit/>
          </a:bodyPr>
          <a:lstStyle/>
          <a:p>
            <a:r>
              <a:rPr lang="en-US" sz="1600" dirty="0"/>
              <a:t>Answer the following questions:</a:t>
            </a:r>
          </a:p>
        </p:txBody>
      </p:sp>
    </p:spTree>
    <p:extLst>
      <p:ext uri="{BB962C8B-B14F-4D97-AF65-F5344CB8AC3E}">
        <p14:creationId xmlns:p14="http://schemas.microsoft.com/office/powerpoint/2010/main" val="2100924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43">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24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24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4E4370-BFB5-4F7A-82C5-D13C30B62248}"/>
              </a:ext>
            </a:extLst>
          </p:cNvPr>
          <p:cNvSpPr>
            <a:spLocks noGrp="1"/>
          </p:cNvSpPr>
          <p:nvPr>
            <p:ph type="title"/>
          </p:nvPr>
        </p:nvSpPr>
        <p:spPr>
          <a:xfrm>
            <a:off x="628650" y="365126"/>
            <a:ext cx="6212110" cy="1325563"/>
          </a:xfrm>
        </p:spPr>
        <p:txBody>
          <a:bodyPr/>
          <a:lstStyle/>
          <a:p>
            <a:r>
              <a:rPr lang="en-US" dirty="0"/>
              <a:t>PEAS Description of the Environment of a Self-Driving Car</a:t>
            </a:r>
          </a:p>
        </p:txBody>
      </p:sp>
      <p:graphicFrame>
        <p:nvGraphicFramePr>
          <p:cNvPr id="4" name="Content Placeholder 3" descr="PEAS Tables">
            <a:extLst>
              <a:ext uri="{FF2B5EF4-FFF2-40B4-BE49-F238E27FC236}">
                <a16:creationId xmlns:a16="http://schemas.microsoft.com/office/drawing/2014/main" id="{9C8EE6A5-115B-4250-A57D-7EA0DC7DDAE6}"/>
              </a:ext>
            </a:extLst>
          </p:cNvPr>
          <p:cNvGraphicFramePr>
            <a:graphicFrameLocks noGrp="1"/>
          </p:cNvGraphicFramePr>
          <p:nvPr>
            <p:ph idx="1"/>
            <p:extLst>
              <p:ext uri="{D42A27DB-BD31-4B8C-83A1-F6EECF244321}">
                <p14:modId xmlns:p14="http://schemas.microsoft.com/office/powerpoint/2010/main" val="2520200847"/>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 name="Picture 6">
            <a:extLst>
              <a:ext uri="{FF2B5EF4-FFF2-40B4-BE49-F238E27FC236}">
                <a16:creationId xmlns:a16="http://schemas.microsoft.com/office/drawing/2014/main" id="{C501DE79-BED8-664A-A7F5-916398E4B557}"/>
              </a:ext>
              <a:ext uri="{C183D7F6-B498-43B3-948B-1728B52AA6E4}">
                <adec:decorative xmlns:adec="http://schemas.microsoft.com/office/drawing/2017/decorative" val="1"/>
              </a:ext>
            </a:extLst>
          </p:cNvPr>
          <p:cNvPicPr>
            <a:picLocks noChangeAspect="1" noChangeArrowheads="1"/>
          </p:cNvPicPr>
          <p:nvPr/>
        </p:nvPicPr>
        <p:blipFill>
          <a:blip r:embed="rId7" cstate="print"/>
          <a:srcRect/>
          <a:stretch>
            <a:fillRect/>
          </a:stretch>
        </p:blipFill>
        <p:spPr bwMode="auto">
          <a:xfrm>
            <a:off x="6840760" y="627857"/>
            <a:ext cx="1742323" cy="800100"/>
          </a:xfrm>
          <a:prstGeom prst="rect">
            <a:avLst/>
          </a:prstGeom>
          <a:noFill/>
          <a:ln w="9525">
            <a:noFill/>
            <a:miter lim="800000"/>
            <a:headEnd/>
            <a:tailEnd/>
          </a:ln>
        </p:spPr>
      </p:pic>
      <p:sp>
        <p:nvSpPr>
          <p:cNvPr id="3" name="TextBox 2">
            <a:extLst>
              <a:ext uri="{FF2B5EF4-FFF2-40B4-BE49-F238E27FC236}">
                <a16:creationId xmlns:a16="http://schemas.microsoft.com/office/drawing/2014/main" id="{DD44A013-EECD-0365-9F5B-4164E530DF2E}"/>
              </a:ext>
            </a:extLst>
          </p:cNvPr>
          <p:cNvSpPr txBox="1"/>
          <p:nvPr/>
        </p:nvSpPr>
        <p:spPr>
          <a:xfrm>
            <a:off x="533400" y="1825625"/>
            <a:ext cx="3638550" cy="338554"/>
          </a:xfrm>
          <a:prstGeom prst="rect">
            <a:avLst/>
          </a:prstGeom>
          <a:noFill/>
        </p:spPr>
        <p:txBody>
          <a:bodyPr wrap="square" rtlCol="0">
            <a:spAutoFit/>
          </a:bodyPr>
          <a:lstStyle/>
          <a:p>
            <a:r>
              <a:rPr lang="en-US" sz="1600" dirty="0"/>
              <a:t>Complete the PEAS description.</a:t>
            </a:r>
          </a:p>
        </p:txBody>
      </p:sp>
    </p:spTree>
    <p:extLst>
      <p:ext uri="{BB962C8B-B14F-4D97-AF65-F5344CB8AC3E}">
        <p14:creationId xmlns:p14="http://schemas.microsoft.com/office/powerpoint/2010/main" val="1555730670"/>
      </p:ext>
    </p:extLst>
  </p:cSld>
  <p:clrMapOvr>
    <a:masterClrMapping/>
  </p:clrMapOvr>
</p:sld>
</file>

<file path=ppt/theme/theme1.xml><?xml version="1.0" encoding="utf-8"?>
<a:theme xmlns:a="http://schemas.openxmlformats.org/drawingml/2006/main" name="Office Theme">
  <a:themeElements>
    <a:clrScheme name="Office with darker green">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377620"/>
      </a:accent6>
      <a:hlink>
        <a:srgbClr val="467886"/>
      </a:hlink>
      <a:folHlink>
        <a:srgbClr val="96607D"/>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23323</TotalTime>
  <Words>1730</Words>
  <Application>Microsoft Office PowerPoint</Application>
  <PresentationFormat>On-screen Show (4:3)</PresentationFormat>
  <Paragraphs>267</Paragraphs>
  <Slides>22</Slides>
  <Notes>13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22</vt:i4>
      </vt:variant>
    </vt:vector>
  </HeadingPairs>
  <TitlesOfParts>
    <vt:vector size="28" baseType="lpstr">
      <vt:lpstr>Arial</vt:lpstr>
      <vt:lpstr>Calibri</vt:lpstr>
      <vt:lpstr>Calibri Light</vt:lpstr>
      <vt:lpstr>Cambria Math</vt:lpstr>
      <vt:lpstr>Courier New</vt:lpstr>
      <vt:lpstr>Office Theme</vt:lpstr>
      <vt:lpstr>CS 5/7320  Artificial Intelligence  Intelligent Agents AIMA Chapter 2</vt:lpstr>
      <vt:lpstr>Module Review 1</vt:lpstr>
      <vt:lpstr>Agent Function and Agent Program</vt:lpstr>
      <vt:lpstr>Example: Vacuum-cleaner World</vt:lpstr>
      <vt:lpstr>Rational Agents</vt:lpstr>
      <vt:lpstr>Case Study: Self-Driving Cars</vt:lpstr>
      <vt:lpstr>Self-driving Cars </vt:lpstr>
      <vt:lpstr>A Self-Driving Car as a Rational Agents</vt:lpstr>
      <vt:lpstr>PEAS Description of the Environment of a Self-Driving Car</vt:lpstr>
      <vt:lpstr>PEAS Description of the Environment of a Self-Driving Car</vt:lpstr>
      <vt:lpstr>Module Review 2</vt:lpstr>
      <vt:lpstr>Designing a Rational Agent</vt:lpstr>
      <vt:lpstr>Simple Reflex Agent</vt:lpstr>
      <vt:lpstr>Model-based Reflex Agent</vt:lpstr>
      <vt:lpstr>State Representation</vt:lpstr>
      <vt:lpstr>Transition Function</vt:lpstr>
      <vt:lpstr>Case Study: Self-Driving Cars</vt:lpstr>
      <vt:lpstr>State Representation: Self-Driving Car</vt:lpstr>
      <vt:lpstr>Environment for a Self-Driving Car</vt:lpstr>
      <vt:lpstr>What Type of Intelligent Agent is a  Self-Driving Car? </vt:lpstr>
      <vt:lpstr>Why is this so hard?</vt:lpstr>
      <vt:lpstr>What You  Should Know</vt:lpstr>
    </vt:vector>
  </TitlesOfParts>
  <Company>NUS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Intelligent Agents</dc:title>
  <dc:creator>Min-Yen Kan</dc:creator>
  <cp:lastModifiedBy>Hahsler, Michael</cp:lastModifiedBy>
  <cp:revision>222</cp:revision>
  <cp:lastPrinted>2021-08-30T18:56:39Z</cp:lastPrinted>
  <dcterms:created xsi:type="dcterms:W3CDTF">2003-12-17T02:32:09Z</dcterms:created>
  <dcterms:modified xsi:type="dcterms:W3CDTF">2025-09-11T16:13:06Z</dcterms:modified>
</cp:coreProperties>
</file>