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8"/>
  </p:notesMasterIdLst>
  <p:sldIdLst>
    <p:sldId id="334" r:id="rId2"/>
    <p:sldId id="335" r:id="rId3"/>
    <p:sldId id="337" r:id="rId4"/>
    <p:sldId id="305" r:id="rId5"/>
    <p:sldId id="258" r:id="rId6"/>
    <p:sldId id="259" r:id="rId7"/>
    <p:sldId id="306" r:id="rId8"/>
    <p:sldId id="262" r:id="rId9"/>
    <p:sldId id="263" r:id="rId10"/>
    <p:sldId id="264" r:id="rId11"/>
    <p:sldId id="265" r:id="rId12"/>
    <p:sldId id="267" r:id="rId13"/>
    <p:sldId id="323" r:id="rId14"/>
    <p:sldId id="324" r:id="rId15"/>
    <p:sldId id="325" r:id="rId16"/>
    <p:sldId id="307" r:id="rId17"/>
    <p:sldId id="270" r:id="rId18"/>
    <p:sldId id="272" r:id="rId19"/>
    <p:sldId id="273" r:id="rId20"/>
    <p:sldId id="274" r:id="rId21"/>
    <p:sldId id="260" r:id="rId22"/>
    <p:sldId id="281" r:id="rId23"/>
    <p:sldId id="282" r:id="rId24"/>
    <p:sldId id="275" r:id="rId25"/>
    <p:sldId id="276" r:id="rId26"/>
    <p:sldId id="277" r:id="rId27"/>
    <p:sldId id="279" r:id="rId28"/>
    <p:sldId id="280" r:id="rId29"/>
    <p:sldId id="278" r:id="rId30"/>
    <p:sldId id="285" r:id="rId31"/>
    <p:sldId id="287" r:id="rId32"/>
    <p:sldId id="283" r:id="rId33"/>
    <p:sldId id="288" r:id="rId34"/>
    <p:sldId id="290" r:id="rId35"/>
    <p:sldId id="338" r:id="rId36"/>
    <p:sldId id="336" r:id="rId37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41BC9F4-00AB-4BFC-A593-94B5B44A45EE}">
          <p14:sldIdLst>
            <p14:sldId id="334"/>
            <p14:sldId id="335"/>
            <p14:sldId id="337"/>
            <p14:sldId id="305"/>
            <p14:sldId id="258"/>
            <p14:sldId id="259"/>
          </p14:sldIdLst>
        </p14:section>
        <p14:section name="Summary Statistics" id="{9D8BD629-02D0-4ECC-8BC1-76DC0FF54F78}">
          <p14:sldIdLst>
            <p14:sldId id="306"/>
            <p14:sldId id="262"/>
            <p14:sldId id="263"/>
            <p14:sldId id="264"/>
            <p14:sldId id="265"/>
            <p14:sldId id="267"/>
            <p14:sldId id="323"/>
            <p14:sldId id="324"/>
            <p14:sldId id="325"/>
            <p14:sldId id="307"/>
          </p14:sldIdLst>
        </p14:section>
        <p14:section name="Visualization" id="{F517770C-D48A-4670-8162-192AD32AB6FB}">
          <p14:sldIdLst>
            <p14:sldId id="270"/>
            <p14:sldId id="272"/>
            <p14:sldId id="273"/>
            <p14:sldId id="274"/>
            <p14:sldId id="260"/>
            <p14:sldId id="281"/>
            <p14:sldId id="282"/>
            <p14:sldId id="275"/>
            <p14:sldId id="276"/>
            <p14:sldId id="277"/>
            <p14:sldId id="279"/>
            <p14:sldId id="280"/>
            <p14:sldId id="278"/>
            <p14:sldId id="285"/>
            <p14:sldId id="287"/>
            <p14:sldId id="283"/>
            <p14:sldId id="288"/>
            <p14:sldId id="290"/>
            <p14:sldId id="338"/>
          </p14:sldIdLst>
        </p14:section>
        <p14:section name="Wrap up" id="{308173BD-F4DD-4C24-8A41-9EC71BC981B7}">
          <p14:sldIdLst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260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F4DBB-6DA8-47D4-A0E5-B53F645A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EE3C69-780D-4DBD-9B74-75CE5EEE4E51}">
      <dgm:prSet/>
      <dgm:spPr/>
      <dgm:t>
        <a:bodyPr/>
        <a:lstStyle/>
        <a:p>
          <a:r>
            <a:rPr lang="en-US"/>
            <a:t>Summary statistics  are numbers that summarize properties of the data</a:t>
          </a:r>
        </a:p>
      </dgm:t>
    </dgm:pt>
    <dgm:pt modelId="{467DF636-6460-4C23-8A84-870D4659050E}" type="parTrans" cxnId="{594A2F0A-45E1-41CD-9F92-E9150CA4BB3A}">
      <dgm:prSet/>
      <dgm:spPr/>
      <dgm:t>
        <a:bodyPr/>
        <a:lstStyle/>
        <a:p>
          <a:endParaRPr lang="en-US"/>
        </a:p>
      </dgm:t>
    </dgm:pt>
    <dgm:pt modelId="{8E446CCC-D31D-4901-9227-E0D22D1B52BA}" type="sibTrans" cxnId="{594A2F0A-45E1-41CD-9F92-E9150CA4BB3A}">
      <dgm:prSet/>
      <dgm:spPr/>
      <dgm:t>
        <a:bodyPr/>
        <a:lstStyle/>
        <a:p>
          <a:endParaRPr lang="en-US"/>
        </a:p>
      </dgm:t>
    </dgm:pt>
    <dgm:pt modelId="{1EF4BB4F-CC76-498C-A234-2CAFBA5D13DB}">
      <dgm:prSet/>
      <dgm:spPr/>
      <dgm:t>
        <a:bodyPr/>
        <a:lstStyle/>
        <a:p>
          <a:r>
            <a:rPr lang="en-US"/>
            <a:t>Summarized properties include location and spread for continuous data</a:t>
          </a:r>
          <a:br>
            <a:rPr lang="en-US"/>
          </a:br>
          <a:br>
            <a:rPr lang="en-US"/>
          </a:br>
          <a:r>
            <a:rPr lang="en-US"/>
            <a:t>Examples: 	location - mean</a:t>
          </a:r>
          <a:br>
            <a:rPr lang="en-US"/>
          </a:br>
          <a:r>
            <a:rPr lang="en-US"/>
            <a:t>                   	spread - standard deviation</a:t>
          </a:r>
        </a:p>
      </dgm:t>
    </dgm:pt>
    <dgm:pt modelId="{0CC46799-C703-4032-A8ED-1C7E5D771B0D}" type="parTrans" cxnId="{3EA1D46B-B961-424E-B1CE-0778115BE20F}">
      <dgm:prSet/>
      <dgm:spPr/>
      <dgm:t>
        <a:bodyPr/>
        <a:lstStyle/>
        <a:p>
          <a:endParaRPr lang="en-US"/>
        </a:p>
      </dgm:t>
    </dgm:pt>
    <dgm:pt modelId="{8A1BCEE0-3B1D-4497-9E91-6AB5A6115437}" type="sibTrans" cxnId="{3EA1D46B-B961-424E-B1CE-0778115BE20F}">
      <dgm:prSet/>
      <dgm:spPr/>
      <dgm:t>
        <a:bodyPr/>
        <a:lstStyle/>
        <a:p>
          <a:endParaRPr lang="en-US"/>
        </a:p>
      </dgm:t>
    </dgm:pt>
    <dgm:pt modelId="{0E4C2554-C9E1-4393-8170-0E825B7E0D76}">
      <dgm:prSet/>
      <dgm:spPr/>
      <dgm:t>
        <a:bodyPr/>
        <a:lstStyle/>
        <a:p>
          <a:r>
            <a:rPr lang="en-US"/>
            <a:t>Most summary statistics can be calculated in a single pass through the data</a:t>
          </a:r>
        </a:p>
      </dgm:t>
    </dgm:pt>
    <dgm:pt modelId="{55719B04-E668-4426-8995-B1DB5C5FC79E}" type="parTrans" cxnId="{94D0F0E9-7DAB-4376-AC79-A41484DA4FBD}">
      <dgm:prSet/>
      <dgm:spPr/>
      <dgm:t>
        <a:bodyPr/>
        <a:lstStyle/>
        <a:p>
          <a:endParaRPr lang="en-US"/>
        </a:p>
      </dgm:t>
    </dgm:pt>
    <dgm:pt modelId="{E0E6026F-77A5-4EAC-B75D-E9587C076178}" type="sibTrans" cxnId="{94D0F0E9-7DAB-4376-AC79-A41484DA4FBD}">
      <dgm:prSet/>
      <dgm:spPr/>
      <dgm:t>
        <a:bodyPr/>
        <a:lstStyle/>
        <a:p>
          <a:endParaRPr lang="en-US"/>
        </a:p>
      </dgm:t>
    </dgm:pt>
    <dgm:pt modelId="{BA65BE11-F172-4779-ADA3-2A44CA7D0D1E}" type="pres">
      <dgm:prSet presAssocID="{5DBF4DBB-6DA8-47D4-A0E5-B53F645A94AC}" presName="root" presStyleCnt="0">
        <dgm:presLayoutVars>
          <dgm:dir/>
          <dgm:resizeHandles val="exact"/>
        </dgm:presLayoutVars>
      </dgm:prSet>
      <dgm:spPr/>
    </dgm:pt>
    <dgm:pt modelId="{C0012229-081F-45F0-81CF-48F713738251}" type="pres">
      <dgm:prSet presAssocID="{5FEE3C69-780D-4DBD-9B74-75CE5EEE4E51}" presName="compNode" presStyleCnt="0"/>
      <dgm:spPr/>
    </dgm:pt>
    <dgm:pt modelId="{28309662-A327-4E6C-8DC3-3124BE1B29C9}" type="pres">
      <dgm:prSet presAssocID="{5FEE3C69-780D-4DBD-9B74-75CE5EEE4E51}" presName="bgRect" presStyleLbl="bgShp" presStyleIdx="0" presStyleCnt="3"/>
      <dgm:spPr/>
    </dgm:pt>
    <dgm:pt modelId="{F239E418-DAC7-4109-A57F-C5215A39769D}" type="pres">
      <dgm:prSet presAssocID="{5FEE3C69-780D-4DBD-9B74-75CE5EEE4E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CD6953-91D2-48DF-9CE9-50BD7365AC9F}" type="pres">
      <dgm:prSet presAssocID="{5FEE3C69-780D-4DBD-9B74-75CE5EEE4E51}" presName="spaceRect" presStyleCnt="0"/>
      <dgm:spPr/>
    </dgm:pt>
    <dgm:pt modelId="{E0A60D64-B6E6-41A1-9281-72AD16F0F4AC}" type="pres">
      <dgm:prSet presAssocID="{5FEE3C69-780D-4DBD-9B74-75CE5EEE4E51}" presName="parTx" presStyleLbl="revTx" presStyleIdx="0" presStyleCnt="3">
        <dgm:presLayoutVars>
          <dgm:chMax val="0"/>
          <dgm:chPref val="0"/>
        </dgm:presLayoutVars>
      </dgm:prSet>
      <dgm:spPr/>
    </dgm:pt>
    <dgm:pt modelId="{DCD0DFFF-E468-43DC-8BC1-72774E5E6EB1}" type="pres">
      <dgm:prSet presAssocID="{8E446CCC-D31D-4901-9227-E0D22D1B52BA}" presName="sibTrans" presStyleCnt="0"/>
      <dgm:spPr/>
    </dgm:pt>
    <dgm:pt modelId="{64E00694-BC89-4D58-B733-563C374F2427}" type="pres">
      <dgm:prSet presAssocID="{1EF4BB4F-CC76-498C-A234-2CAFBA5D13DB}" presName="compNode" presStyleCnt="0"/>
      <dgm:spPr/>
    </dgm:pt>
    <dgm:pt modelId="{7C29B29D-3ECD-4AB4-A047-DE5D8848DA09}" type="pres">
      <dgm:prSet presAssocID="{1EF4BB4F-CC76-498C-A234-2CAFBA5D13DB}" presName="bgRect" presStyleLbl="bgShp" presStyleIdx="1" presStyleCnt="3"/>
      <dgm:spPr/>
    </dgm:pt>
    <dgm:pt modelId="{8CCABA9C-8174-4B31-8CB5-20571D78FF3D}" type="pres">
      <dgm:prSet presAssocID="{1EF4BB4F-CC76-498C-A234-2CAFBA5D1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4ADAEF-08D1-414A-8BD0-4BE2121368DE}" type="pres">
      <dgm:prSet presAssocID="{1EF4BB4F-CC76-498C-A234-2CAFBA5D13DB}" presName="spaceRect" presStyleCnt="0"/>
      <dgm:spPr/>
    </dgm:pt>
    <dgm:pt modelId="{2A549CE2-2A6D-4C20-BFAF-B467929CA518}" type="pres">
      <dgm:prSet presAssocID="{1EF4BB4F-CC76-498C-A234-2CAFBA5D13DB}" presName="parTx" presStyleLbl="revTx" presStyleIdx="1" presStyleCnt="3">
        <dgm:presLayoutVars>
          <dgm:chMax val="0"/>
          <dgm:chPref val="0"/>
        </dgm:presLayoutVars>
      </dgm:prSet>
      <dgm:spPr/>
    </dgm:pt>
    <dgm:pt modelId="{5572A272-DD4A-41F0-BC92-E54628A6885F}" type="pres">
      <dgm:prSet presAssocID="{8A1BCEE0-3B1D-4497-9E91-6AB5A6115437}" presName="sibTrans" presStyleCnt="0"/>
      <dgm:spPr/>
    </dgm:pt>
    <dgm:pt modelId="{7C495300-AA76-4DA6-BE26-645E5E805DF6}" type="pres">
      <dgm:prSet presAssocID="{0E4C2554-C9E1-4393-8170-0E825B7E0D76}" presName="compNode" presStyleCnt="0"/>
      <dgm:spPr/>
    </dgm:pt>
    <dgm:pt modelId="{1B2A65B9-2668-493E-8303-181AE5467869}" type="pres">
      <dgm:prSet presAssocID="{0E4C2554-C9E1-4393-8170-0E825B7E0D76}" presName="bgRect" presStyleLbl="bgShp" presStyleIdx="2" presStyleCnt="3"/>
      <dgm:spPr/>
    </dgm:pt>
    <dgm:pt modelId="{EB6427AE-80A0-4158-82C1-BADFBAFFBFF5}" type="pres">
      <dgm:prSet presAssocID="{0E4C2554-C9E1-4393-8170-0E825B7E0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860A3D-884D-4260-8231-88838504DD2E}" type="pres">
      <dgm:prSet presAssocID="{0E4C2554-C9E1-4393-8170-0E825B7E0D76}" presName="spaceRect" presStyleCnt="0"/>
      <dgm:spPr/>
    </dgm:pt>
    <dgm:pt modelId="{0F410659-026E-47FC-9E4E-D82502A66949}" type="pres">
      <dgm:prSet presAssocID="{0E4C2554-C9E1-4393-8170-0E825B7E0D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4A2F0A-45E1-41CD-9F92-E9150CA4BB3A}" srcId="{5DBF4DBB-6DA8-47D4-A0E5-B53F645A94AC}" destId="{5FEE3C69-780D-4DBD-9B74-75CE5EEE4E51}" srcOrd="0" destOrd="0" parTransId="{467DF636-6460-4C23-8A84-870D4659050E}" sibTransId="{8E446CCC-D31D-4901-9227-E0D22D1B52BA}"/>
    <dgm:cxn modelId="{04FE2E0E-27D0-4565-9DF6-D8990E16A6C5}" type="presOf" srcId="{5DBF4DBB-6DA8-47D4-A0E5-B53F645A94AC}" destId="{BA65BE11-F172-4779-ADA3-2A44CA7D0D1E}" srcOrd="0" destOrd="0" presId="urn:microsoft.com/office/officeart/2018/2/layout/IconVerticalSolidList"/>
    <dgm:cxn modelId="{CB64E424-3AAD-4A5C-B60D-E02BEE40E2DF}" type="presOf" srcId="{1EF4BB4F-CC76-498C-A234-2CAFBA5D13DB}" destId="{2A549CE2-2A6D-4C20-BFAF-B467929CA518}" srcOrd="0" destOrd="0" presId="urn:microsoft.com/office/officeart/2018/2/layout/IconVerticalSolidList"/>
    <dgm:cxn modelId="{90477064-D20D-4BFF-B59D-EEEF809E69AB}" type="presOf" srcId="{0E4C2554-C9E1-4393-8170-0E825B7E0D76}" destId="{0F410659-026E-47FC-9E4E-D82502A66949}" srcOrd="0" destOrd="0" presId="urn:microsoft.com/office/officeart/2018/2/layout/IconVerticalSolidList"/>
    <dgm:cxn modelId="{219E5267-9AD1-4195-A0AA-A42422019CE9}" type="presOf" srcId="{5FEE3C69-780D-4DBD-9B74-75CE5EEE4E51}" destId="{E0A60D64-B6E6-41A1-9281-72AD16F0F4AC}" srcOrd="0" destOrd="0" presId="urn:microsoft.com/office/officeart/2018/2/layout/IconVerticalSolidList"/>
    <dgm:cxn modelId="{3EA1D46B-B961-424E-B1CE-0778115BE20F}" srcId="{5DBF4DBB-6DA8-47D4-A0E5-B53F645A94AC}" destId="{1EF4BB4F-CC76-498C-A234-2CAFBA5D13DB}" srcOrd="1" destOrd="0" parTransId="{0CC46799-C703-4032-A8ED-1C7E5D771B0D}" sibTransId="{8A1BCEE0-3B1D-4497-9E91-6AB5A6115437}"/>
    <dgm:cxn modelId="{94D0F0E9-7DAB-4376-AC79-A41484DA4FBD}" srcId="{5DBF4DBB-6DA8-47D4-A0E5-B53F645A94AC}" destId="{0E4C2554-C9E1-4393-8170-0E825B7E0D76}" srcOrd="2" destOrd="0" parTransId="{55719B04-E668-4426-8995-B1DB5C5FC79E}" sibTransId="{E0E6026F-77A5-4EAC-B75D-E9587C076178}"/>
    <dgm:cxn modelId="{8D47181D-05C4-4EC5-9166-98F6AC83A5D7}" type="presParOf" srcId="{BA65BE11-F172-4779-ADA3-2A44CA7D0D1E}" destId="{C0012229-081F-45F0-81CF-48F713738251}" srcOrd="0" destOrd="0" presId="urn:microsoft.com/office/officeart/2018/2/layout/IconVerticalSolidList"/>
    <dgm:cxn modelId="{FEF33E33-D13A-408E-97A0-367A5A40DE22}" type="presParOf" srcId="{C0012229-081F-45F0-81CF-48F713738251}" destId="{28309662-A327-4E6C-8DC3-3124BE1B29C9}" srcOrd="0" destOrd="0" presId="urn:microsoft.com/office/officeart/2018/2/layout/IconVerticalSolidList"/>
    <dgm:cxn modelId="{1255CB31-F612-455C-86B0-7002DC162E72}" type="presParOf" srcId="{C0012229-081F-45F0-81CF-48F713738251}" destId="{F239E418-DAC7-4109-A57F-C5215A39769D}" srcOrd="1" destOrd="0" presId="urn:microsoft.com/office/officeart/2018/2/layout/IconVerticalSolidList"/>
    <dgm:cxn modelId="{799BBC78-15E1-49BD-83E0-2FF70D48759C}" type="presParOf" srcId="{C0012229-081F-45F0-81CF-48F713738251}" destId="{A5CD6953-91D2-48DF-9CE9-50BD7365AC9F}" srcOrd="2" destOrd="0" presId="urn:microsoft.com/office/officeart/2018/2/layout/IconVerticalSolidList"/>
    <dgm:cxn modelId="{2D3496C6-F65C-4671-998D-2997432FC617}" type="presParOf" srcId="{C0012229-081F-45F0-81CF-48F713738251}" destId="{E0A60D64-B6E6-41A1-9281-72AD16F0F4AC}" srcOrd="3" destOrd="0" presId="urn:microsoft.com/office/officeart/2018/2/layout/IconVerticalSolidList"/>
    <dgm:cxn modelId="{A188E748-2511-4E41-84FF-486BF5079E50}" type="presParOf" srcId="{BA65BE11-F172-4779-ADA3-2A44CA7D0D1E}" destId="{DCD0DFFF-E468-43DC-8BC1-72774E5E6EB1}" srcOrd="1" destOrd="0" presId="urn:microsoft.com/office/officeart/2018/2/layout/IconVerticalSolidList"/>
    <dgm:cxn modelId="{B0BBB951-5476-4E35-9A92-8ED061CAE5D5}" type="presParOf" srcId="{BA65BE11-F172-4779-ADA3-2A44CA7D0D1E}" destId="{64E00694-BC89-4D58-B733-563C374F2427}" srcOrd="2" destOrd="0" presId="urn:microsoft.com/office/officeart/2018/2/layout/IconVerticalSolidList"/>
    <dgm:cxn modelId="{18D90A15-E472-45AD-BF1B-0CEC1C22C714}" type="presParOf" srcId="{64E00694-BC89-4D58-B733-563C374F2427}" destId="{7C29B29D-3ECD-4AB4-A047-DE5D8848DA09}" srcOrd="0" destOrd="0" presId="urn:microsoft.com/office/officeart/2018/2/layout/IconVerticalSolidList"/>
    <dgm:cxn modelId="{F9C0283F-36CE-411E-B9CB-03D9B0C37212}" type="presParOf" srcId="{64E00694-BC89-4D58-B733-563C374F2427}" destId="{8CCABA9C-8174-4B31-8CB5-20571D78FF3D}" srcOrd="1" destOrd="0" presId="urn:microsoft.com/office/officeart/2018/2/layout/IconVerticalSolidList"/>
    <dgm:cxn modelId="{E1AE0C43-77E0-4D29-8B61-0767873FCD5A}" type="presParOf" srcId="{64E00694-BC89-4D58-B733-563C374F2427}" destId="{FB4ADAEF-08D1-414A-8BD0-4BE2121368DE}" srcOrd="2" destOrd="0" presId="urn:microsoft.com/office/officeart/2018/2/layout/IconVerticalSolidList"/>
    <dgm:cxn modelId="{73A60B76-5820-4699-B834-1C98DB9DC7B1}" type="presParOf" srcId="{64E00694-BC89-4D58-B733-563C374F2427}" destId="{2A549CE2-2A6D-4C20-BFAF-B467929CA518}" srcOrd="3" destOrd="0" presId="urn:microsoft.com/office/officeart/2018/2/layout/IconVerticalSolidList"/>
    <dgm:cxn modelId="{CE6D83F0-A040-4920-924D-75AC4B65834E}" type="presParOf" srcId="{BA65BE11-F172-4779-ADA3-2A44CA7D0D1E}" destId="{5572A272-DD4A-41F0-BC92-E54628A6885F}" srcOrd="3" destOrd="0" presId="urn:microsoft.com/office/officeart/2018/2/layout/IconVerticalSolidList"/>
    <dgm:cxn modelId="{495D3940-3C03-4720-87E2-17293DBE7449}" type="presParOf" srcId="{BA65BE11-F172-4779-ADA3-2A44CA7D0D1E}" destId="{7C495300-AA76-4DA6-BE26-645E5E805DF6}" srcOrd="4" destOrd="0" presId="urn:microsoft.com/office/officeart/2018/2/layout/IconVerticalSolidList"/>
    <dgm:cxn modelId="{3C203BE4-799B-404E-A6BA-6BFBCF05D86E}" type="presParOf" srcId="{7C495300-AA76-4DA6-BE26-645E5E805DF6}" destId="{1B2A65B9-2668-493E-8303-181AE5467869}" srcOrd="0" destOrd="0" presId="urn:microsoft.com/office/officeart/2018/2/layout/IconVerticalSolidList"/>
    <dgm:cxn modelId="{BA55EB1B-516C-47E9-8832-832FEB3B13F5}" type="presParOf" srcId="{7C495300-AA76-4DA6-BE26-645E5E805DF6}" destId="{EB6427AE-80A0-4158-82C1-BADFBAFFBFF5}" srcOrd="1" destOrd="0" presId="urn:microsoft.com/office/officeart/2018/2/layout/IconVerticalSolidList"/>
    <dgm:cxn modelId="{60E5F998-D4F7-430B-9236-3A826E568274}" type="presParOf" srcId="{7C495300-AA76-4DA6-BE26-645E5E805DF6}" destId="{D7860A3D-884D-4260-8231-88838504DD2E}" srcOrd="2" destOrd="0" presId="urn:microsoft.com/office/officeart/2018/2/layout/IconVerticalSolidList"/>
    <dgm:cxn modelId="{76A9759F-0139-42CC-B0CC-D1B1557FC62F}" type="presParOf" srcId="{7C495300-AA76-4DA6-BE26-645E5E805DF6}" destId="{0F410659-026E-47FC-9E4E-D82502A669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813E9-C067-402F-9502-C528F3D368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3546A9-BB8C-4ED2-94BF-448250A84725}">
      <dgm:prSet/>
      <dgm:spPr/>
      <dgm:t>
        <a:bodyPr/>
        <a:lstStyle/>
        <a:p>
          <a:r>
            <a:rPr lang="en-US" dirty="0"/>
            <a:t>Visualization is the conversion of data into </a:t>
          </a:r>
          <a:r>
            <a:rPr lang="en-US" b="1" dirty="0"/>
            <a:t>a visual or tabular </a:t>
          </a:r>
          <a:r>
            <a:rPr lang="en-US" dirty="0"/>
            <a:t>format so that the characteristics of the data and the </a:t>
          </a:r>
          <a:r>
            <a:rPr lang="en-US" b="1" dirty="0"/>
            <a:t>relationships among data items or attributes </a:t>
          </a:r>
          <a:r>
            <a:rPr lang="en-US" dirty="0"/>
            <a:t>can be analyzed or reported.</a:t>
          </a:r>
        </a:p>
      </dgm:t>
    </dgm:pt>
    <dgm:pt modelId="{0686303A-09B4-474B-8727-D2D26BA07F6A}" type="parTrans" cxnId="{8D1B622A-142F-4E23-B00C-840DCC93793B}">
      <dgm:prSet/>
      <dgm:spPr/>
      <dgm:t>
        <a:bodyPr/>
        <a:lstStyle/>
        <a:p>
          <a:endParaRPr lang="en-US"/>
        </a:p>
      </dgm:t>
    </dgm:pt>
    <dgm:pt modelId="{827AFBEA-4519-4839-8589-83F8BE360F62}" type="sibTrans" cxnId="{8D1B622A-142F-4E23-B00C-840DCC93793B}">
      <dgm:prSet/>
      <dgm:spPr/>
      <dgm:t>
        <a:bodyPr/>
        <a:lstStyle/>
        <a:p>
          <a:endParaRPr lang="en-US"/>
        </a:p>
      </dgm:t>
    </dgm:pt>
    <dgm:pt modelId="{92820177-F755-47FB-8F2F-0845E3AEAE8A}">
      <dgm:prSet/>
      <dgm:spPr/>
      <dgm:t>
        <a:bodyPr/>
        <a:lstStyle/>
        <a:p>
          <a:r>
            <a:rPr lang="en-US" dirty="0"/>
            <a:t>Visualization of data is one of the most powerful and appealing techniques for data exploration. </a:t>
          </a:r>
        </a:p>
      </dgm:t>
    </dgm:pt>
    <dgm:pt modelId="{E16617E0-6A8A-4E7D-878A-B12552E09B20}" type="parTrans" cxnId="{2DD0D263-9DD0-4E29-8A22-55ED5EFBEB51}">
      <dgm:prSet/>
      <dgm:spPr/>
      <dgm:t>
        <a:bodyPr/>
        <a:lstStyle/>
        <a:p>
          <a:endParaRPr lang="en-US"/>
        </a:p>
      </dgm:t>
    </dgm:pt>
    <dgm:pt modelId="{D19F08A0-AEB7-4A0D-86D8-70F0A2634D9A}" type="sibTrans" cxnId="{2DD0D263-9DD0-4E29-8A22-55ED5EFBEB51}">
      <dgm:prSet/>
      <dgm:spPr/>
      <dgm:t>
        <a:bodyPr/>
        <a:lstStyle/>
        <a:p>
          <a:endParaRPr lang="en-US"/>
        </a:p>
      </dgm:t>
    </dgm:pt>
    <dgm:pt modelId="{81E6721C-FA78-45D7-8712-AA1908EDD9CA}">
      <dgm:prSet/>
      <dgm:spPr/>
      <dgm:t>
        <a:bodyPr/>
        <a:lstStyle/>
        <a:p>
          <a:pPr>
            <a:buNone/>
          </a:pPr>
          <a:r>
            <a:rPr lang="en-US" dirty="0"/>
            <a:t>Humans have a well-developed ability to analyze large amounts of information that is presented visually</a:t>
          </a:r>
        </a:p>
      </dgm:t>
    </dgm:pt>
    <dgm:pt modelId="{D4919E5A-224F-4FDC-A764-D3D6E0E0F2D0}" type="parTrans" cxnId="{0812D373-1B47-4246-AAD3-111F7A49E20B}">
      <dgm:prSet/>
      <dgm:spPr/>
      <dgm:t>
        <a:bodyPr/>
        <a:lstStyle/>
        <a:p>
          <a:endParaRPr lang="en-US"/>
        </a:p>
      </dgm:t>
    </dgm:pt>
    <dgm:pt modelId="{B1428732-AB59-4E83-B41A-3923BCA7564E}" type="sibTrans" cxnId="{0812D373-1B47-4246-AAD3-111F7A49E20B}">
      <dgm:prSet/>
      <dgm:spPr/>
      <dgm:t>
        <a:bodyPr/>
        <a:lstStyle/>
        <a:p>
          <a:endParaRPr lang="en-US"/>
        </a:p>
      </dgm:t>
    </dgm:pt>
    <dgm:pt modelId="{1E00FEC1-ABE7-4750-AE5F-4864CDC6D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Can detect general patterns and trends</a:t>
          </a:r>
        </a:p>
      </dgm:t>
    </dgm:pt>
    <dgm:pt modelId="{8DA882B0-A62E-45C1-A7C1-DF04CDCA924A}" type="parTrans" cxnId="{AF6B12B8-F16F-48B3-87B6-6ADA260141A1}">
      <dgm:prSet/>
      <dgm:spPr/>
      <dgm:t>
        <a:bodyPr/>
        <a:lstStyle/>
        <a:p>
          <a:endParaRPr lang="en-US"/>
        </a:p>
      </dgm:t>
    </dgm:pt>
    <dgm:pt modelId="{9917A981-D234-495E-98B5-6C2A22A635F2}" type="sibTrans" cxnId="{AF6B12B8-F16F-48B3-87B6-6ADA260141A1}">
      <dgm:prSet/>
      <dgm:spPr/>
      <dgm:t>
        <a:bodyPr/>
        <a:lstStyle/>
        <a:p>
          <a:endParaRPr lang="en-US"/>
        </a:p>
      </dgm:t>
    </dgm:pt>
    <dgm:pt modelId="{D82858E3-47E3-4868-8675-C50692BABA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Can detect outliers and unusual patterns   </a:t>
          </a:r>
        </a:p>
      </dgm:t>
    </dgm:pt>
    <dgm:pt modelId="{BB3C9220-4B9A-467B-89F8-A1B575ED1BD3}" type="parTrans" cxnId="{05569A7A-6687-4502-90A4-D67078F5E21B}">
      <dgm:prSet/>
      <dgm:spPr/>
      <dgm:t>
        <a:bodyPr/>
        <a:lstStyle/>
        <a:p>
          <a:endParaRPr lang="en-US"/>
        </a:p>
      </dgm:t>
    </dgm:pt>
    <dgm:pt modelId="{990C9455-A840-42F8-91B1-8E1984503E81}" type="sibTrans" cxnId="{05569A7A-6687-4502-90A4-D67078F5E21B}">
      <dgm:prSet/>
      <dgm:spPr/>
      <dgm:t>
        <a:bodyPr/>
        <a:lstStyle/>
        <a:p>
          <a:endParaRPr lang="en-US"/>
        </a:p>
      </dgm:t>
    </dgm:pt>
    <dgm:pt modelId="{31627F6A-3588-4132-94F5-9476550A1016}" type="pres">
      <dgm:prSet presAssocID="{0F1813E9-C067-402F-9502-C528F3D36826}" presName="root" presStyleCnt="0">
        <dgm:presLayoutVars>
          <dgm:dir/>
          <dgm:resizeHandles val="exact"/>
        </dgm:presLayoutVars>
      </dgm:prSet>
      <dgm:spPr/>
    </dgm:pt>
    <dgm:pt modelId="{87DE6EA4-81DA-4892-8663-C3255E617777}" type="pres">
      <dgm:prSet presAssocID="{B73546A9-BB8C-4ED2-94BF-448250A84725}" presName="compNode" presStyleCnt="0"/>
      <dgm:spPr/>
    </dgm:pt>
    <dgm:pt modelId="{2EB625BE-964B-408C-B470-4FC95298AE38}" type="pres">
      <dgm:prSet presAssocID="{B73546A9-BB8C-4ED2-94BF-448250A84725}" presName="bgRect" presStyleLbl="bgShp" presStyleIdx="0" presStyleCnt="2"/>
      <dgm:spPr/>
    </dgm:pt>
    <dgm:pt modelId="{2C10746F-B338-4D99-AC60-2C7E5A98D4C7}" type="pres">
      <dgm:prSet presAssocID="{B73546A9-BB8C-4ED2-94BF-448250A847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07ACAF-F8EF-49C9-89C2-717BF3E7AB8B}" type="pres">
      <dgm:prSet presAssocID="{B73546A9-BB8C-4ED2-94BF-448250A84725}" presName="spaceRect" presStyleCnt="0"/>
      <dgm:spPr/>
    </dgm:pt>
    <dgm:pt modelId="{842A9D59-53A5-4BEE-B267-D3302894483C}" type="pres">
      <dgm:prSet presAssocID="{B73546A9-BB8C-4ED2-94BF-448250A84725}" presName="parTx" presStyleLbl="revTx" presStyleIdx="0" presStyleCnt="3">
        <dgm:presLayoutVars>
          <dgm:chMax val="0"/>
          <dgm:chPref val="0"/>
        </dgm:presLayoutVars>
      </dgm:prSet>
      <dgm:spPr/>
    </dgm:pt>
    <dgm:pt modelId="{D510975C-B4EF-40C6-9E74-1F380CDFBCE9}" type="pres">
      <dgm:prSet presAssocID="{827AFBEA-4519-4839-8589-83F8BE360F62}" presName="sibTrans" presStyleCnt="0"/>
      <dgm:spPr/>
    </dgm:pt>
    <dgm:pt modelId="{4D2F3124-5800-4DD8-BB9C-EB4FC75FF2A9}" type="pres">
      <dgm:prSet presAssocID="{92820177-F755-47FB-8F2F-0845E3AEAE8A}" presName="compNode" presStyleCnt="0"/>
      <dgm:spPr/>
    </dgm:pt>
    <dgm:pt modelId="{C11B9430-4341-4FF2-A9D3-7710C419645D}" type="pres">
      <dgm:prSet presAssocID="{92820177-F755-47FB-8F2F-0845E3AEAE8A}" presName="bgRect" presStyleLbl="bgShp" presStyleIdx="1" presStyleCnt="2"/>
      <dgm:spPr/>
    </dgm:pt>
    <dgm:pt modelId="{E7DC8245-6007-4D23-8450-4B2A9E236F66}" type="pres">
      <dgm:prSet presAssocID="{92820177-F755-47FB-8F2F-0845E3AEAE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725B97-64C2-48DE-8F1C-952F1E7A227A}" type="pres">
      <dgm:prSet presAssocID="{92820177-F755-47FB-8F2F-0845E3AEAE8A}" presName="spaceRect" presStyleCnt="0"/>
      <dgm:spPr/>
    </dgm:pt>
    <dgm:pt modelId="{A9B2CC8B-9B04-4B9E-95B1-8DAE4F61FD9B}" type="pres">
      <dgm:prSet presAssocID="{92820177-F755-47FB-8F2F-0845E3AEAE8A}" presName="parTx" presStyleLbl="revTx" presStyleIdx="1" presStyleCnt="3">
        <dgm:presLayoutVars>
          <dgm:chMax val="0"/>
          <dgm:chPref val="0"/>
        </dgm:presLayoutVars>
      </dgm:prSet>
      <dgm:spPr/>
    </dgm:pt>
    <dgm:pt modelId="{43E5B5E3-9918-4C80-93A1-04BA164C06C5}" type="pres">
      <dgm:prSet presAssocID="{92820177-F755-47FB-8F2F-0845E3AEAE8A}" presName="desTx" presStyleLbl="revTx" presStyleIdx="2" presStyleCnt="3">
        <dgm:presLayoutVars/>
      </dgm:prSet>
      <dgm:spPr/>
    </dgm:pt>
  </dgm:ptLst>
  <dgm:cxnLst>
    <dgm:cxn modelId="{7A4D4820-4402-4BB8-9699-5A8342CBC0B2}" type="presOf" srcId="{1E00FEC1-ABE7-4750-AE5F-4864CDC6DBE6}" destId="{43E5B5E3-9918-4C80-93A1-04BA164C06C5}" srcOrd="0" destOrd="1" presId="urn:microsoft.com/office/officeart/2018/2/layout/IconVerticalSolidList"/>
    <dgm:cxn modelId="{5ADA0821-57CE-4475-BB23-A3398D7FF760}" type="presOf" srcId="{D82858E3-47E3-4868-8675-C50692BABAD7}" destId="{43E5B5E3-9918-4C80-93A1-04BA164C06C5}" srcOrd="0" destOrd="2" presId="urn:microsoft.com/office/officeart/2018/2/layout/IconVerticalSolidList"/>
    <dgm:cxn modelId="{8D1B622A-142F-4E23-B00C-840DCC93793B}" srcId="{0F1813E9-C067-402F-9502-C528F3D36826}" destId="{B73546A9-BB8C-4ED2-94BF-448250A84725}" srcOrd="0" destOrd="0" parTransId="{0686303A-09B4-474B-8727-D2D26BA07F6A}" sibTransId="{827AFBEA-4519-4839-8589-83F8BE360F62}"/>
    <dgm:cxn modelId="{F0A9E43A-B604-4C20-B19A-ACD75CD7EF61}" type="presOf" srcId="{0F1813E9-C067-402F-9502-C528F3D36826}" destId="{31627F6A-3588-4132-94F5-9476550A1016}" srcOrd="0" destOrd="0" presId="urn:microsoft.com/office/officeart/2018/2/layout/IconVerticalSolidList"/>
    <dgm:cxn modelId="{2DD0D263-9DD0-4E29-8A22-55ED5EFBEB51}" srcId="{0F1813E9-C067-402F-9502-C528F3D36826}" destId="{92820177-F755-47FB-8F2F-0845E3AEAE8A}" srcOrd="1" destOrd="0" parTransId="{E16617E0-6A8A-4E7D-878A-B12552E09B20}" sibTransId="{D19F08A0-AEB7-4A0D-86D8-70F0A2634D9A}"/>
    <dgm:cxn modelId="{0812D373-1B47-4246-AAD3-111F7A49E20B}" srcId="{92820177-F755-47FB-8F2F-0845E3AEAE8A}" destId="{81E6721C-FA78-45D7-8712-AA1908EDD9CA}" srcOrd="0" destOrd="0" parTransId="{D4919E5A-224F-4FDC-A764-D3D6E0E0F2D0}" sibTransId="{B1428732-AB59-4E83-B41A-3923BCA7564E}"/>
    <dgm:cxn modelId="{05569A7A-6687-4502-90A4-D67078F5E21B}" srcId="{92820177-F755-47FB-8F2F-0845E3AEAE8A}" destId="{D82858E3-47E3-4868-8675-C50692BABAD7}" srcOrd="2" destOrd="0" parTransId="{BB3C9220-4B9A-467B-89F8-A1B575ED1BD3}" sibTransId="{990C9455-A840-42F8-91B1-8E1984503E81}"/>
    <dgm:cxn modelId="{502477A6-2231-4357-AE20-D48D025E1722}" type="presOf" srcId="{81E6721C-FA78-45D7-8712-AA1908EDD9CA}" destId="{43E5B5E3-9918-4C80-93A1-04BA164C06C5}" srcOrd="0" destOrd="0" presId="urn:microsoft.com/office/officeart/2018/2/layout/IconVerticalSolidList"/>
    <dgm:cxn modelId="{AF6B12B8-F16F-48B3-87B6-6ADA260141A1}" srcId="{92820177-F755-47FB-8F2F-0845E3AEAE8A}" destId="{1E00FEC1-ABE7-4750-AE5F-4864CDC6DBE6}" srcOrd="1" destOrd="0" parTransId="{8DA882B0-A62E-45C1-A7C1-DF04CDCA924A}" sibTransId="{9917A981-D234-495E-98B5-6C2A22A635F2}"/>
    <dgm:cxn modelId="{7E7C22D0-0E2B-4F2B-8A50-CAB16F4B67FA}" type="presOf" srcId="{92820177-F755-47FB-8F2F-0845E3AEAE8A}" destId="{A9B2CC8B-9B04-4B9E-95B1-8DAE4F61FD9B}" srcOrd="0" destOrd="0" presId="urn:microsoft.com/office/officeart/2018/2/layout/IconVerticalSolidList"/>
    <dgm:cxn modelId="{DA02C9E2-3AC8-480D-906E-0A7627A90C02}" type="presOf" srcId="{B73546A9-BB8C-4ED2-94BF-448250A84725}" destId="{842A9D59-53A5-4BEE-B267-D3302894483C}" srcOrd="0" destOrd="0" presId="urn:microsoft.com/office/officeart/2018/2/layout/IconVerticalSolidList"/>
    <dgm:cxn modelId="{125EB529-482E-454D-A16D-1EE0B2C47B49}" type="presParOf" srcId="{31627F6A-3588-4132-94F5-9476550A1016}" destId="{87DE6EA4-81DA-4892-8663-C3255E617777}" srcOrd="0" destOrd="0" presId="urn:microsoft.com/office/officeart/2018/2/layout/IconVerticalSolidList"/>
    <dgm:cxn modelId="{F25A1780-7E49-4D51-B8D6-B21F796BA1AB}" type="presParOf" srcId="{87DE6EA4-81DA-4892-8663-C3255E617777}" destId="{2EB625BE-964B-408C-B470-4FC95298AE38}" srcOrd="0" destOrd="0" presId="urn:microsoft.com/office/officeart/2018/2/layout/IconVerticalSolidList"/>
    <dgm:cxn modelId="{6F6F7139-A4E9-4C95-BDD1-ACBEAD48101C}" type="presParOf" srcId="{87DE6EA4-81DA-4892-8663-C3255E617777}" destId="{2C10746F-B338-4D99-AC60-2C7E5A98D4C7}" srcOrd="1" destOrd="0" presId="urn:microsoft.com/office/officeart/2018/2/layout/IconVerticalSolidList"/>
    <dgm:cxn modelId="{4498F44A-0052-4DB9-A6D1-BB87B082B125}" type="presParOf" srcId="{87DE6EA4-81DA-4892-8663-C3255E617777}" destId="{7607ACAF-F8EF-49C9-89C2-717BF3E7AB8B}" srcOrd="2" destOrd="0" presId="urn:microsoft.com/office/officeart/2018/2/layout/IconVerticalSolidList"/>
    <dgm:cxn modelId="{2B3786E6-2897-42F3-9C32-73CBEB8A572A}" type="presParOf" srcId="{87DE6EA4-81DA-4892-8663-C3255E617777}" destId="{842A9D59-53A5-4BEE-B267-D3302894483C}" srcOrd="3" destOrd="0" presId="urn:microsoft.com/office/officeart/2018/2/layout/IconVerticalSolidList"/>
    <dgm:cxn modelId="{7877E398-5F32-46FB-9D23-FDE9776F5230}" type="presParOf" srcId="{31627F6A-3588-4132-94F5-9476550A1016}" destId="{D510975C-B4EF-40C6-9E74-1F380CDFBCE9}" srcOrd="1" destOrd="0" presId="urn:microsoft.com/office/officeart/2018/2/layout/IconVerticalSolidList"/>
    <dgm:cxn modelId="{A0969149-2D86-4269-9EB5-59B8506FC33A}" type="presParOf" srcId="{31627F6A-3588-4132-94F5-9476550A1016}" destId="{4D2F3124-5800-4DD8-BB9C-EB4FC75FF2A9}" srcOrd="2" destOrd="0" presId="urn:microsoft.com/office/officeart/2018/2/layout/IconVerticalSolidList"/>
    <dgm:cxn modelId="{2EE8A004-8742-45A4-957E-3D64B06C27E9}" type="presParOf" srcId="{4D2F3124-5800-4DD8-BB9C-EB4FC75FF2A9}" destId="{C11B9430-4341-4FF2-A9D3-7710C419645D}" srcOrd="0" destOrd="0" presId="urn:microsoft.com/office/officeart/2018/2/layout/IconVerticalSolidList"/>
    <dgm:cxn modelId="{8D293002-9045-40D2-A1FC-620D44131978}" type="presParOf" srcId="{4D2F3124-5800-4DD8-BB9C-EB4FC75FF2A9}" destId="{E7DC8245-6007-4D23-8450-4B2A9E236F66}" srcOrd="1" destOrd="0" presId="urn:microsoft.com/office/officeart/2018/2/layout/IconVerticalSolidList"/>
    <dgm:cxn modelId="{55E59E2D-1AF1-4AB1-ABAD-EDBEEB79AB34}" type="presParOf" srcId="{4D2F3124-5800-4DD8-BB9C-EB4FC75FF2A9}" destId="{04725B97-64C2-48DE-8F1C-952F1E7A227A}" srcOrd="2" destOrd="0" presId="urn:microsoft.com/office/officeart/2018/2/layout/IconVerticalSolidList"/>
    <dgm:cxn modelId="{97C66302-1A60-47CE-B874-A8368ECE4DED}" type="presParOf" srcId="{4D2F3124-5800-4DD8-BB9C-EB4FC75FF2A9}" destId="{A9B2CC8B-9B04-4B9E-95B1-8DAE4F61FD9B}" srcOrd="3" destOrd="0" presId="urn:microsoft.com/office/officeart/2018/2/layout/IconVerticalSolidList"/>
    <dgm:cxn modelId="{1AB29B4A-6BA1-4128-81AE-A63E79F68725}" type="presParOf" srcId="{4D2F3124-5800-4DD8-BB9C-EB4FC75FF2A9}" destId="{43E5B5E3-9918-4C80-93A1-04BA164C06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662-A327-4E6C-8DC3-3124BE1B29C9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E418-DAC7-4109-A57F-C5215A3976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60D64-B6E6-41A1-9281-72AD16F0F4AC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Summary statistics  are numbers that summarize properties of the data</a:t>
          </a:r>
        </a:p>
      </dsp:txBody>
      <dsp:txXfrm>
        <a:off x="1437631" y="531"/>
        <a:ext cx="6449068" cy="1244702"/>
      </dsp:txXfrm>
    </dsp:sp>
    <dsp:sp modelId="{7C29B29D-3ECD-4AB4-A047-DE5D8848DA0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BA9C-8174-4B31-8CB5-20571D78FF3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9CE2-2A6D-4C20-BFAF-B467929CA518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Summarized properties include location and spread for continuous data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Examples: 	location - mean</a:t>
          </a:r>
          <a:br>
            <a:rPr lang="en-US" sz="1500" kern="1200"/>
          </a:br>
          <a:r>
            <a:rPr lang="en-US" sz="1500" kern="1200"/>
            <a:t>                   	spread - standard deviation</a:t>
          </a:r>
        </a:p>
      </dsp:txBody>
      <dsp:txXfrm>
        <a:off x="1437631" y="1556410"/>
        <a:ext cx="6449068" cy="1244702"/>
      </dsp:txXfrm>
    </dsp:sp>
    <dsp:sp modelId="{1B2A65B9-2668-493E-8303-181AE546786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27AE-80A0-4158-82C1-BADFBAFFBFF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10659-026E-47FC-9E4E-D82502A66949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summary statistics can be calculated in a single pass through the data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25BE-964B-408C-B470-4FC95298AE38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0746F-B338-4D99-AC60-2C7E5A98D4C7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9D59-53A5-4BEE-B267-D3302894483C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is the conversion of data into </a:t>
          </a:r>
          <a:r>
            <a:rPr lang="en-US" sz="1800" b="1" kern="1200" dirty="0"/>
            <a:t>a visual or tabular </a:t>
          </a:r>
          <a:r>
            <a:rPr lang="en-US" sz="1800" kern="1200" dirty="0"/>
            <a:t>format so that the characteristics of the data and the </a:t>
          </a:r>
          <a:r>
            <a:rPr lang="en-US" sz="1800" b="1" kern="1200" dirty="0"/>
            <a:t>relationships among data items or attributes </a:t>
          </a:r>
          <a:r>
            <a:rPr lang="en-US" sz="1800" kern="1200" dirty="0"/>
            <a:t>can be analyzed or reported.</a:t>
          </a:r>
        </a:p>
      </dsp:txBody>
      <dsp:txXfrm>
        <a:off x="1509882" y="708097"/>
        <a:ext cx="6376817" cy="1307257"/>
      </dsp:txXfrm>
    </dsp:sp>
    <dsp:sp modelId="{C11B9430-4341-4FF2-A9D3-7710C419645D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C8245-6007-4D23-8450-4B2A9E236F66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2CC8B-9B04-4B9E-95B1-8DAE4F61FD9B}">
      <dsp:nvSpPr>
        <dsp:cNvPr id="0" name=""/>
        <dsp:cNvSpPr/>
      </dsp:nvSpPr>
      <dsp:spPr>
        <a:xfrm>
          <a:off x="1509882" y="2342169"/>
          <a:ext cx="3549015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of data is one of the most powerful and appealing techniques for data exploration. </a:t>
          </a:r>
        </a:p>
      </dsp:txBody>
      <dsp:txXfrm>
        <a:off x="1509882" y="2342169"/>
        <a:ext cx="3549015" cy="1307257"/>
      </dsp:txXfrm>
    </dsp:sp>
    <dsp:sp modelId="{43E5B5E3-9918-4C80-93A1-04BA164C06C5}">
      <dsp:nvSpPr>
        <dsp:cNvPr id="0" name=""/>
        <dsp:cNvSpPr/>
      </dsp:nvSpPr>
      <dsp:spPr>
        <a:xfrm>
          <a:off x="5058897" y="2342169"/>
          <a:ext cx="2827802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Humans have a well-developed ability to analyze large amounts of information that is presented visually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- Can detect general patterns and trends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- Can detect outliers and unusual patterns   </a:t>
          </a:r>
        </a:p>
      </dsp:txBody>
      <dsp:txXfrm>
        <a:off x="5058897" y="2342169"/>
        <a:ext cx="2827802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DEBE5190-D83B-4C71-80AB-020FBD687A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8803B6-B128-4875-9099-D301E98A93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E6C35CD0-A52A-4865-AB08-1388AFFEFB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FF261CE-F89F-4176-B759-2E5D19FA81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DCB05A5-0223-4C74-86B3-F824A082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0466ACC5-9EF3-407A-9FCD-1F29D0D2BC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ds.hadley.nz/data-visualiz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2"/>
            <a:ext cx="3017520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Web Chapter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Exploring Data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Based in Slides </a:t>
            </a:r>
            <a:r>
              <a:rPr lang="en-US" sz="1600" dirty="0">
                <a:solidFill>
                  <a:schemeClr val="bg1"/>
                </a:solidFill>
              </a:rPr>
              <a:t>by Tan, Steinbach, </a:t>
            </a:r>
            <a:r>
              <a:rPr lang="en-US" sz="1600" dirty="0" err="1">
                <a:solidFill>
                  <a:schemeClr val="bg1"/>
                </a:solidFill>
              </a:rPr>
              <a:t>Karpatne</a:t>
            </a:r>
            <a:r>
              <a:rPr lang="en-US" sz="1600" dirty="0">
                <a:solidFill>
                  <a:schemeClr val="bg1"/>
                </a:solidFill>
              </a:rPr>
              <a:t>, Kumar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Creative Commons License">
            <a:extLst>
              <a:ext uri="{FF2B5EF4-FFF2-40B4-BE49-F238E27FC236}">
                <a16:creationId xmlns:a16="http://schemas.microsoft.com/office/drawing/2014/main" id="{3D155F94-C047-8CEE-2E27-3047EEFD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62814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7F148-9C6D-7783-69AB-3A3B6F5E2CAD}"/>
              </a:ext>
            </a:extLst>
          </p:cNvPr>
          <p:cNvSpPr txBox="1"/>
          <p:nvPr/>
        </p:nvSpPr>
        <p:spPr>
          <a:xfrm>
            <a:off x="1268520" y="61722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source sans pro" panose="020B0503030403020204" pitchFamily="34" charset="0"/>
              </a:rPr>
              <a:t>This work is licensed under a 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dirty="0" err="1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dirty="0">
                <a:latin typeface="source sans pro" panose="020B0503030403020204" pitchFamily="34" charset="0"/>
              </a:rPr>
              <a:t>.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3120BD-6152-C956-7F5E-2C215E03CCF8}"/>
              </a:ext>
            </a:extLst>
          </p:cNvPr>
          <p:cNvCxnSpPr>
            <a:cxnSpLocks/>
          </p:cNvCxnSpPr>
          <p:nvPr/>
        </p:nvCxnSpPr>
        <p:spPr>
          <a:xfrm>
            <a:off x="468312" y="4800600"/>
            <a:ext cx="2655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1" name="Rectangle 1230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610" y="991443"/>
            <a:ext cx="6244590" cy="1087819"/>
          </a:xfrm>
        </p:spPr>
        <p:txBody>
          <a:bodyPr anchor="b">
            <a:normAutofit fontScale="90000"/>
          </a:bodyPr>
          <a:lstStyle/>
          <a:p>
            <a:br>
              <a:rPr lang="en-US" altLang="en-US" sz="2600" dirty="0"/>
            </a:br>
            <a:r>
              <a:rPr lang="en-US" altLang="en-US" sz="2800" dirty="0"/>
              <a:t>Continuous/Ordinal Features:</a:t>
            </a:r>
            <a:br>
              <a:rPr lang="en-US" altLang="en-US" sz="2600" dirty="0"/>
            </a:br>
            <a:r>
              <a:rPr lang="en-US" altLang="en-US" sz="2600" dirty="0"/>
              <a:t>Measures of Location - Mean and Median</a:t>
            </a:r>
          </a:p>
        </p:txBody>
      </p:sp>
      <p:sp>
        <p:nvSpPr>
          <p:cNvPr id="12302" name="Rectangle 1230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00" name="Rectangle 1229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2684095"/>
            <a:ext cx="3332365" cy="162272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600" dirty="0"/>
              <a:t>The mean is the most common measure of the location of a set of points.  </a:t>
            </a:r>
          </a:p>
          <a:p>
            <a:r>
              <a:rPr lang="en-US" altLang="en-US" sz="1600" dirty="0"/>
              <a:t>However, the mean is very sensitive to outliers.   </a:t>
            </a:r>
          </a:p>
          <a:p>
            <a:r>
              <a:rPr lang="en-US" altLang="en-US" sz="1600" dirty="0"/>
              <a:t>Thus, the median or a trimmed mean is also commonly used.</a:t>
            </a: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975" y="2197281"/>
            <a:ext cx="5240544" cy="17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BA798A7-9736-6E0B-698F-E0DC2A9D7801}"/>
              </a:ext>
            </a:extLst>
          </p:cNvPr>
          <p:cNvSpPr/>
          <p:nvPr/>
        </p:nvSpPr>
        <p:spPr>
          <a:xfrm>
            <a:off x="6580239" y="4343400"/>
            <a:ext cx="2133600" cy="354013"/>
          </a:xfrm>
          <a:prstGeom prst="wedgeRoundRectCallout">
            <a:avLst>
              <a:gd name="adj1" fmla="val -98929"/>
              <a:gd name="adj2" fmla="val -17390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99742"/>
              </p:ext>
            </p:extLst>
          </p:nvPr>
        </p:nvGraphicFramePr>
        <p:xfrm>
          <a:off x="1696811" y="2133600"/>
          <a:ext cx="5197475" cy="152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811" y="2133600"/>
                        <a:ext cx="5197475" cy="152575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4AE38-838F-36D6-68FB-E7889BAC4E4B}"/>
              </a:ext>
            </a:extLst>
          </p:cNvPr>
          <p:cNvSpPr txBox="1"/>
          <p:nvPr/>
        </p:nvSpPr>
        <p:spPr>
          <a:xfrm>
            <a:off x="1295400" y="5776853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IQR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4F78EEC-7ADC-AF80-E4FC-8F5DA7E4AF2F}"/>
              </a:ext>
            </a:extLst>
          </p:cNvPr>
          <p:cNvSpPr/>
          <p:nvPr/>
        </p:nvSpPr>
        <p:spPr>
          <a:xfrm>
            <a:off x="6858000" y="5105400"/>
            <a:ext cx="2133600" cy="354013"/>
          </a:xfrm>
          <a:prstGeom prst="wedgeRoundRectCallout">
            <a:avLst>
              <a:gd name="adj1" fmla="val -92017"/>
              <a:gd name="adj2" fmla="val 21145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Percentiles </a:t>
            </a:r>
            <a:r>
              <a:rPr lang="en-US" altLang="en-US" sz="3200" dirty="0"/>
              <a:t>of a Distribution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1600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1600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  <a:blipFill>
                <a:blip r:embed="rId3"/>
                <a:stretch>
                  <a:fillRect l="-298" t="-98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96605"/>
              </p:ext>
            </p:extLst>
          </p:nvPr>
        </p:nvGraphicFramePr>
        <p:xfrm>
          <a:off x="2063750" y="3483864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83864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59293"/>
              </p:ext>
            </p:extLst>
          </p:nvPr>
        </p:nvGraphicFramePr>
        <p:xfrm>
          <a:off x="4719638" y="3996626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996626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3" y="2286000"/>
            <a:ext cx="7300913" cy="387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59CD79D-A141-C863-E0A0-9C33995A1F89}"/>
              </a:ext>
            </a:extLst>
          </p:cNvPr>
          <p:cNvSpPr/>
          <p:nvPr/>
        </p:nvSpPr>
        <p:spPr>
          <a:xfrm>
            <a:off x="6172200" y="2514600"/>
            <a:ext cx="2819400" cy="506413"/>
          </a:xfrm>
          <a:prstGeom prst="wedgeRoundRectCallout">
            <a:avLst>
              <a:gd name="adj1" fmla="val -92473"/>
              <a:gd name="adj2" fmla="val 49389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Median – 50% of the cases has a smaller value &amp; 50% are larger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6FDCA4-AA57-3BF1-5821-82E7EBAC6DFD}"/>
              </a:ext>
            </a:extLst>
          </p:cNvPr>
          <p:cNvGrpSpPr/>
          <p:nvPr/>
        </p:nvGrpSpPr>
        <p:grpSpPr>
          <a:xfrm>
            <a:off x="2514600" y="1792941"/>
            <a:ext cx="4800600" cy="3160059"/>
            <a:chOff x="2514600" y="1792941"/>
            <a:chExt cx="4800600" cy="3160059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9D3B7888-C9E5-BBDB-5EBD-31E5B5DB8750}"/>
                </a:ext>
              </a:extLst>
            </p:cNvPr>
            <p:cNvSpPr/>
            <p:nvPr/>
          </p:nvSpPr>
          <p:spPr>
            <a:xfrm rot="5400000" flipH="1">
              <a:off x="4827408" y="-61195"/>
              <a:ext cx="174352" cy="4495800"/>
            </a:xfrm>
            <a:prstGeom prst="rightBrace">
              <a:avLst>
                <a:gd name="adj1" fmla="val 5832"/>
                <a:gd name="adj2" fmla="val 5037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C8BF82-496D-091C-50F1-11FC0260FDDD}"/>
                </a:ext>
              </a:extLst>
            </p:cNvPr>
            <p:cNvSpPr txBox="1"/>
            <p:nvPr/>
          </p:nvSpPr>
          <p:spPr>
            <a:xfrm>
              <a:off x="4000591" y="1792941"/>
              <a:ext cx="1827985" cy="27699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99% of the observations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EC83D0-4A58-5632-EDC9-A5FA4BFC8914}"/>
                </a:ext>
              </a:extLst>
            </p:cNvPr>
            <p:cNvSpPr/>
            <p:nvPr/>
          </p:nvSpPr>
          <p:spPr>
            <a:xfrm>
              <a:off x="2514600" y="4648200"/>
              <a:ext cx="381000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A92BFF-5648-5E46-33A0-14CE41ADCAC3}"/>
                </a:ext>
              </a:extLst>
            </p:cNvPr>
            <p:cNvSpPr/>
            <p:nvPr/>
          </p:nvSpPr>
          <p:spPr>
            <a:xfrm>
              <a:off x="6934200" y="4648200"/>
              <a:ext cx="381000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0DB29C-1699-CA93-7927-C93773CA5BE5}"/>
              </a:ext>
            </a:extLst>
          </p:cNvPr>
          <p:cNvGrpSpPr/>
          <p:nvPr/>
        </p:nvGrpSpPr>
        <p:grpSpPr>
          <a:xfrm>
            <a:off x="4115854" y="5334000"/>
            <a:ext cx="1644130" cy="1389706"/>
            <a:chOff x="4115854" y="5334000"/>
            <a:chExt cx="1644130" cy="1389706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E564F320-3918-4620-8566-2987C88BB6A7}"/>
                </a:ext>
              </a:extLst>
            </p:cNvPr>
            <p:cNvSpPr/>
            <p:nvPr/>
          </p:nvSpPr>
          <p:spPr>
            <a:xfrm rot="5400000">
              <a:off x="4817748" y="5600784"/>
              <a:ext cx="193674" cy="991224"/>
            </a:xfrm>
            <a:prstGeom prst="rightBrace">
              <a:avLst>
                <a:gd name="adj1" fmla="val 5832"/>
                <a:gd name="adj2" fmla="val 5037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10B672-1EBE-A246-080D-2FA7B67572AF}"/>
                </a:ext>
              </a:extLst>
            </p:cNvPr>
            <p:cNvCxnSpPr/>
            <p:nvPr/>
          </p:nvCxnSpPr>
          <p:spPr>
            <a:xfrm>
              <a:off x="4418973" y="533400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3D2479-399F-C53A-D9C2-A800003CCAB1}"/>
                </a:ext>
              </a:extLst>
            </p:cNvPr>
            <p:cNvCxnSpPr/>
            <p:nvPr/>
          </p:nvCxnSpPr>
          <p:spPr>
            <a:xfrm>
              <a:off x="5410200" y="533400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3FC5CD-C9C1-A96C-48CE-A1670A0E5A8D}"/>
                </a:ext>
              </a:extLst>
            </p:cNvPr>
            <p:cNvSpPr txBox="1"/>
            <p:nvPr/>
          </p:nvSpPr>
          <p:spPr>
            <a:xfrm>
              <a:off x="4491007" y="6262041"/>
              <a:ext cx="880585" cy="46166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IQR spans 50%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010943-6496-BDF9-8535-FA560AE51F9B}"/>
                    </a:ext>
                  </a:extLst>
                </p:cNvPr>
                <p:cNvSpPr txBox="1"/>
                <p:nvPr/>
              </p:nvSpPr>
              <p:spPr>
                <a:xfrm>
                  <a:off x="4115854" y="6011336"/>
                  <a:ext cx="4592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010943-6496-BDF9-8535-FA560AE51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854" y="6011336"/>
                  <a:ext cx="459228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124AD3-6F1B-6962-C30D-B0907E5778D6}"/>
                    </a:ext>
                  </a:extLst>
                </p:cNvPr>
                <p:cNvSpPr txBox="1"/>
                <p:nvPr/>
              </p:nvSpPr>
              <p:spPr>
                <a:xfrm>
                  <a:off x="5300756" y="6055594"/>
                  <a:ext cx="459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124AD3-6F1B-6962-C30D-B0907E577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756" y="6055594"/>
                  <a:ext cx="459228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7" name="Rectangle 716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689" name="Rectangle 716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691" name="Rectangle 716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2ABD20DE-B7D1-4097-85D0-229D065E1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Pearson Correlation</a:t>
            </a:r>
          </a:p>
        </p:txBody>
      </p:sp>
      <p:sp>
        <p:nvSpPr>
          <p:cNvPr id="71693" name="Rectangle 716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0284F65-E141-43C5-9DCE-A49695B9A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The Pearson correlation coefficient measures the (linear) relationship between two variables.</a:t>
            </a:r>
          </a:p>
          <a:p>
            <a:r>
              <a:rPr lang="en-US" altLang="en-US" sz="1600" dirty="0"/>
              <a:t>To compute Pearson correlation (Pearson's Product Moment Correlation), we standardize data objects, p and q, and then take their dot product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Estimation: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Correlation is often used as a measure of similarity.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F1AF7A-F48B-533B-8253-2867A18ED38B}"/>
                  </a:ext>
                </a:extLst>
              </p:cNvPr>
              <p:cNvSpPr txBox="1"/>
              <p:nvPr/>
            </p:nvSpPr>
            <p:spPr>
              <a:xfrm>
                <a:off x="3028357" y="3657600"/>
                <a:ext cx="2293705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sd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sd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F1AF7A-F48B-533B-8253-2867A18E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57" y="3657600"/>
                <a:ext cx="2293705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F3D19-E616-7CEC-7D6A-369508B81E8D}"/>
                  </a:ext>
                </a:extLst>
              </p:cNvPr>
              <p:cNvSpPr txBox="1"/>
              <p:nvPr/>
            </p:nvSpPr>
            <p:spPr>
              <a:xfrm>
                <a:off x="2590800" y="4648200"/>
                <a:ext cx="3760196" cy="85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F3D19-E616-7CEC-7D6A-369508B81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648200"/>
                <a:ext cx="3760196" cy="858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2" name="Rectangle 727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20555CCB-5492-4592-88EF-C76F6C1A7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Visually Evaluating Correlation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DF0801B-9FB8-45DC-832E-50C7240A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" y="4872922"/>
            <a:ext cx="2949980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plots showing </a:t>
            </a: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data with correlation </a:t>
            </a: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–1 to 1.</a:t>
            </a:r>
          </a:p>
        </p:txBody>
      </p:sp>
      <p:sp>
        <p:nvSpPr>
          <p:cNvPr id="72714" name="Rectangle 727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716" name="Rectangle 727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A67CFCD-76E6-4D32-9285-82CDA3C3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6" y="1087654"/>
            <a:ext cx="5134772" cy="453143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5" name="Rectangle 737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737" name="Rectangle 737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739" name="Rectangle 737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06507599-8FC5-48A3-89BB-E8398E15F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Rank Correlation</a:t>
            </a:r>
          </a:p>
        </p:txBody>
      </p:sp>
      <p:sp>
        <p:nvSpPr>
          <p:cNvPr id="73741" name="Rectangle 737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B9B8453-86B0-4856-A7C1-510A36352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Measure the degree of similarity between two ratings (e.g., ordinal data).</a:t>
            </a:r>
          </a:p>
          <a:p>
            <a:r>
              <a:rPr lang="en-US" altLang="en-US" sz="1800" dirty="0"/>
              <a:t>Is more robust against outliers and does not assume normality of data or linear relationship like Pearson Correlation. </a:t>
            </a:r>
          </a:p>
          <a:p>
            <a:r>
              <a:rPr lang="en-US" altLang="en-US" sz="1800" dirty="0"/>
              <a:t>Measures (all are between -1 and 1) </a:t>
            </a:r>
          </a:p>
          <a:p>
            <a:pPr lvl="1"/>
            <a:r>
              <a:rPr lang="en-US" altLang="en-US" dirty="0"/>
              <a:t>Spearman's Rho: Pearson correlation between ranked variables. </a:t>
            </a:r>
          </a:p>
          <a:p>
            <a:pPr lvl="1"/>
            <a:r>
              <a:rPr lang="en-US" altLang="en-US" dirty="0"/>
              <a:t>Kendall's Tau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Goodman and Kruskal's Gamma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sz="18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ADCAEF1-676B-471D-B586-B2B6374E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0861-15EF-9D02-3B5E-182E1E8AD539}"/>
                  </a:ext>
                </a:extLst>
              </p:cNvPr>
              <p:cNvSpPr txBox="1"/>
              <p:nvPr/>
            </p:nvSpPr>
            <p:spPr>
              <a:xfrm>
                <a:off x="2884619" y="4305805"/>
                <a:ext cx="1671227" cy="822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0861-15EF-9D02-3B5E-182E1E8A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19" y="4305805"/>
                <a:ext cx="1671227" cy="822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B6F183-5571-24DD-40A6-DCAF4BC04964}"/>
                  </a:ext>
                </a:extLst>
              </p:cNvPr>
              <p:cNvSpPr txBox="1"/>
              <p:nvPr/>
            </p:nvSpPr>
            <p:spPr>
              <a:xfrm>
                <a:off x="4724400" y="5614638"/>
                <a:ext cx="142205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B6F183-5571-24DD-40A6-DCAF4BC0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614638"/>
                <a:ext cx="1422056" cy="628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156223-6E2A-F414-8465-802C36270E79}"/>
                  </a:ext>
                </a:extLst>
              </p:cNvPr>
              <p:cNvSpPr txBox="1"/>
              <p:nvPr/>
            </p:nvSpPr>
            <p:spPr>
              <a:xfrm>
                <a:off x="6578629" y="4305805"/>
                <a:ext cx="2965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… concordant pair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… discordant pair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156223-6E2A-F414-8465-802C36270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29" y="4305805"/>
                <a:ext cx="2965391" cy="646331"/>
              </a:xfrm>
              <a:prstGeom prst="rect">
                <a:avLst/>
              </a:prstGeom>
              <a:blipFill>
                <a:blip r:embed="rId6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0" name="Rectangle 1843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Visualization</a:t>
            </a:r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A171FA3F-D2AB-B0F2-4A74-36B118EC8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75904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7" name="Rectangle 204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89" name="Rectangle 204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491" name="Rectangle 204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Representation</a:t>
            </a:r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Is the mapping of information to a visual format</a:t>
            </a:r>
          </a:p>
          <a:p>
            <a:r>
              <a:rPr lang="en-US" altLang="en-US" sz="1900" dirty="0"/>
              <a:t>Data objects, their attributes, and the relationships among data objects are translated into graphical elements such as </a:t>
            </a:r>
            <a:r>
              <a:rPr lang="en-US" altLang="en-US" sz="1900" b="1" dirty="0"/>
              <a:t>points, lines, shapes, and colors</a:t>
            </a:r>
            <a:r>
              <a:rPr lang="en-US" altLang="en-US" sz="1900" dirty="0"/>
              <a:t>.</a:t>
            </a:r>
          </a:p>
          <a:p>
            <a:endParaRPr lang="en-US" altLang="en-US" sz="1900" dirty="0"/>
          </a:p>
          <a:p>
            <a:r>
              <a:rPr lang="en-US" altLang="en-US" sz="1900" dirty="0"/>
              <a:t>Examples: </a:t>
            </a:r>
          </a:p>
          <a:p>
            <a:pPr lvl="1"/>
            <a:r>
              <a:rPr lang="en-US" altLang="en-US" sz="1900" dirty="0"/>
              <a:t>Objects are often represented as points.</a:t>
            </a:r>
          </a:p>
          <a:p>
            <a:pPr lvl="1"/>
            <a:r>
              <a:rPr lang="en-US" altLang="en-US" sz="1900" dirty="0"/>
              <a:t>Their attribute values can be represented as the position of the points or the characteristics of the points, e.g., color, size, and shape.</a:t>
            </a:r>
          </a:p>
          <a:p>
            <a:pPr lvl="1"/>
            <a:r>
              <a:rPr lang="en-US" altLang="en-US" sz="1900" dirty="0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2" name="Rectangle 215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215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Arrangement</a:t>
            </a:r>
          </a:p>
        </p:txBody>
      </p:sp>
      <p:sp>
        <p:nvSpPr>
          <p:cNvPr id="21516" name="Rectangle 215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18" name="Rectangle 215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Is the placement of visual elements within a display</a:t>
            </a:r>
          </a:p>
          <a:p>
            <a:r>
              <a:rPr lang="en-US" altLang="en-US" sz="1600" dirty="0"/>
              <a:t>Can make a large difference in how easy it is to understand the data</a:t>
            </a:r>
          </a:p>
          <a:p>
            <a:pPr lvl="1"/>
            <a:endParaRPr lang="en-US" altLang="en-US" sz="1600" dirty="0"/>
          </a:p>
        </p:txBody>
      </p:sp>
      <p:pic>
        <p:nvPicPr>
          <p:cNvPr id="21507" name="Picture 3" descr="A number and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65" y="3014699"/>
            <a:ext cx="8373618" cy="3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96A03-F54C-5F2F-1E6E-BCBFE16462AC}"/>
              </a:ext>
            </a:extLst>
          </p:cNvPr>
          <p:cNvSpPr txBox="1"/>
          <p:nvPr/>
        </p:nvSpPr>
        <p:spPr>
          <a:xfrm>
            <a:off x="478332" y="2503738"/>
            <a:ext cx="45720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/>
              <a:t>Example: 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297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altLang="en-US" sz="2400"/>
              <a:t>Scatter Plots</a:t>
            </a:r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r>
              <a:rPr lang="en-US" altLang="en-US" sz="1500"/>
              <a:t>Attributes values determine the position</a:t>
            </a:r>
          </a:p>
          <a:p>
            <a:r>
              <a:rPr lang="en-US" altLang="en-US" sz="1500"/>
              <a:t>Two-dimensional scatter plots most common, but can have three-dimensional scatter plots</a:t>
            </a:r>
          </a:p>
          <a:p>
            <a:r>
              <a:rPr lang="en-US" altLang="en-US" sz="150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sz="1500"/>
          </a:p>
          <a:p>
            <a:pPr lvl="1"/>
            <a:endParaRPr lang="en-US" altLang="en-US" sz="15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0607"/>
            <a:ext cx="4992624" cy="31162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7" name="Rectangle 307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29" name="Freeform: Shape 307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731" name="Freeform: Shape 307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Array of Iris Attributes</a:t>
            </a:r>
          </a:p>
        </p:txBody>
      </p:sp>
      <p:sp>
        <p:nvSpPr>
          <p:cNvPr id="30733" name="Rectangle 307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67" y="1178376"/>
            <a:ext cx="4806627" cy="43499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59" name="Rectangle 2355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Distribution: Histograms</a:t>
            </a:r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7579" y="586822"/>
            <a:ext cx="4580057" cy="1645920"/>
          </a:xfrm>
        </p:spPr>
        <p:txBody>
          <a:bodyPr anchor="ctr">
            <a:normAutofit/>
          </a:bodyPr>
          <a:lstStyle/>
          <a:p>
            <a:r>
              <a:rPr lang="en-US" altLang="en-US" sz="1100" dirty="0"/>
              <a:t>Usually shows the distribution of values of a single variable</a:t>
            </a:r>
          </a:p>
          <a:p>
            <a:r>
              <a:rPr lang="en-US" altLang="en-US" sz="1100" dirty="0"/>
              <a:t>Divide the values into bins and show a bar plot of the number of objects in each bin. </a:t>
            </a:r>
          </a:p>
          <a:p>
            <a:r>
              <a:rPr lang="en-US" altLang="en-US" sz="1100" dirty="0"/>
              <a:t>The height of each bar indicates the number of objects</a:t>
            </a:r>
          </a:p>
          <a:p>
            <a:r>
              <a:rPr lang="en-US" altLang="en-US" sz="1100" dirty="0"/>
              <a:t>Shape of histogram depends on the number of bins</a:t>
            </a:r>
          </a:p>
          <a:p>
            <a:r>
              <a:rPr lang="en-US" altLang="en-US" sz="1100" dirty="0"/>
              <a:t>Kernel-based density estimation (KDE) can be used to smooth histograms.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8A91D-B750-BEBB-A304-143C671B307D}"/>
              </a:ext>
            </a:extLst>
          </p:cNvPr>
          <p:cNvGrpSpPr/>
          <p:nvPr/>
        </p:nvGrpSpPr>
        <p:grpSpPr>
          <a:xfrm>
            <a:off x="418337" y="2566509"/>
            <a:ext cx="9259063" cy="3605691"/>
            <a:chOff x="418337" y="2566509"/>
            <a:chExt cx="9259063" cy="3605691"/>
          </a:xfrm>
        </p:grpSpPr>
        <p:pic>
          <p:nvPicPr>
            <p:cNvPr id="8" name="Picture 7" descr="A graph of a graph showing a number of sizes&#10;&#10;Description automatically generated with medium confidence">
              <a:extLst>
                <a:ext uri="{FF2B5EF4-FFF2-40B4-BE49-F238E27FC236}">
                  <a16:creationId xmlns:a16="http://schemas.microsoft.com/office/drawing/2014/main" id="{ECBD263C-1DB8-45F8-8080-E9D28FFF2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337" y="3061704"/>
              <a:ext cx="4111132" cy="3103904"/>
            </a:xfrm>
            <a:prstGeom prst="rect">
              <a:avLst/>
            </a:prstGeom>
          </p:spPr>
        </p:pic>
        <p:pic>
          <p:nvPicPr>
            <p:cNvPr id="7" name="Picture 6" descr="A graph of a bar graph&#10;&#10;Description automatically generated">
              <a:extLst>
                <a:ext uri="{FF2B5EF4-FFF2-40B4-BE49-F238E27FC236}">
                  <a16:creationId xmlns:a16="http://schemas.microsoft.com/office/drawing/2014/main" id="{FF7B20F5-FA95-47AB-8270-1AC74280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9085" y="3055112"/>
              <a:ext cx="4142312" cy="311708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24E8FF-6DAE-78F3-44F2-9C6F687AE8F0}"/>
                </a:ext>
              </a:extLst>
            </p:cNvPr>
            <p:cNvSpPr txBox="1"/>
            <p:nvPr/>
          </p:nvSpPr>
          <p:spPr>
            <a:xfrm>
              <a:off x="1143000" y="2566509"/>
              <a:ext cx="85344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en-US" sz="2400" dirty="0"/>
                <a:t>Example: Petal Width (10 and 20 bins, respectively)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A17E0C-3AA2-0E07-EACD-07A3F255C13B}"/>
              </a:ext>
            </a:extLst>
          </p:cNvPr>
          <p:cNvGrpSpPr/>
          <p:nvPr/>
        </p:nvGrpSpPr>
        <p:grpSpPr>
          <a:xfrm>
            <a:off x="152400" y="1690689"/>
            <a:ext cx="8657459" cy="5016496"/>
            <a:chOff x="152400" y="1690689"/>
            <a:chExt cx="8657459" cy="5016496"/>
          </a:xfrm>
        </p:grpSpPr>
        <p:pic>
          <p:nvPicPr>
            <p:cNvPr id="1026" name="Picture 2" descr="A diagram depicting how a boxplot is created following the steps outlined  above.">
              <a:extLst>
                <a:ext uri="{FF2B5EF4-FFF2-40B4-BE49-F238E27FC236}">
                  <a16:creationId xmlns:a16="http://schemas.microsoft.com/office/drawing/2014/main" id="{A699E1E3-4348-1FC9-05C2-2CD637AB2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690689"/>
              <a:ext cx="8657459" cy="480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F2956B91-A708-A436-B205-3B8C7FD22EA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19400" y="6168394"/>
              <a:ext cx="4114800" cy="538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Font typeface="Calibri" panose="020F0502020204030204" pitchFamily="34" charset="0"/>
                <a:buChar char="—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SzTx/>
                <a:buNone/>
              </a:pPr>
              <a:r>
                <a:rPr lang="en-US" altLang="en-US" sz="1600" dirty="0"/>
                <a:t>Figure source: </a:t>
              </a:r>
              <a:r>
                <a:rPr lang="pt-BR" sz="1200" dirty="0">
                  <a:hlinkClick r:id="rId4"/>
                </a:rPr>
                <a:t>Data visualization – R for Data Science (2e)</a:t>
              </a:r>
              <a:r>
                <a:rPr lang="en-US" altLang="en-US" sz="1600" dirty="0"/>
                <a:t>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9B522C0-9AB5-60DF-BF1F-2E22EEE717C4}"/>
                </a:ext>
              </a:extLst>
            </p:cNvPr>
            <p:cNvCxnSpPr/>
            <p:nvPr/>
          </p:nvCxnSpPr>
          <p:spPr>
            <a:xfrm flipV="1">
              <a:off x="914400" y="2819400"/>
              <a:ext cx="0" cy="304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4F7D01-D5EA-A676-53D3-4C6BDF09A75C}"/>
                </a:ext>
              </a:extLst>
            </p:cNvPr>
            <p:cNvSpPr txBox="1"/>
            <p:nvPr/>
          </p:nvSpPr>
          <p:spPr>
            <a:xfrm rot="16200000">
              <a:off x="230308" y="3943620"/>
              <a:ext cx="1168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feature</a:t>
              </a:r>
            </a:p>
          </p:txBody>
        </p:sp>
      </p:grp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5374" y="1371600"/>
            <a:ext cx="78867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000" dirty="0"/>
              <a:t>Invented by J. Tukey as a simplified version of a PDF/histogram that is robust against outliers.</a:t>
            </a:r>
          </a:p>
          <a:p>
            <a:r>
              <a:rPr lang="en-US" altLang="en-US" sz="2000" dirty="0"/>
              <a:t>Used to compare distributions.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0" name="Rectangle 28679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88350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10047"/>
            <a:ext cx="2475738" cy="1645920"/>
          </a:xfrm>
        </p:spPr>
        <p:txBody>
          <a:bodyPr>
            <a:normAutofit/>
          </a:bodyPr>
          <a:lstStyle/>
          <a:p>
            <a:r>
              <a:rPr lang="en-US" altLang="en-US" sz="2400"/>
              <a:t>Examples of Box Plots </a:t>
            </a:r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980964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86" name="Rectangle 2868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5268" y="1326149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5858" y="510047"/>
            <a:ext cx="5143500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Box plots can be used to compare the distribution of attributes or subgroups.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40" y="4191000"/>
            <a:ext cx="3108960" cy="229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97" y="4206328"/>
            <a:ext cx="3278304" cy="2081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785919"/>
            <a:ext cx="5891917" cy="11931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2" name="Rectangle 266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634" name="Rectangle 266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Two-Dimensional Histograms</a:t>
            </a:r>
          </a:p>
        </p:txBody>
      </p:sp>
      <p:sp>
        <p:nvSpPr>
          <p:cNvPr id="26636" name="Rectangle 266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38" name="Rectangle 266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Show the joint distribution of the values of two attributes</a:t>
            </a:r>
          </a:p>
        </p:txBody>
      </p:sp>
      <p:pic>
        <p:nvPicPr>
          <p:cNvPr id="26625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224177"/>
            <a:ext cx="506743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A290B-B195-8294-EAD7-8D3B1D5D4558}"/>
              </a:ext>
            </a:extLst>
          </p:cNvPr>
          <p:cNvSpPr txBox="1"/>
          <p:nvPr/>
        </p:nvSpPr>
        <p:spPr>
          <a:xfrm>
            <a:off x="1834471" y="2885623"/>
            <a:ext cx="56388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600" dirty="0"/>
              <a:t>Example: petal width and petal length. What does this tell us?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49F8F-C822-D196-F521-F25EDBE72275}"/>
              </a:ext>
            </a:extLst>
          </p:cNvPr>
          <p:cNvSpPr txBox="1"/>
          <p:nvPr/>
        </p:nvSpPr>
        <p:spPr>
          <a:xfrm>
            <a:off x="6934337" y="5594517"/>
            <a:ext cx="1752600" cy="73866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</a:t>
            </a:r>
            <a:r>
              <a:rPr lang="en-US" altLang="en-US" sz="1400" dirty="0"/>
              <a:t>Matrix visualizations are often preferred.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C75-F1C2-9F90-D10C-9F736BD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in the Data Mining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A941-FEDB-AE02-D219-519F852F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4014481" cy="402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B9973D1-67DF-F304-86B4-5CFE62BF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3440" r="66655" b="43812"/>
          <a:stretch/>
        </p:blipFill>
        <p:spPr bwMode="auto">
          <a:xfrm>
            <a:off x="5791906" y="1980670"/>
            <a:ext cx="1371600" cy="2895601"/>
          </a:xfrm>
          <a:prstGeom prst="rect">
            <a:avLst/>
          </a:prstGeom>
          <a:noFill/>
          <a:ln w="1905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4B19A2-0185-6BEE-42F3-8CD14A7812B2}"/>
              </a:ext>
            </a:extLst>
          </p:cNvPr>
          <p:cNvCxnSpPr>
            <a:cxnSpLocks/>
          </p:cNvCxnSpPr>
          <p:nvPr/>
        </p:nvCxnSpPr>
        <p:spPr>
          <a:xfrm flipV="1">
            <a:off x="4598394" y="2133600"/>
            <a:ext cx="1193512" cy="672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5AFC3-CD8C-D8D9-08F3-28C5B32A7EAE}"/>
              </a:ext>
            </a:extLst>
          </p:cNvPr>
          <p:cNvCxnSpPr>
            <a:cxnSpLocks/>
          </p:cNvCxnSpPr>
          <p:nvPr/>
        </p:nvCxnSpPr>
        <p:spPr>
          <a:xfrm>
            <a:off x="4623794" y="3148013"/>
            <a:ext cx="1193512" cy="1600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9" name="Rectangle 337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801" name="Rectangle 338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803" name="Rectangle 338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Matrix Plots</a:t>
            </a:r>
          </a:p>
        </p:txBody>
      </p:sp>
      <p:sp>
        <p:nvSpPr>
          <p:cNvPr id="33805" name="Rectangle 338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44901"/>
            <a:ext cx="3351404" cy="4155899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Can plot a data matrix</a:t>
            </a:r>
          </a:p>
          <a:p>
            <a:r>
              <a:rPr lang="en-US" altLang="en-US" sz="1900" dirty="0"/>
              <a:t>Can be useful when objects are sorted according to class</a:t>
            </a:r>
          </a:p>
          <a:p>
            <a:r>
              <a:rPr lang="en-US" altLang="en-US" sz="1900" dirty="0"/>
              <a:t>Typically, the attributes are normalized to prevent one attribute from dominating the plot	</a:t>
            </a:r>
          </a:p>
          <a:p>
            <a:r>
              <a:rPr lang="en-US" altLang="en-US" sz="1900" dirty="0"/>
              <a:t>Plots of similarity or distance matrices can also be useful for visualizing the relationships between objects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26377-CCDE-40B0-8C2E-3A174CA9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32" y="3040875"/>
            <a:ext cx="4985512" cy="3402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7DF06-B3D3-1EC6-462A-BE9C13B69C14}"/>
              </a:ext>
            </a:extLst>
          </p:cNvPr>
          <p:cNvSpPr txBox="1"/>
          <p:nvPr/>
        </p:nvSpPr>
        <p:spPr>
          <a:xfrm>
            <a:off x="4549878" y="2299008"/>
            <a:ext cx="4594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Data Matrix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4FB3D-48FC-1BBE-6AC1-1491AB8A5EB5}"/>
              </a:ext>
            </a:extLst>
          </p:cNvPr>
          <p:cNvSpPr txBox="1"/>
          <p:nvPr/>
        </p:nvSpPr>
        <p:spPr>
          <a:xfrm>
            <a:off x="8421269" y="3782742"/>
            <a:ext cx="60144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Value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Z-score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6" name="Rectangle 358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plot </a:t>
            </a:r>
            <a:r>
              <a:rPr lang="en-US" altLang="en-US" sz="4200" dirty="0"/>
              <a:t>e</a:t>
            </a:r>
            <a:r>
              <a:rPr lang="en-US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xample: The Iris Correlation Matrix</a:t>
            </a:r>
          </a:p>
        </p:txBody>
      </p:sp>
      <p:sp>
        <p:nvSpPr>
          <p:cNvPr id="35848" name="Rectangle 358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50" name="Rectangle 358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1241699"/>
            <a:ext cx="5134772" cy="4223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1" name="Rectangle 3175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86EAEBB-79DC-461A-AC8A-781F5415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7527"/>
          <a:stretch>
            <a:fillRect/>
          </a:stretch>
        </p:blipFill>
        <p:spPr bwMode="auto">
          <a:xfrm>
            <a:off x="3598207" y="3669067"/>
            <a:ext cx="4948340" cy="296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4268" b="752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Contour Plots</a:t>
            </a:r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 lnSpcReduction="10000"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Useful when a continuous attribute is measured on a </a:t>
            </a:r>
            <a:r>
              <a:rPr lang="en-US" altLang="en-US" sz="1300" b="1"/>
              <a:t>spatial grid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They partition the plane into regions of similar values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contour lines that form the boundaries of these regions connect points with equal values	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most common example is contour maps of elevation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Can also display temperature, rainfall, air pressure,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A7A3D-A34C-6877-E7FC-B4F0552BBC8C}"/>
              </a:ext>
            </a:extLst>
          </p:cNvPr>
          <p:cNvSpPr txBox="1"/>
          <p:nvPr/>
        </p:nvSpPr>
        <p:spPr>
          <a:xfrm>
            <a:off x="8141811" y="4998626"/>
            <a:ext cx="10134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  <p:pic>
        <p:nvPicPr>
          <p:cNvPr id="3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CC8AEC4A-D1F6-8CFB-D9A6-5F1F59D48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"/>
          <a:stretch/>
        </p:blipFill>
        <p:spPr bwMode="auto">
          <a:xfrm>
            <a:off x="3628678" y="454394"/>
            <a:ext cx="4846594" cy="321467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C239A-B422-91ED-AA53-916E44B9EC8E}"/>
              </a:ext>
            </a:extLst>
          </p:cNvPr>
          <p:cNvSpPr txBox="1"/>
          <p:nvPr/>
        </p:nvSpPr>
        <p:spPr>
          <a:xfrm>
            <a:off x="8130581" y="1854210"/>
            <a:ext cx="10134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051CEC-15E6-C535-78F2-CA055C8F2069}"/>
              </a:ext>
            </a:extLst>
          </p:cNvPr>
          <p:cNvSpPr/>
          <p:nvPr/>
        </p:nvSpPr>
        <p:spPr>
          <a:xfrm>
            <a:off x="5570752" y="3095296"/>
            <a:ext cx="609600" cy="7620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663C1-2B10-5F73-EC0A-B19B01BE40AD}"/>
              </a:ext>
            </a:extLst>
          </p:cNvPr>
          <p:cNvSpPr txBox="1"/>
          <p:nvPr/>
        </p:nvSpPr>
        <p:spPr>
          <a:xfrm>
            <a:off x="4173471" y="228600"/>
            <a:ext cx="430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Sea Surface Temperature (SST) for July 1982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1"/>
            <a:ext cx="7886700" cy="190499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33F3A-9902-5CF3-443D-F644E4A9D239}"/>
              </a:ext>
            </a:extLst>
          </p:cNvPr>
          <p:cNvGrpSpPr/>
          <p:nvPr/>
        </p:nvGrpSpPr>
        <p:grpSpPr>
          <a:xfrm>
            <a:off x="794393" y="3332431"/>
            <a:ext cx="4106278" cy="2912660"/>
            <a:chOff x="4845073" y="3672955"/>
            <a:chExt cx="4106278" cy="29126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3E98438-E302-4C50-B264-197CAB138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7699" y="3672955"/>
              <a:ext cx="4073652" cy="29126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3F8A71-14FD-3C8E-0E87-87E218E5EB4D}"/>
                </a:ext>
              </a:extLst>
            </p:cNvPr>
            <p:cNvSpPr txBox="1"/>
            <p:nvPr/>
          </p:nvSpPr>
          <p:spPr>
            <a:xfrm rot="16200000">
              <a:off x="4681727" y="4559468"/>
              <a:ext cx="5421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681E65-C397-5406-AA87-8D4D83A2A493}"/>
              </a:ext>
            </a:extLst>
          </p:cNvPr>
          <p:cNvGrpSpPr/>
          <p:nvPr/>
        </p:nvGrpSpPr>
        <p:grpSpPr>
          <a:xfrm>
            <a:off x="4800600" y="3352801"/>
            <a:ext cx="4091487" cy="2953397"/>
            <a:chOff x="613101" y="3657600"/>
            <a:chExt cx="4091487" cy="2953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DEB770-6C60-4FCC-8347-0CDAF5F9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936" y="3657600"/>
              <a:ext cx="4073652" cy="29533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7A00E3-23CD-2817-D159-9FD96F2C7997}"/>
                </a:ext>
              </a:extLst>
            </p:cNvPr>
            <p:cNvSpPr txBox="1"/>
            <p:nvPr/>
          </p:nvSpPr>
          <p:spPr>
            <a:xfrm rot="16200000">
              <a:off x="449755" y="4478671"/>
              <a:ext cx="54213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</p:grp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9FA27EA-B56E-EF59-E48F-33AF111ACE28}"/>
              </a:ext>
            </a:extLst>
          </p:cNvPr>
          <p:cNvSpPr/>
          <p:nvPr/>
        </p:nvSpPr>
        <p:spPr>
          <a:xfrm>
            <a:off x="7060005" y="6244364"/>
            <a:ext cx="1447800" cy="295103"/>
          </a:xfrm>
          <a:prstGeom prst="wedgeRoundRectCallout">
            <a:avLst>
              <a:gd name="adj1" fmla="val -61369"/>
              <a:gd name="adj2" fmla="val -4468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Reordered features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19" name="Rectangle 389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923" name="Rectangle 389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Other Visualization Techniques</a:t>
            </a:r>
          </a:p>
        </p:txBody>
      </p:sp>
      <p:sp>
        <p:nvSpPr>
          <p:cNvPr id="38925" name="Rectangle 389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794" y="2192500"/>
            <a:ext cx="7626096" cy="433838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Translate each feature to a feature (a length or size) of a glyph.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72F5842-9CD2-EBEB-D000-95B74A961D3F}"/>
              </a:ext>
            </a:extLst>
          </p:cNvPr>
          <p:cNvSpPr/>
          <p:nvPr/>
        </p:nvSpPr>
        <p:spPr>
          <a:xfrm>
            <a:off x="3609412" y="2709885"/>
            <a:ext cx="1447800" cy="543803"/>
          </a:xfrm>
          <a:prstGeom prst="wedgeRoundRectCallout">
            <a:avLst>
              <a:gd name="adj1" fmla="val -82059"/>
              <a:gd name="adj2" fmla="val 103809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Also called radar charts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B23F3D-29A5-6C19-3E80-840D8A43A358}"/>
              </a:ext>
            </a:extLst>
          </p:cNvPr>
          <p:cNvGrpSpPr/>
          <p:nvPr/>
        </p:nvGrpSpPr>
        <p:grpSpPr>
          <a:xfrm>
            <a:off x="334435" y="3463555"/>
            <a:ext cx="8232814" cy="2845805"/>
            <a:chOff x="76200" y="3478795"/>
            <a:chExt cx="8232814" cy="2845805"/>
          </a:xfrm>
        </p:grpSpPr>
        <p:pic>
          <p:nvPicPr>
            <p:cNvPr id="39938" name="Picture 2">
              <a:extLst>
                <a:ext uri="{FF2B5EF4-FFF2-40B4-BE49-F238E27FC236}">
                  <a16:creationId xmlns:a16="http://schemas.microsoft.com/office/drawing/2014/main" id="{C8C8ACD9-6F86-4BAB-BC91-13368B0E5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9" t="18289" r="6218" b="17873"/>
            <a:stretch>
              <a:fillRect/>
            </a:stretch>
          </p:blipFill>
          <p:spPr bwMode="auto">
            <a:xfrm>
              <a:off x="1104648" y="4065207"/>
              <a:ext cx="3467352" cy="2072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3719" t="18289" r="6218" b="1787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39E2AC1E-C76D-4C3E-0537-3E660873E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21" t="24207" r="14159" b="19347"/>
            <a:stretch>
              <a:fillRect/>
            </a:stretch>
          </p:blipFill>
          <p:spPr bwMode="auto">
            <a:xfrm>
              <a:off x="4930988" y="4040191"/>
              <a:ext cx="3378026" cy="212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8521" t="24207" r="14159" b="1934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CEDB6F68-1AC0-80A8-43EE-B1D9EBFFD13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6200" y="4335717"/>
              <a:ext cx="1123188" cy="19888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Font typeface="Calibri" panose="020F0502020204030204" pitchFamily="34" charset="0"/>
                <a:buChar char="—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SzTx/>
                <a:buNone/>
              </a:pPr>
              <a:r>
                <a:rPr lang="en-US" altLang="en-US" sz="1600" dirty="0" err="1"/>
                <a:t>Setosa</a:t>
              </a:r>
              <a:endParaRPr lang="en-US" altLang="en-US" sz="1600" dirty="0"/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endParaRPr lang="en-US" altLang="en-US" sz="1600" dirty="0"/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r>
                <a:rPr lang="en-US" altLang="en-US" sz="1600" dirty="0"/>
                <a:t>Versicolor</a:t>
              </a:r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endParaRPr lang="en-US" altLang="en-US" sz="1600" dirty="0"/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r>
                <a:rPr lang="en-US" altLang="en-US" sz="1600" dirty="0"/>
                <a:t>Virginica</a:t>
              </a:r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endParaRPr lang="en-US" altLang="en-US" sz="1600" dirty="0"/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endParaRPr lang="en-US" altLang="en-US" sz="1600" dirty="0"/>
            </a:p>
            <a:p>
              <a:pPr marL="0" indent="0" fontAlgn="auto">
                <a:spcAft>
                  <a:spcPts val="0"/>
                </a:spcAft>
                <a:buSzTx/>
                <a:buNone/>
              </a:pPr>
              <a:endParaRPr lang="en-US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D6DAA7-AC1F-71F2-7DD0-D2588BF6B79D}"/>
                </a:ext>
              </a:extLst>
            </p:cNvPr>
            <p:cNvSpPr txBox="1"/>
            <p:nvPr/>
          </p:nvSpPr>
          <p:spPr>
            <a:xfrm>
              <a:off x="2172929" y="3478795"/>
              <a:ext cx="14478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dirty="0">
                  <a:solidFill>
                    <a:schemeClr val="tx1"/>
                  </a:solidFill>
                  <a:latin typeface="+mj-lt"/>
                </a:rPr>
                <a:t>Star Plots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7541D-8161-C321-CD74-1E3C2A03A019}"/>
                </a:ext>
              </a:extLst>
            </p:cNvPr>
            <p:cNvSpPr txBox="1"/>
            <p:nvPr/>
          </p:nvSpPr>
          <p:spPr>
            <a:xfrm>
              <a:off x="5410200" y="3518768"/>
              <a:ext cx="25488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dirty="0">
                  <a:solidFill>
                    <a:schemeClr val="tx1"/>
                  </a:solidFill>
                  <a:latin typeface="+mj-lt"/>
                </a:rPr>
                <a:t>Chernoff Faces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405B820-CD57-EBA4-96EF-F8796736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8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5BD70-9077-736F-F673-7807E984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Conclusion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894AD87-16E2-9B8C-62F4-32F1A4C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0" r="3971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6B0-ECCE-1A51-BF01-1E1B4C8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Exploring data is the first step when working with data.</a:t>
            </a:r>
          </a:p>
          <a:p>
            <a:r>
              <a:rPr lang="en-US" sz="1900"/>
              <a:t>The goal is to: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Understand what data is available.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distributions and how variables relate to each other.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quality. </a:t>
            </a:r>
          </a:p>
          <a:p>
            <a:endParaRPr lang="en-US" sz="1900"/>
          </a:p>
          <a:p>
            <a:r>
              <a:rPr lang="en-US" sz="1900"/>
              <a:t>Understanding the data is necessary to decide on data preparation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9336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8" name="Rectangle 102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50" name="Rectangle 1024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2" name="Rectangle 1025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244" name="Rectangle 2">
            <a:extLst>
              <a:ext uri="{FF2B5EF4-FFF2-40B4-BE49-F238E27FC236}">
                <a16:creationId xmlns:a16="http://schemas.microsoft.com/office/drawing/2014/main" id="{8D9BB152-FFCB-B5FB-213B-C044FE832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7026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1" name="Rectangle 1128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82" name="Rectangle 1128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83" name="Rectangle 1128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Categorical Features: </a:t>
            </a:r>
            <a:br>
              <a:rPr lang="en-US" altLang="en-US" sz="3500" dirty="0"/>
            </a:br>
            <a:r>
              <a:rPr lang="en-US" altLang="en-US" sz="3500" dirty="0"/>
              <a:t>Frequency and Mode</a:t>
            </a:r>
          </a:p>
        </p:txBody>
      </p:sp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2"/>
            <a:ext cx="7626096" cy="382741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900" dirty="0"/>
              <a:t>The frequency of an attribute value is the percentage of time the value occurs in the </a:t>
            </a:r>
            <a:br>
              <a:rPr lang="en-US" altLang="en-US" sz="1900" dirty="0"/>
            </a:br>
            <a:r>
              <a:rPr lang="en-US" altLang="en-US" sz="1900" dirty="0"/>
              <a:t>data set </a:t>
            </a:r>
          </a:p>
          <a:p>
            <a:pPr lvl="1"/>
            <a:r>
              <a:rPr lang="en-US" altLang="en-US" sz="1900" dirty="0"/>
              <a:t>For example, given the attribute ‘gender’ and a representative population of people, the gender ‘female’ occurs about 60% of the time.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sz="1900" dirty="0"/>
              <a:t>The mode of an attribute is the most frequent attribute value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1699</Words>
  <Application>Microsoft Office PowerPoint</Application>
  <PresentationFormat>On-screen Show (4:3)</PresentationFormat>
  <Paragraphs>228</Paragraphs>
  <Slides>36</Slides>
  <Notes>32</Notes>
  <HiddenSlides>4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Cambria Math</vt:lpstr>
      <vt:lpstr>source sans pro</vt:lpstr>
      <vt:lpstr>Times New Roman</vt:lpstr>
      <vt:lpstr>Ubuntu</vt:lpstr>
      <vt:lpstr>Ubuntu Light</vt:lpstr>
      <vt:lpstr>Wingdings</vt:lpstr>
      <vt:lpstr>1_Office Theme</vt:lpstr>
      <vt:lpstr>Introduction to Data Mining    Web Chapter Exploring Data </vt:lpstr>
      <vt:lpstr>R Code Examples</vt:lpstr>
      <vt:lpstr>Exploring Data in the Data Mining Process</vt:lpstr>
      <vt:lpstr>Topics</vt:lpstr>
      <vt:lpstr>What is Data Exploration?</vt:lpstr>
      <vt:lpstr>Techniques Used In Data Exploration  </vt:lpstr>
      <vt:lpstr>Topics</vt:lpstr>
      <vt:lpstr>Summary Statistics</vt:lpstr>
      <vt:lpstr>Categorical Features:  Frequency and Mode</vt:lpstr>
      <vt:lpstr> Continuous/Ordinal Features: Measures of Location - Mean and Median</vt:lpstr>
      <vt:lpstr>Measures of Spread: Range and Variance</vt:lpstr>
      <vt:lpstr>Percentiles of a Distribution</vt:lpstr>
      <vt:lpstr>Pearson Correlation</vt:lpstr>
      <vt:lpstr>Visually Evaluating Correlation</vt:lpstr>
      <vt:lpstr>Rank Correlation</vt:lpstr>
      <vt:lpstr>Topics</vt:lpstr>
      <vt:lpstr>Visualization</vt:lpstr>
      <vt:lpstr>Representation</vt:lpstr>
      <vt:lpstr>Arrangement</vt:lpstr>
      <vt:lpstr>Selection</vt:lpstr>
      <vt:lpstr>The Iris Dataset  </vt:lpstr>
      <vt:lpstr>Scatter Plots</vt:lpstr>
      <vt:lpstr>Scatter Plot Array of Iris Attributes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Matrix Plots</vt:lpstr>
      <vt:lpstr>Matrix plot example: The Iris Correlation Matrix</vt:lpstr>
      <vt:lpstr>Contour Plots</vt:lpstr>
      <vt:lpstr>Parallel Coordinates</vt:lpstr>
      <vt:lpstr>Other Visualization Techniques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26</cp:revision>
  <dcterms:created xsi:type="dcterms:W3CDTF">2021-01-19T16:01:52Z</dcterms:created>
  <dcterms:modified xsi:type="dcterms:W3CDTF">2025-02-24T19:06:46Z</dcterms:modified>
</cp:coreProperties>
</file>