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5" r:id="rId1"/>
  </p:sldMasterIdLst>
  <p:notesMasterIdLst>
    <p:notesMasterId r:id="rId38"/>
  </p:notesMasterIdLst>
  <p:sldIdLst>
    <p:sldId id="334" r:id="rId2"/>
    <p:sldId id="335" r:id="rId3"/>
    <p:sldId id="337" r:id="rId4"/>
    <p:sldId id="305" r:id="rId5"/>
    <p:sldId id="258" r:id="rId6"/>
    <p:sldId id="259" r:id="rId7"/>
    <p:sldId id="306" r:id="rId8"/>
    <p:sldId id="262" r:id="rId9"/>
    <p:sldId id="263" r:id="rId10"/>
    <p:sldId id="264" r:id="rId11"/>
    <p:sldId id="265" r:id="rId12"/>
    <p:sldId id="267" r:id="rId13"/>
    <p:sldId id="323" r:id="rId14"/>
    <p:sldId id="324" r:id="rId15"/>
    <p:sldId id="325" r:id="rId16"/>
    <p:sldId id="307" r:id="rId17"/>
    <p:sldId id="270" r:id="rId18"/>
    <p:sldId id="272" r:id="rId19"/>
    <p:sldId id="273" r:id="rId20"/>
    <p:sldId id="274" r:id="rId21"/>
    <p:sldId id="260" r:id="rId22"/>
    <p:sldId id="281" r:id="rId23"/>
    <p:sldId id="282" r:id="rId24"/>
    <p:sldId id="275" r:id="rId25"/>
    <p:sldId id="276" r:id="rId26"/>
    <p:sldId id="277" r:id="rId27"/>
    <p:sldId id="279" r:id="rId28"/>
    <p:sldId id="280" r:id="rId29"/>
    <p:sldId id="278" r:id="rId30"/>
    <p:sldId id="285" r:id="rId31"/>
    <p:sldId id="287" r:id="rId32"/>
    <p:sldId id="283" r:id="rId33"/>
    <p:sldId id="288" r:id="rId34"/>
    <p:sldId id="290" r:id="rId35"/>
    <p:sldId id="338" r:id="rId36"/>
    <p:sldId id="336" r:id="rId37"/>
  </p:sldIdLst>
  <p:sldSz cx="9144000" cy="6858000" type="screen4x3"/>
  <p:notesSz cx="7315200" cy="96012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641BC9F4-00AB-4BFC-A593-94B5B44A45EE}">
          <p14:sldIdLst>
            <p14:sldId id="334"/>
            <p14:sldId id="335"/>
            <p14:sldId id="337"/>
            <p14:sldId id="305"/>
            <p14:sldId id="258"/>
            <p14:sldId id="259"/>
          </p14:sldIdLst>
        </p14:section>
        <p14:section name="Summary Statistics" id="{9D8BD629-02D0-4ECC-8BC1-76DC0FF54F78}">
          <p14:sldIdLst>
            <p14:sldId id="306"/>
            <p14:sldId id="262"/>
            <p14:sldId id="263"/>
            <p14:sldId id="264"/>
            <p14:sldId id="265"/>
            <p14:sldId id="267"/>
            <p14:sldId id="323"/>
            <p14:sldId id="324"/>
            <p14:sldId id="325"/>
            <p14:sldId id="307"/>
          </p14:sldIdLst>
        </p14:section>
        <p14:section name="Visualization" id="{F517770C-D48A-4670-8162-192AD32AB6FB}">
          <p14:sldIdLst>
            <p14:sldId id="270"/>
            <p14:sldId id="272"/>
            <p14:sldId id="273"/>
            <p14:sldId id="274"/>
            <p14:sldId id="260"/>
            <p14:sldId id="281"/>
            <p14:sldId id="282"/>
            <p14:sldId id="275"/>
            <p14:sldId id="276"/>
            <p14:sldId id="277"/>
            <p14:sldId id="279"/>
            <p14:sldId id="280"/>
            <p14:sldId id="278"/>
            <p14:sldId id="285"/>
            <p14:sldId id="287"/>
            <p14:sldId id="283"/>
            <p14:sldId id="288"/>
            <p14:sldId id="290"/>
            <p14:sldId id="338"/>
          </p14:sldIdLst>
        </p14:section>
        <p14:section name="Wrap up" id="{308173BD-F4DD-4C24-8A41-9EC71BC981B7}">
          <p14:sldIdLst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260" y="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8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BF4DBB-6DA8-47D4-A0E5-B53F645A94A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FEE3C69-780D-4DBD-9B74-75CE5EEE4E51}">
      <dgm:prSet/>
      <dgm:spPr/>
      <dgm:t>
        <a:bodyPr/>
        <a:lstStyle/>
        <a:p>
          <a:r>
            <a:rPr lang="en-US"/>
            <a:t>Summary statistics  are numbers that summarize properties of the data</a:t>
          </a:r>
        </a:p>
      </dgm:t>
    </dgm:pt>
    <dgm:pt modelId="{467DF636-6460-4C23-8A84-870D4659050E}" type="parTrans" cxnId="{594A2F0A-45E1-41CD-9F92-E9150CA4BB3A}">
      <dgm:prSet/>
      <dgm:spPr/>
      <dgm:t>
        <a:bodyPr/>
        <a:lstStyle/>
        <a:p>
          <a:endParaRPr lang="en-US"/>
        </a:p>
      </dgm:t>
    </dgm:pt>
    <dgm:pt modelId="{8E446CCC-D31D-4901-9227-E0D22D1B52BA}" type="sibTrans" cxnId="{594A2F0A-45E1-41CD-9F92-E9150CA4BB3A}">
      <dgm:prSet/>
      <dgm:spPr/>
      <dgm:t>
        <a:bodyPr/>
        <a:lstStyle/>
        <a:p>
          <a:endParaRPr lang="en-US"/>
        </a:p>
      </dgm:t>
    </dgm:pt>
    <dgm:pt modelId="{1EF4BB4F-CC76-498C-A234-2CAFBA5D13DB}">
      <dgm:prSet/>
      <dgm:spPr/>
      <dgm:t>
        <a:bodyPr/>
        <a:lstStyle/>
        <a:p>
          <a:r>
            <a:rPr lang="en-US"/>
            <a:t>Summarized properties include location and spread for continuous data</a:t>
          </a:r>
          <a:br>
            <a:rPr lang="en-US"/>
          </a:br>
          <a:br>
            <a:rPr lang="en-US"/>
          </a:br>
          <a:r>
            <a:rPr lang="en-US"/>
            <a:t>Examples: 	location - mean</a:t>
          </a:r>
          <a:br>
            <a:rPr lang="en-US"/>
          </a:br>
          <a:r>
            <a:rPr lang="en-US"/>
            <a:t>                   	spread - standard deviation</a:t>
          </a:r>
        </a:p>
      </dgm:t>
    </dgm:pt>
    <dgm:pt modelId="{0CC46799-C703-4032-A8ED-1C7E5D771B0D}" type="parTrans" cxnId="{3EA1D46B-B961-424E-B1CE-0778115BE20F}">
      <dgm:prSet/>
      <dgm:spPr/>
      <dgm:t>
        <a:bodyPr/>
        <a:lstStyle/>
        <a:p>
          <a:endParaRPr lang="en-US"/>
        </a:p>
      </dgm:t>
    </dgm:pt>
    <dgm:pt modelId="{8A1BCEE0-3B1D-4497-9E91-6AB5A6115437}" type="sibTrans" cxnId="{3EA1D46B-B961-424E-B1CE-0778115BE20F}">
      <dgm:prSet/>
      <dgm:spPr/>
      <dgm:t>
        <a:bodyPr/>
        <a:lstStyle/>
        <a:p>
          <a:endParaRPr lang="en-US"/>
        </a:p>
      </dgm:t>
    </dgm:pt>
    <dgm:pt modelId="{0E4C2554-C9E1-4393-8170-0E825B7E0D76}">
      <dgm:prSet/>
      <dgm:spPr/>
      <dgm:t>
        <a:bodyPr/>
        <a:lstStyle/>
        <a:p>
          <a:r>
            <a:rPr lang="en-US"/>
            <a:t>Most summary statistics can be calculated in a single pass through the data</a:t>
          </a:r>
        </a:p>
      </dgm:t>
    </dgm:pt>
    <dgm:pt modelId="{55719B04-E668-4426-8995-B1DB5C5FC79E}" type="parTrans" cxnId="{94D0F0E9-7DAB-4376-AC79-A41484DA4FBD}">
      <dgm:prSet/>
      <dgm:spPr/>
      <dgm:t>
        <a:bodyPr/>
        <a:lstStyle/>
        <a:p>
          <a:endParaRPr lang="en-US"/>
        </a:p>
      </dgm:t>
    </dgm:pt>
    <dgm:pt modelId="{E0E6026F-77A5-4EAC-B75D-E9587C076178}" type="sibTrans" cxnId="{94D0F0E9-7DAB-4376-AC79-A41484DA4FBD}">
      <dgm:prSet/>
      <dgm:spPr/>
      <dgm:t>
        <a:bodyPr/>
        <a:lstStyle/>
        <a:p>
          <a:endParaRPr lang="en-US"/>
        </a:p>
      </dgm:t>
    </dgm:pt>
    <dgm:pt modelId="{BA65BE11-F172-4779-ADA3-2A44CA7D0D1E}" type="pres">
      <dgm:prSet presAssocID="{5DBF4DBB-6DA8-47D4-A0E5-B53F645A94AC}" presName="root" presStyleCnt="0">
        <dgm:presLayoutVars>
          <dgm:dir/>
          <dgm:resizeHandles val="exact"/>
        </dgm:presLayoutVars>
      </dgm:prSet>
      <dgm:spPr/>
    </dgm:pt>
    <dgm:pt modelId="{C0012229-081F-45F0-81CF-48F713738251}" type="pres">
      <dgm:prSet presAssocID="{5FEE3C69-780D-4DBD-9B74-75CE5EEE4E51}" presName="compNode" presStyleCnt="0"/>
      <dgm:spPr/>
    </dgm:pt>
    <dgm:pt modelId="{28309662-A327-4E6C-8DC3-3124BE1B29C9}" type="pres">
      <dgm:prSet presAssocID="{5FEE3C69-780D-4DBD-9B74-75CE5EEE4E51}" presName="bgRect" presStyleLbl="bgShp" presStyleIdx="0" presStyleCnt="3"/>
      <dgm:spPr/>
    </dgm:pt>
    <dgm:pt modelId="{F239E418-DAC7-4109-A57F-C5215A39769D}" type="pres">
      <dgm:prSet presAssocID="{5FEE3C69-780D-4DBD-9B74-75CE5EEE4E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5CD6953-91D2-48DF-9CE9-50BD7365AC9F}" type="pres">
      <dgm:prSet presAssocID="{5FEE3C69-780D-4DBD-9B74-75CE5EEE4E51}" presName="spaceRect" presStyleCnt="0"/>
      <dgm:spPr/>
    </dgm:pt>
    <dgm:pt modelId="{E0A60D64-B6E6-41A1-9281-72AD16F0F4AC}" type="pres">
      <dgm:prSet presAssocID="{5FEE3C69-780D-4DBD-9B74-75CE5EEE4E51}" presName="parTx" presStyleLbl="revTx" presStyleIdx="0" presStyleCnt="3">
        <dgm:presLayoutVars>
          <dgm:chMax val="0"/>
          <dgm:chPref val="0"/>
        </dgm:presLayoutVars>
      </dgm:prSet>
      <dgm:spPr/>
    </dgm:pt>
    <dgm:pt modelId="{DCD0DFFF-E468-43DC-8BC1-72774E5E6EB1}" type="pres">
      <dgm:prSet presAssocID="{8E446CCC-D31D-4901-9227-E0D22D1B52BA}" presName="sibTrans" presStyleCnt="0"/>
      <dgm:spPr/>
    </dgm:pt>
    <dgm:pt modelId="{64E00694-BC89-4D58-B733-563C374F2427}" type="pres">
      <dgm:prSet presAssocID="{1EF4BB4F-CC76-498C-A234-2CAFBA5D13DB}" presName="compNode" presStyleCnt="0"/>
      <dgm:spPr/>
    </dgm:pt>
    <dgm:pt modelId="{7C29B29D-3ECD-4AB4-A047-DE5D8848DA09}" type="pres">
      <dgm:prSet presAssocID="{1EF4BB4F-CC76-498C-A234-2CAFBA5D13DB}" presName="bgRect" presStyleLbl="bgShp" presStyleIdx="1" presStyleCnt="3"/>
      <dgm:spPr/>
    </dgm:pt>
    <dgm:pt modelId="{8CCABA9C-8174-4B31-8CB5-20571D78FF3D}" type="pres">
      <dgm:prSet presAssocID="{1EF4BB4F-CC76-498C-A234-2CAFBA5D13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B4ADAEF-08D1-414A-8BD0-4BE2121368DE}" type="pres">
      <dgm:prSet presAssocID="{1EF4BB4F-CC76-498C-A234-2CAFBA5D13DB}" presName="spaceRect" presStyleCnt="0"/>
      <dgm:spPr/>
    </dgm:pt>
    <dgm:pt modelId="{2A549CE2-2A6D-4C20-BFAF-B467929CA518}" type="pres">
      <dgm:prSet presAssocID="{1EF4BB4F-CC76-498C-A234-2CAFBA5D13DB}" presName="parTx" presStyleLbl="revTx" presStyleIdx="1" presStyleCnt="3">
        <dgm:presLayoutVars>
          <dgm:chMax val="0"/>
          <dgm:chPref val="0"/>
        </dgm:presLayoutVars>
      </dgm:prSet>
      <dgm:spPr/>
    </dgm:pt>
    <dgm:pt modelId="{5572A272-DD4A-41F0-BC92-E54628A6885F}" type="pres">
      <dgm:prSet presAssocID="{8A1BCEE0-3B1D-4497-9E91-6AB5A6115437}" presName="sibTrans" presStyleCnt="0"/>
      <dgm:spPr/>
    </dgm:pt>
    <dgm:pt modelId="{7C495300-AA76-4DA6-BE26-645E5E805DF6}" type="pres">
      <dgm:prSet presAssocID="{0E4C2554-C9E1-4393-8170-0E825B7E0D76}" presName="compNode" presStyleCnt="0"/>
      <dgm:spPr/>
    </dgm:pt>
    <dgm:pt modelId="{1B2A65B9-2668-493E-8303-181AE5467869}" type="pres">
      <dgm:prSet presAssocID="{0E4C2554-C9E1-4393-8170-0E825B7E0D76}" presName="bgRect" presStyleLbl="bgShp" presStyleIdx="2" presStyleCnt="3"/>
      <dgm:spPr/>
    </dgm:pt>
    <dgm:pt modelId="{EB6427AE-80A0-4158-82C1-BADFBAFFBFF5}" type="pres">
      <dgm:prSet presAssocID="{0E4C2554-C9E1-4393-8170-0E825B7E0D7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7860A3D-884D-4260-8231-88838504DD2E}" type="pres">
      <dgm:prSet presAssocID="{0E4C2554-C9E1-4393-8170-0E825B7E0D76}" presName="spaceRect" presStyleCnt="0"/>
      <dgm:spPr/>
    </dgm:pt>
    <dgm:pt modelId="{0F410659-026E-47FC-9E4E-D82502A66949}" type="pres">
      <dgm:prSet presAssocID="{0E4C2554-C9E1-4393-8170-0E825B7E0D7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94A2F0A-45E1-41CD-9F92-E9150CA4BB3A}" srcId="{5DBF4DBB-6DA8-47D4-A0E5-B53F645A94AC}" destId="{5FEE3C69-780D-4DBD-9B74-75CE5EEE4E51}" srcOrd="0" destOrd="0" parTransId="{467DF636-6460-4C23-8A84-870D4659050E}" sibTransId="{8E446CCC-D31D-4901-9227-E0D22D1B52BA}"/>
    <dgm:cxn modelId="{04FE2E0E-27D0-4565-9DF6-D8990E16A6C5}" type="presOf" srcId="{5DBF4DBB-6DA8-47D4-A0E5-B53F645A94AC}" destId="{BA65BE11-F172-4779-ADA3-2A44CA7D0D1E}" srcOrd="0" destOrd="0" presId="urn:microsoft.com/office/officeart/2018/2/layout/IconVerticalSolidList"/>
    <dgm:cxn modelId="{CB64E424-3AAD-4A5C-B60D-E02BEE40E2DF}" type="presOf" srcId="{1EF4BB4F-CC76-498C-A234-2CAFBA5D13DB}" destId="{2A549CE2-2A6D-4C20-BFAF-B467929CA518}" srcOrd="0" destOrd="0" presId="urn:microsoft.com/office/officeart/2018/2/layout/IconVerticalSolidList"/>
    <dgm:cxn modelId="{90477064-D20D-4BFF-B59D-EEEF809E69AB}" type="presOf" srcId="{0E4C2554-C9E1-4393-8170-0E825B7E0D76}" destId="{0F410659-026E-47FC-9E4E-D82502A66949}" srcOrd="0" destOrd="0" presId="urn:microsoft.com/office/officeart/2018/2/layout/IconVerticalSolidList"/>
    <dgm:cxn modelId="{219E5267-9AD1-4195-A0AA-A42422019CE9}" type="presOf" srcId="{5FEE3C69-780D-4DBD-9B74-75CE5EEE4E51}" destId="{E0A60D64-B6E6-41A1-9281-72AD16F0F4AC}" srcOrd="0" destOrd="0" presId="urn:microsoft.com/office/officeart/2018/2/layout/IconVerticalSolidList"/>
    <dgm:cxn modelId="{3EA1D46B-B961-424E-B1CE-0778115BE20F}" srcId="{5DBF4DBB-6DA8-47D4-A0E5-B53F645A94AC}" destId="{1EF4BB4F-CC76-498C-A234-2CAFBA5D13DB}" srcOrd="1" destOrd="0" parTransId="{0CC46799-C703-4032-A8ED-1C7E5D771B0D}" sibTransId="{8A1BCEE0-3B1D-4497-9E91-6AB5A6115437}"/>
    <dgm:cxn modelId="{94D0F0E9-7DAB-4376-AC79-A41484DA4FBD}" srcId="{5DBF4DBB-6DA8-47D4-A0E5-B53F645A94AC}" destId="{0E4C2554-C9E1-4393-8170-0E825B7E0D76}" srcOrd="2" destOrd="0" parTransId="{55719B04-E668-4426-8995-B1DB5C5FC79E}" sibTransId="{E0E6026F-77A5-4EAC-B75D-E9587C076178}"/>
    <dgm:cxn modelId="{8D47181D-05C4-4EC5-9166-98F6AC83A5D7}" type="presParOf" srcId="{BA65BE11-F172-4779-ADA3-2A44CA7D0D1E}" destId="{C0012229-081F-45F0-81CF-48F713738251}" srcOrd="0" destOrd="0" presId="urn:microsoft.com/office/officeart/2018/2/layout/IconVerticalSolidList"/>
    <dgm:cxn modelId="{FEF33E33-D13A-408E-97A0-367A5A40DE22}" type="presParOf" srcId="{C0012229-081F-45F0-81CF-48F713738251}" destId="{28309662-A327-4E6C-8DC3-3124BE1B29C9}" srcOrd="0" destOrd="0" presId="urn:microsoft.com/office/officeart/2018/2/layout/IconVerticalSolidList"/>
    <dgm:cxn modelId="{1255CB31-F612-455C-86B0-7002DC162E72}" type="presParOf" srcId="{C0012229-081F-45F0-81CF-48F713738251}" destId="{F239E418-DAC7-4109-A57F-C5215A39769D}" srcOrd="1" destOrd="0" presId="urn:microsoft.com/office/officeart/2018/2/layout/IconVerticalSolidList"/>
    <dgm:cxn modelId="{799BBC78-15E1-49BD-83E0-2FF70D48759C}" type="presParOf" srcId="{C0012229-081F-45F0-81CF-48F713738251}" destId="{A5CD6953-91D2-48DF-9CE9-50BD7365AC9F}" srcOrd="2" destOrd="0" presId="urn:microsoft.com/office/officeart/2018/2/layout/IconVerticalSolidList"/>
    <dgm:cxn modelId="{2D3496C6-F65C-4671-998D-2997432FC617}" type="presParOf" srcId="{C0012229-081F-45F0-81CF-48F713738251}" destId="{E0A60D64-B6E6-41A1-9281-72AD16F0F4AC}" srcOrd="3" destOrd="0" presId="urn:microsoft.com/office/officeart/2018/2/layout/IconVerticalSolidList"/>
    <dgm:cxn modelId="{A188E748-2511-4E41-84FF-486BF5079E50}" type="presParOf" srcId="{BA65BE11-F172-4779-ADA3-2A44CA7D0D1E}" destId="{DCD0DFFF-E468-43DC-8BC1-72774E5E6EB1}" srcOrd="1" destOrd="0" presId="urn:microsoft.com/office/officeart/2018/2/layout/IconVerticalSolidList"/>
    <dgm:cxn modelId="{B0BBB951-5476-4E35-9A92-8ED061CAE5D5}" type="presParOf" srcId="{BA65BE11-F172-4779-ADA3-2A44CA7D0D1E}" destId="{64E00694-BC89-4D58-B733-563C374F2427}" srcOrd="2" destOrd="0" presId="urn:microsoft.com/office/officeart/2018/2/layout/IconVerticalSolidList"/>
    <dgm:cxn modelId="{18D90A15-E472-45AD-BF1B-0CEC1C22C714}" type="presParOf" srcId="{64E00694-BC89-4D58-B733-563C374F2427}" destId="{7C29B29D-3ECD-4AB4-A047-DE5D8848DA09}" srcOrd="0" destOrd="0" presId="urn:microsoft.com/office/officeart/2018/2/layout/IconVerticalSolidList"/>
    <dgm:cxn modelId="{F9C0283F-36CE-411E-B9CB-03D9B0C37212}" type="presParOf" srcId="{64E00694-BC89-4D58-B733-563C374F2427}" destId="{8CCABA9C-8174-4B31-8CB5-20571D78FF3D}" srcOrd="1" destOrd="0" presId="urn:microsoft.com/office/officeart/2018/2/layout/IconVerticalSolidList"/>
    <dgm:cxn modelId="{E1AE0C43-77E0-4D29-8B61-0767873FCD5A}" type="presParOf" srcId="{64E00694-BC89-4D58-B733-563C374F2427}" destId="{FB4ADAEF-08D1-414A-8BD0-4BE2121368DE}" srcOrd="2" destOrd="0" presId="urn:microsoft.com/office/officeart/2018/2/layout/IconVerticalSolidList"/>
    <dgm:cxn modelId="{73A60B76-5820-4699-B834-1C98DB9DC7B1}" type="presParOf" srcId="{64E00694-BC89-4D58-B733-563C374F2427}" destId="{2A549CE2-2A6D-4C20-BFAF-B467929CA518}" srcOrd="3" destOrd="0" presId="urn:microsoft.com/office/officeart/2018/2/layout/IconVerticalSolidList"/>
    <dgm:cxn modelId="{CE6D83F0-A040-4920-924D-75AC4B65834E}" type="presParOf" srcId="{BA65BE11-F172-4779-ADA3-2A44CA7D0D1E}" destId="{5572A272-DD4A-41F0-BC92-E54628A6885F}" srcOrd="3" destOrd="0" presId="urn:microsoft.com/office/officeart/2018/2/layout/IconVerticalSolidList"/>
    <dgm:cxn modelId="{495D3940-3C03-4720-87E2-17293DBE7449}" type="presParOf" srcId="{BA65BE11-F172-4779-ADA3-2A44CA7D0D1E}" destId="{7C495300-AA76-4DA6-BE26-645E5E805DF6}" srcOrd="4" destOrd="0" presId="urn:microsoft.com/office/officeart/2018/2/layout/IconVerticalSolidList"/>
    <dgm:cxn modelId="{3C203BE4-799B-404E-A6BA-6BFBCF05D86E}" type="presParOf" srcId="{7C495300-AA76-4DA6-BE26-645E5E805DF6}" destId="{1B2A65B9-2668-493E-8303-181AE5467869}" srcOrd="0" destOrd="0" presId="urn:microsoft.com/office/officeart/2018/2/layout/IconVerticalSolidList"/>
    <dgm:cxn modelId="{BA55EB1B-516C-47E9-8832-832FEB3B13F5}" type="presParOf" srcId="{7C495300-AA76-4DA6-BE26-645E5E805DF6}" destId="{EB6427AE-80A0-4158-82C1-BADFBAFFBFF5}" srcOrd="1" destOrd="0" presId="urn:microsoft.com/office/officeart/2018/2/layout/IconVerticalSolidList"/>
    <dgm:cxn modelId="{60E5F998-D4F7-430B-9236-3A826E568274}" type="presParOf" srcId="{7C495300-AA76-4DA6-BE26-645E5E805DF6}" destId="{D7860A3D-884D-4260-8231-88838504DD2E}" srcOrd="2" destOrd="0" presId="urn:microsoft.com/office/officeart/2018/2/layout/IconVerticalSolidList"/>
    <dgm:cxn modelId="{76A9759F-0139-42CC-B0CC-D1B1557FC62F}" type="presParOf" srcId="{7C495300-AA76-4DA6-BE26-645E5E805DF6}" destId="{0F410659-026E-47FC-9E4E-D82502A669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1813E9-C067-402F-9502-C528F3D3682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73546A9-BB8C-4ED2-94BF-448250A84725}">
      <dgm:prSet/>
      <dgm:spPr/>
      <dgm:t>
        <a:bodyPr/>
        <a:lstStyle/>
        <a:p>
          <a:r>
            <a:rPr lang="en-US" dirty="0"/>
            <a:t>Visualization is the conversion of data into </a:t>
          </a:r>
          <a:r>
            <a:rPr lang="en-US" b="1" dirty="0"/>
            <a:t>a visual or tabular </a:t>
          </a:r>
          <a:r>
            <a:rPr lang="en-US" dirty="0"/>
            <a:t>format so that the characteristics of the data and the </a:t>
          </a:r>
          <a:r>
            <a:rPr lang="en-US" b="1" dirty="0"/>
            <a:t>relationships among data items or attributes </a:t>
          </a:r>
          <a:r>
            <a:rPr lang="en-US" dirty="0"/>
            <a:t>can be analyzed or reported.</a:t>
          </a:r>
        </a:p>
      </dgm:t>
    </dgm:pt>
    <dgm:pt modelId="{0686303A-09B4-474B-8727-D2D26BA07F6A}" type="parTrans" cxnId="{8D1B622A-142F-4E23-B00C-840DCC93793B}">
      <dgm:prSet/>
      <dgm:spPr/>
      <dgm:t>
        <a:bodyPr/>
        <a:lstStyle/>
        <a:p>
          <a:endParaRPr lang="en-US"/>
        </a:p>
      </dgm:t>
    </dgm:pt>
    <dgm:pt modelId="{827AFBEA-4519-4839-8589-83F8BE360F62}" type="sibTrans" cxnId="{8D1B622A-142F-4E23-B00C-840DCC93793B}">
      <dgm:prSet/>
      <dgm:spPr/>
      <dgm:t>
        <a:bodyPr/>
        <a:lstStyle/>
        <a:p>
          <a:endParaRPr lang="en-US"/>
        </a:p>
      </dgm:t>
    </dgm:pt>
    <dgm:pt modelId="{92820177-F755-47FB-8F2F-0845E3AEAE8A}">
      <dgm:prSet/>
      <dgm:spPr/>
      <dgm:t>
        <a:bodyPr/>
        <a:lstStyle/>
        <a:p>
          <a:r>
            <a:rPr lang="en-US" dirty="0"/>
            <a:t>Visualization of data is one of the most powerful and appealing techniques for data exploration. </a:t>
          </a:r>
        </a:p>
      </dgm:t>
    </dgm:pt>
    <dgm:pt modelId="{E16617E0-6A8A-4E7D-878A-B12552E09B20}" type="parTrans" cxnId="{2DD0D263-9DD0-4E29-8A22-55ED5EFBEB51}">
      <dgm:prSet/>
      <dgm:spPr/>
      <dgm:t>
        <a:bodyPr/>
        <a:lstStyle/>
        <a:p>
          <a:endParaRPr lang="en-US"/>
        </a:p>
      </dgm:t>
    </dgm:pt>
    <dgm:pt modelId="{D19F08A0-AEB7-4A0D-86D8-70F0A2634D9A}" type="sibTrans" cxnId="{2DD0D263-9DD0-4E29-8A22-55ED5EFBEB51}">
      <dgm:prSet/>
      <dgm:spPr/>
      <dgm:t>
        <a:bodyPr/>
        <a:lstStyle/>
        <a:p>
          <a:endParaRPr lang="en-US"/>
        </a:p>
      </dgm:t>
    </dgm:pt>
    <dgm:pt modelId="{81E6721C-FA78-45D7-8712-AA1908EDD9CA}">
      <dgm:prSet/>
      <dgm:spPr/>
      <dgm:t>
        <a:bodyPr/>
        <a:lstStyle/>
        <a:p>
          <a:pPr>
            <a:buNone/>
          </a:pPr>
          <a:r>
            <a:rPr lang="en-US" dirty="0"/>
            <a:t>Humans have a well-developed ability to analyze large amounts of information that is presented visually</a:t>
          </a:r>
        </a:p>
      </dgm:t>
    </dgm:pt>
    <dgm:pt modelId="{D4919E5A-224F-4FDC-A764-D3D6E0E0F2D0}" type="parTrans" cxnId="{0812D373-1B47-4246-AAD3-111F7A49E20B}">
      <dgm:prSet/>
      <dgm:spPr/>
      <dgm:t>
        <a:bodyPr/>
        <a:lstStyle/>
        <a:p>
          <a:endParaRPr lang="en-US"/>
        </a:p>
      </dgm:t>
    </dgm:pt>
    <dgm:pt modelId="{B1428732-AB59-4E83-B41A-3923BCA7564E}" type="sibTrans" cxnId="{0812D373-1B47-4246-AAD3-111F7A49E20B}">
      <dgm:prSet/>
      <dgm:spPr/>
      <dgm:t>
        <a:bodyPr/>
        <a:lstStyle/>
        <a:p>
          <a:endParaRPr lang="en-US"/>
        </a:p>
      </dgm:t>
    </dgm:pt>
    <dgm:pt modelId="{1E00FEC1-ABE7-4750-AE5F-4864CDC6DBE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- Can detect general patterns and trends</a:t>
          </a:r>
        </a:p>
      </dgm:t>
    </dgm:pt>
    <dgm:pt modelId="{8DA882B0-A62E-45C1-A7C1-DF04CDCA924A}" type="parTrans" cxnId="{AF6B12B8-F16F-48B3-87B6-6ADA260141A1}">
      <dgm:prSet/>
      <dgm:spPr/>
      <dgm:t>
        <a:bodyPr/>
        <a:lstStyle/>
        <a:p>
          <a:endParaRPr lang="en-US"/>
        </a:p>
      </dgm:t>
    </dgm:pt>
    <dgm:pt modelId="{9917A981-D234-495E-98B5-6C2A22A635F2}" type="sibTrans" cxnId="{AF6B12B8-F16F-48B3-87B6-6ADA260141A1}">
      <dgm:prSet/>
      <dgm:spPr/>
      <dgm:t>
        <a:bodyPr/>
        <a:lstStyle/>
        <a:p>
          <a:endParaRPr lang="en-US"/>
        </a:p>
      </dgm:t>
    </dgm:pt>
    <dgm:pt modelId="{D82858E3-47E3-4868-8675-C50692BABAD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- Can detect outliers and unusual patterns   </a:t>
          </a:r>
        </a:p>
      </dgm:t>
    </dgm:pt>
    <dgm:pt modelId="{BB3C9220-4B9A-467B-89F8-A1B575ED1BD3}" type="parTrans" cxnId="{05569A7A-6687-4502-90A4-D67078F5E21B}">
      <dgm:prSet/>
      <dgm:spPr/>
      <dgm:t>
        <a:bodyPr/>
        <a:lstStyle/>
        <a:p>
          <a:endParaRPr lang="en-US"/>
        </a:p>
      </dgm:t>
    </dgm:pt>
    <dgm:pt modelId="{990C9455-A840-42F8-91B1-8E1984503E81}" type="sibTrans" cxnId="{05569A7A-6687-4502-90A4-D67078F5E21B}">
      <dgm:prSet/>
      <dgm:spPr/>
      <dgm:t>
        <a:bodyPr/>
        <a:lstStyle/>
        <a:p>
          <a:endParaRPr lang="en-US"/>
        </a:p>
      </dgm:t>
    </dgm:pt>
    <dgm:pt modelId="{31627F6A-3588-4132-94F5-9476550A1016}" type="pres">
      <dgm:prSet presAssocID="{0F1813E9-C067-402F-9502-C528F3D36826}" presName="root" presStyleCnt="0">
        <dgm:presLayoutVars>
          <dgm:dir/>
          <dgm:resizeHandles val="exact"/>
        </dgm:presLayoutVars>
      </dgm:prSet>
      <dgm:spPr/>
    </dgm:pt>
    <dgm:pt modelId="{87DE6EA4-81DA-4892-8663-C3255E617777}" type="pres">
      <dgm:prSet presAssocID="{B73546A9-BB8C-4ED2-94BF-448250A84725}" presName="compNode" presStyleCnt="0"/>
      <dgm:spPr/>
    </dgm:pt>
    <dgm:pt modelId="{2EB625BE-964B-408C-B470-4FC95298AE38}" type="pres">
      <dgm:prSet presAssocID="{B73546A9-BB8C-4ED2-94BF-448250A84725}" presName="bgRect" presStyleLbl="bgShp" presStyleIdx="0" presStyleCnt="2"/>
      <dgm:spPr/>
    </dgm:pt>
    <dgm:pt modelId="{2C10746F-B338-4D99-AC60-2C7E5A98D4C7}" type="pres">
      <dgm:prSet presAssocID="{B73546A9-BB8C-4ED2-94BF-448250A8472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607ACAF-F8EF-49C9-89C2-717BF3E7AB8B}" type="pres">
      <dgm:prSet presAssocID="{B73546A9-BB8C-4ED2-94BF-448250A84725}" presName="spaceRect" presStyleCnt="0"/>
      <dgm:spPr/>
    </dgm:pt>
    <dgm:pt modelId="{842A9D59-53A5-4BEE-B267-D3302894483C}" type="pres">
      <dgm:prSet presAssocID="{B73546A9-BB8C-4ED2-94BF-448250A84725}" presName="parTx" presStyleLbl="revTx" presStyleIdx="0" presStyleCnt="3">
        <dgm:presLayoutVars>
          <dgm:chMax val="0"/>
          <dgm:chPref val="0"/>
        </dgm:presLayoutVars>
      </dgm:prSet>
      <dgm:spPr/>
    </dgm:pt>
    <dgm:pt modelId="{D510975C-B4EF-40C6-9E74-1F380CDFBCE9}" type="pres">
      <dgm:prSet presAssocID="{827AFBEA-4519-4839-8589-83F8BE360F62}" presName="sibTrans" presStyleCnt="0"/>
      <dgm:spPr/>
    </dgm:pt>
    <dgm:pt modelId="{4D2F3124-5800-4DD8-BB9C-EB4FC75FF2A9}" type="pres">
      <dgm:prSet presAssocID="{92820177-F755-47FB-8F2F-0845E3AEAE8A}" presName="compNode" presStyleCnt="0"/>
      <dgm:spPr/>
    </dgm:pt>
    <dgm:pt modelId="{C11B9430-4341-4FF2-A9D3-7710C419645D}" type="pres">
      <dgm:prSet presAssocID="{92820177-F755-47FB-8F2F-0845E3AEAE8A}" presName="bgRect" presStyleLbl="bgShp" presStyleIdx="1" presStyleCnt="2"/>
      <dgm:spPr/>
    </dgm:pt>
    <dgm:pt modelId="{E7DC8245-6007-4D23-8450-4B2A9E236F66}" type="pres">
      <dgm:prSet presAssocID="{92820177-F755-47FB-8F2F-0845E3AEAE8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4725B97-64C2-48DE-8F1C-952F1E7A227A}" type="pres">
      <dgm:prSet presAssocID="{92820177-F755-47FB-8F2F-0845E3AEAE8A}" presName="spaceRect" presStyleCnt="0"/>
      <dgm:spPr/>
    </dgm:pt>
    <dgm:pt modelId="{A9B2CC8B-9B04-4B9E-95B1-8DAE4F61FD9B}" type="pres">
      <dgm:prSet presAssocID="{92820177-F755-47FB-8F2F-0845E3AEAE8A}" presName="parTx" presStyleLbl="revTx" presStyleIdx="1" presStyleCnt="3">
        <dgm:presLayoutVars>
          <dgm:chMax val="0"/>
          <dgm:chPref val="0"/>
        </dgm:presLayoutVars>
      </dgm:prSet>
      <dgm:spPr/>
    </dgm:pt>
    <dgm:pt modelId="{43E5B5E3-9918-4C80-93A1-04BA164C06C5}" type="pres">
      <dgm:prSet presAssocID="{92820177-F755-47FB-8F2F-0845E3AEAE8A}" presName="desTx" presStyleLbl="revTx" presStyleIdx="2" presStyleCnt="3">
        <dgm:presLayoutVars/>
      </dgm:prSet>
      <dgm:spPr/>
    </dgm:pt>
  </dgm:ptLst>
  <dgm:cxnLst>
    <dgm:cxn modelId="{7A4D4820-4402-4BB8-9699-5A8342CBC0B2}" type="presOf" srcId="{1E00FEC1-ABE7-4750-AE5F-4864CDC6DBE6}" destId="{43E5B5E3-9918-4C80-93A1-04BA164C06C5}" srcOrd="0" destOrd="1" presId="urn:microsoft.com/office/officeart/2018/2/layout/IconVerticalSolidList"/>
    <dgm:cxn modelId="{5ADA0821-57CE-4475-BB23-A3398D7FF760}" type="presOf" srcId="{D82858E3-47E3-4868-8675-C50692BABAD7}" destId="{43E5B5E3-9918-4C80-93A1-04BA164C06C5}" srcOrd="0" destOrd="2" presId="urn:microsoft.com/office/officeart/2018/2/layout/IconVerticalSolidList"/>
    <dgm:cxn modelId="{8D1B622A-142F-4E23-B00C-840DCC93793B}" srcId="{0F1813E9-C067-402F-9502-C528F3D36826}" destId="{B73546A9-BB8C-4ED2-94BF-448250A84725}" srcOrd="0" destOrd="0" parTransId="{0686303A-09B4-474B-8727-D2D26BA07F6A}" sibTransId="{827AFBEA-4519-4839-8589-83F8BE360F62}"/>
    <dgm:cxn modelId="{F0A9E43A-B604-4C20-B19A-ACD75CD7EF61}" type="presOf" srcId="{0F1813E9-C067-402F-9502-C528F3D36826}" destId="{31627F6A-3588-4132-94F5-9476550A1016}" srcOrd="0" destOrd="0" presId="urn:microsoft.com/office/officeart/2018/2/layout/IconVerticalSolidList"/>
    <dgm:cxn modelId="{2DD0D263-9DD0-4E29-8A22-55ED5EFBEB51}" srcId="{0F1813E9-C067-402F-9502-C528F3D36826}" destId="{92820177-F755-47FB-8F2F-0845E3AEAE8A}" srcOrd="1" destOrd="0" parTransId="{E16617E0-6A8A-4E7D-878A-B12552E09B20}" sibTransId="{D19F08A0-AEB7-4A0D-86D8-70F0A2634D9A}"/>
    <dgm:cxn modelId="{0812D373-1B47-4246-AAD3-111F7A49E20B}" srcId="{92820177-F755-47FB-8F2F-0845E3AEAE8A}" destId="{81E6721C-FA78-45D7-8712-AA1908EDD9CA}" srcOrd="0" destOrd="0" parTransId="{D4919E5A-224F-4FDC-A764-D3D6E0E0F2D0}" sibTransId="{B1428732-AB59-4E83-B41A-3923BCA7564E}"/>
    <dgm:cxn modelId="{05569A7A-6687-4502-90A4-D67078F5E21B}" srcId="{92820177-F755-47FB-8F2F-0845E3AEAE8A}" destId="{D82858E3-47E3-4868-8675-C50692BABAD7}" srcOrd="2" destOrd="0" parTransId="{BB3C9220-4B9A-467B-89F8-A1B575ED1BD3}" sibTransId="{990C9455-A840-42F8-91B1-8E1984503E81}"/>
    <dgm:cxn modelId="{502477A6-2231-4357-AE20-D48D025E1722}" type="presOf" srcId="{81E6721C-FA78-45D7-8712-AA1908EDD9CA}" destId="{43E5B5E3-9918-4C80-93A1-04BA164C06C5}" srcOrd="0" destOrd="0" presId="urn:microsoft.com/office/officeart/2018/2/layout/IconVerticalSolidList"/>
    <dgm:cxn modelId="{AF6B12B8-F16F-48B3-87B6-6ADA260141A1}" srcId="{92820177-F755-47FB-8F2F-0845E3AEAE8A}" destId="{1E00FEC1-ABE7-4750-AE5F-4864CDC6DBE6}" srcOrd="1" destOrd="0" parTransId="{8DA882B0-A62E-45C1-A7C1-DF04CDCA924A}" sibTransId="{9917A981-D234-495E-98B5-6C2A22A635F2}"/>
    <dgm:cxn modelId="{7E7C22D0-0E2B-4F2B-8A50-CAB16F4B67FA}" type="presOf" srcId="{92820177-F755-47FB-8F2F-0845E3AEAE8A}" destId="{A9B2CC8B-9B04-4B9E-95B1-8DAE4F61FD9B}" srcOrd="0" destOrd="0" presId="urn:microsoft.com/office/officeart/2018/2/layout/IconVerticalSolidList"/>
    <dgm:cxn modelId="{DA02C9E2-3AC8-480D-906E-0A7627A90C02}" type="presOf" srcId="{B73546A9-BB8C-4ED2-94BF-448250A84725}" destId="{842A9D59-53A5-4BEE-B267-D3302894483C}" srcOrd="0" destOrd="0" presId="urn:microsoft.com/office/officeart/2018/2/layout/IconVerticalSolidList"/>
    <dgm:cxn modelId="{125EB529-482E-454D-A16D-1EE0B2C47B49}" type="presParOf" srcId="{31627F6A-3588-4132-94F5-9476550A1016}" destId="{87DE6EA4-81DA-4892-8663-C3255E617777}" srcOrd="0" destOrd="0" presId="urn:microsoft.com/office/officeart/2018/2/layout/IconVerticalSolidList"/>
    <dgm:cxn modelId="{F25A1780-7E49-4D51-B8D6-B21F796BA1AB}" type="presParOf" srcId="{87DE6EA4-81DA-4892-8663-C3255E617777}" destId="{2EB625BE-964B-408C-B470-4FC95298AE38}" srcOrd="0" destOrd="0" presId="urn:microsoft.com/office/officeart/2018/2/layout/IconVerticalSolidList"/>
    <dgm:cxn modelId="{6F6F7139-A4E9-4C95-BDD1-ACBEAD48101C}" type="presParOf" srcId="{87DE6EA4-81DA-4892-8663-C3255E617777}" destId="{2C10746F-B338-4D99-AC60-2C7E5A98D4C7}" srcOrd="1" destOrd="0" presId="urn:microsoft.com/office/officeart/2018/2/layout/IconVerticalSolidList"/>
    <dgm:cxn modelId="{4498F44A-0052-4DB9-A6D1-BB87B082B125}" type="presParOf" srcId="{87DE6EA4-81DA-4892-8663-C3255E617777}" destId="{7607ACAF-F8EF-49C9-89C2-717BF3E7AB8B}" srcOrd="2" destOrd="0" presId="urn:microsoft.com/office/officeart/2018/2/layout/IconVerticalSolidList"/>
    <dgm:cxn modelId="{2B3786E6-2897-42F3-9C32-73CBEB8A572A}" type="presParOf" srcId="{87DE6EA4-81DA-4892-8663-C3255E617777}" destId="{842A9D59-53A5-4BEE-B267-D3302894483C}" srcOrd="3" destOrd="0" presId="urn:microsoft.com/office/officeart/2018/2/layout/IconVerticalSolidList"/>
    <dgm:cxn modelId="{7877E398-5F32-46FB-9D23-FDE9776F5230}" type="presParOf" srcId="{31627F6A-3588-4132-94F5-9476550A1016}" destId="{D510975C-B4EF-40C6-9E74-1F380CDFBCE9}" srcOrd="1" destOrd="0" presId="urn:microsoft.com/office/officeart/2018/2/layout/IconVerticalSolidList"/>
    <dgm:cxn modelId="{A0969149-2D86-4269-9EB5-59B8506FC33A}" type="presParOf" srcId="{31627F6A-3588-4132-94F5-9476550A1016}" destId="{4D2F3124-5800-4DD8-BB9C-EB4FC75FF2A9}" srcOrd="2" destOrd="0" presId="urn:microsoft.com/office/officeart/2018/2/layout/IconVerticalSolidList"/>
    <dgm:cxn modelId="{2EE8A004-8742-45A4-957E-3D64B06C27E9}" type="presParOf" srcId="{4D2F3124-5800-4DD8-BB9C-EB4FC75FF2A9}" destId="{C11B9430-4341-4FF2-A9D3-7710C419645D}" srcOrd="0" destOrd="0" presId="urn:microsoft.com/office/officeart/2018/2/layout/IconVerticalSolidList"/>
    <dgm:cxn modelId="{8D293002-9045-40D2-A1FC-620D44131978}" type="presParOf" srcId="{4D2F3124-5800-4DD8-BB9C-EB4FC75FF2A9}" destId="{E7DC8245-6007-4D23-8450-4B2A9E236F66}" srcOrd="1" destOrd="0" presId="urn:microsoft.com/office/officeart/2018/2/layout/IconVerticalSolidList"/>
    <dgm:cxn modelId="{55E59E2D-1AF1-4AB1-ABAD-EDBEEB79AB34}" type="presParOf" srcId="{4D2F3124-5800-4DD8-BB9C-EB4FC75FF2A9}" destId="{04725B97-64C2-48DE-8F1C-952F1E7A227A}" srcOrd="2" destOrd="0" presId="urn:microsoft.com/office/officeart/2018/2/layout/IconVerticalSolidList"/>
    <dgm:cxn modelId="{97C66302-1A60-47CE-B874-A8368ECE4DED}" type="presParOf" srcId="{4D2F3124-5800-4DD8-BB9C-EB4FC75FF2A9}" destId="{A9B2CC8B-9B04-4B9E-95B1-8DAE4F61FD9B}" srcOrd="3" destOrd="0" presId="urn:microsoft.com/office/officeart/2018/2/layout/IconVerticalSolidList"/>
    <dgm:cxn modelId="{1AB29B4A-6BA1-4128-81AE-A63E79F68725}" type="presParOf" srcId="{4D2F3124-5800-4DD8-BB9C-EB4FC75FF2A9}" destId="{43E5B5E3-9918-4C80-93A1-04BA164C06C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09662-A327-4E6C-8DC3-3124BE1B29C9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39E418-DAC7-4109-A57F-C5215A39769D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60D64-B6E6-41A1-9281-72AD16F0F4AC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Summary statistics  are numbers that summarize properties of the data</a:t>
          </a:r>
        </a:p>
      </dsp:txBody>
      <dsp:txXfrm>
        <a:off x="1437631" y="531"/>
        <a:ext cx="6449068" cy="1244702"/>
      </dsp:txXfrm>
    </dsp:sp>
    <dsp:sp modelId="{7C29B29D-3ECD-4AB4-A047-DE5D8848DA09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CABA9C-8174-4B31-8CB5-20571D78FF3D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49CE2-2A6D-4C20-BFAF-B467929CA518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Summarized properties include location and spread for continuous data</a:t>
          </a:r>
          <a:br>
            <a:rPr lang="en-US" sz="1500" kern="1200"/>
          </a:br>
          <a:br>
            <a:rPr lang="en-US" sz="1500" kern="1200"/>
          </a:br>
          <a:r>
            <a:rPr lang="en-US" sz="1500" kern="1200"/>
            <a:t>Examples: 	location - mean</a:t>
          </a:r>
          <a:br>
            <a:rPr lang="en-US" sz="1500" kern="1200"/>
          </a:br>
          <a:r>
            <a:rPr lang="en-US" sz="1500" kern="1200"/>
            <a:t>                   	spread - standard deviation</a:t>
          </a:r>
        </a:p>
      </dsp:txBody>
      <dsp:txXfrm>
        <a:off x="1437631" y="1556410"/>
        <a:ext cx="6449068" cy="1244702"/>
      </dsp:txXfrm>
    </dsp:sp>
    <dsp:sp modelId="{1B2A65B9-2668-493E-8303-181AE5467869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427AE-80A0-4158-82C1-BADFBAFFBFF5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10659-026E-47FC-9E4E-D82502A66949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Most summary statistics can be calculated in a single pass through the data</a:t>
          </a:r>
        </a:p>
      </dsp:txBody>
      <dsp:txXfrm>
        <a:off x="1437631" y="3112289"/>
        <a:ext cx="64490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625BE-964B-408C-B470-4FC95298AE38}">
      <dsp:nvSpPr>
        <dsp:cNvPr id="0" name=""/>
        <dsp:cNvSpPr/>
      </dsp:nvSpPr>
      <dsp:spPr>
        <a:xfrm>
          <a:off x="0" y="708097"/>
          <a:ext cx="78867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0746F-B338-4D99-AC60-2C7E5A98D4C7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A9D59-53A5-4BEE-B267-D3302894483C}">
      <dsp:nvSpPr>
        <dsp:cNvPr id="0" name=""/>
        <dsp:cNvSpPr/>
      </dsp:nvSpPr>
      <dsp:spPr>
        <a:xfrm>
          <a:off x="1509882" y="708097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Visualization is the conversion of data into </a:t>
          </a:r>
          <a:r>
            <a:rPr lang="en-US" sz="1800" b="1" kern="1200" dirty="0"/>
            <a:t>a visual or tabular </a:t>
          </a:r>
          <a:r>
            <a:rPr lang="en-US" sz="1800" kern="1200" dirty="0"/>
            <a:t>format so that the characteristics of the data and the </a:t>
          </a:r>
          <a:r>
            <a:rPr lang="en-US" sz="1800" b="1" kern="1200" dirty="0"/>
            <a:t>relationships among data items or attributes </a:t>
          </a:r>
          <a:r>
            <a:rPr lang="en-US" sz="1800" kern="1200" dirty="0"/>
            <a:t>can be analyzed or reported.</a:t>
          </a:r>
        </a:p>
      </dsp:txBody>
      <dsp:txXfrm>
        <a:off x="1509882" y="708097"/>
        <a:ext cx="6376817" cy="1307257"/>
      </dsp:txXfrm>
    </dsp:sp>
    <dsp:sp modelId="{C11B9430-4341-4FF2-A9D3-7710C419645D}">
      <dsp:nvSpPr>
        <dsp:cNvPr id="0" name=""/>
        <dsp:cNvSpPr/>
      </dsp:nvSpPr>
      <dsp:spPr>
        <a:xfrm>
          <a:off x="0" y="2342169"/>
          <a:ext cx="78867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DC8245-6007-4D23-8450-4B2A9E236F66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2CC8B-9B04-4B9E-95B1-8DAE4F61FD9B}">
      <dsp:nvSpPr>
        <dsp:cNvPr id="0" name=""/>
        <dsp:cNvSpPr/>
      </dsp:nvSpPr>
      <dsp:spPr>
        <a:xfrm>
          <a:off x="1509882" y="2342169"/>
          <a:ext cx="3549015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Visualization of data is one of the most powerful and appealing techniques for data exploration. </a:t>
          </a:r>
        </a:p>
      </dsp:txBody>
      <dsp:txXfrm>
        <a:off x="1509882" y="2342169"/>
        <a:ext cx="3549015" cy="1307257"/>
      </dsp:txXfrm>
    </dsp:sp>
    <dsp:sp modelId="{43E5B5E3-9918-4C80-93A1-04BA164C06C5}">
      <dsp:nvSpPr>
        <dsp:cNvPr id="0" name=""/>
        <dsp:cNvSpPr/>
      </dsp:nvSpPr>
      <dsp:spPr>
        <a:xfrm>
          <a:off x="5058897" y="2342169"/>
          <a:ext cx="2827802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Humans have a well-developed ability to analyze large amounts of information that is presented visually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- Can detect general patterns and trends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- Can detect outliers and unusual patterns   </a:t>
          </a:r>
        </a:p>
      </dsp:txBody>
      <dsp:txXfrm>
        <a:off x="5058897" y="2342169"/>
        <a:ext cx="2827802" cy="1307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5C921F48-24CE-493F-B2C7-D0AD6C63B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94FDDDEB-0DE0-43EB-9C14-AB1736FFCDD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73138" y="4560888"/>
            <a:ext cx="536575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4A222FC-185E-42F6-B658-46C835C96C1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C5A6EE-2107-4610-A3EE-3D7D4253C8C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AF9E2E-023C-4A8D-996B-ED8627AE5C5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7825" name="Rectangle 1">
            <a:extLst>
              <a:ext uri="{FF2B5EF4-FFF2-40B4-BE49-F238E27FC236}">
                <a16:creationId xmlns:a16="http://schemas.microsoft.com/office/drawing/2014/main" id="{9E2F1D6F-3701-48F2-860A-7FDFCFE5FE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54E14DE4-C6AA-4E5B-B597-F7D16B910F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5AF6C3CE-DBC4-47CB-99D8-2346E2923F9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A9EF2B3F-C925-4A78-A9FE-EF5ADD0E507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1">
            <a:extLst>
              <a:ext uri="{FF2B5EF4-FFF2-40B4-BE49-F238E27FC236}">
                <a16:creationId xmlns:a16="http://schemas.microsoft.com/office/drawing/2014/main" id="{DEBE5190-D83B-4C71-80AB-020FBD687A9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1D8803B6-B128-4875-9099-D301E98A934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1">
            <a:extLst>
              <a:ext uri="{FF2B5EF4-FFF2-40B4-BE49-F238E27FC236}">
                <a16:creationId xmlns:a16="http://schemas.microsoft.com/office/drawing/2014/main" id="{E6C35CD0-A52A-4865-AB08-1388AFFEFBE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EFF261CE-F89F-4176-B759-2E5D19FA81A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1">
            <a:extLst>
              <a:ext uri="{FF2B5EF4-FFF2-40B4-BE49-F238E27FC236}">
                <a16:creationId xmlns:a16="http://schemas.microsoft.com/office/drawing/2014/main" id="{0DCB05A5-0223-4C74-86B3-F824A082CC6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0466ACC5-9EF3-407A-9FCD-1F29D0D2BC5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AA4FEB94-7B02-4062-9610-12DCF4E6A7D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ADE4D54-1FBE-4CFB-9F87-4A572EF598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930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0D74858B-377D-48ED-85B1-63B011194D5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0D6B882A-78D6-49FA-9A43-96E3A42F60F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1E47A01A-43D5-4389-A6C8-F11A4F49B12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CC8D5CFF-0321-4C9A-AF7D-6CE760070E7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CDF8F7C5-C019-44EF-9EF0-1B9BD43EAF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D595DBC9-9E47-4041-AAE9-2262C0DE99A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C8396667-9568-4C50-8217-761B7C33AD9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BF5FF464-6E57-4109-B1B5-CC902CB25AE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86174BC8-F9B7-49A5-9042-90D9D65E5D5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0475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C0324A56-9BFD-4984-B1DD-178B4418781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AA4FEB94-7B02-4062-9610-12DCF4E6A7D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ADE4D54-1FBE-4CFB-9F87-4A572EF598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337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>
            <a:extLst>
              <a:ext uri="{FF2B5EF4-FFF2-40B4-BE49-F238E27FC236}">
                <a16:creationId xmlns:a16="http://schemas.microsoft.com/office/drawing/2014/main" id="{CFEE2B38-F3EA-42E8-A23F-D98B4FBF571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30A4959B-FCA6-4E88-8EEA-DCC147BEE4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>
            <a:extLst>
              <a:ext uri="{FF2B5EF4-FFF2-40B4-BE49-F238E27FC236}">
                <a16:creationId xmlns:a16="http://schemas.microsoft.com/office/drawing/2014/main" id="{28E2AB69-7D47-40C6-85B4-4457898D640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A43DECC8-6E5A-499F-A665-632A953D706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>
            <a:extLst>
              <a:ext uri="{FF2B5EF4-FFF2-40B4-BE49-F238E27FC236}">
                <a16:creationId xmlns:a16="http://schemas.microsoft.com/office/drawing/2014/main" id="{56990DED-559A-4164-9C54-EAB2146CA09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6E2FD9BF-603C-480B-9E49-D98A91896F1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62CD51BC-876D-4A21-B237-D37A0674C1E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284F4DC8-8CCD-4A73-922C-4AF6BCE9BF5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>
            <a:extLst>
              <a:ext uri="{FF2B5EF4-FFF2-40B4-BE49-F238E27FC236}">
                <a16:creationId xmlns:a16="http://schemas.microsoft.com/office/drawing/2014/main" id="{A3ADC3CE-A98E-4FD7-9367-DB761DA587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CBA9082-916D-4ACC-8DCD-A0C6ABF048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0AF56948-563E-4091-9947-8AD3FACC1C6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4CAFD3A0-7DD4-4F86-9B9F-B505E1A94B6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>
            <a:extLst>
              <a:ext uri="{FF2B5EF4-FFF2-40B4-BE49-F238E27FC236}">
                <a16:creationId xmlns:a16="http://schemas.microsoft.com/office/drawing/2014/main" id="{167F4A22-D586-4B17-B9A3-D8A466D3C73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B52DB3A4-79C3-4A7A-9D59-D6BC7516F8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87E4D83F-085A-464E-8F5E-B047FC5FD14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683AC3C9-6B88-4EF5-967A-C1E2C3D40E7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3B18E189-5263-4A34-A9B5-DD5C5CDD855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8DDBB4B7-5E66-4911-BC4B-ADA3590B803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>
            <a:extLst>
              <a:ext uri="{FF2B5EF4-FFF2-40B4-BE49-F238E27FC236}">
                <a16:creationId xmlns:a16="http://schemas.microsoft.com/office/drawing/2014/main" id="{38F6E54E-7585-4571-A505-D6B39276861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657AB28F-DF19-4F65-9EB1-6999699FCE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6EB793A6-45F8-4564-A4A7-5D8C18BE13A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0475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06C498FA-C658-4818-B604-E776A638F6A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2D86BD9F-7620-4CB0-9BEF-90EA39D7B2C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6D4305EA-5945-4414-B34F-37507FBEA0D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0E5E5ECC-759B-4CC2-A647-22A6BB8558D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A516EAC4-2AF1-4F13-B1D1-91247059E4E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>
            <a:extLst>
              <a:ext uri="{FF2B5EF4-FFF2-40B4-BE49-F238E27FC236}">
                <a16:creationId xmlns:a16="http://schemas.microsoft.com/office/drawing/2014/main" id="{FF3B81C3-BD10-4860-866B-918B712A144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0FC05A9D-3494-4EC5-8691-DE48EA1BF8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DC98B55C-6C8F-4B9D-9FE0-A16BA1BD92D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0475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B3A7EEA-87D1-4605-8D60-673ABAD6245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AA4FEB94-7B02-4062-9610-12DCF4E6A7D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ADE4D54-1FBE-4CFB-9F87-4A572EF598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432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C19373E5-FDF8-4A88-9DD3-0126C95448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46C35A44-9340-48F8-B1EB-2EB7DE07FA3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0B806AB3-5E0A-410E-ABEA-4A129BAF72C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8EE01C35-8BE7-4945-B908-266796B682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BD99A4E3-A67B-499C-93FF-E97DA0715FF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78F86CFC-DDB7-4EB3-82ED-DE1BBB18B0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D8B1D0EB-5500-44FF-86BB-4E07513272E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E66717A4-381C-4E76-B943-9B0ED3E50F4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6DC1-EC5F-454A-8984-957F369FA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81F79-2FD1-4DAE-931C-78DFB45D6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300D6-BD6A-49A0-9AE0-C67066F8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3388A-818B-4174-92B9-89749F9C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B84BC-2B3D-4B93-B393-6C3018BD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1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FC97-B18F-405B-BF12-211F4306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8B4AC-4ED2-43F2-9874-781F7C97E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06795-D063-46DC-9835-F54A29B5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A00EE-75E7-4D17-9AF0-F09E021B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9CD8E-3A89-47D6-A3B6-D7287645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2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96131-9FFA-4BD3-BE5D-70BE094EC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52DEF-489D-4867-BE57-7F2C1A7CA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37461-9D42-4E64-9A7F-E02F31FB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A2B11-43C6-43E0-8D22-A6F6922B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492DB-93C4-4285-A70A-715ECE8E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38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3EA4-C9B7-4DBB-A26D-8F620653C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BF678-E333-46EA-A835-9E223AF6C43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1C890-90AE-4E30-AD30-CF9C31DD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7959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46D0-8434-4B52-B467-F3B4E7EC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0420B-8ED5-425F-9053-73EBF9BC5FC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11163" y="1143000"/>
            <a:ext cx="4081462" cy="1911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A875F-ABE1-478C-9038-EFBBABF551EF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11163" y="3206750"/>
            <a:ext cx="4081462" cy="1912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3C4C7-31CE-4BBD-A866-63FE7A9B9688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6785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3476-9FD3-424C-BC34-E1B169594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3E3B4-B322-48F4-A2B5-DCF5CFF9C31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98088-D908-43C6-A834-DC2C47A2444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5025" y="1143000"/>
            <a:ext cx="4083050" cy="1911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D55661-4387-4A4E-AFBC-FDBBC327CBB6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5025" y="3206750"/>
            <a:ext cx="4083050" cy="1912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55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4F3C-EF00-420C-AAF1-15FC7FE8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1CE2B-57CD-421C-B0DE-37545355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514350" indent="-171450">
              <a:buClr>
                <a:schemeClr val="accent1"/>
              </a:buClr>
              <a:buFont typeface="Calibri" panose="020F0502020204030204" pitchFamily="34" charset="0"/>
              <a:buChar char="—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1528A-9158-4D28-92DF-810E13BB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84DC3-86B2-4A07-A8E6-F841F8D9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23F5D-6EB5-4E5E-A8C0-D6725C85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6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0A338-3EE4-444C-BC25-2C7AC08D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0E859-FC0C-4351-AD69-D136BC9EA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B3AC6-841D-4924-BBCA-81F0297F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08E9A-2320-4AA3-A6CC-DC80E35B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73F30-5BEA-4ADB-8B43-30B89CCA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5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E86E-52A4-4191-868E-6EE8C8A1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FBBEE-D264-4502-A347-697DD553B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396AE-B654-4599-A4B5-FCBB5F64F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30B50-2993-4871-86A0-7E43CC84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0FD50-7B2D-480A-B076-653B7AD4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398CC-71AC-4536-9EAF-3ABA2649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5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217B-CA19-4F15-8A61-FECC39E90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A0CBD-C542-45E8-B2FB-62E4C7DF9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A448B-9A65-4668-8FB5-18D7B5FF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26424-6E9C-4840-AF6A-C65BAC392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CE039-D43B-4B1C-ACBB-C1ECEC135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9BEF3A-A458-45A7-91B0-31A97750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48C16-4586-467E-AC25-0F8E995D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F55FE-2BA6-46E2-BA4F-04910DA5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6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14F2-01BF-40A5-9DA4-34AC4EDE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2F0CF-CE26-4EED-BF73-7BE64185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32D57-93DB-4237-BC1F-7F15E27A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F52DA-CF21-4D71-AFF8-670D674A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3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2007C-B878-4D7B-87E5-1F5B77FB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AB8D3-A9F4-4B28-BD05-6CF7D17A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9E86C-D63E-42A7-A1C8-FEEF39D2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3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BB03-D18D-49E8-8857-278C9601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4BC9D-7268-4A4A-92F3-A96FC8548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2B42B-621D-40BF-AA66-ECAC0FA2E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6741C-DF55-4508-9315-5572ED2D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F1335-EA80-433B-95DC-13513B4A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76458-4803-4CA7-A4CB-A6A3DA88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4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A34E-BC8D-4BB6-81BC-1924FA2F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6DC1C-6F59-477A-BA84-F7C0ADD18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EFDAF-A5FE-4A3E-AD4F-6EB5A9AD7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5392C-F221-41A6-8BDD-2CF886C1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E6B01-C5A8-4300-AC7B-0BEC6900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8A7C7-1CEC-4645-8919-18D643F0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2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ED65F-3E82-497C-A5A5-44AD0AD16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16F5D-535D-4C1D-B000-7A211E156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307B-64B4-400F-85E7-65D4CAE58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3A5ED-0979-46C2-BDB3-6C1F641153D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11A9B-0FB6-4BA2-A058-DA74CFAD7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59058-672B-4B28-8066-00F413D57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9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hahsler.github.io/Introduction_to_Data_Mining_R_Exam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s.uci.edu/~mlearn/MLRepository.html" TargetMode="Externa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4ds.hadley.nz/data-visualiz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l.nist.gov/div898/handbook/index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346D40D-7D49-C79C-B85E-C5B52AF378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81" b="-1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EE1335-9E38-4786-82B6-B419D03FC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2"/>
            <a:ext cx="3017520" cy="3442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altLang="en-US" sz="2900" b="1" dirty="0">
                <a:solidFill>
                  <a:schemeClr val="bg1"/>
                </a:solidFill>
              </a:rPr>
              <a:t>Introduction to</a:t>
            </a:r>
            <a:br>
              <a:rPr lang="en-US" altLang="en-US" sz="2900" b="1" dirty="0">
                <a:solidFill>
                  <a:schemeClr val="bg1"/>
                </a:solidFill>
              </a:rPr>
            </a:br>
            <a:r>
              <a:rPr lang="en-US" altLang="en-US" sz="2900" b="1" dirty="0">
                <a:solidFill>
                  <a:schemeClr val="bg1"/>
                </a:solidFill>
              </a:rPr>
              <a:t>Data Mining </a:t>
            </a:r>
            <a:br>
              <a:rPr lang="en-US" altLang="en-US" sz="2900" dirty="0">
                <a:solidFill>
                  <a:schemeClr val="bg1"/>
                </a:solidFill>
              </a:rPr>
            </a:br>
            <a:br>
              <a:rPr lang="en-US" altLang="en-US" sz="2900" dirty="0">
                <a:solidFill>
                  <a:schemeClr val="bg1"/>
                </a:solidFill>
              </a:rPr>
            </a:br>
            <a:br>
              <a:rPr lang="en-US" altLang="en-US" sz="2900" dirty="0">
                <a:solidFill>
                  <a:schemeClr val="bg1"/>
                </a:solidFill>
              </a:rPr>
            </a:br>
            <a:r>
              <a:rPr lang="en-US" altLang="en-US" sz="2900" dirty="0">
                <a:solidFill>
                  <a:schemeClr val="bg1"/>
                </a:solidFill>
              </a:rPr>
              <a:t>Web Chapter</a:t>
            </a:r>
            <a:br>
              <a:rPr lang="en-US" altLang="en-US" sz="2900" dirty="0">
                <a:solidFill>
                  <a:schemeClr val="bg1"/>
                </a:solidFill>
              </a:rPr>
            </a:br>
            <a:r>
              <a:rPr lang="en-US" altLang="en-US" sz="2900" dirty="0">
                <a:solidFill>
                  <a:schemeClr val="bg1"/>
                </a:solidFill>
              </a:rPr>
              <a:t>Exploring Data</a:t>
            </a:r>
            <a:br>
              <a:rPr lang="en-US" altLang="en-US" sz="2900" dirty="0">
                <a:solidFill>
                  <a:schemeClr val="bg1"/>
                </a:solidFill>
              </a:rPr>
            </a:br>
            <a:endParaRPr lang="en-US" sz="2900" dirty="0">
              <a:solidFill>
                <a:schemeClr val="bg1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BA47D24-3166-4DDB-A131-F89CCFB76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Bef>
                <a:spcPts val="1000"/>
              </a:spcBef>
            </a:pPr>
            <a:r>
              <a:rPr lang="en-US" altLang="en-US" sz="1700" dirty="0">
                <a:solidFill>
                  <a:schemeClr val="bg1"/>
                </a:solidFill>
              </a:rPr>
              <a:t>by Michael Hahsler </a:t>
            </a:r>
          </a:p>
          <a:p>
            <a:pPr algn="l" defTabSz="914400">
              <a:spcBef>
                <a:spcPts val="1000"/>
              </a:spcBef>
            </a:pPr>
            <a:r>
              <a:rPr lang="en-US" altLang="en-US" sz="1600" dirty="0">
                <a:solidFill>
                  <a:schemeClr val="bg1"/>
                </a:solidFill>
              </a:rPr>
              <a:t>Based in Slides </a:t>
            </a:r>
            <a:r>
              <a:rPr lang="en-US" sz="1600" dirty="0">
                <a:solidFill>
                  <a:schemeClr val="bg1"/>
                </a:solidFill>
              </a:rPr>
              <a:t>by Tan, Steinbach, </a:t>
            </a:r>
            <a:r>
              <a:rPr lang="en-US" sz="1600" dirty="0" err="1">
                <a:solidFill>
                  <a:schemeClr val="bg1"/>
                </a:solidFill>
              </a:rPr>
              <a:t>Karpatne</a:t>
            </a:r>
            <a:r>
              <a:rPr lang="en-US" sz="1600" dirty="0">
                <a:solidFill>
                  <a:schemeClr val="bg1"/>
                </a:solidFill>
              </a:rPr>
              <a:t>, Kumar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algn="l" defTabSz="914400">
              <a:spcBef>
                <a:spcPts val="1000"/>
              </a:spcBef>
            </a:pPr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4" descr="Creative Commons License">
            <a:extLst>
              <a:ext uri="{FF2B5EF4-FFF2-40B4-BE49-F238E27FC236}">
                <a16:creationId xmlns:a16="http://schemas.microsoft.com/office/drawing/2014/main" id="{3D155F94-C047-8CEE-2E27-3047EEFD0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" y="62814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17F148-9C6D-7783-69AB-3A3B6F5E2CAD}"/>
              </a:ext>
            </a:extLst>
          </p:cNvPr>
          <p:cNvSpPr txBox="1"/>
          <p:nvPr/>
        </p:nvSpPr>
        <p:spPr>
          <a:xfrm>
            <a:off x="1268520" y="61722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dirty="0">
                <a:latin typeface="source sans pro" panose="020B0503030403020204" pitchFamily="34" charset="0"/>
              </a:rPr>
              <a:t>This work is licensed under a </a:t>
            </a:r>
            <a:r>
              <a:rPr lang="en-US" sz="1100" dirty="0"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dirty="0" err="1"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dirty="0"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dirty="0">
                <a:latin typeface="source sans pro" panose="020B0503030403020204" pitchFamily="34" charset="0"/>
              </a:rPr>
              <a:t>.</a:t>
            </a:r>
            <a:endParaRPr lang="en-US" sz="11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3120BD-6152-C956-7F5E-2C215E03CCF8}"/>
              </a:ext>
            </a:extLst>
          </p:cNvPr>
          <p:cNvCxnSpPr>
            <a:cxnSpLocks/>
          </p:cNvCxnSpPr>
          <p:nvPr/>
        </p:nvCxnSpPr>
        <p:spPr>
          <a:xfrm>
            <a:off x="468312" y="4800600"/>
            <a:ext cx="26558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01" name="Rectangle 1230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D21C93A8-D6B4-4C64-9ED1-28E48DE76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8610" y="991443"/>
            <a:ext cx="6244590" cy="1087819"/>
          </a:xfrm>
        </p:spPr>
        <p:txBody>
          <a:bodyPr anchor="b">
            <a:normAutofit fontScale="90000"/>
          </a:bodyPr>
          <a:lstStyle/>
          <a:p>
            <a:br>
              <a:rPr lang="en-US" altLang="en-US" sz="2600" dirty="0"/>
            </a:br>
            <a:r>
              <a:rPr lang="en-US" altLang="en-US" sz="2800" dirty="0"/>
              <a:t>Continuous/Ordinal Features:</a:t>
            </a:r>
            <a:br>
              <a:rPr lang="en-US" altLang="en-US" sz="2600" dirty="0"/>
            </a:br>
            <a:r>
              <a:rPr lang="en-US" altLang="en-US" sz="2600" dirty="0"/>
              <a:t>Measures of Location - Mean and Median</a:t>
            </a:r>
          </a:p>
        </p:txBody>
      </p:sp>
      <p:sp>
        <p:nvSpPr>
          <p:cNvPr id="12302" name="Rectangle 1230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77773" y="45651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300" name="Rectangle 1229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610" y="2285541"/>
            <a:ext cx="32918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A29CB96-8179-4F1B-A01A-89467E044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8610" y="2684095"/>
            <a:ext cx="3332365" cy="1622729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600" dirty="0"/>
              <a:t>The mean is the most common measure of the location of a set of points.  </a:t>
            </a:r>
          </a:p>
          <a:p>
            <a:r>
              <a:rPr lang="en-US" altLang="en-US" sz="1600" dirty="0"/>
              <a:t>However, the mean is very sensitive to outliers.   </a:t>
            </a:r>
          </a:p>
          <a:p>
            <a:r>
              <a:rPr lang="en-US" altLang="en-US" sz="1600" dirty="0"/>
              <a:t>Thus, the median or a trimmed mean is also commonly used.</a:t>
            </a:r>
          </a:p>
        </p:txBody>
      </p:sp>
      <p:pic>
        <p:nvPicPr>
          <p:cNvPr id="12289" name="Picture 1">
            <a:extLst>
              <a:ext uri="{FF2B5EF4-FFF2-40B4-BE49-F238E27FC236}">
                <a16:creationId xmlns:a16="http://schemas.microsoft.com/office/drawing/2014/main" id="{1AF76B35-C3A3-4804-B4A8-D4A8C3BF5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0975" y="2197281"/>
            <a:ext cx="5240544" cy="174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EBA798A7-9736-6E0B-698F-E0DC2A9D7801}"/>
              </a:ext>
            </a:extLst>
          </p:cNvPr>
          <p:cNvSpPr/>
          <p:nvPr/>
        </p:nvSpPr>
        <p:spPr>
          <a:xfrm>
            <a:off x="6580239" y="4343400"/>
            <a:ext cx="2133600" cy="354013"/>
          </a:xfrm>
          <a:prstGeom prst="wedgeRoundRectCallout">
            <a:avLst>
              <a:gd name="adj1" fmla="val -98929"/>
              <a:gd name="adj2" fmla="val -173908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dirty="0"/>
              <a:t>Robust against outliers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>
            <a:extLst>
              <a:ext uri="{FF2B5EF4-FFF2-40B4-BE49-F238E27FC236}">
                <a16:creationId xmlns:a16="http://schemas.microsoft.com/office/drawing/2014/main" id="{38E2721B-97D5-4F70-9D0A-E9E433E4C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91000"/>
            <a:ext cx="5268744" cy="2073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79741D28-E26E-4793-AE08-9FD8B66F1B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699742"/>
              </p:ext>
            </p:extLst>
          </p:nvPr>
        </p:nvGraphicFramePr>
        <p:xfrm>
          <a:off x="1696811" y="2133600"/>
          <a:ext cx="5197475" cy="1525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506280" imgH="1909440" progId="">
                  <p:embed/>
                </p:oleObj>
              </mc:Choice>
              <mc:Fallback>
                <p:oleObj r:id="rId4" imgW="6506280" imgH="19094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6811" y="2133600"/>
                        <a:ext cx="5197475" cy="1525759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" name="Rectangle 1">
            <a:extLst>
              <a:ext uri="{FF2B5EF4-FFF2-40B4-BE49-F238E27FC236}">
                <a16:creationId xmlns:a16="http://schemas.microsoft.com/office/drawing/2014/main" id="{4DB3A995-39B7-4FE7-A0F6-93F991C4B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Measures of Spread: Range and Variance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DAAF4BEE-76FA-4B9F-973D-1D40621BDD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Range is the difference between the max and min</a:t>
            </a:r>
          </a:p>
          <a:p>
            <a:r>
              <a:rPr lang="en-US" altLang="en-US" dirty="0"/>
              <a:t>The variance or standard deviation is the most common measure of the spread of a set of points. 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Other measures are often used.  </a:t>
            </a:r>
          </a:p>
        </p:txBody>
      </p:sp>
      <p:pic>
        <p:nvPicPr>
          <p:cNvPr id="13317" name="Picture 5">
            <a:extLst>
              <a:ext uri="{FF2B5EF4-FFF2-40B4-BE49-F238E27FC236}">
                <a16:creationId xmlns:a16="http://schemas.microsoft.com/office/drawing/2014/main" id="{107FC34B-2CA7-41C0-A173-13415875F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94AE38-838F-36D6-68FB-E7889BAC4E4B}"/>
              </a:ext>
            </a:extLst>
          </p:cNvPr>
          <p:cNvSpPr txBox="1"/>
          <p:nvPr/>
        </p:nvSpPr>
        <p:spPr>
          <a:xfrm>
            <a:off x="1295400" y="5776853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IQR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C4F78EEC-7ADC-AF80-E4FC-8F5DA7E4AF2F}"/>
              </a:ext>
            </a:extLst>
          </p:cNvPr>
          <p:cNvSpPr/>
          <p:nvPr/>
        </p:nvSpPr>
        <p:spPr>
          <a:xfrm>
            <a:off x="6858000" y="5105400"/>
            <a:ext cx="2133600" cy="354013"/>
          </a:xfrm>
          <a:prstGeom prst="wedgeRoundRectCallout">
            <a:avLst>
              <a:gd name="adj1" fmla="val -92017"/>
              <a:gd name="adj2" fmla="val 211452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dirty="0"/>
              <a:t>Robust against outliers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58EF12C8-D494-4C70-B016-6FC7C2BF0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Percentiles </a:t>
            </a:r>
            <a:r>
              <a:rPr lang="en-US" altLang="en-US" sz="3200" dirty="0"/>
              <a:t>of a Distribution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0D52B1-359A-4598-A3E9-41835507C2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2596" y="1233409"/>
                <a:ext cx="8192754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sz="1600" dirty="0"/>
                  <a:t>Given an ordinal or continuous attribute x and a number p between 0 and 100,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6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en-US" sz="1600" dirty="0"/>
                  <a:t>percentile is a value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</m:oMath>
                </a14:m>
                <a:r>
                  <a:rPr lang="en-US" altLang="en-US" sz="1600" dirty="0"/>
                  <a:t>  of x such that p% of the observed values of x are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</m:oMath>
                </a14:m>
                <a:r>
                  <a:rPr lang="en-US" altLang="en-US" sz="1600" dirty="0"/>
                  <a:t>.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0D52B1-359A-4598-A3E9-41835507C2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596" y="1233409"/>
                <a:ext cx="8192754" cy="4351338"/>
              </a:xfrm>
              <a:blipFill>
                <a:blip r:embed="rId3"/>
                <a:stretch>
                  <a:fillRect l="-298" t="-980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362" name="Object 2">
            <a:extLst>
              <a:ext uri="{FF2B5EF4-FFF2-40B4-BE49-F238E27FC236}">
                <a16:creationId xmlns:a16="http://schemas.microsoft.com/office/drawing/2014/main" id="{29453F30-4C2E-4B98-BD03-02DD5C2020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496605"/>
              </p:ext>
            </p:extLst>
          </p:nvPr>
        </p:nvGraphicFramePr>
        <p:xfrm>
          <a:off x="2063750" y="3483864"/>
          <a:ext cx="3937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36520" imgH="201960" progId="">
                  <p:embed/>
                </p:oleObj>
              </mc:Choice>
              <mc:Fallback>
                <p:oleObj r:id="rId4" imgW="236520" imgH="2019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483864"/>
                        <a:ext cx="393700" cy="4492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EAE98483-3B7D-4F33-8983-D260A833B2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259293"/>
              </p:ext>
            </p:extLst>
          </p:nvPr>
        </p:nvGraphicFramePr>
        <p:xfrm>
          <a:off x="4719638" y="3996626"/>
          <a:ext cx="3937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36520" imgH="201960" progId="">
                  <p:embed/>
                </p:oleObj>
              </mc:Choice>
              <mc:Fallback>
                <p:oleObj r:id="rId4" imgW="236520" imgH="2019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638" y="3996626"/>
                        <a:ext cx="393700" cy="449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>
            <a:extLst>
              <a:ext uri="{FF2B5EF4-FFF2-40B4-BE49-F238E27FC236}">
                <a16:creationId xmlns:a16="http://schemas.microsoft.com/office/drawing/2014/main" id="{4F981BC8-A706-4620-B4AE-E45021C60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83" y="2286000"/>
            <a:ext cx="7300913" cy="3870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7" name="Picture 7">
            <a:extLst>
              <a:ext uri="{FF2B5EF4-FFF2-40B4-BE49-F238E27FC236}">
                <a16:creationId xmlns:a16="http://schemas.microsoft.com/office/drawing/2014/main" id="{52FECAB8-F765-46BB-A111-77FC88E78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759CD79D-A141-C863-E0A0-9C33995A1F89}"/>
              </a:ext>
            </a:extLst>
          </p:cNvPr>
          <p:cNvSpPr/>
          <p:nvPr/>
        </p:nvSpPr>
        <p:spPr>
          <a:xfrm>
            <a:off x="6172200" y="2514600"/>
            <a:ext cx="2819400" cy="506413"/>
          </a:xfrm>
          <a:prstGeom prst="wedgeRoundRectCallout">
            <a:avLst>
              <a:gd name="adj1" fmla="val -92473"/>
              <a:gd name="adj2" fmla="val 493893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dirty="0"/>
              <a:t>Median – 50% of the cases has a smaller value &amp; 50% are larger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6FDCA4-AA57-3BF1-5821-82E7EBAC6DFD}"/>
              </a:ext>
            </a:extLst>
          </p:cNvPr>
          <p:cNvGrpSpPr/>
          <p:nvPr/>
        </p:nvGrpSpPr>
        <p:grpSpPr>
          <a:xfrm>
            <a:off x="2514600" y="1792941"/>
            <a:ext cx="4800600" cy="3160059"/>
            <a:chOff x="2514600" y="1792941"/>
            <a:chExt cx="4800600" cy="3160059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9D3B7888-C9E5-BBDB-5EBD-31E5B5DB8750}"/>
                </a:ext>
              </a:extLst>
            </p:cNvPr>
            <p:cNvSpPr/>
            <p:nvPr/>
          </p:nvSpPr>
          <p:spPr>
            <a:xfrm rot="5400000" flipH="1">
              <a:off x="4827408" y="-61195"/>
              <a:ext cx="174352" cy="4495800"/>
            </a:xfrm>
            <a:prstGeom prst="rightBrace">
              <a:avLst>
                <a:gd name="adj1" fmla="val 5832"/>
                <a:gd name="adj2" fmla="val 50374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C8BF82-496D-091C-50F1-11FC0260FDDD}"/>
                </a:ext>
              </a:extLst>
            </p:cNvPr>
            <p:cNvSpPr txBox="1"/>
            <p:nvPr/>
          </p:nvSpPr>
          <p:spPr>
            <a:xfrm>
              <a:off x="4000591" y="1792941"/>
              <a:ext cx="1827985" cy="27699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99% of the observations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8EC83D0-4A58-5632-EDC9-A5FA4BFC8914}"/>
                </a:ext>
              </a:extLst>
            </p:cNvPr>
            <p:cNvSpPr/>
            <p:nvPr/>
          </p:nvSpPr>
          <p:spPr>
            <a:xfrm>
              <a:off x="2514600" y="4648200"/>
              <a:ext cx="381000" cy="304800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6A92BFF-5648-5E46-33A0-14CE41ADCAC3}"/>
                </a:ext>
              </a:extLst>
            </p:cNvPr>
            <p:cNvSpPr/>
            <p:nvPr/>
          </p:nvSpPr>
          <p:spPr>
            <a:xfrm>
              <a:off x="6934200" y="4648200"/>
              <a:ext cx="381000" cy="304800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A0DB29C-1699-CA93-7927-C93773CA5BE5}"/>
              </a:ext>
            </a:extLst>
          </p:cNvPr>
          <p:cNvGrpSpPr/>
          <p:nvPr/>
        </p:nvGrpSpPr>
        <p:grpSpPr>
          <a:xfrm>
            <a:off x="4115854" y="5334000"/>
            <a:ext cx="1644130" cy="1389706"/>
            <a:chOff x="4115854" y="5334000"/>
            <a:chExt cx="1644130" cy="1389706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E564F320-3918-4620-8566-2987C88BB6A7}"/>
                </a:ext>
              </a:extLst>
            </p:cNvPr>
            <p:cNvSpPr/>
            <p:nvPr/>
          </p:nvSpPr>
          <p:spPr>
            <a:xfrm rot="5400000">
              <a:off x="4817748" y="5600784"/>
              <a:ext cx="193674" cy="991224"/>
            </a:xfrm>
            <a:prstGeom prst="rightBrace">
              <a:avLst>
                <a:gd name="adj1" fmla="val 5832"/>
                <a:gd name="adj2" fmla="val 50374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B10B672-1EBE-A246-080D-2FA7B67572AF}"/>
                </a:ext>
              </a:extLst>
            </p:cNvPr>
            <p:cNvCxnSpPr/>
            <p:nvPr/>
          </p:nvCxnSpPr>
          <p:spPr>
            <a:xfrm>
              <a:off x="4418973" y="5334000"/>
              <a:ext cx="0" cy="68580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93D2479-399F-C53A-D9C2-A800003CCAB1}"/>
                </a:ext>
              </a:extLst>
            </p:cNvPr>
            <p:cNvCxnSpPr/>
            <p:nvPr/>
          </p:nvCxnSpPr>
          <p:spPr>
            <a:xfrm>
              <a:off x="5410200" y="5334000"/>
              <a:ext cx="0" cy="68580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3FC5CD-C9C1-A96C-48CE-A1670A0E5A8D}"/>
                </a:ext>
              </a:extLst>
            </p:cNvPr>
            <p:cNvSpPr txBox="1"/>
            <p:nvPr/>
          </p:nvSpPr>
          <p:spPr>
            <a:xfrm>
              <a:off x="4491007" y="6262041"/>
              <a:ext cx="880585" cy="46166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IQR spans 50%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010943-6496-BDF9-8535-FA560AE51F9B}"/>
                    </a:ext>
                  </a:extLst>
                </p:cNvPr>
                <p:cNvSpPr txBox="1"/>
                <p:nvPr/>
              </p:nvSpPr>
              <p:spPr>
                <a:xfrm>
                  <a:off x="4115854" y="6011336"/>
                  <a:ext cx="45922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010943-6496-BDF9-8535-FA560AE51F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5854" y="6011336"/>
                  <a:ext cx="459228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D124AD3-6F1B-6962-C30D-B0907E5778D6}"/>
                    </a:ext>
                  </a:extLst>
                </p:cNvPr>
                <p:cNvSpPr txBox="1"/>
                <p:nvPr/>
              </p:nvSpPr>
              <p:spPr>
                <a:xfrm>
                  <a:off x="5300756" y="6055594"/>
                  <a:ext cx="45922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D124AD3-6F1B-6962-C30D-B0907E5778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0756" y="6055594"/>
                  <a:ext cx="459228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687" name="Rectangle 7168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689" name="Rectangle 7168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1691" name="Rectangle 7169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681" name="Rectangle 1">
            <a:extLst>
              <a:ext uri="{FF2B5EF4-FFF2-40B4-BE49-F238E27FC236}">
                <a16:creationId xmlns:a16="http://schemas.microsoft.com/office/drawing/2014/main" id="{2ABD20DE-B7D1-4097-85D0-229D065E1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 dirty="0"/>
              <a:t>Pearson Correlation</a:t>
            </a:r>
          </a:p>
        </p:txBody>
      </p:sp>
      <p:sp>
        <p:nvSpPr>
          <p:cNvPr id="71693" name="Rectangle 7169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E0284F65-E141-43C5-9DCE-A49695B9A1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altLang="en-US" sz="1600" dirty="0"/>
              <a:t>The Pearson correlation coefficient measures the (linear) relationship between two variables.</a:t>
            </a:r>
          </a:p>
          <a:p>
            <a:r>
              <a:rPr lang="en-US" altLang="en-US" sz="1600" dirty="0"/>
              <a:t>To compute Pearson correlation (Pearson's Product Moment Correlation), we standardize data objects, p and q, and then take their dot product</a:t>
            </a:r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  <a:p>
            <a:r>
              <a:rPr lang="en-US" altLang="en-US" sz="1600" dirty="0"/>
              <a:t>Estimation:</a:t>
            </a:r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  <a:p>
            <a:r>
              <a:rPr lang="en-US" altLang="en-US" sz="1600" dirty="0"/>
              <a:t>Correlation is often used as a measure of similarity.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F1AF7A-F48B-533B-8253-2867A18ED38B}"/>
                  </a:ext>
                </a:extLst>
              </p:cNvPr>
              <p:cNvSpPr txBox="1"/>
              <p:nvPr/>
            </p:nvSpPr>
            <p:spPr>
              <a:xfrm>
                <a:off x="3028357" y="3657600"/>
                <a:ext cx="2293705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cov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sd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sd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F1AF7A-F48B-533B-8253-2867A18ED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357" y="3657600"/>
                <a:ext cx="2293705" cy="768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1F3D19-E616-7CEC-7D6A-369508B81E8D}"/>
                  </a:ext>
                </a:extLst>
              </p:cNvPr>
              <p:cNvSpPr txBox="1"/>
              <p:nvPr/>
            </p:nvSpPr>
            <p:spPr>
              <a:xfrm>
                <a:off x="2590800" y="4648200"/>
                <a:ext cx="3760196" cy="858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∑(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1F3D19-E616-7CEC-7D6A-369508B81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648200"/>
                <a:ext cx="3760196" cy="858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712" name="Rectangle 72711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05" name="Rectangle 1">
            <a:extLst>
              <a:ext uri="{FF2B5EF4-FFF2-40B4-BE49-F238E27FC236}">
                <a16:creationId xmlns:a16="http://schemas.microsoft.com/office/drawing/2014/main" id="{20555CCB-5492-4592-88EF-C76F6C1A75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alt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Visually Evaluating Correlation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BDF0801B-9FB8-45DC-832E-50C7240A9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485" y="4872922"/>
            <a:ext cx="2949980" cy="12081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defTabSz="914400" eaLnBrk="1" hangingPunct="1">
              <a:lnSpc>
                <a:spcPct val="90000"/>
              </a:lnSpc>
              <a:spcBef>
                <a:spcPts val="1000"/>
              </a:spcBef>
              <a:buClrTx/>
            </a:pPr>
            <a:r>
              <a:rPr lang="en-US" alt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Scatter plots showing </a:t>
            </a:r>
            <a:r>
              <a:rPr lang="en-US" altLang="en-US" sz="1700" dirty="0">
                <a:solidFill>
                  <a:schemeClr val="tx1"/>
                </a:solidFill>
                <a:latin typeface="+mn-lt"/>
                <a:cs typeface="+mn-cs"/>
              </a:rPr>
              <a:t>data with correlation </a:t>
            </a:r>
            <a:r>
              <a:rPr lang="en-US" alt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–1 to 1.</a:t>
            </a:r>
          </a:p>
        </p:txBody>
      </p:sp>
      <p:sp>
        <p:nvSpPr>
          <p:cNvPr id="72714" name="Rectangle 727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716" name="Rectangle 727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7A67CFCD-76E6-4D32-9285-82CDA3C39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456" y="1087654"/>
            <a:ext cx="5134772" cy="4531437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735" name="Rectangle 7373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737" name="Rectangle 7373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3739" name="Rectangle 73738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729" name="Rectangle 1">
            <a:extLst>
              <a:ext uri="{FF2B5EF4-FFF2-40B4-BE49-F238E27FC236}">
                <a16:creationId xmlns:a16="http://schemas.microsoft.com/office/drawing/2014/main" id="{06507599-8FC5-48A3-89BB-E8398E15F2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/>
              <a:t>Rank Correlation</a:t>
            </a:r>
          </a:p>
        </p:txBody>
      </p:sp>
      <p:sp>
        <p:nvSpPr>
          <p:cNvPr id="73741" name="Rectangle 73740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4B9B8453-86B0-4856-A7C1-510A36352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Measure the degree of similarity between two ratings (e.g., ordinal data).</a:t>
            </a:r>
          </a:p>
          <a:p>
            <a:r>
              <a:rPr lang="en-US" altLang="en-US" sz="1800" dirty="0"/>
              <a:t>Is more robust against outliers and does not assume normality of data or linear relationship like Pearson Correlation. </a:t>
            </a:r>
          </a:p>
          <a:p>
            <a:r>
              <a:rPr lang="en-US" altLang="en-US" sz="1800" dirty="0"/>
              <a:t>Measures (all are between -1 and 1) </a:t>
            </a:r>
          </a:p>
          <a:p>
            <a:pPr lvl="1"/>
            <a:r>
              <a:rPr lang="en-US" altLang="en-US" dirty="0"/>
              <a:t>Spearman's Rho: Pearson correlation between ranked variables. </a:t>
            </a:r>
          </a:p>
          <a:p>
            <a:pPr lvl="1"/>
            <a:r>
              <a:rPr lang="en-US" altLang="en-US" dirty="0"/>
              <a:t>Kendall's Tau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Goodman and Kruskal's Gamma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sz="1800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ADCAEF1-676B-471D-B586-B2B6374E6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325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4B0861-15EF-9D02-3B5E-182E1E8AD539}"/>
                  </a:ext>
                </a:extLst>
              </p:cNvPr>
              <p:cNvSpPr txBox="1"/>
              <p:nvPr/>
            </p:nvSpPr>
            <p:spPr>
              <a:xfrm>
                <a:off x="2884619" y="4305805"/>
                <a:ext cx="1671227" cy="8224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4B0861-15EF-9D02-3B5E-182E1E8AD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619" y="4305805"/>
                <a:ext cx="1671227" cy="8224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B6F183-5571-24DD-40A6-DCAF4BC04964}"/>
                  </a:ext>
                </a:extLst>
              </p:cNvPr>
              <p:cNvSpPr txBox="1"/>
              <p:nvPr/>
            </p:nvSpPr>
            <p:spPr>
              <a:xfrm>
                <a:off x="4724400" y="5614638"/>
                <a:ext cx="1422056" cy="628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B6F183-5571-24DD-40A6-DCAF4BC04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614638"/>
                <a:ext cx="1422056" cy="6281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156223-6E2A-F414-8465-802C36270E79}"/>
                  </a:ext>
                </a:extLst>
              </p:cNvPr>
              <p:cNvSpPr txBox="1"/>
              <p:nvPr/>
            </p:nvSpPr>
            <p:spPr>
              <a:xfrm>
                <a:off x="6578629" y="4305805"/>
                <a:ext cx="29653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+mn-lt"/>
                  </a:rPr>
                  <a:t>… concordant pair</a:t>
                </a:r>
                <a:br>
                  <a:rPr lang="en-US" sz="18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+mn-lt"/>
                  </a:rPr>
                  <a:t>… discordant pair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156223-6E2A-F414-8465-802C36270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629" y="4305805"/>
                <a:ext cx="2965391" cy="646331"/>
              </a:xfrm>
              <a:prstGeom prst="rect">
                <a:avLst/>
              </a:prstGeom>
              <a:blipFill>
                <a:blip r:embed="rId6"/>
                <a:stretch>
                  <a:fillRect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467FF44-2F2E-4CE3-BF2F-2287483DC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31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302DF694-6BF2-421C-B98B-42E702E6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altLang="en-US" sz="2400"/>
              <a:t>Topics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128D3FC-71AC-4AB1-BE9C-049A2FB62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n-US" altLang="en-US" sz="1500" dirty="0"/>
              <a:t>Exploratory Data Analysis</a:t>
            </a:r>
          </a:p>
          <a:p>
            <a:r>
              <a:rPr lang="en-US" altLang="en-US" sz="1500" dirty="0"/>
              <a:t>Summary Statistics</a:t>
            </a:r>
          </a:p>
          <a:p>
            <a:r>
              <a:rPr lang="en-US" altLang="en-US" sz="1500" b="1" dirty="0"/>
              <a:t>Visualization</a:t>
            </a:r>
          </a:p>
          <a:p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924332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40" name="Rectangle 1843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3" name="Rectangle 1">
            <a:extLst>
              <a:ext uri="{FF2B5EF4-FFF2-40B4-BE49-F238E27FC236}">
                <a16:creationId xmlns:a16="http://schemas.microsoft.com/office/drawing/2014/main" id="{C6BB5472-BBF1-4A48-A454-005702F23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 altLang="en-US"/>
              <a:t>Visualization</a:t>
            </a:r>
          </a:p>
        </p:txBody>
      </p:sp>
      <p:sp>
        <p:nvSpPr>
          <p:cNvPr id="18442" name="Rectangle 1844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444" name="Rectangle 1844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8436" name="Rectangle 2">
            <a:extLst>
              <a:ext uri="{FF2B5EF4-FFF2-40B4-BE49-F238E27FC236}">
                <a16:creationId xmlns:a16="http://schemas.microsoft.com/office/drawing/2014/main" id="{A171FA3F-D2AB-B0F2-4A74-36B118EC88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759046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487" name="Rectangle 2048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489" name="Rectangle 2048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491" name="Rectangle 2049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81" name="Rectangle 1">
            <a:extLst>
              <a:ext uri="{FF2B5EF4-FFF2-40B4-BE49-F238E27FC236}">
                <a16:creationId xmlns:a16="http://schemas.microsoft.com/office/drawing/2014/main" id="{957CF261-A726-4693-A9CC-3F59A64C8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/>
              <a:t>Representation</a:t>
            </a:r>
          </a:p>
        </p:txBody>
      </p:sp>
      <p:sp>
        <p:nvSpPr>
          <p:cNvPr id="20493" name="Rectangle 2049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7266B2F1-1940-4B05-B1B7-FEA7F84EDD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altLang="en-US" sz="1900" dirty="0"/>
              <a:t>Is the mapping of information to a visual format</a:t>
            </a:r>
          </a:p>
          <a:p>
            <a:r>
              <a:rPr lang="en-US" altLang="en-US" sz="1900" dirty="0"/>
              <a:t>Data objects, their attributes, and the relationships among data objects are translated into graphical elements such as </a:t>
            </a:r>
            <a:r>
              <a:rPr lang="en-US" altLang="en-US" sz="1900" b="1" dirty="0"/>
              <a:t>points, lines, shapes, and colors</a:t>
            </a:r>
            <a:r>
              <a:rPr lang="en-US" altLang="en-US" sz="1900" dirty="0"/>
              <a:t>.</a:t>
            </a:r>
          </a:p>
          <a:p>
            <a:endParaRPr lang="en-US" altLang="en-US" sz="1900" dirty="0"/>
          </a:p>
          <a:p>
            <a:r>
              <a:rPr lang="en-US" altLang="en-US" sz="1900" dirty="0"/>
              <a:t>Examples: </a:t>
            </a:r>
          </a:p>
          <a:p>
            <a:pPr lvl="1"/>
            <a:r>
              <a:rPr lang="en-US" altLang="en-US" sz="1900" dirty="0"/>
              <a:t>Objects are often represented as points.</a:t>
            </a:r>
          </a:p>
          <a:p>
            <a:pPr lvl="1"/>
            <a:r>
              <a:rPr lang="en-US" altLang="en-US" sz="1900" dirty="0"/>
              <a:t>Their attribute values can be represented as the position of the points or the characteristics of the points, e.g., color, size, and shape.</a:t>
            </a:r>
          </a:p>
          <a:p>
            <a:pPr lvl="1"/>
            <a:r>
              <a:rPr lang="en-US" altLang="en-US" sz="1900" dirty="0"/>
              <a:t>If position is used, then the relationships of points, i.e., whether they form groups or a point is an outlier, is easily perceived.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12" name="Rectangle 215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514" name="Rectangle 215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05" name="Rectangle 1">
            <a:extLst>
              <a:ext uri="{FF2B5EF4-FFF2-40B4-BE49-F238E27FC236}">
                <a16:creationId xmlns:a16="http://schemas.microsoft.com/office/drawing/2014/main" id="{334906D6-19DD-4DAB-8223-89C7AC752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5059" y="586822"/>
            <a:ext cx="2670189" cy="1645920"/>
          </a:xfrm>
        </p:spPr>
        <p:txBody>
          <a:bodyPr>
            <a:normAutofit/>
          </a:bodyPr>
          <a:lstStyle/>
          <a:p>
            <a:r>
              <a:rPr lang="en-US" altLang="en-US" sz="2800"/>
              <a:t>Arrangement</a:t>
            </a:r>
          </a:p>
        </p:txBody>
      </p:sp>
      <p:sp>
        <p:nvSpPr>
          <p:cNvPr id="21516" name="Rectangle 215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518" name="Rectangle 215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FCFAB34D-796E-4431-B3C6-79D557DF59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13373" y="586822"/>
            <a:ext cx="4501977" cy="1645920"/>
          </a:xfrm>
        </p:spPr>
        <p:txBody>
          <a:bodyPr anchor="ctr">
            <a:normAutofit/>
          </a:bodyPr>
          <a:lstStyle/>
          <a:p>
            <a:r>
              <a:rPr lang="en-US" altLang="en-US" sz="1600" dirty="0"/>
              <a:t>Is the placement of visual elements within a display</a:t>
            </a:r>
          </a:p>
          <a:p>
            <a:r>
              <a:rPr lang="en-US" altLang="en-US" sz="1600" dirty="0"/>
              <a:t>Can make a large difference in how easy it is to understand the data</a:t>
            </a:r>
          </a:p>
          <a:p>
            <a:pPr lvl="1"/>
            <a:endParaRPr lang="en-US" altLang="en-US" sz="1600" dirty="0"/>
          </a:p>
        </p:txBody>
      </p:sp>
      <p:pic>
        <p:nvPicPr>
          <p:cNvPr id="21507" name="Picture 3" descr="A number and number in a row&#10;&#10;Description automatically generated with medium confidence">
            <a:extLst>
              <a:ext uri="{FF2B5EF4-FFF2-40B4-BE49-F238E27FC236}">
                <a16:creationId xmlns:a16="http://schemas.microsoft.com/office/drawing/2014/main" id="{EF3602FB-3D0D-4A01-B679-215F78134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665" y="3014699"/>
            <a:ext cx="8373618" cy="328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296A03-F54C-5F2F-1E6E-BCBFE16462AC}"/>
              </a:ext>
            </a:extLst>
          </p:cNvPr>
          <p:cNvSpPr txBox="1"/>
          <p:nvPr/>
        </p:nvSpPr>
        <p:spPr>
          <a:xfrm>
            <a:off x="478332" y="2503738"/>
            <a:ext cx="457200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dirty="0"/>
              <a:t>Example:  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3030-919F-5DF8-93C0-1C7D8EAD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214E-8ED1-4E50-1856-315923B63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677150" cy="4351338"/>
          </a:xfrm>
        </p:spPr>
        <p:txBody>
          <a:bodyPr/>
          <a:lstStyle/>
          <a:p>
            <a:r>
              <a:rPr lang="en-US" dirty="0"/>
              <a:t>Available R Code examples are indicated </a:t>
            </a:r>
            <a:br>
              <a:rPr lang="en-US" dirty="0"/>
            </a:br>
            <a:r>
              <a:rPr lang="en-US" dirty="0"/>
              <a:t>on slides by the R logo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Examples are available at</a:t>
            </a:r>
            <a:br>
              <a:rPr lang="en-US" dirty="0"/>
            </a:br>
            <a:r>
              <a:rPr lang="en-US" sz="1800" dirty="0">
                <a:hlinkClick r:id="rId2"/>
              </a:rPr>
              <a:t>https://mhahsler.github.io/Introduction_to_Data_Mining_R_Examples/</a:t>
            </a:r>
            <a:r>
              <a:rPr lang="en-US" sz="1800" dirty="0"/>
              <a:t> </a:t>
            </a:r>
            <a:endParaRPr lang="en-US" dirty="0"/>
          </a:p>
        </p:txBody>
      </p:sp>
      <p:pic>
        <p:nvPicPr>
          <p:cNvPr id="15" name="Picture 14" descr="A qr code with a blue letter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74805D84-F754-5B49-9101-2D133912F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559299"/>
            <a:ext cx="1885950" cy="19335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618B8-BD22-A4B7-CCE6-B1E3C1C4E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0" y="2438400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717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B1809546-A88D-463C-8DA4-B2FE421AF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8FAC5FF0-34FB-42F6-B23A-09A10D9C72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Is the elimination or the deemphasis of certain objects and attributes</a:t>
            </a:r>
          </a:p>
          <a:p>
            <a:endParaRPr lang="en-US" altLang="en-US"/>
          </a:p>
          <a:p>
            <a:r>
              <a:rPr lang="en-US" altLang="en-US"/>
              <a:t>Selection may involve the choosing a subset of attributes </a:t>
            </a:r>
          </a:p>
          <a:p>
            <a:pPr lvl="1"/>
            <a:r>
              <a:rPr lang="en-US" altLang="en-US"/>
              <a:t>Dimensionality reduction is often used to reduce the number of dimensions to two or three</a:t>
            </a:r>
          </a:p>
          <a:p>
            <a:pPr lvl="1"/>
            <a:r>
              <a:rPr lang="en-US" altLang="en-US"/>
              <a:t>Alternatively, pairs of attributes can be considered</a:t>
            </a:r>
          </a:p>
          <a:p>
            <a:endParaRPr lang="en-US" altLang="en-US"/>
          </a:p>
          <a:p>
            <a:r>
              <a:rPr lang="en-US" altLang="en-US"/>
              <a:t>Selection may also involve choosing a subset of objects</a:t>
            </a:r>
          </a:p>
          <a:p>
            <a:pPr lvl="1"/>
            <a:r>
              <a:rPr lang="en-US" altLang="en-US"/>
              <a:t> A region of the screen can only show so many points</a:t>
            </a:r>
          </a:p>
          <a:p>
            <a:pPr lvl="1"/>
            <a:r>
              <a:rPr lang="en-US" altLang="en-US"/>
              <a:t>Can sample, but want to preserve points in sparse areas 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B3684CCF-CEBB-4D8E-A366-95E43D4C7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3" name="Rectangle 1">
            <a:extLst>
              <a:ext uri="{FF2B5EF4-FFF2-40B4-BE49-F238E27FC236}">
                <a16:creationId xmlns:a16="http://schemas.microsoft.com/office/drawing/2014/main" id="{E05C749F-32C2-4046-8D5A-E74428652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45810"/>
            <a:ext cx="372070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The Iris Dataset  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81597E6E-17FB-4DFA-988C-5B4D5340E2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3852419" cy="3200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dirty="0"/>
              <a:t>Many of the exploratory data techniques are illustrated with the Iris Plant data set.</a:t>
            </a:r>
          </a:p>
          <a:p>
            <a:r>
              <a:rPr lang="en-US" altLang="en-US" dirty="0"/>
              <a:t>Included as a demo </a:t>
            </a:r>
            <a:r>
              <a:rPr lang="en-US" altLang="en-US" dirty="0" err="1"/>
              <a:t>datasert</a:t>
            </a:r>
            <a:r>
              <a:rPr lang="en-US" altLang="en-US" dirty="0"/>
              <a:t> in many tools (R, </a:t>
            </a:r>
            <a:r>
              <a:rPr lang="en-US" altLang="en-US" dirty="0" err="1"/>
              <a:t>scikit</a:t>
            </a:r>
            <a:r>
              <a:rPr lang="en-US" altLang="en-US" dirty="0"/>
              <a:t>-learn, </a:t>
            </a:r>
            <a:r>
              <a:rPr lang="en-US" altLang="en-US" dirty="0" err="1"/>
              <a:t>Rapidminer</a:t>
            </a:r>
            <a:r>
              <a:rPr lang="en-US" altLang="en-US" dirty="0"/>
              <a:t>, …).</a:t>
            </a:r>
          </a:p>
          <a:p>
            <a:r>
              <a:rPr lang="en-US" altLang="en-US" dirty="0"/>
              <a:t>Can be obtained from the UCI Machine Learning Repository </a:t>
            </a:r>
            <a:br>
              <a:rPr lang="en-US" altLang="en-US" dirty="0"/>
            </a:br>
            <a:r>
              <a:rPr lang="en-US" altLang="en-US" dirty="0">
                <a:hlinkClick r:id="rId3"/>
              </a:rPr>
              <a:t>http://www.ics.uci.edu/~mlearn/MLRepository.html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From the statistician R.A. Fisher</a:t>
            </a:r>
          </a:p>
          <a:p>
            <a:r>
              <a:rPr lang="en-US" altLang="en-US" dirty="0"/>
              <a:t>150 flowers, three types (classes).</a:t>
            </a:r>
          </a:p>
          <a:p>
            <a:r>
              <a:rPr lang="en-US" altLang="en-US" dirty="0"/>
              <a:t>Four (non-class) attributes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4ABBEA75-2167-4E00-B318-433F1AE9A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9" r="3" b="3"/>
          <a:stretch/>
        </p:blipFill>
        <p:spPr bwMode="auto">
          <a:xfrm>
            <a:off x="5435266" y="3154859"/>
            <a:ext cx="3022934" cy="3703141"/>
          </a:xfrm>
          <a:custGeom>
            <a:avLst/>
            <a:gdLst/>
            <a:ahLst/>
            <a:cxnLst/>
            <a:rect l="l" t="t" r="r" b="b"/>
            <a:pathLst>
              <a:path w="4030579" h="3703141">
                <a:moveTo>
                  <a:pt x="2015289" y="0"/>
                </a:moveTo>
                <a:cubicBezTo>
                  <a:pt x="3128303" y="0"/>
                  <a:pt x="4030579" y="902277"/>
                  <a:pt x="4030579" y="2015290"/>
                </a:cubicBezTo>
                <a:cubicBezTo>
                  <a:pt x="4030579" y="2710923"/>
                  <a:pt x="3678127" y="3324237"/>
                  <a:pt x="3142057" y="3686399"/>
                </a:cubicBezTo>
                <a:lnTo>
                  <a:pt x="3114499" y="3703141"/>
                </a:lnTo>
                <a:lnTo>
                  <a:pt x="916080" y="3703141"/>
                </a:lnTo>
                <a:lnTo>
                  <a:pt x="888522" y="3686399"/>
                </a:lnTo>
                <a:cubicBezTo>
                  <a:pt x="352452" y="3324237"/>
                  <a:pt x="0" y="2710923"/>
                  <a:pt x="0" y="2015290"/>
                </a:cubicBezTo>
                <a:cubicBezTo>
                  <a:pt x="0" y="902277"/>
                  <a:pt x="902277" y="0"/>
                  <a:pt x="201528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Arc 79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3997723" y="-218643"/>
            <a:ext cx="4083433" cy="3062575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7983D5C4-3DF0-4C15-BBE3-2837E2BE67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3" r="14574" b="1"/>
          <a:stretch/>
        </p:blipFill>
        <p:spPr bwMode="auto">
          <a:xfrm>
            <a:off x="4729355" y="1"/>
            <a:ext cx="2639484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>
            <a:extLst>
              <a:ext uri="{FF2B5EF4-FFF2-40B4-BE49-F238E27FC236}">
                <a16:creationId xmlns:a16="http://schemas.microsoft.com/office/drawing/2014/main" id="{70D9BE74-4547-4D47-BF09-1B7658498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3" r="26525" b="3"/>
          <a:stretch/>
        </p:blipFill>
        <p:spPr bwMode="auto">
          <a:xfrm>
            <a:off x="7450096" y="372217"/>
            <a:ext cx="1693904" cy="3554668"/>
          </a:xfrm>
          <a:custGeom>
            <a:avLst/>
            <a:gdLst/>
            <a:ahLst/>
            <a:cxnLst/>
            <a:rect l="l" t="t" r="r" b="b"/>
            <a:pathLst>
              <a:path w="2258539" h="3554668">
                <a:moveTo>
                  <a:pt x="1777334" y="0"/>
                </a:moveTo>
                <a:cubicBezTo>
                  <a:pt x="1900033" y="0"/>
                  <a:pt x="2019829" y="12434"/>
                  <a:pt x="2135529" y="36109"/>
                </a:cubicBezTo>
                <a:lnTo>
                  <a:pt x="2258539" y="67738"/>
                </a:lnTo>
                <a:lnTo>
                  <a:pt x="2258539" y="3486930"/>
                </a:lnTo>
                <a:lnTo>
                  <a:pt x="2135529" y="3518559"/>
                </a:lnTo>
                <a:cubicBezTo>
                  <a:pt x="2019829" y="3542235"/>
                  <a:pt x="1900033" y="3554668"/>
                  <a:pt x="1777334" y="3554668"/>
                </a:cubicBezTo>
                <a:cubicBezTo>
                  <a:pt x="795739" y="3554668"/>
                  <a:pt x="0" y="2758929"/>
                  <a:pt x="0" y="1777334"/>
                </a:cubicBezTo>
                <a:cubicBezTo>
                  <a:pt x="0" y="795740"/>
                  <a:pt x="795739" y="0"/>
                  <a:pt x="177733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081E7D-7979-4F2A-9AE6-A069BB9C0FDD}"/>
              </a:ext>
            </a:extLst>
          </p:cNvPr>
          <p:cNvSpPr txBox="1"/>
          <p:nvPr/>
        </p:nvSpPr>
        <p:spPr>
          <a:xfrm>
            <a:off x="6193436" y="3479451"/>
            <a:ext cx="1655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Iris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Setosa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109946-0445-4BDD-903B-13AD0777CB95}"/>
              </a:ext>
            </a:extLst>
          </p:cNvPr>
          <p:cNvSpPr txBox="1"/>
          <p:nvPr/>
        </p:nvSpPr>
        <p:spPr>
          <a:xfrm>
            <a:off x="5061313" y="0"/>
            <a:ext cx="2093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Iris Versicolor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A9F632-4019-4078-AAAD-B56D09D04763}"/>
              </a:ext>
            </a:extLst>
          </p:cNvPr>
          <p:cNvSpPr txBox="1"/>
          <p:nvPr/>
        </p:nvSpPr>
        <p:spPr>
          <a:xfrm>
            <a:off x="7391400" y="388203"/>
            <a:ext cx="1655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Iris Virginica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D26DBC-DCAC-4ECE-B0D9-95C16C022F9B}"/>
              </a:ext>
            </a:extLst>
          </p:cNvPr>
          <p:cNvSpPr txBox="1"/>
          <p:nvPr/>
        </p:nvSpPr>
        <p:spPr>
          <a:xfrm>
            <a:off x="381000" y="5768712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B6BEFD-CFEA-48A9-9064-F0FEE80312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148" y="5029200"/>
            <a:ext cx="4902452" cy="99065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703" name="Rectangle 2970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705" name="Rectangle 2970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81" y="633619"/>
            <a:ext cx="320953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697" name="Rectangle 1">
            <a:extLst>
              <a:ext uri="{FF2B5EF4-FFF2-40B4-BE49-F238E27FC236}">
                <a16:creationId xmlns:a16="http://schemas.microsoft.com/office/drawing/2014/main" id="{A27DEA71-A2E6-4CD4-A300-6C49587044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5" y="978619"/>
            <a:ext cx="2558034" cy="1106424"/>
          </a:xfrm>
        </p:spPr>
        <p:txBody>
          <a:bodyPr>
            <a:normAutofit/>
          </a:bodyPr>
          <a:lstStyle/>
          <a:p>
            <a:r>
              <a:rPr lang="en-US" altLang="en-US" sz="2400"/>
              <a:t>Scatter Plots</a:t>
            </a:r>
          </a:p>
        </p:txBody>
      </p:sp>
      <p:sp>
        <p:nvSpPr>
          <p:cNvPr id="29707" name="Rectangle 2970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5" y="1171300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709" name="Rectangle 2970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4" y="2093976"/>
            <a:ext cx="249631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0D6CA913-4F71-448A-A3B6-D613D62AE0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0936" y="2252870"/>
            <a:ext cx="2559164" cy="3560251"/>
          </a:xfrm>
        </p:spPr>
        <p:txBody>
          <a:bodyPr>
            <a:normAutofit/>
          </a:bodyPr>
          <a:lstStyle/>
          <a:p>
            <a:r>
              <a:rPr lang="en-US" altLang="en-US" sz="1500"/>
              <a:t>Attributes values determine the position</a:t>
            </a:r>
          </a:p>
          <a:p>
            <a:r>
              <a:rPr lang="en-US" altLang="en-US" sz="1500"/>
              <a:t>Two-dimensional scatter plots most common, but can have three-dimensional scatter plots</a:t>
            </a:r>
          </a:p>
          <a:p>
            <a:r>
              <a:rPr lang="en-US" altLang="en-US" sz="1500"/>
              <a:t>Often additional attributes can be displayed by using the size, shape, and color of the markers that represent the objects </a:t>
            </a:r>
          </a:p>
          <a:p>
            <a:pPr lvl="1"/>
            <a:endParaRPr lang="en-US" altLang="en-US" sz="1500"/>
          </a:p>
          <a:p>
            <a:pPr lvl="1"/>
            <a:endParaRPr lang="en-US" altLang="en-US" sz="150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D6E8D56-5304-4BD0-82C5-03EC07B75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" y="1820607"/>
            <a:ext cx="4992624" cy="311620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27" name="Rectangle 307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729" name="Freeform: Shape 307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731" name="Freeform: Shape 307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DCA6A76B-A678-46CF-9849-63C91C2ACD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alt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Scatter Plot Array of Iris Attributes</a:t>
            </a:r>
          </a:p>
        </p:txBody>
      </p:sp>
      <p:sp>
        <p:nvSpPr>
          <p:cNvPr id="30733" name="Rectangle 307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735" name="Rectangle 307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CBABA5-ED68-483C-A742-65F31A547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767" y="1178376"/>
            <a:ext cx="4806627" cy="434999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559" name="Rectangle 23558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561" name="Rectangle 23560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AD27A18A-A679-4577-A1DA-C60BBE49B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8670" y="586822"/>
            <a:ext cx="2743200" cy="1645920"/>
          </a:xfrm>
        </p:spPr>
        <p:txBody>
          <a:bodyPr>
            <a:normAutofit/>
          </a:bodyPr>
          <a:lstStyle/>
          <a:p>
            <a:r>
              <a:rPr lang="en-US" altLang="en-US" sz="2800"/>
              <a:t>Distribution: Histograms</a:t>
            </a:r>
          </a:p>
        </p:txBody>
      </p:sp>
      <p:sp>
        <p:nvSpPr>
          <p:cNvPr id="23563" name="Rectangle 23562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565" name="Rectangle 2356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43D71F43-3487-421F-A7EF-27BE190D35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37579" y="586822"/>
            <a:ext cx="4580057" cy="1645920"/>
          </a:xfrm>
        </p:spPr>
        <p:txBody>
          <a:bodyPr anchor="ctr">
            <a:normAutofit/>
          </a:bodyPr>
          <a:lstStyle/>
          <a:p>
            <a:r>
              <a:rPr lang="en-US" altLang="en-US" sz="1100" dirty="0"/>
              <a:t>Usually shows the distribution of values of a single variable</a:t>
            </a:r>
          </a:p>
          <a:p>
            <a:r>
              <a:rPr lang="en-US" altLang="en-US" sz="1100" dirty="0"/>
              <a:t>Divide the values into bins and show a bar plot of the number of objects in each bin. </a:t>
            </a:r>
          </a:p>
          <a:p>
            <a:r>
              <a:rPr lang="en-US" altLang="en-US" sz="1100" dirty="0"/>
              <a:t>The height of each bar indicates the number of objects</a:t>
            </a:r>
          </a:p>
          <a:p>
            <a:r>
              <a:rPr lang="en-US" altLang="en-US" sz="1100" dirty="0"/>
              <a:t>Shape of histogram depends on the number of bins</a:t>
            </a:r>
          </a:p>
          <a:p>
            <a:r>
              <a:rPr lang="en-US" altLang="en-US" sz="1100" dirty="0"/>
              <a:t>Kernel-based density estimation (KDE) can be used to smooth histograms.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28A91D-B750-BEBB-A304-143C671B307D}"/>
              </a:ext>
            </a:extLst>
          </p:cNvPr>
          <p:cNvGrpSpPr/>
          <p:nvPr/>
        </p:nvGrpSpPr>
        <p:grpSpPr>
          <a:xfrm>
            <a:off x="418337" y="2566509"/>
            <a:ext cx="9259063" cy="3605691"/>
            <a:chOff x="418337" y="2566509"/>
            <a:chExt cx="9259063" cy="3605691"/>
          </a:xfrm>
        </p:grpSpPr>
        <p:pic>
          <p:nvPicPr>
            <p:cNvPr id="8" name="Picture 7" descr="A graph of a graph showing a number of sizes&#10;&#10;Description automatically generated with medium confidence">
              <a:extLst>
                <a:ext uri="{FF2B5EF4-FFF2-40B4-BE49-F238E27FC236}">
                  <a16:creationId xmlns:a16="http://schemas.microsoft.com/office/drawing/2014/main" id="{ECBD263C-1DB8-45F8-8080-E9D28FFF2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337" y="3061704"/>
              <a:ext cx="4111132" cy="3103904"/>
            </a:xfrm>
            <a:prstGeom prst="rect">
              <a:avLst/>
            </a:prstGeom>
          </p:spPr>
        </p:pic>
        <p:pic>
          <p:nvPicPr>
            <p:cNvPr id="7" name="Picture 6" descr="A graph of a bar graph&#10;&#10;Description automatically generated">
              <a:extLst>
                <a:ext uri="{FF2B5EF4-FFF2-40B4-BE49-F238E27FC236}">
                  <a16:creationId xmlns:a16="http://schemas.microsoft.com/office/drawing/2014/main" id="{FF7B20F5-FA95-47AB-8270-1AC742801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9085" y="3055112"/>
              <a:ext cx="4142312" cy="311708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24E8FF-6DAE-78F3-44F2-9C6F687AE8F0}"/>
                </a:ext>
              </a:extLst>
            </p:cNvPr>
            <p:cNvSpPr txBox="1"/>
            <p:nvPr/>
          </p:nvSpPr>
          <p:spPr>
            <a:xfrm>
              <a:off x="1143000" y="2566509"/>
              <a:ext cx="853440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en-US" sz="2400" dirty="0"/>
                <a:t>Example: Petal Width (10 and 20 bins, respectively) 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FDDFEB4A-6FA9-4673-BA3D-215CA3380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Empirical Cumulative Distribution Function (ECDF)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04D73FCD-0DFE-48C8-BDAD-FF87AF2A6F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43400" y="1825625"/>
            <a:ext cx="4171950" cy="4351338"/>
          </a:xfrm>
        </p:spPr>
        <p:txBody>
          <a:bodyPr/>
          <a:lstStyle/>
          <a:p>
            <a:r>
              <a:rPr lang="en-US" altLang="en-US" dirty="0"/>
              <a:t>Probability Density Function (PDF): describes the relative likelihood for this random variable to take on a given value. Histogram shows an empirical PDF. 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Cumulative Distribution Function (CDF): Shows the distribution of data as the fraction of points that are less than this value. 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25A34056-C402-430D-B961-76AFDC1D8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02050"/>
            <a:ext cx="3743325" cy="269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40048151-F986-463D-BAD5-B81217B0F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1143000"/>
            <a:ext cx="3736975" cy="246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81" name="Text Box 5">
            <a:extLst>
              <a:ext uri="{FF2B5EF4-FFF2-40B4-BE49-F238E27FC236}">
                <a16:creationId xmlns:a16="http://schemas.microsoft.com/office/drawing/2014/main" id="{9B22828A-B13E-40A2-8685-68C5B8A3D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0" y="4754563"/>
            <a:ext cx="77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CDF</a:t>
            </a: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23F19631-DA4F-4B84-864C-8F1B0505C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286000"/>
            <a:ext cx="7381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PDF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240E72FC-FFFE-4359-9C4A-4FAA29029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ECDF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63B8F-413C-4543-B62F-3A22D3C01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939852"/>
            <a:ext cx="5971753" cy="385134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E9CD7CE6-3A8A-4FB9-91B6-10809F168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Distribution Box Plots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A17E0C-3AA2-0E07-EACD-07A3F255C13B}"/>
              </a:ext>
            </a:extLst>
          </p:cNvPr>
          <p:cNvGrpSpPr/>
          <p:nvPr/>
        </p:nvGrpSpPr>
        <p:grpSpPr>
          <a:xfrm>
            <a:off x="152400" y="1690689"/>
            <a:ext cx="8657459" cy="5016496"/>
            <a:chOff x="152400" y="1690689"/>
            <a:chExt cx="8657459" cy="5016496"/>
          </a:xfrm>
        </p:grpSpPr>
        <p:pic>
          <p:nvPicPr>
            <p:cNvPr id="1026" name="Picture 2" descr="A diagram depicting how a boxplot is created following the steps outlined  above.">
              <a:extLst>
                <a:ext uri="{FF2B5EF4-FFF2-40B4-BE49-F238E27FC236}">
                  <a16:creationId xmlns:a16="http://schemas.microsoft.com/office/drawing/2014/main" id="{A699E1E3-4348-1FC9-05C2-2CD637AB2E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690689"/>
              <a:ext cx="8657459" cy="4802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F2956B91-A708-A436-B205-3B8C7FD22EA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819400" y="6168394"/>
              <a:ext cx="4114800" cy="53879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Clr>
                  <a:schemeClr val="accent1"/>
                </a:buClr>
                <a:buFont typeface="Calibri" panose="020F0502020204030204" pitchFamily="34" charset="0"/>
                <a:buChar char="—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spcAft>
                  <a:spcPts val="0"/>
                </a:spcAft>
                <a:buSzTx/>
                <a:buNone/>
              </a:pPr>
              <a:r>
                <a:rPr lang="en-US" altLang="en-US" sz="1600" dirty="0"/>
                <a:t>Figure source: </a:t>
              </a:r>
              <a:r>
                <a:rPr lang="pt-BR" sz="1200" dirty="0">
                  <a:hlinkClick r:id="rId4"/>
                </a:rPr>
                <a:t>Data visualization – R for Data Science (2e)</a:t>
              </a:r>
              <a:r>
                <a:rPr lang="en-US" altLang="en-US" sz="1600" dirty="0"/>
                <a:t>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9B522C0-9AB5-60DF-BF1F-2E22EEE717C4}"/>
                </a:ext>
              </a:extLst>
            </p:cNvPr>
            <p:cNvCxnSpPr/>
            <p:nvPr/>
          </p:nvCxnSpPr>
          <p:spPr>
            <a:xfrm flipV="1">
              <a:off x="914400" y="2819400"/>
              <a:ext cx="0" cy="304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4F7D01-D5EA-A676-53D3-4C6BDF09A75C}"/>
                </a:ext>
              </a:extLst>
            </p:cNvPr>
            <p:cNvSpPr txBox="1"/>
            <p:nvPr/>
          </p:nvSpPr>
          <p:spPr>
            <a:xfrm rot="16200000">
              <a:off x="230308" y="3943620"/>
              <a:ext cx="1168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+mn-lt"/>
                </a:rPr>
                <a:t>feature</a:t>
              </a:r>
            </a:p>
          </p:txBody>
        </p:sp>
      </p:grp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CABA488-85A1-4C98-BD9B-FC4C4CE84D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5374" y="1371600"/>
            <a:ext cx="7886700" cy="685800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sz="2000" dirty="0"/>
              <a:t>Invented by J. Tukey as a simplified version of a PDF/histogram that is robust against outliers.</a:t>
            </a:r>
          </a:p>
          <a:p>
            <a:r>
              <a:rPr lang="en-US" altLang="en-US" sz="2000" dirty="0"/>
              <a:t>Used to compare distributions.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680" name="Rectangle 28679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682" name="Rectangle 28681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288350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F4AF81FF-7D41-46E6-A6D3-0B00D58CA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6" y="510047"/>
            <a:ext cx="2475738" cy="1645920"/>
          </a:xfrm>
        </p:spPr>
        <p:txBody>
          <a:bodyPr>
            <a:normAutofit/>
          </a:bodyPr>
          <a:lstStyle/>
          <a:p>
            <a:r>
              <a:rPr lang="en-US" altLang="en-US" sz="2400"/>
              <a:t>Examples of Box Plots </a:t>
            </a:r>
          </a:p>
        </p:txBody>
      </p:sp>
      <p:sp>
        <p:nvSpPr>
          <p:cNvPr id="28684" name="Rectangle 28683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980964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686" name="Rectangle 28685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5268" y="1326149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04CE874-F649-4239-A62B-1A115131EB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35858" y="510047"/>
            <a:ext cx="5143500" cy="1645920"/>
          </a:xfrm>
        </p:spPr>
        <p:txBody>
          <a:bodyPr anchor="ctr">
            <a:normAutofit/>
          </a:bodyPr>
          <a:lstStyle/>
          <a:p>
            <a:r>
              <a:rPr lang="en-US" altLang="en-US" sz="1600" dirty="0"/>
              <a:t>Box plots can be used to compare the distribution of attributes or subgroups.</a:t>
            </a:r>
          </a:p>
          <a:p>
            <a:pPr lvl="1"/>
            <a:endParaRPr lang="en-US" altLang="en-US" sz="1600" dirty="0"/>
          </a:p>
          <a:p>
            <a:pPr lvl="1"/>
            <a:endParaRPr lang="en-US" alt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461DDC-22F6-417C-BE0D-C595DA2DC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440" y="4191000"/>
            <a:ext cx="3108960" cy="229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482058-4F6F-4B07-BE5B-2F975EC79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297" y="4206328"/>
            <a:ext cx="3278304" cy="2081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13E764-8D1F-4FCB-B145-3560C9FBE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2785919"/>
            <a:ext cx="5891917" cy="119311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632" name="Rectangle 2663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634" name="Rectangle 2663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564F087E-CC45-4899-B2AE-2A63DBD7E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5059" y="586822"/>
            <a:ext cx="2670189" cy="1645920"/>
          </a:xfrm>
        </p:spPr>
        <p:txBody>
          <a:bodyPr>
            <a:normAutofit/>
          </a:bodyPr>
          <a:lstStyle/>
          <a:p>
            <a:r>
              <a:rPr lang="en-US" altLang="en-US" sz="2800"/>
              <a:t>Two-Dimensional Histograms</a:t>
            </a:r>
          </a:p>
        </p:txBody>
      </p:sp>
      <p:sp>
        <p:nvSpPr>
          <p:cNvPr id="26636" name="Rectangle 2663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638" name="Rectangle 2663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76B4B45-6666-471F-9F5C-648C978761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13373" y="586822"/>
            <a:ext cx="4501977" cy="1645920"/>
          </a:xfrm>
        </p:spPr>
        <p:txBody>
          <a:bodyPr anchor="ctr">
            <a:normAutofit/>
          </a:bodyPr>
          <a:lstStyle/>
          <a:p>
            <a:r>
              <a:rPr lang="en-US" altLang="en-US" sz="1600" dirty="0"/>
              <a:t>Show the joint distribution of the values of two attributes</a:t>
            </a:r>
          </a:p>
        </p:txBody>
      </p:sp>
      <p:pic>
        <p:nvPicPr>
          <p:cNvPr id="26625" name="Picture 1" descr="A diagram of a graph&#10;&#10;Description automatically generated">
            <a:extLst>
              <a:ext uri="{FF2B5EF4-FFF2-40B4-BE49-F238E27FC236}">
                <a16:creationId xmlns:a16="http://schemas.microsoft.com/office/drawing/2014/main" id="{5AF1580B-8F96-4682-93B4-0FCC77A87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3224177"/>
            <a:ext cx="5067437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DA290B-B195-8294-EAD7-8D3B1D5D4558}"/>
              </a:ext>
            </a:extLst>
          </p:cNvPr>
          <p:cNvSpPr txBox="1"/>
          <p:nvPr/>
        </p:nvSpPr>
        <p:spPr>
          <a:xfrm>
            <a:off x="1834471" y="2885623"/>
            <a:ext cx="5638800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1600" dirty="0"/>
              <a:t>Example: petal width and petal length. What does this tell us?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F49F8F-C822-D196-F521-F25EDBE72275}"/>
              </a:ext>
            </a:extLst>
          </p:cNvPr>
          <p:cNvSpPr txBox="1"/>
          <p:nvPr/>
        </p:nvSpPr>
        <p:spPr>
          <a:xfrm>
            <a:off x="6934337" y="5594517"/>
            <a:ext cx="1752600" cy="73866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Note</a:t>
            </a:r>
            <a:r>
              <a:rPr lang="en-US" sz="1400" dirty="0"/>
              <a:t>: </a:t>
            </a:r>
            <a:r>
              <a:rPr lang="en-US" altLang="en-US" sz="1400" dirty="0"/>
              <a:t>Matrix visualizations are often preferred.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0C75-F1C2-9F90-D10C-9F736BDB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 in the Data Mining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DA941-FEDB-AE02-D219-519F852F2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4014481" cy="402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3B9973D1-67DF-F304-86B4-5CFE62BF36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7" t="3440" r="66655" b="43812"/>
          <a:stretch/>
        </p:blipFill>
        <p:spPr bwMode="auto">
          <a:xfrm>
            <a:off x="5791906" y="1980670"/>
            <a:ext cx="1371600" cy="2895601"/>
          </a:xfrm>
          <a:prstGeom prst="rect">
            <a:avLst/>
          </a:prstGeom>
          <a:noFill/>
          <a:ln w="1905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4B19A2-0185-6BEE-42F3-8CD14A7812B2}"/>
              </a:ext>
            </a:extLst>
          </p:cNvPr>
          <p:cNvCxnSpPr>
            <a:cxnSpLocks/>
          </p:cNvCxnSpPr>
          <p:nvPr/>
        </p:nvCxnSpPr>
        <p:spPr>
          <a:xfrm flipV="1">
            <a:off x="4598394" y="2133600"/>
            <a:ext cx="1193512" cy="67204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E5AFC3-CD8C-D8D9-08F3-28C5B32A7EAE}"/>
              </a:ext>
            </a:extLst>
          </p:cNvPr>
          <p:cNvCxnSpPr>
            <a:cxnSpLocks/>
          </p:cNvCxnSpPr>
          <p:nvPr/>
        </p:nvCxnSpPr>
        <p:spPr>
          <a:xfrm>
            <a:off x="4623794" y="3148013"/>
            <a:ext cx="1193512" cy="16009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112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799" name="Rectangle 3379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801" name="Rectangle 3380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803" name="Rectangle 3380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10D7C9C2-B52D-4B1C-85DF-09138618C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/>
              <a:t>Matrix Plots</a:t>
            </a:r>
          </a:p>
        </p:txBody>
      </p:sp>
      <p:sp>
        <p:nvSpPr>
          <p:cNvPr id="33805" name="Rectangle 3380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E0E4F3E3-E460-4C78-9D72-C5F3ADA03F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244901"/>
            <a:ext cx="3351404" cy="4155899"/>
          </a:xfrm>
        </p:spPr>
        <p:txBody>
          <a:bodyPr>
            <a:normAutofit/>
          </a:bodyPr>
          <a:lstStyle/>
          <a:p>
            <a:r>
              <a:rPr lang="en-US" altLang="en-US" sz="1900" dirty="0"/>
              <a:t>Can plot a data matrix</a:t>
            </a:r>
          </a:p>
          <a:p>
            <a:r>
              <a:rPr lang="en-US" altLang="en-US" sz="1900" dirty="0"/>
              <a:t>Can be useful when objects are sorted according to class</a:t>
            </a:r>
          </a:p>
          <a:p>
            <a:r>
              <a:rPr lang="en-US" altLang="en-US" sz="1900" dirty="0"/>
              <a:t>Typically, the attributes are normalized to prevent one attribute from dominating the plot	</a:t>
            </a:r>
          </a:p>
          <a:p>
            <a:r>
              <a:rPr lang="en-US" altLang="en-US" sz="1900" dirty="0"/>
              <a:t>Plots of similarity or distance matrices can also be useful for visualizing the relationships between objects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926377-CCDE-40B0-8C2E-3A174CA95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232" y="3040875"/>
            <a:ext cx="4985512" cy="34026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77DF06-B3D3-1EC6-462A-BE9C13B69C14}"/>
              </a:ext>
            </a:extLst>
          </p:cNvPr>
          <p:cNvSpPr txBox="1"/>
          <p:nvPr/>
        </p:nvSpPr>
        <p:spPr>
          <a:xfrm>
            <a:off x="4549878" y="2299008"/>
            <a:ext cx="4594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The Iris Data Matrix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84FB3D-48FC-1BBE-6AC1-1491AB8A5EB5}"/>
              </a:ext>
            </a:extLst>
          </p:cNvPr>
          <p:cNvSpPr txBox="1"/>
          <p:nvPr/>
        </p:nvSpPr>
        <p:spPr>
          <a:xfrm>
            <a:off x="8421269" y="3782742"/>
            <a:ext cx="601447" cy="43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+mn-lt"/>
              </a:rPr>
              <a:t>Value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+mn-lt"/>
              </a:rPr>
              <a:t>Z-score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846" name="Rectangle 3584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C6E89A0E-A447-4DC0-9A8E-7158EF651B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alt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Matrix plot </a:t>
            </a:r>
            <a:r>
              <a:rPr lang="en-US" altLang="en-US" sz="4200" dirty="0"/>
              <a:t>e</a:t>
            </a:r>
            <a:r>
              <a:rPr lang="en-US" alt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xample: The Iris Correlation Matrix</a:t>
            </a:r>
          </a:p>
        </p:txBody>
      </p:sp>
      <p:sp>
        <p:nvSpPr>
          <p:cNvPr id="35848" name="Rectangle 3584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850" name="Rectangle 3584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51E7E8-E3C9-4089-B37B-8DEF7204D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456" y="1241699"/>
            <a:ext cx="5134772" cy="422334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751" name="Rectangle 3175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286EAEBB-79DC-461A-AC8A-781F5415A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8" b="7527"/>
          <a:stretch>
            <a:fillRect/>
          </a:stretch>
        </p:blipFill>
        <p:spPr bwMode="auto">
          <a:xfrm>
            <a:off x="3598207" y="3669067"/>
            <a:ext cx="4948340" cy="2960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4268" b="752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 useBgFill="1">
        <p:nvSpPr>
          <p:cNvPr id="31753" name="Rectangle 3175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81" y="633619"/>
            <a:ext cx="320953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49267B71-1546-4EFF-B590-08D6F15CB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5" y="978619"/>
            <a:ext cx="2558034" cy="1106424"/>
          </a:xfrm>
        </p:spPr>
        <p:txBody>
          <a:bodyPr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dirty="0"/>
              <a:t>Contour Plots</a:t>
            </a:r>
          </a:p>
        </p:txBody>
      </p:sp>
      <p:sp>
        <p:nvSpPr>
          <p:cNvPr id="31755" name="Rectangle 3175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5" y="1171300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757" name="Rectangle 3175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4" y="2093976"/>
            <a:ext cx="249631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3D5E9502-D93A-43AF-9F45-100A47DF6B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0936" y="2252870"/>
            <a:ext cx="2559164" cy="3560251"/>
          </a:xfrm>
        </p:spPr>
        <p:txBody>
          <a:bodyPr>
            <a:normAutofit lnSpcReduction="10000"/>
          </a:bodyPr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 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Useful when a continuous attribute is measured on a </a:t>
            </a:r>
            <a:r>
              <a:rPr lang="en-US" altLang="en-US" sz="1300" b="1"/>
              <a:t>spatial grid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They partition the plane into regions of similar values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The contour lines that form the boundaries of these regions connect points with equal values	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The most common example is contour maps of elevation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Can also display temperature, rainfall, air pressure, etc.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1A7A3D-A34C-6877-E7FC-B4F0552BBC8C}"/>
              </a:ext>
            </a:extLst>
          </p:cNvPr>
          <p:cNvSpPr txBox="1"/>
          <p:nvPr/>
        </p:nvSpPr>
        <p:spPr>
          <a:xfrm>
            <a:off x="8141811" y="4998626"/>
            <a:ext cx="1013419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+mn-lt"/>
              </a:rPr>
              <a:t>Ocean Temp.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n-lt"/>
              </a:rPr>
              <a:t>in  ⁰C</a:t>
            </a:r>
          </a:p>
        </p:txBody>
      </p:sp>
      <p:pic>
        <p:nvPicPr>
          <p:cNvPr id="3" name="Picture 1" descr="A map of the world&#10;&#10;Description automatically generated">
            <a:extLst>
              <a:ext uri="{FF2B5EF4-FFF2-40B4-BE49-F238E27FC236}">
                <a16:creationId xmlns:a16="http://schemas.microsoft.com/office/drawing/2014/main" id="{CC8AEC4A-D1F6-8CFB-D9A6-5F1F59D489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3"/>
          <a:stretch/>
        </p:blipFill>
        <p:spPr bwMode="auto">
          <a:xfrm>
            <a:off x="3628678" y="454394"/>
            <a:ext cx="4846594" cy="3214673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277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FC239A-B422-91ED-AA53-916E44B9EC8E}"/>
              </a:ext>
            </a:extLst>
          </p:cNvPr>
          <p:cNvSpPr txBox="1"/>
          <p:nvPr/>
        </p:nvSpPr>
        <p:spPr>
          <a:xfrm>
            <a:off x="8130581" y="1854210"/>
            <a:ext cx="1013419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+mn-lt"/>
              </a:rPr>
              <a:t>Ocean Temp.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n-lt"/>
              </a:rPr>
              <a:t>in  ⁰C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A051CEC-15E6-C535-78F2-CA055C8F2069}"/>
              </a:ext>
            </a:extLst>
          </p:cNvPr>
          <p:cNvSpPr/>
          <p:nvPr/>
        </p:nvSpPr>
        <p:spPr>
          <a:xfrm>
            <a:off x="5570752" y="3095296"/>
            <a:ext cx="609600" cy="7620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4663C1-2B10-5F73-EC0A-B19B01BE40AD}"/>
              </a:ext>
            </a:extLst>
          </p:cNvPr>
          <p:cNvSpPr txBox="1"/>
          <p:nvPr/>
        </p:nvSpPr>
        <p:spPr>
          <a:xfrm>
            <a:off x="4173471" y="228600"/>
            <a:ext cx="43018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Sea Surface Temperature (SST) for July 1982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2025A0A3-405C-4928-9079-312599336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777875"/>
          </a:xfrm>
        </p:spPr>
        <p:txBody>
          <a:bodyPr anchor="b">
            <a:normAutofit/>
          </a:bodyPr>
          <a:lstStyle/>
          <a:p>
            <a:r>
              <a:rPr lang="en-US" altLang="en-US" dirty="0"/>
              <a:t>Parallel Coordinates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596282C5-5844-4C2E-9BAB-53C849EA48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95401"/>
            <a:ext cx="7886700" cy="1904999"/>
          </a:xfrm>
          <a:noFill/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Used to plot the attribute values of high-dimensional data</a:t>
            </a:r>
          </a:p>
          <a:p>
            <a:r>
              <a:rPr lang="en-US" altLang="en-US" dirty="0"/>
              <a:t>Instead of using perpendicular axes, use a set of parallel axes </a:t>
            </a:r>
          </a:p>
          <a:p>
            <a:r>
              <a:rPr lang="en-US" altLang="en-US" dirty="0"/>
              <a:t>The attribute values of each object are plotted as a point on each corresponding coordinate axis and the points are connected by a line	</a:t>
            </a:r>
          </a:p>
          <a:p>
            <a:r>
              <a:rPr lang="en-US" altLang="en-US" dirty="0"/>
              <a:t>Thus, each object is represented as a line </a:t>
            </a:r>
          </a:p>
          <a:p>
            <a:r>
              <a:rPr lang="en-US" altLang="en-US" dirty="0"/>
              <a:t>Often, the lines representing a distinct class of objects group together, at least for some attributes</a:t>
            </a:r>
          </a:p>
          <a:p>
            <a:r>
              <a:rPr lang="en-US" altLang="en-US" dirty="0"/>
              <a:t>Ordering of attributes is important in seeing such groupings</a:t>
            </a:r>
          </a:p>
          <a:p>
            <a:pPr lvl="1"/>
            <a:endParaRPr lang="en-US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3094A8-D30F-0342-94F0-EBE5725A7874}"/>
              </a:ext>
            </a:extLst>
          </p:cNvPr>
          <p:cNvGrpSpPr/>
          <p:nvPr/>
        </p:nvGrpSpPr>
        <p:grpSpPr>
          <a:xfrm>
            <a:off x="613101" y="3657600"/>
            <a:ext cx="8338250" cy="2953397"/>
            <a:chOff x="613101" y="3733800"/>
            <a:chExt cx="8338250" cy="295339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5DEB770-6C60-4FCC-8347-0CDAF5F94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936" y="3733800"/>
              <a:ext cx="4073652" cy="2953397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3E98438-E302-4C50-B264-197CAB138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7699" y="3749155"/>
              <a:ext cx="4073652" cy="291266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7A00E3-23CD-2817-D159-9FD96F2C7997}"/>
                </a:ext>
              </a:extLst>
            </p:cNvPr>
            <p:cNvSpPr txBox="1"/>
            <p:nvPr/>
          </p:nvSpPr>
          <p:spPr>
            <a:xfrm rot="16200000">
              <a:off x="449755" y="4554871"/>
              <a:ext cx="542135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lt"/>
                </a:rPr>
                <a:t>(z-score)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3F8A71-14FD-3C8E-0E87-87E218E5EB4D}"/>
                </a:ext>
              </a:extLst>
            </p:cNvPr>
            <p:cNvSpPr txBox="1"/>
            <p:nvPr/>
          </p:nvSpPr>
          <p:spPr>
            <a:xfrm rot="16200000">
              <a:off x="4681727" y="4635668"/>
              <a:ext cx="54213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lt"/>
                </a:rPr>
                <a:t>(z-score)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1674B28-63A1-A223-25A2-B89F5FE28954}"/>
              </a:ext>
            </a:extLst>
          </p:cNvPr>
          <p:cNvSpPr txBox="1"/>
          <p:nvPr/>
        </p:nvSpPr>
        <p:spPr>
          <a:xfrm>
            <a:off x="5638800" y="3388998"/>
            <a:ext cx="2286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sz="1800" dirty="0">
                <a:solidFill>
                  <a:schemeClr val="tx1"/>
                </a:solidFill>
                <a:latin typeface="+mn-lt"/>
                <a:cs typeface="+mn-cs"/>
              </a:rPr>
              <a:t>+ Reordered features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919" name="Rectangle 389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921" name="Rectangle 389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923" name="Rectangle 389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CEA939C2-9874-40DE-8BB6-0ED070FC4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/>
              <a:t>Other Visualization Techniques</a:t>
            </a:r>
          </a:p>
        </p:txBody>
      </p:sp>
      <p:sp>
        <p:nvSpPr>
          <p:cNvPr id="38925" name="Rectangle 389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8EFDF7F5-1D9D-42A8-BAED-3295055F39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7794" y="2192500"/>
            <a:ext cx="7626096" cy="433838"/>
          </a:xfrm>
        </p:spPr>
        <p:txBody>
          <a:bodyPr>
            <a:normAutofit/>
          </a:bodyPr>
          <a:lstStyle/>
          <a:p>
            <a:r>
              <a:rPr lang="en-US" altLang="en-US" sz="1900" dirty="0"/>
              <a:t>Translate each feature to a feature (a length or size) of a glyph.</a:t>
            </a:r>
          </a:p>
        </p:txBody>
      </p:sp>
      <p:pic>
        <p:nvPicPr>
          <p:cNvPr id="39938" name="Picture 2">
            <a:extLst>
              <a:ext uri="{FF2B5EF4-FFF2-40B4-BE49-F238E27FC236}">
                <a16:creationId xmlns:a16="http://schemas.microsoft.com/office/drawing/2014/main" id="{C8C8ACD9-6F86-4BAB-BC91-13368B0E5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9" t="18289" r="6218" b="17873"/>
          <a:stretch>
            <a:fillRect/>
          </a:stretch>
        </p:blipFill>
        <p:spPr bwMode="auto">
          <a:xfrm>
            <a:off x="1104648" y="3608007"/>
            <a:ext cx="3467352" cy="207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3719" t="18289" r="6218" b="1787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39E2AC1E-C76D-4C3E-0537-3E660873E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1" t="24207" r="14159" b="19347"/>
          <a:stretch>
            <a:fillRect/>
          </a:stretch>
        </p:blipFill>
        <p:spPr bwMode="auto">
          <a:xfrm>
            <a:off x="4930988" y="3582991"/>
            <a:ext cx="3378026" cy="212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8521" t="24207" r="14159" b="1934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CEDB6F68-1AC0-80A8-43EE-B1D9EBFFD133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3878517"/>
            <a:ext cx="1123188" cy="1988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Calibri" panose="020F0502020204030204" pitchFamily="34" charset="0"/>
              <a:buChar char="—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SzTx/>
              <a:buNone/>
            </a:pPr>
            <a:r>
              <a:rPr lang="en-US" altLang="en-US" sz="1600" dirty="0" err="1"/>
              <a:t>Setosa</a:t>
            </a:r>
            <a:endParaRPr lang="en-US" altLang="en-US" sz="1600" dirty="0"/>
          </a:p>
          <a:p>
            <a:pPr marL="0" indent="0" fontAlgn="auto">
              <a:spcAft>
                <a:spcPts val="0"/>
              </a:spcAft>
              <a:buSzTx/>
              <a:buNone/>
            </a:pPr>
            <a:endParaRPr lang="en-US" altLang="en-US" sz="1600" dirty="0"/>
          </a:p>
          <a:p>
            <a:pPr marL="0" indent="0" fontAlgn="auto">
              <a:spcAft>
                <a:spcPts val="0"/>
              </a:spcAft>
              <a:buSzTx/>
              <a:buNone/>
            </a:pPr>
            <a:r>
              <a:rPr lang="en-US" altLang="en-US" sz="1600" dirty="0"/>
              <a:t>Versicolor</a:t>
            </a:r>
          </a:p>
          <a:p>
            <a:pPr marL="0" indent="0" fontAlgn="auto">
              <a:spcAft>
                <a:spcPts val="0"/>
              </a:spcAft>
              <a:buSzTx/>
              <a:buNone/>
            </a:pPr>
            <a:endParaRPr lang="en-US" altLang="en-US" sz="1600" dirty="0"/>
          </a:p>
          <a:p>
            <a:pPr marL="0" indent="0" fontAlgn="auto">
              <a:spcAft>
                <a:spcPts val="0"/>
              </a:spcAft>
              <a:buSzTx/>
              <a:buNone/>
            </a:pPr>
            <a:r>
              <a:rPr lang="en-US" altLang="en-US" sz="1600" dirty="0"/>
              <a:t>Virginica</a:t>
            </a:r>
          </a:p>
          <a:p>
            <a:pPr marL="0" indent="0" fontAlgn="auto">
              <a:spcAft>
                <a:spcPts val="0"/>
              </a:spcAft>
              <a:buSzTx/>
              <a:buNone/>
            </a:pPr>
            <a:endParaRPr lang="en-US" altLang="en-US" sz="1600" dirty="0"/>
          </a:p>
          <a:p>
            <a:pPr marL="0" indent="0" fontAlgn="auto">
              <a:spcAft>
                <a:spcPts val="0"/>
              </a:spcAft>
              <a:buSzTx/>
              <a:buNone/>
            </a:pPr>
            <a:endParaRPr lang="en-US" altLang="en-US" sz="1600" dirty="0"/>
          </a:p>
          <a:p>
            <a:pPr marL="0" indent="0" fontAlgn="auto">
              <a:spcAft>
                <a:spcPts val="0"/>
              </a:spcAft>
              <a:buSzTx/>
              <a:buNone/>
            </a:pPr>
            <a:endParaRPr lang="en-US" altLang="en-US" sz="1600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B72F5842-9CD2-EBEB-D000-95B74A961D3F}"/>
              </a:ext>
            </a:extLst>
          </p:cNvPr>
          <p:cNvSpPr/>
          <p:nvPr/>
        </p:nvSpPr>
        <p:spPr>
          <a:xfrm>
            <a:off x="2209800" y="5933197"/>
            <a:ext cx="1447800" cy="875046"/>
          </a:xfrm>
          <a:prstGeom prst="wedgeRoundRectCallout">
            <a:avLst>
              <a:gd name="adj1" fmla="val -45790"/>
              <a:gd name="adj2" fmla="val -99301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Also called radar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6DAA7-AC1F-71F2-7DD0-D2588BF6B79D}"/>
              </a:ext>
            </a:extLst>
          </p:cNvPr>
          <p:cNvSpPr txBox="1"/>
          <p:nvPr/>
        </p:nvSpPr>
        <p:spPr>
          <a:xfrm>
            <a:off x="2172929" y="3021595"/>
            <a:ext cx="1447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+mj-lt"/>
              </a:rPr>
              <a:t>Star Plots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7541D-8161-C321-CD74-1E3C2A03A019}"/>
              </a:ext>
            </a:extLst>
          </p:cNvPr>
          <p:cNvSpPr txBox="1"/>
          <p:nvPr/>
        </p:nvSpPr>
        <p:spPr>
          <a:xfrm>
            <a:off x="5715000" y="3090253"/>
            <a:ext cx="2057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+mj-lt"/>
              </a:rPr>
              <a:t>Chernoff Faces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1405B820-CD57-EBA4-96EF-F8796736B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1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58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5BD70-9077-736F-F673-7807E984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en-US" sz="4700"/>
              <a:t>Conclusion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5894AD87-16E2-9B8C-62F4-32F1A4CB0F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450" r="39716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056B0-ECCE-1A51-BF01-1E1B4C87E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>
            <a:normAutofit/>
          </a:bodyPr>
          <a:lstStyle/>
          <a:p>
            <a:r>
              <a:rPr lang="en-US" sz="1900"/>
              <a:t>Exploring data is the first step when working with data.</a:t>
            </a:r>
          </a:p>
          <a:p>
            <a:r>
              <a:rPr lang="en-US" sz="1900"/>
              <a:t>The goal is to: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900"/>
              <a:t>Understand what data is available.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900"/>
              <a:t>Assess data distributions and how variables relate to each other.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900"/>
              <a:t>Assess data quality. </a:t>
            </a:r>
          </a:p>
          <a:p>
            <a:endParaRPr lang="en-US" sz="1900"/>
          </a:p>
          <a:p>
            <a:r>
              <a:rPr lang="en-US" sz="1900"/>
              <a:t>Understanding the data is necessary to decide on data preparation and modeling.</a:t>
            </a:r>
          </a:p>
        </p:txBody>
      </p:sp>
    </p:spTree>
    <p:extLst>
      <p:ext uri="{BB962C8B-B14F-4D97-AF65-F5344CB8AC3E}">
        <p14:creationId xmlns:p14="http://schemas.microsoft.com/office/powerpoint/2010/main" val="69336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467FF44-2F2E-4CE3-BF2F-2287483DC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" r="24246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302DF694-6BF2-421C-B98B-42E702E6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altLang="en-US" sz="2400"/>
              <a:t>Topics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128D3FC-71AC-4AB1-BE9C-049A2FB62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n-US" altLang="en-US" sz="1500" b="1" dirty="0"/>
              <a:t>Exploratory Data Analysis</a:t>
            </a:r>
          </a:p>
          <a:p>
            <a:r>
              <a:rPr lang="en-US" altLang="en-US" sz="1500" dirty="0"/>
              <a:t>Summary Statistics</a:t>
            </a:r>
          </a:p>
          <a:p>
            <a:r>
              <a:rPr lang="en-US" altLang="en-US" sz="1500" dirty="0"/>
              <a:t>Visualization</a:t>
            </a:r>
          </a:p>
          <a:p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748569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65F4D0A6-D92E-4DF1-98E9-3DCA775C6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Data Exploration?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AF3B54C9-20F9-478E-83FB-453EECFA68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400" b="1" dirty="0">
                <a:latin typeface="Arial" panose="020B0604020202020204" pitchFamily="34" charset="0"/>
              </a:rPr>
              <a:t>“A preliminary exploration of the data to better understand its characteristics.”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Key motivations of data exploration include</a:t>
            </a:r>
          </a:p>
          <a:p>
            <a:pPr lvl="1"/>
            <a:r>
              <a:rPr lang="en-US" altLang="en-US" dirty="0"/>
              <a:t>Helping to select the right tool for preprocessing or analysis</a:t>
            </a:r>
          </a:p>
          <a:p>
            <a:pPr lvl="1"/>
            <a:r>
              <a:rPr lang="en-US" altLang="en-US" dirty="0"/>
              <a:t>Making use of humans’ abilities to recognize patterns.</a:t>
            </a:r>
            <a:br>
              <a:rPr lang="en-US" altLang="en-US" dirty="0"/>
            </a:br>
            <a:r>
              <a:rPr lang="en-US" altLang="en-US" dirty="0"/>
              <a:t>	People can recognize patterns not captured by data analysis tools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Related to the area of Exploratory Data Analysis (EDA)</a:t>
            </a:r>
          </a:p>
          <a:p>
            <a:pPr lvl="1"/>
            <a:r>
              <a:rPr lang="en-US" altLang="en-US" dirty="0"/>
              <a:t>Created by statistician John Tukey</a:t>
            </a:r>
          </a:p>
          <a:p>
            <a:pPr lvl="1"/>
            <a:r>
              <a:rPr lang="en-US" altLang="en-US" dirty="0"/>
              <a:t>Seminal book is "Exploratory Data Analysis" by Tukey</a:t>
            </a:r>
          </a:p>
          <a:p>
            <a:pPr lvl="1"/>
            <a:r>
              <a:rPr lang="en-US" altLang="en-US" dirty="0"/>
              <a:t>A nice online introduction can be found in Chapter 1 of the NIST Engineering Statistics Handbook</a:t>
            </a:r>
          </a:p>
          <a:p>
            <a:pPr lvl="1"/>
            <a:r>
              <a:rPr lang="en-US" altLang="en-US" dirty="0">
                <a:hlinkClick r:id="rId3"/>
              </a:rPr>
              <a:t>http://www.itl.nist.gov/div898/handbook/index.htm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00B0F772-A08A-44BE-AE88-21DED5EF4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Techniques Used In Data Exploration  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9FDE4A43-13A8-402C-859A-52969FFE6C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In EDA, as originally defined by Tukey</a:t>
            </a:r>
          </a:p>
          <a:p>
            <a:pPr lvl="1"/>
            <a:r>
              <a:rPr lang="en-US" altLang="en-US"/>
              <a:t>The focus was on visualization</a:t>
            </a:r>
          </a:p>
          <a:p>
            <a:pPr lvl="1"/>
            <a:r>
              <a:rPr lang="en-US" altLang="en-US"/>
              <a:t>Clustering and anomaly detection were viewed as exploratory techniques</a:t>
            </a:r>
          </a:p>
          <a:p>
            <a:pPr lvl="1"/>
            <a:r>
              <a:rPr lang="en-US" altLang="en-US"/>
              <a:t>In data mining, clustering and anomaly detection are major areas of interest, and not thought of as just exploratory</a:t>
            </a:r>
          </a:p>
          <a:p>
            <a:pPr lvl="1"/>
            <a:endParaRPr lang="en-US" altLang="en-US"/>
          </a:p>
          <a:p>
            <a:r>
              <a:rPr lang="en-US" altLang="en-US"/>
              <a:t>In our discussion of data exploration, we focus on</a:t>
            </a:r>
          </a:p>
          <a:p>
            <a:pPr lvl="1"/>
            <a:r>
              <a:rPr lang="en-US" altLang="en-US"/>
              <a:t>Summary statistics</a:t>
            </a:r>
          </a:p>
          <a:p>
            <a:pPr lvl="1"/>
            <a:r>
              <a:rPr lang="en-US" altLang="en-US"/>
              <a:t>Visualization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467FF44-2F2E-4CE3-BF2F-2287483DC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31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302DF694-6BF2-421C-B98B-42E702E6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altLang="en-US" sz="2400"/>
              <a:t>Topics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128D3FC-71AC-4AB1-BE9C-049A2FB62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n-US" altLang="en-US" sz="1500" dirty="0"/>
              <a:t>Exploratory Data Analysis</a:t>
            </a:r>
          </a:p>
          <a:p>
            <a:r>
              <a:rPr lang="en-US" altLang="en-US" sz="1500" b="1" dirty="0"/>
              <a:t>Summary Statistics</a:t>
            </a:r>
          </a:p>
          <a:p>
            <a:r>
              <a:rPr lang="en-US" altLang="en-US" sz="1500" dirty="0"/>
              <a:t>Visualization</a:t>
            </a:r>
          </a:p>
          <a:p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124153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8" name="Rectangle 1024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1" name="Rectangle 1">
            <a:extLst>
              <a:ext uri="{FF2B5EF4-FFF2-40B4-BE49-F238E27FC236}">
                <a16:creationId xmlns:a16="http://schemas.microsoft.com/office/drawing/2014/main" id="{0AF45335-3309-4387-A5F4-765F2F0802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 altLang="en-US"/>
              <a:t>Summary Statistics</a:t>
            </a:r>
          </a:p>
        </p:txBody>
      </p:sp>
      <p:sp>
        <p:nvSpPr>
          <p:cNvPr id="10250" name="Rectangle 1024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52" name="Rectangle 1025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0244" name="Rectangle 2">
            <a:extLst>
              <a:ext uri="{FF2B5EF4-FFF2-40B4-BE49-F238E27FC236}">
                <a16:creationId xmlns:a16="http://schemas.microsoft.com/office/drawing/2014/main" id="{8D9BB152-FFCB-B5FB-213B-C044FE8328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070264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81" name="Rectangle 1128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282" name="Rectangle 1128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283" name="Rectangle 1128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65" name="Rectangle 1">
            <a:extLst>
              <a:ext uri="{FF2B5EF4-FFF2-40B4-BE49-F238E27FC236}">
                <a16:creationId xmlns:a16="http://schemas.microsoft.com/office/drawing/2014/main" id="{051FD9CE-9D21-4F6C-8A51-09EE21C3A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 dirty="0"/>
              <a:t>Categorical Features: </a:t>
            </a:r>
            <a:br>
              <a:rPr lang="en-US" altLang="en-US" sz="3500" dirty="0"/>
            </a:br>
            <a:r>
              <a:rPr lang="en-US" altLang="en-US" sz="3500" dirty="0"/>
              <a:t>Frequency and Mode</a:t>
            </a:r>
          </a:p>
        </p:txBody>
      </p:sp>
      <p:sp>
        <p:nvSpPr>
          <p:cNvPr id="11284" name="Rectangle 1128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0CE36B71-39EB-4924-9EE6-AAD29E2FD1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2"/>
            <a:ext cx="7626096" cy="382741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900" dirty="0"/>
              <a:t>The frequency of an attribute value is the percentage of time the value occurs in the </a:t>
            </a:r>
            <a:br>
              <a:rPr lang="en-US" altLang="en-US" sz="1900" dirty="0"/>
            </a:br>
            <a:r>
              <a:rPr lang="en-US" altLang="en-US" sz="1900" dirty="0"/>
              <a:t>data set </a:t>
            </a:r>
          </a:p>
          <a:p>
            <a:pPr lvl="1"/>
            <a:r>
              <a:rPr lang="en-US" altLang="en-US" sz="1900" dirty="0"/>
              <a:t>For example, given the attribute ‘gender’ and a representative population of people, the gender ‘female’ occurs about 60% of the time.</a:t>
            </a:r>
          </a:p>
          <a:p>
            <a:endParaRPr lang="en-US" altLang="en-US" sz="1900" dirty="0"/>
          </a:p>
          <a:p>
            <a:endParaRPr lang="en-US" altLang="en-US" sz="1900" dirty="0"/>
          </a:p>
          <a:p>
            <a:endParaRPr lang="en-US" altLang="en-US" sz="1900" dirty="0"/>
          </a:p>
          <a:p>
            <a:endParaRPr lang="en-US" altLang="en-US" sz="1900" dirty="0"/>
          </a:p>
          <a:p>
            <a:endParaRPr lang="en-US" altLang="en-US" sz="1900" dirty="0"/>
          </a:p>
          <a:p>
            <a:endParaRPr lang="en-US" altLang="en-US" sz="1900" dirty="0"/>
          </a:p>
          <a:p>
            <a:r>
              <a:rPr lang="en-US" altLang="en-US" sz="1900" dirty="0"/>
              <a:t>The mode of an attribute is the most frequent attribute value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AI_high_contrast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F9ED5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1700</Words>
  <Application>Microsoft Office PowerPoint</Application>
  <PresentationFormat>On-screen Show (4:3)</PresentationFormat>
  <Paragraphs>228</Paragraphs>
  <Slides>36</Slides>
  <Notes>32</Notes>
  <HiddenSlides>4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Aptos</vt:lpstr>
      <vt:lpstr>Aptos Display</vt:lpstr>
      <vt:lpstr>Arial</vt:lpstr>
      <vt:lpstr>Calibri</vt:lpstr>
      <vt:lpstr>Cambria Math</vt:lpstr>
      <vt:lpstr>source sans pro</vt:lpstr>
      <vt:lpstr>Times New Roman</vt:lpstr>
      <vt:lpstr>Ubuntu</vt:lpstr>
      <vt:lpstr>Ubuntu Light</vt:lpstr>
      <vt:lpstr>Wingdings</vt:lpstr>
      <vt:lpstr>1_Office Theme</vt:lpstr>
      <vt:lpstr>Introduction to Data Mining    Web Chapter Exploring Data </vt:lpstr>
      <vt:lpstr>R Code Examples</vt:lpstr>
      <vt:lpstr>Exploring Data in the Data Mining Process</vt:lpstr>
      <vt:lpstr>Topics</vt:lpstr>
      <vt:lpstr>What is Data Exploration?</vt:lpstr>
      <vt:lpstr>Techniques Used In Data Exploration  </vt:lpstr>
      <vt:lpstr>Topics</vt:lpstr>
      <vt:lpstr>Summary Statistics</vt:lpstr>
      <vt:lpstr>Categorical Features:  Frequency and Mode</vt:lpstr>
      <vt:lpstr> Continuous/Ordinal Features: Measures of Location - Mean and Median</vt:lpstr>
      <vt:lpstr>Measures of Spread: Range and Variance</vt:lpstr>
      <vt:lpstr>Percentiles of a Distribution</vt:lpstr>
      <vt:lpstr>Pearson Correlation</vt:lpstr>
      <vt:lpstr>Visually Evaluating Correlation</vt:lpstr>
      <vt:lpstr>Rank Correlation</vt:lpstr>
      <vt:lpstr>Topics</vt:lpstr>
      <vt:lpstr>Visualization</vt:lpstr>
      <vt:lpstr>Representation</vt:lpstr>
      <vt:lpstr>Arrangement</vt:lpstr>
      <vt:lpstr>Selection</vt:lpstr>
      <vt:lpstr>The Iris Dataset  </vt:lpstr>
      <vt:lpstr>Scatter Plots</vt:lpstr>
      <vt:lpstr>Scatter Plot Array of Iris Attributes</vt:lpstr>
      <vt:lpstr>Distribution: Histograms</vt:lpstr>
      <vt:lpstr>Empirical Cumulative Distribution Function (ECDF)</vt:lpstr>
      <vt:lpstr>Example: ECDF </vt:lpstr>
      <vt:lpstr>Distribution Box Plots</vt:lpstr>
      <vt:lpstr>Examples of Box Plots </vt:lpstr>
      <vt:lpstr>Two-Dimensional Histograms</vt:lpstr>
      <vt:lpstr>Matrix Plots</vt:lpstr>
      <vt:lpstr>Matrix plot example: The Iris Correlation Matrix</vt:lpstr>
      <vt:lpstr>Contour Plots</vt:lpstr>
      <vt:lpstr>Parallel Coordinates</vt:lpstr>
      <vt:lpstr>Other Visualization Techniques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Mining: Exploring Data</dc:title>
  <dc:creator>michael</dc:creator>
  <cp:lastModifiedBy>Hahsler, Michael</cp:lastModifiedBy>
  <cp:revision>24</cp:revision>
  <dcterms:created xsi:type="dcterms:W3CDTF">2021-01-19T16:01:52Z</dcterms:created>
  <dcterms:modified xsi:type="dcterms:W3CDTF">2025-02-24T15:22:35Z</dcterms:modified>
</cp:coreProperties>
</file>