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90"/>
  </p:notesMasterIdLst>
  <p:sldIdLst>
    <p:sldId id="356" r:id="rId2"/>
    <p:sldId id="5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47" r:id="rId11"/>
    <p:sldId id="265" r:id="rId12"/>
    <p:sldId id="266" r:id="rId13"/>
    <p:sldId id="267" r:id="rId14"/>
    <p:sldId id="268" r:id="rId15"/>
    <p:sldId id="348" r:id="rId16"/>
    <p:sldId id="270" r:id="rId17"/>
    <p:sldId id="271" r:id="rId18"/>
    <p:sldId id="272" r:id="rId19"/>
    <p:sldId id="273" r:id="rId20"/>
    <p:sldId id="275" r:id="rId21"/>
    <p:sldId id="276" r:id="rId22"/>
    <p:sldId id="349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51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52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53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54" r:id="rId68"/>
    <p:sldId id="327" r:id="rId69"/>
    <p:sldId id="328" r:id="rId70"/>
    <p:sldId id="329" r:id="rId71"/>
    <p:sldId id="330" r:id="rId72"/>
    <p:sldId id="333" r:id="rId73"/>
    <p:sldId id="334" r:id="rId74"/>
    <p:sldId id="331" r:id="rId75"/>
    <p:sldId id="332" r:id="rId76"/>
    <p:sldId id="336" r:id="rId77"/>
    <p:sldId id="337" r:id="rId78"/>
    <p:sldId id="338" r:id="rId79"/>
    <p:sldId id="355" r:id="rId80"/>
    <p:sldId id="339" r:id="rId81"/>
    <p:sldId id="340" r:id="rId82"/>
    <p:sldId id="335" r:id="rId83"/>
    <p:sldId id="341" r:id="rId84"/>
    <p:sldId id="342" r:id="rId85"/>
    <p:sldId id="343" r:id="rId86"/>
    <p:sldId id="344" r:id="rId87"/>
    <p:sldId id="345" r:id="rId88"/>
    <p:sldId id="346" r:id="rId89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60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B3CDF-01F3-4DB0-8DCF-CA461A7687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8714-1BA9-4318-BD53-68876F5B42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Partitional Clustering</a:t>
          </a:r>
        </a:p>
      </dgm:t>
    </dgm:pt>
    <dgm:pt modelId="{C82705D2-6E76-40D3-989F-189077B18946}" type="parTrans" cxnId="{A2AC24B7-B9F1-42E5-B247-28A8D0ACB601}">
      <dgm:prSet/>
      <dgm:spPr/>
      <dgm:t>
        <a:bodyPr/>
        <a:lstStyle/>
        <a:p>
          <a:endParaRPr lang="en-US"/>
        </a:p>
      </dgm:t>
    </dgm:pt>
    <dgm:pt modelId="{1F045C85-F1A2-4777-9184-7BF4B9044229}" type="sibTrans" cxnId="{A2AC24B7-B9F1-42E5-B247-28A8D0ACB601}">
      <dgm:prSet/>
      <dgm:spPr/>
      <dgm:t>
        <a:bodyPr/>
        <a:lstStyle/>
        <a:p>
          <a:endParaRPr lang="en-US"/>
        </a:p>
      </dgm:t>
    </dgm:pt>
    <dgm:pt modelId="{BAEA5BDC-F078-45A9-91ED-C4FBFC85F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division data objects into non-overlapping subsets (clusters) such that each data object is in exactly one subset</a:t>
          </a:r>
        </a:p>
      </dgm:t>
    </dgm:pt>
    <dgm:pt modelId="{AB4F7E86-D2DB-4BE1-ABB3-FD9F32C87B18}" type="parTrans" cxnId="{DF978F88-8D20-49DA-AB44-B5B7872AB007}">
      <dgm:prSet/>
      <dgm:spPr/>
      <dgm:t>
        <a:bodyPr/>
        <a:lstStyle/>
        <a:p>
          <a:endParaRPr lang="en-US"/>
        </a:p>
      </dgm:t>
    </dgm:pt>
    <dgm:pt modelId="{73E02BDA-C9AF-4731-9D86-EA88D2AF9389}" type="sibTrans" cxnId="{DF978F88-8D20-49DA-AB44-B5B7872AB007}">
      <dgm:prSet/>
      <dgm:spPr/>
      <dgm:t>
        <a:bodyPr/>
        <a:lstStyle/>
        <a:p>
          <a:endParaRPr lang="en-US"/>
        </a:p>
      </dgm:t>
    </dgm:pt>
    <dgm:pt modelId="{C2D97A5F-AE2D-426D-AAA4-2478BD86E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Hierarchical clustering</a:t>
          </a:r>
        </a:p>
      </dgm:t>
    </dgm:pt>
    <dgm:pt modelId="{961ED1E3-0C2B-4724-AF6F-460FD734F0CB}" type="parTrans" cxnId="{8223CD82-2473-4D7C-B0BD-4DBBB8EA5AF8}">
      <dgm:prSet/>
      <dgm:spPr/>
      <dgm:t>
        <a:bodyPr/>
        <a:lstStyle/>
        <a:p>
          <a:endParaRPr lang="en-US"/>
        </a:p>
      </dgm:t>
    </dgm:pt>
    <dgm:pt modelId="{125F9645-5316-43D2-8D79-54369D7C0FB9}" type="sibTrans" cxnId="{8223CD82-2473-4D7C-B0BD-4DBBB8EA5AF8}">
      <dgm:prSet/>
      <dgm:spPr/>
      <dgm:t>
        <a:bodyPr/>
        <a:lstStyle/>
        <a:p>
          <a:endParaRPr lang="en-US"/>
        </a:p>
      </dgm:t>
    </dgm:pt>
    <dgm:pt modelId="{794A850E-133F-4C37-A9FE-916ECDC15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set of nested clusters organized as a hierarchical tree </a:t>
          </a:r>
        </a:p>
      </dgm:t>
    </dgm:pt>
    <dgm:pt modelId="{15E818AA-81DC-41B8-B5F7-334FD75FAC94}" type="parTrans" cxnId="{870EEDFB-135D-400A-A3AA-AC05AC59A97F}">
      <dgm:prSet/>
      <dgm:spPr/>
      <dgm:t>
        <a:bodyPr/>
        <a:lstStyle/>
        <a:p>
          <a:endParaRPr lang="en-US"/>
        </a:p>
      </dgm:t>
    </dgm:pt>
    <dgm:pt modelId="{BB085B86-CAB1-46C4-87B0-43131E395809}" type="sibTrans" cxnId="{870EEDFB-135D-400A-A3AA-AC05AC59A97F}">
      <dgm:prSet/>
      <dgm:spPr/>
      <dgm:t>
        <a:bodyPr/>
        <a:lstStyle/>
        <a:p>
          <a:endParaRPr lang="en-US"/>
        </a:p>
      </dgm:t>
    </dgm:pt>
    <dgm:pt modelId="{5DB10F60-48DF-4E5E-85DC-FFDBD7D2AC2E}" type="pres">
      <dgm:prSet presAssocID="{F6AB3CDF-01F3-4DB0-8DCF-CA461A768702}" presName="root" presStyleCnt="0">
        <dgm:presLayoutVars>
          <dgm:dir/>
          <dgm:resizeHandles val="exact"/>
        </dgm:presLayoutVars>
      </dgm:prSet>
      <dgm:spPr/>
    </dgm:pt>
    <dgm:pt modelId="{CCFFB8CD-EA56-4BA6-AC02-5E1F7B53235E}" type="pres">
      <dgm:prSet presAssocID="{88568714-1BA9-4318-BD53-68876F5B4282}" presName="compNode" presStyleCnt="0"/>
      <dgm:spPr/>
    </dgm:pt>
    <dgm:pt modelId="{A99CE551-F5C6-400E-8837-9194187F10EB}" type="pres">
      <dgm:prSet presAssocID="{88568714-1BA9-4318-BD53-68876F5B4282}" presName="bgRect" presStyleLbl="bgShp" presStyleIdx="0" presStyleCnt="2"/>
      <dgm:spPr/>
    </dgm:pt>
    <dgm:pt modelId="{918C3D53-BFA8-4C67-982C-19558B6B609C}" type="pres">
      <dgm:prSet presAssocID="{88568714-1BA9-4318-BD53-68876F5B42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319A3A4-647B-4A7D-953A-3F2C709879D6}" type="pres">
      <dgm:prSet presAssocID="{88568714-1BA9-4318-BD53-68876F5B4282}" presName="spaceRect" presStyleCnt="0"/>
      <dgm:spPr/>
    </dgm:pt>
    <dgm:pt modelId="{731A5D57-4DD6-4B64-8540-4F9CDE6E48A5}" type="pres">
      <dgm:prSet presAssocID="{88568714-1BA9-4318-BD53-68876F5B4282}" presName="parTx" presStyleLbl="revTx" presStyleIdx="0" presStyleCnt="4">
        <dgm:presLayoutVars>
          <dgm:chMax val="0"/>
          <dgm:chPref val="0"/>
        </dgm:presLayoutVars>
      </dgm:prSet>
      <dgm:spPr/>
    </dgm:pt>
    <dgm:pt modelId="{39139FCD-5D94-40A9-B5B5-2940A4396EA4}" type="pres">
      <dgm:prSet presAssocID="{88568714-1BA9-4318-BD53-68876F5B4282}" presName="desTx" presStyleLbl="revTx" presStyleIdx="1" presStyleCnt="4">
        <dgm:presLayoutVars/>
      </dgm:prSet>
      <dgm:spPr/>
    </dgm:pt>
    <dgm:pt modelId="{ABAB6A2B-397D-4852-8511-D5A0B74FF41D}" type="pres">
      <dgm:prSet presAssocID="{1F045C85-F1A2-4777-9184-7BF4B9044229}" presName="sibTrans" presStyleCnt="0"/>
      <dgm:spPr/>
    </dgm:pt>
    <dgm:pt modelId="{E191D5DB-1427-44C1-8244-2DB89E8BE5F8}" type="pres">
      <dgm:prSet presAssocID="{C2D97A5F-AE2D-426D-AAA4-2478BD86EA8E}" presName="compNode" presStyleCnt="0"/>
      <dgm:spPr/>
    </dgm:pt>
    <dgm:pt modelId="{6ABFBD4B-61D2-48B9-9823-573F566A0872}" type="pres">
      <dgm:prSet presAssocID="{C2D97A5F-AE2D-426D-AAA4-2478BD86EA8E}" presName="bgRect" presStyleLbl="bgShp" presStyleIdx="1" presStyleCnt="2"/>
      <dgm:spPr/>
    </dgm:pt>
    <dgm:pt modelId="{724056D5-04FB-46C1-AE28-54630115D4B6}" type="pres">
      <dgm:prSet presAssocID="{C2D97A5F-AE2D-426D-AAA4-2478BD86EA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CC97CB2-AC08-400E-9DAA-24F15F2B1141}" type="pres">
      <dgm:prSet presAssocID="{C2D97A5F-AE2D-426D-AAA4-2478BD86EA8E}" presName="spaceRect" presStyleCnt="0"/>
      <dgm:spPr/>
    </dgm:pt>
    <dgm:pt modelId="{038D50A2-E928-4CC2-937F-5ECE28876625}" type="pres">
      <dgm:prSet presAssocID="{C2D97A5F-AE2D-426D-AAA4-2478BD86EA8E}" presName="parTx" presStyleLbl="revTx" presStyleIdx="2" presStyleCnt="4">
        <dgm:presLayoutVars>
          <dgm:chMax val="0"/>
          <dgm:chPref val="0"/>
        </dgm:presLayoutVars>
      </dgm:prSet>
      <dgm:spPr/>
    </dgm:pt>
    <dgm:pt modelId="{DA85CA93-420B-4ACC-BE7D-65EBFDC0F5AC}" type="pres">
      <dgm:prSet presAssocID="{C2D97A5F-AE2D-426D-AAA4-2478BD86EA8E}" presName="desTx" presStyleLbl="revTx" presStyleIdx="3" presStyleCnt="4">
        <dgm:presLayoutVars/>
      </dgm:prSet>
      <dgm:spPr/>
    </dgm:pt>
  </dgm:ptLst>
  <dgm:cxnLst>
    <dgm:cxn modelId="{72174F5A-8C53-4DA2-A1A7-5F769DEA1390}" type="presOf" srcId="{794A850E-133F-4C37-A9FE-916ECDC15C17}" destId="{DA85CA93-420B-4ACC-BE7D-65EBFDC0F5AC}" srcOrd="0" destOrd="0" presId="urn:microsoft.com/office/officeart/2018/2/layout/IconVerticalSolidList"/>
    <dgm:cxn modelId="{90B5357B-FBA6-4452-8038-035E91B39852}" type="presOf" srcId="{BAEA5BDC-F078-45A9-91ED-C4FBFC85F133}" destId="{39139FCD-5D94-40A9-B5B5-2940A4396EA4}" srcOrd="0" destOrd="0" presId="urn:microsoft.com/office/officeart/2018/2/layout/IconVerticalSolidList"/>
    <dgm:cxn modelId="{8223CD82-2473-4D7C-B0BD-4DBBB8EA5AF8}" srcId="{F6AB3CDF-01F3-4DB0-8DCF-CA461A768702}" destId="{C2D97A5F-AE2D-426D-AAA4-2478BD86EA8E}" srcOrd="1" destOrd="0" parTransId="{961ED1E3-0C2B-4724-AF6F-460FD734F0CB}" sibTransId="{125F9645-5316-43D2-8D79-54369D7C0FB9}"/>
    <dgm:cxn modelId="{DF978F88-8D20-49DA-AB44-B5B7872AB007}" srcId="{88568714-1BA9-4318-BD53-68876F5B4282}" destId="{BAEA5BDC-F078-45A9-91ED-C4FBFC85F133}" srcOrd="0" destOrd="0" parTransId="{AB4F7E86-D2DB-4BE1-ABB3-FD9F32C87B18}" sibTransId="{73E02BDA-C9AF-4731-9D86-EA88D2AF9389}"/>
    <dgm:cxn modelId="{E9CE028B-8809-4A3E-A738-14FB8F53A4F5}" type="presOf" srcId="{C2D97A5F-AE2D-426D-AAA4-2478BD86EA8E}" destId="{038D50A2-E928-4CC2-937F-5ECE28876625}" srcOrd="0" destOrd="0" presId="urn:microsoft.com/office/officeart/2018/2/layout/IconVerticalSolidList"/>
    <dgm:cxn modelId="{74B98491-4A55-4F9B-BE33-BECFCB2AF01A}" type="presOf" srcId="{F6AB3CDF-01F3-4DB0-8DCF-CA461A768702}" destId="{5DB10F60-48DF-4E5E-85DC-FFDBD7D2AC2E}" srcOrd="0" destOrd="0" presId="urn:microsoft.com/office/officeart/2018/2/layout/IconVerticalSolidList"/>
    <dgm:cxn modelId="{A2AC24B7-B9F1-42E5-B247-28A8D0ACB601}" srcId="{F6AB3CDF-01F3-4DB0-8DCF-CA461A768702}" destId="{88568714-1BA9-4318-BD53-68876F5B4282}" srcOrd="0" destOrd="0" parTransId="{C82705D2-6E76-40D3-989F-189077B18946}" sibTransId="{1F045C85-F1A2-4777-9184-7BF4B9044229}"/>
    <dgm:cxn modelId="{01C077BE-F596-4219-ADE2-E1999BB43057}" type="presOf" srcId="{88568714-1BA9-4318-BD53-68876F5B4282}" destId="{731A5D57-4DD6-4B64-8540-4F9CDE6E48A5}" srcOrd="0" destOrd="0" presId="urn:microsoft.com/office/officeart/2018/2/layout/IconVerticalSolidList"/>
    <dgm:cxn modelId="{870EEDFB-135D-400A-A3AA-AC05AC59A97F}" srcId="{C2D97A5F-AE2D-426D-AAA4-2478BD86EA8E}" destId="{794A850E-133F-4C37-A9FE-916ECDC15C17}" srcOrd="0" destOrd="0" parTransId="{15E818AA-81DC-41B8-B5F7-334FD75FAC94}" sibTransId="{BB085B86-CAB1-46C4-87B0-43131E395809}"/>
    <dgm:cxn modelId="{D021D353-2BFF-49ED-B8D9-B667EABA4BD1}" type="presParOf" srcId="{5DB10F60-48DF-4E5E-85DC-FFDBD7D2AC2E}" destId="{CCFFB8CD-EA56-4BA6-AC02-5E1F7B53235E}" srcOrd="0" destOrd="0" presId="urn:microsoft.com/office/officeart/2018/2/layout/IconVerticalSolidList"/>
    <dgm:cxn modelId="{EA048114-7FC8-4450-AECF-1AFCBD492293}" type="presParOf" srcId="{CCFFB8CD-EA56-4BA6-AC02-5E1F7B53235E}" destId="{A99CE551-F5C6-400E-8837-9194187F10EB}" srcOrd="0" destOrd="0" presId="urn:microsoft.com/office/officeart/2018/2/layout/IconVerticalSolidList"/>
    <dgm:cxn modelId="{4CF51C17-3DEF-4DD9-A676-4DBAEA1B261C}" type="presParOf" srcId="{CCFFB8CD-EA56-4BA6-AC02-5E1F7B53235E}" destId="{918C3D53-BFA8-4C67-982C-19558B6B609C}" srcOrd="1" destOrd="0" presId="urn:microsoft.com/office/officeart/2018/2/layout/IconVerticalSolidList"/>
    <dgm:cxn modelId="{BF2345B6-FDDB-4485-8E30-77E7E503323C}" type="presParOf" srcId="{CCFFB8CD-EA56-4BA6-AC02-5E1F7B53235E}" destId="{D319A3A4-647B-4A7D-953A-3F2C709879D6}" srcOrd="2" destOrd="0" presId="urn:microsoft.com/office/officeart/2018/2/layout/IconVerticalSolidList"/>
    <dgm:cxn modelId="{FF123F8D-3D15-4FD6-A40D-B644B3A3712A}" type="presParOf" srcId="{CCFFB8CD-EA56-4BA6-AC02-5E1F7B53235E}" destId="{731A5D57-4DD6-4B64-8540-4F9CDE6E48A5}" srcOrd="3" destOrd="0" presId="urn:microsoft.com/office/officeart/2018/2/layout/IconVerticalSolidList"/>
    <dgm:cxn modelId="{6B72F75F-E024-4178-9F69-4A46542A0E74}" type="presParOf" srcId="{CCFFB8CD-EA56-4BA6-AC02-5E1F7B53235E}" destId="{39139FCD-5D94-40A9-B5B5-2940A4396EA4}" srcOrd="4" destOrd="0" presId="urn:microsoft.com/office/officeart/2018/2/layout/IconVerticalSolidList"/>
    <dgm:cxn modelId="{B57464C3-35C8-4B73-9714-C9A2D1EB1093}" type="presParOf" srcId="{5DB10F60-48DF-4E5E-85DC-FFDBD7D2AC2E}" destId="{ABAB6A2B-397D-4852-8511-D5A0B74FF41D}" srcOrd="1" destOrd="0" presId="urn:microsoft.com/office/officeart/2018/2/layout/IconVerticalSolidList"/>
    <dgm:cxn modelId="{728606E6-EF2B-4381-A625-867164E08559}" type="presParOf" srcId="{5DB10F60-48DF-4E5E-85DC-FFDBD7D2AC2E}" destId="{E191D5DB-1427-44C1-8244-2DB89E8BE5F8}" srcOrd="2" destOrd="0" presId="urn:microsoft.com/office/officeart/2018/2/layout/IconVerticalSolidList"/>
    <dgm:cxn modelId="{3127C063-FE6D-4E53-B909-41D0F62DEE10}" type="presParOf" srcId="{E191D5DB-1427-44C1-8244-2DB89E8BE5F8}" destId="{6ABFBD4B-61D2-48B9-9823-573F566A0872}" srcOrd="0" destOrd="0" presId="urn:microsoft.com/office/officeart/2018/2/layout/IconVerticalSolidList"/>
    <dgm:cxn modelId="{E87C2B30-0CFA-46AB-9C80-CF850BA98303}" type="presParOf" srcId="{E191D5DB-1427-44C1-8244-2DB89E8BE5F8}" destId="{724056D5-04FB-46C1-AE28-54630115D4B6}" srcOrd="1" destOrd="0" presId="urn:microsoft.com/office/officeart/2018/2/layout/IconVerticalSolidList"/>
    <dgm:cxn modelId="{AF76F976-4773-4CFC-B905-304CC24FA663}" type="presParOf" srcId="{E191D5DB-1427-44C1-8244-2DB89E8BE5F8}" destId="{6CC97CB2-AC08-400E-9DAA-24F15F2B1141}" srcOrd="2" destOrd="0" presId="urn:microsoft.com/office/officeart/2018/2/layout/IconVerticalSolidList"/>
    <dgm:cxn modelId="{E6A949E7-4EF3-445A-9AB6-D953088CD789}" type="presParOf" srcId="{E191D5DB-1427-44C1-8244-2DB89E8BE5F8}" destId="{038D50A2-E928-4CC2-937F-5ECE28876625}" srcOrd="3" destOrd="0" presId="urn:microsoft.com/office/officeart/2018/2/layout/IconVerticalSolidList"/>
    <dgm:cxn modelId="{F1B235A3-8F69-4A68-93D1-5214DF1D663C}" type="presParOf" srcId="{E191D5DB-1427-44C1-8244-2DB89E8BE5F8}" destId="{DA85CA93-420B-4ACC-BE7D-65EBFDC0F5A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E2C43-AF64-4EC4-9712-9247FFF548C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B3278E4-3A85-4198-8706-FF41BD757FD3}">
      <dgm:prSet/>
      <dgm:spPr/>
      <dgm:t>
        <a:bodyPr/>
        <a:lstStyle/>
        <a:p>
          <a:pPr>
            <a:defRPr b="1"/>
          </a:pPr>
          <a:r>
            <a:rPr lang="en-US"/>
            <a:t>Exclusive versus non-exclusive</a:t>
          </a:r>
        </a:p>
      </dgm:t>
    </dgm:pt>
    <dgm:pt modelId="{4949DD7D-7616-474D-878B-287875542E66}" type="parTrans" cxnId="{5158B955-31A0-4626-B546-B9C259311886}">
      <dgm:prSet/>
      <dgm:spPr/>
      <dgm:t>
        <a:bodyPr/>
        <a:lstStyle/>
        <a:p>
          <a:endParaRPr lang="en-US"/>
        </a:p>
      </dgm:t>
    </dgm:pt>
    <dgm:pt modelId="{4BE0A873-A8CA-4EDE-9D9F-548DA31A2A3E}" type="sibTrans" cxnId="{5158B955-31A0-4626-B546-B9C259311886}">
      <dgm:prSet/>
      <dgm:spPr/>
      <dgm:t>
        <a:bodyPr/>
        <a:lstStyle/>
        <a:p>
          <a:endParaRPr lang="en-US"/>
        </a:p>
      </dgm:t>
    </dgm:pt>
    <dgm:pt modelId="{4A4B60F4-AD09-424F-886F-43AF8AC231B2}">
      <dgm:prSet/>
      <dgm:spPr/>
      <dgm:t>
        <a:bodyPr/>
        <a:lstStyle/>
        <a:p>
          <a:r>
            <a:rPr lang="en-US"/>
            <a:t>In non-exclusive clusterings, points may belong to multiple clusters.</a:t>
          </a:r>
        </a:p>
      </dgm:t>
    </dgm:pt>
    <dgm:pt modelId="{6DECC360-A7D3-4638-908E-D4D33307B529}" type="parTrans" cxnId="{ED24923A-5071-4CC4-8C10-6341C802BEDA}">
      <dgm:prSet/>
      <dgm:spPr/>
      <dgm:t>
        <a:bodyPr/>
        <a:lstStyle/>
        <a:p>
          <a:endParaRPr lang="en-US"/>
        </a:p>
      </dgm:t>
    </dgm:pt>
    <dgm:pt modelId="{BBEC877A-B05C-47D1-B7A1-A9BB10B7F964}" type="sibTrans" cxnId="{ED24923A-5071-4CC4-8C10-6341C802BEDA}">
      <dgm:prSet/>
      <dgm:spPr/>
      <dgm:t>
        <a:bodyPr/>
        <a:lstStyle/>
        <a:p>
          <a:endParaRPr lang="en-US"/>
        </a:p>
      </dgm:t>
    </dgm:pt>
    <dgm:pt modelId="{A87FA7F4-65E9-4775-91A0-A048EC6D65D5}">
      <dgm:prSet/>
      <dgm:spPr/>
      <dgm:t>
        <a:bodyPr/>
        <a:lstStyle/>
        <a:p>
          <a:pPr>
            <a:defRPr b="1"/>
          </a:pPr>
          <a:r>
            <a:rPr lang="en-US"/>
            <a:t>Fuzzy versus non-fuzzy</a:t>
          </a:r>
        </a:p>
      </dgm:t>
    </dgm:pt>
    <dgm:pt modelId="{C1F3D3C4-8FDA-40CE-A0D3-C9355FFF4141}" type="parTrans" cxnId="{56F2143A-E02D-4009-94DE-2DC152C63A5F}">
      <dgm:prSet/>
      <dgm:spPr/>
      <dgm:t>
        <a:bodyPr/>
        <a:lstStyle/>
        <a:p>
          <a:endParaRPr lang="en-US"/>
        </a:p>
      </dgm:t>
    </dgm:pt>
    <dgm:pt modelId="{F8778529-8F34-48CF-83D4-7C23C7432592}" type="sibTrans" cxnId="{56F2143A-E02D-4009-94DE-2DC152C63A5F}">
      <dgm:prSet/>
      <dgm:spPr/>
      <dgm:t>
        <a:bodyPr/>
        <a:lstStyle/>
        <a:p>
          <a:endParaRPr lang="en-US"/>
        </a:p>
      </dgm:t>
    </dgm:pt>
    <dgm:pt modelId="{8D266B21-A3F6-413A-8A75-56857B2305B9}">
      <dgm:prSet/>
      <dgm:spPr/>
      <dgm:t>
        <a:bodyPr/>
        <a:lstStyle/>
        <a:p>
          <a:r>
            <a:rPr lang="en-US"/>
            <a:t>In fuzzy clustering, a point belongs to every cluster with some membership weight between 0 and 1</a:t>
          </a:r>
        </a:p>
      </dgm:t>
    </dgm:pt>
    <dgm:pt modelId="{B5577658-91C4-4692-B2C5-A88BC901D351}" type="parTrans" cxnId="{E936B31F-7C9E-4869-84D6-50A58279DBE8}">
      <dgm:prSet/>
      <dgm:spPr/>
      <dgm:t>
        <a:bodyPr/>
        <a:lstStyle/>
        <a:p>
          <a:endParaRPr lang="en-US"/>
        </a:p>
      </dgm:t>
    </dgm:pt>
    <dgm:pt modelId="{E7B6FCF4-8439-4695-AE1D-CD6EB219267C}" type="sibTrans" cxnId="{E936B31F-7C9E-4869-84D6-50A58279DBE8}">
      <dgm:prSet/>
      <dgm:spPr/>
      <dgm:t>
        <a:bodyPr/>
        <a:lstStyle/>
        <a:p>
          <a:endParaRPr lang="en-US"/>
        </a:p>
      </dgm:t>
    </dgm:pt>
    <dgm:pt modelId="{CD073A9B-012B-47EA-8C26-0DBE363D6977}">
      <dgm:prSet/>
      <dgm:spPr/>
      <dgm:t>
        <a:bodyPr/>
        <a:lstStyle/>
        <a:p>
          <a:r>
            <a:rPr lang="en-US"/>
            <a:t>Membership weights must sum to 1</a:t>
          </a:r>
        </a:p>
      </dgm:t>
    </dgm:pt>
    <dgm:pt modelId="{6B96872B-E292-471F-85FF-75304BEA03C3}" type="parTrans" cxnId="{7CF901F3-C6BF-43AB-8F27-0DB650ED7575}">
      <dgm:prSet/>
      <dgm:spPr/>
      <dgm:t>
        <a:bodyPr/>
        <a:lstStyle/>
        <a:p>
          <a:endParaRPr lang="en-US"/>
        </a:p>
      </dgm:t>
    </dgm:pt>
    <dgm:pt modelId="{9273B85A-28D7-46E6-8C70-20D05F6533CE}" type="sibTrans" cxnId="{7CF901F3-C6BF-43AB-8F27-0DB650ED7575}">
      <dgm:prSet/>
      <dgm:spPr/>
      <dgm:t>
        <a:bodyPr/>
        <a:lstStyle/>
        <a:p>
          <a:endParaRPr lang="en-US"/>
        </a:p>
      </dgm:t>
    </dgm:pt>
    <dgm:pt modelId="{E1636D00-178B-4E0C-BC5A-D496B46F4D97}">
      <dgm:prSet/>
      <dgm:spPr/>
      <dgm:t>
        <a:bodyPr/>
        <a:lstStyle/>
        <a:p>
          <a:r>
            <a:rPr lang="en-US"/>
            <a:t>Probabilistic clustering has similar characteristics</a:t>
          </a:r>
        </a:p>
      </dgm:t>
    </dgm:pt>
    <dgm:pt modelId="{97342A36-8175-42F1-A972-96BFABD72723}" type="parTrans" cxnId="{467434FC-F125-4A80-A344-2F337A251CA8}">
      <dgm:prSet/>
      <dgm:spPr/>
      <dgm:t>
        <a:bodyPr/>
        <a:lstStyle/>
        <a:p>
          <a:endParaRPr lang="en-US"/>
        </a:p>
      </dgm:t>
    </dgm:pt>
    <dgm:pt modelId="{627B1792-38B1-47BB-BB9B-0CBFC3C68524}" type="sibTrans" cxnId="{467434FC-F125-4A80-A344-2F337A251CA8}">
      <dgm:prSet/>
      <dgm:spPr/>
      <dgm:t>
        <a:bodyPr/>
        <a:lstStyle/>
        <a:p>
          <a:endParaRPr lang="en-US"/>
        </a:p>
      </dgm:t>
    </dgm:pt>
    <dgm:pt modelId="{AE93C591-E957-4F07-ADFE-E532C6D9C61F}">
      <dgm:prSet/>
      <dgm:spPr/>
      <dgm:t>
        <a:bodyPr/>
        <a:lstStyle/>
        <a:p>
          <a:pPr>
            <a:defRPr b="1"/>
          </a:pPr>
          <a:r>
            <a:rPr lang="en-US"/>
            <a:t>Partial versus complete</a:t>
          </a:r>
        </a:p>
      </dgm:t>
    </dgm:pt>
    <dgm:pt modelId="{20251E57-FDEA-420A-B444-75ED6FC74DF9}" type="parTrans" cxnId="{E60CAB15-9185-4457-9A0E-4C577312796B}">
      <dgm:prSet/>
      <dgm:spPr/>
      <dgm:t>
        <a:bodyPr/>
        <a:lstStyle/>
        <a:p>
          <a:endParaRPr lang="en-US"/>
        </a:p>
      </dgm:t>
    </dgm:pt>
    <dgm:pt modelId="{37309F28-4ABB-4889-9C49-F83569D6BB44}" type="sibTrans" cxnId="{E60CAB15-9185-4457-9A0E-4C577312796B}">
      <dgm:prSet/>
      <dgm:spPr/>
      <dgm:t>
        <a:bodyPr/>
        <a:lstStyle/>
        <a:p>
          <a:endParaRPr lang="en-US"/>
        </a:p>
      </dgm:t>
    </dgm:pt>
    <dgm:pt modelId="{5037EE7A-E2E6-4F12-BD21-0DA4594F682E}">
      <dgm:prSet/>
      <dgm:spPr/>
      <dgm:t>
        <a:bodyPr/>
        <a:lstStyle/>
        <a:p>
          <a:r>
            <a:rPr lang="en-US"/>
            <a:t>In some cases, we only want to cluster some of the data</a:t>
          </a:r>
        </a:p>
      </dgm:t>
    </dgm:pt>
    <dgm:pt modelId="{8F360034-9E0A-4B21-9B9B-C96469E47A4F}" type="parTrans" cxnId="{642454D3-E964-4E9C-9C4F-D40AC1EF9E41}">
      <dgm:prSet/>
      <dgm:spPr/>
      <dgm:t>
        <a:bodyPr/>
        <a:lstStyle/>
        <a:p>
          <a:endParaRPr lang="en-US"/>
        </a:p>
      </dgm:t>
    </dgm:pt>
    <dgm:pt modelId="{0D9BE924-B83D-40FF-B065-8F6475840DD2}" type="sibTrans" cxnId="{642454D3-E964-4E9C-9C4F-D40AC1EF9E41}">
      <dgm:prSet/>
      <dgm:spPr/>
      <dgm:t>
        <a:bodyPr/>
        <a:lstStyle/>
        <a:p>
          <a:endParaRPr lang="en-US"/>
        </a:p>
      </dgm:t>
    </dgm:pt>
    <dgm:pt modelId="{73BB4090-EB8E-4FDB-AEDD-04D696A3CB6D}">
      <dgm:prSet/>
      <dgm:spPr/>
      <dgm:t>
        <a:bodyPr/>
        <a:lstStyle/>
        <a:p>
          <a:pPr>
            <a:defRPr b="1"/>
          </a:pPr>
          <a:r>
            <a:rPr lang="en-US"/>
            <a:t>Heterogeneous versus homogeneous</a:t>
          </a:r>
        </a:p>
      </dgm:t>
    </dgm:pt>
    <dgm:pt modelId="{55CCD67C-999E-41FD-B138-3CCBA94F43E5}" type="parTrans" cxnId="{8CF5943D-EA68-49DA-AE38-E5DAA52862BE}">
      <dgm:prSet/>
      <dgm:spPr/>
      <dgm:t>
        <a:bodyPr/>
        <a:lstStyle/>
        <a:p>
          <a:endParaRPr lang="en-US"/>
        </a:p>
      </dgm:t>
    </dgm:pt>
    <dgm:pt modelId="{D6F25148-DD0B-44A1-8DE7-B8FEF24626BC}" type="sibTrans" cxnId="{8CF5943D-EA68-49DA-AE38-E5DAA52862BE}">
      <dgm:prSet/>
      <dgm:spPr/>
      <dgm:t>
        <a:bodyPr/>
        <a:lstStyle/>
        <a:p>
          <a:endParaRPr lang="en-US"/>
        </a:p>
      </dgm:t>
    </dgm:pt>
    <dgm:pt modelId="{3E3A5D00-C440-4735-AAB6-E40F0C4D6013}">
      <dgm:prSet/>
      <dgm:spPr/>
      <dgm:t>
        <a:bodyPr/>
        <a:lstStyle/>
        <a:p>
          <a:r>
            <a:rPr lang="en-US"/>
            <a:t>Cluster of widely different sizes, shapes, and densities</a:t>
          </a:r>
        </a:p>
      </dgm:t>
    </dgm:pt>
    <dgm:pt modelId="{A9D67586-EC18-4E52-BCEC-D9D7F4BCA83D}" type="parTrans" cxnId="{5DB1DF8F-4D66-4041-A210-799F80EED0E9}">
      <dgm:prSet/>
      <dgm:spPr/>
      <dgm:t>
        <a:bodyPr/>
        <a:lstStyle/>
        <a:p>
          <a:endParaRPr lang="en-US"/>
        </a:p>
      </dgm:t>
    </dgm:pt>
    <dgm:pt modelId="{AA784A74-A10F-4621-8EAE-C8221AC07770}" type="sibTrans" cxnId="{5DB1DF8F-4D66-4041-A210-799F80EED0E9}">
      <dgm:prSet/>
      <dgm:spPr/>
      <dgm:t>
        <a:bodyPr/>
        <a:lstStyle/>
        <a:p>
          <a:endParaRPr lang="en-US"/>
        </a:p>
      </dgm:t>
    </dgm:pt>
    <dgm:pt modelId="{3228C8B7-E01C-4CDD-A566-9EC2CCFA5EA5}" type="pres">
      <dgm:prSet presAssocID="{F49E2C43-AF64-4EC4-9712-9247FFF548C5}" presName="root" presStyleCnt="0">
        <dgm:presLayoutVars>
          <dgm:dir/>
          <dgm:resizeHandles val="exact"/>
        </dgm:presLayoutVars>
      </dgm:prSet>
      <dgm:spPr/>
    </dgm:pt>
    <dgm:pt modelId="{1A4A4853-D7B6-4580-94BC-6E77220DFAF7}" type="pres">
      <dgm:prSet presAssocID="{CB3278E4-3A85-4198-8706-FF41BD757FD3}" presName="compNode" presStyleCnt="0"/>
      <dgm:spPr/>
    </dgm:pt>
    <dgm:pt modelId="{4798F73C-B9D8-44C1-B8F2-320894FF80D4}" type="pres">
      <dgm:prSet presAssocID="{CB3278E4-3A85-4198-8706-FF41BD757F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AB20914-1366-41B7-B1FF-93C9EC23D112}" type="pres">
      <dgm:prSet presAssocID="{CB3278E4-3A85-4198-8706-FF41BD757FD3}" presName="iconSpace" presStyleCnt="0"/>
      <dgm:spPr/>
    </dgm:pt>
    <dgm:pt modelId="{C00039CC-D43D-4618-B6ED-4C0B6F2E774D}" type="pres">
      <dgm:prSet presAssocID="{CB3278E4-3A85-4198-8706-FF41BD757FD3}" presName="parTx" presStyleLbl="revTx" presStyleIdx="0" presStyleCnt="8">
        <dgm:presLayoutVars>
          <dgm:chMax val="0"/>
          <dgm:chPref val="0"/>
        </dgm:presLayoutVars>
      </dgm:prSet>
      <dgm:spPr/>
    </dgm:pt>
    <dgm:pt modelId="{0CE742A4-3C64-40BF-98CD-3E3FCF0F7A1D}" type="pres">
      <dgm:prSet presAssocID="{CB3278E4-3A85-4198-8706-FF41BD757FD3}" presName="txSpace" presStyleCnt="0"/>
      <dgm:spPr/>
    </dgm:pt>
    <dgm:pt modelId="{CFC86355-9BE0-44EC-842F-66E7256045DD}" type="pres">
      <dgm:prSet presAssocID="{CB3278E4-3A85-4198-8706-FF41BD757FD3}" presName="desTx" presStyleLbl="revTx" presStyleIdx="1" presStyleCnt="8">
        <dgm:presLayoutVars/>
      </dgm:prSet>
      <dgm:spPr/>
    </dgm:pt>
    <dgm:pt modelId="{711359DC-82AD-438A-81E7-BD4EDEBBA43E}" type="pres">
      <dgm:prSet presAssocID="{4BE0A873-A8CA-4EDE-9D9F-548DA31A2A3E}" presName="sibTrans" presStyleCnt="0"/>
      <dgm:spPr/>
    </dgm:pt>
    <dgm:pt modelId="{ADA36615-ED40-49EC-B067-C1F3B8B6271C}" type="pres">
      <dgm:prSet presAssocID="{A87FA7F4-65E9-4775-91A0-A048EC6D65D5}" presName="compNode" presStyleCnt="0"/>
      <dgm:spPr/>
    </dgm:pt>
    <dgm:pt modelId="{B75ECFB4-B710-4826-A551-86C265D4D2F2}" type="pres">
      <dgm:prSet presAssocID="{A87FA7F4-65E9-4775-91A0-A048EC6D6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C4AD33F-B806-4DB4-8456-2DF60F86D037}" type="pres">
      <dgm:prSet presAssocID="{A87FA7F4-65E9-4775-91A0-A048EC6D65D5}" presName="iconSpace" presStyleCnt="0"/>
      <dgm:spPr/>
    </dgm:pt>
    <dgm:pt modelId="{2A7C0D37-CCA0-4739-B13E-6E3283BE85E0}" type="pres">
      <dgm:prSet presAssocID="{A87FA7F4-65E9-4775-91A0-A048EC6D65D5}" presName="parTx" presStyleLbl="revTx" presStyleIdx="2" presStyleCnt="8">
        <dgm:presLayoutVars>
          <dgm:chMax val="0"/>
          <dgm:chPref val="0"/>
        </dgm:presLayoutVars>
      </dgm:prSet>
      <dgm:spPr/>
    </dgm:pt>
    <dgm:pt modelId="{32416C1F-24F7-491F-B033-A10A13CAB8D7}" type="pres">
      <dgm:prSet presAssocID="{A87FA7F4-65E9-4775-91A0-A048EC6D65D5}" presName="txSpace" presStyleCnt="0"/>
      <dgm:spPr/>
    </dgm:pt>
    <dgm:pt modelId="{4D000C9B-7AB9-486D-B32B-1BFDEE0AE892}" type="pres">
      <dgm:prSet presAssocID="{A87FA7F4-65E9-4775-91A0-A048EC6D65D5}" presName="desTx" presStyleLbl="revTx" presStyleIdx="3" presStyleCnt="8">
        <dgm:presLayoutVars/>
      </dgm:prSet>
      <dgm:spPr/>
    </dgm:pt>
    <dgm:pt modelId="{AD46DDF2-7D4A-4224-8CD5-57512127F1D9}" type="pres">
      <dgm:prSet presAssocID="{F8778529-8F34-48CF-83D4-7C23C7432592}" presName="sibTrans" presStyleCnt="0"/>
      <dgm:spPr/>
    </dgm:pt>
    <dgm:pt modelId="{5CF2B27B-0D66-42E7-99A5-BB2C420238A3}" type="pres">
      <dgm:prSet presAssocID="{AE93C591-E957-4F07-ADFE-E532C6D9C61F}" presName="compNode" presStyleCnt="0"/>
      <dgm:spPr/>
    </dgm:pt>
    <dgm:pt modelId="{CEEBFEF9-3CE9-41C0-B2B3-BFA50710D271}" type="pres">
      <dgm:prSet presAssocID="{AE93C591-E957-4F07-ADFE-E532C6D9C6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5E56FE92-51A6-4033-8AA2-10C6B50495FE}" type="pres">
      <dgm:prSet presAssocID="{AE93C591-E957-4F07-ADFE-E532C6D9C61F}" presName="iconSpace" presStyleCnt="0"/>
      <dgm:spPr/>
    </dgm:pt>
    <dgm:pt modelId="{8ECA6B53-B7B0-40F7-B496-55E18247B15B}" type="pres">
      <dgm:prSet presAssocID="{AE93C591-E957-4F07-ADFE-E532C6D9C61F}" presName="parTx" presStyleLbl="revTx" presStyleIdx="4" presStyleCnt="8">
        <dgm:presLayoutVars>
          <dgm:chMax val="0"/>
          <dgm:chPref val="0"/>
        </dgm:presLayoutVars>
      </dgm:prSet>
      <dgm:spPr/>
    </dgm:pt>
    <dgm:pt modelId="{CB0DFF38-DD56-4D4C-86A6-A352E390B710}" type="pres">
      <dgm:prSet presAssocID="{AE93C591-E957-4F07-ADFE-E532C6D9C61F}" presName="txSpace" presStyleCnt="0"/>
      <dgm:spPr/>
    </dgm:pt>
    <dgm:pt modelId="{80D04929-DB61-4646-AC78-001864D75233}" type="pres">
      <dgm:prSet presAssocID="{AE93C591-E957-4F07-ADFE-E532C6D9C61F}" presName="desTx" presStyleLbl="revTx" presStyleIdx="5" presStyleCnt="8">
        <dgm:presLayoutVars/>
      </dgm:prSet>
      <dgm:spPr/>
    </dgm:pt>
    <dgm:pt modelId="{E0F0F934-1D9C-4F0C-91B0-566FB17E9BCD}" type="pres">
      <dgm:prSet presAssocID="{37309F28-4ABB-4889-9C49-F83569D6BB44}" presName="sibTrans" presStyleCnt="0"/>
      <dgm:spPr/>
    </dgm:pt>
    <dgm:pt modelId="{F6C87CCA-4ABF-429E-8196-307C865E8D64}" type="pres">
      <dgm:prSet presAssocID="{73BB4090-EB8E-4FDB-AEDD-04D696A3CB6D}" presName="compNode" presStyleCnt="0"/>
      <dgm:spPr/>
    </dgm:pt>
    <dgm:pt modelId="{E34BB65D-497E-4972-93ED-97C4372F6F74}" type="pres">
      <dgm:prSet presAssocID="{73BB4090-EB8E-4FDB-AEDD-04D696A3CB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two children"/>
        </a:ext>
      </dgm:extLst>
    </dgm:pt>
    <dgm:pt modelId="{17CDD1F8-95E6-4007-B579-10EEFD805526}" type="pres">
      <dgm:prSet presAssocID="{73BB4090-EB8E-4FDB-AEDD-04D696A3CB6D}" presName="iconSpace" presStyleCnt="0"/>
      <dgm:spPr/>
    </dgm:pt>
    <dgm:pt modelId="{2025B031-E059-48F4-96CE-B32D24439315}" type="pres">
      <dgm:prSet presAssocID="{73BB4090-EB8E-4FDB-AEDD-04D696A3CB6D}" presName="parTx" presStyleLbl="revTx" presStyleIdx="6" presStyleCnt="8">
        <dgm:presLayoutVars>
          <dgm:chMax val="0"/>
          <dgm:chPref val="0"/>
        </dgm:presLayoutVars>
      </dgm:prSet>
      <dgm:spPr/>
    </dgm:pt>
    <dgm:pt modelId="{45D6ACED-823A-41AF-B055-1B21452F154E}" type="pres">
      <dgm:prSet presAssocID="{73BB4090-EB8E-4FDB-AEDD-04D696A3CB6D}" presName="txSpace" presStyleCnt="0"/>
      <dgm:spPr/>
    </dgm:pt>
    <dgm:pt modelId="{F66CA407-95CE-48E0-BF75-806F6D4A76C5}" type="pres">
      <dgm:prSet presAssocID="{73BB4090-EB8E-4FDB-AEDD-04D696A3CB6D}" presName="desTx" presStyleLbl="revTx" presStyleIdx="7" presStyleCnt="8">
        <dgm:presLayoutVars/>
      </dgm:prSet>
      <dgm:spPr/>
    </dgm:pt>
  </dgm:ptLst>
  <dgm:cxnLst>
    <dgm:cxn modelId="{E60CAB15-9185-4457-9A0E-4C577312796B}" srcId="{F49E2C43-AF64-4EC4-9712-9247FFF548C5}" destId="{AE93C591-E957-4F07-ADFE-E532C6D9C61F}" srcOrd="2" destOrd="0" parTransId="{20251E57-FDEA-420A-B444-75ED6FC74DF9}" sibTransId="{37309F28-4ABB-4889-9C49-F83569D6BB44}"/>
    <dgm:cxn modelId="{AF2D7F18-8750-4392-A4C0-0826E9105BCB}" type="presOf" srcId="{8D266B21-A3F6-413A-8A75-56857B2305B9}" destId="{4D000C9B-7AB9-486D-B32B-1BFDEE0AE892}" srcOrd="0" destOrd="0" presId="urn:microsoft.com/office/officeart/2018/2/layout/IconLabelDescriptionList"/>
    <dgm:cxn modelId="{E936B31F-7C9E-4869-84D6-50A58279DBE8}" srcId="{A87FA7F4-65E9-4775-91A0-A048EC6D65D5}" destId="{8D266B21-A3F6-413A-8A75-56857B2305B9}" srcOrd="0" destOrd="0" parTransId="{B5577658-91C4-4692-B2C5-A88BC901D351}" sibTransId="{E7B6FCF4-8439-4695-AE1D-CD6EB219267C}"/>
    <dgm:cxn modelId="{4540502F-C032-40C7-81F7-184C9DE6EB62}" type="presOf" srcId="{CB3278E4-3A85-4198-8706-FF41BD757FD3}" destId="{C00039CC-D43D-4618-B6ED-4C0B6F2E774D}" srcOrd="0" destOrd="0" presId="urn:microsoft.com/office/officeart/2018/2/layout/IconLabelDescriptionList"/>
    <dgm:cxn modelId="{56F2143A-E02D-4009-94DE-2DC152C63A5F}" srcId="{F49E2C43-AF64-4EC4-9712-9247FFF548C5}" destId="{A87FA7F4-65E9-4775-91A0-A048EC6D65D5}" srcOrd="1" destOrd="0" parTransId="{C1F3D3C4-8FDA-40CE-A0D3-C9355FFF4141}" sibTransId="{F8778529-8F34-48CF-83D4-7C23C7432592}"/>
    <dgm:cxn modelId="{ED24923A-5071-4CC4-8C10-6341C802BEDA}" srcId="{CB3278E4-3A85-4198-8706-FF41BD757FD3}" destId="{4A4B60F4-AD09-424F-886F-43AF8AC231B2}" srcOrd="0" destOrd="0" parTransId="{6DECC360-A7D3-4638-908E-D4D33307B529}" sibTransId="{BBEC877A-B05C-47D1-B7A1-A9BB10B7F964}"/>
    <dgm:cxn modelId="{9E40283C-53D9-45B4-8A2D-7F994151548C}" type="presOf" srcId="{AE93C591-E957-4F07-ADFE-E532C6D9C61F}" destId="{8ECA6B53-B7B0-40F7-B496-55E18247B15B}" srcOrd="0" destOrd="0" presId="urn:microsoft.com/office/officeart/2018/2/layout/IconLabelDescriptionList"/>
    <dgm:cxn modelId="{8CF5943D-EA68-49DA-AE38-E5DAA52862BE}" srcId="{F49E2C43-AF64-4EC4-9712-9247FFF548C5}" destId="{73BB4090-EB8E-4FDB-AEDD-04D696A3CB6D}" srcOrd="3" destOrd="0" parTransId="{55CCD67C-999E-41FD-B138-3CCBA94F43E5}" sibTransId="{D6F25148-DD0B-44A1-8DE7-B8FEF24626BC}"/>
    <dgm:cxn modelId="{F1C7426A-D2BB-49D1-A84A-2186258B9409}" type="presOf" srcId="{5037EE7A-E2E6-4F12-BD21-0DA4594F682E}" destId="{80D04929-DB61-4646-AC78-001864D75233}" srcOrd="0" destOrd="0" presId="urn:microsoft.com/office/officeart/2018/2/layout/IconLabelDescriptionList"/>
    <dgm:cxn modelId="{5158B955-31A0-4626-B546-B9C259311886}" srcId="{F49E2C43-AF64-4EC4-9712-9247FFF548C5}" destId="{CB3278E4-3A85-4198-8706-FF41BD757FD3}" srcOrd="0" destOrd="0" parTransId="{4949DD7D-7616-474D-878B-287875542E66}" sibTransId="{4BE0A873-A8CA-4EDE-9D9F-548DA31A2A3E}"/>
    <dgm:cxn modelId="{260AAB7E-D592-454E-ACC0-6F9BB0E0991F}" type="presOf" srcId="{A87FA7F4-65E9-4775-91A0-A048EC6D65D5}" destId="{2A7C0D37-CCA0-4739-B13E-6E3283BE85E0}" srcOrd="0" destOrd="0" presId="urn:microsoft.com/office/officeart/2018/2/layout/IconLabelDescriptionList"/>
    <dgm:cxn modelId="{1D331B7F-E52B-454C-8148-AE094A0374BF}" type="presOf" srcId="{F49E2C43-AF64-4EC4-9712-9247FFF548C5}" destId="{3228C8B7-E01C-4CDD-A566-9EC2CCFA5EA5}" srcOrd="0" destOrd="0" presId="urn:microsoft.com/office/officeart/2018/2/layout/IconLabelDescriptionList"/>
    <dgm:cxn modelId="{0C3E2889-F566-4DBC-95DE-E7324BCCECFD}" type="presOf" srcId="{CD073A9B-012B-47EA-8C26-0DBE363D6977}" destId="{4D000C9B-7AB9-486D-B32B-1BFDEE0AE892}" srcOrd="0" destOrd="1" presId="urn:microsoft.com/office/officeart/2018/2/layout/IconLabelDescriptionList"/>
    <dgm:cxn modelId="{5DB1DF8F-4D66-4041-A210-799F80EED0E9}" srcId="{73BB4090-EB8E-4FDB-AEDD-04D696A3CB6D}" destId="{3E3A5D00-C440-4735-AAB6-E40F0C4D6013}" srcOrd="0" destOrd="0" parTransId="{A9D67586-EC18-4E52-BCEC-D9D7F4BCA83D}" sibTransId="{AA784A74-A10F-4621-8EAE-C8221AC07770}"/>
    <dgm:cxn modelId="{A75D33A4-16F3-4ABC-A3EF-2564791679E3}" type="presOf" srcId="{3E3A5D00-C440-4735-AAB6-E40F0C4D6013}" destId="{F66CA407-95CE-48E0-BF75-806F6D4A76C5}" srcOrd="0" destOrd="0" presId="urn:microsoft.com/office/officeart/2018/2/layout/IconLabelDescriptionList"/>
    <dgm:cxn modelId="{98792AC7-4123-4589-950E-D1E7D102E15F}" type="presOf" srcId="{73BB4090-EB8E-4FDB-AEDD-04D696A3CB6D}" destId="{2025B031-E059-48F4-96CE-B32D24439315}" srcOrd="0" destOrd="0" presId="urn:microsoft.com/office/officeart/2018/2/layout/IconLabelDescriptionList"/>
    <dgm:cxn modelId="{642454D3-E964-4E9C-9C4F-D40AC1EF9E41}" srcId="{AE93C591-E957-4F07-ADFE-E532C6D9C61F}" destId="{5037EE7A-E2E6-4F12-BD21-0DA4594F682E}" srcOrd="0" destOrd="0" parTransId="{8F360034-9E0A-4B21-9B9B-C96469E47A4F}" sibTransId="{0D9BE924-B83D-40FF-B065-8F6475840DD2}"/>
    <dgm:cxn modelId="{8F91FEEB-42BD-43C3-8C81-24506EA11F22}" type="presOf" srcId="{4A4B60F4-AD09-424F-886F-43AF8AC231B2}" destId="{CFC86355-9BE0-44EC-842F-66E7256045DD}" srcOrd="0" destOrd="0" presId="urn:microsoft.com/office/officeart/2018/2/layout/IconLabelDescriptionList"/>
    <dgm:cxn modelId="{7CF901F3-C6BF-43AB-8F27-0DB650ED7575}" srcId="{A87FA7F4-65E9-4775-91A0-A048EC6D65D5}" destId="{CD073A9B-012B-47EA-8C26-0DBE363D6977}" srcOrd="1" destOrd="0" parTransId="{6B96872B-E292-471F-85FF-75304BEA03C3}" sibTransId="{9273B85A-28D7-46E6-8C70-20D05F6533CE}"/>
    <dgm:cxn modelId="{C59C23F4-2C59-4AD7-BE44-AE61289F1A55}" type="presOf" srcId="{E1636D00-178B-4E0C-BC5A-D496B46F4D97}" destId="{4D000C9B-7AB9-486D-B32B-1BFDEE0AE892}" srcOrd="0" destOrd="2" presId="urn:microsoft.com/office/officeart/2018/2/layout/IconLabelDescriptionList"/>
    <dgm:cxn modelId="{467434FC-F125-4A80-A344-2F337A251CA8}" srcId="{A87FA7F4-65E9-4775-91A0-A048EC6D65D5}" destId="{E1636D00-178B-4E0C-BC5A-D496B46F4D97}" srcOrd="2" destOrd="0" parTransId="{97342A36-8175-42F1-A972-96BFABD72723}" sibTransId="{627B1792-38B1-47BB-BB9B-0CBFC3C68524}"/>
    <dgm:cxn modelId="{8056573D-CDD8-4E9D-BD2A-5802887EB55E}" type="presParOf" srcId="{3228C8B7-E01C-4CDD-A566-9EC2CCFA5EA5}" destId="{1A4A4853-D7B6-4580-94BC-6E77220DFAF7}" srcOrd="0" destOrd="0" presId="urn:microsoft.com/office/officeart/2018/2/layout/IconLabelDescriptionList"/>
    <dgm:cxn modelId="{EA1E35EF-B1CC-438D-B6D7-332AF67BF3AA}" type="presParOf" srcId="{1A4A4853-D7B6-4580-94BC-6E77220DFAF7}" destId="{4798F73C-B9D8-44C1-B8F2-320894FF80D4}" srcOrd="0" destOrd="0" presId="urn:microsoft.com/office/officeart/2018/2/layout/IconLabelDescriptionList"/>
    <dgm:cxn modelId="{7B1666DC-7384-4DE3-83CA-7159501F3537}" type="presParOf" srcId="{1A4A4853-D7B6-4580-94BC-6E77220DFAF7}" destId="{6AB20914-1366-41B7-B1FF-93C9EC23D112}" srcOrd="1" destOrd="0" presId="urn:microsoft.com/office/officeart/2018/2/layout/IconLabelDescriptionList"/>
    <dgm:cxn modelId="{1410CFA3-17D9-477D-8DA8-53D1ED00A965}" type="presParOf" srcId="{1A4A4853-D7B6-4580-94BC-6E77220DFAF7}" destId="{C00039CC-D43D-4618-B6ED-4C0B6F2E774D}" srcOrd="2" destOrd="0" presId="urn:microsoft.com/office/officeart/2018/2/layout/IconLabelDescriptionList"/>
    <dgm:cxn modelId="{0522D1AF-D331-43DA-8E77-1B6B7506F662}" type="presParOf" srcId="{1A4A4853-D7B6-4580-94BC-6E77220DFAF7}" destId="{0CE742A4-3C64-40BF-98CD-3E3FCF0F7A1D}" srcOrd="3" destOrd="0" presId="urn:microsoft.com/office/officeart/2018/2/layout/IconLabelDescriptionList"/>
    <dgm:cxn modelId="{6A49F5FB-D8ED-4332-B5DB-3C441F2F0820}" type="presParOf" srcId="{1A4A4853-D7B6-4580-94BC-6E77220DFAF7}" destId="{CFC86355-9BE0-44EC-842F-66E7256045DD}" srcOrd="4" destOrd="0" presId="urn:microsoft.com/office/officeart/2018/2/layout/IconLabelDescriptionList"/>
    <dgm:cxn modelId="{2A2F6F52-B9F7-44ED-9E7C-B9ED9E7017BF}" type="presParOf" srcId="{3228C8B7-E01C-4CDD-A566-9EC2CCFA5EA5}" destId="{711359DC-82AD-438A-81E7-BD4EDEBBA43E}" srcOrd="1" destOrd="0" presId="urn:microsoft.com/office/officeart/2018/2/layout/IconLabelDescriptionList"/>
    <dgm:cxn modelId="{A31FB102-F6E6-422F-B60F-479C110B334F}" type="presParOf" srcId="{3228C8B7-E01C-4CDD-A566-9EC2CCFA5EA5}" destId="{ADA36615-ED40-49EC-B067-C1F3B8B6271C}" srcOrd="2" destOrd="0" presId="urn:microsoft.com/office/officeart/2018/2/layout/IconLabelDescriptionList"/>
    <dgm:cxn modelId="{B80976C5-613F-40A8-9B5B-413449D74A68}" type="presParOf" srcId="{ADA36615-ED40-49EC-B067-C1F3B8B6271C}" destId="{B75ECFB4-B710-4826-A551-86C265D4D2F2}" srcOrd="0" destOrd="0" presId="urn:microsoft.com/office/officeart/2018/2/layout/IconLabelDescriptionList"/>
    <dgm:cxn modelId="{69EE4CBE-7646-498B-924B-BB0507B12FA3}" type="presParOf" srcId="{ADA36615-ED40-49EC-B067-C1F3B8B6271C}" destId="{FC4AD33F-B806-4DB4-8456-2DF60F86D037}" srcOrd="1" destOrd="0" presId="urn:microsoft.com/office/officeart/2018/2/layout/IconLabelDescriptionList"/>
    <dgm:cxn modelId="{8073471F-3933-4F25-8CFF-B2E9577A7267}" type="presParOf" srcId="{ADA36615-ED40-49EC-B067-C1F3B8B6271C}" destId="{2A7C0D37-CCA0-4739-B13E-6E3283BE85E0}" srcOrd="2" destOrd="0" presId="urn:microsoft.com/office/officeart/2018/2/layout/IconLabelDescriptionList"/>
    <dgm:cxn modelId="{179D4131-D022-469D-B7D2-9D6BC19CD393}" type="presParOf" srcId="{ADA36615-ED40-49EC-B067-C1F3B8B6271C}" destId="{32416C1F-24F7-491F-B033-A10A13CAB8D7}" srcOrd="3" destOrd="0" presId="urn:microsoft.com/office/officeart/2018/2/layout/IconLabelDescriptionList"/>
    <dgm:cxn modelId="{688604CE-20B1-4C89-8CB4-78FB11442FC2}" type="presParOf" srcId="{ADA36615-ED40-49EC-B067-C1F3B8B6271C}" destId="{4D000C9B-7AB9-486D-B32B-1BFDEE0AE892}" srcOrd="4" destOrd="0" presId="urn:microsoft.com/office/officeart/2018/2/layout/IconLabelDescriptionList"/>
    <dgm:cxn modelId="{E9545BC0-132D-4DD7-94F8-5CCF917C8F50}" type="presParOf" srcId="{3228C8B7-E01C-4CDD-A566-9EC2CCFA5EA5}" destId="{AD46DDF2-7D4A-4224-8CD5-57512127F1D9}" srcOrd="3" destOrd="0" presId="urn:microsoft.com/office/officeart/2018/2/layout/IconLabelDescriptionList"/>
    <dgm:cxn modelId="{FEE9626E-1BA1-4D17-8EC5-0F73CA00F3B1}" type="presParOf" srcId="{3228C8B7-E01C-4CDD-A566-9EC2CCFA5EA5}" destId="{5CF2B27B-0D66-42E7-99A5-BB2C420238A3}" srcOrd="4" destOrd="0" presId="urn:microsoft.com/office/officeart/2018/2/layout/IconLabelDescriptionList"/>
    <dgm:cxn modelId="{21082D00-F7FF-4F21-BEB6-22429E9723BC}" type="presParOf" srcId="{5CF2B27B-0D66-42E7-99A5-BB2C420238A3}" destId="{CEEBFEF9-3CE9-41C0-B2B3-BFA50710D271}" srcOrd="0" destOrd="0" presId="urn:microsoft.com/office/officeart/2018/2/layout/IconLabelDescriptionList"/>
    <dgm:cxn modelId="{482EE7CD-2F5D-482F-809F-64B06A49B612}" type="presParOf" srcId="{5CF2B27B-0D66-42E7-99A5-BB2C420238A3}" destId="{5E56FE92-51A6-4033-8AA2-10C6B50495FE}" srcOrd="1" destOrd="0" presId="urn:microsoft.com/office/officeart/2018/2/layout/IconLabelDescriptionList"/>
    <dgm:cxn modelId="{43FB8A04-71B3-4DEF-AE08-4CA22DD91F07}" type="presParOf" srcId="{5CF2B27B-0D66-42E7-99A5-BB2C420238A3}" destId="{8ECA6B53-B7B0-40F7-B496-55E18247B15B}" srcOrd="2" destOrd="0" presId="urn:microsoft.com/office/officeart/2018/2/layout/IconLabelDescriptionList"/>
    <dgm:cxn modelId="{B6644FBB-AB5A-4602-B927-D08E87FFAB8D}" type="presParOf" srcId="{5CF2B27B-0D66-42E7-99A5-BB2C420238A3}" destId="{CB0DFF38-DD56-4D4C-86A6-A352E390B710}" srcOrd="3" destOrd="0" presId="urn:microsoft.com/office/officeart/2018/2/layout/IconLabelDescriptionList"/>
    <dgm:cxn modelId="{1237371E-5643-4F3E-A2FB-059E710AD427}" type="presParOf" srcId="{5CF2B27B-0D66-42E7-99A5-BB2C420238A3}" destId="{80D04929-DB61-4646-AC78-001864D75233}" srcOrd="4" destOrd="0" presId="urn:microsoft.com/office/officeart/2018/2/layout/IconLabelDescriptionList"/>
    <dgm:cxn modelId="{0131A255-4BA6-478B-9D17-C3636661F34C}" type="presParOf" srcId="{3228C8B7-E01C-4CDD-A566-9EC2CCFA5EA5}" destId="{E0F0F934-1D9C-4F0C-91B0-566FB17E9BCD}" srcOrd="5" destOrd="0" presId="urn:microsoft.com/office/officeart/2018/2/layout/IconLabelDescriptionList"/>
    <dgm:cxn modelId="{BE39136C-D8DF-411D-B7BC-BE989B5CC3CD}" type="presParOf" srcId="{3228C8B7-E01C-4CDD-A566-9EC2CCFA5EA5}" destId="{F6C87CCA-4ABF-429E-8196-307C865E8D64}" srcOrd="6" destOrd="0" presId="urn:microsoft.com/office/officeart/2018/2/layout/IconLabelDescriptionList"/>
    <dgm:cxn modelId="{93B00B87-DB2A-4186-AC21-36EEEB671BB7}" type="presParOf" srcId="{F6C87CCA-4ABF-429E-8196-307C865E8D64}" destId="{E34BB65D-497E-4972-93ED-97C4372F6F74}" srcOrd="0" destOrd="0" presId="urn:microsoft.com/office/officeart/2018/2/layout/IconLabelDescriptionList"/>
    <dgm:cxn modelId="{8A66D800-6979-4981-A578-7C2EA4F0A3DE}" type="presParOf" srcId="{F6C87CCA-4ABF-429E-8196-307C865E8D64}" destId="{17CDD1F8-95E6-4007-B579-10EEFD805526}" srcOrd="1" destOrd="0" presId="urn:microsoft.com/office/officeart/2018/2/layout/IconLabelDescriptionList"/>
    <dgm:cxn modelId="{8C184F55-7FDE-4551-9B89-D315FDD7E498}" type="presParOf" srcId="{F6C87CCA-4ABF-429E-8196-307C865E8D64}" destId="{2025B031-E059-48F4-96CE-B32D24439315}" srcOrd="2" destOrd="0" presId="urn:microsoft.com/office/officeart/2018/2/layout/IconLabelDescriptionList"/>
    <dgm:cxn modelId="{3E13C913-7A11-438D-84E8-0355D6BD0C05}" type="presParOf" srcId="{F6C87CCA-4ABF-429E-8196-307C865E8D64}" destId="{45D6ACED-823A-41AF-B055-1B21452F154E}" srcOrd="3" destOrd="0" presId="urn:microsoft.com/office/officeart/2018/2/layout/IconLabelDescriptionList"/>
    <dgm:cxn modelId="{4A0E125E-C2A9-4DC6-844D-109285DF939B}" type="presParOf" srcId="{F6C87CCA-4ABF-429E-8196-307C865E8D64}" destId="{F66CA407-95CE-48E0-BF75-806F6D4A76C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9BE11B-1B3E-47B6-AA5B-15037B05660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C1307F-891E-44D0-B3DF-4F248C4DA9EB}">
      <dgm:prSet/>
      <dgm:spPr/>
      <dgm:t>
        <a:bodyPr/>
        <a:lstStyle/>
        <a:p>
          <a:r>
            <a:rPr lang="en-US"/>
            <a:t>Center-based clusters</a:t>
          </a:r>
        </a:p>
      </dgm:t>
    </dgm:pt>
    <dgm:pt modelId="{61034B5B-4ABB-405E-B85C-F243A0171122}" type="parTrans" cxnId="{F1209CFF-64FE-4191-8A01-4330ECE5F835}">
      <dgm:prSet/>
      <dgm:spPr/>
      <dgm:t>
        <a:bodyPr/>
        <a:lstStyle/>
        <a:p>
          <a:endParaRPr lang="en-US"/>
        </a:p>
      </dgm:t>
    </dgm:pt>
    <dgm:pt modelId="{DB400D2B-EFAF-45E5-BD75-D745A2ED5D4B}" type="sibTrans" cxnId="{F1209CFF-64FE-4191-8A01-4330ECE5F835}">
      <dgm:prSet/>
      <dgm:spPr/>
      <dgm:t>
        <a:bodyPr/>
        <a:lstStyle/>
        <a:p>
          <a:endParaRPr lang="en-US"/>
        </a:p>
      </dgm:t>
    </dgm:pt>
    <dgm:pt modelId="{152AC254-253F-4DDE-9EB9-B7CC50C7B961}">
      <dgm:prSet/>
      <dgm:spPr/>
      <dgm:t>
        <a:bodyPr/>
        <a:lstStyle/>
        <a:p>
          <a:r>
            <a:rPr lang="en-US"/>
            <a:t>Contiguous clusters</a:t>
          </a:r>
        </a:p>
      </dgm:t>
    </dgm:pt>
    <dgm:pt modelId="{21C48841-E02E-4619-B4DC-2243B237EDE6}" type="parTrans" cxnId="{D194CCAD-A314-4945-ADF5-DFFAEB8E3B93}">
      <dgm:prSet/>
      <dgm:spPr/>
      <dgm:t>
        <a:bodyPr/>
        <a:lstStyle/>
        <a:p>
          <a:endParaRPr lang="en-US"/>
        </a:p>
      </dgm:t>
    </dgm:pt>
    <dgm:pt modelId="{41B56CE3-3FD4-4652-AF7E-B94DD1247177}" type="sibTrans" cxnId="{D194CCAD-A314-4945-ADF5-DFFAEB8E3B93}">
      <dgm:prSet/>
      <dgm:spPr/>
      <dgm:t>
        <a:bodyPr/>
        <a:lstStyle/>
        <a:p>
          <a:endParaRPr lang="en-US"/>
        </a:p>
      </dgm:t>
    </dgm:pt>
    <dgm:pt modelId="{76B03681-5A5F-411E-B880-EA059B436393}">
      <dgm:prSet/>
      <dgm:spPr/>
      <dgm:t>
        <a:bodyPr/>
        <a:lstStyle/>
        <a:p>
          <a:r>
            <a:rPr lang="en-US"/>
            <a:t>Density-based clusters</a:t>
          </a:r>
        </a:p>
      </dgm:t>
    </dgm:pt>
    <dgm:pt modelId="{EDCBA245-E0BF-4D85-AB8E-DF0165B50F77}" type="parTrans" cxnId="{8A60481D-719E-4FB3-95CE-E6E8DB9B8404}">
      <dgm:prSet/>
      <dgm:spPr/>
      <dgm:t>
        <a:bodyPr/>
        <a:lstStyle/>
        <a:p>
          <a:endParaRPr lang="en-US"/>
        </a:p>
      </dgm:t>
    </dgm:pt>
    <dgm:pt modelId="{719B7D86-173F-41DF-A616-C04D69DDA5A5}" type="sibTrans" cxnId="{8A60481D-719E-4FB3-95CE-E6E8DB9B8404}">
      <dgm:prSet/>
      <dgm:spPr/>
      <dgm:t>
        <a:bodyPr/>
        <a:lstStyle/>
        <a:p>
          <a:endParaRPr lang="en-US"/>
        </a:p>
      </dgm:t>
    </dgm:pt>
    <dgm:pt modelId="{5B83D7B4-345E-4F31-87C1-D52E36C7B10F}">
      <dgm:prSet/>
      <dgm:spPr/>
      <dgm:t>
        <a:bodyPr/>
        <a:lstStyle/>
        <a:p>
          <a:r>
            <a:rPr lang="en-US"/>
            <a:t>Conceptual clusters</a:t>
          </a:r>
        </a:p>
      </dgm:t>
    </dgm:pt>
    <dgm:pt modelId="{8469E579-E24C-41EE-B57B-81F28B80ACCC}" type="parTrans" cxnId="{BCA607E3-DF01-4359-BE7C-2D363655A12F}">
      <dgm:prSet/>
      <dgm:spPr/>
      <dgm:t>
        <a:bodyPr/>
        <a:lstStyle/>
        <a:p>
          <a:endParaRPr lang="en-US"/>
        </a:p>
      </dgm:t>
    </dgm:pt>
    <dgm:pt modelId="{F6EF06E5-4A75-43F3-8E50-3470AE2763D6}" type="sibTrans" cxnId="{BCA607E3-DF01-4359-BE7C-2D363655A12F}">
      <dgm:prSet/>
      <dgm:spPr/>
      <dgm:t>
        <a:bodyPr/>
        <a:lstStyle/>
        <a:p>
          <a:endParaRPr lang="en-US"/>
        </a:p>
      </dgm:t>
    </dgm:pt>
    <dgm:pt modelId="{DA4C6613-3069-45A7-B648-9088B622E08B}" type="pres">
      <dgm:prSet presAssocID="{919BE11B-1B3E-47B6-AA5B-15037B056603}" presName="matrix" presStyleCnt="0">
        <dgm:presLayoutVars>
          <dgm:chMax val="1"/>
          <dgm:dir/>
          <dgm:resizeHandles val="exact"/>
        </dgm:presLayoutVars>
      </dgm:prSet>
      <dgm:spPr/>
    </dgm:pt>
    <dgm:pt modelId="{25771563-01AD-48BB-8286-F07DCDBABC9F}" type="pres">
      <dgm:prSet presAssocID="{919BE11B-1B3E-47B6-AA5B-15037B056603}" presName="diamond" presStyleLbl="bgShp" presStyleIdx="0" presStyleCnt="1"/>
      <dgm:spPr/>
    </dgm:pt>
    <dgm:pt modelId="{64002502-BEA4-46AC-A873-CF3CC1A52BE3}" type="pres">
      <dgm:prSet presAssocID="{919BE11B-1B3E-47B6-AA5B-15037B05660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F006BB-0D8B-4B4E-B8B7-351792713009}" type="pres">
      <dgm:prSet presAssocID="{919BE11B-1B3E-47B6-AA5B-15037B05660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37752C-D8D5-430F-9E37-90F36808C8E4}" type="pres">
      <dgm:prSet presAssocID="{919BE11B-1B3E-47B6-AA5B-15037B05660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75D4A1-9226-4902-8EC7-07EBF5E82FFA}" type="pres">
      <dgm:prSet presAssocID="{919BE11B-1B3E-47B6-AA5B-15037B05660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38E8704-DA1B-4266-B2F9-AF5BE8A53B82}" type="presOf" srcId="{919BE11B-1B3E-47B6-AA5B-15037B056603}" destId="{DA4C6613-3069-45A7-B648-9088B622E08B}" srcOrd="0" destOrd="0" presId="urn:microsoft.com/office/officeart/2005/8/layout/matrix3"/>
    <dgm:cxn modelId="{3B620513-5F7C-48CE-B884-828547401FE6}" type="presOf" srcId="{5B83D7B4-345E-4F31-87C1-D52E36C7B10F}" destId="{BE75D4A1-9226-4902-8EC7-07EBF5E82FFA}" srcOrd="0" destOrd="0" presId="urn:microsoft.com/office/officeart/2005/8/layout/matrix3"/>
    <dgm:cxn modelId="{8A60481D-719E-4FB3-95CE-E6E8DB9B8404}" srcId="{919BE11B-1B3E-47B6-AA5B-15037B056603}" destId="{76B03681-5A5F-411E-B880-EA059B436393}" srcOrd="2" destOrd="0" parTransId="{EDCBA245-E0BF-4D85-AB8E-DF0165B50F77}" sibTransId="{719B7D86-173F-41DF-A616-C04D69DDA5A5}"/>
    <dgm:cxn modelId="{E6B133A4-B24E-4EA4-824B-44869CCCF12A}" type="presOf" srcId="{152AC254-253F-4DDE-9EB9-B7CC50C7B961}" destId="{0AF006BB-0D8B-4B4E-B8B7-351792713009}" srcOrd="0" destOrd="0" presId="urn:microsoft.com/office/officeart/2005/8/layout/matrix3"/>
    <dgm:cxn modelId="{D194CCAD-A314-4945-ADF5-DFFAEB8E3B93}" srcId="{919BE11B-1B3E-47B6-AA5B-15037B056603}" destId="{152AC254-253F-4DDE-9EB9-B7CC50C7B961}" srcOrd="1" destOrd="0" parTransId="{21C48841-E02E-4619-B4DC-2243B237EDE6}" sibTransId="{41B56CE3-3FD4-4652-AF7E-B94DD1247177}"/>
    <dgm:cxn modelId="{55BA83C1-63C9-4BC6-BDB5-BAB12B4A7713}" type="presOf" srcId="{76B03681-5A5F-411E-B880-EA059B436393}" destId="{2C37752C-D8D5-430F-9E37-90F36808C8E4}" srcOrd="0" destOrd="0" presId="urn:microsoft.com/office/officeart/2005/8/layout/matrix3"/>
    <dgm:cxn modelId="{BCA607E3-DF01-4359-BE7C-2D363655A12F}" srcId="{919BE11B-1B3E-47B6-AA5B-15037B056603}" destId="{5B83D7B4-345E-4F31-87C1-D52E36C7B10F}" srcOrd="3" destOrd="0" parTransId="{8469E579-E24C-41EE-B57B-81F28B80ACCC}" sibTransId="{F6EF06E5-4A75-43F3-8E50-3470AE2763D6}"/>
    <dgm:cxn modelId="{F1209CFF-64FE-4191-8A01-4330ECE5F835}" srcId="{919BE11B-1B3E-47B6-AA5B-15037B056603}" destId="{49C1307F-891E-44D0-B3DF-4F248C4DA9EB}" srcOrd="0" destOrd="0" parTransId="{61034B5B-4ABB-405E-B85C-F243A0171122}" sibTransId="{DB400D2B-EFAF-45E5-BD75-D745A2ED5D4B}"/>
    <dgm:cxn modelId="{0391E7FF-AFCF-4FE4-BC86-99AFD7C7AFB3}" type="presOf" srcId="{49C1307F-891E-44D0-B3DF-4F248C4DA9EB}" destId="{64002502-BEA4-46AC-A873-CF3CC1A52BE3}" srcOrd="0" destOrd="0" presId="urn:microsoft.com/office/officeart/2005/8/layout/matrix3"/>
    <dgm:cxn modelId="{A6E04680-F64A-49EF-932A-7C3EE52F6067}" type="presParOf" srcId="{DA4C6613-3069-45A7-B648-9088B622E08B}" destId="{25771563-01AD-48BB-8286-F07DCDBABC9F}" srcOrd="0" destOrd="0" presId="urn:microsoft.com/office/officeart/2005/8/layout/matrix3"/>
    <dgm:cxn modelId="{F860691D-43DD-47F8-A40A-9A3685D27496}" type="presParOf" srcId="{DA4C6613-3069-45A7-B648-9088B622E08B}" destId="{64002502-BEA4-46AC-A873-CF3CC1A52BE3}" srcOrd="1" destOrd="0" presId="urn:microsoft.com/office/officeart/2005/8/layout/matrix3"/>
    <dgm:cxn modelId="{C7884D98-AED9-457D-8690-B84A944D0D1B}" type="presParOf" srcId="{DA4C6613-3069-45A7-B648-9088B622E08B}" destId="{0AF006BB-0D8B-4B4E-B8B7-351792713009}" srcOrd="2" destOrd="0" presId="urn:microsoft.com/office/officeart/2005/8/layout/matrix3"/>
    <dgm:cxn modelId="{15E54309-875B-4AF3-AEF8-25BE53797FF3}" type="presParOf" srcId="{DA4C6613-3069-45A7-B648-9088B622E08B}" destId="{2C37752C-D8D5-430F-9E37-90F36808C8E4}" srcOrd="3" destOrd="0" presId="urn:microsoft.com/office/officeart/2005/8/layout/matrix3"/>
    <dgm:cxn modelId="{61BA4F99-5A5D-4BBF-815B-44193A38BFAB}" type="presParOf" srcId="{DA4C6613-3069-45A7-B648-9088B622E08B}" destId="{BE75D4A1-9226-4902-8EC7-07EBF5E82FF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CE551-F5C6-400E-8837-9194187F10EB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3D53-BFA8-4C67-982C-19558B6B609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A5D57-4DD6-4B64-8540-4F9CDE6E48A5}">
      <dsp:nvSpPr>
        <dsp:cNvPr id="0" name=""/>
        <dsp:cNvSpPr/>
      </dsp:nvSpPr>
      <dsp:spPr>
        <a:xfrm>
          <a:off x="1507738" y="707092"/>
          <a:ext cx="3549015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Partitional Clustering</a:t>
          </a:r>
        </a:p>
      </dsp:txBody>
      <dsp:txXfrm>
        <a:off x="1507738" y="707092"/>
        <a:ext cx="3549015" cy="1305401"/>
      </dsp:txXfrm>
    </dsp:sp>
    <dsp:sp modelId="{39139FCD-5D94-40A9-B5B5-2940A4396EA4}">
      <dsp:nvSpPr>
        <dsp:cNvPr id="0" name=""/>
        <dsp:cNvSpPr/>
      </dsp:nvSpPr>
      <dsp:spPr>
        <a:xfrm>
          <a:off x="5056753" y="707092"/>
          <a:ext cx="282994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division data objects into non-overlapping subsets (clusters) such that each data object is in exactly one subset</a:t>
          </a:r>
        </a:p>
      </dsp:txBody>
      <dsp:txXfrm>
        <a:off x="5056753" y="707092"/>
        <a:ext cx="2829946" cy="1305401"/>
      </dsp:txXfrm>
    </dsp:sp>
    <dsp:sp modelId="{6ABFBD4B-61D2-48B9-9823-573F566A0872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056D5-04FB-46C1-AE28-54630115D4B6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D50A2-E928-4CC2-937F-5ECE28876625}">
      <dsp:nvSpPr>
        <dsp:cNvPr id="0" name=""/>
        <dsp:cNvSpPr/>
      </dsp:nvSpPr>
      <dsp:spPr>
        <a:xfrm>
          <a:off x="1507738" y="2338844"/>
          <a:ext cx="3549015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clustering</a:t>
          </a:r>
        </a:p>
      </dsp:txBody>
      <dsp:txXfrm>
        <a:off x="1507738" y="2338844"/>
        <a:ext cx="3549015" cy="1305401"/>
      </dsp:txXfrm>
    </dsp:sp>
    <dsp:sp modelId="{DA85CA93-420B-4ACC-BE7D-65EBFDC0F5AC}">
      <dsp:nvSpPr>
        <dsp:cNvPr id="0" name=""/>
        <dsp:cNvSpPr/>
      </dsp:nvSpPr>
      <dsp:spPr>
        <a:xfrm>
          <a:off x="5056753" y="2338844"/>
          <a:ext cx="282994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set of nested clusters organized as a hierarchical tree </a:t>
          </a:r>
        </a:p>
      </dsp:txBody>
      <dsp:txXfrm>
        <a:off x="5056753" y="2338844"/>
        <a:ext cx="2829946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8F73C-B9D8-44C1-B8F2-320894FF80D4}">
      <dsp:nvSpPr>
        <dsp:cNvPr id="0" name=""/>
        <dsp:cNvSpPr/>
      </dsp:nvSpPr>
      <dsp:spPr>
        <a:xfrm>
          <a:off x="1297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039CC-D43D-4618-B6ED-4C0B6F2E774D}">
      <dsp:nvSpPr>
        <dsp:cNvPr id="0" name=""/>
        <dsp:cNvSpPr/>
      </dsp:nvSpPr>
      <dsp:spPr>
        <a:xfrm>
          <a:off x="1297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Exclusive versus non-exclusive</a:t>
          </a:r>
        </a:p>
      </dsp:txBody>
      <dsp:txXfrm>
        <a:off x="1297" y="1630220"/>
        <a:ext cx="1742343" cy="392027"/>
      </dsp:txXfrm>
    </dsp:sp>
    <dsp:sp modelId="{CFC86355-9BE0-44EC-842F-66E7256045DD}">
      <dsp:nvSpPr>
        <dsp:cNvPr id="0" name=""/>
        <dsp:cNvSpPr/>
      </dsp:nvSpPr>
      <dsp:spPr>
        <a:xfrm>
          <a:off x="1297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non-exclusive clusterings, points may belong to multiple clusters.</a:t>
          </a:r>
        </a:p>
      </dsp:txBody>
      <dsp:txXfrm>
        <a:off x="1297" y="2072806"/>
        <a:ext cx="1742343" cy="1366832"/>
      </dsp:txXfrm>
    </dsp:sp>
    <dsp:sp modelId="{B75ECFB4-B710-4826-A551-86C265D4D2F2}">
      <dsp:nvSpPr>
        <dsp:cNvPr id="0" name=""/>
        <dsp:cNvSpPr/>
      </dsp:nvSpPr>
      <dsp:spPr>
        <a:xfrm>
          <a:off x="2048551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C0D37-CCA0-4739-B13E-6E3283BE85E0}">
      <dsp:nvSpPr>
        <dsp:cNvPr id="0" name=""/>
        <dsp:cNvSpPr/>
      </dsp:nvSpPr>
      <dsp:spPr>
        <a:xfrm>
          <a:off x="2048551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Fuzzy versus non-fuzzy</a:t>
          </a:r>
        </a:p>
      </dsp:txBody>
      <dsp:txXfrm>
        <a:off x="2048551" y="1630220"/>
        <a:ext cx="1742343" cy="392027"/>
      </dsp:txXfrm>
    </dsp:sp>
    <dsp:sp modelId="{4D000C9B-7AB9-486D-B32B-1BFDEE0AE892}">
      <dsp:nvSpPr>
        <dsp:cNvPr id="0" name=""/>
        <dsp:cNvSpPr/>
      </dsp:nvSpPr>
      <dsp:spPr>
        <a:xfrm>
          <a:off x="2048551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fuzzy clustering, a point belongs to every cluster with some membership weight between 0 and 1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Membership weights must sum to 1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Probabilistic clustering has similar characteristics</a:t>
          </a:r>
        </a:p>
      </dsp:txBody>
      <dsp:txXfrm>
        <a:off x="2048551" y="2072806"/>
        <a:ext cx="1742343" cy="1366832"/>
      </dsp:txXfrm>
    </dsp:sp>
    <dsp:sp modelId="{CEEBFEF9-3CE9-41C0-B2B3-BFA50710D271}">
      <dsp:nvSpPr>
        <dsp:cNvPr id="0" name=""/>
        <dsp:cNvSpPr/>
      </dsp:nvSpPr>
      <dsp:spPr>
        <a:xfrm>
          <a:off x="4095805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A6B53-B7B0-40F7-B496-55E18247B15B}">
      <dsp:nvSpPr>
        <dsp:cNvPr id="0" name=""/>
        <dsp:cNvSpPr/>
      </dsp:nvSpPr>
      <dsp:spPr>
        <a:xfrm>
          <a:off x="4095805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Partial versus complete</a:t>
          </a:r>
        </a:p>
      </dsp:txBody>
      <dsp:txXfrm>
        <a:off x="4095805" y="1630220"/>
        <a:ext cx="1742343" cy="392027"/>
      </dsp:txXfrm>
    </dsp:sp>
    <dsp:sp modelId="{80D04929-DB61-4646-AC78-001864D75233}">
      <dsp:nvSpPr>
        <dsp:cNvPr id="0" name=""/>
        <dsp:cNvSpPr/>
      </dsp:nvSpPr>
      <dsp:spPr>
        <a:xfrm>
          <a:off x="4095805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some cases, we only want to cluster some of the data</a:t>
          </a:r>
        </a:p>
      </dsp:txBody>
      <dsp:txXfrm>
        <a:off x="4095805" y="2072806"/>
        <a:ext cx="1742343" cy="1366832"/>
      </dsp:txXfrm>
    </dsp:sp>
    <dsp:sp modelId="{E34BB65D-497E-4972-93ED-97C4372F6F74}">
      <dsp:nvSpPr>
        <dsp:cNvPr id="0" name=""/>
        <dsp:cNvSpPr/>
      </dsp:nvSpPr>
      <dsp:spPr>
        <a:xfrm>
          <a:off x="6143058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B031-E059-48F4-96CE-B32D24439315}">
      <dsp:nvSpPr>
        <dsp:cNvPr id="0" name=""/>
        <dsp:cNvSpPr/>
      </dsp:nvSpPr>
      <dsp:spPr>
        <a:xfrm>
          <a:off x="6143058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Heterogeneous versus homogeneous</a:t>
          </a:r>
        </a:p>
      </dsp:txBody>
      <dsp:txXfrm>
        <a:off x="6143058" y="1630220"/>
        <a:ext cx="1742343" cy="392027"/>
      </dsp:txXfrm>
    </dsp:sp>
    <dsp:sp modelId="{F66CA407-95CE-48E0-BF75-806F6D4A76C5}">
      <dsp:nvSpPr>
        <dsp:cNvPr id="0" name=""/>
        <dsp:cNvSpPr/>
      </dsp:nvSpPr>
      <dsp:spPr>
        <a:xfrm>
          <a:off x="6143058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Cluster of widely different sizes, shapes, and densities</a:t>
          </a:r>
        </a:p>
      </dsp:txBody>
      <dsp:txXfrm>
        <a:off x="6143058" y="2072806"/>
        <a:ext cx="1742343" cy="1366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71563-01AD-48BB-8286-F07DCDBABC9F}">
      <dsp:nvSpPr>
        <dsp:cNvPr id="0" name=""/>
        <dsp:cNvSpPr/>
      </dsp:nvSpPr>
      <dsp:spPr>
        <a:xfrm>
          <a:off x="176768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02502-BEA4-46AC-A873-CF3CC1A52BE3}">
      <dsp:nvSpPr>
        <dsp:cNvPr id="0" name=""/>
        <dsp:cNvSpPr/>
      </dsp:nvSpPr>
      <dsp:spPr>
        <a:xfrm>
          <a:off x="218105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Center-based clusters</a:t>
          </a:r>
        </a:p>
      </dsp:txBody>
      <dsp:txXfrm>
        <a:off x="2263900" y="496219"/>
        <a:ext cx="1531337" cy="1531337"/>
      </dsp:txXfrm>
    </dsp:sp>
    <dsp:sp modelId="{0AF006BB-0D8B-4B4E-B8B7-351792713009}">
      <dsp:nvSpPr>
        <dsp:cNvPr id="0" name=""/>
        <dsp:cNvSpPr/>
      </dsp:nvSpPr>
      <dsp:spPr>
        <a:xfrm>
          <a:off x="400862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Contiguous clusters</a:t>
          </a:r>
        </a:p>
      </dsp:txBody>
      <dsp:txXfrm>
        <a:off x="4091462" y="496219"/>
        <a:ext cx="1531337" cy="1531337"/>
      </dsp:txXfrm>
    </dsp:sp>
    <dsp:sp modelId="{2C37752C-D8D5-430F-9E37-90F36808C8E4}">
      <dsp:nvSpPr>
        <dsp:cNvPr id="0" name=""/>
        <dsp:cNvSpPr/>
      </dsp:nvSpPr>
      <dsp:spPr>
        <a:xfrm>
          <a:off x="218105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Density-based clusters</a:t>
          </a:r>
        </a:p>
      </dsp:txBody>
      <dsp:txXfrm>
        <a:off x="2263900" y="2323781"/>
        <a:ext cx="1531337" cy="1531337"/>
      </dsp:txXfrm>
    </dsp:sp>
    <dsp:sp modelId="{BE75D4A1-9226-4902-8EC7-07EBF5E82FFA}">
      <dsp:nvSpPr>
        <dsp:cNvPr id="0" name=""/>
        <dsp:cNvSpPr/>
      </dsp:nvSpPr>
      <dsp:spPr>
        <a:xfrm>
          <a:off x="400862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Conceptual clusters</a:t>
          </a:r>
        </a:p>
      </dsp:txBody>
      <dsp:txXfrm>
        <a:off x="409146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3F45CA52-6CE3-4648-AEF2-A5DDB92A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B357E6E-CD81-4EE1-9C03-F6303A04F82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C6FB03A-2882-4E29-A014-2CC0D478C49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ED0D2053-4694-495A-A550-71726B752F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AE0FE64-84D3-40CF-B143-858A8F38C6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358DAD8F-CCCC-4A0C-A276-CFDEC94A47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57BC000-446F-43DC-B460-85A5BC724B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00EF2B20-80D4-426A-9347-660E63D1F0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A5667A7-11AD-4290-9C7A-F0DE447D16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A8C2DC80-1B06-4EE9-AB7F-7C88F71264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4F24650-249C-4947-B685-4055800B7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912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84C7CB4E-E17C-44C6-9C2B-4BAFA4ACA5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F9975D3B-C7D4-4756-BC59-25725FBF83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507E7A01-4A10-4023-B3E7-4EA6067082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7BF891E5-ED19-42F9-8C42-1747DA1E73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28CD9345-F765-4F13-8320-9D7EA2D19C6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D2000228-605B-45E3-8070-CF7EDCBE00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91662814-D969-4B7E-9265-32A7F3C19A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8937B9B3-FC12-495C-B198-4ED23FA20A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A64F1442-188C-4B7B-A2E1-C2A98C0476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1C31D5A9-0C93-4CDE-8A54-D8F07AA87CE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2B740706-4972-445C-80E4-1C7234E498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9D12E01A-A312-4369-A2D9-DDB724B2B2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700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2D1EE8D-FD5F-496B-8AB0-9A811E1BD0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4C3CAB53-A8C4-4726-A9CB-42F120DA90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168E5238-FEDD-4F47-86AA-C627860A85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481EC29-CA98-413C-8652-186C050EBE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310A2064-E883-41E1-8EF2-E9DF6F5949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C43EC38-068B-40F6-88CE-1502BDDD51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CCF88497-207E-470F-8481-42077F49526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40D958CC-2901-4957-9023-9346A09445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2C6734D-98AA-4198-AA5D-BB62053A48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3A037B5A-C49E-4C46-9112-40FCD14F86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BCA89721-12F2-416C-885C-926957AEB1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8A8D1E51-D4BD-4CB5-871E-5EA4BDA1BD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90D8589C-BA53-425F-92A3-ABF5F872CF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92960C1-4304-4E3E-83E2-5B0CE47303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08B578CE-B776-4836-B53F-5470ED569A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5498D8B0-426D-4ED9-A832-F9B9E90E4A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610A195E-7C5C-42DE-90BC-2DFACB0019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55D8C25-5906-4386-A4E4-89AA2B7123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6523A39A-E163-4DAF-8D38-CAC17632D6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A0DAEEF6-DE01-468A-907F-5BF756452F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9ACF458-A946-4DCF-BF15-48EDBE3EF0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3330AA1E-A55C-4286-88C9-36D9AA33B1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7CF28774-FEED-4914-B3E0-4F19B696E0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733AB8DF-5A23-436E-B9B3-D08D10FDC5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FAF4CD3-723C-49DB-9ECF-BA6BD742B5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17774178-E4C2-4BE3-A6DB-DD8CAEA44B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90AC30CA-37A6-4E45-BE69-92D147BA5F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0933D3B-BC62-4455-8D46-F52F18C7B4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A9A404F0-4B7B-43E3-931B-E3B4E14B27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50BB3C8-D297-43C3-A6FF-7F0D3B32E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6AD52A8D-9442-4370-BACC-2C8C13040F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5389D600-9D58-4CC9-9D80-73897D98EA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087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C25540CD-1271-4D35-BF3F-7855ECA22C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0DA87B09-9666-45A9-9B56-93F8F67BE4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66E4795-850A-4148-8453-E0059B59A9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8DB87FE9-7321-413A-95C7-50F674B93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2458FB1B-54B2-4098-B4DB-2EE60D4281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880E49F-846C-4256-BFB8-7E44902469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73FEC7E5-3034-4D0E-AE76-821A558942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B6A2BE13-3F0E-4B19-B8B8-85E52F9E56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50BA0EB3-3243-45C9-91E0-4C0DC1D0FF3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27AC8114-BC8F-4E36-9D96-742B68C678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368F92E8-5349-4166-B210-3AACBC4782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D37AD8-E4A0-4AD9-8AD1-7A00CF31B7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0487B072-4997-42FF-9DE9-DD74FE3A78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177E0D2-EB1E-487D-83CC-772D8368DF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0FB34FB0-48C9-4B53-9A9E-57E7F4D00B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50456047-61BA-4707-B622-5F3AB46E79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9A8D942C-2C96-4F45-B373-0516B258FC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01CB1628-2407-48B0-BA4E-AE955D5A3AC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C0A98093-4F14-4AED-BE33-3924C26518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264B2B8D-0F81-407A-B3D7-024F00BB5B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3EE01021-A269-47E7-85CF-A8008AC268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F9A1B03-3FBD-4CBC-927B-9FBF2E068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3EE01021-A269-47E7-85CF-A8008AC268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F9A1B03-3FBD-4CBC-927B-9FBF2E068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3936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9C6DD2C-BEE9-421A-B6BB-2D20DA6DEE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49FE4324-FE08-4157-B9A8-FB9BB54F7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2DB5BB81-988E-40EE-993A-D254ACEEF3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F065529-1517-4DFB-86CF-827353E17F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C285EA09-7712-4146-812C-DC0D0420A5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9659F525-02AE-497E-9B2D-DF787B1C5A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639EACFE-0ADA-4EEF-A921-C3A557C3BC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A9B343F7-4960-49F8-979D-2E89E283EF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967E75F0-0C67-479A-A8CC-CC95B8A93D6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922EEC02-2138-418A-9D9D-13E119D371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283200E9-61B0-4A97-852A-5826658DE8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7C8D3D3D-6B27-4F26-820F-C8A30BB9FD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6B49914B-5ADC-4462-912C-793ED6F9027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A2D33D10-AD4B-49FE-AFB9-DAADAC10EF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BB05EC89-F7AF-4CE1-BCAB-B417260D5F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3CCBAB5B-98BC-4882-9C21-8673375680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56568233-328E-4695-AD05-3BF3BA21F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F9E7F591-B44A-44EE-BEEE-481636D371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9098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1CF1A527-306F-4B3A-988F-74F7B16C7C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4C5F81C2-F46A-4E17-84EA-1AEE7B5A44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EFF58BF7-81FD-4209-9191-B79347F315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DB24C57D-9510-4F07-9416-AF1336CF83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B9F5214C-C61F-45C5-AA2B-7082E4EA37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042B401-0B46-4B3E-98F7-A8911E4BE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C95B74A-38AB-4055-9C58-2E7FCF131C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2748B2D0-F7F8-4291-AC17-AE3E019287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9F3A607D-8A43-406E-8796-E2E17ABE172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EC4C879B-C05A-49D7-A5C8-9D066ECA9F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D8740594-5143-435F-BC37-3E5109C1BF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1903CB6C-15FB-459A-A3A2-CB03C91B14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24E1DF05-29AE-4430-B653-CA07C62354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8C61A8C8-AA8E-4571-BC39-EFC7EE2CCC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55DD6CA2-7500-4BA6-A781-E8BE4AACFD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544085E-9450-4B55-9ABF-8086131380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4B517E9A-32C2-47CA-865E-6C6FD0ED18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44CEA16B-9761-45E2-A4A7-D9E8FAE7C0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8765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FBDC38EB-95DA-4459-BF1C-378151B760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051E0F33-1336-4DE9-8031-07982DDAC3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9639889D-2010-4EB0-A5C7-71BFA50298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30034DD-3000-4C58-944D-CB242D4624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5BD13A7E-737F-45DA-B4D0-37A9EFB73F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DF8408AF-89C9-46BF-8720-8EFB8E22F1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E31344E0-9E29-40B4-BE61-E2207C3D9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2889917-3A6F-4427-A107-6957480A81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AB0B8B7-03B5-4C74-8B2A-50BCA99C02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EE5EA334-8FE7-4D36-99E8-1A22678D69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27EE51A1-D750-40D9-A526-AC21EC6905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DBD0814F-27AD-482D-9668-17D9FECC51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5FFA680E-0645-455B-B97E-534AD1B7BA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7BE977D9-B54B-49AE-BE92-D7CF37DE05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4D411FE2-F8EF-4073-94AD-395A601967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7D4F44B9-2AE6-4C66-AC85-7A9E0C3506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C5BDC7CA-836D-44F0-AFFD-6FE9D8F459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1F0A8C08-EE2D-49DA-B24C-F982239027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E9B148F5-5770-449B-BE96-BC4C17969F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54F10FCB-3568-4EEB-AA56-34B6255258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542FBAD1-B0BC-49D7-9D66-E4F3795A11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722001DA-E841-4AE5-9825-61689749A6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15A864C5-1A5C-4CDE-871D-5FB1645B11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23D7656-7F55-49F4-9276-FD35EA4BC7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1611DC94-1B21-4756-B176-1EDF5915B2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4BCECE6D-0A0E-4671-A2F6-14742650CB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335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45307596-639C-450F-813F-218A060F11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AC41F865-5C8C-4492-B1CA-01B287642C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C027DD24-EFE9-4C47-808C-52AD41230F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558F1FDF-106D-416B-9053-EDDF0C9788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0FF0C46E-634B-4E20-8E96-85C9C3BA63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FC62437A-A4FE-4ABF-A3CE-43D630F1D6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C52C1EFF-8C58-4292-AC91-13D3739909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238ADF65-34C8-4535-A9E4-BFEED31542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1611DC94-1B21-4756-B176-1EDF5915B2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4BCECE6D-0A0E-4671-A2F6-14742650CB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EF2B78B6-3B03-4C16-B248-D7360534A9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630C6115-0D7B-4479-8124-4583EAC633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3C61B28E-3416-4593-ADF7-87AAECFC66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EA0BF139-DA2E-478D-A308-DEEE96E083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2961AE7B-53CA-4468-B303-FE79F8E156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E20C2FF5-B59C-4699-AEC5-69FACBD218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1">
            <a:extLst>
              <a:ext uri="{FF2B5EF4-FFF2-40B4-BE49-F238E27FC236}">
                <a16:creationId xmlns:a16="http://schemas.microsoft.com/office/drawing/2014/main" id="{F76ECF4C-6510-4FD4-A3DF-0BC97FBDAA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F099E73F-6710-41F5-8D8C-C44833A6EF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">
            <a:extLst>
              <a:ext uri="{FF2B5EF4-FFF2-40B4-BE49-F238E27FC236}">
                <a16:creationId xmlns:a16="http://schemas.microsoft.com/office/drawing/2014/main" id="{FDD3E782-32F2-4B7A-B000-F9068925EF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0CF8CE39-284C-44F3-AAEC-7FAFC0BEC0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26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5C28-39F1-474E-82B7-78F62CB2F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845EF-850D-47EC-A825-24DC5F1F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6002-218F-4B5E-804A-FA5A0C59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B3C2-B3D2-407D-8A6A-9DB6A665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4091-8578-4CD9-AA15-E9E49EE5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C74D-A11B-4F36-9068-C4F25B2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0EF2-EDA7-43BA-B6F0-C3CF32F1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38DC-B965-4A03-9F7A-B6CE6B8A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210F-27C7-49DA-91BA-D7D9A789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65A2-4428-4517-8390-6B729ACE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36052-DE26-49A2-91C2-392E256F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FF783-7854-48CD-9ABF-A1BDECF98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5F81-F425-4A50-900E-1818999A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B9E8-215A-481D-B5E6-B911D5E3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718-87AD-4E2A-AC29-159840A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4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27BC-4E59-4D73-86F2-5EE5E10B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87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0C8-BDEE-4B09-B1A6-7D54C253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6E45-AECE-476F-BEE8-4A40DBB332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4498A-FBE3-45AD-AA3E-77EE0719558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E02E6-C7A7-4955-B670-734350709CE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66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E399-B6F8-4AD9-B377-062B40EB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E253-9674-4307-A11F-2E5ACD2593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0CF4-2FFB-4A85-8635-656C4950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70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DE71-51D6-4F0A-AB5D-2B927F2D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2821-E8D0-4E9E-93E4-FCC99D28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313F-4E69-4344-A6C5-10F67D53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8277-A0E6-4F0C-B406-13165078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4CE1-816A-4ACC-996A-B34640D3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CBC1-88A2-4408-BAD8-8398BE36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7BEE-4421-4A21-823B-35D301EA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AE71-69B2-4C62-A13D-39C15EE7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D709-06E0-4EC3-BFEC-C938ED47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51F8-3409-40E9-B890-48D855EF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8F2E-4B10-4C54-9B07-43A6923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E4D3-B7B9-43EA-A9AC-DAA7613AE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5E145-A4DE-4706-852F-A6B978EA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6C237-6236-4168-A92E-8E09F665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33F26-ABED-4395-A442-5A1BB09E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823A-0F94-4E4A-BCBE-5E3AE90C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060E-0845-4339-8E85-11B90588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04E17-A7C6-4F32-BB1D-DAE556DA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EDB9-93F0-47D5-A167-DFBFBC4C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3C7ED-1F10-4528-97DB-C1E26996A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774B-90BD-4848-8871-90E9DE3A6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D105F-B71F-414A-9845-6CE22799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F7ED-F287-45D3-BA39-76F471F3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1C049-3E66-4A2E-AB91-4EA42B92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B72E-34AF-4E30-BD9B-E593BDE7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418D7-C331-4B79-AB32-34B8482A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C341-7D42-4841-8478-C985ACBA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3D87-5AC5-4BEC-9D01-57CEEB87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2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A7897-A1CA-4F77-9B91-54B698D6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1C917-A369-4D09-8F8F-A3A002C4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4D17-4A09-4824-B533-605AD8D1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395-3281-4518-897D-92672C60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652F-3B2D-4706-9689-A3BB446C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6F5DB-E48F-4E00-BA12-C1E72239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444EA-A820-4B05-ACB5-4A3B2D18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1D4B8-A778-47C7-A938-2E2AFF1E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894AB-5FDB-4991-B6C1-A0BDF9F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DFFA-6B69-4433-958E-43C64CE5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AD2D2-031D-4AF5-BFC1-44A1817A0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1CE26-9353-4CEE-A272-D081467E0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1CBB4-590B-4856-B130-00B80C2C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5C59-410D-41A7-A7A7-C675FCC0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33CA-E21E-411D-97D1-F16B0684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9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0951-8664-4A6B-9851-FA7BF569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C4CE-42DD-4C3D-A253-1A9DDA99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FBB8-E7F0-44F3-B1AE-36C4E77BB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B1F2-DA2D-4F14-B5C6-239C9C216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84089-BB7C-402E-B85C-3DEAF0DD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5.png"/><Relationship Id="rId4" Type="http://schemas.openxmlformats.org/officeDocument/2006/relationships/oleObject" Target="../embeddings/oleObject7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5" Type="http://schemas.openxmlformats.org/officeDocument/2006/relationships/image" Target="../media/image60.wmf"/><Relationship Id="rId4" Type="http://schemas.openxmlformats.org/officeDocument/2006/relationships/image" Target="../media/image65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59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9" Type="http://schemas.openxmlformats.org/officeDocument/2006/relationships/image" Target="../media/image7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9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77CF159D-9B45-C6A3-F6B2-64B1C8BA7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34819" b="-1"/>
          <a:stretch/>
        </p:blipFill>
        <p:spPr bwMode="auto">
          <a:xfrm>
            <a:off x="3082595" y="10"/>
            <a:ext cx="6061405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/>
              <a:t>Introduction to Data Mining </a:t>
            </a:r>
            <a:br>
              <a:rPr lang="en-US" altLang="en-US" sz="2900"/>
            </a:br>
            <a:br>
              <a:rPr lang="en-US" altLang="en-US" sz="2900"/>
            </a:br>
            <a:br>
              <a:rPr lang="en-US" altLang="en-US" sz="2900"/>
            </a:br>
            <a:r>
              <a:rPr lang="en-US" altLang="en-US" sz="2900"/>
              <a:t>Chapter 7 </a:t>
            </a:r>
            <a:br>
              <a:rPr lang="en-US" altLang="en-US" sz="2900"/>
            </a:br>
            <a:r>
              <a:rPr lang="en-US" altLang="en-US" sz="2900"/>
              <a:t>Cluster Analysis</a:t>
            </a:r>
            <a:br>
              <a:rPr lang="en-US" altLang="en-US" sz="2900"/>
            </a:br>
            <a:endParaRPr lang="en-US" sz="290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by </a:t>
            </a:r>
            <a:r>
              <a:rPr lang="en-US" sz="1700"/>
              <a:t>by Tan, Steinbach, Karpatne, Kumar</a:t>
            </a:r>
            <a:endParaRPr lang="en-US" altLang="en-US" sz="1700"/>
          </a:p>
          <a:p>
            <a:pPr algn="l" defTabSz="914400">
              <a:spcBef>
                <a:spcPts val="1000"/>
              </a:spcBef>
            </a:pPr>
            <a:endParaRPr lang="en-US" sz="1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b="1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070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B35DD912-6A44-470F-9B45-058AD8F5E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Clusterings</a:t>
            </a:r>
          </a:p>
        </p:txBody>
      </p:sp>
      <p:graphicFrame>
        <p:nvGraphicFramePr>
          <p:cNvPr id="13316" name="Rectangle 2">
            <a:extLst>
              <a:ext uri="{FF2B5EF4-FFF2-40B4-BE49-F238E27FC236}">
                <a16:creationId xmlns:a16="http://schemas.microsoft.com/office/drawing/2014/main" id="{0A273E7C-46AD-449D-8D99-EFD8131AD8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94E5297A-A5C5-4C4D-8D89-0124F694A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14338" name="Freeform 2">
            <a:extLst>
              <a:ext uri="{FF2B5EF4-FFF2-40B4-BE49-F238E27FC236}">
                <a16:creationId xmlns:a16="http://schemas.microsoft.com/office/drawing/2014/main" id="{FD939D81-F88F-4677-BD2E-4D93F6CC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Freeform 3">
            <a:extLst>
              <a:ext uri="{FF2B5EF4-FFF2-40B4-BE49-F238E27FC236}">
                <a16:creationId xmlns:a16="http://schemas.microsoft.com/office/drawing/2014/main" id="{45A24DC1-92E3-416A-AE6A-A77B8EDD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Freeform 4">
            <a:extLst>
              <a:ext uri="{FF2B5EF4-FFF2-40B4-BE49-F238E27FC236}">
                <a16:creationId xmlns:a16="http://schemas.microsoft.com/office/drawing/2014/main" id="{240235E3-11DB-4881-815B-573F7AF03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Freeform 5">
            <a:extLst>
              <a:ext uri="{FF2B5EF4-FFF2-40B4-BE49-F238E27FC236}">
                <a16:creationId xmlns:a16="http://schemas.microsoft.com/office/drawing/2014/main" id="{5C0126A5-581B-48B7-98CF-CF061FED7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D9E17DED-B021-4869-87DF-AF7A0D96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236D7ACF-09E3-4BE6-97E9-8866B05A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Freeform 8">
            <a:extLst>
              <a:ext uri="{FF2B5EF4-FFF2-40B4-BE49-F238E27FC236}">
                <a16:creationId xmlns:a16="http://schemas.microsoft.com/office/drawing/2014/main" id="{AB70AC3C-D399-4B3C-8850-2A5EBC962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Freeform 9">
            <a:extLst>
              <a:ext uri="{FF2B5EF4-FFF2-40B4-BE49-F238E27FC236}">
                <a16:creationId xmlns:a16="http://schemas.microsoft.com/office/drawing/2014/main" id="{1985E36B-605A-4C5A-8175-005FC0DE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Freeform 10">
            <a:extLst>
              <a:ext uri="{FF2B5EF4-FFF2-40B4-BE49-F238E27FC236}">
                <a16:creationId xmlns:a16="http://schemas.microsoft.com/office/drawing/2014/main" id="{FC0BEE27-8A45-4F65-8163-0E4BA4258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Freeform 11">
            <a:extLst>
              <a:ext uri="{FF2B5EF4-FFF2-40B4-BE49-F238E27FC236}">
                <a16:creationId xmlns:a16="http://schemas.microsoft.com/office/drawing/2014/main" id="{715D17B1-B402-4DDD-9012-BA272ED59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Freeform 12">
            <a:extLst>
              <a:ext uri="{FF2B5EF4-FFF2-40B4-BE49-F238E27FC236}">
                <a16:creationId xmlns:a16="http://schemas.microsoft.com/office/drawing/2014/main" id="{7B60E126-A793-4466-A951-91350945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Freeform 13">
            <a:extLst>
              <a:ext uri="{FF2B5EF4-FFF2-40B4-BE49-F238E27FC236}">
                <a16:creationId xmlns:a16="http://schemas.microsoft.com/office/drawing/2014/main" id="{569F025E-9CFA-457C-9AAE-8C6130C5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Freeform 14">
            <a:extLst>
              <a:ext uri="{FF2B5EF4-FFF2-40B4-BE49-F238E27FC236}">
                <a16:creationId xmlns:a16="http://schemas.microsoft.com/office/drawing/2014/main" id="{14FB49E0-E8EB-4513-96AA-F6D318C97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Freeform 15">
            <a:extLst>
              <a:ext uri="{FF2B5EF4-FFF2-40B4-BE49-F238E27FC236}">
                <a16:creationId xmlns:a16="http://schemas.microsoft.com/office/drawing/2014/main" id="{8FFF11EB-E60F-4867-8E99-982C816D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Freeform 16">
            <a:extLst>
              <a:ext uri="{FF2B5EF4-FFF2-40B4-BE49-F238E27FC236}">
                <a16:creationId xmlns:a16="http://schemas.microsoft.com/office/drawing/2014/main" id="{FDCC0936-3E30-4138-892D-15D583D2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Freeform 17">
            <a:extLst>
              <a:ext uri="{FF2B5EF4-FFF2-40B4-BE49-F238E27FC236}">
                <a16:creationId xmlns:a16="http://schemas.microsoft.com/office/drawing/2014/main" id="{1A76D6A1-A0EC-4357-B526-A064A3CD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C911A0BA-DFA8-48B7-9349-2F20AA0B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2362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Original Points</a:t>
            </a:r>
          </a:p>
        </p:txBody>
      </p:sp>
      <p:grpSp>
        <p:nvGrpSpPr>
          <p:cNvPr id="14355" name="Group 19">
            <a:extLst>
              <a:ext uri="{FF2B5EF4-FFF2-40B4-BE49-F238E27FC236}">
                <a16:creationId xmlns:a16="http://schemas.microsoft.com/office/drawing/2014/main" id="{D9E9EF9B-F70E-4273-A6B1-751EFFFF7DE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3579813" cy="4633913"/>
            <a:chOff x="2976" y="816"/>
            <a:chExt cx="2255" cy="2919"/>
          </a:xfrm>
        </p:grpSpPr>
        <p:graphicFrame>
          <p:nvGraphicFramePr>
            <p:cNvPr id="14356" name="Object 20">
              <a:extLst>
                <a:ext uri="{FF2B5EF4-FFF2-40B4-BE49-F238E27FC236}">
                  <a16:creationId xmlns:a16="http://schemas.microsoft.com/office/drawing/2014/main" id="{37B564A1-B3EA-4813-98A7-E921B10638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816"/>
            <a:ext cx="2124" cy="2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549800" imgH="2097000" progId="">
                    <p:embed/>
                  </p:oleObj>
                </mc:Choice>
                <mc:Fallback>
                  <p:oleObj r:id="rId3" imgW="1549800" imgH="2097000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4" cy="287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Text Box 21">
              <a:extLst>
                <a:ext uri="{FF2B5EF4-FFF2-40B4-BE49-F238E27FC236}">
                  <a16:creationId xmlns:a16="http://schemas.microsoft.com/office/drawing/2014/main" id="{18250F1A-74C8-4987-919C-FA536B1B7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504"/>
              <a:ext cx="1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A Partitional  Clustering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CA84FA7-FD75-4FA9-884A-225514B61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295EB95-5BBA-4842-8EAF-378E0408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689100"/>
            <a:ext cx="8272463" cy="36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911CD8E9-607E-48D4-BE63-F18173F8F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Other Distinctions Between Sets of Clusters</a:t>
            </a:r>
          </a:p>
        </p:txBody>
      </p:sp>
      <p:graphicFrame>
        <p:nvGraphicFramePr>
          <p:cNvPr id="16388" name="Rectangle 2">
            <a:extLst>
              <a:ext uri="{FF2B5EF4-FFF2-40B4-BE49-F238E27FC236}">
                <a16:creationId xmlns:a16="http://schemas.microsoft.com/office/drawing/2014/main" id="{F75F0194-0D1D-4107-A076-CEAA4A13A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8403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b="1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911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FC104554-27E7-4DE1-8032-E8379B158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Clusters</a:t>
            </a: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9324847D-7814-4CF0-B24F-BA271CBFEE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1">
            <a:extLst>
              <a:ext uri="{FF2B5EF4-FFF2-40B4-BE49-F238E27FC236}">
                <a16:creationId xmlns:a16="http://schemas.microsoft.com/office/drawing/2014/main" id="{B9BEEFC3-107E-4D37-B7BF-5E886D94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3048000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58" name="Oval 2">
            <a:extLst>
              <a:ext uri="{FF2B5EF4-FFF2-40B4-BE49-F238E27FC236}">
                <a16:creationId xmlns:a16="http://schemas.microsoft.com/office/drawing/2014/main" id="{65522753-F11D-4F4F-9F84-1D1CC578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924175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8532E40C-FBB8-4628-830C-32F00DD5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0400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DFE2DE3F-074D-4C4B-BC9E-0A6F6DDD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3076575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BF4C1F99-8EEA-448A-A4E3-A40F73E6C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Center-based Clusters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C400EAE2-4FA8-4268-919A-1D2EE437A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070475"/>
            <a:ext cx="8424863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</a:pPr>
            <a:r>
              <a:rPr lang="en-US" altLang="en-US" sz="2000" dirty="0">
                <a:latin typeface="+mn-lt"/>
              </a:rPr>
              <a:t> A cluster is a set of objects such that an object in a cluster is closer (more similar) to the “center” of a cluster, than to the center of any other cluster 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</a:pPr>
            <a:r>
              <a:rPr lang="en-US" altLang="en-US" sz="2000" dirty="0">
                <a:latin typeface="+mn-lt"/>
              </a:rPr>
              <a:t>The center of a cluster is often a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centroid</a:t>
            </a:r>
            <a:r>
              <a:rPr lang="en-US" altLang="en-US" sz="2000" dirty="0">
                <a:latin typeface="+mn-lt"/>
              </a:rPr>
              <a:t>, the average of all the points in the cluster, or a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medoid</a:t>
            </a:r>
            <a:r>
              <a:rPr lang="en-US" altLang="en-US" sz="2000" dirty="0">
                <a:latin typeface="+mn-lt"/>
              </a:rPr>
              <a:t>, the most “representative” point of a cluster 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E402D192-ED40-413F-8021-CB44AA0E5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4573588"/>
            <a:ext cx="21447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Cluster centers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B9B66428-FB3E-4637-8DB6-F961B133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709738"/>
            <a:ext cx="18796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Well separated</a:t>
            </a:r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F2AA410F-9668-4480-9534-59F61FC10C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182813"/>
            <a:ext cx="468313" cy="895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F7EADEB8-D42F-408A-A49D-B9ABE51A1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2208214"/>
            <a:ext cx="468313" cy="7540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B25D8CAF-CA6C-43CE-80F9-CEDF0ADEC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281113"/>
            <a:ext cx="2289175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Not well separated</a:t>
            </a:r>
            <a:b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(overlapping)</a:t>
            </a:r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806D714A-0BEA-4526-8737-8EA75B6E9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4638" y="2105025"/>
            <a:ext cx="439737" cy="1012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706C3A23-4E9C-4848-92C2-B860B00DC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25" y="2105025"/>
            <a:ext cx="219075" cy="87471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50DB4B5E-D8C5-4E2A-B43F-C11AFA7B6405}"/>
              </a:ext>
            </a:extLst>
          </p:cNvPr>
          <p:cNvSpPr/>
          <p:nvPr/>
        </p:nvSpPr>
        <p:spPr>
          <a:xfrm rot="2973395">
            <a:off x="942973" y="3498848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F087CA38-55C6-440E-BB33-B7A2D7F2223F}"/>
              </a:ext>
            </a:extLst>
          </p:cNvPr>
          <p:cNvSpPr/>
          <p:nvPr/>
        </p:nvSpPr>
        <p:spPr>
          <a:xfrm rot="2973395">
            <a:off x="3426902" y="3338894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71332D5E-01D2-4548-9497-7F8394BE0CC6}"/>
              </a:ext>
            </a:extLst>
          </p:cNvPr>
          <p:cNvSpPr/>
          <p:nvPr/>
        </p:nvSpPr>
        <p:spPr>
          <a:xfrm rot="2973395">
            <a:off x="6490777" y="3580194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17C07D98-1357-4466-AA58-7F1311D467D4}"/>
              </a:ext>
            </a:extLst>
          </p:cNvPr>
          <p:cNvSpPr/>
          <p:nvPr/>
        </p:nvSpPr>
        <p:spPr>
          <a:xfrm rot="2973395">
            <a:off x="7406765" y="3477831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3DF71DC1-B064-46F0-A301-BFA46DEB479C}"/>
              </a:ext>
            </a:extLst>
          </p:cNvPr>
          <p:cNvSpPr/>
          <p:nvPr/>
        </p:nvSpPr>
        <p:spPr>
          <a:xfrm rot="2973395">
            <a:off x="1210185" y="4630356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3A5EA26E-F2A3-4D85-843F-69F30896C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and Density-based Clusters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D2D7CA5-F5AA-431F-9FF7-4F09D6A2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8" b="37428"/>
          <a:stretch>
            <a:fillRect/>
          </a:stretch>
        </p:blipFill>
        <p:spPr bwMode="auto">
          <a:xfrm>
            <a:off x="249238" y="1938338"/>
            <a:ext cx="8678862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25288" b="3742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3" name="Text Box 3">
            <a:extLst>
              <a:ext uri="{FF2B5EF4-FFF2-40B4-BE49-F238E27FC236}">
                <a16:creationId xmlns:a16="http://schemas.microsoft.com/office/drawing/2014/main" id="{B379BC1C-4D73-43E6-861E-D20DCEA9E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1433513"/>
            <a:ext cx="1582737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High density</a:t>
            </a: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253E8713-422C-48A9-963A-DD9D00EC7C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5475" y="2011363"/>
            <a:ext cx="47625" cy="10858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AEA91F9D-7F13-4AEF-80CE-7DC6817C0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1938338"/>
            <a:ext cx="279400" cy="15271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C42C8257-1076-4942-8FF4-3A57E70ED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8888" y="1938338"/>
            <a:ext cx="1555750" cy="15271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1E1EF3B5-DBBE-414F-B4C6-892241775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Conceptual Clusters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6463565-1863-4959-8A01-F3681AF7F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8" b="5563"/>
          <a:stretch>
            <a:fillRect/>
          </a:stretch>
        </p:blipFill>
        <p:spPr bwMode="auto">
          <a:xfrm>
            <a:off x="-252413" y="1327150"/>
            <a:ext cx="9277351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64438" b="55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3F2607-CA30-4059-8047-67B3DCBCA7C2}"/>
              </a:ext>
            </a:extLst>
          </p:cNvPr>
          <p:cNvSpPr/>
          <p:nvPr/>
        </p:nvSpPr>
        <p:spPr>
          <a:xfrm>
            <a:off x="1066800" y="48768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Conceptual clusters are hard to detect since they are often not: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Center-based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Contiguity-based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Density-based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3589C6ED-4E43-48EE-BC05-33206D200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>
                <a:extLst>
                  <a:ext uri="{FF2B5EF4-FFF2-40B4-BE49-F238E27FC236}">
                    <a16:creationId xmlns:a16="http://schemas.microsoft.com/office/drawing/2014/main" id="{88B33D65-2D1B-4634-9E96-EDEACB3CF88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best clustering minimizes or maximizes an objective function.</a:t>
                </a:r>
              </a:p>
              <a:p>
                <a:r>
                  <a:rPr lang="en-US" altLang="en-US" b="1" dirty="0"/>
                  <a:t>Example</a:t>
                </a:r>
                <a:r>
                  <a:rPr lang="en-US" altLang="en-US" dirty="0"/>
                  <a:t>: Minimize the Sum of Squared Errors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center for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as the mean of all points in the cluster and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en-US" dirty="0"/>
                  <a:t> is the L2 norm (= Euclidean distance).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b="1" dirty="0"/>
                  <a:t>Problem</a:t>
                </a:r>
                <a:r>
                  <a:rPr lang="en-US" altLang="en-US" dirty="0"/>
                  <a:t>: Enumerate all possible ways of dividing the points into clusters and evaluate the `goodness' of each potential set of clusters by using the given objective function.  (NP Hard)</a:t>
                </a:r>
              </a:p>
            </p:txBody>
          </p:sp>
        </mc:Choice>
        <mc:Fallback xmlns="">
          <p:sp>
            <p:nvSpPr>
              <p:cNvPr id="23554" name="Rectangle 2">
                <a:extLst>
                  <a:ext uri="{FF2B5EF4-FFF2-40B4-BE49-F238E27FC236}">
                    <a16:creationId xmlns:a16="http://schemas.microsoft.com/office/drawing/2014/main" id="{88B33D65-2D1B-4634-9E96-EDEACB3CF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EBEF-EA96-4715-BC4F-E4CEA29663B8}"/>
                  </a:ext>
                </a:extLst>
              </p:cNvPr>
              <p:cNvSpPr txBox="1"/>
              <p:nvPr/>
            </p:nvSpPr>
            <p:spPr>
              <a:xfrm>
                <a:off x="2895600" y="2690911"/>
                <a:ext cx="3415359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EBEF-EA96-4715-BC4F-E4CEA2966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690911"/>
                <a:ext cx="3415359" cy="11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006BD663-1911-48B2-847B-F23BF68D0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 Functions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FD67E8D-A8E4-4F2B-AC3A-72BDAA889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Global objective function</a:t>
            </a:r>
          </a:p>
          <a:p>
            <a:r>
              <a:rPr lang="en-US" altLang="en-US" dirty="0"/>
              <a:t>Typically used in </a:t>
            </a:r>
            <a:r>
              <a:rPr lang="en-US" altLang="en-US" b="1" dirty="0"/>
              <a:t>partitional clustering. </a:t>
            </a:r>
            <a:r>
              <a:rPr lang="en-US" altLang="en-US" dirty="0"/>
              <a:t>k-means uses SSE.</a:t>
            </a:r>
          </a:p>
          <a:p>
            <a:r>
              <a:rPr lang="en-US" altLang="en-US" b="1" dirty="0"/>
              <a:t>Mixture Models  </a:t>
            </a:r>
            <a:r>
              <a:rPr lang="en-US" altLang="en-US" dirty="0"/>
              <a:t>assume that the data is a ‘mixture' of a number of parametric statistical distributions (e.g., a mixture of Gaussians). Maximize log-likelihood of the model.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Local objective function</a:t>
            </a:r>
          </a:p>
          <a:p>
            <a:r>
              <a:rPr lang="en-US" altLang="en-US" b="1" dirty="0"/>
              <a:t>Hierarchical clustering </a:t>
            </a:r>
            <a:r>
              <a:rPr lang="en-US" altLang="en-US" dirty="0"/>
              <a:t>algorithms typically have local objectives.</a:t>
            </a:r>
          </a:p>
          <a:p>
            <a:r>
              <a:rPr lang="en-US" altLang="en-US" b="1" dirty="0"/>
              <a:t>Density-based clustering </a:t>
            </a:r>
            <a:r>
              <a:rPr lang="en-US" altLang="en-US" dirty="0"/>
              <a:t>is based on local density estimates.</a:t>
            </a:r>
          </a:p>
          <a:p>
            <a:r>
              <a:rPr lang="en-US" altLang="en-US" b="1" dirty="0"/>
              <a:t>Graph based approaches</a:t>
            </a:r>
            <a:r>
              <a:rPr lang="en-US" altLang="en-US" dirty="0"/>
              <a:t>. Graph partitioning (e.g., min-cut) and shared nearest neighbors.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We will talk about the objective functions when we talk about individual clustering algorithms.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b="1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813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7A609186-E4E2-4BC3-9803-CFACBF4B9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Clustering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CAF104C-52C3-44C3-97D8-1A3263806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Partitional clustering </a:t>
            </a:r>
            <a:r>
              <a:rPr lang="en-US" altLang="en-US" dirty="0"/>
              <a:t>approach </a:t>
            </a:r>
          </a:p>
          <a:p>
            <a:r>
              <a:rPr lang="en-US" altLang="en-US" dirty="0"/>
              <a:t>Each cluster is associated with a centroid (center point) </a:t>
            </a:r>
          </a:p>
          <a:p>
            <a:r>
              <a:rPr lang="en-US" altLang="en-US" dirty="0"/>
              <a:t>Each point is assigned to the cluster with the closest centroid</a:t>
            </a:r>
          </a:p>
          <a:p>
            <a:r>
              <a:rPr lang="en-US" altLang="en-US" dirty="0"/>
              <a:t>Number of clusters, K, must be specified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Lloyd’s algorithm (Voronoi iteration):</a:t>
            </a: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6B79DF67-529F-45DD-94EF-087F4A93D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47921"/>
              </p:ext>
            </p:extLst>
          </p:nvPr>
        </p:nvGraphicFramePr>
        <p:xfrm>
          <a:off x="457200" y="4211637"/>
          <a:ext cx="814705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11637"/>
                        <a:ext cx="8147050" cy="2112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68DBCC1-94C4-437D-9FAF-DCDB96303C87}"/>
              </a:ext>
            </a:extLst>
          </p:cNvPr>
          <p:cNvSpPr/>
          <p:nvPr/>
        </p:nvSpPr>
        <p:spPr>
          <a:xfrm>
            <a:off x="628650" y="4211637"/>
            <a:ext cx="7975600" cy="18843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48645CEB-38DC-4287-B3D2-86C351920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Clustering –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Rectangle 2">
                <a:extLst>
                  <a:ext uri="{FF2B5EF4-FFF2-40B4-BE49-F238E27FC236}">
                    <a16:creationId xmlns:a16="http://schemas.microsoft.com/office/drawing/2014/main" id="{0A9738F6-478A-48C4-8D11-F9D026EC51F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/>
                  <a:t>Initial centroids </a:t>
                </a:r>
                <a:r>
                  <a:rPr lang="en-US" altLang="en-US" dirty="0"/>
                  <a:t>are often chosen randomly.</a:t>
                </a:r>
              </a:p>
              <a:p>
                <a:pPr lvl="1"/>
                <a:r>
                  <a:rPr lang="en-US" altLang="en-US" dirty="0"/>
                  <a:t>Clusters produced vary from one run to another.</a:t>
                </a:r>
              </a:p>
              <a:p>
                <a:r>
                  <a:rPr lang="en-US" altLang="en-US" dirty="0"/>
                  <a:t>The centroid is the mean of the points in the cluster.</a:t>
                </a:r>
              </a:p>
              <a:p>
                <a:r>
                  <a:rPr lang="en-US" altLang="en-US" dirty="0"/>
                  <a:t>‘Closeness’ is measured by </a:t>
                </a:r>
                <a:r>
                  <a:rPr lang="en-US" altLang="en-US" b="1" dirty="0"/>
                  <a:t>Euclidean distance</a:t>
                </a:r>
              </a:p>
              <a:p>
                <a:r>
                  <a:rPr lang="en-US" altLang="en-US" dirty="0"/>
                  <a:t>K-means will converge (points stop changing assignment) typically in the first few iterations (&lt;10).</a:t>
                </a:r>
              </a:p>
              <a:p>
                <a:pPr lvl="1"/>
                <a:r>
                  <a:rPr lang="en-US" altLang="en-US" dirty="0"/>
                  <a:t>Sometimes the stopping condition is changed to ‘Until relatively few points change clusters’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Complexity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n = number of points, K = number of clusters, </a:t>
                </a:r>
                <a:br>
                  <a:rPr lang="en-US" altLang="en-US" dirty="0"/>
                </a:br>
                <a:r>
                  <a:rPr lang="en-US" altLang="en-US" dirty="0"/>
                  <a:t>I = number of iterations, d = number of attributes</a:t>
                </a:r>
              </a:p>
            </p:txBody>
          </p:sp>
        </mc:Choice>
        <mc:Fallback xmlns="">
          <p:sp>
            <p:nvSpPr>
              <p:cNvPr id="28674" name="Rectangle 2">
                <a:extLst>
                  <a:ext uri="{FF2B5EF4-FFF2-40B4-BE49-F238E27FC236}">
                    <a16:creationId xmlns:a16="http://schemas.microsoft.com/office/drawing/2014/main" id="{0A9738F6-478A-48C4-8D11-F9D026EC5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20D5EE3-5C63-4C39-AE77-E3B1372A4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Example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E78459A5-B3EB-495D-A384-D08EEDB9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51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84B2DD15-F1A4-4241-B899-51BF49C5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938F389A-C2C1-4A0B-8AAF-30477A9F5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0DD3F042-3D89-4031-9366-C7BA9FC4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E9C91FEB-145A-49FD-AB78-2D60B933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3" name="Picture 7">
            <a:extLst>
              <a:ext uri="{FF2B5EF4-FFF2-40B4-BE49-F238E27FC236}">
                <a16:creationId xmlns:a16="http://schemas.microsoft.com/office/drawing/2014/main" id="{9790A285-1247-4D53-A7EB-7DCC28D6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4" name="Picture 8">
            <a:extLst>
              <a:ext uri="{FF2B5EF4-FFF2-40B4-BE49-F238E27FC236}">
                <a16:creationId xmlns:a16="http://schemas.microsoft.com/office/drawing/2014/main" id="{758FF052-EA84-4250-B8D8-8B83FB89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5" name="Line 9">
            <a:extLst>
              <a:ext uri="{FF2B5EF4-FFF2-40B4-BE49-F238E27FC236}">
                <a16:creationId xmlns:a16="http://schemas.microsoft.com/office/drawing/2014/main" id="{943D9DFF-9D22-4F59-8317-DEB253398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6486525"/>
            <a:ext cx="434975" cy="12700"/>
          </a:xfrm>
          <a:prstGeom prst="line">
            <a:avLst/>
          </a:prstGeom>
          <a:noFill/>
          <a:ln w="9525" cap="flat">
            <a:solidFill>
              <a:srgbClr val="99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2FE66C58-3477-4B0D-9BEC-820D3018A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6318250"/>
            <a:ext cx="4046537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solidFill>
                  <a:srgbClr val="999999"/>
                </a:solidFill>
                <a:latin typeface="Arial" panose="020B0604020202020204" pitchFamily="34" charset="0"/>
              </a:rPr>
              <a:t>See visualization on course web site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981DFE57-1E5E-44AD-896A-30EBFD5AD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Selecting Initial Points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0A93B13-74D2-4782-8BF8-F61B01D93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there are K ‘real’ clusters then the chance of selecting one centroid from each cluster is small. </a:t>
            </a:r>
          </a:p>
          <a:p>
            <a:pPr lvl="1"/>
            <a:r>
              <a:rPr lang="en-US" altLang="en-US" dirty="0"/>
              <a:t>Chance is relatively small when K is large</a:t>
            </a:r>
          </a:p>
          <a:p>
            <a:pPr lvl="1"/>
            <a:r>
              <a:rPr lang="en-US" altLang="en-US" dirty="0"/>
              <a:t>If clusters are the same size, n, then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example, if K = 10, then probability = 10!/1010 = 0.00036</a:t>
            </a:r>
          </a:p>
          <a:p>
            <a:pPr lvl="1"/>
            <a:r>
              <a:rPr lang="en-US" altLang="en-US" dirty="0"/>
              <a:t>Sometimes the initial centroids will readjust themselves in ‘right’ way, and sometimes they don’t</a:t>
            </a:r>
          </a:p>
          <a:p>
            <a:pPr lvl="1"/>
            <a:r>
              <a:rPr lang="en-US" altLang="en-US" dirty="0"/>
              <a:t>Consider an example of five pairs of clusters</a:t>
            </a: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9E35E1FC-3A59-49E6-889B-1A6F567A4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36031"/>
              </p:ext>
            </p:extLst>
          </p:nvPr>
        </p:nvGraphicFramePr>
        <p:xfrm>
          <a:off x="1143000" y="3124200"/>
          <a:ext cx="734318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7343182" cy="7620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89853B71-2C3B-4395-8748-AC97D3071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Choosing Initial Centroids …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AEB4AE8B-2D9E-42BD-890F-BC28653FE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3437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A034F060-161F-4A96-8435-95AEF5E3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30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CA0778F2-2A9E-4520-BB1B-2A153A42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30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9" name="Picture 5">
            <a:extLst>
              <a:ext uri="{FF2B5EF4-FFF2-40B4-BE49-F238E27FC236}">
                <a16:creationId xmlns:a16="http://schemas.microsoft.com/office/drawing/2014/main" id="{75934F70-3F4F-4549-B6A1-B95465C46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62E86B16-5BAD-458B-9FD0-5CE67EAFA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1" name="Picture 7">
            <a:extLst>
              <a:ext uri="{FF2B5EF4-FFF2-40B4-BE49-F238E27FC236}">
                <a16:creationId xmlns:a16="http://schemas.microsoft.com/office/drawing/2014/main" id="{5510DBB3-016B-4BCD-B7DD-105AB8BC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B4C293A8-2CBC-4014-A334-34E103087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B6EFE76-AF40-4AA7-89A4-B800A7150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Multiple runs. This is standard in most tools and typically helps.</a:t>
            </a:r>
          </a:p>
          <a:p>
            <a:endParaRPr lang="en-US" altLang="en-US" dirty="0"/>
          </a:p>
          <a:p>
            <a:r>
              <a:rPr lang="en-US" altLang="en-US" dirty="0"/>
              <a:t>Sample and use hierarchical clustering to determine initial centroids.</a:t>
            </a:r>
          </a:p>
          <a:p>
            <a:endParaRPr lang="en-US" altLang="en-US" dirty="0"/>
          </a:p>
          <a:p>
            <a:r>
              <a:rPr lang="en-US" altLang="en-US" dirty="0"/>
              <a:t>Select more than k initial centroids and then select among these initial centroids the ones that are far away from each other.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D84EE20C-0E70-4F1E-B735-5E9CBAD37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K-means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>
                <a:extLst>
                  <a:ext uri="{FF2B5EF4-FFF2-40B4-BE49-F238E27FC236}">
                    <a16:creationId xmlns:a16="http://schemas.microsoft.com/office/drawing/2014/main" id="{6F1FC80F-F6B5-4999-A7F0-16AF194E3D2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Most common measure is Sum of Squared Error (SSE)</a:t>
                </a:r>
              </a:p>
              <a:p>
                <a:pPr lvl="1"/>
                <a:r>
                  <a:rPr lang="en-US" altLang="en-US" dirty="0"/>
                  <a:t>For each point, the error is the distance to the nearest cluster center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center for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as the mean of all points in the cluster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the L2 norm (= Euclidean distance).</a:t>
                </a:r>
              </a:p>
              <a:p>
                <a:pPr lvl="1"/>
                <a:r>
                  <a:rPr lang="en-US" altLang="en-US" dirty="0"/>
                  <a:t>Given two </a:t>
                </a:r>
                <a:r>
                  <a:rPr lang="en-US" altLang="en-US" dirty="0" err="1"/>
                  <a:t>clusterings</a:t>
                </a:r>
                <a:r>
                  <a:rPr lang="en-US" altLang="en-US" dirty="0"/>
                  <a:t>, we can choose the one with the smallest error</a:t>
                </a:r>
              </a:p>
              <a:p>
                <a:pPr lvl="1"/>
                <a:r>
                  <a:rPr lang="en-US" altLang="en-US" dirty="0"/>
                  <a:t>Only compare </a:t>
                </a:r>
                <a:r>
                  <a:rPr lang="en-US" altLang="en-US" dirty="0" err="1"/>
                  <a:t>clusterings</a:t>
                </a:r>
                <a:r>
                  <a:rPr lang="en-US" altLang="en-US" dirty="0"/>
                  <a:t> with the same K! One easy way to reduce SSE is to increase K, the number of clusters</a:t>
                </a:r>
              </a:p>
              <a:p>
                <a:endParaRPr lang="en-US" altLang="en-US" dirty="0"/>
              </a:p>
              <a:p>
                <a:r>
                  <a:rPr lang="en-US" altLang="en-US" b="1" dirty="0"/>
                  <a:t>Note</a:t>
                </a:r>
                <a:r>
                  <a:rPr lang="en-US" altLang="en-US" dirty="0"/>
                  <a:t>: K-Means is a heuristic to minimize SSE.</a:t>
                </a:r>
              </a:p>
            </p:txBody>
          </p:sp>
        </mc:Choice>
        <mc:Fallback xmlns="">
          <p:sp>
            <p:nvSpPr>
              <p:cNvPr id="33794" name="Rectangle 2">
                <a:extLst>
                  <a:ext uri="{FF2B5EF4-FFF2-40B4-BE49-F238E27FC236}">
                    <a16:creationId xmlns:a16="http://schemas.microsoft.com/office/drawing/2014/main" id="{6F1FC80F-F6B5-4999-A7F0-16AF194E3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33EAD7-5742-4667-BA1F-BB9C76F10217}"/>
                  </a:ext>
                </a:extLst>
              </p:cNvPr>
              <p:cNvSpPr txBox="1"/>
              <p:nvPr/>
            </p:nvSpPr>
            <p:spPr>
              <a:xfrm>
                <a:off x="2514600" y="2590800"/>
                <a:ext cx="3415358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33EAD7-5742-4667-BA1F-BB9C76F1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590800"/>
                <a:ext cx="3415358" cy="11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cxnSp>
        <p:nvCxnSpPr>
          <p:cNvPr id="5127" name="Straight Arrow Connector 7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b="1"/>
              <a:t>Introduction</a:t>
            </a:r>
          </a:p>
          <a:p>
            <a:r>
              <a:rPr lang="en-US" altLang="en-US" sz="1600"/>
              <a:t>Types of Clustering</a:t>
            </a:r>
          </a:p>
          <a:p>
            <a:r>
              <a:rPr lang="en-US" altLang="en-US" sz="1600"/>
              <a:t>Types of Clusters</a:t>
            </a:r>
          </a:p>
          <a:p>
            <a:r>
              <a:rPr lang="en-US" altLang="en-US" sz="1600"/>
              <a:t>Clustering Algorithms</a:t>
            </a:r>
          </a:p>
          <a:p>
            <a:pPr lvl="1"/>
            <a:r>
              <a:rPr lang="en-US" altLang="en-US" sz="1600"/>
              <a:t>K-Means Clustering</a:t>
            </a:r>
          </a:p>
          <a:p>
            <a:pPr lvl="1"/>
            <a:r>
              <a:rPr lang="en-US" altLang="en-US" sz="1600"/>
              <a:t>Hierarchical Clustering</a:t>
            </a:r>
          </a:p>
          <a:p>
            <a:pPr lvl="1"/>
            <a:r>
              <a:rPr lang="en-US" altLang="en-US" sz="1600"/>
              <a:t>Density-based Clustering</a:t>
            </a:r>
          </a:p>
          <a:p>
            <a:r>
              <a:rPr lang="en-US" altLang="en-US" sz="1600"/>
              <a:t>Cluster Validation</a:t>
            </a:r>
          </a:p>
          <a:p>
            <a:endParaRPr lang="en-US" altLang="en-US" sz="160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78CBEF06-3970-4F59-99F3-F3CA4A8FA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Pre-processing and Post-processing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34DF917-71B9-417A-9E5A-3517250D0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Pre-processing</a:t>
            </a:r>
          </a:p>
          <a:p>
            <a:pPr lvl="1"/>
            <a:r>
              <a:rPr lang="en-US" altLang="en-US" b="1" dirty="0"/>
              <a:t>Normalize</a:t>
            </a:r>
            <a:r>
              <a:rPr lang="en-US" altLang="en-US" dirty="0"/>
              <a:t> the data (e.g., scale to unit standard deviation)</a:t>
            </a:r>
          </a:p>
          <a:p>
            <a:pPr lvl="1"/>
            <a:r>
              <a:rPr lang="en-US" altLang="en-US" b="1" dirty="0"/>
              <a:t>Eliminate outliers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Post-processing</a:t>
            </a:r>
          </a:p>
          <a:p>
            <a:pPr lvl="1"/>
            <a:r>
              <a:rPr lang="en-US" altLang="en-US" b="1" dirty="0"/>
              <a:t>Eliminate</a:t>
            </a:r>
            <a:r>
              <a:rPr lang="en-US" altLang="en-US" dirty="0"/>
              <a:t> small clusters that may represent outliers</a:t>
            </a:r>
          </a:p>
          <a:p>
            <a:pPr lvl="1"/>
            <a:r>
              <a:rPr lang="en-US" altLang="en-US" b="1" dirty="0"/>
              <a:t>Split</a:t>
            </a:r>
            <a:r>
              <a:rPr lang="en-US" altLang="en-US" dirty="0"/>
              <a:t> ‘loose’ clusters, i.e., clusters with relatively high SSE</a:t>
            </a:r>
          </a:p>
          <a:p>
            <a:pPr lvl="1"/>
            <a:r>
              <a:rPr lang="en-US" altLang="en-US" b="1" dirty="0"/>
              <a:t>Merge</a:t>
            </a:r>
            <a:r>
              <a:rPr lang="en-US" altLang="en-US" dirty="0"/>
              <a:t> clusters that are ‘close’ and that have relatively low SSE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D25D217A-9CED-43C1-B6DA-FF38C5867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Bisecting K-means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B34769B-CE40-4352-BD95-27F0EF639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794941"/>
            <a:ext cx="5364162" cy="1452563"/>
          </a:xfrm>
        </p:spPr>
        <p:txBody>
          <a:bodyPr/>
          <a:lstStyle/>
          <a:p>
            <a:r>
              <a:rPr lang="en-US" altLang="en-US" dirty="0"/>
              <a:t>Variant of K-means that can produce a partitional or a hierarchical clustering</a:t>
            </a: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434972F8-B94D-4D46-A6A7-3CCA89A7B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993372"/>
              </p:ext>
            </p:extLst>
          </p:nvPr>
        </p:nvGraphicFramePr>
        <p:xfrm>
          <a:off x="224631" y="1639887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" y="1639887"/>
                        <a:ext cx="8694738" cy="2598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>
            <a:extLst>
              <a:ext uri="{FF2B5EF4-FFF2-40B4-BE49-F238E27FC236}">
                <a16:creationId xmlns:a16="http://schemas.microsoft.com/office/drawing/2014/main" id="{1A7E56AD-189D-4117-8D6D-4DA7C01E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238625"/>
            <a:ext cx="8023225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9" name="Line 5">
            <a:extLst>
              <a:ext uri="{FF2B5EF4-FFF2-40B4-BE49-F238E27FC236}">
                <a16:creationId xmlns:a16="http://schemas.microsoft.com/office/drawing/2014/main" id="{FF652280-1257-4455-B935-FCB959A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454525"/>
            <a:ext cx="1588" cy="15557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30F370-8BBE-4E58-B4F4-5C84AFE12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4454525"/>
            <a:ext cx="1587" cy="15557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AutoShape 7">
            <a:extLst>
              <a:ext uri="{FF2B5EF4-FFF2-40B4-BE49-F238E27FC236}">
                <a16:creationId xmlns:a16="http://schemas.microsoft.com/office/drawing/2014/main" id="{1C75A6C5-F40B-4621-8103-5B8D5F07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5157788"/>
            <a:ext cx="176213" cy="439737"/>
          </a:xfrm>
          <a:prstGeom prst="upDownArrow">
            <a:avLst>
              <a:gd name="adj1" fmla="val 50000"/>
              <a:gd name="adj2" fmla="val 49679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33F04AA9-BAB1-439B-9040-7723C6B3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157788"/>
            <a:ext cx="176213" cy="439737"/>
          </a:xfrm>
          <a:prstGeom prst="upDownArrow">
            <a:avLst>
              <a:gd name="adj1" fmla="val 50000"/>
              <a:gd name="adj2" fmla="val 49679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64EBB69-AA44-46F8-A541-742EDF38C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8BA18A4-2EF4-4EDA-80B1-EDC7591E16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K-means has problems when clusters are of differing </a:t>
            </a:r>
          </a:p>
          <a:p>
            <a:pPr lvl="1"/>
            <a:r>
              <a:rPr lang="en-US" altLang="en-US"/>
              <a:t>Sizes</a:t>
            </a:r>
          </a:p>
          <a:p>
            <a:pPr lvl="1"/>
            <a:r>
              <a:rPr lang="en-US" altLang="en-US"/>
              <a:t>Densities</a:t>
            </a:r>
          </a:p>
          <a:p>
            <a:pPr lvl="1"/>
            <a:r>
              <a:rPr lang="en-US" altLang="en-US"/>
              <a:t>Non-globular shapes</a:t>
            </a:r>
          </a:p>
          <a:p>
            <a:endParaRPr lang="en-US" altLang="en-US"/>
          </a:p>
          <a:p>
            <a:r>
              <a:rPr lang="en-US" altLang="en-US"/>
              <a:t>K-means has problems when the data contains outliers.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0A3F822B-21C2-403F-BB2F-1FBD29C17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Differing Sizes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24C7B2C-E227-440B-A87B-4C4D53585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7BF0B657-D663-40B1-A709-793D4F418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5"/>
          <a:stretch/>
        </p:blipFill>
        <p:spPr bwMode="auto">
          <a:xfrm>
            <a:off x="450850" y="2101850"/>
            <a:ext cx="8189913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6" name="Line 4">
            <a:extLst>
              <a:ext uri="{FF2B5EF4-FFF2-40B4-BE49-F238E27FC236}">
                <a16:creationId xmlns:a16="http://schemas.microsoft.com/office/drawing/2014/main" id="{4562DFB9-CEC0-461C-ABE1-57B686FCE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625" y="2101850"/>
            <a:ext cx="47625" cy="202882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E7C4D5E0-03D1-4554-8242-C49696A37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2101850"/>
            <a:ext cx="204787" cy="1998662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692A6672-D5C4-4E98-8E9C-B002AE77E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Differing Density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E9D97D2-0886-4CF9-8560-04DEB1AB5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DBD499B1-AC76-4FA8-B9D4-611A0A2A0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05"/>
          <a:stretch/>
        </p:blipFill>
        <p:spPr bwMode="auto">
          <a:xfrm>
            <a:off x="358775" y="2019300"/>
            <a:ext cx="83978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0" name="Line 4">
            <a:extLst>
              <a:ext uri="{FF2B5EF4-FFF2-40B4-BE49-F238E27FC236}">
                <a16:creationId xmlns:a16="http://schemas.microsoft.com/office/drawing/2014/main" id="{F4CC536C-C487-40AF-9DAF-979E5EA7A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3097213"/>
            <a:ext cx="2216150" cy="325437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EA016936-7A63-40F1-BFAB-082DF9937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5338" y="2128838"/>
            <a:ext cx="442912" cy="9683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3A62EB00-2E0A-4AF6-BF37-7BF53F3A81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5338" y="3097213"/>
            <a:ext cx="384175" cy="1220787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49A4AB29-2AEB-472C-A3FF-D6D675BD4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Non-globular Shapes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FF22E71A-8213-4C17-AEB6-4A436AC36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2"/>
          <a:stretch/>
        </p:blipFill>
        <p:spPr bwMode="auto">
          <a:xfrm>
            <a:off x="355600" y="1781175"/>
            <a:ext cx="8313738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3" name="Line 3">
            <a:extLst>
              <a:ext uri="{FF2B5EF4-FFF2-40B4-BE49-F238E27FC236}">
                <a16:creationId xmlns:a16="http://schemas.microsoft.com/office/drawing/2014/main" id="{26765E11-F03C-44A9-866B-3CC3F58595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7725" y="1938337"/>
            <a:ext cx="1203325" cy="24828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E0B29FC5-4C58-42F7-858E-E9461A4A1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Overcoming K-means Limitations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923D3B62-6BB3-4CD5-9C7D-164C6CF4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74"/>
          <a:stretch>
            <a:fillRect/>
          </a:stretch>
        </p:blipFill>
        <p:spPr bwMode="auto">
          <a:xfrm>
            <a:off x="-111125" y="1479426"/>
            <a:ext cx="5902325" cy="537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977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7" name="Text Box 3">
            <a:extLst>
              <a:ext uri="{FF2B5EF4-FFF2-40B4-BE49-F238E27FC236}">
                <a16:creationId xmlns:a16="http://schemas.microsoft.com/office/drawing/2014/main" id="{33D736DE-4753-4F5F-9997-8BDEFDC06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793"/>
            <a:ext cx="4006850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Use a larger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number of clusters</a:t>
            </a:r>
          </a:p>
          <a:p>
            <a:pPr algn="ctr"/>
            <a:endParaRPr lang="en-US" altLang="en-US" dirty="0">
              <a:latin typeface="+mn-lt"/>
            </a:endParaRPr>
          </a:p>
          <a:p>
            <a:pPr algn="ctr"/>
            <a:r>
              <a:rPr lang="en-US" altLang="en-US" dirty="0">
                <a:latin typeface="+mn-lt"/>
              </a:rPr>
              <a:t>Several clusters</a:t>
            </a:r>
          </a:p>
          <a:p>
            <a:pPr algn="ctr"/>
            <a:r>
              <a:rPr lang="en-US" altLang="en-US" dirty="0">
                <a:latin typeface="+mn-lt"/>
              </a:rPr>
              <a:t>represent a true </a:t>
            </a:r>
          </a:p>
          <a:p>
            <a:pPr algn="ctr"/>
            <a:r>
              <a:rPr lang="en-US" altLang="en-US" dirty="0">
                <a:latin typeface="+mn-lt"/>
              </a:rPr>
              <a:t>cluster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C55C9447-D437-48AD-B08F-4B837E14E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Overcoming K-means Limitations</a:t>
            </a:r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E02CDC73-6BE5-4C55-B6B8-C0FB5327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34" b="5692"/>
          <a:stretch>
            <a:fillRect/>
          </a:stretch>
        </p:blipFill>
        <p:spPr bwMode="auto">
          <a:xfrm>
            <a:off x="0" y="1450975"/>
            <a:ext cx="6708775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56134" b="569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1" name="Text Box 3">
            <a:extLst>
              <a:ext uri="{FF2B5EF4-FFF2-40B4-BE49-F238E27FC236}">
                <a16:creationId xmlns:a16="http://schemas.microsoft.com/office/drawing/2014/main" id="{85A4C071-6C40-48A6-A0EC-C96FACA0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4006850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Use a larger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number of clusters</a:t>
            </a:r>
          </a:p>
          <a:p>
            <a:pPr algn="ctr"/>
            <a:endParaRPr lang="en-US" altLang="en-US" dirty="0">
              <a:latin typeface="+mn-lt"/>
            </a:endParaRPr>
          </a:p>
          <a:p>
            <a:pPr algn="ctr"/>
            <a:r>
              <a:rPr lang="en-US" altLang="en-US" dirty="0">
                <a:latin typeface="+mn-lt"/>
              </a:rPr>
              <a:t>Several clusters</a:t>
            </a:r>
          </a:p>
          <a:p>
            <a:pPr algn="ctr"/>
            <a:r>
              <a:rPr lang="en-US" altLang="en-US" dirty="0">
                <a:latin typeface="+mn-lt"/>
              </a:rPr>
              <a:t>represent a true </a:t>
            </a:r>
          </a:p>
          <a:p>
            <a:pPr algn="ctr"/>
            <a:r>
              <a:rPr lang="en-US" altLang="en-US" dirty="0">
                <a:latin typeface="+mn-lt"/>
              </a:rPr>
              <a:t>cluster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529BB6AD-2154-4C22-804E-CE91012C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b="1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722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C8BED734-6CCB-4F97-A0CD-1A6E1286F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0617B1D-BEFD-4E2B-A4EF-B8DAE911B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Produces a set of nested clusters organized as a hierarchical tree called a </a:t>
            </a:r>
            <a:r>
              <a:rPr lang="en-US" altLang="en-US" b="1" dirty="0"/>
              <a:t>dendrogram</a:t>
            </a:r>
            <a:r>
              <a:rPr lang="en-US" altLang="en-US" dirty="0"/>
              <a:t>. The dendrogram shows at what distance points join into a cluster. 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872C180E-C705-4289-AB70-9FE0019E0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04023"/>
              </p:ext>
            </p:extLst>
          </p:nvPr>
        </p:nvGraphicFramePr>
        <p:xfrm>
          <a:off x="1169986" y="364796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68720" imgH="3227760" progId="">
                  <p:embed/>
                </p:oleObj>
              </mc:Choice>
              <mc:Fallback>
                <p:oleObj r:id="rId3" imgW="3168720" imgH="3227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6" y="3647965"/>
                        <a:ext cx="2319338" cy="2360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" name="Group 4">
            <a:extLst>
              <a:ext uri="{FF2B5EF4-FFF2-40B4-BE49-F238E27FC236}">
                <a16:creationId xmlns:a16="http://schemas.microsoft.com/office/drawing/2014/main" id="{41B8B216-29AD-475C-B1E8-5E1A943F9199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4103787"/>
            <a:ext cx="3822700" cy="2197100"/>
            <a:chOff x="476" y="2474"/>
            <a:chExt cx="2408" cy="1384"/>
          </a:xfrm>
        </p:grpSpPr>
        <p:sp>
          <p:nvSpPr>
            <p:cNvPr id="45061" name="Freeform 5">
              <a:extLst>
                <a:ext uri="{FF2B5EF4-FFF2-40B4-BE49-F238E27FC236}">
                  <a16:creationId xmlns:a16="http://schemas.microsoft.com/office/drawing/2014/main" id="{BE6D724B-8A0B-498C-ADB8-5F003C21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2496"/>
              <a:ext cx="2180" cy="1362"/>
            </a:xfrm>
            <a:custGeom>
              <a:avLst/>
              <a:gdLst>
                <a:gd name="T0" fmla="*/ 4808 w 9617"/>
                <a:gd name="T1" fmla="*/ 6009 h 6010"/>
                <a:gd name="T2" fmla="*/ 0 w 9617"/>
                <a:gd name="T3" fmla="*/ 6009 h 6010"/>
                <a:gd name="T4" fmla="*/ 0 w 9617"/>
                <a:gd name="T5" fmla="*/ 0 h 6010"/>
                <a:gd name="T6" fmla="*/ 9616 w 9617"/>
                <a:gd name="T7" fmla="*/ 0 h 6010"/>
                <a:gd name="T8" fmla="*/ 9616 w 9617"/>
                <a:gd name="T9" fmla="*/ 6009 h 6010"/>
                <a:gd name="T10" fmla="*/ 4808 w 9617"/>
                <a:gd name="T11" fmla="*/ 6009 h 6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7" h="6010">
                  <a:moveTo>
                    <a:pt x="4808" y="6009"/>
                  </a:moveTo>
                  <a:lnTo>
                    <a:pt x="0" y="6009"/>
                  </a:lnTo>
                  <a:lnTo>
                    <a:pt x="0" y="0"/>
                  </a:lnTo>
                  <a:lnTo>
                    <a:pt x="9616" y="0"/>
                  </a:lnTo>
                  <a:lnTo>
                    <a:pt x="9616" y="6009"/>
                  </a:lnTo>
                  <a:lnTo>
                    <a:pt x="4808" y="60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Freeform 6">
              <a:extLst>
                <a:ext uri="{FF2B5EF4-FFF2-40B4-BE49-F238E27FC236}">
                  <a16:creationId xmlns:a16="http://schemas.microsoft.com/office/drawing/2014/main" id="{987EA83B-01F3-486F-B442-6AF928BC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598"/>
              <a:ext cx="1690" cy="1109"/>
            </a:xfrm>
            <a:custGeom>
              <a:avLst/>
              <a:gdLst>
                <a:gd name="T0" fmla="*/ 0 w 7455"/>
                <a:gd name="T1" fmla="*/ 4892 h 4893"/>
                <a:gd name="T2" fmla="*/ 0 w 7455"/>
                <a:gd name="T3" fmla="*/ 0 h 4893"/>
                <a:gd name="T4" fmla="*/ 7454 w 7455"/>
                <a:gd name="T5" fmla="*/ 0 h 4893"/>
                <a:gd name="T6" fmla="*/ 7454 w 7455"/>
                <a:gd name="T7" fmla="*/ 4892 h 4893"/>
                <a:gd name="T8" fmla="*/ 0 w 7455"/>
                <a:gd name="T9" fmla="*/ 4892 h 4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5" h="4893">
                  <a:moveTo>
                    <a:pt x="0" y="4892"/>
                  </a:moveTo>
                  <a:lnTo>
                    <a:pt x="0" y="0"/>
                  </a:lnTo>
                  <a:lnTo>
                    <a:pt x="7454" y="0"/>
                  </a:lnTo>
                  <a:lnTo>
                    <a:pt x="7454" y="4892"/>
                  </a:lnTo>
                  <a:lnTo>
                    <a:pt x="0" y="48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Line 7">
              <a:extLst>
                <a:ext uri="{FF2B5EF4-FFF2-40B4-BE49-F238E27FC236}">
                  <a16:creationId xmlns:a16="http://schemas.microsoft.com/office/drawing/2014/main" id="{2FC075BD-BCD8-4F1E-8D59-3A543A001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707"/>
              <a:ext cx="1689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1003C490-61BC-46D8-A097-10B34D0B7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7" y="2597"/>
              <a:ext cx="0" cy="111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A149FF49-8BE8-4ECF-BECA-1F055CEF0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368C6975-D5E6-4A4B-963F-42C461EB0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E8CE2D81-25CE-4FD3-8F5E-6EB4920E4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Text Box 12">
              <a:extLst>
                <a:ext uri="{FF2B5EF4-FFF2-40B4-BE49-F238E27FC236}">
                  <a16:creationId xmlns:a16="http://schemas.microsoft.com/office/drawing/2014/main" id="{4BC2EEAC-59CB-4489-BBBA-45E05BD69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B726DD17-6F93-45D8-9B28-3FB1FD577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1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Text Box 14">
              <a:extLst>
                <a:ext uri="{FF2B5EF4-FFF2-40B4-BE49-F238E27FC236}">
                  <a16:creationId xmlns:a16="http://schemas.microsoft.com/office/drawing/2014/main" id="{A2CEE75B-D146-4E97-9F79-622AB867E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A3431D39-F774-4C8F-A02A-2E1D2D34F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:a16="http://schemas.microsoft.com/office/drawing/2014/main" id="{5122BF32-5441-4FF4-9AE6-4C84CA782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0A4BA1A6-4123-4F07-880C-E99CD676B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4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Text Box 18">
              <a:extLst>
                <a:ext uri="{FF2B5EF4-FFF2-40B4-BE49-F238E27FC236}">
                  <a16:creationId xmlns:a16="http://schemas.microsoft.com/office/drawing/2014/main" id="{74695F31-2705-48F3-83C4-08283530F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A85AE957-2F28-4989-8C3D-819CD5CED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6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Text Box 20">
              <a:extLst>
                <a:ext uri="{FF2B5EF4-FFF2-40B4-BE49-F238E27FC236}">
                  <a16:creationId xmlns:a16="http://schemas.microsoft.com/office/drawing/2014/main" id="{2CD9AA79-2623-4690-923E-D9FCB664A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5077" name="Line 21">
              <a:extLst>
                <a:ext uri="{FF2B5EF4-FFF2-40B4-BE49-F238E27FC236}">
                  <a16:creationId xmlns:a16="http://schemas.microsoft.com/office/drawing/2014/main" id="{E5FE2FE1-AD77-4841-A8C8-7270DFEA2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707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Text Box 22">
              <a:extLst>
                <a:ext uri="{FF2B5EF4-FFF2-40B4-BE49-F238E27FC236}">
                  <a16:creationId xmlns:a16="http://schemas.microsoft.com/office/drawing/2014/main" id="{D372D40C-7FA5-405D-A2BD-699BB55D5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" y="3670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5079" name="Line 23">
              <a:extLst>
                <a:ext uri="{FF2B5EF4-FFF2-40B4-BE49-F238E27FC236}">
                  <a16:creationId xmlns:a16="http://schemas.microsoft.com/office/drawing/2014/main" id="{3D2E2948-9B85-4CEA-B3C0-19AC30CAB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456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Text Box 24">
              <a:extLst>
                <a:ext uri="{FF2B5EF4-FFF2-40B4-BE49-F238E27FC236}">
                  <a16:creationId xmlns:a16="http://schemas.microsoft.com/office/drawing/2014/main" id="{3946B3BB-9513-4B0C-A162-A51FD39F1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3420"/>
              <a:ext cx="127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0.05</a:t>
              </a:r>
            </a:p>
          </p:txBody>
        </p:sp>
        <p:sp>
          <p:nvSpPr>
            <p:cNvPr id="45081" name="Line 25">
              <a:extLst>
                <a:ext uri="{FF2B5EF4-FFF2-40B4-BE49-F238E27FC236}">
                  <a16:creationId xmlns:a16="http://schemas.microsoft.com/office/drawing/2014/main" id="{1E315238-0CDC-4212-9E24-2FAAC1FDA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209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B18DDBC8-BD6C-4D2D-9402-D262FFED1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3172"/>
              <a:ext cx="91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</p:txBody>
        </p:sp>
        <p:sp>
          <p:nvSpPr>
            <p:cNvPr id="45083" name="Line 27">
              <a:extLst>
                <a:ext uri="{FF2B5EF4-FFF2-40B4-BE49-F238E27FC236}">
                  <a16:creationId xmlns:a16="http://schemas.microsoft.com/office/drawing/2014/main" id="{BE32AFC8-DE25-45F7-B0FD-2BE8CEE13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2961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Text Box 28">
              <a:extLst>
                <a:ext uri="{FF2B5EF4-FFF2-40B4-BE49-F238E27FC236}">
                  <a16:creationId xmlns:a16="http://schemas.microsoft.com/office/drawing/2014/main" id="{B349AA0C-8BFA-4145-BF9B-76EEAA423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2924"/>
              <a:ext cx="127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0.15</a:t>
              </a:r>
            </a:p>
          </p:txBody>
        </p:sp>
        <p:sp>
          <p:nvSpPr>
            <p:cNvPr id="45085" name="Line 29">
              <a:extLst>
                <a:ext uri="{FF2B5EF4-FFF2-40B4-BE49-F238E27FC236}">
                  <a16:creationId xmlns:a16="http://schemas.microsoft.com/office/drawing/2014/main" id="{EF2B09BA-1C5A-4D8D-8BEA-438F12A93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2710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Text Box 30">
              <a:extLst>
                <a:ext uri="{FF2B5EF4-FFF2-40B4-BE49-F238E27FC236}">
                  <a16:creationId xmlns:a16="http://schemas.microsoft.com/office/drawing/2014/main" id="{BB4A6D8D-0FBF-449B-8AC2-5563AA7B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2674"/>
              <a:ext cx="91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</p:txBody>
        </p:sp>
        <p:sp>
          <p:nvSpPr>
            <p:cNvPr id="45087" name="Line 31">
              <a:extLst>
                <a:ext uri="{FF2B5EF4-FFF2-40B4-BE49-F238E27FC236}">
                  <a16:creationId xmlns:a16="http://schemas.microsoft.com/office/drawing/2014/main" id="{4EB8DDBE-5A58-41EA-9A7E-A6575953C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9" y="3504"/>
              <a:ext cx="0" cy="1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Line 32">
              <a:extLst>
                <a:ext uri="{FF2B5EF4-FFF2-40B4-BE49-F238E27FC236}">
                  <a16:creationId xmlns:a16="http://schemas.microsoft.com/office/drawing/2014/main" id="{AA786BD0-7ABF-465C-A5C5-F5CC38601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1" y="3504"/>
              <a:ext cx="0" cy="1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33">
              <a:extLst>
                <a:ext uri="{FF2B5EF4-FFF2-40B4-BE49-F238E27FC236}">
                  <a16:creationId xmlns:a16="http://schemas.microsoft.com/office/drawing/2014/main" id="{493D7BB1-09B7-4B38-A950-645C1C6CA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" y="3505"/>
              <a:ext cx="27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02F2351D-166B-4179-9135-6F30C247B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6" y="3421"/>
              <a:ext cx="0" cy="2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Line 35">
              <a:extLst>
                <a:ext uri="{FF2B5EF4-FFF2-40B4-BE49-F238E27FC236}">
                  <a16:creationId xmlns:a16="http://schemas.microsoft.com/office/drawing/2014/main" id="{9959A076-4821-4D4F-AF5E-2122DCA11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421"/>
              <a:ext cx="0" cy="2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Line 36">
              <a:extLst>
                <a:ext uri="{FF2B5EF4-FFF2-40B4-BE49-F238E27FC236}">
                  <a16:creationId xmlns:a16="http://schemas.microsoft.com/office/drawing/2014/main" id="{54522B26-FE25-4B87-9641-0E5F2F5EF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3422"/>
              <a:ext cx="27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Line 37">
              <a:extLst>
                <a:ext uri="{FF2B5EF4-FFF2-40B4-BE49-F238E27FC236}">
                  <a16:creationId xmlns:a16="http://schemas.microsoft.com/office/drawing/2014/main" id="{BE2CF6AB-6729-4C08-BD99-2E66A6DFF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9" y="3287"/>
              <a:ext cx="0" cy="3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Line 38">
              <a:extLst>
                <a:ext uri="{FF2B5EF4-FFF2-40B4-BE49-F238E27FC236}">
                  <a16:creationId xmlns:a16="http://schemas.microsoft.com/office/drawing/2014/main" id="{D4FEABD2-8AC4-4319-8C1F-4A285B68A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287"/>
              <a:ext cx="0" cy="13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Line 39">
              <a:extLst>
                <a:ext uri="{FF2B5EF4-FFF2-40B4-BE49-F238E27FC236}">
                  <a16:creationId xmlns:a16="http://schemas.microsoft.com/office/drawing/2014/main" id="{5724FEDB-FA1D-4C11-BA13-E87ABD467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3" y="3288"/>
              <a:ext cx="4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Line 40">
              <a:extLst>
                <a:ext uri="{FF2B5EF4-FFF2-40B4-BE49-F238E27FC236}">
                  <a16:creationId xmlns:a16="http://schemas.microsoft.com/office/drawing/2014/main" id="{836571F8-96CA-40AB-BEFF-79B0A2C95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3" y="3077"/>
              <a:ext cx="0" cy="4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41">
              <a:extLst>
                <a:ext uri="{FF2B5EF4-FFF2-40B4-BE49-F238E27FC236}">
                  <a16:creationId xmlns:a16="http://schemas.microsoft.com/office/drawing/2014/main" id="{F577427F-905A-4A5D-AA67-7C1C963F1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3" y="3070"/>
              <a:ext cx="0" cy="21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42">
              <a:extLst>
                <a:ext uri="{FF2B5EF4-FFF2-40B4-BE49-F238E27FC236}">
                  <a16:creationId xmlns:a16="http://schemas.microsoft.com/office/drawing/2014/main" id="{C3A2947C-A645-4025-B921-FE2707E3C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3" y="3070"/>
              <a:ext cx="769" cy="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Line 43">
              <a:extLst>
                <a:ext uri="{FF2B5EF4-FFF2-40B4-BE49-F238E27FC236}">
                  <a16:creationId xmlns:a16="http://schemas.microsoft.com/office/drawing/2014/main" id="{61003681-D842-4C9B-94F6-9180EC512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36"/>
              <a:ext cx="0" cy="2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44">
              <a:extLst>
                <a:ext uri="{FF2B5EF4-FFF2-40B4-BE49-F238E27FC236}">
                  <a16:creationId xmlns:a16="http://schemas.microsoft.com/office/drawing/2014/main" id="{531B78A2-165D-42CF-AA90-9F37CA6E4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6" y="2843"/>
              <a:ext cx="0" cy="8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Line 45">
              <a:extLst>
                <a:ext uri="{FF2B5EF4-FFF2-40B4-BE49-F238E27FC236}">
                  <a16:creationId xmlns:a16="http://schemas.microsoft.com/office/drawing/2014/main" id="{8F6EB301-789F-418A-B841-9266695B4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36"/>
              <a:ext cx="869" cy="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Text Box 46">
              <a:extLst>
                <a:ext uri="{FF2B5EF4-FFF2-40B4-BE49-F238E27FC236}">
                  <a16:creationId xmlns:a16="http://schemas.microsoft.com/office/drawing/2014/main" id="{11E0616B-96CE-43CD-9E53-E0A4E3C13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474"/>
              <a:ext cx="53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distance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EE456E-E512-400E-9674-DD4926CADA81}"/>
              </a:ext>
            </a:extLst>
          </p:cNvPr>
          <p:cNvSpPr txBox="1"/>
          <p:nvPr/>
        </p:nvSpPr>
        <p:spPr>
          <a:xfrm>
            <a:off x="5636136" y="3492229"/>
            <a:ext cx="1785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Dendrogram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8DB696-7CC8-43F9-837B-079757D06F27}"/>
              </a:ext>
            </a:extLst>
          </p:cNvPr>
          <p:cNvSpPr txBox="1"/>
          <p:nvPr/>
        </p:nvSpPr>
        <p:spPr>
          <a:xfrm>
            <a:off x="6048391" y="6245423"/>
            <a:ext cx="1020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Data points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A5507E6-66FA-4DC4-939C-77CE91CBD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7F3434D-EE18-408E-94A9-6ADD19DA4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36698"/>
            <a:ext cx="7886700" cy="509270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Finding groups of objects such that the objects in a group will be similar (or related) to one another and different from (or unrelated to) the objects in other groups.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A clustering is a set of clusters and each cluster contains a set of points.</a:t>
            </a: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70D9438D-CD0A-4A81-A4A5-C32AE74EBD3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190875"/>
            <a:ext cx="3046413" cy="2676525"/>
            <a:chOff x="2064" y="2249"/>
            <a:chExt cx="1919" cy="1686"/>
          </a:xfrm>
        </p:grpSpPr>
        <p:sp>
          <p:nvSpPr>
            <p:cNvPr id="6148" name="Line 4">
              <a:extLst>
                <a:ext uri="{FF2B5EF4-FFF2-40B4-BE49-F238E27FC236}">
                  <a16:creationId xmlns:a16="http://schemas.microsoft.com/office/drawing/2014/main" id="{2EB82424-7EC7-4BEE-AA7F-2A1AA6BE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49"/>
              <a:ext cx="0" cy="115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Line 5">
              <a:extLst>
                <a:ext uri="{FF2B5EF4-FFF2-40B4-BE49-F238E27FC236}">
                  <a16:creationId xmlns:a16="http://schemas.microsoft.com/office/drawing/2014/main" id="{A7984B43-ED57-49B9-BB52-4B19CCC31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1"/>
              <a:ext cx="1343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6">
              <a:extLst>
                <a:ext uri="{FF2B5EF4-FFF2-40B4-BE49-F238E27FC236}">
                  <a16:creationId xmlns:a16="http://schemas.microsoft.com/office/drawing/2014/main" id="{96B56291-A5EB-4E7E-8DBC-B30B00B8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401"/>
              <a:ext cx="509" cy="534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AutoShape 7">
              <a:extLst>
                <a:ext uri="{FF2B5EF4-FFF2-40B4-BE49-F238E27FC236}">
                  <a16:creationId xmlns:a16="http://schemas.microsoft.com/office/drawing/2014/main" id="{4F14EAD2-02C5-4CAA-84D1-4EB205937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AutoShape 8">
              <a:extLst>
                <a:ext uri="{FF2B5EF4-FFF2-40B4-BE49-F238E27FC236}">
                  <a16:creationId xmlns:a16="http://schemas.microsoft.com/office/drawing/2014/main" id="{72A9E181-98ED-4B85-8736-6EF6F6C8A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AutoShape 9">
              <a:extLst>
                <a:ext uri="{FF2B5EF4-FFF2-40B4-BE49-F238E27FC236}">
                  <a16:creationId xmlns:a16="http://schemas.microsoft.com/office/drawing/2014/main" id="{5F12BEE0-3202-466F-BFA1-27CB25CFC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4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AutoShape 10">
              <a:extLst>
                <a:ext uri="{FF2B5EF4-FFF2-40B4-BE49-F238E27FC236}">
                  <a16:creationId xmlns:a16="http://schemas.microsoft.com/office/drawing/2014/main" id="{B3C3A0A0-6613-453E-BCD9-B44CD797A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2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AutoShape 11">
              <a:extLst>
                <a:ext uri="{FF2B5EF4-FFF2-40B4-BE49-F238E27FC236}">
                  <a16:creationId xmlns:a16="http://schemas.microsoft.com/office/drawing/2014/main" id="{A0D9F10B-0DE4-4AC1-B1F8-088E361E6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AutoShape 12">
              <a:extLst>
                <a:ext uri="{FF2B5EF4-FFF2-40B4-BE49-F238E27FC236}">
                  <a16:creationId xmlns:a16="http://schemas.microsoft.com/office/drawing/2014/main" id="{22D6955B-8CEF-459F-83C9-5B1836BC8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8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AutoShape 13">
              <a:extLst>
                <a:ext uri="{FF2B5EF4-FFF2-40B4-BE49-F238E27FC236}">
                  <a16:creationId xmlns:a16="http://schemas.microsoft.com/office/drawing/2014/main" id="{70CB4F54-2F31-406F-A7E1-6B1A3C45F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4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AutoShape 14">
              <a:extLst>
                <a:ext uri="{FF2B5EF4-FFF2-40B4-BE49-F238E27FC236}">
                  <a16:creationId xmlns:a16="http://schemas.microsoft.com/office/drawing/2014/main" id="{2464C0D4-6C5C-4BBD-B8B1-75CAA672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8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AutoShape 15">
              <a:extLst>
                <a:ext uri="{FF2B5EF4-FFF2-40B4-BE49-F238E27FC236}">
                  <a16:creationId xmlns:a16="http://schemas.microsoft.com/office/drawing/2014/main" id="{896BCE6A-6F73-4DD8-8578-4C457BA54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8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AutoShape 16">
              <a:extLst>
                <a:ext uri="{FF2B5EF4-FFF2-40B4-BE49-F238E27FC236}">
                  <a16:creationId xmlns:a16="http://schemas.microsoft.com/office/drawing/2014/main" id="{74EE4AE7-9BFD-4BA5-AB43-234891739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6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AutoShape 17">
              <a:extLst>
                <a:ext uri="{FF2B5EF4-FFF2-40B4-BE49-F238E27FC236}">
                  <a16:creationId xmlns:a16="http://schemas.microsoft.com/office/drawing/2014/main" id="{C937A400-042A-4977-8C15-82DC6CA82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1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AutoShape 18">
              <a:extLst>
                <a:ext uri="{FF2B5EF4-FFF2-40B4-BE49-F238E27FC236}">
                  <a16:creationId xmlns:a16="http://schemas.microsoft.com/office/drawing/2014/main" id="{B6C83C5B-8ED8-4F1A-A176-7ABE568FA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6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AutoShape 19">
              <a:extLst>
                <a:ext uri="{FF2B5EF4-FFF2-40B4-BE49-F238E27FC236}">
                  <a16:creationId xmlns:a16="http://schemas.microsoft.com/office/drawing/2014/main" id="{BF5BE34D-ACF8-4B63-BD6B-BAEFA40E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1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AutoShape 20">
              <a:extLst>
                <a:ext uri="{FF2B5EF4-FFF2-40B4-BE49-F238E27FC236}">
                  <a16:creationId xmlns:a16="http://schemas.microsoft.com/office/drawing/2014/main" id="{282D508B-D163-44C5-B136-D26FF5536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73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AutoShape 21">
              <a:extLst>
                <a:ext uri="{FF2B5EF4-FFF2-40B4-BE49-F238E27FC236}">
                  <a16:creationId xmlns:a16="http://schemas.microsoft.com/office/drawing/2014/main" id="{5D516A94-2F68-416E-A194-BAF76508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AutoShape 22">
              <a:extLst>
                <a:ext uri="{FF2B5EF4-FFF2-40B4-BE49-F238E27FC236}">
                  <a16:creationId xmlns:a16="http://schemas.microsoft.com/office/drawing/2014/main" id="{B40F55D7-FA62-41DB-89CC-B8E6475D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13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AutoShape 23">
              <a:extLst>
                <a:ext uri="{FF2B5EF4-FFF2-40B4-BE49-F238E27FC236}">
                  <a16:creationId xmlns:a16="http://schemas.microsoft.com/office/drawing/2014/main" id="{43EF6F21-ED44-4371-B619-12A5C5C31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5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AutoShape 24">
              <a:extLst>
                <a:ext uri="{FF2B5EF4-FFF2-40B4-BE49-F238E27FC236}">
                  <a16:creationId xmlns:a16="http://schemas.microsoft.com/office/drawing/2014/main" id="{644C162E-4891-4D6C-BE54-C96744FF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0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AutoShape 25">
              <a:extLst>
                <a:ext uri="{FF2B5EF4-FFF2-40B4-BE49-F238E27FC236}">
                  <a16:creationId xmlns:a16="http://schemas.microsoft.com/office/drawing/2014/main" id="{1D5F1050-9674-4D81-987C-1376CFAB8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AutoShape 26">
              <a:extLst>
                <a:ext uri="{FF2B5EF4-FFF2-40B4-BE49-F238E27FC236}">
                  <a16:creationId xmlns:a16="http://schemas.microsoft.com/office/drawing/2014/main" id="{A7E417AE-8E05-4E46-BDE0-7C76804CA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9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AutoShape 27">
              <a:extLst>
                <a:ext uri="{FF2B5EF4-FFF2-40B4-BE49-F238E27FC236}">
                  <a16:creationId xmlns:a16="http://schemas.microsoft.com/office/drawing/2014/main" id="{0E901898-ED57-4806-93D9-44DFB82B6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49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AutoShape 28">
              <a:extLst>
                <a:ext uri="{FF2B5EF4-FFF2-40B4-BE49-F238E27FC236}">
                  <a16:creationId xmlns:a16="http://schemas.microsoft.com/office/drawing/2014/main" id="{DC3523B7-DE60-42D2-8294-F2BE4FAC8D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08" y="3346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AutoShape 29">
              <a:extLst>
                <a:ext uri="{FF2B5EF4-FFF2-40B4-BE49-F238E27FC236}">
                  <a16:creationId xmlns:a16="http://schemas.microsoft.com/office/drawing/2014/main" id="{4CAB2921-2105-4DEB-BB37-70AC77F7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0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74" name="Group 30">
            <a:extLst>
              <a:ext uri="{FF2B5EF4-FFF2-40B4-BE49-F238E27FC236}">
                <a16:creationId xmlns:a16="http://schemas.microsoft.com/office/drawing/2014/main" id="{4B884A96-C269-4F97-A001-6D6CA40C6AD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287587"/>
            <a:ext cx="3046413" cy="2513013"/>
            <a:chOff x="3312" y="1680"/>
            <a:chExt cx="1919" cy="1583"/>
          </a:xfrm>
        </p:grpSpPr>
        <p:sp>
          <p:nvSpPr>
            <p:cNvPr id="6175" name="Line 31">
              <a:extLst>
                <a:ext uri="{FF2B5EF4-FFF2-40B4-BE49-F238E27FC236}">
                  <a16:creationId xmlns:a16="http://schemas.microsoft.com/office/drawing/2014/main" id="{CAA557DA-7256-456C-A95B-5EF857740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1" y="2831"/>
              <a:ext cx="145" cy="433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76" name="AutoShape 32">
              <a:extLst>
                <a:ext uri="{FF2B5EF4-FFF2-40B4-BE49-F238E27FC236}">
                  <a16:creationId xmlns:a16="http://schemas.microsoft.com/office/drawing/2014/main" id="{A68BEFC8-758B-41D8-B9E6-41350AB3F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80"/>
              <a:ext cx="1247" cy="671"/>
            </a:xfrm>
            <a:prstGeom prst="wedgeRectCallout">
              <a:avLst>
                <a:gd name="adj1" fmla="val -93509"/>
                <a:gd name="adj2" fmla="val 150894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6177" name="Group 33">
            <a:extLst>
              <a:ext uri="{FF2B5EF4-FFF2-40B4-BE49-F238E27FC236}">
                <a16:creationId xmlns:a16="http://schemas.microsoft.com/office/drawing/2014/main" id="{39E32103-AFC1-4396-9AA3-8498034DAAAB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3278189"/>
            <a:ext cx="3275014" cy="2284414"/>
            <a:chOff x="1824" y="2304"/>
            <a:chExt cx="2063" cy="1439"/>
          </a:xfrm>
        </p:grpSpPr>
        <p:sp>
          <p:nvSpPr>
            <p:cNvPr id="6178" name="Oval 34">
              <a:extLst>
                <a:ext uri="{FF2B5EF4-FFF2-40B4-BE49-F238E27FC236}">
                  <a16:creationId xmlns:a16="http://schemas.microsoft.com/office/drawing/2014/main" id="{E281D986-33BE-40ED-9B09-BE38EB8B8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88"/>
              <a:ext cx="815" cy="7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>
              <a:extLst>
                <a:ext uri="{FF2B5EF4-FFF2-40B4-BE49-F238E27FC236}">
                  <a16:creationId xmlns:a16="http://schemas.microsoft.com/office/drawing/2014/main" id="{DB33DED0-28E2-469D-A49B-9F8F1B6C0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719" cy="6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AE46317A-4863-4D7E-9E1E-F7A836FEF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20"/>
              <a:ext cx="671" cy="6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81" name="Group 37">
            <a:extLst>
              <a:ext uri="{FF2B5EF4-FFF2-40B4-BE49-F238E27FC236}">
                <a16:creationId xmlns:a16="http://schemas.microsoft.com/office/drawing/2014/main" id="{46D499A4-1117-4B4E-A3A4-7CCB649BC78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592387"/>
            <a:ext cx="2284413" cy="1674813"/>
            <a:chOff x="816" y="1872"/>
            <a:chExt cx="1439" cy="1055"/>
          </a:xfrm>
        </p:grpSpPr>
        <p:sp>
          <p:nvSpPr>
            <p:cNvPr id="6182" name="Line 38">
              <a:extLst>
                <a:ext uri="{FF2B5EF4-FFF2-40B4-BE49-F238E27FC236}">
                  <a16:creationId xmlns:a16="http://schemas.microsoft.com/office/drawing/2014/main" id="{76535F9C-4ECA-4E7A-9C1C-908797505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831"/>
              <a:ext cx="191" cy="9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83" name="AutoShape 39">
              <a:extLst>
                <a:ext uri="{FF2B5EF4-FFF2-40B4-BE49-F238E27FC236}">
                  <a16:creationId xmlns:a16="http://schemas.microsoft.com/office/drawing/2014/main" id="{5498E876-B4B1-47CA-9C28-60D199917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2"/>
              <a:ext cx="1247" cy="671"/>
            </a:xfrm>
            <a:prstGeom prst="wedgeRectCallout">
              <a:avLst>
                <a:gd name="adj1" fmla="val 56250"/>
                <a:gd name="adj2" fmla="val 92856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+mn-lt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A87C1133-0BDA-471B-B691-C8991E9E9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3AD0EE5-9FA7-4B77-BB17-34F60A960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19550" cy="4351338"/>
          </a:xfrm>
        </p:spPr>
        <p:txBody>
          <a:bodyPr/>
          <a:lstStyle/>
          <a:p>
            <a:r>
              <a:rPr lang="en-US" altLang="en-US" dirty="0"/>
              <a:t>You do not have to assume any particular number of clusters</a:t>
            </a:r>
          </a:p>
          <a:p>
            <a:pPr lvl="1"/>
            <a:r>
              <a:rPr lang="en-US" altLang="en-US" dirty="0"/>
              <a:t>Any desired number of clusters can be obtained by ‘cutting’ the </a:t>
            </a:r>
            <a:r>
              <a:rPr lang="en-US" altLang="en-US" dirty="0" err="1"/>
              <a:t>dendogram</a:t>
            </a:r>
            <a:r>
              <a:rPr lang="en-US" altLang="en-US" dirty="0"/>
              <a:t> at the proper level.</a:t>
            </a:r>
          </a:p>
          <a:p>
            <a:endParaRPr lang="en-US" altLang="en-US" dirty="0"/>
          </a:p>
          <a:p>
            <a:r>
              <a:rPr lang="en-US" altLang="en-US" dirty="0"/>
              <a:t>They may correspond to meaningful taxonomies</a:t>
            </a:r>
          </a:p>
          <a:p>
            <a:pPr lvl="1"/>
            <a:r>
              <a:rPr lang="en-US" altLang="en-US" dirty="0"/>
              <a:t>Example in biological sciences (e.g., animal kingdom, phylogeny reconstruction, …)</a:t>
            </a:r>
          </a:p>
        </p:txBody>
      </p:sp>
      <p:pic>
        <p:nvPicPr>
          <p:cNvPr id="96258" name="Picture 2" descr="Comparing Classification and Taxonomy">
            <a:extLst>
              <a:ext uri="{FF2B5EF4-FFF2-40B4-BE49-F238E27FC236}">
                <a16:creationId xmlns:a16="http://schemas.microsoft.com/office/drawing/2014/main" id="{B0AF16B9-D4D0-42CA-9B1B-1477CA27D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06" y="1827714"/>
            <a:ext cx="3531265" cy="448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44812EE3-21A4-4803-8C51-0C51B12AD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1E4E382-8F93-4089-B6FA-B61F2A8DA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main types of hierarchical clustering</a:t>
            </a:r>
          </a:p>
          <a:p>
            <a:pPr lvl="1"/>
            <a:r>
              <a:rPr lang="en-US" altLang="en-US"/>
              <a:t>Agglomerative:  </a:t>
            </a:r>
          </a:p>
          <a:p>
            <a:pPr lvl="2"/>
            <a:r>
              <a:rPr lang="en-US" altLang="en-US"/>
              <a:t> Start with the points as individual clusters</a:t>
            </a:r>
          </a:p>
          <a:p>
            <a:pPr lvl="2"/>
            <a:r>
              <a:rPr lang="en-US" altLang="en-US"/>
              <a:t> At each step, merge the closest pair of clusters until only one cluster (or k clusters) left</a:t>
            </a:r>
          </a:p>
          <a:p>
            <a:pPr lvl="4"/>
            <a:endParaRPr lang="en-US" altLang="en-US"/>
          </a:p>
          <a:p>
            <a:pPr lvl="1"/>
            <a:r>
              <a:rPr lang="en-US" altLang="en-US"/>
              <a:t>Divisive:  </a:t>
            </a:r>
          </a:p>
          <a:p>
            <a:pPr lvl="2"/>
            <a:r>
              <a:rPr lang="en-US" altLang="en-US"/>
              <a:t> Start with one, all-inclusive cluster </a:t>
            </a:r>
          </a:p>
          <a:p>
            <a:pPr lvl="2"/>
            <a:r>
              <a:rPr lang="en-US" altLang="en-US"/>
              <a:t> At each step, split a cluster until each cluster contains a point (or there are k clusters)</a:t>
            </a:r>
          </a:p>
          <a:p>
            <a:pPr lvl="4"/>
            <a:endParaRPr lang="en-US" altLang="en-US"/>
          </a:p>
          <a:p>
            <a:r>
              <a:rPr lang="en-US" altLang="en-US"/>
              <a:t>Traditional hierarchical algorithms </a:t>
            </a:r>
          </a:p>
          <a:p>
            <a:pPr lvl="1"/>
            <a:r>
              <a:rPr lang="en-US" altLang="en-US"/>
              <a:t>use a similarity or distance matrix</a:t>
            </a:r>
          </a:p>
          <a:p>
            <a:pPr lvl="1"/>
            <a:r>
              <a:rPr lang="en-US" altLang="en-US"/>
              <a:t>merge or split one cluster at a time</a:t>
            </a:r>
          </a:p>
          <a:p>
            <a:pPr lvl="4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4E74ED-F381-46C6-A4FE-E22E7D22F219}"/>
              </a:ext>
            </a:extLst>
          </p:cNvPr>
          <p:cNvSpPr/>
          <p:nvPr/>
        </p:nvSpPr>
        <p:spPr>
          <a:xfrm>
            <a:off x="1143000" y="2819400"/>
            <a:ext cx="4953000" cy="2362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1CFCE454-D36A-46AE-B331-4877D1A37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D272BAA-B447-4119-8C18-8A2CC2931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en-US" dirty="0"/>
              <a:t>Agglomerative approach is more popular.</a:t>
            </a:r>
          </a:p>
          <a:p>
            <a:r>
              <a:rPr lang="en-US" altLang="en-US" dirty="0"/>
              <a:t>Basic algorithm is straightforward</a:t>
            </a:r>
          </a:p>
          <a:p>
            <a:endParaRPr lang="en-US" altLang="en-US" dirty="0"/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Compute the proximity matrix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Let each data point be a cluster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Repeat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	Merge the two closest clusters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	Update the proximity matrix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Until only a single cluster remains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A key operation is to compute the proximity between two clusters.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F8B6CDA3-AF03-4E07-97E5-057546E2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Starting Situation 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0BC9666-D5CE-4119-8F72-CBC80E0B2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97338" cy="4351338"/>
          </a:xfrm>
        </p:spPr>
        <p:txBody>
          <a:bodyPr/>
          <a:lstStyle/>
          <a:p>
            <a:r>
              <a:rPr lang="en-US" altLang="en-US" dirty="0"/>
              <a:t>Start with clusters of individual points and a proximity matrix</a:t>
            </a:r>
          </a:p>
          <a:p>
            <a:pPr lvl="1"/>
            <a:endParaRPr lang="en-US" altLang="en-US" dirty="0"/>
          </a:p>
        </p:txBody>
      </p:sp>
      <p:sp>
        <p:nvSpPr>
          <p:cNvPr id="49155" name="Oval 3">
            <a:extLst>
              <a:ext uri="{FF2B5EF4-FFF2-40B4-BE49-F238E27FC236}">
                <a16:creationId xmlns:a16="http://schemas.microsoft.com/office/drawing/2014/main" id="{E7B41102-437A-4E51-8F42-E1782A844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615EBFB3-987E-484E-80EE-AB283C7F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77B44722-E646-4BCA-AB7B-18E4AE86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6FCBEEC5-2EA4-4720-A3FF-CE9D2FC4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671D4CA0-3101-47F2-9C8B-B48C19F2C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8">
            <a:extLst>
              <a:ext uri="{FF2B5EF4-FFF2-40B4-BE49-F238E27FC236}">
                <a16:creationId xmlns:a16="http://schemas.microsoft.com/office/drawing/2014/main" id="{C6F38607-E89E-4DDE-BBAE-B31AC6B8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04C0601D-126C-47B8-A0AE-C8CE0F23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10">
            <a:extLst>
              <a:ext uri="{FF2B5EF4-FFF2-40B4-BE49-F238E27FC236}">
                <a16:creationId xmlns:a16="http://schemas.microsoft.com/office/drawing/2014/main" id="{57761F5F-64BF-4010-A67F-BEDADFD3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1">
            <a:extLst>
              <a:ext uri="{FF2B5EF4-FFF2-40B4-BE49-F238E27FC236}">
                <a16:creationId xmlns:a16="http://schemas.microsoft.com/office/drawing/2014/main" id="{6370A164-23DB-49F3-8729-6DE0D92E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Oval 12">
            <a:extLst>
              <a:ext uri="{FF2B5EF4-FFF2-40B4-BE49-F238E27FC236}">
                <a16:creationId xmlns:a16="http://schemas.microsoft.com/office/drawing/2014/main" id="{4D258401-9378-49DF-AB3A-6FCED306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3">
            <a:extLst>
              <a:ext uri="{FF2B5EF4-FFF2-40B4-BE49-F238E27FC236}">
                <a16:creationId xmlns:a16="http://schemas.microsoft.com/office/drawing/2014/main" id="{79E10943-C945-4D3D-AE51-B39812582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4">
            <a:extLst>
              <a:ext uri="{FF2B5EF4-FFF2-40B4-BE49-F238E27FC236}">
                <a16:creationId xmlns:a16="http://schemas.microsoft.com/office/drawing/2014/main" id="{A4DED075-37D1-45F5-B99D-D256D6E3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7" name="Group 15">
            <a:extLst>
              <a:ext uri="{FF2B5EF4-FFF2-40B4-BE49-F238E27FC236}">
                <a16:creationId xmlns:a16="http://schemas.microsoft.com/office/drawing/2014/main" id="{97793989-6E59-4122-BF09-1CEAFF94FEE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903413"/>
            <a:ext cx="3198813" cy="2795587"/>
            <a:chOff x="3312" y="1199"/>
            <a:chExt cx="2015" cy="1761"/>
          </a:xfrm>
        </p:grpSpPr>
        <p:sp>
          <p:nvSpPr>
            <p:cNvPr id="49168" name="Line 16">
              <a:extLst>
                <a:ext uri="{FF2B5EF4-FFF2-40B4-BE49-F238E27FC236}">
                  <a16:creationId xmlns:a16="http://schemas.microsoft.com/office/drawing/2014/main" id="{FE8975D0-390D-47B1-ABBA-19192B9EE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6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59AA878C-26F3-4611-BCFC-419FC8FF8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363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18">
              <a:extLst>
                <a:ext uri="{FF2B5EF4-FFF2-40B4-BE49-F238E27FC236}">
                  <a16:creationId xmlns:a16="http://schemas.microsoft.com/office/drawing/2014/main" id="{F4BCFEAD-2557-4C2E-86BC-08D0EC95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19">
              <a:extLst>
                <a:ext uri="{FF2B5EF4-FFF2-40B4-BE49-F238E27FC236}">
                  <a16:creationId xmlns:a16="http://schemas.microsoft.com/office/drawing/2014/main" id="{A6E7E293-77C7-4A15-B1CE-04C1CAB4E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20">
              <a:extLst>
                <a:ext uri="{FF2B5EF4-FFF2-40B4-BE49-F238E27FC236}">
                  <a16:creationId xmlns:a16="http://schemas.microsoft.com/office/drawing/2014/main" id="{38AC48EA-A3FD-4C1E-B6AE-DEFA01A78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Line 21">
              <a:extLst>
                <a:ext uri="{FF2B5EF4-FFF2-40B4-BE49-F238E27FC236}">
                  <a16:creationId xmlns:a16="http://schemas.microsoft.com/office/drawing/2014/main" id="{C476FF49-2F0C-4406-A4F8-282090EB8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22">
              <a:extLst>
                <a:ext uri="{FF2B5EF4-FFF2-40B4-BE49-F238E27FC236}">
                  <a16:creationId xmlns:a16="http://schemas.microsoft.com/office/drawing/2014/main" id="{3C54F605-0354-44C7-AEE9-624D506CB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23">
              <a:extLst>
                <a:ext uri="{FF2B5EF4-FFF2-40B4-BE49-F238E27FC236}">
                  <a16:creationId xmlns:a16="http://schemas.microsoft.com/office/drawing/2014/main" id="{69F5D5C9-91EA-47C8-931F-F079B66B5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584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24">
              <a:extLst>
                <a:ext uri="{FF2B5EF4-FFF2-40B4-BE49-F238E27FC236}">
                  <a16:creationId xmlns:a16="http://schemas.microsoft.com/office/drawing/2014/main" id="{BEA19251-26ED-42EC-B1E9-E845960D4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805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25">
              <a:extLst>
                <a:ext uri="{FF2B5EF4-FFF2-40B4-BE49-F238E27FC236}">
                  <a16:creationId xmlns:a16="http://schemas.microsoft.com/office/drawing/2014/main" id="{23ABC605-DE4D-471B-A7BE-D673B0595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026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26">
              <a:extLst>
                <a:ext uri="{FF2B5EF4-FFF2-40B4-BE49-F238E27FC236}">
                  <a16:creationId xmlns:a16="http://schemas.microsoft.com/office/drawing/2014/main" id="{3A3D3697-8042-4CDB-B387-2CA6D4F5C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247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27">
              <a:extLst>
                <a:ext uri="{FF2B5EF4-FFF2-40B4-BE49-F238E27FC236}">
                  <a16:creationId xmlns:a16="http://schemas.microsoft.com/office/drawing/2014/main" id="{90B686A4-91E4-41DB-87D0-888816474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469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Text Box 28">
              <a:extLst>
                <a:ext uri="{FF2B5EF4-FFF2-40B4-BE49-F238E27FC236}">
                  <a16:creationId xmlns:a16="http://schemas.microsoft.com/office/drawing/2014/main" id="{BD820A90-D305-47CC-9F20-573F87459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0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49181" name="Text Box 29">
              <a:extLst>
                <a:ext uri="{FF2B5EF4-FFF2-40B4-BE49-F238E27FC236}">
                  <a16:creationId xmlns:a16="http://schemas.microsoft.com/office/drawing/2014/main" id="{D7D959D0-EFBA-4BC1-BFCA-98F991DD4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5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49182" name="Text Box 30">
              <a:extLst>
                <a:ext uri="{FF2B5EF4-FFF2-40B4-BE49-F238E27FC236}">
                  <a16:creationId xmlns:a16="http://schemas.microsoft.com/office/drawing/2014/main" id="{32D5DFDE-392E-4F58-ACA6-E332C630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49183" name="Text Box 31">
              <a:extLst>
                <a:ext uri="{FF2B5EF4-FFF2-40B4-BE49-F238E27FC236}">
                  <a16:creationId xmlns:a16="http://schemas.microsoft.com/office/drawing/2014/main" id="{5FAEAFA5-A38D-4D57-961B-CCC6D0F69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01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49184" name="Text Box 32">
              <a:extLst>
                <a:ext uri="{FF2B5EF4-FFF2-40B4-BE49-F238E27FC236}">
                  <a16:creationId xmlns:a16="http://schemas.microsoft.com/office/drawing/2014/main" id="{1AD3EC08-2C09-4E39-AFFF-2237F3CDC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50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49185" name="Text Box 33">
              <a:extLst>
                <a:ext uri="{FF2B5EF4-FFF2-40B4-BE49-F238E27FC236}">
                  <a16:creationId xmlns:a16="http://schemas.microsoft.com/office/drawing/2014/main" id="{EB539324-5EA8-4577-95E1-C695C1465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49186" name="Text Box 34">
              <a:extLst>
                <a:ext uri="{FF2B5EF4-FFF2-40B4-BE49-F238E27FC236}">
                  <a16:creationId xmlns:a16="http://schemas.microsoft.com/office/drawing/2014/main" id="{4A8B9EE2-C09A-40E4-B9AC-071A641AB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49187" name="Text Box 35">
              <a:extLst>
                <a:ext uri="{FF2B5EF4-FFF2-40B4-BE49-F238E27FC236}">
                  <a16:creationId xmlns:a16="http://schemas.microsoft.com/office/drawing/2014/main" id="{23E97F2B-2D30-4FE6-A32C-6BC6BE71A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" y="1199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49188" name="Text Box 36">
              <a:extLst>
                <a:ext uri="{FF2B5EF4-FFF2-40B4-BE49-F238E27FC236}">
                  <a16:creationId xmlns:a16="http://schemas.microsoft.com/office/drawing/2014/main" id="{EAA87222-FE8A-46D0-A9CB-865964619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49189" name="Text Box 37">
              <a:extLst>
                <a:ext uri="{FF2B5EF4-FFF2-40B4-BE49-F238E27FC236}">
                  <a16:creationId xmlns:a16="http://schemas.microsoft.com/office/drawing/2014/main" id="{C7911D23-66D0-49FD-9227-EB0C9ECB2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199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49190" name="Text Box 38">
              <a:extLst>
                <a:ext uri="{FF2B5EF4-FFF2-40B4-BE49-F238E27FC236}">
                  <a16:creationId xmlns:a16="http://schemas.microsoft.com/office/drawing/2014/main" id="{A9CBB3A7-02F1-4899-BF13-879E8A2C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1199"/>
              <a:ext cx="3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49191" name="Text Box 39">
              <a:extLst>
                <a:ext uri="{FF2B5EF4-FFF2-40B4-BE49-F238E27FC236}">
                  <a16:creationId xmlns:a16="http://schemas.microsoft.com/office/drawing/2014/main" id="{0F349435-E289-42AE-B8E3-A56ED3B36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37"/>
              <a:ext cx="17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49192" name="Text Box 40">
            <a:extLst>
              <a:ext uri="{FF2B5EF4-FFF2-40B4-BE49-F238E27FC236}">
                <a16:creationId xmlns:a16="http://schemas.microsoft.com/office/drawing/2014/main" id="{FCD82861-5A3F-4979-A379-F99347C1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43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49193" name="Oval 41">
            <a:extLst>
              <a:ext uri="{FF2B5EF4-FFF2-40B4-BE49-F238E27FC236}">
                <a16:creationId xmlns:a16="http://schemas.microsoft.com/office/drawing/2014/main" id="{8789B8B1-5BD6-4A4D-B6FF-B16B27B7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4" name="Oval 42">
            <a:extLst>
              <a:ext uri="{FF2B5EF4-FFF2-40B4-BE49-F238E27FC236}">
                <a16:creationId xmlns:a16="http://schemas.microsoft.com/office/drawing/2014/main" id="{EB886710-A0EC-4A58-89D6-15524854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Oval 43">
            <a:extLst>
              <a:ext uri="{FF2B5EF4-FFF2-40B4-BE49-F238E27FC236}">
                <a16:creationId xmlns:a16="http://schemas.microsoft.com/office/drawing/2014/main" id="{BB83A71D-123F-445A-B9FE-D75B4DBF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Oval 44">
            <a:extLst>
              <a:ext uri="{FF2B5EF4-FFF2-40B4-BE49-F238E27FC236}">
                <a16:creationId xmlns:a16="http://schemas.microsoft.com/office/drawing/2014/main" id="{CAFD376F-EDD1-4534-8BD6-F6E88C2F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Oval 45">
            <a:extLst>
              <a:ext uri="{FF2B5EF4-FFF2-40B4-BE49-F238E27FC236}">
                <a16:creationId xmlns:a16="http://schemas.microsoft.com/office/drawing/2014/main" id="{3D09F892-26BD-43B2-AA35-C3D84F7B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8" name="Oval 46">
            <a:extLst>
              <a:ext uri="{FF2B5EF4-FFF2-40B4-BE49-F238E27FC236}">
                <a16:creationId xmlns:a16="http://schemas.microsoft.com/office/drawing/2014/main" id="{1DAD1606-12E6-42F4-950B-D9FF0905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9" name="Oval 47">
            <a:extLst>
              <a:ext uri="{FF2B5EF4-FFF2-40B4-BE49-F238E27FC236}">
                <a16:creationId xmlns:a16="http://schemas.microsoft.com/office/drawing/2014/main" id="{47125E12-C677-4469-BC02-ECDF4CBA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0" name="Text Box 48">
            <a:extLst>
              <a:ext uri="{FF2B5EF4-FFF2-40B4-BE49-F238E27FC236}">
                <a16:creationId xmlns:a16="http://schemas.microsoft.com/office/drawing/2014/main" id="{922BDDD4-298C-48F8-9C32-B2B4525C0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sp>
        <p:nvSpPr>
          <p:cNvPr id="50" name="Text Box 40">
            <a:extLst>
              <a:ext uri="{FF2B5EF4-FFF2-40B4-BE49-F238E27FC236}">
                <a16:creationId xmlns:a16="http://schemas.microsoft.com/office/drawing/2014/main" id="{A053CD43-0205-4487-BFF1-40540AD43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770779-0EB9-4EEB-85C9-4B3F5DCAF706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326E725-4841-4A99-9B91-E346C0B86E99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CDCD54-5B38-49CF-B60D-2C86F8C6CDEF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32CFC0-C230-49C8-BCE7-A663DFE1F7D6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26F64-DE53-43D1-B986-7F2E58CBB444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AF49FCEC-562E-4CD0-9EAD-42B1333FC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9DE9615-A093-40D8-94E8-0D5602B28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146551" cy="4351338"/>
          </a:xfrm>
        </p:spPr>
        <p:txBody>
          <a:bodyPr/>
          <a:lstStyle/>
          <a:p>
            <a:r>
              <a:rPr lang="en-US" altLang="en-US" dirty="0"/>
              <a:t>After some merging steps, we have some clusters </a:t>
            </a:r>
          </a:p>
          <a:p>
            <a:pPr lvl="1"/>
            <a:endParaRPr lang="en-US" altLang="en-US" dirty="0"/>
          </a:p>
        </p:txBody>
      </p:sp>
      <p:sp>
        <p:nvSpPr>
          <p:cNvPr id="50179" name="Freeform 3">
            <a:extLst>
              <a:ext uri="{FF2B5EF4-FFF2-40B4-BE49-F238E27FC236}">
                <a16:creationId xmlns:a16="http://schemas.microsoft.com/office/drawing/2014/main" id="{ECAF6187-1B12-4D1A-BAAF-92FBE19E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0" name="Freeform 4">
            <a:extLst>
              <a:ext uri="{FF2B5EF4-FFF2-40B4-BE49-F238E27FC236}">
                <a16:creationId xmlns:a16="http://schemas.microsoft.com/office/drawing/2014/main" id="{2B84B62F-546A-415E-8B42-018E11B8E46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1" name="Freeform 5">
            <a:extLst>
              <a:ext uri="{FF2B5EF4-FFF2-40B4-BE49-F238E27FC236}">
                <a16:creationId xmlns:a16="http://schemas.microsoft.com/office/drawing/2014/main" id="{CB3D9F36-E586-49DC-9F9F-8B09C53E1C5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2" name="Freeform 6">
            <a:extLst>
              <a:ext uri="{FF2B5EF4-FFF2-40B4-BE49-F238E27FC236}">
                <a16:creationId xmlns:a16="http://schemas.microsoft.com/office/drawing/2014/main" id="{75413AC4-F717-4F1D-AD0B-33CD234D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3" name="Freeform 7">
            <a:extLst>
              <a:ext uri="{FF2B5EF4-FFF2-40B4-BE49-F238E27FC236}">
                <a16:creationId xmlns:a16="http://schemas.microsoft.com/office/drawing/2014/main" id="{994B6324-7239-44D8-9DB6-FE9B91C93AE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90800" y="48783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C80812E5-94B7-49AE-95D2-50D2B8714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0185" name="Text Box 9">
            <a:extLst>
              <a:ext uri="{FF2B5EF4-FFF2-40B4-BE49-F238E27FC236}">
                <a16:creationId xmlns:a16="http://schemas.microsoft.com/office/drawing/2014/main" id="{6EB66497-3433-4AB4-B139-53FFE4CE4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0186" name="Text Box 10">
            <a:extLst>
              <a:ext uri="{FF2B5EF4-FFF2-40B4-BE49-F238E27FC236}">
                <a16:creationId xmlns:a16="http://schemas.microsoft.com/office/drawing/2014/main" id="{70AD5A30-1D1C-4354-959F-9381E0EF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50187" name="Text Box 11">
            <a:extLst>
              <a:ext uri="{FF2B5EF4-FFF2-40B4-BE49-F238E27FC236}">
                <a16:creationId xmlns:a16="http://schemas.microsoft.com/office/drawing/2014/main" id="{CEA5C14E-DE78-46D3-A0A0-DD97D606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AC59A46A-7C33-4C21-B4B3-37D224CDC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grpSp>
        <p:nvGrpSpPr>
          <p:cNvPr id="50189" name="Group 13">
            <a:extLst>
              <a:ext uri="{FF2B5EF4-FFF2-40B4-BE49-F238E27FC236}">
                <a16:creationId xmlns:a16="http://schemas.microsoft.com/office/drawing/2014/main" id="{5124DBC1-A3A9-4D46-A531-56BECD95A0C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60525"/>
            <a:ext cx="2894013" cy="2212975"/>
            <a:chOff x="3456" y="1046"/>
            <a:chExt cx="1823" cy="1394"/>
          </a:xfrm>
        </p:grpSpPr>
        <p:sp>
          <p:nvSpPr>
            <p:cNvPr id="50190" name="Text Box 14">
              <a:extLst>
                <a:ext uri="{FF2B5EF4-FFF2-40B4-BE49-F238E27FC236}">
                  <a16:creationId xmlns:a16="http://schemas.microsoft.com/office/drawing/2014/main" id="{D4BAD5C2-9F2A-48D8-81BF-D1E4ED32C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0191" name="Text Box 15">
              <a:extLst>
                <a:ext uri="{FF2B5EF4-FFF2-40B4-BE49-F238E27FC236}">
                  <a16:creationId xmlns:a16="http://schemas.microsoft.com/office/drawing/2014/main" id="{775FC20B-FDAD-4F0E-86EF-F4830D625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A724DFA9-9060-4CF4-8F35-4A70472AA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5ABCD863-A181-4712-8F98-3272B5C50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224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18">
              <a:extLst>
                <a:ext uri="{FF2B5EF4-FFF2-40B4-BE49-F238E27FC236}">
                  <a16:creationId xmlns:a16="http://schemas.microsoft.com/office/drawing/2014/main" id="{C3DC4321-3EE5-455F-BC0B-AC249DEC2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3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E3014183-7D5B-491C-BE14-D14EE480E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426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Text Box 20">
              <a:extLst>
                <a:ext uri="{FF2B5EF4-FFF2-40B4-BE49-F238E27FC236}">
                  <a16:creationId xmlns:a16="http://schemas.microsoft.com/office/drawing/2014/main" id="{2E068D7F-A17A-4848-A16A-493B1BAFF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69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47A17716-C7B9-4124-8369-BFDF5679E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5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0198" name="Text Box 22">
              <a:extLst>
                <a:ext uri="{FF2B5EF4-FFF2-40B4-BE49-F238E27FC236}">
                  <a16:creationId xmlns:a16="http://schemas.microsoft.com/office/drawing/2014/main" id="{BD37980F-5C37-43B9-B0EA-4BDDCDC4B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48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0199" name="Text Box 23">
              <a:extLst>
                <a:ext uri="{FF2B5EF4-FFF2-40B4-BE49-F238E27FC236}">
                  <a16:creationId xmlns:a16="http://schemas.microsoft.com/office/drawing/2014/main" id="{6F421197-B293-4E2A-8230-8378B8394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2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0200" name="Text Box 24">
              <a:extLst>
                <a:ext uri="{FF2B5EF4-FFF2-40B4-BE49-F238E27FC236}">
                  <a16:creationId xmlns:a16="http://schemas.microsoft.com/office/drawing/2014/main" id="{13E2275B-0756-4AC7-AC4B-BF5388601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53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0201" name="Text Box 25">
              <a:extLst>
                <a:ext uri="{FF2B5EF4-FFF2-40B4-BE49-F238E27FC236}">
                  <a16:creationId xmlns:a16="http://schemas.microsoft.com/office/drawing/2014/main" id="{EC068ED0-146F-4907-AC93-39239C31A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0202" name="Text Box 26">
              <a:extLst>
                <a:ext uri="{FF2B5EF4-FFF2-40B4-BE49-F238E27FC236}">
                  <a16:creationId xmlns:a16="http://schemas.microsoft.com/office/drawing/2014/main" id="{D918D776-8F02-4CF2-BA0E-3A3B0F07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0203" name="Text Box 27">
              <a:extLst>
                <a:ext uri="{FF2B5EF4-FFF2-40B4-BE49-F238E27FC236}">
                  <a16:creationId xmlns:a16="http://schemas.microsoft.com/office/drawing/2014/main" id="{922240FB-478B-4F84-B1F5-FB5830004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0204" name="Line 28">
              <a:extLst>
                <a:ext uri="{FF2B5EF4-FFF2-40B4-BE49-F238E27FC236}">
                  <a16:creationId xmlns:a16="http://schemas.microsoft.com/office/drawing/2014/main" id="{03F10B18-4D98-468B-B75F-CEEC5E708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447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Line 29">
              <a:extLst>
                <a:ext uri="{FF2B5EF4-FFF2-40B4-BE49-F238E27FC236}">
                  <a16:creationId xmlns:a16="http://schemas.microsoft.com/office/drawing/2014/main" id="{0273A57F-6CDF-4905-80B0-DA76E0AEE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936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30">
              <a:extLst>
                <a:ext uri="{FF2B5EF4-FFF2-40B4-BE49-F238E27FC236}">
                  <a16:creationId xmlns:a16="http://schemas.microsoft.com/office/drawing/2014/main" id="{59158FF9-BDB4-4CA8-8106-3657EB47C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714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>
              <a:extLst>
                <a:ext uri="{FF2B5EF4-FFF2-40B4-BE49-F238E27FC236}">
                  <a16:creationId xmlns:a16="http://schemas.microsoft.com/office/drawing/2014/main" id="{E519866A-F958-492D-A412-1EBE27290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159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32">
              <a:extLst>
                <a:ext uri="{FF2B5EF4-FFF2-40B4-BE49-F238E27FC236}">
                  <a16:creationId xmlns:a16="http://schemas.microsoft.com/office/drawing/2014/main" id="{19448A4D-076F-4E15-B7A5-858E7866D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33">
              <a:extLst>
                <a:ext uri="{FF2B5EF4-FFF2-40B4-BE49-F238E27FC236}">
                  <a16:creationId xmlns:a16="http://schemas.microsoft.com/office/drawing/2014/main" id="{73D7A438-FF69-41C2-97B3-75A316CF3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Line 34">
              <a:extLst>
                <a:ext uri="{FF2B5EF4-FFF2-40B4-BE49-F238E27FC236}">
                  <a16:creationId xmlns:a16="http://schemas.microsoft.com/office/drawing/2014/main" id="{75C6B2E1-B062-4E87-B924-E3B1D0429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Line 35">
              <a:extLst>
                <a:ext uri="{FF2B5EF4-FFF2-40B4-BE49-F238E27FC236}">
                  <a16:creationId xmlns:a16="http://schemas.microsoft.com/office/drawing/2014/main" id="{672FF6F3-D538-4E91-A0E2-DD2FD498A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12" name="Text Box 36">
            <a:extLst>
              <a:ext uri="{FF2B5EF4-FFF2-40B4-BE49-F238E27FC236}">
                <a16:creationId xmlns:a16="http://schemas.microsoft.com/office/drawing/2014/main" id="{5B73C2C0-AD74-4EFE-A14C-15E360B99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70325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0213" name="Oval 37">
            <a:extLst>
              <a:ext uri="{FF2B5EF4-FFF2-40B4-BE49-F238E27FC236}">
                <a16:creationId xmlns:a16="http://schemas.microsoft.com/office/drawing/2014/main" id="{A1D295EC-9046-43C3-B006-AAAEFA49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4" name="Oval 38">
            <a:extLst>
              <a:ext uri="{FF2B5EF4-FFF2-40B4-BE49-F238E27FC236}">
                <a16:creationId xmlns:a16="http://schemas.microsoft.com/office/drawing/2014/main" id="{AC84480B-1C59-4463-A9CB-4FD5CC277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5" name="Oval 39">
            <a:extLst>
              <a:ext uri="{FF2B5EF4-FFF2-40B4-BE49-F238E27FC236}">
                <a16:creationId xmlns:a16="http://schemas.microsoft.com/office/drawing/2014/main" id="{52C8A7DB-E292-4235-8B3C-478EA0A1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6" name="Oval 40">
            <a:extLst>
              <a:ext uri="{FF2B5EF4-FFF2-40B4-BE49-F238E27FC236}">
                <a16:creationId xmlns:a16="http://schemas.microsoft.com/office/drawing/2014/main" id="{B5E42229-D64E-486A-9E71-0D847A9C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7" name="Oval 41">
            <a:extLst>
              <a:ext uri="{FF2B5EF4-FFF2-40B4-BE49-F238E27FC236}">
                <a16:creationId xmlns:a16="http://schemas.microsoft.com/office/drawing/2014/main" id="{2060BE9A-7C2D-44FD-B807-69514536D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8" name="Oval 42">
            <a:extLst>
              <a:ext uri="{FF2B5EF4-FFF2-40B4-BE49-F238E27FC236}">
                <a16:creationId xmlns:a16="http://schemas.microsoft.com/office/drawing/2014/main" id="{DB3BA002-86D2-4E91-8B20-9ED2C61B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9" name="Oval 43">
            <a:extLst>
              <a:ext uri="{FF2B5EF4-FFF2-40B4-BE49-F238E27FC236}">
                <a16:creationId xmlns:a16="http://schemas.microsoft.com/office/drawing/2014/main" id="{021D2A9B-88D4-4F86-9370-A9F2928B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0" name="Text Box 44">
            <a:extLst>
              <a:ext uri="{FF2B5EF4-FFF2-40B4-BE49-F238E27FC236}">
                <a16:creationId xmlns:a16="http://schemas.microsoft.com/office/drawing/2014/main" id="{F2C14256-CCD8-4A8B-817B-3D6DB363B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0221" name="AutoShape 45">
            <a:extLst>
              <a:ext uri="{FF2B5EF4-FFF2-40B4-BE49-F238E27FC236}">
                <a16:creationId xmlns:a16="http://schemas.microsoft.com/office/drawing/2014/main" id="{FD4AD152-4195-4357-BA80-33C430B5FBE2}"/>
              </a:ext>
            </a:extLst>
          </p:cNvPr>
          <p:cNvCxnSpPr>
            <a:cxnSpLocks noChangeShapeType="1"/>
            <a:stCxn id="50219" idx="0"/>
            <a:endCxn id="50213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2" name="AutoShape 46">
            <a:extLst>
              <a:ext uri="{FF2B5EF4-FFF2-40B4-BE49-F238E27FC236}">
                <a16:creationId xmlns:a16="http://schemas.microsoft.com/office/drawing/2014/main" id="{83CD8B2E-1766-41CF-9E0C-6723A5DFC76D}"/>
              </a:ext>
            </a:extLst>
          </p:cNvPr>
          <p:cNvCxnSpPr>
            <a:cxnSpLocks noChangeShapeType="1"/>
            <a:stCxn id="50214" idx="0"/>
            <a:endCxn id="50215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3" name="AutoShape 47">
            <a:extLst>
              <a:ext uri="{FF2B5EF4-FFF2-40B4-BE49-F238E27FC236}">
                <a16:creationId xmlns:a16="http://schemas.microsoft.com/office/drawing/2014/main" id="{0A718A0D-7A03-40C2-8B1D-3B78FD369611}"/>
              </a:ext>
            </a:extLst>
          </p:cNvPr>
          <p:cNvCxnSpPr>
            <a:cxnSpLocks noChangeShapeType="1"/>
            <a:stCxn id="50216" idx="0"/>
            <a:endCxn id="50217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4" name="AutoShape 48">
            <a:extLst>
              <a:ext uri="{FF2B5EF4-FFF2-40B4-BE49-F238E27FC236}">
                <a16:creationId xmlns:a16="http://schemas.microsoft.com/office/drawing/2014/main" id="{A3FF0B86-3008-4265-9D75-48059D10111B}"/>
              </a:ext>
            </a:extLst>
          </p:cNvPr>
          <p:cNvCxnSpPr>
            <a:cxnSpLocks noChangeShapeType="1"/>
            <a:stCxn id="50223" idx="0"/>
            <a:endCxn id="50218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25" name="Text Box 49">
            <a:extLst>
              <a:ext uri="{FF2B5EF4-FFF2-40B4-BE49-F238E27FC236}">
                <a16:creationId xmlns:a16="http://schemas.microsoft.com/office/drawing/2014/main" id="{775F93FA-77D0-40C9-8900-44060F67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75" y="6251575"/>
            <a:ext cx="3422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  C5                             C3</a:t>
            </a:r>
          </a:p>
        </p:txBody>
      </p:sp>
      <p:sp>
        <p:nvSpPr>
          <p:cNvPr id="51" name="Text Box 40">
            <a:extLst>
              <a:ext uri="{FF2B5EF4-FFF2-40B4-BE49-F238E27FC236}">
                <a16:creationId xmlns:a16="http://schemas.microsoft.com/office/drawing/2014/main" id="{AA8BDF87-567D-401E-9F16-B05841C02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B44DF8-47D8-4A56-A7F2-6DA354856B2C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A87A4A8-A01D-45C5-846A-EE5FCB687350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91A65DA-4278-4BB5-A20B-21E17FEC1C21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8955F0-42B3-4D27-A9C3-4D78AE5AD167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41C77C-4C8A-4478-A242-C65D0792D8C6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47A4554A-37B5-4A87-973D-DA590ED79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E0E70E6-07CB-493A-B624-9C50786D3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4579938" cy="4351338"/>
          </a:xfrm>
        </p:spPr>
        <p:txBody>
          <a:bodyPr/>
          <a:lstStyle/>
          <a:p>
            <a:r>
              <a:rPr lang="en-US" altLang="en-US" dirty="0"/>
              <a:t>We want to merge the two closest clusters (C2 and C5)  and update the proximity matrix. </a:t>
            </a:r>
          </a:p>
          <a:p>
            <a:pPr lvl="1"/>
            <a:endParaRPr lang="en-US" altLang="en-US" dirty="0"/>
          </a:p>
        </p:txBody>
      </p:sp>
      <p:sp>
        <p:nvSpPr>
          <p:cNvPr id="51203" name="Freeform 3">
            <a:extLst>
              <a:ext uri="{FF2B5EF4-FFF2-40B4-BE49-F238E27FC236}">
                <a16:creationId xmlns:a16="http://schemas.microsoft.com/office/drawing/2014/main" id="{B09B3641-A7AF-45D5-927B-AB5386C6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4" name="Freeform 4">
            <a:extLst>
              <a:ext uri="{FF2B5EF4-FFF2-40B4-BE49-F238E27FC236}">
                <a16:creationId xmlns:a16="http://schemas.microsoft.com/office/drawing/2014/main" id="{9568B27A-BF85-4DB7-98B8-229AC9530D0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5" name="Freeform 5">
            <a:extLst>
              <a:ext uri="{FF2B5EF4-FFF2-40B4-BE49-F238E27FC236}">
                <a16:creationId xmlns:a16="http://schemas.microsoft.com/office/drawing/2014/main" id="{FB34974F-B605-42CE-9E61-1453DAF50DD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6" name="Freeform 6">
            <a:extLst>
              <a:ext uri="{FF2B5EF4-FFF2-40B4-BE49-F238E27FC236}">
                <a16:creationId xmlns:a16="http://schemas.microsoft.com/office/drawing/2014/main" id="{F96319DD-1525-4340-B83C-279EDF1E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7" name="Freeform 7">
            <a:extLst>
              <a:ext uri="{FF2B5EF4-FFF2-40B4-BE49-F238E27FC236}">
                <a16:creationId xmlns:a16="http://schemas.microsoft.com/office/drawing/2014/main" id="{6E5200C8-4F90-4EEA-BE09-C7A68141E0C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90800" y="48783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84D1A2CF-AB8E-4CD3-9202-2BDDE57A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DA2FC781-5F72-4136-B0E2-94FFE09A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4D125C19-F08A-4C9D-8EAB-9310A1C27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73E7439C-F0EB-473F-9A4D-E5F17736F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0102B493-BEDD-4D98-856D-2603EEFB0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grpSp>
        <p:nvGrpSpPr>
          <p:cNvPr id="51213" name="Group 13">
            <a:extLst>
              <a:ext uri="{FF2B5EF4-FFF2-40B4-BE49-F238E27FC236}">
                <a16:creationId xmlns:a16="http://schemas.microsoft.com/office/drawing/2014/main" id="{181E22C9-FAF1-443C-9DA5-63DFD4BDA55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76400"/>
            <a:ext cx="2970213" cy="2195513"/>
            <a:chOff x="3456" y="1056"/>
            <a:chExt cx="1871" cy="1383"/>
          </a:xfrm>
        </p:grpSpPr>
        <p:sp>
          <p:nvSpPr>
            <p:cNvPr id="51214" name="Text Box 14">
              <a:extLst>
                <a:ext uri="{FF2B5EF4-FFF2-40B4-BE49-F238E27FC236}">
                  <a16:creationId xmlns:a16="http://schemas.microsoft.com/office/drawing/2014/main" id="{CCD3DEC9-C179-4F70-B4E0-A7DFC76BA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1215" name="Text Box 15">
              <a:extLst>
                <a:ext uri="{FF2B5EF4-FFF2-40B4-BE49-F238E27FC236}">
                  <a16:creationId xmlns:a16="http://schemas.microsoft.com/office/drawing/2014/main" id="{8E803204-5288-43C9-8653-240470566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13AFDB27-5D32-42A9-B81B-22BD5C753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0F018050-DB8D-45A9-8E57-E3BE63345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233"/>
              <a:ext cx="1824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8">
              <a:extLst>
                <a:ext uri="{FF2B5EF4-FFF2-40B4-BE49-F238E27FC236}">
                  <a16:creationId xmlns:a16="http://schemas.microsoft.com/office/drawing/2014/main" id="{8BEFD444-0D21-4A40-9B43-967CABD90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4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7BEB28F4-CC00-4569-A4F6-4671256F9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424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Text Box 20">
              <a:extLst>
                <a:ext uri="{FF2B5EF4-FFF2-40B4-BE49-F238E27FC236}">
                  <a16:creationId xmlns:a16="http://schemas.microsoft.com/office/drawing/2014/main" id="{7F84A071-9D8F-4B24-A870-99B4F42CD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7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1221" name="Text Box 21">
              <a:extLst>
                <a:ext uri="{FF2B5EF4-FFF2-40B4-BE49-F238E27FC236}">
                  <a16:creationId xmlns:a16="http://schemas.microsoft.com/office/drawing/2014/main" id="{62080A1A-7744-4352-8B59-E34850746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62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1222" name="Text Box 22">
              <a:extLst>
                <a:ext uri="{FF2B5EF4-FFF2-40B4-BE49-F238E27FC236}">
                  <a16:creationId xmlns:a16="http://schemas.microsoft.com/office/drawing/2014/main" id="{A88F53EC-BAAE-4652-8854-4C67E67BD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4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1223" name="Text Box 23">
              <a:extLst>
                <a:ext uri="{FF2B5EF4-FFF2-40B4-BE49-F238E27FC236}">
                  <a16:creationId xmlns:a16="http://schemas.microsoft.com/office/drawing/2014/main" id="{1B6B365C-6B2F-460E-913D-29D4476B3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2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1224" name="Text Box 24">
              <a:extLst>
                <a:ext uri="{FF2B5EF4-FFF2-40B4-BE49-F238E27FC236}">
                  <a16:creationId xmlns:a16="http://schemas.microsoft.com/office/drawing/2014/main" id="{B37C04C8-CBCF-48FD-9C4E-41B02EBC6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542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1225" name="Text Box 25">
              <a:extLst>
                <a:ext uri="{FF2B5EF4-FFF2-40B4-BE49-F238E27FC236}">
                  <a16:creationId xmlns:a16="http://schemas.microsoft.com/office/drawing/2014/main" id="{C8CF55C3-DC46-479F-B245-BD9EA3FB5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1226" name="Text Box 26">
              <a:extLst>
                <a:ext uri="{FF2B5EF4-FFF2-40B4-BE49-F238E27FC236}">
                  <a16:creationId xmlns:a16="http://schemas.microsoft.com/office/drawing/2014/main" id="{CFAA48CE-565E-4125-B126-57ACD09D6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1227" name="Text Box 27">
              <a:extLst>
                <a:ext uri="{FF2B5EF4-FFF2-40B4-BE49-F238E27FC236}">
                  <a16:creationId xmlns:a16="http://schemas.microsoft.com/office/drawing/2014/main" id="{7B081852-0353-49D7-8165-6B330F8F4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1228" name="Line 28">
              <a:extLst>
                <a:ext uri="{FF2B5EF4-FFF2-40B4-BE49-F238E27FC236}">
                  <a16:creationId xmlns:a16="http://schemas.microsoft.com/office/drawing/2014/main" id="{5A569AE0-6BA8-4BD6-B751-4BA4343D5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453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9">
              <a:extLst>
                <a:ext uri="{FF2B5EF4-FFF2-40B4-BE49-F238E27FC236}">
                  <a16:creationId xmlns:a16="http://schemas.microsoft.com/office/drawing/2014/main" id="{C683CFA9-E03E-40F4-A24D-602740DD2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939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30">
              <a:extLst>
                <a:ext uri="{FF2B5EF4-FFF2-40B4-BE49-F238E27FC236}">
                  <a16:creationId xmlns:a16="http://schemas.microsoft.com/office/drawing/2014/main" id="{2E393975-909F-4A2D-97E7-472A463B6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718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31">
              <a:extLst>
                <a:ext uri="{FF2B5EF4-FFF2-40B4-BE49-F238E27FC236}">
                  <a16:creationId xmlns:a16="http://schemas.microsoft.com/office/drawing/2014/main" id="{1960C5A9-2831-4A99-9592-6AFD543BD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159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2">
              <a:extLst>
                <a:ext uri="{FF2B5EF4-FFF2-40B4-BE49-F238E27FC236}">
                  <a16:creationId xmlns:a16="http://schemas.microsoft.com/office/drawing/2014/main" id="{95476E2E-8C15-4067-A660-1F9557AC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33">
              <a:extLst>
                <a:ext uri="{FF2B5EF4-FFF2-40B4-BE49-F238E27FC236}">
                  <a16:creationId xmlns:a16="http://schemas.microsoft.com/office/drawing/2014/main" id="{08368D2A-D689-4F9E-ABDE-40967DA1E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34">
              <a:extLst>
                <a:ext uri="{FF2B5EF4-FFF2-40B4-BE49-F238E27FC236}">
                  <a16:creationId xmlns:a16="http://schemas.microsoft.com/office/drawing/2014/main" id="{ED4CDBC7-0EE2-406F-83BC-FB6263366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5">
              <a:extLst>
                <a:ext uri="{FF2B5EF4-FFF2-40B4-BE49-F238E27FC236}">
                  <a16:creationId xmlns:a16="http://schemas.microsoft.com/office/drawing/2014/main" id="{E769FD16-508D-4354-83F0-478421AE8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Rectangle 36">
              <a:extLst>
                <a:ext uri="{FF2B5EF4-FFF2-40B4-BE49-F238E27FC236}">
                  <a16:creationId xmlns:a16="http://schemas.microsoft.com/office/drawing/2014/main" id="{663F0161-4E43-4393-BB43-74CF9B9AD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1453"/>
              <a:ext cx="1543" cy="26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Rectangle 37">
              <a:extLst>
                <a:ext uri="{FF2B5EF4-FFF2-40B4-BE49-F238E27FC236}">
                  <a16:creationId xmlns:a16="http://schemas.microsoft.com/office/drawing/2014/main" id="{20CB7BEA-234A-46B4-8A09-1EDDEEFAA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159"/>
              <a:ext cx="1543" cy="26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Rectangle 38">
              <a:extLst>
                <a:ext uri="{FF2B5EF4-FFF2-40B4-BE49-F238E27FC236}">
                  <a16:creationId xmlns:a16="http://schemas.microsoft.com/office/drawing/2014/main" id="{8EDD2705-C62A-4C3E-B206-C90260B6F1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56" y="1682"/>
              <a:ext cx="1192" cy="2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Rectangle 39">
              <a:extLst>
                <a:ext uri="{FF2B5EF4-FFF2-40B4-BE49-F238E27FC236}">
                  <a16:creationId xmlns:a16="http://schemas.microsoft.com/office/drawing/2014/main" id="{26F24B7F-23E9-4050-B3E9-C805FBC9A0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88" y="1677"/>
              <a:ext cx="1192" cy="30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40" name="Oval 40">
            <a:extLst>
              <a:ext uri="{FF2B5EF4-FFF2-40B4-BE49-F238E27FC236}">
                <a16:creationId xmlns:a16="http://schemas.microsoft.com/office/drawing/2014/main" id="{45927019-163E-40F7-A74F-7E0E845B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560" cap="rnd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Text Box 41">
            <a:extLst>
              <a:ext uri="{FF2B5EF4-FFF2-40B4-BE49-F238E27FC236}">
                <a16:creationId xmlns:a16="http://schemas.microsoft.com/office/drawing/2014/main" id="{A6347EE6-9919-427D-8EC4-E9E3D3AB2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70325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1242" name="Oval 42">
            <a:extLst>
              <a:ext uri="{FF2B5EF4-FFF2-40B4-BE49-F238E27FC236}">
                <a16:creationId xmlns:a16="http://schemas.microsoft.com/office/drawing/2014/main" id="{EE6CB243-FF95-49C9-B1B2-8521C141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Oval 43">
            <a:extLst>
              <a:ext uri="{FF2B5EF4-FFF2-40B4-BE49-F238E27FC236}">
                <a16:creationId xmlns:a16="http://schemas.microsoft.com/office/drawing/2014/main" id="{E2CE8618-36A8-495E-B484-9F38DCFE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Oval 44">
            <a:extLst>
              <a:ext uri="{FF2B5EF4-FFF2-40B4-BE49-F238E27FC236}">
                <a16:creationId xmlns:a16="http://schemas.microsoft.com/office/drawing/2014/main" id="{09AFDD9C-D0B5-4965-8770-2189B17B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Oval 45">
            <a:extLst>
              <a:ext uri="{FF2B5EF4-FFF2-40B4-BE49-F238E27FC236}">
                <a16:creationId xmlns:a16="http://schemas.microsoft.com/office/drawing/2014/main" id="{43C435E7-6F7F-4672-97F2-655DB14C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Oval 46">
            <a:extLst>
              <a:ext uri="{FF2B5EF4-FFF2-40B4-BE49-F238E27FC236}">
                <a16:creationId xmlns:a16="http://schemas.microsoft.com/office/drawing/2014/main" id="{AE819BCC-0145-4E9D-AA5A-C2BE36F6C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Oval 47">
            <a:extLst>
              <a:ext uri="{FF2B5EF4-FFF2-40B4-BE49-F238E27FC236}">
                <a16:creationId xmlns:a16="http://schemas.microsoft.com/office/drawing/2014/main" id="{3F45D695-028D-4FDE-96DC-93057F52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Oval 48">
            <a:extLst>
              <a:ext uri="{FF2B5EF4-FFF2-40B4-BE49-F238E27FC236}">
                <a16:creationId xmlns:a16="http://schemas.microsoft.com/office/drawing/2014/main" id="{66A96C61-8425-41E5-9CD6-9B12624D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Text Box 49">
            <a:extLst>
              <a:ext uri="{FF2B5EF4-FFF2-40B4-BE49-F238E27FC236}">
                <a16:creationId xmlns:a16="http://schemas.microsoft.com/office/drawing/2014/main" id="{83C8CC1E-99C3-4158-B766-13777D8DB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1250" name="AutoShape 50">
            <a:extLst>
              <a:ext uri="{FF2B5EF4-FFF2-40B4-BE49-F238E27FC236}">
                <a16:creationId xmlns:a16="http://schemas.microsoft.com/office/drawing/2014/main" id="{0E996D19-832B-4959-87B7-6A4BB7A19D42}"/>
              </a:ext>
            </a:extLst>
          </p:cNvPr>
          <p:cNvCxnSpPr>
            <a:cxnSpLocks noChangeShapeType="1"/>
            <a:stCxn id="51248" idx="0"/>
            <a:endCxn id="51242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1" name="AutoShape 51">
            <a:extLst>
              <a:ext uri="{FF2B5EF4-FFF2-40B4-BE49-F238E27FC236}">
                <a16:creationId xmlns:a16="http://schemas.microsoft.com/office/drawing/2014/main" id="{D1BE4739-3FC1-40C9-B669-8CFFFD6E7FAF}"/>
              </a:ext>
            </a:extLst>
          </p:cNvPr>
          <p:cNvCxnSpPr>
            <a:cxnSpLocks noChangeShapeType="1"/>
            <a:stCxn id="51243" idx="0"/>
            <a:endCxn id="51244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2" name="AutoShape 52">
            <a:extLst>
              <a:ext uri="{FF2B5EF4-FFF2-40B4-BE49-F238E27FC236}">
                <a16:creationId xmlns:a16="http://schemas.microsoft.com/office/drawing/2014/main" id="{E095644A-5314-46FC-805B-0764322DB69E}"/>
              </a:ext>
            </a:extLst>
          </p:cNvPr>
          <p:cNvCxnSpPr>
            <a:cxnSpLocks noChangeShapeType="1"/>
            <a:stCxn id="51245" idx="0"/>
            <a:endCxn id="51246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3" name="AutoShape 53">
            <a:extLst>
              <a:ext uri="{FF2B5EF4-FFF2-40B4-BE49-F238E27FC236}">
                <a16:creationId xmlns:a16="http://schemas.microsoft.com/office/drawing/2014/main" id="{8DD3DB96-774C-4307-A952-70F56B3C1D13}"/>
              </a:ext>
            </a:extLst>
          </p:cNvPr>
          <p:cNvCxnSpPr>
            <a:cxnSpLocks noChangeShapeType="1"/>
            <a:stCxn id="51252" idx="0"/>
            <a:endCxn id="51247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55" name="Oval 55">
            <a:extLst>
              <a:ext uri="{FF2B5EF4-FFF2-40B4-BE49-F238E27FC236}">
                <a16:creationId xmlns:a16="http://schemas.microsoft.com/office/drawing/2014/main" id="{B061F06C-BE6A-4901-86A3-BDDCE277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Oval 56">
            <a:extLst>
              <a:ext uri="{FF2B5EF4-FFF2-40B4-BE49-F238E27FC236}">
                <a16:creationId xmlns:a16="http://schemas.microsoft.com/office/drawing/2014/main" id="{7DA8406A-870D-41C4-A3F2-34336C119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Oval 57">
            <a:extLst>
              <a:ext uri="{FF2B5EF4-FFF2-40B4-BE49-F238E27FC236}">
                <a16:creationId xmlns:a16="http://schemas.microsoft.com/office/drawing/2014/main" id="{3A5C6A10-8D19-4484-8304-97A05444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8" name="Oval 58">
            <a:extLst>
              <a:ext uri="{FF2B5EF4-FFF2-40B4-BE49-F238E27FC236}">
                <a16:creationId xmlns:a16="http://schemas.microsoft.com/office/drawing/2014/main" id="{235BC36F-2C97-4BE9-AF03-4FD3F92C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9" name="Oval 59">
            <a:extLst>
              <a:ext uri="{FF2B5EF4-FFF2-40B4-BE49-F238E27FC236}">
                <a16:creationId xmlns:a16="http://schemas.microsoft.com/office/drawing/2014/main" id="{DDB43E65-2AFB-4BE5-A296-6B4FBDD1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0" name="Oval 60">
            <a:extLst>
              <a:ext uri="{FF2B5EF4-FFF2-40B4-BE49-F238E27FC236}">
                <a16:creationId xmlns:a16="http://schemas.microsoft.com/office/drawing/2014/main" id="{EDE2066F-8A01-4C69-8136-9031C975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1" name="Oval 61">
            <a:extLst>
              <a:ext uri="{FF2B5EF4-FFF2-40B4-BE49-F238E27FC236}">
                <a16:creationId xmlns:a16="http://schemas.microsoft.com/office/drawing/2014/main" id="{3261D3A1-6C60-443B-9D2C-91BDDB2C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2" name="Text Box 62">
            <a:extLst>
              <a:ext uri="{FF2B5EF4-FFF2-40B4-BE49-F238E27FC236}">
                <a16:creationId xmlns:a16="http://schemas.microsoft.com/office/drawing/2014/main" id="{FE655479-B529-4D7A-9C59-EBBA9F5DA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1263" name="AutoShape 63">
            <a:extLst>
              <a:ext uri="{FF2B5EF4-FFF2-40B4-BE49-F238E27FC236}">
                <a16:creationId xmlns:a16="http://schemas.microsoft.com/office/drawing/2014/main" id="{B23C6BE6-25DF-44BD-B8AB-4396083C6CEC}"/>
              </a:ext>
            </a:extLst>
          </p:cNvPr>
          <p:cNvCxnSpPr>
            <a:cxnSpLocks noChangeShapeType="1"/>
            <a:stCxn id="51261" idx="0"/>
            <a:endCxn id="51255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4" name="AutoShape 64">
            <a:extLst>
              <a:ext uri="{FF2B5EF4-FFF2-40B4-BE49-F238E27FC236}">
                <a16:creationId xmlns:a16="http://schemas.microsoft.com/office/drawing/2014/main" id="{8741A746-B39A-4A82-9B11-46D3ED992B73}"/>
              </a:ext>
            </a:extLst>
          </p:cNvPr>
          <p:cNvCxnSpPr>
            <a:cxnSpLocks noChangeShapeType="1"/>
            <a:stCxn id="51256" idx="0"/>
            <a:endCxn id="51257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5" name="AutoShape 65">
            <a:extLst>
              <a:ext uri="{FF2B5EF4-FFF2-40B4-BE49-F238E27FC236}">
                <a16:creationId xmlns:a16="http://schemas.microsoft.com/office/drawing/2014/main" id="{D422E762-33C3-48E7-BE64-FADCB1E20DE3}"/>
              </a:ext>
            </a:extLst>
          </p:cNvPr>
          <p:cNvCxnSpPr>
            <a:cxnSpLocks noChangeShapeType="1"/>
            <a:stCxn id="51258" idx="0"/>
            <a:endCxn id="51259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6" name="AutoShape 66">
            <a:extLst>
              <a:ext uri="{FF2B5EF4-FFF2-40B4-BE49-F238E27FC236}">
                <a16:creationId xmlns:a16="http://schemas.microsoft.com/office/drawing/2014/main" id="{35F8A336-EA16-4433-B15A-E91BE1F3BBE0}"/>
              </a:ext>
            </a:extLst>
          </p:cNvPr>
          <p:cNvCxnSpPr>
            <a:cxnSpLocks noChangeShapeType="1"/>
            <a:stCxn id="51265" idx="0"/>
            <a:endCxn id="51260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67" name="Text Box 67">
            <a:extLst>
              <a:ext uri="{FF2B5EF4-FFF2-40B4-BE49-F238E27FC236}">
                <a16:creationId xmlns:a16="http://schemas.microsoft.com/office/drawing/2014/main" id="{64B325B5-5FA8-498F-A3F8-9F51DC2A5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6253163"/>
            <a:ext cx="3230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C5                            C3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0049FD-42DE-4B2A-9301-FF0BD38519D8}"/>
              </a:ext>
            </a:extLst>
          </p:cNvPr>
          <p:cNvGrpSpPr/>
          <p:nvPr/>
        </p:nvGrpSpPr>
        <p:grpSpPr>
          <a:xfrm>
            <a:off x="4419600" y="4878388"/>
            <a:ext cx="914400" cy="928686"/>
            <a:chOff x="4419600" y="4878388"/>
            <a:chExt cx="914400" cy="92868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203580-AC13-4791-A775-A2278129555D}"/>
                </a:ext>
              </a:extLst>
            </p:cNvPr>
            <p:cNvCxnSpPr/>
            <p:nvPr/>
          </p:nvCxnSpPr>
          <p:spPr>
            <a:xfrm flipV="1">
              <a:off x="4419600" y="4878388"/>
              <a:ext cx="0" cy="3032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CA34268-EB26-41AD-8576-A5CEA3E79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878388"/>
              <a:ext cx="0" cy="928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B5F98D4-7A2D-4164-9EC5-7DF63651D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0" y="4878388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 Box 40">
            <a:extLst>
              <a:ext uri="{FF2B5EF4-FFF2-40B4-BE49-F238E27FC236}">
                <a16:creationId xmlns:a16="http://schemas.microsoft.com/office/drawing/2014/main" id="{20C3B61D-3C6D-496A-8BF7-FA1020E7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9B0A04-722D-44B1-BEA3-3DF6FA6726D0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8E36C1C-0088-4490-9F6A-6DECB527C192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0C9EF1-00B8-4F24-B925-A0EF2A122C4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5A634F8-0F7D-4FE8-AD8E-463533C96F1F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BF949C-6F8C-47F4-94C5-3EB1DB0BD24A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0153AB25-1A57-4707-A84E-B73FB0DD4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Merging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4DE4E5C-EC79-4474-ABEC-B321014F9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270375" cy="4351338"/>
          </a:xfrm>
        </p:spPr>
        <p:txBody>
          <a:bodyPr/>
          <a:lstStyle/>
          <a:p>
            <a:r>
              <a:rPr lang="en-US" altLang="en-US" dirty="0"/>
              <a:t>The question is “How do we update the proximity matrix?” </a:t>
            </a:r>
          </a:p>
          <a:p>
            <a:pPr lvl="1"/>
            <a:endParaRPr lang="en-US" altLang="en-US" dirty="0"/>
          </a:p>
        </p:txBody>
      </p:sp>
      <p:sp>
        <p:nvSpPr>
          <p:cNvPr id="52227" name="Freeform 3">
            <a:extLst>
              <a:ext uri="{FF2B5EF4-FFF2-40B4-BE49-F238E27FC236}">
                <a16:creationId xmlns:a16="http://schemas.microsoft.com/office/drawing/2014/main" id="{0234C872-68D6-4176-8ACF-BC765709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28" name="Freeform 4">
            <a:extLst>
              <a:ext uri="{FF2B5EF4-FFF2-40B4-BE49-F238E27FC236}">
                <a16:creationId xmlns:a16="http://schemas.microsoft.com/office/drawing/2014/main" id="{FED05562-B744-476F-ABBC-8B502A73290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29" name="Freeform 5">
            <a:extLst>
              <a:ext uri="{FF2B5EF4-FFF2-40B4-BE49-F238E27FC236}">
                <a16:creationId xmlns:a16="http://schemas.microsoft.com/office/drawing/2014/main" id="{281B6B4F-8522-4B32-AA5A-78EF7318A64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30" name="Freeform 6">
            <a:extLst>
              <a:ext uri="{FF2B5EF4-FFF2-40B4-BE49-F238E27FC236}">
                <a16:creationId xmlns:a16="http://schemas.microsoft.com/office/drawing/2014/main" id="{9F5FA059-E707-455E-A4C5-BE47D35FF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30F9A88B-0A05-4FB9-B89D-EF270241B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E7CBE7BB-F7A4-4A96-AB5F-CEFC8A0DF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F4088933-1BFD-4D1E-91A7-E34BC979B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81600"/>
            <a:ext cx="990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</a:t>
            </a:r>
            <a:r>
              <a:rPr lang="en-US" altLang="en-US" sz="1400" b="1">
                <a:latin typeface="Arial" panose="020B0604020202020204" pitchFamily="34" charset="0"/>
              </a:rPr>
              <a:t> C5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721339C3-7435-4D83-AD83-2ECC0A692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C5236B4D-EE09-4FC4-9780-753492CD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        ?        ?        ?    	   </a:t>
            </a: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BC5EA6D3-E068-47B6-B5C5-EC2E0E89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2362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1CD9A851-B727-4822-BDF2-E011C78EA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3200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585CF6A4-EF98-4BBB-B0A1-660AB0DCC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3581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2EF50432-AFC3-4C5B-A36E-EF91C19E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55750"/>
            <a:ext cx="5334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8069797B-DD1A-449E-98BB-BD725A53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AEABF093-B225-4089-AD0E-898A73623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9EE8C2C3-C8B3-4F22-B8D3-EFECAEE03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860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A9439E95-EC12-4E42-AE33-9B7231CA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B819D499-5A57-45F1-9D10-246306F9D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8B1D5B6B-72AB-4675-9D19-A94650C9A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0E0F0654-2D68-40BF-834A-20C193469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19400"/>
            <a:ext cx="990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10FE10D3-9AC1-4A1A-AB05-07A201444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A2E4F109-EF1C-4174-B37E-B233546D5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49" name="Line 25">
            <a:extLst>
              <a:ext uri="{FF2B5EF4-FFF2-40B4-BE49-F238E27FC236}">
                <a16:creationId xmlns:a16="http://schemas.microsoft.com/office/drawing/2014/main" id="{93CAC65F-9F9D-46DA-854F-BEABC8E65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6670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26">
            <a:extLst>
              <a:ext uri="{FF2B5EF4-FFF2-40B4-BE49-F238E27FC236}">
                <a16:creationId xmlns:a16="http://schemas.microsoft.com/office/drawing/2014/main" id="{62EEE20E-58EC-41BD-BA18-FF346A276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05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>
            <a:extLst>
              <a:ext uri="{FF2B5EF4-FFF2-40B4-BE49-F238E27FC236}">
                <a16:creationId xmlns:a16="http://schemas.microsoft.com/office/drawing/2014/main" id="{B4EEA95E-9CA9-4EB9-875E-C4D5B6DCD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124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28">
            <a:extLst>
              <a:ext uri="{FF2B5EF4-FFF2-40B4-BE49-F238E27FC236}">
                <a16:creationId xmlns:a16="http://schemas.microsoft.com/office/drawing/2014/main" id="{8BD7BD70-00EC-4D34-890D-0CD2F8D62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29">
            <a:extLst>
              <a:ext uri="{FF2B5EF4-FFF2-40B4-BE49-F238E27FC236}">
                <a16:creationId xmlns:a16="http://schemas.microsoft.com/office/drawing/2014/main" id="{0C09F30C-EDC1-4C6A-9756-466BFEEF8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30">
            <a:extLst>
              <a:ext uri="{FF2B5EF4-FFF2-40B4-BE49-F238E27FC236}">
                <a16:creationId xmlns:a16="http://schemas.microsoft.com/office/drawing/2014/main" id="{6EB408F9-6090-4BC1-BBD6-161D0E6F9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Line 31">
            <a:extLst>
              <a:ext uri="{FF2B5EF4-FFF2-40B4-BE49-F238E27FC236}">
                <a16:creationId xmlns:a16="http://schemas.microsoft.com/office/drawing/2014/main" id="{EE3AD5D7-9DEA-48BD-9E7A-31E84D09E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6" name="Line 32">
            <a:extLst>
              <a:ext uri="{FF2B5EF4-FFF2-40B4-BE49-F238E27FC236}">
                <a16:creationId xmlns:a16="http://schemas.microsoft.com/office/drawing/2014/main" id="{0E481323-225E-4469-8B95-3231A59E4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7" name="Text Box 33">
            <a:extLst>
              <a:ext uri="{FF2B5EF4-FFF2-40B4-BE49-F238E27FC236}">
                <a16:creationId xmlns:a16="http://schemas.microsoft.com/office/drawing/2014/main" id="{F77D277F-FDBA-4C3E-847A-2EBD1FE71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62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2258" name="Oval 34">
            <a:extLst>
              <a:ext uri="{FF2B5EF4-FFF2-40B4-BE49-F238E27FC236}">
                <a16:creationId xmlns:a16="http://schemas.microsoft.com/office/drawing/2014/main" id="{3B789D91-6D10-4FEB-8F75-409F7344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9" name="Oval 35">
            <a:extLst>
              <a:ext uri="{FF2B5EF4-FFF2-40B4-BE49-F238E27FC236}">
                <a16:creationId xmlns:a16="http://schemas.microsoft.com/office/drawing/2014/main" id="{142645A4-375C-418C-BDEF-50A0B1BF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Oval 36">
            <a:extLst>
              <a:ext uri="{FF2B5EF4-FFF2-40B4-BE49-F238E27FC236}">
                <a16:creationId xmlns:a16="http://schemas.microsoft.com/office/drawing/2014/main" id="{2EC313C1-4EA6-4550-92B5-C24E8AD2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Oval 37">
            <a:extLst>
              <a:ext uri="{FF2B5EF4-FFF2-40B4-BE49-F238E27FC236}">
                <a16:creationId xmlns:a16="http://schemas.microsoft.com/office/drawing/2014/main" id="{22F0B7CD-5B62-41CC-A75B-9E33412C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2" name="Oval 38">
            <a:extLst>
              <a:ext uri="{FF2B5EF4-FFF2-40B4-BE49-F238E27FC236}">
                <a16:creationId xmlns:a16="http://schemas.microsoft.com/office/drawing/2014/main" id="{49CFFD56-AE46-430E-8170-CA60A63D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3" name="Oval 39">
            <a:extLst>
              <a:ext uri="{FF2B5EF4-FFF2-40B4-BE49-F238E27FC236}">
                <a16:creationId xmlns:a16="http://schemas.microsoft.com/office/drawing/2014/main" id="{0832FA29-EFFD-43B6-B857-7A8D6B10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Oval 40">
            <a:extLst>
              <a:ext uri="{FF2B5EF4-FFF2-40B4-BE49-F238E27FC236}">
                <a16:creationId xmlns:a16="http://schemas.microsoft.com/office/drawing/2014/main" id="{D111249F-3EF1-46CD-B560-3CDC9E8B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5" name="Text Box 41">
            <a:extLst>
              <a:ext uri="{FF2B5EF4-FFF2-40B4-BE49-F238E27FC236}">
                <a16:creationId xmlns:a16="http://schemas.microsoft.com/office/drawing/2014/main" id="{CF2DCC99-89D5-4642-ADAC-B6E171C5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2266" name="AutoShape 42">
            <a:extLst>
              <a:ext uri="{FF2B5EF4-FFF2-40B4-BE49-F238E27FC236}">
                <a16:creationId xmlns:a16="http://schemas.microsoft.com/office/drawing/2014/main" id="{B6B7F1E8-C4D5-4994-92EE-A2F6538C5777}"/>
              </a:ext>
            </a:extLst>
          </p:cNvPr>
          <p:cNvCxnSpPr>
            <a:cxnSpLocks noChangeShapeType="1"/>
            <a:stCxn id="52264" idx="0"/>
            <a:endCxn id="52258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7" name="AutoShape 43">
            <a:extLst>
              <a:ext uri="{FF2B5EF4-FFF2-40B4-BE49-F238E27FC236}">
                <a16:creationId xmlns:a16="http://schemas.microsoft.com/office/drawing/2014/main" id="{E0D84492-E1AE-4BFD-AF9D-27D4B08E98DC}"/>
              </a:ext>
            </a:extLst>
          </p:cNvPr>
          <p:cNvCxnSpPr>
            <a:cxnSpLocks noChangeShapeType="1"/>
            <a:stCxn id="52259" idx="0"/>
            <a:endCxn id="52260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8" name="AutoShape 44">
            <a:extLst>
              <a:ext uri="{FF2B5EF4-FFF2-40B4-BE49-F238E27FC236}">
                <a16:creationId xmlns:a16="http://schemas.microsoft.com/office/drawing/2014/main" id="{62D0D609-36D3-4947-84F6-7C22B3F63293}"/>
              </a:ext>
            </a:extLst>
          </p:cNvPr>
          <p:cNvCxnSpPr>
            <a:cxnSpLocks noChangeShapeType="1"/>
            <a:stCxn id="52261" idx="0"/>
            <a:endCxn id="52262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9" name="AutoShape 45">
            <a:extLst>
              <a:ext uri="{FF2B5EF4-FFF2-40B4-BE49-F238E27FC236}">
                <a16:creationId xmlns:a16="http://schemas.microsoft.com/office/drawing/2014/main" id="{0742ED6A-F775-462A-AFF5-5B2C5E531F39}"/>
              </a:ext>
            </a:extLst>
          </p:cNvPr>
          <p:cNvCxnSpPr>
            <a:cxnSpLocks noChangeShapeType="1"/>
            <a:stCxn id="52268" idx="0"/>
            <a:endCxn id="52263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71" name="Oval 47">
            <a:extLst>
              <a:ext uri="{FF2B5EF4-FFF2-40B4-BE49-F238E27FC236}">
                <a16:creationId xmlns:a16="http://schemas.microsoft.com/office/drawing/2014/main" id="{E2AA44B5-C3B1-452E-9AD4-8795218C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2" name="Oval 48">
            <a:extLst>
              <a:ext uri="{FF2B5EF4-FFF2-40B4-BE49-F238E27FC236}">
                <a16:creationId xmlns:a16="http://schemas.microsoft.com/office/drawing/2014/main" id="{006BDC39-B6AF-41F1-8247-970507ADF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3" name="Oval 49">
            <a:extLst>
              <a:ext uri="{FF2B5EF4-FFF2-40B4-BE49-F238E27FC236}">
                <a16:creationId xmlns:a16="http://schemas.microsoft.com/office/drawing/2014/main" id="{A15458F1-394A-4B73-999D-005AE04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4" name="Oval 50">
            <a:extLst>
              <a:ext uri="{FF2B5EF4-FFF2-40B4-BE49-F238E27FC236}">
                <a16:creationId xmlns:a16="http://schemas.microsoft.com/office/drawing/2014/main" id="{16F0B55F-58BF-434D-95DA-B18768F9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5" name="Oval 51">
            <a:extLst>
              <a:ext uri="{FF2B5EF4-FFF2-40B4-BE49-F238E27FC236}">
                <a16:creationId xmlns:a16="http://schemas.microsoft.com/office/drawing/2014/main" id="{02856294-A72E-443B-89E4-35F03AD2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6" name="Oval 52">
            <a:extLst>
              <a:ext uri="{FF2B5EF4-FFF2-40B4-BE49-F238E27FC236}">
                <a16:creationId xmlns:a16="http://schemas.microsoft.com/office/drawing/2014/main" id="{B429540D-9DA6-4B21-AC09-09B7D7A9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7" name="Oval 53">
            <a:extLst>
              <a:ext uri="{FF2B5EF4-FFF2-40B4-BE49-F238E27FC236}">
                <a16:creationId xmlns:a16="http://schemas.microsoft.com/office/drawing/2014/main" id="{2EBE0C45-B47A-4CEF-A079-50D02B9F1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8" name="Text Box 54">
            <a:extLst>
              <a:ext uri="{FF2B5EF4-FFF2-40B4-BE49-F238E27FC236}">
                <a16:creationId xmlns:a16="http://schemas.microsoft.com/office/drawing/2014/main" id="{EB1C7630-3E45-43A5-94B3-CAE73294A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2279" name="AutoShape 55">
            <a:extLst>
              <a:ext uri="{FF2B5EF4-FFF2-40B4-BE49-F238E27FC236}">
                <a16:creationId xmlns:a16="http://schemas.microsoft.com/office/drawing/2014/main" id="{122BF503-178E-484C-A034-0C0B1D7645FD}"/>
              </a:ext>
            </a:extLst>
          </p:cNvPr>
          <p:cNvCxnSpPr>
            <a:cxnSpLocks noChangeShapeType="1"/>
            <a:stCxn id="52277" idx="0"/>
            <a:endCxn id="52271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0" name="AutoShape 56">
            <a:extLst>
              <a:ext uri="{FF2B5EF4-FFF2-40B4-BE49-F238E27FC236}">
                <a16:creationId xmlns:a16="http://schemas.microsoft.com/office/drawing/2014/main" id="{F1D0A12A-5771-4F78-9A93-919BB75B2630}"/>
              </a:ext>
            </a:extLst>
          </p:cNvPr>
          <p:cNvCxnSpPr>
            <a:cxnSpLocks noChangeShapeType="1"/>
            <a:stCxn id="52272" idx="0"/>
            <a:endCxn id="52273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1" name="AutoShape 57">
            <a:extLst>
              <a:ext uri="{FF2B5EF4-FFF2-40B4-BE49-F238E27FC236}">
                <a16:creationId xmlns:a16="http://schemas.microsoft.com/office/drawing/2014/main" id="{192F8A83-7041-4E95-8961-D2D2B794F44B}"/>
              </a:ext>
            </a:extLst>
          </p:cNvPr>
          <p:cNvCxnSpPr>
            <a:cxnSpLocks noChangeShapeType="1"/>
            <a:stCxn id="52274" idx="0"/>
            <a:endCxn id="52275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2" name="AutoShape 58">
            <a:extLst>
              <a:ext uri="{FF2B5EF4-FFF2-40B4-BE49-F238E27FC236}">
                <a16:creationId xmlns:a16="http://schemas.microsoft.com/office/drawing/2014/main" id="{B99EF1F4-ACC8-4327-9CFF-3CB5903D841F}"/>
              </a:ext>
            </a:extLst>
          </p:cNvPr>
          <p:cNvCxnSpPr>
            <a:cxnSpLocks noChangeShapeType="1"/>
            <a:stCxn id="52281" idx="0"/>
            <a:endCxn id="52276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83" name="Text Box 59">
            <a:extLst>
              <a:ext uri="{FF2B5EF4-FFF2-40B4-BE49-F238E27FC236}">
                <a16:creationId xmlns:a16="http://schemas.microsoft.com/office/drawing/2014/main" id="{09B2B9DF-1A17-4172-B374-5003310B3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6253163"/>
            <a:ext cx="3230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C5                            C3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9DC5376-BD2E-42CC-A1B7-96C9E6C12ACE}"/>
              </a:ext>
            </a:extLst>
          </p:cNvPr>
          <p:cNvGrpSpPr/>
          <p:nvPr/>
        </p:nvGrpSpPr>
        <p:grpSpPr>
          <a:xfrm>
            <a:off x="4419600" y="4878388"/>
            <a:ext cx="914400" cy="928686"/>
            <a:chOff x="4419600" y="4878388"/>
            <a:chExt cx="914400" cy="92868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4A66FE-362B-48B8-BB17-CED62A4795C9}"/>
                </a:ext>
              </a:extLst>
            </p:cNvPr>
            <p:cNvCxnSpPr/>
            <p:nvPr/>
          </p:nvCxnSpPr>
          <p:spPr>
            <a:xfrm flipV="1">
              <a:off x="4419600" y="4878388"/>
              <a:ext cx="0" cy="3032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0A11F7-95F1-41AF-8685-CC7599B1B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878388"/>
              <a:ext cx="0" cy="928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940A9E4-A824-4F60-8293-C01FA2434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0" y="4878388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40">
            <a:extLst>
              <a:ext uri="{FF2B5EF4-FFF2-40B4-BE49-F238E27FC236}">
                <a16:creationId xmlns:a16="http://schemas.microsoft.com/office/drawing/2014/main" id="{7FE9AF42-EE00-4FE7-8178-965CA2A2B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B81E7E-12A1-4B8E-AEAC-DBC49E577B23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61C492-365C-43AC-A5FB-C66D3150F81F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6BE250-8D47-47E6-BC43-F5883F11203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6055E8-8213-4B55-952F-85546FB5C4A9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5F6C53-70E9-48BE-A26A-03BD7570463F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3E4DB0ED-22CB-4E86-86E5-4C87290DE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180F7E3-1C28-4ECA-AA32-E2A9396DA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4343399"/>
            <a:ext cx="5238750" cy="183356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MIN</a:t>
            </a:r>
          </a:p>
          <a:p>
            <a:r>
              <a:rPr lang="en-US" altLang="en-US" dirty="0"/>
              <a:t>MAX</a:t>
            </a:r>
          </a:p>
          <a:p>
            <a:r>
              <a:rPr lang="en-US" altLang="en-US" dirty="0"/>
              <a:t>Group Average</a:t>
            </a:r>
          </a:p>
          <a:p>
            <a:r>
              <a:rPr lang="en-US" altLang="en-US" dirty="0"/>
              <a:t>Distance Between Centroids</a:t>
            </a:r>
          </a:p>
          <a:p>
            <a:r>
              <a:rPr lang="en-US" altLang="en-US" dirty="0"/>
              <a:t>Other methods driven by an objective function</a:t>
            </a:r>
          </a:p>
          <a:p>
            <a:pPr marL="342900" lvl="1" indent="0">
              <a:buNone/>
            </a:pPr>
            <a:r>
              <a:rPr lang="en-US" altLang="en-US" dirty="0"/>
              <a:t>Ward’s Method uses squared error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3267A662-66DA-470A-86C5-AFC4CD83AC0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3252" name="Line 4">
              <a:extLst>
                <a:ext uri="{FF2B5EF4-FFF2-40B4-BE49-F238E27FC236}">
                  <a16:creationId xmlns:a16="http://schemas.microsoft.com/office/drawing/2014/main" id="{BFD61731-D09C-4AFE-8114-7EA469CA6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3" name="Line 5">
              <a:extLst>
                <a:ext uri="{FF2B5EF4-FFF2-40B4-BE49-F238E27FC236}">
                  <a16:creationId xmlns:a16="http://schemas.microsoft.com/office/drawing/2014/main" id="{B4C1CA49-8544-4E91-A80D-B886A296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4" name="Line 6">
              <a:extLst>
                <a:ext uri="{FF2B5EF4-FFF2-40B4-BE49-F238E27FC236}">
                  <a16:creationId xmlns:a16="http://schemas.microsoft.com/office/drawing/2014/main" id="{0994E54C-ABB7-4F05-8C81-DC8999F79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5" name="Line 7">
              <a:extLst>
                <a:ext uri="{FF2B5EF4-FFF2-40B4-BE49-F238E27FC236}">
                  <a16:creationId xmlns:a16="http://schemas.microsoft.com/office/drawing/2014/main" id="{CF15566C-3157-49D3-BC2F-EBF78481B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8">
              <a:extLst>
                <a:ext uri="{FF2B5EF4-FFF2-40B4-BE49-F238E27FC236}">
                  <a16:creationId xmlns:a16="http://schemas.microsoft.com/office/drawing/2014/main" id="{C6177351-F02C-4518-B867-0651D30E9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4BCEEE8A-8B58-406D-89EF-2BF94ABEE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10">
              <a:extLst>
                <a:ext uri="{FF2B5EF4-FFF2-40B4-BE49-F238E27FC236}">
                  <a16:creationId xmlns:a16="http://schemas.microsoft.com/office/drawing/2014/main" id="{2E2D93FD-C471-4FE3-B0BF-0374DC319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62151734-BA07-4E1E-9138-523DAA944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017B32E1-B7B1-4E2B-9498-5FE11AA4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Line 13">
              <a:extLst>
                <a:ext uri="{FF2B5EF4-FFF2-40B4-BE49-F238E27FC236}">
                  <a16:creationId xmlns:a16="http://schemas.microsoft.com/office/drawing/2014/main" id="{BDC54952-469F-43DA-B69F-E77C67683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Line 14">
              <a:extLst>
                <a:ext uri="{FF2B5EF4-FFF2-40B4-BE49-F238E27FC236}">
                  <a16:creationId xmlns:a16="http://schemas.microsoft.com/office/drawing/2014/main" id="{F18381AC-886F-4920-9086-D8EE74B4B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Line 15">
              <a:extLst>
                <a:ext uri="{FF2B5EF4-FFF2-40B4-BE49-F238E27FC236}">
                  <a16:creationId xmlns:a16="http://schemas.microsoft.com/office/drawing/2014/main" id="{E080A2AB-F968-4A6F-85D2-00C825F04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213C2AFA-6440-4284-9488-C3BE0A722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3265" name="Text Box 17">
              <a:extLst>
                <a:ext uri="{FF2B5EF4-FFF2-40B4-BE49-F238E27FC236}">
                  <a16:creationId xmlns:a16="http://schemas.microsoft.com/office/drawing/2014/main" id="{B1DF5F17-4F6D-4FCD-9467-32317412F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3266" name="Text Box 18">
              <a:extLst>
                <a:ext uri="{FF2B5EF4-FFF2-40B4-BE49-F238E27FC236}">
                  <a16:creationId xmlns:a16="http://schemas.microsoft.com/office/drawing/2014/main" id="{499EE94A-CEEC-45F7-90A4-075292A9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3267" name="Text Box 19">
              <a:extLst>
                <a:ext uri="{FF2B5EF4-FFF2-40B4-BE49-F238E27FC236}">
                  <a16:creationId xmlns:a16="http://schemas.microsoft.com/office/drawing/2014/main" id="{C3B0CEC6-B30C-4B1F-A905-5C5B683D3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3268" name="Text Box 20">
              <a:extLst>
                <a:ext uri="{FF2B5EF4-FFF2-40B4-BE49-F238E27FC236}">
                  <a16:creationId xmlns:a16="http://schemas.microsoft.com/office/drawing/2014/main" id="{865B4ACD-5079-4978-BF0E-5CF78FBA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3269" name="Text Box 21">
              <a:extLst>
                <a:ext uri="{FF2B5EF4-FFF2-40B4-BE49-F238E27FC236}">
                  <a16:creationId xmlns:a16="http://schemas.microsoft.com/office/drawing/2014/main" id="{80F02A22-C950-4F41-8467-57C2CE0E5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6A8091A3-9FAF-4C51-B9B6-7A1974D94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3271" name="Text Box 23">
              <a:extLst>
                <a:ext uri="{FF2B5EF4-FFF2-40B4-BE49-F238E27FC236}">
                  <a16:creationId xmlns:a16="http://schemas.microsoft.com/office/drawing/2014/main" id="{A8F22D3D-DA6E-45A6-9846-265F0A782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3272" name="Text Box 24">
              <a:extLst>
                <a:ext uri="{FF2B5EF4-FFF2-40B4-BE49-F238E27FC236}">
                  <a16:creationId xmlns:a16="http://schemas.microsoft.com/office/drawing/2014/main" id="{F357A548-49E9-4403-B9FA-AAF0F71D9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3273" name="Text Box 25">
              <a:extLst>
                <a:ext uri="{FF2B5EF4-FFF2-40B4-BE49-F238E27FC236}">
                  <a16:creationId xmlns:a16="http://schemas.microsoft.com/office/drawing/2014/main" id="{871CA187-9B7B-40E5-8257-DA36FF332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3274" name="Text Box 26">
              <a:extLst>
                <a:ext uri="{FF2B5EF4-FFF2-40B4-BE49-F238E27FC236}">
                  <a16:creationId xmlns:a16="http://schemas.microsoft.com/office/drawing/2014/main" id="{2BEF5A08-04C7-44F6-9E6D-0A340B4D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3275" name="Text Box 27">
              <a:extLst>
                <a:ext uri="{FF2B5EF4-FFF2-40B4-BE49-F238E27FC236}">
                  <a16:creationId xmlns:a16="http://schemas.microsoft.com/office/drawing/2014/main" id="{2CB3B0EB-2BF6-44F5-B8EB-B546ED0E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3277" name="Freeform 29">
            <a:extLst>
              <a:ext uri="{FF2B5EF4-FFF2-40B4-BE49-F238E27FC236}">
                <a16:creationId xmlns:a16="http://schemas.microsoft.com/office/drawing/2014/main" id="{AE6A1565-CD1A-4DB2-82EB-6B813CFA9C8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805780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278" name="Oval 30">
            <a:extLst>
              <a:ext uri="{FF2B5EF4-FFF2-40B4-BE49-F238E27FC236}">
                <a16:creationId xmlns:a16="http://schemas.microsoft.com/office/drawing/2014/main" id="{12D330AA-265B-49B0-BD47-1813DAC6EBC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725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Oval 31">
            <a:extLst>
              <a:ext uri="{FF2B5EF4-FFF2-40B4-BE49-F238E27FC236}">
                <a16:creationId xmlns:a16="http://schemas.microsoft.com/office/drawing/2014/main" id="{28E3C1B9-20CC-4C97-9D3F-537A66E4AF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963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0" name="Oval 32">
            <a:extLst>
              <a:ext uri="{FF2B5EF4-FFF2-40B4-BE49-F238E27FC236}">
                <a16:creationId xmlns:a16="http://schemas.microsoft.com/office/drawing/2014/main" id="{3901DED3-42E5-4023-ADB5-B2160EE0983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24209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Oval 33">
            <a:extLst>
              <a:ext uri="{FF2B5EF4-FFF2-40B4-BE49-F238E27FC236}">
                <a16:creationId xmlns:a16="http://schemas.microsoft.com/office/drawing/2014/main" id="{2EB4734E-F39A-40EA-88AD-81360F5A2E8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226695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Freeform 34">
            <a:extLst>
              <a:ext uri="{FF2B5EF4-FFF2-40B4-BE49-F238E27FC236}">
                <a16:creationId xmlns:a16="http://schemas.microsoft.com/office/drawing/2014/main" id="{50213309-048D-4DA3-85D9-F0F04311841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658937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283" name="Oval 35">
            <a:extLst>
              <a:ext uri="{FF2B5EF4-FFF2-40B4-BE49-F238E27FC236}">
                <a16:creationId xmlns:a16="http://schemas.microsoft.com/office/drawing/2014/main" id="{CF8D9896-D689-4658-8671-095CFE07CC9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21161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Oval 36">
            <a:extLst>
              <a:ext uri="{FF2B5EF4-FFF2-40B4-BE49-F238E27FC236}">
                <a16:creationId xmlns:a16="http://schemas.microsoft.com/office/drawing/2014/main" id="{7519A7A1-42F5-4164-A2A3-CFCA45B2115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21034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Oval 37">
            <a:extLst>
              <a:ext uri="{FF2B5EF4-FFF2-40B4-BE49-F238E27FC236}">
                <a16:creationId xmlns:a16="http://schemas.microsoft.com/office/drawing/2014/main" id="{A1BFE8FC-12F4-4A54-8353-63622D38647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725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Oval 38">
            <a:extLst>
              <a:ext uri="{FF2B5EF4-FFF2-40B4-BE49-F238E27FC236}">
                <a16:creationId xmlns:a16="http://schemas.microsoft.com/office/drawing/2014/main" id="{45ED9F8F-52E6-4F70-98F4-A0D33A531E5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724025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8E417BCF-DD84-4DFF-AAB3-A9598E65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3288" name="AutoShape 40">
            <a:extLst>
              <a:ext uri="{FF2B5EF4-FFF2-40B4-BE49-F238E27FC236}">
                <a16:creationId xmlns:a16="http://schemas.microsoft.com/office/drawing/2014/main" id="{4EEA05B9-CBEE-4E4B-9568-CF05A9B2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251075"/>
            <a:ext cx="2190750" cy="492125"/>
          </a:xfrm>
          <a:prstGeom prst="leftRightArrow">
            <a:avLst>
              <a:gd name="adj1" fmla="val 50000"/>
              <a:gd name="adj2" fmla="val 8862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en-US" sz="2000" b="1" dirty="0"/>
              <a:t>Similarity?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4CF7AAD-1B3E-4A53-AE39-F2B77197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AAAE5936-8268-483F-AD54-DF55CF70FF3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4276" name="Line 4">
              <a:extLst>
                <a:ext uri="{FF2B5EF4-FFF2-40B4-BE49-F238E27FC236}">
                  <a16:creationId xmlns:a16="http://schemas.microsoft.com/office/drawing/2014/main" id="{14CA51D2-EF02-4DBF-8B19-3C8B38E69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4DBB3C20-5EBF-4514-BA11-03C40E614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B616921C-57AA-490B-B6A1-04861C26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F6C4C20C-B984-42DB-A4A5-0747B989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11F39E2C-AD2D-4470-B45D-F0F326C8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2AFFD420-C635-4BBC-8A2E-0460BDF7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A5017692-98D7-4F4F-9EA8-90B616FF2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C624DFD7-0561-4784-8CAD-7EFD3742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614FF0D5-D0B0-47EF-88A2-6B826386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CAD6AB0F-0CC3-4D19-BC6A-FF4298E1F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D97C4CC5-EFC0-4F23-ADAD-5B607D3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5CF6DB85-8086-414D-B2C0-6B8EA0FC1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AF56AFE1-2973-44F1-BEA8-BC95576EE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89" name="Text Box 17">
              <a:extLst>
                <a:ext uri="{FF2B5EF4-FFF2-40B4-BE49-F238E27FC236}">
                  <a16:creationId xmlns:a16="http://schemas.microsoft.com/office/drawing/2014/main" id="{0464D09C-EC91-4360-BE0C-1F34C7F16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0" name="Text Box 18">
              <a:extLst>
                <a:ext uri="{FF2B5EF4-FFF2-40B4-BE49-F238E27FC236}">
                  <a16:creationId xmlns:a16="http://schemas.microsoft.com/office/drawing/2014/main" id="{6ECECD9A-FED3-40EC-BC56-26E733BE4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F1D47200-6E2A-423E-AAF9-671C55388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A0DEB33D-8988-4B8D-9C5F-D117318F1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6725C9A3-719F-45A7-8183-4D968555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05B3B60B-8475-4ACC-8929-51A5E7367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8EAEA09A-4626-46B9-BD2D-33AC5EDF1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6" name="Text Box 24">
              <a:extLst>
                <a:ext uri="{FF2B5EF4-FFF2-40B4-BE49-F238E27FC236}">
                  <a16:creationId xmlns:a16="http://schemas.microsoft.com/office/drawing/2014/main" id="{1D17A43A-9923-48F6-9E49-BCED88EDC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17D73A3D-FC04-490E-9D23-1FD90249E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8" name="Text Box 26">
              <a:extLst>
                <a:ext uri="{FF2B5EF4-FFF2-40B4-BE49-F238E27FC236}">
                  <a16:creationId xmlns:a16="http://schemas.microsoft.com/office/drawing/2014/main" id="{D09C6A95-A8BE-4641-9DE4-2248B035A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C97829F4-4C1B-49E0-BD4B-9B470D32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54300" name="Group 28">
            <a:extLst>
              <a:ext uri="{FF2B5EF4-FFF2-40B4-BE49-F238E27FC236}">
                <a16:creationId xmlns:a16="http://schemas.microsoft.com/office/drawing/2014/main" id="{D15E5AFA-9A90-425C-B868-E06E9734908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82737"/>
            <a:ext cx="4418013" cy="1827213"/>
            <a:chOff x="432" y="672"/>
            <a:chExt cx="2783" cy="1151"/>
          </a:xfrm>
        </p:grpSpPr>
        <p:sp>
          <p:nvSpPr>
            <p:cNvPr id="54301" name="Freeform 29">
              <a:extLst>
                <a:ext uri="{FF2B5EF4-FFF2-40B4-BE49-F238E27FC236}">
                  <a16:creationId xmlns:a16="http://schemas.microsoft.com/office/drawing/2014/main" id="{27AA7648-50EE-4FAE-B493-09856C752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1" y="813"/>
              <a:ext cx="1151" cy="87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2" name="Oval 30">
              <a:extLst>
                <a:ext uri="{FF2B5EF4-FFF2-40B4-BE49-F238E27FC236}">
                  <a16:creationId xmlns:a16="http://schemas.microsoft.com/office/drawing/2014/main" id="{CD0867CA-2D75-4FF3-86E7-690393E6DA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3" name="Oval 31">
              <a:extLst>
                <a:ext uri="{FF2B5EF4-FFF2-40B4-BE49-F238E27FC236}">
                  <a16:creationId xmlns:a16="http://schemas.microsoft.com/office/drawing/2014/main" id="{27E79950-D584-41A0-9254-70E624EBF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6" y="102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Oval 32">
              <a:extLst>
                <a:ext uri="{FF2B5EF4-FFF2-40B4-BE49-F238E27FC236}">
                  <a16:creationId xmlns:a16="http://schemas.microsoft.com/office/drawing/2014/main" id="{2C453B8C-6965-4F03-8C18-4BC1AAAB73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28" y="13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Oval 33">
              <a:extLst>
                <a:ext uri="{FF2B5EF4-FFF2-40B4-BE49-F238E27FC236}">
                  <a16:creationId xmlns:a16="http://schemas.microsoft.com/office/drawing/2014/main" id="{7D54C9B8-C7ED-4770-B3F7-100DFB0149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99" y="1216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Freeform 34">
              <a:extLst>
                <a:ext uri="{FF2B5EF4-FFF2-40B4-BE49-F238E27FC236}">
                  <a16:creationId xmlns:a16="http://schemas.microsoft.com/office/drawing/2014/main" id="{917B7BCF-2F19-4757-874F-A50E075DE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112" y="720"/>
              <a:ext cx="1151" cy="1055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Oval 35">
              <a:extLst>
                <a:ext uri="{FF2B5EF4-FFF2-40B4-BE49-F238E27FC236}">
                  <a16:creationId xmlns:a16="http://schemas.microsoft.com/office/drawing/2014/main" id="{6EFEBCCC-441F-49BC-B6BE-5C0DFEEF0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072" y="1121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Oval 36">
              <a:extLst>
                <a:ext uri="{FF2B5EF4-FFF2-40B4-BE49-F238E27FC236}">
                  <a16:creationId xmlns:a16="http://schemas.microsoft.com/office/drawing/2014/main" id="{C73B692E-486C-4DCB-94A4-C2DD8EC51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215" y="11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Oval 37">
              <a:extLst>
                <a:ext uri="{FF2B5EF4-FFF2-40B4-BE49-F238E27FC236}">
                  <a16:creationId xmlns:a16="http://schemas.microsoft.com/office/drawing/2014/main" id="{2CF75F4C-2535-4048-866C-89DED2D783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0" name="Oval 38">
              <a:extLst>
                <a:ext uri="{FF2B5EF4-FFF2-40B4-BE49-F238E27FC236}">
                  <a16:creationId xmlns:a16="http://schemas.microsoft.com/office/drawing/2014/main" id="{FD4628E7-9ABC-45EA-96FA-C5EA06259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874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1" name="Line 39">
              <a:extLst>
                <a:ext uri="{FF2B5EF4-FFF2-40B4-BE49-F238E27FC236}">
                  <a16:creationId xmlns:a16="http://schemas.microsoft.com/office/drawing/2014/main" id="{7466413A-AB56-4228-A099-B6B47ADCC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120"/>
              <a:ext cx="959" cy="9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54312" name="Text Box 40">
            <a:extLst>
              <a:ext uri="{FF2B5EF4-FFF2-40B4-BE49-F238E27FC236}">
                <a16:creationId xmlns:a16="http://schemas.microsoft.com/office/drawing/2014/main" id="{8576EE8A-26C9-4EC1-9F84-FF09A66C2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4313" name="Rectangle 41">
            <a:extLst>
              <a:ext uri="{FF2B5EF4-FFF2-40B4-BE49-F238E27FC236}">
                <a16:creationId xmlns:a16="http://schemas.microsoft.com/office/drawing/2014/main" id="{2EC8A87F-A381-401B-9478-F9CA7673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4CF7AAD-1B3E-4A53-AE39-F2B77197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AAAE5936-8268-483F-AD54-DF55CF70FF3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4276" name="Line 4">
              <a:extLst>
                <a:ext uri="{FF2B5EF4-FFF2-40B4-BE49-F238E27FC236}">
                  <a16:creationId xmlns:a16="http://schemas.microsoft.com/office/drawing/2014/main" id="{14CA51D2-EF02-4DBF-8B19-3C8B38E69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4DBB3C20-5EBF-4514-BA11-03C40E614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B616921C-57AA-490B-B6A1-04861C26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F6C4C20C-B984-42DB-A4A5-0747B989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11F39E2C-AD2D-4470-B45D-F0F326C8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2AFFD420-C635-4BBC-8A2E-0460BDF7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A5017692-98D7-4F4F-9EA8-90B616FF2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C624DFD7-0561-4784-8CAD-7EFD3742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614FF0D5-D0B0-47EF-88A2-6B826386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CAD6AB0F-0CC3-4D19-BC6A-FF4298E1F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D97C4CC5-EFC0-4F23-ADAD-5B607D3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5CF6DB85-8086-414D-B2C0-6B8EA0FC1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AF56AFE1-2973-44F1-BEA8-BC95576EE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89" name="Text Box 17">
              <a:extLst>
                <a:ext uri="{FF2B5EF4-FFF2-40B4-BE49-F238E27FC236}">
                  <a16:creationId xmlns:a16="http://schemas.microsoft.com/office/drawing/2014/main" id="{0464D09C-EC91-4360-BE0C-1F34C7F16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0" name="Text Box 18">
              <a:extLst>
                <a:ext uri="{FF2B5EF4-FFF2-40B4-BE49-F238E27FC236}">
                  <a16:creationId xmlns:a16="http://schemas.microsoft.com/office/drawing/2014/main" id="{6ECECD9A-FED3-40EC-BC56-26E733BE4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F1D47200-6E2A-423E-AAF9-671C55388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A0DEB33D-8988-4B8D-9C5F-D117318F1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6725C9A3-719F-45A7-8183-4D968555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05B3B60B-8475-4ACC-8929-51A5E7367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8EAEA09A-4626-46B9-BD2D-33AC5EDF1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6" name="Text Box 24">
              <a:extLst>
                <a:ext uri="{FF2B5EF4-FFF2-40B4-BE49-F238E27FC236}">
                  <a16:creationId xmlns:a16="http://schemas.microsoft.com/office/drawing/2014/main" id="{1D17A43A-9923-48F6-9E49-BCED88EDC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17D73A3D-FC04-490E-9D23-1FD90249E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8" name="Text Box 26">
              <a:extLst>
                <a:ext uri="{FF2B5EF4-FFF2-40B4-BE49-F238E27FC236}">
                  <a16:creationId xmlns:a16="http://schemas.microsoft.com/office/drawing/2014/main" id="{D09C6A95-A8BE-4641-9DE4-2248B035A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C97829F4-4C1B-49E0-BD4B-9B470D32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54300" name="Group 28">
            <a:extLst>
              <a:ext uri="{FF2B5EF4-FFF2-40B4-BE49-F238E27FC236}">
                <a16:creationId xmlns:a16="http://schemas.microsoft.com/office/drawing/2014/main" id="{D15E5AFA-9A90-425C-B868-E06E9734908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82737"/>
            <a:ext cx="4418013" cy="1827213"/>
            <a:chOff x="432" y="672"/>
            <a:chExt cx="2783" cy="1151"/>
          </a:xfrm>
        </p:grpSpPr>
        <p:sp>
          <p:nvSpPr>
            <p:cNvPr id="54301" name="Freeform 29">
              <a:extLst>
                <a:ext uri="{FF2B5EF4-FFF2-40B4-BE49-F238E27FC236}">
                  <a16:creationId xmlns:a16="http://schemas.microsoft.com/office/drawing/2014/main" id="{27AA7648-50EE-4FAE-B493-09856C752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1" y="813"/>
              <a:ext cx="1151" cy="87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2" name="Oval 30">
              <a:extLst>
                <a:ext uri="{FF2B5EF4-FFF2-40B4-BE49-F238E27FC236}">
                  <a16:creationId xmlns:a16="http://schemas.microsoft.com/office/drawing/2014/main" id="{CD0867CA-2D75-4FF3-86E7-690393E6DA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3" name="Oval 31">
              <a:extLst>
                <a:ext uri="{FF2B5EF4-FFF2-40B4-BE49-F238E27FC236}">
                  <a16:creationId xmlns:a16="http://schemas.microsoft.com/office/drawing/2014/main" id="{27E79950-D584-41A0-9254-70E624EBF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6" y="102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Oval 32">
              <a:extLst>
                <a:ext uri="{FF2B5EF4-FFF2-40B4-BE49-F238E27FC236}">
                  <a16:creationId xmlns:a16="http://schemas.microsoft.com/office/drawing/2014/main" id="{2C453B8C-6965-4F03-8C18-4BC1AAAB73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28" y="13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Oval 33">
              <a:extLst>
                <a:ext uri="{FF2B5EF4-FFF2-40B4-BE49-F238E27FC236}">
                  <a16:creationId xmlns:a16="http://schemas.microsoft.com/office/drawing/2014/main" id="{7D54C9B8-C7ED-4770-B3F7-100DFB0149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99" y="1216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Freeform 34">
              <a:extLst>
                <a:ext uri="{FF2B5EF4-FFF2-40B4-BE49-F238E27FC236}">
                  <a16:creationId xmlns:a16="http://schemas.microsoft.com/office/drawing/2014/main" id="{917B7BCF-2F19-4757-874F-A50E075DE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112" y="720"/>
              <a:ext cx="1151" cy="1055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Oval 35">
              <a:extLst>
                <a:ext uri="{FF2B5EF4-FFF2-40B4-BE49-F238E27FC236}">
                  <a16:creationId xmlns:a16="http://schemas.microsoft.com/office/drawing/2014/main" id="{6EFEBCCC-441F-49BC-B6BE-5C0DFEEF0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072" y="1121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Oval 36">
              <a:extLst>
                <a:ext uri="{FF2B5EF4-FFF2-40B4-BE49-F238E27FC236}">
                  <a16:creationId xmlns:a16="http://schemas.microsoft.com/office/drawing/2014/main" id="{C73B692E-486C-4DCB-94A4-C2DD8EC51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215" y="11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Oval 37">
              <a:extLst>
                <a:ext uri="{FF2B5EF4-FFF2-40B4-BE49-F238E27FC236}">
                  <a16:creationId xmlns:a16="http://schemas.microsoft.com/office/drawing/2014/main" id="{2CF75F4C-2535-4048-866C-89DED2D783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0" name="Oval 38">
              <a:extLst>
                <a:ext uri="{FF2B5EF4-FFF2-40B4-BE49-F238E27FC236}">
                  <a16:creationId xmlns:a16="http://schemas.microsoft.com/office/drawing/2014/main" id="{FD4628E7-9ABC-45EA-96FA-C5EA06259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874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1" name="Line 39">
              <a:extLst>
                <a:ext uri="{FF2B5EF4-FFF2-40B4-BE49-F238E27FC236}">
                  <a16:creationId xmlns:a16="http://schemas.microsoft.com/office/drawing/2014/main" id="{7466413A-AB56-4228-A099-B6B47ADCC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" y="1157"/>
              <a:ext cx="2497" cy="15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54312" name="Text Box 40">
            <a:extLst>
              <a:ext uri="{FF2B5EF4-FFF2-40B4-BE49-F238E27FC236}">
                <a16:creationId xmlns:a16="http://schemas.microsoft.com/office/drawing/2014/main" id="{8576EE8A-26C9-4EC1-9F84-FF09A66C2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4313" name="Rectangle 41">
            <a:extLst>
              <a:ext uri="{FF2B5EF4-FFF2-40B4-BE49-F238E27FC236}">
                <a16:creationId xmlns:a16="http://schemas.microsoft.com/office/drawing/2014/main" id="{2EC8A87F-A381-401B-9478-F9CA7673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3919402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22286309-321D-444A-8815-CCCC55608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1" t="15312" r="13986" b="22964"/>
          <a:stretch>
            <a:fillRect/>
          </a:stretch>
        </p:blipFill>
        <p:spPr bwMode="auto">
          <a:xfrm>
            <a:off x="4589463" y="3636963"/>
            <a:ext cx="455453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0671" t="15312" r="13986" b="2296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7C85E018-DF3D-4EBD-BBBF-909826522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2876550" cy="1325563"/>
          </a:xfrm>
        </p:spPr>
        <p:txBody>
          <a:bodyPr/>
          <a:lstStyle/>
          <a:p>
            <a:r>
              <a:rPr lang="en-US" altLang="en-US" dirty="0"/>
              <a:t>Applications of Cluster Analysis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0E912B4-025B-4365-BD59-A95C50F6E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144804" cy="4351338"/>
          </a:xfrm>
        </p:spPr>
        <p:txBody>
          <a:bodyPr/>
          <a:lstStyle/>
          <a:p>
            <a:r>
              <a:rPr lang="en-US" altLang="en-US" dirty="0"/>
              <a:t>Understanding</a:t>
            </a:r>
          </a:p>
          <a:p>
            <a:pPr lvl="1"/>
            <a:r>
              <a:rPr lang="en-US" altLang="en-US" dirty="0"/>
              <a:t>Group related documents for browsing, group genes and proteins that have similar functionality, or group stocks with similar price fluctuations</a:t>
            </a:r>
          </a:p>
          <a:p>
            <a:endParaRPr lang="en-US" altLang="en-US" dirty="0"/>
          </a:p>
          <a:p>
            <a:r>
              <a:rPr lang="en-US" altLang="en-US" dirty="0"/>
              <a:t>Summarization</a:t>
            </a:r>
          </a:p>
          <a:p>
            <a:pPr lvl="1"/>
            <a:r>
              <a:rPr lang="en-US" altLang="en-US" dirty="0"/>
              <a:t>Reduce the size of large data sets</a:t>
            </a:r>
          </a:p>
          <a:p>
            <a:endParaRPr lang="en-US" altLang="en-US" dirty="0"/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266AD604-07A0-4CD6-8664-45881CB99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90650"/>
              </p:ext>
            </p:extLst>
          </p:nvPr>
        </p:nvGraphicFramePr>
        <p:xfrm>
          <a:off x="3771900" y="673100"/>
          <a:ext cx="60706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328749" imgH="3483307" progId="Word.Document.8">
                  <p:embed/>
                </p:oleObj>
              </mc:Choice>
              <mc:Fallback>
                <p:oleObj name="Document" r:id="rId4" imgW="6328749" imgH="348330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673100"/>
                        <a:ext cx="6070600" cy="33274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>
            <a:extLst>
              <a:ext uri="{FF2B5EF4-FFF2-40B4-BE49-F238E27FC236}">
                <a16:creationId xmlns:a16="http://schemas.microsoft.com/office/drawing/2014/main" id="{05390CBB-C47F-4C5F-8E97-6A4BB664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803900"/>
            <a:ext cx="2209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Tx/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Clustering precipitation in Australia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9345031-8FAF-489C-8F4A-18B3FE874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C7D8C90A-1C68-4147-BDA2-BCE589761AA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00201"/>
            <a:ext cx="3427413" cy="3514725"/>
            <a:chOff x="3456" y="672"/>
            <a:chExt cx="2159" cy="2214"/>
          </a:xfrm>
        </p:grpSpPr>
        <p:sp>
          <p:nvSpPr>
            <p:cNvPr id="56324" name="Line 4">
              <a:extLst>
                <a:ext uri="{FF2B5EF4-FFF2-40B4-BE49-F238E27FC236}">
                  <a16:creationId xmlns:a16="http://schemas.microsoft.com/office/drawing/2014/main" id="{8E3D08BB-D9C3-4BEE-B87B-B5B348F55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5" name="Line 5">
              <a:extLst>
                <a:ext uri="{FF2B5EF4-FFF2-40B4-BE49-F238E27FC236}">
                  <a16:creationId xmlns:a16="http://schemas.microsoft.com/office/drawing/2014/main" id="{D12E8ADB-A2DD-49F3-BCB1-3BF573451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6" name="Line 6">
              <a:extLst>
                <a:ext uri="{FF2B5EF4-FFF2-40B4-BE49-F238E27FC236}">
                  <a16:creationId xmlns:a16="http://schemas.microsoft.com/office/drawing/2014/main" id="{36CC7BD3-CC96-401E-9EB6-1C8B7B75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Line 7">
              <a:extLst>
                <a:ext uri="{FF2B5EF4-FFF2-40B4-BE49-F238E27FC236}">
                  <a16:creationId xmlns:a16="http://schemas.microsoft.com/office/drawing/2014/main" id="{E4733B6F-EE8E-49BF-BAE1-63737ECA1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Line 8">
              <a:extLst>
                <a:ext uri="{FF2B5EF4-FFF2-40B4-BE49-F238E27FC236}">
                  <a16:creationId xmlns:a16="http://schemas.microsoft.com/office/drawing/2014/main" id="{753400C9-FCEB-4AE7-8346-FDEDA8A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Line 9">
              <a:extLst>
                <a:ext uri="{FF2B5EF4-FFF2-40B4-BE49-F238E27FC236}">
                  <a16:creationId xmlns:a16="http://schemas.microsoft.com/office/drawing/2014/main" id="{4A2175DF-7F84-4A7F-A412-51522A2CA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Line 10">
              <a:extLst>
                <a:ext uri="{FF2B5EF4-FFF2-40B4-BE49-F238E27FC236}">
                  <a16:creationId xmlns:a16="http://schemas.microsoft.com/office/drawing/2014/main" id="{CD28DC66-3BA2-4CC7-99FF-909C8D6B3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id="{464F8420-6E42-42D8-B39D-68DA0F92E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9DF94070-28E3-4253-B6E3-5FE1ED80F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id="{8B150F1B-9CBD-4475-858F-64A9F1D4B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14">
              <a:extLst>
                <a:ext uri="{FF2B5EF4-FFF2-40B4-BE49-F238E27FC236}">
                  <a16:creationId xmlns:a16="http://schemas.microsoft.com/office/drawing/2014/main" id="{BAC7A7CE-BBFF-4F52-9927-BBC982D4D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15">
              <a:extLst>
                <a:ext uri="{FF2B5EF4-FFF2-40B4-BE49-F238E27FC236}">
                  <a16:creationId xmlns:a16="http://schemas.microsoft.com/office/drawing/2014/main" id="{94B46290-364A-487B-930C-017669BD6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Text Box 16">
              <a:extLst>
                <a:ext uri="{FF2B5EF4-FFF2-40B4-BE49-F238E27FC236}">
                  <a16:creationId xmlns:a16="http://schemas.microsoft.com/office/drawing/2014/main" id="{1E862F54-E508-496D-B204-A14B6B54D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020FB528-6329-44A9-8E64-4414E1B3A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6338" name="Text Box 18">
              <a:extLst>
                <a:ext uri="{FF2B5EF4-FFF2-40B4-BE49-F238E27FC236}">
                  <a16:creationId xmlns:a16="http://schemas.microsoft.com/office/drawing/2014/main" id="{52A37725-44B2-48D3-B198-7166CEE26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6339" name="Text Box 19">
              <a:extLst>
                <a:ext uri="{FF2B5EF4-FFF2-40B4-BE49-F238E27FC236}">
                  <a16:creationId xmlns:a16="http://schemas.microsoft.com/office/drawing/2014/main" id="{F790DF42-D1BC-44A8-A7B2-14659E8C5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6340" name="Text Box 20">
              <a:extLst>
                <a:ext uri="{FF2B5EF4-FFF2-40B4-BE49-F238E27FC236}">
                  <a16:creationId xmlns:a16="http://schemas.microsoft.com/office/drawing/2014/main" id="{CD8B229B-24D4-4997-83FF-0280568A1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6341" name="Text Box 21">
              <a:extLst>
                <a:ext uri="{FF2B5EF4-FFF2-40B4-BE49-F238E27FC236}">
                  <a16:creationId xmlns:a16="http://schemas.microsoft.com/office/drawing/2014/main" id="{95C2B7BF-E33E-4125-BFE9-208207E32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6342" name="Text Box 22">
              <a:extLst>
                <a:ext uri="{FF2B5EF4-FFF2-40B4-BE49-F238E27FC236}">
                  <a16:creationId xmlns:a16="http://schemas.microsoft.com/office/drawing/2014/main" id="{1AEEDADC-5864-4428-9255-25F446A04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6343" name="Text Box 23">
              <a:extLst>
                <a:ext uri="{FF2B5EF4-FFF2-40B4-BE49-F238E27FC236}">
                  <a16:creationId xmlns:a16="http://schemas.microsoft.com/office/drawing/2014/main" id="{98848A1E-68E8-4A09-A137-61AB9DE7C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6344" name="Text Box 24">
              <a:extLst>
                <a:ext uri="{FF2B5EF4-FFF2-40B4-BE49-F238E27FC236}">
                  <a16:creationId xmlns:a16="http://schemas.microsoft.com/office/drawing/2014/main" id="{67062E19-8399-4FBB-9CFD-376409A72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6345" name="Text Box 25">
              <a:extLst>
                <a:ext uri="{FF2B5EF4-FFF2-40B4-BE49-F238E27FC236}">
                  <a16:creationId xmlns:a16="http://schemas.microsoft.com/office/drawing/2014/main" id="{782E9B6C-E5CA-4D98-9987-3FF273C64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6346" name="Text Box 26">
              <a:extLst>
                <a:ext uri="{FF2B5EF4-FFF2-40B4-BE49-F238E27FC236}">
                  <a16:creationId xmlns:a16="http://schemas.microsoft.com/office/drawing/2014/main" id="{1BC6CA9B-CE50-4539-B646-829905E84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6347" name="Text Box 27">
              <a:extLst>
                <a:ext uri="{FF2B5EF4-FFF2-40B4-BE49-F238E27FC236}">
                  <a16:creationId xmlns:a16="http://schemas.microsoft.com/office/drawing/2014/main" id="{730A0190-A498-41A1-A7DC-DB479434D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6348" name="Freeform 28">
            <a:extLst>
              <a:ext uri="{FF2B5EF4-FFF2-40B4-BE49-F238E27FC236}">
                <a16:creationId xmlns:a16="http://schemas.microsoft.com/office/drawing/2014/main" id="{20275E0E-E08D-47C7-A9B1-95CBAF56249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823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349" name="Oval 29">
            <a:extLst>
              <a:ext uri="{FF2B5EF4-FFF2-40B4-BE49-F238E27FC236}">
                <a16:creationId xmlns:a16="http://schemas.microsoft.com/office/drawing/2014/main" id="{9171CF34-E1D6-42B8-AB8B-B87E9FC9DE9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743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30">
            <a:extLst>
              <a:ext uri="{FF2B5EF4-FFF2-40B4-BE49-F238E27FC236}">
                <a16:creationId xmlns:a16="http://schemas.microsoft.com/office/drawing/2014/main" id="{2E6C73D1-344F-48AC-9FFF-AE0DB78D3F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981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Oval 31">
            <a:extLst>
              <a:ext uri="{FF2B5EF4-FFF2-40B4-BE49-F238E27FC236}">
                <a16:creationId xmlns:a16="http://schemas.microsoft.com/office/drawing/2014/main" id="{0F40BE62-5741-41EE-A397-CE5F4E9155D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24384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Oval 32">
            <a:extLst>
              <a:ext uri="{FF2B5EF4-FFF2-40B4-BE49-F238E27FC236}">
                <a16:creationId xmlns:a16="http://schemas.microsoft.com/office/drawing/2014/main" id="{713CB9AC-8887-4959-B6A9-3652453FA7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2284414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Freeform 33">
            <a:extLst>
              <a:ext uri="{FF2B5EF4-FFF2-40B4-BE49-F238E27FC236}">
                <a16:creationId xmlns:a16="http://schemas.microsoft.com/office/drawing/2014/main" id="{B988D52C-8D73-4F07-8395-F5D4F98ACAB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676401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354" name="Oval 34">
            <a:extLst>
              <a:ext uri="{FF2B5EF4-FFF2-40B4-BE49-F238E27FC236}">
                <a16:creationId xmlns:a16="http://schemas.microsoft.com/office/drawing/2014/main" id="{3912E49C-4600-484D-9947-A2332CDB230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21336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5" name="Oval 35">
            <a:extLst>
              <a:ext uri="{FF2B5EF4-FFF2-40B4-BE49-F238E27FC236}">
                <a16:creationId xmlns:a16="http://schemas.microsoft.com/office/drawing/2014/main" id="{079D8F23-6E88-4D73-A70F-AB7A9BAD0B6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21336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Oval 36">
            <a:extLst>
              <a:ext uri="{FF2B5EF4-FFF2-40B4-BE49-F238E27FC236}">
                <a16:creationId xmlns:a16="http://schemas.microsoft.com/office/drawing/2014/main" id="{5B5211C2-6C09-4974-A1E6-6D816A242C2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743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Oval 37">
            <a:extLst>
              <a:ext uri="{FF2B5EF4-FFF2-40B4-BE49-F238E27FC236}">
                <a16:creationId xmlns:a16="http://schemas.microsoft.com/office/drawing/2014/main" id="{8BF3CCBF-DC60-4C51-B1D5-4BD78FF450C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741489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Line 38">
            <a:extLst>
              <a:ext uri="{FF2B5EF4-FFF2-40B4-BE49-F238E27FC236}">
                <a16:creationId xmlns:a16="http://schemas.microsoft.com/office/drawing/2014/main" id="{61E7DD76-2907-4A45-B9DB-4BF4628D9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43201"/>
            <a:ext cx="2209800" cy="76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C31AF50A-4AA8-424A-A2EA-2D6F1AEA5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208214"/>
            <a:ext cx="1676400" cy="536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0" name="Line 40">
            <a:extLst>
              <a:ext uri="{FF2B5EF4-FFF2-40B4-BE49-F238E27FC236}">
                <a16:creationId xmlns:a16="http://schemas.microsoft.com/office/drawing/2014/main" id="{B1FAE29F-3F7F-499F-8B1D-4BDA485074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1827214"/>
            <a:ext cx="2209800" cy="917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1" name="Line 41">
            <a:extLst>
              <a:ext uri="{FF2B5EF4-FFF2-40B4-BE49-F238E27FC236}">
                <a16:creationId xmlns:a16="http://schemas.microsoft.com/office/drawing/2014/main" id="{BE93D226-811F-4FF3-BF96-9265A6F66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208214"/>
            <a:ext cx="3048000" cy="53657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2" name="Line 42">
            <a:extLst>
              <a:ext uri="{FF2B5EF4-FFF2-40B4-BE49-F238E27FC236}">
                <a16:creationId xmlns:a16="http://schemas.microsoft.com/office/drawing/2014/main" id="{F84BC3C5-DD4E-40BB-9568-EF0761C22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362201"/>
            <a:ext cx="2057400" cy="45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3" name="Line 43">
            <a:extLst>
              <a:ext uri="{FF2B5EF4-FFF2-40B4-BE49-F238E27FC236}">
                <a16:creationId xmlns:a16="http://schemas.microsoft.com/office/drawing/2014/main" id="{E649F4BB-0B5E-4DA9-98A5-C79573BFC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208214"/>
            <a:ext cx="1524000" cy="155575"/>
          </a:xfrm>
          <a:prstGeom prst="line">
            <a:avLst/>
          </a:prstGeom>
          <a:noFill/>
          <a:ln w="6480" cap="flat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4">
            <a:extLst>
              <a:ext uri="{FF2B5EF4-FFF2-40B4-BE49-F238E27FC236}">
                <a16:creationId xmlns:a16="http://schemas.microsoft.com/office/drawing/2014/main" id="{D0866E4A-3F6B-4591-9020-185F2D6AA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827214"/>
            <a:ext cx="2057400" cy="536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5" name="Line 45">
            <a:extLst>
              <a:ext uri="{FF2B5EF4-FFF2-40B4-BE49-F238E27FC236}">
                <a16:creationId xmlns:a16="http://schemas.microsoft.com/office/drawing/2014/main" id="{242DE942-164E-4E0C-BAE1-83CA1F59B5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208214"/>
            <a:ext cx="2895600" cy="155575"/>
          </a:xfrm>
          <a:prstGeom prst="line">
            <a:avLst/>
          </a:prstGeom>
          <a:noFill/>
          <a:ln w="6480" cap="flat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46">
            <a:extLst>
              <a:ext uri="{FF2B5EF4-FFF2-40B4-BE49-F238E27FC236}">
                <a16:creationId xmlns:a16="http://schemas.microsoft.com/office/drawing/2014/main" id="{13A64F2A-98B2-4110-90D7-DABA6886F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438401"/>
            <a:ext cx="3124200" cy="381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7" name="Line 47">
            <a:extLst>
              <a:ext uri="{FF2B5EF4-FFF2-40B4-BE49-F238E27FC236}">
                <a16:creationId xmlns:a16="http://schemas.microsoft.com/office/drawing/2014/main" id="{8900773F-58A9-495F-888C-D5612C9EB9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208214"/>
            <a:ext cx="3962400" cy="231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8" name="Line 48">
            <a:extLst>
              <a:ext uri="{FF2B5EF4-FFF2-40B4-BE49-F238E27FC236}">
                <a16:creationId xmlns:a16="http://schemas.microsoft.com/office/drawing/2014/main" id="{5BF2ECC1-CA89-4683-9CDD-F1FC6C16D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1827214"/>
            <a:ext cx="3124200" cy="612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9" name="Line 49">
            <a:extLst>
              <a:ext uri="{FF2B5EF4-FFF2-40B4-BE49-F238E27FC236}">
                <a16:creationId xmlns:a16="http://schemas.microsoft.com/office/drawing/2014/main" id="{2DD914E8-DCA8-428E-B71D-3D49AA754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208214"/>
            <a:ext cx="2590800" cy="231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0" name="Line 50">
            <a:extLst>
              <a:ext uri="{FF2B5EF4-FFF2-40B4-BE49-F238E27FC236}">
                <a16:creationId xmlns:a16="http://schemas.microsoft.com/office/drawing/2014/main" id="{7E88DBD6-CD8A-43B1-814D-70B63E1FD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2286000" cy="8382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6371" name="Line 51">
            <a:extLst>
              <a:ext uri="{FF2B5EF4-FFF2-40B4-BE49-F238E27FC236}">
                <a16:creationId xmlns:a16="http://schemas.microsoft.com/office/drawing/2014/main" id="{16E51F1A-8396-4492-A67E-F5286E299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1752600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2" name="Line 52">
            <a:extLst>
              <a:ext uri="{FF2B5EF4-FFF2-40B4-BE49-F238E27FC236}">
                <a16:creationId xmlns:a16="http://schemas.microsoft.com/office/drawing/2014/main" id="{E6972A0A-F5DA-4DBB-AEFA-61450BD72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827214"/>
            <a:ext cx="2286000" cy="15557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3" name="Line 53">
            <a:extLst>
              <a:ext uri="{FF2B5EF4-FFF2-40B4-BE49-F238E27FC236}">
                <a16:creationId xmlns:a16="http://schemas.microsoft.com/office/drawing/2014/main" id="{A6F1A22F-7755-4595-B762-FBB16AF1E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3124200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4" name="Text Box 54">
            <a:extLst>
              <a:ext uri="{FF2B5EF4-FFF2-40B4-BE49-F238E27FC236}">
                <a16:creationId xmlns:a16="http://schemas.microsoft.com/office/drawing/2014/main" id="{A5375B25-00BC-4CE3-A148-E3520830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7680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60861459-99B5-45FF-8814-25A067812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Group Average (Average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2">
            <a:extLst>
              <a:ext uri="{FF2B5EF4-FFF2-40B4-BE49-F238E27FC236}">
                <a16:creationId xmlns:a16="http://schemas.microsoft.com/office/drawing/2014/main" id="{EFFA20D8-90EC-4769-8268-5EC4708679B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8DEF3BC-CB06-4D54-91E9-1599C433A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0813"/>
            <a:ext cx="8280400" cy="552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How to Define Inter-Cluster Similarity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2E61D69-EE22-45BA-BF2B-16ED37592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9763" y="2344738"/>
            <a:ext cx="4800600" cy="3303587"/>
          </a:xfrm>
          <a:ln/>
        </p:spPr>
        <p:txBody>
          <a:bodyPr/>
          <a:lstStyle/>
          <a:p>
            <a:pPr marL="990600" lvl="1" indent="-531813">
              <a:lnSpc>
                <a:spcPct val="90000"/>
              </a:lnSpc>
              <a:spcBef>
                <a:spcPts val="250"/>
              </a:spcBef>
              <a:buClrTx/>
              <a:buFontTx/>
              <a:buNone/>
              <a:tabLst>
                <a:tab pos="112713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</a:tabLst>
            </a:pPr>
            <a:r>
              <a:rPr lang="en-US" altLang="en-US" sz="1000"/>
              <a:t> </a:t>
            </a:r>
          </a:p>
        </p:txBody>
      </p:sp>
      <p:grpSp>
        <p:nvGrpSpPr>
          <p:cNvPr id="57349" name="Group 5">
            <a:extLst>
              <a:ext uri="{FF2B5EF4-FFF2-40B4-BE49-F238E27FC236}">
                <a16:creationId xmlns:a16="http://schemas.microsoft.com/office/drawing/2014/main" id="{7F9246DF-BAAA-4F69-B47A-2DC6E4D495F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66800"/>
            <a:ext cx="3427413" cy="3514725"/>
            <a:chOff x="3456" y="672"/>
            <a:chExt cx="2159" cy="2214"/>
          </a:xfrm>
        </p:grpSpPr>
        <p:sp>
          <p:nvSpPr>
            <p:cNvPr id="57350" name="Line 6">
              <a:extLst>
                <a:ext uri="{FF2B5EF4-FFF2-40B4-BE49-F238E27FC236}">
                  <a16:creationId xmlns:a16="http://schemas.microsoft.com/office/drawing/2014/main" id="{28448E09-6578-4275-81FF-7214CD60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Line 7">
              <a:extLst>
                <a:ext uri="{FF2B5EF4-FFF2-40B4-BE49-F238E27FC236}">
                  <a16:creationId xmlns:a16="http://schemas.microsoft.com/office/drawing/2014/main" id="{4758877E-76A1-4717-BA3D-AD7F6CEFA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8">
              <a:extLst>
                <a:ext uri="{FF2B5EF4-FFF2-40B4-BE49-F238E27FC236}">
                  <a16:creationId xmlns:a16="http://schemas.microsoft.com/office/drawing/2014/main" id="{72C0B2AE-1D24-407D-B5A3-8A70A4ACC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9">
              <a:extLst>
                <a:ext uri="{FF2B5EF4-FFF2-40B4-BE49-F238E27FC236}">
                  <a16:creationId xmlns:a16="http://schemas.microsoft.com/office/drawing/2014/main" id="{F4CE8D47-780C-4F67-9D21-1BEE73A9B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DCF02C02-D74A-4B47-94EA-67963C384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5" name="Line 11">
              <a:extLst>
                <a:ext uri="{FF2B5EF4-FFF2-40B4-BE49-F238E27FC236}">
                  <a16:creationId xmlns:a16="http://schemas.microsoft.com/office/drawing/2014/main" id="{CBC4EED3-78A7-48F9-A291-8E504AE4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96556D5E-9108-4028-BFB4-AFD33265C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2FF92F13-1CDD-42A2-8EEB-D811E9C52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14">
              <a:extLst>
                <a:ext uri="{FF2B5EF4-FFF2-40B4-BE49-F238E27FC236}">
                  <a16:creationId xmlns:a16="http://schemas.microsoft.com/office/drawing/2014/main" id="{8520E94C-6160-439F-A09D-53359C87E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15">
              <a:extLst>
                <a:ext uri="{FF2B5EF4-FFF2-40B4-BE49-F238E27FC236}">
                  <a16:creationId xmlns:a16="http://schemas.microsoft.com/office/drawing/2014/main" id="{DD86F900-FC12-4C30-AC54-2FEAE586F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Line 16">
              <a:extLst>
                <a:ext uri="{FF2B5EF4-FFF2-40B4-BE49-F238E27FC236}">
                  <a16:creationId xmlns:a16="http://schemas.microsoft.com/office/drawing/2014/main" id="{1CE30A0E-7C48-4AEC-A34E-E620DBCF2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7">
              <a:extLst>
                <a:ext uri="{FF2B5EF4-FFF2-40B4-BE49-F238E27FC236}">
                  <a16:creationId xmlns:a16="http://schemas.microsoft.com/office/drawing/2014/main" id="{DAFFC3A4-0167-4FF8-B676-E3170DFD8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Text Box 18">
              <a:extLst>
                <a:ext uri="{FF2B5EF4-FFF2-40B4-BE49-F238E27FC236}">
                  <a16:creationId xmlns:a16="http://schemas.microsoft.com/office/drawing/2014/main" id="{5597ACD7-2633-4C22-95C1-C93BB17BE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7363" name="Text Box 19">
              <a:extLst>
                <a:ext uri="{FF2B5EF4-FFF2-40B4-BE49-F238E27FC236}">
                  <a16:creationId xmlns:a16="http://schemas.microsoft.com/office/drawing/2014/main" id="{4EC0FADF-7B7E-4378-A52B-A7CE560CA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7364" name="Text Box 20">
              <a:extLst>
                <a:ext uri="{FF2B5EF4-FFF2-40B4-BE49-F238E27FC236}">
                  <a16:creationId xmlns:a16="http://schemas.microsoft.com/office/drawing/2014/main" id="{A7C501F7-E627-47BE-AF27-D35DA6842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7365" name="Text Box 21">
              <a:extLst>
                <a:ext uri="{FF2B5EF4-FFF2-40B4-BE49-F238E27FC236}">
                  <a16:creationId xmlns:a16="http://schemas.microsoft.com/office/drawing/2014/main" id="{E11AABA0-D180-4DC8-A8A3-372740044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E53A50EF-C4FD-4FCF-ABDA-03496E0F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7367" name="Text Box 23">
              <a:extLst>
                <a:ext uri="{FF2B5EF4-FFF2-40B4-BE49-F238E27FC236}">
                  <a16:creationId xmlns:a16="http://schemas.microsoft.com/office/drawing/2014/main" id="{64C10283-683D-4A24-A39F-C5E98194F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AA376E8A-4F9B-4B51-8F7C-3B9170602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7369" name="Text Box 25">
              <a:extLst>
                <a:ext uri="{FF2B5EF4-FFF2-40B4-BE49-F238E27FC236}">
                  <a16:creationId xmlns:a16="http://schemas.microsoft.com/office/drawing/2014/main" id="{14F08CD2-5C61-4BC8-8E08-F01D8D4B3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7370" name="Text Box 26">
              <a:extLst>
                <a:ext uri="{FF2B5EF4-FFF2-40B4-BE49-F238E27FC236}">
                  <a16:creationId xmlns:a16="http://schemas.microsoft.com/office/drawing/2014/main" id="{1E654AFC-7F83-49CA-9852-41B981B7F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7371" name="Text Box 27">
              <a:extLst>
                <a:ext uri="{FF2B5EF4-FFF2-40B4-BE49-F238E27FC236}">
                  <a16:creationId xmlns:a16="http://schemas.microsoft.com/office/drawing/2014/main" id="{84333689-3547-4850-A18A-910643EF2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7372" name="Text Box 28">
              <a:extLst>
                <a:ext uri="{FF2B5EF4-FFF2-40B4-BE49-F238E27FC236}">
                  <a16:creationId xmlns:a16="http://schemas.microsoft.com/office/drawing/2014/main" id="{FBE4C17D-D952-4D98-9C82-51EAD6E5A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7373" name="Text Box 29">
              <a:extLst>
                <a:ext uri="{FF2B5EF4-FFF2-40B4-BE49-F238E27FC236}">
                  <a16:creationId xmlns:a16="http://schemas.microsoft.com/office/drawing/2014/main" id="{7AD15815-4F74-4C78-BD19-50D400148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7374" name="Oval 30">
            <a:extLst>
              <a:ext uri="{FF2B5EF4-FFF2-40B4-BE49-F238E27FC236}">
                <a16:creationId xmlns:a16="http://schemas.microsoft.com/office/drawing/2014/main" id="{9CE43E96-5B48-49E1-BEBC-44E39DC4C4D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209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>
            <a:extLst>
              <a:ext uri="{FF2B5EF4-FFF2-40B4-BE49-F238E27FC236}">
                <a16:creationId xmlns:a16="http://schemas.microsoft.com/office/drawing/2014/main" id="{3511DEBC-C53C-42C0-9453-133A14C665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447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>
            <a:extLst>
              <a:ext uri="{FF2B5EF4-FFF2-40B4-BE49-F238E27FC236}">
                <a16:creationId xmlns:a16="http://schemas.microsoft.com/office/drawing/2014/main" id="{2DE855FC-BC4F-41FA-B931-BBB4E1C1EC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1905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Oval 33">
            <a:extLst>
              <a:ext uri="{FF2B5EF4-FFF2-40B4-BE49-F238E27FC236}">
                <a16:creationId xmlns:a16="http://schemas.microsoft.com/office/drawing/2014/main" id="{D3728E6A-2503-458E-9F9A-4AC881E0F73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1751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Freeform 34">
            <a:extLst>
              <a:ext uri="{FF2B5EF4-FFF2-40B4-BE49-F238E27FC236}">
                <a16:creationId xmlns:a16="http://schemas.microsoft.com/office/drawing/2014/main" id="{6E08C4F2-7436-4A1F-ACF8-1B694842452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7379" name="Oval 35">
            <a:extLst>
              <a:ext uri="{FF2B5EF4-FFF2-40B4-BE49-F238E27FC236}">
                <a16:creationId xmlns:a16="http://schemas.microsoft.com/office/drawing/2014/main" id="{47F72B75-BB75-4645-96CC-89403695539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Oval 36">
            <a:extLst>
              <a:ext uri="{FF2B5EF4-FFF2-40B4-BE49-F238E27FC236}">
                <a16:creationId xmlns:a16="http://schemas.microsoft.com/office/drawing/2014/main" id="{046C127C-36FE-4D74-9AEB-B29845BAD9FE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15875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Oval 37">
            <a:extLst>
              <a:ext uri="{FF2B5EF4-FFF2-40B4-BE49-F238E27FC236}">
                <a16:creationId xmlns:a16="http://schemas.microsoft.com/office/drawing/2014/main" id="{83FAD4D5-6AB7-479B-A34D-8DECE69735A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Oval 38">
            <a:extLst>
              <a:ext uri="{FF2B5EF4-FFF2-40B4-BE49-F238E27FC236}">
                <a16:creationId xmlns:a16="http://schemas.microsoft.com/office/drawing/2014/main" id="{655C45A3-9E69-4EC7-8F1A-B1C401551DB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208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Text Box 39">
            <a:extLst>
              <a:ext uri="{FF2B5EF4-FFF2-40B4-BE49-F238E27FC236}">
                <a16:creationId xmlns:a16="http://schemas.microsoft.com/office/drawing/2014/main" id="{21021111-A46D-412A-8D8E-76E89DBFD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7385" name="Text Box 41">
            <a:extLst>
              <a:ext uri="{FF2B5EF4-FFF2-40B4-BE49-F238E27FC236}">
                <a16:creationId xmlns:a16="http://schemas.microsoft.com/office/drawing/2014/main" id="{46DB01F3-3644-4F8E-9999-FFF36C10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28800"/>
            <a:ext cx="228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57386" name="Text Box 42">
            <a:extLst>
              <a:ext uri="{FF2B5EF4-FFF2-40B4-BE49-F238E27FC236}">
                <a16:creationId xmlns:a16="http://schemas.microsoft.com/office/drawing/2014/main" id="{53F73108-BCCB-417D-9717-B5B083784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0"/>
            <a:ext cx="228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57345" name="Line 1">
            <a:extLst>
              <a:ext uri="{FF2B5EF4-FFF2-40B4-BE49-F238E27FC236}">
                <a16:creationId xmlns:a16="http://schemas.microsoft.com/office/drawing/2014/main" id="{F935260B-D16D-48B7-8BDF-DC78CFACE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981200"/>
            <a:ext cx="2895600" cy="15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620CF7F2-8FFE-4F86-B17D-909B0571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25F7D2D-3654-4171-A8C0-75E86B479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2330-726F-4662-BFFE-31BF4810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BB5B6EDD-346B-495B-96B8-A23EF8AA5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3"/>
          <a:stretch/>
        </p:blipFill>
        <p:spPr bwMode="auto">
          <a:xfrm>
            <a:off x="685800" y="1529013"/>
            <a:ext cx="7201048" cy="3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1" name="Text Box 3">
            <a:extLst>
              <a:ext uri="{FF2B5EF4-FFF2-40B4-BE49-F238E27FC236}">
                <a16:creationId xmlns:a16="http://schemas.microsoft.com/office/drawing/2014/main" id="{1AFA42FD-9D1F-4CEF-ABDA-04430211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561013"/>
            <a:ext cx="6665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 dirty="0">
                <a:latin typeface="Arial" panose="020B0604020202020204" pitchFamily="34" charset="0"/>
              </a:rPr>
              <a:t>Advantage</a:t>
            </a:r>
            <a:r>
              <a:rPr lang="en-US" altLang="en-US" dirty="0">
                <a:latin typeface="Arial" panose="020B0604020202020204" pitchFamily="34" charset="0"/>
              </a:rPr>
              <a:t>: Non-spherical, non-convex clusters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Problem</a:t>
            </a:r>
            <a:r>
              <a:rPr lang="en-US" altLang="en-US" dirty="0">
                <a:latin typeface="Arial" panose="020B0604020202020204" pitchFamily="34" charset="0"/>
              </a:rPr>
              <a:t>: Chaining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F4DF8497-1B8F-49A3-B21A-B10BB440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06C7-4A2A-4032-B2D6-6EC5122B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DFD376F7-FD08-4A2E-BCB4-945238F5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5"/>
          <a:stretch/>
        </p:blipFill>
        <p:spPr bwMode="auto">
          <a:xfrm>
            <a:off x="609600" y="1371600"/>
            <a:ext cx="748188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395" name="Text Box 3">
            <a:extLst>
              <a:ext uri="{FF2B5EF4-FFF2-40B4-BE49-F238E27FC236}">
                <a16:creationId xmlns:a16="http://schemas.microsoft.com/office/drawing/2014/main" id="{56B8D156-A669-4811-AE38-B30B828B9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5519738"/>
            <a:ext cx="7259637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Advantage</a:t>
            </a:r>
            <a:r>
              <a:rPr lang="en-US" altLang="en-US" sz="2000" dirty="0">
                <a:latin typeface="Arial" panose="020B0604020202020204" pitchFamily="34" charset="0"/>
              </a:rPr>
              <a:t>: more robust against noise (no chaining)</a:t>
            </a:r>
          </a:p>
          <a:p>
            <a:pPr>
              <a:spcBef>
                <a:spcPts val="1125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Problem</a:t>
            </a:r>
            <a:r>
              <a:rPr lang="en-US" altLang="en-US" sz="2000" dirty="0">
                <a:latin typeface="Arial" panose="020B0604020202020204" pitchFamily="34" charset="0"/>
              </a:rPr>
              <a:t>: Tends to break large clusters,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	Biased towards globular clusters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8EDFDF1A-28D6-447F-BDD4-B784A4302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5CAA-FCCD-4B09-9B68-9E20C33F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6853AC14-7D3D-4C7B-B3CD-898ACD3B6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 bwMode="auto">
          <a:xfrm>
            <a:off x="611188" y="1265238"/>
            <a:ext cx="7481887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19" name="Text Box 3">
            <a:extLst>
              <a:ext uri="{FF2B5EF4-FFF2-40B4-BE49-F238E27FC236}">
                <a16:creationId xmlns:a16="http://schemas.microsoft.com/office/drawing/2014/main" id="{8853E0B0-FAC7-4F1A-BBEE-88C61656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5689600"/>
            <a:ext cx="857885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88"/>
              </a:spcBef>
              <a:spcAft>
                <a:spcPts val="400"/>
              </a:spcAft>
            </a:pPr>
            <a:r>
              <a:rPr lang="en-US" altLang="en-US" sz="2600">
                <a:latin typeface="Arial" panose="020B0604020202020204" pitchFamily="34" charset="0"/>
              </a:rPr>
              <a:t>Compromise between Single and Complete Link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1E3D555-0E35-4BF3-9985-2ADCBF4CD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Similarity: Ward’s Method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A4EFAFC-5E12-4EEA-B003-087B393EA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Similarity of two clusters is based on the increase in squared error when two clusters are merged</a:t>
            </a:r>
          </a:p>
          <a:p>
            <a:r>
              <a:rPr lang="en-US" altLang="en-US" dirty="0"/>
              <a:t>Less susceptible to noise and outliers</a:t>
            </a:r>
          </a:p>
          <a:p>
            <a:r>
              <a:rPr lang="en-US" altLang="en-US" dirty="0"/>
              <a:t>Biased towards globular clusters</a:t>
            </a:r>
          </a:p>
          <a:p>
            <a:r>
              <a:rPr lang="en-US" altLang="en-US" b="1" dirty="0"/>
              <a:t>Hierarchical analogue of K-means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3C6BA6B6-D988-412F-AE1A-EBA75ED2F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6" name="Rectangle 2">
                <a:extLst>
                  <a:ext uri="{FF2B5EF4-FFF2-40B4-BE49-F238E27FC236}">
                    <a16:creationId xmlns:a16="http://schemas.microsoft.com/office/drawing/2014/main" id="{6F304A6B-0D8C-42F7-A318-82988D219A6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Space: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 since it uses the proximity matrix.  </a:t>
                </a:r>
              </a:p>
              <a:p>
                <a:pPr lvl="1"/>
                <a:r>
                  <a:rPr lang="en-US" altLang="en-US" dirty="0"/>
                  <a:t>N is the number of points.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Time: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in many cases</a:t>
                </a:r>
              </a:p>
              <a:p>
                <a:pPr lvl="1"/>
                <a:r>
                  <a:rPr lang="en-US" altLang="en-US" dirty="0"/>
                  <a:t>There are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steps and at each step the proximity matrix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 must be updated and searched</a:t>
                </a:r>
              </a:p>
              <a:p>
                <a:pPr lvl="1"/>
                <a:r>
                  <a:rPr lang="en-US" altLang="en-US" dirty="0"/>
                  <a:t>Complexity can be reduced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en-US" dirty="0"/>
                  <a:t>time for some approaches</a:t>
                </a:r>
              </a:p>
              <a:p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62466" name="Rectangle 2">
                <a:extLst>
                  <a:ext uri="{FF2B5EF4-FFF2-40B4-BE49-F238E27FC236}">
                    <a16:creationId xmlns:a16="http://schemas.microsoft.com/office/drawing/2014/main" id="{6F304A6B-0D8C-42F7-A318-82988D219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6FB3EEF-003B-43E5-AEF5-5E797B65450F}"/>
              </a:ext>
            </a:extLst>
          </p:cNvPr>
          <p:cNvSpPr/>
          <p:nvPr/>
        </p:nvSpPr>
        <p:spPr>
          <a:xfrm>
            <a:off x="5715000" y="2590800"/>
            <a:ext cx="2209800" cy="914400"/>
          </a:xfrm>
          <a:prstGeom prst="wedgeRectCallout">
            <a:avLst>
              <a:gd name="adj1" fmla="val -97603"/>
              <a:gd name="adj2" fmla="val -99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restricts the number of points that can be clustered!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6DA4127-0840-4824-AC24-40F9FF0BB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 Limitations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9546F6-64AB-4CDB-9DCC-AB9A407FF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Greedy</a:t>
            </a:r>
            <a:r>
              <a:rPr lang="en-US" altLang="en-US" dirty="0"/>
              <a:t>: 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b="1" dirty="0"/>
              <a:t>No global objective function </a:t>
            </a:r>
            <a:r>
              <a:rPr lang="en-US" altLang="en-US" dirty="0"/>
              <a:t>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and outliers</a:t>
            </a:r>
          </a:p>
          <a:p>
            <a:pPr lvl="1"/>
            <a:r>
              <a:rPr lang="en-US" altLang="en-US" dirty="0"/>
              <a:t>Difficulty handling different sized clusters and convex shapes</a:t>
            </a:r>
          </a:p>
          <a:p>
            <a:pPr lvl="1"/>
            <a:r>
              <a:rPr lang="en-US" altLang="en-US" dirty="0"/>
              <a:t>Chaining, breaking large clusters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AA61A7DD-7FC8-4D55-ACDF-4AD54E19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b="1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314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>
            <a:extLst>
              <a:ext uri="{FF2B5EF4-FFF2-40B4-BE49-F238E27FC236}">
                <a16:creationId xmlns:a16="http://schemas.microsoft.com/office/drawing/2014/main" id="{79AB0A04-297E-4274-8197-E20CF527A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49" b="21800"/>
          <a:stretch/>
        </p:blipFill>
        <p:spPr bwMode="auto">
          <a:xfrm>
            <a:off x="1981200" y="1260475"/>
            <a:ext cx="3305175" cy="300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554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86" name="Rectangle 2">
            <a:extLst>
              <a:ext uri="{FF2B5EF4-FFF2-40B4-BE49-F238E27FC236}">
                <a16:creationId xmlns:a16="http://schemas.microsoft.com/office/drawing/2014/main" id="{0BF8A967-8FD8-4A76-BF92-15B033F5F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CE17880-BE23-4FF0-92E3-ADFD09782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5221287"/>
            <a:ext cx="7886700" cy="955676"/>
          </a:xfrm>
        </p:spPr>
        <p:txBody>
          <a:bodyPr/>
          <a:lstStyle/>
          <a:p>
            <a:r>
              <a:rPr lang="en-US" altLang="en-US" dirty="0"/>
              <a:t>Density = number of points within a specified radius (Eps)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3CCBE281-622B-486D-AADD-CF1A7012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2768600"/>
            <a:ext cx="2611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Density = 7 points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147A3A15-2230-4B8A-BC40-3FE136BFA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not Cluster Analysis?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C98DAEFF-CEFE-4232-A80F-C2F3565A9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Supervised classification</a:t>
            </a:r>
          </a:p>
          <a:p>
            <a:pPr lvl="1"/>
            <a:r>
              <a:rPr lang="en-US" altLang="en-US"/>
              <a:t>Uses class label information</a:t>
            </a:r>
          </a:p>
          <a:p>
            <a:pPr lvl="4"/>
            <a:endParaRPr lang="en-US" altLang="en-US"/>
          </a:p>
          <a:p>
            <a:r>
              <a:rPr lang="en-US" altLang="en-US"/>
              <a:t>Simple segmentation</a:t>
            </a:r>
          </a:p>
          <a:p>
            <a:pPr lvl="1"/>
            <a:r>
              <a:rPr lang="en-US" altLang="en-US"/>
              <a:t>Dividing students into different registration groups alphabetically, by last name</a:t>
            </a:r>
          </a:p>
          <a:p>
            <a:pPr lvl="4"/>
            <a:endParaRPr lang="en-US" altLang="en-US"/>
          </a:p>
          <a:p>
            <a:r>
              <a:rPr lang="en-US" altLang="en-US"/>
              <a:t>Results of a query</a:t>
            </a:r>
          </a:p>
          <a:p>
            <a:pPr lvl="1"/>
            <a:r>
              <a:rPr lang="en-US" altLang="en-US"/>
              <a:t>Groupings are a result of an external specification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248D81B7-E988-4481-B34D-753ADCDB9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5970588"/>
            <a:ext cx="5594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800" b="1">
                <a:solidFill>
                  <a:srgbClr val="FF3333"/>
                </a:solidFill>
                <a:latin typeface="Arial" panose="020B0604020202020204" pitchFamily="34" charset="0"/>
              </a:rPr>
              <a:t>→ Clustering uses only the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>
            <a:extLst>
              <a:ext uri="{FF2B5EF4-FFF2-40B4-BE49-F238E27FC236}">
                <a16:creationId xmlns:a16="http://schemas.microsoft.com/office/drawing/2014/main" id="{549E1A8F-F533-4525-A51E-6A368CE35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8" b="16558"/>
          <a:stretch/>
        </p:blipFill>
        <p:spPr bwMode="auto">
          <a:xfrm>
            <a:off x="2820988" y="966788"/>
            <a:ext cx="5688012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32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0" name="Rectangle 2">
            <a:extLst>
              <a:ext uri="{FF2B5EF4-FFF2-40B4-BE49-F238E27FC236}">
                <a16:creationId xmlns:a16="http://schemas.microsoft.com/office/drawing/2014/main" id="{A66EF5B4-EF91-4DF6-A9F2-5CB63D6DA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DBSCAN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5858557-B976-44AD-96FD-8D5081EC7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4114800"/>
            <a:ext cx="7886700" cy="2062162"/>
          </a:xfrm>
        </p:spPr>
        <p:txBody>
          <a:bodyPr/>
          <a:lstStyle/>
          <a:p>
            <a:r>
              <a:rPr lang="en-US" altLang="en-US" dirty="0"/>
              <a:t>A point is a </a:t>
            </a:r>
            <a:r>
              <a:rPr lang="en-US" altLang="en-US" b="1" dirty="0"/>
              <a:t>core point </a:t>
            </a:r>
            <a:r>
              <a:rPr lang="en-US" altLang="en-US" dirty="0"/>
              <a:t>if it has more than a specified number of points (</a:t>
            </a:r>
            <a:r>
              <a:rPr lang="en-US" altLang="en-US" dirty="0" err="1"/>
              <a:t>MinPts</a:t>
            </a:r>
            <a:r>
              <a:rPr lang="en-US" altLang="en-US" dirty="0"/>
              <a:t>) within Eps. These are points that are at the interior of a cluster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border point </a:t>
            </a:r>
            <a:r>
              <a:rPr lang="en-US" altLang="en-US" dirty="0"/>
              <a:t>has fewer than </a:t>
            </a:r>
            <a:r>
              <a:rPr lang="en-US" altLang="en-US" dirty="0" err="1"/>
              <a:t>MinPts</a:t>
            </a:r>
            <a:r>
              <a:rPr lang="en-US" altLang="en-US" dirty="0"/>
              <a:t> within Eps, but is in the neighborhood of a core point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noise point </a:t>
            </a:r>
            <a:r>
              <a:rPr lang="en-US" altLang="en-US" dirty="0"/>
              <a:t>is any point that is not a core point or a border point. 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7B7A32A1-4F18-485E-A31B-6E55044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90689"/>
            <a:ext cx="15097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50"/>
              </a:spcBef>
              <a:spcAft>
                <a:spcPts val="400"/>
              </a:spcAft>
            </a:pPr>
            <a:r>
              <a:rPr lang="en-US" altLang="en-US" dirty="0" err="1">
                <a:latin typeface="+mn-lt"/>
              </a:rPr>
              <a:t>MinPts</a:t>
            </a:r>
            <a:r>
              <a:rPr lang="en-US" altLang="en-US" dirty="0">
                <a:latin typeface="+mn-lt"/>
              </a:rPr>
              <a:t> = 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68BD9CE6-FE6D-4327-BB9B-1C00921DB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1962150" cy="1325563"/>
          </a:xfrm>
        </p:spPr>
        <p:txBody>
          <a:bodyPr/>
          <a:lstStyle/>
          <a:p>
            <a:r>
              <a:rPr lang="en-US" altLang="en-US" dirty="0"/>
              <a:t>DBSCAN Algorithm</a:t>
            </a:r>
          </a:p>
        </p:txBody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3AE84740-4ECD-4F82-9E2D-04FA84FA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9600"/>
            <a:ext cx="6248400" cy="5867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 dirty="0">
                <a:latin typeface="+mn-lt"/>
              </a:rPr>
              <a:t>DBSCAN</a:t>
            </a:r>
            <a:r>
              <a:rPr lang="en-US" altLang="en-US" sz="1800" dirty="0">
                <a:latin typeface="+mn-lt"/>
              </a:rPr>
              <a:t>(D,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C = 0</a:t>
            </a:r>
          </a:p>
          <a:p>
            <a:r>
              <a:rPr lang="en-US" altLang="en-US" sz="1800" dirty="0">
                <a:latin typeface="+mn-lt"/>
              </a:rPr>
              <a:t>   for each unvisited point P in dataset D</a:t>
            </a:r>
          </a:p>
          <a:p>
            <a:r>
              <a:rPr lang="en-US" altLang="en-US" sz="1800" dirty="0">
                <a:latin typeface="+mn-lt"/>
              </a:rPr>
              <a:t>      mark P as visited</a:t>
            </a:r>
          </a:p>
          <a:p>
            <a:r>
              <a:rPr lang="en-US" altLang="en-US" sz="1800" dirty="0">
                <a:latin typeface="+mn-lt"/>
              </a:rPr>
              <a:t>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= </a:t>
            </a:r>
            <a:r>
              <a:rPr lang="en-US" altLang="en-US" sz="1800" dirty="0" err="1">
                <a:latin typeface="+mn-lt"/>
              </a:rPr>
              <a:t>regionQuery</a:t>
            </a:r>
            <a:r>
              <a:rPr lang="en-US" altLang="en-US" sz="1800" dirty="0">
                <a:latin typeface="+mn-lt"/>
              </a:rPr>
              <a:t>(P, eps)</a:t>
            </a:r>
          </a:p>
          <a:p>
            <a:r>
              <a:rPr lang="en-US" altLang="en-US" sz="1800" dirty="0">
                <a:latin typeface="+mn-lt"/>
              </a:rPr>
              <a:t>      if </a:t>
            </a:r>
            <a:r>
              <a:rPr lang="en-US" altLang="en-US" sz="1800" dirty="0" err="1">
                <a:latin typeface="+mn-lt"/>
              </a:rPr>
              <a:t>sizeof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) &lt; </a:t>
            </a:r>
            <a:r>
              <a:rPr lang="en-US" altLang="en-US" sz="1800" dirty="0" err="1">
                <a:latin typeface="+mn-lt"/>
              </a:rPr>
              <a:t>MinPts</a:t>
            </a:r>
            <a:endParaRPr lang="en-US" altLang="en-US" sz="1800" dirty="0">
              <a:latin typeface="+mn-lt"/>
            </a:endParaRPr>
          </a:p>
          <a:p>
            <a:r>
              <a:rPr lang="en-US" altLang="en-US" sz="1800" dirty="0">
                <a:latin typeface="+mn-lt"/>
              </a:rPr>
              <a:t>         mark P as NOISE</a:t>
            </a:r>
          </a:p>
          <a:p>
            <a:r>
              <a:rPr lang="en-US" altLang="en-US" sz="1800" dirty="0">
                <a:latin typeface="+mn-lt"/>
              </a:rPr>
              <a:t>      else</a:t>
            </a:r>
          </a:p>
          <a:p>
            <a:r>
              <a:rPr lang="en-US" altLang="en-US" sz="1800" dirty="0">
                <a:latin typeface="+mn-lt"/>
              </a:rPr>
              <a:t>         C = next cluster</a:t>
            </a:r>
          </a:p>
          <a:p>
            <a:r>
              <a:rPr lang="en-US" altLang="en-US" sz="1800" dirty="0">
                <a:latin typeface="+mn-lt"/>
              </a:rPr>
              <a:t>         </a:t>
            </a:r>
            <a:r>
              <a:rPr lang="en-US" altLang="en-US" sz="1800" dirty="0" err="1">
                <a:latin typeface="+mn-lt"/>
              </a:rPr>
              <a:t>expandCluster</a:t>
            </a:r>
            <a:r>
              <a:rPr lang="en-US" altLang="en-US" sz="1800" dirty="0">
                <a:latin typeface="+mn-lt"/>
              </a:rPr>
              <a:t>(P,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, C,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       </a:t>
            </a:r>
          </a:p>
          <a:p>
            <a:r>
              <a:rPr lang="en-US" altLang="en-US" sz="1800" b="1" dirty="0" err="1">
                <a:latin typeface="+mn-lt"/>
              </a:rPr>
              <a:t>expandCluster</a:t>
            </a:r>
            <a:r>
              <a:rPr lang="en-US" altLang="en-US" sz="1800" dirty="0">
                <a:latin typeface="+mn-lt"/>
              </a:rPr>
              <a:t>(P,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, C,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add P to cluster C</a:t>
            </a:r>
          </a:p>
          <a:p>
            <a:r>
              <a:rPr lang="en-US" altLang="en-US" sz="1800" dirty="0">
                <a:latin typeface="+mn-lt"/>
              </a:rPr>
              <a:t>   for each point P' in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</a:t>
            </a:r>
          </a:p>
          <a:p>
            <a:r>
              <a:rPr lang="en-US" altLang="en-US" sz="1800" dirty="0">
                <a:latin typeface="+mn-lt"/>
              </a:rPr>
              <a:t>      if P' is not visited</a:t>
            </a:r>
          </a:p>
          <a:p>
            <a:r>
              <a:rPr lang="en-US" altLang="en-US" sz="1800" dirty="0">
                <a:latin typeface="+mn-lt"/>
              </a:rPr>
              <a:t>         mark P' as visited</a:t>
            </a:r>
          </a:p>
          <a:p>
            <a:r>
              <a:rPr lang="en-US" altLang="en-US" sz="1800" dirty="0">
                <a:latin typeface="+mn-lt"/>
              </a:rPr>
              <a:t>   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 = </a:t>
            </a:r>
            <a:r>
              <a:rPr lang="en-US" altLang="en-US" sz="1800" dirty="0" err="1">
                <a:latin typeface="+mn-lt"/>
              </a:rPr>
              <a:t>regionQuery</a:t>
            </a:r>
            <a:r>
              <a:rPr lang="en-US" altLang="en-US" sz="1800" dirty="0">
                <a:latin typeface="+mn-lt"/>
              </a:rPr>
              <a:t>(P', eps)</a:t>
            </a:r>
          </a:p>
          <a:p>
            <a:r>
              <a:rPr lang="en-US" altLang="en-US" sz="1800" dirty="0">
                <a:latin typeface="+mn-lt"/>
              </a:rPr>
              <a:t>         if </a:t>
            </a:r>
            <a:r>
              <a:rPr lang="en-US" altLang="en-US" sz="1800" dirty="0" err="1">
                <a:latin typeface="+mn-lt"/>
              </a:rPr>
              <a:t>sizeof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') &gt;= </a:t>
            </a:r>
            <a:r>
              <a:rPr lang="en-US" altLang="en-US" sz="1800" dirty="0" err="1">
                <a:latin typeface="+mn-lt"/>
              </a:rPr>
              <a:t>MinPts</a:t>
            </a:r>
            <a:endParaRPr lang="en-US" altLang="en-US" sz="1800" dirty="0">
              <a:latin typeface="+mn-lt"/>
            </a:endParaRPr>
          </a:p>
          <a:p>
            <a:r>
              <a:rPr lang="en-US" altLang="en-US" sz="1800" dirty="0">
                <a:latin typeface="+mn-lt"/>
              </a:rPr>
              <a:t>      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=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joined with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</a:t>
            </a:r>
          </a:p>
          <a:p>
            <a:r>
              <a:rPr lang="en-US" altLang="en-US" sz="1800" dirty="0">
                <a:latin typeface="+mn-lt"/>
              </a:rPr>
              <a:t>      if P' is not yet member of any cluster</a:t>
            </a:r>
          </a:p>
          <a:p>
            <a:r>
              <a:rPr lang="en-US" altLang="en-US" sz="1800" dirty="0">
                <a:latin typeface="+mn-lt"/>
              </a:rPr>
              <a:t>         add P' to cluster 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88DF4AA4-031C-40FA-9650-8B772B430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Core, Border and Noise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5C25-8F1A-4C44-BCFC-BD77B1DE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0658" name="Picture 2">
            <a:extLst>
              <a:ext uri="{FF2B5EF4-FFF2-40B4-BE49-F238E27FC236}">
                <a16:creationId xmlns:a16="http://schemas.microsoft.com/office/drawing/2014/main" id="{1EEB93BC-C8F6-4B06-88F8-DE2D71F48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59" name="Text Box 3">
            <a:extLst>
              <a:ext uri="{FF2B5EF4-FFF2-40B4-BE49-F238E27FC236}">
                <a16:creationId xmlns:a16="http://schemas.microsoft.com/office/drawing/2014/main" id="{64184C66-16F5-47B5-ABE0-549E5CF9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292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+mn-lt"/>
              </a:rPr>
              <a:t>Original Points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C1AEEA40-2CE0-405D-9F3B-4F5D4A03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05400"/>
            <a:ext cx="2514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Point types: </a:t>
            </a:r>
            <a:r>
              <a:rPr lang="en-US" altLang="en-US" sz="1800" b="1">
                <a:solidFill>
                  <a:srgbClr val="00C000"/>
                </a:solidFill>
                <a:latin typeface="+mn-lt"/>
              </a:rPr>
              <a:t>core</a:t>
            </a:r>
            <a:r>
              <a:rPr lang="en-US" altLang="en-US" sz="1800" b="1">
                <a:latin typeface="+mn-lt"/>
              </a:rPr>
              <a:t>, </a:t>
            </a:r>
            <a:r>
              <a:rPr lang="en-US" altLang="en-US" sz="1800" b="1">
                <a:solidFill>
                  <a:srgbClr val="003399"/>
                </a:solidFill>
                <a:latin typeface="+mn-lt"/>
              </a:rPr>
              <a:t>border</a:t>
            </a:r>
            <a:r>
              <a:rPr lang="en-US" altLang="en-US" sz="1800" b="1">
                <a:latin typeface="+mn-lt"/>
              </a:rPr>
              <a:t> and </a:t>
            </a: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noise</a:t>
            </a:r>
          </a:p>
        </p:txBody>
      </p:sp>
      <p:pic>
        <p:nvPicPr>
          <p:cNvPr id="70661" name="Picture 5">
            <a:extLst>
              <a:ext uri="{FF2B5EF4-FFF2-40B4-BE49-F238E27FC236}">
                <a16:creationId xmlns:a16="http://schemas.microsoft.com/office/drawing/2014/main" id="{388C0B6A-0F35-4257-B33A-0B9F16D8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7BE3BC47-8945-4DEE-976F-4670F3EDC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943600"/>
            <a:ext cx="3276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Eps = 10, MinPts = 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1">
            <a:extLst>
              <a:ext uri="{FF2B5EF4-FFF2-40B4-BE49-F238E27FC236}">
                <a16:creationId xmlns:a16="http://schemas.microsoft.com/office/drawing/2014/main" id="{F7D21646-E950-485F-AA33-57DFDE11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5863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682" name="Rectangle 2">
            <a:extLst>
              <a:ext uri="{FF2B5EF4-FFF2-40B4-BE49-F238E27FC236}">
                <a16:creationId xmlns:a16="http://schemas.microsoft.com/office/drawing/2014/main" id="{8BAB4301-B1ED-474B-A039-2657F0231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Determine Clusters</a:t>
            </a:r>
          </a:p>
        </p:txBody>
      </p:sp>
      <p:grpSp>
        <p:nvGrpSpPr>
          <p:cNvPr id="71683" name="Group 3">
            <a:extLst>
              <a:ext uri="{FF2B5EF4-FFF2-40B4-BE49-F238E27FC236}">
                <a16:creationId xmlns:a16="http://schemas.microsoft.com/office/drawing/2014/main" id="{9CE4CD8F-8C79-40A8-88B5-BF509E90D2F1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257300"/>
            <a:ext cx="4870450" cy="3871913"/>
            <a:chOff x="2691" y="792"/>
            <a:chExt cx="3068" cy="2439"/>
          </a:xfrm>
        </p:grpSpPr>
        <p:pic>
          <p:nvPicPr>
            <p:cNvPr id="71684" name="Picture 4">
              <a:extLst>
                <a:ext uri="{FF2B5EF4-FFF2-40B4-BE49-F238E27FC236}">
                  <a16:creationId xmlns:a16="http://schemas.microsoft.com/office/drawing/2014/main" id="{F00CBCD0-5BF3-402E-9CA1-2C9FD899C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792"/>
              <a:ext cx="3068" cy="2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685" name="Text Box 5">
              <a:extLst>
                <a:ext uri="{FF2B5EF4-FFF2-40B4-BE49-F238E27FC236}">
                  <a16:creationId xmlns:a16="http://schemas.microsoft.com/office/drawing/2014/main" id="{95A483B2-F8CF-4537-B294-549E1EA51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00"/>
              <a:ext cx="15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Clusters</a:t>
              </a:r>
            </a:p>
          </p:txBody>
        </p:sp>
      </p:grpSp>
      <p:sp>
        <p:nvSpPr>
          <p:cNvPr id="71686" name="Text Box 6">
            <a:extLst>
              <a:ext uri="{FF2B5EF4-FFF2-40B4-BE49-F238E27FC236}">
                <a16:creationId xmlns:a16="http://schemas.microsoft.com/office/drawing/2014/main" id="{2942E07C-2528-4843-947C-7B2D042E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2738"/>
            <a:ext cx="8169275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Resistant to </a:t>
            </a:r>
            <a:r>
              <a:rPr lang="en-US" altLang="en-US" sz="1800" b="1" dirty="0">
                <a:latin typeface="+mn-lt"/>
              </a:rPr>
              <a:t>Noise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Can handle clusters of different </a:t>
            </a:r>
            <a:r>
              <a:rPr lang="en-US" altLang="en-US" sz="1800" b="1" dirty="0">
                <a:latin typeface="+mn-lt"/>
              </a:rPr>
              <a:t>shapes and sizes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Eps and </a:t>
            </a:r>
            <a:r>
              <a:rPr lang="en-US" altLang="en-US" sz="1800" b="1" dirty="0" err="1">
                <a:latin typeface="+mn-lt"/>
              </a:rPr>
              <a:t>MinPts</a:t>
            </a:r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depend on each other and can be hard to specify 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C4913584-E757-4AAF-8716-12B48969F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4416425"/>
            <a:ext cx="2514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Point types: </a:t>
            </a:r>
            <a:r>
              <a:rPr lang="en-US" altLang="en-US" sz="1800" b="1">
                <a:solidFill>
                  <a:srgbClr val="00C000"/>
                </a:solidFill>
                <a:latin typeface="+mn-lt"/>
              </a:rPr>
              <a:t>core</a:t>
            </a:r>
            <a:r>
              <a:rPr lang="en-US" altLang="en-US" sz="1800" b="1">
                <a:latin typeface="+mn-lt"/>
              </a:rPr>
              <a:t>, </a:t>
            </a:r>
            <a:r>
              <a:rPr lang="en-US" altLang="en-US" sz="1800" b="1">
                <a:solidFill>
                  <a:srgbClr val="003399"/>
                </a:solidFill>
                <a:latin typeface="+mn-lt"/>
              </a:rPr>
              <a:t>border</a:t>
            </a:r>
            <a:r>
              <a:rPr lang="en-US" altLang="en-US" sz="1800" b="1">
                <a:latin typeface="+mn-lt"/>
              </a:rPr>
              <a:t> and </a:t>
            </a: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noise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8BDC260-6CE1-41CA-B3AB-6A5268693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3773488" cy="1325563"/>
          </a:xfrm>
        </p:spPr>
        <p:txBody>
          <a:bodyPr/>
          <a:lstStyle/>
          <a:p>
            <a:r>
              <a:rPr lang="en-US" altLang="en-US" dirty="0"/>
              <a:t>When DBSCAN Does NOT Work Well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4BA299F7-54E5-4DB3-BCC2-D8DF826E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862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Original Points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FA22BAD-5B5A-4B39-BCA9-16CD2A70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2885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74FECB1F-2182-4E61-B01B-719465D3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709" name="Rectangle 5">
            <a:extLst>
              <a:ext uri="{FF2B5EF4-FFF2-40B4-BE49-F238E27FC236}">
                <a16:creationId xmlns:a16="http://schemas.microsoft.com/office/drawing/2014/main" id="{859A248A-AA8D-4504-9691-4FB33310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2789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D4E219B8-69C2-4196-96AB-28235F6E2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2138" y="806450"/>
          <a:ext cx="4741862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86706" imgH="3177815" progId="">
                  <p:embed/>
                </p:oleObj>
              </mc:Choice>
              <mc:Fallback>
                <p:oleObj r:id="rId4" imgW="4686706" imgH="317781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806450"/>
                        <a:ext cx="4741862" cy="2927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>
            <a:extLst>
              <a:ext uri="{FF2B5EF4-FFF2-40B4-BE49-F238E27FC236}">
                <a16:creationId xmlns:a16="http://schemas.microsoft.com/office/drawing/2014/main" id="{C3753B77-43AC-4878-8DAE-490C2010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3352800"/>
            <a:ext cx="25146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>
                <a:latin typeface="+mn-lt"/>
                <a:cs typeface="Times New Roman" panose="02020603050405020304" pitchFamily="18" charset="0"/>
              </a:rPr>
              <a:t>(MinPts=4, Eps=9.75).</a:t>
            </a:r>
            <a:r>
              <a:rPr lang="en-US" altLang="en-US" sz="900">
                <a:latin typeface="+mn-lt"/>
              </a:rPr>
              <a:t> 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1C226EF7-1B93-4E55-ACBD-2D7A3C3D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2789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0EBF43F3-41C6-451C-B64D-53C9DA353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58722"/>
              </p:ext>
            </p:extLst>
          </p:nvPr>
        </p:nvGraphicFramePr>
        <p:xfrm>
          <a:off x="4402138" y="3733800"/>
          <a:ext cx="474186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86706" imgH="3177815" progId="">
                  <p:embed/>
                </p:oleObj>
              </mc:Choice>
              <mc:Fallback>
                <p:oleObj r:id="rId6" imgW="4686706" imgH="317781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3733800"/>
                        <a:ext cx="4741862" cy="3124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Rectangle 10">
            <a:extLst>
              <a:ext uri="{FF2B5EF4-FFF2-40B4-BE49-F238E27FC236}">
                <a16:creationId xmlns:a16="http://schemas.microsoft.com/office/drawing/2014/main" id="{55ABA89B-0066-4DBB-B6CC-A190F50B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6357938"/>
            <a:ext cx="25146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>
                <a:latin typeface="+mn-lt"/>
                <a:cs typeface="Times New Roman" panose="02020603050405020304" pitchFamily="18" charset="0"/>
              </a:rPr>
              <a:t> (MinPts=4, Eps=9.92)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A9EDE62C-66ED-47A4-91EF-47E0CAD6C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2738"/>
            <a:ext cx="3505200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Varying densities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High-dimensional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F1277AC0-4086-4D33-8AAA-AE02ABF3E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Determining EPS and MinPts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D2E9EF2-BC19-4327-841C-6ABC68AF8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4160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Idea is that for points in a cluster, their kth nearest neighbors are at roughly the same distance</a:t>
            </a:r>
          </a:p>
          <a:p>
            <a:r>
              <a:rPr lang="en-US" altLang="en-US" dirty="0"/>
              <a:t>Noise points have the kth nearest neighbor at farther distance</a:t>
            </a:r>
          </a:p>
          <a:p>
            <a:r>
              <a:rPr lang="en-US" altLang="en-US" dirty="0"/>
              <a:t>So, plot sorted distance of every point to its kth nearest neighbor</a:t>
            </a: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2A1D185B-4472-483E-9304-67052E7DE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7"/>
          <a:stretch/>
        </p:blipFill>
        <p:spPr bwMode="auto">
          <a:xfrm>
            <a:off x="2163763" y="3241675"/>
            <a:ext cx="5110162" cy="361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732" name="Line 4">
            <a:extLst>
              <a:ext uri="{FF2B5EF4-FFF2-40B4-BE49-F238E27FC236}">
                <a16:creationId xmlns:a16="http://schemas.microsoft.com/office/drawing/2014/main" id="{EF87165B-8AFA-4AC7-BAAC-37C99B48E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788" y="5702300"/>
            <a:ext cx="3325812" cy="1588"/>
          </a:xfrm>
          <a:prstGeom prst="line">
            <a:avLst/>
          </a:prstGeom>
          <a:noFill/>
          <a:ln w="9525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DEADAB3F-B467-4464-B2FB-89D981BF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5316538"/>
            <a:ext cx="649287" cy="631825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F877220B-5F0D-4FAD-9A62-19CBC5BD0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05438"/>
            <a:ext cx="6381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latin typeface="+mn-lt"/>
              </a:rPr>
              <a:t>Eps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1C9322C1-31D2-4D1C-BBF7-27FD0D255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208463"/>
            <a:ext cx="15573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 dirty="0" err="1">
                <a:latin typeface="+mn-lt"/>
              </a:rPr>
              <a:t>MinPts</a:t>
            </a:r>
            <a:r>
              <a:rPr lang="en-US" altLang="en-US" i="1" dirty="0">
                <a:latin typeface="+mn-lt"/>
              </a:rPr>
              <a:t> = k</a:t>
            </a:r>
          </a:p>
        </p:txBody>
      </p:sp>
      <p:pic>
        <p:nvPicPr>
          <p:cNvPr id="73736" name="Picture 8">
            <a:extLst>
              <a:ext uri="{FF2B5EF4-FFF2-40B4-BE49-F238E27FC236}">
                <a16:creationId xmlns:a16="http://schemas.microsoft.com/office/drawing/2014/main" id="{16A1B881-454E-4979-A5AF-A63421D0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D9684434-0E43-463C-A7D5-29AA68C6A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Other Clustering Algorithms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3C1A0B4F-F765-423D-8B2A-224318540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2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/>
              <a:t>Center-based Clustering</a:t>
            </a:r>
          </a:p>
          <a:p>
            <a:pPr lvl="1"/>
            <a:r>
              <a:rPr lang="en-US" altLang="en-US" dirty="0"/>
              <a:t>Fuzzy c-means</a:t>
            </a:r>
          </a:p>
          <a:p>
            <a:pPr lvl="1"/>
            <a:r>
              <a:rPr lang="en-US" altLang="en-US" dirty="0"/>
              <a:t>PAM (Partitioning Around Medoids)</a:t>
            </a:r>
          </a:p>
          <a:p>
            <a:endParaRPr lang="en-US" altLang="en-US" dirty="0"/>
          </a:p>
          <a:p>
            <a:r>
              <a:rPr lang="en-US" altLang="en-US" b="1" dirty="0"/>
              <a:t>Mixture Models</a:t>
            </a:r>
          </a:p>
          <a:p>
            <a:pPr lvl="1"/>
            <a:r>
              <a:rPr lang="en-US" altLang="en-US" dirty="0"/>
              <a:t>Expectation-maximization (EM) algorithm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Hierarchical</a:t>
            </a:r>
          </a:p>
          <a:p>
            <a:pPr lvl="1"/>
            <a:r>
              <a:rPr lang="en-US" altLang="en-US" dirty="0"/>
              <a:t>CURE (Clustering Using Representatives): shrinks points toward center</a:t>
            </a:r>
          </a:p>
          <a:p>
            <a:pPr lvl="1"/>
            <a:r>
              <a:rPr lang="en-US" altLang="en-US" dirty="0"/>
              <a:t>BIRCH (balanced iterative reducing and clustering using hierarchies)</a:t>
            </a:r>
          </a:p>
          <a:p>
            <a:endParaRPr lang="en-US" altLang="en-US" dirty="0"/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09792D0A-BC23-49BC-B8AB-844DF1C7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59150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6" name="Text Box 4">
            <a:extLst>
              <a:ext uri="{FF2B5EF4-FFF2-40B4-BE49-F238E27FC236}">
                <a16:creationId xmlns:a16="http://schemas.microsoft.com/office/drawing/2014/main" id="{3F463E09-5138-4023-BB29-5B50F45B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1209675"/>
            <a:ext cx="3608387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indent="-171450" defTabSz="685800" eaLnBrk="1" hangingPunct="1"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Clr>
                <a:schemeClr val="accent1"/>
              </a:buClr>
              <a:buSzPct val="150000"/>
              <a:buFont typeface="Ubuntu" charset="0"/>
              <a:buChar char="•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2688CE2F-18E8-4673-AEC4-DB15884DA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962" y="1600200"/>
            <a:ext cx="6351" cy="4948238"/>
          </a:xfrm>
          <a:prstGeom prst="line">
            <a:avLst/>
          </a:prstGeom>
          <a:noFill/>
          <a:ln w="29160" cap="flat">
            <a:solidFill>
              <a:srgbClr val="80808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E7BF39A-8720-4126-8E9F-6C0A2228F3F4}"/>
              </a:ext>
            </a:extLst>
          </p:cNvPr>
          <p:cNvSpPr txBox="1">
            <a:spLocks noChangeArrowheads="1"/>
          </p:cNvSpPr>
          <p:nvPr/>
        </p:nvSpPr>
        <p:spPr>
          <a:xfrm>
            <a:off x="4872039" y="1771649"/>
            <a:ext cx="3643311" cy="414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Graph-based Clustering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Graph partitioning on a </a:t>
            </a:r>
            <a:r>
              <a:rPr lang="en-US" altLang="en-US" sz="1700" dirty="0" err="1"/>
              <a:t>sparsified</a:t>
            </a:r>
            <a:r>
              <a:rPr lang="en-US" altLang="en-US" sz="1700" dirty="0"/>
              <a:t> proximity graph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Shared nearest-</a:t>
            </a:r>
            <a:r>
              <a:rPr lang="en-US" altLang="en-US" sz="1700" dirty="0" err="1"/>
              <a:t>neighhbor</a:t>
            </a:r>
            <a:r>
              <a:rPr lang="en-US" altLang="en-US" sz="1700" dirty="0"/>
              <a:t> (SNN graph)</a:t>
            </a:r>
          </a:p>
          <a:p>
            <a:pPr lvl="1"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  <a:buFont typeface="Wingdings" panose="05000000000000000000" pitchFamily="2" charset="2"/>
              <a:buChar char="§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Spectral Clustering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Reduce the dimensionality using the spectrum of the similarity, and cluster in this space. </a:t>
            </a: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Subspace Clustering</a:t>
            </a: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Data Stream Clustering</a:t>
            </a:r>
          </a:p>
          <a:p>
            <a:pPr fontAlgn="auto">
              <a:spcAft>
                <a:spcPts val="0"/>
              </a:spcAft>
              <a:buSzTx/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b="1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627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FAF2E9E-7B0D-478F-B77B-36E2991FD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ADD24F0-32DA-4668-A687-DA8C576E2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supervised classification (= we have a class label) we have a variety of measures to evaluate how good our model is: Accuracy, precision, recall</a:t>
            </a:r>
          </a:p>
          <a:p>
            <a:endParaRPr lang="en-US" altLang="en-US" dirty="0"/>
          </a:p>
          <a:p>
            <a:r>
              <a:rPr lang="en-US" altLang="en-US" dirty="0"/>
              <a:t>For cluster analysis (=unsupervised learning), the analogous question is:</a:t>
            </a:r>
          </a:p>
          <a:p>
            <a:endParaRPr lang="en-US" altLang="en-US" dirty="0"/>
          </a:p>
          <a:p>
            <a:pPr marL="0" indent="0" algn="ctr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 How to evaluate the “goodness” of the resulting clusters?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7A39A8-683F-4294-8EE6-B1DB28AFD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46051"/>
            <a:ext cx="7677150" cy="996949"/>
          </a:xfrm>
        </p:spPr>
        <p:txBody>
          <a:bodyPr/>
          <a:lstStyle/>
          <a:p>
            <a:r>
              <a:rPr lang="en-US" altLang="en-US" dirty="0"/>
              <a:t>Clusters found in Random Data (Overfitting)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6FED1-D803-48B9-B8EE-6F7C3B0D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49CFD9DB-413E-4FD1-8346-CD57BB6E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11213"/>
            <a:ext cx="36480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CAB607B4-64BA-4368-91A4-5C9F31BA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25613"/>
            <a:ext cx="990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+mn-lt"/>
              </a:rPr>
              <a:t>Random Points</a:t>
            </a: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BE728810-1AE3-40C7-A6FD-806B59678F3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478213"/>
            <a:ext cx="4111625" cy="2741612"/>
            <a:chOff x="96" y="2191"/>
            <a:chExt cx="2590" cy="1727"/>
          </a:xfrm>
        </p:grpSpPr>
        <p:pic>
          <p:nvPicPr>
            <p:cNvPr id="77829" name="Picture 5">
              <a:extLst>
                <a:ext uri="{FF2B5EF4-FFF2-40B4-BE49-F238E27FC236}">
                  <a16:creationId xmlns:a16="http://schemas.microsoft.com/office/drawing/2014/main" id="{5F6FA6B1-541B-4D56-B368-2D24DC255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19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0" name="Text Box 6">
              <a:extLst>
                <a:ext uri="{FF2B5EF4-FFF2-40B4-BE49-F238E27FC236}">
                  <a16:creationId xmlns:a16="http://schemas.microsoft.com/office/drawing/2014/main" id="{A552EEB3-B670-48F9-ADE6-AD61D417E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527"/>
              <a:ext cx="62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K-means</a:t>
              </a:r>
            </a:p>
          </p:txBody>
        </p:sp>
      </p:grpSp>
      <p:grpSp>
        <p:nvGrpSpPr>
          <p:cNvPr id="77831" name="Group 7">
            <a:extLst>
              <a:ext uri="{FF2B5EF4-FFF2-40B4-BE49-F238E27FC236}">
                <a16:creationId xmlns:a16="http://schemas.microsoft.com/office/drawing/2014/main" id="{B80CF1E7-1471-411D-9DC7-36B0F9965A0F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811213"/>
            <a:ext cx="4340225" cy="2741612"/>
            <a:chOff x="2593" y="511"/>
            <a:chExt cx="2734" cy="1727"/>
          </a:xfrm>
        </p:grpSpPr>
        <p:pic>
          <p:nvPicPr>
            <p:cNvPr id="77832" name="Picture 8">
              <a:extLst>
                <a:ext uri="{FF2B5EF4-FFF2-40B4-BE49-F238E27FC236}">
                  <a16:creationId xmlns:a16="http://schemas.microsoft.com/office/drawing/2014/main" id="{0238945B-71D8-402E-A98F-AF2397C94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51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3" name="Text Box 9">
              <a:extLst>
                <a:ext uri="{FF2B5EF4-FFF2-40B4-BE49-F238E27FC236}">
                  <a16:creationId xmlns:a16="http://schemas.microsoft.com/office/drawing/2014/main" id="{82BEBEBE-3A53-4672-8FEB-C9AA155B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87"/>
              <a:ext cx="62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DBSCAN</a:t>
              </a:r>
            </a:p>
          </p:txBody>
        </p:sp>
      </p:grpSp>
      <p:grpSp>
        <p:nvGrpSpPr>
          <p:cNvPr id="77834" name="Group 10">
            <a:extLst>
              <a:ext uri="{FF2B5EF4-FFF2-40B4-BE49-F238E27FC236}">
                <a16:creationId xmlns:a16="http://schemas.microsoft.com/office/drawing/2014/main" id="{FC99EB6E-E4E7-48AF-A69A-D974CD3D0324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3478213"/>
            <a:ext cx="4645025" cy="2741612"/>
            <a:chOff x="2593" y="2191"/>
            <a:chExt cx="2926" cy="1727"/>
          </a:xfrm>
        </p:grpSpPr>
        <p:pic>
          <p:nvPicPr>
            <p:cNvPr id="77835" name="Picture 11">
              <a:extLst>
                <a:ext uri="{FF2B5EF4-FFF2-40B4-BE49-F238E27FC236}">
                  <a16:creationId xmlns:a16="http://schemas.microsoft.com/office/drawing/2014/main" id="{53D68695-20F6-4CD2-893E-A40A58FEB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19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6" name="Text Box 12">
              <a:extLst>
                <a:ext uri="{FF2B5EF4-FFF2-40B4-BE49-F238E27FC236}">
                  <a16:creationId xmlns:a16="http://schemas.microsoft.com/office/drawing/2014/main" id="{3E3D1A26-02EF-4BCD-A0D4-BEF981757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27"/>
              <a:ext cx="71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Complete Link</a:t>
              </a:r>
            </a:p>
          </p:txBody>
        </p:sp>
      </p:grpSp>
      <p:sp>
        <p:nvSpPr>
          <p:cNvPr id="77837" name="Text Box 13">
            <a:extLst>
              <a:ext uri="{FF2B5EF4-FFF2-40B4-BE49-F238E27FC236}">
                <a16:creationId xmlns:a16="http://schemas.microsoft.com/office/drawing/2014/main" id="{9F891507-3458-4DC9-99AA-78B706C6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6275388"/>
            <a:ext cx="87487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If you tell a clustering algorithm to find clusters then it will!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C5309604-C526-4D0C-82DE-B932DBB58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Similarity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58227C4-2865-498B-9A6A-0FB6A6843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do we measure 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>
                <a:solidFill>
                  <a:srgbClr val="FF0000"/>
                </a:solidFill>
              </a:rPr>
              <a:t>similarity/proximity/dissimilarity/distance?</a:t>
            </a:r>
          </a:p>
          <a:p>
            <a:endParaRPr lang="en-US" altLang="en-US" dirty="0"/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 err="1"/>
              <a:t>Minkovsky</a:t>
            </a:r>
            <a:r>
              <a:rPr lang="en-US" altLang="en-US" dirty="0"/>
              <a:t> distance: Manhattan distance, Euclidean Distance, etc.</a:t>
            </a:r>
          </a:p>
          <a:p>
            <a:pPr lvl="1"/>
            <a:r>
              <a:rPr lang="en-US" altLang="en-US" dirty="0"/>
              <a:t>Jaccard index for binary data</a:t>
            </a:r>
          </a:p>
          <a:p>
            <a:pPr lvl="1"/>
            <a:r>
              <a:rPr lang="en-US" altLang="en-US" dirty="0"/>
              <a:t>Gower's distance for mixed data (ratio/interval and nominal)</a:t>
            </a:r>
          </a:p>
          <a:p>
            <a:pPr lvl="1"/>
            <a:r>
              <a:rPr lang="en-US" altLang="en-US" dirty="0"/>
              <a:t>Correlation coefficient as similarity between variables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AFEA559-9DD1-4FB8-8992-05B090CE0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Aspects of Cluster Validation</a:t>
            </a:r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E1036755-69F5-41B5-A357-7DA1C0606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Determining the </a:t>
            </a:r>
            <a:r>
              <a:rPr lang="en-US" altLang="en-US" b="1" dirty="0"/>
              <a:t>clustering tendency </a:t>
            </a:r>
            <a:r>
              <a:rPr lang="en-US" altLang="en-US" dirty="0"/>
              <a:t>of a set of data, i.e., distinguishing whether non-random structure actually exists in the data (e.g., to avoid overfitting).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External Validation: </a:t>
            </a:r>
            <a:r>
              <a:rPr lang="en-US" altLang="en-US" dirty="0"/>
              <a:t>Compare the results of a cluster analysis to externally known class labels (ground truth).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Internal Validation</a:t>
            </a:r>
            <a:r>
              <a:rPr lang="en-US" altLang="en-US" dirty="0"/>
              <a:t>: Evaluating how well the results of a cluster analysis fit the data without reference to external information.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Compare </a:t>
            </a:r>
            <a:r>
              <a:rPr lang="en-US" altLang="en-US" b="1" dirty="0" err="1"/>
              <a:t>clusterings</a:t>
            </a:r>
            <a:r>
              <a:rPr lang="en-US" altLang="en-US" b="1" dirty="0"/>
              <a:t> </a:t>
            </a:r>
            <a:r>
              <a:rPr lang="en-US" altLang="en-US" dirty="0"/>
              <a:t>to determine which is better.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Determining the </a:t>
            </a:r>
            <a:r>
              <a:rPr lang="en-US" altLang="en-US" b="1" dirty="0"/>
              <a:t>‘correct’ number of clusters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2, 3, and 4, we can further distinguish whether we want to evaluate the entire clustering or just individual clusters. 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68970AA-61DA-4CD9-BA02-BF169956D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Cluster Validity</a:t>
            </a:r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3A0E5CC8-BBF9-4FD2-8AEB-CA1867EE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Numerical measures that are applied to judge various aspects of cluster validity, are classified into the following three types.</a:t>
            </a:r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FF0000"/>
                </a:solidFill>
              </a:rPr>
              <a:t>External Index</a:t>
            </a:r>
            <a:r>
              <a:rPr lang="en-US" altLang="en-US" dirty="0"/>
              <a:t>: Used to measure the extent to which cluster labels match externally supplied class labels.</a:t>
            </a:r>
          </a:p>
          <a:p>
            <a:pPr lvl="1"/>
            <a:r>
              <a:rPr lang="en-US" altLang="en-US" dirty="0"/>
              <a:t>Entropy, Purity, Rand index 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Internal Index</a:t>
            </a:r>
            <a:r>
              <a:rPr lang="en-US" altLang="en-US" dirty="0"/>
              <a:t>:  Used to measure the goodness of a clustering structure without respect to external information. </a:t>
            </a:r>
          </a:p>
          <a:p>
            <a:pPr lvl="1"/>
            <a:r>
              <a:rPr lang="en-US" altLang="en-US" dirty="0"/>
              <a:t>Sum of Squared Error (SSE), Silhouette coefficient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Relative Index</a:t>
            </a:r>
            <a:r>
              <a:rPr lang="en-US" altLang="en-US" dirty="0"/>
              <a:t>: Used to compare two different </a:t>
            </a:r>
            <a:r>
              <a:rPr lang="en-US" altLang="en-US" dirty="0" err="1"/>
              <a:t>clusterings</a:t>
            </a:r>
            <a:r>
              <a:rPr lang="en-US" altLang="en-US" dirty="0"/>
              <a:t> or clusters. </a:t>
            </a:r>
          </a:p>
          <a:p>
            <a:pPr lvl="1"/>
            <a:r>
              <a:rPr lang="en-US" altLang="en-US" dirty="0"/>
              <a:t>Often an external or internal index is used for this function, e.g., SSE or entropy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B04EC7F-0122-4BB4-BAB0-06C2B4A74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Similarity Matrix Visualization for Cluster Validation</a:t>
            </a:r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7AB95A47-E089-43DA-9139-208EB2229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8800"/>
            <a:ext cx="7886700" cy="4351338"/>
          </a:xfrm>
        </p:spPr>
        <p:txBody>
          <a:bodyPr/>
          <a:lstStyle/>
          <a:p>
            <a:r>
              <a:rPr lang="en-US" altLang="en-US"/>
              <a:t>Order the similarity matrix with respect to cluster labels and inspect visually. </a:t>
            </a:r>
          </a:p>
          <a:p>
            <a:endParaRPr lang="en-US" altLang="en-US"/>
          </a:p>
        </p:txBody>
      </p:sp>
      <p:pic>
        <p:nvPicPr>
          <p:cNvPr id="82947" name="Picture 3">
            <a:extLst>
              <a:ext uri="{FF2B5EF4-FFF2-40B4-BE49-F238E27FC236}">
                <a16:creationId xmlns:a16="http://schemas.microsoft.com/office/drawing/2014/main" id="{4640B43F-C9DE-4603-A6C4-490341E10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78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948" name="Picture 4">
            <a:extLst>
              <a:ext uri="{FF2B5EF4-FFF2-40B4-BE49-F238E27FC236}">
                <a16:creationId xmlns:a16="http://schemas.microsoft.com/office/drawing/2014/main" id="{A2830C2B-3CFD-4016-BD52-3BA05CCA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16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1">
            <a:extLst>
              <a:ext uri="{FF2B5EF4-FFF2-40B4-BE49-F238E27FC236}">
                <a16:creationId xmlns:a16="http://schemas.microsoft.com/office/drawing/2014/main" id="{DB4A3752-D92C-454F-945A-E12FD7886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040187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0" name="Rectangle 2">
            <a:extLst>
              <a:ext uri="{FF2B5EF4-FFF2-40B4-BE49-F238E27FC236}">
                <a16:creationId xmlns:a16="http://schemas.microsoft.com/office/drawing/2014/main" id="{FF58A71E-034C-4FCF-9CA7-D019FD9A6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19137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Similarity Matrix Visualization for Cluster Validation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C78AC17-E804-4E29-A5B2-73BDF9214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6113" y="990600"/>
            <a:ext cx="7886700" cy="719137"/>
          </a:xfrm>
        </p:spPr>
        <p:txBody>
          <a:bodyPr/>
          <a:lstStyle/>
          <a:p>
            <a:r>
              <a:rPr lang="en-US" altLang="en-US" dirty="0"/>
              <a:t>Clusters in random data are not as crisp</a:t>
            </a:r>
          </a:p>
          <a:p>
            <a:endParaRPr lang="en-US" altLang="en-US" dirty="0"/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D33D7797-7704-499C-AC00-39E3F776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1328737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3" name="Text Box 5">
            <a:extLst>
              <a:ext uri="{FF2B5EF4-FFF2-40B4-BE49-F238E27FC236}">
                <a16:creationId xmlns:a16="http://schemas.microsoft.com/office/drawing/2014/main" id="{6064F5F5-28BA-4934-8F7C-C9180815A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1508124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DBSCAN</a:t>
            </a:r>
          </a:p>
        </p:txBody>
      </p:sp>
      <p:pic>
        <p:nvPicPr>
          <p:cNvPr id="83974" name="Picture 6">
            <a:extLst>
              <a:ext uri="{FF2B5EF4-FFF2-40B4-BE49-F238E27FC236}">
                <a16:creationId xmlns:a16="http://schemas.microsoft.com/office/drawing/2014/main" id="{0D8943E7-D0F6-447C-BFA0-0E7BE0EA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398587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5" name="Text Box 7">
            <a:extLst>
              <a:ext uri="{FF2B5EF4-FFF2-40B4-BE49-F238E27FC236}">
                <a16:creationId xmlns:a16="http://schemas.microsoft.com/office/drawing/2014/main" id="{F6133625-98F2-486B-B29D-EA32A5B2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4208462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k-means</a:t>
            </a:r>
          </a:p>
        </p:txBody>
      </p:sp>
      <p:pic>
        <p:nvPicPr>
          <p:cNvPr id="83976" name="Picture 8">
            <a:extLst>
              <a:ext uri="{FF2B5EF4-FFF2-40B4-BE49-F238E27FC236}">
                <a16:creationId xmlns:a16="http://schemas.microsoft.com/office/drawing/2014/main" id="{767662ED-4B63-4ACF-BECC-4A758E11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071937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7" name="Text Box 9">
            <a:extLst>
              <a:ext uri="{FF2B5EF4-FFF2-40B4-BE49-F238E27FC236}">
                <a16:creationId xmlns:a16="http://schemas.microsoft.com/office/drawing/2014/main" id="{E174AE4B-BD17-4CC6-A204-BE4A5B5B7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279899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Complete L. HC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376908D-0DD4-4BE7-919F-632722073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Cluster Validity Via Correlation</a:t>
            </a:r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1A677F0F-5542-41A5-8643-3E3CB2D71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matrices </a:t>
            </a:r>
          </a:p>
          <a:p>
            <a:pPr lvl="1"/>
            <a:r>
              <a:rPr lang="en-US" altLang="en-US" dirty="0"/>
              <a:t>Proximity Matrix representing the data</a:t>
            </a:r>
          </a:p>
          <a:p>
            <a:pPr lvl="1"/>
            <a:r>
              <a:rPr lang="en-US" altLang="en-US" dirty="0"/>
              <a:t>Incidence Matrix representing the clustering</a:t>
            </a:r>
          </a:p>
          <a:p>
            <a:pPr lvl="2"/>
            <a:r>
              <a:rPr lang="en-US" altLang="en-US" dirty="0"/>
              <a:t>One row and one column for each data point</a:t>
            </a:r>
          </a:p>
          <a:p>
            <a:pPr lvl="2"/>
            <a:r>
              <a:rPr lang="en-US" altLang="en-US" dirty="0"/>
              <a:t>An entry is 1 if the associated pair of points belong to the same cluster</a:t>
            </a:r>
          </a:p>
          <a:p>
            <a:pPr lvl="2"/>
            <a:r>
              <a:rPr lang="en-US" altLang="en-US" dirty="0"/>
              <a:t>An entry is 0 if the associated pair of points belongs to different clusters</a:t>
            </a:r>
          </a:p>
          <a:p>
            <a:r>
              <a:rPr lang="en-US" altLang="en-US" dirty="0"/>
              <a:t>Compute the correlation between the two matrices</a:t>
            </a:r>
          </a:p>
          <a:p>
            <a:r>
              <a:rPr lang="en-US" altLang="en-US" dirty="0"/>
              <a:t>High correlation indicates that points that belong to the same cluster are close to each other. </a:t>
            </a:r>
          </a:p>
          <a:p>
            <a:r>
              <a:rPr lang="en-US" altLang="en-US" dirty="0"/>
              <a:t>Not a good measure for some density or contiguity-based clusters (e.g., single link HC).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83DEE9F7-F2EA-4E19-B880-6ACAFCA0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6C0B3F4-4489-4F00-BABC-42B63928D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Correlation of incidence and proximity matrices for the K-means clusterings of the following two data sets. </a:t>
            </a:r>
          </a:p>
          <a:p>
            <a:endParaRPr lang="en-US" altLang="en-US"/>
          </a:p>
        </p:txBody>
      </p:sp>
      <p:pic>
        <p:nvPicPr>
          <p:cNvPr id="81923" name="Picture 3">
            <a:extLst>
              <a:ext uri="{FF2B5EF4-FFF2-40B4-BE49-F238E27FC236}">
                <a16:creationId xmlns:a16="http://schemas.microsoft.com/office/drawing/2014/main" id="{E4C9410C-07DF-4020-83B2-F5190FA6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6670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4" name="Picture 4">
            <a:extLst>
              <a:ext uri="{FF2B5EF4-FFF2-40B4-BE49-F238E27FC236}">
                <a16:creationId xmlns:a16="http://schemas.microsoft.com/office/drawing/2014/main" id="{50C80388-EC3B-4637-9AED-12F179FB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26670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25" name="Text Box 5">
            <a:extLst>
              <a:ext uri="{FF2B5EF4-FFF2-40B4-BE49-F238E27FC236}">
                <a16:creationId xmlns:a16="http://schemas.microsoft.com/office/drawing/2014/main" id="{1391D549-7E6D-4AFF-9E80-D77B9430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10200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-0.9235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D654ABFF-452E-42E8-9945-CD9D35D6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5446713"/>
            <a:ext cx="2362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-0.5810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7C6DA661-18DC-418A-9B91-50A5478D7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56409"/>
            <a:ext cx="8081962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 dirty="0">
                <a:latin typeface="+mn-lt"/>
              </a:rPr>
              <a:t>Note</a:t>
            </a:r>
            <a:r>
              <a:rPr lang="en-US" altLang="en-US" sz="1800" dirty="0">
                <a:latin typeface="+mn-lt"/>
              </a:rPr>
              <a:t>: Correlation is always negative between distance matrix and incidence matrix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376681B-D03F-46E6-8CAC-46779EA0E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Framework for Cluster Validity</a:t>
            </a:r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DC464250-FB77-471A-B542-C755FD0B2F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a framework to interpret any measure. </a:t>
            </a:r>
          </a:p>
          <a:p>
            <a:pPr lvl="1"/>
            <a:r>
              <a:rPr lang="en-US" altLang="en-US"/>
              <a:t>For example, if our measure of evaluation has the value, 10, is that good, fair, or poor?</a:t>
            </a:r>
          </a:p>
          <a:p>
            <a:r>
              <a:rPr lang="en-US" altLang="en-US"/>
              <a:t>Statistics provide a framework for cluster validity</a:t>
            </a:r>
          </a:p>
          <a:p>
            <a:pPr lvl="1"/>
            <a:r>
              <a:rPr lang="en-US" altLang="en-US"/>
              <a:t>The more “atypical” a clustering result is, the more likely it represents valid structure in the data</a:t>
            </a:r>
          </a:p>
          <a:p>
            <a:pPr lvl="1"/>
            <a:r>
              <a:rPr lang="en-US" altLang="en-US"/>
              <a:t>Can compare the values of an index that result from random data or clusterings to those of a clustering result.</a:t>
            </a:r>
          </a:p>
          <a:p>
            <a:pPr lvl="2"/>
            <a:r>
              <a:rPr lang="en-US" altLang="en-US"/>
              <a:t>If the value of the index is unlikely, then the cluster results are valid</a:t>
            </a:r>
          </a:p>
          <a:p>
            <a:pPr lvl="1"/>
            <a:r>
              <a:rPr lang="en-US" altLang="en-US"/>
              <a:t>These approaches are more complicated and harder to understand.</a:t>
            </a:r>
          </a:p>
          <a:p>
            <a:r>
              <a:rPr lang="en-US" altLang="en-US"/>
              <a:t>For comparing the results of two different sets of cluster analyses, a framework is less necessary.</a:t>
            </a:r>
          </a:p>
          <a:p>
            <a:pPr lvl="1"/>
            <a:r>
              <a:rPr lang="en-US" altLang="en-US"/>
              <a:t>However, there is the question of whether the difference between two index values is significant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F6D69D3-50FE-4921-9DBD-3994536AC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Framework for SSE</a:t>
            </a:r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C8CBBF0F-95B3-4EDE-B362-E8D1981B4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  <a:p>
            <a:pPr lvl="1"/>
            <a:r>
              <a:rPr lang="en-US" altLang="en-US"/>
              <a:t>Compare SSE of 0.005 against three clusters in random data</a:t>
            </a:r>
          </a:p>
          <a:p>
            <a:pPr lvl="1"/>
            <a:r>
              <a:rPr lang="en-US" altLang="en-US"/>
              <a:t>Histogram shows SSE of three clusters in 500 sets of random data points of size 100 distributed over the range 0.2 – 0.8 for x and y values</a:t>
            </a:r>
          </a:p>
          <a:p>
            <a:pPr lvl="1"/>
            <a:endParaRPr lang="en-US" altLang="en-US"/>
          </a:p>
        </p:txBody>
      </p:sp>
      <p:grpSp>
        <p:nvGrpSpPr>
          <p:cNvPr id="87043" name="Group 3">
            <a:extLst>
              <a:ext uri="{FF2B5EF4-FFF2-40B4-BE49-F238E27FC236}">
                <a16:creationId xmlns:a16="http://schemas.microsoft.com/office/drawing/2014/main" id="{FC01A2D0-8FFB-4E71-8195-13A5DF86522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847013" cy="3122613"/>
            <a:chOff x="288" y="2016"/>
            <a:chExt cx="4943" cy="1967"/>
          </a:xfrm>
        </p:grpSpPr>
        <p:pic>
          <p:nvPicPr>
            <p:cNvPr id="87044" name="Picture 4">
              <a:extLst>
                <a:ext uri="{FF2B5EF4-FFF2-40B4-BE49-F238E27FC236}">
                  <a16:creationId xmlns:a16="http://schemas.microsoft.com/office/drawing/2014/main" id="{74434B01-4C11-4627-BD93-0D72F79D9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8"/>
            <a:stretch>
              <a:fillRect/>
            </a:stretch>
          </p:blipFill>
          <p:spPr bwMode="auto">
            <a:xfrm>
              <a:off x="2543" y="2064"/>
              <a:ext cx="2688" cy="1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80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7045" name="Picture 5">
              <a:extLst>
                <a:ext uri="{FF2B5EF4-FFF2-40B4-BE49-F238E27FC236}">
                  <a16:creationId xmlns:a16="http://schemas.microsoft.com/office/drawing/2014/main" id="{A61E5F7E-6816-41B3-B01D-4DB7AF651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5" t="4755"/>
            <a:stretch>
              <a:fillRect/>
            </a:stretch>
          </p:blipFill>
          <p:spPr bwMode="auto">
            <a:xfrm>
              <a:off x="288" y="2016"/>
              <a:ext cx="2400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10715" t="4755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7046" name="Rectangle 6">
              <a:extLst>
                <a:ext uri="{FF2B5EF4-FFF2-40B4-BE49-F238E27FC236}">
                  <a16:creationId xmlns:a16="http://schemas.microsoft.com/office/drawing/2014/main" id="{B5BF3FA7-6CA6-4648-81BC-1A3735B3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00"/>
              <a:ext cx="959" cy="959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4D66D3A-0BD9-474F-AA6E-40AEBCFB3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Framework for Correlation</a:t>
            </a:r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B3C60B40-E222-4B93-B061-5975A0749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Correlation of incidence and proximity matrices for the K-means clusterings of the following two data sets. </a:t>
            </a:r>
          </a:p>
          <a:p>
            <a:endParaRPr lang="en-US" altLang="en-US"/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3EF19C57-C14D-4069-9DF5-FA8F7DDD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0212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8068" name="Picture 4">
            <a:extLst>
              <a:ext uri="{FF2B5EF4-FFF2-40B4-BE49-F238E27FC236}">
                <a16:creationId xmlns:a16="http://schemas.microsoft.com/office/drawing/2014/main" id="{2C700960-08FA-441C-8AC8-E19AA8FA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069" name="Text Box 5">
            <a:extLst>
              <a:ext uri="{FF2B5EF4-FFF2-40B4-BE49-F238E27FC236}">
                <a16:creationId xmlns:a16="http://schemas.microsoft.com/office/drawing/2014/main" id="{AD080C4C-5A29-4F66-81ED-9722F8302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7212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-0.9235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BBF9DD3F-33CA-43BB-81CD-3ECE3B37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37212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-0.5810</a:t>
            </a:r>
          </a:p>
        </p:txBody>
      </p:sp>
      <p:pic>
        <p:nvPicPr>
          <p:cNvPr id="88071" name="Picture 7">
            <a:extLst>
              <a:ext uri="{FF2B5EF4-FFF2-40B4-BE49-F238E27FC236}">
                <a16:creationId xmlns:a16="http://schemas.microsoft.com/office/drawing/2014/main" id="{31121A0B-57DE-437A-80CD-C801A167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3012"/>
            <a:ext cx="3656013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8D966ED-4B3D-43F7-BCE8-594ACDE84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Measures: Cohesion and Separation</a:t>
            </a:r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6838A6E9-27E7-4D8B-9616-C9876D462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Cluster Cohesion</a:t>
            </a:r>
            <a:r>
              <a:rPr lang="en-US" altLang="en-US" dirty="0"/>
              <a:t>: Measures how closely related  objects in a cluster are. 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Cluster Separation:</a:t>
            </a:r>
            <a:r>
              <a:rPr lang="en-US" altLang="en-US" dirty="0"/>
              <a:t> Measure how distinct or well-separated a cluster is from other clusters. </a:t>
            </a:r>
          </a:p>
        </p:txBody>
      </p:sp>
      <p:sp>
        <p:nvSpPr>
          <p:cNvPr id="91139" name="Freeform 3">
            <a:extLst>
              <a:ext uri="{FF2B5EF4-FFF2-40B4-BE49-F238E27FC236}">
                <a16:creationId xmlns:a16="http://schemas.microsoft.com/office/drawing/2014/main" id="{DAB2BB99-39B9-4B74-A9E4-2037ABF160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63157" y="3575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0" name="Oval 4">
            <a:extLst>
              <a:ext uri="{FF2B5EF4-FFF2-40B4-BE49-F238E27FC236}">
                <a16:creationId xmlns:a16="http://schemas.microsoft.com/office/drawing/2014/main" id="{E78702A3-8705-40ED-B5DB-EE75C52B68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3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FDE5B718-B8D8-466F-A217-4F00CF30C71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76800" y="3733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Oval 6">
            <a:extLst>
              <a:ext uri="{FF2B5EF4-FFF2-40B4-BE49-F238E27FC236}">
                <a16:creationId xmlns:a16="http://schemas.microsoft.com/office/drawing/2014/main" id="{38A832C1-4F13-4AF9-A221-55A230EE70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38600" y="4191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Oval 7">
            <a:extLst>
              <a:ext uri="{FF2B5EF4-FFF2-40B4-BE49-F238E27FC236}">
                <a16:creationId xmlns:a16="http://schemas.microsoft.com/office/drawing/2014/main" id="{203A7B09-F558-492B-8F33-73BA56DC58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03813" y="4037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Freeform 8">
            <a:extLst>
              <a:ext uri="{FF2B5EF4-FFF2-40B4-BE49-F238E27FC236}">
                <a16:creationId xmlns:a16="http://schemas.microsoft.com/office/drawing/2014/main" id="{D7D1C250-7D0D-4AC2-AFB0-16D2192DBCE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08310F41-81E7-4B81-A3A0-329647F2C93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10">
            <a:extLst>
              <a:ext uri="{FF2B5EF4-FFF2-40B4-BE49-F238E27FC236}">
                <a16:creationId xmlns:a16="http://schemas.microsoft.com/office/drawing/2014/main" id="{3D28643C-3401-4FE9-A1CA-FE5B5816EB6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Oval 11">
            <a:extLst>
              <a:ext uri="{FF2B5EF4-FFF2-40B4-BE49-F238E27FC236}">
                <a16:creationId xmlns:a16="http://schemas.microsoft.com/office/drawing/2014/main" id="{1F86B361-CDCF-4BC2-B04E-CAC4921636D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Oval 12">
            <a:extLst>
              <a:ext uri="{FF2B5EF4-FFF2-40B4-BE49-F238E27FC236}">
                <a16:creationId xmlns:a16="http://schemas.microsoft.com/office/drawing/2014/main" id="{7FABF367-42D2-4F97-8F52-685FE0DC903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3494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5" name="Freeform 29">
            <a:extLst>
              <a:ext uri="{FF2B5EF4-FFF2-40B4-BE49-F238E27FC236}">
                <a16:creationId xmlns:a16="http://schemas.microsoft.com/office/drawing/2014/main" id="{513D3A91-243F-48A6-8F21-54C58CA4F9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91357" y="3728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66" name="Oval 30">
            <a:extLst>
              <a:ext uri="{FF2B5EF4-FFF2-40B4-BE49-F238E27FC236}">
                <a16:creationId xmlns:a16="http://schemas.microsoft.com/office/drawing/2014/main" id="{5B49EFA8-25B3-48A7-92C2-EBD213A5BF8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200" y="4648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Oval 31">
            <a:extLst>
              <a:ext uri="{FF2B5EF4-FFF2-40B4-BE49-F238E27FC236}">
                <a16:creationId xmlns:a16="http://schemas.microsoft.com/office/drawing/2014/main" id="{1C4F8203-CA44-4497-8149-45C4E2D037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50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Oval 32">
            <a:extLst>
              <a:ext uri="{FF2B5EF4-FFF2-40B4-BE49-F238E27FC236}">
                <a16:creationId xmlns:a16="http://schemas.microsoft.com/office/drawing/2014/main" id="{43199714-095B-482B-B363-D2FD1D06C17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800" y="43434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9" name="Oval 33">
            <a:extLst>
              <a:ext uri="{FF2B5EF4-FFF2-40B4-BE49-F238E27FC236}">
                <a16:creationId xmlns:a16="http://schemas.microsoft.com/office/drawing/2014/main" id="{21FC007D-BB0C-4084-A145-1979DB9B138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32013" y="41894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F5E4BA7E-FF0E-4C20-A0B3-9863A475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86400"/>
            <a:ext cx="111579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cohesion</a:t>
            </a:r>
          </a:p>
        </p:txBody>
      </p:sp>
      <p:sp>
        <p:nvSpPr>
          <p:cNvPr id="91177" name="Rectangle 41">
            <a:extLst>
              <a:ext uri="{FF2B5EF4-FFF2-40B4-BE49-F238E27FC236}">
                <a16:creationId xmlns:a16="http://schemas.microsoft.com/office/drawing/2014/main" id="{43ECF08F-C8F8-4B32-97E6-70F9285B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128981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separation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33B1A363-5E64-4703-B90B-857313C9EADD}"/>
              </a:ext>
            </a:extLst>
          </p:cNvPr>
          <p:cNvSpPr/>
          <p:nvPr/>
        </p:nvSpPr>
        <p:spPr>
          <a:xfrm>
            <a:off x="5180013" y="3962400"/>
            <a:ext cx="1612900" cy="60960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D99C6F-FABA-4E1A-8E77-06E3FD332C57}"/>
              </a:ext>
            </a:extLst>
          </p:cNvPr>
          <p:cNvSpPr/>
          <p:nvPr/>
        </p:nvSpPr>
        <p:spPr>
          <a:xfrm>
            <a:off x="762000" y="3429000"/>
            <a:ext cx="1611313" cy="175260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2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8B8BD97F-86A7-49FF-8C4F-A48C50A36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10242" name="Group 2">
            <a:extLst>
              <a:ext uri="{FF2B5EF4-FFF2-40B4-BE49-F238E27FC236}">
                <a16:creationId xmlns:a16="http://schemas.microsoft.com/office/drawing/2014/main" id="{FC179BCB-2CAB-4288-ACFD-177A735C399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3343275" cy="1477963"/>
            <a:chOff x="432" y="1200"/>
            <a:chExt cx="2106" cy="931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9DF5C741-240F-4FFA-AC16-1F5F9220DE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0"/>
              <a:ext cx="2106" cy="515"/>
              <a:chOff x="432" y="1200"/>
              <a:chExt cx="2106" cy="515"/>
            </a:xfrm>
          </p:grpSpPr>
          <p:sp>
            <p:nvSpPr>
              <p:cNvPr id="10244" name="Oval 4">
                <a:extLst>
                  <a:ext uri="{FF2B5EF4-FFF2-40B4-BE49-F238E27FC236}">
                    <a16:creationId xmlns:a16="http://schemas.microsoft.com/office/drawing/2014/main" id="{8CECCB9F-3EC3-4326-9077-3A734C7F3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Oval 5">
                <a:extLst>
                  <a:ext uri="{FF2B5EF4-FFF2-40B4-BE49-F238E27FC236}">
                    <a16:creationId xmlns:a16="http://schemas.microsoft.com/office/drawing/2014/main" id="{7EA535CF-E285-4F94-867A-41432A11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6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Oval 6">
                <a:extLst>
                  <a:ext uri="{FF2B5EF4-FFF2-40B4-BE49-F238E27FC236}">
                    <a16:creationId xmlns:a16="http://schemas.microsoft.com/office/drawing/2014/main" id="{87309F12-E443-4027-8EA7-8210CCC84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7" name="Oval 7">
                <a:extLst>
                  <a:ext uri="{FF2B5EF4-FFF2-40B4-BE49-F238E27FC236}">
                    <a16:creationId xmlns:a16="http://schemas.microsoft.com/office/drawing/2014/main" id="{46E39120-05F6-4851-9DBD-BF7A5BC53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155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8" name="Oval 8">
                <a:extLst>
                  <a:ext uri="{FF2B5EF4-FFF2-40B4-BE49-F238E27FC236}">
                    <a16:creationId xmlns:a16="http://schemas.microsoft.com/office/drawing/2014/main" id="{5A914AD2-E82A-4D27-B6AD-31E5FA58F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1345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9" name="Oval 9">
                <a:extLst>
                  <a:ext uri="{FF2B5EF4-FFF2-40B4-BE49-F238E27FC236}">
                    <a16:creationId xmlns:a16="http://schemas.microsoft.com/office/drawing/2014/main" id="{A63AEC3F-6CF0-4097-8C0F-8D1C4A650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1301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Oval 10">
                <a:extLst>
                  <a:ext uri="{FF2B5EF4-FFF2-40B4-BE49-F238E27FC236}">
                    <a16:creationId xmlns:a16="http://schemas.microsoft.com/office/drawing/2014/main" id="{1D9FD211-6229-460B-801E-74C7780A5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Oval 11">
                <a:extLst>
                  <a:ext uri="{FF2B5EF4-FFF2-40B4-BE49-F238E27FC236}">
                    <a16:creationId xmlns:a16="http://schemas.microsoft.com/office/drawing/2014/main" id="{AC2884F5-FD71-44CD-A77D-C926D3DB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535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Oval 12">
                <a:extLst>
                  <a:ext uri="{FF2B5EF4-FFF2-40B4-BE49-F238E27FC236}">
                    <a16:creationId xmlns:a16="http://schemas.microsoft.com/office/drawing/2014/main" id="{8834B7F4-AE20-4B46-AF3E-5A1C33010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Oval 13">
                <a:extLst>
                  <a:ext uri="{FF2B5EF4-FFF2-40B4-BE49-F238E27FC236}">
                    <a16:creationId xmlns:a16="http://schemas.microsoft.com/office/drawing/2014/main" id="{3067365A-99FC-4093-93D8-786D4111E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4" name="Oval 14">
                <a:extLst>
                  <a:ext uri="{FF2B5EF4-FFF2-40B4-BE49-F238E27FC236}">
                    <a16:creationId xmlns:a16="http://schemas.microsoft.com/office/drawing/2014/main" id="{EE1F4AE2-4973-406F-B087-215F234A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129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5" name="Oval 15">
                <a:extLst>
                  <a:ext uri="{FF2B5EF4-FFF2-40B4-BE49-F238E27FC236}">
                    <a16:creationId xmlns:a16="http://schemas.microsoft.com/office/drawing/2014/main" id="{0309DFE0-2367-4BEA-8E7A-EE1B1845E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120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Oval 16">
                <a:extLst>
                  <a:ext uri="{FF2B5EF4-FFF2-40B4-BE49-F238E27FC236}">
                    <a16:creationId xmlns:a16="http://schemas.microsoft.com/office/drawing/2014/main" id="{D02ECF92-DBD7-4BF5-9B7E-69D432646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7" name="Oval 17">
                <a:extLst>
                  <a:ext uri="{FF2B5EF4-FFF2-40B4-BE49-F238E27FC236}">
                    <a16:creationId xmlns:a16="http://schemas.microsoft.com/office/drawing/2014/main" id="{CDA1F92D-863B-495A-98BF-08186D156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3" y="1289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8" name="Oval 18">
                <a:extLst>
                  <a:ext uri="{FF2B5EF4-FFF2-40B4-BE49-F238E27FC236}">
                    <a16:creationId xmlns:a16="http://schemas.microsoft.com/office/drawing/2014/main" id="{074A07D1-50AB-4D21-832C-A0B436658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150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Oval 19">
                <a:extLst>
                  <a:ext uri="{FF2B5EF4-FFF2-40B4-BE49-F238E27FC236}">
                    <a16:creationId xmlns:a16="http://schemas.microsoft.com/office/drawing/2014/main" id="{F5CC250D-2DAD-4A37-AF8F-A204EA3D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Oval 20">
                <a:extLst>
                  <a:ext uri="{FF2B5EF4-FFF2-40B4-BE49-F238E27FC236}">
                    <a16:creationId xmlns:a16="http://schemas.microsoft.com/office/drawing/2014/main" id="{13B12801-4365-46A4-B967-DA0B1939C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Oval 21">
                <a:extLst>
                  <a:ext uri="{FF2B5EF4-FFF2-40B4-BE49-F238E27FC236}">
                    <a16:creationId xmlns:a16="http://schemas.microsoft.com/office/drawing/2014/main" id="{8A669AD2-DB2C-42B5-9879-75259B10B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31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Oval 22">
                <a:extLst>
                  <a:ext uri="{FF2B5EF4-FFF2-40B4-BE49-F238E27FC236}">
                    <a16:creationId xmlns:a16="http://schemas.microsoft.com/office/drawing/2014/main" id="{EA83112B-9BFF-41B6-9133-EAD20CFB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3" name="Oval 23">
                <a:extLst>
                  <a:ext uri="{FF2B5EF4-FFF2-40B4-BE49-F238E27FC236}">
                    <a16:creationId xmlns:a16="http://schemas.microsoft.com/office/drawing/2014/main" id="{3F3597B8-152E-48A5-8E2E-CCEE061D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4" name="Rectangle 24">
              <a:extLst>
                <a:ext uri="{FF2B5EF4-FFF2-40B4-BE49-F238E27FC236}">
                  <a16:creationId xmlns:a16="http://schemas.microsoft.com/office/drawing/2014/main" id="{765AB690-186B-45E0-957E-CF73973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How many clusters?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56D4F68-B2CE-41F5-846E-DA75531D3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89" name="Rectangle 1">
                <a:extLst>
                  <a:ext uri="{FF2B5EF4-FFF2-40B4-BE49-F238E27FC236}">
                    <a16:creationId xmlns:a16="http://schemas.microsoft.com/office/drawing/2014/main" id="{14D639EA-0510-476B-82A6-F1B9E7DC623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24000"/>
                <a:ext cx="6656386" cy="4652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b="1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/>
                  <a:t>: Within cluster sum of squares (WSS=SSE)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𝑊𝑆𝑆</m:t>
                      </m:r>
                      <m:r>
                        <a:rPr 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b="1" dirty="0">
                  <a:solidFill>
                    <a:srgbClr val="FF0000"/>
                  </a:solidFill>
                </a:endParaRPr>
              </a:p>
              <a:p>
                <a:r>
                  <a:rPr lang="en-US" altLang="en-US" b="1" dirty="0">
                    <a:solidFill>
                      <a:srgbClr val="FF0000"/>
                    </a:solidFill>
                  </a:rPr>
                  <a:t>Cluster Separation:</a:t>
                </a:r>
                <a:r>
                  <a:rPr lang="en-US" altLang="en-US" dirty="0"/>
                  <a:t> Between cluster sum of squares (BSS)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endParaRPr lang="en-US" altLang="en-US" sz="1300" dirty="0"/>
              </a:p>
              <a:p>
                <a:pPr marL="685800" lvl="2" indent="0">
                  <a:buNone/>
                </a:pPr>
                <a:r>
                  <a:rPr lang="en-US" altLang="en-US" sz="13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300" dirty="0"/>
                  <a:t> is the size of cluster </a:t>
                </a:r>
                <a:r>
                  <a:rPr lang="en-US" altLang="en-US" sz="1300" dirty="0" err="1"/>
                  <a:t>i</a:t>
                </a:r>
                <a:r>
                  <a:rPr lang="en-US" altLang="en-US" sz="1300" dirty="0"/>
                  <a:t> and </a:t>
                </a:r>
                <a14:m>
                  <m:oMath xmlns:m="http://schemas.openxmlformats.org/officeDocument/2006/math">
                    <m:r>
                      <a:rPr lang="en-US" sz="13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3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300" dirty="0"/>
                  <a:t>is the centroid of the data space</a:t>
                </a:r>
                <a:endParaRPr lang="en-US" altLang="en-US" sz="1100" dirty="0"/>
              </a:p>
              <a:p>
                <a:endParaRPr lang="en-US" altLang="en-US" dirty="0"/>
              </a:p>
              <a:p>
                <a:r>
                  <a:rPr lang="en-US" altLang="en-US" dirty="0"/>
                  <a:t>Total sum of squares: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𝐵𝑆𝑆</m:t>
                      </m:r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89089" name="Rectangle 1">
                <a:extLst>
                  <a:ext uri="{FF2B5EF4-FFF2-40B4-BE49-F238E27FC236}">
                    <a16:creationId xmlns:a16="http://schemas.microsoft.com/office/drawing/2014/main" id="{14D639EA-0510-476B-82A6-F1B9E7DC6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6656386" cy="4652963"/>
              </a:xfrm>
              <a:blipFill>
                <a:blip r:embed="rId3"/>
                <a:stretch>
                  <a:fillRect l="-641" t="-2228" b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910E2CD-936E-4353-8150-70487708D30B}"/>
              </a:ext>
            </a:extLst>
          </p:cNvPr>
          <p:cNvGrpSpPr/>
          <p:nvPr/>
        </p:nvGrpSpPr>
        <p:grpSpPr>
          <a:xfrm>
            <a:off x="6946576" y="1291725"/>
            <a:ext cx="1382713" cy="2265731"/>
            <a:chOff x="7403776" y="1010869"/>
            <a:chExt cx="1382713" cy="2265731"/>
          </a:xfrm>
        </p:grpSpPr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26101749-1669-4721-B23A-425825DB0B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180733" y="1670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1">
              <a:extLst>
                <a:ext uri="{FF2B5EF4-FFF2-40B4-BE49-F238E27FC236}">
                  <a16:creationId xmlns:a16="http://schemas.microsoft.com/office/drawing/2014/main" id="{E28082F9-0BFC-4354-B0CC-E405842ADE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394376" y="18288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32">
              <a:extLst>
                <a:ext uri="{FF2B5EF4-FFF2-40B4-BE49-F238E27FC236}">
                  <a16:creationId xmlns:a16="http://schemas.microsoft.com/office/drawing/2014/main" id="{DAD53EA7-15BE-4339-8342-509518BDA3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556176" y="22860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33">
              <a:extLst>
                <a:ext uri="{FF2B5EF4-FFF2-40B4-BE49-F238E27FC236}">
                  <a16:creationId xmlns:a16="http://schemas.microsoft.com/office/drawing/2014/main" id="{AC0689D2-B9C9-4855-9F37-D43CC236FB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21389" y="2132013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051670-9D81-4826-B7E9-CA1E554DA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013" y="1905000"/>
              <a:ext cx="166363" cy="4841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9EBDB5-ABF4-4AE4-BDEC-AD270F4D3CD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221424" y="2197054"/>
              <a:ext cx="411124" cy="2032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C0355B-9D47-4949-A698-6DAE00C36C5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 flipV="1">
              <a:off x="8221424" y="2400300"/>
              <a:ext cx="314193" cy="25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40BA6E-B996-4D8A-BB13-E1C7B8E30673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 flipV="1">
              <a:off x="7621217" y="2351041"/>
              <a:ext cx="606796" cy="381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85FB8E21-0E38-4258-84A7-1DCC72DF25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470576" y="25908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A1D2C53A-CA05-44CE-902B-F48E0D1F46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199907" y="2356237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9DB5F50-9450-43F2-85D8-1030B7E600AA}"/>
                    </a:ext>
                  </a:extLst>
                </p:cNvPr>
                <p:cNvSpPr/>
                <p:nvPr/>
              </p:nvSpPr>
              <p:spPr>
                <a:xfrm>
                  <a:off x="7881935" y="2066058"/>
                  <a:ext cx="4546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9DB5F50-9450-43F2-85D8-1030B7E600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935" y="2066058"/>
                  <a:ext cx="45467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079C0DD-9D91-4ECD-BEF5-4DB00A6AD2AD}"/>
                    </a:ext>
                  </a:extLst>
                </p:cNvPr>
                <p:cNvSpPr/>
                <p:nvPr/>
              </p:nvSpPr>
              <p:spPr>
                <a:xfrm>
                  <a:off x="7943637" y="1010869"/>
                  <a:ext cx="52693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079C0DD-9D91-4ECD-BEF5-4DB00A6AD2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3637" y="1010869"/>
                  <a:ext cx="52693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B0E112-FA31-464E-A252-BB7CC2FF0FD0}"/>
              </a:ext>
            </a:extLst>
          </p:cNvPr>
          <p:cNvGrpSpPr/>
          <p:nvPr/>
        </p:nvGrpSpPr>
        <p:grpSpPr>
          <a:xfrm>
            <a:off x="6934200" y="3862256"/>
            <a:ext cx="1428535" cy="1014544"/>
            <a:chOff x="7391400" y="3581400"/>
            <a:chExt cx="1428535" cy="1014544"/>
          </a:xfrm>
        </p:grpSpPr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CB6429DE-3C36-41C8-ADF8-F2FE7DB34C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397182" y="4032818"/>
              <a:ext cx="404944" cy="416507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7173A0-5185-4605-989D-6406BBE6E694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7619425" y="4152900"/>
              <a:ext cx="602326" cy="977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5FDF01B7-8F16-4001-9618-52FFFCC812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556371" y="4202971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488F4A20-566A-4828-80F2-C651751FDF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8224833" y="3543300"/>
              <a:ext cx="304800" cy="3810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32">
              <a:extLst>
                <a:ext uri="{FF2B5EF4-FFF2-40B4-BE49-F238E27FC236}">
                  <a16:creationId xmlns:a16="http://schemas.microsoft.com/office/drawing/2014/main" id="{5BD3E0A5-B3F3-4328-8B92-DA8A9598B8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339133" y="3715992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B39E4AC6-A7A8-411B-B2E7-9C21936A04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8477035" y="4253044"/>
              <a:ext cx="304800" cy="3810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2">
              <a:extLst>
                <a:ext uri="{FF2B5EF4-FFF2-40B4-BE49-F238E27FC236}">
                  <a16:creationId xmlns:a16="http://schemas.microsoft.com/office/drawing/2014/main" id="{AA853E41-8642-4D05-9D03-EE02748DF3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572313" y="4405444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32">
              <a:extLst>
                <a:ext uri="{FF2B5EF4-FFF2-40B4-BE49-F238E27FC236}">
                  <a16:creationId xmlns:a16="http://schemas.microsoft.com/office/drawing/2014/main" id="{17EB401D-6AE5-4DF8-996C-52DFF89AB7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145551" y="4114800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491BB5-F9F5-4B4A-88FD-F93EC6E81C20}"/>
                </a:ext>
              </a:extLst>
            </p:cNvPr>
            <p:cNvCxnSpPr>
              <a:cxnSpLocks/>
              <a:stCxn id="48" idx="5"/>
            </p:cNvCxnSpPr>
            <p:nvPr/>
          </p:nvCxnSpPr>
          <p:spPr>
            <a:xfrm flipV="1">
              <a:off x="8210592" y="3783059"/>
              <a:ext cx="198069" cy="3429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C2E9B3-2CE5-4A77-9E87-BB4CA6F6CAFB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8220137" y="4159480"/>
              <a:ext cx="352176" cy="28406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393546B-1EE2-433C-A2B9-A10056A2E1F1}"/>
                    </a:ext>
                  </a:extLst>
                </p:cNvPr>
                <p:cNvSpPr/>
                <p:nvPr/>
              </p:nvSpPr>
              <p:spPr>
                <a:xfrm>
                  <a:off x="7880653" y="3865182"/>
                  <a:ext cx="3962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393546B-1EE2-433C-A2B9-A10056A2E1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653" y="3865182"/>
                  <a:ext cx="39626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A7BFB07-E592-4B53-A9D5-A4DA7E892D6D}"/>
                  </a:ext>
                </a:extLst>
              </p:cNvPr>
              <p:cNvSpPr/>
              <p:nvPr/>
            </p:nvSpPr>
            <p:spPr>
              <a:xfrm>
                <a:off x="6796048" y="4063915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A7BFB07-E592-4B53-A9D5-A4DA7E892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048" y="4063915"/>
                <a:ext cx="48224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87D720-070F-41A1-B5AD-C3F176F7D739}"/>
                  </a:ext>
                </a:extLst>
              </p:cNvPr>
              <p:cNvSpPr/>
              <p:nvPr/>
            </p:nvSpPr>
            <p:spPr>
              <a:xfrm>
                <a:off x="7759604" y="3684022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87D720-070F-41A1-B5AD-C3F176F7D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604" y="3684022"/>
                <a:ext cx="48224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029CD5-25F9-4B78-9581-AC6CAF681015}"/>
                  </a:ext>
                </a:extLst>
              </p:cNvPr>
              <p:cNvSpPr/>
              <p:nvPr/>
            </p:nvSpPr>
            <p:spPr>
              <a:xfrm>
                <a:off x="8013376" y="4433755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029CD5-25F9-4B78-9581-AC6CAF68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376" y="4433755"/>
                <a:ext cx="48224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1BF4D95A-655C-4521-A7F1-49246E69C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Sum of Squares</a:t>
            </a:r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F2AF3D4A-4F5A-4A63-B0EC-A7718E7E7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297113"/>
            <a:ext cx="6096000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6" name="Line 4">
            <a:extLst>
              <a:ext uri="{FF2B5EF4-FFF2-40B4-BE49-F238E27FC236}">
                <a16:creationId xmlns:a16="http://schemas.microsoft.com/office/drawing/2014/main" id="{65A795D3-F608-4111-A596-C837E9018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7" name="Line 5">
            <a:extLst>
              <a:ext uri="{FF2B5EF4-FFF2-40B4-BE49-F238E27FC236}">
                <a16:creationId xmlns:a16="http://schemas.microsoft.com/office/drawing/2014/main" id="{2EB14FFE-9982-4FC4-B783-1EDA85E54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Line 6">
            <a:extLst>
              <a:ext uri="{FF2B5EF4-FFF2-40B4-BE49-F238E27FC236}">
                <a16:creationId xmlns:a16="http://schemas.microsoft.com/office/drawing/2014/main" id="{53C206FB-6ADE-4EB3-87EB-D755266F5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Line 7">
            <a:extLst>
              <a:ext uri="{FF2B5EF4-FFF2-40B4-BE49-F238E27FC236}">
                <a16:creationId xmlns:a16="http://schemas.microsoft.com/office/drawing/2014/main" id="{4B7C7BCE-6A09-4613-86BB-3969FC786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Line 8">
            <a:extLst>
              <a:ext uri="{FF2B5EF4-FFF2-40B4-BE49-F238E27FC236}">
                <a16:creationId xmlns:a16="http://schemas.microsoft.com/office/drawing/2014/main" id="{726417E9-B381-4839-8A24-6F63518DE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4C8868F7-6A33-47DE-991B-5B9F8861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22" name="Text Box 10">
            <a:extLst>
              <a:ext uri="{FF2B5EF4-FFF2-40B4-BE49-F238E27FC236}">
                <a16:creationId xmlns:a16="http://schemas.microsoft.com/office/drawing/2014/main" id="{E2E647F2-21BD-49A8-AEF0-F8468334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0123" name="Text Box 11">
            <a:extLst>
              <a:ext uri="{FF2B5EF4-FFF2-40B4-BE49-F238E27FC236}">
                <a16:creationId xmlns:a16="http://schemas.microsoft.com/office/drawing/2014/main" id="{A5B1605D-30F0-4111-9864-356E5C600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0124" name="Text Box 12">
            <a:extLst>
              <a:ext uri="{FF2B5EF4-FFF2-40B4-BE49-F238E27FC236}">
                <a16:creationId xmlns:a16="http://schemas.microsoft.com/office/drawing/2014/main" id="{95365203-359D-4394-9D11-70C018637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77D51F5C-2BC8-4A78-91FD-C3E96DFCB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26" name="Oval 14">
            <a:extLst>
              <a:ext uri="{FF2B5EF4-FFF2-40B4-BE49-F238E27FC236}">
                <a16:creationId xmlns:a16="http://schemas.microsoft.com/office/drawing/2014/main" id="{DA7E59F4-9857-4F5C-ACB4-B451E8AB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Oval 15">
            <a:extLst>
              <a:ext uri="{FF2B5EF4-FFF2-40B4-BE49-F238E27FC236}">
                <a16:creationId xmlns:a16="http://schemas.microsoft.com/office/drawing/2014/main" id="{85FE8021-7F93-4465-93FD-4A590E7D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Oval 16">
            <a:extLst>
              <a:ext uri="{FF2B5EF4-FFF2-40B4-BE49-F238E27FC236}">
                <a16:creationId xmlns:a16="http://schemas.microsoft.com/office/drawing/2014/main" id="{400DC79D-73C2-48DD-92E9-B799FFE1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9" name="Oval 17">
            <a:extLst>
              <a:ext uri="{FF2B5EF4-FFF2-40B4-BE49-F238E27FC236}">
                <a16:creationId xmlns:a16="http://schemas.microsoft.com/office/drawing/2014/main" id="{BF7F3090-C16E-4868-A000-FF7D0F52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Text Box 18">
            <a:extLst>
              <a:ext uri="{FF2B5EF4-FFF2-40B4-BE49-F238E27FC236}">
                <a16:creationId xmlns:a16="http://schemas.microsoft.com/office/drawing/2014/main" id="{B5F6AC1B-3289-4BBF-86C1-10739F04E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1946275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31" name="Text Box 19">
            <a:extLst>
              <a:ext uri="{FF2B5EF4-FFF2-40B4-BE49-F238E27FC236}">
                <a16:creationId xmlns:a16="http://schemas.microsoft.com/office/drawing/2014/main" id="{E6626F93-6AA9-4D41-8DB6-DACB03D91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3" y="1732166"/>
            <a:ext cx="838198" cy="78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</a:pPr>
            <a:r>
              <a:rPr lang="en-US" altLang="en-US" sz="1800" b="1" dirty="0">
                <a:latin typeface="Arial" panose="020B0604020202020204" pitchFamily="34" charset="0"/>
              </a:rPr>
              <a:t>m=m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</p:txBody>
      </p:sp>
      <p:graphicFrame>
        <p:nvGraphicFramePr>
          <p:cNvPr id="90132" name="Object 20">
            <a:extLst>
              <a:ext uri="{FF2B5EF4-FFF2-40B4-BE49-F238E27FC236}">
                <a16:creationId xmlns:a16="http://schemas.microsoft.com/office/drawing/2014/main" id="{AF8FA291-2A44-4EE2-A293-730C6A1E5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934483"/>
              </p:ext>
            </p:extLst>
          </p:nvPr>
        </p:nvGraphicFramePr>
        <p:xfrm>
          <a:off x="2138363" y="5330825"/>
          <a:ext cx="5867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04240" imgH="591120" progId="">
                  <p:embed/>
                </p:oleObj>
              </mc:Choice>
              <mc:Fallback>
                <p:oleObj r:id="rId3" imgW="3504240" imgH="59112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330825"/>
                        <a:ext cx="5867400" cy="12223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3" name="Text Box 21">
            <a:extLst>
              <a:ext uri="{FF2B5EF4-FFF2-40B4-BE49-F238E27FC236}">
                <a16:creationId xmlns:a16="http://schemas.microsoft.com/office/drawing/2014/main" id="{327D2C5F-C009-4CF2-9B1F-74A5420F6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4268788"/>
            <a:ext cx="205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K=2 clusters:</a:t>
            </a:r>
          </a:p>
        </p:txBody>
      </p:sp>
      <p:graphicFrame>
        <p:nvGraphicFramePr>
          <p:cNvPr id="90134" name="Object 22">
            <a:extLst>
              <a:ext uri="{FF2B5EF4-FFF2-40B4-BE49-F238E27FC236}">
                <a16:creationId xmlns:a16="http://schemas.microsoft.com/office/drawing/2014/main" id="{E72DF765-4566-459B-BD52-18AB8E3F6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14726"/>
              </p:ext>
            </p:extLst>
          </p:nvPr>
        </p:nvGraphicFramePr>
        <p:xfrm>
          <a:off x="2233613" y="2881313"/>
          <a:ext cx="52339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86200" imgH="591120" progId="">
                  <p:embed/>
                </p:oleObj>
              </mc:Choice>
              <mc:Fallback>
                <p:oleObj r:id="rId5" imgW="2986200" imgH="59112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881313"/>
                        <a:ext cx="5233987" cy="122237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Text Box 23">
            <a:extLst>
              <a:ext uri="{FF2B5EF4-FFF2-40B4-BE49-F238E27FC236}">
                <a16:creationId xmlns:a16="http://schemas.microsoft.com/office/drawing/2014/main" id="{F6FC8E90-42E1-4312-AAD7-5CBBECA3E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147888"/>
            <a:ext cx="205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K=1 cluster:</a:t>
            </a:r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ACBE1894-113A-447D-8342-84DE2EC4F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75" y="4637088"/>
            <a:ext cx="6096000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7" name="Line 25">
            <a:extLst>
              <a:ext uri="{FF2B5EF4-FFF2-40B4-BE49-F238E27FC236}">
                <a16:creationId xmlns:a16="http://schemas.microsoft.com/office/drawing/2014/main" id="{706F819E-2C57-46BE-9055-8FB38F4A8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8" name="Line 26">
            <a:extLst>
              <a:ext uri="{FF2B5EF4-FFF2-40B4-BE49-F238E27FC236}">
                <a16:creationId xmlns:a16="http://schemas.microsoft.com/office/drawing/2014/main" id="{5F8FF736-718B-40A7-BC7B-8E6C25708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C7C96415-0349-422A-8EC3-77F9D2E49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2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0" name="Line 28">
            <a:extLst>
              <a:ext uri="{FF2B5EF4-FFF2-40B4-BE49-F238E27FC236}">
                <a16:creationId xmlns:a16="http://schemas.microsoft.com/office/drawing/2014/main" id="{2CAB6E3A-F8DC-4E7E-AF0E-9DE9B6F5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1" name="Line 29">
            <a:extLst>
              <a:ext uri="{FF2B5EF4-FFF2-40B4-BE49-F238E27FC236}">
                <a16:creationId xmlns:a16="http://schemas.microsoft.com/office/drawing/2014/main" id="{FC5E8F07-835D-4938-A556-1F3290C3F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2" name="Text Box 30">
            <a:extLst>
              <a:ext uri="{FF2B5EF4-FFF2-40B4-BE49-F238E27FC236}">
                <a16:creationId xmlns:a16="http://schemas.microsoft.com/office/drawing/2014/main" id="{39BA6B75-D6E6-4ABD-9925-CDD681ACE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43" name="Text Box 31">
            <a:extLst>
              <a:ext uri="{FF2B5EF4-FFF2-40B4-BE49-F238E27FC236}">
                <a16:creationId xmlns:a16="http://schemas.microsoft.com/office/drawing/2014/main" id="{358DFFF1-ABB8-4260-B890-2D1504D16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0144" name="Text Box 32">
            <a:extLst>
              <a:ext uri="{FF2B5EF4-FFF2-40B4-BE49-F238E27FC236}">
                <a16:creationId xmlns:a16="http://schemas.microsoft.com/office/drawing/2014/main" id="{4222B61E-2DF8-4722-B2BB-34CDFE01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5ABF84F1-CB1C-462B-86D5-D277EF1D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0146" name="Text Box 34">
            <a:extLst>
              <a:ext uri="{FF2B5EF4-FFF2-40B4-BE49-F238E27FC236}">
                <a16:creationId xmlns:a16="http://schemas.microsoft.com/office/drawing/2014/main" id="{B4E1597E-C64B-4067-B60A-3C604334A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47" name="Oval 35">
            <a:extLst>
              <a:ext uri="{FF2B5EF4-FFF2-40B4-BE49-F238E27FC236}">
                <a16:creationId xmlns:a16="http://schemas.microsoft.com/office/drawing/2014/main" id="{F1DD9F0A-9D6F-4864-983C-7FDA0F6D1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8" name="Oval 36">
            <a:extLst>
              <a:ext uri="{FF2B5EF4-FFF2-40B4-BE49-F238E27FC236}">
                <a16:creationId xmlns:a16="http://schemas.microsoft.com/office/drawing/2014/main" id="{F9517101-DE5C-472C-A0EF-25C456B7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9" name="Oval 37">
            <a:extLst>
              <a:ext uri="{FF2B5EF4-FFF2-40B4-BE49-F238E27FC236}">
                <a16:creationId xmlns:a16="http://schemas.microsoft.com/office/drawing/2014/main" id="{9879D199-F734-4719-A6A5-EA252272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0" name="Oval 38">
            <a:extLst>
              <a:ext uri="{FF2B5EF4-FFF2-40B4-BE49-F238E27FC236}">
                <a16:creationId xmlns:a16="http://schemas.microsoft.com/office/drawing/2014/main" id="{6CBB2759-A155-4201-8F57-6A22B058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1" name="Text Box 39">
            <a:extLst>
              <a:ext uri="{FF2B5EF4-FFF2-40B4-BE49-F238E27FC236}">
                <a16:creationId xmlns:a16="http://schemas.microsoft.com/office/drawing/2014/main" id="{29C91EBD-E6AD-4753-B716-1257DF780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286250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52" name="Text Box 40">
            <a:extLst>
              <a:ext uri="{FF2B5EF4-FFF2-40B4-BE49-F238E27FC236}">
                <a16:creationId xmlns:a16="http://schemas.microsoft.com/office/drawing/2014/main" id="{C2878744-CA7F-4B76-8537-89B95D4F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4286250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53" name="Text Box 41">
            <a:extLst>
              <a:ext uri="{FF2B5EF4-FFF2-40B4-BE49-F238E27FC236}">
                <a16:creationId xmlns:a16="http://schemas.microsoft.com/office/drawing/2014/main" id="{9E6E3EBE-6480-4A6D-B4E5-98D4631EA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714875"/>
            <a:ext cx="533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m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54" name="Text Box 42">
            <a:extLst>
              <a:ext uri="{FF2B5EF4-FFF2-40B4-BE49-F238E27FC236}">
                <a16:creationId xmlns:a16="http://schemas.microsoft.com/office/drawing/2014/main" id="{2881788E-4D5A-49F8-9148-C934C4256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4714875"/>
            <a:ext cx="533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</a:t>
            </a:r>
            <a:r>
              <a:rPr lang="en-US" altLang="en-US" sz="18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323C-B977-496F-9EF0-4358B993617A}"/>
              </a:ext>
            </a:extLst>
          </p:cNvPr>
          <p:cNvSpPr/>
          <p:nvPr/>
        </p:nvSpPr>
        <p:spPr>
          <a:xfrm>
            <a:off x="661988" y="1443335"/>
            <a:ext cx="7227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TSS = BSS + WSS = constant for a given data set</a:t>
            </a:r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B62128B9-0F17-426F-9D0D-15063DE1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4179888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092E60A-7079-40D6-943C-76C6530AD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Internal Measures: Choosing k with </a:t>
            </a:r>
            <a:r>
              <a:rPr lang="en-US" altLang="en-US" dirty="0"/>
              <a:t>Sum of Squares</a:t>
            </a:r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3DB3DEE2-6BC6-4ECD-92AC-E50EE5238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268412"/>
          </a:xfrm>
        </p:spPr>
        <p:txBody>
          <a:bodyPr/>
          <a:lstStyle/>
          <a:p>
            <a:r>
              <a:rPr lang="en-US" altLang="en-US" dirty="0"/>
              <a:t>SSE is good for comparing two </a:t>
            </a:r>
            <a:r>
              <a:rPr lang="en-US" altLang="en-US" dirty="0" err="1"/>
              <a:t>clusterings</a:t>
            </a:r>
            <a:r>
              <a:rPr lang="en-US" altLang="en-US" dirty="0"/>
              <a:t> or two clusters (average SSE).</a:t>
            </a:r>
          </a:p>
          <a:p>
            <a:r>
              <a:rPr lang="en-US" altLang="en-US" dirty="0"/>
              <a:t>Can also be used to estimate the number of clusters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4995" name="Picture 3">
            <a:extLst>
              <a:ext uri="{FF2B5EF4-FFF2-40B4-BE49-F238E27FC236}">
                <a16:creationId xmlns:a16="http://schemas.microsoft.com/office/drawing/2014/main" id="{5F7CBD93-CB08-4138-9CA2-5D3A0FE5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07"/>
          <a:stretch>
            <a:fillRect/>
          </a:stretch>
        </p:blipFill>
        <p:spPr bwMode="auto">
          <a:xfrm>
            <a:off x="360362" y="4211787"/>
            <a:ext cx="4578350" cy="1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540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996" name="Picture 4">
            <a:extLst>
              <a:ext uri="{FF2B5EF4-FFF2-40B4-BE49-F238E27FC236}">
                <a16:creationId xmlns:a16="http://schemas.microsoft.com/office/drawing/2014/main" id="{0F903855-6599-425D-8C77-4F9E966B3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1"/>
          <a:stretch/>
        </p:blipFill>
        <p:spPr bwMode="auto">
          <a:xfrm>
            <a:off x="4703763" y="2998937"/>
            <a:ext cx="4079875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7" name="Text Box 5">
            <a:extLst>
              <a:ext uri="{FF2B5EF4-FFF2-40B4-BE49-F238E27FC236}">
                <a16:creationId xmlns:a16="http://schemas.microsoft.com/office/drawing/2014/main" id="{EFE3CD9A-5A9B-49A3-A1DD-C869C82B4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6787"/>
            <a:ext cx="40798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Data points forming 10 clusters</a:t>
            </a:r>
          </a:p>
        </p:txBody>
      </p:sp>
      <p:sp>
        <p:nvSpPr>
          <p:cNvPr id="84998" name="Oval 6">
            <a:extLst>
              <a:ext uri="{FF2B5EF4-FFF2-40B4-BE49-F238E27FC236}">
                <a16:creationId xmlns:a16="http://schemas.microsoft.com/office/drawing/2014/main" id="{46D6623C-D2DB-45DD-968E-71E36094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5443538"/>
            <a:ext cx="263525" cy="293687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AutoShape 7">
            <a:extLst>
              <a:ext uri="{FF2B5EF4-FFF2-40B4-BE49-F238E27FC236}">
                <a16:creationId xmlns:a16="http://schemas.microsoft.com/office/drawing/2014/main" id="{6B9D4070-F392-4E32-A7A1-347C4D374697}"/>
              </a:ext>
            </a:extLst>
          </p:cNvPr>
          <p:cNvSpPr>
            <a:spLocks/>
          </p:cNvSpPr>
          <p:nvPr/>
        </p:nvSpPr>
        <p:spPr bwMode="auto">
          <a:xfrm>
            <a:off x="7324725" y="3375025"/>
            <a:ext cx="1079500" cy="615950"/>
          </a:xfrm>
          <a:prstGeom prst="borderCallout1">
            <a:avLst>
              <a:gd name="adj1" fmla="val 32417"/>
              <a:gd name="adj2" fmla="val -8333"/>
              <a:gd name="adj3" fmla="val 335685"/>
              <a:gd name="adj4" fmla="val -7219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 dirty="0">
                <a:latin typeface="+mn-lt"/>
              </a:rPr>
              <a:t>Look for </a:t>
            </a:r>
            <a:br>
              <a:rPr lang="en-US" altLang="en-US" sz="2000" dirty="0">
                <a:latin typeface="+mn-lt"/>
              </a:rPr>
            </a:br>
            <a:r>
              <a:rPr lang="en-US" altLang="en-US" sz="2000" dirty="0">
                <a:latin typeface="+mn-lt"/>
              </a:rPr>
              <a:t>the knee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E53ED9-6C87-40BA-B5FA-D63ACEC8DDC3}"/>
              </a:ext>
            </a:extLst>
          </p:cNvPr>
          <p:cNvSpPr/>
          <p:nvPr/>
        </p:nvSpPr>
        <p:spPr>
          <a:xfrm>
            <a:off x="4703763" y="4572000"/>
            <a:ext cx="88906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B4F9E6-A57E-4AC8-9984-708453481905}"/>
              </a:ext>
            </a:extLst>
          </p:cNvPr>
          <p:cNvCxnSpPr>
            <a:cxnSpLocks/>
          </p:cNvCxnSpPr>
          <p:nvPr/>
        </p:nvCxnSpPr>
        <p:spPr>
          <a:xfrm>
            <a:off x="519112" y="5553224"/>
            <a:ext cx="4341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975FA4-EC56-4896-814C-57BEF64A34AB}"/>
              </a:ext>
            </a:extLst>
          </p:cNvPr>
          <p:cNvCxnSpPr>
            <a:cxnSpLocks/>
          </p:cNvCxnSpPr>
          <p:nvPr/>
        </p:nvCxnSpPr>
        <p:spPr>
          <a:xfrm flipV="1">
            <a:off x="519112" y="418162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782D58-B6AB-4E76-883A-7386E5147879}"/>
              </a:ext>
            </a:extLst>
          </p:cNvPr>
          <p:cNvSpPr txBox="1"/>
          <p:nvPr/>
        </p:nvSpPr>
        <p:spPr>
          <a:xfrm>
            <a:off x="4711484" y="555813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AF19F-D04B-4DE2-82C2-70BD0CAB350B}"/>
              </a:ext>
            </a:extLst>
          </p:cNvPr>
          <p:cNvSpPr txBox="1"/>
          <p:nvPr/>
        </p:nvSpPr>
        <p:spPr>
          <a:xfrm>
            <a:off x="244258" y="3822849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8D966ED-4B3D-43F7-BCE8-594ACDE84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Silhouette Coefficient</a:t>
            </a:r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6838A6E9-27E7-4D8B-9616-C9876D462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proximity graph-based approach can also be used for cohesion and separation.</a:t>
            </a:r>
          </a:p>
          <a:p>
            <a:pPr lvl="1"/>
            <a:r>
              <a:rPr lang="en-US" altLang="en-US" dirty="0"/>
              <a:t>Cluster cohesion is the sum of the weight of all links within a cluster.</a:t>
            </a:r>
          </a:p>
          <a:p>
            <a:pPr lvl="1"/>
            <a:r>
              <a:rPr lang="en-US" altLang="en-US" dirty="0"/>
              <a:t>Cluster separation is the sum of the weights between nodes in the cluster and nodes outside the cluster.</a:t>
            </a:r>
          </a:p>
        </p:txBody>
      </p:sp>
      <p:sp>
        <p:nvSpPr>
          <p:cNvPr id="91139" name="Freeform 3">
            <a:extLst>
              <a:ext uri="{FF2B5EF4-FFF2-40B4-BE49-F238E27FC236}">
                <a16:creationId xmlns:a16="http://schemas.microsoft.com/office/drawing/2014/main" id="{DAB2BB99-39B9-4B74-A9E4-2037ABF160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63157" y="3575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0" name="Oval 4">
            <a:extLst>
              <a:ext uri="{FF2B5EF4-FFF2-40B4-BE49-F238E27FC236}">
                <a16:creationId xmlns:a16="http://schemas.microsoft.com/office/drawing/2014/main" id="{E78702A3-8705-40ED-B5DB-EE75C52B68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3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FDE5B718-B8D8-466F-A217-4F00CF30C71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76800" y="3733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Oval 6">
            <a:extLst>
              <a:ext uri="{FF2B5EF4-FFF2-40B4-BE49-F238E27FC236}">
                <a16:creationId xmlns:a16="http://schemas.microsoft.com/office/drawing/2014/main" id="{38A832C1-4F13-4AF9-A221-55A230EE70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38600" y="4191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Oval 7">
            <a:extLst>
              <a:ext uri="{FF2B5EF4-FFF2-40B4-BE49-F238E27FC236}">
                <a16:creationId xmlns:a16="http://schemas.microsoft.com/office/drawing/2014/main" id="{203A7B09-F558-492B-8F33-73BA56DC58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03813" y="4037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Freeform 8">
            <a:extLst>
              <a:ext uri="{FF2B5EF4-FFF2-40B4-BE49-F238E27FC236}">
                <a16:creationId xmlns:a16="http://schemas.microsoft.com/office/drawing/2014/main" id="{D7D1C250-7D0D-4AC2-AFB0-16D2192DBCE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08310F41-81E7-4B81-A3A0-329647F2C93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10">
            <a:extLst>
              <a:ext uri="{FF2B5EF4-FFF2-40B4-BE49-F238E27FC236}">
                <a16:creationId xmlns:a16="http://schemas.microsoft.com/office/drawing/2014/main" id="{3D28643C-3401-4FE9-A1CA-FE5B5816EB6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Oval 11">
            <a:extLst>
              <a:ext uri="{FF2B5EF4-FFF2-40B4-BE49-F238E27FC236}">
                <a16:creationId xmlns:a16="http://schemas.microsoft.com/office/drawing/2014/main" id="{1F86B361-CDCF-4BC2-B04E-CAC4921636D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Oval 12">
            <a:extLst>
              <a:ext uri="{FF2B5EF4-FFF2-40B4-BE49-F238E27FC236}">
                <a16:creationId xmlns:a16="http://schemas.microsoft.com/office/drawing/2014/main" id="{7FABF367-42D2-4F97-8F52-685FE0DC903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3494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Line 13">
            <a:extLst>
              <a:ext uri="{FF2B5EF4-FFF2-40B4-BE49-F238E27FC236}">
                <a16:creationId xmlns:a16="http://schemas.microsoft.com/office/drawing/2014/main" id="{C9835C46-D762-46C7-A1EB-0007A2518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Line 14">
            <a:extLst>
              <a:ext uri="{FF2B5EF4-FFF2-40B4-BE49-F238E27FC236}">
                <a16:creationId xmlns:a16="http://schemas.microsoft.com/office/drawing/2014/main" id="{CFCAD47B-DE15-422C-90EB-75CC28D00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960813"/>
            <a:ext cx="16764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1" name="Line 15">
            <a:extLst>
              <a:ext uri="{FF2B5EF4-FFF2-40B4-BE49-F238E27FC236}">
                <a16:creationId xmlns:a16="http://schemas.microsoft.com/office/drawing/2014/main" id="{C627B98F-204A-4559-AF0C-8133571CD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79813"/>
            <a:ext cx="2209800" cy="917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2" name="Line 16">
            <a:extLst>
              <a:ext uri="{FF2B5EF4-FFF2-40B4-BE49-F238E27FC236}">
                <a16:creationId xmlns:a16="http://schemas.microsoft.com/office/drawing/2014/main" id="{27CDFB4E-1ED7-49F1-9B39-B66BB6EAB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960813"/>
            <a:ext cx="30480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3" name="Line 17">
            <a:extLst>
              <a:ext uri="{FF2B5EF4-FFF2-40B4-BE49-F238E27FC236}">
                <a16:creationId xmlns:a16="http://schemas.microsoft.com/office/drawing/2014/main" id="{DCB6A0D0-B234-40DA-B35B-764B3F18B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4" name="Line 18">
            <a:extLst>
              <a:ext uri="{FF2B5EF4-FFF2-40B4-BE49-F238E27FC236}">
                <a16:creationId xmlns:a16="http://schemas.microsoft.com/office/drawing/2014/main" id="{24C5870F-120A-4F1C-ADE1-F62CA5D8D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960813"/>
            <a:ext cx="15240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Line 19">
            <a:extLst>
              <a:ext uri="{FF2B5EF4-FFF2-40B4-BE49-F238E27FC236}">
                <a16:creationId xmlns:a16="http://schemas.microsoft.com/office/drawing/2014/main" id="{BF6D028D-6DAA-4FB0-A7EE-76493A944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579813"/>
            <a:ext cx="20574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0">
            <a:extLst>
              <a:ext uri="{FF2B5EF4-FFF2-40B4-BE49-F238E27FC236}">
                <a16:creationId xmlns:a16="http://schemas.microsoft.com/office/drawing/2014/main" id="{F9F44754-6AB5-42C4-BDF9-F6836ED2B8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960813"/>
            <a:ext cx="28956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735E8E2F-E900-4B61-99E3-33F3D36BE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8" name="Line 22">
            <a:extLst>
              <a:ext uri="{FF2B5EF4-FFF2-40B4-BE49-F238E27FC236}">
                <a16:creationId xmlns:a16="http://schemas.microsoft.com/office/drawing/2014/main" id="{89D6A452-884E-4DE2-BAC7-E81EAA254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960813"/>
            <a:ext cx="3962400" cy="231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70C7C578-3F70-46ED-A04B-2AD716CD7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579813"/>
            <a:ext cx="3124200" cy="612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73B305C1-B67D-41B9-8642-AA564C278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960813"/>
            <a:ext cx="2590800" cy="231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A2C5715A-8D58-42C4-962E-EEFED770A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61A1D123-79BF-44A4-ABBF-0445717F5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3" name="Line 27">
            <a:extLst>
              <a:ext uri="{FF2B5EF4-FFF2-40B4-BE49-F238E27FC236}">
                <a16:creationId xmlns:a16="http://schemas.microsoft.com/office/drawing/2014/main" id="{DD524A48-C685-4325-9520-61CBAE681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579813"/>
            <a:ext cx="22860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4" name="Line 28">
            <a:extLst>
              <a:ext uri="{FF2B5EF4-FFF2-40B4-BE49-F238E27FC236}">
                <a16:creationId xmlns:a16="http://schemas.microsoft.com/office/drawing/2014/main" id="{2CABD577-CAD0-4C5E-88B5-2602876DF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5" name="Freeform 29">
            <a:extLst>
              <a:ext uri="{FF2B5EF4-FFF2-40B4-BE49-F238E27FC236}">
                <a16:creationId xmlns:a16="http://schemas.microsoft.com/office/drawing/2014/main" id="{513D3A91-243F-48A6-8F21-54C58CA4F9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91357" y="3728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66" name="Oval 30">
            <a:extLst>
              <a:ext uri="{FF2B5EF4-FFF2-40B4-BE49-F238E27FC236}">
                <a16:creationId xmlns:a16="http://schemas.microsoft.com/office/drawing/2014/main" id="{5B49EFA8-25B3-48A7-92C2-EBD213A5BF8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200" y="4648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Oval 31">
            <a:extLst>
              <a:ext uri="{FF2B5EF4-FFF2-40B4-BE49-F238E27FC236}">
                <a16:creationId xmlns:a16="http://schemas.microsoft.com/office/drawing/2014/main" id="{1C4F8203-CA44-4497-8149-45C4E2D037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50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Oval 32">
            <a:extLst>
              <a:ext uri="{FF2B5EF4-FFF2-40B4-BE49-F238E27FC236}">
                <a16:creationId xmlns:a16="http://schemas.microsoft.com/office/drawing/2014/main" id="{43199714-095B-482B-B363-D2FD1D06C17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800" y="43434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9" name="Oval 33">
            <a:extLst>
              <a:ext uri="{FF2B5EF4-FFF2-40B4-BE49-F238E27FC236}">
                <a16:creationId xmlns:a16="http://schemas.microsoft.com/office/drawing/2014/main" id="{21FC007D-BB0C-4084-A145-1979DB9B138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32013" y="41894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70" name="Line 34">
            <a:extLst>
              <a:ext uri="{FF2B5EF4-FFF2-40B4-BE49-F238E27FC236}">
                <a16:creationId xmlns:a16="http://schemas.microsoft.com/office/drawing/2014/main" id="{5D7B574D-D678-4B20-9E6A-609BCCA83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3960813"/>
            <a:ext cx="762000" cy="3841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1" name="Line 35">
            <a:extLst>
              <a:ext uri="{FF2B5EF4-FFF2-40B4-BE49-F238E27FC236}">
                <a16:creationId xmlns:a16="http://schemas.microsoft.com/office/drawing/2014/main" id="{C7B55ED8-96C8-468F-9BC5-C533CAD4CE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3413" y="3960813"/>
            <a:ext cx="79375" cy="6889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2" name="Line 36">
            <a:extLst>
              <a:ext uri="{FF2B5EF4-FFF2-40B4-BE49-F238E27FC236}">
                <a16:creationId xmlns:a16="http://schemas.microsoft.com/office/drawing/2014/main" id="{C8A59BD4-7CD1-4C0F-B24E-07C9CD26D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3" name="Line 37">
            <a:extLst>
              <a:ext uri="{FF2B5EF4-FFF2-40B4-BE49-F238E27FC236}">
                <a16:creationId xmlns:a16="http://schemas.microsoft.com/office/drawing/2014/main" id="{0AC8FEA2-D24F-4ECB-AC04-056E96F105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3413" y="3960813"/>
            <a:ext cx="231775" cy="3079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Line 38">
            <a:extLst>
              <a:ext uri="{FF2B5EF4-FFF2-40B4-BE49-F238E27FC236}">
                <a16:creationId xmlns:a16="http://schemas.microsoft.com/office/drawing/2014/main" id="{502955D9-0E15-4F98-9821-85023338B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413" y="4267200"/>
            <a:ext cx="993775" cy="762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5" name="Line 39">
            <a:extLst>
              <a:ext uri="{FF2B5EF4-FFF2-40B4-BE49-F238E27FC236}">
                <a16:creationId xmlns:a16="http://schemas.microsoft.com/office/drawing/2014/main" id="{9E4BB419-2EEA-4743-B33F-C7ABAC6DE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267200"/>
            <a:ext cx="155575" cy="3810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F5E4BA7E-FF0E-4C20-A0B3-9863A475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86400"/>
            <a:ext cx="111579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cohesion</a:t>
            </a:r>
          </a:p>
        </p:txBody>
      </p:sp>
      <p:sp>
        <p:nvSpPr>
          <p:cNvPr id="91177" name="Rectangle 41">
            <a:extLst>
              <a:ext uri="{FF2B5EF4-FFF2-40B4-BE49-F238E27FC236}">
                <a16:creationId xmlns:a16="http://schemas.microsoft.com/office/drawing/2014/main" id="{43ECF08F-C8F8-4B32-97E6-70F9285B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128981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separation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2AA20A6-68C5-4861-8C7C-CBDD93549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Silhouette Coefficient</a:t>
            </a:r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10F4004A-D39D-4C00-9678-D9F720AA3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0824"/>
            <a:ext cx="7886700" cy="497204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Silhouette Coefficient combine ideas of both cohesion and separation, but for individual points. For an individual point i:</a:t>
            </a:r>
          </a:p>
          <a:p>
            <a:pPr lvl="1"/>
            <a:r>
              <a:rPr lang="en-US" altLang="en-US" dirty="0"/>
              <a:t>Calculate a(</a:t>
            </a:r>
            <a:r>
              <a:rPr lang="en-US" altLang="en-US" dirty="0" err="1"/>
              <a:t>i</a:t>
            </a:r>
            <a:r>
              <a:rPr lang="en-US" altLang="en-US" dirty="0"/>
              <a:t>) = average dissimilarity of </a:t>
            </a:r>
            <a:r>
              <a:rPr lang="en-US" altLang="en-US" dirty="0" err="1"/>
              <a:t>i</a:t>
            </a:r>
            <a:r>
              <a:rPr lang="en-US" altLang="en-US" dirty="0"/>
              <a:t> to all other points in its cluster</a:t>
            </a:r>
          </a:p>
          <a:p>
            <a:pPr lvl="1"/>
            <a:r>
              <a:rPr lang="en-US" altLang="en-US" dirty="0"/>
              <a:t>Calculate b(</a:t>
            </a:r>
            <a:r>
              <a:rPr lang="en-US" altLang="en-US" dirty="0" err="1"/>
              <a:t>i</a:t>
            </a:r>
            <a:r>
              <a:rPr lang="en-US" altLang="en-US" dirty="0"/>
              <a:t>) = lowest average dissimilarity of </a:t>
            </a:r>
            <a:r>
              <a:rPr lang="en-US" altLang="en-US" dirty="0" err="1"/>
              <a:t>i</a:t>
            </a:r>
            <a:r>
              <a:rPr lang="en-US" altLang="en-US" dirty="0"/>
              <a:t>  to any other)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closer to 1 the better.</a:t>
            </a:r>
          </a:p>
          <a:p>
            <a:r>
              <a:rPr lang="en-US" altLang="en-US" dirty="0"/>
              <a:t>Can calculate the Average Silhouette width for a cluster or a clustering</a:t>
            </a:r>
          </a:p>
        </p:txBody>
      </p:sp>
      <p:sp>
        <p:nvSpPr>
          <p:cNvPr id="92163" name="Oval 3">
            <a:extLst>
              <a:ext uri="{FF2B5EF4-FFF2-40B4-BE49-F238E27FC236}">
                <a16:creationId xmlns:a16="http://schemas.microsoft.com/office/drawing/2014/main" id="{D3F74E58-9D1C-464B-8051-457C3F1C1BB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18149" y="4138613"/>
            <a:ext cx="74612" cy="74612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Freeform 4">
            <a:extLst>
              <a:ext uri="{FF2B5EF4-FFF2-40B4-BE49-F238E27FC236}">
                <a16:creationId xmlns:a16="http://schemas.microsoft.com/office/drawing/2014/main" id="{18334DC3-5081-4287-8ECD-2B464948CE3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4818" y="3244056"/>
            <a:ext cx="1778000" cy="13446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165" name="Oval 5">
            <a:extLst>
              <a:ext uri="{FF2B5EF4-FFF2-40B4-BE49-F238E27FC236}">
                <a16:creationId xmlns:a16="http://schemas.microsoft.com/office/drawing/2014/main" id="{95152ED7-1991-41F2-930E-4FC49EBEA63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68482" y="3799802"/>
            <a:ext cx="45719" cy="66117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Oval 6">
            <a:extLst>
              <a:ext uri="{FF2B5EF4-FFF2-40B4-BE49-F238E27FC236}">
                <a16:creationId xmlns:a16="http://schemas.microsoft.com/office/drawing/2014/main" id="{88C0DBDA-87EA-4A88-9197-1D3CA537D9D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555036" y="35385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Oval 7">
            <a:extLst>
              <a:ext uri="{FF2B5EF4-FFF2-40B4-BE49-F238E27FC236}">
                <a16:creationId xmlns:a16="http://schemas.microsoft.com/office/drawing/2014/main" id="{3D6C753B-4AED-4FF3-B02A-DBAB7ED762C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739855" y="3171031"/>
            <a:ext cx="73025" cy="74613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Freeform 8">
            <a:extLst>
              <a:ext uri="{FF2B5EF4-FFF2-40B4-BE49-F238E27FC236}">
                <a16:creationId xmlns:a16="http://schemas.microsoft.com/office/drawing/2014/main" id="{D2A68097-3928-4357-8285-FC723181ED6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058818" y="2913856"/>
            <a:ext cx="1778000" cy="163036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169" name="Line 9">
            <a:extLst>
              <a:ext uri="{FF2B5EF4-FFF2-40B4-BE49-F238E27FC236}">
                <a16:creationId xmlns:a16="http://schemas.microsoft.com/office/drawing/2014/main" id="{1BEDAD99-D440-4EF0-9305-4531451AF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3761" y="3692525"/>
            <a:ext cx="960438" cy="152400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Line 10">
            <a:extLst>
              <a:ext uri="{FF2B5EF4-FFF2-40B4-BE49-F238E27FC236}">
                <a16:creationId xmlns:a16="http://schemas.microsoft.com/office/drawing/2014/main" id="{0E485231-B4D7-460C-B67C-07789FF85E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8149" y="3768725"/>
            <a:ext cx="146050" cy="373063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FFCE6DA1-CD92-40E2-A3BA-C18ABBDE6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3536" y="3398838"/>
            <a:ext cx="220663" cy="295275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4970E86A-0C27-4968-9F11-CFEAD97EE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2611" y="3546475"/>
            <a:ext cx="1571625" cy="147638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6A70CE78-198B-48B0-894A-51E345F2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1" y="3317875"/>
            <a:ext cx="965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solidFill>
                  <a:srgbClr val="009900"/>
                </a:solidFill>
              </a:rPr>
              <a:t>a(i)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518419D-7CCF-412F-A9B6-93654F380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6" y="3868738"/>
            <a:ext cx="11080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solidFill>
                  <a:srgbClr val="FF0000"/>
                </a:solidFill>
              </a:rPr>
              <a:t>b(i)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BCF89D80-00B7-427A-BDF0-B67638B9F4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199" y="3173413"/>
            <a:ext cx="2078037" cy="520700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6" name="Line 16">
            <a:extLst>
              <a:ext uri="{FF2B5EF4-FFF2-40B4-BE49-F238E27FC236}">
                <a16:creationId xmlns:a16="http://schemas.microsoft.com/office/drawing/2014/main" id="{D12E5CE9-FA25-4EC8-BE3A-2B69C43EB4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2611" y="3541713"/>
            <a:ext cx="2894013" cy="152400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A4C4258D-5FD9-4D39-B5DF-4F631CAA2D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62611" y="3692525"/>
            <a:ext cx="2152650" cy="517525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178" name="Picture 18">
            <a:extLst>
              <a:ext uri="{FF2B5EF4-FFF2-40B4-BE49-F238E27FC236}">
                <a16:creationId xmlns:a16="http://schemas.microsoft.com/office/drawing/2014/main" id="{8504A347-4ED3-4D34-8B22-742368B9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90" y="2982604"/>
            <a:ext cx="3348036" cy="103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79" name="Picture 19">
            <a:extLst>
              <a:ext uri="{FF2B5EF4-FFF2-40B4-BE49-F238E27FC236}">
                <a16:creationId xmlns:a16="http://schemas.microsoft.com/office/drawing/2014/main" id="{8FE09A0F-3EA9-446E-8F6D-79C1CDCC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2" y="4586784"/>
            <a:ext cx="1178846" cy="24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80" name="Text Box 20">
            <a:extLst>
              <a:ext uri="{FF2B5EF4-FFF2-40B4-BE49-F238E27FC236}">
                <a16:creationId xmlns:a16="http://schemas.microsoft.com/office/drawing/2014/main" id="{50BEF3B0-8BD3-4716-AC86-A10D20859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4" y="3208338"/>
            <a:ext cx="796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/>
              <a:t>i</a:t>
            </a:r>
          </a:p>
        </p:txBody>
      </p:sp>
      <p:sp>
        <p:nvSpPr>
          <p:cNvPr id="92181" name="Oval 21">
            <a:extLst>
              <a:ext uri="{FF2B5EF4-FFF2-40B4-BE49-F238E27FC236}">
                <a16:creationId xmlns:a16="http://schemas.microsoft.com/office/drawing/2014/main" id="{0E87FEE6-C477-4BBD-9370-8B0792257E6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63405" y="3693319"/>
            <a:ext cx="73025" cy="74613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2" name="Oval 22">
            <a:extLst>
              <a:ext uri="{FF2B5EF4-FFF2-40B4-BE49-F238E27FC236}">
                <a16:creationId xmlns:a16="http://schemas.microsoft.com/office/drawing/2014/main" id="{E8995BD2-9E49-44CA-AAE2-8E619D3A2CD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43536" y="33988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Oval 23">
            <a:extLst>
              <a:ext uri="{FF2B5EF4-FFF2-40B4-BE49-F238E27FC236}">
                <a16:creationId xmlns:a16="http://schemas.microsoft.com/office/drawing/2014/main" id="{75F00225-5598-42B5-A09F-BA5E6BBBC73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2649" y="35385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Oval 24">
            <a:extLst>
              <a:ext uri="{FF2B5EF4-FFF2-40B4-BE49-F238E27FC236}">
                <a16:creationId xmlns:a16="http://schemas.microsoft.com/office/drawing/2014/main" id="{889AACD6-EEBE-40A9-9953-6E85C4C305C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740649" y="4132263"/>
            <a:ext cx="74612" cy="74612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>
            <a:extLst>
              <a:ext uri="{FF2B5EF4-FFF2-40B4-BE49-F238E27FC236}">
                <a16:creationId xmlns:a16="http://schemas.microsoft.com/office/drawing/2014/main" id="{0DF6B0D5-6BB1-47FF-9B5D-1D761704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6" y="4826000"/>
            <a:ext cx="129063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Cohersion</a:t>
            </a: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C7E35D37-B2AF-4630-AFC0-871B09D3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4" y="4811713"/>
            <a:ext cx="129063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Separation</a:t>
            </a:r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22DB0772-ABD3-4FF0-B9AB-F349C4016DC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686214" y="3150352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3">
            <a:extLst>
              <a:ext uri="{FF2B5EF4-FFF2-40B4-BE49-F238E27FC236}">
                <a16:creationId xmlns:a16="http://schemas.microsoft.com/office/drawing/2014/main" id="{B0EEEA03-2F50-4C15-82E4-AFFF2E8277A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514556" y="3498570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A7330500-27EC-4724-A5DE-1D4A952CB99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495924" y="4100513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7F42FB27-7D42-4348-B4FB-9B2B86E88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592455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Internal Measures: Silhouette Plot</a:t>
            </a:r>
          </a:p>
        </p:txBody>
      </p:sp>
      <p:pic>
        <p:nvPicPr>
          <p:cNvPr id="93186" name="Picture 2">
            <a:extLst>
              <a:ext uri="{FF2B5EF4-FFF2-40B4-BE49-F238E27FC236}">
                <a16:creationId xmlns:a16="http://schemas.microsoft.com/office/drawing/2014/main" id="{F7C2670F-6AFB-4014-9150-5D19E82A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20788"/>
            <a:ext cx="5846896" cy="527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>
            <a:extLst>
              <a:ext uri="{FF2B5EF4-FFF2-40B4-BE49-F238E27FC236}">
                <a16:creationId xmlns:a16="http://schemas.microsoft.com/office/drawing/2014/main" id="{08BE469D-E693-4C32-B7A3-6F3BCE745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42"/>
          <a:stretch/>
        </p:blipFill>
        <p:spPr bwMode="auto">
          <a:xfrm>
            <a:off x="1981200" y="1905000"/>
            <a:ext cx="5441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4209" name="Rectangle 1">
            <a:extLst>
              <a:ext uri="{FF2B5EF4-FFF2-40B4-BE49-F238E27FC236}">
                <a16:creationId xmlns:a16="http://schemas.microsoft.com/office/drawing/2014/main" id="{72B9B122-D4F5-426F-A10F-10C608468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Internal Measures: Choosing k using the Average Silhouette Width </a:t>
            </a:r>
          </a:p>
        </p:txBody>
      </p:sp>
      <p:sp>
        <p:nvSpPr>
          <p:cNvPr id="94211" name="Oval 3">
            <a:extLst>
              <a:ext uri="{FF2B5EF4-FFF2-40B4-BE49-F238E27FC236}">
                <a16:creationId xmlns:a16="http://schemas.microsoft.com/office/drawing/2014/main" id="{53D745D0-FEC8-4602-A0DF-73BC49CD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214562"/>
            <a:ext cx="514350" cy="528637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92C1A5CF-4E45-4AC2-AB07-DFB935C37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External Measures of Cluster Validity: Entropy and Purity</a:t>
            </a:r>
          </a:p>
        </p:txBody>
      </p:sp>
      <p:graphicFrame>
        <p:nvGraphicFramePr>
          <p:cNvPr id="95234" name="Object 2">
            <a:extLst>
              <a:ext uri="{FF2B5EF4-FFF2-40B4-BE49-F238E27FC236}">
                <a16:creationId xmlns:a16="http://schemas.microsoft.com/office/drawing/2014/main" id="{C4194465-C592-43D5-9885-8BF3F195F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475341"/>
              </p:ext>
            </p:extLst>
          </p:nvPr>
        </p:nvGraphicFramePr>
        <p:xfrm>
          <a:off x="914400" y="1219200"/>
          <a:ext cx="7391400" cy="4721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91400" cy="472177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Text Box 3">
            <a:extLst>
              <a:ext uri="{FF2B5EF4-FFF2-40B4-BE49-F238E27FC236}">
                <a16:creationId xmlns:a16="http://schemas.microsoft.com/office/drawing/2014/main" id="{5CB0F1EE-2C1C-48C9-99DA-237193BD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944393"/>
            <a:ext cx="7962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Other measures: Precision, Recall, F-measure, Rand, Adj. Rand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F2EA0B6-3214-44AA-A5C0-12F16491A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Comment on Cluster Validity</a:t>
            </a:r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FC718FBF-3C87-4C7D-8B59-8610CEF78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“The validation of clustering structures is the most difficult and frustrating part of cluster analysis.</a:t>
            </a:r>
          </a:p>
          <a:p>
            <a:pPr marL="0" indent="0">
              <a:buNone/>
            </a:pPr>
            <a:r>
              <a:rPr lang="en-US" altLang="en-US" sz="2800" dirty="0"/>
              <a:t>Without a strong effort in this direction, cluster analysis will remain a black art accessible only to those true believers who have experience and great courage.”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r">
              <a:buNone/>
            </a:pPr>
            <a:r>
              <a:rPr lang="en-US" altLang="en-US" i="1" dirty="0"/>
              <a:t>Algorithms for Clustering Data, Jain and </a:t>
            </a:r>
            <a:r>
              <a:rPr lang="en-US" altLang="en-US" i="1" dirty="0" err="1"/>
              <a:t>Dubes</a:t>
            </a:r>
            <a:endParaRPr lang="en-US" altLang="en-US" i="1" dirty="0"/>
          </a:p>
        </p:txBody>
      </p:sp>
      <p:sp>
        <p:nvSpPr>
          <p:cNvPr id="96259" name="AutoShape 3">
            <a:extLst>
              <a:ext uri="{FF2B5EF4-FFF2-40B4-BE49-F238E27FC236}">
                <a16:creationId xmlns:a16="http://schemas.microsoft.com/office/drawing/2014/main" id="{5081B8C4-0491-40C9-9274-7FDFBC5110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4600" y="59150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1B13256C-364B-4ECD-95CF-D22BD7911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11266" name="Group 2">
            <a:extLst>
              <a:ext uri="{FF2B5EF4-FFF2-40B4-BE49-F238E27FC236}">
                <a16:creationId xmlns:a16="http://schemas.microsoft.com/office/drawing/2014/main" id="{15108940-BC10-4707-9324-5626697E919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3343275" cy="1477963"/>
            <a:chOff x="432" y="1200"/>
            <a:chExt cx="2106" cy="931"/>
          </a:xfrm>
        </p:grpSpPr>
        <p:grpSp>
          <p:nvGrpSpPr>
            <p:cNvPr id="11267" name="Group 3">
              <a:extLst>
                <a:ext uri="{FF2B5EF4-FFF2-40B4-BE49-F238E27FC236}">
                  <a16:creationId xmlns:a16="http://schemas.microsoft.com/office/drawing/2014/main" id="{19F97792-57C2-43D9-8DD1-2628BA9F4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0"/>
              <a:ext cx="2106" cy="515"/>
              <a:chOff x="432" y="1200"/>
              <a:chExt cx="2106" cy="515"/>
            </a:xfrm>
          </p:grpSpPr>
          <p:sp>
            <p:nvSpPr>
              <p:cNvPr id="11268" name="Oval 4">
                <a:extLst>
                  <a:ext uri="{FF2B5EF4-FFF2-40B4-BE49-F238E27FC236}">
                    <a16:creationId xmlns:a16="http://schemas.microsoft.com/office/drawing/2014/main" id="{5B182953-3635-482B-94AD-F3147DD35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Oval 5">
                <a:extLst>
                  <a:ext uri="{FF2B5EF4-FFF2-40B4-BE49-F238E27FC236}">
                    <a16:creationId xmlns:a16="http://schemas.microsoft.com/office/drawing/2014/main" id="{02768F70-2D26-4916-9960-76B1B8BCF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6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Oval 6">
                <a:extLst>
                  <a:ext uri="{FF2B5EF4-FFF2-40B4-BE49-F238E27FC236}">
                    <a16:creationId xmlns:a16="http://schemas.microsoft.com/office/drawing/2014/main" id="{DC2FC41D-7B44-4508-B95F-8E5499888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Oval 7">
                <a:extLst>
                  <a:ext uri="{FF2B5EF4-FFF2-40B4-BE49-F238E27FC236}">
                    <a16:creationId xmlns:a16="http://schemas.microsoft.com/office/drawing/2014/main" id="{0CDF06EC-FA85-4D73-9536-AA67C9A3F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155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Oval 8">
                <a:extLst>
                  <a:ext uri="{FF2B5EF4-FFF2-40B4-BE49-F238E27FC236}">
                    <a16:creationId xmlns:a16="http://schemas.microsoft.com/office/drawing/2014/main" id="{65AE8B23-A02D-419D-B11D-45DB1D0D4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1345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Oval 9">
                <a:extLst>
                  <a:ext uri="{FF2B5EF4-FFF2-40B4-BE49-F238E27FC236}">
                    <a16:creationId xmlns:a16="http://schemas.microsoft.com/office/drawing/2014/main" id="{3657DA55-A065-4DBA-BEA7-A259275F6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1301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Oval 10">
                <a:extLst>
                  <a:ext uri="{FF2B5EF4-FFF2-40B4-BE49-F238E27FC236}">
                    <a16:creationId xmlns:a16="http://schemas.microsoft.com/office/drawing/2014/main" id="{597423F4-6F02-4B77-8C34-B37FC5693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Oval 11">
                <a:extLst>
                  <a:ext uri="{FF2B5EF4-FFF2-40B4-BE49-F238E27FC236}">
                    <a16:creationId xmlns:a16="http://schemas.microsoft.com/office/drawing/2014/main" id="{313ED90A-4C56-4FC4-9D28-28DD2E664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535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Oval 12">
                <a:extLst>
                  <a:ext uri="{FF2B5EF4-FFF2-40B4-BE49-F238E27FC236}">
                    <a16:creationId xmlns:a16="http://schemas.microsoft.com/office/drawing/2014/main" id="{59045BAF-BB11-4F1B-913E-69B30A008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Oval 13">
                <a:extLst>
                  <a:ext uri="{FF2B5EF4-FFF2-40B4-BE49-F238E27FC236}">
                    <a16:creationId xmlns:a16="http://schemas.microsoft.com/office/drawing/2014/main" id="{61DC7F74-7091-419D-AA0E-1462DBB36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Oval 14">
                <a:extLst>
                  <a:ext uri="{FF2B5EF4-FFF2-40B4-BE49-F238E27FC236}">
                    <a16:creationId xmlns:a16="http://schemas.microsoft.com/office/drawing/2014/main" id="{AD0EDDBC-AD56-4590-B1ED-D577652F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129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Oval 15">
                <a:extLst>
                  <a:ext uri="{FF2B5EF4-FFF2-40B4-BE49-F238E27FC236}">
                    <a16:creationId xmlns:a16="http://schemas.microsoft.com/office/drawing/2014/main" id="{68B3E967-14D2-4F2B-AB13-73125674C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120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Oval 16">
                <a:extLst>
                  <a:ext uri="{FF2B5EF4-FFF2-40B4-BE49-F238E27FC236}">
                    <a16:creationId xmlns:a16="http://schemas.microsoft.com/office/drawing/2014/main" id="{9D3E540E-2979-45DB-83CD-4D00C510B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Oval 17">
                <a:extLst>
                  <a:ext uri="{FF2B5EF4-FFF2-40B4-BE49-F238E27FC236}">
                    <a16:creationId xmlns:a16="http://schemas.microsoft.com/office/drawing/2014/main" id="{853F4A47-FEF8-4760-9C25-9495094C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3" y="1289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Oval 18">
                <a:extLst>
                  <a:ext uri="{FF2B5EF4-FFF2-40B4-BE49-F238E27FC236}">
                    <a16:creationId xmlns:a16="http://schemas.microsoft.com/office/drawing/2014/main" id="{D091BDE1-779C-4441-BC99-122F9F43F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150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Oval 19">
                <a:extLst>
                  <a:ext uri="{FF2B5EF4-FFF2-40B4-BE49-F238E27FC236}">
                    <a16:creationId xmlns:a16="http://schemas.microsoft.com/office/drawing/2014/main" id="{E31E2125-8EB7-4AFE-A910-4A1B4C638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Oval 20">
                <a:extLst>
                  <a:ext uri="{FF2B5EF4-FFF2-40B4-BE49-F238E27FC236}">
                    <a16:creationId xmlns:a16="http://schemas.microsoft.com/office/drawing/2014/main" id="{466188A4-159E-44BB-BF69-7FA69C340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Oval 21">
                <a:extLst>
                  <a:ext uri="{FF2B5EF4-FFF2-40B4-BE49-F238E27FC236}">
                    <a16:creationId xmlns:a16="http://schemas.microsoft.com/office/drawing/2014/main" id="{CE349EC3-390D-423C-9B66-54F71A859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31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Oval 22">
                <a:extLst>
                  <a:ext uri="{FF2B5EF4-FFF2-40B4-BE49-F238E27FC236}">
                    <a16:creationId xmlns:a16="http://schemas.microsoft.com/office/drawing/2014/main" id="{D7B146DD-3AE0-48A0-A402-87E6FFAB4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Oval 23">
                <a:extLst>
                  <a:ext uri="{FF2B5EF4-FFF2-40B4-BE49-F238E27FC236}">
                    <a16:creationId xmlns:a16="http://schemas.microsoft.com/office/drawing/2014/main" id="{F6A6D34F-E919-485C-BA0C-44D4E5518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8" name="Rectangle 24">
              <a:extLst>
                <a:ext uri="{FF2B5EF4-FFF2-40B4-BE49-F238E27FC236}">
                  <a16:creationId xmlns:a16="http://schemas.microsoft.com/office/drawing/2014/main" id="{6EBABF53-4DB5-43F0-92F6-A2832ED21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How many clusters?</a:t>
              </a:r>
            </a:p>
          </p:txBody>
        </p:sp>
      </p:grpSp>
      <p:grpSp>
        <p:nvGrpSpPr>
          <p:cNvPr id="11289" name="Group 25">
            <a:extLst>
              <a:ext uri="{FF2B5EF4-FFF2-40B4-BE49-F238E27FC236}">
                <a16:creationId xmlns:a16="http://schemas.microsoft.com/office/drawing/2014/main" id="{4C58C13C-B808-4588-96FB-A8C7992EFAAF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4114800"/>
            <a:ext cx="3343275" cy="1370013"/>
            <a:chOff x="3125" y="2592"/>
            <a:chExt cx="2106" cy="863"/>
          </a:xfrm>
        </p:grpSpPr>
        <p:grpSp>
          <p:nvGrpSpPr>
            <p:cNvPr id="11290" name="Group 26">
              <a:extLst>
                <a:ext uri="{FF2B5EF4-FFF2-40B4-BE49-F238E27FC236}">
                  <a16:creationId xmlns:a16="http://schemas.microsoft.com/office/drawing/2014/main" id="{01F0F6C8-F3F0-4D02-806F-ABDA09074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2592"/>
              <a:ext cx="2106" cy="517"/>
              <a:chOff x="3125" y="2592"/>
              <a:chExt cx="2106" cy="517"/>
            </a:xfrm>
          </p:grpSpPr>
          <p:sp>
            <p:nvSpPr>
              <p:cNvPr id="11291" name="AutoShape 27">
                <a:extLst>
                  <a:ext uri="{FF2B5EF4-FFF2-40B4-BE49-F238E27FC236}">
                    <a16:creationId xmlns:a16="http://schemas.microsoft.com/office/drawing/2014/main" id="{F7AFA332-B5ED-4EC1-9C8A-5E1A856D3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94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AutoShape 28">
                <a:extLst>
                  <a:ext uri="{FF2B5EF4-FFF2-40B4-BE49-F238E27FC236}">
                    <a16:creationId xmlns:a16="http://schemas.microsoft.com/office/drawing/2014/main" id="{69BBDDFC-8C4F-4F25-9DAE-D0F88297F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303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AutoShape 29">
                <a:extLst>
                  <a:ext uri="{FF2B5EF4-FFF2-40B4-BE49-F238E27FC236}">
                    <a16:creationId xmlns:a16="http://schemas.microsoft.com/office/drawing/2014/main" id="{33D16B46-0398-438E-9C08-FF6307B6D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3041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AutoShape 30">
                <a:extLst>
                  <a:ext uri="{FF2B5EF4-FFF2-40B4-BE49-F238E27FC236}">
                    <a16:creationId xmlns:a16="http://schemas.microsoft.com/office/drawing/2014/main" id="{EE0DEC4E-C57F-4DFB-82DD-55C0D9AD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2951"/>
                <a:ext cx="67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AutoShape 31">
                <a:extLst>
                  <a:ext uri="{FF2B5EF4-FFF2-40B4-BE49-F238E27FC236}">
                    <a16:creationId xmlns:a16="http://schemas.microsoft.com/office/drawing/2014/main" id="{F1C25BF1-73BA-451B-8E14-7710F191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2738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6" name="AutoShape 32">
                <a:extLst>
                  <a:ext uri="{FF2B5EF4-FFF2-40B4-BE49-F238E27FC236}">
                    <a16:creationId xmlns:a16="http://schemas.microsoft.com/office/drawing/2014/main" id="{2335972C-0207-4E8A-85C6-7CD30E5E0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693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AutoShape 33">
                <a:extLst>
                  <a:ext uri="{FF2B5EF4-FFF2-40B4-BE49-F238E27FC236}">
                    <a16:creationId xmlns:a16="http://schemas.microsoft.com/office/drawing/2014/main" id="{07C73381-3953-42C3-ABD5-A8F5AEC33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2592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AutoShape 34">
                <a:extLst>
                  <a:ext uri="{FF2B5EF4-FFF2-40B4-BE49-F238E27FC236}">
                    <a16:creationId xmlns:a16="http://schemas.microsoft.com/office/drawing/2014/main" id="{6BC864FD-C81D-44A6-AD88-1E15C75EB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2929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AutoShape 35">
                <a:extLst>
                  <a:ext uri="{FF2B5EF4-FFF2-40B4-BE49-F238E27FC236}">
                    <a16:creationId xmlns:a16="http://schemas.microsoft.com/office/drawing/2014/main" id="{C0D73E34-724B-4BA9-8824-3B5C6C7F9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285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AutoShape 36">
                <a:extLst>
                  <a:ext uri="{FF2B5EF4-FFF2-40B4-BE49-F238E27FC236}">
                    <a16:creationId xmlns:a16="http://schemas.microsoft.com/office/drawing/2014/main" id="{38B3338E-50EA-4F56-8635-BA2B321C9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2783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AutoShape 37">
                <a:extLst>
                  <a:ext uri="{FF2B5EF4-FFF2-40B4-BE49-F238E27FC236}">
                    <a16:creationId xmlns:a16="http://schemas.microsoft.com/office/drawing/2014/main" id="{BDF83A21-A42F-421E-8D98-9500412CD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450" y="2686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AutoShape 38">
                <a:extLst>
                  <a:ext uri="{FF2B5EF4-FFF2-40B4-BE49-F238E27FC236}">
                    <a16:creationId xmlns:a16="http://schemas.microsoft.com/office/drawing/2014/main" id="{D731C5FA-757A-461A-9E54-9A80DD74C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48" y="2603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AutoShape 39">
                <a:extLst>
                  <a:ext uri="{FF2B5EF4-FFF2-40B4-BE49-F238E27FC236}">
                    <a16:creationId xmlns:a16="http://schemas.microsoft.com/office/drawing/2014/main" id="{3B3CFBD4-BB99-42DE-8C2E-8DFBA5F42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71" y="2592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AutoShape 40">
                <a:extLst>
                  <a:ext uri="{FF2B5EF4-FFF2-40B4-BE49-F238E27FC236}">
                    <a16:creationId xmlns:a16="http://schemas.microsoft.com/office/drawing/2014/main" id="{4512879D-56BF-4A01-863A-C83849281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27" y="2682"/>
                <a:ext cx="67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AutoShape 41">
                <a:extLst>
                  <a:ext uri="{FF2B5EF4-FFF2-40B4-BE49-F238E27FC236}">
                    <a16:creationId xmlns:a16="http://schemas.microsoft.com/office/drawing/2014/main" id="{3238A626-6438-4A78-A6F1-95BF5790E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59" y="2895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AutoShape 42">
                <a:extLst>
                  <a:ext uri="{FF2B5EF4-FFF2-40B4-BE49-F238E27FC236}">
                    <a16:creationId xmlns:a16="http://schemas.microsoft.com/office/drawing/2014/main" id="{77B7E71B-788C-4851-8F01-FA6E60CCF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25" y="2940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7" name="AutoShape 43">
                <a:extLst>
                  <a:ext uri="{FF2B5EF4-FFF2-40B4-BE49-F238E27FC236}">
                    <a16:creationId xmlns:a16="http://schemas.microsoft.com/office/drawing/2014/main" id="{8F58F255-8447-470A-98C4-034647D0D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92" y="3041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AutoShape 44">
                <a:extLst>
                  <a:ext uri="{FF2B5EF4-FFF2-40B4-BE49-F238E27FC236}">
                    <a16:creationId xmlns:a16="http://schemas.microsoft.com/office/drawing/2014/main" id="{F20D5EED-D9ED-4698-977E-E4ABC1F12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2704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AutoShape 45">
                <a:extLst>
                  <a:ext uri="{FF2B5EF4-FFF2-40B4-BE49-F238E27FC236}">
                    <a16:creationId xmlns:a16="http://schemas.microsoft.com/office/drawing/2014/main" id="{F0C6C7B9-54DA-4D1B-983E-E243DD99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08" y="2776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AutoShape 46">
                <a:extLst>
                  <a:ext uri="{FF2B5EF4-FFF2-40B4-BE49-F238E27FC236}">
                    <a16:creationId xmlns:a16="http://schemas.microsoft.com/office/drawing/2014/main" id="{9CAED6FD-B671-49CB-B556-7ECC6B06A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2850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11" name="Rectangle 47">
              <a:extLst>
                <a:ext uri="{FF2B5EF4-FFF2-40B4-BE49-F238E27FC236}">
                  <a16:creationId xmlns:a16="http://schemas.microsoft.com/office/drawing/2014/main" id="{D871EE36-B4BA-4C73-B8B8-5899C475F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44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/>
                <a:t> </a:t>
              </a:r>
            </a:p>
          </p:txBody>
        </p:sp>
      </p:grpSp>
      <p:grpSp>
        <p:nvGrpSpPr>
          <p:cNvPr id="11312" name="Group 48">
            <a:extLst>
              <a:ext uri="{FF2B5EF4-FFF2-40B4-BE49-F238E27FC236}">
                <a16:creationId xmlns:a16="http://schemas.microsoft.com/office/drawing/2014/main" id="{9EEE8B6F-88A8-4628-A4E6-C9240BD67E7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14800"/>
            <a:ext cx="3343275" cy="1370013"/>
            <a:chOff x="432" y="2592"/>
            <a:chExt cx="2106" cy="863"/>
          </a:xfrm>
        </p:grpSpPr>
        <p:grpSp>
          <p:nvGrpSpPr>
            <p:cNvPr id="11313" name="Group 49">
              <a:extLst>
                <a:ext uri="{FF2B5EF4-FFF2-40B4-BE49-F238E27FC236}">
                  <a16:creationId xmlns:a16="http://schemas.microsoft.com/office/drawing/2014/main" id="{7B5FB80E-1C3E-4FE1-B60B-77DB5CA6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592"/>
              <a:ext cx="2106" cy="515"/>
              <a:chOff x="432" y="2592"/>
              <a:chExt cx="2106" cy="515"/>
            </a:xfrm>
          </p:grpSpPr>
          <p:sp>
            <p:nvSpPr>
              <p:cNvPr id="11314" name="AutoShape 50">
                <a:extLst>
                  <a:ext uri="{FF2B5EF4-FFF2-40B4-BE49-F238E27FC236}">
                    <a16:creationId xmlns:a16="http://schemas.microsoft.com/office/drawing/2014/main" id="{587E5B73-BF5E-4CAD-A8C8-EFF06F92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939"/>
                <a:ext cx="68" cy="6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AutoShape 51">
                <a:extLst>
                  <a:ext uri="{FF2B5EF4-FFF2-40B4-BE49-F238E27FC236}">
                    <a16:creationId xmlns:a16="http://schemas.microsoft.com/office/drawing/2014/main" id="{32EAAE90-B2F6-4A88-8117-9774B1ECF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3028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6" name="AutoShape 52">
                <a:extLst>
                  <a:ext uri="{FF2B5EF4-FFF2-40B4-BE49-F238E27FC236}">
                    <a16:creationId xmlns:a16="http://schemas.microsoft.com/office/drawing/2014/main" id="{AADC3579-E9B4-4E31-81A1-B3B758923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303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AutoShape 53">
                <a:extLst>
                  <a:ext uri="{FF2B5EF4-FFF2-40B4-BE49-F238E27FC236}">
                    <a16:creationId xmlns:a16="http://schemas.microsoft.com/office/drawing/2014/main" id="{4F74C504-9C9D-4E03-88B3-F17B4266B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950"/>
                <a:ext cx="67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8" name="AutoShape 54">
                <a:extLst>
                  <a:ext uri="{FF2B5EF4-FFF2-40B4-BE49-F238E27FC236}">
                    <a16:creationId xmlns:a16="http://schemas.microsoft.com/office/drawing/2014/main" id="{0AFA0C87-FDF9-4954-A60A-0B3DFFA12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2737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9" name="AutoShape 55">
                <a:extLst>
                  <a:ext uri="{FF2B5EF4-FFF2-40B4-BE49-F238E27FC236}">
                    <a16:creationId xmlns:a16="http://schemas.microsoft.com/office/drawing/2014/main" id="{3AB0FF2E-87F6-43AE-B84F-7C17C1CA0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693"/>
                <a:ext cx="68" cy="6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0" name="AutoShape 56">
                <a:extLst>
                  <a:ext uri="{FF2B5EF4-FFF2-40B4-BE49-F238E27FC236}">
                    <a16:creationId xmlns:a16="http://schemas.microsoft.com/office/drawing/2014/main" id="{9A2C73E9-4B3C-4038-8CB8-C482637E4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2592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1" name="AutoShape 57">
                <a:extLst>
                  <a:ext uri="{FF2B5EF4-FFF2-40B4-BE49-F238E27FC236}">
                    <a16:creationId xmlns:a16="http://schemas.microsoft.com/office/drawing/2014/main" id="{2E5AF98A-99A5-4ADB-8CE1-C7ACE6572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2927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2" name="AutoShape 58">
                <a:extLst>
                  <a:ext uri="{FF2B5EF4-FFF2-40B4-BE49-F238E27FC236}">
                    <a16:creationId xmlns:a16="http://schemas.microsoft.com/office/drawing/2014/main" id="{11BFD136-CFE1-4CC5-B175-673A4AABA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84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AutoShape 59">
                <a:extLst>
                  <a:ext uri="{FF2B5EF4-FFF2-40B4-BE49-F238E27FC236}">
                    <a16:creationId xmlns:a16="http://schemas.microsoft.com/office/drawing/2014/main" id="{C3CFBD90-01C6-4414-AEC4-28E3A47C5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2782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Rectangle 60">
                <a:extLst>
                  <a:ext uri="{FF2B5EF4-FFF2-40B4-BE49-F238E27FC236}">
                    <a16:creationId xmlns:a16="http://schemas.microsoft.com/office/drawing/2014/main" id="{3E13B4D3-D861-40EE-B773-B3819B9F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2693"/>
                <a:ext cx="68" cy="67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Rectangle 61">
                <a:extLst>
                  <a:ext uri="{FF2B5EF4-FFF2-40B4-BE49-F238E27FC236}">
                    <a16:creationId xmlns:a16="http://schemas.microsoft.com/office/drawing/2014/main" id="{FA72BA35-2B57-424E-AAD9-3B61CCC0F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2603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6" name="Rectangle 62">
                <a:extLst>
                  <a:ext uri="{FF2B5EF4-FFF2-40B4-BE49-F238E27FC236}">
                    <a16:creationId xmlns:a16="http://schemas.microsoft.com/office/drawing/2014/main" id="{E191B251-E5FD-4ACB-97DD-44A1CB5A2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259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Rectangle 63">
                <a:extLst>
                  <a:ext uri="{FF2B5EF4-FFF2-40B4-BE49-F238E27FC236}">
                    <a16:creationId xmlns:a16="http://schemas.microsoft.com/office/drawing/2014/main" id="{046E2D7B-5B21-4B22-B2C2-F611381D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4" y="2674"/>
                <a:ext cx="67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Rectangle 64">
                <a:extLst>
                  <a:ext uri="{FF2B5EF4-FFF2-40B4-BE49-F238E27FC236}">
                    <a16:creationId xmlns:a16="http://schemas.microsoft.com/office/drawing/2014/main" id="{B6D2223A-AEDA-4934-B4B2-B47F0E11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2894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Rectangle 65">
                <a:extLst>
                  <a:ext uri="{FF2B5EF4-FFF2-40B4-BE49-F238E27FC236}">
                    <a16:creationId xmlns:a16="http://schemas.microsoft.com/office/drawing/2014/main" id="{B72EB370-59C7-4B48-94C9-40C0F5EB0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2939"/>
                <a:ext cx="68" cy="67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66">
                <a:extLst>
                  <a:ext uri="{FF2B5EF4-FFF2-40B4-BE49-F238E27FC236}">
                    <a16:creationId xmlns:a16="http://schemas.microsoft.com/office/drawing/2014/main" id="{E967684F-D7D7-4006-BA64-B0942E6BC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3039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>
                <a:extLst>
                  <a:ext uri="{FF2B5EF4-FFF2-40B4-BE49-F238E27FC236}">
                    <a16:creationId xmlns:a16="http://schemas.microsoft.com/office/drawing/2014/main" id="{23543121-6CB1-4D21-BBDB-417F8F64B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2704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>
                <a:extLst>
                  <a:ext uri="{FF2B5EF4-FFF2-40B4-BE49-F238E27FC236}">
                    <a16:creationId xmlns:a16="http://schemas.microsoft.com/office/drawing/2014/main" id="{3B57537C-F50B-4E6C-BFA5-04BA79C9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278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>
                <a:extLst>
                  <a:ext uri="{FF2B5EF4-FFF2-40B4-BE49-F238E27FC236}">
                    <a16:creationId xmlns:a16="http://schemas.microsoft.com/office/drawing/2014/main" id="{2B2F2999-9667-4544-944B-D78D6603D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284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Rectangle 70">
              <a:extLst>
                <a:ext uri="{FF2B5EF4-FFF2-40B4-BE49-F238E27FC236}">
                  <a16:creationId xmlns:a16="http://schemas.microsoft.com/office/drawing/2014/main" id="{56758ACC-F53B-43DF-99E6-DE42EB50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44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/>
                <a:t> </a:t>
              </a:r>
            </a:p>
          </p:txBody>
        </p:sp>
      </p:grpSp>
      <p:grpSp>
        <p:nvGrpSpPr>
          <p:cNvPr id="11335" name="Group 71">
            <a:extLst>
              <a:ext uri="{FF2B5EF4-FFF2-40B4-BE49-F238E27FC236}">
                <a16:creationId xmlns:a16="http://schemas.microsoft.com/office/drawing/2014/main" id="{C0ABBA20-399F-42FA-8CCC-9570BFFC3839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1905000"/>
            <a:ext cx="3343275" cy="1477963"/>
            <a:chOff x="3125" y="1200"/>
            <a:chExt cx="2106" cy="931"/>
          </a:xfrm>
        </p:grpSpPr>
        <p:grpSp>
          <p:nvGrpSpPr>
            <p:cNvPr id="11336" name="Group 72">
              <a:extLst>
                <a:ext uri="{FF2B5EF4-FFF2-40B4-BE49-F238E27FC236}">
                  <a16:creationId xmlns:a16="http://schemas.microsoft.com/office/drawing/2014/main" id="{7EC830CB-71DA-4E1E-986D-61EC6C417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1200"/>
              <a:ext cx="2106" cy="517"/>
              <a:chOff x="3125" y="1200"/>
              <a:chExt cx="2106" cy="517"/>
            </a:xfrm>
          </p:grpSpPr>
          <p:sp>
            <p:nvSpPr>
              <p:cNvPr id="11337" name="AutoShape 73">
                <a:extLst>
                  <a:ext uri="{FF2B5EF4-FFF2-40B4-BE49-F238E27FC236}">
                    <a16:creationId xmlns:a16="http://schemas.microsoft.com/office/drawing/2014/main" id="{EB638BE6-389B-414E-88E3-C7ADA10D0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1548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AutoShape 74">
                <a:extLst>
                  <a:ext uri="{FF2B5EF4-FFF2-40B4-BE49-F238E27FC236}">
                    <a16:creationId xmlns:a16="http://schemas.microsoft.com/office/drawing/2014/main" id="{EF801DB7-89BD-43BD-BDB4-889176D16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1638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AutoShape 75">
                <a:extLst>
                  <a:ext uri="{FF2B5EF4-FFF2-40B4-BE49-F238E27FC236}">
                    <a16:creationId xmlns:a16="http://schemas.microsoft.com/office/drawing/2014/main" id="{04E365F3-8EF1-49A4-AB64-DF2FA9010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49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AutoShape 76">
                <a:extLst>
                  <a:ext uri="{FF2B5EF4-FFF2-40B4-BE49-F238E27FC236}">
                    <a16:creationId xmlns:a16="http://schemas.microsoft.com/office/drawing/2014/main" id="{4FEF749C-852B-48AD-9EDA-1D81DDEF5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1559"/>
                <a:ext cx="67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AutoShape 77">
                <a:extLst>
                  <a:ext uri="{FF2B5EF4-FFF2-40B4-BE49-F238E27FC236}">
                    <a16:creationId xmlns:a16="http://schemas.microsoft.com/office/drawing/2014/main" id="{C8EB5923-32ED-4906-BF56-0B0E8EF9C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1346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AutoShape 78">
                <a:extLst>
                  <a:ext uri="{FF2B5EF4-FFF2-40B4-BE49-F238E27FC236}">
                    <a16:creationId xmlns:a16="http://schemas.microsoft.com/office/drawing/2014/main" id="{A5616A9D-1DE4-48E1-8810-124D68F75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301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3" name="AutoShape 79">
                <a:extLst>
                  <a:ext uri="{FF2B5EF4-FFF2-40B4-BE49-F238E27FC236}">
                    <a16:creationId xmlns:a16="http://schemas.microsoft.com/office/drawing/2014/main" id="{435D6785-1CB3-43A7-8F6A-100D42E44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1200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4" name="Rectangle 80">
                <a:extLst>
                  <a:ext uri="{FF2B5EF4-FFF2-40B4-BE49-F238E27FC236}">
                    <a16:creationId xmlns:a16="http://schemas.microsoft.com/office/drawing/2014/main" id="{C2BD64F3-C6AD-4549-8CD1-7127518C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1537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5" name="Rectangle 81">
                <a:extLst>
                  <a:ext uri="{FF2B5EF4-FFF2-40B4-BE49-F238E27FC236}">
                    <a16:creationId xmlns:a16="http://schemas.microsoft.com/office/drawing/2014/main" id="{09D70EF7-3B21-4E3D-A8EC-58709C7BA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1458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6" name="Rectangle 82">
                <a:extLst>
                  <a:ext uri="{FF2B5EF4-FFF2-40B4-BE49-F238E27FC236}">
                    <a16:creationId xmlns:a16="http://schemas.microsoft.com/office/drawing/2014/main" id="{FEB433C9-FB69-4DAF-B6A0-FCF5C8D6D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1391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AutoShape 83">
                <a:extLst>
                  <a:ext uri="{FF2B5EF4-FFF2-40B4-BE49-F238E27FC236}">
                    <a16:creationId xmlns:a16="http://schemas.microsoft.com/office/drawing/2014/main" id="{76A24FDB-B7DA-43DF-9D31-46795FBE0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450" y="1301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AutoShape 84">
                <a:extLst>
                  <a:ext uri="{FF2B5EF4-FFF2-40B4-BE49-F238E27FC236}">
                    <a16:creationId xmlns:a16="http://schemas.microsoft.com/office/drawing/2014/main" id="{EFBD7013-1ADE-4AC6-B510-4FB64EA55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48" y="1211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AutoShape 85">
                <a:extLst>
                  <a:ext uri="{FF2B5EF4-FFF2-40B4-BE49-F238E27FC236}">
                    <a16:creationId xmlns:a16="http://schemas.microsoft.com/office/drawing/2014/main" id="{8F685C79-4639-4C87-B7F8-8103D78F8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71" y="1200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0" name="AutoShape 86">
                <a:extLst>
                  <a:ext uri="{FF2B5EF4-FFF2-40B4-BE49-F238E27FC236}">
                    <a16:creationId xmlns:a16="http://schemas.microsoft.com/office/drawing/2014/main" id="{6ECDF100-CD8C-4611-9F4D-B111502D6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27" y="1290"/>
                <a:ext cx="67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1" name="AutoShape 87">
                <a:extLst>
                  <a:ext uri="{FF2B5EF4-FFF2-40B4-BE49-F238E27FC236}">
                    <a16:creationId xmlns:a16="http://schemas.microsoft.com/office/drawing/2014/main" id="{220D22DB-0BF9-4B37-8C10-2B6E15C62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59" y="1503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2" name="AutoShape 88">
                <a:extLst>
                  <a:ext uri="{FF2B5EF4-FFF2-40B4-BE49-F238E27FC236}">
                    <a16:creationId xmlns:a16="http://schemas.microsoft.com/office/drawing/2014/main" id="{4DC116D3-A339-4485-BE80-5DEADDFFF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25" y="1541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AutoShape 89">
                <a:extLst>
                  <a:ext uri="{FF2B5EF4-FFF2-40B4-BE49-F238E27FC236}">
                    <a16:creationId xmlns:a16="http://schemas.microsoft.com/office/drawing/2014/main" id="{A6366AE6-8F1A-4937-AFDB-BBE767B11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92" y="164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Oval 90">
                <a:extLst>
                  <a:ext uri="{FF2B5EF4-FFF2-40B4-BE49-F238E27FC236}">
                    <a16:creationId xmlns:a16="http://schemas.microsoft.com/office/drawing/2014/main" id="{9E505BEB-5A25-4BA6-AA1B-AC25901C2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1312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Oval 91">
                <a:extLst>
                  <a:ext uri="{FF2B5EF4-FFF2-40B4-BE49-F238E27FC236}">
                    <a16:creationId xmlns:a16="http://schemas.microsoft.com/office/drawing/2014/main" id="{F1D735BE-85FA-4189-ABD2-0E5F7155B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08" y="1391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Oval 92">
                <a:extLst>
                  <a:ext uri="{FF2B5EF4-FFF2-40B4-BE49-F238E27FC236}">
                    <a16:creationId xmlns:a16="http://schemas.microsoft.com/office/drawing/2014/main" id="{DD54C41C-85E3-4D15-8FF7-6D4C9299B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1451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57" name="Rectangle 93">
              <a:extLst>
                <a:ext uri="{FF2B5EF4-FFF2-40B4-BE49-F238E27FC236}">
                  <a16:creationId xmlns:a16="http://schemas.microsoft.com/office/drawing/2014/main" id="{15583A33-358E-4CA0-A510-15A223BC8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/>
                <a:t>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3908</Words>
  <Application>Microsoft Office PowerPoint</Application>
  <PresentationFormat>On-screen Show (4:3)</PresentationFormat>
  <Paragraphs>785</Paragraphs>
  <Slides>88</Slides>
  <Notes>87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Symbol</vt:lpstr>
      <vt:lpstr>Times New Roman</vt:lpstr>
      <vt:lpstr>Ubuntu</vt:lpstr>
      <vt:lpstr>Wingdings</vt:lpstr>
      <vt:lpstr>1_Office Theme</vt:lpstr>
      <vt:lpstr>Document</vt:lpstr>
      <vt:lpstr>Bitmap Image</vt:lpstr>
      <vt:lpstr>Introduction to Data Mining    Chapter 7  Cluster Analysis </vt:lpstr>
      <vt:lpstr>R Code Examples</vt:lpstr>
      <vt:lpstr>Topics</vt:lpstr>
      <vt:lpstr>What is Cluster Analysis?</vt:lpstr>
      <vt:lpstr>Applications of Cluster Analysis</vt:lpstr>
      <vt:lpstr>What is not Cluster Analysis?</vt:lpstr>
      <vt:lpstr>Similarity</vt:lpstr>
      <vt:lpstr>Notion of a Cluster can be Ambiguous</vt:lpstr>
      <vt:lpstr>Notion of a Cluster can be Ambiguous</vt:lpstr>
      <vt:lpstr>Topics</vt:lpstr>
      <vt:lpstr>Types of Clusterings</vt:lpstr>
      <vt:lpstr>Partitional Clustering</vt:lpstr>
      <vt:lpstr>Hierarchical Clustering</vt:lpstr>
      <vt:lpstr>Other Distinctions Between Sets of Clusters</vt:lpstr>
      <vt:lpstr>Topics</vt:lpstr>
      <vt:lpstr>Types of Clusters</vt:lpstr>
      <vt:lpstr>Center-based Clusters</vt:lpstr>
      <vt:lpstr>Contiguous and Density-based Clusters</vt:lpstr>
      <vt:lpstr>Conceptual Clusters</vt:lpstr>
      <vt:lpstr>Objective Functions</vt:lpstr>
      <vt:lpstr>Objective Functions</vt:lpstr>
      <vt:lpstr>Topics</vt:lpstr>
      <vt:lpstr>K-means Clustering</vt:lpstr>
      <vt:lpstr>K-means Clustering – Details</vt:lpstr>
      <vt:lpstr>K-Means Example</vt:lpstr>
      <vt:lpstr>Problems with Selecting Initial Points</vt:lpstr>
      <vt:lpstr>Importance of Choosing Initial Centroids …</vt:lpstr>
      <vt:lpstr>Solutions to Initial Centroids Problem</vt:lpstr>
      <vt:lpstr>Evaluating K-means Clusters</vt:lpstr>
      <vt:lpstr>Pre-processing and Post-processing</vt:lpstr>
      <vt:lpstr>Bisecting K-means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Topics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Single Link</vt:lpstr>
      <vt:lpstr>Complete Link</vt:lpstr>
      <vt:lpstr>Average Link</vt:lpstr>
      <vt:lpstr>Cluster Similarity: Ward’s Method</vt:lpstr>
      <vt:lpstr>Hierarchical Clustering:  Complexity</vt:lpstr>
      <vt:lpstr>Hierarchical Clustering:  Limitations</vt:lpstr>
      <vt:lpstr>Topics</vt:lpstr>
      <vt:lpstr>DBSCAN</vt:lpstr>
      <vt:lpstr>DBSCAN</vt:lpstr>
      <vt:lpstr>DBSCAN Algorithm</vt:lpstr>
      <vt:lpstr>DBSCAN: Core, Border and Noise Points</vt:lpstr>
      <vt:lpstr>DBSCAN: Determine Clusters</vt:lpstr>
      <vt:lpstr>When DBSCAN Does NOT Work Well</vt:lpstr>
      <vt:lpstr>DBSCAN: Determining EPS and MinPts</vt:lpstr>
      <vt:lpstr>Some Other Clustering Algorithms</vt:lpstr>
      <vt:lpstr>Topics</vt:lpstr>
      <vt:lpstr>Cluster Validity </vt:lpstr>
      <vt:lpstr>Clusters found in Random Data (Overfitting)</vt:lpstr>
      <vt:lpstr>Different Aspects of Cluster Validation</vt:lpstr>
      <vt:lpstr>Measures of Cluster Validity</vt:lpstr>
      <vt:lpstr>Similarity Matrix Visualization for Cluster Validation</vt:lpstr>
      <vt:lpstr>Similarity Matrix Visualization for Cluster Validation</vt:lpstr>
      <vt:lpstr>Measuring Cluster Validity Via Correlation</vt:lpstr>
      <vt:lpstr>Measuring Cluster Validity Via Correlation</vt:lpstr>
      <vt:lpstr>Framework for Cluster Validity</vt:lpstr>
      <vt:lpstr>Statistical Framework for SSE</vt:lpstr>
      <vt:lpstr>Statistical Framework for Correlation</vt:lpstr>
      <vt:lpstr>Internal Measures: Cohesion and Separation</vt:lpstr>
      <vt:lpstr>Internal Measures: Sum of Squares</vt:lpstr>
      <vt:lpstr>Internal Measures: Sum of Squares</vt:lpstr>
      <vt:lpstr>Internal Measures: Choosing k with Sum of Squares</vt:lpstr>
      <vt:lpstr>Internal Measures: Silhouette Coefficient</vt:lpstr>
      <vt:lpstr>Internal Measures: Silhouette Coefficient</vt:lpstr>
      <vt:lpstr>Internal Measures: Silhouette Plot</vt:lpstr>
      <vt:lpstr>Internal Measures: Choosing k using the Average Silhouette Width </vt:lpstr>
      <vt:lpstr>External Measures of Cluster Validity: Entropy and Purity</vt:lpstr>
      <vt:lpstr>Final Comment on Cluster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Basic Concepts  and Algorithms</dc:title>
  <dc:creator>michael</dc:creator>
  <cp:lastModifiedBy>Hahsler, Michael</cp:lastModifiedBy>
  <cp:revision>21</cp:revision>
  <dcterms:created xsi:type="dcterms:W3CDTF">2021-01-23T22:42:36Z</dcterms:created>
  <dcterms:modified xsi:type="dcterms:W3CDTF">2024-06-18T20:42:20Z</dcterms:modified>
</cp:coreProperties>
</file>