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5" r:id="rId1"/>
  </p:sldMasterIdLst>
  <p:notesMasterIdLst>
    <p:notesMasterId r:id="rId99"/>
  </p:notesMasterIdLst>
  <p:sldIdLst>
    <p:sldId id="356" r:id="rId2"/>
    <p:sldId id="506" r:id="rId3"/>
    <p:sldId id="257" r:id="rId4"/>
    <p:sldId id="258" r:id="rId5"/>
    <p:sldId id="259" r:id="rId6"/>
    <p:sldId id="261" r:id="rId7"/>
    <p:sldId id="260" r:id="rId8"/>
    <p:sldId id="390" r:id="rId9"/>
    <p:sldId id="262" r:id="rId10"/>
    <p:sldId id="263" r:id="rId11"/>
    <p:sldId id="347" r:id="rId12"/>
    <p:sldId id="265" r:id="rId13"/>
    <p:sldId id="266" r:id="rId14"/>
    <p:sldId id="267" r:id="rId15"/>
    <p:sldId id="268" r:id="rId16"/>
    <p:sldId id="348" r:id="rId17"/>
    <p:sldId id="270" r:id="rId18"/>
    <p:sldId id="271" r:id="rId19"/>
    <p:sldId id="272" r:id="rId20"/>
    <p:sldId id="273" r:id="rId21"/>
    <p:sldId id="275" r:id="rId22"/>
    <p:sldId id="276" r:id="rId23"/>
    <p:sldId id="349" r:id="rId24"/>
    <p:sldId id="279" r:id="rId25"/>
    <p:sldId id="280" r:id="rId26"/>
    <p:sldId id="281" r:id="rId27"/>
    <p:sldId id="282" r:id="rId28"/>
    <p:sldId id="283" r:id="rId29"/>
    <p:sldId id="284" r:id="rId30"/>
    <p:sldId id="518" r:id="rId31"/>
    <p:sldId id="287" r:id="rId32"/>
    <p:sldId id="288" r:id="rId33"/>
    <p:sldId id="289" r:id="rId34"/>
    <p:sldId id="290" r:id="rId35"/>
    <p:sldId id="291" r:id="rId36"/>
    <p:sldId id="292" r:id="rId37"/>
    <p:sldId id="293" r:id="rId38"/>
    <p:sldId id="294" r:id="rId39"/>
    <p:sldId id="351" r:id="rId40"/>
    <p:sldId id="296" r:id="rId41"/>
    <p:sldId id="297" r:id="rId42"/>
    <p:sldId id="298" r:id="rId43"/>
    <p:sldId id="299" r:id="rId44"/>
    <p:sldId id="300" r:id="rId45"/>
    <p:sldId id="301" r:id="rId46"/>
    <p:sldId id="302" r:id="rId47"/>
    <p:sldId id="303" r:id="rId48"/>
    <p:sldId id="304" r:id="rId49"/>
    <p:sldId id="305" r:id="rId50"/>
    <p:sldId id="352" r:id="rId51"/>
    <p:sldId id="307" r:id="rId52"/>
    <p:sldId id="308" r:id="rId53"/>
    <p:sldId id="309" r:id="rId54"/>
    <p:sldId id="310" r:id="rId55"/>
    <p:sldId id="311" r:id="rId56"/>
    <p:sldId id="312" r:id="rId57"/>
    <p:sldId id="313" r:id="rId58"/>
    <p:sldId id="314" r:id="rId59"/>
    <p:sldId id="353" r:id="rId60"/>
    <p:sldId id="318" r:id="rId61"/>
    <p:sldId id="319" r:id="rId62"/>
    <p:sldId id="321" r:id="rId63"/>
    <p:sldId id="322" r:id="rId64"/>
    <p:sldId id="320" r:id="rId65"/>
    <p:sldId id="323" r:id="rId66"/>
    <p:sldId id="324" r:id="rId67"/>
    <p:sldId id="514" r:id="rId68"/>
    <p:sldId id="325" r:id="rId69"/>
    <p:sldId id="354" r:id="rId70"/>
    <p:sldId id="327" r:id="rId71"/>
    <p:sldId id="328" r:id="rId72"/>
    <p:sldId id="329" r:id="rId73"/>
    <p:sldId id="330" r:id="rId74"/>
    <p:sldId id="516" r:id="rId75"/>
    <p:sldId id="507" r:id="rId76"/>
    <p:sldId id="333" r:id="rId77"/>
    <p:sldId id="334" r:id="rId78"/>
    <p:sldId id="338" r:id="rId79"/>
    <p:sldId id="355" r:id="rId80"/>
    <p:sldId id="339" r:id="rId81"/>
    <p:sldId id="340" r:id="rId82"/>
    <p:sldId id="335" r:id="rId83"/>
    <p:sldId id="341" r:id="rId84"/>
    <p:sldId id="342" r:id="rId85"/>
    <p:sldId id="343" r:id="rId86"/>
    <p:sldId id="344" r:id="rId87"/>
    <p:sldId id="517" r:id="rId88"/>
    <p:sldId id="515" r:id="rId89"/>
    <p:sldId id="345" r:id="rId90"/>
    <p:sldId id="508" r:id="rId91"/>
    <p:sldId id="511" r:id="rId92"/>
    <p:sldId id="509" r:id="rId93"/>
    <p:sldId id="512" r:id="rId94"/>
    <p:sldId id="346" r:id="rId95"/>
    <p:sldId id="520" r:id="rId96"/>
    <p:sldId id="519" r:id="rId97"/>
    <p:sldId id="513" r:id="rId98"/>
  </p:sldIdLst>
  <p:sldSz cx="9144000" cy="6858000" type="screen4x3"/>
  <p:notesSz cx="7315200" cy="9601200"/>
  <p:defaultTextStyle>
    <a:defPPr>
      <a:defRPr lang="en-GB"/>
    </a:defPPr>
    <a:lvl1pPr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5pPr>
    <a:lvl6pPr marL="2286000" algn="l" defTabSz="914400" rtl="0" eaLnBrk="1" latinLnBrk="0" hangingPunct="1">
      <a:defRPr sz="2400" kern="1200">
        <a:solidFill>
          <a:schemeClr val="bg1"/>
        </a:solidFill>
        <a:latin typeface="Times New Roman" panose="02020603050405020304" pitchFamily="18" charset="0"/>
        <a:ea typeface="+mn-ea"/>
        <a:cs typeface="DejaVu Sans" charset="0"/>
      </a:defRPr>
    </a:lvl6pPr>
    <a:lvl7pPr marL="2743200" algn="l" defTabSz="914400" rtl="0" eaLnBrk="1" latinLnBrk="0" hangingPunct="1">
      <a:defRPr sz="2400" kern="1200">
        <a:solidFill>
          <a:schemeClr val="bg1"/>
        </a:solidFill>
        <a:latin typeface="Times New Roman" panose="02020603050405020304" pitchFamily="18" charset="0"/>
        <a:ea typeface="+mn-ea"/>
        <a:cs typeface="DejaVu Sans" charset="0"/>
      </a:defRPr>
    </a:lvl7pPr>
    <a:lvl8pPr marL="3200400" algn="l" defTabSz="914400" rtl="0" eaLnBrk="1" latinLnBrk="0" hangingPunct="1">
      <a:defRPr sz="2400" kern="1200">
        <a:solidFill>
          <a:schemeClr val="bg1"/>
        </a:solidFill>
        <a:latin typeface="Times New Roman" panose="02020603050405020304" pitchFamily="18" charset="0"/>
        <a:ea typeface="+mn-ea"/>
        <a:cs typeface="DejaVu Sans" charset="0"/>
      </a:defRPr>
    </a:lvl8pPr>
    <a:lvl9pPr marL="3657600" algn="l" defTabSz="914400" rtl="0" eaLnBrk="1" latinLnBrk="0" hangingPunct="1">
      <a:defRPr sz="2400" kern="1200">
        <a:solidFill>
          <a:schemeClr val="bg1"/>
        </a:solidFill>
        <a:latin typeface="Times New Roman" panose="02020603050405020304" pitchFamily="18" charset="0"/>
        <a:ea typeface="+mn-ea"/>
        <a:cs typeface="DejaVu Sans" charset="0"/>
      </a:defRPr>
    </a:lvl9pPr>
  </p:defaultTextStyle>
  <p:extLst>
    <p:ext uri="{521415D9-36F7-43E2-AB2F-B90AF26B5E84}">
      <p14:sectionLst xmlns:p14="http://schemas.microsoft.com/office/powerpoint/2010/main">
        <p14:section name="Title Slide" id="{EFC63895-63D1-4E0D-B12B-1DF3D1A7E36C}">
          <p14:sldIdLst>
            <p14:sldId id="356"/>
            <p14:sldId id="506"/>
          </p14:sldIdLst>
        </p14:section>
        <p14:section name="Introduction" id="{22FC23AA-81EC-437F-A709-3FECCE0CA04E}">
          <p14:sldIdLst>
            <p14:sldId id="257"/>
            <p14:sldId id="258"/>
            <p14:sldId id="259"/>
            <p14:sldId id="261"/>
            <p14:sldId id="260"/>
            <p14:sldId id="390"/>
            <p14:sldId id="262"/>
            <p14:sldId id="263"/>
          </p14:sldIdLst>
        </p14:section>
        <p14:section name="Types of Clustering" id="{721C80A5-329B-4D58-8E8D-8527ABA1C5AB}">
          <p14:sldIdLst>
            <p14:sldId id="347"/>
            <p14:sldId id="265"/>
            <p14:sldId id="266"/>
            <p14:sldId id="267"/>
            <p14:sldId id="268"/>
          </p14:sldIdLst>
        </p14:section>
        <p14:section name="Types of Clusters" id="{51CABFCD-9546-44DC-845D-D15005BF5FA1}">
          <p14:sldIdLst>
            <p14:sldId id="348"/>
            <p14:sldId id="270"/>
            <p14:sldId id="271"/>
            <p14:sldId id="272"/>
            <p14:sldId id="273"/>
            <p14:sldId id="275"/>
            <p14:sldId id="276"/>
          </p14:sldIdLst>
        </p14:section>
        <p14:section name="K-Means Clustering" id="{69C25860-EDFA-4004-A151-9E4922137A88}">
          <p14:sldIdLst>
            <p14:sldId id="349"/>
            <p14:sldId id="279"/>
            <p14:sldId id="280"/>
            <p14:sldId id="281"/>
            <p14:sldId id="282"/>
            <p14:sldId id="283"/>
            <p14:sldId id="284"/>
            <p14:sldId id="518"/>
            <p14:sldId id="287"/>
            <p14:sldId id="288"/>
            <p14:sldId id="289"/>
            <p14:sldId id="290"/>
            <p14:sldId id="291"/>
            <p14:sldId id="292"/>
            <p14:sldId id="293"/>
            <p14:sldId id="294"/>
          </p14:sldIdLst>
        </p14:section>
        <p14:section name="Hierarchical Clustering" id="{80B5CCFF-9A7F-45AC-96B3-654473BCC347}">
          <p14:sldIdLst>
            <p14:sldId id="351"/>
            <p14:sldId id="296"/>
            <p14:sldId id="297"/>
            <p14:sldId id="298"/>
            <p14:sldId id="299"/>
            <p14:sldId id="300"/>
            <p14:sldId id="301"/>
            <p14:sldId id="302"/>
            <p14:sldId id="303"/>
            <p14:sldId id="304"/>
            <p14:sldId id="305"/>
            <p14:sldId id="352"/>
            <p14:sldId id="307"/>
            <p14:sldId id="308"/>
            <p14:sldId id="309"/>
            <p14:sldId id="310"/>
            <p14:sldId id="311"/>
            <p14:sldId id="312"/>
            <p14:sldId id="313"/>
            <p14:sldId id="314"/>
          </p14:sldIdLst>
        </p14:section>
        <p14:section name="Density-Based Clustering" id="{FDE64E81-37F6-46B8-863D-4F990D40B95E}">
          <p14:sldIdLst>
            <p14:sldId id="353"/>
            <p14:sldId id="318"/>
            <p14:sldId id="319"/>
            <p14:sldId id="321"/>
            <p14:sldId id="322"/>
            <p14:sldId id="320"/>
            <p14:sldId id="323"/>
            <p14:sldId id="324"/>
            <p14:sldId id="514"/>
            <p14:sldId id="325"/>
          </p14:sldIdLst>
        </p14:section>
        <p14:section name="Cluster Evaluation" id="{CD57345C-60D7-441C-B75B-75B9A2451A07}">
          <p14:sldIdLst>
            <p14:sldId id="354"/>
            <p14:sldId id="327"/>
            <p14:sldId id="328"/>
            <p14:sldId id="329"/>
            <p14:sldId id="330"/>
          </p14:sldIdLst>
        </p14:section>
        <p14:section name="Unsupervised Evaluation" id="{937E8291-6318-46FB-9AC2-98E2DA127528}">
          <p14:sldIdLst>
            <p14:sldId id="516"/>
            <p14:sldId id="507"/>
            <p14:sldId id="333"/>
            <p14:sldId id="334"/>
            <p14:sldId id="338"/>
            <p14:sldId id="355"/>
            <p14:sldId id="339"/>
            <p14:sldId id="340"/>
            <p14:sldId id="335"/>
            <p14:sldId id="341"/>
            <p14:sldId id="342"/>
            <p14:sldId id="343"/>
            <p14:sldId id="344"/>
          </p14:sldIdLst>
        </p14:section>
        <p14:section name="Supervised Evaluation" id="{9DCCA146-6605-4BC0-B712-E6B584AF5086}">
          <p14:sldIdLst>
            <p14:sldId id="517"/>
            <p14:sldId id="515"/>
            <p14:sldId id="345"/>
            <p14:sldId id="508"/>
            <p14:sldId id="511"/>
            <p14:sldId id="509"/>
            <p14:sldId id="512"/>
            <p14:sldId id="346"/>
          </p14:sldIdLst>
        </p14:section>
        <p14:section name="Outliers and Schaling Issues" id="{C76712B7-D9E5-4BAE-A670-A97C2DA25286}">
          <p14:sldIdLst>
            <p14:sldId id="520"/>
            <p14:sldId id="519"/>
          </p14:sldIdLst>
        </p14:section>
        <p14:section name="Conclusion" id="{4EF045BD-7BB2-452B-8859-040A755FB757}">
          <p14:sldIdLst>
            <p14:sldId id="51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2" d="100"/>
          <a:sy n="152" d="100"/>
        </p:scale>
        <p:origin x="2060" y="10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sorterViewPr>
    <p:cViewPr varScale="1">
      <p:scale>
        <a:sx n="100" d="100"/>
        <a:sy n="100" d="100"/>
      </p:scale>
      <p:origin x="0" y="-16752"/>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AB3CDF-01F3-4DB0-8DCF-CA461A76870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8568714-1BA9-4318-BD53-68876F5B4282}">
      <dgm:prSet/>
      <dgm:spPr/>
      <dgm:t>
        <a:bodyPr/>
        <a:lstStyle/>
        <a:p>
          <a:pPr>
            <a:lnSpc>
              <a:spcPct val="100000"/>
            </a:lnSpc>
          </a:pPr>
          <a:r>
            <a:rPr lang="en-US"/>
            <a:t>Partitional Clustering</a:t>
          </a:r>
        </a:p>
      </dgm:t>
    </dgm:pt>
    <dgm:pt modelId="{C82705D2-6E76-40D3-989F-189077B18946}" type="parTrans" cxnId="{A2AC24B7-B9F1-42E5-B247-28A8D0ACB601}">
      <dgm:prSet/>
      <dgm:spPr/>
      <dgm:t>
        <a:bodyPr/>
        <a:lstStyle/>
        <a:p>
          <a:endParaRPr lang="en-US"/>
        </a:p>
      </dgm:t>
    </dgm:pt>
    <dgm:pt modelId="{1F045C85-F1A2-4777-9184-7BF4B9044229}" type="sibTrans" cxnId="{A2AC24B7-B9F1-42E5-B247-28A8D0ACB601}">
      <dgm:prSet/>
      <dgm:spPr/>
      <dgm:t>
        <a:bodyPr/>
        <a:lstStyle/>
        <a:p>
          <a:endParaRPr lang="en-US"/>
        </a:p>
      </dgm:t>
    </dgm:pt>
    <dgm:pt modelId="{BAEA5BDC-F078-45A9-91ED-C4FBFC85F133}">
      <dgm:prSet/>
      <dgm:spPr/>
      <dgm:t>
        <a:bodyPr/>
        <a:lstStyle/>
        <a:p>
          <a:pPr>
            <a:lnSpc>
              <a:spcPct val="100000"/>
            </a:lnSpc>
          </a:pPr>
          <a:r>
            <a:rPr lang="en-US"/>
            <a:t>A division data objects into non-overlapping subsets (clusters) such that each data object is in exactly one subset</a:t>
          </a:r>
        </a:p>
      </dgm:t>
    </dgm:pt>
    <dgm:pt modelId="{AB4F7E86-D2DB-4BE1-ABB3-FD9F32C87B18}" type="parTrans" cxnId="{DF978F88-8D20-49DA-AB44-B5B7872AB007}">
      <dgm:prSet/>
      <dgm:spPr/>
      <dgm:t>
        <a:bodyPr/>
        <a:lstStyle/>
        <a:p>
          <a:endParaRPr lang="en-US"/>
        </a:p>
      </dgm:t>
    </dgm:pt>
    <dgm:pt modelId="{73E02BDA-C9AF-4731-9D86-EA88D2AF9389}" type="sibTrans" cxnId="{DF978F88-8D20-49DA-AB44-B5B7872AB007}">
      <dgm:prSet/>
      <dgm:spPr/>
      <dgm:t>
        <a:bodyPr/>
        <a:lstStyle/>
        <a:p>
          <a:endParaRPr lang="en-US"/>
        </a:p>
      </dgm:t>
    </dgm:pt>
    <dgm:pt modelId="{C2D97A5F-AE2D-426D-AAA4-2478BD86EA8E}">
      <dgm:prSet/>
      <dgm:spPr/>
      <dgm:t>
        <a:bodyPr/>
        <a:lstStyle/>
        <a:p>
          <a:pPr>
            <a:lnSpc>
              <a:spcPct val="100000"/>
            </a:lnSpc>
          </a:pPr>
          <a:r>
            <a:rPr lang="en-US"/>
            <a:t>Hierarchical clustering</a:t>
          </a:r>
        </a:p>
      </dgm:t>
    </dgm:pt>
    <dgm:pt modelId="{961ED1E3-0C2B-4724-AF6F-460FD734F0CB}" type="parTrans" cxnId="{8223CD82-2473-4D7C-B0BD-4DBBB8EA5AF8}">
      <dgm:prSet/>
      <dgm:spPr/>
      <dgm:t>
        <a:bodyPr/>
        <a:lstStyle/>
        <a:p>
          <a:endParaRPr lang="en-US"/>
        </a:p>
      </dgm:t>
    </dgm:pt>
    <dgm:pt modelId="{125F9645-5316-43D2-8D79-54369D7C0FB9}" type="sibTrans" cxnId="{8223CD82-2473-4D7C-B0BD-4DBBB8EA5AF8}">
      <dgm:prSet/>
      <dgm:spPr/>
      <dgm:t>
        <a:bodyPr/>
        <a:lstStyle/>
        <a:p>
          <a:endParaRPr lang="en-US"/>
        </a:p>
      </dgm:t>
    </dgm:pt>
    <dgm:pt modelId="{794A850E-133F-4C37-A9FE-916ECDC15C17}">
      <dgm:prSet/>
      <dgm:spPr/>
      <dgm:t>
        <a:bodyPr/>
        <a:lstStyle/>
        <a:p>
          <a:pPr>
            <a:lnSpc>
              <a:spcPct val="100000"/>
            </a:lnSpc>
          </a:pPr>
          <a:r>
            <a:rPr lang="en-US"/>
            <a:t>A set of nested clusters organized as a hierarchical tree </a:t>
          </a:r>
        </a:p>
      </dgm:t>
    </dgm:pt>
    <dgm:pt modelId="{15E818AA-81DC-41B8-B5F7-334FD75FAC94}" type="parTrans" cxnId="{870EEDFB-135D-400A-A3AA-AC05AC59A97F}">
      <dgm:prSet/>
      <dgm:spPr/>
      <dgm:t>
        <a:bodyPr/>
        <a:lstStyle/>
        <a:p>
          <a:endParaRPr lang="en-US"/>
        </a:p>
      </dgm:t>
    </dgm:pt>
    <dgm:pt modelId="{BB085B86-CAB1-46C4-87B0-43131E395809}" type="sibTrans" cxnId="{870EEDFB-135D-400A-A3AA-AC05AC59A97F}">
      <dgm:prSet/>
      <dgm:spPr/>
      <dgm:t>
        <a:bodyPr/>
        <a:lstStyle/>
        <a:p>
          <a:endParaRPr lang="en-US"/>
        </a:p>
      </dgm:t>
    </dgm:pt>
    <dgm:pt modelId="{5DB10F60-48DF-4E5E-85DC-FFDBD7D2AC2E}" type="pres">
      <dgm:prSet presAssocID="{F6AB3CDF-01F3-4DB0-8DCF-CA461A768702}" presName="root" presStyleCnt="0">
        <dgm:presLayoutVars>
          <dgm:dir/>
          <dgm:resizeHandles val="exact"/>
        </dgm:presLayoutVars>
      </dgm:prSet>
      <dgm:spPr/>
    </dgm:pt>
    <dgm:pt modelId="{CCFFB8CD-EA56-4BA6-AC02-5E1F7B53235E}" type="pres">
      <dgm:prSet presAssocID="{88568714-1BA9-4318-BD53-68876F5B4282}" presName="compNode" presStyleCnt="0"/>
      <dgm:spPr/>
    </dgm:pt>
    <dgm:pt modelId="{A99CE551-F5C6-400E-8837-9194187F10EB}" type="pres">
      <dgm:prSet presAssocID="{88568714-1BA9-4318-BD53-68876F5B4282}" presName="bgRect" presStyleLbl="bgShp" presStyleIdx="0" presStyleCnt="2"/>
      <dgm:spPr/>
    </dgm:pt>
    <dgm:pt modelId="{918C3D53-BFA8-4C67-982C-19558B6B609C}" type="pres">
      <dgm:prSet presAssocID="{88568714-1BA9-4318-BD53-68876F5B4282}"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nnections with solid fill"/>
        </a:ext>
      </dgm:extLst>
    </dgm:pt>
    <dgm:pt modelId="{D319A3A4-647B-4A7D-953A-3F2C709879D6}" type="pres">
      <dgm:prSet presAssocID="{88568714-1BA9-4318-BD53-68876F5B4282}" presName="spaceRect" presStyleCnt="0"/>
      <dgm:spPr/>
    </dgm:pt>
    <dgm:pt modelId="{731A5D57-4DD6-4B64-8540-4F9CDE6E48A5}" type="pres">
      <dgm:prSet presAssocID="{88568714-1BA9-4318-BD53-68876F5B4282}" presName="parTx" presStyleLbl="revTx" presStyleIdx="0" presStyleCnt="4">
        <dgm:presLayoutVars>
          <dgm:chMax val="0"/>
          <dgm:chPref val="0"/>
        </dgm:presLayoutVars>
      </dgm:prSet>
      <dgm:spPr/>
    </dgm:pt>
    <dgm:pt modelId="{39139FCD-5D94-40A9-B5B5-2940A4396EA4}" type="pres">
      <dgm:prSet presAssocID="{88568714-1BA9-4318-BD53-68876F5B4282}" presName="desTx" presStyleLbl="revTx" presStyleIdx="1" presStyleCnt="4">
        <dgm:presLayoutVars/>
      </dgm:prSet>
      <dgm:spPr/>
    </dgm:pt>
    <dgm:pt modelId="{ABAB6A2B-397D-4852-8511-D5A0B74FF41D}" type="pres">
      <dgm:prSet presAssocID="{1F045C85-F1A2-4777-9184-7BF4B9044229}" presName="sibTrans" presStyleCnt="0"/>
      <dgm:spPr/>
    </dgm:pt>
    <dgm:pt modelId="{E191D5DB-1427-44C1-8244-2DB89E8BE5F8}" type="pres">
      <dgm:prSet presAssocID="{C2D97A5F-AE2D-426D-AAA4-2478BD86EA8E}" presName="compNode" presStyleCnt="0"/>
      <dgm:spPr/>
    </dgm:pt>
    <dgm:pt modelId="{6ABFBD4B-61D2-48B9-9823-573F566A0872}" type="pres">
      <dgm:prSet presAssocID="{C2D97A5F-AE2D-426D-AAA4-2478BD86EA8E}" presName="bgRect" presStyleLbl="bgShp" presStyleIdx="1" presStyleCnt="2"/>
      <dgm:spPr/>
    </dgm:pt>
    <dgm:pt modelId="{724056D5-04FB-46C1-AE28-54630115D4B6}" type="pres">
      <dgm:prSet presAssocID="{C2D97A5F-AE2D-426D-AAA4-2478BD86EA8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6CC97CB2-AC08-400E-9DAA-24F15F2B1141}" type="pres">
      <dgm:prSet presAssocID="{C2D97A5F-AE2D-426D-AAA4-2478BD86EA8E}" presName="spaceRect" presStyleCnt="0"/>
      <dgm:spPr/>
    </dgm:pt>
    <dgm:pt modelId="{038D50A2-E928-4CC2-937F-5ECE28876625}" type="pres">
      <dgm:prSet presAssocID="{C2D97A5F-AE2D-426D-AAA4-2478BD86EA8E}" presName="parTx" presStyleLbl="revTx" presStyleIdx="2" presStyleCnt="4">
        <dgm:presLayoutVars>
          <dgm:chMax val="0"/>
          <dgm:chPref val="0"/>
        </dgm:presLayoutVars>
      </dgm:prSet>
      <dgm:spPr/>
    </dgm:pt>
    <dgm:pt modelId="{DA85CA93-420B-4ACC-BE7D-65EBFDC0F5AC}" type="pres">
      <dgm:prSet presAssocID="{C2D97A5F-AE2D-426D-AAA4-2478BD86EA8E}" presName="desTx" presStyleLbl="revTx" presStyleIdx="3" presStyleCnt="4">
        <dgm:presLayoutVars/>
      </dgm:prSet>
      <dgm:spPr/>
    </dgm:pt>
  </dgm:ptLst>
  <dgm:cxnLst>
    <dgm:cxn modelId="{72174F5A-8C53-4DA2-A1A7-5F769DEA1390}" type="presOf" srcId="{794A850E-133F-4C37-A9FE-916ECDC15C17}" destId="{DA85CA93-420B-4ACC-BE7D-65EBFDC0F5AC}" srcOrd="0" destOrd="0" presId="urn:microsoft.com/office/officeart/2018/2/layout/IconVerticalSolidList"/>
    <dgm:cxn modelId="{90B5357B-FBA6-4452-8038-035E91B39852}" type="presOf" srcId="{BAEA5BDC-F078-45A9-91ED-C4FBFC85F133}" destId="{39139FCD-5D94-40A9-B5B5-2940A4396EA4}" srcOrd="0" destOrd="0" presId="urn:microsoft.com/office/officeart/2018/2/layout/IconVerticalSolidList"/>
    <dgm:cxn modelId="{8223CD82-2473-4D7C-B0BD-4DBBB8EA5AF8}" srcId="{F6AB3CDF-01F3-4DB0-8DCF-CA461A768702}" destId="{C2D97A5F-AE2D-426D-AAA4-2478BD86EA8E}" srcOrd="1" destOrd="0" parTransId="{961ED1E3-0C2B-4724-AF6F-460FD734F0CB}" sibTransId="{125F9645-5316-43D2-8D79-54369D7C0FB9}"/>
    <dgm:cxn modelId="{DF978F88-8D20-49DA-AB44-B5B7872AB007}" srcId="{88568714-1BA9-4318-BD53-68876F5B4282}" destId="{BAEA5BDC-F078-45A9-91ED-C4FBFC85F133}" srcOrd="0" destOrd="0" parTransId="{AB4F7E86-D2DB-4BE1-ABB3-FD9F32C87B18}" sibTransId="{73E02BDA-C9AF-4731-9D86-EA88D2AF9389}"/>
    <dgm:cxn modelId="{E9CE028B-8809-4A3E-A738-14FB8F53A4F5}" type="presOf" srcId="{C2D97A5F-AE2D-426D-AAA4-2478BD86EA8E}" destId="{038D50A2-E928-4CC2-937F-5ECE28876625}" srcOrd="0" destOrd="0" presId="urn:microsoft.com/office/officeart/2018/2/layout/IconVerticalSolidList"/>
    <dgm:cxn modelId="{74B98491-4A55-4F9B-BE33-BECFCB2AF01A}" type="presOf" srcId="{F6AB3CDF-01F3-4DB0-8DCF-CA461A768702}" destId="{5DB10F60-48DF-4E5E-85DC-FFDBD7D2AC2E}" srcOrd="0" destOrd="0" presId="urn:microsoft.com/office/officeart/2018/2/layout/IconVerticalSolidList"/>
    <dgm:cxn modelId="{A2AC24B7-B9F1-42E5-B247-28A8D0ACB601}" srcId="{F6AB3CDF-01F3-4DB0-8DCF-CA461A768702}" destId="{88568714-1BA9-4318-BD53-68876F5B4282}" srcOrd="0" destOrd="0" parTransId="{C82705D2-6E76-40D3-989F-189077B18946}" sibTransId="{1F045C85-F1A2-4777-9184-7BF4B9044229}"/>
    <dgm:cxn modelId="{01C077BE-F596-4219-ADE2-E1999BB43057}" type="presOf" srcId="{88568714-1BA9-4318-BD53-68876F5B4282}" destId="{731A5D57-4DD6-4B64-8540-4F9CDE6E48A5}" srcOrd="0" destOrd="0" presId="urn:microsoft.com/office/officeart/2018/2/layout/IconVerticalSolidList"/>
    <dgm:cxn modelId="{870EEDFB-135D-400A-A3AA-AC05AC59A97F}" srcId="{C2D97A5F-AE2D-426D-AAA4-2478BD86EA8E}" destId="{794A850E-133F-4C37-A9FE-916ECDC15C17}" srcOrd="0" destOrd="0" parTransId="{15E818AA-81DC-41B8-B5F7-334FD75FAC94}" sibTransId="{BB085B86-CAB1-46C4-87B0-43131E395809}"/>
    <dgm:cxn modelId="{D021D353-2BFF-49ED-B8D9-B667EABA4BD1}" type="presParOf" srcId="{5DB10F60-48DF-4E5E-85DC-FFDBD7D2AC2E}" destId="{CCFFB8CD-EA56-4BA6-AC02-5E1F7B53235E}" srcOrd="0" destOrd="0" presId="urn:microsoft.com/office/officeart/2018/2/layout/IconVerticalSolidList"/>
    <dgm:cxn modelId="{EA048114-7FC8-4450-AECF-1AFCBD492293}" type="presParOf" srcId="{CCFFB8CD-EA56-4BA6-AC02-5E1F7B53235E}" destId="{A99CE551-F5C6-400E-8837-9194187F10EB}" srcOrd="0" destOrd="0" presId="urn:microsoft.com/office/officeart/2018/2/layout/IconVerticalSolidList"/>
    <dgm:cxn modelId="{4CF51C17-3DEF-4DD9-A676-4DBAEA1B261C}" type="presParOf" srcId="{CCFFB8CD-EA56-4BA6-AC02-5E1F7B53235E}" destId="{918C3D53-BFA8-4C67-982C-19558B6B609C}" srcOrd="1" destOrd="0" presId="urn:microsoft.com/office/officeart/2018/2/layout/IconVerticalSolidList"/>
    <dgm:cxn modelId="{BF2345B6-FDDB-4485-8E30-77E7E503323C}" type="presParOf" srcId="{CCFFB8CD-EA56-4BA6-AC02-5E1F7B53235E}" destId="{D319A3A4-647B-4A7D-953A-3F2C709879D6}" srcOrd="2" destOrd="0" presId="urn:microsoft.com/office/officeart/2018/2/layout/IconVerticalSolidList"/>
    <dgm:cxn modelId="{FF123F8D-3D15-4FD6-A40D-B644B3A3712A}" type="presParOf" srcId="{CCFFB8CD-EA56-4BA6-AC02-5E1F7B53235E}" destId="{731A5D57-4DD6-4B64-8540-4F9CDE6E48A5}" srcOrd="3" destOrd="0" presId="urn:microsoft.com/office/officeart/2018/2/layout/IconVerticalSolidList"/>
    <dgm:cxn modelId="{6B72F75F-E024-4178-9F69-4A46542A0E74}" type="presParOf" srcId="{CCFFB8CD-EA56-4BA6-AC02-5E1F7B53235E}" destId="{39139FCD-5D94-40A9-B5B5-2940A4396EA4}" srcOrd="4" destOrd="0" presId="urn:microsoft.com/office/officeart/2018/2/layout/IconVerticalSolidList"/>
    <dgm:cxn modelId="{B57464C3-35C8-4B73-9714-C9A2D1EB1093}" type="presParOf" srcId="{5DB10F60-48DF-4E5E-85DC-FFDBD7D2AC2E}" destId="{ABAB6A2B-397D-4852-8511-D5A0B74FF41D}" srcOrd="1" destOrd="0" presId="urn:microsoft.com/office/officeart/2018/2/layout/IconVerticalSolidList"/>
    <dgm:cxn modelId="{728606E6-EF2B-4381-A625-867164E08559}" type="presParOf" srcId="{5DB10F60-48DF-4E5E-85DC-FFDBD7D2AC2E}" destId="{E191D5DB-1427-44C1-8244-2DB89E8BE5F8}" srcOrd="2" destOrd="0" presId="urn:microsoft.com/office/officeart/2018/2/layout/IconVerticalSolidList"/>
    <dgm:cxn modelId="{3127C063-FE6D-4E53-B909-41D0F62DEE10}" type="presParOf" srcId="{E191D5DB-1427-44C1-8244-2DB89E8BE5F8}" destId="{6ABFBD4B-61D2-48B9-9823-573F566A0872}" srcOrd="0" destOrd="0" presId="urn:microsoft.com/office/officeart/2018/2/layout/IconVerticalSolidList"/>
    <dgm:cxn modelId="{E87C2B30-0CFA-46AB-9C80-CF850BA98303}" type="presParOf" srcId="{E191D5DB-1427-44C1-8244-2DB89E8BE5F8}" destId="{724056D5-04FB-46C1-AE28-54630115D4B6}" srcOrd="1" destOrd="0" presId="urn:microsoft.com/office/officeart/2018/2/layout/IconVerticalSolidList"/>
    <dgm:cxn modelId="{AF76F976-4773-4CFC-B905-304CC24FA663}" type="presParOf" srcId="{E191D5DB-1427-44C1-8244-2DB89E8BE5F8}" destId="{6CC97CB2-AC08-400E-9DAA-24F15F2B1141}" srcOrd="2" destOrd="0" presId="urn:microsoft.com/office/officeart/2018/2/layout/IconVerticalSolidList"/>
    <dgm:cxn modelId="{E6A949E7-4EF3-445A-9AB6-D953088CD789}" type="presParOf" srcId="{E191D5DB-1427-44C1-8244-2DB89E8BE5F8}" destId="{038D50A2-E928-4CC2-937F-5ECE28876625}" srcOrd="3" destOrd="0" presId="urn:microsoft.com/office/officeart/2018/2/layout/IconVerticalSolidList"/>
    <dgm:cxn modelId="{F1B235A3-8F69-4A68-93D1-5214DF1D663C}" type="presParOf" srcId="{E191D5DB-1427-44C1-8244-2DB89E8BE5F8}" destId="{DA85CA93-420B-4ACC-BE7D-65EBFDC0F5AC}"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9E2C43-AF64-4EC4-9712-9247FFF548C5}" type="doc">
      <dgm:prSet loTypeId="urn:microsoft.com/office/officeart/2018/2/layout/IconLabelDescriptionList" loCatId="icon" qsTypeId="urn:microsoft.com/office/officeart/2005/8/quickstyle/simple1" qsCatId="simple" csTypeId="urn:microsoft.com/office/officeart/2018/5/colors/Iconchunking_neutralbg_accent5_2" csCatId="accent5" phldr="1"/>
      <dgm:spPr/>
      <dgm:t>
        <a:bodyPr/>
        <a:lstStyle/>
        <a:p>
          <a:endParaRPr lang="en-US"/>
        </a:p>
      </dgm:t>
    </dgm:pt>
    <dgm:pt modelId="{CB3278E4-3A85-4198-8706-FF41BD757FD3}">
      <dgm:prSet/>
      <dgm:spPr/>
      <dgm:t>
        <a:bodyPr/>
        <a:lstStyle/>
        <a:p>
          <a:pPr>
            <a:lnSpc>
              <a:spcPct val="100000"/>
            </a:lnSpc>
            <a:defRPr b="1"/>
          </a:pPr>
          <a:r>
            <a:rPr lang="en-US"/>
            <a:t>Exclusive versus non-exclusive</a:t>
          </a:r>
        </a:p>
      </dgm:t>
    </dgm:pt>
    <dgm:pt modelId="{4949DD7D-7616-474D-878B-287875542E66}" type="parTrans" cxnId="{5158B955-31A0-4626-B546-B9C259311886}">
      <dgm:prSet/>
      <dgm:spPr/>
      <dgm:t>
        <a:bodyPr/>
        <a:lstStyle/>
        <a:p>
          <a:endParaRPr lang="en-US"/>
        </a:p>
      </dgm:t>
    </dgm:pt>
    <dgm:pt modelId="{4BE0A873-A8CA-4EDE-9D9F-548DA31A2A3E}" type="sibTrans" cxnId="{5158B955-31A0-4626-B546-B9C259311886}">
      <dgm:prSet/>
      <dgm:spPr/>
      <dgm:t>
        <a:bodyPr/>
        <a:lstStyle/>
        <a:p>
          <a:endParaRPr lang="en-US"/>
        </a:p>
      </dgm:t>
    </dgm:pt>
    <dgm:pt modelId="{4A4B60F4-AD09-424F-886F-43AF8AC231B2}">
      <dgm:prSet/>
      <dgm:spPr/>
      <dgm:t>
        <a:bodyPr/>
        <a:lstStyle/>
        <a:p>
          <a:pPr>
            <a:lnSpc>
              <a:spcPct val="100000"/>
            </a:lnSpc>
          </a:pPr>
          <a:r>
            <a:rPr lang="en-US"/>
            <a:t>In non-exclusive clusterings, points may belong to multiple clusters.</a:t>
          </a:r>
        </a:p>
      </dgm:t>
    </dgm:pt>
    <dgm:pt modelId="{6DECC360-A7D3-4638-908E-D4D33307B529}" type="parTrans" cxnId="{ED24923A-5071-4CC4-8C10-6341C802BEDA}">
      <dgm:prSet/>
      <dgm:spPr/>
      <dgm:t>
        <a:bodyPr/>
        <a:lstStyle/>
        <a:p>
          <a:endParaRPr lang="en-US"/>
        </a:p>
      </dgm:t>
    </dgm:pt>
    <dgm:pt modelId="{BBEC877A-B05C-47D1-B7A1-A9BB10B7F964}" type="sibTrans" cxnId="{ED24923A-5071-4CC4-8C10-6341C802BEDA}">
      <dgm:prSet/>
      <dgm:spPr/>
      <dgm:t>
        <a:bodyPr/>
        <a:lstStyle/>
        <a:p>
          <a:endParaRPr lang="en-US"/>
        </a:p>
      </dgm:t>
    </dgm:pt>
    <dgm:pt modelId="{A87FA7F4-65E9-4775-91A0-A048EC6D65D5}">
      <dgm:prSet/>
      <dgm:spPr/>
      <dgm:t>
        <a:bodyPr/>
        <a:lstStyle/>
        <a:p>
          <a:pPr>
            <a:lnSpc>
              <a:spcPct val="100000"/>
            </a:lnSpc>
            <a:defRPr b="1"/>
          </a:pPr>
          <a:r>
            <a:rPr lang="en-US"/>
            <a:t>Fuzzy versus non-fuzzy</a:t>
          </a:r>
        </a:p>
      </dgm:t>
    </dgm:pt>
    <dgm:pt modelId="{C1F3D3C4-8FDA-40CE-A0D3-C9355FFF4141}" type="parTrans" cxnId="{56F2143A-E02D-4009-94DE-2DC152C63A5F}">
      <dgm:prSet/>
      <dgm:spPr/>
      <dgm:t>
        <a:bodyPr/>
        <a:lstStyle/>
        <a:p>
          <a:endParaRPr lang="en-US"/>
        </a:p>
      </dgm:t>
    </dgm:pt>
    <dgm:pt modelId="{F8778529-8F34-48CF-83D4-7C23C7432592}" type="sibTrans" cxnId="{56F2143A-E02D-4009-94DE-2DC152C63A5F}">
      <dgm:prSet/>
      <dgm:spPr/>
      <dgm:t>
        <a:bodyPr/>
        <a:lstStyle/>
        <a:p>
          <a:endParaRPr lang="en-US"/>
        </a:p>
      </dgm:t>
    </dgm:pt>
    <dgm:pt modelId="{8D266B21-A3F6-413A-8A75-56857B2305B9}">
      <dgm:prSet/>
      <dgm:spPr/>
      <dgm:t>
        <a:bodyPr/>
        <a:lstStyle/>
        <a:p>
          <a:pPr>
            <a:lnSpc>
              <a:spcPct val="100000"/>
            </a:lnSpc>
          </a:pPr>
          <a:r>
            <a:rPr lang="en-US" dirty="0"/>
            <a:t>In fuzzy clustering, a point belongs to every cluster with some membership weight between 0 and 1.</a:t>
          </a:r>
        </a:p>
      </dgm:t>
    </dgm:pt>
    <dgm:pt modelId="{B5577658-91C4-4692-B2C5-A88BC901D351}" type="parTrans" cxnId="{E936B31F-7C9E-4869-84D6-50A58279DBE8}">
      <dgm:prSet/>
      <dgm:spPr/>
      <dgm:t>
        <a:bodyPr/>
        <a:lstStyle/>
        <a:p>
          <a:endParaRPr lang="en-US"/>
        </a:p>
      </dgm:t>
    </dgm:pt>
    <dgm:pt modelId="{E7B6FCF4-8439-4695-AE1D-CD6EB219267C}" type="sibTrans" cxnId="{E936B31F-7C9E-4869-84D6-50A58279DBE8}">
      <dgm:prSet/>
      <dgm:spPr/>
      <dgm:t>
        <a:bodyPr/>
        <a:lstStyle/>
        <a:p>
          <a:endParaRPr lang="en-US"/>
        </a:p>
      </dgm:t>
    </dgm:pt>
    <dgm:pt modelId="{CD073A9B-012B-47EA-8C26-0DBE363D6977}">
      <dgm:prSet/>
      <dgm:spPr/>
      <dgm:t>
        <a:bodyPr/>
        <a:lstStyle/>
        <a:p>
          <a:pPr>
            <a:lnSpc>
              <a:spcPct val="100000"/>
            </a:lnSpc>
          </a:pPr>
          <a:r>
            <a:rPr lang="en-US" dirty="0"/>
            <a:t>Membership weights must sum to 1.</a:t>
          </a:r>
        </a:p>
      </dgm:t>
    </dgm:pt>
    <dgm:pt modelId="{6B96872B-E292-471F-85FF-75304BEA03C3}" type="parTrans" cxnId="{7CF901F3-C6BF-43AB-8F27-0DB650ED7575}">
      <dgm:prSet/>
      <dgm:spPr/>
      <dgm:t>
        <a:bodyPr/>
        <a:lstStyle/>
        <a:p>
          <a:endParaRPr lang="en-US"/>
        </a:p>
      </dgm:t>
    </dgm:pt>
    <dgm:pt modelId="{9273B85A-28D7-46E6-8C70-20D05F6533CE}" type="sibTrans" cxnId="{7CF901F3-C6BF-43AB-8F27-0DB650ED7575}">
      <dgm:prSet/>
      <dgm:spPr/>
      <dgm:t>
        <a:bodyPr/>
        <a:lstStyle/>
        <a:p>
          <a:endParaRPr lang="en-US"/>
        </a:p>
      </dgm:t>
    </dgm:pt>
    <dgm:pt modelId="{AE93C591-E957-4F07-ADFE-E532C6D9C61F}">
      <dgm:prSet/>
      <dgm:spPr/>
      <dgm:t>
        <a:bodyPr/>
        <a:lstStyle/>
        <a:p>
          <a:pPr>
            <a:lnSpc>
              <a:spcPct val="100000"/>
            </a:lnSpc>
            <a:defRPr b="1"/>
          </a:pPr>
          <a:r>
            <a:rPr lang="en-US"/>
            <a:t>Partial versus complete</a:t>
          </a:r>
        </a:p>
      </dgm:t>
    </dgm:pt>
    <dgm:pt modelId="{20251E57-FDEA-420A-B444-75ED6FC74DF9}" type="parTrans" cxnId="{E60CAB15-9185-4457-9A0E-4C577312796B}">
      <dgm:prSet/>
      <dgm:spPr/>
      <dgm:t>
        <a:bodyPr/>
        <a:lstStyle/>
        <a:p>
          <a:endParaRPr lang="en-US"/>
        </a:p>
      </dgm:t>
    </dgm:pt>
    <dgm:pt modelId="{37309F28-4ABB-4889-9C49-F83569D6BB44}" type="sibTrans" cxnId="{E60CAB15-9185-4457-9A0E-4C577312796B}">
      <dgm:prSet/>
      <dgm:spPr/>
      <dgm:t>
        <a:bodyPr/>
        <a:lstStyle/>
        <a:p>
          <a:endParaRPr lang="en-US"/>
        </a:p>
      </dgm:t>
    </dgm:pt>
    <dgm:pt modelId="{5037EE7A-E2E6-4F12-BD21-0DA4594F682E}">
      <dgm:prSet/>
      <dgm:spPr/>
      <dgm:t>
        <a:bodyPr/>
        <a:lstStyle/>
        <a:p>
          <a:pPr>
            <a:lnSpc>
              <a:spcPct val="100000"/>
            </a:lnSpc>
          </a:pPr>
          <a:r>
            <a:rPr lang="en-US" dirty="0"/>
            <a:t>In some cases, we only want to cluster some of the data. </a:t>
          </a:r>
        </a:p>
        <a:p>
          <a:pPr>
            <a:lnSpc>
              <a:spcPct val="100000"/>
            </a:lnSpc>
          </a:pPr>
          <a:r>
            <a:rPr lang="en-US" dirty="0"/>
            <a:t>E.g. don’t cluster outliers or noise data points. </a:t>
          </a:r>
        </a:p>
      </dgm:t>
    </dgm:pt>
    <dgm:pt modelId="{8F360034-9E0A-4B21-9B9B-C96469E47A4F}" type="parTrans" cxnId="{642454D3-E964-4E9C-9C4F-D40AC1EF9E41}">
      <dgm:prSet/>
      <dgm:spPr/>
      <dgm:t>
        <a:bodyPr/>
        <a:lstStyle/>
        <a:p>
          <a:endParaRPr lang="en-US"/>
        </a:p>
      </dgm:t>
    </dgm:pt>
    <dgm:pt modelId="{0D9BE924-B83D-40FF-B065-8F6475840DD2}" type="sibTrans" cxnId="{642454D3-E964-4E9C-9C4F-D40AC1EF9E41}">
      <dgm:prSet/>
      <dgm:spPr/>
      <dgm:t>
        <a:bodyPr/>
        <a:lstStyle/>
        <a:p>
          <a:endParaRPr lang="en-US"/>
        </a:p>
      </dgm:t>
    </dgm:pt>
    <dgm:pt modelId="{73BB4090-EB8E-4FDB-AEDD-04D696A3CB6D}">
      <dgm:prSet/>
      <dgm:spPr/>
      <dgm:t>
        <a:bodyPr/>
        <a:lstStyle/>
        <a:p>
          <a:pPr>
            <a:lnSpc>
              <a:spcPct val="100000"/>
            </a:lnSpc>
            <a:defRPr b="1"/>
          </a:pPr>
          <a:r>
            <a:rPr lang="en-US"/>
            <a:t>Heterogeneous versus homogeneous</a:t>
          </a:r>
        </a:p>
      </dgm:t>
    </dgm:pt>
    <dgm:pt modelId="{55CCD67C-999E-41FD-B138-3CCBA94F43E5}" type="parTrans" cxnId="{8CF5943D-EA68-49DA-AE38-E5DAA52862BE}">
      <dgm:prSet/>
      <dgm:spPr/>
      <dgm:t>
        <a:bodyPr/>
        <a:lstStyle/>
        <a:p>
          <a:endParaRPr lang="en-US"/>
        </a:p>
      </dgm:t>
    </dgm:pt>
    <dgm:pt modelId="{D6F25148-DD0B-44A1-8DE7-B8FEF24626BC}" type="sibTrans" cxnId="{8CF5943D-EA68-49DA-AE38-E5DAA52862BE}">
      <dgm:prSet/>
      <dgm:spPr/>
      <dgm:t>
        <a:bodyPr/>
        <a:lstStyle/>
        <a:p>
          <a:endParaRPr lang="en-US"/>
        </a:p>
      </dgm:t>
    </dgm:pt>
    <dgm:pt modelId="{3E3A5D00-C440-4735-AAB6-E40F0C4D6013}">
      <dgm:prSet/>
      <dgm:spPr/>
      <dgm:t>
        <a:bodyPr/>
        <a:lstStyle/>
        <a:p>
          <a:pPr>
            <a:lnSpc>
              <a:spcPct val="100000"/>
            </a:lnSpc>
          </a:pPr>
          <a:r>
            <a:rPr lang="en-US"/>
            <a:t>Cluster of widely different sizes, shapes, and densities</a:t>
          </a:r>
        </a:p>
      </dgm:t>
    </dgm:pt>
    <dgm:pt modelId="{A9D67586-EC18-4E52-BCEC-D9D7F4BCA83D}" type="parTrans" cxnId="{5DB1DF8F-4D66-4041-A210-799F80EED0E9}">
      <dgm:prSet/>
      <dgm:spPr/>
      <dgm:t>
        <a:bodyPr/>
        <a:lstStyle/>
        <a:p>
          <a:endParaRPr lang="en-US"/>
        </a:p>
      </dgm:t>
    </dgm:pt>
    <dgm:pt modelId="{AA784A74-A10F-4621-8EAE-C8221AC07770}" type="sibTrans" cxnId="{5DB1DF8F-4D66-4041-A210-799F80EED0E9}">
      <dgm:prSet/>
      <dgm:spPr/>
      <dgm:t>
        <a:bodyPr/>
        <a:lstStyle/>
        <a:p>
          <a:endParaRPr lang="en-US"/>
        </a:p>
      </dgm:t>
    </dgm:pt>
    <dgm:pt modelId="{3228C8B7-E01C-4CDD-A566-9EC2CCFA5EA5}" type="pres">
      <dgm:prSet presAssocID="{F49E2C43-AF64-4EC4-9712-9247FFF548C5}" presName="root" presStyleCnt="0">
        <dgm:presLayoutVars>
          <dgm:dir/>
          <dgm:resizeHandles val="exact"/>
        </dgm:presLayoutVars>
      </dgm:prSet>
      <dgm:spPr/>
    </dgm:pt>
    <dgm:pt modelId="{1A4A4853-D7B6-4580-94BC-6E77220DFAF7}" type="pres">
      <dgm:prSet presAssocID="{CB3278E4-3A85-4198-8706-FF41BD757FD3}" presName="compNode" presStyleCnt="0"/>
      <dgm:spPr/>
    </dgm:pt>
    <dgm:pt modelId="{4798F73C-B9D8-44C1-B8F2-320894FF80D4}" type="pres">
      <dgm:prSet presAssocID="{CB3278E4-3A85-4198-8706-FF41BD757FD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6AB20914-1366-41B7-B1FF-93C9EC23D112}" type="pres">
      <dgm:prSet presAssocID="{CB3278E4-3A85-4198-8706-FF41BD757FD3}" presName="iconSpace" presStyleCnt="0"/>
      <dgm:spPr/>
    </dgm:pt>
    <dgm:pt modelId="{C00039CC-D43D-4618-B6ED-4C0B6F2E774D}" type="pres">
      <dgm:prSet presAssocID="{CB3278E4-3A85-4198-8706-FF41BD757FD3}" presName="parTx" presStyleLbl="revTx" presStyleIdx="0" presStyleCnt="8">
        <dgm:presLayoutVars>
          <dgm:chMax val="0"/>
          <dgm:chPref val="0"/>
        </dgm:presLayoutVars>
      </dgm:prSet>
      <dgm:spPr/>
    </dgm:pt>
    <dgm:pt modelId="{0CE742A4-3C64-40BF-98CD-3E3FCF0F7A1D}" type="pres">
      <dgm:prSet presAssocID="{CB3278E4-3A85-4198-8706-FF41BD757FD3}" presName="txSpace" presStyleCnt="0"/>
      <dgm:spPr/>
    </dgm:pt>
    <dgm:pt modelId="{CFC86355-9BE0-44EC-842F-66E7256045DD}" type="pres">
      <dgm:prSet presAssocID="{CB3278E4-3A85-4198-8706-FF41BD757FD3}" presName="desTx" presStyleLbl="revTx" presStyleIdx="1" presStyleCnt="8">
        <dgm:presLayoutVars/>
      </dgm:prSet>
      <dgm:spPr/>
    </dgm:pt>
    <dgm:pt modelId="{711359DC-82AD-438A-81E7-BD4EDEBBA43E}" type="pres">
      <dgm:prSet presAssocID="{4BE0A873-A8CA-4EDE-9D9F-548DA31A2A3E}" presName="sibTrans" presStyleCnt="0"/>
      <dgm:spPr/>
    </dgm:pt>
    <dgm:pt modelId="{ADA36615-ED40-49EC-B067-C1F3B8B6271C}" type="pres">
      <dgm:prSet presAssocID="{A87FA7F4-65E9-4775-91A0-A048EC6D65D5}" presName="compNode" presStyleCnt="0"/>
      <dgm:spPr/>
    </dgm:pt>
    <dgm:pt modelId="{B75ECFB4-B710-4826-A551-86C265D4D2F2}" type="pres">
      <dgm:prSet presAssocID="{A87FA7F4-65E9-4775-91A0-A048EC6D65D5}"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ie chart"/>
        </a:ext>
      </dgm:extLst>
    </dgm:pt>
    <dgm:pt modelId="{FC4AD33F-B806-4DB4-8456-2DF60F86D037}" type="pres">
      <dgm:prSet presAssocID="{A87FA7F4-65E9-4775-91A0-A048EC6D65D5}" presName="iconSpace" presStyleCnt="0"/>
      <dgm:spPr/>
    </dgm:pt>
    <dgm:pt modelId="{2A7C0D37-CCA0-4739-B13E-6E3283BE85E0}" type="pres">
      <dgm:prSet presAssocID="{A87FA7F4-65E9-4775-91A0-A048EC6D65D5}" presName="parTx" presStyleLbl="revTx" presStyleIdx="2" presStyleCnt="8">
        <dgm:presLayoutVars>
          <dgm:chMax val="0"/>
          <dgm:chPref val="0"/>
        </dgm:presLayoutVars>
      </dgm:prSet>
      <dgm:spPr/>
    </dgm:pt>
    <dgm:pt modelId="{32416C1F-24F7-491F-B033-A10A13CAB8D7}" type="pres">
      <dgm:prSet presAssocID="{A87FA7F4-65E9-4775-91A0-A048EC6D65D5}" presName="txSpace" presStyleCnt="0"/>
      <dgm:spPr/>
    </dgm:pt>
    <dgm:pt modelId="{4D000C9B-7AB9-486D-B32B-1BFDEE0AE892}" type="pres">
      <dgm:prSet presAssocID="{A87FA7F4-65E9-4775-91A0-A048EC6D65D5}" presName="desTx" presStyleLbl="revTx" presStyleIdx="3" presStyleCnt="8">
        <dgm:presLayoutVars/>
      </dgm:prSet>
      <dgm:spPr/>
    </dgm:pt>
    <dgm:pt modelId="{AD46DDF2-7D4A-4224-8CD5-57512127F1D9}" type="pres">
      <dgm:prSet presAssocID="{F8778529-8F34-48CF-83D4-7C23C7432592}" presName="sibTrans" presStyleCnt="0"/>
      <dgm:spPr/>
    </dgm:pt>
    <dgm:pt modelId="{5CF2B27B-0D66-42E7-99A5-BB2C420238A3}" type="pres">
      <dgm:prSet presAssocID="{AE93C591-E957-4F07-ADFE-E532C6D9C61F}" presName="compNode" presStyleCnt="0"/>
      <dgm:spPr/>
    </dgm:pt>
    <dgm:pt modelId="{CEEBFEF9-3CE9-41C0-B2B3-BFA50710D271}" type="pres">
      <dgm:prSet presAssocID="{AE93C591-E957-4F07-ADFE-E532C6D9C61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uzzle pieces"/>
        </a:ext>
      </dgm:extLst>
    </dgm:pt>
    <dgm:pt modelId="{5E56FE92-51A6-4033-8AA2-10C6B50495FE}" type="pres">
      <dgm:prSet presAssocID="{AE93C591-E957-4F07-ADFE-E532C6D9C61F}" presName="iconSpace" presStyleCnt="0"/>
      <dgm:spPr/>
    </dgm:pt>
    <dgm:pt modelId="{8ECA6B53-B7B0-40F7-B496-55E18247B15B}" type="pres">
      <dgm:prSet presAssocID="{AE93C591-E957-4F07-ADFE-E532C6D9C61F}" presName="parTx" presStyleLbl="revTx" presStyleIdx="4" presStyleCnt="8">
        <dgm:presLayoutVars>
          <dgm:chMax val="0"/>
          <dgm:chPref val="0"/>
        </dgm:presLayoutVars>
      </dgm:prSet>
      <dgm:spPr/>
    </dgm:pt>
    <dgm:pt modelId="{CB0DFF38-DD56-4D4C-86A6-A352E390B710}" type="pres">
      <dgm:prSet presAssocID="{AE93C591-E957-4F07-ADFE-E532C6D9C61F}" presName="txSpace" presStyleCnt="0"/>
      <dgm:spPr/>
    </dgm:pt>
    <dgm:pt modelId="{80D04929-DB61-4646-AC78-001864D75233}" type="pres">
      <dgm:prSet presAssocID="{AE93C591-E957-4F07-ADFE-E532C6D9C61F}" presName="desTx" presStyleLbl="revTx" presStyleIdx="5" presStyleCnt="8">
        <dgm:presLayoutVars/>
      </dgm:prSet>
      <dgm:spPr/>
    </dgm:pt>
    <dgm:pt modelId="{E0F0F934-1D9C-4F0C-91B0-566FB17E9BCD}" type="pres">
      <dgm:prSet presAssocID="{37309F28-4ABB-4889-9C49-F83569D6BB44}" presName="sibTrans" presStyleCnt="0"/>
      <dgm:spPr/>
    </dgm:pt>
    <dgm:pt modelId="{F6C87CCA-4ABF-429E-8196-307C865E8D64}" type="pres">
      <dgm:prSet presAssocID="{73BB4090-EB8E-4FDB-AEDD-04D696A3CB6D}" presName="compNode" presStyleCnt="0"/>
      <dgm:spPr/>
    </dgm:pt>
    <dgm:pt modelId="{E34BB65D-497E-4972-93ED-97C4372F6F74}" type="pres">
      <dgm:prSet presAssocID="{73BB4090-EB8E-4FDB-AEDD-04D696A3CB6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amily with two children"/>
        </a:ext>
      </dgm:extLst>
    </dgm:pt>
    <dgm:pt modelId="{17CDD1F8-95E6-4007-B579-10EEFD805526}" type="pres">
      <dgm:prSet presAssocID="{73BB4090-EB8E-4FDB-AEDD-04D696A3CB6D}" presName="iconSpace" presStyleCnt="0"/>
      <dgm:spPr/>
    </dgm:pt>
    <dgm:pt modelId="{2025B031-E059-48F4-96CE-B32D24439315}" type="pres">
      <dgm:prSet presAssocID="{73BB4090-EB8E-4FDB-AEDD-04D696A3CB6D}" presName="parTx" presStyleLbl="revTx" presStyleIdx="6" presStyleCnt="8">
        <dgm:presLayoutVars>
          <dgm:chMax val="0"/>
          <dgm:chPref val="0"/>
        </dgm:presLayoutVars>
      </dgm:prSet>
      <dgm:spPr/>
    </dgm:pt>
    <dgm:pt modelId="{45D6ACED-823A-41AF-B055-1B21452F154E}" type="pres">
      <dgm:prSet presAssocID="{73BB4090-EB8E-4FDB-AEDD-04D696A3CB6D}" presName="txSpace" presStyleCnt="0"/>
      <dgm:spPr/>
    </dgm:pt>
    <dgm:pt modelId="{F66CA407-95CE-48E0-BF75-806F6D4A76C5}" type="pres">
      <dgm:prSet presAssocID="{73BB4090-EB8E-4FDB-AEDD-04D696A3CB6D}" presName="desTx" presStyleLbl="revTx" presStyleIdx="7" presStyleCnt="8">
        <dgm:presLayoutVars/>
      </dgm:prSet>
      <dgm:spPr/>
    </dgm:pt>
  </dgm:ptLst>
  <dgm:cxnLst>
    <dgm:cxn modelId="{E60CAB15-9185-4457-9A0E-4C577312796B}" srcId="{F49E2C43-AF64-4EC4-9712-9247FFF548C5}" destId="{AE93C591-E957-4F07-ADFE-E532C6D9C61F}" srcOrd="2" destOrd="0" parTransId="{20251E57-FDEA-420A-B444-75ED6FC74DF9}" sibTransId="{37309F28-4ABB-4889-9C49-F83569D6BB44}"/>
    <dgm:cxn modelId="{AF2D7F18-8750-4392-A4C0-0826E9105BCB}" type="presOf" srcId="{8D266B21-A3F6-413A-8A75-56857B2305B9}" destId="{4D000C9B-7AB9-486D-B32B-1BFDEE0AE892}" srcOrd="0" destOrd="0" presId="urn:microsoft.com/office/officeart/2018/2/layout/IconLabelDescriptionList"/>
    <dgm:cxn modelId="{E936B31F-7C9E-4869-84D6-50A58279DBE8}" srcId="{A87FA7F4-65E9-4775-91A0-A048EC6D65D5}" destId="{8D266B21-A3F6-413A-8A75-56857B2305B9}" srcOrd="0" destOrd="0" parTransId="{B5577658-91C4-4692-B2C5-A88BC901D351}" sibTransId="{E7B6FCF4-8439-4695-AE1D-CD6EB219267C}"/>
    <dgm:cxn modelId="{4540502F-C032-40C7-81F7-184C9DE6EB62}" type="presOf" srcId="{CB3278E4-3A85-4198-8706-FF41BD757FD3}" destId="{C00039CC-D43D-4618-B6ED-4C0B6F2E774D}" srcOrd="0" destOrd="0" presId="urn:microsoft.com/office/officeart/2018/2/layout/IconLabelDescriptionList"/>
    <dgm:cxn modelId="{56F2143A-E02D-4009-94DE-2DC152C63A5F}" srcId="{F49E2C43-AF64-4EC4-9712-9247FFF548C5}" destId="{A87FA7F4-65E9-4775-91A0-A048EC6D65D5}" srcOrd="1" destOrd="0" parTransId="{C1F3D3C4-8FDA-40CE-A0D3-C9355FFF4141}" sibTransId="{F8778529-8F34-48CF-83D4-7C23C7432592}"/>
    <dgm:cxn modelId="{ED24923A-5071-4CC4-8C10-6341C802BEDA}" srcId="{CB3278E4-3A85-4198-8706-FF41BD757FD3}" destId="{4A4B60F4-AD09-424F-886F-43AF8AC231B2}" srcOrd="0" destOrd="0" parTransId="{6DECC360-A7D3-4638-908E-D4D33307B529}" sibTransId="{BBEC877A-B05C-47D1-B7A1-A9BB10B7F964}"/>
    <dgm:cxn modelId="{9E40283C-53D9-45B4-8A2D-7F994151548C}" type="presOf" srcId="{AE93C591-E957-4F07-ADFE-E532C6D9C61F}" destId="{8ECA6B53-B7B0-40F7-B496-55E18247B15B}" srcOrd="0" destOrd="0" presId="urn:microsoft.com/office/officeart/2018/2/layout/IconLabelDescriptionList"/>
    <dgm:cxn modelId="{8CF5943D-EA68-49DA-AE38-E5DAA52862BE}" srcId="{F49E2C43-AF64-4EC4-9712-9247FFF548C5}" destId="{73BB4090-EB8E-4FDB-AEDD-04D696A3CB6D}" srcOrd="3" destOrd="0" parTransId="{55CCD67C-999E-41FD-B138-3CCBA94F43E5}" sibTransId="{D6F25148-DD0B-44A1-8DE7-B8FEF24626BC}"/>
    <dgm:cxn modelId="{F1C7426A-D2BB-49D1-A84A-2186258B9409}" type="presOf" srcId="{5037EE7A-E2E6-4F12-BD21-0DA4594F682E}" destId="{80D04929-DB61-4646-AC78-001864D75233}" srcOrd="0" destOrd="0" presId="urn:microsoft.com/office/officeart/2018/2/layout/IconLabelDescriptionList"/>
    <dgm:cxn modelId="{5158B955-31A0-4626-B546-B9C259311886}" srcId="{F49E2C43-AF64-4EC4-9712-9247FFF548C5}" destId="{CB3278E4-3A85-4198-8706-FF41BD757FD3}" srcOrd="0" destOrd="0" parTransId="{4949DD7D-7616-474D-878B-287875542E66}" sibTransId="{4BE0A873-A8CA-4EDE-9D9F-548DA31A2A3E}"/>
    <dgm:cxn modelId="{260AAB7E-D592-454E-ACC0-6F9BB0E0991F}" type="presOf" srcId="{A87FA7F4-65E9-4775-91A0-A048EC6D65D5}" destId="{2A7C0D37-CCA0-4739-B13E-6E3283BE85E0}" srcOrd="0" destOrd="0" presId="urn:microsoft.com/office/officeart/2018/2/layout/IconLabelDescriptionList"/>
    <dgm:cxn modelId="{1D331B7F-E52B-454C-8148-AE094A0374BF}" type="presOf" srcId="{F49E2C43-AF64-4EC4-9712-9247FFF548C5}" destId="{3228C8B7-E01C-4CDD-A566-9EC2CCFA5EA5}" srcOrd="0" destOrd="0" presId="urn:microsoft.com/office/officeart/2018/2/layout/IconLabelDescriptionList"/>
    <dgm:cxn modelId="{0C3E2889-F566-4DBC-95DE-E7324BCCECFD}" type="presOf" srcId="{CD073A9B-012B-47EA-8C26-0DBE363D6977}" destId="{4D000C9B-7AB9-486D-B32B-1BFDEE0AE892}" srcOrd="0" destOrd="1" presId="urn:microsoft.com/office/officeart/2018/2/layout/IconLabelDescriptionList"/>
    <dgm:cxn modelId="{5DB1DF8F-4D66-4041-A210-799F80EED0E9}" srcId="{73BB4090-EB8E-4FDB-AEDD-04D696A3CB6D}" destId="{3E3A5D00-C440-4735-AAB6-E40F0C4D6013}" srcOrd="0" destOrd="0" parTransId="{A9D67586-EC18-4E52-BCEC-D9D7F4BCA83D}" sibTransId="{AA784A74-A10F-4621-8EAE-C8221AC07770}"/>
    <dgm:cxn modelId="{A75D33A4-16F3-4ABC-A3EF-2564791679E3}" type="presOf" srcId="{3E3A5D00-C440-4735-AAB6-E40F0C4D6013}" destId="{F66CA407-95CE-48E0-BF75-806F6D4A76C5}" srcOrd="0" destOrd="0" presId="urn:microsoft.com/office/officeart/2018/2/layout/IconLabelDescriptionList"/>
    <dgm:cxn modelId="{98792AC7-4123-4589-950E-D1E7D102E15F}" type="presOf" srcId="{73BB4090-EB8E-4FDB-AEDD-04D696A3CB6D}" destId="{2025B031-E059-48F4-96CE-B32D24439315}" srcOrd="0" destOrd="0" presId="urn:microsoft.com/office/officeart/2018/2/layout/IconLabelDescriptionList"/>
    <dgm:cxn modelId="{642454D3-E964-4E9C-9C4F-D40AC1EF9E41}" srcId="{AE93C591-E957-4F07-ADFE-E532C6D9C61F}" destId="{5037EE7A-E2E6-4F12-BD21-0DA4594F682E}" srcOrd="0" destOrd="0" parTransId="{8F360034-9E0A-4B21-9B9B-C96469E47A4F}" sibTransId="{0D9BE924-B83D-40FF-B065-8F6475840DD2}"/>
    <dgm:cxn modelId="{8F91FEEB-42BD-43C3-8C81-24506EA11F22}" type="presOf" srcId="{4A4B60F4-AD09-424F-886F-43AF8AC231B2}" destId="{CFC86355-9BE0-44EC-842F-66E7256045DD}" srcOrd="0" destOrd="0" presId="urn:microsoft.com/office/officeart/2018/2/layout/IconLabelDescriptionList"/>
    <dgm:cxn modelId="{7CF901F3-C6BF-43AB-8F27-0DB650ED7575}" srcId="{A87FA7F4-65E9-4775-91A0-A048EC6D65D5}" destId="{CD073A9B-012B-47EA-8C26-0DBE363D6977}" srcOrd="1" destOrd="0" parTransId="{6B96872B-E292-471F-85FF-75304BEA03C3}" sibTransId="{9273B85A-28D7-46E6-8C70-20D05F6533CE}"/>
    <dgm:cxn modelId="{8056573D-CDD8-4E9D-BD2A-5802887EB55E}" type="presParOf" srcId="{3228C8B7-E01C-4CDD-A566-9EC2CCFA5EA5}" destId="{1A4A4853-D7B6-4580-94BC-6E77220DFAF7}" srcOrd="0" destOrd="0" presId="urn:microsoft.com/office/officeart/2018/2/layout/IconLabelDescriptionList"/>
    <dgm:cxn modelId="{EA1E35EF-B1CC-438D-B6D7-332AF67BF3AA}" type="presParOf" srcId="{1A4A4853-D7B6-4580-94BC-6E77220DFAF7}" destId="{4798F73C-B9D8-44C1-B8F2-320894FF80D4}" srcOrd="0" destOrd="0" presId="urn:microsoft.com/office/officeart/2018/2/layout/IconLabelDescriptionList"/>
    <dgm:cxn modelId="{7B1666DC-7384-4DE3-83CA-7159501F3537}" type="presParOf" srcId="{1A4A4853-D7B6-4580-94BC-6E77220DFAF7}" destId="{6AB20914-1366-41B7-B1FF-93C9EC23D112}" srcOrd="1" destOrd="0" presId="urn:microsoft.com/office/officeart/2018/2/layout/IconLabelDescriptionList"/>
    <dgm:cxn modelId="{1410CFA3-17D9-477D-8DA8-53D1ED00A965}" type="presParOf" srcId="{1A4A4853-D7B6-4580-94BC-6E77220DFAF7}" destId="{C00039CC-D43D-4618-B6ED-4C0B6F2E774D}" srcOrd="2" destOrd="0" presId="urn:microsoft.com/office/officeart/2018/2/layout/IconLabelDescriptionList"/>
    <dgm:cxn modelId="{0522D1AF-D331-43DA-8E77-1B6B7506F662}" type="presParOf" srcId="{1A4A4853-D7B6-4580-94BC-6E77220DFAF7}" destId="{0CE742A4-3C64-40BF-98CD-3E3FCF0F7A1D}" srcOrd="3" destOrd="0" presId="urn:microsoft.com/office/officeart/2018/2/layout/IconLabelDescriptionList"/>
    <dgm:cxn modelId="{6A49F5FB-D8ED-4332-B5DB-3C441F2F0820}" type="presParOf" srcId="{1A4A4853-D7B6-4580-94BC-6E77220DFAF7}" destId="{CFC86355-9BE0-44EC-842F-66E7256045DD}" srcOrd="4" destOrd="0" presId="urn:microsoft.com/office/officeart/2018/2/layout/IconLabelDescriptionList"/>
    <dgm:cxn modelId="{2A2F6F52-B9F7-44ED-9E7C-B9ED9E7017BF}" type="presParOf" srcId="{3228C8B7-E01C-4CDD-A566-9EC2CCFA5EA5}" destId="{711359DC-82AD-438A-81E7-BD4EDEBBA43E}" srcOrd="1" destOrd="0" presId="urn:microsoft.com/office/officeart/2018/2/layout/IconLabelDescriptionList"/>
    <dgm:cxn modelId="{A31FB102-F6E6-422F-B60F-479C110B334F}" type="presParOf" srcId="{3228C8B7-E01C-4CDD-A566-9EC2CCFA5EA5}" destId="{ADA36615-ED40-49EC-B067-C1F3B8B6271C}" srcOrd="2" destOrd="0" presId="urn:microsoft.com/office/officeart/2018/2/layout/IconLabelDescriptionList"/>
    <dgm:cxn modelId="{B80976C5-613F-40A8-9B5B-413449D74A68}" type="presParOf" srcId="{ADA36615-ED40-49EC-B067-C1F3B8B6271C}" destId="{B75ECFB4-B710-4826-A551-86C265D4D2F2}" srcOrd="0" destOrd="0" presId="urn:microsoft.com/office/officeart/2018/2/layout/IconLabelDescriptionList"/>
    <dgm:cxn modelId="{69EE4CBE-7646-498B-924B-BB0507B12FA3}" type="presParOf" srcId="{ADA36615-ED40-49EC-B067-C1F3B8B6271C}" destId="{FC4AD33F-B806-4DB4-8456-2DF60F86D037}" srcOrd="1" destOrd="0" presId="urn:microsoft.com/office/officeart/2018/2/layout/IconLabelDescriptionList"/>
    <dgm:cxn modelId="{8073471F-3933-4F25-8CFF-B2E9577A7267}" type="presParOf" srcId="{ADA36615-ED40-49EC-B067-C1F3B8B6271C}" destId="{2A7C0D37-CCA0-4739-B13E-6E3283BE85E0}" srcOrd="2" destOrd="0" presId="urn:microsoft.com/office/officeart/2018/2/layout/IconLabelDescriptionList"/>
    <dgm:cxn modelId="{179D4131-D022-469D-B7D2-9D6BC19CD393}" type="presParOf" srcId="{ADA36615-ED40-49EC-B067-C1F3B8B6271C}" destId="{32416C1F-24F7-491F-B033-A10A13CAB8D7}" srcOrd="3" destOrd="0" presId="urn:microsoft.com/office/officeart/2018/2/layout/IconLabelDescriptionList"/>
    <dgm:cxn modelId="{688604CE-20B1-4C89-8CB4-78FB11442FC2}" type="presParOf" srcId="{ADA36615-ED40-49EC-B067-C1F3B8B6271C}" destId="{4D000C9B-7AB9-486D-B32B-1BFDEE0AE892}" srcOrd="4" destOrd="0" presId="urn:microsoft.com/office/officeart/2018/2/layout/IconLabelDescriptionList"/>
    <dgm:cxn modelId="{E9545BC0-132D-4DD7-94F8-5CCF917C8F50}" type="presParOf" srcId="{3228C8B7-E01C-4CDD-A566-9EC2CCFA5EA5}" destId="{AD46DDF2-7D4A-4224-8CD5-57512127F1D9}" srcOrd="3" destOrd="0" presId="urn:microsoft.com/office/officeart/2018/2/layout/IconLabelDescriptionList"/>
    <dgm:cxn modelId="{FEE9626E-1BA1-4D17-8EC5-0F73CA00F3B1}" type="presParOf" srcId="{3228C8B7-E01C-4CDD-A566-9EC2CCFA5EA5}" destId="{5CF2B27B-0D66-42E7-99A5-BB2C420238A3}" srcOrd="4" destOrd="0" presId="urn:microsoft.com/office/officeart/2018/2/layout/IconLabelDescriptionList"/>
    <dgm:cxn modelId="{21082D00-F7FF-4F21-BEB6-22429E9723BC}" type="presParOf" srcId="{5CF2B27B-0D66-42E7-99A5-BB2C420238A3}" destId="{CEEBFEF9-3CE9-41C0-B2B3-BFA50710D271}" srcOrd="0" destOrd="0" presId="urn:microsoft.com/office/officeart/2018/2/layout/IconLabelDescriptionList"/>
    <dgm:cxn modelId="{482EE7CD-2F5D-482F-809F-64B06A49B612}" type="presParOf" srcId="{5CF2B27B-0D66-42E7-99A5-BB2C420238A3}" destId="{5E56FE92-51A6-4033-8AA2-10C6B50495FE}" srcOrd="1" destOrd="0" presId="urn:microsoft.com/office/officeart/2018/2/layout/IconLabelDescriptionList"/>
    <dgm:cxn modelId="{43FB8A04-71B3-4DEF-AE08-4CA22DD91F07}" type="presParOf" srcId="{5CF2B27B-0D66-42E7-99A5-BB2C420238A3}" destId="{8ECA6B53-B7B0-40F7-B496-55E18247B15B}" srcOrd="2" destOrd="0" presId="urn:microsoft.com/office/officeart/2018/2/layout/IconLabelDescriptionList"/>
    <dgm:cxn modelId="{B6644FBB-AB5A-4602-B927-D08E87FFAB8D}" type="presParOf" srcId="{5CF2B27B-0D66-42E7-99A5-BB2C420238A3}" destId="{CB0DFF38-DD56-4D4C-86A6-A352E390B710}" srcOrd="3" destOrd="0" presId="urn:microsoft.com/office/officeart/2018/2/layout/IconLabelDescriptionList"/>
    <dgm:cxn modelId="{1237371E-5643-4F3E-A2FB-059E710AD427}" type="presParOf" srcId="{5CF2B27B-0D66-42E7-99A5-BB2C420238A3}" destId="{80D04929-DB61-4646-AC78-001864D75233}" srcOrd="4" destOrd="0" presId="urn:microsoft.com/office/officeart/2018/2/layout/IconLabelDescriptionList"/>
    <dgm:cxn modelId="{0131A255-4BA6-478B-9D17-C3636661F34C}" type="presParOf" srcId="{3228C8B7-E01C-4CDD-A566-9EC2CCFA5EA5}" destId="{E0F0F934-1D9C-4F0C-91B0-566FB17E9BCD}" srcOrd="5" destOrd="0" presId="urn:microsoft.com/office/officeart/2018/2/layout/IconLabelDescriptionList"/>
    <dgm:cxn modelId="{BE39136C-D8DF-411D-B7BC-BE989B5CC3CD}" type="presParOf" srcId="{3228C8B7-E01C-4CDD-A566-9EC2CCFA5EA5}" destId="{F6C87CCA-4ABF-429E-8196-307C865E8D64}" srcOrd="6" destOrd="0" presId="urn:microsoft.com/office/officeart/2018/2/layout/IconLabelDescriptionList"/>
    <dgm:cxn modelId="{93B00B87-DB2A-4186-AC21-36EEEB671BB7}" type="presParOf" srcId="{F6C87CCA-4ABF-429E-8196-307C865E8D64}" destId="{E34BB65D-497E-4972-93ED-97C4372F6F74}" srcOrd="0" destOrd="0" presId="urn:microsoft.com/office/officeart/2018/2/layout/IconLabelDescriptionList"/>
    <dgm:cxn modelId="{8A66D800-6979-4981-A578-7C2EA4F0A3DE}" type="presParOf" srcId="{F6C87CCA-4ABF-429E-8196-307C865E8D64}" destId="{17CDD1F8-95E6-4007-B579-10EEFD805526}" srcOrd="1" destOrd="0" presId="urn:microsoft.com/office/officeart/2018/2/layout/IconLabelDescriptionList"/>
    <dgm:cxn modelId="{8C184F55-7FDE-4551-9B89-D315FDD7E498}" type="presParOf" srcId="{F6C87CCA-4ABF-429E-8196-307C865E8D64}" destId="{2025B031-E059-48F4-96CE-B32D24439315}" srcOrd="2" destOrd="0" presId="urn:microsoft.com/office/officeart/2018/2/layout/IconLabelDescriptionList"/>
    <dgm:cxn modelId="{3E13C913-7A11-438D-84E8-0355D6BD0C05}" type="presParOf" srcId="{F6C87CCA-4ABF-429E-8196-307C865E8D64}" destId="{45D6ACED-823A-41AF-B055-1B21452F154E}" srcOrd="3" destOrd="0" presId="urn:microsoft.com/office/officeart/2018/2/layout/IconLabelDescriptionList"/>
    <dgm:cxn modelId="{4A0E125E-C2A9-4DC6-844D-109285DF939B}" type="presParOf" srcId="{F6C87CCA-4ABF-429E-8196-307C865E8D64}" destId="{F66CA407-95CE-48E0-BF75-806F6D4A76C5}"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9BE11B-1B3E-47B6-AA5B-15037B056603}"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49C1307F-891E-44D0-B3DF-4F248C4DA9EB}">
      <dgm:prSet/>
      <dgm:spPr/>
      <dgm:t>
        <a:bodyPr/>
        <a:lstStyle/>
        <a:p>
          <a:r>
            <a:rPr lang="en-US" dirty="0"/>
            <a:t>Center-based clusters</a:t>
          </a:r>
        </a:p>
      </dgm:t>
    </dgm:pt>
    <dgm:pt modelId="{61034B5B-4ABB-405E-B85C-F243A0171122}" type="parTrans" cxnId="{F1209CFF-64FE-4191-8A01-4330ECE5F835}">
      <dgm:prSet/>
      <dgm:spPr/>
      <dgm:t>
        <a:bodyPr/>
        <a:lstStyle/>
        <a:p>
          <a:endParaRPr lang="en-US"/>
        </a:p>
      </dgm:t>
    </dgm:pt>
    <dgm:pt modelId="{DB400D2B-EFAF-45E5-BD75-D745A2ED5D4B}" type="sibTrans" cxnId="{F1209CFF-64FE-4191-8A01-4330ECE5F835}">
      <dgm:prSet/>
      <dgm:spPr/>
      <dgm:t>
        <a:bodyPr/>
        <a:lstStyle/>
        <a:p>
          <a:endParaRPr lang="en-US"/>
        </a:p>
      </dgm:t>
    </dgm:pt>
    <dgm:pt modelId="{152AC254-253F-4DDE-9EB9-B7CC50C7B961}">
      <dgm:prSet/>
      <dgm:spPr/>
      <dgm:t>
        <a:bodyPr/>
        <a:lstStyle/>
        <a:p>
          <a:r>
            <a:rPr lang="en-US"/>
            <a:t>Contiguous clusters</a:t>
          </a:r>
        </a:p>
      </dgm:t>
    </dgm:pt>
    <dgm:pt modelId="{21C48841-E02E-4619-B4DC-2243B237EDE6}" type="parTrans" cxnId="{D194CCAD-A314-4945-ADF5-DFFAEB8E3B93}">
      <dgm:prSet/>
      <dgm:spPr/>
      <dgm:t>
        <a:bodyPr/>
        <a:lstStyle/>
        <a:p>
          <a:endParaRPr lang="en-US"/>
        </a:p>
      </dgm:t>
    </dgm:pt>
    <dgm:pt modelId="{41B56CE3-3FD4-4652-AF7E-B94DD1247177}" type="sibTrans" cxnId="{D194CCAD-A314-4945-ADF5-DFFAEB8E3B93}">
      <dgm:prSet/>
      <dgm:spPr/>
      <dgm:t>
        <a:bodyPr/>
        <a:lstStyle/>
        <a:p>
          <a:endParaRPr lang="en-US"/>
        </a:p>
      </dgm:t>
    </dgm:pt>
    <dgm:pt modelId="{76B03681-5A5F-411E-B880-EA059B436393}">
      <dgm:prSet/>
      <dgm:spPr/>
      <dgm:t>
        <a:bodyPr/>
        <a:lstStyle/>
        <a:p>
          <a:r>
            <a:rPr lang="en-US"/>
            <a:t>Density-based clusters</a:t>
          </a:r>
        </a:p>
      </dgm:t>
    </dgm:pt>
    <dgm:pt modelId="{EDCBA245-E0BF-4D85-AB8E-DF0165B50F77}" type="parTrans" cxnId="{8A60481D-719E-4FB3-95CE-E6E8DB9B8404}">
      <dgm:prSet/>
      <dgm:spPr/>
      <dgm:t>
        <a:bodyPr/>
        <a:lstStyle/>
        <a:p>
          <a:endParaRPr lang="en-US"/>
        </a:p>
      </dgm:t>
    </dgm:pt>
    <dgm:pt modelId="{719B7D86-173F-41DF-A616-C04D69DDA5A5}" type="sibTrans" cxnId="{8A60481D-719E-4FB3-95CE-E6E8DB9B8404}">
      <dgm:prSet/>
      <dgm:spPr/>
      <dgm:t>
        <a:bodyPr/>
        <a:lstStyle/>
        <a:p>
          <a:endParaRPr lang="en-US"/>
        </a:p>
      </dgm:t>
    </dgm:pt>
    <dgm:pt modelId="{5B83D7B4-345E-4F31-87C1-D52E36C7B10F}">
      <dgm:prSet/>
      <dgm:spPr/>
      <dgm:t>
        <a:bodyPr/>
        <a:lstStyle/>
        <a:p>
          <a:r>
            <a:rPr lang="en-US"/>
            <a:t>Conceptual clusters</a:t>
          </a:r>
        </a:p>
      </dgm:t>
    </dgm:pt>
    <dgm:pt modelId="{8469E579-E24C-41EE-B57B-81F28B80ACCC}" type="parTrans" cxnId="{BCA607E3-DF01-4359-BE7C-2D363655A12F}">
      <dgm:prSet/>
      <dgm:spPr/>
      <dgm:t>
        <a:bodyPr/>
        <a:lstStyle/>
        <a:p>
          <a:endParaRPr lang="en-US"/>
        </a:p>
      </dgm:t>
    </dgm:pt>
    <dgm:pt modelId="{F6EF06E5-4A75-43F3-8E50-3470AE2763D6}" type="sibTrans" cxnId="{BCA607E3-DF01-4359-BE7C-2D363655A12F}">
      <dgm:prSet/>
      <dgm:spPr/>
      <dgm:t>
        <a:bodyPr/>
        <a:lstStyle/>
        <a:p>
          <a:endParaRPr lang="en-US"/>
        </a:p>
      </dgm:t>
    </dgm:pt>
    <dgm:pt modelId="{DA4C6613-3069-45A7-B648-9088B622E08B}" type="pres">
      <dgm:prSet presAssocID="{919BE11B-1B3E-47B6-AA5B-15037B056603}" presName="matrix" presStyleCnt="0">
        <dgm:presLayoutVars>
          <dgm:chMax val="1"/>
          <dgm:dir/>
          <dgm:resizeHandles val="exact"/>
        </dgm:presLayoutVars>
      </dgm:prSet>
      <dgm:spPr/>
    </dgm:pt>
    <dgm:pt modelId="{25771563-01AD-48BB-8286-F07DCDBABC9F}" type="pres">
      <dgm:prSet presAssocID="{919BE11B-1B3E-47B6-AA5B-15037B056603}" presName="diamond" presStyleLbl="bgShp" presStyleIdx="0" presStyleCnt="1"/>
      <dgm:spPr/>
    </dgm:pt>
    <dgm:pt modelId="{64002502-BEA4-46AC-A873-CF3CC1A52BE3}" type="pres">
      <dgm:prSet presAssocID="{919BE11B-1B3E-47B6-AA5B-15037B056603}" presName="quad1" presStyleLbl="node1" presStyleIdx="0" presStyleCnt="4">
        <dgm:presLayoutVars>
          <dgm:chMax val="0"/>
          <dgm:chPref val="0"/>
          <dgm:bulletEnabled val="1"/>
        </dgm:presLayoutVars>
      </dgm:prSet>
      <dgm:spPr/>
    </dgm:pt>
    <dgm:pt modelId="{0AF006BB-0D8B-4B4E-B8B7-351792713009}" type="pres">
      <dgm:prSet presAssocID="{919BE11B-1B3E-47B6-AA5B-15037B056603}" presName="quad2" presStyleLbl="node1" presStyleIdx="1" presStyleCnt="4">
        <dgm:presLayoutVars>
          <dgm:chMax val="0"/>
          <dgm:chPref val="0"/>
          <dgm:bulletEnabled val="1"/>
        </dgm:presLayoutVars>
      </dgm:prSet>
      <dgm:spPr/>
    </dgm:pt>
    <dgm:pt modelId="{2C37752C-D8D5-430F-9E37-90F36808C8E4}" type="pres">
      <dgm:prSet presAssocID="{919BE11B-1B3E-47B6-AA5B-15037B056603}" presName="quad3" presStyleLbl="node1" presStyleIdx="2" presStyleCnt="4">
        <dgm:presLayoutVars>
          <dgm:chMax val="0"/>
          <dgm:chPref val="0"/>
          <dgm:bulletEnabled val="1"/>
        </dgm:presLayoutVars>
      </dgm:prSet>
      <dgm:spPr/>
    </dgm:pt>
    <dgm:pt modelId="{BE75D4A1-9226-4902-8EC7-07EBF5E82FFA}" type="pres">
      <dgm:prSet presAssocID="{919BE11B-1B3E-47B6-AA5B-15037B056603}" presName="quad4" presStyleLbl="node1" presStyleIdx="3" presStyleCnt="4">
        <dgm:presLayoutVars>
          <dgm:chMax val="0"/>
          <dgm:chPref val="0"/>
          <dgm:bulletEnabled val="1"/>
        </dgm:presLayoutVars>
      </dgm:prSet>
      <dgm:spPr/>
    </dgm:pt>
  </dgm:ptLst>
  <dgm:cxnLst>
    <dgm:cxn modelId="{338E8704-DA1B-4266-B2F9-AF5BE8A53B82}" type="presOf" srcId="{919BE11B-1B3E-47B6-AA5B-15037B056603}" destId="{DA4C6613-3069-45A7-B648-9088B622E08B}" srcOrd="0" destOrd="0" presId="urn:microsoft.com/office/officeart/2005/8/layout/matrix3"/>
    <dgm:cxn modelId="{3B620513-5F7C-48CE-B884-828547401FE6}" type="presOf" srcId="{5B83D7B4-345E-4F31-87C1-D52E36C7B10F}" destId="{BE75D4A1-9226-4902-8EC7-07EBF5E82FFA}" srcOrd="0" destOrd="0" presId="urn:microsoft.com/office/officeart/2005/8/layout/matrix3"/>
    <dgm:cxn modelId="{8A60481D-719E-4FB3-95CE-E6E8DB9B8404}" srcId="{919BE11B-1B3E-47B6-AA5B-15037B056603}" destId="{76B03681-5A5F-411E-B880-EA059B436393}" srcOrd="2" destOrd="0" parTransId="{EDCBA245-E0BF-4D85-AB8E-DF0165B50F77}" sibTransId="{719B7D86-173F-41DF-A616-C04D69DDA5A5}"/>
    <dgm:cxn modelId="{E6B133A4-B24E-4EA4-824B-44869CCCF12A}" type="presOf" srcId="{152AC254-253F-4DDE-9EB9-B7CC50C7B961}" destId="{0AF006BB-0D8B-4B4E-B8B7-351792713009}" srcOrd="0" destOrd="0" presId="urn:microsoft.com/office/officeart/2005/8/layout/matrix3"/>
    <dgm:cxn modelId="{D194CCAD-A314-4945-ADF5-DFFAEB8E3B93}" srcId="{919BE11B-1B3E-47B6-AA5B-15037B056603}" destId="{152AC254-253F-4DDE-9EB9-B7CC50C7B961}" srcOrd="1" destOrd="0" parTransId="{21C48841-E02E-4619-B4DC-2243B237EDE6}" sibTransId="{41B56CE3-3FD4-4652-AF7E-B94DD1247177}"/>
    <dgm:cxn modelId="{55BA83C1-63C9-4BC6-BDB5-BAB12B4A7713}" type="presOf" srcId="{76B03681-5A5F-411E-B880-EA059B436393}" destId="{2C37752C-D8D5-430F-9E37-90F36808C8E4}" srcOrd="0" destOrd="0" presId="urn:microsoft.com/office/officeart/2005/8/layout/matrix3"/>
    <dgm:cxn modelId="{BCA607E3-DF01-4359-BE7C-2D363655A12F}" srcId="{919BE11B-1B3E-47B6-AA5B-15037B056603}" destId="{5B83D7B4-345E-4F31-87C1-D52E36C7B10F}" srcOrd="3" destOrd="0" parTransId="{8469E579-E24C-41EE-B57B-81F28B80ACCC}" sibTransId="{F6EF06E5-4A75-43F3-8E50-3470AE2763D6}"/>
    <dgm:cxn modelId="{F1209CFF-64FE-4191-8A01-4330ECE5F835}" srcId="{919BE11B-1B3E-47B6-AA5B-15037B056603}" destId="{49C1307F-891E-44D0-B3DF-4F248C4DA9EB}" srcOrd="0" destOrd="0" parTransId="{61034B5B-4ABB-405E-B85C-F243A0171122}" sibTransId="{DB400D2B-EFAF-45E5-BD75-D745A2ED5D4B}"/>
    <dgm:cxn modelId="{0391E7FF-AFCF-4FE4-BC86-99AFD7C7AFB3}" type="presOf" srcId="{49C1307F-891E-44D0-B3DF-4F248C4DA9EB}" destId="{64002502-BEA4-46AC-A873-CF3CC1A52BE3}" srcOrd="0" destOrd="0" presId="urn:microsoft.com/office/officeart/2005/8/layout/matrix3"/>
    <dgm:cxn modelId="{A6E04680-F64A-49EF-932A-7C3EE52F6067}" type="presParOf" srcId="{DA4C6613-3069-45A7-B648-9088B622E08B}" destId="{25771563-01AD-48BB-8286-F07DCDBABC9F}" srcOrd="0" destOrd="0" presId="urn:microsoft.com/office/officeart/2005/8/layout/matrix3"/>
    <dgm:cxn modelId="{F860691D-43DD-47F8-A40A-9A3685D27496}" type="presParOf" srcId="{DA4C6613-3069-45A7-B648-9088B622E08B}" destId="{64002502-BEA4-46AC-A873-CF3CC1A52BE3}" srcOrd="1" destOrd="0" presId="urn:microsoft.com/office/officeart/2005/8/layout/matrix3"/>
    <dgm:cxn modelId="{C7884D98-AED9-457D-8690-B84A944D0D1B}" type="presParOf" srcId="{DA4C6613-3069-45A7-B648-9088B622E08B}" destId="{0AF006BB-0D8B-4B4E-B8B7-351792713009}" srcOrd="2" destOrd="0" presId="urn:microsoft.com/office/officeart/2005/8/layout/matrix3"/>
    <dgm:cxn modelId="{15E54309-875B-4AF3-AEF8-25BE53797FF3}" type="presParOf" srcId="{DA4C6613-3069-45A7-B648-9088B622E08B}" destId="{2C37752C-D8D5-430F-9E37-90F36808C8E4}" srcOrd="3" destOrd="0" presId="urn:microsoft.com/office/officeart/2005/8/layout/matrix3"/>
    <dgm:cxn modelId="{61BA4F99-5A5D-4BBF-815B-44193A38BFAB}" type="presParOf" srcId="{DA4C6613-3069-45A7-B648-9088B622E08B}" destId="{BE75D4A1-9226-4902-8EC7-07EBF5E82FFA}"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9CE551-F5C6-400E-8837-9194187F10EB}">
      <dsp:nvSpPr>
        <dsp:cNvPr id="0" name=""/>
        <dsp:cNvSpPr/>
      </dsp:nvSpPr>
      <dsp:spPr>
        <a:xfrm>
          <a:off x="0" y="707092"/>
          <a:ext cx="78867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8C3D53-BFA8-4C67-982C-19558B6B609C}">
      <dsp:nvSpPr>
        <dsp:cNvPr id="0" name=""/>
        <dsp:cNvSpPr/>
      </dsp:nvSpPr>
      <dsp:spPr>
        <a:xfrm>
          <a:off x="394883" y="1000807"/>
          <a:ext cx="717970" cy="71797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A5D57-4DD6-4B64-8540-4F9CDE6E48A5}">
      <dsp:nvSpPr>
        <dsp:cNvPr id="0" name=""/>
        <dsp:cNvSpPr/>
      </dsp:nvSpPr>
      <dsp:spPr>
        <a:xfrm>
          <a:off x="1507738" y="707092"/>
          <a:ext cx="3549015"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Partitional Clustering</a:t>
          </a:r>
        </a:p>
      </dsp:txBody>
      <dsp:txXfrm>
        <a:off x="1507738" y="707092"/>
        <a:ext cx="3549015" cy="1305401"/>
      </dsp:txXfrm>
    </dsp:sp>
    <dsp:sp modelId="{39139FCD-5D94-40A9-B5B5-2940A4396EA4}">
      <dsp:nvSpPr>
        <dsp:cNvPr id="0" name=""/>
        <dsp:cNvSpPr/>
      </dsp:nvSpPr>
      <dsp:spPr>
        <a:xfrm>
          <a:off x="5056753" y="707092"/>
          <a:ext cx="282994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100000"/>
            </a:lnSpc>
            <a:spcBef>
              <a:spcPct val="0"/>
            </a:spcBef>
            <a:spcAft>
              <a:spcPct val="35000"/>
            </a:spcAft>
            <a:buNone/>
          </a:pPr>
          <a:r>
            <a:rPr lang="en-US" sz="1500" kern="1200"/>
            <a:t>A division data objects into non-overlapping subsets (clusters) such that each data object is in exactly one subset</a:t>
          </a:r>
        </a:p>
      </dsp:txBody>
      <dsp:txXfrm>
        <a:off x="5056753" y="707092"/>
        <a:ext cx="2829946" cy="1305401"/>
      </dsp:txXfrm>
    </dsp:sp>
    <dsp:sp modelId="{6ABFBD4B-61D2-48B9-9823-573F566A0872}">
      <dsp:nvSpPr>
        <dsp:cNvPr id="0" name=""/>
        <dsp:cNvSpPr/>
      </dsp:nvSpPr>
      <dsp:spPr>
        <a:xfrm>
          <a:off x="0" y="2338844"/>
          <a:ext cx="78867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056D5-04FB-46C1-AE28-54630115D4B6}">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8D50A2-E928-4CC2-937F-5ECE28876625}">
      <dsp:nvSpPr>
        <dsp:cNvPr id="0" name=""/>
        <dsp:cNvSpPr/>
      </dsp:nvSpPr>
      <dsp:spPr>
        <a:xfrm>
          <a:off x="1507738" y="2338844"/>
          <a:ext cx="3549015"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Hierarchical clustering</a:t>
          </a:r>
        </a:p>
      </dsp:txBody>
      <dsp:txXfrm>
        <a:off x="1507738" y="2338844"/>
        <a:ext cx="3549015" cy="1305401"/>
      </dsp:txXfrm>
    </dsp:sp>
    <dsp:sp modelId="{DA85CA93-420B-4ACC-BE7D-65EBFDC0F5AC}">
      <dsp:nvSpPr>
        <dsp:cNvPr id="0" name=""/>
        <dsp:cNvSpPr/>
      </dsp:nvSpPr>
      <dsp:spPr>
        <a:xfrm>
          <a:off x="5056753" y="2338844"/>
          <a:ext cx="282994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100000"/>
            </a:lnSpc>
            <a:spcBef>
              <a:spcPct val="0"/>
            </a:spcBef>
            <a:spcAft>
              <a:spcPct val="35000"/>
            </a:spcAft>
            <a:buNone/>
          </a:pPr>
          <a:r>
            <a:rPr lang="en-US" sz="1500" kern="1200"/>
            <a:t>A set of nested clusters organized as a hierarchical tree </a:t>
          </a:r>
        </a:p>
      </dsp:txBody>
      <dsp:txXfrm>
        <a:off x="5056753" y="2338844"/>
        <a:ext cx="2829946"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98F73C-B9D8-44C1-B8F2-320894FF80D4}">
      <dsp:nvSpPr>
        <dsp:cNvPr id="0" name=""/>
        <dsp:cNvSpPr/>
      </dsp:nvSpPr>
      <dsp:spPr>
        <a:xfrm>
          <a:off x="5146" y="599763"/>
          <a:ext cx="609224" cy="6092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0039CC-D43D-4618-B6ED-4C0B6F2E774D}">
      <dsp:nvSpPr>
        <dsp:cNvPr id="0" name=""/>
        <dsp:cNvSpPr/>
      </dsp:nvSpPr>
      <dsp:spPr>
        <a:xfrm>
          <a:off x="5146"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Exclusive versus non-exclusive</a:t>
          </a:r>
        </a:p>
      </dsp:txBody>
      <dsp:txXfrm>
        <a:off x="5146" y="1308268"/>
        <a:ext cx="1740642" cy="440600"/>
      </dsp:txXfrm>
    </dsp:sp>
    <dsp:sp modelId="{CFC86355-9BE0-44EC-842F-66E7256045DD}">
      <dsp:nvSpPr>
        <dsp:cNvPr id="0" name=""/>
        <dsp:cNvSpPr/>
      </dsp:nvSpPr>
      <dsp:spPr>
        <a:xfrm>
          <a:off x="5146"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In non-exclusive clusterings, points may belong to multiple clusters.</a:t>
          </a:r>
        </a:p>
      </dsp:txBody>
      <dsp:txXfrm>
        <a:off x="5146" y="1795045"/>
        <a:ext cx="1740642" cy="1113566"/>
      </dsp:txXfrm>
    </dsp:sp>
    <dsp:sp modelId="{B75ECFB4-B710-4826-A551-86C265D4D2F2}">
      <dsp:nvSpPr>
        <dsp:cNvPr id="0" name=""/>
        <dsp:cNvSpPr/>
      </dsp:nvSpPr>
      <dsp:spPr>
        <a:xfrm>
          <a:off x="2050401" y="599763"/>
          <a:ext cx="609224" cy="60922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7C0D37-CCA0-4739-B13E-6E3283BE85E0}">
      <dsp:nvSpPr>
        <dsp:cNvPr id="0" name=""/>
        <dsp:cNvSpPr/>
      </dsp:nvSpPr>
      <dsp:spPr>
        <a:xfrm>
          <a:off x="2050401"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Fuzzy versus non-fuzzy</a:t>
          </a:r>
        </a:p>
      </dsp:txBody>
      <dsp:txXfrm>
        <a:off x="2050401" y="1308268"/>
        <a:ext cx="1740642" cy="440600"/>
      </dsp:txXfrm>
    </dsp:sp>
    <dsp:sp modelId="{4D000C9B-7AB9-486D-B32B-1BFDEE0AE892}">
      <dsp:nvSpPr>
        <dsp:cNvPr id="0" name=""/>
        <dsp:cNvSpPr/>
      </dsp:nvSpPr>
      <dsp:spPr>
        <a:xfrm>
          <a:off x="2050401"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In fuzzy clustering, a point belongs to every cluster with some membership weight between 0 and 1.</a:t>
          </a:r>
        </a:p>
        <a:p>
          <a:pPr marL="0" lvl="0" indent="0" algn="l" defTabSz="488950">
            <a:lnSpc>
              <a:spcPct val="100000"/>
            </a:lnSpc>
            <a:spcBef>
              <a:spcPct val="0"/>
            </a:spcBef>
            <a:spcAft>
              <a:spcPct val="35000"/>
            </a:spcAft>
            <a:buNone/>
          </a:pPr>
          <a:r>
            <a:rPr lang="en-US" sz="1100" kern="1200" dirty="0"/>
            <a:t>Membership weights must sum to 1.</a:t>
          </a:r>
        </a:p>
      </dsp:txBody>
      <dsp:txXfrm>
        <a:off x="2050401" y="1795045"/>
        <a:ext cx="1740642" cy="1113566"/>
      </dsp:txXfrm>
    </dsp:sp>
    <dsp:sp modelId="{CEEBFEF9-3CE9-41C0-B2B3-BFA50710D271}">
      <dsp:nvSpPr>
        <dsp:cNvPr id="0" name=""/>
        <dsp:cNvSpPr/>
      </dsp:nvSpPr>
      <dsp:spPr>
        <a:xfrm>
          <a:off x="4095656" y="599763"/>
          <a:ext cx="609224" cy="6092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CA6B53-B7B0-40F7-B496-55E18247B15B}">
      <dsp:nvSpPr>
        <dsp:cNvPr id="0" name=""/>
        <dsp:cNvSpPr/>
      </dsp:nvSpPr>
      <dsp:spPr>
        <a:xfrm>
          <a:off x="4095656"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Partial versus complete</a:t>
          </a:r>
        </a:p>
      </dsp:txBody>
      <dsp:txXfrm>
        <a:off x="4095656" y="1308268"/>
        <a:ext cx="1740642" cy="440600"/>
      </dsp:txXfrm>
    </dsp:sp>
    <dsp:sp modelId="{80D04929-DB61-4646-AC78-001864D75233}">
      <dsp:nvSpPr>
        <dsp:cNvPr id="0" name=""/>
        <dsp:cNvSpPr/>
      </dsp:nvSpPr>
      <dsp:spPr>
        <a:xfrm>
          <a:off x="4095656"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In some cases, we only want to cluster some of the data. </a:t>
          </a:r>
        </a:p>
        <a:p>
          <a:pPr marL="0" lvl="0" indent="0" algn="l" defTabSz="488950">
            <a:lnSpc>
              <a:spcPct val="100000"/>
            </a:lnSpc>
            <a:spcBef>
              <a:spcPct val="0"/>
            </a:spcBef>
            <a:spcAft>
              <a:spcPct val="35000"/>
            </a:spcAft>
            <a:buNone/>
          </a:pPr>
          <a:r>
            <a:rPr lang="en-US" sz="1100" kern="1200" dirty="0"/>
            <a:t>E.g. don’t cluster outliers or noise data points. </a:t>
          </a:r>
        </a:p>
      </dsp:txBody>
      <dsp:txXfrm>
        <a:off x="4095656" y="1795045"/>
        <a:ext cx="1740642" cy="1113566"/>
      </dsp:txXfrm>
    </dsp:sp>
    <dsp:sp modelId="{E34BB65D-497E-4972-93ED-97C4372F6F74}">
      <dsp:nvSpPr>
        <dsp:cNvPr id="0" name=""/>
        <dsp:cNvSpPr/>
      </dsp:nvSpPr>
      <dsp:spPr>
        <a:xfrm>
          <a:off x="6140910" y="599763"/>
          <a:ext cx="609224" cy="6092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25B031-E059-48F4-96CE-B32D24439315}">
      <dsp:nvSpPr>
        <dsp:cNvPr id="0" name=""/>
        <dsp:cNvSpPr/>
      </dsp:nvSpPr>
      <dsp:spPr>
        <a:xfrm>
          <a:off x="6140910"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Heterogeneous versus homogeneous</a:t>
          </a:r>
        </a:p>
      </dsp:txBody>
      <dsp:txXfrm>
        <a:off x="6140910" y="1308268"/>
        <a:ext cx="1740642" cy="440600"/>
      </dsp:txXfrm>
    </dsp:sp>
    <dsp:sp modelId="{F66CA407-95CE-48E0-BF75-806F6D4A76C5}">
      <dsp:nvSpPr>
        <dsp:cNvPr id="0" name=""/>
        <dsp:cNvSpPr/>
      </dsp:nvSpPr>
      <dsp:spPr>
        <a:xfrm>
          <a:off x="6140910"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Cluster of widely different sizes, shapes, and densities</a:t>
          </a:r>
        </a:p>
      </dsp:txBody>
      <dsp:txXfrm>
        <a:off x="6140910" y="1795045"/>
        <a:ext cx="1740642" cy="11135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71563-01AD-48BB-8286-F07DCDBABC9F}">
      <dsp:nvSpPr>
        <dsp:cNvPr id="0" name=""/>
        <dsp:cNvSpPr/>
      </dsp:nvSpPr>
      <dsp:spPr>
        <a:xfrm>
          <a:off x="1767680" y="0"/>
          <a:ext cx="4351338" cy="435133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002502-BEA4-46AC-A873-CF3CC1A52BE3}">
      <dsp:nvSpPr>
        <dsp:cNvPr id="0" name=""/>
        <dsp:cNvSpPr/>
      </dsp:nvSpPr>
      <dsp:spPr>
        <a:xfrm>
          <a:off x="2181058"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Center-based clusters</a:t>
          </a:r>
        </a:p>
      </dsp:txBody>
      <dsp:txXfrm>
        <a:off x="2263900" y="496219"/>
        <a:ext cx="1531337" cy="1531337"/>
      </dsp:txXfrm>
    </dsp:sp>
    <dsp:sp modelId="{0AF006BB-0D8B-4B4E-B8B7-351792713009}">
      <dsp:nvSpPr>
        <dsp:cNvPr id="0" name=""/>
        <dsp:cNvSpPr/>
      </dsp:nvSpPr>
      <dsp:spPr>
        <a:xfrm>
          <a:off x="4008620"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Contiguous clusters</a:t>
          </a:r>
        </a:p>
      </dsp:txBody>
      <dsp:txXfrm>
        <a:off x="4091462" y="496219"/>
        <a:ext cx="1531337" cy="1531337"/>
      </dsp:txXfrm>
    </dsp:sp>
    <dsp:sp modelId="{2C37752C-D8D5-430F-9E37-90F36808C8E4}">
      <dsp:nvSpPr>
        <dsp:cNvPr id="0" name=""/>
        <dsp:cNvSpPr/>
      </dsp:nvSpPr>
      <dsp:spPr>
        <a:xfrm>
          <a:off x="2181058"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Density-based clusters</a:t>
          </a:r>
        </a:p>
      </dsp:txBody>
      <dsp:txXfrm>
        <a:off x="2263900" y="2323781"/>
        <a:ext cx="1531337" cy="1531337"/>
      </dsp:txXfrm>
    </dsp:sp>
    <dsp:sp modelId="{BE75D4A1-9226-4902-8EC7-07EBF5E82FFA}">
      <dsp:nvSpPr>
        <dsp:cNvPr id="0" name=""/>
        <dsp:cNvSpPr/>
      </dsp:nvSpPr>
      <dsp:spPr>
        <a:xfrm>
          <a:off x="4008620"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Conceptual clusters</a:t>
          </a:r>
        </a:p>
      </dsp:txBody>
      <dsp:txXfrm>
        <a:off x="4091462" y="2323781"/>
        <a:ext cx="1531337" cy="15313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3F45CA52-6CE3-4648-AEF2-A5DDB92A9BB8}"/>
              </a:ext>
            </a:extLst>
          </p:cNvPr>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Rectangle 2">
            <a:extLst>
              <a:ext uri="{FF2B5EF4-FFF2-40B4-BE49-F238E27FC236}">
                <a16:creationId xmlns:a16="http://schemas.microsoft.com/office/drawing/2014/main" id="{EB357E6E-CD81-4EE1-9C03-F6303A04F821}"/>
              </a:ext>
            </a:extLst>
          </p:cNvPr>
          <p:cNvSpPr>
            <a:spLocks noGrp="1" noChangeArrowheads="1"/>
          </p:cNvSpPr>
          <p:nvPr>
            <p:ph type="body"/>
          </p:nvPr>
        </p:nvSpPr>
        <p:spPr bwMode="auto">
          <a:xfrm>
            <a:off x="973138" y="4560888"/>
            <a:ext cx="5365750" cy="431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0C6FB03A-2882-4E29-A014-2CC0D478C494}"/>
              </a:ext>
            </a:extLst>
          </p:cNvPr>
          <p:cNvSpPr>
            <a:spLocks noGrp="1" noRot="1" noChangeAspect="1" noChangeArrowheads="1"/>
          </p:cNvSpPr>
          <p:nvPr>
            <p:ph type="sldImg"/>
          </p:nvPr>
        </p:nvSpPr>
        <p:spPr bwMode="auto">
          <a:xfrm>
            <a:off x="1270000" y="728663"/>
            <a:ext cx="4778375" cy="358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C5A6EE-2107-4610-A3EE-3D7D4253C8CF}"/>
              </a:ext>
            </a:extLst>
          </p:cNvPr>
          <p:cNvSpPr>
            <a:spLocks noGrp="1" noChangeArrowheads="1"/>
          </p:cNvSpPr>
          <p:nvPr>
            <p:ph type="sldNum"/>
          </p:nvPr>
        </p:nvSpPr>
        <p:spPr>
          <a:ln/>
        </p:spPr>
        <p:txBody>
          <a:bodyPr/>
          <a:lstStyle/>
          <a:p>
            <a:fld id="{0EAF9E2E-023C-4A8D-996B-ED8627AE5C58}" type="slidenum">
              <a:rPr lang="en-US" altLang="en-US"/>
              <a:pPr/>
              <a:t>1</a:t>
            </a:fld>
            <a:endParaRPr lang="en-US" altLang="en-US"/>
          </a:p>
        </p:txBody>
      </p:sp>
      <p:sp>
        <p:nvSpPr>
          <p:cNvPr id="77825" name="Rectangle 1">
            <a:extLst>
              <a:ext uri="{FF2B5EF4-FFF2-40B4-BE49-F238E27FC236}">
                <a16:creationId xmlns:a16="http://schemas.microsoft.com/office/drawing/2014/main" id="{9E2F1D6F-3701-48F2-860A-7FDFCFE5FE41}"/>
              </a:ext>
            </a:extLst>
          </p:cNvPr>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a:extLst>
              <a:ext uri="{FF2B5EF4-FFF2-40B4-BE49-F238E27FC236}">
                <a16:creationId xmlns:a16="http://schemas.microsoft.com/office/drawing/2014/main" id="{54E14DE4-C6AA-4E5B-B597-F7D16B910F69}"/>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a:extLst>
              <a:ext uri="{FF2B5EF4-FFF2-40B4-BE49-F238E27FC236}">
                <a16:creationId xmlns:a16="http://schemas.microsoft.com/office/drawing/2014/main" id="{ED0D2053-4694-495A-A550-71726B752FE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a:extLst>
              <a:ext uri="{FF2B5EF4-FFF2-40B4-BE49-F238E27FC236}">
                <a16:creationId xmlns:a16="http://schemas.microsoft.com/office/drawing/2014/main" id="{5AE0FE64-84D3-40CF-B143-858A8F38C63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Rectangle 1">
            <a:extLst>
              <a:ext uri="{FF2B5EF4-FFF2-40B4-BE49-F238E27FC236}">
                <a16:creationId xmlns:a16="http://schemas.microsoft.com/office/drawing/2014/main" id="{358DAD8F-CCCC-4A0C-A276-CFDEC94A47E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2" name="Rectangle 2">
            <a:extLst>
              <a:ext uri="{FF2B5EF4-FFF2-40B4-BE49-F238E27FC236}">
                <a16:creationId xmlns:a16="http://schemas.microsoft.com/office/drawing/2014/main" id="{657BC000-446F-43DC-B460-85A5BC724B5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Rectangle 1">
            <a:extLst>
              <a:ext uri="{FF2B5EF4-FFF2-40B4-BE49-F238E27FC236}">
                <a16:creationId xmlns:a16="http://schemas.microsoft.com/office/drawing/2014/main" id="{00EF2B20-80D4-426A-9347-660E63D1F0A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6" name="Rectangle 2">
            <a:extLst>
              <a:ext uri="{FF2B5EF4-FFF2-40B4-BE49-F238E27FC236}">
                <a16:creationId xmlns:a16="http://schemas.microsoft.com/office/drawing/2014/main" id="{FA5667A7-11AD-4290-9C7A-F0DE447D160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a:extLst>
              <a:ext uri="{FF2B5EF4-FFF2-40B4-BE49-F238E27FC236}">
                <a16:creationId xmlns:a16="http://schemas.microsoft.com/office/drawing/2014/main" id="{A8C2DC80-1B06-4EE9-AB7F-7C88F71264C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a:extLst>
              <a:ext uri="{FF2B5EF4-FFF2-40B4-BE49-F238E27FC236}">
                <a16:creationId xmlns:a16="http://schemas.microsoft.com/office/drawing/2014/main" id="{B4F24650-249C-4947-B685-4055800B79C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56912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a:extLst>
              <a:ext uri="{FF2B5EF4-FFF2-40B4-BE49-F238E27FC236}">
                <a16:creationId xmlns:a16="http://schemas.microsoft.com/office/drawing/2014/main" id="{84C7CB4E-E17C-44C6-9C2B-4BAFA4ACA5E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Rectangle 2">
            <a:extLst>
              <a:ext uri="{FF2B5EF4-FFF2-40B4-BE49-F238E27FC236}">
                <a16:creationId xmlns:a16="http://schemas.microsoft.com/office/drawing/2014/main" id="{F9975D3B-C7D4-4756-BC59-25725FBF838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Rectangle 1">
            <a:extLst>
              <a:ext uri="{FF2B5EF4-FFF2-40B4-BE49-F238E27FC236}">
                <a16:creationId xmlns:a16="http://schemas.microsoft.com/office/drawing/2014/main" id="{507E7A01-4A10-4023-B3E7-4EA60670829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2" name="Rectangle 2">
            <a:extLst>
              <a:ext uri="{FF2B5EF4-FFF2-40B4-BE49-F238E27FC236}">
                <a16:creationId xmlns:a16="http://schemas.microsoft.com/office/drawing/2014/main" id="{7BF891E5-ED19-42F9-8C42-1747DA1E733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a:extLst>
              <a:ext uri="{FF2B5EF4-FFF2-40B4-BE49-F238E27FC236}">
                <a16:creationId xmlns:a16="http://schemas.microsoft.com/office/drawing/2014/main" id="{28CD9345-F765-4F13-8320-9D7EA2D19C6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a:extLst>
              <a:ext uri="{FF2B5EF4-FFF2-40B4-BE49-F238E27FC236}">
                <a16:creationId xmlns:a16="http://schemas.microsoft.com/office/drawing/2014/main" id="{D2000228-605B-45E3-8070-CF7EDCBE006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Rectangle 1">
            <a:extLst>
              <a:ext uri="{FF2B5EF4-FFF2-40B4-BE49-F238E27FC236}">
                <a16:creationId xmlns:a16="http://schemas.microsoft.com/office/drawing/2014/main" id="{91662814-D969-4B7E-9265-32A7F3C19AF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a:extLst>
              <a:ext uri="{FF2B5EF4-FFF2-40B4-BE49-F238E27FC236}">
                <a16:creationId xmlns:a16="http://schemas.microsoft.com/office/drawing/2014/main" id="{8937B9B3-FC12-495C-B198-4ED23FA20AC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Rectangle 1">
            <a:extLst>
              <a:ext uri="{FF2B5EF4-FFF2-40B4-BE49-F238E27FC236}">
                <a16:creationId xmlns:a16="http://schemas.microsoft.com/office/drawing/2014/main" id="{A64F1442-188C-4B7B-A2E1-C2A98C04765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a:extLst>
              <a:ext uri="{FF2B5EF4-FFF2-40B4-BE49-F238E27FC236}">
                <a16:creationId xmlns:a16="http://schemas.microsoft.com/office/drawing/2014/main" id="{1C31D5A9-0C93-4CDE-8A54-D8F07AA87CE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1" name="Rectangle 1">
            <a:extLst>
              <a:ext uri="{FF2B5EF4-FFF2-40B4-BE49-F238E27FC236}">
                <a16:creationId xmlns:a16="http://schemas.microsoft.com/office/drawing/2014/main" id="{2B740706-4972-445C-80E4-1C7234E4987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Rectangle 2">
            <a:extLst>
              <a:ext uri="{FF2B5EF4-FFF2-40B4-BE49-F238E27FC236}">
                <a16:creationId xmlns:a16="http://schemas.microsoft.com/office/drawing/2014/main" id="{9D12E01A-A312-4369-A2D9-DDB724B2B2A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56700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3" name="Rectangle 1">
            <a:extLst>
              <a:ext uri="{FF2B5EF4-FFF2-40B4-BE49-F238E27FC236}">
                <a16:creationId xmlns:a16="http://schemas.microsoft.com/office/drawing/2014/main" id="{22D1EE8D-FD5F-496B-8AB0-9A811E1BD0A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4" name="Rectangle 2">
            <a:extLst>
              <a:ext uri="{FF2B5EF4-FFF2-40B4-BE49-F238E27FC236}">
                <a16:creationId xmlns:a16="http://schemas.microsoft.com/office/drawing/2014/main" id="{4C3CAB53-A8C4-4726-A9CB-42F120DA906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7" name="Rectangle 1">
            <a:extLst>
              <a:ext uri="{FF2B5EF4-FFF2-40B4-BE49-F238E27FC236}">
                <a16:creationId xmlns:a16="http://schemas.microsoft.com/office/drawing/2014/main" id="{168E5238-FEDD-4F47-86AA-C627860A850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8" name="Rectangle 2">
            <a:extLst>
              <a:ext uri="{FF2B5EF4-FFF2-40B4-BE49-F238E27FC236}">
                <a16:creationId xmlns:a16="http://schemas.microsoft.com/office/drawing/2014/main" id="{7481EC29-CA98-413C-8652-186C050EBE0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1" name="Rectangle 1">
            <a:extLst>
              <a:ext uri="{FF2B5EF4-FFF2-40B4-BE49-F238E27FC236}">
                <a16:creationId xmlns:a16="http://schemas.microsoft.com/office/drawing/2014/main" id="{310A2064-E883-41E1-8EF2-E9DF6F59492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2" name="Rectangle 2">
            <a:extLst>
              <a:ext uri="{FF2B5EF4-FFF2-40B4-BE49-F238E27FC236}">
                <a16:creationId xmlns:a16="http://schemas.microsoft.com/office/drawing/2014/main" id="{DC43EC38-068B-40F6-88CE-1502BDDD519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5" name="Rectangle 1">
            <a:extLst>
              <a:ext uri="{FF2B5EF4-FFF2-40B4-BE49-F238E27FC236}">
                <a16:creationId xmlns:a16="http://schemas.microsoft.com/office/drawing/2014/main" id="{CCF88497-207E-470F-8481-42077F49526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6" name="Rectangle 2">
            <a:extLst>
              <a:ext uri="{FF2B5EF4-FFF2-40B4-BE49-F238E27FC236}">
                <a16:creationId xmlns:a16="http://schemas.microsoft.com/office/drawing/2014/main" id="{40D958CC-2901-4957-9023-9346A094459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29" name="Rectangle 1">
            <a:extLst>
              <a:ext uri="{FF2B5EF4-FFF2-40B4-BE49-F238E27FC236}">
                <a16:creationId xmlns:a16="http://schemas.microsoft.com/office/drawing/2014/main" id="{A2C6734D-98AA-4198-AA5D-BB62053A48E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0" name="Rectangle 2">
            <a:extLst>
              <a:ext uri="{FF2B5EF4-FFF2-40B4-BE49-F238E27FC236}">
                <a16:creationId xmlns:a16="http://schemas.microsoft.com/office/drawing/2014/main" id="{3A037B5A-C49E-4C46-9112-40FCD14F865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3" name="Rectangle 1">
            <a:extLst>
              <a:ext uri="{FF2B5EF4-FFF2-40B4-BE49-F238E27FC236}">
                <a16:creationId xmlns:a16="http://schemas.microsoft.com/office/drawing/2014/main" id="{BCA89721-12F2-416C-885C-926957AEB14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Rectangle 2">
            <a:extLst>
              <a:ext uri="{FF2B5EF4-FFF2-40B4-BE49-F238E27FC236}">
                <a16:creationId xmlns:a16="http://schemas.microsoft.com/office/drawing/2014/main" id="{8A8D1E51-D4BD-4CB5-871E-5EA4BDA1BD2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B37600D6-7EB5-3F6C-3632-A84451DA9F31}"/>
            </a:ext>
          </a:extLst>
        </p:cNvPr>
        <p:cNvGrpSpPr/>
        <p:nvPr/>
      </p:nvGrpSpPr>
      <p:grpSpPr>
        <a:xfrm>
          <a:off x="0" y="0"/>
          <a:ext cx="0" cy="0"/>
          <a:chOff x="0" y="0"/>
          <a:chExt cx="0" cy="0"/>
        </a:xfrm>
      </p:grpSpPr>
      <p:sp>
        <p:nvSpPr>
          <p:cNvPr id="116737" name="Rectangle 1">
            <a:extLst>
              <a:ext uri="{FF2B5EF4-FFF2-40B4-BE49-F238E27FC236}">
                <a16:creationId xmlns:a16="http://schemas.microsoft.com/office/drawing/2014/main" id="{BB939263-4254-2D50-A1D0-9921A0AA17E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a:extLst>
              <a:ext uri="{FF2B5EF4-FFF2-40B4-BE49-F238E27FC236}">
                <a16:creationId xmlns:a16="http://schemas.microsoft.com/office/drawing/2014/main" id="{68006DCD-DD4A-25BD-1683-66932B37161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411824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5" name="Rectangle 1">
            <a:extLst>
              <a:ext uri="{FF2B5EF4-FFF2-40B4-BE49-F238E27FC236}">
                <a16:creationId xmlns:a16="http://schemas.microsoft.com/office/drawing/2014/main" id="{08B578CE-B776-4836-B53F-5470ED569A7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9026" name="Rectangle 2">
            <a:extLst>
              <a:ext uri="{FF2B5EF4-FFF2-40B4-BE49-F238E27FC236}">
                <a16:creationId xmlns:a16="http://schemas.microsoft.com/office/drawing/2014/main" id="{5498D8B0-426D-4ED9-A832-F9B9E90E4AD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a:extLst>
              <a:ext uri="{FF2B5EF4-FFF2-40B4-BE49-F238E27FC236}">
                <a16:creationId xmlns:a16="http://schemas.microsoft.com/office/drawing/2014/main" id="{610A195E-7C5C-42DE-90BC-2DFACB00198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0" name="Rectangle 2">
            <a:extLst>
              <a:ext uri="{FF2B5EF4-FFF2-40B4-BE49-F238E27FC236}">
                <a16:creationId xmlns:a16="http://schemas.microsoft.com/office/drawing/2014/main" id="{E55D8C25-5906-4386-A4E4-89AA2B71237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49" name="Rectangle 1">
            <a:extLst>
              <a:ext uri="{FF2B5EF4-FFF2-40B4-BE49-F238E27FC236}">
                <a16:creationId xmlns:a16="http://schemas.microsoft.com/office/drawing/2014/main" id="{6523A39A-E163-4DAF-8D38-CAC17632D61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0" name="Rectangle 2">
            <a:extLst>
              <a:ext uri="{FF2B5EF4-FFF2-40B4-BE49-F238E27FC236}">
                <a16:creationId xmlns:a16="http://schemas.microsoft.com/office/drawing/2014/main" id="{A0DAEEF6-DE01-468A-907F-5BF756452F7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3" name="Rectangle 1">
            <a:extLst>
              <a:ext uri="{FF2B5EF4-FFF2-40B4-BE49-F238E27FC236}">
                <a16:creationId xmlns:a16="http://schemas.microsoft.com/office/drawing/2014/main" id="{19ACF458-A946-4DCF-BF15-48EDBE3EF09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4" name="Rectangle 2">
            <a:extLst>
              <a:ext uri="{FF2B5EF4-FFF2-40B4-BE49-F238E27FC236}">
                <a16:creationId xmlns:a16="http://schemas.microsoft.com/office/drawing/2014/main" id="{3330AA1E-A55C-4286-88C9-36D9AA33B1B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7" name="Rectangle 1">
            <a:extLst>
              <a:ext uri="{FF2B5EF4-FFF2-40B4-BE49-F238E27FC236}">
                <a16:creationId xmlns:a16="http://schemas.microsoft.com/office/drawing/2014/main" id="{7CF28774-FEED-4914-B3E0-4F19B696E0A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098" name="Rectangle 2">
            <a:extLst>
              <a:ext uri="{FF2B5EF4-FFF2-40B4-BE49-F238E27FC236}">
                <a16:creationId xmlns:a16="http://schemas.microsoft.com/office/drawing/2014/main" id="{733AB8DF-5A23-436E-B9B3-D08D10FDC59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1" name="Rectangle 1">
            <a:extLst>
              <a:ext uri="{FF2B5EF4-FFF2-40B4-BE49-F238E27FC236}">
                <a16:creationId xmlns:a16="http://schemas.microsoft.com/office/drawing/2014/main" id="{5FAF4CD3-723C-49DB-9ECF-BA6BD742B5A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2" name="Rectangle 2">
            <a:extLst>
              <a:ext uri="{FF2B5EF4-FFF2-40B4-BE49-F238E27FC236}">
                <a16:creationId xmlns:a16="http://schemas.microsoft.com/office/drawing/2014/main" id="{17774178-E4C2-4BE3-A6DB-DD8CAEA44B4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5" name="Rectangle 1">
            <a:extLst>
              <a:ext uri="{FF2B5EF4-FFF2-40B4-BE49-F238E27FC236}">
                <a16:creationId xmlns:a16="http://schemas.microsoft.com/office/drawing/2014/main" id="{90AC30CA-37A6-4E45-BE69-92D147BA5F4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6" name="Rectangle 2">
            <a:extLst>
              <a:ext uri="{FF2B5EF4-FFF2-40B4-BE49-F238E27FC236}">
                <a16:creationId xmlns:a16="http://schemas.microsoft.com/office/drawing/2014/main" id="{80933D3B-BC62-4455-8D46-F52F18C7B42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69" name="Rectangle 1">
            <a:extLst>
              <a:ext uri="{FF2B5EF4-FFF2-40B4-BE49-F238E27FC236}">
                <a16:creationId xmlns:a16="http://schemas.microsoft.com/office/drawing/2014/main" id="{A9A404F0-4B7B-43E3-931B-E3B4E14B277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0" name="Rectangle 2">
            <a:extLst>
              <a:ext uri="{FF2B5EF4-FFF2-40B4-BE49-F238E27FC236}">
                <a16:creationId xmlns:a16="http://schemas.microsoft.com/office/drawing/2014/main" id="{450BB3C8-D297-43C3-A6FF-7F0D3B32E46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3" name="Rectangle 1">
            <a:extLst>
              <a:ext uri="{FF2B5EF4-FFF2-40B4-BE49-F238E27FC236}">
                <a16:creationId xmlns:a16="http://schemas.microsoft.com/office/drawing/2014/main" id="{6AD52A8D-9442-4370-BACC-2C8C13040F1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4" name="Rectangle 2">
            <a:extLst>
              <a:ext uri="{FF2B5EF4-FFF2-40B4-BE49-F238E27FC236}">
                <a16:creationId xmlns:a16="http://schemas.microsoft.com/office/drawing/2014/main" id="{5389D600-9D58-4CC9-9D80-73897D98EA5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140876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1" name="Rectangle 1">
            <a:extLst>
              <a:ext uri="{FF2B5EF4-FFF2-40B4-BE49-F238E27FC236}">
                <a16:creationId xmlns:a16="http://schemas.microsoft.com/office/drawing/2014/main" id="{C25540CD-1271-4D35-BF3F-7855ECA22C9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2" name="Rectangle 2">
            <a:extLst>
              <a:ext uri="{FF2B5EF4-FFF2-40B4-BE49-F238E27FC236}">
                <a16:creationId xmlns:a16="http://schemas.microsoft.com/office/drawing/2014/main" id="{0DA87B09-9666-45A9-9B56-93F8F67BE43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5" name="Rectangle 1">
            <a:extLst>
              <a:ext uri="{FF2B5EF4-FFF2-40B4-BE49-F238E27FC236}">
                <a16:creationId xmlns:a16="http://schemas.microsoft.com/office/drawing/2014/main" id="{566E4795-850A-4148-8453-E0059B59A9D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6" name="Rectangle 2">
            <a:extLst>
              <a:ext uri="{FF2B5EF4-FFF2-40B4-BE49-F238E27FC236}">
                <a16:creationId xmlns:a16="http://schemas.microsoft.com/office/drawing/2014/main" id="{8DB87FE9-7321-413A-95C7-50F674B9370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a:extLst>
              <a:ext uri="{FF2B5EF4-FFF2-40B4-BE49-F238E27FC236}">
                <a16:creationId xmlns:a16="http://schemas.microsoft.com/office/drawing/2014/main" id="{2458FB1B-54B2-4098-B4DB-2EE60D4281D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4" name="Rectangle 2">
            <a:extLst>
              <a:ext uri="{FF2B5EF4-FFF2-40B4-BE49-F238E27FC236}">
                <a16:creationId xmlns:a16="http://schemas.microsoft.com/office/drawing/2014/main" id="{6880E49F-846C-4256-BFB8-7E449024698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89" name="Rectangle 1">
            <a:extLst>
              <a:ext uri="{FF2B5EF4-FFF2-40B4-BE49-F238E27FC236}">
                <a16:creationId xmlns:a16="http://schemas.microsoft.com/office/drawing/2014/main" id="{73FEC7E5-3034-4D0E-AE76-821A5589427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0290" name="Rectangle 2">
            <a:extLst>
              <a:ext uri="{FF2B5EF4-FFF2-40B4-BE49-F238E27FC236}">
                <a16:creationId xmlns:a16="http://schemas.microsoft.com/office/drawing/2014/main" id="{B6A2BE13-3F0E-4B19-B8B8-85E52F9E56F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3" name="Rectangle 1">
            <a:extLst>
              <a:ext uri="{FF2B5EF4-FFF2-40B4-BE49-F238E27FC236}">
                <a16:creationId xmlns:a16="http://schemas.microsoft.com/office/drawing/2014/main" id="{50BA0EB3-3243-45C9-91E0-4C0DC1D0FF3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4" name="Rectangle 2">
            <a:extLst>
              <a:ext uri="{FF2B5EF4-FFF2-40B4-BE49-F238E27FC236}">
                <a16:creationId xmlns:a16="http://schemas.microsoft.com/office/drawing/2014/main" id="{27AC8114-BC8F-4E36-9D96-742B68C678B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7" name="Rectangle 1">
            <a:extLst>
              <a:ext uri="{FF2B5EF4-FFF2-40B4-BE49-F238E27FC236}">
                <a16:creationId xmlns:a16="http://schemas.microsoft.com/office/drawing/2014/main" id="{368F92E8-5349-4166-B210-3AACBC4782E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38" name="Rectangle 2">
            <a:extLst>
              <a:ext uri="{FF2B5EF4-FFF2-40B4-BE49-F238E27FC236}">
                <a16:creationId xmlns:a16="http://schemas.microsoft.com/office/drawing/2014/main" id="{E9D37AD8-E4A0-4AD9-8AD1-7A00CF31B7B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1" name="Rectangle 1">
            <a:extLst>
              <a:ext uri="{FF2B5EF4-FFF2-40B4-BE49-F238E27FC236}">
                <a16:creationId xmlns:a16="http://schemas.microsoft.com/office/drawing/2014/main" id="{0487B072-4997-42FF-9DE9-DD74FE3A78A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2" name="Rectangle 2">
            <a:extLst>
              <a:ext uri="{FF2B5EF4-FFF2-40B4-BE49-F238E27FC236}">
                <a16:creationId xmlns:a16="http://schemas.microsoft.com/office/drawing/2014/main" id="{3177E0D2-EB1E-487D-83CC-772D8368DFD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5" name="Rectangle 1">
            <a:extLst>
              <a:ext uri="{FF2B5EF4-FFF2-40B4-BE49-F238E27FC236}">
                <a16:creationId xmlns:a16="http://schemas.microsoft.com/office/drawing/2014/main" id="{0FB34FB0-48C9-4B53-9A9E-57E7F4D00BC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6" name="Rectangle 2">
            <a:extLst>
              <a:ext uri="{FF2B5EF4-FFF2-40B4-BE49-F238E27FC236}">
                <a16:creationId xmlns:a16="http://schemas.microsoft.com/office/drawing/2014/main" id="{50456047-61BA-4707-B622-5F3AB46E796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09" name="Rectangle 1">
            <a:extLst>
              <a:ext uri="{FF2B5EF4-FFF2-40B4-BE49-F238E27FC236}">
                <a16:creationId xmlns:a16="http://schemas.microsoft.com/office/drawing/2014/main" id="{9A8D942C-2C96-4F45-B373-0516B258FC3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5410" name="Rectangle 2">
            <a:extLst>
              <a:ext uri="{FF2B5EF4-FFF2-40B4-BE49-F238E27FC236}">
                <a16:creationId xmlns:a16="http://schemas.microsoft.com/office/drawing/2014/main" id="{01CB1628-2407-48B0-BA4E-AE955D5A3AC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3" name="Rectangle 1">
            <a:extLst>
              <a:ext uri="{FF2B5EF4-FFF2-40B4-BE49-F238E27FC236}">
                <a16:creationId xmlns:a16="http://schemas.microsoft.com/office/drawing/2014/main" id="{C0A98093-4F14-4AED-BE33-3924C265187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4" name="Rectangle 2">
            <a:extLst>
              <a:ext uri="{FF2B5EF4-FFF2-40B4-BE49-F238E27FC236}">
                <a16:creationId xmlns:a16="http://schemas.microsoft.com/office/drawing/2014/main" id="{264B2B8D-0F81-407A-B3D7-024F00BB5B8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3EE01021-A269-47E7-85CF-A8008AC268D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Rectangle 2">
            <a:extLst>
              <a:ext uri="{FF2B5EF4-FFF2-40B4-BE49-F238E27FC236}">
                <a16:creationId xmlns:a16="http://schemas.microsoft.com/office/drawing/2014/main" id="{7F9A1B03-3FBD-4CBC-927B-9FBF2E06852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3EE01021-A269-47E7-85CF-A8008AC268D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Rectangle 2">
            <a:extLst>
              <a:ext uri="{FF2B5EF4-FFF2-40B4-BE49-F238E27FC236}">
                <a16:creationId xmlns:a16="http://schemas.microsoft.com/office/drawing/2014/main" id="{7F9A1B03-3FBD-4CBC-927B-9FBF2E06852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133936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5" name="Rectangle 1">
            <a:extLst>
              <a:ext uri="{FF2B5EF4-FFF2-40B4-BE49-F238E27FC236}">
                <a16:creationId xmlns:a16="http://schemas.microsoft.com/office/drawing/2014/main" id="{B9C6DD2C-BEE9-421A-B6BB-2D20DA6DEEE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6" name="Rectangle 2">
            <a:extLst>
              <a:ext uri="{FF2B5EF4-FFF2-40B4-BE49-F238E27FC236}">
                <a16:creationId xmlns:a16="http://schemas.microsoft.com/office/drawing/2014/main" id="{49FE4324-FE08-4157-B9A8-FB9BB54F767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a:extLst>
              <a:ext uri="{FF2B5EF4-FFF2-40B4-BE49-F238E27FC236}">
                <a16:creationId xmlns:a16="http://schemas.microsoft.com/office/drawing/2014/main" id="{B9F5214C-C61F-45C5-AA2B-7082E4EA371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a:extLst>
              <a:ext uri="{FF2B5EF4-FFF2-40B4-BE49-F238E27FC236}">
                <a16:creationId xmlns:a16="http://schemas.microsoft.com/office/drawing/2014/main" id="{4042B401-0B46-4B3E-98F7-A8911E4BE43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29" name="Rectangle 1">
            <a:extLst>
              <a:ext uri="{FF2B5EF4-FFF2-40B4-BE49-F238E27FC236}">
                <a16:creationId xmlns:a16="http://schemas.microsoft.com/office/drawing/2014/main" id="{C285EA09-7712-4146-812C-DC0D0420A5E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0530" name="Rectangle 2">
            <a:extLst>
              <a:ext uri="{FF2B5EF4-FFF2-40B4-BE49-F238E27FC236}">
                <a16:creationId xmlns:a16="http://schemas.microsoft.com/office/drawing/2014/main" id="{9659F525-02AE-497E-9B2D-DF787B1C5A7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3" name="Rectangle 1">
            <a:extLst>
              <a:ext uri="{FF2B5EF4-FFF2-40B4-BE49-F238E27FC236}">
                <a16:creationId xmlns:a16="http://schemas.microsoft.com/office/drawing/2014/main" id="{639EACFE-0ADA-4EEF-A921-C3A557C3BC9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4" name="Rectangle 2">
            <a:extLst>
              <a:ext uri="{FF2B5EF4-FFF2-40B4-BE49-F238E27FC236}">
                <a16:creationId xmlns:a16="http://schemas.microsoft.com/office/drawing/2014/main" id="{A9B343F7-4960-49F8-979D-2E89E283EF0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7" name="Rectangle 1">
            <a:extLst>
              <a:ext uri="{FF2B5EF4-FFF2-40B4-BE49-F238E27FC236}">
                <a16:creationId xmlns:a16="http://schemas.microsoft.com/office/drawing/2014/main" id="{967E75F0-0C67-479A-A8CC-CC95B8A93D6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2578" name="Rectangle 2">
            <a:extLst>
              <a:ext uri="{FF2B5EF4-FFF2-40B4-BE49-F238E27FC236}">
                <a16:creationId xmlns:a16="http://schemas.microsoft.com/office/drawing/2014/main" id="{922EEC02-2138-418A-9D9D-13E119D371F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1" name="Rectangle 1">
            <a:extLst>
              <a:ext uri="{FF2B5EF4-FFF2-40B4-BE49-F238E27FC236}">
                <a16:creationId xmlns:a16="http://schemas.microsoft.com/office/drawing/2014/main" id="{283200E9-61B0-4A97-852A-5826658DE8D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02" name="Rectangle 2">
            <a:extLst>
              <a:ext uri="{FF2B5EF4-FFF2-40B4-BE49-F238E27FC236}">
                <a16:creationId xmlns:a16="http://schemas.microsoft.com/office/drawing/2014/main" id="{7C8D3D3D-6B27-4F26-820F-C8A30BB9FD3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5" name="Rectangle 1">
            <a:extLst>
              <a:ext uri="{FF2B5EF4-FFF2-40B4-BE49-F238E27FC236}">
                <a16:creationId xmlns:a16="http://schemas.microsoft.com/office/drawing/2014/main" id="{6B49914B-5ADC-4462-912C-793ED6F9027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6" name="Rectangle 2">
            <a:extLst>
              <a:ext uri="{FF2B5EF4-FFF2-40B4-BE49-F238E27FC236}">
                <a16:creationId xmlns:a16="http://schemas.microsoft.com/office/drawing/2014/main" id="{A2D33D10-AD4B-49FE-AFB9-DAADAC10EF2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49" name="Rectangle 1">
            <a:extLst>
              <a:ext uri="{FF2B5EF4-FFF2-40B4-BE49-F238E27FC236}">
                <a16:creationId xmlns:a16="http://schemas.microsoft.com/office/drawing/2014/main" id="{BB05EC89-F7AF-4CE1-BCAB-B417260D5F4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5650" name="Rectangle 2">
            <a:extLst>
              <a:ext uri="{FF2B5EF4-FFF2-40B4-BE49-F238E27FC236}">
                <a16:creationId xmlns:a16="http://schemas.microsoft.com/office/drawing/2014/main" id="{3CCBAB5B-98BC-4882-9C21-8673375680D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3" name="Rectangle 1">
            <a:extLst>
              <a:ext uri="{FF2B5EF4-FFF2-40B4-BE49-F238E27FC236}">
                <a16:creationId xmlns:a16="http://schemas.microsoft.com/office/drawing/2014/main" id="{56568233-328E-4695-AD05-3BF3BA21FD9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6674" name="Rectangle 2">
            <a:extLst>
              <a:ext uri="{FF2B5EF4-FFF2-40B4-BE49-F238E27FC236}">
                <a16:creationId xmlns:a16="http://schemas.microsoft.com/office/drawing/2014/main" id="{F9E7F591-B44A-44EE-BEEE-481636D3711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349098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69" name="Rectangle 1">
            <a:extLst>
              <a:ext uri="{FF2B5EF4-FFF2-40B4-BE49-F238E27FC236}">
                <a16:creationId xmlns:a16="http://schemas.microsoft.com/office/drawing/2014/main" id="{1CF1A527-306F-4B3A-988F-74F7B16C7C5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0770" name="Rectangle 2">
            <a:extLst>
              <a:ext uri="{FF2B5EF4-FFF2-40B4-BE49-F238E27FC236}">
                <a16:creationId xmlns:a16="http://schemas.microsoft.com/office/drawing/2014/main" id="{4C5F81C2-F46A-4E17-84EA-1AEE7B5A44E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3" name="Rectangle 1">
            <a:extLst>
              <a:ext uri="{FF2B5EF4-FFF2-40B4-BE49-F238E27FC236}">
                <a16:creationId xmlns:a16="http://schemas.microsoft.com/office/drawing/2014/main" id="{EFF58BF7-81FD-4209-9191-B79347F3151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1794" name="Rectangle 2">
            <a:extLst>
              <a:ext uri="{FF2B5EF4-FFF2-40B4-BE49-F238E27FC236}">
                <a16:creationId xmlns:a16="http://schemas.microsoft.com/office/drawing/2014/main" id="{DB24C57D-9510-4F07-9416-AF1336CF83F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a:extLst>
              <a:ext uri="{FF2B5EF4-FFF2-40B4-BE49-F238E27FC236}">
                <a16:creationId xmlns:a16="http://schemas.microsoft.com/office/drawing/2014/main" id="{2DB5BB81-988E-40EE-993A-D254ACEEF38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Rectangle 2">
            <a:extLst>
              <a:ext uri="{FF2B5EF4-FFF2-40B4-BE49-F238E27FC236}">
                <a16:creationId xmlns:a16="http://schemas.microsoft.com/office/drawing/2014/main" id="{AF065529-1517-4DFB-86CF-827353E17F8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1" name="Rectangle 1">
            <a:extLst>
              <a:ext uri="{FF2B5EF4-FFF2-40B4-BE49-F238E27FC236}">
                <a16:creationId xmlns:a16="http://schemas.microsoft.com/office/drawing/2014/main" id="{9F3A607D-8A43-406E-8796-E2E17ABE172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2" name="Rectangle 2">
            <a:extLst>
              <a:ext uri="{FF2B5EF4-FFF2-40B4-BE49-F238E27FC236}">
                <a16:creationId xmlns:a16="http://schemas.microsoft.com/office/drawing/2014/main" id="{EC4C879B-C05A-49D7-A5C8-9D066ECA9F2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5" name="Rectangle 1">
            <a:extLst>
              <a:ext uri="{FF2B5EF4-FFF2-40B4-BE49-F238E27FC236}">
                <a16:creationId xmlns:a16="http://schemas.microsoft.com/office/drawing/2014/main" id="{D8740594-5143-435F-BC37-3E5109C1BF6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4866" name="Rectangle 2">
            <a:extLst>
              <a:ext uri="{FF2B5EF4-FFF2-40B4-BE49-F238E27FC236}">
                <a16:creationId xmlns:a16="http://schemas.microsoft.com/office/drawing/2014/main" id="{1903CB6C-15FB-459A-A3A2-CB03C91B141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7" name="Rectangle 1">
            <a:extLst>
              <a:ext uri="{FF2B5EF4-FFF2-40B4-BE49-F238E27FC236}">
                <a16:creationId xmlns:a16="http://schemas.microsoft.com/office/drawing/2014/main" id="{0C95B74A-38AB-4055-9C58-2E7FCF131CD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18" name="Rectangle 2">
            <a:extLst>
              <a:ext uri="{FF2B5EF4-FFF2-40B4-BE49-F238E27FC236}">
                <a16:creationId xmlns:a16="http://schemas.microsoft.com/office/drawing/2014/main" id="{2748B2D0-F7F8-4291-AC17-AE3E0192879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89" name="Rectangle 1">
            <a:extLst>
              <a:ext uri="{FF2B5EF4-FFF2-40B4-BE49-F238E27FC236}">
                <a16:creationId xmlns:a16="http://schemas.microsoft.com/office/drawing/2014/main" id="{24E1DF05-29AE-4430-B653-CA07C623541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5890" name="Rectangle 2">
            <a:extLst>
              <a:ext uri="{FF2B5EF4-FFF2-40B4-BE49-F238E27FC236}">
                <a16:creationId xmlns:a16="http://schemas.microsoft.com/office/drawing/2014/main" id="{8C61A8C8-AA8E-4571-BC39-EFC7EE2CCC7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3" name="Rectangle 1">
            <a:extLst>
              <a:ext uri="{FF2B5EF4-FFF2-40B4-BE49-F238E27FC236}">
                <a16:creationId xmlns:a16="http://schemas.microsoft.com/office/drawing/2014/main" id="{55DD6CA2-7500-4BA6-A781-E8BE4AACFDB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6914" name="Rectangle 2">
            <a:extLst>
              <a:ext uri="{FF2B5EF4-FFF2-40B4-BE49-F238E27FC236}">
                <a16:creationId xmlns:a16="http://schemas.microsoft.com/office/drawing/2014/main" id="{E544085E-9450-4B55-9ABF-8086131380A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A5573A2F-21DC-05E7-9BA3-B86A3C8F0D02}"/>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3CD462DB-BAEF-2B1A-0D85-E342B87EAC4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76F03B91-D731-A7C4-AAF6-F498F5B8538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69366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7" name="Rectangle 1">
            <a:extLst>
              <a:ext uri="{FF2B5EF4-FFF2-40B4-BE49-F238E27FC236}">
                <a16:creationId xmlns:a16="http://schemas.microsoft.com/office/drawing/2014/main" id="{4B517E9A-32C2-47CA-865E-6C6FD0ED184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7938" name="Rectangle 2">
            <a:extLst>
              <a:ext uri="{FF2B5EF4-FFF2-40B4-BE49-F238E27FC236}">
                <a16:creationId xmlns:a16="http://schemas.microsoft.com/office/drawing/2014/main" id="{44CEA16B-9761-45E2-A4A7-D9E8FAE7C08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448765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985" name="Rectangle 1">
            <a:extLst>
              <a:ext uri="{FF2B5EF4-FFF2-40B4-BE49-F238E27FC236}">
                <a16:creationId xmlns:a16="http://schemas.microsoft.com/office/drawing/2014/main" id="{FBDC38EB-95DA-4459-BF1C-378151B760F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9986" name="Rectangle 2">
            <a:extLst>
              <a:ext uri="{FF2B5EF4-FFF2-40B4-BE49-F238E27FC236}">
                <a16:creationId xmlns:a16="http://schemas.microsoft.com/office/drawing/2014/main" id="{051E0F33-1336-4DE9-8031-07982DDAC39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09" name="Rectangle 1">
            <a:extLst>
              <a:ext uri="{FF2B5EF4-FFF2-40B4-BE49-F238E27FC236}">
                <a16:creationId xmlns:a16="http://schemas.microsoft.com/office/drawing/2014/main" id="{9639889D-2010-4EB0-A5C7-71BFA502987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1010" name="Rectangle 2">
            <a:extLst>
              <a:ext uri="{FF2B5EF4-FFF2-40B4-BE49-F238E27FC236}">
                <a16:creationId xmlns:a16="http://schemas.microsoft.com/office/drawing/2014/main" id="{930034DD-3000-4C58-944D-CB242D46243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a:extLst>
              <a:ext uri="{FF2B5EF4-FFF2-40B4-BE49-F238E27FC236}">
                <a16:creationId xmlns:a16="http://schemas.microsoft.com/office/drawing/2014/main" id="{E31344E0-9E29-40B4-BE61-E2207C3D9D5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a:extLst>
              <a:ext uri="{FF2B5EF4-FFF2-40B4-BE49-F238E27FC236}">
                <a16:creationId xmlns:a16="http://schemas.microsoft.com/office/drawing/2014/main" id="{B2889917-3A6F-4427-A107-6957480A81F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3" name="Rectangle 1">
            <a:extLst>
              <a:ext uri="{FF2B5EF4-FFF2-40B4-BE49-F238E27FC236}">
                <a16:creationId xmlns:a16="http://schemas.microsoft.com/office/drawing/2014/main" id="{5BD13A7E-737F-45DA-B4D0-37A9EFB73FD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2034" name="Rectangle 2">
            <a:extLst>
              <a:ext uri="{FF2B5EF4-FFF2-40B4-BE49-F238E27FC236}">
                <a16:creationId xmlns:a16="http://schemas.microsoft.com/office/drawing/2014/main" id="{DF8408AF-89C9-46BF-8720-8EFB8E22F12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7" name="Rectangle 1">
            <a:extLst>
              <a:ext uri="{FF2B5EF4-FFF2-40B4-BE49-F238E27FC236}">
                <a16:creationId xmlns:a16="http://schemas.microsoft.com/office/drawing/2014/main" id="{9AB0B8B7-03B5-4C74-8B2A-50BCA99C028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EE5EA334-8FE7-4D36-99E8-1A22678D697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6D9115D8-B8DA-9115-6748-FF184EB1AE75}"/>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7B850CBF-9B7E-EA53-436A-8B23664C032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0239E725-E7DC-0C70-4356-892B80A7D0B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2273359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93A57E11-1996-1D96-DB56-9C07933BCD33}"/>
            </a:ext>
          </a:extLst>
        </p:cNvPr>
        <p:cNvGrpSpPr/>
        <p:nvPr/>
      </p:nvGrpSpPr>
      <p:grpSpPr>
        <a:xfrm>
          <a:off x="0" y="0"/>
          <a:ext cx="0" cy="0"/>
          <a:chOff x="0" y="0"/>
          <a:chExt cx="0" cy="0"/>
        </a:xfrm>
      </p:grpSpPr>
      <p:sp>
        <p:nvSpPr>
          <p:cNvPr id="173057" name="Rectangle 1">
            <a:extLst>
              <a:ext uri="{FF2B5EF4-FFF2-40B4-BE49-F238E27FC236}">
                <a16:creationId xmlns:a16="http://schemas.microsoft.com/office/drawing/2014/main" id="{977A57A4-D40B-F52A-6C4A-2329992FA81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2C3F4F32-880F-6424-468B-AFC0EA5AE82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426750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129" name="Rectangle 1">
            <a:extLst>
              <a:ext uri="{FF2B5EF4-FFF2-40B4-BE49-F238E27FC236}">
                <a16:creationId xmlns:a16="http://schemas.microsoft.com/office/drawing/2014/main" id="{27EE51A1-D750-40D9-A526-AC21EC69054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6130" name="Rectangle 2">
            <a:extLst>
              <a:ext uri="{FF2B5EF4-FFF2-40B4-BE49-F238E27FC236}">
                <a16:creationId xmlns:a16="http://schemas.microsoft.com/office/drawing/2014/main" id="{DBD0814F-27AD-482D-9668-17D9FECC51C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032846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3" name="Rectangle 1">
            <a:extLst>
              <a:ext uri="{FF2B5EF4-FFF2-40B4-BE49-F238E27FC236}">
                <a16:creationId xmlns:a16="http://schemas.microsoft.com/office/drawing/2014/main" id="{5FFA680E-0645-455B-B97E-534AD1B7BA3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7154" name="Rectangle 2">
            <a:extLst>
              <a:ext uri="{FF2B5EF4-FFF2-40B4-BE49-F238E27FC236}">
                <a16:creationId xmlns:a16="http://schemas.microsoft.com/office/drawing/2014/main" id="{7BE977D9-B54B-49AE-BE92-D7CF37DE05A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8555580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49" name="Rectangle 1">
            <a:extLst>
              <a:ext uri="{FF2B5EF4-FFF2-40B4-BE49-F238E27FC236}">
                <a16:creationId xmlns:a16="http://schemas.microsoft.com/office/drawing/2014/main" id="{15A864C5-1A5C-4CDE-871D-5FB1645B11D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1250" name="Rectangle 2">
            <a:extLst>
              <a:ext uri="{FF2B5EF4-FFF2-40B4-BE49-F238E27FC236}">
                <a16:creationId xmlns:a16="http://schemas.microsoft.com/office/drawing/2014/main" id="{723D7656-7F55-49F4-9276-FD35EA4BC76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1472218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1" name="Rectangle 1">
            <a:extLst>
              <a:ext uri="{FF2B5EF4-FFF2-40B4-BE49-F238E27FC236}">
                <a16:creationId xmlns:a16="http://schemas.microsoft.com/office/drawing/2014/main" id="{1611DC94-1B21-4756-B176-1EDF5915B2A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2" name="Rectangle 2">
            <a:extLst>
              <a:ext uri="{FF2B5EF4-FFF2-40B4-BE49-F238E27FC236}">
                <a16:creationId xmlns:a16="http://schemas.microsoft.com/office/drawing/2014/main" id="{4BCECE6D-0A0E-4671-A2F6-14742650CBB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5133514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273" name="Rectangle 1">
            <a:extLst>
              <a:ext uri="{FF2B5EF4-FFF2-40B4-BE49-F238E27FC236}">
                <a16:creationId xmlns:a16="http://schemas.microsoft.com/office/drawing/2014/main" id="{45307596-639C-450F-813F-218A060F118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2274" name="Rectangle 2">
            <a:extLst>
              <a:ext uri="{FF2B5EF4-FFF2-40B4-BE49-F238E27FC236}">
                <a16:creationId xmlns:a16="http://schemas.microsoft.com/office/drawing/2014/main" id="{AC41F865-5C8C-4492-B1CA-01B287642C0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7" name="Rectangle 1">
            <a:extLst>
              <a:ext uri="{FF2B5EF4-FFF2-40B4-BE49-F238E27FC236}">
                <a16:creationId xmlns:a16="http://schemas.microsoft.com/office/drawing/2014/main" id="{0FF0C46E-634B-4E20-8E96-85C9C3BA631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3298" name="Rectangle 2">
            <a:extLst>
              <a:ext uri="{FF2B5EF4-FFF2-40B4-BE49-F238E27FC236}">
                <a16:creationId xmlns:a16="http://schemas.microsoft.com/office/drawing/2014/main" id="{FC62437A-A4FE-4ABF-A3CE-43D630F1D62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a:extLst>
              <a:ext uri="{FF2B5EF4-FFF2-40B4-BE49-F238E27FC236}">
                <a16:creationId xmlns:a16="http://schemas.microsoft.com/office/drawing/2014/main" id="{C027DD24-EFE9-4C47-808C-52AD41230FF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a:extLst>
              <a:ext uri="{FF2B5EF4-FFF2-40B4-BE49-F238E27FC236}">
                <a16:creationId xmlns:a16="http://schemas.microsoft.com/office/drawing/2014/main" id="{558F1FDF-106D-416B-9053-EDDF0C97884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177" name="Rectangle 1">
            <a:extLst>
              <a:ext uri="{FF2B5EF4-FFF2-40B4-BE49-F238E27FC236}">
                <a16:creationId xmlns:a16="http://schemas.microsoft.com/office/drawing/2014/main" id="{C52C1EFF-8C58-4292-AC91-13D37399094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8178" name="Rectangle 2">
            <a:extLst>
              <a:ext uri="{FF2B5EF4-FFF2-40B4-BE49-F238E27FC236}">
                <a16:creationId xmlns:a16="http://schemas.microsoft.com/office/drawing/2014/main" id="{238ADF65-34C8-4535-A9E4-BFEED31542A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1" name="Rectangle 1">
            <a:extLst>
              <a:ext uri="{FF2B5EF4-FFF2-40B4-BE49-F238E27FC236}">
                <a16:creationId xmlns:a16="http://schemas.microsoft.com/office/drawing/2014/main" id="{1611DC94-1B21-4756-B176-1EDF5915B2A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2" name="Rectangle 2">
            <a:extLst>
              <a:ext uri="{FF2B5EF4-FFF2-40B4-BE49-F238E27FC236}">
                <a16:creationId xmlns:a16="http://schemas.microsoft.com/office/drawing/2014/main" id="{4BCECE6D-0A0E-4671-A2F6-14742650CBB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345" name="Rectangle 1">
            <a:extLst>
              <a:ext uri="{FF2B5EF4-FFF2-40B4-BE49-F238E27FC236}">
                <a16:creationId xmlns:a16="http://schemas.microsoft.com/office/drawing/2014/main" id="{EF2B78B6-3B03-4C16-B248-D7360534A94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5346" name="Rectangle 2">
            <a:extLst>
              <a:ext uri="{FF2B5EF4-FFF2-40B4-BE49-F238E27FC236}">
                <a16:creationId xmlns:a16="http://schemas.microsoft.com/office/drawing/2014/main" id="{630C6115-0D7B-4479-8124-4583EAC6330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69" name="Rectangle 1">
            <a:extLst>
              <a:ext uri="{FF2B5EF4-FFF2-40B4-BE49-F238E27FC236}">
                <a16:creationId xmlns:a16="http://schemas.microsoft.com/office/drawing/2014/main" id="{3C61B28E-3416-4593-ADF7-87AAECFC66C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0" name="Rectangle 2">
            <a:extLst>
              <a:ext uri="{FF2B5EF4-FFF2-40B4-BE49-F238E27FC236}">
                <a16:creationId xmlns:a16="http://schemas.microsoft.com/office/drawing/2014/main" id="{EA0BF139-DA2E-478D-A308-DEEE96E0831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393" name="Rectangle 1">
            <a:extLst>
              <a:ext uri="{FF2B5EF4-FFF2-40B4-BE49-F238E27FC236}">
                <a16:creationId xmlns:a16="http://schemas.microsoft.com/office/drawing/2014/main" id="{2961AE7B-53CA-4468-B303-FE79F8E156A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7394" name="Rectangle 2">
            <a:extLst>
              <a:ext uri="{FF2B5EF4-FFF2-40B4-BE49-F238E27FC236}">
                <a16:creationId xmlns:a16="http://schemas.microsoft.com/office/drawing/2014/main" id="{E20C2FF5-B59C-4699-AEC5-69FACBD2186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8335BC30-7D5B-EB5C-1519-26E8BE2275AF}"/>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0C67A8DB-4F38-BD51-8B4B-600C89753D8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0BC15133-7DBB-0316-E544-D5FF1161A75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1414954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D5C600CD-CBA4-C456-2CED-291CC538EDA3}"/>
            </a:ext>
          </a:extLst>
        </p:cNvPr>
        <p:cNvGrpSpPr/>
        <p:nvPr/>
      </p:nvGrpSpPr>
      <p:grpSpPr>
        <a:xfrm>
          <a:off x="0" y="0"/>
          <a:ext cx="0" cy="0"/>
          <a:chOff x="0" y="0"/>
          <a:chExt cx="0" cy="0"/>
        </a:xfrm>
      </p:grpSpPr>
      <p:sp>
        <p:nvSpPr>
          <p:cNvPr id="173057" name="Rectangle 1">
            <a:extLst>
              <a:ext uri="{FF2B5EF4-FFF2-40B4-BE49-F238E27FC236}">
                <a16:creationId xmlns:a16="http://schemas.microsoft.com/office/drawing/2014/main" id="{6A3B2F29-9F32-6CB9-1428-9C072DC6FA1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93E0F206-1B57-0820-545D-292C3D2D1F4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1701698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417" name="Rectangle 1">
            <a:extLst>
              <a:ext uri="{FF2B5EF4-FFF2-40B4-BE49-F238E27FC236}">
                <a16:creationId xmlns:a16="http://schemas.microsoft.com/office/drawing/2014/main" id="{F76ECF4C-6510-4FD4-A3DF-0BC97FBDAA3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8418" name="Rectangle 2">
            <a:extLst>
              <a:ext uri="{FF2B5EF4-FFF2-40B4-BE49-F238E27FC236}">
                <a16:creationId xmlns:a16="http://schemas.microsoft.com/office/drawing/2014/main" id="{F099E73F-6710-41F5-8D8C-C44833A6EFE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1" name="Rectangle 1">
            <a:extLst>
              <a:ext uri="{FF2B5EF4-FFF2-40B4-BE49-F238E27FC236}">
                <a16:creationId xmlns:a16="http://schemas.microsoft.com/office/drawing/2014/main" id="{FDD3E782-32F2-4B7A-B000-F9068925EF2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9442" name="Rectangle 2">
            <a:extLst>
              <a:ext uri="{FF2B5EF4-FFF2-40B4-BE49-F238E27FC236}">
                <a16:creationId xmlns:a16="http://schemas.microsoft.com/office/drawing/2014/main" id="{0CF8CE39-284C-44F3-AAEC-7FAFC0BEC05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03EC596D-89E0-0FAE-CEC1-7F49068C8B4D}"/>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4C410F96-8827-73A6-3F31-0AE64EAD6EB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262FF6A7-839C-D171-1D7C-9D0C989CFBE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0682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6826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5C28-39F1-474E-82B7-78F62CB2F7F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ED845EF-850D-47EC-A825-24DC5F1F6D3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A9D6002-218F-4B5E-804A-FA5A0C59EC59}"/>
              </a:ext>
            </a:extLst>
          </p:cNvPr>
          <p:cNvSpPr>
            <a:spLocks noGrp="1"/>
          </p:cNvSpPr>
          <p:nvPr>
            <p:ph type="dt" sz="half" idx="10"/>
          </p:nvPr>
        </p:nvSpPr>
        <p:spPr/>
        <p:txBody>
          <a:bodyPr/>
          <a:lstStyle/>
          <a:p>
            <a:fld id="{97BE974E-4CE1-4FF3-8FA8-CC713F8E4BE3}" type="datetimeFigureOut">
              <a:rPr lang="en-US" smtClean="0"/>
              <a:t>10/13/2025</a:t>
            </a:fld>
            <a:endParaRPr lang="en-US"/>
          </a:p>
        </p:txBody>
      </p:sp>
      <p:sp>
        <p:nvSpPr>
          <p:cNvPr id="5" name="Footer Placeholder 4">
            <a:extLst>
              <a:ext uri="{FF2B5EF4-FFF2-40B4-BE49-F238E27FC236}">
                <a16:creationId xmlns:a16="http://schemas.microsoft.com/office/drawing/2014/main" id="{DCAEB3C2-B3D2-407D-8A6A-9DB6A665C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44091-8578-4CD9-AA15-E9E49EE5171A}"/>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083306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1C74D-A11B-4F36-9068-C4F25B2BE9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D00EF2-EDA7-43BA-B6F0-C3CF32F1D2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D38DC-B965-4A03-9F7A-B6CE6B8A61F2}"/>
              </a:ext>
            </a:extLst>
          </p:cNvPr>
          <p:cNvSpPr>
            <a:spLocks noGrp="1"/>
          </p:cNvSpPr>
          <p:nvPr>
            <p:ph type="dt" sz="half" idx="10"/>
          </p:nvPr>
        </p:nvSpPr>
        <p:spPr/>
        <p:txBody>
          <a:bodyPr/>
          <a:lstStyle/>
          <a:p>
            <a:fld id="{97BE974E-4CE1-4FF3-8FA8-CC713F8E4BE3}" type="datetimeFigureOut">
              <a:rPr lang="en-US" smtClean="0"/>
              <a:t>10/13/2025</a:t>
            </a:fld>
            <a:endParaRPr lang="en-US"/>
          </a:p>
        </p:txBody>
      </p:sp>
      <p:sp>
        <p:nvSpPr>
          <p:cNvPr id="5" name="Footer Placeholder 4">
            <a:extLst>
              <a:ext uri="{FF2B5EF4-FFF2-40B4-BE49-F238E27FC236}">
                <a16:creationId xmlns:a16="http://schemas.microsoft.com/office/drawing/2014/main" id="{F104210F-27C7-49DA-91BA-D7D9A789B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865A2-4428-4517-8390-6B729ACE0DBD}"/>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7329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436052-DE26-49A2-91C2-392E256FA793}"/>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DFF783-7854-48CD-9ABF-A1BDECF9824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D5F81-F425-4A50-900E-1818999A692C}"/>
              </a:ext>
            </a:extLst>
          </p:cNvPr>
          <p:cNvSpPr>
            <a:spLocks noGrp="1"/>
          </p:cNvSpPr>
          <p:nvPr>
            <p:ph type="dt" sz="half" idx="10"/>
          </p:nvPr>
        </p:nvSpPr>
        <p:spPr/>
        <p:txBody>
          <a:bodyPr/>
          <a:lstStyle/>
          <a:p>
            <a:fld id="{97BE974E-4CE1-4FF3-8FA8-CC713F8E4BE3}" type="datetimeFigureOut">
              <a:rPr lang="en-US" smtClean="0"/>
              <a:t>10/13/2025</a:t>
            </a:fld>
            <a:endParaRPr lang="en-US"/>
          </a:p>
        </p:txBody>
      </p:sp>
      <p:sp>
        <p:nvSpPr>
          <p:cNvPr id="5" name="Footer Placeholder 4">
            <a:extLst>
              <a:ext uri="{FF2B5EF4-FFF2-40B4-BE49-F238E27FC236}">
                <a16:creationId xmlns:a16="http://schemas.microsoft.com/office/drawing/2014/main" id="{8813B9E8-215A-481D-B5E6-B911D5E3D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0E718-87AD-4E2A-AC29-159840A18407}"/>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840640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27BC-4E59-4D73-86F2-5EE5E10B27BD}"/>
              </a:ext>
            </a:extLst>
          </p:cNvPr>
          <p:cNvSpPr>
            <a:spLocks noGrp="1"/>
          </p:cNvSpPr>
          <p:nvPr>
            <p:ph type="title"/>
          </p:nvPr>
        </p:nvSpPr>
        <p:spPr>
          <a:xfrm>
            <a:off x="381000" y="368300"/>
            <a:ext cx="8278813" cy="544513"/>
          </a:xfrm>
        </p:spPr>
        <p:txBody>
          <a:bodyPr/>
          <a:lstStyle/>
          <a:p>
            <a:r>
              <a:rPr lang="en-US"/>
              <a:t>Click to edit Master title style</a:t>
            </a:r>
          </a:p>
        </p:txBody>
      </p:sp>
    </p:spTree>
    <p:extLst>
      <p:ext uri="{BB962C8B-B14F-4D97-AF65-F5344CB8AC3E}">
        <p14:creationId xmlns:p14="http://schemas.microsoft.com/office/powerpoint/2010/main" val="4244876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40C8-BDEE-4B09-B1A6-7D54C253B0CA}"/>
              </a:ext>
            </a:extLst>
          </p:cNvPr>
          <p:cNvSpPr>
            <a:spLocks noGrp="1"/>
          </p:cNvSpPr>
          <p:nvPr>
            <p:ph type="title"/>
          </p:nvPr>
        </p:nvSpPr>
        <p:spPr>
          <a:xfrm>
            <a:off x="381000" y="368300"/>
            <a:ext cx="8278813" cy="54451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136E45-AECE-476F-BEE8-4A40DBB332BA}"/>
              </a:ext>
            </a:extLst>
          </p:cNvPr>
          <p:cNvSpPr>
            <a:spLocks noGrp="1"/>
          </p:cNvSpPr>
          <p:nvPr>
            <p:ph type="body" sz="half" idx="1"/>
          </p:nvPr>
        </p:nvSpPr>
        <p:spPr>
          <a:xfrm>
            <a:off x="411163" y="1143000"/>
            <a:ext cx="4081462"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94498A-FBE3-45AD-AA3E-77EE07195582}"/>
              </a:ext>
            </a:extLst>
          </p:cNvPr>
          <p:cNvSpPr>
            <a:spLocks noGrp="1"/>
          </p:cNvSpPr>
          <p:nvPr>
            <p:ph sz="quarter" idx="2"/>
          </p:nvPr>
        </p:nvSpPr>
        <p:spPr>
          <a:xfrm>
            <a:off x="4645025" y="1143000"/>
            <a:ext cx="4083050" cy="1911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751E02E6-C7A7-4955-B670-734350709CE2}"/>
              </a:ext>
            </a:extLst>
          </p:cNvPr>
          <p:cNvSpPr>
            <a:spLocks noGrp="1"/>
          </p:cNvSpPr>
          <p:nvPr>
            <p:ph sz="quarter" idx="3"/>
          </p:nvPr>
        </p:nvSpPr>
        <p:spPr>
          <a:xfrm>
            <a:off x="4645025" y="3206750"/>
            <a:ext cx="4083050" cy="1912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8660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E399-B6F8-4AD9-B377-062B40EBFA8B}"/>
              </a:ext>
            </a:extLst>
          </p:cNvPr>
          <p:cNvSpPr>
            <a:spLocks noGrp="1"/>
          </p:cNvSpPr>
          <p:nvPr>
            <p:ph type="title"/>
          </p:nvPr>
        </p:nvSpPr>
        <p:spPr>
          <a:xfrm>
            <a:off x="381000" y="368300"/>
            <a:ext cx="8278813" cy="54451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24E253-9674-4307-A11F-2E5ACD2593FF}"/>
              </a:ext>
            </a:extLst>
          </p:cNvPr>
          <p:cNvSpPr>
            <a:spLocks noGrp="1"/>
          </p:cNvSpPr>
          <p:nvPr>
            <p:ph type="body" sz="half" idx="1"/>
          </p:nvPr>
        </p:nvSpPr>
        <p:spPr>
          <a:xfrm>
            <a:off x="411163" y="1143000"/>
            <a:ext cx="4081462"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8C0CF4-2FFB-4A85-8635-656C4950F568}"/>
              </a:ext>
            </a:extLst>
          </p:cNvPr>
          <p:cNvSpPr>
            <a:spLocks noGrp="1"/>
          </p:cNvSpPr>
          <p:nvPr>
            <p:ph sz="half" idx="2"/>
          </p:nvPr>
        </p:nvSpPr>
        <p:spPr>
          <a:xfrm>
            <a:off x="4645025" y="1143000"/>
            <a:ext cx="4083050"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705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DE71-51D6-4F0A-AB5D-2B927F2D0F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7C2821-E8D0-4E9E-93E4-FCC99D280D44}"/>
              </a:ext>
            </a:extLst>
          </p:cNvPr>
          <p:cNvSpPr>
            <a:spLocks noGrp="1"/>
          </p:cNvSpPr>
          <p:nvPr>
            <p:ph idx="1"/>
          </p:nvPr>
        </p:nvSpPr>
        <p:spPr/>
        <p:txBody>
          <a:bodyPr/>
          <a:lstStyle>
            <a:lvl1pPr marL="171450" indent="-171450">
              <a:buClr>
                <a:schemeClr val="accent1"/>
              </a:buClr>
              <a:buFont typeface="Wingdings" panose="05000000000000000000" pitchFamily="2" charset="2"/>
              <a:buChar char="§"/>
              <a:defRPr/>
            </a:lvl1pPr>
            <a:lvl2pPr marL="514350" indent="-171450">
              <a:buClr>
                <a:schemeClr val="accent1"/>
              </a:buClr>
              <a:buFont typeface="Calibri" panose="020F050202020403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8E7313F-4E69-4344-A6C5-10F67D532F6E}"/>
              </a:ext>
            </a:extLst>
          </p:cNvPr>
          <p:cNvSpPr>
            <a:spLocks noGrp="1"/>
          </p:cNvSpPr>
          <p:nvPr>
            <p:ph type="dt" sz="half" idx="10"/>
          </p:nvPr>
        </p:nvSpPr>
        <p:spPr/>
        <p:txBody>
          <a:bodyPr/>
          <a:lstStyle/>
          <a:p>
            <a:fld id="{97BE974E-4CE1-4FF3-8FA8-CC713F8E4BE3}" type="datetimeFigureOut">
              <a:rPr lang="en-US" smtClean="0"/>
              <a:t>10/13/2025</a:t>
            </a:fld>
            <a:endParaRPr lang="en-US"/>
          </a:p>
        </p:txBody>
      </p:sp>
      <p:sp>
        <p:nvSpPr>
          <p:cNvPr id="5" name="Footer Placeholder 4">
            <a:extLst>
              <a:ext uri="{FF2B5EF4-FFF2-40B4-BE49-F238E27FC236}">
                <a16:creationId xmlns:a16="http://schemas.microsoft.com/office/drawing/2014/main" id="{A9668277-A0E6-4F0C-B406-131650788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D4CE1-816A-4ACC-996A-B34640D37271}"/>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774292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CBC1-88A2-4408-BAD8-8398BE36895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E877BEE-4421-4A21-823B-35D301EA7EE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97AE71-69B2-4C62-A13D-39C15EE76C35}"/>
              </a:ext>
            </a:extLst>
          </p:cNvPr>
          <p:cNvSpPr>
            <a:spLocks noGrp="1"/>
          </p:cNvSpPr>
          <p:nvPr>
            <p:ph type="dt" sz="half" idx="10"/>
          </p:nvPr>
        </p:nvSpPr>
        <p:spPr/>
        <p:txBody>
          <a:bodyPr/>
          <a:lstStyle/>
          <a:p>
            <a:fld id="{97BE974E-4CE1-4FF3-8FA8-CC713F8E4BE3}" type="datetimeFigureOut">
              <a:rPr lang="en-US" smtClean="0"/>
              <a:t>10/13/2025</a:t>
            </a:fld>
            <a:endParaRPr lang="en-US"/>
          </a:p>
        </p:txBody>
      </p:sp>
      <p:sp>
        <p:nvSpPr>
          <p:cNvPr id="5" name="Footer Placeholder 4">
            <a:extLst>
              <a:ext uri="{FF2B5EF4-FFF2-40B4-BE49-F238E27FC236}">
                <a16:creationId xmlns:a16="http://schemas.microsoft.com/office/drawing/2014/main" id="{A7D3D709-06E0-4EC3-BFEC-C938ED47F9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851F8-3409-40E9-B890-48D855EF5BD6}"/>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63332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78F2E-4B10-4C54-9B07-43A692350F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C4E4D3-B7B9-43EA-A9AC-DAA7613AEDD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35E145-A4DE-4706-852F-A6B978EAED1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76C237-6236-4168-A92E-8E09F665FC13}"/>
              </a:ext>
            </a:extLst>
          </p:cNvPr>
          <p:cNvSpPr>
            <a:spLocks noGrp="1"/>
          </p:cNvSpPr>
          <p:nvPr>
            <p:ph type="dt" sz="half" idx="10"/>
          </p:nvPr>
        </p:nvSpPr>
        <p:spPr/>
        <p:txBody>
          <a:bodyPr/>
          <a:lstStyle/>
          <a:p>
            <a:fld id="{97BE974E-4CE1-4FF3-8FA8-CC713F8E4BE3}" type="datetimeFigureOut">
              <a:rPr lang="en-US" smtClean="0"/>
              <a:t>10/13/2025</a:t>
            </a:fld>
            <a:endParaRPr lang="en-US"/>
          </a:p>
        </p:txBody>
      </p:sp>
      <p:sp>
        <p:nvSpPr>
          <p:cNvPr id="6" name="Footer Placeholder 5">
            <a:extLst>
              <a:ext uri="{FF2B5EF4-FFF2-40B4-BE49-F238E27FC236}">
                <a16:creationId xmlns:a16="http://schemas.microsoft.com/office/drawing/2014/main" id="{E7533F26-ABED-4395-A442-5A1BB09E9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B823A-0F94-4E4A-BCBE-5E3AE90C9AF9}"/>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6820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060E-0845-4339-8E85-11B9058892C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804E17-A7C6-4F32-BB1D-DAE556DA78E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80FEDB9-93F0-47D5-A167-DFBFBC4CFAE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83C7ED-1F10-4528-97DB-C1E26996A6E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C7F774B-90BD-4848-8871-90E9DE3A6EB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6D105F-B71F-414A-9845-6CE2279963E0}"/>
              </a:ext>
            </a:extLst>
          </p:cNvPr>
          <p:cNvSpPr>
            <a:spLocks noGrp="1"/>
          </p:cNvSpPr>
          <p:nvPr>
            <p:ph type="dt" sz="half" idx="10"/>
          </p:nvPr>
        </p:nvSpPr>
        <p:spPr/>
        <p:txBody>
          <a:bodyPr/>
          <a:lstStyle/>
          <a:p>
            <a:fld id="{97BE974E-4CE1-4FF3-8FA8-CC713F8E4BE3}" type="datetimeFigureOut">
              <a:rPr lang="en-US" smtClean="0"/>
              <a:t>10/13/2025</a:t>
            </a:fld>
            <a:endParaRPr lang="en-US"/>
          </a:p>
        </p:txBody>
      </p:sp>
      <p:sp>
        <p:nvSpPr>
          <p:cNvPr id="8" name="Footer Placeholder 7">
            <a:extLst>
              <a:ext uri="{FF2B5EF4-FFF2-40B4-BE49-F238E27FC236}">
                <a16:creationId xmlns:a16="http://schemas.microsoft.com/office/drawing/2014/main" id="{3B45F7ED-F287-45D3-BA39-76F471F3E7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11C049-3E66-4A2E-AB91-4EA42B92B4C3}"/>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94291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B72E-34AF-4E30-BD9B-E593BDE725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1418D7-C331-4B79-AB32-34B8482AF8B2}"/>
              </a:ext>
            </a:extLst>
          </p:cNvPr>
          <p:cNvSpPr>
            <a:spLocks noGrp="1"/>
          </p:cNvSpPr>
          <p:nvPr>
            <p:ph type="dt" sz="half" idx="10"/>
          </p:nvPr>
        </p:nvSpPr>
        <p:spPr/>
        <p:txBody>
          <a:bodyPr/>
          <a:lstStyle/>
          <a:p>
            <a:fld id="{97BE974E-4CE1-4FF3-8FA8-CC713F8E4BE3}" type="datetimeFigureOut">
              <a:rPr lang="en-US" smtClean="0"/>
              <a:t>10/13/2025</a:t>
            </a:fld>
            <a:endParaRPr lang="en-US"/>
          </a:p>
        </p:txBody>
      </p:sp>
      <p:sp>
        <p:nvSpPr>
          <p:cNvPr id="4" name="Footer Placeholder 3">
            <a:extLst>
              <a:ext uri="{FF2B5EF4-FFF2-40B4-BE49-F238E27FC236}">
                <a16:creationId xmlns:a16="http://schemas.microsoft.com/office/drawing/2014/main" id="{1B2CC341-7D42-4841-8478-C985ACBA42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D43D87-5AC5-4BEC-9D01-57CEEB8747DC}"/>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222927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A7897-A1CA-4F77-9B91-54B698D6A2FC}"/>
              </a:ext>
            </a:extLst>
          </p:cNvPr>
          <p:cNvSpPr>
            <a:spLocks noGrp="1"/>
          </p:cNvSpPr>
          <p:nvPr>
            <p:ph type="dt" sz="half" idx="10"/>
          </p:nvPr>
        </p:nvSpPr>
        <p:spPr/>
        <p:txBody>
          <a:bodyPr/>
          <a:lstStyle/>
          <a:p>
            <a:fld id="{97BE974E-4CE1-4FF3-8FA8-CC713F8E4BE3}" type="datetimeFigureOut">
              <a:rPr lang="en-US" smtClean="0"/>
              <a:t>10/13/2025</a:t>
            </a:fld>
            <a:endParaRPr lang="en-US"/>
          </a:p>
        </p:txBody>
      </p:sp>
      <p:sp>
        <p:nvSpPr>
          <p:cNvPr id="3" name="Footer Placeholder 2">
            <a:extLst>
              <a:ext uri="{FF2B5EF4-FFF2-40B4-BE49-F238E27FC236}">
                <a16:creationId xmlns:a16="http://schemas.microsoft.com/office/drawing/2014/main" id="{00C1C917-A369-4D09-8F8F-A3A002C456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164D17-4A09-4824-B533-605AD8D1FF30}"/>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36469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1395-3281-4518-897D-92672C60167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32B652F-3B2D-4706-9689-A3BB446C74B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F6F5DB-E48F-4E00-BA12-C1E722399BC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DD444EA-A820-4B05-ACB5-4A3B2D187371}"/>
              </a:ext>
            </a:extLst>
          </p:cNvPr>
          <p:cNvSpPr>
            <a:spLocks noGrp="1"/>
          </p:cNvSpPr>
          <p:nvPr>
            <p:ph type="dt" sz="half" idx="10"/>
          </p:nvPr>
        </p:nvSpPr>
        <p:spPr/>
        <p:txBody>
          <a:bodyPr/>
          <a:lstStyle/>
          <a:p>
            <a:fld id="{97BE974E-4CE1-4FF3-8FA8-CC713F8E4BE3}" type="datetimeFigureOut">
              <a:rPr lang="en-US" smtClean="0"/>
              <a:t>10/13/2025</a:t>
            </a:fld>
            <a:endParaRPr lang="en-US"/>
          </a:p>
        </p:txBody>
      </p:sp>
      <p:sp>
        <p:nvSpPr>
          <p:cNvPr id="6" name="Footer Placeholder 5">
            <a:extLst>
              <a:ext uri="{FF2B5EF4-FFF2-40B4-BE49-F238E27FC236}">
                <a16:creationId xmlns:a16="http://schemas.microsoft.com/office/drawing/2014/main" id="{4501D4B8-A778-47C7-A938-2E2AFF1E10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E894AB-5FDB-4991-B6C1-A0BDF9F8DE32}"/>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3529397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DFFA-6B69-4433-958E-43C64CE5E85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DAAD2D2-031D-4AF5-BFC1-44A1817A048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D01CE26-9353-4CEE-A272-D081467E08A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5F1CBB4-590B-4856-B130-00B80C2C911B}"/>
              </a:ext>
            </a:extLst>
          </p:cNvPr>
          <p:cNvSpPr>
            <a:spLocks noGrp="1"/>
          </p:cNvSpPr>
          <p:nvPr>
            <p:ph type="dt" sz="half" idx="10"/>
          </p:nvPr>
        </p:nvSpPr>
        <p:spPr/>
        <p:txBody>
          <a:bodyPr/>
          <a:lstStyle/>
          <a:p>
            <a:fld id="{97BE974E-4CE1-4FF3-8FA8-CC713F8E4BE3}" type="datetimeFigureOut">
              <a:rPr lang="en-US" smtClean="0"/>
              <a:t>10/13/2025</a:t>
            </a:fld>
            <a:endParaRPr lang="en-US"/>
          </a:p>
        </p:txBody>
      </p:sp>
      <p:sp>
        <p:nvSpPr>
          <p:cNvPr id="6" name="Footer Placeholder 5">
            <a:extLst>
              <a:ext uri="{FF2B5EF4-FFF2-40B4-BE49-F238E27FC236}">
                <a16:creationId xmlns:a16="http://schemas.microsoft.com/office/drawing/2014/main" id="{67D05C59-410D-41A7-A7A7-C675FCC0B8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C33CA-E21E-411D-97D1-F16B06846E6A}"/>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72689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10951-8664-4A6B-9851-FA7BF569457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4AC4CE-42DD-4C3D-A253-1A9DDA99B7D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2FBB8-E7F0-44F3-B1AE-36C4E77BB2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7BE974E-4CE1-4FF3-8FA8-CC713F8E4BE3}" type="datetimeFigureOut">
              <a:rPr lang="en-US" smtClean="0"/>
              <a:t>10/13/2025</a:t>
            </a:fld>
            <a:endParaRPr lang="en-US"/>
          </a:p>
        </p:txBody>
      </p:sp>
      <p:sp>
        <p:nvSpPr>
          <p:cNvPr id="5" name="Footer Placeholder 4">
            <a:extLst>
              <a:ext uri="{FF2B5EF4-FFF2-40B4-BE49-F238E27FC236}">
                <a16:creationId xmlns:a16="http://schemas.microsoft.com/office/drawing/2014/main" id="{8D8EB1F2-DA2D-4F14-B5C6-239C9C21607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D84089-BB7C-402E-B85C-3DEAF0DD6F6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89FB14-5AA4-43B0-B764-24711CF8A2CD}" type="slidenum">
              <a:rPr lang="en-US" smtClean="0"/>
              <a:t>‹#›</a:t>
            </a:fld>
            <a:endParaRPr lang="en-US"/>
          </a:p>
        </p:txBody>
      </p:sp>
    </p:spTree>
    <p:extLst>
      <p:ext uri="{BB962C8B-B14F-4D97-AF65-F5344CB8AC3E}">
        <p14:creationId xmlns:p14="http://schemas.microsoft.com/office/powerpoint/2010/main" val="267297377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hahsler.github.io/Introduction_to_Data_Mining_R_Example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26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53.wmf"/><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8.wmf"/></Relationships>
</file>

<file path=ppt/slides/_rels/slide41.xml.rels><?xml version="1.0" encoding="UTF-8" standalone="yes"?>
<Relationships xmlns="http://schemas.openxmlformats.org/package/2006/relationships"><Relationship Id="rId3" Type="http://schemas.openxmlformats.org/officeDocument/2006/relationships/image" Target="../media/image59.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0.xml"/><Relationship Id="rId1" Type="http://schemas.openxmlformats.org/officeDocument/2006/relationships/slideLayout" Target="../slideLayouts/slideLayout6.xml"/><Relationship Id="rId4" Type="http://schemas.openxmlformats.org/officeDocument/2006/relationships/image" Target="../media/image67.png"/></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1.xml"/><Relationship Id="rId1" Type="http://schemas.openxmlformats.org/officeDocument/2006/relationships/slideLayout" Target="../slideLayouts/slideLayout6.xml"/><Relationship Id="rId4" Type="http://schemas.openxmlformats.org/officeDocument/2006/relationships/image" Target="../media/image67.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71.png"/><Relationship Id="rId2" Type="http://schemas.openxmlformats.org/officeDocument/2006/relationships/notesSlide" Target="../notesSlides/notesSlide63.xml"/><Relationship Id="rId1" Type="http://schemas.openxmlformats.org/officeDocument/2006/relationships/slideLayout" Target="../slideLayouts/slideLayout6.xml"/><Relationship Id="rId6" Type="http://schemas.openxmlformats.org/officeDocument/2006/relationships/oleObject" Target="../embeddings/oleObject8.bin"/><Relationship Id="rId5" Type="http://schemas.openxmlformats.org/officeDocument/2006/relationships/image" Target="../media/image70.png"/><Relationship Id="rId4" Type="http://schemas.openxmlformats.org/officeDocument/2006/relationships/oleObject" Target="../embeddings/oleObject7.bin"/></Relationships>
</file>

<file path=ppt/slides/_rels/slide66.xml.rels><?xml version="1.0" encoding="UTF-8" standalone="yes"?>
<Relationships xmlns="http://schemas.openxmlformats.org/package/2006/relationships"><Relationship Id="rId3" Type="http://schemas.openxmlformats.org/officeDocument/2006/relationships/image" Target="../media/image580.png"/><Relationship Id="rId7" Type="http://schemas.openxmlformats.org/officeDocument/2006/relationships/image" Target="../media/image660.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600.png"/><Relationship Id="rId5" Type="http://schemas.openxmlformats.org/officeDocument/2006/relationships/image" Target="../media/image72.wmf"/><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77.wmf"/></Relationships>
</file>

<file path=ppt/slides/_rels/slide77.xml.rels><?xml version="1.0" encoding="UTF-8" standalone="yes"?>
<Relationships xmlns="http://schemas.openxmlformats.org/package/2006/relationships"><Relationship Id="rId3" Type="http://schemas.openxmlformats.org/officeDocument/2006/relationships/image" Target="../media/image78.wmf"/><Relationship Id="rId7"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image" Target="../media/image80.wmf"/><Relationship Id="rId5" Type="http://schemas.openxmlformats.org/officeDocument/2006/relationships/image" Target="../media/image75.wmf"/><Relationship Id="rId4" Type="http://schemas.openxmlformats.org/officeDocument/2006/relationships/image" Target="../media/image79.wmf"/></Relationships>
</file>

<file path=ppt/slides/_rels/slide78.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74.wmf"/><Relationship Id="rId4" Type="http://schemas.openxmlformats.org/officeDocument/2006/relationships/image" Target="../media/image7.wmf"/></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5.png"/><Relationship Id="rId3" Type="http://schemas.openxmlformats.org/officeDocument/2006/relationships/image" Target="../media/image81.png"/><Relationship Id="rId7" Type="http://schemas.openxmlformats.org/officeDocument/2006/relationships/image" Target="../media/image74.png"/><Relationship Id="rId12" Type="http://schemas.openxmlformats.org/officeDocument/2006/relationships/image" Target="../media/image84.png"/><Relationship Id="rId2" Type="http://schemas.openxmlformats.org/officeDocument/2006/relationships/notesSlide" Target="../notesSlides/notesSlide78.xml"/><Relationship Id="rId16" Type="http://schemas.openxmlformats.org/officeDocument/2006/relationships/image" Target="../media/image88.png"/><Relationship Id="rId1" Type="http://schemas.openxmlformats.org/officeDocument/2006/relationships/slideLayout" Target="../slideLayouts/slideLayout2.xml"/><Relationship Id="rId11" Type="http://schemas.openxmlformats.org/officeDocument/2006/relationships/image" Target="../media/image83.png"/><Relationship Id="rId15" Type="http://schemas.openxmlformats.org/officeDocument/2006/relationships/image" Target="../media/image87.png"/><Relationship Id="rId10" Type="http://schemas.openxmlformats.org/officeDocument/2006/relationships/image" Target="../media/image73.png"/><Relationship Id="rId9" Type="http://schemas.openxmlformats.org/officeDocument/2006/relationships/image" Target="../media/image82.png"/><Relationship Id="rId14" Type="http://schemas.openxmlformats.org/officeDocument/2006/relationships/image" Target="../media/image86.png"/></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79.xml"/><Relationship Id="rId1" Type="http://schemas.openxmlformats.org/officeDocument/2006/relationships/slideLayout" Target="../slideLayouts/slideLayout6.xml"/><Relationship Id="rId6" Type="http://schemas.openxmlformats.org/officeDocument/2006/relationships/image" Target="../media/image82.emf"/><Relationship Id="rId5" Type="http://schemas.openxmlformats.org/officeDocument/2006/relationships/oleObject" Target="../embeddings/oleObject10.bin"/><Relationship Id="rId4" Type="http://schemas.openxmlformats.org/officeDocument/2006/relationships/image" Target="../media/image81.emf"/></Relationships>
</file>

<file path=ppt/slides/_rels/slide82.x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870.png"/><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image" Target="../media/image900.png"/><Relationship Id="rId5" Type="http://schemas.openxmlformats.org/officeDocument/2006/relationships/image" Target="../media/image91.png"/><Relationship Id="rId4" Type="http://schemas.openxmlformats.org/officeDocument/2006/relationships/image" Target="../media/image90.png"/></Relationships>
</file>

<file path=ppt/slides/_rels/slide8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8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3.wmf"/></Relationships>
</file>

<file path=ppt/slides/_rels/slide8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87.xml"/><Relationship Id="rId1" Type="http://schemas.openxmlformats.org/officeDocument/2006/relationships/slideLayout" Target="../slideLayouts/slideLayout6.xml"/><Relationship Id="rId4" Type="http://schemas.openxmlformats.org/officeDocument/2006/relationships/image" Target="../media/image9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950.png"/><Relationship Id="rId2" Type="http://schemas.openxmlformats.org/officeDocument/2006/relationships/image" Target="../media/image940.png"/><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70.png"/><Relationship Id="rId4" Type="http://schemas.openxmlformats.org/officeDocument/2006/relationships/image" Target="../media/image960.png"/></Relationships>
</file>

<file path=ppt/slides/_rels/slide91.xml.rels><?xml version="1.0" encoding="UTF-8" standalone="yes"?>
<Relationships xmlns="http://schemas.openxmlformats.org/package/2006/relationships"><Relationship Id="rId3" Type="http://schemas.openxmlformats.org/officeDocument/2006/relationships/image" Target="../media/image950.png"/><Relationship Id="rId7" Type="http://schemas.openxmlformats.org/officeDocument/2006/relationships/image" Target="../media/image95.png"/><Relationship Id="rId2" Type="http://schemas.openxmlformats.org/officeDocument/2006/relationships/image" Target="../media/image940.png"/><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70.png"/><Relationship Id="rId4" Type="http://schemas.openxmlformats.org/officeDocument/2006/relationships/image" Target="../media/image960.png"/></Relationships>
</file>

<file path=ppt/slides/_rels/slide9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20.png"/><Relationship Id="rId1" Type="http://schemas.openxmlformats.org/officeDocument/2006/relationships/slideLayout" Target="../slideLayouts/slideLayout2.xml"/><Relationship Id="rId5" Type="http://schemas.openxmlformats.org/officeDocument/2006/relationships/image" Target="../media/image910.png"/><Relationship Id="rId4" Type="http://schemas.openxmlformats.org/officeDocument/2006/relationships/image" Target="../media/image101.png"/></Relationships>
</file>

<file path=ppt/slides/_rels/slide93.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image" Target="../media/image100.png"/><Relationship Id="rId7" Type="http://schemas.openxmlformats.org/officeDocument/2006/relationships/image" Target="../media/image97.png"/><Relationship Id="rId2" Type="http://schemas.openxmlformats.org/officeDocument/2006/relationships/image" Target="../media/image920.png"/><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104.png"/><Relationship Id="rId10" Type="http://schemas.openxmlformats.org/officeDocument/2006/relationships/image" Target="../media/image4.png"/><Relationship Id="rId4" Type="http://schemas.openxmlformats.org/officeDocument/2006/relationships/image" Target="../media/image103.png"/><Relationship Id="rId9" Type="http://schemas.openxmlformats.org/officeDocument/2006/relationships/image" Target="../media/image99.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5" descr="Is K-Means Clustering Really The Best Unsupervised Learning Algorithm?">
            <a:extLst>
              <a:ext uri="{FF2B5EF4-FFF2-40B4-BE49-F238E27FC236}">
                <a16:creationId xmlns:a16="http://schemas.microsoft.com/office/drawing/2014/main" id="{77CF159D-9B45-C6A3-F6B2-64B1C8BA78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83" r="34819" b="-1"/>
          <a:stretch/>
        </p:blipFill>
        <p:spPr bwMode="auto">
          <a:xfrm>
            <a:off x="3082595" y="10"/>
            <a:ext cx="6061405"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25" name="Freeform: Shape 24">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9285"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1665"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BCEE1335-9E38-4786-82B6-B419D03FC41D}"/>
              </a:ext>
            </a:extLst>
          </p:cNvPr>
          <p:cNvSpPr>
            <a:spLocks noGrp="1"/>
          </p:cNvSpPr>
          <p:nvPr>
            <p:ph type="ctrTitle"/>
          </p:nvPr>
        </p:nvSpPr>
        <p:spPr>
          <a:xfrm>
            <a:off x="358485" y="1122363"/>
            <a:ext cx="3017520" cy="3204134"/>
          </a:xfrm>
        </p:spPr>
        <p:txBody>
          <a:bodyPr vert="horz" lIns="91440" tIns="45720" rIns="91440" bIns="45720" rtlCol="0" anchor="b">
            <a:normAutofit/>
          </a:bodyPr>
          <a:lstStyle/>
          <a:p>
            <a:pPr algn="l" defTabSz="914400"/>
            <a:r>
              <a:rPr lang="en-US" altLang="en-US" sz="2900" b="1"/>
              <a:t>Introduction to</a:t>
            </a:r>
            <a:br>
              <a:rPr lang="en-US" altLang="en-US" sz="2900" b="1"/>
            </a:br>
            <a:r>
              <a:rPr lang="en-US" altLang="en-US" sz="2900" b="1"/>
              <a:t>Data </a:t>
            </a:r>
            <a:r>
              <a:rPr lang="en-US" altLang="en-US" sz="2900" b="1" dirty="0"/>
              <a:t>Mining </a:t>
            </a:r>
            <a:br>
              <a:rPr lang="en-US" altLang="en-US" sz="2900" dirty="0"/>
            </a:br>
            <a:br>
              <a:rPr lang="en-US" altLang="en-US" sz="2900" dirty="0"/>
            </a:br>
            <a:br>
              <a:rPr lang="en-US" altLang="en-US" sz="2900" dirty="0"/>
            </a:br>
            <a:r>
              <a:rPr lang="en-US" altLang="en-US" sz="2900" dirty="0"/>
              <a:t>Chapter 7 </a:t>
            </a:r>
            <a:br>
              <a:rPr lang="en-US" altLang="en-US" sz="2900" dirty="0"/>
            </a:br>
            <a:r>
              <a:rPr lang="en-US" altLang="en-US" sz="2900" dirty="0"/>
              <a:t>Cluster Analysis</a:t>
            </a:r>
            <a:br>
              <a:rPr lang="en-US" altLang="en-US" sz="2900" dirty="0"/>
            </a:br>
            <a:endParaRPr lang="en-US" sz="2900" dirty="0"/>
          </a:p>
        </p:txBody>
      </p:sp>
      <p:sp>
        <p:nvSpPr>
          <p:cNvPr id="7" name="Subtitle 6">
            <a:extLst>
              <a:ext uri="{FF2B5EF4-FFF2-40B4-BE49-F238E27FC236}">
                <a16:creationId xmlns:a16="http://schemas.microsoft.com/office/drawing/2014/main" id="{CBA47D24-3166-4DDB-A131-F89CCFB76419}"/>
              </a:ext>
            </a:extLst>
          </p:cNvPr>
          <p:cNvSpPr>
            <a:spLocks noGrp="1"/>
          </p:cNvSpPr>
          <p:nvPr>
            <p:ph type="subTitle" idx="1"/>
          </p:nvPr>
        </p:nvSpPr>
        <p:spPr>
          <a:xfrm>
            <a:off x="358485" y="4872922"/>
            <a:ext cx="2949980" cy="1208141"/>
          </a:xfrm>
        </p:spPr>
        <p:txBody>
          <a:bodyPr vert="horz" lIns="91440" tIns="45720" rIns="91440" bIns="45720" rtlCol="0">
            <a:normAutofit/>
          </a:bodyPr>
          <a:lstStyle/>
          <a:p>
            <a:pPr algn="l" defTabSz="914400">
              <a:spcBef>
                <a:spcPts val="1000"/>
              </a:spcBef>
            </a:pPr>
            <a:r>
              <a:rPr lang="en-US" altLang="en-US" sz="1700" dirty="0"/>
              <a:t>by Michael Hahsler </a:t>
            </a:r>
          </a:p>
          <a:p>
            <a:pPr algn="l" defTabSz="914400">
              <a:spcBef>
                <a:spcPts val="1000"/>
              </a:spcBef>
            </a:pPr>
            <a:r>
              <a:rPr lang="en-US" altLang="en-US" sz="1700" dirty="0"/>
              <a:t>Based in Slides </a:t>
            </a:r>
            <a:r>
              <a:rPr lang="en-US" sz="1700" dirty="0"/>
              <a:t>by Tan, Steinbach, </a:t>
            </a:r>
            <a:r>
              <a:rPr lang="en-US" sz="1700" dirty="0" err="1"/>
              <a:t>Karpatne</a:t>
            </a:r>
            <a:r>
              <a:rPr lang="en-US" sz="1700" dirty="0"/>
              <a:t>, Kumar</a:t>
            </a:r>
            <a:endParaRPr lang="en-US" altLang="en-US" sz="1700" dirty="0"/>
          </a:p>
          <a:p>
            <a:pPr algn="l" defTabSz="914400">
              <a:spcBef>
                <a:spcPts val="1000"/>
              </a:spcBef>
            </a:pPr>
            <a:endParaRPr lang="en-US" sz="1700" dirty="0"/>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 name="Group 2">
            <a:extLst>
              <a:ext uri="{FF2B5EF4-FFF2-40B4-BE49-F238E27FC236}">
                <a16:creationId xmlns:a16="http://schemas.microsoft.com/office/drawing/2014/main" id="{E7B0376A-A779-3C71-D565-9B50D137F092}"/>
              </a:ext>
            </a:extLst>
          </p:cNvPr>
          <p:cNvGrpSpPr/>
          <p:nvPr/>
        </p:nvGrpSpPr>
        <p:grpSpPr>
          <a:xfrm>
            <a:off x="358485" y="5937042"/>
            <a:ext cx="3179074" cy="726162"/>
            <a:chOff x="397625" y="6239875"/>
            <a:chExt cx="3179074" cy="726162"/>
          </a:xfrm>
        </p:grpSpPr>
        <p:pic>
          <p:nvPicPr>
            <p:cNvPr id="4" name="Picture 4" descr="Creative Commons License">
              <a:extLst>
                <a:ext uri="{FF2B5EF4-FFF2-40B4-BE49-F238E27FC236}">
                  <a16:creationId xmlns:a16="http://schemas.microsoft.com/office/drawing/2014/main" id="{06250C5E-FF03-B2BF-2490-43ADA0CA75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201" y="62398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305DD9C-7DCB-2779-F048-4E49F1A5EE25}"/>
                </a:ext>
              </a:extLst>
            </p:cNvPr>
            <p:cNvSpPr txBox="1"/>
            <p:nvPr/>
          </p:nvSpPr>
          <p:spPr>
            <a:xfrm>
              <a:off x="397625" y="6535150"/>
              <a:ext cx="3179074" cy="430887"/>
            </a:xfrm>
            <a:prstGeom prst="rect">
              <a:avLst/>
            </a:prstGeom>
            <a:noFill/>
          </p:spPr>
          <p:txBody>
            <a:bodyPr wrap="square">
              <a:spAutoFit/>
            </a:bodyPr>
            <a:lstStyle/>
            <a:p>
              <a:pPr>
                <a:spcAft>
                  <a:spcPts val="600"/>
                </a:spcAft>
              </a:pPr>
              <a:r>
                <a:rPr lang="en-US" sz="1100" dirty="0">
                  <a:solidFill>
                    <a:schemeClr val="tx1"/>
                  </a:solidFill>
                  <a:latin typeface="+mj-lt"/>
                </a:rPr>
                <a:t>This work is licensed under a </a:t>
              </a:r>
              <a:r>
                <a:rPr lang="en-US" sz="1100" dirty="0">
                  <a:solidFill>
                    <a:schemeClr val="tx1"/>
                  </a:solidFill>
                  <a:latin typeface="+mj-lt"/>
                  <a:hlinkClick r:id="rId5">
                    <a:extLst>
                      <a:ext uri="{A12FA001-AC4F-418D-AE19-62706E023703}">
                        <ahyp:hlinkClr xmlns:ahyp="http://schemas.microsoft.com/office/drawing/2018/hyperlinkcolor" val="tx"/>
                      </a:ext>
                    </a:extLst>
                  </a:hlinkClick>
                </a:rPr>
                <a:t>Creative Commons Attribution-</a:t>
              </a:r>
              <a:r>
                <a:rPr lang="en-US" sz="1100" dirty="0" err="1">
                  <a:solidFill>
                    <a:schemeClr val="tx1"/>
                  </a:solidFill>
                  <a:latin typeface="+mj-lt"/>
                  <a:hlinkClick r:id="rId5">
                    <a:extLst>
                      <a:ext uri="{A12FA001-AC4F-418D-AE19-62706E023703}">
                        <ahyp:hlinkClr xmlns:ahyp="http://schemas.microsoft.com/office/drawing/2018/hyperlinkcolor" val="tx"/>
                      </a:ext>
                    </a:extLst>
                  </a:hlinkClick>
                </a:rPr>
                <a:t>ShareAlike</a:t>
              </a:r>
              <a:r>
                <a:rPr lang="en-US" sz="1100" dirty="0">
                  <a:solidFill>
                    <a:schemeClr val="tx1"/>
                  </a:solidFill>
                  <a:latin typeface="+mj-lt"/>
                  <a:hlinkClick r:id="rId5">
                    <a:extLst>
                      <a:ext uri="{A12FA001-AC4F-418D-AE19-62706E023703}">
                        <ahyp:hlinkClr xmlns:ahyp="http://schemas.microsoft.com/office/drawing/2018/hyperlinkcolor" val="tx"/>
                      </a:ext>
                    </a:extLst>
                  </a:hlinkClick>
                </a:rPr>
                <a:t> 4.0 International License</a:t>
              </a:r>
              <a:r>
                <a:rPr lang="en-US" sz="1100" dirty="0">
                  <a:solidFill>
                    <a:schemeClr val="tx1"/>
                  </a:solidFill>
                  <a:latin typeface="+mj-lt"/>
                </a:rPr>
                <a:t>.</a:t>
              </a:r>
            </a:p>
          </p:txBody>
        </p:sp>
      </p:gr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1B13256C-364B-4ECD-95CF-D22BD7911CD5}"/>
              </a:ext>
            </a:extLst>
          </p:cNvPr>
          <p:cNvSpPr>
            <a:spLocks noGrp="1" noChangeArrowheads="1"/>
          </p:cNvSpPr>
          <p:nvPr>
            <p:ph type="title"/>
          </p:nvPr>
        </p:nvSpPr>
        <p:spPr/>
        <p:txBody>
          <a:bodyPr/>
          <a:lstStyle/>
          <a:p>
            <a:r>
              <a:rPr lang="en-US" altLang="en-US"/>
              <a:t>Notion of a Cluster can be Ambiguous</a:t>
            </a:r>
          </a:p>
        </p:txBody>
      </p:sp>
      <p:grpSp>
        <p:nvGrpSpPr>
          <p:cNvPr id="11266" name="Group 2">
            <a:extLst>
              <a:ext uri="{FF2B5EF4-FFF2-40B4-BE49-F238E27FC236}">
                <a16:creationId xmlns:a16="http://schemas.microsoft.com/office/drawing/2014/main" id="{15108940-BC10-4707-9324-5626697E919C}"/>
              </a:ext>
            </a:extLst>
          </p:cNvPr>
          <p:cNvGrpSpPr>
            <a:grpSpLocks/>
          </p:cNvGrpSpPr>
          <p:nvPr/>
        </p:nvGrpSpPr>
        <p:grpSpPr bwMode="auto">
          <a:xfrm>
            <a:off x="685800" y="1905000"/>
            <a:ext cx="3343275" cy="1477963"/>
            <a:chOff x="432" y="1200"/>
            <a:chExt cx="2106" cy="931"/>
          </a:xfrm>
        </p:grpSpPr>
        <p:grpSp>
          <p:nvGrpSpPr>
            <p:cNvPr id="11267" name="Group 3">
              <a:extLst>
                <a:ext uri="{FF2B5EF4-FFF2-40B4-BE49-F238E27FC236}">
                  <a16:creationId xmlns:a16="http://schemas.microsoft.com/office/drawing/2014/main" id="{19F97792-57C2-43D9-8DD1-2628BA9F49E1}"/>
                </a:ext>
              </a:extLst>
            </p:cNvPr>
            <p:cNvGrpSpPr>
              <a:grpSpLocks/>
            </p:cNvGrpSpPr>
            <p:nvPr/>
          </p:nvGrpSpPr>
          <p:grpSpPr bwMode="auto">
            <a:xfrm>
              <a:off x="432" y="1200"/>
              <a:ext cx="2106" cy="515"/>
              <a:chOff x="432" y="1200"/>
              <a:chExt cx="2106" cy="515"/>
            </a:xfrm>
          </p:grpSpPr>
          <p:sp>
            <p:nvSpPr>
              <p:cNvPr id="11268" name="Oval 4">
                <a:extLst>
                  <a:ext uri="{FF2B5EF4-FFF2-40B4-BE49-F238E27FC236}">
                    <a16:creationId xmlns:a16="http://schemas.microsoft.com/office/drawing/2014/main" id="{5B182953-3635-482B-94AD-F3147DD352D5}"/>
                  </a:ext>
                </a:extLst>
              </p:cNvPr>
              <p:cNvSpPr>
                <a:spLocks noChangeArrowheads="1"/>
              </p:cNvSpPr>
              <p:nvPr/>
            </p:nvSpPr>
            <p:spPr bwMode="auto">
              <a:xfrm>
                <a:off x="211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9" name="Oval 5">
                <a:extLst>
                  <a:ext uri="{FF2B5EF4-FFF2-40B4-BE49-F238E27FC236}">
                    <a16:creationId xmlns:a16="http://schemas.microsoft.com/office/drawing/2014/main" id="{02768F70-2D26-4916-9960-76B1B8BCF4FC}"/>
                  </a:ext>
                </a:extLst>
              </p:cNvPr>
              <p:cNvSpPr>
                <a:spLocks noChangeArrowheads="1"/>
              </p:cNvSpPr>
              <p:nvPr/>
            </p:nvSpPr>
            <p:spPr bwMode="auto">
              <a:xfrm>
                <a:off x="1910" y="1636"/>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0" name="Oval 6">
                <a:extLst>
                  <a:ext uri="{FF2B5EF4-FFF2-40B4-BE49-F238E27FC236}">
                    <a16:creationId xmlns:a16="http://schemas.microsoft.com/office/drawing/2014/main" id="{DC2FC41D-7B44-4508-B95F-8E5499888580}"/>
                  </a:ext>
                </a:extLst>
              </p:cNvPr>
              <p:cNvSpPr>
                <a:spLocks noChangeArrowheads="1"/>
              </p:cNvSpPr>
              <p:nvPr/>
            </p:nvSpPr>
            <p:spPr bwMode="auto">
              <a:xfrm>
                <a:off x="2033"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1" name="Oval 7">
                <a:extLst>
                  <a:ext uri="{FF2B5EF4-FFF2-40B4-BE49-F238E27FC236}">
                    <a16:creationId xmlns:a16="http://schemas.microsoft.com/office/drawing/2014/main" id="{0CDF06EC-FA85-4D73-9536-AA67C9A3FD7E}"/>
                  </a:ext>
                </a:extLst>
              </p:cNvPr>
              <p:cNvSpPr>
                <a:spLocks noChangeArrowheads="1"/>
              </p:cNvSpPr>
              <p:nvPr/>
            </p:nvSpPr>
            <p:spPr bwMode="auto">
              <a:xfrm>
                <a:off x="1989" y="1558"/>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2" name="Oval 8">
                <a:extLst>
                  <a:ext uri="{FF2B5EF4-FFF2-40B4-BE49-F238E27FC236}">
                    <a16:creationId xmlns:a16="http://schemas.microsoft.com/office/drawing/2014/main" id="{65AE8B23-A02D-419D-B11D-45DB1D0D4260}"/>
                  </a:ext>
                </a:extLst>
              </p:cNvPr>
              <p:cNvSpPr>
                <a:spLocks noChangeArrowheads="1"/>
              </p:cNvSpPr>
              <p:nvPr/>
            </p:nvSpPr>
            <p:spPr bwMode="auto">
              <a:xfrm>
                <a:off x="1921" y="1345"/>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3" name="Oval 9">
                <a:extLst>
                  <a:ext uri="{FF2B5EF4-FFF2-40B4-BE49-F238E27FC236}">
                    <a16:creationId xmlns:a16="http://schemas.microsoft.com/office/drawing/2014/main" id="{3657DA55-A065-4DBA-BEA7-A259275F6F4A}"/>
                  </a:ext>
                </a:extLst>
              </p:cNvPr>
              <p:cNvSpPr>
                <a:spLocks noChangeArrowheads="1"/>
              </p:cNvSpPr>
              <p:nvPr/>
            </p:nvSpPr>
            <p:spPr bwMode="auto">
              <a:xfrm>
                <a:off x="1787" y="1301"/>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4" name="Oval 10">
                <a:extLst>
                  <a:ext uri="{FF2B5EF4-FFF2-40B4-BE49-F238E27FC236}">
                    <a16:creationId xmlns:a16="http://schemas.microsoft.com/office/drawing/2014/main" id="{597423F4-6F02-4B77-8C34-B37FC5693C60}"/>
                  </a:ext>
                </a:extLst>
              </p:cNvPr>
              <p:cNvSpPr>
                <a:spLocks noChangeArrowheads="1"/>
              </p:cNvSpPr>
              <p:nvPr/>
            </p:nvSpPr>
            <p:spPr bwMode="auto">
              <a:xfrm>
                <a:off x="1854"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5" name="Oval 11">
                <a:extLst>
                  <a:ext uri="{FF2B5EF4-FFF2-40B4-BE49-F238E27FC236}">
                    <a16:creationId xmlns:a16="http://schemas.microsoft.com/office/drawing/2014/main" id="{313ED90A-4C56-4FC4-9D28-28DD2E66458A}"/>
                  </a:ext>
                </a:extLst>
              </p:cNvPr>
              <p:cNvSpPr>
                <a:spLocks noChangeArrowheads="1"/>
              </p:cNvSpPr>
              <p:nvPr/>
            </p:nvSpPr>
            <p:spPr bwMode="auto">
              <a:xfrm>
                <a:off x="2291" y="1535"/>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6" name="Oval 12">
                <a:extLst>
                  <a:ext uri="{FF2B5EF4-FFF2-40B4-BE49-F238E27FC236}">
                    <a16:creationId xmlns:a16="http://schemas.microsoft.com/office/drawing/2014/main" id="{59045BAF-BB11-4F1B-913E-69B30A008884}"/>
                  </a:ext>
                </a:extLst>
              </p:cNvPr>
              <p:cNvSpPr>
                <a:spLocks noChangeArrowheads="1"/>
              </p:cNvSpPr>
              <p:nvPr/>
            </p:nvSpPr>
            <p:spPr bwMode="auto">
              <a:xfrm>
                <a:off x="2470"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7" name="Oval 13">
                <a:extLst>
                  <a:ext uri="{FF2B5EF4-FFF2-40B4-BE49-F238E27FC236}">
                    <a16:creationId xmlns:a16="http://schemas.microsoft.com/office/drawing/2014/main" id="{61DC7F74-7091-419D-AA0E-1462DBB36D7B}"/>
                  </a:ext>
                </a:extLst>
              </p:cNvPr>
              <p:cNvSpPr>
                <a:spLocks noChangeArrowheads="1"/>
              </p:cNvSpPr>
              <p:nvPr/>
            </p:nvSpPr>
            <p:spPr bwMode="auto">
              <a:xfrm>
                <a:off x="2291"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8" name="Oval 14">
                <a:extLst>
                  <a:ext uri="{FF2B5EF4-FFF2-40B4-BE49-F238E27FC236}">
                    <a16:creationId xmlns:a16="http://schemas.microsoft.com/office/drawing/2014/main" id="{AD0EDDBC-AD56-4590-B1ED-D577652F03DE}"/>
                  </a:ext>
                </a:extLst>
              </p:cNvPr>
              <p:cNvSpPr>
                <a:spLocks noChangeArrowheads="1"/>
              </p:cNvSpPr>
              <p:nvPr/>
            </p:nvSpPr>
            <p:spPr bwMode="auto">
              <a:xfrm flipV="1">
                <a:off x="757" y="129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9" name="Oval 15">
                <a:extLst>
                  <a:ext uri="{FF2B5EF4-FFF2-40B4-BE49-F238E27FC236}">
                    <a16:creationId xmlns:a16="http://schemas.microsoft.com/office/drawing/2014/main" id="{68B3E967-14D2-4F2B-AB13-73125674CE0E}"/>
                  </a:ext>
                </a:extLst>
              </p:cNvPr>
              <p:cNvSpPr>
                <a:spLocks noChangeArrowheads="1"/>
              </p:cNvSpPr>
              <p:nvPr/>
            </p:nvSpPr>
            <p:spPr bwMode="auto">
              <a:xfrm flipV="1">
                <a:off x="555" y="120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0" name="Oval 16">
                <a:extLst>
                  <a:ext uri="{FF2B5EF4-FFF2-40B4-BE49-F238E27FC236}">
                    <a16:creationId xmlns:a16="http://schemas.microsoft.com/office/drawing/2014/main" id="{9D3E540E-2979-45DB-83CD-4D00C510B758}"/>
                  </a:ext>
                </a:extLst>
              </p:cNvPr>
              <p:cNvSpPr>
                <a:spLocks noChangeArrowheads="1"/>
              </p:cNvSpPr>
              <p:nvPr/>
            </p:nvSpPr>
            <p:spPr bwMode="auto">
              <a:xfrm flipV="1">
                <a:off x="678"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1" name="Oval 17">
                <a:extLst>
                  <a:ext uri="{FF2B5EF4-FFF2-40B4-BE49-F238E27FC236}">
                    <a16:creationId xmlns:a16="http://schemas.microsoft.com/office/drawing/2014/main" id="{853F4A47-FEF8-4760-9C25-9495094C2439}"/>
                  </a:ext>
                </a:extLst>
              </p:cNvPr>
              <p:cNvSpPr>
                <a:spLocks noChangeArrowheads="1"/>
              </p:cNvSpPr>
              <p:nvPr/>
            </p:nvSpPr>
            <p:spPr bwMode="auto">
              <a:xfrm flipV="1">
                <a:off x="633" y="1289"/>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2" name="Oval 18">
                <a:extLst>
                  <a:ext uri="{FF2B5EF4-FFF2-40B4-BE49-F238E27FC236}">
                    <a16:creationId xmlns:a16="http://schemas.microsoft.com/office/drawing/2014/main" id="{D091BDE1-779C-4441-BC99-122F9F43FBD5}"/>
                  </a:ext>
                </a:extLst>
              </p:cNvPr>
              <p:cNvSpPr>
                <a:spLocks noChangeArrowheads="1"/>
              </p:cNvSpPr>
              <p:nvPr/>
            </p:nvSpPr>
            <p:spPr bwMode="auto">
              <a:xfrm flipV="1">
                <a:off x="566" y="150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3" name="Oval 19">
                <a:extLst>
                  <a:ext uri="{FF2B5EF4-FFF2-40B4-BE49-F238E27FC236}">
                    <a16:creationId xmlns:a16="http://schemas.microsoft.com/office/drawing/2014/main" id="{E31E2125-8EB7-4AFE-A910-4A1B4C6388F4}"/>
                  </a:ext>
                </a:extLst>
              </p:cNvPr>
              <p:cNvSpPr>
                <a:spLocks noChangeArrowheads="1"/>
              </p:cNvSpPr>
              <p:nvPr/>
            </p:nvSpPr>
            <p:spPr bwMode="auto">
              <a:xfrm flipV="1">
                <a:off x="43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4" name="Oval 20">
                <a:extLst>
                  <a:ext uri="{FF2B5EF4-FFF2-40B4-BE49-F238E27FC236}">
                    <a16:creationId xmlns:a16="http://schemas.microsoft.com/office/drawing/2014/main" id="{466188A4-159E-44BB-BF69-7FA69C3401F3}"/>
                  </a:ext>
                </a:extLst>
              </p:cNvPr>
              <p:cNvSpPr>
                <a:spLocks noChangeArrowheads="1"/>
              </p:cNvSpPr>
              <p:nvPr/>
            </p:nvSpPr>
            <p:spPr bwMode="auto">
              <a:xfrm flipV="1">
                <a:off x="499"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5" name="Oval 21">
                <a:extLst>
                  <a:ext uri="{FF2B5EF4-FFF2-40B4-BE49-F238E27FC236}">
                    <a16:creationId xmlns:a16="http://schemas.microsoft.com/office/drawing/2014/main" id="{CE349EC3-390D-423C-9B66-54F71A85918A}"/>
                  </a:ext>
                </a:extLst>
              </p:cNvPr>
              <p:cNvSpPr>
                <a:spLocks noChangeArrowheads="1"/>
              </p:cNvSpPr>
              <p:nvPr/>
            </p:nvSpPr>
            <p:spPr bwMode="auto">
              <a:xfrm flipV="1">
                <a:off x="936" y="131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6" name="Oval 22">
                <a:extLst>
                  <a:ext uri="{FF2B5EF4-FFF2-40B4-BE49-F238E27FC236}">
                    <a16:creationId xmlns:a16="http://schemas.microsoft.com/office/drawing/2014/main" id="{D7B146DD-3AE0-48A0-A402-87E6FFAB46DA}"/>
                  </a:ext>
                </a:extLst>
              </p:cNvPr>
              <p:cNvSpPr>
                <a:spLocks noChangeArrowheads="1"/>
              </p:cNvSpPr>
              <p:nvPr/>
            </p:nvSpPr>
            <p:spPr bwMode="auto">
              <a:xfrm flipV="1">
                <a:off x="1115"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7" name="Oval 23">
                <a:extLst>
                  <a:ext uri="{FF2B5EF4-FFF2-40B4-BE49-F238E27FC236}">
                    <a16:creationId xmlns:a16="http://schemas.microsoft.com/office/drawing/2014/main" id="{F6A6D34F-E919-485C-BA0C-44D4E55184D3}"/>
                  </a:ext>
                </a:extLst>
              </p:cNvPr>
              <p:cNvSpPr>
                <a:spLocks noChangeArrowheads="1"/>
              </p:cNvSpPr>
              <p:nvPr/>
            </p:nvSpPr>
            <p:spPr bwMode="auto">
              <a:xfrm flipV="1">
                <a:off x="936"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288" name="Rectangle 24">
              <a:extLst>
                <a:ext uri="{FF2B5EF4-FFF2-40B4-BE49-F238E27FC236}">
                  <a16:creationId xmlns:a16="http://schemas.microsoft.com/office/drawing/2014/main" id="{6EBABF53-4DB5-43F0-92F6-A2832ED2120F}"/>
                </a:ext>
              </a:extLst>
            </p:cNvPr>
            <p:cNvSpPr>
              <a:spLocks noChangeArrowheads="1"/>
            </p:cNvSpPr>
            <p:nvPr/>
          </p:nvSpPr>
          <p:spPr bwMode="auto">
            <a:xfrm>
              <a:off x="624"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How many clusters?</a:t>
              </a:r>
            </a:p>
          </p:txBody>
        </p:sp>
      </p:grpSp>
      <p:grpSp>
        <p:nvGrpSpPr>
          <p:cNvPr id="11289" name="Group 25">
            <a:extLst>
              <a:ext uri="{FF2B5EF4-FFF2-40B4-BE49-F238E27FC236}">
                <a16:creationId xmlns:a16="http://schemas.microsoft.com/office/drawing/2014/main" id="{4C58C13C-B808-4588-96FB-A8C7992EFAAF}"/>
              </a:ext>
            </a:extLst>
          </p:cNvPr>
          <p:cNvGrpSpPr>
            <a:grpSpLocks/>
          </p:cNvGrpSpPr>
          <p:nvPr/>
        </p:nvGrpSpPr>
        <p:grpSpPr bwMode="auto">
          <a:xfrm>
            <a:off x="4960938" y="4114800"/>
            <a:ext cx="3343275" cy="1370013"/>
            <a:chOff x="3125" y="2592"/>
            <a:chExt cx="2106" cy="863"/>
          </a:xfrm>
        </p:grpSpPr>
        <p:grpSp>
          <p:nvGrpSpPr>
            <p:cNvPr id="11290" name="Group 26">
              <a:extLst>
                <a:ext uri="{FF2B5EF4-FFF2-40B4-BE49-F238E27FC236}">
                  <a16:creationId xmlns:a16="http://schemas.microsoft.com/office/drawing/2014/main" id="{01F0F6C8-F3F0-4D02-806F-ABDA0907481B}"/>
                </a:ext>
              </a:extLst>
            </p:cNvPr>
            <p:cNvGrpSpPr>
              <a:grpSpLocks/>
            </p:cNvGrpSpPr>
            <p:nvPr/>
          </p:nvGrpSpPr>
          <p:grpSpPr bwMode="auto">
            <a:xfrm>
              <a:off x="3125" y="2592"/>
              <a:ext cx="2106" cy="517"/>
              <a:chOff x="3125" y="2592"/>
              <a:chExt cx="2106" cy="517"/>
            </a:xfrm>
          </p:grpSpPr>
          <p:sp>
            <p:nvSpPr>
              <p:cNvPr id="11291" name="AutoShape 27">
                <a:extLst>
                  <a:ext uri="{FF2B5EF4-FFF2-40B4-BE49-F238E27FC236}">
                    <a16:creationId xmlns:a16="http://schemas.microsoft.com/office/drawing/2014/main" id="{F7AFA332-B5ED-4EC1-9C8A-5E1A856D38C5}"/>
                  </a:ext>
                </a:extLst>
              </p:cNvPr>
              <p:cNvSpPr>
                <a:spLocks noChangeArrowheads="1"/>
              </p:cNvSpPr>
              <p:nvPr/>
            </p:nvSpPr>
            <p:spPr bwMode="auto">
              <a:xfrm>
                <a:off x="4805" y="294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2" name="AutoShape 28">
                <a:extLst>
                  <a:ext uri="{FF2B5EF4-FFF2-40B4-BE49-F238E27FC236}">
                    <a16:creationId xmlns:a16="http://schemas.microsoft.com/office/drawing/2014/main" id="{69BBDDFC-8C4F-4F25-9DAE-D0F88297F709}"/>
                  </a:ext>
                </a:extLst>
              </p:cNvPr>
              <p:cNvSpPr>
                <a:spLocks noChangeArrowheads="1"/>
              </p:cNvSpPr>
              <p:nvPr/>
            </p:nvSpPr>
            <p:spPr bwMode="auto">
              <a:xfrm>
                <a:off x="4603" y="303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3" name="AutoShape 29">
                <a:extLst>
                  <a:ext uri="{FF2B5EF4-FFF2-40B4-BE49-F238E27FC236}">
                    <a16:creationId xmlns:a16="http://schemas.microsoft.com/office/drawing/2014/main" id="{33D16B46-0398-438E-9C08-FF6307B6DDBA}"/>
                  </a:ext>
                </a:extLst>
              </p:cNvPr>
              <p:cNvSpPr>
                <a:spLocks noChangeArrowheads="1"/>
              </p:cNvSpPr>
              <p:nvPr/>
            </p:nvSpPr>
            <p:spPr bwMode="auto">
              <a:xfrm>
                <a:off x="4726" y="3041"/>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4" name="AutoShape 30">
                <a:extLst>
                  <a:ext uri="{FF2B5EF4-FFF2-40B4-BE49-F238E27FC236}">
                    <a16:creationId xmlns:a16="http://schemas.microsoft.com/office/drawing/2014/main" id="{EE0DEC4E-C57F-4DFB-82DD-55C0D9ADAB3A}"/>
                  </a:ext>
                </a:extLst>
              </p:cNvPr>
              <p:cNvSpPr>
                <a:spLocks noChangeArrowheads="1"/>
              </p:cNvSpPr>
              <p:nvPr/>
            </p:nvSpPr>
            <p:spPr bwMode="auto">
              <a:xfrm>
                <a:off x="4682" y="2951"/>
                <a:ext cx="67"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5" name="AutoShape 31">
                <a:extLst>
                  <a:ext uri="{FF2B5EF4-FFF2-40B4-BE49-F238E27FC236}">
                    <a16:creationId xmlns:a16="http://schemas.microsoft.com/office/drawing/2014/main" id="{F1C25BF1-73BA-451B-8E14-7710F1914356}"/>
                  </a:ext>
                </a:extLst>
              </p:cNvPr>
              <p:cNvSpPr>
                <a:spLocks noChangeArrowheads="1"/>
              </p:cNvSpPr>
              <p:nvPr/>
            </p:nvSpPr>
            <p:spPr bwMode="auto">
              <a:xfrm>
                <a:off x="4614" y="2738"/>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6" name="AutoShape 32">
                <a:extLst>
                  <a:ext uri="{FF2B5EF4-FFF2-40B4-BE49-F238E27FC236}">
                    <a16:creationId xmlns:a16="http://schemas.microsoft.com/office/drawing/2014/main" id="{2335972C-0207-4E8A-85C6-7CD30E5E05F6}"/>
                  </a:ext>
                </a:extLst>
              </p:cNvPr>
              <p:cNvSpPr>
                <a:spLocks noChangeArrowheads="1"/>
              </p:cNvSpPr>
              <p:nvPr/>
            </p:nvSpPr>
            <p:spPr bwMode="auto">
              <a:xfrm>
                <a:off x="4480" y="2693"/>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7" name="AutoShape 33">
                <a:extLst>
                  <a:ext uri="{FF2B5EF4-FFF2-40B4-BE49-F238E27FC236}">
                    <a16:creationId xmlns:a16="http://schemas.microsoft.com/office/drawing/2014/main" id="{07C73381-3953-42C3-ABD5-A8F5AEC33E85}"/>
                  </a:ext>
                </a:extLst>
              </p:cNvPr>
              <p:cNvSpPr>
                <a:spLocks noChangeArrowheads="1"/>
              </p:cNvSpPr>
              <p:nvPr/>
            </p:nvSpPr>
            <p:spPr bwMode="auto">
              <a:xfrm>
                <a:off x="4547" y="2592"/>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8" name="AutoShape 34">
                <a:extLst>
                  <a:ext uri="{FF2B5EF4-FFF2-40B4-BE49-F238E27FC236}">
                    <a16:creationId xmlns:a16="http://schemas.microsoft.com/office/drawing/2014/main" id="{6BC864FD-C81D-44A6-AD88-1E15C75EB938}"/>
                  </a:ext>
                </a:extLst>
              </p:cNvPr>
              <p:cNvSpPr>
                <a:spLocks noChangeArrowheads="1"/>
              </p:cNvSpPr>
              <p:nvPr/>
            </p:nvSpPr>
            <p:spPr bwMode="auto">
              <a:xfrm>
                <a:off x="4984" y="2929"/>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9" name="AutoShape 35">
                <a:extLst>
                  <a:ext uri="{FF2B5EF4-FFF2-40B4-BE49-F238E27FC236}">
                    <a16:creationId xmlns:a16="http://schemas.microsoft.com/office/drawing/2014/main" id="{C0D73E34-724B-4BA9-8824-3B5C6C7F912B}"/>
                  </a:ext>
                </a:extLst>
              </p:cNvPr>
              <p:cNvSpPr>
                <a:spLocks noChangeArrowheads="1"/>
              </p:cNvSpPr>
              <p:nvPr/>
            </p:nvSpPr>
            <p:spPr bwMode="auto">
              <a:xfrm>
                <a:off x="5163" y="285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0" name="AutoShape 36">
                <a:extLst>
                  <a:ext uri="{FF2B5EF4-FFF2-40B4-BE49-F238E27FC236}">
                    <a16:creationId xmlns:a16="http://schemas.microsoft.com/office/drawing/2014/main" id="{38B3338E-50EA-4F56-8635-BA2B321C9A4E}"/>
                  </a:ext>
                </a:extLst>
              </p:cNvPr>
              <p:cNvSpPr>
                <a:spLocks noChangeArrowheads="1"/>
              </p:cNvSpPr>
              <p:nvPr/>
            </p:nvSpPr>
            <p:spPr bwMode="auto">
              <a:xfrm>
                <a:off x="4984" y="2783"/>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1" name="AutoShape 37">
                <a:extLst>
                  <a:ext uri="{FF2B5EF4-FFF2-40B4-BE49-F238E27FC236}">
                    <a16:creationId xmlns:a16="http://schemas.microsoft.com/office/drawing/2014/main" id="{BDF83A21-A42F-421E-8D98-9500412CD7C5}"/>
                  </a:ext>
                </a:extLst>
              </p:cNvPr>
              <p:cNvSpPr>
                <a:spLocks noChangeArrowheads="1"/>
              </p:cNvSpPr>
              <p:nvPr/>
            </p:nvSpPr>
            <p:spPr bwMode="auto">
              <a:xfrm flipV="1">
                <a:off x="3450" y="2686"/>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2" name="AutoShape 38">
                <a:extLst>
                  <a:ext uri="{FF2B5EF4-FFF2-40B4-BE49-F238E27FC236}">
                    <a16:creationId xmlns:a16="http://schemas.microsoft.com/office/drawing/2014/main" id="{D731C5FA-757A-461A-9E54-9A80DD74C767}"/>
                  </a:ext>
                </a:extLst>
              </p:cNvPr>
              <p:cNvSpPr>
                <a:spLocks noChangeArrowheads="1"/>
              </p:cNvSpPr>
              <p:nvPr/>
            </p:nvSpPr>
            <p:spPr bwMode="auto">
              <a:xfrm flipV="1">
                <a:off x="3248" y="2603"/>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3" name="AutoShape 39">
                <a:extLst>
                  <a:ext uri="{FF2B5EF4-FFF2-40B4-BE49-F238E27FC236}">
                    <a16:creationId xmlns:a16="http://schemas.microsoft.com/office/drawing/2014/main" id="{3B3CFBD4-BB99-42DE-8C2E-8DFBA5F42BEF}"/>
                  </a:ext>
                </a:extLst>
              </p:cNvPr>
              <p:cNvSpPr>
                <a:spLocks noChangeArrowheads="1"/>
              </p:cNvSpPr>
              <p:nvPr/>
            </p:nvSpPr>
            <p:spPr bwMode="auto">
              <a:xfrm flipV="1">
                <a:off x="3371" y="2592"/>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4" name="AutoShape 40">
                <a:extLst>
                  <a:ext uri="{FF2B5EF4-FFF2-40B4-BE49-F238E27FC236}">
                    <a16:creationId xmlns:a16="http://schemas.microsoft.com/office/drawing/2014/main" id="{4512879D-56BF-4A01-863A-C83849281E8D}"/>
                  </a:ext>
                </a:extLst>
              </p:cNvPr>
              <p:cNvSpPr>
                <a:spLocks noChangeArrowheads="1"/>
              </p:cNvSpPr>
              <p:nvPr/>
            </p:nvSpPr>
            <p:spPr bwMode="auto">
              <a:xfrm flipV="1">
                <a:off x="3327" y="2682"/>
                <a:ext cx="67"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 name="AutoShape 41">
                <a:extLst>
                  <a:ext uri="{FF2B5EF4-FFF2-40B4-BE49-F238E27FC236}">
                    <a16:creationId xmlns:a16="http://schemas.microsoft.com/office/drawing/2014/main" id="{3238A626-6438-4A78-A6F1-95BF5790EDC0}"/>
                  </a:ext>
                </a:extLst>
              </p:cNvPr>
              <p:cNvSpPr>
                <a:spLocks noChangeArrowheads="1"/>
              </p:cNvSpPr>
              <p:nvPr/>
            </p:nvSpPr>
            <p:spPr bwMode="auto">
              <a:xfrm flipV="1">
                <a:off x="3259" y="2895"/>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6" name="AutoShape 42">
                <a:extLst>
                  <a:ext uri="{FF2B5EF4-FFF2-40B4-BE49-F238E27FC236}">
                    <a16:creationId xmlns:a16="http://schemas.microsoft.com/office/drawing/2014/main" id="{77B7E71B-788C-4851-8F01-FA6E60CCF872}"/>
                  </a:ext>
                </a:extLst>
              </p:cNvPr>
              <p:cNvSpPr>
                <a:spLocks noChangeArrowheads="1"/>
              </p:cNvSpPr>
              <p:nvPr/>
            </p:nvSpPr>
            <p:spPr bwMode="auto">
              <a:xfrm flipV="1">
                <a:off x="3125" y="2940"/>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7" name="AutoShape 43">
                <a:extLst>
                  <a:ext uri="{FF2B5EF4-FFF2-40B4-BE49-F238E27FC236}">
                    <a16:creationId xmlns:a16="http://schemas.microsoft.com/office/drawing/2014/main" id="{8F58F255-8447-470A-98C4-034647D0DC71}"/>
                  </a:ext>
                </a:extLst>
              </p:cNvPr>
              <p:cNvSpPr>
                <a:spLocks noChangeArrowheads="1"/>
              </p:cNvSpPr>
              <p:nvPr/>
            </p:nvSpPr>
            <p:spPr bwMode="auto">
              <a:xfrm flipV="1">
                <a:off x="3192" y="3041"/>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8" name="AutoShape 44">
                <a:extLst>
                  <a:ext uri="{FF2B5EF4-FFF2-40B4-BE49-F238E27FC236}">
                    <a16:creationId xmlns:a16="http://schemas.microsoft.com/office/drawing/2014/main" id="{F20D5EED-D9ED-4698-977E-E4ABC1F12C94}"/>
                  </a:ext>
                </a:extLst>
              </p:cNvPr>
              <p:cNvSpPr>
                <a:spLocks noChangeArrowheads="1"/>
              </p:cNvSpPr>
              <p:nvPr/>
            </p:nvSpPr>
            <p:spPr bwMode="auto">
              <a:xfrm flipV="1">
                <a:off x="3629" y="2704"/>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9" name="AutoShape 45">
                <a:extLst>
                  <a:ext uri="{FF2B5EF4-FFF2-40B4-BE49-F238E27FC236}">
                    <a16:creationId xmlns:a16="http://schemas.microsoft.com/office/drawing/2014/main" id="{F0C6C7B9-54DA-4D1B-983E-E243DD998AD7}"/>
                  </a:ext>
                </a:extLst>
              </p:cNvPr>
              <p:cNvSpPr>
                <a:spLocks noChangeArrowheads="1"/>
              </p:cNvSpPr>
              <p:nvPr/>
            </p:nvSpPr>
            <p:spPr bwMode="auto">
              <a:xfrm flipV="1">
                <a:off x="3808" y="2776"/>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0" name="AutoShape 46">
                <a:extLst>
                  <a:ext uri="{FF2B5EF4-FFF2-40B4-BE49-F238E27FC236}">
                    <a16:creationId xmlns:a16="http://schemas.microsoft.com/office/drawing/2014/main" id="{9CAED6FD-B671-49CB-B556-7ECC6B06A570}"/>
                  </a:ext>
                </a:extLst>
              </p:cNvPr>
              <p:cNvSpPr>
                <a:spLocks noChangeArrowheads="1"/>
              </p:cNvSpPr>
              <p:nvPr/>
            </p:nvSpPr>
            <p:spPr bwMode="auto">
              <a:xfrm flipV="1">
                <a:off x="3629" y="2850"/>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11" name="Rectangle 47">
              <a:extLst>
                <a:ext uri="{FF2B5EF4-FFF2-40B4-BE49-F238E27FC236}">
                  <a16:creationId xmlns:a16="http://schemas.microsoft.com/office/drawing/2014/main" id="{D871EE36-B4BA-4C73-B8B8-5899C475F485}"/>
                </a:ext>
              </a:extLst>
            </p:cNvPr>
            <p:cNvSpPr>
              <a:spLocks noChangeArrowheads="1"/>
            </p:cNvSpPr>
            <p:nvPr/>
          </p:nvSpPr>
          <p:spPr bwMode="auto">
            <a:xfrm>
              <a:off x="3413" y="3244"/>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Four Clusters</a:t>
              </a:r>
              <a:r>
                <a:rPr lang="en-US" altLang="en-US" sz="1600"/>
                <a:t> </a:t>
              </a:r>
            </a:p>
          </p:txBody>
        </p:sp>
      </p:grpSp>
      <p:grpSp>
        <p:nvGrpSpPr>
          <p:cNvPr id="11312" name="Group 48">
            <a:extLst>
              <a:ext uri="{FF2B5EF4-FFF2-40B4-BE49-F238E27FC236}">
                <a16:creationId xmlns:a16="http://schemas.microsoft.com/office/drawing/2014/main" id="{9EEE8B6F-88A8-4628-A4E6-C9240BD67E70}"/>
              </a:ext>
            </a:extLst>
          </p:cNvPr>
          <p:cNvGrpSpPr>
            <a:grpSpLocks/>
          </p:cNvGrpSpPr>
          <p:nvPr/>
        </p:nvGrpSpPr>
        <p:grpSpPr bwMode="auto">
          <a:xfrm>
            <a:off x="685800" y="4114800"/>
            <a:ext cx="3343275" cy="1370013"/>
            <a:chOff x="432" y="2592"/>
            <a:chExt cx="2106" cy="863"/>
          </a:xfrm>
        </p:grpSpPr>
        <p:grpSp>
          <p:nvGrpSpPr>
            <p:cNvPr id="11313" name="Group 49">
              <a:extLst>
                <a:ext uri="{FF2B5EF4-FFF2-40B4-BE49-F238E27FC236}">
                  <a16:creationId xmlns:a16="http://schemas.microsoft.com/office/drawing/2014/main" id="{7B5FB80E-1C3E-4FE1-B60B-77DB5CA6422E}"/>
                </a:ext>
              </a:extLst>
            </p:cNvPr>
            <p:cNvGrpSpPr>
              <a:grpSpLocks/>
            </p:cNvGrpSpPr>
            <p:nvPr/>
          </p:nvGrpSpPr>
          <p:grpSpPr bwMode="auto">
            <a:xfrm>
              <a:off x="432" y="2592"/>
              <a:ext cx="2106" cy="515"/>
              <a:chOff x="432" y="2592"/>
              <a:chExt cx="2106" cy="515"/>
            </a:xfrm>
          </p:grpSpPr>
          <p:sp>
            <p:nvSpPr>
              <p:cNvPr id="11314" name="AutoShape 50">
                <a:extLst>
                  <a:ext uri="{FF2B5EF4-FFF2-40B4-BE49-F238E27FC236}">
                    <a16:creationId xmlns:a16="http://schemas.microsoft.com/office/drawing/2014/main" id="{587E5B73-BF5E-4CAD-A8C8-EFF06F926AAD}"/>
                  </a:ext>
                </a:extLst>
              </p:cNvPr>
              <p:cNvSpPr>
                <a:spLocks noChangeArrowheads="1"/>
              </p:cNvSpPr>
              <p:nvPr/>
            </p:nvSpPr>
            <p:spPr bwMode="auto">
              <a:xfrm>
                <a:off x="2112" y="2939"/>
                <a:ext cx="68" cy="67"/>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5" name="AutoShape 51">
                <a:extLst>
                  <a:ext uri="{FF2B5EF4-FFF2-40B4-BE49-F238E27FC236}">
                    <a16:creationId xmlns:a16="http://schemas.microsoft.com/office/drawing/2014/main" id="{32EAAE90-B2F6-4A88-8117-9774B1ECF791}"/>
                  </a:ext>
                </a:extLst>
              </p:cNvPr>
              <p:cNvSpPr>
                <a:spLocks noChangeArrowheads="1"/>
              </p:cNvSpPr>
              <p:nvPr/>
            </p:nvSpPr>
            <p:spPr bwMode="auto">
              <a:xfrm>
                <a:off x="1910" y="3028"/>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6" name="AutoShape 52">
                <a:extLst>
                  <a:ext uri="{FF2B5EF4-FFF2-40B4-BE49-F238E27FC236}">
                    <a16:creationId xmlns:a16="http://schemas.microsoft.com/office/drawing/2014/main" id="{AADC3579-E9B4-4E31-81A1-B3B75892334C}"/>
                  </a:ext>
                </a:extLst>
              </p:cNvPr>
              <p:cNvSpPr>
                <a:spLocks noChangeArrowheads="1"/>
              </p:cNvSpPr>
              <p:nvPr/>
            </p:nvSpPr>
            <p:spPr bwMode="auto">
              <a:xfrm>
                <a:off x="2033" y="3039"/>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7" name="AutoShape 53">
                <a:extLst>
                  <a:ext uri="{FF2B5EF4-FFF2-40B4-BE49-F238E27FC236}">
                    <a16:creationId xmlns:a16="http://schemas.microsoft.com/office/drawing/2014/main" id="{4F74C504-9C9D-4E03-88B3-F17B4266BD52}"/>
                  </a:ext>
                </a:extLst>
              </p:cNvPr>
              <p:cNvSpPr>
                <a:spLocks noChangeArrowheads="1"/>
              </p:cNvSpPr>
              <p:nvPr/>
            </p:nvSpPr>
            <p:spPr bwMode="auto">
              <a:xfrm>
                <a:off x="1989" y="2950"/>
                <a:ext cx="67"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8" name="AutoShape 54">
                <a:extLst>
                  <a:ext uri="{FF2B5EF4-FFF2-40B4-BE49-F238E27FC236}">
                    <a16:creationId xmlns:a16="http://schemas.microsoft.com/office/drawing/2014/main" id="{0AFA0C87-FDF9-4954-A60A-0B3DFFA126CA}"/>
                  </a:ext>
                </a:extLst>
              </p:cNvPr>
              <p:cNvSpPr>
                <a:spLocks noChangeArrowheads="1"/>
              </p:cNvSpPr>
              <p:nvPr/>
            </p:nvSpPr>
            <p:spPr bwMode="auto">
              <a:xfrm>
                <a:off x="1921" y="2737"/>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9" name="AutoShape 55">
                <a:extLst>
                  <a:ext uri="{FF2B5EF4-FFF2-40B4-BE49-F238E27FC236}">
                    <a16:creationId xmlns:a16="http://schemas.microsoft.com/office/drawing/2014/main" id="{3AB0FF2E-87F6-43AE-B84F-7C17C1CA08CC}"/>
                  </a:ext>
                </a:extLst>
              </p:cNvPr>
              <p:cNvSpPr>
                <a:spLocks noChangeArrowheads="1"/>
              </p:cNvSpPr>
              <p:nvPr/>
            </p:nvSpPr>
            <p:spPr bwMode="auto">
              <a:xfrm>
                <a:off x="1787" y="2693"/>
                <a:ext cx="68" cy="67"/>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0" name="AutoShape 56">
                <a:extLst>
                  <a:ext uri="{FF2B5EF4-FFF2-40B4-BE49-F238E27FC236}">
                    <a16:creationId xmlns:a16="http://schemas.microsoft.com/office/drawing/2014/main" id="{9A2C73E9-4B3C-4038-8CB8-C482637E4175}"/>
                  </a:ext>
                </a:extLst>
              </p:cNvPr>
              <p:cNvSpPr>
                <a:spLocks noChangeArrowheads="1"/>
              </p:cNvSpPr>
              <p:nvPr/>
            </p:nvSpPr>
            <p:spPr bwMode="auto">
              <a:xfrm>
                <a:off x="1854" y="2592"/>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1" name="AutoShape 57">
                <a:extLst>
                  <a:ext uri="{FF2B5EF4-FFF2-40B4-BE49-F238E27FC236}">
                    <a16:creationId xmlns:a16="http://schemas.microsoft.com/office/drawing/2014/main" id="{2E5AF98A-99A5-4ADB-8CE1-C7ACE65727CE}"/>
                  </a:ext>
                </a:extLst>
              </p:cNvPr>
              <p:cNvSpPr>
                <a:spLocks noChangeArrowheads="1"/>
              </p:cNvSpPr>
              <p:nvPr/>
            </p:nvSpPr>
            <p:spPr bwMode="auto">
              <a:xfrm>
                <a:off x="2291" y="2927"/>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2" name="AutoShape 58">
                <a:extLst>
                  <a:ext uri="{FF2B5EF4-FFF2-40B4-BE49-F238E27FC236}">
                    <a16:creationId xmlns:a16="http://schemas.microsoft.com/office/drawing/2014/main" id="{11BFD136-CFE1-4CC5-B175-673A4AABAB05}"/>
                  </a:ext>
                </a:extLst>
              </p:cNvPr>
              <p:cNvSpPr>
                <a:spLocks noChangeArrowheads="1"/>
              </p:cNvSpPr>
              <p:nvPr/>
            </p:nvSpPr>
            <p:spPr bwMode="auto">
              <a:xfrm>
                <a:off x="2470" y="2849"/>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3" name="AutoShape 59">
                <a:extLst>
                  <a:ext uri="{FF2B5EF4-FFF2-40B4-BE49-F238E27FC236}">
                    <a16:creationId xmlns:a16="http://schemas.microsoft.com/office/drawing/2014/main" id="{C3CFBD90-01C6-4414-AEC4-28E3A47C5985}"/>
                  </a:ext>
                </a:extLst>
              </p:cNvPr>
              <p:cNvSpPr>
                <a:spLocks noChangeArrowheads="1"/>
              </p:cNvSpPr>
              <p:nvPr/>
            </p:nvSpPr>
            <p:spPr bwMode="auto">
              <a:xfrm>
                <a:off x="2291" y="2782"/>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4" name="Rectangle 60">
                <a:extLst>
                  <a:ext uri="{FF2B5EF4-FFF2-40B4-BE49-F238E27FC236}">
                    <a16:creationId xmlns:a16="http://schemas.microsoft.com/office/drawing/2014/main" id="{3E13B4D3-D861-40EE-B773-B3819B9FFA26}"/>
                  </a:ext>
                </a:extLst>
              </p:cNvPr>
              <p:cNvSpPr>
                <a:spLocks noChangeArrowheads="1"/>
              </p:cNvSpPr>
              <p:nvPr/>
            </p:nvSpPr>
            <p:spPr bwMode="auto">
              <a:xfrm flipV="1">
                <a:off x="757" y="2693"/>
                <a:ext cx="68" cy="67"/>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5" name="Rectangle 61">
                <a:extLst>
                  <a:ext uri="{FF2B5EF4-FFF2-40B4-BE49-F238E27FC236}">
                    <a16:creationId xmlns:a16="http://schemas.microsoft.com/office/drawing/2014/main" id="{FA72BA35-2B57-424E-AAD9-3B61CCC0F3B5}"/>
                  </a:ext>
                </a:extLst>
              </p:cNvPr>
              <p:cNvSpPr>
                <a:spLocks noChangeArrowheads="1"/>
              </p:cNvSpPr>
              <p:nvPr/>
            </p:nvSpPr>
            <p:spPr bwMode="auto">
              <a:xfrm flipV="1">
                <a:off x="555" y="2603"/>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6" name="Rectangle 62">
                <a:extLst>
                  <a:ext uri="{FF2B5EF4-FFF2-40B4-BE49-F238E27FC236}">
                    <a16:creationId xmlns:a16="http://schemas.microsoft.com/office/drawing/2014/main" id="{E191B251-E5FD-4ACB-97DD-44A1CB5A2A21}"/>
                  </a:ext>
                </a:extLst>
              </p:cNvPr>
              <p:cNvSpPr>
                <a:spLocks noChangeArrowheads="1"/>
              </p:cNvSpPr>
              <p:nvPr/>
            </p:nvSpPr>
            <p:spPr bwMode="auto">
              <a:xfrm flipV="1">
                <a:off x="678" y="259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7" name="Rectangle 63">
                <a:extLst>
                  <a:ext uri="{FF2B5EF4-FFF2-40B4-BE49-F238E27FC236}">
                    <a16:creationId xmlns:a16="http://schemas.microsoft.com/office/drawing/2014/main" id="{046E2D7B-5B21-4B22-B2C2-F611381DDB1E}"/>
                  </a:ext>
                </a:extLst>
              </p:cNvPr>
              <p:cNvSpPr>
                <a:spLocks noChangeArrowheads="1"/>
              </p:cNvSpPr>
              <p:nvPr/>
            </p:nvSpPr>
            <p:spPr bwMode="auto">
              <a:xfrm flipV="1">
                <a:off x="634" y="2674"/>
                <a:ext cx="67"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8" name="Rectangle 64">
                <a:extLst>
                  <a:ext uri="{FF2B5EF4-FFF2-40B4-BE49-F238E27FC236}">
                    <a16:creationId xmlns:a16="http://schemas.microsoft.com/office/drawing/2014/main" id="{B6D2223A-AEDA-4934-B4B2-B47F0E11BE08}"/>
                  </a:ext>
                </a:extLst>
              </p:cNvPr>
              <p:cNvSpPr>
                <a:spLocks noChangeArrowheads="1"/>
              </p:cNvSpPr>
              <p:nvPr/>
            </p:nvSpPr>
            <p:spPr bwMode="auto">
              <a:xfrm flipV="1">
                <a:off x="566" y="2894"/>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9" name="Rectangle 65">
                <a:extLst>
                  <a:ext uri="{FF2B5EF4-FFF2-40B4-BE49-F238E27FC236}">
                    <a16:creationId xmlns:a16="http://schemas.microsoft.com/office/drawing/2014/main" id="{B72EB370-59C7-4B48-94C9-40C0F5EB01FA}"/>
                  </a:ext>
                </a:extLst>
              </p:cNvPr>
              <p:cNvSpPr>
                <a:spLocks noChangeArrowheads="1"/>
              </p:cNvSpPr>
              <p:nvPr/>
            </p:nvSpPr>
            <p:spPr bwMode="auto">
              <a:xfrm flipV="1">
                <a:off x="432" y="2939"/>
                <a:ext cx="68" cy="67"/>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0" name="Rectangle 66">
                <a:extLst>
                  <a:ext uri="{FF2B5EF4-FFF2-40B4-BE49-F238E27FC236}">
                    <a16:creationId xmlns:a16="http://schemas.microsoft.com/office/drawing/2014/main" id="{E967684F-D7D7-4006-BA64-B0942E6BC524}"/>
                  </a:ext>
                </a:extLst>
              </p:cNvPr>
              <p:cNvSpPr>
                <a:spLocks noChangeArrowheads="1"/>
              </p:cNvSpPr>
              <p:nvPr/>
            </p:nvSpPr>
            <p:spPr bwMode="auto">
              <a:xfrm flipV="1">
                <a:off x="499" y="3039"/>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1" name="Rectangle 67">
                <a:extLst>
                  <a:ext uri="{FF2B5EF4-FFF2-40B4-BE49-F238E27FC236}">
                    <a16:creationId xmlns:a16="http://schemas.microsoft.com/office/drawing/2014/main" id="{23543121-6CB1-4D21-BBDB-417F8F64BA5C}"/>
                  </a:ext>
                </a:extLst>
              </p:cNvPr>
              <p:cNvSpPr>
                <a:spLocks noChangeArrowheads="1"/>
              </p:cNvSpPr>
              <p:nvPr/>
            </p:nvSpPr>
            <p:spPr bwMode="auto">
              <a:xfrm flipV="1">
                <a:off x="936" y="2704"/>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2" name="Rectangle 68">
                <a:extLst>
                  <a:ext uri="{FF2B5EF4-FFF2-40B4-BE49-F238E27FC236}">
                    <a16:creationId xmlns:a16="http://schemas.microsoft.com/office/drawing/2014/main" id="{3B57537C-F50B-4E6C-BFA5-04BA79C9A6F4}"/>
                  </a:ext>
                </a:extLst>
              </p:cNvPr>
              <p:cNvSpPr>
                <a:spLocks noChangeArrowheads="1"/>
              </p:cNvSpPr>
              <p:nvPr/>
            </p:nvSpPr>
            <p:spPr bwMode="auto">
              <a:xfrm flipV="1">
                <a:off x="1115" y="278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3" name="Rectangle 69">
                <a:extLst>
                  <a:ext uri="{FF2B5EF4-FFF2-40B4-BE49-F238E27FC236}">
                    <a16:creationId xmlns:a16="http://schemas.microsoft.com/office/drawing/2014/main" id="{2B2F2999-9667-4544-944B-D78D6603D51E}"/>
                  </a:ext>
                </a:extLst>
              </p:cNvPr>
              <p:cNvSpPr>
                <a:spLocks noChangeArrowheads="1"/>
              </p:cNvSpPr>
              <p:nvPr/>
            </p:nvSpPr>
            <p:spPr bwMode="auto">
              <a:xfrm flipV="1">
                <a:off x="936" y="284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34" name="Rectangle 70">
              <a:extLst>
                <a:ext uri="{FF2B5EF4-FFF2-40B4-BE49-F238E27FC236}">
                  <a16:creationId xmlns:a16="http://schemas.microsoft.com/office/drawing/2014/main" id="{56758ACC-F53B-43DF-99E6-DE42EB50D867}"/>
                </a:ext>
              </a:extLst>
            </p:cNvPr>
            <p:cNvSpPr>
              <a:spLocks noChangeArrowheads="1"/>
            </p:cNvSpPr>
            <p:nvPr/>
          </p:nvSpPr>
          <p:spPr bwMode="auto">
            <a:xfrm>
              <a:off x="624" y="3244"/>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Two Clusters</a:t>
              </a:r>
              <a:r>
                <a:rPr lang="en-US" altLang="en-US" sz="1600"/>
                <a:t> </a:t>
              </a:r>
            </a:p>
          </p:txBody>
        </p:sp>
      </p:grpSp>
      <p:grpSp>
        <p:nvGrpSpPr>
          <p:cNvPr id="11335" name="Group 71">
            <a:extLst>
              <a:ext uri="{FF2B5EF4-FFF2-40B4-BE49-F238E27FC236}">
                <a16:creationId xmlns:a16="http://schemas.microsoft.com/office/drawing/2014/main" id="{C0ABBA20-399F-42FA-8CCC-9570BFFC3839}"/>
              </a:ext>
            </a:extLst>
          </p:cNvPr>
          <p:cNvGrpSpPr>
            <a:grpSpLocks/>
          </p:cNvGrpSpPr>
          <p:nvPr/>
        </p:nvGrpSpPr>
        <p:grpSpPr bwMode="auto">
          <a:xfrm>
            <a:off x="4960938" y="1905000"/>
            <a:ext cx="3343275" cy="1477963"/>
            <a:chOff x="3125" y="1200"/>
            <a:chExt cx="2106" cy="931"/>
          </a:xfrm>
        </p:grpSpPr>
        <p:grpSp>
          <p:nvGrpSpPr>
            <p:cNvPr id="11336" name="Group 72">
              <a:extLst>
                <a:ext uri="{FF2B5EF4-FFF2-40B4-BE49-F238E27FC236}">
                  <a16:creationId xmlns:a16="http://schemas.microsoft.com/office/drawing/2014/main" id="{7EC830CB-71DA-4E1E-986D-61EC6C4175A8}"/>
                </a:ext>
              </a:extLst>
            </p:cNvPr>
            <p:cNvGrpSpPr>
              <a:grpSpLocks/>
            </p:cNvGrpSpPr>
            <p:nvPr/>
          </p:nvGrpSpPr>
          <p:grpSpPr bwMode="auto">
            <a:xfrm>
              <a:off x="3125" y="1200"/>
              <a:ext cx="2106" cy="517"/>
              <a:chOff x="3125" y="1200"/>
              <a:chExt cx="2106" cy="517"/>
            </a:xfrm>
          </p:grpSpPr>
          <p:sp>
            <p:nvSpPr>
              <p:cNvPr id="11337" name="AutoShape 73">
                <a:extLst>
                  <a:ext uri="{FF2B5EF4-FFF2-40B4-BE49-F238E27FC236}">
                    <a16:creationId xmlns:a16="http://schemas.microsoft.com/office/drawing/2014/main" id="{EB638BE6-389B-414E-88E3-C7ADA10D0C3F}"/>
                  </a:ext>
                </a:extLst>
              </p:cNvPr>
              <p:cNvSpPr>
                <a:spLocks noChangeArrowheads="1"/>
              </p:cNvSpPr>
              <p:nvPr/>
            </p:nvSpPr>
            <p:spPr bwMode="auto">
              <a:xfrm>
                <a:off x="4805" y="1548"/>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8" name="AutoShape 74">
                <a:extLst>
                  <a:ext uri="{FF2B5EF4-FFF2-40B4-BE49-F238E27FC236}">
                    <a16:creationId xmlns:a16="http://schemas.microsoft.com/office/drawing/2014/main" id="{EF801DB7-89BD-43BD-BDB4-889176D16321}"/>
                  </a:ext>
                </a:extLst>
              </p:cNvPr>
              <p:cNvSpPr>
                <a:spLocks noChangeArrowheads="1"/>
              </p:cNvSpPr>
              <p:nvPr/>
            </p:nvSpPr>
            <p:spPr bwMode="auto">
              <a:xfrm>
                <a:off x="4603" y="1638"/>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9" name="AutoShape 75">
                <a:extLst>
                  <a:ext uri="{FF2B5EF4-FFF2-40B4-BE49-F238E27FC236}">
                    <a16:creationId xmlns:a16="http://schemas.microsoft.com/office/drawing/2014/main" id="{04E365F3-8EF1-49A4-AB64-DF2FA9010DBD}"/>
                  </a:ext>
                </a:extLst>
              </p:cNvPr>
              <p:cNvSpPr>
                <a:spLocks noChangeArrowheads="1"/>
              </p:cNvSpPr>
              <p:nvPr/>
            </p:nvSpPr>
            <p:spPr bwMode="auto">
              <a:xfrm>
                <a:off x="4726" y="1649"/>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0" name="AutoShape 76">
                <a:extLst>
                  <a:ext uri="{FF2B5EF4-FFF2-40B4-BE49-F238E27FC236}">
                    <a16:creationId xmlns:a16="http://schemas.microsoft.com/office/drawing/2014/main" id="{4FEF749C-852B-48AD-9EDA-1D81DDEF5AA9}"/>
                  </a:ext>
                </a:extLst>
              </p:cNvPr>
              <p:cNvSpPr>
                <a:spLocks noChangeArrowheads="1"/>
              </p:cNvSpPr>
              <p:nvPr/>
            </p:nvSpPr>
            <p:spPr bwMode="auto">
              <a:xfrm>
                <a:off x="4682" y="1559"/>
                <a:ext cx="67"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1" name="AutoShape 77">
                <a:extLst>
                  <a:ext uri="{FF2B5EF4-FFF2-40B4-BE49-F238E27FC236}">
                    <a16:creationId xmlns:a16="http://schemas.microsoft.com/office/drawing/2014/main" id="{C8EB5923-32ED-4906-BF56-0B0E8EF9C765}"/>
                  </a:ext>
                </a:extLst>
              </p:cNvPr>
              <p:cNvSpPr>
                <a:spLocks noChangeArrowheads="1"/>
              </p:cNvSpPr>
              <p:nvPr/>
            </p:nvSpPr>
            <p:spPr bwMode="auto">
              <a:xfrm>
                <a:off x="4614" y="1346"/>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2" name="AutoShape 78">
                <a:extLst>
                  <a:ext uri="{FF2B5EF4-FFF2-40B4-BE49-F238E27FC236}">
                    <a16:creationId xmlns:a16="http://schemas.microsoft.com/office/drawing/2014/main" id="{A5616A9D-1DE4-48E1-8810-124D68F756E3}"/>
                  </a:ext>
                </a:extLst>
              </p:cNvPr>
              <p:cNvSpPr>
                <a:spLocks noChangeArrowheads="1"/>
              </p:cNvSpPr>
              <p:nvPr/>
            </p:nvSpPr>
            <p:spPr bwMode="auto">
              <a:xfrm>
                <a:off x="4480" y="1301"/>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3" name="AutoShape 79">
                <a:extLst>
                  <a:ext uri="{FF2B5EF4-FFF2-40B4-BE49-F238E27FC236}">
                    <a16:creationId xmlns:a16="http://schemas.microsoft.com/office/drawing/2014/main" id="{435D6785-1CB3-43A7-8F6A-100D42E44173}"/>
                  </a:ext>
                </a:extLst>
              </p:cNvPr>
              <p:cNvSpPr>
                <a:spLocks noChangeArrowheads="1"/>
              </p:cNvSpPr>
              <p:nvPr/>
            </p:nvSpPr>
            <p:spPr bwMode="auto">
              <a:xfrm>
                <a:off x="4547" y="1200"/>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4" name="Rectangle 80">
                <a:extLst>
                  <a:ext uri="{FF2B5EF4-FFF2-40B4-BE49-F238E27FC236}">
                    <a16:creationId xmlns:a16="http://schemas.microsoft.com/office/drawing/2014/main" id="{C2BD64F3-C6AD-4549-8CD1-7127518C17B7}"/>
                  </a:ext>
                </a:extLst>
              </p:cNvPr>
              <p:cNvSpPr>
                <a:spLocks noChangeArrowheads="1"/>
              </p:cNvSpPr>
              <p:nvPr/>
            </p:nvSpPr>
            <p:spPr bwMode="auto">
              <a:xfrm>
                <a:off x="4984" y="1537"/>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5" name="Rectangle 81">
                <a:extLst>
                  <a:ext uri="{FF2B5EF4-FFF2-40B4-BE49-F238E27FC236}">
                    <a16:creationId xmlns:a16="http://schemas.microsoft.com/office/drawing/2014/main" id="{09D70EF7-3B21-4E3D-A8EC-58709C7BAB11}"/>
                  </a:ext>
                </a:extLst>
              </p:cNvPr>
              <p:cNvSpPr>
                <a:spLocks noChangeArrowheads="1"/>
              </p:cNvSpPr>
              <p:nvPr/>
            </p:nvSpPr>
            <p:spPr bwMode="auto">
              <a:xfrm>
                <a:off x="5163" y="1458"/>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6" name="Rectangle 82">
                <a:extLst>
                  <a:ext uri="{FF2B5EF4-FFF2-40B4-BE49-F238E27FC236}">
                    <a16:creationId xmlns:a16="http://schemas.microsoft.com/office/drawing/2014/main" id="{FEB433C9-FB69-4DAF-B6A0-FCF5C8D6D3D1}"/>
                  </a:ext>
                </a:extLst>
              </p:cNvPr>
              <p:cNvSpPr>
                <a:spLocks noChangeArrowheads="1"/>
              </p:cNvSpPr>
              <p:nvPr/>
            </p:nvSpPr>
            <p:spPr bwMode="auto">
              <a:xfrm>
                <a:off x="4984" y="1391"/>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7" name="AutoShape 83">
                <a:extLst>
                  <a:ext uri="{FF2B5EF4-FFF2-40B4-BE49-F238E27FC236}">
                    <a16:creationId xmlns:a16="http://schemas.microsoft.com/office/drawing/2014/main" id="{76A24FDB-B7DA-43DF-9D31-46795FBE0C49}"/>
                  </a:ext>
                </a:extLst>
              </p:cNvPr>
              <p:cNvSpPr>
                <a:spLocks noChangeArrowheads="1"/>
              </p:cNvSpPr>
              <p:nvPr/>
            </p:nvSpPr>
            <p:spPr bwMode="auto">
              <a:xfrm flipV="1">
                <a:off x="3450" y="1301"/>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8" name="AutoShape 84">
                <a:extLst>
                  <a:ext uri="{FF2B5EF4-FFF2-40B4-BE49-F238E27FC236}">
                    <a16:creationId xmlns:a16="http://schemas.microsoft.com/office/drawing/2014/main" id="{EFBD7013-1ADE-4AC6-B510-4FB64EA55186}"/>
                  </a:ext>
                </a:extLst>
              </p:cNvPr>
              <p:cNvSpPr>
                <a:spLocks noChangeArrowheads="1"/>
              </p:cNvSpPr>
              <p:nvPr/>
            </p:nvSpPr>
            <p:spPr bwMode="auto">
              <a:xfrm flipV="1">
                <a:off x="3248" y="1211"/>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9" name="AutoShape 85">
                <a:extLst>
                  <a:ext uri="{FF2B5EF4-FFF2-40B4-BE49-F238E27FC236}">
                    <a16:creationId xmlns:a16="http://schemas.microsoft.com/office/drawing/2014/main" id="{8F685C79-4639-4C87-B7F8-8103D78F8BC1}"/>
                  </a:ext>
                </a:extLst>
              </p:cNvPr>
              <p:cNvSpPr>
                <a:spLocks noChangeArrowheads="1"/>
              </p:cNvSpPr>
              <p:nvPr/>
            </p:nvSpPr>
            <p:spPr bwMode="auto">
              <a:xfrm flipV="1">
                <a:off x="3371" y="1200"/>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0" name="AutoShape 86">
                <a:extLst>
                  <a:ext uri="{FF2B5EF4-FFF2-40B4-BE49-F238E27FC236}">
                    <a16:creationId xmlns:a16="http://schemas.microsoft.com/office/drawing/2014/main" id="{6ECDF100-CD8C-4611-9F4D-B111502D6636}"/>
                  </a:ext>
                </a:extLst>
              </p:cNvPr>
              <p:cNvSpPr>
                <a:spLocks noChangeArrowheads="1"/>
              </p:cNvSpPr>
              <p:nvPr/>
            </p:nvSpPr>
            <p:spPr bwMode="auto">
              <a:xfrm flipV="1">
                <a:off x="3327" y="1290"/>
                <a:ext cx="67"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1" name="AutoShape 87">
                <a:extLst>
                  <a:ext uri="{FF2B5EF4-FFF2-40B4-BE49-F238E27FC236}">
                    <a16:creationId xmlns:a16="http://schemas.microsoft.com/office/drawing/2014/main" id="{220D22DB-0BF9-4B37-8C10-2B6E15C62D75}"/>
                  </a:ext>
                </a:extLst>
              </p:cNvPr>
              <p:cNvSpPr>
                <a:spLocks noChangeArrowheads="1"/>
              </p:cNvSpPr>
              <p:nvPr/>
            </p:nvSpPr>
            <p:spPr bwMode="auto">
              <a:xfrm flipV="1">
                <a:off x="3259" y="1503"/>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2" name="AutoShape 88">
                <a:extLst>
                  <a:ext uri="{FF2B5EF4-FFF2-40B4-BE49-F238E27FC236}">
                    <a16:creationId xmlns:a16="http://schemas.microsoft.com/office/drawing/2014/main" id="{4DC116D3-A339-4485-BE80-5DEADDFFF070}"/>
                  </a:ext>
                </a:extLst>
              </p:cNvPr>
              <p:cNvSpPr>
                <a:spLocks noChangeArrowheads="1"/>
              </p:cNvSpPr>
              <p:nvPr/>
            </p:nvSpPr>
            <p:spPr bwMode="auto">
              <a:xfrm flipV="1">
                <a:off x="3125" y="1541"/>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3" name="AutoShape 89">
                <a:extLst>
                  <a:ext uri="{FF2B5EF4-FFF2-40B4-BE49-F238E27FC236}">
                    <a16:creationId xmlns:a16="http://schemas.microsoft.com/office/drawing/2014/main" id="{A6366AE6-8F1A-4937-AFDB-BBE767B11280}"/>
                  </a:ext>
                </a:extLst>
              </p:cNvPr>
              <p:cNvSpPr>
                <a:spLocks noChangeArrowheads="1"/>
              </p:cNvSpPr>
              <p:nvPr/>
            </p:nvSpPr>
            <p:spPr bwMode="auto">
              <a:xfrm flipV="1">
                <a:off x="3192" y="1649"/>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4" name="Oval 90">
                <a:extLst>
                  <a:ext uri="{FF2B5EF4-FFF2-40B4-BE49-F238E27FC236}">
                    <a16:creationId xmlns:a16="http://schemas.microsoft.com/office/drawing/2014/main" id="{9E505BEB-5A25-4BA6-AA1B-AC25901C23E7}"/>
                  </a:ext>
                </a:extLst>
              </p:cNvPr>
              <p:cNvSpPr>
                <a:spLocks noChangeArrowheads="1"/>
              </p:cNvSpPr>
              <p:nvPr/>
            </p:nvSpPr>
            <p:spPr bwMode="auto">
              <a:xfrm flipV="1">
                <a:off x="3629" y="1312"/>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5" name="Oval 91">
                <a:extLst>
                  <a:ext uri="{FF2B5EF4-FFF2-40B4-BE49-F238E27FC236}">
                    <a16:creationId xmlns:a16="http://schemas.microsoft.com/office/drawing/2014/main" id="{F1D735BE-85FA-4189-ABD2-0E5F7155B0AE}"/>
                  </a:ext>
                </a:extLst>
              </p:cNvPr>
              <p:cNvSpPr>
                <a:spLocks noChangeArrowheads="1"/>
              </p:cNvSpPr>
              <p:nvPr/>
            </p:nvSpPr>
            <p:spPr bwMode="auto">
              <a:xfrm flipV="1">
                <a:off x="3808" y="1391"/>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6" name="Oval 92">
                <a:extLst>
                  <a:ext uri="{FF2B5EF4-FFF2-40B4-BE49-F238E27FC236}">
                    <a16:creationId xmlns:a16="http://schemas.microsoft.com/office/drawing/2014/main" id="{DD54C41C-85E3-4D15-8FF7-6D4C9299B59B}"/>
                  </a:ext>
                </a:extLst>
              </p:cNvPr>
              <p:cNvSpPr>
                <a:spLocks noChangeArrowheads="1"/>
              </p:cNvSpPr>
              <p:nvPr/>
            </p:nvSpPr>
            <p:spPr bwMode="auto">
              <a:xfrm flipV="1">
                <a:off x="3629" y="1451"/>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57" name="Rectangle 93">
              <a:extLst>
                <a:ext uri="{FF2B5EF4-FFF2-40B4-BE49-F238E27FC236}">
                  <a16:creationId xmlns:a16="http://schemas.microsoft.com/office/drawing/2014/main" id="{15583A33-358E-4CA0-A510-15A223BC821D}"/>
                </a:ext>
              </a:extLst>
            </p:cNvPr>
            <p:cNvSpPr>
              <a:spLocks noChangeArrowheads="1"/>
            </p:cNvSpPr>
            <p:nvPr/>
          </p:nvSpPr>
          <p:spPr bwMode="auto">
            <a:xfrm>
              <a:off x="3413"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Six Clusters</a:t>
              </a:r>
              <a:r>
                <a:rPr lang="en-US" altLang="en-US" sz="1600"/>
                <a:t> </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13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113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11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b="1"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pPr marL="0" indent="0">
              <a:buNone/>
            </a:pPr>
            <a:r>
              <a:rPr lang="en-US" altLang="en-US" sz="1600" dirty="0"/>
              <a:t>Outliers and Scaling Issues</a:t>
            </a:r>
          </a:p>
          <a:p>
            <a:pPr marL="0" indent="0">
              <a:buNone/>
            </a:pPr>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30704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B35DD912-6A44-470F-9B45-058AD8F5E17A}"/>
              </a:ext>
            </a:extLst>
          </p:cNvPr>
          <p:cNvSpPr>
            <a:spLocks noGrp="1" noChangeArrowheads="1"/>
          </p:cNvSpPr>
          <p:nvPr>
            <p:ph type="title"/>
          </p:nvPr>
        </p:nvSpPr>
        <p:spPr/>
        <p:txBody>
          <a:bodyPr/>
          <a:lstStyle/>
          <a:p>
            <a:r>
              <a:rPr lang="en-US" altLang="en-US"/>
              <a:t>Types of Clusterings</a:t>
            </a:r>
          </a:p>
        </p:txBody>
      </p:sp>
      <p:graphicFrame>
        <p:nvGraphicFramePr>
          <p:cNvPr id="13316" name="Rectangle 2">
            <a:extLst>
              <a:ext uri="{FF2B5EF4-FFF2-40B4-BE49-F238E27FC236}">
                <a16:creationId xmlns:a16="http://schemas.microsoft.com/office/drawing/2014/main" id="{0A273E7C-46AD-449D-8D99-EFD8131AD8EC}"/>
              </a:ext>
            </a:extLst>
          </p:cNvPr>
          <p:cNvGraphicFramePr>
            <a:graphicFrameLocks noGrp="1"/>
          </p:cNvGraphicFramePr>
          <p:nvPr>
            <p:ph idx="1"/>
            <p:extLst>
              <p:ext uri="{D42A27DB-BD31-4B8C-83A1-F6EECF244321}">
                <p14:modId xmlns:p14="http://schemas.microsoft.com/office/powerpoint/2010/main" val="88559401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94E5297A-A5C5-4C4D-8D89-0124F694ABB2}"/>
              </a:ext>
            </a:extLst>
          </p:cNvPr>
          <p:cNvSpPr>
            <a:spLocks noGrp="1" noChangeArrowheads="1"/>
          </p:cNvSpPr>
          <p:nvPr>
            <p:ph type="title"/>
          </p:nvPr>
        </p:nvSpPr>
        <p:spPr/>
        <p:txBody>
          <a:bodyPr/>
          <a:lstStyle/>
          <a:p>
            <a:r>
              <a:rPr lang="en-US" altLang="en-US"/>
              <a:t>Partitional Clustering</a:t>
            </a:r>
          </a:p>
        </p:txBody>
      </p:sp>
      <p:grpSp>
        <p:nvGrpSpPr>
          <p:cNvPr id="2" name="Group 1">
            <a:extLst>
              <a:ext uri="{FF2B5EF4-FFF2-40B4-BE49-F238E27FC236}">
                <a16:creationId xmlns:a16="http://schemas.microsoft.com/office/drawing/2014/main" id="{20EA6D91-077C-248B-CFF4-D9F20918D25D}"/>
              </a:ext>
            </a:extLst>
          </p:cNvPr>
          <p:cNvGrpSpPr/>
          <p:nvPr/>
        </p:nvGrpSpPr>
        <p:grpSpPr>
          <a:xfrm>
            <a:off x="1218406" y="1724025"/>
            <a:ext cx="2362200" cy="4206875"/>
            <a:chOff x="1218406" y="1724025"/>
            <a:chExt cx="2362200" cy="4206875"/>
          </a:xfrm>
        </p:grpSpPr>
        <p:sp>
          <p:nvSpPr>
            <p:cNvPr id="14338" name="Freeform 2">
              <a:extLst>
                <a:ext uri="{FF2B5EF4-FFF2-40B4-BE49-F238E27FC236}">
                  <a16:creationId xmlns:a16="http://schemas.microsoft.com/office/drawing/2014/main" id="{FD939D81-F88F-4677-BD2E-4D93F6CC8B8C}"/>
                </a:ext>
              </a:extLst>
            </p:cNvPr>
            <p:cNvSpPr>
              <a:spLocks noChangeArrowheads="1"/>
            </p:cNvSpPr>
            <p:nvPr/>
          </p:nvSpPr>
          <p:spPr bwMode="auto">
            <a:xfrm>
              <a:off x="1254125" y="2517775"/>
              <a:ext cx="96838" cy="101600"/>
            </a:xfrm>
            <a:custGeom>
              <a:avLst/>
              <a:gdLst>
                <a:gd name="T0" fmla="*/ 61 w 61"/>
                <a:gd name="T1" fmla="*/ 30 h 64"/>
                <a:gd name="T2" fmla="*/ 55 w 61"/>
                <a:gd name="T3" fmla="*/ 49 h 64"/>
                <a:gd name="T4" fmla="*/ 43 w 61"/>
                <a:gd name="T5" fmla="*/ 61 h 64"/>
                <a:gd name="T6" fmla="*/ 24 w 61"/>
                <a:gd name="T7" fmla="*/ 64 h 64"/>
                <a:gd name="T8" fmla="*/ 9 w 61"/>
                <a:gd name="T9" fmla="*/ 55 h 64"/>
                <a:gd name="T10" fmla="*/ 0 w 61"/>
                <a:gd name="T11" fmla="*/ 39 h 64"/>
                <a:gd name="T12" fmla="*/ 0 w 61"/>
                <a:gd name="T13" fmla="*/ 24 h 64"/>
                <a:gd name="T14" fmla="*/ 9 w 61"/>
                <a:gd name="T15" fmla="*/ 9 h 64"/>
                <a:gd name="T16" fmla="*/ 24 w 61"/>
                <a:gd name="T17" fmla="*/ 0 h 64"/>
                <a:gd name="T18" fmla="*/ 43 w 61"/>
                <a:gd name="T19" fmla="*/ 3 h 64"/>
                <a:gd name="T20" fmla="*/ 55 w 61"/>
                <a:gd name="T21" fmla="*/ 15 h 64"/>
                <a:gd name="T22" fmla="*/ 61 w 61"/>
                <a:gd name="T23" fmla="*/ 3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39" name="Freeform 3">
              <a:extLst>
                <a:ext uri="{FF2B5EF4-FFF2-40B4-BE49-F238E27FC236}">
                  <a16:creationId xmlns:a16="http://schemas.microsoft.com/office/drawing/2014/main" id="{45A24DC1-92E3-416A-AE6A-A77B8EDD843C}"/>
                </a:ext>
              </a:extLst>
            </p:cNvPr>
            <p:cNvSpPr>
              <a:spLocks noChangeArrowheads="1"/>
            </p:cNvSpPr>
            <p:nvPr/>
          </p:nvSpPr>
          <p:spPr bwMode="auto">
            <a:xfrm>
              <a:off x="1254125" y="2716213"/>
              <a:ext cx="96838" cy="98425"/>
            </a:xfrm>
            <a:custGeom>
              <a:avLst/>
              <a:gdLst>
                <a:gd name="T0" fmla="*/ 61 w 61"/>
                <a:gd name="T1" fmla="*/ 31 h 62"/>
                <a:gd name="T2" fmla="*/ 55 w 61"/>
                <a:gd name="T3" fmla="*/ 49 h 62"/>
                <a:gd name="T4" fmla="*/ 43 w 61"/>
                <a:gd name="T5" fmla="*/ 62 h 62"/>
                <a:gd name="T6" fmla="*/ 24 w 61"/>
                <a:gd name="T7" fmla="*/ 62 h 62"/>
                <a:gd name="T8" fmla="*/ 9 w 61"/>
                <a:gd name="T9" fmla="*/ 55 h 62"/>
                <a:gd name="T10" fmla="*/ 0 w 61"/>
                <a:gd name="T11" fmla="*/ 40 h 62"/>
                <a:gd name="T12" fmla="*/ 0 w 61"/>
                <a:gd name="T13" fmla="*/ 22 h 62"/>
                <a:gd name="T14" fmla="*/ 9 w 61"/>
                <a:gd name="T15" fmla="*/ 9 h 62"/>
                <a:gd name="T16" fmla="*/ 24 w 61"/>
                <a:gd name="T17" fmla="*/ 0 h 62"/>
                <a:gd name="T18" fmla="*/ 43 w 61"/>
                <a:gd name="T19" fmla="*/ 3 h 62"/>
                <a:gd name="T20" fmla="*/ 55 w 61"/>
                <a:gd name="T21" fmla="*/ 16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0" name="Freeform 4">
              <a:extLst>
                <a:ext uri="{FF2B5EF4-FFF2-40B4-BE49-F238E27FC236}">
                  <a16:creationId xmlns:a16="http://schemas.microsoft.com/office/drawing/2014/main" id="{240235E3-11DB-4881-815B-573F7AF03A0C}"/>
                </a:ext>
              </a:extLst>
            </p:cNvPr>
            <p:cNvSpPr>
              <a:spLocks noChangeArrowheads="1"/>
            </p:cNvSpPr>
            <p:nvPr/>
          </p:nvSpPr>
          <p:spPr bwMode="auto">
            <a:xfrm>
              <a:off x="1951038" y="4711700"/>
              <a:ext cx="96837" cy="98425"/>
            </a:xfrm>
            <a:custGeom>
              <a:avLst/>
              <a:gdLst>
                <a:gd name="T0" fmla="*/ 61 w 61"/>
                <a:gd name="T1" fmla="*/ 31 h 62"/>
                <a:gd name="T2" fmla="*/ 55 w 61"/>
                <a:gd name="T3" fmla="*/ 46 h 62"/>
                <a:gd name="T4" fmla="*/ 43 w 61"/>
                <a:gd name="T5" fmla="*/ 59 h 62"/>
                <a:gd name="T6" fmla="*/ 24 w 61"/>
                <a:gd name="T7" fmla="*/ 62 h 62"/>
                <a:gd name="T8" fmla="*/ 9 w 61"/>
                <a:gd name="T9" fmla="*/ 53 h 62"/>
                <a:gd name="T10" fmla="*/ 0 w 61"/>
                <a:gd name="T11" fmla="*/ 40 h 62"/>
                <a:gd name="T12" fmla="*/ 0 w 61"/>
                <a:gd name="T13" fmla="*/ 22 h 62"/>
                <a:gd name="T14" fmla="*/ 9 w 61"/>
                <a:gd name="T15" fmla="*/ 7 h 62"/>
                <a:gd name="T16" fmla="*/ 24 w 61"/>
                <a:gd name="T17" fmla="*/ 0 h 62"/>
                <a:gd name="T18" fmla="*/ 43 w 61"/>
                <a:gd name="T19" fmla="*/ 0 h 62"/>
                <a:gd name="T20" fmla="*/ 55 w 61"/>
                <a:gd name="T21" fmla="*/ 13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Freeform 5">
              <a:extLst>
                <a:ext uri="{FF2B5EF4-FFF2-40B4-BE49-F238E27FC236}">
                  <a16:creationId xmlns:a16="http://schemas.microsoft.com/office/drawing/2014/main" id="{5C0126A5-581B-48B7-98CF-CF061FED766C}"/>
                </a:ext>
              </a:extLst>
            </p:cNvPr>
            <p:cNvSpPr>
              <a:spLocks noChangeArrowheads="1"/>
            </p:cNvSpPr>
            <p:nvPr/>
          </p:nvSpPr>
          <p:spPr bwMode="auto">
            <a:xfrm>
              <a:off x="1550988" y="2619375"/>
              <a:ext cx="96837" cy="96838"/>
            </a:xfrm>
            <a:custGeom>
              <a:avLst/>
              <a:gdLst>
                <a:gd name="T0" fmla="*/ 61 w 61"/>
                <a:gd name="T1" fmla="*/ 31 h 61"/>
                <a:gd name="T2" fmla="*/ 58 w 61"/>
                <a:gd name="T3" fmla="*/ 46 h 61"/>
                <a:gd name="T4" fmla="*/ 43 w 61"/>
                <a:gd name="T5" fmla="*/ 58 h 61"/>
                <a:gd name="T6" fmla="*/ 25 w 61"/>
                <a:gd name="T7" fmla="*/ 61 h 61"/>
                <a:gd name="T8" fmla="*/ 9 w 61"/>
                <a:gd name="T9" fmla="*/ 55 h 61"/>
                <a:gd name="T10" fmla="*/ 0 w 61"/>
                <a:gd name="T11" fmla="*/ 40 h 61"/>
                <a:gd name="T12" fmla="*/ 0 w 61"/>
                <a:gd name="T13" fmla="*/ 21 h 61"/>
                <a:gd name="T14" fmla="*/ 9 w 61"/>
                <a:gd name="T15" fmla="*/ 6 h 61"/>
                <a:gd name="T16" fmla="*/ 25 w 61"/>
                <a:gd name="T17" fmla="*/ 0 h 61"/>
                <a:gd name="T18" fmla="*/ 43 w 61"/>
                <a:gd name="T19" fmla="*/ 3 h 61"/>
                <a:gd name="T20" fmla="*/ 58 w 61"/>
                <a:gd name="T21" fmla="*/ 12 h 61"/>
                <a:gd name="T22" fmla="*/ 61 w 61"/>
                <a:gd name="T23"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2" name="Freeform 6">
              <a:extLst>
                <a:ext uri="{FF2B5EF4-FFF2-40B4-BE49-F238E27FC236}">
                  <a16:creationId xmlns:a16="http://schemas.microsoft.com/office/drawing/2014/main" id="{D9E17DED-B021-4869-87DF-AF7A0D96EC6C}"/>
                </a:ext>
              </a:extLst>
            </p:cNvPr>
            <p:cNvSpPr>
              <a:spLocks noChangeArrowheads="1"/>
            </p:cNvSpPr>
            <p:nvPr/>
          </p:nvSpPr>
          <p:spPr bwMode="auto">
            <a:xfrm>
              <a:off x="1951038" y="3914775"/>
              <a:ext cx="96837" cy="96838"/>
            </a:xfrm>
            <a:custGeom>
              <a:avLst/>
              <a:gdLst>
                <a:gd name="T0" fmla="*/ 61 w 61"/>
                <a:gd name="T1" fmla="*/ 30 h 61"/>
                <a:gd name="T2" fmla="*/ 55 w 61"/>
                <a:gd name="T3" fmla="*/ 46 h 61"/>
                <a:gd name="T4" fmla="*/ 43 w 61"/>
                <a:gd name="T5" fmla="*/ 58 h 61"/>
                <a:gd name="T6" fmla="*/ 24 w 61"/>
                <a:gd name="T7" fmla="*/ 61 h 61"/>
                <a:gd name="T8" fmla="*/ 9 w 61"/>
                <a:gd name="T9" fmla="*/ 55 h 61"/>
                <a:gd name="T10" fmla="*/ 0 w 61"/>
                <a:gd name="T11" fmla="*/ 39 h 61"/>
                <a:gd name="T12" fmla="*/ 0 w 61"/>
                <a:gd name="T13" fmla="*/ 21 h 61"/>
                <a:gd name="T14" fmla="*/ 9 w 61"/>
                <a:gd name="T15" fmla="*/ 6 h 61"/>
                <a:gd name="T16" fmla="*/ 24 w 61"/>
                <a:gd name="T17" fmla="*/ 0 h 61"/>
                <a:gd name="T18" fmla="*/ 43 w 61"/>
                <a:gd name="T19" fmla="*/ 3 h 61"/>
                <a:gd name="T20" fmla="*/ 55 w 61"/>
                <a:gd name="T21" fmla="*/ 12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3" name="Freeform 7">
              <a:extLst>
                <a:ext uri="{FF2B5EF4-FFF2-40B4-BE49-F238E27FC236}">
                  <a16:creationId xmlns:a16="http://schemas.microsoft.com/office/drawing/2014/main" id="{236D7ACF-09E3-4BE6-97E9-8866B05A8029}"/>
                </a:ext>
              </a:extLst>
            </p:cNvPr>
            <p:cNvSpPr>
              <a:spLocks noChangeArrowheads="1"/>
            </p:cNvSpPr>
            <p:nvPr/>
          </p:nvSpPr>
          <p:spPr bwMode="auto">
            <a:xfrm>
              <a:off x="2120900" y="1825625"/>
              <a:ext cx="98425" cy="98425"/>
            </a:xfrm>
            <a:custGeom>
              <a:avLst/>
              <a:gdLst>
                <a:gd name="T0" fmla="*/ 62 w 62"/>
                <a:gd name="T1" fmla="*/ 31 h 62"/>
                <a:gd name="T2" fmla="*/ 56 w 62"/>
                <a:gd name="T3" fmla="*/ 46 h 62"/>
                <a:gd name="T4" fmla="*/ 43 w 62"/>
                <a:gd name="T5" fmla="*/ 58 h 62"/>
                <a:gd name="T6" fmla="*/ 25 w 62"/>
                <a:gd name="T7" fmla="*/ 62 h 62"/>
                <a:gd name="T8" fmla="*/ 9 w 62"/>
                <a:gd name="T9" fmla="*/ 55 h 62"/>
                <a:gd name="T10" fmla="*/ 0 w 62"/>
                <a:gd name="T11" fmla="*/ 40 h 62"/>
                <a:gd name="T12" fmla="*/ 0 w 62"/>
                <a:gd name="T13" fmla="*/ 22 h 62"/>
                <a:gd name="T14" fmla="*/ 9 w 62"/>
                <a:gd name="T15" fmla="*/ 6 h 62"/>
                <a:gd name="T16" fmla="*/ 25 w 62"/>
                <a:gd name="T17" fmla="*/ 0 h 62"/>
                <a:gd name="T18" fmla="*/ 43 w 62"/>
                <a:gd name="T19" fmla="*/ 3 h 62"/>
                <a:gd name="T20" fmla="*/ 56 w 62"/>
                <a:gd name="T21" fmla="*/ 12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4" name="Freeform 8">
              <a:extLst>
                <a:ext uri="{FF2B5EF4-FFF2-40B4-BE49-F238E27FC236}">
                  <a16:creationId xmlns:a16="http://schemas.microsoft.com/office/drawing/2014/main" id="{AB70AC3C-D399-4B3C-8850-2A5EBC962B60}"/>
                </a:ext>
              </a:extLst>
            </p:cNvPr>
            <p:cNvSpPr>
              <a:spLocks noChangeArrowheads="1"/>
            </p:cNvSpPr>
            <p:nvPr/>
          </p:nvSpPr>
          <p:spPr bwMode="auto">
            <a:xfrm>
              <a:off x="2351088" y="2020888"/>
              <a:ext cx="96837" cy="96837"/>
            </a:xfrm>
            <a:custGeom>
              <a:avLst/>
              <a:gdLst>
                <a:gd name="T0" fmla="*/ 61 w 61"/>
                <a:gd name="T1" fmla="*/ 31 h 61"/>
                <a:gd name="T2" fmla="*/ 55 w 61"/>
                <a:gd name="T3" fmla="*/ 49 h 61"/>
                <a:gd name="T4" fmla="*/ 43 w 61"/>
                <a:gd name="T5" fmla="*/ 58 h 61"/>
                <a:gd name="T6" fmla="*/ 24 w 61"/>
                <a:gd name="T7" fmla="*/ 61 h 61"/>
                <a:gd name="T8" fmla="*/ 9 w 61"/>
                <a:gd name="T9" fmla="*/ 55 h 61"/>
                <a:gd name="T10" fmla="*/ 0 w 61"/>
                <a:gd name="T11" fmla="*/ 40 h 61"/>
                <a:gd name="T12" fmla="*/ 0 w 61"/>
                <a:gd name="T13" fmla="*/ 21 h 61"/>
                <a:gd name="T14" fmla="*/ 9 w 61"/>
                <a:gd name="T15" fmla="*/ 6 h 61"/>
                <a:gd name="T16" fmla="*/ 24 w 61"/>
                <a:gd name="T17" fmla="*/ 0 h 61"/>
                <a:gd name="T18" fmla="*/ 43 w 61"/>
                <a:gd name="T19" fmla="*/ 3 h 61"/>
                <a:gd name="T20" fmla="*/ 55 w 61"/>
                <a:gd name="T21" fmla="*/ 15 h 61"/>
                <a:gd name="T22" fmla="*/ 61 w 61"/>
                <a:gd name="T23"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5" name="Freeform 9">
              <a:extLst>
                <a:ext uri="{FF2B5EF4-FFF2-40B4-BE49-F238E27FC236}">
                  <a16:creationId xmlns:a16="http://schemas.microsoft.com/office/drawing/2014/main" id="{1985E36B-605A-4C5A-8175-005FC0DE3698}"/>
                </a:ext>
              </a:extLst>
            </p:cNvPr>
            <p:cNvSpPr>
              <a:spLocks noChangeArrowheads="1"/>
            </p:cNvSpPr>
            <p:nvPr/>
          </p:nvSpPr>
          <p:spPr bwMode="auto">
            <a:xfrm>
              <a:off x="2447925" y="2317750"/>
              <a:ext cx="96838" cy="101600"/>
            </a:xfrm>
            <a:custGeom>
              <a:avLst/>
              <a:gdLst>
                <a:gd name="T0" fmla="*/ 61 w 61"/>
                <a:gd name="T1" fmla="*/ 31 h 64"/>
                <a:gd name="T2" fmla="*/ 58 w 61"/>
                <a:gd name="T3" fmla="*/ 49 h 64"/>
                <a:gd name="T4" fmla="*/ 43 w 61"/>
                <a:gd name="T5" fmla="*/ 61 h 64"/>
                <a:gd name="T6" fmla="*/ 28 w 61"/>
                <a:gd name="T7" fmla="*/ 64 h 64"/>
                <a:gd name="T8" fmla="*/ 9 w 61"/>
                <a:gd name="T9" fmla="*/ 55 h 64"/>
                <a:gd name="T10" fmla="*/ 0 w 61"/>
                <a:gd name="T11" fmla="*/ 40 h 64"/>
                <a:gd name="T12" fmla="*/ 0 w 61"/>
                <a:gd name="T13" fmla="*/ 24 h 64"/>
                <a:gd name="T14" fmla="*/ 9 w 61"/>
                <a:gd name="T15" fmla="*/ 9 h 64"/>
                <a:gd name="T16" fmla="*/ 28 w 61"/>
                <a:gd name="T17" fmla="*/ 0 h 64"/>
                <a:gd name="T18" fmla="*/ 43 w 61"/>
                <a:gd name="T19" fmla="*/ 3 h 64"/>
                <a:gd name="T20" fmla="*/ 58 w 61"/>
                <a:gd name="T21" fmla="*/ 15 h 64"/>
                <a:gd name="T22" fmla="*/ 61 w 61"/>
                <a:gd name="T2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6" name="Freeform 10">
              <a:extLst>
                <a:ext uri="{FF2B5EF4-FFF2-40B4-BE49-F238E27FC236}">
                  <a16:creationId xmlns:a16="http://schemas.microsoft.com/office/drawing/2014/main" id="{FC0BEE27-8A45-4F65-8163-0E4BA4258DDB}"/>
                </a:ext>
              </a:extLst>
            </p:cNvPr>
            <p:cNvSpPr>
              <a:spLocks noChangeArrowheads="1"/>
            </p:cNvSpPr>
            <p:nvPr/>
          </p:nvSpPr>
          <p:spPr bwMode="auto">
            <a:xfrm>
              <a:off x="2847975" y="2317750"/>
              <a:ext cx="96838" cy="101600"/>
            </a:xfrm>
            <a:custGeom>
              <a:avLst/>
              <a:gdLst>
                <a:gd name="T0" fmla="*/ 61 w 61"/>
                <a:gd name="T1" fmla="*/ 31 h 64"/>
                <a:gd name="T2" fmla="*/ 58 w 61"/>
                <a:gd name="T3" fmla="*/ 49 h 64"/>
                <a:gd name="T4" fmla="*/ 43 w 61"/>
                <a:gd name="T5" fmla="*/ 61 h 64"/>
                <a:gd name="T6" fmla="*/ 27 w 61"/>
                <a:gd name="T7" fmla="*/ 64 h 64"/>
                <a:gd name="T8" fmla="*/ 9 w 61"/>
                <a:gd name="T9" fmla="*/ 55 h 64"/>
                <a:gd name="T10" fmla="*/ 0 w 61"/>
                <a:gd name="T11" fmla="*/ 40 h 64"/>
                <a:gd name="T12" fmla="*/ 0 w 61"/>
                <a:gd name="T13" fmla="*/ 24 h 64"/>
                <a:gd name="T14" fmla="*/ 9 w 61"/>
                <a:gd name="T15" fmla="*/ 9 h 64"/>
                <a:gd name="T16" fmla="*/ 27 w 61"/>
                <a:gd name="T17" fmla="*/ 0 h 64"/>
                <a:gd name="T18" fmla="*/ 43 w 61"/>
                <a:gd name="T19" fmla="*/ 3 h 64"/>
                <a:gd name="T20" fmla="*/ 58 w 61"/>
                <a:gd name="T21" fmla="*/ 15 h 64"/>
                <a:gd name="T22" fmla="*/ 61 w 61"/>
                <a:gd name="T2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7" name="Freeform 11">
              <a:extLst>
                <a:ext uri="{FF2B5EF4-FFF2-40B4-BE49-F238E27FC236}">
                  <a16:creationId xmlns:a16="http://schemas.microsoft.com/office/drawing/2014/main" id="{715D17B1-B402-4DDD-9012-BA272ED59F76}"/>
                </a:ext>
              </a:extLst>
            </p:cNvPr>
            <p:cNvSpPr>
              <a:spLocks noChangeArrowheads="1"/>
            </p:cNvSpPr>
            <p:nvPr/>
          </p:nvSpPr>
          <p:spPr bwMode="auto">
            <a:xfrm>
              <a:off x="2647950" y="2117725"/>
              <a:ext cx="96838" cy="103188"/>
            </a:xfrm>
            <a:custGeom>
              <a:avLst/>
              <a:gdLst>
                <a:gd name="T0" fmla="*/ 61 w 61"/>
                <a:gd name="T1" fmla="*/ 34 h 65"/>
                <a:gd name="T2" fmla="*/ 58 w 61"/>
                <a:gd name="T3" fmla="*/ 49 h 65"/>
                <a:gd name="T4" fmla="*/ 43 w 61"/>
                <a:gd name="T5" fmla="*/ 61 h 65"/>
                <a:gd name="T6" fmla="*/ 28 w 61"/>
                <a:gd name="T7" fmla="*/ 65 h 65"/>
                <a:gd name="T8" fmla="*/ 9 w 61"/>
                <a:gd name="T9" fmla="*/ 55 h 65"/>
                <a:gd name="T10" fmla="*/ 0 w 61"/>
                <a:gd name="T11" fmla="*/ 40 h 65"/>
                <a:gd name="T12" fmla="*/ 0 w 61"/>
                <a:gd name="T13" fmla="*/ 25 h 65"/>
                <a:gd name="T14" fmla="*/ 9 w 61"/>
                <a:gd name="T15" fmla="*/ 9 h 65"/>
                <a:gd name="T16" fmla="*/ 28 w 61"/>
                <a:gd name="T17" fmla="*/ 0 h 65"/>
                <a:gd name="T18" fmla="*/ 43 w 61"/>
                <a:gd name="T19" fmla="*/ 3 h 65"/>
                <a:gd name="T20" fmla="*/ 58 w 61"/>
                <a:gd name="T21" fmla="*/ 16 h 65"/>
                <a:gd name="T22" fmla="*/ 61 w 61"/>
                <a:gd name="T23" fmla="*/ 3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8" name="Freeform 12">
              <a:extLst>
                <a:ext uri="{FF2B5EF4-FFF2-40B4-BE49-F238E27FC236}">
                  <a16:creationId xmlns:a16="http://schemas.microsoft.com/office/drawing/2014/main" id="{7B60E126-A793-4466-A951-91350945C339}"/>
                </a:ext>
              </a:extLst>
            </p:cNvPr>
            <p:cNvSpPr>
              <a:spLocks noChangeArrowheads="1"/>
            </p:cNvSpPr>
            <p:nvPr/>
          </p:nvSpPr>
          <p:spPr bwMode="auto">
            <a:xfrm>
              <a:off x="2647950" y="1724025"/>
              <a:ext cx="96838" cy="96838"/>
            </a:xfrm>
            <a:custGeom>
              <a:avLst/>
              <a:gdLst>
                <a:gd name="T0" fmla="*/ 61 w 61"/>
                <a:gd name="T1" fmla="*/ 30 h 61"/>
                <a:gd name="T2" fmla="*/ 58 w 61"/>
                <a:gd name="T3" fmla="*/ 49 h 61"/>
                <a:gd name="T4" fmla="*/ 43 w 61"/>
                <a:gd name="T5" fmla="*/ 61 h 61"/>
                <a:gd name="T6" fmla="*/ 28 w 61"/>
                <a:gd name="T7" fmla="*/ 61 h 61"/>
                <a:gd name="T8" fmla="*/ 9 w 61"/>
                <a:gd name="T9" fmla="*/ 55 h 61"/>
                <a:gd name="T10" fmla="*/ 0 w 61"/>
                <a:gd name="T11" fmla="*/ 40 h 61"/>
                <a:gd name="T12" fmla="*/ 0 w 61"/>
                <a:gd name="T13" fmla="*/ 21 h 61"/>
                <a:gd name="T14" fmla="*/ 9 w 61"/>
                <a:gd name="T15" fmla="*/ 9 h 61"/>
                <a:gd name="T16" fmla="*/ 28 w 61"/>
                <a:gd name="T17" fmla="*/ 0 h 61"/>
                <a:gd name="T18" fmla="*/ 43 w 61"/>
                <a:gd name="T19" fmla="*/ 3 h 61"/>
                <a:gd name="T20" fmla="*/ 58 w 61"/>
                <a:gd name="T21" fmla="*/ 15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9" name="Freeform 13">
              <a:extLst>
                <a:ext uri="{FF2B5EF4-FFF2-40B4-BE49-F238E27FC236}">
                  <a16:creationId xmlns:a16="http://schemas.microsoft.com/office/drawing/2014/main" id="{569F025E-9CFA-457C-9AAE-8C6130C5A7BF}"/>
                </a:ext>
              </a:extLst>
            </p:cNvPr>
            <p:cNvSpPr>
              <a:spLocks noChangeArrowheads="1"/>
            </p:cNvSpPr>
            <p:nvPr/>
          </p:nvSpPr>
          <p:spPr bwMode="auto">
            <a:xfrm>
              <a:off x="3344863" y="4711700"/>
              <a:ext cx="103187" cy="98425"/>
            </a:xfrm>
            <a:custGeom>
              <a:avLst/>
              <a:gdLst>
                <a:gd name="T0" fmla="*/ 65 w 65"/>
                <a:gd name="T1" fmla="*/ 31 h 62"/>
                <a:gd name="T2" fmla="*/ 58 w 65"/>
                <a:gd name="T3" fmla="*/ 46 h 62"/>
                <a:gd name="T4" fmla="*/ 46 w 65"/>
                <a:gd name="T5" fmla="*/ 59 h 62"/>
                <a:gd name="T6" fmla="*/ 28 w 65"/>
                <a:gd name="T7" fmla="*/ 62 h 62"/>
                <a:gd name="T8" fmla="*/ 12 w 65"/>
                <a:gd name="T9" fmla="*/ 53 h 62"/>
                <a:gd name="T10" fmla="*/ 0 w 65"/>
                <a:gd name="T11" fmla="*/ 40 h 62"/>
                <a:gd name="T12" fmla="*/ 0 w 65"/>
                <a:gd name="T13" fmla="*/ 22 h 62"/>
                <a:gd name="T14" fmla="*/ 12 w 65"/>
                <a:gd name="T15" fmla="*/ 7 h 62"/>
                <a:gd name="T16" fmla="*/ 28 w 65"/>
                <a:gd name="T17" fmla="*/ 0 h 62"/>
                <a:gd name="T18" fmla="*/ 46 w 65"/>
                <a:gd name="T19" fmla="*/ 0 h 62"/>
                <a:gd name="T20" fmla="*/ 58 w 65"/>
                <a:gd name="T21" fmla="*/ 13 h 62"/>
                <a:gd name="T22" fmla="*/ 65 w 65"/>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0" name="Freeform 14">
              <a:extLst>
                <a:ext uri="{FF2B5EF4-FFF2-40B4-BE49-F238E27FC236}">
                  <a16:creationId xmlns:a16="http://schemas.microsoft.com/office/drawing/2014/main" id="{14FB49E0-E8EB-4513-96AA-F6D318C97E2E}"/>
                </a:ext>
              </a:extLst>
            </p:cNvPr>
            <p:cNvSpPr>
              <a:spLocks noChangeArrowheads="1"/>
            </p:cNvSpPr>
            <p:nvPr/>
          </p:nvSpPr>
          <p:spPr bwMode="auto">
            <a:xfrm>
              <a:off x="1550988" y="2220913"/>
              <a:ext cx="96837" cy="96837"/>
            </a:xfrm>
            <a:custGeom>
              <a:avLst/>
              <a:gdLst>
                <a:gd name="T0" fmla="*/ 61 w 61"/>
                <a:gd name="T1" fmla="*/ 30 h 61"/>
                <a:gd name="T2" fmla="*/ 58 w 61"/>
                <a:gd name="T3" fmla="*/ 49 h 61"/>
                <a:gd name="T4" fmla="*/ 43 w 61"/>
                <a:gd name="T5" fmla="*/ 58 h 61"/>
                <a:gd name="T6" fmla="*/ 25 w 61"/>
                <a:gd name="T7" fmla="*/ 61 h 61"/>
                <a:gd name="T8" fmla="*/ 9 w 61"/>
                <a:gd name="T9" fmla="*/ 55 h 61"/>
                <a:gd name="T10" fmla="*/ 0 w 61"/>
                <a:gd name="T11" fmla="*/ 39 h 61"/>
                <a:gd name="T12" fmla="*/ 0 w 61"/>
                <a:gd name="T13" fmla="*/ 21 h 61"/>
                <a:gd name="T14" fmla="*/ 9 w 61"/>
                <a:gd name="T15" fmla="*/ 6 h 61"/>
                <a:gd name="T16" fmla="*/ 25 w 61"/>
                <a:gd name="T17" fmla="*/ 0 h 61"/>
                <a:gd name="T18" fmla="*/ 43 w 61"/>
                <a:gd name="T19" fmla="*/ 3 h 61"/>
                <a:gd name="T20" fmla="*/ 58 w 61"/>
                <a:gd name="T21" fmla="*/ 12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1" name="Freeform 15">
              <a:extLst>
                <a:ext uri="{FF2B5EF4-FFF2-40B4-BE49-F238E27FC236}">
                  <a16:creationId xmlns:a16="http://schemas.microsoft.com/office/drawing/2014/main" id="{8FFF11EB-E60F-4867-8E99-982C816D341B}"/>
                </a:ext>
              </a:extLst>
            </p:cNvPr>
            <p:cNvSpPr>
              <a:spLocks noChangeArrowheads="1"/>
            </p:cNvSpPr>
            <p:nvPr/>
          </p:nvSpPr>
          <p:spPr bwMode="auto">
            <a:xfrm>
              <a:off x="1223963" y="4410075"/>
              <a:ext cx="98425" cy="98425"/>
            </a:xfrm>
            <a:custGeom>
              <a:avLst/>
              <a:gdLst>
                <a:gd name="T0" fmla="*/ 62 w 62"/>
                <a:gd name="T1" fmla="*/ 31 h 62"/>
                <a:gd name="T2" fmla="*/ 56 w 62"/>
                <a:gd name="T3" fmla="*/ 49 h 62"/>
                <a:gd name="T4" fmla="*/ 43 w 62"/>
                <a:gd name="T5" fmla="*/ 62 h 62"/>
                <a:gd name="T6" fmla="*/ 25 w 62"/>
                <a:gd name="T7" fmla="*/ 62 h 62"/>
                <a:gd name="T8" fmla="*/ 9 w 62"/>
                <a:gd name="T9" fmla="*/ 55 h 62"/>
                <a:gd name="T10" fmla="*/ 0 w 62"/>
                <a:gd name="T11" fmla="*/ 40 h 62"/>
                <a:gd name="T12" fmla="*/ 0 w 62"/>
                <a:gd name="T13" fmla="*/ 22 h 62"/>
                <a:gd name="T14" fmla="*/ 9 w 62"/>
                <a:gd name="T15" fmla="*/ 10 h 62"/>
                <a:gd name="T16" fmla="*/ 25 w 62"/>
                <a:gd name="T17" fmla="*/ 0 h 62"/>
                <a:gd name="T18" fmla="*/ 43 w 62"/>
                <a:gd name="T19" fmla="*/ 3 h 62"/>
                <a:gd name="T20" fmla="*/ 56 w 62"/>
                <a:gd name="T21" fmla="*/ 16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2" name="Freeform 16">
              <a:extLst>
                <a:ext uri="{FF2B5EF4-FFF2-40B4-BE49-F238E27FC236}">
                  <a16:creationId xmlns:a16="http://schemas.microsoft.com/office/drawing/2014/main" id="{FDCC0936-3E30-4138-892D-15D583D2C5AC}"/>
                </a:ext>
              </a:extLst>
            </p:cNvPr>
            <p:cNvSpPr>
              <a:spLocks noChangeArrowheads="1"/>
            </p:cNvSpPr>
            <p:nvPr/>
          </p:nvSpPr>
          <p:spPr bwMode="auto">
            <a:xfrm>
              <a:off x="1254125" y="5008563"/>
              <a:ext cx="96838" cy="98425"/>
            </a:xfrm>
            <a:custGeom>
              <a:avLst/>
              <a:gdLst>
                <a:gd name="T0" fmla="*/ 61 w 61"/>
                <a:gd name="T1" fmla="*/ 31 h 62"/>
                <a:gd name="T2" fmla="*/ 55 w 61"/>
                <a:gd name="T3" fmla="*/ 49 h 62"/>
                <a:gd name="T4" fmla="*/ 43 w 61"/>
                <a:gd name="T5" fmla="*/ 59 h 62"/>
                <a:gd name="T6" fmla="*/ 24 w 61"/>
                <a:gd name="T7" fmla="*/ 62 h 62"/>
                <a:gd name="T8" fmla="*/ 9 w 61"/>
                <a:gd name="T9" fmla="*/ 56 h 62"/>
                <a:gd name="T10" fmla="*/ 0 w 61"/>
                <a:gd name="T11" fmla="*/ 40 h 62"/>
                <a:gd name="T12" fmla="*/ 0 w 61"/>
                <a:gd name="T13" fmla="*/ 22 h 62"/>
                <a:gd name="T14" fmla="*/ 9 w 61"/>
                <a:gd name="T15" fmla="*/ 7 h 62"/>
                <a:gd name="T16" fmla="*/ 24 w 61"/>
                <a:gd name="T17" fmla="*/ 0 h 62"/>
                <a:gd name="T18" fmla="*/ 43 w 61"/>
                <a:gd name="T19" fmla="*/ 3 h 62"/>
                <a:gd name="T20" fmla="*/ 55 w 61"/>
                <a:gd name="T21" fmla="*/ 16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3" name="Freeform 17">
              <a:extLst>
                <a:ext uri="{FF2B5EF4-FFF2-40B4-BE49-F238E27FC236}">
                  <a16:creationId xmlns:a16="http://schemas.microsoft.com/office/drawing/2014/main" id="{1A76D6A1-A0EC-4357-B526-A064A3CD75E0}"/>
                </a:ext>
              </a:extLst>
            </p:cNvPr>
            <p:cNvSpPr>
              <a:spLocks noChangeArrowheads="1"/>
            </p:cNvSpPr>
            <p:nvPr/>
          </p:nvSpPr>
          <p:spPr bwMode="auto">
            <a:xfrm>
              <a:off x="1720850" y="1990725"/>
              <a:ext cx="98425" cy="98425"/>
            </a:xfrm>
            <a:custGeom>
              <a:avLst/>
              <a:gdLst>
                <a:gd name="T0" fmla="*/ 62 w 62"/>
                <a:gd name="T1" fmla="*/ 31 h 62"/>
                <a:gd name="T2" fmla="*/ 56 w 62"/>
                <a:gd name="T3" fmla="*/ 46 h 62"/>
                <a:gd name="T4" fmla="*/ 43 w 62"/>
                <a:gd name="T5" fmla="*/ 59 h 62"/>
                <a:gd name="T6" fmla="*/ 25 w 62"/>
                <a:gd name="T7" fmla="*/ 62 h 62"/>
                <a:gd name="T8" fmla="*/ 10 w 62"/>
                <a:gd name="T9" fmla="*/ 56 h 62"/>
                <a:gd name="T10" fmla="*/ 0 w 62"/>
                <a:gd name="T11" fmla="*/ 40 h 62"/>
                <a:gd name="T12" fmla="*/ 0 w 62"/>
                <a:gd name="T13" fmla="*/ 22 h 62"/>
                <a:gd name="T14" fmla="*/ 10 w 62"/>
                <a:gd name="T15" fmla="*/ 7 h 62"/>
                <a:gd name="T16" fmla="*/ 25 w 62"/>
                <a:gd name="T17" fmla="*/ 0 h 62"/>
                <a:gd name="T18" fmla="*/ 43 w 62"/>
                <a:gd name="T19" fmla="*/ 4 h 62"/>
                <a:gd name="T20" fmla="*/ 56 w 62"/>
                <a:gd name="T21" fmla="*/ 13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4" name="Text Box 18">
              <a:extLst>
                <a:ext uri="{FF2B5EF4-FFF2-40B4-BE49-F238E27FC236}">
                  <a16:creationId xmlns:a16="http://schemas.microsoft.com/office/drawing/2014/main" id="{C911A0BA-DFA8-48B7-9349-2F20AA0B11AE}"/>
                </a:ext>
              </a:extLst>
            </p:cNvPr>
            <p:cNvSpPr txBox="1">
              <a:spLocks noChangeArrowheads="1"/>
            </p:cNvSpPr>
            <p:nvPr/>
          </p:nvSpPr>
          <p:spPr bwMode="auto">
            <a:xfrm>
              <a:off x="1218406" y="5562600"/>
              <a:ext cx="2362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Original Points</a:t>
              </a:r>
            </a:p>
          </p:txBody>
        </p:sp>
      </p:grpSp>
      <p:grpSp>
        <p:nvGrpSpPr>
          <p:cNvPr id="4" name="Group 3">
            <a:extLst>
              <a:ext uri="{FF2B5EF4-FFF2-40B4-BE49-F238E27FC236}">
                <a16:creationId xmlns:a16="http://schemas.microsoft.com/office/drawing/2014/main" id="{DBC66C35-6473-2DD8-3B68-9E4716ED7C00}"/>
              </a:ext>
            </a:extLst>
          </p:cNvPr>
          <p:cNvGrpSpPr/>
          <p:nvPr/>
        </p:nvGrpSpPr>
        <p:grpSpPr>
          <a:xfrm>
            <a:off x="4038600" y="1295400"/>
            <a:ext cx="4265613" cy="4633913"/>
            <a:chOff x="4038600" y="1295400"/>
            <a:chExt cx="4265613" cy="4633913"/>
          </a:xfrm>
        </p:grpSpPr>
        <p:grpSp>
          <p:nvGrpSpPr>
            <p:cNvPr id="14355" name="Group 19">
              <a:extLst>
                <a:ext uri="{FF2B5EF4-FFF2-40B4-BE49-F238E27FC236}">
                  <a16:creationId xmlns:a16="http://schemas.microsoft.com/office/drawing/2014/main" id="{D9E9EF9B-F70E-4273-A6B1-751EFFFF7DE7}"/>
                </a:ext>
              </a:extLst>
            </p:cNvPr>
            <p:cNvGrpSpPr>
              <a:grpSpLocks/>
            </p:cNvGrpSpPr>
            <p:nvPr/>
          </p:nvGrpSpPr>
          <p:grpSpPr bwMode="auto">
            <a:xfrm>
              <a:off x="4724400" y="1295400"/>
              <a:ext cx="3579813" cy="4633913"/>
              <a:chOff x="2976" y="816"/>
              <a:chExt cx="2255" cy="2919"/>
            </a:xfrm>
          </p:grpSpPr>
          <p:graphicFrame>
            <p:nvGraphicFramePr>
              <p:cNvPr id="14356" name="Object 20">
                <a:extLst>
                  <a:ext uri="{FF2B5EF4-FFF2-40B4-BE49-F238E27FC236}">
                    <a16:creationId xmlns:a16="http://schemas.microsoft.com/office/drawing/2014/main" id="{37B564A1-B3EA-4813-98A7-E921B1063815}"/>
                  </a:ext>
                </a:extLst>
              </p:cNvPr>
              <p:cNvGraphicFramePr>
                <a:graphicFrameLocks noChangeAspect="1"/>
              </p:cNvGraphicFramePr>
              <p:nvPr/>
            </p:nvGraphicFramePr>
            <p:xfrm>
              <a:off x="2976" y="816"/>
              <a:ext cx="2124" cy="2875"/>
            </p:xfrm>
            <a:graphic>
              <a:graphicData uri="http://schemas.openxmlformats.org/presentationml/2006/ole">
                <mc:AlternateContent xmlns:mc="http://schemas.openxmlformats.org/markup-compatibility/2006">
                  <mc:Choice xmlns:v="urn:schemas-microsoft-com:vml" Requires="v">
                    <p:oleObj r:id="rId3" imgW="1549800" imgH="2097000" progId="">
                      <p:embed/>
                    </p:oleObj>
                  </mc:Choice>
                  <mc:Fallback>
                    <p:oleObj r:id="rId3" imgW="1549800" imgH="2097000" progId="">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816"/>
                            <a:ext cx="2124" cy="28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7" name="Text Box 21">
                <a:extLst>
                  <a:ext uri="{FF2B5EF4-FFF2-40B4-BE49-F238E27FC236}">
                    <a16:creationId xmlns:a16="http://schemas.microsoft.com/office/drawing/2014/main" id="{18250F1A-74C8-4987-919C-FA536B1B7583}"/>
                  </a:ext>
                </a:extLst>
              </p:cNvPr>
              <p:cNvSpPr txBox="1">
                <a:spLocks noChangeArrowheads="1"/>
              </p:cNvSpPr>
              <p:nvPr/>
            </p:nvSpPr>
            <p:spPr bwMode="auto">
              <a:xfrm>
                <a:off x="3456" y="3504"/>
                <a:ext cx="177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A Partitional  Clustering</a:t>
                </a:r>
              </a:p>
            </p:txBody>
          </p:sp>
        </p:grpSp>
        <p:sp>
          <p:nvSpPr>
            <p:cNvPr id="3" name="Arrow: Right 2">
              <a:extLst>
                <a:ext uri="{FF2B5EF4-FFF2-40B4-BE49-F238E27FC236}">
                  <a16:creationId xmlns:a16="http://schemas.microsoft.com/office/drawing/2014/main" id="{7316BFEB-B3C1-9245-0869-2E67ECD3A3BD}"/>
                </a:ext>
              </a:extLst>
            </p:cNvPr>
            <p:cNvSpPr/>
            <p:nvPr/>
          </p:nvSpPr>
          <p:spPr>
            <a:xfrm>
              <a:off x="4038600" y="2971800"/>
              <a:ext cx="838200" cy="685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FCA84FA7-FD75-4FA9-884A-225514B611A4}"/>
              </a:ext>
            </a:extLst>
          </p:cNvPr>
          <p:cNvSpPr>
            <a:spLocks noGrp="1" noChangeArrowheads="1"/>
          </p:cNvSpPr>
          <p:nvPr>
            <p:ph type="title"/>
          </p:nvPr>
        </p:nvSpPr>
        <p:spPr/>
        <p:txBody>
          <a:bodyPr/>
          <a:lstStyle/>
          <a:p>
            <a:r>
              <a:rPr lang="en-US" altLang="en-US"/>
              <a:t>Hierarchical Clustering</a:t>
            </a:r>
          </a:p>
        </p:txBody>
      </p:sp>
      <p:pic>
        <p:nvPicPr>
          <p:cNvPr id="15362" name="Picture 2">
            <a:extLst>
              <a:ext uri="{FF2B5EF4-FFF2-40B4-BE49-F238E27FC236}">
                <a16:creationId xmlns:a16="http://schemas.microsoft.com/office/drawing/2014/main" id="{2295EB95-5BBA-4842-8EAF-378E0408F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1689100"/>
            <a:ext cx="8272463" cy="36909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5" name="Rectangle 1">
            <a:extLst>
              <a:ext uri="{FF2B5EF4-FFF2-40B4-BE49-F238E27FC236}">
                <a16:creationId xmlns:a16="http://schemas.microsoft.com/office/drawing/2014/main" id="{911CD8E9-607E-48D4-BE63-F18173F8F6FA}"/>
              </a:ext>
            </a:extLst>
          </p:cNvPr>
          <p:cNvSpPr>
            <a:spLocks noGrp="1" noChangeArrowheads="1"/>
          </p:cNvSpPr>
          <p:nvPr>
            <p:ph type="title"/>
          </p:nvPr>
        </p:nvSpPr>
        <p:spPr>
          <a:xfrm>
            <a:off x="628650" y="556995"/>
            <a:ext cx="7886700" cy="1133693"/>
          </a:xfrm>
        </p:spPr>
        <p:txBody>
          <a:bodyPr>
            <a:normAutofit/>
          </a:bodyPr>
          <a:lstStyle/>
          <a:p>
            <a:r>
              <a:rPr lang="en-US" altLang="en-US" sz="3200" dirty="0"/>
              <a:t>Other Distinctions Between Sets of Clusters</a:t>
            </a:r>
          </a:p>
        </p:txBody>
      </p:sp>
      <p:graphicFrame>
        <p:nvGraphicFramePr>
          <p:cNvPr id="16388" name="Rectangle 2">
            <a:extLst>
              <a:ext uri="{FF2B5EF4-FFF2-40B4-BE49-F238E27FC236}">
                <a16:creationId xmlns:a16="http://schemas.microsoft.com/office/drawing/2014/main" id="{F75F0194-0D1D-4107-A076-CEAA4A13AA2E}"/>
              </a:ext>
            </a:extLst>
          </p:cNvPr>
          <p:cNvGraphicFramePr>
            <a:graphicFrameLocks noGrp="1"/>
          </p:cNvGraphicFramePr>
          <p:nvPr>
            <p:ph idx="1"/>
            <p:extLst>
              <p:ext uri="{D42A27DB-BD31-4B8C-83A1-F6EECF244321}">
                <p14:modId xmlns:p14="http://schemas.microsoft.com/office/powerpoint/2010/main" val="3679640824"/>
              </p:ext>
            </p:extLst>
          </p:nvPr>
        </p:nvGraphicFramePr>
        <p:xfrm>
          <a:off x="628650" y="1825625"/>
          <a:ext cx="7886700" cy="3508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2753D4D1-EDA5-42D6-EE77-7F1B49FDF847}"/>
              </a:ext>
            </a:extLst>
          </p:cNvPr>
          <p:cNvSpPr txBox="1"/>
          <p:nvPr/>
        </p:nvSpPr>
        <p:spPr>
          <a:xfrm>
            <a:off x="628650" y="5638800"/>
            <a:ext cx="8153400" cy="36933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pPr algn="ctr"/>
            <a:r>
              <a:rPr lang="en-US" sz="1800" dirty="0"/>
              <a:t>Typical clustering is: exclusive, crisp (non-fuzzy), complete, and homogeneous. </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b="1"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pPr marL="0" indent="0">
              <a:buNone/>
            </a:pPr>
            <a:r>
              <a:rPr lang="en-US" altLang="en-US" sz="1600" dirty="0"/>
              <a:t>Outliers and Scaling Issues</a:t>
            </a:r>
          </a:p>
          <a:p>
            <a:pPr marL="0" indent="0">
              <a:buNone/>
            </a:pPr>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19114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FC104554-27E7-4DE1-8032-E8379B158C1C}"/>
              </a:ext>
            </a:extLst>
          </p:cNvPr>
          <p:cNvSpPr>
            <a:spLocks noGrp="1" noChangeArrowheads="1"/>
          </p:cNvSpPr>
          <p:nvPr>
            <p:ph type="title"/>
          </p:nvPr>
        </p:nvSpPr>
        <p:spPr/>
        <p:txBody>
          <a:bodyPr/>
          <a:lstStyle/>
          <a:p>
            <a:r>
              <a:rPr lang="en-US" altLang="en-US" dirty="0"/>
              <a:t>Types of Clusters</a:t>
            </a:r>
          </a:p>
        </p:txBody>
      </p:sp>
      <p:graphicFrame>
        <p:nvGraphicFramePr>
          <p:cNvPr id="18436" name="Rectangle 2">
            <a:extLst>
              <a:ext uri="{FF2B5EF4-FFF2-40B4-BE49-F238E27FC236}">
                <a16:creationId xmlns:a16="http://schemas.microsoft.com/office/drawing/2014/main" id="{9324847D-7814-4CF0-B24F-BA271CBFEE3B}"/>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Rectangle 8">
            <a:extLst>
              <a:ext uri="{FF2B5EF4-FFF2-40B4-BE49-F238E27FC236}">
                <a16:creationId xmlns:a16="http://schemas.microsoft.com/office/drawing/2014/main" id="{BF4C1F99-8EEA-448A-A4E3-A40F73E6C3DB}"/>
              </a:ext>
            </a:extLst>
          </p:cNvPr>
          <p:cNvSpPr>
            <a:spLocks noGrp="1" noChangeArrowheads="1"/>
          </p:cNvSpPr>
          <p:nvPr>
            <p:ph type="title"/>
          </p:nvPr>
        </p:nvSpPr>
        <p:spPr/>
        <p:txBody>
          <a:bodyPr/>
          <a:lstStyle/>
          <a:p>
            <a:r>
              <a:rPr lang="en-US" altLang="en-US" dirty="0"/>
              <a:t>Center-based Clusters</a:t>
            </a:r>
          </a:p>
        </p:txBody>
      </p:sp>
      <p:sp>
        <p:nvSpPr>
          <p:cNvPr id="19468" name="Text Box 12">
            <a:extLst>
              <a:ext uri="{FF2B5EF4-FFF2-40B4-BE49-F238E27FC236}">
                <a16:creationId xmlns:a16="http://schemas.microsoft.com/office/drawing/2014/main" id="{C400EAE2-4FA8-4268-919A-1D2EE437AC0A}"/>
              </a:ext>
            </a:extLst>
          </p:cNvPr>
          <p:cNvSpPr txBox="1">
            <a:spLocks noChangeArrowheads="1"/>
          </p:cNvSpPr>
          <p:nvPr/>
        </p:nvSpPr>
        <p:spPr bwMode="auto">
          <a:xfrm>
            <a:off x="466725" y="5281613"/>
            <a:ext cx="8424863"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nSpc>
                <a:spcPct val="90000"/>
              </a:lnSpc>
              <a:spcBef>
                <a:spcPts val="500"/>
              </a:spcBef>
              <a:spcAft>
                <a:spcPts val="400"/>
              </a:spcAft>
            </a:pPr>
            <a:r>
              <a:rPr lang="en-US" altLang="en-US" sz="1800" dirty="0">
                <a:latin typeface="+mn-lt"/>
              </a:rPr>
              <a:t> A cluster is a set of objects such that an object in a cluster is closer (more similar) to the “center” of a cluster, than to the center of any other cluster  </a:t>
            </a:r>
          </a:p>
          <a:p>
            <a:pPr>
              <a:lnSpc>
                <a:spcPct val="90000"/>
              </a:lnSpc>
              <a:spcBef>
                <a:spcPts val="500"/>
              </a:spcBef>
              <a:spcAft>
                <a:spcPts val="400"/>
              </a:spcAft>
            </a:pPr>
            <a:r>
              <a:rPr lang="en-US" altLang="en-US" sz="1800" dirty="0">
                <a:latin typeface="+mn-lt"/>
              </a:rPr>
              <a:t>The center of a cluster is often a </a:t>
            </a:r>
            <a:r>
              <a:rPr lang="en-US" altLang="en-US" sz="1800" b="1" dirty="0">
                <a:solidFill>
                  <a:srgbClr val="FF0000"/>
                </a:solidFill>
                <a:latin typeface="+mn-lt"/>
              </a:rPr>
              <a:t>centroid</a:t>
            </a:r>
            <a:r>
              <a:rPr lang="en-US" altLang="en-US" sz="1800" dirty="0">
                <a:latin typeface="+mn-lt"/>
              </a:rPr>
              <a:t>, the average of all the points in the cluster, or a </a:t>
            </a:r>
            <a:r>
              <a:rPr lang="en-US" altLang="en-US" sz="1800" b="1" dirty="0">
                <a:solidFill>
                  <a:srgbClr val="FF0000"/>
                </a:solidFill>
                <a:latin typeface="+mn-lt"/>
              </a:rPr>
              <a:t>medoid</a:t>
            </a:r>
            <a:r>
              <a:rPr lang="en-US" altLang="en-US" sz="1800" dirty="0">
                <a:latin typeface="+mn-lt"/>
              </a:rPr>
              <a:t>, the most “representative” point of a cluster </a:t>
            </a:r>
          </a:p>
        </p:txBody>
      </p:sp>
      <p:grpSp>
        <p:nvGrpSpPr>
          <p:cNvPr id="4" name="Group 3">
            <a:extLst>
              <a:ext uri="{FF2B5EF4-FFF2-40B4-BE49-F238E27FC236}">
                <a16:creationId xmlns:a16="http://schemas.microsoft.com/office/drawing/2014/main" id="{E86419EE-E042-0BF3-1912-49BBE4FE5677}"/>
              </a:ext>
            </a:extLst>
          </p:cNvPr>
          <p:cNvGrpSpPr/>
          <p:nvPr/>
        </p:nvGrpSpPr>
        <p:grpSpPr>
          <a:xfrm>
            <a:off x="5989638" y="1543050"/>
            <a:ext cx="2289175" cy="2571750"/>
            <a:chOff x="5989638" y="1743075"/>
            <a:chExt cx="2289175" cy="2571750"/>
          </a:xfrm>
        </p:grpSpPr>
        <p:sp>
          <p:nvSpPr>
            <p:cNvPr id="19457" name="Oval 1">
              <a:extLst>
                <a:ext uri="{FF2B5EF4-FFF2-40B4-BE49-F238E27FC236}">
                  <a16:creationId xmlns:a16="http://schemas.microsoft.com/office/drawing/2014/main" id="{B9BEEFC3-107E-4D37-B7BF-5E886D9482ED}"/>
                </a:ext>
              </a:extLst>
            </p:cNvPr>
            <p:cNvSpPr>
              <a:spLocks noChangeArrowheads="1"/>
            </p:cNvSpPr>
            <p:nvPr/>
          </p:nvSpPr>
          <p:spPr bwMode="auto">
            <a:xfrm>
              <a:off x="6962775" y="3048000"/>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59" name="Oval 3">
              <a:extLst>
                <a:ext uri="{FF2B5EF4-FFF2-40B4-BE49-F238E27FC236}">
                  <a16:creationId xmlns:a16="http://schemas.microsoft.com/office/drawing/2014/main" id="{8532E40C-FBB8-4628-830C-32F00DD54547}"/>
                </a:ext>
              </a:extLst>
            </p:cNvPr>
            <p:cNvSpPr>
              <a:spLocks noChangeArrowheads="1"/>
            </p:cNvSpPr>
            <p:nvPr/>
          </p:nvSpPr>
          <p:spPr bwMode="auto">
            <a:xfrm>
              <a:off x="6019800" y="3200400"/>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73" name="Text Box 17">
              <a:extLst>
                <a:ext uri="{FF2B5EF4-FFF2-40B4-BE49-F238E27FC236}">
                  <a16:creationId xmlns:a16="http://schemas.microsoft.com/office/drawing/2014/main" id="{B25D8CAF-CA6C-43CE-80F9-CEDF0ADEC4BC}"/>
                </a:ext>
              </a:extLst>
            </p:cNvPr>
            <p:cNvSpPr txBox="1">
              <a:spLocks noChangeArrowheads="1"/>
            </p:cNvSpPr>
            <p:nvPr/>
          </p:nvSpPr>
          <p:spPr bwMode="auto">
            <a:xfrm>
              <a:off x="5989638" y="1743075"/>
              <a:ext cx="2289175"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2000" dirty="0">
                  <a:solidFill>
                    <a:schemeClr val="bg2">
                      <a:lumMod val="10000"/>
                    </a:schemeClr>
                  </a:solidFill>
                  <a:latin typeface="+mn-lt"/>
                  <a:cs typeface="Arial" panose="020B0604020202020204" pitchFamily="34" charset="0"/>
                </a:rPr>
                <a:t>Not well separated</a:t>
              </a:r>
              <a:br>
                <a:rPr lang="en-US" altLang="en-US" sz="2000" dirty="0">
                  <a:solidFill>
                    <a:schemeClr val="bg2">
                      <a:lumMod val="10000"/>
                    </a:schemeClr>
                  </a:solidFill>
                  <a:latin typeface="+mn-lt"/>
                  <a:cs typeface="Arial" panose="020B0604020202020204" pitchFamily="34" charset="0"/>
                </a:rPr>
              </a:br>
              <a:r>
                <a:rPr lang="en-US" altLang="en-US" sz="2000" dirty="0">
                  <a:solidFill>
                    <a:schemeClr val="bg2">
                      <a:lumMod val="10000"/>
                    </a:schemeClr>
                  </a:solidFill>
                  <a:latin typeface="+mn-lt"/>
                  <a:cs typeface="Arial" panose="020B0604020202020204" pitchFamily="34" charset="0"/>
                </a:rPr>
                <a:t>(overlapping)</a:t>
              </a:r>
            </a:p>
          </p:txBody>
        </p:sp>
        <p:sp>
          <p:nvSpPr>
            <p:cNvPr id="19474" name="Line 18">
              <a:extLst>
                <a:ext uri="{FF2B5EF4-FFF2-40B4-BE49-F238E27FC236}">
                  <a16:creationId xmlns:a16="http://schemas.microsoft.com/office/drawing/2014/main" id="{806D714A-0BEA-4526-8737-8EA75B6E98B0}"/>
                </a:ext>
              </a:extLst>
            </p:cNvPr>
            <p:cNvSpPr>
              <a:spLocks noChangeShapeType="1"/>
            </p:cNvSpPr>
            <p:nvPr/>
          </p:nvSpPr>
          <p:spPr bwMode="auto">
            <a:xfrm flipH="1">
              <a:off x="7010399" y="2500311"/>
              <a:ext cx="56130" cy="698501"/>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3" name="Cross 22">
              <a:extLst>
                <a:ext uri="{FF2B5EF4-FFF2-40B4-BE49-F238E27FC236}">
                  <a16:creationId xmlns:a16="http://schemas.microsoft.com/office/drawing/2014/main" id="{71332D5E-01D2-4548-9497-7F8394BE0CC6}"/>
                </a:ext>
              </a:extLst>
            </p:cNvPr>
            <p:cNvSpPr/>
            <p:nvPr/>
          </p:nvSpPr>
          <p:spPr>
            <a:xfrm rot="2973395">
              <a:off x="6490777" y="3580194"/>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Cross 23">
              <a:extLst>
                <a:ext uri="{FF2B5EF4-FFF2-40B4-BE49-F238E27FC236}">
                  <a16:creationId xmlns:a16="http://schemas.microsoft.com/office/drawing/2014/main" id="{17C07D98-1357-4466-AA58-7F1311D467D4}"/>
                </a:ext>
              </a:extLst>
            </p:cNvPr>
            <p:cNvSpPr/>
            <p:nvPr/>
          </p:nvSpPr>
          <p:spPr>
            <a:xfrm rot="2973395">
              <a:off x="7406765" y="3477831"/>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EB646FCC-2D4F-7675-1CB8-1343959F20EA}"/>
              </a:ext>
            </a:extLst>
          </p:cNvPr>
          <p:cNvGrpSpPr/>
          <p:nvPr/>
        </p:nvGrpSpPr>
        <p:grpSpPr>
          <a:xfrm>
            <a:off x="509588" y="1709738"/>
            <a:ext cx="3627437" cy="3319462"/>
            <a:chOff x="509588" y="1709738"/>
            <a:chExt cx="3627437" cy="3319462"/>
          </a:xfrm>
        </p:grpSpPr>
        <p:sp>
          <p:nvSpPr>
            <p:cNvPr id="19458" name="Oval 2">
              <a:extLst>
                <a:ext uri="{FF2B5EF4-FFF2-40B4-BE49-F238E27FC236}">
                  <a16:creationId xmlns:a16="http://schemas.microsoft.com/office/drawing/2014/main" id="{65522753-F11D-4F4F-9F84-1D1CC5780038}"/>
                </a:ext>
              </a:extLst>
            </p:cNvPr>
            <p:cNvSpPr>
              <a:spLocks noChangeArrowheads="1"/>
            </p:cNvSpPr>
            <p:nvPr/>
          </p:nvSpPr>
          <p:spPr bwMode="auto">
            <a:xfrm>
              <a:off x="2971800" y="2924175"/>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60" name="Oval 4">
              <a:extLst>
                <a:ext uri="{FF2B5EF4-FFF2-40B4-BE49-F238E27FC236}">
                  <a16:creationId xmlns:a16="http://schemas.microsoft.com/office/drawing/2014/main" id="{DFE2DE3F-074D-4C4B-BC9E-0A6F6DDD5892}"/>
                </a:ext>
              </a:extLst>
            </p:cNvPr>
            <p:cNvSpPr>
              <a:spLocks noChangeArrowheads="1"/>
            </p:cNvSpPr>
            <p:nvPr/>
          </p:nvSpPr>
          <p:spPr bwMode="auto">
            <a:xfrm>
              <a:off x="509588" y="3076575"/>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69" name="Text Box 13">
              <a:extLst>
                <a:ext uri="{FF2B5EF4-FFF2-40B4-BE49-F238E27FC236}">
                  <a16:creationId xmlns:a16="http://schemas.microsoft.com/office/drawing/2014/main" id="{E402D192-ED40-413F-8021-CB44AA0E53B0}"/>
                </a:ext>
              </a:extLst>
            </p:cNvPr>
            <p:cNvSpPr txBox="1">
              <a:spLocks noChangeArrowheads="1"/>
            </p:cNvSpPr>
            <p:nvPr/>
          </p:nvSpPr>
          <p:spPr bwMode="auto">
            <a:xfrm>
              <a:off x="1490663" y="4573588"/>
              <a:ext cx="21447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Cluster centers</a:t>
              </a:r>
            </a:p>
          </p:txBody>
        </p:sp>
        <p:sp>
          <p:nvSpPr>
            <p:cNvPr id="19470" name="Text Box 14">
              <a:extLst>
                <a:ext uri="{FF2B5EF4-FFF2-40B4-BE49-F238E27FC236}">
                  <a16:creationId xmlns:a16="http://schemas.microsoft.com/office/drawing/2014/main" id="{B9B66428-FB3E-4637-8DB6-F961B133C434}"/>
                </a:ext>
              </a:extLst>
            </p:cNvPr>
            <p:cNvSpPr txBox="1">
              <a:spLocks noChangeArrowheads="1"/>
            </p:cNvSpPr>
            <p:nvPr/>
          </p:nvSpPr>
          <p:spPr bwMode="auto">
            <a:xfrm>
              <a:off x="1422400" y="1709738"/>
              <a:ext cx="1879600"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chemeClr val="bg2">
                      <a:lumMod val="10000"/>
                    </a:schemeClr>
                  </a:solidFill>
                  <a:latin typeface="+mn-lt"/>
                  <a:cs typeface="Arial" panose="020B0604020202020204" pitchFamily="34" charset="0"/>
                </a:rPr>
                <a:t>Well separated</a:t>
              </a:r>
            </a:p>
          </p:txBody>
        </p:sp>
        <p:sp>
          <p:nvSpPr>
            <p:cNvPr id="19471" name="Line 15">
              <a:extLst>
                <a:ext uri="{FF2B5EF4-FFF2-40B4-BE49-F238E27FC236}">
                  <a16:creationId xmlns:a16="http://schemas.microsoft.com/office/drawing/2014/main" id="{F2AA410F-9668-4480-9534-59F61FC10C0E}"/>
                </a:ext>
              </a:extLst>
            </p:cNvPr>
            <p:cNvSpPr>
              <a:spLocks noChangeShapeType="1"/>
            </p:cNvSpPr>
            <p:nvPr/>
          </p:nvSpPr>
          <p:spPr bwMode="auto">
            <a:xfrm flipH="1">
              <a:off x="1295400" y="2182813"/>
              <a:ext cx="468313" cy="89535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19472" name="Line 16">
              <a:extLst>
                <a:ext uri="{FF2B5EF4-FFF2-40B4-BE49-F238E27FC236}">
                  <a16:creationId xmlns:a16="http://schemas.microsoft.com/office/drawing/2014/main" id="{F7EADEB8-D42F-408A-A49D-B9ABE51A1ACA}"/>
                </a:ext>
              </a:extLst>
            </p:cNvPr>
            <p:cNvSpPr>
              <a:spLocks noChangeShapeType="1"/>
            </p:cNvSpPr>
            <p:nvPr/>
          </p:nvSpPr>
          <p:spPr bwMode="auto">
            <a:xfrm>
              <a:off x="2854325" y="2208214"/>
              <a:ext cx="468313" cy="754062"/>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 name="Cross 1">
              <a:extLst>
                <a:ext uri="{FF2B5EF4-FFF2-40B4-BE49-F238E27FC236}">
                  <a16:creationId xmlns:a16="http://schemas.microsoft.com/office/drawing/2014/main" id="{50DB4B5E-D8C5-4E2A-B43F-C11AFA7B6405}"/>
                </a:ext>
              </a:extLst>
            </p:cNvPr>
            <p:cNvSpPr/>
            <p:nvPr/>
          </p:nvSpPr>
          <p:spPr>
            <a:xfrm rot="2973395">
              <a:off x="942973" y="3498848"/>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Cross 21">
              <a:extLst>
                <a:ext uri="{FF2B5EF4-FFF2-40B4-BE49-F238E27FC236}">
                  <a16:creationId xmlns:a16="http://schemas.microsoft.com/office/drawing/2014/main" id="{F087CA38-55C6-440E-BB33-B7A2D7F2223F}"/>
                </a:ext>
              </a:extLst>
            </p:cNvPr>
            <p:cNvSpPr/>
            <p:nvPr/>
          </p:nvSpPr>
          <p:spPr>
            <a:xfrm rot="2973395">
              <a:off x="3426902" y="3338894"/>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Cross 24">
              <a:extLst>
                <a:ext uri="{FF2B5EF4-FFF2-40B4-BE49-F238E27FC236}">
                  <a16:creationId xmlns:a16="http://schemas.microsoft.com/office/drawing/2014/main" id="{3DF71DC1-B064-46F0-A301-BFA46DEB479C}"/>
                </a:ext>
              </a:extLst>
            </p:cNvPr>
            <p:cNvSpPr/>
            <p:nvPr/>
          </p:nvSpPr>
          <p:spPr>
            <a:xfrm rot="2973395">
              <a:off x="1210185" y="4630356"/>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3A5EA26E-F2A3-4D85-843F-69F30896C677}"/>
              </a:ext>
            </a:extLst>
          </p:cNvPr>
          <p:cNvSpPr>
            <a:spLocks noGrp="1" noChangeArrowheads="1"/>
          </p:cNvSpPr>
          <p:nvPr>
            <p:ph type="title"/>
          </p:nvPr>
        </p:nvSpPr>
        <p:spPr/>
        <p:txBody>
          <a:bodyPr/>
          <a:lstStyle/>
          <a:p>
            <a:r>
              <a:rPr lang="en-US" altLang="en-US"/>
              <a:t>Contiguous and Density-based Clusters</a:t>
            </a:r>
          </a:p>
        </p:txBody>
      </p:sp>
      <p:pic>
        <p:nvPicPr>
          <p:cNvPr id="20482" name="Picture 2">
            <a:extLst>
              <a:ext uri="{FF2B5EF4-FFF2-40B4-BE49-F238E27FC236}">
                <a16:creationId xmlns:a16="http://schemas.microsoft.com/office/drawing/2014/main" id="{8D2D7CA5-F5AA-431F-9FF7-4F09D6A207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5288" b="37428"/>
          <a:stretch>
            <a:fillRect/>
          </a:stretch>
        </p:blipFill>
        <p:spPr bwMode="auto">
          <a:xfrm>
            <a:off x="249238" y="1938338"/>
            <a:ext cx="8678862" cy="3929062"/>
          </a:xfrm>
          <a:prstGeom prst="rect">
            <a:avLst/>
          </a:prstGeom>
          <a:noFill/>
          <a:ln>
            <a:noFill/>
          </a:ln>
          <a:effectLst/>
          <a:extLst>
            <a:ext uri="{909E8E84-426E-40DD-AFC4-6F175D3DCCD1}">
              <a14:hiddenFill xmlns:a14="http://schemas.microsoft.com/office/drawing/2010/main">
                <a:blipFill dpi="0" rotWithShape="0">
                  <a:blip/>
                  <a:srcRect t="25288" b="3742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 name="Group 1">
            <a:extLst>
              <a:ext uri="{FF2B5EF4-FFF2-40B4-BE49-F238E27FC236}">
                <a16:creationId xmlns:a16="http://schemas.microsoft.com/office/drawing/2014/main" id="{74033E61-B5B3-8FCE-988F-D9B493E3D764}"/>
              </a:ext>
            </a:extLst>
          </p:cNvPr>
          <p:cNvGrpSpPr/>
          <p:nvPr/>
        </p:nvGrpSpPr>
        <p:grpSpPr>
          <a:xfrm>
            <a:off x="5106988" y="1433513"/>
            <a:ext cx="2787650" cy="2032000"/>
            <a:chOff x="5106988" y="1433513"/>
            <a:chExt cx="2787650" cy="2032000"/>
          </a:xfrm>
        </p:grpSpPr>
        <p:sp>
          <p:nvSpPr>
            <p:cNvPr id="20483" name="Text Box 3">
              <a:extLst>
                <a:ext uri="{FF2B5EF4-FFF2-40B4-BE49-F238E27FC236}">
                  <a16:creationId xmlns:a16="http://schemas.microsoft.com/office/drawing/2014/main" id="{B379BC1C-4D73-43E6-861E-D20DCEA9E24B}"/>
                </a:ext>
              </a:extLst>
            </p:cNvPr>
            <p:cNvSpPr txBox="1">
              <a:spLocks noChangeArrowheads="1"/>
            </p:cNvSpPr>
            <p:nvPr/>
          </p:nvSpPr>
          <p:spPr bwMode="auto">
            <a:xfrm>
              <a:off x="5106988" y="1433513"/>
              <a:ext cx="1582737"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rgbClr val="FF0000"/>
                  </a:solidFill>
                  <a:latin typeface="Arial" panose="020B0604020202020204" pitchFamily="34" charset="0"/>
                </a:rPr>
                <a:t>High density</a:t>
              </a:r>
            </a:p>
          </p:txBody>
        </p:sp>
        <p:sp>
          <p:nvSpPr>
            <p:cNvPr id="20484" name="Line 4">
              <a:extLst>
                <a:ext uri="{FF2B5EF4-FFF2-40B4-BE49-F238E27FC236}">
                  <a16:creationId xmlns:a16="http://schemas.microsoft.com/office/drawing/2014/main" id="{253E8713-422C-48A9-963A-DD9D00EC7C9D}"/>
                </a:ext>
              </a:extLst>
            </p:cNvPr>
            <p:cNvSpPr>
              <a:spLocks noChangeShapeType="1"/>
            </p:cNvSpPr>
            <p:nvPr/>
          </p:nvSpPr>
          <p:spPr bwMode="auto">
            <a:xfrm flipH="1">
              <a:off x="5705475" y="2011363"/>
              <a:ext cx="47625" cy="1085850"/>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85" name="Line 5">
              <a:extLst>
                <a:ext uri="{FF2B5EF4-FFF2-40B4-BE49-F238E27FC236}">
                  <a16:creationId xmlns:a16="http://schemas.microsoft.com/office/drawing/2014/main" id="{AEA91F9D-7F13-4AEF-80CE-7DC6817C06E4}"/>
                </a:ext>
              </a:extLst>
            </p:cNvPr>
            <p:cNvSpPr>
              <a:spLocks noChangeShapeType="1"/>
            </p:cNvSpPr>
            <p:nvPr/>
          </p:nvSpPr>
          <p:spPr bwMode="auto">
            <a:xfrm>
              <a:off x="6059488" y="1938338"/>
              <a:ext cx="279400" cy="1527175"/>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86" name="Line 6">
              <a:extLst>
                <a:ext uri="{FF2B5EF4-FFF2-40B4-BE49-F238E27FC236}">
                  <a16:creationId xmlns:a16="http://schemas.microsoft.com/office/drawing/2014/main" id="{C42C8257-1076-4942-8FF4-3A57E70EDDAB}"/>
                </a:ext>
              </a:extLst>
            </p:cNvPr>
            <p:cNvSpPr>
              <a:spLocks noChangeShapeType="1"/>
            </p:cNvSpPr>
            <p:nvPr/>
          </p:nvSpPr>
          <p:spPr bwMode="auto">
            <a:xfrm>
              <a:off x="6338888" y="1938338"/>
              <a:ext cx="1555750" cy="1527175"/>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3" name="Group 2">
            <a:extLst>
              <a:ext uri="{FF2B5EF4-FFF2-40B4-BE49-F238E27FC236}">
                <a16:creationId xmlns:a16="http://schemas.microsoft.com/office/drawing/2014/main" id="{A8D61AAC-921B-5AAA-D81F-475246D45334}"/>
              </a:ext>
            </a:extLst>
          </p:cNvPr>
          <p:cNvGrpSpPr/>
          <p:nvPr/>
        </p:nvGrpSpPr>
        <p:grpSpPr>
          <a:xfrm>
            <a:off x="2293144" y="1956594"/>
            <a:ext cx="1582737" cy="1535906"/>
            <a:chOff x="5033169" y="1561307"/>
            <a:chExt cx="1582737" cy="1535906"/>
          </a:xfrm>
        </p:grpSpPr>
        <p:sp>
          <p:nvSpPr>
            <p:cNvPr id="4" name="Text Box 3">
              <a:extLst>
                <a:ext uri="{FF2B5EF4-FFF2-40B4-BE49-F238E27FC236}">
                  <a16:creationId xmlns:a16="http://schemas.microsoft.com/office/drawing/2014/main" id="{706BEF9C-A4AD-FA77-1F66-29F9D9982E90}"/>
                </a:ext>
              </a:extLst>
            </p:cNvPr>
            <p:cNvSpPr txBox="1">
              <a:spLocks noChangeArrowheads="1"/>
            </p:cNvSpPr>
            <p:nvPr/>
          </p:nvSpPr>
          <p:spPr bwMode="auto">
            <a:xfrm>
              <a:off x="5033169" y="1561307"/>
              <a:ext cx="1582737"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rgbClr val="FF0000"/>
                  </a:solidFill>
                  <a:latin typeface="Arial" panose="020B0604020202020204" pitchFamily="34" charset="0"/>
                </a:rPr>
                <a:t>Connected</a:t>
              </a:r>
            </a:p>
          </p:txBody>
        </p:sp>
        <p:sp>
          <p:nvSpPr>
            <p:cNvPr id="5" name="Line 4">
              <a:extLst>
                <a:ext uri="{FF2B5EF4-FFF2-40B4-BE49-F238E27FC236}">
                  <a16:creationId xmlns:a16="http://schemas.microsoft.com/office/drawing/2014/main" id="{BC85220A-1EB6-BA79-B7DF-F4B955E76D1C}"/>
                </a:ext>
              </a:extLst>
            </p:cNvPr>
            <p:cNvSpPr>
              <a:spLocks noChangeShapeType="1"/>
            </p:cNvSpPr>
            <p:nvPr/>
          </p:nvSpPr>
          <p:spPr bwMode="auto">
            <a:xfrm flipH="1">
              <a:off x="5705475" y="2011363"/>
              <a:ext cx="47625" cy="1085850"/>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3030-919F-5DF8-93C0-1C7D8EAD3631}"/>
              </a:ext>
            </a:extLst>
          </p:cNvPr>
          <p:cNvSpPr>
            <a:spLocks noGrp="1"/>
          </p:cNvSpPr>
          <p:nvPr>
            <p:ph type="title"/>
          </p:nvPr>
        </p:nvSpPr>
        <p:spPr/>
        <p:txBody>
          <a:bodyPr/>
          <a:lstStyle/>
          <a:p>
            <a:r>
              <a:rPr lang="en-US" dirty="0"/>
              <a:t>R Code Examples</a:t>
            </a:r>
          </a:p>
        </p:txBody>
      </p:sp>
      <p:sp>
        <p:nvSpPr>
          <p:cNvPr id="3" name="Content Placeholder 2">
            <a:extLst>
              <a:ext uri="{FF2B5EF4-FFF2-40B4-BE49-F238E27FC236}">
                <a16:creationId xmlns:a16="http://schemas.microsoft.com/office/drawing/2014/main" id="{D44B214E-8ED1-4E50-1856-315923B63AC7}"/>
              </a:ext>
            </a:extLst>
          </p:cNvPr>
          <p:cNvSpPr>
            <a:spLocks noGrp="1"/>
          </p:cNvSpPr>
          <p:nvPr>
            <p:ph idx="1"/>
          </p:nvPr>
        </p:nvSpPr>
        <p:spPr>
          <a:xfrm>
            <a:off x="628650" y="1825625"/>
            <a:ext cx="7677150" cy="4351338"/>
          </a:xfrm>
        </p:spPr>
        <p:txBody>
          <a:bodyPr/>
          <a:lstStyle/>
          <a:p>
            <a:r>
              <a:rPr lang="en-US" dirty="0"/>
              <a:t>Available R Code examples are indicated </a:t>
            </a:r>
            <a:br>
              <a:rPr lang="en-US" dirty="0"/>
            </a:br>
            <a:r>
              <a:rPr lang="en-US" dirty="0"/>
              <a:t>on slides by the R logo</a:t>
            </a:r>
          </a:p>
          <a:p>
            <a:endParaRPr lang="en-US" dirty="0"/>
          </a:p>
          <a:p>
            <a:endParaRPr lang="en-US" dirty="0"/>
          </a:p>
          <a:p>
            <a:pPr marL="0" indent="0">
              <a:buNone/>
            </a:pPr>
            <a:endParaRPr lang="en-US" dirty="0"/>
          </a:p>
          <a:p>
            <a:r>
              <a:rPr lang="en-US" dirty="0"/>
              <a:t>The Examples are available at</a:t>
            </a:r>
            <a:br>
              <a:rPr lang="en-US" dirty="0"/>
            </a:br>
            <a:r>
              <a:rPr lang="en-US" sz="1800" dirty="0">
                <a:hlinkClick r:id="rId2"/>
              </a:rPr>
              <a:t>https://mhahsler.github.io/Introduction_to_Data_Mining_R_Examples/</a:t>
            </a:r>
            <a:r>
              <a:rPr lang="en-US" sz="1800" dirty="0"/>
              <a:t> </a:t>
            </a:r>
            <a:endParaRPr lang="en-US" dirty="0"/>
          </a:p>
        </p:txBody>
      </p:sp>
      <p:pic>
        <p:nvPicPr>
          <p:cNvPr id="15" name="Picture 14" descr="A qr code with a blue letter&#10;&#10;Description automatically generated">
            <a:hlinkClick r:id="rId2"/>
            <a:extLst>
              <a:ext uri="{FF2B5EF4-FFF2-40B4-BE49-F238E27FC236}">
                <a16:creationId xmlns:a16="http://schemas.microsoft.com/office/drawing/2014/main" id="{74805D84-F754-5B49-9101-2D133912F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4559299"/>
            <a:ext cx="1885950" cy="1933575"/>
          </a:xfrm>
          <a:prstGeom prst="rect">
            <a:avLst/>
          </a:prstGeom>
          <a:ln w="19050">
            <a:solidFill>
              <a:schemeClr val="tx1"/>
            </a:solidFill>
          </a:ln>
        </p:spPr>
      </p:pic>
      <p:pic>
        <p:nvPicPr>
          <p:cNvPr id="4" name="Picture 3">
            <a:extLst>
              <a:ext uri="{FF2B5EF4-FFF2-40B4-BE49-F238E27FC236}">
                <a16:creationId xmlns:a16="http://schemas.microsoft.com/office/drawing/2014/main" id="{E9D618B8-BD22-A4B7-CCE6-B1E3C1C4E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550" y="2438400"/>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82717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1E1EF3B5-DBBE-414F-B4C6-89224177582F}"/>
              </a:ext>
            </a:extLst>
          </p:cNvPr>
          <p:cNvSpPr>
            <a:spLocks noGrp="1" noChangeArrowheads="1"/>
          </p:cNvSpPr>
          <p:nvPr>
            <p:ph type="title"/>
          </p:nvPr>
        </p:nvSpPr>
        <p:spPr/>
        <p:txBody>
          <a:bodyPr/>
          <a:lstStyle/>
          <a:p>
            <a:r>
              <a:rPr lang="en-US" altLang="en-US"/>
              <a:t>Conceptual Clusters</a:t>
            </a:r>
          </a:p>
        </p:txBody>
      </p:sp>
      <p:pic>
        <p:nvPicPr>
          <p:cNvPr id="21506" name="Picture 2">
            <a:extLst>
              <a:ext uri="{FF2B5EF4-FFF2-40B4-BE49-F238E27FC236}">
                <a16:creationId xmlns:a16="http://schemas.microsoft.com/office/drawing/2014/main" id="{46463565-1863-4959-8A01-F3681AF7F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4438" b="5563"/>
          <a:stretch>
            <a:fillRect/>
          </a:stretch>
        </p:blipFill>
        <p:spPr bwMode="auto">
          <a:xfrm>
            <a:off x="-252413" y="1327150"/>
            <a:ext cx="9277351" cy="3373438"/>
          </a:xfrm>
          <a:prstGeom prst="rect">
            <a:avLst/>
          </a:prstGeom>
          <a:noFill/>
          <a:ln>
            <a:noFill/>
          </a:ln>
          <a:effectLst/>
          <a:extLst>
            <a:ext uri="{909E8E84-426E-40DD-AFC4-6F175D3DCCD1}">
              <a14:hiddenFill xmlns:a14="http://schemas.microsoft.com/office/drawing/2010/main">
                <a:blipFill dpi="0" rotWithShape="0">
                  <a:blip/>
                  <a:srcRect t="64438" b="5563"/>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5">
            <a:extLst>
              <a:ext uri="{FF2B5EF4-FFF2-40B4-BE49-F238E27FC236}">
                <a16:creationId xmlns:a16="http://schemas.microsoft.com/office/drawing/2014/main" id="{403F2607-CA30-4059-8047-67B3DCBCA7C2}"/>
              </a:ext>
            </a:extLst>
          </p:cNvPr>
          <p:cNvSpPr/>
          <p:nvPr/>
        </p:nvSpPr>
        <p:spPr>
          <a:xfrm>
            <a:off x="1066800" y="4876800"/>
            <a:ext cx="7162800" cy="1200329"/>
          </a:xfrm>
          <a:prstGeom prst="rect">
            <a:avLst/>
          </a:prstGeom>
        </p:spPr>
        <p:txBody>
          <a:bodyPr wrap="square">
            <a:spAutoFit/>
          </a:bodyPr>
          <a:lstStyle/>
          <a:p>
            <a:r>
              <a:rPr lang="en-US" altLang="en-US" sz="1800" dirty="0">
                <a:solidFill>
                  <a:schemeClr val="bg2">
                    <a:lumMod val="10000"/>
                  </a:schemeClr>
                </a:solidFill>
                <a:latin typeface="+mn-lt"/>
              </a:rPr>
              <a:t>Conceptual clusters are hard to detect since they are often not:</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Center-based</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Contiguity-based</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Density-based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66C7C48-EA5D-743B-D34B-E89F891854BE}"/>
              </a:ext>
            </a:extLst>
          </p:cNvPr>
          <p:cNvGrpSpPr/>
          <p:nvPr/>
        </p:nvGrpSpPr>
        <p:grpSpPr>
          <a:xfrm>
            <a:off x="4044009" y="3225717"/>
            <a:ext cx="4574338" cy="3267157"/>
            <a:chOff x="4044009" y="3225717"/>
            <a:chExt cx="4574338" cy="3267157"/>
          </a:xfrm>
        </p:grpSpPr>
        <p:pic>
          <p:nvPicPr>
            <p:cNvPr id="1026" name="Picture 2">
              <a:extLst>
                <a:ext uri="{FF2B5EF4-FFF2-40B4-BE49-F238E27FC236}">
                  <a16:creationId xmlns:a16="http://schemas.microsoft.com/office/drawing/2014/main" id="{475C6597-8FBC-1C8F-3B0C-09803959DC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009" y="3225717"/>
              <a:ext cx="4574338" cy="32671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4BE4741-513B-71AE-093C-854B62108B2A}"/>
                </a:ext>
              </a:extLst>
            </p:cNvPr>
            <p:cNvSpPr txBox="1"/>
            <p:nvPr/>
          </p:nvSpPr>
          <p:spPr>
            <a:xfrm>
              <a:off x="5791200" y="3352800"/>
              <a:ext cx="304800" cy="461665"/>
            </a:xfrm>
            <a:prstGeom prst="rect">
              <a:avLst/>
            </a:prstGeom>
            <a:noFill/>
          </p:spPr>
          <p:txBody>
            <a:bodyPr wrap="square" rtlCol="0">
              <a:spAutoFit/>
            </a:bodyPr>
            <a:lstStyle/>
            <a:p>
              <a:r>
                <a:rPr lang="en-US" dirty="0">
                  <a:solidFill>
                    <a:srgbClr val="FF0000"/>
                  </a:solidFill>
                </a:rPr>
                <a:t>+</a:t>
              </a:r>
            </a:p>
          </p:txBody>
        </p:sp>
        <p:sp>
          <p:nvSpPr>
            <p:cNvPr id="3" name="TextBox 2">
              <a:extLst>
                <a:ext uri="{FF2B5EF4-FFF2-40B4-BE49-F238E27FC236}">
                  <a16:creationId xmlns:a16="http://schemas.microsoft.com/office/drawing/2014/main" id="{1ADF7BD6-58DA-4819-4667-40EC85F15D76}"/>
                </a:ext>
              </a:extLst>
            </p:cNvPr>
            <p:cNvSpPr txBox="1"/>
            <p:nvPr/>
          </p:nvSpPr>
          <p:spPr>
            <a:xfrm>
              <a:off x="7620000" y="3784983"/>
              <a:ext cx="304800" cy="461665"/>
            </a:xfrm>
            <a:prstGeom prst="rect">
              <a:avLst/>
            </a:prstGeom>
            <a:noFill/>
          </p:spPr>
          <p:txBody>
            <a:bodyPr wrap="square" rtlCol="0">
              <a:spAutoFit/>
            </a:bodyPr>
            <a:lstStyle/>
            <a:p>
              <a:r>
                <a:rPr lang="en-US" dirty="0">
                  <a:solidFill>
                    <a:srgbClr val="FF0000"/>
                  </a:solidFill>
                </a:rPr>
                <a:t>+</a:t>
              </a:r>
            </a:p>
          </p:txBody>
        </p:sp>
        <p:sp>
          <p:nvSpPr>
            <p:cNvPr id="5" name="TextBox 4">
              <a:extLst>
                <a:ext uri="{FF2B5EF4-FFF2-40B4-BE49-F238E27FC236}">
                  <a16:creationId xmlns:a16="http://schemas.microsoft.com/office/drawing/2014/main" id="{A3CC8039-E032-53EB-24FD-25BE48524D8F}"/>
                </a:ext>
              </a:extLst>
            </p:cNvPr>
            <p:cNvSpPr txBox="1"/>
            <p:nvPr/>
          </p:nvSpPr>
          <p:spPr>
            <a:xfrm>
              <a:off x="4953000" y="4740010"/>
              <a:ext cx="304800" cy="461665"/>
            </a:xfrm>
            <a:prstGeom prst="rect">
              <a:avLst/>
            </a:prstGeom>
            <a:noFill/>
          </p:spPr>
          <p:txBody>
            <a:bodyPr wrap="square" rtlCol="0">
              <a:spAutoFit/>
            </a:bodyPr>
            <a:lstStyle/>
            <a:p>
              <a:r>
                <a:rPr lang="en-US" dirty="0">
                  <a:solidFill>
                    <a:srgbClr val="FF0000"/>
                  </a:solidFill>
                </a:rPr>
                <a:t>+</a:t>
              </a:r>
            </a:p>
          </p:txBody>
        </p:sp>
        <p:sp>
          <p:nvSpPr>
            <p:cNvPr id="6" name="TextBox 5">
              <a:extLst>
                <a:ext uri="{FF2B5EF4-FFF2-40B4-BE49-F238E27FC236}">
                  <a16:creationId xmlns:a16="http://schemas.microsoft.com/office/drawing/2014/main" id="{F08D49A7-5B6B-03A5-4F17-6CCB09782A84}"/>
                </a:ext>
              </a:extLst>
            </p:cNvPr>
            <p:cNvSpPr txBox="1"/>
            <p:nvPr/>
          </p:nvSpPr>
          <p:spPr>
            <a:xfrm>
              <a:off x="6629400" y="5562600"/>
              <a:ext cx="304800" cy="461665"/>
            </a:xfrm>
            <a:prstGeom prst="rect">
              <a:avLst/>
            </a:prstGeom>
            <a:noFill/>
          </p:spPr>
          <p:txBody>
            <a:bodyPr wrap="square" rtlCol="0">
              <a:spAutoFit/>
            </a:bodyPr>
            <a:lstStyle/>
            <a:p>
              <a:r>
                <a:rPr lang="en-US" dirty="0">
                  <a:solidFill>
                    <a:srgbClr val="FF0000"/>
                  </a:solidFill>
                </a:rPr>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13F259-D059-5027-C583-05C84CDB03EC}"/>
                    </a:ext>
                  </a:extLst>
                </p:cNvPr>
                <p:cNvSpPr txBox="1"/>
                <p:nvPr/>
              </p:nvSpPr>
              <p:spPr>
                <a:xfrm>
                  <a:off x="6553200" y="5334000"/>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3</m:t>
                            </m:r>
                          </m:sub>
                        </m:sSub>
                      </m:oMath>
                    </m:oMathPara>
                  </a14:m>
                  <a:endParaRPr lang="en-US" sz="1200" dirty="0">
                    <a:solidFill>
                      <a:srgbClr val="FF0000"/>
                    </a:solidFill>
                  </a:endParaRPr>
                </a:p>
              </p:txBody>
            </p:sp>
          </mc:Choice>
          <mc:Fallback xmlns="">
            <p:sp>
              <p:nvSpPr>
                <p:cNvPr id="15" name="TextBox 14">
                  <a:extLst>
                    <a:ext uri="{FF2B5EF4-FFF2-40B4-BE49-F238E27FC236}">
                      <a16:creationId xmlns:a16="http://schemas.microsoft.com/office/drawing/2014/main" id="{C413F259-D059-5027-C583-05C84CDB03EC}"/>
                    </a:ext>
                  </a:extLst>
                </p:cNvPr>
                <p:cNvSpPr txBox="1">
                  <a:spLocks noRot="1" noChangeAspect="1" noMove="1" noResize="1" noEditPoints="1" noAdjustHandles="1" noChangeArrowheads="1" noChangeShapeType="1" noTextEdit="1"/>
                </p:cNvSpPr>
                <p:nvPr/>
              </p:nvSpPr>
              <p:spPr>
                <a:xfrm>
                  <a:off x="6553200" y="5334000"/>
                  <a:ext cx="457200" cy="2769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DB77815-6EC4-C30F-F9F5-7F9D684358B8}"/>
                    </a:ext>
                  </a:extLst>
                </p:cNvPr>
                <p:cNvSpPr txBox="1"/>
                <p:nvPr/>
              </p:nvSpPr>
              <p:spPr>
                <a:xfrm>
                  <a:off x="5715000" y="3620640"/>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2</m:t>
                            </m:r>
                          </m:sub>
                        </m:sSub>
                      </m:oMath>
                    </m:oMathPara>
                  </a14:m>
                  <a:endParaRPr lang="en-US" sz="1200" dirty="0">
                    <a:solidFill>
                      <a:srgbClr val="FF0000"/>
                    </a:solidFill>
                  </a:endParaRPr>
                </a:p>
              </p:txBody>
            </p:sp>
          </mc:Choice>
          <mc:Fallback xmlns="">
            <p:sp>
              <p:nvSpPr>
                <p:cNvPr id="16" name="TextBox 15">
                  <a:extLst>
                    <a:ext uri="{FF2B5EF4-FFF2-40B4-BE49-F238E27FC236}">
                      <a16:creationId xmlns:a16="http://schemas.microsoft.com/office/drawing/2014/main" id="{5DB77815-6EC4-C30F-F9F5-7F9D684358B8}"/>
                    </a:ext>
                  </a:extLst>
                </p:cNvPr>
                <p:cNvSpPr txBox="1">
                  <a:spLocks noRot="1" noChangeAspect="1" noMove="1" noResize="1" noEditPoints="1" noAdjustHandles="1" noChangeArrowheads="1" noChangeShapeType="1" noTextEdit="1"/>
                </p:cNvSpPr>
                <p:nvPr/>
              </p:nvSpPr>
              <p:spPr>
                <a:xfrm>
                  <a:off x="5715000" y="3620640"/>
                  <a:ext cx="457200"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4C820D5-C0EE-4E16-061E-055A5E28E0E9}"/>
                    </a:ext>
                  </a:extLst>
                </p:cNvPr>
                <p:cNvSpPr txBox="1"/>
                <p:nvPr/>
              </p:nvSpPr>
              <p:spPr>
                <a:xfrm>
                  <a:off x="7467600" y="3991615"/>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4</m:t>
                            </m:r>
                          </m:sub>
                        </m:sSub>
                      </m:oMath>
                    </m:oMathPara>
                  </a14:m>
                  <a:endParaRPr lang="en-US" sz="1200" dirty="0">
                    <a:solidFill>
                      <a:srgbClr val="FF0000"/>
                    </a:solidFill>
                  </a:endParaRPr>
                </a:p>
              </p:txBody>
            </p:sp>
          </mc:Choice>
          <mc:Fallback xmlns="">
            <p:sp>
              <p:nvSpPr>
                <p:cNvPr id="17" name="TextBox 16">
                  <a:extLst>
                    <a:ext uri="{FF2B5EF4-FFF2-40B4-BE49-F238E27FC236}">
                      <a16:creationId xmlns:a16="http://schemas.microsoft.com/office/drawing/2014/main" id="{A4C820D5-C0EE-4E16-061E-055A5E28E0E9}"/>
                    </a:ext>
                  </a:extLst>
                </p:cNvPr>
                <p:cNvSpPr txBox="1">
                  <a:spLocks noRot="1" noChangeAspect="1" noMove="1" noResize="1" noEditPoints="1" noAdjustHandles="1" noChangeArrowheads="1" noChangeShapeType="1" noTextEdit="1"/>
                </p:cNvSpPr>
                <p:nvPr/>
              </p:nvSpPr>
              <p:spPr>
                <a:xfrm>
                  <a:off x="7467600" y="3991615"/>
                  <a:ext cx="457200"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6B6FFD4-0D8D-59CA-069C-CF089E2C0093}"/>
                    </a:ext>
                  </a:extLst>
                </p:cNvPr>
                <p:cNvSpPr txBox="1"/>
                <p:nvPr/>
              </p:nvSpPr>
              <p:spPr>
                <a:xfrm>
                  <a:off x="5083837" y="5121532"/>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i="1">
                                <a:solidFill>
                                  <a:srgbClr val="FF0000"/>
                                </a:solidFill>
                                <a:latin typeface="Cambria Math" panose="02040503050406030204" pitchFamily="18" charset="0"/>
                              </a:rPr>
                              <m:t>1</m:t>
                            </m:r>
                          </m:sub>
                        </m:sSub>
                      </m:oMath>
                    </m:oMathPara>
                  </a14:m>
                  <a:endParaRPr lang="en-US" sz="1200" dirty="0">
                    <a:solidFill>
                      <a:srgbClr val="FF0000"/>
                    </a:solidFill>
                  </a:endParaRPr>
                </a:p>
              </p:txBody>
            </p:sp>
          </mc:Choice>
          <mc:Fallback xmlns="">
            <p:sp>
              <p:nvSpPr>
                <p:cNvPr id="18" name="TextBox 17">
                  <a:extLst>
                    <a:ext uri="{FF2B5EF4-FFF2-40B4-BE49-F238E27FC236}">
                      <a16:creationId xmlns:a16="http://schemas.microsoft.com/office/drawing/2014/main" id="{E6B6FFD4-0D8D-59CA-069C-CF089E2C0093}"/>
                    </a:ext>
                  </a:extLst>
                </p:cNvPr>
                <p:cNvSpPr txBox="1">
                  <a:spLocks noRot="1" noChangeAspect="1" noMove="1" noResize="1" noEditPoints="1" noAdjustHandles="1" noChangeArrowheads="1" noChangeShapeType="1" noTextEdit="1"/>
                </p:cNvSpPr>
                <p:nvPr/>
              </p:nvSpPr>
              <p:spPr>
                <a:xfrm>
                  <a:off x="5083837" y="5121532"/>
                  <a:ext cx="457200" cy="276999"/>
                </a:xfrm>
                <a:prstGeom prst="rect">
                  <a:avLst/>
                </a:prstGeom>
                <a:blipFill>
                  <a:blip r:embed="rId7"/>
                  <a:stretch>
                    <a:fillRect/>
                  </a:stretch>
                </a:blipFill>
              </p:spPr>
              <p:txBody>
                <a:bodyPr/>
                <a:lstStyle/>
                <a:p>
                  <a:r>
                    <a:rPr lang="en-US">
                      <a:noFill/>
                    </a:rPr>
                    <a:t> </a:t>
                  </a:r>
                </a:p>
              </p:txBody>
            </p:sp>
          </mc:Fallback>
        </mc:AlternateContent>
      </p:grpSp>
      <p:sp>
        <p:nvSpPr>
          <p:cNvPr id="23553" name="Rectangle 1">
            <a:extLst>
              <a:ext uri="{FF2B5EF4-FFF2-40B4-BE49-F238E27FC236}">
                <a16:creationId xmlns:a16="http://schemas.microsoft.com/office/drawing/2014/main" id="{3589C6ED-4E43-48EE-BC05-33206D2004BD}"/>
              </a:ext>
            </a:extLst>
          </p:cNvPr>
          <p:cNvSpPr>
            <a:spLocks noGrp="1" noChangeArrowheads="1"/>
          </p:cNvSpPr>
          <p:nvPr>
            <p:ph type="title"/>
          </p:nvPr>
        </p:nvSpPr>
        <p:spPr/>
        <p:txBody>
          <a:bodyPr/>
          <a:lstStyle/>
          <a:p>
            <a:r>
              <a:rPr lang="en-US" altLang="en-US" dirty="0"/>
              <a:t>Clustering is an Optimization Problem</a:t>
            </a:r>
          </a:p>
        </p:txBody>
      </p:sp>
      <p:sp>
        <p:nvSpPr>
          <p:cNvPr id="23554" name="Rectangle 2">
            <a:extLst>
              <a:ext uri="{FF2B5EF4-FFF2-40B4-BE49-F238E27FC236}">
                <a16:creationId xmlns:a16="http://schemas.microsoft.com/office/drawing/2014/main" id="{88B33D65-2D1B-4634-9E96-EDEACB3CF886}"/>
              </a:ext>
            </a:extLst>
          </p:cNvPr>
          <p:cNvSpPr>
            <a:spLocks noGrp="1" noChangeArrowheads="1"/>
          </p:cNvSpPr>
          <p:nvPr>
            <p:ph idx="1"/>
          </p:nvPr>
        </p:nvSpPr>
        <p:spPr>
          <a:xfrm>
            <a:off x="628650" y="1825625"/>
            <a:ext cx="7886700" cy="2822575"/>
          </a:xfrm>
        </p:spPr>
        <p:txBody>
          <a:bodyPr/>
          <a:lstStyle/>
          <a:p>
            <a:r>
              <a:rPr lang="en-US" altLang="en-US" dirty="0"/>
              <a:t>The best clustering minimizes or maximizes an objective function.</a:t>
            </a:r>
          </a:p>
          <a:p>
            <a:endParaRPr lang="en-US" altLang="en-US" b="1" dirty="0"/>
          </a:p>
          <a:p>
            <a:r>
              <a:rPr lang="en-US" altLang="en-US" b="1" dirty="0"/>
              <a:t>Example</a:t>
            </a:r>
            <a:r>
              <a:rPr lang="en-US" altLang="en-US" dirty="0"/>
              <a:t>: Minimize the “Sum of Squared Errors” for centroid-based algorithms.</a:t>
            </a:r>
          </a:p>
          <a:p>
            <a:endParaRPr lang="en-US" altLang="en-US" dirty="0"/>
          </a:p>
          <a:p>
            <a:endParaRPr lang="en-US" altLang="en-US" dirty="0"/>
          </a:p>
          <a:p>
            <a:pPr marL="342900" lvl="1" indent="0">
              <a:buNone/>
            </a:pPr>
            <a:endParaRPr lang="en-US" altLang="en-US" dirty="0"/>
          </a:p>
          <a:p>
            <a:pPr marL="342900" lvl="1" indent="0">
              <a:buNone/>
            </a:pPr>
            <a:endParaRPr lang="en-US" altLang="en-US" dirty="0"/>
          </a:p>
          <a:p>
            <a:pPr marL="0" indent="0">
              <a:buNone/>
            </a:pPr>
            <a:endParaRPr lang="en-US"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D92EBEF-EA96-4715-BC4F-E4CEA29663B8}"/>
                  </a:ext>
                </a:extLst>
              </p:cNvPr>
              <p:cNvSpPr txBox="1"/>
              <p:nvPr/>
            </p:nvSpPr>
            <p:spPr>
              <a:xfrm>
                <a:off x="533400" y="3505200"/>
                <a:ext cx="3415359" cy="9324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2">
                              <a:lumMod val="10000"/>
                            </a:schemeClr>
                          </a:solidFill>
                          <a:latin typeface="Cambria Math" panose="02040503050406030204" pitchFamily="18" charset="0"/>
                        </a:rPr>
                        <m:t>𝑆𝑆𝐸</m:t>
                      </m:r>
                      <m:r>
                        <a:rPr lang="en-US" sz="2000" b="0" i="1" smtClean="0">
                          <a:solidFill>
                            <a:schemeClr val="bg2">
                              <a:lumMod val="10000"/>
                            </a:schemeClr>
                          </a:solidFill>
                          <a:latin typeface="Cambria Math" panose="02040503050406030204" pitchFamily="18" charset="0"/>
                        </a:rPr>
                        <m:t>= </m:t>
                      </m:r>
                      <m:nary>
                        <m:naryPr>
                          <m:chr m:val="∑"/>
                          <m:ctrlPr>
                            <a:rPr lang="en-US" sz="2000" b="0" i="1" smtClean="0">
                              <a:solidFill>
                                <a:schemeClr val="bg2">
                                  <a:lumMod val="10000"/>
                                </a:schemeClr>
                              </a:solidFill>
                              <a:latin typeface="Cambria Math" panose="02040503050406030204" pitchFamily="18" charset="0"/>
                            </a:rPr>
                          </m:ctrlPr>
                        </m:naryPr>
                        <m:sub>
                          <m:r>
                            <m:rPr>
                              <m:brk m:alnAt="23"/>
                            </m:rPr>
                            <a:rPr lang="en-US" sz="2000" b="0" i="1" smtClean="0">
                              <a:solidFill>
                                <a:schemeClr val="bg2">
                                  <a:lumMod val="10000"/>
                                </a:schemeClr>
                              </a:solidFill>
                              <a:latin typeface="Cambria Math" panose="02040503050406030204" pitchFamily="18" charset="0"/>
                            </a:rPr>
                            <m:t>𝑖</m:t>
                          </m:r>
                          <m:r>
                            <a:rPr lang="en-US" sz="2000" b="0" i="1" smtClean="0">
                              <a:solidFill>
                                <a:schemeClr val="bg2">
                                  <a:lumMod val="10000"/>
                                </a:schemeClr>
                              </a:solidFill>
                              <a:latin typeface="Cambria Math" panose="02040503050406030204" pitchFamily="18" charset="0"/>
                            </a:rPr>
                            <m:t>=1</m:t>
                          </m:r>
                        </m:sub>
                        <m:sup>
                          <m:r>
                            <a:rPr lang="en-US" sz="2000" b="0" i="1" smtClean="0">
                              <a:solidFill>
                                <a:schemeClr val="bg2">
                                  <a:lumMod val="10000"/>
                                </a:schemeClr>
                              </a:solidFill>
                              <a:latin typeface="Cambria Math" panose="02040503050406030204" pitchFamily="18" charset="0"/>
                            </a:rPr>
                            <m:t>𝑘</m:t>
                          </m:r>
                        </m:sup>
                        <m:e>
                          <m:nary>
                            <m:naryPr>
                              <m:chr m:val="∑"/>
                              <m:ctrlPr>
                                <a:rPr lang="en-US" sz="2000" b="0" i="1" smtClean="0">
                                  <a:solidFill>
                                    <a:schemeClr val="bg2">
                                      <a:lumMod val="10000"/>
                                    </a:schemeClr>
                                  </a:solidFill>
                                  <a:latin typeface="Cambria Math" panose="02040503050406030204" pitchFamily="18" charset="0"/>
                                </a:rPr>
                              </m:ctrlPr>
                            </m:naryPr>
                            <m:sub>
                              <m:r>
                                <m:rPr>
                                  <m:brk m:alnAt="23"/>
                                </m:rPr>
                                <a:rPr lang="en-US" sz="2000" b="1" i="1" smtClean="0">
                                  <a:solidFill>
                                    <a:schemeClr val="bg2">
                                      <a:lumMod val="10000"/>
                                    </a:schemeClr>
                                  </a:solidFill>
                                  <a:latin typeface="Cambria Math" panose="02040503050406030204" pitchFamily="18" charset="0"/>
                                </a:rPr>
                                <m:t>𝒙</m:t>
                              </m:r>
                              <m:r>
                                <a:rPr lang="en-US" sz="2000" b="0" i="1" smtClean="0">
                                  <a:solidFill>
                                    <a:schemeClr val="bg2">
                                      <a:lumMod val="10000"/>
                                    </a:schemeClr>
                                  </a:solidFill>
                                  <a:latin typeface="Cambria Math" panose="02040503050406030204" pitchFamily="18" charset="0"/>
                                </a:rPr>
                                <m:t>∈</m:t>
                              </m:r>
                              <m:sSub>
                                <m:sSubPr>
                                  <m:ctrlPr>
                                    <a:rPr lang="en-US" sz="2000" b="0" i="1" smtClean="0">
                                      <a:solidFill>
                                        <a:schemeClr val="bg2">
                                          <a:lumMod val="10000"/>
                                        </a:schemeClr>
                                      </a:solidFill>
                                      <a:latin typeface="Cambria Math" panose="02040503050406030204" pitchFamily="18" charset="0"/>
                                    </a:rPr>
                                  </m:ctrlPr>
                                </m:sSubPr>
                                <m:e>
                                  <m:r>
                                    <a:rPr lang="en-US" sz="2000" b="0" i="1" smtClean="0">
                                      <a:solidFill>
                                        <a:schemeClr val="bg2">
                                          <a:lumMod val="10000"/>
                                        </a:schemeClr>
                                      </a:solidFill>
                                      <a:latin typeface="Cambria Math" panose="02040503050406030204" pitchFamily="18" charset="0"/>
                                    </a:rPr>
                                    <m:t>𝐶</m:t>
                                  </m:r>
                                </m:e>
                                <m:sub>
                                  <m:r>
                                    <a:rPr lang="en-US" sz="2000" b="0" i="1" smtClean="0">
                                      <a:solidFill>
                                        <a:schemeClr val="bg2">
                                          <a:lumMod val="10000"/>
                                        </a:schemeClr>
                                      </a:solidFill>
                                      <a:latin typeface="Cambria Math" panose="02040503050406030204" pitchFamily="18" charset="0"/>
                                    </a:rPr>
                                    <m:t>𝑖</m:t>
                                  </m:r>
                                </m:sub>
                              </m:sSub>
                            </m:sub>
                            <m:sup/>
                            <m:e>
                              <m:sSup>
                                <m:sSupPr>
                                  <m:ctrlPr>
                                    <a:rPr lang="en-US" sz="2000" b="0" i="1" smtClean="0">
                                      <a:solidFill>
                                        <a:schemeClr val="bg2">
                                          <a:lumMod val="10000"/>
                                        </a:schemeClr>
                                      </a:solidFill>
                                      <a:latin typeface="Cambria Math" panose="02040503050406030204" pitchFamily="18" charset="0"/>
                                    </a:rPr>
                                  </m:ctrlPr>
                                </m:sSupPr>
                                <m:e>
                                  <m:d>
                                    <m:dPr>
                                      <m:begChr m:val="‖"/>
                                      <m:endChr m:val="‖"/>
                                      <m:ctrlPr>
                                        <a:rPr lang="en-US" sz="2000" i="1">
                                          <a:solidFill>
                                            <a:schemeClr val="bg2">
                                              <a:lumMod val="10000"/>
                                            </a:schemeClr>
                                          </a:solidFill>
                                          <a:latin typeface="Cambria Math" panose="02040503050406030204" pitchFamily="18" charset="0"/>
                                        </a:rPr>
                                      </m:ctrlPr>
                                    </m:dPr>
                                    <m:e>
                                      <m:r>
                                        <a:rPr lang="en-US" sz="2000" b="1" i="1">
                                          <a:solidFill>
                                            <a:schemeClr val="bg2">
                                              <a:lumMod val="10000"/>
                                            </a:schemeClr>
                                          </a:solidFill>
                                          <a:latin typeface="Cambria Math" panose="02040503050406030204" pitchFamily="18" charset="0"/>
                                        </a:rPr>
                                        <m:t>𝒙</m:t>
                                      </m:r>
                                      <m:r>
                                        <a:rPr lang="en-US" sz="2000" i="1">
                                          <a:solidFill>
                                            <a:schemeClr val="bg2">
                                              <a:lumMod val="10000"/>
                                            </a:schemeClr>
                                          </a:solidFill>
                                          <a:latin typeface="Cambria Math" panose="02040503050406030204" pitchFamily="18" charset="0"/>
                                        </a:rPr>
                                        <m:t>−</m:t>
                                      </m:r>
                                      <m:sSub>
                                        <m:sSubPr>
                                          <m:ctrlPr>
                                            <a:rPr lang="en-US" sz="2000" i="1">
                                              <a:solidFill>
                                                <a:schemeClr val="bg2">
                                                  <a:lumMod val="10000"/>
                                                </a:schemeClr>
                                              </a:solidFill>
                                              <a:latin typeface="Cambria Math" panose="02040503050406030204" pitchFamily="18" charset="0"/>
                                            </a:rPr>
                                          </m:ctrlPr>
                                        </m:sSubPr>
                                        <m:e>
                                          <m:r>
                                            <a:rPr lang="en-US" sz="2000" b="1" i="1">
                                              <a:solidFill>
                                                <a:schemeClr val="bg2">
                                                  <a:lumMod val="10000"/>
                                                </a:schemeClr>
                                              </a:solidFill>
                                              <a:latin typeface="Cambria Math" panose="02040503050406030204" pitchFamily="18" charset="0"/>
                                            </a:rPr>
                                            <m:t>𝒎</m:t>
                                          </m:r>
                                        </m:e>
                                        <m:sub>
                                          <m:r>
                                            <a:rPr lang="en-US" sz="2000" i="1">
                                              <a:solidFill>
                                                <a:schemeClr val="bg2">
                                                  <a:lumMod val="10000"/>
                                                </a:schemeClr>
                                              </a:solidFill>
                                              <a:latin typeface="Cambria Math" panose="02040503050406030204" pitchFamily="18" charset="0"/>
                                            </a:rPr>
                                            <m:t>𝑖</m:t>
                                          </m:r>
                                        </m:sub>
                                      </m:sSub>
                                    </m:e>
                                  </m:d>
                                </m:e>
                                <m:sup>
                                  <m:r>
                                    <a:rPr lang="en-US" sz="2000" b="0" i="1" smtClean="0">
                                      <a:solidFill>
                                        <a:schemeClr val="bg2">
                                          <a:lumMod val="10000"/>
                                        </a:schemeClr>
                                      </a:solidFill>
                                      <a:latin typeface="Cambria Math" panose="02040503050406030204" pitchFamily="18" charset="0"/>
                                    </a:rPr>
                                    <m:t>2</m:t>
                                  </m:r>
                                </m:sup>
                              </m:sSup>
                            </m:e>
                          </m:nary>
                        </m:e>
                      </m:nary>
                    </m:oMath>
                  </m:oMathPara>
                </a14:m>
                <a:endParaRPr lang="en-US" sz="2000" dirty="0">
                  <a:solidFill>
                    <a:schemeClr val="bg2">
                      <a:lumMod val="10000"/>
                    </a:schemeClr>
                  </a:solidFill>
                </a:endParaRPr>
              </a:p>
            </p:txBody>
          </p:sp>
        </mc:Choice>
        <mc:Fallback xmlns="">
          <p:sp>
            <p:nvSpPr>
              <p:cNvPr id="4" name="TextBox 3">
                <a:extLst>
                  <a:ext uri="{FF2B5EF4-FFF2-40B4-BE49-F238E27FC236}">
                    <a16:creationId xmlns:a16="http://schemas.microsoft.com/office/drawing/2014/main" id="{9D92EBEF-EA96-4715-BC4F-E4CEA29663B8}"/>
                  </a:ext>
                </a:extLst>
              </p:cNvPr>
              <p:cNvSpPr txBox="1">
                <a:spLocks noRot="1" noChangeAspect="1" noMove="1" noResize="1" noEditPoints="1" noAdjustHandles="1" noChangeArrowheads="1" noChangeShapeType="1" noTextEdit="1"/>
              </p:cNvSpPr>
              <p:nvPr/>
            </p:nvSpPr>
            <p:spPr>
              <a:xfrm>
                <a:off x="533400" y="3505200"/>
                <a:ext cx="3415359" cy="93249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378285C-21FE-3603-2BC5-003EC50ED1BC}"/>
                  </a:ext>
                </a:extLst>
              </p:cNvPr>
              <p:cNvSpPr txBox="1"/>
              <p:nvPr/>
            </p:nvSpPr>
            <p:spPr>
              <a:xfrm>
                <a:off x="380999" y="4647156"/>
                <a:ext cx="3415359" cy="1569660"/>
              </a:xfrm>
              <a:prstGeom prst="rect">
                <a:avLst/>
              </a:prstGeom>
              <a:noFill/>
            </p:spPr>
            <p:txBody>
              <a:bodyPr wrap="square">
                <a:spAutoFit/>
              </a:bodyPr>
              <a:lstStyle/>
              <a:p>
                <a:pPr marL="628650" lvl="1">
                  <a:buFont typeface="Arial" panose="020B0604020202020204" pitchFamily="34" charset="0"/>
                  <a:buChar char="•"/>
                </a:pPr>
                <a14:m>
                  <m:oMath xmlns:m="http://schemas.openxmlformats.org/officeDocument/2006/math">
                    <m:r>
                      <a:rPr lang="en-US" sz="1600" b="1" i="1" smtClean="0">
                        <a:solidFill>
                          <a:schemeClr val="tx1"/>
                        </a:solidFill>
                        <a:latin typeface="Cambria Math" panose="02040503050406030204" pitchFamily="18" charset="0"/>
                      </a:rPr>
                      <m:t>𝒙</m:t>
                    </m:r>
                    <m:r>
                      <a:rPr lang="en-US" sz="1600" b="0" i="1" smtClean="0">
                        <a:solidFill>
                          <a:schemeClr val="tx1"/>
                        </a:solidFill>
                        <a:latin typeface="Cambria Math" panose="02040503050406030204" pitchFamily="18" charset="0"/>
                      </a:rPr>
                      <m:t> </m:t>
                    </m:r>
                  </m:oMath>
                </a14:m>
                <a:r>
                  <a:rPr lang="en-US" altLang="en-US" sz="1600" dirty="0">
                    <a:solidFill>
                      <a:schemeClr val="tx1"/>
                    </a:solidFill>
                    <a:latin typeface="+mn-lt"/>
                  </a:rPr>
                  <a:t>is a data point in cluster </a:t>
                </a:r>
                <a14:m>
                  <m:oMath xmlns:m="http://schemas.openxmlformats.org/officeDocument/2006/math">
                    <m:sSub>
                      <m:sSubPr>
                        <m:ctrlPr>
                          <a:rPr lang="en-US" altLang="en-US" sz="1600" b="0" i="1" smtClean="0">
                            <a:solidFill>
                              <a:schemeClr val="tx1"/>
                            </a:solidFill>
                            <a:latin typeface="Cambria Math" panose="02040503050406030204" pitchFamily="18" charset="0"/>
                          </a:rPr>
                        </m:ctrlPr>
                      </m:sSubPr>
                      <m:e>
                        <m:r>
                          <a:rPr lang="en-US" altLang="en-US" sz="1600" b="0" i="1" smtClean="0">
                            <a:solidFill>
                              <a:schemeClr val="tx1"/>
                            </a:solidFill>
                            <a:latin typeface="Cambria Math" panose="02040503050406030204" pitchFamily="18" charset="0"/>
                          </a:rPr>
                          <m:t>𝐶</m:t>
                        </m:r>
                      </m:e>
                      <m:sub>
                        <m:r>
                          <a:rPr lang="en-US" altLang="en-US" sz="1600" b="0" i="1" smtClean="0">
                            <a:solidFill>
                              <a:schemeClr val="tx1"/>
                            </a:solidFill>
                            <a:latin typeface="Cambria Math" panose="02040503050406030204" pitchFamily="18" charset="0"/>
                          </a:rPr>
                          <m:t>𝑖</m:t>
                        </m:r>
                      </m:sub>
                    </m:sSub>
                  </m:oMath>
                </a14:m>
                <a:r>
                  <a:rPr lang="en-US" altLang="en-US" sz="1600" dirty="0">
                    <a:solidFill>
                      <a:schemeClr val="tx1"/>
                    </a:solidFill>
                    <a:latin typeface="+mn-lt"/>
                  </a:rPr>
                  <a:t>, </a:t>
                </a:r>
              </a:p>
              <a:p>
                <a:pPr marL="628650" lvl="1">
                  <a:buFont typeface="Arial" panose="020B0604020202020204" pitchFamily="34" charset="0"/>
                  <a:buChar char="•"/>
                </a:pPr>
                <a14:m>
                  <m:oMath xmlns:m="http://schemas.openxmlformats.org/officeDocument/2006/math">
                    <m:sSub>
                      <m:sSubPr>
                        <m:ctrlPr>
                          <a:rPr lang="en-US" altLang="en-US" sz="1600" b="0" i="1" smtClean="0">
                            <a:solidFill>
                              <a:schemeClr val="tx1"/>
                            </a:solidFill>
                            <a:latin typeface="Cambria Math" panose="02040503050406030204" pitchFamily="18" charset="0"/>
                          </a:rPr>
                        </m:ctrlPr>
                      </m:sSubPr>
                      <m:e>
                        <m:r>
                          <a:rPr lang="en-US" altLang="en-US" sz="1600" b="1" i="1" smtClean="0">
                            <a:solidFill>
                              <a:schemeClr val="tx1"/>
                            </a:solidFill>
                            <a:latin typeface="Cambria Math" panose="02040503050406030204" pitchFamily="18" charset="0"/>
                          </a:rPr>
                          <m:t>𝒎</m:t>
                        </m:r>
                      </m:e>
                      <m:sub>
                        <m:r>
                          <a:rPr lang="en-US" altLang="en-US" sz="1600" b="0" i="1" smtClean="0">
                            <a:solidFill>
                              <a:schemeClr val="tx1"/>
                            </a:solidFill>
                            <a:latin typeface="Cambria Math" panose="02040503050406030204" pitchFamily="18" charset="0"/>
                          </a:rPr>
                          <m:t>𝑖</m:t>
                        </m:r>
                      </m:sub>
                    </m:sSub>
                  </m:oMath>
                </a14:m>
                <a:r>
                  <a:rPr lang="en-US" altLang="en-US" sz="1600" dirty="0">
                    <a:solidFill>
                      <a:schemeClr val="tx1"/>
                    </a:solidFill>
                    <a:latin typeface="+mn-lt"/>
                  </a:rPr>
                  <a:t> is the center for cluster </a:t>
                </a:r>
                <a14:m>
                  <m:oMath xmlns:m="http://schemas.openxmlformats.org/officeDocument/2006/math">
                    <m:sSub>
                      <m:sSubPr>
                        <m:ctrlPr>
                          <a:rPr lang="en-US" altLang="en-US" sz="1600" b="0" i="1" smtClean="0">
                            <a:solidFill>
                              <a:schemeClr val="tx1"/>
                            </a:solidFill>
                            <a:latin typeface="Cambria Math" panose="02040503050406030204" pitchFamily="18" charset="0"/>
                          </a:rPr>
                        </m:ctrlPr>
                      </m:sSubPr>
                      <m:e>
                        <m:r>
                          <a:rPr lang="en-US" altLang="en-US" sz="1600" b="0" i="1" smtClean="0">
                            <a:solidFill>
                              <a:schemeClr val="tx1"/>
                            </a:solidFill>
                            <a:latin typeface="Cambria Math" panose="02040503050406030204" pitchFamily="18" charset="0"/>
                          </a:rPr>
                          <m:t>𝐶</m:t>
                        </m:r>
                      </m:e>
                      <m:sub>
                        <m:r>
                          <a:rPr lang="en-US" altLang="en-US" sz="1600" b="0" i="1" smtClean="0">
                            <a:solidFill>
                              <a:schemeClr val="tx1"/>
                            </a:solidFill>
                            <a:latin typeface="Cambria Math" panose="02040503050406030204" pitchFamily="18" charset="0"/>
                          </a:rPr>
                          <m:t>𝑖</m:t>
                        </m:r>
                      </m:sub>
                    </m:sSub>
                  </m:oMath>
                </a14:m>
                <a:r>
                  <a:rPr lang="en-US" altLang="en-US" sz="1600" dirty="0">
                    <a:solidFill>
                      <a:schemeClr val="tx1"/>
                    </a:solidFill>
                    <a:latin typeface="+mn-lt"/>
                  </a:rPr>
                  <a:t>  as the mean of all points in the cluster.</a:t>
                </a:r>
                <a:endParaRPr lang="en-US" altLang="en-US" sz="1600" dirty="0">
                  <a:solidFill>
                    <a:schemeClr val="tx1"/>
                  </a:solidFill>
                  <a:latin typeface="Cambria Math" panose="02040503050406030204" pitchFamily="18" charset="0"/>
                </a:endParaRPr>
              </a:p>
              <a:p>
                <a:pPr marL="628650" lvl="1">
                  <a:buFont typeface="Arial" panose="020B0604020202020204" pitchFamily="34" charset="0"/>
                  <a:buChar char="•"/>
                </a:pPr>
                <a14:m>
                  <m:oMath xmlns:m="http://schemas.openxmlformats.org/officeDocument/2006/math">
                    <m:d>
                      <m:dPr>
                        <m:begChr m:val="‖"/>
                        <m:endChr m:val="‖"/>
                        <m:ctrlPr>
                          <a:rPr lang="en-US" altLang="en-US" sz="1600" i="1" smtClean="0">
                            <a:solidFill>
                              <a:schemeClr val="tx1"/>
                            </a:solidFill>
                            <a:latin typeface="Cambria Math" panose="02040503050406030204" pitchFamily="18" charset="0"/>
                          </a:rPr>
                        </m:ctrlPr>
                      </m:dPr>
                      <m:e>
                        <m:r>
                          <a:rPr lang="en-US" altLang="en-US" sz="1600" b="0" i="1" smtClean="0">
                            <a:solidFill>
                              <a:schemeClr val="tx1"/>
                            </a:solidFill>
                            <a:latin typeface="Cambria Math" panose="02040503050406030204" pitchFamily="18" charset="0"/>
                          </a:rPr>
                          <m:t>⋅</m:t>
                        </m:r>
                      </m:e>
                    </m:d>
                  </m:oMath>
                </a14:m>
                <a:r>
                  <a:rPr lang="en-US" altLang="en-US" sz="1600" dirty="0">
                    <a:solidFill>
                      <a:schemeClr val="tx1"/>
                    </a:solidFill>
                    <a:latin typeface="+mn-lt"/>
                  </a:rPr>
                  <a:t> is the L2 norm (Euclidean distance)</a:t>
                </a:r>
              </a:p>
            </p:txBody>
          </p:sp>
        </mc:Choice>
        <mc:Fallback xmlns="">
          <p:sp>
            <p:nvSpPr>
              <p:cNvPr id="7" name="TextBox 6">
                <a:extLst>
                  <a:ext uri="{FF2B5EF4-FFF2-40B4-BE49-F238E27FC236}">
                    <a16:creationId xmlns:a16="http://schemas.microsoft.com/office/drawing/2014/main" id="{7378285C-21FE-3603-2BC5-003EC50ED1BC}"/>
                  </a:ext>
                </a:extLst>
              </p:cNvPr>
              <p:cNvSpPr txBox="1">
                <a:spLocks noRot="1" noChangeAspect="1" noMove="1" noResize="1" noEditPoints="1" noAdjustHandles="1" noChangeArrowheads="1" noChangeShapeType="1" noTextEdit="1"/>
              </p:cNvSpPr>
              <p:nvPr/>
            </p:nvSpPr>
            <p:spPr>
              <a:xfrm>
                <a:off x="380999" y="4647156"/>
                <a:ext cx="3415359" cy="1569660"/>
              </a:xfrm>
              <a:prstGeom prst="rect">
                <a:avLst/>
              </a:prstGeom>
              <a:blipFill>
                <a:blip r:embed="rId9"/>
                <a:stretch>
                  <a:fillRect t="-1163" b="-3876"/>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2024E984-E12F-EE61-7C76-067E1708D515}"/>
              </a:ext>
            </a:extLst>
          </p:cNvPr>
          <p:cNvGrpSpPr/>
          <p:nvPr/>
        </p:nvGrpSpPr>
        <p:grpSpPr>
          <a:xfrm>
            <a:off x="5124451" y="4597685"/>
            <a:ext cx="1123949" cy="373157"/>
            <a:chOff x="5124451" y="4597685"/>
            <a:chExt cx="1123949" cy="373157"/>
          </a:xfrm>
        </p:grpSpPr>
        <p:cxnSp>
          <p:nvCxnSpPr>
            <p:cNvPr id="9" name="Straight Arrow Connector 8">
              <a:extLst>
                <a:ext uri="{FF2B5EF4-FFF2-40B4-BE49-F238E27FC236}">
                  <a16:creationId xmlns:a16="http://schemas.microsoft.com/office/drawing/2014/main" id="{8E06398C-D44B-EF5B-FA13-724AE848F609}"/>
                </a:ext>
              </a:extLst>
            </p:cNvPr>
            <p:cNvCxnSpPr>
              <a:cxnSpLocks/>
            </p:cNvCxnSpPr>
            <p:nvPr/>
          </p:nvCxnSpPr>
          <p:spPr>
            <a:xfrm flipV="1">
              <a:off x="5124451" y="4876800"/>
              <a:ext cx="514349" cy="940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890979D-58A3-4DA8-9220-637D8497E84C}"/>
                    </a:ext>
                  </a:extLst>
                </p:cNvPr>
                <p:cNvSpPr txBox="1"/>
                <p:nvPr/>
              </p:nvSpPr>
              <p:spPr>
                <a:xfrm>
                  <a:off x="5334000" y="4597685"/>
                  <a:ext cx="914400"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100" b="0" i="1" smtClean="0">
                                <a:solidFill>
                                  <a:schemeClr val="accent1"/>
                                </a:solidFill>
                                <a:latin typeface="Cambria Math" panose="02040503050406030204" pitchFamily="18" charset="0"/>
                              </a:rPr>
                            </m:ctrlPr>
                          </m:dPr>
                          <m:e>
                            <m:r>
                              <a:rPr lang="en-US" sz="1100" b="1" i="1" smtClean="0">
                                <a:solidFill>
                                  <a:schemeClr val="accent1"/>
                                </a:solidFill>
                                <a:latin typeface="Cambria Math" panose="02040503050406030204" pitchFamily="18" charset="0"/>
                              </a:rPr>
                              <m:t>𝒙</m:t>
                            </m:r>
                            <m:r>
                              <a:rPr lang="en-US" sz="1100" b="0" i="1" smtClean="0">
                                <a:solidFill>
                                  <a:schemeClr val="accent1"/>
                                </a:solidFill>
                                <a:latin typeface="Cambria Math" panose="02040503050406030204" pitchFamily="18" charset="0"/>
                              </a:rPr>
                              <m:t>−</m:t>
                            </m:r>
                            <m:sSub>
                              <m:sSubPr>
                                <m:ctrlPr>
                                  <a:rPr lang="en-US" sz="1100" i="1">
                                    <a:solidFill>
                                      <a:schemeClr val="accent1"/>
                                    </a:solidFill>
                                    <a:latin typeface="Cambria Math" panose="02040503050406030204" pitchFamily="18" charset="0"/>
                                  </a:rPr>
                                </m:ctrlPr>
                              </m:sSubPr>
                              <m:e>
                                <m:r>
                                  <a:rPr lang="en-US" sz="1100" b="1" i="1">
                                    <a:solidFill>
                                      <a:schemeClr val="accent1"/>
                                    </a:solidFill>
                                    <a:latin typeface="Cambria Math" panose="02040503050406030204" pitchFamily="18" charset="0"/>
                                  </a:rPr>
                                  <m:t>𝒎</m:t>
                                </m:r>
                              </m:e>
                              <m:sub>
                                <m:r>
                                  <a:rPr lang="en-US" sz="1100" i="1">
                                    <a:solidFill>
                                      <a:schemeClr val="accent1"/>
                                    </a:solidFill>
                                    <a:latin typeface="Cambria Math" panose="02040503050406030204" pitchFamily="18" charset="0"/>
                                  </a:rPr>
                                  <m:t>1</m:t>
                                </m:r>
                              </m:sub>
                            </m:sSub>
                          </m:e>
                        </m:d>
                      </m:oMath>
                    </m:oMathPara>
                  </a14:m>
                  <a:endParaRPr lang="en-US" sz="1100" dirty="0">
                    <a:solidFill>
                      <a:schemeClr val="accent1"/>
                    </a:solidFill>
                  </a:endParaRPr>
                </a:p>
              </p:txBody>
            </p:sp>
          </mc:Choice>
          <mc:Fallback xmlns="">
            <p:sp>
              <p:nvSpPr>
                <p:cNvPr id="13" name="TextBox 12">
                  <a:extLst>
                    <a:ext uri="{FF2B5EF4-FFF2-40B4-BE49-F238E27FC236}">
                      <a16:creationId xmlns:a16="http://schemas.microsoft.com/office/drawing/2014/main" id="{2890979D-58A3-4DA8-9220-637D8497E84C}"/>
                    </a:ext>
                  </a:extLst>
                </p:cNvPr>
                <p:cNvSpPr txBox="1">
                  <a:spLocks noRot="1" noChangeAspect="1" noMove="1" noResize="1" noEditPoints="1" noAdjustHandles="1" noChangeArrowheads="1" noChangeShapeType="1" noTextEdit="1"/>
                </p:cNvSpPr>
                <p:nvPr/>
              </p:nvSpPr>
              <p:spPr>
                <a:xfrm>
                  <a:off x="5334000" y="4597685"/>
                  <a:ext cx="914400" cy="261610"/>
                </a:xfrm>
                <a:prstGeom prst="rect">
                  <a:avLst/>
                </a:prstGeom>
                <a:blipFill>
                  <a:blip r:embed="rId10"/>
                  <a:stretch>
                    <a:fillRect/>
                  </a:stretch>
                </a:blipFill>
              </p:spPr>
              <p:txBody>
                <a:bodyPr/>
                <a:lstStyle/>
                <a:p>
                  <a:r>
                    <a:rPr lang="en-US">
                      <a:noFill/>
                    </a:rPr>
                    <a:t> </a:t>
                  </a:r>
                </a:p>
              </p:txBody>
            </p:sp>
          </mc:Fallback>
        </mc:AlternateContent>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006BD663-1911-48B2-847B-F23BF68D0085}"/>
              </a:ext>
            </a:extLst>
          </p:cNvPr>
          <p:cNvSpPr>
            <a:spLocks noGrp="1" noChangeArrowheads="1"/>
          </p:cNvSpPr>
          <p:nvPr>
            <p:ph type="title"/>
          </p:nvPr>
        </p:nvSpPr>
        <p:spPr/>
        <p:txBody>
          <a:bodyPr/>
          <a:lstStyle/>
          <a:p>
            <a:r>
              <a:rPr lang="en-US" altLang="en-US" dirty="0"/>
              <a:t>Objective Functions</a:t>
            </a:r>
          </a:p>
        </p:txBody>
      </p:sp>
      <p:sp>
        <p:nvSpPr>
          <p:cNvPr id="24578" name="Rectangle 2">
            <a:extLst>
              <a:ext uri="{FF2B5EF4-FFF2-40B4-BE49-F238E27FC236}">
                <a16:creationId xmlns:a16="http://schemas.microsoft.com/office/drawing/2014/main" id="{AFD67E8D-A8E4-4F2B-AC3A-72BDAA889F1E}"/>
              </a:ext>
            </a:extLst>
          </p:cNvPr>
          <p:cNvSpPr>
            <a:spLocks noGrp="1" noChangeArrowheads="1"/>
          </p:cNvSpPr>
          <p:nvPr>
            <p:ph idx="1"/>
          </p:nvPr>
        </p:nvSpPr>
        <p:spPr>
          <a:xfrm>
            <a:off x="628650" y="1825625"/>
            <a:ext cx="7886700" cy="3508375"/>
          </a:xfrm>
        </p:spPr>
        <p:txBody>
          <a:bodyPr>
            <a:normAutofit fontScale="92500" lnSpcReduction="10000"/>
          </a:bodyPr>
          <a:lstStyle/>
          <a:p>
            <a:pPr marL="0" indent="0">
              <a:buNone/>
            </a:pPr>
            <a:r>
              <a:rPr lang="en-US" altLang="en-US" sz="2600" b="1" dirty="0"/>
              <a:t>Global objective function</a:t>
            </a:r>
          </a:p>
          <a:p>
            <a:r>
              <a:rPr lang="en-US" altLang="en-US" dirty="0"/>
              <a:t>Typically used in </a:t>
            </a:r>
            <a:r>
              <a:rPr lang="en-US" altLang="en-US" b="1" dirty="0"/>
              <a:t>partitional clustering. </a:t>
            </a:r>
            <a:r>
              <a:rPr lang="en-US" altLang="en-US" dirty="0"/>
              <a:t>k-means uses SSE.</a:t>
            </a:r>
          </a:p>
          <a:p>
            <a:r>
              <a:rPr lang="en-US" altLang="en-US" b="1" dirty="0"/>
              <a:t>Mixture Models  </a:t>
            </a:r>
            <a:r>
              <a:rPr lang="en-US" altLang="en-US" dirty="0"/>
              <a:t>assume that the data is a ‘mixture' of a number of parametric statistical distributions (e.g., a mixture of Gaussians). Maximize log-likelihood of the model. </a:t>
            </a:r>
          </a:p>
          <a:p>
            <a:pPr marL="0" indent="0">
              <a:buNone/>
            </a:pPr>
            <a:endParaRPr lang="en-US" altLang="en-US" dirty="0"/>
          </a:p>
          <a:p>
            <a:pPr marL="0" indent="0">
              <a:buNone/>
            </a:pPr>
            <a:r>
              <a:rPr lang="en-US" altLang="en-US" sz="2600" b="1" dirty="0"/>
              <a:t>Local objective function</a:t>
            </a:r>
          </a:p>
          <a:p>
            <a:r>
              <a:rPr lang="en-US" altLang="en-US" b="1" dirty="0"/>
              <a:t>Hierarchical clustering </a:t>
            </a:r>
            <a:r>
              <a:rPr lang="en-US" altLang="en-US" dirty="0"/>
              <a:t>algorithms typically have local objectives.</a:t>
            </a:r>
          </a:p>
          <a:p>
            <a:r>
              <a:rPr lang="en-US" altLang="en-US" b="1" dirty="0"/>
              <a:t>Density-based clustering </a:t>
            </a:r>
            <a:r>
              <a:rPr lang="en-US" altLang="en-US" dirty="0"/>
              <a:t>is based on local density estimates.</a:t>
            </a:r>
          </a:p>
          <a:p>
            <a:r>
              <a:rPr lang="en-US" altLang="en-US" b="1" dirty="0"/>
              <a:t>Graph based approaches</a:t>
            </a:r>
            <a:r>
              <a:rPr lang="en-US" altLang="en-US" dirty="0"/>
              <a:t>. Graph partitioning (e.g., min-cut) and shared nearest neighbors.</a:t>
            </a:r>
          </a:p>
        </p:txBody>
      </p:sp>
      <p:sp>
        <p:nvSpPr>
          <p:cNvPr id="2" name="TextBox 1">
            <a:extLst>
              <a:ext uri="{FF2B5EF4-FFF2-40B4-BE49-F238E27FC236}">
                <a16:creationId xmlns:a16="http://schemas.microsoft.com/office/drawing/2014/main" id="{0137537D-B938-C462-2B0F-7A2CF1EB6D63}"/>
              </a:ext>
            </a:extLst>
          </p:cNvPr>
          <p:cNvSpPr txBox="1"/>
          <p:nvPr/>
        </p:nvSpPr>
        <p:spPr>
          <a:xfrm>
            <a:off x="628650" y="5638800"/>
            <a:ext cx="7829550" cy="70788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altLang="en-US" sz="2000" dirty="0"/>
              <a:t>We will talk about the objective functions more when we talk about individual clustering algorithms.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8">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b="1"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r>
              <a:rPr lang="en-US" altLang="en-US" sz="1600" dirty="0"/>
              <a:t>Outliers and Scaling Issues</a:t>
            </a:r>
          </a:p>
          <a:p>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18132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7A609186-E4E2-4BC3-9803-CFACBF4B9C8A}"/>
              </a:ext>
            </a:extLst>
          </p:cNvPr>
          <p:cNvSpPr>
            <a:spLocks noGrp="1" noChangeArrowheads="1"/>
          </p:cNvSpPr>
          <p:nvPr>
            <p:ph type="title"/>
          </p:nvPr>
        </p:nvSpPr>
        <p:spPr/>
        <p:txBody>
          <a:bodyPr/>
          <a:lstStyle/>
          <a:p>
            <a:r>
              <a:rPr lang="en-US" altLang="en-US"/>
              <a:t>K-means Clustering</a:t>
            </a:r>
          </a:p>
        </p:txBody>
      </p:sp>
      <p:sp>
        <p:nvSpPr>
          <p:cNvPr id="27650" name="Rectangle 2">
            <a:extLst>
              <a:ext uri="{FF2B5EF4-FFF2-40B4-BE49-F238E27FC236}">
                <a16:creationId xmlns:a16="http://schemas.microsoft.com/office/drawing/2014/main" id="{ACAF104C-52C3-44C3-97D8-1A3263806DC4}"/>
              </a:ext>
            </a:extLst>
          </p:cNvPr>
          <p:cNvSpPr>
            <a:spLocks noGrp="1" noChangeArrowheads="1"/>
          </p:cNvSpPr>
          <p:nvPr>
            <p:ph idx="1"/>
          </p:nvPr>
        </p:nvSpPr>
        <p:spPr/>
        <p:txBody>
          <a:bodyPr/>
          <a:lstStyle/>
          <a:p>
            <a:r>
              <a:rPr lang="en-US" altLang="en-US" b="1" dirty="0"/>
              <a:t>Partitional clustering </a:t>
            </a:r>
            <a:r>
              <a:rPr lang="en-US" altLang="en-US" dirty="0"/>
              <a:t>approach </a:t>
            </a:r>
          </a:p>
          <a:p>
            <a:r>
              <a:rPr lang="en-US" altLang="en-US" dirty="0"/>
              <a:t>Each cluster is associated with a centroid (center point) </a:t>
            </a:r>
          </a:p>
          <a:p>
            <a:r>
              <a:rPr lang="en-US" altLang="en-US" dirty="0"/>
              <a:t>Each point is assigned to the cluster with the closest centroid</a:t>
            </a:r>
          </a:p>
          <a:p>
            <a:r>
              <a:rPr lang="en-US" altLang="en-US" dirty="0"/>
              <a:t>Number of clusters, K, must be specified</a:t>
            </a:r>
          </a:p>
          <a:p>
            <a:endParaRPr lang="en-US" altLang="en-US" dirty="0"/>
          </a:p>
          <a:p>
            <a:pPr marL="0" indent="0">
              <a:buNone/>
            </a:pPr>
            <a:r>
              <a:rPr lang="en-US" altLang="en-US" dirty="0"/>
              <a:t>Lloyd’s algorithm (Voronoi iteration):</a:t>
            </a:r>
          </a:p>
        </p:txBody>
      </p:sp>
      <p:graphicFrame>
        <p:nvGraphicFramePr>
          <p:cNvPr id="27651" name="Object 3">
            <a:extLst>
              <a:ext uri="{FF2B5EF4-FFF2-40B4-BE49-F238E27FC236}">
                <a16:creationId xmlns:a16="http://schemas.microsoft.com/office/drawing/2014/main" id="{6B79DF67-529F-45DD-94EF-087F4A93D98F}"/>
              </a:ext>
            </a:extLst>
          </p:cNvPr>
          <p:cNvGraphicFramePr>
            <a:graphicFrameLocks noChangeAspect="1"/>
          </p:cNvGraphicFramePr>
          <p:nvPr>
            <p:extLst>
              <p:ext uri="{D42A27DB-BD31-4B8C-83A1-F6EECF244321}">
                <p14:modId xmlns:p14="http://schemas.microsoft.com/office/powerpoint/2010/main" val="347956773"/>
              </p:ext>
            </p:extLst>
          </p:nvPr>
        </p:nvGraphicFramePr>
        <p:xfrm>
          <a:off x="494071" y="4211637"/>
          <a:ext cx="8147050" cy="2112963"/>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071" y="4211637"/>
                        <a:ext cx="8147050" cy="211296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a:extLst>
              <a:ext uri="{FF2B5EF4-FFF2-40B4-BE49-F238E27FC236}">
                <a16:creationId xmlns:a16="http://schemas.microsoft.com/office/drawing/2014/main" id="{668DBCC1-94C4-437D-9FAF-DCDB96303C87}"/>
              </a:ext>
            </a:extLst>
          </p:cNvPr>
          <p:cNvSpPr/>
          <p:nvPr/>
        </p:nvSpPr>
        <p:spPr>
          <a:xfrm>
            <a:off x="628650" y="4211637"/>
            <a:ext cx="7975600" cy="188436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48645CEB-38DC-4287-B3D2-86C351920AC6}"/>
              </a:ext>
            </a:extLst>
          </p:cNvPr>
          <p:cNvSpPr>
            <a:spLocks noGrp="1" noChangeArrowheads="1"/>
          </p:cNvSpPr>
          <p:nvPr>
            <p:ph type="title"/>
          </p:nvPr>
        </p:nvSpPr>
        <p:spPr/>
        <p:txBody>
          <a:bodyPr/>
          <a:lstStyle/>
          <a:p>
            <a:r>
              <a:rPr lang="en-US" altLang="en-US"/>
              <a:t>K-means Clustering – Details</a:t>
            </a:r>
          </a:p>
        </p:txBody>
      </p:sp>
      <mc:AlternateContent xmlns:mc="http://schemas.openxmlformats.org/markup-compatibility/2006" xmlns:a14="http://schemas.microsoft.com/office/drawing/2010/main">
        <mc:Choice Requires="a14">
          <p:sp>
            <p:nvSpPr>
              <p:cNvPr id="28674" name="Rectangle 2">
                <a:extLst>
                  <a:ext uri="{FF2B5EF4-FFF2-40B4-BE49-F238E27FC236}">
                    <a16:creationId xmlns:a16="http://schemas.microsoft.com/office/drawing/2014/main" id="{0A9738F6-478A-48C4-8D11-F9D026EC51F3}"/>
                  </a:ext>
                </a:extLst>
              </p:cNvPr>
              <p:cNvSpPr>
                <a:spLocks noGrp="1" noChangeArrowheads="1"/>
              </p:cNvSpPr>
              <p:nvPr>
                <p:ph idx="1"/>
              </p:nvPr>
            </p:nvSpPr>
            <p:spPr/>
            <p:txBody>
              <a:bodyPr>
                <a:normAutofit/>
              </a:bodyPr>
              <a:lstStyle/>
              <a:p>
                <a:r>
                  <a:rPr lang="en-US" altLang="en-US" b="1" dirty="0"/>
                  <a:t>Initial centroids </a:t>
                </a:r>
                <a:r>
                  <a:rPr lang="en-US" altLang="en-US" dirty="0"/>
                  <a:t>are often chosen randomly.</a:t>
                </a:r>
              </a:p>
              <a:p>
                <a:pPr lvl="1"/>
                <a:r>
                  <a:rPr lang="en-US" altLang="en-US" dirty="0"/>
                  <a:t>Clusters produced vary from one run to another.</a:t>
                </a:r>
              </a:p>
              <a:p>
                <a:r>
                  <a:rPr lang="en-US" altLang="en-US" dirty="0"/>
                  <a:t>The centroid is the mean of the points in the cluster.</a:t>
                </a:r>
              </a:p>
              <a:p>
                <a:r>
                  <a:rPr lang="en-US" altLang="en-US" dirty="0"/>
                  <a:t>‘Closeness’ is measured by </a:t>
                </a:r>
                <a:r>
                  <a:rPr lang="en-US" altLang="en-US" b="1" dirty="0"/>
                  <a:t>Euclidean distance</a:t>
                </a:r>
              </a:p>
              <a:p>
                <a:endParaRPr lang="en-US" altLang="en-US" dirty="0"/>
              </a:p>
              <a:p>
                <a:r>
                  <a:rPr lang="en-US" altLang="en-US" dirty="0"/>
                  <a:t>K-means will converge (points stop changing assignment) typically in the first few iterations (&lt;10).</a:t>
                </a:r>
              </a:p>
              <a:p>
                <a:pPr lvl="1"/>
                <a:r>
                  <a:rPr lang="en-US" altLang="en-US" dirty="0"/>
                  <a:t>Sometimes the stopping condition is changed to ‘Until relatively few points change clusters’</a:t>
                </a:r>
              </a:p>
              <a:p>
                <a:r>
                  <a:rPr lang="en-US" altLang="en-US" dirty="0"/>
                  <a:t>Complexity is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𝑛𝐾𝐼𝑑</m:t>
                    </m:r>
                    <m:r>
                      <a:rPr lang="en-US" altLang="en-US" i="1" dirty="0" smtClean="0">
                        <a:latin typeface="Cambria Math" panose="02040503050406030204" pitchFamily="18" charset="0"/>
                      </a:rPr>
                      <m:t>)</m:t>
                    </m:r>
                  </m:oMath>
                </a14:m>
                <a:endParaRPr lang="en-US" altLang="en-US" dirty="0"/>
              </a:p>
              <a:p>
                <a:pPr marL="342900" lvl="1" indent="0">
                  <a:buNone/>
                </a:pPr>
                <a14:m>
                  <m:oMath xmlns:m="http://schemas.openxmlformats.org/officeDocument/2006/math">
                    <m:r>
                      <a:rPr lang="en-US" altLang="en-US" i="1" dirty="0" smtClean="0">
                        <a:latin typeface="Cambria Math" panose="02040503050406030204" pitchFamily="18" charset="0"/>
                      </a:rPr>
                      <m:t>𝑛</m:t>
                    </m:r>
                  </m:oMath>
                </a14:m>
                <a:r>
                  <a:rPr lang="en-US" altLang="en-US" dirty="0"/>
                  <a:t> = number of points, </a:t>
                </a:r>
                <a14:m>
                  <m:oMath xmlns:m="http://schemas.openxmlformats.org/officeDocument/2006/math">
                    <m:r>
                      <a:rPr lang="en-US" altLang="en-US" i="1" dirty="0" smtClean="0">
                        <a:latin typeface="Cambria Math" panose="02040503050406030204" pitchFamily="18" charset="0"/>
                      </a:rPr>
                      <m:t>𝐾</m:t>
                    </m:r>
                  </m:oMath>
                </a14:m>
                <a:r>
                  <a:rPr lang="en-US" altLang="en-US" dirty="0"/>
                  <a:t> = number of clusters, </a:t>
                </a:r>
                <a:br>
                  <a:rPr lang="en-US" altLang="en-US" dirty="0"/>
                </a:br>
                <a14:m>
                  <m:oMath xmlns:m="http://schemas.openxmlformats.org/officeDocument/2006/math">
                    <m:r>
                      <a:rPr lang="en-US" altLang="en-US" i="1" dirty="0" smtClean="0">
                        <a:latin typeface="Cambria Math" panose="02040503050406030204" pitchFamily="18" charset="0"/>
                      </a:rPr>
                      <m:t>𝐼</m:t>
                    </m:r>
                  </m:oMath>
                </a14:m>
                <a:r>
                  <a:rPr lang="en-US" altLang="en-US" dirty="0"/>
                  <a:t> = number of iterations, </a:t>
                </a:r>
                <a14:m>
                  <m:oMath xmlns:m="http://schemas.openxmlformats.org/officeDocument/2006/math">
                    <m:r>
                      <a:rPr lang="en-US" altLang="en-US" i="1" dirty="0" smtClean="0">
                        <a:latin typeface="Cambria Math" panose="02040503050406030204" pitchFamily="18" charset="0"/>
                      </a:rPr>
                      <m:t>𝑑</m:t>
                    </m:r>
                  </m:oMath>
                </a14:m>
                <a:r>
                  <a:rPr lang="en-US" altLang="en-US" dirty="0"/>
                  <a:t> = number of attributes</a:t>
                </a:r>
              </a:p>
            </p:txBody>
          </p:sp>
        </mc:Choice>
        <mc:Fallback xmlns="">
          <p:sp>
            <p:nvSpPr>
              <p:cNvPr id="28674" name="Rectangle 2">
                <a:extLst>
                  <a:ext uri="{FF2B5EF4-FFF2-40B4-BE49-F238E27FC236}">
                    <a16:creationId xmlns:a16="http://schemas.microsoft.com/office/drawing/2014/main" id="{0A9738F6-478A-48C4-8D11-F9D026EC51F3}"/>
                  </a:ext>
                </a:extLst>
              </p:cNvPr>
              <p:cNvSpPr>
                <a:spLocks noGrp="1" noRot="1" noChangeAspect="1" noMove="1" noResize="1" noEditPoints="1" noAdjustHandles="1" noChangeArrowheads="1" noChangeShapeType="1" noTextEdit="1"/>
              </p:cNvSpPr>
              <p:nvPr>
                <p:ph idx="1"/>
              </p:nvPr>
            </p:nvSpPr>
            <p:spPr>
              <a:blipFill>
                <a:blip r:embed="rId3"/>
                <a:stretch>
                  <a:fillRect l="-773" t="-168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A20D5EE3-5C63-4C39-AE77-E3B1372A44F9}"/>
              </a:ext>
            </a:extLst>
          </p:cNvPr>
          <p:cNvSpPr>
            <a:spLocks noGrp="1" noChangeArrowheads="1"/>
          </p:cNvSpPr>
          <p:nvPr>
            <p:ph type="title"/>
          </p:nvPr>
        </p:nvSpPr>
        <p:spPr/>
        <p:txBody>
          <a:bodyPr/>
          <a:lstStyle/>
          <a:p>
            <a:r>
              <a:rPr lang="en-US" altLang="en-US"/>
              <a:t>K-Means Example</a:t>
            </a:r>
          </a:p>
        </p:txBody>
      </p:sp>
      <p:sp>
        <p:nvSpPr>
          <p:cNvPr id="29698" name="Text Box 2">
            <a:extLst>
              <a:ext uri="{FF2B5EF4-FFF2-40B4-BE49-F238E27FC236}">
                <a16:creationId xmlns:a16="http://schemas.microsoft.com/office/drawing/2014/main" id="{E78459A5-B3EB-495D-A384-D08EEDB9246C}"/>
              </a:ext>
            </a:extLst>
          </p:cNvPr>
          <p:cNvSpPr txBox="1">
            <a:spLocks noChangeArrowheads="1"/>
          </p:cNvSpPr>
          <p:nvPr/>
        </p:nvSpPr>
        <p:spPr bwMode="auto">
          <a:xfrm>
            <a:off x="609600" y="4575175"/>
            <a:ext cx="800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9699" name="Picture 3">
            <a:extLst>
              <a:ext uri="{FF2B5EF4-FFF2-40B4-BE49-F238E27FC236}">
                <a16:creationId xmlns:a16="http://schemas.microsoft.com/office/drawing/2014/main" id="{84B2DD15-F1A4-4241-B899-51BF49C56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0" name="Picture 4">
            <a:extLst>
              <a:ext uri="{FF2B5EF4-FFF2-40B4-BE49-F238E27FC236}">
                <a16:creationId xmlns:a16="http://schemas.microsoft.com/office/drawing/2014/main" id="{938F389A-C2C1-4A0B-8AAF-30477A9F52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1" name="Picture 5">
            <a:extLst>
              <a:ext uri="{FF2B5EF4-FFF2-40B4-BE49-F238E27FC236}">
                <a16:creationId xmlns:a16="http://schemas.microsoft.com/office/drawing/2014/main" id="{0DD3F042-3D89-4031-9366-C7BA9FC48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2" name="Picture 6">
            <a:extLst>
              <a:ext uri="{FF2B5EF4-FFF2-40B4-BE49-F238E27FC236}">
                <a16:creationId xmlns:a16="http://schemas.microsoft.com/office/drawing/2014/main" id="{E9C91FEB-145A-49FD-AB78-2D60B9339B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3" name="Picture 7">
            <a:extLst>
              <a:ext uri="{FF2B5EF4-FFF2-40B4-BE49-F238E27FC236}">
                <a16:creationId xmlns:a16="http://schemas.microsoft.com/office/drawing/2014/main" id="{9790A285-1247-4D53-A7EB-7DCC28D671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4" name="Picture 8">
            <a:extLst>
              <a:ext uri="{FF2B5EF4-FFF2-40B4-BE49-F238E27FC236}">
                <a16:creationId xmlns:a16="http://schemas.microsoft.com/office/drawing/2014/main" id="{758FF052-EA84-4250-B8D8-8B83FB891D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 name="Group 1">
            <a:extLst>
              <a:ext uri="{FF2B5EF4-FFF2-40B4-BE49-F238E27FC236}">
                <a16:creationId xmlns:a16="http://schemas.microsoft.com/office/drawing/2014/main" id="{F31165A6-EECA-8CD6-3718-3FF85AB97E6F}"/>
              </a:ext>
            </a:extLst>
          </p:cNvPr>
          <p:cNvGrpSpPr/>
          <p:nvPr/>
        </p:nvGrpSpPr>
        <p:grpSpPr>
          <a:xfrm>
            <a:off x="4733925" y="6318250"/>
            <a:ext cx="2352675" cy="542925"/>
            <a:chOff x="4733925" y="6318250"/>
            <a:chExt cx="4454525" cy="542925"/>
          </a:xfrm>
        </p:grpSpPr>
        <p:sp>
          <p:nvSpPr>
            <p:cNvPr id="29705" name="Line 9">
              <a:extLst>
                <a:ext uri="{FF2B5EF4-FFF2-40B4-BE49-F238E27FC236}">
                  <a16:creationId xmlns:a16="http://schemas.microsoft.com/office/drawing/2014/main" id="{943D9DFF-9D22-4F59-8317-DEB253398EA5}"/>
                </a:ext>
              </a:extLst>
            </p:cNvPr>
            <p:cNvSpPr>
              <a:spLocks noChangeShapeType="1"/>
            </p:cNvSpPr>
            <p:nvPr/>
          </p:nvSpPr>
          <p:spPr bwMode="auto">
            <a:xfrm>
              <a:off x="4733925" y="6486525"/>
              <a:ext cx="434975" cy="12700"/>
            </a:xfrm>
            <a:prstGeom prst="line">
              <a:avLst/>
            </a:prstGeom>
            <a:noFill/>
            <a:ln w="9525" cap="flat">
              <a:solidFill>
                <a:srgbClr val="9999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06" name="Text Box 10">
              <a:extLst>
                <a:ext uri="{FF2B5EF4-FFF2-40B4-BE49-F238E27FC236}">
                  <a16:creationId xmlns:a16="http://schemas.microsoft.com/office/drawing/2014/main" id="{2FE66C58-3477-4B0D-9BEC-820D3018AC25}"/>
                </a:ext>
              </a:extLst>
            </p:cNvPr>
            <p:cNvSpPr txBox="1">
              <a:spLocks noChangeArrowheads="1"/>
            </p:cNvSpPr>
            <p:nvPr/>
          </p:nvSpPr>
          <p:spPr bwMode="auto">
            <a:xfrm>
              <a:off x="5141913" y="6318250"/>
              <a:ext cx="4046537"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dirty="0">
                  <a:solidFill>
                    <a:srgbClr val="999999"/>
                  </a:solidFill>
                  <a:latin typeface="Arial" panose="020B0604020202020204" pitchFamily="34" charset="0"/>
                </a:rPr>
                <a:t>See visualization</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6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7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7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7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981DFE57-1E5E-44AD-896A-30EBFD5AD2B2}"/>
              </a:ext>
            </a:extLst>
          </p:cNvPr>
          <p:cNvSpPr>
            <a:spLocks noGrp="1" noChangeArrowheads="1"/>
          </p:cNvSpPr>
          <p:nvPr>
            <p:ph type="title"/>
          </p:nvPr>
        </p:nvSpPr>
        <p:spPr/>
        <p:txBody>
          <a:bodyPr/>
          <a:lstStyle/>
          <a:p>
            <a:r>
              <a:rPr lang="en-US" altLang="en-US"/>
              <a:t>Problems with Selecting Initial Points</a:t>
            </a:r>
          </a:p>
        </p:txBody>
      </p:sp>
      <p:sp>
        <p:nvSpPr>
          <p:cNvPr id="30722" name="Rectangle 2">
            <a:extLst>
              <a:ext uri="{FF2B5EF4-FFF2-40B4-BE49-F238E27FC236}">
                <a16:creationId xmlns:a16="http://schemas.microsoft.com/office/drawing/2014/main" id="{D0A93B13-74D2-4782-8BF8-F61B01D9345D}"/>
              </a:ext>
            </a:extLst>
          </p:cNvPr>
          <p:cNvSpPr>
            <a:spLocks noGrp="1" noChangeArrowheads="1"/>
          </p:cNvSpPr>
          <p:nvPr>
            <p:ph idx="1"/>
          </p:nvPr>
        </p:nvSpPr>
        <p:spPr/>
        <p:txBody>
          <a:bodyPr/>
          <a:lstStyle/>
          <a:p>
            <a:r>
              <a:rPr lang="en-US" altLang="en-US" dirty="0"/>
              <a:t>If there are K ‘real’ clusters then the chance of selecting one centroid from each cluster is small. </a:t>
            </a:r>
          </a:p>
          <a:p>
            <a:pPr lvl="1"/>
            <a:r>
              <a:rPr lang="en-US" altLang="en-US" dirty="0"/>
              <a:t>Chance is relatively small when K is large</a:t>
            </a:r>
          </a:p>
          <a:p>
            <a:pPr lvl="1"/>
            <a:r>
              <a:rPr lang="en-US" altLang="en-US" dirty="0"/>
              <a:t>If clusters are the same size, n, then</a:t>
            </a:r>
            <a:br>
              <a:rPr lang="en-US" altLang="en-US" dirty="0"/>
            </a:br>
            <a:br>
              <a:rPr lang="en-US" altLang="en-US" dirty="0"/>
            </a:br>
            <a:br>
              <a:rPr lang="en-US" altLang="en-US" dirty="0"/>
            </a:br>
            <a:endParaRPr lang="en-US" altLang="en-US" dirty="0"/>
          </a:p>
          <a:p>
            <a:pPr lvl="1"/>
            <a:endParaRPr lang="en-US" altLang="en-US" dirty="0"/>
          </a:p>
          <a:p>
            <a:pPr lvl="1"/>
            <a:r>
              <a:rPr lang="en-US" altLang="en-US" dirty="0"/>
              <a:t>For example, if K = 10, then probability = 10!/1010 = 0.00036</a:t>
            </a:r>
          </a:p>
          <a:p>
            <a:pPr lvl="1"/>
            <a:r>
              <a:rPr lang="en-US" altLang="en-US" dirty="0"/>
              <a:t>Sometimes the initial centroids will readjust themselves in ‘right’ way, and sometimes they don’t</a:t>
            </a:r>
          </a:p>
          <a:p>
            <a:pPr lvl="1"/>
            <a:r>
              <a:rPr lang="en-US" altLang="en-US" dirty="0"/>
              <a:t>Consider an example of five pairs of clusters</a:t>
            </a:r>
          </a:p>
        </p:txBody>
      </p:sp>
      <p:graphicFrame>
        <p:nvGraphicFramePr>
          <p:cNvPr id="30723" name="Object 3">
            <a:extLst>
              <a:ext uri="{FF2B5EF4-FFF2-40B4-BE49-F238E27FC236}">
                <a16:creationId xmlns:a16="http://schemas.microsoft.com/office/drawing/2014/main" id="{9E35E1FC-3A59-49E6-889B-1A6F567A4968}"/>
              </a:ext>
            </a:extLst>
          </p:cNvPr>
          <p:cNvGraphicFramePr>
            <a:graphicFrameLocks noChangeAspect="1"/>
          </p:cNvGraphicFramePr>
          <p:nvPr>
            <p:extLst>
              <p:ext uri="{D42A27DB-BD31-4B8C-83A1-F6EECF244321}">
                <p14:modId xmlns:p14="http://schemas.microsoft.com/office/powerpoint/2010/main" val="320736031"/>
              </p:ext>
            </p:extLst>
          </p:nvPr>
        </p:nvGraphicFramePr>
        <p:xfrm>
          <a:off x="1143000" y="3124200"/>
          <a:ext cx="7343182" cy="762000"/>
        </p:xfrm>
        <a:graphic>
          <a:graphicData uri="http://schemas.openxmlformats.org/presentationml/2006/ole">
            <mc:AlternateContent xmlns:mc="http://schemas.openxmlformats.org/markup-compatibility/2006">
              <mc:Choice xmlns:v="urn:schemas-microsoft-com:vml" Requires="v">
                <p:oleObj name="Bitmap Image" r:id="rId3" imgW="9259102" imgH="960203" progId="Paint.Picture">
                  <p:embed/>
                </p:oleObj>
              </mc:Choice>
              <mc:Fallback>
                <p:oleObj name="Bitmap Image" r:id="rId3" imgW="9259102" imgH="960203"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124200"/>
                        <a:ext cx="7343182" cy="762000"/>
                      </a:xfrm>
                      <a:prstGeom prst="rect">
                        <a:avLst/>
                      </a:prstGeom>
                      <a:noFill/>
                      <a:effec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89853B71-2C3B-4395-8748-AC97D3071D81}"/>
              </a:ext>
            </a:extLst>
          </p:cNvPr>
          <p:cNvSpPr>
            <a:spLocks noGrp="1" noChangeArrowheads="1"/>
          </p:cNvSpPr>
          <p:nvPr>
            <p:ph type="title"/>
          </p:nvPr>
        </p:nvSpPr>
        <p:spPr/>
        <p:txBody>
          <a:bodyPr/>
          <a:lstStyle/>
          <a:p>
            <a:r>
              <a:rPr lang="en-US" altLang="en-US" sz="2400"/>
              <a:t>Importance of Choosing Initial Centroids …</a:t>
            </a:r>
          </a:p>
        </p:txBody>
      </p:sp>
      <p:sp>
        <p:nvSpPr>
          <p:cNvPr id="31746" name="Text Box 2">
            <a:extLst>
              <a:ext uri="{FF2B5EF4-FFF2-40B4-BE49-F238E27FC236}">
                <a16:creationId xmlns:a16="http://schemas.microsoft.com/office/drawing/2014/main" id="{AEB4AE8B-2D9E-42BD-890F-BC28653FE097}"/>
              </a:ext>
            </a:extLst>
          </p:cNvPr>
          <p:cNvSpPr txBox="1">
            <a:spLocks noChangeArrowheads="1"/>
          </p:cNvSpPr>
          <p:nvPr/>
        </p:nvSpPr>
        <p:spPr bwMode="auto">
          <a:xfrm>
            <a:off x="609600" y="4643437"/>
            <a:ext cx="800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600"/>
          </a:p>
        </p:txBody>
      </p:sp>
      <p:pic>
        <p:nvPicPr>
          <p:cNvPr id="31747" name="Picture 3">
            <a:extLst>
              <a:ext uri="{FF2B5EF4-FFF2-40B4-BE49-F238E27FC236}">
                <a16:creationId xmlns:a16="http://schemas.microsoft.com/office/drawing/2014/main" id="{A034F060-161F-4A96-8435-95AEF5E33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4430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8" name="Picture 4">
            <a:extLst>
              <a:ext uri="{FF2B5EF4-FFF2-40B4-BE49-F238E27FC236}">
                <a16:creationId xmlns:a16="http://schemas.microsoft.com/office/drawing/2014/main" id="{CA0778F2-2A9E-4520-BB1B-2A153A4288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4430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9" name="Picture 5">
            <a:extLst>
              <a:ext uri="{FF2B5EF4-FFF2-40B4-BE49-F238E27FC236}">
                <a16:creationId xmlns:a16="http://schemas.microsoft.com/office/drawing/2014/main" id="{75934F70-3F4F-4549-B6A1-B95465C461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50" name="Picture 6">
            <a:extLst>
              <a:ext uri="{FF2B5EF4-FFF2-40B4-BE49-F238E27FC236}">
                <a16:creationId xmlns:a16="http://schemas.microsoft.com/office/drawing/2014/main" id="{62E86B16-5BAD-458B-9FD0-5CE67EAFA0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51" name="Picture 7">
            <a:extLst>
              <a:ext uri="{FF2B5EF4-FFF2-40B4-BE49-F238E27FC236}">
                <a16:creationId xmlns:a16="http://schemas.microsoft.com/office/drawing/2014/main" id="{5510DBB3-016B-4BCD-B7DD-105AB8BC62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Speech Bubble: Rectangle with Corners Rounded 2">
            <a:extLst>
              <a:ext uri="{FF2B5EF4-FFF2-40B4-BE49-F238E27FC236}">
                <a16:creationId xmlns:a16="http://schemas.microsoft.com/office/drawing/2014/main" id="{3ED80A6F-830B-7FCA-551E-ED46C07194DE}"/>
              </a:ext>
            </a:extLst>
          </p:cNvPr>
          <p:cNvSpPr/>
          <p:nvPr/>
        </p:nvSpPr>
        <p:spPr>
          <a:xfrm>
            <a:off x="7543800" y="2997200"/>
            <a:ext cx="1290638" cy="914400"/>
          </a:xfrm>
          <a:prstGeom prst="wedgeRoundRectCallout">
            <a:avLst>
              <a:gd name="adj1" fmla="val -42481"/>
              <a:gd name="adj2" fmla="val 13194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Gets stuck in a local optimum!</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B4C293A8-2CBC-4014-A334-34E103087B96}"/>
              </a:ext>
            </a:extLst>
          </p:cNvPr>
          <p:cNvSpPr>
            <a:spLocks noGrp="1" noChangeArrowheads="1"/>
          </p:cNvSpPr>
          <p:nvPr>
            <p:ph type="title"/>
          </p:nvPr>
        </p:nvSpPr>
        <p:spPr/>
        <p:txBody>
          <a:bodyPr/>
          <a:lstStyle/>
          <a:p>
            <a:r>
              <a:rPr lang="en-US" altLang="en-US" dirty="0"/>
              <a:t>Solutions to the Initial Centroids Problem</a:t>
            </a:r>
          </a:p>
        </p:txBody>
      </p:sp>
      <mc:AlternateContent xmlns:mc="http://schemas.openxmlformats.org/markup-compatibility/2006" xmlns:a14="http://schemas.microsoft.com/office/drawing/2010/main">
        <mc:Choice Requires="a14">
          <p:sp>
            <p:nvSpPr>
              <p:cNvPr id="32770" name="Rectangle 2">
                <a:extLst>
                  <a:ext uri="{FF2B5EF4-FFF2-40B4-BE49-F238E27FC236}">
                    <a16:creationId xmlns:a16="http://schemas.microsoft.com/office/drawing/2014/main" id="{2B6EFE76-AF40-4AA7-89A4-B800A715092A}"/>
                  </a:ext>
                </a:extLst>
              </p:cNvPr>
              <p:cNvSpPr>
                <a:spLocks noGrp="1" noChangeArrowheads="1"/>
              </p:cNvSpPr>
              <p:nvPr>
                <p:ph idx="1"/>
              </p:nvPr>
            </p:nvSpPr>
            <p:spPr/>
            <p:txBody>
              <a:bodyPr/>
              <a:lstStyle/>
              <a:p>
                <a:r>
                  <a:rPr lang="en-US" altLang="en-US" dirty="0"/>
                  <a:t>Multiple runs. This is standard in most tools and typically helps.</a:t>
                </a:r>
              </a:p>
              <a:p>
                <a:endParaRPr lang="en-US" altLang="en-US" dirty="0"/>
              </a:p>
              <a:p>
                <a:r>
                  <a:rPr lang="en-US" altLang="en-US" dirty="0"/>
                  <a:t>Sample and use hierarchical clustering to determine initial centroids.</a:t>
                </a:r>
              </a:p>
              <a:p>
                <a:endParaRPr lang="en-US" altLang="en-US" dirty="0"/>
              </a:p>
              <a:p>
                <a:r>
                  <a:rPr lang="en-US" altLang="en-US" dirty="0"/>
                  <a:t>Select more than </a:t>
                </a:r>
                <a14:m>
                  <m:oMath xmlns:m="http://schemas.openxmlformats.org/officeDocument/2006/math">
                    <m:r>
                      <a:rPr lang="en-US" altLang="en-US" i="1" dirty="0" smtClean="0">
                        <a:latin typeface="Cambria Math" panose="02040503050406030204" pitchFamily="18" charset="0"/>
                      </a:rPr>
                      <m:t>𝑘</m:t>
                    </m:r>
                  </m:oMath>
                </a14:m>
                <a:r>
                  <a:rPr lang="en-US" altLang="en-US" dirty="0"/>
                  <a:t> initial centroids and then select among these initial centroids the ones that are far away from each other.</a:t>
                </a:r>
              </a:p>
              <a:p>
                <a:endParaRPr lang="en-US" altLang="en-US" dirty="0"/>
              </a:p>
            </p:txBody>
          </p:sp>
        </mc:Choice>
        <mc:Fallback xmlns="">
          <p:sp>
            <p:nvSpPr>
              <p:cNvPr id="32770" name="Rectangle 2">
                <a:extLst>
                  <a:ext uri="{FF2B5EF4-FFF2-40B4-BE49-F238E27FC236}">
                    <a16:creationId xmlns:a16="http://schemas.microsoft.com/office/drawing/2014/main" id="{2B6EFE76-AF40-4AA7-89A4-B800A715092A}"/>
                  </a:ext>
                </a:extLst>
              </p:cNvPr>
              <p:cNvSpPr>
                <a:spLocks noGrp="1" noRot="1" noChangeAspect="1" noMove="1" noResize="1" noEditPoints="1" noAdjustHandles="1" noChangeArrowheads="1" noChangeShapeType="1" noTextEdit="1"/>
              </p:cNvSpPr>
              <p:nvPr>
                <p:ph idx="1"/>
              </p:nvPr>
            </p:nvSpPr>
            <p:spPr>
              <a:blipFill>
                <a:blip r:embed="rId3"/>
                <a:stretch>
                  <a:fillRect l="-773" t="-168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cxnSp>
        <p:nvCxnSpPr>
          <p:cNvPr id="5127" name="Straight Arrow Connector 73">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490" y="2316480"/>
            <a:ext cx="3429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b="1"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r>
              <a:rPr lang="en-US" altLang="en-US" sz="1600" dirty="0"/>
              <a:t>Outliers and Scaling Issues</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1E1FB-D1C6-E475-A026-6AC02E6D0085}"/>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F2F014BB-6525-BCAE-F7C7-D366B8BC1B01}"/>
              </a:ext>
            </a:extLst>
          </p:cNvPr>
          <p:cNvGrpSpPr/>
          <p:nvPr/>
        </p:nvGrpSpPr>
        <p:grpSpPr>
          <a:xfrm>
            <a:off x="4038600" y="2738917"/>
            <a:ext cx="4574338" cy="3267157"/>
            <a:chOff x="4044009" y="3225717"/>
            <a:chExt cx="4574338" cy="3267157"/>
          </a:xfrm>
        </p:grpSpPr>
        <p:pic>
          <p:nvPicPr>
            <p:cNvPr id="1026" name="Picture 2">
              <a:extLst>
                <a:ext uri="{FF2B5EF4-FFF2-40B4-BE49-F238E27FC236}">
                  <a16:creationId xmlns:a16="http://schemas.microsoft.com/office/drawing/2014/main" id="{4A91A1AD-4556-3272-5928-4FE1E3D8B9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009" y="3225717"/>
              <a:ext cx="4574338" cy="32671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752AA54-4E54-1AAA-8DF1-240FE4235C21}"/>
                </a:ext>
              </a:extLst>
            </p:cNvPr>
            <p:cNvSpPr txBox="1"/>
            <p:nvPr/>
          </p:nvSpPr>
          <p:spPr>
            <a:xfrm>
              <a:off x="5791200" y="3352800"/>
              <a:ext cx="304800" cy="461665"/>
            </a:xfrm>
            <a:prstGeom prst="rect">
              <a:avLst/>
            </a:prstGeom>
            <a:noFill/>
          </p:spPr>
          <p:txBody>
            <a:bodyPr wrap="square" rtlCol="0">
              <a:spAutoFit/>
            </a:bodyPr>
            <a:lstStyle/>
            <a:p>
              <a:r>
                <a:rPr lang="en-US" dirty="0">
                  <a:solidFill>
                    <a:srgbClr val="FF0000"/>
                  </a:solidFill>
                </a:rPr>
                <a:t>+</a:t>
              </a:r>
            </a:p>
          </p:txBody>
        </p:sp>
        <p:sp>
          <p:nvSpPr>
            <p:cNvPr id="3" name="TextBox 2">
              <a:extLst>
                <a:ext uri="{FF2B5EF4-FFF2-40B4-BE49-F238E27FC236}">
                  <a16:creationId xmlns:a16="http://schemas.microsoft.com/office/drawing/2014/main" id="{C53E890A-6F83-40FF-17E8-9A8DA8674307}"/>
                </a:ext>
              </a:extLst>
            </p:cNvPr>
            <p:cNvSpPr txBox="1"/>
            <p:nvPr/>
          </p:nvSpPr>
          <p:spPr>
            <a:xfrm>
              <a:off x="7620000" y="3784983"/>
              <a:ext cx="304800" cy="461665"/>
            </a:xfrm>
            <a:prstGeom prst="rect">
              <a:avLst/>
            </a:prstGeom>
            <a:noFill/>
          </p:spPr>
          <p:txBody>
            <a:bodyPr wrap="square" rtlCol="0">
              <a:spAutoFit/>
            </a:bodyPr>
            <a:lstStyle/>
            <a:p>
              <a:r>
                <a:rPr lang="en-US" dirty="0">
                  <a:solidFill>
                    <a:srgbClr val="FF0000"/>
                  </a:solidFill>
                </a:rPr>
                <a:t>+</a:t>
              </a:r>
            </a:p>
          </p:txBody>
        </p:sp>
        <p:sp>
          <p:nvSpPr>
            <p:cNvPr id="5" name="TextBox 4">
              <a:extLst>
                <a:ext uri="{FF2B5EF4-FFF2-40B4-BE49-F238E27FC236}">
                  <a16:creationId xmlns:a16="http://schemas.microsoft.com/office/drawing/2014/main" id="{F17F8B23-D8ED-3BC0-5F5B-6AAA613C8233}"/>
                </a:ext>
              </a:extLst>
            </p:cNvPr>
            <p:cNvSpPr txBox="1"/>
            <p:nvPr/>
          </p:nvSpPr>
          <p:spPr>
            <a:xfrm>
              <a:off x="4953000" y="4740010"/>
              <a:ext cx="304800" cy="461665"/>
            </a:xfrm>
            <a:prstGeom prst="rect">
              <a:avLst/>
            </a:prstGeom>
            <a:noFill/>
          </p:spPr>
          <p:txBody>
            <a:bodyPr wrap="square" rtlCol="0">
              <a:spAutoFit/>
            </a:bodyPr>
            <a:lstStyle/>
            <a:p>
              <a:r>
                <a:rPr lang="en-US" dirty="0">
                  <a:solidFill>
                    <a:srgbClr val="FF0000"/>
                  </a:solidFill>
                </a:rPr>
                <a:t>+</a:t>
              </a:r>
            </a:p>
          </p:txBody>
        </p:sp>
        <p:sp>
          <p:nvSpPr>
            <p:cNvPr id="6" name="TextBox 5">
              <a:extLst>
                <a:ext uri="{FF2B5EF4-FFF2-40B4-BE49-F238E27FC236}">
                  <a16:creationId xmlns:a16="http://schemas.microsoft.com/office/drawing/2014/main" id="{F12ACDDA-AC1D-C56C-F5FB-9D3CE91C2B5D}"/>
                </a:ext>
              </a:extLst>
            </p:cNvPr>
            <p:cNvSpPr txBox="1"/>
            <p:nvPr/>
          </p:nvSpPr>
          <p:spPr>
            <a:xfrm>
              <a:off x="6629400" y="5562600"/>
              <a:ext cx="304800" cy="461665"/>
            </a:xfrm>
            <a:prstGeom prst="rect">
              <a:avLst/>
            </a:prstGeom>
            <a:noFill/>
          </p:spPr>
          <p:txBody>
            <a:bodyPr wrap="square" rtlCol="0">
              <a:spAutoFit/>
            </a:bodyPr>
            <a:lstStyle/>
            <a:p>
              <a:r>
                <a:rPr lang="en-US" dirty="0">
                  <a:solidFill>
                    <a:srgbClr val="FF0000"/>
                  </a:solidFill>
                </a:rPr>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B480D7E-C5E9-C1E5-2C4C-8AB81477824B}"/>
                    </a:ext>
                  </a:extLst>
                </p:cNvPr>
                <p:cNvSpPr txBox="1"/>
                <p:nvPr/>
              </p:nvSpPr>
              <p:spPr>
                <a:xfrm>
                  <a:off x="6553200" y="5334000"/>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3</m:t>
                            </m:r>
                          </m:sub>
                        </m:sSub>
                      </m:oMath>
                    </m:oMathPara>
                  </a14:m>
                  <a:endParaRPr lang="en-US" sz="1200" dirty="0">
                    <a:solidFill>
                      <a:srgbClr val="FF0000"/>
                    </a:solidFill>
                  </a:endParaRPr>
                </a:p>
              </p:txBody>
            </p:sp>
          </mc:Choice>
          <mc:Fallback xmlns="">
            <p:sp>
              <p:nvSpPr>
                <p:cNvPr id="15" name="TextBox 14">
                  <a:extLst>
                    <a:ext uri="{FF2B5EF4-FFF2-40B4-BE49-F238E27FC236}">
                      <a16:creationId xmlns:a16="http://schemas.microsoft.com/office/drawing/2014/main" id="{DB480D7E-C5E9-C1E5-2C4C-8AB81477824B}"/>
                    </a:ext>
                  </a:extLst>
                </p:cNvPr>
                <p:cNvSpPr txBox="1">
                  <a:spLocks noRot="1" noChangeAspect="1" noMove="1" noResize="1" noEditPoints="1" noAdjustHandles="1" noChangeArrowheads="1" noChangeShapeType="1" noTextEdit="1"/>
                </p:cNvSpPr>
                <p:nvPr/>
              </p:nvSpPr>
              <p:spPr>
                <a:xfrm>
                  <a:off x="6553200" y="5334000"/>
                  <a:ext cx="457200" cy="2769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FAFCCA-2EE7-4783-6DF0-B43CE886BAD8}"/>
                    </a:ext>
                  </a:extLst>
                </p:cNvPr>
                <p:cNvSpPr txBox="1"/>
                <p:nvPr/>
              </p:nvSpPr>
              <p:spPr>
                <a:xfrm>
                  <a:off x="5715000" y="3620640"/>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2</m:t>
                            </m:r>
                          </m:sub>
                        </m:sSub>
                      </m:oMath>
                    </m:oMathPara>
                  </a14:m>
                  <a:endParaRPr lang="en-US" sz="1200" dirty="0">
                    <a:solidFill>
                      <a:srgbClr val="FF0000"/>
                    </a:solidFill>
                  </a:endParaRPr>
                </a:p>
              </p:txBody>
            </p:sp>
          </mc:Choice>
          <mc:Fallback xmlns="">
            <p:sp>
              <p:nvSpPr>
                <p:cNvPr id="16" name="TextBox 15">
                  <a:extLst>
                    <a:ext uri="{FF2B5EF4-FFF2-40B4-BE49-F238E27FC236}">
                      <a16:creationId xmlns:a16="http://schemas.microsoft.com/office/drawing/2014/main" id="{6EFAFCCA-2EE7-4783-6DF0-B43CE886BAD8}"/>
                    </a:ext>
                  </a:extLst>
                </p:cNvPr>
                <p:cNvSpPr txBox="1">
                  <a:spLocks noRot="1" noChangeAspect="1" noMove="1" noResize="1" noEditPoints="1" noAdjustHandles="1" noChangeArrowheads="1" noChangeShapeType="1" noTextEdit="1"/>
                </p:cNvSpPr>
                <p:nvPr/>
              </p:nvSpPr>
              <p:spPr>
                <a:xfrm>
                  <a:off x="5715000" y="3620640"/>
                  <a:ext cx="457200"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C168AC2-0425-3F8C-5C99-B38C0EC7FEB1}"/>
                    </a:ext>
                  </a:extLst>
                </p:cNvPr>
                <p:cNvSpPr txBox="1"/>
                <p:nvPr/>
              </p:nvSpPr>
              <p:spPr>
                <a:xfrm>
                  <a:off x="7467600" y="3991615"/>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4</m:t>
                            </m:r>
                          </m:sub>
                        </m:sSub>
                      </m:oMath>
                    </m:oMathPara>
                  </a14:m>
                  <a:endParaRPr lang="en-US" sz="1200" dirty="0">
                    <a:solidFill>
                      <a:srgbClr val="FF0000"/>
                    </a:solidFill>
                  </a:endParaRPr>
                </a:p>
              </p:txBody>
            </p:sp>
          </mc:Choice>
          <mc:Fallback xmlns="">
            <p:sp>
              <p:nvSpPr>
                <p:cNvPr id="17" name="TextBox 16">
                  <a:extLst>
                    <a:ext uri="{FF2B5EF4-FFF2-40B4-BE49-F238E27FC236}">
                      <a16:creationId xmlns:a16="http://schemas.microsoft.com/office/drawing/2014/main" id="{7C168AC2-0425-3F8C-5C99-B38C0EC7FEB1}"/>
                    </a:ext>
                  </a:extLst>
                </p:cNvPr>
                <p:cNvSpPr txBox="1">
                  <a:spLocks noRot="1" noChangeAspect="1" noMove="1" noResize="1" noEditPoints="1" noAdjustHandles="1" noChangeArrowheads="1" noChangeShapeType="1" noTextEdit="1"/>
                </p:cNvSpPr>
                <p:nvPr/>
              </p:nvSpPr>
              <p:spPr>
                <a:xfrm>
                  <a:off x="7467600" y="3991615"/>
                  <a:ext cx="457200"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D088769-F89D-D25C-4444-644B182BB1DA}"/>
                    </a:ext>
                  </a:extLst>
                </p:cNvPr>
                <p:cNvSpPr txBox="1"/>
                <p:nvPr/>
              </p:nvSpPr>
              <p:spPr>
                <a:xfrm>
                  <a:off x="5083837" y="5121532"/>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i="1">
                                <a:solidFill>
                                  <a:srgbClr val="FF0000"/>
                                </a:solidFill>
                                <a:latin typeface="Cambria Math" panose="02040503050406030204" pitchFamily="18" charset="0"/>
                              </a:rPr>
                              <m:t>1</m:t>
                            </m:r>
                          </m:sub>
                        </m:sSub>
                      </m:oMath>
                    </m:oMathPara>
                  </a14:m>
                  <a:endParaRPr lang="en-US" sz="1200" dirty="0">
                    <a:solidFill>
                      <a:srgbClr val="FF0000"/>
                    </a:solidFill>
                  </a:endParaRPr>
                </a:p>
              </p:txBody>
            </p:sp>
          </mc:Choice>
          <mc:Fallback xmlns="">
            <p:sp>
              <p:nvSpPr>
                <p:cNvPr id="18" name="TextBox 17">
                  <a:extLst>
                    <a:ext uri="{FF2B5EF4-FFF2-40B4-BE49-F238E27FC236}">
                      <a16:creationId xmlns:a16="http://schemas.microsoft.com/office/drawing/2014/main" id="{9D088769-F89D-D25C-4444-644B182BB1DA}"/>
                    </a:ext>
                  </a:extLst>
                </p:cNvPr>
                <p:cNvSpPr txBox="1">
                  <a:spLocks noRot="1" noChangeAspect="1" noMove="1" noResize="1" noEditPoints="1" noAdjustHandles="1" noChangeArrowheads="1" noChangeShapeType="1" noTextEdit="1"/>
                </p:cNvSpPr>
                <p:nvPr/>
              </p:nvSpPr>
              <p:spPr>
                <a:xfrm>
                  <a:off x="5083837" y="5121532"/>
                  <a:ext cx="457200" cy="276999"/>
                </a:xfrm>
                <a:prstGeom prst="rect">
                  <a:avLst/>
                </a:prstGeom>
                <a:blipFill>
                  <a:blip r:embed="rId7"/>
                  <a:stretch>
                    <a:fillRect/>
                  </a:stretch>
                </a:blipFill>
              </p:spPr>
              <p:txBody>
                <a:bodyPr/>
                <a:lstStyle/>
                <a:p>
                  <a:r>
                    <a:rPr lang="en-US">
                      <a:noFill/>
                    </a:rPr>
                    <a:t> </a:t>
                  </a:r>
                </a:p>
              </p:txBody>
            </p:sp>
          </mc:Fallback>
        </mc:AlternateContent>
      </p:grpSp>
      <p:sp>
        <p:nvSpPr>
          <p:cNvPr id="23553" name="Rectangle 1">
            <a:extLst>
              <a:ext uri="{FF2B5EF4-FFF2-40B4-BE49-F238E27FC236}">
                <a16:creationId xmlns:a16="http://schemas.microsoft.com/office/drawing/2014/main" id="{C8C67CD8-3BDC-91CD-FEC0-83384EDEF7C6}"/>
              </a:ext>
            </a:extLst>
          </p:cNvPr>
          <p:cNvSpPr>
            <a:spLocks noGrp="1" noChangeArrowheads="1"/>
          </p:cNvSpPr>
          <p:nvPr>
            <p:ph type="title"/>
          </p:nvPr>
        </p:nvSpPr>
        <p:spPr/>
        <p:txBody>
          <a:bodyPr/>
          <a:lstStyle/>
          <a:p>
            <a:r>
              <a:rPr lang="en-US" altLang="en-US" dirty="0"/>
              <a:t>Evaluating k-means Clusters</a:t>
            </a:r>
          </a:p>
        </p:txBody>
      </p:sp>
      <p:sp>
        <p:nvSpPr>
          <p:cNvPr id="23554" name="Rectangle 2">
            <a:extLst>
              <a:ext uri="{FF2B5EF4-FFF2-40B4-BE49-F238E27FC236}">
                <a16:creationId xmlns:a16="http://schemas.microsoft.com/office/drawing/2014/main" id="{B263785A-DB28-9593-B036-2CC3A1F73BC7}"/>
              </a:ext>
            </a:extLst>
          </p:cNvPr>
          <p:cNvSpPr>
            <a:spLocks noGrp="1" noChangeArrowheads="1"/>
          </p:cNvSpPr>
          <p:nvPr>
            <p:ph idx="1"/>
          </p:nvPr>
        </p:nvSpPr>
        <p:spPr>
          <a:xfrm>
            <a:off x="628650" y="1825626"/>
            <a:ext cx="7886700" cy="797700"/>
          </a:xfrm>
        </p:spPr>
        <p:txBody>
          <a:bodyPr>
            <a:normAutofit fontScale="92500" lnSpcReduction="20000"/>
          </a:bodyPr>
          <a:lstStyle/>
          <a:p>
            <a:r>
              <a:rPr lang="en-US" altLang="en-US" dirty="0"/>
              <a:t>Most common measure is Sum of Squared Error (SSE)</a:t>
            </a:r>
          </a:p>
          <a:p>
            <a:pPr lvl="1"/>
            <a:r>
              <a:rPr lang="en-US" altLang="en-US" dirty="0"/>
              <a:t>For each point, the error is the distance to the nearest cluster center</a:t>
            </a:r>
          </a:p>
          <a:p>
            <a:pPr lvl="1"/>
            <a:r>
              <a:rPr lang="en-US" altLang="en-US" dirty="0"/>
              <a:t>k-means uses a simple heuristic to minimizing the SSE.</a:t>
            </a:r>
          </a:p>
          <a:p>
            <a:pPr marL="342900" lvl="1" indent="0">
              <a:buNone/>
            </a:pPr>
            <a:endParaRPr lang="en-US" altLang="en-US" dirty="0"/>
          </a:p>
          <a:p>
            <a:pPr marL="342900" lvl="1" indent="0">
              <a:buNone/>
            </a:pPr>
            <a:endParaRPr lang="en-US" altLang="en-US" dirty="0"/>
          </a:p>
          <a:p>
            <a:pPr marL="0" indent="0">
              <a:buNone/>
            </a:pPr>
            <a:endParaRPr lang="en-US"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F950374-72B6-3604-6838-BA564610D194}"/>
                  </a:ext>
                </a:extLst>
              </p:cNvPr>
              <p:cNvSpPr txBox="1"/>
              <p:nvPr/>
            </p:nvSpPr>
            <p:spPr>
              <a:xfrm>
                <a:off x="457200" y="2781625"/>
                <a:ext cx="3415359" cy="9324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2">
                              <a:lumMod val="10000"/>
                            </a:schemeClr>
                          </a:solidFill>
                          <a:latin typeface="Cambria Math" panose="02040503050406030204" pitchFamily="18" charset="0"/>
                        </a:rPr>
                        <m:t>𝑆𝑆𝐸</m:t>
                      </m:r>
                      <m:r>
                        <a:rPr lang="en-US" sz="2000" b="0" i="1" smtClean="0">
                          <a:solidFill>
                            <a:schemeClr val="bg2">
                              <a:lumMod val="10000"/>
                            </a:schemeClr>
                          </a:solidFill>
                          <a:latin typeface="Cambria Math" panose="02040503050406030204" pitchFamily="18" charset="0"/>
                        </a:rPr>
                        <m:t>= </m:t>
                      </m:r>
                      <m:nary>
                        <m:naryPr>
                          <m:chr m:val="∑"/>
                          <m:ctrlPr>
                            <a:rPr lang="en-US" sz="2000" b="0" i="1" smtClean="0">
                              <a:solidFill>
                                <a:schemeClr val="bg2">
                                  <a:lumMod val="10000"/>
                                </a:schemeClr>
                              </a:solidFill>
                              <a:latin typeface="Cambria Math" panose="02040503050406030204" pitchFamily="18" charset="0"/>
                            </a:rPr>
                          </m:ctrlPr>
                        </m:naryPr>
                        <m:sub>
                          <m:r>
                            <m:rPr>
                              <m:brk m:alnAt="23"/>
                            </m:rPr>
                            <a:rPr lang="en-US" sz="2000" b="0" i="1" smtClean="0">
                              <a:solidFill>
                                <a:schemeClr val="bg2">
                                  <a:lumMod val="10000"/>
                                </a:schemeClr>
                              </a:solidFill>
                              <a:latin typeface="Cambria Math" panose="02040503050406030204" pitchFamily="18" charset="0"/>
                            </a:rPr>
                            <m:t>𝑖</m:t>
                          </m:r>
                          <m:r>
                            <a:rPr lang="en-US" sz="2000" b="0" i="1" smtClean="0">
                              <a:solidFill>
                                <a:schemeClr val="bg2">
                                  <a:lumMod val="10000"/>
                                </a:schemeClr>
                              </a:solidFill>
                              <a:latin typeface="Cambria Math" panose="02040503050406030204" pitchFamily="18" charset="0"/>
                            </a:rPr>
                            <m:t>=1</m:t>
                          </m:r>
                        </m:sub>
                        <m:sup>
                          <m:r>
                            <a:rPr lang="en-US" sz="2000" b="0" i="1" smtClean="0">
                              <a:solidFill>
                                <a:schemeClr val="bg2">
                                  <a:lumMod val="10000"/>
                                </a:schemeClr>
                              </a:solidFill>
                              <a:latin typeface="Cambria Math" panose="02040503050406030204" pitchFamily="18" charset="0"/>
                            </a:rPr>
                            <m:t>𝑘</m:t>
                          </m:r>
                        </m:sup>
                        <m:e>
                          <m:nary>
                            <m:naryPr>
                              <m:chr m:val="∑"/>
                              <m:ctrlPr>
                                <a:rPr lang="en-US" sz="2000" b="0" i="1" smtClean="0">
                                  <a:solidFill>
                                    <a:schemeClr val="bg2">
                                      <a:lumMod val="10000"/>
                                    </a:schemeClr>
                                  </a:solidFill>
                                  <a:latin typeface="Cambria Math" panose="02040503050406030204" pitchFamily="18" charset="0"/>
                                </a:rPr>
                              </m:ctrlPr>
                            </m:naryPr>
                            <m:sub>
                              <m:r>
                                <m:rPr>
                                  <m:brk m:alnAt="23"/>
                                </m:rPr>
                                <a:rPr lang="en-US" sz="2000" b="1" i="1" smtClean="0">
                                  <a:solidFill>
                                    <a:schemeClr val="bg2">
                                      <a:lumMod val="10000"/>
                                    </a:schemeClr>
                                  </a:solidFill>
                                  <a:latin typeface="Cambria Math" panose="02040503050406030204" pitchFamily="18" charset="0"/>
                                </a:rPr>
                                <m:t>𝒙</m:t>
                              </m:r>
                              <m:r>
                                <a:rPr lang="en-US" sz="2000" b="0" i="1" smtClean="0">
                                  <a:solidFill>
                                    <a:schemeClr val="bg2">
                                      <a:lumMod val="10000"/>
                                    </a:schemeClr>
                                  </a:solidFill>
                                  <a:latin typeface="Cambria Math" panose="02040503050406030204" pitchFamily="18" charset="0"/>
                                </a:rPr>
                                <m:t>∈</m:t>
                              </m:r>
                              <m:sSub>
                                <m:sSubPr>
                                  <m:ctrlPr>
                                    <a:rPr lang="en-US" sz="2000" b="0" i="1" smtClean="0">
                                      <a:solidFill>
                                        <a:schemeClr val="bg2">
                                          <a:lumMod val="10000"/>
                                        </a:schemeClr>
                                      </a:solidFill>
                                      <a:latin typeface="Cambria Math" panose="02040503050406030204" pitchFamily="18" charset="0"/>
                                    </a:rPr>
                                  </m:ctrlPr>
                                </m:sSubPr>
                                <m:e>
                                  <m:r>
                                    <a:rPr lang="en-US" sz="2000" b="0" i="1" smtClean="0">
                                      <a:solidFill>
                                        <a:schemeClr val="bg2">
                                          <a:lumMod val="10000"/>
                                        </a:schemeClr>
                                      </a:solidFill>
                                      <a:latin typeface="Cambria Math" panose="02040503050406030204" pitchFamily="18" charset="0"/>
                                    </a:rPr>
                                    <m:t>𝐶</m:t>
                                  </m:r>
                                </m:e>
                                <m:sub>
                                  <m:r>
                                    <a:rPr lang="en-US" sz="2000" b="0" i="1" smtClean="0">
                                      <a:solidFill>
                                        <a:schemeClr val="bg2">
                                          <a:lumMod val="10000"/>
                                        </a:schemeClr>
                                      </a:solidFill>
                                      <a:latin typeface="Cambria Math" panose="02040503050406030204" pitchFamily="18" charset="0"/>
                                    </a:rPr>
                                    <m:t>𝑖</m:t>
                                  </m:r>
                                </m:sub>
                              </m:sSub>
                            </m:sub>
                            <m:sup/>
                            <m:e>
                              <m:sSup>
                                <m:sSupPr>
                                  <m:ctrlPr>
                                    <a:rPr lang="en-US" sz="2000" b="0" i="1" smtClean="0">
                                      <a:solidFill>
                                        <a:schemeClr val="bg2">
                                          <a:lumMod val="10000"/>
                                        </a:schemeClr>
                                      </a:solidFill>
                                      <a:latin typeface="Cambria Math" panose="02040503050406030204" pitchFamily="18" charset="0"/>
                                    </a:rPr>
                                  </m:ctrlPr>
                                </m:sSupPr>
                                <m:e>
                                  <m:d>
                                    <m:dPr>
                                      <m:begChr m:val="‖"/>
                                      <m:endChr m:val="‖"/>
                                      <m:ctrlPr>
                                        <a:rPr lang="en-US" sz="2000" i="1">
                                          <a:solidFill>
                                            <a:schemeClr val="bg2">
                                              <a:lumMod val="10000"/>
                                            </a:schemeClr>
                                          </a:solidFill>
                                          <a:latin typeface="Cambria Math" panose="02040503050406030204" pitchFamily="18" charset="0"/>
                                        </a:rPr>
                                      </m:ctrlPr>
                                    </m:dPr>
                                    <m:e>
                                      <m:r>
                                        <a:rPr lang="en-US" sz="2000" b="1" i="1">
                                          <a:solidFill>
                                            <a:schemeClr val="bg2">
                                              <a:lumMod val="10000"/>
                                            </a:schemeClr>
                                          </a:solidFill>
                                          <a:latin typeface="Cambria Math" panose="02040503050406030204" pitchFamily="18" charset="0"/>
                                        </a:rPr>
                                        <m:t>𝒙</m:t>
                                      </m:r>
                                      <m:r>
                                        <a:rPr lang="en-US" sz="2000" i="1">
                                          <a:solidFill>
                                            <a:schemeClr val="bg2">
                                              <a:lumMod val="10000"/>
                                            </a:schemeClr>
                                          </a:solidFill>
                                          <a:latin typeface="Cambria Math" panose="02040503050406030204" pitchFamily="18" charset="0"/>
                                        </a:rPr>
                                        <m:t>−</m:t>
                                      </m:r>
                                      <m:sSub>
                                        <m:sSubPr>
                                          <m:ctrlPr>
                                            <a:rPr lang="en-US" sz="2000" i="1">
                                              <a:solidFill>
                                                <a:schemeClr val="bg2">
                                                  <a:lumMod val="10000"/>
                                                </a:schemeClr>
                                              </a:solidFill>
                                              <a:latin typeface="Cambria Math" panose="02040503050406030204" pitchFamily="18" charset="0"/>
                                            </a:rPr>
                                          </m:ctrlPr>
                                        </m:sSubPr>
                                        <m:e>
                                          <m:r>
                                            <a:rPr lang="en-US" sz="2000" b="1" i="1">
                                              <a:solidFill>
                                                <a:schemeClr val="bg2">
                                                  <a:lumMod val="10000"/>
                                                </a:schemeClr>
                                              </a:solidFill>
                                              <a:latin typeface="Cambria Math" panose="02040503050406030204" pitchFamily="18" charset="0"/>
                                            </a:rPr>
                                            <m:t>𝒎</m:t>
                                          </m:r>
                                        </m:e>
                                        <m:sub>
                                          <m:r>
                                            <a:rPr lang="en-US" sz="2000" i="1">
                                              <a:solidFill>
                                                <a:schemeClr val="bg2">
                                                  <a:lumMod val="10000"/>
                                                </a:schemeClr>
                                              </a:solidFill>
                                              <a:latin typeface="Cambria Math" panose="02040503050406030204" pitchFamily="18" charset="0"/>
                                            </a:rPr>
                                            <m:t>𝑖</m:t>
                                          </m:r>
                                        </m:sub>
                                      </m:sSub>
                                    </m:e>
                                  </m:d>
                                </m:e>
                                <m:sup>
                                  <m:r>
                                    <a:rPr lang="en-US" sz="2000" b="0" i="1" smtClean="0">
                                      <a:solidFill>
                                        <a:schemeClr val="bg2">
                                          <a:lumMod val="10000"/>
                                        </a:schemeClr>
                                      </a:solidFill>
                                      <a:latin typeface="Cambria Math" panose="02040503050406030204" pitchFamily="18" charset="0"/>
                                    </a:rPr>
                                    <m:t>2</m:t>
                                  </m:r>
                                </m:sup>
                              </m:sSup>
                            </m:e>
                          </m:nary>
                        </m:e>
                      </m:nary>
                    </m:oMath>
                  </m:oMathPara>
                </a14:m>
                <a:endParaRPr lang="en-US" sz="2000" dirty="0">
                  <a:solidFill>
                    <a:schemeClr val="bg2">
                      <a:lumMod val="10000"/>
                    </a:schemeClr>
                  </a:solidFill>
                </a:endParaRPr>
              </a:p>
            </p:txBody>
          </p:sp>
        </mc:Choice>
        <mc:Fallback xmlns="">
          <p:sp>
            <p:nvSpPr>
              <p:cNvPr id="4" name="TextBox 3">
                <a:extLst>
                  <a:ext uri="{FF2B5EF4-FFF2-40B4-BE49-F238E27FC236}">
                    <a16:creationId xmlns:a16="http://schemas.microsoft.com/office/drawing/2014/main" id="{4F950374-72B6-3604-6838-BA564610D194}"/>
                  </a:ext>
                </a:extLst>
              </p:cNvPr>
              <p:cNvSpPr txBox="1">
                <a:spLocks noRot="1" noChangeAspect="1" noMove="1" noResize="1" noEditPoints="1" noAdjustHandles="1" noChangeArrowheads="1" noChangeShapeType="1" noTextEdit="1"/>
              </p:cNvSpPr>
              <p:nvPr/>
            </p:nvSpPr>
            <p:spPr>
              <a:xfrm>
                <a:off x="457200" y="2781625"/>
                <a:ext cx="3415359" cy="93249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DBBF30F-7800-C69B-C077-A357D0CC6FA2}"/>
                  </a:ext>
                </a:extLst>
              </p:cNvPr>
              <p:cNvSpPr txBox="1"/>
              <p:nvPr/>
            </p:nvSpPr>
            <p:spPr>
              <a:xfrm>
                <a:off x="585141" y="4089230"/>
                <a:ext cx="3480432" cy="2086918"/>
              </a:xfrm>
              <a:prstGeom prst="rect">
                <a:avLst/>
              </a:prstGeom>
              <a:noFill/>
            </p:spPr>
            <p:txBody>
              <a:bodyPr wrap="square">
                <a:spAutoFit/>
              </a:bodyPr>
              <a:lstStyle/>
              <a:p>
                <a:pPr marL="285750" lvl="1" indent="-171450" defTabSz="685800" eaLnBrk="1" hangingPunct="1">
                  <a:lnSpc>
                    <a:spcPct val="90000"/>
                  </a:lnSpc>
                  <a:buClr>
                    <a:schemeClr val="accent1"/>
                  </a:buClr>
                  <a:buFont typeface="Wingdings" panose="05000000000000000000" pitchFamily="2" charset="2"/>
                  <a:buChar char="§"/>
                </a:pPr>
                <a:r>
                  <a:rPr lang="en-US" altLang="en-US" sz="1600" dirty="0">
                    <a:solidFill>
                      <a:schemeClr val="tx1"/>
                    </a:solidFill>
                    <a:latin typeface="+mn-lt"/>
                    <a:cs typeface="+mn-cs"/>
                  </a:rPr>
                  <a:t>Given two </a:t>
                </a:r>
                <a:r>
                  <a:rPr lang="en-US" altLang="en-US" sz="1600" dirty="0" err="1">
                    <a:solidFill>
                      <a:schemeClr val="tx1"/>
                    </a:solidFill>
                    <a:latin typeface="+mn-lt"/>
                    <a:cs typeface="+mn-cs"/>
                  </a:rPr>
                  <a:t>clusterings</a:t>
                </a:r>
                <a:r>
                  <a:rPr lang="en-US" altLang="en-US" sz="1600" dirty="0">
                    <a:solidFill>
                      <a:schemeClr val="tx1"/>
                    </a:solidFill>
                    <a:latin typeface="+mn-lt"/>
                    <a:cs typeface="+mn-cs"/>
                  </a:rPr>
                  <a:t>, we can choose the one with the smallest </a:t>
                </a:r>
                <a14:m>
                  <m:oMath xmlns:m="http://schemas.openxmlformats.org/officeDocument/2006/math">
                    <m:r>
                      <a:rPr lang="en-US" altLang="en-US" sz="1600" i="1" dirty="0" smtClean="0">
                        <a:solidFill>
                          <a:schemeClr val="tx1"/>
                        </a:solidFill>
                        <a:latin typeface="Cambria Math" panose="02040503050406030204" pitchFamily="18" charset="0"/>
                        <a:cs typeface="+mn-cs"/>
                      </a:rPr>
                      <m:t>𝑆𝑆𝐸</m:t>
                    </m:r>
                  </m:oMath>
                </a14:m>
                <a:r>
                  <a:rPr lang="en-US" altLang="en-US" sz="1600" dirty="0">
                    <a:solidFill>
                      <a:schemeClr val="tx1"/>
                    </a:solidFill>
                    <a:latin typeface="+mn-lt"/>
                    <a:cs typeface="+mn-cs"/>
                  </a:rPr>
                  <a:t>.</a:t>
                </a:r>
              </a:p>
              <a:p>
                <a:pPr marL="285750" lvl="1" indent="-171450" defTabSz="685800" eaLnBrk="1" hangingPunct="1">
                  <a:lnSpc>
                    <a:spcPct val="90000"/>
                  </a:lnSpc>
                  <a:buClr>
                    <a:schemeClr val="accent1"/>
                  </a:buClr>
                  <a:buFont typeface="Wingdings" panose="05000000000000000000" pitchFamily="2" charset="2"/>
                  <a:buChar char="§"/>
                </a:pPr>
                <a:r>
                  <a:rPr lang="en-US" altLang="en-US" sz="1600" dirty="0">
                    <a:solidFill>
                      <a:schemeClr val="tx1"/>
                    </a:solidFill>
                    <a:latin typeface="+mn-lt"/>
                    <a:cs typeface="+mn-cs"/>
                  </a:rPr>
                  <a:t>Only compare </a:t>
                </a:r>
                <a:r>
                  <a:rPr lang="en-US" altLang="en-US" sz="1600" dirty="0" err="1">
                    <a:solidFill>
                      <a:schemeClr val="tx1"/>
                    </a:solidFill>
                    <a:latin typeface="+mn-lt"/>
                    <a:cs typeface="+mn-cs"/>
                  </a:rPr>
                  <a:t>clusterings</a:t>
                </a:r>
                <a:r>
                  <a:rPr lang="en-US" altLang="en-US" sz="1600" dirty="0">
                    <a:solidFill>
                      <a:schemeClr val="tx1"/>
                    </a:solidFill>
                    <a:latin typeface="+mn-lt"/>
                    <a:cs typeface="+mn-cs"/>
                  </a:rPr>
                  <a:t> with the same number of clusters </a:t>
                </a:r>
                <a14:m>
                  <m:oMath xmlns:m="http://schemas.openxmlformats.org/officeDocument/2006/math">
                    <m:r>
                      <a:rPr lang="en-US" altLang="en-US" sz="1600" i="1" dirty="0" smtClean="0">
                        <a:solidFill>
                          <a:schemeClr val="tx1"/>
                        </a:solidFill>
                        <a:latin typeface="Cambria Math" panose="02040503050406030204" pitchFamily="18" charset="0"/>
                        <a:cs typeface="+mn-cs"/>
                      </a:rPr>
                      <m:t>𝑘</m:t>
                    </m:r>
                  </m:oMath>
                </a14:m>
                <a:r>
                  <a:rPr lang="en-US" altLang="en-US" sz="1600" dirty="0">
                    <a:solidFill>
                      <a:schemeClr val="tx1"/>
                    </a:solidFill>
                    <a:latin typeface="+mn-lt"/>
                    <a:cs typeface="+mn-cs"/>
                  </a:rPr>
                  <a:t>!</a:t>
                </a:r>
                <a14:m>
                  <m:oMath xmlns:m="http://schemas.openxmlformats.org/officeDocument/2006/math">
                    <m:r>
                      <a:rPr lang="en-US" altLang="en-US" sz="1600" b="0" i="0" dirty="0" smtClean="0">
                        <a:solidFill>
                          <a:schemeClr val="tx1"/>
                        </a:solidFill>
                        <a:latin typeface="Cambria Math" panose="02040503050406030204" pitchFamily="18" charset="0"/>
                        <a:cs typeface="+mn-cs"/>
                      </a:rPr>
                      <m:t> </m:t>
                    </m:r>
                    <m:r>
                      <a:rPr lang="en-US" altLang="en-US" sz="1600" i="1" dirty="0" smtClean="0">
                        <a:solidFill>
                          <a:schemeClr val="tx1"/>
                        </a:solidFill>
                        <a:latin typeface="Cambria Math" panose="02040503050406030204" pitchFamily="18" charset="0"/>
                        <a:cs typeface="+mn-cs"/>
                      </a:rPr>
                      <m:t>𝑆𝑆𝐸</m:t>
                    </m:r>
                  </m:oMath>
                </a14:m>
                <a:r>
                  <a:rPr lang="en-US" altLang="en-US" sz="1600" dirty="0">
                    <a:solidFill>
                      <a:schemeClr val="tx1"/>
                    </a:solidFill>
                    <a:latin typeface="+mn-lt"/>
                    <a:cs typeface="+mn-cs"/>
                  </a:rPr>
                  <a:t> automatically decreases with </a:t>
                </a:r>
                <a14:m>
                  <m:oMath xmlns:m="http://schemas.openxmlformats.org/officeDocument/2006/math">
                    <m:r>
                      <a:rPr lang="en-US" altLang="en-US" sz="1600" i="1" dirty="0" smtClean="0">
                        <a:solidFill>
                          <a:schemeClr val="tx1"/>
                        </a:solidFill>
                        <a:latin typeface="Cambria Math" panose="02040503050406030204" pitchFamily="18" charset="0"/>
                        <a:cs typeface="+mn-cs"/>
                      </a:rPr>
                      <m:t>𝑘</m:t>
                    </m:r>
                  </m:oMath>
                </a14:m>
                <a:r>
                  <a:rPr lang="en-US" altLang="en-US" sz="1600" dirty="0">
                    <a:solidFill>
                      <a:schemeClr val="tx1"/>
                    </a:solidFill>
                    <a:latin typeface="+mn-lt"/>
                    <a:cs typeface="+mn-cs"/>
                  </a:rPr>
                  <a:t>.</a:t>
                </a:r>
              </a:p>
              <a:p>
                <a:pPr marL="285750" lvl="1" indent="-171450" defTabSz="685800" eaLnBrk="1" hangingPunct="1">
                  <a:lnSpc>
                    <a:spcPct val="90000"/>
                  </a:lnSpc>
                  <a:buClr>
                    <a:schemeClr val="accent1"/>
                  </a:buClr>
                  <a:buFont typeface="Wingdings" panose="05000000000000000000" pitchFamily="2" charset="2"/>
                  <a:buChar char="§"/>
                </a:pPr>
                <a:endParaRPr lang="en-US" altLang="en-US" sz="1600" i="1" dirty="0">
                  <a:solidFill>
                    <a:schemeClr val="tx1"/>
                  </a:solidFill>
                  <a:latin typeface="Cambria Math" panose="02040503050406030204" pitchFamily="18" charset="0"/>
                  <a:cs typeface="+mn-cs"/>
                </a:endParaRPr>
              </a:p>
              <a:p>
                <a:pPr marL="285750" lvl="1" indent="-171450" defTabSz="685800" eaLnBrk="1" hangingPunct="1">
                  <a:lnSpc>
                    <a:spcPct val="90000"/>
                  </a:lnSpc>
                  <a:buClr>
                    <a:schemeClr val="accent1"/>
                  </a:buClr>
                  <a:buFont typeface="Wingdings" panose="05000000000000000000" pitchFamily="2" charset="2"/>
                  <a:buChar char="§"/>
                </a:pPr>
                <a14:m>
                  <m:oMath xmlns:m="http://schemas.openxmlformats.org/officeDocument/2006/math">
                    <m:r>
                      <a:rPr lang="en-US" altLang="en-US" sz="1600" i="1" dirty="0" smtClean="0">
                        <a:solidFill>
                          <a:schemeClr val="tx1"/>
                        </a:solidFill>
                        <a:latin typeface="Cambria Math" panose="02040503050406030204" pitchFamily="18" charset="0"/>
                        <a:cs typeface="+mn-cs"/>
                      </a:rPr>
                      <m:t>𝑆𝑆𝐸</m:t>
                    </m:r>
                  </m:oMath>
                </a14:m>
                <a:r>
                  <a:rPr lang="en-US" altLang="en-US" sz="1600" dirty="0">
                    <a:solidFill>
                      <a:schemeClr val="tx1"/>
                    </a:solidFill>
                    <a:latin typeface="+mn-lt"/>
                    <a:cs typeface="+mn-cs"/>
                  </a:rPr>
                  <a:t> is also called the </a:t>
                </a:r>
                <a14:m>
                  <m:oMath xmlns:m="http://schemas.openxmlformats.org/officeDocument/2006/math">
                    <m:r>
                      <a:rPr lang="en-US" altLang="en-US" sz="1600" b="0" i="1" dirty="0" smtClean="0">
                        <a:solidFill>
                          <a:schemeClr val="tx1"/>
                        </a:solidFill>
                        <a:latin typeface="Cambria Math" panose="02040503050406030204" pitchFamily="18" charset="0"/>
                        <a:cs typeface="+mn-cs"/>
                      </a:rPr>
                      <m:t>𝑊𝐶</m:t>
                    </m:r>
                    <m:r>
                      <a:rPr lang="en-US" altLang="en-US" sz="1600" i="1" dirty="0" smtClean="0">
                        <a:solidFill>
                          <a:schemeClr val="tx1"/>
                        </a:solidFill>
                        <a:latin typeface="Cambria Math" panose="02040503050406030204" pitchFamily="18" charset="0"/>
                        <a:cs typeface="+mn-cs"/>
                      </a:rPr>
                      <m:t>𝑆𝑆</m:t>
                    </m:r>
                  </m:oMath>
                </a14:m>
                <a:r>
                  <a:rPr lang="en-US" altLang="en-US" sz="1600" dirty="0">
                    <a:solidFill>
                      <a:schemeClr val="tx1"/>
                    </a:solidFill>
                    <a:latin typeface="+mn-lt"/>
                    <a:cs typeface="+mn-cs"/>
                  </a:rPr>
                  <a:t> or </a:t>
                </a:r>
                <a14:m>
                  <m:oMath xmlns:m="http://schemas.openxmlformats.org/officeDocument/2006/math">
                    <m:r>
                      <a:rPr lang="en-US" altLang="en-US" sz="1600" i="1" dirty="0">
                        <a:solidFill>
                          <a:schemeClr val="tx1"/>
                        </a:solidFill>
                        <a:latin typeface="Cambria Math" panose="02040503050406030204" pitchFamily="18" charset="0"/>
                      </a:rPr>
                      <m:t>𝑊𝑆𝑆</m:t>
                    </m:r>
                  </m:oMath>
                </a14:m>
                <a:r>
                  <a:rPr lang="en-US" altLang="en-US" sz="1600" dirty="0">
                    <a:solidFill>
                      <a:schemeClr val="tx1"/>
                    </a:solidFill>
                    <a:latin typeface="+mn-lt"/>
                    <a:cs typeface="+mn-cs"/>
                  </a:rPr>
                  <a:t>.</a:t>
                </a:r>
              </a:p>
            </p:txBody>
          </p:sp>
        </mc:Choice>
        <mc:Fallback xmlns="">
          <p:sp>
            <p:nvSpPr>
              <p:cNvPr id="7" name="TextBox 6">
                <a:extLst>
                  <a:ext uri="{FF2B5EF4-FFF2-40B4-BE49-F238E27FC236}">
                    <a16:creationId xmlns:a16="http://schemas.microsoft.com/office/drawing/2014/main" id="{9DBBF30F-7800-C69B-C077-A357D0CC6FA2}"/>
                  </a:ext>
                </a:extLst>
              </p:cNvPr>
              <p:cNvSpPr txBox="1">
                <a:spLocks noRot="1" noChangeAspect="1" noMove="1" noResize="1" noEditPoints="1" noAdjustHandles="1" noChangeArrowheads="1" noChangeShapeType="1" noTextEdit="1"/>
              </p:cNvSpPr>
              <p:nvPr/>
            </p:nvSpPr>
            <p:spPr>
              <a:xfrm>
                <a:off x="585141" y="4089230"/>
                <a:ext cx="3480432" cy="2086918"/>
              </a:xfrm>
              <a:prstGeom prst="rect">
                <a:avLst/>
              </a:prstGeom>
              <a:blipFill>
                <a:blip r:embed="rId9"/>
                <a:stretch>
                  <a:fillRect t="-2047" r="-1226" b="-2924"/>
                </a:stretch>
              </a:blipFill>
            </p:spPr>
            <p:txBody>
              <a:bodyPr/>
              <a:lstStyle/>
              <a:p>
                <a:r>
                  <a:rPr lang="en-US">
                    <a:noFill/>
                  </a:rPr>
                  <a:t> </a:t>
                </a:r>
              </a:p>
            </p:txBody>
          </p:sp>
        </mc:Fallback>
      </mc:AlternateContent>
    </p:spTree>
    <p:extLst>
      <p:ext uri="{BB962C8B-B14F-4D97-AF65-F5344CB8AC3E}">
        <p14:creationId xmlns:p14="http://schemas.microsoft.com/office/powerpoint/2010/main" val="413019474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a:extLst>
              <a:ext uri="{FF2B5EF4-FFF2-40B4-BE49-F238E27FC236}">
                <a16:creationId xmlns:a16="http://schemas.microsoft.com/office/drawing/2014/main" id="{78CBEF06-3970-4F59-99F3-F3CA4A8FA07D}"/>
              </a:ext>
            </a:extLst>
          </p:cNvPr>
          <p:cNvSpPr>
            <a:spLocks noGrp="1" noChangeArrowheads="1"/>
          </p:cNvSpPr>
          <p:nvPr>
            <p:ph type="title"/>
          </p:nvPr>
        </p:nvSpPr>
        <p:spPr/>
        <p:txBody>
          <a:bodyPr/>
          <a:lstStyle/>
          <a:p>
            <a:r>
              <a:rPr lang="en-US" altLang="en-US"/>
              <a:t>Pre-processing and Post-processing</a:t>
            </a:r>
          </a:p>
        </p:txBody>
      </p:sp>
      <p:sp>
        <p:nvSpPr>
          <p:cNvPr id="35842" name="Rectangle 2">
            <a:extLst>
              <a:ext uri="{FF2B5EF4-FFF2-40B4-BE49-F238E27FC236}">
                <a16:creationId xmlns:a16="http://schemas.microsoft.com/office/drawing/2014/main" id="{634DF917-71B9-417A-9E5A-3517250D0B40}"/>
              </a:ext>
            </a:extLst>
          </p:cNvPr>
          <p:cNvSpPr>
            <a:spLocks noGrp="1" noChangeArrowheads="1"/>
          </p:cNvSpPr>
          <p:nvPr>
            <p:ph idx="1"/>
          </p:nvPr>
        </p:nvSpPr>
        <p:spPr/>
        <p:txBody>
          <a:bodyPr/>
          <a:lstStyle/>
          <a:p>
            <a:r>
              <a:rPr lang="en-US" altLang="en-US" dirty="0"/>
              <a:t>Pre-processing</a:t>
            </a:r>
          </a:p>
          <a:p>
            <a:pPr lvl="1"/>
            <a:r>
              <a:rPr lang="en-US" altLang="en-US" b="1" dirty="0"/>
              <a:t>Normalize</a:t>
            </a:r>
            <a:r>
              <a:rPr lang="en-US" altLang="en-US" dirty="0"/>
              <a:t> the data (e.g., scale to unit standard deviation)</a:t>
            </a:r>
          </a:p>
          <a:p>
            <a:pPr lvl="1"/>
            <a:r>
              <a:rPr lang="en-US" altLang="en-US" b="1" dirty="0"/>
              <a:t>Eliminate outliers</a:t>
            </a:r>
          </a:p>
          <a:p>
            <a:pPr lvl="4"/>
            <a:endParaRPr lang="en-US" altLang="en-US" dirty="0"/>
          </a:p>
          <a:p>
            <a:r>
              <a:rPr lang="en-US" altLang="en-US" dirty="0"/>
              <a:t>Post-processing</a:t>
            </a:r>
          </a:p>
          <a:p>
            <a:pPr lvl="1"/>
            <a:r>
              <a:rPr lang="en-US" altLang="en-US" b="1" dirty="0"/>
              <a:t>Eliminate</a:t>
            </a:r>
            <a:r>
              <a:rPr lang="en-US" altLang="en-US" dirty="0"/>
              <a:t> small clusters that may represent outliers</a:t>
            </a:r>
          </a:p>
          <a:p>
            <a:pPr lvl="1"/>
            <a:r>
              <a:rPr lang="en-US" altLang="en-US" b="1" dirty="0"/>
              <a:t>Split</a:t>
            </a:r>
            <a:r>
              <a:rPr lang="en-US" altLang="en-US" dirty="0"/>
              <a:t> ‘loose’ clusters, i.e., clusters with relatively high SSE</a:t>
            </a:r>
          </a:p>
          <a:p>
            <a:pPr lvl="1"/>
            <a:r>
              <a:rPr lang="en-US" altLang="en-US" b="1" dirty="0"/>
              <a:t>Merge</a:t>
            </a:r>
            <a:r>
              <a:rPr lang="en-US" altLang="en-US" dirty="0"/>
              <a:t> clusters that are ‘close’ and that have relatively low SSE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D25D217A-9CED-43C1-B6DA-FF38C5867010}"/>
              </a:ext>
            </a:extLst>
          </p:cNvPr>
          <p:cNvSpPr>
            <a:spLocks noGrp="1" noChangeArrowheads="1"/>
          </p:cNvSpPr>
          <p:nvPr>
            <p:ph type="title"/>
          </p:nvPr>
        </p:nvSpPr>
        <p:spPr/>
        <p:txBody>
          <a:bodyPr/>
          <a:lstStyle/>
          <a:p>
            <a:r>
              <a:rPr lang="en-US" altLang="en-US"/>
              <a:t>Bisecting K-means</a:t>
            </a:r>
          </a:p>
        </p:txBody>
      </p:sp>
      <p:sp>
        <p:nvSpPr>
          <p:cNvPr id="36866" name="Rectangle 2">
            <a:extLst>
              <a:ext uri="{FF2B5EF4-FFF2-40B4-BE49-F238E27FC236}">
                <a16:creationId xmlns:a16="http://schemas.microsoft.com/office/drawing/2014/main" id="{EB34769B-CE40-4352-BD95-27F0EF639DB8}"/>
              </a:ext>
            </a:extLst>
          </p:cNvPr>
          <p:cNvSpPr>
            <a:spLocks noGrp="1" noChangeArrowheads="1"/>
          </p:cNvSpPr>
          <p:nvPr>
            <p:ph idx="1"/>
          </p:nvPr>
        </p:nvSpPr>
        <p:spPr>
          <a:xfrm>
            <a:off x="4343400" y="794941"/>
            <a:ext cx="5364162" cy="1452563"/>
          </a:xfrm>
        </p:spPr>
        <p:txBody>
          <a:bodyPr/>
          <a:lstStyle/>
          <a:p>
            <a:r>
              <a:rPr lang="en-US" altLang="en-US" dirty="0"/>
              <a:t>Variant of K-means that can produce a partitional or a hierarchical clustering</a:t>
            </a:r>
          </a:p>
        </p:txBody>
      </p:sp>
      <p:graphicFrame>
        <p:nvGraphicFramePr>
          <p:cNvPr id="36867" name="Object 3">
            <a:extLst>
              <a:ext uri="{FF2B5EF4-FFF2-40B4-BE49-F238E27FC236}">
                <a16:creationId xmlns:a16="http://schemas.microsoft.com/office/drawing/2014/main" id="{434972F8-B94D-4D46-A6A7-3CCA89A7B95C}"/>
              </a:ext>
            </a:extLst>
          </p:cNvPr>
          <p:cNvGraphicFramePr>
            <a:graphicFrameLocks noChangeAspect="1"/>
          </p:cNvGraphicFramePr>
          <p:nvPr>
            <p:extLst>
              <p:ext uri="{D42A27DB-BD31-4B8C-83A1-F6EECF244321}">
                <p14:modId xmlns:p14="http://schemas.microsoft.com/office/powerpoint/2010/main" val="3507993372"/>
              </p:ext>
            </p:extLst>
          </p:nvPr>
        </p:nvGraphicFramePr>
        <p:xfrm>
          <a:off x="224631" y="1639887"/>
          <a:ext cx="8694738" cy="2598738"/>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631" y="1639887"/>
                        <a:ext cx="8694738" cy="259873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6868" name="Picture 4">
            <a:extLst>
              <a:ext uri="{FF2B5EF4-FFF2-40B4-BE49-F238E27FC236}">
                <a16:creationId xmlns:a16="http://schemas.microsoft.com/office/drawing/2014/main" id="{1A7E56AD-189D-4117-8D6D-4DA7C01EF0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388" y="4238625"/>
            <a:ext cx="8023225" cy="3227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69" name="Line 5">
            <a:extLst>
              <a:ext uri="{FF2B5EF4-FFF2-40B4-BE49-F238E27FC236}">
                <a16:creationId xmlns:a16="http://schemas.microsoft.com/office/drawing/2014/main" id="{FF652280-1257-4455-B935-FCB959AD5D05}"/>
              </a:ext>
            </a:extLst>
          </p:cNvPr>
          <p:cNvSpPr>
            <a:spLocks noChangeShapeType="1"/>
          </p:cNvSpPr>
          <p:nvPr/>
        </p:nvSpPr>
        <p:spPr bwMode="auto">
          <a:xfrm>
            <a:off x="3257550" y="4454525"/>
            <a:ext cx="1588" cy="155575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70" name="Line 6">
            <a:extLst>
              <a:ext uri="{FF2B5EF4-FFF2-40B4-BE49-F238E27FC236}">
                <a16:creationId xmlns:a16="http://schemas.microsoft.com/office/drawing/2014/main" id="{9030F370-8BBE-4E58-B4F4-5C84AFE123A6}"/>
              </a:ext>
            </a:extLst>
          </p:cNvPr>
          <p:cNvSpPr>
            <a:spLocks noChangeShapeType="1"/>
          </p:cNvSpPr>
          <p:nvPr/>
        </p:nvSpPr>
        <p:spPr bwMode="auto">
          <a:xfrm>
            <a:off x="5992813" y="4454525"/>
            <a:ext cx="1587" cy="155575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71" name="AutoShape 7">
            <a:extLst>
              <a:ext uri="{FF2B5EF4-FFF2-40B4-BE49-F238E27FC236}">
                <a16:creationId xmlns:a16="http://schemas.microsoft.com/office/drawing/2014/main" id="{1C75A6C5-F40B-4621-8103-5B8D5F073DD9}"/>
              </a:ext>
            </a:extLst>
          </p:cNvPr>
          <p:cNvSpPr>
            <a:spLocks noChangeArrowheads="1"/>
          </p:cNvSpPr>
          <p:nvPr/>
        </p:nvSpPr>
        <p:spPr bwMode="auto">
          <a:xfrm>
            <a:off x="5254625" y="5157788"/>
            <a:ext cx="176213" cy="439737"/>
          </a:xfrm>
          <a:prstGeom prst="upDownArrow">
            <a:avLst>
              <a:gd name="adj1" fmla="val 50000"/>
              <a:gd name="adj2" fmla="val 49679"/>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872" name="AutoShape 8">
            <a:extLst>
              <a:ext uri="{FF2B5EF4-FFF2-40B4-BE49-F238E27FC236}">
                <a16:creationId xmlns:a16="http://schemas.microsoft.com/office/drawing/2014/main" id="{33F04AA9-BAB1-439B-9040-7723C6B392C0}"/>
              </a:ext>
            </a:extLst>
          </p:cNvPr>
          <p:cNvSpPr>
            <a:spLocks noChangeArrowheads="1"/>
          </p:cNvSpPr>
          <p:nvPr/>
        </p:nvSpPr>
        <p:spPr bwMode="auto">
          <a:xfrm>
            <a:off x="6623050" y="5157788"/>
            <a:ext cx="176213" cy="439737"/>
          </a:xfrm>
          <a:prstGeom prst="upDownArrow">
            <a:avLst>
              <a:gd name="adj1" fmla="val 50000"/>
              <a:gd name="adj2" fmla="val 49679"/>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D64EBB69-AA44-46F8-A541-742EDF38C66A}"/>
              </a:ext>
            </a:extLst>
          </p:cNvPr>
          <p:cNvSpPr>
            <a:spLocks noGrp="1" noChangeArrowheads="1"/>
          </p:cNvSpPr>
          <p:nvPr>
            <p:ph type="title"/>
          </p:nvPr>
        </p:nvSpPr>
        <p:spPr/>
        <p:txBody>
          <a:bodyPr/>
          <a:lstStyle/>
          <a:p>
            <a:r>
              <a:rPr lang="en-US" altLang="en-US"/>
              <a:t>Limitations of K-means</a:t>
            </a:r>
          </a:p>
        </p:txBody>
      </p:sp>
      <p:sp>
        <p:nvSpPr>
          <p:cNvPr id="37890" name="Rectangle 2">
            <a:extLst>
              <a:ext uri="{FF2B5EF4-FFF2-40B4-BE49-F238E27FC236}">
                <a16:creationId xmlns:a16="http://schemas.microsoft.com/office/drawing/2014/main" id="{08BA18A4-2EF4-4EDA-80B1-EDC7591E16B9}"/>
              </a:ext>
            </a:extLst>
          </p:cNvPr>
          <p:cNvSpPr>
            <a:spLocks noGrp="1" noChangeArrowheads="1"/>
          </p:cNvSpPr>
          <p:nvPr>
            <p:ph idx="1"/>
          </p:nvPr>
        </p:nvSpPr>
        <p:spPr/>
        <p:txBody>
          <a:bodyPr/>
          <a:lstStyle/>
          <a:p>
            <a:r>
              <a:rPr lang="en-US" altLang="en-US"/>
              <a:t>K-means has problems when clusters are of differing </a:t>
            </a:r>
          </a:p>
          <a:p>
            <a:pPr lvl="1"/>
            <a:r>
              <a:rPr lang="en-US" altLang="en-US"/>
              <a:t>Sizes</a:t>
            </a:r>
          </a:p>
          <a:p>
            <a:pPr lvl="1"/>
            <a:r>
              <a:rPr lang="en-US" altLang="en-US"/>
              <a:t>Densities</a:t>
            </a:r>
          </a:p>
          <a:p>
            <a:pPr lvl="1"/>
            <a:r>
              <a:rPr lang="en-US" altLang="en-US"/>
              <a:t>Non-globular shapes</a:t>
            </a:r>
          </a:p>
          <a:p>
            <a:endParaRPr lang="en-US" altLang="en-US"/>
          </a:p>
          <a:p>
            <a:r>
              <a:rPr lang="en-US" altLang="en-US"/>
              <a:t>K-means has problems when the data contains outliers.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0A3F822B-21C2-403F-BB2F-1FBD29C17D49}"/>
              </a:ext>
            </a:extLst>
          </p:cNvPr>
          <p:cNvSpPr>
            <a:spLocks noGrp="1" noChangeArrowheads="1"/>
          </p:cNvSpPr>
          <p:nvPr>
            <p:ph type="title"/>
          </p:nvPr>
        </p:nvSpPr>
        <p:spPr/>
        <p:txBody>
          <a:bodyPr/>
          <a:lstStyle/>
          <a:p>
            <a:r>
              <a:rPr lang="en-US" altLang="en-US"/>
              <a:t>Limitations of K-means: Differing Sizes</a:t>
            </a:r>
          </a:p>
        </p:txBody>
      </p:sp>
      <p:sp>
        <p:nvSpPr>
          <p:cNvPr id="38914" name="Rectangle 2">
            <a:extLst>
              <a:ext uri="{FF2B5EF4-FFF2-40B4-BE49-F238E27FC236}">
                <a16:creationId xmlns:a16="http://schemas.microsoft.com/office/drawing/2014/main" id="{A24C7B2C-E227-440B-A87B-4C4D53585678}"/>
              </a:ext>
            </a:extLst>
          </p:cNvPr>
          <p:cNvSpPr>
            <a:spLocks noGrp="1" noChangeArrowheads="1"/>
          </p:cNvSpPr>
          <p:nvPr>
            <p:ph idx="1"/>
          </p:nvPr>
        </p:nvSpPr>
        <p:spPr/>
        <p:txBody>
          <a:bodyPr/>
          <a:lstStyle/>
          <a:p>
            <a:endParaRPr lang="en-US" altLang="en-US"/>
          </a:p>
          <a:p>
            <a:pPr lvl="1"/>
            <a:endParaRPr lang="en-US" altLang="en-US"/>
          </a:p>
          <a:p>
            <a:pPr lvl="1"/>
            <a:endParaRPr lang="en-US" altLang="en-US"/>
          </a:p>
          <a:p>
            <a:pPr lvl="1"/>
            <a:endParaRPr lang="en-US" altLang="en-US"/>
          </a:p>
        </p:txBody>
      </p:sp>
      <p:grpSp>
        <p:nvGrpSpPr>
          <p:cNvPr id="2" name="Group 1">
            <a:extLst>
              <a:ext uri="{FF2B5EF4-FFF2-40B4-BE49-F238E27FC236}">
                <a16:creationId xmlns:a16="http://schemas.microsoft.com/office/drawing/2014/main" id="{02F075CD-25E5-2DD9-ACEC-DEC5466269D3}"/>
              </a:ext>
            </a:extLst>
          </p:cNvPr>
          <p:cNvGrpSpPr/>
          <p:nvPr/>
        </p:nvGrpSpPr>
        <p:grpSpPr>
          <a:xfrm>
            <a:off x="450850" y="2101850"/>
            <a:ext cx="8189913" cy="2622550"/>
            <a:chOff x="450850" y="2101850"/>
            <a:chExt cx="8189913" cy="2622550"/>
          </a:xfrm>
        </p:grpSpPr>
        <p:pic>
          <p:nvPicPr>
            <p:cNvPr id="38915" name="Picture 3">
              <a:extLst>
                <a:ext uri="{FF2B5EF4-FFF2-40B4-BE49-F238E27FC236}">
                  <a16:creationId xmlns:a16="http://schemas.microsoft.com/office/drawing/2014/main" id="{7BF0B657-D663-40B1-A709-793D4F418A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845"/>
            <a:stretch/>
          </p:blipFill>
          <p:spPr bwMode="auto">
            <a:xfrm>
              <a:off x="450850" y="2101850"/>
              <a:ext cx="8189913" cy="2622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16" name="Line 4">
              <a:extLst>
                <a:ext uri="{FF2B5EF4-FFF2-40B4-BE49-F238E27FC236}">
                  <a16:creationId xmlns:a16="http://schemas.microsoft.com/office/drawing/2014/main" id="{4562DFB9-CEC0-461C-ABE1-57B686FCE543}"/>
                </a:ext>
              </a:extLst>
            </p:cNvPr>
            <p:cNvSpPr>
              <a:spLocks noChangeShapeType="1"/>
            </p:cNvSpPr>
            <p:nvPr/>
          </p:nvSpPr>
          <p:spPr bwMode="auto">
            <a:xfrm flipH="1">
              <a:off x="5762625" y="2101850"/>
              <a:ext cx="47625" cy="2028825"/>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917" name="Line 5">
              <a:extLst>
                <a:ext uri="{FF2B5EF4-FFF2-40B4-BE49-F238E27FC236}">
                  <a16:creationId xmlns:a16="http://schemas.microsoft.com/office/drawing/2014/main" id="{E7C4D5E0-03D1-4554-8242-C49696A373E2}"/>
                </a:ext>
              </a:extLst>
            </p:cNvPr>
            <p:cNvSpPr>
              <a:spLocks noChangeShapeType="1"/>
            </p:cNvSpPr>
            <p:nvPr/>
          </p:nvSpPr>
          <p:spPr bwMode="auto">
            <a:xfrm>
              <a:off x="6719888" y="2101850"/>
              <a:ext cx="204787" cy="1998662"/>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a:extLst>
              <a:ext uri="{FF2B5EF4-FFF2-40B4-BE49-F238E27FC236}">
                <a16:creationId xmlns:a16="http://schemas.microsoft.com/office/drawing/2014/main" id="{692A6672-D5C4-4E98-8E9C-B002AE77EF77}"/>
              </a:ext>
            </a:extLst>
          </p:cNvPr>
          <p:cNvSpPr>
            <a:spLocks noGrp="1" noChangeArrowheads="1"/>
          </p:cNvSpPr>
          <p:nvPr>
            <p:ph type="title"/>
          </p:nvPr>
        </p:nvSpPr>
        <p:spPr/>
        <p:txBody>
          <a:bodyPr/>
          <a:lstStyle/>
          <a:p>
            <a:r>
              <a:rPr lang="en-US" altLang="en-US"/>
              <a:t>Limitations of K-means: Differing Density</a:t>
            </a:r>
          </a:p>
        </p:txBody>
      </p:sp>
      <p:sp>
        <p:nvSpPr>
          <p:cNvPr id="39938" name="Rectangle 2">
            <a:extLst>
              <a:ext uri="{FF2B5EF4-FFF2-40B4-BE49-F238E27FC236}">
                <a16:creationId xmlns:a16="http://schemas.microsoft.com/office/drawing/2014/main" id="{DE9D97D2-0886-4CF9-8560-04DEB1AB55CA}"/>
              </a:ext>
            </a:extLst>
          </p:cNvPr>
          <p:cNvSpPr>
            <a:spLocks noGrp="1" noChangeArrowheads="1"/>
          </p:cNvSpPr>
          <p:nvPr>
            <p:ph idx="1"/>
          </p:nvPr>
        </p:nvSpPr>
        <p:spPr/>
        <p:txBody>
          <a:bodyPr/>
          <a:lstStyle/>
          <a:p>
            <a:endParaRPr lang="en-US" altLang="en-US"/>
          </a:p>
          <a:p>
            <a:pPr lvl="1"/>
            <a:endParaRPr lang="en-US" altLang="en-US"/>
          </a:p>
          <a:p>
            <a:pPr lvl="1"/>
            <a:endParaRPr lang="en-US" altLang="en-US"/>
          </a:p>
          <a:p>
            <a:pPr lvl="1"/>
            <a:endParaRPr lang="en-US" altLang="en-US"/>
          </a:p>
        </p:txBody>
      </p:sp>
      <p:grpSp>
        <p:nvGrpSpPr>
          <p:cNvPr id="2" name="Group 1">
            <a:extLst>
              <a:ext uri="{FF2B5EF4-FFF2-40B4-BE49-F238E27FC236}">
                <a16:creationId xmlns:a16="http://schemas.microsoft.com/office/drawing/2014/main" id="{279335D6-913E-9C32-8073-64C1107EE698}"/>
              </a:ext>
            </a:extLst>
          </p:cNvPr>
          <p:cNvGrpSpPr/>
          <p:nvPr/>
        </p:nvGrpSpPr>
        <p:grpSpPr>
          <a:xfrm>
            <a:off x="358775" y="2019300"/>
            <a:ext cx="8397875" cy="2933700"/>
            <a:chOff x="358775" y="2019300"/>
            <a:chExt cx="8397875" cy="2933700"/>
          </a:xfrm>
        </p:grpSpPr>
        <p:pic>
          <p:nvPicPr>
            <p:cNvPr id="39939" name="Picture 3">
              <a:extLst>
                <a:ext uri="{FF2B5EF4-FFF2-40B4-BE49-F238E27FC236}">
                  <a16:creationId xmlns:a16="http://schemas.microsoft.com/office/drawing/2014/main" id="{DBD499B1-AC76-4FA8-B9D4-611A0A2A0C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205"/>
            <a:stretch/>
          </p:blipFill>
          <p:spPr bwMode="auto">
            <a:xfrm>
              <a:off x="358775" y="2019300"/>
              <a:ext cx="8397875" cy="2933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9940" name="Line 4">
              <a:extLst>
                <a:ext uri="{FF2B5EF4-FFF2-40B4-BE49-F238E27FC236}">
                  <a16:creationId xmlns:a16="http://schemas.microsoft.com/office/drawing/2014/main" id="{F4CC536C-C487-40AF-9DAF-979E5EA7A0A8}"/>
                </a:ext>
              </a:extLst>
            </p:cNvPr>
            <p:cNvSpPr>
              <a:spLocks noChangeShapeType="1"/>
            </p:cNvSpPr>
            <p:nvPr/>
          </p:nvSpPr>
          <p:spPr bwMode="auto">
            <a:xfrm flipV="1">
              <a:off x="4930775" y="3097213"/>
              <a:ext cx="2216150" cy="325437"/>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41" name="Line 5">
              <a:extLst>
                <a:ext uri="{FF2B5EF4-FFF2-40B4-BE49-F238E27FC236}">
                  <a16:creationId xmlns:a16="http://schemas.microsoft.com/office/drawing/2014/main" id="{EA016936-7A63-40F1-BFAB-082DF9937955}"/>
                </a:ext>
              </a:extLst>
            </p:cNvPr>
            <p:cNvSpPr>
              <a:spLocks noChangeShapeType="1"/>
            </p:cNvSpPr>
            <p:nvPr/>
          </p:nvSpPr>
          <p:spPr bwMode="auto">
            <a:xfrm flipH="1">
              <a:off x="7145338" y="2128838"/>
              <a:ext cx="442912" cy="968375"/>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42" name="Line 6">
              <a:extLst>
                <a:ext uri="{FF2B5EF4-FFF2-40B4-BE49-F238E27FC236}">
                  <a16:creationId xmlns:a16="http://schemas.microsoft.com/office/drawing/2014/main" id="{3A62EB00-2E0A-4AF6-BF37-7BF53F3A817E}"/>
                </a:ext>
              </a:extLst>
            </p:cNvPr>
            <p:cNvSpPr>
              <a:spLocks noChangeShapeType="1"/>
            </p:cNvSpPr>
            <p:nvPr/>
          </p:nvSpPr>
          <p:spPr bwMode="auto">
            <a:xfrm flipH="1" flipV="1">
              <a:off x="7145338" y="3097213"/>
              <a:ext cx="384175" cy="1220787"/>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49A4AB29-2AEB-472C-A3FF-D6D675BD425A}"/>
              </a:ext>
            </a:extLst>
          </p:cNvPr>
          <p:cNvSpPr>
            <a:spLocks noGrp="1" noChangeArrowheads="1"/>
          </p:cNvSpPr>
          <p:nvPr>
            <p:ph type="title"/>
          </p:nvPr>
        </p:nvSpPr>
        <p:spPr/>
        <p:txBody>
          <a:bodyPr/>
          <a:lstStyle/>
          <a:p>
            <a:r>
              <a:rPr lang="en-US" altLang="en-US"/>
              <a:t>Limitations of K-means: Non-globular Shapes</a:t>
            </a:r>
          </a:p>
        </p:txBody>
      </p:sp>
      <p:grpSp>
        <p:nvGrpSpPr>
          <p:cNvPr id="2" name="Group 1">
            <a:extLst>
              <a:ext uri="{FF2B5EF4-FFF2-40B4-BE49-F238E27FC236}">
                <a16:creationId xmlns:a16="http://schemas.microsoft.com/office/drawing/2014/main" id="{466C502E-FE3C-0D81-8AE7-71CB2FDA480E}"/>
              </a:ext>
            </a:extLst>
          </p:cNvPr>
          <p:cNvGrpSpPr/>
          <p:nvPr/>
        </p:nvGrpSpPr>
        <p:grpSpPr>
          <a:xfrm>
            <a:off x="355600" y="1781175"/>
            <a:ext cx="8313738" cy="3400425"/>
            <a:chOff x="355600" y="1781175"/>
            <a:chExt cx="8313738" cy="3400425"/>
          </a:xfrm>
        </p:grpSpPr>
        <p:pic>
          <p:nvPicPr>
            <p:cNvPr id="40962" name="Picture 2">
              <a:extLst>
                <a:ext uri="{FF2B5EF4-FFF2-40B4-BE49-F238E27FC236}">
                  <a16:creationId xmlns:a16="http://schemas.microsoft.com/office/drawing/2014/main" id="{FF22E71A-8213-4C17-AEB6-4A436AC363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742"/>
            <a:stretch/>
          </p:blipFill>
          <p:spPr bwMode="auto">
            <a:xfrm>
              <a:off x="355600" y="1781175"/>
              <a:ext cx="8313738" cy="3400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63" name="Line 3">
              <a:extLst>
                <a:ext uri="{FF2B5EF4-FFF2-40B4-BE49-F238E27FC236}">
                  <a16:creationId xmlns:a16="http://schemas.microsoft.com/office/drawing/2014/main" id="{26765E11-F03C-44A9-866B-3CC3F585950C}"/>
                </a:ext>
              </a:extLst>
            </p:cNvPr>
            <p:cNvSpPr>
              <a:spLocks noChangeShapeType="1"/>
            </p:cNvSpPr>
            <p:nvPr/>
          </p:nvSpPr>
          <p:spPr bwMode="auto">
            <a:xfrm flipV="1">
              <a:off x="5927725" y="1938337"/>
              <a:ext cx="1203325" cy="2482850"/>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a:extLst>
              <a:ext uri="{FF2B5EF4-FFF2-40B4-BE49-F238E27FC236}">
                <a16:creationId xmlns:a16="http://schemas.microsoft.com/office/drawing/2014/main" id="{E0B29FC5-4C58-42F7-858E-E9461A4A1DE0}"/>
              </a:ext>
            </a:extLst>
          </p:cNvPr>
          <p:cNvSpPr>
            <a:spLocks noGrp="1" noChangeArrowheads="1"/>
          </p:cNvSpPr>
          <p:nvPr>
            <p:ph type="title"/>
          </p:nvPr>
        </p:nvSpPr>
        <p:spPr/>
        <p:txBody>
          <a:bodyPr/>
          <a:lstStyle/>
          <a:p>
            <a:r>
              <a:rPr lang="en-US" altLang="en-US"/>
              <a:t>Overcoming K-means Limitations</a:t>
            </a:r>
          </a:p>
        </p:txBody>
      </p:sp>
      <p:grpSp>
        <p:nvGrpSpPr>
          <p:cNvPr id="2" name="Group 1">
            <a:extLst>
              <a:ext uri="{FF2B5EF4-FFF2-40B4-BE49-F238E27FC236}">
                <a16:creationId xmlns:a16="http://schemas.microsoft.com/office/drawing/2014/main" id="{45D13A76-4DA1-0492-599D-DB1AF3415E77}"/>
              </a:ext>
            </a:extLst>
          </p:cNvPr>
          <p:cNvGrpSpPr/>
          <p:nvPr/>
        </p:nvGrpSpPr>
        <p:grpSpPr>
          <a:xfrm>
            <a:off x="-111125" y="1479426"/>
            <a:ext cx="8950325" cy="5378574"/>
            <a:chOff x="-111125" y="1479426"/>
            <a:chExt cx="8950325" cy="5378574"/>
          </a:xfrm>
        </p:grpSpPr>
        <p:pic>
          <p:nvPicPr>
            <p:cNvPr id="41986" name="Picture 2">
              <a:extLst>
                <a:ext uri="{FF2B5EF4-FFF2-40B4-BE49-F238E27FC236}">
                  <a16:creationId xmlns:a16="http://schemas.microsoft.com/office/drawing/2014/main" id="{923D3B62-6BB3-4CD5-9C7D-164C6CF48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9774"/>
            <a:stretch>
              <a:fillRect/>
            </a:stretch>
          </p:blipFill>
          <p:spPr bwMode="auto">
            <a:xfrm>
              <a:off x="-111125" y="1479426"/>
              <a:ext cx="5902325" cy="5378574"/>
            </a:xfrm>
            <a:prstGeom prst="rect">
              <a:avLst/>
            </a:prstGeom>
            <a:noFill/>
            <a:ln>
              <a:noFill/>
            </a:ln>
            <a:effectLst/>
            <a:extLst>
              <a:ext uri="{909E8E84-426E-40DD-AFC4-6F175D3DCCD1}">
                <a14:hiddenFill xmlns:a14="http://schemas.microsoft.com/office/drawing/2010/main">
                  <a:blipFill dpi="0" rotWithShape="0">
                    <a:blip/>
                    <a:srcRect b="39774"/>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87" name="Text Box 3">
              <a:extLst>
                <a:ext uri="{FF2B5EF4-FFF2-40B4-BE49-F238E27FC236}">
                  <a16:creationId xmlns:a16="http://schemas.microsoft.com/office/drawing/2014/main" id="{33D736DE-4753-4F5F-9997-8BDEFDC066C4}"/>
                </a:ext>
              </a:extLst>
            </p:cNvPr>
            <p:cNvSpPr txBox="1">
              <a:spLocks noChangeArrowheads="1"/>
            </p:cNvSpPr>
            <p:nvPr/>
          </p:nvSpPr>
          <p:spPr bwMode="auto">
            <a:xfrm>
              <a:off x="5257800" y="2286793"/>
              <a:ext cx="3581400" cy="33520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2000" dirty="0">
                  <a:latin typeface="+mn-lt"/>
                </a:rPr>
                <a:t>Use a larger </a:t>
              </a:r>
              <a:br>
                <a:rPr lang="en-US" altLang="en-US" sz="2000" dirty="0">
                  <a:latin typeface="+mn-lt"/>
                </a:rPr>
              </a:br>
              <a:r>
                <a:rPr lang="en-US" altLang="en-US" sz="2000" dirty="0">
                  <a:latin typeface="+mn-lt"/>
                </a:rPr>
                <a:t>number of clusters</a:t>
              </a:r>
            </a:p>
            <a:p>
              <a:pPr algn="ctr"/>
              <a:endParaRPr lang="en-US" altLang="en-US" sz="2000" dirty="0">
                <a:latin typeface="+mn-lt"/>
              </a:endParaRPr>
            </a:p>
            <a:p>
              <a:pPr algn="ctr"/>
              <a:r>
                <a:rPr lang="en-US" altLang="en-US" sz="2000" dirty="0">
                  <a:latin typeface="+mn-lt"/>
                </a:rPr>
                <a:t>Several clusters</a:t>
              </a:r>
            </a:p>
            <a:p>
              <a:pPr algn="ctr"/>
              <a:r>
                <a:rPr lang="en-US" altLang="en-US" sz="2000" dirty="0">
                  <a:latin typeface="+mn-lt"/>
                </a:rPr>
                <a:t>represent a true </a:t>
              </a:r>
            </a:p>
            <a:p>
              <a:pPr algn="ctr"/>
              <a:r>
                <a:rPr lang="en-US" altLang="en-US" sz="2000" dirty="0">
                  <a:latin typeface="+mn-lt"/>
                </a:rPr>
                <a:t>Cluster and need to be merged.</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C55C9447-D437-48AD-B08F-4B837E14E436}"/>
              </a:ext>
            </a:extLst>
          </p:cNvPr>
          <p:cNvSpPr>
            <a:spLocks noGrp="1" noChangeArrowheads="1"/>
          </p:cNvSpPr>
          <p:nvPr>
            <p:ph type="title"/>
          </p:nvPr>
        </p:nvSpPr>
        <p:spPr/>
        <p:txBody>
          <a:bodyPr/>
          <a:lstStyle/>
          <a:p>
            <a:r>
              <a:rPr lang="en-US" altLang="en-US"/>
              <a:t>Overcoming K-means Limitations</a:t>
            </a:r>
          </a:p>
        </p:txBody>
      </p:sp>
      <p:grpSp>
        <p:nvGrpSpPr>
          <p:cNvPr id="2" name="Group 1">
            <a:extLst>
              <a:ext uri="{FF2B5EF4-FFF2-40B4-BE49-F238E27FC236}">
                <a16:creationId xmlns:a16="http://schemas.microsoft.com/office/drawing/2014/main" id="{05C83691-FE73-5F84-F409-9D5CA0FB228B}"/>
              </a:ext>
            </a:extLst>
          </p:cNvPr>
          <p:cNvGrpSpPr/>
          <p:nvPr/>
        </p:nvGrpSpPr>
        <p:grpSpPr>
          <a:xfrm>
            <a:off x="0" y="1450975"/>
            <a:ext cx="9340850" cy="4645025"/>
            <a:chOff x="0" y="1450975"/>
            <a:chExt cx="9340850" cy="4645025"/>
          </a:xfrm>
        </p:grpSpPr>
        <p:pic>
          <p:nvPicPr>
            <p:cNvPr id="43010" name="Picture 2">
              <a:extLst>
                <a:ext uri="{FF2B5EF4-FFF2-40B4-BE49-F238E27FC236}">
                  <a16:creationId xmlns:a16="http://schemas.microsoft.com/office/drawing/2014/main" id="{E02CDC73-6BE5-4C55-B6B8-C0FB5327E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6134" b="5692"/>
            <a:stretch>
              <a:fillRect/>
            </a:stretch>
          </p:blipFill>
          <p:spPr bwMode="auto">
            <a:xfrm>
              <a:off x="0" y="1450975"/>
              <a:ext cx="6708775" cy="4645025"/>
            </a:xfrm>
            <a:prstGeom prst="rect">
              <a:avLst/>
            </a:prstGeom>
            <a:noFill/>
            <a:ln>
              <a:noFill/>
            </a:ln>
            <a:effectLst/>
            <a:extLst>
              <a:ext uri="{909E8E84-426E-40DD-AFC4-6F175D3DCCD1}">
                <a14:hiddenFill xmlns:a14="http://schemas.microsoft.com/office/drawing/2010/main">
                  <a:blipFill dpi="0" rotWithShape="0">
                    <a:blip/>
                    <a:srcRect t="56134" b="5692"/>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3011" name="Text Box 3">
              <a:extLst>
                <a:ext uri="{FF2B5EF4-FFF2-40B4-BE49-F238E27FC236}">
                  <a16:creationId xmlns:a16="http://schemas.microsoft.com/office/drawing/2014/main" id="{85A4C071-6C40-48A6-A0EC-C96FACA0D92E}"/>
                </a:ext>
              </a:extLst>
            </p:cNvPr>
            <p:cNvSpPr txBox="1">
              <a:spLocks noChangeArrowheads="1"/>
            </p:cNvSpPr>
            <p:nvPr/>
          </p:nvSpPr>
          <p:spPr bwMode="auto">
            <a:xfrm>
              <a:off x="5334000" y="2098675"/>
              <a:ext cx="4006850"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latin typeface="+mn-lt"/>
                </a:rPr>
                <a:t>Use a larger </a:t>
              </a:r>
              <a:br>
                <a:rPr lang="en-US" altLang="en-US" dirty="0">
                  <a:latin typeface="+mn-lt"/>
                </a:rPr>
              </a:br>
              <a:r>
                <a:rPr lang="en-US" altLang="en-US" dirty="0">
                  <a:latin typeface="+mn-lt"/>
                </a:rPr>
                <a:t>number of clusters</a:t>
              </a:r>
            </a:p>
            <a:p>
              <a:pPr algn="ctr"/>
              <a:endParaRPr lang="en-US" altLang="en-US" dirty="0">
                <a:latin typeface="+mn-lt"/>
              </a:endParaRPr>
            </a:p>
            <a:p>
              <a:pPr algn="ctr"/>
              <a:r>
                <a:rPr lang="en-US" altLang="en-US" dirty="0">
                  <a:latin typeface="+mn-lt"/>
                </a:rPr>
                <a:t>Several clusters</a:t>
              </a:r>
            </a:p>
            <a:p>
              <a:pPr algn="ctr"/>
              <a:r>
                <a:rPr lang="en-US" altLang="en-US" dirty="0">
                  <a:latin typeface="+mn-lt"/>
                </a:rPr>
                <a:t>represent a true </a:t>
              </a:r>
            </a:p>
            <a:p>
              <a:pPr algn="ctr"/>
              <a:r>
                <a:rPr lang="en-US" altLang="en-US" dirty="0">
                  <a:latin typeface="+mn-lt"/>
                </a:rPr>
                <a:t>cluster</a:t>
              </a:r>
            </a:p>
          </p:txBody>
        </p:sp>
      </p:grpSp>
      <p:pic>
        <p:nvPicPr>
          <p:cNvPr id="43012" name="Picture 4">
            <a:extLst>
              <a:ext uri="{FF2B5EF4-FFF2-40B4-BE49-F238E27FC236}">
                <a16:creationId xmlns:a16="http://schemas.microsoft.com/office/drawing/2014/main" id="{529BB6AD-2154-4C22-804E-CE91012CFE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dirty="0"/>
              <a:t>K-Means Clustering</a:t>
            </a:r>
          </a:p>
          <a:p>
            <a:pPr lvl="1"/>
            <a:r>
              <a:rPr lang="en-US" altLang="en-US" sz="1600" b="1"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r>
              <a:rPr lang="en-US" altLang="en-US" sz="1600" dirty="0"/>
              <a:t>Outliers and Scaling Issues</a:t>
            </a:r>
          </a:p>
          <a:p>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27222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7A5507E6-66FA-4DC4-939C-77CE91CBD7DC}"/>
              </a:ext>
            </a:extLst>
          </p:cNvPr>
          <p:cNvSpPr>
            <a:spLocks noGrp="1" noChangeArrowheads="1"/>
          </p:cNvSpPr>
          <p:nvPr>
            <p:ph type="title"/>
          </p:nvPr>
        </p:nvSpPr>
        <p:spPr/>
        <p:txBody>
          <a:bodyPr/>
          <a:lstStyle/>
          <a:p>
            <a:r>
              <a:rPr lang="en-US" altLang="en-US"/>
              <a:t>What is Cluster Analysis?</a:t>
            </a:r>
          </a:p>
        </p:txBody>
      </p:sp>
      <p:sp>
        <p:nvSpPr>
          <p:cNvPr id="6146" name="Rectangle 2">
            <a:extLst>
              <a:ext uri="{FF2B5EF4-FFF2-40B4-BE49-F238E27FC236}">
                <a16:creationId xmlns:a16="http://schemas.microsoft.com/office/drawing/2014/main" id="{D7F3434D-EE18-408E-94A9-6ADD19DA47CE}"/>
              </a:ext>
            </a:extLst>
          </p:cNvPr>
          <p:cNvSpPr>
            <a:spLocks noGrp="1" noChangeArrowheads="1"/>
          </p:cNvSpPr>
          <p:nvPr>
            <p:ph idx="1"/>
          </p:nvPr>
        </p:nvSpPr>
        <p:spPr>
          <a:xfrm>
            <a:off x="628650" y="1536698"/>
            <a:ext cx="7886700" cy="5092701"/>
          </a:xfrm>
        </p:spPr>
        <p:txBody>
          <a:bodyPr>
            <a:normAutofit lnSpcReduction="10000"/>
          </a:bodyPr>
          <a:lstStyle/>
          <a:p>
            <a:r>
              <a:rPr lang="en-US" altLang="en-US" dirty="0"/>
              <a:t>Finding groups of objects such that the objects in a group will be similar (or related) to one another and different from (or unrelated to) the objects in other groups.</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solidFill>
                <a:schemeClr val="tx1"/>
              </a:solidFill>
              <a:latin typeface="+mn-lt"/>
            </a:endParaRPr>
          </a:p>
          <a:p>
            <a:endParaRPr lang="en-US" altLang="en-US" dirty="0">
              <a:solidFill>
                <a:schemeClr val="tx1"/>
              </a:solidFill>
              <a:latin typeface="+mn-lt"/>
            </a:endParaRPr>
          </a:p>
          <a:p>
            <a:r>
              <a:rPr lang="en-US" altLang="en-US" dirty="0">
                <a:solidFill>
                  <a:schemeClr val="tx1"/>
                </a:solidFill>
                <a:latin typeface="+mn-lt"/>
              </a:rPr>
              <a:t>A clustering is a set of clusters</a:t>
            </a:r>
            <a:r>
              <a:rPr lang="en-US" altLang="en-US" dirty="0"/>
              <a:t>. E</a:t>
            </a:r>
            <a:r>
              <a:rPr lang="en-US" altLang="en-US" dirty="0">
                <a:solidFill>
                  <a:schemeClr val="tx1"/>
                </a:solidFill>
                <a:latin typeface="+mn-lt"/>
              </a:rPr>
              <a:t>ach cluster contains a set of points.</a:t>
            </a:r>
          </a:p>
        </p:txBody>
      </p:sp>
      <p:grpSp>
        <p:nvGrpSpPr>
          <p:cNvPr id="6174" name="Group 30">
            <a:extLst>
              <a:ext uri="{FF2B5EF4-FFF2-40B4-BE49-F238E27FC236}">
                <a16:creationId xmlns:a16="http://schemas.microsoft.com/office/drawing/2014/main" id="{4B884A96-C269-4F97-A001-6D6CA40C6AD1}"/>
              </a:ext>
            </a:extLst>
          </p:cNvPr>
          <p:cNvGrpSpPr>
            <a:grpSpLocks/>
          </p:cNvGrpSpPr>
          <p:nvPr/>
        </p:nvGrpSpPr>
        <p:grpSpPr bwMode="auto">
          <a:xfrm>
            <a:off x="5257800" y="2287587"/>
            <a:ext cx="3046413" cy="2513013"/>
            <a:chOff x="3312" y="1680"/>
            <a:chExt cx="1919" cy="1583"/>
          </a:xfrm>
        </p:grpSpPr>
        <p:sp>
          <p:nvSpPr>
            <p:cNvPr id="6175" name="Line 31">
              <a:extLst>
                <a:ext uri="{FF2B5EF4-FFF2-40B4-BE49-F238E27FC236}">
                  <a16:creationId xmlns:a16="http://schemas.microsoft.com/office/drawing/2014/main" id="{CAA557DA-7256-456C-A95B-5EF857740E26}"/>
                </a:ext>
              </a:extLst>
            </p:cNvPr>
            <p:cNvSpPr>
              <a:spLocks noChangeShapeType="1"/>
            </p:cNvSpPr>
            <p:nvPr/>
          </p:nvSpPr>
          <p:spPr bwMode="auto">
            <a:xfrm flipH="1" flipV="1">
              <a:off x="3311" y="2831"/>
              <a:ext cx="145" cy="433"/>
            </a:xfrm>
            <a:prstGeom prst="line">
              <a:avLst/>
            </a:prstGeom>
            <a:ln>
              <a:headEnd type="triangl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6176" name="AutoShape 32">
              <a:extLst>
                <a:ext uri="{FF2B5EF4-FFF2-40B4-BE49-F238E27FC236}">
                  <a16:creationId xmlns:a16="http://schemas.microsoft.com/office/drawing/2014/main" id="{A68BEFC8-758B-41D8-B9E6-41350AB3FD1B}"/>
                </a:ext>
              </a:extLst>
            </p:cNvPr>
            <p:cNvSpPr>
              <a:spLocks noChangeArrowheads="1"/>
            </p:cNvSpPr>
            <p:nvPr/>
          </p:nvSpPr>
          <p:spPr bwMode="auto">
            <a:xfrm>
              <a:off x="3984" y="1680"/>
              <a:ext cx="1247" cy="671"/>
            </a:xfrm>
            <a:prstGeom prst="wedgeRectCallout">
              <a:avLst>
                <a:gd name="adj1" fmla="val -93509"/>
                <a:gd name="adj2" fmla="val 150894"/>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eaLnBrk="1" hangingPunct="1">
                <a:spcBef>
                  <a:spcPts val="1250"/>
                </a:spcBef>
                <a:buClrTx/>
                <a:buFontTx/>
                <a:buNone/>
              </a:pPr>
              <a:r>
                <a:rPr lang="en-US" altLang="en-US" sz="2000" dirty="0">
                  <a:solidFill>
                    <a:schemeClr val="bg1"/>
                  </a:solidFill>
                  <a:latin typeface="+mn-lt"/>
                  <a:ea typeface="Tahoma" panose="020B0604030504040204" pitchFamily="34" charset="0"/>
                  <a:cs typeface="Tahoma" panose="020B0604030504040204" pitchFamily="34" charset="0"/>
                </a:rPr>
                <a:t>Inter-cluster distances are maximized</a:t>
              </a:r>
            </a:p>
          </p:txBody>
        </p:sp>
      </p:grpSp>
      <p:grpSp>
        <p:nvGrpSpPr>
          <p:cNvPr id="6177" name="Group 33">
            <a:extLst>
              <a:ext uri="{FF2B5EF4-FFF2-40B4-BE49-F238E27FC236}">
                <a16:creationId xmlns:a16="http://schemas.microsoft.com/office/drawing/2014/main" id="{39E32103-AFC1-4396-9AA3-8498034DAAAB}"/>
              </a:ext>
            </a:extLst>
          </p:cNvPr>
          <p:cNvGrpSpPr>
            <a:grpSpLocks/>
          </p:cNvGrpSpPr>
          <p:nvPr/>
        </p:nvGrpSpPr>
        <p:grpSpPr bwMode="auto">
          <a:xfrm>
            <a:off x="2895601" y="3278189"/>
            <a:ext cx="3275014" cy="2284414"/>
            <a:chOff x="1824" y="2304"/>
            <a:chExt cx="2063" cy="1439"/>
          </a:xfrm>
        </p:grpSpPr>
        <p:sp>
          <p:nvSpPr>
            <p:cNvPr id="6178" name="Oval 34">
              <a:extLst>
                <a:ext uri="{FF2B5EF4-FFF2-40B4-BE49-F238E27FC236}">
                  <a16:creationId xmlns:a16="http://schemas.microsoft.com/office/drawing/2014/main" id="{E281D986-33BE-40ED-9B09-BE38EB8B80FA}"/>
                </a:ext>
              </a:extLst>
            </p:cNvPr>
            <p:cNvSpPr>
              <a:spLocks noChangeArrowheads="1"/>
            </p:cNvSpPr>
            <p:nvPr/>
          </p:nvSpPr>
          <p:spPr bwMode="auto">
            <a:xfrm>
              <a:off x="1824" y="2688"/>
              <a:ext cx="815" cy="71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6179" name="Oval 35">
              <a:extLst>
                <a:ext uri="{FF2B5EF4-FFF2-40B4-BE49-F238E27FC236}">
                  <a16:creationId xmlns:a16="http://schemas.microsoft.com/office/drawing/2014/main" id="{DB33DED0-28E2-469D-A49B-9F8F1B6C0761}"/>
                </a:ext>
              </a:extLst>
            </p:cNvPr>
            <p:cNvSpPr>
              <a:spLocks noChangeArrowheads="1"/>
            </p:cNvSpPr>
            <p:nvPr/>
          </p:nvSpPr>
          <p:spPr bwMode="auto">
            <a:xfrm>
              <a:off x="2928" y="2304"/>
              <a:ext cx="719" cy="62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6180" name="Oval 36">
              <a:extLst>
                <a:ext uri="{FF2B5EF4-FFF2-40B4-BE49-F238E27FC236}">
                  <a16:creationId xmlns:a16="http://schemas.microsoft.com/office/drawing/2014/main" id="{AE46317A-4863-4D7E-9E1E-F7A836FEF00D}"/>
                </a:ext>
              </a:extLst>
            </p:cNvPr>
            <p:cNvSpPr>
              <a:spLocks noChangeArrowheads="1"/>
            </p:cNvSpPr>
            <p:nvPr/>
          </p:nvSpPr>
          <p:spPr bwMode="auto">
            <a:xfrm>
              <a:off x="3216" y="3120"/>
              <a:ext cx="671" cy="62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grpSp>
      <p:grpSp>
        <p:nvGrpSpPr>
          <p:cNvPr id="6181" name="Group 37">
            <a:extLst>
              <a:ext uri="{FF2B5EF4-FFF2-40B4-BE49-F238E27FC236}">
                <a16:creationId xmlns:a16="http://schemas.microsoft.com/office/drawing/2014/main" id="{46D499A4-1117-4B4E-A3A4-7CCB649BC78B}"/>
              </a:ext>
            </a:extLst>
          </p:cNvPr>
          <p:cNvGrpSpPr>
            <a:grpSpLocks/>
          </p:cNvGrpSpPr>
          <p:nvPr/>
        </p:nvGrpSpPr>
        <p:grpSpPr bwMode="auto">
          <a:xfrm>
            <a:off x="1295400" y="2592387"/>
            <a:ext cx="2284413" cy="1674813"/>
            <a:chOff x="816" y="1872"/>
            <a:chExt cx="1439" cy="1055"/>
          </a:xfrm>
        </p:grpSpPr>
        <p:sp>
          <p:nvSpPr>
            <p:cNvPr id="6182" name="Line 38">
              <a:extLst>
                <a:ext uri="{FF2B5EF4-FFF2-40B4-BE49-F238E27FC236}">
                  <a16:creationId xmlns:a16="http://schemas.microsoft.com/office/drawing/2014/main" id="{76535F9C-4ECA-4E7A-9C1C-908797505B75}"/>
                </a:ext>
              </a:extLst>
            </p:cNvPr>
            <p:cNvSpPr>
              <a:spLocks noChangeShapeType="1"/>
            </p:cNvSpPr>
            <p:nvPr/>
          </p:nvSpPr>
          <p:spPr bwMode="auto">
            <a:xfrm flipV="1">
              <a:off x="2064" y="2831"/>
              <a:ext cx="191" cy="97"/>
            </a:xfrm>
            <a:prstGeom prst="line">
              <a:avLst/>
            </a:prstGeom>
            <a:ln>
              <a:headEnd type="triangl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6183" name="AutoShape 39">
              <a:extLst>
                <a:ext uri="{FF2B5EF4-FFF2-40B4-BE49-F238E27FC236}">
                  <a16:creationId xmlns:a16="http://schemas.microsoft.com/office/drawing/2014/main" id="{5498E876-B4B1-47CA-9C28-60D19991752D}"/>
                </a:ext>
              </a:extLst>
            </p:cNvPr>
            <p:cNvSpPr>
              <a:spLocks noChangeArrowheads="1"/>
            </p:cNvSpPr>
            <p:nvPr/>
          </p:nvSpPr>
          <p:spPr bwMode="auto">
            <a:xfrm>
              <a:off x="816" y="1872"/>
              <a:ext cx="1247" cy="671"/>
            </a:xfrm>
            <a:prstGeom prst="wedgeRectCallout">
              <a:avLst>
                <a:gd name="adj1" fmla="val 56250"/>
                <a:gd name="adj2" fmla="val 92856"/>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eaLnBrk="1" hangingPunct="1">
                <a:spcBef>
                  <a:spcPts val="1250"/>
                </a:spcBef>
                <a:buClrTx/>
                <a:buFontTx/>
                <a:buNone/>
              </a:pPr>
              <a:r>
                <a:rPr lang="en-US" altLang="en-US" sz="2000" dirty="0">
                  <a:solidFill>
                    <a:schemeClr val="bg1"/>
                  </a:solidFill>
                  <a:latin typeface="+mn-lt"/>
                </a:rPr>
                <a:t>Intra-cluster distances are minimized</a:t>
              </a:r>
            </a:p>
          </p:txBody>
        </p:sp>
      </p:grpSp>
      <p:grpSp>
        <p:nvGrpSpPr>
          <p:cNvPr id="5" name="Group 4">
            <a:extLst>
              <a:ext uri="{FF2B5EF4-FFF2-40B4-BE49-F238E27FC236}">
                <a16:creationId xmlns:a16="http://schemas.microsoft.com/office/drawing/2014/main" id="{E9B7CB54-34A2-8C22-2095-119B40FEADA9}"/>
              </a:ext>
            </a:extLst>
          </p:cNvPr>
          <p:cNvGrpSpPr/>
          <p:nvPr/>
        </p:nvGrpSpPr>
        <p:grpSpPr>
          <a:xfrm>
            <a:off x="3276600" y="3190876"/>
            <a:ext cx="3046413" cy="2371727"/>
            <a:chOff x="3276600" y="3190876"/>
            <a:chExt cx="3046413" cy="2371727"/>
          </a:xfrm>
        </p:grpSpPr>
        <p:sp>
          <p:nvSpPr>
            <p:cNvPr id="6148" name="Line 4">
              <a:extLst>
                <a:ext uri="{FF2B5EF4-FFF2-40B4-BE49-F238E27FC236}">
                  <a16:creationId xmlns:a16="http://schemas.microsoft.com/office/drawing/2014/main" id="{2EB82424-7EC7-4BEE-AA7F-2A1AA6BE0778}"/>
                </a:ext>
              </a:extLst>
            </p:cNvPr>
            <p:cNvSpPr>
              <a:spLocks noChangeShapeType="1"/>
            </p:cNvSpPr>
            <p:nvPr/>
          </p:nvSpPr>
          <p:spPr bwMode="auto">
            <a:xfrm>
              <a:off x="4191000" y="3190876"/>
              <a:ext cx="0" cy="1827213"/>
            </a:xfrm>
            <a:prstGeom prst="line">
              <a:avLst/>
            </a:prstGeom>
            <a:noFill/>
            <a:ln w="9525" cap="flat">
              <a:solidFill>
                <a:srgbClr val="000000"/>
              </a:solidFill>
              <a:miter lim="800000"/>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 name="Line 5">
              <a:extLst>
                <a:ext uri="{FF2B5EF4-FFF2-40B4-BE49-F238E27FC236}">
                  <a16:creationId xmlns:a16="http://schemas.microsoft.com/office/drawing/2014/main" id="{A7984B43-ED57-49B9-BB52-4B19CCC314AD}"/>
                </a:ext>
              </a:extLst>
            </p:cNvPr>
            <p:cNvSpPr>
              <a:spLocks noChangeShapeType="1"/>
            </p:cNvSpPr>
            <p:nvPr/>
          </p:nvSpPr>
          <p:spPr bwMode="auto">
            <a:xfrm>
              <a:off x="4191000" y="5019676"/>
              <a:ext cx="2132013" cy="0"/>
            </a:xfrm>
            <a:prstGeom prst="line">
              <a:avLst/>
            </a:prstGeom>
            <a:noFill/>
            <a:ln w="9525" cap="flat">
              <a:solidFill>
                <a:srgbClr val="000000"/>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 name="AutoShape 7">
              <a:extLst>
                <a:ext uri="{FF2B5EF4-FFF2-40B4-BE49-F238E27FC236}">
                  <a16:creationId xmlns:a16="http://schemas.microsoft.com/office/drawing/2014/main" id="{4F14EAD2-02C5-4CAA-84D1-4EB20593769B}"/>
                </a:ext>
              </a:extLst>
            </p:cNvPr>
            <p:cNvSpPr>
              <a:spLocks noChangeArrowheads="1"/>
            </p:cNvSpPr>
            <p:nvPr/>
          </p:nvSpPr>
          <p:spPr bwMode="auto">
            <a:xfrm>
              <a:off x="5029200" y="37242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2" name="AutoShape 8">
              <a:extLst>
                <a:ext uri="{FF2B5EF4-FFF2-40B4-BE49-F238E27FC236}">
                  <a16:creationId xmlns:a16="http://schemas.microsoft.com/office/drawing/2014/main" id="{72A9E181-98ED-4B85-8736-6EF6F6C8AF29}"/>
                </a:ext>
              </a:extLst>
            </p:cNvPr>
            <p:cNvSpPr>
              <a:spLocks noChangeArrowheads="1"/>
            </p:cNvSpPr>
            <p:nvPr/>
          </p:nvSpPr>
          <p:spPr bwMode="auto">
            <a:xfrm>
              <a:off x="5257800" y="37242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3" name="AutoShape 9">
              <a:extLst>
                <a:ext uri="{FF2B5EF4-FFF2-40B4-BE49-F238E27FC236}">
                  <a16:creationId xmlns:a16="http://schemas.microsoft.com/office/drawing/2014/main" id="{5F12BEE0-3202-466F-BFA1-27CB25CFCCAA}"/>
                </a:ext>
              </a:extLst>
            </p:cNvPr>
            <p:cNvSpPr>
              <a:spLocks noChangeArrowheads="1"/>
            </p:cNvSpPr>
            <p:nvPr/>
          </p:nvSpPr>
          <p:spPr bwMode="auto">
            <a:xfrm>
              <a:off x="5181600" y="3495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4" name="AutoShape 10">
              <a:extLst>
                <a:ext uri="{FF2B5EF4-FFF2-40B4-BE49-F238E27FC236}">
                  <a16:creationId xmlns:a16="http://schemas.microsoft.com/office/drawing/2014/main" id="{B3C3A0A0-6613-453E-BCD9-B44CD797A830}"/>
                </a:ext>
              </a:extLst>
            </p:cNvPr>
            <p:cNvSpPr>
              <a:spLocks noChangeArrowheads="1"/>
            </p:cNvSpPr>
            <p:nvPr/>
          </p:nvSpPr>
          <p:spPr bwMode="auto">
            <a:xfrm>
              <a:off x="5181600" y="39528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5" name="AutoShape 11">
              <a:extLst>
                <a:ext uri="{FF2B5EF4-FFF2-40B4-BE49-F238E27FC236}">
                  <a16:creationId xmlns:a16="http://schemas.microsoft.com/office/drawing/2014/main" id="{A0D9F10B-0DE4-4AC1-B1F8-088E361E60BD}"/>
                </a:ext>
              </a:extLst>
            </p:cNvPr>
            <p:cNvSpPr>
              <a:spLocks noChangeArrowheads="1"/>
            </p:cNvSpPr>
            <p:nvPr/>
          </p:nvSpPr>
          <p:spPr bwMode="auto">
            <a:xfrm>
              <a:off x="5562600" y="37242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6" name="AutoShape 12">
              <a:extLst>
                <a:ext uri="{FF2B5EF4-FFF2-40B4-BE49-F238E27FC236}">
                  <a16:creationId xmlns:a16="http://schemas.microsoft.com/office/drawing/2014/main" id="{22D6955B-8CEF-459F-83C9-5B1836BC8310}"/>
                </a:ext>
              </a:extLst>
            </p:cNvPr>
            <p:cNvSpPr>
              <a:spLocks noChangeArrowheads="1"/>
            </p:cNvSpPr>
            <p:nvPr/>
          </p:nvSpPr>
          <p:spPr bwMode="auto">
            <a:xfrm>
              <a:off x="5410200" y="35718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7" name="AutoShape 13">
              <a:extLst>
                <a:ext uri="{FF2B5EF4-FFF2-40B4-BE49-F238E27FC236}">
                  <a16:creationId xmlns:a16="http://schemas.microsoft.com/office/drawing/2014/main" id="{70CB4F54-2F31-406F-A7E1-6B1A3C45F9FE}"/>
                </a:ext>
              </a:extLst>
            </p:cNvPr>
            <p:cNvSpPr>
              <a:spLocks noChangeArrowheads="1"/>
            </p:cNvSpPr>
            <p:nvPr/>
          </p:nvSpPr>
          <p:spPr bwMode="auto">
            <a:xfrm>
              <a:off x="4876800" y="3495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8" name="AutoShape 14">
              <a:extLst>
                <a:ext uri="{FF2B5EF4-FFF2-40B4-BE49-F238E27FC236}">
                  <a16:creationId xmlns:a16="http://schemas.microsoft.com/office/drawing/2014/main" id="{2464C0D4-6C5C-4BBD-B8B1-75CAA6729857}"/>
                </a:ext>
              </a:extLst>
            </p:cNvPr>
            <p:cNvSpPr>
              <a:spLocks noChangeArrowheads="1"/>
            </p:cNvSpPr>
            <p:nvPr/>
          </p:nvSpPr>
          <p:spPr bwMode="auto">
            <a:xfrm>
              <a:off x="5410200" y="3876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9" name="AutoShape 15">
              <a:extLst>
                <a:ext uri="{FF2B5EF4-FFF2-40B4-BE49-F238E27FC236}">
                  <a16:creationId xmlns:a16="http://schemas.microsoft.com/office/drawing/2014/main" id="{896BCE6A-6F73-4DD8-8578-4C457BA5475C}"/>
                </a:ext>
              </a:extLst>
            </p:cNvPr>
            <p:cNvSpPr>
              <a:spLocks noChangeArrowheads="1"/>
            </p:cNvSpPr>
            <p:nvPr/>
          </p:nvSpPr>
          <p:spPr bwMode="auto">
            <a:xfrm>
              <a:off x="4876800" y="3876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0" name="AutoShape 16">
              <a:extLst>
                <a:ext uri="{FF2B5EF4-FFF2-40B4-BE49-F238E27FC236}">
                  <a16:creationId xmlns:a16="http://schemas.microsoft.com/office/drawing/2014/main" id="{74EE4AE7-9BFD-4BA5-AB43-234891739933}"/>
                </a:ext>
              </a:extLst>
            </p:cNvPr>
            <p:cNvSpPr>
              <a:spLocks noChangeArrowheads="1"/>
            </p:cNvSpPr>
            <p:nvPr/>
          </p:nvSpPr>
          <p:spPr bwMode="auto">
            <a:xfrm>
              <a:off x="3276600" y="43338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1" name="AutoShape 17">
              <a:extLst>
                <a:ext uri="{FF2B5EF4-FFF2-40B4-BE49-F238E27FC236}">
                  <a16:creationId xmlns:a16="http://schemas.microsoft.com/office/drawing/2014/main" id="{C937A400-042A-4977-8C15-82DC6CA8258A}"/>
                </a:ext>
              </a:extLst>
            </p:cNvPr>
            <p:cNvSpPr>
              <a:spLocks noChangeArrowheads="1"/>
            </p:cNvSpPr>
            <p:nvPr/>
          </p:nvSpPr>
          <p:spPr bwMode="auto">
            <a:xfrm>
              <a:off x="3505200" y="44100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2" name="AutoShape 18">
              <a:extLst>
                <a:ext uri="{FF2B5EF4-FFF2-40B4-BE49-F238E27FC236}">
                  <a16:creationId xmlns:a16="http://schemas.microsoft.com/office/drawing/2014/main" id="{B6C83C5B-8ED8-4F1A-A176-7ABE568FA180}"/>
                </a:ext>
              </a:extLst>
            </p:cNvPr>
            <p:cNvSpPr>
              <a:spLocks noChangeArrowheads="1"/>
            </p:cNvSpPr>
            <p:nvPr/>
          </p:nvSpPr>
          <p:spPr bwMode="auto">
            <a:xfrm>
              <a:off x="3505200" y="46386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3" name="AutoShape 19">
              <a:extLst>
                <a:ext uri="{FF2B5EF4-FFF2-40B4-BE49-F238E27FC236}">
                  <a16:creationId xmlns:a16="http://schemas.microsoft.com/office/drawing/2014/main" id="{BF5BE34D-ACF8-4B63-BD6B-BAEFA40EABDD}"/>
                </a:ext>
              </a:extLst>
            </p:cNvPr>
            <p:cNvSpPr>
              <a:spLocks noChangeArrowheads="1"/>
            </p:cNvSpPr>
            <p:nvPr/>
          </p:nvSpPr>
          <p:spPr bwMode="auto">
            <a:xfrm>
              <a:off x="3733800" y="44100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4" name="AutoShape 20">
              <a:extLst>
                <a:ext uri="{FF2B5EF4-FFF2-40B4-BE49-F238E27FC236}">
                  <a16:creationId xmlns:a16="http://schemas.microsoft.com/office/drawing/2014/main" id="{282D508B-D163-44C5-B136-D26FF553636D}"/>
                </a:ext>
              </a:extLst>
            </p:cNvPr>
            <p:cNvSpPr>
              <a:spLocks noChangeArrowheads="1"/>
            </p:cNvSpPr>
            <p:nvPr/>
          </p:nvSpPr>
          <p:spPr bwMode="auto">
            <a:xfrm>
              <a:off x="3581400" y="41814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5" name="AutoShape 21">
              <a:extLst>
                <a:ext uri="{FF2B5EF4-FFF2-40B4-BE49-F238E27FC236}">
                  <a16:creationId xmlns:a16="http://schemas.microsoft.com/office/drawing/2014/main" id="{5D516A94-2F68-416E-A194-BAF7650895C5}"/>
                </a:ext>
              </a:extLst>
            </p:cNvPr>
            <p:cNvSpPr>
              <a:spLocks noChangeArrowheads="1"/>
            </p:cNvSpPr>
            <p:nvPr/>
          </p:nvSpPr>
          <p:spPr bwMode="auto">
            <a:xfrm>
              <a:off x="3733800" y="46386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6" name="AutoShape 22">
              <a:extLst>
                <a:ext uri="{FF2B5EF4-FFF2-40B4-BE49-F238E27FC236}">
                  <a16:creationId xmlns:a16="http://schemas.microsoft.com/office/drawing/2014/main" id="{B40F55D7-FA62-41DB-89CC-B8E6475D6AE9}"/>
                </a:ext>
              </a:extLst>
            </p:cNvPr>
            <p:cNvSpPr>
              <a:spLocks noChangeArrowheads="1"/>
            </p:cNvSpPr>
            <p:nvPr/>
          </p:nvSpPr>
          <p:spPr bwMode="auto">
            <a:xfrm>
              <a:off x="3276600" y="45624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7" name="AutoShape 23">
              <a:extLst>
                <a:ext uri="{FF2B5EF4-FFF2-40B4-BE49-F238E27FC236}">
                  <a16:creationId xmlns:a16="http://schemas.microsoft.com/office/drawing/2014/main" id="{43EF6F21-ED44-4371-B619-12A5C5C3116E}"/>
                </a:ext>
              </a:extLst>
            </p:cNvPr>
            <p:cNvSpPr>
              <a:spLocks noChangeArrowheads="1"/>
            </p:cNvSpPr>
            <p:nvPr/>
          </p:nvSpPr>
          <p:spPr bwMode="auto">
            <a:xfrm>
              <a:off x="5410200" y="47910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8" name="AutoShape 24">
              <a:extLst>
                <a:ext uri="{FF2B5EF4-FFF2-40B4-BE49-F238E27FC236}">
                  <a16:creationId xmlns:a16="http://schemas.microsoft.com/office/drawing/2014/main" id="{644C162E-4891-4D6C-BE54-C96744FFBB18}"/>
                </a:ext>
              </a:extLst>
            </p:cNvPr>
            <p:cNvSpPr>
              <a:spLocks noChangeArrowheads="1"/>
            </p:cNvSpPr>
            <p:nvPr/>
          </p:nvSpPr>
          <p:spPr bwMode="auto">
            <a:xfrm>
              <a:off x="5867400" y="48672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9" name="AutoShape 25">
              <a:extLst>
                <a:ext uri="{FF2B5EF4-FFF2-40B4-BE49-F238E27FC236}">
                  <a16:creationId xmlns:a16="http://schemas.microsoft.com/office/drawing/2014/main" id="{1D5F1050-9674-4D81-987C-1376CFAB8923}"/>
                </a:ext>
              </a:extLst>
            </p:cNvPr>
            <p:cNvSpPr>
              <a:spLocks noChangeArrowheads="1"/>
            </p:cNvSpPr>
            <p:nvPr/>
          </p:nvSpPr>
          <p:spPr bwMode="auto">
            <a:xfrm>
              <a:off x="5638800" y="50196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0" name="AutoShape 26">
              <a:extLst>
                <a:ext uri="{FF2B5EF4-FFF2-40B4-BE49-F238E27FC236}">
                  <a16:creationId xmlns:a16="http://schemas.microsoft.com/office/drawing/2014/main" id="{A7E417AE-8E05-4E46-BDE0-7C76804CAC68}"/>
                </a:ext>
              </a:extLst>
            </p:cNvPr>
            <p:cNvSpPr>
              <a:spLocks noChangeArrowheads="1"/>
            </p:cNvSpPr>
            <p:nvPr/>
          </p:nvSpPr>
          <p:spPr bwMode="auto">
            <a:xfrm>
              <a:off x="5410200" y="51720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1" name="AutoShape 27">
              <a:extLst>
                <a:ext uri="{FF2B5EF4-FFF2-40B4-BE49-F238E27FC236}">
                  <a16:creationId xmlns:a16="http://schemas.microsoft.com/office/drawing/2014/main" id="{0E901898-ED57-4806-93D9-44DFB82B6270}"/>
                </a:ext>
              </a:extLst>
            </p:cNvPr>
            <p:cNvSpPr>
              <a:spLocks noChangeArrowheads="1"/>
            </p:cNvSpPr>
            <p:nvPr/>
          </p:nvSpPr>
          <p:spPr bwMode="auto">
            <a:xfrm>
              <a:off x="5715000" y="51720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2" name="AutoShape 28">
              <a:extLst>
                <a:ext uri="{FF2B5EF4-FFF2-40B4-BE49-F238E27FC236}">
                  <a16:creationId xmlns:a16="http://schemas.microsoft.com/office/drawing/2014/main" id="{DC3523B7-DE60-42D2-8294-F2BE4FAC8D84}"/>
                </a:ext>
              </a:extLst>
            </p:cNvPr>
            <p:cNvSpPr>
              <a:spLocks noChangeArrowheads="1"/>
            </p:cNvSpPr>
            <p:nvPr/>
          </p:nvSpPr>
          <p:spPr bwMode="auto">
            <a:xfrm flipV="1">
              <a:off x="5410200" y="4932364"/>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3" name="AutoShape 29">
              <a:extLst>
                <a:ext uri="{FF2B5EF4-FFF2-40B4-BE49-F238E27FC236}">
                  <a16:creationId xmlns:a16="http://schemas.microsoft.com/office/drawing/2014/main" id="{4CAB2921-2105-4DEB-BB37-70AC77F70AB2}"/>
                </a:ext>
              </a:extLst>
            </p:cNvPr>
            <p:cNvSpPr>
              <a:spLocks noChangeArrowheads="1"/>
            </p:cNvSpPr>
            <p:nvPr/>
          </p:nvSpPr>
          <p:spPr bwMode="auto">
            <a:xfrm>
              <a:off x="5715000" y="47148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3" name="Straight Connector 2">
              <a:extLst>
                <a:ext uri="{FF2B5EF4-FFF2-40B4-BE49-F238E27FC236}">
                  <a16:creationId xmlns:a16="http://schemas.microsoft.com/office/drawing/2014/main" id="{2BEC75F3-7824-151A-4202-F07D665B4DBE}"/>
                </a:ext>
              </a:extLst>
            </p:cNvPr>
            <p:cNvCxnSpPr>
              <a:cxnSpLocks/>
              <a:stCxn id="6149" idx="0"/>
            </p:cNvCxnSpPr>
            <p:nvPr/>
          </p:nvCxnSpPr>
          <p:spPr>
            <a:xfrm flipH="1">
              <a:off x="3505200" y="5019676"/>
              <a:ext cx="685800" cy="542927"/>
            </a:xfrm>
            <a:prstGeom prst="line">
              <a:avLst/>
            </a:prstGeom>
            <a:ln w="9525">
              <a:headEnd type="none" w="med" len="med"/>
              <a:tailEnd type="triangle" w="med" len="med"/>
            </a:ln>
          </p:spPr>
          <p:style>
            <a:lnRef idx="1">
              <a:schemeClr val="dk1"/>
            </a:lnRef>
            <a:fillRef idx="0">
              <a:schemeClr val="dk1"/>
            </a:fillRef>
            <a:effectRef idx="0">
              <a:schemeClr val="dk1"/>
            </a:effectRef>
            <a:fontRef idx="minor">
              <a:schemeClr val="tx1"/>
            </a:fontRef>
          </p:style>
        </p:cxn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6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C8BED734-6CCB-4F97-A0CD-1A6E1286F91C}"/>
              </a:ext>
            </a:extLst>
          </p:cNvPr>
          <p:cNvSpPr>
            <a:spLocks noGrp="1" noChangeArrowheads="1"/>
          </p:cNvSpPr>
          <p:nvPr>
            <p:ph type="title"/>
          </p:nvPr>
        </p:nvSpPr>
        <p:spPr/>
        <p:txBody>
          <a:bodyPr/>
          <a:lstStyle/>
          <a:p>
            <a:r>
              <a:rPr lang="en-US" altLang="en-US"/>
              <a:t>Hierarchical Clustering </a:t>
            </a:r>
          </a:p>
        </p:txBody>
      </p:sp>
      <p:sp>
        <p:nvSpPr>
          <p:cNvPr id="45058" name="Rectangle 2">
            <a:extLst>
              <a:ext uri="{FF2B5EF4-FFF2-40B4-BE49-F238E27FC236}">
                <a16:creationId xmlns:a16="http://schemas.microsoft.com/office/drawing/2014/main" id="{10617B1D-BEFD-4E2B-A4EF-B8DAE911B76B}"/>
              </a:ext>
            </a:extLst>
          </p:cNvPr>
          <p:cNvSpPr>
            <a:spLocks noGrp="1" noChangeArrowheads="1"/>
          </p:cNvSpPr>
          <p:nvPr>
            <p:ph idx="1"/>
          </p:nvPr>
        </p:nvSpPr>
        <p:spPr/>
        <p:txBody>
          <a:bodyPr/>
          <a:lstStyle/>
          <a:p>
            <a:r>
              <a:rPr lang="en-US" altLang="en-US" dirty="0"/>
              <a:t>Produces a set of nested clusters organized as a hierarchical tree called a </a:t>
            </a:r>
            <a:r>
              <a:rPr lang="en-US" altLang="en-US" b="1" dirty="0"/>
              <a:t>dendrogram</a:t>
            </a:r>
            <a:r>
              <a:rPr lang="en-US" altLang="en-US" dirty="0"/>
              <a:t>. The dendrogram shows at what distance points join into a cluster. </a:t>
            </a:r>
          </a:p>
        </p:txBody>
      </p:sp>
      <p:graphicFrame>
        <p:nvGraphicFramePr>
          <p:cNvPr id="45059" name="Object 3">
            <a:extLst>
              <a:ext uri="{FF2B5EF4-FFF2-40B4-BE49-F238E27FC236}">
                <a16:creationId xmlns:a16="http://schemas.microsoft.com/office/drawing/2014/main" id="{872C180E-C705-4289-AB70-9FE0019E0EBB}"/>
              </a:ext>
            </a:extLst>
          </p:cNvPr>
          <p:cNvGraphicFramePr>
            <a:graphicFrameLocks noChangeAspect="1"/>
          </p:cNvGraphicFramePr>
          <p:nvPr>
            <p:extLst>
              <p:ext uri="{D42A27DB-BD31-4B8C-83A1-F6EECF244321}">
                <p14:modId xmlns:p14="http://schemas.microsoft.com/office/powerpoint/2010/main" val="3309404023"/>
              </p:ext>
            </p:extLst>
          </p:nvPr>
        </p:nvGraphicFramePr>
        <p:xfrm>
          <a:off x="1169986" y="3647965"/>
          <a:ext cx="2319338" cy="2360613"/>
        </p:xfrm>
        <a:graphic>
          <a:graphicData uri="http://schemas.openxmlformats.org/presentationml/2006/ole">
            <mc:AlternateContent xmlns:mc="http://schemas.openxmlformats.org/markup-compatibility/2006">
              <mc:Choice xmlns:v="urn:schemas-microsoft-com:vml" Requires="v">
                <p:oleObj r:id="rId3" imgW="3168720" imgH="3227760" progId="">
                  <p:embed/>
                </p:oleObj>
              </mc:Choice>
              <mc:Fallback>
                <p:oleObj r:id="rId3" imgW="3168720" imgH="322776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9986" y="3647965"/>
                        <a:ext cx="2319338" cy="236061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
            <a:extLst>
              <a:ext uri="{FF2B5EF4-FFF2-40B4-BE49-F238E27FC236}">
                <a16:creationId xmlns:a16="http://schemas.microsoft.com/office/drawing/2014/main" id="{7C5778A6-C6E7-E39B-1140-767DFF611D2D}"/>
              </a:ext>
            </a:extLst>
          </p:cNvPr>
          <p:cNvGrpSpPr/>
          <p:nvPr/>
        </p:nvGrpSpPr>
        <p:grpSpPr>
          <a:xfrm>
            <a:off x="4419600" y="3227995"/>
            <a:ext cx="3822700" cy="2985839"/>
            <a:chOff x="4406900" y="3276600"/>
            <a:chExt cx="3822700" cy="2985839"/>
          </a:xfrm>
        </p:grpSpPr>
        <p:grpSp>
          <p:nvGrpSpPr>
            <p:cNvPr id="45060" name="Group 4">
              <a:extLst>
                <a:ext uri="{FF2B5EF4-FFF2-40B4-BE49-F238E27FC236}">
                  <a16:creationId xmlns:a16="http://schemas.microsoft.com/office/drawing/2014/main" id="{41B8B216-29AD-475C-B1E8-5E1A943F9199}"/>
                </a:ext>
              </a:extLst>
            </p:cNvPr>
            <p:cNvGrpSpPr>
              <a:grpSpLocks/>
            </p:cNvGrpSpPr>
            <p:nvPr/>
          </p:nvGrpSpPr>
          <p:grpSpPr bwMode="auto">
            <a:xfrm>
              <a:off x="4406900" y="3813026"/>
              <a:ext cx="3822700" cy="2197100"/>
              <a:chOff x="476" y="2474"/>
              <a:chExt cx="2408" cy="1384"/>
            </a:xfrm>
          </p:grpSpPr>
          <p:sp>
            <p:nvSpPr>
              <p:cNvPr id="45061" name="Freeform 5">
                <a:extLst>
                  <a:ext uri="{FF2B5EF4-FFF2-40B4-BE49-F238E27FC236}">
                    <a16:creationId xmlns:a16="http://schemas.microsoft.com/office/drawing/2014/main" id="{BE6D724B-8A0B-498C-ADB8-5F003C21821E}"/>
                  </a:ext>
                </a:extLst>
              </p:cNvPr>
              <p:cNvSpPr>
                <a:spLocks noChangeArrowheads="1"/>
              </p:cNvSpPr>
              <p:nvPr/>
            </p:nvSpPr>
            <p:spPr bwMode="auto">
              <a:xfrm>
                <a:off x="705" y="2496"/>
                <a:ext cx="2180" cy="1362"/>
              </a:xfrm>
              <a:custGeom>
                <a:avLst/>
                <a:gdLst>
                  <a:gd name="T0" fmla="*/ 4808 w 9617"/>
                  <a:gd name="T1" fmla="*/ 6009 h 6010"/>
                  <a:gd name="T2" fmla="*/ 0 w 9617"/>
                  <a:gd name="T3" fmla="*/ 6009 h 6010"/>
                  <a:gd name="T4" fmla="*/ 0 w 9617"/>
                  <a:gd name="T5" fmla="*/ 0 h 6010"/>
                  <a:gd name="T6" fmla="*/ 9616 w 9617"/>
                  <a:gd name="T7" fmla="*/ 0 h 6010"/>
                  <a:gd name="T8" fmla="*/ 9616 w 9617"/>
                  <a:gd name="T9" fmla="*/ 6009 h 6010"/>
                  <a:gd name="T10" fmla="*/ 4808 w 9617"/>
                  <a:gd name="T11" fmla="*/ 6009 h 6010"/>
                </a:gdLst>
                <a:ahLst/>
                <a:cxnLst>
                  <a:cxn ang="0">
                    <a:pos x="T0" y="T1"/>
                  </a:cxn>
                  <a:cxn ang="0">
                    <a:pos x="T2" y="T3"/>
                  </a:cxn>
                  <a:cxn ang="0">
                    <a:pos x="T4" y="T5"/>
                  </a:cxn>
                  <a:cxn ang="0">
                    <a:pos x="T6" y="T7"/>
                  </a:cxn>
                  <a:cxn ang="0">
                    <a:pos x="T8" y="T9"/>
                  </a:cxn>
                  <a:cxn ang="0">
                    <a:pos x="T10" y="T11"/>
                  </a:cxn>
                </a:cxnLst>
                <a:rect l="0" t="0" r="r" b="b"/>
                <a:pathLst>
                  <a:path w="9617" h="6010">
                    <a:moveTo>
                      <a:pt x="4808" y="6009"/>
                    </a:moveTo>
                    <a:lnTo>
                      <a:pt x="0" y="6009"/>
                    </a:lnTo>
                    <a:lnTo>
                      <a:pt x="0" y="0"/>
                    </a:lnTo>
                    <a:lnTo>
                      <a:pt x="9616" y="0"/>
                    </a:lnTo>
                    <a:lnTo>
                      <a:pt x="9616" y="6009"/>
                    </a:lnTo>
                    <a:lnTo>
                      <a:pt x="4808" y="6009"/>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5062" name="Freeform 6">
                <a:extLst>
                  <a:ext uri="{FF2B5EF4-FFF2-40B4-BE49-F238E27FC236}">
                    <a16:creationId xmlns:a16="http://schemas.microsoft.com/office/drawing/2014/main" id="{987EA83B-01F3-486F-B442-6AF928BCF6EF}"/>
                  </a:ext>
                </a:extLst>
              </p:cNvPr>
              <p:cNvSpPr>
                <a:spLocks noChangeArrowheads="1"/>
              </p:cNvSpPr>
              <p:nvPr/>
            </p:nvSpPr>
            <p:spPr bwMode="auto">
              <a:xfrm>
                <a:off x="987" y="2598"/>
                <a:ext cx="1690" cy="1109"/>
              </a:xfrm>
              <a:custGeom>
                <a:avLst/>
                <a:gdLst>
                  <a:gd name="T0" fmla="*/ 0 w 7455"/>
                  <a:gd name="T1" fmla="*/ 4892 h 4893"/>
                  <a:gd name="T2" fmla="*/ 0 w 7455"/>
                  <a:gd name="T3" fmla="*/ 0 h 4893"/>
                  <a:gd name="T4" fmla="*/ 7454 w 7455"/>
                  <a:gd name="T5" fmla="*/ 0 h 4893"/>
                  <a:gd name="T6" fmla="*/ 7454 w 7455"/>
                  <a:gd name="T7" fmla="*/ 4892 h 4893"/>
                  <a:gd name="T8" fmla="*/ 0 w 7455"/>
                  <a:gd name="T9" fmla="*/ 4892 h 4893"/>
                </a:gdLst>
                <a:ahLst/>
                <a:cxnLst>
                  <a:cxn ang="0">
                    <a:pos x="T0" y="T1"/>
                  </a:cxn>
                  <a:cxn ang="0">
                    <a:pos x="T2" y="T3"/>
                  </a:cxn>
                  <a:cxn ang="0">
                    <a:pos x="T4" y="T5"/>
                  </a:cxn>
                  <a:cxn ang="0">
                    <a:pos x="T6" y="T7"/>
                  </a:cxn>
                  <a:cxn ang="0">
                    <a:pos x="T8" y="T9"/>
                  </a:cxn>
                </a:cxnLst>
                <a:rect l="0" t="0" r="r" b="b"/>
                <a:pathLst>
                  <a:path w="7455" h="4893">
                    <a:moveTo>
                      <a:pt x="0" y="4892"/>
                    </a:moveTo>
                    <a:lnTo>
                      <a:pt x="0" y="0"/>
                    </a:lnTo>
                    <a:lnTo>
                      <a:pt x="7454" y="0"/>
                    </a:lnTo>
                    <a:lnTo>
                      <a:pt x="7454" y="4892"/>
                    </a:lnTo>
                    <a:lnTo>
                      <a:pt x="0" y="4892"/>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5063" name="Line 7">
                <a:extLst>
                  <a:ext uri="{FF2B5EF4-FFF2-40B4-BE49-F238E27FC236}">
                    <a16:creationId xmlns:a16="http://schemas.microsoft.com/office/drawing/2014/main" id="{2FC075BD-BCD8-4F1E-8D59-3A543A0012EE}"/>
                  </a:ext>
                </a:extLst>
              </p:cNvPr>
              <p:cNvSpPr>
                <a:spLocks noChangeShapeType="1"/>
              </p:cNvSpPr>
              <p:nvPr/>
            </p:nvSpPr>
            <p:spPr bwMode="auto">
              <a:xfrm>
                <a:off x="987" y="3707"/>
                <a:ext cx="1689"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64" name="Line 8">
                <a:extLst>
                  <a:ext uri="{FF2B5EF4-FFF2-40B4-BE49-F238E27FC236}">
                    <a16:creationId xmlns:a16="http://schemas.microsoft.com/office/drawing/2014/main" id="{1003C490-61BC-46D8-A097-10B34D0B7B0E}"/>
                  </a:ext>
                </a:extLst>
              </p:cNvPr>
              <p:cNvSpPr>
                <a:spLocks noChangeShapeType="1"/>
              </p:cNvSpPr>
              <p:nvPr/>
            </p:nvSpPr>
            <p:spPr bwMode="auto">
              <a:xfrm flipV="1">
                <a:off x="987" y="2597"/>
                <a:ext cx="0" cy="111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65" name="Line 9">
                <a:extLst>
                  <a:ext uri="{FF2B5EF4-FFF2-40B4-BE49-F238E27FC236}">
                    <a16:creationId xmlns:a16="http://schemas.microsoft.com/office/drawing/2014/main" id="{A149FF49-8BE8-4ECF-BECA-1F055CEF0FD0}"/>
                  </a:ext>
                </a:extLst>
              </p:cNvPr>
              <p:cNvSpPr>
                <a:spLocks noChangeShapeType="1"/>
              </p:cNvSpPr>
              <p:nvPr/>
            </p:nvSpPr>
            <p:spPr bwMode="auto">
              <a:xfrm flipV="1">
                <a:off x="1128"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66" name="Text Box 10">
                <a:extLst>
                  <a:ext uri="{FF2B5EF4-FFF2-40B4-BE49-F238E27FC236}">
                    <a16:creationId xmlns:a16="http://schemas.microsoft.com/office/drawing/2014/main" id="{368C6975-D5E6-4A4B-963F-42C461EB0EEC}"/>
                  </a:ext>
                </a:extLst>
              </p:cNvPr>
              <p:cNvSpPr txBox="1">
                <a:spLocks noChangeArrowheads="1"/>
              </p:cNvSpPr>
              <p:nvPr/>
            </p:nvSpPr>
            <p:spPr bwMode="auto">
              <a:xfrm>
                <a:off x="1111"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1</a:t>
                </a:r>
              </a:p>
            </p:txBody>
          </p:sp>
          <p:sp>
            <p:nvSpPr>
              <p:cNvPr id="45067" name="Line 11">
                <a:extLst>
                  <a:ext uri="{FF2B5EF4-FFF2-40B4-BE49-F238E27FC236}">
                    <a16:creationId xmlns:a16="http://schemas.microsoft.com/office/drawing/2014/main" id="{E8CE2D81-25CE-4FD3-8F5E-6EB4920E4EC8}"/>
                  </a:ext>
                </a:extLst>
              </p:cNvPr>
              <p:cNvSpPr>
                <a:spLocks noChangeShapeType="1"/>
              </p:cNvSpPr>
              <p:nvPr/>
            </p:nvSpPr>
            <p:spPr bwMode="auto">
              <a:xfrm flipV="1">
                <a:off x="1409"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68" name="Text Box 12">
                <a:extLst>
                  <a:ext uri="{FF2B5EF4-FFF2-40B4-BE49-F238E27FC236}">
                    <a16:creationId xmlns:a16="http://schemas.microsoft.com/office/drawing/2014/main" id="{4BC2EEAC-59CB-4489-BBBA-45E05BD69783}"/>
                  </a:ext>
                </a:extLst>
              </p:cNvPr>
              <p:cNvSpPr txBox="1">
                <a:spLocks noChangeArrowheads="1"/>
              </p:cNvSpPr>
              <p:nvPr/>
            </p:nvSpPr>
            <p:spPr bwMode="auto">
              <a:xfrm>
                <a:off x="1392"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3</a:t>
                </a:r>
              </a:p>
            </p:txBody>
          </p:sp>
          <p:sp>
            <p:nvSpPr>
              <p:cNvPr id="45069" name="Line 13">
                <a:extLst>
                  <a:ext uri="{FF2B5EF4-FFF2-40B4-BE49-F238E27FC236}">
                    <a16:creationId xmlns:a16="http://schemas.microsoft.com/office/drawing/2014/main" id="{B726DD17-6F93-45D8-9B28-3FB1FD57721A}"/>
                  </a:ext>
                </a:extLst>
              </p:cNvPr>
              <p:cNvSpPr>
                <a:spLocks noChangeShapeType="1"/>
              </p:cNvSpPr>
              <p:nvPr/>
            </p:nvSpPr>
            <p:spPr bwMode="auto">
              <a:xfrm flipV="1">
                <a:off x="1691"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70" name="Text Box 14">
                <a:extLst>
                  <a:ext uri="{FF2B5EF4-FFF2-40B4-BE49-F238E27FC236}">
                    <a16:creationId xmlns:a16="http://schemas.microsoft.com/office/drawing/2014/main" id="{A2CEE75B-D146-4E97-9F79-622AB867E035}"/>
                  </a:ext>
                </a:extLst>
              </p:cNvPr>
              <p:cNvSpPr txBox="1">
                <a:spLocks noChangeArrowheads="1"/>
              </p:cNvSpPr>
              <p:nvPr/>
            </p:nvSpPr>
            <p:spPr bwMode="auto">
              <a:xfrm>
                <a:off x="1674"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2</a:t>
                </a:r>
              </a:p>
            </p:txBody>
          </p:sp>
          <p:sp>
            <p:nvSpPr>
              <p:cNvPr id="45071" name="Line 15">
                <a:extLst>
                  <a:ext uri="{FF2B5EF4-FFF2-40B4-BE49-F238E27FC236}">
                    <a16:creationId xmlns:a16="http://schemas.microsoft.com/office/drawing/2014/main" id="{A3431D39-F774-4C8F-A02A-2E1D2D34F11F}"/>
                  </a:ext>
                </a:extLst>
              </p:cNvPr>
              <p:cNvSpPr>
                <a:spLocks noChangeShapeType="1"/>
              </p:cNvSpPr>
              <p:nvPr/>
            </p:nvSpPr>
            <p:spPr bwMode="auto">
              <a:xfrm flipV="1">
                <a:off x="1972"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72" name="Text Box 16">
                <a:extLst>
                  <a:ext uri="{FF2B5EF4-FFF2-40B4-BE49-F238E27FC236}">
                    <a16:creationId xmlns:a16="http://schemas.microsoft.com/office/drawing/2014/main" id="{5122BF32-5441-4FF4-9AE6-4C84CA7826E5}"/>
                  </a:ext>
                </a:extLst>
              </p:cNvPr>
              <p:cNvSpPr txBox="1">
                <a:spLocks noChangeArrowheads="1"/>
              </p:cNvSpPr>
              <p:nvPr/>
            </p:nvSpPr>
            <p:spPr bwMode="auto">
              <a:xfrm>
                <a:off x="1956"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5</a:t>
                </a:r>
              </a:p>
            </p:txBody>
          </p:sp>
          <p:sp>
            <p:nvSpPr>
              <p:cNvPr id="45073" name="Line 17">
                <a:extLst>
                  <a:ext uri="{FF2B5EF4-FFF2-40B4-BE49-F238E27FC236}">
                    <a16:creationId xmlns:a16="http://schemas.microsoft.com/office/drawing/2014/main" id="{0A4BA1A6-4123-4F07-880C-E99CD676BE29}"/>
                  </a:ext>
                </a:extLst>
              </p:cNvPr>
              <p:cNvSpPr>
                <a:spLocks noChangeShapeType="1"/>
              </p:cNvSpPr>
              <p:nvPr/>
            </p:nvSpPr>
            <p:spPr bwMode="auto">
              <a:xfrm flipV="1">
                <a:off x="2254"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74" name="Text Box 18">
                <a:extLst>
                  <a:ext uri="{FF2B5EF4-FFF2-40B4-BE49-F238E27FC236}">
                    <a16:creationId xmlns:a16="http://schemas.microsoft.com/office/drawing/2014/main" id="{74695F31-2705-48F3-83C4-08283530F0F2}"/>
                  </a:ext>
                </a:extLst>
              </p:cNvPr>
              <p:cNvSpPr txBox="1">
                <a:spLocks noChangeArrowheads="1"/>
              </p:cNvSpPr>
              <p:nvPr/>
            </p:nvSpPr>
            <p:spPr bwMode="auto">
              <a:xfrm>
                <a:off x="2238"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4</a:t>
                </a:r>
              </a:p>
            </p:txBody>
          </p:sp>
          <p:sp>
            <p:nvSpPr>
              <p:cNvPr id="45075" name="Line 19">
                <a:extLst>
                  <a:ext uri="{FF2B5EF4-FFF2-40B4-BE49-F238E27FC236}">
                    <a16:creationId xmlns:a16="http://schemas.microsoft.com/office/drawing/2014/main" id="{A85AE957-2F28-4989-8C3D-819CD5CED076}"/>
                  </a:ext>
                </a:extLst>
              </p:cNvPr>
              <p:cNvSpPr>
                <a:spLocks noChangeShapeType="1"/>
              </p:cNvSpPr>
              <p:nvPr/>
            </p:nvSpPr>
            <p:spPr bwMode="auto">
              <a:xfrm flipV="1">
                <a:off x="2536"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76" name="Text Box 20">
                <a:extLst>
                  <a:ext uri="{FF2B5EF4-FFF2-40B4-BE49-F238E27FC236}">
                    <a16:creationId xmlns:a16="http://schemas.microsoft.com/office/drawing/2014/main" id="{2CD9AA79-2623-4690-923E-D9FCB664AD2C}"/>
                  </a:ext>
                </a:extLst>
              </p:cNvPr>
              <p:cNvSpPr txBox="1">
                <a:spLocks noChangeArrowheads="1"/>
              </p:cNvSpPr>
              <p:nvPr/>
            </p:nvSpPr>
            <p:spPr bwMode="auto">
              <a:xfrm>
                <a:off x="2519"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6</a:t>
                </a:r>
              </a:p>
            </p:txBody>
          </p:sp>
          <p:sp>
            <p:nvSpPr>
              <p:cNvPr id="45077" name="Line 21">
                <a:extLst>
                  <a:ext uri="{FF2B5EF4-FFF2-40B4-BE49-F238E27FC236}">
                    <a16:creationId xmlns:a16="http://schemas.microsoft.com/office/drawing/2014/main" id="{E5FE2FE1-AD77-4841-A8C8-7270DFEA2223}"/>
                  </a:ext>
                </a:extLst>
              </p:cNvPr>
              <p:cNvSpPr>
                <a:spLocks noChangeShapeType="1"/>
              </p:cNvSpPr>
              <p:nvPr/>
            </p:nvSpPr>
            <p:spPr bwMode="auto">
              <a:xfrm>
                <a:off x="987" y="3707"/>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78" name="Text Box 22">
                <a:extLst>
                  <a:ext uri="{FF2B5EF4-FFF2-40B4-BE49-F238E27FC236}">
                    <a16:creationId xmlns:a16="http://schemas.microsoft.com/office/drawing/2014/main" id="{D372D40C-7FA5-405D-A2BD-699BB55D5715}"/>
                  </a:ext>
                </a:extLst>
              </p:cNvPr>
              <p:cNvSpPr txBox="1">
                <a:spLocks noChangeArrowheads="1"/>
              </p:cNvSpPr>
              <p:nvPr/>
            </p:nvSpPr>
            <p:spPr bwMode="auto">
              <a:xfrm>
                <a:off x="936" y="3670"/>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0</a:t>
                </a:r>
              </a:p>
            </p:txBody>
          </p:sp>
          <p:sp>
            <p:nvSpPr>
              <p:cNvPr id="45079" name="Line 23">
                <a:extLst>
                  <a:ext uri="{FF2B5EF4-FFF2-40B4-BE49-F238E27FC236}">
                    <a16:creationId xmlns:a16="http://schemas.microsoft.com/office/drawing/2014/main" id="{3D2E2948-9B85-4CEA-B3C0-19AC30CAB999}"/>
                  </a:ext>
                </a:extLst>
              </p:cNvPr>
              <p:cNvSpPr>
                <a:spLocks noChangeShapeType="1"/>
              </p:cNvSpPr>
              <p:nvPr/>
            </p:nvSpPr>
            <p:spPr bwMode="auto">
              <a:xfrm>
                <a:off x="987" y="3456"/>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0" name="Text Box 24">
                <a:extLst>
                  <a:ext uri="{FF2B5EF4-FFF2-40B4-BE49-F238E27FC236}">
                    <a16:creationId xmlns:a16="http://schemas.microsoft.com/office/drawing/2014/main" id="{3946B3BB-9513-4B0C-A162-A51FD39F11EC}"/>
                  </a:ext>
                </a:extLst>
              </p:cNvPr>
              <p:cNvSpPr txBox="1">
                <a:spLocks noChangeArrowheads="1"/>
              </p:cNvSpPr>
              <p:nvPr/>
            </p:nvSpPr>
            <p:spPr bwMode="auto">
              <a:xfrm>
                <a:off x="846" y="3420"/>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0.05</a:t>
                </a:r>
              </a:p>
            </p:txBody>
          </p:sp>
          <p:sp>
            <p:nvSpPr>
              <p:cNvPr id="45081" name="Line 25">
                <a:extLst>
                  <a:ext uri="{FF2B5EF4-FFF2-40B4-BE49-F238E27FC236}">
                    <a16:creationId xmlns:a16="http://schemas.microsoft.com/office/drawing/2014/main" id="{1E315238-0CDC-4212-9E24-2FAAC1FDAEC7}"/>
                  </a:ext>
                </a:extLst>
              </p:cNvPr>
              <p:cNvSpPr>
                <a:spLocks noChangeShapeType="1"/>
              </p:cNvSpPr>
              <p:nvPr/>
            </p:nvSpPr>
            <p:spPr bwMode="auto">
              <a:xfrm>
                <a:off x="987" y="3209"/>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2" name="Text Box 26">
                <a:extLst>
                  <a:ext uri="{FF2B5EF4-FFF2-40B4-BE49-F238E27FC236}">
                    <a16:creationId xmlns:a16="http://schemas.microsoft.com/office/drawing/2014/main" id="{B18DDBC8-BD6C-4D2D-9402-D262FFED16FF}"/>
                  </a:ext>
                </a:extLst>
              </p:cNvPr>
              <p:cNvSpPr txBox="1">
                <a:spLocks noChangeArrowheads="1"/>
              </p:cNvSpPr>
              <p:nvPr/>
            </p:nvSpPr>
            <p:spPr bwMode="auto">
              <a:xfrm>
                <a:off x="882" y="3172"/>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0.1</a:t>
                </a:r>
              </a:p>
            </p:txBody>
          </p:sp>
          <p:sp>
            <p:nvSpPr>
              <p:cNvPr id="45083" name="Line 27">
                <a:extLst>
                  <a:ext uri="{FF2B5EF4-FFF2-40B4-BE49-F238E27FC236}">
                    <a16:creationId xmlns:a16="http://schemas.microsoft.com/office/drawing/2014/main" id="{BE32AFC8-DE25-45F7-B0FD-2BE8CEE13EA0}"/>
                  </a:ext>
                </a:extLst>
              </p:cNvPr>
              <p:cNvSpPr>
                <a:spLocks noChangeShapeType="1"/>
              </p:cNvSpPr>
              <p:nvPr/>
            </p:nvSpPr>
            <p:spPr bwMode="auto">
              <a:xfrm>
                <a:off x="987" y="2961"/>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4" name="Text Box 28">
                <a:extLst>
                  <a:ext uri="{FF2B5EF4-FFF2-40B4-BE49-F238E27FC236}">
                    <a16:creationId xmlns:a16="http://schemas.microsoft.com/office/drawing/2014/main" id="{B349AA0C-8BFA-4145-BF9B-76EEAA42396F}"/>
                  </a:ext>
                </a:extLst>
              </p:cNvPr>
              <p:cNvSpPr txBox="1">
                <a:spLocks noChangeArrowheads="1"/>
              </p:cNvSpPr>
              <p:nvPr/>
            </p:nvSpPr>
            <p:spPr bwMode="auto">
              <a:xfrm>
                <a:off x="846" y="2924"/>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0.15</a:t>
                </a:r>
              </a:p>
            </p:txBody>
          </p:sp>
          <p:sp>
            <p:nvSpPr>
              <p:cNvPr id="45085" name="Line 29">
                <a:extLst>
                  <a:ext uri="{FF2B5EF4-FFF2-40B4-BE49-F238E27FC236}">
                    <a16:creationId xmlns:a16="http://schemas.microsoft.com/office/drawing/2014/main" id="{EF2B09BA-1C5A-4D8D-8BEA-438F12A9337C}"/>
                  </a:ext>
                </a:extLst>
              </p:cNvPr>
              <p:cNvSpPr>
                <a:spLocks noChangeShapeType="1"/>
              </p:cNvSpPr>
              <p:nvPr/>
            </p:nvSpPr>
            <p:spPr bwMode="auto">
              <a:xfrm>
                <a:off x="987" y="2710"/>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6" name="Text Box 30">
                <a:extLst>
                  <a:ext uri="{FF2B5EF4-FFF2-40B4-BE49-F238E27FC236}">
                    <a16:creationId xmlns:a16="http://schemas.microsoft.com/office/drawing/2014/main" id="{BB4A6D8D-0FBF-449B-8AC2-5563AA7B9C07}"/>
                  </a:ext>
                </a:extLst>
              </p:cNvPr>
              <p:cNvSpPr txBox="1">
                <a:spLocks noChangeArrowheads="1"/>
              </p:cNvSpPr>
              <p:nvPr/>
            </p:nvSpPr>
            <p:spPr bwMode="auto">
              <a:xfrm>
                <a:off x="882" y="2674"/>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0.2</a:t>
                </a:r>
              </a:p>
            </p:txBody>
          </p:sp>
          <p:sp>
            <p:nvSpPr>
              <p:cNvPr id="45087" name="Line 31">
                <a:extLst>
                  <a:ext uri="{FF2B5EF4-FFF2-40B4-BE49-F238E27FC236}">
                    <a16:creationId xmlns:a16="http://schemas.microsoft.com/office/drawing/2014/main" id="{4EB8DDBE-5A58-41EA-9A7E-A6575953C7F4}"/>
                  </a:ext>
                </a:extLst>
              </p:cNvPr>
              <p:cNvSpPr>
                <a:spLocks noChangeShapeType="1"/>
              </p:cNvSpPr>
              <p:nvPr/>
            </p:nvSpPr>
            <p:spPr bwMode="auto">
              <a:xfrm flipV="1">
                <a:off x="1129"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8" name="Line 32">
                <a:extLst>
                  <a:ext uri="{FF2B5EF4-FFF2-40B4-BE49-F238E27FC236}">
                    <a16:creationId xmlns:a16="http://schemas.microsoft.com/office/drawing/2014/main" id="{AA786BD0-7ABF-465C-A5C5-F5CC386019AB}"/>
                  </a:ext>
                </a:extLst>
              </p:cNvPr>
              <p:cNvSpPr>
                <a:spLocks noChangeShapeType="1"/>
              </p:cNvSpPr>
              <p:nvPr/>
            </p:nvSpPr>
            <p:spPr bwMode="auto">
              <a:xfrm flipV="1">
                <a:off x="1401"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9" name="Line 33">
                <a:extLst>
                  <a:ext uri="{FF2B5EF4-FFF2-40B4-BE49-F238E27FC236}">
                    <a16:creationId xmlns:a16="http://schemas.microsoft.com/office/drawing/2014/main" id="{493D7BB1-09B7-4B38-A950-645C1C6CAD19}"/>
                  </a:ext>
                </a:extLst>
              </p:cNvPr>
              <p:cNvSpPr>
                <a:spLocks noChangeShapeType="1"/>
              </p:cNvSpPr>
              <p:nvPr/>
            </p:nvSpPr>
            <p:spPr bwMode="auto">
              <a:xfrm>
                <a:off x="1129" y="3505"/>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0" name="Line 34">
                <a:extLst>
                  <a:ext uri="{FF2B5EF4-FFF2-40B4-BE49-F238E27FC236}">
                    <a16:creationId xmlns:a16="http://schemas.microsoft.com/office/drawing/2014/main" id="{02F2351D-166B-4179-9135-6F30C247BED4}"/>
                  </a:ext>
                </a:extLst>
              </p:cNvPr>
              <p:cNvSpPr>
                <a:spLocks noChangeShapeType="1"/>
              </p:cNvSpPr>
              <p:nvPr/>
            </p:nvSpPr>
            <p:spPr bwMode="auto">
              <a:xfrm flipV="1">
                <a:off x="1696"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1" name="Line 35">
                <a:extLst>
                  <a:ext uri="{FF2B5EF4-FFF2-40B4-BE49-F238E27FC236}">
                    <a16:creationId xmlns:a16="http://schemas.microsoft.com/office/drawing/2014/main" id="{9959A076-4821-4D4F-AF5E-2122DCA1125C}"/>
                  </a:ext>
                </a:extLst>
              </p:cNvPr>
              <p:cNvSpPr>
                <a:spLocks noChangeShapeType="1"/>
              </p:cNvSpPr>
              <p:nvPr/>
            </p:nvSpPr>
            <p:spPr bwMode="auto">
              <a:xfrm flipV="1">
                <a:off x="1968"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2" name="Line 36">
                <a:extLst>
                  <a:ext uri="{FF2B5EF4-FFF2-40B4-BE49-F238E27FC236}">
                    <a16:creationId xmlns:a16="http://schemas.microsoft.com/office/drawing/2014/main" id="{54522B26-FE25-4B87-9641-0E5F2F5EF778}"/>
                  </a:ext>
                </a:extLst>
              </p:cNvPr>
              <p:cNvSpPr>
                <a:spLocks noChangeShapeType="1"/>
              </p:cNvSpPr>
              <p:nvPr/>
            </p:nvSpPr>
            <p:spPr bwMode="auto">
              <a:xfrm>
                <a:off x="1696" y="3422"/>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3" name="Line 37">
                <a:extLst>
                  <a:ext uri="{FF2B5EF4-FFF2-40B4-BE49-F238E27FC236}">
                    <a16:creationId xmlns:a16="http://schemas.microsoft.com/office/drawing/2014/main" id="{BE2CF6AB-6729-4C08-BD99-2E66A6DFFE76}"/>
                  </a:ext>
                </a:extLst>
              </p:cNvPr>
              <p:cNvSpPr>
                <a:spLocks noChangeShapeType="1"/>
              </p:cNvSpPr>
              <p:nvPr/>
            </p:nvSpPr>
            <p:spPr bwMode="auto">
              <a:xfrm flipV="1">
                <a:off x="2259" y="3287"/>
                <a:ext cx="0" cy="394"/>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4" name="Line 38">
                <a:extLst>
                  <a:ext uri="{FF2B5EF4-FFF2-40B4-BE49-F238E27FC236}">
                    <a16:creationId xmlns:a16="http://schemas.microsoft.com/office/drawing/2014/main" id="{D4FEABD2-8AC4-4319-8C1F-4A285B68A896}"/>
                  </a:ext>
                </a:extLst>
              </p:cNvPr>
              <p:cNvSpPr>
                <a:spLocks noChangeShapeType="1"/>
              </p:cNvSpPr>
              <p:nvPr/>
            </p:nvSpPr>
            <p:spPr bwMode="auto">
              <a:xfrm flipV="1">
                <a:off x="1824" y="3287"/>
                <a:ext cx="0" cy="13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5" name="Line 39">
                <a:extLst>
                  <a:ext uri="{FF2B5EF4-FFF2-40B4-BE49-F238E27FC236}">
                    <a16:creationId xmlns:a16="http://schemas.microsoft.com/office/drawing/2014/main" id="{5724FEDB-FA1D-4C11-BA13-E87ABD467B09}"/>
                  </a:ext>
                </a:extLst>
              </p:cNvPr>
              <p:cNvSpPr>
                <a:spLocks noChangeShapeType="1"/>
              </p:cNvSpPr>
              <p:nvPr/>
            </p:nvSpPr>
            <p:spPr bwMode="auto">
              <a:xfrm flipH="1">
                <a:off x="1823" y="3288"/>
                <a:ext cx="436"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6" name="Line 40">
                <a:extLst>
                  <a:ext uri="{FF2B5EF4-FFF2-40B4-BE49-F238E27FC236}">
                    <a16:creationId xmlns:a16="http://schemas.microsoft.com/office/drawing/2014/main" id="{836571F8-96CA-40AB-BEFF-79B0A2C95BA8}"/>
                  </a:ext>
                </a:extLst>
              </p:cNvPr>
              <p:cNvSpPr>
                <a:spLocks noChangeShapeType="1"/>
              </p:cNvSpPr>
              <p:nvPr/>
            </p:nvSpPr>
            <p:spPr bwMode="auto">
              <a:xfrm flipV="1">
                <a:off x="1263" y="3077"/>
                <a:ext cx="0" cy="42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7" name="Line 41">
                <a:extLst>
                  <a:ext uri="{FF2B5EF4-FFF2-40B4-BE49-F238E27FC236}">
                    <a16:creationId xmlns:a16="http://schemas.microsoft.com/office/drawing/2014/main" id="{F577427F-905A-4A5D-AA67-7C1C963F1198}"/>
                  </a:ext>
                </a:extLst>
              </p:cNvPr>
              <p:cNvSpPr>
                <a:spLocks noChangeShapeType="1"/>
              </p:cNvSpPr>
              <p:nvPr/>
            </p:nvSpPr>
            <p:spPr bwMode="auto">
              <a:xfrm flipV="1">
                <a:off x="2033" y="3070"/>
                <a:ext cx="0" cy="21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8" name="Line 42">
                <a:extLst>
                  <a:ext uri="{FF2B5EF4-FFF2-40B4-BE49-F238E27FC236}">
                    <a16:creationId xmlns:a16="http://schemas.microsoft.com/office/drawing/2014/main" id="{C3A2947C-A645-4025-B921-FE2707E3CE49}"/>
                  </a:ext>
                </a:extLst>
              </p:cNvPr>
              <p:cNvSpPr>
                <a:spLocks noChangeShapeType="1"/>
              </p:cNvSpPr>
              <p:nvPr/>
            </p:nvSpPr>
            <p:spPr bwMode="auto">
              <a:xfrm flipV="1">
                <a:off x="1263" y="3070"/>
                <a:ext cx="769" cy="9"/>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9" name="Line 43">
                <a:extLst>
                  <a:ext uri="{FF2B5EF4-FFF2-40B4-BE49-F238E27FC236}">
                    <a16:creationId xmlns:a16="http://schemas.microsoft.com/office/drawing/2014/main" id="{61003681-D842-4C9B-94F6-9180EC512A6A}"/>
                  </a:ext>
                </a:extLst>
              </p:cNvPr>
              <p:cNvSpPr>
                <a:spLocks noChangeShapeType="1"/>
              </p:cNvSpPr>
              <p:nvPr/>
            </p:nvSpPr>
            <p:spPr bwMode="auto">
              <a:xfrm>
                <a:off x="1656" y="2836"/>
                <a:ext cx="0" cy="23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100" name="Line 44">
                <a:extLst>
                  <a:ext uri="{FF2B5EF4-FFF2-40B4-BE49-F238E27FC236}">
                    <a16:creationId xmlns:a16="http://schemas.microsoft.com/office/drawing/2014/main" id="{531B78A2-165D-42CF-AA90-9F37CA6E4A05}"/>
                  </a:ext>
                </a:extLst>
              </p:cNvPr>
              <p:cNvSpPr>
                <a:spLocks noChangeShapeType="1"/>
              </p:cNvSpPr>
              <p:nvPr/>
            </p:nvSpPr>
            <p:spPr bwMode="auto">
              <a:xfrm flipV="1">
                <a:off x="2526" y="2843"/>
                <a:ext cx="0" cy="83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101" name="Line 45">
                <a:extLst>
                  <a:ext uri="{FF2B5EF4-FFF2-40B4-BE49-F238E27FC236}">
                    <a16:creationId xmlns:a16="http://schemas.microsoft.com/office/drawing/2014/main" id="{8F6EB301-789F-418A-B841-9266695B44F8}"/>
                  </a:ext>
                </a:extLst>
              </p:cNvPr>
              <p:cNvSpPr>
                <a:spLocks noChangeShapeType="1"/>
              </p:cNvSpPr>
              <p:nvPr/>
            </p:nvSpPr>
            <p:spPr bwMode="auto">
              <a:xfrm>
                <a:off x="1656" y="2836"/>
                <a:ext cx="869" cy="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102" name="Text Box 46">
                <a:extLst>
                  <a:ext uri="{FF2B5EF4-FFF2-40B4-BE49-F238E27FC236}">
                    <a16:creationId xmlns:a16="http://schemas.microsoft.com/office/drawing/2014/main" id="{11E0616B-96CE-43CD-9E53-E0A4E3C13768}"/>
                  </a:ext>
                </a:extLst>
              </p:cNvPr>
              <p:cNvSpPr txBox="1">
                <a:spLocks noChangeArrowheads="1"/>
              </p:cNvSpPr>
              <p:nvPr/>
            </p:nvSpPr>
            <p:spPr bwMode="auto">
              <a:xfrm>
                <a:off x="476" y="2474"/>
                <a:ext cx="532"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400">
                    <a:latin typeface="+mn-lt"/>
                  </a:rPr>
                  <a:t>distance</a:t>
                </a:r>
              </a:p>
            </p:txBody>
          </p:sp>
        </p:grpSp>
        <p:sp>
          <p:nvSpPr>
            <p:cNvPr id="2" name="TextBox 1">
              <a:extLst>
                <a:ext uri="{FF2B5EF4-FFF2-40B4-BE49-F238E27FC236}">
                  <a16:creationId xmlns:a16="http://schemas.microsoft.com/office/drawing/2014/main" id="{A8EE456E-E512-400E-9674-DD4926CADA81}"/>
                </a:ext>
              </a:extLst>
            </p:cNvPr>
            <p:cNvSpPr txBox="1"/>
            <p:nvPr/>
          </p:nvSpPr>
          <p:spPr>
            <a:xfrm>
              <a:off x="5431606" y="3276600"/>
              <a:ext cx="1925720" cy="461665"/>
            </a:xfrm>
            <a:prstGeom prst="rect">
              <a:avLst/>
            </a:prstGeom>
            <a:noFill/>
          </p:spPr>
          <p:txBody>
            <a:bodyPr wrap="none" rtlCol="0">
              <a:spAutoFit/>
            </a:bodyPr>
            <a:lstStyle/>
            <a:p>
              <a:r>
                <a:rPr lang="en-US" b="1" dirty="0">
                  <a:solidFill>
                    <a:schemeClr val="tx1"/>
                  </a:solidFill>
                  <a:latin typeface="+mn-lt"/>
                </a:rPr>
                <a:t>Dendrogram</a:t>
              </a:r>
            </a:p>
          </p:txBody>
        </p:sp>
        <p:sp>
          <p:nvSpPr>
            <p:cNvPr id="49" name="TextBox 48">
              <a:extLst>
                <a:ext uri="{FF2B5EF4-FFF2-40B4-BE49-F238E27FC236}">
                  <a16:creationId xmlns:a16="http://schemas.microsoft.com/office/drawing/2014/main" id="{D98DB696-7CC8-43F9-837B-079757D06F27}"/>
                </a:ext>
              </a:extLst>
            </p:cNvPr>
            <p:cNvSpPr txBox="1"/>
            <p:nvPr/>
          </p:nvSpPr>
          <p:spPr>
            <a:xfrm>
              <a:off x="6048391" y="5954662"/>
              <a:ext cx="1079142" cy="307777"/>
            </a:xfrm>
            <a:prstGeom prst="rect">
              <a:avLst/>
            </a:prstGeom>
            <a:noFill/>
          </p:spPr>
          <p:txBody>
            <a:bodyPr wrap="none" rtlCol="0">
              <a:spAutoFit/>
            </a:bodyPr>
            <a:lstStyle/>
            <a:p>
              <a:r>
                <a:rPr lang="en-US" sz="1400" dirty="0">
                  <a:solidFill>
                    <a:schemeClr val="tx1"/>
                  </a:solidFill>
                  <a:latin typeface="+mn-lt"/>
                </a:rPr>
                <a:t>Data points</a:t>
              </a:r>
            </a:p>
          </p:txBody>
        </p:sp>
      </p:grpSp>
      <p:sp>
        <p:nvSpPr>
          <p:cNvPr id="4" name="Arrow: Right 3">
            <a:extLst>
              <a:ext uri="{FF2B5EF4-FFF2-40B4-BE49-F238E27FC236}">
                <a16:creationId xmlns:a16="http://schemas.microsoft.com/office/drawing/2014/main" id="{1B8D5A44-9A75-0491-AE2C-CB9CFD53CFB5}"/>
              </a:ext>
            </a:extLst>
          </p:cNvPr>
          <p:cNvSpPr/>
          <p:nvPr/>
        </p:nvSpPr>
        <p:spPr>
          <a:xfrm>
            <a:off x="3886200" y="4495800"/>
            <a:ext cx="639761" cy="5713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A87C1133-0BDA-471B-B691-C8991E9E9347}"/>
              </a:ext>
            </a:extLst>
          </p:cNvPr>
          <p:cNvSpPr>
            <a:spLocks noGrp="1" noChangeArrowheads="1"/>
          </p:cNvSpPr>
          <p:nvPr>
            <p:ph type="title"/>
          </p:nvPr>
        </p:nvSpPr>
        <p:spPr/>
        <p:txBody>
          <a:bodyPr/>
          <a:lstStyle/>
          <a:p>
            <a:r>
              <a:rPr lang="en-US" altLang="en-US"/>
              <a:t>Strengths of Hierarchical Clustering</a:t>
            </a:r>
          </a:p>
        </p:txBody>
      </p:sp>
      <p:sp>
        <p:nvSpPr>
          <p:cNvPr id="46082" name="Rectangle 2">
            <a:extLst>
              <a:ext uri="{FF2B5EF4-FFF2-40B4-BE49-F238E27FC236}">
                <a16:creationId xmlns:a16="http://schemas.microsoft.com/office/drawing/2014/main" id="{B3AD0EE5-9FA7-4B77-BB17-34F60A960371}"/>
              </a:ext>
            </a:extLst>
          </p:cNvPr>
          <p:cNvSpPr>
            <a:spLocks noGrp="1" noChangeArrowheads="1"/>
          </p:cNvSpPr>
          <p:nvPr>
            <p:ph idx="1"/>
          </p:nvPr>
        </p:nvSpPr>
        <p:spPr>
          <a:xfrm>
            <a:off x="628650" y="1825625"/>
            <a:ext cx="4019550" cy="4351338"/>
          </a:xfrm>
        </p:spPr>
        <p:txBody>
          <a:bodyPr/>
          <a:lstStyle/>
          <a:p>
            <a:r>
              <a:rPr lang="en-US" altLang="en-US" dirty="0"/>
              <a:t>You do not have to assume any particular number of clusters</a:t>
            </a:r>
          </a:p>
          <a:p>
            <a:pPr lvl="1"/>
            <a:r>
              <a:rPr lang="en-US" altLang="en-US" dirty="0"/>
              <a:t>Any desired number of clusters can be obtained by ‘cutting’ the </a:t>
            </a:r>
            <a:r>
              <a:rPr lang="en-US" altLang="en-US" dirty="0" err="1"/>
              <a:t>dendogram</a:t>
            </a:r>
            <a:r>
              <a:rPr lang="en-US" altLang="en-US" dirty="0"/>
              <a:t> at the proper level.</a:t>
            </a:r>
          </a:p>
          <a:p>
            <a:endParaRPr lang="en-US" altLang="en-US" dirty="0"/>
          </a:p>
          <a:p>
            <a:r>
              <a:rPr lang="en-US" altLang="en-US" dirty="0"/>
              <a:t>They may correspond to meaningful taxonomies</a:t>
            </a:r>
          </a:p>
          <a:p>
            <a:pPr lvl="1"/>
            <a:r>
              <a:rPr lang="en-US" altLang="en-US" dirty="0"/>
              <a:t>Example in biological sciences (e.g., animal kingdom, phylogeny reconstruction, …)</a:t>
            </a:r>
          </a:p>
        </p:txBody>
      </p:sp>
      <p:pic>
        <p:nvPicPr>
          <p:cNvPr id="96258" name="Picture 2" descr="Comparing Classification and Taxonomy">
            <a:extLst>
              <a:ext uri="{FF2B5EF4-FFF2-40B4-BE49-F238E27FC236}">
                <a16:creationId xmlns:a16="http://schemas.microsoft.com/office/drawing/2014/main" id="{B0AF16B9-D4D0-42CA-9B1B-1477CA27D4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106" y="1827714"/>
            <a:ext cx="3531265" cy="44815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44812EE3-21A4-4803-8C51-0C51B12ADF87}"/>
              </a:ext>
            </a:extLst>
          </p:cNvPr>
          <p:cNvSpPr>
            <a:spLocks noGrp="1" noChangeArrowheads="1"/>
          </p:cNvSpPr>
          <p:nvPr>
            <p:ph type="title"/>
          </p:nvPr>
        </p:nvSpPr>
        <p:spPr/>
        <p:txBody>
          <a:bodyPr/>
          <a:lstStyle/>
          <a:p>
            <a:r>
              <a:rPr lang="en-US" altLang="en-US"/>
              <a:t>Hierarchical Clustering</a:t>
            </a:r>
          </a:p>
        </p:txBody>
      </p:sp>
      <p:sp>
        <p:nvSpPr>
          <p:cNvPr id="47106" name="Rectangle 2">
            <a:extLst>
              <a:ext uri="{FF2B5EF4-FFF2-40B4-BE49-F238E27FC236}">
                <a16:creationId xmlns:a16="http://schemas.microsoft.com/office/drawing/2014/main" id="{01E4E382-8F93-4089-B6FA-B61F2A8DAD08}"/>
              </a:ext>
            </a:extLst>
          </p:cNvPr>
          <p:cNvSpPr>
            <a:spLocks noGrp="1" noChangeArrowheads="1"/>
          </p:cNvSpPr>
          <p:nvPr>
            <p:ph idx="1"/>
          </p:nvPr>
        </p:nvSpPr>
        <p:spPr>
          <a:xfrm>
            <a:off x="628650" y="1825625"/>
            <a:ext cx="4376248" cy="4351338"/>
          </a:xfrm>
        </p:spPr>
        <p:txBody>
          <a:bodyPr>
            <a:normAutofit fontScale="92500" lnSpcReduction="10000"/>
          </a:bodyPr>
          <a:lstStyle/>
          <a:p>
            <a:r>
              <a:rPr lang="en-US" altLang="en-US" dirty="0"/>
              <a:t>Two main types of hierarchical clustering</a:t>
            </a:r>
          </a:p>
          <a:p>
            <a:pPr lvl="1"/>
            <a:r>
              <a:rPr lang="en-US" altLang="en-US" dirty="0"/>
              <a:t>Agglomerative:  </a:t>
            </a:r>
          </a:p>
          <a:p>
            <a:pPr lvl="2"/>
            <a:r>
              <a:rPr lang="en-US" altLang="en-US" dirty="0"/>
              <a:t> Start with the points as individual clusters</a:t>
            </a:r>
          </a:p>
          <a:p>
            <a:pPr lvl="2"/>
            <a:r>
              <a:rPr lang="en-US" altLang="en-US" dirty="0"/>
              <a:t> At each step, merge the closest pair of clusters until only one cluster (or k clusters) left</a:t>
            </a:r>
          </a:p>
          <a:p>
            <a:pPr lvl="4"/>
            <a:endParaRPr lang="en-US" altLang="en-US" dirty="0"/>
          </a:p>
          <a:p>
            <a:pPr lvl="1"/>
            <a:r>
              <a:rPr lang="en-US" altLang="en-US" dirty="0"/>
              <a:t>Divisive:  </a:t>
            </a:r>
          </a:p>
          <a:p>
            <a:pPr lvl="2"/>
            <a:r>
              <a:rPr lang="en-US" altLang="en-US" dirty="0"/>
              <a:t> Start with one, all-inclusive cluster </a:t>
            </a:r>
          </a:p>
          <a:p>
            <a:pPr lvl="2"/>
            <a:r>
              <a:rPr lang="en-US" altLang="en-US" dirty="0"/>
              <a:t> At each step, split a cluster until each cluster contains a point (or there are k clusters)</a:t>
            </a:r>
          </a:p>
          <a:p>
            <a:pPr lvl="4"/>
            <a:endParaRPr lang="en-US" altLang="en-US" dirty="0"/>
          </a:p>
          <a:p>
            <a:r>
              <a:rPr lang="en-US" altLang="en-US" dirty="0"/>
              <a:t>Traditional hierarchical algorithms </a:t>
            </a:r>
          </a:p>
          <a:p>
            <a:pPr lvl="1"/>
            <a:r>
              <a:rPr lang="en-US" altLang="en-US" dirty="0"/>
              <a:t>Use a similarity or distance matrix</a:t>
            </a:r>
          </a:p>
          <a:p>
            <a:pPr lvl="1"/>
            <a:r>
              <a:rPr lang="en-US" altLang="en-US" dirty="0"/>
              <a:t>Agglomerative: merge one cluster at a time</a:t>
            </a:r>
          </a:p>
          <a:p>
            <a:pPr lvl="4"/>
            <a:endParaRPr lang="en-US" altLang="en-US" dirty="0"/>
          </a:p>
        </p:txBody>
      </p:sp>
      <p:grpSp>
        <p:nvGrpSpPr>
          <p:cNvPr id="52" name="Group 51">
            <a:extLst>
              <a:ext uri="{FF2B5EF4-FFF2-40B4-BE49-F238E27FC236}">
                <a16:creationId xmlns:a16="http://schemas.microsoft.com/office/drawing/2014/main" id="{38B68D2E-76A0-780C-9D91-0ADCE421A9C4}"/>
              </a:ext>
            </a:extLst>
          </p:cNvPr>
          <p:cNvGrpSpPr/>
          <p:nvPr/>
        </p:nvGrpSpPr>
        <p:grpSpPr>
          <a:xfrm>
            <a:off x="5225905" y="2209800"/>
            <a:ext cx="3186220" cy="2604839"/>
            <a:chOff x="5225905" y="2209800"/>
            <a:chExt cx="3186220" cy="2604839"/>
          </a:xfrm>
        </p:grpSpPr>
        <p:grpSp>
          <p:nvGrpSpPr>
            <p:cNvPr id="2" name="Group 1">
              <a:extLst>
                <a:ext uri="{FF2B5EF4-FFF2-40B4-BE49-F238E27FC236}">
                  <a16:creationId xmlns:a16="http://schemas.microsoft.com/office/drawing/2014/main" id="{0E2ED738-1878-FFC3-71A8-984DF2281CE2}"/>
                </a:ext>
              </a:extLst>
            </p:cNvPr>
            <p:cNvGrpSpPr/>
            <p:nvPr/>
          </p:nvGrpSpPr>
          <p:grpSpPr>
            <a:xfrm>
              <a:off x="5526146" y="2209800"/>
              <a:ext cx="2780921" cy="2604839"/>
              <a:chOff x="4743450" y="3276600"/>
              <a:chExt cx="3487738" cy="2985839"/>
            </a:xfrm>
          </p:grpSpPr>
          <p:grpSp>
            <p:nvGrpSpPr>
              <p:cNvPr id="3" name="Group 4">
                <a:extLst>
                  <a:ext uri="{FF2B5EF4-FFF2-40B4-BE49-F238E27FC236}">
                    <a16:creationId xmlns:a16="http://schemas.microsoft.com/office/drawing/2014/main" id="{00724029-7A5D-9473-42A4-2A441C2BAE9D}"/>
                  </a:ext>
                </a:extLst>
              </p:cNvPr>
              <p:cNvGrpSpPr>
                <a:grpSpLocks/>
              </p:cNvGrpSpPr>
              <p:nvPr/>
            </p:nvGrpSpPr>
            <p:grpSpPr bwMode="auto">
              <a:xfrm>
                <a:off x="4743450" y="3733651"/>
                <a:ext cx="3487738" cy="2276475"/>
                <a:chOff x="688" y="2424"/>
                <a:chExt cx="2197" cy="1434"/>
              </a:xfrm>
            </p:grpSpPr>
            <p:sp>
              <p:nvSpPr>
                <p:cNvPr id="6" name="Freeform 5">
                  <a:extLst>
                    <a:ext uri="{FF2B5EF4-FFF2-40B4-BE49-F238E27FC236}">
                      <a16:creationId xmlns:a16="http://schemas.microsoft.com/office/drawing/2014/main" id="{B63F7EF6-A331-65C7-F312-6355FA66C9D0}"/>
                    </a:ext>
                  </a:extLst>
                </p:cNvPr>
                <p:cNvSpPr>
                  <a:spLocks noChangeArrowheads="1"/>
                </p:cNvSpPr>
                <p:nvPr/>
              </p:nvSpPr>
              <p:spPr bwMode="auto">
                <a:xfrm>
                  <a:off x="705" y="2496"/>
                  <a:ext cx="2180" cy="1362"/>
                </a:xfrm>
                <a:custGeom>
                  <a:avLst/>
                  <a:gdLst>
                    <a:gd name="T0" fmla="*/ 4808 w 9617"/>
                    <a:gd name="T1" fmla="*/ 6009 h 6010"/>
                    <a:gd name="T2" fmla="*/ 0 w 9617"/>
                    <a:gd name="T3" fmla="*/ 6009 h 6010"/>
                    <a:gd name="T4" fmla="*/ 0 w 9617"/>
                    <a:gd name="T5" fmla="*/ 0 h 6010"/>
                    <a:gd name="T6" fmla="*/ 9616 w 9617"/>
                    <a:gd name="T7" fmla="*/ 0 h 6010"/>
                    <a:gd name="T8" fmla="*/ 9616 w 9617"/>
                    <a:gd name="T9" fmla="*/ 6009 h 6010"/>
                    <a:gd name="T10" fmla="*/ 4808 w 9617"/>
                    <a:gd name="T11" fmla="*/ 6009 h 6010"/>
                  </a:gdLst>
                  <a:ahLst/>
                  <a:cxnLst>
                    <a:cxn ang="0">
                      <a:pos x="T0" y="T1"/>
                    </a:cxn>
                    <a:cxn ang="0">
                      <a:pos x="T2" y="T3"/>
                    </a:cxn>
                    <a:cxn ang="0">
                      <a:pos x="T4" y="T5"/>
                    </a:cxn>
                    <a:cxn ang="0">
                      <a:pos x="T6" y="T7"/>
                    </a:cxn>
                    <a:cxn ang="0">
                      <a:pos x="T8" y="T9"/>
                    </a:cxn>
                    <a:cxn ang="0">
                      <a:pos x="T10" y="T11"/>
                    </a:cxn>
                  </a:cxnLst>
                  <a:rect l="0" t="0" r="r" b="b"/>
                  <a:pathLst>
                    <a:path w="9617" h="6010">
                      <a:moveTo>
                        <a:pt x="4808" y="6009"/>
                      </a:moveTo>
                      <a:lnTo>
                        <a:pt x="0" y="6009"/>
                      </a:lnTo>
                      <a:lnTo>
                        <a:pt x="0" y="0"/>
                      </a:lnTo>
                      <a:lnTo>
                        <a:pt x="9616" y="0"/>
                      </a:lnTo>
                      <a:lnTo>
                        <a:pt x="9616" y="6009"/>
                      </a:lnTo>
                      <a:lnTo>
                        <a:pt x="4808" y="6009"/>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 name="Freeform 6">
                  <a:extLst>
                    <a:ext uri="{FF2B5EF4-FFF2-40B4-BE49-F238E27FC236}">
                      <a16:creationId xmlns:a16="http://schemas.microsoft.com/office/drawing/2014/main" id="{4140E782-18A9-1002-7E97-86804166FF71}"/>
                    </a:ext>
                  </a:extLst>
                </p:cNvPr>
                <p:cNvSpPr>
                  <a:spLocks noChangeArrowheads="1"/>
                </p:cNvSpPr>
                <p:nvPr/>
              </p:nvSpPr>
              <p:spPr bwMode="auto">
                <a:xfrm>
                  <a:off x="987" y="2598"/>
                  <a:ext cx="1690" cy="1109"/>
                </a:xfrm>
                <a:custGeom>
                  <a:avLst/>
                  <a:gdLst>
                    <a:gd name="T0" fmla="*/ 0 w 7455"/>
                    <a:gd name="T1" fmla="*/ 4892 h 4893"/>
                    <a:gd name="T2" fmla="*/ 0 w 7455"/>
                    <a:gd name="T3" fmla="*/ 0 h 4893"/>
                    <a:gd name="T4" fmla="*/ 7454 w 7455"/>
                    <a:gd name="T5" fmla="*/ 0 h 4893"/>
                    <a:gd name="T6" fmla="*/ 7454 w 7455"/>
                    <a:gd name="T7" fmla="*/ 4892 h 4893"/>
                    <a:gd name="T8" fmla="*/ 0 w 7455"/>
                    <a:gd name="T9" fmla="*/ 4892 h 4893"/>
                  </a:gdLst>
                  <a:ahLst/>
                  <a:cxnLst>
                    <a:cxn ang="0">
                      <a:pos x="T0" y="T1"/>
                    </a:cxn>
                    <a:cxn ang="0">
                      <a:pos x="T2" y="T3"/>
                    </a:cxn>
                    <a:cxn ang="0">
                      <a:pos x="T4" y="T5"/>
                    </a:cxn>
                    <a:cxn ang="0">
                      <a:pos x="T6" y="T7"/>
                    </a:cxn>
                    <a:cxn ang="0">
                      <a:pos x="T8" y="T9"/>
                    </a:cxn>
                  </a:cxnLst>
                  <a:rect l="0" t="0" r="r" b="b"/>
                  <a:pathLst>
                    <a:path w="7455" h="4893">
                      <a:moveTo>
                        <a:pt x="0" y="4892"/>
                      </a:moveTo>
                      <a:lnTo>
                        <a:pt x="0" y="0"/>
                      </a:lnTo>
                      <a:lnTo>
                        <a:pt x="7454" y="0"/>
                      </a:lnTo>
                      <a:lnTo>
                        <a:pt x="7454" y="4892"/>
                      </a:lnTo>
                      <a:lnTo>
                        <a:pt x="0" y="4892"/>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 name="Line 7">
                  <a:extLst>
                    <a:ext uri="{FF2B5EF4-FFF2-40B4-BE49-F238E27FC236}">
                      <a16:creationId xmlns:a16="http://schemas.microsoft.com/office/drawing/2014/main" id="{3EE0B0FF-9E06-9070-1A5B-48BDDFA77A47}"/>
                    </a:ext>
                  </a:extLst>
                </p:cNvPr>
                <p:cNvSpPr>
                  <a:spLocks noChangeShapeType="1"/>
                </p:cNvSpPr>
                <p:nvPr/>
              </p:nvSpPr>
              <p:spPr bwMode="auto">
                <a:xfrm>
                  <a:off x="987" y="3707"/>
                  <a:ext cx="1689"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Line 8">
                  <a:extLst>
                    <a:ext uri="{FF2B5EF4-FFF2-40B4-BE49-F238E27FC236}">
                      <a16:creationId xmlns:a16="http://schemas.microsoft.com/office/drawing/2014/main" id="{9F264AE9-6389-7F96-2ECB-5FB65E534BFA}"/>
                    </a:ext>
                  </a:extLst>
                </p:cNvPr>
                <p:cNvSpPr>
                  <a:spLocks noChangeShapeType="1"/>
                </p:cNvSpPr>
                <p:nvPr/>
              </p:nvSpPr>
              <p:spPr bwMode="auto">
                <a:xfrm flipV="1">
                  <a:off x="987" y="2597"/>
                  <a:ext cx="0" cy="111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Line 9">
                  <a:extLst>
                    <a:ext uri="{FF2B5EF4-FFF2-40B4-BE49-F238E27FC236}">
                      <a16:creationId xmlns:a16="http://schemas.microsoft.com/office/drawing/2014/main" id="{96483BD6-7841-4187-4021-42E47C737CC6}"/>
                    </a:ext>
                  </a:extLst>
                </p:cNvPr>
                <p:cNvSpPr>
                  <a:spLocks noChangeShapeType="1"/>
                </p:cNvSpPr>
                <p:nvPr/>
              </p:nvSpPr>
              <p:spPr bwMode="auto">
                <a:xfrm flipV="1">
                  <a:off x="1128"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Text Box 10">
                  <a:extLst>
                    <a:ext uri="{FF2B5EF4-FFF2-40B4-BE49-F238E27FC236}">
                      <a16:creationId xmlns:a16="http://schemas.microsoft.com/office/drawing/2014/main" id="{D1A2E2B8-5F29-936B-9229-7EA4A85B06E4}"/>
                    </a:ext>
                  </a:extLst>
                </p:cNvPr>
                <p:cNvSpPr txBox="1">
                  <a:spLocks noChangeArrowheads="1"/>
                </p:cNvSpPr>
                <p:nvPr/>
              </p:nvSpPr>
              <p:spPr bwMode="auto">
                <a:xfrm>
                  <a:off x="1111"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1</a:t>
                  </a:r>
                </a:p>
              </p:txBody>
            </p:sp>
            <p:sp>
              <p:nvSpPr>
                <p:cNvPr id="12" name="Line 11">
                  <a:extLst>
                    <a:ext uri="{FF2B5EF4-FFF2-40B4-BE49-F238E27FC236}">
                      <a16:creationId xmlns:a16="http://schemas.microsoft.com/office/drawing/2014/main" id="{F7AD1067-5B06-B1F6-621B-7D472A0D7F2D}"/>
                    </a:ext>
                  </a:extLst>
                </p:cNvPr>
                <p:cNvSpPr>
                  <a:spLocks noChangeShapeType="1"/>
                </p:cNvSpPr>
                <p:nvPr/>
              </p:nvSpPr>
              <p:spPr bwMode="auto">
                <a:xfrm flipV="1">
                  <a:off x="1409"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 name="Text Box 12">
                  <a:extLst>
                    <a:ext uri="{FF2B5EF4-FFF2-40B4-BE49-F238E27FC236}">
                      <a16:creationId xmlns:a16="http://schemas.microsoft.com/office/drawing/2014/main" id="{1CF125D7-A241-EFFC-21D2-751DD5567EE2}"/>
                    </a:ext>
                  </a:extLst>
                </p:cNvPr>
                <p:cNvSpPr txBox="1">
                  <a:spLocks noChangeArrowheads="1"/>
                </p:cNvSpPr>
                <p:nvPr/>
              </p:nvSpPr>
              <p:spPr bwMode="auto">
                <a:xfrm>
                  <a:off x="1392"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3</a:t>
                  </a:r>
                </a:p>
              </p:txBody>
            </p:sp>
            <p:sp>
              <p:nvSpPr>
                <p:cNvPr id="14" name="Line 13">
                  <a:extLst>
                    <a:ext uri="{FF2B5EF4-FFF2-40B4-BE49-F238E27FC236}">
                      <a16:creationId xmlns:a16="http://schemas.microsoft.com/office/drawing/2014/main" id="{93A74476-FE92-38E5-C3A5-290272CF583A}"/>
                    </a:ext>
                  </a:extLst>
                </p:cNvPr>
                <p:cNvSpPr>
                  <a:spLocks noChangeShapeType="1"/>
                </p:cNvSpPr>
                <p:nvPr/>
              </p:nvSpPr>
              <p:spPr bwMode="auto">
                <a:xfrm flipV="1">
                  <a:off x="1691"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 name="Text Box 14">
                  <a:extLst>
                    <a:ext uri="{FF2B5EF4-FFF2-40B4-BE49-F238E27FC236}">
                      <a16:creationId xmlns:a16="http://schemas.microsoft.com/office/drawing/2014/main" id="{E319912D-53FF-BF09-1E5D-8686C74AB834}"/>
                    </a:ext>
                  </a:extLst>
                </p:cNvPr>
                <p:cNvSpPr txBox="1">
                  <a:spLocks noChangeArrowheads="1"/>
                </p:cNvSpPr>
                <p:nvPr/>
              </p:nvSpPr>
              <p:spPr bwMode="auto">
                <a:xfrm>
                  <a:off x="1674"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2</a:t>
                  </a:r>
                </a:p>
              </p:txBody>
            </p:sp>
            <p:sp>
              <p:nvSpPr>
                <p:cNvPr id="16" name="Line 15">
                  <a:extLst>
                    <a:ext uri="{FF2B5EF4-FFF2-40B4-BE49-F238E27FC236}">
                      <a16:creationId xmlns:a16="http://schemas.microsoft.com/office/drawing/2014/main" id="{AB4F8841-61A4-6226-8442-A7B94A41BD99}"/>
                    </a:ext>
                  </a:extLst>
                </p:cNvPr>
                <p:cNvSpPr>
                  <a:spLocks noChangeShapeType="1"/>
                </p:cNvSpPr>
                <p:nvPr/>
              </p:nvSpPr>
              <p:spPr bwMode="auto">
                <a:xfrm flipV="1">
                  <a:off x="1972"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 name="Text Box 16">
                  <a:extLst>
                    <a:ext uri="{FF2B5EF4-FFF2-40B4-BE49-F238E27FC236}">
                      <a16:creationId xmlns:a16="http://schemas.microsoft.com/office/drawing/2014/main" id="{B59A1C94-1B1D-15CC-411E-6176EE93D98C}"/>
                    </a:ext>
                  </a:extLst>
                </p:cNvPr>
                <p:cNvSpPr txBox="1">
                  <a:spLocks noChangeArrowheads="1"/>
                </p:cNvSpPr>
                <p:nvPr/>
              </p:nvSpPr>
              <p:spPr bwMode="auto">
                <a:xfrm>
                  <a:off x="1956"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5</a:t>
                  </a:r>
                </a:p>
              </p:txBody>
            </p:sp>
            <p:sp>
              <p:nvSpPr>
                <p:cNvPr id="18" name="Line 17">
                  <a:extLst>
                    <a:ext uri="{FF2B5EF4-FFF2-40B4-BE49-F238E27FC236}">
                      <a16:creationId xmlns:a16="http://schemas.microsoft.com/office/drawing/2014/main" id="{ACC10929-B988-0410-4FE2-C40BB0CC09EA}"/>
                    </a:ext>
                  </a:extLst>
                </p:cNvPr>
                <p:cNvSpPr>
                  <a:spLocks noChangeShapeType="1"/>
                </p:cNvSpPr>
                <p:nvPr/>
              </p:nvSpPr>
              <p:spPr bwMode="auto">
                <a:xfrm flipV="1">
                  <a:off x="2254"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 name="Text Box 18">
                  <a:extLst>
                    <a:ext uri="{FF2B5EF4-FFF2-40B4-BE49-F238E27FC236}">
                      <a16:creationId xmlns:a16="http://schemas.microsoft.com/office/drawing/2014/main" id="{53525932-91E7-6A38-B841-F281CD35FF17}"/>
                    </a:ext>
                  </a:extLst>
                </p:cNvPr>
                <p:cNvSpPr txBox="1">
                  <a:spLocks noChangeArrowheads="1"/>
                </p:cNvSpPr>
                <p:nvPr/>
              </p:nvSpPr>
              <p:spPr bwMode="auto">
                <a:xfrm>
                  <a:off x="2238"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4</a:t>
                  </a:r>
                </a:p>
              </p:txBody>
            </p:sp>
            <p:sp>
              <p:nvSpPr>
                <p:cNvPr id="20" name="Line 19">
                  <a:extLst>
                    <a:ext uri="{FF2B5EF4-FFF2-40B4-BE49-F238E27FC236}">
                      <a16:creationId xmlns:a16="http://schemas.microsoft.com/office/drawing/2014/main" id="{6FFDCDBE-058C-FEC1-AC1B-1F817F44381E}"/>
                    </a:ext>
                  </a:extLst>
                </p:cNvPr>
                <p:cNvSpPr>
                  <a:spLocks noChangeShapeType="1"/>
                </p:cNvSpPr>
                <p:nvPr/>
              </p:nvSpPr>
              <p:spPr bwMode="auto">
                <a:xfrm flipV="1">
                  <a:off x="2536"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 name="Text Box 20">
                  <a:extLst>
                    <a:ext uri="{FF2B5EF4-FFF2-40B4-BE49-F238E27FC236}">
                      <a16:creationId xmlns:a16="http://schemas.microsoft.com/office/drawing/2014/main" id="{9CAFC253-297F-04E5-4A8A-89BF4F1A8F1A}"/>
                    </a:ext>
                  </a:extLst>
                </p:cNvPr>
                <p:cNvSpPr txBox="1">
                  <a:spLocks noChangeArrowheads="1"/>
                </p:cNvSpPr>
                <p:nvPr/>
              </p:nvSpPr>
              <p:spPr bwMode="auto">
                <a:xfrm>
                  <a:off x="2519"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6</a:t>
                  </a:r>
                </a:p>
              </p:txBody>
            </p:sp>
            <p:sp>
              <p:nvSpPr>
                <p:cNvPr id="22" name="Line 21">
                  <a:extLst>
                    <a:ext uri="{FF2B5EF4-FFF2-40B4-BE49-F238E27FC236}">
                      <a16:creationId xmlns:a16="http://schemas.microsoft.com/office/drawing/2014/main" id="{E0CD8F06-A8F4-1269-1114-E19E9E46DFE8}"/>
                    </a:ext>
                  </a:extLst>
                </p:cNvPr>
                <p:cNvSpPr>
                  <a:spLocks noChangeShapeType="1"/>
                </p:cNvSpPr>
                <p:nvPr/>
              </p:nvSpPr>
              <p:spPr bwMode="auto">
                <a:xfrm>
                  <a:off x="987" y="3707"/>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 name="Text Box 22">
                  <a:extLst>
                    <a:ext uri="{FF2B5EF4-FFF2-40B4-BE49-F238E27FC236}">
                      <a16:creationId xmlns:a16="http://schemas.microsoft.com/office/drawing/2014/main" id="{4508CE97-3AE1-938D-D1D1-AEE257433657}"/>
                    </a:ext>
                  </a:extLst>
                </p:cNvPr>
                <p:cNvSpPr txBox="1">
                  <a:spLocks noChangeArrowheads="1"/>
                </p:cNvSpPr>
                <p:nvPr/>
              </p:nvSpPr>
              <p:spPr bwMode="auto">
                <a:xfrm>
                  <a:off x="936" y="3670"/>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a:t>
                  </a:r>
                </a:p>
              </p:txBody>
            </p:sp>
            <p:sp>
              <p:nvSpPr>
                <p:cNvPr id="24" name="Line 23">
                  <a:extLst>
                    <a:ext uri="{FF2B5EF4-FFF2-40B4-BE49-F238E27FC236}">
                      <a16:creationId xmlns:a16="http://schemas.microsoft.com/office/drawing/2014/main" id="{4AAF7BAF-3B3F-AF56-7842-4796A93E5CC9}"/>
                    </a:ext>
                  </a:extLst>
                </p:cNvPr>
                <p:cNvSpPr>
                  <a:spLocks noChangeShapeType="1"/>
                </p:cNvSpPr>
                <p:nvPr/>
              </p:nvSpPr>
              <p:spPr bwMode="auto">
                <a:xfrm>
                  <a:off x="987" y="3456"/>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 name="Text Box 24">
                  <a:extLst>
                    <a:ext uri="{FF2B5EF4-FFF2-40B4-BE49-F238E27FC236}">
                      <a16:creationId xmlns:a16="http://schemas.microsoft.com/office/drawing/2014/main" id="{E9EA9D0A-A48C-26AB-0E83-5CD98F1C68EC}"/>
                    </a:ext>
                  </a:extLst>
                </p:cNvPr>
                <p:cNvSpPr txBox="1">
                  <a:spLocks noChangeArrowheads="1"/>
                </p:cNvSpPr>
                <p:nvPr/>
              </p:nvSpPr>
              <p:spPr bwMode="auto">
                <a:xfrm>
                  <a:off x="791" y="3412"/>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dirty="0">
                      <a:latin typeface="Arial" panose="020B0604020202020204" pitchFamily="34" charset="0"/>
                      <a:cs typeface="Arial" panose="020B0604020202020204" pitchFamily="34" charset="0"/>
                    </a:rPr>
                    <a:t>0.05</a:t>
                  </a:r>
                </a:p>
              </p:txBody>
            </p:sp>
            <p:sp>
              <p:nvSpPr>
                <p:cNvPr id="26" name="Line 25">
                  <a:extLst>
                    <a:ext uri="{FF2B5EF4-FFF2-40B4-BE49-F238E27FC236}">
                      <a16:creationId xmlns:a16="http://schemas.microsoft.com/office/drawing/2014/main" id="{054EB5F8-0B75-F7A9-BD3C-273A127E1197}"/>
                    </a:ext>
                  </a:extLst>
                </p:cNvPr>
                <p:cNvSpPr>
                  <a:spLocks noChangeShapeType="1"/>
                </p:cNvSpPr>
                <p:nvPr/>
              </p:nvSpPr>
              <p:spPr bwMode="auto">
                <a:xfrm>
                  <a:off x="987" y="3209"/>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 name="Text Box 26">
                  <a:extLst>
                    <a:ext uri="{FF2B5EF4-FFF2-40B4-BE49-F238E27FC236}">
                      <a16:creationId xmlns:a16="http://schemas.microsoft.com/office/drawing/2014/main" id="{063DCCC3-3656-D2FA-D362-07D147D129E3}"/>
                    </a:ext>
                  </a:extLst>
                </p:cNvPr>
                <p:cNvSpPr txBox="1">
                  <a:spLocks noChangeArrowheads="1"/>
                </p:cNvSpPr>
                <p:nvPr/>
              </p:nvSpPr>
              <p:spPr bwMode="auto">
                <a:xfrm>
                  <a:off x="827" y="3174"/>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dirty="0">
                      <a:latin typeface="Arial" panose="020B0604020202020204" pitchFamily="34" charset="0"/>
                      <a:cs typeface="Arial" panose="020B0604020202020204" pitchFamily="34" charset="0"/>
                    </a:rPr>
                    <a:t>0.1</a:t>
                  </a:r>
                </a:p>
              </p:txBody>
            </p:sp>
            <p:sp>
              <p:nvSpPr>
                <p:cNvPr id="28" name="Line 27">
                  <a:extLst>
                    <a:ext uri="{FF2B5EF4-FFF2-40B4-BE49-F238E27FC236}">
                      <a16:creationId xmlns:a16="http://schemas.microsoft.com/office/drawing/2014/main" id="{D2FFE5CC-715E-B117-D215-9F1B1FA29F5E}"/>
                    </a:ext>
                  </a:extLst>
                </p:cNvPr>
                <p:cNvSpPr>
                  <a:spLocks noChangeShapeType="1"/>
                </p:cNvSpPr>
                <p:nvPr/>
              </p:nvSpPr>
              <p:spPr bwMode="auto">
                <a:xfrm>
                  <a:off x="987" y="2961"/>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 name="Text Box 28">
                  <a:extLst>
                    <a:ext uri="{FF2B5EF4-FFF2-40B4-BE49-F238E27FC236}">
                      <a16:creationId xmlns:a16="http://schemas.microsoft.com/office/drawing/2014/main" id="{43D72664-E8AC-25D7-96AE-B5CE205DA6CA}"/>
                    </a:ext>
                  </a:extLst>
                </p:cNvPr>
                <p:cNvSpPr txBox="1">
                  <a:spLocks noChangeArrowheads="1"/>
                </p:cNvSpPr>
                <p:nvPr/>
              </p:nvSpPr>
              <p:spPr bwMode="auto">
                <a:xfrm>
                  <a:off x="791" y="2924"/>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dirty="0">
                      <a:latin typeface="Arial" panose="020B0604020202020204" pitchFamily="34" charset="0"/>
                      <a:cs typeface="Arial" panose="020B0604020202020204" pitchFamily="34" charset="0"/>
                    </a:rPr>
                    <a:t>0.15</a:t>
                  </a:r>
                </a:p>
              </p:txBody>
            </p:sp>
            <p:sp>
              <p:nvSpPr>
                <p:cNvPr id="30" name="Line 29">
                  <a:extLst>
                    <a:ext uri="{FF2B5EF4-FFF2-40B4-BE49-F238E27FC236}">
                      <a16:creationId xmlns:a16="http://schemas.microsoft.com/office/drawing/2014/main" id="{20AA84D7-9313-C04B-5591-8B46DD1E0556}"/>
                    </a:ext>
                  </a:extLst>
                </p:cNvPr>
                <p:cNvSpPr>
                  <a:spLocks noChangeShapeType="1"/>
                </p:cNvSpPr>
                <p:nvPr/>
              </p:nvSpPr>
              <p:spPr bwMode="auto">
                <a:xfrm>
                  <a:off x="987" y="2710"/>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 name="Text Box 30">
                  <a:extLst>
                    <a:ext uri="{FF2B5EF4-FFF2-40B4-BE49-F238E27FC236}">
                      <a16:creationId xmlns:a16="http://schemas.microsoft.com/office/drawing/2014/main" id="{EC7A9EC1-6ED3-D0D3-E56D-4FC9FC3C5283}"/>
                    </a:ext>
                  </a:extLst>
                </p:cNvPr>
                <p:cNvSpPr txBox="1">
                  <a:spLocks noChangeArrowheads="1"/>
                </p:cNvSpPr>
                <p:nvPr/>
              </p:nvSpPr>
              <p:spPr bwMode="auto">
                <a:xfrm>
                  <a:off x="827" y="2680"/>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dirty="0">
                      <a:latin typeface="Arial" panose="020B0604020202020204" pitchFamily="34" charset="0"/>
                      <a:cs typeface="Arial" panose="020B0604020202020204" pitchFamily="34" charset="0"/>
                    </a:rPr>
                    <a:t>0.2</a:t>
                  </a:r>
                </a:p>
              </p:txBody>
            </p:sp>
            <p:sp>
              <p:nvSpPr>
                <p:cNvPr id="32" name="Line 31">
                  <a:extLst>
                    <a:ext uri="{FF2B5EF4-FFF2-40B4-BE49-F238E27FC236}">
                      <a16:creationId xmlns:a16="http://schemas.microsoft.com/office/drawing/2014/main" id="{3C1A6310-6FD8-D4FC-D172-E37126343CE6}"/>
                    </a:ext>
                  </a:extLst>
                </p:cNvPr>
                <p:cNvSpPr>
                  <a:spLocks noChangeShapeType="1"/>
                </p:cNvSpPr>
                <p:nvPr/>
              </p:nvSpPr>
              <p:spPr bwMode="auto">
                <a:xfrm flipV="1">
                  <a:off x="1129"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 name="Line 32">
                  <a:extLst>
                    <a:ext uri="{FF2B5EF4-FFF2-40B4-BE49-F238E27FC236}">
                      <a16:creationId xmlns:a16="http://schemas.microsoft.com/office/drawing/2014/main" id="{571C519D-186D-FF5E-5182-AFB469B0F58C}"/>
                    </a:ext>
                  </a:extLst>
                </p:cNvPr>
                <p:cNvSpPr>
                  <a:spLocks noChangeShapeType="1"/>
                </p:cNvSpPr>
                <p:nvPr/>
              </p:nvSpPr>
              <p:spPr bwMode="auto">
                <a:xfrm flipV="1">
                  <a:off x="1401"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 name="Line 33">
                  <a:extLst>
                    <a:ext uri="{FF2B5EF4-FFF2-40B4-BE49-F238E27FC236}">
                      <a16:creationId xmlns:a16="http://schemas.microsoft.com/office/drawing/2014/main" id="{74AB49A0-40C8-0FB2-AA11-6CF3E1B90C13}"/>
                    </a:ext>
                  </a:extLst>
                </p:cNvPr>
                <p:cNvSpPr>
                  <a:spLocks noChangeShapeType="1"/>
                </p:cNvSpPr>
                <p:nvPr/>
              </p:nvSpPr>
              <p:spPr bwMode="auto">
                <a:xfrm>
                  <a:off x="1129" y="3505"/>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 name="Line 34">
                  <a:extLst>
                    <a:ext uri="{FF2B5EF4-FFF2-40B4-BE49-F238E27FC236}">
                      <a16:creationId xmlns:a16="http://schemas.microsoft.com/office/drawing/2014/main" id="{D908AE98-C55E-8EEF-47F1-9673E5EED998}"/>
                    </a:ext>
                  </a:extLst>
                </p:cNvPr>
                <p:cNvSpPr>
                  <a:spLocks noChangeShapeType="1"/>
                </p:cNvSpPr>
                <p:nvPr/>
              </p:nvSpPr>
              <p:spPr bwMode="auto">
                <a:xfrm flipV="1">
                  <a:off x="1696"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 name="Line 35">
                  <a:extLst>
                    <a:ext uri="{FF2B5EF4-FFF2-40B4-BE49-F238E27FC236}">
                      <a16:creationId xmlns:a16="http://schemas.microsoft.com/office/drawing/2014/main" id="{D6EF5472-BEF4-C6B6-1ED3-19CB54A89621}"/>
                    </a:ext>
                  </a:extLst>
                </p:cNvPr>
                <p:cNvSpPr>
                  <a:spLocks noChangeShapeType="1"/>
                </p:cNvSpPr>
                <p:nvPr/>
              </p:nvSpPr>
              <p:spPr bwMode="auto">
                <a:xfrm flipV="1">
                  <a:off x="1968"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 name="Line 36">
                  <a:extLst>
                    <a:ext uri="{FF2B5EF4-FFF2-40B4-BE49-F238E27FC236}">
                      <a16:creationId xmlns:a16="http://schemas.microsoft.com/office/drawing/2014/main" id="{C896517C-3312-D779-5ED1-91827309B518}"/>
                    </a:ext>
                  </a:extLst>
                </p:cNvPr>
                <p:cNvSpPr>
                  <a:spLocks noChangeShapeType="1"/>
                </p:cNvSpPr>
                <p:nvPr/>
              </p:nvSpPr>
              <p:spPr bwMode="auto">
                <a:xfrm>
                  <a:off x="1696" y="3422"/>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 name="Line 37">
                  <a:extLst>
                    <a:ext uri="{FF2B5EF4-FFF2-40B4-BE49-F238E27FC236}">
                      <a16:creationId xmlns:a16="http://schemas.microsoft.com/office/drawing/2014/main" id="{3E3734A0-B653-598D-B20F-BD2E1BEE4486}"/>
                    </a:ext>
                  </a:extLst>
                </p:cNvPr>
                <p:cNvSpPr>
                  <a:spLocks noChangeShapeType="1"/>
                </p:cNvSpPr>
                <p:nvPr/>
              </p:nvSpPr>
              <p:spPr bwMode="auto">
                <a:xfrm flipV="1">
                  <a:off x="2259" y="3287"/>
                  <a:ext cx="0" cy="394"/>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 name="Line 38">
                  <a:extLst>
                    <a:ext uri="{FF2B5EF4-FFF2-40B4-BE49-F238E27FC236}">
                      <a16:creationId xmlns:a16="http://schemas.microsoft.com/office/drawing/2014/main" id="{C30BC792-92C7-169C-8510-E262F9F946AF}"/>
                    </a:ext>
                  </a:extLst>
                </p:cNvPr>
                <p:cNvSpPr>
                  <a:spLocks noChangeShapeType="1"/>
                </p:cNvSpPr>
                <p:nvPr/>
              </p:nvSpPr>
              <p:spPr bwMode="auto">
                <a:xfrm flipV="1">
                  <a:off x="1824" y="3287"/>
                  <a:ext cx="0" cy="13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 name="Line 39">
                  <a:extLst>
                    <a:ext uri="{FF2B5EF4-FFF2-40B4-BE49-F238E27FC236}">
                      <a16:creationId xmlns:a16="http://schemas.microsoft.com/office/drawing/2014/main" id="{C5CB7531-017E-63CD-1584-6F72A5BBE637}"/>
                    </a:ext>
                  </a:extLst>
                </p:cNvPr>
                <p:cNvSpPr>
                  <a:spLocks noChangeShapeType="1"/>
                </p:cNvSpPr>
                <p:nvPr/>
              </p:nvSpPr>
              <p:spPr bwMode="auto">
                <a:xfrm flipH="1">
                  <a:off x="1823" y="3288"/>
                  <a:ext cx="436"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 name="Line 40">
                  <a:extLst>
                    <a:ext uri="{FF2B5EF4-FFF2-40B4-BE49-F238E27FC236}">
                      <a16:creationId xmlns:a16="http://schemas.microsoft.com/office/drawing/2014/main" id="{FF242CE7-13B5-9FDD-DF20-E975BD03BA03}"/>
                    </a:ext>
                  </a:extLst>
                </p:cNvPr>
                <p:cNvSpPr>
                  <a:spLocks noChangeShapeType="1"/>
                </p:cNvSpPr>
                <p:nvPr/>
              </p:nvSpPr>
              <p:spPr bwMode="auto">
                <a:xfrm flipV="1">
                  <a:off x="1263" y="3077"/>
                  <a:ext cx="0" cy="42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 name="Line 41">
                  <a:extLst>
                    <a:ext uri="{FF2B5EF4-FFF2-40B4-BE49-F238E27FC236}">
                      <a16:creationId xmlns:a16="http://schemas.microsoft.com/office/drawing/2014/main" id="{21497060-633D-DB14-CB0B-E1D5A8A57D6B}"/>
                    </a:ext>
                  </a:extLst>
                </p:cNvPr>
                <p:cNvSpPr>
                  <a:spLocks noChangeShapeType="1"/>
                </p:cNvSpPr>
                <p:nvPr/>
              </p:nvSpPr>
              <p:spPr bwMode="auto">
                <a:xfrm flipV="1">
                  <a:off x="2033" y="3070"/>
                  <a:ext cx="0" cy="21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 name="Line 42">
                  <a:extLst>
                    <a:ext uri="{FF2B5EF4-FFF2-40B4-BE49-F238E27FC236}">
                      <a16:creationId xmlns:a16="http://schemas.microsoft.com/office/drawing/2014/main" id="{834243A3-0ED4-3E2B-77B8-476BE9BAA311}"/>
                    </a:ext>
                  </a:extLst>
                </p:cNvPr>
                <p:cNvSpPr>
                  <a:spLocks noChangeShapeType="1"/>
                </p:cNvSpPr>
                <p:nvPr/>
              </p:nvSpPr>
              <p:spPr bwMode="auto">
                <a:xfrm flipV="1">
                  <a:off x="1263" y="3070"/>
                  <a:ext cx="769" cy="9"/>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 name="Line 43">
                  <a:extLst>
                    <a:ext uri="{FF2B5EF4-FFF2-40B4-BE49-F238E27FC236}">
                      <a16:creationId xmlns:a16="http://schemas.microsoft.com/office/drawing/2014/main" id="{198C0CB0-3E41-7139-47EB-B8B54EF00476}"/>
                    </a:ext>
                  </a:extLst>
                </p:cNvPr>
                <p:cNvSpPr>
                  <a:spLocks noChangeShapeType="1"/>
                </p:cNvSpPr>
                <p:nvPr/>
              </p:nvSpPr>
              <p:spPr bwMode="auto">
                <a:xfrm>
                  <a:off x="1656" y="2836"/>
                  <a:ext cx="0" cy="23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 name="Line 44">
                  <a:extLst>
                    <a:ext uri="{FF2B5EF4-FFF2-40B4-BE49-F238E27FC236}">
                      <a16:creationId xmlns:a16="http://schemas.microsoft.com/office/drawing/2014/main" id="{967005F7-B55B-0D9A-CAAE-BF9B37DD3034}"/>
                    </a:ext>
                  </a:extLst>
                </p:cNvPr>
                <p:cNvSpPr>
                  <a:spLocks noChangeShapeType="1"/>
                </p:cNvSpPr>
                <p:nvPr/>
              </p:nvSpPr>
              <p:spPr bwMode="auto">
                <a:xfrm flipV="1">
                  <a:off x="2526" y="2843"/>
                  <a:ext cx="0" cy="83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6" name="Line 45">
                  <a:extLst>
                    <a:ext uri="{FF2B5EF4-FFF2-40B4-BE49-F238E27FC236}">
                      <a16:creationId xmlns:a16="http://schemas.microsoft.com/office/drawing/2014/main" id="{085A0808-E3AE-145F-D7ED-64F14062627A}"/>
                    </a:ext>
                  </a:extLst>
                </p:cNvPr>
                <p:cNvSpPr>
                  <a:spLocks noChangeShapeType="1"/>
                </p:cNvSpPr>
                <p:nvPr/>
              </p:nvSpPr>
              <p:spPr bwMode="auto">
                <a:xfrm>
                  <a:off x="1656" y="2836"/>
                  <a:ext cx="869" cy="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 name="Text Box 46">
                  <a:extLst>
                    <a:ext uri="{FF2B5EF4-FFF2-40B4-BE49-F238E27FC236}">
                      <a16:creationId xmlns:a16="http://schemas.microsoft.com/office/drawing/2014/main" id="{62659B71-7429-6552-C05E-E023453BA275}"/>
                    </a:ext>
                  </a:extLst>
                </p:cNvPr>
                <p:cNvSpPr txBox="1">
                  <a:spLocks noChangeArrowheads="1"/>
                </p:cNvSpPr>
                <p:nvPr/>
              </p:nvSpPr>
              <p:spPr bwMode="auto">
                <a:xfrm>
                  <a:off x="688" y="2424"/>
                  <a:ext cx="532"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050" dirty="0">
                      <a:latin typeface="Arial" panose="020B0604020202020204" pitchFamily="34" charset="0"/>
                    </a:rPr>
                    <a:t>distance</a:t>
                  </a:r>
                </a:p>
              </p:txBody>
            </p:sp>
          </p:grpSp>
          <p:sp>
            <p:nvSpPr>
              <p:cNvPr id="4" name="TextBox 3">
                <a:extLst>
                  <a:ext uri="{FF2B5EF4-FFF2-40B4-BE49-F238E27FC236}">
                    <a16:creationId xmlns:a16="http://schemas.microsoft.com/office/drawing/2014/main" id="{2F8BD14B-0AA3-AC21-C9C0-9549405A0E0F}"/>
                  </a:ext>
                </a:extLst>
              </p:cNvPr>
              <p:cNvSpPr txBox="1"/>
              <p:nvPr/>
            </p:nvSpPr>
            <p:spPr>
              <a:xfrm>
                <a:off x="5431606" y="3276600"/>
                <a:ext cx="1866326" cy="423353"/>
              </a:xfrm>
              <a:prstGeom prst="rect">
                <a:avLst/>
              </a:prstGeom>
              <a:noFill/>
            </p:spPr>
            <p:txBody>
              <a:bodyPr wrap="none" rtlCol="0">
                <a:spAutoFit/>
              </a:bodyPr>
              <a:lstStyle/>
              <a:p>
                <a:r>
                  <a:rPr lang="en-US" sz="1800" b="1" dirty="0">
                    <a:solidFill>
                      <a:schemeClr val="tx1"/>
                    </a:solidFill>
                    <a:latin typeface="+mn-lt"/>
                  </a:rPr>
                  <a:t>Dendrogram</a:t>
                </a:r>
              </a:p>
            </p:txBody>
          </p:sp>
          <p:sp>
            <p:nvSpPr>
              <p:cNvPr id="5" name="TextBox 4">
                <a:extLst>
                  <a:ext uri="{FF2B5EF4-FFF2-40B4-BE49-F238E27FC236}">
                    <a16:creationId xmlns:a16="http://schemas.microsoft.com/office/drawing/2014/main" id="{A8C134D5-2F5F-7BC7-4E39-1A7C17ADF7DD}"/>
                  </a:ext>
                </a:extLst>
              </p:cNvPr>
              <p:cNvSpPr txBox="1"/>
              <p:nvPr/>
            </p:nvSpPr>
            <p:spPr>
              <a:xfrm>
                <a:off x="6048391" y="5954662"/>
                <a:ext cx="1020729" cy="307777"/>
              </a:xfrm>
              <a:prstGeom prst="rect">
                <a:avLst/>
              </a:prstGeom>
              <a:noFill/>
            </p:spPr>
            <p:txBody>
              <a:bodyPr wrap="none" rtlCol="0">
                <a:spAutoFit/>
              </a:bodyPr>
              <a:lstStyle/>
              <a:p>
                <a:r>
                  <a:rPr lang="en-US" sz="1400" dirty="0">
                    <a:solidFill>
                      <a:schemeClr val="tx1"/>
                    </a:solidFill>
                    <a:latin typeface="+mn-lt"/>
                  </a:rPr>
                  <a:t>Data points</a:t>
                </a:r>
              </a:p>
            </p:txBody>
          </p:sp>
        </p:grpSp>
        <p:sp>
          <p:nvSpPr>
            <p:cNvPr id="48" name="Arrow: Down 47">
              <a:extLst>
                <a:ext uri="{FF2B5EF4-FFF2-40B4-BE49-F238E27FC236}">
                  <a16:creationId xmlns:a16="http://schemas.microsoft.com/office/drawing/2014/main" id="{23BD8DAE-6182-E580-574B-80B7BB37B785}"/>
                </a:ext>
              </a:extLst>
            </p:cNvPr>
            <p:cNvSpPr/>
            <p:nvPr/>
          </p:nvSpPr>
          <p:spPr>
            <a:xfrm>
              <a:off x="5225905" y="2860100"/>
              <a:ext cx="391632" cy="151331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600" dirty="0"/>
                <a:t>Divisive</a:t>
              </a:r>
            </a:p>
          </p:txBody>
        </p:sp>
        <p:sp>
          <p:nvSpPr>
            <p:cNvPr id="49" name="Arrow: Down 48">
              <a:extLst>
                <a:ext uri="{FF2B5EF4-FFF2-40B4-BE49-F238E27FC236}">
                  <a16:creationId xmlns:a16="http://schemas.microsoft.com/office/drawing/2014/main" id="{C98C5C98-FDE1-0D97-9098-73818000EC69}"/>
                </a:ext>
              </a:extLst>
            </p:cNvPr>
            <p:cNvSpPr/>
            <p:nvPr/>
          </p:nvSpPr>
          <p:spPr>
            <a:xfrm flipV="1">
              <a:off x="8020493" y="2809345"/>
              <a:ext cx="391632" cy="144865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600" dirty="0"/>
                <a:t>Agglomerative</a:t>
              </a:r>
            </a:p>
          </p:txBody>
        </p:sp>
        <p:cxnSp>
          <p:nvCxnSpPr>
            <p:cNvPr id="51" name="Straight Connector 50">
              <a:extLst>
                <a:ext uri="{FF2B5EF4-FFF2-40B4-BE49-F238E27FC236}">
                  <a16:creationId xmlns:a16="http://schemas.microsoft.com/office/drawing/2014/main" id="{E40CE675-E664-DE9A-7E9D-4E06FC510670}"/>
                </a:ext>
              </a:extLst>
            </p:cNvPr>
            <p:cNvCxnSpPr/>
            <p:nvPr/>
          </p:nvCxnSpPr>
          <p:spPr>
            <a:xfrm flipV="1">
              <a:off x="7285581" y="2906497"/>
              <a:ext cx="0" cy="28232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4E74ED-F381-46C6-A4FE-E22E7D22F219}"/>
              </a:ext>
            </a:extLst>
          </p:cNvPr>
          <p:cNvSpPr/>
          <p:nvPr/>
        </p:nvSpPr>
        <p:spPr>
          <a:xfrm>
            <a:off x="1143000" y="2438400"/>
            <a:ext cx="4953000" cy="23622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48129" name="Rectangle 1">
            <a:extLst>
              <a:ext uri="{FF2B5EF4-FFF2-40B4-BE49-F238E27FC236}">
                <a16:creationId xmlns:a16="http://schemas.microsoft.com/office/drawing/2014/main" id="{1CFCE454-D36A-46AE-B331-4877D1A373DB}"/>
              </a:ext>
            </a:extLst>
          </p:cNvPr>
          <p:cNvSpPr>
            <a:spLocks noGrp="1" noChangeArrowheads="1"/>
          </p:cNvSpPr>
          <p:nvPr>
            <p:ph type="title"/>
          </p:nvPr>
        </p:nvSpPr>
        <p:spPr/>
        <p:txBody>
          <a:bodyPr/>
          <a:lstStyle/>
          <a:p>
            <a:r>
              <a:rPr lang="en-US" altLang="en-US" dirty="0"/>
              <a:t>Agglomerative Clustering Algorithm</a:t>
            </a:r>
          </a:p>
        </p:txBody>
      </p:sp>
      <p:sp>
        <p:nvSpPr>
          <p:cNvPr id="48131" name="Rectangle 3">
            <a:extLst>
              <a:ext uri="{FF2B5EF4-FFF2-40B4-BE49-F238E27FC236}">
                <a16:creationId xmlns:a16="http://schemas.microsoft.com/office/drawing/2014/main" id="{1D272BAA-B447-4119-8C18-8A2CC2931D8D}"/>
              </a:ext>
            </a:extLst>
          </p:cNvPr>
          <p:cNvSpPr>
            <a:spLocks noGrp="1" noChangeArrowheads="1"/>
          </p:cNvSpPr>
          <p:nvPr>
            <p:ph idx="1"/>
          </p:nvPr>
        </p:nvSpPr>
        <p:spPr>
          <a:xfrm>
            <a:off x="628650" y="1825624"/>
            <a:ext cx="7886700" cy="4667249"/>
          </a:xfrm>
        </p:spPr>
        <p:txBody>
          <a:bodyPr>
            <a:normAutofit/>
          </a:bodyPr>
          <a:lstStyle/>
          <a:p>
            <a:r>
              <a:rPr lang="en-US" altLang="en-US" dirty="0"/>
              <a:t>The basic algorithm is straightforward</a:t>
            </a:r>
          </a:p>
          <a:p>
            <a:endParaRPr lang="en-US" altLang="en-US" dirty="0"/>
          </a:p>
          <a:p>
            <a:pPr marL="1028700" lvl="2" indent="-342900">
              <a:buFont typeface="+mj-lt"/>
              <a:buAutoNum type="arabicPeriod"/>
            </a:pPr>
            <a:r>
              <a:rPr lang="en-US" altLang="en-US" sz="2000" dirty="0"/>
              <a:t>Compute the proximity matrix</a:t>
            </a:r>
          </a:p>
          <a:p>
            <a:pPr marL="1028700" lvl="2" indent="-342900">
              <a:buFont typeface="+mj-lt"/>
              <a:buAutoNum type="arabicPeriod"/>
            </a:pPr>
            <a:r>
              <a:rPr lang="en-US" altLang="en-US" sz="2000" dirty="0"/>
              <a:t>Let each data point be a cluster</a:t>
            </a:r>
          </a:p>
          <a:p>
            <a:pPr marL="1028700" lvl="2" indent="-342900">
              <a:buFont typeface="+mj-lt"/>
              <a:buAutoNum type="arabicPeriod"/>
            </a:pPr>
            <a:r>
              <a:rPr lang="en-US" altLang="en-US" sz="2000" dirty="0"/>
              <a:t>Repeat</a:t>
            </a:r>
          </a:p>
          <a:p>
            <a:pPr marL="1028700" lvl="2" indent="-342900">
              <a:buFont typeface="+mj-lt"/>
              <a:buAutoNum type="arabicPeriod"/>
            </a:pPr>
            <a:r>
              <a:rPr lang="en-US" altLang="en-US" sz="2000" dirty="0"/>
              <a:t>	Merge the two </a:t>
            </a:r>
            <a:r>
              <a:rPr lang="en-US" altLang="en-US" sz="2000" b="1" dirty="0"/>
              <a:t>closest</a:t>
            </a:r>
            <a:r>
              <a:rPr lang="en-US" altLang="en-US" sz="2000" dirty="0"/>
              <a:t> clusters</a:t>
            </a:r>
          </a:p>
          <a:p>
            <a:pPr marL="1028700" lvl="2" indent="-342900">
              <a:buFont typeface="+mj-lt"/>
              <a:buAutoNum type="arabicPeriod"/>
            </a:pPr>
            <a:r>
              <a:rPr lang="en-US" altLang="en-US" sz="2000" dirty="0"/>
              <a:t>	Update the proximity matrix</a:t>
            </a:r>
          </a:p>
          <a:p>
            <a:pPr marL="1028700" lvl="2" indent="-342900">
              <a:buFont typeface="+mj-lt"/>
              <a:buAutoNum type="arabicPeriod"/>
            </a:pPr>
            <a:r>
              <a:rPr lang="en-US" altLang="en-US" sz="2000" dirty="0"/>
              <a:t>Until only a single cluster remains</a:t>
            </a:r>
          </a:p>
          <a:p>
            <a:pPr marL="0" indent="0">
              <a:buNone/>
            </a:pPr>
            <a:endParaRPr lang="en-US" altLang="en-US" dirty="0"/>
          </a:p>
          <a:p>
            <a:pPr marL="0" indent="0">
              <a:buNone/>
            </a:pPr>
            <a:endParaRPr lang="en-US" altLang="en-US" dirty="0"/>
          </a:p>
          <a:p>
            <a:r>
              <a:rPr lang="en-US" altLang="en-US" dirty="0"/>
              <a:t>The key operation is </a:t>
            </a:r>
            <a:r>
              <a:rPr lang="en-US" altLang="en-US" b="1" dirty="0"/>
              <a:t>merging the two closest clusters </a:t>
            </a:r>
            <a:r>
              <a:rPr lang="en-US" altLang="en-US" dirty="0"/>
              <a:t>which requires the computation of the proximity between two clusters.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F8B6CDA3-AF03-4E07-97E5-057546E226E5}"/>
              </a:ext>
            </a:extLst>
          </p:cNvPr>
          <p:cNvSpPr>
            <a:spLocks noGrp="1" noChangeArrowheads="1"/>
          </p:cNvSpPr>
          <p:nvPr>
            <p:ph type="title"/>
          </p:nvPr>
        </p:nvSpPr>
        <p:spPr/>
        <p:txBody>
          <a:bodyPr/>
          <a:lstStyle/>
          <a:p>
            <a:r>
              <a:rPr lang="en-US" altLang="en-US" dirty="0"/>
              <a:t>Starting Situation </a:t>
            </a:r>
          </a:p>
        </p:txBody>
      </p:sp>
      <p:sp>
        <p:nvSpPr>
          <p:cNvPr id="49154" name="Rectangle 2">
            <a:extLst>
              <a:ext uri="{FF2B5EF4-FFF2-40B4-BE49-F238E27FC236}">
                <a16:creationId xmlns:a16="http://schemas.microsoft.com/office/drawing/2014/main" id="{20BC9666-D5CE-4119-8F72-CBC80E0B2322}"/>
              </a:ext>
            </a:extLst>
          </p:cNvPr>
          <p:cNvSpPr>
            <a:spLocks noGrp="1" noChangeArrowheads="1"/>
          </p:cNvSpPr>
          <p:nvPr>
            <p:ph idx="1"/>
          </p:nvPr>
        </p:nvSpPr>
        <p:spPr>
          <a:xfrm>
            <a:off x="628650" y="1825625"/>
            <a:ext cx="4097338" cy="4351338"/>
          </a:xfrm>
        </p:spPr>
        <p:txBody>
          <a:bodyPr/>
          <a:lstStyle/>
          <a:p>
            <a:r>
              <a:rPr lang="en-US" altLang="en-US" dirty="0"/>
              <a:t>Start with clusters of individual points and a proximity matrix</a:t>
            </a:r>
          </a:p>
          <a:p>
            <a:pPr lvl="1"/>
            <a:endParaRPr lang="en-US" altLang="en-US" dirty="0"/>
          </a:p>
        </p:txBody>
      </p:sp>
      <p:grpSp>
        <p:nvGrpSpPr>
          <p:cNvPr id="49167" name="Group 15">
            <a:extLst>
              <a:ext uri="{FF2B5EF4-FFF2-40B4-BE49-F238E27FC236}">
                <a16:creationId xmlns:a16="http://schemas.microsoft.com/office/drawing/2014/main" id="{97793989-6E59-4122-BF09-1CEAFF94FEEC}"/>
              </a:ext>
            </a:extLst>
          </p:cNvPr>
          <p:cNvGrpSpPr>
            <a:grpSpLocks/>
          </p:cNvGrpSpPr>
          <p:nvPr/>
        </p:nvGrpSpPr>
        <p:grpSpPr bwMode="auto">
          <a:xfrm>
            <a:off x="5257800" y="1903413"/>
            <a:ext cx="3198813" cy="2819399"/>
            <a:chOff x="3312" y="1199"/>
            <a:chExt cx="2015" cy="1776"/>
          </a:xfrm>
        </p:grpSpPr>
        <p:sp>
          <p:nvSpPr>
            <p:cNvPr id="49168" name="Line 16">
              <a:extLst>
                <a:ext uri="{FF2B5EF4-FFF2-40B4-BE49-F238E27FC236}">
                  <a16:creationId xmlns:a16="http://schemas.microsoft.com/office/drawing/2014/main" id="{FE8975D0-390D-47B1-ABBA-19192B9EE610}"/>
                </a:ext>
              </a:extLst>
            </p:cNvPr>
            <p:cNvSpPr>
              <a:spLocks noChangeShapeType="1"/>
            </p:cNvSpPr>
            <p:nvPr/>
          </p:nvSpPr>
          <p:spPr bwMode="auto">
            <a:xfrm>
              <a:off x="3536"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69" name="Line 17">
              <a:extLst>
                <a:ext uri="{FF2B5EF4-FFF2-40B4-BE49-F238E27FC236}">
                  <a16:creationId xmlns:a16="http://schemas.microsoft.com/office/drawing/2014/main" id="{59AA878C-26F3-4611-BCFC-419FC8FF8BD5}"/>
                </a:ext>
              </a:extLst>
            </p:cNvPr>
            <p:cNvSpPr>
              <a:spLocks noChangeShapeType="1"/>
            </p:cNvSpPr>
            <p:nvPr/>
          </p:nvSpPr>
          <p:spPr bwMode="auto">
            <a:xfrm>
              <a:off x="3357" y="1363"/>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0" name="Line 18">
              <a:extLst>
                <a:ext uri="{FF2B5EF4-FFF2-40B4-BE49-F238E27FC236}">
                  <a16:creationId xmlns:a16="http://schemas.microsoft.com/office/drawing/2014/main" id="{F4BCFEAD-2557-4C2E-86BC-08D0EC951AC4}"/>
                </a:ext>
              </a:extLst>
            </p:cNvPr>
            <p:cNvSpPr>
              <a:spLocks noChangeShapeType="1"/>
            </p:cNvSpPr>
            <p:nvPr/>
          </p:nvSpPr>
          <p:spPr bwMode="auto">
            <a:xfrm>
              <a:off x="3831"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1" name="Line 19">
              <a:extLst>
                <a:ext uri="{FF2B5EF4-FFF2-40B4-BE49-F238E27FC236}">
                  <a16:creationId xmlns:a16="http://schemas.microsoft.com/office/drawing/2014/main" id="{A6E7E293-77C7-4A15-B1CE-04C1CAB4EBE8}"/>
                </a:ext>
              </a:extLst>
            </p:cNvPr>
            <p:cNvSpPr>
              <a:spLocks noChangeShapeType="1"/>
            </p:cNvSpPr>
            <p:nvPr/>
          </p:nvSpPr>
          <p:spPr bwMode="auto">
            <a:xfrm>
              <a:off x="4127"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2" name="Line 20">
              <a:extLst>
                <a:ext uri="{FF2B5EF4-FFF2-40B4-BE49-F238E27FC236}">
                  <a16:creationId xmlns:a16="http://schemas.microsoft.com/office/drawing/2014/main" id="{38AC48EA-A3FD-4C1E-B6AE-DEFA01A78479}"/>
                </a:ext>
              </a:extLst>
            </p:cNvPr>
            <p:cNvSpPr>
              <a:spLocks noChangeShapeType="1"/>
            </p:cNvSpPr>
            <p:nvPr/>
          </p:nvSpPr>
          <p:spPr bwMode="auto">
            <a:xfrm>
              <a:off x="4423"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3" name="Line 21">
              <a:extLst>
                <a:ext uri="{FF2B5EF4-FFF2-40B4-BE49-F238E27FC236}">
                  <a16:creationId xmlns:a16="http://schemas.microsoft.com/office/drawing/2014/main" id="{C476FF49-2F0C-4406-A4F8-282090EB819A}"/>
                </a:ext>
              </a:extLst>
            </p:cNvPr>
            <p:cNvSpPr>
              <a:spLocks noChangeShapeType="1"/>
            </p:cNvSpPr>
            <p:nvPr/>
          </p:nvSpPr>
          <p:spPr bwMode="auto">
            <a:xfrm>
              <a:off x="4718"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4" name="Line 22">
              <a:extLst>
                <a:ext uri="{FF2B5EF4-FFF2-40B4-BE49-F238E27FC236}">
                  <a16:creationId xmlns:a16="http://schemas.microsoft.com/office/drawing/2014/main" id="{3C54F605-0354-44C7-AEE9-624D506CB0CA}"/>
                </a:ext>
              </a:extLst>
            </p:cNvPr>
            <p:cNvSpPr>
              <a:spLocks noChangeShapeType="1"/>
            </p:cNvSpPr>
            <p:nvPr/>
          </p:nvSpPr>
          <p:spPr bwMode="auto">
            <a:xfrm>
              <a:off x="5014"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5" name="Line 23">
              <a:extLst>
                <a:ext uri="{FF2B5EF4-FFF2-40B4-BE49-F238E27FC236}">
                  <a16:creationId xmlns:a16="http://schemas.microsoft.com/office/drawing/2014/main" id="{69F5D5C9-91EA-47C8-931F-F079B66B59FC}"/>
                </a:ext>
              </a:extLst>
            </p:cNvPr>
            <p:cNvSpPr>
              <a:spLocks noChangeShapeType="1"/>
            </p:cNvSpPr>
            <p:nvPr/>
          </p:nvSpPr>
          <p:spPr bwMode="auto">
            <a:xfrm>
              <a:off x="3357" y="1584"/>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6" name="Line 24">
              <a:extLst>
                <a:ext uri="{FF2B5EF4-FFF2-40B4-BE49-F238E27FC236}">
                  <a16:creationId xmlns:a16="http://schemas.microsoft.com/office/drawing/2014/main" id="{BEA19251-26ED-42EC-B1E9-E845960D4DD3}"/>
                </a:ext>
              </a:extLst>
            </p:cNvPr>
            <p:cNvSpPr>
              <a:spLocks noChangeShapeType="1"/>
            </p:cNvSpPr>
            <p:nvPr/>
          </p:nvSpPr>
          <p:spPr bwMode="auto">
            <a:xfrm>
              <a:off x="3357" y="1805"/>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7" name="Line 25">
              <a:extLst>
                <a:ext uri="{FF2B5EF4-FFF2-40B4-BE49-F238E27FC236}">
                  <a16:creationId xmlns:a16="http://schemas.microsoft.com/office/drawing/2014/main" id="{23ABC605-DE4D-471B-A7BE-D673B0595672}"/>
                </a:ext>
              </a:extLst>
            </p:cNvPr>
            <p:cNvSpPr>
              <a:spLocks noChangeShapeType="1"/>
            </p:cNvSpPr>
            <p:nvPr/>
          </p:nvSpPr>
          <p:spPr bwMode="auto">
            <a:xfrm>
              <a:off x="3357" y="2026"/>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8" name="Line 26">
              <a:extLst>
                <a:ext uri="{FF2B5EF4-FFF2-40B4-BE49-F238E27FC236}">
                  <a16:creationId xmlns:a16="http://schemas.microsoft.com/office/drawing/2014/main" id="{3A3D3697-8042-4CDB-B387-2CA6D4F5C1F8}"/>
                </a:ext>
              </a:extLst>
            </p:cNvPr>
            <p:cNvSpPr>
              <a:spLocks noChangeShapeType="1"/>
            </p:cNvSpPr>
            <p:nvPr/>
          </p:nvSpPr>
          <p:spPr bwMode="auto">
            <a:xfrm>
              <a:off x="3357" y="2247"/>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9" name="Line 27">
              <a:extLst>
                <a:ext uri="{FF2B5EF4-FFF2-40B4-BE49-F238E27FC236}">
                  <a16:creationId xmlns:a16="http://schemas.microsoft.com/office/drawing/2014/main" id="{90B686A4-91E4-41DB-87D0-8888164745C7}"/>
                </a:ext>
              </a:extLst>
            </p:cNvPr>
            <p:cNvSpPr>
              <a:spLocks noChangeShapeType="1"/>
            </p:cNvSpPr>
            <p:nvPr/>
          </p:nvSpPr>
          <p:spPr bwMode="auto">
            <a:xfrm>
              <a:off x="3357" y="2469"/>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80" name="Text Box 28">
              <a:extLst>
                <a:ext uri="{FF2B5EF4-FFF2-40B4-BE49-F238E27FC236}">
                  <a16:creationId xmlns:a16="http://schemas.microsoft.com/office/drawing/2014/main" id="{BD820A90-D305-47CC-9F20-573F87459090}"/>
                </a:ext>
              </a:extLst>
            </p:cNvPr>
            <p:cNvSpPr txBox="1">
              <a:spLocks noChangeArrowheads="1"/>
            </p:cNvSpPr>
            <p:nvPr/>
          </p:nvSpPr>
          <p:spPr bwMode="auto">
            <a:xfrm>
              <a:off x="3312" y="1404"/>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49181" name="Text Box 29">
              <a:extLst>
                <a:ext uri="{FF2B5EF4-FFF2-40B4-BE49-F238E27FC236}">
                  <a16:creationId xmlns:a16="http://schemas.microsoft.com/office/drawing/2014/main" id="{D7D959D0-EFBA-4BC1-BFCA-98F991DD4BE6}"/>
                </a:ext>
              </a:extLst>
            </p:cNvPr>
            <p:cNvSpPr txBox="1">
              <a:spLocks noChangeArrowheads="1"/>
            </p:cNvSpPr>
            <p:nvPr/>
          </p:nvSpPr>
          <p:spPr bwMode="auto">
            <a:xfrm>
              <a:off x="3312" y="1854"/>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49182" name="Text Box 30">
              <a:extLst>
                <a:ext uri="{FF2B5EF4-FFF2-40B4-BE49-F238E27FC236}">
                  <a16:creationId xmlns:a16="http://schemas.microsoft.com/office/drawing/2014/main" id="{32D5DFDE-392E-4F58-ACA6-E332C630A5B8}"/>
                </a:ext>
              </a:extLst>
            </p:cNvPr>
            <p:cNvSpPr txBox="1">
              <a:spLocks noChangeArrowheads="1"/>
            </p:cNvSpPr>
            <p:nvPr/>
          </p:nvSpPr>
          <p:spPr bwMode="auto">
            <a:xfrm>
              <a:off x="3312" y="2304"/>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49183" name="Text Box 31">
              <a:extLst>
                <a:ext uri="{FF2B5EF4-FFF2-40B4-BE49-F238E27FC236}">
                  <a16:creationId xmlns:a16="http://schemas.microsoft.com/office/drawing/2014/main" id="{5FAEAFA5-A38D-4D57-961B-CCC6D0F69989}"/>
                </a:ext>
              </a:extLst>
            </p:cNvPr>
            <p:cNvSpPr txBox="1">
              <a:spLocks noChangeArrowheads="1"/>
            </p:cNvSpPr>
            <p:nvPr/>
          </p:nvSpPr>
          <p:spPr bwMode="auto">
            <a:xfrm>
              <a:off x="3312" y="2101"/>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49184" name="Text Box 32">
              <a:extLst>
                <a:ext uri="{FF2B5EF4-FFF2-40B4-BE49-F238E27FC236}">
                  <a16:creationId xmlns:a16="http://schemas.microsoft.com/office/drawing/2014/main" id="{1AD3EC08-2C09-4E39-AFFF-2237F3CDC667}"/>
                </a:ext>
              </a:extLst>
            </p:cNvPr>
            <p:cNvSpPr txBox="1">
              <a:spLocks noChangeArrowheads="1"/>
            </p:cNvSpPr>
            <p:nvPr/>
          </p:nvSpPr>
          <p:spPr bwMode="auto">
            <a:xfrm>
              <a:off x="3312" y="1650"/>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p2</a:t>
              </a:r>
            </a:p>
          </p:txBody>
        </p:sp>
        <p:sp>
          <p:nvSpPr>
            <p:cNvPr id="49185" name="Text Box 33">
              <a:extLst>
                <a:ext uri="{FF2B5EF4-FFF2-40B4-BE49-F238E27FC236}">
                  <a16:creationId xmlns:a16="http://schemas.microsoft.com/office/drawing/2014/main" id="{EB539324-5EA8-4577-95E1-C695C1465396}"/>
                </a:ext>
              </a:extLst>
            </p:cNvPr>
            <p:cNvSpPr txBox="1">
              <a:spLocks noChangeArrowheads="1"/>
            </p:cNvSpPr>
            <p:nvPr/>
          </p:nvSpPr>
          <p:spPr bwMode="auto">
            <a:xfrm>
              <a:off x="3581" y="1199"/>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p1</a:t>
              </a:r>
            </a:p>
          </p:txBody>
        </p:sp>
        <p:sp>
          <p:nvSpPr>
            <p:cNvPr id="49186" name="Text Box 34">
              <a:extLst>
                <a:ext uri="{FF2B5EF4-FFF2-40B4-BE49-F238E27FC236}">
                  <a16:creationId xmlns:a16="http://schemas.microsoft.com/office/drawing/2014/main" id="{4A8B9EE2-C09A-40E4-B9AC-071A641AB93E}"/>
                </a:ext>
              </a:extLst>
            </p:cNvPr>
            <p:cNvSpPr txBox="1">
              <a:spLocks noChangeArrowheads="1"/>
            </p:cNvSpPr>
            <p:nvPr/>
          </p:nvSpPr>
          <p:spPr bwMode="auto">
            <a:xfrm>
              <a:off x="3849" y="1199"/>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49187" name="Text Box 35">
              <a:extLst>
                <a:ext uri="{FF2B5EF4-FFF2-40B4-BE49-F238E27FC236}">
                  <a16:creationId xmlns:a16="http://schemas.microsoft.com/office/drawing/2014/main" id="{23E97F2B-2D30-4FE6-A32C-6BC6BE71A855}"/>
                </a:ext>
              </a:extLst>
            </p:cNvPr>
            <p:cNvSpPr txBox="1">
              <a:spLocks noChangeArrowheads="1"/>
            </p:cNvSpPr>
            <p:nvPr/>
          </p:nvSpPr>
          <p:spPr bwMode="auto">
            <a:xfrm>
              <a:off x="4163" y="1199"/>
              <a:ext cx="312"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49188" name="Text Box 36">
              <a:extLst>
                <a:ext uri="{FF2B5EF4-FFF2-40B4-BE49-F238E27FC236}">
                  <a16:creationId xmlns:a16="http://schemas.microsoft.com/office/drawing/2014/main" id="{EAA87222-FE8A-46D0-A9CB-865964619480}"/>
                </a:ext>
              </a:extLst>
            </p:cNvPr>
            <p:cNvSpPr txBox="1">
              <a:spLocks noChangeArrowheads="1"/>
            </p:cNvSpPr>
            <p:nvPr/>
          </p:nvSpPr>
          <p:spPr bwMode="auto">
            <a:xfrm>
              <a:off x="4477" y="1199"/>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49189" name="Text Box 37">
              <a:extLst>
                <a:ext uri="{FF2B5EF4-FFF2-40B4-BE49-F238E27FC236}">
                  <a16:creationId xmlns:a16="http://schemas.microsoft.com/office/drawing/2014/main" id="{C7911D23-66D0-49FD-9227-EB0C9ECB2796}"/>
                </a:ext>
              </a:extLst>
            </p:cNvPr>
            <p:cNvSpPr txBox="1">
              <a:spLocks noChangeArrowheads="1"/>
            </p:cNvSpPr>
            <p:nvPr/>
          </p:nvSpPr>
          <p:spPr bwMode="auto">
            <a:xfrm>
              <a:off x="4701" y="1199"/>
              <a:ext cx="312"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49190" name="Text Box 38">
              <a:extLst>
                <a:ext uri="{FF2B5EF4-FFF2-40B4-BE49-F238E27FC236}">
                  <a16:creationId xmlns:a16="http://schemas.microsoft.com/office/drawing/2014/main" id="{A9CBB3A7-02F1-4899-BF13-879E8A2C412B}"/>
                </a:ext>
              </a:extLst>
            </p:cNvPr>
            <p:cNvSpPr txBox="1">
              <a:spLocks noChangeArrowheads="1"/>
            </p:cNvSpPr>
            <p:nvPr/>
          </p:nvSpPr>
          <p:spPr bwMode="auto">
            <a:xfrm>
              <a:off x="5014" y="1199"/>
              <a:ext cx="313"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49191" name="Text Box 39">
              <a:extLst>
                <a:ext uri="{FF2B5EF4-FFF2-40B4-BE49-F238E27FC236}">
                  <a16:creationId xmlns:a16="http://schemas.microsoft.com/office/drawing/2014/main" id="{0F349435-E289-42AE-B8E3-A56ED3B3642F}"/>
                </a:ext>
              </a:extLst>
            </p:cNvPr>
            <p:cNvSpPr txBox="1">
              <a:spLocks noChangeArrowheads="1"/>
            </p:cNvSpPr>
            <p:nvPr/>
          </p:nvSpPr>
          <p:spPr bwMode="auto">
            <a:xfrm>
              <a:off x="3357" y="2437"/>
              <a:ext cx="178" cy="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750"/>
                </a:spcBef>
                <a:buClrTx/>
                <a:buFontTx/>
                <a:buNone/>
              </a:pPr>
              <a:r>
                <a:rPr lang="en-US" altLang="en-US" sz="1200" b="1">
                  <a:latin typeface="+mn-lt"/>
                </a:rPr>
                <a:t>.</a:t>
              </a:r>
            </a:p>
            <a:p>
              <a:pPr>
                <a:spcBef>
                  <a:spcPts val="750"/>
                </a:spcBef>
                <a:buClrTx/>
                <a:buFontTx/>
                <a:buNone/>
              </a:pPr>
              <a:r>
                <a:rPr lang="en-US" altLang="en-US" sz="1200" b="1">
                  <a:latin typeface="+mn-lt"/>
                </a:rPr>
                <a:t>.</a:t>
              </a:r>
            </a:p>
            <a:p>
              <a:pPr>
                <a:spcBef>
                  <a:spcPts val="750"/>
                </a:spcBef>
                <a:buClrTx/>
                <a:buFontTx/>
                <a:buNone/>
              </a:pPr>
              <a:r>
                <a:rPr lang="en-US" altLang="en-US" sz="1200" b="1">
                  <a:latin typeface="+mn-lt"/>
                </a:rPr>
                <a:t>.</a:t>
              </a:r>
            </a:p>
          </p:txBody>
        </p:sp>
      </p:grpSp>
      <p:sp>
        <p:nvSpPr>
          <p:cNvPr id="49192" name="Text Box 40">
            <a:extLst>
              <a:ext uri="{FF2B5EF4-FFF2-40B4-BE49-F238E27FC236}">
                <a16:creationId xmlns:a16="http://schemas.microsoft.com/office/drawing/2014/main" id="{FCD82861-5A3F-4979-A379-F99347C17966}"/>
              </a:ext>
            </a:extLst>
          </p:cNvPr>
          <p:cNvSpPr txBox="1">
            <a:spLocks noChangeArrowheads="1"/>
          </p:cNvSpPr>
          <p:nvPr/>
        </p:nvSpPr>
        <p:spPr bwMode="auto">
          <a:xfrm>
            <a:off x="5791200" y="4343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nvGrpSpPr>
          <p:cNvPr id="6" name="Group 5">
            <a:extLst>
              <a:ext uri="{FF2B5EF4-FFF2-40B4-BE49-F238E27FC236}">
                <a16:creationId xmlns:a16="http://schemas.microsoft.com/office/drawing/2014/main" id="{31FCA769-6DF9-389E-EF6D-56653DE08670}"/>
              </a:ext>
            </a:extLst>
          </p:cNvPr>
          <p:cNvGrpSpPr/>
          <p:nvPr/>
        </p:nvGrpSpPr>
        <p:grpSpPr>
          <a:xfrm>
            <a:off x="4760786" y="5664408"/>
            <a:ext cx="3754564" cy="966788"/>
            <a:chOff x="4760786" y="5664408"/>
            <a:chExt cx="3754564" cy="966788"/>
          </a:xfrm>
        </p:grpSpPr>
        <p:sp>
          <p:nvSpPr>
            <p:cNvPr id="49200" name="Text Box 48">
              <a:extLst>
                <a:ext uri="{FF2B5EF4-FFF2-40B4-BE49-F238E27FC236}">
                  <a16:creationId xmlns:a16="http://schemas.microsoft.com/office/drawing/2014/main" id="{922BDDD4-298C-48F8-9C32-B2B4525C061B}"/>
                </a:ext>
              </a:extLst>
            </p:cNvPr>
            <p:cNvSpPr txBox="1">
              <a:spLocks noChangeArrowheads="1"/>
            </p:cNvSpPr>
            <p:nvPr/>
          </p:nvSpPr>
          <p:spPr bwMode="auto">
            <a:xfrm>
              <a:off x="6667374" y="5664408"/>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dirty="0">
                  <a:latin typeface="+mn-lt"/>
                </a:rPr>
                <a:t>...</a:t>
              </a:r>
            </a:p>
          </p:txBody>
        </p:sp>
        <p:grpSp>
          <p:nvGrpSpPr>
            <p:cNvPr id="2" name="Group 1">
              <a:extLst>
                <a:ext uri="{FF2B5EF4-FFF2-40B4-BE49-F238E27FC236}">
                  <a16:creationId xmlns:a16="http://schemas.microsoft.com/office/drawing/2014/main" id="{AAE7B7D1-0F7C-B0D3-8AED-3D00B6EA5E89}"/>
                </a:ext>
              </a:extLst>
            </p:cNvPr>
            <p:cNvGrpSpPr/>
            <p:nvPr/>
          </p:nvGrpSpPr>
          <p:grpSpPr>
            <a:xfrm>
              <a:off x="4760786" y="5857665"/>
              <a:ext cx="3754564" cy="773531"/>
              <a:chOff x="4152900" y="5986463"/>
              <a:chExt cx="3754564" cy="773531"/>
            </a:xfrm>
          </p:grpSpPr>
          <p:sp>
            <p:nvSpPr>
              <p:cNvPr id="49193" name="Oval 41">
                <a:extLst>
                  <a:ext uri="{FF2B5EF4-FFF2-40B4-BE49-F238E27FC236}">
                    <a16:creationId xmlns:a16="http://schemas.microsoft.com/office/drawing/2014/main" id="{8789B8B1-5BD6-4A4D-B6FF-B16B27B716D6}"/>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4" name="Oval 42">
                <a:extLst>
                  <a:ext uri="{FF2B5EF4-FFF2-40B4-BE49-F238E27FC236}">
                    <a16:creationId xmlns:a16="http://schemas.microsoft.com/office/drawing/2014/main" id="{EB886710-A0EC-4A58-89D6-15524854CAFF}"/>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5" name="Oval 43">
                <a:extLst>
                  <a:ext uri="{FF2B5EF4-FFF2-40B4-BE49-F238E27FC236}">
                    <a16:creationId xmlns:a16="http://schemas.microsoft.com/office/drawing/2014/main" id="{BB83A71D-123F-445A-B9FE-D75B4DBF171B}"/>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6" name="Oval 44">
                <a:extLst>
                  <a:ext uri="{FF2B5EF4-FFF2-40B4-BE49-F238E27FC236}">
                    <a16:creationId xmlns:a16="http://schemas.microsoft.com/office/drawing/2014/main" id="{CAFD376F-EDD1-4534-8BD6-F6E88C2F1A79}"/>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7" name="Oval 45">
                <a:extLst>
                  <a:ext uri="{FF2B5EF4-FFF2-40B4-BE49-F238E27FC236}">
                    <a16:creationId xmlns:a16="http://schemas.microsoft.com/office/drawing/2014/main" id="{3D09F892-26BD-43B2-AA35-C3D84F7BB9AA}"/>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8" name="Oval 46">
                <a:extLst>
                  <a:ext uri="{FF2B5EF4-FFF2-40B4-BE49-F238E27FC236}">
                    <a16:creationId xmlns:a16="http://schemas.microsoft.com/office/drawing/2014/main" id="{1DAD1606-12E6-42F4-950B-D9FF09058625}"/>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9" name="Oval 47">
                <a:extLst>
                  <a:ext uri="{FF2B5EF4-FFF2-40B4-BE49-F238E27FC236}">
                    <a16:creationId xmlns:a16="http://schemas.microsoft.com/office/drawing/2014/main" id="{47125E12-C677-4469-BC02-ECDF4CBA8D76}"/>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0" name="Text Box 40">
                <a:extLst>
                  <a:ext uri="{FF2B5EF4-FFF2-40B4-BE49-F238E27FC236}">
                    <a16:creationId xmlns:a16="http://schemas.microsoft.com/office/drawing/2014/main" id="{A053CD43-0205-4487-BFF1-40540AD432A1}"/>
                  </a:ext>
                </a:extLst>
              </p:cNvPr>
              <p:cNvSpPr txBox="1">
                <a:spLocks noChangeArrowheads="1"/>
              </p:cNvSpPr>
              <p:nvPr/>
            </p:nvSpPr>
            <p:spPr bwMode="auto">
              <a:xfrm>
                <a:off x="5392864" y="636153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Dendrogram</a:t>
                </a:r>
              </a:p>
            </p:txBody>
          </p:sp>
        </p:grpSp>
      </p:grpSp>
      <p:grpSp>
        <p:nvGrpSpPr>
          <p:cNvPr id="4" name="Group 3">
            <a:extLst>
              <a:ext uri="{FF2B5EF4-FFF2-40B4-BE49-F238E27FC236}">
                <a16:creationId xmlns:a16="http://schemas.microsoft.com/office/drawing/2014/main" id="{86074C22-2345-A06F-BE51-D74531439EFA}"/>
              </a:ext>
            </a:extLst>
          </p:cNvPr>
          <p:cNvGrpSpPr/>
          <p:nvPr/>
        </p:nvGrpSpPr>
        <p:grpSpPr>
          <a:xfrm>
            <a:off x="390348" y="2493963"/>
            <a:ext cx="3987889" cy="4255532"/>
            <a:chOff x="60491" y="2329934"/>
            <a:chExt cx="3987889" cy="4255532"/>
          </a:xfrm>
        </p:grpSpPr>
        <p:sp>
          <p:nvSpPr>
            <p:cNvPr id="49155" name="Oval 3">
              <a:extLst>
                <a:ext uri="{FF2B5EF4-FFF2-40B4-BE49-F238E27FC236}">
                  <a16:creationId xmlns:a16="http://schemas.microsoft.com/office/drawing/2014/main" id="{E7B41102-437A-4E51-8F42-E1782A84444A}"/>
                </a:ext>
              </a:extLst>
            </p:cNvPr>
            <p:cNvSpPr>
              <a:spLocks noChangeArrowheads="1"/>
            </p:cNvSpPr>
            <p:nvPr/>
          </p:nvSpPr>
          <p:spPr bwMode="auto">
            <a:xfrm>
              <a:off x="685800" y="44037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56" name="Oval 4">
              <a:extLst>
                <a:ext uri="{FF2B5EF4-FFF2-40B4-BE49-F238E27FC236}">
                  <a16:creationId xmlns:a16="http://schemas.microsoft.com/office/drawing/2014/main" id="{615EBFB3-987E-484E-80EE-AB283C7F0EB0}"/>
                </a:ext>
              </a:extLst>
            </p:cNvPr>
            <p:cNvSpPr>
              <a:spLocks noChangeArrowheads="1"/>
            </p:cNvSpPr>
            <p:nvPr/>
          </p:nvSpPr>
          <p:spPr bwMode="auto">
            <a:xfrm>
              <a:off x="2743200" y="5470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57" name="Oval 5">
              <a:extLst>
                <a:ext uri="{FF2B5EF4-FFF2-40B4-BE49-F238E27FC236}">
                  <a16:creationId xmlns:a16="http://schemas.microsoft.com/office/drawing/2014/main" id="{77B44722-E646-4BCA-AB7B-18E4AE8601A3}"/>
                </a:ext>
              </a:extLst>
            </p:cNvPr>
            <p:cNvSpPr>
              <a:spLocks noChangeArrowheads="1"/>
            </p:cNvSpPr>
            <p:nvPr/>
          </p:nvSpPr>
          <p:spPr bwMode="auto">
            <a:xfrm>
              <a:off x="1600200" y="3565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58" name="Oval 6">
              <a:extLst>
                <a:ext uri="{FF2B5EF4-FFF2-40B4-BE49-F238E27FC236}">
                  <a16:creationId xmlns:a16="http://schemas.microsoft.com/office/drawing/2014/main" id="{6FCBEEC5-2EA4-4720-A3FF-CE9D2FC4BB6C}"/>
                </a:ext>
              </a:extLst>
            </p:cNvPr>
            <p:cNvSpPr>
              <a:spLocks noChangeArrowheads="1"/>
            </p:cNvSpPr>
            <p:nvPr/>
          </p:nvSpPr>
          <p:spPr bwMode="auto">
            <a:xfrm>
              <a:off x="1447800" y="5318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59" name="Oval 7">
              <a:extLst>
                <a:ext uri="{FF2B5EF4-FFF2-40B4-BE49-F238E27FC236}">
                  <a16:creationId xmlns:a16="http://schemas.microsoft.com/office/drawing/2014/main" id="{671D4CA0-3101-47F2-9C8B-B48C19F2CA57}"/>
                </a:ext>
              </a:extLst>
            </p:cNvPr>
            <p:cNvSpPr>
              <a:spLocks noChangeArrowheads="1"/>
            </p:cNvSpPr>
            <p:nvPr/>
          </p:nvSpPr>
          <p:spPr bwMode="auto">
            <a:xfrm>
              <a:off x="3124200" y="3565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0" name="Oval 8">
              <a:extLst>
                <a:ext uri="{FF2B5EF4-FFF2-40B4-BE49-F238E27FC236}">
                  <a16:creationId xmlns:a16="http://schemas.microsoft.com/office/drawing/2014/main" id="{C6F38607-E89E-4DDE-BBAE-B31AC6B83C30}"/>
                </a:ext>
              </a:extLst>
            </p:cNvPr>
            <p:cNvSpPr>
              <a:spLocks noChangeArrowheads="1"/>
            </p:cNvSpPr>
            <p:nvPr/>
          </p:nvSpPr>
          <p:spPr bwMode="auto">
            <a:xfrm>
              <a:off x="1600200" y="29559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1" name="Oval 9">
              <a:extLst>
                <a:ext uri="{FF2B5EF4-FFF2-40B4-BE49-F238E27FC236}">
                  <a16:creationId xmlns:a16="http://schemas.microsoft.com/office/drawing/2014/main" id="{04C0601D-126C-47B8-A0AE-C8CE0F23CFEA}"/>
                </a:ext>
              </a:extLst>
            </p:cNvPr>
            <p:cNvSpPr>
              <a:spLocks noChangeArrowheads="1"/>
            </p:cNvSpPr>
            <p:nvPr/>
          </p:nvSpPr>
          <p:spPr bwMode="auto">
            <a:xfrm>
              <a:off x="457200" y="4708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2" name="Oval 10">
              <a:extLst>
                <a:ext uri="{FF2B5EF4-FFF2-40B4-BE49-F238E27FC236}">
                  <a16:creationId xmlns:a16="http://schemas.microsoft.com/office/drawing/2014/main" id="{57761F5F-64BF-4010-A67F-BEDADFD315E9}"/>
                </a:ext>
              </a:extLst>
            </p:cNvPr>
            <p:cNvSpPr>
              <a:spLocks noChangeArrowheads="1"/>
            </p:cNvSpPr>
            <p:nvPr/>
          </p:nvSpPr>
          <p:spPr bwMode="auto">
            <a:xfrm>
              <a:off x="1828800" y="5318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3" name="Oval 11">
              <a:extLst>
                <a:ext uri="{FF2B5EF4-FFF2-40B4-BE49-F238E27FC236}">
                  <a16:creationId xmlns:a16="http://schemas.microsoft.com/office/drawing/2014/main" id="{6370A164-23DB-49F3-8729-6DE0D92EC614}"/>
                </a:ext>
              </a:extLst>
            </p:cNvPr>
            <p:cNvSpPr>
              <a:spLocks noChangeArrowheads="1"/>
            </p:cNvSpPr>
            <p:nvPr/>
          </p:nvSpPr>
          <p:spPr bwMode="auto">
            <a:xfrm>
              <a:off x="3124200" y="5089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4" name="Oval 12">
              <a:extLst>
                <a:ext uri="{FF2B5EF4-FFF2-40B4-BE49-F238E27FC236}">
                  <a16:creationId xmlns:a16="http://schemas.microsoft.com/office/drawing/2014/main" id="{4D258401-9378-49DF-AB3A-6FCED306D88B}"/>
                </a:ext>
              </a:extLst>
            </p:cNvPr>
            <p:cNvSpPr>
              <a:spLocks noChangeArrowheads="1"/>
            </p:cNvSpPr>
            <p:nvPr/>
          </p:nvSpPr>
          <p:spPr bwMode="auto">
            <a:xfrm>
              <a:off x="2133600" y="3032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5" name="Oval 13">
              <a:extLst>
                <a:ext uri="{FF2B5EF4-FFF2-40B4-BE49-F238E27FC236}">
                  <a16:creationId xmlns:a16="http://schemas.microsoft.com/office/drawing/2014/main" id="{79E10943-C945-4D3D-AE51-B39812582FC0}"/>
                </a:ext>
              </a:extLst>
            </p:cNvPr>
            <p:cNvSpPr>
              <a:spLocks noChangeArrowheads="1"/>
            </p:cNvSpPr>
            <p:nvPr/>
          </p:nvSpPr>
          <p:spPr bwMode="auto">
            <a:xfrm>
              <a:off x="3314597" y="38576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6" name="Oval 14">
              <a:extLst>
                <a:ext uri="{FF2B5EF4-FFF2-40B4-BE49-F238E27FC236}">
                  <a16:creationId xmlns:a16="http://schemas.microsoft.com/office/drawing/2014/main" id="{A4DED075-37D1-45F5-B99D-D256D6E368E6}"/>
                </a:ext>
              </a:extLst>
            </p:cNvPr>
            <p:cNvSpPr>
              <a:spLocks noChangeArrowheads="1"/>
            </p:cNvSpPr>
            <p:nvPr/>
          </p:nvSpPr>
          <p:spPr bwMode="auto">
            <a:xfrm>
              <a:off x="3403497" y="33369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grpSp>
          <p:nvGrpSpPr>
            <p:cNvPr id="8" name="Group 7">
              <a:extLst>
                <a:ext uri="{FF2B5EF4-FFF2-40B4-BE49-F238E27FC236}">
                  <a16:creationId xmlns:a16="http://schemas.microsoft.com/office/drawing/2014/main" id="{45770779-0EB9-4EEB-85C9-4B3F5DCAF706}"/>
                </a:ext>
              </a:extLst>
            </p:cNvPr>
            <p:cNvGrpSpPr/>
            <p:nvPr/>
          </p:nvGrpSpPr>
          <p:grpSpPr>
            <a:xfrm>
              <a:off x="60491" y="2329934"/>
              <a:ext cx="3987889" cy="4255532"/>
              <a:chOff x="60491" y="2329934"/>
              <a:chExt cx="3987889" cy="4255532"/>
            </a:xfrm>
          </p:grpSpPr>
          <p:cxnSp>
            <p:nvCxnSpPr>
              <p:cNvPr id="3" name="Straight Arrow Connector 2">
                <a:extLst>
                  <a:ext uri="{FF2B5EF4-FFF2-40B4-BE49-F238E27FC236}">
                    <a16:creationId xmlns:a16="http://schemas.microsoft.com/office/drawing/2014/main" id="{2326E725-4841-4A99-9B91-E346C0B86E99}"/>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CCDCD54-5B38-49CF-B60D-2C86F8C6CDEF}"/>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32CFC0-C230-49C8-BCE7-A663DFE1F7D6}"/>
                  </a:ext>
                </a:extLst>
              </p:cNvPr>
              <p:cNvSpPr txBox="1"/>
              <p:nvPr/>
            </p:nvSpPr>
            <p:spPr>
              <a:xfrm>
                <a:off x="3761122" y="6216134"/>
                <a:ext cx="287258" cy="369332"/>
              </a:xfrm>
              <a:prstGeom prst="rect">
                <a:avLst/>
              </a:prstGeom>
              <a:noFill/>
            </p:spPr>
            <p:txBody>
              <a:bodyPr wrap="none" rtlCol="0">
                <a:spAutoFit/>
              </a:bodyPr>
              <a:lstStyle/>
              <a:p>
                <a:r>
                  <a:rPr lang="en-US" sz="1800" dirty="0">
                    <a:solidFill>
                      <a:schemeClr val="tx1"/>
                    </a:solidFill>
                    <a:latin typeface="+mn-lt"/>
                  </a:rPr>
                  <a:t>x</a:t>
                </a:r>
              </a:p>
            </p:txBody>
          </p:sp>
          <p:sp>
            <p:nvSpPr>
              <p:cNvPr id="57" name="TextBox 56">
                <a:extLst>
                  <a:ext uri="{FF2B5EF4-FFF2-40B4-BE49-F238E27FC236}">
                    <a16:creationId xmlns:a16="http://schemas.microsoft.com/office/drawing/2014/main" id="{E4F26F64-DE53-43D1-B986-7F2E58CBB444}"/>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AF49FCEC-562E-4CD0-9EAD-42B1333FCCD1}"/>
              </a:ext>
            </a:extLst>
          </p:cNvPr>
          <p:cNvSpPr>
            <a:spLocks noGrp="1" noChangeArrowheads="1"/>
          </p:cNvSpPr>
          <p:nvPr>
            <p:ph type="title"/>
          </p:nvPr>
        </p:nvSpPr>
        <p:spPr/>
        <p:txBody>
          <a:bodyPr/>
          <a:lstStyle/>
          <a:p>
            <a:r>
              <a:rPr lang="en-US" altLang="en-US"/>
              <a:t>Intermediate Situation</a:t>
            </a:r>
          </a:p>
        </p:txBody>
      </p:sp>
      <p:sp>
        <p:nvSpPr>
          <p:cNvPr id="50178" name="Rectangle 2">
            <a:extLst>
              <a:ext uri="{FF2B5EF4-FFF2-40B4-BE49-F238E27FC236}">
                <a16:creationId xmlns:a16="http://schemas.microsoft.com/office/drawing/2014/main" id="{19DE9615-A093-40D8-94E8-0D5602B288A9}"/>
              </a:ext>
            </a:extLst>
          </p:cNvPr>
          <p:cNvSpPr>
            <a:spLocks noGrp="1" noChangeArrowheads="1"/>
          </p:cNvSpPr>
          <p:nvPr>
            <p:ph idx="1"/>
          </p:nvPr>
        </p:nvSpPr>
        <p:spPr>
          <a:xfrm>
            <a:off x="628650" y="1825625"/>
            <a:ext cx="4146551" cy="4351338"/>
          </a:xfrm>
        </p:spPr>
        <p:txBody>
          <a:bodyPr/>
          <a:lstStyle/>
          <a:p>
            <a:r>
              <a:rPr lang="en-US" altLang="en-US" dirty="0"/>
              <a:t>After some merging steps, we have some clusters </a:t>
            </a:r>
          </a:p>
          <a:p>
            <a:pPr lvl="1"/>
            <a:endParaRPr lang="en-US" altLang="en-US" dirty="0"/>
          </a:p>
        </p:txBody>
      </p:sp>
      <p:grpSp>
        <p:nvGrpSpPr>
          <p:cNvPr id="3" name="Group 2">
            <a:extLst>
              <a:ext uri="{FF2B5EF4-FFF2-40B4-BE49-F238E27FC236}">
                <a16:creationId xmlns:a16="http://schemas.microsoft.com/office/drawing/2014/main" id="{C9CB4C46-B3CE-3020-EFC9-DB592CCEB7B8}"/>
              </a:ext>
            </a:extLst>
          </p:cNvPr>
          <p:cNvGrpSpPr/>
          <p:nvPr/>
        </p:nvGrpSpPr>
        <p:grpSpPr>
          <a:xfrm>
            <a:off x="5486400" y="1660525"/>
            <a:ext cx="2894013" cy="2608263"/>
            <a:chOff x="5486400" y="1660525"/>
            <a:chExt cx="2894013" cy="2608263"/>
          </a:xfrm>
        </p:grpSpPr>
        <p:grpSp>
          <p:nvGrpSpPr>
            <p:cNvPr id="50189" name="Group 13">
              <a:extLst>
                <a:ext uri="{FF2B5EF4-FFF2-40B4-BE49-F238E27FC236}">
                  <a16:creationId xmlns:a16="http://schemas.microsoft.com/office/drawing/2014/main" id="{5124DBC1-A3A9-4D46-A531-56BECD95A0C3}"/>
                </a:ext>
              </a:extLst>
            </p:cNvPr>
            <p:cNvGrpSpPr>
              <a:grpSpLocks/>
            </p:cNvGrpSpPr>
            <p:nvPr/>
          </p:nvGrpSpPr>
          <p:grpSpPr bwMode="auto">
            <a:xfrm>
              <a:off x="5486400" y="1660525"/>
              <a:ext cx="2894013" cy="2212975"/>
              <a:chOff x="3456" y="1046"/>
              <a:chExt cx="1823" cy="1394"/>
            </a:xfrm>
          </p:grpSpPr>
          <p:sp>
            <p:nvSpPr>
              <p:cNvPr id="50190" name="Text Box 14">
                <a:extLst>
                  <a:ext uri="{FF2B5EF4-FFF2-40B4-BE49-F238E27FC236}">
                    <a16:creationId xmlns:a16="http://schemas.microsoft.com/office/drawing/2014/main" id="{D4BAD5C2-9F2A-48D8-81BF-D1E4ED32C2E3}"/>
                  </a:ext>
                </a:extLst>
              </p:cNvPr>
              <p:cNvSpPr txBox="1">
                <a:spLocks noChangeArrowheads="1"/>
              </p:cNvSpPr>
              <p:nvPr/>
            </p:nvSpPr>
            <p:spPr bwMode="auto">
              <a:xfrm>
                <a:off x="4017"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191" name="Text Box 15">
                <a:extLst>
                  <a:ext uri="{FF2B5EF4-FFF2-40B4-BE49-F238E27FC236}">
                    <a16:creationId xmlns:a16="http://schemas.microsoft.com/office/drawing/2014/main" id="{775FC20B-FDAD-4F0E-86EF-F4830D62542F}"/>
                  </a:ext>
                </a:extLst>
              </p:cNvPr>
              <p:cNvSpPr txBox="1">
                <a:spLocks noChangeArrowheads="1"/>
              </p:cNvSpPr>
              <p:nvPr/>
            </p:nvSpPr>
            <p:spPr bwMode="auto">
              <a:xfrm>
                <a:off x="3737"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92" name="Line 16">
                <a:extLst>
                  <a:ext uri="{FF2B5EF4-FFF2-40B4-BE49-F238E27FC236}">
                    <a16:creationId xmlns:a16="http://schemas.microsoft.com/office/drawing/2014/main" id="{A724DFA9-9060-4CF4-8F35-4A70472AA07E}"/>
                  </a:ext>
                </a:extLst>
              </p:cNvPr>
              <p:cNvSpPr>
                <a:spLocks noChangeShapeType="1"/>
              </p:cNvSpPr>
              <p:nvPr/>
            </p:nvSpPr>
            <p:spPr bwMode="auto">
              <a:xfrm>
                <a:off x="3690"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3" name="Line 17">
                <a:extLst>
                  <a:ext uri="{FF2B5EF4-FFF2-40B4-BE49-F238E27FC236}">
                    <a16:creationId xmlns:a16="http://schemas.microsoft.com/office/drawing/2014/main" id="{5ABCD863-A181-4712-8F98-3272B5C50E14}"/>
                  </a:ext>
                </a:extLst>
              </p:cNvPr>
              <p:cNvSpPr>
                <a:spLocks noChangeShapeType="1"/>
              </p:cNvSpPr>
              <p:nvPr/>
            </p:nvSpPr>
            <p:spPr bwMode="auto">
              <a:xfrm>
                <a:off x="3503" y="1224"/>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4" name="Line 18">
                <a:extLst>
                  <a:ext uri="{FF2B5EF4-FFF2-40B4-BE49-F238E27FC236}">
                    <a16:creationId xmlns:a16="http://schemas.microsoft.com/office/drawing/2014/main" id="{C3DC4321-3EE5-455F-BC0B-AC249DEC26F8}"/>
                  </a:ext>
                </a:extLst>
              </p:cNvPr>
              <p:cNvSpPr>
                <a:spLocks noChangeShapeType="1"/>
              </p:cNvSpPr>
              <p:nvPr/>
            </p:nvSpPr>
            <p:spPr bwMode="auto">
              <a:xfrm>
                <a:off x="5233"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5" name="Line 19">
                <a:extLst>
                  <a:ext uri="{FF2B5EF4-FFF2-40B4-BE49-F238E27FC236}">
                    <a16:creationId xmlns:a16="http://schemas.microsoft.com/office/drawing/2014/main" id="{E3014183-7D5B-491C-BE14-D14EE480E2CA}"/>
                  </a:ext>
                </a:extLst>
              </p:cNvPr>
              <p:cNvSpPr>
                <a:spLocks noChangeShapeType="1"/>
              </p:cNvSpPr>
              <p:nvPr/>
            </p:nvSpPr>
            <p:spPr bwMode="auto">
              <a:xfrm>
                <a:off x="3503" y="2426"/>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6" name="Text Box 20">
                <a:extLst>
                  <a:ext uri="{FF2B5EF4-FFF2-40B4-BE49-F238E27FC236}">
                    <a16:creationId xmlns:a16="http://schemas.microsoft.com/office/drawing/2014/main" id="{2E068D7F-A17A-4848-A16A-493B1BAFFD05}"/>
                  </a:ext>
                </a:extLst>
              </p:cNvPr>
              <p:cNvSpPr txBox="1">
                <a:spLocks noChangeArrowheads="1"/>
              </p:cNvSpPr>
              <p:nvPr/>
            </p:nvSpPr>
            <p:spPr bwMode="auto">
              <a:xfrm>
                <a:off x="3456" y="1269"/>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97" name="Text Box 21">
                <a:extLst>
                  <a:ext uri="{FF2B5EF4-FFF2-40B4-BE49-F238E27FC236}">
                    <a16:creationId xmlns:a16="http://schemas.microsoft.com/office/drawing/2014/main" id="{47A17716-C7B9-4124-8369-BFDF5679E67D}"/>
                  </a:ext>
                </a:extLst>
              </p:cNvPr>
              <p:cNvSpPr txBox="1">
                <a:spLocks noChangeArrowheads="1"/>
              </p:cNvSpPr>
              <p:nvPr/>
            </p:nvSpPr>
            <p:spPr bwMode="auto">
              <a:xfrm>
                <a:off x="3456" y="175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0198" name="Text Box 22">
                <a:extLst>
                  <a:ext uri="{FF2B5EF4-FFF2-40B4-BE49-F238E27FC236}">
                    <a16:creationId xmlns:a16="http://schemas.microsoft.com/office/drawing/2014/main" id="{BD37980F-5C37-43B9-B0EA-4BDDCDC4B6BD}"/>
                  </a:ext>
                </a:extLst>
              </p:cNvPr>
              <p:cNvSpPr txBox="1">
                <a:spLocks noChangeArrowheads="1"/>
              </p:cNvSpPr>
              <p:nvPr/>
            </p:nvSpPr>
            <p:spPr bwMode="auto">
              <a:xfrm>
                <a:off x="3456" y="2248"/>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199" name="Text Box 23">
                <a:extLst>
                  <a:ext uri="{FF2B5EF4-FFF2-40B4-BE49-F238E27FC236}">
                    <a16:creationId xmlns:a16="http://schemas.microsoft.com/office/drawing/2014/main" id="{6F421197-B293-4E2A-8230-8378B8394385}"/>
                  </a:ext>
                </a:extLst>
              </p:cNvPr>
              <p:cNvSpPr txBox="1">
                <a:spLocks noChangeArrowheads="1"/>
              </p:cNvSpPr>
              <p:nvPr/>
            </p:nvSpPr>
            <p:spPr bwMode="auto">
              <a:xfrm>
                <a:off x="3456" y="202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200" name="Text Box 24">
                <a:extLst>
                  <a:ext uri="{FF2B5EF4-FFF2-40B4-BE49-F238E27FC236}">
                    <a16:creationId xmlns:a16="http://schemas.microsoft.com/office/drawing/2014/main" id="{13E2275B-0756-4AC7-AC4B-BF5388601140}"/>
                  </a:ext>
                </a:extLst>
              </p:cNvPr>
              <p:cNvSpPr txBox="1">
                <a:spLocks noChangeArrowheads="1"/>
              </p:cNvSpPr>
              <p:nvPr/>
            </p:nvSpPr>
            <p:spPr bwMode="auto">
              <a:xfrm>
                <a:off x="3456" y="153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201" name="Text Box 25">
                <a:extLst>
                  <a:ext uri="{FF2B5EF4-FFF2-40B4-BE49-F238E27FC236}">
                    <a16:creationId xmlns:a16="http://schemas.microsoft.com/office/drawing/2014/main" id="{EC068ED0-146F-4907-AC93-39239C31A810}"/>
                  </a:ext>
                </a:extLst>
              </p:cNvPr>
              <p:cNvSpPr txBox="1">
                <a:spLocks noChangeArrowheads="1"/>
              </p:cNvSpPr>
              <p:nvPr/>
            </p:nvSpPr>
            <p:spPr bwMode="auto">
              <a:xfrm>
                <a:off x="4344"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0202" name="Text Box 26">
                <a:extLst>
                  <a:ext uri="{FF2B5EF4-FFF2-40B4-BE49-F238E27FC236}">
                    <a16:creationId xmlns:a16="http://schemas.microsoft.com/office/drawing/2014/main" id="{D918D776-8F02-4CF2-BA0E-3A3B0F0769F8}"/>
                  </a:ext>
                </a:extLst>
              </p:cNvPr>
              <p:cNvSpPr txBox="1">
                <a:spLocks noChangeArrowheads="1"/>
              </p:cNvSpPr>
              <p:nvPr/>
            </p:nvSpPr>
            <p:spPr bwMode="auto">
              <a:xfrm>
                <a:off x="4672"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203" name="Text Box 27">
                <a:extLst>
                  <a:ext uri="{FF2B5EF4-FFF2-40B4-BE49-F238E27FC236}">
                    <a16:creationId xmlns:a16="http://schemas.microsoft.com/office/drawing/2014/main" id="{922240FB-478B-4F84-B1F5-FB58300047EF}"/>
                  </a:ext>
                </a:extLst>
              </p:cNvPr>
              <p:cNvSpPr txBox="1">
                <a:spLocks noChangeArrowheads="1"/>
              </p:cNvSpPr>
              <p:nvPr/>
            </p:nvSpPr>
            <p:spPr bwMode="auto">
              <a:xfrm>
                <a:off x="4952"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204" name="Line 28">
                <a:extLst>
                  <a:ext uri="{FF2B5EF4-FFF2-40B4-BE49-F238E27FC236}">
                    <a16:creationId xmlns:a16="http://schemas.microsoft.com/office/drawing/2014/main" id="{03F10B18-4D98-468B-B75F-CEEC5E708786}"/>
                  </a:ext>
                </a:extLst>
              </p:cNvPr>
              <p:cNvSpPr>
                <a:spLocks noChangeShapeType="1"/>
              </p:cNvSpPr>
              <p:nvPr/>
            </p:nvSpPr>
            <p:spPr bwMode="auto">
              <a:xfrm>
                <a:off x="3503" y="1447"/>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5" name="Line 29">
                <a:extLst>
                  <a:ext uri="{FF2B5EF4-FFF2-40B4-BE49-F238E27FC236}">
                    <a16:creationId xmlns:a16="http://schemas.microsoft.com/office/drawing/2014/main" id="{0273A57F-6CDF-4905-80B0-DA76E0AEE6FC}"/>
                  </a:ext>
                </a:extLst>
              </p:cNvPr>
              <p:cNvSpPr>
                <a:spLocks noChangeShapeType="1"/>
              </p:cNvSpPr>
              <p:nvPr/>
            </p:nvSpPr>
            <p:spPr bwMode="auto">
              <a:xfrm>
                <a:off x="3503" y="1936"/>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6" name="Line 30">
                <a:extLst>
                  <a:ext uri="{FF2B5EF4-FFF2-40B4-BE49-F238E27FC236}">
                    <a16:creationId xmlns:a16="http://schemas.microsoft.com/office/drawing/2014/main" id="{59158FF9-BDB4-4CA8-8106-3657EB47CCF6}"/>
                  </a:ext>
                </a:extLst>
              </p:cNvPr>
              <p:cNvSpPr>
                <a:spLocks noChangeShapeType="1"/>
              </p:cNvSpPr>
              <p:nvPr/>
            </p:nvSpPr>
            <p:spPr bwMode="auto">
              <a:xfrm>
                <a:off x="3503" y="1714"/>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7" name="Line 31">
                <a:extLst>
                  <a:ext uri="{FF2B5EF4-FFF2-40B4-BE49-F238E27FC236}">
                    <a16:creationId xmlns:a16="http://schemas.microsoft.com/office/drawing/2014/main" id="{E519866A-F958-492D-A412-1EBE27290760}"/>
                  </a:ext>
                </a:extLst>
              </p:cNvPr>
              <p:cNvSpPr>
                <a:spLocks noChangeShapeType="1"/>
              </p:cNvSpPr>
              <p:nvPr/>
            </p:nvSpPr>
            <p:spPr bwMode="auto">
              <a:xfrm>
                <a:off x="3503" y="2159"/>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8" name="Line 32">
                <a:extLst>
                  <a:ext uri="{FF2B5EF4-FFF2-40B4-BE49-F238E27FC236}">
                    <a16:creationId xmlns:a16="http://schemas.microsoft.com/office/drawing/2014/main" id="{19448A4D-076F-4E15-B7A5-858E7866DDDB}"/>
                  </a:ext>
                </a:extLst>
              </p:cNvPr>
              <p:cNvSpPr>
                <a:spLocks noChangeShapeType="1"/>
              </p:cNvSpPr>
              <p:nvPr/>
            </p:nvSpPr>
            <p:spPr bwMode="auto">
              <a:xfrm>
                <a:off x="4017"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9" name="Line 33">
                <a:extLst>
                  <a:ext uri="{FF2B5EF4-FFF2-40B4-BE49-F238E27FC236}">
                    <a16:creationId xmlns:a16="http://schemas.microsoft.com/office/drawing/2014/main" id="{73D7A438-FF69-41C2-97B3-75A316CF34F3}"/>
                  </a:ext>
                </a:extLst>
              </p:cNvPr>
              <p:cNvSpPr>
                <a:spLocks noChangeShapeType="1"/>
              </p:cNvSpPr>
              <p:nvPr/>
            </p:nvSpPr>
            <p:spPr bwMode="auto">
              <a:xfrm>
                <a:off x="4298"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10" name="Line 34">
                <a:extLst>
                  <a:ext uri="{FF2B5EF4-FFF2-40B4-BE49-F238E27FC236}">
                    <a16:creationId xmlns:a16="http://schemas.microsoft.com/office/drawing/2014/main" id="{75C6B2E1-B062-4E87-B924-E3B1D0429468}"/>
                  </a:ext>
                </a:extLst>
              </p:cNvPr>
              <p:cNvSpPr>
                <a:spLocks noChangeShapeType="1"/>
              </p:cNvSpPr>
              <p:nvPr/>
            </p:nvSpPr>
            <p:spPr bwMode="auto">
              <a:xfrm>
                <a:off x="4625"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11" name="Line 35">
                <a:extLst>
                  <a:ext uri="{FF2B5EF4-FFF2-40B4-BE49-F238E27FC236}">
                    <a16:creationId xmlns:a16="http://schemas.microsoft.com/office/drawing/2014/main" id="{672FF6F3-D538-4E91-A0E2-DD2FD498A231}"/>
                  </a:ext>
                </a:extLst>
              </p:cNvPr>
              <p:cNvSpPr>
                <a:spLocks noChangeShapeType="1"/>
              </p:cNvSpPr>
              <p:nvPr/>
            </p:nvSpPr>
            <p:spPr bwMode="auto">
              <a:xfrm>
                <a:off x="4952"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0212" name="Text Box 36">
              <a:extLst>
                <a:ext uri="{FF2B5EF4-FFF2-40B4-BE49-F238E27FC236}">
                  <a16:creationId xmlns:a16="http://schemas.microsoft.com/office/drawing/2014/main" id="{5B73C2C0-AD74-4EFE-A14C-15E360B992A4}"/>
                </a:ext>
              </a:extLst>
            </p:cNvPr>
            <p:cNvSpPr txBox="1">
              <a:spLocks noChangeArrowheads="1"/>
            </p:cNvSpPr>
            <p:nvPr/>
          </p:nvSpPr>
          <p:spPr bwMode="auto">
            <a:xfrm>
              <a:off x="5791200" y="3870325"/>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grpSp>
      <p:grpSp>
        <p:nvGrpSpPr>
          <p:cNvPr id="2" name="Group 1">
            <a:extLst>
              <a:ext uri="{FF2B5EF4-FFF2-40B4-BE49-F238E27FC236}">
                <a16:creationId xmlns:a16="http://schemas.microsoft.com/office/drawing/2014/main" id="{1922B73D-8C1A-4C0A-E4DB-0B299853D849}"/>
              </a:ext>
            </a:extLst>
          </p:cNvPr>
          <p:cNvGrpSpPr/>
          <p:nvPr/>
        </p:nvGrpSpPr>
        <p:grpSpPr>
          <a:xfrm>
            <a:off x="4800379" y="5542060"/>
            <a:ext cx="3752850" cy="1185959"/>
            <a:chOff x="4152900" y="5753100"/>
            <a:chExt cx="3752850" cy="1185959"/>
          </a:xfrm>
        </p:grpSpPr>
        <p:sp>
          <p:nvSpPr>
            <p:cNvPr id="50213" name="Oval 37">
              <a:extLst>
                <a:ext uri="{FF2B5EF4-FFF2-40B4-BE49-F238E27FC236}">
                  <a16:creationId xmlns:a16="http://schemas.microsoft.com/office/drawing/2014/main" id="{A1D295EC-9046-43C3-B006-AAAEFA4948DF}"/>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4" name="Oval 38">
              <a:extLst>
                <a:ext uri="{FF2B5EF4-FFF2-40B4-BE49-F238E27FC236}">
                  <a16:creationId xmlns:a16="http://schemas.microsoft.com/office/drawing/2014/main" id="{AC84480B-1C59-4463-A9CB-4FD5CC2771E9}"/>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5" name="Oval 39">
              <a:extLst>
                <a:ext uri="{FF2B5EF4-FFF2-40B4-BE49-F238E27FC236}">
                  <a16:creationId xmlns:a16="http://schemas.microsoft.com/office/drawing/2014/main" id="{52C8A7DB-E292-4235-8B3C-478EA0A1B9D0}"/>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6" name="Oval 40">
              <a:extLst>
                <a:ext uri="{FF2B5EF4-FFF2-40B4-BE49-F238E27FC236}">
                  <a16:creationId xmlns:a16="http://schemas.microsoft.com/office/drawing/2014/main" id="{B5E42229-D64E-486A-9E71-0D847A9C52E3}"/>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7" name="Oval 41">
              <a:extLst>
                <a:ext uri="{FF2B5EF4-FFF2-40B4-BE49-F238E27FC236}">
                  <a16:creationId xmlns:a16="http://schemas.microsoft.com/office/drawing/2014/main" id="{2060BE9A-7C2D-44FD-B807-69514536DCE7}"/>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8" name="Oval 42">
              <a:extLst>
                <a:ext uri="{FF2B5EF4-FFF2-40B4-BE49-F238E27FC236}">
                  <a16:creationId xmlns:a16="http://schemas.microsoft.com/office/drawing/2014/main" id="{DB3BA002-86D2-4E91-8B20-9ED2C61B2759}"/>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9" name="Oval 43">
              <a:extLst>
                <a:ext uri="{FF2B5EF4-FFF2-40B4-BE49-F238E27FC236}">
                  <a16:creationId xmlns:a16="http://schemas.microsoft.com/office/drawing/2014/main" id="{021D2A9B-88D4-4F86-9370-A9F2928B464A}"/>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20" name="Text Box 44">
              <a:extLst>
                <a:ext uri="{FF2B5EF4-FFF2-40B4-BE49-F238E27FC236}">
                  <a16:creationId xmlns:a16="http://schemas.microsoft.com/office/drawing/2014/main" id="{F2C14256-CCD8-4A8B-817B-3D6DB363BF95}"/>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0221" name="AutoShape 45">
              <a:extLst>
                <a:ext uri="{FF2B5EF4-FFF2-40B4-BE49-F238E27FC236}">
                  <a16:creationId xmlns:a16="http://schemas.microsoft.com/office/drawing/2014/main" id="{FD4AD152-4195-4357-BA80-33C430B5FBE2}"/>
                </a:ext>
              </a:extLst>
            </p:cNvPr>
            <p:cNvCxnSpPr>
              <a:cxnSpLocks noChangeShapeType="1"/>
              <a:stCxn id="50219" idx="0"/>
              <a:endCxn id="50213"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2" name="AutoShape 46">
              <a:extLst>
                <a:ext uri="{FF2B5EF4-FFF2-40B4-BE49-F238E27FC236}">
                  <a16:creationId xmlns:a16="http://schemas.microsoft.com/office/drawing/2014/main" id="{83CD8B2E-1766-41CF-9E0C-6723A5DFC76D}"/>
                </a:ext>
              </a:extLst>
            </p:cNvPr>
            <p:cNvCxnSpPr>
              <a:cxnSpLocks noChangeShapeType="1"/>
              <a:stCxn id="50214" idx="0"/>
              <a:endCxn id="50215"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3" name="AutoShape 47">
              <a:extLst>
                <a:ext uri="{FF2B5EF4-FFF2-40B4-BE49-F238E27FC236}">
                  <a16:creationId xmlns:a16="http://schemas.microsoft.com/office/drawing/2014/main" id="{0A718A0D-7A03-40C2-8B1D-3B78FD369611}"/>
                </a:ext>
              </a:extLst>
            </p:cNvPr>
            <p:cNvCxnSpPr>
              <a:cxnSpLocks noChangeShapeType="1"/>
              <a:stCxn id="50216" idx="0"/>
              <a:endCxn id="50217"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4" name="AutoShape 48">
              <a:extLst>
                <a:ext uri="{FF2B5EF4-FFF2-40B4-BE49-F238E27FC236}">
                  <a16:creationId xmlns:a16="http://schemas.microsoft.com/office/drawing/2014/main" id="{A3FF0B86-3008-4265-9D75-48059D10111B}"/>
                </a:ext>
              </a:extLst>
            </p:cNvPr>
            <p:cNvCxnSpPr>
              <a:cxnSpLocks noChangeShapeType="1"/>
              <a:stCxn id="50223" idx="0"/>
              <a:endCxn id="50218"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0225" name="Text Box 49">
              <a:extLst>
                <a:ext uri="{FF2B5EF4-FFF2-40B4-BE49-F238E27FC236}">
                  <a16:creationId xmlns:a16="http://schemas.microsoft.com/office/drawing/2014/main" id="{775F93FA-77D0-40C9-8900-44060F672EF1}"/>
                </a:ext>
              </a:extLst>
            </p:cNvPr>
            <p:cNvSpPr txBox="1">
              <a:spLocks noChangeArrowheads="1"/>
            </p:cNvSpPr>
            <p:nvPr/>
          </p:nvSpPr>
          <p:spPr bwMode="auto">
            <a:xfrm>
              <a:off x="4321175" y="6251575"/>
              <a:ext cx="342265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Arial" panose="020B0604020202020204" pitchFamily="34" charset="0"/>
                </a:rPr>
                <a:t>C2        C5                             C3</a:t>
              </a:r>
            </a:p>
          </p:txBody>
        </p:sp>
        <p:sp>
          <p:nvSpPr>
            <p:cNvPr id="51" name="Text Box 40">
              <a:extLst>
                <a:ext uri="{FF2B5EF4-FFF2-40B4-BE49-F238E27FC236}">
                  <a16:creationId xmlns:a16="http://schemas.microsoft.com/office/drawing/2014/main" id="{AA8BDF87-567D-401E-9F16-B05841C02F1B}"/>
                </a:ext>
              </a:extLst>
            </p:cNvPr>
            <p:cNvSpPr txBox="1">
              <a:spLocks noChangeArrowheads="1"/>
            </p:cNvSpPr>
            <p:nvPr/>
          </p:nvSpPr>
          <p:spPr bwMode="auto">
            <a:xfrm>
              <a:off x="5345112" y="6540596"/>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grpSp>
        <p:nvGrpSpPr>
          <p:cNvPr id="4" name="Group 3">
            <a:extLst>
              <a:ext uri="{FF2B5EF4-FFF2-40B4-BE49-F238E27FC236}">
                <a16:creationId xmlns:a16="http://schemas.microsoft.com/office/drawing/2014/main" id="{FF91D8F3-D166-FD1E-9474-680D9AB7DDCC}"/>
              </a:ext>
            </a:extLst>
          </p:cNvPr>
          <p:cNvGrpSpPr/>
          <p:nvPr/>
        </p:nvGrpSpPr>
        <p:grpSpPr>
          <a:xfrm>
            <a:off x="282517" y="2329934"/>
            <a:ext cx="3984683" cy="4255532"/>
            <a:chOff x="60491" y="2329934"/>
            <a:chExt cx="3984683" cy="4255532"/>
          </a:xfrm>
        </p:grpSpPr>
        <p:sp>
          <p:nvSpPr>
            <p:cNvPr id="50179" name="Freeform 3">
              <a:extLst>
                <a:ext uri="{FF2B5EF4-FFF2-40B4-BE49-F238E27FC236}">
                  <a16:creationId xmlns:a16="http://schemas.microsoft.com/office/drawing/2014/main" id="{ECAF6187-1B12-4D1A-BAAF-92FBE19EC162}"/>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0" name="Freeform 4">
              <a:extLst>
                <a:ext uri="{FF2B5EF4-FFF2-40B4-BE49-F238E27FC236}">
                  <a16:creationId xmlns:a16="http://schemas.microsoft.com/office/drawing/2014/main" id="{2B84B62F-546A-415E-8B42-018E11B8E465}"/>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1" name="Freeform 5">
              <a:extLst>
                <a:ext uri="{FF2B5EF4-FFF2-40B4-BE49-F238E27FC236}">
                  <a16:creationId xmlns:a16="http://schemas.microsoft.com/office/drawing/2014/main" id="{CB3D9F36-E586-49DC-9F9F-8B09C53E1C51}"/>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2" name="Freeform 6">
              <a:extLst>
                <a:ext uri="{FF2B5EF4-FFF2-40B4-BE49-F238E27FC236}">
                  <a16:creationId xmlns:a16="http://schemas.microsoft.com/office/drawing/2014/main" id="{75413AC4-F717-4F1D-AD0B-33CD234D53E6}"/>
                </a:ext>
              </a:extLst>
            </p:cNvPr>
            <p:cNvSpPr>
              <a:spLocks noChangeArrowheads="1"/>
            </p:cNvSpPr>
            <p:nvPr/>
          </p:nvSpPr>
          <p:spPr bwMode="auto">
            <a:xfrm>
              <a:off x="1295400" y="4953000"/>
              <a:ext cx="7747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3" name="Freeform 7">
              <a:extLst>
                <a:ext uri="{FF2B5EF4-FFF2-40B4-BE49-F238E27FC236}">
                  <a16:creationId xmlns:a16="http://schemas.microsoft.com/office/drawing/2014/main" id="{994B6324-7239-44D8-9DB6-FE9B91C93AE8}"/>
                </a:ext>
              </a:extLst>
            </p:cNvPr>
            <p:cNvSpPr>
              <a:spLocks noChangeArrowheads="1"/>
            </p:cNvSpPr>
            <p:nvPr/>
          </p:nvSpPr>
          <p:spPr bwMode="auto">
            <a:xfrm rot="10800000">
              <a:off x="2590800" y="48783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4" name="Text Box 8">
              <a:extLst>
                <a:ext uri="{FF2B5EF4-FFF2-40B4-BE49-F238E27FC236}">
                  <a16:creationId xmlns:a16="http://schemas.microsoft.com/office/drawing/2014/main" id="{C80812E5-94B7-49AE-95D2-50D2B8714E9D}"/>
                </a:ext>
              </a:extLst>
            </p:cNvPr>
            <p:cNvSpPr txBox="1">
              <a:spLocks noChangeArrowheads="1"/>
            </p:cNvSpPr>
            <p:nvPr/>
          </p:nvSpPr>
          <p:spPr bwMode="auto">
            <a:xfrm>
              <a:off x="685800" y="41910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85" name="Text Box 9">
              <a:extLst>
                <a:ext uri="{FF2B5EF4-FFF2-40B4-BE49-F238E27FC236}">
                  <a16:creationId xmlns:a16="http://schemas.microsoft.com/office/drawing/2014/main" id="{6EB66497-3433-4AB4-B139-53FFE4CE4253}"/>
                </a:ext>
              </a:extLst>
            </p:cNvPr>
            <p:cNvSpPr txBox="1">
              <a:spLocks noChangeArrowheads="1"/>
            </p:cNvSpPr>
            <p:nvPr/>
          </p:nvSpPr>
          <p:spPr bwMode="auto">
            <a:xfrm>
              <a:off x="3429000" y="3352800"/>
              <a:ext cx="457200" cy="306388"/>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186" name="Text Box 10">
              <a:extLst>
                <a:ext uri="{FF2B5EF4-FFF2-40B4-BE49-F238E27FC236}">
                  <a16:creationId xmlns:a16="http://schemas.microsoft.com/office/drawing/2014/main" id="{70AD5A30-1D1C-4354-959F-9381E0EFC1F9}"/>
                </a:ext>
              </a:extLst>
            </p:cNvPr>
            <p:cNvSpPr txBox="1">
              <a:spLocks noChangeArrowheads="1"/>
            </p:cNvSpPr>
            <p:nvPr/>
          </p:nvSpPr>
          <p:spPr bwMode="auto">
            <a:xfrm>
              <a:off x="1524000" y="51816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187" name="Text Box 11">
              <a:extLst>
                <a:ext uri="{FF2B5EF4-FFF2-40B4-BE49-F238E27FC236}">
                  <a16:creationId xmlns:a16="http://schemas.microsoft.com/office/drawing/2014/main" id="{CEA5C14E-DE78-46D3-A0A0-DD97D6060074}"/>
                </a:ext>
              </a:extLst>
            </p:cNvPr>
            <p:cNvSpPr txBox="1">
              <a:spLocks noChangeArrowheads="1"/>
            </p:cNvSpPr>
            <p:nvPr/>
          </p:nvSpPr>
          <p:spPr bwMode="auto">
            <a:xfrm>
              <a:off x="2743200" y="51054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188" name="Text Box 12">
              <a:extLst>
                <a:ext uri="{FF2B5EF4-FFF2-40B4-BE49-F238E27FC236}">
                  <a16:creationId xmlns:a16="http://schemas.microsoft.com/office/drawing/2014/main" id="{AC59A46A-7C33-4C21-B4B3-37D224CDCD7E}"/>
                </a:ext>
              </a:extLst>
            </p:cNvPr>
            <p:cNvSpPr txBox="1">
              <a:spLocks noChangeArrowheads="1"/>
            </p:cNvSpPr>
            <p:nvPr/>
          </p:nvSpPr>
          <p:spPr bwMode="auto">
            <a:xfrm>
              <a:off x="1752600" y="2971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Arial" panose="020B0604020202020204" pitchFamily="34" charset="0"/>
                </a:rPr>
                <a:t>C3</a:t>
              </a:r>
            </a:p>
          </p:txBody>
        </p:sp>
        <p:grpSp>
          <p:nvGrpSpPr>
            <p:cNvPr id="52" name="Group 51">
              <a:extLst>
                <a:ext uri="{FF2B5EF4-FFF2-40B4-BE49-F238E27FC236}">
                  <a16:creationId xmlns:a16="http://schemas.microsoft.com/office/drawing/2014/main" id="{C7B44DF8-47D8-4A56-A7F2-6DA354856B2C}"/>
                </a:ext>
              </a:extLst>
            </p:cNvPr>
            <p:cNvGrpSpPr/>
            <p:nvPr/>
          </p:nvGrpSpPr>
          <p:grpSpPr>
            <a:xfrm>
              <a:off x="60491" y="2329934"/>
              <a:ext cx="3984683" cy="4255532"/>
              <a:chOff x="60491" y="2329934"/>
              <a:chExt cx="3984683" cy="4255532"/>
            </a:xfrm>
          </p:grpSpPr>
          <p:cxnSp>
            <p:nvCxnSpPr>
              <p:cNvPr id="53" name="Straight Arrow Connector 52">
                <a:extLst>
                  <a:ext uri="{FF2B5EF4-FFF2-40B4-BE49-F238E27FC236}">
                    <a16:creationId xmlns:a16="http://schemas.microsoft.com/office/drawing/2014/main" id="{5A87A4A8-A01D-45C5-846A-EE5FCB687350}"/>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91A65DA-4278-4BB5-A20B-21E17FEC1C21}"/>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88955F0-42B3-4D27-A9C3-4D78AE5AD167}"/>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56" name="TextBox 55">
                <a:extLst>
                  <a:ext uri="{FF2B5EF4-FFF2-40B4-BE49-F238E27FC236}">
                    <a16:creationId xmlns:a16="http://schemas.microsoft.com/office/drawing/2014/main" id="{1841C77C-4C8A-4478-A242-C65D0792D8C6}"/>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47A4554A-37B5-4A87-973D-DA590ED79E32}"/>
              </a:ext>
            </a:extLst>
          </p:cNvPr>
          <p:cNvSpPr>
            <a:spLocks noGrp="1" noChangeArrowheads="1"/>
          </p:cNvSpPr>
          <p:nvPr>
            <p:ph type="title"/>
          </p:nvPr>
        </p:nvSpPr>
        <p:spPr/>
        <p:txBody>
          <a:bodyPr/>
          <a:lstStyle/>
          <a:p>
            <a:r>
              <a:rPr lang="en-US" altLang="en-US"/>
              <a:t>Intermediate Situation</a:t>
            </a:r>
          </a:p>
        </p:txBody>
      </p:sp>
      <p:sp>
        <p:nvSpPr>
          <p:cNvPr id="51202" name="Rectangle 2">
            <a:extLst>
              <a:ext uri="{FF2B5EF4-FFF2-40B4-BE49-F238E27FC236}">
                <a16:creationId xmlns:a16="http://schemas.microsoft.com/office/drawing/2014/main" id="{CE0E70E6-07CB-493A-B624-9C50786D3B6B}"/>
              </a:ext>
            </a:extLst>
          </p:cNvPr>
          <p:cNvSpPr>
            <a:spLocks noGrp="1" noChangeArrowheads="1"/>
          </p:cNvSpPr>
          <p:nvPr>
            <p:ph idx="1"/>
          </p:nvPr>
        </p:nvSpPr>
        <p:spPr>
          <a:xfrm>
            <a:off x="628650" y="1676400"/>
            <a:ext cx="4579938" cy="1022866"/>
          </a:xfrm>
        </p:spPr>
        <p:txBody>
          <a:bodyPr/>
          <a:lstStyle/>
          <a:p>
            <a:r>
              <a:rPr lang="en-US" altLang="en-US" dirty="0"/>
              <a:t>We want to merge the two closest clusters (C2 and C5)  and update the proximity matrix. </a:t>
            </a:r>
          </a:p>
          <a:p>
            <a:pPr lvl="1"/>
            <a:endParaRPr lang="en-US" altLang="en-US" dirty="0"/>
          </a:p>
        </p:txBody>
      </p:sp>
      <p:grpSp>
        <p:nvGrpSpPr>
          <p:cNvPr id="3" name="Group 2">
            <a:extLst>
              <a:ext uri="{FF2B5EF4-FFF2-40B4-BE49-F238E27FC236}">
                <a16:creationId xmlns:a16="http://schemas.microsoft.com/office/drawing/2014/main" id="{B81EAE3D-A6AE-F0A0-E0A3-84C28AC8A07B}"/>
              </a:ext>
            </a:extLst>
          </p:cNvPr>
          <p:cNvGrpSpPr/>
          <p:nvPr/>
        </p:nvGrpSpPr>
        <p:grpSpPr>
          <a:xfrm>
            <a:off x="5486400" y="1676400"/>
            <a:ext cx="2970213" cy="2592388"/>
            <a:chOff x="5486400" y="1676400"/>
            <a:chExt cx="2970213" cy="2592388"/>
          </a:xfrm>
        </p:grpSpPr>
        <p:grpSp>
          <p:nvGrpSpPr>
            <p:cNvPr id="51213" name="Group 13">
              <a:extLst>
                <a:ext uri="{FF2B5EF4-FFF2-40B4-BE49-F238E27FC236}">
                  <a16:creationId xmlns:a16="http://schemas.microsoft.com/office/drawing/2014/main" id="{181E22C9-FAF1-443C-9DA5-63DFD4BDA555}"/>
                </a:ext>
              </a:extLst>
            </p:cNvPr>
            <p:cNvGrpSpPr>
              <a:grpSpLocks/>
            </p:cNvGrpSpPr>
            <p:nvPr/>
          </p:nvGrpSpPr>
          <p:grpSpPr bwMode="auto">
            <a:xfrm>
              <a:off x="5486400" y="1676400"/>
              <a:ext cx="2970213" cy="2200276"/>
              <a:chOff x="3456" y="1056"/>
              <a:chExt cx="1871" cy="1386"/>
            </a:xfrm>
          </p:grpSpPr>
          <p:sp>
            <p:nvSpPr>
              <p:cNvPr id="51214" name="Text Box 14">
                <a:extLst>
                  <a:ext uri="{FF2B5EF4-FFF2-40B4-BE49-F238E27FC236}">
                    <a16:creationId xmlns:a16="http://schemas.microsoft.com/office/drawing/2014/main" id="{CCD3DEC9-C179-4F70-B4E0-A7DFC76BA216}"/>
                  </a:ext>
                </a:extLst>
              </p:cNvPr>
              <p:cNvSpPr txBox="1">
                <a:spLocks noChangeArrowheads="1"/>
              </p:cNvSpPr>
              <p:nvPr/>
            </p:nvSpPr>
            <p:spPr bwMode="auto">
              <a:xfrm>
                <a:off x="4017" y="1056"/>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a:t>
                </a:r>
              </a:p>
            </p:txBody>
          </p:sp>
          <p:sp>
            <p:nvSpPr>
              <p:cNvPr id="51215" name="Text Box 15">
                <a:extLst>
                  <a:ext uri="{FF2B5EF4-FFF2-40B4-BE49-F238E27FC236}">
                    <a16:creationId xmlns:a16="http://schemas.microsoft.com/office/drawing/2014/main" id="{8E803204-5288-43C9-8653-240470566405}"/>
                  </a:ext>
                </a:extLst>
              </p:cNvPr>
              <p:cNvSpPr txBox="1">
                <a:spLocks noChangeArrowheads="1"/>
              </p:cNvSpPr>
              <p:nvPr/>
            </p:nvSpPr>
            <p:spPr bwMode="auto">
              <a:xfrm>
                <a:off x="3737" y="1056"/>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1216" name="Line 16">
                <a:extLst>
                  <a:ext uri="{FF2B5EF4-FFF2-40B4-BE49-F238E27FC236}">
                    <a16:creationId xmlns:a16="http://schemas.microsoft.com/office/drawing/2014/main" id="{13AFDB27-5D32-42A9-B81B-22BD5C753D27}"/>
                  </a:ext>
                </a:extLst>
              </p:cNvPr>
              <p:cNvSpPr>
                <a:spLocks noChangeShapeType="1"/>
              </p:cNvSpPr>
              <p:nvPr/>
            </p:nvSpPr>
            <p:spPr bwMode="auto">
              <a:xfrm>
                <a:off x="3690"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17" name="Line 17">
                <a:extLst>
                  <a:ext uri="{FF2B5EF4-FFF2-40B4-BE49-F238E27FC236}">
                    <a16:creationId xmlns:a16="http://schemas.microsoft.com/office/drawing/2014/main" id="{0F018050-DB8D-45A9-8E57-E3BE63345787}"/>
                  </a:ext>
                </a:extLst>
              </p:cNvPr>
              <p:cNvSpPr>
                <a:spLocks noChangeShapeType="1"/>
              </p:cNvSpPr>
              <p:nvPr/>
            </p:nvSpPr>
            <p:spPr bwMode="auto">
              <a:xfrm>
                <a:off x="3503" y="1233"/>
                <a:ext cx="1824"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18" name="Line 18">
                <a:extLst>
                  <a:ext uri="{FF2B5EF4-FFF2-40B4-BE49-F238E27FC236}">
                    <a16:creationId xmlns:a16="http://schemas.microsoft.com/office/drawing/2014/main" id="{8BEFD444-0D21-4A40-9B43-967CABD90D48}"/>
                  </a:ext>
                </a:extLst>
              </p:cNvPr>
              <p:cNvSpPr>
                <a:spLocks noChangeShapeType="1"/>
              </p:cNvSpPr>
              <p:nvPr/>
            </p:nvSpPr>
            <p:spPr bwMode="auto">
              <a:xfrm>
                <a:off x="5234"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19" name="Line 19">
                <a:extLst>
                  <a:ext uri="{FF2B5EF4-FFF2-40B4-BE49-F238E27FC236}">
                    <a16:creationId xmlns:a16="http://schemas.microsoft.com/office/drawing/2014/main" id="{7BEB28F4-CC00-4569-A4F6-4671256F984C}"/>
                  </a:ext>
                </a:extLst>
              </p:cNvPr>
              <p:cNvSpPr>
                <a:spLocks noChangeShapeType="1"/>
              </p:cNvSpPr>
              <p:nvPr/>
            </p:nvSpPr>
            <p:spPr bwMode="auto">
              <a:xfrm>
                <a:off x="3503" y="2424"/>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20" name="Text Box 20">
                <a:extLst>
                  <a:ext uri="{FF2B5EF4-FFF2-40B4-BE49-F238E27FC236}">
                    <a16:creationId xmlns:a16="http://schemas.microsoft.com/office/drawing/2014/main" id="{7F84A071-9D8F-4B24-A870-99B4F42CD633}"/>
                  </a:ext>
                </a:extLst>
              </p:cNvPr>
              <p:cNvSpPr txBox="1">
                <a:spLocks noChangeArrowheads="1"/>
              </p:cNvSpPr>
              <p:nvPr/>
            </p:nvSpPr>
            <p:spPr bwMode="auto">
              <a:xfrm>
                <a:off x="3456" y="1277"/>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1221" name="Text Box 21">
                <a:extLst>
                  <a:ext uri="{FF2B5EF4-FFF2-40B4-BE49-F238E27FC236}">
                    <a16:creationId xmlns:a16="http://schemas.microsoft.com/office/drawing/2014/main" id="{62080A1A-7744-4352-8B59-E34850746FFB}"/>
                  </a:ext>
                </a:extLst>
              </p:cNvPr>
              <p:cNvSpPr txBox="1">
                <a:spLocks noChangeArrowheads="1"/>
              </p:cNvSpPr>
              <p:nvPr/>
            </p:nvSpPr>
            <p:spPr bwMode="auto">
              <a:xfrm>
                <a:off x="3456" y="1762"/>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C3</a:t>
                </a:r>
              </a:p>
            </p:txBody>
          </p:sp>
          <p:sp>
            <p:nvSpPr>
              <p:cNvPr id="51222" name="Text Box 22">
                <a:extLst>
                  <a:ext uri="{FF2B5EF4-FFF2-40B4-BE49-F238E27FC236}">
                    <a16:creationId xmlns:a16="http://schemas.microsoft.com/office/drawing/2014/main" id="{A88F53EC-BAAE-4652-8854-4C67E67BD138}"/>
                  </a:ext>
                </a:extLst>
              </p:cNvPr>
              <p:cNvSpPr txBox="1">
                <a:spLocks noChangeArrowheads="1"/>
              </p:cNvSpPr>
              <p:nvPr/>
            </p:nvSpPr>
            <p:spPr bwMode="auto">
              <a:xfrm>
                <a:off x="3456" y="2247"/>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C5</a:t>
                </a:r>
              </a:p>
            </p:txBody>
          </p:sp>
          <p:sp>
            <p:nvSpPr>
              <p:cNvPr id="51223" name="Text Box 23">
                <a:extLst>
                  <a:ext uri="{FF2B5EF4-FFF2-40B4-BE49-F238E27FC236}">
                    <a16:creationId xmlns:a16="http://schemas.microsoft.com/office/drawing/2014/main" id="{1B6B365C-6B2F-460E-913D-29D4476B3645}"/>
                  </a:ext>
                </a:extLst>
              </p:cNvPr>
              <p:cNvSpPr txBox="1">
                <a:spLocks noChangeArrowheads="1"/>
              </p:cNvSpPr>
              <p:nvPr/>
            </p:nvSpPr>
            <p:spPr bwMode="auto">
              <a:xfrm>
                <a:off x="3456" y="2027"/>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1224" name="Text Box 24">
                <a:extLst>
                  <a:ext uri="{FF2B5EF4-FFF2-40B4-BE49-F238E27FC236}">
                    <a16:creationId xmlns:a16="http://schemas.microsoft.com/office/drawing/2014/main" id="{B37C04C8-CBCF-48FD-9C4E-41B02EBC65E9}"/>
                  </a:ext>
                </a:extLst>
              </p:cNvPr>
              <p:cNvSpPr txBox="1">
                <a:spLocks noChangeArrowheads="1"/>
              </p:cNvSpPr>
              <p:nvPr/>
            </p:nvSpPr>
            <p:spPr bwMode="auto">
              <a:xfrm>
                <a:off x="3456" y="1542"/>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a:t>
                </a:r>
              </a:p>
            </p:txBody>
          </p:sp>
          <p:sp>
            <p:nvSpPr>
              <p:cNvPr id="51225" name="Text Box 25">
                <a:extLst>
                  <a:ext uri="{FF2B5EF4-FFF2-40B4-BE49-F238E27FC236}">
                    <a16:creationId xmlns:a16="http://schemas.microsoft.com/office/drawing/2014/main" id="{C8CF55C3-DC46-479F-B245-BD9EA3FB5F88}"/>
                  </a:ext>
                </a:extLst>
              </p:cNvPr>
              <p:cNvSpPr txBox="1">
                <a:spLocks noChangeArrowheads="1"/>
              </p:cNvSpPr>
              <p:nvPr/>
            </p:nvSpPr>
            <p:spPr bwMode="auto">
              <a:xfrm>
                <a:off x="4345" y="1056"/>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C3</a:t>
                </a:r>
              </a:p>
            </p:txBody>
          </p:sp>
          <p:sp>
            <p:nvSpPr>
              <p:cNvPr id="51226" name="Text Box 26">
                <a:extLst>
                  <a:ext uri="{FF2B5EF4-FFF2-40B4-BE49-F238E27FC236}">
                    <a16:creationId xmlns:a16="http://schemas.microsoft.com/office/drawing/2014/main" id="{CFAA48CE-565E-4125-B126-57ACD09D6FF3}"/>
                  </a:ext>
                </a:extLst>
              </p:cNvPr>
              <p:cNvSpPr txBox="1">
                <a:spLocks noChangeArrowheads="1"/>
              </p:cNvSpPr>
              <p:nvPr/>
            </p:nvSpPr>
            <p:spPr bwMode="auto">
              <a:xfrm>
                <a:off x="4673" y="1056"/>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1227" name="Text Box 27">
                <a:extLst>
                  <a:ext uri="{FF2B5EF4-FFF2-40B4-BE49-F238E27FC236}">
                    <a16:creationId xmlns:a16="http://schemas.microsoft.com/office/drawing/2014/main" id="{7B081852-0353-49D7-8165-6B330F8F4107}"/>
                  </a:ext>
                </a:extLst>
              </p:cNvPr>
              <p:cNvSpPr txBox="1">
                <a:spLocks noChangeArrowheads="1"/>
              </p:cNvSpPr>
              <p:nvPr/>
            </p:nvSpPr>
            <p:spPr bwMode="auto">
              <a:xfrm>
                <a:off x="4953" y="1056"/>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C5</a:t>
                </a:r>
              </a:p>
            </p:txBody>
          </p:sp>
          <p:sp>
            <p:nvSpPr>
              <p:cNvPr id="51228" name="Line 28">
                <a:extLst>
                  <a:ext uri="{FF2B5EF4-FFF2-40B4-BE49-F238E27FC236}">
                    <a16:creationId xmlns:a16="http://schemas.microsoft.com/office/drawing/2014/main" id="{5A569AE0-6BA8-4BD6-B751-4BA4343D5A08}"/>
                  </a:ext>
                </a:extLst>
              </p:cNvPr>
              <p:cNvSpPr>
                <a:spLocks noChangeShapeType="1"/>
              </p:cNvSpPr>
              <p:nvPr/>
            </p:nvSpPr>
            <p:spPr bwMode="auto">
              <a:xfrm>
                <a:off x="3503" y="1453"/>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29" name="Line 29">
                <a:extLst>
                  <a:ext uri="{FF2B5EF4-FFF2-40B4-BE49-F238E27FC236}">
                    <a16:creationId xmlns:a16="http://schemas.microsoft.com/office/drawing/2014/main" id="{C683CFA9-E03E-40F4-A24D-602740DD240E}"/>
                  </a:ext>
                </a:extLst>
              </p:cNvPr>
              <p:cNvSpPr>
                <a:spLocks noChangeShapeType="1"/>
              </p:cNvSpPr>
              <p:nvPr/>
            </p:nvSpPr>
            <p:spPr bwMode="auto">
              <a:xfrm>
                <a:off x="3503" y="1939"/>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0" name="Line 30">
                <a:extLst>
                  <a:ext uri="{FF2B5EF4-FFF2-40B4-BE49-F238E27FC236}">
                    <a16:creationId xmlns:a16="http://schemas.microsoft.com/office/drawing/2014/main" id="{2E393975-909F-4A2D-97E7-472A463B6CC4}"/>
                  </a:ext>
                </a:extLst>
              </p:cNvPr>
              <p:cNvSpPr>
                <a:spLocks noChangeShapeType="1"/>
              </p:cNvSpPr>
              <p:nvPr/>
            </p:nvSpPr>
            <p:spPr bwMode="auto">
              <a:xfrm>
                <a:off x="3503" y="1718"/>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1" name="Line 31">
                <a:extLst>
                  <a:ext uri="{FF2B5EF4-FFF2-40B4-BE49-F238E27FC236}">
                    <a16:creationId xmlns:a16="http://schemas.microsoft.com/office/drawing/2014/main" id="{1960C5A9-2831-4A99-9592-6AFD543BDEBC}"/>
                  </a:ext>
                </a:extLst>
              </p:cNvPr>
              <p:cNvSpPr>
                <a:spLocks noChangeShapeType="1"/>
              </p:cNvSpPr>
              <p:nvPr/>
            </p:nvSpPr>
            <p:spPr bwMode="auto">
              <a:xfrm>
                <a:off x="3503" y="2159"/>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2" name="Line 32">
                <a:extLst>
                  <a:ext uri="{FF2B5EF4-FFF2-40B4-BE49-F238E27FC236}">
                    <a16:creationId xmlns:a16="http://schemas.microsoft.com/office/drawing/2014/main" id="{95476E2E-8C15-4067-A660-1F9557AC5CBA}"/>
                  </a:ext>
                </a:extLst>
              </p:cNvPr>
              <p:cNvSpPr>
                <a:spLocks noChangeShapeType="1"/>
              </p:cNvSpPr>
              <p:nvPr/>
            </p:nvSpPr>
            <p:spPr bwMode="auto">
              <a:xfrm>
                <a:off x="4017"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3" name="Line 33">
                <a:extLst>
                  <a:ext uri="{FF2B5EF4-FFF2-40B4-BE49-F238E27FC236}">
                    <a16:creationId xmlns:a16="http://schemas.microsoft.com/office/drawing/2014/main" id="{08368D2A-D689-4F9E-ABDE-40967DA1E8C8}"/>
                  </a:ext>
                </a:extLst>
              </p:cNvPr>
              <p:cNvSpPr>
                <a:spLocks noChangeShapeType="1"/>
              </p:cNvSpPr>
              <p:nvPr/>
            </p:nvSpPr>
            <p:spPr bwMode="auto">
              <a:xfrm>
                <a:off x="4298"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4" name="Line 34">
                <a:extLst>
                  <a:ext uri="{FF2B5EF4-FFF2-40B4-BE49-F238E27FC236}">
                    <a16:creationId xmlns:a16="http://schemas.microsoft.com/office/drawing/2014/main" id="{ED4CDBC7-0EE2-406F-83BC-FB6263366358}"/>
                  </a:ext>
                </a:extLst>
              </p:cNvPr>
              <p:cNvSpPr>
                <a:spLocks noChangeShapeType="1"/>
              </p:cNvSpPr>
              <p:nvPr/>
            </p:nvSpPr>
            <p:spPr bwMode="auto">
              <a:xfrm>
                <a:off x="4626"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5" name="Line 35">
                <a:extLst>
                  <a:ext uri="{FF2B5EF4-FFF2-40B4-BE49-F238E27FC236}">
                    <a16:creationId xmlns:a16="http://schemas.microsoft.com/office/drawing/2014/main" id="{E769FD16-508D-4354-83F0-478421AE8592}"/>
                  </a:ext>
                </a:extLst>
              </p:cNvPr>
              <p:cNvSpPr>
                <a:spLocks noChangeShapeType="1"/>
              </p:cNvSpPr>
              <p:nvPr/>
            </p:nvSpPr>
            <p:spPr bwMode="auto">
              <a:xfrm>
                <a:off x="4953"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6" name="Rectangle 36">
                <a:extLst>
                  <a:ext uri="{FF2B5EF4-FFF2-40B4-BE49-F238E27FC236}">
                    <a16:creationId xmlns:a16="http://schemas.microsoft.com/office/drawing/2014/main" id="{663F0161-4E43-4393-BB43-74CF9B9AD2EB}"/>
                  </a:ext>
                </a:extLst>
              </p:cNvPr>
              <p:cNvSpPr>
                <a:spLocks noChangeArrowheads="1"/>
              </p:cNvSpPr>
              <p:nvPr/>
            </p:nvSpPr>
            <p:spPr bwMode="auto">
              <a:xfrm>
                <a:off x="3690" y="1453"/>
                <a:ext cx="1543" cy="264"/>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wrap="none" anchor="ctr"/>
              <a:lstStyle/>
              <a:p>
                <a:endParaRPr lang="en-US"/>
              </a:p>
            </p:txBody>
          </p:sp>
          <p:sp>
            <p:nvSpPr>
              <p:cNvPr id="51237" name="Rectangle 37">
                <a:extLst>
                  <a:ext uri="{FF2B5EF4-FFF2-40B4-BE49-F238E27FC236}">
                    <a16:creationId xmlns:a16="http://schemas.microsoft.com/office/drawing/2014/main" id="{20CB7BEA-234A-46B4-8A09-1EDDEEFAA07E}"/>
                  </a:ext>
                </a:extLst>
              </p:cNvPr>
              <p:cNvSpPr>
                <a:spLocks noChangeArrowheads="1"/>
              </p:cNvSpPr>
              <p:nvPr/>
            </p:nvSpPr>
            <p:spPr bwMode="auto">
              <a:xfrm>
                <a:off x="3690" y="2159"/>
                <a:ext cx="1543" cy="264"/>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wrap="none" anchor="ctr"/>
              <a:lstStyle/>
              <a:p>
                <a:endParaRPr lang="en-US"/>
              </a:p>
            </p:txBody>
          </p:sp>
          <p:sp>
            <p:nvSpPr>
              <p:cNvPr id="51238" name="Rectangle 38">
                <a:extLst>
                  <a:ext uri="{FF2B5EF4-FFF2-40B4-BE49-F238E27FC236}">
                    <a16:creationId xmlns:a16="http://schemas.microsoft.com/office/drawing/2014/main" id="{8EDD2705-C62A-4C3E-B206-C90260B6F187}"/>
                  </a:ext>
                </a:extLst>
              </p:cNvPr>
              <p:cNvSpPr>
                <a:spLocks noChangeArrowheads="1"/>
              </p:cNvSpPr>
              <p:nvPr/>
            </p:nvSpPr>
            <p:spPr bwMode="auto">
              <a:xfrm rot="5400000">
                <a:off x="3556" y="1682"/>
                <a:ext cx="1192" cy="290"/>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wrap="none" anchor="ctr"/>
              <a:lstStyle/>
              <a:p>
                <a:endParaRPr lang="en-US" dirty="0"/>
              </a:p>
            </p:txBody>
          </p:sp>
          <p:sp>
            <p:nvSpPr>
              <p:cNvPr id="51239" name="Rectangle 39">
                <a:extLst>
                  <a:ext uri="{FF2B5EF4-FFF2-40B4-BE49-F238E27FC236}">
                    <a16:creationId xmlns:a16="http://schemas.microsoft.com/office/drawing/2014/main" id="{26F24B7F-23E9-4050-B3E9-C805FBC9A08B}"/>
                  </a:ext>
                </a:extLst>
              </p:cNvPr>
              <p:cNvSpPr>
                <a:spLocks noChangeArrowheads="1"/>
              </p:cNvSpPr>
              <p:nvPr/>
            </p:nvSpPr>
            <p:spPr bwMode="auto">
              <a:xfrm rot="5400000">
                <a:off x="4488" y="1677"/>
                <a:ext cx="1192" cy="302"/>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wrap="none" anchor="ctr"/>
              <a:lstStyle/>
              <a:p>
                <a:endParaRPr lang="en-US"/>
              </a:p>
            </p:txBody>
          </p:sp>
        </p:grpSp>
        <p:sp>
          <p:nvSpPr>
            <p:cNvPr id="51241" name="Text Box 41">
              <a:extLst>
                <a:ext uri="{FF2B5EF4-FFF2-40B4-BE49-F238E27FC236}">
                  <a16:creationId xmlns:a16="http://schemas.microsoft.com/office/drawing/2014/main" id="{A6347EE6-9919-427D-8EC4-E9E3D3AB2E93}"/>
                </a:ext>
              </a:extLst>
            </p:cNvPr>
            <p:cNvSpPr txBox="1">
              <a:spLocks noChangeArrowheads="1"/>
            </p:cNvSpPr>
            <p:nvPr/>
          </p:nvSpPr>
          <p:spPr bwMode="auto">
            <a:xfrm>
              <a:off x="5791200" y="3870325"/>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grpSp>
        <p:nvGrpSpPr>
          <p:cNvPr id="4" name="Group 3">
            <a:extLst>
              <a:ext uri="{FF2B5EF4-FFF2-40B4-BE49-F238E27FC236}">
                <a16:creationId xmlns:a16="http://schemas.microsoft.com/office/drawing/2014/main" id="{F450EE0B-C9B2-A33D-8A0B-E2B8BCAC34C6}"/>
              </a:ext>
            </a:extLst>
          </p:cNvPr>
          <p:cNvGrpSpPr/>
          <p:nvPr/>
        </p:nvGrpSpPr>
        <p:grpSpPr>
          <a:xfrm>
            <a:off x="4809998" y="4724400"/>
            <a:ext cx="3800602" cy="2046287"/>
            <a:chOff x="4152900" y="4878388"/>
            <a:chExt cx="3800602" cy="2046287"/>
          </a:xfrm>
        </p:grpSpPr>
        <p:sp>
          <p:nvSpPr>
            <p:cNvPr id="51242" name="Oval 42">
              <a:extLst>
                <a:ext uri="{FF2B5EF4-FFF2-40B4-BE49-F238E27FC236}">
                  <a16:creationId xmlns:a16="http://schemas.microsoft.com/office/drawing/2014/main" id="{EE6CB243-FF95-49C9-B1B2-8521C14124EA}"/>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3" name="Oval 43">
              <a:extLst>
                <a:ext uri="{FF2B5EF4-FFF2-40B4-BE49-F238E27FC236}">
                  <a16:creationId xmlns:a16="http://schemas.microsoft.com/office/drawing/2014/main" id="{E2CE8618-36A8-495E-B484-9F38DCFE07DB}"/>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4" name="Oval 44">
              <a:extLst>
                <a:ext uri="{FF2B5EF4-FFF2-40B4-BE49-F238E27FC236}">
                  <a16:creationId xmlns:a16="http://schemas.microsoft.com/office/drawing/2014/main" id="{09AFDD9C-D0B5-4965-8770-2189B17B7AC9}"/>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5" name="Oval 45">
              <a:extLst>
                <a:ext uri="{FF2B5EF4-FFF2-40B4-BE49-F238E27FC236}">
                  <a16:creationId xmlns:a16="http://schemas.microsoft.com/office/drawing/2014/main" id="{43C435E7-6F7F-4672-97F2-655DB14C7E6D}"/>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6" name="Oval 46">
              <a:extLst>
                <a:ext uri="{FF2B5EF4-FFF2-40B4-BE49-F238E27FC236}">
                  <a16:creationId xmlns:a16="http://schemas.microsoft.com/office/drawing/2014/main" id="{AE819BCC-0145-4E9D-AA5A-C2BE36F6CADF}"/>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7" name="Oval 47">
              <a:extLst>
                <a:ext uri="{FF2B5EF4-FFF2-40B4-BE49-F238E27FC236}">
                  <a16:creationId xmlns:a16="http://schemas.microsoft.com/office/drawing/2014/main" id="{3F45D695-028D-4FDE-96DC-93057F522120}"/>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8" name="Oval 48">
              <a:extLst>
                <a:ext uri="{FF2B5EF4-FFF2-40B4-BE49-F238E27FC236}">
                  <a16:creationId xmlns:a16="http://schemas.microsoft.com/office/drawing/2014/main" id="{66A96C61-8425-41E5-9CD6-9B12624D3F27}"/>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9" name="Text Box 49">
              <a:extLst>
                <a:ext uri="{FF2B5EF4-FFF2-40B4-BE49-F238E27FC236}">
                  <a16:creationId xmlns:a16="http://schemas.microsoft.com/office/drawing/2014/main" id="{83C8CC1E-99C3-4158-B766-13777D8DB4FC}"/>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mn-lt"/>
                </a:rPr>
                <a:t>...</a:t>
              </a:r>
            </a:p>
          </p:txBody>
        </p:sp>
        <p:cxnSp>
          <p:nvCxnSpPr>
            <p:cNvPr id="51250" name="AutoShape 50">
              <a:extLst>
                <a:ext uri="{FF2B5EF4-FFF2-40B4-BE49-F238E27FC236}">
                  <a16:creationId xmlns:a16="http://schemas.microsoft.com/office/drawing/2014/main" id="{0E996D19-832B-4959-87B7-6A4BB7A19D42}"/>
                </a:ext>
              </a:extLst>
            </p:cNvPr>
            <p:cNvCxnSpPr>
              <a:cxnSpLocks noChangeShapeType="1"/>
              <a:stCxn id="51248" idx="0"/>
              <a:endCxn id="51242"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1" name="AutoShape 51">
              <a:extLst>
                <a:ext uri="{FF2B5EF4-FFF2-40B4-BE49-F238E27FC236}">
                  <a16:creationId xmlns:a16="http://schemas.microsoft.com/office/drawing/2014/main" id="{D1BE4739-3FC1-40C9-B669-8CFFFD6E7FAF}"/>
                </a:ext>
              </a:extLst>
            </p:cNvPr>
            <p:cNvCxnSpPr>
              <a:cxnSpLocks noChangeShapeType="1"/>
              <a:stCxn id="51243" idx="0"/>
              <a:endCxn id="51244"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2" name="AutoShape 52">
              <a:extLst>
                <a:ext uri="{FF2B5EF4-FFF2-40B4-BE49-F238E27FC236}">
                  <a16:creationId xmlns:a16="http://schemas.microsoft.com/office/drawing/2014/main" id="{E095644A-5314-46FC-805B-0764322DB69E}"/>
                </a:ext>
              </a:extLst>
            </p:cNvPr>
            <p:cNvCxnSpPr>
              <a:cxnSpLocks noChangeShapeType="1"/>
              <a:stCxn id="51245" idx="0"/>
              <a:endCxn id="51246"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3" name="AutoShape 53">
              <a:extLst>
                <a:ext uri="{FF2B5EF4-FFF2-40B4-BE49-F238E27FC236}">
                  <a16:creationId xmlns:a16="http://schemas.microsoft.com/office/drawing/2014/main" id="{8DD3DB96-774C-4307-A952-70F56B3C1D13}"/>
                </a:ext>
              </a:extLst>
            </p:cNvPr>
            <p:cNvCxnSpPr>
              <a:cxnSpLocks noChangeShapeType="1"/>
              <a:stCxn id="51252" idx="0"/>
              <a:endCxn id="51247"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255" name="Oval 55">
              <a:extLst>
                <a:ext uri="{FF2B5EF4-FFF2-40B4-BE49-F238E27FC236}">
                  <a16:creationId xmlns:a16="http://schemas.microsoft.com/office/drawing/2014/main" id="{B061F06C-BE6A-4901-86A3-BDDCE277658A}"/>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56" name="Oval 56">
              <a:extLst>
                <a:ext uri="{FF2B5EF4-FFF2-40B4-BE49-F238E27FC236}">
                  <a16:creationId xmlns:a16="http://schemas.microsoft.com/office/drawing/2014/main" id="{7DA8406A-870D-41C4-A3F2-34336C11910F}"/>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57" name="Oval 57">
              <a:extLst>
                <a:ext uri="{FF2B5EF4-FFF2-40B4-BE49-F238E27FC236}">
                  <a16:creationId xmlns:a16="http://schemas.microsoft.com/office/drawing/2014/main" id="{3A5C6A10-8D19-4484-8304-97A05444F808}"/>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58" name="Oval 58">
              <a:extLst>
                <a:ext uri="{FF2B5EF4-FFF2-40B4-BE49-F238E27FC236}">
                  <a16:creationId xmlns:a16="http://schemas.microsoft.com/office/drawing/2014/main" id="{235BC36F-2C97-4BE9-AF03-4FD3F92C674E}"/>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59" name="Oval 59">
              <a:extLst>
                <a:ext uri="{FF2B5EF4-FFF2-40B4-BE49-F238E27FC236}">
                  <a16:creationId xmlns:a16="http://schemas.microsoft.com/office/drawing/2014/main" id="{DDB43E65-2AFB-4BE5-A296-6B4FBDD11EDE}"/>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60" name="Oval 60">
              <a:extLst>
                <a:ext uri="{FF2B5EF4-FFF2-40B4-BE49-F238E27FC236}">
                  <a16:creationId xmlns:a16="http://schemas.microsoft.com/office/drawing/2014/main" id="{EDE2066F-8A01-4C69-8136-9031C975B93B}"/>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61" name="Oval 61">
              <a:extLst>
                <a:ext uri="{FF2B5EF4-FFF2-40B4-BE49-F238E27FC236}">
                  <a16:creationId xmlns:a16="http://schemas.microsoft.com/office/drawing/2014/main" id="{3261D3A1-6C60-443B-9D2C-91BDDB2CB8A5}"/>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62" name="Text Box 62">
              <a:extLst>
                <a:ext uri="{FF2B5EF4-FFF2-40B4-BE49-F238E27FC236}">
                  <a16:creationId xmlns:a16="http://schemas.microsoft.com/office/drawing/2014/main" id="{FE655479-B529-4D7A-9C59-EBBA9F5DAD72}"/>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mn-lt"/>
                </a:rPr>
                <a:t>...</a:t>
              </a:r>
            </a:p>
          </p:txBody>
        </p:sp>
        <p:cxnSp>
          <p:nvCxnSpPr>
            <p:cNvPr id="51263" name="AutoShape 63">
              <a:extLst>
                <a:ext uri="{FF2B5EF4-FFF2-40B4-BE49-F238E27FC236}">
                  <a16:creationId xmlns:a16="http://schemas.microsoft.com/office/drawing/2014/main" id="{B23C6BE6-25DF-44BD-B8AB-4396083C6CEC}"/>
                </a:ext>
              </a:extLst>
            </p:cNvPr>
            <p:cNvCxnSpPr>
              <a:cxnSpLocks noChangeShapeType="1"/>
              <a:stCxn id="51261" idx="0"/>
              <a:endCxn id="51255"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4" name="AutoShape 64">
              <a:extLst>
                <a:ext uri="{FF2B5EF4-FFF2-40B4-BE49-F238E27FC236}">
                  <a16:creationId xmlns:a16="http://schemas.microsoft.com/office/drawing/2014/main" id="{8741A746-B39A-4A82-9B11-46D3ED992B73}"/>
                </a:ext>
              </a:extLst>
            </p:cNvPr>
            <p:cNvCxnSpPr>
              <a:cxnSpLocks noChangeShapeType="1"/>
              <a:stCxn id="51256" idx="0"/>
              <a:endCxn id="51257"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5" name="AutoShape 65">
              <a:extLst>
                <a:ext uri="{FF2B5EF4-FFF2-40B4-BE49-F238E27FC236}">
                  <a16:creationId xmlns:a16="http://schemas.microsoft.com/office/drawing/2014/main" id="{D422E762-33C3-48E7-BE64-FADCB1E20DE3}"/>
                </a:ext>
              </a:extLst>
            </p:cNvPr>
            <p:cNvCxnSpPr>
              <a:cxnSpLocks noChangeShapeType="1"/>
              <a:stCxn id="51258" idx="0"/>
              <a:endCxn id="51259"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6" name="AutoShape 66">
              <a:extLst>
                <a:ext uri="{FF2B5EF4-FFF2-40B4-BE49-F238E27FC236}">
                  <a16:creationId xmlns:a16="http://schemas.microsoft.com/office/drawing/2014/main" id="{35F8A336-EA16-4433-B15A-E91BE1F3BBE0}"/>
                </a:ext>
              </a:extLst>
            </p:cNvPr>
            <p:cNvCxnSpPr>
              <a:cxnSpLocks noChangeShapeType="1"/>
              <a:stCxn id="51265" idx="0"/>
              <a:endCxn id="51260"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267" name="Text Box 67">
              <a:extLst>
                <a:ext uri="{FF2B5EF4-FFF2-40B4-BE49-F238E27FC236}">
                  <a16:creationId xmlns:a16="http://schemas.microsoft.com/office/drawing/2014/main" id="{64B325B5-5FA8-498F-A3F8-9F51DC2A5F34}"/>
                </a:ext>
              </a:extLst>
            </p:cNvPr>
            <p:cNvSpPr txBox="1">
              <a:spLocks noChangeArrowheads="1"/>
            </p:cNvSpPr>
            <p:nvPr/>
          </p:nvSpPr>
          <p:spPr bwMode="auto">
            <a:xfrm>
              <a:off x="4322763" y="6253163"/>
              <a:ext cx="32305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mn-lt"/>
                </a:rPr>
                <a:t>C2      C5                            C3</a:t>
              </a:r>
            </a:p>
          </p:txBody>
        </p:sp>
        <p:grpSp>
          <p:nvGrpSpPr>
            <p:cNvPr id="20" name="Group 19">
              <a:extLst>
                <a:ext uri="{FF2B5EF4-FFF2-40B4-BE49-F238E27FC236}">
                  <a16:creationId xmlns:a16="http://schemas.microsoft.com/office/drawing/2014/main" id="{760049FD-42DE-4B2A-9301-FF0BD38519D8}"/>
                </a:ext>
              </a:extLst>
            </p:cNvPr>
            <p:cNvGrpSpPr/>
            <p:nvPr/>
          </p:nvGrpSpPr>
          <p:grpSpPr>
            <a:xfrm>
              <a:off x="4419600" y="4878388"/>
              <a:ext cx="914400" cy="928686"/>
              <a:chOff x="4419600" y="4878388"/>
              <a:chExt cx="914400" cy="928686"/>
            </a:xfrm>
          </p:grpSpPr>
          <p:cxnSp>
            <p:nvCxnSpPr>
              <p:cNvPr id="14" name="Straight Connector 13">
                <a:extLst>
                  <a:ext uri="{FF2B5EF4-FFF2-40B4-BE49-F238E27FC236}">
                    <a16:creationId xmlns:a16="http://schemas.microsoft.com/office/drawing/2014/main" id="{3F203580-AC13-4791-A775-A2278129555D}"/>
                  </a:ext>
                </a:extLst>
              </p:cNvPr>
              <p:cNvCxnSpPr/>
              <p:nvPr/>
            </p:nvCxnSpPr>
            <p:spPr>
              <a:xfrm flipV="1">
                <a:off x="4419600" y="4878388"/>
                <a:ext cx="0" cy="30321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CA34268-EB26-41AD-8576-A5CEA3E79B0F}"/>
                  </a:ext>
                </a:extLst>
              </p:cNvPr>
              <p:cNvCxnSpPr>
                <a:cxnSpLocks/>
              </p:cNvCxnSpPr>
              <p:nvPr/>
            </p:nvCxnSpPr>
            <p:spPr>
              <a:xfrm flipV="1">
                <a:off x="5334000" y="4878388"/>
                <a:ext cx="0" cy="92868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B5F98D4-7A2D-4164-9EC5-7DF63651DA67}"/>
                  </a:ext>
                </a:extLst>
              </p:cNvPr>
              <p:cNvCxnSpPr>
                <a:cxnSpLocks/>
              </p:cNvCxnSpPr>
              <p:nvPr/>
            </p:nvCxnSpPr>
            <p:spPr>
              <a:xfrm flipH="1">
                <a:off x="4419600" y="4878388"/>
                <a:ext cx="9144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72" name="Text Box 40">
              <a:extLst>
                <a:ext uri="{FF2B5EF4-FFF2-40B4-BE49-F238E27FC236}">
                  <a16:creationId xmlns:a16="http://schemas.microsoft.com/office/drawing/2014/main" id="{20C3B61D-3C6D-496A-8BF7-FA1020E7BC30}"/>
                </a:ext>
              </a:extLst>
            </p:cNvPr>
            <p:cNvSpPr txBox="1">
              <a:spLocks noChangeArrowheads="1"/>
            </p:cNvSpPr>
            <p:nvPr/>
          </p:nvSpPr>
          <p:spPr bwMode="auto">
            <a:xfrm>
              <a:off x="5438902" y="6526212"/>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Dendrogram</a:t>
              </a:r>
            </a:p>
          </p:txBody>
        </p:sp>
      </p:grpSp>
      <p:grpSp>
        <p:nvGrpSpPr>
          <p:cNvPr id="2" name="Group 1">
            <a:extLst>
              <a:ext uri="{FF2B5EF4-FFF2-40B4-BE49-F238E27FC236}">
                <a16:creationId xmlns:a16="http://schemas.microsoft.com/office/drawing/2014/main" id="{11F9B79B-9A5F-20D0-5F7C-7FEF78E0C162}"/>
              </a:ext>
            </a:extLst>
          </p:cNvPr>
          <p:cNvGrpSpPr/>
          <p:nvPr/>
        </p:nvGrpSpPr>
        <p:grpSpPr>
          <a:xfrm>
            <a:off x="282517" y="2329934"/>
            <a:ext cx="3987889" cy="4255532"/>
            <a:chOff x="60491" y="2329934"/>
            <a:chExt cx="3987889" cy="4255532"/>
          </a:xfrm>
        </p:grpSpPr>
        <p:sp>
          <p:nvSpPr>
            <p:cNvPr id="51203" name="Freeform 3">
              <a:extLst>
                <a:ext uri="{FF2B5EF4-FFF2-40B4-BE49-F238E27FC236}">
                  <a16:creationId xmlns:a16="http://schemas.microsoft.com/office/drawing/2014/main" id="{B09B3641-A7AF-45D5-927B-AB5386C67D6D}"/>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4" name="Freeform 4">
              <a:extLst>
                <a:ext uri="{FF2B5EF4-FFF2-40B4-BE49-F238E27FC236}">
                  <a16:creationId xmlns:a16="http://schemas.microsoft.com/office/drawing/2014/main" id="{9568B27A-BF85-4DB7-98B8-229AC9530D05}"/>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5" name="Freeform 5">
              <a:extLst>
                <a:ext uri="{FF2B5EF4-FFF2-40B4-BE49-F238E27FC236}">
                  <a16:creationId xmlns:a16="http://schemas.microsoft.com/office/drawing/2014/main" id="{FB34974F-B605-42CE-9E61-1453DAF50DDD}"/>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6" name="Freeform 6">
              <a:extLst>
                <a:ext uri="{FF2B5EF4-FFF2-40B4-BE49-F238E27FC236}">
                  <a16:creationId xmlns:a16="http://schemas.microsoft.com/office/drawing/2014/main" id="{F96319DD-1525-4340-B83C-279EDF1EF62B}"/>
                </a:ext>
              </a:extLst>
            </p:cNvPr>
            <p:cNvSpPr>
              <a:spLocks noChangeArrowheads="1"/>
            </p:cNvSpPr>
            <p:nvPr/>
          </p:nvSpPr>
          <p:spPr bwMode="auto">
            <a:xfrm>
              <a:off x="1295400" y="4953000"/>
              <a:ext cx="7747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7" name="Freeform 7">
              <a:extLst>
                <a:ext uri="{FF2B5EF4-FFF2-40B4-BE49-F238E27FC236}">
                  <a16:creationId xmlns:a16="http://schemas.microsoft.com/office/drawing/2014/main" id="{6E5200C8-4F90-4EEA-BE09-C7A68141E0C9}"/>
                </a:ext>
              </a:extLst>
            </p:cNvPr>
            <p:cNvSpPr>
              <a:spLocks noChangeArrowheads="1"/>
            </p:cNvSpPr>
            <p:nvPr/>
          </p:nvSpPr>
          <p:spPr bwMode="auto">
            <a:xfrm rot="10800000">
              <a:off x="2590800" y="48783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8" name="Text Box 8">
              <a:extLst>
                <a:ext uri="{FF2B5EF4-FFF2-40B4-BE49-F238E27FC236}">
                  <a16:creationId xmlns:a16="http://schemas.microsoft.com/office/drawing/2014/main" id="{84D1A2CF-AB8E-4CD3-9202-2BDDE57AF9B4}"/>
                </a:ext>
              </a:extLst>
            </p:cNvPr>
            <p:cNvSpPr txBox="1">
              <a:spLocks noChangeArrowheads="1"/>
            </p:cNvSpPr>
            <p:nvPr/>
          </p:nvSpPr>
          <p:spPr bwMode="auto">
            <a:xfrm>
              <a:off x="685800" y="41910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1209" name="Text Box 9">
              <a:extLst>
                <a:ext uri="{FF2B5EF4-FFF2-40B4-BE49-F238E27FC236}">
                  <a16:creationId xmlns:a16="http://schemas.microsoft.com/office/drawing/2014/main" id="{DA2FC781-5F72-4136-B0E2-94FFE09ACCA4}"/>
                </a:ext>
              </a:extLst>
            </p:cNvPr>
            <p:cNvSpPr txBox="1">
              <a:spLocks noChangeArrowheads="1"/>
            </p:cNvSpPr>
            <p:nvPr/>
          </p:nvSpPr>
          <p:spPr bwMode="auto">
            <a:xfrm>
              <a:off x="3429000" y="33528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1210" name="Text Box 10">
              <a:extLst>
                <a:ext uri="{FF2B5EF4-FFF2-40B4-BE49-F238E27FC236}">
                  <a16:creationId xmlns:a16="http://schemas.microsoft.com/office/drawing/2014/main" id="{4D125C19-F08A-4C9D-8EAB-9310A1C27632}"/>
                </a:ext>
              </a:extLst>
            </p:cNvPr>
            <p:cNvSpPr txBox="1">
              <a:spLocks noChangeArrowheads="1"/>
            </p:cNvSpPr>
            <p:nvPr/>
          </p:nvSpPr>
          <p:spPr bwMode="auto">
            <a:xfrm>
              <a:off x="1524000" y="51816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a:t>
              </a:r>
            </a:p>
          </p:txBody>
        </p:sp>
        <p:sp>
          <p:nvSpPr>
            <p:cNvPr id="51211" name="Text Box 11">
              <a:extLst>
                <a:ext uri="{FF2B5EF4-FFF2-40B4-BE49-F238E27FC236}">
                  <a16:creationId xmlns:a16="http://schemas.microsoft.com/office/drawing/2014/main" id="{73E7439C-F0EB-473F-9A4D-E5F17736F19D}"/>
                </a:ext>
              </a:extLst>
            </p:cNvPr>
            <p:cNvSpPr txBox="1">
              <a:spLocks noChangeArrowheads="1"/>
            </p:cNvSpPr>
            <p:nvPr/>
          </p:nvSpPr>
          <p:spPr bwMode="auto">
            <a:xfrm>
              <a:off x="2743200" y="51054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C5</a:t>
              </a:r>
            </a:p>
          </p:txBody>
        </p:sp>
        <p:sp>
          <p:nvSpPr>
            <p:cNvPr id="51212" name="Text Box 12">
              <a:extLst>
                <a:ext uri="{FF2B5EF4-FFF2-40B4-BE49-F238E27FC236}">
                  <a16:creationId xmlns:a16="http://schemas.microsoft.com/office/drawing/2014/main" id="{0102B493-BEDD-4D98-856D-2603EEFB0916}"/>
                </a:ext>
              </a:extLst>
            </p:cNvPr>
            <p:cNvSpPr txBox="1">
              <a:spLocks noChangeArrowheads="1"/>
            </p:cNvSpPr>
            <p:nvPr/>
          </p:nvSpPr>
          <p:spPr bwMode="auto">
            <a:xfrm>
              <a:off x="1752600" y="29718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C3</a:t>
              </a:r>
            </a:p>
          </p:txBody>
        </p:sp>
        <p:sp>
          <p:nvSpPr>
            <p:cNvPr id="51240" name="Oval 40">
              <a:extLst>
                <a:ext uri="{FF2B5EF4-FFF2-40B4-BE49-F238E27FC236}">
                  <a16:creationId xmlns:a16="http://schemas.microsoft.com/office/drawing/2014/main" id="{45927019-163E-40F7-A74F-7E0E845B299A}"/>
                </a:ext>
              </a:extLst>
            </p:cNvPr>
            <p:cNvSpPr>
              <a:spLocks noChangeArrowheads="1"/>
            </p:cNvSpPr>
            <p:nvPr/>
          </p:nvSpPr>
          <p:spPr bwMode="auto">
            <a:xfrm>
              <a:off x="990600" y="4648200"/>
              <a:ext cx="2514600" cy="1295400"/>
            </a:xfrm>
            <a:prstGeom prst="ellipse">
              <a:avLst/>
            </a:prstGeom>
            <a:noFill/>
            <a:ln w="25560" cap="rnd">
              <a:solidFill>
                <a:schemeClr val="accent2"/>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grpSp>
          <p:nvGrpSpPr>
            <p:cNvPr id="73" name="Group 72">
              <a:extLst>
                <a:ext uri="{FF2B5EF4-FFF2-40B4-BE49-F238E27FC236}">
                  <a16:creationId xmlns:a16="http://schemas.microsoft.com/office/drawing/2014/main" id="{089B0A04-722D-44B1-BEA3-3DF6FA6726D0}"/>
                </a:ext>
              </a:extLst>
            </p:cNvPr>
            <p:cNvGrpSpPr/>
            <p:nvPr/>
          </p:nvGrpSpPr>
          <p:grpSpPr>
            <a:xfrm>
              <a:off x="60491" y="2329934"/>
              <a:ext cx="3987889" cy="4255532"/>
              <a:chOff x="60491" y="2329934"/>
              <a:chExt cx="3987889" cy="4255532"/>
            </a:xfrm>
          </p:grpSpPr>
          <p:cxnSp>
            <p:nvCxnSpPr>
              <p:cNvPr id="74" name="Straight Arrow Connector 73">
                <a:extLst>
                  <a:ext uri="{FF2B5EF4-FFF2-40B4-BE49-F238E27FC236}">
                    <a16:creationId xmlns:a16="http://schemas.microsoft.com/office/drawing/2014/main" id="{F8E36C1C-0088-4490-9F6A-6DECB527C192}"/>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F0C9EF1-00B8-4F24-B925-A0EF2A122C49}"/>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E5A634F8-0F7D-4FE8-AD8E-463533C96F1F}"/>
                  </a:ext>
                </a:extLst>
              </p:cNvPr>
              <p:cNvSpPr txBox="1"/>
              <p:nvPr/>
            </p:nvSpPr>
            <p:spPr>
              <a:xfrm>
                <a:off x="3761122" y="6216134"/>
                <a:ext cx="287258" cy="369332"/>
              </a:xfrm>
              <a:prstGeom prst="rect">
                <a:avLst/>
              </a:prstGeom>
              <a:noFill/>
            </p:spPr>
            <p:txBody>
              <a:bodyPr wrap="none" rtlCol="0">
                <a:spAutoFit/>
              </a:bodyPr>
              <a:lstStyle/>
              <a:p>
                <a:r>
                  <a:rPr lang="en-US" sz="1800" dirty="0">
                    <a:solidFill>
                      <a:schemeClr val="tx1"/>
                    </a:solidFill>
                    <a:latin typeface="+mn-lt"/>
                  </a:rPr>
                  <a:t>x</a:t>
                </a:r>
              </a:p>
            </p:txBody>
          </p:sp>
          <p:sp>
            <p:nvSpPr>
              <p:cNvPr id="77" name="TextBox 76">
                <a:extLst>
                  <a:ext uri="{FF2B5EF4-FFF2-40B4-BE49-F238E27FC236}">
                    <a16:creationId xmlns:a16="http://schemas.microsoft.com/office/drawing/2014/main" id="{30BF949C-6F8C-47F4-94C5-3EB1DB0BD24A}"/>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a:extLst>
              <a:ext uri="{FF2B5EF4-FFF2-40B4-BE49-F238E27FC236}">
                <a16:creationId xmlns:a16="http://schemas.microsoft.com/office/drawing/2014/main" id="{0153AB25-1A57-4707-A84E-B73FB0DD4937}"/>
              </a:ext>
            </a:extLst>
          </p:cNvPr>
          <p:cNvSpPr>
            <a:spLocks noGrp="1" noChangeArrowheads="1"/>
          </p:cNvSpPr>
          <p:nvPr>
            <p:ph type="title"/>
          </p:nvPr>
        </p:nvSpPr>
        <p:spPr/>
        <p:txBody>
          <a:bodyPr/>
          <a:lstStyle/>
          <a:p>
            <a:r>
              <a:rPr lang="en-US" altLang="en-US" dirty="0"/>
              <a:t>After Merging</a:t>
            </a:r>
          </a:p>
        </p:txBody>
      </p:sp>
      <p:sp>
        <p:nvSpPr>
          <p:cNvPr id="52226" name="Rectangle 2">
            <a:extLst>
              <a:ext uri="{FF2B5EF4-FFF2-40B4-BE49-F238E27FC236}">
                <a16:creationId xmlns:a16="http://schemas.microsoft.com/office/drawing/2014/main" id="{04DE4E5C-EC79-4474-ABEC-B321014F9F02}"/>
              </a:ext>
            </a:extLst>
          </p:cNvPr>
          <p:cNvSpPr>
            <a:spLocks noGrp="1" noChangeArrowheads="1"/>
          </p:cNvSpPr>
          <p:nvPr>
            <p:ph idx="1"/>
          </p:nvPr>
        </p:nvSpPr>
        <p:spPr>
          <a:xfrm>
            <a:off x="628650" y="1825625"/>
            <a:ext cx="4270375" cy="4351338"/>
          </a:xfrm>
        </p:spPr>
        <p:txBody>
          <a:bodyPr/>
          <a:lstStyle/>
          <a:p>
            <a:r>
              <a:rPr lang="en-US" altLang="en-US" dirty="0"/>
              <a:t>The question is “How do we update the proximity matrix?” </a:t>
            </a:r>
          </a:p>
          <a:p>
            <a:pPr lvl="1"/>
            <a:endParaRPr lang="en-US" altLang="en-US" dirty="0"/>
          </a:p>
        </p:txBody>
      </p:sp>
      <p:grpSp>
        <p:nvGrpSpPr>
          <p:cNvPr id="3" name="Group 2">
            <a:extLst>
              <a:ext uri="{FF2B5EF4-FFF2-40B4-BE49-F238E27FC236}">
                <a16:creationId xmlns:a16="http://schemas.microsoft.com/office/drawing/2014/main" id="{A56B241D-BD5F-F6DF-3701-AE79CA6483CC}"/>
              </a:ext>
            </a:extLst>
          </p:cNvPr>
          <p:cNvGrpSpPr/>
          <p:nvPr/>
        </p:nvGrpSpPr>
        <p:grpSpPr>
          <a:xfrm>
            <a:off x="4800600" y="4784725"/>
            <a:ext cx="3752850" cy="2073275"/>
            <a:chOff x="4152900" y="4878388"/>
            <a:chExt cx="3752850" cy="2073275"/>
          </a:xfrm>
        </p:grpSpPr>
        <p:sp>
          <p:nvSpPr>
            <p:cNvPr id="52258" name="Oval 34">
              <a:extLst>
                <a:ext uri="{FF2B5EF4-FFF2-40B4-BE49-F238E27FC236}">
                  <a16:creationId xmlns:a16="http://schemas.microsoft.com/office/drawing/2014/main" id="{3B789D91-6D10-4FEB-8F75-409F7344BAB3}"/>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59" name="Oval 35">
              <a:extLst>
                <a:ext uri="{FF2B5EF4-FFF2-40B4-BE49-F238E27FC236}">
                  <a16:creationId xmlns:a16="http://schemas.microsoft.com/office/drawing/2014/main" id="{142645A4-375C-418C-BDEF-50A0B1BF40C1}"/>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0" name="Oval 36">
              <a:extLst>
                <a:ext uri="{FF2B5EF4-FFF2-40B4-BE49-F238E27FC236}">
                  <a16:creationId xmlns:a16="http://schemas.microsoft.com/office/drawing/2014/main" id="{2EC313C1-4EA6-4550-92B5-C24E8AD22A55}"/>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1" name="Oval 37">
              <a:extLst>
                <a:ext uri="{FF2B5EF4-FFF2-40B4-BE49-F238E27FC236}">
                  <a16:creationId xmlns:a16="http://schemas.microsoft.com/office/drawing/2014/main" id="{22F0B7CD-5B62-41CC-A75B-9E33412C3136}"/>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2" name="Oval 38">
              <a:extLst>
                <a:ext uri="{FF2B5EF4-FFF2-40B4-BE49-F238E27FC236}">
                  <a16:creationId xmlns:a16="http://schemas.microsoft.com/office/drawing/2014/main" id="{49CFFD56-AE46-430E-8170-CA60A63D8E48}"/>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3" name="Oval 39">
              <a:extLst>
                <a:ext uri="{FF2B5EF4-FFF2-40B4-BE49-F238E27FC236}">
                  <a16:creationId xmlns:a16="http://schemas.microsoft.com/office/drawing/2014/main" id="{0832FA29-EFFD-43B6-B857-7A8D6B10EC6D}"/>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4" name="Oval 40">
              <a:extLst>
                <a:ext uri="{FF2B5EF4-FFF2-40B4-BE49-F238E27FC236}">
                  <a16:creationId xmlns:a16="http://schemas.microsoft.com/office/drawing/2014/main" id="{D111249F-3EF1-46CD-B560-3CDC9E8BF293}"/>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5" name="Text Box 41">
              <a:extLst>
                <a:ext uri="{FF2B5EF4-FFF2-40B4-BE49-F238E27FC236}">
                  <a16:creationId xmlns:a16="http://schemas.microsoft.com/office/drawing/2014/main" id="{CF2DCC99-89D5-4642-ADAC-B6E171C55958}"/>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mn-lt"/>
                </a:rPr>
                <a:t>...</a:t>
              </a:r>
            </a:p>
          </p:txBody>
        </p:sp>
        <p:cxnSp>
          <p:nvCxnSpPr>
            <p:cNvPr id="52266" name="AutoShape 42">
              <a:extLst>
                <a:ext uri="{FF2B5EF4-FFF2-40B4-BE49-F238E27FC236}">
                  <a16:creationId xmlns:a16="http://schemas.microsoft.com/office/drawing/2014/main" id="{B6B7F1E8-C4D5-4994-92EE-A2F6538C5777}"/>
                </a:ext>
              </a:extLst>
            </p:cNvPr>
            <p:cNvCxnSpPr>
              <a:cxnSpLocks noChangeShapeType="1"/>
              <a:stCxn id="52264" idx="0"/>
              <a:endCxn id="52258"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7" name="AutoShape 43">
              <a:extLst>
                <a:ext uri="{FF2B5EF4-FFF2-40B4-BE49-F238E27FC236}">
                  <a16:creationId xmlns:a16="http://schemas.microsoft.com/office/drawing/2014/main" id="{E0D84492-E1AE-4BFD-AF9D-27D4B08E98DC}"/>
                </a:ext>
              </a:extLst>
            </p:cNvPr>
            <p:cNvCxnSpPr>
              <a:cxnSpLocks noChangeShapeType="1"/>
              <a:stCxn id="52259" idx="0"/>
              <a:endCxn id="52260"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8" name="AutoShape 44">
              <a:extLst>
                <a:ext uri="{FF2B5EF4-FFF2-40B4-BE49-F238E27FC236}">
                  <a16:creationId xmlns:a16="http://schemas.microsoft.com/office/drawing/2014/main" id="{62D0D609-36D3-4947-84F6-7C22B3F63293}"/>
                </a:ext>
              </a:extLst>
            </p:cNvPr>
            <p:cNvCxnSpPr>
              <a:cxnSpLocks noChangeShapeType="1"/>
              <a:stCxn id="52261" idx="0"/>
              <a:endCxn id="52262"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9" name="AutoShape 45">
              <a:extLst>
                <a:ext uri="{FF2B5EF4-FFF2-40B4-BE49-F238E27FC236}">
                  <a16:creationId xmlns:a16="http://schemas.microsoft.com/office/drawing/2014/main" id="{0742ED6A-F775-462A-AFF5-5B2C5E531F39}"/>
                </a:ext>
              </a:extLst>
            </p:cNvPr>
            <p:cNvCxnSpPr>
              <a:cxnSpLocks noChangeShapeType="1"/>
              <a:stCxn id="52268" idx="0"/>
              <a:endCxn id="52263"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271" name="Oval 47">
              <a:extLst>
                <a:ext uri="{FF2B5EF4-FFF2-40B4-BE49-F238E27FC236}">
                  <a16:creationId xmlns:a16="http://schemas.microsoft.com/office/drawing/2014/main" id="{E2AA44B5-C3B1-452E-9AD4-8795218C434F}"/>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2" name="Oval 48">
              <a:extLst>
                <a:ext uri="{FF2B5EF4-FFF2-40B4-BE49-F238E27FC236}">
                  <a16:creationId xmlns:a16="http://schemas.microsoft.com/office/drawing/2014/main" id="{006BDC39-B6AF-41F1-8247-970507ADF55C}"/>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3" name="Oval 49">
              <a:extLst>
                <a:ext uri="{FF2B5EF4-FFF2-40B4-BE49-F238E27FC236}">
                  <a16:creationId xmlns:a16="http://schemas.microsoft.com/office/drawing/2014/main" id="{A15458F1-394A-4B73-999D-005AE04CD148}"/>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4" name="Oval 50">
              <a:extLst>
                <a:ext uri="{FF2B5EF4-FFF2-40B4-BE49-F238E27FC236}">
                  <a16:creationId xmlns:a16="http://schemas.microsoft.com/office/drawing/2014/main" id="{16F0B55F-58BF-434D-95DA-B18768F9CA81}"/>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5" name="Oval 51">
              <a:extLst>
                <a:ext uri="{FF2B5EF4-FFF2-40B4-BE49-F238E27FC236}">
                  <a16:creationId xmlns:a16="http://schemas.microsoft.com/office/drawing/2014/main" id="{02856294-A72E-443B-89E4-35F03AD24598}"/>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6" name="Oval 52">
              <a:extLst>
                <a:ext uri="{FF2B5EF4-FFF2-40B4-BE49-F238E27FC236}">
                  <a16:creationId xmlns:a16="http://schemas.microsoft.com/office/drawing/2014/main" id="{B429540D-9DA6-4B21-AC09-09B7D7A965C5}"/>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7" name="Oval 53">
              <a:extLst>
                <a:ext uri="{FF2B5EF4-FFF2-40B4-BE49-F238E27FC236}">
                  <a16:creationId xmlns:a16="http://schemas.microsoft.com/office/drawing/2014/main" id="{2EBE0C45-B47A-4CEF-A079-50D02B9F1E6A}"/>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8" name="Text Box 54">
              <a:extLst>
                <a:ext uri="{FF2B5EF4-FFF2-40B4-BE49-F238E27FC236}">
                  <a16:creationId xmlns:a16="http://schemas.microsoft.com/office/drawing/2014/main" id="{EB1C7630-3E45-43A5-94B3-CAE73294AFD5}"/>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mn-lt"/>
                </a:rPr>
                <a:t>...</a:t>
              </a:r>
            </a:p>
          </p:txBody>
        </p:sp>
        <p:cxnSp>
          <p:nvCxnSpPr>
            <p:cNvPr id="52279" name="AutoShape 55">
              <a:extLst>
                <a:ext uri="{FF2B5EF4-FFF2-40B4-BE49-F238E27FC236}">
                  <a16:creationId xmlns:a16="http://schemas.microsoft.com/office/drawing/2014/main" id="{122BF503-178E-484C-A034-0C0B1D7645FD}"/>
                </a:ext>
              </a:extLst>
            </p:cNvPr>
            <p:cNvCxnSpPr>
              <a:cxnSpLocks noChangeShapeType="1"/>
              <a:stCxn id="52277" idx="0"/>
              <a:endCxn id="52271"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0" name="AutoShape 56">
              <a:extLst>
                <a:ext uri="{FF2B5EF4-FFF2-40B4-BE49-F238E27FC236}">
                  <a16:creationId xmlns:a16="http://schemas.microsoft.com/office/drawing/2014/main" id="{F1D0A12A-5771-4F78-9A93-919BB75B2630}"/>
                </a:ext>
              </a:extLst>
            </p:cNvPr>
            <p:cNvCxnSpPr>
              <a:cxnSpLocks noChangeShapeType="1"/>
              <a:stCxn id="52272" idx="0"/>
              <a:endCxn id="52273"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1" name="AutoShape 57">
              <a:extLst>
                <a:ext uri="{FF2B5EF4-FFF2-40B4-BE49-F238E27FC236}">
                  <a16:creationId xmlns:a16="http://schemas.microsoft.com/office/drawing/2014/main" id="{192F8A83-7041-4E95-8961-D2D2B794F44B}"/>
                </a:ext>
              </a:extLst>
            </p:cNvPr>
            <p:cNvCxnSpPr>
              <a:cxnSpLocks noChangeShapeType="1"/>
              <a:stCxn id="52274" idx="0"/>
              <a:endCxn id="52275"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2" name="AutoShape 58">
              <a:extLst>
                <a:ext uri="{FF2B5EF4-FFF2-40B4-BE49-F238E27FC236}">
                  <a16:creationId xmlns:a16="http://schemas.microsoft.com/office/drawing/2014/main" id="{B99EF1F4-ACC8-4327-9CFF-3CB5903D841F}"/>
                </a:ext>
              </a:extLst>
            </p:cNvPr>
            <p:cNvCxnSpPr>
              <a:cxnSpLocks noChangeShapeType="1"/>
              <a:stCxn id="52281" idx="0"/>
              <a:endCxn id="52276"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283" name="Text Box 59">
              <a:extLst>
                <a:ext uri="{FF2B5EF4-FFF2-40B4-BE49-F238E27FC236}">
                  <a16:creationId xmlns:a16="http://schemas.microsoft.com/office/drawing/2014/main" id="{09B2B9DF-1A17-4172-B374-5003310B37F0}"/>
                </a:ext>
              </a:extLst>
            </p:cNvPr>
            <p:cNvSpPr txBox="1">
              <a:spLocks noChangeArrowheads="1"/>
            </p:cNvSpPr>
            <p:nvPr/>
          </p:nvSpPr>
          <p:spPr bwMode="auto">
            <a:xfrm>
              <a:off x="4322763" y="6253163"/>
              <a:ext cx="32305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mn-lt"/>
                </a:rPr>
                <a:t>C2      C5                            C3</a:t>
              </a:r>
            </a:p>
          </p:txBody>
        </p:sp>
        <p:grpSp>
          <p:nvGrpSpPr>
            <p:cNvPr id="63" name="Group 62">
              <a:extLst>
                <a:ext uri="{FF2B5EF4-FFF2-40B4-BE49-F238E27FC236}">
                  <a16:creationId xmlns:a16="http://schemas.microsoft.com/office/drawing/2014/main" id="{49DC5376-BD2E-42CC-A1B7-96C9E6C12ACE}"/>
                </a:ext>
              </a:extLst>
            </p:cNvPr>
            <p:cNvGrpSpPr/>
            <p:nvPr/>
          </p:nvGrpSpPr>
          <p:grpSpPr>
            <a:xfrm>
              <a:off x="4419600" y="4878388"/>
              <a:ext cx="914400" cy="928686"/>
              <a:chOff x="4419600" y="4878388"/>
              <a:chExt cx="914400" cy="928686"/>
            </a:xfrm>
          </p:grpSpPr>
          <p:cxnSp>
            <p:nvCxnSpPr>
              <p:cNvPr id="64" name="Straight Connector 63">
                <a:extLst>
                  <a:ext uri="{FF2B5EF4-FFF2-40B4-BE49-F238E27FC236}">
                    <a16:creationId xmlns:a16="http://schemas.microsoft.com/office/drawing/2014/main" id="{9F4A66FE-362B-48B8-BB17-CED62A4795C9}"/>
                  </a:ext>
                </a:extLst>
              </p:cNvPr>
              <p:cNvCxnSpPr/>
              <p:nvPr/>
            </p:nvCxnSpPr>
            <p:spPr>
              <a:xfrm flipV="1">
                <a:off x="4419600" y="4878388"/>
                <a:ext cx="0" cy="303212"/>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65" name="Straight Connector 64">
                <a:extLst>
                  <a:ext uri="{FF2B5EF4-FFF2-40B4-BE49-F238E27FC236}">
                    <a16:creationId xmlns:a16="http://schemas.microsoft.com/office/drawing/2014/main" id="{0D0A11F7-95F1-41AF-8685-CC7599B1B904}"/>
                  </a:ext>
                </a:extLst>
              </p:cNvPr>
              <p:cNvCxnSpPr>
                <a:cxnSpLocks/>
              </p:cNvCxnSpPr>
              <p:nvPr/>
            </p:nvCxnSpPr>
            <p:spPr>
              <a:xfrm flipV="1">
                <a:off x="5334000" y="4878388"/>
                <a:ext cx="0" cy="92868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66" name="Straight Connector 65">
                <a:extLst>
                  <a:ext uri="{FF2B5EF4-FFF2-40B4-BE49-F238E27FC236}">
                    <a16:creationId xmlns:a16="http://schemas.microsoft.com/office/drawing/2014/main" id="{F940A9E4-A824-4F60-8293-C01FA2434702}"/>
                  </a:ext>
                </a:extLst>
              </p:cNvPr>
              <p:cNvCxnSpPr>
                <a:cxnSpLocks/>
              </p:cNvCxnSpPr>
              <p:nvPr/>
            </p:nvCxnSpPr>
            <p:spPr>
              <a:xfrm flipH="1">
                <a:off x="4419600" y="4878388"/>
                <a:ext cx="914400" cy="0"/>
              </a:xfrm>
              <a:prstGeom prst="line">
                <a:avLst/>
              </a:prstGeom>
              <a:ln/>
            </p:spPr>
            <p:style>
              <a:lnRef idx="3">
                <a:schemeClr val="accent2"/>
              </a:lnRef>
              <a:fillRef idx="0">
                <a:schemeClr val="accent2"/>
              </a:fillRef>
              <a:effectRef idx="2">
                <a:schemeClr val="accent2"/>
              </a:effectRef>
              <a:fontRef idx="minor">
                <a:schemeClr val="tx1"/>
              </a:fontRef>
            </p:style>
          </p:cxnSp>
        </p:grpSp>
        <p:sp>
          <p:nvSpPr>
            <p:cNvPr id="67" name="Text Box 40">
              <a:extLst>
                <a:ext uri="{FF2B5EF4-FFF2-40B4-BE49-F238E27FC236}">
                  <a16:creationId xmlns:a16="http://schemas.microsoft.com/office/drawing/2014/main" id="{7FE9AF42-EE00-4FE7-8178-965CA2A2BB64}"/>
                </a:ext>
              </a:extLst>
            </p:cNvPr>
            <p:cNvSpPr txBox="1">
              <a:spLocks noChangeArrowheads="1"/>
            </p:cNvSpPr>
            <p:nvPr/>
          </p:nvSpPr>
          <p:spPr bwMode="auto">
            <a:xfrm>
              <a:off x="5307806" y="65532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Dendrogram</a:t>
              </a:r>
            </a:p>
          </p:txBody>
        </p:sp>
      </p:grpSp>
      <p:grpSp>
        <p:nvGrpSpPr>
          <p:cNvPr id="2" name="Group 1">
            <a:extLst>
              <a:ext uri="{FF2B5EF4-FFF2-40B4-BE49-F238E27FC236}">
                <a16:creationId xmlns:a16="http://schemas.microsoft.com/office/drawing/2014/main" id="{E6853014-5231-29F1-4F8C-A4FBB5F40EBD}"/>
              </a:ext>
            </a:extLst>
          </p:cNvPr>
          <p:cNvGrpSpPr/>
          <p:nvPr/>
        </p:nvGrpSpPr>
        <p:grpSpPr>
          <a:xfrm>
            <a:off x="282517" y="2329934"/>
            <a:ext cx="3987889" cy="4255532"/>
            <a:chOff x="60491" y="2329934"/>
            <a:chExt cx="3987889" cy="4255532"/>
          </a:xfrm>
        </p:grpSpPr>
        <p:sp>
          <p:nvSpPr>
            <p:cNvPr id="52227" name="Freeform 3">
              <a:extLst>
                <a:ext uri="{FF2B5EF4-FFF2-40B4-BE49-F238E27FC236}">
                  <a16:creationId xmlns:a16="http://schemas.microsoft.com/office/drawing/2014/main" id="{0234C872-68D6-4176-8ACF-BC765709898D}"/>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28" name="Freeform 4">
              <a:extLst>
                <a:ext uri="{FF2B5EF4-FFF2-40B4-BE49-F238E27FC236}">
                  <a16:creationId xmlns:a16="http://schemas.microsoft.com/office/drawing/2014/main" id="{FED05562-B744-476F-ABBC-8B502A732908}"/>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29" name="Freeform 5">
              <a:extLst>
                <a:ext uri="{FF2B5EF4-FFF2-40B4-BE49-F238E27FC236}">
                  <a16:creationId xmlns:a16="http://schemas.microsoft.com/office/drawing/2014/main" id="{281B6B4F-8522-4B32-AA5A-78EF7318A640}"/>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30" name="Freeform 6">
              <a:extLst>
                <a:ext uri="{FF2B5EF4-FFF2-40B4-BE49-F238E27FC236}">
                  <a16:creationId xmlns:a16="http://schemas.microsoft.com/office/drawing/2014/main" id="{9F5FA059-E707-455E-A4C5-BE47D35FFBC2}"/>
                </a:ext>
              </a:extLst>
            </p:cNvPr>
            <p:cNvSpPr>
              <a:spLocks noChangeArrowheads="1"/>
            </p:cNvSpPr>
            <p:nvPr/>
          </p:nvSpPr>
          <p:spPr bwMode="auto">
            <a:xfrm>
              <a:off x="1295400" y="4953000"/>
              <a:ext cx="23622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31" name="Text Box 7">
              <a:extLst>
                <a:ext uri="{FF2B5EF4-FFF2-40B4-BE49-F238E27FC236}">
                  <a16:creationId xmlns:a16="http://schemas.microsoft.com/office/drawing/2014/main" id="{30F9A88B-0A05-4FB9-B89D-EF270241BF5A}"/>
                </a:ext>
              </a:extLst>
            </p:cNvPr>
            <p:cNvSpPr txBox="1">
              <a:spLocks noChangeArrowheads="1"/>
            </p:cNvSpPr>
            <p:nvPr/>
          </p:nvSpPr>
          <p:spPr bwMode="auto">
            <a:xfrm>
              <a:off x="685800" y="41910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2232" name="Text Box 8">
              <a:extLst>
                <a:ext uri="{FF2B5EF4-FFF2-40B4-BE49-F238E27FC236}">
                  <a16:creationId xmlns:a16="http://schemas.microsoft.com/office/drawing/2014/main" id="{E7CBE7BB-F7A4-4A96-AB5F-CEFC8A0DF8F2}"/>
                </a:ext>
              </a:extLst>
            </p:cNvPr>
            <p:cNvSpPr txBox="1">
              <a:spLocks noChangeArrowheads="1"/>
            </p:cNvSpPr>
            <p:nvPr/>
          </p:nvSpPr>
          <p:spPr bwMode="auto">
            <a:xfrm>
              <a:off x="3429000" y="33528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2233" name="Text Box 9">
              <a:extLst>
                <a:ext uri="{FF2B5EF4-FFF2-40B4-BE49-F238E27FC236}">
                  <a16:creationId xmlns:a16="http://schemas.microsoft.com/office/drawing/2014/main" id="{F4088933-1BFD-4D1E-91A7-E34BC979B2C4}"/>
                </a:ext>
              </a:extLst>
            </p:cNvPr>
            <p:cNvSpPr txBox="1">
              <a:spLocks noChangeArrowheads="1"/>
            </p:cNvSpPr>
            <p:nvPr/>
          </p:nvSpPr>
          <p:spPr bwMode="auto">
            <a:xfrm>
              <a:off x="1905000" y="5181600"/>
              <a:ext cx="9906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 </a:t>
              </a:r>
              <a:r>
                <a:rPr lang="en-US" altLang="en-US" sz="1400">
                  <a:latin typeface="+mn-lt"/>
                </a:rPr>
                <a:t>U</a:t>
              </a:r>
              <a:r>
                <a:rPr lang="en-US" altLang="en-US" sz="1400" b="1">
                  <a:latin typeface="+mn-lt"/>
                </a:rPr>
                <a:t> C5</a:t>
              </a:r>
            </a:p>
          </p:txBody>
        </p:sp>
        <p:sp>
          <p:nvSpPr>
            <p:cNvPr id="52234" name="Text Box 10">
              <a:extLst>
                <a:ext uri="{FF2B5EF4-FFF2-40B4-BE49-F238E27FC236}">
                  <a16:creationId xmlns:a16="http://schemas.microsoft.com/office/drawing/2014/main" id="{721339C3-7435-4D83-AD83-2ECC0A692B0B}"/>
                </a:ext>
              </a:extLst>
            </p:cNvPr>
            <p:cNvSpPr txBox="1">
              <a:spLocks noChangeArrowheads="1"/>
            </p:cNvSpPr>
            <p:nvPr/>
          </p:nvSpPr>
          <p:spPr bwMode="auto">
            <a:xfrm>
              <a:off x="1752600" y="29718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C3</a:t>
              </a:r>
            </a:p>
          </p:txBody>
        </p:sp>
        <p:grpSp>
          <p:nvGrpSpPr>
            <p:cNvPr id="68" name="Group 67">
              <a:extLst>
                <a:ext uri="{FF2B5EF4-FFF2-40B4-BE49-F238E27FC236}">
                  <a16:creationId xmlns:a16="http://schemas.microsoft.com/office/drawing/2014/main" id="{31B81E7E-12A1-4B8E-AEAC-DBC49E577B23}"/>
                </a:ext>
              </a:extLst>
            </p:cNvPr>
            <p:cNvGrpSpPr/>
            <p:nvPr/>
          </p:nvGrpSpPr>
          <p:grpSpPr>
            <a:xfrm>
              <a:off x="60491" y="2329934"/>
              <a:ext cx="3987889" cy="4255532"/>
              <a:chOff x="60491" y="2329934"/>
              <a:chExt cx="3987889" cy="4255532"/>
            </a:xfrm>
          </p:grpSpPr>
          <p:cxnSp>
            <p:nvCxnSpPr>
              <p:cNvPr id="69" name="Straight Arrow Connector 68">
                <a:extLst>
                  <a:ext uri="{FF2B5EF4-FFF2-40B4-BE49-F238E27FC236}">
                    <a16:creationId xmlns:a16="http://schemas.microsoft.com/office/drawing/2014/main" id="{FA61C492-365C-43AC-A5FB-C66D3150F81F}"/>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36BE250-8D47-47E6-BC43-F5883F112039}"/>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B66055E8-8213-4B55-952F-85546FB5C4A9}"/>
                  </a:ext>
                </a:extLst>
              </p:cNvPr>
              <p:cNvSpPr txBox="1"/>
              <p:nvPr/>
            </p:nvSpPr>
            <p:spPr>
              <a:xfrm>
                <a:off x="3761122" y="6216134"/>
                <a:ext cx="287258" cy="369332"/>
              </a:xfrm>
              <a:prstGeom prst="rect">
                <a:avLst/>
              </a:prstGeom>
              <a:noFill/>
            </p:spPr>
            <p:txBody>
              <a:bodyPr wrap="none" rtlCol="0">
                <a:spAutoFit/>
              </a:bodyPr>
              <a:lstStyle/>
              <a:p>
                <a:r>
                  <a:rPr lang="en-US" sz="1800" dirty="0">
                    <a:solidFill>
                      <a:schemeClr val="tx1"/>
                    </a:solidFill>
                    <a:latin typeface="+mn-lt"/>
                  </a:rPr>
                  <a:t>x</a:t>
                </a:r>
              </a:p>
            </p:txBody>
          </p:sp>
          <p:sp>
            <p:nvSpPr>
              <p:cNvPr id="72" name="TextBox 71">
                <a:extLst>
                  <a:ext uri="{FF2B5EF4-FFF2-40B4-BE49-F238E27FC236}">
                    <a16:creationId xmlns:a16="http://schemas.microsoft.com/office/drawing/2014/main" id="{AC5F6C53-70E9-48BE-A26A-03BD7570463F}"/>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cxnSp>
        <p:nvCxnSpPr>
          <p:cNvPr id="6" name="Straight Arrow Connector 5">
            <a:extLst>
              <a:ext uri="{FF2B5EF4-FFF2-40B4-BE49-F238E27FC236}">
                <a16:creationId xmlns:a16="http://schemas.microsoft.com/office/drawing/2014/main" id="{81555B12-2A04-D51C-4131-7191AEEF973F}"/>
              </a:ext>
            </a:extLst>
          </p:cNvPr>
          <p:cNvCxnSpPr/>
          <p:nvPr/>
        </p:nvCxnSpPr>
        <p:spPr>
          <a:xfrm flipV="1">
            <a:off x="2819400" y="3733800"/>
            <a:ext cx="831626" cy="1143000"/>
          </a:xfrm>
          <a:prstGeom prst="straightConnector1">
            <a:avLst/>
          </a:prstGeom>
          <a:ln w="1905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 name="Straight Arrow Connector 6">
            <a:extLst>
              <a:ext uri="{FF2B5EF4-FFF2-40B4-BE49-F238E27FC236}">
                <a16:creationId xmlns:a16="http://schemas.microsoft.com/office/drawing/2014/main" id="{D6E0793C-186F-7A15-6DD1-B8CEF2771E5F}"/>
              </a:ext>
            </a:extLst>
          </p:cNvPr>
          <p:cNvCxnSpPr>
            <a:cxnSpLocks/>
          </p:cNvCxnSpPr>
          <p:nvPr/>
        </p:nvCxnSpPr>
        <p:spPr>
          <a:xfrm flipH="1" flipV="1">
            <a:off x="2251187" y="3549650"/>
            <a:ext cx="312625" cy="1297979"/>
          </a:xfrm>
          <a:prstGeom prst="straightConnector1">
            <a:avLst/>
          </a:prstGeom>
          <a:ln w="1905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id="{00C08221-E654-611F-B4AB-262EF458E770}"/>
              </a:ext>
            </a:extLst>
          </p:cNvPr>
          <p:cNvCxnSpPr>
            <a:cxnSpLocks/>
          </p:cNvCxnSpPr>
          <p:nvPr/>
        </p:nvCxnSpPr>
        <p:spPr>
          <a:xfrm flipH="1" flipV="1">
            <a:off x="1398643" y="4542632"/>
            <a:ext cx="582473" cy="410367"/>
          </a:xfrm>
          <a:prstGeom prst="straightConnector1">
            <a:avLst/>
          </a:prstGeom>
          <a:ln w="1905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14" name="Group 13">
            <a:extLst>
              <a:ext uri="{FF2B5EF4-FFF2-40B4-BE49-F238E27FC236}">
                <a16:creationId xmlns:a16="http://schemas.microsoft.com/office/drawing/2014/main" id="{7A7F0EB4-ECA9-9B0C-EF4F-EE38393113D9}"/>
              </a:ext>
            </a:extLst>
          </p:cNvPr>
          <p:cNvGrpSpPr/>
          <p:nvPr/>
        </p:nvGrpSpPr>
        <p:grpSpPr>
          <a:xfrm>
            <a:off x="5176883" y="1527151"/>
            <a:ext cx="3124200" cy="2805113"/>
            <a:chOff x="5176883" y="1527151"/>
            <a:chExt cx="3124200" cy="2805113"/>
          </a:xfrm>
        </p:grpSpPr>
        <p:grpSp>
          <p:nvGrpSpPr>
            <p:cNvPr id="4" name="Group 3">
              <a:extLst>
                <a:ext uri="{FF2B5EF4-FFF2-40B4-BE49-F238E27FC236}">
                  <a16:creationId xmlns:a16="http://schemas.microsoft.com/office/drawing/2014/main" id="{49DEB25B-5A1D-589F-EBA8-653C7FCA08F3}"/>
                </a:ext>
              </a:extLst>
            </p:cNvPr>
            <p:cNvGrpSpPr/>
            <p:nvPr/>
          </p:nvGrpSpPr>
          <p:grpSpPr>
            <a:xfrm>
              <a:off x="5176883" y="1527151"/>
              <a:ext cx="3124200" cy="2805113"/>
              <a:chOff x="5181600" y="1555750"/>
              <a:chExt cx="3124200" cy="2805113"/>
            </a:xfrm>
          </p:grpSpPr>
          <p:sp>
            <p:nvSpPr>
              <p:cNvPr id="52236" name="Text Box 12">
                <a:extLst>
                  <a:ext uri="{FF2B5EF4-FFF2-40B4-BE49-F238E27FC236}">
                    <a16:creationId xmlns:a16="http://schemas.microsoft.com/office/drawing/2014/main" id="{BC5EA6D3-E068-47B6-B5C5-EC2E0E89A13B}"/>
                  </a:ext>
                </a:extLst>
              </p:cNvPr>
              <p:cNvSpPr txBox="1">
                <a:spLocks noChangeArrowheads="1"/>
              </p:cNvSpPr>
              <p:nvPr/>
            </p:nvSpPr>
            <p:spPr bwMode="auto">
              <a:xfrm>
                <a:off x="6651625" y="23622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solidFill>
                      <a:schemeClr val="accent2"/>
                    </a:solidFill>
                    <a:latin typeface="+mn-lt"/>
                  </a:rPr>
                  <a:t>?</a:t>
                </a:r>
              </a:p>
            </p:txBody>
          </p:sp>
          <p:sp>
            <p:nvSpPr>
              <p:cNvPr id="52237" name="Text Box 13">
                <a:extLst>
                  <a:ext uri="{FF2B5EF4-FFF2-40B4-BE49-F238E27FC236}">
                    <a16:creationId xmlns:a16="http://schemas.microsoft.com/office/drawing/2014/main" id="{1CD9A851-B727-4822-BDF2-E011C78EA257}"/>
                  </a:ext>
                </a:extLst>
              </p:cNvPr>
              <p:cNvSpPr txBox="1">
                <a:spLocks noChangeArrowheads="1"/>
              </p:cNvSpPr>
              <p:nvPr/>
            </p:nvSpPr>
            <p:spPr bwMode="auto">
              <a:xfrm>
                <a:off x="6651625" y="32004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solidFill>
                      <a:schemeClr val="accent2"/>
                    </a:solidFill>
                    <a:latin typeface="+mn-lt"/>
                  </a:rPr>
                  <a:t>?</a:t>
                </a:r>
              </a:p>
            </p:txBody>
          </p:sp>
          <p:sp>
            <p:nvSpPr>
              <p:cNvPr id="52238" name="Text Box 14">
                <a:extLst>
                  <a:ext uri="{FF2B5EF4-FFF2-40B4-BE49-F238E27FC236}">
                    <a16:creationId xmlns:a16="http://schemas.microsoft.com/office/drawing/2014/main" id="{585CF6A4-EF98-4BBB-B0A1-660AB0DCC4E4}"/>
                  </a:ext>
                </a:extLst>
              </p:cNvPr>
              <p:cNvSpPr txBox="1">
                <a:spLocks noChangeArrowheads="1"/>
              </p:cNvSpPr>
              <p:nvPr/>
            </p:nvSpPr>
            <p:spPr bwMode="auto">
              <a:xfrm>
                <a:off x="6651625" y="35814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solidFill>
                      <a:schemeClr val="accent2"/>
                    </a:solidFill>
                    <a:latin typeface="+mn-lt"/>
                  </a:rPr>
                  <a:t>?</a:t>
                </a:r>
              </a:p>
            </p:txBody>
          </p:sp>
          <p:sp>
            <p:nvSpPr>
              <p:cNvPr id="52239" name="Text Box 15">
                <a:extLst>
                  <a:ext uri="{FF2B5EF4-FFF2-40B4-BE49-F238E27FC236}">
                    <a16:creationId xmlns:a16="http://schemas.microsoft.com/office/drawing/2014/main" id="{2EF50432-AFC3-4C5B-A36E-EF91C19E50A5}"/>
                  </a:ext>
                </a:extLst>
              </p:cNvPr>
              <p:cNvSpPr txBox="1">
                <a:spLocks noChangeArrowheads="1"/>
              </p:cNvSpPr>
              <p:nvPr/>
            </p:nvSpPr>
            <p:spPr bwMode="auto">
              <a:xfrm>
                <a:off x="6629400" y="1555750"/>
                <a:ext cx="533400" cy="7408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 </a:t>
                </a:r>
                <a:r>
                  <a:rPr lang="en-US" altLang="en-US" sz="1400">
                    <a:latin typeface="+mn-lt"/>
                  </a:rPr>
                  <a:t>U </a:t>
                </a:r>
                <a:r>
                  <a:rPr lang="en-US" altLang="en-US" sz="1400" b="1">
                    <a:latin typeface="+mn-lt"/>
                  </a:rPr>
                  <a:t>C5</a:t>
                </a:r>
              </a:p>
            </p:txBody>
          </p:sp>
          <p:sp>
            <p:nvSpPr>
              <p:cNvPr id="52240" name="Text Box 16">
                <a:extLst>
                  <a:ext uri="{FF2B5EF4-FFF2-40B4-BE49-F238E27FC236}">
                    <a16:creationId xmlns:a16="http://schemas.microsoft.com/office/drawing/2014/main" id="{8069797B-DD1A-449E-98BB-BD725A53789D}"/>
                  </a:ext>
                </a:extLst>
              </p:cNvPr>
              <p:cNvSpPr txBox="1">
                <a:spLocks noChangeArrowheads="1"/>
              </p:cNvSpPr>
              <p:nvPr/>
            </p:nvSpPr>
            <p:spPr bwMode="auto">
              <a:xfrm>
                <a:off x="6096000" y="19812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2241" name="Line 17">
                <a:extLst>
                  <a:ext uri="{FF2B5EF4-FFF2-40B4-BE49-F238E27FC236}">
                    <a16:creationId xmlns:a16="http://schemas.microsoft.com/office/drawing/2014/main" id="{AEABF093-B225-4089-AD0E-898A73623457}"/>
                  </a:ext>
                </a:extLst>
              </p:cNvPr>
              <p:cNvSpPr>
                <a:spLocks noChangeShapeType="1"/>
              </p:cNvSpPr>
              <p:nvPr/>
            </p:nvSpPr>
            <p:spPr bwMode="auto">
              <a:xfrm>
                <a:off x="60198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42" name="Line 18">
                <a:extLst>
                  <a:ext uri="{FF2B5EF4-FFF2-40B4-BE49-F238E27FC236}">
                    <a16:creationId xmlns:a16="http://schemas.microsoft.com/office/drawing/2014/main" id="{9EE8C2C3-C8B3-4F22-B8D3-EFECAEE03D7A}"/>
                  </a:ext>
                </a:extLst>
              </p:cNvPr>
              <p:cNvSpPr>
                <a:spLocks noChangeShapeType="1"/>
              </p:cNvSpPr>
              <p:nvPr/>
            </p:nvSpPr>
            <p:spPr bwMode="auto">
              <a:xfrm>
                <a:off x="5715000" y="22860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43" name="Text Box 19">
                <a:extLst>
                  <a:ext uri="{FF2B5EF4-FFF2-40B4-BE49-F238E27FC236}">
                    <a16:creationId xmlns:a16="http://schemas.microsoft.com/office/drawing/2014/main" id="{A9439E95-EC12-4E42-AE33-9B7231CA6CAE}"/>
                  </a:ext>
                </a:extLst>
              </p:cNvPr>
              <p:cNvSpPr txBox="1">
                <a:spLocks noChangeArrowheads="1"/>
              </p:cNvSpPr>
              <p:nvPr/>
            </p:nvSpPr>
            <p:spPr bwMode="auto">
              <a:xfrm>
                <a:off x="5638800" y="23622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2244" name="Text Box 20">
                <a:extLst>
                  <a:ext uri="{FF2B5EF4-FFF2-40B4-BE49-F238E27FC236}">
                    <a16:creationId xmlns:a16="http://schemas.microsoft.com/office/drawing/2014/main" id="{B819D499-5A57-45F1-9D10-246306F9DE30}"/>
                  </a:ext>
                </a:extLst>
              </p:cNvPr>
              <p:cNvSpPr txBox="1">
                <a:spLocks noChangeArrowheads="1"/>
              </p:cNvSpPr>
              <p:nvPr/>
            </p:nvSpPr>
            <p:spPr bwMode="auto">
              <a:xfrm>
                <a:off x="5638800" y="32004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C3</a:t>
                </a:r>
              </a:p>
            </p:txBody>
          </p:sp>
          <p:sp>
            <p:nvSpPr>
              <p:cNvPr id="52245" name="Text Box 21">
                <a:extLst>
                  <a:ext uri="{FF2B5EF4-FFF2-40B4-BE49-F238E27FC236}">
                    <a16:creationId xmlns:a16="http://schemas.microsoft.com/office/drawing/2014/main" id="{8B1D5B6B-72AB-4675-9D19-A94650C9A515}"/>
                  </a:ext>
                </a:extLst>
              </p:cNvPr>
              <p:cNvSpPr txBox="1">
                <a:spLocks noChangeArrowheads="1"/>
              </p:cNvSpPr>
              <p:nvPr/>
            </p:nvSpPr>
            <p:spPr bwMode="auto">
              <a:xfrm>
                <a:off x="5638800" y="36576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2246" name="Text Box 22">
                <a:extLst>
                  <a:ext uri="{FF2B5EF4-FFF2-40B4-BE49-F238E27FC236}">
                    <a16:creationId xmlns:a16="http://schemas.microsoft.com/office/drawing/2014/main" id="{0E0F0654-2D68-40BF-834A-20C193469012}"/>
                  </a:ext>
                </a:extLst>
              </p:cNvPr>
              <p:cNvSpPr txBox="1">
                <a:spLocks noChangeArrowheads="1"/>
              </p:cNvSpPr>
              <p:nvPr/>
            </p:nvSpPr>
            <p:spPr bwMode="auto">
              <a:xfrm>
                <a:off x="5181600" y="2819400"/>
                <a:ext cx="9906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 </a:t>
                </a:r>
                <a:r>
                  <a:rPr lang="en-US" altLang="en-US" sz="1400">
                    <a:latin typeface="+mn-lt"/>
                  </a:rPr>
                  <a:t>U </a:t>
                </a:r>
                <a:r>
                  <a:rPr lang="en-US" altLang="en-US" sz="1400" b="1">
                    <a:latin typeface="+mn-lt"/>
                  </a:rPr>
                  <a:t>C5</a:t>
                </a:r>
              </a:p>
            </p:txBody>
          </p:sp>
          <p:sp>
            <p:nvSpPr>
              <p:cNvPr id="52247" name="Text Box 23">
                <a:extLst>
                  <a:ext uri="{FF2B5EF4-FFF2-40B4-BE49-F238E27FC236}">
                    <a16:creationId xmlns:a16="http://schemas.microsoft.com/office/drawing/2014/main" id="{10FE10D3-9AC1-4A1A-AB05-07A2014441AF}"/>
                  </a:ext>
                </a:extLst>
              </p:cNvPr>
              <p:cNvSpPr txBox="1">
                <a:spLocks noChangeArrowheads="1"/>
              </p:cNvSpPr>
              <p:nvPr/>
            </p:nvSpPr>
            <p:spPr bwMode="auto">
              <a:xfrm>
                <a:off x="7086600" y="19812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C3</a:t>
                </a:r>
              </a:p>
            </p:txBody>
          </p:sp>
          <p:sp>
            <p:nvSpPr>
              <p:cNvPr id="52248" name="Text Box 24">
                <a:extLst>
                  <a:ext uri="{FF2B5EF4-FFF2-40B4-BE49-F238E27FC236}">
                    <a16:creationId xmlns:a16="http://schemas.microsoft.com/office/drawing/2014/main" id="{A2E4F109-EF1C-4174-B37E-B233546D58FB}"/>
                  </a:ext>
                </a:extLst>
              </p:cNvPr>
              <p:cNvSpPr txBox="1">
                <a:spLocks noChangeArrowheads="1"/>
              </p:cNvSpPr>
              <p:nvPr/>
            </p:nvSpPr>
            <p:spPr bwMode="auto">
              <a:xfrm>
                <a:off x="7620000" y="19812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2249" name="Line 25">
                <a:extLst>
                  <a:ext uri="{FF2B5EF4-FFF2-40B4-BE49-F238E27FC236}">
                    <a16:creationId xmlns:a16="http://schemas.microsoft.com/office/drawing/2014/main" id="{93CAC65F-9F9D-46DA-854F-BEABC8E65314}"/>
                  </a:ext>
                </a:extLst>
              </p:cNvPr>
              <p:cNvSpPr>
                <a:spLocks noChangeShapeType="1"/>
              </p:cNvSpPr>
              <p:nvPr/>
            </p:nvSpPr>
            <p:spPr bwMode="auto">
              <a:xfrm>
                <a:off x="5715000" y="26670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0" name="Line 26">
                <a:extLst>
                  <a:ext uri="{FF2B5EF4-FFF2-40B4-BE49-F238E27FC236}">
                    <a16:creationId xmlns:a16="http://schemas.microsoft.com/office/drawing/2014/main" id="{62EEE20E-58EC-41BD-BA18-FF346A27639A}"/>
                  </a:ext>
                </a:extLst>
              </p:cNvPr>
              <p:cNvSpPr>
                <a:spLocks noChangeShapeType="1"/>
              </p:cNvSpPr>
              <p:nvPr/>
            </p:nvSpPr>
            <p:spPr bwMode="auto">
              <a:xfrm>
                <a:off x="5715000" y="3505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1" name="Line 27">
                <a:extLst>
                  <a:ext uri="{FF2B5EF4-FFF2-40B4-BE49-F238E27FC236}">
                    <a16:creationId xmlns:a16="http://schemas.microsoft.com/office/drawing/2014/main" id="{B4EEA95E-9CA9-4EB9-875E-C4D5B6DCDA6E}"/>
                  </a:ext>
                </a:extLst>
              </p:cNvPr>
              <p:cNvSpPr>
                <a:spLocks noChangeShapeType="1"/>
              </p:cNvSpPr>
              <p:nvPr/>
            </p:nvSpPr>
            <p:spPr bwMode="auto">
              <a:xfrm>
                <a:off x="5715000" y="3124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2" name="Line 28">
                <a:extLst>
                  <a:ext uri="{FF2B5EF4-FFF2-40B4-BE49-F238E27FC236}">
                    <a16:creationId xmlns:a16="http://schemas.microsoft.com/office/drawing/2014/main" id="{8BD7BD70-00EC-4D34-890D-0CD2F8D62CE1}"/>
                  </a:ext>
                </a:extLst>
              </p:cNvPr>
              <p:cNvSpPr>
                <a:spLocks noChangeShapeType="1"/>
              </p:cNvSpPr>
              <p:nvPr/>
            </p:nvSpPr>
            <p:spPr bwMode="auto">
              <a:xfrm>
                <a:off x="5715000" y="3886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3" name="Line 29">
                <a:extLst>
                  <a:ext uri="{FF2B5EF4-FFF2-40B4-BE49-F238E27FC236}">
                    <a16:creationId xmlns:a16="http://schemas.microsoft.com/office/drawing/2014/main" id="{0C09F30C-EDC1-4C6A-9756-466BFEEF85E6}"/>
                  </a:ext>
                </a:extLst>
              </p:cNvPr>
              <p:cNvSpPr>
                <a:spLocks noChangeShapeType="1"/>
              </p:cNvSpPr>
              <p:nvPr/>
            </p:nvSpPr>
            <p:spPr bwMode="auto">
              <a:xfrm>
                <a:off x="65532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4" name="Line 30">
                <a:extLst>
                  <a:ext uri="{FF2B5EF4-FFF2-40B4-BE49-F238E27FC236}">
                    <a16:creationId xmlns:a16="http://schemas.microsoft.com/office/drawing/2014/main" id="{6EB408F9-6090-4BC1-BBD6-161D0E6F9909}"/>
                  </a:ext>
                </a:extLst>
              </p:cNvPr>
              <p:cNvSpPr>
                <a:spLocks noChangeShapeType="1"/>
              </p:cNvSpPr>
              <p:nvPr/>
            </p:nvSpPr>
            <p:spPr bwMode="auto">
              <a:xfrm>
                <a:off x="70104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5" name="Line 31">
                <a:extLst>
                  <a:ext uri="{FF2B5EF4-FFF2-40B4-BE49-F238E27FC236}">
                    <a16:creationId xmlns:a16="http://schemas.microsoft.com/office/drawing/2014/main" id="{EE3AD5D7-9DEA-48BD-9E7A-31E84D09E16B}"/>
                  </a:ext>
                </a:extLst>
              </p:cNvPr>
              <p:cNvSpPr>
                <a:spLocks noChangeShapeType="1"/>
              </p:cNvSpPr>
              <p:nvPr/>
            </p:nvSpPr>
            <p:spPr bwMode="auto">
              <a:xfrm>
                <a:off x="75438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6" name="Line 32">
                <a:extLst>
                  <a:ext uri="{FF2B5EF4-FFF2-40B4-BE49-F238E27FC236}">
                    <a16:creationId xmlns:a16="http://schemas.microsoft.com/office/drawing/2014/main" id="{0E481323-225E-4469-8B95-3231A59E43BA}"/>
                  </a:ext>
                </a:extLst>
              </p:cNvPr>
              <p:cNvSpPr>
                <a:spLocks noChangeShapeType="1"/>
              </p:cNvSpPr>
              <p:nvPr/>
            </p:nvSpPr>
            <p:spPr bwMode="auto">
              <a:xfrm>
                <a:off x="80772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7" name="Text Box 33">
                <a:extLst>
                  <a:ext uri="{FF2B5EF4-FFF2-40B4-BE49-F238E27FC236}">
                    <a16:creationId xmlns:a16="http://schemas.microsoft.com/office/drawing/2014/main" id="{F77D277F-FDBA-4C3E-847A-2EBD1FE71E8A}"/>
                  </a:ext>
                </a:extLst>
              </p:cNvPr>
              <p:cNvSpPr txBox="1">
                <a:spLocks noChangeArrowheads="1"/>
              </p:cNvSpPr>
              <p:nvPr/>
            </p:nvSpPr>
            <p:spPr bwMode="auto">
              <a:xfrm>
                <a:off x="5791200" y="3962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sp>
          <p:nvSpPr>
            <p:cNvPr id="12" name="Rectangle 38">
              <a:extLst>
                <a:ext uri="{FF2B5EF4-FFF2-40B4-BE49-F238E27FC236}">
                  <a16:creationId xmlns:a16="http://schemas.microsoft.com/office/drawing/2014/main" id="{4D033849-185C-6A28-1478-6D485DF44A2B}"/>
                </a:ext>
              </a:extLst>
            </p:cNvPr>
            <p:cNvSpPr>
              <a:spLocks noChangeArrowheads="1"/>
            </p:cNvSpPr>
            <p:nvPr/>
          </p:nvSpPr>
          <p:spPr bwMode="auto">
            <a:xfrm rot="5400000">
              <a:off x="5983089" y="2820792"/>
              <a:ext cx="1595831" cy="455612"/>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vert="vert270" wrap="none" anchor="ctr"/>
            <a:lstStyle/>
            <a:p>
              <a:pPr algn="ctr"/>
              <a:r>
                <a:rPr lang="en-US" dirty="0"/>
                <a:t>?</a:t>
              </a:r>
            </a:p>
            <a:p>
              <a:endParaRPr lang="en-US" dirty="0"/>
            </a:p>
            <a:p>
              <a:pPr algn="ctr"/>
              <a:r>
                <a:rPr lang="en-US" dirty="0"/>
                <a:t>?</a:t>
              </a:r>
            </a:p>
            <a:p>
              <a:pPr algn="ctr"/>
              <a:r>
                <a:rPr lang="en-US" dirty="0"/>
                <a:t>?</a:t>
              </a:r>
            </a:p>
          </p:txBody>
        </p:sp>
        <p:sp>
          <p:nvSpPr>
            <p:cNvPr id="13" name="Rectangle 38">
              <a:extLst>
                <a:ext uri="{FF2B5EF4-FFF2-40B4-BE49-F238E27FC236}">
                  <a16:creationId xmlns:a16="http://schemas.microsoft.com/office/drawing/2014/main" id="{9F19D5EA-FDD3-E22F-F954-68D0CAF58E42}"/>
                </a:ext>
              </a:extLst>
            </p:cNvPr>
            <p:cNvSpPr>
              <a:spLocks noChangeArrowheads="1"/>
            </p:cNvSpPr>
            <p:nvPr/>
          </p:nvSpPr>
          <p:spPr bwMode="auto">
            <a:xfrm>
              <a:off x="6014814" y="2641890"/>
              <a:ext cx="2054493" cy="466386"/>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vert="horz" wrap="none" anchor="ctr"/>
            <a:lstStyle/>
            <a:p>
              <a:pPr algn="ctr"/>
              <a:r>
                <a:rPr lang="en-US" dirty="0"/>
                <a:t>?              ?    ?</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a:extLst>
              <a:ext uri="{FF2B5EF4-FFF2-40B4-BE49-F238E27FC236}">
                <a16:creationId xmlns:a16="http://schemas.microsoft.com/office/drawing/2014/main" id="{3E4DB0ED-22CB-4E86-86E5-4C87290DE592}"/>
              </a:ext>
            </a:extLst>
          </p:cNvPr>
          <p:cNvSpPr>
            <a:spLocks noGrp="1" noChangeArrowheads="1"/>
          </p:cNvSpPr>
          <p:nvPr>
            <p:ph type="title"/>
          </p:nvPr>
        </p:nvSpPr>
        <p:spPr/>
        <p:txBody>
          <a:bodyPr/>
          <a:lstStyle/>
          <a:p>
            <a:r>
              <a:rPr lang="en-US" altLang="en-US"/>
              <a:t>How to Define Inter-Cluster Similarity</a:t>
            </a:r>
          </a:p>
        </p:txBody>
      </p:sp>
      <p:sp>
        <p:nvSpPr>
          <p:cNvPr id="53250" name="Rectangle 2">
            <a:extLst>
              <a:ext uri="{FF2B5EF4-FFF2-40B4-BE49-F238E27FC236}">
                <a16:creationId xmlns:a16="http://schemas.microsoft.com/office/drawing/2014/main" id="{E180F7E3-1C28-4ECA-AA32-E2A9396DA03F}"/>
              </a:ext>
            </a:extLst>
          </p:cNvPr>
          <p:cNvSpPr>
            <a:spLocks noGrp="1" noChangeArrowheads="1"/>
          </p:cNvSpPr>
          <p:nvPr>
            <p:ph idx="1"/>
          </p:nvPr>
        </p:nvSpPr>
        <p:spPr>
          <a:xfrm>
            <a:off x="628650" y="4343399"/>
            <a:ext cx="5238750" cy="1833564"/>
          </a:xfrm>
        </p:spPr>
        <p:txBody>
          <a:bodyPr>
            <a:normAutofit fontScale="92500" lnSpcReduction="20000"/>
          </a:bodyPr>
          <a:lstStyle/>
          <a:p>
            <a:r>
              <a:rPr lang="en-US" altLang="en-US" dirty="0"/>
              <a:t>MIN</a:t>
            </a:r>
          </a:p>
          <a:p>
            <a:r>
              <a:rPr lang="en-US" altLang="en-US" dirty="0"/>
              <a:t>MAX</a:t>
            </a:r>
          </a:p>
          <a:p>
            <a:r>
              <a:rPr lang="en-US" altLang="en-US" dirty="0"/>
              <a:t>Group Average</a:t>
            </a:r>
          </a:p>
          <a:p>
            <a:r>
              <a:rPr lang="en-US" altLang="en-US" dirty="0"/>
              <a:t>Distance Between Centroids</a:t>
            </a:r>
          </a:p>
          <a:p>
            <a:r>
              <a:rPr lang="en-US" altLang="en-US" dirty="0"/>
              <a:t>Other methods driven by an objective function</a:t>
            </a:r>
          </a:p>
          <a:p>
            <a:pPr marL="342900" lvl="1" indent="0">
              <a:buNone/>
            </a:pPr>
            <a:r>
              <a:rPr lang="en-US" altLang="en-US" dirty="0"/>
              <a:t>Ward’s Method uses squared error</a:t>
            </a:r>
          </a:p>
        </p:txBody>
      </p:sp>
      <p:grpSp>
        <p:nvGrpSpPr>
          <p:cNvPr id="3" name="Group 2">
            <a:extLst>
              <a:ext uri="{FF2B5EF4-FFF2-40B4-BE49-F238E27FC236}">
                <a16:creationId xmlns:a16="http://schemas.microsoft.com/office/drawing/2014/main" id="{EE626EBA-4619-9D8D-E6A8-02F8653E0E2B}"/>
              </a:ext>
            </a:extLst>
          </p:cNvPr>
          <p:cNvGrpSpPr/>
          <p:nvPr/>
        </p:nvGrpSpPr>
        <p:grpSpPr>
          <a:xfrm>
            <a:off x="5486400" y="1582737"/>
            <a:ext cx="3427413" cy="3675063"/>
            <a:chOff x="5486400" y="1582737"/>
            <a:chExt cx="3427413" cy="3675063"/>
          </a:xfrm>
        </p:grpSpPr>
        <p:grpSp>
          <p:nvGrpSpPr>
            <p:cNvPr id="53251" name="Group 3">
              <a:extLst>
                <a:ext uri="{FF2B5EF4-FFF2-40B4-BE49-F238E27FC236}">
                  <a16:creationId xmlns:a16="http://schemas.microsoft.com/office/drawing/2014/main" id="{3267A662-66DA-470A-86C5-AFC4CD83AC08}"/>
                </a:ext>
              </a:extLst>
            </p:cNvPr>
            <p:cNvGrpSpPr>
              <a:grpSpLocks/>
            </p:cNvGrpSpPr>
            <p:nvPr/>
          </p:nvGrpSpPr>
          <p:grpSpPr bwMode="auto">
            <a:xfrm>
              <a:off x="5486400" y="1582737"/>
              <a:ext cx="3427413" cy="3527425"/>
              <a:chOff x="3456" y="672"/>
              <a:chExt cx="2159" cy="2222"/>
            </a:xfrm>
          </p:grpSpPr>
          <p:sp>
            <p:nvSpPr>
              <p:cNvPr id="53252" name="Line 4">
                <a:extLst>
                  <a:ext uri="{FF2B5EF4-FFF2-40B4-BE49-F238E27FC236}">
                    <a16:creationId xmlns:a16="http://schemas.microsoft.com/office/drawing/2014/main" id="{BFD61731-D09C-4AFE-8114-7EA469CA6F96}"/>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3" name="Line 5">
                <a:extLst>
                  <a:ext uri="{FF2B5EF4-FFF2-40B4-BE49-F238E27FC236}">
                    <a16:creationId xmlns:a16="http://schemas.microsoft.com/office/drawing/2014/main" id="{B4C1CA49-8544-4E91-A80D-B886A296CBEF}"/>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4" name="Line 6">
                <a:extLst>
                  <a:ext uri="{FF2B5EF4-FFF2-40B4-BE49-F238E27FC236}">
                    <a16:creationId xmlns:a16="http://schemas.microsoft.com/office/drawing/2014/main" id="{0994E54C-ABB7-4F05-8C81-DC8999F79840}"/>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5" name="Line 7">
                <a:extLst>
                  <a:ext uri="{FF2B5EF4-FFF2-40B4-BE49-F238E27FC236}">
                    <a16:creationId xmlns:a16="http://schemas.microsoft.com/office/drawing/2014/main" id="{CF15566C-3157-49D3-BC2F-EBF78481BF94}"/>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6" name="Line 8">
                <a:extLst>
                  <a:ext uri="{FF2B5EF4-FFF2-40B4-BE49-F238E27FC236}">
                    <a16:creationId xmlns:a16="http://schemas.microsoft.com/office/drawing/2014/main" id="{C6177351-F02C-4518-B867-0651D30E9AF0}"/>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7" name="Line 9">
                <a:extLst>
                  <a:ext uri="{FF2B5EF4-FFF2-40B4-BE49-F238E27FC236}">
                    <a16:creationId xmlns:a16="http://schemas.microsoft.com/office/drawing/2014/main" id="{4BCEEE8A-8B58-406D-89EF-2BF94ABEE44D}"/>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8" name="Line 10">
                <a:extLst>
                  <a:ext uri="{FF2B5EF4-FFF2-40B4-BE49-F238E27FC236}">
                    <a16:creationId xmlns:a16="http://schemas.microsoft.com/office/drawing/2014/main" id="{2E2D93FD-C471-4FE3-B0BF-0374DC319959}"/>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9" name="Line 11">
                <a:extLst>
                  <a:ext uri="{FF2B5EF4-FFF2-40B4-BE49-F238E27FC236}">
                    <a16:creationId xmlns:a16="http://schemas.microsoft.com/office/drawing/2014/main" id="{62151734-BA07-4E1E-9138-523DAA94415D}"/>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60" name="Line 12">
                <a:extLst>
                  <a:ext uri="{FF2B5EF4-FFF2-40B4-BE49-F238E27FC236}">
                    <a16:creationId xmlns:a16="http://schemas.microsoft.com/office/drawing/2014/main" id="{017B32E1-B7B1-4E2B-9498-5FE11AA41398}"/>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61" name="Line 13">
                <a:extLst>
                  <a:ext uri="{FF2B5EF4-FFF2-40B4-BE49-F238E27FC236}">
                    <a16:creationId xmlns:a16="http://schemas.microsoft.com/office/drawing/2014/main" id="{BDC54952-469F-43DA-B69F-E77C6768385E}"/>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62" name="Line 14">
                <a:extLst>
                  <a:ext uri="{FF2B5EF4-FFF2-40B4-BE49-F238E27FC236}">
                    <a16:creationId xmlns:a16="http://schemas.microsoft.com/office/drawing/2014/main" id="{F18381AC-886F-4920-9086-D8EE74B4BEFB}"/>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63" name="Line 15">
                <a:extLst>
                  <a:ext uri="{FF2B5EF4-FFF2-40B4-BE49-F238E27FC236}">
                    <a16:creationId xmlns:a16="http://schemas.microsoft.com/office/drawing/2014/main" id="{E080A2AB-F968-4A6F-85D2-00C825F04ED4}"/>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64" name="Text Box 16">
                <a:extLst>
                  <a:ext uri="{FF2B5EF4-FFF2-40B4-BE49-F238E27FC236}">
                    <a16:creationId xmlns:a16="http://schemas.microsoft.com/office/drawing/2014/main" id="{213C2AFA-6440-4284-9488-C3BE0A722E55}"/>
                  </a:ext>
                </a:extLst>
              </p:cNvPr>
              <p:cNvSpPr txBox="1">
                <a:spLocks noChangeArrowheads="1"/>
              </p:cNvSpPr>
              <p:nvPr/>
            </p:nvSpPr>
            <p:spPr bwMode="auto">
              <a:xfrm>
                <a:off x="3456" y="91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3265" name="Text Box 17">
                <a:extLst>
                  <a:ext uri="{FF2B5EF4-FFF2-40B4-BE49-F238E27FC236}">
                    <a16:creationId xmlns:a16="http://schemas.microsoft.com/office/drawing/2014/main" id="{B1DF5F17-4F6D-4FCD-9467-32317412FC0E}"/>
                  </a:ext>
                </a:extLst>
              </p:cNvPr>
              <p:cNvSpPr txBox="1">
                <a:spLocks noChangeArrowheads="1"/>
              </p:cNvSpPr>
              <p:nvPr/>
            </p:nvSpPr>
            <p:spPr bwMode="auto">
              <a:xfrm>
                <a:off x="3456" y="144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3266" name="Text Box 18">
                <a:extLst>
                  <a:ext uri="{FF2B5EF4-FFF2-40B4-BE49-F238E27FC236}">
                    <a16:creationId xmlns:a16="http://schemas.microsoft.com/office/drawing/2014/main" id="{499EE94A-CEEC-45F7-90A4-075292A97A05}"/>
                  </a:ext>
                </a:extLst>
              </p:cNvPr>
              <p:cNvSpPr txBox="1">
                <a:spLocks noChangeArrowheads="1"/>
              </p:cNvSpPr>
              <p:nvPr/>
            </p:nvSpPr>
            <p:spPr bwMode="auto">
              <a:xfrm>
                <a:off x="3456" y="196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3267" name="Text Box 19">
                <a:extLst>
                  <a:ext uri="{FF2B5EF4-FFF2-40B4-BE49-F238E27FC236}">
                    <a16:creationId xmlns:a16="http://schemas.microsoft.com/office/drawing/2014/main" id="{C3B0CEC6-B30C-4B1F-A905-5C5B683D317A}"/>
                  </a:ext>
                </a:extLst>
              </p:cNvPr>
              <p:cNvSpPr txBox="1">
                <a:spLocks noChangeArrowheads="1"/>
              </p:cNvSpPr>
              <p:nvPr/>
            </p:nvSpPr>
            <p:spPr bwMode="auto">
              <a:xfrm>
                <a:off x="3456" y="172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3268" name="Text Box 20">
                <a:extLst>
                  <a:ext uri="{FF2B5EF4-FFF2-40B4-BE49-F238E27FC236}">
                    <a16:creationId xmlns:a16="http://schemas.microsoft.com/office/drawing/2014/main" id="{865B4ACD-5079-4978-BF0E-5CF78FBAFD4A}"/>
                  </a:ext>
                </a:extLst>
              </p:cNvPr>
              <p:cNvSpPr txBox="1">
                <a:spLocks noChangeArrowheads="1"/>
              </p:cNvSpPr>
              <p:nvPr/>
            </p:nvSpPr>
            <p:spPr bwMode="auto">
              <a:xfrm>
                <a:off x="3456" y="120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3269" name="Text Box 21">
                <a:extLst>
                  <a:ext uri="{FF2B5EF4-FFF2-40B4-BE49-F238E27FC236}">
                    <a16:creationId xmlns:a16="http://schemas.microsoft.com/office/drawing/2014/main" id="{80F02A22-C950-4F41-8467-57C2CE0E5066}"/>
                  </a:ext>
                </a:extLst>
              </p:cNvPr>
              <p:cNvSpPr txBox="1">
                <a:spLocks noChangeArrowheads="1"/>
              </p:cNvSpPr>
              <p:nvPr/>
            </p:nvSpPr>
            <p:spPr bwMode="auto">
              <a:xfrm>
                <a:off x="37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3270" name="Text Box 22">
                <a:extLst>
                  <a:ext uri="{FF2B5EF4-FFF2-40B4-BE49-F238E27FC236}">
                    <a16:creationId xmlns:a16="http://schemas.microsoft.com/office/drawing/2014/main" id="{6A8091A3-9FAF-4C51-B9B6-7A1974D94481}"/>
                  </a:ext>
                </a:extLst>
              </p:cNvPr>
              <p:cNvSpPr txBox="1">
                <a:spLocks noChangeArrowheads="1"/>
              </p:cNvSpPr>
              <p:nvPr/>
            </p:nvSpPr>
            <p:spPr bwMode="auto">
              <a:xfrm>
                <a:off x="4032"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3271" name="Text Box 23">
                <a:extLst>
                  <a:ext uri="{FF2B5EF4-FFF2-40B4-BE49-F238E27FC236}">
                    <a16:creationId xmlns:a16="http://schemas.microsoft.com/office/drawing/2014/main" id="{A8F22D3D-DA6E-45A6-9846-265F0A782AC5}"/>
                  </a:ext>
                </a:extLst>
              </p:cNvPr>
              <p:cNvSpPr txBox="1">
                <a:spLocks noChangeArrowheads="1"/>
              </p:cNvSpPr>
              <p:nvPr/>
            </p:nvSpPr>
            <p:spPr bwMode="auto">
              <a:xfrm>
                <a:off x="4368"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3272" name="Text Box 24">
                <a:extLst>
                  <a:ext uri="{FF2B5EF4-FFF2-40B4-BE49-F238E27FC236}">
                    <a16:creationId xmlns:a16="http://schemas.microsoft.com/office/drawing/2014/main" id="{F357A548-49E9-4403-B9FA-AAF0F71D9527}"/>
                  </a:ext>
                </a:extLst>
              </p:cNvPr>
              <p:cNvSpPr txBox="1">
                <a:spLocks noChangeArrowheads="1"/>
              </p:cNvSpPr>
              <p:nvPr/>
            </p:nvSpPr>
            <p:spPr bwMode="auto">
              <a:xfrm>
                <a:off x="470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3273" name="Text Box 25">
                <a:extLst>
                  <a:ext uri="{FF2B5EF4-FFF2-40B4-BE49-F238E27FC236}">
                    <a16:creationId xmlns:a16="http://schemas.microsoft.com/office/drawing/2014/main" id="{871CA187-9B7B-40E5-8257-DA36FF33237A}"/>
                  </a:ext>
                </a:extLst>
              </p:cNvPr>
              <p:cNvSpPr txBox="1">
                <a:spLocks noChangeArrowheads="1"/>
              </p:cNvSpPr>
              <p:nvPr/>
            </p:nvSpPr>
            <p:spPr bwMode="auto">
              <a:xfrm>
                <a:off x="49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3274" name="Text Box 26">
                <a:extLst>
                  <a:ext uri="{FF2B5EF4-FFF2-40B4-BE49-F238E27FC236}">
                    <a16:creationId xmlns:a16="http://schemas.microsoft.com/office/drawing/2014/main" id="{2BEF5A08-04C7-44F6-9E6D-0A340B4DA7BE}"/>
                  </a:ext>
                </a:extLst>
              </p:cNvPr>
              <p:cNvSpPr txBox="1">
                <a:spLocks noChangeArrowheads="1"/>
              </p:cNvSpPr>
              <p:nvPr/>
            </p:nvSpPr>
            <p:spPr bwMode="auto">
              <a:xfrm>
                <a:off x="5280" y="672"/>
                <a:ext cx="33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53275" name="Text Box 27">
                <a:extLst>
                  <a:ext uri="{FF2B5EF4-FFF2-40B4-BE49-F238E27FC236}">
                    <a16:creationId xmlns:a16="http://schemas.microsoft.com/office/drawing/2014/main" id="{2CB3B0EB-2BF6-44F5-B8EB-B546ED0E4FED}"/>
                  </a:ext>
                </a:extLst>
              </p:cNvPr>
              <p:cNvSpPr txBox="1">
                <a:spLocks noChangeArrowheads="1"/>
              </p:cNvSpPr>
              <p:nvPr/>
            </p:nvSpPr>
            <p:spPr bwMode="auto">
              <a:xfrm>
                <a:off x="3552" y="2208"/>
                <a:ext cx="335"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p:txBody>
          </p:sp>
        </p:grpSp>
        <p:sp>
          <p:nvSpPr>
            <p:cNvPr id="53287" name="Text Box 39">
              <a:extLst>
                <a:ext uri="{FF2B5EF4-FFF2-40B4-BE49-F238E27FC236}">
                  <a16:creationId xmlns:a16="http://schemas.microsoft.com/office/drawing/2014/main" id="{8E417BCF-DD84-4DFF-AAB3-A9598E65428B}"/>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grpSp>
        <p:nvGrpSpPr>
          <p:cNvPr id="2" name="Group 1">
            <a:extLst>
              <a:ext uri="{FF2B5EF4-FFF2-40B4-BE49-F238E27FC236}">
                <a16:creationId xmlns:a16="http://schemas.microsoft.com/office/drawing/2014/main" id="{62CCE904-A285-A758-15A6-8D21BA262763}"/>
              </a:ext>
            </a:extLst>
          </p:cNvPr>
          <p:cNvGrpSpPr/>
          <p:nvPr/>
        </p:nvGrpSpPr>
        <p:grpSpPr>
          <a:xfrm>
            <a:off x="685800" y="1582737"/>
            <a:ext cx="4419600" cy="1828800"/>
            <a:chOff x="685800" y="1582737"/>
            <a:chExt cx="4419600" cy="1828800"/>
          </a:xfrm>
        </p:grpSpPr>
        <p:sp>
          <p:nvSpPr>
            <p:cNvPr id="53277" name="Freeform 29">
              <a:extLst>
                <a:ext uri="{FF2B5EF4-FFF2-40B4-BE49-F238E27FC236}">
                  <a16:creationId xmlns:a16="http://schemas.microsoft.com/office/drawing/2014/main" id="{AE6A1565-CD1A-4DB2-82EB-6B813CFA9C8D}"/>
                </a:ext>
              </a:extLst>
            </p:cNvPr>
            <p:cNvSpPr>
              <a:spLocks noChangeArrowheads="1"/>
            </p:cNvSpPr>
            <p:nvPr/>
          </p:nvSpPr>
          <p:spPr bwMode="auto">
            <a:xfrm rot="16200000">
              <a:off x="462757" y="1805780"/>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3278" name="Oval 30">
              <a:extLst>
                <a:ext uri="{FF2B5EF4-FFF2-40B4-BE49-F238E27FC236}">
                  <a16:creationId xmlns:a16="http://schemas.microsoft.com/office/drawing/2014/main" id="{12D330AA-265B-49B0-BD47-1813DAC6EBC8}"/>
                </a:ext>
              </a:extLst>
            </p:cNvPr>
            <p:cNvSpPr>
              <a:spLocks noChangeArrowheads="1"/>
            </p:cNvSpPr>
            <p:nvPr/>
          </p:nvSpPr>
          <p:spPr bwMode="auto">
            <a:xfrm rot="16200000">
              <a:off x="1752600" y="2725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79" name="Oval 31">
              <a:extLst>
                <a:ext uri="{FF2B5EF4-FFF2-40B4-BE49-F238E27FC236}">
                  <a16:creationId xmlns:a16="http://schemas.microsoft.com/office/drawing/2014/main" id="{28E3C1B9-20CC-4C97-9D3F-537A66E4AF9D}"/>
                </a:ext>
              </a:extLst>
            </p:cNvPr>
            <p:cNvSpPr>
              <a:spLocks noChangeArrowheads="1"/>
            </p:cNvSpPr>
            <p:nvPr/>
          </p:nvSpPr>
          <p:spPr bwMode="auto">
            <a:xfrm rot="16200000">
              <a:off x="1676400" y="1963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0" name="Oval 32">
              <a:extLst>
                <a:ext uri="{FF2B5EF4-FFF2-40B4-BE49-F238E27FC236}">
                  <a16:creationId xmlns:a16="http://schemas.microsoft.com/office/drawing/2014/main" id="{3901DED3-42E5-4023-ADB5-B2160EE0983A}"/>
                </a:ext>
              </a:extLst>
            </p:cNvPr>
            <p:cNvSpPr>
              <a:spLocks noChangeArrowheads="1"/>
            </p:cNvSpPr>
            <p:nvPr/>
          </p:nvSpPr>
          <p:spPr bwMode="auto">
            <a:xfrm rot="16200000">
              <a:off x="838200" y="24209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1" name="Oval 33">
              <a:extLst>
                <a:ext uri="{FF2B5EF4-FFF2-40B4-BE49-F238E27FC236}">
                  <a16:creationId xmlns:a16="http://schemas.microsoft.com/office/drawing/2014/main" id="{2EB4734E-F39A-40EA-88AD-81360F5A2E8F}"/>
                </a:ext>
              </a:extLst>
            </p:cNvPr>
            <p:cNvSpPr>
              <a:spLocks noChangeArrowheads="1"/>
            </p:cNvSpPr>
            <p:nvPr/>
          </p:nvSpPr>
          <p:spPr bwMode="auto">
            <a:xfrm rot="16200000">
              <a:off x="1903413" y="226695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2" name="Freeform 34">
              <a:extLst>
                <a:ext uri="{FF2B5EF4-FFF2-40B4-BE49-F238E27FC236}">
                  <a16:creationId xmlns:a16="http://schemas.microsoft.com/office/drawing/2014/main" id="{50213309-048D-4DA3-85D9-F0F043118418}"/>
                </a:ext>
              </a:extLst>
            </p:cNvPr>
            <p:cNvSpPr>
              <a:spLocks noChangeArrowheads="1"/>
            </p:cNvSpPr>
            <p:nvPr/>
          </p:nvSpPr>
          <p:spPr bwMode="auto">
            <a:xfrm rot="5400000" flipV="1">
              <a:off x="3352800" y="1658937"/>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3283" name="Oval 35">
              <a:extLst>
                <a:ext uri="{FF2B5EF4-FFF2-40B4-BE49-F238E27FC236}">
                  <a16:creationId xmlns:a16="http://schemas.microsoft.com/office/drawing/2014/main" id="{CF8D9896-D689-4658-8671-095CFE07CC95}"/>
                </a:ext>
              </a:extLst>
            </p:cNvPr>
            <p:cNvSpPr>
              <a:spLocks noChangeArrowheads="1"/>
            </p:cNvSpPr>
            <p:nvPr/>
          </p:nvSpPr>
          <p:spPr bwMode="auto">
            <a:xfrm rot="5400000" flipV="1">
              <a:off x="4876800" y="21161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4" name="Oval 36">
              <a:extLst>
                <a:ext uri="{FF2B5EF4-FFF2-40B4-BE49-F238E27FC236}">
                  <a16:creationId xmlns:a16="http://schemas.microsoft.com/office/drawing/2014/main" id="{7519A7A1-42F5-4164-A2A3-CFCA45B21157}"/>
                </a:ext>
              </a:extLst>
            </p:cNvPr>
            <p:cNvSpPr>
              <a:spLocks noChangeArrowheads="1"/>
            </p:cNvSpPr>
            <p:nvPr/>
          </p:nvSpPr>
          <p:spPr bwMode="auto">
            <a:xfrm rot="5400000" flipV="1">
              <a:off x="3516313" y="21034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5" name="Oval 37">
              <a:extLst>
                <a:ext uri="{FF2B5EF4-FFF2-40B4-BE49-F238E27FC236}">
                  <a16:creationId xmlns:a16="http://schemas.microsoft.com/office/drawing/2014/main" id="{A1BFE8FC-12F4-4A54-8353-63622D38647D}"/>
                </a:ext>
              </a:extLst>
            </p:cNvPr>
            <p:cNvSpPr>
              <a:spLocks noChangeArrowheads="1"/>
            </p:cNvSpPr>
            <p:nvPr/>
          </p:nvSpPr>
          <p:spPr bwMode="auto">
            <a:xfrm rot="5400000" flipV="1">
              <a:off x="4038600" y="2725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6" name="Oval 38">
              <a:extLst>
                <a:ext uri="{FF2B5EF4-FFF2-40B4-BE49-F238E27FC236}">
                  <a16:creationId xmlns:a16="http://schemas.microsoft.com/office/drawing/2014/main" id="{45ED9F8F-52E6-4F70-98F4-A0D33A531E5F}"/>
                </a:ext>
              </a:extLst>
            </p:cNvPr>
            <p:cNvSpPr>
              <a:spLocks noChangeArrowheads="1"/>
            </p:cNvSpPr>
            <p:nvPr/>
          </p:nvSpPr>
          <p:spPr bwMode="auto">
            <a:xfrm rot="5400000" flipV="1">
              <a:off x="4038600" y="1724025"/>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8" name="AutoShape 40">
              <a:extLst>
                <a:ext uri="{FF2B5EF4-FFF2-40B4-BE49-F238E27FC236}">
                  <a16:creationId xmlns:a16="http://schemas.microsoft.com/office/drawing/2014/main" id="{4EEA05B9-CBEE-4E4B-9568-CF05A9B23F27}"/>
                </a:ext>
              </a:extLst>
            </p:cNvPr>
            <p:cNvSpPr>
              <a:spLocks noChangeArrowheads="1"/>
            </p:cNvSpPr>
            <p:nvPr/>
          </p:nvSpPr>
          <p:spPr bwMode="auto">
            <a:xfrm>
              <a:off x="1741488" y="1926961"/>
              <a:ext cx="2190750" cy="957262"/>
            </a:xfrm>
            <a:prstGeom prst="leftRightArrow">
              <a:avLst>
                <a:gd name="adj1" fmla="val 66297"/>
                <a:gd name="adj2" fmla="val 50592"/>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spcBef>
                  <a:spcPts val="1000"/>
                </a:spcBef>
                <a:buClrTx/>
                <a:buFontTx/>
                <a:buNone/>
              </a:pPr>
              <a:r>
                <a:rPr lang="en-US" altLang="en-US" sz="2000" b="1" dirty="0"/>
                <a:t>Similarity or</a:t>
              </a:r>
              <a:br>
                <a:rPr lang="en-US" altLang="en-US" sz="2000" b="1" dirty="0"/>
              </a:br>
              <a:r>
                <a:rPr lang="en-US" altLang="en-US" sz="2000" b="1" dirty="0"/>
                <a:t>Distance?</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74CF7AAD-1B3E-4A53-AE39-F2B77197D5E7}"/>
              </a:ext>
            </a:extLst>
          </p:cNvPr>
          <p:cNvSpPr>
            <a:spLocks noGrp="1" noChangeArrowheads="1"/>
          </p:cNvSpPr>
          <p:nvPr>
            <p:ph type="title"/>
          </p:nvPr>
        </p:nvSpPr>
        <p:spPr/>
        <p:txBody>
          <a:bodyPr/>
          <a:lstStyle/>
          <a:p>
            <a:r>
              <a:rPr lang="en-US" altLang="en-US"/>
              <a:t>How to Define Inter-Cluster Similarity</a:t>
            </a:r>
          </a:p>
        </p:txBody>
      </p:sp>
      <p:grpSp>
        <p:nvGrpSpPr>
          <p:cNvPr id="54300" name="Group 28">
            <a:extLst>
              <a:ext uri="{FF2B5EF4-FFF2-40B4-BE49-F238E27FC236}">
                <a16:creationId xmlns:a16="http://schemas.microsoft.com/office/drawing/2014/main" id="{D15E5AFA-9A90-425C-B868-E06E97349083}"/>
              </a:ext>
            </a:extLst>
          </p:cNvPr>
          <p:cNvGrpSpPr>
            <a:grpSpLocks/>
          </p:cNvGrpSpPr>
          <p:nvPr/>
        </p:nvGrpSpPr>
        <p:grpSpPr bwMode="auto">
          <a:xfrm>
            <a:off x="685800" y="1582737"/>
            <a:ext cx="4418013" cy="1827213"/>
            <a:chOff x="432" y="672"/>
            <a:chExt cx="2783" cy="1151"/>
          </a:xfrm>
        </p:grpSpPr>
        <p:sp>
          <p:nvSpPr>
            <p:cNvPr id="54301" name="Freeform 29">
              <a:extLst>
                <a:ext uri="{FF2B5EF4-FFF2-40B4-BE49-F238E27FC236}">
                  <a16:creationId xmlns:a16="http://schemas.microsoft.com/office/drawing/2014/main" id="{27AA7648-50EE-4FAE-B493-09856C752846}"/>
                </a:ext>
              </a:extLst>
            </p:cNvPr>
            <p:cNvSpPr>
              <a:spLocks noChangeArrowheads="1"/>
            </p:cNvSpPr>
            <p:nvPr/>
          </p:nvSpPr>
          <p:spPr bwMode="auto">
            <a:xfrm rot="16200000">
              <a:off x="291" y="813"/>
              <a:ext cx="1151" cy="87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2" name="Oval 30">
              <a:extLst>
                <a:ext uri="{FF2B5EF4-FFF2-40B4-BE49-F238E27FC236}">
                  <a16:creationId xmlns:a16="http://schemas.microsoft.com/office/drawing/2014/main" id="{CD0867CA-2D75-4FF3-86E7-690393E6DA48}"/>
                </a:ext>
              </a:extLst>
            </p:cNvPr>
            <p:cNvSpPr>
              <a:spLocks noChangeArrowheads="1"/>
            </p:cNvSpPr>
            <p:nvPr/>
          </p:nvSpPr>
          <p:spPr bwMode="auto">
            <a:xfrm rot="16200000">
              <a:off x="110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3" name="Oval 31">
              <a:extLst>
                <a:ext uri="{FF2B5EF4-FFF2-40B4-BE49-F238E27FC236}">
                  <a16:creationId xmlns:a16="http://schemas.microsoft.com/office/drawing/2014/main" id="{27E79950-D584-41A0-9254-70E624EBFD2D}"/>
                </a:ext>
              </a:extLst>
            </p:cNvPr>
            <p:cNvSpPr>
              <a:spLocks noChangeArrowheads="1"/>
            </p:cNvSpPr>
            <p:nvPr/>
          </p:nvSpPr>
          <p:spPr bwMode="auto">
            <a:xfrm rot="16200000">
              <a:off x="1056" y="102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4" name="Oval 32">
              <a:extLst>
                <a:ext uri="{FF2B5EF4-FFF2-40B4-BE49-F238E27FC236}">
                  <a16:creationId xmlns:a16="http://schemas.microsoft.com/office/drawing/2014/main" id="{2C453B8C-6965-4F03-8C18-4BC1AAAB734B}"/>
                </a:ext>
              </a:extLst>
            </p:cNvPr>
            <p:cNvSpPr>
              <a:spLocks noChangeArrowheads="1"/>
            </p:cNvSpPr>
            <p:nvPr/>
          </p:nvSpPr>
          <p:spPr bwMode="auto">
            <a:xfrm rot="16200000">
              <a:off x="528" y="13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5" name="Oval 33">
              <a:extLst>
                <a:ext uri="{FF2B5EF4-FFF2-40B4-BE49-F238E27FC236}">
                  <a16:creationId xmlns:a16="http://schemas.microsoft.com/office/drawing/2014/main" id="{7D54C9B8-C7ED-4770-B3F7-100DFB01497A}"/>
                </a:ext>
              </a:extLst>
            </p:cNvPr>
            <p:cNvSpPr>
              <a:spLocks noChangeArrowheads="1"/>
            </p:cNvSpPr>
            <p:nvPr/>
          </p:nvSpPr>
          <p:spPr bwMode="auto">
            <a:xfrm rot="16200000">
              <a:off x="1199" y="1216"/>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6" name="Freeform 34">
              <a:extLst>
                <a:ext uri="{FF2B5EF4-FFF2-40B4-BE49-F238E27FC236}">
                  <a16:creationId xmlns:a16="http://schemas.microsoft.com/office/drawing/2014/main" id="{917B7BCF-2F19-4757-874F-A50E075DE9DA}"/>
                </a:ext>
              </a:extLst>
            </p:cNvPr>
            <p:cNvSpPr>
              <a:spLocks noChangeArrowheads="1"/>
            </p:cNvSpPr>
            <p:nvPr/>
          </p:nvSpPr>
          <p:spPr bwMode="auto">
            <a:xfrm rot="5400000" flipV="1">
              <a:off x="2112" y="720"/>
              <a:ext cx="1151" cy="1055"/>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7" name="Oval 35">
              <a:extLst>
                <a:ext uri="{FF2B5EF4-FFF2-40B4-BE49-F238E27FC236}">
                  <a16:creationId xmlns:a16="http://schemas.microsoft.com/office/drawing/2014/main" id="{6EFEBCCC-441F-49BC-B6BE-5C0DFEEF0B9B}"/>
                </a:ext>
              </a:extLst>
            </p:cNvPr>
            <p:cNvSpPr>
              <a:spLocks noChangeArrowheads="1"/>
            </p:cNvSpPr>
            <p:nvPr/>
          </p:nvSpPr>
          <p:spPr bwMode="auto">
            <a:xfrm rot="5400000" flipV="1">
              <a:off x="3072" y="1121"/>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8" name="Oval 36">
              <a:extLst>
                <a:ext uri="{FF2B5EF4-FFF2-40B4-BE49-F238E27FC236}">
                  <a16:creationId xmlns:a16="http://schemas.microsoft.com/office/drawing/2014/main" id="{C73B692E-486C-4DCB-94A4-C2DD8EC51770}"/>
                </a:ext>
              </a:extLst>
            </p:cNvPr>
            <p:cNvSpPr>
              <a:spLocks noChangeArrowheads="1"/>
            </p:cNvSpPr>
            <p:nvPr/>
          </p:nvSpPr>
          <p:spPr bwMode="auto">
            <a:xfrm rot="5400000" flipV="1">
              <a:off x="2215" y="11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9" name="Oval 37">
              <a:extLst>
                <a:ext uri="{FF2B5EF4-FFF2-40B4-BE49-F238E27FC236}">
                  <a16:creationId xmlns:a16="http://schemas.microsoft.com/office/drawing/2014/main" id="{2CF75F4C-2535-4048-866C-89DED2D7830A}"/>
                </a:ext>
              </a:extLst>
            </p:cNvPr>
            <p:cNvSpPr>
              <a:spLocks noChangeArrowheads="1"/>
            </p:cNvSpPr>
            <p:nvPr/>
          </p:nvSpPr>
          <p:spPr bwMode="auto">
            <a:xfrm rot="5400000" flipV="1">
              <a:off x="254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0" name="Oval 38">
              <a:extLst>
                <a:ext uri="{FF2B5EF4-FFF2-40B4-BE49-F238E27FC236}">
                  <a16:creationId xmlns:a16="http://schemas.microsoft.com/office/drawing/2014/main" id="{FD4628E7-9ABC-45EA-96FA-C5EA06259804}"/>
                </a:ext>
              </a:extLst>
            </p:cNvPr>
            <p:cNvSpPr>
              <a:spLocks noChangeArrowheads="1"/>
            </p:cNvSpPr>
            <p:nvPr/>
          </p:nvSpPr>
          <p:spPr bwMode="auto">
            <a:xfrm rot="5400000" flipV="1">
              <a:off x="2544" y="874"/>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1" name="Line 39">
              <a:extLst>
                <a:ext uri="{FF2B5EF4-FFF2-40B4-BE49-F238E27FC236}">
                  <a16:creationId xmlns:a16="http://schemas.microsoft.com/office/drawing/2014/main" id="{7466413A-AB56-4228-A099-B6B47ADCCF41}"/>
                </a:ext>
              </a:extLst>
            </p:cNvPr>
            <p:cNvSpPr>
              <a:spLocks noChangeShapeType="1"/>
            </p:cNvSpPr>
            <p:nvPr/>
          </p:nvSpPr>
          <p:spPr bwMode="auto">
            <a:xfrm flipV="1">
              <a:off x="1248" y="1120"/>
              <a:ext cx="959" cy="97"/>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dirty="0"/>
            </a:p>
          </p:txBody>
        </p:sp>
      </p:grpSp>
      <p:grpSp>
        <p:nvGrpSpPr>
          <p:cNvPr id="2" name="Group 1">
            <a:extLst>
              <a:ext uri="{FF2B5EF4-FFF2-40B4-BE49-F238E27FC236}">
                <a16:creationId xmlns:a16="http://schemas.microsoft.com/office/drawing/2014/main" id="{FF783C55-17EF-B816-9BE3-1AEC3F491E6B}"/>
              </a:ext>
            </a:extLst>
          </p:cNvPr>
          <p:cNvGrpSpPr/>
          <p:nvPr/>
        </p:nvGrpSpPr>
        <p:grpSpPr>
          <a:xfrm>
            <a:off x="5486400" y="1582737"/>
            <a:ext cx="3427413" cy="3675063"/>
            <a:chOff x="5486400" y="1582737"/>
            <a:chExt cx="3427413" cy="3675063"/>
          </a:xfrm>
        </p:grpSpPr>
        <p:grpSp>
          <p:nvGrpSpPr>
            <p:cNvPr id="54275" name="Group 3">
              <a:extLst>
                <a:ext uri="{FF2B5EF4-FFF2-40B4-BE49-F238E27FC236}">
                  <a16:creationId xmlns:a16="http://schemas.microsoft.com/office/drawing/2014/main" id="{AAAE5936-8268-483F-AD54-DF55CF70FF31}"/>
                </a:ext>
              </a:extLst>
            </p:cNvPr>
            <p:cNvGrpSpPr>
              <a:grpSpLocks/>
            </p:cNvGrpSpPr>
            <p:nvPr/>
          </p:nvGrpSpPr>
          <p:grpSpPr bwMode="auto">
            <a:xfrm>
              <a:off x="5486400" y="1582737"/>
              <a:ext cx="3427413" cy="3527425"/>
              <a:chOff x="3456" y="672"/>
              <a:chExt cx="2159" cy="2222"/>
            </a:xfrm>
          </p:grpSpPr>
          <p:sp>
            <p:nvSpPr>
              <p:cNvPr id="54276" name="Line 4">
                <a:extLst>
                  <a:ext uri="{FF2B5EF4-FFF2-40B4-BE49-F238E27FC236}">
                    <a16:creationId xmlns:a16="http://schemas.microsoft.com/office/drawing/2014/main" id="{14CA51D2-EF02-4DBF-8B19-3C8B38E69761}"/>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7" name="Line 5">
                <a:extLst>
                  <a:ext uri="{FF2B5EF4-FFF2-40B4-BE49-F238E27FC236}">
                    <a16:creationId xmlns:a16="http://schemas.microsoft.com/office/drawing/2014/main" id="{4DBB3C20-5EBF-4514-BA11-03C40E61425C}"/>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8" name="Line 6">
                <a:extLst>
                  <a:ext uri="{FF2B5EF4-FFF2-40B4-BE49-F238E27FC236}">
                    <a16:creationId xmlns:a16="http://schemas.microsoft.com/office/drawing/2014/main" id="{B616921C-57AA-490B-B6A1-04861C26D902}"/>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9" name="Line 7">
                <a:extLst>
                  <a:ext uri="{FF2B5EF4-FFF2-40B4-BE49-F238E27FC236}">
                    <a16:creationId xmlns:a16="http://schemas.microsoft.com/office/drawing/2014/main" id="{F6C4C20C-B984-42DB-A4A5-0747B989FCEB}"/>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0" name="Line 8">
                <a:extLst>
                  <a:ext uri="{FF2B5EF4-FFF2-40B4-BE49-F238E27FC236}">
                    <a16:creationId xmlns:a16="http://schemas.microsoft.com/office/drawing/2014/main" id="{11F39E2C-AD2D-4470-B45D-F0F326C8FCEB}"/>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1" name="Line 9">
                <a:extLst>
                  <a:ext uri="{FF2B5EF4-FFF2-40B4-BE49-F238E27FC236}">
                    <a16:creationId xmlns:a16="http://schemas.microsoft.com/office/drawing/2014/main" id="{2AFFD420-C635-4BBC-8A2E-0460BDF749E6}"/>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2" name="Line 10">
                <a:extLst>
                  <a:ext uri="{FF2B5EF4-FFF2-40B4-BE49-F238E27FC236}">
                    <a16:creationId xmlns:a16="http://schemas.microsoft.com/office/drawing/2014/main" id="{A5017692-98D7-4F4F-9EA8-90B616FF2ADE}"/>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3" name="Line 11">
                <a:extLst>
                  <a:ext uri="{FF2B5EF4-FFF2-40B4-BE49-F238E27FC236}">
                    <a16:creationId xmlns:a16="http://schemas.microsoft.com/office/drawing/2014/main" id="{C624DFD7-0561-4784-8CAD-7EFD37421201}"/>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4" name="Line 12">
                <a:extLst>
                  <a:ext uri="{FF2B5EF4-FFF2-40B4-BE49-F238E27FC236}">
                    <a16:creationId xmlns:a16="http://schemas.microsoft.com/office/drawing/2014/main" id="{614FF0D5-D0B0-47EF-88A2-6B82638680B6}"/>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5" name="Line 13">
                <a:extLst>
                  <a:ext uri="{FF2B5EF4-FFF2-40B4-BE49-F238E27FC236}">
                    <a16:creationId xmlns:a16="http://schemas.microsoft.com/office/drawing/2014/main" id="{CAD6AB0F-0CC3-4D19-BC6A-FF4298E1F5BA}"/>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6" name="Line 14">
                <a:extLst>
                  <a:ext uri="{FF2B5EF4-FFF2-40B4-BE49-F238E27FC236}">
                    <a16:creationId xmlns:a16="http://schemas.microsoft.com/office/drawing/2014/main" id="{D97C4CC5-EFC0-4F23-ADAD-5B607D3BADFA}"/>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7" name="Line 15">
                <a:extLst>
                  <a:ext uri="{FF2B5EF4-FFF2-40B4-BE49-F238E27FC236}">
                    <a16:creationId xmlns:a16="http://schemas.microsoft.com/office/drawing/2014/main" id="{5CF6DB85-8086-414D-B2C0-6B8EA0FC1C45}"/>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8" name="Text Box 16">
                <a:extLst>
                  <a:ext uri="{FF2B5EF4-FFF2-40B4-BE49-F238E27FC236}">
                    <a16:creationId xmlns:a16="http://schemas.microsoft.com/office/drawing/2014/main" id="{AF56AFE1-2973-44F1-BEA8-BC95576EEF0A}"/>
                  </a:ext>
                </a:extLst>
              </p:cNvPr>
              <p:cNvSpPr txBox="1">
                <a:spLocks noChangeArrowheads="1"/>
              </p:cNvSpPr>
              <p:nvPr/>
            </p:nvSpPr>
            <p:spPr bwMode="auto">
              <a:xfrm>
                <a:off x="3456" y="91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4289" name="Text Box 17">
                <a:extLst>
                  <a:ext uri="{FF2B5EF4-FFF2-40B4-BE49-F238E27FC236}">
                    <a16:creationId xmlns:a16="http://schemas.microsoft.com/office/drawing/2014/main" id="{0464D09C-EC91-4360-BE0C-1F34C7F16824}"/>
                  </a:ext>
                </a:extLst>
              </p:cNvPr>
              <p:cNvSpPr txBox="1">
                <a:spLocks noChangeArrowheads="1"/>
              </p:cNvSpPr>
              <p:nvPr/>
            </p:nvSpPr>
            <p:spPr bwMode="auto">
              <a:xfrm>
                <a:off x="3456" y="144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4290" name="Text Box 18">
                <a:extLst>
                  <a:ext uri="{FF2B5EF4-FFF2-40B4-BE49-F238E27FC236}">
                    <a16:creationId xmlns:a16="http://schemas.microsoft.com/office/drawing/2014/main" id="{6ECECD9A-FED3-40EC-BC56-26E733BE4134}"/>
                  </a:ext>
                </a:extLst>
              </p:cNvPr>
              <p:cNvSpPr txBox="1">
                <a:spLocks noChangeArrowheads="1"/>
              </p:cNvSpPr>
              <p:nvPr/>
            </p:nvSpPr>
            <p:spPr bwMode="auto">
              <a:xfrm>
                <a:off x="3456" y="196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4291" name="Text Box 19">
                <a:extLst>
                  <a:ext uri="{FF2B5EF4-FFF2-40B4-BE49-F238E27FC236}">
                    <a16:creationId xmlns:a16="http://schemas.microsoft.com/office/drawing/2014/main" id="{F1D47200-6E2A-423E-AAF9-671C55388E25}"/>
                  </a:ext>
                </a:extLst>
              </p:cNvPr>
              <p:cNvSpPr txBox="1">
                <a:spLocks noChangeArrowheads="1"/>
              </p:cNvSpPr>
              <p:nvPr/>
            </p:nvSpPr>
            <p:spPr bwMode="auto">
              <a:xfrm>
                <a:off x="3456" y="172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4292" name="Text Box 20">
                <a:extLst>
                  <a:ext uri="{FF2B5EF4-FFF2-40B4-BE49-F238E27FC236}">
                    <a16:creationId xmlns:a16="http://schemas.microsoft.com/office/drawing/2014/main" id="{A0DEB33D-8988-4B8D-9C5F-D117318F1BA2}"/>
                  </a:ext>
                </a:extLst>
              </p:cNvPr>
              <p:cNvSpPr txBox="1">
                <a:spLocks noChangeArrowheads="1"/>
              </p:cNvSpPr>
              <p:nvPr/>
            </p:nvSpPr>
            <p:spPr bwMode="auto">
              <a:xfrm>
                <a:off x="3456" y="120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4293" name="Text Box 21">
                <a:extLst>
                  <a:ext uri="{FF2B5EF4-FFF2-40B4-BE49-F238E27FC236}">
                    <a16:creationId xmlns:a16="http://schemas.microsoft.com/office/drawing/2014/main" id="{6725C9A3-719F-45A7-8183-4D968555D2EB}"/>
                  </a:ext>
                </a:extLst>
              </p:cNvPr>
              <p:cNvSpPr txBox="1">
                <a:spLocks noChangeArrowheads="1"/>
              </p:cNvSpPr>
              <p:nvPr/>
            </p:nvSpPr>
            <p:spPr bwMode="auto">
              <a:xfrm>
                <a:off x="37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4294" name="Text Box 22">
                <a:extLst>
                  <a:ext uri="{FF2B5EF4-FFF2-40B4-BE49-F238E27FC236}">
                    <a16:creationId xmlns:a16="http://schemas.microsoft.com/office/drawing/2014/main" id="{05B3B60B-8475-4ACC-8929-51A5E7367A59}"/>
                  </a:ext>
                </a:extLst>
              </p:cNvPr>
              <p:cNvSpPr txBox="1">
                <a:spLocks noChangeArrowheads="1"/>
              </p:cNvSpPr>
              <p:nvPr/>
            </p:nvSpPr>
            <p:spPr bwMode="auto">
              <a:xfrm>
                <a:off x="4032"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4295" name="Text Box 23">
                <a:extLst>
                  <a:ext uri="{FF2B5EF4-FFF2-40B4-BE49-F238E27FC236}">
                    <a16:creationId xmlns:a16="http://schemas.microsoft.com/office/drawing/2014/main" id="{8EAEA09A-4626-46B9-BD2D-33AC5EDF17DC}"/>
                  </a:ext>
                </a:extLst>
              </p:cNvPr>
              <p:cNvSpPr txBox="1">
                <a:spLocks noChangeArrowheads="1"/>
              </p:cNvSpPr>
              <p:nvPr/>
            </p:nvSpPr>
            <p:spPr bwMode="auto">
              <a:xfrm>
                <a:off x="4368"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4296" name="Text Box 24">
                <a:extLst>
                  <a:ext uri="{FF2B5EF4-FFF2-40B4-BE49-F238E27FC236}">
                    <a16:creationId xmlns:a16="http://schemas.microsoft.com/office/drawing/2014/main" id="{1D17A43A-9923-48F6-9E49-BCED88EDC987}"/>
                  </a:ext>
                </a:extLst>
              </p:cNvPr>
              <p:cNvSpPr txBox="1">
                <a:spLocks noChangeArrowheads="1"/>
              </p:cNvSpPr>
              <p:nvPr/>
            </p:nvSpPr>
            <p:spPr bwMode="auto">
              <a:xfrm>
                <a:off x="470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4297" name="Text Box 25">
                <a:extLst>
                  <a:ext uri="{FF2B5EF4-FFF2-40B4-BE49-F238E27FC236}">
                    <a16:creationId xmlns:a16="http://schemas.microsoft.com/office/drawing/2014/main" id="{17D73A3D-FC04-490E-9D23-1FD90249E13A}"/>
                  </a:ext>
                </a:extLst>
              </p:cNvPr>
              <p:cNvSpPr txBox="1">
                <a:spLocks noChangeArrowheads="1"/>
              </p:cNvSpPr>
              <p:nvPr/>
            </p:nvSpPr>
            <p:spPr bwMode="auto">
              <a:xfrm>
                <a:off x="49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4298" name="Text Box 26">
                <a:extLst>
                  <a:ext uri="{FF2B5EF4-FFF2-40B4-BE49-F238E27FC236}">
                    <a16:creationId xmlns:a16="http://schemas.microsoft.com/office/drawing/2014/main" id="{D09C6A95-A8BE-4641-9DE4-2248B035A208}"/>
                  </a:ext>
                </a:extLst>
              </p:cNvPr>
              <p:cNvSpPr txBox="1">
                <a:spLocks noChangeArrowheads="1"/>
              </p:cNvSpPr>
              <p:nvPr/>
            </p:nvSpPr>
            <p:spPr bwMode="auto">
              <a:xfrm>
                <a:off x="5280" y="672"/>
                <a:ext cx="33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54299" name="Text Box 27">
                <a:extLst>
                  <a:ext uri="{FF2B5EF4-FFF2-40B4-BE49-F238E27FC236}">
                    <a16:creationId xmlns:a16="http://schemas.microsoft.com/office/drawing/2014/main" id="{C97829F4-4C1B-49E0-BD4B-9B470D32DE71}"/>
                  </a:ext>
                </a:extLst>
              </p:cNvPr>
              <p:cNvSpPr txBox="1">
                <a:spLocks noChangeArrowheads="1"/>
              </p:cNvSpPr>
              <p:nvPr/>
            </p:nvSpPr>
            <p:spPr bwMode="auto">
              <a:xfrm>
                <a:off x="3552" y="2208"/>
                <a:ext cx="335"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p:txBody>
          </p:sp>
        </p:grpSp>
        <p:sp>
          <p:nvSpPr>
            <p:cNvPr id="54312" name="Text Box 40">
              <a:extLst>
                <a:ext uri="{FF2B5EF4-FFF2-40B4-BE49-F238E27FC236}">
                  <a16:creationId xmlns:a16="http://schemas.microsoft.com/office/drawing/2014/main" id="{8576EE8A-26C9-4EC1-9F84-FF09A66C2A6D}"/>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sp>
        <p:nvSpPr>
          <p:cNvPr id="54313" name="Rectangle 41">
            <a:extLst>
              <a:ext uri="{FF2B5EF4-FFF2-40B4-BE49-F238E27FC236}">
                <a16:creationId xmlns:a16="http://schemas.microsoft.com/office/drawing/2014/main" id="{2EC8A87F-A381-401B-9478-F9CA7673C755}"/>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mn-lt"/>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Other methods driven by an objective function</a:t>
            </a:r>
          </a:p>
          <a:p>
            <a:pPr marL="365125" lvl="1" indent="0">
              <a:spcBef>
                <a:spcPts val="300"/>
              </a:spcBef>
              <a:spcAft>
                <a:spcPts val="400"/>
              </a:spcAft>
              <a:buClr>
                <a:srgbClr val="0C7B9C"/>
              </a:buClr>
              <a:buSzPct val="150000"/>
            </a:pPr>
            <a:r>
              <a:rPr lang="en-US" altLang="en-US" sz="2000" dirty="0">
                <a:latin typeface="+mn-lt"/>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C85E018-DF3D-4EBD-BBBF-909826522530}"/>
              </a:ext>
            </a:extLst>
          </p:cNvPr>
          <p:cNvSpPr>
            <a:spLocks noGrp="1" noChangeArrowheads="1"/>
          </p:cNvSpPr>
          <p:nvPr>
            <p:ph type="title"/>
          </p:nvPr>
        </p:nvSpPr>
        <p:spPr>
          <a:xfrm>
            <a:off x="628650" y="365126"/>
            <a:ext cx="2876550" cy="1325563"/>
          </a:xfrm>
        </p:spPr>
        <p:txBody>
          <a:bodyPr>
            <a:normAutofit fontScale="90000"/>
          </a:bodyPr>
          <a:lstStyle/>
          <a:p>
            <a:r>
              <a:rPr lang="en-US" altLang="en-US" dirty="0"/>
              <a:t>Applications of Cluster Analysis</a:t>
            </a:r>
          </a:p>
        </p:txBody>
      </p:sp>
      <p:sp>
        <p:nvSpPr>
          <p:cNvPr id="7171" name="Rectangle 3">
            <a:extLst>
              <a:ext uri="{FF2B5EF4-FFF2-40B4-BE49-F238E27FC236}">
                <a16:creationId xmlns:a16="http://schemas.microsoft.com/office/drawing/2014/main" id="{E0E912B4-025B-4365-BD59-A95C50F6E0F2}"/>
              </a:ext>
            </a:extLst>
          </p:cNvPr>
          <p:cNvSpPr>
            <a:spLocks noGrp="1" noChangeArrowheads="1"/>
          </p:cNvSpPr>
          <p:nvPr>
            <p:ph idx="1"/>
          </p:nvPr>
        </p:nvSpPr>
        <p:spPr>
          <a:xfrm>
            <a:off x="628650" y="1825625"/>
            <a:ext cx="3144804" cy="4351338"/>
          </a:xfrm>
        </p:spPr>
        <p:txBody>
          <a:bodyPr/>
          <a:lstStyle/>
          <a:p>
            <a:r>
              <a:rPr lang="en-US" altLang="en-US" dirty="0"/>
              <a:t>Understanding</a:t>
            </a:r>
          </a:p>
          <a:p>
            <a:pPr lvl="1"/>
            <a:r>
              <a:rPr lang="en-US" altLang="en-US" dirty="0"/>
              <a:t>Group related documents for browsing, group genes and proteins that have similar functionality, or group stocks with similar price fluctuations</a:t>
            </a:r>
          </a:p>
          <a:p>
            <a:endParaRPr lang="en-US" altLang="en-US" dirty="0"/>
          </a:p>
          <a:p>
            <a:r>
              <a:rPr lang="en-US" altLang="en-US" dirty="0"/>
              <a:t>Summarization</a:t>
            </a:r>
          </a:p>
          <a:p>
            <a:pPr lvl="1"/>
            <a:r>
              <a:rPr lang="en-US" altLang="en-US" dirty="0"/>
              <a:t>Reduce the size of large data sets to a small number of groups.</a:t>
            </a:r>
          </a:p>
          <a:p>
            <a:endParaRPr lang="en-US" altLang="en-US" dirty="0"/>
          </a:p>
        </p:txBody>
      </p:sp>
      <p:graphicFrame>
        <p:nvGraphicFramePr>
          <p:cNvPr id="7172" name="Object 4">
            <a:extLst>
              <a:ext uri="{FF2B5EF4-FFF2-40B4-BE49-F238E27FC236}">
                <a16:creationId xmlns:a16="http://schemas.microsoft.com/office/drawing/2014/main" id="{266AD604-07A0-4CD6-8664-45881CB99EC7}"/>
              </a:ext>
            </a:extLst>
          </p:cNvPr>
          <p:cNvGraphicFramePr>
            <a:graphicFrameLocks noChangeAspect="1"/>
          </p:cNvGraphicFramePr>
          <p:nvPr>
            <p:extLst>
              <p:ext uri="{D42A27DB-BD31-4B8C-83A1-F6EECF244321}">
                <p14:modId xmlns:p14="http://schemas.microsoft.com/office/powerpoint/2010/main" val="2706490650"/>
              </p:ext>
            </p:extLst>
          </p:nvPr>
        </p:nvGraphicFramePr>
        <p:xfrm>
          <a:off x="3771900" y="673100"/>
          <a:ext cx="6070600" cy="3327400"/>
        </p:xfrm>
        <a:graphic>
          <a:graphicData uri="http://schemas.openxmlformats.org/presentationml/2006/ole">
            <mc:AlternateContent xmlns:mc="http://schemas.openxmlformats.org/markup-compatibility/2006">
              <mc:Choice xmlns:v="urn:schemas-microsoft-com:vml" Requires="v">
                <p:oleObj name="Document" r:id="rId3" imgW="6328749" imgH="3483307" progId="Word.Document.8">
                  <p:embed/>
                </p:oleObj>
              </mc:Choice>
              <mc:Fallback>
                <p:oleObj name="Document" r:id="rId3" imgW="6328749" imgH="3483307" progId="Word.Document.8">
                  <p:embed/>
                  <p:pic>
                    <p:nvPicPr>
                      <p:cNvPr id="0" name="Object 4"/>
                      <p:cNvPicPr>
                        <a:picLocks noChangeAspect="1" noChangeArrowheads="1"/>
                      </p:cNvPicPr>
                      <p:nvPr/>
                    </p:nvPicPr>
                    <p:blipFill>
                      <a:blip r:embed="rId4"/>
                      <a:srcRect/>
                      <a:stretch>
                        <a:fillRect/>
                      </a:stretch>
                    </p:blipFill>
                    <p:spPr bwMode="auto">
                      <a:xfrm>
                        <a:off x="3771900" y="673100"/>
                        <a:ext cx="6070600" cy="3327400"/>
                      </a:xfrm>
                      <a:prstGeom prst="rect">
                        <a:avLst/>
                      </a:prstGeom>
                      <a:noFill/>
                      <a:effectLst/>
                    </p:spPr>
                  </p:pic>
                </p:oleObj>
              </mc:Fallback>
            </mc:AlternateContent>
          </a:graphicData>
        </a:graphic>
      </p:graphicFrame>
      <p:grpSp>
        <p:nvGrpSpPr>
          <p:cNvPr id="2" name="Group 1">
            <a:extLst>
              <a:ext uri="{FF2B5EF4-FFF2-40B4-BE49-F238E27FC236}">
                <a16:creationId xmlns:a16="http://schemas.microsoft.com/office/drawing/2014/main" id="{6528BAE5-171E-105A-0B2C-B1ACE1B239E5}"/>
              </a:ext>
            </a:extLst>
          </p:cNvPr>
          <p:cNvGrpSpPr/>
          <p:nvPr/>
        </p:nvGrpSpPr>
        <p:grpSpPr>
          <a:xfrm>
            <a:off x="4589463" y="3636963"/>
            <a:ext cx="4554537" cy="2971800"/>
            <a:chOff x="4589463" y="3636963"/>
            <a:chExt cx="4554537" cy="2971800"/>
          </a:xfrm>
        </p:grpSpPr>
        <p:pic>
          <p:nvPicPr>
            <p:cNvPr id="7169" name="Picture 1">
              <a:extLst>
                <a:ext uri="{FF2B5EF4-FFF2-40B4-BE49-F238E27FC236}">
                  <a16:creationId xmlns:a16="http://schemas.microsoft.com/office/drawing/2014/main" id="{22286309-321D-444A-8815-CCCC55608E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0671" t="15312" r="13986" b="22964"/>
            <a:stretch>
              <a:fillRect/>
            </a:stretch>
          </p:blipFill>
          <p:spPr bwMode="auto">
            <a:xfrm>
              <a:off x="4589463" y="3636963"/>
              <a:ext cx="4554537" cy="2971800"/>
            </a:xfrm>
            <a:prstGeom prst="rect">
              <a:avLst/>
            </a:prstGeom>
            <a:noFill/>
            <a:ln>
              <a:noFill/>
            </a:ln>
            <a:effectLst/>
            <a:extLst>
              <a:ext uri="{909E8E84-426E-40DD-AFC4-6F175D3DCCD1}">
                <a14:hiddenFill xmlns:a14="http://schemas.microsoft.com/office/drawing/2010/main">
                  <a:blipFill dpi="0" rotWithShape="0">
                    <a:blip/>
                    <a:srcRect l="20671" t="15312" r="13986" b="22964"/>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3" name="Text Box 5">
              <a:extLst>
                <a:ext uri="{FF2B5EF4-FFF2-40B4-BE49-F238E27FC236}">
                  <a16:creationId xmlns:a16="http://schemas.microsoft.com/office/drawing/2014/main" id="{05390CBB-C47F-4C5F-8E97-6A4BB664F1DC}"/>
                </a:ext>
              </a:extLst>
            </p:cNvPr>
            <p:cNvSpPr txBox="1">
              <a:spLocks noChangeArrowheads="1"/>
            </p:cNvSpPr>
            <p:nvPr/>
          </p:nvSpPr>
          <p:spPr bwMode="auto">
            <a:xfrm>
              <a:off x="4724400" y="5803900"/>
              <a:ext cx="22098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r">
                <a:spcBef>
                  <a:spcPts val="875"/>
                </a:spcBef>
                <a:buClrTx/>
                <a:buFontTx/>
                <a:buNone/>
              </a:pPr>
              <a:r>
                <a:rPr lang="en-US" altLang="en-US" sz="1400" b="1" dirty="0">
                  <a:latin typeface="Arial" panose="020B0604020202020204" pitchFamily="34" charset="0"/>
                </a:rPr>
                <a:t>Clustering precipitation in Australia</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74CF7AAD-1B3E-4A53-AE39-F2B77197D5E7}"/>
              </a:ext>
            </a:extLst>
          </p:cNvPr>
          <p:cNvSpPr>
            <a:spLocks noGrp="1" noChangeArrowheads="1"/>
          </p:cNvSpPr>
          <p:nvPr>
            <p:ph type="title"/>
          </p:nvPr>
        </p:nvSpPr>
        <p:spPr/>
        <p:txBody>
          <a:bodyPr/>
          <a:lstStyle/>
          <a:p>
            <a:r>
              <a:rPr lang="en-US" altLang="en-US"/>
              <a:t>How to Define Inter-Cluster Similarity</a:t>
            </a:r>
          </a:p>
        </p:txBody>
      </p:sp>
      <p:grpSp>
        <p:nvGrpSpPr>
          <p:cNvPr id="54300" name="Group 28">
            <a:extLst>
              <a:ext uri="{FF2B5EF4-FFF2-40B4-BE49-F238E27FC236}">
                <a16:creationId xmlns:a16="http://schemas.microsoft.com/office/drawing/2014/main" id="{D15E5AFA-9A90-425C-B868-E06E97349083}"/>
              </a:ext>
            </a:extLst>
          </p:cNvPr>
          <p:cNvGrpSpPr>
            <a:grpSpLocks/>
          </p:cNvGrpSpPr>
          <p:nvPr/>
        </p:nvGrpSpPr>
        <p:grpSpPr bwMode="auto">
          <a:xfrm>
            <a:off x="685800" y="1582737"/>
            <a:ext cx="4418013" cy="1827213"/>
            <a:chOff x="432" y="672"/>
            <a:chExt cx="2783" cy="1151"/>
          </a:xfrm>
        </p:grpSpPr>
        <p:sp>
          <p:nvSpPr>
            <p:cNvPr id="54301" name="Freeform 29">
              <a:extLst>
                <a:ext uri="{FF2B5EF4-FFF2-40B4-BE49-F238E27FC236}">
                  <a16:creationId xmlns:a16="http://schemas.microsoft.com/office/drawing/2014/main" id="{27AA7648-50EE-4FAE-B493-09856C752846}"/>
                </a:ext>
              </a:extLst>
            </p:cNvPr>
            <p:cNvSpPr>
              <a:spLocks noChangeArrowheads="1"/>
            </p:cNvSpPr>
            <p:nvPr/>
          </p:nvSpPr>
          <p:spPr bwMode="auto">
            <a:xfrm rot="16200000">
              <a:off x="291" y="813"/>
              <a:ext cx="1151" cy="87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2" name="Oval 30">
              <a:extLst>
                <a:ext uri="{FF2B5EF4-FFF2-40B4-BE49-F238E27FC236}">
                  <a16:creationId xmlns:a16="http://schemas.microsoft.com/office/drawing/2014/main" id="{CD0867CA-2D75-4FF3-86E7-690393E6DA48}"/>
                </a:ext>
              </a:extLst>
            </p:cNvPr>
            <p:cNvSpPr>
              <a:spLocks noChangeArrowheads="1"/>
            </p:cNvSpPr>
            <p:nvPr/>
          </p:nvSpPr>
          <p:spPr bwMode="auto">
            <a:xfrm rot="16200000">
              <a:off x="110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3" name="Oval 31">
              <a:extLst>
                <a:ext uri="{FF2B5EF4-FFF2-40B4-BE49-F238E27FC236}">
                  <a16:creationId xmlns:a16="http://schemas.microsoft.com/office/drawing/2014/main" id="{27E79950-D584-41A0-9254-70E624EBFD2D}"/>
                </a:ext>
              </a:extLst>
            </p:cNvPr>
            <p:cNvSpPr>
              <a:spLocks noChangeArrowheads="1"/>
            </p:cNvSpPr>
            <p:nvPr/>
          </p:nvSpPr>
          <p:spPr bwMode="auto">
            <a:xfrm rot="16200000">
              <a:off x="1056" y="102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4" name="Oval 32">
              <a:extLst>
                <a:ext uri="{FF2B5EF4-FFF2-40B4-BE49-F238E27FC236}">
                  <a16:creationId xmlns:a16="http://schemas.microsoft.com/office/drawing/2014/main" id="{2C453B8C-6965-4F03-8C18-4BC1AAAB734B}"/>
                </a:ext>
              </a:extLst>
            </p:cNvPr>
            <p:cNvSpPr>
              <a:spLocks noChangeArrowheads="1"/>
            </p:cNvSpPr>
            <p:nvPr/>
          </p:nvSpPr>
          <p:spPr bwMode="auto">
            <a:xfrm rot="16200000">
              <a:off x="528" y="13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5" name="Oval 33">
              <a:extLst>
                <a:ext uri="{FF2B5EF4-FFF2-40B4-BE49-F238E27FC236}">
                  <a16:creationId xmlns:a16="http://schemas.microsoft.com/office/drawing/2014/main" id="{7D54C9B8-C7ED-4770-B3F7-100DFB01497A}"/>
                </a:ext>
              </a:extLst>
            </p:cNvPr>
            <p:cNvSpPr>
              <a:spLocks noChangeArrowheads="1"/>
            </p:cNvSpPr>
            <p:nvPr/>
          </p:nvSpPr>
          <p:spPr bwMode="auto">
            <a:xfrm rot="16200000">
              <a:off x="1199" y="1216"/>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6" name="Freeform 34">
              <a:extLst>
                <a:ext uri="{FF2B5EF4-FFF2-40B4-BE49-F238E27FC236}">
                  <a16:creationId xmlns:a16="http://schemas.microsoft.com/office/drawing/2014/main" id="{917B7BCF-2F19-4757-874F-A50E075DE9DA}"/>
                </a:ext>
              </a:extLst>
            </p:cNvPr>
            <p:cNvSpPr>
              <a:spLocks noChangeArrowheads="1"/>
            </p:cNvSpPr>
            <p:nvPr/>
          </p:nvSpPr>
          <p:spPr bwMode="auto">
            <a:xfrm rot="5400000" flipV="1">
              <a:off x="2112" y="720"/>
              <a:ext cx="1151" cy="1055"/>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7" name="Oval 35">
              <a:extLst>
                <a:ext uri="{FF2B5EF4-FFF2-40B4-BE49-F238E27FC236}">
                  <a16:creationId xmlns:a16="http://schemas.microsoft.com/office/drawing/2014/main" id="{6EFEBCCC-441F-49BC-B6BE-5C0DFEEF0B9B}"/>
                </a:ext>
              </a:extLst>
            </p:cNvPr>
            <p:cNvSpPr>
              <a:spLocks noChangeArrowheads="1"/>
            </p:cNvSpPr>
            <p:nvPr/>
          </p:nvSpPr>
          <p:spPr bwMode="auto">
            <a:xfrm rot="5400000" flipV="1">
              <a:off x="3072" y="1121"/>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8" name="Oval 36">
              <a:extLst>
                <a:ext uri="{FF2B5EF4-FFF2-40B4-BE49-F238E27FC236}">
                  <a16:creationId xmlns:a16="http://schemas.microsoft.com/office/drawing/2014/main" id="{C73B692E-486C-4DCB-94A4-C2DD8EC51770}"/>
                </a:ext>
              </a:extLst>
            </p:cNvPr>
            <p:cNvSpPr>
              <a:spLocks noChangeArrowheads="1"/>
            </p:cNvSpPr>
            <p:nvPr/>
          </p:nvSpPr>
          <p:spPr bwMode="auto">
            <a:xfrm rot="5400000" flipV="1">
              <a:off x="2215" y="11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9" name="Oval 37">
              <a:extLst>
                <a:ext uri="{FF2B5EF4-FFF2-40B4-BE49-F238E27FC236}">
                  <a16:creationId xmlns:a16="http://schemas.microsoft.com/office/drawing/2014/main" id="{2CF75F4C-2535-4048-866C-89DED2D7830A}"/>
                </a:ext>
              </a:extLst>
            </p:cNvPr>
            <p:cNvSpPr>
              <a:spLocks noChangeArrowheads="1"/>
            </p:cNvSpPr>
            <p:nvPr/>
          </p:nvSpPr>
          <p:spPr bwMode="auto">
            <a:xfrm rot="5400000" flipV="1">
              <a:off x="254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0" name="Oval 38">
              <a:extLst>
                <a:ext uri="{FF2B5EF4-FFF2-40B4-BE49-F238E27FC236}">
                  <a16:creationId xmlns:a16="http://schemas.microsoft.com/office/drawing/2014/main" id="{FD4628E7-9ABC-45EA-96FA-C5EA06259804}"/>
                </a:ext>
              </a:extLst>
            </p:cNvPr>
            <p:cNvSpPr>
              <a:spLocks noChangeArrowheads="1"/>
            </p:cNvSpPr>
            <p:nvPr/>
          </p:nvSpPr>
          <p:spPr bwMode="auto">
            <a:xfrm rot="5400000" flipV="1">
              <a:off x="2544" y="874"/>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1" name="Line 39">
              <a:extLst>
                <a:ext uri="{FF2B5EF4-FFF2-40B4-BE49-F238E27FC236}">
                  <a16:creationId xmlns:a16="http://schemas.microsoft.com/office/drawing/2014/main" id="{7466413A-AB56-4228-A099-B6B47ADCCF41}"/>
                </a:ext>
              </a:extLst>
            </p:cNvPr>
            <p:cNvSpPr>
              <a:spLocks noChangeShapeType="1"/>
            </p:cNvSpPr>
            <p:nvPr/>
          </p:nvSpPr>
          <p:spPr bwMode="auto">
            <a:xfrm flipV="1">
              <a:off x="575" y="1157"/>
              <a:ext cx="2497" cy="15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dirty="0"/>
            </a:p>
          </p:txBody>
        </p:sp>
      </p:grpSp>
      <p:grpSp>
        <p:nvGrpSpPr>
          <p:cNvPr id="2" name="Group 1">
            <a:extLst>
              <a:ext uri="{FF2B5EF4-FFF2-40B4-BE49-F238E27FC236}">
                <a16:creationId xmlns:a16="http://schemas.microsoft.com/office/drawing/2014/main" id="{B35B2188-91A6-FC07-B97D-F2AC976871D8}"/>
              </a:ext>
            </a:extLst>
          </p:cNvPr>
          <p:cNvGrpSpPr/>
          <p:nvPr/>
        </p:nvGrpSpPr>
        <p:grpSpPr>
          <a:xfrm>
            <a:off x="5486400" y="1582737"/>
            <a:ext cx="3427413" cy="3675063"/>
            <a:chOff x="5486400" y="1582737"/>
            <a:chExt cx="3427413" cy="3675063"/>
          </a:xfrm>
        </p:grpSpPr>
        <p:grpSp>
          <p:nvGrpSpPr>
            <p:cNvPr id="54275" name="Group 3">
              <a:extLst>
                <a:ext uri="{FF2B5EF4-FFF2-40B4-BE49-F238E27FC236}">
                  <a16:creationId xmlns:a16="http://schemas.microsoft.com/office/drawing/2014/main" id="{AAAE5936-8268-483F-AD54-DF55CF70FF31}"/>
                </a:ext>
              </a:extLst>
            </p:cNvPr>
            <p:cNvGrpSpPr>
              <a:grpSpLocks/>
            </p:cNvGrpSpPr>
            <p:nvPr/>
          </p:nvGrpSpPr>
          <p:grpSpPr bwMode="auto">
            <a:xfrm>
              <a:off x="5486400" y="1582737"/>
              <a:ext cx="3427413" cy="3527425"/>
              <a:chOff x="3456" y="672"/>
              <a:chExt cx="2159" cy="2222"/>
            </a:xfrm>
          </p:grpSpPr>
          <p:sp>
            <p:nvSpPr>
              <p:cNvPr id="54276" name="Line 4">
                <a:extLst>
                  <a:ext uri="{FF2B5EF4-FFF2-40B4-BE49-F238E27FC236}">
                    <a16:creationId xmlns:a16="http://schemas.microsoft.com/office/drawing/2014/main" id="{14CA51D2-EF02-4DBF-8B19-3C8B38E69761}"/>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7" name="Line 5">
                <a:extLst>
                  <a:ext uri="{FF2B5EF4-FFF2-40B4-BE49-F238E27FC236}">
                    <a16:creationId xmlns:a16="http://schemas.microsoft.com/office/drawing/2014/main" id="{4DBB3C20-5EBF-4514-BA11-03C40E61425C}"/>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8" name="Line 6">
                <a:extLst>
                  <a:ext uri="{FF2B5EF4-FFF2-40B4-BE49-F238E27FC236}">
                    <a16:creationId xmlns:a16="http://schemas.microsoft.com/office/drawing/2014/main" id="{B616921C-57AA-490B-B6A1-04861C26D902}"/>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9" name="Line 7">
                <a:extLst>
                  <a:ext uri="{FF2B5EF4-FFF2-40B4-BE49-F238E27FC236}">
                    <a16:creationId xmlns:a16="http://schemas.microsoft.com/office/drawing/2014/main" id="{F6C4C20C-B984-42DB-A4A5-0747B989FCEB}"/>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0" name="Line 8">
                <a:extLst>
                  <a:ext uri="{FF2B5EF4-FFF2-40B4-BE49-F238E27FC236}">
                    <a16:creationId xmlns:a16="http://schemas.microsoft.com/office/drawing/2014/main" id="{11F39E2C-AD2D-4470-B45D-F0F326C8FCEB}"/>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1" name="Line 9">
                <a:extLst>
                  <a:ext uri="{FF2B5EF4-FFF2-40B4-BE49-F238E27FC236}">
                    <a16:creationId xmlns:a16="http://schemas.microsoft.com/office/drawing/2014/main" id="{2AFFD420-C635-4BBC-8A2E-0460BDF749E6}"/>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2" name="Line 10">
                <a:extLst>
                  <a:ext uri="{FF2B5EF4-FFF2-40B4-BE49-F238E27FC236}">
                    <a16:creationId xmlns:a16="http://schemas.microsoft.com/office/drawing/2014/main" id="{A5017692-98D7-4F4F-9EA8-90B616FF2ADE}"/>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3" name="Line 11">
                <a:extLst>
                  <a:ext uri="{FF2B5EF4-FFF2-40B4-BE49-F238E27FC236}">
                    <a16:creationId xmlns:a16="http://schemas.microsoft.com/office/drawing/2014/main" id="{C624DFD7-0561-4784-8CAD-7EFD37421201}"/>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4" name="Line 12">
                <a:extLst>
                  <a:ext uri="{FF2B5EF4-FFF2-40B4-BE49-F238E27FC236}">
                    <a16:creationId xmlns:a16="http://schemas.microsoft.com/office/drawing/2014/main" id="{614FF0D5-D0B0-47EF-88A2-6B82638680B6}"/>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5" name="Line 13">
                <a:extLst>
                  <a:ext uri="{FF2B5EF4-FFF2-40B4-BE49-F238E27FC236}">
                    <a16:creationId xmlns:a16="http://schemas.microsoft.com/office/drawing/2014/main" id="{CAD6AB0F-0CC3-4D19-BC6A-FF4298E1F5BA}"/>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6" name="Line 14">
                <a:extLst>
                  <a:ext uri="{FF2B5EF4-FFF2-40B4-BE49-F238E27FC236}">
                    <a16:creationId xmlns:a16="http://schemas.microsoft.com/office/drawing/2014/main" id="{D97C4CC5-EFC0-4F23-ADAD-5B607D3BADFA}"/>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7" name="Line 15">
                <a:extLst>
                  <a:ext uri="{FF2B5EF4-FFF2-40B4-BE49-F238E27FC236}">
                    <a16:creationId xmlns:a16="http://schemas.microsoft.com/office/drawing/2014/main" id="{5CF6DB85-8086-414D-B2C0-6B8EA0FC1C45}"/>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8" name="Text Box 16">
                <a:extLst>
                  <a:ext uri="{FF2B5EF4-FFF2-40B4-BE49-F238E27FC236}">
                    <a16:creationId xmlns:a16="http://schemas.microsoft.com/office/drawing/2014/main" id="{AF56AFE1-2973-44F1-BEA8-BC95576EEF0A}"/>
                  </a:ext>
                </a:extLst>
              </p:cNvPr>
              <p:cNvSpPr txBox="1">
                <a:spLocks noChangeArrowheads="1"/>
              </p:cNvSpPr>
              <p:nvPr/>
            </p:nvSpPr>
            <p:spPr bwMode="auto">
              <a:xfrm>
                <a:off x="3456" y="91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4289" name="Text Box 17">
                <a:extLst>
                  <a:ext uri="{FF2B5EF4-FFF2-40B4-BE49-F238E27FC236}">
                    <a16:creationId xmlns:a16="http://schemas.microsoft.com/office/drawing/2014/main" id="{0464D09C-EC91-4360-BE0C-1F34C7F16824}"/>
                  </a:ext>
                </a:extLst>
              </p:cNvPr>
              <p:cNvSpPr txBox="1">
                <a:spLocks noChangeArrowheads="1"/>
              </p:cNvSpPr>
              <p:nvPr/>
            </p:nvSpPr>
            <p:spPr bwMode="auto">
              <a:xfrm>
                <a:off x="3456" y="144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4290" name="Text Box 18">
                <a:extLst>
                  <a:ext uri="{FF2B5EF4-FFF2-40B4-BE49-F238E27FC236}">
                    <a16:creationId xmlns:a16="http://schemas.microsoft.com/office/drawing/2014/main" id="{6ECECD9A-FED3-40EC-BC56-26E733BE4134}"/>
                  </a:ext>
                </a:extLst>
              </p:cNvPr>
              <p:cNvSpPr txBox="1">
                <a:spLocks noChangeArrowheads="1"/>
              </p:cNvSpPr>
              <p:nvPr/>
            </p:nvSpPr>
            <p:spPr bwMode="auto">
              <a:xfrm>
                <a:off x="3456" y="196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4291" name="Text Box 19">
                <a:extLst>
                  <a:ext uri="{FF2B5EF4-FFF2-40B4-BE49-F238E27FC236}">
                    <a16:creationId xmlns:a16="http://schemas.microsoft.com/office/drawing/2014/main" id="{F1D47200-6E2A-423E-AAF9-671C55388E25}"/>
                  </a:ext>
                </a:extLst>
              </p:cNvPr>
              <p:cNvSpPr txBox="1">
                <a:spLocks noChangeArrowheads="1"/>
              </p:cNvSpPr>
              <p:nvPr/>
            </p:nvSpPr>
            <p:spPr bwMode="auto">
              <a:xfrm>
                <a:off x="3456" y="172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4292" name="Text Box 20">
                <a:extLst>
                  <a:ext uri="{FF2B5EF4-FFF2-40B4-BE49-F238E27FC236}">
                    <a16:creationId xmlns:a16="http://schemas.microsoft.com/office/drawing/2014/main" id="{A0DEB33D-8988-4B8D-9C5F-D117318F1BA2}"/>
                  </a:ext>
                </a:extLst>
              </p:cNvPr>
              <p:cNvSpPr txBox="1">
                <a:spLocks noChangeArrowheads="1"/>
              </p:cNvSpPr>
              <p:nvPr/>
            </p:nvSpPr>
            <p:spPr bwMode="auto">
              <a:xfrm>
                <a:off x="3456" y="120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4293" name="Text Box 21">
                <a:extLst>
                  <a:ext uri="{FF2B5EF4-FFF2-40B4-BE49-F238E27FC236}">
                    <a16:creationId xmlns:a16="http://schemas.microsoft.com/office/drawing/2014/main" id="{6725C9A3-719F-45A7-8183-4D968555D2EB}"/>
                  </a:ext>
                </a:extLst>
              </p:cNvPr>
              <p:cNvSpPr txBox="1">
                <a:spLocks noChangeArrowheads="1"/>
              </p:cNvSpPr>
              <p:nvPr/>
            </p:nvSpPr>
            <p:spPr bwMode="auto">
              <a:xfrm>
                <a:off x="37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4294" name="Text Box 22">
                <a:extLst>
                  <a:ext uri="{FF2B5EF4-FFF2-40B4-BE49-F238E27FC236}">
                    <a16:creationId xmlns:a16="http://schemas.microsoft.com/office/drawing/2014/main" id="{05B3B60B-8475-4ACC-8929-51A5E7367A59}"/>
                  </a:ext>
                </a:extLst>
              </p:cNvPr>
              <p:cNvSpPr txBox="1">
                <a:spLocks noChangeArrowheads="1"/>
              </p:cNvSpPr>
              <p:nvPr/>
            </p:nvSpPr>
            <p:spPr bwMode="auto">
              <a:xfrm>
                <a:off x="4032"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4295" name="Text Box 23">
                <a:extLst>
                  <a:ext uri="{FF2B5EF4-FFF2-40B4-BE49-F238E27FC236}">
                    <a16:creationId xmlns:a16="http://schemas.microsoft.com/office/drawing/2014/main" id="{8EAEA09A-4626-46B9-BD2D-33AC5EDF17DC}"/>
                  </a:ext>
                </a:extLst>
              </p:cNvPr>
              <p:cNvSpPr txBox="1">
                <a:spLocks noChangeArrowheads="1"/>
              </p:cNvSpPr>
              <p:nvPr/>
            </p:nvSpPr>
            <p:spPr bwMode="auto">
              <a:xfrm>
                <a:off x="4368"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4296" name="Text Box 24">
                <a:extLst>
                  <a:ext uri="{FF2B5EF4-FFF2-40B4-BE49-F238E27FC236}">
                    <a16:creationId xmlns:a16="http://schemas.microsoft.com/office/drawing/2014/main" id="{1D17A43A-9923-48F6-9E49-BCED88EDC987}"/>
                  </a:ext>
                </a:extLst>
              </p:cNvPr>
              <p:cNvSpPr txBox="1">
                <a:spLocks noChangeArrowheads="1"/>
              </p:cNvSpPr>
              <p:nvPr/>
            </p:nvSpPr>
            <p:spPr bwMode="auto">
              <a:xfrm>
                <a:off x="470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4297" name="Text Box 25">
                <a:extLst>
                  <a:ext uri="{FF2B5EF4-FFF2-40B4-BE49-F238E27FC236}">
                    <a16:creationId xmlns:a16="http://schemas.microsoft.com/office/drawing/2014/main" id="{17D73A3D-FC04-490E-9D23-1FD90249E13A}"/>
                  </a:ext>
                </a:extLst>
              </p:cNvPr>
              <p:cNvSpPr txBox="1">
                <a:spLocks noChangeArrowheads="1"/>
              </p:cNvSpPr>
              <p:nvPr/>
            </p:nvSpPr>
            <p:spPr bwMode="auto">
              <a:xfrm>
                <a:off x="49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4298" name="Text Box 26">
                <a:extLst>
                  <a:ext uri="{FF2B5EF4-FFF2-40B4-BE49-F238E27FC236}">
                    <a16:creationId xmlns:a16="http://schemas.microsoft.com/office/drawing/2014/main" id="{D09C6A95-A8BE-4641-9DE4-2248B035A208}"/>
                  </a:ext>
                </a:extLst>
              </p:cNvPr>
              <p:cNvSpPr txBox="1">
                <a:spLocks noChangeArrowheads="1"/>
              </p:cNvSpPr>
              <p:nvPr/>
            </p:nvSpPr>
            <p:spPr bwMode="auto">
              <a:xfrm>
                <a:off x="5280" y="672"/>
                <a:ext cx="33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54299" name="Text Box 27">
                <a:extLst>
                  <a:ext uri="{FF2B5EF4-FFF2-40B4-BE49-F238E27FC236}">
                    <a16:creationId xmlns:a16="http://schemas.microsoft.com/office/drawing/2014/main" id="{C97829F4-4C1B-49E0-BD4B-9B470D32DE71}"/>
                  </a:ext>
                </a:extLst>
              </p:cNvPr>
              <p:cNvSpPr txBox="1">
                <a:spLocks noChangeArrowheads="1"/>
              </p:cNvSpPr>
              <p:nvPr/>
            </p:nvSpPr>
            <p:spPr bwMode="auto">
              <a:xfrm>
                <a:off x="3552" y="2208"/>
                <a:ext cx="335"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p:txBody>
          </p:sp>
        </p:grpSp>
        <p:sp>
          <p:nvSpPr>
            <p:cNvPr id="54312" name="Text Box 40">
              <a:extLst>
                <a:ext uri="{FF2B5EF4-FFF2-40B4-BE49-F238E27FC236}">
                  <a16:creationId xmlns:a16="http://schemas.microsoft.com/office/drawing/2014/main" id="{8576EE8A-26C9-4EC1-9F84-FF09A66C2A6D}"/>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mn-lt"/>
                </a:rPr>
                <a:t>Proximity Matrix</a:t>
              </a:r>
            </a:p>
          </p:txBody>
        </p:sp>
      </p:grpSp>
      <p:sp>
        <p:nvSpPr>
          <p:cNvPr id="54313" name="Rectangle 41">
            <a:extLst>
              <a:ext uri="{FF2B5EF4-FFF2-40B4-BE49-F238E27FC236}">
                <a16:creationId xmlns:a16="http://schemas.microsoft.com/office/drawing/2014/main" id="{2EC8A87F-A381-401B-9478-F9CA7673C755}"/>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mn-lt"/>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mn-lt"/>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Other methods driven by an objective function</a:t>
            </a:r>
          </a:p>
          <a:p>
            <a:pPr marL="365125" lvl="1" indent="0">
              <a:spcBef>
                <a:spcPts val="300"/>
              </a:spcBef>
              <a:spcAft>
                <a:spcPts val="400"/>
              </a:spcAft>
              <a:buClr>
                <a:srgbClr val="0C7B9C"/>
              </a:buClr>
              <a:buSzPct val="150000"/>
            </a:pPr>
            <a:r>
              <a:rPr lang="en-US" altLang="en-US" sz="2000" dirty="0">
                <a:latin typeface="+mn-lt"/>
              </a:rPr>
              <a:t>Ward’s Method uses squared error</a:t>
            </a:r>
          </a:p>
        </p:txBody>
      </p:sp>
    </p:spTree>
    <p:extLst>
      <p:ext uri="{BB962C8B-B14F-4D97-AF65-F5344CB8AC3E}">
        <p14:creationId xmlns:p14="http://schemas.microsoft.com/office/powerpoint/2010/main" val="139194028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a:extLst>
              <a:ext uri="{FF2B5EF4-FFF2-40B4-BE49-F238E27FC236}">
                <a16:creationId xmlns:a16="http://schemas.microsoft.com/office/drawing/2014/main" id="{19345031-8FAF-489C-8F4A-18B3FE874717}"/>
              </a:ext>
            </a:extLst>
          </p:cNvPr>
          <p:cNvSpPr>
            <a:spLocks noGrp="1" noChangeArrowheads="1"/>
          </p:cNvSpPr>
          <p:nvPr>
            <p:ph type="title"/>
          </p:nvPr>
        </p:nvSpPr>
        <p:spPr/>
        <p:txBody>
          <a:bodyPr/>
          <a:lstStyle/>
          <a:p>
            <a:r>
              <a:rPr lang="en-US" altLang="en-US"/>
              <a:t>How to Define Inter-Cluster Similarity</a:t>
            </a:r>
          </a:p>
        </p:txBody>
      </p:sp>
      <p:grpSp>
        <p:nvGrpSpPr>
          <p:cNvPr id="2" name="Group 1">
            <a:extLst>
              <a:ext uri="{FF2B5EF4-FFF2-40B4-BE49-F238E27FC236}">
                <a16:creationId xmlns:a16="http://schemas.microsoft.com/office/drawing/2014/main" id="{053D9DC1-B4D0-D837-C8F2-2EA8A44E958E}"/>
              </a:ext>
            </a:extLst>
          </p:cNvPr>
          <p:cNvGrpSpPr/>
          <p:nvPr/>
        </p:nvGrpSpPr>
        <p:grpSpPr>
          <a:xfrm>
            <a:off x="685800" y="1600201"/>
            <a:ext cx="4419600" cy="1828800"/>
            <a:chOff x="685800" y="1600201"/>
            <a:chExt cx="4419600" cy="1828800"/>
          </a:xfrm>
        </p:grpSpPr>
        <p:sp>
          <p:nvSpPr>
            <p:cNvPr id="56348" name="Freeform 28">
              <a:extLst>
                <a:ext uri="{FF2B5EF4-FFF2-40B4-BE49-F238E27FC236}">
                  <a16:creationId xmlns:a16="http://schemas.microsoft.com/office/drawing/2014/main" id="{20275E0E-E08D-47C7-A9B1-95CBAF562496}"/>
                </a:ext>
              </a:extLst>
            </p:cNvPr>
            <p:cNvSpPr>
              <a:spLocks noChangeArrowheads="1"/>
            </p:cNvSpPr>
            <p:nvPr/>
          </p:nvSpPr>
          <p:spPr bwMode="auto">
            <a:xfrm rot="16200000">
              <a:off x="462757" y="1823244"/>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6349" name="Oval 29">
              <a:extLst>
                <a:ext uri="{FF2B5EF4-FFF2-40B4-BE49-F238E27FC236}">
                  <a16:creationId xmlns:a16="http://schemas.microsoft.com/office/drawing/2014/main" id="{9171CF34-E1D6-42B8-AB8B-B87E9FC9DE94}"/>
                </a:ext>
              </a:extLst>
            </p:cNvPr>
            <p:cNvSpPr>
              <a:spLocks noChangeArrowheads="1"/>
            </p:cNvSpPr>
            <p:nvPr/>
          </p:nvSpPr>
          <p:spPr bwMode="auto">
            <a:xfrm rot="16200000">
              <a:off x="1752600" y="2743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0" name="Oval 30">
              <a:extLst>
                <a:ext uri="{FF2B5EF4-FFF2-40B4-BE49-F238E27FC236}">
                  <a16:creationId xmlns:a16="http://schemas.microsoft.com/office/drawing/2014/main" id="{2E6C73D1-344F-48AC-9FFF-AE0DB78D3FFA}"/>
                </a:ext>
              </a:extLst>
            </p:cNvPr>
            <p:cNvSpPr>
              <a:spLocks noChangeArrowheads="1"/>
            </p:cNvSpPr>
            <p:nvPr/>
          </p:nvSpPr>
          <p:spPr bwMode="auto">
            <a:xfrm rot="16200000">
              <a:off x="1676400" y="1981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1" name="Oval 31">
              <a:extLst>
                <a:ext uri="{FF2B5EF4-FFF2-40B4-BE49-F238E27FC236}">
                  <a16:creationId xmlns:a16="http://schemas.microsoft.com/office/drawing/2014/main" id="{0F40BE62-5741-41EE-A397-CE5F4E9155D8}"/>
                </a:ext>
              </a:extLst>
            </p:cNvPr>
            <p:cNvSpPr>
              <a:spLocks noChangeArrowheads="1"/>
            </p:cNvSpPr>
            <p:nvPr/>
          </p:nvSpPr>
          <p:spPr bwMode="auto">
            <a:xfrm rot="16200000">
              <a:off x="838200" y="24384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2" name="Oval 32">
              <a:extLst>
                <a:ext uri="{FF2B5EF4-FFF2-40B4-BE49-F238E27FC236}">
                  <a16:creationId xmlns:a16="http://schemas.microsoft.com/office/drawing/2014/main" id="{713CB9AC-8887-4959-B6A9-3652453FA70F}"/>
                </a:ext>
              </a:extLst>
            </p:cNvPr>
            <p:cNvSpPr>
              <a:spLocks noChangeArrowheads="1"/>
            </p:cNvSpPr>
            <p:nvPr/>
          </p:nvSpPr>
          <p:spPr bwMode="auto">
            <a:xfrm rot="16200000">
              <a:off x="1903413" y="2284414"/>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3" name="Freeform 33">
              <a:extLst>
                <a:ext uri="{FF2B5EF4-FFF2-40B4-BE49-F238E27FC236}">
                  <a16:creationId xmlns:a16="http://schemas.microsoft.com/office/drawing/2014/main" id="{B988D52C-8D73-4F07-8395-F5D4F98ACABD}"/>
                </a:ext>
              </a:extLst>
            </p:cNvPr>
            <p:cNvSpPr>
              <a:spLocks noChangeArrowheads="1"/>
            </p:cNvSpPr>
            <p:nvPr/>
          </p:nvSpPr>
          <p:spPr bwMode="auto">
            <a:xfrm rot="5400000" flipV="1">
              <a:off x="3352800" y="1676401"/>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6354" name="Oval 34">
              <a:extLst>
                <a:ext uri="{FF2B5EF4-FFF2-40B4-BE49-F238E27FC236}">
                  <a16:creationId xmlns:a16="http://schemas.microsoft.com/office/drawing/2014/main" id="{3912E49C-4600-484D-9947-A2332CDB2303}"/>
                </a:ext>
              </a:extLst>
            </p:cNvPr>
            <p:cNvSpPr>
              <a:spLocks noChangeArrowheads="1"/>
            </p:cNvSpPr>
            <p:nvPr/>
          </p:nvSpPr>
          <p:spPr bwMode="auto">
            <a:xfrm rot="5400000" flipV="1">
              <a:off x="4876800" y="21336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5" name="Oval 35">
              <a:extLst>
                <a:ext uri="{FF2B5EF4-FFF2-40B4-BE49-F238E27FC236}">
                  <a16:creationId xmlns:a16="http://schemas.microsoft.com/office/drawing/2014/main" id="{079D8F23-6E88-4D73-A70F-AB7A9BAD0B6B}"/>
                </a:ext>
              </a:extLst>
            </p:cNvPr>
            <p:cNvSpPr>
              <a:spLocks noChangeArrowheads="1"/>
            </p:cNvSpPr>
            <p:nvPr/>
          </p:nvSpPr>
          <p:spPr bwMode="auto">
            <a:xfrm rot="5400000" flipV="1">
              <a:off x="3516313" y="21336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6" name="Oval 36">
              <a:extLst>
                <a:ext uri="{FF2B5EF4-FFF2-40B4-BE49-F238E27FC236}">
                  <a16:creationId xmlns:a16="http://schemas.microsoft.com/office/drawing/2014/main" id="{5B5211C2-6C09-4974-A1E6-6D816A242C25}"/>
                </a:ext>
              </a:extLst>
            </p:cNvPr>
            <p:cNvSpPr>
              <a:spLocks noChangeArrowheads="1"/>
            </p:cNvSpPr>
            <p:nvPr/>
          </p:nvSpPr>
          <p:spPr bwMode="auto">
            <a:xfrm rot="5400000" flipV="1">
              <a:off x="4038600" y="2743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7" name="Oval 37">
              <a:extLst>
                <a:ext uri="{FF2B5EF4-FFF2-40B4-BE49-F238E27FC236}">
                  <a16:creationId xmlns:a16="http://schemas.microsoft.com/office/drawing/2014/main" id="{8BF3CCBF-DC60-4C51-B1D5-4BD78FF450C8}"/>
                </a:ext>
              </a:extLst>
            </p:cNvPr>
            <p:cNvSpPr>
              <a:spLocks noChangeArrowheads="1"/>
            </p:cNvSpPr>
            <p:nvPr/>
          </p:nvSpPr>
          <p:spPr bwMode="auto">
            <a:xfrm rot="5400000" flipV="1">
              <a:off x="4038600" y="1741489"/>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8" name="Line 38">
              <a:extLst>
                <a:ext uri="{FF2B5EF4-FFF2-40B4-BE49-F238E27FC236}">
                  <a16:creationId xmlns:a16="http://schemas.microsoft.com/office/drawing/2014/main" id="{61E7DD76-2907-4A45-B9DB-4BF4628D9241}"/>
                </a:ext>
              </a:extLst>
            </p:cNvPr>
            <p:cNvSpPr>
              <a:spLocks noChangeShapeType="1"/>
            </p:cNvSpPr>
            <p:nvPr/>
          </p:nvSpPr>
          <p:spPr bwMode="auto">
            <a:xfrm>
              <a:off x="1828800" y="2743201"/>
              <a:ext cx="2209800" cy="762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59" name="Line 39">
              <a:extLst>
                <a:ext uri="{FF2B5EF4-FFF2-40B4-BE49-F238E27FC236}">
                  <a16:creationId xmlns:a16="http://schemas.microsoft.com/office/drawing/2014/main" id="{C31AF50A-4AA8-424A-A2EA-2D6F1AEA56AE}"/>
                </a:ext>
              </a:extLst>
            </p:cNvPr>
            <p:cNvSpPr>
              <a:spLocks noChangeShapeType="1"/>
            </p:cNvSpPr>
            <p:nvPr/>
          </p:nvSpPr>
          <p:spPr bwMode="auto">
            <a:xfrm flipV="1">
              <a:off x="1828800" y="2208214"/>
              <a:ext cx="1676400" cy="536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0" name="Line 40">
              <a:extLst>
                <a:ext uri="{FF2B5EF4-FFF2-40B4-BE49-F238E27FC236}">
                  <a16:creationId xmlns:a16="http://schemas.microsoft.com/office/drawing/2014/main" id="{B1FAE29F-3F7F-499F-8B1D-4BDA48507403}"/>
                </a:ext>
              </a:extLst>
            </p:cNvPr>
            <p:cNvSpPr>
              <a:spLocks noChangeShapeType="1"/>
            </p:cNvSpPr>
            <p:nvPr/>
          </p:nvSpPr>
          <p:spPr bwMode="auto">
            <a:xfrm flipV="1">
              <a:off x="1828800" y="1827214"/>
              <a:ext cx="2209800" cy="917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1" name="Line 41">
              <a:extLst>
                <a:ext uri="{FF2B5EF4-FFF2-40B4-BE49-F238E27FC236}">
                  <a16:creationId xmlns:a16="http://schemas.microsoft.com/office/drawing/2014/main" id="{BE93D226-811F-4FF3-BF96-9265A6F66358}"/>
                </a:ext>
              </a:extLst>
            </p:cNvPr>
            <p:cNvSpPr>
              <a:spLocks noChangeShapeType="1"/>
            </p:cNvSpPr>
            <p:nvPr/>
          </p:nvSpPr>
          <p:spPr bwMode="auto">
            <a:xfrm flipV="1">
              <a:off x="1828800" y="2208214"/>
              <a:ext cx="3048000" cy="536575"/>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2" name="Line 42">
              <a:extLst>
                <a:ext uri="{FF2B5EF4-FFF2-40B4-BE49-F238E27FC236}">
                  <a16:creationId xmlns:a16="http://schemas.microsoft.com/office/drawing/2014/main" id="{F84BC3C5-DD4E-40BB-9568-EF0761C22FEF}"/>
                </a:ext>
              </a:extLst>
            </p:cNvPr>
            <p:cNvSpPr>
              <a:spLocks noChangeShapeType="1"/>
            </p:cNvSpPr>
            <p:nvPr/>
          </p:nvSpPr>
          <p:spPr bwMode="auto">
            <a:xfrm>
              <a:off x="1981200" y="2362201"/>
              <a:ext cx="2057400" cy="4572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3" name="Line 43">
              <a:extLst>
                <a:ext uri="{FF2B5EF4-FFF2-40B4-BE49-F238E27FC236}">
                  <a16:creationId xmlns:a16="http://schemas.microsoft.com/office/drawing/2014/main" id="{E649F4BB-0B5E-4DA9-98A5-C79573BFC2ED}"/>
                </a:ext>
              </a:extLst>
            </p:cNvPr>
            <p:cNvSpPr>
              <a:spLocks noChangeShapeType="1"/>
            </p:cNvSpPr>
            <p:nvPr/>
          </p:nvSpPr>
          <p:spPr bwMode="auto">
            <a:xfrm flipV="1">
              <a:off x="1981200" y="2208214"/>
              <a:ext cx="1524000" cy="155575"/>
            </a:xfrm>
            <a:prstGeom prst="line">
              <a:avLst/>
            </a:prstGeom>
            <a:noFill/>
            <a:ln w="6480" cap="flat">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64" name="Line 44">
              <a:extLst>
                <a:ext uri="{FF2B5EF4-FFF2-40B4-BE49-F238E27FC236}">
                  <a16:creationId xmlns:a16="http://schemas.microsoft.com/office/drawing/2014/main" id="{D0866E4A-3F6B-4591-9020-185F2D6AADDC}"/>
                </a:ext>
              </a:extLst>
            </p:cNvPr>
            <p:cNvSpPr>
              <a:spLocks noChangeShapeType="1"/>
            </p:cNvSpPr>
            <p:nvPr/>
          </p:nvSpPr>
          <p:spPr bwMode="auto">
            <a:xfrm flipV="1">
              <a:off x="1981200" y="1827214"/>
              <a:ext cx="2057400" cy="536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5" name="Line 45">
              <a:extLst>
                <a:ext uri="{FF2B5EF4-FFF2-40B4-BE49-F238E27FC236}">
                  <a16:creationId xmlns:a16="http://schemas.microsoft.com/office/drawing/2014/main" id="{242DE942-164E-4E0C-BAE1-83CA1F59B545}"/>
                </a:ext>
              </a:extLst>
            </p:cNvPr>
            <p:cNvSpPr>
              <a:spLocks noChangeShapeType="1"/>
            </p:cNvSpPr>
            <p:nvPr/>
          </p:nvSpPr>
          <p:spPr bwMode="auto">
            <a:xfrm flipV="1">
              <a:off x="1981200" y="2208214"/>
              <a:ext cx="2895600" cy="155575"/>
            </a:xfrm>
            <a:prstGeom prst="line">
              <a:avLst/>
            </a:prstGeom>
            <a:noFill/>
            <a:ln w="6480" cap="flat">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66" name="Line 46">
              <a:extLst>
                <a:ext uri="{FF2B5EF4-FFF2-40B4-BE49-F238E27FC236}">
                  <a16:creationId xmlns:a16="http://schemas.microsoft.com/office/drawing/2014/main" id="{13A64F2A-98B2-4110-90D7-DABA6886FF7A}"/>
                </a:ext>
              </a:extLst>
            </p:cNvPr>
            <p:cNvSpPr>
              <a:spLocks noChangeShapeType="1"/>
            </p:cNvSpPr>
            <p:nvPr/>
          </p:nvSpPr>
          <p:spPr bwMode="auto">
            <a:xfrm>
              <a:off x="914400" y="2438401"/>
              <a:ext cx="3124200" cy="3810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7" name="Line 47">
              <a:extLst>
                <a:ext uri="{FF2B5EF4-FFF2-40B4-BE49-F238E27FC236}">
                  <a16:creationId xmlns:a16="http://schemas.microsoft.com/office/drawing/2014/main" id="{8900773F-58A9-495F-888C-D5612C9EB90D}"/>
                </a:ext>
              </a:extLst>
            </p:cNvPr>
            <p:cNvSpPr>
              <a:spLocks noChangeShapeType="1"/>
            </p:cNvSpPr>
            <p:nvPr/>
          </p:nvSpPr>
          <p:spPr bwMode="auto">
            <a:xfrm flipV="1">
              <a:off x="914400" y="2208214"/>
              <a:ext cx="3962400" cy="231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8" name="Line 48">
              <a:extLst>
                <a:ext uri="{FF2B5EF4-FFF2-40B4-BE49-F238E27FC236}">
                  <a16:creationId xmlns:a16="http://schemas.microsoft.com/office/drawing/2014/main" id="{5BF2ECC1-CA89-4683-9CDD-F1FC6C16DE9F}"/>
                </a:ext>
              </a:extLst>
            </p:cNvPr>
            <p:cNvSpPr>
              <a:spLocks noChangeShapeType="1"/>
            </p:cNvSpPr>
            <p:nvPr/>
          </p:nvSpPr>
          <p:spPr bwMode="auto">
            <a:xfrm flipV="1">
              <a:off x="914400" y="1827214"/>
              <a:ext cx="3124200" cy="612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9" name="Line 49">
              <a:extLst>
                <a:ext uri="{FF2B5EF4-FFF2-40B4-BE49-F238E27FC236}">
                  <a16:creationId xmlns:a16="http://schemas.microsoft.com/office/drawing/2014/main" id="{2DD914E8-DCA8-428E-B71D-3D49AA754A1E}"/>
                </a:ext>
              </a:extLst>
            </p:cNvPr>
            <p:cNvSpPr>
              <a:spLocks noChangeShapeType="1"/>
            </p:cNvSpPr>
            <p:nvPr/>
          </p:nvSpPr>
          <p:spPr bwMode="auto">
            <a:xfrm flipV="1">
              <a:off x="914400" y="2208214"/>
              <a:ext cx="2590800" cy="231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0" name="Line 50">
              <a:extLst>
                <a:ext uri="{FF2B5EF4-FFF2-40B4-BE49-F238E27FC236}">
                  <a16:creationId xmlns:a16="http://schemas.microsoft.com/office/drawing/2014/main" id="{7E88DBD6-CD8A-43B1-814D-70B63E1FDD67}"/>
                </a:ext>
              </a:extLst>
            </p:cNvPr>
            <p:cNvSpPr>
              <a:spLocks noChangeShapeType="1"/>
            </p:cNvSpPr>
            <p:nvPr/>
          </p:nvSpPr>
          <p:spPr bwMode="auto">
            <a:xfrm>
              <a:off x="1752600" y="1981201"/>
              <a:ext cx="2286000" cy="8382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dirty="0"/>
            </a:p>
          </p:txBody>
        </p:sp>
        <p:sp>
          <p:nvSpPr>
            <p:cNvPr id="56371" name="Line 51">
              <a:extLst>
                <a:ext uri="{FF2B5EF4-FFF2-40B4-BE49-F238E27FC236}">
                  <a16:creationId xmlns:a16="http://schemas.microsoft.com/office/drawing/2014/main" id="{16E51F1A-8396-4492-A67E-F5286E299412}"/>
                </a:ext>
              </a:extLst>
            </p:cNvPr>
            <p:cNvSpPr>
              <a:spLocks noChangeShapeType="1"/>
            </p:cNvSpPr>
            <p:nvPr/>
          </p:nvSpPr>
          <p:spPr bwMode="auto">
            <a:xfrm>
              <a:off x="1752600" y="1981201"/>
              <a:ext cx="1752600" cy="2286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2" name="Line 52">
              <a:extLst>
                <a:ext uri="{FF2B5EF4-FFF2-40B4-BE49-F238E27FC236}">
                  <a16:creationId xmlns:a16="http://schemas.microsoft.com/office/drawing/2014/main" id="{E6972A0A-F5DA-4DBB-AEFA-61450BD72180}"/>
                </a:ext>
              </a:extLst>
            </p:cNvPr>
            <p:cNvSpPr>
              <a:spLocks noChangeShapeType="1"/>
            </p:cNvSpPr>
            <p:nvPr/>
          </p:nvSpPr>
          <p:spPr bwMode="auto">
            <a:xfrm flipV="1">
              <a:off x="1752600" y="1827214"/>
              <a:ext cx="2286000" cy="155575"/>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3" name="Line 53">
              <a:extLst>
                <a:ext uri="{FF2B5EF4-FFF2-40B4-BE49-F238E27FC236}">
                  <a16:creationId xmlns:a16="http://schemas.microsoft.com/office/drawing/2014/main" id="{A6F1A22F-7755-4595-B762-FBB16AF1EB32}"/>
                </a:ext>
              </a:extLst>
            </p:cNvPr>
            <p:cNvSpPr>
              <a:spLocks noChangeShapeType="1"/>
            </p:cNvSpPr>
            <p:nvPr/>
          </p:nvSpPr>
          <p:spPr bwMode="auto">
            <a:xfrm>
              <a:off x="1752600" y="1981201"/>
              <a:ext cx="3124200" cy="2286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grpSp>
      <p:grpSp>
        <p:nvGrpSpPr>
          <p:cNvPr id="3" name="Group 2">
            <a:extLst>
              <a:ext uri="{FF2B5EF4-FFF2-40B4-BE49-F238E27FC236}">
                <a16:creationId xmlns:a16="http://schemas.microsoft.com/office/drawing/2014/main" id="{BEE9C781-2848-223D-2460-29BB8602BF99}"/>
              </a:ext>
            </a:extLst>
          </p:cNvPr>
          <p:cNvGrpSpPr/>
          <p:nvPr/>
        </p:nvGrpSpPr>
        <p:grpSpPr>
          <a:xfrm>
            <a:off x="5486400" y="1600201"/>
            <a:ext cx="3427413" cy="3675063"/>
            <a:chOff x="5486400" y="1600201"/>
            <a:chExt cx="3427413" cy="3675063"/>
          </a:xfrm>
        </p:grpSpPr>
        <p:grpSp>
          <p:nvGrpSpPr>
            <p:cNvPr id="56323" name="Group 3">
              <a:extLst>
                <a:ext uri="{FF2B5EF4-FFF2-40B4-BE49-F238E27FC236}">
                  <a16:creationId xmlns:a16="http://schemas.microsoft.com/office/drawing/2014/main" id="{C7D8C90A-1C68-4147-BDA2-BCE589761AAE}"/>
                </a:ext>
              </a:extLst>
            </p:cNvPr>
            <p:cNvGrpSpPr>
              <a:grpSpLocks/>
            </p:cNvGrpSpPr>
            <p:nvPr/>
          </p:nvGrpSpPr>
          <p:grpSpPr bwMode="auto">
            <a:xfrm>
              <a:off x="5486400" y="1600201"/>
              <a:ext cx="3427413" cy="3527425"/>
              <a:chOff x="3456" y="672"/>
              <a:chExt cx="2159" cy="2222"/>
            </a:xfrm>
          </p:grpSpPr>
          <p:sp>
            <p:nvSpPr>
              <p:cNvPr id="56324" name="Line 4">
                <a:extLst>
                  <a:ext uri="{FF2B5EF4-FFF2-40B4-BE49-F238E27FC236}">
                    <a16:creationId xmlns:a16="http://schemas.microsoft.com/office/drawing/2014/main" id="{8E3D08BB-D9C3-4BEE-B87B-B5B348F556ED}"/>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25" name="Line 5">
                <a:extLst>
                  <a:ext uri="{FF2B5EF4-FFF2-40B4-BE49-F238E27FC236}">
                    <a16:creationId xmlns:a16="http://schemas.microsoft.com/office/drawing/2014/main" id="{D12E8ADB-A2DD-49F3-BCB1-3BF573451D83}"/>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26" name="Line 6">
                <a:extLst>
                  <a:ext uri="{FF2B5EF4-FFF2-40B4-BE49-F238E27FC236}">
                    <a16:creationId xmlns:a16="http://schemas.microsoft.com/office/drawing/2014/main" id="{36CC7BD3-CC96-401E-9EB6-1C8B7B75740B}"/>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27" name="Line 7">
                <a:extLst>
                  <a:ext uri="{FF2B5EF4-FFF2-40B4-BE49-F238E27FC236}">
                    <a16:creationId xmlns:a16="http://schemas.microsoft.com/office/drawing/2014/main" id="{E4733B6F-EE8E-49BF-BAE1-63737ECA1F41}"/>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28" name="Line 8">
                <a:extLst>
                  <a:ext uri="{FF2B5EF4-FFF2-40B4-BE49-F238E27FC236}">
                    <a16:creationId xmlns:a16="http://schemas.microsoft.com/office/drawing/2014/main" id="{753400C9-FCEB-4AE7-8346-FDEDA8A61004}"/>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29" name="Line 9">
                <a:extLst>
                  <a:ext uri="{FF2B5EF4-FFF2-40B4-BE49-F238E27FC236}">
                    <a16:creationId xmlns:a16="http://schemas.microsoft.com/office/drawing/2014/main" id="{4A2175DF-7F84-4A7F-A412-51522A2CA5C4}"/>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0" name="Line 10">
                <a:extLst>
                  <a:ext uri="{FF2B5EF4-FFF2-40B4-BE49-F238E27FC236}">
                    <a16:creationId xmlns:a16="http://schemas.microsoft.com/office/drawing/2014/main" id="{CD28DC66-3BA2-4CC7-99FF-909C8D6B3099}"/>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1" name="Line 11">
                <a:extLst>
                  <a:ext uri="{FF2B5EF4-FFF2-40B4-BE49-F238E27FC236}">
                    <a16:creationId xmlns:a16="http://schemas.microsoft.com/office/drawing/2014/main" id="{464F8420-6E42-42D8-B39D-68DA0F92E4C0}"/>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2" name="Line 12">
                <a:extLst>
                  <a:ext uri="{FF2B5EF4-FFF2-40B4-BE49-F238E27FC236}">
                    <a16:creationId xmlns:a16="http://schemas.microsoft.com/office/drawing/2014/main" id="{9DF94070-28E3-4253-B6E3-5FE1ED80F88E}"/>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3" name="Line 13">
                <a:extLst>
                  <a:ext uri="{FF2B5EF4-FFF2-40B4-BE49-F238E27FC236}">
                    <a16:creationId xmlns:a16="http://schemas.microsoft.com/office/drawing/2014/main" id="{8B150F1B-9CBD-4475-858F-64A9F1D4B6BF}"/>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4" name="Line 14">
                <a:extLst>
                  <a:ext uri="{FF2B5EF4-FFF2-40B4-BE49-F238E27FC236}">
                    <a16:creationId xmlns:a16="http://schemas.microsoft.com/office/drawing/2014/main" id="{BAC7A7CE-BBFF-4F52-9927-BBC982D4DFA4}"/>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5" name="Line 15">
                <a:extLst>
                  <a:ext uri="{FF2B5EF4-FFF2-40B4-BE49-F238E27FC236}">
                    <a16:creationId xmlns:a16="http://schemas.microsoft.com/office/drawing/2014/main" id="{94B46290-364A-487B-930C-017669BD67D7}"/>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6" name="Text Box 16">
                <a:extLst>
                  <a:ext uri="{FF2B5EF4-FFF2-40B4-BE49-F238E27FC236}">
                    <a16:creationId xmlns:a16="http://schemas.microsoft.com/office/drawing/2014/main" id="{1E862F54-E508-496D-B204-A14B6B54DDB1}"/>
                  </a:ext>
                </a:extLst>
              </p:cNvPr>
              <p:cNvSpPr txBox="1">
                <a:spLocks noChangeArrowheads="1"/>
              </p:cNvSpPr>
              <p:nvPr/>
            </p:nvSpPr>
            <p:spPr bwMode="auto">
              <a:xfrm>
                <a:off x="3456" y="91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6337" name="Text Box 17">
                <a:extLst>
                  <a:ext uri="{FF2B5EF4-FFF2-40B4-BE49-F238E27FC236}">
                    <a16:creationId xmlns:a16="http://schemas.microsoft.com/office/drawing/2014/main" id="{020FB528-6329-44A9-8E64-4414E1B3AC27}"/>
                  </a:ext>
                </a:extLst>
              </p:cNvPr>
              <p:cNvSpPr txBox="1">
                <a:spLocks noChangeArrowheads="1"/>
              </p:cNvSpPr>
              <p:nvPr/>
            </p:nvSpPr>
            <p:spPr bwMode="auto">
              <a:xfrm>
                <a:off x="3456" y="144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6338" name="Text Box 18">
                <a:extLst>
                  <a:ext uri="{FF2B5EF4-FFF2-40B4-BE49-F238E27FC236}">
                    <a16:creationId xmlns:a16="http://schemas.microsoft.com/office/drawing/2014/main" id="{52A37725-44B2-48D3-B198-7166CEE26453}"/>
                  </a:ext>
                </a:extLst>
              </p:cNvPr>
              <p:cNvSpPr txBox="1">
                <a:spLocks noChangeArrowheads="1"/>
              </p:cNvSpPr>
              <p:nvPr/>
            </p:nvSpPr>
            <p:spPr bwMode="auto">
              <a:xfrm>
                <a:off x="3456" y="196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6339" name="Text Box 19">
                <a:extLst>
                  <a:ext uri="{FF2B5EF4-FFF2-40B4-BE49-F238E27FC236}">
                    <a16:creationId xmlns:a16="http://schemas.microsoft.com/office/drawing/2014/main" id="{F790DF42-D1BC-44A8-A7B2-14659E8C52E5}"/>
                  </a:ext>
                </a:extLst>
              </p:cNvPr>
              <p:cNvSpPr txBox="1">
                <a:spLocks noChangeArrowheads="1"/>
              </p:cNvSpPr>
              <p:nvPr/>
            </p:nvSpPr>
            <p:spPr bwMode="auto">
              <a:xfrm>
                <a:off x="3456" y="172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6340" name="Text Box 20">
                <a:extLst>
                  <a:ext uri="{FF2B5EF4-FFF2-40B4-BE49-F238E27FC236}">
                    <a16:creationId xmlns:a16="http://schemas.microsoft.com/office/drawing/2014/main" id="{CD8B229B-24D4-4997-83FF-0280568A1519}"/>
                  </a:ext>
                </a:extLst>
              </p:cNvPr>
              <p:cNvSpPr txBox="1">
                <a:spLocks noChangeArrowheads="1"/>
              </p:cNvSpPr>
              <p:nvPr/>
            </p:nvSpPr>
            <p:spPr bwMode="auto">
              <a:xfrm>
                <a:off x="3456" y="120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6341" name="Text Box 21">
                <a:extLst>
                  <a:ext uri="{FF2B5EF4-FFF2-40B4-BE49-F238E27FC236}">
                    <a16:creationId xmlns:a16="http://schemas.microsoft.com/office/drawing/2014/main" id="{95C2B7BF-E33E-4125-BFE9-208207E32825}"/>
                  </a:ext>
                </a:extLst>
              </p:cNvPr>
              <p:cNvSpPr txBox="1">
                <a:spLocks noChangeArrowheads="1"/>
              </p:cNvSpPr>
              <p:nvPr/>
            </p:nvSpPr>
            <p:spPr bwMode="auto">
              <a:xfrm>
                <a:off x="37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6342" name="Text Box 22">
                <a:extLst>
                  <a:ext uri="{FF2B5EF4-FFF2-40B4-BE49-F238E27FC236}">
                    <a16:creationId xmlns:a16="http://schemas.microsoft.com/office/drawing/2014/main" id="{1AEEDADC-5864-4428-9255-25F446A04E8E}"/>
                  </a:ext>
                </a:extLst>
              </p:cNvPr>
              <p:cNvSpPr txBox="1">
                <a:spLocks noChangeArrowheads="1"/>
              </p:cNvSpPr>
              <p:nvPr/>
            </p:nvSpPr>
            <p:spPr bwMode="auto">
              <a:xfrm>
                <a:off x="4032"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6343" name="Text Box 23">
                <a:extLst>
                  <a:ext uri="{FF2B5EF4-FFF2-40B4-BE49-F238E27FC236}">
                    <a16:creationId xmlns:a16="http://schemas.microsoft.com/office/drawing/2014/main" id="{98848A1E-68E8-4A09-A137-61AB9DE7CCEB}"/>
                  </a:ext>
                </a:extLst>
              </p:cNvPr>
              <p:cNvSpPr txBox="1">
                <a:spLocks noChangeArrowheads="1"/>
              </p:cNvSpPr>
              <p:nvPr/>
            </p:nvSpPr>
            <p:spPr bwMode="auto">
              <a:xfrm>
                <a:off x="4368"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6344" name="Text Box 24">
                <a:extLst>
                  <a:ext uri="{FF2B5EF4-FFF2-40B4-BE49-F238E27FC236}">
                    <a16:creationId xmlns:a16="http://schemas.microsoft.com/office/drawing/2014/main" id="{67062E19-8399-4FBB-9CFD-376409A727FA}"/>
                  </a:ext>
                </a:extLst>
              </p:cNvPr>
              <p:cNvSpPr txBox="1">
                <a:spLocks noChangeArrowheads="1"/>
              </p:cNvSpPr>
              <p:nvPr/>
            </p:nvSpPr>
            <p:spPr bwMode="auto">
              <a:xfrm>
                <a:off x="470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6345" name="Text Box 25">
                <a:extLst>
                  <a:ext uri="{FF2B5EF4-FFF2-40B4-BE49-F238E27FC236}">
                    <a16:creationId xmlns:a16="http://schemas.microsoft.com/office/drawing/2014/main" id="{782E9B6C-E5CA-4D98-9987-3FF273C647AA}"/>
                  </a:ext>
                </a:extLst>
              </p:cNvPr>
              <p:cNvSpPr txBox="1">
                <a:spLocks noChangeArrowheads="1"/>
              </p:cNvSpPr>
              <p:nvPr/>
            </p:nvSpPr>
            <p:spPr bwMode="auto">
              <a:xfrm>
                <a:off x="49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6346" name="Text Box 26">
                <a:extLst>
                  <a:ext uri="{FF2B5EF4-FFF2-40B4-BE49-F238E27FC236}">
                    <a16:creationId xmlns:a16="http://schemas.microsoft.com/office/drawing/2014/main" id="{1BC6CA9B-CE50-4539-B646-829905E848EF}"/>
                  </a:ext>
                </a:extLst>
              </p:cNvPr>
              <p:cNvSpPr txBox="1">
                <a:spLocks noChangeArrowheads="1"/>
              </p:cNvSpPr>
              <p:nvPr/>
            </p:nvSpPr>
            <p:spPr bwMode="auto">
              <a:xfrm>
                <a:off x="5280" y="672"/>
                <a:ext cx="33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56347" name="Text Box 27">
                <a:extLst>
                  <a:ext uri="{FF2B5EF4-FFF2-40B4-BE49-F238E27FC236}">
                    <a16:creationId xmlns:a16="http://schemas.microsoft.com/office/drawing/2014/main" id="{730A0190-A498-41A1-A7DC-DB479434DF6A}"/>
                  </a:ext>
                </a:extLst>
              </p:cNvPr>
              <p:cNvSpPr txBox="1">
                <a:spLocks noChangeArrowheads="1"/>
              </p:cNvSpPr>
              <p:nvPr/>
            </p:nvSpPr>
            <p:spPr bwMode="auto">
              <a:xfrm>
                <a:off x="3552" y="2208"/>
                <a:ext cx="335"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p:txBody>
          </p:sp>
        </p:grpSp>
        <p:sp>
          <p:nvSpPr>
            <p:cNvPr id="56374" name="Text Box 54">
              <a:extLst>
                <a:ext uri="{FF2B5EF4-FFF2-40B4-BE49-F238E27FC236}">
                  <a16:creationId xmlns:a16="http://schemas.microsoft.com/office/drawing/2014/main" id="{A5375B25-00BC-4CE3-A148-E3520830CEA2}"/>
                </a:ext>
              </a:extLst>
            </p:cNvPr>
            <p:cNvSpPr txBox="1">
              <a:spLocks noChangeArrowheads="1"/>
            </p:cNvSpPr>
            <p:nvPr/>
          </p:nvSpPr>
          <p:spPr bwMode="auto">
            <a:xfrm>
              <a:off x="5943600" y="487680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mn-lt"/>
                </a:rPr>
                <a:t>Proximity Matrix</a:t>
              </a:r>
            </a:p>
          </p:txBody>
        </p:sp>
      </p:grpSp>
      <p:sp>
        <p:nvSpPr>
          <p:cNvPr id="63" name="Rectangle 41">
            <a:extLst>
              <a:ext uri="{FF2B5EF4-FFF2-40B4-BE49-F238E27FC236}">
                <a16:creationId xmlns:a16="http://schemas.microsoft.com/office/drawing/2014/main" id="{60861459-99B5-45FF-8814-25A067812BDB}"/>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mn-lt"/>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tx1"/>
                </a:solidFill>
                <a:latin typeface="+mn-lt"/>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mn-lt"/>
              </a:rPr>
              <a:t>Group Average (Average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Other methods driven by an objective function</a:t>
            </a:r>
          </a:p>
          <a:p>
            <a:pPr marL="365125" lvl="1" indent="0">
              <a:spcBef>
                <a:spcPts val="300"/>
              </a:spcBef>
              <a:spcAft>
                <a:spcPts val="400"/>
              </a:spcAft>
              <a:buClr>
                <a:srgbClr val="0C7B9C"/>
              </a:buClr>
              <a:buSzPct val="150000"/>
            </a:pPr>
            <a:r>
              <a:rPr lang="en-US" altLang="en-US" sz="2000" dirty="0">
                <a:latin typeface="+mn-lt"/>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a:extLst>
              <a:ext uri="{FF2B5EF4-FFF2-40B4-BE49-F238E27FC236}">
                <a16:creationId xmlns:a16="http://schemas.microsoft.com/office/drawing/2014/main" id="{28DEF3BC-CB06-4D54-91E9-1599C433AB67}"/>
              </a:ext>
            </a:extLst>
          </p:cNvPr>
          <p:cNvSpPr>
            <a:spLocks noGrp="1" noChangeArrowheads="1"/>
          </p:cNvSpPr>
          <p:nvPr>
            <p:ph type="title"/>
          </p:nvPr>
        </p:nvSpPr>
        <p:spPr>
          <a:xfrm>
            <a:off x="381000" y="150813"/>
            <a:ext cx="8280400" cy="55245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a:t>How to Define Inter-Cluster Similarity</a:t>
            </a:r>
          </a:p>
        </p:txBody>
      </p:sp>
      <p:grpSp>
        <p:nvGrpSpPr>
          <p:cNvPr id="3" name="Group 2">
            <a:extLst>
              <a:ext uri="{FF2B5EF4-FFF2-40B4-BE49-F238E27FC236}">
                <a16:creationId xmlns:a16="http://schemas.microsoft.com/office/drawing/2014/main" id="{4BC95E6E-A991-0A98-2BCB-B2E668FF0618}"/>
              </a:ext>
            </a:extLst>
          </p:cNvPr>
          <p:cNvGrpSpPr/>
          <p:nvPr/>
        </p:nvGrpSpPr>
        <p:grpSpPr>
          <a:xfrm>
            <a:off x="5486400" y="1066800"/>
            <a:ext cx="3427413" cy="3675063"/>
            <a:chOff x="5486400" y="1066800"/>
            <a:chExt cx="3427413" cy="3675063"/>
          </a:xfrm>
        </p:grpSpPr>
        <p:grpSp>
          <p:nvGrpSpPr>
            <p:cNvPr id="57349" name="Group 5">
              <a:extLst>
                <a:ext uri="{FF2B5EF4-FFF2-40B4-BE49-F238E27FC236}">
                  <a16:creationId xmlns:a16="http://schemas.microsoft.com/office/drawing/2014/main" id="{7F9246DF-BAAA-4F69-B47A-2DC6E4D495F6}"/>
                </a:ext>
              </a:extLst>
            </p:cNvPr>
            <p:cNvGrpSpPr>
              <a:grpSpLocks/>
            </p:cNvGrpSpPr>
            <p:nvPr/>
          </p:nvGrpSpPr>
          <p:grpSpPr bwMode="auto">
            <a:xfrm>
              <a:off x="5486400" y="1066800"/>
              <a:ext cx="3427413" cy="3527425"/>
              <a:chOff x="3456" y="672"/>
              <a:chExt cx="2159" cy="2222"/>
            </a:xfrm>
          </p:grpSpPr>
          <p:sp>
            <p:nvSpPr>
              <p:cNvPr id="57350" name="Line 6">
                <a:extLst>
                  <a:ext uri="{FF2B5EF4-FFF2-40B4-BE49-F238E27FC236}">
                    <a16:creationId xmlns:a16="http://schemas.microsoft.com/office/drawing/2014/main" id="{28448E09-6578-4275-81FF-7214CD60D802}"/>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1" name="Line 7">
                <a:extLst>
                  <a:ext uri="{FF2B5EF4-FFF2-40B4-BE49-F238E27FC236}">
                    <a16:creationId xmlns:a16="http://schemas.microsoft.com/office/drawing/2014/main" id="{4758877E-76A1-4717-BA3D-AD7F6CEFAAA1}"/>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2" name="Line 8">
                <a:extLst>
                  <a:ext uri="{FF2B5EF4-FFF2-40B4-BE49-F238E27FC236}">
                    <a16:creationId xmlns:a16="http://schemas.microsoft.com/office/drawing/2014/main" id="{72C0B2AE-1D24-407D-B5A3-8A70A4ACC2D8}"/>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3" name="Line 9">
                <a:extLst>
                  <a:ext uri="{FF2B5EF4-FFF2-40B4-BE49-F238E27FC236}">
                    <a16:creationId xmlns:a16="http://schemas.microsoft.com/office/drawing/2014/main" id="{F4CE8D47-780C-4F67-9D21-1BEE73A9B97F}"/>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4" name="Line 10">
                <a:extLst>
                  <a:ext uri="{FF2B5EF4-FFF2-40B4-BE49-F238E27FC236}">
                    <a16:creationId xmlns:a16="http://schemas.microsoft.com/office/drawing/2014/main" id="{DCF02C02-D74A-4B47-94EA-67963C3848B3}"/>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5" name="Line 11">
                <a:extLst>
                  <a:ext uri="{FF2B5EF4-FFF2-40B4-BE49-F238E27FC236}">
                    <a16:creationId xmlns:a16="http://schemas.microsoft.com/office/drawing/2014/main" id="{CBC4EED3-78A7-48F9-A291-8E504AE44A8D}"/>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6" name="Line 12">
                <a:extLst>
                  <a:ext uri="{FF2B5EF4-FFF2-40B4-BE49-F238E27FC236}">
                    <a16:creationId xmlns:a16="http://schemas.microsoft.com/office/drawing/2014/main" id="{96556D5E-9108-4028-BFB4-AFD33265C0DF}"/>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7" name="Line 13">
                <a:extLst>
                  <a:ext uri="{FF2B5EF4-FFF2-40B4-BE49-F238E27FC236}">
                    <a16:creationId xmlns:a16="http://schemas.microsoft.com/office/drawing/2014/main" id="{2FF92F13-1CDD-42A2-8EEB-D811E9C520E8}"/>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8" name="Line 14">
                <a:extLst>
                  <a:ext uri="{FF2B5EF4-FFF2-40B4-BE49-F238E27FC236}">
                    <a16:creationId xmlns:a16="http://schemas.microsoft.com/office/drawing/2014/main" id="{8520E94C-6160-439F-A09D-53359C87EB70}"/>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9" name="Line 15">
                <a:extLst>
                  <a:ext uri="{FF2B5EF4-FFF2-40B4-BE49-F238E27FC236}">
                    <a16:creationId xmlns:a16="http://schemas.microsoft.com/office/drawing/2014/main" id="{DD86F900-FC12-4C30-AC54-2FEAE586F7C1}"/>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60" name="Line 16">
                <a:extLst>
                  <a:ext uri="{FF2B5EF4-FFF2-40B4-BE49-F238E27FC236}">
                    <a16:creationId xmlns:a16="http://schemas.microsoft.com/office/drawing/2014/main" id="{1CE30A0E-7C48-4AEC-A34E-E620DBCF24D1}"/>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61" name="Line 17">
                <a:extLst>
                  <a:ext uri="{FF2B5EF4-FFF2-40B4-BE49-F238E27FC236}">
                    <a16:creationId xmlns:a16="http://schemas.microsoft.com/office/drawing/2014/main" id="{DAFFC3A4-0167-4FF8-B676-E3170DFD8492}"/>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62" name="Text Box 18">
                <a:extLst>
                  <a:ext uri="{FF2B5EF4-FFF2-40B4-BE49-F238E27FC236}">
                    <a16:creationId xmlns:a16="http://schemas.microsoft.com/office/drawing/2014/main" id="{5597ACD7-2633-4C22-95C1-C93BB17BE033}"/>
                  </a:ext>
                </a:extLst>
              </p:cNvPr>
              <p:cNvSpPr txBox="1">
                <a:spLocks noChangeArrowheads="1"/>
              </p:cNvSpPr>
              <p:nvPr/>
            </p:nvSpPr>
            <p:spPr bwMode="auto">
              <a:xfrm>
                <a:off x="3456" y="91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7363" name="Text Box 19">
                <a:extLst>
                  <a:ext uri="{FF2B5EF4-FFF2-40B4-BE49-F238E27FC236}">
                    <a16:creationId xmlns:a16="http://schemas.microsoft.com/office/drawing/2014/main" id="{4EC0FADF-7B7E-4378-A52B-A7CE560CA4C1}"/>
                  </a:ext>
                </a:extLst>
              </p:cNvPr>
              <p:cNvSpPr txBox="1">
                <a:spLocks noChangeArrowheads="1"/>
              </p:cNvSpPr>
              <p:nvPr/>
            </p:nvSpPr>
            <p:spPr bwMode="auto">
              <a:xfrm>
                <a:off x="3456" y="144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7364" name="Text Box 20">
                <a:extLst>
                  <a:ext uri="{FF2B5EF4-FFF2-40B4-BE49-F238E27FC236}">
                    <a16:creationId xmlns:a16="http://schemas.microsoft.com/office/drawing/2014/main" id="{A7C501F7-E627-47BE-AF27-D35DA6842BA7}"/>
                  </a:ext>
                </a:extLst>
              </p:cNvPr>
              <p:cNvSpPr txBox="1">
                <a:spLocks noChangeArrowheads="1"/>
              </p:cNvSpPr>
              <p:nvPr/>
            </p:nvSpPr>
            <p:spPr bwMode="auto">
              <a:xfrm>
                <a:off x="3456" y="196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7365" name="Text Box 21">
                <a:extLst>
                  <a:ext uri="{FF2B5EF4-FFF2-40B4-BE49-F238E27FC236}">
                    <a16:creationId xmlns:a16="http://schemas.microsoft.com/office/drawing/2014/main" id="{E11AABA0-D180-4DC8-A8A3-372740044389}"/>
                  </a:ext>
                </a:extLst>
              </p:cNvPr>
              <p:cNvSpPr txBox="1">
                <a:spLocks noChangeArrowheads="1"/>
              </p:cNvSpPr>
              <p:nvPr/>
            </p:nvSpPr>
            <p:spPr bwMode="auto">
              <a:xfrm>
                <a:off x="3456" y="172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7366" name="Text Box 22">
                <a:extLst>
                  <a:ext uri="{FF2B5EF4-FFF2-40B4-BE49-F238E27FC236}">
                    <a16:creationId xmlns:a16="http://schemas.microsoft.com/office/drawing/2014/main" id="{E53A50EF-C4FD-4FCF-ABDA-03496E0F7C0D}"/>
                  </a:ext>
                </a:extLst>
              </p:cNvPr>
              <p:cNvSpPr txBox="1">
                <a:spLocks noChangeArrowheads="1"/>
              </p:cNvSpPr>
              <p:nvPr/>
            </p:nvSpPr>
            <p:spPr bwMode="auto">
              <a:xfrm>
                <a:off x="3456" y="120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7367" name="Text Box 23">
                <a:extLst>
                  <a:ext uri="{FF2B5EF4-FFF2-40B4-BE49-F238E27FC236}">
                    <a16:creationId xmlns:a16="http://schemas.microsoft.com/office/drawing/2014/main" id="{64C10283-683D-4A24-A39F-C5E98194FB2F}"/>
                  </a:ext>
                </a:extLst>
              </p:cNvPr>
              <p:cNvSpPr txBox="1">
                <a:spLocks noChangeArrowheads="1"/>
              </p:cNvSpPr>
              <p:nvPr/>
            </p:nvSpPr>
            <p:spPr bwMode="auto">
              <a:xfrm>
                <a:off x="37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7368" name="Text Box 24">
                <a:extLst>
                  <a:ext uri="{FF2B5EF4-FFF2-40B4-BE49-F238E27FC236}">
                    <a16:creationId xmlns:a16="http://schemas.microsoft.com/office/drawing/2014/main" id="{AA376E8A-4F9B-4B51-8F7C-3B9170602917}"/>
                  </a:ext>
                </a:extLst>
              </p:cNvPr>
              <p:cNvSpPr txBox="1">
                <a:spLocks noChangeArrowheads="1"/>
              </p:cNvSpPr>
              <p:nvPr/>
            </p:nvSpPr>
            <p:spPr bwMode="auto">
              <a:xfrm>
                <a:off x="4032"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7369" name="Text Box 25">
                <a:extLst>
                  <a:ext uri="{FF2B5EF4-FFF2-40B4-BE49-F238E27FC236}">
                    <a16:creationId xmlns:a16="http://schemas.microsoft.com/office/drawing/2014/main" id="{14F08CD2-5C61-4BC8-8E08-F01D8D4B3D40}"/>
                  </a:ext>
                </a:extLst>
              </p:cNvPr>
              <p:cNvSpPr txBox="1">
                <a:spLocks noChangeArrowheads="1"/>
              </p:cNvSpPr>
              <p:nvPr/>
            </p:nvSpPr>
            <p:spPr bwMode="auto">
              <a:xfrm>
                <a:off x="4368"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7370" name="Text Box 26">
                <a:extLst>
                  <a:ext uri="{FF2B5EF4-FFF2-40B4-BE49-F238E27FC236}">
                    <a16:creationId xmlns:a16="http://schemas.microsoft.com/office/drawing/2014/main" id="{1E654AFC-7F83-49CA-9852-41B981B7FDED}"/>
                  </a:ext>
                </a:extLst>
              </p:cNvPr>
              <p:cNvSpPr txBox="1">
                <a:spLocks noChangeArrowheads="1"/>
              </p:cNvSpPr>
              <p:nvPr/>
            </p:nvSpPr>
            <p:spPr bwMode="auto">
              <a:xfrm>
                <a:off x="470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7371" name="Text Box 27">
                <a:extLst>
                  <a:ext uri="{FF2B5EF4-FFF2-40B4-BE49-F238E27FC236}">
                    <a16:creationId xmlns:a16="http://schemas.microsoft.com/office/drawing/2014/main" id="{84333689-3547-4850-A18A-910643EF2DA0}"/>
                  </a:ext>
                </a:extLst>
              </p:cNvPr>
              <p:cNvSpPr txBox="1">
                <a:spLocks noChangeArrowheads="1"/>
              </p:cNvSpPr>
              <p:nvPr/>
            </p:nvSpPr>
            <p:spPr bwMode="auto">
              <a:xfrm>
                <a:off x="49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7372" name="Text Box 28">
                <a:extLst>
                  <a:ext uri="{FF2B5EF4-FFF2-40B4-BE49-F238E27FC236}">
                    <a16:creationId xmlns:a16="http://schemas.microsoft.com/office/drawing/2014/main" id="{FBE4C17D-D952-4D98-9C82-51EAD6E5AB73}"/>
                  </a:ext>
                </a:extLst>
              </p:cNvPr>
              <p:cNvSpPr txBox="1">
                <a:spLocks noChangeArrowheads="1"/>
              </p:cNvSpPr>
              <p:nvPr/>
            </p:nvSpPr>
            <p:spPr bwMode="auto">
              <a:xfrm>
                <a:off x="5280" y="672"/>
                <a:ext cx="33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57373" name="Text Box 29">
                <a:extLst>
                  <a:ext uri="{FF2B5EF4-FFF2-40B4-BE49-F238E27FC236}">
                    <a16:creationId xmlns:a16="http://schemas.microsoft.com/office/drawing/2014/main" id="{7AD15815-4F74-4C78-BD19-50D400148990}"/>
                  </a:ext>
                </a:extLst>
              </p:cNvPr>
              <p:cNvSpPr txBox="1">
                <a:spLocks noChangeArrowheads="1"/>
              </p:cNvSpPr>
              <p:nvPr/>
            </p:nvSpPr>
            <p:spPr bwMode="auto">
              <a:xfrm>
                <a:off x="3552" y="2208"/>
                <a:ext cx="335"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p:txBody>
          </p:sp>
        </p:grpSp>
        <p:sp>
          <p:nvSpPr>
            <p:cNvPr id="57383" name="Text Box 39">
              <a:extLst>
                <a:ext uri="{FF2B5EF4-FFF2-40B4-BE49-F238E27FC236}">
                  <a16:creationId xmlns:a16="http://schemas.microsoft.com/office/drawing/2014/main" id="{21021111-A46D-412A-8D8E-76E89DBFD990}"/>
                </a:ext>
              </a:extLst>
            </p:cNvPr>
            <p:cNvSpPr txBox="1">
              <a:spLocks noChangeArrowheads="1"/>
            </p:cNvSpPr>
            <p:nvPr/>
          </p:nvSpPr>
          <p:spPr bwMode="auto">
            <a:xfrm>
              <a:off x="5943600" y="4343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grpSp>
        <p:nvGrpSpPr>
          <p:cNvPr id="2" name="Group 1">
            <a:extLst>
              <a:ext uri="{FF2B5EF4-FFF2-40B4-BE49-F238E27FC236}">
                <a16:creationId xmlns:a16="http://schemas.microsoft.com/office/drawing/2014/main" id="{575D44A5-B684-59AD-B164-3EF7EE478E66}"/>
              </a:ext>
            </a:extLst>
          </p:cNvPr>
          <p:cNvGrpSpPr/>
          <p:nvPr/>
        </p:nvGrpSpPr>
        <p:grpSpPr>
          <a:xfrm>
            <a:off x="685800" y="1066800"/>
            <a:ext cx="4419600" cy="1828800"/>
            <a:chOff x="685800" y="1066800"/>
            <a:chExt cx="4419600" cy="1828800"/>
          </a:xfrm>
        </p:grpSpPr>
        <p:sp>
          <p:nvSpPr>
            <p:cNvPr id="57346" name="Freeform 2">
              <a:extLst>
                <a:ext uri="{FF2B5EF4-FFF2-40B4-BE49-F238E27FC236}">
                  <a16:creationId xmlns:a16="http://schemas.microsoft.com/office/drawing/2014/main" id="{EFFA20D8-90EC-4769-8268-5EC4708679B0}"/>
                </a:ext>
              </a:extLst>
            </p:cNvPr>
            <p:cNvSpPr>
              <a:spLocks noChangeArrowheads="1"/>
            </p:cNvSpPr>
            <p:nvPr/>
          </p:nvSpPr>
          <p:spPr bwMode="auto">
            <a:xfrm rot="16200000">
              <a:off x="462757" y="1289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7374" name="Oval 30">
              <a:extLst>
                <a:ext uri="{FF2B5EF4-FFF2-40B4-BE49-F238E27FC236}">
                  <a16:creationId xmlns:a16="http://schemas.microsoft.com/office/drawing/2014/main" id="{9CE43E96-5B48-49E1-BEBC-44E39DC4C4D2}"/>
                </a:ext>
              </a:extLst>
            </p:cNvPr>
            <p:cNvSpPr>
              <a:spLocks noChangeArrowheads="1"/>
            </p:cNvSpPr>
            <p:nvPr/>
          </p:nvSpPr>
          <p:spPr bwMode="auto">
            <a:xfrm rot="16200000">
              <a:off x="1752600" y="2209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5" name="Oval 31">
              <a:extLst>
                <a:ext uri="{FF2B5EF4-FFF2-40B4-BE49-F238E27FC236}">
                  <a16:creationId xmlns:a16="http://schemas.microsoft.com/office/drawing/2014/main" id="{3511DEBC-C53C-42C0-9453-133A14C66523}"/>
                </a:ext>
              </a:extLst>
            </p:cNvPr>
            <p:cNvSpPr>
              <a:spLocks noChangeArrowheads="1"/>
            </p:cNvSpPr>
            <p:nvPr/>
          </p:nvSpPr>
          <p:spPr bwMode="auto">
            <a:xfrm rot="16200000">
              <a:off x="1676400" y="1447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6" name="Oval 32">
              <a:extLst>
                <a:ext uri="{FF2B5EF4-FFF2-40B4-BE49-F238E27FC236}">
                  <a16:creationId xmlns:a16="http://schemas.microsoft.com/office/drawing/2014/main" id="{2DE855FC-BC4F-41FA-B931-BBB4E1C1ECCC}"/>
                </a:ext>
              </a:extLst>
            </p:cNvPr>
            <p:cNvSpPr>
              <a:spLocks noChangeArrowheads="1"/>
            </p:cNvSpPr>
            <p:nvPr/>
          </p:nvSpPr>
          <p:spPr bwMode="auto">
            <a:xfrm rot="16200000">
              <a:off x="838200" y="1905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7" name="Oval 33">
              <a:extLst>
                <a:ext uri="{FF2B5EF4-FFF2-40B4-BE49-F238E27FC236}">
                  <a16:creationId xmlns:a16="http://schemas.microsoft.com/office/drawing/2014/main" id="{D3728E6A-2503-458E-9F9A-4AC881E0F732}"/>
                </a:ext>
              </a:extLst>
            </p:cNvPr>
            <p:cNvSpPr>
              <a:spLocks noChangeArrowheads="1"/>
            </p:cNvSpPr>
            <p:nvPr/>
          </p:nvSpPr>
          <p:spPr bwMode="auto">
            <a:xfrm rot="16200000">
              <a:off x="1903413" y="1751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8" name="Freeform 34">
              <a:extLst>
                <a:ext uri="{FF2B5EF4-FFF2-40B4-BE49-F238E27FC236}">
                  <a16:creationId xmlns:a16="http://schemas.microsoft.com/office/drawing/2014/main" id="{6E08C4F2-7436-4A1F-ACF8-1B6948424521}"/>
                </a:ext>
              </a:extLst>
            </p:cNvPr>
            <p:cNvSpPr>
              <a:spLocks noChangeArrowheads="1"/>
            </p:cNvSpPr>
            <p:nvPr/>
          </p:nvSpPr>
          <p:spPr bwMode="auto">
            <a:xfrm rot="5400000" flipV="1">
              <a:off x="3352800" y="1143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7379" name="Oval 35">
              <a:extLst>
                <a:ext uri="{FF2B5EF4-FFF2-40B4-BE49-F238E27FC236}">
                  <a16:creationId xmlns:a16="http://schemas.microsoft.com/office/drawing/2014/main" id="{47F72B75-BB75-4645-96CC-89403695539A}"/>
                </a:ext>
              </a:extLst>
            </p:cNvPr>
            <p:cNvSpPr>
              <a:spLocks noChangeArrowheads="1"/>
            </p:cNvSpPr>
            <p:nvPr/>
          </p:nvSpPr>
          <p:spPr bwMode="auto">
            <a:xfrm rot="5400000" flipV="1">
              <a:off x="4876800" y="1600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0" name="Oval 36">
              <a:extLst>
                <a:ext uri="{FF2B5EF4-FFF2-40B4-BE49-F238E27FC236}">
                  <a16:creationId xmlns:a16="http://schemas.microsoft.com/office/drawing/2014/main" id="{046C127C-36FE-4D74-9AEB-B29845BAD9FE}"/>
                </a:ext>
              </a:extLst>
            </p:cNvPr>
            <p:cNvSpPr>
              <a:spLocks noChangeArrowheads="1"/>
            </p:cNvSpPr>
            <p:nvPr/>
          </p:nvSpPr>
          <p:spPr bwMode="auto">
            <a:xfrm rot="5400000" flipV="1">
              <a:off x="3516313" y="15875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1" name="Oval 37">
              <a:extLst>
                <a:ext uri="{FF2B5EF4-FFF2-40B4-BE49-F238E27FC236}">
                  <a16:creationId xmlns:a16="http://schemas.microsoft.com/office/drawing/2014/main" id="{83FAD4D5-6AB7-479B-A34D-8DECE69735A6}"/>
                </a:ext>
              </a:extLst>
            </p:cNvPr>
            <p:cNvSpPr>
              <a:spLocks noChangeArrowheads="1"/>
            </p:cNvSpPr>
            <p:nvPr/>
          </p:nvSpPr>
          <p:spPr bwMode="auto">
            <a:xfrm rot="5400000" flipV="1">
              <a:off x="4038600" y="2209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2" name="Oval 38">
              <a:extLst>
                <a:ext uri="{FF2B5EF4-FFF2-40B4-BE49-F238E27FC236}">
                  <a16:creationId xmlns:a16="http://schemas.microsoft.com/office/drawing/2014/main" id="{655C45A3-9E69-4EC7-8F1A-B1C401551DB0}"/>
                </a:ext>
              </a:extLst>
            </p:cNvPr>
            <p:cNvSpPr>
              <a:spLocks noChangeArrowheads="1"/>
            </p:cNvSpPr>
            <p:nvPr/>
          </p:nvSpPr>
          <p:spPr bwMode="auto">
            <a:xfrm rot="5400000" flipV="1">
              <a:off x="4038600" y="1208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5" name="Text Box 41">
              <a:extLst>
                <a:ext uri="{FF2B5EF4-FFF2-40B4-BE49-F238E27FC236}">
                  <a16:creationId xmlns:a16="http://schemas.microsoft.com/office/drawing/2014/main" id="{46DB01F3-3644-4F8E-9999-FFF36C105723}"/>
                </a:ext>
              </a:extLst>
            </p:cNvPr>
            <p:cNvSpPr txBox="1">
              <a:spLocks noChangeArrowheads="1"/>
            </p:cNvSpPr>
            <p:nvPr/>
          </p:nvSpPr>
          <p:spPr bwMode="auto">
            <a:xfrm>
              <a:off x="1219200" y="1828800"/>
              <a:ext cx="228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solidFill>
                    <a:srgbClr val="FF0000"/>
                  </a:solidFill>
                  <a:latin typeface="Symbol" panose="05050102010706020507" pitchFamily="18" charset="2"/>
                </a:rPr>
                <a:t></a:t>
              </a:r>
            </a:p>
          </p:txBody>
        </p:sp>
        <p:sp>
          <p:nvSpPr>
            <p:cNvPr id="57386" name="Text Box 42">
              <a:extLst>
                <a:ext uri="{FF2B5EF4-FFF2-40B4-BE49-F238E27FC236}">
                  <a16:creationId xmlns:a16="http://schemas.microsoft.com/office/drawing/2014/main" id="{53F73108-BCCB-417D-9717-B5B08378468D}"/>
                </a:ext>
              </a:extLst>
            </p:cNvPr>
            <p:cNvSpPr txBox="1">
              <a:spLocks noChangeArrowheads="1"/>
            </p:cNvSpPr>
            <p:nvPr/>
          </p:nvSpPr>
          <p:spPr bwMode="auto">
            <a:xfrm>
              <a:off x="4114800" y="1828800"/>
              <a:ext cx="228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solidFill>
                    <a:srgbClr val="FF0000"/>
                  </a:solidFill>
                  <a:latin typeface="Symbol" panose="05050102010706020507" pitchFamily="18" charset="2"/>
                </a:rPr>
                <a:t></a:t>
              </a:r>
            </a:p>
          </p:txBody>
        </p:sp>
        <p:sp>
          <p:nvSpPr>
            <p:cNvPr id="57345" name="Line 1">
              <a:extLst>
                <a:ext uri="{FF2B5EF4-FFF2-40B4-BE49-F238E27FC236}">
                  <a16:creationId xmlns:a16="http://schemas.microsoft.com/office/drawing/2014/main" id="{F935260B-D16D-48B7-8BDF-DC78CFACE1A7}"/>
                </a:ext>
              </a:extLst>
            </p:cNvPr>
            <p:cNvSpPr>
              <a:spLocks noChangeShapeType="1"/>
            </p:cNvSpPr>
            <p:nvPr/>
          </p:nvSpPr>
          <p:spPr bwMode="auto">
            <a:xfrm>
              <a:off x="1371600" y="1981200"/>
              <a:ext cx="2895600" cy="1588"/>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a:p>
          </p:txBody>
        </p:sp>
      </p:grpSp>
      <p:sp>
        <p:nvSpPr>
          <p:cNvPr id="44" name="Rectangle 41">
            <a:extLst>
              <a:ext uri="{FF2B5EF4-FFF2-40B4-BE49-F238E27FC236}">
                <a16:creationId xmlns:a16="http://schemas.microsoft.com/office/drawing/2014/main" id="{620CF7F2-8FFE-4F86-B17D-909B0571026F}"/>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mn-lt"/>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tx1"/>
                </a:solidFill>
                <a:latin typeface="+mn-lt"/>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mn-lt"/>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Other methods driven by an objective function</a:t>
            </a:r>
          </a:p>
          <a:p>
            <a:pPr marL="365125" lvl="1" indent="0">
              <a:spcBef>
                <a:spcPts val="300"/>
              </a:spcBef>
              <a:spcAft>
                <a:spcPts val="400"/>
              </a:spcAft>
              <a:buClr>
                <a:srgbClr val="0C7B9C"/>
              </a:buClr>
              <a:buSzPct val="150000"/>
            </a:pPr>
            <a:r>
              <a:rPr lang="en-US" altLang="en-US" sz="2000" dirty="0">
                <a:latin typeface="+mn-lt"/>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a:extLst>
              <a:ext uri="{FF2B5EF4-FFF2-40B4-BE49-F238E27FC236}">
                <a16:creationId xmlns:a16="http://schemas.microsoft.com/office/drawing/2014/main" id="{025F7D2D-3654-4171-A8C0-75E86B47930E}"/>
              </a:ext>
            </a:extLst>
          </p:cNvPr>
          <p:cNvSpPr>
            <a:spLocks noGrp="1" noChangeArrowheads="1"/>
          </p:cNvSpPr>
          <p:nvPr>
            <p:ph type="title"/>
          </p:nvPr>
        </p:nvSpPr>
        <p:spPr/>
        <p:txBody>
          <a:bodyPr/>
          <a:lstStyle/>
          <a:p>
            <a:r>
              <a:rPr lang="en-US" altLang="en-US"/>
              <a:t>Single Link</a:t>
            </a:r>
          </a:p>
        </p:txBody>
      </p:sp>
      <p:pic>
        <p:nvPicPr>
          <p:cNvPr id="58370" name="Picture 2">
            <a:extLst>
              <a:ext uri="{FF2B5EF4-FFF2-40B4-BE49-F238E27FC236}">
                <a16:creationId xmlns:a16="http://schemas.microsoft.com/office/drawing/2014/main" id="{BB5B6EDD-346B-495B-96B8-A23EF8AA56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553"/>
          <a:stretch/>
        </p:blipFill>
        <p:spPr bwMode="auto">
          <a:xfrm>
            <a:off x="685800" y="1529013"/>
            <a:ext cx="7201048" cy="37287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371" name="Text Box 3">
            <a:extLst>
              <a:ext uri="{FF2B5EF4-FFF2-40B4-BE49-F238E27FC236}">
                <a16:creationId xmlns:a16="http://schemas.microsoft.com/office/drawing/2014/main" id="{1AFA42FD-9D1F-4CEF-ABDA-04430211D29F}"/>
              </a:ext>
            </a:extLst>
          </p:cNvPr>
          <p:cNvSpPr txBox="1">
            <a:spLocks noChangeArrowheads="1"/>
          </p:cNvSpPr>
          <p:nvPr/>
        </p:nvSpPr>
        <p:spPr bwMode="auto">
          <a:xfrm>
            <a:off x="1066800" y="5410200"/>
            <a:ext cx="6665913"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b="1" dirty="0">
                <a:latin typeface="+mn-lt"/>
              </a:rPr>
              <a:t>Advantage</a:t>
            </a:r>
            <a:r>
              <a:rPr lang="en-US" altLang="en-US" dirty="0">
                <a:latin typeface="+mn-lt"/>
              </a:rPr>
              <a:t>: Non-spherical, non-convex clusters</a:t>
            </a:r>
          </a:p>
          <a:p>
            <a:r>
              <a:rPr lang="en-US" altLang="en-US" b="1" dirty="0">
                <a:latin typeface="+mn-lt"/>
              </a:rPr>
              <a:t>Problem</a:t>
            </a:r>
            <a:r>
              <a:rPr lang="en-US" altLang="en-US" dirty="0">
                <a:latin typeface="+mn-lt"/>
              </a:rPr>
              <a:t>:     Chaining</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a:extLst>
              <a:ext uri="{FF2B5EF4-FFF2-40B4-BE49-F238E27FC236}">
                <a16:creationId xmlns:a16="http://schemas.microsoft.com/office/drawing/2014/main" id="{F4DF8497-1B8F-49A3-B21A-B10BB440B6FA}"/>
              </a:ext>
            </a:extLst>
          </p:cNvPr>
          <p:cNvSpPr>
            <a:spLocks noGrp="1" noChangeArrowheads="1"/>
          </p:cNvSpPr>
          <p:nvPr>
            <p:ph type="title"/>
          </p:nvPr>
        </p:nvSpPr>
        <p:spPr/>
        <p:txBody>
          <a:bodyPr/>
          <a:lstStyle/>
          <a:p>
            <a:r>
              <a:rPr lang="en-US" altLang="en-US"/>
              <a:t>Complete Link</a:t>
            </a:r>
          </a:p>
        </p:txBody>
      </p:sp>
      <p:pic>
        <p:nvPicPr>
          <p:cNvPr id="59394" name="Picture 2">
            <a:extLst>
              <a:ext uri="{FF2B5EF4-FFF2-40B4-BE49-F238E27FC236}">
                <a16:creationId xmlns:a16="http://schemas.microsoft.com/office/drawing/2014/main" id="{DFD376F7-FD08-4A2E-BCB4-945238F5A0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525"/>
          <a:stretch/>
        </p:blipFill>
        <p:spPr bwMode="auto">
          <a:xfrm>
            <a:off x="609600" y="1371600"/>
            <a:ext cx="7481888" cy="3886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395" name="Text Box 3">
            <a:extLst>
              <a:ext uri="{FF2B5EF4-FFF2-40B4-BE49-F238E27FC236}">
                <a16:creationId xmlns:a16="http://schemas.microsoft.com/office/drawing/2014/main" id="{56B8D156-A669-4811-AE38-B30B828B9841}"/>
              </a:ext>
            </a:extLst>
          </p:cNvPr>
          <p:cNvSpPr txBox="1">
            <a:spLocks noChangeArrowheads="1"/>
          </p:cNvSpPr>
          <p:nvPr/>
        </p:nvSpPr>
        <p:spPr bwMode="auto">
          <a:xfrm>
            <a:off x="831851" y="5334000"/>
            <a:ext cx="7259637" cy="133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pPr>
            <a:r>
              <a:rPr lang="en-US" altLang="en-US" sz="2000" b="1" dirty="0">
                <a:latin typeface="+mn-lt"/>
              </a:rPr>
              <a:t>Advantage</a:t>
            </a:r>
            <a:r>
              <a:rPr lang="en-US" altLang="en-US" sz="2000" dirty="0">
                <a:latin typeface="+mn-lt"/>
              </a:rPr>
              <a:t>: more robust against noise (no chaining)</a:t>
            </a:r>
          </a:p>
          <a:p>
            <a:pPr>
              <a:spcBef>
                <a:spcPts val="1125"/>
              </a:spcBef>
            </a:pPr>
            <a:r>
              <a:rPr lang="en-US" altLang="en-US" sz="2000" b="1" dirty="0">
                <a:latin typeface="+mn-lt"/>
              </a:rPr>
              <a:t>Problem</a:t>
            </a:r>
            <a:r>
              <a:rPr lang="en-US" altLang="en-US" sz="2000" dirty="0">
                <a:latin typeface="+mn-lt"/>
              </a:rPr>
              <a:t>: Tends to break large clusters, </a:t>
            </a:r>
            <a:br>
              <a:rPr lang="en-US" altLang="en-US" sz="2000" dirty="0">
                <a:latin typeface="+mn-lt"/>
              </a:rPr>
            </a:br>
            <a:r>
              <a:rPr lang="en-US" altLang="en-US" sz="2000" dirty="0">
                <a:latin typeface="+mn-lt"/>
              </a:rPr>
              <a:t>		   Biased towards globular clusters</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a:extLst>
              <a:ext uri="{FF2B5EF4-FFF2-40B4-BE49-F238E27FC236}">
                <a16:creationId xmlns:a16="http://schemas.microsoft.com/office/drawing/2014/main" id="{8EDFDF1A-28D6-447F-BDD4-B784A4302423}"/>
              </a:ext>
            </a:extLst>
          </p:cNvPr>
          <p:cNvSpPr>
            <a:spLocks noGrp="1" noChangeArrowheads="1"/>
          </p:cNvSpPr>
          <p:nvPr>
            <p:ph type="title"/>
          </p:nvPr>
        </p:nvSpPr>
        <p:spPr/>
        <p:txBody>
          <a:bodyPr/>
          <a:lstStyle/>
          <a:p>
            <a:r>
              <a:rPr lang="en-US" altLang="en-US"/>
              <a:t>Average Link</a:t>
            </a:r>
          </a:p>
        </p:txBody>
      </p:sp>
      <p:pic>
        <p:nvPicPr>
          <p:cNvPr id="60418" name="Picture 2">
            <a:extLst>
              <a:ext uri="{FF2B5EF4-FFF2-40B4-BE49-F238E27FC236}">
                <a16:creationId xmlns:a16="http://schemas.microsoft.com/office/drawing/2014/main" id="{6853AC14-7D3D-4C7B-B3CD-898ACD3B69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366"/>
          <a:stretch/>
        </p:blipFill>
        <p:spPr bwMode="auto">
          <a:xfrm>
            <a:off x="611188" y="1265238"/>
            <a:ext cx="7481887" cy="39925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0419" name="Text Box 3">
            <a:extLst>
              <a:ext uri="{FF2B5EF4-FFF2-40B4-BE49-F238E27FC236}">
                <a16:creationId xmlns:a16="http://schemas.microsoft.com/office/drawing/2014/main" id="{8853E0B0-FAC7-4F1A-BBEE-88C61656A599}"/>
              </a:ext>
            </a:extLst>
          </p:cNvPr>
          <p:cNvSpPr txBox="1">
            <a:spLocks noChangeArrowheads="1"/>
          </p:cNvSpPr>
          <p:nvPr/>
        </p:nvSpPr>
        <p:spPr bwMode="auto">
          <a:xfrm>
            <a:off x="846138" y="5689600"/>
            <a:ext cx="8578850"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388"/>
              </a:spcBef>
              <a:spcAft>
                <a:spcPts val="400"/>
              </a:spcAft>
            </a:pPr>
            <a:r>
              <a:rPr lang="en-US" altLang="en-US" sz="2600" dirty="0">
                <a:latin typeface="+mn-lt"/>
              </a:rPr>
              <a:t>A compromise between Single and Complete Link</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a:extLst>
              <a:ext uri="{FF2B5EF4-FFF2-40B4-BE49-F238E27FC236}">
                <a16:creationId xmlns:a16="http://schemas.microsoft.com/office/drawing/2014/main" id="{11E3D555-0E35-4BF3-9985-2ADCBF4CDDAD}"/>
              </a:ext>
            </a:extLst>
          </p:cNvPr>
          <p:cNvSpPr>
            <a:spLocks noGrp="1" noChangeArrowheads="1"/>
          </p:cNvSpPr>
          <p:nvPr>
            <p:ph type="title"/>
          </p:nvPr>
        </p:nvSpPr>
        <p:spPr/>
        <p:txBody>
          <a:bodyPr/>
          <a:lstStyle/>
          <a:p>
            <a:r>
              <a:rPr lang="en-US" altLang="en-US" dirty="0"/>
              <a:t>Ward’s Method</a:t>
            </a:r>
          </a:p>
        </p:txBody>
      </p:sp>
      <mc:AlternateContent xmlns:mc="http://schemas.openxmlformats.org/markup-compatibility/2006" xmlns:a14="http://schemas.microsoft.com/office/drawing/2010/main">
        <mc:Choice Requires="a14">
          <p:sp>
            <p:nvSpPr>
              <p:cNvPr id="61442" name="Rectangle 2">
                <a:extLst>
                  <a:ext uri="{FF2B5EF4-FFF2-40B4-BE49-F238E27FC236}">
                    <a16:creationId xmlns:a16="http://schemas.microsoft.com/office/drawing/2014/main" id="{6A4EFAFC-5E12-4EEA-B003-087B393EA4A1}"/>
                  </a:ext>
                </a:extLst>
              </p:cNvPr>
              <p:cNvSpPr>
                <a:spLocks noGrp="1" noChangeArrowheads="1"/>
              </p:cNvSpPr>
              <p:nvPr>
                <p:ph idx="1"/>
              </p:nvPr>
            </p:nvSpPr>
            <p:spPr/>
            <p:txBody>
              <a:bodyPr/>
              <a:lstStyle/>
              <a:p>
                <a:r>
                  <a:rPr lang="en-US" altLang="en-US" b="1" dirty="0"/>
                  <a:t>Hierarchical analogue of K-means.</a:t>
                </a:r>
                <a:endParaRPr lang="en-US" altLang="en-US" dirty="0"/>
              </a:p>
              <a:p>
                <a:r>
                  <a:rPr lang="en-US" altLang="en-US" dirty="0"/>
                  <a:t>Similarity of two clusters is based on the increase in </a:t>
                </a:r>
                <a14:m>
                  <m:oMath xmlns:m="http://schemas.openxmlformats.org/officeDocument/2006/math">
                    <m:r>
                      <a:rPr lang="en-US" altLang="en-US" i="1" dirty="0" smtClean="0">
                        <a:latin typeface="Cambria Math" panose="02040503050406030204" pitchFamily="18" charset="0"/>
                      </a:rPr>
                      <m:t>𝑆𝑆𝐸</m:t>
                    </m:r>
                  </m:oMath>
                </a14:m>
                <a:r>
                  <a:rPr lang="en-US" altLang="en-US" dirty="0"/>
                  <a:t> when two clusters are merged.</a:t>
                </a:r>
              </a:p>
              <a:p>
                <a:r>
                  <a:rPr lang="en-US" altLang="en-US" dirty="0"/>
                  <a:t>Less susceptible to noise and outliers.</a:t>
                </a:r>
              </a:p>
              <a:p>
                <a:r>
                  <a:rPr lang="en-US" altLang="en-US" dirty="0"/>
                  <a:t>Biased towards globular clusters.</a:t>
                </a:r>
              </a:p>
            </p:txBody>
          </p:sp>
        </mc:Choice>
        <mc:Fallback xmlns="">
          <p:sp>
            <p:nvSpPr>
              <p:cNvPr id="61442" name="Rectangle 2">
                <a:extLst>
                  <a:ext uri="{FF2B5EF4-FFF2-40B4-BE49-F238E27FC236}">
                    <a16:creationId xmlns:a16="http://schemas.microsoft.com/office/drawing/2014/main" id="{6A4EFAFC-5E12-4EEA-B003-087B393EA4A1}"/>
                  </a:ext>
                </a:extLst>
              </p:cNvPr>
              <p:cNvSpPr>
                <a:spLocks noGrp="1" noRot="1" noChangeAspect="1" noMove="1" noResize="1" noEditPoints="1" noAdjustHandles="1" noChangeArrowheads="1" noChangeShapeType="1" noTextEdit="1"/>
              </p:cNvSpPr>
              <p:nvPr>
                <p:ph idx="1"/>
              </p:nvPr>
            </p:nvSpPr>
            <p:spPr>
              <a:blipFill>
                <a:blip r:embed="rId3"/>
                <a:stretch>
                  <a:fillRect l="-773" t="-168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a:extLst>
              <a:ext uri="{FF2B5EF4-FFF2-40B4-BE49-F238E27FC236}">
                <a16:creationId xmlns:a16="http://schemas.microsoft.com/office/drawing/2014/main" id="{3C6BA6B6-D988-412F-AE1A-EBA75ED2FA17}"/>
              </a:ext>
            </a:extLst>
          </p:cNvPr>
          <p:cNvSpPr>
            <a:spLocks noGrp="1" noChangeArrowheads="1"/>
          </p:cNvSpPr>
          <p:nvPr>
            <p:ph type="title"/>
          </p:nvPr>
        </p:nvSpPr>
        <p:spPr/>
        <p:txBody>
          <a:bodyPr/>
          <a:lstStyle/>
          <a:p>
            <a:r>
              <a:rPr lang="en-US" altLang="en-US"/>
              <a:t>Hierarchical Clustering:  Complexity</a:t>
            </a:r>
          </a:p>
        </p:txBody>
      </p:sp>
      <mc:AlternateContent xmlns:mc="http://schemas.openxmlformats.org/markup-compatibility/2006" xmlns:a14="http://schemas.microsoft.com/office/drawing/2010/main">
        <mc:Choice Requires="a14">
          <p:sp>
            <p:nvSpPr>
              <p:cNvPr id="62466" name="Rectangle 2">
                <a:extLst>
                  <a:ext uri="{FF2B5EF4-FFF2-40B4-BE49-F238E27FC236}">
                    <a16:creationId xmlns:a16="http://schemas.microsoft.com/office/drawing/2014/main" id="{6F304A6B-0D8C-42F7-A318-82988D219A61}"/>
                  </a:ext>
                </a:extLst>
              </p:cNvPr>
              <p:cNvSpPr>
                <a:spLocks noGrp="1" noChangeArrowheads="1"/>
              </p:cNvSpPr>
              <p:nvPr>
                <p:ph idx="1"/>
              </p:nvPr>
            </p:nvSpPr>
            <p:spPr/>
            <p:txBody>
              <a:bodyPr/>
              <a:lstStyle/>
              <a:p>
                <a:r>
                  <a:rPr lang="en-US" altLang="en-US" dirty="0"/>
                  <a:t>Space: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i="1" dirty="0" smtClean="0">
                        <a:latin typeface="Cambria Math" panose="02040503050406030204" pitchFamily="18" charset="0"/>
                      </a:rPr>
                      <m:t>) </m:t>
                    </m:r>
                  </m:oMath>
                </a14:m>
                <a:r>
                  <a:rPr lang="en-US" altLang="en-US" dirty="0"/>
                  <a:t> since it uses the proximity matrix.  </a:t>
                </a:r>
              </a:p>
              <a:p>
                <a:pPr lvl="1"/>
                <a:r>
                  <a:rPr lang="en-US" altLang="en-US" dirty="0"/>
                  <a:t>N is the number of points.</a:t>
                </a:r>
              </a:p>
              <a:p>
                <a:endParaRPr lang="en-US" altLang="en-US" dirty="0"/>
              </a:p>
              <a:p>
                <a:endParaRPr lang="en-US" altLang="en-US" dirty="0"/>
              </a:p>
              <a:p>
                <a:endParaRPr lang="en-US" altLang="en-US" dirty="0"/>
              </a:p>
              <a:p>
                <a:endParaRPr lang="en-US" altLang="en-US" dirty="0"/>
              </a:p>
              <a:p>
                <a:r>
                  <a:rPr lang="en-US" altLang="en-US" dirty="0"/>
                  <a:t>Time: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3</m:t>
                        </m:r>
                      </m:sup>
                    </m:sSup>
                    <m:r>
                      <a:rPr lang="en-US" altLang="en-US" i="1" dirty="0" smtClean="0">
                        <a:latin typeface="Cambria Math" panose="02040503050406030204" pitchFamily="18" charset="0"/>
                      </a:rPr>
                      <m:t>) </m:t>
                    </m:r>
                  </m:oMath>
                </a14:m>
                <a:r>
                  <a:rPr lang="en-US" altLang="en-US" dirty="0"/>
                  <a:t>in many cases</a:t>
                </a:r>
              </a:p>
              <a:p>
                <a:pPr lvl="1"/>
                <a:r>
                  <a:rPr lang="en-US" altLang="en-US" dirty="0"/>
                  <a:t>There are</a:t>
                </a:r>
                <a14:m>
                  <m:oMath xmlns:m="http://schemas.openxmlformats.org/officeDocument/2006/math">
                    <m:r>
                      <a:rPr lang="en-US" altLang="en-US" i="1" dirty="0" smtClean="0">
                        <a:latin typeface="Cambria Math" panose="02040503050406030204" pitchFamily="18" charset="0"/>
                      </a:rPr>
                      <m:t> </m:t>
                    </m:r>
                    <m:r>
                      <a:rPr lang="en-US" altLang="en-US" i="1" dirty="0" smtClean="0">
                        <a:latin typeface="Cambria Math" panose="02040503050406030204" pitchFamily="18" charset="0"/>
                      </a:rPr>
                      <m:t>𝑁</m:t>
                    </m:r>
                    <m:r>
                      <a:rPr lang="en-US" altLang="en-US" b="0" i="1" dirty="0" smtClean="0">
                        <a:latin typeface="Cambria Math" panose="02040503050406030204" pitchFamily="18" charset="0"/>
                      </a:rPr>
                      <m:t>−1</m:t>
                    </m:r>
                    <m:r>
                      <a:rPr lang="en-US" altLang="en-US" i="1" dirty="0" smtClean="0">
                        <a:latin typeface="Cambria Math" panose="02040503050406030204" pitchFamily="18" charset="0"/>
                      </a:rPr>
                      <m:t> </m:t>
                    </m:r>
                  </m:oMath>
                </a14:m>
                <a:r>
                  <a:rPr lang="en-US" altLang="en-US" dirty="0"/>
                  <a:t>merge steps. At each step,  the proximity matrix has to be searched and updates which takes </a:t>
                </a:r>
                <a14:m>
                  <m:oMath xmlns:m="http://schemas.openxmlformats.org/officeDocument/2006/math">
                    <m:sSup>
                      <m:sSupPr>
                        <m:ctrlPr>
                          <a:rPr lang="en-US" altLang="en-US" b="0" i="1" dirty="0" smtClean="0">
                            <a:latin typeface="Cambria Math" panose="02040503050406030204" pitchFamily="18" charset="0"/>
                          </a:rPr>
                        </m:ctrlPr>
                      </m:sSupPr>
                      <m:e>
                        <m:r>
                          <a:rPr lang="en-US" altLang="en-US" b="0" i="1" dirty="0" smtClean="0">
                            <a:latin typeface="Cambria Math" panose="02040503050406030204" pitchFamily="18" charset="0"/>
                          </a:rPr>
                          <m:t>𝑂</m:t>
                        </m:r>
                        <m:r>
                          <a:rPr lang="en-US" altLang="en-US" b="0" i="1" dirty="0" smtClean="0">
                            <a:latin typeface="Cambria Math" panose="02040503050406030204" pitchFamily="18" charset="0"/>
                          </a:rPr>
                          <m:t>(</m:t>
                        </m:r>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b="0" i="1" dirty="0" smtClean="0">
                        <a:latin typeface="Cambria Math" panose="02040503050406030204" pitchFamily="18" charset="0"/>
                      </a:rPr>
                      <m:t>)</m:t>
                    </m:r>
                  </m:oMath>
                </a14:m>
                <a:r>
                  <a:rPr lang="en-US" altLang="en-US" dirty="0"/>
                  <a:t>.</a:t>
                </a:r>
              </a:p>
              <a:p>
                <a:pPr lvl="1"/>
                <a:r>
                  <a:rPr lang="en-US" altLang="en-US" dirty="0"/>
                  <a:t>Complexity can be reduced to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i="1" dirty="0" smtClean="0">
                        <a:latin typeface="Cambria Math" panose="02040503050406030204" pitchFamily="18" charset="0"/>
                      </a:rPr>
                      <m:t> </m:t>
                    </m:r>
                    <m:r>
                      <m:rPr>
                        <m:sty m:val="p"/>
                      </m:rPr>
                      <a:rPr lang="en-US" altLang="en-US" i="1" dirty="0" smtClean="0">
                        <a:latin typeface="Cambria Math" panose="02040503050406030204" pitchFamily="18" charset="0"/>
                      </a:rPr>
                      <m:t>log</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𝑁</m:t>
                    </m:r>
                    <m:r>
                      <a:rPr lang="en-US" altLang="en-US" i="1" dirty="0" smtClean="0">
                        <a:latin typeface="Cambria Math" panose="02040503050406030204" pitchFamily="18" charset="0"/>
                      </a:rPr>
                      <m:t>)) </m:t>
                    </m:r>
                  </m:oMath>
                </a14:m>
                <a:r>
                  <a:rPr lang="en-US" altLang="en-US" dirty="0"/>
                  <a:t>time for some approaches.</a:t>
                </a:r>
              </a:p>
              <a:p>
                <a:pPr lvl="1"/>
                <a:r>
                  <a:rPr lang="en-US" altLang="en-US" dirty="0"/>
                  <a:t>Single-link hierarchical clustering is the cheapest and can be done in </a:t>
                </a:r>
                <a14:m>
                  <m:oMath xmlns:m="http://schemas.openxmlformats.org/officeDocument/2006/math">
                    <m:r>
                      <a:rPr lang="en-US" altLang="en-US" i="1" dirty="0" smtClean="0">
                        <a:latin typeface="Cambria Math" panose="02040503050406030204" pitchFamily="18" charset="0"/>
                      </a:rPr>
                      <m:t>𝑂</m:t>
                    </m:r>
                    <m:d>
                      <m:dPr>
                        <m:ctrlPr>
                          <a:rPr lang="en-US" altLang="en-US" i="1" dirty="0" smtClean="0">
                            <a:latin typeface="Cambria Math" panose="02040503050406030204" pitchFamily="18" charset="0"/>
                          </a:rPr>
                        </m:ctrlPr>
                      </m:dPr>
                      <m:e>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e>
                    </m:d>
                  </m:oMath>
                </a14:m>
                <a:r>
                  <a:rPr lang="en-US" altLang="en-US" dirty="0"/>
                  <a:t>.</a:t>
                </a:r>
              </a:p>
              <a:p>
                <a:endParaRPr lang="en-US" altLang="en-US" dirty="0"/>
              </a:p>
              <a:p>
                <a:pPr lvl="1"/>
                <a:endParaRPr lang="en-US" altLang="en-US" dirty="0"/>
              </a:p>
              <a:p>
                <a:endParaRPr lang="en-US" altLang="en-US" dirty="0"/>
              </a:p>
            </p:txBody>
          </p:sp>
        </mc:Choice>
        <mc:Fallback xmlns="">
          <p:sp>
            <p:nvSpPr>
              <p:cNvPr id="62466" name="Rectangle 2">
                <a:extLst>
                  <a:ext uri="{FF2B5EF4-FFF2-40B4-BE49-F238E27FC236}">
                    <a16:creationId xmlns:a16="http://schemas.microsoft.com/office/drawing/2014/main" id="{6F304A6B-0D8C-42F7-A318-82988D219A61}"/>
                  </a:ext>
                </a:extLst>
              </p:cNvPr>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p:sp>
        <p:nvSpPr>
          <p:cNvPr id="2" name="Speech Bubble: Rectangle 1">
            <a:extLst>
              <a:ext uri="{FF2B5EF4-FFF2-40B4-BE49-F238E27FC236}">
                <a16:creationId xmlns:a16="http://schemas.microsoft.com/office/drawing/2014/main" id="{F6FB3EEF-003B-43E5-AEF5-5E797B65450F}"/>
              </a:ext>
            </a:extLst>
          </p:cNvPr>
          <p:cNvSpPr/>
          <p:nvPr/>
        </p:nvSpPr>
        <p:spPr>
          <a:xfrm>
            <a:off x="5715000" y="2590800"/>
            <a:ext cx="2209800" cy="914400"/>
          </a:xfrm>
          <a:prstGeom prst="wedgeRectCallout">
            <a:avLst>
              <a:gd name="adj1" fmla="val -97603"/>
              <a:gd name="adj2" fmla="val -99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This restricts the number of points that can be clustered!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a:extLst>
              <a:ext uri="{FF2B5EF4-FFF2-40B4-BE49-F238E27FC236}">
                <a16:creationId xmlns:a16="http://schemas.microsoft.com/office/drawing/2014/main" id="{26DA4127-0840-4824-AC24-40F9FF0BB0BE}"/>
              </a:ext>
            </a:extLst>
          </p:cNvPr>
          <p:cNvSpPr>
            <a:spLocks noGrp="1" noChangeArrowheads="1"/>
          </p:cNvSpPr>
          <p:nvPr>
            <p:ph type="title"/>
          </p:nvPr>
        </p:nvSpPr>
        <p:spPr/>
        <p:txBody>
          <a:bodyPr/>
          <a:lstStyle/>
          <a:p>
            <a:r>
              <a:rPr lang="en-US" altLang="en-US"/>
              <a:t>Hierarchical Clustering:  Limitations</a:t>
            </a:r>
          </a:p>
        </p:txBody>
      </p:sp>
      <p:sp>
        <p:nvSpPr>
          <p:cNvPr id="63490" name="Rectangle 2">
            <a:extLst>
              <a:ext uri="{FF2B5EF4-FFF2-40B4-BE49-F238E27FC236}">
                <a16:creationId xmlns:a16="http://schemas.microsoft.com/office/drawing/2014/main" id="{FE9546F6-64AB-4CDB-9DCC-AB9A407FF593}"/>
              </a:ext>
            </a:extLst>
          </p:cNvPr>
          <p:cNvSpPr>
            <a:spLocks noGrp="1" noChangeArrowheads="1"/>
          </p:cNvSpPr>
          <p:nvPr>
            <p:ph idx="1"/>
          </p:nvPr>
        </p:nvSpPr>
        <p:spPr/>
        <p:txBody>
          <a:bodyPr/>
          <a:lstStyle/>
          <a:p>
            <a:r>
              <a:rPr lang="en-US" altLang="en-US" b="1" dirty="0"/>
              <a:t>Greedy</a:t>
            </a:r>
            <a:r>
              <a:rPr lang="en-US" altLang="en-US" dirty="0"/>
              <a:t>: Once a decision is made to combine two clusters, it cannot be undone.</a:t>
            </a:r>
          </a:p>
          <a:p>
            <a:pPr lvl="4"/>
            <a:endParaRPr lang="en-US" altLang="en-US" dirty="0"/>
          </a:p>
          <a:p>
            <a:r>
              <a:rPr lang="en-US" altLang="en-US" b="1" dirty="0"/>
              <a:t>No global objective function, </a:t>
            </a:r>
            <a:r>
              <a:rPr lang="en-US" altLang="en-US" dirty="0"/>
              <a:t>just local merge decisions.</a:t>
            </a:r>
          </a:p>
          <a:p>
            <a:pPr lvl="4"/>
            <a:endParaRPr lang="en-US" altLang="en-US" dirty="0"/>
          </a:p>
          <a:p>
            <a:r>
              <a:rPr lang="en-US" altLang="en-US" dirty="0"/>
              <a:t>Different schemes have problems with one or more of the following:</a:t>
            </a:r>
          </a:p>
          <a:p>
            <a:pPr lvl="1"/>
            <a:r>
              <a:rPr lang="en-US" altLang="en-US" dirty="0"/>
              <a:t>General: Sensitivity to noise and outliers (uses a complete clustering approach).</a:t>
            </a:r>
          </a:p>
          <a:p>
            <a:pPr lvl="1"/>
            <a:r>
              <a:rPr lang="en-US" altLang="en-US" dirty="0"/>
              <a:t>Complete –link: Difficulty handling different sized clusters (e.g., breaking large clusters apart) and convex shapes.</a:t>
            </a:r>
          </a:p>
          <a:p>
            <a:pPr lvl="1"/>
            <a:r>
              <a:rPr lang="en-US" altLang="en-US" dirty="0"/>
              <a:t>Single-link: Chaining.</a:t>
            </a:r>
          </a:p>
        </p:txBody>
      </p:sp>
      <p:pic>
        <p:nvPicPr>
          <p:cNvPr id="63491" name="Picture 3">
            <a:extLst>
              <a:ext uri="{FF2B5EF4-FFF2-40B4-BE49-F238E27FC236}">
                <a16:creationId xmlns:a16="http://schemas.microsoft.com/office/drawing/2014/main" id="{AA61A7DD-7FC8-4D55-ACDF-4AD54E192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dirty="0"/>
              <a:t>K-Means Clustering</a:t>
            </a:r>
          </a:p>
          <a:p>
            <a:pPr lvl="1"/>
            <a:r>
              <a:rPr lang="en-US" altLang="en-US" sz="1600" dirty="0"/>
              <a:t>Hierarchical Clustering</a:t>
            </a:r>
          </a:p>
          <a:p>
            <a:pPr lvl="1"/>
            <a:r>
              <a:rPr lang="en-US" altLang="en-US" sz="1600" b="1"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r>
              <a:rPr lang="en-US" altLang="en-US" sz="1600" dirty="0"/>
              <a:t>Outliers and Scaling Issues</a:t>
            </a:r>
          </a:p>
          <a:p>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3144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C5309604-C526-4D0C-82DE-B932DBB581B2}"/>
              </a:ext>
            </a:extLst>
          </p:cNvPr>
          <p:cNvSpPr>
            <a:spLocks noGrp="1" noChangeArrowheads="1"/>
          </p:cNvSpPr>
          <p:nvPr>
            <p:ph type="title"/>
          </p:nvPr>
        </p:nvSpPr>
        <p:spPr/>
        <p:txBody>
          <a:bodyPr/>
          <a:lstStyle/>
          <a:p>
            <a:r>
              <a:rPr lang="en-US" altLang="en-US" dirty="0"/>
              <a:t>Measuring Similarity/Distances</a:t>
            </a:r>
          </a:p>
        </p:txBody>
      </p:sp>
      <p:sp>
        <p:nvSpPr>
          <p:cNvPr id="9218" name="Rectangle 2">
            <a:extLst>
              <a:ext uri="{FF2B5EF4-FFF2-40B4-BE49-F238E27FC236}">
                <a16:creationId xmlns:a16="http://schemas.microsoft.com/office/drawing/2014/main" id="{A58227C4-2865-498B-9A6A-0FB6A684318E}"/>
              </a:ext>
            </a:extLst>
          </p:cNvPr>
          <p:cNvSpPr>
            <a:spLocks noGrp="1" noChangeArrowheads="1"/>
          </p:cNvSpPr>
          <p:nvPr>
            <p:ph idx="1"/>
          </p:nvPr>
        </p:nvSpPr>
        <p:spPr/>
        <p:txBody>
          <a:bodyPr/>
          <a:lstStyle/>
          <a:p>
            <a:r>
              <a:rPr lang="en-US" altLang="en-US" dirty="0"/>
              <a:t>How do we measure </a:t>
            </a:r>
            <a:br>
              <a:rPr lang="en-US" altLang="en-US" dirty="0"/>
            </a:br>
            <a:r>
              <a:rPr lang="en-US" altLang="en-US" dirty="0"/>
              <a:t>		</a:t>
            </a:r>
            <a:r>
              <a:rPr lang="en-US" altLang="en-US" b="1" dirty="0">
                <a:solidFill>
                  <a:srgbClr val="FF0000"/>
                </a:solidFill>
              </a:rPr>
              <a:t>similarity/dissimilarity/distance/proximity?</a:t>
            </a:r>
          </a:p>
          <a:p>
            <a:endParaRPr lang="en-US" altLang="en-US" dirty="0"/>
          </a:p>
          <a:p>
            <a:r>
              <a:rPr lang="en-US" altLang="en-US" dirty="0"/>
              <a:t>Examples</a:t>
            </a:r>
          </a:p>
          <a:p>
            <a:pPr lvl="1"/>
            <a:r>
              <a:rPr lang="en-US" altLang="en-US" dirty="0" err="1"/>
              <a:t>Minkovsky</a:t>
            </a:r>
            <a:r>
              <a:rPr lang="en-US" altLang="en-US" dirty="0"/>
              <a:t> distance: Manhattan distance, Euclidean Distance, etc.</a:t>
            </a:r>
          </a:p>
          <a:p>
            <a:pPr lvl="1"/>
            <a:r>
              <a:rPr lang="en-US" altLang="en-US" dirty="0"/>
              <a:t>Jaccard index for binary data.</a:t>
            </a:r>
          </a:p>
          <a:p>
            <a:pPr lvl="1"/>
            <a:r>
              <a:rPr lang="en-US" altLang="en-US" dirty="0"/>
              <a:t>Cosine similarity for word counts.</a:t>
            </a:r>
          </a:p>
          <a:p>
            <a:pPr lvl="1"/>
            <a:r>
              <a:rPr lang="en-US" altLang="en-US" dirty="0"/>
              <a:t>Gower's distance for mixed data (ratio/interval and nominal).</a:t>
            </a:r>
          </a:p>
          <a:p>
            <a:pPr lvl="1"/>
            <a:r>
              <a:rPr lang="en-US" altLang="en-US" dirty="0"/>
              <a:t>Correlation coefficient as similarity between variables.</a:t>
            </a:r>
          </a:p>
          <a:p>
            <a:pPr lvl="1"/>
            <a:endParaRPr lang="en-US" altLang="en-US" dirty="0"/>
          </a:p>
          <a:p>
            <a:pPr lvl="1"/>
            <a:endParaRPr lang="en-US" altLang="en-US" dirty="0"/>
          </a:p>
          <a:p>
            <a:pPr lvl="1"/>
            <a:endParaRPr lang="en-US" altLang="en-US" dirty="0"/>
          </a:p>
          <a:p>
            <a:r>
              <a:rPr lang="en-US" altLang="en-US" dirty="0"/>
              <a:t>See Chapter 2 on Data.</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0BF8A967-8FD8-4A76-BF92-15B033F5FBAE}"/>
              </a:ext>
            </a:extLst>
          </p:cNvPr>
          <p:cNvSpPr>
            <a:spLocks noGrp="1" noChangeArrowheads="1"/>
          </p:cNvSpPr>
          <p:nvPr>
            <p:ph type="title"/>
          </p:nvPr>
        </p:nvSpPr>
        <p:spPr/>
        <p:txBody>
          <a:bodyPr>
            <a:normAutofit/>
          </a:bodyPr>
          <a:lstStyle/>
          <a:p>
            <a:r>
              <a:rPr lang="en-US" altLang="en-US" dirty="0"/>
              <a:t>Density-Based Spatial Clustering of Applications with Noise (DBSCAN)</a:t>
            </a:r>
          </a:p>
        </p:txBody>
      </p:sp>
      <p:sp>
        <p:nvSpPr>
          <p:cNvPr id="67587" name="Rectangle 3">
            <a:extLst>
              <a:ext uri="{FF2B5EF4-FFF2-40B4-BE49-F238E27FC236}">
                <a16:creationId xmlns:a16="http://schemas.microsoft.com/office/drawing/2014/main" id="{2CE17880-BE23-4FF0-92E3-ADFD097823B7}"/>
              </a:ext>
            </a:extLst>
          </p:cNvPr>
          <p:cNvSpPr>
            <a:spLocks noGrp="1" noChangeArrowheads="1"/>
          </p:cNvSpPr>
          <p:nvPr>
            <p:ph idx="1"/>
          </p:nvPr>
        </p:nvSpPr>
        <p:spPr>
          <a:xfrm>
            <a:off x="628650" y="1905000"/>
            <a:ext cx="7886700" cy="955676"/>
          </a:xfrm>
        </p:spPr>
        <p:txBody>
          <a:bodyPr>
            <a:normAutofit/>
          </a:bodyPr>
          <a:lstStyle/>
          <a:p>
            <a:pPr marL="0" indent="0">
              <a:buNone/>
            </a:pPr>
            <a:r>
              <a:rPr lang="en-US" altLang="en-US" sz="2000" dirty="0"/>
              <a:t>Measures density around a point as the number of points within a specified radius Eps called the eps-neighborhood.</a:t>
            </a:r>
          </a:p>
        </p:txBody>
      </p:sp>
      <p:grpSp>
        <p:nvGrpSpPr>
          <p:cNvPr id="2" name="Group 1">
            <a:extLst>
              <a:ext uri="{FF2B5EF4-FFF2-40B4-BE49-F238E27FC236}">
                <a16:creationId xmlns:a16="http://schemas.microsoft.com/office/drawing/2014/main" id="{9E3D0218-DD28-E3BE-38B6-E609005218B6}"/>
              </a:ext>
            </a:extLst>
          </p:cNvPr>
          <p:cNvGrpSpPr/>
          <p:nvPr/>
        </p:nvGrpSpPr>
        <p:grpSpPr>
          <a:xfrm>
            <a:off x="1779588" y="2590800"/>
            <a:ext cx="5708649" cy="3006725"/>
            <a:chOff x="1779588" y="2590800"/>
            <a:chExt cx="5708649" cy="3006725"/>
          </a:xfrm>
        </p:grpSpPr>
        <p:pic>
          <p:nvPicPr>
            <p:cNvPr id="67585" name="Picture 1">
              <a:extLst>
                <a:ext uri="{FF2B5EF4-FFF2-40B4-BE49-F238E27FC236}">
                  <a16:creationId xmlns:a16="http://schemas.microsoft.com/office/drawing/2014/main" id="{79AB0A04-297E-4274-8197-E20CF527A0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5549" b="21800"/>
            <a:stretch/>
          </p:blipFill>
          <p:spPr bwMode="auto">
            <a:xfrm>
              <a:off x="1779588" y="2590800"/>
              <a:ext cx="3305175" cy="3006725"/>
            </a:xfrm>
            <a:prstGeom prst="rect">
              <a:avLst/>
            </a:prstGeom>
            <a:noFill/>
            <a:ln>
              <a:noFill/>
            </a:ln>
            <a:effectLst/>
            <a:extLst>
              <a:ext uri="{909E8E84-426E-40DD-AFC4-6F175D3DCCD1}">
                <a14:hiddenFill xmlns:a14="http://schemas.microsoft.com/office/drawing/2010/main">
                  <a:blipFill dpi="0" rotWithShape="0">
                    <a:blip/>
                    <a:srcRect r="65549"/>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588" name="Text Box 4">
              <a:extLst>
                <a:ext uri="{FF2B5EF4-FFF2-40B4-BE49-F238E27FC236}">
                  <a16:creationId xmlns:a16="http://schemas.microsoft.com/office/drawing/2014/main" id="{3CCBE281-622B-486D-AADD-CF1A701203F5}"/>
                </a:ext>
              </a:extLst>
            </p:cNvPr>
            <p:cNvSpPr txBox="1">
              <a:spLocks noChangeArrowheads="1"/>
            </p:cNvSpPr>
            <p:nvPr/>
          </p:nvSpPr>
          <p:spPr bwMode="auto">
            <a:xfrm>
              <a:off x="4876800" y="3404442"/>
              <a:ext cx="261143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density = 7 points</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A66EF5B4-EF91-4DF6-A9F2-5CB63D6DA07E}"/>
              </a:ext>
            </a:extLst>
          </p:cNvPr>
          <p:cNvSpPr>
            <a:spLocks noGrp="1" noChangeArrowheads="1"/>
          </p:cNvSpPr>
          <p:nvPr>
            <p:ph type="title"/>
          </p:nvPr>
        </p:nvSpPr>
        <p:spPr/>
        <p:txBody>
          <a:bodyPr/>
          <a:lstStyle/>
          <a:p>
            <a:r>
              <a:rPr lang="en-US" altLang="en-US" dirty="0"/>
              <a:t>DBSCAN</a:t>
            </a:r>
          </a:p>
        </p:txBody>
      </p:sp>
      <p:sp>
        <p:nvSpPr>
          <p:cNvPr id="68611" name="Rectangle 3">
            <a:extLst>
              <a:ext uri="{FF2B5EF4-FFF2-40B4-BE49-F238E27FC236}">
                <a16:creationId xmlns:a16="http://schemas.microsoft.com/office/drawing/2014/main" id="{F5858557-B976-44AD-96FD-8D5081EC78CC}"/>
              </a:ext>
            </a:extLst>
          </p:cNvPr>
          <p:cNvSpPr>
            <a:spLocks noGrp="1" noChangeArrowheads="1"/>
          </p:cNvSpPr>
          <p:nvPr>
            <p:ph idx="1"/>
          </p:nvPr>
        </p:nvSpPr>
        <p:spPr>
          <a:xfrm>
            <a:off x="628650" y="1371600"/>
            <a:ext cx="7886700" cy="1905000"/>
          </a:xfrm>
        </p:spPr>
        <p:txBody>
          <a:bodyPr>
            <a:normAutofit/>
          </a:bodyPr>
          <a:lstStyle/>
          <a:p>
            <a:r>
              <a:rPr lang="en-US" altLang="en-US" dirty="0"/>
              <a:t>Classifies points by the density of their eps-neighborhood:</a:t>
            </a:r>
          </a:p>
          <a:p>
            <a:pPr lvl="1"/>
            <a:r>
              <a:rPr lang="en-US" altLang="en-US" sz="1600" dirty="0"/>
              <a:t> point is a </a:t>
            </a:r>
            <a:r>
              <a:rPr lang="en-US" altLang="en-US" sz="1600" b="1" dirty="0"/>
              <a:t>core point </a:t>
            </a:r>
            <a:r>
              <a:rPr lang="en-US" altLang="en-US" sz="1600" dirty="0"/>
              <a:t>if it has more than a specified number of points (</a:t>
            </a:r>
            <a:r>
              <a:rPr lang="en-US" altLang="en-US" sz="1600" dirty="0" err="1"/>
              <a:t>MinPts</a:t>
            </a:r>
            <a:r>
              <a:rPr lang="en-US" altLang="en-US" sz="1600" dirty="0"/>
              <a:t>) within Eps. These are points that form the interior of a cluster.</a:t>
            </a:r>
          </a:p>
          <a:p>
            <a:pPr lvl="1"/>
            <a:r>
              <a:rPr lang="en-US" altLang="en-US" sz="1600" dirty="0"/>
              <a:t>A </a:t>
            </a:r>
            <a:r>
              <a:rPr lang="en-US" altLang="en-US" sz="1600" b="1" dirty="0"/>
              <a:t>border point </a:t>
            </a:r>
            <a:r>
              <a:rPr lang="en-US" altLang="en-US" sz="1600" dirty="0"/>
              <a:t>has fewer than </a:t>
            </a:r>
            <a:r>
              <a:rPr lang="en-US" altLang="en-US" sz="1600" dirty="0" err="1"/>
              <a:t>MinPts</a:t>
            </a:r>
            <a:r>
              <a:rPr lang="en-US" altLang="en-US" sz="1600" dirty="0"/>
              <a:t> within Eps, but is in the neighborhood of a core point</a:t>
            </a:r>
          </a:p>
          <a:p>
            <a:pPr lvl="1"/>
            <a:r>
              <a:rPr lang="en-US" altLang="en-US" sz="1600" dirty="0"/>
              <a:t>A </a:t>
            </a:r>
            <a:r>
              <a:rPr lang="en-US" altLang="en-US" sz="1600" b="1" dirty="0"/>
              <a:t>noise point </a:t>
            </a:r>
            <a:r>
              <a:rPr lang="en-US" altLang="en-US" sz="1600" dirty="0"/>
              <a:t>is any point that is not a core point or a border point. </a:t>
            </a:r>
          </a:p>
        </p:txBody>
      </p:sp>
      <p:grpSp>
        <p:nvGrpSpPr>
          <p:cNvPr id="3" name="Group 2">
            <a:extLst>
              <a:ext uri="{FF2B5EF4-FFF2-40B4-BE49-F238E27FC236}">
                <a16:creationId xmlns:a16="http://schemas.microsoft.com/office/drawing/2014/main" id="{AA5143F4-1333-955A-2C58-F6344B53D01B}"/>
              </a:ext>
            </a:extLst>
          </p:cNvPr>
          <p:cNvGrpSpPr/>
          <p:nvPr/>
        </p:nvGrpSpPr>
        <p:grpSpPr>
          <a:xfrm>
            <a:off x="838200" y="3124200"/>
            <a:ext cx="6096000" cy="2757172"/>
            <a:chOff x="990600" y="1690689"/>
            <a:chExt cx="6096000" cy="2757172"/>
          </a:xfrm>
        </p:grpSpPr>
        <p:pic>
          <p:nvPicPr>
            <p:cNvPr id="68609" name="Picture 1">
              <a:extLst>
                <a:ext uri="{FF2B5EF4-FFF2-40B4-BE49-F238E27FC236}">
                  <a16:creationId xmlns:a16="http://schemas.microsoft.com/office/drawing/2014/main" id="{549E1A8F-F533-4525-A51E-6A368CE359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258" b="16558"/>
            <a:stretch/>
          </p:blipFill>
          <p:spPr bwMode="auto">
            <a:xfrm>
              <a:off x="1981200" y="1690689"/>
              <a:ext cx="5105400" cy="2757172"/>
            </a:xfrm>
            <a:prstGeom prst="rect">
              <a:avLst/>
            </a:prstGeom>
            <a:noFill/>
            <a:ln>
              <a:noFill/>
            </a:ln>
            <a:effectLst/>
            <a:extLst>
              <a:ext uri="{909E8E84-426E-40DD-AFC4-6F175D3DCCD1}">
                <a14:hiddenFill xmlns:a14="http://schemas.microsoft.com/office/drawing/2010/main">
                  <a:blipFill dpi="0" rotWithShape="0">
                    <a:blip/>
                    <a:srcRect l="3325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8612" name="Text Box 4">
              <a:extLst>
                <a:ext uri="{FF2B5EF4-FFF2-40B4-BE49-F238E27FC236}">
                  <a16:creationId xmlns:a16="http://schemas.microsoft.com/office/drawing/2014/main" id="{7B7A32A1-4F18-485E-A31B-6E5504444865}"/>
                </a:ext>
              </a:extLst>
            </p:cNvPr>
            <p:cNvSpPr txBox="1">
              <a:spLocks noChangeArrowheads="1"/>
            </p:cNvSpPr>
            <p:nvPr/>
          </p:nvSpPr>
          <p:spPr bwMode="auto">
            <a:xfrm>
              <a:off x="990600" y="1989295"/>
              <a:ext cx="1509713"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350"/>
                </a:spcBef>
                <a:spcAft>
                  <a:spcPts val="400"/>
                </a:spcAft>
              </a:pPr>
              <a:r>
                <a:rPr lang="en-US" altLang="en-US" sz="1400" dirty="0" err="1">
                  <a:latin typeface="+mn-lt"/>
                </a:rPr>
                <a:t>MinPts</a:t>
              </a:r>
              <a:r>
                <a:rPr lang="en-US" altLang="en-US" sz="1400" dirty="0">
                  <a:latin typeface="+mn-lt"/>
                </a:rPr>
                <a:t> = 5</a:t>
              </a:r>
            </a:p>
          </p:txBody>
        </p:sp>
        <p:sp>
          <p:nvSpPr>
            <p:cNvPr id="2" name="Oval 1">
              <a:extLst>
                <a:ext uri="{FF2B5EF4-FFF2-40B4-BE49-F238E27FC236}">
                  <a16:creationId xmlns:a16="http://schemas.microsoft.com/office/drawing/2014/main" id="{C3EAA0DF-76B9-62BF-5C01-FCE98F75F3C6}"/>
                </a:ext>
              </a:extLst>
            </p:cNvPr>
            <p:cNvSpPr/>
            <p:nvPr/>
          </p:nvSpPr>
          <p:spPr>
            <a:xfrm>
              <a:off x="4748213" y="1989294"/>
              <a:ext cx="2033587" cy="2049305"/>
            </a:xfrm>
            <a:prstGeom prst="ellipse">
              <a:avLst/>
            </a:prstGeom>
            <a:noFill/>
            <a:ln w="38100">
              <a:solidFill>
                <a:schemeClr val="accent6"/>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a:extLst>
              <a:ext uri="{FF2B5EF4-FFF2-40B4-BE49-F238E27FC236}">
                <a16:creationId xmlns:a16="http://schemas.microsoft.com/office/drawing/2014/main" id="{88DF4AA4-031C-40FA-9650-8B772B430C98}"/>
              </a:ext>
            </a:extLst>
          </p:cNvPr>
          <p:cNvSpPr>
            <a:spLocks noGrp="1" noChangeArrowheads="1"/>
          </p:cNvSpPr>
          <p:nvPr>
            <p:ph type="title"/>
          </p:nvPr>
        </p:nvSpPr>
        <p:spPr/>
        <p:txBody>
          <a:bodyPr/>
          <a:lstStyle/>
          <a:p>
            <a:r>
              <a:rPr lang="en-US" altLang="en-US"/>
              <a:t>DBSCAN: Core, Border and Noise Points</a:t>
            </a:r>
          </a:p>
        </p:txBody>
      </p:sp>
      <p:grpSp>
        <p:nvGrpSpPr>
          <p:cNvPr id="2" name="Group 1">
            <a:extLst>
              <a:ext uri="{FF2B5EF4-FFF2-40B4-BE49-F238E27FC236}">
                <a16:creationId xmlns:a16="http://schemas.microsoft.com/office/drawing/2014/main" id="{B8626DA0-9378-4D9A-5575-F85A968D27AE}"/>
              </a:ext>
            </a:extLst>
          </p:cNvPr>
          <p:cNvGrpSpPr/>
          <p:nvPr/>
        </p:nvGrpSpPr>
        <p:grpSpPr>
          <a:xfrm>
            <a:off x="-300038" y="1371600"/>
            <a:ext cx="4872038" cy="3654425"/>
            <a:chOff x="0" y="1371600"/>
            <a:chExt cx="4872038" cy="3654425"/>
          </a:xfrm>
        </p:grpSpPr>
        <p:pic>
          <p:nvPicPr>
            <p:cNvPr id="70658" name="Picture 2">
              <a:extLst>
                <a:ext uri="{FF2B5EF4-FFF2-40B4-BE49-F238E27FC236}">
                  <a16:creationId xmlns:a16="http://schemas.microsoft.com/office/drawing/2014/main" id="{1EEB93BC-C8F6-4B06-88F8-DE2D71F48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59" name="Text Box 3">
              <a:extLst>
                <a:ext uri="{FF2B5EF4-FFF2-40B4-BE49-F238E27FC236}">
                  <a16:creationId xmlns:a16="http://schemas.microsoft.com/office/drawing/2014/main" id="{64184C66-16F5-47B5-ABE0-549E5CF92FC5}"/>
                </a:ext>
              </a:extLst>
            </p:cNvPr>
            <p:cNvSpPr txBox="1">
              <a:spLocks noChangeArrowheads="1"/>
            </p:cNvSpPr>
            <p:nvPr/>
          </p:nvSpPr>
          <p:spPr bwMode="auto">
            <a:xfrm>
              <a:off x="1447800" y="4657725"/>
              <a:ext cx="2514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mn-lt"/>
                </a:rPr>
                <a:t>Original Points</a:t>
              </a:r>
            </a:p>
          </p:txBody>
        </p:sp>
      </p:grpSp>
      <p:grpSp>
        <p:nvGrpSpPr>
          <p:cNvPr id="3" name="Group 2">
            <a:extLst>
              <a:ext uri="{FF2B5EF4-FFF2-40B4-BE49-F238E27FC236}">
                <a16:creationId xmlns:a16="http://schemas.microsoft.com/office/drawing/2014/main" id="{B644ADEB-EB76-4FCC-FDEF-E9467F2F26C2}"/>
              </a:ext>
            </a:extLst>
          </p:cNvPr>
          <p:cNvGrpSpPr/>
          <p:nvPr/>
        </p:nvGrpSpPr>
        <p:grpSpPr>
          <a:xfrm>
            <a:off x="4572000" y="1426368"/>
            <a:ext cx="4872038" cy="4005263"/>
            <a:chOff x="4337050" y="1479550"/>
            <a:chExt cx="4872038" cy="4005263"/>
          </a:xfrm>
        </p:grpSpPr>
        <p:pic>
          <p:nvPicPr>
            <p:cNvPr id="70661" name="Picture 5">
              <a:extLst>
                <a:ext uri="{FF2B5EF4-FFF2-40B4-BE49-F238E27FC236}">
                  <a16:creationId xmlns:a16="http://schemas.microsoft.com/office/drawing/2014/main" id="{388C0B6A-0F35-4257-B33A-0B9F16D899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7050" y="1479550"/>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60" name="Text Box 4">
              <a:extLst>
                <a:ext uri="{FF2B5EF4-FFF2-40B4-BE49-F238E27FC236}">
                  <a16:creationId xmlns:a16="http://schemas.microsoft.com/office/drawing/2014/main" id="{C1AEEA40-2CE0-405D-9F3B-4F5D4A0399F8}"/>
                </a:ext>
              </a:extLst>
            </p:cNvPr>
            <p:cNvSpPr txBox="1">
              <a:spLocks noChangeArrowheads="1"/>
            </p:cNvSpPr>
            <p:nvPr/>
          </p:nvSpPr>
          <p:spPr bwMode="auto">
            <a:xfrm>
              <a:off x="5638800" y="4841875"/>
              <a:ext cx="2514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mn-lt"/>
                </a:rPr>
                <a:t>Point types: </a:t>
              </a:r>
              <a:r>
                <a:rPr lang="en-US" altLang="en-US" sz="1800" b="1" dirty="0">
                  <a:solidFill>
                    <a:srgbClr val="00C000"/>
                  </a:solidFill>
                  <a:latin typeface="+mn-lt"/>
                </a:rPr>
                <a:t>core</a:t>
              </a:r>
              <a:r>
                <a:rPr lang="en-US" altLang="en-US" sz="1800" b="1" dirty="0">
                  <a:latin typeface="+mn-lt"/>
                </a:rPr>
                <a:t>, </a:t>
              </a:r>
              <a:r>
                <a:rPr lang="en-US" altLang="en-US" sz="1800" b="1" dirty="0">
                  <a:solidFill>
                    <a:srgbClr val="003399"/>
                  </a:solidFill>
                  <a:latin typeface="+mn-lt"/>
                </a:rPr>
                <a:t>border</a:t>
              </a:r>
              <a:r>
                <a:rPr lang="en-US" altLang="en-US" sz="1800" b="1" dirty="0">
                  <a:latin typeface="+mn-lt"/>
                </a:rPr>
                <a:t> and </a:t>
              </a:r>
              <a:r>
                <a:rPr lang="en-US" altLang="en-US" sz="1800" b="1" dirty="0">
                  <a:solidFill>
                    <a:srgbClr val="FF0000"/>
                  </a:solidFill>
                  <a:latin typeface="+mn-lt"/>
                </a:rPr>
                <a:t>noise</a:t>
              </a:r>
            </a:p>
          </p:txBody>
        </p:sp>
      </p:grpSp>
      <p:sp>
        <p:nvSpPr>
          <p:cNvPr id="70662" name="Text Box 6">
            <a:extLst>
              <a:ext uri="{FF2B5EF4-FFF2-40B4-BE49-F238E27FC236}">
                <a16:creationId xmlns:a16="http://schemas.microsoft.com/office/drawing/2014/main" id="{7BE3BC47-8945-4DEE-976F-4670F3EDCF2D}"/>
              </a:ext>
            </a:extLst>
          </p:cNvPr>
          <p:cNvSpPr txBox="1">
            <a:spLocks noChangeArrowheads="1"/>
          </p:cNvSpPr>
          <p:nvPr/>
        </p:nvSpPr>
        <p:spPr bwMode="auto">
          <a:xfrm>
            <a:off x="4038600" y="2404332"/>
            <a:ext cx="16002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400" b="1" dirty="0">
                <a:latin typeface="+mn-lt"/>
              </a:rPr>
              <a:t>Eps = 10</a:t>
            </a:r>
            <a:br>
              <a:rPr lang="en-US" altLang="en-US" sz="1400" b="1" dirty="0">
                <a:latin typeface="+mn-lt"/>
              </a:rPr>
            </a:br>
            <a:r>
              <a:rPr lang="en-US" altLang="en-US" sz="1400" b="1" dirty="0" err="1">
                <a:latin typeface="+mn-lt"/>
              </a:rPr>
              <a:t>MinPts</a:t>
            </a:r>
            <a:r>
              <a:rPr lang="en-US" altLang="en-US" sz="1400" b="1" dirty="0">
                <a:latin typeface="+mn-lt"/>
              </a:rPr>
              <a:t> = 4</a:t>
            </a:r>
          </a:p>
        </p:txBody>
      </p:sp>
      <p:sp>
        <p:nvSpPr>
          <p:cNvPr id="4" name="Arrow: Right 3">
            <a:extLst>
              <a:ext uri="{FF2B5EF4-FFF2-40B4-BE49-F238E27FC236}">
                <a16:creationId xmlns:a16="http://schemas.microsoft.com/office/drawing/2014/main" id="{38334919-50C3-448C-F5BB-884BCE42DD32}"/>
              </a:ext>
            </a:extLst>
          </p:cNvPr>
          <p:cNvSpPr/>
          <p:nvPr/>
        </p:nvSpPr>
        <p:spPr>
          <a:xfrm>
            <a:off x="4114800" y="2984501"/>
            <a:ext cx="838200" cy="3508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8BAB4301-B1ED-474B-A039-2657F0231E46}"/>
              </a:ext>
            </a:extLst>
          </p:cNvPr>
          <p:cNvSpPr>
            <a:spLocks noGrp="1" noChangeArrowheads="1"/>
          </p:cNvSpPr>
          <p:nvPr>
            <p:ph type="title"/>
          </p:nvPr>
        </p:nvSpPr>
        <p:spPr/>
        <p:txBody>
          <a:bodyPr/>
          <a:lstStyle/>
          <a:p>
            <a:r>
              <a:rPr lang="en-US" altLang="en-US"/>
              <a:t>DBSCAN: Determine Clusters</a:t>
            </a:r>
          </a:p>
        </p:txBody>
      </p:sp>
      <p:grpSp>
        <p:nvGrpSpPr>
          <p:cNvPr id="71683" name="Group 3">
            <a:extLst>
              <a:ext uri="{FF2B5EF4-FFF2-40B4-BE49-F238E27FC236}">
                <a16:creationId xmlns:a16="http://schemas.microsoft.com/office/drawing/2014/main" id="{9CE4CD8F-8C79-40A8-88B5-BF509E90D2F1}"/>
              </a:ext>
            </a:extLst>
          </p:cNvPr>
          <p:cNvGrpSpPr>
            <a:grpSpLocks/>
          </p:cNvGrpSpPr>
          <p:nvPr/>
        </p:nvGrpSpPr>
        <p:grpSpPr bwMode="auto">
          <a:xfrm>
            <a:off x="4573588" y="1370810"/>
            <a:ext cx="4870450" cy="3876676"/>
            <a:chOff x="2691" y="792"/>
            <a:chExt cx="3068" cy="2442"/>
          </a:xfrm>
        </p:grpSpPr>
        <p:pic>
          <p:nvPicPr>
            <p:cNvPr id="71684" name="Picture 4">
              <a:extLst>
                <a:ext uri="{FF2B5EF4-FFF2-40B4-BE49-F238E27FC236}">
                  <a16:creationId xmlns:a16="http://schemas.microsoft.com/office/drawing/2014/main" id="{F00CBCD0-5BF3-402E-9CA1-2C9FD899C5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1" y="792"/>
              <a:ext cx="3068" cy="23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5" name="Text Box 5">
              <a:extLst>
                <a:ext uri="{FF2B5EF4-FFF2-40B4-BE49-F238E27FC236}">
                  <a16:creationId xmlns:a16="http://schemas.microsoft.com/office/drawing/2014/main" id="{95A483B2-F8CF-4537-B294-549E1EA512BE}"/>
                </a:ext>
              </a:extLst>
            </p:cNvPr>
            <p:cNvSpPr txBox="1">
              <a:spLocks noChangeArrowheads="1"/>
            </p:cNvSpPr>
            <p:nvPr/>
          </p:nvSpPr>
          <p:spPr bwMode="auto">
            <a:xfrm>
              <a:off x="3312" y="3000"/>
              <a:ext cx="1583"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1125"/>
                </a:spcBef>
                <a:buClrTx/>
                <a:buFontTx/>
                <a:buNone/>
              </a:pPr>
              <a:r>
                <a:rPr lang="en-US" altLang="en-US" sz="1800" b="1" dirty="0">
                  <a:latin typeface="Arial" panose="020B0604020202020204" pitchFamily="34" charset="0"/>
                </a:rPr>
                <a:t>Clusters</a:t>
              </a:r>
            </a:p>
          </p:txBody>
        </p:sp>
      </p:grpSp>
      <p:sp>
        <p:nvSpPr>
          <p:cNvPr id="71686" name="Text Box 6">
            <a:extLst>
              <a:ext uri="{FF2B5EF4-FFF2-40B4-BE49-F238E27FC236}">
                <a16:creationId xmlns:a16="http://schemas.microsoft.com/office/drawing/2014/main" id="{2942E07C-2528-4843-947C-7B2D042E3A32}"/>
              </a:ext>
            </a:extLst>
          </p:cNvPr>
          <p:cNvSpPr txBox="1">
            <a:spLocks noChangeArrowheads="1"/>
          </p:cNvSpPr>
          <p:nvPr/>
        </p:nvSpPr>
        <p:spPr bwMode="auto">
          <a:xfrm>
            <a:off x="449262" y="5330046"/>
            <a:ext cx="8169275"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
                <a:schemeClr val="accent1"/>
              </a:buClr>
            </a:pPr>
            <a:r>
              <a:rPr lang="en-US" altLang="en-US" sz="1800" dirty="0">
                <a:latin typeface="+mn-lt"/>
              </a:rPr>
              <a:t>Properties of DBSCAN </a:t>
            </a:r>
          </a:p>
          <a:p>
            <a:pPr marL="285750" indent="-285750">
              <a:spcBef>
                <a:spcPts val="0"/>
              </a:spcBef>
              <a:buClr>
                <a:schemeClr val="accent1"/>
              </a:buClr>
              <a:buFont typeface="Wingdings" panose="05000000000000000000" pitchFamily="2" charset="2"/>
              <a:buChar char="§"/>
            </a:pPr>
            <a:r>
              <a:rPr lang="en-US" altLang="en-US" sz="1800" dirty="0">
                <a:latin typeface="+mn-lt"/>
              </a:rPr>
              <a:t>Resistant to </a:t>
            </a:r>
            <a:r>
              <a:rPr lang="en-US" altLang="en-US" sz="1800" b="1" dirty="0">
                <a:latin typeface="+mn-lt"/>
              </a:rPr>
              <a:t>noise and outliers.</a:t>
            </a:r>
          </a:p>
          <a:p>
            <a:pPr marL="285750" indent="-285750">
              <a:spcBef>
                <a:spcPts val="0"/>
              </a:spcBef>
              <a:buClr>
                <a:schemeClr val="accent1"/>
              </a:buClr>
              <a:buFont typeface="Wingdings" panose="05000000000000000000" pitchFamily="2" charset="2"/>
              <a:buChar char="§"/>
            </a:pPr>
            <a:r>
              <a:rPr lang="en-US" altLang="en-US" sz="1800" dirty="0">
                <a:latin typeface="+mn-lt"/>
              </a:rPr>
              <a:t>Can handle clusters of different </a:t>
            </a:r>
            <a:r>
              <a:rPr lang="en-US" altLang="en-US" sz="1800" b="1" dirty="0">
                <a:latin typeface="+mn-lt"/>
              </a:rPr>
              <a:t>shapes and sizes.</a:t>
            </a:r>
          </a:p>
          <a:p>
            <a:pPr marL="285750" indent="-285750">
              <a:spcBef>
                <a:spcPts val="0"/>
              </a:spcBef>
              <a:buClr>
                <a:schemeClr val="accent1"/>
              </a:buClr>
              <a:buFont typeface="Wingdings" panose="05000000000000000000" pitchFamily="2" charset="2"/>
              <a:buChar char="§"/>
            </a:pPr>
            <a:r>
              <a:rPr lang="en-US" altLang="en-US" sz="1800" b="1" dirty="0">
                <a:latin typeface="+mn-lt"/>
              </a:rPr>
              <a:t>Eps and </a:t>
            </a:r>
            <a:r>
              <a:rPr lang="en-US" altLang="en-US" sz="1800" b="1" dirty="0" err="1">
                <a:latin typeface="+mn-lt"/>
              </a:rPr>
              <a:t>MinPts</a:t>
            </a:r>
            <a:r>
              <a:rPr lang="en-US" altLang="en-US" sz="1800" b="1" dirty="0">
                <a:latin typeface="+mn-lt"/>
              </a:rPr>
              <a:t> </a:t>
            </a:r>
            <a:r>
              <a:rPr lang="en-US" altLang="en-US" sz="1800" dirty="0">
                <a:latin typeface="+mn-lt"/>
              </a:rPr>
              <a:t>depend on each other and can be hard to specify. </a:t>
            </a:r>
          </a:p>
        </p:txBody>
      </p:sp>
      <p:grpSp>
        <p:nvGrpSpPr>
          <p:cNvPr id="2" name="Group 1">
            <a:extLst>
              <a:ext uri="{FF2B5EF4-FFF2-40B4-BE49-F238E27FC236}">
                <a16:creationId xmlns:a16="http://schemas.microsoft.com/office/drawing/2014/main" id="{09B08D30-9673-8D49-BC22-D582B3E3EC19}"/>
              </a:ext>
            </a:extLst>
          </p:cNvPr>
          <p:cNvGrpSpPr/>
          <p:nvPr/>
        </p:nvGrpSpPr>
        <p:grpSpPr>
          <a:xfrm>
            <a:off x="-300038" y="1238253"/>
            <a:ext cx="4872038" cy="3858418"/>
            <a:chOff x="-171451" y="1200945"/>
            <a:chExt cx="4872038" cy="3858418"/>
          </a:xfrm>
        </p:grpSpPr>
        <p:pic>
          <p:nvPicPr>
            <p:cNvPr id="71681" name="Picture 1">
              <a:extLst>
                <a:ext uri="{FF2B5EF4-FFF2-40B4-BE49-F238E27FC236}">
                  <a16:creationId xmlns:a16="http://schemas.microsoft.com/office/drawing/2014/main" id="{F7D21646-E950-485F-AA33-57DFDE11AE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1" y="1200945"/>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7" name="Text Box 7">
              <a:extLst>
                <a:ext uri="{FF2B5EF4-FFF2-40B4-BE49-F238E27FC236}">
                  <a16:creationId xmlns:a16="http://schemas.microsoft.com/office/drawing/2014/main" id="{C4913584-E757-4AAF-8716-12B48969F855}"/>
                </a:ext>
              </a:extLst>
            </p:cNvPr>
            <p:cNvSpPr txBox="1">
              <a:spLocks noChangeArrowheads="1"/>
            </p:cNvSpPr>
            <p:nvPr/>
          </p:nvSpPr>
          <p:spPr bwMode="auto">
            <a:xfrm>
              <a:off x="1276350" y="4416425"/>
              <a:ext cx="2514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mn-lt"/>
                </a:rPr>
                <a:t>Point types: </a:t>
              </a:r>
              <a:r>
                <a:rPr lang="en-US" altLang="en-US" sz="1800" b="1" dirty="0">
                  <a:solidFill>
                    <a:srgbClr val="00C000"/>
                  </a:solidFill>
                  <a:latin typeface="+mn-lt"/>
                </a:rPr>
                <a:t>core</a:t>
              </a:r>
              <a:r>
                <a:rPr lang="en-US" altLang="en-US" sz="1800" b="1" dirty="0">
                  <a:latin typeface="+mn-lt"/>
                </a:rPr>
                <a:t>, </a:t>
              </a:r>
              <a:r>
                <a:rPr lang="en-US" altLang="en-US" sz="1800" b="1" dirty="0">
                  <a:solidFill>
                    <a:srgbClr val="003399"/>
                  </a:solidFill>
                  <a:latin typeface="+mn-lt"/>
                </a:rPr>
                <a:t>border</a:t>
              </a:r>
              <a:r>
                <a:rPr lang="en-US" altLang="en-US" sz="1800" b="1" dirty="0">
                  <a:latin typeface="+mn-lt"/>
                </a:rPr>
                <a:t> and </a:t>
              </a:r>
              <a:r>
                <a:rPr lang="en-US" altLang="en-US" sz="1800" b="1" dirty="0">
                  <a:solidFill>
                    <a:srgbClr val="FF0000"/>
                  </a:solidFill>
                  <a:latin typeface="+mn-lt"/>
                </a:rPr>
                <a:t>noise</a:t>
              </a:r>
            </a:p>
          </p:txBody>
        </p:sp>
      </p:grpSp>
      <p:sp>
        <p:nvSpPr>
          <p:cNvPr id="3" name="Arrow: Right 2">
            <a:extLst>
              <a:ext uri="{FF2B5EF4-FFF2-40B4-BE49-F238E27FC236}">
                <a16:creationId xmlns:a16="http://schemas.microsoft.com/office/drawing/2014/main" id="{A674207D-6E34-ACE0-42AA-C2FEE8082BB7}"/>
              </a:ext>
            </a:extLst>
          </p:cNvPr>
          <p:cNvSpPr/>
          <p:nvPr/>
        </p:nvSpPr>
        <p:spPr>
          <a:xfrm>
            <a:off x="4114800" y="2984501"/>
            <a:ext cx="838200" cy="3508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9BCE911-0B22-5A7E-48D0-B0DC3DC275C9}"/>
              </a:ext>
            </a:extLst>
          </p:cNvPr>
          <p:cNvSpPr txBox="1"/>
          <p:nvPr/>
        </p:nvSpPr>
        <p:spPr>
          <a:xfrm>
            <a:off x="3636963" y="2399726"/>
            <a:ext cx="1966564" cy="584775"/>
          </a:xfrm>
          <a:prstGeom prst="rect">
            <a:avLst/>
          </a:prstGeom>
          <a:noFill/>
        </p:spPr>
        <p:txBody>
          <a:bodyPr wrap="none" rtlCol="0">
            <a:spAutoFit/>
          </a:bodyPr>
          <a:lstStyle/>
          <a:p>
            <a:pPr algn="ctr"/>
            <a:r>
              <a:rPr lang="en-US" sz="1600" dirty="0">
                <a:solidFill>
                  <a:schemeClr val="tx1"/>
                </a:solidFill>
                <a:latin typeface="+mn-lt"/>
              </a:rPr>
              <a:t>‘density connected’ </a:t>
            </a:r>
            <a:br>
              <a:rPr lang="en-US" sz="1600" dirty="0">
                <a:solidFill>
                  <a:schemeClr val="tx1"/>
                </a:solidFill>
                <a:latin typeface="+mn-lt"/>
              </a:rPr>
            </a:br>
            <a:r>
              <a:rPr lang="en-US" sz="1600" dirty="0">
                <a:solidFill>
                  <a:schemeClr val="tx1"/>
                </a:solidFill>
                <a:latin typeface="+mn-lt"/>
              </a:rPr>
              <a:t>components</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a:extLst>
              <a:ext uri="{FF2B5EF4-FFF2-40B4-BE49-F238E27FC236}">
                <a16:creationId xmlns:a16="http://schemas.microsoft.com/office/drawing/2014/main" id="{68BD9CE6-FE6D-4327-BB9B-1C00921DBD05}"/>
              </a:ext>
            </a:extLst>
          </p:cNvPr>
          <p:cNvSpPr>
            <a:spLocks noGrp="1" noChangeArrowheads="1"/>
          </p:cNvSpPr>
          <p:nvPr>
            <p:ph type="title"/>
          </p:nvPr>
        </p:nvSpPr>
        <p:spPr>
          <a:xfrm>
            <a:off x="628650" y="365126"/>
            <a:ext cx="1962150" cy="1325563"/>
          </a:xfrm>
        </p:spPr>
        <p:txBody>
          <a:bodyPr/>
          <a:lstStyle/>
          <a:p>
            <a:r>
              <a:rPr lang="en-US" altLang="en-US" dirty="0"/>
              <a:t>DBSCAN Algorithm</a:t>
            </a:r>
          </a:p>
        </p:txBody>
      </p:sp>
      <p:sp>
        <p:nvSpPr>
          <p:cNvPr id="69634" name="Text Box 2">
            <a:extLst>
              <a:ext uri="{FF2B5EF4-FFF2-40B4-BE49-F238E27FC236}">
                <a16:creationId xmlns:a16="http://schemas.microsoft.com/office/drawing/2014/main" id="{3AE84740-4ECD-4F82-9E2D-04FA84FAC73F}"/>
              </a:ext>
            </a:extLst>
          </p:cNvPr>
          <p:cNvSpPr txBox="1">
            <a:spLocks noChangeArrowheads="1"/>
          </p:cNvSpPr>
          <p:nvPr/>
        </p:nvSpPr>
        <p:spPr bwMode="auto">
          <a:xfrm>
            <a:off x="2667000" y="609600"/>
            <a:ext cx="6248400" cy="58674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dirty="0">
                <a:latin typeface="+mn-lt"/>
              </a:rPr>
              <a:t>DBSCAN</a:t>
            </a:r>
            <a:r>
              <a:rPr lang="en-US" altLang="en-US" sz="1800" dirty="0">
                <a:latin typeface="+mn-lt"/>
              </a:rPr>
              <a:t>(D, eps, </a:t>
            </a:r>
            <a:r>
              <a:rPr lang="en-US" altLang="en-US" sz="1800" dirty="0" err="1">
                <a:latin typeface="+mn-lt"/>
              </a:rPr>
              <a:t>MinPts</a:t>
            </a:r>
            <a:r>
              <a:rPr lang="en-US" altLang="en-US" sz="1800" dirty="0">
                <a:latin typeface="+mn-lt"/>
              </a:rPr>
              <a:t>)</a:t>
            </a:r>
          </a:p>
          <a:p>
            <a:r>
              <a:rPr lang="en-US" altLang="en-US" sz="1800" dirty="0">
                <a:latin typeface="+mn-lt"/>
              </a:rPr>
              <a:t>   C = 0</a:t>
            </a:r>
          </a:p>
          <a:p>
            <a:r>
              <a:rPr lang="en-US" altLang="en-US" sz="1800" dirty="0">
                <a:latin typeface="+mn-lt"/>
              </a:rPr>
              <a:t>   for each unvisited point P in dataset D</a:t>
            </a:r>
          </a:p>
          <a:p>
            <a:r>
              <a:rPr lang="en-US" altLang="en-US" sz="1800" dirty="0">
                <a:latin typeface="+mn-lt"/>
              </a:rPr>
              <a:t>      mark P as visited</a:t>
            </a: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regionQuery</a:t>
            </a:r>
            <a:r>
              <a:rPr lang="en-US" altLang="en-US" sz="1800" dirty="0">
                <a:latin typeface="+mn-lt"/>
              </a:rPr>
              <a:t>(P, eps)</a:t>
            </a:r>
          </a:p>
          <a:p>
            <a:r>
              <a:rPr lang="en-US" altLang="en-US" sz="1800" dirty="0">
                <a:latin typeface="+mn-lt"/>
              </a:rPr>
              <a:t>      if </a:t>
            </a:r>
            <a:r>
              <a:rPr lang="en-US" altLang="en-US" sz="1800" dirty="0" err="1">
                <a:latin typeface="+mn-lt"/>
              </a:rPr>
              <a:t>sizeof</a:t>
            </a:r>
            <a:r>
              <a:rPr lang="en-US" altLang="en-US" sz="1800" dirty="0">
                <a:latin typeface="+mn-lt"/>
              </a:rPr>
              <a:t>(</a:t>
            </a:r>
            <a:r>
              <a:rPr lang="en-US" altLang="en-US" sz="1800" dirty="0" err="1">
                <a:latin typeface="+mn-lt"/>
              </a:rPr>
              <a:t>NeighborPts</a:t>
            </a:r>
            <a:r>
              <a:rPr lang="en-US" altLang="en-US" sz="1800" dirty="0">
                <a:latin typeface="+mn-lt"/>
              </a:rPr>
              <a:t>) &lt; </a:t>
            </a:r>
            <a:r>
              <a:rPr lang="en-US" altLang="en-US" sz="1800" dirty="0" err="1">
                <a:latin typeface="+mn-lt"/>
              </a:rPr>
              <a:t>MinPts</a:t>
            </a:r>
            <a:endParaRPr lang="en-US" altLang="en-US" sz="1800" dirty="0">
              <a:latin typeface="+mn-lt"/>
            </a:endParaRPr>
          </a:p>
          <a:p>
            <a:r>
              <a:rPr lang="en-US" altLang="en-US" sz="1800" dirty="0">
                <a:latin typeface="+mn-lt"/>
              </a:rPr>
              <a:t>         mark P as NOISE</a:t>
            </a:r>
          </a:p>
          <a:p>
            <a:r>
              <a:rPr lang="en-US" altLang="en-US" sz="1800" dirty="0">
                <a:latin typeface="+mn-lt"/>
              </a:rPr>
              <a:t>      else</a:t>
            </a:r>
          </a:p>
          <a:p>
            <a:r>
              <a:rPr lang="en-US" altLang="en-US" sz="1800" dirty="0">
                <a:latin typeface="+mn-lt"/>
              </a:rPr>
              <a:t>         C = next cluster</a:t>
            </a:r>
          </a:p>
          <a:p>
            <a:r>
              <a:rPr lang="en-US" altLang="en-US" sz="1800" dirty="0">
                <a:latin typeface="+mn-lt"/>
              </a:rPr>
              <a:t>         </a:t>
            </a:r>
            <a:r>
              <a:rPr lang="en-US" altLang="en-US" sz="1800" dirty="0" err="1">
                <a:latin typeface="+mn-lt"/>
              </a:rPr>
              <a:t>expandCluster</a:t>
            </a:r>
            <a:r>
              <a:rPr lang="en-US" altLang="en-US" sz="1800" dirty="0">
                <a:latin typeface="+mn-lt"/>
              </a:rPr>
              <a:t>(P, </a:t>
            </a:r>
            <a:r>
              <a:rPr lang="en-US" altLang="en-US" sz="1800" dirty="0" err="1">
                <a:latin typeface="+mn-lt"/>
              </a:rPr>
              <a:t>NeighborPts</a:t>
            </a:r>
            <a:r>
              <a:rPr lang="en-US" altLang="en-US" sz="1800" dirty="0">
                <a:latin typeface="+mn-lt"/>
              </a:rPr>
              <a:t>, C, eps, </a:t>
            </a:r>
            <a:r>
              <a:rPr lang="en-US" altLang="en-US" sz="1800" dirty="0" err="1">
                <a:latin typeface="+mn-lt"/>
              </a:rPr>
              <a:t>MinPts</a:t>
            </a:r>
            <a:r>
              <a:rPr lang="en-US" altLang="en-US" sz="1800" dirty="0">
                <a:latin typeface="+mn-lt"/>
              </a:rPr>
              <a:t>)</a:t>
            </a:r>
          </a:p>
          <a:p>
            <a:r>
              <a:rPr lang="en-US" altLang="en-US" sz="1800" dirty="0">
                <a:latin typeface="+mn-lt"/>
              </a:rPr>
              <a:t>          </a:t>
            </a:r>
          </a:p>
          <a:p>
            <a:r>
              <a:rPr lang="en-US" altLang="en-US" sz="1800" b="1" dirty="0" err="1">
                <a:latin typeface="+mn-lt"/>
              </a:rPr>
              <a:t>expandCluster</a:t>
            </a:r>
            <a:r>
              <a:rPr lang="en-US" altLang="en-US" sz="1800" dirty="0">
                <a:latin typeface="+mn-lt"/>
              </a:rPr>
              <a:t>(P, </a:t>
            </a:r>
            <a:r>
              <a:rPr lang="en-US" altLang="en-US" sz="1800" dirty="0" err="1">
                <a:latin typeface="+mn-lt"/>
              </a:rPr>
              <a:t>NeighborPts</a:t>
            </a:r>
            <a:r>
              <a:rPr lang="en-US" altLang="en-US" sz="1800" dirty="0">
                <a:latin typeface="+mn-lt"/>
              </a:rPr>
              <a:t>, C, eps, </a:t>
            </a:r>
            <a:r>
              <a:rPr lang="en-US" altLang="en-US" sz="1800" dirty="0" err="1">
                <a:latin typeface="+mn-lt"/>
              </a:rPr>
              <a:t>MinPts</a:t>
            </a:r>
            <a:r>
              <a:rPr lang="en-US" altLang="en-US" sz="1800" dirty="0">
                <a:latin typeface="+mn-lt"/>
              </a:rPr>
              <a:t>)</a:t>
            </a:r>
          </a:p>
          <a:p>
            <a:r>
              <a:rPr lang="en-US" altLang="en-US" sz="1800" dirty="0">
                <a:latin typeface="+mn-lt"/>
              </a:rPr>
              <a:t>   add P to cluster C</a:t>
            </a:r>
          </a:p>
          <a:p>
            <a:r>
              <a:rPr lang="en-US" altLang="en-US" sz="1800" dirty="0">
                <a:latin typeface="+mn-lt"/>
              </a:rPr>
              <a:t>   for each point P' in </a:t>
            </a:r>
            <a:r>
              <a:rPr lang="en-US" altLang="en-US" sz="1800" dirty="0" err="1">
                <a:latin typeface="+mn-lt"/>
              </a:rPr>
              <a:t>NeighborPts</a:t>
            </a:r>
            <a:r>
              <a:rPr lang="en-US" altLang="en-US" sz="1800" dirty="0">
                <a:latin typeface="+mn-lt"/>
              </a:rPr>
              <a:t> </a:t>
            </a:r>
          </a:p>
          <a:p>
            <a:r>
              <a:rPr lang="en-US" altLang="en-US" sz="1800" dirty="0">
                <a:latin typeface="+mn-lt"/>
              </a:rPr>
              <a:t>      if P' is not visited</a:t>
            </a:r>
          </a:p>
          <a:p>
            <a:r>
              <a:rPr lang="en-US" altLang="en-US" sz="1800" dirty="0">
                <a:latin typeface="+mn-lt"/>
              </a:rPr>
              <a:t>         mark P' as visited</a:t>
            </a: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regionQuery</a:t>
            </a:r>
            <a:r>
              <a:rPr lang="en-US" altLang="en-US" sz="1800" dirty="0">
                <a:latin typeface="+mn-lt"/>
              </a:rPr>
              <a:t>(P', eps)</a:t>
            </a:r>
          </a:p>
          <a:p>
            <a:r>
              <a:rPr lang="en-US" altLang="en-US" sz="1800" dirty="0">
                <a:latin typeface="+mn-lt"/>
              </a:rPr>
              <a:t>         if </a:t>
            </a:r>
            <a:r>
              <a:rPr lang="en-US" altLang="en-US" sz="1800" dirty="0" err="1">
                <a:latin typeface="+mn-lt"/>
              </a:rPr>
              <a:t>sizeof</a:t>
            </a:r>
            <a:r>
              <a:rPr lang="en-US" altLang="en-US" sz="1800" dirty="0">
                <a:latin typeface="+mn-lt"/>
              </a:rPr>
              <a:t>(</a:t>
            </a:r>
            <a:r>
              <a:rPr lang="en-US" altLang="en-US" sz="1800" dirty="0" err="1">
                <a:latin typeface="+mn-lt"/>
              </a:rPr>
              <a:t>NeighborPts</a:t>
            </a:r>
            <a:r>
              <a:rPr lang="en-US" altLang="en-US" sz="1800" dirty="0">
                <a:latin typeface="+mn-lt"/>
              </a:rPr>
              <a:t>') &gt;= </a:t>
            </a:r>
            <a:r>
              <a:rPr lang="en-US" altLang="en-US" sz="1800" dirty="0" err="1">
                <a:latin typeface="+mn-lt"/>
              </a:rPr>
              <a:t>MinPts</a:t>
            </a:r>
            <a:endParaRPr lang="en-US" altLang="en-US" sz="1800" dirty="0">
              <a:latin typeface="+mn-lt"/>
            </a:endParaRP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NeighborPts</a:t>
            </a:r>
            <a:r>
              <a:rPr lang="en-US" altLang="en-US" sz="1800" dirty="0">
                <a:latin typeface="+mn-lt"/>
              </a:rPr>
              <a:t> joined with </a:t>
            </a:r>
            <a:r>
              <a:rPr lang="en-US" altLang="en-US" sz="1800" dirty="0" err="1">
                <a:latin typeface="+mn-lt"/>
              </a:rPr>
              <a:t>NeighborPts</a:t>
            </a:r>
            <a:r>
              <a:rPr lang="en-US" altLang="en-US" sz="1800" dirty="0">
                <a:latin typeface="+mn-lt"/>
              </a:rPr>
              <a:t>'</a:t>
            </a:r>
          </a:p>
          <a:p>
            <a:r>
              <a:rPr lang="en-US" altLang="en-US" sz="1800" dirty="0">
                <a:latin typeface="+mn-lt"/>
              </a:rPr>
              <a:t>      if P' is not yet member of any cluster</a:t>
            </a:r>
          </a:p>
          <a:p>
            <a:r>
              <a:rPr lang="en-US" altLang="en-US" sz="1800" dirty="0">
                <a:latin typeface="+mn-lt"/>
              </a:rPr>
              <a:t>         add P' to cluster C</a:t>
            </a:r>
          </a:p>
        </p:txBody>
      </p:sp>
      <p:sp>
        <p:nvSpPr>
          <p:cNvPr id="2" name="TextBox 1">
            <a:extLst>
              <a:ext uri="{FF2B5EF4-FFF2-40B4-BE49-F238E27FC236}">
                <a16:creationId xmlns:a16="http://schemas.microsoft.com/office/drawing/2014/main" id="{0CFD31E8-2529-6644-DB16-E115715F9815}"/>
              </a:ext>
            </a:extLst>
          </p:cNvPr>
          <p:cNvSpPr txBox="1"/>
          <p:nvPr/>
        </p:nvSpPr>
        <p:spPr>
          <a:xfrm>
            <a:off x="6858000" y="762000"/>
            <a:ext cx="1905000" cy="132343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Note</a:t>
            </a:r>
            <a:r>
              <a:rPr lang="en-US" sz="1600" dirty="0"/>
              <a:t>: Finding neighbors using region queries is the most expensive operation.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a:extLst>
              <a:ext uri="{FF2B5EF4-FFF2-40B4-BE49-F238E27FC236}">
                <a16:creationId xmlns:a16="http://schemas.microsoft.com/office/drawing/2014/main" id="{08BDC260-6CE1-41CA-B3AB-6A5268693F8C}"/>
              </a:ext>
            </a:extLst>
          </p:cNvPr>
          <p:cNvSpPr>
            <a:spLocks noGrp="1" noChangeArrowheads="1"/>
          </p:cNvSpPr>
          <p:nvPr>
            <p:ph type="title"/>
          </p:nvPr>
        </p:nvSpPr>
        <p:spPr>
          <a:xfrm>
            <a:off x="628650" y="365126"/>
            <a:ext cx="3773488" cy="1325563"/>
          </a:xfrm>
        </p:spPr>
        <p:txBody>
          <a:bodyPr/>
          <a:lstStyle/>
          <a:p>
            <a:r>
              <a:rPr lang="en-US" altLang="en-US" dirty="0"/>
              <a:t>When DBSCAN Does NOT Work Well</a:t>
            </a:r>
          </a:p>
        </p:txBody>
      </p:sp>
      <p:sp>
        <p:nvSpPr>
          <p:cNvPr id="72707" name="Rectangle 3">
            <a:extLst>
              <a:ext uri="{FF2B5EF4-FFF2-40B4-BE49-F238E27FC236}">
                <a16:creationId xmlns:a16="http://schemas.microsoft.com/office/drawing/2014/main" id="{8FA22BAD-5B5A-4B39-BCA9-16CD2A707023}"/>
              </a:ext>
            </a:extLst>
          </p:cNvPr>
          <p:cNvSpPr>
            <a:spLocks noChangeArrowheads="1"/>
          </p:cNvSpPr>
          <p:nvPr/>
        </p:nvSpPr>
        <p:spPr bwMode="auto">
          <a:xfrm>
            <a:off x="3048000" y="222885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grpSp>
        <p:nvGrpSpPr>
          <p:cNvPr id="2" name="Group 1">
            <a:extLst>
              <a:ext uri="{FF2B5EF4-FFF2-40B4-BE49-F238E27FC236}">
                <a16:creationId xmlns:a16="http://schemas.microsoft.com/office/drawing/2014/main" id="{DE96EE9E-9CB6-3A46-C274-1F511796BB63}"/>
              </a:ext>
            </a:extLst>
          </p:cNvPr>
          <p:cNvGrpSpPr/>
          <p:nvPr/>
        </p:nvGrpSpPr>
        <p:grpSpPr>
          <a:xfrm>
            <a:off x="381000" y="1524000"/>
            <a:ext cx="3200400" cy="2730500"/>
            <a:chOff x="381000" y="1524000"/>
            <a:chExt cx="3200400" cy="2730500"/>
          </a:xfrm>
        </p:grpSpPr>
        <p:sp>
          <p:nvSpPr>
            <p:cNvPr id="72706" name="Text Box 2">
              <a:extLst>
                <a:ext uri="{FF2B5EF4-FFF2-40B4-BE49-F238E27FC236}">
                  <a16:creationId xmlns:a16="http://schemas.microsoft.com/office/drawing/2014/main" id="{4BA299F7-54E5-4DB3-BCC2-D8DF826EA9E4}"/>
                </a:ext>
              </a:extLst>
            </p:cNvPr>
            <p:cNvSpPr txBox="1">
              <a:spLocks noChangeArrowheads="1"/>
            </p:cNvSpPr>
            <p:nvPr/>
          </p:nvSpPr>
          <p:spPr bwMode="auto">
            <a:xfrm>
              <a:off x="1066800" y="3886200"/>
              <a:ext cx="2514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mn-lt"/>
                </a:rPr>
                <a:t>Original Points</a:t>
              </a:r>
            </a:p>
          </p:txBody>
        </p:sp>
        <p:pic>
          <p:nvPicPr>
            <p:cNvPr id="72708" name="Picture 4">
              <a:extLst>
                <a:ext uri="{FF2B5EF4-FFF2-40B4-BE49-F238E27FC236}">
                  <a16:creationId xmlns:a16="http://schemas.microsoft.com/office/drawing/2014/main" id="{74FECB1F-2182-4E61-B01B-719465D39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24000"/>
              <a:ext cx="3048000" cy="2400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72709" name="Rectangle 5">
            <a:extLst>
              <a:ext uri="{FF2B5EF4-FFF2-40B4-BE49-F238E27FC236}">
                <a16:creationId xmlns:a16="http://schemas.microsoft.com/office/drawing/2014/main" id="{859A248A-AA8D-4504-9691-4FB333102EFC}"/>
              </a:ext>
            </a:extLst>
          </p:cNvPr>
          <p:cNvSpPr>
            <a:spLocks noChangeArrowheads="1"/>
          </p:cNvSpPr>
          <p:nvPr/>
        </p:nvSpPr>
        <p:spPr bwMode="auto">
          <a:xfrm>
            <a:off x="3630613" y="278923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712" name="Rectangle 8">
            <a:extLst>
              <a:ext uri="{FF2B5EF4-FFF2-40B4-BE49-F238E27FC236}">
                <a16:creationId xmlns:a16="http://schemas.microsoft.com/office/drawing/2014/main" id="{1C226EF7-1B93-4E55-ACBD-2D7A3C3DC071}"/>
              </a:ext>
            </a:extLst>
          </p:cNvPr>
          <p:cNvSpPr>
            <a:spLocks noChangeArrowheads="1"/>
          </p:cNvSpPr>
          <p:nvPr/>
        </p:nvSpPr>
        <p:spPr bwMode="auto">
          <a:xfrm>
            <a:off x="3630613" y="278923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3" name="Group 2">
            <a:extLst>
              <a:ext uri="{FF2B5EF4-FFF2-40B4-BE49-F238E27FC236}">
                <a16:creationId xmlns:a16="http://schemas.microsoft.com/office/drawing/2014/main" id="{696ECE55-3E74-10FA-DB92-4DBA647E6240}"/>
              </a:ext>
            </a:extLst>
          </p:cNvPr>
          <p:cNvGrpSpPr/>
          <p:nvPr/>
        </p:nvGrpSpPr>
        <p:grpSpPr>
          <a:xfrm>
            <a:off x="4402138" y="806450"/>
            <a:ext cx="4741862" cy="6051550"/>
            <a:chOff x="4402138" y="806450"/>
            <a:chExt cx="4741862" cy="6051550"/>
          </a:xfrm>
        </p:grpSpPr>
        <p:graphicFrame>
          <p:nvGraphicFramePr>
            <p:cNvPr id="72710" name="Object 6">
              <a:extLst>
                <a:ext uri="{FF2B5EF4-FFF2-40B4-BE49-F238E27FC236}">
                  <a16:creationId xmlns:a16="http://schemas.microsoft.com/office/drawing/2014/main" id="{D4E219B8-69C2-4196-96AB-28235F6E2124}"/>
                </a:ext>
              </a:extLst>
            </p:cNvPr>
            <p:cNvGraphicFramePr>
              <a:graphicFrameLocks noChangeAspect="1"/>
            </p:cNvGraphicFramePr>
            <p:nvPr>
              <p:extLst>
                <p:ext uri="{D42A27DB-BD31-4B8C-83A1-F6EECF244321}">
                  <p14:modId xmlns:p14="http://schemas.microsoft.com/office/powerpoint/2010/main" val="3962941569"/>
                </p:ext>
              </p:extLst>
            </p:nvPr>
          </p:nvGraphicFramePr>
          <p:xfrm>
            <a:off x="4402138" y="806450"/>
            <a:ext cx="4741862" cy="2927350"/>
          </p:xfrm>
          <a:graphic>
            <a:graphicData uri="http://schemas.openxmlformats.org/presentationml/2006/ole">
              <mc:AlternateContent xmlns:mc="http://schemas.openxmlformats.org/markup-compatibility/2006">
                <mc:Choice xmlns:v="urn:schemas-microsoft-com:vml" Requires="v">
                  <p:oleObj r:id="rId4" imgW="4686706" imgH="3177815" progId="">
                    <p:embed/>
                  </p:oleObj>
                </mc:Choice>
                <mc:Fallback>
                  <p:oleObj r:id="rId4" imgW="4686706" imgH="3177815"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2138" y="806450"/>
                          <a:ext cx="4741862" cy="29273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1" name="Rectangle 7">
              <a:extLst>
                <a:ext uri="{FF2B5EF4-FFF2-40B4-BE49-F238E27FC236}">
                  <a16:creationId xmlns:a16="http://schemas.microsoft.com/office/drawing/2014/main" id="{C3753B77-43AC-4878-8DAE-490C2010DCD9}"/>
                </a:ext>
              </a:extLst>
            </p:cNvPr>
            <p:cNvSpPr>
              <a:spLocks noChangeArrowheads="1"/>
            </p:cNvSpPr>
            <p:nvPr/>
          </p:nvSpPr>
          <p:spPr bwMode="auto">
            <a:xfrm>
              <a:off x="6253163" y="3352800"/>
              <a:ext cx="25146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dirty="0">
                  <a:latin typeface="+mn-lt"/>
                  <a:cs typeface="Times New Roman" panose="02020603050405020304" pitchFamily="18" charset="0"/>
                </a:rPr>
                <a:t>(</a:t>
              </a:r>
              <a:r>
                <a:rPr lang="en-US" altLang="en-US" sz="1600" dirty="0" err="1">
                  <a:latin typeface="+mn-lt"/>
                  <a:cs typeface="Times New Roman" panose="02020603050405020304" pitchFamily="18" charset="0"/>
                </a:rPr>
                <a:t>MinPts</a:t>
              </a:r>
              <a:r>
                <a:rPr lang="en-US" altLang="en-US" sz="1600" dirty="0">
                  <a:latin typeface="+mn-lt"/>
                  <a:cs typeface="Times New Roman" panose="02020603050405020304" pitchFamily="18" charset="0"/>
                </a:rPr>
                <a:t>=4, Eps=9.75).</a:t>
              </a:r>
              <a:r>
                <a:rPr lang="en-US" altLang="en-US" sz="900" dirty="0">
                  <a:latin typeface="+mn-lt"/>
                </a:rPr>
                <a:t> </a:t>
              </a:r>
            </a:p>
          </p:txBody>
        </p:sp>
        <p:graphicFrame>
          <p:nvGraphicFramePr>
            <p:cNvPr id="72713" name="Object 9">
              <a:extLst>
                <a:ext uri="{FF2B5EF4-FFF2-40B4-BE49-F238E27FC236}">
                  <a16:creationId xmlns:a16="http://schemas.microsoft.com/office/drawing/2014/main" id="{0EBF43F3-41C6-451C-B64D-53C9DA35355C}"/>
                </a:ext>
              </a:extLst>
            </p:cNvPr>
            <p:cNvGraphicFramePr>
              <a:graphicFrameLocks noChangeAspect="1"/>
            </p:cNvGraphicFramePr>
            <p:nvPr>
              <p:extLst>
                <p:ext uri="{D42A27DB-BD31-4B8C-83A1-F6EECF244321}">
                  <p14:modId xmlns:p14="http://schemas.microsoft.com/office/powerpoint/2010/main" val="1625362320"/>
                </p:ext>
              </p:extLst>
            </p:nvPr>
          </p:nvGraphicFramePr>
          <p:xfrm>
            <a:off x="4402138" y="3733800"/>
            <a:ext cx="4741862" cy="3124200"/>
          </p:xfrm>
          <a:graphic>
            <a:graphicData uri="http://schemas.openxmlformats.org/presentationml/2006/ole">
              <mc:AlternateContent xmlns:mc="http://schemas.openxmlformats.org/markup-compatibility/2006">
                <mc:Choice xmlns:v="urn:schemas-microsoft-com:vml" Requires="v">
                  <p:oleObj r:id="rId6" imgW="4686706" imgH="3177815" progId="">
                    <p:embed/>
                  </p:oleObj>
                </mc:Choice>
                <mc:Fallback>
                  <p:oleObj r:id="rId6" imgW="4686706" imgH="3177815" progId="">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2138" y="3733800"/>
                          <a:ext cx="4741862" cy="31242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4" name="Rectangle 10">
              <a:extLst>
                <a:ext uri="{FF2B5EF4-FFF2-40B4-BE49-F238E27FC236}">
                  <a16:creationId xmlns:a16="http://schemas.microsoft.com/office/drawing/2014/main" id="{55ABA89B-0066-4DBB-B6CC-A190F50B4901}"/>
                </a:ext>
              </a:extLst>
            </p:cNvPr>
            <p:cNvSpPr>
              <a:spLocks noChangeArrowheads="1"/>
            </p:cNvSpPr>
            <p:nvPr/>
          </p:nvSpPr>
          <p:spPr bwMode="auto">
            <a:xfrm>
              <a:off x="6265863" y="6357938"/>
              <a:ext cx="25146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latin typeface="+mn-lt"/>
                  <a:cs typeface="Times New Roman" panose="02020603050405020304" pitchFamily="18" charset="0"/>
                </a:rPr>
                <a:t> (MinPts=4, Eps=9.92)</a:t>
              </a:r>
            </a:p>
          </p:txBody>
        </p:sp>
      </p:grpSp>
      <p:sp>
        <p:nvSpPr>
          <p:cNvPr id="72715" name="Text Box 11">
            <a:extLst>
              <a:ext uri="{FF2B5EF4-FFF2-40B4-BE49-F238E27FC236}">
                <a16:creationId xmlns:a16="http://schemas.microsoft.com/office/drawing/2014/main" id="{A9EDE62C-66ED-47A4-91EF-47E0CAD6C015}"/>
              </a:ext>
            </a:extLst>
          </p:cNvPr>
          <p:cNvSpPr txBox="1">
            <a:spLocks noChangeArrowheads="1"/>
          </p:cNvSpPr>
          <p:nvPr/>
        </p:nvSpPr>
        <p:spPr bwMode="auto">
          <a:xfrm>
            <a:off x="609600" y="5392738"/>
            <a:ext cx="3505200" cy="78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marL="285750" indent="-285750">
              <a:spcBef>
                <a:spcPts val="1125"/>
              </a:spcBef>
              <a:buClr>
                <a:schemeClr val="accent1"/>
              </a:buClr>
              <a:buFont typeface="Wingdings" panose="05000000000000000000" pitchFamily="2" charset="2"/>
              <a:buChar char="§"/>
            </a:pPr>
            <a:r>
              <a:rPr lang="en-US" altLang="en-US" sz="1800" dirty="0">
                <a:latin typeface="+mn-lt"/>
              </a:rPr>
              <a:t> Varying densities</a:t>
            </a:r>
          </a:p>
          <a:p>
            <a:pPr marL="285750" indent="-285750">
              <a:spcBef>
                <a:spcPts val="1125"/>
              </a:spcBef>
              <a:buClr>
                <a:schemeClr val="accent1"/>
              </a:buClr>
              <a:buFont typeface="Wingdings" panose="05000000000000000000" pitchFamily="2" charset="2"/>
              <a:buChar char="§"/>
            </a:pPr>
            <a:r>
              <a:rPr lang="en-US" altLang="en-US" sz="1800" dirty="0">
                <a:latin typeface="+mn-lt"/>
              </a:rPr>
              <a:t> High-dimensional data</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a:extLst>
              <a:ext uri="{FF2B5EF4-FFF2-40B4-BE49-F238E27FC236}">
                <a16:creationId xmlns:a16="http://schemas.microsoft.com/office/drawing/2014/main" id="{F1277AC0-4086-4D33-8AAA-AE02ABF3EAEB}"/>
              </a:ext>
            </a:extLst>
          </p:cNvPr>
          <p:cNvSpPr>
            <a:spLocks noGrp="1" noChangeArrowheads="1"/>
          </p:cNvSpPr>
          <p:nvPr>
            <p:ph type="title"/>
          </p:nvPr>
        </p:nvSpPr>
        <p:spPr/>
        <p:txBody>
          <a:bodyPr/>
          <a:lstStyle/>
          <a:p>
            <a:r>
              <a:rPr lang="en-US" altLang="en-US"/>
              <a:t>DBSCAN: Determining EPS and MinPts</a:t>
            </a:r>
          </a:p>
        </p:txBody>
      </p:sp>
      <mc:AlternateContent xmlns:mc="http://schemas.openxmlformats.org/markup-compatibility/2006" xmlns:a14="http://schemas.microsoft.com/office/drawing/2010/main">
        <mc:Choice Requires="a14">
          <p:sp>
            <p:nvSpPr>
              <p:cNvPr id="73730" name="Rectangle 2">
                <a:extLst>
                  <a:ext uri="{FF2B5EF4-FFF2-40B4-BE49-F238E27FC236}">
                    <a16:creationId xmlns:a16="http://schemas.microsoft.com/office/drawing/2014/main" id="{9D2E9EF2-BC19-4327-841C-6ABC68AF848F}"/>
                  </a:ext>
                </a:extLst>
              </p:cNvPr>
              <p:cNvSpPr>
                <a:spLocks noGrp="1" noChangeArrowheads="1"/>
              </p:cNvSpPr>
              <p:nvPr>
                <p:ph idx="1"/>
              </p:nvPr>
            </p:nvSpPr>
            <p:spPr>
              <a:xfrm>
                <a:off x="628650" y="1447901"/>
                <a:ext cx="7886700" cy="1488974"/>
              </a:xfrm>
            </p:spPr>
            <p:txBody>
              <a:bodyPr>
                <a:normAutofit fontScale="85000" lnSpcReduction="20000"/>
              </a:bodyPr>
              <a:lstStyle/>
              <a:p>
                <a:r>
                  <a:rPr lang="en-US" altLang="en-US" dirty="0"/>
                  <a:t>Idea:</a:t>
                </a:r>
              </a:p>
              <a:p>
                <a:pPr lvl="1"/>
                <a:r>
                  <a:rPr lang="en-US" altLang="en-US" dirty="0"/>
                  <a:t>Points in a cluster (core points) are close to other points and have a small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a:t>
                </a:r>
              </a:p>
              <a:p>
                <a:pPr lvl="1"/>
                <a:r>
                  <a:rPr lang="en-US" altLang="en-US" dirty="0"/>
                  <a:t>Noise points are in a low-density area and have a larger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a:t>
                </a:r>
              </a:p>
              <a:p>
                <a:r>
                  <a:rPr lang="en-US" altLang="en-US" dirty="0"/>
                  <a:t>Plot all points sorted by their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 and find the knee where the </a:t>
                </a:r>
                <a14:m>
                  <m:oMath xmlns:m="http://schemas.openxmlformats.org/officeDocument/2006/math">
                    <m:r>
                      <a:rPr lang="en-US" altLang="en-US" i="1" dirty="0">
                        <a:latin typeface="Cambria Math" panose="02040503050406030204" pitchFamily="18" charset="0"/>
                      </a:rPr>
                      <m:t>𝑘</m:t>
                    </m:r>
                  </m:oMath>
                </a14:m>
                <a:r>
                  <a:rPr lang="en-US" altLang="en-US" dirty="0"/>
                  <a:t>-nearest neighbor distance starts to increase fast. </a:t>
                </a:r>
              </a:p>
            </p:txBody>
          </p:sp>
        </mc:Choice>
        <mc:Fallback xmlns="">
          <p:sp>
            <p:nvSpPr>
              <p:cNvPr id="73730" name="Rectangle 2">
                <a:extLst>
                  <a:ext uri="{FF2B5EF4-FFF2-40B4-BE49-F238E27FC236}">
                    <a16:creationId xmlns:a16="http://schemas.microsoft.com/office/drawing/2014/main" id="{9D2E9EF2-BC19-4327-841C-6ABC68AF848F}"/>
                  </a:ext>
                </a:extLst>
              </p:cNvPr>
              <p:cNvSpPr>
                <a:spLocks noGrp="1" noRot="1" noChangeAspect="1" noMove="1" noResize="1" noEditPoints="1" noAdjustHandles="1" noChangeArrowheads="1" noChangeShapeType="1" noTextEdit="1"/>
              </p:cNvSpPr>
              <p:nvPr>
                <p:ph idx="1"/>
              </p:nvPr>
            </p:nvSpPr>
            <p:spPr>
              <a:xfrm>
                <a:off x="628650" y="1447901"/>
                <a:ext cx="7886700" cy="1488974"/>
              </a:xfrm>
              <a:blipFill>
                <a:blip r:embed="rId3"/>
                <a:stretch>
                  <a:fillRect l="-464" t="-6967" r="-541"/>
                </a:stretch>
              </a:blipFill>
            </p:spPr>
            <p:txBody>
              <a:bodyPr/>
              <a:lstStyle/>
              <a:p>
                <a:r>
                  <a:rPr lang="en-US">
                    <a:noFill/>
                  </a:rPr>
                  <a:t> </a:t>
                </a:r>
              </a:p>
            </p:txBody>
          </p:sp>
        </mc:Fallback>
      </mc:AlternateContent>
      <p:pic>
        <p:nvPicPr>
          <p:cNvPr id="73736" name="Picture 8">
            <a:extLst>
              <a:ext uri="{FF2B5EF4-FFF2-40B4-BE49-F238E27FC236}">
                <a16:creationId xmlns:a16="http://schemas.microsoft.com/office/drawing/2014/main" id="{16A1B881-454E-4979-A5AF-A63421D0B1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 name="Group 1">
            <a:extLst>
              <a:ext uri="{FF2B5EF4-FFF2-40B4-BE49-F238E27FC236}">
                <a16:creationId xmlns:a16="http://schemas.microsoft.com/office/drawing/2014/main" id="{DC4842F9-53E3-7072-6F13-92F7A76D5FA5}"/>
              </a:ext>
            </a:extLst>
          </p:cNvPr>
          <p:cNvGrpSpPr/>
          <p:nvPr/>
        </p:nvGrpSpPr>
        <p:grpSpPr>
          <a:xfrm>
            <a:off x="1981200" y="2947886"/>
            <a:ext cx="6735212" cy="3781224"/>
            <a:chOff x="1981200" y="2947886"/>
            <a:chExt cx="6735212" cy="3781224"/>
          </a:xfrm>
        </p:grpSpPr>
        <p:grpSp>
          <p:nvGrpSpPr>
            <p:cNvPr id="7" name="Group 6">
              <a:extLst>
                <a:ext uri="{FF2B5EF4-FFF2-40B4-BE49-F238E27FC236}">
                  <a16:creationId xmlns:a16="http://schemas.microsoft.com/office/drawing/2014/main" id="{3758A774-D6FB-7B27-35CC-2E8ACE5BF57D}"/>
                </a:ext>
              </a:extLst>
            </p:cNvPr>
            <p:cNvGrpSpPr/>
            <p:nvPr/>
          </p:nvGrpSpPr>
          <p:grpSpPr>
            <a:xfrm>
              <a:off x="1981200" y="2947886"/>
              <a:ext cx="5110162" cy="3616325"/>
              <a:chOff x="2133600" y="3241675"/>
              <a:chExt cx="5110162" cy="3616325"/>
            </a:xfrm>
          </p:grpSpPr>
          <p:pic>
            <p:nvPicPr>
              <p:cNvPr id="73731" name="Picture 3">
                <a:extLst>
                  <a:ext uri="{FF2B5EF4-FFF2-40B4-BE49-F238E27FC236}">
                    <a16:creationId xmlns:a16="http://schemas.microsoft.com/office/drawing/2014/main" id="{2A1D185B-4472-483E-9304-67052E7DE9F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6587"/>
              <a:stretch/>
            </p:blipFill>
            <p:spPr bwMode="auto">
              <a:xfrm>
                <a:off x="2133600" y="3241675"/>
                <a:ext cx="5110162" cy="3616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3732" name="Line 4">
                <a:extLst>
                  <a:ext uri="{FF2B5EF4-FFF2-40B4-BE49-F238E27FC236}">
                    <a16:creationId xmlns:a16="http://schemas.microsoft.com/office/drawing/2014/main" id="{EF87165B-8AFA-4AC7-BAAC-37C99B48EE7B}"/>
                  </a:ext>
                </a:extLst>
              </p:cNvPr>
              <p:cNvSpPr>
                <a:spLocks noChangeShapeType="1"/>
              </p:cNvSpPr>
              <p:nvPr/>
            </p:nvSpPr>
            <p:spPr bwMode="auto">
              <a:xfrm>
                <a:off x="3125788" y="5702300"/>
                <a:ext cx="3325812" cy="1588"/>
              </a:xfrm>
              <a:prstGeom prst="line">
                <a:avLst/>
              </a:prstGeom>
              <a:noFill/>
              <a:ln w="9525" cap="flat">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a:endParaRPr lang="en-US">
                  <a:latin typeface="+mn-lt"/>
                </a:endParaRPr>
              </a:p>
            </p:txBody>
          </p:sp>
          <p:sp>
            <p:nvSpPr>
              <p:cNvPr id="73733" name="Oval 5">
                <a:extLst>
                  <a:ext uri="{FF2B5EF4-FFF2-40B4-BE49-F238E27FC236}">
                    <a16:creationId xmlns:a16="http://schemas.microsoft.com/office/drawing/2014/main" id="{DEADAB3F-B467-4464-B2FB-89D981BF93DB}"/>
                  </a:ext>
                </a:extLst>
              </p:cNvPr>
              <p:cNvSpPr>
                <a:spLocks noChangeArrowheads="1"/>
              </p:cNvSpPr>
              <p:nvPr/>
            </p:nvSpPr>
            <p:spPr bwMode="auto">
              <a:xfrm>
                <a:off x="6067823" y="5547340"/>
                <a:ext cx="324644" cy="341672"/>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latin typeface="+mn-lt"/>
                </a:endParaRPr>
              </a:p>
            </p:txBody>
          </p:sp>
          <mc:AlternateContent xmlns:mc="http://schemas.openxmlformats.org/markup-compatibility/2006" xmlns:a14="http://schemas.microsoft.com/office/drawing/2010/main">
            <mc:Choice Requires="a14">
              <p:sp>
                <p:nvSpPr>
                  <p:cNvPr id="73734" name="Text Box 6">
                    <a:extLst>
                      <a:ext uri="{FF2B5EF4-FFF2-40B4-BE49-F238E27FC236}">
                        <a16:creationId xmlns:a16="http://schemas.microsoft.com/office/drawing/2014/main" id="{F877220B-5F0D-4FAD-9A62-19CBC5BD06E3}"/>
                      </a:ext>
                    </a:extLst>
                  </p:cNvPr>
                  <p:cNvSpPr txBox="1">
                    <a:spLocks noChangeArrowheads="1"/>
                  </p:cNvSpPr>
                  <p:nvPr/>
                </p:nvSpPr>
                <p:spPr bwMode="auto">
                  <a:xfrm>
                    <a:off x="2256631" y="5507499"/>
                    <a:ext cx="638175" cy="45561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r"/>
                    <a14:m>
                      <m:oMathPara xmlns:m="http://schemas.openxmlformats.org/officeDocument/2006/math">
                        <m:oMathParaPr>
                          <m:jc m:val="centerGroup"/>
                        </m:oMathParaPr>
                        <m:oMath xmlns:m="http://schemas.openxmlformats.org/officeDocument/2006/math">
                          <m:r>
                            <a:rPr lang="en-US" altLang="en-US" sz="2000" i="1" dirty="0" smtClean="0">
                              <a:solidFill>
                                <a:srgbClr val="FF0000"/>
                              </a:solidFill>
                              <a:latin typeface="Cambria Math" panose="02040503050406030204" pitchFamily="18" charset="0"/>
                            </a:rPr>
                            <m:t>𝐸𝑝𝑠</m:t>
                          </m:r>
                        </m:oMath>
                      </m:oMathPara>
                    </a14:m>
                    <a:endParaRPr lang="en-US" altLang="en-US" sz="2000" i="1" dirty="0">
                      <a:latin typeface="+mn-lt"/>
                    </a:endParaRPr>
                  </a:p>
                </p:txBody>
              </p:sp>
            </mc:Choice>
            <mc:Fallback xmlns="">
              <p:sp>
                <p:nvSpPr>
                  <p:cNvPr id="73734" name="Text Box 6">
                    <a:extLst>
                      <a:ext uri="{FF2B5EF4-FFF2-40B4-BE49-F238E27FC236}">
                        <a16:creationId xmlns:a16="http://schemas.microsoft.com/office/drawing/2014/main" id="{F877220B-5F0D-4FAD-9A62-19CBC5BD06E3}"/>
                      </a:ext>
                    </a:extLst>
                  </p:cNvPr>
                  <p:cNvSpPr txBox="1">
                    <a:spLocks noRot="1" noChangeAspect="1" noMove="1" noResize="1" noEditPoints="1" noAdjustHandles="1" noChangeArrowheads="1" noChangeShapeType="1" noTextEdit="1"/>
                  </p:cNvSpPr>
                  <p:nvPr/>
                </p:nvSpPr>
                <p:spPr bwMode="auto">
                  <a:xfrm>
                    <a:off x="2256631" y="5507499"/>
                    <a:ext cx="638175" cy="455612"/>
                  </a:xfrm>
                  <a:prstGeom prst="rect">
                    <a:avLst/>
                  </a:prstGeom>
                  <a:blipFill>
                    <a:blip r:embed="rId6"/>
                    <a:stretch>
                      <a:fillRect l="-952"/>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9C563AE-BE42-94D6-72A2-66AB80D13B54}"/>
                  </a:ext>
                </a:extLst>
              </p:cNvPr>
              <p:cNvCxnSpPr>
                <a:cxnSpLocks/>
                <a:endCxn id="73732" idx="0"/>
              </p:cNvCxnSpPr>
              <p:nvPr/>
            </p:nvCxnSpPr>
            <p:spPr>
              <a:xfrm>
                <a:off x="2819400" y="5702300"/>
                <a:ext cx="3063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6" name="Straight Connector 5">
              <a:extLst>
                <a:ext uri="{FF2B5EF4-FFF2-40B4-BE49-F238E27FC236}">
                  <a16:creationId xmlns:a16="http://schemas.microsoft.com/office/drawing/2014/main" id="{19F07E70-9E00-8DBF-0BDC-DF6B2D688EE9}"/>
                </a:ext>
              </a:extLst>
            </p:cNvPr>
            <p:cNvCxnSpPr>
              <a:cxnSpLocks/>
              <a:endCxn id="10" idx="2"/>
            </p:cNvCxnSpPr>
            <p:nvPr/>
          </p:nvCxnSpPr>
          <p:spPr>
            <a:xfrm flipH="1">
              <a:off x="6095982" y="5327650"/>
              <a:ext cx="18" cy="94937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3735" name="Text Box 7">
                  <a:extLst>
                    <a:ext uri="{FF2B5EF4-FFF2-40B4-BE49-F238E27FC236}">
                      <a16:creationId xmlns:a16="http://schemas.microsoft.com/office/drawing/2014/main" id="{1C9322C1-31D2-4D1C-BBF7-27FD0D2554F4}"/>
                    </a:ext>
                  </a:extLst>
                </p:cNvPr>
                <p:cNvSpPr txBox="1">
                  <a:spLocks noChangeArrowheads="1"/>
                </p:cNvSpPr>
                <p:nvPr/>
              </p:nvSpPr>
              <p:spPr bwMode="auto">
                <a:xfrm>
                  <a:off x="6828388" y="3201194"/>
                  <a:ext cx="1888024" cy="45561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14:m>
                    <m:oMathPara xmlns:m="http://schemas.openxmlformats.org/officeDocument/2006/math">
                      <m:oMathParaPr>
                        <m:jc m:val="centerGroup"/>
                      </m:oMathParaPr>
                      <m:oMath xmlns:m="http://schemas.openxmlformats.org/officeDocument/2006/math">
                        <m:r>
                          <a:rPr lang="en-US" altLang="en-US" sz="1600" i="1" dirty="0" smtClean="0">
                            <a:latin typeface="Cambria Math" panose="02040503050406030204" pitchFamily="18" charset="0"/>
                          </a:rPr>
                          <m:t>𝑘</m:t>
                        </m:r>
                        <m:r>
                          <a:rPr lang="en-US" altLang="en-US" sz="1600" b="0" i="1" dirty="0" smtClean="0">
                            <a:latin typeface="Cambria Math" panose="02040503050406030204" pitchFamily="18" charset="0"/>
                          </a:rPr>
                          <m:t>=</m:t>
                        </m:r>
                        <m:r>
                          <a:rPr lang="en-US" altLang="en-US" sz="1600" b="0" i="1" dirty="0" smtClean="0">
                            <a:latin typeface="Cambria Math" panose="02040503050406030204" pitchFamily="18" charset="0"/>
                          </a:rPr>
                          <m:t>𝑀𝑖𝑛𝑃𝑡𝑠</m:t>
                        </m:r>
                        <m:r>
                          <a:rPr lang="en-US" altLang="en-US" sz="1600" b="0" i="1" dirty="0" smtClean="0">
                            <a:latin typeface="Cambria Math" panose="02040503050406030204" pitchFamily="18" charset="0"/>
                          </a:rPr>
                          <m:t> −1</m:t>
                        </m:r>
                      </m:oMath>
                    </m:oMathPara>
                  </a14:m>
                  <a:endParaRPr lang="en-US" altLang="en-US" sz="1600" i="1" dirty="0">
                    <a:latin typeface="+mn-lt"/>
                  </a:endParaRPr>
                </a:p>
              </p:txBody>
            </p:sp>
          </mc:Choice>
          <mc:Fallback xmlns="">
            <p:sp>
              <p:nvSpPr>
                <p:cNvPr id="73735" name="Text Box 7">
                  <a:extLst>
                    <a:ext uri="{FF2B5EF4-FFF2-40B4-BE49-F238E27FC236}">
                      <a16:creationId xmlns:a16="http://schemas.microsoft.com/office/drawing/2014/main" id="{1C9322C1-31D2-4D1C-BBF7-27FD0D2554F4}"/>
                    </a:ext>
                  </a:extLst>
                </p:cNvPr>
                <p:cNvSpPr txBox="1">
                  <a:spLocks noRot="1" noChangeAspect="1" noMove="1" noResize="1" noEditPoints="1" noAdjustHandles="1" noChangeArrowheads="1" noChangeShapeType="1" noTextEdit="1"/>
                </p:cNvSpPr>
                <p:nvPr/>
              </p:nvSpPr>
              <p:spPr bwMode="auto">
                <a:xfrm>
                  <a:off x="6828388" y="3201194"/>
                  <a:ext cx="1888024" cy="455612"/>
                </a:xfrm>
                <a:prstGeom prst="rect">
                  <a:avLst/>
                </a:prstGeom>
                <a:blipFill>
                  <a:blip r:embed="rId7"/>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10" name="Left Brace 9">
              <a:extLst>
                <a:ext uri="{FF2B5EF4-FFF2-40B4-BE49-F238E27FC236}">
                  <a16:creationId xmlns:a16="http://schemas.microsoft.com/office/drawing/2014/main" id="{CEAE1236-C757-890D-D513-55EE55D4ED4B}"/>
                </a:ext>
              </a:extLst>
            </p:cNvPr>
            <p:cNvSpPr/>
            <p:nvPr/>
          </p:nvSpPr>
          <p:spPr>
            <a:xfrm rot="16200000">
              <a:off x="4429941" y="4814125"/>
              <a:ext cx="203140" cy="3128942"/>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F3F31793-78C5-E3AA-3A01-AA0FB19E506F}"/>
                </a:ext>
              </a:extLst>
            </p:cNvPr>
            <p:cNvSpPr txBox="1"/>
            <p:nvPr/>
          </p:nvSpPr>
          <p:spPr>
            <a:xfrm>
              <a:off x="4079090" y="6421333"/>
              <a:ext cx="1371600" cy="307777"/>
            </a:xfrm>
            <a:prstGeom prst="rect">
              <a:avLst/>
            </a:prstGeom>
            <a:noFill/>
          </p:spPr>
          <p:txBody>
            <a:bodyPr wrap="square" rtlCol="0">
              <a:spAutoFit/>
            </a:bodyPr>
            <a:lstStyle/>
            <a:p>
              <a:r>
                <a:rPr lang="en-US" sz="1400" dirty="0">
                  <a:solidFill>
                    <a:schemeClr val="accent6"/>
                  </a:solidFill>
                  <a:latin typeface="+mn-lt"/>
                </a:rPr>
                <a:t>Core Points</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82861-023E-FF53-8FD3-10DABE9C3267}"/>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317E795F-12E8-877B-8425-0BE676CD443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8727B5C3-2A6D-4875-4D85-777841F957B6}"/>
              </a:ext>
            </a:extLst>
          </p:cNvPr>
          <p:cNvSpPr>
            <a:spLocks noGrp="1" noChangeArrowheads="1"/>
          </p:cNvSpPr>
          <p:nvPr>
            <p:ph idx="1"/>
          </p:nvPr>
        </p:nvSpPr>
        <p:spPr>
          <a:xfrm>
            <a:off x="491490" y="2575034"/>
            <a:ext cx="3840085" cy="3462228"/>
          </a:xfrm>
        </p:spPr>
        <p:txBody>
          <a:bodyPr>
            <a:normAutofit lnSpcReduction="10000"/>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pPr lvl="1"/>
            <a:r>
              <a:rPr lang="en-US" altLang="en-US" sz="1600" b="1" dirty="0"/>
              <a:t>Other Methods</a:t>
            </a:r>
          </a:p>
          <a:p>
            <a:r>
              <a:rPr lang="en-US" altLang="en-US" sz="1600" dirty="0"/>
              <a:t>Cluster Evaluation</a:t>
            </a:r>
          </a:p>
          <a:p>
            <a:pPr lvl="1"/>
            <a:r>
              <a:rPr lang="en-US" altLang="en-US" sz="1600" dirty="0"/>
              <a:t>Unsupervised Evaluation</a:t>
            </a:r>
          </a:p>
          <a:p>
            <a:pPr lvl="1"/>
            <a:r>
              <a:rPr lang="en-US" altLang="en-US" sz="1600" dirty="0"/>
              <a:t>Supervised Evaluation</a:t>
            </a:r>
          </a:p>
          <a:p>
            <a:r>
              <a:rPr lang="en-US" altLang="en-US" sz="1600" dirty="0"/>
              <a:t>Outliers and Scaling Issues</a:t>
            </a:r>
          </a:p>
          <a:p>
            <a:pPr marL="0" indent="0">
              <a:buNone/>
            </a:pPr>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478B6CED-42F1-A288-9B32-7D9C04C964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4128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a:extLst>
              <a:ext uri="{FF2B5EF4-FFF2-40B4-BE49-F238E27FC236}">
                <a16:creationId xmlns:a16="http://schemas.microsoft.com/office/drawing/2014/main" id="{D9684434-0E43-463C-A7D5-29AA68C6AA98}"/>
              </a:ext>
            </a:extLst>
          </p:cNvPr>
          <p:cNvSpPr>
            <a:spLocks noGrp="1" noChangeArrowheads="1"/>
          </p:cNvSpPr>
          <p:nvPr>
            <p:ph type="title"/>
          </p:nvPr>
        </p:nvSpPr>
        <p:spPr/>
        <p:txBody>
          <a:bodyPr/>
          <a:lstStyle/>
          <a:p>
            <a:r>
              <a:rPr lang="en-US" altLang="en-US"/>
              <a:t>Some Other Clustering Algorithms</a:t>
            </a:r>
          </a:p>
        </p:txBody>
      </p:sp>
      <p:sp>
        <p:nvSpPr>
          <p:cNvPr id="74754" name="Rectangle 2">
            <a:extLst>
              <a:ext uri="{FF2B5EF4-FFF2-40B4-BE49-F238E27FC236}">
                <a16:creationId xmlns:a16="http://schemas.microsoft.com/office/drawing/2014/main" id="{3C1A0B4F-F765-423D-8B2A-224318540970}"/>
              </a:ext>
            </a:extLst>
          </p:cNvPr>
          <p:cNvSpPr>
            <a:spLocks noGrp="1" noChangeArrowheads="1"/>
          </p:cNvSpPr>
          <p:nvPr>
            <p:ph idx="1"/>
          </p:nvPr>
        </p:nvSpPr>
        <p:spPr>
          <a:xfrm>
            <a:off x="628650" y="1825625"/>
            <a:ext cx="3429000" cy="4351338"/>
          </a:xfrm>
        </p:spPr>
        <p:txBody>
          <a:bodyPr>
            <a:normAutofit fontScale="92500" lnSpcReduction="10000"/>
          </a:bodyPr>
          <a:lstStyle/>
          <a:p>
            <a:r>
              <a:rPr lang="en-US" altLang="en-US" b="1" dirty="0"/>
              <a:t>Center-based Clustering</a:t>
            </a:r>
          </a:p>
          <a:p>
            <a:pPr lvl="1"/>
            <a:r>
              <a:rPr lang="en-US" altLang="en-US" dirty="0"/>
              <a:t>Fuzzy c-means</a:t>
            </a:r>
          </a:p>
          <a:p>
            <a:pPr lvl="1"/>
            <a:r>
              <a:rPr lang="en-US" altLang="en-US" dirty="0"/>
              <a:t>PAM (Partitioning Around Medoids)</a:t>
            </a:r>
          </a:p>
          <a:p>
            <a:endParaRPr lang="en-US" altLang="en-US" dirty="0"/>
          </a:p>
          <a:p>
            <a:r>
              <a:rPr lang="en-US" altLang="en-US" b="1" dirty="0"/>
              <a:t>Mixture Models</a:t>
            </a:r>
          </a:p>
          <a:p>
            <a:pPr lvl="1"/>
            <a:r>
              <a:rPr lang="en-US" altLang="en-US" dirty="0"/>
              <a:t>Expectation-maximization (EM) algorithm</a:t>
            </a:r>
          </a:p>
          <a:p>
            <a:pPr lvl="1"/>
            <a:endParaRPr lang="en-US" altLang="en-US" dirty="0"/>
          </a:p>
          <a:p>
            <a:r>
              <a:rPr lang="en-US" altLang="en-US" b="1" dirty="0"/>
              <a:t>Hierarchical</a:t>
            </a:r>
          </a:p>
          <a:p>
            <a:pPr lvl="1"/>
            <a:r>
              <a:rPr lang="en-US" altLang="en-US" dirty="0"/>
              <a:t>CURE (Clustering Using Representatives): shrinks points toward center</a:t>
            </a:r>
          </a:p>
          <a:p>
            <a:pPr lvl="1"/>
            <a:r>
              <a:rPr lang="en-US" altLang="en-US" dirty="0"/>
              <a:t>BIRCH (balanced iterative reducing and clustering using hierarchies)</a:t>
            </a:r>
          </a:p>
          <a:p>
            <a:endParaRPr lang="en-US" altLang="en-US" dirty="0"/>
          </a:p>
        </p:txBody>
      </p:sp>
      <p:pic>
        <p:nvPicPr>
          <p:cNvPr id="74755" name="Picture 3">
            <a:extLst>
              <a:ext uri="{FF2B5EF4-FFF2-40B4-BE49-F238E27FC236}">
                <a16:creationId xmlns:a16="http://schemas.microsoft.com/office/drawing/2014/main" id="{09792D0A-BC23-49BC-B8AB-844DF1C78F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756" name="Text Box 4">
            <a:extLst>
              <a:ext uri="{FF2B5EF4-FFF2-40B4-BE49-F238E27FC236}">
                <a16:creationId xmlns:a16="http://schemas.microsoft.com/office/drawing/2014/main" id="{3F463E09-5138-4023-BB29-5B50F45B1F41}"/>
              </a:ext>
            </a:extLst>
          </p:cNvPr>
          <p:cNvSpPr txBox="1">
            <a:spLocks noChangeArrowheads="1"/>
          </p:cNvSpPr>
          <p:nvPr/>
        </p:nvSpPr>
        <p:spPr bwMode="auto">
          <a:xfrm>
            <a:off x="4687888" y="1209675"/>
            <a:ext cx="3608387" cy="484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indent="-171450" defTabSz="685800" eaLnBrk="1" hangingPunct="1">
              <a:lnSpc>
                <a:spcPct val="80000"/>
              </a:lnSpc>
              <a:spcBef>
                <a:spcPts val="350"/>
              </a:spcBef>
              <a:spcAft>
                <a:spcPts val="400"/>
              </a:spcAft>
              <a:buClr>
                <a:schemeClr val="accent1"/>
              </a:buClr>
              <a:buSzPct val="150000"/>
              <a:buFont typeface="Ubuntu" charset="0"/>
              <a:buChar char="•"/>
            </a:pPr>
            <a:endParaRPr lang="en-US" altLang="en-US" sz="1900" dirty="0">
              <a:solidFill>
                <a:schemeClr val="tx1"/>
              </a:solidFill>
              <a:latin typeface="+mn-lt"/>
              <a:cs typeface="+mn-cs"/>
            </a:endParaRPr>
          </a:p>
        </p:txBody>
      </p:sp>
      <p:sp>
        <p:nvSpPr>
          <p:cNvPr id="74757" name="Line 5">
            <a:extLst>
              <a:ext uri="{FF2B5EF4-FFF2-40B4-BE49-F238E27FC236}">
                <a16:creationId xmlns:a16="http://schemas.microsoft.com/office/drawing/2014/main" id="{2688CE2F-18E8-4673-AEC4-DB15884DA2F9}"/>
              </a:ext>
            </a:extLst>
          </p:cNvPr>
          <p:cNvSpPr>
            <a:spLocks noChangeShapeType="1"/>
          </p:cNvSpPr>
          <p:nvPr/>
        </p:nvSpPr>
        <p:spPr bwMode="auto">
          <a:xfrm>
            <a:off x="4271962" y="1600200"/>
            <a:ext cx="6351" cy="4948238"/>
          </a:xfrm>
          <a:prstGeom prst="line">
            <a:avLst/>
          </a:prstGeom>
          <a:noFill/>
          <a:ln w="29160" cap="flat">
            <a:solidFill>
              <a:srgbClr val="80808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Rectangle 2">
            <a:extLst>
              <a:ext uri="{FF2B5EF4-FFF2-40B4-BE49-F238E27FC236}">
                <a16:creationId xmlns:a16="http://schemas.microsoft.com/office/drawing/2014/main" id="{6E7BF39A-8720-4126-8E9F-6C0A2228F3F4}"/>
              </a:ext>
            </a:extLst>
          </p:cNvPr>
          <p:cNvSpPr txBox="1">
            <a:spLocks noChangeArrowheads="1"/>
          </p:cNvSpPr>
          <p:nvPr/>
        </p:nvSpPr>
        <p:spPr>
          <a:xfrm>
            <a:off x="4872039" y="1771649"/>
            <a:ext cx="3643311" cy="4143375"/>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Clr>
                <a:schemeClr val="accent1"/>
              </a:buClr>
              <a:buFont typeface="Wingdings" panose="05000000000000000000" pitchFamily="2"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1"/>
              </a:buClr>
              <a:buFont typeface="Calibri" panose="020F050202020403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80000"/>
              </a:lnSpc>
              <a:spcBef>
                <a:spcPts val="350"/>
              </a:spcBef>
              <a:spcAft>
                <a:spcPts val="400"/>
              </a:spcAft>
              <a:buSzPct val="150000"/>
            </a:pPr>
            <a:r>
              <a:rPr lang="en-US" altLang="en-US" sz="1900" b="1" dirty="0">
                <a:solidFill>
                  <a:schemeClr val="tx1"/>
                </a:solidFill>
                <a:latin typeface="+mn-lt"/>
                <a:cs typeface="+mn-cs"/>
              </a:rPr>
              <a:t>Graph-based Clustering</a:t>
            </a:r>
          </a:p>
          <a:p>
            <a:pPr lvl="1">
              <a:lnSpc>
                <a:spcPct val="80000"/>
              </a:lnSpc>
              <a:spcAft>
                <a:spcPts val="400"/>
              </a:spcAft>
            </a:pPr>
            <a:r>
              <a:rPr lang="en-US" altLang="en-US" sz="1700" dirty="0"/>
              <a:t>Graph partitioning on a </a:t>
            </a:r>
            <a:r>
              <a:rPr lang="en-US" altLang="en-US" sz="1700" dirty="0" err="1"/>
              <a:t>sparsified</a:t>
            </a:r>
            <a:r>
              <a:rPr lang="en-US" altLang="en-US" sz="1700" dirty="0"/>
              <a:t> proximity graph</a:t>
            </a:r>
          </a:p>
          <a:p>
            <a:pPr lvl="1">
              <a:lnSpc>
                <a:spcPct val="80000"/>
              </a:lnSpc>
              <a:spcAft>
                <a:spcPts val="400"/>
              </a:spcAft>
            </a:pPr>
            <a:r>
              <a:rPr lang="en-US" altLang="en-US" sz="1700" dirty="0"/>
              <a:t>Shared nearest-neighbor (SNN graph)</a:t>
            </a:r>
          </a:p>
          <a:p>
            <a:pPr lvl="1">
              <a:lnSpc>
                <a:spcPct val="80000"/>
              </a:lnSpc>
              <a:spcBef>
                <a:spcPts val="350"/>
              </a:spcBef>
              <a:spcAft>
                <a:spcPts val="400"/>
              </a:spcAft>
              <a:buSzPct val="150000"/>
              <a:buFont typeface="Wingdings" panose="05000000000000000000" pitchFamily="2" charset="2"/>
              <a:buChar char="§"/>
            </a:pPr>
            <a:endParaRPr lang="en-US" altLang="en-US" sz="1900"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Spectral Clustering</a:t>
            </a:r>
          </a:p>
          <a:p>
            <a:pPr lvl="1">
              <a:lnSpc>
                <a:spcPct val="80000"/>
              </a:lnSpc>
              <a:spcAft>
                <a:spcPts val="400"/>
              </a:spcAft>
            </a:pPr>
            <a:r>
              <a:rPr lang="en-US" altLang="en-US" sz="1700" dirty="0"/>
              <a:t>Reduce the dimensionality using the spectrum of the similarity, and cluster in this space. </a:t>
            </a:r>
          </a:p>
          <a:p>
            <a:pPr>
              <a:lnSpc>
                <a:spcPct val="80000"/>
              </a:lnSpc>
              <a:spcBef>
                <a:spcPts val="350"/>
              </a:spcBef>
              <a:spcAft>
                <a:spcPts val="400"/>
              </a:spcAft>
              <a:buSzPct val="150000"/>
            </a:pPr>
            <a:endParaRPr lang="en-US" altLang="en-US" sz="1900"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Subspace Clustering</a:t>
            </a:r>
          </a:p>
          <a:p>
            <a:pPr>
              <a:lnSpc>
                <a:spcPct val="80000"/>
              </a:lnSpc>
              <a:spcBef>
                <a:spcPts val="350"/>
              </a:spcBef>
              <a:spcAft>
                <a:spcPts val="400"/>
              </a:spcAft>
              <a:buSzPct val="150000"/>
            </a:pPr>
            <a:endParaRPr lang="en-US" altLang="en-US" sz="1900" b="1"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Data Stream Clustering</a:t>
            </a:r>
          </a:p>
          <a:p>
            <a:pPr fontAlgn="auto">
              <a:spcAft>
                <a:spcPts val="0"/>
              </a:spcAft>
              <a:buSzTx/>
            </a:pPr>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b="1" dirty="0"/>
              <a:t>Cluster Evaluation</a:t>
            </a:r>
          </a:p>
          <a:p>
            <a:pPr lvl="1"/>
            <a:r>
              <a:rPr lang="en-US" altLang="en-US" sz="1600" dirty="0"/>
              <a:t>Unsupervised Evaluation</a:t>
            </a:r>
          </a:p>
          <a:p>
            <a:pPr lvl="1"/>
            <a:r>
              <a:rPr lang="en-US" altLang="en-US" sz="1600" dirty="0"/>
              <a:t>Supervised Evaluation</a:t>
            </a:r>
          </a:p>
          <a:p>
            <a:r>
              <a:rPr lang="en-US" altLang="en-US" sz="1600" dirty="0"/>
              <a:t>Outliers and Scaling Issues</a:t>
            </a:r>
          </a:p>
          <a:p>
            <a:pPr marL="0" indent="0">
              <a:buNone/>
            </a:pPr>
            <a:endParaRPr lang="en-US" altLang="en-US" sz="1600" b="1"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16277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147A3A15-2230-4B8A-BC40-3FE136BFA3DF}"/>
              </a:ext>
            </a:extLst>
          </p:cNvPr>
          <p:cNvSpPr>
            <a:spLocks noGrp="1" noChangeArrowheads="1"/>
          </p:cNvSpPr>
          <p:nvPr>
            <p:ph type="title"/>
          </p:nvPr>
        </p:nvSpPr>
        <p:spPr/>
        <p:txBody>
          <a:bodyPr/>
          <a:lstStyle/>
          <a:p>
            <a:r>
              <a:rPr lang="en-US" altLang="en-US" dirty="0"/>
              <a:t>What is not Cluster Analysis?</a:t>
            </a:r>
          </a:p>
        </p:txBody>
      </p:sp>
      <p:sp>
        <p:nvSpPr>
          <p:cNvPr id="8194" name="Rectangle 2">
            <a:extLst>
              <a:ext uri="{FF2B5EF4-FFF2-40B4-BE49-F238E27FC236}">
                <a16:creationId xmlns:a16="http://schemas.microsoft.com/office/drawing/2014/main" id="{C98DAEFF-CEFE-4232-A80F-C2F3565A9A1E}"/>
              </a:ext>
            </a:extLst>
          </p:cNvPr>
          <p:cNvSpPr>
            <a:spLocks noGrp="1" noChangeArrowheads="1"/>
          </p:cNvSpPr>
          <p:nvPr>
            <p:ph idx="1"/>
          </p:nvPr>
        </p:nvSpPr>
        <p:spPr>
          <a:xfrm>
            <a:off x="628650" y="2743199"/>
            <a:ext cx="7886700" cy="3433763"/>
          </a:xfrm>
        </p:spPr>
        <p:txBody>
          <a:bodyPr/>
          <a:lstStyle/>
          <a:p>
            <a:r>
              <a:rPr lang="en-US" altLang="en-US" dirty="0"/>
              <a:t>Supervised classification</a:t>
            </a:r>
          </a:p>
          <a:p>
            <a:pPr lvl="1"/>
            <a:r>
              <a:rPr lang="en-US" altLang="en-US" dirty="0"/>
              <a:t>Uses correct class label information to learn how to predict the class label.</a:t>
            </a:r>
          </a:p>
          <a:p>
            <a:pPr lvl="4"/>
            <a:endParaRPr lang="en-US" altLang="en-US" dirty="0"/>
          </a:p>
          <a:p>
            <a:r>
              <a:rPr lang="en-US" altLang="en-US" dirty="0"/>
              <a:t>Simple segmentation</a:t>
            </a:r>
          </a:p>
          <a:p>
            <a:pPr lvl="1"/>
            <a:r>
              <a:rPr lang="en-US" altLang="en-US" dirty="0"/>
              <a:t>E.g., Dividing students into different registration groups alphabetically, by last name.</a:t>
            </a:r>
          </a:p>
          <a:p>
            <a:pPr lvl="4"/>
            <a:endParaRPr lang="en-US" altLang="en-US" dirty="0"/>
          </a:p>
          <a:p>
            <a:r>
              <a:rPr lang="en-US" altLang="en-US" dirty="0"/>
              <a:t>Results of a query</a:t>
            </a:r>
          </a:p>
          <a:p>
            <a:pPr lvl="1"/>
            <a:r>
              <a:rPr lang="en-US" altLang="en-US" dirty="0"/>
              <a:t>Groupings are a result of an external query specification.</a:t>
            </a:r>
          </a:p>
        </p:txBody>
      </p:sp>
      <p:sp>
        <p:nvSpPr>
          <p:cNvPr id="8195" name="Text Box 3">
            <a:extLst>
              <a:ext uri="{FF2B5EF4-FFF2-40B4-BE49-F238E27FC236}">
                <a16:creationId xmlns:a16="http://schemas.microsoft.com/office/drawing/2014/main" id="{248D81B7-E988-4481-B34D-753ADCDB9CE1}"/>
              </a:ext>
            </a:extLst>
          </p:cNvPr>
          <p:cNvSpPr txBox="1">
            <a:spLocks noChangeArrowheads="1"/>
          </p:cNvSpPr>
          <p:nvPr/>
        </p:nvSpPr>
        <p:spPr bwMode="auto">
          <a:xfrm>
            <a:off x="641350" y="1600200"/>
            <a:ext cx="7886700" cy="517525"/>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solidFill>
                  <a:schemeClr val="bg1"/>
                </a:solidFill>
                <a:latin typeface="+mn-lt"/>
              </a:rPr>
              <a:t>→ Clustering organizes observations by descriptive features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9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a:extLst>
              <a:ext uri="{FF2B5EF4-FFF2-40B4-BE49-F238E27FC236}">
                <a16:creationId xmlns:a16="http://schemas.microsoft.com/office/drawing/2014/main" id="{8FAF2E9E-7B0D-478F-B77B-36E2991FDBA7}"/>
              </a:ext>
            </a:extLst>
          </p:cNvPr>
          <p:cNvSpPr>
            <a:spLocks noGrp="1" noChangeArrowheads="1"/>
          </p:cNvSpPr>
          <p:nvPr>
            <p:ph type="title"/>
          </p:nvPr>
        </p:nvSpPr>
        <p:spPr/>
        <p:txBody>
          <a:bodyPr/>
          <a:lstStyle/>
          <a:p>
            <a:r>
              <a:rPr lang="en-US" altLang="en-US" dirty="0"/>
              <a:t>Cluster Evaluation </a:t>
            </a:r>
          </a:p>
        </p:txBody>
      </p:sp>
      <p:sp>
        <p:nvSpPr>
          <p:cNvPr id="76802" name="Rectangle 2">
            <a:extLst>
              <a:ext uri="{FF2B5EF4-FFF2-40B4-BE49-F238E27FC236}">
                <a16:creationId xmlns:a16="http://schemas.microsoft.com/office/drawing/2014/main" id="{7ADD24F0-32DA-4668-A687-DA8C576E20D0}"/>
              </a:ext>
            </a:extLst>
          </p:cNvPr>
          <p:cNvSpPr>
            <a:spLocks noGrp="1" noChangeArrowheads="1"/>
          </p:cNvSpPr>
          <p:nvPr>
            <p:ph idx="1"/>
          </p:nvPr>
        </p:nvSpPr>
        <p:spPr/>
        <p:txBody>
          <a:bodyPr/>
          <a:lstStyle/>
          <a:p>
            <a:r>
              <a:rPr lang="en-US" altLang="en-US" dirty="0"/>
              <a:t>For supervised classification (= we have a class label) we have a variety of measures to evaluate how good our model is: </a:t>
            </a:r>
            <a:br>
              <a:rPr lang="en-US" altLang="en-US" dirty="0"/>
            </a:br>
            <a:br>
              <a:rPr lang="en-US" altLang="en-US" dirty="0"/>
            </a:br>
            <a:r>
              <a:rPr lang="en-US" altLang="en-US" dirty="0"/>
              <a:t>	Accuracy, error rate, loss, precision, recall,…</a:t>
            </a:r>
          </a:p>
          <a:p>
            <a:endParaRPr lang="en-US" altLang="en-US" dirty="0"/>
          </a:p>
          <a:p>
            <a:r>
              <a:rPr lang="en-US" altLang="en-US" dirty="0"/>
              <a:t>For cluster analysis (=unsupervised learning), the analogous question is:</a:t>
            </a:r>
          </a:p>
          <a:p>
            <a:endParaRPr lang="en-US" altLang="en-US" dirty="0"/>
          </a:p>
          <a:p>
            <a:pPr marL="0" indent="0" algn="ctr">
              <a:buNone/>
            </a:pPr>
            <a:r>
              <a:rPr lang="en-US" altLang="en-US" sz="2800" b="1" dirty="0">
                <a:solidFill>
                  <a:srgbClr val="FF0000"/>
                </a:solidFill>
              </a:rPr>
              <a:t> How to evaluate the “goodness” of the resulting clusters?</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a:extLst>
              <a:ext uri="{FF2B5EF4-FFF2-40B4-BE49-F238E27FC236}">
                <a16:creationId xmlns:a16="http://schemas.microsoft.com/office/drawing/2014/main" id="{0A7A39A8-683F-4294-8EE6-B1DB28AFDD02}"/>
              </a:ext>
            </a:extLst>
          </p:cNvPr>
          <p:cNvSpPr>
            <a:spLocks noGrp="1" noChangeArrowheads="1"/>
          </p:cNvSpPr>
          <p:nvPr>
            <p:ph type="title"/>
          </p:nvPr>
        </p:nvSpPr>
        <p:spPr>
          <a:xfrm>
            <a:off x="628650" y="146051"/>
            <a:ext cx="7677150" cy="996949"/>
          </a:xfrm>
        </p:spPr>
        <p:txBody>
          <a:bodyPr/>
          <a:lstStyle/>
          <a:p>
            <a:r>
              <a:rPr lang="en-US" altLang="en-US" dirty="0"/>
              <a:t>Clusters found in Random Data (Overfitting)</a:t>
            </a:r>
          </a:p>
        </p:txBody>
      </p:sp>
      <p:sp>
        <p:nvSpPr>
          <p:cNvPr id="5" name="Content Placeholder 4">
            <a:extLst>
              <a:ext uri="{FF2B5EF4-FFF2-40B4-BE49-F238E27FC236}">
                <a16:creationId xmlns:a16="http://schemas.microsoft.com/office/drawing/2014/main" id="{4356FED1-D803-48B9-B8EE-6F7C3B0D0032}"/>
              </a:ext>
            </a:extLst>
          </p:cNvPr>
          <p:cNvSpPr>
            <a:spLocks noGrp="1"/>
          </p:cNvSpPr>
          <p:nvPr>
            <p:ph idx="1"/>
          </p:nvPr>
        </p:nvSpPr>
        <p:spPr/>
        <p:txBody>
          <a:bodyPr/>
          <a:lstStyle/>
          <a:p>
            <a:endParaRPr lang="en-US"/>
          </a:p>
        </p:txBody>
      </p:sp>
      <p:pic>
        <p:nvPicPr>
          <p:cNvPr id="77826" name="Picture 2">
            <a:extLst>
              <a:ext uri="{FF2B5EF4-FFF2-40B4-BE49-F238E27FC236}">
                <a16:creationId xmlns:a16="http://schemas.microsoft.com/office/drawing/2014/main" id="{49CFD9DB-413E-4FD1-8346-CD57BB6E3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11213"/>
            <a:ext cx="3648075" cy="2736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27" name="Text Box 3">
            <a:extLst>
              <a:ext uri="{FF2B5EF4-FFF2-40B4-BE49-F238E27FC236}">
                <a16:creationId xmlns:a16="http://schemas.microsoft.com/office/drawing/2014/main" id="{CAB607B4-64BA-4368-91A4-5C9F31BAAAC4}"/>
              </a:ext>
            </a:extLst>
          </p:cNvPr>
          <p:cNvSpPr txBox="1">
            <a:spLocks noChangeArrowheads="1"/>
          </p:cNvSpPr>
          <p:nvPr/>
        </p:nvSpPr>
        <p:spPr bwMode="auto">
          <a:xfrm>
            <a:off x="152400" y="1725613"/>
            <a:ext cx="990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Random Points</a:t>
            </a:r>
          </a:p>
        </p:txBody>
      </p:sp>
      <p:grpSp>
        <p:nvGrpSpPr>
          <p:cNvPr id="77828" name="Group 4">
            <a:extLst>
              <a:ext uri="{FF2B5EF4-FFF2-40B4-BE49-F238E27FC236}">
                <a16:creationId xmlns:a16="http://schemas.microsoft.com/office/drawing/2014/main" id="{BE728810-1AE3-40C7-A6FD-806B59678F39}"/>
              </a:ext>
            </a:extLst>
          </p:cNvPr>
          <p:cNvGrpSpPr>
            <a:grpSpLocks/>
          </p:cNvGrpSpPr>
          <p:nvPr/>
        </p:nvGrpSpPr>
        <p:grpSpPr bwMode="auto">
          <a:xfrm>
            <a:off x="152400" y="3478213"/>
            <a:ext cx="4111625" cy="2741612"/>
            <a:chOff x="96" y="2191"/>
            <a:chExt cx="2590" cy="1727"/>
          </a:xfrm>
        </p:grpSpPr>
        <p:pic>
          <p:nvPicPr>
            <p:cNvPr id="77829" name="Picture 5">
              <a:extLst>
                <a:ext uri="{FF2B5EF4-FFF2-40B4-BE49-F238E27FC236}">
                  <a16:creationId xmlns:a16="http://schemas.microsoft.com/office/drawing/2014/main" id="{5F6FA6B1-541B-4D56-B368-2D24DC2550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219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0" name="Text Box 6">
              <a:extLst>
                <a:ext uri="{FF2B5EF4-FFF2-40B4-BE49-F238E27FC236}">
                  <a16:creationId xmlns:a16="http://schemas.microsoft.com/office/drawing/2014/main" id="{A552EEB3-B670-48F9-ADE6-AD61D417E90E}"/>
                </a:ext>
              </a:extLst>
            </p:cNvPr>
            <p:cNvSpPr txBox="1">
              <a:spLocks noChangeArrowheads="1"/>
            </p:cNvSpPr>
            <p:nvPr/>
          </p:nvSpPr>
          <p:spPr bwMode="auto">
            <a:xfrm>
              <a:off x="96" y="2527"/>
              <a:ext cx="623"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K-means</a:t>
              </a:r>
            </a:p>
            <a:p>
              <a:pPr>
                <a:spcBef>
                  <a:spcPts val="875"/>
                </a:spcBef>
                <a:buClrTx/>
                <a:buFontTx/>
                <a:buNone/>
              </a:pPr>
              <a:r>
                <a:rPr lang="en-US" altLang="en-US" sz="1400" b="1" dirty="0">
                  <a:latin typeface="+mn-lt"/>
                </a:rPr>
                <a:t>k=3</a:t>
              </a:r>
            </a:p>
          </p:txBody>
        </p:sp>
      </p:grpSp>
      <p:grpSp>
        <p:nvGrpSpPr>
          <p:cNvPr id="77831" name="Group 7">
            <a:extLst>
              <a:ext uri="{FF2B5EF4-FFF2-40B4-BE49-F238E27FC236}">
                <a16:creationId xmlns:a16="http://schemas.microsoft.com/office/drawing/2014/main" id="{B80CF1E7-1471-411D-9DC7-36B0F9965A0F}"/>
              </a:ext>
            </a:extLst>
          </p:cNvPr>
          <p:cNvGrpSpPr>
            <a:grpSpLocks/>
          </p:cNvGrpSpPr>
          <p:nvPr/>
        </p:nvGrpSpPr>
        <p:grpSpPr bwMode="auto">
          <a:xfrm>
            <a:off x="4116388" y="811213"/>
            <a:ext cx="4340225" cy="2741612"/>
            <a:chOff x="2593" y="511"/>
            <a:chExt cx="2734" cy="1727"/>
          </a:xfrm>
        </p:grpSpPr>
        <p:pic>
          <p:nvPicPr>
            <p:cNvPr id="77832" name="Picture 8">
              <a:extLst>
                <a:ext uri="{FF2B5EF4-FFF2-40B4-BE49-F238E27FC236}">
                  <a16:creationId xmlns:a16="http://schemas.microsoft.com/office/drawing/2014/main" id="{0238945B-71D8-402E-A98F-AF2397C94B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3" y="51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3" name="Text Box 9">
              <a:extLst>
                <a:ext uri="{FF2B5EF4-FFF2-40B4-BE49-F238E27FC236}">
                  <a16:creationId xmlns:a16="http://schemas.microsoft.com/office/drawing/2014/main" id="{82BEBEBE-3A53-4672-8FEB-C9AA155B4AB7}"/>
                </a:ext>
              </a:extLst>
            </p:cNvPr>
            <p:cNvSpPr txBox="1">
              <a:spLocks noChangeArrowheads="1"/>
            </p:cNvSpPr>
            <p:nvPr/>
          </p:nvSpPr>
          <p:spPr bwMode="auto">
            <a:xfrm>
              <a:off x="4704" y="1087"/>
              <a:ext cx="62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DBSCAN</a:t>
              </a:r>
            </a:p>
          </p:txBody>
        </p:sp>
      </p:grpSp>
      <p:grpSp>
        <p:nvGrpSpPr>
          <p:cNvPr id="77834" name="Group 10">
            <a:extLst>
              <a:ext uri="{FF2B5EF4-FFF2-40B4-BE49-F238E27FC236}">
                <a16:creationId xmlns:a16="http://schemas.microsoft.com/office/drawing/2014/main" id="{FC99EB6E-E4E7-48AF-A69A-D974CD3D0324}"/>
              </a:ext>
            </a:extLst>
          </p:cNvPr>
          <p:cNvGrpSpPr>
            <a:grpSpLocks/>
          </p:cNvGrpSpPr>
          <p:nvPr/>
        </p:nvGrpSpPr>
        <p:grpSpPr bwMode="auto">
          <a:xfrm>
            <a:off x="4116388" y="3478213"/>
            <a:ext cx="4645025" cy="2741612"/>
            <a:chOff x="2593" y="2191"/>
            <a:chExt cx="2926" cy="1727"/>
          </a:xfrm>
        </p:grpSpPr>
        <p:pic>
          <p:nvPicPr>
            <p:cNvPr id="77835" name="Picture 11">
              <a:extLst>
                <a:ext uri="{FF2B5EF4-FFF2-40B4-BE49-F238E27FC236}">
                  <a16:creationId xmlns:a16="http://schemas.microsoft.com/office/drawing/2014/main" id="{53D68695-20F6-4CD2-893E-A40A58FEBE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3" y="219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6" name="Text Box 12">
              <a:extLst>
                <a:ext uri="{FF2B5EF4-FFF2-40B4-BE49-F238E27FC236}">
                  <a16:creationId xmlns:a16="http://schemas.microsoft.com/office/drawing/2014/main" id="{3E3D1A26-02EF-4BCD-A0D4-BEF981757019}"/>
                </a:ext>
              </a:extLst>
            </p:cNvPr>
            <p:cNvSpPr txBox="1">
              <a:spLocks noChangeArrowheads="1"/>
            </p:cNvSpPr>
            <p:nvPr/>
          </p:nvSpPr>
          <p:spPr bwMode="auto">
            <a:xfrm>
              <a:off x="4656" y="2527"/>
              <a:ext cx="863" cy="4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Complete Link + cut into 3 clusters</a:t>
              </a:r>
            </a:p>
          </p:txBody>
        </p:sp>
      </p:grpSp>
      <p:sp>
        <p:nvSpPr>
          <p:cNvPr id="77837" name="Text Box 13">
            <a:extLst>
              <a:ext uri="{FF2B5EF4-FFF2-40B4-BE49-F238E27FC236}">
                <a16:creationId xmlns:a16="http://schemas.microsoft.com/office/drawing/2014/main" id="{9F891507-3458-4DC9-99AA-78B706C69F9C}"/>
              </a:ext>
            </a:extLst>
          </p:cNvPr>
          <p:cNvSpPr txBox="1">
            <a:spLocks noChangeArrowheads="1"/>
          </p:cNvSpPr>
          <p:nvPr/>
        </p:nvSpPr>
        <p:spPr bwMode="auto">
          <a:xfrm>
            <a:off x="197643" y="6254751"/>
            <a:ext cx="87487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b="1" dirty="0">
                <a:solidFill>
                  <a:srgbClr val="FF0000"/>
                </a:solidFill>
                <a:latin typeface="+mn-lt"/>
              </a:rPr>
              <a:t>If you tell a clustering algorithm to find clusters then it will!</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8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8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AAFEA559-9DD1-4FB8-8992-05B090CE045D}"/>
              </a:ext>
            </a:extLst>
          </p:cNvPr>
          <p:cNvSpPr>
            <a:spLocks noGrp="1" noChangeArrowheads="1"/>
          </p:cNvSpPr>
          <p:nvPr>
            <p:ph type="title"/>
          </p:nvPr>
        </p:nvSpPr>
        <p:spPr/>
        <p:txBody>
          <a:bodyPr/>
          <a:lstStyle/>
          <a:p>
            <a:r>
              <a:rPr lang="en-US" altLang="en-US"/>
              <a:t>Different Aspects of Cluster Evaluation</a:t>
            </a:r>
            <a:endParaRPr lang="en-US" altLang="en-US" dirty="0"/>
          </a:p>
        </p:txBody>
      </p:sp>
      <p:sp>
        <p:nvSpPr>
          <p:cNvPr id="78849" name="Rectangle 1">
            <a:extLst>
              <a:ext uri="{FF2B5EF4-FFF2-40B4-BE49-F238E27FC236}">
                <a16:creationId xmlns:a16="http://schemas.microsoft.com/office/drawing/2014/main" id="{E1036755-69F5-41B5-A357-7DA1C0606DFC}"/>
              </a:ext>
            </a:extLst>
          </p:cNvPr>
          <p:cNvSpPr>
            <a:spLocks noGrp="1" noChangeArrowheads="1"/>
          </p:cNvSpPr>
          <p:nvPr>
            <p:ph idx="1"/>
          </p:nvPr>
        </p:nvSpPr>
        <p:spPr/>
        <p:txBody>
          <a:bodyPr>
            <a:normAutofit lnSpcReduction="10000"/>
          </a:bodyPr>
          <a:lstStyle/>
          <a:p>
            <a:pPr marL="457200" indent="-457200">
              <a:buFont typeface="+mj-lt"/>
              <a:buAutoNum type="arabicPeriod"/>
            </a:pPr>
            <a:r>
              <a:rPr lang="en-US" altLang="en-US" b="1" dirty="0"/>
              <a:t>Unsupervised Cluster Evaluation</a:t>
            </a:r>
            <a:r>
              <a:rPr lang="en-US" altLang="en-US" dirty="0"/>
              <a:t>: Evaluate how well the results of a cluster analysis fit the data without reference to external group information. </a:t>
            </a:r>
          </a:p>
          <a:p>
            <a:pPr lvl="1"/>
            <a:r>
              <a:rPr lang="en-US" altLang="en-US" dirty="0"/>
              <a:t>Determining the </a:t>
            </a:r>
            <a:r>
              <a:rPr lang="en-US" altLang="en-US" b="1" dirty="0"/>
              <a:t>clustering tendency </a:t>
            </a:r>
            <a:r>
              <a:rPr lang="en-US" altLang="en-US" dirty="0"/>
              <a:t>of a set of data, i.e., distinguishing whether a non-random structure exists in the data (e.g., to avoid overfitting). </a:t>
            </a:r>
          </a:p>
          <a:p>
            <a:pPr lvl="1"/>
            <a:r>
              <a:rPr lang="en-US" altLang="en-US" dirty="0"/>
              <a:t>Determining the </a:t>
            </a:r>
            <a:r>
              <a:rPr lang="en-US" altLang="en-US" b="1" dirty="0"/>
              <a:t>‘correct’ number of clusters</a:t>
            </a:r>
            <a:r>
              <a:rPr lang="en-US" altLang="en-US" dirty="0"/>
              <a:t>.</a:t>
            </a:r>
          </a:p>
          <a:p>
            <a:pPr lvl="1"/>
            <a:endParaRPr lang="en-US" altLang="en-US" dirty="0"/>
          </a:p>
          <a:p>
            <a:pPr marL="457200" indent="-457200">
              <a:buFont typeface="+mj-lt"/>
              <a:buAutoNum type="arabicPeriod"/>
            </a:pPr>
            <a:r>
              <a:rPr lang="en-US" altLang="en-US" b="1" dirty="0"/>
              <a:t>Supervised Cluster Evaluation: </a:t>
            </a:r>
            <a:r>
              <a:rPr lang="en-US" altLang="en-US" dirty="0"/>
              <a:t>Compare the results of a cluster analysis to externally known group labels (ground truth).</a:t>
            </a:r>
          </a:p>
          <a:p>
            <a:pPr marL="457200" indent="-457200">
              <a:buFont typeface="+mj-lt"/>
              <a:buAutoNum type="arabicPeriod"/>
            </a:pPr>
            <a:endParaRPr lang="en-US" altLang="en-US" dirty="0"/>
          </a:p>
          <a:p>
            <a:pPr marL="457200" indent="-457200">
              <a:buFont typeface="+mj-lt"/>
              <a:buAutoNum type="arabicPeriod"/>
            </a:pPr>
            <a:r>
              <a:rPr lang="en-US" altLang="en-US" b="1" dirty="0"/>
              <a:t>Compare different </a:t>
            </a:r>
            <a:r>
              <a:rPr lang="en-US" altLang="en-US" b="1" dirty="0" err="1"/>
              <a:t>clusterings</a:t>
            </a:r>
            <a:r>
              <a:rPr lang="en-US" altLang="en-US" b="1" dirty="0"/>
              <a:t> </a:t>
            </a:r>
            <a:r>
              <a:rPr lang="en-US" altLang="en-US" dirty="0"/>
              <a:t>to determine which one is better or more useful.</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4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84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8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4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4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9"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D68970AA-61DA-4CD9-BA02-BF169956D7AC}"/>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3A0E5CC8-BBF9-4FD2-8AEB-CA1867EE5476}"/>
              </a:ext>
            </a:extLst>
          </p:cNvPr>
          <p:cNvSpPr>
            <a:spLocks noGrp="1" noChangeArrowheads="1"/>
          </p:cNvSpPr>
          <p:nvPr>
            <p:ph idx="1"/>
          </p:nvPr>
        </p:nvSpPr>
        <p:spPr/>
        <p:txBody>
          <a:bodyPr>
            <a:normAutofit fontScale="85000" lnSpcReduction="20000"/>
          </a:bodyPr>
          <a:lstStyle/>
          <a:p>
            <a:pPr marL="0" indent="0">
              <a:buNone/>
            </a:pPr>
            <a:r>
              <a:rPr lang="en-US" altLang="en-US" dirty="0"/>
              <a:t>Numerical measures that are applied to judge various aspects of cluster quality are classified into the following three types.</a:t>
            </a:r>
          </a:p>
          <a:p>
            <a:endParaRPr lang="en-US" altLang="en-US" dirty="0"/>
          </a:p>
          <a:p>
            <a:r>
              <a:rPr lang="en-US" altLang="en-US" b="1" dirty="0">
                <a:solidFill>
                  <a:srgbClr val="FF0000"/>
                </a:solidFill>
              </a:rPr>
              <a:t>Internal Index (unsupervised cluster evaluation)</a:t>
            </a:r>
            <a:r>
              <a:rPr lang="en-US" altLang="en-US" dirty="0"/>
              <a:t>:  Used to measure the goodness of a clustering structure without respect to external information. </a:t>
            </a:r>
          </a:p>
          <a:p>
            <a:pPr lvl="1"/>
            <a:r>
              <a:rPr lang="en-US" altLang="en-US" dirty="0"/>
              <a:t>E.g.: Sum of Squared Error (SSE), Silhouette coefficient, Correlation between proximity and incidence matrix</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External Index (supervised cluster evaluation)</a:t>
            </a:r>
            <a:r>
              <a:rPr lang="en-US" altLang="en-US" dirty="0"/>
              <a:t>: Used to measure the extent to which cluster labels match externally supplied group labels.</a:t>
            </a:r>
          </a:p>
          <a:p>
            <a:pPr lvl="1"/>
            <a:r>
              <a:rPr lang="en-US" altLang="en-US" dirty="0"/>
              <a:t>E.g., Entropy, Purity, Rand index, …</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Relative Index</a:t>
            </a:r>
            <a:r>
              <a:rPr lang="en-US" altLang="en-US" dirty="0"/>
              <a:t>: Used to compare two different </a:t>
            </a:r>
            <a:r>
              <a:rPr lang="en-US" altLang="en-US" dirty="0" err="1"/>
              <a:t>clusterings</a:t>
            </a:r>
            <a:r>
              <a:rPr lang="en-US" altLang="en-US" dirty="0"/>
              <a:t> or clusters. </a:t>
            </a:r>
          </a:p>
          <a:p>
            <a:pPr lvl="1"/>
            <a:r>
              <a:rPr lang="en-US" altLang="en-US" dirty="0"/>
              <a:t>Often an external or internal index is used for this function, e.g., the difference of SSE or entropy</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A055F-561C-0A6A-F7B7-05BE80A69CBE}"/>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9F27954E-D9A3-5F16-001B-132ABCA68E68}"/>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DDA41FDF-59BB-BC41-8CFD-905BF8D0638D}"/>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b="1" dirty="0"/>
              <a:t>Unsupervised Evaluation</a:t>
            </a:r>
          </a:p>
          <a:p>
            <a:pPr lvl="1"/>
            <a:r>
              <a:rPr lang="en-US" altLang="en-US" sz="1600" dirty="0"/>
              <a:t>Supervised Evaluation</a:t>
            </a:r>
          </a:p>
          <a:p>
            <a:r>
              <a:rPr lang="en-US" altLang="en-US" sz="1600" dirty="0"/>
              <a:t>Outliers and Scaling Issues</a:t>
            </a:r>
          </a:p>
          <a:p>
            <a:pPr marL="0" indent="0">
              <a:buNone/>
            </a:pPr>
            <a:endParaRPr lang="en-US" altLang="en-US" sz="1600" b="1"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8A4D1B60-7237-879D-F1A9-D9FE1BF8BF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10650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3BA24-A782-09D1-77D7-C2A758B02515}"/>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DF508422-566B-B333-6D47-3EAE1F6869DC}"/>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EF729609-D5F2-DB84-C996-D830DDC3B892}"/>
              </a:ext>
            </a:extLst>
          </p:cNvPr>
          <p:cNvSpPr>
            <a:spLocks noGrp="1" noChangeArrowheads="1"/>
          </p:cNvSpPr>
          <p:nvPr>
            <p:ph idx="1"/>
          </p:nvPr>
        </p:nvSpPr>
        <p:spPr/>
        <p:txBody>
          <a:bodyPr>
            <a:normAutofit fontScale="85000" lnSpcReduction="20000"/>
          </a:bodyPr>
          <a:lstStyle/>
          <a:p>
            <a:pPr marL="0" indent="0">
              <a:buNone/>
            </a:pPr>
            <a:r>
              <a:rPr lang="en-US" altLang="en-US" dirty="0">
                <a:solidFill>
                  <a:schemeClr val="bg2">
                    <a:lumMod val="75000"/>
                  </a:schemeClr>
                </a:solidFill>
              </a:rPr>
              <a:t>Numerical measures that are applied to judge various aspects of cluster quality, are classified into the following three types.</a:t>
            </a:r>
          </a:p>
          <a:p>
            <a:endParaRPr lang="en-US" altLang="en-US" dirty="0"/>
          </a:p>
          <a:p>
            <a:r>
              <a:rPr lang="en-US" altLang="en-US" b="1" dirty="0">
                <a:solidFill>
                  <a:srgbClr val="FF0000"/>
                </a:solidFill>
              </a:rPr>
              <a:t>Internal Index (unsupervised cluster evaluation)</a:t>
            </a:r>
            <a:r>
              <a:rPr lang="en-US" altLang="en-US" dirty="0"/>
              <a:t>:  Used to measure the goodness of a clustering structure without respect to external information. </a:t>
            </a:r>
          </a:p>
          <a:p>
            <a:pPr lvl="1"/>
            <a:r>
              <a:rPr lang="en-US" altLang="en-US" dirty="0"/>
              <a:t>E.g.: Sum of Squared Error (SSE), Silhouette coefficient</a:t>
            </a:r>
          </a:p>
          <a:p>
            <a:endParaRPr lang="en-US" altLang="en-US" b="1" dirty="0">
              <a:solidFill>
                <a:srgbClr val="FF0000"/>
              </a:solidFill>
            </a:endParaRPr>
          </a:p>
          <a:p>
            <a:endParaRPr lang="en-US" altLang="en-US" b="1" dirty="0">
              <a:solidFill>
                <a:srgbClr val="FF0000"/>
              </a:solidFill>
            </a:endParaRPr>
          </a:p>
          <a:p>
            <a:r>
              <a:rPr lang="en-US" altLang="en-US" b="1" dirty="0">
                <a:solidFill>
                  <a:schemeClr val="bg2">
                    <a:lumMod val="75000"/>
                  </a:schemeClr>
                </a:solidFill>
              </a:rPr>
              <a:t>External Index (supervised cluster evaluation)</a:t>
            </a:r>
            <a:r>
              <a:rPr lang="en-US" altLang="en-US" dirty="0">
                <a:solidFill>
                  <a:schemeClr val="bg2">
                    <a:lumMod val="75000"/>
                  </a:schemeClr>
                </a:solidFill>
              </a:rPr>
              <a:t>: Used to measure the extent to which cluster labels match externally supplied group labels.</a:t>
            </a:r>
          </a:p>
          <a:p>
            <a:pPr lvl="1"/>
            <a:r>
              <a:rPr lang="en-US" altLang="en-US" dirty="0">
                <a:solidFill>
                  <a:schemeClr val="bg2">
                    <a:lumMod val="75000"/>
                  </a:schemeClr>
                </a:solidFill>
              </a:rPr>
              <a:t>E.g., Entropy, Purity, Rand index, …</a:t>
            </a:r>
          </a:p>
          <a:p>
            <a:endParaRPr lang="en-US" altLang="en-US" b="1" dirty="0">
              <a:solidFill>
                <a:schemeClr val="bg2">
                  <a:lumMod val="75000"/>
                </a:schemeClr>
              </a:solidFill>
            </a:endParaRPr>
          </a:p>
          <a:p>
            <a:endParaRPr lang="en-US" altLang="en-US" b="1" dirty="0">
              <a:solidFill>
                <a:schemeClr val="bg2">
                  <a:lumMod val="75000"/>
                </a:schemeClr>
              </a:solidFill>
            </a:endParaRPr>
          </a:p>
          <a:p>
            <a:r>
              <a:rPr lang="en-US" altLang="en-US" b="1" dirty="0">
                <a:solidFill>
                  <a:schemeClr val="bg2">
                    <a:lumMod val="75000"/>
                  </a:schemeClr>
                </a:solidFill>
              </a:rPr>
              <a:t>Relative Index</a:t>
            </a:r>
            <a:r>
              <a:rPr lang="en-US" altLang="en-US" dirty="0">
                <a:solidFill>
                  <a:schemeClr val="bg2">
                    <a:lumMod val="75000"/>
                  </a:schemeClr>
                </a:solidFill>
              </a:rPr>
              <a:t>: Used to compare two different </a:t>
            </a:r>
            <a:r>
              <a:rPr lang="en-US" altLang="en-US" dirty="0" err="1">
                <a:solidFill>
                  <a:schemeClr val="bg2">
                    <a:lumMod val="75000"/>
                  </a:schemeClr>
                </a:solidFill>
              </a:rPr>
              <a:t>clusterings</a:t>
            </a:r>
            <a:r>
              <a:rPr lang="en-US" altLang="en-US" dirty="0">
                <a:solidFill>
                  <a:schemeClr val="bg2">
                    <a:lumMod val="75000"/>
                  </a:schemeClr>
                </a:solidFill>
              </a:rPr>
              <a:t> or clusters. </a:t>
            </a:r>
          </a:p>
          <a:p>
            <a:pPr lvl="1"/>
            <a:r>
              <a:rPr lang="en-US" altLang="en-US" dirty="0">
                <a:solidFill>
                  <a:schemeClr val="bg2">
                    <a:lumMod val="75000"/>
                  </a:schemeClr>
                </a:solidFill>
              </a:rPr>
              <a:t>Often an external or internal index is used for this function, e.g., difference of SSE or entropy</a:t>
            </a:r>
          </a:p>
          <a:p>
            <a:endParaRPr lang="en-US" altLang="en-US" dirty="0"/>
          </a:p>
        </p:txBody>
      </p:sp>
    </p:spTree>
    <p:extLst>
      <p:ext uri="{BB962C8B-B14F-4D97-AF65-F5344CB8AC3E}">
        <p14:creationId xmlns:p14="http://schemas.microsoft.com/office/powerpoint/2010/main" val="410333464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BB04EC7F-0122-4BB4-BAB0-06C2B4A7416B}"/>
              </a:ext>
            </a:extLst>
          </p:cNvPr>
          <p:cNvSpPr>
            <a:spLocks noGrp="1" noChangeArrowheads="1"/>
          </p:cNvSpPr>
          <p:nvPr>
            <p:ph type="title"/>
          </p:nvPr>
        </p:nvSpPr>
        <p:spPr/>
        <p:txBody>
          <a:bodyPr>
            <a:normAutofit/>
          </a:bodyPr>
          <a:lstStyle/>
          <a:p>
            <a:r>
              <a:rPr lang="en-US" altLang="en-US" sz="2800" dirty="0"/>
              <a:t>Visual Method: Similarity Matrix Visualization</a:t>
            </a:r>
          </a:p>
        </p:txBody>
      </p:sp>
      <p:sp>
        <p:nvSpPr>
          <p:cNvPr id="82945" name="Rectangle 1">
            <a:extLst>
              <a:ext uri="{FF2B5EF4-FFF2-40B4-BE49-F238E27FC236}">
                <a16:creationId xmlns:a16="http://schemas.microsoft.com/office/drawing/2014/main" id="{7AB95A47-E089-43DA-9139-208EB2229A53}"/>
              </a:ext>
            </a:extLst>
          </p:cNvPr>
          <p:cNvSpPr>
            <a:spLocks noGrp="1" noChangeArrowheads="1"/>
          </p:cNvSpPr>
          <p:nvPr>
            <p:ph idx="1"/>
          </p:nvPr>
        </p:nvSpPr>
        <p:spPr>
          <a:xfrm>
            <a:off x="628650" y="1638300"/>
            <a:ext cx="7886700" cy="533400"/>
          </a:xfrm>
        </p:spPr>
        <p:txBody>
          <a:bodyPr>
            <a:normAutofit fontScale="92500" lnSpcReduction="20000"/>
          </a:bodyPr>
          <a:lstStyle/>
          <a:p>
            <a:r>
              <a:rPr lang="en-US" altLang="en-US" dirty="0"/>
              <a:t>Order the similarity matrix with respect to cluster labels and inspect visually. </a:t>
            </a:r>
          </a:p>
          <a:p>
            <a:endParaRPr lang="en-US" altLang="en-US" dirty="0"/>
          </a:p>
        </p:txBody>
      </p:sp>
      <p:pic>
        <p:nvPicPr>
          <p:cNvPr id="82947" name="Picture 3">
            <a:extLst>
              <a:ext uri="{FF2B5EF4-FFF2-40B4-BE49-F238E27FC236}">
                <a16:creationId xmlns:a16="http://schemas.microsoft.com/office/drawing/2014/main" id="{4640B43F-C9DE-4603-A6C4-490341E10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7813"/>
            <a:ext cx="4268788" cy="3201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948" name="Picture 4">
            <a:extLst>
              <a:ext uri="{FF2B5EF4-FFF2-40B4-BE49-F238E27FC236}">
                <a16:creationId xmlns:a16="http://schemas.microsoft.com/office/drawing/2014/main" id="{A2830C2B-3CFD-4016-BD52-3BA05CCA2B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741613"/>
            <a:ext cx="4268788" cy="3201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peech Bubble: Rectangle with Corners Rounded 1">
            <a:extLst>
              <a:ext uri="{FF2B5EF4-FFF2-40B4-BE49-F238E27FC236}">
                <a16:creationId xmlns:a16="http://schemas.microsoft.com/office/drawing/2014/main" id="{DFD9DDDA-06E6-8C6C-5D36-73C3FDE6590B}"/>
              </a:ext>
            </a:extLst>
          </p:cNvPr>
          <p:cNvSpPr/>
          <p:nvPr/>
        </p:nvSpPr>
        <p:spPr>
          <a:xfrm>
            <a:off x="7315200" y="5943600"/>
            <a:ext cx="1295400" cy="609600"/>
          </a:xfrm>
          <a:prstGeom prst="wedgeRoundRectCallout">
            <a:avLst>
              <a:gd name="adj1" fmla="val -70927"/>
              <a:gd name="adj2" fmla="val -187393"/>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dirty="0"/>
              <a:t>Clusters appear as crisp squares</a:t>
            </a:r>
          </a:p>
        </p:txBody>
      </p:sp>
      <p:sp>
        <p:nvSpPr>
          <p:cNvPr id="3" name="TextBox 2">
            <a:extLst>
              <a:ext uri="{FF2B5EF4-FFF2-40B4-BE49-F238E27FC236}">
                <a16:creationId xmlns:a16="http://schemas.microsoft.com/office/drawing/2014/main" id="{8F994E70-B4D5-7C02-C8A6-DBC956AF988C}"/>
              </a:ext>
            </a:extLst>
          </p:cNvPr>
          <p:cNvSpPr txBox="1"/>
          <p:nvPr/>
        </p:nvSpPr>
        <p:spPr>
          <a:xfrm>
            <a:off x="1524000" y="2225824"/>
            <a:ext cx="2286000" cy="461665"/>
          </a:xfrm>
          <a:prstGeom prst="rect">
            <a:avLst/>
          </a:prstGeom>
          <a:noFill/>
        </p:spPr>
        <p:txBody>
          <a:bodyPr wrap="square" rtlCol="0">
            <a:spAutoFit/>
          </a:bodyPr>
          <a:lstStyle/>
          <a:p>
            <a:r>
              <a:rPr lang="en-US" dirty="0">
                <a:solidFill>
                  <a:schemeClr val="tx1"/>
                </a:solidFill>
                <a:latin typeface="+mn-lt"/>
              </a:rPr>
              <a:t>Clustered Data</a:t>
            </a:r>
          </a:p>
        </p:txBody>
      </p:sp>
      <p:sp>
        <p:nvSpPr>
          <p:cNvPr id="4" name="TextBox 3">
            <a:extLst>
              <a:ext uri="{FF2B5EF4-FFF2-40B4-BE49-F238E27FC236}">
                <a16:creationId xmlns:a16="http://schemas.microsoft.com/office/drawing/2014/main" id="{3BC12D25-90AC-75E4-8A07-85F6426F5E8C}"/>
              </a:ext>
            </a:extLst>
          </p:cNvPr>
          <p:cNvSpPr txBox="1"/>
          <p:nvPr/>
        </p:nvSpPr>
        <p:spPr>
          <a:xfrm>
            <a:off x="4572000" y="2229923"/>
            <a:ext cx="3733800" cy="461665"/>
          </a:xfrm>
          <a:prstGeom prst="rect">
            <a:avLst/>
          </a:prstGeom>
          <a:noFill/>
        </p:spPr>
        <p:txBody>
          <a:bodyPr wrap="square" rtlCol="0">
            <a:spAutoFit/>
          </a:bodyPr>
          <a:lstStyle/>
          <a:p>
            <a:r>
              <a:rPr lang="en-US" dirty="0">
                <a:solidFill>
                  <a:schemeClr val="tx1"/>
                </a:solidFill>
                <a:latin typeface="+mn-lt"/>
              </a:rPr>
              <a:t>Reordered Similarity Matrix</a:t>
            </a:r>
          </a:p>
        </p:txBody>
      </p:sp>
    </p:spTree>
    <p:extLst>
      <p:ext uri="{BB962C8B-B14F-4D97-AF65-F5344CB8AC3E}">
        <p14:creationId xmlns:p14="http://schemas.microsoft.com/office/powerpoint/2010/main" val="30430556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9" name="Picture 1">
            <a:extLst>
              <a:ext uri="{FF2B5EF4-FFF2-40B4-BE49-F238E27FC236}">
                <a16:creationId xmlns:a16="http://schemas.microsoft.com/office/drawing/2014/main" id="{DB4A3752-D92C-454F-945A-E12FD7886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4040187"/>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0" name="Rectangle 2">
            <a:extLst>
              <a:ext uri="{FF2B5EF4-FFF2-40B4-BE49-F238E27FC236}">
                <a16:creationId xmlns:a16="http://schemas.microsoft.com/office/drawing/2014/main" id="{FF58A71E-034C-4FCF-9CA7-D019FD9A6BEE}"/>
              </a:ext>
            </a:extLst>
          </p:cNvPr>
          <p:cNvSpPr>
            <a:spLocks noGrp="1" noChangeArrowheads="1"/>
          </p:cNvSpPr>
          <p:nvPr>
            <p:ph type="title"/>
          </p:nvPr>
        </p:nvSpPr>
        <p:spPr>
          <a:xfrm>
            <a:off x="628650" y="365126"/>
            <a:ext cx="7886700" cy="719137"/>
          </a:xfrm>
        </p:spPr>
        <p:txBody>
          <a:bodyPr>
            <a:noAutofit/>
          </a:bodyPr>
          <a:lstStyle/>
          <a:p>
            <a:r>
              <a:rPr lang="en-US" altLang="en-US" sz="2800" dirty="0"/>
              <a:t>Visual Method: Similarity Matrix Visualization</a:t>
            </a:r>
          </a:p>
        </p:txBody>
      </p:sp>
      <p:pic>
        <p:nvPicPr>
          <p:cNvPr id="83972" name="Picture 4">
            <a:extLst>
              <a:ext uri="{FF2B5EF4-FFF2-40B4-BE49-F238E27FC236}">
                <a16:creationId xmlns:a16="http://schemas.microsoft.com/office/drawing/2014/main" id="{D33D7797-7704-499C-AC00-39E3F77613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088" y="1328737"/>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3" name="Text Box 5">
            <a:extLst>
              <a:ext uri="{FF2B5EF4-FFF2-40B4-BE49-F238E27FC236}">
                <a16:creationId xmlns:a16="http://schemas.microsoft.com/office/drawing/2014/main" id="{6064F5F5-28BA-4934-8F7C-C9180815A067}"/>
              </a:ext>
            </a:extLst>
          </p:cNvPr>
          <p:cNvSpPr txBox="1">
            <a:spLocks noChangeArrowheads="1"/>
          </p:cNvSpPr>
          <p:nvPr/>
        </p:nvSpPr>
        <p:spPr bwMode="auto">
          <a:xfrm>
            <a:off x="5637213" y="1508124"/>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DBSCAN</a:t>
            </a:r>
          </a:p>
        </p:txBody>
      </p:sp>
      <p:pic>
        <p:nvPicPr>
          <p:cNvPr id="83974" name="Picture 6">
            <a:extLst>
              <a:ext uri="{FF2B5EF4-FFF2-40B4-BE49-F238E27FC236}">
                <a16:creationId xmlns:a16="http://schemas.microsoft.com/office/drawing/2014/main" id="{0D8943E7-D0F6-447C-BFA0-0E7BE0EA4F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25" y="1398587"/>
            <a:ext cx="3656013"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5" name="Text Box 7">
            <a:extLst>
              <a:ext uri="{FF2B5EF4-FFF2-40B4-BE49-F238E27FC236}">
                <a16:creationId xmlns:a16="http://schemas.microsoft.com/office/drawing/2014/main" id="{F6133625-98F2-486B-B29D-EA32A5B28841}"/>
              </a:ext>
            </a:extLst>
          </p:cNvPr>
          <p:cNvSpPr txBox="1">
            <a:spLocks noChangeArrowheads="1"/>
          </p:cNvSpPr>
          <p:nvPr/>
        </p:nvSpPr>
        <p:spPr bwMode="auto">
          <a:xfrm>
            <a:off x="1822450" y="4208462"/>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k-means</a:t>
            </a:r>
          </a:p>
        </p:txBody>
      </p:sp>
      <p:pic>
        <p:nvPicPr>
          <p:cNvPr id="83976" name="Picture 8">
            <a:extLst>
              <a:ext uri="{FF2B5EF4-FFF2-40B4-BE49-F238E27FC236}">
                <a16:creationId xmlns:a16="http://schemas.microsoft.com/office/drawing/2014/main" id="{767662ED-4B63-4ACF-BECC-4A758E11A8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3850" y="4071937"/>
            <a:ext cx="3656013"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7" name="Text Box 9">
            <a:extLst>
              <a:ext uri="{FF2B5EF4-FFF2-40B4-BE49-F238E27FC236}">
                <a16:creationId xmlns:a16="http://schemas.microsoft.com/office/drawing/2014/main" id="{E174AE4B-BD17-4CC6-A204-BE4A5B5B725E}"/>
              </a:ext>
            </a:extLst>
          </p:cNvPr>
          <p:cNvSpPr txBox="1">
            <a:spLocks noChangeArrowheads="1"/>
          </p:cNvSpPr>
          <p:nvPr/>
        </p:nvSpPr>
        <p:spPr bwMode="auto">
          <a:xfrm>
            <a:off x="4810125" y="4279899"/>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Complete L. HC</a:t>
            </a:r>
          </a:p>
        </p:txBody>
      </p:sp>
      <p:sp>
        <p:nvSpPr>
          <p:cNvPr id="83971" name="Rectangle 3">
            <a:extLst>
              <a:ext uri="{FF2B5EF4-FFF2-40B4-BE49-F238E27FC236}">
                <a16:creationId xmlns:a16="http://schemas.microsoft.com/office/drawing/2014/main" id="{AC78AC17-E804-4E29-A5B2-73BDF9214CA4}"/>
              </a:ext>
            </a:extLst>
          </p:cNvPr>
          <p:cNvSpPr>
            <a:spLocks noGrp="1" noChangeArrowheads="1"/>
          </p:cNvSpPr>
          <p:nvPr>
            <p:ph idx="1"/>
          </p:nvPr>
        </p:nvSpPr>
        <p:spPr>
          <a:xfrm>
            <a:off x="1219200" y="1176799"/>
            <a:ext cx="1639887" cy="558799"/>
          </a:xfrm>
        </p:spPr>
        <p:txBody>
          <a:bodyPr>
            <a:normAutofit fontScale="92500"/>
          </a:bodyPr>
          <a:lstStyle/>
          <a:p>
            <a:pPr marL="0" indent="0">
              <a:buNone/>
            </a:pPr>
            <a:r>
              <a:rPr lang="en-US" altLang="en-US" dirty="0"/>
              <a:t>Random data</a:t>
            </a:r>
          </a:p>
          <a:p>
            <a:endParaRPr lang="en-US" altLang="en-US" dirty="0"/>
          </a:p>
        </p:txBody>
      </p:sp>
      <p:sp>
        <p:nvSpPr>
          <p:cNvPr id="2" name="Speech Bubble: Rectangle with Corners Rounded 1">
            <a:extLst>
              <a:ext uri="{FF2B5EF4-FFF2-40B4-BE49-F238E27FC236}">
                <a16:creationId xmlns:a16="http://schemas.microsoft.com/office/drawing/2014/main" id="{CF508512-4531-D17E-2A3D-265A6119AA12}"/>
              </a:ext>
            </a:extLst>
          </p:cNvPr>
          <p:cNvSpPr/>
          <p:nvPr/>
        </p:nvSpPr>
        <p:spPr>
          <a:xfrm>
            <a:off x="7705725" y="1965324"/>
            <a:ext cx="1295400" cy="457200"/>
          </a:xfrm>
          <a:prstGeom prst="wedgeRoundRectCallout">
            <a:avLst>
              <a:gd name="adj1" fmla="val -201857"/>
              <a:gd name="adj2" fmla="val -12232"/>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dirty="0"/>
              <a:t>No crisp clusters!</a:t>
            </a:r>
          </a:p>
        </p:txBody>
      </p:sp>
      <p:pic>
        <p:nvPicPr>
          <p:cNvPr id="3" name="Picture 3">
            <a:extLst>
              <a:ext uri="{FF2B5EF4-FFF2-40B4-BE49-F238E27FC236}">
                <a16:creationId xmlns:a16="http://schemas.microsoft.com/office/drawing/2014/main" id="{EFE7D498-7969-F795-16B5-AD8FDDE10F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88312" y="5949949"/>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1404834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04D66D3A-0BD9-474F-AA6E-40AEBCFB392A}"/>
              </a:ext>
            </a:extLst>
          </p:cNvPr>
          <p:cNvSpPr>
            <a:spLocks noGrp="1" noChangeArrowheads="1"/>
          </p:cNvSpPr>
          <p:nvPr>
            <p:ph type="title"/>
          </p:nvPr>
        </p:nvSpPr>
        <p:spPr/>
        <p:txBody>
          <a:bodyPr>
            <a:normAutofit/>
          </a:bodyPr>
          <a:lstStyle/>
          <a:p>
            <a:r>
              <a:rPr lang="en-US" altLang="en-US" sz="2800" dirty="0"/>
              <a:t>Correlation between Distances and Incidence Matrix </a:t>
            </a:r>
          </a:p>
        </p:txBody>
      </p:sp>
      <mc:AlternateContent xmlns:mc="http://schemas.openxmlformats.org/markup-compatibility/2006" xmlns:a14="http://schemas.microsoft.com/office/drawing/2010/main">
        <mc:Choice Requires="a14">
          <p:sp>
            <p:nvSpPr>
              <p:cNvPr id="88065" name="Rectangle 1">
                <a:extLst>
                  <a:ext uri="{FF2B5EF4-FFF2-40B4-BE49-F238E27FC236}">
                    <a16:creationId xmlns:a16="http://schemas.microsoft.com/office/drawing/2014/main" id="{B3C60B40-E222-4B93-B061-5975A0749118}"/>
                  </a:ext>
                </a:extLst>
              </p:cNvPr>
              <p:cNvSpPr>
                <a:spLocks noGrp="1" noChangeArrowheads="1"/>
              </p:cNvSpPr>
              <p:nvPr>
                <p:ph idx="1"/>
              </p:nvPr>
            </p:nvSpPr>
            <p:spPr>
              <a:xfrm>
                <a:off x="628650" y="1524001"/>
                <a:ext cx="7886700" cy="1325563"/>
              </a:xfrm>
            </p:spPr>
            <p:txBody>
              <a:bodyPr>
                <a:normAutofit fontScale="77500" lnSpcReduction="20000"/>
              </a:bodyPr>
              <a:lstStyle/>
              <a:p>
                <a:r>
                  <a:rPr lang="en-US" altLang="en-US" dirty="0"/>
                  <a:t>Compute the correlation between the entries in</a:t>
                </a:r>
              </a:p>
              <a:p>
                <a:pPr lvl="1"/>
                <a14:m>
                  <m:oMath xmlns:m="http://schemas.openxmlformats.org/officeDocument/2006/math">
                    <m:r>
                      <a:rPr lang="en-US" altLang="en-US" b="0" i="1" smtClean="0">
                        <a:latin typeface="Cambria Math" panose="02040503050406030204" pitchFamily="18" charset="0"/>
                      </a:rPr>
                      <m:t>𝑛</m:t>
                    </m:r>
                    <m:r>
                      <a:rPr lang="en-US" altLang="en-US" b="0" i="1" smtClean="0">
                        <a:latin typeface="Cambria Math" panose="02040503050406030204" pitchFamily="18" charset="0"/>
                      </a:rPr>
                      <m:t>×</m:t>
                    </m:r>
                    <m:r>
                      <a:rPr lang="en-US" altLang="en-US" b="0" i="1" smtClean="0">
                        <a:latin typeface="Cambria Math" panose="02040503050406030204" pitchFamily="18" charset="0"/>
                      </a:rPr>
                      <m:t>𝑛</m:t>
                    </m:r>
                  </m:oMath>
                </a14:m>
                <a:r>
                  <a:rPr lang="en-US" altLang="en-US" dirty="0"/>
                  <a:t> similarity matrix representing the data</a:t>
                </a:r>
              </a:p>
              <a:p>
                <a:pPr lvl="1"/>
                <a14:m>
                  <m:oMath xmlns:m="http://schemas.openxmlformats.org/officeDocument/2006/math">
                    <m:r>
                      <a:rPr lang="en-US" altLang="en-US" b="0" i="1" smtClean="0">
                        <a:latin typeface="Cambria Math" panose="02040503050406030204" pitchFamily="18" charset="0"/>
                      </a:rPr>
                      <m:t>𝑛</m:t>
                    </m:r>
                    <m:r>
                      <a:rPr lang="en-US" altLang="en-US" b="0" i="1" smtClean="0">
                        <a:latin typeface="Cambria Math" panose="02040503050406030204" pitchFamily="18" charset="0"/>
                      </a:rPr>
                      <m:t>×</m:t>
                    </m:r>
                    <m:r>
                      <a:rPr lang="en-US" altLang="en-US" b="0" i="1" smtClean="0">
                        <a:latin typeface="Cambria Math" panose="02040503050406030204" pitchFamily="18" charset="0"/>
                      </a:rPr>
                      <m:t>𝑛</m:t>
                    </m:r>
                  </m:oMath>
                </a14:m>
                <a:r>
                  <a:rPr lang="en-US" altLang="en-US" dirty="0"/>
                  <a:t> incidence matrix representing the cluster memberships. A 1 in a row means that the points are in the same cluster.</a:t>
                </a:r>
              </a:p>
              <a:p>
                <a:r>
                  <a:rPr lang="en-US" altLang="en-US" dirty="0"/>
                  <a:t>High correlation indicates that points that belong to the same cluster (a 1 in the incidence matrix) are close to each other (a large value in the similarity matrix). </a:t>
                </a:r>
              </a:p>
              <a:p>
                <a:endParaRPr lang="en-US" altLang="en-US" dirty="0"/>
              </a:p>
            </p:txBody>
          </p:sp>
        </mc:Choice>
        <mc:Fallback xmlns="">
          <p:sp>
            <p:nvSpPr>
              <p:cNvPr id="88065" name="Rectangle 1">
                <a:extLst>
                  <a:ext uri="{FF2B5EF4-FFF2-40B4-BE49-F238E27FC236}">
                    <a16:creationId xmlns:a16="http://schemas.microsoft.com/office/drawing/2014/main" id="{B3C60B40-E222-4B93-B061-5975A0749118}"/>
                  </a:ext>
                </a:extLst>
              </p:cNvPr>
              <p:cNvSpPr>
                <a:spLocks noGrp="1" noRot="1" noChangeAspect="1" noMove="1" noResize="1" noEditPoints="1" noAdjustHandles="1" noChangeArrowheads="1" noChangeShapeType="1" noTextEdit="1"/>
              </p:cNvSpPr>
              <p:nvPr>
                <p:ph idx="1"/>
              </p:nvPr>
            </p:nvSpPr>
            <p:spPr>
              <a:xfrm>
                <a:off x="628650" y="1524001"/>
                <a:ext cx="7886700" cy="1325563"/>
              </a:xfrm>
              <a:blipFill>
                <a:blip r:embed="rId3"/>
                <a:stretch>
                  <a:fillRect l="-309" t="-5991" b="-1843"/>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F99A0A1E-6B5D-B866-583A-5196190CFFD3}"/>
              </a:ext>
            </a:extLst>
          </p:cNvPr>
          <p:cNvGrpSpPr/>
          <p:nvPr/>
        </p:nvGrpSpPr>
        <p:grpSpPr>
          <a:xfrm>
            <a:off x="838200" y="3082326"/>
            <a:ext cx="3468569" cy="3254035"/>
            <a:chOff x="838200" y="3082326"/>
            <a:chExt cx="3468569" cy="3254035"/>
          </a:xfrm>
        </p:grpSpPr>
        <p:pic>
          <p:nvPicPr>
            <p:cNvPr id="88067" name="Picture 3">
              <a:extLst>
                <a:ext uri="{FF2B5EF4-FFF2-40B4-BE49-F238E27FC236}">
                  <a16:creationId xmlns:a16="http://schemas.microsoft.com/office/drawing/2014/main" id="{3EF19C57-C14D-4069-9DF5-FA8F7DDD63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310823"/>
              <a:ext cx="3468569" cy="26018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8069" name="Text Box 5">
              <a:extLst>
                <a:ext uri="{FF2B5EF4-FFF2-40B4-BE49-F238E27FC236}">
                  <a16:creationId xmlns:a16="http://schemas.microsoft.com/office/drawing/2014/main" id="{AD080C4C-5A29-4F66-81ED-9722F8302563}"/>
                </a:ext>
              </a:extLst>
            </p:cNvPr>
            <p:cNvSpPr txBox="1">
              <a:spLocks noChangeArrowheads="1"/>
            </p:cNvSpPr>
            <p:nvPr/>
          </p:nvSpPr>
          <p:spPr bwMode="auto">
            <a:xfrm>
              <a:off x="1333500" y="6026403"/>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mn-lt"/>
                </a:rPr>
                <a:t>Corr = 0.9235</a:t>
              </a:r>
            </a:p>
          </p:txBody>
        </p:sp>
        <p:sp>
          <p:nvSpPr>
            <p:cNvPr id="2" name="Text Box 5">
              <a:extLst>
                <a:ext uri="{FF2B5EF4-FFF2-40B4-BE49-F238E27FC236}">
                  <a16:creationId xmlns:a16="http://schemas.microsoft.com/office/drawing/2014/main" id="{CD3449EB-3D81-12DA-8492-267C7092566A}"/>
                </a:ext>
              </a:extLst>
            </p:cNvPr>
            <p:cNvSpPr txBox="1">
              <a:spLocks noChangeArrowheads="1"/>
            </p:cNvSpPr>
            <p:nvPr/>
          </p:nvSpPr>
          <p:spPr bwMode="auto">
            <a:xfrm>
              <a:off x="1655036" y="3082326"/>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mn-lt"/>
                </a:rPr>
                <a:t>Good Cluster Structure</a:t>
              </a:r>
            </a:p>
          </p:txBody>
        </p:sp>
      </p:grpSp>
      <p:grpSp>
        <p:nvGrpSpPr>
          <p:cNvPr id="5" name="Group 4">
            <a:extLst>
              <a:ext uri="{FF2B5EF4-FFF2-40B4-BE49-F238E27FC236}">
                <a16:creationId xmlns:a16="http://schemas.microsoft.com/office/drawing/2014/main" id="{34A34B24-413F-382F-E716-72780BE8D472}"/>
              </a:ext>
            </a:extLst>
          </p:cNvPr>
          <p:cNvGrpSpPr/>
          <p:nvPr/>
        </p:nvGrpSpPr>
        <p:grpSpPr>
          <a:xfrm>
            <a:off x="4381500" y="3119042"/>
            <a:ext cx="3576638" cy="3300098"/>
            <a:chOff x="4381500" y="3119042"/>
            <a:chExt cx="3576638" cy="3300098"/>
          </a:xfrm>
        </p:grpSpPr>
        <p:pic>
          <p:nvPicPr>
            <p:cNvPr id="88068" name="Picture 4">
              <a:extLst>
                <a:ext uri="{FF2B5EF4-FFF2-40B4-BE49-F238E27FC236}">
                  <a16:creationId xmlns:a16="http://schemas.microsoft.com/office/drawing/2014/main" id="{2C700960-08FA-441C-8AC8-E19AA8FA6B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500" y="3310823"/>
              <a:ext cx="3576638" cy="268294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8070" name="Text Box 6">
              <a:extLst>
                <a:ext uri="{FF2B5EF4-FFF2-40B4-BE49-F238E27FC236}">
                  <a16:creationId xmlns:a16="http://schemas.microsoft.com/office/drawing/2014/main" id="{BBF9DD3F-33CA-43BB-81CD-3ECE3B37C01A}"/>
                </a:ext>
              </a:extLst>
            </p:cNvPr>
            <p:cNvSpPr txBox="1">
              <a:spLocks noChangeArrowheads="1"/>
            </p:cNvSpPr>
            <p:nvPr/>
          </p:nvSpPr>
          <p:spPr bwMode="auto">
            <a:xfrm>
              <a:off x="5181600" y="6109182"/>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mn-lt"/>
                </a:rPr>
                <a:t>Corr = 0.5810</a:t>
              </a:r>
            </a:p>
          </p:txBody>
        </p:sp>
        <p:sp>
          <p:nvSpPr>
            <p:cNvPr id="3" name="Text Box 5">
              <a:extLst>
                <a:ext uri="{FF2B5EF4-FFF2-40B4-BE49-F238E27FC236}">
                  <a16:creationId xmlns:a16="http://schemas.microsoft.com/office/drawing/2014/main" id="{50A2C2C9-3FB5-E5F6-E981-06D0F25014D0}"/>
                </a:ext>
              </a:extLst>
            </p:cNvPr>
            <p:cNvSpPr txBox="1">
              <a:spLocks noChangeArrowheads="1"/>
            </p:cNvSpPr>
            <p:nvPr/>
          </p:nvSpPr>
          <p:spPr bwMode="auto">
            <a:xfrm>
              <a:off x="5105400" y="3119042"/>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mn-lt"/>
                </a:rPr>
                <a:t>Random Data</a:t>
              </a:r>
            </a:p>
          </p:txBody>
        </p:sp>
      </p:grpSp>
    </p:spTree>
    <p:extLst>
      <p:ext uri="{BB962C8B-B14F-4D97-AF65-F5344CB8AC3E}">
        <p14:creationId xmlns:p14="http://schemas.microsoft.com/office/powerpoint/2010/main" val="273039797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8D966ED-4B3D-43F7-BCE8-594ACDE845E2}"/>
              </a:ext>
            </a:extLst>
          </p:cNvPr>
          <p:cNvSpPr>
            <a:spLocks noGrp="1" noChangeArrowheads="1"/>
          </p:cNvSpPr>
          <p:nvPr>
            <p:ph type="title"/>
          </p:nvPr>
        </p:nvSpPr>
        <p:spPr/>
        <p:txBody>
          <a:bodyPr/>
          <a:lstStyle/>
          <a:p>
            <a:r>
              <a:rPr lang="en-US" altLang="en-US" dirty="0"/>
              <a:t>Internal Index: Cohesion and Separation</a:t>
            </a:r>
          </a:p>
        </p:txBody>
      </p:sp>
      <p:sp>
        <p:nvSpPr>
          <p:cNvPr id="91137" name="Rectangle 1">
            <a:extLst>
              <a:ext uri="{FF2B5EF4-FFF2-40B4-BE49-F238E27FC236}">
                <a16:creationId xmlns:a16="http://schemas.microsoft.com/office/drawing/2014/main" id="{6838A6E9-27E7-4D8B-9616-C9876D462F5A}"/>
              </a:ext>
            </a:extLst>
          </p:cNvPr>
          <p:cNvSpPr>
            <a:spLocks noGrp="1" noChangeArrowheads="1"/>
          </p:cNvSpPr>
          <p:nvPr>
            <p:ph idx="1"/>
          </p:nvPr>
        </p:nvSpPr>
        <p:spPr>
          <a:xfrm>
            <a:off x="628650" y="1447800"/>
            <a:ext cx="7886700" cy="1520825"/>
          </a:xfrm>
        </p:spPr>
        <p:txBody>
          <a:bodyPr>
            <a:normAutofit fontScale="85000" lnSpcReduction="10000"/>
          </a:bodyPr>
          <a:lstStyle/>
          <a:p>
            <a:pPr marL="0" indent="0">
              <a:buNone/>
            </a:pPr>
            <a:r>
              <a:rPr lang="en-US" altLang="en-US" dirty="0"/>
              <a:t>Several indices are based on the concept of cohesion and separation.</a:t>
            </a:r>
          </a:p>
          <a:p>
            <a:pPr marL="0" indent="0">
              <a:buNone/>
            </a:pPr>
            <a:endParaRPr lang="en-US" altLang="en-US" dirty="0"/>
          </a:p>
          <a:p>
            <a:r>
              <a:rPr lang="en-US" altLang="en-US" b="1" dirty="0">
                <a:solidFill>
                  <a:srgbClr val="FF0000"/>
                </a:solidFill>
              </a:rPr>
              <a:t>Cluster Cohesion</a:t>
            </a:r>
            <a:r>
              <a:rPr lang="en-US" altLang="en-US" dirty="0"/>
              <a:t>: Measures how closely related  objects in a cluster are. </a:t>
            </a:r>
          </a:p>
          <a:p>
            <a:r>
              <a:rPr lang="en-US" altLang="en-US" b="1" dirty="0">
                <a:solidFill>
                  <a:srgbClr val="FF0000"/>
                </a:solidFill>
              </a:rPr>
              <a:t>Cluster Separation:</a:t>
            </a:r>
            <a:r>
              <a:rPr lang="en-US" altLang="en-US" dirty="0"/>
              <a:t> Measure how distinct or well-separated a cluster is from other clusters. </a:t>
            </a:r>
          </a:p>
        </p:txBody>
      </p:sp>
      <p:grpSp>
        <p:nvGrpSpPr>
          <p:cNvPr id="5" name="Group 4">
            <a:extLst>
              <a:ext uri="{FF2B5EF4-FFF2-40B4-BE49-F238E27FC236}">
                <a16:creationId xmlns:a16="http://schemas.microsoft.com/office/drawing/2014/main" id="{92EE9FF8-108A-CE3A-3F71-17CE379CDA1A}"/>
              </a:ext>
            </a:extLst>
          </p:cNvPr>
          <p:cNvGrpSpPr/>
          <p:nvPr/>
        </p:nvGrpSpPr>
        <p:grpSpPr>
          <a:xfrm>
            <a:off x="3886200" y="3352800"/>
            <a:ext cx="4419600" cy="2535891"/>
            <a:chOff x="3886200" y="3352800"/>
            <a:chExt cx="4419600" cy="2535891"/>
          </a:xfrm>
        </p:grpSpPr>
        <p:sp>
          <p:nvSpPr>
            <p:cNvPr id="91139" name="Freeform 3">
              <a:extLst>
                <a:ext uri="{FF2B5EF4-FFF2-40B4-BE49-F238E27FC236}">
                  <a16:creationId xmlns:a16="http://schemas.microsoft.com/office/drawing/2014/main" id="{DAB2BB99-39B9-4B74-A9E4-2037ABF16063}"/>
                </a:ext>
              </a:extLst>
            </p:cNvPr>
            <p:cNvSpPr>
              <a:spLocks noChangeArrowheads="1"/>
            </p:cNvSpPr>
            <p:nvPr/>
          </p:nvSpPr>
          <p:spPr bwMode="auto">
            <a:xfrm rot="16200000">
              <a:off x="3663157" y="3575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0" name="Oval 4">
              <a:extLst>
                <a:ext uri="{FF2B5EF4-FFF2-40B4-BE49-F238E27FC236}">
                  <a16:creationId xmlns:a16="http://schemas.microsoft.com/office/drawing/2014/main" id="{E78702A3-8705-40ED-B5DB-EE75C52B687B}"/>
                </a:ext>
              </a:extLst>
            </p:cNvPr>
            <p:cNvSpPr>
              <a:spLocks noChangeArrowheads="1"/>
            </p:cNvSpPr>
            <p:nvPr/>
          </p:nvSpPr>
          <p:spPr bwMode="auto">
            <a:xfrm rot="16200000">
              <a:off x="4953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1" name="Oval 5">
              <a:extLst>
                <a:ext uri="{FF2B5EF4-FFF2-40B4-BE49-F238E27FC236}">
                  <a16:creationId xmlns:a16="http://schemas.microsoft.com/office/drawing/2014/main" id="{FDE5B718-B8D8-466F-A217-4F00CF30C713}"/>
                </a:ext>
              </a:extLst>
            </p:cNvPr>
            <p:cNvSpPr>
              <a:spLocks noChangeArrowheads="1"/>
            </p:cNvSpPr>
            <p:nvPr/>
          </p:nvSpPr>
          <p:spPr bwMode="auto">
            <a:xfrm rot="16200000">
              <a:off x="4876800" y="3733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2" name="Oval 6">
              <a:extLst>
                <a:ext uri="{FF2B5EF4-FFF2-40B4-BE49-F238E27FC236}">
                  <a16:creationId xmlns:a16="http://schemas.microsoft.com/office/drawing/2014/main" id="{38A832C1-4F13-4AF9-A221-55A230EE70A0}"/>
                </a:ext>
              </a:extLst>
            </p:cNvPr>
            <p:cNvSpPr>
              <a:spLocks noChangeArrowheads="1"/>
            </p:cNvSpPr>
            <p:nvPr/>
          </p:nvSpPr>
          <p:spPr bwMode="auto">
            <a:xfrm rot="16200000">
              <a:off x="4038600" y="4191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3" name="Oval 7">
              <a:extLst>
                <a:ext uri="{FF2B5EF4-FFF2-40B4-BE49-F238E27FC236}">
                  <a16:creationId xmlns:a16="http://schemas.microsoft.com/office/drawing/2014/main" id="{203A7B09-F558-492B-8F33-73BA56DC5892}"/>
                </a:ext>
              </a:extLst>
            </p:cNvPr>
            <p:cNvSpPr>
              <a:spLocks noChangeArrowheads="1"/>
            </p:cNvSpPr>
            <p:nvPr/>
          </p:nvSpPr>
          <p:spPr bwMode="auto">
            <a:xfrm rot="16200000">
              <a:off x="5103813" y="4037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4" name="Freeform 8">
              <a:extLst>
                <a:ext uri="{FF2B5EF4-FFF2-40B4-BE49-F238E27FC236}">
                  <a16:creationId xmlns:a16="http://schemas.microsoft.com/office/drawing/2014/main" id="{D7D1C250-7D0D-4AC2-AFB0-16D2192DBCE8}"/>
                </a:ext>
              </a:extLst>
            </p:cNvPr>
            <p:cNvSpPr>
              <a:spLocks noChangeArrowheads="1"/>
            </p:cNvSpPr>
            <p:nvPr/>
          </p:nvSpPr>
          <p:spPr bwMode="auto">
            <a:xfrm rot="5400000" flipV="1">
              <a:off x="6553200" y="3429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5" name="Oval 9">
              <a:extLst>
                <a:ext uri="{FF2B5EF4-FFF2-40B4-BE49-F238E27FC236}">
                  <a16:creationId xmlns:a16="http://schemas.microsoft.com/office/drawing/2014/main" id="{08310F41-81E7-4B81-A3A0-329647F2C932}"/>
                </a:ext>
              </a:extLst>
            </p:cNvPr>
            <p:cNvSpPr>
              <a:spLocks noChangeArrowheads="1"/>
            </p:cNvSpPr>
            <p:nvPr/>
          </p:nvSpPr>
          <p:spPr bwMode="auto">
            <a:xfrm rot="5400000" flipV="1">
              <a:off x="80772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6" name="Oval 10">
              <a:extLst>
                <a:ext uri="{FF2B5EF4-FFF2-40B4-BE49-F238E27FC236}">
                  <a16:creationId xmlns:a16="http://schemas.microsoft.com/office/drawing/2014/main" id="{3D28643C-3401-4FE9-A1CA-FE5B5816EB69}"/>
                </a:ext>
              </a:extLst>
            </p:cNvPr>
            <p:cNvSpPr>
              <a:spLocks noChangeArrowheads="1"/>
            </p:cNvSpPr>
            <p:nvPr/>
          </p:nvSpPr>
          <p:spPr bwMode="auto">
            <a:xfrm rot="5400000" flipV="1">
              <a:off x="6716713"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7" name="Oval 11">
              <a:extLst>
                <a:ext uri="{FF2B5EF4-FFF2-40B4-BE49-F238E27FC236}">
                  <a16:creationId xmlns:a16="http://schemas.microsoft.com/office/drawing/2014/main" id="{1F86B361-CDCF-4BC2-B04E-CAC4921636DC}"/>
                </a:ext>
              </a:extLst>
            </p:cNvPr>
            <p:cNvSpPr>
              <a:spLocks noChangeArrowheads="1"/>
            </p:cNvSpPr>
            <p:nvPr/>
          </p:nvSpPr>
          <p:spPr bwMode="auto">
            <a:xfrm rot="5400000" flipV="1">
              <a:off x="7239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8" name="Oval 12">
              <a:extLst>
                <a:ext uri="{FF2B5EF4-FFF2-40B4-BE49-F238E27FC236}">
                  <a16:creationId xmlns:a16="http://schemas.microsoft.com/office/drawing/2014/main" id="{7FABF367-42D2-4F97-8F52-685FE0DC9033}"/>
                </a:ext>
              </a:extLst>
            </p:cNvPr>
            <p:cNvSpPr>
              <a:spLocks noChangeArrowheads="1"/>
            </p:cNvSpPr>
            <p:nvPr/>
          </p:nvSpPr>
          <p:spPr bwMode="auto">
            <a:xfrm rot="5400000" flipV="1">
              <a:off x="7239000" y="3494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77" name="Rectangle 41">
              <a:extLst>
                <a:ext uri="{FF2B5EF4-FFF2-40B4-BE49-F238E27FC236}">
                  <a16:creationId xmlns:a16="http://schemas.microsoft.com/office/drawing/2014/main" id="{43ECF08F-C8F8-4B32-97E6-70F9285B6C6D}"/>
                </a:ext>
              </a:extLst>
            </p:cNvPr>
            <p:cNvSpPr>
              <a:spLocks noChangeArrowheads="1"/>
            </p:cNvSpPr>
            <p:nvPr/>
          </p:nvSpPr>
          <p:spPr bwMode="auto">
            <a:xfrm>
              <a:off x="5029200" y="5486400"/>
              <a:ext cx="128981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separation</a:t>
              </a:r>
            </a:p>
          </p:txBody>
        </p:sp>
        <p:sp>
          <p:nvSpPr>
            <p:cNvPr id="2" name="Arrow: Left-Right 1">
              <a:extLst>
                <a:ext uri="{FF2B5EF4-FFF2-40B4-BE49-F238E27FC236}">
                  <a16:creationId xmlns:a16="http://schemas.microsoft.com/office/drawing/2014/main" id="{33B1A363-5E64-4703-B90B-857313C9EADD}"/>
                </a:ext>
              </a:extLst>
            </p:cNvPr>
            <p:cNvSpPr/>
            <p:nvPr/>
          </p:nvSpPr>
          <p:spPr>
            <a:xfrm>
              <a:off x="5180013" y="3962400"/>
              <a:ext cx="1612900" cy="60960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D166EEBC-07E1-BDEA-336D-432A2447E481}"/>
              </a:ext>
            </a:extLst>
          </p:cNvPr>
          <p:cNvGrpSpPr/>
          <p:nvPr/>
        </p:nvGrpSpPr>
        <p:grpSpPr>
          <a:xfrm>
            <a:off x="762000" y="3429000"/>
            <a:ext cx="1611313" cy="2459691"/>
            <a:chOff x="762000" y="3429000"/>
            <a:chExt cx="1611313" cy="2459691"/>
          </a:xfrm>
        </p:grpSpPr>
        <p:sp>
          <p:nvSpPr>
            <p:cNvPr id="91165" name="Freeform 29">
              <a:extLst>
                <a:ext uri="{FF2B5EF4-FFF2-40B4-BE49-F238E27FC236}">
                  <a16:creationId xmlns:a16="http://schemas.microsoft.com/office/drawing/2014/main" id="{513D3A91-243F-48A6-8F21-54C58CA4F9FD}"/>
                </a:ext>
              </a:extLst>
            </p:cNvPr>
            <p:cNvSpPr>
              <a:spLocks noChangeArrowheads="1"/>
            </p:cNvSpPr>
            <p:nvPr/>
          </p:nvSpPr>
          <p:spPr bwMode="auto">
            <a:xfrm rot="16200000">
              <a:off x="691357" y="37282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66" name="Oval 30">
              <a:extLst>
                <a:ext uri="{FF2B5EF4-FFF2-40B4-BE49-F238E27FC236}">
                  <a16:creationId xmlns:a16="http://schemas.microsoft.com/office/drawing/2014/main" id="{5B49EFA8-25B3-48A7-92C2-EBD213A5BF8B}"/>
                </a:ext>
              </a:extLst>
            </p:cNvPr>
            <p:cNvSpPr>
              <a:spLocks noChangeArrowheads="1"/>
            </p:cNvSpPr>
            <p:nvPr/>
          </p:nvSpPr>
          <p:spPr bwMode="auto">
            <a:xfrm rot="16200000">
              <a:off x="1981200" y="4648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7" name="Oval 31">
              <a:extLst>
                <a:ext uri="{FF2B5EF4-FFF2-40B4-BE49-F238E27FC236}">
                  <a16:creationId xmlns:a16="http://schemas.microsoft.com/office/drawing/2014/main" id="{1C4F8203-CA44-4497-8149-45C4E2D037F4}"/>
                </a:ext>
              </a:extLst>
            </p:cNvPr>
            <p:cNvSpPr>
              <a:spLocks noChangeArrowheads="1"/>
            </p:cNvSpPr>
            <p:nvPr/>
          </p:nvSpPr>
          <p:spPr bwMode="auto">
            <a:xfrm rot="16200000">
              <a:off x="19050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8" name="Oval 32">
              <a:extLst>
                <a:ext uri="{FF2B5EF4-FFF2-40B4-BE49-F238E27FC236}">
                  <a16:creationId xmlns:a16="http://schemas.microsoft.com/office/drawing/2014/main" id="{43199714-095B-482B-B363-D2FD1D06C17F}"/>
                </a:ext>
              </a:extLst>
            </p:cNvPr>
            <p:cNvSpPr>
              <a:spLocks noChangeArrowheads="1"/>
            </p:cNvSpPr>
            <p:nvPr/>
          </p:nvSpPr>
          <p:spPr bwMode="auto">
            <a:xfrm rot="16200000">
              <a:off x="1066800" y="43434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9" name="Oval 33">
              <a:extLst>
                <a:ext uri="{FF2B5EF4-FFF2-40B4-BE49-F238E27FC236}">
                  <a16:creationId xmlns:a16="http://schemas.microsoft.com/office/drawing/2014/main" id="{21FC007D-BB0C-4084-A145-1979DB9B138E}"/>
                </a:ext>
              </a:extLst>
            </p:cNvPr>
            <p:cNvSpPr>
              <a:spLocks noChangeArrowheads="1"/>
            </p:cNvSpPr>
            <p:nvPr/>
          </p:nvSpPr>
          <p:spPr bwMode="auto">
            <a:xfrm rot="16200000">
              <a:off x="2132013" y="41894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76" name="Rectangle 40">
              <a:extLst>
                <a:ext uri="{FF2B5EF4-FFF2-40B4-BE49-F238E27FC236}">
                  <a16:creationId xmlns:a16="http://schemas.microsoft.com/office/drawing/2014/main" id="{F5E4BA7E-FF0E-4C20-A0B3-9863A475AC78}"/>
                </a:ext>
              </a:extLst>
            </p:cNvPr>
            <p:cNvSpPr>
              <a:spLocks noChangeArrowheads="1"/>
            </p:cNvSpPr>
            <p:nvPr/>
          </p:nvSpPr>
          <p:spPr bwMode="auto">
            <a:xfrm>
              <a:off x="990600" y="5486400"/>
              <a:ext cx="1115796"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cohesion</a:t>
              </a:r>
            </a:p>
          </p:txBody>
        </p:sp>
        <p:sp>
          <p:nvSpPr>
            <p:cNvPr id="3" name="Oval 2">
              <a:extLst>
                <a:ext uri="{FF2B5EF4-FFF2-40B4-BE49-F238E27FC236}">
                  <a16:creationId xmlns:a16="http://schemas.microsoft.com/office/drawing/2014/main" id="{5AD99C6F-FABA-4E1A-8E77-06E3FD332C57}"/>
                </a:ext>
              </a:extLst>
            </p:cNvPr>
            <p:cNvSpPr/>
            <p:nvPr/>
          </p:nvSpPr>
          <p:spPr>
            <a:xfrm>
              <a:off x="762000" y="3429000"/>
              <a:ext cx="1611313" cy="1752600"/>
            </a:xfrm>
            <a:prstGeom prst="ellipse">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grpSp>
    </p:spTree>
    <p:extLst>
      <p:ext uri="{BB962C8B-B14F-4D97-AF65-F5344CB8AC3E}">
        <p14:creationId xmlns:p14="http://schemas.microsoft.com/office/powerpoint/2010/main" val="39723029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Rectangle 2"/>
          <p:cNvSpPr>
            <a:spLocks noGrp="1" noChangeArrowheads="1"/>
          </p:cNvSpPr>
          <p:nvPr>
            <p:ph type="title"/>
          </p:nvPr>
        </p:nvSpPr>
        <p:spPr/>
        <p:txBody>
          <a:bodyPr/>
          <a:lstStyle/>
          <a:p>
            <a:r>
              <a:rPr lang="en-US" dirty="0"/>
              <a:t>Clustering as Unsupervised Learning</a:t>
            </a:r>
          </a:p>
        </p:txBody>
      </p:sp>
      <mc:AlternateContent xmlns:mc="http://schemas.openxmlformats.org/markup-compatibility/2006" xmlns:a14="http://schemas.microsoft.com/office/drawing/2010/main">
        <mc:Choice Requires="a14">
          <p:sp>
            <p:nvSpPr>
              <p:cNvPr id="1104899" name="Rectangle 3"/>
              <p:cNvSpPr>
                <a:spLocks noGrp="1" noChangeArrowheads="1"/>
              </p:cNvSpPr>
              <p:nvPr>
                <p:ph idx="1"/>
              </p:nvPr>
            </p:nvSpPr>
            <p:spPr>
              <a:xfrm>
                <a:off x="628650" y="1825625"/>
                <a:ext cx="3943350" cy="4575175"/>
              </a:xfrm>
            </p:spPr>
            <p:txBody>
              <a:bodyPr>
                <a:normAutofit fontScale="92500" lnSpcReduction="10000"/>
              </a:bodyPr>
              <a:lstStyle/>
              <a:p>
                <a:r>
                  <a:rPr lang="en-US" dirty="0"/>
                  <a:t>Examples</a:t>
                </a:r>
              </a:p>
              <a:p>
                <a:pPr lvl="1"/>
                <a:r>
                  <a:rPr lang="en-US" dirty="0"/>
                  <a:t>Input data: </a:t>
                </a:r>
                <a14:m>
                  <m:oMath xmlns:m="http://schemas.openxmlformats.org/officeDocument/2006/math">
                    <m:r>
                      <m:rPr>
                        <m:sty m:val="p"/>
                      </m:rPr>
                      <a:rPr lang="en-US" dirty="0" smtClean="0">
                        <a:latin typeface="Cambria Math" panose="02040503050406030204" pitchFamily="18" charset="0"/>
                      </a:rPr>
                      <m:t>E</m:t>
                    </m:r>
                    <m:r>
                      <a:rPr lang="en-US" dirty="0" smtClean="0">
                        <a:latin typeface="Cambria Math" panose="02040503050406030204" pitchFamily="18" charset="0"/>
                      </a:rPr>
                      <m:t>=</m:t>
                    </m:r>
                    <m:sSub>
                      <m:sSubPr>
                        <m:ctrlPr>
                          <a:rPr lang="en-US" i="1" dirty="0">
                            <a:latin typeface="Cambria Math" panose="02040503050406030204" pitchFamily="18" charset="0"/>
                          </a:rPr>
                        </m:ctrlPr>
                      </m:sSubPr>
                      <m:e>
                        <m:r>
                          <a:rPr lang="en-US" dirty="0">
                            <a:latin typeface="Cambria Math" panose="02040503050406030204" pitchFamily="18" charset="0"/>
                          </a:rPr>
                          <m:t>𝑥</m:t>
                        </m:r>
                      </m:e>
                      <m:sub>
                        <m:r>
                          <a:rPr lang="en-US" dirty="0">
                            <a:latin typeface="Cambria Math" panose="02040503050406030204" pitchFamily="18" charset="0"/>
                          </a:rPr>
                          <m:t>1</m:t>
                        </m:r>
                      </m:sub>
                    </m:sSub>
                    <m:r>
                      <a:rPr lang="en-US" b="0" i="0" dirty="0" smtClean="0">
                        <a:latin typeface="Cambria Math" panose="02040503050406030204" pitchFamily="18" charset="0"/>
                      </a:rPr>
                      <m:t>,</m:t>
                    </m:r>
                    <m:sSub>
                      <m:sSubPr>
                        <m:ctrlPr>
                          <a:rPr lang="en-US" i="1" dirty="0">
                            <a:latin typeface="Cambria Math" panose="02040503050406030204" pitchFamily="18" charset="0"/>
                          </a:rPr>
                        </m:ctrlPr>
                      </m:sSubPr>
                      <m:e>
                        <m:r>
                          <a:rPr lang="en-US" dirty="0">
                            <a:latin typeface="Cambria Math" panose="02040503050406030204" pitchFamily="18" charset="0"/>
                          </a:rPr>
                          <m:t>𝑥</m:t>
                        </m:r>
                      </m:e>
                      <m:sub>
                        <m:r>
                          <a:rPr lang="en-US" b="0" i="1" dirty="0" smtClean="0">
                            <a:latin typeface="Cambria Math" panose="02040503050406030204" pitchFamily="18" charset="0"/>
                          </a:rPr>
                          <m:t>2</m:t>
                        </m:r>
                      </m:sub>
                    </m:sSub>
                    <m:r>
                      <a:rPr lang="en-US"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x</m:t>
                        </m:r>
                      </m:e>
                      <m:sub>
                        <m:r>
                          <m:rPr>
                            <m:sty m:val="p"/>
                          </m:rPr>
                          <a:rPr lang="en-US" b="0" i="0" dirty="0" smtClean="0">
                            <a:latin typeface="Cambria Math" panose="02040503050406030204" pitchFamily="18" charset="0"/>
                          </a:rPr>
                          <m:t>i</m:t>
                        </m:r>
                      </m:sub>
                    </m:sSub>
                    <m:r>
                      <a:rPr lang="en-US" b="0" i="0" dirty="0" smtClean="0">
                        <a:latin typeface="Cambria Math" panose="02040503050406030204" pitchFamily="18" charset="0"/>
                      </a:rPr>
                      <m:t>, …, </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x</m:t>
                        </m:r>
                      </m:e>
                      <m:sub>
                        <m:r>
                          <m:rPr>
                            <m:sty m:val="p"/>
                          </m:rPr>
                          <a:rPr lang="en-US" b="0" i="0" dirty="0" smtClean="0">
                            <a:latin typeface="Cambria Math" panose="02040503050406030204" pitchFamily="18" charset="0"/>
                          </a:rPr>
                          <m:t>N</m:t>
                        </m:r>
                      </m:sub>
                    </m:sSub>
                    <m:r>
                      <a:rPr lang="en-US" dirty="0" smtClean="0">
                        <a:latin typeface="Cambria Math" panose="02040503050406030204" pitchFamily="18" charset="0"/>
                      </a:rPr>
                      <m:t>.</m:t>
                    </m:r>
                  </m:oMath>
                </a14:m>
                <a:endParaRPr lang="en-US" dirty="0"/>
              </a:p>
              <a:p>
                <a:pPr lvl="1"/>
                <a:r>
                  <a:rPr lang="en-US" dirty="0"/>
                  <a:t>We assume that the examples are produced </a:t>
                </a:r>
                <a:r>
                  <a:rPr lang="en-US" dirty="0" err="1"/>
                  <a:t>iid</a:t>
                </a:r>
                <a:r>
                  <a:rPr lang="en-US" dirty="0"/>
                  <a:t> (with noise and errors) from a set of </a:t>
                </a:r>
                <a14:m>
                  <m:oMath xmlns:m="http://schemas.openxmlformats.org/officeDocument/2006/math">
                    <m:r>
                      <a:rPr lang="en-US" i="1" dirty="0" smtClean="0">
                        <a:latin typeface="Cambria Math" panose="02040503050406030204" pitchFamily="18" charset="0"/>
                      </a:rPr>
                      <m:t>𝑘</m:t>
                    </m:r>
                  </m:oMath>
                </a14:m>
                <a:r>
                  <a:rPr lang="en-US" dirty="0"/>
                  <a:t> clusters </a:t>
                </a:r>
                <a14:m>
                  <m:oMath xmlns:m="http://schemas.openxmlformats.org/officeDocument/2006/math">
                    <m:r>
                      <a:rPr lang="en-US" b="0" i="1" smtClean="0">
                        <a:latin typeface="Cambria Math" panose="02040503050406030204" pitchFamily="18" charset="0"/>
                        <a:ea typeface="Cambria Math" panose="02040503050406030204" pitchFamily="18" charset="0"/>
                      </a:rPr>
                      <m:t>𝒞</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oMath>
                </a14:m>
                <a:r>
                  <a:rPr lang="en-US" dirty="0"/>
                  <a:t>.</a:t>
                </a:r>
              </a:p>
              <a:p>
                <a:pPr lvl="1"/>
                <a:r>
                  <a:rPr lang="en-US" dirty="0"/>
                  <a:t>The correct assignment is not part of the input data!</a:t>
                </a:r>
              </a:p>
              <a:p>
                <a:pPr lvl="1"/>
                <a:endParaRPr lang="en-US" dirty="0"/>
              </a:p>
              <a:p>
                <a:r>
                  <a:rPr lang="en-US" dirty="0"/>
                  <a:t>Learning problem</a:t>
                </a:r>
              </a:p>
              <a:p>
                <a:pPr lvl="1"/>
                <a:r>
                  <a:rPr lang="en-US" dirty="0"/>
                  <a:t>Find an assignment function </a:t>
                </a:r>
                <a:br>
                  <a:rPr lang="en-US" dirty="0"/>
                </a:br>
                <a:br>
                  <a:rPr lang="en-US" dirty="0"/>
                </a:br>
                <a:r>
                  <a:rPr lang="en-US" dirty="0"/>
                  <a:t>		</a:t>
                </a:r>
                <a14:m>
                  <m:oMath xmlns:m="http://schemas.openxmlformats.org/officeDocument/2006/math">
                    <m:r>
                      <a:rPr lang="en-US">
                        <a:latin typeface="Cambria Math" panose="02040503050406030204" pitchFamily="18" charset="0"/>
                      </a:rPr>
                      <m:t>𝑦</m:t>
                    </m:r>
                    <m:r>
                      <a:rPr lang="en-US">
                        <a:latin typeface="Cambria Math" panose="02040503050406030204" pitchFamily="18" charset="0"/>
                      </a:rPr>
                      <m:t>=</m:t>
                    </m:r>
                    <m:r>
                      <a:rPr lang="en-US">
                        <a:latin typeface="Cambria Math" panose="02040503050406030204" pitchFamily="18" charset="0"/>
                      </a:rPr>
                      <m:t>𝑓</m:t>
                    </m:r>
                    <m:d>
                      <m:dPr>
                        <m:ctrlPr>
                          <a:rPr lang="en-US" i="1">
                            <a:latin typeface="Cambria Math" panose="02040503050406030204" pitchFamily="18" charset="0"/>
                          </a:rPr>
                        </m:ctrlPr>
                      </m:dPr>
                      <m:e>
                        <m:r>
                          <a:rPr lang="en-US">
                            <a:latin typeface="Cambria Math" panose="02040503050406030204" pitchFamily="18" charset="0"/>
                          </a:rPr>
                          <m:t>𝑥</m:t>
                        </m:r>
                      </m:e>
                    </m:d>
                  </m:oMath>
                </a14:m>
                <a:r>
                  <a:rPr lang="en-US" dirty="0"/>
                  <a:t> </a:t>
                </a:r>
                <a:br>
                  <a:rPr lang="en-US" dirty="0"/>
                </a:br>
                <a:br>
                  <a:rPr lang="en-US" dirty="0"/>
                </a:br>
                <a:r>
                  <a:rPr lang="en-US" dirty="0"/>
                  <a:t>where </a:t>
                </a:r>
                <a14:m>
                  <m:oMath xmlns:m="http://schemas.openxmlformats.org/officeDocument/2006/math">
                    <m:r>
                      <a:rPr lang="en-US" i="1" dirty="0" smtClean="0">
                        <a:latin typeface="Cambria Math" panose="02040503050406030204" pitchFamily="18" charset="0"/>
                      </a:rPr>
                      <m:t>𝑦</m:t>
                    </m:r>
                    <m:r>
                      <a:rPr lang="en-US" b="0" i="1" dirty="0" smtClean="0">
                        <a:latin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𝒞</m:t>
                    </m:r>
                  </m:oMath>
                </a14:m>
                <a:r>
                  <a:rPr lang="en-US" dirty="0"/>
                  <a:t> is a cluster label such that an objective function  measuring the quality of the clustering  is minimized.</a:t>
                </a:r>
              </a:p>
            </p:txBody>
          </p:sp>
        </mc:Choice>
        <mc:Fallback xmlns="">
          <p:sp>
            <p:nvSpPr>
              <p:cNvPr id="1104899" name="Rectangle 3"/>
              <p:cNvSpPr>
                <a:spLocks noGrp="1" noRot="1" noChangeAspect="1" noMove="1" noResize="1" noEditPoints="1" noAdjustHandles="1" noChangeArrowheads="1" noChangeShapeType="1" noTextEdit="1"/>
              </p:cNvSpPr>
              <p:nvPr>
                <p:ph idx="1"/>
              </p:nvPr>
            </p:nvSpPr>
            <p:spPr>
              <a:xfrm>
                <a:off x="628650" y="1825625"/>
                <a:ext cx="3943350" cy="4575175"/>
              </a:xfrm>
              <a:blipFill>
                <a:blip r:embed="rId2"/>
                <a:stretch>
                  <a:fillRect l="-1082" t="-1731" r="-464"/>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C4F0819C-D7BA-6A56-610F-03270D010D61}"/>
              </a:ext>
            </a:extLst>
          </p:cNvPr>
          <p:cNvGrpSpPr/>
          <p:nvPr/>
        </p:nvGrpSpPr>
        <p:grpSpPr>
          <a:xfrm>
            <a:off x="4572000" y="2068811"/>
            <a:ext cx="4267200" cy="3592947"/>
            <a:chOff x="4572000" y="2068811"/>
            <a:chExt cx="4267200" cy="3592947"/>
          </a:xfrm>
        </p:grpSpPr>
        <p:pic>
          <p:nvPicPr>
            <p:cNvPr id="30" name="Picture 3">
              <a:extLst>
                <a:ext uri="{FF2B5EF4-FFF2-40B4-BE49-F238E27FC236}">
                  <a16:creationId xmlns:a16="http://schemas.microsoft.com/office/drawing/2014/main" id="{5B626911-5F7A-71B4-7ACC-5EFE34926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459968"/>
              <a:ext cx="4267200" cy="320179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785BA11-21A1-C921-8063-E7B5AF5F1E93}"/>
                    </a:ext>
                  </a:extLst>
                </p:cNvPr>
                <p:cNvSpPr txBox="1"/>
                <p:nvPr/>
              </p:nvSpPr>
              <p:spPr>
                <a:xfrm>
                  <a:off x="6134100" y="2459968"/>
                  <a:ext cx="1447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dirty="0" smtClean="0">
                            <a:solidFill>
                              <a:schemeClr val="tx1"/>
                            </a:solidFill>
                            <a:latin typeface="Cambria Math" panose="02040503050406030204" pitchFamily="18" charset="0"/>
                          </a:rPr>
                          <m:t>𝑘</m:t>
                        </m:r>
                        <m:r>
                          <a:rPr lang="en-US" sz="1400" i="1" dirty="0" smtClean="0">
                            <a:solidFill>
                              <a:schemeClr val="tx1"/>
                            </a:solidFill>
                            <a:latin typeface="Cambria Math" panose="02040503050406030204" pitchFamily="18" charset="0"/>
                          </a:rPr>
                          <m:t> = 3</m:t>
                        </m:r>
                      </m:oMath>
                    </m:oMathPara>
                  </a14:m>
                  <a:endParaRPr lang="en-US" sz="1400" dirty="0">
                    <a:solidFill>
                      <a:schemeClr val="tx1"/>
                    </a:solidFill>
                  </a:endParaRPr>
                </a:p>
              </p:txBody>
            </p:sp>
          </mc:Choice>
          <mc:Fallback xmlns="">
            <p:sp>
              <p:nvSpPr>
                <p:cNvPr id="31" name="TextBox 30">
                  <a:extLst>
                    <a:ext uri="{FF2B5EF4-FFF2-40B4-BE49-F238E27FC236}">
                      <a16:creationId xmlns:a16="http://schemas.microsoft.com/office/drawing/2014/main" id="{8785BA11-21A1-C921-8063-E7B5AF5F1E93}"/>
                    </a:ext>
                  </a:extLst>
                </p:cNvPr>
                <p:cNvSpPr txBox="1">
                  <a:spLocks noRot="1" noChangeAspect="1" noMove="1" noResize="1" noEditPoints="1" noAdjustHandles="1" noChangeArrowheads="1" noChangeShapeType="1" noTextEdit="1"/>
                </p:cNvSpPr>
                <p:nvPr/>
              </p:nvSpPr>
              <p:spPr>
                <a:xfrm>
                  <a:off x="6134100" y="2459968"/>
                  <a:ext cx="144780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2ECF628-4E77-116E-9DE1-D3AAD9973048}"/>
                    </a:ext>
                  </a:extLst>
                </p:cNvPr>
                <p:cNvSpPr txBox="1"/>
                <p:nvPr/>
              </p:nvSpPr>
              <p:spPr>
                <a:xfrm>
                  <a:off x="6705600" y="3296128"/>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1</m:t>
                            </m:r>
                          </m:sub>
                        </m:sSub>
                      </m:oMath>
                    </m:oMathPara>
                  </a14:m>
                  <a:endParaRPr lang="en-US" sz="2000" dirty="0">
                    <a:solidFill>
                      <a:schemeClr val="tx1"/>
                    </a:solidFill>
                  </a:endParaRPr>
                </a:p>
              </p:txBody>
            </p:sp>
          </mc:Choice>
          <mc:Fallback xmlns="">
            <p:sp>
              <p:nvSpPr>
                <p:cNvPr id="34" name="TextBox 33">
                  <a:extLst>
                    <a:ext uri="{FF2B5EF4-FFF2-40B4-BE49-F238E27FC236}">
                      <a16:creationId xmlns:a16="http://schemas.microsoft.com/office/drawing/2014/main" id="{22ECF628-4E77-116E-9DE1-D3AAD9973048}"/>
                    </a:ext>
                  </a:extLst>
                </p:cNvPr>
                <p:cNvSpPr txBox="1">
                  <a:spLocks noRot="1" noChangeAspect="1" noMove="1" noResize="1" noEditPoints="1" noAdjustHandles="1" noChangeArrowheads="1" noChangeShapeType="1" noTextEdit="1"/>
                </p:cNvSpPr>
                <p:nvPr/>
              </p:nvSpPr>
              <p:spPr>
                <a:xfrm>
                  <a:off x="6705600" y="3296128"/>
                  <a:ext cx="914400" cy="400110"/>
                </a:xfrm>
                <a:prstGeom prst="rect">
                  <a:avLst/>
                </a:prstGeom>
                <a:blipFill>
                  <a:blip r:embed="rId5"/>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502EB06-8661-04C7-FD47-A788268DA84B}"/>
                    </a:ext>
                  </a:extLst>
                </p:cNvPr>
                <p:cNvSpPr txBox="1"/>
                <p:nvPr/>
              </p:nvSpPr>
              <p:spPr>
                <a:xfrm>
                  <a:off x="7315200" y="4478943"/>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3</m:t>
                            </m:r>
                          </m:sub>
                        </m:sSub>
                      </m:oMath>
                    </m:oMathPara>
                  </a14:m>
                  <a:endParaRPr lang="en-US" sz="2000" dirty="0">
                    <a:solidFill>
                      <a:schemeClr val="tx1"/>
                    </a:solidFill>
                  </a:endParaRPr>
                </a:p>
              </p:txBody>
            </p:sp>
          </mc:Choice>
          <mc:Fallback xmlns="">
            <p:sp>
              <p:nvSpPr>
                <p:cNvPr id="35" name="TextBox 34">
                  <a:extLst>
                    <a:ext uri="{FF2B5EF4-FFF2-40B4-BE49-F238E27FC236}">
                      <a16:creationId xmlns:a16="http://schemas.microsoft.com/office/drawing/2014/main" id="{3502EB06-8661-04C7-FD47-A788268DA84B}"/>
                    </a:ext>
                  </a:extLst>
                </p:cNvPr>
                <p:cNvSpPr txBox="1">
                  <a:spLocks noRot="1" noChangeAspect="1" noMove="1" noResize="1" noEditPoints="1" noAdjustHandles="1" noChangeArrowheads="1" noChangeShapeType="1" noTextEdit="1"/>
                </p:cNvSpPr>
                <p:nvPr/>
              </p:nvSpPr>
              <p:spPr>
                <a:xfrm>
                  <a:off x="7315200" y="4478943"/>
                  <a:ext cx="914400" cy="400110"/>
                </a:xfrm>
                <a:prstGeom prst="rect">
                  <a:avLst/>
                </a:prstGeom>
                <a:blipFill>
                  <a:blip r:embed="rId6"/>
                  <a:stretch>
                    <a:fillRect b="-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DC582C3-E0D9-2C5A-2EFF-061763FD69C2}"/>
                    </a:ext>
                  </a:extLst>
                </p:cNvPr>
                <p:cNvSpPr txBox="1"/>
                <p:nvPr/>
              </p:nvSpPr>
              <p:spPr>
                <a:xfrm>
                  <a:off x="6248400" y="4419376"/>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2</m:t>
                            </m:r>
                          </m:sub>
                        </m:sSub>
                      </m:oMath>
                    </m:oMathPara>
                  </a14:m>
                  <a:endParaRPr lang="en-US" sz="2000" dirty="0">
                    <a:solidFill>
                      <a:schemeClr val="tx1"/>
                    </a:solidFill>
                  </a:endParaRPr>
                </a:p>
              </p:txBody>
            </p:sp>
          </mc:Choice>
          <mc:Fallback xmlns="">
            <p:sp>
              <p:nvSpPr>
                <p:cNvPr id="36" name="TextBox 35">
                  <a:extLst>
                    <a:ext uri="{FF2B5EF4-FFF2-40B4-BE49-F238E27FC236}">
                      <a16:creationId xmlns:a16="http://schemas.microsoft.com/office/drawing/2014/main" id="{2DC582C3-E0D9-2C5A-2EFF-061763FD69C2}"/>
                    </a:ext>
                  </a:extLst>
                </p:cNvPr>
                <p:cNvSpPr txBox="1">
                  <a:spLocks noRot="1" noChangeAspect="1" noMove="1" noResize="1" noEditPoints="1" noAdjustHandles="1" noChangeArrowheads="1" noChangeShapeType="1" noTextEdit="1"/>
                </p:cNvSpPr>
                <p:nvPr/>
              </p:nvSpPr>
              <p:spPr>
                <a:xfrm>
                  <a:off x="6248400" y="4419376"/>
                  <a:ext cx="914400" cy="400110"/>
                </a:xfrm>
                <a:prstGeom prst="rect">
                  <a:avLst/>
                </a:prstGeom>
                <a:blipFill>
                  <a:blip r:embed="rId7"/>
                  <a:stretch>
                    <a:fillRect b="-1515"/>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FD0396F7-4773-3DA4-FE09-26E61E8E942F}"/>
                </a:ext>
              </a:extLst>
            </p:cNvPr>
            <p:cNvSpPr txBox="1"/>
            <p:nvPr/>
          </p:nvSpPr>
          <p:spPr>
            <a:xfrm>
              <a:off x="5562600" y="2068811"/>
              <a:ext cx="2590800" cy="461665"/>
            </a:xfrm>
            <a:prstGeom prst="rect">
              <a:avLst/>
            </a:prstGeom>
            <a:noFill/>
          </p:spPr>
          <p:txBody>
            <a:bodyPr wrap="square" rtlCol="0">
              <a:spAutoFit/>
            </a:bodyPr>
            <a:lstStyle/>
            <a:p>
              <a:pPr algn="ctr"/>
              <a:r>
                <a:rPr lang="en-US" dirty="0">
                  <a:solidFill>
                    <a:schemeClr val="tx1"/>
                  </a:solidFill>
                  <a:latin typeface="+mj-lt"/>
                </a:rPr>
                <a:t>Example</a:t>
              </a:r>
            </a:p>
          </p:txBody>
        </p:sp>
      </p:grpSp>
    </p:spTree>
    <p:extLst>
      <p:ext uri="{BB962C8B-B14F-4D97-AF65-F5344CB8AC3E}">
        <p14:creationId xmlns:p14="http://schemas.microsoft.com/office/powerpoint/2010/main" val="94937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489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048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E56D4F68-B2CE-41F5-846E-DA75531D32D0}"/>
              </a:ext>
            </a:extLst>
          </p:cNvPr>
          <p:cNvSpPr>
            <a:spLocks noGrp="1" noChangeArrowheads="1"/>
          </p:cNvSpPr>
          <p:nvPr>
            <p:ph type="title"/>
          </p:nvPr>
        </p:nvSpPr>
        <p:spPr/>
        <p:txBody>
          <a:bodyPr/>
          <a:lstStyle/>
          <a:p>
            <a:r>
              <a:rPr lang="en-US" altLang="en-US" dirty="0"/>
              <a:t>Internal Index: Sum of Squared Errors</a:t>
            </a:r>
          </a:p>
        </p:txBody>
      </p:sp>
      <mc:AlternateContent xmlns:mc="http://schemas.openxmlformats.org/markup-compatibility/2006" xmlns:a14="http://schemas.microsoft.com/office/drawing/2010/main">
        <mc:Choice Requires="a14">
          <p:sp>
            <p:nvSpPr>
              <p:cNvPr id="89089" name="Rectangle 1">
                <a:extLst>
                  <a:ext uri="{FF2B5EF4-FFF2-40B4-BE49-F238E27FC236}">
                    <a16:creationId xmlns:a16="http://schemas.microsoft.com/office/drawing/2014/main" id="{14D639EA-0510-476B-82A6-F1B9E7DC623E}"/>
                  </a:ext>
                </a:extLst>
              </p:cNvPr>
              <p:cNvSpPr>
                <a:spLocks noGrp="1" noChangeArrowheads="1"/>
              </p:cNvSpPr>
              <p:nvPr>
                <p:ph idx="1"/>
              </p:nvPr>
            </p:nvSpPr>
            <p:spPr>
              <a:xfrm>
                <a:off x="628650" y="1524000"/>
                <a:ext cx="6656386" cy="4652963"/>
              </a:xfrm>
            </p:spPr>
            <p:txBody>
              <a:bodyPr>
                <a:normAutofit fontScale="85000" lnSpcReduction="10000"/>
              </a:bodyPr>
              <a:lstStyle/>
              <a:p>
                <a:r>
                  <a:rPr lang="en-US" altLang="en-US" b="1" dirty="0">
                    <a:solidFill>
                      <a:srgbClr val="FF0000"/>
                    </a:solidFill>
                  </a:rPr>
                  <a:t>Cluster Cohesion</a:t>
                </a:r>
                <a:r>
                  <a:rPr lang="en-US" altLang="en-US" dirty="0"/>
                  <a:t>: Within cluster sum of squares (WSS = SSE)</a:t>
                </a:r>
              </a:p>
              <a:p>
                <a:endParaRPr lang="en-US" altLang="en-US" dirty="0"/>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2">
                              <a:lumMod val="10000"/>
                            </a:schemeClr>
                          </a:solidFill>
                          <a:latin typeface="Cambria Math" panose="02040503050406030204" pitchFamily="18" charset="0"/>
                        </a:rPr>
                        <m:t>𝑊𝑆𝑆</m:t>
                      </m:r>
                      <m:r>
                        <a:rPr lang="en-US" i="1">
                          <a:solidFill>
                            <a:schemeClr val="bg2">
                              <a:lumMod val="10000"/>
                            </a:schemeClr>
                          </a:solidFill>
                          <a:latin typeface="Cambria Math" panose="02040503050406030204" pitchFamily="18" charset="0"/>
                        </a:rPr>
                        <m:t>= </m:t>
                      </m:r>
                      <m:nary>
                        <m:naryPr>
                          <m:chr m:val="∑"/>
                          <m:ctrlPr>
                            <a:rPr lang="en-US" i="1">
                              <a:solidFill>
                                <a:schemeClr val="bg2">
                                  <a:lumMod val="10000"/>
                                </a:schemeClr>
                              </a:solidFill>
                              <a:latin typeface="Cambria Math" panose="02040503050406030204" pitchFamily="18" charset="0"/>
                            </a:rPr>
                          </m:ctrlPr>
                        </m:naryPr>
                        <m:sub>
                          <m:r>
                            <m:rPr>
                              <m:brk m:alnAt="23"/>
                            </m:rPr>
                            <a:rPr lang="en-US" i="1">
                              <a:solidFill>
                                <a:schemeClr val="bg2">
                                  <a:lumMod val="10000"/>
                                </a:schemeClr>
                              </a:solidFill>
                              <a:latin typeface="Cambria Math" panose="02040503050406030204" pitchFamily="18" charset="0"/>
                            </a:rPr>
                            <m:t>𝑖</m:t>
                          </m:r>
                          <m:r>
                            <a:rPr lang="en-US" i="1">
                              <a:solidFill>
                                <a:schemeClr val="bg2">
                                  <a:lumMod val="10000"/>
                                </a:schemeClr>
                              </a:solidFill>
                              <a:latin typeface="Cambria Math" panose="02040503050406030204" pitchFamily="18" charset="0"/>
                            </a:rPr>
                            <m:t>=1</m:t>
                          </m:r>
                        </m:sub>
                        <m:sup>
                          <m:r>
                            <a:rPr lang="en-US" i="1">
                              <a:solidFill>
                                <a:schemeClr val="bg2">
                                  <a:lumMod val="10000"/>
                                </a:schemeClr>
                              </a:solidFill>
                              <a:latin typeface="Cambria Math" panose="02040503050406030204" pitchFamily="18" charset="0"/>
                            </a:rPr>
                            <m:t>𝐾</m:t>
                          </m:r>
                        </m:sup>
                        <m:e>
                          <m:nary>
                            <m:naryPr>
                              <m:chr m:val="∑"/>
                              <m:ctrlPr>
                                <a:rPr lang="en-US" i="1">
                                  <a:solidFill>
                                    <a:schemeClr val="bg2">
                                      <a:lumMod val="10000"/>
                                    </a:schemeClr>
                                  </a:solidFill>
                                  <a:latin typeface="Cambria Math" panose="02040503050406030204" pitchFamily="18" charset="0"/>
                                </a:rPr>
                              </m:ctrlPr>
                            </m:naryPr>
                            <m:sub>
                              <m:r>
                                <m:rPr>
                                  <m:brk m:alnAt="23"/>
                                </m:rPr>
                                <a:rPr lang="en-US" b="1" i="1">
                                  <a:solidFill>
                                    <a:schemeClr val="bg2">
                                      <a:lumMod val="10000"/>
                                    </a:schemeClr>
                                  </a:solidFill>
                                  <a:latin typeface="Cambria Math" panose="02040503050406030204" pitchFamily="18" charset="0"/>
                                </a:rPr>
                                <m:t>𝒙</m:t>
                              </m:r>
                              <m:r>
                                <a:rPr lang="en-US" i="1">
                                  <a:solidFill>
                                    <a:schemeClr val="bg2">
                                      <a:lumMod val="10000"/>
                                    </a:schemeClr>
                                  </a:solidFill>
                                  <a:latin typeface="Cambria Math" panose="02040503050406030204" pitchFamily="18" charset="0"/>
                                </a:rPr>
                                <m:t>∈</m:t>
                              </m:r>
                              <m:sSub>
                                <m:sSubPr>
                                  <m:ctrlPr>
                                    <a:rPr lang="en-US" i="1">
                                      <a:solidFill>
                                        <a:schemeClr val="bg2">
                                          <a:lumMod val="10000"/>
                                        </a:schemeClr>
                                      </a:solidFill>
                                      <a:latin typeface="Cambria Math" panose="02040503050406030204" pitchFamily="18" charset="0"/>
                                    </a:rPr>
                                  </m:ctrlPr>
                                </m:sSubPr>
                                <m:e>
                                  <m:r>
                                    <a:rPr lang="en-US" i="1">
                                      <a:solidFill>
                                        <a:schemeClr val="bg2">
                                          <a:lumMod val="10000"/>
                                        </a:schemeClr>
                                      </a:solidFill>
                                      <a:latin typeface="Cambria Math" panose="02040503050406030204" pitchFamily="18" charset="0"/>
                                    </a:rPr>
                                    <m:t>𝐶</m:t>
                                  </m:r>
                                </m:e>
                                <m:sub>
                                  <m:r>
                                    <a:rPr lang="en-US" i="1">
                                      <a:solidFill>
                                        <a:schemeClr val="bg2">
                                          <a:lumMod val="10000"/>
                                        </a:schemeClr>
                                      </a:solidFill>
                                      <a:latin typeface="Cambria Math" panose="02040503050406030204" pitchFamily="18" charset="0"/>
                                    </a:rPr>
                                    <m:t>𝑖</m:t>
                                  </m:r>
                                </m:sub>
                              </m:sSub>
                            </m:sub>
                            <m:sup/>
                            <m:e>
                              <m:sSup>
                                <m:sSupPr>
                                  <m:ctrlPr>
                                    <a:rPr lang="en-US" i="1">
                                      <a:solidFill>
                                        <a:schemeClr val="bg2">
                                          <a:lumMod val="10000"/>
                                        </a:schemeClr>
                                      </a:solidFill>
                                      <a:latin typeface="Cambria Math" panose="02040503050406030204" pitchFamily="18" charset="0"/>
                                    </a:rPr>
                                  </m:ctrlPr>
                                </m:sSupPr>
                                <m:e>
                                  <m:d>
                                    <m:dPr>
                                      <m:begChr m:val="‖"/>
                                      <m:endChr m:val="‖"/>
                                      <m:ctrlPr>
                                        <a:rPr lang="en-US" i="1">
                                          <a:solidFill>
                                            <a:schemeClr val="bg2">
                                              <a:lumMod val="10000"/>
                                            </a:schemeClr>
                                          </a:solidFill>
                                          <a:latin typeface="Cambria Math" panose="02040503050406030204" pitchFamily="18" charset="0"/>
                                        </a:rPr>
                                      </m:ctrlPr>
                                    </m:dPr>
                                    <m:e>
                                      <m:r>
                                        <a:rPr lang="en-US" b="1" i="1">
                                          <a:solidFill>
                                            <a:schemeClr val="bg2">
                                              <a:lumMod val="10000"/>
                                            </a:schemeClr>
                                          </a:solidFill>
                                          <a:latin typeface="Cambria Math" panose="02040503050406030204" pitchFamily="18" charset="0"/>
                                        </a:rPr>
                                        <m:t>𝒙</m:t>
                                      </m:r>
                                      <m:r>
                                        <a:rPr lang="en-US" i="1">
                                          <a:solidFill>
                                            <a:schemeClr val="bg2">
                                              <a:lumMod val="10000"/>
                                            </a:schemeClr>
                                          </a:solidFill>
                                          <a:latin typeface="Cambria Math" panose="02040503050406030204" pitchFamily="18" charset="0"/>
                                        </a:rPr>
                                        <m:t>−</m:t>
                                      </m:r>
                                      <m:sSub>
                                        <m:sSubPr>
                                          <m:ctrlPr>
                                            <a:rPr lang="en-US" i="1">
                                              <a:solidFill>
                                                <a:schemeClr val="bg2">
                                                  <a:lumMod val="10000"/>
                                                </a:schemeClr>
                                              </a:solidFill>
                                              <a:latin typeface="Cambria Math" panose="02040503050406030204" pitchFamily="18" charset="0"/>
                                            </a:rPr>
                                          </m:ctrlPr>
                                        </m:sSubPr>
                                        <m:e>
                                          <m:r>
                                            <a:rPr lang="en-US" b="1" i="1">
                                              <a:solidFill>
                                                <a:schemeClr val="bg2">
                                                  <a:lumMod val="10000"/>
                                                </a:schemeClr>
                                              </a:solidFill>
                                              <a:latin typeface="Cambria Math" panose="02040503050406030204" pitchFamily="18" charset="0"/>
                                            </a:rPr>
                                            <m:t>𝒎</m:t>
                                          </m:r>
                                        </m:e>
                                        <m:sub>
                                          <m:r>
                                            <a:rPr lang="en-US" i="1">
                                              <a:solidFill>
                                                <a:schemeClr val="bg2">
                                                  <a:lumMod val="10000"/>
                                                </a:schemeClr>
                                              </a:solidFill>
                                              <a:latin typeface="Cambria Math" panose="02040503050406030204" pitchFamily="18" charset="0"/>
                                            </a:rPr>
                                            <m:t>𝑖</m:t>
                                          </m:r>
                                        </m:sub>
                                      </m:sSub>
                                    </m:e>
                                  </m:d>
                                </m:e>
                                <m:sup>
                                  <m:r>
                                    <a:rPr lang="en-US" i="1">
                                      <a:solidFill>
                                        <a:schemeClr val="bg2">
                                          <a:lumMod val="10000"/>
                                        </a:schemeClr>
                                      </a:solidFill>
                                      <a:latin typeface="Cambria Math" panose="02040503050406030204" pitchFamily="18" charset="0"/>
                                    </a:rPr>
                                    <m:t>2</m:t>
                                  </m:r>
                                </m:sup>
                              </m:sSup>
                            </m:e>
                          </m:nary>
                        </m:e>
                      </m:nary>
                    </m:oMath>
                  </m:oMathPara>
                </a14:m>
                <a:endParaRPr lang="en-US" altLang="en-US" dirty="0"/>
              </a:p>
              <a:p>
                <a:pPr marL="0" indent="0">
                  <a:buNone/>
                </a:pPr>
                <a:endParaRPr lang="en-US" altLang="en-US" b="1" dirty="0">
                  <a:solidFill>
                    <a:srgbClr val="FF0000"/>
                  </a:solidFill>
                </a:endParaRPr>
              </a:p>
              <a:p>
                <a:r>
                  <a:rPr lang="en-US" altLang="en-US" b="1" dirty="0">
                    <a:solidFill>
                      <a:srgbClr val="FF0000"/>
                    </a:solidFill>
                  </a:rPr>
                  <a:t>Cluster Separation:</a:t>
                </a:r>
                <a:r>
                  <a:rPr lang="en-US" altLang="en-US" dirty="0"/>
                  <a:t> Between cluster sum of squares (BSS)</a:t>
                </a:r>
              </a:p>
              <a:p>
                <a:endParaRPr lang="en-US" alt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𝐵𝑆𝑆</m:t>
                      </m:r>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𝐾</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e>
                          </m:d>
                          <m:sSup>
                            <m:sSupPr>
                              <m:ctrlPr>
                                <a:rPr lang="en-US" i="1">
                                  <a:latin typeface="Cambria Math" panose="02040503050406030204" pitchFamily="18" charset="0"/>
                                </a:rPr>
                              </m:ctrlPr>
                            </m:sSupPr>
                            <m:e>
                              <m:r>
                                <a:rPr lang="en-US" i="1">
                                  <a:latin typeface="Cambria Math" panose="02040503050406030204" pitchFamily="18" charset="0"/>
                                </a:rPr>
                                <m:t> </m:t>
                              </m:r>
                              <m:d>
                                <m:dPr>
                                  <m:begChr m:val="‖"/>
                                  <m:endChr m:val="‖"/>
                                  <m:ctrlPr>
                                    <a:rPr lang="en-US" i="1">
                                      <a:latin typeface="Cambria Math" panose="02040503050406030204" pitchFamily="18" charset="0"/>
                                    </a:rPr>
                                  </m:ctrlPr>
                                </m:dPr>
                                <m:e>
                                  <m:sSub>
                                    <m:sSubPr>
                                      <m:ctrlPr>
                                        <a:rPr lang="en-US" b="1" i="1" smtClean="0">
                                          <a:latin typeface="Cambria Math" panose="02040503050406030204" pitchFamily="18" charset="0"/>
                                        </a:rPr>
                                      </m:ctrlPr>
                                    </m:sSubPr>
                                    <m:e>
                                      <m:r>
                                        <a:rPr lang="en-US" b="1" i="1">
                                          <a:latin typeface="Cambria Math" panose="02040503050406030204" pitchFamily="18" charset="0"/>
                                        </a:rPr>
                                        <m:t>𝒎</m:t>
                                      </m:r>
                                    </m:e>
                                    <m:sub>
                                      <m:r>
                                        <a:rPr lang="en-US" b="1" i="1" smtClean="0">
                                          <a:latin typeface="Cambria Math" panose="02040503050406030204" pitchFamily="18" charset="0"/>
                                        </a:rPr>
                                        <m:t>𝒊</m:t>
                                      </m:r>
                                    </m:sub>
                                  </m:sSub>
                                  <m:r>
                                    <a:rPr lang="en-US" i="1">
                                      <a:latin typeface="Cambria Math" panose="02040503050406030204" pitchFamily="18" charset="0"/>
                                    </a:rPr>
                                    <m:t>−</m:t>
                                  </m:r>
                                  <m:r>
                                    <a:rPr lang="en-US" b="1" i="1" smtClean="0">
                                      <a:latin typeface="Cambria Math" panose="02040503050406030204" pitchFamily="18" charset="0"/>
                                    </a:rPr>
                                    <m:t>𝒎</m:t>
                                  </m:r>
                                </m:e>
                              </m:d>
                            </m:e>
                            <m:sup>
                              <m:r>
                                <a:rPr lang="en-US" i="1">
                                  <a:latin typeface="Cambria Math" panose="02040503050406030204" pitchFamily="18" charset="0"/>
                                </a:rPr>
                                <m:t>2</m:t>
                              </m:r>
                            </m:sup>
                          </m:sSup>
                        </m:e>
                      </m:nary>
                    </m:oMath>
                  </m:oMathPara>
                </a14:m>
                <a:endParaRPr lang="en-US" dirty="0"/>
              </a:p>
              <a:p>
                <a:pPr marL="685800" lvl="2" indent="0">
                  <a:buNone/>
                </a:pPr>
                <a:endParaRPr lang="en-US" altLang="en-US" sz="1300" dirty="0"/>
              </a:p>
              <a:p>
                <a:pPr marL="685800" lvl="2" indent="0">
                  <a:buNone/>
                </a:pPr>
                <a:r>
                  <a:rPr lang="en-US" altLang="en-US" sz="1300" dirty="0"/>
                  <a:t>Where </a:t>
                </a:r>
                <a14:m>
                  <m:oMath xmlns:m="http://schemas.openxmlformats.org/officeDocument/2006/math">
                    <m:d>
                      <m:dPr>
                        <m:begChr m:val="|"/>
                        <m:endChr m:val="|"/>
                        <m:ctrlPr>
                          <a:rPr lang="en-US" sz="1300" i="1">
                            <a:latin typeface="Cambria Math" panose="02040503050406030204" pitchFamily="18" charset="0"/>
                          </a:rPr>
                        </m:ctrlPr>
                      </m:dPr>
                      <m:e>
                        <m:sSub>
                          <m:sSubPr>
                            <m:ctrlPr>
                              <a:rPr lang="en-US" sz="1300" i="1">
                                <a:latin typeface="Cambria Math" panose="02040503050406030204" pitchFamily="18" charset="0"/>
                              </a:rPr>
                            </m:ctrlPr>
                          </m:sSubPr>
                          <m:e>
                            <m:r>
                              <a:rPr lang="en-US" sz="1300" i="1">
                                <a:latin typeface="Cambria Math" panose="02040503050406030204" pitchFamily="18" charset="0"/>
                              </a:rPr>
                              <m:t>𝐶</m:t>
                            </m:r>
                          </m:e>
                          <m:sub>
                            <m:r>
                              <a:rPr lang="en-US" sz="1300" i="1">
                                <a:latin typeface="Cambria Math" panose="02040503050406030204" pitchFamily="18" charset="0"/>
                              </a:rPr>
                              <m:t>𝑖</m:t>
                            </m:r>
                          </m:sub>
                        </m:sSub>
                      </m:e>
                    </m:d>
                    <m:r>
                      <a:rPr lang="en-US" sz="1300" i="1">
                        <a:latin typeface="Cambria Math" panose="02040503050406030204" pitchFamily="18" charset="0"/>
                      </a:rPr>
                      <m:t> </m:t>
                    </m:r>
                  </m:oMath>
                </a14:m>
                <a:r>
                  <a:rPr lang="en-US" altLang="en-US" sz="1300" dirty="0"/>
                  <a:t> is the size of cluster </a:t>
                </a:r>
                <a14:m>
                  <m:oMath xmlns:m="http://schemas.openxmlformats.org/officeDocument/2006/math">
                    <m:r>
                      <a:rPr lang="en-US" altLang="en-US" sz="1300" i="1" dirty="0" smtClean="0">
                        <a:latin typeface="Cambria Math" panose="02040503050406030204" pitchFamily="18" charset="0"/>
                      </a:rPr>
                      <m:t>𝑖</m:t>
                    </m:r>
                  </m:oMath>
                </a14:m>
                <a:r>
                  <a:rPr lang="en-US" altLang="en-US" sz="1300" dirty="0"/>
                  <a:t> and </a:t>
                </a:r>
                <a14:m>
                  <m:oMath xmlns:m="http://schemas.openxmlformats.org/officeDocument/2006/math">
                    <m:r>
                      <a:rPr lang="en-US" sz="1300" b="1" i="1">
                        <a:latin typeface="Cambria Math" panose="02040503050406030204" pitchFamily="18" charset="0"/>
                      </a:rPr>
                      <m:t>𝒎</m:t>
                    </m:r>
                    <m:r>
                      <a:rPr lang="en-US" sz="1300" b="1" i="1">
                        <a:latin typeface="Cambria Math" panose="02040503050406030204" pitchFamily="18" charset="0"/>
                      </a:rPr>
                      <m:t> </m:t>
                    </m:r>
                  </m:oMath>
                </a14:m>
                <a:r>
                  <a:rPr lang="en-US" altLang="en-US" sz="1300" dirty="0"/>
                  <a:t>is the centroid of the data space</a:t>
                </a:r>
                <a:endParaRPr lang="en-US" altLang="en-US" sz="1100" dirty="0"/>
              </a:p>
              <a:p>
                <a:endParaRPr lang="en-US" altLang="en-US" dirty="0"/>
              </a:p>
              <a:p>
                <a:r>
                  <a:rPr lang="en-US" altLang="en-US" dirty="0"/>
                  <a:t>Total sum of squares: </a:t>
                </a:r>
                <a14:m>
                  <m:oMath xmlns:m="http://schemas.openxmlformats.org/officeDocument/2006/math">
                    <m:r>
                      <a:rPr lang="en-US" i="1">
                        <a:latin typeface="Cambria Math" panose="02040503050406030204" pitchFamily="18" charset="0"/>
                      </a:rPr>
                      <m:t>𝑇𝑆𝑆</m:t>
                    </m:r>
                    <m:r>
                      <a:rPr lang="en-US" i="1">
                        <a:latin typeface="Cambria Math" panose="02040503050406030204" pitchFamily="18" charset="0"/>
                      </a:rPr>
                      <m:t>=</m:t>
                    </m:r>
                    <m:nary>
                      <m:naryPr>
                        <m:chr m:val="∑"/>
                        <m:ctrlPr>
                          <a:rPr lang="en-US" i="1">
                            <a:solidFill>
                              <a:schemeClr val="bg2">
                                <a:lumMod val="10000"/>
                              </a:schemeClr>
                            </a:solidFill>
                            <a:latin typeface="Cambria Math" panose="02040503050406030204" pitchFamily="18" charset="0"/>
                          </a:rPr>
                        </m:ctrlPr>
                      </m:naryPr>
                      <m:sub>
                        <m:r>
                          <a:rPr lang="en-US" b="1" i="1" smtClean="0">
                            <a:solidFill>
                              <a:schemeClr val="bg2">
                                <a:lumMod val="10000"/>
                              </a:schemeClr>
                            </a:solidFill>
                            <a:latin typeface="Cambria Math" panose="02040503050406030204" pitchFamily="18" charset="0"/>
                          </a:rPr>
                          <m:t>𝒊</m:t>
                        </m:r>
                        <m:r>
                          <a:rPr lang="en-US" b="1" i="1" smtClean="0">
                            <a:solidFill>
                              <a:schemeClr val="bg2">
                                <a:lumMod val="10000"/>
                              </a:schemeClr>
                            </a:solidFill>
                            <a:latin typeface="Cambria Math" panose="02040503050406030204" pitchFamily="18" charset="0"/>
                          </a:rPr>
                          <m:t>=</m:t>
                        </m:r>
                        <m:r>
                          <a:rPr lang="en-US" b="1" i="1" smtClean="0">
                            <a:solidFill>
                              <a:schemeClr val="bg2">
                                <a:lumMod val="10000"/>
                              </a:schemeClr>
                            </a:solidFill>
                            <a:latin typeface="Cambria Math" panose="02040503050406030204" pitchFamily="18" charset="0"/>
                          </a:rPr>
                          <m:t>𝟏</m:t>
                        </m:r>
                      </m:sub>
                      <m:sup>
                        <m:r>
                          <a:rPr lang="en-US" b="1" i="1" smtClean="0">
                            <a:solidFill>
                              <a:schemeClr val="bg2">
                                <a:lumMod val="10000"/>
                              </a:schemeClr>
                            </a:solidFill>
                            <a:latin typeface="Cambria Math" panose="02040503050406030204" pitchFamily="18" charset="0"/>
                          </a:rPr>
                          <m:t>𝒏</m:t>
                        </m:r>
                      </m:sup>
                      <m:e>
                        <m:sSup>
                          <m:sSupPr>
                            <m:ctrlPr>
                              <a:rPr lang="en-US" i="1">
                                <a:solidFill>
                                  <a:schemeClr val="bg2">
                                    <a:lumMod val="10000"/>
                                  </a:schemeClr>
                                </a:solidFill>
                                <a:latin typeface="Cambria Math" panose="02040503050406030204" pitchFamily="18" charset="0"/>
                              </a:rPr>
                            </m:ctrlPr>
                          </m:sSupPr>
                          <m:e>
                            <m:d>
                              <m:dPr>
                                <m:begChr m:val="‖"/>
                                <m:endChr m:val="‖"/>
                                <m:ctrlPr>
                                  <a:rPr lang="en-US" i="1">
                                    <a:solidFill>
                                      <a:schemeClr val="bg2">
                                        <a:lumMod val="10000"/>
                                      </a:schemeClr>
                                    </a:solidFill>
                                    <a:latin typeface="Cambria Math" panose="02040503050406030204" pitchFamily="18" charset="0"/>
                                  </a:rPr>
                                </m:ctrlPr>
                              </m:dPr>
                              <m:e>
                                <m:sSub>
                                  <m:sSubPr>
                                    <m:ctrlPr>
                                      <a:rPr lang="en-US" b="1" i="1" smtClean="0">
                                        <a:solidFill>
                                          <a:schemeClr val="bg2">
                                            <a:lumMod val="10000"/>
                                          </a:schemeClr>
                                        </a:solidFill>
                                        <a:latin typeface="Cambria Math" panose="02040503050406030204" pitchFamily="18" charset="0"/>
                                      </a:rPr>
                                    </m:ctrlPr>
                                  </m:sSubPr>
                                  <m:e>
                                    <m:r>
                                      <a:rPr lang="en-US" b="1" i="1">
                                        <a:solidFill>
                                          <a:schemeClr val="bg2">
                                            <a:lumMod val="10000"/>
                                          </a:schemeClr>
                                        </a:solidFill>
                                        <a:latin typeface="Cambria Math" panose="02040503050406030204" pitchFamily="18" charset="0"/>
                                      </a:rPr>
                                      <m:t>𝒙</m:t>
                                    </m:r>
                                  </m:e>
                                  <m:sub>
                                    <m:r>
                                      <a:rPr lang="en-US" b="1" i="1" smtClean="0">
                                        <a:solidFill>
                                          <a:schemeClr val="bg2">
                                            <a:lumMod val="10000"/>
                                          </a:schemeClr>
                                        </a:solidFill>
                                        <a:latin typeface="Cambria Math" panose="02040503050406030204" pitchFamily="18" charset="0"/>
                                      </a:rPr>
                                      <m:t>𝒊</m:t>
                                    </m:r>
                                  </m:sub>
                                </m:sSub>
                                <m:r>
                                  <a:rPr lang="en-US" i="1">
                                    <a:solidFill>
                                      <a:schemeClr val="bg2">
                                        <a:lumMod val="10000"/>
                                      </a:schemeClr>
                                    </a:solidFill>
                                    <a:latin typeface="Cambria Math" panose="02040503050406030204" pitchFamily="18" charset="0"/>
                                  </a:rPr>
                                  <m:t>−</m:t>
                                </m:r>
                                <m:r>
                                  <a:rPr lang="en-US" b="1" i="1">
                                    <a:latin typeface="Cambria Math" panose="02040503050406030204" pitchFamily="18" charset="0"/>
                                  </a:rPr>
                                  <m:t>𝒎</m:t>
                                </m:r>
                              </m:e>
                            </m:d>
                          </m:e>
                          <m:sup>
                            <m:r>
                              <a:rPr lang="en-US" i="1">
                                <a:solidFill>
                                  <a:schemeClr val="bg2">
                                    <a:lumMod val="10000"/>
                                  </a:schemeClr>
                                </a:solidFill>
                                <a:latin typeface="Cambria Math" panose="02040503050406030204" pitchFamily="18" charset="0"/>
                              </a:rPr>
                              <m:t>2</m:t>
                            </m:r>
                          </m:sup>
                        </m:sSup>
                      </m:e>
                    </m:nary>
                  </m:oMath>
                </a14:m>
                <a:endParaRPr lang="en-US" altLang="en-US" dirty="0"/>
              </a:p>
              <a:p>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𝑇𝑆𝑆</m:t>
                      </m:r>
                      <m:r>
                        <a:rPr lang="en-US" i="1">
                          <a:latin typeface="Cambria Math" panose="02040503050406030204" pitchFamily="18" charset="0"/>
                        </a:rPr>
                        <m:t>=</m:t>
                      </m:r>
                      <m:r>
                        <a:rPr lang="en-US" i="1">
                          <a:latin typeface="Cambria Math" panose="02040503050406030204" pitchFamily="18" charset="0"/>
                        </a:rPr>
                        <m:t>𝑊𝑆𝑆</m:t>
                      </m:r>
                      <m:r>
                        <a:rPr lang="en-US" i="1">
                          <a:latin typeface="Cambria Math" panose="02040503050406030204" pitchFamily="18" charset="0"/>
                        </a:rPr>
                        <m:t>+</m:t>
                      </m:r>
                      <m:r>
                        <a:rPr lang="en-US" i="1">
                          <a:latin typeface="Cambria Math" panose="02040503050406030204" pitchFamily="18" charset="0"/>
                        </a:rPr>
                        <m:t>𝐵𝑆𝑆</m:t>
                      </m:r>
                    </m:oMath>
                  </m:oMathPara>
                </a14:m>
                <a:endParaRPr lang="en-US" altLang="en-US" dirty="0"/>
              </a:p>
              <a:p>
                <a:pPr marL="0" indent="0">
                  <a:buNone/>
                </a:pPr>
                <a:endParaRPr lang="en-US" altLang="en-US" dirty="0"/>
              </a:p>
            </p:txBody>
          </p:sp>
        </mc:Choice>
        <mc:Fallback xmlns="">
          <p:sp>
            <p:nvSpPr>
              <p:cNvPr id="89089" name="Rectangle 1">
                <a:extLst>
                  <a:ext uri="{FF2B5EF4-FFF2-40B4-BE49-F238E27FC236}">
                    <a16:creationId xmlns:a16="http://schemas.microsoft.com/office/drawing/2014/main" id="{14D639EA-0510-476B-82A6-F1B9E7DC623E}"/>
                  </a:ext>
                </a:extLst>
              </p:cNvPr>
              <p:cNvSpPr>
                <a:spLocks noGrp="1" noRot="1" noChangeAspect="1" noMove="1" noResize="1" noEditPoints="1" noAdjustHandles="1" noChangeArrowheads="1" noChangeShapeType="1" noTextEdit="1"/>
              </p:cNvSpPr>
              <p:nvPr>
                <p:ph idx="1"/>
              </p:nvPr>
            </p:nvSpPr>
            <p:spPr>
              <a:xfrm>
                <a:off x="628650" y="1524000"/>
                <a:ext cx="6656386" cy="4652963"/>
              </a:xfrm>
              <a:blipFill>
                <a:blip r:embed="rId3"/>
                <a:stretch>
                  <a:fillRect l="-549" t="-1573" b="-2097"/>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A910E2CD-936E-4353-8150-70487708D30B}"/>
              </a:ext>
            </a:extLst>
          </p:cNvPr>
          <p:cNvGrpSpPr/>
          <p:nvPr/>
        </p:nvGrpSpPr>
        <p:grpSpPr>
          <a:xfrm>
            <a:off x="6946576" y="1291725"/>
            <a:ext cx="1382713" cy="1882253"/>
            <a:chOff x="7403776" y="1010869"/>
            <a:chExt cx="1382713" cy="2265731"/>
          </a:xfrm>
        </p:grpSpPr>
        <p:sp>
          <p:nvSpPr>
            <p:cNvPr id="16" name="Freeform 29">
              <a:extLst>
                <a:ext uri="{FF2B5EF4-FFF2-40B4-BE49-F238E27FC236}">
                  <a16:creationId xmlns:a16="http://schemas.microsoft.com/office/drawing/2014/main" id="{26101749-1669-4721-B23A-425825DB0BBB}"/>
                </a:ext>
              </a:extLst>
            </p:cNvPr>
            <p:cNvSpPr>
              <a:spLocks noChangeArrowheads="1"/>
            </p:cNvSpPr>
            <p:nvPr/>
          </p:nvSpPr>
          <p:spPr bwMode="auto">
            <a:xfrm rot="16200000">
              <a:off x="7180733" y="1670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18" name="Oval 31">
              <a:extLst>
                <a:ext uri="{FF2B5EF4-FFF2-40B4-BE49-F238E27FC236}">
                  <a16:creationId xmlns:a16="http://schemas.microsoft.com/office/drawing/2014/main" id="{E28082F9-0BFC-4354-B0CC-E405842ADEA4}"/>
                </a:ext>
              </a:extLst>
            </p:cNvPr>
            <p:cNvSpPr>
              <a:spLocks noChangeArrowheads="1"/>
            </p:cNvSpPr>
            <p:nvPr/>
          </p:nvSpPr>
          <p:spPr bwMode="auto">
            <a:xfrm rot="16200000">
              <a:off x="8394376" y="1828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 name="Oval 32">
              <a:extLst>
                <a:ext uri="{FF2B5EF4-FFF2-40B4-BE49-F238E27FC236}">
                  <a16:creationId xmlns:a16="http://schemas.microsoft.com/office/drawing/2014/main" id="{DAD53EA7-15BE-4339-8342-509518BDA3E8}"/>
                </a:ext>
              </a:extLst>
            </p:cNvPr>
            <p:cNvSpPr>
              <a:spLocks noChangeArrowheads="1"/>
            </p:cNvSpPr>
            <p:nvPr/>
          </p:nvSpPr>
          <p:spPr bwMode="auto">
            <a:xfrm rot="16200000">
              <a:off x="7556176" y="2286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 name="Oval 33">
              <a:extLst>
                <a:ext uri="{FF2B5EF4-FFF2-40B4-BE49-F238E27FC236}">
                  <a16:creationId xmlns:a16="http://schemas.microsoft.com/office/drawing/2014/main" id="{AC0689D2-B9C9-4855-9F37-D43CC236FBC8}"/>
                </a:ext>
              </a:extLst>
            </p:cNvPr>
            <p:cNvSpPr>
              <a:spLocks noChangeArrowheads="1"/>
            </p:cNvSpPr>
            <p:nvPr/>
          </p:nvSpPr>
          <p:spPr bwMode="auto">
            <a:xfrm rot="16200000">
              <a:off x="8621389" y="2132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10" name="Straight Connector 9">
              <a:extLst>
                <a:ext uri="{FF2B5EF4-FFF2-40B4-BE49-F238E27FC236}">
                  <a16:creationId xmlns:a16="http://schemas.microsoft.com/office/drawing/2014/main" id="{B4051670-9D81-4826-B7E9-CA1E554DA91D}"/>
                </a:ext>
              </a:extLst>
            </p:cNvPr>
            <p:cNvCxnSpPr>
              <a:cxnSpLocks/>
            </p:cNvCxnSpPr>
            <p:nvPr/>
          </p:nvCxnSpPr>
          <p:spPr>
            <a:xfrm flipH="1">
              <a:off x="8228013" y="1905000"/>
              <a:ext cx="166363" cy="48414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a:extLst>
                <a:ext uri="{FF2B5EF4-FFF2-40B4-BE49-F238E27FC236}">
                  <a16:creationId xmlns:a16="http://schemas.microsoft.com/office/drawing/2014/main" id="{1A9EBDB5-ABF4-4AE4-BDEC-AD270F4D3CDE}"/>
                </a:ext>
              </a:extLst>
            </p:cNvPr>
            <p:cNvCxnSpPr>
              <a:cxnSpLocks/>
              <a:stCxn id="20" idx="1"/>
            </p:cNvCxnSpPr>
            <p:nvPr/>
          </p:nvCxnSpPr>
          <p:spPr>
            <a:xfrm flipH="1">
              <a:off x="8221424" y="2197054"/>
              <a:ext cx="411124" cy="20324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8" name="Straight Connector 27">
              <a:extLst>
                <a:ext uri="{FF2B5EF4-FFF2-40B4-BE49-F238E27FC236}">
                  <a16:creationId xmlns:a16="http://schemas.microsoft.com/office/drawing/2014/main" id="{A9C0355B-9D47-4949-A698-6DAE00C36C5A}"/>
                </a:ext>
              </a:extLst>
            </p:cNvPr>
            <p:cNvCxnSpPr>
              <a:cxnSpLocks/>
              <a:stCxn id="17" idx="3"/>
            </p:cNvCxnSpPr>
            <p:nvPr/>
          </p:nvCxnSpPr>
          <p:spPr>
            <a:xfrm flipH="1" flipV="1">
              <a:off x="8221424" y="2400300"/>
              <a:ext cx="314193" cy="25554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id="{1C40BA6E-B996-4D8A-BB13-E1C7B8E30673}"/>
                </a:ext>
              </a:extLst>
            </p:cNvPr>
            <p:cNvCxnSpPr>
              <a:cxnSpLocks/>
              <a:endCxn id="19" idx="3"/>
            </p:cNvCxnSpPr>
            <p:nvPr/>
          </p:nvCxnSpPr>
          <p:spPr>
            <a:xfrm flipH="1" flipV="1">
              <a:off x="7621217" y="2351041"/>
              <a:ext cx="606796" cy="38100"/>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7" name="Oval 30">
              <a:extLst>
                <a:ext uri="{FF2B5EF4-FFF2-40B4-BE49-F238E27FC236}">
                  <a16:creationId xmlns:a16="http://schemas.microsoft.com/office/drawing/2014/main" id="{85FB8E21-0E38-4258-84A7-1DCC72DF25F9}"/>
                </a:ext>
              </a:extLst>
            </p:cNvPr>
            <p:cNvSpPr>
              <a:spLocks noChangeArrowheads="1"/>
            </p:cNvSpPr>
            <p:nvPr/>
          </p:nvSpPr>
          <p:spPr bwMode="auto">
            <a:xfrm rot="16200000">
              <a:off x="8470576" y="2590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Oval 32">
              <a:extLst>
                <a:ext uri="{FF2B5EF4-FFF2-40B4-BE49-F238E27FC236}">
                  <a16:creationId xmlns:a16="http://schemas.microsoft.com/office/drawing/2014/main" id="{A1D2C53A-CA05-44CE-902B-F48E0D1F4653}"/>
                </a:ext>
              </a:extLst>
            </p:cNvPr>
            <p:cNvSpPr>
              <a:spLocks noChangeArrowheads="1"/>
            </p:cNvSpPr>
            <p:nvPr/>
          </p:nvSpPr>
          <p:spPr bwMode="auto">
            <a:xfrm rot="16200000">
              <a:off x="8199907" y="2356237"/>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29DB5F50-9450-43F2-85D8-1030B7E600AA}"/>
                    </a:ext>
                  </a:extLst>
                </p:cNvPr>
                <p:cNvSpPr/>
                <p:nvPr/>
              </p:nvSpPr>
              <p:spPr>
                <a:xfrm>
                  <a:off x="7881935" y="2066058"/>
                  <a:ext cx="45467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bg2">
                                    <a:lumMod val="10000"/>
                                  </a:schemeClr>
                                </a:solidFill>
                                <a:latin typeface="Cambria Math" panose="02040503050406030204" pitchFamily="18" charset="0"/>
                              </a:rPr>
                            </m:ctrlPr>
                          </m:sSubPr>
                          <m:e>
                            <m:r>
                              <a:rPr lang="en-US" sz="1400" b="1" i="1" smtClean="0">
                                <a:solidFill>
                                  <a:schemeClr val="bg2">
                                    <a:lumMod val="10000"/>
                                  </a:schemeClr>
                                </a:solidFill>
                                <a:latin typeface="Cambria Math" panose="02040503050406030204" pitchFamily="18" charset="0"/>
                              </a:rPr>
                              <m:t>𝒎</m:t>
                            </m:r>
                          </m:e>
                          <m:sub>
                            <m:r>
                              <a:rPr lang="en-US" sz="1400" b="0" i="1" smtClean="0">
                                <a:solidFill>
                                  <a:schemeClr val="bg2">
                                    <a:lumMod val="10000"/>
                                  </a:schemeClr>
                                </a:solidFill>
                                <a:latin typeface="Cambria Math" panose="02040503050406030204" pitchFamily="18" charset="0"/>
                              </a:rPr>
                              <m:t>𝑖</m:t>
                            </m:r>
                          </m:sub>
                        </m:sSub>
                      </m:oMath>
                    </m:oMathPara>
                  </a14:m>
                  <a:endParaRPr lang="en-US" sz="1400" dirty="0"/>
                </a:p>
              </p:txBody>
            </p:sp>
          </mc:Choice>
          <mc:Fallback xmlns="">
            <p:sp>
              <p:nvSpPr>
                <p:cNvPr id="32" name="Rectangle 31">
                  <a:extLst>
                    <a:ext uri="{FF2B5EF4-FFF2-40B4-BE49-F238E27FC236}">
                      <a16:creationId xmlns:a16="http://schemas.microsoft.com/office/drawing/2014/main" id="{29DB5F50-9450-43F2-85D8-1030B7E600AA}"/>
                    </a:ext>
                  </a:extLst>
                </p:cNvPr>
                <p:cNvSpPr>
                  <a:spLocks noRot="1" noChangeAspect="1" noMove="1" noResize="1" noEditPoints="1" noAdjustHandles="1" noChangeArrowheads="1" noChangeShapeType="1" noTextEdit="1"/>
                </p:cNvSpPr>
                <p:nvPr/>
              </p:nvSpPr>
              <p:spPr>
                <a:xfrm>
                  <a:off x="7881935" y="2066058"/>
                  <a:ext cx="454675"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0079C0DD-9D91-4ECD-BEF5-4DB00A6AD2AD}"/>
                    </a:ext>
                  </a:extLst>
                </p:cNvPr>
                <p:cNvSpPr/>
                <p:nvPr/>
              </p:nvSpPr>
              <p:spPr>
                <a:xfrm>
                  <a:off x="7943637" y="1010869"/>
                  <a:ext cx="52693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10000"/>
                                  </a:schemeClr>
                                </a:solidFill>
                                <a:latin typeface="Cambria Math" panose="02040503050406030204" pitchFamily="18" charset="0"/>
                              </a:rPr>
                            </m:ctrlPr>
                          </m:sSubPr>
                          <m:e>
                            <m:r>
                              <a:rPr lang="en-US" b="0" i="1" smtClean="0">
                                <a:solidFill>
                                  <a:schemeClr val="bg2">
                                    <a:lumMod val="10000"/>
                                  </a:schemeClr>
                                </a:solidFill>
                                <a:latin typeface="Cambria Math" panose="02040503050406030204" pitchFamily="18" charset="0"/>
                              </a:rPr>
                              <m:t>𝐶</m:t>
                            </m:r>
                          </m:e>
                          <m:sub>
                            <m:r>
                              <a:rPr lang="en-US" b="0" i="1" smtClean="0">
                                <a:solidFill>
                                  <a:schemeClr val="bg2">
                                    <a:lumMod val="10000"/>
                                  </a:schemeClr>
                                </a:solidFill>
                                <a:latin typeface="Cambria Math" panose="02040503050406030204" pitchFamily="18" charset="0"/>
                              </a:rPr>
                              <m:t>𝑖</m:t>
                            </m:r>
                          </m:sub>
                        </m:sSub>
                      </m:oMath>
                    </m:oMathPara>
                  </a14:m>
                  <a:endParaRPr lang="en-US" dirty="0"/>
                </a:p>
              </p:txBody>
            </p:sp>
          </mc:Choice>
          <mc:Fallback xmlns="">
            <p:sp>
              <p:nvSpPr>
                <p:cNvPr id="34" name="Rectangle 33">
                  <a:extLst>
                    <a:ext uri="{FF2B5EF4-FFF2-40B4-BE49-F238E27FC236}">
                      <a16:creationId xmlns:a16="http://schemas.microsoft.com/office/drawing/2014/main" id="{0079C0DD-9D91-4ECD-BEF5-4DB00A6AD2AD}"/>
                    </a:ext>
                  </a:extLst>
                </p:cNvPr>
                <p:cNvSpPr>
                  <a:spLocks noRot="1" noChangeAspect="1" noMove="1" noResize="1" noEditPoints="1" noAdjustHandles="1" noChangeArrowheads="1" noChangeShapeType="1" noTextEdit="1"/>
                </p:cNvSpPr>
                <p:nvPr/>
              </p:nvSpPr>
              <p:spPr>
                <a:xfrm>
                  <a:off x="7943637" y="1010869"/>
                  <a:ext cx="526939" cy="461665"/>
                </a:xfrm>
                <a:prstGeom prst="rect">
                  <a:avLst/>
                </a:prstGeom>
                <a:blipFill>
                  <a:blip r:embed="rId8"/>
                  <a:stretch>
                    <a:fillRect b="-2632"/>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EF8DE048-2074-9719-5110-460313C903FC}"/>
              </a:ext>
            </a:extLst>
          </p:cNvPr>
          <p:cNvGrpSpPr/>
          <p:nvPr/>
        </p:nvGrpSpPr>
        <p:grpSpPr>
          <a:xfrm>
            <a:off x="6921305" y="5079660"/>
            <a:ext cx="1428535" cy="1014544"/>
            <a:chOff x="6921305" y="5079660"/>
            <a:chExt cx="1428535" cy="1014544"/>
          </a:xfrm>
        </p:grpSpPr>
        <p:sp>
          <p:nvSpPr>
            <p:cNvPr id="4" name="Freeform 3">
              <a:extLst>
                <a:ext uri="{FF2B5EF4-FFF2-40B4-BE49-F238E27FC236}">
                  <a16:creationId xmlns:a16="http://schemas.microsoft.com/office/drawing/2014/main" id="{F0CCDD94-ED48-2D34-3FBF-6D437C594D40}"/>
                </a:ext>
              </a:extLst>
            </p:cNvPr>
            <p:cNvSpPr>
              <a:spLocks noChangeArrowheads="1"/>
            </p:cNvSpPr>
            <p:nvPr/>
          </p:nvSpPr>
          <p:spPr bwMode="auto">
            <a:xfrm rot="16200000">
              <a:off x="6927087" y="5531078"/>
              <a:ext cx="404944" cy="416507"/>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5" name="Straight Connector 4">
              <a:extLst>
                <a:ext uri="{FF2B5EF4-FFF2-40B4-BE49-F238E27FC236}">
                  <a16:creationId xmlns:a16="http://schemas.microsoft.com/office/drawing/2014/main" id="{AD489F49-F1C4-712B-22CC-872CBB0472DB}"/>
                </a:ext>
              </a:extLst>
            </p:cNvPr>
            <p:cNvCxnSpPr>
              <a:cxnSpLocks/>
              <a:endCxn id="26" idx="0"/>
            </p:cNvCxnSpPr>
            <p:nvPr/>
          </p:nvCxnSpPr>
          <p:spPr>
            <a:xfrm flipH="1">
              <a:off x="7121834" y="5651160"/>
              <a:ext cx="629822" cy="13908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7" name="Freeform 8">
              <a:extLst>
                <a:ext uri="{FF2B5EF4-FFF2-40B4-BE49-F238E27FC236}">
                  <a16:creationId xmlns:a16="http://schemas.microsoft.com/office/drawing/2014/main" id="{754940BA-F852-7CC6-3701-3B900BEC8912}"/>
                </a:ext>
              </a:extLst>
            </p:cNvPr>
            <p:cNvSpPr>
              <a:spLocks noChangeArrowheads="1"/>
            </p:cNvSpPr>
            <p:nvPr/>
          </p:nvSpPr>
          <p:spPr bwMode="auto">
            <a:xfrm rot="5400000" flipV="1">
              <a:off x="7754738" y="5041560"/>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 name="Freeform 8">
              <a:extLst>
                <a:ext uri="{FF2B5EF4-FFF2-40B4-BE49-F238E27FC236}">
                  <a16:creationId xmlns:a16="http://schemas.microsoft.com/office/drawing/2014/main" id="{EA5A29A3-BC60-ECA5-8B19-9A0BEE3F914E}"/>
                </a:ext>
              </a:extLst>
            </p:cNvPr>
            <p:cNvSpPr>
              <a:spLocks noChangeArrowheads="1"/>
            </p:cNvSpPr>
            <p:nvPr/>
          </p:nvSpPr>
          <p:spPr bwMode="auto">
            <a:xfrm rot="5400000" flipV="1">
              <a:off x="8006940" y="5751304"/>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12" name="Straight Connector 11">
              <a:extLst>
                <a:ext uri="{FF2B5EF4-FFF2-40B4-BE49-F238E27FC236}">
                  <a16:creationId xmlns:a16="http://schemas.microsoft.com/office/drawing/2014/main" id="{946AC380-CC9D-7EA5-2B78-613897C8BBF0}"/>
                </a:ext>
              </a:extLst>
            </p:cNvPr>
            <p:cNvCxnSpPr>
              <a:cxnSpLocks/>
              <a:endCxn id="37" idx="2"/>
            </p:cNvCxnSpPr>
            <p:nvPr/>
          </p:nvCxnSpPr>
          <p:spPr>
            <a:xfrm flipV="1">
              <a:off x="7750042" y="5277237"/>
              <a:ext cx="67444" cy="371543"/>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3" name="Straight Connector 12">
              <a:extLst>
                <a:ext uri="{FF2B5EF4-FFF2-40B4-BE49-F238E27FC236}">
                  <a16:creationId xmlns:a16="http://schemas.microsoft.com/office/drawing/2014/main" id="{42DBEB6E-EEC5-36B7-017F-461C8A64AA0A}"/>
                </a:ext>
              </a:extLst>
            </p:cNvPr>
            <p:cNvCxnSpPr>
              <a:cxnSpLocks/>
            </p:cNvCxnSpPr>
            <p:nvPr/>
          </p:nvCxnSpPr>
          <p:spPr>
            <a:xfrm flipH="1" flipV="1">
              <a:off x="7750042" y="5657740"/>
              <a:ext cx="352176" cy="28406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FD2A765-38A5-C3A3-099B-D6900BBCC10E}"/>
                    </a:ext>
                  </a:extLst>
                </p:cNvPr>
                <p:cNvSpPr/>
                <p:nvPr/>
              </p:nvSpPr>
              <p:spPr>
                <a:xfrm>
                  <a:off x="7410558" y="5363442"/>
                  <a:ext cx="39626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𝒎</m:t>
                        </m:r>
                      </m:oMath>
                    </m:oMathPara>
                  </a14:m>
                  <a:endParaRPr lang="en-US" sz="1400" dirty="0"/>
                </a:p>
              </p:txBody>
            </p:sp>
          </mc:Choice>
          <mc:Fallback xmlns="">
            <p:sp>
              <p:nvSpPr>
                <p:cNvPr id="14" name="Rectangle 13">
                  <a:extLst>
                    <a:ext uri="{FF2B5EF4-FFF2-40B4-BE49-F238E27FC236}">
                      <a16:creationId xmlns:a16="http://schemas.microsoft.com/office/drawing/2014/main" id="{5FD2A765-38A5-C3A3-099B-D6900BBCC10E}"/>
                    </a:ext>
                  </a:extLst>
                </p:cNvPr>
                <p:cNvSpPr>
                  <a:spLocks noRot="1" noChangeAspect="1" noMove="1" noResize="1" noEditPoints="1" noAdjustHandles="1" noChangeArrowheads="1" noChangeShapeType="1" noTextEdit="1"/>
                </p:cNvSpPr>
                <p:nvPr/>
              </p:nvSpPr>
              <p:spPr>
                <a:xfrm>
                  <a:off x="7410558" y="5363442"/>
                  <a:ext cx="396262" cy="307777"/>
                </a:xfrm>
                <a:prstGeom prst="rect">
                  <a:avLst/>
                </a:prstGeom>
                <a:blipFill>
                  <a:blip r:embed="rId9"/>
                  <a:stretch>
                    <a:fillRect/>
                  </a:stretch>
                </a:blipFill>
              </p:spPr>
              <p:txBody>
                <a:bodyPr/>
                <a:lstStyle/>
                <a:p>
                  <a:r>
                    <a:rPr lang="en-US">
                      <a:noFill/>
                    </a:rPr>
                    <a:t> </a:t>
                  </a:r>
                </a:p>
              </p:txBody>
            </p:sp>
          </mc:Fallback>
        </mc:AlternateContent>
        <p:sp>
          <p:nvSpPr>
            <p:cNvPr id="25" name="Oval 32">
              <a:extLst>
                <a:ext uri="{FF2B5EF4-FFF2-40B4-BE49-F238E27FC236}">
                  <a16:creationId xmlns:a16="http://schemas.microsoft.com/office/drawing/2014/main" id="{84250A0E-5968-8327-C4DD-4A6E21330C85}"/>
                </a:ext>
              </a:extLst>
            </p:cNvPr>
            <p:cNvSpPr>
              <a:spLocks noChangeArrowheads="1"/>
            </p:cNvSpPr>
            <p:nvPr/>
          </p:nvSpPr>
          <p:spPr bwMode="auto">
            <a:xfrm rot="16200000" flipV="1">
              <a:off x="7007406" y="5648781"/>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 name="Oval 32">
              <a:extLst>
                <a:ext uri="{FF2B5EF4-FFF2-40B4-BE49-F238E27FC236}">
                  <a16:creationId xmlns:a16="http://schemas.microsoft.com/office/drawing/2014/main" id="{145E7DE0-8AB8-E909-A43A-6BACABDC1FEC}"/>
                </a:ext>
              </a:extLst>
            </p:cNvPr>
            <p:cNvSpPr>
              <a:spLocks noChangeArrowheads="1"/>
            </p:cNvSpPr>
            <p:nvPr/>
          </p:nvSpPr>
          <p:spPr bwMode="auto">
            <a:xfrm rot="16200000" flipV="1">
              <a:off x="7076115" y="5767387"/>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 name="Oval 32">
              <a:extLst>
                <a:ext uri="{FF2B5EF4-FFF2-40B4-BE49-F238E27FC236}">
                  <a16:creationId xmlns:a16="http://schemas.microsoft.com/office/drawing/2014/main" id="{56453952-867E-0F38-75C2-4F886E7C1961}"/>
                </a:ext>
              </a:extLst>
            </p:cNvPr>
            <p:cNvSpPr>
              <a:spLocks noChangeArrowheads="1"/>
            </p:cNvSpPr>
            <p:nvPr/>
          </p:nvSpPr>
          <p:spPr bwMode="auto">
            <a:xfrm rot="16200000" flipV="1">
              <a:off x="7162843" y="5633965"/>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Oval 32">
              <a:extLst>
                <a:ext uri="{FF2B5EF4-FFF2-40B4-BE49-F238E27FC236}">
                  <a16:creationId xmlns:a16="http://schemas.microsoft.com/office/drawing/2014/main" id="{33DF41B3-0083-E64A-BE43-3ABC8A178422}"/>
                </a:ext>
              </a:extLst>
            </p:cNvPr>
            <p:cNvSpPr>
              <a:spLocks noChangeArrowheads="1"/>
            </p:cNvSpPr>
            <p:nvPr/>
          </p:nvSpPr>
          <p:spPr bwMode="auto">
            <a:xfrm rot="16200000" flipV="1">
              <a:off x="8110533" y="5943600"/>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 name="Oval 32">
              <a:extLst>
                <a:ext uri="{FF2B5EF4-FFF2-40B4-BE49-F238E27FC236}">
                  <a16:creationId xmlns:a16="http://schemas.microsoft.com/office/drawing/2014/main" id="{5DFD8A4F-E89D-339D-CA2D-28B3C6BD4703}"/>
                </a:ext>
              </a:extLst>
            </p:cNvPr>
            <p:cNvSpPr>
              <a:spLocks noChangeArrowheads="1"/>
            </p:cNvSpPr>
            <p:nvPr/>
          </p:nvSpPr>
          <p:spPr bwMode="auto">
            <a:xfrm rot="16200000" flipV="1">
              <a:off x="8153213" y="584634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Oval 32">
              <a:extLst>
                <a:ext uri="{FF2B5EF4-FFF2-40B4-BE49-F238E27FC236}">
                  <a16:creationId xmlns:a16="http://schemas.microsoft.com/office/drawing/2014/main" id="{A889739F-7182-1097-0453-8B9BC62AB961}"/>
                </a:ext>
              </a:extLst>
            </p:cNvPr>
            <p:cNvSpPr>
              <a:spLocks noChangeArrowheads="1"/>
            </p:cNvSpPr>
            <p:nvPr/>
          </p:nvSpPr>
          <p:spPr bwMode="auto">
            <a:xfrm rot="16200000" flipV="1">
              <a:off x="7794627" y="523151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 name="Oval 32">
              <a:extLst>
                <a:ext uri="{FF2B5EF4-FFF2-40B4-BE49-F238E27FC236}">
                  <a16:creationId xmlns:a16="http://schemas.microsoft.com/office/drawing/2014/main" id="{FA300A5F-5567-F7C2-B12F-789591E74EA3}"/>
                </a:ext>
              </a:extLst>
            </p:cNvPr>
            <p:cNvSpPr>
              <a:spLocks noChangeArrowheads="1"/>
            </p:cNvSpPr>
            <p:nvPr/>
          </p:nvSpPr>
          <p:spPr bwMode="auto">
            <a:xfrm rot="16200000" flipV="1">
              <a:off x="8000728" y="516938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Oval 32">
              <a:extLst>
                <a:ext uri="{FF2B5EF4-FFF2-40B4-BE49-F238E27FC236}">
                  <a16:creationId xmlns:a16="http://schemas.microsoft.com/office/drawing/2014/main" id="{593EA8B5-4D9F-1FAC-DFC6-86ED8C29E931}"/>
                </a:ext>
              </a:extLst>
            </p:cNvPr>
            <p:cNvSpPr>
              <a:spLocks noChangeArrowheads="1"/>
            </p:cNvSpPr>
            <p:nvPr/>
          </p:nvSpPr>
          <p:spPr bwMode="auto">
            <a:xfrm rot="16200000" flipV="1">
              <a:off x="7891456" y="5182855"/>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60" name="Straight Connector 59">
              <a:extLst>
                <a:ext uri="{FF2B5EF4-FFF2-40B4-BE49-F238E27FC236}">
                  <a16:creationId xmlns:a16="http://schemas.microsoft.com/office/drawing/2014/main" id="{31A01AE1-10AA-6057-F730-F674DA582B57}"/>
                </a:ext>
              </a:extLst>
            </p:cNvPr>
            <p:cNvCxnSpPr>
              <a:cxnSpLocks/>
              <a:endCxn id="52" idx="2"/>
            </p:cNvCxnSpPr>
            <p:nvPr/>
          </p:nvCxnSpPr>
          <p:spPr>
            <a:xfrm flipV="1">
              <a:off x="7761368" y="5228574"/>
              <a:ext cx="152947" cy="41641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61" name="Straight Connector 60">
              <a:extLst>
                <a:ext uri="{FF2B5EF4-FFF2-40B4-BE49-F238E27FC236}">
                  <a16:creationId xmlns:a16="http://schemas.microsoft.com/office/drawing/2014/main" id="{54F5E35D-765E-69BA-5604-741DB712164E}"/>
                </a:ext>
              </a:extLst>
            </p:cNvPr>
            <p:cNvCxnSpPr>
              <a:cxnSpLocks/>
              <a:endCxn id="50" idx="2"/>
            </p:cNvCxnSpPr>
            <p:nvPr/>
          </p:nvCxnSpPr>
          <p:spPr>
            <a:xfrm flipV="1">
              <a:off x="7764734" y="5215107"/>
              <a:ext cx="258853" cy="42988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1" name="Straight Connector 89090">
              <a:extLst>
                <a:ext uri="{FF2B5EF4-FFF2-40B4-BE49-F238E27FC236}">
                  <a16:creationId xmlns:a16="http://schemas.microsoft.com/office/drawing/2014/main" id="{783B5D22-1072-22F2-8C52-F1DD07584476}"/>
                </a:ext>
              </a:extLst>
            </p:cNvPr>
            <p:cNvCxnSpPr>
              <a:cxnSpLocks/>
              <a:stCxn id="36" idx="5"/>
            </p:cNvCxnSpPr>
            <p:nvPr/>
          </p:nvCxnSpPr>
          <p:spPr>
            <a:xfrm flipH="1" flipV="1">
              <a:off x="7740064" y="5642041"/>
              <a:ext cx="419844" cy="211002"/>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4" name="Straight Connector 89093">
              <a:extLst>
                <a:ext uri="{FF2B5EF4-FFF2-40B4-BE49-F238E27FC236}">
                  <a16:creationId xmlns:a16="http://schemas.microsoft.com/office/drawing/2014/main" id="{1F38A3C7-774F-4252-050C-6BA3950DE041}"/>
                </a:ext>
              </a:extLst>
            </p:cNvPr>
            <p:cNvCxnSpPr>
              <a:cxnSpLocks/>
              <a:endCxn id="27" idx="1"/>
            </p:cNvCxnSpPr>
            <p:nvPr/>
          </p:nvCxnSpPr>
          <p:spPr>
            <a:xfrm flipH="1">
              <a:off x="7201867" y="5638688"/>
              <a:ext cx="549468" cy="3430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6" name="Straight Connector 89095">
              <a:extLst>
                <a:ext uri="{FF2B5EF4-FFF2-40B4-BE49-F238E27FC236}">
                  <a16:creationId xmlns:a16="http://schemas.microsoft.com/office/drawing/2014/main" id="{195BB91D-B0DB-6B7D-9B28-78CAEE0F6897}"/>
                </a:ext>
              </a:extLst>
            </p:cNvPr>
            <p:cNvCxnSpPr>
              <a:cxnSpLocks/>
              <a:endCxn id="25" idx="1"/>
            </p:cNvCxnSpPr>
            <p:nvPr/>
          </p:nvCxnSpPr>
          <p:spPr>
            <a:xfrm flipH="1">
              <a:off x="7046430" y="5637703"/>
              <a:ext cx="717319" cy="50102"/>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BA8E48D4-A42A-F4FA-B8FD-1AE0D69104B7}"/>
                </a:ext>
              </a:extLst>
            </p:cNvPr>
            <p:cNvSpPr txBox="1"/>
            <p:nvPr/>
          </p:nvSpPr>
          <p:spPr>
            <a:xfrm>
              <a:off x="7576433" y="5398071"/>
              <a:ext cx="279244" cy="457200"/>
            </a:xfrm>
            <a:prstGeom prst="rect">
              <a:avLst/>
            </a:prstGeom>
            <a:noFill/>
          </p:spPr>
          <p:txBody>
            <a:bodyPr wrap="square" rtlCol="0">
              <a:spAutoFit/>
            </a:bodyPr>
            <a:lstStyle/>
            <a:p>
              <a:r>
                <a:rPr lang="en-US" b="1" dirty="0">
                  <a:solidFill>
                    <a:srgbClr val="FF0000"/>
                  </a:solidFill>
                </a:rPr>
                <a:t>+</a:t>
              </a:r>
            </a:p>
          </p:txBody>
        </p:sp>
      </p:grpSp>
      <p:grpSp>
        <p:nvGrpSpPr>
          <p:cNvPr id="3" name="Group 2">
            <a:extLst>
              <a:ext uri="{FF2B5EF4-FFF2-40B4-BE49-F238E27FC236}">
                <a16:creationId xmlns:a16="http://schemas.microsoft.com/office/drawing/2014/main" id="{465E5AA1-B1A1-01A3-2D13-EB1832D44005}"/>
              </a:ext>
            </a:extLst>
          </p:cNvPr>
          <p:cNvGrpSpPr/>
          <p:nvPr/>
        </p:nvGrpSpPr>
        <p:grpSpPr>
          <a:xfrm>
            <a:off x="6825760" y="3380612"/>
            <a:ext cx="1709363" cy="1336996"/>
            <a:chOff x="6825760" y="3380612"/>
            <a:chExt cx="1709363" cy="1336996"/>
          </a:xfrm>
        </p:grpSpPr>
        <p:grpSp>
          <p:nvGrpSpPr>
            <p:cNvPr id="40" name="Group 39">
              <a:extLst>
                <a:ext uri="{FF2B5EF4-FFF2-40B4-BE49-F238E27FC236}">
                  <a16:creationId xmlns:a16="http://schemas.microsoft.com/office/drawing/2014/main" id="{C0B0E112-FA31-464E-A252-BB7CC2FF0FD0}"/>
                </a:ext>
              </a:extLst>
            </p:cNvPr>
            <p:cNvGrpSpPr/>
            <p:nvPr/>
          </p:nvGrpSpPr>
          <p:grpSpPr>
            <a:xfrm>
              <a:off x="6934200" y="3607234"/>
              <a:ext cx="1428535" cy="1014544"/>
              <a:chOff x="7391400" y="3581400"/>
              <a:chExt cx="1428535" cy="1014544"/>
            </a:xfrm>
          </p:grpSpPr>
          <p:sp>
            <p:nvSpPr>
              <p:cNvPr id="42" name="Freeform 3">
                <a:extLst>
                  <a:ext uri="{FF2B5EF4-FFF2-40B4-BE49-F238E27FC236}">
                    <a16:creationId xmlns:a16="http://schemas.microsoft.com/office/drawing/2014/main" id="{CB6429DE-3C36-41C8-ADF8-F2FE7DB34CA0}"/>
                  </a:ext>
                </a:extLst>
              </p:cNvPr>
              <p:cNvSpPr>
                <a:spLocks noChangeArrowheads="1"/>
              </p:cNvSpPr>
              <p:nvPr/>
            </p:nvSpPr>
            <p:spPr bwMode="auto">
              <a:xfrm rot="16200000">
                <a:off x="7397182" y="4032818"/>
                <a:ext cx="404944" cy="416507"/>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53" name="Straight Connector 52">
                <a:extLst>
                  <a:ext uri="{FF2B5EF4-FFF2-40B4-BE49-F238E27FC236}">
                    <a16:creationId xmlns:a16="http://schemas.microsoft.com/office/drawing/2014/main" id="{3B7173A0-5185-4605-989D-6406BBE6E694}"/>
                  </a:ext>
                </a:extLst>
              </p:cNvPr>
              <p:cNvCxnSpPr>
                <a:cxnSpLocks/>
              </p:cNvCxnSpPr>
              <p:nvPr/>
            </p:nvCxnSpPr>
            <p:spPr>
              <a:xfrm flipH="1">
                <a:off x="7619425" y="4152900"/>
                <a:ext cx="602326" cy="97747"/>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43" name="Oval 32">
                <a:extLst>
                  <a:ext uri="{FF2B5EF4-FFF2-40B4-BE49-F238E27FC236}">
                    <a16:creationId xmlns:a16="http://schemas.microsoft.com/office/drawing/2014/main" id="{5FDF01B7-8F16-4001-9618-52FFFCC8129E}"/>
                  </a:ext>
                </a:extLst>
              </p:cNvPr>
              <p:cNvSpPr>
                <a:spLocks noChangeArrowheads="1"/>
              </p:cNvSpPr>
              <p:nvPr/>
            </p:nvSpPr>
            <p:spPr bwMode="auto">
              <a:xfrm rot="16200000">
                <a:off x="7556371" y="4202971"/>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sp>
            <p:nvSpPr>
              <p:cNvPr id="45" name="Freeform 8">
                <a:extLst>
                  <a:ext uri="{FF2B5EF4-FFF2-40B4-BE49-F238E27FC236}">
                    <a16:creationId xmlns:a16="http://schemas.microsoft.com/office/drawing/2014/main" id="{488F4A20-566A-4828-80F2-C651751FDFFC}"/>
                  </a:ext>
                </a:extLst>
              </p:cNvPr>
              <p:cNvSpPr>
                <a:spLocks noChangeArrowheads="1"/>
              </p:cNvSpPr>
              <p:nvPr/>
            </p:nvSpPr>
            <p:spPr bwMode="auto">
              <a:xfrm rot="5400000" flipV="1">
                <a:off x="8224833" y="3543300"/>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46" name="Oval 32">
                <a:extLst>
                  <a:ext uri="{FF2B5EF4-FFF2-40B4-BE49-F238E27FC236}">
                    <a16:creationId xmlns:a16="http://schemas.microsoft.com/office/drawing/2014/main" id="{5BD3E0A5-B3F3-4328-8B92-DA8A9598B886}"/>
                  </a:ext>
                </a:extLst>
              </p:cNvPr>
              <p:cNvSpPr>
                <a:spLocks noChangeArrowheads="1"/>
              </p:cNvSpPr>
              <p:nvPr/>
            </p:nvSpPr>
            <p:spPr bwMode="auto">
              <a:xfrm rot="16200000">
                <a:off x="8339133" y="3715992"/>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sp>
            <p:nvSpPr>
              <p:cNvPr id="47" name="Freeform 8">
                <a:extLst>
                  <a:ext uri="{FF2B5EF4-FFF2-40B4-BE49-F238E27FC236}">
                    <a16:creationId xmlns:a16="http://schemas.microsoft.com/office/drawing/2014/main" id="{B39E4AC6-A7A8-411B-B2E7-9C21936A046F}"/>
                  </a:ext>
                </a:extLst>
              </p:cNvPr>
              <p:cNvSpPr>
                <a:spLocks noChangeArrowheads="1"/>
              </p:cNvSpPr>
              <p:nvPr/>
            </p:nvSpPr>
            <p:spPr bwMode="auto">
              <a:xfrm rot="5400000" flipV="1">
                <a:off x="8477035" y="4253044"/>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44" name="Oval 32">
                <a:extLst>
                  <a:ext uri="{FF2B5EF4-FFF2-40B4-BE49-F238E27FC236}">
                    <a16:creationId xmlns:a16="http://schemas.microsoft.com/office/drawing/2014/main" id="{AA853E41-8642-4D05-9D03-EE02748DF3E8}"/>
                  </a:ext>
                </a:extLst>
              </p:cNvPr>
              <p:cNvSpPr>
                <a:spLocks noChangeArrowheads="1"/>
              </p:cNvSpPr>
              <p:nvPr/>
            </p:nvSpPr>
            <p:spPr bwMode="auto">
              <a:xfrm rot="16200000">
                <a:off x="8572313" y="4405444"/>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cxnSp>
            <p:nvCxnSpPr>
              <p:cNvPr id="49" name="Straight Connector 48">
                <a:extLst>
                  <a:ext uri="{FF2B5EF4-FFF2-40B4-BE49-F238E27FC236}">
                    <a16:creationId xmlns:a16="http://schemas.microsoft.com/office/drawing/2014/main" id="{A2491BB5-F9F5-4B4A-88FD-F93EC6E81C20}"/>
                  </a:ext>
                </a:extLst>
              </p:cNvPr>
              <p:cNvCxnSpPr>
                <a:cxnSpLocks/>
              </p:cNvCxnSpPr>
              <p:nvPr/>
            </p:nvCxnSpPr>
            <p:spPr>
              <a:xfrm flipV="1">
                <a:off x="8210592" y="3783059"/>
                <a:ext cx="198069" cy="342900"/>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51" name="Straight Connector 50">
                <a:extLst>
                  <a:ext uri="{FF2B5EF4-FFF2-40B4-BE49-F238E27FC236}">
                    <a16:creationId xmlns:a16="http://schemas.microsoft.com/office/drawing/2014/main" id="{7AC2E9B3-2CE5-4A77-9E87-BB4CA6F6CAFB}"/>
                  </a:ext>
                </a:extLst>
              </p:cNvPr>
              <p:cNvCxnSpPr>
                <a:cxnSpLocks/>
                <a:stCxn id="44" idx="0"/>
              </p:cNvCxnSpPr>
              <p:nvPr/>
            </p:nvCxnSpPr>
            <p:spPr>
              <a:xfrm flipH="1" flipV="1">
                <a:off x="8220137" y="4159480"/>
                <a:ext cx="352176" cy="28406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A393546B-1EE2-433C-A2B9-A10056A2E1F1}"/>
                      </a:ext>
                    </a:extLst>
                  </p:cNvPr>
                  <p:cNvSpPr/>
                  <p:nvPr/>
                </p:nvSpPr>
                <p:spPr>
                  <a:xfrm>
                    <a:off x="7880653" y="3865182"/>
                    <a:ext cx="39626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𝒎</m:t>
                          </m:r>
                        </m:oMath>
                      </m:oMathPara>
                    </a14:m>
                    <a:endParaRPr lang="en-US" sz="1400" dirty="0"/>
                  </a:p>
                </p:txBody>
              </p:sp>
            </mc:Choice>
            <mc:Fallback xmlns="">
              <p:sp>
                <p:nvSpPr>
                  <p:cNvPr id="39" name="Rectangle 38">
                    <a:extLst>
                      <a:ext uri="{FF2B5EF4-FFF2-40B4-BE49-F238E27FC236}">
                        <a16:creationId xmlns:a16="http://schemas.microsoft.com/office/drawing/2014/main" id="{A393546B-1EE2-433C-A2B9-A10056A2E1F1}"/>
                      </a:ext>
                    </a:extLst>
                  </p:cNvPr>
                  <p:cNvSpPr>
                    <a:spLocks noRot="1" noChangeAspect="1" noMove="1" noResize="1" noEditPoints="1" noAdjustHandles="1" noChangeArrowheads="1" noChangeShapeType="1" noTextEdit="1"/>
                  </p:cNvSpPr>
                  <p:nvPr/>
                </p:nvSpPr>
                <p:spPr>
                  <a:xfrm>
                    <a:off x="7880653" y="3865182"/>
                    <a:ext cx="396262" cy="307777"/>
                  </a:xfrm>
                  <a:prstGeom prst="rect">
                    <a:avLst/>
                  </a:prstGeom>
                  <a:blipFill>
                    <a:blip r:embed="rId1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DA7BFB07-E592-4B53-A9D5-A4DA7E892D6D}"/>
                    </a:ext>
                  </a:extLst>
                </p:cNvPr>
                <p:cNvSpPr/>
                <p:nvPr/>
              </p:nvSpPr>
              <p:spPr>
                <a:xfrm>
                  <a:off x="7057314" y="4219697"/>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𝟏</m:t>
                            </m:r>
                          </m:sub>
                        </m:sSub>
                      </m:oMath>
                    </m:oMathPara>
                  </a14:m>
                  <a:endParaRPr lang="en-US" sz="1400" dirty="0"/>
                </a:p>
              </p:txBody>
            </p:sp>
          </mc:Choice>
          <mc:Fallback xmlns="">
            <p:sp>
              <p:nvSpPr>
                <p:cNvPr id="29" name="Rectangle 28">
                  <a:extLst>
                    <a:ext uri="{FF2B5EF4-FFF2-40B4-BE49-F238E27FC236}">
                      <a16:creationId xmlns:a16="http://schemas.microsoft.com/office/drawing/2014/main" id="{DA7BFB07-E592-4B53-A9D5-A4DA7E892D6D}"/>
                    </a:ext>
                  </a:extLst>
                </p:cNvPr>
                <p:cNvSpPr>
                  <a:spLocks noRot="1" noChangeAspect="1" noMove="1" noResize="1" noEditPoints="1" noAdjustHandles="1" noChangeArrowheads="1" noChangeShapeType="1" noTextEdit="1"/>
                </p:cNvSpPr>
                <p:nvPr/>
              </p:nvSpPr>
              <p:spPr>
                <a:xfrm>
                  <a:off x="7057314" y="4219697"/>
                  <a:ext cx="482248"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9C87D720-070F-41A1-B5AD-C3F176F7D739}"/>
                    </a:ext>
                  </a:extLst>
                </p:cNvPr>
                <p:cNvSpPr/>
                <p:nvPr/>
              </p:nvSpPr>
              <p:spPr>
                <a:xfrm>
                  <a:off x="7861020" y="3668847"/>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𝟐</m:t>
                            </m:r>
                          </m:sub>
                        </m:sSub>
                      </m:oMath>
                    </m:oMathPara>
                  </a14:m>
                  <a:endParaRPr lang="en-US" sz="1400" dirty="0"/>
                </a:p>
              </p:txBody>
            </p:sp>
          </mc:Choice>
          <mc:Fallback xmlns="">
            <p:sp>
              <p:nvSpPr>
                <p:cNvPr id="30" name="Rectangle 29">
                  <a:extLst>
                    <a:ext uri="{FF2B5EF4-FFF2-40B4-BE49-F238E27FC236}">
                      <a16:creationId xmlns:a16="http://schemas.microsoft.com/office/drawing/2014/main" id="{9C87D720-070F-41A1-B5AD-C3F176F7D739}"/>
                    </a:ext>
                  </a:extLst>
                </p:cNvPr>
                <p:cNvSpPr>
                  <a:spLocks noRot="1" noChangeAspect="1" noMove="1" noResize="1" noEditPoints="1" noAdjustHandles="1" noChangeArrowheads="1" noChangeShapeType="1" noTextEdit="1"/>
                </p:cNvSpPr>
                <p:nvPr/>
              </p:nvSpPr>
              <p:spPr>
                <a:xfrm>
                  <a:off x="7861020" y="3668847"/>
                  <a:ext cx="482248" cy="30777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18029CD5-25F9-4B78-9581-AC6CAF681015}"/>
                    </a:ext>
                  </a:extLst>
                </p:cNvPr>
                <p:cNvSpPr/>
                <p:nvPr/>
              </p:nvSpPr>
              <p:spPr>
                <a:xfrm>
                  <a:off x="8022537" y="4409831"/>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𝟑</m:t>
                            </m:r>
                          </m:sub>
                        </m:sSub>
                      </m:oMath>
                    </m:oMathPara>
                  </a14:m>
                  <a:endParaRPr lang="en-US" sz="1400" dirty="0"/>
                </a:p>
              </p:txBody>
            </p:sp>
          </mc:Choice>
          <mc:Fallback xmlns="">
            <p:sp>
              <p:nvSpPr>
                <p:cNvPr id="33" name="Rectangle 32">
                  <a:extLst>
                    <a:ext uri="{FF2B5EF4-FFF2-40B4-BE49-F238E27FC236}">
                      <a16:creationId xmlns:a16="http://schemas.microsoft.com/office/drawing/2014/main" id="{18029CD5-25F9-4B78-9581-AC6CAF681015}"/>
                    </a:ext>
                  </a:extLst>
                </p:cNvPr>
                <p:cNvSpPr>
                  <a:spLocks noRot="1" noChangeAspect="1" noMove="1" noResize="1" noEditPoints="1" noAdjustHandles="1" noChangeArrowheads="1" noChangeShapeType="1" noTextEdit="1"/>
                </p:cNvSpPr>
                <p:nvPr/>
              </p:nvSpPr>
              <p:spPr>
                <a:xfrm>
                  <a:off x="8022537" y="4409831"/>
                  <a:ext cx="482248" cy="307777"/>
                </a:xfrm>
                <a:prstGeom prst="rect">
                  <a:avLst/>
                </a:prstGeom>
                <a:blipFill>
                  <a:blip r:embed="rId13"/>
                  <a:stretch>
                    <a:fillRect/>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2DE8CBA6-F791-67C0-93B2-F31265A13489}"/>
                </a:ext>
              </a:extLst>
            </p:cNvPr>
            <p:cNvSpPr txBox="1"/>
            <p:nvPr/>
          </p:nvSpPr>
          <p:spPr>
            <a:xfrm>
              <a:off x="7587600" y="3939582"/>
              <a:ext cx="228600" cy="457200"/>
            </a:xfrm>
            <a:prstGeom prst="rect">
              <a:avLst/>
            </a:prstGeom>
            <a:noFill/>
          </p:spPr>
          <p:txBody>
            <a:bodyPr wrap="square" rtlCol="0">
              <a:spAutoFit/>
            </a:bodyPr>
            <a:lstStyle/>
            <a:p>
              <a:r>
                <a:rPr lang="en-US" b="1" dirty="0">
                  <a:solidFill>
                    <a:srgbClr val="FF0000"/>
                  </a:solidFill>
                </a:rPr>
                <a:t>+</a:t>
              </a:r>
            </a:p>
          </p:txBody>
        </p:sp>
        <mc:AlternateContent xmlns:mc="http://schemas.openxmlformats.org/markup-compatibility/2006" xmlns:a14="http://schemas.microsoft.com/office/drawing/2010/main">
          <mc:Choice Requires="a14">
            <p:sp>
              <p:nvSpPr>
                <p:cNvPr id="89098" name="Rectangle 89097">
                  <a:extLst>
                    <a:ext uri="{FF2B5EF4-FFF2-40B4-BE49-F238E27FC236}">
                      <a16:creationId xmlns:a16="http://schemas.microsoft.com/office/drawing/2014/main" id="{73FBB052-15AA-C17E-B5AC-423134A7BAEF}"/>
                    </a:ext>
                  </a:extLst>
                </p:cNvPr>
                <p:cNvSpPr/>
                <p:nvPr/>
              </p:nvSpPr>
              <p:spPr>
                <a:xfrm>
                  <a:off x="6825760" y="3847456"/>
                  <a:ext cx="4687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1</m:t>
                            </m:r>
                          </m:sub>
                        </m:sSub>
                      </m:oMath>
                    </m:oMathPara>
                  </a14:m>
                  <a:endParaRPr lang="en-US" sz="1800" dirty="0"/>
                </a:p>
              </p:txBody>
            </p:sp>
          </mc:Choice>
          <mc:Fallback xmlns="">
            <p:sp>
              <p:nvSpPr>
                <p:cNvPr id="89098" name="Rectangle 89097">
                  <a:extLst>
                    <a:ext uri="{FF2B5EF4-FFF2-40B4-BE49-F238E27FC236}">
                      <a16:creationId xmlns:a16="http://schemas.microsoft.com/office/drawing/2014/main" id="{73FBB052-15AA-C17E-B5AC-423134A7BAEF}"/>
                    </a:ext>
                  </a:extLst>
                </p:cNvPr>
                <p:cNvSpPr>
                  <a:spLocks noRot="1" noChangeAspect="1" noMove="1" noResize="1" noEditPoints="1" noAdjustHandles="1" noChangeArrowheads="1" noChangeShapeType="1" noTextEdit="1"/>
                </p:cNvSpPr>
                <p:nvPr/>
              </p:nvSpPr>
              <p:spPr>
                <a:xfrm>
                  <a:off x="6825760" y="3847456"/>
                  <a:ext cx="468718"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099" name="Rectangle 89098">
                  <a:extLst>
                    <a:ext uri="{FF2B5EF4-FFF2-40B4-BE49-F238E27FC236}">
                      <a16:creationId xmlns:a16="http://schemas.microsoft.com/office/drawing/2014/main" id="{3B41E76B-3A27-C62F-084A-5500CFEA7768}"/>
                    </a:ext>
                  </a:extLst>
                </p:cNvPr>
                <p:cNvSpPr/>
                <p:nvPr/>
              </p:nvSpPr>
              <p:spPr>
                <a:xfrm>
                  <a:off x="7691190" y="3380612"/>
                  <a:ext cx="4740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2</m:t>
                            </m:r>
                          </m:sub>
                        </m:sSub>
                      </m:oMath>
                    </m:oMathPara>
                  </a14:m>
                  <a:endParaRPr lang="en-US" sz="1800" dirty="0"/>
                </a:p>
              </p:txBody>
            </p:sp>
          </mc:Choice>
          <mc:Fallback xmlns="">
            <p:sp>
              <p:nvSpPr>
                <p:cNvPr id="89099" name="Rectangle 89098">
                  <a:extLst>
                    <a:ext uri="{FF2B5EF4-FFF2-40B4-BE49-F238E27FC236}">
                      <a16:creationId xmlns:a16="http://schemas.microsoft.com/office/drawing/2014/main" id="{3B41E76B-3A27-C62F-084A-5500CFEA7768}"/>
                    </a:ext>
                  </a:extLst>
                </p:cNvPr>
                <p:cNvSpPr>
                  <a:spLocks noRot="1" noChangeAspect="1" noMove="1" noResize="1" noEditPoints="1" noAdjustHandles="1" noChangeArrowheads="1" noChangeShapeType="1" noTextEdit="1"/>
                </p:cNvSpPr>
                <p:nvPr/>
              </p:nvSpPr>
              <p:spPr>
                <a:xfrm>
                  <a:off x="7691190" y="3380612"/>
                  <a:ext cx="474040" cy="369332"/>
                </a:xfrm>
                <a:prstGeom prst="rect">
                  <a:avLst/>
                </a:prstGeom>
                <a:blipFill>
                  <a:blip r:embed="rId15"/>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100" name="Rectangle 89099">
                  <a:extLst>
                    <a:ext uri="{FF2B5EF4-FFF2-40B4-BE49-F238E27FC236}">
                      <a16:creationId xmlns:a16="http://schemas.microsoft.com/office/drawing/2014/main" id="{22D07596-E3D7-4CF6-42C8-F2148FC017B8}"/>
                    </a:ext>
                  </a:extLst>
                </p:cNvPr>
                <p:cNvSpPr/>
                <p:nvPr/>
              </p:nvSpPr>
              <p:spPr>
                <a:xfrm>
                  <a:off x="8061083" y="4093546"/>
                  <a:ext cx="4740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3</m:t>
                            </m:r>
                          </m:sub>
                        </m:sSub>
                      </m:oMath>
                    </m:oMathPara>
                  </a14:m>
                  <a:endParaRPr lang="en-US" sz="1800" dirty="0"/>
                </a:p>
              </p:txBody>
            </p:sp>
          </mc:Choice>
          <mc:Fallback xmlns="">
            <p:sp>
              <p:nvSpPr>
                <p:cNvPr id="89100" name="Rectangle 89099">
                  <a:extLst>
                    <a:ext uri="{FF2B5EF4-FFF2-40B4-BE49-F238E27FC236}">
                      <a16:creationId xmlns:a16="http://schemas.microsoft.com/office/drawing/2014/main" id="{22D07596-E3D7-4CF6-42C8-F2148FC017B8}"/>
                    </a:ext>
                  </a:extLst>
                </p:cNvPr>
                <p:cNvSpPr>
                  <a:spLocks noRot="1" noChangeAspect="1" noMove="1" noResize="1" noEditPoints="1" noAdjustHandles="1" noChangeArrowheads="1" noChangeShapeType="1" noTextEdit="1"/>
                </p:cNvSpPr>
                <p:nvPr/>
              </p:nvSpPr>
              <p:spPr>
                <a:xfrm>
                  <a:off x="8061083" y="4093546"/>
                  <a:ext cx="474040" cy="369332"/>
                </a:xfrm>
                <a:prstGeom prst="rect">
                  <a:avLst/>
                </a:prstGeom>
                <a:blipFill>
                  <a:blip r:embed="rId16"/>
                  <a:stretch>
                    <a:fillRect b="-1667"/>
                  </a:stretch>
                </a:blipFill>
              </p:spPr>
              <p:txBody>
                <a:bodyPr/>
                <a:lstStyle/>
                <a:p>
                  <a:r>
                    <a:rPr lang="en-US">
                      <a:noFill/>
                    </a:rPr>
                    <a:t> </a:t>
                  </a:r>
                </a:p>
              </p:txBody>
            </p:sp>
          </mc:Fallback>
        </mc:AlternateContent>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
            <a:extLst>
              <a:ext uri="{FF2B5EF4-FFF2-40B4-BE49-F238E27FC236}">
                <a16:creationId xmlns:a16="http://schemas.microsoft.com/office/drawing/2014/main" id="{1BF4D95A-655C-4521-A7F1-49246E69C5E5}"/>
              </a:ext>
            </a:extLst>
          </p:cNvPr>
          <p:cNvSpPr>
            <a:spLocks noGrp="1" noChangeArrowheads="1"/>
          </p:cNvSpPr>
          <p:nvPr>
            <p:ph type="title"/>
          </p:nvPr>
        </p:nvSpPr>
        <p:spPr/>
        <p:txBody>
          <a:bodyPr/>
          <a:lstStyle/>
          <a:p>
            <a:r>
              <a:rPr lang="en-US" altLang="en-US" dirty="0"/>
              <a:t>Internal Index: Sum of Squared Errors</a:t>
            </a:r>
          </a:p>
        </p:txBody>
      </p:sp>
      <p:graphicFrame>
        <p:nvGraphicFramePr>
          <p:cNvPr id="90132" name="Object 20">
            <a:extLst>
              <a:ext uri="{FF2B5EF4-FFF2-40B4-BE49-F238E27FC236}">
                <a16:creationId xmlns:a16="http://schemas.microsoft.com/office/drawing/2014/main" id="{AF8FA291-2A44-4EE2-A293-730C6A1E58CE}"/>
              </a:ext>
            </a:extLst>
          </p:cNvPr>
          <p:cNvGraphicFramePr>
            <a:graphicFrameLocks noChangeAspect="1"/>
          </p:cNvGraphicFramePr>
          <p:nvPr>
            <p:extLst>
              <p:ext uri="{D42A27DB-BD31-4B8C-83A1-F6EECF244321}">
                <p14:modId xmlns:p14="http://schemas.microsoft.com/office/powerpoint/2010/main" val="1860562951"/>
              </p:ext>
            </p:extLst>
          </p:nvPr>
        </p:nvGraphicFramePr>
        <p:xfrm>
          <a:off x="1524000" y="5330826"/>
          <a:ext cx="6324600" cy="1114914"/>
        </p:xfrm>
        <a:graphic>
          <a:graphicData uri="http://schemas.openxmlformats.org/presentationml/2006/ole">
            <mc:AlternateContent xmlns:mc="http://schemas.openxmlformats.org/markup-compatibility/2006">
              <mc:Choice xmlns:v="urn:schemas-microsoft-com:vml" Requires="v">
                <p:oleObj r:id="rId3" imgW="3504240" imgH="591120" progId="">
                  <p:embed/>
                </p:oleObj>
              </mc:Choice>
              <mc:Fallback>
                <p:oleObj r:id="rId3" imgW="3504240" imgH="591120" progId="">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330826"/>
                        <a:ext cx="6324600" cy="1114914"/>
                      </a:xfrm>
                      <a:prstGeom prst="rect">
                        <a:avLst/>
                      </a:prstGeom>
                      <a:noFill/>
                      <a:effectLst/>
                    </p:spPr>
                  </p:pic>
                </p:oleObj>
              </mc:Fallback>
            </mc:AlternateContent>
          </a:graphicData>
        </a:graphic>
      </p:graphicFrame>
      <p:graphicFrame>
        <p:nvGraphicFramePr>
          <p:cNvPr id="90134" name="Object 22">
            <a:extLst>
              <a:ext uri="{FF2B5EF4-FFF2-40B4-BE49-F238E27FC236}">
                <a16:creationId xmlns:a16="http://schemas.microsoft.com/office/drawing/2014/main" id="{E72DF765-4566-459B-BD52-18AB8E3F6583}"/>
              </a:ext>
            </a:extLst>
          </p:cNvPr>
          <p:cNvGraphicFramePr>
            <a:graphicFrameLocks noChangeAspect="1"/>
          </p:cNvGraphicFramePr>
          <p:nvPr>
            <p:extLst>
              <p:ext uri="{D42A27DB-BD31-4B8C-83A1-F6EECF244321}">
                <p14:modId xmlns:p14="http://schemas.microsoft.com/office/powerpoint/2010/main" val="2298977599"/>
              </p:ext>
            </p:extLst>
          </p:nvPr>
        </p:nvGraphicFramePr>
        <p:xfrm>
          <a:off x="1524001" y="2881313"/>
          <a:ext cx="6019800" cy="1149045"/>
        </p:xfrm>
        <a:graphic>
          <a:graphicData uri="http://schemas.openxmlformats.org/presentationml/2006/ole">
            <mc:AlternateContent xmlns:mc="http://schemas.openxmlformats.org/markup-compatibility/2006">
              <mc:Choice xmlns:v="urn:schemas-microsoft-com:vml" Requires="v">
                <p:oleObj r:id="rId5" imgW="2986200" imgH="591120" progId="">
                  <p:embed/>
                </p:oleObj>
              </mc:Choice>
              <mc:Fallback>
                <p:oleObj r:id="rId5" imgW="2986200" imgH="591120" progId="">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1" y="2881313"/>
                        <a:ext cx="6019800" cy="1149045"/>
                      </a:xfrm>
                      <a:prstGeom prst="rect">
                        <a:avLst/>
                      </a:prstGeom>
                      <a:noFill/>
                      <a:effectLst/>
                    </p:spPr>
                  </p:pic>
                </p:oleObj>
              </mc:Fallback>
            </mc:AlternateContent>
          </a:graphicData>
        </a:graphic>
      </p:graphicFrame>
      <p:grpSp>
        <p:nvGrpSpPr>
          <p:cNvPr id="2" name="Group 1">
            <a:extLst>
              <a:ext uri="{FF2B5EF4-FFF2-40B4-BE49-F238E27FC236}">
                <a16:creationId xmlns:a16="http://schemas.microsoft.com/office/drawing/2014/main" id="{85DDBED9-727A-032C-FA7B-CC711BFA2B33}"/>
              </a:ext>
            </a:extLst>
          </p:cNvPr>
          <p:cNvGrpSpPr/>
          <p:nvPr/>
        </p:nvGrpSpPr>
        <p:grpSpPr>
          <a:xfrm>
            <a:off x="411163" y="1732166"/>
            <a:ext cx="8015287" cy="1011034"/>
            <a:chOff x="411163" y="1732166"/>
            <a:chExt cx="8015287" cy="1011034"/>
          </a:xfrm>
        </p:grpSpPr>
        <p:sp>
          <p:nvSpPr>
            <p:cNvPr id="90115" name="Line 3">
              <a:extLst>
                <a:ext uri="{FF2B5EF4-FFF2-40B4-BE49-F238E27FC236}">
                  <a16:creationId xmlns:a16="http://schemas.microsoft.com/office/drawing/2014/main" id="{F2AF3D4A-4F5A-4A63-B0EC-A7718E7E7A34}"/>
                </a:ext>
              </a:extLst>
            </p:cNvPr>
            <p:cNvSpPr>
              <a:spLocks noChangeShapeType="1"/>
            </p:cNvSpPr>
            <p:nvPr/>
          </p:nvSpPr>
          <p:spPr bwMode="auto">
            <a:xfrm>
              <a:off x="2101850" y="2297113"/>
              <a:ext cx="6096000"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6" name="Line 4">
              <a:extLst>
                <a:ext uri="{FF2B5EF4-FFF2-40B4-BE49-F238E27FC236}">
                  <a16:creationId xmlns:a16="http://schemas.microsoft.com/office/drawing/2014/main" id="{65A795D3-F608-4111-A596-C837E9018FF9}"/>
                </a:ext>
              </a:extLst>
            </p:cNvPr>
            <p:cNvSpPr>
              <a:spLocks noChangeShapeType="1"/>
            </p:cNvSpPr>
            <p:nvPr/>
          </p:nvSpPr>
          <p:spPr bwMode="auto">
            <a:xfrm>
              <a:off x="2101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7" name="Line 5">
              <a:extLst>
                <a:ext uri="{FF2B5EF4-FFF2-40B4-BE49-F238E27FC236}">
                  <a16:creationId xmlns:a16="http://schemas.microsoft.com/office/drawing/2014/main" id="{2EB14FFE-9982-4FC4-B783-1EDA85E54644}"/>
                </a:ext>
              </a:extLst>
            </p:cNvPr>
            <p:cNvSpPr>
              <a:spLocks noChangeShapeType="1"/>
            </p:cNvSpPr>
            <p:nvPr/>
          </p:nvSpPr>
          <p:spPr bwMode="auto">
            <a:xfrm>
              <a:off x="3625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8" name="Line 6">
              <a:extLst>
                <a:ext uri="{FF2B5EF4-FFF2-40B4-BE49-F238E27FC236}">
                  <a16:creationId xmlns:a16="http://schemas.microsoft.com/office/drawing/2014/main" id="{53C206FB-6ADE-4EB3-87EB-D755266F5441}"/>
                </a:ext>
              </a:extLst>
            </p:cNvPr>
            <p:cNvSpPr>
              <a:spLocks noChangeShapeType="1"/>
            </p:cNvSpPr>
            <p:nvPr/>
          </p:nvSpPr>
          <p:spPr bwMode="auto">
            <a:xfrm>
              <a:off x="5149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9" name="Line 7">
              <a:extLst>
                <a:ext uri="{FF2B5EF4-FFF2-40B4-BE49-F238E27FC236}">
                  <a16:creationId xmlns:a16="http://schemas.microsoft.com/office/drawing/2014/main" id="{4B7C7BCE-6A09-4613-86BB-3969FC7860F9}"/>
                </a:ext>
              </a:extLst>
            </p:cNvPr>
            <p:cNvSpPr>
              <a:spLocks noChangeShapeType="1"/>
            </p:cNvSpPr>
            <p:nvPr/>
          </p:nvSpPr>
          <p:spPr bwMode="auto">
            <a:xfrm>
              <a:off x="6673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20" name="Line 8">
              <a:extLst>
                <a:ext uri="{FF2B5EF4-FFF2-40B4-BE49-F238E27FC236}">
                  <a16:creationId xmlns:a16="http://schemas.microsoft.com/office/drawing/2014/main" id="{726417E9-B381-4839-8A24-6F63518DE217}"/>
                </a:ext>
              </a:extLst>
            </p:cNvPr>
            <p:cNvSpPr>
              <a:spLocks noChangeShapeType="1"/>
            </p:cNvSpPr>
            <p:nvPr/>
          </p:nvSpPr>
          <p:spPr bwMode="auto">
            <a:xfrm>
              <a:off x="8197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21" name="Text Box 9">
              <a:extLst>
                <a:ext uri="{FF2B5EF4-FFF2-40B4-BE49-F238E27FC236}">
                  <a16:creationId xmlns:a16="http://schemas.microsoft.com/office/drawing/2014/main" id="{4C8868F7-6A33-47DE-991B-5B9F8861B384}"/>
                </a:ext>
              </a:extLst>
            </p:cNvPr>
            <p:cNvSpPr txBox="1">
              <a:spLocks noChangeArrowheads="1"/>
            </p:cNvSpPr>
            <p:nvPr/>
          </p:nvSpPr>
          <p:spPr bwMode="auto">
            <a:xfrm>
              <a:off x="1949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1</a:t>
              </a:r>
            </a:p>
          </p:txBody>
        </p:sp>
        <p:sp>
          <p:nvSpPr>
            <p:cNvPr id="90122" name="Text Box 10">
              <a:extLst>
                <a:ext uri="{FF2B5EF4-FFF2-40B4-BE49-F238E27FC236}">
                  <a16:creationId xmlns:a16="http://schemas.microsoft.com/office/drawing/2014/main" id="{E2E647F2-21BD-49A8-AEF0-F84683342919}"/>
                </a:ext>
              </a:extLst>
            </p:cNvPr>
            <p:cNvSpPr txBox="1">
              <a:spLocks noChangeArrowheads="1"/>
            </p:cNvSpPr>
            <p:nvPr/>
          </p:nvSpPr>
          <p:spPr bwMode="auto">
            <a:xfrm>
              <a:off x="3473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2</a:t>
              </a:r>
            </a:p>
          </p:txBody>
        </p:sp>
        <p:sp>
          <p:nvSpPr>
            <p:cNvPr id="90123" name="Text Box 11">
              <a:extLst>
                <a:ext uri="{FF2B5EF4-FFF2-40B4-BE49-F238E27FC236}">
                  <a16:creationId xmlns:a16="http://schemas.microsoft.com/office/drawing/2014/main" id="{A5B1605D-30F0-4111-9864-356E5C600A06}"/>
                </a:ext>
              </a:extLst>
            </p:cNvPr>
            <p:cNvSpPr txBox="1">
              <a:spLocks noChangeArrowheads="1"/>
            </p:cNvSpPr>
            <p:nvPr/>
          </p:nvSpPr>
          <p:spPr bwMode="auto">
            <a:xfrm>
              <a:off x="4997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3</a:t>
              </a:r>
            </a:p>
          </p:txBody>
        </p:sp>
        <p:sp>
          <p:nvSpPr>
            <p:cNvPr id="90124" name="Text Box 12">
              <a:extLst>
                <a:ext uri="{FF2B5EF4-FFF2-40B4-BE49-F238E27FC236}">
                  <a16:creationId xmlns:a16="http://schemas.microsoft.com/office/drawing/2014/main" id="{95365203-359D-4394-9D11-70C018637C20}"/>
                </a:ext>
              </a:extLst>
            </p:cNvPr>
            <p:cNvSpPr txBox="1">
              <a:spLocks noChangeArrowheads="1"/>
            </p:cNvSpPr>
            <p:nvPr/>
          </p:nvSpPr>
          <p:spPr bwMode="auto">
            <a:xfrm>
              <a:off x="6521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4</a:t>
              </a:r>
            </a:p>
          </p:txBody>
        </p:sp>
        <p:sp>
          <p:nvSpPr>
            <p:cNvPr id="90125" name="Text Box 13">
              <a:extLst>
                <a:ext uri="{FF2B5EF4-FFF2-40B4-BE49-F238E27FC236}">
                  <a16:creationId xmlns:a16="http://schemas.microsoft.com/office/drawing/2014/main" id="{77D51F5C-2BC8-4A78-91FD-C3E96DFCBD04}"/>
                </a:ext>
              </a:extLst>
            </p:cNvPr>
            <p:cNvSpPr txBox="1">
              <a:spLocks noChangeArrowheads="1"/>
            </p:cNvSpPr>
            <p:nvPr/>
          </p:nvSpPr>
          <p:spPr bwMode="auto">
            <a:xfrm>
              <a:off x="8045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5</a:t>
              </a:r>
            </a:p>
          </p:txBody>
        </p:sp>
        <p:sp>
          <p:nvSpPr>
            <p:cNvPr id="90126" name="Oval 14">
              <a:extLst>
                <a:ext uri="{FF2B5EF4-FFF2-40B4-BE49-F238E27FC236}">
                  <a16:creationId xmlns:a16="http://schemas.microsoft.com/office/drawing/2014/main" id="{DA7E59F4-9857-4F5C-ACB4-B451E8ABB8E3}"/>
                </a:ext>
              </a:extLst>
            </p:cNvPr>
            <p:cNvSpPr>
              <a:spLocks noChangeArrowheads="1"/>
            </p:cNvSpPr>
            <p:nvPr/>
          </p:nvSpPr>
          <p:spPr bwMode="auto">
            <a:xfrm>
              <a:off x="2025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7" name="Oval 15">
              <a:extLst>
                <a:ext uri="{FF2B5EF4-FFF2-40B4-BE49-F238E27FC236}">
                  <a16:creationId xmlns:a16="http://schemas.microsoft.com/office/drawing/2014/main" id="{85FE8021-7F93-4465-93FD-4A590E7D49BD}"/>
                </a:ext>
              </a:extLst>
            </p:cNvPr>
            <p:cNvSpPr>
              <a:spLocks noChangeArrowheads="1"/>
            </p:cNvSpPr>
            <p:nvPr/>
          </p:nvSpPr>
          <p:spPr bwMode="auto">
            <a:xfrm>
              <a:off x="3549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8" name="Oval 16">
              <a:extLst>
                <a:ext uri="{FF2B5EF4-FFF2-40B4-BE49-F238E27FC236}">
                  <a16:creationId xmlns:a16="http://schemas.microsoft.com/office/drawing/2014/main" id="{400DC79D-73C2-48DD-92E9-B799FFE187A4}"/>
                </a:ext>
              </a:extLst>
            </p:cNvPr>
            <p:cNvSpPr>
              <a:spLocks noChangeArrowheads="1"/>
            </p:cNvSpPr>
            <p:nvPr/>
          </p:nvSpPr>
          <p:spPr bwMode="auto">
            <a:xfrm>
              <a:off x="6597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9" name="Oval 17">
              <a:extLst>
                <a:ext uri="{FF2B5EF4-FFF2-40B4-BE49-F238E27FC236}">
                  <a16:creationId xmlns:a16="http://schemas.microsoft.com/office/drawing/2014/main" id="{BF7F3090-C16E-4868-A000-FF7D0F52DD00}"/>
                </a:ext>
              </a:extLst>
            </p:cNvPr>
            <p:cNvSpPr>
              <a:spLocks noChangeArrowheads="1"/>
            </p:cNvSpPr>
            <p:nvPr/>
          </p:nvSpPr>
          <p:spPr bwMode="auto">
            <a:xfrm>
              <a:off x="8121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30" name="Text Box 18">
              <a:extLst>
                <a:ext uri="{FF2B5EF4-FFF2-40B4-BE49-F238E27FC236}">
                  <a16:creationId xmlns:a16="http://schemas.microsoft.com/office/drawing/2014/main" id="{B5F6AC1B-3289-4BBF-86C1-10739F04EFB8}"/>
                </a:ext>
              </a:extLst>
            </p:cNvPr>
            <p:cNvSpPr txBox="1">
              <a:spLocks noChangeArrowheads="1"/>
            </p:cNvSpPr>
            <p:nvPr/>
          </p:nvSpPr>
          <p:spPr bwMode="auto">
            <a:xfrm>
              <a:off x="4921250" y="1946275"/>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a:solidFill>
                    <a:srgbClr val="FF0000"/>
                  </a:solidFill>
                  <a:latin typeface="Symbol" panose="05050102010706020507" pitchFamily="18" charset="2"/>
                </a:rPr>
                <a:t></a:t>
              </a:r>
            </a:p>
          </p:txBody>
        </p:sp>
        <p:sp>
          <p:nvSpPr>
            <p:cNvPr id="90131" name="Text Box 19">
              <a:extLst>
                <a:ext uri="{FF2B5EF4-FFF2-40B4-BE49-F238E27FC236}">
                  <a16:creationId xmlns:a16="http://schemas.microsoft.com/office/drawing/2014/main" id="{E6626F93-6AA9-4D41-8DB6-DACB03D913D5}"/>
                </a:ext>
              </a:extLst>
            </p:cNvPr>
            <p:cNvSpPr txBox="1">
              <a:spLocks noChangeArrowheads="1"/>
            </p:cNvSpPr>
            <p:nvPr/>
          </p:nvSpPr>
          <p:spPr bwMode="auto">
            <a:xfrm>
              <a:off x="4806953" y="1732166"/>
              <a:ext cx="838198" cy="789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pPr>
              <a:r>
                <a:rPr lang="en-US" altLang="en-US" sz="1800" b="1" dirty="0">
                  <a:latin typeface="Arial" panose="020B0604020202020204" pitchFamily="34" charset="0"/>
                </a:rPr>
                <a:t>m=m</a:t>
              </a:r>
              <a:r>
                <a:rPr lang="en-US" altLang="en-US" sz="1800" b="1" baseline="-25000" dirty="0">
                  <a:latin typeface="Arial" panose="020B0604020202020204" pitchFamily="34" charset="0"/>
                </a:rPr>
                <a:t>1</a:t>
              </a:r>
            </a:p>
            <a:p>
              <a:pPr>
                <a:spcBef>
                  <a:spcPts val="1125"/>
                </a:spcBef>
                <a:buClrTx/>
                <a:buFontTx/>
                <a:buNone/>
              </a:pPr>
              <a:endParaRPr lang="en-US" altLang="en-US" sz="1800" b="1" dirty="0">
                <a:latin typeface="Arial" panose="020B0604020202020204" pitchFamily="34" charset="0"/>
              </a:endParaRPr>
            </a:p>
          </p:txBody>
        </p:sp>
        <p:sp>
          <p:nvSpPr>
            <p:cNvPr id="90135" name="Text Box 23">
              <a:extLst>
                <a:ext uri="{FF2B5EF4-FFF2-40B4-BE49-F238E27FC236}">
                  <a16:creationId xmlns:a16="http://schemas.microsoft.com/office/drawing/2014/main" id="{F6FC8E90-42E1-4312-AAD7-5CBBECA3ECBB}"/>
                </a:ext>
              </a:extLst>
            </p:cNvPr>
            <p:cNvSpPr txBox="1">
              <a:spLocks noChangeArrowheads="1"/>
            </p:cNvSpPr>
            <p:nvPr/>
          </p:nvSpPr>
          <p:spPr bwMode="auto">
            <a:xfrm>
              <a:off x="411163" y="2147888"/>
              <a:ext cx="2057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K=1 cluster:</a:t>
              </a:r>
            </a:p>
          </p:txBody>
        </p:sp>
      </p:grpSp>
      <p:sp>
        <p:nvSpPr>
          <p:cNvPr id="5" name="Rectangle 4">
            <a:extLst>
              <a:ext uri="{FF2B5EF4-FFF2-40B4-BE49-F238E27FC236}">
                <a16:creationId xmlns:a16="http://schemas.microsoft.com/office/drawing/2014/main" id="{D801323C-B977-496F-9EF0-4358B993617A}"/>
              </a:ext>
            </a:extLst>
          </p:cNvPr>
          <p:cNvSpPr/>
          <p:nvPr/>
        </p:nvSpPr>
        <p:spPr>
          <a:xfrm>
            <a:off x="661988" y="1443335"/>
            <a:ext cx="7227887" cy="461665"/>
          </a:xfrm>
          <a:prstGeom prst="rect">
            <a:avLst/>
          </a:prstGeom>
        </p:spPr>
        <p:txBody>
          <a:bodyPr wrap="square">
            <a:spAutoFit/>
          </a:bodyPr>
          <a:lstStyle/>
          <a:p>
            <a:r>
              <a:rPr lang="en-US" altLang="en-US" dirty="0">
                <a:solidFill>
                  <a:schemeClr val="tx1"/>
                </a:solidFill>
                <a:latin typeface="+mn-lt"/>
              </a:rPr>
              <a:t>TSS = BSS + WSS = constant for a given data set</a:t>
            </a:r>
          </a:p>
        </p:txBody>
      </p:sp>
      <p:grpSp>
        <p:nvGrpSpPr>
          <p:cNvPr id="3" name="Group 2">
            <a:extLst>
              <a:ext uri="{FF2B5EF4-FFF2-40B4-BE49-F238E27FC236}">
                <a16:creationId xmlns:a16="http://schemas.microsoft.com/office/drawing/2014/main" id="{8A50CFD8-D574-5EB8-497D-4E87D3D02821}"/>
              </a:ext>
            </a:extLst>
          </p:cNvPr>
          <p:cNvGrpSpPr/>
          <p:nvPr/>
        </p:nvGrpSpPr>
        <p:grpSpPr>
          <a:xfrm>
            <a:off x="411163" y="4179888"/>
            <a:ext cx="8088312" cy="941387"/>
            <a:chOff x="411163" y="4179888"/>
            <a:chExt cx="8088312" cy="941387"/>
          </a:xfrm>
        </p:grpSpPr>
        <p:sp>
          <p:nvSpPr>
            <p:cNvPr id="90133" name="Text Box 21">
              <a:extLst>
                <a:ext uri="{FF2B5EF4-FFF2-40B4-BE49-F238E27FC236}">
                  <a16:creationId xmlns:a16="http://schemas.microsoft.com/office/drawing/2014/main" id="{327D2C5F-C009-4CF2-9B1F-74A5420F655B}"/>
                </a:ext>
              </a:extLst>
            </p:cNvPr>
            <p:cNvSpPr txBox="1">
              <a:spLocks noChangeArrowheads="1"/>
            </p:cNvSpPr>
            <p:nvPr/>
          </p:nvSpPr>
          <p:spPr bwMode="auto">
            <a:xfrm>
              <a:off x="411163" y="4268788"/>
              <a:ext cx="2057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K=2 clusters:</a:t>
              </a:r>
            </a:p>
          </p:txBody>
        </p:sp>
        <p:sp>
          <p:nvSpPr>
            <p:cNvPr id="90136" name="Line 24">
              <a:extLst>
                <a:ext uri="{FF2B5EF4-FFF2-40B4-BE49-F238E27FC236}">
                  <a16:creationId xmlns:a16="http://schemas.microsoft.com/office/drawing/2014/main" id="{ACBE1894-113A-447D-8342-84DE2EC4FFEF}"/>
                </a:ext>
              </a:extLst>
            </p:cNvPr>
            <p:cNvSpPr>
              <a:spLocks noChangeShapeType="1"/>
            </p:cNvSpPr>
            <p:nvPr/>
          </p:nvSpPr>
          <p:spPr bwMode="auto">
            <a:xfrm>
              <a:off x="2174875" y="4637088"/>
              <a:ext cx="6096000"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7" name="Line 25">
              <a:extLst>
                <a:ext uri="{FF2B5EF4-FFF2-40B4-BE49-F238E27FC236}">
                  <a16:creationId xmlns:a16="http://schemas.microsoft.com/office/drawing/2014/main" id="{706F819E-2C57-46BE-9055-8FB38F4A8810}"/>
                </a:ext>
              </a:extLst>
            </p:cNvPr>
            <p:cNvSpPr>
              <a:spLocks noChangeShapeType="1"/>
            </p:cNvSpPr>
            <p:nvPr/>
          </p:nvSpPr>
          <p:spPr bwMode="auto">
            <a:xfrm>
              <a:off x="2174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8" name="Line 26">
              <a:extLst>
                <a:ext uri="{FF2B5EF4-FFF2-40B4-BE49-F238E27FC236}">
                  <a16:creationId xmlns:a16="http://schemas.microsoft.com/office/drawing/2014/main" id="{5F8FF736-718B-40A7-BC7B-8E6C25708A87}"/>
                </a:ext>
              </a:extLst>
            </p:cNvPr>
            <p:cNvSpPr>
              <a:spLocks noChangeShapeType="1"/>
            </p:cNvSpPr>
            <p:nvPr/>
          </p:nvSpPr>
          <p:spPr bwMode="auto">
            <a:xfrm>
              <a:off x="3698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9" name="Line 27">
              <a:extLst>
                <a:ext uri="{FF2B5EF4-FFF2-40B4-BE49-F238E27FC236}">
                  <a16:creationId xmlns:a16="http://schemas.microsoft.com/office/drawing/2014/main" id="{C7C96415-0349-422A-8EC3-77F9D2E49C7E}"/>
                </a:ext>
              </a:extLst>
            </p:cNvPr>
            <p:cNvSpPr>
              <a:spLocks noChangeShapeType="1"/>
            </p:cNvSpPr>
            <p:nvPr/>
          </p:nvSpPr>
          <p:spPr bwMode="auto">
            <a:xfrm>
              <a:off x="5222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0" name="Line 28">
              <a:extLst>
                <a:ext uri="{FF2B5EF4-FFF2-40B4-BE49-F238E27FC236}">
                  <a16:creationId xmlns:a16="http://schemas.microsoft.com/office/drawing/2014/main" id="{2CAB6E3A-F8DC-4E7E-AF0E-9DE9B6F5BF19}"/>
                </a:ext>
              </a:extLst>
            </p:cNvPr>
            <p:cNvSpPr>
              <a:spLocks noChangeShapeType="1"/>
            </p:cNvSpPr>
            <p:nvPr/>
          </p:nvSpPr>
          <p:spPr bwMode="auto">
            <a:xfrm>
              <a:off x="6746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1" name="Line 29">
              <a:extLst>
                <a:ext uri="{FF2B5EF4-FFF2-40B4-BE49-F238E27FC236}">
                  <a16:creationId xmlns:a16="http://schemas.microsoft.com/office/drawing/2014/main" id="{FC5E8F07-835D-4938-A556-1F3290C3F21E}"/>
                </a:ext>
              </a:extLst>
            </p:cNvPr>
            <p:cNvSpPr>
              <a:spLocks noChangeShapeType="1"/>
            </p:cNvSpPr>
            <p:nvPr/>
          </p:nvSpPr>
          <p:spPr bwMode="auto">
            <a:xfrm>
              <a:off x="8270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2" name="Text Box 30">
              <a:extLst>
                <a:ext uri="{FF2B5EF4-FFF2-40B4-BE49-F238E27FC236}">
                  <a16:creationId xmlns:a16="http://schemas.microsoft.com/office/drawing/2014/main" id="{39BA6B75-D6E6-4ABD-9925-CDD681ACE469}"/>
                </a:ext>
              </a:extLst>
            </p:cNvPr>
            <p:cNvSpPr txBox="1">
              <a:spLocks noChangeArrowheads="1"/>
            </p:cNvSpPr>
            <p:nvPr/>
          </p:nvSpPr>
          <p:spPr bwMode="auto">
            <a:xfrm>
              <a:off x="2022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1</a:t>
              </a:r>
            </a:p>
          </p:txBody>
        </p:sp>
        <p:sp>
          <p:nvSpPr>
            <p:cNvPr id="90143" name="Text Box 31">
              <a:extLst>
                <a:ext uri="{FF2B5EF4-FFF2-40B4-BE49-F238E27FC236}">
                  <a16:creationId xmlns:a16="http://schemas.microsoft.com/office/drawing/2014/main" id="{358DFFF1-ABB8-4260-B890-2D1504D1652D}"/>
                </a:ext>
              </a:extLst>
            </p:cNvPr>
            <p:cNvSpPr txBox="1">
              <a:spLocks noChangeArrowheads="1"/>
            </p:cNvSpPr>
            <p:nvPr/>
          </p:nvSpPr>
          <p:spPr bwMode="auto">
            <a:xfrm>
              <a:off x="3546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2</a:t>
              </a:r>
            </a:p>
          </p:txBody>
        </p:sp>
        <p:sp>
          <p:nvSpPr>
            <p:cNvPr id="90144" name="Text Box 32">
              <a:extLst>
                <a:ext uri="{FF2B5EF4-FFF2-40B4-BE49-F238E27FC236}">
                  <a16:creationId xmlns:a16="http://schemas.microsoft.com/office/drawing/2014/main" id="{4222B61E-2DF8-4722-B2BB-34CDFE018700}"/>
                </a:ext>
              </a:extLst>
            </p:cNvPr>
            <p:cNvSpPr txBox="1">
              <a:spLocks noChangeArrowheads="1"/>
            </p:cNvSpPr>
            <p:nvPr/>
          </p:nvSpPr>
          <p:spPr bwMode="auto">
            <a:xfrm>
              <a:off x="5070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3</a:t>
              </a:r>
            </a:p>
          </p:txBody>
        </p:sp>
        <p:sp>
          <p:nvSpPr>
            <p:cNvPr id="90145" name="Text Box 33">
              <a:extLst>
                <a:ext uri="{FF2B5EF4-FFF2-40B4-BE49-F238E27FC236}">
                  <a16:creationId xmlns:a16="http://schemas.microsoft.com/office/drawing/2014/main" id="{5ABF84F1-CB1C-462B-86D5-D277EF1D9CB2}"/>
                </a:ext>
              </a:extLst>
            </p:cNvPr>
            <p:cNvSpPr txBox="1">
              <a:spLocks noChangeArrowheads="1"/>
            </p:cNvSpPr>
            <p:nvPr/>
          </p:nvSpPr>
          <p:spPr bwMode="auto">
            <a:xfrm>
              <a:off x="6594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4</a:t>
              </a:r>
            </a:p>
          </p:txBody>
        </p:sp>
        <p:sp>
          <p:nvSpPr>
            <p:cNvPr id="90146" name="Text Box 34">
              <a:extLst>
                <a:ext uri="{FF2B5EF4-FFF2-40B4-BE49-F238E27FC236}">
                  <a16:creationId xmlns:a16="http://schemas.microsoft.com/office/drawing/2014/main" id="{B4E1597E-C64B-4067-B60A-3C604334AB1D}"/>
                </a:ext>
              </a:extLst>
            </p:cNvPr>
            <p:cNvSpPr txBox="1">
              <a:spLocks noChangeArrowheads="1"/>
            </p:cNvSpPr>
            <p:nvPr/>
          </p:nvSpPr>
          <p:spPr bwMode="auto">
            <a:xfrm>
              <a:off x="8118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5</a:t>
              </a:r>
            </a:p>
          </p:txBody>
        </p:sp>
        <p:sp>
          <p:nvSpPr>
            <p:cNvPr id="90147" name="Oval 35">
              <a:extLst>
                <a:ext uri="{FF2B5EF4-FFF2-40B4-BE49-F238E27FC236}">
                  <a16:creationId xmlns:a16="http://schemas.microsoft.com/office/drawing/2014/main" id="{F1DD9F0A-9D6F-4864-983C-7FDA0F6D1838}"/>
                </a:ext>
              </a:extLst>
            </p:cNvPr>
            <p:cNvSpPr>
              <a:spLocks noChangeArrowheads="1"/>
            </p:cNvSpPr>
            <p:nvPr/>
          </p:nvSpPr>
          <p:spPr bwMode="auto">
            <a:xfrm>
              <a:off x="2098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48" name="Oval 36">
              <a:extLst>
                <a:ext uri="{FF2B5EF4-FFF2-40B4-BE49-F238E27FC236}">
                  <a16:creationId xmlns:a16="http://schemas.microsoft.com/office/drawing/2014/main" id="{F9517101-DE5C-472C-A0EF-25C456B7B941}"/>
                </a:ext>
              </a:extLst>
            </p:cNvPr>
            <p:cNvSpPr>
              <a:spLocks noChangeArrowheads="1"/>
            </p:cNvSpPr>
            <p:nvPr/>
          </p:nvSpPr>
          <p:spPr bwMode="auto">
            <a:xfrm>
              <a:off x="3622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49" name="Oval 37">
              <a:extLst>
                <a:ext uri="{FF2B5EF4-FFF2-40B4-BE49-F238E27FC236}">
                  <a16:creationId xmlns:a16="http://schemas.microsoft.com/office/drawing/2014/main" id="{9879D199-F734-4719-A6A5-EA252272FD57}"/>
                </a:ext>
              </a:extLst>
            </p:cNvPr>
            <p:cNvSpPr>
              <a:spLocks noChangeArrowheads="1"/>
            </p:cNvSpPr>
            <p:nvPr/>
          </p:nvSpPr>
          <p:spPr bwMode="auto">
            <a:xfrm>
              <a:off x="6670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50" name="Oval 38">
              <a:extLst>
                <a:ext uri="{FF2B5EF4-FFF2-40B4-BE49-F238E27FC236}">
                  <a16:creationId xmlns:a16="http://schemas.microsoft.com/office/drawing/2014/main" id="{6CBB2759-A155-4201-8F57-6A22B058AE15}"/>
                </a:ext>
              </a:extLst>
            </p:cNvPr>
            <p:cNvSpPr>
              <a:spLocks noChangeArrowheads="1"/>
            </p:cNvSpPr>
            <p:nvPr/>
          </p:nvSpPr>
          <p:spPr bwMode="auto">
            <a:xfrm>
              <a:off x="8194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51" name="Text Box 39">
              <a:extLst>
                <a:ext uri="{FF2B5EF4-FFF2-40B4-BE49-F238E27FC236}">
                  <a16:creationId xmlns:a16="http://schemas.microsoft.com/office/drawing/2014/main" id="{29C91EBD-E6AD-4753-B716-1257DF7803AF}"/>
                </a:ext>
              </a:extLst>
            </p:cNvPr>
            <p:cNvSpPr txBox="1">
              <a:spLocks noChangeArrowheads="1"/>
            </p:cNvSpPr>
            <p:nvPr/>
          </p:nvSpPr>
          <p:spPr bwMode="auto">
            <a:xfrm>
              <a:off x="2632075" y="4286250"/>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dirty="0">
                  <a:solidFill>
                    <a:srgbClr val="FF0000"/>
                  </a:solidFill>
                  <a:latin typeface="Symbol" panose="05050102010706020507" pitchFamily="18" charset="2"/>
                </a:rPr>
                <a:t></a:t>
              </a:r>
            </a:p>
          </p:txBody>
        </p:sp>
        <p:sp>
          <p:nvSpPr>
            <p:cNvPr id="90152" name="Text Box 40">
              <a:extLst>
                <a:ext uri="{FF2B5EF4-FFF2-40B4-BE49-F238E27FC236}">
                  <a16:creationId xmlns:a16="http://schemas.microsoft.com/office/drawing/2014/main" id="{C2878744-CA7F-4B76-8537-89B95D4F5B5B}"/>
                </a:ext>
              </a:extLst>
            </p:cNvPr>
            <p:cNvSpPr txBox="1">
              <a:spLocks noChangeArrowheads="1"/>
            </p:cNvSpPr>
            <p:nvPr/>
          </p:nvSpPr>
          <p:spPr bwMode="auto">
            <a:xfrm>
              <a:off x="7356475" y="4286250"/>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a:solidFill>
                    <a:srgbClr val="FF0000"/>
                  </a:solidFill>
                  <a:latin typeface="Symbol" panose="05050102010706020507" pitchFamily="18" charset="2"/>
                </a:rPr>
                <a:t></a:t>
              </a:r>
            </a:p>
          </p:txBody>
        </p:sp>
        <p:sp>
          <p:nvSpPr>
            <p:cNvPr id="90153" name="Text Box 41">
              <a:extLst>
                <a:ext uri="{FF2B5EF4-FFF2-40B4-BE49-F238E27FC236}">
                  <a16:creationId xmlns:a16="http://schemas.microsoft.com/office/drawing/2014/main" id="{9E6E3EBE-6480-4A6D-B4E5-98D4631EA542}"/>
                </a:ext>
              </a:extLst>
            </p:cNvPr>
            <p:cNvSpPr txBox="1">
              <a:spLocks noChangeArrowheads="1"/>
            </p:cNvSpPr>
            <p:nvPr/>
          </p:nvSpPr>
          <p:spPr bwMode="auto">
            <a:xfrm>
              <a:off x="2632075" y="4714875"/>
              <a:ext cx="533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m</a:t>
              </a:r>
              <a:r>
                <a:rPr lang="en-US" altLang="en-US" sz="1800" b="1" baseline="-25000" dirty="0">
                  <a:latin typeface="Arial" panose="020B0604020202020204" pitchFamily="34" charset="0"/>
                </a:rPr>
                <a:t>1</a:t>
              </a:r>
            </a:p>
          </p:txBody>
        </p:sp>
        <p:sp>
          <p:nvSpPr>
            <p:cNvPr id="90154" name="Text Box 42">
              <a:extLst>
                <a:ext uri="{FF2B5EF4-FFF2-40B4-BE49-F238E27FC236}">
                  <a16:creationId xmlns:a16="http://schemas.microsoft.com/office/drawing/2014/main" id="{2881788E-4D5A-49F8-9148-C934C42569EB}"/>
                </a:ext>
              </a:extLst>
            </p:cNvPr>
            <p:cNvSpPr txBox="1">
              <a:spLocks noChangeArrowheads="1"/>
            </p:cNvSpPr>
            <p:nvPr/>
          </p:nvSpPr>
          <p:spPr bwMode="auto">
            <a:xfrm>
              <a:off x="7356475" y="4714875"/>
              <a:ext cx="533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m</a:t>
              </a:r>
              <a:r>
                <a:rPr lang="en-US" altLang="en-US" sz="1800" b="1" baseline="-25000">
                  <a:latin typeface="Arial" panose="020B0604020202020204" pitchFamily="34" charset="0"/>
                </a:rPr>
                <a:t>2</a:t>
              </a:r>
            </a:p>
          </p:txBody>
        </p:sp>
        <p:sp>
          <p:nvSpPr>
            <p:cNvPr id="44" name="Text Box 19">
              <a:extLst>
                <a:ext uri="{FF2B5EF4-FFF2-40B4-BE49-F238E27FC236}">
                  <a16:creationId xmlns:a16="http://schemas.microsoft.com/office/drawing/2014/main" id="{B62128B9-0F17-426F-9D0D-15063DE11C9E}"/>
                </a:ext>
              </a:extLst>
            </p:cNvPr>
            <p:cNvSpPr txBox="1">
              <a:spLocks noChangeArrowheads="1"/>
            </p:cNvSpPr>
            <p:nvPr/>
          </p:nvSpPr>
          <p:spPr bwMode="auto">
            <a:xfrm>
              <a:off x="5187950" y="4179888"/>
              <a:ext cx="533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m</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092E60A-7079-40D6-943C-76C6530AD725}"/>
              </a:ext>
            </a:extLst>
          </p:cNvPr>
          <p:cNvSpPr>
            <a:spLocks noGrp="1" noChangeArrowheads="1"/>
          </p:cNvSpPr>
          <p:nvPr>
            <p:ph type="title"/>
          </p:nvPr>
        </p:nvSpPr>
        <p:spPr/>
        <p:txBody>
          <a:bodyPr/>
          <a:lstStyle/>
          <a:p>
            <a:r>
              <a:rPr lang="en-US" altLang="en-US" sz="3600" dirty="0"/>
              <a:t>Choosing k with the </a:t>
            </a:r>
            <a:r>
              <a:rPr lang="en-US" altLang="en-US" dirty="0"/>
              <a:t>Sum of Squared Errors</a:t>
            </a:r>
          </a:p>
        </p:txBody>
      </p:sp>
      <p:grpSp>
        <p:nvGrpSpPr>
          <p:cNvPr id="4" name="Group 3">
            <a:extLst>
              <a:ext uri="{FF2B5EF4-FFF2-40B4-BE49-F238E27FC236}">
                <a16:creationId xmlns:a16="http://schemas.microsoft.com/office/drawing/2014/main" id="{ED2D0D56-706C-5905-D113-19793ADBB4DB}"/>
              </a:ext>
            </a:extLst>
          </p:cNvPr>
          <p:cNvGrpSpPr/>
          <p:nvPr/>
        </p:nvGrpSpPr>
        <p:grpSpPr>
          <a:xfrm>
            <a:off x="304800" y="3666684"/>
            <a:ext cx="4495800" cy="2353116"/>
            <a:chOff x="533400" y="3666684"/>
            <a:chExt cx="4495800" cy="2353116"/>
          </a:xfrm>
        </p:grpSpPr>
        <p:pic>
          <p:nvPicPr>
            <p:cNvPr id="84995" name="Picture 3">
              <a:extLst>
                <a:ext uri="{FF2B5EF4-FFF2-40B4-BE49-F238E27FC236}">
                  <a16:creationId xmlns:a16="http://schemas.microsoft.com/office/drawing/2014/main" id="{5F7CBD93-CB08-4138-9CA2-5D3A0FE5ED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5407"/>
            <a:stretch>
              <a:fillRect/>
            </a:stretch>
          </p:blipFill>
          <p:spPr bwMode="auto">
            <a:xfrm>
              <a:off x="858836" y="4211787"/>
              <a:ext cx="4079875" cy="1198562"/>
            </a:xfrm>
            <a:prstGeom prst="rect">
              <a:avLst/>
            </a:prstGeom>
            <a:noFill/>
            <a:ln>
              <a:noFill/>
            </a:ln>
            <a:effectLst/>
            <a:extLst>
              <a:ext uri="{909E8E84-426E-40DD-AFC4-6F175D3DCCD1}">
                <a14:hiddenFill xmlns:a14="http://schemas.microsoft.com/office/drawing/2010/main">
                  <a:blipFill dpi="0" rotWithShape="0">
                    <a:blip/>
                    <a:srcRect b="45407"/>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4997" name="Text Box 5">
              <a:extLst>
                <a:ext uri="{FF2B5EF4-FFF2-40B4-BE49-F238E27FC236}">
                  <a16:creationId xmlns:a16="http://schemas.microsoft.com/office/drawing/2014/main" id="{EFE3CD9A-5A9B-49A3-A1DD-C869C82B4539}"/>
                </a:ext>
              </a:extLst>
            </p:cNvPr>
            <p:cNvSpPr txBox="1">
              <a:spLocks noChangeArrowheads="1"/>
            </p:cNvSpPr>
            <p:nvPr/>
          </p:nvSpPr>
          <p:spPr bwMode="auto">
            <a:xfrm>
              <a:off x="847724" y="3666684"/>
              <a:ext cx="40798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1800" dirty="0">
                  <a:latin typeface="+mn-lt"/>
                </a:rPr>
                <a:t>Used data has 10 clusters</a:t>
              </a:r>
            </a:p>
          </p:txBody>
        </p:sp>
        <p:cxnSp>
          <p:nvCxnSpPr>
            <p:cNvPr id="8" name="Straight Arrow Connector 7">
              <a:extLst>
                <a:ext uri="{FF2B5EF4-FFF2-40B4-BE49-F238E27FC236}">
                  <a16:creationId xmlns:a16="http://schemas.microsoft.com/office/drawing/2014/main" id="{1EB4F9E6-A57E-4AC8-9984-708453481905}"/>
                </a:ext>
              </a:extLst>
            </p:cNvPr>
            <p:cNvCxnSpPr>
              <a:cxnSpLocks/>
            </p:cNvCxnSpPr>
            <p:nvPr/>
          </p:nvCxnSpPr>
          <p:spPr>
            <a:xfrm>
              <a:off x="914400" y="5553224"/>
              <a:ext cx="3946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1975FA4-EC56-4896-814C-57BEF64A34AB}"/>
                </a:ext>
              </a:extLst>
            </p:cNvPr>
            <p:cNvCxnSpPr>
              <a:cxnSpLocks/>
            </p:cNvCxnSpPr>
            <p:nvPr/>
          </p:nvCxnSpPr>
          <p:spPr>
            <a:xfrm flipV="1">
              <a:off x="914400" y="4181624"/>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0782D58-B6AB-4E76-883A-7386E5147879}"/>
                </a:ext>
              </a:extLst>
            </p:cNvPr>
            <p:cNvSpPr txBox="1"/>
            <p:nvPr/>
          </p:nvSpPr>
          <p:spPr>
            <a:xfrm>
              <a:off x="4711484" y="5558135"/>
              <a:ext cx="317716" cy="461665"/>
            </a:xfrm>
            <a:prstGeom prst="rect">
              <a:avLst/>
            </a:prstGeom>
            <a:noFill/>
          </p:spPr>
          <p:txBody>
            <a:bodyPr wrap="none" rtlCol="0">
              <a:spAutoFit/>
            </a:bodyPr>
            <a:lstStyle/>
            <a:p>
              <a:r>
                <a:rPr lang="en-US" dirty="0">
                  <a:solidFill>
                    <a:schemeClr val="tx1"/>
                  </a:solidFill>
                  <a:latin typeface="+mn-lt"/>
                </a:rPr>
                <a:t>x</a:t>
              </a:r>
            </a:p>
          </p:txBody>
        </p:sp>
        <p:sp>
          <p:nvSpPr>
            <p:cNvPr id="23" name="TextBox 22">
              <a:extLst>
                <a:ext uri="{FF2B5EF4-FFF2-40B4-BE49-F238E27FC236}">
                  <a16:creationId xmlns:a16="http://schemas.microsoft.com/office/drawing/2014/main" id="{34DAF19F-D04B-4DE2-82C2-70BD0CAB350B}"/>
                </a:ext>
              </a:extLst>
            </p:cNvPr>
            <p:cNvSpPr txBox="1"/>
            <p:nvPr/>
          </p:nvSpPr>
          <p:spPr>
            <a:xfrm>
              <a:off x="533400" y="4023872"/>
              <a:ext cx="324128" cy="461665"/>
            </a:xfrm>
            <a:prstGeom prst="rect">
              <a:avLst/>
            </a:prstGeom>
            <a:noFill/>
          </p:spPr>
          <p:txBody>
            <a:bodyPr wrap="none" rtlCol="0">
              <a:spAutoFit/>
            </a:bodyPr>
            <a:lstStyle/>
            <a:p>
              <a:r>
                <a:rPr lang="en-US" dirty="0">
                  <a:solidFill>
                    <a:schemeClr val="tx1"/>
                  </a:solidFill>
                  <a:latin typeface="+mn-lt"/>
                </a:rPr>
                <a:t>y</a:t>
              </a:r>
            </a:p>
          </p:txBody>
        </p:sp>
      </p:grpSp>
      <p:sp>
        <p:nvSpPr>
          <p:cNvPr id="84993" name="Rectangle 1">
            <a:extLst>
              <a:ext uri="{FF2B5EF4-FFF2-40B4-BE49-F238E27FC236}">
                <a16:creationId xmlns:a16="http://schemas.microsoft.com/office/drawing/2014/main" id="{3DB3DEE2-6BC6-4ECD-92AC-E50EE5238AD9}"/>
              </a:ext>
            </a:extLst>
          </p:cNvPr>
          <p:cNvSpPr>
            <a:spLocks noGrp="1" noChangeArrowheads="1"/>
          </p:cNvSpPr>
          <p:nvPr>
            <p:ph idx="1"/>
          </p:nvPr>
        </p:nvSpPr>
        <p:spPr>
          <a:xfrm>
            <a:off x="628650" y="1600200"/>
            <a:ext cx="7886700" cy="1493837"/>
          </a:xfrm>
        </p:spPr>
        <p:txBody>
          <a:bodyPr>
            <a:normAutofit fontScale="85000" lnSpcReduction="20000"/>
          </a:bodyPr>
          <a:lstStyle/>
          <a:p>
            <a:r>
              <a:rPr lang="en-US" altLang="en-US" dirty="0"/>
              <a:t>The SSE is good for comparing </a:t>
            </a:r>
            <a:r>
              <a:rPr lang="en-US" altLang="en-US" b="1" dirty="0"/>
              <a:t>two different </a:t>
            </a:r>
            <a:r>
              <a:rPr lang="en-US" altLang="en-US" b="1" dirty="0" err="1"/>
              <a:t>clusterings</a:t>
            </a:r>
            <a:r>
              <a:rPr lang="en-US" altLang="en-US" b="1" dirty="0"/>
              <a:t> </a:t>
            </a:r>
            <a:r>
              <a:rPr lang="en-US" altLang="en-US" dirty="0"/>
              <a:t>with the same number of clusters. E.g., several random restarts of k-means.</a:t>
            </a:r>
          </a:p>
          <a:p>
            <a:r>
              <a:rPr lang="en-US" altLang="en-US" dirty="0"/>
              <a:t>We cannot directly compare the SSE between </a:t>
            </a:r>
            <a:r>
              <a:rPr lang="en-US" altLang="en-US" dirty="0" err="1"/>
              <a:t>clusterings</a:t>
            </a:r>
            <a:r>
              <a:rPr lang="en-US" altLang="en-US" dirty="0"/>
              <a:t> with different k. As k goes up, SSE tends to go down.</a:t>
            </a:r>
          </a:p>
          <a:p>
            <a:r>
              <a:rPr lang="en-US" altLang="en-US" dirty="0"/>
              <a:t>We can also be used to estimate the </a:t>
            </a:r>
            <a:r>
              <a:rPr lang="en-US" altLang="en-US" b="1" dirty="0"/>
              <a:t>number of clusters using</a:t>
            </a:r>
            <a:r>
              <a:rPr lang="en-US" altLang="en-US" dirty="0"/>
              <a:t> the “knee” method.</a:t>
            </a:r>
          </a:p>
          <a:p>
            <a:endParaRPr lang="en-US" altLang="en-US" dirty="0"/>
          </a:p>
        </p:txBody>
      </p:sp>
      <p:grpSp>
        <p:nvGrpSpPr>
          <p:cNvPr id="3" name="Group 2">
            <a:extLst>
              <a:ext uri="{FF2B5EF4-FFF2-40B4-BE49-F238E27FC236}">
                <a16:creationId xmlns:a16="http://schemas.microsoft.com/office/drawing/2014/main" id="{A6724954-9BFB-5504-B0AC-C243D841C42D}"/>
              </a:ext>
            </a:extLst>
          </p:cNvPr>
          <p:cNvGrpSpPr/>
          <p:nvPr/>
        </p:nvGrpSpPr>
        <p:grpSpPr>
          <a:xfrm>
            <a:off x="4754563" y="3325812"/>
            <a:ext cx="4079875" cy="3167062"/>
            <a:chOff x="4711484" y="3352359"/>
            <a:chExt cx="4079875" cy="3167062"/>
          </a:xfrm>
        </p:grpSpPr>
        <p:pic>
          <p:nvPicPr>
            <p:cNvPr id="84996" name="Picture 4">
              <a:extLst>
                <a:ext uri="{FF2B5EF4-FFF2-40B4-BE49-F238E27FC236}">
                  <a16:creationId xmlns:a16="http://schemas.microsoft.com/office/drawing/2014/main" id="{0F903855-6599-425D-8C77-4F9E966B35E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3091"/>
            <a:stretch/>
          </p:blipFill>
          <p:spPr bwMode="auto">
            <a:xfrm>
              <a:off x="4711484" y="3352359"/>
              <a:ext cx="4079875" cy="3167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4998" name="Oval 6">
              <a:extLst>
                <a:ext uri="{FF2B5EF4-FFF2-40B4-BE49-F238E27FC236}">
                  <a16:creationId xmlns:a16="http://schemas.microsoft.com/office/drawing/2014/main" id="{46D6623C-D2DB-45DD-968E-71E3609468AA}"/>
                </a:ext>
              </a:extLst>
            </p:cNvPr>
            <p:cNvSpPr>
              <a:spLocks noChangeArrowheads="1"/>
            </p:cNvSpPr>
            <p:nvPr/>
          </p:nvSpPr>
          <p:spPr bwMode="auto">
            <a:xfrm>
              <a:off x="6280150" y="5797401"/>
              <a:ext cx="263525" cy="293687"/>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 name="Speech Bubble: Rectangle with Corners Rounded 1">
              <a:extLst>
                <a:ext uri="{FF2B5EF4-FFF2-40B4-BE49-F238E27FC236}">
                  <a16:creationId xmlns:a16="http://schemas.microsoft.com/office/drawing/2014/main" id="{9D35031F-1847-4A42-BDDD-7DCB1848EFB4}"/>
                </a:ext>
              </a:extLst>
            </p:cNvPr>
            <p:cNvSpPr/>
            <p:nvPr/>
          </p:nvSpPr>
          <p:spPr>
            <a:xfrm>
              <a:off x="7372350" y="3702898"/>
              <a:ext cx="1143000" cy="674837"/>
            </a:xfrm>
            <a:prstGeom prst="wedgeRoundRectCallout">
              <a:avLst>
                <a:gd name="adj1" fmla="val -127929"/>
                <a:gd name="adj2" fmla="val 269027"/>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en-US" sz="1600" dirty="0">
                  <a:latin typeface="+mn-lt"/>
                </a:rPr>
                <a:t>Look for </a:t>
              </a:r>
              <a:br>
                <a:rPr lang="en-US" altLang="en-US" sz="1600" dirty="0">
                  <a:latin typeface="+mn-lt"/>
                </a:rPr>
              </a:br>
              <a:r>
                <a:rPr lang="en-US" altLang="en-US" sz="1600" dirty="0">
                  <a:latin typeface="+mn-lt"/>
                </a:rPr>
                <a:t>the knee</a:t>
              </a:r>
            </a:p>
          </p:txBody>
        </p:sp>
      </p:grpSp>
      <p:sp>
        <p:nvSpPr>
          <p:cNvPr id="6" name="Arrow: Right 5">
            <a:extLst>
              <a:ext uri="{FF2B5EF4-FFF2-40B4-BE49-F238E27FC236}">
                <a16:creationId xmlns:a16="http://schemas.microsoft.com/office/drawing/2014/main" id="{44E53ED9-6C87-40BA-B5FA-D63ACEC8DDC3}"/>
              </a:ext>
            </a:extLst>
          </p:cNvPr>
          <p:cNvSpPr/>
          <p:nvPr/>
        </p:nvSpPr>
        <p:spPr>
          <a:xfrm>
            <a:off x="4482884" y="4837707"/>
            <a:ext cx="762246"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8D966ED-4B3D-43F7-BCE8-594ACDE845E2}"/>
              </a:ext>
            </a:extLst>
          </p:cNvPr>
          <p:cNvSpPr>
            <a:spLocks noGrp="1" noChangeArrowheads="1"/>
          </p:cNvSpPr>
          <p:nvPr>
            <p:ph type="title"/>
          </p:nvPr>
        </p:nvSpPr>
        <p:spPr/>
        <p:txBody>
          <a:bodyPr/>
          <a:lstStyle/>
          <a:p>
            <a:r>
              <a:rPr lang="en-US" altLang="en-US" dirty="0"/>
              <a:t>Similarity-Graph Based Internal Index</a:t>
            </a:r>
          </a:p>
        </p:txBody>
      </p:sp>
      <p:sp>
        <p:nvSpPr>
          <p:cNvPr id="91137" name="Rectangle 1">
            <a:extLst>
              <a:ext uri="{FF2B5EF4-FFF2-40B4-BE49-F238E27FC236}">
                <a16:creationId xmlns:a16="http://schemas.microsoft.com/office/drawing/2014/main" id="{6838A6E9-27E7-4D8B-9616-C9876D462F5A}"/>
              </a:ext>
            </a:extLst>
          </p:cNvPr>
          <p:cNvSpPr>
            <a:spLocks noGrp="1" noChangeArrowheads="1"/>
          </p:cNvSpPr>
          <p:nvPr>
            <p:ph idx="1"/>
          </p:nvPr>
        </p:nvSpPr>
        <p:spPr>
          <a:xfrm>
            <a:off x="628650" y="1641475"/>
            <a:ext cx="7886700" cy="1557336"/>
          </a:xfrm>
        </p:spPr>
        <p:txBody>
          <a:bodyPr>
            <a:normAutofit fontScale="77500" lnSpcReduction="20000"/>
          </a:bodyPr>
          <a:lstStyle/>
          <a:p>
            <a:pPr marL="0" indent="0">
              <a:buNone/>
            </a:pPr>
            <a:r>
              <a:rPr lang="en-US" altLang="en-US" dirty="0"/>
              <a:t>A proximity graph-based approach can also be used for cohesion and separation. The edges in the graph represent similarities.</a:t>
            </a:r>
          </a:p>
          <a:p>
            <a:pPr marL="0" indent="0">
              <a:buNone/>
            </a:pPr>
            <a:endParaRPr lang="en-US" altLang="en-US" dirty="0"/>
          </a:p>
          <a:p>
            <a:r>
              <a:rPr lang="en-US" altLang="en-US" b="1" dirty="0">
                <a:solidFill>
                  <a:srgbClr val="FF0000"/>
                </a:solidFill>
              </a:rPr>
              <a:t>Cluster cohesion </a:t>
            </a:r>
            <a:r>
              <a:rPr lang="en-US" altLang="en-US" dirty="0"/>
              <a:t>is the sum of the similarities of all links within a cluster.</a:t>
            </a:r>
          </a:p>
          <a:p>
            <a:r>
              <a:rPr lang="en-US" altLang="en-US" b="1" dirty="0">
                <a:solidFill>
                  <a:srgbClr val="FF0000"/>
                </a:solidFill>
              </a:rPr>
              <a:t>Cluster separation </a:t>
            </a:r>
            <a:r>
              <a:rPr lang="en-US" altLang="en-US" dirty="0"/>
              <a:t>is the sum of the similarities between nodes in the cluster and nodes outside the cluster.</a:t>
            </a:r>
          </a:p>
        </p:txBody>
      </p:sp>
      <p:grpSp>
        <p:nvGrpSpPr>
          <p:cNvPr id="3" name="Group 2">
            <a:extLst>
              <a:ext uri="{FF2B5EF4-FFF2-40B4-BE49-F238E27FC236}">
                <a16:creationId xmlns:a16="http://schemas.microsoft.com/office/drawing/2014/main" id="{55F8C0E9-2FAB-3EE5-BC54-3415B78B9A20}"/>
              </a:ext>
            </a:extLst>
          </p:cNvPr>
          <p:cNvGrpSpPr/>
          <p:nvPr/>
        </p:nvGrpSpPr>
        <p:grpSpPr>
          <a:xfrm>
            <a:off x="914400" y="3505200"/>
            <a:ext cx="1382713" cy="2383491"/>
            <a:chOff x="914400" y="3505200"/>
            <a:chExt cx="1382713" cy="2383491"/>
          </a:xfrm>
        </p:grpSpPr>
        <p:sp>
          <p:nvSpPr>
            <p:cNvPr id="91165" name="Freeform 29">
              <a:extLst>
                <a:ext uri="{FF2B5EF4-FFF2-40B4-BE49-F238E27FC236}">
                  <a16:creationId xmlns:a16="http://schemas.microsoft.com/office/drawing/2014/main" id="{513D3A91-243F-48A6-8F21-54C58CA4F9FD}"/>
                </a:ext>
              </a:extLst>
            </p:cNvPr>
            <p:cNvSpPr>
              <a:spLocks noChangeArrowheads="1"/>
            </p:cNvSpPr>
            <p:nvPr/>
          </p:nvSpPr>
          <p:spPr bwMode="auto">
            <a:xfrm rot="16200000">
              <a:off x="691357" y="37282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66" name="Oval 30">
              <a:extLst>
                <a:ext uri="{FF2B5EF4-FFF2-40B4-BE49-F238E27FC236}">
                  <a16:creationId xmlns:a16="http://schemas.microsoft.com/office/drawing/2014/main" id="{5B49EFA8-25B3-48A7-92C2-EBD213A5BF8B}"/>
                </a:ext>
              </a:extLst>
            </p:cNvPr>
            <p:cNvSpPr>
              <a:spLocks noChangeArrowheads="1"/>
            </p:cNvSpPr>
            <p:nvPr/>
          </p:nvSpPr>
          <p:spPr bwMode="auto">
            <a:xfrm rot="16200000">
              <a:off x="1981200" y="4648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67" name="Oval 31">
              <a:extLst>
                <a:ext uri="{FF2B5EF4-FFF2-40B4-BE49-F238E27FC236}">
                  <a16:creationId xmlns:a16="http://schemas.microsoft.com/office/drawing/2014/main" id="{1C4F8203-CA44-4497-8149-45C4E2D037F4}"/>
                </a:ext>
              </a:extLst>
            </p:cNvPr>
            <p:cNvSpPr>
              <a:spLocks noChangeArrowheads="1"/>
            </p:cNvSpPr>
            <p:nvPr/>
          </p:nvSpPr>
          <p:spPr bwMode="auto">
            <a:xfrm rot="16200000">
              <a:off x="19050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68" name="Oval 32">
              <a:extLst>
                <a:ext uri="{FF2B5EF4-FFF2-40B4-BE49-F238E27FC236}">
                  <a16:creationId xmlns:a16="http://schemas.microsoft.com/office/drawing/2014/main" id="{43199714-095B-482B-B363-D2FD1D06C17F}"/>
                </a:ext>
              </a:extLst>
            </p:cNvPr>
            <p:cNvSpPr>
              <a:spLocks noChangeArrowheads="1"/>
            </p:cNvSpPr>
            <p:nvPr/>
          </p:nvSpPr>
          <p:spPr bwMode="auto">
            <a:xfrm rot="16200000">
              <a:off x="1066800" y="43434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69" name="Oval 33">
              <a:extLst>
                <a:ext uri="{FF2B5EF4-FFF2-40B4-BE49-F238E27FC236}">
                  <a16:creationId xmlns:a16="http://schemas.microsoft.com/office/drawing/2014/main" id="{21FC007D-BB0C-4084-A145-1979DB9B138E}"/>
                </a:ext>
              </a:extLst>
            </p:cNvPr>
            <p:cNvSpPr>
              <a:spLocks noChangeArrowheads="1"/>
            </p:cNvSpPr>
            <p:nvPr/>
          </p:nvSpPr>
          <p:spPr bwMode="auto">
            <a:xfrm rot="16200000">
              <a:off x="2132013" y="41894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70" name="Line 34">
              <a:extLst>
                <a:ext uri="{FF2B5EF4-FFF2-40B4-BE49-F238E27FC236}">
                  <a16:creationId xmlns:a16="http://schemas.microsoft.com/office/drawing/2014/main" id="{5D7B574D-D678-4B20-9E6A-609BCCA832D3}"/>
                </a:ext>
              </a:extLst>
            </p:cNvPr>
            <p:cNvSpPr>
              <a:spLocks noChangeShapeType="1"/>
            </p:cNvSpPr>
            <p:nvPr/>
          </p:nvSpPr>
          <p:spPr bwMode="auto">
            <a:xfrm flipV="1">
              <a:off x="1143000" y="3960813"/>
              <a:ext cx="762000" cy="3841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71" name="Line 35">
              <a:extLst>
                <a:ext uri="{FF2B5EF4-FFF2-40B4-BE49-F238E27FC236}">
                  <a16:creationId xmlns:a16="http://schemas.microsoft.com/office/drawing/2014/main" id="{C7B55ED8-96C8-468F-9BC5-C533CAD4CE1B}"/>
                </a:ext>
              </a:extLst>
            </p:cNvPr>
            <p:cNvSpPr>
              <a:spLocks noChangeShapeType="1"/>
            </p:cNvSpPr>
            <p:nvPr/>
          </p:nvSpPr>
          <p:spPr bwMode="auto">
            <a:xfrm flipH="1" flipV="1">
              <a:off x="1903413" y="3960813"/>
              <a:ext cx="79375" cy="6889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72" name="Line 36">
              <a:extLst>
                <a:ext uri="{FF2B5EF4-FFF2-40B4-BE49-F238E27FC236}">
                  <a16:creationId xmlns:a16="http://schemas.microsoft.com/office/drawing/2014/main" id="{C8A59BD4-7CD1-4C0F-B24E-07C9CD26DA20}"/>
                </a:ext>
              </a:extLst>
            </p:cNvPr>
            <p:cNvSpPr>
              <a:spLocks noChangeShapeType="1"/>
            </p:cNvSpPr>
            <p:nvPr/>
          </p:nvSpPr>
          <p:spPr bwMode="auto">
            <a:xfrm>
              <a:off x="1143000" y="4343400"/>
              <a:ext cx="838200" cy="3048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73" name="Line 37">
              <a:extLst>
                <a:ext uri="{FF2B5EF4-FFF2-40B4-BE49-F238E27FC236}">
                  <a16:creationId xmlns:a16="http://schemas.microsoft.com/office/drawing/2014/main" id="{0AC8FEA2-D24F-4ECB-AC04-056E96F1050F}"/>
                </a:ext>
              </a:extLst>
            </p:cNvPr>
            <p:cNvSpPr>
              <a:spLocks noChangeShapeType="1"/>
            </p:cNvSpPr>
            <p:nvPr/>
          </p:nvSpPr>
          <p:spPr bwMode="auto">
            <a:xfrm flipH="1" flipV="1">
              <a:off x="1903413" y="3960813"/>
              <a:ext cx="231775" cy="3079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74" name="Line 38">
              <a:extLst>
                <a:ext uri="{FF2B5EF4-FFF2-40B4-BE49-F238E27FC236}">
                  <a16:creationId xmlns:a16="http://schemas.microsoft.com/office/drawing/2014/main" id="{502955D9-0E15-4F98-9821-85023338B663}"/>
                </a:ext>
              </a:extLst>
            </p:cNvPr>
            <p:cNvSpPr>
              <a:spLocks noChangeShapeType="1"/>
            </p:cNvSpPr>
            <p:nvPr/>
          </p:nvSpPr>
          <p:spPr bwMode="auto">
            <a:xfrm flipH="1">
              <a:off x="1141413" y="4267200"/>
              <a:ext cx="993775" cy="762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75" name="Line 39">
              <a:extLst>
                <a:ext uri="{FF2B5EF4-FFF2-40B4-BE49-F238E27FC236}">
                  <a16:creationId xmlns:a16="http://schemas.microsoft.com/office/drawing/2014/main" id="{9E4BB419-2EEA-4743-B33F-C7ABAC6DEB27}"/>
                </a:ext>
              </a:extLst>
            </p:cNvPr>
            <p:cNvSpPr>
              <a:spLocks noChangeShapeType="1"/>
            </p:cNvSpPr>
            <p:nvPr/>
          </p:nvSpPr>
          <p:spPr bwMode="auto">
            <a:xfrm flipH="1">
              <a:off x="1979613" y="4267200"/>
              <a:ext cx="155575" cy="3810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76" name="Rectangle 40">
              <a:extLst>
                <a:ext uri="{FF2B5EF4-FFF2-40B4-BE49-F238E27FC236}">
                  <a16:creationId xmlns:a16="http://schemas.microsoft.com/office/drawing/2014/main" id="{F5E4BA7E-FF0E-4C20-A0B3-9863A475AC78}"/>
                </a:ext>
              </a:extLst>
            </p:cNvPr>
            <p:cNvSpPr>
              <a:spLocks noChangeArrowheads="1"/>
            </p:cNvSpPr>
            <p:nvPr/>
          </p:nvSpPr>
          <p:spPr bwMode="auto">
            <a:xfrm>
              <a:off x="990600" y="5486400"/>
              <a:ext cx="120126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cohesion</a:t>
              </a:r>
            </a:p>
          </p:txBody>
        </p:sp>
      </p:grpSp>
      <p:grpSp>
        <p:nvGrpSpPr>
          <p:cNvPr id="2" name="Group 1">
            <a:extLst>
              <a:ext uri="{FF2B5EF4-FFF2-40B4-BE49-F238E27FC236}">
                <a16:creationId xmlns:a16="http://schemas.microsoft.com/office/drawing/2014/main" id="{BC36D529-7428-1BD2-15B3-2A9F1B3FCE2F}"/>
              </a:ext>
            </a:extLst>
          </p:cNvPr>
          <p:cNvGrpSpPr/>
          <p:nvPr/>
        </p:nvGrpSpPr>
        <p:grpSpPr>
          <a:xfrm>
            <a:off x="3886200" y="3352800"/>
            <a:ext cx="4419600" cy="2535891"/>
            <a:chOff x="3886200" y="3352800"/>
            <a:chExt cx="4419600" cy="2535891"/>
          </a:xfrm>
        </p:grpSpPr>
        <p:sp>
          <p:nvSpPr>
            <p:cNvPr id="91139" name="Freeform 3">
              <a:extLst>
                <a:ext uri="{FF2B5EF4-FFF2-40B4-BE49-F238E27FC236}">
                  <a16:creationId xmlns:a16="http://schemas.microsoft.com/office/drawing/2014/main" id="{DAB2BB99-39B9-4B74-A9E4-2037ABF16063}"/>
                </a:ext>
              </a:extLst>
            </p:cNvPr>
            <p:cNvSpPr>
              <a:spLocks noChangeArrowheads="1"/>
            </p:cNvSpPr>
            <p:nvPr/>
          </p:nvSpPr>
          <p:spPr bwMode="auto">
            <a:xfrm rot="16200000">
              <a:off x="3663157" y="3575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0" name="Oval 4">
              <a:extLst>
                <a:ext uri="{FF2B5EF4-FFF2-40B4-BE49-F238E27FC236}">
                  <a16:creationId xmlns:a16="http://schemas.microsoft.com/office/drawing/2014/main" id="{E78702A3-8705-40ED-B5DB-EE75C52B687B}"/>
                </a:ext>
              </a:extLst>
            </p:cNvPr>
            <p:cNvSpPr>
              <a:spLocks noChangeArrowheads="1"/>
            </p:cNvSpPr>
            <p:nvPr/>
          </p:nvSpPr>
          <p:spPr bwMode="auto">
            <a:xfrm rot="16200000">
              <a:off x="4953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41" name="Oval 5">
              <a:extLst>
                <a:ext uri="{FF2B5EF4-FFF2-40B4-BE49-F238E27FC236}">
                  <a16:creationId xmlns:a16="http://schemas.microsoft.com/office/drawing/2014/main" id="{FDE5B718-B8D8-466F-A217-4F00CF30C713}"/>
                </a:ext>
              </a:extLst>
            </p:cNvPr>
            <p:cNvSpPr>
              <a:spLocks noChangeArrowheads="1"/>
            </p:cNvSpPr>
            <p:nvPr/>
          </p:nvSpPr>
          <p:spPr bwMode="auto">
            <a:xfrm rot="16200000">
              <a:off x="4876800" y="3733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42" name="Oval 6">
              <a:extLst>
                <a:ext uri="{FF2B5EF4-FFF2-40B4-BE49-F238E27FC236}">
                  <a16:creationId xmlns:a16="http://schemas.microsoft.com/office/drawing/2014/main" id="{38A832C1-4F13-4AF9-A221-55A230EE70A0}"/>
                </a:ext>
              </a:extLst>
            </p:cNvPr>
            <p:cNvSpPr>
              <a:spLocks noChangeArrowheads="1"/>
            </p:cNvSpPr>
            <p:nvPr/>
          </p:nvSpPr>
          <p:spPr bwMode="auto">
            <a:xfrm rot="16200000">
              <a:off x="4038600" y="4191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43" name="Oval 7">
              <a:extLst>
                <a:ext uri="{FF2B5EF4-FFF2-40B4-BE49-F238E27FC236}">
                  <a16:creationId xmlns:a16="http://schemas.microsoft.com/office/drawing/2014/main" id="{203A7B09-F558-492B-8F33-73BA56DC5892}"/>
                </a:ext>
              </a:extLst>
            </p:cNvPr>
            <p:cNvSpPr>
              <a:spLocks noChangeArrowheads="1"/>
            </p:cNvSpPr>
            <p:nvPr/>
          </p:nvSpPr>
          <p:spPr bwMode="auto">
            <a:xfrm rot="16200000">
              <a:off x="5103813" y="4037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44" name="Freeform 8">
              <a:extLst>
                <a:ext uri="{FF2B5EF4-FFF2-40B4-BE49-F238E27FC236}">
                  <a16:creationId xmlns:a16="http://schemas.microsoft.com/office/drawing/2014/main" id="{D7D1C250-7D0D-4AC2-AFB0-16D2192DBCE8}"/>
                </a:ext>
              </a:extLst>
            </p:cNvPr>
            <p:cNvSpPr>
              <a:spLocks noChangeArrowheads="1"/>
            </p:cNvSpPr>
            <p:nvPr/>
          </p:nvSpPr>
          <p:spPr bwMode="auto">
            <a:xfrm rot="5400000" flipV="1">
              <a:off x="6553200" y="3429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5" name="Oval 9">
              <a:extLst>
                <a:ext uri="{FF2B5EF4-FFF2-40B4-BE49-F238E27FC236}">
                  <a16:creationId xmlns:a16="http://schemas.microsoft.com/office/drawing/2014/main" id="{08310F41-81E7-4B81-A3A0-329647F2C932}"/>
                </a:ext>
              </a:extLst>
            </p:cNvPr>
            <p:cNvSpPr>
              <a:spLocks noChangeArrowheads="1"/>
            </p:cNvSpPr>
            <p:nvPr/>
          </p:nvSpPr>
          <p:spPr bwMode="auto">
            <a:xfrm rot="5400000" flipV="1">
              <a:off x="80772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46" name="Oval 10">
              <a:extLst>
                <a:ext uri="{FF2B5EF4-FFF2-40B4-BE49-F238E27FC236}">
                  <a16:creationId xmlns:a16="http://schemas.microsoft.com/office/drawing/2014/main" id="{3D28643C-3401-4FE9-A1CA-FE5B5816EB69}"/>
                </a:ext>
              </a:extLst>
            </p:cNvPr>
            <p:cNvSpPr>
              <a:spLocks noChangeArrowheads="1"/>
            </p:cNvSpPr>
            <p:nvPr/>
          </p:nvSpPr>
          <p:spPr bwMode="auto">
            <a:xfrm rot="5400000" flipV="1">
              <a:off x="6716713"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47" name="Oval 11">
              <a:extLst>
                <a:ext uri="{FF2B5EF4-FFF2-40B4-BE49-F238E27FC236}">
                  <a16:creationId xmlns:a16="http://schemas.microsoft.com/office/drawing/2014/main" id="{1F86B361-CDCF-4BC2-B04E-CAC4921636DC}"/>
                </a:ext>
              </a:extLst>
            </p:cNvPr>
            <p:cNvSpPr>
              <a:spLocks noChangeArrowheads="1"/>
            </p:cNvSpPr>
            <p:nvPr/>
          </p:nvSpPr>
          <p:spPr bwMode="auto">
            <a:xfrm rot="5400000" flipV="1">
              <a:off x="7239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48" name="Oval 12">
              <a:extLst>
                <a:ext uri="{FF2B5EF4-FFF2-40B4-BE49-F238E27FC236}">
                  <a16:creationId xmlns:a16="http://schemas.microsoft.com/office/drawing/2014/main" id="{7FABF367-42D2-4F97-8F52-685FE0DC9033}"/>
                </a:ext>
              </a:extLst>
            </p:cNvPr>
            <p:cNvSpPr>
              <a:spLocks noChangeArrowheads="1"/>
            </p:cNvSpPr>
            <p:nvPr/>
          </p:nvSpPr>
          <p:spPr bwMode="auto">
            <a:xfrm rot="5400000" flipV="1">
              <a:off x="7239000" y="3494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49" name="Line 13">
              <a:extLst>
                <a:ext uri="{FF2B5EF4-FFF2-40B4-BE49-F238E27FC236}">
                  <a16:creationId xmlns:a16="http://schemas.microsoft.com/office/drawing/2014/main" id="{C9835C46-D762-46C7-A1EB-0007A2518136}"/>
                </a:ext>
              </a:extLst>
            </p:cNvPr>
            <p:cNvSpPr>
              <a:spLocks noChangeShapeType="1"/>
            </p:cNvSpPr>
            <p:nvPr/>
          </p:nvSpPr>
          <p:spPr bwMode="auto">
            <a:xfrm>
              <a:off x="5029200" y="4495800"/>
              <a:ext cx="2209800" cy="76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0" name="Line 14">
              <a:extLst>
                <a:ext uri="{FF2B5EF4-FFF2-40B4-BE49-F238E27FC236}">
                  <a16:creationId xmlns:a16="http://schemas.microsoft.com/office/drawing/2014/main" id="{CFCAD47B-DE15-422C-90EB-75CC28D008DC}"/>
                </a:ext>
              </a:extLst>
            </p:cNvPr>
            <p:cNvSpPr>
              <a:spLocks noChangeShapeType="1"/>
            </p:cNvSpPr>
            <p:nvPr/>
          </p:nvSpPr>
          <p:spPr bwMode="auto">
            <a:xfrm flipV="1">
              <a:off x="5029200" y="3960813"/>
              <a:ext cx="16764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1" name="Line 15">
              <a:extLst>
                <a:ext uri="{FF2B5EF4-FFF2-40B4-BE49-F238E27FC236}">
                  <a16:creationId xmlns:a16="http://schemas.microsoft.com/office/drawing/2014/main" id="{C627B98F-204A-4559-AF0C-8133571CD7ED}"/>
                </a:ext>
              </a:extLst>
            </p:cNvPr>
            <p:cNvSpPr>
              <a:spLocks noChangeShapeType="1"/>
            </p:cNvSpPr>
            <p:nvPr/>
          </p:nvSpPr>
          <p:spPr bwMode="auto">
            <a:xfrm flipV="1">
              <a:off x="5029200" y="3579813"/>
              <a:ext cx="2209800" cy="917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2" name="Line 16">
              <a:extLst>
                <a:ext uri="{FF2B5EF4-FFF2-40B4-BE49-F238E27FC236}">
                  <a16:creationId xmlns:a16="http://schemas.microsoft.com/office/drawing/2014/main" id="{27CDFB4E-1ED7-49F1-9B39-B66BB6EAB979}"/>
                </a:ext>
              </a:extLst>
            </p:cNvPr>
            <p:cNvSpPr>
              <a:spLocks noChangeShapeType="1"/>
            </p:cNvSpPr>
            <p:nvPr/>
          </p:nvSpPr>
          <p:spPr bwMode="auto">
            <a:xfrm flipV="1">
              <a:off x="5029200" y="3960813"/>
              <a:ext cx="30480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3" name="Line 17">
              <a:extLst>
                <a:ext uri="{FF2B5EF4-FFF2-40B4-BE49-F238E27FC236}">
                  <a16:creationId xmlns:a16="http://schemas.microsoft.com/office/drawing/2014/main" id="{DCB6A0D0-B234-40DA-B35B-764B3F18B4A2}"/>
                </a:ext>
              </a:extLst>
            </p:cNvPr>
            <p:cNvSpPr>
              <a:spLocks noChangeShapeType="1"/>
            </p:cNvSpPr>
            <p:nvPr/>
          </p:nvSpPr>
          <p:spPr bwMode="auto">
            <a:xfrm>
              <a:off x="5181600" y="4114800"/>
              <a:ext cx="2057400" cy="457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4" name="Line 18">
              <a:extLst>
                <a:ext uri="{FF2B5EF4-FFF2-40B4-BE49-F238E27FC236}">
                  <a16:creationId xmlns:a16="http://schemas.microsoft.com/office/drawing/2014/main" id="{24C5870F-120A-4F1C-ADE1-F62CA5D8DB6A}"/>
                </a:ext>
              </a:extLst>
            </p:cNvPr>
            <p:cNvSpPr>
              <a:spLocks noChangeShapeType="1"/>
            </p:cNvSpPr>
            <p:nvPr/>
          </p:nvSpPr>
          <p:spPr bwMode="auto">
            <a:xfrm flipV="1">
              <a:off x="5181600" y="3960813"/>
              <a:ext cx="15240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5" name="Line 19">
              <a:extLst>
                <a:ext uri="{FF2B5EF4-FFF2-40B4-BE49-F238E27FC236}">
                  <a16:creationId xmlns:a16="http://schemas.microsoft.com/office/drawing/2014/main" id="{BF6D028D-6DAA-4FB0-A7EE-76493A9449F6}"/>
                </a:ext>
              </a:extLst>
            </p:cNvPr>
            <p:cNvSpPr>
              <a:spLocks noChangeShapeType="1"/>
            </p:cNvSpPr>
            <p:nvPr/>
          </p:nvSpPr>
          <p:spPr bwMode="auto">
            <a:xfrm flipV="1">
              <a:off x="5181600" y="3579813"/>
              <a:ext cx="20574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6" name="Line 20">
              <a:extLst>
                <a:ext uri="{FF2B5EF4-FFF2-40B4-BE49-F238E27FC236}">
                  <a16:creationId xmlns:a16="http://schemas.microsoft.com/office/drawing/2014/main" id="{F9F44754-6AB5-42C4-BDF9-F6836ED2B85B}"/>
                </a:ext>
              </a:extLst>
            </p:cNvPr>
            <p:cNvSpPr>
              <a:spLocks noChangeShapeType="1"/>
            </p:cNvSpPr>
            <p:nvPr/>
          </p:nvSpPr>
          <p:spPr bwMode="auto">
            <a:xfrm flipV="1">
              <a:off x="5181600" y="3960813"/>
              <a:ext cx="28956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7" name="Line 21">
              <a:extLst>
                <a:ext uri="{FF2B5EF4-FFF2-40B4-BE49-F238E27FC236}">
                  <a16:creationId xmlns:a16="http://schemas.microsoft.com/office/drawing/2014/main" id="{735E8E2F-E900-4B61-99E3-33F3D36BE880}"/>
                </a:ext>
              </a:extLst>
            </p:cNvPr>
            <p:cNvSpPr>
              <a:spLocks noChangeShapeType="1"/>
            </p:cNvSpPr>
            <p:nvPr/>
          </p:nvSpPr>
          <p:spPr bwMode="auto">
            <a:xfrm>
              <a:off x="4114800" y="4191000"/>
              <a:ext cx="3124200" cy="3810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8" name="Line 22">
              <a:extLst>
                <a:ext uri="{FF2B5EF4-FFF2-40B4-BE49-F238E27FC236}">
                  <a16:creationId xmlns:a16="http://schemas.microsoft.com/office/drawing/2014/main" id="{89D6A452-884E-4DE2-BAC7-E81EAA2548A6}"/>
                </a:ext>
              </a:extLst>
            </p:cNvPr>
            <p:cNvSpPr>
              <a:spLocks noChangeShapeType="1"/>
            </p:cNvSpPr>
            <p:nvPr/>
          </p:nvSpPr>
          <p:spPr bwMode="auto">
            <a:xfrm flipV="1">
              <a:off x="4114800" y="3960813"/>
              <a:ext cx="3962400" cy="231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9" name="Line 23">
              <a:extLst>
                <a:ext uri="{FF2B5EF4-FFF2-40B4-BE49-F238E27FC236}">
                  <a16:creationId xmlns:a16="http://schemas.microsoft.com/office/drawing/2014/main" id="{70C7C578-3F70-46ED-A04B-2AD716CD79F6}"/>
                </a:ext>
              </a:extLst>
            </p:cNvPr>
            <p:cNvSpPr>
              <a:spLocks noChangeShapeType="1"/>
            </p:cNvSpPr>
            <p:nvPr/>
          </p:nvSpPr>
          <p:spPr bwMode="auto">
            <a:xfrm flipV="1">
              <a:off x="4114800" y="3579813"/>
              <a:ext cx="3124200" cy="612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60" name="Line 24">
              <a:extLst>
                <a:ext uri="{FF2B5EF4-FFF2-40B4-BE49-F238E27FC236}">
                  <a16:creationId xmlns:a16="http://schemas.microsoft.com/office/drawing/2014/main" id="{73B305C1-B67D-41B9-8642-AA564C278306}"/>
                </a:ext>
              </a:extLst>
            </p:cNvPr>
            <p:cNvSpPr>
              <a:spLocks noChangeShapeType="1"/>
            </p:cNvSpPr>
            <p:nvPr/>
          </p:nvSpPr>
          <p:spPr bwMode="auto">
            <a:xfrm flipV="1">
              <a:off x="4114800" y="3960813"/>
              <a:ext cx="2590800" cy="231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61" name="Line 25">
              <a:extLst>
                <a:ext uri="{FF2B5EF4-FFF2-40B4-BE49-F238E27FC236}">
                  <a16:creationId xmlns:a16="http://schemas.microsoft.com/office/drawing/2014/main" id="{A2C5715A-8D58-42C4-962E-EEFED770A8B9}"/>
                </a:ext>
              </a:extLst>
            </p:cNvPr>
            <p:cNvSpPr>
              <a:spLocks noChangeShapeType="1"/>
            </p:cNvSpPr>
            <p:nvPr/>
          </p:nvSpPr>
          <p:spPr bwMode="auto">
            <a:xfrm>
              <a:off x="4953000" y="3733800"/>
              <a:ext cx="2286000" cy="838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62" name="Line 26">
              <a:extLst>
                <a:ext uri="{FF2B5EF4-FFF2-40B4-BE49-F238E27FC236}">
                  <a16:creationId xmlns:a16="http://schemas.microsoft.com/office/drawing/2014/main" id="{61A1D123-79BF-44A4-ABBF-0445717F58CF}"/>
                </a:ext>
              </a:extLst>
            </p:cNvPr>
            <p:cNvSpPr>
              <a:spLocks noChangeShapeType="1"/>
            </p:cNvSpPr>
            <p:nvPr/>
          </p:nvSpPr>
          <p:spPr bwMode="auto">
            <a:xfrm>
              <a:off x="4953000" y="3733800"/>
              <a:ext cx="1752600" cy="2286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63" name="Line 27">
              <a:extLst>
                <a:ext uri="{FF2B5EF4-FFF2-40B4-BE49-F238E27FC236}">
                  <a16:creationId xmlns:a16="http://schemas.microsoft.com/office/drawing/2014/main" id="{DD524A48-C685-4325-9520-61CBAE681864}"/>
                </a:ext>
              </a:extLst>
            </p:cNvPr>
            <p:cNvSpPr>
              <a:spLocks noChangeShapeType="1"/>
            </p:cNvSpPr>
            <p:nvPr/>
          </p:nvSpPr>
          <p:spPr bwMode="auto">
            <a:xfrm flipV="1">
              <a:off x="4953000" y="3579813"/>
              <a:ext cx="22860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64" name="Line 28">
              <a:extLst>
                <a:ext uri="{FF2B5EF4-FFF2-40B4-BE49-F238E27FC236}">
                  <a16:creationId xmlns:a16="http://schemas.microsoft.com/office/drawing/2014/main" id="{2CABD577-CAD0-4C5E-88B5-2602876DF6A9}"/>
                </a:ext>
              </a:extLst>
            </p:cNvPr>
            <p:cNvSpPr>
              <a:spLocks noChangeShapeType="1"/>
            </p:cNvSpPr>
            <p:nvPr/>
          </p:nvSpPr>
          <p:spPr bwMode="auto">
            <a:xfrm>
              <a:off x="4953000" y="3733800"/>
              <a:ext cx="3124200" cy="2286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77" name="Rectangle 41">
              <a:extLst>
                <a:ext uri="{FF2B5EF4-FFF2-40B4-BE49-F238E27FC236}">
                  <a16:creationId xmlns:a16="http://schemas.microsoft.com/office/drawing/2014/main" id="{43ECF08F-C8F8-4B32-97E6-70F9285B6C6D}"/>
                </a:ext>
              </a:extLst>
            </p:cNvPr>
            <p:cNvSpPr>
              <a:spLocks noChangeArrowheads="1"/>
            </p:cNvSpPr>
            <p:nvPr/>
          </p:nvSpPr>
          <p:spPr bwMode="auto">
            <a:xfrm>
              <a:off x="5029200" y="5486400"/>
              <a:ext cx="1361311"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separation</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82AA20A6-68C5-4861-8C7C-CBDD93549951}"/>
              </a:ext>
            </a:extLst>
          </p:cNvPr>
          <p:cNvSpPr>
            <a:spLocks noGrp="1" noChangeArrowheads="1"/>
          </p:cNvSpPr>
          <p:nvPr>
            <p:ph type="title"/>
          </p:nvPr>
        </p:nvSpPr>
        <p:spPr/>
        <p:txBody>
          <a:bodyPr/>
          <a:lstStyle/>
          <a:p>
            <a:r>
              <a:rPr lang="en-US" altLang="en-US" dirty="0"/>
              <a:t>Internal Index: Silhouette Coefficient</a:t>
            </a:r>
          </a:p>
        </p:txBody>
      </p:sp>
      <mc:AlternateContent xmlns:mc="http://schemas.openxmlformats.org/markup-compatibility/2006" xmlns:a14="http://schemas.microsoft.com/office/drawing/2010/main">
        <mc:Choice Requires="a14">
          <p:sp>
            <p:nvSpPr>
              <p:cNvPr id="92161" name="Rectangle 1">
                <a:extLst>
                  <a:ext uri="{FF2B5EF4-FFF2-40B4-BE49-F238E27FC236}">
                    <a16:creationId xmlns:a16="http://schemas.microsoft.com/office/drawing/2014/main" id="{10F4004A-D39D-4C00-9678-D9F720AA3476}"/>
                  </a:ext>
                </a:extLst>
              </p:cNvPr>
              <p:cNvSpPr>
                <a:spLocks noGrp="1" noChangeArrowheads="1"/>
              </p:cNvSpPr>
              <p:nvPr>
                <p:ph idx="1"/>
              </p:nvPr>
            </p:nvSpPr>
            <p:spPr>
              <a:xfrm>
                <a:off x="628650" y="1520824"/>
                <a:ext cx="7886700" cy="4972049"/>
              </a:xfrm>
            </p:spPr>
            <p:txBody>
              <a:bodyPr>
                <a:normAutofit fontScale="92500" lnSpcReduction="10000"/>
              </a:bodyPr>
              <a:lstStyle/>
              <a:p>
                <a:r>
                  <a:rPr lang="en-US" altLang="en-US" dirty="0"/>
                  <a:t>The silhouette applies the similarity-graph based index to individual points. For an individual point </a:t>
                </a:r>
                <a14:m>
                  <m:oMath xmlns:m="http://schemas.openxmlformats.org/officeDocument/2006/math">
                    <m:r>
                      <a:rPr lang="en-US" altLang="en-US" i="1" dirty="0" smtClean="0">
                        <a:latin typeface="Cambria Math" panose="02040503050406030204" pitchFamily="18" charset="0"/>
                      </a:rPr>
                      <m:t>𝑖</m:t>
                    </m:r>
                  </m:oMath>
                </a14:m>
                <a:r>
                  <a:rPr lang="en-US" altLang="en-US" dirty="0"/>
                  <a:t>:</a:t>
                </a:r>
              </a:p>
              <a:p>
                <a:pPr lvl="1"/>
                <a:r>
                  <a:rPr lang="en-US" altLang="en-US" dirty="0"/>
                  <a:t>Calculate </a:t>
                </a:r>
                <a14:m>
                  <m:oMath xmlns:m="http://schemas.openxmlformats.org/officeDocument/2006/math">
                    <m:r>
                      <a:rPr lang="en-US" altLang="en-US" i="1" dirty="0" smtClean="0">
                        <a:latin typeface="Cambria Math" panose="02040503050406030204" pitchFamily="18" charset="0"/>
                      </a:rPr>
                      <m:t>𝑎</m:t>
                    </m:r>
                    <m:r>
                      <a:rPr lang="en-US" altLang="en-US" i="1" dirty="0" smtClean="0">
                        <a:latin typeface="Cambria Math" panose="02040503050406030204" pitchFamily="18" charset="0"/>
                      </a:rPr>
                      <m:t>(</m:t>
                    </m:r>
                    <m:r>
                      <a:rPr lang="en-US" altLang="en-US" i="1" dirty="0" err="1">
                        <a:latin typeface="Cambria Math" panose="02040503050406030204" pitchFamily="18" charset="0"/>
                      </a:rPr>
                      <m:t>𝑖</m:t>
                    </m:r>
                    <m:r>
                      <a:rPr lang="en-US" altLang="en-US" i="1" dirty="0">
                        <a:latin typeface="Cambria Math" panose="02040503050406030204" pitchFamily="18" charset="0"/>
                      </a:rPr>
                      <m:t>) </m:t>
                    </m:r>
                  </m:oMath>
                </a14:m>
                <a:r>
                  <a:rPr lang="en-US" altLang="en-US" dirty="0"/>
                  <a:t>= average dissimilarity of </a:t>
                </a:r>
                <a14:m>
                  <m:oMath xmlns:m="http://schemas.openxmlformats.org/officeDocument/2006/math">
                    <m:r>
                      <a:rPr lang="en-US" altLang="en-US" i="1" dirty="0" smtClean="0">
                        <a:latin typeface="Cambria Math" panose="02040503050406030204" pitchFamily="18" charset="0"/>
                      </a:rPr>
                      <m:t>𝑖</m:t>
                    </m:r>
                  </m:oMath>
                </a14:m>
                <a:r>
                  <a:rPr lang="en-US" altLang="en-US" dirty="0"/>
                  <a:t> to all other points in its cluster</a:t>
                </a:r>
              </a:p>
              <a:p>
                <a:pPr lvl="1"/>
                <a:r>
                  <a:rPr lang="en-US" altLang="en-US" dirty="0"/>
                  <a:t>Calculate </a:t>
                </a:r>
                <a14:m>
                  <m:oMath xmlns:m="http://schemas.openxmlformats.org/officeDocument/2006/math">
                    <m:r>
                      <a:rPr lang="en-US" altLang="en-US" i="1" dirty="0" smtClean="0">
                        <a:latin typeface="Cambria Math" panose="02040503050406030204" pitchFamily="18" charset="0"/>
                      </a:rPr>
                      <m:t>𝑏</m:t>
                    </m:r>
                    <m:r>
                      <a:rPr lang="en-US" altLang="en-US" i="1" dirty="0" smtClean="0">
                        <a:latin typeface="Cambria Math" panose="02040503050406030204" pitchFamily="18" charset="0"/>
                      </a:rPr>
                      <m:t>(</m:t>
                    </m:r>
                    <m:r>
                      <a:rPr lang="en-US" altLang="en-US" i="1" dirty="0" err="1">
                        <a:latin typeface="Cambria Math" panose="02040503050406030204" pitchFamily="18" charset="0"/>
                      </a:rPr>
                      <m:t>𝑖</m:t>
                    </m:r>
                    <m:r>
                      <a:rPr lang="en-US" altLang="en-US" i="1" dirty="0">
                        <a:latin typeface="Cambria Math" panose="02040503050406030204" pitchFamily="18" charset="0"/>
                      </a:rPr>
                      <m:t>)</m:t>
                    </m:r>
                  </m:oMath>
                </a14:m>
                <a:r>
                  <a:rPr lang="en-US" altLang="en-US" dirty="0"/>
                  <a:t> = lowest average dissimilarity of </a:t>
                </a:r>
                <a14:m>
                  <m:oMath xmlns:m="http://schemas.openxmlformats.org/officeDocument/2006/math">
                    <m:r>
                      <a:rPr lang="en-US" altLang="en-US" i="1" dirty="0" smtClean="0">
                        <a:latin typeface="Cambria Math" panose="02040503050406030204" pitchFamily="18" charset="0"/>
                      </a:rPr>
                      <m:t>𝑖</m:t>
                    </m:r>
                  </m:oMath>
                </a14:m>
                <a:r>
                  <a:rPr lang="en-US" altLang="en-US" dirty="0"/>
                  <a:t> to any other)</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endParaRPr lang="en-US" altLang="en-US" dirty="0"/>
              </a:p>
              <a:p>
                <a:r>
                  <a:rPr lang="en-US" altLang="en-US" dirty="0"/>
                  <a:t>The closer to 1, the better.</a:t>
                </a:r>
              </a:p>
              <a:p>
                <a:r>
                  <a:rPr lang="en-US" altLang="en-US" dirty="0"/>
                  <a:t>We can calculate the Average Silhouette Width (ASW) for a cluster or a clustering.</a:t>
                </a:r>
              </a:p>
            </p:txBody>
          </p:sp>
        </mc:Choice>
        <mc:Fallback xmlns="">
          <p:sp>
            <p:nvSpPr>
              <p:cNvPr id="92161" name="Rectangle 1">
                <a:extLst>
                  <a:ext uri="{FF2B5EF4-FFF2-40B4-BE49-F238E27FC236}">
                    <a16:creationId xmlns:a16="http://schemas.microsoft.com/office/drawing/2014/main" id="{10F4004A-D39D-4C00-9678-D9F720AA3476}"/>
                  </a:ext>
                </a:extLst>
              </p:cNvPr>
              <p:cNvSpPr>
                <a:spLocks noGrp="1" noRot="1" noChangeAspect="1" noMove="1" noResize="1" noEditPoints="1" noAdjustHandles="1" noChangeArrowheads="1" noChangeShapeType="1" noTextEdit="1"/>
              </p:cNvSpPr>
              <p:nvPr>
                <p:ph idx="1"/>
              </p:nvPr>
            </p:nvSpPr>
            <p:spPr>
              <a:xfrm>
                <a:off x="628650" y="1520824"/>
                <a:ext cx="7886700" cy="4972049"/>
              </a:xfrm>
              <a:blipFill>
                <a:blip r:embed="rId3"/>
                <a:stretch>
                  <a:fillRect l="-541" t="-1593" b="-490"/>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EAF8B4CC-AF18-FF8A-9711-70FF38551423}"/>
              </a:ext>
            </a:extLst>
          </p:cNvPr>
          <p:cNvGrpSpPr/>
          <p:nvPr/>
        </p:nvGrpSpPr>
        <p:grpSpPr>
          <a:xfrm>
            <a:off x="4481511" y="2840038"/>
            <a:ext cx="4281488" cy="2493962"/>
            <a:chOff x="4481511" y="2840038"/>
            <a:chExt cx="4281488" cy="2493962"/>
          </a:xfrm>
        </p:grpSpPr>
        <p:sp>
          <p:nvSpPr>
            <p:cNvPr id="92163" name="Oval 3">
              <a:extLst>
                <a:ext uri="{FF2B5EF4-FFF2-40B4-BE49-F238E27FC236}">
                  <a16:creationId xmlns:a16="http://schemas.microsoft.com/office/drawing/2014/main" id="{D3F74E58-9D1C-464B-8051-457C3F1C1BBA}"/>
                </a:ext>
              </a:extLst>
            </p:cNvPr>
            <p:cNvSpPr>
              <a:spLocks noChangeArrowheads="1"/>
            </p:cNvSpPr>
            <p:nvPr/>
          </p:nvSpPr>
          <p:spPr bwMode="auto">
            <a:xfrm rot="16200000">
              <a:off x="5518149" y="4138613"/>
              <a:ext cx="74612" cy="74612"/>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4" name="Freeform 4">
              <a:extLst>
                <a:ext uri="{FF2B5EF4-FFF2-40B4-BE49-F238E27FC236}">
                  <a16:creationId xmlns:a16="http://schemas.microsoft.com/office/drawing/2014/main" id="{18334DC3-5081-4287-8ECD-2B464948CE3C}"/>
                </a:ext>
              </a:extLst>
            </p:cNvPr>
            <p:cNvSpPr>
              <a:spLocks noChangeArrowheads="1"/>
            </p:cNvSpPr>
            <p:nvPr/>
          </p:nvSpPr>
          <p:spPr bwMode="auto">
            <a:xfrm rot="16200000">
              <a:off x="4264818" y="3244056"/>
              <a:ext cx="1778000" cy="13446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2165" name="Oval 5">
              <a:extLst>
                <a:ext uri="{FF2B5EF4-FFF2-40B4-BE49-F238E27FC236}">
                  <a16:creationId xmlns:a16="http://schemas.microsoft.com/office/drawing/2014/main" id="{95152ED7-1991-41F2-930E-4FC49EBEA63A}"/>
                </a:ext>
              </a:extLst>
            </p:cNvPr>
            <p:cNvSpPr>
              <a:spLocks noChangeArrowheads="1"/>
            </p:cNvSpPr>
            <p:nvPr/>
          </p:nvSpPr>
          <p:spPr bwMode="auto">
            <a:xfrm rot="16200000">
              <a:off x="4668482" y="3799802"/>
              <a:ext cx="45719" cy="6611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6" name="Oval 6">
              <a:extLst>
                <a:ext uri="{FF2B5EF4-FFF2-40B4-BE49-F238E27FC236}">
                  <a16:creationId xmlns:a16="http://schemas.microsoft.com/office/drawing/2014/main" id="{88C0DBDA-87EA-4A88-9197-1D3CA537D9DD}"/>
                </a:ext>
              </a:extLst>
            </p:cNvPr>
            <p:cNvSpPr>
              <a:spLocks noChangeArrowheads="1"/>
            </p:cNvSpPr>
            <p:nvPr/>
          </p:nvSpPr>
          <p:spPr bwMode="auto">
            <a:xfrm rot="5400000" flipV="1">
              <a:off x="8555036" y="35385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7" name="Oval 7">
              <a:extLst>
                <a:ext uri="{FF2B5EF4-FFF2-40B4-BE49-F238E27FC236}">
                  <a16:creationId xmlns:a16="http://schemas.microsoft.com/office/drawing/2014/main" id="{3D6C753B-4AED-4FF3-B02A-DBAB7ED762CB}"/>
                </a:ext>
              </a:extLst>
            </p:cNvPr>
            <p:cNvSpPr>
              <a:spLocks noChangeArrowheads="1"/>
            </p:cNvSpPr>
            <p:nvPr/>
          </p:nvSpPr>
          <p:spPr bwMode="auto">
            <a:xfrm rot="5400000" flipV="1">
              <a:off x="7739855" y="3171031"/>
              <a:ext cx="73025" cy="74613"/>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8" name="Freeform 8">
              <a:extLst>
                <a:ext uri="{FF2B5EF4-FFF2-40B4-BE49-F238E27FC236}">
                  <a16:creationId xmlns:a16="http://schemas.microsoft.com/office/drawing/2014/main" id="{D2A68097-3928-4357-8285-FC723181ED65}"/>
                </a:ext>
              </a:extLst>
            </p:cNvPr>
            <p:cNvSpPr>
              <a:spLocks noChangeArrowheads="1"/>
            </p:cNvSpPr>
            <p:nvPr/>
          </p:nvSpPr>
          <p:spPr bwMode="auto">
            <a:xfrm rot="5400000" flipV="1">
              <a:off x="7058818" y="2913856"/>
              <a:ext cx="1778000" cy="163036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2169" name="Line 9">
              <a:extLst>
                <a:ext uri="{FF2B5EF4-FFF2-40B4-BE49-F238E27FC236}">
                  <a16:creationId xmlns:a16="http://schemas.microsoft.com/office/drawing/2014/main" id="{1BEDAD99-D440-4EF0-9305-4531451AF6A6}"/>
                </a:ext>
              </a:extLst>
            </p:cNvPr>
            <p:cNvSpPr>
              <a:spLocks noChangeShapeType="1"/>
            </p:cNvSpPr>
            <p:nvPr/>
          </p:nvSpPr>
          <p:spPr bwMode="auto">
            <a:xfrm flipV="1">
              <a:off x="4703761" y="3692525"/>
              <a:ext cx="960438" cy="152400"/>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0" name="Line 10">
              <a:extLst>
                <a:ext uri="{FF2B5EF4-FFF2-40B4-BE49-F238E27FC236}">
                  <a16:creationId xmlns:a16="http://schemas.microsoft.com/office/drawing/2014/main" id="{0E485231-B4D7-460C-B67C-07789FF85E4A}"/>
                </a:ext>
              </a:extLst>
            </p:cNvPr>
            <p:cNvSpPr>
              <a:spLocks noChangeShapeType="1"/>
            </p:cNvSpPr>
            <p:nvPr/>
          </p:nvSpPr>
          <p:spPr bwMode="auto">
            <a:xfrm flipV="1">
              <a:off x="5518149" y="3768725"/>
              <a:ext cx="146050" cy="373063"/>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1" name="Line 11">
              <a:extLst>
                <a:ext uri="{FF2B5EF4-FFF2-40B4-BE49-F238E27FC236}">
                  <a16:creationId xmlns:a16="http://schemas.microsoft.com/office/drawing/2014/main" id="{FFCE6DA1-CD92-40E2-A3BA-C18ABBDE6F95}"/>
                </a:ext>
              </a:extLst>
            </p:cNvPr>
            <p:cNvSpPr>
              <a:spLocks noChangeShapeType="1"/>
            </p:cNvSpPr>
            <p:nvPr/>
          </p:nvSpPr>
          <p:spPr bwMode="auto">
            <a:xfrm>
              <a:off x="5443536" y="3398838"/>
              <a:ext cx="220663" cy="295275"/>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2" name="Line 12">
              <a:extLst>
                <a:ext uri="{FF2B5EF4-FFF2-40B4-BE49-F238E27FC236}">
                  <a16:creationId xmlns:a16="http://schemas.microsoft.com/office/drawing/2014/main" id="{4970E86A-0C27-4968-9F11-CFEAD97EE590}"/>
                </a:ext>
              </a:extLst>
            </p:cNvPr>
            <p:cNvSpPr>
              <a:spLocks noChangeShapeType="1"/>
            </p:cNvSpPr>
            <p:nvPr/>
          </p:nvSpPr>
          <p:spPr bwMode="auto">
            <a:xfrm flipH="1">
              <a:off x="5662611" y="3546475"/>
              <a:ext cx="1571625" cy="147638"/>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3" name="Text Box 13">
              <a:extLst>
                <a:ext uri="{FF2B5EF4-FFF2-40B4-BE49-F238E27FC236}">
                  <a16:creationId xmlns:a16="http://schemas.microsoft.com/office/drawing/2014/main" id="{6A70CE78-198B-48B0-894A-51E345F2D8CC}"/>
                </a:ext>
              </a:extLst>
            </p:cNvPr>
            <p:cNvSpPr txBox="1">
              <a:spLocks noChangeArrowheads="1"/>
            </p:cNvSpPr>
            <p:nvPr/>
          </p:nvSpPr>
          <p:spPr bwMode="auto">
            <a:xfrm>
              <a:off x="4811711" y="3317875"/>
              <a:ext cx="965200"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solidFill>
                    <a:srgbClr val="009900"/>
                  </a:solidFill>
                </a:rPr>
                <a:t>a(i)</a:t>
              </a:r>
            </a:p>
          </p:txBody>
        </p:sp>
        <p:sp>
          <p:nvSpPr>
            <p:cNvPr id="92174" name="Text Box 14">
              <a:extLst>
                <a:ext uri="{FF2B5EF4-FFF2-40B4-BE49-F238E27FC236}">
                  <a16:creationId xmlns:a16="http://schemas.microsoft.com/office/drawing/2014/main" id="{2518419D-7CCF-412F-A9B6-93654F380FE9}"/>
                </a:ext>
              </a:extLst>
            </p:cNvPr>
            <p:cNvSpPr txBox="1">
              <a:spLocks noChangeArrowheads="1"/>
            </p:cNvSpPr>
            <p:nvPr/>
          </p:nvSpPr>
          <p:spPr bwMode="auto">
            <a:xfrm>
              <a:off x="6434136" y="3868738"/>
              <a:ext cx="1108075"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dirty="0">
                  <a:solidFill>
                    <a:srgbClr val="FF0000"/>
                  </a:solidFill>
                </a:rPr>
                <a:t>b(</a:t>
              </a:r>
              <a:r>
                <a:rPr lang="en-US" altLang="en-US" i="1" dirty="0" err="1">
                  <a:solidFill>
                    <a:srgbClr val="FF0000"/>
                  </a:solidFill>
                </a:rPr>
                <a:t>i</a:t>
              </a:r>
              <a:r>
                <a:rPr lang="en-US" altLang="en-US" i="1" dirty="0">
                  <a:solidFill>
                    <a:srgbClr val="FF0000"/>
                  </a:solidFill>
                </a:rPr>
                <a:t>)</a:t>
              </a:r>
            </a:p>
          </p:txBody>
        </p:sp>
        <p:sp>
          <p:nvSpPr>
            <p:cNvPr id="92175" name="Line 15">
              <a:extLst>
                <a:ext uri="{FF2B5EF4-FFF2-40B4-BE49-F238E27FC236}">
                  <a16:creationId xmlns:a16="http://schemas.microsoft.com/office/drawing/2014/main" id="{BCF89D80-00B7-427A-BDF0-B67638B9F419}"/>
                </a:ext>
              </a:extLst>
            </p:cNvPr>
            <p:cNvSpPr>
              <a:spLocks noChangeShapeType="1"/>
            </p:cNvSpPr>
            <p:nvPr/>
          </p:nvSpPr>
          <p:spPr bwMode="auto">
            <a:xfrm flipH="1">
              <a:off x="5664199" y="3173413"/>
              <a:ext cx="2078037" cy="520700"/>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6" name="Line 16">
              <a:extLst>
                <a:ext uri="{FF2B5EF4-FFF2-40B4-BE49-F238E27FC236}">
                  <a16:creationId xmlns:a16="http://schemas.microsoft.com/office/drawing/2014/main" id="{D12E5CE9-FA25-4EC8-BE3A-2B69C43EB4F2}"/>
                </a:ext>
              </a:extLst>
            </p:cNvPr>
            <p:cNvSpPr>
              <a:spLocks noChangeShapeType="1"/>
            </p:cNvSpPr>
            <p:nvPr/>
          </p:nvSpPr>
          <p:spPr bwMode="auto">
            <a:xfrm flipH="1">
              <a:off x="5662611" y="3541713"/>
              <a:ext cx="2894013" cy="152400"/>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7" name="Line 17">
              <a:extLst>
                <a:ext uri="{FF2B5EF4-FFF2-40B4-BE49-F238E27FC236}">
                  <a16:creationId xmlns:a16="http://schemas.microsoft.com/office/drawing/2014/main" id="{A4C4258D-5FD9-4D39-B5DF-4F631CAA2DAF}"/>
                </a:ext>
              </a:extLst>
            </p:cNvPr>
            <p:cNvSpPr>
              <a:spLocks noChangeShapeType="1"/>
            </p:cNvSpPr>
            <p:nvPr/>
          </p:nvSpPr>
          <p:spPr bwMode="auto">
            <a:xfrm flipH="1" flipV="1">
              <a:off x="5662611" y="3692525"/>
              <a:ext cx="2152650" cy="517525"/>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80" name="Text Box 20">
              <a:extLst>
                <a:ext uri="{FF2B5EF4-FFF2-40B4-BE49-F238E27FC236}">
                  <a16:creationId xmlns:a16="http://schemas.microsoft.com/office/drawing/2014/main" id="{50BEF3B0-8BD3-4716-AC86-A10D208599A2}"/>
                </a:ext>
              </a:extLst>
            </p:cNvPr>
            <p:cNvSpPr txBox="1">
              <a:spLocks noChangeArrowheads="1"/>
            </p:cNvSpPr>
            <p:nvPr/>
          </p:nvSpPr>
          <p:spPr bwMode="auto">
            <a:xfrm>
              <a:off x="5686424" y="3208338"/>
              <a:ext cx="79692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t>i</a:t>
              </a:r>
            </a:p>
          </p:txBody>
        </p:sp>
        <p:sp>
          <p:nvSpPr>
            <p:cNvPr id="92181" name="Oval 21">
              <a:extLst>
                <a:ext uri="{FF2B5EF4-FFF2-40B4-BE49-F238E27FC236}">
                  <a16:creationId xmlns:a16="http://schemas.microsoft.com/office/drawing/2014/main" id="{0E87FEE6-C477-4BBD-9370-8B0792257E62}"/>
                </a:ext>
              </a:extLst>
            </p:cNvPr>
            <p:cNvSpPr>
              <a:spLocks noChangeArrowheads="1"/>
            </p:cNvSpPr>
            <p:nvPr/>
          </p:nvSpPr>
          <p:spPr bwMode="auto">
            <a:xfrm rot="16200000">
              <a:off x="5663405" y="3693319"/>
              <a:ext cx="73025" cy="74613"/>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2" name="Oval 22">
              <a:extLst>
                <a:ext uri="{FF2B5EF4-FFF2-40B4-BE49-F238E27FC236}">
                  <a16:creationId xmlns:a16="http://schemas.microsoft.com/office/drawing/2014/main" id="{E8995BD2-9E49-44CA-AAE2-8E619D3A2CD7}"/>
                </a:ext>
              </a:extLst>
            </p:cNvPr>
            <p:cNvSpPr>
              <a:spLocks noChangeArrowheads="1"/>
            </p:cNvSpPr>
            <p:nvPr/>
          </p:nvSpPr>
          <p:spPr bwMode="auto">
            <a:xfrm rot="16200000">
              <a:off x="5443536" y="33988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3" name="Oval 23">
              <a:extLst>
                <a:ext uri="{FF2B5EF4-FFF2-40B4-BE49-F238E27FC236}">
                  <a16:creationId xmlns:a16="http://schemas.microsoft.com/office/drawing/2014/main" id="{75F00225-5598-42B5-A09F-BA5E6BBBC736}"/>
                </a:ext>
              </a:extLst>
            </p:cNvPr>
            <p:cNvSpPr>
              <a:spLocks noChangeArrowheads="1"/>
            </p:cNvSpPr>
            <p:nvPr/>
          </p:nvSpPr>
          <p:spPr bwMode="auto">
            <a:xfrm rot="5400000" flipV="1">
              <a:off x="7232649" y="35385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4" name="Oval 24">
              <a:extLst>
                <a:ext uri="{FF2B5EF4-FFF2-40B4-BE49-F238E27FC236}">
                  <a16:creationId xmlns:a16="http://schemas.microsoft.com/office/drawing/2014/main" id="{889AACD6-EEBE-40A9-9953-6E85C4C305C8}"/>
                </a:ext>
              </a:extLst>
            </p:cNvPr>
            <p:cNvSpPr>
              <a:spLocks noChangeArrowheads="1"/>
            </p:cNvSpPr>
            <p:nvPr/>
          </p:nvSpPr>
          <p:spPr bwMode="auto">
            <a:xfrm rot="5400000" flipV="1">
              <a:off x="7740649" y="4132263"/>
              <a:ext cx="74612" cy="74612"/>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5" name="Text Box 25">
              <a:extLst>
                <a:ext uri="{FF2B5EF4-FFF2-40B4-BE49-F238E27FC236}">
                  <a16:creationId xmlns:a16="http://schemas.microsoft.com/office/drawing/2014/main" id="{0DF6B0D5-6BB1-47FF-9B5D-1D7617042FD4}"/>
                </a:ext>
              </a:extLst>
            </p:cNvPr>
            <p:cNvSpPr txBox="1">
              <a:spLocks noChangeArrowheads="1"/>
            </p:cNvSpPr>
            <p:nvPr/>
          </p:nvSpPr>
          <p:spPr bwMode="auto">
            <a:xfrm>
              <a:off x="4548186" y="4826000"/>
              <a:ext cx="129063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dirty="0" err="1">
                  <a:solidFill>
                    <a:srgbClr val="009900"/>
                  </a:solidFill>
                  <a:latin typeface="+mn-lt"/>
                </a:rPr>
                <a:t>Cohersion</a:t>
              </a:r>
              <a:endParaRPr lang="en-US" altLang="en-US" sz="1800" dirty="0">
                <a:solidFill>
                  <a:srgbClr val="009900"/>
                </a:solidFill>
                <a:latin typeface="+mn-lt"/>
              </a:endParaRPr>
            </a:p>
          </p:txBody>
        </p:sp>
        <p:sp>
          <p:nvSpPr>
            <p:cNvPr id="92186" name="Text Box 26">
              <a:extLst>
                <a:ext uri="{FF2B5EF4-FFF2-40B4-BE49-F238E27FC236}">
                  <a16:creationId xmlns:a16="http://schemas.microsoft.com/office/drawing/2014/main" id="{C7E35D37-B2AF-4630-AFC0-871B09D3AC8F}"/>
                </a:ext>
              </a:extLst>
            </p:cNvPr>
            <p:cNvSpPr txBox="1">
              <a:spLocks noChangeArrowheads="1"/>
            </p:cNvSpPr>
            <p:nvPr/>
          </p:nvSpPr>
          <p:spPr bwMode="auto">
            <a:xfrm>
              <a:off x="6486524" y="4811713"/>
              <a:ext cx="129063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dirty="0">
                  <a:solidFill>
                    <a:srgbClr val="FF0000"/>
                  </a:solidFill>
                  <a:latin typeface="+mn-lt"/>
                </a:rPr>
                <a:t>Separation</a:t>
              </a:r>
            </a:p>
          </p:txBody>
        </p:sp>
        <p:sp>
          <p:nvSpPr>
            <p:cNvPr id="28" name="Oval 23">
              <a:extLst>
                <a:ext uri="{FF2B5EF4-FFF2-40B4-BE49-F238E27FC236}">
                  <a16:creationId xmlns:a16="http://schemas.microsoft.com/office/drawing/2014/main" id="{22DB0772-ABD3-4FF0-B9AB-F349C4016DCC}"/>
                </a:ext>
              </a:extLst>
            </p:cNvPr>
            <p:cNvSpPr>
              <a:spLocks noChangeArrowheads="1"/>
            </p:cNvSpPr>
            <p:nvPr/>
          </p:nvSpPr>
          <p:spPr bwMode="auto">
            <a:xfrm rot="5400000" flipV="1">
              <a:off x="7686214" y="3150352"/>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Oval 23">
              <a:extLst>
                <a:ext uri="{FF2B5EF4-FFF2-40B4-BE49-F238E27FC236}">
                  <a16:creationId xmlns:a16="http://schemas.microsoft.com/office/drawing/2014/main" id="{B0EEEA03-2F50-4C15-82E4-AFFF2E8277AF}"/>
                </a:ext>
              </a:extLst>
            </p:cNvPr>
            <p:cNvSpPr>
              <a:spLocks noChangeArrowheads="1"/>
            </p:cNvSpPr>
            <p:nvPr/>
          </p:nvSpPr>
          <p:spPr bwMode="auto">
            <a:xfrm rot="5400000" flipV="1">
              <a:off x="8514556" y="3498570"/>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Oval 23">
              <a:extLst>
                <a:ext uri="{FF2B5EF4-FFF2-40B4-BE49-F238E27FC236}">
                  <a16:creationId xmlns:a16="http://schemas.microsoft.com/office/drawing/2014/main" id="{A7330500-27EC-4724-A5DE-1D4A952CB99A}"/>
                </a:ext>
              </a:extLst>
            </p:cNvPr>
            <p:cNvSpPr>
              <a:spLocks noChangeArrowheads="1"/>
            </p:cNvSpPr>
            <p:nvPr/>
          </p:nvSpPr>
          <p:spPr bwMode="auto">
            <a:xfrm rot="5400000" flipV="1">
              <a:off x="5495924" y="4100513"/>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 name="Group 3">
            <a:extLst>
              <a:ext uri="{FF2B5EF4-FFF2-40B4-BE49-F238E27FC236}">
                <a16:creationId xmlns:a16="http://schemas.microsoft.com/office/drawing/2014/main" id="{4DEAD9A6-95F9-8B1C-B539-E0C1BE251384}"/>
              </a:ext>
            </a:extLst>
          </p:cNvPr>
          <p:cNvGrpSpPr/>
          <p:nvPr/>
        </p:nvGrpSpPr>
        <p:grpSpPr>
          <a:xfrm>
            <a:off x="757084" y="2990491"/>
            <a:ext cx="3348035" cy="1998139"/>
            <a:chOff x="745529" y="2756195"/>
            <a:chExt cx="2967218" cy="2261057"/>
          </a:xfrm>
        </p:grpSpPr>
        <p:pic>
          <p:nvPicPr>
            <p:cNvPr id="92178" name="Picture 18">
              <a:extLst>
                <a:ext uri="{FF2B5EF4-FFF2-40B4-BE49-F238E27FC236}">
                  <a16:creationId xmlns:a16="http://schemas.microsoft.com/office/drawing/2014/main" id="{8504A347-4ED3-4D34-8B22-742368B92A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537" y="3435350"/>
              <a:ext cx="2843210" cy="8792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179" name="Picture 19">
              <a:extLst>
                <a:ext uri="{FF2B5EF4-FFF2-40B4-BE49-F238E27FC236}">
                  <a16:creationId xmlns:a16="http://schemas.microsoft.com/office/drawing/2014/main" id="{8FE09A0F-3EA9-446E-8F6D-79C1CDCCB1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5630" y="4739106"/>
              <a:ext cx="1030875" cy="217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722490E-EAF5-788F-437E-C8339E61E474}"/>
                    </a:ext>
                  </a:extLst>
                </p:cNvPr>
                <p:cNvSpPr txBox="1"/>
                <p:nvPr/>
              </p:nvSpPr>
              <p:spPr>
                <a:xfrm>
                  <a:off x="745529" y="2756195"/>
                  <a:ext cx="2710259" cy="584775"/>
                </a:xfrm>
                <a:prstGeom prst="rect">
                  <a:avLst/>
                </a:prstGeom>
                <a:noFill/>
              </p:spPr>
              <p:txBody>
                <a:bodyPr wrap="square" rtlCol="0">
                  <a:spAutoFit/>
                </a:bodyPr>
                <a:lstStyle/>
                <a:p>
                  <a:r>
                    <a:rPr lang="en-US" sz="1600" dirty="0">
                      <a:solidFill>
                        <a:schemeClr val="tx1"/>
                      </a:solidFill>
                      <a:latin typeface="+mn-lt"/>
                    </a:rPr>
                    <a:t>The silhouette index for point </a:t>
                  </a:r>
                  <a14:m>
                    <m:oMath xmlns:m="http://schemas.openxmlformats.org/officeDocument/2006/math">
                      <m:r>
                        <a:rPr lang="en-US" sz="1600" i="1" dirty="0" smtClean="0">
                          <a:solidFill>
                            <a:schemeClr val="tx1"/>
                          </a:solidFill>
                          <a:latin typeface="Cambria Math" panose="02040503050406030204" pitchFamily="18" charset="0"/>
                        </a:rPr>
                        <m:t>𝑖</m:t>
                      </m:r>
                    </m:oMath>
                  </a14:m>
                  <a:r>
                    <a:rPr lang="en-US" sz="1600" dirty="0">
                      <a:solidFill>
                        <a:schemeClr val="tx1"/>
                      </a:solidFill>
                      <a:latin typeface="+mn-lt"/>
                    </a:rPr>
                    <a:t> is defined as:</a:t>
                  </a:r>
                </a:p>
              </p:txBody>
            </p:sp>
          </mc:Choice>
          <mc:Fallback xmlns="">
            <p:sp>
              <p:nvSpPr>
                <p:cNvPr id="2" name="TextBox 1">
                  <a:extLst>
                    <a:ext uri="{FF2B5EF4-FFF2-40B4-BE49-F238E27FC236}">
                      <a16:creationId xmlns:a16="http://schemas.microsoft.com/office/drawing/2014/main" id="{3722490E-EAF5-788F-437E-C8339E61E474}"/>
                    </a:ext>
                  </a:extLst>
                </p:cNvPr>
                <p:cNvSpPr txBox="1">
                  <a:spLocks noRot="1" noChangeAspect="1" noMove="1" noResize="1" noEditPoints="1" noAdjustHandles="1" noChangeArrowheads="1" noChangeShapeType="1" noTextEdit="1"/>
                </p:cNvSpPr>
                <p:nvPr/>
              </p:nvSpPr>
              <p:spPr>
                <a:xfrm>
                  <a:off x="745529" y="2756195"/>
                  <a:ext cx="2710259" cy="584775"/>
                </a:xfrm>
                <a:prstGeom prst="rect">
                  <a:avLst/>
                </a:prstGeom>
                <a:blipFill>
                  <a:blip r:embed="rId6"/>
                  <a:stretch>
                    <a:fillRect l="-1124" t="-3125" b="-1250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E14934B8-0E91-C53F-AD94-3D2FF202B7E3}"/>
                </a:ext>
              </a:extLst>
            </p:cNvPr>
            <p:cNvSpPr txBox="1"/>
            <p:nvPr/>
          </p:nvSpPr>
          <p:spPr>
            <a:xfrm>
              <a:off x="819147" y="4678698"/>
              <a:ext cx="973139" cy="338554"/>
            </a:xfrm>
            <a:prstGeom prst="rect">
              <a:avLst/>
            </a:prstGeom>
            <a:noFill/>
          </p:spPr>
          <p:txBody>
            <a:bodyPr wrap="square" rtlCol="0">
              <a:spAutoFit/>
            </a:bodyPr>
            <a:lstStyle/>
            <a:p>
              <a:r>
                <a:rPr lang="en-US" sz="1600" dirty="0">
                  <a:solidFill>
                    <a:schemeClr val="tx1"/>
                  </a:solidFill>
                  <a:latin typeface="+mn-lt"/>
                </a:rPr>
                <a:t>Range:</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
            <a:extLst>
              <a:ext uri="{FF2B5EF4-FFF2-40B4-BE49-F238E27FC236}">
                <a16:creationId xmlns:a16="http://schemas.microsoft.com/office/drawing/2014/main" id="{7F42FB27-7D42-4348-B4FB-9B2B86E881CE}"/>
              </a:ext>
            </a:extLst>
          </p:cNvPr>
          <p:cNvSpPr>
            <a:spLocks noGrp="1" noChangeArrowheads="1"/>
          </p:cNvSpPr>
          <p:nvPr>
            <p:ph type="title"/>
          </p:nvPr>
        </p:nvSpPr>
        <p:spPr>
          <a:xfrm>
            <a:off x="628650" y="365126"/>
            <a:ext cx="5924550" cy="1325563"/>
          </a:xfrm>
        </p:spPr>
        <p:txBody>
          <a:bodyPr>
            <a:normAutofit/>
          </a:bodyPr>
          <a:lstStyle/>
          <a:p>
            <a:r>
              <a:rPr lang="en-US" altLang="en-US" dirty="0"/>
              <a:t>Internal Index: Silhouette Plot</a:t>
            </a:r>
          </a:p>
        </p:txBody>
      </p:sp>
      <p:pic>
        <p:nvPicPr>
          <p:cNvPr id="93186" name="Picture 2">
            <a:extLst>
              <a:ext uri="{FF2B5EF4-FFF2-40B4-BE49-F238E27FC236}">
                <a16:creationId xmlns:a16="http://schemas.microsoft.com/office/drawing/2014/main" id="{F7C2670F-6AFB-4014-9150-5D19E82AA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20788"/>
            <a:ext cx="5846896" cy="527208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peech Bubble: Rectangle with Corners Rounded 1">
            <a:extLst>
              <a:ext uri="{FF2B5EF4-FFF2-40B4-BE49-F238E27FC236}">
                <a16:creationId xmlns:a16="http://schemas.microsoft.com/office/drawing/2014/main" id="{1598F029-5204-3412-9922-90BC0B0312AC}"/>
              </a:ext>
            </a:extLst>
          </p:cNvPr>
          <p:cNvSpPr/>
          <p:nvPr/>
        </p:nvSpPr>
        <p:spPr>
          <a:xfrm>
            <a:off x="381000" y="2546351"/>
            <a:ext cx="1600200" cy="1325563"/>
          </a:xfrm>
          <a:prstGeom prst="wedgeRoundRectCallout">
            <a:avLst>
              <a:gd name="adj1" fmla="val 130319"/>
              <a:gd name="adj2" fmla="val -10376"/>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Large, positive silhouettes represent good clusters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1">
            <a:extLst>
              <a:ext uri="{FF2B5EF4-FFF2-40B4-BE49-F238E27FC236}">
                <a16:creationId xmlns:a16="http://schemas.microsoft.com/office/drawing/2014/main" id="{72B9B122-D4F5-426F-A10F-10C608468396}"/>
              </a:ext>
            </a:extLst>
          </p:cNvPr>
          <p:cNvSpPr>
            <a:spLocks noGrp="1" noChangeArrowheads="1"/>
          </p:cNvSpPr>
          <p:nvPr>
            <p:ph type="title"/>
          </p:nvPr>
        </p:nvSpPr>
        <p:spPr/>
        <p:txBody>
          <a:bodyPr>
            <a:normAutofit/>
          </a:bodyPr>
          <a:lstStyle/>
          <a:p>
            <a:r>
              <a:rPr lang="en-US" altLang="en-US" sz="3200" dirty="0"/>
              <a:t>Choosing k using the Average Silhouette Width </a:t>
            </a:r>
          </a:p>
        </p:txBody>
      </p:sp>
      <p:sp>
        <p:nvSpPr>
          <p:cNvPr id="10" name="Content Placeholder 9">
            <a:extLst>
              <a:ext uri="{FF2B5EF4-FFF2-40B4-BE49-F238E27FC236}">
                <a16:creationId xmlns:a16="http://schemas.microsoft.com/office/drawing/2014/main" id="{DF304899-B852-CF7A-559F-E39F6229B95E}"/>
              </a:ext>
            </a:extLst>
          </p:cNvPr>
          <p:cNvSpPr>
            <a:spLocks noGrp="1"/>
          </p:cNvSpPr>
          <p:nvPr>
            <p:ph idx="1"/>
          </p:nvPr>
        </p:nvSpPr>
        <p:spPr>
          <a:xfrm>
            <a:off x="628650" y="1825625"/>
            <a:ext cx="7886700" cy="922189"/>
          </a:xfrm>
        </p:spPr>
        <p:txBody>
          <a:bodyPr/>
          <a:lstStyle/>
          <a:p>
            <a:r>
              <a:rPr lang="en-US" dirty="0"/>
              <a:t>Calculate the ASW for different values of k and choose the k with the maximum ASW (also called silhouette coefficient).</a:t>
            </a:r>
          </a:p>
        </p:txBody>
      </p:sp>
      <p:grpSp>
        <p:nvGrpSpPr>
          <p:cNvPr id="12" name="Group 11">
            <a:extLst>
              <a:ext uri="{FF2B5EF4-FFF2-40B4-BE49-F238E27FC236}">
                <a16:creationId xmlns:a16="http://schemas.microsoft.com/office/drawing/2014/main" id="{95C87DF7-D6BA-6DA9-1BE5-9F0E5755E85F}"/>
              </a:ext>
            </a:extLst>
          </p:cNvPr>
          <p:cNvGrpSpPr/>
          <p:nvPr/>
        </p:nvGrpSpPr>
        <p:grpSpPr>
          <a:xfrm>
            <a:off x="4789106" y="2654504"/>
            <a:ext cx="3821493" cy="3103570"/>
            <a:chOff x="4789106" y="2654504"/>
            <a:chExt cx="3821493" cy="3103570"/>
          </a:xfrm>
        </p:grpSpPr>
        <p:pic>
          <p:nvPicPr>
            <p:cNvPr id="94210" name="Picture 2">
              <a:extLst>
                <a:ext uri="{FF2B5EF4-FFF2-40B4-BE49-F238E27FC236}">
                  <a16:creationId xmlns:a16="http://schemas.microsoft.com/office/drawing/2014/main" id="{08BE469D-E693-4C32-B7A3-6F3BCE7456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442"/>
            <a:stretch/>
          </p:blipFill>
          <p:spPr bwMode="auto">
            <a:xfrm>
              <a:off x="4789106" y="2654504"/>
              <a:ext cx="3821493" cy="310357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4211" name="Oval 3">
              <a:extLst>
                <a:ext uri="{FF2B5EF4-FFF2-40B4-BE49-F238E27FC236}">
                  <a16:creationId xmlns:a16="http://schemas.microsoft.com/office/drawing/2014/main" id="{53D745D0-FEC8-4602-A0DF-73BC49CDB4F1}"/>
                </a:ext>
              </a:extLst>
            </p:cNvPr>
            <p:cNvSpPr>
              <a:spLocks noChangeArrowheads="1"/>
            </p:cNvSpPr>
            <p:nvPr/>
          </p:nvSpPr>
          <p:spPr bwMode="auto">
            <a:xfrm>
              <a:off x="6248400" y="2895600"/>
              <a:ext cx="228600" cy="223837"/>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 name="Group 1">
            <a:extLst>
              <a:ext uri="{FF2B5EF4-FFF2-40B4-BE49-F238E27FC236}">
                <a16:creationId xmlns:a16="http://schemas.microsoft.com/office/drawing/2014/main" id="{30B1C572-F7B0-BDA9-0A3B-2E65212E57A0}"/>
              </a:ext>
            </a:extLst>
          </p:cNvPr>
          <p:cNvGrpSpPr/>
          <p:nvPr/>
        </p:nvGrpSpPr>
        <p:grpSpPr>
          <a:xfrm>
            <a:off x="457200" y="3330477"/>
            <a:ext cx="4495800" cy="2353116"/>
            <a:chOff x="533400" y="3666684"/>
            <a:chExt cx="4495800" cy="2353116"/>
          </a:xfrm>
        </p:grpSpPr>
        <p:pic>
          <p:nvPicPr>
            <p:cNvPr id="3" name="Picture 3">
              <a:extLst>
                <a:ext uri="{FF2B5EF4-FFF2-40B4-BE49-F238E27FC236}">
                  <a16:creationId xmlns:a16="http://schemas.microsoft.com/office/drawing/2014/main" id="{5BA7593C-5B62-1825-6439-6D1929FC6E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45407"/>
            <a:stretch>
              <a:fillRect/>
            </a:stretch>
          </p:blipFill>
          <p:spPr bwMode="auto">
            <a:xfrm>
              <a:off x="858836" y="4211787"/>
              <a:ext cx="4079875" cy="1198562"/>
            </a:xfrm>
            <a:prstGeom prst="rect">
              <a:avLst/>
            </a:prstGeom>
            <a:noFill/>
            <a:ln>
              <a:noFill/>
            </a:ln>
            <a:effectLst/>
            <a:extLst>
              <a:ext uri="{909E8E84-426E-40DD-AFC4-6F175D3DCCD1}">
                <a14:hiddenFill xmlns:a14="http://schemas.microsoft.com/office/drawing/2010/main">
                  <a:blipFill dpi="0" rotWithShape="0">
                    <a:blip/>
                    <a:srcRect b="45407"/>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ext Box 5">
              <a:extLst>
                <a:ext uri="{FF2B5EF4-FFF2-40B4-BE49-F238E27FC236}">
                  <a16:creationId xmlns:a16="http://schemas.microsoft.com/office/drawing/2014/main" id="{2779CD33-F274-8E56-48CA-CAE167BF7C57}"/>
                </a:ext>
              </a:extLst>
            </p:cNvPr>
            <p:cNvSpPr txBox="1">
              <a:spLocks noChangeArrowheads="1"/>
            </p:cNvSpPr>
            <p:nvPr/>
          </p:nvSpPr>
          <p:spPr bwMode="auto">
            <a:xfrm>
              <a:off x="847724" y="3666684"/>
              <a:ext cx="40798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1800" dirty="0">
                  <a:latin typeface="+mn-lt"/>
                </a:rPr>
                <a:t>Used data has 10 clusters</a:t>
              </a:r>
            </a:p>
          </p:txBody>
        </p:sp>
        <p:cxnSp>
          <p:nvCxnSpPr>
            <p:cNvPr id="5" name="Straight Arrow Connector 4">
              <a:extLst>
                <a:ext uri="{FF2B5EF4-FFF2-40B4-BE49-F238E27FC236}">
                  <a16:creationId xmlns:a16="http://schemas.microsoft.com/office/drawing/2014/main" id="{567FAEDF-E744-7D93-405C-AD8EC6005357}"/>
                </a:ext>
              </a:extLst>
            </p:cNvPr>
            <p:cNvCxnSpPr>
              <a:cxnSpLocks/>
            </p:cNvCxnSpPr>
            <p:nvPr/>
          </p:nvCxnSpPr>
          <p:spPr>
            <a:xfrm>
              <a:off x="914400" y="5553224"/>
              <a:ext cx="3946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586466F-6A55-72FF-1998-8D7943DA16CF}"/>
                </a:ext>
              </a:extLst>
            </p:cNvPr>
            <p:cNvCxnSpPr>
              <a:cxnSpLocks/>
            </p:cNvCxnSpPr>
            <p:nvPr/>
          </p:nvCxnSpPr>
          <p:spPr>
            <a:xfrm flipV="1">
              <a:off x="914400" y="4181624"/>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50880AA-B16D-E961-23F1-C589A61BB5A0}"/>
                </a:ext>
              </a:extLst>
            </p:cNvPr>
            <p:cNvSpPr txBox="1"/>
            <p:nvPr/>
          </p:nvSpPr>
          <p:spPr>
            <a:xfrm>
              <a:off x="4711484" y="5558135"/>
              <a:ext cx="317716" cy="461665"/>
            </a:xfrm>
            <a:prstGeom prst="rect">
              <a:avLst/>
            </a:prstGeom>
            <a:noFill/>
          </p:spPr>
          <p:txBody>
            <a:bodyPr wrap="none" rtlCol="0">
              <a:spAutoFit/>
            </a:bodyPr>
            <a:lstStyle/>
            <a:p>
              <a:r>
                <a:rPr lang="en-US" dirty="0">
                  <a:solidFill>
                    <a:schemeClr val="tx1"/>
                  </a:solidFill>
                  <a:latin typeface="+mn-lt"/>
                </a:rPr>
                <a:t>x</a:t>
              </a:r>
            </a:p>
          </p:txBody>
        </p:sp>
        <p:sp>
          <p:nvSpPr>
            <p:cNvPr id="8" name="TextBox 7">
              <a:extLst>
                <a:ext uri="{FF2B5EF4-FFF2-40B4-BE49-F238E27FC236}">
                  <a16:creationId xmlns:a16="http://schemas.microsoft.com/office/drawing/2014/main" id="{7E6B713E-F03B-0132-25F9-7BBD98E98696}"/>
                </a:ext>
              </a:extLst>
            </p:cNvPr>
            <p:cNvSpPr txBox="1"/>
            <p:nvPr/>
          </p:nvSpPr>
          <p:spPr>
            <a:xfrm>
              <a:off x="533400" y="4023872"/>
              <a:ext cx="324128" cy="461665"/>
            </a:xfrm>
            <a:prstGeom prst="rect">
              <a:avLst/>
            </a:prstGeom>
            <a:noFill/>
          </p:spPr>
          <p:txBody>
            <a:bodyPr wrap="none" rtlCol="0">
              <a:spAutoFit/>
            </a:bodyPr>
            <a:lstStyle/>
            <a:p>
              <a:r>
                <a:rPr lang="en-US" dirty="0">
                  <a:solidFill>
                    <a:schemeClr val="tx1"/>
                  </a:solidFill>
                  <a:latin typeface="+mn-lt"/>
                </a:rPr>
                <a:t>y</a:t>
              </a:r>
            </a:p>
          </p:txBody>
        </p:sp>
      </p:grpSp>
      <p:sp>
        <p:nvSpPr>
          <p:cNvPr id="9" name="Arrow: Right 8">
            <a:extLst>
              <a:ext uri="{FF2B5EF4-FFF2-40B4-BE49-F238E27FC236}">
                <a16:creationId xmlns:a16="http://schemas.microsoft.com/office/drawing/2014/main" id="{E49F93BA-92A5-3BBD-78FA-6F0B0F31094F}"/>
              </a:ext>
            </a:extLst>
          </p:cNvPr>
          <p:cNvSpPr/>
          <p:nvPr/>
        </p:nvSpPr>
        <p:spPr>
          <a:xfrm>
            <a:off x="4786311" y="4507035"/>
            <a:ext cx="762246"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3">
            <a:extLst>
              <a:ext uri="{FF2B5EF4-FFF2-40B4-BE49-F238E27FC236}">
                <a16:creationId xmlns:a16="http://schemas.microsoft.com/office/drawing/2014/main" id="{591C9DC5-96DD-6093-087F-548347ED92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E5B77-42C6-B6B5-F08E-0DE480E823ED}"/>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973A6541-CBEB-040C-537A-9E5C4D3E9988}"/>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A44C21E4-D593-EEE9-4639-29FB6E80863E}"/>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b="1" dirty="0"/>
              <a:t>Supervised Evaluation</a:t>
            </a:r>
          </a:p>
          <a:p>
            <a:r>
              <a:rPr lang="en-US" altLang="en-US" sz="1600" dirty="0"/>
              <a:t>Outliers and Scaling Issues</a:t>
            </a:r>
          </a:p>
          <a:p>
            <a:pPr marL="0" indent="0">
              <a:buNone/>
            </a:pPr>
            <a:endParaRPr lang="en-US" altLang="en-US" sz="1600" b="1"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C9DF82EE-64AF-DF60-8DB2-693313408F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20794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EF615-CAD3-98B2-7D6E-874D99081C17}"/>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A4E4F790-E57B-5944-6FB1-0DD6A406960E}"/>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8D4F6F8C-17C5-20D8-5E59-7FED6D9D3F40}"/>
              </a:ext>
            </a:extLst>
          </p:cNvPr>
          <p:cNvSpPr>
            <a:spLocks noGrp="1" noChangeArrowheads="1"/>
          </p:cNvSpPr>
          <p:nvPr>
            <p:ph idx="1"/>
          </p:nvPr>
        </p:nvSpPr>
        <p:spPr/>
        <p:txBody>
          <a:bodyPr>
            <a:normAutofit fontScale="85000" lnSpcReduction="20000"/>
          </a:bodyPr>
          <a:lstStyle/>
          <a:p>
            <a:pPr marL="0" indent="0">
              <a:buNone/>
            </a:pPr>
            <a:r>
              <a:rPr lang="en-US" altLang="en-US" dirty="0">
                <a:solidFill>
                  <a:schemeClr val="bg1">
                    <a:lumMod val="65000"/>
                  </a:schemeClr>
                </a:solidFill>
              </a:rPr>
              <a:t>Numerical measures that are applied to judge various aspects of cluster quality are classified into the following three types.</a:t>
            </a:r>
          </a:p>
          <a:p>
            <a:endParaRPr lang="en-US" altLang="en-US" dirty="0">
              <a:solidFill>
                <a:schemeClr val="bg1">
                  <a:lumMod val="65000"/>
                </a:schemeClr>
              </a:solidFill>
            </a:endParaRPr>
          </a:p>
          <a:p>
            <a:r>
              <a:rPr lang="en-US" altLang="en-US" b="1" dirty="0">
                <a:solidFill>
                  <a:schemeClr val="bg1">
                    <a:lumMod val="65000"/>
                  </a:schemeClr>
                </a:solidFill>
              </a:rPr>
              <a:t>Internal Index (unsupervised </a:t>
            </a:r>
            <a:r>
              <a:rPr lang="en-US" altLang="en-US" b="1" dirty="0" err="1">
                <a:solidFill>
                  <a:schemeClr val="bg1">
                    <a:lumMod val="65000"/>
                  </a:schemeClr>
                </a:solidFill>
              </a:rPr>
              <a:t>custer</a:t>
            </a:r>
            <a:r>
              <a:rPr lang="en-US" altLang="en-US" b="1" dirty="0">
                <a:solidFill>
                  <a:schemeClr val="bg1">
                    <a:lumMod val="65000"/>
                  </a:schemeClr>
                </a:solidFill>
              </a:rPr>
              <a:t> evaluation)</a:t>
            </a:r>
            <a:r>
              <a:rPr lang="en-US" altLang="en-US" dirty="0">
                <a:solidFill>
                  <a:schemeClr val="bg1">
                    <a:lumMod val="65000"/>
                  </a:schemeClr>
                </a:solidFill>
              </a:rPr>
              <a:t>:  Used to measure the goodness of a clustering structure without respect to external information. </a:t>
            </a:r>
          </a:p>
          <a:p>
            <a:pPr lvl="1"/>
            <a:r>
              <a:rPr lang="en-US" altLang="en-US" dirty="0">
                <a:solidFill>
                  <a:schemeClr val="bg1">
                    <a:lumMod val="65000"/>
                  </a:schemeClr>
                </a:solidFill>
              </a:rPr>
              <a:t>E.g.: Sum of Squared Error (SSE), Silhouette coefficient, Correlation between proximity and incidence matrix</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External Index (supervised cluster evaluation)</a:t>
            </a:r>
            <a:r>
              <a:rPr lang="en-US" altLang="en-US" dirty="0"/>
              <a:t>: Used to measure the extent to which cluster labels match externally supplied group labels.</a:t>
            </a:r>
          </a:p>
          <a:p>
            <a:pPr lvl="1"/>
            <a:r>
              <a:rPr lang="en-US" altLang="en-US" dirty="0"/>
              <a:t>E.g.,  Entropy, Purity, Rand index, …</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Relative Index</a:t>
            </a:r>
            <a:r>
              <a:rPr lang="en-US" altLang="en-US" dirty="0"/>
              <a:t>: Used to compare two different </a:t>
            </a:r>
            <a:r>
              <a:rPr lang="en-US" altLang="en-US" dirty="0" err="1"/>
              <a:t>clusterings</a:t>
            </a:r>
            <a:r>
              <a:rPr lang="en-US" altLang="en-US" dirty="0"/>
              <a:t> or clusters. </a:t>
            </a:r>
          </a:p>
          <a:p>
            <a:pPr lvl="1"/>
            <a:r>
              <a:rPr lang="en-US" altLang="en-US" dirty="0"/>
              <a:t>Often an external or internal index is used for this function, e.g., the difference of SSE or entropy</a:t>
            </a:r>
          </a:p>
          <a:p>
            <a:endParaRPr lang="en-US" altLang="en-US" dirty="0"/>
          </a:p>
        </p:txBody>
      </p:sp>
    </p:spTree>
    <p:extLst>
      <p:ext uri="{BB962C8B-B14F-4D97-AF65-F5344CB8AC3E}">
        <p14:creationId xmlns:p14="http://schemas.microsoft.com/office/powerpoint/2010/main" val="372684664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1">
            <a:extLst>
              <a:ext uri="{FF2B5EF4-FFF2-40B4-BE49-F238E27FC236}">
                <a16:creationId xmlns:a16="http://schemas.microsoft.com/office/drawing/2014/main" id="{92C1A5CF-4E45-4AC2-AB07-DFB935C3716E}"/>
              </a:ext>
            </a:extLst>
          </p:cNvPr>
          <p:cNvSpPr>
            <a:spLocks noGrp="1" noChangeArrowheads="1"/>
          </p:cNvSpPr>
          <p:nvPr>
            <p:ph type="title"/>
          </p:nvPr>
        </p:nvSpPr>
        <p:spPr/>
        <p:txBody>
          <a:bodyPr>
            <a:normAutofit/>
          </a:bodyPr>
          <a:lstStyle/>
          <a:p>
            <a:r>
              <a:rPr lang="en-US" altLang="en-US" sz="2400" dirty="0"/>
              <a:t>External Measures of Cluster Validity: Entropy and Purity</a:t>
            </a:r>
          </a:p>
        </p:txBody>
      </p:sp>
      <p:graphicFrame>
        <p:nvGraphicFramePr>
          <p:cNvPr id="95234" name="Object 2">
            <a:extLst>
              <a:ext uri="{FF2B5EF4-FFF2-40B4-BE49-F238E27FC236}">
                <a16:creationId xmlns:a16="http://schemas.microsoft.com/office/drawing/2014/main" id="{C4194465-C592-43D5-9885-8BF3F195F214}"/>
              </a:ext>
            </a:extLst>
          </p:cNvPr>
          <p:cNvGraphicFramePr>
            <a:graphicFrameLocks noChangeAspect="1"/>
          </p:cNvGraphicFramePr>
          <p:nvPr>
            <p:extLst>
              <p:ext uri="{D42A27DB-BD31-4B8C-83A1-F6EECF244321}">
                <p14:modId xmlns:p14="http://schemas.microsoft.com/office/powerpoint/2010/main" val="1906475341"/>
              </p:ext>
            </p:extLst>
          </p:nvPr>
        </p:nvGraphicFramePr>
        <p:xfrm>
          <a:off x="914400" y="1219200"/>
          <a:ext cx="7391400" cy="4721779"/>
        </p:xfrm>
        <a:graphic>
          <a:graphicData uri="http://schemas.openxmlformats.org/presentationml/2006/ole">
            <mc:AlternateContent xmlns:mc="http://schemas.openxmlformats.org/markup-compatibility/2006">
              <mc:Choice xmlns:v="urn:schemas-microsoft-com:vml" Requires="v">
                <p:oleObj name="Bitmap Image" r:id="rId3" imgW="0" imgH="0" progId="Paint.Picture">
                  <p:embed/>
                </p:oleObj>
              </mc:Choice>
              <mc:Fallback>
                <p:oleObj name="Bitmap Image" r:id="rId3" imgW="0" imgH="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219200"/>
                        <a:ext cx="7391400" cy="4721779"/>
                      </a:xfrm>
                      <a:prstGeom prst="rect">
                        <a:avLst/>
                      </a:prstGeom>
                      <a:noFill/>
                      <a:effectLst/>
                    </p:spPr>
                  </p:pic>
                </p:oleObj>
              </mc:Fallback>
            </mc:AlternateContent>
          </a:graphicData>
        </a:graphic>
      </p:graphicFrame>
      <p:sp>
        <p:nvSpPr>
          <p:cNvPr id="95235" name="Text Box 3">
            <a:extLst>
              <a:ext uri="{FF2B5EF4-FFF2-40B4-BE49-F238E27FC236}">
                <a16:creationId xmlns:a16="http://schemas.microsoft.com/office/drawing/2014/main" id="{5CB0F1EE-2C1C-48C9-99DA-237193BD43E8}"/>
              </a:ext>
            </a:extLst>
          </p:cNvPr>
          <p:cNvSpPr txBox="1">
            <a:spLocks noChangeArrowheads="1"/>
          </p:cNvSpPr>
          <p:nvPr/>
        </p:nvSpPr>
        <p:spPr bwMode="auto">
          <a:xfrm>
            <a:off x="552450" y="5944393"/>
            <a:ext cx="79629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Other measures: Rand index/ARI, variation of information (VI) index</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8B8BD97F-86A7-49FF-8C4F-A48C50A3665A}"/>
              </a:ext>
            </a:extLst>
          </p:cNvPr>
          <p:cNvSpPr>
            <a:spLocks noGrp="1" noChangeArrowheads="1"/>
          </p:cNvSpPr>
          <p:nvPr>
            <p:ph type="title"/>
          </p:nvPr>
        </p:nvSpPr>
        <p:spPr/>
        <p:txBody>
          <a:bodyPr/>
          <a:lstStyle/>
          <a:p>
            <a:r>
              <a:rPr lang="en-US" altLang="en-US"/>
              <a:t>Notion of a Cluster can be Ambiguous</a:t>
            </a:r>
          </a:p>
        </p:txBody>
      </p:sp>
      <p:grpSp>
        <p:nvGrpSpPr>
          <p:cNvPr id="10242" name="Group 2">
            <a:extLst>
              <a:ext uri="{FF2B5EF4-FFF2-40B4-BE49-F238E27FC236}">
                <a16:creationId xmlns:a16="http://schemas.microsoft.com/office/drawing/2014/main" id="{FC179BCB-2CAB-4288-ACFD-177A735C399D}"/>
              </a:ext>
            </a:extLst>
          </p:cNvPr>
          <p:cNvGrpSpPr>
            <a:grpSpLocks/>
          </p:cNvGrpSpPr>
          <p:nvPr/>
        </p:nvGrpSpPr>
        <p:grpSpPr bwMode="auto">
          <a:xfrm>
            <a:off x="685800" y="1905000"/>
            <a:ext cx="3343275" cy="1477963"/>
            <a:chOff x="432" y="1200"/>
            <a:chExt cx="2106" cy="931"/>
          </a:xfrm>
        </p:grpSpPr>
        <p:grpSp>
          <p:nvGrpSpPr>
            <p:cNvPr id="10243" name="Group 3">
              <a:extLst>
                <a:ext uri="{FF2B5EF4-FFF2-40B4-BE49-F238E27FC236}">
                  <a16:creationId xmlns:a16="http://schemas.microsoft.com/office/drawing/2014/main" id="{9DF5C741-240F-4FFA-AC16-1F5F9220DE13}"/>
                </a:ext>
              </a:extLst>
            </p:cNvPr>
            <p:cNvGrpSpPr>
              <a:grpSpLocks/>
            </p:cNvGrpSpPr>
            <p:nvPr/>
          </p:nvGrpSpPr>
          <p:grpSpPr bwMode="auto">
            <a:xfrm>
              <a:off x="432" y="1200"/>
              <a:ext cx="2106" cy="515"/>
              <a:chOff x="432" y="1200"/>
              <a:chExt cx="2106" cy="515"/>
            </a:xfrm>
          </p:grpSpPr>
          <p:sp>
            <p:nvSpPr>
              <p:cNvPr id="10244" name="Oval 4">
                <a:extLst>
                  <a:ext uri="{FF2B5EF4-FFF2-40B4-BE49-F238E27FC236}">
                    <a16:creationId xmlns:a16="http://schemas.microsoft.com/office/drawing/2014/main" id="{8CECCB9F-3EC3-4326-9077-3A734C7F3630}"/>
                  </a:ext>
                </a:extLst>
              </p:cNvPr>
              <p:cNvSpPr>
                <a:spLocks noChangeArrowheads="1"/>
              </p:cNvSpPr>
              <p:nvPr/>
            </p:nvSpPr>
            <p:spPr bwMode="auto">
              <a:xfrm>
                <a:off x="211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5" name="Oval 5">
                <a:extLst>
                  <a:ext uri="{FF2B5EF4-FFF2-40B4-BE49-F238E27FC236}">
                    <a16:creationId xmlns:a16="http://schemas.microsoft.com/office/drawing/2014/main" id="{7EA535CF-E285-4F94-867A-41432A112448}"/>
                  </a:ext>
                </a:extLst>
              </p:cNvPr>
              <p:cNvSpPr>
                <a:spLocks noChangeArrowheads="1"/>
              </p:cNvSpPr>
              <p:nvPr/>
            </p:nvSpPr>
            <p:spPr bwMode="auto">
              <a:xfrm>
                <a:off x="1910" y="1636"/>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6" name="Oval 6">
                <a:extLst>
                  <a:ext uri="{FF2B5EF4-FFF2-40B4-BE49-F238E27FC236}">
                    <a16:creationId xmlns:a16="http://schemas.microsoft.com/office/drawing/2014/main" id="{87309F12-E443-4027-8EA7-8210CCC84B14}"/>
                  </a:ext>
                </a:extLst>
              </p:cNvPr>
              <p:cNvSpPr>
                <a:spLocks noChangeArrowheads="1"/>
              </p:cNvSpPr>
              <p:nvPr/>
            </p:nvSpPr>
            <p:spPr bwMode="auto">
              <a:xfrm>
                <a:off x="2033"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7" name="Oval 7">
                <a:extLst>
                  <a:ext uri="{FF2B5EF4-FFF2-40B4-BE49-F238E27FC236}">
                    <a16:creationId xmlns:a16="http://schemas.microsoft.com/office/drawing/2014/main" id="{46E39120-05F6-4851-9DBD-BF7A5BC535CD}"/>
                  </a:ext>
                </a:extLst>
              </p:cNvPr>
              <p:cNvSpPr>
                <a:spLocks noChangeArrowheads="1"/>
              </p:cNvSpPr>
              <p:nvPr/>
            </p:nvSpPr>
            <p:spPr bwMode="auto">
              <a:xfrm>
                <a:off x="1989" y="1558"/>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8" name="Oval 8">
                <a:extLst>
                  <a:ext uri="{FF2B5EF4-FFF2-40B4-BE49-F238E27FC236}">
                    <a16:creationId xmlns:a16="http://schemas.microsoft.com/office/drawing/2014/main" id="{5A914AD2-E82A-4D27-B6AD-31E5FA58F985}"/>
                  </a:ext>
                </a:extLst>
              </p:cNvPr>
              <p:cNvSpPr>
                <a:spLocks noChangeArrowheads="1"/>
              </p:cNvSpPr>
              <p:nvPr/>
            </p:nvSpPr>
            <p:spPr bwMode="auto">
              <a:xfrm>
                <a:off x="1921" y="1345"/>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9" name="Oval 9">
                <a:extLst>
                  <a:ext uri="{FF2B5EF4-FFF2-40B4-BE49-F238E27FC236}">
                    <a16:creationId xmlns:a16="http://schemas.microsoft.com/office/drawing/2014/main" id="{A63AEC3F-6CF0-4097-8C0F-8D1C4A650862}"/>
                  </a:ext>
                </a:extLst>
              </p:cNvPr>
              <p:cNvSpPr>
                <a:spLocks noChangeArrowheads="1"/>
              </p:cNvSpPr>
              <p:nvPr/>
            </p:nvSpPr>
            <p:spPr bwMode="auto">
              <a:xfrm>
                <a:off x="1787" y="1301"/>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0" name="Oval 10">
                <a:extLst>
                  <a:ext uri="{FF2B5EF4-FFF2-40B4-BE49-F238E27FC236}">
                    <a16:creationId xmlns:a16="http://schemas.microsoft.com/office/drawing/2014/main" id="{1D9FD211-6229-460B-801E-74C7780A56B2}"/>
                  </a:ext>
                </a:extLst>
              </p:cNvPr>
              <p:cNvSpPr>
                <a:spLocks noChangeArrowheads="1"/>
              </p:cNvSpPr>
              <p:nvPr/>
            </p:nvSpPr>
            <p:spPr bwMode="auto">
              <a:xfrm>
                <a:off x="1854"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1" name="Oval 11">
                <a:extLst>
                  <a:ext uri="{FF2B5EF4-FFF2-40B4-BE49-F238E27FC236}">
                    <a16:creationId xmlns:a16="http://schemas.microsoft.com/office/drawing/2014/main" id="{AC2884F5-FD71-44CD-A77D-C926D3DB8F2D}"/>
                  </a:ext>
                </a:extLst>
              </p:cNvPr>
              <p:cNvSpPr>
                <a:spLocks noChangeArrowheads="1"/>
              </p:cNvSpPr>
              <p:nvPr/>
            </p:nvSpPr>
            <p:spPr bwMode="auto">
              <a:xfrm>
                <a:off x="2291" y="1535"/>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2" name="Oval 12">
                <a:extLst>
                  <a:ext uri="{FF2B5EF4-FFF2-40B4-BE49-F238E27FC236}">
                    <a16:creationId xmlns:a16="http://schemas.microsoft.com/office/drawing/2014/main" id="{8834B7F4-AE20-4B46-AF3E-5A1C33010B70}"/>
                  </a:ext>
                </a:extLst>
              </p:cNvPr>
              <p:cNvSpPr>
                <a:spLocks noChangeArrowheads="1"/>
              </p:cNvSpPr>
              <p:nvPr/>
            </p:nvSpPr>
            <p:spPr bwMode="auto">
              <a:xfrm>
                <a:off x="2470"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3" name="Oval 13">
                <a:extLst>
                  <a:ext uri="{FF2B5EF4-FFF2-40B4-BE49-F238E27FC236}">
                    <a16:creationId xmlns:a16="http://schemas.microsoft.com/office/drawing/2014/main" id="{3067365A-99FC-4093-93D8-786D4111E541}"/>
                  </a:ext>
                </a:extLst>
              </p:cNvPr>
              <p:cNvSpPr>
                <a:spLocks noChangeArrowheads="1"/>
              </p:cNvSpPr>
              <p:nvPr/>
            </p:nvSpPr>
            <p:spPr bwMode="auto">
              <a:xfrm>
                <a:off x="2291"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4" name="Oval 14">
                <a:extLst>
                  <a:ext uri="{FF2B5EF4-FFF2-40B4-BE49-F238E27FC236}">
                    <a16:creationId xmlns:a16="http://schemas.microsoft.com/office/drawing/2014/main" id="{EE1F4AE2-4973-406F-B087-215F234A3857}"/>
                  </a:ext>
                </a:extLst>
              </p:cNvPr>
              <p:cNvSpPr>
                <a:spLocks noChangeArrowheads="1"/>
              </p:cNvSpPr>
              <p:nvPr/>
            </p:nvSpPr>
            <p:spPr bwMode="auto">
              <a:xfrm flipV="1">
                <a:off x="757" y="129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5" name="Oval 15">
                <a:extLst>
                  <a:ext uri="{FF2B5EF4-FFF2-40B4-BE49-F238E27FC236}">
                    <a16:creationId xmlns:a16="http://schemas.microsoft.com/office/drawing/2014/main" id="{0309DFE0-2367-4BEA-8E7A-EE1B1845EC52}"/>
                  </a:ext>
                </a:extLst>
              </p:cNvPr>
              <p:cNvSpPr>
                <a:spLocks noChangeArrowheads="1"/>
              </p:cNvSpPr>
              <p:nvPr/>
            </p:nvSpPr>
            <p:spPr bwMode="auto">
              <a:xfrm flipV="1">
                <a:off x="555" y="120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6" name="Oval 16">
                <a:extLst>
                  <a:ext uri="{FF2B5EF4-FFF2-40B4-BE49-F238E27FC236}">
                    <a16:creationId xmlns:a16="http://schemas.microsoft.com/office/drawing/2014/main" id="{D02ECF92-DBD7-4BF5-9B7E-69D4326468DF}"/>
                  </a:ext>
                </a:extLst>
              </p:cNvPr>
              <p:cNvSpPr>
                <a:spLocks noChangeArrowheads="1"/>
              </p:cNvSpPr>
              <p:nvPr/>
            </p:nvSpPr>
            <p:spPr bwMode="auto">
              <a:xfrm flipV="1">
                <a:off x="678"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7" name="Oval 17">
                <a:extLst>
                  <a:ext uri="{FF2B5EF4-FFF2-40B4-BE49-F238E27FC236}">
                    <a16:creationId xmlns:a16="http://schemas.microsoft.com/office/drawing/2014/main" id="{CDA1F92D-863B-495A-98BF-08186D15604E}"/>
                  </a:ext>
                </a:extLst>
              </p:cNvPr>
              <p:cNvSpPr>
                <a:spLocks noChangeArrowheads="1"/>
              </p:cNvSpPr>
              <p:nvPr/>
            </p:nvSpPr>
            <p:spPr bwMode="auto">
              <a:xfrm flipV="1">
                <a:off x="633" y="1289"/>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8" name="Oval 18">
                <a:extLst>
                  <a:ext uri="{FF2B5EF4-FFF2-40B4-BE49-F238E27FC236}">
                    <a16:creationId xmlns:a16="http://schemas.microsoft.com/office/drawing/2014/main" id="{074A07D1-50AB-4D21-832C-A0B436658C6F}"/>
                  </a:ext>
                </a:extLst>
              </p:cNvPr>
              <p:cNvSpPr>
                <a:spLocks noChangeArrowheads="1"/>
              </p:cNvSpPr>
              <p:nvPr/>
            </p:nvSpPr>
            <p:spPr bwMode="auto">
              <a:xfrm flipV="1">
                <a:off x="566" y="150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9" name="Oval 19">
                <a:extLst>
                  <a:ext uri="{FF2B5EF4-FFF2-40B4-BE49-F238E27FC236}">
                    <a16:creationId xmlns:a16="http://schemas.microsoft.com/office/drawing/2014/main" id="{F5CC250D-2DAD-4A37-AF8F-A204EA3D9D15}"/>
                  </a:ext>
                </a:extLst>
              </p:cNvPr>
              <p:cNvSpPr>
                <a:spLocks noChangeArrowheads="1"/>
              </p:cNvSpPr>
              <p:nvPr/>
            </p:nvSpPr>
            <p:spPr bwMode="auto">
              <a:xfrm flipV="1">
                <a:off x="43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0" name="Oval 20">
                <a:extLst>
                  <a:ext uri="{FF2B5EF4-FFF2-40B4-BE49-F238E27FC236}">
                    <a16:creationId xmlns:a16="http://schemas.microsoft.com/office/drawing/2014/main" id="{13B12801-4365-46A4-B967-DA0B1939CED7}"/>
                  </a:ext>
                </a:extLst>
              </p:cNvPr>
              <p:cNvSpPr>
                <a:spLocks noChangeArrowheads="1"/>
              </p:cNvSpPr>
              <p:nvPr/>
            </p:nvSpPr>
            <p:spPr bwMode="auto">
              <a:xfrm flipV="1">
                <a:off x="499"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1" name="Oval 21">
                <a:extLst>
                  <a:ext uri="{FF2B5EF4-FFF2-40B4-BE49-F238E27FC236}">
                    <a16:creationId xmlns:a16="http://schemas.microsoft.com/office/drawing/2014/main" id="{8A669AD2-DB2C-42B5-9879-75259B10BB62}"/>
                  </a:ext>
                </a:extLst>
              </p:cNvPr>
              <p:cNvSpPr>
                <a:spLocks noChangeArrowheads="1"/>
              </p:cNvSpPr>
              <p:nvPr/>
            </p:nvSpPr>
            <p:spPr bwMode="auto">
              <a:xfrm flipV="1">
                <a:off x="936" y="131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2" name="Oval 22">
                <a:extLst>
                  <a:ext uri="{FF2B5EF4-FFF2-40B4-BE49-F238E27FC236}">
                    <a16:creationId xmlns:a16="http://schemas.microsoft.com/office/drawing/2014/main" id="{EA83112B-9BFF-41B6-9133-EAD20CFBE410}"/>
                  </a:ext>
                </a:extLst>
              </p:cNvPr>
              <p:cNvSpPr>
                <a:spLocks noChangeArrowheads="1"/>
              </p:cNvSpPr>
              <p:nvPr/>
            </p:nvSpPr>
            <p:spPr bwMode="auto">
              <a:xfrm flipV="1">
                <a:off x="1115"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3" name="Oval 23">
                <a:extLst>
                  <a:ext uri="{FF2B5EF4-FFF2-40B4-BE49-F238E27FC236}">
                    <a16:creationId xmlns:a16="http://schemas.microsoft.com/office/drawing/2014/main" id="{3F3597B8-152E-48A5-8E2E-CCEE061DD134}"/>
                  </a:ext>
                </a:extLst>
              </p:cNvPr>
              <p:cNvSpPr>
                <a:spLocks noChangeArrowheads="1"/>
              </p:cNvSpPr>
              <p:nvPr/>
            </p:nvSpPr>
            <p:spPr bwMode="auto">
              <a:xfrm flipV="1">
                <a:off x="936"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264" name="Rectangle 24">
              <a:extLst>
                <a:ext uri="{FF2B5EF4-FFF2-40B4-BE49-F238E27FC236}">
                  <a16:creationId xmlns:a16="http://schemas.microsoft.com/office/drawing/2014/main" id="{765AB690-186B-45E0-957E-CF73973231AA}"/>
                </a:ext>
              </a:extLst>
            </p:cNvPr>
            <p:cNvSpPr>
              <a:spLocks noChangeArrowheads="1"/>
            </p:cNvSpPr>
            <p:nvPr/>
          </p:nvSpPr>
          <p:spPr bwMode="auto">
            <a:xfrm>
              <a:off x="624"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How many clusters?</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E6D4-AB8F-8936-64B7-5D5F29FE49C0}"/>
              </a:ext>
            </a:extLst>
          </p:cNvPr>
          <p:cNvSpPr>
            <a:spLocks noGrp="1"/>
          </p:cNvSpPr>
          <p:nvPr>
            <p:ph type="title"/>
          </p:nvPr>
        </p:nvSpPr>
        <p:spPr/>
        <p:txBody>
          <a:bodyPr/>
          <a:lstStyle/>
          <a:p>
            <a:r>
              <a:rPr lang="en-US" dirty="0"/>
              <a:t>Supervised Index: Purity</a:t>
            </a:r>
          </a:p>
        </p:txBody>
      </p:sp>
      <p:sp>
        <p:nvSpPr>
          <p:cNvPr id="3" name="Content Placeholder 2">
            <a:extLst>
              <a:ext uri="{FF2B5EF4-FFF2-40B4-BE49-F238E27FC236}">
                <a16:creationId xmlns:a16="http://schemas.microsoft.com/office/drawing/2014/main" id="{72A00B57-3A6D-5FB6-93F8-F8577821E9F0}"/>
              </a:ext>
            </a:extLst>
          </p:cNvPr>
          <p:cNvSpPr>
            <a:spLocks noGrp="1"/>
          </p:cNvSpPr>
          <p:nvPr>
            <p:ph idx="1"/>
          </p:nvPr>
        </p:nvSpPr>
        <p:spPr>
          <a:xfrm>
            <a:off x="628650" y="1523999"/>
            <a:ext cx="7886700" cy="1481913"/>
          </a:xfrm>
        </p:spPr>
        <p:txBody>
          <a:bodyPr>
            <a:normAutofit fontScale="85000" lnSpcReduction="10000"/>
          </a:bodyPr>
          <a:lstStyle/>
          <a:p>
            <a:r>
              <a:rPr lang="en-US" dirty="0"/>
              <a:t>Purity is a measure of the extent to which clusters contain a single class.</a:t>
            </a:r>
          </a:p>
          <a:p>
            <a:pPr marL="800100" lvl="1" indent="-457200">
              <a:buFont typeface="+mj-lt"/>
              <a:buAutoNum type="arabicPeriod"/>
            </a:pPr>
            <a:r>
              <a:rPr lang="en-US" dirty="0"/>
              <a:t>For each cluster, count the number of data points from the majority class. </a:t>
            </a:r>
          </a:p>
          <a:p>
            <a:pPr marL="800100" lvl="1" indent="-457200">
              <a:buFont typeface="+mj-lt"/>
              <a:buAutoNum type="arabicPeriod"/>
            </a:pPr>
            <a:r>
              <a:rPr lang="en-US" dirty="0"/>
              <a:t>Sum the count over all clusters and divide by the total number of data points.</a:t>
            </a:r>
          </a:p>
          <a:p>
            <a:endParaRPr lang="en-US" dirty="0"/>
          </a:p>
          <a:p>
            <a:r>
              <a:rPr lang="en-US" dirty="0"/>
              <a:t>Example</a:t>
            </a:r>
          </a:p>
        </p:txBody>
      </p:sp>
      <p:cxnSp>
        <p:nvCxnSpPr>
          <p:cNvPr id="5" name="Straight Arrow Connector 4">
            <a:extLst>
              <a:ext uri="{FF2B5EF4-FFF2-40B4-BE49-F238E27FC236}">
                <a16:creationId xmlns:a16="http://schemas.microsoft.com/office/drawing/2014/main" id="{C686E366-8AA9-4B6F-23FD-22C739ADDAAE}"/>
              </a:ext>
            </a:extLst>
          </p:cNvPr>
          <p:cNvCxnSpPr/>
          <p:nvPr/>
        </p:nvCxnSpPr>
        <p:spPr>
          <a:xfrm flipV="1">
            <a:off x="914400" y="3363644"/>
            <a:ext cx="0" cy="236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A9AE78A-EF27-A601-C07E-D08A209342ED}"/>
              </a:ext>
            </a:extLst>
          </p:cNvPr>
          <p:cNvCxnSpPr>
            <a:cxnSpLocks/>
          </p:cNvCxnSpPr>
          <p:nvPr/>
        </p:nvCxnSpPr>
        <p:spPr>
          <a:xfrm>
            <a:off x="914400" y="5725844"/>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E41AF9E-7095-A171-6093-412A668E8DA6}"/>
                  </a:ext>
                </a:extLst>
              </p:cNvPr>
              <p:cNvSpPr txBox="1"/>
              <p:nvPr/>
            </p:nvSpPr>
            <p:spPr>
              <a:xfrm>
                <a:off x="3528552" y="5668686"/>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tx1"/>
                          </a:solidFill>
                          <a:latin typeface="Cambria Math" panose="02040503050406030204" pitchFamily="18" charset="0"/>
                        </a:rPr>
                        <m:t>𝑥</m:t>
                      </m:r>
                    </m:oMath>
                  </m:oMathPara>
                </a14:m>
                <a:endParaRPr lang="en-US" sz="1800" dirty="0">
                  <a:solidFill>
                    <a:schemeClr val="tx1"/>
                  </a:solidFill>
                </a:endParaRPr>
              </a:p>
            </p:txBody>
          </p:sp>
        </mc:Choice>
        <mc:Fallback xmlns="">
          <p:sp>
            <p:nvSpPr>
              <p:cNvPr id="10" name="TextBox 9">
                <a:extLst>
                  <a:ext uri="{FF2B5EF4-FFF2-40B4-BE49-F238E27FC236}">
                    <a16:creationId xmlns:a16="http://schemas.microsoft.com/office/drawing/2014/main" id="{2E41AF9E-7095-A171-6093-412A668E8DA6}"/>
                  </a:ext>
                </a:extLst>
              </p:cNvPr>
              <p:cNvSpPr txBox="1">
                <a:spLocks noRot="1" noChangeAspect="1" noMove="1" noResize="1" noEditPoints="1" noAdjustHandles="1" noChangeArrowheads="1" noChangeShapeType="1" noTextEdit="1"/>
              </p:cNvSpPr>
              <p:nvPr/>
            </p:nvSpPr>
            <p:spPr>
              <a:xfrm>
                <a:off x="3528552" y="5668686"/>
                <a:ext cx="228600" cy="369332"/>
              </a:xfrm>
              <a:prstGeom prst="rect">
                <a:avLst/>
              </a:prstGeom>
              <a:blipFill>
                <a:blip r:embed="rId2"/>
                <a:stretch>
                  <a:fillRect r="-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144C2EF-316C-6D2A-C865-65EA1C2F98FF}"/>
                  </a:ext>
                </a:extLst>
              </p:cNvPr>
              <p:cNvSpPr txBox="1"/>
              <p:nvPr/>
            </p:nvSpPr>
            <p:spPr>
              <a:xfrm>
                <a:off x="609600" y="3201144"/>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tx1"/>
                          </a:solidFill>
                          <a:latin typeface="Cambria Math" panose="02040503050406030204" pitchFamily="18" charset="0"/>
                        </a:rPr>
                        <m:t>𝑦</m:t>
                      </m:r>
                    </m:oMath>
                  </m:oMathPara>
                </a14:m>
                <a:endParaRPr lang="en-US" sz="1800" dirty="0">
                  <a:solidFill>
                    <a:schemeClr val="tx1"/>
                  </a:solidFill>
                </a:endParaRPr>
              </a:p>
            </p:txBody>
          </p:sp>
        </mc:Choice>
        <mc:Fallback xmlns="">
          <p:sp>
            <p:nvSpPr>
              <p:cNvPr id="11" name="TextBox 10">
                <a:extLst>
                  <a:ext uri="{FF2B5EF4-FFF2-40B4-BE49-F238E27FC236}">
                    <a16:creationId xmlns:a16="http://schemas.microsoft.com/office/drawing/2014/main" id="{D144C2EF-316C-6D2A-C865-65EA1C2F98FF}"/>
                  </a:ext>
                </a:extLst>
              </p:cNvPr>
              <p:cNvSpPr txBox="1">
                <a:spLocks noRot="1" noChangeAspect="1" noMove="1" noResize="1" noEditPoints="1" noAdjustHandles="1" noChangeArrowheads="1" noChangeShapeType="1" noTextEdit="1"/>
              </p:cNvSpPr>
              <p:nvPr/>
            </p:nvSpPr>
            <p:spPr>
              <a:xfrm>
                <a:off x="609600" y="3201144"/>
                <a:ext cx="228600" cy="369332"/>
              </a:xfrm>
              <a:prstGeom prst="rect">
                <a:avLst/>
              </a:prstGeom>
              <a:blipFill>
                <a:blip r:embed="rId3"/>
                <a:stretch>
                  <a:fillRect r="-31579" b="-8197"/>
                </a:stretch>
              </a:blipFill>
            </p:spPr>
            <p:txBody>
              <a:bodyPr/>
              <a:lstStyle/>
              <a:p>
                <a:r>
                  <a:rPr lang="en-US">
                    <a:noFill/>
                  </a:rPr>
                  <a:t> </a:t>
                </a:r>
              </a:p>
            </p:txBody>
          </p:sp>
        </mc:Fallback>
      </mc:AlternateContent>
      <p:sp>
        <p:nvSpPr>
          <p:cNvPr id="12" name="Isosceles Triangle 11">
            <a:extLst>
              <a:ext uri="{FF2B5EF4-FFF2-40B4-BE49-F238E27FC236}">
                <a16:creationId xmlns:a16="http://schemas.microsoft.com/office/drawing/2014/main" id="{3AD52D1B-FADE-03BA-0CC0-C024F3F48B7E}"/>
              </a:ext>
            </a:extLst>
          </p:cNvPr>
          <p:cNvSpPr/>
          <p:nvPr/>
        </p:nvSpPr>
        <p:spPr>
          <a:xfrm>
            <a:off x="1144808" y="523627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8D1EA9A5-9DBB-434D-238F-C7C4216314A1}"/>
              </a:ext>
            </a:extLst>
          </p:cNvPr>
          <p:cNvSpPr/>
          <p:nvPr/>
        </p:nvSpPr>
        <p:spPr>
          <a:xfrm>
            <a:off x="1373410" y="52362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BD9D17F0-F1D7-4805-B8BB-E3A349CB7ECA}"/>
              </a:ext>
            </a:extLst>
          </p:cNvPr>
          <p:cNvSpPr/>
          <p:nvPr/>
        </p:nvSpPr>
        <p:spPr>
          <a:xfrm>
            <a:off x="1221008" y="51600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BCFF08A4-2871-DB3F-4760-2F07EB5C792A}"/>
              </a:ext>
            </a:extLst>
          </p:cNvPr>
          <p:cNvSpPr/>
          <p:nvPr/>
        </p:nvSpPr>
        <p:spPr>
          <a:xfrm>
            <a:off x="2073289" y="4259802"/>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3125873-75D2-7373-96E5-695AC2A920C1}"/>
              </a:ext>
            </a:extLst>
          </p:cNvPr>
          <p:cNvSpPr/>
          <p:nvPr/>
        </p:nvSpPr>
        <p:spPr>
          <a:xfrm>
            <a:off x="2324747" y="412398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A5B2C7B-0CC3-430C-0D98-5F5AABEB4167}"/>
              </a:ext>
            </a:extLst>
          </p:cNvPr>
          <p:cNvSpPr/>
          <p:nvPr/>
        </p:nvSpPr>
        <p:spPr>
          <a:xfrm>
            <a:off x="2301887" y="4380238"/>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96302E2-F718-0D9F-C08D-BE4BF0977F86}"/>
              </a:ext>
            </a:extLst>
          </p:cNvPr>
          <p:cNvSpPr/>
          <p:nvPr/>
        </p:nvSpPr>
        <p:spPr>
          <a:xfrm>
            <a:off x="2234045" y="38725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B045F2-F2A9-183E-1422-88FB3CD70231}"/>
              </a:ext>
            </a:extLst>
          </p:cNvPr>
          <p:cNvSpPr/>
          <p:nvPr/>
        </p:nvSpPr>
        <p:spPr>
          <a:xfrm>
            <a:off x="1743542" y="407826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4AF4D95-2030-B8DD-1DA4-172CB47EECE8}"/>
              </a:ext>
            </a:extLst>
          </p:cNvPr>
          <p:cNvSpPr/>
          <p:nvPr/>
        </p:nvSpPr>
        <p:spPr>
          <a:xfrm>
            <a:off x="1766401" y="4478646"/>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42ABCD2-D257-48C5-5F92-2460F32E6CCE}"/>
              </a:ext>
            </a:extLst>
          </p:cNvPr>
          <p:cNvSpPr/>
          <p:nvPr/>
        </p:nvSpPr>
        <p:spPr>
          <a:xfrm>
            <a:off x="2530489" y="478692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4B5077-479A-0AA2-1171-F98910A465D9}"/>
              </a:ext>
            </a:extLst>
          </p:cNvPr>
          <p:cNvSpPr/>
          <p:nvPr/>
        </p:nvSpPr>
        <p:spPr>
          <a:xfrm>
            <a:off x="2615537" y="41011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06425F0-4F79-3923-3A20-2CE66F7FCA64}"/>
              </a:ext>
            </a:extLst>
          </p:cNvPr>
          <p:cNvSpPr/>
          <p:nvPr/>
        </p:nvSpPr>
        <p:spPr>
          <a:xfrm>
            <a:off x="1274346" y="5369477"/>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BBE0017-886E-A627-28E4-ECE4BD7B7AC7}"/>
              </a:ext>
            </a:extLst>
          </p:cNvPr>
          <p:cNvGrpSpPr/>
          <p:nvPr/>
        </p:nvGrpSpPr>
        <p:grpSpPr>
          <a:xfrm>
            <a:off x="3026020" y="3124200"/>
            <a:ext cx="1027961" cy="523220"/>
            <a:chOff x="4533900" y="2504532"/>
            <a:chExt cx="1027961" cy="523220"/>
          </a:xfrm>
        </p:grpSpPr>
        <p:sp>
          <p:nvSpPr>
            <p:cNvPr id="24" name="Oval 23">
              <a:extLst>
                <a:ext uri="{FF2B5EF4-FFF2-40B4-BE49-F238E27FC236}">
                  <a16:creationId xmlns:a16="http://schemas.microsoft.com/office/drawing/2014/main" id="{56C4B82C-30EF-0698-A919-BAF0D23BB505}"/>
                </a:ext>
              </a:extLst>
            </p:cNvPr>
            <p:cNvSpPr/>
            <p:nvPr/>
          </p:nvSpPr>
          <p:spPr>
            <a:xfrm>
              <a:off x="4549139" y="2873832"/>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DD3AD189-0C55-7941-72D4-B81F76B03700}"/>
                </a:ext>
              </a:extLst>
            </p:cNvPr>
            <p:cNvSpPr/>
            <p:nvPr/>
          </p:nvSpPr>
          <p:spPr>
            <a:xfrm>
              <a:off x="4533900" y="2628905"/>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B88EEB8-59CD-FDB5-2A5D-5842B9DD2C2A}"/>
                </a:ext>
              </a:extLst>
            </p:cNvPr>
            <p:cNvSpPr txBox="1"/>
            <p:nvPr/>
          </p:nvSpPr>
          <p:spPr>
            <a:xfrm>
              <a:off x="4576977" y="2504532"/>
              <a:ext cx="984884" cy="523220"/>
            </a:xfrm>
            <a:prstGeom prst="rect">
              <a:avLst/>
            </a:prstGeom>
            <a:noFill/>
          </p:spPr>
          <p:txBody>
            <a:bodyPr wrap="square" rtlCol="0">
              <a:spAutoFit/>
            </a:bodyPr>
            <a:lstStyle/>
            <a:p>
              <a:r>
                <a:rPr lang="en-US" sz="1400" dirty="0">
                  <a:solidFill>
                    <a:schemeClr val="tx1"/>
                  </a:solidFill>
                  <a:latin typeface="+mn-lt"/>
                </a:rPr>
                <a:t>male</a:t>
              </a:r>
            </a:p>
            <a:p>
              <a:r>
                <a:rPr lang="en-US" sz="1400" dirty="0">
                  <a:solidFill>
                    <a:schemeClr val="tx1"/>
                  </a:solidFill>
                  <a:latin typeface="+mn-lt"/>
                </a:rPr>
                <a:t>female</a:t>
              </a:r>
            </a:p>
          </p:txBody>
        </p:sp>
      </p:grpSp>
      <p:sp>
        <p:nvSpPr>
          <p:cNvPr id="28" name="Oval 27">
            <a:extLst>
              <a:ext uri="{FF2B5EF4-FFF2-40B4-BE49-F238E27FC236}">
                <a16:creationId xmlns:a16="http://schemas.microsoft.com/office/drawing/2014/main" id="{1A818ACE-BEB1-1135-BAFF-4A0EC3224116}"/>
              </a:ext>
            </a:extLst>
          </p:cNvPr>
          <p:cNvSpPr/>
          <p:nvPr/>
        </p:nvSpPr>
        <p:spPr>
          <a:xfrm>
            <a:off x="1542008" y="3575449"/>
            <a:ext cx="1429792" cy="1481917"/>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1" name="Oval 30">
            <a:extLst>
              <a:ext uri="{FF2B5EF4-FFF2-40B4-BE49-F238E27FC236}">
                <a16:creationId xmlns:a16="http://schemas.microsoft.com/office/drawing/2014/main" id="{99E00E14-36A6-B0AE-1589-66DB5566D399}"/>
              </a:ext>
            </a:extLst>
          </p:cNvPr>
          <p:cNvSpPr/>
          <p:nvPr/>
        </p:nvSpPr>
        <p:spPr>
          <a:xfrm>
            <a:off x="1012147" y="5065862"/>
            <a:ext cx="524397" cy="493175"/>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4C5131A-DD31-257D-D830-B75DCBBFDF46}"/>
                  </a:ext>
                </a:extLst>
              </p:cNvPr>
              <p:cNvSpPr txBox="1"/>
              <p:nvPr/>
            </p:nvSpPr>
            <p:spPr>
              <a:xfrm>
                <a:off x="838200" y="4702234"/>
                <a:ext cx="4361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1</m:t>
                          </m:r>
                        </m:sub>
                      </m:sSub>
                    </m:oMath>
                  </m:oMathPara>
                </a14:m>
                <a:endParaRPr lang="en-US" sz="1600" dirty="0">
                  <a:solidFill>
                    <a:schemeClr val="accent6"/>
                  </a:solidFill>
                </a:endParaRPr>
              </a:p>
            </p:txBody>
          </p:sp>
        </mc:Choice>
        <mc:Fallback xmlns="">
          <p:sp>
            <p:nvSpPr>
              <p:cNvPr id="33" name="TextBox 32">
                <a:extLst>
                  <a:ext uri="{FF2B5EF4-FFF2-40B4-BE49-F238E27FC236}">
                    <a16:creationId xmlns:a16="http://schemas.microsoft.com/office/drawing/2014/main" id="{14C5131A-DD31-257D-D830-B75DCBBFDF46}"/>
                  </a:ext>
                </a:extLst>
              </p:cNvPr>
              <p:cNvSpPr txBox="1">
                <a:spLocks noRot="1" noChangeAspect="1" noMove="1" noResize="1" noEditPoints="1" noAdjustHandles="1" noChangeArrowheads="1" noChangeShapeType="1" noTextEdit="1"/>
              </p:cNvSpPr>
              <p:nvPr/>
            </p:nvSpPr>
            <p:spPr>
              <a:xfrm>
                <a:off x="838200" y="4702234"/>
                <a:ext cx="43614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E3A7694-8C71-09AC-9F08-7F4AEB2D9B6D}"/>
                  </a:ext>
                </a:extLst>
              </p:cNvPr>
              <p:cNvSpPr txBox="1"/>
              <p:nvPr/>
            </p:nvSpPr>
            <p:spPr>
              <a:xfrm>
                <a:off x="1710436" y="3254434"/>
                <a:ext cx="44089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2</m:t>
                          </m:r>
                        </m:sub>
                      </m:sSub>
                    </m:oMath>
                  </m:oMathPara>
                </a14:m>
                <a:endParaRPr lang="en-US" sz="1600" dirty="0">
                  <a:solidFill>
                    <a:schemeClr val="accent6"/>
                  </a:solidFill>
                </a:endParaRPr>
              </a:p>
            </p:txBody>
          </p:sp>
        </mc:Choice>
        <mc:Fallback xmlns="">
          <p:sp>
            <p:nvSpPr>
              <p:cNvPr id="34" name="TextBox 33">
                <a:extLst>
                  <a:ext uri="{FF2B5EF4-FFF2-40B4-BE49-F238E27FC236}">
                    <a16:creationId xmlns:a16="http://schemas.microsoft.com/office/drawing/2014/main" id="{0E3A7694-8C71-09AC-9F08-7F4AEB2D9B6D}"/>
                  </a:ext>
                </a:extLst>
              </p:cNvPr>
              <p:cNvSpPr txBox="1">
                <a:spLocks noRot="1" noChangeAspect="1" noMove="1" noResize="1" noEditPoints="1" noAdjustHandles="1" noChangeArrowheads="1" noChangeShapeType="1" noTextEdit="1"/>
              </p:cNvSpPr>
              <p:nvPr/>
            </p:nvSpPr>
            <p:spPr>
              <a:xfrm>
                <a:off x="1710436" y="3254434"/>
                <a:ext cx="440890" cy="338554"/>
              </a:xfrm>
              <a:prstGeom prst="rect">
                <a:avLst/>
              </a:prstGeom>
              <a:blipFill>
                <a:blip r:embed="rId5"/>
                <a:stretch>
                  <a:fillRect/>
                </a:stretch>
              </a:blipFill>
            </p:spPr>
            <p:txBody>
              <a:bodyPr/>
              <a:lstStyle/>
              <a:p>
                <a:r>
                  <a:rPr lang="en-US">
                    <a:noFill/>
                  </a:rPr>
                  <a:t> </a:t>
                </a:r>
              </a:p>
            </p:txBody>
          </p:sp>
        </mc:Fallback>
      </mc:AlternateContent>
      <p:graphicFrame>
        <p:nvGraphicFramePr>
          <p:cNvPr id="39" name="Table 38">
            <a:extLst>
              <a:ext uri="{FF2B5EF4-FFF2-40B4-BE49-F238E27FC236}">
                <a16:creationId xmlns:a16="http://schemas.microsoft.com/office/drawing/2014/main" id="{5B03E4A2-0062-A7DA-632B-3BB8EEA940B5}"/>
              </a:ext>
            </a:extLst>
          </p:cNvPr>
          <p:cNvGraphicFramePr>
            <a:graphicFrameLocks noGrp="1"/>
          </p:cNvGraphicFramePr>
          <p:nvPr>
            <p:extLst>
              <p:ext uri="{D42A27DB-BD31-4B8C-83A1-F6EECF244321}">
                <p14:modId xmlns:p14="http://schemas.microsoft.com/office/powerpoint/2010/main" val="2712753816"/>
              </p:ext>
            </p:extLst>
          </p:nvPr>
        </p:nvGraphicFramePr>
        <p:xfrm>
          <a:off x="3960281" y="3570476"/>
          <a:ext cx="4693538" cy="2093946"/>
        </p:xfrm>
        <a:graphic>
          <a:graphicData uri="http://schemas.openxmlformats.org/drawingml/2006/table">
            <a:tbl>
              <a:tblPr firstRow="1" bandRow="1">
                <a:tableStyleId>{93296810-A885-4BE3-A3E7-6D5BEEA58F35}</a:tableStyleId>
              </a:tblPr>
              <a:tblGrid>
                <a:gridCol w="782256">
                  <a:extLst>
                    <a:ext uri="{9D8B030D-6E8A-4147-A177-3AD203B41FA5}">
                      <a16:colId xmlns:a16="http://schemas.microsoft.com/office/drawing/2014/main" val="1492696405"/>
                    </a:ext>
                  </a:extLst>
                </a:gridCol>
                <a:gridCol w="659663">
                  <a:extLst>
                    <a:ext uri="{9D8B030D-6E8A-4147-A177-3AD203B41FA5}">
                      <a16:colId xmlns:a16="http://schemas.microsoft.com/office/drawing/2014/main" val="2847553297"/>
                    </a:ext>
                  </a:extLst>
                </a:gridCol>
                <a:gridCol w="782256">
                  <a:extLst>
                    <a:ext uri="{9D8B030D-6E8A-4147-A177-3AD203B41FA5}">
                      <a16:colId xmlns:a16="http://schemas.microsoft.com/office/drawing/2014/main" val="3022498638"/>
                    </a:ext>
                  </a:extLst>
                </a:gridCol>
                <a:gridCol w="704031">
                  <a:extLst>
                    <a:ext uri="{9D8B030D-6E8A-4147-A177-3AD203B41FA5}">
                      <a16:colId xmlns:a16="http://schemas.microsoft.com/office/drawing/2014/main" val="1932617447"/>
                    </a:ext>
                  </a:extLst>
                </a:gridCol>
                <a:gridCol w="860482">
                  <a:extLst>
                    <a:ext uri="{9D8B030D-6E8A-4147-A177-3AD203B41FA5}">
                      <a16:colId xmlns:a16="http://schemas.microsoft.com/office/drawing/2014/main" val="793220018"/>
                    </a:ext>
                  </a:extLst>
                </a:gridCol>
                <a:gridCol w="904850">
                  <a:extLst>
                    <a:ext uri="{9D8B030D-6E8A-4147-A177-3AD203B41FA5}">
                      <a16:colId xmlns:a16="http://schemas.microsoft.com/office/drawing/2014/main" val="141571429"/>
                    </a:ext>
                  </a:extLst>
                </a:gridCol>
              </a:tblGrid>
              <a:tr h="454651">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545582">
                <a:tc>
                  <a:txBody>
                    <a:bodyPr/>
                    <a:lstStyle/>
                    <a:p>
                      <a:r>
                        <a:rPr lang="en-US" sz="1200" dirty="0"/>
                        <a:t>Cluster 1</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1343694557"/>
                  </a:ext>
                </a:extLst>
              </a:tr>
              <a:tr h="545582">
                <a:tc>
                  <a:txBody>
                    <a:bodyPr/>
                    <a:lstStyle/>
                    <a:p>
                      <a:r>
                        <a:rPr lang="en-US" sz="1200" dirty="0"/>
                        <a:t>Cluster 2</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465415871"/>
                  </a:ext>
                </a:extLst>
              </a:tr>
              <a:tr h="545582">
                <a:tc>
                  <a:txBody>
                    <a:bodyPr/>
                    <a:lstStyle/>
                    <a:p>
                      <a:r>
                        <a:rPr lang="en-US" sz="1200" b="1" dirty="0"/>
                        <a:t>Total</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2248613276"/>
                  </a:ext>
                </a:extLst>
              </a:tr>
            </a:tbl>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02DB666-8B14-C3A9-E7A9-18C3542B3E5B}"/>
                  </a:ext>
                </a:extLst>
              </p:cNvPr>
              <p:cNvSpPr txBox="1"/>
              <p:nvPr/>
            </p:nvSpPr>
            <p:spPr>
              <a:xfrm>
                <a:off x="4953000" y="2443343"/>
                <a:ext cx="2210477" cy="5187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𝑝𝑢𝑟𝑖𝑡𝑦</m:t>
                      </m:r>
                      <m:r>
                        <a:rPr lang="en-US" sz="1800" b="0" i="1" smtClean="0">
                          <a:solidFill>
                            <a:schemeClr val="tx1"/>
                          </a:solidFill>
                          <a:latin typeface="Cambria Math" panose="02040503050406030204" pitchFamily="18" charset="0"/>
                        </a:rPr>
                        <m:t>= </m:t>
                      </m:r>
                      <m:f>
                        <m:fPr>
                          <m:ctrlPr>
                            <a:rPr lang="en-US" sz="1800" b="0" i="1" smtClean="0">
                              <a:solidFill>
                                <a:schemeClr val="tx1"/>
                              </a:solidFill>
                              <a:latin typeface="Cambria Math" panose="02040503050406030204" pitchFamily="18" charset="0"/>
                            </a:rPr>
                          </m:ctrlPr>
                        </m:fPr>
                        <m:num>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𝑚𝑎𝑗𝑜𝑟𝑖𝑡𝑦</m:t>
                          </m:r>
                        </m:num>
                        <m:den>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𝑡𝑜𝑡𝑎𝑙</m:t>
                          </m:r>
                        </m:den>
                      </m:f>
                    </m:oMath>
                  </m:oMathPara>
                </a14:m>
                <a:endParaRPr lang="en-US" sz="1800" dirty="0">
                  <a:solidFill>
                    <a:schemeClr val="tx1"/>
                  </a:solidFill>
                </a:endParaRPr>
              </a:p>
            </p:txBody>
          </p:sp>
        </mc:Choice>
        <mc:Fallback xmlns="">
          <p:sp>
            <p:nvSpPr>
              <p:cNvPr id="4" name="TextBox 3">
                <a:extLst>
                  <a:ext uri="{FF2B5EF4-FFF2-40B4-BE49-F238E27FC236}">
                    <a16:creationId xmlns:a16="http://schemas.microsoft.com/office/drawing/2014/main" id="{502DB666-8B14-C3A9-E7A9-18C3542B3E5B}"/>
                  </a:ext>
                </a:extLst>
              </p:cNvPr>
              <p:cNvSpPr txBox="1">
                <a:spLocks noRot="1" noChangeAspect="1" noMove="1" noResize="1" noEditPoints="1" noAdjustHandles="1" noChangeArrowheads="1" noChangeShapeType="1" noTextEdit="1"/>
              </p:cNvSpPr>
              <p:nvPr/>
            </p:nvSpPr>
            <p:spPr>
              <a:xfrm>
                <a:off x="4953000" y="2443343"/>
                <a:ext cx="2210477" cy="5187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387388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98315-E2F8-1C8C-0B35-60D897BE45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7B8C55-8638-016C-8D52-BFEF3DA51A06}"/>
              </a:ext>
            </a:extLst>
          </p:cNvPr>
          <p:cNvSpPr>
            <a:spLocks noGrp="1"/>
          </p:cNvSpPr>
          <p:nvPr>
            <p:ph type="title"/>
          </p:nvPr>
        </p:nvSpPr>
        <p:spPr/>
        <p:txBody>
          <a:bodyPr/>
          <a:lstStyle/>
          <a:p>
            <a:r>
              <a:rPr lang="en-US" dirty="0"/>
              <a:t>Supervised Index: Purity</a:t>
            </a:r>
          </a:p>
        </p:txBody>
      </p:sp>
      <p:sp>
        <p:nvSpPr>
          <p:cNvPr id="3" name="Content Placeholder 2">
            <a:extLst>
              <a:ext uri="{FF2B5EF4-FFF2-40B4-BE49-F238E27FC236}">
                <a16:creationId xmlns:a16="http://schemas.microsoft.com/office/drawing/2014/main" id="{61E24BE0-390C-3A98-3D67-6AF78FABBBF3}"/>
              </a:ext>
            </a:extLst>
          </p:cNvPr>
          <p:cNvSpPr>
            <a:spLocks noGrp="1"/>
          </p:cNvSpPr>
          <p:nvPr>
            <p:ph idx="1"/>
          </p:nvPr>
        </p:nvSpPr>
        <p:spPr>
          <a:xfrm>
            <a:off x="628650" y="1523999"/>
            <a:ext cx="7886700" cy="1481913"/>
          </a:xfrm>
        </p:spPr>
        <p:txBody>
          <a:bodyPr>
            <a:normAutofit fontScale="85000" lnSpcReduction="10000"/>
          </a:bodyPr>
          <a:lstStyle/>
          <a:p>
            <a:r>
              <a:rPr lang="en-US" dirty="0"/>
              <a:t>Purity is a measure of the extent to which clusters contain a single class.</a:t>
            </a:r>
          </a:p>
          <a:p>
            <a:pPr marL="800100" lvl="1" indent="-457200">
              <a:buFont typeface="+mj-lt"/>
              <a:buAutoNum type="arabicPeriod"/>
            </a:pPr>
            <a:r>
              <a:rPr lang="en-US" dirty="0"/>
              <a:t>For each cluster, count the number of data points from the majority class. </a:t>
            </a:r>
          </a:p>
          <a:p>
            <a:pPr marL="800100" lvl="1" indent="-457200">
              <a:buFont typeface="+mj-lt"/>
              <a:buAutoNum type="arabicPeriod"/>
            </a:pPr>
            <a:r>
              <a:rPr lang="en-US" dirty="0"/>
              <a:t>Sum the count over all clusters and divide by the total number of data points.</a:t>
            </a:r>
          </a:p>
          <a:p>
            <a:endParaRPr lang="en-US" dirty="0"/>
          </a:p>
          <a:p>
            <a:r>
              <a:rPr lang="en-US" dirty="0"/>
              <a:t>Example</a:t>
            </a:r>
          </a:p>
        </p:txBody>
      </p:sp>
      <p:cxnSp>
        <p:nvCxnSpPr>
          <p:cNvPr id="5" name="Straight Arrow Connector 4">
            <a:extLst>
              <a:ext uri="{FF2B5EF4-FFF2-40B4-BE49-F238E27FC236}">
                <a16:creationId xmlns:a16="http://schemas.microsoft.com/office/drawing/2014/main" id="{FFDEC74E-139C-F8B0-2B5B-9F57F7FD6FC1}"/>
              </a:ext>
            </a:extLst>
          </p:cNvPr>
          <p:cNvCxnSpPr/>
          <p:nvPr/>
        </p:nvCxnSpPr>
        <p:spPr>
          <a:xfrm flipV="1">
            <a:off x="914400" y="3363644"/>
            <a:ext cx="0" cy="236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05B1B27-FCAE-9615-ED95-3C18E5B960C5}"/>
              </a:ext>
            </a:extLst>
          </p:cNvPr>
          <p:cNvCxnSpPr>
            <a:cxnSpLocks/>
          </p:cNvCxnSpPr>
          <p:nvPr/>
        </p:nvCxnSpPr>
        <p:spPr>
          <a:xfrm>
            <a:off x="914400" y="5725844"/>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4FAC306-EC85-26F1-B985-26F16480525F}"/>
                  </a:ext>
                </a:extLst>
              </p:cNvPr>
              <p:cNvSpPr txBox="1"/>
              <p:nvPr/>
            </p:nvSpPr>
            <p:spPr>
              <a:xfrm>
                <a:off x="3528552" y="5668686"/>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tx1"/>
                          </a:solidFill>
                          <a:latin typeface="Cambria Math" panose="02040503050406030204" pitchFamily="18" charset="0"/>
                        </a:rPr>
                        <m:t>𝑥</m:t>
                      </m:r>
                    </m:oMath>
                  </m:oMathPara>
                </a14:m>
                <a:endParaRPr lang="en-US" sz="1800" dirty="0">
                  <a:solidFill>
                    <a:schemeClr val="tx1"/>
                  </a:solidFill>
                </a:endParaRPr>
              </a:p>
            </p:txBody>
          </p:sp>
        </mc:Choice>
        <mc:Fallback xmlns="">
          <p:sp>
            <p:nvSpPr>
              <p:cNvPr id="10" name="TextBox 9">
                <a:extLst>
                  <a:ext uri="{FF2B5EF4-FFF2-40B4-BE49-F238E27FC236}">
                    <a16:creationId xmlns:a16="http://schemas.microsoft.com/office/drawing/2014/main" id="{F4FAC306-EC85-26F1-B985-26F16480525F}"/>
                  </a:ext>
                </a:extLst>
              </p:cNvPr>
              <p:cNvSpPr txBox="1">
                <a:spLocks noRot="1" noChangeAspect="1" noMove="1" noResize="1" noEditPoints="1" noAdjustHandles="1" noChangeArrowheads="1" noChangeShapeType="1" noTextEdit="1"/>
              </p:cNvSpPr>
              <p:nvPr/>
            </p:nvSpPr>
            <p:spPr>
              <a:xfrm>
                <a:off x="3528552" y="5668686"/>
                <a:ext cx="228600" cy="369332"/>
              </a:xfrm>
              <a:prstGeom prst="rect">
                <a:avLst/>
              </a:prstGeom>
              <a:blipFill>
                <a:blip r:embed="rId2"/>
                <a:stretch>
                  <a:fillRect r="-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30C9075-8FBF-54AF-DB87-E234C6E9DD32}"/>
                  </a:ext>
                </a:extLst>
              </p:cNvPr>
              <p:cNvSpPr txBox="1"/>
              <p:nvPr/>
            </p:nvSpPr>
            <p:spPr>
              <a:xfrm>
                <a:off x="609600" y="3201144"/>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tx1"/>
                          </a:solidFill>
                          <a:latin typeface="Cambria Math" panose="02040503050406030204" pitchFamily="18" charset="0"/>
                        </a:rPr>
                        <m:t>𝑦</m:t>
                      </m:r>
                    </m:oMath>
                  </m:oMathPara>
                </a14:m>
                <a:endParaRPr lang="en-US" sz="1800" dirty="0">
                  <a:solidFill>
                    <a:schemeClr val="tx1"/>
                  </a:solidFill>
                </a:endParaRPr>
              </a:p>
            </p:txBody>
          </p:sp>
        </mc:Choice>
        <mc:Fallback xmlns="">
          <p:sp>
            <p:nvSpPr>
              <p:cNvPr id="11" name="TextBox 10">
                <a:extLst>
                  <a:ext uri="{FF2B5EF4-FFF2-40B4-BE49-F238E27FC236}">
                    <a16:creationId xmlns:a16="http://schemas.microsoft.com/office/drawing/2014/main" id="{B30C9075-8FBF-54AF-DB87-E234C6E9DD32}"/>
                  </a:ext>
                </a:extLst>
              </p:cNvPr>
              <p:cNvSpPr txBox="1">
                <a:spLocks noRot="1" noChangeAspect="1" noMove="1" noResize="1" noEditPoints="1" noAdjustHandles="1" noChangeArrowheads="1" noChangeShapeType="1" noTextEdit="1"/>
              </p:cNvSpPr>
              <p:nvPr/>
            </p:nvSpPr>
            <p:spPr>
              <a:xfrm>
                <a:off x="609600" y="3201144"/>
                <a:ext cx="228600" cy="369332"/>
              </a:xfrm>
              <a:prstGeom prst="rect">
                <a:avLst/>
              </a:prstGeom>
              <a:blipFill>
                <a:blip r:embed="rId3"/>
                <a:stretch>
                  <a:fillRect r="-31579" b="-8197"/>
                </a:stretch>
              </a:blipFill>
            </p:spPr>
            <p:txBody>
              <a:bodyPr/>
              <a:lstStyle/>
              <a:p>
                <a:r>
                  <a:rPr lang="en-US">
                    <a:noFill/>
                  </a:rPr>
                  <a:t> </a:t>
                </a:r>
              </a:p>
            </p:txBody>
          </p:sp>
        </mc:Fallback>
      </mc:AlternateContent>
      <p:sp>
        <p:nvSpPr>
          <p:cNvPr id="12" name="Isosceles Triangle 11">
            <a:extLst>
              <a:ext uri="{FF2B5EF4-FFF2-40B4-BE49-F238E27FC236}">
                <a16:creationId xmlns:a16="http://schemas.microsoft.com/office/drawing/2014/main" id="{1005740F-430A-DA23-F78B-625D8BD878CC}"/>
              </a:ext>
            </a:extLst>
          </p:cNvPr>
          <p:cNvSpPr/>
          <p:nvPr/>
        </p:nvSpPr>
        <p:spPr>
          <a:xfrm>
            <a:off x="1144808" y="523627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5AB16075-244E-B5AE-0316-6F606CF2F280}"/>
              </a:ext>
            </a:extLst>
          </p:cNvPr>
          <p:cNvSpPr/>
          <p:nvPr/>
        </p:nvSpPr>
        <p:spPr>
          <a:xfrm>
            <a:off x="1373410" y="52362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FB5F30CB-C3A1-E058-F18A-533A0D8533AF}"/>
              </a:ext>
            </a:extLst>
          </p:cNvPr>
          <p:cNvSpPr/>
          <p:nvPr/>
        </p:nvSpPr>
        <p:spPr>
          <a:xfrm>
            <a:off x="1221008" y="51600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6F9E5CE-506D-F516-51A3-90AAE0DE020D}"/>
              </a:ext>
            </a:extLst>
          </p:cNvPr>
          <p:cNvSpPr/>
          <p:nvPr/>
        </p:nvSpPr>
        <p:spPr>
          <a:xfrm>
            <a:off x="2073289" y="4259802"/>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1AF90BB-B502-EC1B-0984-A20F3BD0C738}"/>
              </a:ext>
            </a:extLst>
          </p:cNvPr>
          <p:cNvSpPr/>
          <p:nvPr/>
        </p:nvSpPr>
        <p:spPr>
          <a:xfrm>
            <a:off x="2324747" y="412398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9461A74-3A7D-4125-B2C7-6410A2280519}"/>
              </a:ext>
            </a:extLst>
          </p:cNvPr>
          <p:cNvSpPr/>
          <p:nvPr/>
        </p:nvSpPr>
        <p:spPr>
          <a:xfrm>
            <a:off x="2301887" y="4380238"/>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53BB35C-55B6-9D36-8818-58BFE5A1EFEB}"/>
              </a:ext>
            </a:extLst>
          </p:cNvPr>
          <p:cNvSpPr/>
          <p:nvPr/>
        </p:nvSpPr>
        <p:spPr>
          <a:xfrm>
            <a:off x="2234045" y="38725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16E946E-C178-E237-FAB3-EE623D0C5680}"/>
              </a:ext>
            </a:extLst>
          </p:cNvPr>
          <p:cNvSpPr/>
          <p:nvPr/>
        </p:nvSpPr>
        <p:spPr>
          <a:xfrm>
            <a:off x="1743542" y="407826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8878264-1585-7E42-D4D5-2C1132CD0C59}"/>
              </a:ext>
            </a:extLst>
          </p:cNvPr>
          <p:cNvSpPr/>
          <p:nvPr/>
        </p:nvSpPr>
        <p:spPr>
          <a:xfrm>
            <a:off x="1766401" y="4478646"/>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4D6E952-A978-AE1B-4475-593368BC8804}"/>
              </a:ext>
            </a:extLst>
          </p:cNvPr>
          <p:cNvSpPr/>
          <p:nvPr/>
        </p:nvSpPr>
        <p:spPr>
          <a:xfrm>
            <a:off x="2530489" y="478692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BD047A7-3E1C-459C-F40A-E69E387C505E}"/>
              </a:ext>
            </a:extLst>
          </p:cNvPr>
          <p:cNvSpPr/>
          <p:nvPr/>
        </p:nvSpPr>
        <p:spPr>
          <a:xfrm>
            <a:off x="2615537" y="41011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7DA93BB-1196-B6B3-561C-1B3B33B1C00D}"/>
              </a:ext>
            </a:extLst>
          </p:cNvPr>
          <p:cNvSpPr/>
          <p:nvPr/>
        </p:nvSpPr>
        <p:spPr>
          <a:xfrm>
            <a:off x="1274346" y="5369477"/>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2DE5428-EB4E-9652-445F-C83F75AB5BD5}"/>
              </a:ext>
            </a:extLst>
          </p:cNvPr>
          <p:cNvGrpSpPr/>
          <p:nvPr/>
        </p:nvGrpSpPr>
        <p:grpSpPr>
          <a:xfrm>
            <a:off x="3026020" y="3124200"/>
            <a:ext cx="1027961" cy="523220"/>
            <a:chOff x="4533900" y="2504532"/>
            <a:chExt cx="1027961" cy="523220"/>
          </a:xfrm>
        </p:grpSpPr>
        <p:sp>
          <p:nvSpPr>
            <p:cNvPr id="24" name="Oval 23">
              <a:extLst>
                <a:ext uri="{FF2B5EF4-FFF2-40B4-BE49-F238E27FC236}">
                  <a16:creationId xmlns:a16="http://schemas.microsoft.com/office/drawing/2014/main" id="{2ADC19CB-884F-E735-32FD-6ECD6F494455}"/>
                </a:ext>
              </a:extLst>
            </p:cNvPr>
            <p:cNvSpPr/>
            <p:nvPr/>
          </p:nvSpPr>
          <p:spPr>
            <a:xfrm>
              <a:off x="4549139" y="2873832"/>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AA1B5A3D-6402-207F-4801-FB9092D975E0}"/>
                </a:ext>
              </a:extLst>
            </p:cNvPr>
            <p:cNvSpPr/>
            <p:nvPr/>
          </p:nvSpPr>
          <p:spPr>
            <a:xfrm>
              <a:off x="4533900" y="2628905"/>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FBFAF0F-FCAF-4A0C-26C9-7CE8B54B0A01}"/>
                </a:ext>
              </a:extLst>
            </p:cNvPr>
            <p:cNvSpPr txBox="1"/>
            <p:nvPr/>
          </p:nvSpPr>
          <p:spPr>
            <a:xfrm>
              <a:off x="4576977" y="2504532"/>
              <a:ext cx="984884" cy="523220"/>
            </a:xfrm>
            <a:prstGeom prst="rect">
              <a:avLst/>
            </a:prstGeom>
            <a:noFill/>
          </p:spPr>
          <p:txBody>
            <a:bodyPr wrap="square" rtlCol="0">
              <a:spAutoFit/>
            </a:bodyPr>
            <a:lstStyle/>
            <a:p>
              <a:r>
                <a:rPr lang="en-US" sz="1400" dirty="0">
                  <a:solidFill>
                    <a:schemeClr val="tx1"/>
                  </a:solidFill>
                  <a:latin typeface="+mn-lt"/>
                </a:rPr>
                <a:t>male</a:t>
              </a:r>
            </a:p>
            <a:p>
              <a:r>
                <a:rPr lang="en-US" sz="1400" dirty="0">
                  <a:solidFill>
                    <a:schemeClr val="tx1"/>
                  </a:solidFill>
                  <a:latin typeface="+mn-lt"/>
                </a:rPr>
                <a:t>female</a:t>
              </a:r>
            </a:p>
          </p:txBody>
        </p:sp>
      </p:grpSp>
      <p:sp>
        <p:nvSpPr>
          <p:cNvPr id="28" name="Oval 27">
            <a:extLst>
              <a:ext uri="{FF2B5EF4-FFF2-40B4-BE49-F238E27FC236}">
                <a16:creationId xmlns:a16="http://schemas.microsoft.com/office/drawing/2014/main" id="{A0809A56-9F0D-7AA8-3743-492CAA142978}"/>
              </a:ext>
            </a:extLst>
          </p:cNvPr>
          <p:cNvSpPr/>
          <p:nvPr/>
        </p:nvSpPr>
        <p:spPr>
          <a:xfrm>
            <a:off x="1542008" y="3575449"/>
            <a:ext cx="1429792" cy="1481917"/>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1" name="Oval 30">
            <a:extLst>
              <a:ext uri="{FF2B5EF4-FFF2-40B4-BE49-F238E27FC236}">
                <a16:creationId xmlns:a16="http://schemas.microsoft.com/office/drawing/2014/main" id="{25A53DD7-A32C-4624-B32C-A38EC20C4F02}"/>
              </a:ext>
            </a:extLst>
          </p:cNvPr>
          <p:cNvSpPr/>
          <p:nvPr/>
        </p:nvSpPr>
        <p:spPr>
          <a:xfrm>
            <a:off x="1012147" y="5065862"/>
            <a:ext cx="524397" cy="493175"/>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52BAEC7-1038-3AD8-BBDA-D8A173849207}"/>
                  </a:ext>
                </a:extLst>
              </p:cNvPr>
              <p:cNvSpPr txBox="1"/>
              <p:nvPr/>
            </p:nvSpPr>
            <p:spPr>
              <a:xfrm>
                <a:off x="838200" y="4702234"/>
                <a:ext cx="4361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1</m:t>
                          </m:r>
                        </m:sub>
                      </m:sSub>
                    </m:oMath>
                  </m:oMathPara>
                </a14:m>
                <a:endParaRPr lang="en-US" sz="1600" dirty="0">
                  <a:solidFill>
                    <a:schemeClr val="accent6"/>
                  </a:solidFill>
                </a:endParaRPr>
              </a:p>
            </p:txBody>
          </p:sp>
        </mc:Choice>
        <mc:Fallback xmlns="">
          <p:sp>
            <p:nvSpPr>
              <p:cNvPr id="33" name="TextBox 32">
                <a:extLst>
                  <a:ext uri="{FF2B5EF4-FFF2-40B4-BE49-F238E27FC236}">
                    <a16:creationId xmlns:a16="http://schemas.microsoft.com/office/drawing/2014/main" id="{B52BAEC7-1038-3AD8-BBDA-D8A173849207}"/>
                  </a:ext>
                </a:extLst>
              </p:cNvPr>
              <p:cNvSpPr txBox="1">
                <a:spLocks noRot="1" noChangeAspect="1" noMove="1" noResize="1" noEditPoints="1" noAdjustHandles="1" noChangeArrowheads="1" noChangeShapeType="1" noTextEdit="1"/>
              </p:cNvSpPr>
              <p:nvPr/>
            </p:nvSpPr>
            <p:spPr>
              <a:xfrm>
                <a:off x="838200" y="4702234"/>
                <a:ext cx="43614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B5BD1E9-6578-D71E-2721-54FD0726D255}"/>
                  </a:ext>
                </a:extLst>
              </p:cNvPr>
              <p:cNvSpPr txBox="1"/>
              <p:nvPr/>
            </p:nvSpPr>
            <p:spPr>
              <a:xfrm>
                <a:off x="1710436" y="3254434"/>
                <a:ext cx="44089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2</m:t>
                          </m:r>
                        </m:sub>
                      </m:sSub>
                    </m:oMath>
                  </m:oMathPara>
                </a14:m>
                <a:endParaRPr lang="en-US" sz="1600" dirty="0">
                  <a:solidFill>
                    <a:schemeClr val="accent6"/>
                  </a:solidFill>
                </a:endParaRPr>
              </a:p>
            </p:txBody>
          </p:sp>
        </mc:Choice>
        <mc:Fallback xmlns="">
          <p:sp>
            <p:nvSpPr>
              <p:cNvPr id="34" name="TextBox 33">
                <a:extLst>
                  <a:ext uri="{FF2B5EF4-FFF2-40B4-BE49-F238E27FC236}">
                    <a16:creationId xmlns:a16="http://schemas.microsoft.com/office/drawing/2014/main" id="{1B5BD1E9-6578-D71E-2721-54FD0726D255}"/>
                  </a:ext>
                </a:extLst>
              </p:cNvPr>
              <p:cNvSpPr txBox="1">
                <a:spLocks noRot="1" noChangeAspect="1" noMove="1" noResize="1" noEditPoints="1" noAdjustHandles="1" noChangeArrowheads="1" noChangeShapeType="1" noTextEdit="1"/>
              </p:cNvSpPr>
              <p:nvPr/>
            </p:nvSpPr>
            <p:spPr>
              <a:xfrm>
                <a:off x="1710436" y="3254434"/>
                <a:ext cx="440890"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6" name="Table 35">
                <a:extLst>
                  <a:ext uri="{FF2B5EF4-FFF2-40B4-BE49-F238E27FC236}">
                    <a16:creationId xmlns:a16="http://schemas.microsoft.com/office/drawing/2014/main" id="{5CE7FEB9-4C5A-1DC1-FD21-7BBF0EA1B227}"/>
                  </a:ext>
                </a:extLst>
              </p:cNvPr>
              <p:cNvGraphicFramePr>
                <a:graphicFrameLocks noGrp="1"/>
              </p:cNvGraphicFramePr>
              <p:nvPr>
                <p:extLst>
                  <p:ext uri="{D42A27DB-BD31-4B8C-83A1-F6EECF244321}">
                    <p14:modId xmlns:p14="http://schemas.microsoft.com/office/powerpoint/2010/main" val="1448644138"/>
                  </p:ext>
                </p:extLst>
              </p:nvPr>
            </p:nvGraphicFramePr>
            <p:xfrm>
              <a:off x="3960281" y="3558752"/>
              <a:ext cx="4693538" cy="2103120"/>
            </p:xfrm>
            <a:graphic>
              <a:graphicData uri="http://schemas.openxmlformats.org/drawingml/2006/table">
                <a:tbl>
                  <a:tblPr firstRow="1" bandRow="1">
                    <a:tableStyleId>{93296810-A885-4BE3-A3E7-6D5BEEA58F35}</a:tableStyleId>
                  </a:tblPr>
                  <a:tblGrid>
                    <a:gridCol w="782256">
                      <a:extLst>
                        <a:ext uri="{9D8B030D-6E8A-4147-A177-3AD203B41FA5}">
                          <a16:colId xmlns:a16="http://schemas.microsoft.com/office/drawing/2014/main" val="1492696405"/>
                        </a:ext>
                      </a:extLst>
                    </a:gridCol>
                    <a:gridCol w="659663">
                      <a:extLst>
                        <a:ext uri="{9D8B030D-6E8A-4147-A177-3AD203B41FA5}">
                          <a16:colId xmlns:a16="http://schemas.microsoft.com/office/drawing/2014/main" val="2847553297"/>
                        </a:ext>
                      </a:extLst>
                    </a:gridCol>
                    <a:gridCol w="782256">
                      <a:extLst>
                        <a:ext uri="{9D8B030D-6E8A-4147-A177-3AD203B41FA5}">
                          <a16:colId xmlns:a16="http://schemas.microsoft.com/office/drawing/2014/main" val="3022498638"/>
                        </a:ext>
                      </a:extLst>
                    </a:gridCol>
                    <a:gridCol w="704031">
                      <a:extLst>
                        <a:ext uri="{9D8B030D-6E8A-4147-A177-3AD203B41FA5}">
                          <a16:colId xmlns:a16="http://schemas.microsoft.com/office/drawing/2014/main" val="1932617447"/>
                        </a:ext>
                      </a:extLst>
                    </a:gridCol>
                    <a:gridCol w="860482">
                      <a:extLst>
                        <a:ext uri="{9D8B030D-6E8A-4147-A177-3AD203B41FA5}">
                          <a16:colId xmlns:a16="http://schemas.microsoft.com/office/drawing/2014/main" val="793220018"/>
                        </a:ext>
                      </a:extLst>
                    </a:gridCol>
                    <a:gridCol w="904850">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548640">
                    <a:tc>
                      <a:txBody>
                        <a:bodyPr/>
                        <a:lstStyle/>
                        <a:p>
                          <a:r>
                            <a:rPr lang="en-US" sz="1200" dirty="0"/>
                            <a:t>Cluster 1</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3</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4</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3</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3/4 = </m:t>
                                </m:r>
                                <m:r>
                                  <a:rPr lang="en-US" sz="1200" b="1" i="1" dirty="0" smtClean="0">
                                    <a:latin typeface="Cambria Math" panose="02040503050406030204" pitchFamily="18" charset="0"/>
                                  </a:rPr>
                                  <m:t>𝟕𝟓</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1343694557"/>
                      </a:ext>
                    </a:extLst>
                  </a:tr>
                  <a:tr h="548640">
                    <a:tc>
                      <a:txBody>
                        <a:bodyPr/>
                        <a:lstStyle/>
                        <a:p>
                          <a:r>
                            <a:rPr lang="en-US" sz="1200" dirty="0"/>
                            <a:t>Cluster 2</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7</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8</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7</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7/8 = </m:t>
                                </m:r>
                                <m:r>
                                  <a:rPr lang="en-US" sz="1200" b="1" i="1" dirty="0" smtClean="0">
                                    <a:latin typeface="Cambria Math" panose="02040503050406030204" pitchFamily="18" charset="0"/>
                                  </a:rPr>
                                  <m:t>𝟖𝟕</m:t>
                                </m:r>
                                <m:r>
                                  <a:rPr lang="en-US" sz="1200" b="1" i="1" dirty="0" smtClean="0">
                                    <a:latin typeface="Cambria Math" panose="02040503050406030204" pitchFamily="18" charset="0"/>
                                  </a:rPr>
                                  <m:t>.</m:t>
                                </m:r>
                                <m:r>
                                  <a:rPr lang="en-US" sz="1200" b="1" i="1" dirty="0" smtClean="0">
                                    <a:latin typeface="Cambria Math" panose="02040503050406030204" pitchFamily="18" charset="0"/>
                                  </a:rPr>
                                  <m:t>𝟓</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465415871"/>
                      </a:ext>
                    </a:extLst>
                  </a:tr>
                  <a:tr h="548640">
                    <a:tc>
                      <a:txBody>
                        <a:bodyPr/>
                        <a:lstStyle/>
                        <a:p>
                          <a:r>
                            <a:rPr lang="en-US" sz="1200" b="1" dirty="0"/>
                            <a:t>Total</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4</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8</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r>
                                  <a:rPr lang="en-US" sz="1200" b="0" i="1" dirty="0" smtClean="0">
                                    <a:latin typeface="Cambria Math" panose="02040503050406030204" pitchFamily="18" charset="0"/>
                                  </a:rPr>
                                  <m:t>2</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10</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10/12 = </m:t>
                                </m:r>
                                <m:r>
                                  <a:rPr lang="en-US" sz="1200" b="1" i="1" dirty="0" smtClean="0">
                                    <a:latin typeface="Cambria Math" panose="02040503050406030204" pitchFamily="18" charset="0"/>
                                  </a:rPr>
                                  <m:t>𝟖𝟑</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2248613276"/>
                      </a:ext>
                    </a:extLst>
                  </a:tr>
                </a:tbl>
              </a:graphicData>
            </a:graphic>
          </p:graphicFrame>
        </mc:Choice>
        <mc:Fallback xmlns="">
          <p:graphicFrame>
            <p:nvGraphicFramePr>
              <p:cNvPr id="36" name="Table 35">
                <a:extLst>
                  <a:ext uri="{FF2B5EF4-FFF2-40B4-BE49-F238E27FC236}">
                    <a16:creationId xmlns:a16="http://schemas.microsoft.com/office/drawing/2014/main" id="{5CE7FEB9-4C5A-1DC1-FD21-7BBF0EA1B227}"/>
                  </a:ext>
                </a:extLst>
              </p:cNvPr>
              <p:cNvGraphicFramePr>
                <a:graphicFrameLocks noGrp="1"/>
              </p:cNvGraphicFramePr>
              <p:nvPr>
                <p:extLst>
                  <p:ext uri="{D42A27DB-BD31-4B8C-83A1-F6EECF244321}">
                    <p14:modId xmlns:p14="http://schemas.microsoft.com/office/powerpoint/2010/main" val="1448644138"/>
                  </p:ext>
                </p:extLst>
              </p:nvPr>
            </p:nvGraphicFramePr>
            <p:xfrm>
              <a:off x="3960281" y="3558752"/>
              <a:ext cx="4693538" cy="2103120"/>
            </p:xfrm>
            <a:graphic>
              <a:graphicData uri="http://schemas.openxmlformats.org/drawingml/2006/table">
                <a:tbl>
                  <a:tblPr firstRow="1" bandRow="1">
                    <a:tableStyleId>{93296810-A885-4BE3-A3E7-6D5BEEA58F35}</a:tableStyleId>
                  </a:tblPr>
                  <a:tblGrid>
                    <a:gridCol w="782256">
                      <a:extLst>
                        <a:ext uri="{9D8B030D-6E8A-4147-A177-3AD203B41FA5}">
                          <a16:colId xmlns:a16="http://schemas.microsoft.com/office/drawing/2014/main" val="1492696405"/>
                        </a:ext>
                      </a:extLst>
                    </a:gridCol>
                    <a:gridCol w="659663">
                      <a:extLst>
                        <a:ext uri="{9D8B030D-6E8A-4147-A177-3AD203B41FA5}">
                          <a16:colId xmlns:a16="http://schemas.microsoft.com/office/drawing/2014/main" val="2847553297"/>
                        </a:ext>
                      </a:extLst>
                    </a:gridCol>
                    <a:gridCol w="782256">
                      <a:extLst>
                        <a:ext uri="{9D8B030D-6E8A-4147-A177-3AD203B41FA5}">
                          <a16:colId xmlns:a16="http://schemas.microsoft.com/office/drawing/2014/main" val="3022498638"/>
                        </a:ext>
                      </a:extLst>
                    </a:gridCol>
                    <a:gridCol w="704031">
                      <a:extLst>
                        <a:ext uri="{9D8B030D-6E8A-4147-A177-3AD203B41FA5}">
                          <a16:colId xmlns:a16="http://schemas.microsoft.com/office/drawing/2014/main" val="1932617447"/>
                        </a:ext>
                      </a:extLst>
                    </a:gridCol>
                    <a:gridCol w="860482">
                      <a:extLst>
                        <a:ext uri="{9D8B030D-6E8A-4147-A177-3AD203B41FA5}">
                          <a16:colId xmlns:a16="http://schemas.microsoft.com/office/drawing/2014/main" val="793220018"/>
                        </a:ext>
                      </a:extLst>
                    </a:gridCol>
                    <a:gridCol w="904850">
                      <a:extLst>
                        <a:ext uri="{9D8B030D-6E8A-4147-A177-3AD203B41FA5}">
                          <a16:colId xmlns:a16="http://schemas.microsoft.com/office/drawing/2014/main" val="141571429"/>
                        </a:ext>
                      </a:extLst>
                    </a:gridCol>
                  </a:tblGrid>
                  <a:tr h="45720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548640">
                    <a:tc>
                      <a:txBody>
                        <a:bodyPr/>
                        <a:lstStyle/>
                        <a:p>
                          <a:r>
                            <a:rPr lang="en-US" sz="1200" dirty="0"/>
                            <a:t>Cluster 1</a:t>
                          </a:r>
                        </a:p>
                      </a:txBody>
                      <a:tcPr/>
                    </a:tc>
                    <a:tc>
                      <a:txBody>
                        <a:bodyPr/>
                        <a:lstStyle/>
                        <a:p>
                          <a:endParaRPr lang="en-US"/>
                        </a:p>
                      </a:txBody>
                      <a:tcPr>
                        <a:blipFill>
                          <a:blip r:embed="rId6"/>
                          <a:stretch>
                            <a:fillRect l="-118349" t="-84444" r="-493578" b="-203333"/>
                          </a:stretch>
                        </a:blipFill>
                      </a:tcPr>
                    </a:tc>
                    <a:tc>
                      <a:txBody>
                        <a:bodyPr/>
                        <a:lstStyle/>
                        <a:p>
                          <a:endParaRPr lang="en-US"/>
                        </a:p>
                      </a:txBody>
                      <a:tcPr>
                        <a:blipFill>
                          <a:blip r:embed="rId6"/>
                          <a:stretch>
                            <a:fillRect l="-185938" t="-84444" r="-320313" b="-203333"/>
                          </a:stretch>
                        </a:blipFill>
                      </a:tcPr>
                    </a:tc>
                    <a:tc>
                      <a:txBody>
                        <a:bodyPr/>
                        <a:lstStyle/>
                        <a:p>
                          <a:endParaRPr lang="en-US"/>
                        </a:p>
                      </a:txBody>
                      <a:tcPr>
                        <a:blipFill>
                          <a:blip r:embed="rId6"/>
                          <a:stretch>
                            <a:fillRect l="-315517" t="-84444" r="-253448" b="-203333"/>
                          </a:stretch>
                        </a:blipFill>
                      </a:tcPr>
                    </a:tc>
                    <a:tc>
                      <a:txBody>
                        <a:bodyPr/>
                        <a:lstStyle/>
                        <a:p>
                          <a:endParaRPr lang="en-US"/>
                        </a:p>
                      </a:txBody>
                      <a:tcPr>
                        <a:blipFill>
                          <a:blip r:embed="rId6"/>
                          <a:stretch>
                            <a:fillRect l="-341844" t="-84444" r="-108511" b="-203333"/>
                          </a:stretch>
                        </a:blipFill>
                      </a:tcPr>
                    </a:tc>
                    <a:tc>
                      <a:txBody>
                        <a:bodyPr/>
                        <a:lstStyle/>
                        <a:p>
                          <a:endParaRPr lang="en-US"/>
                        </a:p>
                      </a:txBody>
                      <a:tcPr>
                        <a:blipFill>
                          <a:blip r:embed="rId6"/>
                          <a:stretch>
                            <a:fillRect l="-418121" t="-84444" r="-2685" b="-203333"/>
                          </a:stretch>
                        </a:blipFill>
                      </a:tcPr>
                    </a:tc>
                    <a:extLst>
                      <a:ext uri="{0D108BD9-81ED-4DB2-BD59-A6C34878D82A}">
                        <a16:rowId xmlns:a16="http://schemas.microsoft.com/office/drawing/2014/main" val="1343694557"/>
                      </a:ext>
                    </a:extLst>
                  </a:tr>
                  <a:tr h="548640">
                    <a:tc>
                      <a:txBody>
                        <a:bodyPr/>
                        <a:lstStyle/>
                        <a:p>
                          <a:r>
                            <a:rPr lang="en-US" sz="1200" dirty="0"/>
                            <a:t>Cluster 2</a:t>
                          </a:r>
                        </a:p>
                      </a:txBody>
                      <a:tcPr/>
                    </a:tc>
                    <a:tc>
                      <a:txBody>
                        <a:bodyPr/>
                        <a:lstStyle/>
                        <a:p>
                          <a:endParaRPr lang="en-US"/>
                        </a:p>
                      </a:txBody>
                      <a:tcPr>
                        <a:blipFill>
                          <a:blip r:embed="rId6"/>
                          <a:stretch>
                            <a:fillRect l="-118349" t="-182418" r="-493578" b="-101099"/>
                          </a:stretch>
                        </a:blipFill>
                      </a:tcPr>
                    </a:tc>
                    <a:tc>
                      <a:txBody>
                        <a:bodyPr/>
                        <a:lstStyle/>
                        <a:p>
                          <a:endParaRPr lang="en-US"/>
                        </a:p>
                      </a:txBody>
                      <a:tcPr>
                        <a:blipFill>
                          <a:blip r:embed="rId6"/>
                          <a:stretch>
                            <a:fillRect l="-185938" t="-182418" r="-320313" b="-101099"/>
                          </a:stretch>
                        </a:blipFill>
                      </a:tcPr>
                    </a:tc>
                    <a:tc>
                      <a:txBody>
                        <a:bodyPr/>
                        <a:lstStyle/>
                        <a:p>
                          <a:endParaRPr lang="en-US"/>
                        </a:p>
                      </a:txBody>
                      <a:tcPr>
                        <a:blipFill>
                          <a:blip r:embed="rId6"/>
                          <a:stretch>
                            <a:fillRect l="-315517" t="-182418" r="-253448" b="-101099"/>
                          </a:stretch>
                        </a:blipFill>
                      </a:tcPr>
                    </a:tc>
                    <a:tc>
                      <a:txBody>
                        <a:bodyPr/>
                        <a:lstStyle/>
                        <a:p>
                          <a:endParaRPr lang="en-US"/>
                        </a:p>
                      </a:txBody>
                      <a:tcPr>
                        <a:blipFill>
                          <a:blip r:embed="rId6"/>
                          <a:stretch>
                            <a:fillRect l="-341844" t="-182418" r="-108511" b="-101099"/>
                          </a:stretch>
                        </a:blipFill>
                      </a:tcPr>
                    </a:tc>
                    <a:tc>
                      <a:txBody>
                        <a:bodyPr/>
                        <a:lstStyle/>
                        <a:p>
                          <a:endParaRPr lang="en-US"/>
                        </a:p>
                      </a:txBody>
                      <a:tcPr>
                        <a:blipFill>
                          <a:blip r:embed="rId6"/>
                          <a:stretch>
                            <a:fillRect l="-418121" t="-182418" r="-2685" b="-101099"/>
                          </a:stretch>
                        </a:blipFill>
                      </a:tcPr>
                    </a:tc>
                    <a:extLst>
                      <a:ext uri="{0D108BD9-81ED-4DB2-BD59-A6C34878D82A}">
                        <a16:rowId xmlns:a16="http://schemas.microsoft.com/office/drawing/2014/main" val="465415871"/>
                      </a:ext>
                    </a:extLst>
                  </a:tr>
                  <a:tr h="548640">
                    <a:tc>
                      <a:txBody>
                        <a:bodyPr/>
                        <a:lstStyle/>
                        <a:p>
                          <a:r>
                            <a:rPr lang="en-US" sz="1200" b="1" dirty="0"/>
                            <a:t>Total</a:t>
                          </a:r>
                        </a:p>
                      </a:txBody>
                      <a:tcPr/>
                    </a:tc>
                    <a:tc>
                      <a:txBody>
                        <a:bodyPr/>
                        <a:lstStyle/>
                        <a:p>
                          <a:endParaRPr lang="en-US"/>
                        </a:p>
                      </a:txBody>
                      <a:tcPr>
                        <a:blipFill>
                          <a:blip r:embed="rId6"/>
                          <a:stretch>
                            <a:fillRect l="-118349" t="-285556" r="-493578" b="-2222"/>
                          </a:stretch>
                        </a:blipFill>
                      </a:tcPr>
                    </a:tc>
                    <a:tc>
                      <a:txBody>
                        <a:bodyPr/>
                        <a:lstStyle/>
                        <a:p>
                          <a:endParaRPr lang="en-US"/>
                        </a:p>
                      </a:txBody>
                      <a:tcPr>
                        <a:blipFill>
                          <a:blip r:embed="rId6"/>
                          <a:stretch>
                            <a:fillRect l="-185938" t="-285556" r="-320313" b="-2222"/>
                          </a:stretch>
                        </a:blipFill>
                      </a:tcPr>
                    </a:tc>
                    <a:tc>
                      <a:txBody>
                        <a:bodyPr/>
                        <a:lstStyle/>
                        <a:p>
                          <a:endParaRPr lang="en-US"/>
                        </a:p>
                      </a:txBody>
                      <a:tcPr>
                        <a:blipFill>
                          <a:blip r:embed="rId6"/>
                          <a:stretch>
                            <a:fillRect l="-315517" t="-285556" r="-253448" b="-2222"/>
                          </a:stretch>
                        </a:blipFill>
                      </a:tcPr>
                    </a:tc>
                    <a:tc>
                      <a:txBody>
                        <a:bodyPr/>
                        <a:lstStyle/>
                        <a:p>
                          <a:endParaRPr lang="en-US"/>
                        </a:p>
                      </a:txBody>
                      <a:tcPr>
                        <a:blipFill>
                          <a:blip r:embed="rId6"/>
                          <a:stretch>
                            <a:fillRect l="-341844" t="-285556" r="-108511" b="-2222"/>
                          </a:stretch>
                        </a:blipFill>
                      </a:tcPr>
                    </a:tc>
                    <a:tc>
                      <a:txBody>
                        <a:bodyPr/>
                        <a:lstStyle/>
                        <a:p>
                          <a:endParaRPr lang="en-US"/>
                        </a:p>
                      </a:txBody>
                      <a:tcPr>
                        <a:blipFill>
                          <a:blip r:embed="rId6"/>
                          <a:stretch>
                            <a:fillRect l="-418121" t="-285556" r="-2685" b="-2222"/>
                          </a:stretch>
                        </a:blipFill>
                      </a:tcPr>
                    </a:tc>
                    <a:extLst>
                      <a:ext uri="{0D108BD9-81ED-4DB2-BD59-A6C34878D82A}">
                        <a16:rowId xmlns:a16="http://schemas.microsoft.com/office/drawing/2014/main" val="2248613276"/>
                      </a:ext>
                    </a:extLst>
                  </a:tr>
                </a:tbl>
              </a:graphicData>
            </a:graphic>
          </p:graphicFrame>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B2A95E6-3D4B-58D5-51F5-A8E490F0E50C}"/>
                  </a:ext>
                </a:extLst>
              </p:cNvPr>
              <p:cNvSpPr txBox="1"/>
              <p:nvPr/>
            </p:nvSpPr>
            <p:spPr>
              <a:xfrm>
                <a:off x="4953000" y="2443343"/>
                <a:ext cx="2210477" cy="5187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𝑝𝑢𝑟𝑖𝑡𝑦</m:t>
                      </m:r>
                      <m:r>
                        <a:rPr lang="en-US" sz="1800" b="0" i="1" smtClean="0">
                          <a:solidFill>
                            <a:schemeClr val="tx1"/>
                          </a:solidFill>
                          <a:latin typeface="Cambria Math" panose="02040503050406030204" pitchFamily="18" charset="0"/>
                        </a:rPr>
                        <m:t>= </m:t>
                      </m:r>
                      <m:f>
                        <m:fPr>
                          <m:ctrlPr>
                            <a:rPr lang="en-US" sz="1800" b="0" i="1" smtClean="0">
                              <a:solidFill>
                                <a:schemeClr val="tx1"/>
                              </a:solidFill>
                              <a:latin typeface="Cambria Math" panose="02040503050406030204" pitchFamily="18" charset="0"/>
                            </a:rPr>
                          </m:ctrlPr>
                        </m:fPr>
                        <m:num>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𝑚𝑎𝑗𝑜𝑟𝑖𝑡𝑦</m:t>
                          </m:r>
                        </m:num>
                        <m:den>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𝑡𝑜𝑡𝑎𝑙</m:t>
                          </m:r>
                        </m:den>
                      </m:f>
                    </m:oMath>
                  </m:oMathPara>
                </a14:m>
                <a:endParaRPr lang="en-US" sz="1800" dirty="0">
                  <a:solidFill>
                    <a:schemeClr val="tx1"/>
                  </a:solidFill>
                </a:endParaRPr>
              </a:p>
            </p:txBody>
          </p:sp>
        </mc:Choice>
        <mc:Fallback xmlns="">
          <p:sp>
            <p:nvSpPr>
              <p:cNvPr id="4" name="TextBox 3">
                <a:extLst>
                  <a:ext uri="{FF2B5EF4-FFF2-40B4-BE49-F238E27FC236}">
                    <a16:creationId xmlns:a16="http://schemas.microsoft.com/office/drawing/2014/main" id="{CB2A95E6-3D4B-58D5-51F5-A8E490F0E50C}"/>
                  </a:ext>
                </a:extLst>
              </p:cNvPr>
              <p:cNvSpPr txBox="1">
                <a:spLocks noRot="1" noChangeAspect="1" noMove="1" noResize="1" noEditPoints="1" noAdjustHandles="1" noChangeArrowheads="1" noChangeShapeType="1" noTextEdit="1"/>
              </p:cNvSpPr>
              <p:nvPr/>
            </p:nvSpPr>
            <p:spPr>
              <a:xfrm>
                <a:off x="4953000" y="2443343"/>
                <a:ext cx="2210477" cy="518732"/>
              </a:xfrm>
              <a:prstGeom prst="rect">
                <a:avLst/>
              </a:prstGeom>
              <a:blipFill>
                <a:blip r:embed="rId7"/>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F9A232AB-E715-E743-375F-2D7EC9ED91DF}"/>
              </a:ext>
            </a:extLst>
          </p:cNvPr>
          <p:cNvSpPr txBox="1">
            <a:spLocks/>
          </p:cNvSpPr>
          <p:nvPr/>
        </p:nvSpPr>
        <p:spPr>
          <a:xfrm>
            <a:off x="696525" y="5936384"/>
            <a:ext cx="7886700" cy="567998"/>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Clr>
                <a:schemeClr val="accent1"/>
              </a:buClr>
              <a:buFont typeface="Wingdings" panose="05000000000000000000" pitchFamily="2"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1"/>
              </a:buClr>
              <a:buFont typeface="Calibri" panose="020F050202020403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SzTx/>
            </a:pPr>
            <a:r>
              <a:rPr lang="en-US" dirty="0"/>
              <a:t>Note: Purity automatically increases when the number of clusters increases.</a:t>
            </a:r>
          </a:p>
        </p:txBody>
      </p:sp>
    </p:spTree>
    <p:extLst>
      <p:ext uri="{BB962C8B-B14F-4D97-AF65-F5344CB8AC3E}">
        <p14:creationId xmlns:p14="http://schemas.microsoft.com/office/powerpoint/2010/main" val="408846579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89D21-20D6-E23E-21CD-4C6A53C45362}"/>
              </a:ext>
            </a:extLst>
          </p:cNvPr>
          <p:cNvSpPr>
            <a:spLocks noGrp="1"/>
          </p:cNvSpPr>
          <p:nvPr>
            <p:ph type="title"/>
          </p:nvPr>
        </p:nvSpPr>
        <p:spPr/>
        <p:txBody>
          <a:bodyPr/>
          <a:lstStyle/>
          <a:p>
            <a:r>
              <a:rPr lang="en-US" dirty="0"/>
              <a:t>Supervised Index: Rand Index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438832-B82A-FFE8-6A23-C36F8B4E569F}"/>
                  </a:ext>
                </a:extLst>
              </p:cNvPr>
              <p:cNvSpPr>
                <a:spLocks noGrp="1"/>
              </p:cNvSpPr>
              <p:nvPr>
                <p:ph idx="1"/>
              </p:nvPr>
            </p:nvSpPr>
            <p:spPr>
              <a:xfrm>
                <a:off x="628650" y="1825626"/>
                <a:ext cx="7886700" cy="1663304"/>
              </a:xfrm>
            </p:spPr>
            <p:txBody>
              <a:bodyPr>
                <a:normAutofit fontScale="70000" lnSpcReduction="20000"/>
              </a:bodyPr>
              <a:lstStyle/>
              <a:p>
                <a:r>
                  <a:rPr lang="en-US" dirty="0"/>
                  <a:t>The Rand index computes the  similarity between two partitions in the range </a:t>
                </a:r>
                <a14:m>
                  <m:oMath xmlns:m="http://schemas.openxmlformats.org/officeDocument/2006/math">
                    <m:r>
                      <a:rPr lang="en-US" i="1" dirty="0" smtClean="0">
                        <a:latin typeface="Cambria Math" panose="02040503050406030204" pitchFamily="18" charset="0"/>
                      </a:rPr>
                      <m:t>[0,1].  </m:t>
                    </m:r>
                  </m:oMath>
                </a14:m>
                <a:r>
                  <a:rPr lang="en-US" dirty="0"/>
                  <a:t>The partitions are the clusters and the ground truth classifications using pairwise comparisons.</a:t>
                </a:r>
              </a:p>
              <a:p>
                <a:endParaRPr lang="en-US" dirty="0"/>
              </a:p>
              <a:p>
                <a:pPr marL="0" indent="0">
                  <a:buNone/>
                </a:pPr>
                <a14:m>
                  <m:oMath xmlns:m="http://schemas.openxmlformats.org/officeDocument/2006/math">
                    <m:r>
                      <a:rPr lang="en-US" i="1" dirty="0" smtClean="0">
                        <a:latin typeface="Cambria Math" panose="02040503050406030204" pitchFamily="18" charset="0"/>
                      </a:rPr>
                      <m:t>𝑅𝐼</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𝑐𝑜𝑛𝑐𝑜𝑟𝑑𝑎𝑛𝑡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r>
                          <a:rPr lang="en-US" b="0" i="1" dirty="0" smtClean="0">
                            <a:latin typeface="Cambria Math" panose="02040503050406030204" pitchFamily="18" charset="0"/>
                          </a:rPr>
                          <m:t> +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𝑑𝑖𝑠𝑐𝑜𝑟𝑑𝑎𝑛𝑡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𝑑</m:t>
                        </m:r>
                      </m:num>
                      <m:den>
                        <m:d>
                          <m:dPr>
                            <m:ctrlPr>
                              <a:rPr lang="en-US" b="0" i="1" dirty="0" smtClean="0">
                                <a:latin typeface="Cambria Math" panose="02040503050406030204" pitchFamily="18" charset="0"/>
                              </a:rPr>
                            </m:ctrlPr>
                          </m:dPr>
                          <m:e>
                            <m:f>
                              <m:fPr>
                                <m:type m:val="noBa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e>
                        </m:d>
                      </m:den>
                    </m:f>
                  </m:oMath>
                </a14:m>
                <a:r>
                  <a:rPr lang="en-US" dirty="0"/>
                  <a:t> </a:t>
                </a:r>
              </a:p>
              <a:p>
                <a:endParaRPr lang="en-US" dirty="0"/>
              </a:p>
              <a:p>
                <a:r>
                  <a:rPr lang="en-US" dirty="0"/>
                  <a:t>Example: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7438832-B82A-FFE8-6A23-C36F8B4E569F}"/>
                  </a:ext>
                </a:extLst>
              </p:cNvPr>
              <p:cNvSpPr>
                <a:spLocks noGrp="1" noRot="1" noChangeAspect="1" noMove="1" noResize="1" noEditPoints="1" noAdjustHandles="1" noChangeArrowheads="1" noChangeShapeType="1" noTextEdit="1"/>
              </p:cNvSpPr>
              <p:nvPr>
                <p:ph idx="1"/>
              </p:nvPr>
            </p:nvSpPr>
            <p:spPr>
              <a:xfrm>
                <a:off x="628650" y="1825626"/>
                <a:ext cx="7886700" cy="1663304"/>
              </a:xfrm>
              <a:blipFill>
                <a:blip r:embed="rId2"/>
                <a:stretch>
                  <a:fillRect l="-232" t="-36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3402347-E462-DBA9-B979-A3FD0B02DBD0}"/>
                  </a:ext>
                </a:extLst>
              </p:cNvPr>
              <p:cNvGraphicFramePr>
                <a:graphicFrameLocks noGrp="1"/>
              </p:cNvGraphicFramePr>
              <p:nvPr>
                <p:extLst>
                  <p:ext uri="{D42A27DB-BD31-4B8C-83A1-F6EECF244321}">
                    <p14:modId xmlns:p14="http://schemas.microsoft.com/office/powerpoint/2010/main" val="2954256295"/>
                  </p:ext>
                </p:extLst>
              </p:nvPr>
            </p:nvGraphicFramePr>
            <p:xfrm>
              <a:off x="838200" y="3488930"/>
              <a:ext cx="2971800" cy="124460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𝐶</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𝐶</m:t>
                                </m:r>
                                <m:r>
                                  <a:rPr lang="en-US" dirty="0" smtClean="0">
                                    <a:latin typeface="Cambria Math" panose="02040503050406030204" pitchFamily="18" charset="0"/>
                                  </a:rPr>
                                  <m:t>,</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𝐷</m:t>
                                </m:r>
                                <m:r>
                                  <a:rPr lang="en-US" dirty="0" smtClean="0">
                                    <a:latin typeface="Cambria Math" panose="02040503050406030204" pitchFamily="18" charset="0"/>
                                  </a:rPr>
                                  <m:t>, </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𝐷</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465415871"/>
                      </a:ext>
                    </a:extLst>
                  </a:tr>
                </a:tbl>
              </a:graphicData>
            </a:graphic>
          </p:graphicFrame>
        </mc:Choice>
        <mc:Fallback xmlns="">
          <p:graphicFrame>
            <p:nvGraphicFramePr>
              <p:cNvPr id="4" name="Table 3">
                <a:extLst>
                  <a:ext uri="{FF2B5EF4-FFF2-40B4-BE49-F238E27FC236}">
                    <a16:creationId xmlns:a16="http://schemas.microsoft.com/office/drawing/2014/main" id="{D3402347-E462-DBA9-B979-A3FD0B02DBD0}"/>
                  </a:ext>
                </a:extLst>
              </p:cNvPr>
              <p:cNvGraphicFramePr>
                <a:graphicFrameLocks noGrp="1"/>
              </p:cNvGraphicFramePr>
              <p:nvPr>
                <p:extLst>
                  <p:ext uri="{D42A27DB-BD31-4B8C-83A1-F6EECF244321}">
                    <p14:modId xmlns:p14="http://schemas.microsoft.com/office/powerpoint/2010/main" val="2954256295"/>
                  </p:ext>
                </p:extLst>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29718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endParaRPr lang="en-US"/>
                        </a:p>
                      </a:txBody>
                      <a:tcPr>
                        <a:blipFill>
                          <a:blip r:embed="rId3"/>
                          <a:stretch>
                            <a:fillRect l="-75648" t="-81967" r="-80311" b="-103279"/>
                          </a:stretch>
                        </a:blipFill>
                      </a:tcPr>
                    </a:tc>
                    <a:tc>
                      <a:txBody>
                        <a:bodyPr/>
                        <a:lstStyle/>
                        <a:p>
                          <a:endParaRPr lang="en-US"/>
                        </a:p>
                      </a:txBody>
                      <a:tcPr>
                        <a:blipFill>
                          <a:blip r:embed="rId3"/>
                          <a:stretch>
                            <a:fillRect l="-226000" t="-81967" r="-3333" b="-103279"/>
                          </a:stretch>
                        </a:blipFill>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endParaRPr lang="en-US"/>
                        </a:p>
                      </a:txBody>
                      <a:tcPr>
                        <a:blipFill>
                          <a:blip r:embed="rId3"/>
                          <a:stretch>
                            <a:fillRect l="-75648" t="-181967" r="-80311" b="-3279"/>
                          </a:stretch>
                        </a:blipFill>
                      </a:tcPr>
                    </a:tc>
                    <a:tc>
                      <a:txBody>
                        <a:bodyPr/>
                        <a:lstStyle/>
                        <a:p>
                          <a:endParaRPr lang="en-US"/>
                        </a:p>
                      </a:txBody>
                      <a:tcPr>
                        <a:blipFill>
                          <a:blip r:embed="rId3"/>
                          <a:stretch>
                            <a:fillRect l="-226000" t="-181967" r="-3333" b="-3279"/>
                          </a:stretch>
                        </a:blipFill>
                      </a:tcPr>
                    </a:tc>
                    <a:extLst>
                      <a:ext uri="{0D108BD9-81ED-4DB2-BD59-A6C34878D82A}">
                        <a16:rowId xmlns:a16="http://schemas.microsoft.com/office/drawing/2014/main" val="46541587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CD5A767-D79F-A98A-6356-6B6FC3AFEF86}"/>
                  </a:ext>
                </a:extLst>
              </p:cNvPr>
              <p:cNvSpPr txBox="1"/>
              <p:nvPr/>
            </p:nvSpPr>
            <p:spPr>
              <a:xfrm>
                <a:off x="830826" y="5104347"/>
                <a:ext cx="3429000"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𝑅𝐼</m:t>
                      </m:r>
                      <m:r>
                        <a:rPr lang="en-US" sz="1800" i="1" dirty="0" smtClean="0">
                          <a:solidFill>
                            <a:schemeClr val="tx1"/>
                          </a:solidFill>
                          <a:latin typeface="Cambria Math" panose="02040503050406030204" pitchFamily="18" charset="0"/>
                        </a:rPr>
                        <m:t> = ?</m:t>
                      </m:r>
                    </m:oMath>
                  </m:oMathPara>
                </a14:m>
                <a:endParaRPr lang="en-US" sz="1800" dirty="0">
                  <a:solidFill>
                    <a:schemeClr val="tx1"/>
                  </a:solidFill>
                </a:endParaRPr>
              </a:p>
            </p:txBody>
          </p:sp>
        </mc:Choice>
        <mc:Fallback xmlns="">
          <p:sp>
            <p:nvSpPr>
              <p:cNvPr id="5" name="TextBox 4">
                <a:extLst>
                  <a:ext uri="{FF2B5EF4-FFF2-40B4-BE49-F238E27FC236}">
                    <a16:creationId xmlns:a16="http://schemas.microsoft.com/office/drawing/2014/main" id="{ECD5A767-D79F-A98A-6356-6B6FC3AFEF86}"/>
                  </a:ext>
                </a:extLst>
              </p:cNvPr>
              <p:cNvSpPr txBox="1">
                <a:spLocks noRot="1" noChangeAspect="1" noMove="1" noResize="1" noEditPoints="1" noAdjustHandles="1" noChangeArrowheads="1" noChangeShapeType="1" noTextEdit="1"/>
              </p:cNvSpPr>
              <p:nvPr/>
            </p:nvSpPr>
            <p:spPr>
              <a:xfrm>
                <a:off x="830826" y="5104347"/>
                <a:ext cx="3429000" cy="369332"/>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444DCE6-5869-3CC7-AF66-C8CDEDE769F6}"/>
              </a:ext>
            </a:extLst>
          </p:cNvPr>
          <p:cNvSpPr txBox="1"/>
          <p:nvPr/>
        </p:nvSpPr>
        <p:spPr>
          <a:xfrm>
            <a:off x="759542" y="6143207"/>
            <a:ext cx="7600950" cy="369332"/>
          </a:xfrm>
          <a:prstGeom prst="rect">
            <a:avLst/>
          </a:prstGeom>
          <a:noFill/>
        </p:spPr>
        <p:txBody>
          <a:bodyPr wrap="square" rtlCol="0">
            <a:spAutoFit/>
          </a:bodyPr>
          <a:lstStyle/>
          <a:p>
            <a:r>
              <a:rPr lang="en-US" sz="1800" b="1" dirty="0">
                <a:solidFill>
                  <a:schemeClr val="tx1"/>
                </a:solidFill>
                <a:latin typeface="+mn-lt"/>
              </a:rPr>
              <a:t>Adjusted Rand</a:t>
            </a:r>
            <a:r>
              <a:rPr lang="en-US" sz="1800" dirty="0">
                <a:solidFill>
                  <a:schemeClr val="tx1"/>
                </a:solidFill>
                <a:latin typeface="+mn-lt"/>
              </a:rPr>
              <a:t>: corrected for agreement by chance.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B3917EA-0D2F-E718-BC1E-BC3BBF89C54D}"/>
                  </a:ext>
                </a:extLst>
              </p:cNvPr>
              <p:cNvSpPr txBox="1"/>
              <p:nvPr/>
            </p:nvSpPr>
            <p:spPr>
              <a:xfrm>
                <a:off x="4800600" y="3306106"/>
                <a:ext cx="3429000" cy="270843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800" dirty="0">
                    <a:solidFill>
                      <a:schemeClr val="tx1"/>
                    </a:solidFill>
                    <a:latin typeface="+mn-lt"/>
                  </a:rPr>
                  <a:t>Pairs:</a:t>
                </a:r>
              </a:p>
              <a:p>
                <a:endParaRPr lang="en-US" sz="1800" dirty="0">
                  <a:solidFill>
                    <a:schemeClr val="tx1"/>
                  </a:solidFill>
                  <a:latin typeface="+mn-lt"/>
                </a:endParaRPr>
              </a:p>
              <a:p>
                <a:endParaRPr lang="en-US" sz="1600" b="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800" dirty="0">
                  <a:solidFill>
                    <a:schemeClr val="tx1"/>
                  </a:solidFill>
                </a:endParaRPr>
              </a:p>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𝑐</m:t>
                      </m:r>
                      <m:r>
                        <a:rPr lang="en-US" sz="1800" i="1" dirty="0">
                          <a:solidFill>
                            <a:schemeClr val="tx1"/>
                          </a:solidFill>
                          <a:latin typeface="Cambria Math" panose="02040503050406030204" pitchFamily="18" charset="0"/>
                        </a:rPr>
                        <m:t> =</m:t>
                      </m:r>
                      <m:r>
                        <a:rPr lang="en-US" sz="1800" b="0" i="1" dirty="0" smtClean="0">
                          <a:solidFill>
                            <a:schemeClr val="tx1"/>
                          </a:solidFill>
                          <a:latin typeface="Cambria Math" panose="02040503050406030204" pitchFamily="18" charset="0"/>
                        </a:rPr>
                        <m:t> ?</m:t>
                      </m:r>
                    </m:oMath>
                  </m:oMathPara>
                </a14:m>
                <a:endParaRPr lang="en-US" sz="1800" i="1" dirty="0">
                  <a:solidFill>
                    <a:schemeClr val="tx1"/>
                  </a:solidFill>
                  <a:latin typeface="Cambria Math" panose="02040503050406030204" pitchFamily="18" charset="0"/>
                </a:endParaRPr>
              </a:p>
              <a:p>
                <a14:m>
                  <m:oMath xmlns:m="http://schemas.openxmlformats.org/officeDocument/2006/math">
                    <m:r>
                      <a:rPr lang="en-US" sz="1800" i="1" dirty="0">
                        <a:solidFill>
                          <a:schemeClr val="tx1"/>
                        </a:solidFill>
                        <a:latin typeface="Cambria Math" panose="02040503050406030204" pitchFamily="18" charset="0"/>
                      </a:rPr>
                      <m:t>𝑑</m:t>
                    </m:r>
                    <m:r>
                      <a:rPr lang="en-US" sz="1800" i="1" dirty="0">
                        <a:solidFill>
                          <a:schemeClr val="tx1"/>
                        </a:solidFill>
                        <a:latin typeface="Cambria Math" panose="02040503050406030204" pitchFamily="18" charset="0"/>
                      </a:rPr>
                      <m:t> = ?</m:t>
                    </m:r>
                  </m:oMath>
                </a14:m>
                <a:r>
                  <a:rPr lang="en-US" sz="1800" b="0" dirty="0">
                    <a:solidFill>
                      <a:schemeClr val="tx1"/>
                    </a:solidFill>
                  </a:rPr>
                  <a:t>  </a:t>
                </a:r>
              </a:p>
            </p:txBody>
          </p:sp>
        </mc:Choice>
        <mc:Fallback xmlns="">
          <p:sp>
            <p:nvSpPr>
              <p:cNvPr id="7" name="TextBox 6">
                <a:extLst>
                  <a:ext uri="{FF2B5EF4-FFF2-40B4-BE49-F238E27FC236}">
                    <a16:creationId xmlns:a16="http://schemas.microsoft.com/office/drawing/2014/main" id="{BB3917EA-0D2F-E718-BC1E-BC3BBF89C54D}"/>
                  </a:ext>
                </a:extLst>
              </p:cNvPr>
              <p:cNvSpPr txBox="1">
                <a:spLocks noRot="1" noChangeAspect="1" noMove="1" noResize="1" noEditPoints="1" noAdjustHandles="1" noChangeArrowheads="1" noChangeShapeType="1" noTextEdit="1"/>
              </p:cNvSpPr>
              <p:nvPr/>
            </p:nvSpPr>
            <p:spPr>
              <a:xfrm>
                <a:off x="4800600" y="3306106"/>
                <a:ext cx="3429000" cy="2708434"/>
              </a:xfrm>
              <a:prstGeom prst="rect">
                <a:avLst/>
              </a:prstGeom>
              <a:blipFill>
                <a:blip r:embed="rId5"/>
                <a:stretch>
                  <a:fillRect l="-1418" t="-895"/>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09F7B00-CF0A-0FF1-251E-77B35889C74C}"/>
              </a:ext>
            </a:extLst>
          </p:cNvPr>
          <p:cNvSpPr txBox="1"/>
          <p:nvPr/>
        </p:nvSpPr>
        <p:spPr>
          <a:xfrm>
            <a:off x="5105400" y="2452509"/>
            <a:ext cx="3733800" cy="46166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200" dirty="0"/>
              <a:t>Concordant = objects are in both in the same cluster</a:t>
            </a:r>
            <a:br>
              <a:rPr lang="en-US" sz="1200" dirty="0"/>
            </a:br>
            <a:r>
              <a:rPr lang="en-US" sz="1200" dirty="0"/>
              <a:t>Discordant = objects are in a different cluster</a:t>
            </a:r>
          </a:p>
        </p:txBody>
      </p:sp>
    </p:spTree>
    <p:extLst>
      <p:ext uri="{BB962C8B-B14F-4D97-AF65-F5344CB8AC3E}">
        <p14:creationId xmlns:p14="http://schemas.microsoft.com/office/powerpoint/2010/main" val="36148659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DCED4-6909-592F-597C-666AA07BC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93D367-593B-2308-134F-E4A81AC90460}"/>
              </a:ext>
            </a:extLst>
          </p:cNvPr>
          <p:cNvSpPr>
            <a:spLocks noGrp="1"/>
          </p:cNvSpPr>
          <p:nvPr>
            <p:ph type="title"/>
          </p:nvPr>
        </p:nvSpPr>
        <p:spPr/>
        <p:txBody>
          <a:bodyPr/>
          <a:lstStyle/>
          <a:p>
            <a:r>
              <a:rPr lang="en-US" dirty="0"/>
              <a:t>Supervised Index: Rand Index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305622-8171-FF17-917A-1D7634368747}"/>
                  </a:ext>
                </a:extLst>
              </p:cNvPr>
              <p:cNvSpPr>
                <a:spLocks noGrp="1"/>
              </p:cNvSpPr>
              <p:nvPr>
                <p:ph idx="1"/>
              </p:nvPr>
            </p:nvSpPr>
            <p:spPr>
              <a:xfrm>
                <a:off x="628650" y="1825626"/>
                <a:ext cx="7886700" cy="1663304"/>
              </a:xfrm>
            </p:spPr>
            <p:txBody>
              <a:bodyPr>
                <a:normAutofit fontScale="70000" lnSpcReduction="20000"/>
              </a:bodyPr>
              <a:lstStyle/>
              <a:p>
                <a:r>
                  <a:rPr lang="en-US" dirty="0"/>
                  <a:t>The Rand index computes the  similarity between two partitions in the range </a:t>
                </a:r>
                <a14:m>
                  <m:oMath xmlns:m="http://schemas.openxmlformats.org/officeDocument/2006/math">
                    <m:r>
                      <a:rPr lang="en-US" i="1" dirty="0" smtClean="0">
                        <a:latin typeface="Cambria Math" panose="02040503050406030204" pitchFamily="18" charset="0"/>
                      </a:rPr>
                      <m:t>[0,1].  </m:t>
                    </m:r>
                  </m:oMath>
                </a14:m>
                <a:r>
                  <a:rPr lang="en-US" dirty="0"/>
                  <a:t>The partitions are the clusters and the ground truth classifications using pairwise comparisons.</a:t>
                </a:r>
              </a:p>
              <a:p>
                <a:endParaRPr lang="en-US" dirty="0"/>
              </a:p>
              <a:p>
                <a:pPr marL="0" indent="0">
                  <a:buNone/>
                </a:pPr>
                <a14:m>
                  <m:oMath xmlns:m="http://schemas.openxmlformats.org/officeDocument/2006/math">
                    <m:r>
                      <a:rPr lang="en-US" i="1" dirty="0" smtClean="0">
                        <a:latin typeface="Cambria Math" panose="02040503050406030204" pitchFamily="18" charset="0"/>
                      </a:rPr>
                      <m:t>𝑅𝐼</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𝑐𝑜𝑛𝑐𝑜𝑟𝑑𝑎𝑛𝑡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r>
                          <a:rPr lang="en-US" b="0" i="1" dirty="0" smtClean="0">
                            <a:latin typeface="Cambria Math" panose="02040503050406030204" pitchFamily="18" charset="0"/>
                          </a:rPr>
                          <m:t> +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𝑑𝑖𝑠𝑐𝑜𝑟𝑑𝑎𝑛𝑡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𝑑</m:t>
                        </m:r>
                      </m:num>
                      <m:den>
                        <m:d>
                          <m:dPr>
                            <m:ctrlPr>
                              <a:rPr lang="en-US" b="0" i="1" dirty="0" smtClean="0">
                                <a:latin typeface="Cambria Math" panose="02040503050406030204" pitchFamily="18" charset="0"/>
                              </a:rPr>
                            </m:ctrlPr>
                          </m:dPr>
                          <m:e>
                            <m:f>
                              <m:fPr>
                                <m:type m:val="noBa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e>
                        </m:d>
                      </m:den>
                    </m:f>
                  </m:oMath>
                </a14:m>
                <a:r>
                  <a:rPr lang="en-US" dirty="0"/>
                  <a:t> </a:t>
                </a:r>
              </a:p>
              <a:p>
                <a:endParaRPr lang="en-US" dirty="0"/>
              </a:p>
              <a:p>
                <a:r>
                  <a:rPr lang="en-US" dirty="0"/>
                  <a:t>Example: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92305622-8171-FF17-917A-1D7634368747}"/>
                  </a:ext>
                </a:extLst>
              </p:cNvPr>
              <p:cNvSpPr>
                <a:spLocks noGrp="1" noRot="1" noChangeAspect="1" noMove="1" noResize="1" noEditPoints="1" noAdjustHandles="1" noChangeArrowheads="1" noChangeShapeType="1" noTextEdit="1"/>
              </p:cNvSpPr>
              <p:nvPr>
                <p:ph idx="1"/>
              </p:nvPr>
            </p:nvSpPr>
            <p:spPr>
              <a:xfrm>
                <a:off x="628650" y="1825626"/>
                <a:ext cx="7886700" cy="1663304"/>
              </a:xfrm>
              <a:blipFill>
                <a:blip r:embed="rId2"/>
                <a:stretch>
                  <a:fillRect l="-232" t="-36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EA7508D9-A177-958E-BC6C-54E1B51DAE64}"/>
                  </a:ext>
                </a:extLst>
              </p:cNvPr>
              <p:cNvGraphicFramePr>
                <a:graphicFrameLocks noGrp="1"/>
              </p:cNvGraphicFramePr>
              <p:nvPr/>
            </p:nvGraphicFramePr>
            <p:xfrm>
              <a:off x="838200" y="3488930"/>
              <a:ext cx="2971800" cy="124460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𝐶</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𝐶</m:t>
                                </m:r>
                                <m:r>
                                  <a:rPr lang="en-US" dirty="0" smtClean="0">
                                    <a:latin typeface="Cambria Math" panose="02040503050406030204" pitchFamily="18" charset="0"/>
                                  </a:rPr>
                                  <m:t>,</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𝐷</m:t>
                                </m:r>
                                <m:r>
                                  <a:rPr lang="en-US" dirty="0" smtClean="0">
                                    <a:latin typeface="Cambria Math" panose="02040503050406030204" pitchFamily="18" charset="0"/>
                                  </a:rPr>
                                  <m:t>, </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𝐷</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465415871"/>
                      </a:ext>
                    </a:extLst>
                  </a:tr>
                </a:tbl>
              </a:graphicData>
            </a:graphic>
          </p:graphicFrame>
        </mc:Choice>
        <mc:Fallback xmlns="">
          <p:graphicFrame>
            <p:nvGraphicFramePr>
              <p:cNvPr id="4" name="Table 3">
                <a:extLst>
                  <a:ext uri="{FF2B5EF4-FFF2-40B4-BE49-F238E27FC236}">
                    <a16:creationId xmlns:a16="http://schemas.microsoft.com/office/drawing/2014/main" id="{EA7508D9-A177-958E-BC6C-54E1B51DAE64}"/>
                  </a:ext>
                </a:extLst>
              </p:cNvPr>
              <p:cNvGraphicFramePr>
                <a:graphicFrameLocks noGrp="1"/>
              </p:cNvGraphicFramePr>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29718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endParaRPr lang="en-US"/>
                        </a:p>
                      </a:txBody>
                      <a:tcPr>
                        <a:blipFill>
                          <a:blip r:embed="rId3"/>
                          <a:stretch>
                            <a:fillRect l="-75648" t="-81967" r="-80311" b="-103279"/>
                          </a:stretch>
                        </a:blipFill>
                      </a:tcPr>
                    </a:tc>
                    <a:tc>
                      <a:txBody>
                        <a:bodyPr/>
                        <a:lstStyle/>
                        <a:p>
                          <a:endParaRPr lang="en-US"/>
                        </a:p>
                      </a:txBody>
                      <a:tcPr>
                        <a:blipFill>
                          <a:blip r:embed="rId3"/>
                          <a:stretch>
                            <a:fillRect l="-226000" t="-81967" r="-3333" b="-103279"/>
                          </a:stretch>
                        </a:blipFill>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endParaRPr lang="en-US"/>
                        </a:p>
                      </a:txBody>
                      <a:tcPr>
                        <a:blipFill>
                          <a:blip r:embed="rId3"/>
                          <a:stretch>
                            <a:fillRect l="-75648" t="-181967" r="-80311" b="-3279"/>
                          </a:stretch>
                        </a:blipFill>
                      </a:tcPr>
                    </a:tc>
                    <a:tc>
                      <a:txBody>
                        <a:bodyPr/>
                        <a:lstStyle/>
                        <a:p>
                          <a:endParaRPr lang="en-US"/>
                        </a:p>
                      </a:txBody>
                      <a:tcPr>
                        <a:blipFill>
                          <a:blip r:embed="rId3"/>
                          <a:stretch>
                            <a:fillRect l="-226000" t="-181967" r="-3333" b="-3279"/>
                          </a:stretch>
                        </a:blipFill>
                      </a:tcPr>
                    </a:tc>
                    <a:extLst>
                      <a:ext uri="{0D108BD9-81ED-4DB2-BD59-A6C34878D82A}">
                        <a16:rowId xmlns:a16="http://schemas.microsoft.com/office/drawing/2014/main" val="46541587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FDC339-B09B-3C40-BC5F-6466D1665729}"/>
                  </a:ext>
                </a:extLst>
              </p:cNvPr>
              <p:cNvSpPr txBox="1"/>
              <p:nvPr/>
            </p:nvSpPr>
            <p:spPr>
              <a:xfrm>
                <a:off x="838200" y="4894503"/>
                <a:ext cx="3429000" cy="73064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800" i="1" dirty="0">
                          <a:solidFill>
                            <a:schemeClr val="tx1"/>
                          </a:solidFill>
                          <a:latin typeface="Cambria Math" panose="02040503050406030204" pitchFamily="18" charset="0"/>
                        </a:rPr>
                        <m:t>𝑅𝐼</m:t>
                      </m:r>
                      <m:r>
                        <a:rPr lang="en-US" sz="1800" i="1" dirty="0">
                          <a:solidFill>
                            <a:schemeClr val="tx1"/>
                          </a:solidFill>
                          <a:latin typeface="Cambria Math" panose="02040503050406030204" pitchFamily="18" charset="0"/>
                        </a:rPr>
                        <m:t> = </m:t>
                      </m:r>
                      <m:f>
                        <m:fP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3+1</m:t>
                          </m:r>
                        </m:num>
                        <m:den>
                          <m:d>
                            <m:dPr>
                              <m:ctrlPr>
                                <a:rPr lang="en-US" sz="1800" i="1" dirty="0">
                                  <a:solidFill>
                                    <a:schemeClr val="tx1"/>
                                  </a:solidFill>
                                  <a:latin typeface="Cambria Math" panose="02040503050406030204" pitchFamily="18" charset="0"/>
                                </a:rPr>
                              </m:ctrlPr>
                            </m:dPr>
                            <m:e>
                              <m:f>
                                <m:fPr>
                                  <m:type m:val="noBa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5</m:t>
                                  </m:r>
                                </m:num>
                                <m:den>
                                  <m:r>
                                    <a:rPr lang="en-US" sz="1800" i="1" dirty="0">
                                      <a:solidFill>
                                        <a:schemeClr val="tx1"/>
                                      </a:solidFill>
                                      <a:latin typeface="Cambria Math" panose="02040503050406030204" pitchFamily="18" charset="0"/>
                                    </a:rPr>
                                    <m:t>2</m:t>
                                  </m:r>
                                </m:den>
                              </m:f>
                            </m:e>
                          </m:d>
                        </m:den>
                      </m:f>
                      <m:r>
                        <a:rPr lang="en-US" sz="1800" i="1" dirty="0">
                          <a:solidFill>
                            <a:schemeClr val="tx1"/>
                          </a:solidFill>
                          <a:latin typeface="Cambria Math" panose="02040503050406030204" pitchFamily="18" charset="0"/>
                        </a:rPr>
                        <m:t>=</m:t>
                      </m:r>
                      <m:f>
                        <m:fP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4</m:t>
                          </m:r>
                        </m:num>
                        <m:den>
                          <m:r>
                            <a:rPr lang="en-US" sz="1800" i="1" dirty="0">
                              <a:solidFill>
                                <a:schemeClr val="tx1"/>
                              </a:solidFill>
                              <a:latin typeface="Cambria Math" panose="02040503050406030204" pitchFamily="18" charset="0"/>
                            </a:rPr>
                            <m:t>10</m:t>
                          </m:r>
                        </m:den>
                      </m:f>
                      <m:r>
                        <a:rPr lang="en-US" sz="1800" i="1" dirty="0">
                          <a:solidFill>
                            <a:schemeClr val="tx1"/>
                          </a:solidFill>
                          <a:latin typeface="Cambria Math" panose="02040503050406030204" pitchFamily="18" charset="0"/>
                        </a:rPr>
                        <m:t>=0.4</m:t>
                      </m:r>
                    </m:oMath>
                  </m:oMathPara>
                </a14:m>
                <a:endParaRPr lang="en-US" sz="1800" dirty="0">
                  <a:solidFill>
                    <a:schemeClr val="tx1"/>
                  </a:solidFill>
                </a:endParaRPr>
              </a:p>
            </p:txBody>
          </p:sp>
        </mc:Choice>
        <mc:Fallback xmlns="">
          <p:sp>
            <p:nvSpPr>
              <p:cNvPr id="5" name="TextBox 4">
                <a:extLst>
                  <a:ext uri="{FF2B5EF4-FFF2-40B4-BE49-F238E27FC236}">
                    <a16:creationId xmlns:a16="http://schemas.microsoft.com/office/drawing/2014/main" id="{8FFDC339-B09B-3C40-BC5F-6466D1665729}"/>
                  </a:ext>
                </a:extLst>
              </p:cNvPr>
              <p:cNvSpPr txBox="1">
                <a:spLocks noRot="1" noChangeAspect="1" noMove="1" noResize="1" noEditPoints="1" noAdjustHandles="1" noChangeArrowheads="1" noChangeShapeType="1" noTextEdit="1"/>
              </p:cNvSpPr>
              <p:nvPr/>
            </p:nvSpPr>
            <p:spPr>
              <a:xfrm>
                <a:off x="838200" y="4894503"/>
                <a:ext cx="3429000" cy="730649"/>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F593143-4C0A-933D-4C2F-8B8D57A77869}"/>
              </a:ext>
            </a:extLst>
          </p:cNvPr>
          <p:cNvSpPr txBox="1"/>
          <p:nvPr/>
        </p:nvSpPr>
        <p:spPr>
          <a:xfrm>
            <a:off x="759542" y="6143207"/>
            <a:ext cx="7600950" cy="369332"/>
          </a:xfrm>
          <a:prstGeom prst="rect">
            <a:avLst/>
          </a:prstGeom>
          <a:noFill/>
        </p:spPr>
        <p:txBody>
          <a:bodyPr wrap="square" rtlCol="0">
            <a:spAutoFit/>
          </a:bodyPr>
          <a:lstStyle/>
          <a:p>
            <a:r>
              <a:rPr lang="en-US" sz="1800" b="1" dirty="0">
                <a:solidFill>
                  <a:schemeClr val="tx1"/>
                </a:solidFill>
                <a:latin typeface="+mn-lt"/>
              </a:rPr>
              <a:t>Adjusted Rand</a:t>
            </a:r>
            <a:r>
              <a:rPr lang="en-US" sz="1800" dirty="0">
                <a:solidFill>
                  <a:schemeClr val="tx1"/>
                </a:solidFill>
                <a:latin typeface="+mn-lt"/>
              </a:rPr>
              <a:t>: corrected for agreement by chance.</a:t>
            </a:r>
          </a:p>
        </p:txBody>
      </p:sp>
      <p:grpSp>
        <p:nvGrpSpPr>
          <p:cNvPr id="14" name="Group 13">
            <a:extLst>
              <a:ext uri="{FF2B5EF4-FFF2-40B4-BE49-F238E27FC236}">
                <a16:creationId xmlns:a16="http://schemas.microsoft.com/office/drawing/2014/main" id="{8B2E0F7A-1FDB-DEF3-6405-D17C6814C76B}"/>
              </a:ext>
            </a:extLst>
          </p:cNvPr>
          <p:cNvGrpSpPr/>
          <p:nvPr/>
        </p:nvGrpSpPr>
        <p:grpSpPr>
          <a:xfrm>
            <a:off x="4800600" y="3306106"/>
            <a:ext cx="3429000" cy="2462213"/>
            <a:chOff x="4191000" y="3581400"/>
            <a:chExt cx="3429000" cy="2462213"/>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3F59224-3C3F-9836-C2DB-46D5FED68CD9}"/>
                    </a:ext>
                  </a:extLst>
                </p:cNvPr>
                <p:cNvSpPr txBox="1"/>
                <p:nvPr/>
              </p:nvSpPr>
              <p:spPr>
                <a:xfrm>
                  <a:off x="4191000" y="3581400"/>
                  <a:ext cx="3429000" cy="246221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800" dirty="0">
                      <a:solidFill>
                        <a:schemeClr val="tx1"/>
                      </a:solidFill>
                      <a:latin typeface="+mn-lt"/>
                    </a:rPr>
                    <a:t>Pairs:</a:t>
                  </a:r>
                </a:p>
                <a:p>
                  <a:endParaRPr lang="en-US" sz="1800" dirty="0">
                    <a:solidFill>
                      <a:schemeClr val="tx1"/>
                    </a:solidFill>
                    <a:latin typeface="+mn-lt"/>
                  </a:endParaRPr>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𝐵</m:t>
                            </m:r>
                          </m:e>
                        </m:d>
                      </m:oMath>
                    </m:oMathPara>
                  </a14:m>
                  <a:endParaRPr lang="en-US" sz="1600" b="0" dirty="0">
                    <a:solidFill>
                      <a:schemeClr val="tx1"/>
                    </a:solidFill>
                  </a:endParaRPr>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𝐶</m:t>
                            </m:r>
                          </m:e>
                        </m:d>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oMath>
                    </m:oMathPara>
                  </a14:m>
                  <a:endParaRPr lang="en-US" sz="1600" dirty="0"/>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e>
                        </m:d>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r>
                          <a:rPr lang="en-US" sz="1600" b="0" i="1" dirty="0" smtClean="0">
                            <a:solidFill>
                              <a:schemeClr val="tx1"/>
                            </a:solidFill>
                            <a:latin typeface="Cambria Math" panose="02040503050406030204" pitchFamily="18" charset="0"/>
                          </a:rPr>
                          <m:t>)</m:t>
                        </m:r>
                      </m:oMath>
                    </m:oMathPara>
                  </a14:m>
                  <a:endParaRPr lang="en-US" sz="1600" dirty="0"/>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𝐷</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oMath>
                    </m:oMathPara>
                  </a14:m>
                  <a:endParaRPr lang="en-US" sz="1600" b="0" dirty="0">
                    <a:solidFill>
                      <a:schemeClr val="tx1"/>
                    </a:solidFill>
                  </a:endParaRPr>
                </a:p>
                <a:p>
                  <a:endParaRPr lang="en-US" sz="1800" dirty="0">
                    <a:solidFill>
                      <a:schemeClr val="tx1"/>
                    </a:solidFill>
                  </a:endParaRPr>
                </a:p>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𝑐</m:t>
                        </m:r>
                        <m:r>
                          <a:rPr lang="en-US" sz="1800" i="1" dirty="0">
                            <a:solidFill>
                              <a:schemeClr val="tx1"/>
                            </a:solidFill>
                            <a:latin typeface="Cambria Math" panose="02040503050406030204" pitchFamily="18" charset="0"/>
                          </a:rPr>
                          <m:t> =1</m:t>
                        </m:r>
                      </m:oMath>
                    </m:oMathPara>
                  </a14:m>
                  <a:endParaRPr lang="en-US" sz="1800" i="1" dirty="0">
                    <a:solidFill>
                      <a:schemeClr val="tx1"/>
                    </a:solidFill>
                    <a:latin typeface="Cambria Math" panose="02040503050406030204" pitchFamily="18" charset="0"/>
                  </a:endParaRPr>
                </a:p>
                <a:p>
                  <a14:m>
                    <m:oMath xmlns:m="http://schemas.openxmlformats.org/officeDocument/2006/math">
                      <m:r>
                        <a:rPr lang="en-US" sz="1800" i="1" dirty="0">
                          <a:solidFill>
                            <a:schemeClr val="tx1"/>
                          </a:solidFill>
                          <a:latin typeface="Cambria Math" panose="02040503050406030204" pitchFamily="18" charset="0"/>
                        </a:rPr>
                        <m:t>𝑑</m:t>
                      </m:r>
                      <m:r>
                        <a:rPr lang="en-US" sz="1800" i="1" dirty="0">
                          <a:solidFill>
                            <a:schemeClr val="tx1"/>
                          </a:solidFill>
                          <a:latin typeface="Cambria Math" panose="02040503050406030204" pitchFamily="18" charset="0"/>
                        </a:rPr>
                        <m:t> =3</m:t>
                      </m:r>
                    </m:oMath>
                  </a14:m>
                  <a:r>
                    <a:rPr lang="en-US" sz="1800" b="0" dirty="0">
                      <a:solidFill>
                        <a:schemeClr val="tx1"/>
                      </a:solidFill>
                    </a:rPr>
                    <a:t>  </a:t>
                  </a:r>
                </a:p>
              </p:txBody>
            </p:sp>
          </mc:Choice>
          <mc:Fallback xmlns="">
            <p:sp>
              <p:nvSpPr>
                <p:cNvPr id="7" name="TextBox 6">
                  <a:extLst>
                    <a:ext uri="{FF2B5EF4-FFF2-40B4-BE49-F238E27FC236}">
                      <a16:creationId xmlns:a16="http://schemas.microsoft.com/office/drawing/2014/main" id="{43F59224-3C3F-9836-C2DB-46D5FED68CD9}"/>
                    </a:ext>
                  </a:extLst>
                </p:cNvPr>
                <p:cNvSpPr txBox="1">
                  <a:spLocks noRot="1" noChangeAspect="1" noMove="1" noResize="1" noEditPoints="1" noAdjustHandles="1" noChangeArrowheads="1" noChangeShapeType="1" noTextEdit="1"/>
                </p:cNvSpPr>
                <p:nvPr/>
              </p:nvSpPr>
              <p:spPr>
                <a:xfrm>
                  <a:off x="4191000" y="3581400"/>
                  <a:ext cx="3429000" cy="2462213"/>
                </a:xfrm>
                <a:prstGeom prst="rect">
                  <a:avLst/>
                </a:prstGeom>
                <a:blipFill>
                  <a:blip r:embed="rId5"/>
                  <a:stretch>
                    <a:fillRect l="-1418" t="-9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31D2382-0B9E-340E-CC0B-B0CDAC1C5D45}"/>
                    </a:ext>
                  </a:extLst>
                </p:cNvPr>
                <p:cNvSpPr txBox="1"/>
                <p:nvPr/>
              </p:nvSpPr>
              <p:spPr>
                <a:xfrm>
                  <a:off x="4724400" y="4126468"/>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accent6"/>
                            </a:solidFill>
                            <a:latin typeface="Cambria Math" panose="02040503050406030204" pitchFamily="18" charset="0"/>
                          </a:rPr>
                          <m:t>𝑐</m:t>
                        </m:r>
                      </m:oMath>
                    </m:oMathPara>
                  </a14:m>
                  <a:endParaRPr lang="en-US" sz="1800" dirty="0">
                    <a:solidFill>
                      <a:schemeClr val="accent6"/>
                    </a:solidFill>
                  </a:endParaRPr>
                </a:p>
              </p:txBody>
            </p:sp>
          </mc:Choice>
          <mc:Fallback xmlns="">
            <p:sp>
              <p:nvSpPr>
                <p:cNvPr id="10" name="TextBox 9">
                  <a:extLst>
                    <a:ext uri="{FF2B5EF4-FFF2-40B4-BE49-F238E27FC236}">
                      <a16:creationId xmlns:a16="http://schemas.microsoft.com/office/drawing/2014/main" id="{831D2382-0B9E-340E-CC0B-B0CDAC1C5D45}"/>
                    </a:ext>
                  </a:extLst>
                </p:cNvPr>
                <p:cNvSpPr txBox="1">
                  <a:spLocks noRot="1" noChangeAspect="1" noMove="1" noResize="1" noEditPoints="1" noAdjustHandles="1" noChangeArrowheads="1" noChangeShapeType="1" noTextEdit="1"/>
                </p:cNvSpPr>
                <p:nvPr/>
              </p:nvSpPr>
              <p:spPr>
                <a:xfrm>
                  <a:off x="4724400" y="4126468"/>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E2935BC-A980-D31B-1BEB-6A31C18D42DF}"/>
                    </a:ext>
                  </a:extLst>
                </p:cNvPr>
                <p:cNvSpPr txBox="1"/>
                <p:nvPr/>
              </p:nvSpPr>
              <p:spPr>
                <a:xfrm>
                  <a:off x="6477000" y="4631402"/>
                  <a:ext cx="304800"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r>
                          <a:rPr lang="en-US" sz="1800" b="0" i="1" dirty="0" smtClean="0">
                            <a:solidFill>
                              <a:schemeClr val="accent2"/>
                            </a:solidFill>
                            <a:latin typeface="Cambria Math" panose="02040503050406030204" pitchFamily="18" charset="0"/>
                          </a:rPr>
                          <m:t>𝑑</m:t>
                        </m:r>
                      </m:oMath>
                    </m:oMathPara>
                  </a14:m>
                  <a:endParaRPr lang="en-US" sz="1800" dirty="0">
                    <a:solidFill>
                      <a:schemeClr val="accent2"/>
                    </a:solidFill>
                  </a:endParaRPr>
                </a:p>
              </p:txBody>
            </p:sp>
          </mc:Choice>
          <mc:Fallback xmlns="">
            <p:sp>
              <p:nvSpPr>
                <p:cNvPr id="11" name="TextBox 10">
                  <a:extLst>
                    <a:ext uri="{FF2B5EF4-FFF2-40B4-BE49-F238E27FC236}">
                      <a16:creationId xmlns:a16="http://schemas.microsoft.com/office/drawing/2014/main" id="{0E2935BC-A980-D31B-1BEB-6A31C18D42DF}"/>
                    </a:ext>
                  </a:extLst>
                </p:cNvPr>
                <p:cNvSpPr txBox="1">
                  <a:spLocks noRot="1" noChangeAspect="1" noMove="1" noResize="1" noEditPoints="1" noAdjustHandles="1" noChangeArrowheads="1" noChangeShapeType="1" noTextEdit="1"/>
                </p:cNvSpPr>
                <p:nvPr/>
              </p:nvSpPr>
              <p:spPr>
                <a:xfrm>
                  <a:off x="6477000" y="4631402"/>
                  <a:ext cx="3048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E9A2E28-F998-4F5E-ACC5-EFDB763CFE7B}"/>
                    </a:ext>
                  </a:extLst>
                </p:cNvPr>
                <p:cNvSpPr txBox="1"/>
                <p:nvPr/>
              </p:nvSpPr>
              <p:spPr>
                <a:xfrm>
                  <a:off x="4717026" y="4894503"/>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2"/>
                            </a:solidFill>
                            <a:latin typeface="Cambria Math" panose="02040503050406030204" pitchFamily="18" charset="0"/>
                          </a:rPr>
                          <m:t>𝑑</m:t>
                        </m:r>
                      </m:oMath>
                    </m:oMathPara>
                  </a14:m>
                  <a:endParaRPr lang="en-US" sz="1800" dirty="0">
                    <a:solidFill>
                      <a:schemeClr val="accent2"/>
                    </a:solidFill>
                  </a:endParaRPr>
                </a:p>
              </p:txBody>
            </p:sp>
          </mc:Choice>
          <mc:Fallback xmlns="">
            <p:sp>
              <p:nvSpPr>
                <p:cNvPr id="12" name="TextBox 11">
                  <a:extLst>
                    <a:ext uri="{FF2B5EF4-FFF2-40B4-BE49-F238E27FC236}">
                      <a16:creationId xmlns:a16="http://schemas.microsoft.com/office/drawing/2014/main" id="{FE9A2E28-F998-4F5E-ACC5-EFDB763CFE7B}"/>
                    </a:ext>
                  </a:extLst>
                </p:cNvPr>
                <p:cNvSpPr txBox="1">
                  <a:spLocks noRot="1" noChangeAspect="1" noMove="1" noResize="1" noEditPoints="1" noAdjustHandles="1" noChangeArrowheads="1" noChangeShapeType="1" noTextEdit="1"/>
                </p:cNvSpPr>
                <p:nvPr/>
              </p:nvSpPr>
              <p:spPr>
                <a:xfrm>
                  <a:off x="4717026" y="4894503"/>
                  <a:ext cx="304800" cy="369332"/>
                </a:xfrm>
                <a:prstGeom prst="rect">
                  <a:avLst/>
                </a:prstGeom>
                <a:blipFill>
                  <a:blip r:embed="rId8"/>
                  <a:stretch>
                    <a:fillRect r="-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01B19F8-50C1-5C55-C1DC-B57EF3A4AC29}"/>
                    </a:ext>
                  </a:extLst>
                </p:cNvPr>
                <p:cNvSpPr txBox="1"/>
                <p:nvPr/>
              </p:nvSpPr>
              <p:spPr>
                <a:xfrm>
                  <a:off x="5638800" y="4888468"/>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2"/>
                            </a:solidFill>
                            <a:latin typeface="Cambria Math" panose="02040503050406030204" pitchFamily="18" charset="0"/>
                          </a:rPr>
                          <m:t>𝑑</m:t>
                        </m:r>
                      </m:oMath>
                    </m:oMathPara>
                  </a14:m>
                  <a:endParaRPr lang="en-US" sz="1800" dirty="0">
                    <a:solidFill>
                      <a:schemeClr val="accent2"/>
                    </a:solidFill>
                  </a:endParaRPr>
                </a:p>
              </p:txBody>
            </p:sp>
          </mc:Choice>
          <mc:Fallback xmlns="">
            <p:sp>
              <p:nvSpPr>
                <p:cNvPr id="13" name="TextBox 12">
                  <a:extLst>
                    <a:ext uri="{FF2B5EF4-FFF2-40B4-BE49-F238E27FC236}">
                      <a16:creationId xmlns:a16="http://schemas.microsoft.com/office/drawing/2014/main" id="{D01B19F8-50C1-5C55-C1DC-B57EF3A4AC29}"/>
                    </a:ext>
                  </a:extLst>
                </p:cNvPr>
                <p:cNvSpPr txBox="1">
                  <a:spLocks noRot="1" noChangeAspect="1" noMove="1" noResize="1" noEditPoints="1" noAdjustHandles="1" noChangeArrowheads="1" noChangeShapeType="1" noTextEdit="1"/>
                </p:cNvSpPr>
                <p:nvPr/>
              </p:nvSpPr>
              <p:spPr>
                <a:xfrm>
                  <a:off x="5638800" y="4888468"/>
                  <a:ext cx="304800" cy="369332"/>
                </a:xfrm>
                <a:prstGeom prst="rect">
                  <a:avLst/>
                </a:prstGeom>
                <a:blipFill>
                  <a:blip r:embed="rId9"/>
                  <a:stretch>
                    <a:fillRect r="-2000"/>
                  </a:stretch>
                </a:blipFill>
              </p:spPr>
              <p:txBody>
                <a:bodyPr/>
                <a:lstStyle/>
                <a:p>
                  <a:r>
                    <a:rPr lang="en-US">
                      <a:noFill/>
                    </a:rPr>
                    <a:t> </a:t>
                  </a:r>
                </a:p>
              </p:txBody>
            </p:sp>
          </mc:Fallback>
        </mc:AlternateContent>
      </p:grpSp>
      <p:sp>
        <p:nvSpPr>
          <p:cNvPr id="8" name="TextBox 7">
            <a:extLst>
              <a:ext uri="{FF2B5EF4-FFF2-40B4-BE49-F238E27FC236}">
                <a16:creationId xmlns:a16="http://schemas.microsoft.com/office/drawing/2014/main" id="{9AE71207-1B85-AC8E-5A86-F1C731B8F1ED}"/>
              </a:ext>
            </a:extLst>
          </p:cNvPr>
          <p:cNvSpPr txBox="1"/>
          <p:nvPr/>
        </p:nvSpPr>
        <p:spPr>
          <a:xfrm>
            <a:off x="5105400" y="2452509"/>
            <a:ext cx="3733800" cy="46166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200" dirty="0"/>
              <a:t>Concordant = objects are in both in the same cluster</a:t>
            </a:r>
            <a:br>
              <a:rPr lang="en-US" sz="1200" dirty="0"/>
            </a:br>
            <a:r>
              <a:rPr lang="en-US" sz="1200" dirty="0"/>
              <a:t>Discordant = objects are in a different cluster</a:t>
            </a:r>
          </a:p>
        </p:txBody>
      </p:sp>
      <p:pic>
        <p:nvPicPr>
          <p:cNvPr id="9" name="Picture 3">
            <a:extLst>
              <a:ext uri="{FF2B5EF4-FFF2-40B4-BE49-F238E27FC236}">
                <a16:creationId xmlns:a16="http://schemas.microsoft.com/office/drawing/2014/main" id="{02CF389E-E0D9-2F45-62F7-ECEAA5574D6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458979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1F2EA0B6-3214-44AA-A5C0-12F16491A7FA}"/>
              </a:ext>
            </a:extLst>
          </p:cNvPr>
          <p:cNvSpPr>
            <a:spLocks noGrp="1" noChangeArrowheads="1"/>
          </p:cNvSpPr>
          <p:nvPr>
            <p:ph type="title"/>
          </p:nvPr>
        </p:nvSpPr>
        <p:spPr/>
        <p:txBody>
          <a:bodyPr/>
          <a:lstStyle/>
          <a:p>
            <a:r>
              <a:rPr lang="en-US" altLang="en-US" dirty="0"/>
              <a:t>Final Comment on Cluster Evaluation</a:t>
            </a:r>
          </a:p>
        </p:txBody>
      </p:sp>
      <p:sp>
        <p:nvSpPr>
          <p:cNvPr id="96257" name="Rectangle 1">
            <a:extLst>
              <a:ext uri="{FF2B5EF4-FFF2-40B4-BE49-F238E27FC236}">
                <a16:creationId xmlns:a16="http://schemas.microsoft.com/office/drawing/2014/main" id="{FC718FBF-3C87-4C7D-8B59-8610CEF78DCD}"/>
              </a:ext>
            </a:extLst>
          </p:cNvPr>
          <p:cNvSpPr>
            <a:spLocks noGrp="1" noChangeArrowheads="1"/>
          </p:cNvSpPr>
          <p:nvPr>
            <p:ph idx="1"/>
          </p:nvPr>
        </p:nvSpPr>
        <p:spPr>
          <a:xfrm>
            <a:off x="628650" y="1825625"/>
            <a:ext cx="7886700" cy="3355975"/>
          </a:xfrm>
        </p:spPr>
        <p:style>
          <a:lnRef idx="1">
            <a:schemeClr val="accent2"/>
          </a:lnRef>
          <a:fillRef idx="3">
            <a:schemeClr val="accent2"/>
          </a:fillRef>
          <a:effectRef idx="2">
            <a:schemeClr val="accent2"/>
          </a:effectRef>
          <a:fontRef idx="minor">
            <a:schemeClr val="lt1"/>
          </a:fontRef>
        </p:style>
        <p:txBody>
          <a:bodyPr/>
          <a:lstStyle/>
          <a:p>
            <a:pPr marL="0" indent="0">
              <a:buNone/>
            </a:pPr>
            <a:r>
              <a:rPr lang="en-US" altLang="en-US" sz="2800" dirty="0"/>
              <a:t>“The validation of clustering structures is the most </a:t>
            </a:r>
            <a:r>
              <a:rPr lang="en-US" altLang="en-US" sz="2800" b="1" dirty="0"/>
              <a:t>difficult and frustrating </a:t>
            </a:r>
            <a:r>
              <a:rPr lang="en-US" altLang="en-US" sz="2800" dirty="0"/>
              <a:t>part of cluster analysis.</a:t>
            </a:r>
          </a:p>
          <a:p>
            <a:pPr marL="0" indent="0">
              <a:buNone/>
            </a:pPr>
            <a:r>
              <a:rPr lang="en-US" altLang="en-US" sz="2800" dirty="0"/>
              <a:t>Without a strong effort in this direction, cluster analysis will remain a black art accessible only to those true believers who have experience and great courage.”</a:t>
            </a:r>
          </a:p>
          <a:p>
            <a:pPr marL="0" indent="0">
              <a:buNone/>
            </a:pPr>
            <a:endParaRPr lang="en-US" altLang="en-US" dirty="0"/>
          </a:p>
          <a:p>
            <a:pPr marL="0" indent="0" algn="r">
              <a:buNone/>
            </a:pPr>
            <a:r>
              <a:rPr lang="en-US" altLang="en-US" i="1" dirty="0"/>
              <a:t>Jain and </a:t>
            </a:r>
            <a:r>
              <a:rPr lang="en-US" altLang="en-US" i="1" dirty="0" err="1"/>
              <a:t>Dubes</a:t>
            </a:r>
            <a:r>
              <a:rPr lang="en-US" altLang="en-US" i="1" dirty="0"/>
              <a:t> , Algorithms for Clustering Data, 1988 </a:t>
            </a:r>
          </a:p>
        </p:txBody>
      </p:sp>
      <p:sp>
        <p:nvSpPr>
          <p:cNvPr id="96259" name="AutoShape 3">
            <a:extLst>
              <a:ext uri="{FF2B5EF4-FFF2-40B4-BE49-F238E27FC236}">
                <a16:creationId xmlns:a16="http://schemas.microsoft.com/office/drawing/2014/main" id="{5081B8C4-0491-40C9-9274-7FDFBC511031}"/>
              </a:ext>
            </a:extLst>
          </p:cNvPr>
          <p:cNvSpPr>
            <a:spLocks noChangeAspect="1" noChangeArrowheads="1"/>
          </p:cNvSpPr>
          <p:nvPr/>
        </p:nvSpPr>
        <p:spPr bwMode="auto">
          <a:xfrm>
            <a:off x="7594600" y="5915025"/>
            <a:ext cx="701675"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F5923-D740-E94B-12D6-37AF2F94B64D}"/>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8DC139BE-2D81-2137-3762-F135A1F90EB3}"/>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9F85BECB-B29B-2773-5163-A53C13F0DEB9}"/>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r>
              <a:rPr lang="en-US" altLang="en-US" sz="1600" b="1" dirty="0"/>
              <a:t>Outliers and Scaling Issues</a:t>
            </a:r>
          </a:p>
          <a:p>
            <a:endParaRPr lang="en-US" altLang="en-US" sz="1600" b="1"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41A48B96-C04A-DD14-E6F5-C7D25D29B5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27887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ACA7A-CC3E-56ED-8217-F657F76E83B6}"/>
              </a:ext>
            </a:extLst>
          </p:cNvPr>
          <p:cNvSpPr>
            <a:spLocks noGrp="1"/>
          </p:cNvSpPr>
          <p:nvPr>
            <p:ph type="title"/>
          </p:nvPr>
        </p:nvSpPr>
        <p:spPr/>
        <p:txBody>
          <a:bodyPr/>
          <a:lstStyle/>
          <a:p>
            <a:r>
              <a:rPr lang="en-US" dirty="0"/>
              <a:t>Outliers and Scaling Issues</a:t>
            </a:r>
          </a:p>
        </p:txBody>
      </p:sp>
      <p:sp>
        <p:nvSpPr>
          <p:cNvPr id="3" name="Content Placeholder 2">
            <a:extLst>
              <a:ext uri="{FF2B5EF4-FFF2-40B4-BE49-F238E27FC236}">
                <a16:creationId xmlns:a16="http://schemas.microsoft.com/office/drawing/2014/main" id="{3728FD74-17F4-4AEF-7A6E-FA838C56D462}"/>
              </a:ext>
            </a:extLst>
          </p:cNvPr>
          <p:cNvSpPr>
            <a:spLocks noGrp="1"/>
          </p:cNvSpPr>
          <p:nvPr>
            <p:ph idx="1"/>
          </p:nvPr>
        </p:nvSpPr>
        <p:spPr/>
        <p:txBody>
          <a:bodyPr/>
          <a:lstStyle/>
          <a:p>
            <a:r>
              <a:rPr lang="en-US" sz="1900" dirty="0"/>
              <a:t>Clustering is based on </a:t>
            </a:r>
            <a:r>
              <a:rPr lang="en-US" sz="1900" b="1" dirty="0"/>
              <a:t>similarities/density </a:t>
            </a:r>
            <a:r>
              <a:rPr lang="en-US" sz="1900" dirty="0"/>
              <a:t>and therefore:</a:t>
            </a:r>
          </a:p>
          <a:p>
            <a:pPr lvl="1"/>
            <a:endParaRPr lang="en-US" sz="1600" dirty="0"/>
          </a:p>
          <a:p>
            <a:pPr lvl="1"/>
            <a:r>
              <a:rPr lang="en-US" sz="1600" dirty="0"/>
              <a:t> The features in your data need to be </a:t>
            </a:r>
            <a:r>
              <a:rPr lang="en-US" sz="1600" b="1" dirty="0"/>
              <a:t>scaled</a:t>
            </a:r>
            <a:r>
              <a:rPr lang="en-US" sz="1600" dirty="0"/>
              <a:t> to similar ranges. </a:t>
            </a:r>
          </a:p>
          <a:p>
            <a:pPr lvl="2"/>
            <a:r>
              <a:rPr lang="en-US" sz="1300" dirty="0"/>
              <a:t>For distance calculation: the feature with the largest range will dominate the distance.</a:t>
            </a:r>
          </a:p>
          <a:p>
            <a:pPr lvl="2"/>
            <a:r>
              <a:rPr lang="en-US" sz="1300" dirty="0"/>
              <a:t>For densities: a large range means that the densities will be artificially low.</a:t>
            </a:r>
          </a:p>
          <a:p>
            <a:pPr lvl="2"/>
            <a:r>
              <a:rPr lang="en-US" sz="1300" b="1" dirty="0"/>
              <a:t>Note</a:t>
            </a:r>
            <a:r>
              <a:rPr lang="en-US" sz="1300" dirty="0"/>
              <a:t> that scatter plots scale the x and y-axis so the distances/densities you see are not what the algorithm calculates!</a:t>
            </a:r>
          </a:p>
          <a:p>
            <a:pPr lvl="1"/>
            <a:endParaRPr lang="en-US" sz="1600" dirty="0"/>
          </a:p>
          <a:p>
            <a:pPr lvl="1"/>
            <a:r>
              <a:rPr lang="en-US" sz="1600" b="1" dirty="0"/>
              <a:t>Outliers</a:t>
            </a:r>
            <a:r>
              <a:rPr lang="en-US" sz="1600" dirty="0"/>
              <a:t> affect complete clustering algorithms. Outlier points may use their own cluster. You need to remove outliers (before scaling) or increase the number of clusters.</a:t>
            </a:r>
          </a:p>
        </p:txBody>
      </p:sp>
      <p:pic>
        <p:nvPicPr>
          <p:cNvPr id="4" name="Picture 3">
            <a:extLst>
              <a:ext uri="{FF2B5EF4-FFF2-40B4-BE49-F238E27FC236}">
                <a16:creationId xmlns:a16="http://schemas.microsoft.com/office/drawing/2014/main" id="{AFB6C02F-1EFE-F296-CF8C-A09A3C7673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55996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6108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B6256B-1043-7E6E-55AC-6B255E3C2E2E}"/>
              </a:ext>
            </a:extLst>
          </p:cNvPr>
          <p:cNvSpPr>
            <a:spLocks noGrp="1"/>
          </p:cNvSpPr>
          <p:nvPr>
            <p:ph type="title"/>
          </p:nvPr>
        </p:nvSpPr>
        <p:spPr>
          <a:xfrm>
            <a:off x="836676" y="548640"/>
            <a:ext cx="7626096" cy="1179576"/>
          </a:xfrm>
        </p:spPr>
        <p:txBody>
          <a:bodyPr>
            <a:normAutofit/>
          </a:bodyPr>
          <a:lstStyle/>
          <a:p>
            <a:r>
              <a:rPr lang="en-US" sz="3500" dirty="0"/>
              <a:t>Conclusion</a:t>
            </a:r>
          </a:p>
        </p:txBody>
      </p:sp>
      <p:sp>
        <p:nvSpPr>
          <p:cNvPr id="19" name="Rectangle 1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Content Placeholder 3">
            <a:extLst>
              <a:ext uri="{FF2B5EF4-FFF2-40B4-BE49-F238E27FC236}">
                <a16:creationId xmlns:a16="http://schemas.microsoft.com/office/drawing/2014/main" id="{A7324868-DEC2-F31F-7E5C-1EFE2DB5B744}"/>
              </a:ext>
            </a:extLst>
          </p:cNvPr>
          <p:cNvSpPr>
            <a:spLocks noGrp="1"/>
          </p:cNvSpPr>
          <p:nvPr>
            <p:ph idx="1"/>
          </p:nvPr>
        </p:nvSpPr>
        <p:spPr>
          <a:xfrm>
            <a:off x="836676" y="2481943"/>
            <a:ext cx="7626096" cy="3695020"/>
          </a:xfrm>
        </p:spPr>
        <p:txBody>
          <a:bodyPr>
            <a:normAutofit fontScale="77500" lnSpcReduction="20000"/>
          </a:bodyPr>
          <a:lstStyle/>
          <a:p>
            <a:r>
              <a:rPr lang="en-US" sz="1900" dirty="0"/>
              <a:t>Clustering is an important method </a:t>
            </a:r>
            <a:r>
              <a:rPr lang="en-US" sz="1900" b="1" dirty="0"/>
              <a:t>to organize large data sets </a:t>
            </a:r>
            <a:r>
              <a:rPr lang="en-US" sz="1900" dirty="0"/>
              <a:t>into a small number of clusters. Cluster labels can be used as features in other data mining algorithms.</a:t>
            </a:r>
          </a:p>
          <a:p>
            <a:endParaRPr lang="en-US" sz="1900" dirty="0"/>
          </a:p>
          <a:p>
            <a:r>
              <a:rPr lang="en-US" sz="1900" b="1" dirty="0"/>
              <a:t>Meaning</a:t>
            </a:r>
            <a:r>
              <a:rPr lang="en-US" sz="1900" dirty="0"/>
              <a:t> is given to clusters by an expert by looking at the characteristics of the cluster (cluster profile). E.g., customers who live in urban areas and spend lots of money on Starbucks coffee.</a:t>
            </a:r>
          </a:p>
          <a:p>
            <a:endParaRPr lang="en-US" sz="1900" dirty="0"/>
          </a:p>
          <a:p>
            <a:r>
              <a:rPr lang="en-US" sz="1900" dirty="0"/>
              <a:t>Clustering is based on </a:t>
            </a:r>
            <a:r>
              <a:rPr lang="en-US" sz="1900" b="1" dirty="0"/>
              <a:t>similarities/density </a:t>
            </a:r>
            <a:r>
              <a:rPr lang="en-US" sz="1900" dirty="0"/>
              <a:t>and therefore:</a:t>
            </a:r>
          </a:p>
          <a:p>
            <a:pPr lvl="1"/>
            <a:r>
              <a:rPr lang="en-US" sz="1600" dirty="0"/>
              <a:t> The features in your data need to be </a:t>
            </a:r>
            <a:r>
              <a:rPr lang="en-US" sz="1600" b="1" dirty="0"/>
              <a:t>scaled</a:t>
            </a:r>
            <a:r>
              <a:rPr lang="en-US" sz="1600" dirty="0"/>
              <a:t> to similar ranges! </a:t>
            </a:r>
          </a:p>
          <a:p>
            <a:pPr lvl="1"/>
            <a:r>
              <a:rPr lang="en-US" sz="1600" b="1" dirty="0"/>
              <a:t>Outliers</a:t>
            </a:r>
            <a:r>
              <a:rPr lang="en-US" sz="1600" dirty="0"/>
              <a:t> affect scaling and complete clustering algorithms.</a:t>
            </a:r>
          </a:p>
          <a:p>
            <a:pPr lvl="1"/>
            <a:r>
              <a:rPr lang="en-US" sz="1600" b="1" dirty="0"/>
              <a:t>Euclidean distance </a:t>
            </a:r>
            <a:r>
              <a:rPr lang="en-US" sz="1600" dirty="0"/>
              <a:t>may not always be the right way to measure similarity.</a:t>
            </a:r>
          </a:p>
          <a:p>
            <a:endParaRPr lang="en-US" sz="1900" dirty="0"/>
          </a:p>
          <a:p>
            <a:r>
              <a:rPr lang="en-US" sz="1900" dirty="0"/>
              <a:t>Deciding on the </a:t>
            </a:r>
            <a:r>
              <a:rPr lang="en-US" sz="1900" b="1" dirty="0"/>
              <a:t>number of clusters </a:t>
            </a:r>
            <a:r>
              <a:rPr lang="en-US" sz="1900" dirty="0"/>
              <a:t>and cluster evaluation is tricky!</a:t>
            </a:r>
          </a:p>
          <a:p>
            <a:endParaRPr lang="en-US" sz="1900" dirty="0"/>
          </a:p>
          <a:p>
            <a:r>
              <a:rPr lang="en-US" sz="1900" dirty="0"/>
              <a:t>Data may not have a </a:t>
            </a:r>
            <a:r>
              <a:rPr lang="en-US" sz="1900" b="1" dirty="0"/>
              <a:t>clustering tendency</a:t>
            </a:r>
            <a:r>
              <a:rPr lang="en-US" sz="1900" dirty="0"/>
              <a:t>, but most algorithms will still return a clustering with the specified number of clusters. </a:t>
            </a:r>
            <a:br>
              <a:rPr lang="en-US" sz="1900" dirty="0"/>
            </a:br>
            <a:r>
              <a:rPr lang="en-US" sz="1900" dirty="0"/>
              <a:t>Note: This may be a partition of the data space that can be useful.</a:t>
            </a:r>
          </a:p>
        </p:txBody>
      </p:sp>
    </p:spTree>
    <p:extLst>
      <p:ext uri="{BB962C8B-B14F-4D97-AF65-F5344CB8AC3E}">
        <p14:creationId xmlns:p14="http://schemas.microsoft.com/office/powerpoint/2010/main" val="158076392"/>
      </p:ext>
    </p:extLst>
  </p:cSld>
  <p:clrMapOvr>
    <a:masterClrMapping/>
  </p:clrMapOvr>
</p:sld>
</file>

<file path=ppt/theme/theme1.xml><?xml version="1.0" encoding="utf-8"?>
<a:theme xmlns:a="http://schemas.openxmlformats.org/drawingml/2006/main" name="1_Office Theme">
  <a:themeElements>
    <a:clrScheme name="AI_high_contrast">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F9ED5"/>
      </a:accent4>
      <a:accent5>
        <a:srgbClr val="A02B93"/>
      </a:accent5>
      <a:accent6>
        <a:srgbClr val="377620"/>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1504</TotalTime>
  <Words>5262</Words>
  <Application>Microsoft Office PowerPoint</Application>
  <PresentationFormat>On-screen Show (4:3)</PresentationFormat>
  <Paragraphs>1080</Paragraphs>
  <Slides>97</Slides>
  <Notes>89</Notes>
  <HiddenSlides>2</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97</vt:i4>
      </vt:variant>
    </vt:vector>
  </HeadingPairs>
  <TitlesOfParts>
    <vt:vector size="109" baseType="lpstr">
      <vt:lpstr>Aptos</vt:lpstr>
      <vt:lpstr>Aptos Display</vt:lpstr>
      <vt:lpstr>Arial</vt:lpstr>
      <vt:lpstr>Calibri</vt:lpstr>
      <vt:lpstr>Cambria Math</vt:lpstr>
      <vt:lpstr>Symbol</vt:lpstr>
      <vt:lpstr>Times New Roman</vt:lpstr>
      <vt:lpstr>Ubuntu</vt:lpstr>
      <vt:lpstr>Wingdings</vt:lpstr>
      <vt:lpstr>1_Office Theme</vt:lpstr>
      <vt:lpstr>Document</vt:lpstr>
      <vt:lpstr>Bitmap Image</vt:lpstr>
      <vt:lpstr>Introduction to Data Mining    Chapter 7  Cluster Analysis </vt:lpstr>
      <vt:lpstr>R Code Examples</vt:lpstr>
      <vt:lpstr>Topics</vt:lpstr>
      <vt:lpstr>What is Cluster Analysis?</vt:lpstr>
      <vt:lpstr>Applications of Cluster Analysis</vt:lpstr>
      <vt:lpstr>Measuring Similarity/Distances</vt:lpstr>
      <vt:lpstr>What is not Cluster Analysis?</vt:lpstr>
      <vt:lpstr>Clustering as Unsupervised Learning</vt:lpstr>
      <vt:lpstr>Notion of a Cluster can be Ambiguous</vt:lpstr>
      <vt:lpstr>Notion of a Cluster can be Ambiguous</vt:lpstr>
      <vt:lpstr>Topics</vt:lpstr>
      <vt:lpstr>Types of Clusterings</vt:lpstr>
      <vt:lpstr>Partitional Clustering</vt:lpstr>
      <vt:lpstr>Hierarchical Clustering</vt:lpstr>
      <vt:lpstr>Other Distinctions Between Sets of Clusters</vt:lpstr>
      <vt:lpstr>Topics</vt:lpstr>
      <vt:lpstr>Types of Clusters</vt:lpstr>
      <vt:lpstr>Center-based Clusters</vt:lpstr>
      <vt:lpstr>Contiguous and Density-based Clusters</vt:lpstr>
      <vt:lpstr>Conceptual Clusters</vt:lpstr>
      <vt:lpstr>Clustering is an Optimization Problem</vt:lpstr>
      <vt:lpstr>Objective Functions</vt:lpstr>
      <vt:lpstr>Topics</vt:lpstr>
      <vt:lpstr>K-means Clustering</vt:lpstr>
      <vt:lpstr>K-means Clustering – Details</vt:lpstr>
      <vt:lpstr>K-Means Example</vt:lpstr>
      <vt:lpstr>Problems with Selecting Initial Points</vt:lpstr>
      <vt:lpstr>Importance of Choosing Initial Centroids …</vt:lpstr>
      <vt:lpstr>Solutions to the Initial Centroids Problem</vt:lpstr>
      <vt:lpstr>Evaluating k-means Clusters</vt:lpstr>
      <vt:lpstr>Pre-processing and Post-processing</vt:lpstr>
      <vt:lpstr>Bisecting K-means</vt:lpstr>
      <vt:lpstr>Limitations of K-means</vt:lpstr>
      <vt:lpstr>Limitations of K-means: Differing Sizes</vt:lpstr>
      <vt:lpstr>Limitations of K-means: Differing Density</vt:lpstr>
      <vt:lpstr>Limitations of K-means: Non-globular Shapes</vt:lpstr>
      <vt:lpstr>Overcoming K-means Limitations</vt:lpstr>
      <vt:lpstr>Overcoming K-means Limitations</vt:lpstr>
      <vt:lpstr>Topics</vt:lpstr>
      <vt:lpstr>Hierarchical Clustering </vt:lpstr>
      <vt:lpstr>Strengths of Hierarchical Clustering</vt:lpstr>
      <vt:lpstr>Hierarchical Clustering</vt:lpstr>
      <vt:lpstr>Agglomerative Clustering Algorithm</vt:lpstr>
      <vt:lpstr>Starting Situation </vt:lpstr>
      <vt:lpstr>Intermediate Situation</vt:lpstr>
      <vt:lpstr>Intermediate Situation</vt:lpstr>
      <vt:lpstr>After Merging</vt:lpstr>
      <vt:lpstr>How to Define Inter-Cluster Similarity</vt:lpstr>
      <vt:lpstr>How to Define Inter-Cluster Similarity</vt:lpstr>
      <vt:lpstr>How to Define Inter-Cluster Similarity</vt:lpstr>
      <vt:lpstr>How to Define Inter-Cluster Similarity</vt:lpstr>
      <vt:lpstr>How to Define Inter-Cluster Similarity</vt:lpstr>
      <vt:lpstr>Single Link</vt:lpstr>
      <vt:lpstr>Complete Link</vt:lpstr>
      <vt:lpstr>Average Link</vt:lpstr>
      <vt:lpstr>Ward’s Method</vt:lpstr>
      <vt:lpstr>Hierarchical Clustering:  Complexity</vt:lpstr>
      <vt:lpstr>Hierarchical Clustering:  Limitations</vt:lpstr>
      <vt:lpstr>Topics</vt:lpstr>
      <vt:lpstr>Density-Based Spatial Clustering of Applications with Noise (DBSCAN)</vt:lpstr>
      <vt:lpstr>DBSCAN</vt:lpstr>
      <vt:lpstr>DBSCAN: Core, Border and Noise Points</vt:lpstr>
      <vt:lpstr>DBSCAN: Determine Clusters</vt:lpstr>
      <vt:lpstr>DBSCAN Algorithm</vt:lpstr>
      <vt:lpstr>When DBSCAN Does NOT Work Well</vt:lpstr>
      <vt:lpstr>DBSCAN: Determining EPS and MinPts</vt:lpstr>
      <vt:lpstr>Topics</vt:lpstr>
      <vt:lpstr>Some Other Clustering Algorithms</vt:lpstr>
      <vt:lpstr>Topics</vt:lpstr>
      <vt:lpstr>Cluster Evaluation </vt:lpstr>
      <vt:lpstr>Clusters found in Random Data (Overfitting)</vt:lpstr>
      <vt:lpstr>Different Aspects of Cluster Evaluation</vt:lpstr>
      <vt:lpstr>Measures for Cluster Evaluation</vt:lpstr>
      <vt:lpstr>Topics</vt:lpstr>
      <vt:lpstr>Measures for Cluster Evaluation</vt:lpstr>
      <vt:lpstr>Visual Method: Similarity Matrix Visualization</vt:lpstr>
      <vt:lpstr>Visual Method: Similarity Matrix Visualization</vt:lpstr>
      <vt:lpstr>Correlation between Distances and Incidence Matrix </vt:lpstr>
      <vt:lpstr>Internal Index: Cohesion and Separation</vt:lpstr>
      <vt:lpstr>Internal Index: Sum of Squared Errors</vt:lpstr>
      <vt:lpstr>Internal Index: Sum of Squared Errors</vt:lpstr>
      <vt:lpstr>Choosing k with the Sum of Squared Errors</vt:lpstr>
      <vt:lpstr>Similarity-Graph Based Internal Index</vt:lpstr>
      <vt:lpstr>Internal Index: Silhouette Coefficient</vt:lpstr>
      <vt:lpstr>Internal Index: Silhouette Plot</vt:lpstr>
      <vt:lpstr>Choosing k using the Average Silhouette Width </vt:lpstr>
      <vt:lpstr>Topics</vt:lpstr>
      <vt:lpstr>Measures for Cluster Evaluation</vt:lpstr>
      <vt:lpstr>External Measures of Cluster Validity: Entropy and Purity</vt:lpstr>
      <vt:lpstr>Supervised Index: Purity</vt:lpstr>
      <vt:lpstr>Supervised Index: Purity</vt:lpstr>
      <vt:lpstr>Supervised Index: Rand Index</vt:lpstr>
      <vt:lpstr>Supervised Index: Rand Index</vt:lpstr>
      <vt:lpstr>Final Comment on Cluster Evaluation</vt:lpstr>
      <vt:lpstr>Topics</vt:lpstr>
      <vt:lpstr>Outliers and Scaling Issues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 Basic Concepts  and Algorithms</dc:title>
  <dc:creator>michael</dc:creator>
  <cp:lastModifiedBy>Hahsler, Michael</cp:lastModifiedBy>
  <cp:revision>68</cp:revision>
  <dcterms:created xsi:type="dcterms:W3CDTF">2021-01-23T22:42:36Z</dcterms:created>
  <dcterms:modified xsi:type="dcterms:W3CDTF">2025-10-13T14:39:42Z</dcterms:modified>
</cp:coreProperties>
</file>