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58"/>
  </p:notesMasterIdLst>
  <p:sldIdLst>
    <p:sldId id="346" r:id="rId2"/>
    <p:sldId id="506" r:id="rId3"/>
    <p:sldId id="257" r:id="rId4"/>
    <p:sldId id="258" r:id="rId5"/>
    <p:sldId id="260" r:id="rId6"/>
    <p:sldId id="261" r:id="rId7"/>
    <p:sldId id="266" r:id="rId8"/>
    <p:sldId id="268" r:id="rId9"/>
    <p:sldId id="284" r:id="rId10"/>
    <p:sldId id="340" r:id="rId11"/>
    <p:sldId id="286" r:id="rId12"/>
    <p:sldId id="287" r:id="rId13"/>
    <p:sldId id="288" r:id="rId14"/>
    <p:sldId id="289" r:id="rId15"/>
    <p:sldId id="290" r:id="rId16"/>
    <p:sldId id="292" r:id="rId17"/>
    <p:sldId id="341" r:id="rId18"/>
    <p:sldId id="345" r:id="rId19"/>
    <p:sldId id="295" r:id="rId20"/>
    <p:sldId id="296" r:id="rId21"/>
    <p:sldId id="297" r:id="rId22"/>
    <p:sldId id="509" r:id="rId23"/>
    <p:sldId id="298" r:id="rId24"/>
    <p:sldId id="299" r:id="rId25"/>
    <p:sldId id="300" r:id="rId26"/>
    <p:sldId id="301" r:id="rId27"/>
    <p:sldId id="302" r:id="rId28"/>
    <p:sldId id="304" r:id="rId29"/>
    <p:sldId id="342" r:id="rId30"/>
    <p:sldId id="310" r:id="rId31"/>
    <p:sldId id="508" r:id="rId32"/>
    <p:sldId id="312" r:id="rId33"/>
    <p:sldId id="343" r:id="rId34"/>
    <p:sldId id="314" r:id="rId35"/>
    <p:sldId id="317" r:id="rId36"/>
    <p:sldId id="318" r:id="rId37"/>
    <p:sldId id="319" r:id="rId38"/>
    <p:sldId id="322" r:id="rId39"/>
    <p:sldId id="324" r:id="rId40"/>
    <p:sldId id="325" r:id="rId41"/>
    <p:sldId id="344" r:id="rId42"/>
    <p:sldId id="327" r:id="rId43"/>
    <p:sldId id="328" r:id="rId44"/>
    <p:sldId id="329" r:id="rId45"/>
    <p:sldId id="330" r:id="rId46"/>
    <p:sldId id="331" r:id="rId47"/>
    <p:sldId id="332" r:id="rId48"/>
    <p:sldId id="337" r:id="rId49"/>
    <p:sldId id="338" r:id="rId50"/>
    <p:sldId id="339" r:id="rId51"/>
    <p:sldId id="388" r:id="rId52"/>
    <p:sldId id="369" r:id="rId53"/>
    <p:sldId id="370" r:id="rId54"/>
    <p:sldId id="371" r:id="rId55"/>
    <p:sldId id="372" r:id="rId56"/>
    <p:sldId id="373" r:id="rId57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1B3176FD-410A-4FF3-82CE-7EC1635DEDEF}">
          <p14:sldIdLst>
            <p14:sldId id="346"/>
            <p14:sldId id="506"/>
          </p14:sldIdLst>
        </p14:section>
        <p14:section name="Rule-based, Nearest Neighbor and Naive Bayes Classifier" id="{5830C381-61C5-4200-A857-F28776AB6A4F}">
          <p14:sldIdLst>
            <p14:sldId id="257"/>
            <p14:sldId id="258"/>
            <p14:sldId id="260"/>
            <p14:sldId id="261"/>
            <p14:sldId id="266"/>
            <p14:sldId id="268"/>
            <p14:sldId id="284"/>
            <p14:sldId id="340"/>
            <p14:sldId id="286"/>
            <p14:sldId id="287"/>
            <p14:sldId id="288"/>
            <p14:sldId id="289"/>
            <p14:sldId id="290"/>
            <p14:sldId id="292"/>
            <p14:sldId id="341"/>
            <p14:sldId id="345"/>
            <p14:sldId id="295"/>
            <p14:sldId id="296"/>
            <p14:sldId id="297"/>
            <p14:sldId id="509"/>
            <p14:sldId id="298"/>
            <p14:sldId id="299"/>
            <p14:sldId id="300"/>
            <p14:sldId id="301"/>
            <p14:sldId id="302"/>
            <p14:sldId id="304"/>
          </p14:sldIdLst>
        </p14:section>
        <p14:section name="Neural Networks, SVMs and Ensemble Methods" id="{A741DD98-33A7-476C-B72D-EE41D160789D}">
          <p14:sldIdLst>
            <p14:sldId id="342"/>
            <p14:sldId id="310"/>
            <p14:sldId id="508"/>
            <p14:sldId id="312"/>
            <p14:sldId id="343"/>
            <p14:sldId id="314"/>
            <p14:sldId id="317"/>
            <p14:sldId id="318"/>
            <p14:sldId id="319"/>
            <p14:sldId id="322"/>
            <p14:sldId id="324"/>
            <p14:sldId id="325"/>
            <p14:sldId id="344"/>
            <p14:sldId id="327"/>
            <p14:sldId id="328"/>
            <p14:sldId id="329"/>
            <p14:sldId id="330"/>
            <p14:sldId id="331"/>
            <p14:sldId id="332"/>
            <p14:sldId id="337"/>
            <p14:sldId id="338"/>
            <p14:sldId id="339"/>
          </p14:sldIdLst>
        </p14:section>
        <p14:section name="Class Imbalance" id="{EF7721D0-D756-45E4-892C-7B5847302A22}">
          <p14:sldIdLst>
            <p14:sldId id="388"/>
            <p14:sldId id="369"/>
            <p14:sldId id="370"/>
            <p14:sldId id="371"/>
            <p14:sldId id="372"/>
          </p14:sldIdLst>
        </p14:section>
        <p14:section name="Conclusion" id="{BE91A60B-7C23-4A99-A8C5-B1E04533483B}">
          <p14:sldIdLst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7" autoAdjust="0"/>
    <p:restoredTop sz="94660"/>
  </p:normalViewPr>
  <p:slideViewPr>
    <p:cSldViewPr>
      <p:cViewPr varScale="1">
        <p:scale>
          <a:sx n="152" d="100"/>
          <a:sy n="152" d="100"/>
        </p:scale>
        <p:origin x="1556" y="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64998-ADB4-403B-8D62-2E3B9CFBC59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CDCED6-93E2-471F-89BD-BE7BA94B47DC}">
      <dgm:prSet/>
      <dgm:spPr/>
      <dgm:t>
        <a:bodyPr/>
        <a:lstStyle/>
        <a:p>
          <a:r>
            <a:rPr lang="en-US" dirty="0"/>
            <a:t>As expressive as decision trees</a:t>
          </a:r>
        </a:p>
      </dgm:t>
    </dgm:pt>
    <dgm:pt modelId="{3FF4C4B0-262E-4DC7-BB31-74CE06BF1566}" type="parTrans" cxnId="{718CDDE6-F6A3-4882-96E1-1F931B1B4A93}">
      <dgm:prSet/>
      <dgm:spPr/>
      <dgm:t>
        <a:bodyPr/>
        <a:lstStyle/>
        <a:p>
          <a:endParaRPr lang="en-US"/>
        </a:p>
      </dgm:t>
    </dgm:pt>
    <dgm:pt modelId="{4CA425D3-6AAD-449C-A864-0B6B75EC4DD8}" type="sibTrans" cxnId="{718CDDE6-F6A3-4882-96E1-1F931B1B4A93}">
      <dgm:prSet/>
      <dgm:spPr/>
      <dgm:t>
        <a:bodyPr/>
        <a:lstStyle/>
        <a:p>
          <a:endParaRPr lang="en-US"/>
        </a:p>
      </dgm:t>
    </dgm:pt>
    <dgm:pt modelId="{A773DA73-F8A4-4C7C-90F1-97794CDCCF97}">
      <dgm:prSet/>
      <dgm:spPr/>
      <dgm:t>
        <a:bodyPr/>
        <a:lstStyle/>
        <a:p>
          <a:r>
            <a:rPr lang="en-US" dirty="0"/>
            <a:t>Easy to interpret</a:t>
          </a:r>
        </a:p>
      </dgm:t>
    </dgm:pt>
    <dgm:pt modelId="{00C290F5-2142-4444-B13D-BEBEF437D8CB}" type="parTrans" cxnId="{D9337140-B199-4926-A7FE-10D446021FCB}">
      <dgm:prSet/>
      <dgm:spPr/>
      <dgm:t>
        <a:bodyPr/>
        <a:lstStyle/>
        <a:p>
          <a:endParaRPr lang="en-US"/>
        </a:p>
      </dgm:t>
    </dgm:pt>
    <dgm:pt modelId="{C505DF15-C701-4822-B7EC-960A76246CA6}" type="sibTrans" cxnId="{D9337140-B199-4926-A7FE-10D446021FCB}">
      <dgm:prSet/>
      <dgm:spPr/>
      <dgm:t>
        <a:bodyPr/>
        <a:lstStyle/>
        <a:p>
          <a:endParaRPr lang="en-US"/>
        </a:p>
      </dgm:t>
    </dgm:pt>
    <dgm:pt modelId="{965B831F-58D4-44C2-8C1F-0FCA2BCA3F1D}">
      <dgm:prSet/>
      <dgm:spPr/>
      <dgm:t>
        <a:bodyPr/>
        <a:lstStyle/>
        <a:p>
          <a:r>
            <a:rPr lang="en-US"/>
            <a:t>Easy to generate</a:t>
          </a:r>
        </a:p>
      </dgm:t>
    </dgm:pt>
    <dgm:pt modelId="{3E041794-8F23-4EA9-829A-5575C343C7DE}" type="parTrans" cxnId="{619CC024-1BC1-402C-A9EC-9E8E768A28E3}">
      <dgm:prSet/>
      <dgm:spPr/>
      <dgm:t>
        <a:bodyPr/>
        <a:lstStyle/>
        <a:p>
          <a:endParaRPr lang="en-US"/>
        </a:p>
      </dgm:t>
    </dgm:pt>
    <dgm:pt modelId="{65284194-0294-4EC1-BAF7-A7B528E8C960}" type="sibTrans" cxnId="{619CC024-1BC1-402C-A9EC-9E8E768A28E3}">
      <dgm:prSet/>
      <dgm:spPr/>
      <dgm:t>
        <a:bodyPr/>
        <a:lstStyle/>
        <a:p>
          <a:endParaRPr lang="en-US"/>
        </a:p>
      </dgm:t>
    </dgm:pt>
    <dgm:pt modelId="{35EF7661-0929-4A99-8EB7-2E48F4275C85}">
      <dgm:prSet/>
      <dgm:spPr/>
      <dgm:t>
        <a:bodyPr/>
        <a:lstStyle/>
        <a:p>
          <a:r>
            <a:rPr lang="en-US"/>
            <a:t>Can classify new instances rapidly</a:t>
          </a:r>
        </a:p>
      </dgm:t>
    </dgm:pt>
    <dgm:pt modelId="{4AEFA2AC-7AF9-41AE-A3C7-FFE50581126F}" type="parTrans" cxnId="{9B3F752C-E330-4F8E-94E0-401C81EDA840}">
      <dgm:prSet/>
      <dgm:spPr/>
      <dgm:t>
        <a:bodyPr/>
        <a:lstStyle/>
        <a:p>
          <a:endParaRPr lang="en-US"/>
        </a:p>
      </dgm:t>
    </dgm:pt>
    <dgm:pt modelId="{9A8F3A3D-35A5-4C1E-9BB0-87A11FCD5DCD}" type="sibTrans" cxnId="{9B3F752C-E330-4F8E-94E0-401C81EDA840}">
      <dgm:prSet/>
      <dgm:spPr/>
      <dgm:t>
        <a:bodyPr/>
        <a:lstStyle/>
        <a:p>
          <a:endParaRPr lang="en-US"/>
        </a:p>
      </dgm:t>
    </dgm:pt>
    <dgm:pt modelId="{0BB5A7CC-14E2-4C07-B355-DDE49F78723D}">
      <dgm:prSet/>
      <dgm:spPr/>
      <dgm:t>
        <a:bodyPr/>
        <a:lstStyle/>
        <a:p>
          <a:r>
            <a:rPr lang="en-US"/>
            <a:t>Performance comparable to decision trees</a:t>
          </a:r>
        </a:p>
      </dgm:t>
    </dgm:pt>
    <dgm:pt modelId="{E1E9BD22-92ED-4DF8-B954-3B8C458FBD28}" type="parTrans" cxnId="{D2DA5448-93E1-46ED-AB9C-D3FDF604D46F}">
      <dgm:prSet/>
      <dgm:spPr/>
      <dgm:t>
        <a:bodyPr/>
        <a:lstStyle/>
        <a:p>
          <a:endParaRPr lang="en-US"/>
        </a:p>
      </dgm:t>
    </dgm:pt>
    <dgm:pt modelId="{2E4DFFC3-7A11-4361-8CA5-42AAB35FA287}" type="sibTrans" cxnId="{D2DA5448-93E1-46ED-AB9C-D3FDF604D46F}">
      <dgm:prSet/>
      <dgm:spPr/>
      <dgm:t>
        <a:bodyPr/>
        <a:lstStyle/>
        <a:p>
          <a:endParaRPr lang="en-US"/>
        </a:p>
      </dgm:t>
    </dgm:pt>
    <dgm:pt modelId="{3C6E32B2-B027-4E7D-BD68-D7F99A869A4C}" type="pres">
      <dgm:prSet presAssocID="{8CD64998-ADB4-403B-8D62-2E3B9CFBC597}" presName="diagram" presStyleCnt="0">
        <dgm:presLayoutVars>
          <dgm:dir/>
          <dgm:resizeHandles val="exact"/>
        </dgm:presLayoutVars>
      </dgm:prSet>
      <dgm:spPr/>
    </dgm:pt>
    <dgm:pt modelId="{A69BDAD5-3DDA-4B3E-9FC1-23E3ACA05FA7}" type="pres">
      <dgm:prSet presAssocID="{03CDCED6-93E2-471F-89BD-BE7BA94B47DC}" presName="node" presStyleLbl="node1" presStyleIdx="0" presStyleCnt="5">
        <dgm:presLayoutVars>
          <dgm:bulletEnabled val="1"/>
        </dgm:presLayoutVars>
      </dgm:prSet>
      <dgm:spPr/>
    </dgm:pt>
    <dgm:pt modelId="{638D7459-7981-447B-9D89-2E2935DFBF8C}" type="pres">
      <dgm:prSet presAssocID="{4CA425D3-6AAD-449C-A864-0B6B75EC4DD8}" presName="sibTrans" presStyleCnt="0"/>
      <dgm:spPr/>
    </dgm:pt>
    <dgm:pt modelId="{47D82A18-2928-43BE-BA2E-B07E5AFF34C0}" type="pres">
      <dgm:prSet presAssocID="{A773DA73-F8A4-4C7C-90F1-97794CDCCF97}" presName="node" presStyleLbl="node1" presStyleIdx="1" presStyleCnt="5">
        <dgm:presLayoutVars>
          <dgm:bulletEnabled val="1"/>
        </dgm:presLayoutVars>
      </dgm:prSet>
      <dgm:spPr/>
    </dgm:pt>
    <dgm:pt modelId="{2B3BE236-432B-43FB-97D3-FE6A7CC4F4FB}" type="pres">
      <dgm:prSet presAssocID="{C505DF15-C701-4822-B7EC-960A76246CA6}" presName="sibTrans" presStyleCnt="0"/>
      <dgm:spPr/>
    </dgm:pt>
    <dgm:pt modelId="{74E019A2-7A52-4664-9418-AF2F2B934845}" type="pres">
      <dgm:prSet presAssocID="{965B831F-58D4-44C2-8C1F-0FCA2BCA3F1D}" presName="node" presStyleLbl="node1" presStyleIdx="2" presStyleCnt="5">
        <dgm:presLayoutVars>
          <dgm:bulletEnabled val="1"/>
        </dgm:presLayoutVars>
      </dgm:prSet>
      <dgm:spPr/>
    </dgm:pt>
    <dgm:pt modelId="{076FD886-E269-49A0-AB09-BB4132AFE183}" type="pres">
      <dgm:prSet presAssocID="{65284194-0294-4EC1-BAF7-A7B528E8C960}" presName="sibTrans" presStyleCnt="0"/>
      <dgm:spPr/>
    </dgm:pt>
    <dgm:pt modelId="{E877F01E-730B-4F1E-893E-1A43A9141EC3}" type="pres">
      <dgm:prSet presAssocID="{35EF7661-0929-4A99-8EB7-2E48F4275C85}" presName="node" presStyleLbl="node1" presStyleIdx="3" presStyleCnt="5">
        <dgm:presLayoutVars>
          <dgm:bulletEnabled val="1"/>
        </dgm:presLayoutVars>
      </dgm:prSet>
      <dgm:spPr/>
    </dgm:pt>
    <dgm:pt modelId="{6510B68C-8E3A-426D-A648-850D87BF97C2}" type="pres">
      <dgm:prSet presAssocID="{9A8F3A3D-35A5-4C1E-9BB0-87A11FCD5DCD}" presName="sibTrans" presStyleCnt="0"/>
      <dgm:spPr/>
    </dgm:pt>
    <dgm:pt modelId="{99C430AC-FDF9-4D4E-A338-1327E266D4D8}" type="pres">
      <dgm:prSet presAssocID="{0BB5A7CC-14E2-4C07-B355-DDE49F78723D}" presName="node" presStyleLbl="node1" presStyleIdx="4" presStyleCnt="5">
        <dgm:presLayoutVars>
          <dgm:bulletEnabled val="1"/>
        </dgm:presLayoutVars>
      </dgm:prSet>
      <dgm:spPr/>
    </dgm:pt>
  </dgm:ptLst>
  <dgm:cxnLst>
    <dgm:cxn modelId="{619CC024-1BC1-402C-A9EC-9E8E768A28E3}" srcId="{8CD64998-ADB4-403B-8D62-2E3B9CFBC597}" destId="{965B831F-58D4-44C2-8C1F-0FCA2BCA3F1D}" srcOrd="2" destOrd="0" parTransId="{3E041794-8F23-4EA9-829A-5575C343C7DE}" sibTransId="{65284194-0294-4EC1-BAF7-A7B528E8C960}"/>
    <dgm:cxn modelId="{9B3F752C-E330-4F8E-94E0-401C81EDA840}" srcId="{8CD64998-ADB4-403B-8D62-2E3B9CFBC597}" destId="{35EF7661-0929-4A99-8EB7-2E48F4275C85}" srcOrd="3" destOrd="0" parTransId="{4AEFA2AC-7AF9-41AE-A3C7-FFE50581126F}" sibTransId="{9A8F3A3D-35A5-4C1E-9BB0-87A11FCD5DCD}"/>
    <dgm:cxn modelId="{D9337140-B199-4926-A7FE-10D446021FCB}" srcId="{8CD64998-ADB4-403B-8D62-2E3B9CFBC597}" destId="{A773DA73-F8A4-4C7C-90F1-97794CDCCF97}" srcOrd="1" destOrd="0" parTransId="{00C290F5-2142-4444-B13D-BEBEF437D8CB}" sibTransId="{C505DF15-C701-4822-B7EC-960A76246CA6}"/>
    <dgm:cxn modelId="{D2DA5448-93E1-46ED-AB9C-D3FDF604D46F}" srcId="{8CD64998-ADB4-403B-8D62-2E3B9CFBC597}" destId="{0BB5A7CC-14E2-4C07-B355-DDE49F78723D}" srcOrd="4" destOrd="0" parTransId="{E1E9BD22-92ED-4DF8-B954-3B8C458FBD28}" sibTransId="{2E4DFFC3-7A11-4361-8CA5-42AAB35FA287}"/>
    <dgm:cxn modelId="{AC18C468-723F-4B29-8823-75EBE08424DD}" type="presOf" srcId="{0BB5A7CC-14E2-4C07-B355-DDE49F78723D}" destId="{99C430AC-FDF9-4D4E-A338-1327E266D4D8}" srcOrd="0" destOrd="0" presId="urn:microsoft.com/office/officeart/2005/8/layout/default"/>
    <dgm:cxn modelId="{D2E62C6E-5DD8-45F8-8A4A-86B2D7E4C5B3}" type="presOf" srcId="{03CDCED6-93E2-471F-89BD-BE7BA94B47DC}" destId="{A69BDAD5-3DDA-4B3E-9FC1-23E3ACA05FA7}" srcOrd="0" destOrd="0" presId="urn:microsoft.com/office/officeart/2005/8/layout/default"/>
    <dgm:cxn modelId="{3E79CC8C-F271-4C4E-93B7-8D73FC5CD398}" type="presOf" srcId="{35EF7661-0929-4A99-8EB7-2E48F4275C85}" destId="{E877F01E-730B-4F1E-893E-1A43A9141EC3}" srcOrd="0" destOrd="0" presId="urn:microsoft.com/office/officeart/2005/8/layout/default"/>
    <dgm:cxn modelId="{548440B7-395A-40ED-9253-807105097D8B}" type="presOf" srcId="{A773DA73-F8A4-4C7C-90F1-97794CDCCF97}" destId="{47D82A18-2928-43BE-BA2E-B07E5AFF34C0}" srcOrd="0" destOrd="0" presId="urn:microsoft.com/office/officeart/2005/8/layout/default"/>
    <dgm:cxn modelId="{A16FA6C2-8D38-4744-8662-3743D844BF73}" type="presOf" srcId="{965B831F-58D4-44C2-8C1F-0FCA2BCA3F1D}" destId="{74E019A2-7A52-4664-9418-AF2F2B934845}" srcOrd="0" destOrd="0" presId="urn:microsoft.com/office/officeart/2005/8/layout/default"/>
    <dgm:cxn modelId="{9FA5D2CA-3ADA-47E8-9776-A04582EBEDA0}" type="presOf" srcId="{8CD64998-ADB4-403B-8D62-2E3B9CFBC597}" destId="{3C6E32B2-B027-4E7D-BD68-D7F99A869A4C}" srcOrd="0" destOrd="0" presId="urn:microsoft.com/office/officeart/2005/8/layout/default"/>
    <dgm:cxn modelId="{718CDDE6-F6A3-4882-96E1-1F931B1B4A93}" srcId="{8CD64998-ADB4-403B-8D62-2E3B9CFBC597}" destId="{03CDCED6-93E2-471F-89BD-BE7BA94B47DC}" srcOrd="0" destOrd="0" parTransId="{3FF4C4B0-262E-4DC7-BB31-74CE06BF1566}" sibTransId="{4CA425D3-6AAD-449C-A864-0B6B75EC4DD8}"/>
    <dgm:cxn modelId="{DC57891F-10AA-4AEB-9A72-FB5C55705DD5}" type="presParOf" srcId="{3C6E32B2-B027-4E7D-BD68-D7F99A869A4C}" destId="{A69BDAD5-3DDA-4B3E-9FC1-23E3ACA05FA7}" srcOrd="0" destOrd="0" presId="urn:microsoft.com/office/officeart/2005/8/layout/default"/>
    <dgm:cxn modelId="{6F80E86E-91D2-42EE-921C-BF2732D1C946}" type="presParOf" srcId="{3C6E32B2-B027-4E7D-BD68-D7F99A869A4C}" destId="{638D7459-7981-447B-9D89-2E2935DFBF8C}" srcOrd="1" destOrd="0" presId="urn:microsoft.com/office/officeart/2005/8/layout/default"/>
    <dgm:cxn modelId="{873BA3AD-534B-42CD-8A7D-E02A4B87CE81}" type="presParOf" srcId="{3C6E32B2-B027-4E7D-BD68-D7F99A869A4C}" destId="{47D82A18-2928-43BE-BA2E-B07E5AFF34C0}" srcOrd="2" destOrd="0" presId="urn:microsoft.com/office/officeart/2005/8/layout/default"/>
    <dgm:cxn modelId="{D43D2C98-D102-4AF7-BD4E-9749C49E54DA}" type="presParOf" srcId="{3C6E32B2-B027-4E7D-BD68-D7F99A869A4C}" destId="{2B3BE236-432B-43FB-97D3-FE6A7CC4F4FB}" srcOrd="3" destOrd="0" presId="urn:microsoft.com/office/officeart/2005/8/layout/default"/>
    <dgm:cxn modelId="{31F2E5D8-3D0B-4033-9ECA-FB1E891B7E8F}" type="presParOf" srcId="{3C6E32B2-B027-4E7D-BD68-D7F99A869A4C}" destId="{74E019A2-7A52-4664-9418-AF2F2B934845}" srcOrd="4" destOrd="0" presId="urn:microsoft.com/office/officeart/2005/8/layout/default"/>
    <dgm:cxn modelId="{9E2F0D33-BEEC-43B8-B6A5-6C1A21D7598E}" type="presParOf" srcId="{3C6E32B2-B027-4E7D-BD68-D7F99A869A4C}" destId="{076FD886-E269-49A0-AB09-BB4132AFE183}" srcOrd="5" destOrd="0" presId="urn:microsoft.com/office/officeart/2005/8/layout/default"/>
    <dgm:cxn modelId="{8C0D4F53-93DE-4500-8C98-45C125D1E488}" type="presParOf" srcId="{3C6E32B2-B027-4E7D-BD68-D7F99A869A4C}" destId="{E877F01E-730B-4F1E-893E-1A43A9141EC3}" srcOrd="6" destOrd="0" presId="urn:microsoft.com/office/officeart/2005/8/layout/default"/>
    <dgm:cxn modelId="{18EA6ADA-96A4-495C-AA84-44662100F989}" type="presParOf" srcId="{3C6E32B2-B027-4E7D-BD68-D7F99A869A4C}" destId="{6510B68C-8E3A-426D-A648-850D87BF97C2}" srcOrd="7" destOrd="0" presId="urn:microsoft.com/office/officeart/2005/8/layout/default"/>
    <dgm:cxn modelId="{512F623C-7860-4C51-B91C-6F6CED9D4F1F}" type="presParOf" srcId="{3C6E32B2-B027-4E7D-BD68-D7F99A869A4C}" destId="{99C430AC-FDF9-4D4E-A338-1327E266D4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D2703-5C0A-4847-82FF-849375D5EF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A499C-4FEC-4668-AE0F-6DD05CED33A0}">
      <dgm:prSet phldrT="[Text]"/>
      <dgm:spPr/>
      <dgm:t>
        <a:bodyPr/>
        <a:lstStyle/>
        <a:p>
          <a:r>
            <a:rPr lang="en-US" dirty="0"/>
            <a:t>Bagging</a:t>
          </a:r>
        </a:p>
      </dgm:t>
    </dgm:pt>
    <dgm:pt modelId="{0E00215E-FFFF-4E61-8EEB-2EB343DFFE37}" type="parTrans" cxnId="{31C5CFFB-F480-4023-A1E0-118561153A5B}">
      <dgm:prSet/>
      <dgm:spPr/>
      <dgm:t>
        <a:bodyPr/>
        <a:lstStyle/>
        <a:p>
          <a:endParaRPr lang="en-US"/>
        </a:p>
      </dgm:t>
    </dgm:pt>
    <dgm:pt modelId="{233E8C00-5C4C-43A0-86C4-C1C31542D367}" type="sibTrans" cxnId="{31C5CFFB-F480-4023-A1E0-118561153A5B}">
      <dgm:prSet/>
      <dgm:spPr/>
      <dgm:t>
        <a:bodyPr/>
        <a:lstStyle/>
        <a:p>
          <a:endParaRPr lang="en-US"/>
        </a:p>
      </dgm:t>
    </dgm:pt>
    <dgm:pt modelId="{07EA5DA0-6C6A-4ED6-8993-B390D4D04747}">
      <dgm:prSet phldrT="[Text]"/>
      <dgm:spPr/>
      <dgm:t>
        <a:bodyPr/>
        <a:lstStyle/>
        <a:p>
          <a:r>
            <a:rPr lang="en-US" dirty="0"/>
            <a:t>Use several samples</a:t>
          </a:r>
        </a:p>
      </dgm:t>
    </dgm:pt>
    <dgm:pt modelId="{FE905EB3-525F-4270-8C79-C81659AA1B82}" type="parTrans" cxnId="{C20633C8-71B1-44B1-93D5-E75287D8C4EB}">
      <dgm:prSet/>
      <dgm:spPr/>
      <dgm:t>
        <a:bodyPr/>
        <a:lstStyle/>
        <a:p>
          <a:endParaRPr lang="en-US"/>
        </a:p>
      </dgm:t>
    </dgm:pt>
    <dgm:pt modelId="{3487E344-5DE5-4949-AC94-7FCDC65916F8}" type="sibTrans" cxnId="{C20633C8-71B1-44B1-93D5-E75287D8C4EB}">
      <dgm:prSet/>
      <dgm:spPr/>
      <dgm:t>
        <a:bodyPr/>
        <a:lstStyle/>
        <a:p>
          <a:endParaRPr lang="en-US"/>
        </a:p>
      </dgm:t>
    </dgm:pt>
    <dgm:pt modelId="{E7845668-3AAF-4B7C-AC5B-DB22A8EA9642}">
      <dgm:prSet phldrT="[Text]"/>
      <dgm:spPr/>
      <dgm:t>
        <a:bodyPr/>
        <a:lstStyle/>
        <a:p>
          <a:r>
            <a:rPr lang="en-US" dirty="0"/>
            <a:t>Boosting</a:t>
          </a:r>
        </a:p>
      </dgm:t>
    </dgm:pt>
    <dgm:pt modelId="{D60AFBFE-AB3B-420C-A564-397D29059DB9}" type="parTrans" cxnId="{30463357-F06D-4306-8BFA-1910D0D38894}">
      <dgm:prSet/>
      <dgm:spPr/>
      <dgm:t>
        <a:bodyPr/>
        <a:lstStyle/>
        <a:p>
          <a:endParaRPr lang="en-US"/>
        </a:p>
      </dgm:t>
    </dgm:pt>
    <dgm:pt modelId="{3D22DD46-4911-4298-B954-EF2E588D23FB}" type="sibTrans" cxnId="{30463357-F06D-4306-8BFA-1910D0D38894}">
      <dgm:prSet/>
      <dgm:spPr/>
      <dgm:t>
        <a:bodyPr/>
        <a:lstStyle/>
        <a:p>
          <a:endParaRPr lang="en-US"/>
        </a:p>
      </dgm:t>
    </dgm:pt>
    <dgm:pt modelId="{F85D2AE7-FFC4-490D-8927-15491BC21DA0}">
      <dgm:prSet phldrT="[Text]"/>
      <dgm:spPr/>
      <dgm:t>
        <a:bodyPr/>
        <a:lstStyle/>
        <a:p>
          <a:r>
            <a:rPr lang="en-US" dirty="0"/>
            <a:t>Increase the weight for misclassified data points</a:t>
          </a:r>
        </a:p>
      </dgm:t>
    </dgm:pt>
    <dgm:pt modelId="{BE3E8465-6247-4BD5-96F2-7D1F0B69F91D}" type="parTrans" cxnId="{FBB94125-8922-41AD-BE28-2D9CEBB1052F}">
      <dgm:prSet/>
      <dgm:spPr/>
      <dgm:t>
        <a:bodyPr/>
        <a:lstStyle/>
        <a:p>
          <a:endParaRPr lang="en-US"/>
        </a:p>
      </dgm:t>
    </dgm:pt>
    <dgm:pt modelId="{B6DE28C6-2854-4E11-9FA6-023658E6026E}" type="sibTrans" cxnId="{FBB94125-8922-41AD-BE28-2D9CEBB1052F}">
      <dgm:prSet/>
      <dgm:spPr/>
      <dgm:t>
        <a:bodyPr/>
        <a:lstStyle/>
        <a:p>
          <a:endParaRPr lang="en-US"/>
        </a:p>
      </dgm:t>
    </dgm:pt>
    <dgm:pt modelId="{20C9D6C5-1C53-4500-A079-DC1EB8570229}">
      <dgm:prSet phldrT="[Text]"/>
      <dgm:spPr/>
      <dgm:t>
        <a:bodyPr/>
        <a:lstStyle/>
        <a:p>
          <a:r>
            <a:rPr lang="en-US" dirty="0"/>
            <a:t>Random Features</a:t>
          </a:r>
        </a:p>
      </dgm:t>
    </dgm:pt>
    <dgm:pt modelId="{2E42BD30-F709-49DA-BA77-B16BCE9FE222}" type="parTrans" cxnId="{5CC57FFC-78E2-4A77-A889-D85DD76F718B}">
      <dgm:prSet/>
      <dgm:spPr/>
      <dgm:t>
        <a:bodyPr/>
        <a:lstStyle/>
        <a:p>
          <a:endParaRPr lang="en-US"/>
        </a:p>
      </dgm:t>
    </dgm:pt>
    <dgm:pt modelId="{A299E4B4-78A0-48C6-B280-4ECFBBF20584}" type="sibTrans" cxnId="{5CC57FFC-78E2-4A77-A889-D85DD76F718B}">
      <dgm:prSet/>
      <dgm:spPr/>
      <dgm:t>
        <a:bodyPr/>
        <a:lstStyle/>
        <a:p>
          <a:endParaRPr lang="en-US"/>
        </a:p>
      </dgm:t>
    </dgm:pt>
    <dgm:pt modelId="{59F6831F-B7F9-4B89-B052-6A9E7AA41FA7}">
      <dgm:prSet phldrT="[Text]"/>
      <dgm:spPr/>
      <dgm:t>
        <a:bodyPr/>
        <a:lstStyle/>
        <a:p>
          <a:r>
            <a:rPr lang="en-US" dirty="0"/>
            <a:t>Use different features</a:t>
          </a:r>
        </a:p>
      </dgm:t>
    </dgm:pt>
    <dgm:pt modelId="{4E0CE505-B6E5-45C3-A814-AEABA10003AA}" type="parTrans" cxnId="{267776F0-0947-4681-A06C-5192F877A7A9}">
      <dgm:prSet/>
      <dgm:spPr/>
      <dgm:t>
        <a:bodyPr/>
        <a:lstStyle/>
        <a:p>
          <a:endParaRPr lang="en-US"/>
        </a:p>
      </dgm:t>
    </dgm:pt>
    <dgm:pt modelId="{CB99A48B-41FC-4313-9FE9-CD5B21C3301B}" type="sibTrans" cxnId="{267776F0-0947-4681-A06C-5192F877A7A9}">
      <dgm:prSet/>
      <dgm:spPr/>
      <dgm:t>
        <a:bodyPr/>
        <a:lstStyle/>
        <a:p>
          <a:endParaRPr lang="en-US"/>
        </a:p>
      </dgm:t>
    </dgm:pt>
    <dgm:pt modelId="{8B1D2B04-1D2F-4672-9DD5-DF404DEA34FB}" type="pres">
      <dgm:prSet presAssocID="{F8CD2703-5C0A-4847-82FF-849375D5EF5E}" presName="Name0" presStyleCnt="0">
        <dgm:presLayoutVars>
          <dgm:dir/>
          <dgm:animLvl val="lvl"/>
          <dgm:resizeHandles val="exact"/>
        </dgm:presLayoutVars>
      </dgm:prSet>
      <dgm:spPr/>
    </dgm:pt>
    <dgm:pt modelId="{D065A352-26C7-4A0F-BCA0-C68B3DD32E24}" type="pres">
      <dgm:prSet presAssocID="{022A499C-4FEC-4668-AE0F-6DD05CED33A0}" presName="composite" presStyleCnt="0"/>
      <dgm:spPr/>
    </dgm:pt>
    <dgm:pt modelId="{FE121DCE-F767-4F2A-9354-43E0842533B7}" type="pres">
      <dgm:prSet presAssocID="{022A499C-4FEC-4668-AE0F-6DD05CED33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E2FFE0D-2208-4233-BA6D-3F049E3A621F}" type="pres">
      <dgm:prSet presAssocID="{022A499C-4FEC-4668-AE0F-6DD05CED33A0}" presName="desTx" presStyleLbl="alignAccFollowNode1" presStyleIdx="0" presStyleCnt="3">
        <dgm:presLayoutVars>
          <dgm:bulletEnabled val="1"/>
        </dgm:presLayoutVars>
      </dgm:prSet>
      <dgm:spPr/>
    </dgm:pt>
    <dgm:pt modelId="{C6FABFA9-6E7A-43F9-881B-B4BE074419D3}" type="pres">
      <dgm:prSet presAssocID="{233E8C00-5C4C-43A0-86C4-C1C31542D367}" presName="space" presStyleCnt="0"/>
      <dgm:spPr/>
    </dgm:pt>
    <dgm:pt modelId="{F237CE29-7399-4F8F-B5E4-09AD77DB5079}" type="pres">
      <dgm:prSet presAssocID="{E7845668-3AAF-4B7C-AC5B-DB22A8EA9642}" presName="composite" presStyleCnt="0"/>
      <dgm:spPr/>
    </dgm:pt>
    <dgm:pt modelId="{9ADC1191-7A8D-409D-ABF7-597AE9226FCB}" type="pres">
      <dgm:prSet presAssocID="{E7845668-3AAF-4B7C-AC5B-DB22A8EA964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A75C6A5-41BE-4E4E-B9E7-601DF0D9F9C0}" type="pres">
      <dgm:prSet presAssocID="{E7845668-3AAF-4B7C-AC5B-DB22A8EA9642}" presName="desTx" presStyleLbl="alignAccFollowNode1" presStyleIdx="1" presStyleCnt="3">
        <dgm:presLayoutVars>
          <dgm:bulletEnabled val="1"/>
        </dgm:presLayoutVars>
      </dgm:prSet>
      <dgm:spPr/>
    </dgm:pt>
    <dgm:pt modelId="{E7BC01AD-A398-49C2-B73F-94260EB36996}" type="pres">
      <dgm:prSet presAssocID="{3D22DD46-4911-4298-B954-EF2E588D23FB}" presName="space" presStyleCnt="0"/>
      <dgm:spPr/>
    </dgm:pt>
    <dgm:pt modelId="{82666C40-7A6F-48D1-B2B6-4F162619AE00}" type="pres">
      <dgm:prSet presAssocID="{20C9D6C5-1C53-4500-A079-DC1EB8570229}" presName="composite" presStyleCnt="0"/>
      <dgm:spPr/>
    </dgm:pt>
    <dgm:pt modelId="{DDBF97FC-9848-4153-A25E-A4744ADAB1F5}" type="pres">
      <dgm:prSet presAssocID="{20C9D6C5-1C53-4500-A079-DC1EB857022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81DE52E-0645-49B4-80F1-3DC56F220C95}" type="pres">
      <dgm:prSet presAssocID="{20C9D6C5-1C53-4500-A079-DC1EB857022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11B0F06-5B61-40F8-B168-CBD03DA4E8B3}" type="presOf" srcId="{07EA5DA0-6C6A-4ED6-8993-B390D4D04747}" destId="{3E2FFE0D-2208-4233-BA6D-3F049E3A621F}" srcOrd="0" destOrd="0" presId="urn:microsoft.com/office/officeart/2005/8/layout/hList1"/>
    <dgm:cxn modelId="{05298F09-BA00-417A-8A85-EF25D49D0E07}" type="presOf" srcId="{F85D2AE7-FFC4-490D-8927-15491BC21DA0}" destId="{CA75C6A5-41BE-4E4E-B9E7-601DF0D9F9C0}" srcOrd="0" destOrd="0" presId="urn:microsoft.com/office/officeart/2005/8/layout/hList1"/>
    <dgm:cxn modelId="{FBB94125-8922-41AD-BE28-2D9CEBB1052F}" srcId="{E7845668-3AAF-4B7C-AC5B-DB22A8EA9642}" destId="{F85D2AE7-FFC4-490D-8927-15491BC21DA0}" srcOrd="0" destOrd="0" parTransId="{BE3E8465-6247-4BD5-96F2-7D1F0B69F91D}" sibTransId="{B6DE28C6-2854-4E11-9FA6-023658E6026E}"/>
    <dgm:cxn modelId="{407DDC40-CC78-4DFF-AFBE-459E674421F5}" type="presOf" srcId="{E7845668-3AAF-4B7C-AC5B-DB22A8EA9642}" destId="{9ADC1191-7A8D-409D-ABF7-597AE9226FCB}" srcOrd="0" destOrd="0" presId="urn:microsoft.com/office/officeart/2005/8/layout/hList1"/>
    <dgm:cxn modelId="{30463357-F06D-4306-8BFA-1910D0D38894}" srcId="{F8CD2703-5C0A-4847-82FF-849375D5EF5E}" destId="{E7845668-3AAF-4B7C-AC5B-DB22A8EA9642}" srcOrd="1" destOrd="0" parTransId="{D60AFBFE-AB3B-420C-A564-397D29059DB9}" sibTransId="{3D22DD46-4911-4298-B954-EF2E588D23FB}"/>
    <dgm:cxn modelId="{8E40AF59-E238-46EA-96FF-00221326E161}" type="presOf" srcId="{59F6831F-B7F9-4B89-B052-6A9E7AA41FA7}" destId="{A81DE52E-0645-49B4-80F1-3DC56F220C95}" srcOrd="0" destOrd="0" presId="urn:microsoft.com/office/officeart/2005/8/layout/hList1"/>
    <dgm:cxn modelId="{9F0B3CAC-05D0-4B92-8DBA-2BC8C1805B3F}" type="presOf" srcId="{022A499C-4FEC-4668-AE0F-6DD05CED33A0}" destId="{FE121DCE-F767-4F2A-9354-43E0842533B7}" srcOrd="0" destOrd="0" presId="urn:microsoft.com/office/officeart/2005/8/layout/hList1"/>
    <dgm:cxn modelId="{C20633C8-71B1-44B1-93D5-E75287D8C4EB}" srcId="{022A499C-4FEC-4668-AE0F-6DD05CED33A0}" destId="{07EA5DA0-6C6A-4ED6-8993-B390D4D04747}" srcOrd="0" destOrd="0" parTransId="{FE905EB3-525F-4270-8C79-C81659AA1B82}" sibTransId="{3487E344-5DE5-4949-AC94-7FCDC65916F8}"/>
    <dgm:cxn modelId="{702D10E1-9BC2-41F3-A67B-853E9430305C}" type="presOf" srcId="{20C9D6C5-1C53-4500-A079-DC1EB8570229}" destId="{DDBF97FC-9848-4153-A25E-A4744ADAB1F5}" srcOrd="0" destOrd="0" presId="urn:microsoft.com/office/officeart/2005/8/layout/hList1"/>
    <dgm:cxn modelId="{434E65ED-F7DC-4048-BCC4-C92E8FA323E5}" type="presOf" srcId="{F8CD2703-5C0A-4847-82FF-849375D5EF5E}" destId="{8B1D2B04-1D2F-4672-9DD5-DF404DEA34FB}" srcOrd="0" destOrd="0" presId="urn:microsoft.com/office/officeart/2005/8/layout/hList1"/>
    <dgm:cxn modelId="{267776F0-0947-4681-A06C-5192F877A7A9}" srcId="{20C9D6C5-1C53-4500-A079-DC1EB8570229}" destId="{59F6831F-B7F9-4B89-B052-6A9E7AA41FA7}" srcOrd="0" destOrd="0" parTransId="{4E0CE505-B6E5-45C3-A814-AEABA10003AA}" sibTransId="{CB99A48B-41FC-4313-9FE9-CD5B21C3301B}"/>
    <dgm:cxn modelId="{31C5CFFB-F480-4023-A1E0-118561153A5B}" srcId="{F8CD2703-5C0A-4847-82FF-849375D5EF5E}" destId="{022A499C-4FEC-4668-AE0F-6DD05CED33A0}" srcOrd="0" destOrd="0" parTransId="{0E00215E-FFFF-4E61-8EEB-2EB343DFFE37}" sibTransId="{233E8C00-5C4C-43A0-86C4-C1C31542D367}"/>
    <dgm:cxn modelId="{5CC57FFC-78E2-4A77-A889-D85DD76F718B}" srcId="{F8CD2703-5C0A-4847-82FF-849375D5EF5E}" destId="{20C9D6C5-1C53-4500-A079-DC1EB8570229}" srcOrd="2" destOrd="0" parTransId="{2E42BD30-F709-49DA-BA77-B16BCE9FE222}" sibTransId="{A299E4B4-78A0-48C6-B280-4ECFBBF20584}"/>
    <dgm:cxn modelId="{9AAB2433-B10C-4520-B952-5E6CF39E1D9C}" type="presParOf" srcId="{8B1D2B04-1D2F-4672-9DD5-DF404DEA34FB}" destId="{D065A352-26C7-4A0F-BCA0-C68B3DD32E24}" srcOrd="0" destOrd="0" presId="urn:microsoft.com/office/officeart/2005/8/layout/hList1"/>
    <dgm:cxn modelId="{089BDC69-B66C-4B7D-9834-EAF727E7B90C}" type="presParOf" srcId="{D065A352-26C7-4A0F-BCA0-C68B3DD32E24}" destId="{FE121DCE-F767-4F2A-9354-43E0842533B7}" srcOrd="0" destOrd="0" presId="urn:microsoft.com/office/officeart/2005/8/layout/hList1"/>
    <dgm:cxn modelId="{01EBC5BE-E54C-4FE7-89CD-25F0B6AAD9B2}" type="presParOf" srcId="{D065A352-26C7-4A0F-BCA0-C68B3DD32E24}" destId="{3E2FFE0D-2208-4233-BA6D-3F049E3A621F}" srcOrd="1" destOrd="0" presId="urn:microsoft.com/office/officeart/2005/8/layout/hList1"/>
    <dgm:cxn modelId="{3F6EF9CA-7EA0-4AC3-B97A-B25D34B6CDDE}" type="presParOf" srcId="{8B1D2B04-1D2F-4672-9DD5-DF404DEA34FB}" destId="{C6FABFA9-6E7A-43F9-881B-B4BE074419D3}" srcOrd="1" destOrd="0" presId="urn:microsoft.com/office/officeart/2005/8/layout/hList1"/>
    <dgm:cxn modelId="{DAE47AC0-53C0-4E61-9CE8-0EE926D8C3B0}" type="presParOf" srcId="{8B1D2B04-1D2F-4672-9DD5-DF404DEA34FB}" destId="{F237CE29-7399-4F8F-B5E4-09AD77DB5079}" srcOrd="2" destOrd="0" presId="urn:microsoft.com/office/officeart/2005/8/layout/hList1"/>
    <dgm:cxn modelId="{FE38055E-8C1E-4616-80CB-5E9BB1C13475}" type="presParOf" srcId="{F237CE29-7399-4F8F-B5E4-09AD77DB5079}" destId="{9ADC1191-7A8D-409D-ABF7-597AE9226FCB}" srcOrd="0" destOrd="0" presId="urn:microsoft.com/office/officeart/2005/8/layout/hList1"/>
    <dgm:cxn modelId="{159B3CB2-7257-41B0-B7D7-6CE51ABACA96}" type="presParOf" srcId="{F237CE29-7399-4F8F-B5E4-09AD77DB5079}" destId="{CA75C6A5-41BE-4E4E-B9E7-601DF0D9F9C0}" srcOrd="1" destOrd="0" presId="urn:microsoft.com/office/officeart/2005/8/layout/hList1"/>
    <dgm:cxn modelId="{B59C1A23-EAFC-43F6-8B79-176931FFDB39}" type="presParOf" srcId="{8B1D2B04-1D2F-4672-9DD5-DF404DEA34FB}" destId="{E7BC01AD-A398-49C2-B73F-94260EB36996}" srcOrd="3" destOrd="0" presId="urn:microsoft.com/office/officeart/2005/8/layout/hList1"/>
    <dgm:cxn modelId="{91BB2E0C-288A-4A9F-AB5D-F5A8E14E973A}" type="presParOf" srcId="{8B1D2B04-1D2F-4672-9DD5-DF404DEA34FB}" destId="{82666C40-7A6F-48D1-B2B6-4F162619AE00}" srcOrd="4" destOrd="0" presId="urn:microsoft.com/office/officeart/2005/8/layout/hList1"/>
    <dgm:cxn modelId="{33DFBC6B-141A-49E6-8AE6-C227E768D027}" type="presParOf" srcId="{82666C40-7A6F-48D1-B2B6-4F162619AE00}" destId="{DDBF97FC-9848-4153-A25E-A4744ADAB1F5}" srcOrd="0" destOrd="0" presId="urn:microsoft.com/office/officeart/2005/8/layout/hList1"/>
    <dgm:cxn modelId="{2E2DAD7A-94D4-4681-A0A5-6F32E48C935F}" type="presParOf" srcId="{82666C40-7A6F-48D1-B2B6-4F162619AE00}" destId="{A81DE52E-0645-49B4-80F1-3DC56F220C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BDAD5-3DDA-4B3E-9FC1-23E3ACA05FA7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expressive as decision trees</a:t>
          </a:r>
        </a:p>
      </dsp:txBody>
      <dsp:txXfrm>
        <a:off x="0" y="573683"/>
        <a:ext cx="2464593" cy="1478756"/>
      </dsp:txXfrm>
    </dsp:sp>
    <dsp:sp modelId="{47D82A18-2928-43BE-BA2E-B07E5AFF34C0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Easy to interpret</a:t>
          </a:r>
        </a:p>
      </dsp:txBody>
      <dsp:txXfrm>
        <a:off x="2711053" y="573683"/>
        <a:ext cx="2464593" cy="1478756"/>
      </dsp:txXfrm>
    </dsp:sp>
    <dsp:sp modelId="{74E019A2-7A52-4664-9418-AF2F2B934845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Easy to generate</a:t>
          </a:r>
        </a:p>
      </dsp:txBody>
      <dsp:txXfrm>
        <a:off x="5422106" y="573683"/>
        <a:ext cx="2464593" cy="1478756"/>
      </dsp:txXfrm>
    </dsp:sp>
    <dsp:sp modelId="{E877F01E-730B-4F1E-893E-1A43A9141EC3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Can classify new instances rapidly</a:t>
          </a:r>
        </a:p>
      </dsp:txBody>
      <dsp:txXfrm>
        <a:off x="1355526" y="2298898"/>
        <a:ext cx="2464593" cy="1478756"/>
      </dsp:txXfrm>
    </dsp:sp>
    <dsp:sp modelId="{99C430AC-FDF9-4D4E-A338-1327E266D4D8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Performance comparable to decision trees</a:t>
          </a:r>
        </a:p>
      </dsp:txBody>
      <dsp:txXfrm>
        <a:off x="4066579" y="2298898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21DCE-F767-4F2A-9354-43E0842533B7}">
      <dsp:nvSpPr>
        <dsp:cNvPr id="0" name=""/>
        <dsp:cNvSpPr/>
      </dsp:nvSpPr>
      <dsp:spPr>
        <a:xfrm>
          <a:off x="1905" y="483723"/>
          <a:ext cx="1857374" cy="687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Bagging</a:t>
          </a:r>
        </a:p>
      </dsp:txBody>
      <dsp:txXfrm>
        <a:off x="1905" y="483723"/>
        <a:ext cx="1857374" cy="687895"/>
      </dsp:txXfrm>
    </dsp:sp>
    <dsp:sp modelId="{3E2FFE0D-2208-4233-BA6D-3F049E3A621F}">
      <dsp:nvSpPr>
        <dsp:cNvPr id="0" name=""/>
        <dsp:cNvSpPr/>
      </dsp:nvSpPr>
      <dsp:spPr>
        <a:xfrm>
          <a:off x="1905" y="1171618"/>
          <a:ext cx="1857374" cy="1329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 several samples</a:t>
          </a:r>
        </a:p>
      </dsp:txBody>
      <dsp:txXfrm>
        <a:off x="1905" y="1171618"/>
        <a:ext cx="1857374" cy="1329952"/>
      </dsp:txXfrm>
    </dsp:sp>
    <dsp:sp modelId="{9ADC1191-7A8D-409D-ABF7-597AE9226FCB}">
      <dsp:nvSpPr>
        <dsp:cNvPr id="0" name=""/>
        <dsp:cNvSpPr/>
      </dsp:nvSpPr>
      <dsp:spPr>
        <a:xfrm>
          <a:off x="2119312" y="483723"/>
          <a:ext cx="1857374" cy="687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Boosting</a:t>
          </a:r>
        </a:p>
      </dsp:txBody>
      <dsp:txXfrm>
        <a:off x="2119312" y="483723"/>
        <a:ext cx="1857374" cy="687895"/>
      </dsp:txXfrm>
    </dsp:sp>
    <dsp:sp modelId="{CA75C6A5-41BE-4E4E-B9E7-601DF0D9F9C0}">
      <dsp:nvSpPr>
        <dsp:cNvPr id="0" name=""/>
        <dsp:cNvSpPr/>
      </dsp:nvSpPr>
      <dsp:spPr>
        <a:xfrm>
          <a:off x="2119312" y="1171618"/>
          <a:ext cx="1857374" cy="1329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Increase the weight for misclassified data points</a:t>
          </a:r>
        </a:p>
      </dsp:txBody>
      <dsp:txXfrm>
        <a:off x="2119312" y="1171618"/>
        <a:ext cx="1857374" cy="1329952"/>
      </dsp:txXfrm>
    </dsp:sp>
    <dsp:sp modelId="{DDBF97FC-9848-4153-A25E-A4744ADAB1F5}">
      <dsp:nvSpPr>
        <dsp:cNvPr id="0" name=""/>
        <dsp:cNvSpPr/>
      </dsp:nvSpPr>
      <dsp:spPr>
        <a:xfrm>
          <a:off x="4236719" y="483723"/>
          <a:ext cx="1857374" cy="687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Random Features</a:t>
          </a:r>
        </a:p>
      </dsp:txBody>
      <dsp:txXfrm>
        <a:off x="4236719" y="483723"/>
        <a:ext cx="1857374" cy="687895"/>
      </dsp:txXfrm>
    </dsp:sp>
    <dsp:sp modelId="{A81DE52E-0645-49B4-80F1-3DC56F220C95}">
      <dsp:nvSpPr>
        <dsp:cNvPr id="0" name=""/>
        <dsp:cNvSpPr/>
      </dsp:nvSpPr>
      <dsp:spPr>
        <a:xfrm>
          <a:off x="4236719" y="1171618"/>
          <a:ext cx="1857374" cy="1329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 different features</a:t>
          </a:r>
        </a:p>
      </dsp:txBody>
      <dsp:txXfrm>
        <a:off x="4236719" y="1171618"/>
        <a:ext cx="1857374" cy="132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84682AB-614B-4CC0-80D2-67DB94A4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0ADFA55-8721-454E-A26E-5E0A56C5EE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D3EFC4-5C46-4F21-BAC4-23C80FB17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ptos" panose="020B0004020202020204" pitchFamily="3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>
                <a:latin typeface="Aptos" panose="020B0004020202020204" pitchFamily="34" charset="0"/>
              </a:rPr>
              <a:pPr/>
              <a:t>1</a:t>
            </a:fld>
            <a:endParaRPr lang="en-US" altLang="en-US">
              <a:latin typeface="Aptos" panose="020B0004020202020204" pitchFamily="34" charset="0"/>
            </a:endParaRPr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A54643D-D560-45CE-8EF3-74F896B1E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5571979-9718-45CE-A1AE-A1B2FCC6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5FCE458-6D5A-48D5-B211-3DD546607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85F78B-7853-447F-9B0A-B259F27449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C6D5042F-B3F4-4F43-B5B8-639C6D962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BCD906-F958-44F7-B069-1800C00B29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F50E1DC4-A406-452D-8122-897A88ED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8D02255-4D04-4E3F-AF4C-AE6A3CF63A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8E44F08-13EF-4CCC-A92A-FDBD4A4542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0F831BC-4462-486D-96B4-F2F67C9F39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23587B32-5056-476F-A099-A7562F2BC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4B027A-27E1-46E5-96A8-8C6B2862BC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27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latin typeface="Aptos" panose="020B0004020202020204" pitchFamily="34" charset="0"/>
              </a:rPr>
              <a:pPr/>
              <a:t>18</a:t>
            </a:fld>
            <a:endParaRPr lang="en-US">
              <a:latin typeface="Aptos" panose="020B00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7DE14F4C-0996-47F9-9357-6EC0CCA88B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03E131-7FC2-4950-A9D5-61902217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E13C10B-E55A-4DA4-9677-15AC0B796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05781FF-0E0A-45D5-801A-28003FF855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551A61FA-CB68-4E9F-8E65-C0D181FB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12DB797-3DB3-4784-BAF4-F660CA9925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EA01F8EF-FDAC-432B-B0FD-7970501F2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AE8779B-07DD-424E-8839-BC15F57129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052A9DC3-4D0A-4B58-8F20-483CB3D08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9264DE-96D7-4A44-92EC-DD4BC953F2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C6E57AC9-7117-4AC3-997A-0516B7D32B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8C3576E-4685-4B4C-89DD-9AEFF61B5C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46DFCCF-C523-4026-9529-4F71E01C23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FB6DD13-C06A-41E8-9BF3-3CF0569BB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FC14D117-06B8-4BC8-B1E5-07FA2D6524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512E26-086C-4E3A-9A4E-6B4256FCC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CAD99A5-054F-4483-B207-F54C49F0F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07336F1-0EA7-4340-BF31-97F716CD65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8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F67B63F2-B80B-4128-A353-2143E57067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31EE05-2C19-4BF1-AC55-E168E54D5B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A9913EC9-B1DE-4F70-9D7D-508C14CFD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F78A54C-D1F2-4E88-B9DD-7A2EF5C6C7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17ED413-5614-4C65-834C-451D6DF0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B1B186F-C9FE-4C7F-A7ED-94504FA701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0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C89D51A-58CE-4265-89F9-CBA5C3B387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D1B8F7B-BF5B-4359-A2E3-DFC954CB1B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60DDF26F-F81B-4A93-A60D-1110A541F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7BA237F-64DC-4D9B-886F-B706CF64AA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6D30B720-33D9-4498-8846-E541A04D62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3EB992F-E5BA-4D24-8C15-88BE8C5C63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195CAC83-AB4E-4D6C-82FF-10279CA9E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60F0B17-CA58-4292-81B6-B6AAA85BD7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39427F0D-7720-4F47-BD02-38A883873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C100728-B163-4D31-B167-8FCC74A7C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712EBFEA-EB84-4BB0-BA4C-9C4F76DF22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CD1465-0751-4D03-896A-3327D328FB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DA3256F-68A5-4E59-8A19-457EB86AF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10AD644-AE0F-45C1-AF58-2C9323B606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73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BFE7DB3-572D-486C-ABE1-E4CB7A923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EF8C5D8A-6F80-4D88-B736-7D1CFE63F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034413A6-FB33-4762-8CDF-4D7F4D1AE6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4DBCEEA-D418-47BC-923A-169CF8CB7F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39A7321-AC5D-47E2-8DB1-9E1EE76E5F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20A83A6-9DA5-4B9F-848D-D25A7B53DC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228EF711-AB88-4E27-A0A7-2A1F9A4DA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B6D88B-B78F-48A2-9562-03FC30939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EFF8A2E9-DD64-4CA3-BC0E-B3F89300F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DA6179-E539-4555-BF51-79D084B8C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788FC8DC-F250-4301-A200-07816FD683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8AE6FA-2187-4859-B8C0-E42249EDC5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CEA7DFAA-21E6-4C39-BC28-F81A29EC9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C847D0C-9FA7-4039-9CEC-F5FB60B58F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D4D99C4-7682-4ED0-A316-077E6E785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71CC02-EB85-492D-B52B-8D835579D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E614AF11-4BF4-44EA-9BEC-2EAF1BCDC8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AB3A35-5ADA-472A-AB88-EB8EC96F5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FA3E76A0-B45F-4A65-9F12-B5A95A677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0FB4A160-DAFF-4606-8481-7B4CADA09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658AD4CE-2351-4E02-8593-13BC7B98DF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5F31B197-B856-4134-AFE2-BEBE6F9734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1060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1">
            <a:extLst>
              <a:ext uri="{FF2B5EF4-FFF2-40B4-BE49-F238E27FC236}">
                <a16:creationId xmlns:a16="http://schemas.microsoft.com/office/drawing/2014/main" id="{B62E073D-0323-4DA3-AAD2-93DE7ADE6F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86D0832A-0511-4E42-9AC3-D6656ABB98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9A8CA29-4677-44BF-A159-DA928E6D6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787B837-BBB4-42D2-90FC-A68449B47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1">
            <a:extLst>
              <a:ext uri="{FF2B5EF4-FFF2-40B4-BE49-F238E27FC236}">
                <a16:creationId xmlns:a16="http://schemas.microsoft.com/office/drawing/2014/main" id="{DE1A0976-C3B2-4DFC-A06A-E1150AE3FF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B3029376-1126-4B21-AE66-6DC4ADCC34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1">
            <a:extLst>
              <a:ext uri="{FF2B5EF4-FFF2-40B4-BE49-F238E27FC236}">
                <a16:creationId xmlns:a16="http://schemas.microsoft.com/office/drawing/2014/main" id="{E03A56BA-388A-405D-8BA3-7EB0F9E76C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395B8C0F-0F92-4DAE-8CFD-B28DAD9490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1">
            <a:extLst>
              <a:ext uri="{FF2B5EF4-FFF2-40B4-BE49-F238E27FC236}">
                <a16:creationId xmlns:a16="http://schemas.microsoft.com/office/drawing/2014/main" id="{88F70D4B-0A01-41A1-A3C9-D32EE6FC51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10AC5E9E-9C11-4DE3-B4DC-48150F515F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>
            <a:extLst>
              <a:ext uri="{FF2B5EF4-FFF2-40B4-BE49-F238E27FC236}">
                <a16:creationId xmlns:a16="http://schemas.microsoft.com/office/drawing/2014/main" id="{388B628C-F8B5-49CE-AEE4-7103AAF4E2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10A53CA7-C582-4587-95A7-45A03B3ED9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48AEDD1-65D6-45BA-81CE-32C7B84981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B11516-38C6-4A5E-B7BB-A0DF9762A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39646BAF-E61B-4502-B73C-92C23FD26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6BCA1D2-942B-4F1F-B3F8-E29EE8AF9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2141C362-82D5-40EE-B915-AB37D684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7FE1979-855A-47A7-B745-6FB45D99C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C7A-5647-482A-A30E-22F5D111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D1F8-19C4-4FA0-B817-7B135B6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7DC-49E5-4B97-967F-C43FD97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1E7-13B2-4DBA-B0D8-183A23D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8B9-9ED7-4FB2-A7B3-0A42436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52A-EC3B-40DC-8B49-8530935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70-E30F-41CA-8295-2235EF5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04B-113F-4DFB-9C0C-E829FB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5D64-1079-44FB-9F23-DF22960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76BB-AA72-402D-A8B4-8613B6A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A212-67BB-4A2D-8683-72C666FB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1EDF-B866-4477-BB97-E728EDF6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F149-7D3B-40F2-95E7-AACF29C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987C-2367-4767-9A97-27A030B1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39-5DD3-4902-ACC2-323E9DB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924-5695-42F3-8A98-484A603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C7F4-B0FD-4027-BAC7-1200AEA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5D7C-E394-458C-8484-6A96A6C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6955-BB04-44CC-8E5B-F3BB63C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171B-E4E2-40D8-8E4E-7BC02B3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3B5-7335-44C5-8ECC-25AF824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D7E7-CC82-444E-AA3C-EB803E4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3E-BB50-4055-BF9D-74836FF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A8DC-8637-4570-AD90-BD31898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F00-34DB-4CEB-847F-75465E7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7B1-32D8-4BC1-9673-97497491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8DF6-7A4D-4533-BAF2-A4EAEC42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08400-0794-410C-A365-937DE9D0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ABF5-D8F0-4CF0-B3E3-8394C0A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00FD-817B-43A7-ABA1-B90F356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6CDA-AA9B-4804-8566-887078E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4FE-9A28-4B6C-A74A-B07B68F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6413-737C-4051-8FCA-37E8D63D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CBA7-E681-4B8F-AD5F-4BE6A6EE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832D-4D04-4BB7-A7EF-DACD8719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D438-F3B2-44CD-90DA-AB8E9680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502C-50EB-4EF0-8B99-033AE8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5F42-A88F-475D-B290-925D9C9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8536-E270-4EE0-974B-3D283AF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3AF-9E13-49C8-A591-442AFE0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5FF7-5B1C-45B5-8500-8FD6578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4325-1A11-4A6F-B4C5-077CEB2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742B-802E-4E0B-A2A9-E962E50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3EA7-71E1-4178-B529-1F183D0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4834-5ADF-484E-9141-9CF0560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9720-8CC1-45D1-81F6-91A9583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D7A-1317-4877-BDB6-E6C08808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442A-E5BA-4332-A057-0F398D38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C572-C0E8-424D-BBF7-9D415428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1EB2-9835-465A-AE45-B1AE29E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61D-8096-4B0C-BCDE-52E91AC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898-FBA6-487D-B4DC-77A2EF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E84-1F27-4F43-B243-264ED38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12DDD-6091-4C22-8A1B-A0C3646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B38-658E-4338-B22B-428EC60F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C0BB-D349-42CE-8F2B-4E4C664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EF8-9CF4-4CD3-8F1E-B55C516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057-CE1D-45E2-BE19-54359EE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6F5F-DCFB-434F-A5F6-AC2B215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B770-1B71-4497-B20F-9F14BB61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9C47-D5D0-401A-9A85-CC8BC092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D17F5368-3E4A-49FD-B9D5-CD2158D782A4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792-A566-4829-AE9C-D0E4211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EC51-C745-42D9-8DE4-D89FF4E5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75F50381-CD45-4B3B-B68E-B7B960155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21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8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5" Type="http://schemas.openxmlformats.org/officeDocument/2006/relationships/image" Target="../media/image31.png"/><Relationship Id="rId23" Type="http://schemas.openxmlformats.org/officeDocument/2006/relationships/image" Target="../media/image55.png"/><Relationship Id="rId10" Type="http://schemas.openxmlformats.org/officeDocument/2006/relationships/image" Target="../media/image43.png"/><Relationship Id="rId19" Type="http://schemas.openxmlformats.org/officeDocument/2006/relationships/image" Target="../media/image34.png"/><Relationship Id="rId4" Type="http://schemas.openxmlformats.org/officeDocument/2006/relationships/image" Target="../media/image220.png"/><Relationship Id="rId9" Type="http://schemas.openxmlformats.org/officeDocument/2006/relationships/image" Target="../media/image42.png"/><Relationship Id="rId14" Type="http://schemas.openxmlformats.org/officeDocument/2006/relationships/image" Target="../media/image440.png"/><Relationship Id="rId22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57.png"/><Relationship Id="rId21" Type="http://schemas.openxmlformats.org/officeDocument/2006/relationships/image" Target="../media/image69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56.png"/><Relationship Id="rId25" Type="http://schemas.openxmlformats.org/officeDocument/2006/relationships/image" Target="../media/image73.png"/><Relationship Id="rId2" Type="http://schemas.openxmlformats.org/officeDocument/2006/relationships/image" Target="../media/image47.png"/><Relationship Id="rId16" Type="http://schemas.openxmlformats.org/officeDocument/2006/relationships/image" Target="../media/image49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24" Type="http://schemas.openxmlformats.org/officeDocument/2006/relationships/image" Target="../media/image72.png"/><Relationship Id="rId15" Type="http://schemas.openxmlformats.org/officeDocument/2006/relationships/image" Target="../media/image68.png"/><Relationship Id="rId23" Type="http://schemas.openxmlformats.org/officeDocument/2006/relationships/image" Target="../media/image71.png"/><Relationship Id="rId10" Type="http://schemas.openxmlformats.org/officeDocument/2006/relationships/image" Target="../media/image63.png"/><Relationship Id="rId19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56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35EF4A91-FA2E-2A0C-EBA3-779087ECD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90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300" b="1" dirty="0"/>
              <a:t>Introduction to </a:t>
            </a:r>
            <a:br>
              <a:rPr lang="en-US" altLang="en-US" sz="2300" b="1" dirty="0"/>
            </a:br>
            <a:r>
              <a:rPr lang="en-US" altLang="en-US" sz="2300" b="1" dirty="0"/>
              <a:t>Data Mining </a:t>
            </a:r>
            <a:br>
              <a:rPr lang="en-US" altLang="en-US" sz="2300" dirty="0"/>
            </a:br>
            <a:br>
              <a:rPr lang="en-US" altLang="en-US" sz="2300" dirty="0"/>
            </a:br>
            <a:br>
              <a:rPr lang="en-US" altLang="en-US" sz="2300" dirty="0"/>
            </a:br>
            <a:r>
              <a:rPr lang="en-US" altLang="en-US" sz="2300" dirty="0"/>
              <a:t>Chapter 4</a:t>
            </a:r>
            <a:br>
              <a:rPr lang="en-US" altLang="en-US" sz="2300" dirty="0"/>
            </a:br>
            <a:r>
              <a:rPr lang="en-US" altLang="en-US" sz="2300" dirty="0"/>
              <a:t>Classification – </a:t>
            </a:r>
            <a:br>
              <a:rPr lang="en-US" altLang="en-US" sz="2300" dirty="0"/>
            </a:br>
            <a:r>
              <a:rPr lang="en-US" altLang="en-US" sz="2300" dirty="0"/>
              <a:t>Alternative Techniques</a:t>
            </a:r>
            <a:br>
              <a:rPr lang="en-US" altLang="en-US" sz="2300" dirty="0"/>
            </a:br>
            <a:endParaRPr lang="en-US" sz="23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Based on Slides </a:t>
            </a:r>
            <a:r>
              <a:rPr lang="en-US" sz="1700" dirty="0"/>
              <a:t>by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ptos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b="1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68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48D6ED2-DD5B-464F-8108-CCCDF36F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Nearest-Neighbor Classifiers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EBA35-F503-4E84-AB8A-5D19E9FB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idea:</a:t>
            </a:r>
          </a:p>
          <a:p>
            <a:pPr lvl="1"/>
            <a:r>
              <a:rPr lang="en-US" altLang="en-US" dirty="0"/>
              <a:t>If it walks like a duck, quacks like a duck, then it’s probably a duck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BE1D348-6668-4F86-AD1B-47E4DDE8BE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8013" cy="3427413"/>
            <a:chOff x="192" y="1776"/>
            <a:chExt cx="5183" cy="2159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5C87A50D-C2D3-4597-B6C7-C67A7E5B1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527" cy="408"/>
              <a:chOff x="1296" y="2160"/>
              <a:chExt cx="527" cy="408"/>
            </a:xfrm>
          </p:grpSpPr>
          <p:pic>
            <p:nvPicPr>
              <p:cNvPr id="34821" name="Picture 5">
                <a:extLst>
                  <a:ext uri="{FF2B5EF4-FFF2-40B4-BE49-F238E27FC236}">
                    <a16:creationId xmlns:a16="http://schemas.microsoft.com/office/drawing/2014/main" id="{579AAA4B-90D6-4229-A6B4-18EF01194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id="{44802D47-1F25-4B03-BF39-B9F43F572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DF9E0766-576F-4421-B615-70F987DCE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640"/>
              <a:ext cx="719" cy="473"/>
              <a:chOff x="4656" y="2640"/>
              <a:chExt cx="719" cy="473"/>
            </a:xfrm>
          </p:grpSpPr>
          <p:pic>
            <p:nvPicPr>
              <p:cNvPr id="34824" name="Picture 8">
                <a:extLst>
                  <a:ext uri="{FF2B5EF4-FFF2-40B4-BE49-F238E27FC236}">
                    <a16:creationId xmlns:a16="http://schemas.microsoft.com/office/drawing/2014/main" id="{82498BA9-4B2B-4D1B-9C98-91E270428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AF9D9C92-5FB6-4247-8D0F-DC806B909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9E036A19-9E3B-42D3-9231-282DCCEF6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68"/>
              <a:ext cx="443" cy="479"/>
              <a:chOff x="2256" y="1968"/>
              <a:chExt cx="443" cy="479"/>
            </a:xfrm>
          </p:grpSpPr>
          <p:pic>
            <p:nvPicPr>
              <p:cNvPr id="34827" name="Picture 11">
                <a:extLst>
                  <a:ext uri="{FF2B5EF4-FFF2-40B4-BE49-F238E27FC236}">
                    <a16:creationId xmlns:a16="http://schemas.microsoft.com/office/drawing/2014/main" id="{95A1973E-94DD-4F8E-BE4F-936BA58B5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7035280A-40EF-4750-B538-65F07888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34829" name="Group 13">
              <a:extLst>
                <a:ext uri="{FF2B5EF4-FFF2-40B4-BE49-F238E27FC236}">
                  <a16:creationId xmlns:a16="http://schemas.microsoft.com/office/drawing/2014/main" id="{0748508B-AA50-4C60-9EF5-6D81A5981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72" cy="423"/>
              <a:chOff x="1152" y="2976"/>
              <a:chExt cx="372" cy="423"/>
            </a:xfrm>
          </p:grpSpPr>
          <p:pic>
            <p:nvPicPr>
              <p:cNvPr id="34830" name="Picture 14">
                <a:extLst>
                  <a:ext uri="{FF2B5EF4-FFF2-40B4-BE49-F238E27FC236}">
                    <a16:creationId xmlns:a16="http://schemas.microsoft.com/office/drawing/2014/main" id="{05E16C59-313D-4359-9154-9093CAB23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1" name="Text Box 15">
                <a:extLst>
                  <a:ext uri="{FF2B5EF4-FFF2-40B4-BE49-F238E27FC236}">
                    <a16:creationId xmlns:a16="http://schemas.microsoft.com/office/drawing/2014/main" id="{0FB5B2C5-5A5E-4A1D-B04A-69716EB72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297C6372-F7F6-4129-8C31-59C0613A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F25FB087-3494-4FD2-95E7-14CC2DE9B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719" cy="657"/>
              <a:chOff x="1776" y="2448"/>
              <a:chExt cx="719" cy="657"/>
            </a:xfrm>
          </p:grpSpPr>
          <p:pic>
            <p:nvPicPr>
              <p:cNvPr id="34834" name="Picture 18">
                <a:extLst>
                  <a:ext uri="{FF2B5EF4-FFF2-40B4-BE49-F238E27FC236}">
                    <a16:creationId xmlns:a16="http://schemas.microsoft.com/office/drawing/2014/main" id="{8A68F454-E73D-4D9F-BB8C-CD5CFCE00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34E37756-65C4-40CE-865B-4A69F974E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9B81FEF-8630-48EE-811E-8019751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3" cy="2159"/>
            </a:xfrm>
            <a:prstGeom prst="ellipse">
              <a:avLst/>
            </a:prstGeom>
            <a:noFill/>
            <a:ln w="12600" cap="flat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3513F7F5-A68A-4A81-B5A8-6DFCBF86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3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 dirty="0">
                  <a:latin typeface="Aptos" panose="020B0004020202020204" pitchFamily="34" charset="0"/>
                </a:rPr>
                <a:t>Training Records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F365BFD7-C512-482F-9B42-B323A6E3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3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 dirty="0">
                  <a:latin typeface="Aptos" panose="020B0004020202020204" pitchFamily="34" charset="0"/>
                </a:rPr>
                <a:t>Test Record</a:t>
              </a:r>
            </a:p>
          </p:txBody>
        </p:sp>
      </p:grpSp>
      <p:grpSp>
        <p:nvGrpSpPr>
          <p:cNvPr id="34839" name="Group 23">
            <a:extLst>
              <a:ext uri="{FF2B5EF4-FFF2-40B4-BE49-F238E27FC236}">
                <a16:creationId xmlns:a16="http://schemas.microsoft.com/office/drawing/2014/main" id="{6799D8F3-54F3-414E-B261-E46DB82570D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0413" cy="2284413"/>
            <a:chOff x="1680" y="1920"/>
            <a:chExt cx="2879" cy="1439"/>
          </a:xfrm>
        </p:grpSpPr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868D4E41-A4B0-4082-A6AC-BCDD17A3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3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 dirty="0">
                  <a:latin typeface="Aptos" panose="020B0004020202020204" pitchFamily="34" charset="0"/>
                </a:rPr>
                <a:t>Compute Distance</a:t>
              </a:r>
            </a:p>
          </p:txBody>
        </p:sp>
        <p:grpSp>
          <p:nvGrpSpPr>
            <p:cNvPr id="34841" name="Group 25">
              <a:extLst>
                <a:ext uri="{FF2B5EF4-FFF2-40B4-BE49-F238E27FC236}">
                  <a16:creationId xmlns:a16="http://schemas.microsoft.com/office/drawing/2014/main" id="{BF16B462-06CD-4B18-8D48-0858BB10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79" cy="1103"/>
              <a:chOff x="1680" y="2256"/>
              <a:chExt cx="2879" cy="1103"/>
            </a:xfrm>
          </p:grpSpPr>
          <p:sp>
            <p:nvSpPr>
              <p:cNvPr id="34842" name="Line 26">
                <a:extLst>
                  <a:ext uri="{FF2B5EF4-FFF2-40B4-BE49-F238E27FC236}">
                    <a16:creationId xmlns:a16="http://schemas.microsoft.com/office/drawing/2014/main" id="{10367B91-B639-4D8E-8D46-25BD786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79" cy="575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43" name="Line 27">
                <a:extLst>
                  <a:ext uri="{FF2B5EF4-FFF2-40B4-BE49-F238E27FC236}">
                    <a16:creationId xmlns:a16="http://schemas.microsoft.com/office/drawing/2014/main" id="{34D81946-97DC-4BE6-A4E1-2C7375D6A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44" name="Line 28">
                <a:extLst>
                  <a:ext uri="{FF2B5EF4-FFF2-40B4-BE49-F238E27FC236}">
                    <a16:creationId xmlns:a16="http://schemas.microsoft.com/office/drawing/2014/main" id="{50B32105-A273-4617-8609-D640ED7F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45" name="Line 29">
                <a:extLst>
                  <a:ext uri="{FF2B5EF4-FFF2-40B4-BE49-F238E27FC236}">
                    <a16:creationId xmlns:a16="http://schemas.microsoft.com/office/drawing/2014/main" id="{73B24869-D67C-47C7-AADA-F0DD2CB6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3"/>
                <a:ext cx="2831" cy="193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46" name="Line 30">
                <a:extLst>
                  <a:ext uri="{FF2B5EF4-FFF2-40B4-BE49-F238E27FC236}">
                    <a16:creationId xmlns:a16="http://schemas.microsoft.com/office/drawing/2014/main" id="{0FB48FB8-3757-40C7-90F5-25A516B8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3" cy="52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</p:grpSp>
      <p:grpSp>
        <p:nvGrpSpPr>
          <p:cNvPr id="34847" name="Group 31">
            <a:extLst>
              <a:ext uri="{FF2B5EF4-FFF2-40B4-BE49-F238E27FC236}">
                <a16:creationId xmlns:a16="http://schemas.microsoft.com/office/drawing/2014/main" id="{274675F9-04A5-4EE9-BAFF-B20189F3EB2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2"/>
            <a:ext cx="3351213" cy="1335088"/>
            <a:chOff x="2544" y="2880"/>
            <a:chExt cx="2111" cy="841"/>
          </a:xfrm>
        </p:grpSpPr>
        <p:sp>
          <p:nvSpPr>
            <p:cNvPr id="34848" name="Text Box 32">
              <a:extLst>
                <a:ext uri="{FF2B5EF4-FFF2-40B4-BE49-F238E27FC236}">
                  <a16:creationId xmlns:a16="http://schemas.microsoft.com/office/drawing/2014/main" id="{FA82A762-5380-41FC-8D3D-DDDB027D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1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 dirty="0">
                  <a:latin typeface="Aptos" panose="020B00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34849" name="Group 33">
              <a:extLst>
                <a:ext uri="{FF2B5EF4-FFF2-40B4-BE49-F238E27FC236}">
                  <a16:creationId xmlns:a16="http://schemas.microsoft.com/office/drawing/2014/main" id="{5D8326EA-5A38-4C2D-9FB6-4B60DA764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5" cy="479"/>
              <a:chOff x="2544" y="2880"/>
              <a:chExt cx="2015" cy="479"/>
            </a:xfrm>
          </p:grpSpPr>
          <p:sp>
            <p:nvSpPr>
              <p:cNvPr id="34850" name="Line 34">
                <a:extLst>
                  <a:ext uri="{FF2B5EF4-FFF2-40B4-BE49-F238E27FC236}">
                    <a16:creationId xmlns:a16="http://schemas.microsoft.com/office/drawing/2014/main" id="{B3766002-4DE5-4682-8D4E-3F2EC9F76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51" name="Line 35">
                <a:extLst>
                  <a:ext uri="{FF2B5EF4-FFF2-40B4-BE49-F238E27FC236}">
                    <a16:creationId xmlns:a16="http://schemas.microsoft.com/office/drawing/2014/main" id="{9E37D5BB-208B-4524-94FA-6547FBA3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64657B2-1652-494E-8778-DDA52264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7E961B5-C3FD-41AF-9BC8-140B0B74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600" b="1" dirty="0">
                <a:latin typeface="Aptos" panose="020B0004020202020204" pitchFamily="34" charset="0"/>
              </a:rPr>
              <a:t>Requires three things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The set of stored records.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Distance Metric to compute the distance between records.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The value of k, the number of nearest neighbors to retrieve.</a:t>
            </a: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endParaRPr lang="en-US" altLang="en-US" sz="1600" dirty="0">
              <a:latin typeface="Aptos" panose="020B0004020202020204" pitchFamily="34" charset="0"/>
            </a:endParaRP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600" b="1" dirty="0">
                <a:latin typeface="Aptos" panose="020B0004020202020204" pitchFamily="34" charset="0"/>
              </a:rPr>
              <a:t>To classify an unknown record: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Compute distance to other training records.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Identify k nearest neighbors. 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Use class labels of nearest neighbors to determine the class label of an unknown record (e.g., by taking majority vote).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3AB7971-9C78-4229-B017-34F22ADA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46763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x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6B64C1-D6A7-429C-B6AB-0C262CD1E25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1119" y="1813719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y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AB847B4-0F9F-4EF0-91F1-F6434BB7C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3" y="5972175"/>
            <a:ext cx="4722812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A6A0391-5866-4F4A-8DB8-E1BD3DD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689100"/>
            <a:ext cx="1588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261269DD-D953-4B5A-996A-2AE26359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6574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BA4F03E-40CE-4779-911A-569E02BF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907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29489A65-FADE-4394-8363-BB6E5BA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657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3355053-11EC-4D9E-83D9-CF229621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033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2717A3A0-E754-418D-A4B2-6D71B10E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069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CC53D05-59BF-4055-BC90-B96DEB3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53228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4CB3E87F-B934-4980-AD88-9BC5E733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E9A9B253-902E-4B9B-8A04-E4A036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545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603BA655-5488-486E-858D-872C3869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70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22833868-BEEE-44D0-ABB6-774FEB4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997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807955-86A0-4C02-B4B4-4E8AEE11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9829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9B5C6CC7-82BD-4C31-A65D-44042450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337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243AF2C-F1E3-48F8-A353-8C8F8594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A90EFD2E-62D5-4115-A444-C33C41D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2209800"/>
            <a:ext cx="833438" cy="793748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3127F2D6-4738-46FD-991C-4B9E6043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AB4CA893-2517-4798-B562-AD47928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38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A9DC7E4D-9A3A-4E48-AE70-F6872583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3623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B8502022-7336-4F05-9B41-9E33204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034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AE90C72B-48DB-4748-80A7-0FFF16CD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701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262C6966-250B-444A-981C-7B330A84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4783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728BEDA4-3FC1-4E83-B169-976AF260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2772AB9-D4BD-4497-A769-D262BBB8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069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3DAB861-36DE-4ECD-9437-D9030E88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62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133D60FA-4688-4CAA-9785-EA85EEE1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38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DD0C0BA-24EA-4FBA-A050-8A07187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35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66DB4791-D592-42F6-B762-096EF48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7226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EEFE2A15-23C2-4214-A76F-B6EFB609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7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58D8A82E-0AF1-411F-ABF6-4A49FB25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451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1FCA1687-DCEE-477E-9F77-6399570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260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391E747-377A-40BA-AFEB-DBFF27A8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942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F425FB34-7874-4CA1-B3BD-436FD1FB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22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9744109A-ADD9-40C5-BAFC-7CA60E5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1748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C6443D7E-5BF3-4260-8590-0B29723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5433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7B23DB-E9BB-4374-9357-A8F34E4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5634D615-9B39-4A32-A212-22CE155A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EC2D8673-FDA2-4EB9-8E6E-D7AAAEA5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6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83" name="Oval 43">
            <a:extLst>
              <a:ext uri="{FF2B5EF4-FFF2-40B4-BE49-F238E27FC236}">
                <a16:creationId xmlns:a16="http://schemas.microsoft.com/office/drawing/2014/main" id="{9A555E80-B630-48E9-B988-EB3D4103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557463"/>
            <a:ext cx="122238" cy="122237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3BE3BBB7-197B-4611-8A09-4590A2676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6725" y="1760538"/>
            <a:ext cx="360363" cy="7127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A05506F1-26C1-49F9-9D4B-77919AAB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27163"/>
            <a:ext cx="181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dirty="0">
                <a:latin typeface="Aptos" panose="020B0004020202020204" pitchFamily="34" charset="0"/>
              </a:rPr>
              <a:t>Unknown record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6F0ED052-02FF-4CE9-8A07-D857BA1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760538"/>
            <a:ext cx="6619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k=3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18228F8-D4F0-4B0A-A935-301950428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2DF64CC2-5962-4EDC-BD19-34E88CA9A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28882"/>
              </p:ext>
            </p:extLst>
          </p:nvPr>
        </p:nvGraphicFramePr>
        <p:xfrm>
          <a:off x="1181100" y="1676400"/>
          <a:ext cx="6629400" cy="307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56360" imgH="4523760" progId="">
                  <p:embed/>
                </p:oleObj>
              </mc:Choice>
              <mc:Fallback>
                <p:oleObj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676400"/>
                        <a:ext cx="6629400" cy="30746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>
            <a:extLst>
              <a:ext uri="{FF2B5EF4-FFF2-40B4-BE49-F238E27FC236}">
                <a16:creationId xmlns:a16="http://schemas.microsoft.com/office/drawing/2014/main" id="{6AEA447F-555B-4265-B7F0-74F6556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650875" lvl="1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>
                <a:latin typeface="Aptos" panose="020B0004020202020204" pitchFamily="34" charset="0"/>
              </a:rPr>
              <a:t>k-nearest neighbors of a record x are data points with the k smallest distances to x. </a:t>
            </a:r>
          </a:p>
          <a:p>
            <a:pPr marL="650875" lvl="1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>
                <a:latin typeface="Aptos" panose="020B0004020202020204" pitchFamily="34" charset="0"/>
              </a:rPr>
              <a:t>k is a hyperparameter.</a:t>
            </a:r>
          </a:p>
          <a:p>
            <a:pPr marL="650875" lvl="1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>
                <a:latin typeface="Aptos" panose="020B0004020202020204" pitchFamily="34" charset="0"/>
              </a:rPr>
              <a:t>Odd numbers are preferable for 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097328-9EDC-4F14-9B6E-4B906178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Computation for </a:t>
            </a:r>
            <a:br>
              <a:rPr lang="en-US" altLang="en-US" dirty="0"/>
            </a:br>
            <a:r>
              <a:rPr lang="en-US" altLang="en-US" dirty="0"/>
              <a:t>Nearest-Neighbor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Typically uses Euclidean distance 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altLang="en-US" dirty="0"/>
                  <a:t>Note: This means that the data needs to be </a:t>
                </a:r>
                <a:r>
                  <a:rPr lang="en-US" altLang="en-US" b="1" dirty="0"/>
                  <a:t>scaled</a:t>
                </a:r>
                <a:r>
                  <a:rPr lang="en-US" altLang="en-US" dirty="0"/>
                  <a:t>!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Determine the class from nearest neighbor list. Options</a:t>
                </a:r>
              </a:p>
              <a:p>
                <a:pPr marL="685800" lvl="1" indent="-342900">
                  <a:buFont typeface="+mj-lt"/>
                  <a:buAutoNum type="alphaLcPeriod"/>
                </a:pPr>
                <a:r>
                  <a:rPr lang="en-US" altLang="en-US" dirty="0"/>
                  <a:t>Take the majority vote of class labels among the k-nearest neighbors.</a:t>
                </a:r>
              </a:p>
              <a:p>
                <a:pPr marL="685800" lvl="1" indent="-342900">
                  <a:buFont typeface="+mj-lt"/>
                  <a:buAutoNum type="alphaLcPeriod"/>
                </a:pPr>
                <a:r>
                  <a:rPr lang="en-US" altLang="en-US" dirty="0"/>
                  <a:t>Weigh the vote according to distance (e.g., weight factor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).</a:t>
                </a: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B88FA51-26B3-4D02-A2D0-A806824D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Choosing k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E586D-7EC0-46A8-BB00-32C4C8183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447925" cy="4351338"/>
          </a:xfrm>
        </p:spPr>
        <p:txBody>
          <a:bodyPr/>
          <a:lstStyle/>
          <a:p>
            <a:r>
              <a:rPr lang="en-US" altLang="en-US" dirty="0"/>
              <a:t>If k is too small, sensitive to noise points</a:t>
            </a:r>
          </a:p>
          <a:p>
            <a:endParaRPr lang="en-US" altLang="en-US" dirty="0"/>
          </a:p>
          <a:p>
            <a:r>
              <a:rPr lang="en-US" altLang="en-US" dirty="0"/>
              <a:t>If k is too large, neighborhood may include points from other classes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F258E2-0A38-B7B8-AEA9-50F7411455C8}"/>
              </a:ext>
            </a:extLst>
          </p:cNvPr>
          <p:cNvGrpSpPr/>
          <p:nvPr/>
        </p:nvGrpSpPr>
        <p:grpSpPr>
          <a:xfrm>
            <a:off x="3581400" y="1600200"/>
            <a:ext cx="4518025" cy="4267200"/>
            <a:chOff x="3635375" y="1631950"/>
            <a:chExt cx="5265738" cy="5073650"/>
          </a:xfrm>
        </p:grpSpPr>
        <p:sp>
          <p:nvSpPr>
            <p:cNvPr id="38915" name="Text Box 3">
              <a:extLst>
                <a:ext uri="{FF2B5EF4-FFF2-40B4-BE49-F238E27FC236}">
                  <a16:creationId xmlns:a16="http://schemas.microsoft.com/office/drawing/2014/main" id="{D6624ACF-9456-42D6-8305-9F679AC2B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7738" y="5789612"/>
              <a:ext cx="333375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38916" name="Text Box 4">
              <a:extLst>
                <a:ext uri="{FF2B5EF4-FFF2-40B4-BE49-F238E27FC236}">
                  <a16:creationId xmlns:a16="http://schemas.microsoft.com/office/drawing/2014/main" id="{02933448-57EB-47FA-A875-EA6658787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696494" y="1756568"/>
              <a:ext cx="333375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latin typeface="Aptos" panose="020B0004020202020204" pitchFamily="34" charset="0"/>
                </a:rPr>
                <a:t>y</a:t>
              </a:r>
            </a:p>
          </p:txBody>
        </p:sp>
        <p:sp>
          <p:nvSpPr>
            <p:cNvPr id="38917" name="Line 5">
              <a:extLst>
                <a:ext uri="{FF2B5EF4-FFF2-40B4-BE49-F238E27FC236}">
                  <a16:creationId xmlns:a16="http://schemas.microsoft.com/office/drawing/2014/main" id="{A1A91CFF-4B0E-4A1A-A418-C7C76F5B1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9525" y="5916612"/>
              <a:ext cx="4722813" cy="1588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Aptos" panose="020B0004020202020204" pitchFamily="34" charset="0"/>
              </a:endParaRPr>
            </a:p>
          </p:txBody>
        </p:sp>
        <p:sp>
          <p:nvSpPr>
            <p:cNvPr id="38918" name="Line 6">
              <a:extLst>
                <a:ext uri="{FF2B5EF4-FFF2-40B4-BE49-F238E27FC236}">
                  <a16:creationId xmlns:a16="http://schemas.microsoft.com/office/drawing/2014/main" id="{8E56EDBB-050D-48D0-9C4C-F83ECB583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4163" y="1631950"/>
              <a:ext cx="1587" cy="4667250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Aptos" panose="020B0004020202020204" pitchFamily="34" charset="0"/>
              </a:endParaRPr>
            </a:p>
          </p:txBody>
        </p:sp>
        <p:sp>
          <p:nvSpPr>
            <p:cNvPr id="38919" name="Text Box 7">
              <a:extLst>
                <a:ext uri="{FF2B5EF4-FFF2-40B4-BE49-F238E27FC236}">
                  <a16:creationId xmlns:a16="http://schemas.microsoft.com/office/drawing/2014/main" id="{5B7598FA-45B5-4C99-A20B-8AD598D0A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475" y="260191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0" name="Text Box 8">
              <a:extLst>
                <a:ext uri="{FF2B5EF4-FFF2-40B4-BE49-F238E27FC236}">
                  <a16:creationId xmlns:a16="http://schemas.microsoft.com/office/drawing/2014/main" id="{5AA31D41-053A-4854-8D4C-8F53CECAF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6800" y="40846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1" name="Text Box 9">
              <a:extLst>
                <a:ext uri="{FF2B5EF4-FFF2-40B4-BE49-F238E27FC236}">
                  <a16:creationId xmlns:a16="http://schemas.microsoft.com/office/drawing/2014/main" id="{70B03560-C320-4CDE-ADAB-F9BEFC771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6800" y="36274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2" name="Text Box 10">
              <a:extLst>
                <a:ext uri="{FF2B5EF4-FFF2-40B4-BE49-F238E27FC236}">
                  <a16:creationId xmlns:a16="http://schemas.microsoft.com/office/drawing/2014/main" id="{17C12D18-26DD-434F-B0B5-1C012A7BC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550" y="497681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3" name="Text Box 11">
              <a:extLst>
                <a:ext uri="{FF2B5EF4-FFF2-40B4-BE49-F238E27FC236}">
                  <a16:creationId xmlns:a16="http://schemas.microsoft.com/office/drawing/2014/main" id="{0E318F5B-C0BD-4C8E-90A2-5E7DE8D82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475" y="50498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4" name="Text Box 12">
              <a:extLst>
                <a:ext uri="{FF2B5EF4-FFF2-40B4-BE49-F238E27FC236}">
                  <a16:creationId xmlns:a16="http://schemas.microsoft.com/office/drawing/2014/main" id="{89047F3A-C2DE-4182-9771-5B2213ED6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038" y="5265737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5" name="Text Box 13">
              <a:extLst>
                <a:ext uri="{FF2B5EF4-FFF2-40B4-BE49-F238E27FC236}">
                  <a16:creationId xmlns:a16="http://schemas.microsoft.com/office/drawing/2014/main" id="{9855F725-2AA3-400B-B782-81755597A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963" y="5265737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6" name="Text Box 14">
              <a:extLst>
                <a:ext uri="{FF2B5EF4-FFF2-40B4-BE49-F238E27FC236}">
                  <a16:creationId xmlns:a16="http://schemas.microsoft.com/office/drawing/2014/main" id="{7AAAFBEF-089F-4796-9D2A-5D92FE824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838" y="479742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7" name="Text Box 15">
              <a:extLst>
                <a:ext uri="{FF2B5EF4-FFF2-40B4-BE49-F238E27FC236}">
                  <a16:creationId xmlns:a16="http://schemas.microsoft.com/office/drawing/2014/main" id="{2C157FB2-0082-4A0A-B8A0-C98638C33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4888" y="501332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8" name="Text Box 16">
              <a:extLst>
                <a:ext uri="{FF2B5EF4-FFF2-40B4-BE49-F238E27FC236}">
                  <a16:creationId xmlns:a16="http://schemas.microsoft.com/office/drawing/2014/main" id="{A8C2CF28-2D5C-470C-881A-0E471DC90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2225" y="494188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9" name="Text Box 17">
              <a:extLst>
                <a:ext uri="{FF2B5EF4-FFF2-40B4-BE49-F238E27FC236}">
                  <a16:creationId xmlns:a16="http://schemas.microsoft.com/office/drawing/2014/main" id="{EF497C2C-8DCA-4C40-B6DA-7641733C0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425" y="39655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30" name="Text Box 18">
              <a:extLst>
                <a:ext uri="{FF2B5EF4-FFF2-40B4-BE49-F238E27FC236}">
                  <a16:creationId xmlns:a16="http://schemas.microsoft.com/office/drawing/2014/main" id="{71B7A76E-E582-44FC-86CE-21CE4D6B3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25" y="37496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31" name="Text Box 19">
              <a:extLst>
                <a:ext uri="{FF2B5EF4-FFF2-40B4-BE49-F238E27FC236}">
                  <a16:creationId xmlns:a16="http://schemas.microsoft.com/office/drawing/2014/main" id="{ACC45C58-17DC-475C-A147-6C9C8DC16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2225" y="52657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32" name="Oval 20">
              <a:extLst>
                <a:ext uri="{FF2B5EF4-FFF2-40B4-BE49-F238E27FC236}">
                  <a16:creationId xmlns:a16="http://schemas.microsoft.com/office/drawing/2014/main" id="{0309CD3D-CF08-4A9D-BE3A-78949366E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675" y="2925762"/>
              <a:ext cx="2438400" cy="2436813"/>
            </a:xfrm>
            <a:prstGeom prst="ellipse">
              <a:avLst/>
            </a:prstGeom>
            <a:noFill/>
            <a:ln w="18360" cap="flat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Aptos" panose="020B0004020202020204" pitchFamily="34" charset="0"/>
              </a:endParaRPr>
            </a:p>
          </p:txBody>
        </p:sp>
        <p:sp>
          <p:nvSpPr>
            <p:cNvPr id="38933" name="Text Box 21">
              <a:extLst>
                <a:ext uri="{FF2B5EF4-FFF2-40B4-BE49-F238E27FC236}">
                  <a16:creationId xmlns:a16="http://schemas.microsoft.com/office/drawing/2014/main" id="{36DCB77A-A3FA-4043-9459-B128C8F08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36306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4" name="Text Box 22">
              <a:extLst>
                <a:ext uri="{FF2B5EF4-FFF2-40B4-BE49-F238E27FC236}">
                  <a16:creationId xmlns:a16="http://schemas.microsoft.com/office/drawing/2014/main" id="{F9DDA11E-FD0D-4D77-BA5C-1642801D1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8738" y="298132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5" name="Text Box 23">
              <a:extLst>
                <a:ext uri="{FF2B5EF4-FFF2-40B4-BE49-F238E27FC236}">
                  <a16:creationId xmlns:a16="http://schemas.microsoft.com/office/drawing/2014/main" id="{72ADE239-998C-4D23-B58C-B3D3D9E9F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338" y="330676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6" name="Text Box 24">
              <a:extLst>
                <a:ext uri="{FF2B5EF4-FFF2-40B4-BE49-F238E27FC236}">
                  <a16:creationId xmlns:a16="http://schemas.microsoft.com/office/drawing/2014/main" id="{EE2FBFC8-2BFF-4F6D-A7BE-438301ECA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204628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7" name="Text Box 25">
              <a:extLst>
                <a:ext uri="{FF2B5EF4-FFF2-40B4-BE49-F238E27FC236}">
                  <a16:creationId xmlns:a16="http://schemas.microsoft.com/office/drawing/2014/main" id="{0CF9FB4C-FDAE-4569-A2D6-A2C6CFBE6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925" y="2514600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8" name="Text Box 26">
              <a:extLst>
                <a:ext uri="{FF2B5EF4-FFF2-40B4-BE49-F238E27FC236}">
                  <a16:creationId xmlns:a16="http://schemas.microsoft.com/office/drawing/2014/main" id="{80C57818-BF80-4BDE-8857-DD49E80A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44227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9" name="Text Box 27">
              <a:extLst>
                <a:ext uri="{FF2B5EF4-FFF2-40B4-BE49-F238E27FC236}">
                  <a16:creationId xmlns:a16="http://schemas.microsoft.com/office/drawing/2014/main" id="{52E25E99-5994-4EA2-954D-CEFB1620C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9675" y="449421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0" name="Text Box 28">
              <a:extLst>
                <a:ext uri="{FF2B5EF4-FFF2-40B4-BE49-F238E27FC236}">
                  <a16:creationId xmlns:a16="http://schemas.microsoft.com/office/drawing/2014/main" id="{5B185E05-C659-4EAF-B26A-166ECEB66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513" y="434975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1" name="Text Box 29">
              <a:extLst>
                <a:ext uri="{FF2B5EF4-FFF2-40B4-BE49-F238E27FC236}">
                  <a16:creationId xmlns:a16="http://schemas.microsoft.com/office/drawing/2014/main" id="{334AC374-E372-404E-8344-3579C97C9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510540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2" name="Text Box 30">
              <a:extLst>
                <a:ext uri="{FF2B5EF4-FFF2-40B4-BE49-F238E27FC236}">
                  <a16:creationId xmlns:a16="http://schemas.microsoft.com/office/drawing/2014/main" id="{1D82C478-C9EC-40AD-8712-C963F99F0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478155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3" name="Text Box 31">
              <a:extLst>
                <a:ext uri="{FF2B5EF4-FFF2-40B4-BE49-F238E27FC236}">
                  <a16:creationId xmlns:a16="http://schemas.microsoft.com/office/drawing/2014/main" id="{6E7E66F7-3764-43AA-AE54-4EC210787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538" y="42783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4" name="Text Box 32">
              <a:extLst>
                <a:ext uri="{FF2B5EF4-FFF2-40B4-BE49-F238E27FC236}">
                  <a16:creationId xmlns:a16="http://schemas.microsoft.com/office/drawing/2014/main" id="{C25F73B6-8EAD-4CBD-88A1-925BD1B51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36655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5" name="Text Box 33">
              <a:extLst>
                <a:ext uri="{FF2B5EF4-FFF2-40B4-BE49-F238E27FC236}">
                  <a16:creationId xmlns:a16="http://schemas.microsoft.com/office/drawing/2014/main" id="{3846AFD0-8BFB-41E7-A471-A194A76F2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750" y="417036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6" name="Text Box 34">
              <a:extLst>
                <a:ext uri="{FF2B5EF4-FFF2-40B4-BE49-F238E27FC236}">
                  <a16:creationId xmlns:a16="http://schemas.microsoft.com/office/drawing/2014/main" id="{3CD581F8-6B30-42B0-9704-43F3ECA07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700" y="539432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7" name="Text Box 35">
              <a:extLst>
                <a:ext uri="{FF2B5EF4-FFF2-40B4-BE49-F238E27FC236}">
                  <a16:creationId xmlns:a16="http://schemas.microsoft.com/office/drawing/2014/main" id="{EDC298C4-6EBA-42E2-AED5-289429600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725" y="50704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8" name="Text Box 36">
              <a:extLst>
                <a:ext uri="{FF2B5EF4-FFF2-40B4-BE49-F238E27FC236}">
                  <a16:creationId xmlns:a16="http://schemas.microsoft.com/office/drawing/2014/main" id="{1DF7AACF-C163-4162-8321-85157AC33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700" y="46386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9" name="Text Box 37">
              <a:extLst>
                <a:ext uri="{FF2B5EF4-FFF2-40B4-BE49-F238E27FC236}">
                  <a16:creationId xmlns:a16="http://schemas.microsoft.com/office/drawing/2014/main" id="{7344D4E8-3A9E-4262-967C-D867498EB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613" y="18653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0" name="Text Box 38">
              <a:extLst>
                <a:ext uri="{FF2B5EF4-FFF2-40B4-BE49-F238E27FC236}">
                  <a16:creationId xmlns:a16="http://schemas.microsoft.com/office/drawing/2014/main" id="{95E51EF1-C8E5-47C6-99FC-03ED3EAAE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038" y="211772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1" name="Text Box 39">
              <a:extLst>
                <a:ext uri="{FF2B5EF4-FFF2-40B4-BE49-F238E27FC236}">
                  <a16:creationId xmlns:a16="http://schemas.microsoft.com/office/drawing/2014/main" id="{F2BA7D3F-4C87-4217-8D4B-505F47581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7388" y="285115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2" name="Text Box 40">
              <a:extLst>
                <a:ext uri="{FF2B5EF4-FFF2-40B4-BE49-F238E27FC236}">
                  <a16:creationId xmlns:a16="http://schemas.microsoft.com/office/drawing/2014/main" id="{448BE78B-BA6C-4060-8A25-FDDAD587E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36306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3" name="Text Box 41">
              <a:extLst>
                <a:ext uri="{FF2B5EF4-FFF2-40B4-BE49-F238E27FC236}">
                  <a16:creationId xmlns:a16="http://schemas.microsoft.com/office/drawing/2014/main" id="{A64817CD-26DE-4581-9AF1-11B2DEC17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36306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4" name="Text Box 42">
              <a:extLst>
                <a:ext uri="{FF2B5EF4-FFF2-40B4-BE49-F238E27FC236}">
                  <a16:creationId xmlns:a16="http://schemas.microsoft.com/office/drawing/2014/main" id="{07AABDF3-A771-4D58-A33D-0853AEA7A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613" y="273050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5" name="Oval 43">
              <a:extLst>
                <a:ext uri="{FF2B5EF4-FFF2-40B4-BE49-F238E27FC236}">
                  <a16:creationId xmlns:a16="http://schemas.microsoft.com/office/drawing/2014/main" id="{2F70FB22-3EAA-48CD-9CA1-2444AB2C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800" y="4084637"/>
              <a:ext cx="122238" cy="122238"/>
            </a:xfrm>
            <a:prstGeom prst="ellipse">
              <a:avLst/>
            </a:prstGeom>
            <a:solidFill>
              <a:srgbClr val="3DEB3D"/>
            </a:solidFill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Aptos" panose="020B0004020202020204" pitchFamily="34" charset="0"/>
              </a:endParaRPr>
            </a:p>
          </p:txBody>
        </p:sp>
        <p:sp>
          <p:nvSpPr>
            <p:cNvPr id="38956" name="Text Box 44">
              <a:extLst>
                <a:ext uri="{FF2B5EF4-FFF2-40B4-BE49-F238E27FC236}">
                  <a16:creationId xmlns:a16="http://schemas.microsoft.com/office/drawing/2014/main" id="{8F06053F-55E0-42A2-832E-90F57E3DD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3341687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7" name="Text Box 45">
              <a:extLst>
                <a:ext uri="{FF2B5EF4-FFF2-40B4-BE49-F238E27FC236}">
                  <a16:creationId xmlns:a16="http://schemas.microsoft.com/office/drawing/2014/main" id="{85CBE8BE-F84B-41F6-AE5B-B881551D4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309086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8" name="Text Box 46">
              <a:extLst>
                <a:ext uri="{FF2B5EF4-FFF2-40B4-BE49-F238E27FC236}">
                  <a16:creationId xmlns:a16="http://schemas.microsoft.com/office/drawing/2014/main" id="{05D79D26-9A8B-4A44-827A-9BEF15E27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338" y="6249987"/>
              <a:ext cx="1993900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k is too large!</a:t>
              </a:r>
            </a:p>
          </p:txBody>
        </p:sp>
        <p:sp>
          <p:nvSpPr>
            <p:cNvPr id="38959" name="Text Box 47">
              <a:extLst>
                <a:ext uri="{FF2B5EF4-FFF2-40B4-BE49-F238E27FC236}">
                  <a16:creationId xmlns:a16="http://schemas.microsoft.com/office/drawing/2014/main" id="{9171F7A4-DDEC-459D-BA70-6FCC7629A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750" y="164941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60" name="Text Box 48">
              <a:extLst>
                <a:ext uri="{FF2B5EF4-FFF2-40B4-BE49-F238E27FC236}">
                  <a16:creationId xmlns:a16="http://schemas.microsoft.com/office/drawing/2014/main" id="{77DD2C95-0F82-4E1C-A209-FCDEF96C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413" y="200977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0BB7E24-52F4-4AE7-AE2E-66A3F065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and Disadvantages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14E93B0-2772-40E0-ACF5-16E2072DD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8019" y="1496220"/>
            <a:ext cx="7886700" cy="50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Advantage</a:t>
            </a:r>
            <a:r>
              <a:rPr lang="en-US" altLang="en-US" dirty="0"/>
              <a:t>: Can create arbitrary non-linear decision boundaries.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Disadvantages</a:t>
            </a:r>
            <a:r>
              <a:rPr lang="en-US" altLang="en-US" dirty="0"/>
              <a:t>: k-NN classifiers are lazy learners </a:t>
            </a:r>
          </a:p>
          <a:p>
            <a:pPr lvl="1"/>
            <a:r>
              <a:rPr lang="en-US" altLang="en-US" dirty="0"/>
              <a:t>It does not build models explicitly (unlike eager learners such as decision trees).</a:t>
            </a:r>
          </a:p>
          <a:p>
            <a:pPr lvl="1"/>
            <a:r>
              <a:rPr lang="en-US" altLang="en-US" dirty="0"/>
              <a:t>Needs to store all the training data.</a:t>
            </a:r>
          </a:p>
          <a:p>
            <a:pPr lvl="1"/>
            <a:r>
              <a:rPr lang="en-US" altLang="en-US" dirty="0"/>
              <a:t>Classifying unknown records are relatively expensive (find the k-nearest neighbors). Space partitioning data structures like k-d trees can help.</a:t>
            </a:r>
          </a:p>
          <a:p>
            <a:pPr marL="0" indent="0">
              <a:buNone/>
            </a:pPr>
            <a:endParaRPr lang="en-US" alt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A42862-2593-2CBB-31AC-880B75407C20}"/>
              </a:ext>
            </a:extLst>
          </p:cNvPr>
          <p:cNvGrpSpPr/>
          <p:nvPr/>
        </p:nvGrpSpPr>
        <p:grpSpPr>
          <a:xfrm>
            <a:off x="2743200" y="2087563"/>
            <a:ext cx="3200400" cy="2438400"/>
            <a:chOff x="2054225" y="3429000"/>
            <a:chExt cx="3827463" cy="3136900"/>
          </a:xfrm>
        </p:grpSpPr>
        <p:sp>
          <p:nvSpPr>
            <p:cNvPr id="40963" name="Text Box 3">
              <a:extLst>
                <a:ext uri="{FF2B5EF4-FFF2-40B4-BE49-F238E27FC236}">
                  <a16:creationId xmlns:a16="http://schemas.microsoft.com/office/drawing/2014/main" id="{6760C651-3A1F-419E-ABEC-D9D073251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963" y="6048375"/>
              <a:ext cx="333375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40964" name="Text Box 4">
              <a:extLst>
                <a:ext uri="{FF2B5EF4-FFF2-40B4-BE49-F238E27FC236}">
                  <a16:creationId xmlns:a16="http://schemas.microsoft.com/office/drawing/2014/main" id="{36C377ED-798C-4C79-AF1A-9D51B42F0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115344" y="3440906"/>
              <a:ext cx="333375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latin typeface="Aptos" panose="020B0004020202020204" pitchFamily="34" charset="0"/>
                </a:rPr>
                <a:t>y</a:t>
              </a:r>
            </a:p>
          </p:txBody>
        </p:sp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9EA65BBD-FF1A-47A9-8EC6-3B46AE058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150" y="6110288"/>
              <a:ext cx="3403600" cy="15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latin typeface="Aptos" panose="020B0004020202020204" pitchFamily="34" charset="0"/>
              </a:endParaRPr>
            </a:p>
          </p:txBody>
        </p:sp>
        <p:sp>
          <p:nvSpPr>
            <p:cNvPr id="40966" name="Line 6">
              <a:extLst>
                <a:ext uri="{FF2B5EF4-FFF2-40B4-BE49-F238E27FC236}">
                  <a16:creationId xmlns:a16="http://schemas.microsoft.com/office/drawing/2014/main" id="{0315CD4E-9CE0-4F9D-88CA-378C36236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7788" y="3509963"/>
              <a:ext cx="1587" cy="274796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latin typeface="Aptos" panose="020B0004020202020204" pitchFamily="34" charset="0"/>
              </a:endParaRPr>
            </a:p>
          </p:txBody>
        </p:sp>
        <p:sp>
          <p:nvSpPr>
            <p:cNvPr id="40967" name="Text Box 7">
              <a:extLst>
                <a:ext uri="{FF2B5EF4-FFF2-40B4-BE49-F238E27FC236}">
                  <a16:creationId xmlns:a16="http://schemas.microsoft.com/office/drawing/2014/main" id="{85557ED1-F455-4143-9789-C2B1768BE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338" y="4164013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68" name="Text Box 8">
              <a:extLst>
                <a:ext uri="{FF2B5EF4-FFF2-40B4-BE49-F238E27FC236}">
                  <a16:creationId xmlns:a16="http://schemas.microsoft.com/office/drawing/2014/main" id="{43C68439-B34B-44D3-9DED-C2917A037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138" y="3695700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69" name="Text Box 9">
              <a:extLst>
                <a:ext uri="{FF2B5EF4-FFF2-40B4-BE49-F238E27FC236}">
                  <a16:creationId xmlns:a16="http://schemas.microsoft.com/office/drawing/2014/main" id="{AC0281AA-9511-4AD7-B8A1-9757765CA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263" y="4164013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0" name="Text Box 10">
              <a:extLst>
                <a:ext uri="{FF2B5EF4-FFF2-40B4-BE49-F238E27FC236}">
                  <a16:creationId xmlns:a16="http://schemas.microsoft.com/office/drawing/2014/main" id="{491AC015-57E1-464D-BA54-375380FDD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175" y="5172075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1" name="Text Box 11">
              <a:extLst>
                <a:ext uri="{FF2B5EF4-FFF2-40B4-BE49-F238E27FC236}">
                  <a16:creationId xmlns:a16="http://schemas.microsoft.com/office/drawing/2014/main" id="{CD377AD1-3DD5-41EC-AA3C-A3820A8CC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100" y="5243513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183D04EA-A16F-458B-AF48-DD0DF1750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0" y="5459413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3" name="Text Box 13">
              <a:extLst>
                <a:ext uri="{FF2B5EF4-FFF2-40B4-BE49-F238E27FC236}">
                  <a16:creationId xmlns:a16="http://schemas.microsoft.com/office/drawing/2014/main" id="{5EF1B8A4-3580-4A2B-AB3A-B8F0EAE35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588" y="5459413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4" name="Text Box 14">
              <a:extLst>
                <a:ext uri="{FF2B5EF4-FFF2-40B4-BE49-F238E27FC236}">
                  <a16:creationId xmlns:a16="http://schemas.microsoft.com/office/drawing/2014/main" id="{45F1AF53-7C83-4C95-9C93-DF39415BF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388" y="4487863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id="{FAA30B94-09F3-4BFD-9807-A894CB668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700" y="4740275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6" name="Text Box 16">
              <a:extLst>
                <a:ext uri="{FF2B5EF4-FFF2-40B4-BE49-F238E27FC236}">
                  <a16:creationId xmlns:a16="http://schemas.microsoft.com/office/drawing/2014/main" id="{37652585-5886-463A-A523-4FF1B0228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775" y="382428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77" name="Text Box 17">
              <a:extLst>
                <a:ext uri="{FF2B5EF4-FFF2-40B4-BE49-F238E27FC236}">
                  <a16:creationId xmlns:a16="http://schemas.microsoft.com/office/drawing/2014/main" id="{31845BFE-0A20-497D-8108-6B1A9947F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0" y="4545013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78" name="Text Box 18">
              <a:extLst>
                <a:ext uri="{FF2B5EF4-FFF2-40B4-BE49-F238E27FC236}">
                  <a16:creationId xmlns:a16="http://schemas.microsoft.com/office/drawing/2014/main" id="{ECB6F70F-A16B-44D3-B68F-D6797DEB0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238" y="3608388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79" name="Text Box 19">
              <a:extLst>
                <a:ext uri="{FF2B5EF4-FFF2-40B4-BE49-F238E27FC236}">
                  <a16:creationId xmlns:a16="http://schemas.microsoft.com/office/drawing/2014/main" id="{B3941F97-3053-4296-B258-3A32960B7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950" y="461645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0" name="Text Box 20">
              <a:extLst>
                <a:ext uri="{FF2B5EF4-FFF2-40B4-BE49-F238E27FC236}">
                  <a16:creationId xmlns:a16="http://schemas.microsoft.com/office/drawing/2014/main" id="{736CFC9F-6761-458B-8102-CAFB8ABD2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725" y="436403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1" name="Text Box 21">
              <a:extLst>
                <a:ext uri="{FF2B5EF4-FFF2-40B4-BE49-F238E27FC236}">
                  <a16:creationId xmlns:a16="http://schemas.microsoft.com/office/drawing/2014/main" id="{CDB84384-697B-4DF6-A491-A59056DF9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775" y="5300663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2" name="Text Box 22">
              <a:extLst>
                <a:ext uri="{FF2B5EF4-FFF2-40B4-BE49-F238E27FC236}">
                  <a16:creationId xmlns:a16="http://schemas.microsoft.com/office/drawing/2014/main" id="{D39FFCDD-D1BF-4250-9F3E-247F3A540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3388" y="4016375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3" name="Text Box 23">
              <a:extLst>
                <a:ext uri="{FF2B5EF4-FFF2-40B4-BE49-F238E27FC236}">
                  <a16:creationId xmlns:a16="http://schemas.microsoft.com/office/drawing/2014/main" id="{A7D6567A-962A-43D4-AA84-B748350BC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750" y="447198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4" name="Text Box 24">
              <a:extLst>
                <a:ext uri="{FF2B5EF4-FFF2-40B4-BE49-F238E27FC236}">
                  <a16:creationId xmlns:a16="http://schemas.microsoft.com/office/drawing/2014/main" id="{E58C3168-1C91-4D0E-AB53-3FCAAE4E5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425" y="386080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8977BEE5-2A4C-498D-A309-7EAD3FEC2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75" y="436403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04BBD7FE-AD9B-4896-9178-013673B98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5" y="526415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7" name="Text Box 27">
              <a:extLst>
                <a:ext uri="{FF2B5EF4-FFF2-40B4-BE49-F238E27FC236}">
                  <a16:creationId xmlns:a16="http://schemas.microsoft.com/office/drawing/2014/main" id="{ED94E6EF-F7FA-4C51-8F4D-E12AB5C34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350" y="526415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8" name="Text Box 28">
              <a:extLst>
                <a:ext uri="{FF2B5EF4-FFF2-40B4-BE49-F238E27FC236}">
                  <a16:creationId xmlns:a16="http://schemas.microsoft.com/office/drawing/2014/main" id="{A21F7AA7-FC80-465D-9D14-0953A11E1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325" y="483235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9" name="Text Box 29">
              <a:extLst>
                <a:ext uri="{FF2B5EF4-FFF2-40B4-BE49-F238E27FC236}">
                  <a16:creationId xmlns:a16="http://schemas.microsoft.com/office/drawing/2014/main" id="{FDA274F5-179D-44C7-99ED-B703D70BF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988" y="3429000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0" name="Text Box 30">
              <a:extLst>
                <a:ext uri="{FF2B5EF4-FFF2-40B4-BE49-F238E27FC236}">
                  <a16:creationId xmlns:a16="http://schemas.microsoft.com/office/drawing/2014/main" id="{C6E5C184-59F0-47E7-AABE-A84014EB0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413" y="5048250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1" name="Text Box 31">
              <a:extLst>
                <a:ext uri="{FF2B5EF4-FFF2-40B4-BE49-F238E27FC236}">
                  <a16:creationId xmlns:a16="http://schemas.microsoft.com/office/drawing/2014/main" id="{271E2741-EBFA-47CE-B1D2-B158D3D55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775" y="382428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2" name="Text Box 32">
              <a:extLst>
                <a:ext uri="{FF2B5EF4-FFF2-40B4-BE49-F238E27FC236}">
                  <a16:creationId xmlns:a16="http://schemas.microsoft.com/office/drawing/2014/main" id="{F447D397-2523-4874-B3F0-FC564E704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775" y="382428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3" name="Text Box 33">
              <a:extLst>
                <a:ext uri="{FF2B5EF4-FFF2-40B4-BE49-F238E27FC236}">
                  <a16:creationId xmlns:a16="http://schemas.microsoft.com/office/drawing/2014/main" id="{1BEE116A-BF16-4980-B0E5-B910ED86F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429260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4" name="Text Box 34">
              <a:extLst>
                <a:ext uri="{FF2B5EF4-FFF2-40B4-BE49-F238E27FC236}">
                  <a16:creationId xmlns:a16="http://schemas.microsoft.com/office/drawing/2014/main" id="{94CE4F95-EC10-4C30-88AF-663587F83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888" y="6110288"/>
              <a:ext cx="65722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latin typeface="Aptos" panose="020B0004020202020204" pitchFamily="34" charset="0"/>
                </a:rPr>
                <a:t>k=1</a:t>
              </a:r>
            </a:p>
          </p:txBody>
        </p:sp>
        <p:sp>
          <p:nvSpPr>
            <p:cNvPr id="40995" name="Freeform 35">
              <a:extLst>
                <a:ext uri="{FF2B5EF4-FFF2-40B4-BE49-F238E27FC236}">
                  <a16:creationId xmlns:a16="http://schemas.microsoft.com/office/drawing/2014/main" id="{9AA3BBA7-3534-43B7-86AA-7FE083CE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3695700"/>
              <a:ext cx="1060450" cy="1452563"/>
            </a:xfrm>
            <a:custGeom>
              <a:avLst/>
              <a:gdLst>
                <a:gd name="T0" fmla="*/ 0 w 2945"/>
                <a:gd name="T1" fmla="*/ 3123 h 4034"/>
                <a:gd name="T2" fmla="*/ 910 w 2945"/>
                <a:gd name="T3" fmla="*/ 4033 h 4034"/>
                <a:gd name="T4" fmla="*/ 2540 w 2945"/>
                <a:gd name="T5" fmla="*/ 4033 h 4034"/>
                <a:gd name="T6" fmla="*/ 1855 w 2945"/>
                <a:gd name="T7" fmla="*/ 2901 h 4034"/>
                <a:gd name="T8" fmla="*/ 2944 w 2945"/>
                <a:gd name="T9" fmla="*/ 1819 h 4034"/>
                <a:gd name="T10" fmla="*/ 2719 w 2945"/>
                <a:gd name="T11" fmla="*/ 0 h 4034"/>
                <a:gd name="T12" fmla="*/ 1142 w 2945"/>
                <a:gd name="T13" fmla="*/ 0 h 4034"/>
                <a:gd name="T14" fmla="*/ 10 w 2945"/>
                <a:gd name="T15" fmla="*/ 1858 h 4034"/>
                <a:gd name="T16" fmla="*/ 610 w 2945"/>
                <a:gd name="T17" fmla="*/ 2270 h 4034"/>
                <a:gd name="T18" fmla="*/ 0 w 2945"/>
                <a:gd name="T19" fmla="*/ 2922 h 4034"/>
                <a:gd name="T20" fmla="*/ 0 w 2945"/>
                <a:gd name="T21" fmla="*/ 3123 h 4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5" h="4034">
                  <a:moveTo>
                    <a:pt x="0" y="3123"/>
                  </a:moveTo>
                  <a:lnTo>
                    <a:pt x="910" y="4033"/>
                  </a:lnTo>
                  <a:lnTo>
                    <a:pt x="2540" y="4033"/>
                  </a:lnTo>
                  <a:lnTo>
                    <a:pt x="1855" y="2901"/>
                  </a:lnTo>
                  <a:lnTo>
                    <a:pt x="2944" y="1819"/>
                  </a:lnTo>
                  <a:lnTo>
                    <a:pt x="2719" y="0"/>
                  </a:lnTo>
                  <a:lnTo>
                    <a:pt x="1142" y="0"/>
                  </a:lnTo>
                  <a:lnTo>
                    <a:pt x="10" y="1858"/>
                  </a:lnTo>
                  <a:lnTo>
                    <a:pt x="610" y="2270"/>
                  </a:lnTo>
                  <a:lnTo>
                    <a:pt x="0" y="2922"/>
                  </a:lnTo>
                  <a:lnTo>
                    <a:pt x="0" y="3123"/>
                  </a:lnTo>
                </a:path>
              </a:pathLst>
            </a:custGeom>
            <a:noFill/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Aptos" panose="020B0004020202020204" pitchFamily="34" charset="0"/>
              </a:endParaRPr>
            </a:p>
          </p:txBody>
        </p:sp>
        <p:sp>
          <p:nvSpPr>
            <p:cNvPr id="40996" name="Freeform 36">
              <a:extLst>
                <a:ext uri="{FF2B5EF4-FFF2-40B4-BE49-F238E27FC236}">
                  <a16:creationId xmlns:a16="http://schemas.microsoft.com/office/drawing/2014/main" id="{51252CE7-5F5B-4B99-BB4D-2B7B7A3EB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5148263"/>
              <a:ext cx="1223962" cy="962025"/>
            </a:xfrm>
            <a:custGeom>
              <a:avLst/>
              <a:gdLst>
                <a:gd name="T0" fmla="*/ 0 w 3400"/>
                <a:gd name="T1" fmla="*/ 38 h 2674"/>
                <a:gd name="T2" fmla="*/ 2460 w 3400"/>
                <a:gd name="T3" fmla="*/ 38 h 2674"/>
                <a:gd name="T4" fmla="*/ 2799 w 3400"/>
                <a:gd name="T5" fmla="*/ 38 h 2674"/>
                <a:gd name="T6" fmla="*/ 3329 w 3400"/>
                <a:gd name="T7" fmla="*/ 676 h 2674"/>
                <a:gd name="T8" fmla="*/ 3399 w 3400"/>
                <a:gd name="T9" fmla="*/ 2673 h 2674"/>
                <a:gd name="T10" fmla="*/ 0 w 3400"/>
                <a:gd name="T11" fmla="*/ 2673 h 2674"/>
                <a:gd name="T12" fmla="*/ 0 w 3400"/>
                <a:gd name="T13" fmla="*/ 0 h 2674"/>
                <a:gd name="T14" fmla="*/ 0 w 3400"/>
                <a:gd name="T15" fmla="*/ 38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00" h="2674">
                  <a:moveTo>
                    <a:pt x="0" y="38"/>
                  </a:moveTo>
                  <a:lnTo>
                    <a:pt x="2460" y="38"/>
                  </a:lnTo>
                  <a:lnTo>
                    <a:pt x="2799" y="38"/>
                  </a:lnTo>
                  <a:lnTo>
                    <a:pt x="3329" y="676"/>
                  </a:lnTo>
                  <a:lnTo>
                    <a:pt x="3399" y="2673"/>
                  </a:lnTo>
                  <a:lnTo>
                    <a:pt x="0" y="2673"/>
                  </a:lnTo>
                  <a:lnTo>
                    <a:pt x="0" y="0"/>
                  </a:lnTo>
                  <a:lnTo>
                    <a:pt x="0" y="38"/>
                  </a:lnTo>
                </a:path>
              </a:pathLst>
            </a:custGeom>
            <a:noFill/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b="1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product rule gives us two ways to factor a joint distribution: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is this useful?</a:t>
                </a:r>
              </a:p>
              <a:p>
                <a:pPr lvl="1"/>
                <a:r>
                  <a:rPr lang="en-US" dirty="0"/>
                  <a:t>Can get diagnostic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cavity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toothache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from causal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cavity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update our beliefs based on evidence.</a:t>
                </a:r>
              </a:p>
              <a:p>
                <a:pPr lvl="1"/>
                <a:r>
                  <a:rPr lang="en-US" dirty="0"/>
                  <a:t>Important tool for probabilistic inference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3" t="-1541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blipFill>
                <a:blip r:embed="rId5"/>
                <a:stretch>
                  <a:fillRect l="-221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35880" y="4491335"/>
            <a:ext cx="1455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latin typeface="Aptos" panose="020B0004020202020204" pitchFamily="34" charset="0"/>
              </a:rPr>
              <a:t>Rev. Thomas </a:t>
            </a:r>
            <a:r>
              <a:rPr lang="en-US" sz="1200" dirty="0" err="1">
                <a:latin typeface="Aptos" panose="020B0004020202020204" pitchFamily="34" charset="0"/>
              </a:rPr>
              <a:t>Bayes</a:t>
            </a:r>
            <a:br>
              <a:rPr lang="en-US" sz="1200" dirty="0">
                <a:latin typeface="Aptos" panose="020B0004020202020204" pitchFamily="34" charset="0"/>
              </a:rPr>
            </a:br>
            <a:r>
              <a:rPr lang="en-US" sz="1200" dirty="0">
                <a:latin typeface="Aptos" panose="020B0004020202020204" pitchFamily="34" charset="0"/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5943600" y="2867774"/>
            <a:ext cx="1583307" cy="324603"/>
          </a:xfrm>
          <a:prstGeom prst="wedgeRectCallout">
            <a:avLst>
              <a:gd name="adj1" fmla="val -55979"/>
              <a:gd name="adj2" fmla="val 1311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2383122" y="2873164"/>
            <a:ext cx="2133600" cy="313824"/>
          </a:xfrm>
          <a:prstGeom prst="wedgeRectCallout">
            <a:avLst>
              <a:gd name="adj1" fmla="val -9340"/>
              <a:gd name="adj2" fmla="val 1856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461FEB-B66C-44B6-A830-480AE1D0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D91428A-6988-46D8-8A46-02220B5D9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doctor knows that meningitis causes stiff neck 50% of the time → P(S|M)=.5</a:t>
            </a:r>
          </a:p>
          <a:p>
            <a:r>
              <a:rPr lang="en-US" altLang="en-US" dirty="0"/>
              <a:t>Prior probability of any patient having meningitis is </a:t>
            </a:r>
            <a:br>
              <a:rPr lang="en-US" altLang="en-US" dirty="0"/>
            </a:br>
            <a:r>
              <a:rPr lang="en-US" altLang="en-US" dirty="0"/>
              <a:t>P(M) = 1/50,000 = </a:t>
            </a:r>
            <a:r>
              <a:rPr lang="en-US" altLang="en-US" b="1" dirty="0"/>
              <a:t>0.00002</a:t>
            </a:r>
          </a:p>
          <a:p>
            <a:r>
              <a:rPr lang="en-US" altLang="en-US" dirty="0"/>
              <a:t>Prior probability of any patient having stiff neck is </a:t>
            </a:r>
            <a:br>
              <a:rPr lang="en-US" altLang="en-US" dirty="0"/>
            </a:br>
            <a:r>
              <a:rPr lang="en-US" altLang="en-US" dirty="0"/>
              <a:t>P(S) = 1/20=0.05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 If a patient has stiff neck, what’s the probability he/she has meningitis?</a:t>
            </a:r>
          </a:p>
          <a:p>
            <a:endParaRPr lang="en-US" altLang="en-US" dirty="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CB23377-E432-4506-84A9-A73EA5F8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6280150"/>
            <a:ext cx="38338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Aptos" panose="020B0004020202020204" pitchFamily="34" charset="0"/>
              </a:rPr>
              <a:t>Increases the probability by x10!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/>
              <p:nvPr/>
            </p:nvSpPr>
            <p:spPr>
              <a:xfrm>
                <a:off x="914400" y="5181600"/>
                <a:ext cx="709130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.5×0.00002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𝟎𝟎𝟎𝟐</m:t>
                      </m:r>
                    </m:oMath>
                  </m:oMathPara>
                </a14:m>
                <a:endParaRPr lang="en-US" b="1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81600"/>
                <a:ext cx="7091300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49ADC80-071F-4C66-99E6-335907C6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Consider each attribute and class label as a random variable.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Classification problem: Given a record with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predict class C.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This can be done by finding the most likely class that has the largest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800" b="0" i="0" dirty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sz="28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/>
              </a:p>
              <a:p>
                <a:endParaRPr lang="en-US" altLang="en-US" sz="3100" dirty="0"/>
              </a:p>
              <a:p>
                <a:r>
                  <a:rPr lang="en-US" altLang="en-US" dirty="0"/>
                  <a:t>This classification rule is guaranteed </a:t>
                </a:r>
                <a:r>
                  <a:rPr lang="en-US" altLang="en-US" b="1" dirty="0"/>
                  <a:t>optimal</a:t>
                </a:r>
                <a:r>
                  <a:rPr lang="en-US" altLang="en-US" dirty="0"/>
                  <a:t> for the accuracy measure!</a:t>
                </a:r>
              </a:p>
              <a:p>
                <a:endParaRPr lang="en-US" altLang="en-US" sz="3100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6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42EC54E-0E4F-484F-9D47-5F051DBD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values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/>
                  <a:t> using the Bayes theorem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Equivalent to choosing value of C that maximizes</a:t>
                </a:r>
                <a:br>
                  <a:rPr lang="en-US" altLang="en-US" dirty="0"/>
                </a:br>
                <a:r>
                  <a:rPr lang="en-US" altLang="en-US" dirty="0"/>
                  <a:t>     		arg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e>
                    </m:func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Estimating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easy, but how do we estimate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?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Unfortunately, this table is very large and can only be estimated for a small number of attributes.</a:t>
                </a:r>
              </a:p>
            </p:txBody>
          </p:sp>
        </mc:Choice>
        <mc:Fallback xmlns="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1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/>
              <p:nvPr/>
            </p:nvSpPr>
            <p:spPr>
              <a:xfrm>
                <a:off x="866799" y="2433283"/>
                <a:ext cx="7415363" cy="64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en-US" sz="2000" dirty="0">
                    <a:solidFill>
                      <a:schemeClr val="tx1"/>
                    </a:solidFill>
                    <a:latin typeface="Aptos" panose="020B0004020202020204" pitchFamily="34" charset="0"/>
                  </a:rPr>
                </a:br>
                <a:endParaRPr lang="en-US" sz="2000" dirty="0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99" y="2433283"/>
                <a:ext cx="7415363" cy="6408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4A0AD27-86E8-34EE-51B8-46F34ACEFEC2}"/>
              </a:ext>
            </a:extLst>
          </p:cNvPr>
          <p:cNvSpPr/>
          <p:nvPr/>
        </p:nvSpPr>
        <p:spPr>
          <a:xfrm>
            <a:off x="6693199" y="3441148"/>
            <a:ext cx="1921618" cy="838200"/>
          </a:xfrm>
          <a:prstGeom prst="wedgeRoundRectCallout">
            <a:avLst>
              <a:gd name="adj1" fmla="val -46120"/>
              <a:gd name="adj2" fmla="val -8717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latin typeface="Aptos" panose="020B0004020202020204" pitchFamily="34" charset="0"/>
              </a:rPr>
              <a:t>This is a constant! </a:t>
            </a:r>
            <a:br>
              <a:rPr lang="en-US" altLang="en-US" sz="1400" dirty="0">
                <a:latin typeface="Aptos" panose="020B0004020202020204" pitchFamily="34" charset="0"/>
              </a:rPr>
            </a:br>
            <a:r>
              <a:rPr lang="en-US" altLang="en-US" sz="1400" dirty="0">
                <a:latin typeface="Aptos" panose="020B0004020202020204" pitchFamily="34" charset="0"/>
              </a:rPr>
              <a:t>We don’t need it for the max.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F22B-C337-2753-E011-0070E8AF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93E8D-03E2-C979-7E93-D22796D60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Decision trees use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Rule-based classifiers use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rulesMatching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K-NN classifiers use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ANN classifiers with a final </a:t>
                </a:r>
                <a:r>
                  <a:rPr lang="en-US" dirty="0" err="1"/>
                  <a:t>Softmax</a:t>
                </a:r>
                <a:r>
                  <a:rPr lang="en-US" dirty="0"/>
                  <a:t> layer use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activationBeforeSoftmaxLayer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93E8D-03E2-C979-7E93-D22796D60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28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95F845-1F9E-41B8-86B1-64722381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Approximates a Bayes Classifier by assuming independence among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given the class. Now we can factor the probability distribution into the product of a few independent probabilities.     </a:t>
                </a:r>
              </a:p>
              <a:p>
                <a:pPr marL="342900" lvl="1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)…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We can estimate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A new observation is classified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 such that: </a:t>
                </a:r>
              </a:p>
            </p:txBody>
          </p:sp>
        </mc:Choice>
        <mc:Fallback xmlns="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/>
              <p:nvPr/>
            </p:nvSpPr>
            <p:spPr>
              <a:xfrm>
                <a:off x="2895600" y="5257800"/>
                <a:ext cx="3104696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257800"/>
                <a:ext cx="3104696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E1BEFF6A-C408-4D39-9A9B-52FCDFCC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Estimate Probabilities from Data?</a:t>
            </a:r>
            <a:br>
              <a:rPr lang="en-US" altLang="en-US" dirty="0"/>
            </a:br>
            <a:r>
              <a:rPr lang="en-US" altLang="en-US" dirty="0"/>
              <a:t>Nominal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Use the maximum likelihood estimate for probabilities.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Class: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e.g.,  P(C=No) = 7/10, </a:t>
                </a:r>
                <a:br>
                  <a:rPr lang="en-US" altLang="en-US" dirty="0"/>
                </a:br>
                <a:r>
                  <a:rPr lang="en-US" altLang="en-US" dirty="0"/>
                  <a:t>	   P(C=Yes) = 3/10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For discrete attributes:</a:t>
                </a:r>
                <a:br>
                  <a:rPr lang="en-US" altLang="en-US" dirty="0"/>
                </a:br>
                <a:r>
                  <a:rPr lang="en-US" altLang="en-US" dirty="0"/>
                  <a:t> 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is number of instances having attribute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P(Status=Married | C=No) = 4/7</a:t>
                </a:r>
                <a:br>
                  <a:rPr lang="en-US" altLang="en-US" dirty="0"/>
                </a:br>
                <a:r>
                  <a:rPr lang="en-US" altLang="en-US" dirty="0"/>
                  <a:t>P(Refund=Yes | C=Yes)=0</a:t>
                </a:r>
              </a:p>
            </p:txBody>
          </p:sp>
        </mc:Choice>
        <mc:Fallback xmlns="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  <a:blipFill>
                <a:blip r:embed="rId3"/>
                <a:stretch>
                  <a:fillRect l="-1082" t="-23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B0960A-3DB2-43C5-AB51-3DDEFFC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1204"/>
              </p:ext>
            </p:extLst>
          </p:nvPr>
        </p:nvGraphicFramePr>
        <p:xfrm>
          <a:off x="4038600" y="1047960"/>
          <a:ext cx="7148512" cy="643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956880" imgH="8947080" progId="">
                  <p:embed/>
                </p:oleObj>
              </mc:Choice>
              <mc:Fallback>
                <p:oleObj r:id="rId4" imgW="9956880" imgH="8947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7960"/>
                        <a:ext cx="7148512" cy="6430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3F40C3F-18B1-47C6-9617-50A42C4F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Estimate Probabilities from Data?</a:t>
            </a:r>
            <a:br>
              <a:rPr lang="en-US" altLang="en-US" dirty="0"/>
            </a:br>
            <a:r>
              <a:rPr lang="en-US" altLang="en-US" dirty="0"/>
              <a:t>Continuous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Several options: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Discretize the range into bins </a:t>
                </a:r>
              </a:p>
              <a:p>
                <a:pPr lvl="1"/>
                <a:r>
                  <a:rPr lang="en-US" altLang="en-US" dirty="0"/>
                  <a:t> one binary variable per bin (one-hot encoding).</a:t>
                </a:r>
              </a:p>
              <a:p>
                <a:pPr lvl="1"/>
                <a:r>
                  <a:rPr lang="en-US" altLang="en-US" dirty="0"/>
                  <a:t> violates the independence assumption.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Two-way split:  (A &lt; v) or (A &gt; v)</a:t>
                </a:r>
              </a:p>
              <a:p>
                <a:pPr lvl="1"/>
                <a:r>
                  <a:rPr lang="en-US" altLang="en-US" dirty="0"/>
                  <a:t> encode with one binary variable.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Probability density estimation. </a:t>
                </a:r>
              </a:p>
              <a:p>
                <a:pPr lvl="1"/>
                <a:r>
                  <a:rPr lang="en-US" altLang="en-US" dirty="0"/>
                  <a:t>Assume attribute follows a normal distribution.</a:t>
                </a:r>
              </a:p>
              <a:p>
                <a:pPr lvl="1"/>
                <a:r>
                  <a:rPr lang="en-US" altLang="en-US" dirty="0"/>
                  <a:t> Use data to estimate parameters of distribution </a:t>
                </a:r>
                <a:br>
                  <a:rPr lang="en-US" altLang="en-US" dirty="0"/>
                </a:br>
                <a:r>
                  <a:rPr lang="en-US" altLang="en-US" dirty="0"/>
                  <a:t>   (e.g., mean and standard deviation).</a:t>
                </a:r>
              </a:p>
              <a:p>
                <a:pPr lvl="1"/>
                <a:r>
                  <a:rPr lang="en-US" altLang="en-US" dirty="0"/>
                  <a:t> Once the probability distribution is known, we can use it to estimate the conditional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Most implementations will do this automatically. This is called a Gaussian Naïve Bayes Classifier.</a:t>
                </a:r>
              </a:p>
            </p:txBody>
          </p:sp>
        </mc:Choice>
        <mc:Fallback xmlns="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38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C3F7934-90EB-4735-BBF2-F491CA40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E5C46BC-B4FF-4467-9390-704F3112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2404"/>
              </p:ext>
            </p:extLst>
          </p:nvPr>
        </p:nvGraphicFramePr>
        <p:xfrm>
          <a:off x="0" y="24257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5700"/>
                        <a:ext cx="3886200" cy="427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A1E571DA-DF7E-43B2-86E3-B3C16996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85115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600" i="1" dirty="0">
                <a:latin typeface="Aptos" panose="020B0004020202020204" pitchFamily="34" charset="0"/>
              </a:rPr>
              <a:t>P(</a:t>
            </a:r>
            <a:r>
              <a:rPr lang="en-US" altLang="en-US" sz="1600" i="1" dirty="0" err="1">
                <a:latin typeface="Aptos" panose="020B0004020202020204" pitchFamily="34" charset="0"/>
              </a:rPr>
              <a:t>X|Class</a:t>
            </a:r>
            <a:r>
              <a:rPr lang="en-US" altLang="en-US" sz="1600" i="1" dirty="0">
                <a:latin typeface="Aptos" panose="020B0004020202020204" pitchFamily="34" charset="0"/>
              </a:rPr>
              <a:t>=No) = P(Refund=</a:t>
            </a:r>
            <a:r>
              <a:rPr lang="en-US" altLang="en-US" sz="1600" i="1" dirty="0" err="1">
                <a:latin typeface="Aptos" panose="020B0004020202020204" pitchFamily="34" charset="0"/>
              </a:rPr>
              <a:t>No|Class</a:t>
            </a:r>
            <a:r>
              <a:rPr lang="en-US" altLang="en-US" sz="1600" i="1" dirty="0">
                <a:latin typeface="Aptos" panose="020B0004020202020204" pitchFamily="34" charset="0"/>
              </a:rPr>
              <a:t>=No)</a:t>
            </a:r>
            <a:br>
              <a:rPr lang="en-US" altLang="en-US" sz="1600" i="1" dirty="0">
                <a:latin typeface="Aptos" panose="020B0004020202020204" pitchFamily="34" charset="0"/>
              </a:rPr>
            </a:br>
            <a:r>
              <a:rPr lang="en-US" altLang="en-US" sz="1600" i="1" dirty="0">
                <a:latin typeface="Aptos" panose="020B0004020202020204" pitchFamily="34" charset="0"/>
              </a:rPr>
              <a:t>		 * P(Married| Class=No)</a:t>
            </a:r>
            <a:br>
              <a:rPr lang="en-US" altLang="en-US" sz="1600" i="1" dirty="0">
                <a:latin typeface="Aptos" panose="020B0004020202020204" pitchFamily="34" charset="0"/>
              </a:rPr>
            </a:br>
            <a:r>
              <a:rPr lang="en-US" altLang="en-US" sz="1600" i="1" dirty="0">
                <a:latin typeface="Aptos" panose="020B0004020202020204" pitchFamily="34" charset="0"/>
              </a:rPr>
              <a:t>		 * P(Income=120K| Class=No)</a:t>
            </a:r>
            <a:br>
              <a:rPr lang="en-US" altLang="en-US" sz="1600" i="1" dirty="0">
                <a:latin typeface="Aptos" panose="020B0004020202020204" pitchFamily="34" charset="0"/>
              </a:rPr>
            </a:br>
            <a:r>
              <a:rPr lang="en-US" altLang="en-US" sz="1600" i="1" dirty="0">
                <a:latin typeface="Aptos" panose="020B0004020202020204" pitchFamily="34" charset="0"/>
              </a:rPr>
              <a:t>	              = 4/7 * 4/7 * 0.0072 = 0.0024</a:t>
            </a:r>
          </a:p>
          <a:p>
            <a:pPr>
              <a:spcBef>
                <a:spcPts val="100"/>
              </a:spcBef>
              <a:spcAft>
                <a:spcPts val="400"/>
              </a:spcAft>
            </a:pPr>
            <a:endParaRPr lang="en-US" altLang="en-US" sz="700" i="1" dirty="0">
              <a:latin typeface="Aptos" panose="020B0004020202020204" pitchFamily="34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600" i="1" dirty="0">
                <a:latin typeface="Aptos" panose="020B0004020202020204" pitchFamily="34" charset="0"/>
              </a:rPr>
              <a:t>P(</a:t>
            </a:r>
            <a:r>
              <a:rPr lang="en-US" altLang="en-US" sz="1600" i="1" dirty="0" err="1">
                <a:latin typeface="Aptos" panose="020B0004020202020204" pitchFamily="34" charset="0"/>
              </a:rPr>
              <a:t>X|Class</a:t>
            </a:r>
            <a:r>
              <a:rPr lang="en-US" altLang="en-US" sz="1600" i="1" dirty="0">
                <a:latin typeface="Aptos" panose="020B0004020202020204" pitchFamily="34" charset="0"/>
              </a:rPr>
              <a:t>=Yes) = P(Refund=No| Class=Yes)</a:t>
            </a:r>
            <a:br>
              <a:rPr lang="en-US" altLang="en-US" sz="1600" i="1" dirty="0">
                <a:latin typeface="Aptos" panose="020B0004020202020204" pitchFamily="34" charset="0"/>
              </a:rPr>
            </a:br>
            <a:r>
              <a:rPr lang="en-US" altLang="en-US" sz="1600" i="1" dirty="0">
                <a:latin typeface="Aptos" panose="020B0004020202020204" pitchFamily="34" charset="0"/>
              </a:rPr>
              <a:t>   	                  * P(Married| Class=Yes)</a:t>
            </a:r>
            <a:br>
              <a:rPr lang="en-US" altLang="en-US" sz="1600" i="1" dirty="0">
                <a:latin typeface="Aptos" panose="020B0004020202020204" pitchFamily="34" charset="0"/>
              </a:rPr>
            </a:br>
            <a:r>
              <a:rPr lang="en-US" altLang="en-US" sz="1600" i="1" dirty="0">
                <a:latin typeface="Aptos" panose="020B0004020202020204" pitchFamily="34" charset="0"/>
              </a:rPr>
              <a:t>   	                  * P(Income=120K| Class=Yes)</a:t>
            </a:r>
            <a:br>
              <a:rPr lang="en-US" altLang="en-US" sz="1600" i="1" dirty="0">
                <a:latin typeface="Aptos" panose="020B0004020202020204" pitchFamily="34" charset="0"/>
              </a:rPr>
            </a:br>
            <a:r>
              <a:rPr lang="en-US" altLang="en-US" sz="1600" i="1" dirty="0">
                <a:latin typeface="Aptos" panose="020B0004020202020204" pitchFamily="34" charset="0"/>
              </a:rPr>
              <a:t>	               = 1 *  0 * 1.2 * 10</a:t>
            </a:r>
            <a:r>
              <a:rPr lang="en-US" altLang="en-US" sz="1600" i="1" baseline="30000" dirty="0">
                <a:latin typeface="Aptos" panose="020B0004020202020204" pitchFamily="34" charset="0"/>
              </a:rPr>
              <a:t>-9</a:t>
            </a:r>
            <a:r>
              <a:rPr lang="en-US" altLang="en-US" sz="1600" i="1" dirty="0">
                <a:latin typeface="Aptos" panose="020B0004020202020204" pitchFamily="34" charset="0"/>
              </a:rPr>
              <a:t> = 0</a:t>
            </a:r>
          </a:p>
          <a:p>
            <a:pPr>
              <a:spcBef>
                <a:spcPts val="100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700" dirty="0">
              <a:latin typeface="Aptos" panose="020B00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Since </a:t>
            </a:r>
            <a:r>
              <a:rPr lang="en-US" altLang="en-US" sz="1800" i="1" dirty="0">
                <a:latin typeface="Aptos" panose="020B0004020202020204" pitchFamily="34" charset="0"/>
              </a:rPr>
              <a:t>P(</a:t>
            </a:r>
            <a:r>
              <a:rPr lang="en-US" altLang="en-US" sz="1800" i="1" dirty="0" err="1">
                <a:latin typeface="Aptos" panose="020B0004020202020204" pitchFamily="34" charset="0"/>
              </a:rPr>
              <a:t>X|No</a:t>
            </a:r>
            <a:r>
              <a:rPr lang="en-US" altLang="en-US" sz="1800" i="1" dirty="0">
                <a:latin typeface="Aptos" panose="020B0004020202020204" pitchFamily="34" charset="0"/>
              </a:rPr>
              <a:t>)P(No) &gt; P(</a:t>
            </a:r>
            <a:r>
              <a:rPr lang="en-US" altLang="en-US" sz="1800" i="1" dirty="0" err="1">
                <a:latin typeface="Aptos" panose="020B0004020202020204" pitchFamily="34" charset="0"/>
              </a:rPr>
              <a:t>X|Yes</a:t>
            </a:r>
            <a:r>
              <a:rPr lang="en-US" altLang="en-US" sz="1800" i="1" dirty="0">
                <a:latin typeface="Aptos" panose="020B0004020202020204" pitchFamily="34" charset="0"/>
              </a:rPr>
              <a:t>)P(Yes)</a:t>
            </a:r>
          </a:p>
          <a:p>
            <a:pPr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Therefore </a:t>
            </a:r>
            <a:r>
              <a:rPr lang="en-US" altLang="en-US" sz="1800" i="1" dirty="0">
                <a:latin typeface="Aptos" panose="020B0004020202020204" pitchFamily="34" charset="0"/>
              </a:rPr>
              <a:t>P(</a:t>
            </a:r>
            <a:r>
              <a:rPr lang="en-US" altLang="en-US" sz="1800" i="1" dirty="0" err="1">
                <a:latin typeface="Aptos" panose="020B0004020202020204" pitchFamily="34" charset="0"/>
              </a:rPr>
              <a:t>No|X</a:t>
            </a:r>
            <a:r>
              <a:rPr lang="en-US" altLang="en-US" sz="1800" i="1" dirty="0">
                <a:latin typeface="Aptos" panose="020B0004020202020204" pitchFamily="34" charset="0"/>
              </a:rPr>
              <a:t>) &gt; P(</a:t>
            </a:r>
            <a:r>
              <a:rPr lang="en-US" altLang="en-US" sz="1800" i="1" dirty="0" err="1">
                <a:latin typeface="Aptos" panose="020B0004020202020204" pitchFamily="34" charset="0"/>
              </a:rPr>
              <a:t>Yes|X</a:t>
            </a:r>
            <a:r>
              <a:rPr lang="en-US" altLang="en-US" sz="1800" i="1" dirty="0">
                <a:latin typeface="Aptos" panose="020B0004020202020204" pitchFamily="34" charset="0"/>
              </a:rPr>
              <a:t>)</a:t>
            </a:r>
            <a:br>
              <a:rPr lang="en-US" altLang="en-US" sz="1800" dirty="0">
                <a:latin typeface="Aptos" panose="020B0004020202020204" pitchFamily="34" charset="0"/>
              </a:rPr>
            </a:br>
            <a:r>
              <a:rPr lang="en-US" altLang="en-US" sz="1800" dirty="0">
                <a:latin typeface="Aptos" panose="020B0004020202020204" pitchFamily="34" charset="0"/>
              </a:rPr>
              <a:t>      </a:t>
            </a:r>
            <a:r>
              <a:rPr lang="en-US" altLang="en-US" sz="2000" dirty="0">
                <a:latin typeface="Aptos" panose="020B0004020202020204" pitchFamily="34" charset="0"/>
              </a:rPr>
              <a:t>=&gt; Class = No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6253000-2750-42B6-8601-F35E576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1769"/>
            <a:ext cx="6842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ptos" panose="020B0004020202020204" pitchFamily="34" charset="0"/>
              </a:rPr>
              <a:t>Given a Test Record what is the most likely class?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/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𝑅𝑒𝑓𝑢𝑛𝑑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𝑀𝑎𝑟𝑟𝑖𝑒𝑑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blipFill>
                <a:blip r:embed="rId5"/>
                <a:stretch>
                  <a:fillRect l="-970" t="-1639" r="-155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BA47B95-CA23-6745-7870-38018A3FF99C}"/>
              </a:ext>
            </a:extLst>
          </p:cNvPr>
          <p:cNvSpPr/>
          <p:nvPr/>
        </p:nvSpPr>
        <p:spPr>
          <a:xfrm>
            <a:off x="7445376" y="5181600"/>
            <a:ext cx="1447800" cy="533400"/>
          </a:xfrm>
          <a:prstGeom prst="wedgeRoundRectCallout">
            <a:avLst>
              <a:gd name="adj1" fmla="val -159912"/>
              <a:gd name="adj2" fmla="val -7199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0s are an issue!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587AE61-1F48-413D-85D8-733C029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Dealing With Low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Probability estimation:</a:t>
                </a:r>
              </a:p>
              <a:p>
                <a:pPr marL="0" indent="0">
                  <a:buNone/>
                </a:pPr>
                <a:r>
                  <a:rPr lang="en-US" altLang="en-US" b="0" dirty="0"/>
                  <a:t>Original: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Issue: If one of the conditional probabilities is zero, then the entire expression becomes zero.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Laplace: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m-estimate: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4" name="Text Box 4">
            <a:extLst>
              <a:ext uri="{FF2B5EF4-FFF2-40B4-BE49-F238E27FC236}">
                <a16:creationId xmlns:a16="http://schemas.microsoft.com/office/drawing/2014/main" id="{668BE586-604B-41E4-AD9C-8931C1655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252202"/>
            <a:ext cx="2743200" cy="87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c: number of classes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m: parameter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3C3AE74-6461-4A3B-A6BF-D246F958D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(Summary)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8CB07FF-3455-441A-A23E-B83AB338C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Robust to outliers </a:t>
            </a:r>
            <a:r>
              <a:rPr lang="en-US" altLang="en-US" dirty="0"/>
              <a:t>and isolated noise points since it is not based on distances.</a:t>
            </a:r>
          </a:p>
          <a:p>
            <a:endParaRPr lang="en-US" altLang="en-US" dirty="0"/>
          </a:p>
          <a:p>
            <a:r>
              <a:rPr lang="en-US" altLang="en-US" b="1" dirty="0"/>
              <a:t>Can handle missing value </a:t>
            </a:r>
            <a:r>
              <a:rPr lang="en-US" altLang="en-US" dirty="0"/>
              <a:t>during prediction: Ignore the attribute during probability estimate calculations.</a:t>
            </a:r>
          </a:p>
          <a:p>
            <a:endParaRPr lang="en-US" altLang="en-US" dirty="0"/>
          </a:p>
          <a:p>
            <a:r>
              <a:rPr lang="en-US" altLang="en-US" b="1" dirty="0"/>
              <a:t>Robust to irrelevant attributes</a:t>
            </a:r>
            <a:r>
              <a:rPr lang="en-US" altLang="en-US" dirty="0"/>
              <a:t>: Features are estimated independently. Irrelevant features will produce a likelihood that is a uniform distribution given the class.</a:t>
            </a:r>
          </a:p>
          <a:p>
            <a:endParaRPr lang="en-US" altLang="en-US" dirty="0"/>
          </a:p>
          <a:p>
            <a:r>
              <a:rPr lang="en-US" altLang="en-US" b="1" dirty="0"/>
              <a:t>Independence assumption </a:t>
            </a:r>
            <a:r>
              <a:rPr lang="en-US" altLang="en-US" dirty="0"/>
              <a:t>may not hold for some attributes</a:t>
            </a:r>
          </a:p>
          <a:p>
            <a:pPr lvl="1"/>
            <a:r>
              <a:rPr lang="en-US" altLang="en-US" dirty="0"/>
              <a:t>Typically, the classifiers still work well when the assumption is slightly violated.</a:t>
            </a:r>
          </a:p>
          <a:p>
            <a:pPr lvl="1"/>
            <a:r>
              <a:rPr lang="en-US" altLang="en-US" dirty="0"/>
              <a:t>You can remove highly correlated attributes.</a:t>
            </a:r>
          </a:p>
          <a:p>
            <a:pPr lvl="1"/>
            <a:r>
              <a:rPr lang="en-US" altLang="en-US" dirty="0"/>
              <a:t>Use other techniques such as Bayesian Belief Networks (BBN) that explicitly model dependence.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b="1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0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b="1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dirty="0"/>
              <a:t>Class Imbalance Problem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9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340BE7FF-AE7D-4A80-A2AF-F7EB2185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Artificial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8C0BB-7479-FD36-1886-C1873070D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12280"/>
                <a:ext cx="7886700" cy="13627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Input vector: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the first element is for the bias.</a:t>
                </a:r>
              </a:p>
              <a:p>
                <a:r>
                  <a:rPr lang="en-US" dirty="0"/>
                  <a:t>Weight vector: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Activation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a nonlinear function that transforms the weighted sum of inputs into an output value called the activation of the neuron. Typical activation functions are: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8C0BB-7479-FD36-1886-C1873070D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12280"/>
                <a:ext cx="7886700" cy="1362724"/>
              </a:xfrm>
              <a:blipFill>
                <a:blip r:embed="rId3"/>
                <a:stretch>
                  <a:fillRect l="-541" t="-7589" r="-386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D82937-1F3B-002E-60EE-2C75D02E9299}"/>
                  </a:ext>
                </a:extLst>
              </p:cNvPr>
              <p:cNvSpPr txBox="1"/>
              <p:nvPr/>
            </p:nvSpPr>
            <p:spPr>
              <a:xfrm>
                <a:off x="4340328" y="1505154"/>
                <a:ext cx="3581400" cy="8485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D82937-1F3B-002E-60EE-2C75D02E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328" y="1505154"/>
                <a:ext cx="3581400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3F91FA75-3ECC-C530-50B7-D8084565FA06}"/>
              </a:ext>
            </a:extLst>
          </p:cNvPr>
          <p:cNvGrpSpPr/>
          <p:nvPr/>
        </p:nvGrpSpPr>
        <p:grpSpPr>
          <a:xfrm>
            <a:off x="1809869" y="1387581"/>
            <a:ext cx="2241260" cy="1291999"/>
            <a:chOff x="1809869" y="1387581"/>
            <a:chExt cx="2241260" cy="129199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5DF762-703C-5EDE-05D5-40550695F794}"/>
                </a:ext>
              </a:extLst>
            </p:cNvPr>
            <p:cNvGrpSpPr/>
            <p:nvPr/>
          </p:nvGrpSpPr>
          <p:grpSpPr>
            <a:xfrm>
              <a:off x="1809869" y="1387581"/>
              <a:ext cx="2241260" cy="1291999"/>
              <a:chOff x="2562953" y="798435"/>
              <a:chExt cx="2241260" cy="1291999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AFB0DA0-58F7-A8B6-293B-7FC6CC27402E}"/>
                  </a:ext>
                </a:extLst>
              </p:cNvPr>
              <p:cNvSpPr/>
              <p:nvPr/>
            </p:nvSpPr>
            <p:spPr>
              <a:xfrm>
                <a:off x="3429000" y="914400"/>
                <a:ext cx="762000" cy="776289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B142B2D-5E63-E9CD-247A-7BDA36729D3D}"/>
                  </a:ext>
                </a:extLst>
              </p:cNvPr>
              <p:cNvCxnSpPr>
                <a:cxnSpLocks/>
                <a:stCxn id="20" idx="0"/>
                <a:endCxn id="5" idx="3"/>
              </p:cNvCxnSpPr>
              <p:nvPr/>
            </p:nvCxnSpPr>
            <p:spPr>
              <a:xfrm flipV="1">
                <a:off x="3429000" y="1577004"/>
                <a:ext cx="111592" cy="236431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C3711B7-E60E-587B-6CD6-10A889D17077}"/>
                  </a:ext>
                </a:extLst>
              </p:cNvPr>
              <p:cNvCxnSpPr>
                <a:cxnSpLocks/>
                <a:stCxn id="21" idx="3"/>
                <a:endCxn id="5" idx="2"/>
              </p:cNvCxnSpPr>
              <p:nvPr/>
            </p:nvCxnSpPr>
            <p:spPr>
              <a:xfrm>
                <a:off x="2828551" y="936935"/>
                <a:ext cx="600449" cy="36561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8642E1-7478-6001-3DB1-9F048C50F8A8}"/>
                  </a:ext>
                </a:extLst>
              </p:cNvPr>
              <p:cNvCxnSpPr>
                <a:cxnSpLocks/>
                <a:stCxn id="22" idx="3"/>
                <a:endCxn id="5" idx="2"/>
              </p:cNvCxnSpPr>
              <p:nvPr/>
            </p:nvCxnSpPr>
            <p:spPr>
              <a:xfrm>
                <a:off x="2817829" y="1174412"/>
                <a:ext cx="611171" cy="12813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9641A1E-1352-4988-9CED-171736DDC8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989" y="1813435"/>
                    <a:ext cx="9620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rPr>
                      <a:t> (bias)</a:t>
                    </a: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9641A1E-1352-4988-9CED-171736DDC8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989" y="1813435"/>
                    <a:ext cx="96202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19502E9-C681-D2D0-F771-69705823E6F8}"/>
                      </a:ext>
                    </a:extLst>
                  </p:cNvPr>
                  <p:cNvSpPr txBox="1"/>
                  <p:nvPr/>
                </p:nvSpPr>
                <p:spPr>
                  <a:xfrm>
                    <a:off x="2573675" y="798435"/>
                    <a:ext cx="25487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19502E9-C681-D2D0-F771-69705823E6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3675" y="798435"/>
                    <a:ext cx="25487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8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10BBB7A-E413-C326-63B6-6726A4C46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953" y="1035912"/>
                    <a:ext cx="25487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10BBB7A-E413-C326-63B6-6726A4C46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953" y="1035912"/>
                    <a:ext cx="25487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20CBE70-D813-DEB8-8598-D92B6FEF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07556" y="1644978"/>
                    <a:ext cx="25487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20CBE70-D813-DEB8-8598-D92B6FEFBD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7556" y="1644978"/>
                    <a:ext cx="25487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939EDD7-98AF-08DF-3D1A-0AE794B5092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218" y="800119"/>
                    <a:ext cx="25487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939EDD7-98AF-08DF-3D1A-0AE794B50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218" y="800119"/>
                    <a:ext cx="254876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533783-43CE-E8F2-D846-ED7B5D1786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17789" y="965050"/>
                    <a:ext cx="25487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533783-43CE-E8F2-D846-ED7B5D1786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89" y="965050"/>
                    <a:ext cx="25487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AE5570E-8AC5-9AB8-BB2B-60836C98E111}"/>
                      </a:ext>
                    </a:extLst>
                  </p:cNvPr>
                  <p:cNvSpPr txBox="1"/>
                  <p:nvPr/>
                </p:nvSpPr>
                <p:spPr>
                  <a:xfrm>
                    <a:off x="3444029" y="1019082"/>
                    <a:ext cx="32749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AE5570E-8AC5-9AB8-BB2B-60836C98E1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4029" y="1019082"/>
                    <a:ext cx="32749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4815" r="-3703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6429807-83AE-6608-D4AB-B6792BE7FB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20763" y="1062616"/>
                    <a:ext cx="31815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6429807-83AE-6608-D4AB-B6792BE7F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763" y="1062616"/>
                    <a:ext cx="318155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920A48-1C39-BD19-86E6-7BB9E843D323}"/>
                  </a:ext>
                </a:extLst>
              </p:cNvPr>
              <p:cNvCxnSpPr>
                <a:cxnSpLocks/>
                <a:stCxn id="5" idx="0"/>
                <a:endCxn id="5" idx="4"/>
              </p:cNvCxnSpPr>
              <p:nvPr/>
            </p:nvCxnSpPr>
            <p:spPr>
              <a:xfrm>
                <a:off x="3810000" y="914400"/>
                <a:ext cx="0" cy="7762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7D28337-02CA-83BD-A9D7-FB5219025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2824" y="1316221"/>
                <a:ext cx="369176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5D07209-1EDE-D7A3-8DBA-1F125A993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549337" y="1153543"/>
                    <a:ext cx="25487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5D07209-1EDE-D7A3-8DBA-1F125A993A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9337" y="1153543"/>
                    <a:ext cx="254876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5E89CD3-2A88-6056-BFAC-C5277C0C1503}"/>
                </a:ext>
              </a:extLst>
            </p:cNvPr>
            <p:cNvSpPr txBox="1"/>
            <p:nvPr/>
          </p:nvSpPr>
          <p:spPr>
            <a:xfrm rot="5400000">
              <a:off x="1893064" y="1853944"/>
              <a:ext cx="352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…</a:t>
              </a: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B266434-609B-8AE2-224F-5E1012D30E20}"/>
              </a:ext>
            </a:extLst>
          </p:cNvPr>
          <p:cNvGrpSpPr/>
          <p:nvPr/>
        </p:nvGrpSpPr>
        <p:grpSpPr>
          <a:xfrm>
            <a:off x="762000" y="4269305"/>
            <a:ext cx="2049498" cy="1806854"/>
            <a:chOff x="762000" y="4269305"/>
            <a:chExt cx="2049498" cy="1806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3EE7F5-30DA-DA79-2CCA-6BA093D68D25}"/>
                    </a:ext>
                  </a:extLst>
                </p:cNvPr>
                <p:cNvSpPr txBox="1"/>
                <p:nvPr/>
              </p:nvSpPr>
              <p:spPr>
                <a:xfrm>
                  <a:off x="1701225" y="5814549"/>
                  <a:ext cx="2963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3EE7F5-30DA-DA79-2CCA-6BA093D68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25" y="5814549"/>
                  <a:ext cx="29636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E3A51165-2890-286D-0F7C-8FFE8B3FDC14}"/>
                </a:ext>
              </a:extLst>
            </p:cNvPr>
            <p:cNvGrpSpPr/>
            <p:nvPr/>
          </p:nvGrpSpPr>
          <p:grpSpPr>
            <a:xfrm>
              <a:off x="762000" y="4269305"/>
              <a:ext cx="2049498" cy="1603946"/>
              <a:chOff x="762000" y="4269305"/>
              <a:chExt cx="2049498" cy="1603946"/>
            </a:xfrm>
          </p:grpSpPr>
          <p:pic>
            <p:nvPicPr>
              <p:cNvPr id="1028" name="Picture 4" descr="undefined">
                <a:extLst>
                  <a:ext uri="{FF2B5EF4-FFF2-40B4-BE49-F238E27FC236}">
                    <a16:creationId xmlns:a16="http://schemas.microsoft.com/office/drawing/2014/main" id="{79377A6B-F15F-E308-31C2-FF25BD0FE3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0924" y="4595773"/>
                <a:ext cx="1520807" cy="1277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4654BD-FAC4-C75F-342E-458C0C56DF5E}"/>
                  </a:ext>
                </a:extLst>
              </p:cNvPr>
              <p:cNvSpPr txBox="1"/>
              <p:nvPr/>
            </p:nvSpPr>
            <p:spPr>
              <a:xfrm>
                <a:off x="1091155" y="4269305"/>
                <a:ext cx="17203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+mn-lt"/>
                  </a:rPr>
                  <a:t>Rectified linear unit (</a:t>
                </a:r>
                <a:r>
                  <a:rPr lang="en-US" sz="1100" dirty="0" err="1">
                    <a:solidFill>
                      <a:schemeClr val="tx1"/>
                    </a:solidFill>
                    <a:latin typeface="+mn-lt"/>
                  </a:rPr>
                  <a:t>ReLU</a:t>
                </a:r>
                <a:r>
                  <a:rPr lang="en-US" sz="1100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51DB32-F8C6-BA78-D3A9-4E20566D2588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0" y="4463203"/>
                    <a:ext cx="5002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51DB32-F8C6-BA78-D3A9-4E20566D25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63203"/>
                    <a:ext cx="5002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15D236C6-9416-C880-8EE4-55CCB45FABC3}"/>
                      </a:ext>
                    </a:extLst>
                  </p:cNvPr>
                  <p:cNvSpPr txBox="1"/>
                  <p:nvPr/>
                </p:nvSpPr>
                <p:spPr>
                  <a:xfrm>
                    <a:off x="932498" y="5522535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15D236C6-9416-C880-8EE4-55CCB45FAB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498" y="5522535"/>
                    <a:ext cx="295273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C716637F-09CC-C33A-5278-D97B9418D99C}"/>
              </a:ext>
            </a:extLst>
          </p:cNvPr>
          <p:cNvGrpSpPr/>
          <p:nvPr/>
        </p:nvGrpSpPr>
        <p:grpSpPr>
          <a:xfrm>
            <a:off x="2742339" y="4267200"/>
            <a:ext cx="1896127" cy="1808959"/>
            <a:chOff x="2742339" y="4267200"/>
            <a:chExt cx="1896127" cy="1808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8567CF5-37D2-9395-F131-64A41D1EE6A2}"/>
                    </a:ext>
                  </a:extLst>
                </p:cNvPr>
                <p:cNvSpPr txBox="1"/>
                <p:nvPr/>
              </p:nvSpPr>
              <p:spPr>
                <a:xfrm>
                  <a:off x="2742339" y="4459650"/>
                  <a:ext cx="5002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8567CF5-37D2-9395-F131-64A41D1EE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339" y="4459650"/>
                  <a:ext cx="500202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2629C1CA-B27E-188B-E195-794C50F3FE51}"/>
                </a:ext>
              </a:extLst>
            </p:cNvPr>
            <p:cNvGrpSpPr/>
            <p:nvPr/>
          </p:nvGrpSpPr>
          <p:grpSpPr>
            <a:xfrm>
              <a:off x="2928000" y="4267200"/>
              <a:ext cx="1710466" cy="1808959"/>
              <a:chOff x="2928000" y="4267200"/>
              <a:chExt cx="1710466" cy="1808959"/>
            </a:xfrm>
          </p:grpSpPr>
          <p:pic>
            <p:nvPicPr>
              <p:cNvPr id="1030" name="Picture 6" descr="undefined">
                <a:extLst>
                  <a:ext uri="{FF2B5EF4-FFF2-40B4-BE49-F238E27FC236}">
                    <a16:creationId xmlns:a16="http://schemas.microsoft.com/office/drawing/2014/main" id="{CC70FDC2-447F-953D-BEA7-7BD478F3D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009" b="23446"/>
              <a:stretch/>
            </p:blipFill>
            <p:spPr bwMode="auto">
              <a:xfrm>
                <a:off x="3168847" y="4595773"/>
                <a:ext cx="1266987" cy="12774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CC7157-B32C-1423-48B0-43BB3B96CE32}"/>
                  </a:ext>
                </a:extLst>
              </p:cNvPr>
              <p:cNvSpPr txBox="1"/>
              <p:nvPr/>
            </p:nvSpPr>
            <p:spPr>
              <a:xfrm>
                <a:off x="2942168" y="4267200"/>
                <a:ext cx="16962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+mn-lt"/>
                  </a:rPr>
                  <a:t>Sigmoid (logistic function)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6C348E5-8656-5B1F-144C-8EF040FF2B0C}"/>
                      </a:ext>
                    </a:extLst>
                  </p:cNvPr>
                  <p:cNvSpPr txBox="1"/>
                  <p:nvPr/>
                </p:nvSpPr>
                <p:spPr>
                  <a:xfrm>
                    <a:off x="3654158" y="5814549"/>
                    <a:ext cx="29636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6C348E5-8656-5B1F-144C-8EF040FF2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158" y="5814549"/>
                    <a:ext cx="296363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296AEFB-53FB-B5A9-C482-26C5243FD4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0805" y="5508597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296AEFB-53FB-B5A9-C482-26C5243FD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0805" y="5508597"/>
                    <a:ext cx="295273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" name="TextBox 1023">
                    <a:extLst>
                      <a:ext uri="{FF2B5EF4-FFF2-40B4-BE49-F238E27FC236}">
                        <a16:creationId xmlns:a16="http://schemas.microsoft.com/office/drawing/2014/main" id="{AA26BA3D-8082-9B53-55A4-121A237678A9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000" y="4739991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24" name="TextBox 1023">
                    <a:extLst>
                      <a:ext uri="{FF2B5EF4-FFF2-40B4-BE49-F238E27FC236}">
                        <a16:creationId xmlns:a16="http://schemas.microsoft.com/office/drawing/2014/main" id="{AA26BA3D-8082-9B53-55A4-121A237678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000" y="4739991"/>
                    <a:ext cx="295273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8753557E-D3D3-D112-05F5-FFBF35E70A20}"/>
                  </a:ext>
                </a:extLst>
              </p:cNvPr>
              <p:cNvSpPr txBox="1"/>
              <p:nvPr/>
            </p:nvSpPr>
            <p:spPr>
              <a:xfrm>
                <a:off x="5029200" y="4271261"/>
                <a:ext cx="3486150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Training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: Find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that minimizes the loss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</a:rPr>
                  <a:t> using gradient descent.</a:t>
                </a: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8753557E-D3D3-D112-05F5-FFBF35E7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71261"/>
                <a:ext cx="3486150" cy="584775"/>
              </a:xfrm>
              <a:prstGeom prst="rect">
                <a:avLst/>
              </a:prstGeom>
              <a:blipFill>
                <a:blip r:embed="rId21"/>
                <a:stretch>
                  <a:fillRect l="-697" t="-2041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096C98ED-FB0C-7CCE-A855-507DF6A7904E}"/>
              </a:ext>
            </a:extLst>
          </p:cNvPr>
          <p:cNvGrpSpPr/>
          <p:nvPr/>
        </p:nvGrpSpPr>
        <p:grpSpPr>
          <a:xfrm>
            <a:off x="1849406" y="5279777"/>
            <a:ext cx="1969510" cy="1269747"/>
            <a:chOff x="1849406" y="5279777"/>
            <a:chExt cx="1969510" cy="12697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BC8CFC-07E8-E3B1-2E2F-012EAFC03036}"/>
                </a:ext>
              </a:extLst>
            </p:cNvPr>
            <p:cNvSpPr txBox="1"/>
            <p:nvPr/>
          </p:nvSpPr>
          <p:spPr>
            <a:xfrm>
              <a:off x="1849406" y="6210970"/>
              <a:ext cx="1969510" cy="33855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Bias shifts this point</a:t>
              </a:r>
            </a:p>
          </p:txBody>
        </p: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D54A0993-36E2-6E36-A377-FF3456AB4E8F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1951326" y="5652453"/>
              <a:ext cx="882835" cy="55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374C9A0C-F5B3-0BE1-77A0-4A664AB59258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2834161" y="5279777"/>
              <a:ext cx="968178" cy="93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494927E-8FA7-D8E9-FF12-0291473D1DAE}"/>
              </a:ext>
            </a:extLst>
          </p:cNvPr>
          <p:cNvSpPr txBox="1"/>
          <p:nvPr/>
        </p:nvSpPr>
        <p:spPr>
          <a:xfrm>
            <a:off x="5029200" y="5051521"/>
            <a:ext cx="3486150" cy="1569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n-lt"/>
              </a:rPr>
              <a:t>Relationship to Logistic regression to predict a binary outcome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: Log. Regression </a:t>
            </a:r>
            <a:r>
              <a:rPr lang="en-US" sz="1600" dirty="0">
                <a:solidFill>
                  <a:schemeClr val="tx1"/>
                </a:solidFill>
              </a:rPr>
              <a:t>is a single 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rtificial neuron with logistic activation function (called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Softmax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) and binary cross-entropy loss.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FDB40A50-40DC-0C5C-AF7A-3B0A66B2B387}"/>
              </a:ext>
            </a:extLst>
          </p:cNvPr>
          <p:cNvCxnSpPr>
            <a:cxnSpLocks/>
            <a:stCxn id="1052" idx="3"/>
            <a:endCxn id="5" idx="2"/>
          </p:cNvCxnSpPr>
          <p:nvPr/>
        </p:nvCxnSpPr>
        <p:spPr>
          <a:xfrm flipV="1">
            <a:off x="2070512" y="1891691"/>
            <a:ext cx="605404" cy="32863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840A14F5-CD64-638D-3006-4557FA4837E8}"/>
                  </a:ext>
                </a:extLst>
              </p:cNvPr>
              <p:cNvSpPr txBox="1"/>
              <p:nvPr/>
            </p:nvSpPr>
            <p:spPr>
              <a:xfrm>
                <a:off x="1815636" y="2081825"/>
                <a:ext cx="2548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840A14F5-CD64-638D-3006-4557FA483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636" y="2081825"/>
                <a:ext cx="254876" cy="276999"/>
              </a:xfrm>
              <a:prstGeom prst="rect">
                <a:avLst/>
              </a:prstGeom>
              <a:blipFill>
                <a:blip r:embed="rId22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992543AC-13CB-F7F6-B36E-6BD130F6BED0}"/>
                  </a:ext>
                </a:extLst>
              </p:cNvPr>
              <p:cNvSpPr txBox="1"/>
              <p:nvPr/>
            </p:nvSpPr>
            <p:spPr>
              <a:xfrm>
                <a:off x="2002125" y="1825500"/>
                <a:ext cx="2548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992543AC-13CB-F7F6-B36E-6BD130F6B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25" y="1825500"/>
                <a:ext cx="254876" cy="276999"/>
              </a:xfrm>
              <a:prstGeom prst="rect">
                <a:avLst/>
              </a:prstGeom>
              <a:blipFill>
                <a:blip r:embed="rId23"/>
                <a:stretch>
                  <a:fillRect r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31" grpId="0" animBg="1"/>
      <p:bldP spid="10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06CC-3A23-0AED-68E0-6E6DDAF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of an ANN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634E3-0351-32DF-34B5-3542368CE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02937"/>
                <a:ext cx="3638550" cy="43740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b="0" dirty="0"/>
                  <a:t>Collect the weights of all neurons in a layer into a matrix: </a:t>
                </a: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Training</a:t>
                </a:r>
                <a:r>
                  <a:rPr lang="en-US" sz="2000" dirty="0"/>
                  <a:t>: learn weights that minimize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using gradient descent with backpropagation.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ANNs with a single hidden layer are </a:t>
                </a:r>
                <a:r>
                  <a:rPr lang="en-US" sz="2000" b="1" dirty="0"/>
                  <a:t>universal approximators</a:t>
                </a:r>
                <a:r>
                  <a:rPr lang="en-US" sz="2000" dirty="0"/>
                  <a:t>, i.e., can approximate any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no error!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634E3-0351-32DF-34B5-3542368CE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02937"/>
                <a:ext cx="3638550" cy="4374026"/>
              </a:xfrm>
              <a:blipFill>
                <a:blip r:embed="rId2"/>
                <a:stretch>
                  <a:fillRect l="-1173" t="-1813" r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DBF451-C7BC-C103-5342-263AD60FEBA2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2855961" y="5150323"/>
            <a:ext cx="0" cy="3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1414B03-348D-2B22-630E-24856C9E90DE}"/>
              </a:ext>
            </a:extLst>
          </p:cNvPr>
          <p:cNvGrpSpPr/>
          <p:nvPr/>
        </p:nvGrpSpPr>
        <p:grpSpPr>
          <a:xfrm>
            <a:off x="6782169" y="889126"/>
            <a:ext cx="1542223" cy="855266"/>
            <a:chOff x="1804871" y="1438208"/>
            <a:chExt cx="2246258" cy="132087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649DA42-C3AD-25E5-D652-7EC0D8E7F2AB}"/>
                </a:ext>
              </a:extLst>
            </p:cNvPr>
            <p:cNvGrpSpPr/>
            <p:nvPr/>
          </p:nvGrpSpPr>
          <p:grpSpPr>
            <a:xfrm>
              <a:off x="1804871" y="1438208"/>
              <a:ext cx="2246258" cy="1320870"/>
              <a:chOff x="2557955" y="849062"/>
              <a:chExt cx="2246258" cy="1320870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2DA9999-6F0E-C7A8-57C6-A3F74AF8BBCA}"/>
                  </a:ext>
                </a:extLst>
              </p:cNvPr>
              <p:cNvSpPr/>
              <p:nvPr/>
            </p:nvSpPr>
            <p:spPr>
              <a:xfrm>
                <a:off x="3429000" y="914400"/>
                <a:ext cx="762000" cy="776289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31DC594-A223-8A3C-7DCB-7297C2F9F907}"/>
                  </a:ext>
                </a:extLst>
              </p:cNvPr>
              <p:cNvCxnSpPr>
                <a:cxnSpLocks/>
                <a:stCxn id="96" idx="0"/>
                <a:endCxn id="92" idx="3"/>
              </p:cNvCxnSpPr>
              <p:nvPr/>
            </p:nvCxnSpPr>
            <p:spPr>
              <a:xfrm flipV="1">
                <a:off x="3429000" y="1577004"/>
                <a:ext cx="111592" cy="23643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C33286E-5B58-6180-7C63-2C10AAA2D733}"/>
                  </a:ext>
                </a:extLst>
              </p:cNvPr>
              <p:cNvCxnSpPr>
                <a:cxnSpLocks/>
                <a:stCxn id="97" idx="3"/>
                <a:endCxn id="92" idx="2"/>
              </p:cNvCxnSpPr>
              <p:nvPr/>
            </p:nvCxnSpPr>
            <p:spPr>
              <a:xfrm>
                <a:off x="2812831" y="1120097"/>
                <a:ext cx="616169" cy="182447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6987D9C-D705-0006-B19D-4C5236206A60}"/>
                  </a:ext>
                </a:extLst>
              </p:cNvPr>
              <p:cNvCxnSpPr>
                <a:cxnSpLocks/>
                <a:stCxn id="98" idx="3"/>
                <a:endCxn id="92" idx="2"/>
              </p:cNvCxnSpPr>
              <p:nvPr/>
            </p:nvCxnSpPr>
            <p:spPr>
              <a:xfrm flipV="1">
                <a:off x="2819399" y="1302545"/>
                <a:ext cx="609600" cy="316746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ACA4017-B410-809E-8FCF-7774124739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989" y="1813436"/>
                    <a:ext cx="962021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9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rPr>
                      <a:t> (bias)</a:t>
                    </a: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ACA4017-B410-809E-8FCF-777412473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989" y="1813436"/>
                    <a:ext cx="962021" cy="3564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A5B83D2-2013-F207-20AF-C95859F59094}"/>
                      </a:ext>
                    </a:extLst>
                  </p:cNvPr>
                  <p:cNvSpPr txBox="1"/>
                  <p:nvPr/>
                </p:nvSpPr>
                <p:spPr>
                  <a:xfrm>
                    <a:off x="2557955" y="941849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A5B83D2-2013-F207-20AF-C95859F590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7955" y="941849"/>
                    <a:ext cx="254876" cy="35649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2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F22DFAF-7606-FF59-E32D-F2FE1665BFED}"/>
                      </a:ext>
                    </a:extLst>
                  </p:cNvPr>
                  <p:cNvSpPr txBox="1"/>
                  <p:nvPr/>
                </p:nvSpPr>
                <p:spPr>
                  <a:xfrm>
                    <a:off x="2564524" y="1441043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F22DFAF-7606-FF59-E32D-F2FE1665BF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524" y="1441043"/>
                    <a:ext cx="254876" cy="3564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94588FD8-2DDB-FA37-1F4B-8FA04AE583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07556" y="1644978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94588FD8-2DDB-FA37-1F4B-8FA04AE583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7556" y="1644978"/>
                    <a:ext cx="254876" cy="3564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13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4E7F71A-B5D7-4F1A-39D7-F493CFB08A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3932" y="849062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4E7F71A-B5D7-4F1A-39D7-F493CFB08A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932" y="849062"/>
                    <a:ext cx="254876" cy="35649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4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214EC0B-9881-66C8-1AA6-291BFFC403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00610" y="1135546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214EC0B-9881-66C8-1AA6-291BFFC403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0610" y="1135546"/>
                    <a:ext cx="254876" cy="35649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C05F6ECE-C89C-A016-D888-6716F5E747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569" y="1026339"/>
                    <a:ext cx="374431" cy="475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C05F6ECE-C89C-A016-D888-6716F5E747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5569" y="1026339"/>
                    <a:ext cx="374431" cy="47533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279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213676B3-46B3-9729-CA51-1571E7132C9A}"/>
                      </a:ext>
                    </a:extLst>
                  </p:cNvPr>
                  <p:cNvSpPr txBox="1"/>
                  <p:nvPr/>
                </p:nvSpPr>
                <p:spPr>
                  <a:xfrm>
                    <a:off x="3820764" y="1062617"/>
                    <a:ext cx="318155" cy="475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213676B3-46B3-9729-CA51-1571E7132C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764" y="1062617"/>
                    <a:ext cx="318155" cy="47533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CAF898E-A666-EB0B-6A1E-9A7FEB71F136}"/>
                  </a:ext>
                </a:extLst>
              </p:cNvPr>
              <p:cNvCxnSpPr>
                <a:cxnSpLocks/>
                <a:stCxn id="92" idx="0"/>
                <a:endCxn id="92" idx="4"/>
              </p:cNvCxnSpPr>
              <p:nvPr/>
            </p:nvCxnSpPr>
            <p:spPr>
              <a:xfrm>
                <a:off x="3810000" y="914400"/>
                <a:ext cx="0" cy="7762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C27AC64-7AD9-6266-76D9-91CDBF5EC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2824" y="1316221"/>
                <a:ext cx="369176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8043834-EFF7-DCBA-BB7F-6743E8F2394A}"/>
                      </a:ext>
                    </a:extLst>
                  </p:cNvPr>
                  <p:cNvSpPr txBox="1"/>
                  <p:nvPr/>
                </p:nvSpPr>
                <p:spPr>
                  <a:xfrm>
                    <a:off x="4549337" y="1153543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8043834-EFF7-DCBA-BB7F-6743E8F239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9337" y="1153543"/>
                    <a:ext cx="254876" cy="35649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8C9263D-D733-A0BA-E28B-C35059DFD217}"/>
                </a:ext>
              </a:extLst>
            </p:cNvPr>
            <p:cNvSpPr txBox="1"/>
            <p:nvPr/>
          </p:nvSpPr>
          <p:spPr>
            <a:xfrm rot="5400000">
              <a:off x="2090545" y="2069657"/>
              <a:ext cx="512959" cy="448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Aptos" panose="020B0004020202020204" pitchFamily="34" charset="0"/>
                </a:rPr>
                <a:t>…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62B2C3-5408-31B3-91D9-F6B00DC47072}"/>
              </a:ext>
            </a:extLst>
          </p:cNvPr>
          <p:cNvGrpSpPr/>
          <p:nvPr/>
        </p:nvGrpSpPr>
        <p:grpSpPr>
          <a:xfrm>
            <a:off x="637573" y="2066445"/>
            <a:ext cx="3924949" cy="3641591"/>
            <a:chOff x="312116" y="2066445"/>
            <a:chExt cx="3924949" cy="36415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88C09E-1AFD-068A-6DB4-A544D864D2BD}"/>
                </a:ext>
              </a:extLst>
            </p:cNvPr>
            <p:cNvSpPr/>
            <p:nvPr/>
          </p:nvSpPr>
          <p:spPr>
            <a:xfrm>
              <a:off x="1295401" y="2614522"/>
              <a:ext cx="2814256" cy="43289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15A00B-4977-0C4E-7DCE-AEC4B48E1E66}"/>
                </a:ext>
              </a:extLst>
            </p:cNvPr>
            <p:cNvSpPr/>
            <p:nvPr/>
          </p:nvSpPr>
          <p:spPr>
            <a:xfrm>
              <a:off x="1539903" y="2742616"/>
              <a:ext cx="228600" cy="228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3E2921-B4EB-C091-A3C5-8E6C2038A7DF}"/>
                </a:ext>
              </a:extLst>
            </p:cNvPr>
            <p:cNvSpPr/>
            <p:nvPr/>
          </p:nvSpPr>
          <p:spPr>
            <a:xfrm>
              <a:off x="1920903" y="2742616"/>
              <a:ext cx="228600" cy="228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D39584-8CA9-4528-5B5E-A32BD50654E2}"/>
                </a:ext>
              </a:extLst>
            </p:cNvPr>
            <p:cNvSpPr/>
            <p:nvPr/>
          </p:nvSpPr>
          <p:spPr>
            <a:xfrm>
              <a:off x="3749703" y="2742616"/>
              <a:ext cx="228600" cy="228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9C4FA-4411-FD5D-124C-FE650431609E}"/>
                </a:ext>
              </a:extLst>
            </p:cNvPr>
            <p:cNvSpPr/>
            <p:nvPr/>
          </p:nvSpPr>
          <p:spPr>
            <a:xfrm>
              <a:off x="1295400" y="3726339"/>
              <a:ext cx="2814256" cy="43993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7B319A-31D5-24E8-0D62-9F554F5E6241}"/>
                </a:ext>
              </a:extLst>
            </p:cNvPr>
            <p:cNvSpPr/>
            <p:nvPr/>
          </p:nvSpPr>
          <p:spPr>
            <a:xfrm>
              <a:off x="2028246" y="386147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185BA7-42F4-514F-28D4-BE2B31143371}"/>
                </a:ext>
              </a:extLst>
            </p:cNvPr>
            <p:cNvSpPr/>
            <p:nvPr/>
          </p:nvSpPr>
          <p:spPr>
            <a:xfrm>
              <a:off x="2418522" y="3868427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377989-6F3E-F624-E3CC-0063292CB600}"/>
                </a:ext>
              </a:extLst>
            </p:cNvPr>
            <p:cNvSpPr/>
            <p:nvPr/>
          </p:nvSpPr>
          <p:spPr>
            <a:xfrm>
              <a:off x="2819400" y="3879217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5B0F41-B844-6CFE-6689-0B85586E87B8}"/>
                </a:ext>
              </a:extLst>
            </p:cNvPr>
            <p:cNvSpPr/>
            <p:nvPr/>
          </p:nvSpPr>
          <p:spPr>
            <a:xfrm>
              <a:off x="1295400" y="4800600"/>
              <a:ext cx="2814256" cy="43255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290BC5-7980-FE30-2871-E965423422C3}"/>
                </a:ext>
              </a:extLst>
            </p:cNvPr>
            <p:cNvSpPr/>
            <p:nvPr/>
          </p:nvSpPr>
          <p:spPr>
            <a:xfrm>
              <a:off x="2416204" y="4921723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62433D-84D0-2035-F8A6-2F3CAA720554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1654203" y="2971216"/>
              <a:ext cx="488343" cy="89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493C76-634F-E977-0F06-011E39929E98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654203" y="2971216"/>
              <a:ext cx="878619" cy="89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2F0975C-D6C7-616E-B632-304E1442D519}"/>
                </a:ext>
              </a:extLst>
            </p:cNvPr>
            <p:cNvCxnSpPr>
              <a:cxnSpLocks/>
              <a:stCxn id="5" idx="4"/>
              <a:endCxn id="12" idx="0"/>
            </p:cNvCxnSpPr>
            <p:nvPr/>
          </p:nvCxnSpPr>
          <p:spPr>
            <a:xfrm>
              <a:off x="1654203" y="2971216"/>
              <a:ext cx="1279497" cy="908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67887A-0DC8-143B-DE44-A9069E4CF9EF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2035203" y="2971216"/>
              <a:ext cx="107343" cy="89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527E5F6-1C0C-C93C-A34C-91B302201F5E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2035203" y="2971216"/>
              <a:ext cx="497619" cy="89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ACFA63-00C1-1617-AAA2-8A0CCAA44AE6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2035203" y="2971216"/>
              <a:ext cx="898497" cy="908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EC1A3D-5BC5-8476-9D35-540FDCC7CA2A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2142546" y="2971216"/>
              <a:ext cx="1721457" cy="89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04132E8-1E34-60D3-4B7C-6AF56148A780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2532822" y="2971216"/>
              <a:ext cx="1331181" cy="89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4143C47-9626-58B2-005D-F1BA6E7A47F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933700" y="2971216"/>
              <a:ext cx="930303" cy="908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994F03-E254-2B2A-4D43-AC7CB9F8A34E}"/>
                </a:ext>
              </a:extLst>
            </p:cNvPr>
            <p:cNvSpPr txBox="1"/>
            <p:nvPr/>
          </p:nvSpPr>
          <p:spPr>
            <a:xfrm>
              <a:off x="2644804" y="2511783"/>
              <a:ext cx="618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Aptos" panose="020B0004020202020204" pitchFamily="34" charset="0"/>
                </a:rPr>
                <a:t>…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93BEB7-48E9-627F-DB87-D95DEA6B768A}"/>
                </a:ext>
              </a:extLst>
            </p:cNvPr>
            <p:cNvSpPr txBox="1"/>
            <p:nvPr/>
          </p:nvSpPr>
          <p:spPr>
            <a:xfrm>
              <a:off x="549303" y="2559510"/>
              <a:ext cx="6304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Input</a:t>
              </a:r>
              <a:br>
                <a:rPr lang="en-US" sz="16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Layer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75AF76-40FC-8F22-C852-B900299275D3}"/>
                </a:ext>
              </a:extLst>
            </p:cNvPr>
            <p:cNvSpPr txBox="1"/>
            <p:nvPr/>
          </p:nvSpPr>
          <p:spPr>
            <a:xfrm>
              <a:off x="462003" y="3651597"/>
              <a:ext cx="7841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Hidden</a:t>
              </a:r>
              <a:br>
                <a:rPr lang="en-US" sz="16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Layer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F00B28-D76F-4EB6-21A1-C086B2FB66EF}"/>
                </a:ext>
              </a:extLst>
            </p:cNvPr>
            <p:cNvSpPr txBox="1"/>
            <p:nvPr/>
          </p:nvSpPr>
          <p:spPr>
            <a:xfrm>
              <a:off x="457200" y="4765348"/>
              <a:ext cx="7809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Output</a:t>
              </a:r>
              <a:br>
                <a:rPr lang="en-US" sz="16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Layer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432049-A14B-9351-6A09-9A7498C9344E}"/>
                    </a:ext>
                  </a:extLst>
                </p:cNvPr>
                <p:cNvSpPr txBox="1"/>
                <p:nvPr/>
              </p:nvSpPr>
              <p:spPr>
                <a:xfrm>
                  <a:off x="1530422" y="2066445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432049-A14B-9351-6A09-9A7498C93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422" y="2066445"/>
                  <a:ext cx="254876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800770A-F21C-C6C9-2777-B30B9FA45B66}"/>
                    </a:ext>
                  </a:extLst>
                </p:cNvPr>
                <p:cNvSpPr txBox="1"/>
                <p:nvPr/>
              </p:nvSpPr>
              <p:spPr>
                <a:xfrm>
                  <a:off x="1907765" y="2069082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800770A-F21C-C6C9-2777-B30B9FA45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65" y="2069082"/>
                  <a:ext cx="254876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8C8840-D2B6-76C2-1800-11F89D43987C}"/>
                    </a:ext>
                  </a:extLst>
                </p:cNvPr>
                <p:cNvSpPr txBox="1"/>
                <p:nvPr/>
              </p:nvSpPr>
              <p:spPr>
                <a:xfrm>
                  <a:off x="3736565" y="2066446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8C8840-D2B6-76C2-1800-11F89D439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565" y="2066446"/>
                  <a:ext cx="254876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B10D812-CDCD-DEB4-248D-AF7CADF6F525}"/>
                </a:ext>
              </a:extLst>
            </p:cNvPr>
            <p:cNvCxnSpPr>
              <a:cxnSpLocks/>
              <a:stCxn id="47" idx="2"/>
              <a:endCxn id="5" idx="0"/>
            </p:cNvCxnSpPr>
            <p:nvPr/>
          </p:nvCxnSpPr>
          <p:spPr>
            <a:xfrm flipH="1">
              <a:off x="1654203" y="2343444"/>
              <a:ext cx="3657" cy="399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71CF213-86E2-B3A8-B7AD-3528A0D93A7E}"/>
                </a:ext>
              </a:extLst>
            </p:cNvPr>
            <p:cNvCxnSpPr>
              <a:cxnSpLocks/>
              <a:stCxn id="48" idx="2"/>
              <a:endCxn id="6" idx="0"/>
            </p:cNvCxnSpPr>
            <p:nvPr/>
          </p:nvCxnSpPr>
          <p:spPr>
            <a:xfrm>
              <a:off x="2035203" y="2346081"/>
              <a:ext cx="0" cy="396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5B4F47-54B7-E5A7-BDB8-B59AB2E7FAEE}"/>
                </a:ext>
              </a:extLst>
            </p:cNvPr>
            <p:cNvCxnSpPr>
              <a:cxnSpLocks/>
              <a:stCxn id="49" idx="2"/>
              <a:endCxn id="7" idx="0"/>
            </p:cNvCxnSpPr>
            <p:nvPr/>
          </p:nvCxnSpPr>
          <p:spPr>
            <a:xfrm>
              <a:off x="3864003" y="2343445"/>
              <a:ext cx="0" cy="399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A5C6AD0-302F-83C3-01BC-EFBB74CC2CD9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2142546" y="4090070"/>
              <a:ext cx="387958" cy="83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72B4039-A688-CC26-4DFD-B675B4AEDEDD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 flipH="1">
              <a:off x="2530504" y="4097027"/>
              <a:ext cx="2318" cy="82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AA9B257-182A-6D28-7F2F-93D36DFF222E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 flipH="1">
              <a:off x="2530504" y="4107817"/>
              <a:ext cx="403196" cy="81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3912B34-1FC8-C76A-FCE2-02BF8468E1B7}"/>
                    </a:ext>
                  </a:extLst>
                </p:cNvPr>
                <p:cNvSpPr txBox="1"/>
                <p:nvPr/>
              </p:nvSpPr>
              <p:spPr>
                <a:xfrm>
                  <a:off x="2389928" y="5431037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3912B34-1FC8-C76A-FCE2-02BF8468E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928" y="5431037"/>
                  <a:ext cx="254876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BF096D1-E951-1FA7-63D2-FA74E64041D9}"/>
                    </a:ext>
                  </a:extLst>
                </p:cNvPr>
                <p:cNvSpPr txBox="1"/>
                <p:nvPr/>
              </p:nvSpPr>
              <p:spPr>
                <a:xfrm>
                  <a:off x="3535334" y="3209538"/>
                  <a:ext cx="701731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BF096D1-E951-1FA7-63D2-FA74E6404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334" y="3209538"/>
                  <a:ext cx="701731" cy="38831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AB7F37F-979D-A2AC-0B8C-CD84A10CC2B4}"/>
                    </a:ext>
                  </a:extLst>
                </p:cNvPr>
                <p:cNvSpPr txBox="1"/>
                <p:nvPr/>
              </p:nvSpPr>
              <p:spPr>
                <a:xfrm>
                  <a:off x="3496257" y="4301422"/>
                  <a:ext cx="701731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AB7F37F-979D-A2AC-0B8C-CD84A10CC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257" y="4301422"/>
                  <a:ext cx="701731" cy="38831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3414C9F-29D7-5641-6443-BB85586AB20A}"/>
                    </a:ext>
                  </a:extLst>
                </p:cNvPr>
                <p:cNvSpPr txBox="1"/>
                <p:nvPr/>
              </p:nvSpPr>
              <p:spPr>
                <a:xfrm>
                  <a:off x="3513137" y="3774611"/>
                  <a:ext cx="615874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3414C9F-29D7-5641-6443-BB85586AB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137" y="3774611"/>
                  <a:ext cx="615874" cy="38831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1E31488-8B72-D0AD-F265-CB3AC5A2DEEA}"/>
                    </a:ext>
                  </a:extLst>
                </p:cNvPr>
                <p:cNvSpPr txBox="1"/>
                <p:nvPr/>
              </p:nvSpPr>
              <p:spPr>
                <a:xfrm>
                  <a:off x="3493782" y="4824885"/>
                  <a:ext cx="615874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1E31488-8B72-D0AD-F265-CB3AC5A2D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782" y="4824885"/>
                  <a:ext cx="615874" cy="38831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8406B27-E161-DBEA-B301-84CBD3EAABF7}"/>
                    </a:ext>
                  </a:extLst>
                </p:cNvPr>
                <p:cNvSpPr txBox="1"/>
                <p:nvPr/>
              </p:nvSpPr>
              <p:spPr>
                <a:xfrm>
                  <a:off x="312116" y="2081165"/>
                  <a:ext cx="8444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8406B27-E161-DBEA-B301-84CBD3EAA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" y="2081165"/>
                  <a:ext cx="844412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D5A48D-5AE5-B4FD-38C9-3C81E409CE72}"/>
              </a:ext>
            </a:extLst>
          </p:cNvPr>
          <p:cNvGrpSpPr/>
          <p:nvPr/>
        </p:nvGrpSpPr>
        <p:grpSpPr>
          <a:xfrm>
            <a:off x="457200" y="2358164"/>
            <a:ext cx="2215992" cy="3407587"/>
            <a:chOff x="4162843" y="2268987"/>
            <a:chExt cx="2215992" cy="34075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EE43D25-28C6-7B02-F2FB-35E3375FEE9A}"/>
                    </a:ext>
                  </a:extLst>
                </p:cNvPr>
                <p:cNvSpPr/>
                <p:nvPr/>
              </p:nvSpPr>
              <p:spPr>
                <a:xfrm>
                  <a:off x="4162843" y="5320304"/>
                  <a:ext cx="762000" cy="356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EE43D25-28C6-7B02-F2FB-35E3375FE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843" y="5320304"/>
                  <a:ext cx="762000" cy="356270"/>
                </a:xfrm>
                <a:prstGeom prst="rect">
                  <a:avLst/>
                </a:prstGeom>
                <a:blipFill>
                  <a:blip r:embed="rId2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9E7758A-932A-81FA-0EC4-D306401C6AC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924843" y="5498439"/>
              <a:ext cx="1453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B931796-3B04-0CEB-1372-F97D01AF2B0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4543843" y="2268987"/>
              <a:ext cx="17205" cy="3051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92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5866297-BE0A-4C8D-99A1-BDB13886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 Learning / Deep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8BB1-4066-4CC2-9AFF-9DA7A6F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48984"/>
            <a:ext cx="7886700" cy="1680416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Can make training more efficient. Pretrained layers may be used (i.e., transfer learning).</a:t>
            </a:r>
          </a:p>
          <a:p>
            <a:r>
              <a:rPr lang="en-US" altLang="en-US" dirty="0"/>
              <a:t>Needs lots of data + computation (GPU).</a:t>
            </a:r>
          </a:p>
          <a:p>
            <a:r>
              <a:rPr lang="en-US" altLang="en-US" dirty="0"/>
              <a:t>Applications: computer vision, speech recognition, natural language processing, audio recognition, machine translation, bioinformatics, …</a:t>
            </a:r>
          </a:p>
          <a:p>
            <a:r>
              <a:rPr lang="en-US" altLang="en-US" dirty="0"/>
              <a:t>Tools: </a:t>
            </a:r>
            <a:r>
              <a:rPr lang="en-US" altLang="en-US" dirty="0" err="1"/>
              <a:t>Keras</a:t>
            </a:r>
            <a:r>
              <a:rPr lang="en-US" altLang="en-US" dirty="0"/>
              <a:t>, </a:t>
            </a:r>
            <a:r>
              <a:rPr lang="en-US" altLang="en-US" dirty="0" err="1"/>
              <a:t>Tensorflow</a:t>
            </a:r>
            <a:r>
              <a:rPr lang="en-US" altLang="en-US" dirty="0"/>
              <a:t> and many others.</a:t>
            </a:r>
          </a:p>
          <a:p>
            <a:r>
              <a:rPr lang="en-US" altLang="en-US" dirty="0"/>
              <a:t>Related: Deep belief networks, recurrent neural networks (RNN), convolutional neural network (CNN), …</a:t>
            </a:r>
          </a:p>
          <a:p>
            <a:endParaRPr lang="en-US" altLang="en-US" dirty="0"/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F7F30B-9760-90F9-8413-7B57B6C27BDD}"/>
              </a:ext>
            </a:extLst>
          </p:cNvPr>
          <p:cNvGrpSpPr/>
          <p:nvPr/>
        </p:nvGrpSpPr>
        <p:grpSpPr>
          <a:xfrm>
            <a:off x="1186625" y="1554162"/>
            <a:ext cx="7396037" cy="3290887"/>
            <a:chOff x="1186625" y="1554162"/>
            <a:chExt cx="7396037" cy="32908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F0DB6C-A3A7-0F7F-4579-1A56DE322B62}"/>
                </a:ext>
              </a:extLst>
            </p:cNvPr>
            <p:cNvGrpSpPr/>
            <p:nvPr/>
          </p:nvGrpSpPr>
          <p:grpSpPr>
            <a:xfrm>
              <a:off x="1381125" y="1554162"/>
              <a:ext cx="6210300" cy="3290887"/>
              <a:chOff x="1381125" y="1554162"/>
              <a:chExt cx="6210300" cy="3290887"/>
            </a:xfrm>
          </p:grpSpPr>
          <p:pic>
            <p:nvPicPr>
              <p:cNvPr id="61442" name="Picture 2">
                <a:extLst>
                  <a:ext uri="{FF2B5EF4-FFF2-40B4-BE49-F238E27FC236}">
                    <a16:creationId xmlns:a16="http://schemas.microsoft.com/office/drawing/2014/main" id="{AEBB632C-8E0A-491B-8F8A-ACDF57218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125" y="1554162"/>
                <a:ext cx="6210300" cy="3094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C1AA50-9CDA-FA80-28A6-125E0370AE8C}"/>
                  </a:ext>
                </a:extLst>
              </p:cNvPr>
              <p:cNvSpPr/>
              <p:nvPr/>
            </p:nvSpPr>
            <p:spPr>
              <a:xfrm>
                <a:off x="1600200" y="1898560"/>
                <a:ext cx="457200" cy="28258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9664FC-466A-E0DC-0891-61A1C6D059EC}"/>
                  </a:ext>
                </a:extLst>
              </p:cNvPr>
              <p:cNvSpPr/>
              <p:nvPr/>
            </p:nvSpPr>
            <p:spPr>
              <a:xfrm>
                <a:off x="2819400" y="1811338"/>
                <a:ext cx="457200" cy="303371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C68E9D-38F9-2413-5B83-C74754742EE2}"/>
                  </a:ext>
                </a:extLst>
              </p:cNvPr>
              <p:cNvSpPr/>
              <p:nvPr/>
            </p:nvSpPr>
            <p:spPr>
              <a:xfrm>
                <a:off x="4114800" y="1794624"/>
                <a:ext cx="457200" cy="303371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4531D4-B50C-8ECF-E5B5-5CAE25797036}"/>
                  </a:ext>
                </a:extLst>
              </p:cNvPr>
              <p:cNvSpPr/>
              <p:nvPr/>
            </p:nvSpPr>
            <p:spPr>
              <a:xfrm>
                <a:off x="5324475" y="1783617"/>
                <a:ext cx="457200" cy="303371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2BA57E-3C10-0FC6-D748-8AC0160DE645}"/>
                  </a:ext>
                </a:extLst>
              </p:cNvPr>
              <p:cNvSpPr/>
              <p:nvPr/>
            </p:nvSpPr>
            <p:spPr>
              <a:xfrm>
                <a:off x="6629400" y="2514601"/>
                <a:ext cx="457200" cy="1447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4A99ED8-8CE2-5CED-EA5F-146749B7C2AD}"/>
                    </a:ext>
                  </a:extLst>
                </p:cNvPr>
                <p:cNvSpPr txBox="1"/>
                <p:nvPr/>
              </p:nvSpPr>
              <p:spPr>
                <a:xfrm>
                  <a:off x="1197687" y="1991473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4A99ED8-8CE2-5CED-EA5F-146749B7C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687" y="1991473"/>
                  <a:ext cx="254876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7A63B85-CDA1-9858-2A79-A3C293A2F2CB}"/>
                    </a:ext>
                  </a:extLst>
                </p:cNvPr>
                <p:cNvSpPr txBox="1"/>
                <p:nvPr/>
              </p:nvSpPr>
              <p:spPr>
                <a:xfrm>
                  <a:off x="1199085" y="2354556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7A63B85-CDA1-9858-2A79-A3C293A2F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85" y="2354556"/>
                  <a:ext cx="254876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E58A936-C98C-4D68-106F-E1D44572110F}"/>
                    </a:ext>
                  </a:extLst>
                </p:cNvPr>
                <p:cNvSpPr txBox="1"/>
                <p:nvPr/>
              </p:nvSpPr>
              <p:spPr>
                <a:xfrm>
                  <a:off x="1235787" y="4226446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E58A936-C98C-4D68-106F-E1D445721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87" y="4226446"/>
                  <a:ext cx="254876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401AD87-B3E6-A858-B53E-D4A263F679E5}"/>
                    </a:ext>
                  </a:extLst>
                </p:cNvPr>
                <p:cNvSpPr txBox="1"/>
                <p:nvPr/>
              </p:nvSpPr>
              <p:spPr>
                <a:xfrm rot="16200000">
                  <a:off x="1197687" y="3156922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401AD87-B3E6-A858-B53E-D4A263F67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97687" y="3156922"/>
                  <a:ext cx="25487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A17692-19E2-A717-F5DA-D158C1EDF482}"/>
                    </a:ext>
                  </a:extLst>
                </p:cNvPr>
                <p:cNvSpPr txBox="1"/>
                <p:nvPr/>
              </p:nvSpPr>
              <p:spPr>
                <a:xfrm>
                  <a:off x="7493626" y="2645455"/>
                  <a:ext cx="1040774" cy="28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A17692-19E2-A717-F5DA-D158C1EDF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626" y="2645455"/>
                  <a:ext cx="1040774" cy="282000"/>
                </a:xfrm>
                <a:prstGeom prst="rect">
                  <a:avLst/>
                </a:prstGeom>
                <a:blipFill>
                  <a:blip r:embed="rId8"/>
                  <a:stretch>
                    <a:fillRect t="-217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A6C28D-2390-AA30-ABEC-9ECA6E48E088}"/>
                    </a:ext>
                  </a:extLst>
                </p:cNvPr>
                <p:cNvSpPr txBox="1"/>
                <p:nvPr/>
              </p:nvSpPr>
              <p:spPr>
                <a:xfrm>
                  <a:off x="7490138" y="2960181"/>
                  <a:ext cx="1040774" cy="28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A6C28D-2390-AA30-ABEC-9ECA6E48E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138" y="2960181"/>
                  <a:ext cx="1040774" cy="282000"/>
                </a:xfrm>
                <a:prstGeom prst="rect">
                  <a:avLst/>
                </a:prstGeom>
                <a:blipFill>
                  <a:blip r:embed="rId9"/>
                  <a:stretch>
                    <a:fillRect t="-217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A7245B-3BA2-9E09-FBC2-4D78CAC0D44A}"/>
                    </a:ext>
                  </a:extLst>
                </p:cNvPr>
                <p:cNvSpPr txBox="1"/>
                <p:nvPr/>
              </p:nvSpPr>
              <p:spPr>
                <a:xfrm>
                  <a:off x="7474576" y="3311479"/>
                  <a:ext cx="1040774" cy="28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A7245B-3BA2-9E09-FBC2-4D78CAC0D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76" y="3311479"/>
                  <a:ext cx="1040774" cy="282000"/>
                </a:xfrm>
                <a:prstGeom prst="rect">
                  <a:avLst/>
                </a:prstGeom>
                <a:blipFill>
                  <a:blip r:embed="rId10"/>
                  <a:stretch>
                    <a:fillRect t="-217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FC892A-8846-0CD5-B174-5CDEFC51B161}"/>
                    </a:ext>
                  </a:extLst>
                </p:cNvPr>
                <p:cNvSpPr txBox="1"/>
                <p:nvPr/>
              </p:nvSpPr>
              <p:spPr>
                <a:xfrm>
                  <a:off x="7474576" y="3615147"/>
                  <a:ext cx="1040774" cy="28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FC892A-8846-0CD5-B174-5CDEFC51B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76" y="3615147"/>
                  <a:ext cx="1040774" cy="282000"/>
                </a:xfrm>
                <a:prstGeom prst="rect">
                  <a:avLst/>
                </a:prstGeom>
                <a:blipFill>
                  <a:blip r:embed="rId11"/>
                  <a:stretch>
                    <a:fillRect t="-217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7C3E4D-3592-8281-C4BF-338DDC806773}"/>
                </a:ext>
              </a:extLst>
            </p:cNvPr>
            <p:cNvSpPr txBox="1"/>
            <p:nvPr/>
          </p:nvSpPr>
          <p:spPr>
            <a:xfrm>
              <a:off x="7352663" y="1978295"/>
              <a:ext cx="122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Estimated class probabilities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BA84B4-713C-77C8-6A07-45A5B5C8CA7A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1452563" y="2129972"/>
              <a:ext cx="3000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0A1977-6B21-08CB-0107-A0CC711CAA30}"/>
                </a:ext>
              </a:extLst>
            </p:cNvPr>
            <p:cNvCxnSpPr/>
            <p:nvPr/>
          </p:nvCxnSpPr>
          <p:spPr>
            <a:xfrm>
              <a:off x="1463625" y="2491241"/>
              <a:ext cx="258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B4CA027-FB20-2F94-92BB-7D30990AEEFC}"/>
                </a:ext>
              </a:extLst>
            </p:cNvPr>
            <p:cNvCxnSpPr/>
            <p:nvPr/>
          </p:nvCxnSpPr>
          <p:spPr>
            <a:xfrm>
              <a:off x="1494581" y="4364945"/>
              <a:ext cx="258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b="1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9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ABDF93B1-F799-4E83-B4AB-175A06646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D9182A4-76E6-4F2F-9E6F-4745952B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Goal: Find a linear hyperplane (decision boundary) that will separate the data.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B26FEFD4-9DF7-49BA-A5E8-201638D62893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C60DEC3-1EB0-463B-B96A-A72ACC5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A8F8361B-CAF7-4663-B3DA-565FC00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E05DFB8A-B024-4715-9ABA-CBB61CFA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5" name="Rectangle 7">
              <a:extLst>
                <a:ext uri="{FF2B5EF4-FFF2-40B4-BE49-F238E27FC236}">
                  <a16:creationId xmlns:a16="http://schemas.microsoft.com/office/drawing/2014/main" id="{DB15FD7A-F493-4431-840E-505B86EB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6" name="Rectangle 8">
              <a:extLst>
                <a:ext uri="{FF2B5EF4-FFF2-40B4-BE49-F238E27FC236}">
                  <a16:creationId xmlns:a16="http://schemas.microsoft.com/office/drawing/2014/main" id="{B745846A-ABF5-40D9-B0EF-C71792BB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9857A0CC-18B1-48F9-AA06-89B7A891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EDFC10D0-92FE-40A2-849A-98F31BAD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BF715F9C-C7D5-4F9C-AE42-E5EC86F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9A22BD26-4202-45D2-AA0B-D69B5C9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6FE74BC0-5FBC-4679-A2DC-D0AD38A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B2A9931F-4993-42D0-BFBB-5C5ECB7C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3" name="Oval 15">
              <a:extLst>
                <a:ext uri="{FF2B5EF4-FFF2-40B4-BE49-F238E27FC236}">
                  <a16:creationId xmlns:a16="http://schemas.microsoft.com/office/drawing/2014/main" id="{4C4684DF-F82B-491B-B8B3-AE51825B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B132822C-F990-4285-9DEB-BBB3BD34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5" name="Oval 17">
              <a:extLst>
                <a:ext uri="{FF2B5EF4-FFF2-40B4-BE49-F238E27FC236}">
                  <a16:creationId xmlns:a16="http://schemas.microsoft.com/office/drawing/2014/main" id="{3E0494CF-0D8B-48BB-9921-CD5F5EF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6" name="Oval 18">
              <a:extLst>
                <a:ext uri="{FF2B5EF4-FFF2-40B4-BE49-F238E27FC236}">
                  <a16:creationId xmlns:a16="http://schemas.microsoft.com/office/drawing/2014/main" id="{B5B79895-0549-40AD-9F98-AF08925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7" name="Oval 19">
              <a:extLst>
                <a:ext uri="{FF2B5EF4-FFF2-40B4-BE49-F238E27FC236}">
                  <a16:creationId xmlns:a16="http://schemas.microsoft.com/office/drawing/2014/main" id="{D4087771-4E76-4FF5-A2CF-07EE86EB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6747487-CD02-46D1-910A-099EC1F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0C51C947-C8CA-4720-9476-E5029B10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Many possible solutions</a:t>
            </a:r>
          </a:p>
        </p:txBody>
      </p:sp>
      <p:sp>
        <p:nvSpPr>
          <p:cNvPr id="66563" name="Freeform 3">
            <a:extLst>
              <a:ext uri="{FF2B5EF4-FFF2-40B4-BE49-F238E27FC236}">
                <a16:creationId xmlns:a16="http://schemas.microsoft.com/office/drawing/2014/main" id="{56ABB5A1-371E-4B33-8DA1-CF4901EE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0F593C10-0057-42FA-808E-DAC9559D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D914A2DD-7C78-4ECC-94A8-04DF3021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4191000" cy="2209800"/>
          </a:xfrm>
          <a:custGeom>
            <a:avLst/>
            <a:gdLst>
              <a:gd name="T0" fmla="*/ 0 w 11643"/>
              <a:gd name="T1" fmla="*/ 0 h 6140"/>
              <a:gd name="T2" fmla="*/ 11642 w 11643"/>
              <a:gd name="T3" fmla="*/ 6139 h 6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6140">
                <a:moveTo>
                  <a:pt x="0" y="0"/>
                </a:moveTo>
                <a:lnTo>
                  <a:pt x="11642" y="6139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09AABF23-C25B-4732-8848-D31B7083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4191000" cy="1905000"/>
          </a:xfrm>
          <a:custGeom>
            <a:avLst/>
            <a:gdLst>
              <a:gd name="T0" fmla="*/ 0 w 11643"/>
              <a:gd name="T1" fmla="*/ 0 h 5293"/>
              <a:gd name="T2" fmla="*/ 11642 w 11643"/>
              <a:gd name="T3" fmla="*/ 5292 h 52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5293">
                <a:moveTo>
                  <a:pt x="0" y="0"/>
                </a:moveTo>
                <a:lnTo>
                  <a:pt x="11642" y="5292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6567" name="Freeform 7">
            <a:extLst>
              <a:ext uri="{FF2B5EF4-FFF2-40B4-BE49-F238E27FC236}">
                <a16:creationId xmlns:a16="http://schemas.microsoft.com/office/drawing/2014/main" id="{5FDB8C2B-8D6F-478A-8510-E9851330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191000" cy="1600200"/>
          </a:xfrm>
          <a:custGeom>
            <a:avLst/>
            <a:gdLst>
              <a:gd name="T0" fmla="*/ 0 w 11643"/>
              <a:gd name="T1" fmla="*/ 0 h 4446"/>
              <a:gd name="T2" fmla="*/ 11642 w 11643"/>
              <a:gd name="T3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4446">
                <a:moveTo>
                  <a:pt x="0" y="0"/>
                </a:moveTo>
                <a:lnTo>
                  <a:pt x="11642" y="4445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1067D478-219C-48CC-8897-F88CEF5E503A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754F765-65B5-4DE9-BEB0-BAC60CD1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F8AD6FE0-77E6-4587-940C-6E0C4C6A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7457526C-1672-456C-B7CA-90354BC5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C4FB1301-61C8-4549-BDFE-FE9E4CFB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9A3C4B48-22B0-43AF-A75B-5982EA1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39862EC4-D950-4AF0-8B3D-46C15805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E798FC7-4B49-453D-BA6D-3BE930D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80EB5604-7702-45D5-A6F3-E3594821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5A7B6287-6B2B-488A-9C27-A3231AC2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8" name="Oval 18">
              <a:extLst>
                <a:ext uri="{FF2B5EF4-FFF2-40B4-BE49-F238E27FC236}">
                  <a16:creationId xmlns:a16="http://schemas.microsoft.com/office/drawing/2014/main" id="{A348F552-7A07-4334-BB4A-FD0F8860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9" name="Oval 19">
              <a:extLst>
                <a:ext uri="{FF2B5EF4-FFF2-40B4-BE49-F238E27FC236}">
                  <a16:creationId xmlns:a16="http://schemas.microsoft.com/office/drawing/2014/main" id="{0E1FEF52-8778-492E-81E2-B8890BB1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F33DEB17-423F-4070-9677-520034CB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1" name="Oval 21">
              <a:extLst>
                <a:ext uri="{FF2B5EF4-FFF2-40B4-BE49-F238E27FC236}">
                  <a16:creationId xmlns:a16="http://schemas.microsoft.com/office/drawing/2014/main" id="{29E549A7-B5A1-4F55-A020-C34D300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2" name="Oval 22">
              <a:extLst>
                <a:ext uri="{FF2B5EF4-FFF2-40B4-BE49-F238E27FC236}">
                  <a16:creationId xmlns:a16="http://schemas.microsoft.com/office/drawing/2014/main" id="{BA9662AE-ADA6-4B5F-B42F-DB854FB7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3" name="Oval 23">
              <a:extLst>
                <a:ext uri="{FF2B5EF4-FFF2-40B4-BE49-F238E27FC236}">
                  <a16:creationId xmlns:a16="http://schemas.microsoft.com/office/drawing/2014/main" id="{8F8F2B9F-804C-4355-9F0D-01D374FA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4" name="Oval 24">
              <a:extLst>
                <a:ext uri="{FF2B5EF4-FFF2-40B4-BE49-F238E27FC236}">
                  <a16:creationId xmlns:a16="http://schemas.microsoft.com/office/drawing/2014/main" id="{7EF2E2E8-7390-4452-B873-011B0BF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2" name="Line 20">
            <a:extLst>
              <a:ext uri="{FF2B5EF4-FFF2-40B4-BE49-F238E27FC236}">
                <a16:creationId xmlns:a16="http://schemas.microsoft.com/office/drawing/2014/main" id="{5226ACBF-2461-783B-3B77-686C8776C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F1554BAE-7422-4D25-BAA8-C5F28E5F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12F88B4-499C-4F79-9DC9-60C4CA47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Which one is better? B1 or B2?</a:t>
            </a:r>
          </a:p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How do you define better?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FE16500E-76F5-4986-ADDD-760E4615107C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A8AAB1F-78A3-4F1F-8D18-C8030894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4649C93-A7AD-4CC3-B2D1-21370FE9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745E23CB-4ADB-4469-8352-9EFBB62C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8345F8AC-5E78-40DE-A9D0-EE1982FF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88D61FC1-80C9-42A4-954F-49DDBAEE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8E13BDFB-63CB-497A-8748-8522A505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1FF863A-33FC-443E-80D9-FFC3B5BA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4781EFE-D3D7-4D42-9FE5-38FD3646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6138931A-4DAD-42D8-AC15-6B90064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10EEA017-14A9-43EA-8648-98CC4F3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1E1D2D4D-D708-49A3-9AA3-0E9F478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id="{1427656E-94BF-4413-9922-51AD5EAC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86A73DC9-D748-4909-B7F8-8F37F8FD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id="{49068219-4243-4813-9A80-F4A9C301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602" name="Oval 18">
              <a:extLst>
                <a:ext uri="{FF2B5EF4-FFF2-40B4-BE49-F238E27FC236}">
                  <a16:creationId xmlns:a16="http://schemas.microsoft.com/office/drawing/2014/main" id="{FFE341F9-3484-469F-AE5D-4F3E26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603" name="Oval 19">
              <a:extLst>
                <a:ext uri="{FF2B5EF4-FFF2-40B4-BE49-F238E27FC236}">
                  <a16:creationId xmlns:a16="http://schemas.microsoft.com/office/drawing/2014/main" id="{C4E6E283-7AF6-4E83-A770-F63D3C0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67604" name="Line 20">
            <a:extLst>
              <a:ext uri="{FF2B5EF4-FFF2-40B4-BE49-F238E27FC236}">
                <a16:creationId xmlns:a16="http://schemas.microsoft.com/office/drawing/2014/main" id="{1A4E0F8E-C767-41F0-8C1B-DA2BC887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C377B705-7ADF-42B9-A706-901812ED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DE0C0D1A-76C6-4D5C-841E-6BBE2CC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 dirty="0">
                <a:latin typeface="Aptos" panose="020B0004020202020204" pitchFamily="34" charset="0"/>
              </a:rPr>
              <a:t>B1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DD1C134F-1D28-43BB-A06F-9706C6E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 dirty="0">
                <a:latin typeface="Aptos" panose="020B0004020202020204" pitchFamily="34" charset="0"/>
              </a:rPr>
              <a:t>B2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8A365A8-3AF0-4EA2-AFE8-A5BF747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CA49CC7-250F-4AD5-BCF2-5C3EBEEF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Find the hyperplane with the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maximal</a:t>
            </a:r>
            <a:r>
              <a:rPr lang="en-US" altLang="en-US" sz="2000" dirty="0">
                <a:latin typeface="+mn-lt"/>
              </a:rPr>
              <a:t> margin =&gt; B1 is better than B2</a:t>
            </a:r>
          </a:p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Larger margin = more robust = less expected generalization error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EACDD8FA-740C-41ED-A55F-EA9AC3F6841F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8612" name="Rectangle 4">
              <a:extLst>
                <a:ext uri="{FF2B5EF4-FFF2-40B4-BE49-F238E27FC236}">
                  <a16:creationId xmlns:a16="http://schemas.microsoft.com/office/drawing/2014/main" id="{7BA539AB-D895-487F-9F0C-0B9CA183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ED73E87D-A5D2-45DF-B473-4C551B18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4" name="Rectangle 6">
              <a:extLst>
                <a:ext uri="{FF2B5EF4-FFF2-40B4-BE49-F238E27FC236}">
                  <a16:creationId xmlns:a16="http://schemas.microsoft.com/office/drawing/2014/main" id="{106301EA-1BBB-4DA3-9373-22696354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33D2608B-4067-462C-A0CB-A19B6D26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59C395A6-7F8D-46AA-B3D7-A34A65EF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80C8371-5D25-45CC-9245-CD6894D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E63AE8CB-4F81-45CE-97AB-1A96CBD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236CE41-87FA-4F68-B258-071443CA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B667B00E-6A07-47F2-BD44-D1D1A56B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1" name="Oval 13">
              <a:extLst>
                <a:ext uri="{FF2B5EF4-FFF2-40B4-BE49-F238E27FC236}">
                  <a16:creationId xmlns:a16="http://schemas.microsoft.com/office/drawing/2014/main" id="{F0315B46-7223-4A24-AD8A-18A4777F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2" name="Oval 14">
              <a:extLst>
                <a:ext uri="{FF2B5EF4-FFF2-40B4-BE49-F238E27FC236}">
                  <a16:creationId xmlns:a16="http://schemas.microsoft.com/office/drawing/2014/main" id="{D73F12C0-8768-4DD4-B41D-4B9B6530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3" name="Oval 15">
              <a:extLst>
                <a:ext uri="{FF2B5EF4-FFF2-40B4-BE49-F238E27FC236}">
                  <a16:creationId xmlns:a16="http://schemas.microsoft.com/office/drawing/2014/main" id="{4B68B0BC-7C7E-4DC6-AF95-5E7D089F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4" name="Oval 16">
              <a:extLst>
                <a:ext uri="{FF2B5EF4-FFF2-40B4-BE49-F238E27FC236}">
                  <a16:creationId xmlns:a16="http://schemas.microsoft.com/office/drawing/2014/main" id="{B3FB3D5D-D2B2-4479-8C52-E7B29493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5" name="Oval 17">
              <a:extLst>
                <a:ext uri="{FF2B5EF4-FFF2-40B4-BE49-F238E27FC236}">
                  <a16:creationId xmlns:a16="http://schemas.microsoft.com/office/drawing/2014/main" id="{BD4F460F-3138-4AFB-92DF-F731930B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988C3B43-9AB1-426A-AF10-9375F31F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7" name="Oval 19">
              <a:extLst>
                <a:ext uri="{FF2B5EF4-FFF2-40B4-BE49-F238E27FC236}">
                  <a16:creationId xmlns:a16="http://schemas.microsoft.com/office/drawing/2014/main" id="{9ACFA55B-3EA7-4B88-BCEC-A2D21872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68628" name="Line 20">
            <a:extLst>
              <a:ext uri="{FF2B5EF4-FFF2-40B4-BE49-F238E27FC236}">
                <a16:creationId xmlns:a16="http://schemas.microsoft.com/office/drawing/2014/main" id="{57993888-8AAD-4D80-8B37-F83896F91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F9AEBEEE-4D4B-4698-965C-8C3C4030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EBEB4686-3127-4BD8-828D-04389743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 dirty="0">
                <a:latin typeface="Aptos" panose="020B0004020202020204" pitchFamily="34" charset="0"/>
              </a:rPr>
              <a:t>B1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41EAAD54-9DB7-48CF-ADB1-790621BB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 dirty="0">
                <a:latin typeface="Aptos" panose="020B0004020202020204" pitchFamily="34" charset="0"/>
              </a:rPr>
              <a:t>B2</a:t>
            </a:r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9CBA28C7-F398-47FF-B623-BE6F5BA50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1406525"/>
            <a:ext cx="3595687" cy="3446463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5726138B-C50D-4832-BFF0-1D858B3A4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982788"/>
            <a:ext cx="3635375" cy="3506787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46569C94-7894-47EE-A095-F62F98F03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3971925"/>
            <a:ext cx="608013" cy="625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7DB0BDA-2A0E-4796-9EDC-594F2530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9888"/>
            <a:ext cx="728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300" b="1" dirty="0">
                <a:latin typeface="Aptos" panose="020B0004020202020204" pitchFamily="34" charset="0"/>
              </a:rPr>
              <a:t>margin</a:t>
            </a:r>
          </a:p>
        </p:txBody>
      </p:sp>
      <p:sp>
        <p:nvSpPr>
          <p:cNvPr id="68636" name="Line 28">
            <a:extLst>
              <a:ext uri="{FF2B5EF4-FFF2-40B4-BE49-F238E27FC236}">
                <a16:creationId xmlns:a16="http://schemas.microsoft.com/office/drawing/2014/main" id="{866A681A-6AB9-4B72-9E54-9E1B5A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827338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7" name="Line 29">
            <a:extLst>
              <a:ext uri="{FF2B5EF4-FFF2-40B4-BE49-F238E27FC236}">
                <a16:creationId xmlns:a16="http://schemas.microsoft.com/office/drawing/2014/main" id="{FB83CB0A-E95F-4CEC-879D-3CA94F5B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294063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A1A089A-5E30-41AA-82B2-2C14EAE9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24BDD9F-0954-436B-8D5A-FF0FD5A04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35100"/>
            <a:ext cx="3785101" cy="5194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What if the problem is not linearly separable?</a:t>
            </a:r>
          </a:p>
          <a:p>
            <a:endParaRPr lang="en-US" altLang="en-US" dirty="0"/>
          </a:p>
          <a:p>
            <a:r>
              <a:rPr lang="en-US" altLang="en-US" dirty="0"/>
              <a:t>Use slack variables to account for violations.</a:t>
            </a:r>
          </a:p>
          <a:p>
            <a:r>
              <a:rPr lang="en-US" altLang="en-US" dirty="0"/>
              <a:t>Use hyperplane that minimizes the total slack.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Solution:</a:t>
            </a:r>
          </a:p>
          <a:p>
            <a:r>
              <a:rPr lang="en-US" altLang="en-US" dirty="0"/>
              <a:t>The optimization problem can be written as a </a:t>
            </a:r>
            <a:r>
              <a:rPr lang="en-US" altLang="en-US" b="1" dirty="0"/>
              <a:t>quadratic optimization problem </a:t>
            </a:r>
            <a:r>
              <a:rPr lang="en-US" altLang="en-US" dirty="0"/>
              <a:t>with linear constraints that </a:t>
            </a:r>
            <a:r>
              <a:rPr lang="en-US" altLang="en-US" b="1" dirty="0"/>
              <a:t>only depends on a few close data points</a:t>
            </a:r>
            <a:r>
              <a:rPr lang="en-US" altLang="en-US" dirty="0"/>
              <a:t> called the support vectors.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807F1-382F-46A5-8880-204862C9E009}"/>
              </a:ext>
            </a:extLst>
          </p:cNvPr>
          <p:cNvGrpSpPr/>
          <p:nvPr/>
        </p:nvGrpSpPr>
        <p:grpSpPr>
          <a:xfrm>
            <a:off x="4724400" y="1371600"/>
            <a:ext cx="3643312" cy="3519487"/>
            <a:chOff x="2376488" y="1585913"/>
            <a:chExt cx="4244975" cy="4083050"/>
          </a:xfrm>
        </p:grpSpPr>
        <p:grpSp>
          <p:nvGrpSpPr>
            <p:cNvPr id="71683" name="Group 3">
              <a:extLst>
                <a:ext uri="{FF2B5EF4-FFF2-40B4-BE49-F238E27FC236}">
                  <a16:creationId xmlns:a16="http://schemas.microsoft.com/office/drawing/2014/main" id="{40E8CB79-1C39-414B-B3BE-CFA21AAA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082800"/>
              <a:ext cx="4037012" cy="3122613"/>
              <a:chOff x="1627" y="1312"/>
              <a:chExt cx="2543" cy="1967"/>
            </a:xfrm>
          </p:grpSpPr>
          <p:sp>
            <p:nvSpPr>
              <p:cNvPr id="71684" name="Oval 4">
                <a:extLst>
                  <a:ext uri="{FF2B5EF4-FFF2-40B4-BE49-F238E27FC236}">
                    <a16:creationId xmlns:a16="http://schemas.microsoft.com/office/drawing/2014/main" id="{230DCEE0-2448-41D2-A699-9485A3ED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312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5" name="Oval 5">
                <a:extLst>
                  <a:ext uri="{FF2B5EF4-FFF2-40B4-BE49-F238E27FC236}">
                    <a16:creationId xmlns:a16="http://schemas.microsoft.com/office/drawing/2014/main" id="{89B99B52-EFFF-4E5D-9683-9C485FA2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888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6" name="Oval 6">
                <a:extLst>
                  <a:ext uri="{FF2B5EF4-FFF2-40B4-BE49-F238E27FC236}">
                    <a16:creationId xmlns:a16="http://schemas.microsoft.com/office/drawing/2014/main" id="{2DA50EF9-0955-4452-B058-2F63ECE2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36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7" name="Oval 7">
                <a:extLst>
                  <a:ext uri="{FF2B5EF4-FFF2-40B4-BE49-F238E27FC236}">
                    <a16:creationId xmlns:a16="http://schemas.microsoft.com/office/drawing/2014/main" id="{3F31A4A6-561C-462F-B6E6-60A099857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2944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8" name="Oval 8">
                <a:extLst>
                  <a:ext uri="{FF2B5EF4-FFF2-40B4-BE49-F238E27FC236}">
                    <a16:creationId xmlns:a16="http://schemas.microsoft.com/office/drawing/2014/main" id="{DB61851B-D0FF-449E-9EDB-93B93262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08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9" name="Oval 9">
                <a:extLst>
                  <a:ext uri="{FF2B5EF4-FFF2-40B4-BE49-F238E27FC236}">
                    <a16:creationId xmlns:a16="http://schemas.microsoft.com/office/drawing/2014/main" id="{DDBA58A4-E79A-4E1B-A48B-527B68D1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2416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4BB67C8C-4A6B-4165-86CD-7DF7C59E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585913"/>
              <a:ext cx="4244975" cy="40830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35EAC813-7766-4590-BF04-E3C5F999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351472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7CA0779E-2EE3-4315-8F74-4D519DDE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90988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3" name="Rectangle 13">
              <a:extLst>
                <a:ext uri="{FF2B5EF4-FFF2-40B4-BE49-F238E27FC236}">
                  <a16:creationId xmlns:a16="http://schemas.microsoft.com/office/drawing/2014/main" id="{EA3C915E-B23E-4CA0-B4AB-12BD5EF6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4513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4" name="Rectangle 14">
              <a:extLst>
                <a:ext uri="{FF2B5EF4-FFF2-40B4-BE49-F238E27FC236}">
                  <a16:creationId xmlns:a16="http://schemas.microsoft.com/office/drawing/2014/main" id="{0D35A20A-6D11-4E74-804C-E1BC6D31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50990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F2430678-4CEB-4C69-92CA-F56BFB34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53149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48B66E44-1B34-496B-A397-341A861F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3875088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AF407469-735F-45A8-9FDC-BA2D3619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672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186D4C81-7661-4069-91C4-BA8E46F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53149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E52C9C0D-3898-43CC-BDCD-D33CA80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203358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667408BA-674F-4BC6-BC94-F9DC9DC4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239236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C8B4E2B1-E853-4B75-A5EB-7F79ADC5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22103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49C8C7BE-A602-4266-BA95-FC015EF1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526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177E5C3E-790A-493A-B117-5BE7E4C7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21050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FE9C0D31-DF5D-40A2-96E2-40F05F08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86067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35D82E99-DC0C-4432-8D93-1B88212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68935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DD0C7AAB-2B1A-41D8-BF0F-07F0717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1585913"/>
              <a:ext cx="4244975" cy="4083050"/>
            </a:xfrm>
            <a:prstGeom prst="lin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98BE1C10-389A-4F29-8490-8A34964B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4614863"/>
              <a:ext cx="59213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300" b="1" dirty="0">
                  <a:latin typeface="Aptos" panose="020B0004020202020204" pitchFamily="34" charset="0"/>
                </a:rPr>
                <a:t>slack</a:t>
              </a: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AF8D1488-9C6B-485C-9F79-5483B81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22844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C87A070-0071-4AFE-9E0B-4ECB7E6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1845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323DA541-DBED-4995-A9EA-EAD32E4C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87680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FE8CC84E-1E17-492C-B4FA-10DB4B09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236220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2" name="Rectangle 32">
              <a:extLst>
                <a:ext uri="{FF2B5EF4-FFF2-40B4-BE49-F238E27FC236}">
                  <a16:creationId xmlns:a16="http://schemas.microsoft.com/office/drawing/2014/main" id="{608AEE43-5FD5-4B8D-84E3-32874F14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3514725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3" name="Rectangle 33">
              <a:extLst>
                <a:ext uri="{FF2B5EF4-FFF2-40B4-BE49-F238E27FC236}">
                  <a16:creationId xmlns:a16="http://schemas.microsoft.com/office/drawing/2014/main" id="{9E11B18D-5741-49B5-83FB-827DE97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05447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AA466963-0E36-459D-8AC0-C99BBF47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4913" y="3621088"/>
              <a:ext cx="504825" cy="49053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0F455A5A-DC70-4F84-BD15-C4D31D363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200" y="4160838"/>
              <a:ext cx="612775" cy="5984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1F99DFB-FADB-45C6-96A0-A8C21AE3A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125" y="2470150"/>
              <a:ext cx="252413" cy="23812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DDD1EE77-CAF5-49AA-805C-02CE65B7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8863" y="4433888"/>
              <a:ext cx="471487" cy="44291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8" name="Line 38">
              <a:extLst>
                <a:ext uri="{FF2B5EF4-FFF2-40B4-BE49-F238E27FC236}">
                  <a16:creationId xmlns:a16="http://schemas.microsoft.com/office/drawing/2014/main" id="{8A392450-9C49-4A7A-B896-ED0EBD15F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225" y="2165350"/>
              <a:ext cx="220663" cy="15557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2" name="Line 38">
            <a:extLst>
              <a:ext uri="{FF2B5EF4-FFF2-40B4-BE49-F238E27FC236}">
                <a16:creationId xmlns:a16="http://schemas.microsoft.com/office/drawing/2014/main" id="{711A2BE6-F55F-7605-4A8C-431E1205B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8838" y="2750436"/>
            <a:ext cx="92652" cy="1003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5B8486-D0A7-4647-9B44-0F2CD9F5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4E11D87-47BD-4172-A54C-4C2A77784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50008"/>
            <a:ext cx="7886700" cy="460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SVMs look for linear decision boundaries. What if decision boundary is not linear?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CBEB910D-F303-4D77-A79A-A29DB49510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81200"/>
            <a:ext cx="6170613" cy="4627563"/>
            <a:chOff x="1008" y="1068"/>
            <a:chExt cx="3887" cy="2915"/>
          </a:xfrm>
        </p:grpSpPr>
        <p:pic>
          <p:nvPicPr>
            <p:cNvPr id="73732" name="Picture 4">
              <a:extLst>
                <a:ext uri="{FF2B5EF4-FFF2-40B4-BE49-F238E27FC236}">
                  <a16:creationId xmlns:a16="http://schemas.microsoft.com/office/drawing/2014/main" id="{2DACCFA5-3D38-48F0-BA5C-CA94C519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CCAA64EC-B2EE-4005-8417-56933B27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9E9CE20-FC90-425D-9F9E-6B04C004EAE5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2806667" y="5198267"/>
            <a:ext cx="7924800" cy="2227263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8142AF-86EA-4BCE-8947-69EEC19E2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Classify records by using a collection of “if…then…” rules</a:t>
                </a:r>
              </a:p>
              <a:p>
                <a:pPr lvl="4"/>
                <a:endParaRPr lang="en-US" altLang="en-US" dirty="0"/>
              </a:p>
              <a:p>
                <a:r>
                  <a:rPr lang="en-US" altLang="en-US" dirty="0"/>
                  <a:t>Rule: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𝐶𝑜𝑛𝑑𝑖𝑡𝑖𝑜𝑛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Condition is a conjunctions of attributes called LHS, antecedent or condition </a:t>
                </a:r>
              </a:p>
              <a:p>
                <a:pPr lvl="1"/>
                <a:r>
                  <a:rPr lang="en-US" altLang="en-US" dirty="0"/>
                  <a:t> y is the class label called RHS or consequent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Examples of classification rules for an animal dataset:</a:t>
                </a:r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𝐵𝑙𝑜𝑜𝑑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𝑊𝑎𝑟𝑚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𝐿𝑎𝑦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𝐵𝑖𝑟𝑑𝑠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𝑇𝑎𝑥𝑎𝑏𝑙𝑒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&lt; 50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𝐸𝑣𝑎𝑑𝑒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45AF63-1D8A-4B97-95F5-9072E167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86B69E-DC33-4422-A845-2C0177D28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181600"/>
            <a:ext cx="7773737" cy="142191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000" dirty="0"/>
              <a:t>Project data into a higher dimensional space where the classes are linearly separable.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Projection is expensive! </a:t>
            </a:r>
            <a:br>
              <a:rPr lang="en-US" altLang="en-US" sz="2000" dirty="0"/>
            </a:br>
            <a:r>
              <a:rPr lang="en-US" altLang="en-US" sz="2000" b="1" dirty="0"/>
              <a:t>Kernel trick</a:t>
            </a:r>
            <a:r>
              <a:rPr lang="en-US" altLang="en-US" sz="2000" dirty="0"/>
              <a:t>: Compute the similarity (inner product) in the projected space directly from the original data. This trick can be used with other method like clustering as well.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85DCBF19-EA0A-4CD3-8CB0-5A9B2980E98C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1222376"/>
            <a:ext cx="5440362" cy="3888380"/>
            <a:chOff x="1421" y="770"/>
            <a:chExt cx="3887" cy="2915"/>
          </a:xfrm>
        </p:grpSpPr>
        <p:pic>
          <p:nvPicPr>
            <p:cNvPr id="74756" name="Picture 4">
              <a:extLst>
                <a:ext uri="{FF2B5EF4-FFF2-40B4-BE49-F238E27FC236}">
                  <a16:creationId xmlns:a16="http://schemas.microsoft.com/office/drawing/2014/main" id="{A0E82B87-F8D2-4751-927B-FE2547DF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57" name="Text Box 5">
              <a:extLst>
                <a:ext uri="{FF2B5EF4-FFF2-40B4-BE49-F238E27FC236}">
                  <a16:creationId xmlns:a16="http://schemas.microsoft.com/office/drawing/2014/main" id="{12C8619A-3E78-4009-B5FA-80ABF32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32117B77-7B4F-4780-904C-5EA4354B2A5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222375"/>
            <a:ext cx="3290887" cy="2616200"/>
            <a:chOff x="461" y="770"/>
            <a:chExt cx="2073" cy="1648"/>
          </a:xfrm>
        </p:grpSpPr>
        <p:pic>
          <p:nvPicPr>
            <p:cNvPr id="74759" name="Picture 7">
              <a:extLst>
                <a:ext uri="{FF2B5EF4-FFF2-40B4-BE49-F238E27FC236}">
                  <a16:creationId xmlns:a16="http://schemas.microsoft.com/office/drawing/2014/main" id="{50A809FE-4E32-4677-B342-50071B52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6F9E3B9-F1C3-4C4B-BD34-E3275056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74761" name="AutoShape 9">
            <a:extLst>
              <a:ext uri="{FF2B5EF4-FFF2-40B4-BE49-F238E27FC236}">
                <a16:creationId xmlns:a16="http://schemas.microsoft.com/office/drawing/2014/main" id="{F95E8D34-241D-4055-8319-E0E729B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784350"/>
            <a:ext cx="1554162" cy="639763"/>
          </a:xfrm>
          <a:prstGeom prst="rightArrow">
            <a:avLst>
              <a:gd name="adj1" fmla="val 50000"/>
              <a:gd name="adj2" fmla="val 6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latin typeface="Aptos" panose="020B0004020202020204" pitchFamily="34" charset="0"/>
              </a:rPr>
              <a:t>projection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:a16="http://schemas.microsoft.com/office/drawing/2014/main" id="{F4719545-8F57-4631-892B-EA550605F6CC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1541463" y="2852738"/>
            <a:ext cx="4246562" cy="1447800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5123F2A-5A19-EF8F-188E-BF6CE8DE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b="1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27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16F54299-EA9F-448F-89C0-EF011888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8F9DC-3A28-4D1D-90D8-EE489F0E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Construct a set of (possibly weak) classifiers from the training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Predict class label of previously unseen records by aggregating predictions made by multiple classifiers.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Advantages</a:t>
            </a:r>
            <a:endParaRPr lang="en-US" altLang="en-US" dirty="0"/>
          </a:p>
          <a:p>
            <a:r>
              <a:rPr lang="en-US" altLang="en-US" dirty="0"/>
              <a:t>Improve the stability and often also the accuracy of classifiers.</a:t>
            </a:r>
          </a:p>
          <a:p>
            <a:r>
              <a:rPr lang="en-US" altLang="en-US" dirty="0"/>
              <a:t>Reduces variance in the prediction.</a:t>
            </a:r>
          </a:p>
          <a:p>
            <a:r>
              <a:rPr lang="en-US" altLang="en-US" dirty="0"/>
              <a:t>Reduces overfitting.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41044785-33ED-4BA2-BE12-EFC1308C1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805-BFF9-4046-8623-3F1122BB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2097087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F2F9B6DC-2FD9-442D-B66D-2CC77D67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3"/>
          <a:stretch/>
        </p:blipFill>
        <p:spPr bwMode="auto">
          <a:xfrm>
            <a:off x="482600" y="1330325"/>
            <a:ext cx="60674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B7248AFB-6F2A-40C7-A488-7903C6AE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98762"/>
            <a:ext cx="130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sampling</a:t>
            </a:r>
          </a:p>
          <a:p>
            <a:endParaRPr lang="en-US" altLang="en-US" dirty="0">
              <a:latin typeface="Aptos" panose="020B0004020202020204" pitchFamily="34" charset="0"/>
            </a:endParaRP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26DF3FC-91D0-492E-BEC4-CA22B3E0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32212"/>
            <a:ext cx="1866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weak learners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4D854BD9-55B5-4B38-8107-377FA051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908550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voting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2D15DA7B-9D68-4C1B-AA4E-A456392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881437"/>
            <a:ext cx="473075" cy="203200"/>
          </a:xfrm>
          <a:prstGeom prst="leftArrow">
            <a:avLst>
              <a:gd name="adj1" fmla="val 50000"/>
              <a:gd name="adj2" fmla="val 5820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6BFEF492-7FAC-4D9F-AE69-2EA3681E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81325"/>
            <a:ext cx="649287" cy="203200"/>
          </a:xfrm>
          <a:prstGeom prst="leftArrow">
            <a:avLst>
              <a:gd name="adj1" fmla="val 50000"/>
              <a:gd name="adj2" fmla="val 7988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A54B50A8-7D83-4165-A7F0-D91777A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5068887"/>
            <a:ext cx="2365375" cy="203200"/>
          </a:xfrm>
          <a:prstGeom prst="leftArrow">
            <a:avLst>
              <a:gd name="adj1" fmla="val 50000"/>
              <a:gd name="adj2" fmla="val 29101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27343981-6523-236C-BA5C-4C850BBC9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457" y="5778501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prediction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93EDA8E0-E4C5-419B-9B41-20B19CAB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Suppose there are 25 base classifiers.</a:t>
                </a:r>
              </a:p>
              <a:p>
                <a:pPr lvl="1"/>
                <a:r>
                  <a:rPr lang="en-US" altLang="en-US" dirty="0"/>
                  <a:t>Each classifier has error rate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0.35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classifiers are independent (different features and/or training data).</a:t>
                </a:r>
              </a:p>
              <a:p>
                <a:r>
                  <a:rPr lang="en-US" altLang="en-US" dirty="0"/>
                  <a:t>Probability that the ensemble classifier makes a wrong prediction:</a:t>
                </a: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854" name="Text Box 6">
                <a:extLst>
                  <a:ext uri="{FF2B5EF4-FFF2-40B4-BE49-F238E27FC236}">
                    <a16:creationId xmlns:a16="http://schemas.microsoft.com/office/drawing/2014/main" id="{698A97A7-598E-4B89-BA80-63D5C4C8E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5737647"/>
                <a:ext cx="7802563" cy="728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350"/>
                  </a:spcBef>
                  <a:spcAft>
                    <a:spcPts val="400"/>
                  </a:spcAft>
                </a:pPr>
                <a:r>
                  <a:rPr lang="en-US" altLang="en-US" sz="1600" b="1" dirty="0">
                    <a:latin typeface="Aptos" panose="020B0004020202020204" pitchFamily="34" charset="0"/>
                  </a:rPr>
                  <a:t>Note</a:t>
                </a:r>
              </a:p>
              <a:p>
                <a:pPr marL="342900" indent="-342900">
                  <a:spcBef>
                    <a:spcPts val="35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en-US" altLang="en-US" sz="1400" dirty="0">
                    <a:latin typeface="Aptos" panose="020B0004020202020204" pitchFamily="34" charset="0"/>
                  </a:rPr>
                  <a:t>The binomial coefficient gives the number of ways you can choose </a:t>
                </a:r>
                <a14:m>
                  <m:oMath xmlns:m="http://schemas.openxmlformats.org/officeDocument/2006/math"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400" dirty="0">
                    <a:latin typeface="Aptos" panose="020B0004020202020204" pitchFamily="34" charset="0"/>
                  </a:rPr>
                  <a:t> elements out of </a:t>
                </a:r>
                <a14:m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 = 25</m:t>
                    </m:r>
                  </m:oMath>
                </a14:m>
                <a:r>
                  <a:rPr lang="en-US" altLang="en-US" sz="1400" dirty="0">
                    <a:latin typeface="Aptos" panose="020B00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78854" name="Text Box 6">
                <a:extLst>
                  <a:ext uri="{FF2B5EF4-FFF2-40B4-BE49-F238E27FC236}">
                    <a16:creationId xmlns:a16="http://schemas.microsoft.com/office/drawing/2014/main" id="{698A97A7-598E-4B89-BA80-63D5C4C8E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737647"/>
                <a:ext cx="7802563" cy="728662"/>
              </a:xfrm>
              <a:prstGeom prst="rect">
                <a:avLst/>
              </a:prstGeom>
              <a:blipFill>
                <a:blip r:embed="rId4"/>
                <a:stretch>
                  <a:fillRect l="-781" t="-2500" b="-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/>
              <p:nvPr/>
            </p:nvSpPr>
            <p:spPr>
              <a:xfrm>
                <a:off x="949068" y="3644927"/>
                <a:ext cx="4314899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=0.06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" y="3644927"/>
                <a:ext cx="4314899" cy="1043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3E17172-5A90-10FA-13A8-C23B73FCF544}"/>
              </a:ext>
            </a:extLst>
          </p:cNvPr>
          <p:cNvSpPr/>
          <p:nvPr/>
        </p:nvSpPr>
        <p:spPr>
          <a:xfrm>
            <a:off x="6096000" y="3833813"/>
            <a:ext cx="2286000" cy="1042987"/>
          </a:xfrm>
          <a:prstGeom prst="wedgeRoundRectCallout">
            <a:avLst>
              <a:gd name="adj1" fmla="val -87209"/>
              <a:gd name="adj2" fmla="val -15196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= Probability that the majority (13 or more classifiers) make the wrong decision.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BE7A8D66-C513-4659-8C1A-F774DDA0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Ensemble Methods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CCE99E9-F459-4F3C-B726-46F11FB8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generate an ensemble of independent classifiers?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B6209D-EF38-B69D-9E2A-E7E47BCDA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747470"/>
              </p:ext>
            </p:extLst>
          </p:nvPr>
        </p:nvGraphicFramePr>
        <p:xfrm>
          <a:off x="1295400" y="2362200"/>
          <a:ext cx="6096000" cy="298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7137097F-2F3E-4E7A-9D56-2BC7F8D3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Aggregation)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C328ADD-017E-40E7-8A6C-DC5C1699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Sampling with replacement </a:t>
            </a:r>
            <a:r>
              <a:rPr lang="en-US" altLang="en-US" dirty="0"/>
              <a:t>(bootstrap sampling)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Note: some objects are chosen multiple times in a bootstrap sample while others are not chosen! A typical bootstrap sample contains about 63% of the objects in the original data.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Build classifiers, </a:t>
            </a:r>
            <a:r>
              <a:rPr lang="en-US" altLang="en-US" dirty="0"/>
              <a:t>one for each bootstrap sample (classifiers are hopefully independent since they are learned from different subsets of the data)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Aggregate</a:t>
            </a:r>
            <a:r>
              <a:rPr lang="en-US" altLang="en-US" dirty="0"/>
              <a:t> the classifiers' results by averaging or voting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1304CB67-FA37-4DE0-A124-79A443CA59A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0"/>
            <a:ext cx="7467600" cy="914400"/>
            <a:chOff x="528" y="932"/>
            <a:chExt cx="4559" cy="536"/>
          </a:xfrm>
        </p:grpSpPr>
        <p:pic>
          <p:nvPicPr>
            <p:cNvPr id="80900" name="Picture 4">
              <a:extLst>
                <a:ext uri="{FF2B5EF4-FFF2-40B4-BE49-F238E27FC236}">
                  <a16:creationId xmlns:a16="http://schemas.microsoft.com/office/drawing/2014/main" id="{F25BE61B-A815-4220-9BC9-8E00D021D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0F51F2D9-36CB-4B4B-A6D7-8FC7584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4233613-2136-4011-AEAB-C013682B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2B188BD-3552-46CB-A09C-801EEDDC2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Records that are incorrectly classified in one round will have their weights increased in the next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4 is hard to classify. Its weight is increased so it is more likely to be chosen again in subsequent rounds. This creates a larger error, and the classifier will try harder to predict it correctly.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Popular algorithm</a:t>
            </a:r>
            <a:r>
              <a:rPr lang="en-US" altLang="en-US" dirty="0"/>
              <a:t>: AdaBoost (Adaptive Boosting) typically uses decision trees as the weak learner.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61D852-F46F-44AC-B3A5-45C67B1DE53D}"/>
              </a:ext>
            </a:extLst>
          </p:cNvPr>
          <p:cNvGrpSpPr/>
          <p:nvPr/>
        </p:nvGrpSpPr>
        <p:grpSpPr>
          <a:xfrm>
            <a:off x="914400" y="2514600"/>
            <a:ext cx="7391400" cy="990600"/>
            <a:chOff x="534193" y="2514600"/>
            <a:chExt cx="8075613" cy="990600"/>
          </a:xfrm>
        </p:grpSpPr>
        <p:grpSp>
          <p:nvGrpSpPr>
            <p:cNvPr id="81923" name="Group 3">
              <a:extLst>
                <a:ext uri="{FF2B5EF4-FFF2-40B4-BE49-F238E27FC236}">
                  <a16:creationId xmlns:a16="http://schemas.microsoft.com/office/drawing/2014/main" id="{C03D9128-6BD3-4C70-9024-47AD2C6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193" y="2514600"/>
              <a:ext cx="8075613" cy="950913"/>
              <a:chOff x="336" y="1788"/>
              <a:chExt cx="5087" cy="599"/>
            </a:xfrm>
          </p:grpSpPr>
          <p:pic>
            <p:nvPicPr>
              <p:cNvPr id="81924" name="Picture 4">
                <a:extLst>
                  <a:ext uri="{FF2B5EF4-FFF2-40B4-BE49-F238E27FC236}">
                    <a16:creationId xmlns:a16="http://schemas.microsoft.com/office/drawing/2014/main" id="{DE7EEF7E-8729-4530-B33C-01E1F6080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1925" name="Text Box 5">
                <a:extLst>
                  <a:ext uri="{FF2B5EF4-FFF2-40B4-BE49-F238E27FC236}">
                    <a16:creationId xmlns:a16="http://schemas.microsoft.com/office/drawing/2014/main" id="{CDC77347-1F39-4F88-BECA-92067ED5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B68D7D94-3E97-40AF-BA09-95DACAD4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256" y="2947988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F5368984-A5AC-45B8-A935-654A7EB3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5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13ECBEB8-61BA-488E-AC58-3BF9765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1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Oval 9">
              <a:extLst>
                <a:ext uri="{FF2B5EF4-FFF2-40B4-BE49-F238E27FC236}">
                  <a16:creationId xmlns:a16="http://schemas.microsoft.com/office/drawing/2014/main" id="{C1DCB59B-E479-4BED-BA2B-87078CA4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3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Oval 10">
              <a:extLst>
                <a:ext uri="{FF2B5EF4-FFF2-40B4-BE49-F238E27FC236}">
                  <a16:creationId xmlns:a16="http://schemas.microsoft.com/office/drawing/2014/main" id="{72EF5254-FBBD-44FC-BC9B-BF257BB4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1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Oval 12">
              <a:extLst>
                <a:ext uri="{FF2B5EF4-FFF2-40B4-BE49-F238E27FC236}">
                  <a16:creationId xmlns:a16="http://schemas.microsoft.com/office/drawing/2014/main" id="{FA105D8B-4ADA-47ED-BFCD-A5C45D4A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9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Oval 13">
              <a:extLst>
                <a:ext uri="{FF2B5EF4-FFF2-40B4-BE49-F238E27FC236}">
                  <a16:creationId xmlns:a16="http://schemas.microsoft.com/office/drawing/2014/main" id="{43392D80-BDD4-4AFF-A037-E0627454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218" y="2947988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Oval 14">
              <a:extLst>
                <a:ext uri="{FF2B5EF4-FFF2-40B4-BE49-F238E27FC236}">
                  <a16:creationId xmlns:a16="http://schemas.microsoft.com/office/drawing/2014/main" id="{A007FA29-5BE2-4FC1-86C5-F4D98C2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406" y="2947988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5" name="Oval 15">
              <a:extLst>
                <a:ext uri="{FF2B5EF4-FFF2-40B4-BE49-F238E27FC236}">
                  <a16:creationId xmlns:a16="http://schemas.microsoft.com/office/drawing/2014/main" id="{E5AC1D4C-B64D-46A8-A640-F1F89410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443" y="2732088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0F35EF3-6326-4224-B21A-A5716EC87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22C6D7-1588-482D-BFE5-5DA16BAC2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8474" y="1825625"/>
            <a:ext cx="2936875" cy="4351338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Introduce two sources of randomness: “Bagging” and “Random input vectors”</a:t>
            </a:r>
          </a:p>
          <a:p>
            <a:r>
              <a:rPr lang="en-US" altLang="en-US" b="1" dirty="0"/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r>
              <a:rPr lang="en-US" altLang="en-US" b="1" dirty="0"/>
              <a:t>Random vector method</a:t>
            </a:r>
            <a:r>
              <a:rPr lang="en-US" altLang="en-US" dirty="0"/>
              <a:t>: At each node, the best split is chosen only from a random sample of the m possible attributes.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B72307D0-5D0D-4F38-88A5-68024E18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411163" y="1744662"/>
            <a:ext cx="5167312" cy="4351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D7C61E51-8E71-4C8F-AB14-2F2C29C5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Boosted Decision Trees (XGBoost)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0EA108C-5BC2-4D0B-9B37-A20326728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95850" y="1825625"/>
            <a:ext cx="363855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Idea</a:t>
            </a:r>
            <a:r>
              <a:rPr lang="en-US" altLang="en-US" dirty="0"/>
              <a:t>: build models to predict (correct) errors (= boosting).</a:t>
            </a:r>
          </a:p>
          <a:p>
            <a:endParaRPr lang="en-US" altLang="en-US" dirty="0"/>
          </a:p>
          <a:p>
            <a:r>
              <a:rPr lang="en-US" altLang="en-US" b="1" dirty="0"/>
              <a:t>Approach</a:t>
            </a:r>
            <a:r>
              <a:rPr lang="en-US" altLang="en-US" dirty="0"/>
              <a:t>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Start with a naive (weak) model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Calculate errors for each observation in the dataset.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Build a new model to predict these errors and add to the ensemble.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Go to 2.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0E5FD-D561-45D1-A576-40D5D46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5203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87F393-3D4A-2736-5DAD-8EA60616D2A5}"/>
              </a:ext>
            </a:extLst>
          </p:cNvPr>
          <p:cNvSpPr txBox="1"/>
          <p:nvPr/>
        </p:nvSpPr>
        <p:spPr>
          <a:xfrm>
            <a:off x="533400" y="3276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Error  should decrease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A85C92-4CA9-4D34-A2CC-43767BEAA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 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AA7F8601-5B0D-4376-8FF1-4ED76D99F0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 rule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b="1" dirty="0"/>
                  <a:t>covers</a:t>
                </a:r>
                <a:r>
                  <a:rPr lang="en-US" altLang="en-US" dirty="0"/>
                  <a:t> an instance x if the attributes of the instance satisfy the condition of the rule. Such a rule can be used for classification.</a:t>
                </a:r>
              </a:p>
            </p:txBody>
          </p:sp>
        </mc:Choice>
        <mc:Fallback xmlns=""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AA7F8601-5B0D-4376-8FF1-4ED76D99F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92100" indent="-29051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ptos" panose="020B0004020202020204" pitchFamily="34" charset="0"/>
                  </a:rPr>
                  <a:t>The rule R1 covers: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h𝑎𝑤𝑘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𝐵𝑖𝑟𝑑</m:t>
                    </m:r>
                  </m:oMath>
                </a14:m>
                <a:endParaRPr lang="en-US" altLang="en-US" sz="1800" dirty="0">
                  <a:latin typeface="Aptos" panose="020B0004020202020204" pitchFamily="34" charset="0"/>
                </a:endParaRPr>
              </a:p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ptos" panose="020B0004020202020204" pitchFamily="34" charset="0"/>
                  </a:rPr>
                  <a:t>The rule R3 covers: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𝑔𝑟𝑖𝑧𝑧𝑙𝑦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𝑏𝑒𝑎𝑟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𝑀𝑎𝑚𝑚𝑎𝑙</m:t>
                    </m:r>
                  </m:oMath>
                </a14:m>
                <a:endParaRPr lang="en-US" altLang="en-US" sz="18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blipFill>
                <a:blip r:embed="rId4"/>
                <a:stretch>
                  <a:fillRect l="-743" t="-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5">
            <a:extLst>
              <a:ext uri="{FF2B5EF4-FFF2-40B4-BE49-F238E27FC236}">
                <a16:creationId xmlns:a16="http://schemas.microsoft.com/office/drawing/2014/main" id="{F6CC058F-5CE8-4526-9DFC-A5956D6F2D9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8175"/>
            <a:ext cx="8456613" cy="731838"/>
            <a:chOff x="192" y="2802"/>
            <a:chExt cx="5327" cy="461"/>
          </a:xfrm>
        </p:grpSpPr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F4F5037-9163-403D-A055-1C401062B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4E6A341B-9DA8-4A1A-A9E7-94911EF08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5B1D8777-F7C4-F28F-E514-3C1F42E8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55876"/>
            <a:ext cx="5483224" cy="166211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Amphibians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B02AA-AA79-5EEE-4DAD-CFA6D516B5E0}"/>
              </a:ext>
            </a:extLst>
          </p:cNvPr>
          <p:cNvSpPr txBox="1"/>
          <p:nvPr/>
        </p:nvSpPr>
        <p:spPr>
          <a:xfrm>
            <a:off x="6172200" y="3953253"/>
            <a:ext cx="12192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Rule base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82ACF12C-B2CC-42A2-9CE1-880ADB55A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Popular Approaches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5D814B0-ADF5-4BDA-AF9A-4A226D1B5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Logistic Regression (Generalized linear models).</a:t>
            </a:r>
          </a:p>
          <a:p>
            <a:r>
              <a:rPr lang="en-US" altLang="en-US" dirty="0"/>
              <a:t>Linear Discriminant Analysis (LDA).</a:t>
            </a:r>
          </a:p>
          <a:p>
            <a:r>
              <a:rPr lang="en-US" altLang="en-US" dirty="0"/>
              <a:t>Regularized Models (Shrinkage).</a:t>
            </a:r>
          </a:p>
          <a:p>
            <a:r>
              <a:rPr lang="en-US" altLang="en-US" dirty="0"/>
              <a:t>Stacking.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A43D1D38-1B93-450F-B901-DE8C1B714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7220091-40A9-4895-AECE-46AD7D74F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b="1" dirty="0"/>
              <a:t>Class Imbalance Problem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27238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8268F2F3-D6B6-48E7-BBA1-BE6113CB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D55F46E-2734-414A-B8DF-40A0C530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9EAB67D-F4D5-471F-AAFF-11DD61BD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11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3" name="Picture 5" descr="Learning from Imbalanced Classes - Silicon Valley Data Science">
            <a:extLst>
              <a:ext uri="{FF2B5EF4-FFF2-40B4-BE49-F238E27FC236}">
                <a16:creationId xmlns:a16="http://schemas.microsoft.com/office/drawing/2014/main" id="{2EDDB2AC-318A-47DF-8B5B-50F17B9E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87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09" name="Rectangle 1">
            <a:extLst>
              <a:ext uri="{FF2B5EF4-FFF2-40B4-BE49-F238E27FC236}">
                <a16:creationId xmlns:a16="http://schemas.microsoft.com/office/drawing/2014/main" id="{882AA057-3C4C-4BAD-AE31-9093966C7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Imbalance Problem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A24CBB53-C23C-4BDB-B3FD-BFA1B6691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957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Consider a 2-class problem</a:t>
            </a:r>
          </a:p>
          <a:p>
            <a:pPr lvl="1"/>
            <a:r>
              <a:rPr lang="en-US" altLang="en-US" dirty="0"/>
              <a:t>Number of Class 0 examples = 9990</a:t>
            </a:r>
          </a:p>
          <a:p>
            <a:pPr lvl="1"/>
            <a:r>
              <a:rPr lang="en-US" altLang="en-US" dirty="0"/>
              <a:t>Number of Class 1 examples = 10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simple model: </a:t>
            </a:r>
          </a:p>
          <a:p>
            <a:pPr lvl="1"/>
            <a:r>
              <a:rPr lang="en-US" altLang="en-US" dirty="0"/>
              <a:t>Always predict Class 0</a:t>
            </a:r>
          </a:p>
          <a:p>
            <a:pPr lvl="1"/>
            <a:r>
              <a:rPr lang="en-US" altLang="en-US" dirty="0"/>
              <a:t>accuracy =  9990/10000 = 99.9 %</a:t>
            </a:r>
          </a:p>
          <a:p>
            <a:pPr lvl="1"/>
            <a:r>
              <a:rPr lang="en-US" altLang="en-US" dirty="0"/>
              <a:t> error =  0.1%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Issues</a:t>
            </a:r>
            <a:r>
              <a:rPr lang="en-US" alt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Evaluation: accuracy is misleading.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Learning: Most classifiers try to optimize accuracy/error. </a:t>
            </a:r>
            <a:r>
              <a:rPr lang="en-US" altLang="en-US" b="1" dirty="0"/>
              <a:t>These classifiers will not learn how to find examples of Class 1!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2E6092F-0940-4770-9C9D-C3B6F9524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Evaluation</a:t>
            </a: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4EBCEB6-D916-4EF8-8139-879FF7926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Do not use accuracy to evaluate problems with strong class imbalance!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Use instead:</a:t>
            </a:r>
          </a:p>
          <a:p>
            <a:r>
              <a:rPr lang="en-US" altLang="en-US" dirty="0"/>
              <a:t>ROC curves and AUC (area under the curve) for binary classifiers.</a:t>
            </a:r>
          </a:p>
          <a:p>
            <a:r>
              <a:rPr lang="en-US" altLang="en-US" dirty="0"/>
              <a:t>Cohen's Kappa which corrects for random accuracy.</a:t>
            </a:r>
          </a:p>
          <a:p>
            <a:r>
              <a:rPr lang="en-US" altLang="en-US" dirty="0"/>
              <a:t>Misclassification cost.</a:t>
            </a:r>
          </a:p>
          <a:p>
            <a:r>
              <a:rPr lang="en-US" altLang="en-US" dirty="0"/>
              <a:t>Precision/Recall plots or the F1 Score.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">
            <a:extLst>
              <a:ext uri="{FF2B5EF4-FFF2-40B4-BE49-F238E27FC236}">
                <a16:creationId xmlns:a16="http://schemas.microsoft.com/office/drawing/2014/main" id="{FEC32DCB-47BB-48A7-B8E5-AFACA44B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225550"/>
            <a:ext cx="4913313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1858" name="Rectangle 2">
            <a:extLst>
              <a:ext uri="{FF2B5EF4-FFF2-40B4-BE49-F238E27FC236}">
                <a16:creationId xmlns:a16="http://schemas.microsoft.com/office/drawing/2014/main" id="{7EB6AEF2-B4A7-4D40-9CB2-4CF690FAE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200D719-D331-4BB4-9575-B4FA1DE35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324350" cy="4351338"/>
          </a:xfrm>
        </p:spPr>
        <p:txBody>
          <a:bodyPr>
            <a:normAutofit fontScale="92500"/>
          </a:bodyPr>
          <a:lstStyle/>
          <a:p>
            <a:r>
              <a:rPr lang="en-US" altLang="en-US" b="1" dirty="0"/>
              <a:t>Do nothing</a:t>
            </a:r>
            <a:r>
              <a:rPr lang="en-US" altLang="en-US" dirty="0"/>
              <a:t>. Sometimes you get lucky!</a:t>
            </a:r>
          </a:p>
          <a:p>
            <a:r>
              <a:rPr lang="en-US" altLang="en-US" b="1" dirty="0"/>
              <a:t>Balance the data set</a:t>
            </a:r>
            <a:r>
              <a:rPr lang="en-US" altLang="en-US" dirty="0"/>
              <a:t>: Down-sample the majority class and/or up-sample the minority class (use sampling with replacement). Synthesize new examples with SMOTE.</a:t>
            </a:r>
            <a:br>
              <a:rPr lang="en-US" altLang="en-US" dirty="0"/>
            </a:br>
            <a:r>
              <a:rPr lang="en-US" altLang="en-US" dirty="0"/>
              <a:t>This will artificially increase the error for a mistake in the minority class.</a:t>
            </a:r>
          </a:p>
          <a:p>
            <a:r>
              <a:rPr lang="en-US" altLang="en-US" dirty="0"/>
              <a:t>Use </a:t>
            </a:r>
            <a:r>
              <a:rPr lang="en-US" altLang="en-US" b="1" dirty="0"/>
              <a:t>algorithms</a:t>
            </a:r>
            <a:r>
              <a:rPr lang="en-US" altLang="en-US" dirty="0"/>
              <a:t> that can deal with class imbalance (see next slide).</a:t>
            </a:r>
          </a:p>
          <a:p>
            <a:r>
              <a:rPr lang="en-US" altLang="en-US" dirty="0"/>
              <a:t>Throw away minority examples and switch to an </a:t>
            </a:r>
            <a:r>
              <a:rPr lang="en-US" altLang="en-US" b="1" dirty="0"/>
              <a:t>anomaly detection </a:t>
            </a:r>
            <a:r>
              <a:rPr lang="en-US" altLang="en-US" dirty="0"/>
              <a:t>framework.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454FAC7A-000E-4315-9DF8-3700686D2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2" name="Rectangle 2">
                <a:extLst>
                  <a:ext uri="{FF2B5EF4-FFF2-40B4-BE49-F238E27FC236}">
                    <a16:creationId xmlns:a16="http://schemas.microsoft.com/office/drawing/2014/main" id="{44E6B1B6-DB75-43AE-9898-6FD2803697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Some algorithms that can deal with class imbalance: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Use a </a:t>
                </a:r>
                <a:r>
                  <a:rPr lang="en-US" altLang="en-US" b="1" dirty="0"/>
                  <a:t>cost-sensitive classifier </a:t>
                </a:r>
                <a:r>
                  <a:rPr lang="en-US" altLang="en-US" dirty="0"/>
                  <a:t>that considers a cost matrix (not too many are available).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Use boosting techniques like </a:t>
                </a:r>
                <a:r>
                  <a:rPr lang="en-US" altLang="en-US" b="1" dirty="0"/>
                  <a:t>AdaBoost</a:t>
                </a:r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Use a classifier that </a:t>
                </a:r>
                <a:r>
                  <a:rPr lang="en-US" altLang="en-US" b="1" dirty="0"/>
                  <a:t>predict a probability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/>
                  <a:t> </a:t>
                </a:r>
                <a:r>
                  <a:rPr lang="en-US" altLang="en-US" dirty="0"/>
                  <a:t>and instead of choosing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choose the minority class if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en-US">
                                <a:latin typeface="Cambria Math" panose="02040503050406030204" pitchFamily="18" charset="0"/>
                              </a:rPr>
                              <m:t>minority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/>
                  <a:t>, 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/>
                  <a:t> is the decision threshold that is made smaller to account for the imbalance. 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Many classifiers naturally produce probabilities since they try to approximate the Bayesian decision rule.</a:t>
                </a:r>
                <a:br>
                  <a:rPr lang="en-US" altLang="en-US" dirty="0"/>
                </a:br>
                <a:r>
                  <a:rPr lang="en-US" altLang="en-US" dirty="0"/>
                  <a:t>For example, for decision trees probabilities can be estimated using the positive and negative training examples in each leaf node.</a:t>
                </a:r>
              </a:p>
            </p:txBody>
          </p:sp>
        </mc:Choice>
        <mc:Fallback xmlns="">
          <p:sp>
            <p:nvSpPr>
              <p:cNvPr id="122882" name="Rectangle 2">
                <a:extLst>
                  <a:ext uri="{FF2B5EF4-FFF2-40B4-BE49-F238E27FC236}">
                    <a16:creationId xmlns:a16="http://schemas.microsoft.com/office/drawing/2014/main" id="{44E6B1B6-DB75-43AE-9898-6FD280369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6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883" name="Picture 3">
            <a:extLst>
              <a:ext uri="{FF2B5EF4-FFF2-40B4-BE49-F238E27FC236}">
                <a16:creationId xmlns:a16="http://schemas.microsoft.com/office/drawing/2014/main" id="{435182FA-5523-4B93-926B-9F0C0363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9D1C1ACD-BD30-4A62-B28B-A49CDF08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Conclusion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DE7D157-788F-4855-BE1C-EF3302A3C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057400"/>
            <a:ext cx="4939867" cy="4166419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1700" b="1" dirty="0"/>
              <a:t>Bias</a:t>
            </a:r>
            <a:r>
              <a:rPr lang="en-US" altLang="en-US" sz="1700" dirty="0"/>
              <a:t>: There are many ways to implement the classification function. Each of them has a different inductive bias.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Feature extraction and feature creation </a:t>
            </a:r>
            <a:r>
              <a:rPr lang="en-US" altLang="en-US" sz="1700" dirty="0"/>
              <a:t>is important (e.g., interaction effects in linear models). Deep learning can also learn to create features.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Overfitting and model variability</a:t>
            </a:r>
            <a:r>
              <a:rPr lang="en-US" altLang="en-US" sz="1700" dirty="0"/>
              <a:t> are issues. Appropriate validation and test data needs to be used to produce and evaluate models that generalize well.</a:t>
            </a:r>
          </a:p>
          <a:p>
            <a:endParaRPr lang="en-US" altLang="en-US" sz="1700" dirty="0"/>
          </a:p>
          <a:p>
            <a:r>
              <a:rPr lang="en-US" altLang="en-US" sz="1700" dirty="0"/>
              <a:t>Accuracy is problematic for </a:t>
            </a:r>
            <a:r>
              <a:rPr lang="en-US" altLang="en-US" sz="1700" b="1" dirty="0"/>
              <a:t>imbalanced data sets</a:t>
            </a:r>
            <a:r>
              <a:rPr lang="en-US" altLang="en-US" sz="1700" dirty="0"/>
              <a:t>. Rebalancing the data may be necessity.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Model explainability</a:t>
            </a:r>
            <a:r>
              <a:rPr lang="en-US" altLang="en-US" sz="1700" dirty="0"/>
              <a:t> is often important. Rules and trees may be easier to explain than other models.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(Deep) artificial neural networks </a:t>
            </a:r>
            <a:r>
              <a:rPr lang="en-US" altLang="en-US" sz="1700" dirty="0"/>
              <a:t>are a very powerful method but other methods may be preferable since ANNs:</a:t>
            </a:r>
          </a:p>
          <a:p>
            <a:pPr lvl="1"/>
            <a:r>
              <a:rPr lang="en-US" altLang="en-US" sz="1400" dirty="0"/>
              <a:t>Have no or very low bias and need lots of training data.</a:t>
            </a:r>
          </a:p>
          <a:p>
            <a:pPr lvl="1"/>
            <a:r>
              <a:rPr lang="en-US" altLang="en-US" sz="1400" dirty="0"/>
              <a:t>Have many hyperparameters which need to be tuned experimentally.</a:t>
            </a:r>
          </a:p>
          <a:p>
            <a:pPr lvl="1"/>
            <a:r>
              <a:rPr lang="en-US" altLang="en-US" sz="1400" dirty="0"/>
              <a:t>Model represents a black box and it is hard to explain why it makes decisions.</a:t>
            </a:r>
          </a:p>
          <a:p>
            <a:pPr lvl="1"/>
            <a:endParaRPr lang="en-US" altLang="en-US" sz="1400" dirty="0"/>
          </a:p>
        </p:txBody>
      </p:sp>
      <p:pic>
        <p:nvPicPr>
          <p:cNvPr id="123908" name="Picture 123907">
            <a:extLst>
              <a:ext uri="{FF2B5EF4-FFF2-40B4-BE49-F238E27FC236}">
                <a16:creationId xmlns:a16="http://schemas.microsoft.com/office/drawing/2014/main" id="{E398A94F-351B-48C6-80CA-0DA9DB6F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0E5CFED-2596-4211-90BA-C42832A0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 vs. Voting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18131B-AF81-4DDC-BDF2-85206635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7" y="1584323"/>
            <a:ext cx="7886700" cy="490855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dirty="0"/>
              <a:t>An ordered rule set is known as a decision list</a:t>
            </a:r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dirty="0"/>
              <a:t>It is assigned to the class label of the highest ranked rule it has triggered (R3 is selected below -&gt; Amphibians)</a:t>
            </a:r>
          </a:p>
          <a:p>
            <a:pPr lvl="1"/>
            <a:r>
              <a:rPr lang="en-US" altLang="en-US" dirty="0"/>
              <a:t>If none of the rules fired, it is assigned to the default class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Alternative: (weighted) voting by all matching rules (-&gt; Amphibians)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83A57F-B022-43B3-884F-D016F4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3200401"/>
            <a:ext cx="5483224" cy="164862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R2: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R3: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Amphibians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</a:pPr>
            <a:r>
              <a:rPr lang="en-US" altLang="en-US" sz="1600" dirty="0">
                <a:latin typeface="Aptos" panose="020B00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</a:pPr>
            <a:r>
              <a:rPr lang="en-US" altLang="en-US" sz="1600" dirty="0">
                <a:latin typeface="Aptos" panose="020B0004020202020204" pitchFamily="34" charset="0"/>
              </a:rPr>
              <a:t>R5: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Amphibians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9E0F46-E81E-43E4-B895-F2CD30C5D3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230019"/>
            <a:ext cx="7999413" cy="458787"/>
            <a:chOff x="384" y="3127"/>
            <a:chExt cx="5039" cy="289"/>
          </a:xfrm>
        </p:grpSpPr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7ECF6161-09D1-4CCE-B514-DB62F717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682351A-87CF-4E02-A7E0-7EE2BCBF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9223" name="Line 7">
            <a:extLst>
              <a:ext uri="{FF2B5EF4-FFF2-40B4-BE49-F238E27FC236}">
                <a16:creationId xmlns:a16="http://schemas.microsoft.com/office/drawing/2014/main" id="{66806E1A-094A-484D-827A-BFFFE6DA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471194"/>
            <a:ext cx="5365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83903B49-E2E7-44C7-B3D5-46E63557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471194"/>
            <a:ext cx="1588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BCFCA0B-559F-435D-979E-F400BD2EB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4852194"/>
            <a:ext cx="3079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4CFF684-BE68-40D5-81EB-70000901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852194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82DDF-5744-4ED8-7320-43745AA07346}"/>
              </a:ext>
            </a:extLst>
          </p:cNvPr>
          <p:cNvSpPr txBox="1"/>
          <p:nvPr/>
        </p:nvSpPr>
        <p:spPr>
          <a:xfrm>
            <a:off x="5781227" y="4653438"/>
            <a:ext cx="12192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Rule base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C8882D5-3AD6-F147-1373-1710101C99AD}"/>
              </a:ext>
            </a:extLst>
          </p:cNvPr>
          <p:cNvSpPr/>
          <p:nvPr/>
        </p:nvSpPr>
        <p:spPr>
          <a:xfrm>
            <a:off x="7620000" y="5823741"/>
            <a:ext cx="1447800" cy="804067"/>
          </a:xfrm>
          <a:prstGeom prst="wedgeRoundRectCallout">
            <a:avLst>
              <a:gd name="adj1" fmla="val -26964"/>
              <a:gd name="adj2" fmla="val -89899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R3, 4  and 5 cover the observation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D4A86B3-0A9D-4DE3-AEEE-97F118D4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dirty="0"/>
              <a:t>Rules From Decision Trees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B96185F-0053-40E3-85BB-4442B55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918077"/>
            <a:ext cx="7885112" cy="178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ptos" panose="020B0004020202020204" pitchFamily="34" charset="0"/>
              </a:rPr>
              <a:t>Rules are created by reading the decisions in tree branches from the root to a final node.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ptos" panose="020B0004020202020204" pitchFamily="34" charset="0"/>
              </a:rPr>
              <a:t>Rule set contains as much information as the tree.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ptos" panose="020B0004020202020204" pitchFamily="34" charset="0"/>
              </a:rPr>
              <a:t>Rules can be simplified (similar to pruning of the tree).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ptos" panose="020B0004020202020204" pitchFamily="34" charset="0"/>
              </a:rPr>
              <a:t>Example: C4.5rules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AE330841-C6A5-411E-8669-81ACB59B1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838199" y="1057157"/>
            <a:ext cx="6291263" cy="37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029E035-FA7A-4BA1-82DA-78DA7804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Methods of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356-D714-4BFB-B5BC-56A2F46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Extract rules directly from the data.</a:t>
            </a:r>
          </a:p>
          <a:p>
            <a:r>
              <a:rPr lang="en-US" altLang="en-US" dirty="0"/>
              <a:t>Sequential Covering (Example: try to cover class +)</a:t>
            </a:r>
          </a:p>
          <a:p>
            <a:pPr lvl="8"/>
            <a:endParaRPr lang="en-US" altLang="en-US" dirty="0"/>
          </a:p>
          <a:p>
            <a:endParaRPr lang="en-US" dirty="0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08B90B7A-5458-4850-A408-6594C148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4113"/>
              </p:ext>
            </p:extLst>
          </p:nvPr>
        </p:nvGraphicFramePr>
        <p:xfrm>
          <a:off x="528638" y="2971800"/>
          <a:ext cx="25003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4960" imgH="3650040" progId="">
                  <p:embed/>
                </p:oleObj>
              </mc:Choice>
              <mc:Fallback>
                <p:oleObj r:id="rId3" imgW="3234960" imgH="365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71800"/>
                        <a:ext cx="2500312" cy="25527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617E868-AB7D-4E02-B73A-4FA5849AF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12671"/>
              </p:ext>
            </p:extLst>
          </p:nvPr>
        </p:nvGraphicFramePr>
        <p:xfrm>
          <a:off x="3232150" y="2989262"/>
          <a:ext cx="22971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989262"/>
                        <a:ext cx="2297113" cy="247332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08484AD-4B09-4CCB-AE07-EB953F7FA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24673"/>
              </p:ext>
            </p:extLst>
          </p:nvPr>
        </p:nvGraphicFramePr>
        <p:xfrm>
          <a:off x="5773738" y="2989262"/>
          <a:ext cx="25812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989262"/>
                        <a:ext cx="2581275" cy="250666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347105DD-347F-4E1D-A9EE-18F75111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92525"/>
            <a:ext cx="4365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...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47CFFAB-0747-4A06-9B4E-C0D19EA4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7987"/>
            <a:ext cx="38973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R1: </a:t>
            </a:r>
            <a:r>
              <a:rPr lang="en-US" altLang="en-US" i="1" dirty="0">
                <a:latin typeface="Aptos" panose="020B0004020202020204" pitchFamily="34" charset="0"/>
              </a:rPr>
              <a:t>a&gt;x&gt;b </a:t>
            </a:r>
            <a:r>
              <a:rPr lang="en-US" altLang="en-US" i="1" dirty="0">
                <a:latin typeface="Aptos" panose="020B0004020202020204" pitchFamily="34" charset="0"/>
                <a:cs typeface="FreeSerif" pitchFamily="16" charset="0"/>
              </a:rPr>
              <a:t>∧</a:t>
            </a:r>
            <a:r>
              <a:rPr lang="en-US" altLang="en-US" i="1" dirty="0">
                <a:latin typeface="Aptos" panose="020B0004020202020204" pitchFamily="34" charset="0"/>
              </a:rPr>
              <a:t> c&gt;y&gt;d </a:t>
            </a:r>
            <a:r>
              <a:rPr lang="en-US" altLang="en-US" i="1" dirty="0">
                <a:latin typeface="Aptos" panose="020B0004020202020204" pitchFamily="34" charset="0"/>
                <a:cs typeface="FreeSerif" pitchFamily="16" charset="0"/>
              </a:rPr>
              <a:t>⟶</a:t>
            </a:r>
            <a:r>
              <a:rPr lang="en-US" altLang="en-US" i="1" dirty="0">
                <a:latin typeface="Aptos" panose="020B0004020202020204" pitchFamily="34" charset="0"/>
              </a:rPr>
              <a:t> class +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7D5D6E5-CF5C-4516-B833-03826E1E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19675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dirty="0">
                <a:latin typeface="Aptos" panose="020B0004020202020204" pitchFamily="34" charset="0"/>
              </a:rPr>
              <a:t>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B2C1617-68D4-4F6D-A967-90450044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5019675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dirty="0">
                <a:latin typeface="Aptos" panose="020B0004020202020204" pitchFamily="34" charset="0"/>
              </a:rPr>
              <a:t>b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4B5F99AB-FA0D-4BFC-A253-F3B7033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3653363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dirty="0">
                <a:latin typeface="Aptos" panose="020B0004020202020204" pitchFamily="34" charset="0"/>
              </a:rPr>
              <a:t>c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741367E-AE6A-44D2-B83B-3FD8DA64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95600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dirty="0">
                <a:latin typeface="Aptos" panose="020B0004020202020204" pitchFamily="34" charset="0"/>
              </a:rPr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E78596-CE92-965D-8315-4AE8A581A57F}"/>
              </a:ext>
            </a:extLst>
          </p:cNvPr>
          <p:cNvGrpSpPr/>
          <p:nvPr/>
        </p:nvGrpSpPr>
        <p:grpSpPr>
          <a:xfrm>
            <a:off x="201613" y="2566463"/>
            <a:ext cx="3043237" cy="2940574"/>
            <a:chOff x="201613" y="2566463"/>
            <a:chExt cx="3043237" cy="2940574"/>
          </a:xfrm>
        </p:grpSpPr>
        <p:sp>
          <p:nvSpPr>
            <p:cNvPr id="16391" name="Text Box 7">
              <a:extLst>
                <a:ext uri="{FF2B5EF4-FFF2-40B4-BE49-F238E27FC236}">
                  <a16:creationId xmlns:a16="http://schemas.microsoft.com/office/drawing/2014/main" id="{10C8AFEC-06A1-41D2-BE85-63913D9E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475" y="5051425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16392" name="Line 8">
              <a:extLst>
                <a:ext uri="{FF2B5EF4-FFF2-40B4-BE49-F238E27FC236}">
                  <a16:creationId xmlns:a16="http://schemas.microsoft.com/office/drawing/2014/main" id="{8B6CA53C-8271-4F7A-A467-86CAD34F9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75" y="5091112"/>
              <a:ext cx="2703513" cy="14288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2EB136D9-0272-4397-B077-AD271D9CD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8" y="2833687"/>
              <a:ext cx="1587" cy="2354263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2" name="Text Box 7">
              <a:extLst>
                <a:ext uri="{FF2B5EF4-FFF2-40B4-BE49-F238E27FC236}">
                  <a16:creationId xmlns:a16="http://schemas.microsoft.com/office/drawing/2014/main" id="{5F096599-0DF8-757D-F16C-96E7EF6C8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3" y="2566463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EC8583-F29C-EEC2-026B-C481BBE25DD3}"/>
              </a:ext>
            </a:extLst>
          </p:cNvPr>
          <p:cNvGrpSpPr/>
          <p:nvPr/>
        </p:nvGrpSpPr>
        <p:grpSpPr>
          <a:xfrm>
            <a:off x="2941636" y="2590800"/>
            <a:ext cx="2849564" cy="2916237"/>
            <a:chOff x="201613" y="2566463"/>
            <a:chExt cx="3043237" cy="2940574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FC6EE06E-6E00-2C11-DC7D-467B638AB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475" y="5051425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9604C900-AE50-3AA4-D9D2-A701BD3D1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75" y="5091112"/>
              <a:ext cx="2703513" cy="14288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4FCA017-B700-AFBE-0D55-3158B5FFC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8" y="2833687"/>
              <a:ext cx="1587" cy="2354263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C87A96E2-F449-559B-4C10-B0E0732B6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3" y="2566463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2036B-9048-4940-C096-2DE50FD1E9DD}"/>
              </a:ext>
            </a:extLst>
          </p:cNvPr>
          <p:cNvGrpSpPr/>
          <p:nvPr/>
        </p:nvGrpSpPr>
        <p:grpSpPr>
          <a:xfrm>
            <a:off x="5472113" y="2590800"/>
            <a:ext cx="3043237" cy="2940574"/>
            <a:chOff x="201613" y="2566463"/>
            <a:chExt cx="3043237" cy="2940574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2244989D-7A32-67EA-03B8-E475EE6F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475" y="5051425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EEFBCEF2-0626-40AF-ACC8-99CEC1CB3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75" y="5091112"/>
              <a:ext cx="2703513" cy="14288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48BA5EFA-E365-3B99-38F8-18A634A20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8" y="2833687"/>
              <a:ext cx="1587" cy="2354263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75C97950-6B9C-F4A4-64A7-7111F8C40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3" y="2566463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D82C5C-C774-4BFD-941C-EDF66C6B4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graphicFrame>
        <p:nvGraphicFramePr>
          <p:cNvPr id="32772" name="Rectangle 2">
            <a:extLst>
              <a:ext uri="{FF2B5EF4-FFF2-40B4-BE49-F238E27FC236}">
                <a16:creationId xmlns:a16="http://schemas.microsoft.com/office/drawing/2014/main" id="{8B13D723-D4E7-4CEB-941D-D5EC40924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745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3763</Words>
  <Application>Microsoft Office PowerPoint</Application>
  <PresentationFormat>On-screen Show (4:3)</PresentationFormat>
  <Paragraphs>637</Paragraphs>
  <Slides>56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Aptos</vt:lpstr>
      <vt:lpstr>Aptos Display</vt:lpstr>
      <vt:lpstr>Arial</vt:lpstr>
      <vt:lpstr>Calibri</vt:lpstr>
      <vt:lpstr>Cambria Math</vt:lpstr>
      <vt:lpstr>Symbol</vt:lpstr>
      <vt:lpstr>Times New Roman</vt:lpstr>
      <vt:lpstr>Wingdings</vt:lpstr>
      <vt:lpstr>1_Office Theme</vt:lpstr>
      <vt:lpstr>Introduction to  Data Mining    Chapter 4 Classification –  Alternative Techniques </vt:lpstr>
      <vt:lpstr>R Code Examples</vt:lpstr>
      <vt:lpstr>Topics</vt:lpstr>
      <vt:lpstr>Rule-Based Classifier</vt:lpstr>
      <vt:lpstr>Using a Rule-Based Classifier</vt:lpstr>
      <vt:lpstr>Ordered Rule Set vs. Voting</vt:lpstr>
      <vt:lpstr>Rules From Decision Trees</vt:lpstr>
      <vt:lpstr>Direct Methods of Rule Generation</vt:lpstr>
      <vt:lpstr>Advantages of Rule-Based Classifiers</vt:lpstr>
      <vt:lpstr>Topics</vt:lpstr>
      <vt:lpstr>Nearest-Neighbor Classifiers</vt:lpstr>
      <vt:lpstr>Nearest-Neighbor Classifiers</vt:lpstr>
      <vt:lpstr>Definition of Nearest Neighbor</vt:lpstr>
      <vt:lpstr>Distance Computation for  Nearest-Neighbor Classification</vt:lpstr>
      <vt:lpstr>Choosing k</vt:lpstr>
      <vt:lpstr>Advantages and Disadvantages</vt:lpstr>
      <vt:lpstr>Topics</vt:lpstr>
      <vt:lpstr>Bayes’ Rule</vt:lpstr>
      <vt:lpstr>Example of Bayes Theorem</vt:lpstr>
      <vt:lpstr>Bayesian Classifiers</vt:lpstr>
      <vt:lpstr>Bayesian Classifiers</vt:lpstr>
      <vt:lpstr>Approximation of Bayesian Classifiers</vt:lpstr>
      <vt:lpstr>Naïve Bayes Classifier</vt:lpstr>
      <vt:lpstr>How to Estimate Probabilities from Data? Nominal Features</vt:lpstr>
      <vt:lpstr>How to Estimate Probabilities from Data? Continuous Features</vt:lpstr>
      <vt:lpstr>Example of Naïve Bayes Classifier</vt:lpstr>
      <vt:lpstr>Naïve Bayes Classifier: Dealing With Low Counts</vt:lpstr>
      <vt:lpstr>Naïve Bayes (Summary)</vt:lpstr>
      <vt:lpstr>Topics</vt:lpstr>
      <vt:lpstr>The Artificial Neuron</vt:lpstr>
      <vt:lpstr>General Structure of an ANN</vt:lpstr>
      <vt:lpstr>Deep Learning / Deep Neural Networks </vt:lpstr>
      <vt:lpstr>Topics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Topics</vt:lpstr>
      <vt:lpstr>Ensemble Methods</vt:lpstr>
      <vt:lpstr>General Idea</vt:lpstr>
      <vt:lpstr>Why does it work?</vt:lpstr>
      <vt:lpstr>Examples of Ensemble Methods</vt:lpstr>
      <vt:lpstr>Bagging (Bootstrap Aggregation)</vt:lpstr>
      <vt:lpstr>Boosting</vt:lpstr>
      <vt:lpstr>Random Forests</vt:lpstr>
      <vt:lpstr>Gradient Boosted Decision Trees (XGBoost)</vt:lpstr>
      <vt:lpstr>Other Popular Approaches</vt:lpstr>
      <vt:lpstr>Topics</vt:lpstr>
      <vt:lpstr>Class Imbalance Problem</vt:lpstr>
      <vt:lpstr>Class Imbalance Problem: Evaluation</vt:lpstr>
      <vt:lpstr>Class Imbalance Problem: Learning</vt:lpstr>
      <vt:lpstr>Class Imbalance Problem: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Alternative Techniques</dc:title>
  <dc:creator>Computations</dc:creator>
  <cp:lastModifiedBy>Hahsler, Michael</cp:lastModifiedBy>
  <cp:revision>437</cp:revision>
  <cp:lastPrinted>2001-08-28T17:59:37Z</cp:lastPrinted>
  <dcterms:created xsi:type="dcterms:W3CDTF">1998-03-18T13:44:31Z</dcterms:created>
  <dcterms:modified xsi:type="dcterms:W3CDTF">2025-04-14T14:50:35Z</dcterms:modified>
</cp:coreProperties>
</file>