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7" r:id="rId16"/>
    <p:sldId id="270" r:id="rId17"/>
    <p:sldId id="271" r:id="rId18"/>
    <p:sldId id="272" r:id="rId19"/>
    <p:sldId id="273" r:id="rId20"/>
    <p:sldId id="274" r:id="rId21"/>
    <p:sldId id="260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36" r:id="rId40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06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Based in Slides </a:t>
            </a:r>
            <a:r>
              <a:rPr lang="en-US" sz="1700" dirty="0">
                <a:solidFill>
                  <a:schemeClr val="bg1"/>
                </a:solidFill>
              </a:rPr>
              <a:t>by Tan, Steinbach, </a:t>
            </a:r>
            <a:r>
              <a:rPr lang="en-US" sz="1700" dirty="0" err="1">
                <a:solidFill>
                  <a:schemeClr val="bg1"/>
                </a:solidFill>
              </a:rPr>
              <a:t>Karpatne</a:t>
            </a:r>
            <a:r>
              <a:rPr lang="en-US" sz="1700" dirty="0">
                <a:solidFill>
                  <a:schemeClr val="bg1"/>
                </a:solidFill>
              </a:rPr>
              <a:t>, Kumar</a:t>
            </a:r>
            <a:endParaRPr lang="en-US" altLang="en-US" sz="17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41059"/>
            <a:ext cx="7385050" cy="22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Location: Mean and Median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quantitative features.</a:t>
            </a:r>
          </a:p>
          <a:p>
            <a:r>
              <a:rPr lang="en-US" altLang="en-US" dirty="0"/>
              <a:t>The mean is the most common measure of the location of a set of points.  </a:t>
            </a:r>
          </a:p>
          <a:p>
            <a:r>
              <a:rPr lang="en-US" altLang="en-US" dirty="0"/>
              <a:t>However, the mean is very sensitive to outliers.   </a:t>
            </a:r>
          </a:p>
          <a:p>
            <a:r>
              <a:rPr lang="en-US" altLang="en-US" dirty="0"/>
              <a:t>Thus, the median or a trimmed mean is also commonly used.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5091"/>
              </p:ext>
            </p:extLst>
          </p:nvPr>
        </p:nvGraphicFramePr>
        <p:xfrm>
          <a:off x="822325" y="1752600"/>
          <a:ext cx="65055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752600"/>
                        <a:ext cx="6505575" cy="190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/>
              </a:p>
              <a:p>
                <a:r>
                  <a:rPr lang="en-US" altLang="en-US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41EC8C6-7269-4906-AC12-5C1878B26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Visualization is the conversion of data into a visual or tabular format so that the characteristics of the data and the </a:t>
            </a:r>
            <a:r>
              <a:rPr lang="en-US" altLang="en-US" b="1" dirty="0"/>
              <a:t>relationships among data items or attributes </a:t>
            </a:r>
            <a:r>
              <a:rPr lang="en-US" altLang="en-US" dirty="0"/>
              <a:t>can be analyzed or reported.</a:t>
            </a:r>
          </a:p>
          <a:p>
            <a:endParaRPr lang="en-US" altLang="en-US" dirty="0"/>
          </a:p>
          <a:p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/>
            <a:r>
              <a:rPr lang="en-US" altLang="en-US" dirty="0"/>
              <a:t>Humans have a well-developed ability to analyze large amounts of information that is presented visually</a:t>
            </a:r>
          </a:p>
          <a:p>
            <a:pPr lvl="1"/>
            <a:r>
              <a:rPr lang="en-US" altLang="en-US" dirty="0"/>
              <a:t>Can detect general patterns and trends</a:t>
            </a:r>
          </a:p>
          <a:p>
            <a:pPr lvl="1"/>
            <a:r>
              <a:rPr lang="en-US" altLang="en-US" dirty="0"/>
              <a:t>Can detect outliers and unusual patterns   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mapping of information to a visual format</a:t>
            </a:r>
          </a:p>
          <a:p>
            <a:r>
              <a:rPr lang="en-US" altLang="en-US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/>
              <a:t>Example: </a:t>
            </a:r>
          </a:p>
          <a:p>
            <a:pPr lvl="1"/>
            <a:r>
              <a:rPr lang="en-US" altLang="en-US"/>
              <a:t>Objects are often represented as points</a:t>
            </a:r>
          </a:p>
          <a:p>
            <a:pPr lvl="1"/>
            <a:r>
              <a:rPr lang="en-US" altLang="en-US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Arrangement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placement of visual elements within a display</a:t>
            </a:r>
          </a:p>
          <a:p>
            <a:r>
              <a:rPr lang="en-US" altLang="en-US"/>
              <a:t>Can make a large difference in how easy it is to understand the data</a:t>
            </a:r>
          </a:p>
          <a:p>
            <a:r>
              <a:rPr lang="en-US" altLang="en-US"/>
              <a:t>Example: 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988"/>
            <a:ext cx="69929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Distribution: Histograms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447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Usually shows the distribution of values of a single variable</a:t>
            </a:r>
          </a:p>
          <a:p>
            <a:r>
              <a:rPr lang="en-US" altLang="en-US" dirty="0"/>
              <a:t>Divide the values into bins and show a bar plot of the number of objects in each bin. </a:t>
            </a:r>
          </a:p>
          <a:p>
            <a:r>
              <a:rPr lang="en-US" altLang="en-US" dirty="0"/>
              <a:t>The height of each bar indicates the number of objects</a:t>
            </a:r>
          </a:p>
          <a:p>
            <a:r>
              <a:rPr lang="en-US" altLang="en-US" dirty="0"/>
              <a:t>Shape of histogram depends on the number of bins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 Petal Width (10 and 20 bins, respectively) </a:t>
            </a:r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5" y="3849561"/>
            <a:ext cx="3606985" cy="271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16" y="3833684"/>
            <a:ext cx="3632387" cy="27433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Box Plots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566" y="1887816"/>
            <a:ext cx="7886700" cy="4351338"/>
          </a:xfrm>
        </p:spPr>
        <p:txBody>
          <a:bodyPr/>
          <a:lstStyle/>
          <a:p>
            <a:r>
              <a:rPr lang="en-US" altLang="en-US" dirty="0"/>
              <a:t>Box plots can be used to compare attributes or subgroups.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2528051"/>
            <a:ext cx="4158916" cy="3070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" y="2590800"/>
            <a:ext cx="4419827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90" y="5743828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01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Histograms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the joint distribution of the values of two attributes </a:t>
            </a:r>
          </a:p>
          <a:p>
            <a:r>
              <a:rPr lang="en-US" altLang="en-US"/>
              <a:t>Example: petal width and petal length</a:t>
            </a:r>
          </a:p>
          <a:p>
            <a:pPr lvl="1"/>
            <a:r>
              <a:rPr lang="en-US" altLang="en-US"/>
              <a:t>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r>
              <a:rPr lang="en-US" altLang="en-US" dirty="0"/>
              <a:t>Attributes values determine the position</a:t>
            </a:r>
          </a:p>
          <a:p>
            <a:r>
              <a:rPr lang="en-US" altLang="en-US" dirty="0"/>
              <a:t>Two-dimensional scatter plots most common, but can have three-dimensional scatter plots</a:t>
            </a:r>
          </a:p>
          <a:p>
            <a:r>
              <a:rPr lang="en-US" altLang="en-US" dirty="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9"/>
            <a:ext cx="4471521" cy="27909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6128034" cy="5549784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2" y="4572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Contour Plots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74688"/>
            <a:ext cx="8428038" cy="6008687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 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Useful when a continuous attribute is measured on a </a:t>
            </a:r>
            <a:r>
              <a:rPr lang="en-US" altLang="en-US" b="1" dirty="0"/>
              <a:t>spatial grid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They partition the plane into regions of similar values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contour lines that form the boundaries of these regions connect points with equal values	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most common example is contour maps of elevation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19800" cy="3736975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Celsius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Plots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plot a data matrix</a:t>
            </a:r>
          </a:p>
          <a:p>
            <a:r>
              <a:rPr lang="en-US" altLang="en-US" dirty="0"/>
              <a:t>Can be useful when objects are sorted according to class</a:t>
            </a:r>
          </a:p>
          <a:p>
            <a:r>
              <a:rPr lang="en-US" altLang="en-US" dirty="0"/>
              <a:t>Typically, the attributes are normalized to prevent one attribute from dominating the plot	</a:t>
            </a:r>
          </a:p>
          <a:p>
            <a:r>
              <a:rPr lang="en-US" altLang="en-US" dirty="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of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40274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Deviation form feature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28" y="1834763"/>
            <a:ext cx="6926544" cy="47222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Visualization of the Iris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3" y="1552074"/>
            <a:ext cx="6049433" cy="49688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5394325"/>
            <a:ext cx="2495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Reordered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0362"/>
            <a:ext cx="4668267" cy="333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10520"/>
            <a:ext cx="4608384" cy="33361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Visualization Techniques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 Plots </a:t>
            </a:r>
          </a:p>
          <a:p>
            <a:pPr lvl="1"/>
            <a:r>
              <a:rPr lang="en-US" altLang="en-US"/>
              <a:t>Similar approach to parallel coordinates, but axes radiate from a central point</a:t>
            </a:r>
          </a:p>
          <a:p>
            <a:pPr lvl="1"/>
            <a:r>
              <a:rPr lang="en-US" altLang="en-US"/>
              <a:t>The line connecting the values of an object is a polygon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Chernoff Faces</a:t>
            </a:r>
          </a:p>
          <a:p>
            <a:pPr lvl="1"/>
            <a:r>
              <a:rPr lang="en-US" altLang="en-US"/>
              <a:t>Approach created by Herman Chernoff</a:t>
            </a:r>
          </a:p>
          <a:p>
            <a:pPr lvl="1"/>
            <a:r>
              <a:rPr lang="en-US" altLang="en-US"/>
              <a:t>This approach associates each attribute with a characteristic of a face</a:t>
            </a:r>
          </a:p>
          <a:p>
            <a:pPr lvl="1"/>
            <a:r>
              <a:rPr lang="en-US" altLang="en-US"/>
              <a:t>The values of each attribute determine the appearance of the corresponding facial characteristic	</a:t>
            </a:r>
          </a:p>
          <a:p>
            <a:pPr lvl="1"/>
            <a:r>
              <a:rPr lang="en-US" altLang="en-US"/>
              <a:t>Each object becomes a separate face</a:t>
            </a:r>
          </a:p>
          <a:p>
            <a:pPr lvl="1"/>
            <a:r>
              <a:rPr lang="en-US" altLang="en-US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88AFE0-1201-4040-ACA4-2ACC8939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Summary statistics  are numbers that summarize properties of the data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Summarized properties include location and spread for continuous data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Examples: 	location - mean</a:t>
            </a:r>
            <a:br>
              <a:rPr lang="en-US" altLang="en-US" dirty="0"/>
            </a:br>
            <a:r>
              <a:rPr lang="en-US" altLang="en-US" dirty="0"/>
              <a:t>                   	spread - standard deviation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Most summary statistics can be calculated in a single pass through the data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and Mode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frequency of an attribute value is the percentage of time the value occurs in the </a:t>
            </a:r>
            <a:br>
              <a:rPr lang="en-US" altLang="en-US" dirty="0"/>
            </a:br>
            <a:r>
              <a:rPr lang="en-US" altLang="en-US" dirty="0"/>
              <a:t>data set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an attribute is the most frequent attribute value   </a:t>
            </a:r>
          </a:p>
          <a:p>
            <a:r>
              <a:rPr lang="en-US" altLang="en-US" dirty="0"/>
              <a:t>The notions of frequency and mode are typically used with </a:t>
            </a:r>
            <a:r>
              <a:rPr lang="en-US" altLang="en-US" b="1" dirty="0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1627</Words>
  <Application>Microsoft Office PowerPoint</Application>
  <PresentationFormat>On-screen Show (4:3)</PresentationFormat>
  <Paragraphs>239</Paragraphs>
  <Slides>39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Visualization of the Iris Data Matrix</vt:lpstr>
      <vt:lpstr>Visualization of the Iris Correlation Matrix</vt:lpstr>
      <vt:lpstr>Parallel Coordinates</vt:lpstr>
      <vt:lpstr>Parallel Coordinates Plots for Iris Data</vt:lpstr>
      <vt:lpstr>Other Visualization Techniques</vt:lpstr>
      <vt:lpstr>Star Plots for Iris Data</vt:lpstr>
      <vt:lpstr>Chernoff Faces for Iris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14</cp:revision>
  <dcterms:created xsi:type="dcterms:W3CDTF">2021-01-19T16:01:52Z</dcterms:created>
  <dcterms:modified xsi:type="dcterms:W3CDTF">2024-08-12T19:05:30Z</dcterms:modified>
</cp:coreProperties>
</file>