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30" r:id="rId2"/>
  </p:sldMasterIdLst>
  <p:notesMasterIdLst>
    <p:notesMasterId r:id="rId50"/>
  </p:notesMasterIdLst>
  <p:sldIdLst>
    <p:sldId id="352" r:id="rId3"/>
    <p:sldId id="353" r:id="rId4"/>
    <p:sldId id="257" r:id="rId5"/>
    <p:sldId id="258" r:id="rId6"/>
    <p:sldId id="259" r:id="rId7"/>
    <p:sldId id="260" r:id="rId8"/>
    <p:sldId id="346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72" r:id="rId17"/>
    <p:sldId id="282" r:id="rId18"/>
    <p:sldId id="347" r:id="rId19"/>
    <p:sldId id="285" r:id="rId20"/>
    <p:sldId id="286" r:id="rId21"/>
    <p:sldId id="287" r:id="rId22"/>
    <p:sldId id="288" r:id="rId23"/>
    <p:sldId id="289" r:id="rId24"/>
    <p:sldId id="348" r:id="rId25"/>
    <p:sldId id="292" r:id="rId26"/>
    <p:sldId id="294" r:id="rId27"/>
    <p:sldId id="295" r:id="rId28"/>
    <p:sldId id="349" r:id="rId29"/>
    <p:sldId id="305" r:id="rId30"/>
    <p:sldId id="306" r:id="rId31"/>
    <p:sldId id="350" r:id="rId32"/>
    <p:sldId id="310" r:id="rId33"/>
    <p:sldId id="311" r:id="rId34"/>
    <p:sldId id="351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6" r:id="rId43"/>
    <p:sldId id="328" r:id="rId44"/>
    <p:sldId id="335" r:id="rId45"/>
    <p:sldId id="337" r:id="rId46"/>
    <p:sldId id="342" r:id="rId47"/>
    <p:sldId id="343" r:id="rId48"/>
    <p:sldId id="345" r:id="rId49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99303A1A-085E-44A5-BD78-2EFC8B3021CE}">
          <p14:sldIdLst>
            <p14:sldId id="352"/>
            <p14:sldId id="353"/>
            <p14:sldId id="257"/>
            <p14:sldId id="258"/>
            <p14:sldId id="259"/>
            <p14:sldId id="260"/>
          </p14:sldIdLst>
        </p14:section>
        <p14:section name="Mining Frequent Itemsets" id="{ADB78B6E-8E52-4173-9EE7-D98DBCF57B41}">
          <p14:sldIdLst>
            <p14:sldId id="346"/>
            <p14:sldId id="262"/>
            <p14:sldId id="263"/>
            <p14:sldId id="264"/>
            <p14:sldId id="265"/>
            <p14:sldId id="269"/>
            <p14:sldId id="270"/>
            <p14:sldId id="271"/>
            <p14:sldId id="272"/>
            <p14:sldId id="282"/>
          </p14:sldIdLst>
        </p14:section>
        <p14:section name="Concise Representations" id="{D29600D5-74E3-42CC-9CD9-C9B809036158}">
          <p14:sldIdLst>
            <p14:sldId id="347"/>
            <p14:sldId id="285"/>
            <p14:sldId id="286"/>
            <p14:sldId id="287"/>
            <p14:sldId id="288"/>
            <p14:sldId id="289"/>
          </p14:sldIdLst>
        </p14:section>
        <p14:section name="Alternative Methods to Mine Frequent Itemsets" id="{A982F40F-8EE6-4C4A-AF5F-198169667D36}">
          <p14:sldIdLst>
            <p14:sldId id="348"/>
            <p14:sldId id="292"/>
            <p14:sldId id="294"/>
            <p14:sldId id="295"/>
          </p14:sldIdLst>
        </p14:section>
        <p14:section name="Association Rule Generation" id="{52E51BE0-6B26-4DB2-9CBC-D6BB93726E5B}">
          <p14:sldIdLst>
            <p14:sldId id="349"/>
            <p14:sldId id="305"/>
            <p14:sldId id="306"/>
          </p14:sldIdLst>
        </p14:section>
        <p14:section name="Support Distribution" id="{374AB2B9-50B2-4B6B-B6CB-08B078EDC805}">
          <p14:sldIdLst>
            <p14:sldId id="350"/>
            <p14:sldId id="310"/>
            <p14:sldId id="311"/>
          </p14:sldIdLst>
        </p14:section>
        <p14:section name="Pattern Evaluation" id="{2195795D-D011-469E-8D5E-1EF6E7E330B5}">
          <p14:sldIdLst>
            <p14:sldId id="351"/>
            <p14:sldId id="318"/>
            <p14:sldId id="319"/>
            <p14:sldId id="320"/>
            <p14:sldId id="321"/>
            <p14:sldId id="322"/>
            <p14:sldId id="323"/>
            <p14:sldId id="324"/>
            <p14:sldId id="326"/>
            <p14:sldId id="328"/>
            <p14:sldId id="335"/>
            <p14:sldId id="337"/>
            <p14:sldId id="342"/>
            <p14:sldId id="343"/>
          </p14:sldIdLst>
        </p14:section>
        <p14:section name="Conclusion" id="{774A2E07-F462-4C44-8BC8-C92BA8639E0A}">
          <p14:sldIdLst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1236" y="10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62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60620606-64CC-4DB4-A4CF-7B4A5B997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736DD904-4194-47DB-90B3-0BC922628C0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93A8883-DCBA-4DEA-A343-5F5A2C16EE0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Aptos" panose="020B0004020202020204" pitchFamily="34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>
                <a:latin typeface="Aptos" panose="020B0004020202020204" pitchFamily="34" charset="0"/>
              </a:rPr>
              <a:pPr/>
              <a:t>1</a:t>
            </a:fld>
            <a:endParaRPr lang="en-US" altLang="en-US">
              <a:latin typeface="Aptos" panose="020B0004020202020204" pitchFamily="34" charset="0"/>
            </a:endParaRPr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DBDCE38C-BEC0-4551-B7D2-6F210EED5E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95FE281B-3E91-4BEE-BB58-218497392D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11D13FB4-012A-474D-845E-C58102A9473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29259353-7AC5-4C58-A3D3-98417B10841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>
            <a:extLst>
              <a:ext uri="{FF2B5EF4-FFF2-40B4-BE49-F238E27FC236}">
                <a16:creationId xmlns:a16="http://schemas.microsoft.com/office/drawing/2014/main" id="{E9778E9B-050F-494A-8F9E-771A2560A4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33858F3-A442-405F-A413-BE81905E7D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BA81734A-346F-4561-B978-1B8AC10986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7E14CF79-2832-4745-ADD0-CD61ACEC7A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E418D180-D512-4EA6-8003-08440FA1BD0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970C2CE7-7C96-4D1F-A32A-DF9DE3ED83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8588FF86-7CAD-49ED-B2CA-B139059A9E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BC07635E-633D-4FA7-BDB0-D3DF999FEDE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5995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8BAD5461-D436-4424-A9FB-EAAC24224B5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CCEF56A5-DC69-48D7-99BE-5F7AA34601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E067E11F-D657-4477-A5AD-912765C51C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D5401CEA-FA18-4771-BEFA-5F5ED5F806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>
            <a:extLst>
              <a:ext uri="{FF2B5EF4-FFF2-40B4-BE49-F238E27FC236}">
                <a16:creationId xmlns:a16="http://schemas.microsoft.com/office/drawing/2014/main" id="{8D4A04EB-5F4D-423A-929F-EF9A4B32C2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BB577175-8232-4100-91CB-AB82AF499D2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>
            <a:extLst>
              <a:ext uri="{FF2B5EF4-FFF2-40B4-BE49-F238E27FC236}">
                <a16:creationId xmlns:a16="http://schemas.microsoft.com/office/drawing/2014/main" id="{C5EB9BAE-C708-4292-9294-37EFB2AD71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B80D7D0B-4191-4F42-A456-02D706E164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>
            <a:extLst>
              <a:ext uri="{FF2B5EF4-FFF2-40B4-BE49-F238E27FC236}">
                <a16:creationId xmlns:a16="http://schemas.microsoft.com/office/drawing/2014/main" id="{D3D921FF-1070-4622-BC8D-9336AECB5F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BE2CDE29-A354-43F8-A611-C923393244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546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>
            <a:extLst>
              <a:ext uri="{FF2B5EF4-FFF2-40B4-BE49-F238E27FC236}">
                <a16:creationId xmlns:a16="http://schemas.microsoft.com/office/drawing/2014/main" id="{57962AB1-DB69-4763-A1F0-4E0BC560F59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0597294E-03A4-440A-A12B-244D0E0BB38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>
            <a:extLst>
              <a:ext uri="{FF2B5EF4-FFF2-40B4-BE49-F238E27FC236}">
                <a16:creationId xmlns:a16="http://schemas.microsoft.com/office/drawing/2014/main" id="{E18F61DB-6194-424F-9E91-99025C558B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4CFD3A3A-7FB5-4E79-85B7-96FAF0DC6C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>
            <a:extLst>
              <a:ext uri="{FF2B5EF4-FFF2-40B4-BE49-F238E27FC236}">
                <a16:creationId xmlns:a16="http://schemas.microsoft.com/office/drawing/2014/main" id="{2739DC56-C8EB-4632-9D46-1C585C306B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CA2750C4-F745-496E-A932-84143337C65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191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>
            <a:extLst>
              <a:ext uri="{FF2B5EF4-FFF2-40B4-BE49-F238E27FC236}">
                <a16:creationId xmlns:a16="http://schemas.microsoft.com/office/drawing/2014/main" id="{EE5FC097-3A71-4E6E-A8ED-BD0699302AE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595EC39F-83A8-4412-853F-0859C6F1D2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001FEBDF-BF3F-4937-A9BD-6BFDDD9EA40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4833B26A-5D15-4C24-8961-585BBD1E2C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891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3466F85F-8E39-47A6-82DC-4FEC09DC95F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734ADA9C-A059-489E-B519-B6135E0E90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>
            <a:extLst>
              <a:ext uri="{FF2B5EF4-FFF2-40B4-BE49-F238E27FC236}">
                <a16:creationId xmlns:a16="http://schemas.microsoft.com/office/drawing/2014/main" id="{7DE84809-8AA3-4009-9C81-C0358D0BF4F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9969057B-E839-4CD9-A5FD-C5D4FF47DA0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>
            <a:extLst>
              <a:ext uri="{FF2B5EF4-FFF2-40B4-BE49-F238E27FC236}">
                <a16:creationId xmlns:a16="http://schemas.microsoft.com/office/drawing/2014/main" id="{E2CA1E0C-3533-4181-A62E-F3C00F391AF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E869005E-4F7F-4519-8965-4D3FF50DBBE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0141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>
            <a:extLst>
              <a:ext uri="{FF2B5EF4-FFF2-40B4-BE49-F238E27FC236}">
                <a16:creationId xmlns:a16="http://schemas.microsoft.com/office/drawing/2014/main" id="{42225E77-661D-409D-B235-5074A154974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634BC602-0FA7-4DEE-820D-9281179CA9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>
            <a:extLst>
              <a:ext uri="{FF2B5EF4-FFF2-40B4-BE49-F238E27FC236}">
                <a16:creationId xmlns:a16="http://schemas.microsoft.com/office/drawing/2014/main" id="{9EC4B47B-50DD-4994-B1F1-D0C0CAF596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E818F8AC-F878-4557-8D61-1505DA5DE22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1">
            <a:extLst>
              <a:ext uri="{FF2B5EF4-FFF2-40B4-BE49-F238E27FC236}">
                <a16:creationId xmlns:a16="http://schemas.microsoft.com/office/drawing/2014/main" id="{F384B6DE-CB89-453E-97E5-7B3244ADECC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1B994F4E-EF90-436D-B5FA-FB087CC808B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>
            <a:extLst>
              <a:ext uri="{FF2B5EF4-FFF2-40B4-BE49-F238E27FC236}">
                <a16:creationId xmlns:a16="http://schemas.microsoft.com/office/drawing/2014/main" id="{32912127-E037-413D-BA6B-BA869586AF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18ED9E7C-3598-445E-82B6-A449B45E940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>
            <a:extLst>
              <a:ext uri="{FF2B5EF4-FFF2-40B4-BE49-F238E27FC236}">
                <a16:creationId xmlns:a16="http://schemas.microsoft.com/office/drawing/2014/main" id="{0622EDEB-DF4C-4679-92F5-A8969A1207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F791B22E-EA41-4FC2-B55C-84B2A8236C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>
            <a:extLst>
              <a:ext uri="{FF2B5EF4-FFF2-40B4-BE49-F238E27FC236}">
                <a16:creationId xmlns:a16="http://schemas.microsoft.com/office/drawing/2014/main" id="{9025C367-8507-4639-A49E-38EAB340C6F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93CAF960-A46B-40BF-9942-9159EF0319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>
            <a:extLst>
              <a:ext uri="{FF2B5EF4-FFF2-40B4-BE49-F238E27FC236}">
                <a16:creationId xmlns:a16="http://schemas.microsoft.com/office/drawing/2014/main" id="{D1BFF1E6-35CC-4560-A4E6-B5C4C93A5CE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D5EF170C-12C8-4FB0-820B-F80CB5FA2D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3A33BBFE-3E6D-4F45-BD80-47CD0C3AC2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6434D0FE-7CBB-4A56-8F19-929225A30D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>
            <a:extLst>
              <a:ext uri="{FF2B5EF4-FFF2-40B4-BE49-F238E27FC236}">
                <a16:creationId xmlns:a16="http://schemas.microsoft.com/office/drawing/2014/main" id="{E6C54EEF-7184-4B87-B30E-7D5DFD33A7F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06747383-EBDC-4F41-B201-CCA5E36D23E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>
            <a:extLst>
              <a:ext uri="{FF2B5EF4-FFF2-40B4-BE49-F238E27FC236}">
                <a16:creationId xmlns:a16="http://schemas.microsoft.com/office/drawing/2014/main" id="{B57EFC40-E811-47EC-A097-9790EFF782B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5C2A9E62-53C2-470D-9A15-F682938F3BB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>
            <a:extLst>
              <a:ext uri="{FF2B5EF4-FFF2-40B4-BE49-F238E27FC236}">
                <a16:creationId xmlns:a16="http://schemas.microsoft.com/office/drawing/2014/main" id="{F080A626-13BE-4CA0-8CD0-6D44585B25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184B3FA1-92BF-4977-96FA-AFDBC4C736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1">
            <a:extLst>
              <a:ext uri="{FF2B5EF4-FFF2-40B4-BE49-F238E27FC236}">
                <a16:creationId xmlns:a16="http://schemas.microsoft.com/office/drawing/2014/main" id="{80006F25-7ECE-403B-9F80-390EB72A49B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B8C48F57-864B-4B92-A2F7-DE9E9CE251C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1">
            <a:extLst>
              <a:ext uri="{FF2B5EF4-FFF2-40B4-BE49-F238E27FC236}">
                <a16:creationId xmlns:a16="http://schemas.microsoft.com/office/drawing/2014/main" id="{231FEAAC-83E9-4EEB-BDF8-80D208785E4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10699F96-A034-4242-9576-903EC041D33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1">
            <a:extLst>
              <a:ext uri="{FF2B5EF4-FFF2-40B4-BE49-F238E27FC236}">
                <a16:creationId xmlns:a16="http://schemas.microsoft.com/office/drawing/2014/main" id="{56F0CFCB-B2E9-4E63-9FC0-1B90D5D263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B12BC9B8-8CB4-4A58-9035-ABEE4ACAF4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1">
            <a:extLst>
              <a:ext uri="{FF2B5EF4-FFF2-40B4-BE49-F238E27FC236}">
                <a16:creationId xmlns:a16="http://schemas.microsoft.com/office/drawing/2014/main" id="{37C075B9-6320-4E4A-B819-881CD96E6A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17EC61EE-02F2-4BC0-9379-43CD47B5355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883BDE9D-6156-490A-8BA1-708C85DCBA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45C1BD24-6DF2-4285-8C3E-D694DB6BC1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996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DF3E9A97-A24F-49BE-9290-5A4BA73051B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374EDED4-F3EE-4832-8A60-62AE44A51E2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A4A4D139-E6A3-4334-A03E-FE005CEC17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5A2CBB37-4BA9-40DC-B07B-E26B863937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26C9B6AD-E970-41CD-B25E-E8343964AE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D9EAC51C-4CE7-4674-98C2-E996D7783C4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6D90-CF92-4DCF-8E87-9ED3AA67E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BA787-604F-45CB-BE5C-3996956CA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522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5E82-FF62-4D65-BE52-CD3FE81F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D92B1-5874-4DA7-B153-60B4731DE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985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2760F-EA2E-4408-AB91-66FF5608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42100" y="139700"/>
            <a:ext cx="2085975" cy="4979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A8BE4-8366-4555-BE8F-83DE3FBA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139700"/>
            <a:ext cx="6108700" cy="4979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4305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85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49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48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48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97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9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69B2-9500-4C4E-AA81-D68911CD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F5C5-F1FC-40FF-8E52-D80A0AC7A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259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47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08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0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419E-4D42-4303-B84C-FEB7C74A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65530-C05E-46D9-B284-67863C04FC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80C0E7EA-7332-4BE3-B93E-78BAE35DEBC8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B687-96ED-471E-BDD0-48744EB8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61409-C95B-438F-B718-5A641F5F0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509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0571-3BBE-4A94-BC32-53E320FB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FE77-CEE1-42F5-9BBF-6C12544EE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229CB-7986-46F7-91A7-1D0504217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457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075F-0D68-45BE-BE2C-FB93178C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F650-117C-4464-B734-4633E504A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AC98E-4A60-43AD-A4B4-562353D9C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255C3-11D4-4866-AEB2-BDA4F3E8C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17D83-9A50-4554-9BF4-2C46DD49E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700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AE8A-7DD5-4D97-BCA4-3E85B2BA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50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06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04A0-5627-4CE8-BE0F-98CF917C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9696-3F2B-4C82-88D0-4B7EBAE47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DD602-8DEF-4C2A-844A-34DFE5DC0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03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C248-8AF9-4C94-97FD-3C5AEEE0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5EB8E-143D-42B1-A695-38E5A54C7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A34ED-0134-4FAF-8381-4FFF4603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187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659EB675-D164-4DD7-91F1-1C1018121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39700"/>
            <a:ext cx="82788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0" tIns="44280" rIns="90360" bIns="4428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B67BBE43-4D87-4F2E-AACA-2EFFFB4E5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6912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  <p:grpSp>
        <p:nvGrpSpPr>
          <p:cNvPr id="1027" name="Group 3">
            <a:extLst>
              <a:ext uri="{FF2B5EF4-FFF2-40B4-BE49-F238E27FC236}">
                <a16:creationId xmlns:a16="http://schemas.microsoft.com/office/drawing/2014/main" id="{6EE6C01D-AC40-4684-8248-4261819C974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838200"/>
            <a:ext cx="8532813" cy="150813"/>
            <a:chOff x="192" y="528"/>
            <a:chExt cx="5375" cy="95"/>
          </a:xfrm>
        </p:grpSpPr>
        <p:sp>
          <p:nvSpPr>
            <p:cNvPr id="1028" name="Rectangle 4">
              <a:extLst>
                <a:ext uri="{FF2B5EF4-FFF2-40B4-BE49-F238E27FC236}">
                  <a16:creationId xmlns:a16="http://schemas.microsoft.com/office/drawing/2014/main" id="{BDA9CD46-86D9-4921-B053-0CEC89E3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528"/>
              <a:ext cx="5375" cy="46"/>
            </a:xfrm>
            <a:prstGeom prst="rect">
              <a:avLst/>
            </a:prstGeom>
            <a:gradFill rotWithShape="0">
              <a:gsLst>
                <a:gs pos="0">
                  <a:srgbClr val="0E9AB9"/>
                </a:gs>
                <a:gs pos="50000">
                  <a:srgbClr val="12C2E9">
                    <a:alpha val="9999"/>
                  </a:srgbClr>
                </a:gs>
                <a:gs pos="100000">
                  <a:srgbClr val="0E9AB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1029" name="Rectangle 5">
              <a:extLst>
                <a:ext uri="{FF2B5EF4-FFF2-40B4-BE49-F238E27FC236}">
                  <a16:creationId xmlns:a16="http://schemas.microsoft.com/office/drawing/2014/main" id="{ED6375DC-D2BE-42ED-B6D3-CA47C00F5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600"/>
              <a:ext cx="5375" cy="23"/>
            </a:xfrm>
            <a:prstGeom prst="rect">
              <a:avLst/>
            </a:prstGeom>
            <a:gradFill rotWithShape="0">
              <a:gsLst>
                <a:gs pos="0">
                  <a:srgbClr val="FF00FF">
                    <a:alpha val="9999"/>
                  </a:srgbClr>
                </a:gs>
                <a:gs pos="50000">
                  <a:srgbClr val="B100B1"/>
                </a:gs>
                <a:gs pos="100000">
                  <a:srgbClr val="FF00FF">
                    <a:alpha val="9999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grpSp>
        <p:nvGrpSpPr>
          <p:cNvPr id="1030" name="Group 6">
            <a:extLst>
              <a:ext uri="{FF2B5EF4-FFF2-40B4-BE49-F238E27FC236}">
                <a16:creationId xmlns:a16="http://schemas.microsoft.com/office/drawing/2014/main" id="{9F477AE5-02B5-4CD1-A64E-9176DA551CE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400805"/>
            <a:ext cx="8380413" cy="303213"/>
            <a:chOff x="240" y="4032"/>
            <a:chExt cx="5279" cy="191"/>
          </a:xfrm>
        </p:grpSpPr>
        <p:sp>
          <p:nvSpPr>
            <p:cNvPr id="1031" name="Rectangle 7">
              <a:extLst>
                <a:ext uri="{FF2B5EF4-FFF2-40B4-BE49-F238E27FC236}">
                  <a16:creationId xmlns:a16="http://schemas.microsoft.com/office/drawing/2014/main" id="{A6726A6F-3F9F-48CC-8137-AFB9DB92D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4032"/>
              <a:ext cx="5279" cy="191"/>
            </a:xfrm>
            <a:prstGeom prst="rect">
              <a:avLst/>
            </a:prstGeom>
            <a:solidFill>
              <a:srgbClr val="FFFFFF">
                <a:alpha val="9999"/>
              </a:srgbClr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1032" name="Rectangle 8">
              <a:extLst>
                <a:ext uri="{FF2B5EF4-FFF2-40B4-BE49-F238E27FC236}">
                  <a16:creationId xmlns:a16="http://schemas.microsoft.com/office/drawing/2014/main" id="{F2D81097-6E10-4DBE-A322-311B7E198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4044"/>
              <a:ext cx="5268" cy="1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lnSpc>
                  <a:spcPts val="1988"/>
                </a:lnSpc>
                <a:buClrTx/>
                <a:buFontTx/>
                <a:buNone/>
              </a:pPr>
              <a:r>
                <a:rPr lang="en-US" altLang="en-US" sz="1200" dirty="0">
                  <a:latin typeface="Aptos" panose="020B0004020202020204" pitchFamily="34" charset="0"/>
                </a:rPr>
                <a:t>© </a:t>
              </a:r>
              <a:r>
                <a:rPr lang="en-US" altLang="en-US" sz="1200" dirty="0" err="1">
                  <a:latin typeface="Aptos" panose="020B0004020202020204" pitchFamily="34" charset="0"/>
                </a:rPr>
                <a:t>Tan,Steinbach</a:t>
              </a:r>
              <a:r>
                <a:rPr lang="en-US" altLang="en-US" sz="1200" dirty="0">
                  <a:latin typeface="Aptos" panose="020B0004020202020204" pitchFamily="34" charset="0"/>
                </a:rPr>
                <a:t>, Kumar 	    	Introduction to Data Mining        		      4/18/2004               </a:t>
              </a:r>
              <a:fld id="{5DA913B2-DE11-499C-BF5A-C550D1D61C33}" type="slidenum">
                <a:rPr lang="en-US" altLang="en-US" sz="1200">
                  <a:latin typeface="Aptos" panose="020B0004020202020204" pitchFamily="34" charset="0"/>
                </a:rPr>
                <a:pPr>
                  <a:lnSpc>
                    <a:spcPts val="1988"/>
                  </a:lnSpc>
                  <a:buClrTx/>
                  <a:buFontTx/>
                  <a:buNone/>
                </a:pPr>
                <a:t>‹#›</a:t>
              </a:fld>
              <a:r>
                <a:rPr lang="en-US" altLang="en-US" sz="1200" dirty="0">
                  <a:latin typeface="Aptos" panose="020B0004020202020204" pitchFamily="34" charset="0"/>
                </a:rPr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000000"/>
          </a:solidFill>
          <a:latin typeface="Aptos" panose="020B0004020202020204" pitchFamily="34" charset="0"/>
          <a:ea typeface="+mj-ea"/>
          <a:cs typeface="+mj-cs"/>
        </a:defRPr>
      </a:lvl1pPr>
      <a:lvl2pPr marL="742950" indent="-28575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2pPr>
      <a:lvl3pPr marL="11430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3pPr>
      <a:lvl4pPr marL="16002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4pPr>
      <a:lvl5pPr marL="20574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5pPr>
      <a:lvl6pPr marL="25146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6pPr>
      <a:lvl7pPr marL="29718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7pPr>
      <a:lvl8pPr marL="34290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8pPr>
      <a:lvl9pPr marL="38862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35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Aptos" panose="020B0004020202020204" pitchFamily="34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30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Aptos" panose="020B0004020202020204" pitchFamily="34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25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Aptos" panose="020B0004020202020204" pitchFamily="34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Aptos" panose="020B0004020202020204" pitchFamily="34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Aptos" panose="020B00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hahsler.github.io/arules/docs/measure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4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3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17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multi coloured wooden stick figures">
            <a:extLst>
              <a:ext uri="{FF2B5EF4-FFF2-40B4-BE49-F238E27FC236}">
                <a16:creationId xmlns:a16="http://schemas.microsoft.com/office/drawing/2014/main" id="{CDEB7AC1-C13A-AEB1-F596-C5495E95C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4" y="1122363"/>
            <a:ext cx="3222915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/>
            <a:r>
              <a:rPr lang="en-US" altLang="en-US" sz="2900" b="1" dirty="0"/>
              <a:t>Introduction to Data Mining </a:t>
            </a:r>
            <a:br>
              <a:rPr lang="en-US" altLang="en-US" sz="2900" dirty="0"/>
            </a:br>
            <a:br>
              <a:rPr lang="en-US" altLang="en-US" sz="2900" dirty="0"/>
            </a:br>
            <a:br>
              <a:rPr lang="en-US" altLang="en-US" sz="2900" dirty="0"/>
            </a:br>
            <a:r>
              <a:rPr lang="en-US" altLang="en-US" sz="2900" dirty="0"/>
              <a:t>Chapter 5</a:t>
            </a:r>
            <a:br>
              <a:rPr lang="en-US" altLang="en-US" sz="2900" dirty="0"/>
            </a:br>
            <a:r>
              <a:rPr lang="en-US" altLang="en-US" sz="2900" dirty="0"/>
              <a:t>Association Analysis – Basic Concepts and Algorithms</a:t>
            </a:r>
            <a:br>
              <a:rPr lang="en-US" altLang="en-US" sz="2900" dirty="0"/>
            </a:br>
            <a:endParaRPr lang="en-US" sz="29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 dirty="0"/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700"/>
              <a:t>Based in Slides </a:t>
            </a:r>
            <a:r>
              <a:rPr lang="en-US" sz="1700" dirty="0" err="1"/>
              <a:t>by</a:t>
            </a:r>
            <a:r>
              <a:rPr lang="en-US" sz="1700" dirty="0"/>
              <a:t> Tan, Steinbach, </a:t>
            </a:r>
            <a:r>
              <a:rPr lang="en-US" sz="1700" dirty="0" err="1"/>
              <a:t>Karpatne</a:t>
            </a:r>
            <a:r>
              <a:rPr lang="en-US" sz="1700" dirty="0"/>
              <a:t>, Kumar</a:t>
            </a:r>
            <a:endParaRPr lang="en-US" altLang="en-US" sz="1700" dirty="0"/>
          </a:p>
          <a:p>
            <a:pPr algn="l" defTabSz="914400">
              <a:spcBef>
                <a:spcPts val="1000"/>
              </a:spcBef>
            </a:pPr>
            <a:endParaRPr lang="en-US" sz="1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05CCFF70-CAB4-4DA7-BE9E-EFFE363F7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93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Mining Association Rules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0" name="Rectangle 2">
                <a:extLst>
                  <a:ext uri="{FF2B5EF4-FFF2-40B4-BE49-F238E27FC236}">
                    <a16:creationId xmlns:a16="http://schemas.microsoft.com/office/drawing/2014/main" id="{EF116C6B-944C-4C4B-9E1C-976305065E5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11163" y="1397000"/>
                <a:ext cx="8318500" cy="5613400"/>
              </a:xfrm>
              <a:ln/>
            </p:spPr>
            <p:txBody>
              <a:bodyPr/>
              <a:lstStyle/>
              <a:p>
                <a:pPr marL="273050" indent="-273050">
                  <a:buClr>
                    <a:srgbClr val="0C7B9C"/>
                  </a:buClr>
                  <a:buSzPct val="150000"/>
                  <a:buFont typeface="Ubuntu" charset="0"/>
                  <a:buChar char="•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dirty="0"/>
                  <a:t>Two-step approach: </a:t>
                </a:r>
              </a:p>
              <a:p>
                <a:pPr marL="914400" lvl="1" indent="-457200">
                  <a:spcBef>
                    <a:spcPts val="300"/>
                  </a:spcBef>
                  <a:buClr>
                    <a:srgbClr val="0C7B9C"/>
                  </a:buClr>
                  <a:buFont typeface="StarSymbol" charset="0"/>
                  <a:buAutoNum type="arabicPeriod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Frequent Itemset Generation</a:t>
                </a:r>
              </a:p>
              <a:p>
                <a:pPr marL="1293813" lvl="2" indent="-379413">
                  <a:spcBef>
                    <a:spcPts val="250"/>
                  </a:spcBef>
                  <a:buClr>
                    <a:srgbClr val="0C7B9C"/>
                  </a:buClr>
                  <a:buSzPct val="70000"/>
                  <a:buFont typeface="Arial" panose="020B0604020202020204" pitchFamily="34" charset="0"/>
                  <a:buChar char="–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dirty="0"/>
                  <a:t>Generate all </a:t>
                </a:r>
                <a:r>
                  <a:rPr lang="en-US" altLang="en-US" dirty="0" err="1"/>
                  <a:t>itemsets</a:t>
                </a:r>
                <a:r>
                  <a:rPr lang="en-US" altLang="en-US" dirty="0"/>
                  <a:t> whose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i="0" dirty="0" smtClean="0">
                        <a:latin typeface="Cambria Math" panose="02040503050406030204" pitchFamily="18" charset="0"/>
                      </a:rPr>
                      <m:t>support</m:t>
                    </m:r>
                    <m:d>
                      <m:d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err="1">
                        <a:latin typeface="Cambria Math" panose="02040503050406030204" pitchFamily="18" charset="0"/>
                      </a:rPr>
                      <m:t>𝑚𝑖𝑛𝑠𝑢𝑝</m:t>
                    </m:r>
                  </m:oMath>
                </a14:m>
                <a:endParaRPr lang="en-US" altLang="en-US" dirty="0"/>
              </a:p>
              <a:p>
                <a:pPr marL="1295400" lvl="2" indent="-379413">
                  <a:spcBef>
                    <a:spcPts val="250"/>
                  </a:spcBef>
                  <a:buClrTx/>
                  <a:buSzPct val="70000"/>
                  <a:buFontTx/>
                  <a:buNone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endParaRPr lang="en-US" altLang="en-US" dirty="0"/>
              </a:p>
              <a:p>
                <a:pPr marL="914400" lvl="1" indent="-457200">
                  <a:spcBef>
                    <a:spcPts val="300"/>
                  </a:spcBef>
                  <a:buClr>
                    <a:srgbClr val="0C7B9C"/>
                  </a:buClr>
                  <a:buFont typeface="StarSymbol" charset="0"/>
                  <a:buAutoNum type="arabicPeriod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Rule Generation</a:t>
                </a:r>
              </a:p>
              <a:p>
                <a:pPr marL="1293813" lvl="2" indent="-379413">
                  <a:spcBef>
                    <a:spcPts val="250"/>
                  </a:spcBef>
                  <a:buClr>
                    <a:srgbClr val="0C7B9C"/>
                  </a:buClr>
                  <a:buSzPct val="70000"/>
                  <a:buFont typeface="Arial" panose="020B0604020202020204" pitchFamily="34" charset="0"/>
                  <a:buChar char="–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dirty="0"/>
                  <a:t>Generate high-confidence rules from each frequent itemset, where each rule is a binary partitioning of a frequent itemset.</a:t>
                </a:r>
              </a:p>
              <a:p>
                <a:pPr marL="531813" indent="-531813">
                  <a:buClr>
                    <a:srgbClr val="0C7B9C"/>
                  </a:buClr>
                  <a:buSzPct val="75000"/>
                  <a:buFont typeface="Monotype Sorts" charset="2"/>
                  <a:buNone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endParaRPr lang="en-US" altLang="en-US" dirty="0"/>
              </a:p>
              <a:p>
                <a:pPr marL="273050" indent="-273050">
                  <a:buClr>
                    <a:srgbClr val="0C7B9C"/>
                  </a:buClr>
                  <a:buSzPct val="150000"/>
                  <a:buFont typeface="Ubuntu" charset="0"/>
                  <a:buChar char="•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dirty="0"/>
                  <a:t>Frequent itemset generation is still computationally expensive.</a:t>
                </a:r>
              </a:p>
              <a:p>
                <a:pPr marL="533400" indent="-531813">
                  <a:buClrTx/>
                  <a:buSzPct val="75000"/>
                  <a:buFontTx/>
                  <a:buNone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endParaRPr lang="en-US" altLang="en-US" dirty="0"/>
              </a:p>
            </p:txBody>
          </p:sp>
        </mc:Choice>
        <mc:Fallback>
          <p:sp>
            <p:nvSpPr>
              <p:cNvPr id="12290" name="Rectangle 2">
                <a:extLst>
                  <a:ext uri="{FF2B5EF4-FFF2-40B4-BE49-F238E27FC236}">
                    <a16:creationId xmlns:a16="http://schemas.microsoft.com/office/drawing/2014/main" id="{EF116C6B-944C-4C4B-9E1C-976305065E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63" y="1397000"/>
                <a:ext cx="8318500" cy="5613400"/>
              </a:xfrm>
              <a:blipFill>
                <a:blip r:embed="rId3"/>
                <a:stretch>
                  <a:fillRect l="-2564" t="-5755" r="-227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8DB6A4CA-17A9-4A72-8F08-5EA1F1EFB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80987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Frequent Itemset Generation</a:t>
            </a:r>
          </a:p>
        </p:txBody>
      </p:sp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D9BC3263-3254-444B-A3F9-B95D7E516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807480" imgH="7407000" progId="">
                  <p:embed/>
                </p:oleObj>
              </mc:Choice>
              <mc:Fallback>
                <p:oleObj r:id="rId3" imgW="9807480" imgH="7407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Text Box 3">
                <a:extLst>
                  <a:ext uri="{FF2B5EF4-FFF2-40B4-BE49-F238E27FC236}">
                    <a16:creationId xmlns:a16="http://schemas.microsoft.com/office/drawing/2014/main" id="{189F6A27-D418-42BF-A610-37D480A732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8400" y="5257800"/>
                <a:ext cx="2590800" cy="1008063"/>
              </a:xfrm>
              <a:prstGeom prst="rect">
                <a:avLst/>
              </a:prstGeom>
              <a:ln/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sz="2000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 items, there are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000" b="0" i="1" baseline="30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sz="2000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 possible candidate </a:t>
                </a:r>
                <a:r>
                  <a:rPr lang="en-US" altLang="en-US" sz="2000" dirty="0" err="1">
                    <a:solidFill>
                      <a:schemeClr val="bg1"/>
                    </a:solidFill>
                    <a:latin typeface="Aptos" panose="020B0004020202020204" pitchFamily="34" charset="0"/>
                  </a:rPr>
                  <a:t>itemsets</a:t>
                </a:r>
                <a:r>
                  <a:rPr lang="en-US" altLang="en-US" sz="2000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!</a:t>
                </a:r>
              </a:p>
            </p:txBody>
          </p:sp>
        </mc:Choice>
        <mc:Fallback>
          <p:sp>
            <p:nvSpPr>
              <p:cNvPr id="13315" name="Text Box 3">
                <a:extLst>
                  <a:ext uri="{FF2B5EF4-FFF2-40B4-BE49-F238E27FC236}">
                    <a16:creationId xmlns:a16="http://schemas.microsoft.com/office/drawing/2014/main" id="{189F6A27-D418-42BF-A610-37D480A73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8400" y="5257800"/>
                <a:ext cx="2590800" cy="1008063"/>
              </a:xfrm>
              <a:prstGeom prst="rect">
                <a:avLst/>
              </a:prstGeom>
              <a:blipFill>
                <a:blip r:embed="rId5"/>
                <a:stretch>
                  <a:fillRect l="-2342" t="-2395" b="-1018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9C960908-4768-48FB-92E3-5B0AE9871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5600" y="24765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Reducing Number of Candidates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EF052C1-8725-42FE-8598-D26F52FD15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580437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b="1" dirty="0">
                <a:solidFill>
                  <a:srgbClr val="CC3300"/>
                </a:solidFill>
              </a:rPr>
              <a:t>The </a:t>
            </a:r>
            <a:r>
              <a:rPr lang="en-US" altLang="en-US" sz="2400" b="1" dirty="0" err="1">
                <a:solidFill>
                  <a:srgbClr val="CC3300"/>
                </a:solidFill>
              </a:rPr>
              <a:t>Apriori</a:t>
            </a:r>
            <a:r>
              <a:rPr lang="en-US" altLang="en-US" sz="2400" b="1" dirty="0">
                <a:solidFill>
                  <a:srgbClr val="CC3300"/>
                </a:solidFill>
              </a:rPr>
              <a:t> Principle</a:t>
            </a:r>
            <a:r>
              <a:rPr lang="en-US" altLang="en-US" sz="2400" dirty="0"/>
              <a:t>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If an itemset is frequent, then all of its subsets must also be frequent.</a:t>
            </a:r>
          </a:p>
          <a:p>
            <a:pPr lvl="4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The </a:t>
            </a:r>
            <a:r>
              <a:rPr lang="en-US" altLang="en-US" sz="2400" dirty="0" err="1"/>
              <a:t>apriori</a:t>
            </a:r>
            <a:r>
              <a:rPr lang="en-US" altLang="en-US" sz="2400" dirty="0"/>
              <a:t> principle holds due to the following property of the support measure: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Support of an itemset can never exceed the support of its subsets.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This is also known as the </a:t>
            </a:r>
            <a:r>
              <a:rPr lang="en-US" altLang="en-US" sz="2400" dirty="0">
                <a:solidFill>
                  <a:srgbClr val="CC3300"/>
                </a:solidFill>
              </a:rPr>
              <a:t>anti-monotone</a:t>
            </a:r>
            <a:r>
              <a:rPr lang="en-US" altLang="en-US" sz="2400" dirty="0"/>
              <a:t> property of support.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394BB6-85D7-6E3D-66A3-DB8AB242E144}"/>
              </a:ext>
            </a:extLst>
          </p:cNvPr>
          <p:cNvGrpSpPr/>
          <p:nvPr/>
        </p:nvGrpSpPr>
        <p:grpSpPr>
          <a:xfrm>
            <a:off x="1447800" y="3733800"/>
            <a:ext cx="6096000" cy="838200"/>
            <a:chOff x="1447800" y="3733800"/>
            <a:chExt cx="6096000" cy="838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693B047-E72F-4D17-BCEE-4322E566C774}"/>
                </a:ext>
              </a:extLst>
            </p:cNvPr>
            <p:cNvSpPr/>
            <p:nvPr/>
          </p:nvSpPr>
          <p:spPr bwMode="auto">
            <a:xfrm>
              <a:off x="1447800" y="3733800"/>
              <a:ext cx="6096000" cy="8382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  <a:cs typeface="DejaVu Sans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E9FF6F2-E4F3-4352-862A-D37DA3EA7BA9}"/>
                    </a:ext>
                  </a:extLst>
                </p:cNvPr>
                <p:cNvSpPr txBox="1"/>
                <p:nvPr/>
              </p:nvSpPr>
              <p:spPr>
                <a:xfrm>
                  <a:off x="1716634" y="3886200"/>
                  <a:ext cx="5710731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E9FF6F2-E4F3-4352-862A-D37DA3EA7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6634" y="3886200"/>
                  <a:ext cx="5710731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73D477-4018-1C1C-A267-0C7413FF077B}"/>
              </a:ext>
            </a:extLst>
          </p:cNvPr>
          <p:cNvGrpSpPr/>
          <p:nvPr/>
        </p:nvGrpSpPr>
        <p:grpSpPr>
          <a:xfrm>
            <a:off x="568325" y="609600"/>
            <a:ext cx="8093075" cy="6175375"/>
            <a:chOff x="568325" y="838200"/>
            <a:chExt cx="8093075" cy="6175375"/>
          </a:xfrm>
        </p:grpSpPr>
        <p:pic>
          <p:nvPicPr>
            <p:cNvPr id="18434" name="Picture 2">
              <a:extLst>
                <a:ext uri="{FF2B5EF4-FFF2-40B4-BE49-F238E27FC236}">
                  <a16:creationId xmlns:a16="http://schemas.microsoft.com/office/drawing/2014/main" id="{4B1C5225-ECD5-41D6-905B-28F1E29E71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325" y="838200"/>
              <a:ext cx="8093075" cy="6175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8435" name="Oval 3">
              <a:extLst>
                <a:ext uri="{FF2B5EF4-FFF2-40B4-BE49-F238E27FC236}">
                  <a16:creationId xmlns:a16="http://schemas.microsoft.com/office/drawing/2014/main" id="{E82A3E12-C990-420F-8011-575A3D4A9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788" y="2735263"/>
              <a:ext cx="487362" cy="323850"/>
            </a:xfrm>
            <a:prstGeom prst="ellipse">
              <a:avLst/>
            </a:prstGeom>
            <a:solidFill>
              <a:srgbClr val="FF0000">
                <a:alpha val="9999"/>
              </a:srgbClr>
            </a:solidFill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29027FF-43F3-E2C5-9273-F0D225FF1CBB}"/>
                </a:ext>
              </a:extLst>
            </p:cNvPr>
            <p:cNvGrpSpPr/>
            <p:nvPr/>
          </p:nvGrpSpPr>
          <p:grpSpPr>
            <a:xfrm>
              <a:off x="1271588" y="3810000"/>
              <a:ext cx="3730625" cy="2325688"/>
              <a:chOff x="1271588" y="3810000"/>
              <a:chExt cx="3730625" cy="232568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C55A974E-7E4F-F2C7-8888-B978A8550351}"/>
                  </a:ext>
                </a:extLst>
              </p:cNvPr>
              <p:cNvGrpSpPr/>
              <p:nvPr/>
            </p:nvGrpSpPr>
            <p:grpSpPr>
              <a:xfrm>
                <a:off x="1271588" y="3810000"/>
                <a:ext cx="419100" cy="382588"/>
                <a:chOff x="1271588" y="3810000"/>
                <a:chExt cx="419100" cy="382588"/>
              </a:xfrm>
            </p:grpSpPr>
            <p:sp>
              <p:nvSpPr>
                <p:cNvPr id="18436" name="Line 4">
                  <a:extLst>
                    <a:ext uri="{FF2B5EF4-FFF2-40B4-BE49-F238E27FC236}">
                      <a16:creationId xmlns:a16="http://schemas.microsoft.com/office/drawing/2014/main" id="{49EDE0CC-0681-4A33-ABC0-12BAA262F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71588" y="3811588"/>
                  <a:ext cx="419100" cy="379412"/>
                </a:xfrm>
                <a:prstGeom prst="line">
                  <a:avLst/>
                </a:prstGeom>
                <a:noFill/>
                <a:ln w="36720" cap="flat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Aptos" panose="020B0004020202020204" pitchFamily="34" charset="0"/>
                  </a:endParaRPr>
                </a:p>
              </p:txBody>
            </p:sp>
            <p:sp>
              <p:nvSpPr>
                <p:cNvPr id="18437" name="Line 5">
                  <a:extLst>
                    <a:ext uri="{FF2B5EF4-FFF2-40B4-BE49-F238E27FC236}">
                      <a16:creationId xmlns:a16="http://schemas.microsoft.com/office/drawing/2014/main" id="{90DE6D14-03DA-4F0E-BE4C-68CDB303D9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71588" y="3810000"/>
                  <a:ext cx="419100" cy="382588"/>
                </a:xfrm>
                <a:prstGeom prst="line">
                  <a:avLst/>
                </a:prstGeom>
                <a:noFill/>
                <a:ln w="36720" cap="flat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latin typeface="Aptos" panose="020B0004020202020204" pitchFamily="34" charset="0"/>
                  </a:endParaRPr>
                </a:p>
              </p:txBody>
            </p:sp>
          </p:grpSp>
          <p:sp>
            <p:nvSpPr>
              <p:cNvPr id="18438" name="Line 6">
                <a:extLst>
                  <a:ext uri="{FF2B5EF4-FFF2-40B4-BE49-F238E27FC236}">
                    <a16:creationId xmlns:a16="http://schemas.microsoft.com/office/drawing/2014/main" id="{88DD216A-5B04-4F1C-B867-79C52323C1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0725" y="3811588"/>
                <a:ext cx="419100" cy="379412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18439" name="Line 7">
                <a:extLst>
                  <a:ext uri="{FF2B5EF4-FFF2-40B4-BE49-F238E27FC236}">
                    <a16:creationId xmlns:a16="http://schemas.microsoft.com/office/drawing/2014/main" id="{53244CA7-17AA-497E-ADDF-218C128F0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90725" y="3810000"/>
                <a:ext cx="419100" cy="382588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18440" name="Line 8">
                <a:extLst>
                  <a:ext uri="{FF2B5EF4-FFF2-40B4-BE49-F238E27FC236}">
                    <a16:creationId xmlns:a16="http://schemas.microsoft.com/office/drawing/2014/main" id="{EEA747C5-0C51-4631-903F-B95D9795C0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6375" y="3811588"/>
                <a:ext cx="419100" cy="379412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18441" name="Line 9">
                <a:extLst>
                  <a:ext uri="{FF2B5EF4-FFF2-40B4-BE49-F238E27FC236}">
                    <a16:creationId xmlns:a16="http://schemas.microsoft.com/office/drawing/2014/main" id="{4938EF4F-3E6E-4966-85B9-2D210263D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6375" y="3810000"/>
                <a:ext cx="419100" cy="382588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18442" name="Line 10">
                <a:extLst>
                  <a:ext uri="{FF2B5EF4-FFF2-40B4-BE49-F238E27FC236}">
                    <a16:creationId xmlns:a16="http://schemas.microsoft.com/office/drawing/2014/main" id="{9D2C3FD3-8542-4E86-9F5A-7B8DFAC42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6988" y="4927600"/>
                <a:ext cx="419100" cy="379413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18443" name="Line 11">
                <a:extLst>
                  <a:ext uri="{FF2B5EF4-FFF2-40B4-BE49-F238E27FC236}">
                    <a16:creationId xmlns:a16="http://schemas.microsoft.com/office/drawing/2014/main" id="{DE946343-A610-4657-AE73-0EF3E839B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66988" y="4926013"/>
                <a:ext cx="419100" cy="382587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18444" name="Line 12">
                <a:extLst>
                  <a:ext uri="{FF2B5EF4-FFF2-40B4-BE49-F238E27FC236}">
                    <a16:creationId xmlns:a16="http://schemas.microsoft.com/office/drawing/2014/main" id="{53A97779-94AF-4FD8-843E-83A6911BD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5050" y="4927600"/>
                <a:ext cx="419100" cy="379413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18445" name="Line 13">
                <a:extLst>
                  <a:ext uri="{FF2B5EF4-FFF2-40B4-BE49-F238E27FC236}">
                    <a16:creationId xmlns:a16="http://schemas.microsoft.com/office/drawing/2014/main" id="{90BC5696-F4E1-49A6-BBB0-332A16275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5050" y="4926013"/>
                <a:ext cx="419100" cy="382587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18446" name="Line 14">
                <a:extLst>
                  <a:ext uri="{FF2B5EF4-FFF2-40B4-BE49-F238E27FC236}">
                    <a16:creationId xmlns:a16="http://schemas.microsoft.com/office/drawing/2014/main" id="{FD94C76C-53D8-4FED-8B98-F18E835451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3113" y="4927600"/>
                <a:ext cx="419100" cy="379413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18447" name="Line 15">
                <a:extLst>
                  <a:ext uri="{FF2B5EF4-FFF2-40B4-BE49-F238E27FC236}">
                    <a16:creationId xmlns:a16="http://schemas.microsoft.com/office/drawing/2014/main" id="{F3EE9F74-5823-4561-813B-3B456D60B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3113" y="4926013"/>
                <a:ext cx="419100" cy="382587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18448" name="Line 16">
                <a:extLst>
                  <a:ext uri="{FF2B5EF4-FFF2-40B4-BE49-F238E27FC236}">
                    <a16:creationId xmlns:a16="http://schemas.microsoft.com/office/drawing/2014/main" id="{835DC92C-7692-4CFE-A383-6CDFAF51F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3113" y="5756275"/>
                <a:ext cx="419100" cy="379413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18449" name="Line 17">
                <a:extLst>
                  <a:ext uri="{FF2B5EF4-FFF2-40B4-BE49-F238E27FC236}">
                    <a16:creationId xmlns:a16="http://schemas.microsoft.com/office/drawing/2014/main" id="{5EAFC6D9-19A4-46EB-84C0-87CB87D5C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3113" y="5753100"/>
                <a:ext cx="419100" cy="382588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Aptos" panose="020B0004020202020204" pitchFamily="34" charset="0"/>
                </a:endParaRPr>
              </a:p>
            </p:txBody>
          </p:sp>
        </p:grpSp>
      </p:grpSp>
      <p:sp>
        <p:nvSpPr>
          <p:cNvPr id="18433" name="Text Box 1">
            <a:extLst>
              <a:ext uri="{FF2B5EF4-FFF2-40B4-BE49-F238E27FC236}">
                <a16:creationId xmlns:a16="http://schemas.microsoft.com/office/drawing/2014/main" id="{967677EB-8929-44A3-A48D-3F0B1EF6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9700"/>
            <a:ext cx="82804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ts val="3600"/>
              </a:lnSpc>
              <a:buClrTx/>
              <a:buFontTx/>
              <a:buNone/>
            </a:pPr>
            <a:r>
              <a:rPr lang="en-US" altLang="en-US" sz="2800" dirty="0">
                <a:latin typeface="+mj-lt"/>
              </a:rPr>
              <a:t>Illustrating the </a:t>
            </a:r>
            <a:r>
              <a:rPr lang="en-US" altLang="en-US" sz="2800" dirty="0" err="1">
                <a:latin typeface="+mj-lt"/>
              </a:rPr>
              <a:t>Apriori</a:t>
            </a:r>
            <a:r>
              <a:rPr lang="en-US" altLang="en-US" sz="2800" dirty="0">
                <a:latin typeface="+mj-lt"/>
              </a:rPr>
              <a:t> Principle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7253691E-A254-45C5-9ADE-AC1867F01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875" y="250767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Illustrating the </a:t>
            </a:r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</a:p>
        </p:txBody>
      </p:sp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CC25431B-2217-4582-AF91-B1EB2F0F73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371600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289960" imgH="2495520" progId="">
                  <p:embed/>
                </p:oleObj>
              </mc:Choice>
              <mc:Fallback>
                <p:oleObj r:id="rId3" imgW="2289960" imgH="24955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2289175" cy="2498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A4685F20-7871-40AA-9B34-E426E20944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328560" imgH="2008440" progId="">
                  <p:embed/>
                </p:oleObj>
              </mc:Choice>
              <mc:Fallback>
                <p:oleObj r:id="rId5" imgW="3328560" imgH="2008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77EB71B0-9366-42FB-861C-714EC4120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572000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124080" imgH="840600" progId="">
                  <p:embed/>
                </p:oleObj>
              </mc:Choice>
              <mc:Fallback>
                <p:oleObj r:id="rId7" imgW="3124080" imgH="840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800475" cy="781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>
            <a:extLst>
              <a:ext uri="{FF2B5EF4-FFF2-40B4-BE49-F238E27FC236}">
                <a16:creationId xmlns:a16="http://schemas.microsoft.com/office/drawing/2014/main" id="{EC72FA9B-C03A-43D2-BFB5-4D695E4D4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975" y="1003300"/>
            <a:ext cx="199796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dirty="0">
                <a:latin typeface="Aptos" panose="020B0004020202020204" pitchFamily="34" charset="0"/>
              </a:rPr>
              <a:t>Items (1-itemsets)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0DAA5CFC-B62B-4A49-86A3-AD7A814CF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388" y="1609725"/>
            <a:ext cx="2807990" cy="147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dirty="0">
                <a:latin typeface="Aptos" panose="020B0004020202020204" pitchFamily="34" charset="0"/>
              </a:rPr>
              <a:t>Pairs (2-itemsets)</a:t>
            </a:r>
          </a:p>
          <a:p>
            <a:pPr>
              <a:buClrTx/>
              <a:buFontTx/>
              <a:buNone/>
            </a:pPr>
            <a:endParaRPr lang="en-US" altLang="en-US" sz="1800" dirty="0">
              <a:latin typeface="Aptos" panose="020B000402020202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1800" dirty="0">
                <a:latin typeface="Aptos" panose="020B0004020202020204" pitchFamily="34" charset="0"/>
              </a:rPr>
              <a:t>(No need to generate</a:t>
            </a:r>
            <a:br>
              <a:rPr lang="en-US" altLang="en-US" sz="1800" dirty="0">
                <a:latin typeface="Aptos" panose="020B0004020202020204" pitchFamily="34" charset="0"/>
              </a:rPr>
            </a:br>
            <a:r>
              <a:rPr lang="en-US" altLang="en-US" sz="1800" dirty="0">
                <a:latin typeface="Aptos" panose="020B0004020202020204" pitchFamily="34" charset="0"/>
              </a:rPr>
              <a:t>candidates involving Coke</a:t>
            </a:r>
            <a:br>
              <a:rPr lang="en-US" altLang="en-US" sz="1800" dirty="0">
                <a:latin typeface="Aptos" panose="020B0004020202020204" pitchFamily="34" charset="0"/>
              </a:rPr>
            </a:br>
            <a:r>
              <a:rPr lang="en-US" altLang="en-US" sz="1800" dirty="0">
                <a:latin typeface="Aptos" panose="020B0004020202020204" pitchFamily="34" charset="0"/>
              </a:rPr>
              <a:t>or Eggs)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EF271C86-78D1-40BA-86D2-4102DCD97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4038600"/>
            <a:ext cx="216255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dirty="0">
                <a:latin typeface="Aptos" panose="020B0004020202020204" pitchFamily="34" charset="0"/>
              </a:rPr>
              <a:t>Triplets (3-itemsets)</a:t>
            </a:r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F42D311E-410C-4624-90A8-D9BA2A9CA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80" cap="flat">
            <a:solidFill>
              <a:srgbClr val="CC0000"/>
            </a:solidFill>
            <a:miter lim="800000"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85BDB3C2-9F64-4797-A605-7041CDFA3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80" cap="flat">
            <a:solidFill>
              <a:srgbClr val="CC0000"/>
            </a:solidFill>
            <a:miter lim="800000"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9A5A0E9A-C2EC-4ABC-935E-2345C1011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39" y="3814436"/>
            <a:ext cx="2544584" cy="402291"/>
          </a:xfrm>
          <a:prstGeom prst="rect">
            <a:avLst/>
          </a:prstGeom>
          <a:solidFill>
            <a:srgbClr val="FFFF99">
              <a:alpha val="9999"/>
            </a:srgbClr>
          </a:solidFill>
          <a:ln w="158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 dirty="0">
                <a:latin typeface="Aptos" panose="020B0004020202020204" pitchFamily="34" charset="0"/>
              </a:rPr>
              <a:t>Minimum Support = 3</a:t>
            </a: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E75C2417-0C7D-42F5-82C0-CCBB7DF62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4518432"/>
            <a:ext cx="3103455" cy="1202510"/>
          </a:xfrm>
          <a:prstGeom prst="rect">
            <a:avLst/>
          </a:prstGeom>
          <a:solidFill>
            <a:srgbClr val="CCFF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dirty="0">
                <a:latin typeface="Aptos" panose="020B0004020202020204" pitchFamily="34" charset="0"/>
              </a:rPr>
              <a:t>If every subset is considered, </a:t>
            </a:r>
          </a:p>
          <a:p>
            <a:pPr>
              <a:buClrTx/>
              <a:buFontTx/>
              <a:buNone/>
            </a:pPr>
            <a:r>
              <a:rPr lang="en-US" altLang="en-US" sz="1800" dirty="0">
                <a:latin typeface="Aptos" panose="020B0004020202020204" pitchFamily="34" charset="0"/>
              </a:rPr>
              <a:t>	</a:t>
            </a:r>
            <a:r>
              <a:rPr lang="en-US" altLang="en-US" sz="1800" baseline="30000" dirty="0">
                <a:latin typeface="Aptos" panose="020B0004020202020204" pitchFamily="34" charset="0"/>
              </a:rPr>
              <a:t>6</a:t>
            </a:r>
            <a:r>
              <a:rPr lang="en-US" altLang="en-US" sz="1800" dirty="0">
                <a:latin typeface="Aptos" panose="020B0004020202020204" pitchFamily="34" charset="0"/>
              </a:rPr>
              <a:t>C</a:t>
            </a:r>
            <a:r>
              <a:rPr lang="en-US" altLang="en-US" sz="1800" baseline="-25000" dirty="0">
                <a:latin typeface="Aptos" panose="020B0004020202020204" pitchFamily="34" charset="0"/>
              </a:rPr>
              <a:t>1</a:t>
            </a:r>
            <a:r>
              <a:rPr lang="en-US" altLang="en-US" sz="1800" dirty="0">
                <a:latin typeface="Aptos" panose="020B0004020202020204" pitchFamily="34" charset="0"/>
              </a:rPr>
              <a:t> + </a:t>
            </a:r>
            <a:r>
              <a:rPr lang="en-US" altLang="en-US" sz="1800" baseline="30000" dirty="0">
                <a:latin typeface="Aptos" panose="020B0004020202020204" pitchFamily="34" charset="0"/>
              </a:rPr>
              <a:t>6</a:t>
            </a:r>
            <a:r>
              <a:rPr lang="en-US" altLang="en-US" sz="1800" dirty="0">
                <a:latin typeface="Aptos" panose="020B0004020202020204" pitchFamily="34" charset="0"/>
              </a:rPr>
              <a:t>C</a:t>
            </a:r>
            <a:r>
              <a:rPr lang="en-US" altLang="en-US" sz="1800" baseline="-25000" dirty="0">
                <a:latin typeface="Aptos" panose="020B0004020202020204" pitchFamily="34" charset="0"/>
              </a:rPr>
              <a:t>2</a:t>
            </a:r>
            <a:r>
              <a:rPr lang="en-US" altLang="en-US" sz="1800" dirty="0">
                <a:latin typeface="Aptos" panose="020B0004020202020204" pitchFamily="34" charset="0"/>
              </a:rPr>
              <a:t> + </a:t>
            </a:r>
            <a:r>
              <a:rPr lang="en-US" altLang="en-US" sz="1800" baseline="30000" dirty="0">
                <a:latin typeface="Aptos" panose="020B0004020202020204" pitchFamily="34" charset="0"/>
              </a:rPr>
              <a:t>6</a:t>
            </a:r>
            <a:r>
              <a:rPr lang="en-US" altLang="en-US" sz="1800" dirty="0">
                <a:latin typeface="Aptos" panose="020B0004020202020204" pitchFamily="34" charset="0"/>
              </a:rPr>
              <a:t>C</a:t>
            </a:r>
            <a:r>
              <a:rPr lang="en-US" altLang="en-US" sz="1800" baseline="-25000" dirty="0">
                <a:latin typeface="Aptos" panose="020B0004020202020204" pitchFamily="34" charset="0"/>
              </a:rPr>
              <a:t>3</a:t>
            </a:r>
            <a:r>
              <a:rPr lang="en-US" altLang="en-US" sz="1800" dirty="0">
                <a:latin typeface="Aptos" panose="020B0004020202020204" pitchFamily="34" charset="0"/>
              </a:rPr>
              <a:t> = 41</a:t>
            </a:r>
          </a:p>
          <a:p>
            <a:pPr>
              <a:buClrTx/>
              <a:buFontTx/>
              <a:buNone/>
            </a:pPr>
            <a:r>
              <a:rPr lang="en-US" altLang="en-US" sz="1800" dirty="0">
                <a:latin typeface="Aptos" panose="020B0004020202020204" pitchFamily="34" charset="0"/>
              </a:rPr>
              <a:t>With support-based pruning,</a:t>
            </a:r>
          </a:p>
          <a:p>
            <a:pPr>
              <a:buClrTx/>
              <a:buFontTx/>
              <a:buNone/>
            </a:pPr>
            <a:r>
              <a:rPr lang="en-US" altLang="en-US" sz="1800" dirty="0">
                <a:latin typeface="Aptos" panose="020B0004020202020204" pitchFamily="34" charset="0"/>
              </a:rPr>
              <a:t>	6 + 6 + 1 = 13</a:t>
            </a:r>
          </a:p>
        </p:txBody>
      </p:sp>
      <p:grpSp>
        <p:nvGrpSpPr>
          <p:cNvPr id="19468" name="Group 12">
            <a:extLst>
              <a:ext uri="{FF2B5EF4-FFF2-40B4-BE49-F238E27FC236}">
                <a16:creationId xmlns:a16="http://schemas.microsoft.com/office/drawing/2014/main" id="{38C062D1-841B-4C5B-9382-99995F2D95A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852613"/>
            <a:ext cx="606425" cy="309562"/>
            <a:chOff x="192" y="1167"/>
            <a:chExt cx="382" cy="195"/>
          </a:xfrm>
        </p:grpSpPr>
        <p:sp>
          <p:nvSpPr>
            <p:cNvPr id="19469" name="Line 13">
              <a:extLst>
                <a:ext uri="{FF2B5EF4-FFF2-40B4-BE49-F238E27FC236}">
                  <a16:creationId xmlns:a16="http://schemas.microsoft.com/office/drawing/2014/main" id="{BD1CF0B7-F236-40B9-A7BC-221CC2877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167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19470" name="Line 14">
              <a:extLst>
                <a:ext uri="{FF2B5EF4-FFF2-40B4-BE49-F238E27FC236}">
                  <a16:creationId xmlns:a16="http://schemas.microsoft.com/office/drawing/2014/main" id="{82FD6DEB-0DB1-43B6-BE23-E2145AA722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" y="1165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grpSp>
        <p:nvGrpSpPr>
          <p:cNvPr id="19471" name="Group 15">
            <a:extLst>
              <a:ext uri="{FF2B5EF4-FFF2-40B4-BE49-F238E27FC236}">
                <a16:creationId xmlns:a16="http://schemas.microsoft.com/office/drawing/2014/main" id="{F9700F3B-0481-4A8F-BE66-71197FF04CDE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2824163"/>
            <a:ext cx="606425" cy="309562"/>
            <a:chOff x="215" y="1779"/>
            <a:chExt cx="382" cy="195"/>
          </a:xfrm>
        </p:grpSpPr>
        <p:sp>
          <p:nvSpPr>
            <p:cNvPr id="19472" name="Line 16">
              <a:extLst>
                <a:ext uri="{FF2B5EF4-FFF2-40B4-BE49-F238E27FC236}">
                  <a16:creationId xmlns:a16="http://schemas.microsoft.com/office/drawing/2014/main" id="{B72606BF-09FE-4FA5-9021-5390E0375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" y="1779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19473" name="Line 17">
              <a:extLst>
                <a:ext uri="{FF2B5EF4-FFF2-40B4-BE49-F238E27FC236}">
                  <a16:creationId xmlns:a16="http://schemas.microsoft.com/office/drawing/2014/main" id="{6010C69E-D393-44F3-B1F3-DC8E6E095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" y="1778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grpSp>
        <p:nvGrpSpPr>
          <p:cNvPr id="19474" name="Group 18">
            <a:extLst>
              <a:ext uri="{FF2B5EF4-FFF2-40B4-BE49-F238E27FC236}">
                <a16:creationId xmlns:a16="http://schemas.microsoft.com/office/drawing/2014/main" id="{B4C1B2E5-8D66-4535-BDB7-0A82278D2439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608263"/>
            <a:ext cx="606425" cy="309562"/>
            <a:chOff x="2369" y="1643"/>
            <a:chExt cx="382" cy="195"/>
          </a:xfrm>
        </p:grpSpPr>
        <p:sp>
          <p:nvSpPr>
            <p:cNvPr id="19475" name="Line 19">
              <a:extLst>
                <a:ext uri="{FF2B5EF4-FFF2-40B4-BE49-F238E27FC236}">
                  <a16:creationId xmlns:a16="http://schemas.microsoft.com/office/drawing/2014/main" id="{BBB2B58A-4662-4A0E-BDF4-162F6F498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1643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19476" name="Line 20">
              <a:extLst>
                <a:ext uri="{FF2B5EF4-FFF2-40B4-BE49-F238E27FC236}">
                  <a16:creationId xmlns:a16="http://schemas.microsoft.com/office/drawing/2014/main" id="{66C5EC22-2294-46B7-89E0-D05BCEF3F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9" y="1642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grpSp>
        <p:nvGrpSpPr>
          <p:cNvPr id="19477" name="Group 21">
            <a:extLst>
              <a:ext uri="{FF2B5EF4-FFF2-40B4-BE49-F238E27FC236}">
                <a16:creationId xmlns:a16="http://schemas.microsoft.com/office/drawing/2014/main" id="{4A60395E-D8AD-42F7-BEC8-4EFB7C363D67}"/>
              </a:ext>
            </a:extLst>
          </p:cNvPr>
          <p:cNvGrpSpPr>
            <a:grpSpLocks/>
          </p:cNvGrpSpPr>
          <p:nvPr/>
        </p:nvGrpSpPr>
        <p:grpSpPr bwMode="auto">
          <a:xfrm>
            <a:off x="3724275" y="3148013"/>
            <a:ext cx="606425" cy="309562"/>
            <a:chOff x="2346" y="1983"/>
            <a:chExt cx="382" cy="195"/>
          </a:xfrm>
        </p:grpSpPr>
        <p:sp>
          <p:nvSpPr>
            <p:cNvPr id="19478" name="Line 22">
              <a:extLst>
                <a:ext uri="{FF2B5EF4-FFF2-40B4-BE49-F238E27FC236}">
                  <a16:creationId xmlns:a16="http://schemas.microsoft.com/office/drawing/2014/main" id="{094F5626-7F66-41CC-94D2-D91065638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1983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19479" name="Line 23">
              <a:extLst>
                <a:ext uri="{FF2B5EF4-FFF2-40B4-BE49-F238E27FC236}">
                  <a16:creationId xmlns:a16="http://schemas.microsoft.com/office/drawing/2014/main" id="{62377FF6-7D8F-426E-9F78-1AA52B324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6" y="1982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AA485966-88C3-4BD1-9F73-6BB1E8E45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Apriori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82" name="Rectangle 2">
                <a:extLst>
                  <a:ext uri="{FF2B5EF4-FFF2-40B4-BE49-F238E27FC236}">
                    <a16:creationId xmlns:a16="http://schemas.microsoft.com/office/drawing/2014/main" id="{2B3C9BDE-9BB9-49CC-992D-54F969C90EA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17613"/>
                <a:ext cx="8229600" cy="4946650"/>
              </a:xfrm>
              <a:ln/>
            </p:spPr>
            <p:txBody>
              <a:bodyPr/>
              <a:lstStyle/>
              <a:p>
                <a:pPr marL="0" indent="0">
                  <a:lnSpc>
                    <a:spcPct val="90000"/>
                  </a:lnSpc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dirty="0"/>
                  <a:t>Method: </a:t>
                </a:r>
              </a:p>
              <a:p>
                <a:pPr marL="741363" lvl="1" indent="-284163">
                  <a:lnSpc>
                    <a:spcPct val="90000"/>
                  </a:lnSpc>
                  <a:spcBef>
                    <a:spcPts val="300"/>
                  </a:spcBef>
                  <a:buClr>
                    <a:srgbClr val="0C7B9C"/>
                  </a:buClr>
                  <a:buFont typeface="Arial" panose="020B0604020202020204" pitchFamily="34" charset="0"/>
                  <a:buChar char="–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600" dirty="0"/>
                  <a:t>Let </a:t>
                </a:r>
                <a14:m>
                  <m:oMath xmlns:m="http://schemas.openxmlformats.org/officeDocument/2006/math"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en-US" sz="2600" dirty="0"/>
              </a:p>
              <a:p>
                <a:pPr marL="741363" lvl="1" indent="-284163">
                  <a:lnSpc>
                    <a:spcPct val="90000"/>
                  </a:lnSpc>
                  <a:spcBef>
                    <a:spcPts val="300"/>
                  </a:spcBef>
                  <a:buClr>
                    <a:srgbClr val="0C7B9C"/>
                  </a:buClr>
                  <a:buFont typeface="Arial" panose="020B0604020202020204" pitchFamily="34" charset="0"/>
                  <a:buChar char="–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600" dirty="0"/>
                  <a:t>Generate frequent </a:t>
                </a:r>
                <a:r>
                  <a:rPr lang="en-US" altLang="en-US" sz="2600" dirty="0" err="1"/>
                  <a:t>itemsets</a:t>
                </a:r>
                <a:r>
                  <a:rPr lang="en-US" altLang="en-US" sz="2600" dirty="0"/>
                  <a:t> of length 1.</a:t>
                </a:r>
              </a:p>
              <a:p>
                <a:pPr marL="741363" lvl="1" indent="-284163">
                  <a:lnSpc>
                    <a:spcPct val="90000"/>
                  </a:lnSpc>
                  <a:spcBef>
                    <a:spcPts val="300"/>
                  </a:spcBef>
                  <a:buClr>
                    <a:srgbClr val="0C7B9C"/>
                  </a:buClr>
                  <a:buFont typeface="Arial" panose="020B0604020202020204" pitchFamily="34" charset="0"/>
                  <a:buChar char="–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600" dirty="0"/>
                  <a:t>Repeat until no new frequent </a:t>
                </a:r>
                <a:r>
                  <a:rPr lang="en-US" altLang="en-US" sz="2600" dirty="0" err="1"/>
                  <a:t>itemsets</a:t>
                </a:r>
                <a:r>
                  <a:rPr lang="en-US" altLang="en-US" sz="2600" dirty="0"/>
                  <a:t> are identified:</a:t>
                </a:r>
              </a:p>
              <a:p>
                <a:pPr lvl="2">
                  <a:lnSpc>
                    <a:spcPct val="90000"/>
                  </a:lnSpc>
                  <a:spcBef>
                    <a:spcPts val="250"/>
                  </a:spcBef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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200" dirty="0"/>
                  <a:t>Generate length (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en-US" sz="2200" dirty="0"/>
                  <a:t>) candidate </a:t>
                </a:r>
                <a:r>
                  <a:rPr lang="en-US" altLang="en-US" sz="2200" dirty="0" err="1"/>
                  <a:t>itemsets</a:t>
                </a:r>
                <a:r>
                  <a:rPr lang="en-US" altLang="en-US" sz="2200" dirty="0"/>
                  <a:t> from length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2200" dirty="0"/>
                  <a:t> frequent </a:t>
                </a:r>
                <a:r>
                  <a:rPr lang="en-US" altLang="en-US" sz="2200" dirty="0" err="1"/>
                  <a:t>itemsets</a:t>
                </a:r>
                <a:r>
                  <a:rPr lang="en-US" altLang="en-US" sz="2200" dirty="0"/>
                  <a:t>.</a:t>
                </a:r>
              </a:p>
              <a:p>
                <a:pPr lvl="2">
                  <a:lnSpc>
                    <a:spcPct val="90000"/>
                  </a:lnSpc>
                  <a:spcBef>
                    <a:spcPts val="250"/>
                  </a:spcBef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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200" dirty="0"/>
                  <a:t>Prune candidate </a:t>
                </a:r>
                <a:r>
                  <a:rPr lang="en-US" altLang="en-US" sz="2200" dirty="0" err="1"/>
                  <a:t>itemsets</a:t>
                </a:r>
                <a:r>
                  <a:rPr lang="en-US" altLang="en-US" sz="2200" dirty="0"/>
                  <a:t> containing subsets of length 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2200" dirty="0"/>
                  <a:t> that are infrequent.</a:t>
                </a:r>
              </a:p>
              <a:p>
                <a:pPr lvl="2">
                  <a:lnSpc>
                    <a:spcPct val="90000"/>
                  </a:lnSpc>
                  <a:spcBef>
                    <a:spcPts val="250"/>
                  </a:spcBef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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200" dirty="0"/>
                  <a:t>Count the support of each candidate by scanning all transactions.</a:t>
                </a:r>
              </a:p>
              <a:p>
                <a:pPr lvl="2">
                  <a:lnSpc>
                    <a:spcPct val="90000"/>
                  </a:lnSpc>
                  <a:spcBef>
                    <a:spcPts val="250"/>
                  </a:spcBef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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200" dirty="0"/>
                  <a:t>Eliminate candidates that are infrequent, leaving only those that are frequent.</a:t>
                </a:r>
              </a:p>
            </p:txBody>
          </p:sp>
        </mc:Choice>
        <mc:Fallback>
          <p:sp>
            <p:nvSpPr>
              <p:cNvPr id="20482" name="Rectangle 2">
                <a:extLst>
                  <a:ext uri="{FF2B5EF4-FFF2-40B4-BE49-F238E27FC236}">
                    <a16:creationId xmlns:a16="http://schemas.microsoft.com/office/drawing/2014/main" id="{2B3C9BDE-9BB9-49CC-992D-54F969C90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7613"/>
                <a:ext cx="8229600" cy="4946650"/>
              </a:xfrm>
              <a:blipFill>
                <a:blip r:embed="rId3"/>
                <a:stretch>
                  <a:fillRect l="-1333" t="-221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211D48FA-5F55-4F93-854F-B581FD0B8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Factors Affecting Complexity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22CB53B-4B63-4B2E-82D6-5B650F12DE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504237" cy="5181600"/>
          </a:xfrm>
          <a:ln/>
        </p:spPr>
        <p:txBody>
          <a:bodyPr>
            <a:normAutofit lnSpcReduction="10000"/>
          </a:bodyPr>
          <a:lstStyle/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Choice of minimum support threshold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dirty="0"/>
              <a:t> Lowering the support threshold results in more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.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dirty="0"/>
              <a:t> This may increase </a:t>
            </a:r>
            <a:r>
              <a:rPr lang="en-US" altLang="en-US" sz="2000" b="1" dirty="0"/>
              <a:t>number of candidates and max. length of frequent </a:t>
            </a:r>
            <a:r>
              <a:rPr lang="en-US" altLang="en-US" sz="2000" b="1" dirty="0" err="1"/>
              <a:t>itemsets</a:t>
            </a:r>
            <a:r>
              <a:rPr lang="en-US" altLang="en-US" sz="2000" dirty="0"/>
              <a:t>.</a:t>
            </a:r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Dimensionality (number of items) of the data set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dirty="0"/>
              <a:t> More </a:t>
            </a:r>
            <a:r>
              <a:rPr lang="en-US" altLang="en-US" sz="2000" b="1" dirty="0"/>
              <a:t>space</a:t>
            </a:r>
            <a:r>
              <a:rPr lang="en-US" altLang="en-US" sz="2000" dirty="0"/>
              <a:t> is needed to store support count of each item.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dirty="0"/>
              <a:t> If the number of frequent items also increases, both </a:t>
            </a:r>
            <a:r>
              <a:rPr lang="en-US" altLang="en-US" sz="2000" b="1" dirty="0"/>
              <a:t>computation</a:t>
            </a:r>
            <a:r>
              <a:rPr lang="en-US" altLang="en-US" sz="2000" dirty="0"/>
              <a:t> and I/O costs may also increase.</a:t>
            </a:r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Size of database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dirty="0"/>
              <a:t> Since the </a:t>
            </a:r>
            <a:r>
              <a:rPr lang="en-US" altLang="en-US" sz="2000" dirty="0" err="1"/>
              <a:t>Apriori</a:t>
            </a:r>
            <a:r>
              <a:rPr lang="en-US" altLang="en-US" sz="2000" dirty="0"/>
              <a:t> algorithm makes multiple passes, </a:t>
            </a:r>
            <a:r>
              <a:rPr lang="en-US" altLang="en-US" sz="2000" b="1" dirty="0"/>
              <a:t>run time </a:t>
            </a:r>
            <a:r>
              <a:rPr lang="en-US" altLang="en-US" sz="2000" dirty="0"/>
              <a:t>of algorithm may increase with number of transactions.</a:t>
            </a:r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Number of items per transaction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dirty="0"/>
              <a:t>Transaction width increases with denser data sets.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dirty="0"/>
              <a:t>This may increase </a:t>
            </a:r>
            <a:r>
              <a:rPr lang="en-US" altLang="en-US" sz="2000" b="1" dirty="0"/>
              <a:t>max. length of frequent </a:t>
            </a:r>
            <a:r>
              <a:rPr lang="en-US" altLang="en-US" sz="2000" b="1" dirty="0" err="1"/>
              <a:t>itemsets</a:t>
            </a:r>
            <a:r>
              <a:rPr lang="en-US" altLang="en-US" sz="2000" b="1" dirty="0"/>
              <a:t> </a:t>
            </a:r>
            <a:r>
              <a:rPr lang="en-US" altLang="en-US" sz="2000" dirty="0"/>
              <a:t>and thus </a:t>
            </a:r>
            <a:r>
              <a:rPr lang="en-US" altLang="en-US" sz="2000" b="1" dirty="0"/>
              <a:t>run time</a:t>
            </a:r>
            <a:r>
              <a:rPr lang="en-US" altLang="en-US" sz="20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D536FF-08A1-64A4-F490-407036090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105209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1983208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>
            <a:extLst>
              <a:ext uri="{FF2B5EF4-FFF2-40B4-BE49-F238E27FC236}">
                <a16:creationId xmlns:a16="http://schemas.microsoft.com/office/drawing/2014/main" id="{2536210C-138F-4E97-A0C4-0157AC2F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304925"/>
            <a:ext cx="7273925" cy="527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794" name="Rectangle 2">
            <a:extLst>
              <a:ext uri="{FF2B5EF4-FFF2-40B4-BE49-F238E27FC236}">
                <a16:creationId xmlns:a16="http://schemas.microsoft.com/office/drawing/2014/main" id="{4B247696-68F5-47DB-AC4B-5AB013CE3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Frequent Itemset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10ADC5C5-CDA1-4A37-A3E8-F155A76C1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71538"/>
            <a:ext cx="83058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ptos" panose="020B0004020202020204" pitchFamily="34" charset="0"/>
              </a:rPr>
              <a:t>An itemset is maximal frequent if none of its immediate supersets is frequent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332C1138-1DCA-4D8A-94AB-C51E997FD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Closed Itemset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C266F23-41A7-47DB-B7A0-AB2D57E31A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An itemset is closed if none of its immediate supersets has the same support as the itemset </a:t>
            </a:r>
            <a:r>
              <a:rPr lang="en-US" altLang="en-US" sz="2000">
                <a:solidFill>
                  <a:srgbClr val="C0C0C0"/>
                </a:solidFill>
              </a:rPr>
              <a:t>(can only have smaller support -&gt; see APRIORI principle)</a:t>
            </a:r>
          </a:p>
          <a:p>
            <a:pPr marL="292100" indent="-290513"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1F723930-DD65-4B75-9CB7-1924BB160C2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738438"/>
            <a:ext cx="2671763" cy="2297112"/>
            <a:chOff x="528" y="1725"/>
            <a:chExt cx="1683" cy="1447"/>
          </a:xfrm>
        </p:grpSpPr>
        <p:graphicFrame>
          <p:nvGraphicFramePr>
            <p:cNvPr id="34820" name="Object 4">
              <a:extLst>
                <a:ext uri="{FF2B5EF4-FFF2-40B4-BE49-F238E27FC236}">
                  <a16:creationId xmlns:a16="http://schemas.microsoft.com/office/drawing/2014/main" id="{599516C6-85E6-4CAC-99CB-B3361D0B55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1" y="1725"/>
            <a:ext cx="1679" cy="1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687760" imgH="2240640" progId="">
                    <p:embed/>
                  </p:oleObj>
                </mc:Choice>
                <mc:Fallback>
                  <p:oleObj r:id="rId3" imgW="2687760" imgH="224064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" y="1725"/>
                          <a:ext cx="1679" cy="14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1" name="Text Box 5">
              <a:extLst>
                <a:ext uri="{FF2B5EF4-FFF2-40B4-BE49-F238E27FC236}">
                  <a16:creationId xmlns:a16="http://schemas.microsoft.com/office/drawing/2014/main" id="{6AD134B7-13C0-488D-9533-BB86D9529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728"/>
              <a:ext cx="1279" cy="1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grpSp>
        <p:nvGrpSpPr>
          <p:cNvPr id="34822" name="Group 6">
            <a:extLst>
              <a:ext uri="{FF2B5EF4-FFF2-40B4-BE49-F238E27FC236}">
                <a16:creationId xmlns:a16="http://schemas.microsoft.com/office/drawing/2014/main" id="{3EF6266D-9BF6-45CA-9646-1AF3F94D1DA6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281238"/>
            <a:ext cx="2266950" cy="3433762"/>
            <a:chOff x="2496" y="1437"/>
            <a:chExt cx="1428" cy="2163"/>
          </a:xfrm>
        </p:grpSpPr>
        <p:graphicFrame>
          <p:nvGraphicFramePr>
            <p:cNvPr id="34823" name="Object 7">
              <a:extLst>
                <a:ext uri="{FF2B5EF4-FFF2-40B4-BE49-F238E27FC236}">
                  <a16:creationId xmlns:a16="http://schemas.microsoft.com/office/drawing/2014/main" id="{8C0179C7-E100-420D-997F-AFD67D6758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0" y="1437"/>
            <a:ext cx="1424" cy="2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262960" imgH="3353040" progId="">
                    <p:embed/>
                  </p:oleObj>
                </mc:Choice>
                <mc:Fallback>
                  <p:oleObj r:id="rId5" imgW="2262960" imgH="335304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" y="1437"/>
                          <a:ext cx="1424" cy="216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4" name="Text Box 8">
              <a:extLst>
                <a:ext uri="{FF2B5EF4-FFF2-40B4-BE49-F238E27FC236}">
                  <a16:creationId xmlns:a16="http://schemas.microsoft.com/office/drawing/2014/main" id="{77F90A03-0DB7-4440-8941-6A4318F90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440"/>
              <a:ext cx="1423" cy="2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grpSp>
        <p:nvGrpSpPr>
          <p:cNvPr id="34825" name="Group 9">
            <a:extLst>
              <a:ext uri="{FF2B5EF4-FFF2-40B4-BE49-F238E27FC236}">
                <a16:creationId xmlns:a16="http://schemas.microsoft.com/office/drawing/2014/main" id="{8A934A7E-5DCC-44C6-88FD-ED7F9360CB6F}"/>
              </a:ext>
            </a:extLst>
          </p:cNvPr>
          <p:cNvGrpSpPr>
            <a:grpSpLocks/>
          </p:cNvGrpSpPr>
          <p:nvPr/>
        </p:nvGrpSpPr>
        <p:grpSpPr bwMode="auto">
          <a:xfrm>
            <a:off x="6604000" y="2819400"/>
            <a:ext cx="2106613" cy="1743075"/>
            <a:chOff x="4160" y="1776"/>
            <a:chExt cx="1327" cy="1098"/>
          </a:xfrm>
        </p:grpSpPr>
        <p:graphicFrame>
          <p:nvGraphicFramePr>
            <p:cNvPr id="34826" name="Object 10">
              <a:extLst>
                <a:ext uri="{FF2B5EF4-FFF2-40B4-BE49-F238E27FC236}">
                  <a16:creationId xmlns:a16="http://schemas.microsoft.com/office/drawing/2014/main" id="{96C66A58-4E5B-4BF0-BF2B-8B82D1183E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0" y="1776"/>
            <a:ext cx="1327" cy="1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2266200" imgH="1771920" progId="">
                    <p:embed/>
                  </p:oleObj>
                </mc:Choice>
                <mc:Fallback>
                  <p:oleObj r:id="rId7" imgW="2266200" imgH="1771920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0" y="1776"/>
                          <a:ext cx="1327" cy="109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Text Box 11">
              <a:extLst>
                <a:ext uri="{FF2B5EF4-FFF2-40B4-BE49-F238E27FC236}">
                  <a16:creationId xmlns:a16="http://schemas.microsoft.com/office/drawing/2014/main" id="{6EAFE8C2-A2B4-4ED9-AA8B-0076B2FFC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1776"/>
              <a:ext cx="1327" cy="1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70175"/>
          </a:xfrm>
        </p:spPr>
        <p:txBody>
          <a:bodyPr>
            <a:normAutofit/>
          </a:bodyPr>
          <a:lstStyle/>
          <a:p>
            <a:r>
              <a:rPr lang="en-US" sz="1800" dirty="0"/>
              <a:t>Available R Code examples are indicated </a:t>
            </a:r>
            <a:br>
              <a:rPr lang="en-US" sz="1800" dirty="0"/>
            </a:br>
            <a:r>
              <a:rPr lang="en-US" sz="1800" dirty="0"/>
              <a:t>on slides by the R logo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The Examples are available at</a:t>
            </a:r>
            <a:br>
              <a:rPr lang="en-US" sz="1800" dirty="0"/>
            </a:br>
            <a:r>
              <a:rPr lang="en-US" sz="1800" dirty="0">
                <a:hlinkClick r:id="rId2"/>
              </a:rPr>
              <a:t>https://mhahsler.github.io/Introduction_to_Data_Mining_R_Examples/</a:t>
            </a:r>
            <a:r>
              <a:rPr lang="en-US" sz="1800" dirty="0"/>
              <a:t> </a:t>
            </a:r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D8705273-6368-4F22-AF10-F004A6E9C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Maximal vs. Closed </a:t>
            </a:r>
            <a:r>
              <a:rPr lang="en-US" altLang="en-US" dirty="0" err="1"/>
              <a:t>Itemsets</a:t>
            </a:r>
            <a:endParaRPr lang="en-US" altLang="en-US" dirty="0"/>
          </a:p>
        </p:txBody>
      </p:sp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CF12419B-3AC2-4E52-BE52-84F7F3484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143000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22680" imgH="2221920" progId="">
                  <p:embed/>
                </p:oleObj>
              </mc:Choice>
              <mc:Fallback>
                <p:oleObj r:id="rId3" imgW="1822680" imgH="22219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1600200" cy="2203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0E5925A8-C9D7-46F6-9742-A0CC3D85C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066800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116360" imgH="7404120" progId="">
                  <p:embed/>
                </p:oleObj>
              </mc:Choice>
              <mc:Fallback>
                <p:oleObj r:id="rId5" imgW="10116360" imgH="74041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7229475" cy="5289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>
            <a:extLst>
              <a:ext uri="{FF2B5EF4-FFF2-40B4-BE49-F238E27FC236}">
                <a16:creationId xmlns:a16="http://schemas.microsoft.com/office/drawing/2014/main" id="{EFE4EA6B-E65A-4A5F-AE9D-022F7102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990600"/>
            <a:ext cx="15240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 dirty="0">
                <a:latin typeface="Aptos" panose="020B0004020202020204" pitchFamily="34" charset="0"/>
              </a:rPr>
              <a:t>Transaction Ids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44102DF9-00F0-4806-91BA-B50F22432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9213" y="1295400"/>
            <a:ext cx="841375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13F71E4F-FBD8-4FA3-BB1C-C8BDC667F0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0813" y="1371600"/>
            <a:ext cx="79375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7ED87577-0BDB-43CB-9E6C-79525C36C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715000"/>
            <a:ext cx="1752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 dirty="0">
                <a:latin typeface="Aptos" panose="020B0004020202020204" pitchFamily="34" charset="0"/>
              </a:rPr>
              <a:t>Not supported by any transactions</a:t>
            </a:r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6A191948-9B76-45EB-BA07-94E29148F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6019800"/>
            <a:ext cx="2286000" cy="76200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93414C15-C91D-445C-B895-9A75D228CA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484813"/>
            <a:ext cx="1524000" cy="536575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50DE71E0-3B27-4E2D-B74C-AC7835752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0163"/>
            <a:ext cx="8280400" cy="1003301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vs Closed Frequent Itemsets</a:t>
            </a:r>
          </a:p>
        </p:txBody>
      </p:sp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617DC0F5-8A62-4832-B357-EA152B682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066800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164960" imgH="7378560" progId="">
                  <p:embed/>
                </p:oleObj>
              </mc:Choice>
              <mc:Fallback>
                <p:oleObj r:id="rId3" imgW="10164960" imgH="73785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7086600" cy="5143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3">
            <a:extLst>
              <a:ext uri="{FF2B5EF4-FFF2-40B4-BE49-F238E27FC236}">
                <a16:creationId xmlns:a16="http://schemas.microsoft.com/office/drawing/2014/main" id="{532AE29B-49E3-453D-A8E1-E797848E4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22860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 dirty="0">
                <a:latin typeface="Aptos" panose="020B0004020202020204" pitchFamily="34" charset="0"/>
              </a:rPr>
              <a:t>Minimum support = 2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35D13989-B1EC-42C4-AAAA-A3E544EA1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05400"/>
            <a:ext cx="1524000" cy="640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 dirty="0">
                <a:latin typeface="Aptos" panose="020B0004020202020204" pitchFamily="34" charset="0"/>
              </a:rPr>
              <a:t># Closed = 9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 dirty="0">
                <a:latin typeface="Aptos" panose="020B0004020202020204" pitchFamily="34" charset="0"/>
              </a:rPr>
              <a:t># Maximal = 4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68221408-489F-4985-B6BA-B14F8357B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05000"/>
            <a:ext cx="121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 dirty="0">
                <a:latin typeface="Aptos" panose="020B0004020202020204" pitchFamily="34" charset="0"/>
              </a:rPr>
              <a:t>Closed and maximal</a:t>
            </a:r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90B55110-0630-4394-B96E-9A3D3E1380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5413" y="2209800"/>
            <a:ext cx="1069975" cy="609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6871" name="Line 7">
            <a:extLst>
              <a:ext uri="{FF2B5EF4-FFF2-40B4-BE49-F238E27FC236}">
                <a16:creationId xmlns:a16="http://schemas.microsoft.com/office/drawing/2014/main" id="{AF11FCC0-F536-4046-A8DF-F2BF23AF4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7413" y="2209800"/>
            <a:ext cx="307975" cy="609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6872" name="Line 8">
            <a:extLst>
              <a:ext uri="{FF2B5EF4-FFF2-40B4-BE49-F238E27FC236}">
                <a16:creationId xmlns:a16="http://schemas.microsoft.com/office/drawing/2014/main" id="{E331B7BF-3574-41FF-A521-B7153764D2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5213" y="1371600"/>
            <a:ext cx="612775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4AE2BB83-A9EA-4A7F-A2B1-8D87A0D4D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990600"/>
            <a:ext cx="12192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 dirty="0">
                <a:latin typeface="Aptos" panose="020B0004020202020204" pitchFamily="34" charset="0"/>
              </a:rPr>
              <a:t>Closed but not maximal</a:t>
            </a:r>
          </a:p>
        </p:txBody>
      </p:sp>
      <p:sp>
        <p:nvSpPr>
          <p:cNvPr id="36874" name="Line 10">
            <a:extLst>
              <a:ext uri="{FF2B5EF4-FFF2-40B4-BE49-F238E27FC236}">
                <a16:creationId xmlns:a16="http://schemas.microsoft.com/office/drawing/2014/main" id="{316E5E9C-42D9-479A-9333-BDA81196E9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0813" y="1219200"/>
            <a:ext cx="1527175" cy="5334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36875" name="Line 11">
            <a:extLst>
              <a:ext uri="{FF2B5EF4-FFF2-40B4-BE49-F238E27FC236}">
                <a16:creationId xmlns:a16="http://schemas.microsoft.com/office/drawing/2014/main" id="{F864B874-B3EB-4BED-9B0B-DB4A1E3A5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447800"/>
            <a:ext cx="1588" cy="3048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0F1A75A5-249E-4459-9C40-CE4C0E603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vs Closed Itemsets</a:t>
            </a: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7D5844BF-648D-4B18-AF06-A078F96B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309688"/>
            <a:ext cx="8439150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891" name="Picture 3">
            <a:extLst>
              <a:ext uri="{FF2B5EF4-FFF2-40B4-BE49-F238E27FC236}">
                <a16:creationId xmlns:a16="http://schemas.microsoft.com/office/drawing/2014/main" id="{058D253A-0F80-481B-A47F-C192865C9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Alternative Methods to Find Frequent </a:t>
            </a:r>
            <a:r>
              <a:rPr lang="en-US" altLang="en-US" sz="1500" b="1" dirty="0" err="1"/>
              <a:t>Itemsets</a:t>
            </a:r>
            <a:endParaRPr lang="en-US" altLang="en-US" sz="1500" b="1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15185212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1ED7E1D4-AD29-419A-9267-1A06DA9D9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0163"/>
            <a:ext cx="8534400" cy="1003301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83C7F67-7157-4DA9-ACD4-89EA1914A5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62025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Traversal of Itemset Lattice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Equivalent Classes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69A0A090-78D0-4D71-B076-FBEBA420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93888"/>
            <a:ext cx="8564562" cy="562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9C947B41-E92B-49DB-B331-6931CB75C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7788"/>
            <a:ext cx="8534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dirty="0"/>
              <a:t>Alternative Methods for Frequent Itemset Generation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34D179D-54B4-4423-8694-CAA1679DF1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Representation of Database: horizontal vs vertical data layout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FC520B7E-BC2B-461D-A399-026B1F31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1822450"/>
            <a:ext cx="6796088" cy="475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8A583D71-9A9E-4AB9-9CEE-9B9DCC8AF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163" y="4572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Alternative Algorithms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23943208-BE9F-44C4-B400-B977E55813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447800"/>
            <a:ext cx="8318500" cy="4343400"/>
          </a:xfrm>
          <a:ln/>
        </p:spPr>
        <p:txBody>
          <a:bodyPr>
            <a:normAutofit lnSpcReduction="10000"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FP-growth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Use a compressed representation of the database using an </a:t>
            </a:r>
            <a:r>
              <a:rPr lang="en-US" altLang="en-US" dirty="0">
                <a:solidFill>
                  <a:srgbClr val="FF0000"/>
                </a:solidFill>
              </a:rPr>
              <a:t>FP-tree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Once an FP-tree has been constructed, it uses a recursive divide-and-conquer approach to mine the frequent </a:t>
            </a:r>
            <a:r>
              <a:rPr lang="en-US" altLang="en-US" dirty="0" err="1"/>
              <a:t>itemsets</a:t>
            </a: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ECLAT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Store transaction id-lists (vertical data layout).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Performs fast </a:t>
            </a:r>
            <a:r>
              <a:rPr lang="en-US" altLang="en-US" dirty="0" err="1"/>
              <a:t>tid</a:t>
            </a:r>
            <a:r>
              <a:rPr lang="en-US" altLang="en-US" dirty="0"/>
              <a:t>-list intersection (bit-wise XOR) to count itemset frequencies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13252840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2A58E8-78B6-4EFA-BC4B-3ABAAA2669CA}"/>
              </a:ext>
            </a:extLst>
          </p:cNvPr>
          <p:cNvSpPr/>
          <p:nvPr/>
        </p:nvSpPr>
        <p:spPr bwMode="auto">
          <a:xfrm>
            <a:off x="1206499" y="4038600"/>
            <a:ext cx="66294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" panose="020B0004020202020204" pitchFamily="34" charset="0"/>
              <a:cs typeface="DejaVu Sans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A7499A1C-7CA2-43A9-9BC1-E551789C2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275" name="Rectangle 3">
                <a:extLst>
                  <a:ext uri="{FF2B5EF4-FFF2-40B4-BE49-F238E27FC236}">
                    <a16:creationId xmlns:a16="http://schemas.microsoft.com/office/drawing/2014/main" id="{989FADF9-CE5F-416B-AE35-4D3E4D284E0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11163" y="1143000"/>
                <a:ext cx="8318500" cy="5278438"/>
              </a:xfrm>
              <a:ln/>
            </p:spPr>
            <p:txBody>
              <a:bodyPr/>
              <a:lstStyle/>
              <a:p>
                <a:pPr marL="0" indent="0">
                  <a:buNone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400" dirty="0"/>
                  <a:t>Given a frequent itemset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en-US" sz="2400" dirty="0"/>
                  <a:t>, find all non-empty subsets </a:t>
                </a:r>
                <a:br>
                  <a:rPr lang="en-US" altLang="en-US" sz="2400" dirty="0"/>
                </a:b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/>
                  <a:t>such that X </a:t>
                </a:r>
                <a:r>
                  <a:rPr lang="en-US" altLang="en-US" sz="2400" dirty="0">
                    <a:latin typeface="Symbol" panose="05050102010706020507" pitchFamily="18" charset="2"/>
                  </a:rPr>
                  <a:t></a:t>
                </a:r>
                <a:r>
                  <a:rPr lang="en-US" altLang="en-US" sz="2400" dirty="0"/>
                  <a:t> Y satisfies the minimum confidence requirement</a:t>
                </a:r>
              </a:p>
              <a:p>
                <a:pPr marL="593725" lvl="1" indent="-228600"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 Light" charset="0"/>
                  <a:buNone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endParaRPr lang="en-US" altLang="en-US" sz="2400" dirty="0"/>
              </a:p>
              <a:p>
                <a:pPr marL="593725" lvl="1" indent="-228600"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 Light" charset="0"/>
                  <a:buNone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endParaRPr lang="en-US" altLang="en-US" sz="2400" dirty="0"/>
              </a:p>
              <a:p>
                <a:pPr marL="593725" lvl="1" indent="-228600"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 Light" charset="0"/>
                  <a:buChar char="-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endParaRPr lang="en-US" altLang="en-US" sz="2400" dirty="0"/>
              </a:p>
              <a:p>
                <a:pPr marL="593725" lvl="1" indent="-228600"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 Light" charset="0"/>
                  <a:buChar char="-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endParaRPr lang="en-US" altLang="en-US" sz="2400" dirty="0"/>
              </a:p>
              <a:p>
                <a:pPr marL="593725" lvl="1" indent="-228600"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 Light" charset="0"/>
                  <a:buChar char="-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400" dirty="0"/>
                  <a:t>If {A,B,C,D} is a frequent itemset, candidate rules:</a:t>
                </a:r>
              </a:p>
              <a:p>
                <a:pPr marL="914400" lvl="2" indent="0">
                  <a:spcBef>
                    <a:spcPts val="250"/>
                  </a:spcBef>
                  <a:buClrTx/>
                  <a:buSzPct val="70000"/>
                  <a:buFontTx/>
                  <a:buNone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000" dirty="0"/>
                  <a:t>ABC </a:t>
                </a:r>
                <a:r>
                  <a:rPr lang="en-US" altLang="en-US" sz="2000" dirty="0">
                    <a:latin typeface="Symbol" panose="05050102010706020507" pitchFamily="18" charset="2"/>
                  </a:rPr>
                  <a:t></a:t>
                </a:r>
                <a:r>
                  <a:rPr lang="en-US" altLang="en-US" sz="2000" dirty="0"/>
                  <a:t>D, 	ABD </a:t>
                </a:r>
                <a:r>
                  <a:rPr lang="en-US" altLang="en-US" sz="2000" dirty="0">
                    <a:latin typeface="Symbol" panose="05050102010706020507" pitchFamily="18" charset="2"/>
                  </a:rPr>
                  <a:t></a:t>
                </a:r>
                <a:r>
                  <a:rPr lang="en-US" altLang="en-US" sz="2000" dirty="0"/>
                  <a:t>C, 	ACD </a:t>
                </a:r>
                <a:r>
                  <a:rPr lang="en-US" altLang="en-US" sz="2000" dirty="0">
                    <a:latin typeface="Symbol" panose="05050102010706020507" pitchFamily="18" charset="2"/>
                  </a:rPr>
                  <a:t></a:t>
                </a:r>
                <a:r>
                  <a:rPr lang="en-US" altLang="en-US" sz="2000" dirty="0"/>
                  <a:t>B, 	BCD </a:t>
                </a:r>
                <a:r>
                  <a:rPr lang="en-US" altLang="en-US" sz="2000" dirty="0">
                    <a:latin typeface="Symbol" panose="05050102010706020507" pitchFamily="18" charset="2"/>
                  </a:rPr>
                  <a:t></a:t>
                </a:r>
                <a:r>
                  <a:rPr lang="en-US" altLang="en-US" sz="2000" dirty="0"/>
                  <a:t>A, </a:t>
                </a:r>
                <a:br>
                  <a:rPr lang="en-US" altLang="en-US" sz="2000" dirty="0"/>
                </a:br>
                <a:r>
                  <a:rPr lang="en-US" altLang="en-US" sz="2000" dirty="0"/>
                  <a:t>A </a:t>
                </a:r>
                <a:r>
                  <a:rPr lang="en-US" altLang="en-US" sz="2000" dirty="0">
                    <a:latin typeface="Symbol" panose="05050102010706020507" pitchFamily="18" charset="2"/>
                  </a:rPr>
                  <a:t></a:t>
                </a:r>
                <a:r>
                  <a:rPr lang="en-US" altLang="en-US" sz="2000" dirty="0"/>
                  <a:t>BCD,	B </a:t>
                </a:r>
                <a:r>
                  <a:rPr lang="en-US" altLang="en-US" sz="2000" dirty="0">
                    <a:latin typeface="Symbol" panose="05050102010706020507" pitchFamily="18" charset="2"/>
                  </a:rPr>
                  <a:t></a:t>
                </a:r>
                <a:r>
                  <a:rPr lang="en-US" altLang="en-US" sz="2000" dirty="0"/>
                  <a:t>ACD,	C </a:t>
                </a:r>
                <a:r>
                  <a:rPr lang="en-US" altLang="en-US" sz="2000" dirty="0">
                    <a:latin typeface="Symbol" panose="05050102010706020507" pitchFamily="18" charset="2"/>
                  </a:rPr>
                  <a:t></a:t>
                </a:r>
                <a:r>
                  <a:rPr lang="en-US" altLang="en-US" sz="2000" dirty="0"/>
                  <a:t>ABD, 	D </a:t>
                </a:r>
                <a:r>
                  <a:rPr lang="en-US" altLang="en-US" sz="2000" dirty="0">
                    <a:latin typeface="Symbol" panose="05050102010706020507" pitchFamily="18" charset="2"/>
                  </a:rPr>
                  <a:t></a:t>
                </a:r>
                <a:r>
                  <a:rPr lang="en-US" altLang="en-US" sz="2000" dirty="0"/>
                  <a:t>ABC</a:t>
                </a:r>
                <a:br>
                  <a:rPr lang="en-US" altLang="en-US" sz="2000" dirty="0"/>
                </a:br>
                <a:r>
                  <a:rPr lang="en-US" altLang="en-US" sz="2000" dirty="0"/>
                  <a:t>AB </a:t>
                </a:r>
                <a:r>
                  <a:rPr lang="en-US" altLang="en-US" sz="2000" dirty="0">
                    <a:latin typeface="Symbol" panose="05050102010706020507" pitchFamily="18" charset="2"/>
                  </a:rPr>
                  <a:t></a:t>
                </a:r>
                <a:r>
                  <a:rPr lang="en-US" altLang="en-US" sz="2000" dirty="0"/>
                  <a:t>CD,	AC </a:t>
                </a:r>
                <a:r>
                  <a:rPr lang="en-US" altLang="en-US" sz="2000" dirty="0">
                    <a:latin typeface="Symbol" panose="05050102010706020507" pitchFamily="18" charset="2"/>
                  </a:rPr>
                  <a:t></a:t>
                </a:r>
                <a:r>
                  <a:rPr lang="en-US" altLang="en-US" sz="2000" dirty="0"/>
                  <a:t> BD, 	AD </a:t>
                </a:r>
                <a:r>
                  <a:rPr lang="en-US" altLang="en-US" sz="2000" dirty="0">
                    <a:latin typeface="Symbol" panose="05050102010706020507" pitchFamily="18" charset="2"/>
                  </a:rPr>
                  <a:t></a:t>
                </a:r>
                <a:r>
                  <a:rPr lang="en-US" altLang="en-US" sz="2000" dirty="0"/>
                  <a:t> BC, 	BC </a:t>
                </a:r>
                <a:r>
                  <a:rPr lang="en-US" altLang="en-US" sz="2000" dirty="0">
                    <a:latin typeface="Symbol" panose="05050102010706020507" pitchFamily="18" charset="2"/>
                  </a:rPr>
                  <a:t></a:t>
                </a:r>
                <a:r>
                  <a:rPr lang="en-US" altLang="en-US" sz="2000" dirty="0"/>
                  <a:t>AD, </a:t>
                </a:r>
                <a:br>
                  <a:rPr lang="en-US" altLang="en-US" sz="2000" dirty="0"/>
                </a:br>
                <a:r>
                  <a:rPr lang="en-US" altLang="en-US" sz="2000" dirty="0"/>
                  <a:t>BD </a:t>
                </a:r>
                <a:r>
                  <a:rPr lang="en-US" altLang="en-US" sz="2000" dirty="0">
                    <a:latin typeface="Symbol" panose="05050102010706020507" pitchFamily="18" charset="2"/>
                  </a:rPr>
                  <a:t></a:t>
                </a:r>
                <a:r>
                  <a:rPr lang="en-US" altLang="en-US" sz="2000" dirty="0"/>
                  <a:t>AC, 	CD </a:t>
                </a:r>
                <a:r>
                  <a:rPr lang="en-US" altLang="en-US" sz="2000" dirty="0">
                    <a:latin typeface="Symbol" panose="05050102010706020507" pitchFamily="18" charset="2"/>
                  </a:rPr>
                  <a:t></a:t>
                </a:r>
                <a:r>
                  <a:rPr lang="en-US" altLang="en-US" sz="2000" dirty="0"/>
                  <a:t>AB,	</a:t>
                </a:r>
                <a:br>
                  <a:rPr lang="en-US" altLang="en-US" sz="2000" dirty="0"/>
                </a:br>
                <a:endParaRPr lang="en-US" altLang="en-US" sz="2000" dirty="0"/>
              </a:p>
              <a:p>
                <a:pPr marL="0" indent="0">
                  <a:buClrTx/>
                  <a:buSzTx/>
                  <a:buFontTx/>
                  <a:buNone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2400" dirty="0"/>
                  <a:t>, then there are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sz="2400" i="1" baseline="30000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– 2</m:t>
                    </m:r>
                  </m:oMath>
                </a14:m>
                <a:r>
                  <a:rPr lang="en-US" altLang="en-US" sz="2400" dirty="0"/>
                  <a:t> candidate association rules (ignoring rules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en-US" sz="2400" dirty="0"/>
                  <a:t>).</a:t>
                </a:r>
              </a:p>
            </p:txBody>
          </p:sp>
        </mc:Choice>
        <mc:Fallback>
          <p:sp>
            <p:nvSpPr>
              <p:cNvPr id="54275" name="Rectangle 3">
                <a:extLst>
                  <a:ext uri="{FF2B5EF4-FFF2-40B4-BE49-F238E27FC236}">
                    <a16:creationId xmlns:a16="http://schemas.microsoft.com/office/drawing/2014/main" id="{989FADF9-CE5F-416B-AE35-4D3E4D284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63" y="1143000"/>
                <a:ext cx="8318500" cy="5278438"/>
              </a:xfrm>
              <a:blipFill>
                <a:blip r:embed="rId3"/>
                <a:stretch>
                  <a:fillRect l="-1099" t="-150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6E180EE9-D624-C7FB-2A63-6F3344CDC5B5}"/>
              </a:ext>
            </a:extLst>
          </p:cNvPr>
          <p:cNvGrpSpPr/>
          <p:nvPr/>
        </p:nvGrpSpPr>
        <p:grpSpPr>
          <a:xfrm>
            <a:off x="2688431" y="2265279"/>
            <a:ext cx="3767138" cy="1027112"/>
            <a:chOff x="2688431" y="2265279"/>
            <a:chExt cx="3767138" cy="1027112"/>
          </a:xfrm>
        </p:grpSpPr>
        <p:sp>
          <p:nvSpPr>
            <p:cNvPr id="54273" name="Rectangle 1">
              <a:extLst>
                <a:ext uri="{FF2B5EF4-FFF2-40B4-BE49-F238E27FC236}">
                  <a16:creationId xmlns:a16="http://schemas.microsoft.com/office/drawing/2014/main" id="{073EE446-C1FE-4298-924B-928BCBEA1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431" y="2265279"/>
              <a:ext cx="3767138" cy="102711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6FA9C1F-A5AA-ED31-637A-BD554DED4F8D}"/>
                    </a:ext>
                  </a:extLst>
                </p:cNvPr>
                <p:cNvSpPr txBox="1"/>
                <p:nvPr/>
              </p:nvSpPr>
              <p:spPr>
                <a:xfrm>
                  <a:off x="2837373" y="2330282"/>
                  <a:ext cx="3367653" cy="8971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6FA9C1F-A5AA-ED31-637A-BD554DED4F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373" y="2330282"/>
                  <a:ext cx="3367653" cy="89710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136AE015-F511-4797-BFEB-40424B4C5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3234489-5FBA-49B6-8AE5-4F8759AFF6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3886200"/>
          </a:xfrm>
          <a:ln/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How do we efficiently generate rules from frequent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?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In general, confidence does not have an anti-monotone property</a:t>
            </a:r>
          </a:p>
          <a:p>
            <a:pPr marL="914400" lvl="2" indent="0">
              <a:lnSpc>
                <a:spcPct val="90000"/>
              </a:lnSpc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dirty="0"/>
              <a:t>	c(ABC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D) can be larger or smaller than c(AB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D)</a:t>
            </a:r>
          </a:p>
          <a:p>
            <a:pPr lvl="4">
              <a:lnSpc>
                <a:spcPct val="90000"/>
              </a:lnSpc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But confidence of rules generated </a:t>
            </a:r>
            <a:r>
              <a:rPr lang="en-US" altLang="en-US" sz="2400" i="1" dirty="0"/>
              <a:t>from the same itemset </a:t>
            </a:r>
            <a:r>
              <a:rPr lang="en-US" altLang="en-US" sz="2400" dirty="0"/>
              <a:t>has an anti-monotone property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e.g., L = {A,B,C,D}:</a:t>
            </a:r>
            <a:br>
              <a:rPr lang="en-US" altLang="en-US" sz="2400" dirty="0"/>
            </a:br>
            <a:r>
              <a:rPr lang="en-US" altLang="en-US" sz="2400" dirty="0"/>
              <a:t> </a:t>
            </a:r>
            <a:br>
              <a:rPr lang="en-US" altLang="en-US" sz="2400" dirty="0"/>
            </a:br>
            <a:r>
              <a:rPr lang="en-US" altLang="en-US" sz="2400" dirty="0"/>
              <a:t>		c(ABC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D) </a:t>
            </a:r>
            <a:r>
              <a:rPr lang="en-US" altLang="en-US" sz="2400" dirty="0">
                <a:latin typeface="Symbol" panose="05050102010706020507" pitchFamily="18" charset="2"/>
              </a:rPr>
              <a:t></a:t>
            </a:r>
            <a:r>
              <a:rPr lang="en-US" altLang="en-US" sz="2400" dirty="0"/>
              <a:t> c(AB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CD) </a:t>
            </a:r>
            <a:r>
              <a:rPr lang="en-US" altLang="en-US" sz="2400" dirty="0">
                <a:latin typeface="Symbol" panose="05050102010706020507" pitchFamily="18" charset="2"/>
              </a:rPr>
              <a:t></a:t>
            </a:r>
            <a:r>
              <a:rPr lang="en-US" altLang="en-US" sz="2400" dirty="0"/>
              <a:t> c(A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BCD)</a:t>
            </a:r>
          </a:p>
          <a:p>
            <a:pPr marL="914400" lvl="2" indent="0">
              <a:lnSpc>
                <a:spcPct val="90000"/>
              </a:lnSpc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dirty="0"/>
              <a:t> 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dirty="0"/>
              <a:t> Confidence is anti-monotone </a:t>
            </a:r>
            <a:r>
              <a:rPr lang="en-US" altLang="en-US" sz="2000" dirty="0" err="1"/>
              <a:t>w.r.t.</a:t>
            </a:r>
            <a:r>
              <a:rPr lang="en-US" altLang="en-US" sz="2000" dirty="0"/>
              <a:t> number of items on the RHS of the rule.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E53669A9-43AE-E538-8725-5D53BBB41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CA07AA-BC51-7325-1BFB-17D0885A772F}"/>
                  </a:ext>
                </a:extLst>
              </p:cNvPr>
              <p:cNvSpPr txBox="1"/>
              <p:nvPr/>
            </p:nvSpPr>
            <p:spPr>
              <a:xfrm>
                <a:off x="1828800" y="5153379"/>
                <a:ext cx="5791200" cy="83099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spcBef>
                    <a:spcPts val="250"/>
                  </a:spcBef>
                  <a:buClr>
                    <a:srgbClr val="0C7B9C"/>
                  </a:buClr>
                  <a:buNone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dirty="0">
                    <a:solidFill>
                      <a:schemeClr val="bg1"/>
                    </a:solidFill>
                    <a:latin typeface="+mn-lt"/>
                  </a:rPr>
                  <a:t>However, most tools only create rules with a single item as the confident: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>
                    <a:solidFill>
                      <a:schemeClr val="bg1"/>
                    </a:solidFill>
                    <a:latin typeface="+mn-lt"/>
                  </a:rPr>
                  <a:t> 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CA07AA-BC51-7325-1BFB-17D0885A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153379"/>
                <a:ext cx="5791200" cy="830997"/>
              </a:xfrm>
              <a:prstGeom prst="rect">
                <a:avLst/>
              </a:prstGeom>
              <a:blipFill>
                <a:blip r:embed="rId4"/>
                <a:stretch>
                  <a:fillRect l="-1471" t="-5036" r="-1155" b="-14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8" name="Rectangle 5127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" r="3405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0" name="Rectangle 5129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2" name="Rectangle 513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4" name="Rectangle 51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31876666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826CDAFE-B62B-49A8-8277-503ADA6BB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 Distribution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A4687DA0-0F0D-410F-A714-206000137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14400"/>
            <a:ext cx="8318500" cy="990600"/>
          </a:xfrm>
          <a:ln/>
        </p:spPr>
        <p:txBody>
          <a:bodyPr>
            <a:normAutofit fontScale="70000" lnSpcReduction="20000"/>
          </a:bodyPr>
          <a:lstStyle/>
          <a:p>
            <a:pPr marL="0" indent="0">
              <a:buClr>
                <a:srgbClr val="0C7B9C"/>
              </a:buClr>
              <a:buSzPct val="15000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Many real data sets have skewed support distribution.</a:t>
            </a:r>
          </a:p>
          <a:p>
            <a:pPr marL="0" indent="0">
              <a:buClr>
                <a:srgbClr val="0C7B9C"/>
              </a:buClr>
              <a:buSzPct val="15000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0" indent="0">
              <a:buClr>
                <a:srgbClr val="0C7B9C"/>
              </a:buClr>
              <a:buSzPct val="15000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b="1" dirty="0"/>
              <a:t>Example</a:t>
            </a:r>
            <a:r>
              <a:rPr lang="en-US" altLang="en-US" dirty="0"/>
              <a:t>: Support distribution of a retail data set</a:t>
            </a:r>
          </a:p>
          <a:p>
            <a:pPr marL="0" indent="0">
              <a:buClr>
                <a:srgbClr val="0C7B9C"/>
              </a:buClr>
              <a:buSzPct val="15000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</p:txBody>
      </p:sp>
      <p:grpSp>
        <p:nvGrpSpPr>
          <p:cNvPr id="59395" name="Group 3">
            <a:extLst>
              <a:ext uri="{FF2B5EF4-FFF2-40B4-BE49-F238E27FC236}">
                <a16:creationId xmlns:a16="http://schemas.microsoft.com/office/drawing/2014/main" id="{CB117B51-3E3D-4FD2-8FBB-BC11B12EE505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905000"/>
            <a:ext cx="5561013" cy="4270375"/>
            <a:chOff x="1728" y="1200"/>
            <a:chExt cx="3503" cy="2690"/>
          </a:xfrm>
        </p:grpSpPr>
        <p:pic>
          <p:nvPicPr>
            <p:cNvPr id="59396" name="Picture 4">
              <a:extLst>
                <a:ext uri="{FF2B5EF4-FFF2-40B4-BE49-F238E27FC236}">
                  <a16:creationId xmlns:a16="http://schemas.microsoft.com/office/drawing/2014/main" id="{FD0DABFF-A8DE-4133-A2A3-6A729AFBD8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48"/>
            <a:stretch>
              <a:fillRect/>
            </a:stretch>
          </p:blipFill>
          <p:spPr bwMode="auto">
            <a:xfrm>
              <a:off x="1728" y="1200"/>
              <a:ext cx="3503" cy="2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2748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9397" name="Text Box 5">
              <a:extLst>
                <a:ext uri="{FF2B5EF4-FFF2-40B4-BE49-F238E27FC236}">
                  <a16:creationId xmlns:a16="http://schemas.microsoft.com/office/drawing/2014/main" id="{58CCD7B2-0B56-4C67-95CD-E85AEA394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200"/>
              <a:ext cx="3503" cy="2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2AC14CA9-94A6-4DBB-9FDC-25AA2AE28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 Distribution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CAA89A85-4AE0-42BE-ADD4-B145D13D8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405438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How do we set the appropriate </a:t>
            </a:r>
            <a:r>
              <a:rPr lang="en-US" altLang="en-US" i="1" dirty="0" err="1"/>
              <a:t>minsup</a:t>
            </a:r>
            <a:r>
              <a:rPr lang="en-US" altLang="en-US" dirty="0"/>
              <a:t> threshold?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If </a:t>
            </a:r>
            <a:r>
              <a:rPr lang="en-US" altLang="en-US" i="1" dirty="0" err="1"/>
              <a:t>minsup</a:t>
            </a:r>
            <a:r>
              <a:rPr lang="en-US" altLang="en-US" dirty="0"/>
              <a:t> is set too high, we could miss </a:t>
            </a:r>
            <a:r>
              <a:rPr lang="en-US" altLang="en-US" dirty="0" err="1"/>
              <a:t>itemsets</a:t>
            </a:r>
            <a:r>
              <a:rPr lang="en-US" altLang="en-US" dirty="0"/>
              <a:t> involving interesting rare items (e.g., expensive products).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If </a:t>
            </a:r>
            <a:r>
              <a:rPr lang="en-US" altLang="en-US" i="1" dirty="0" err="1"/>
              <a:t>minsup</a:t>
            </a:r>
            <a:r>
              <a:rPr lang="en-US" altLang="en-US" dirty="0"/>
              <a:t> is set too low, it is computationally expensive and the number of </a:t>
            </a:r>
            <a:r>
              <a:rPr lang="en-US" altLang="en-US" dirty="0" err="1"/>
              <a:t>itemsets</a:t>
            </a:r>
            <a:r>
              <a:rPr lang="en-US" altLang="en-US" dirty="0"/>
              <a:t> is very large.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b="1" dirty="0"/>
              <a:t>Note</a:t>
            </a:r>
            <a:r>
              <a:rPr lang="en-US" altLang="en-US" dirty="0"/>
              <a:t>: Using a single minimum support threshold may not be effective. Algorithms with multiple support thresholds exist.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23386606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183BB80E-9F9A-4681-8509-D3E8A96F2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Pattern Evaluation</a:t>
            </a: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1FCB3B09-D1B9-4EE6-A86F-145B77E436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3081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 dirty="0"/>
              <a:t>Association rule algorithms tend to produce </a:t>
            </a:r>
            <a:r>
              <a:rPr lang="en-US" altLang="en-US" sz="2600" b="1" dirty="0"/>
              <a:t>too many rules. </a:t>
            </a:r>
            <a:r>
              <a:rPr lang="en-US" altLang="en-US" sz="2600" dirty="0"/>
              <a:t>Many of them are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 dirty="0"/>
              <a:t>Uninteresting, or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 dirty="0"/>
              <a:t>Redundant.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6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 dirty="0"/>
              <a:t>Interestingness measures can be used to </a:t>
            </a:r>
            <a:r>
              <a:rPr lang="en-US" altLang="en-US" sz="2600" b="1" dirty="0"/>
              <a:t>prune/rank</a:t>
            </a:r>
            <a:r>
              <a:rPr lang="en-US" altLang="en-US" sz="2600" dirty="0"/>
              <a:t> the derived patterns.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600" b="1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 dirty="0"/>
              <a:t>A rule {A,B,C} </a:t>
            </a:r>
            <a:r>
              <a:rPr lang="en-US" altLang="en-US" sz="2600" dirty="0">
                <a:latin typeface="Symbol" panose="05050102010706020507" pitchFamily="18" charset="2"/>
              </a:rPr>
              <a:t></a:t>
            </a:r>
            <a:r>
              <a:rPr lang="en-US" altLang="en-US" sz="2600" dirty="0"/>
              <a:t> {D} can be considered</a:t>
            </a:r>
            <a:r>
              <a:rPr lang="en-US" altLang="en-US" sz="2600" b="1" dirty="0"/>
              <a:t> redundant</a:t>
            </a:r>
            <a:r>
              <a:rPr lang="en-US" altLang="en-US" sz="2600" dirty="0"/>
              <a:t> if the more general rule {A,B} </a:t>
            </a:r>
            <a:r>
              <a:rPr lang="en-US" altLang="en-US" sz="2600" dirty="0">
                <a:latin typeface="Symbol" panose="05050102010706020507" pitchFamily="18" charset="2"/>
              </a:rPr>
              <a:t></a:t>
            </a:r>
            <a:r>
              <a:rPr lang="en-US" altLang="en-US" sz="2600" dirty="0"/>
              <a:t> {D} has the same or higher confidence.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298FE58F-AD32-4367-9EBE-EA50B3525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Application of Interestingness Measure</a:t>
            </a:r>
          </a:p>
        </p:txBody>
      </p:sp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81B135C1-EE88-4D0A-B422-DB841B219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990600"/>
          <a:ext cx="7683500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959400" imgH="7830720" progId="">
                  <p:embed/>
                </p:oleObj>
              </mc:Choice>
              <mc:Fallback>
                <p:oleObj r:id="rId3" imgW="9959400" imgH="78307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7683500" cy="5321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1" name="Group 3">
            <a:extLst>
              <a:ext uri="{FF2B5EF4-FFF2-40B4-BE49-F238E27FC236}">
                <a16:creationId xmlns:a16="http://schemas.microsoft.com/office/drawing/2014/main" id="{D16C14FC-D370-4117-8789-45EDDAB5AFB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143000"/>
            <a:ext cx="4875213" cy="2970213"/>
            <a:chOff x="624" y="720"/>
            <a:chExt cx="3071" cy="1871"/>
          </a:xfrm>
        </p:grpSpPr>
        <p:sp>
          <p:nvSpPr>
            <p:cNvPr id="68612" name="Text Box 4">
              <a:extLst>
                <a:ext uri="{FF2B5EF4-FFF2-40B4-BE49-F238E27FC236}">
                  <a16:creationId xmlns:a16="http://schemas.microsoft.com/office/drawing/2014/main" id="{E08BB465-DF78-4312-904C-1D58A8D9F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720"/>
              <a:ext cx="1487" cy="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spcBef>
                  <a:spcPts val="1500"/>
                </a:spcBef>
                <a:buClrTx/>
                <a:buSzPct val="75000"/>
                <a:buFontTx/>
                <a:buNone/>
              </a:pPr>
              <a:r>
                <a:rPr lang="en-US" altLang="en-US" dirty="0">
                  <a:latin typeface="Aptos" panose="020B0004020202020204" pitchFamily="34" charset="0"/>
                </a:rPr>
                <a:t>Interestingness Measures</a:t>
              </a:r>
            </a:p>
          </p:txBody>
        </p:sp>
        <p:sp>
          <p:nvSpPr>
            <p:cNvPr id="68613" name="Line 5">
              <a:extLst>
                <a:ext uri="{FF2B5EF4-FFF2-40B4-BE49-F238E27FC236}">
                  <a16:creationId xmlns:a16="http://schemas.microsoft.com/office/drawing/2014/main" id="{E6E85727-B2AA-4F3D-8434-2E6994D59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296"/>
              <a:ext cx="767" cy="1295"/>
            </a:xfrm>
            <a:prstGeom prst="line">
              <a:avLst/>
            </a:prstGeom>
            <a:noFill/>
            <a:ln w="38160" cap="flat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14" name="Line 6">
              <a:extLst>
                <a:ext uri="{FF2B5EF4-FFF2-40B4-BE49-F238E27FC236}">
                  <a16:creationId xmlns:a16="http://schemas.microsoft.com/office/drawing/2014/main" id="{062D3544-EF67-4139-AB24-47F6A4C7A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056"/>
              <a:ext cx="959" cy="767"/>
            </a:xfrm>
            <a:prstGeom prst="line">
              <a:avLst/>
            </a:prstGeom>
            <a:noFill/>
            <a:ln w="38160" cap="flat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8615" name="Line 7">
              <a:extLst>
                <a:ext uri="{FF2B5EF4-FFF2-40B4-BE49-F238E27FC236}">
                  <a16:creationId xmlns:a16="http://schemas.microsoft.com/office/drawing/2014/main" id="{670F3C37-8F66-4F03-BB89-E33916FB4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535" cy="287"/>
            </a:xfrm>
            <a:prstGeom prst="line">
              <a:avLst/>
            </a:prstGeom>
            <a:noFill/>
            <a:ln w="38160" cap="flat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8D4B02B-B68C-48B6-9B17-E3757DB4A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Computing Interestingness Measure</a:t>
            </a: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F3FE5C1D-9DA8-4601-B097-684890F42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8300" y="1143000"/>
            <a:ext cx="8610600" cy="914400"/>
          </a:xfrm>
          <a:ln/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300"/>
              </a:spcBef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Given a rule X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Y, information needed to compute rule interestingness can be obtained from a contingency table (a count table).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9635" name="Group 3">
                <a:extLst>
                  <a:ext uri="{FF2B5EF4-FFF2-40B4-BE49-F238E27FC236}">
                    <a16:creationId xmlns:a16="http://schemas.microsoft.com/office/drawing/2014/main" id="{9C6E0E60-ED69-4946-A5DA-022DCF3CA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582088"/>
                  </p:ext>
                </p:extLst>
              </p:nvPr>
            </p:nvGraphicFramePr>
            <p:xfrm>
              <a:off x="533400" y="2595563"/>
              <a:ext cx="3582988" cy="1733550"/>
            </p:xfrm>
            <a:graphic>
              <a:graphicData uri="http://schemas.openxmlformats.org/drawingml/2006/table">
                <a:tbl>
                  <a:tblPr/>
                  <a:tblGrid>
                    <a:gridCol w="895350">
                      <a:extLst>
                        <a:ext uri="{9D8B030D-6E8A-4147-A177-3AD203B41FA5}">
                          <a16:colId xmlns:a16="http://schemas.microsoft.com/office/drawing/2014/main" val="2322024449"/>
                        </a:ext>
                      </a:extLst>
                    </a:gridCol>
                    <a:gridCol w="935038">
                      <a:extLst>
                        <a:ext uri="{9D8B030D-6E8A-4147-A177-3AD203B41FA5}">
                          <a16:colId xmlns:a16="http://schemas.microsoft.com/office/drawing/2014/main" val="2296132757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1941896318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1355892481"/>
                        </a:ext>
                      </a:extLst>
                    </a:gridCol>
                  </a:tblGrid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7291033"/>
                      </a:ext>
                    </a:extLst>
                  </a:tr>
                  <a:tr h="406400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11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1+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094417"/>
                      </a:ext>
                    </a:extLst>
                  </a:tr>
                  <a:tr h="406400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0" lang="en-US" altLang="en-US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en-US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 </a:t>
                          </a: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01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o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673853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+1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+0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|T|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7092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9635" name="Group 3">
                <a:extLst>
                  <a:ext uri="{FF2B5EF4-FFF2-40B4-BE49-F238E27FC236}">
                    <a16:creationId xmlns:a16="http://schemas.microsoft.com/office/drawing/2014/main" id="{9C6E0E60-ED69-4946-A5DA-022DCF3CA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582088"/>
                  </p:ext>
                </p:extLst>
              </p:nvPr>
            </p:nvGraphicFramePr>
            <p:xfrm>
              <a:off x="533400" y="2595563"/>
              <a:ext cx="3582988" cy="1733550"/>
            </p:xfrm>
            <a:graphic>
              <a:graphicData uri="http://schemas.openxmlformats.org/drawingml/2006/table">
                <a:tbl>
                  <a:tblPr/>
                  <a:tblGrid>
                    <a:gridCol w="895350">
                      <a:extLst>
                        <a:ext uri="{9D8B030D-6E8A-4147-A177-3AD203B41FA5}">
                          <a16:colId xmlns:a16="http://schemas.microsoft.com/office/drawing/2014/main" val="2322024449"/>
                        </a:ext>
                      </a:extLst>
                    </a:gridCol>
                    <a:gridCol w="935038">
                      <a:extLst>
                        <a:ext uri="{9D8B030D-6E8A-4147-A177-3AD203B41FA5}">
                          <a16:colId xmlns:a16="http://schemas.microsoft.com/office/drawing/2014/main" val="2296132757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1941896318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1355892481"/>
                        </a:ext>
                      </a:extLst>
                    </a:gridCol>
                  </a:tblGrid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6104" t="-1316" r="-188312" b="-27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14184" t="-1316" r="-105674" b="-27894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729103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80" t="-114925" r="-302041" b="-21641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11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1+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094417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80" t="-214925" r="-302041" b="-11641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01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o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673853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+1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+0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|T|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70926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2A0BFD5-2E24-7561-4FBE-C1EABFE633FF}"/>
              </a:ext>
            </a:extLst>
          </p:cNvPr>
          <p:cNvGrpSpPr/>
          <p:nvPr/>
        </p:nvGrpSpPr>
        <p:grpSpPr>
          <a:xfrm>
            <a:off x="3136900" y="3857625"/>
            <a:ext cx="5778500" cy="2897295"/>
            <a:chOff x="3136900" y="3857625"/>
            <a:chExt cx="5778500" cy="28972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694" name="Text Box 62">
                  <a:extLst>
                    <a:ext uri="{FF2B5EF4-FFF2-40B4-BE49-F238E27FC236}">
                      <a16:creationId xmlns:a16="http://schemas.microsoft.com/office/drawing/2014/main" id="{2D93AAE5-2C91-43B2-95CD-976B2A907D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36900" y="4419600"/>
                  <a:ext cx="5778500" cy="2335320"/>
                </a:xfrm>
                <a:prstGeom prst="rect">
                  <a:avLst/>
                </a:prstGeom>
                <a:noFill/>
                <a:ln w="12600" cap="flat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spcBef>
                      <a:spcPts val="1500"/>
                    </a:spcBef>
                  </a:pPr>
                  <a:r>
                    <a:rPr lang="en-US" altLang="en-US" dirty="0">
                      <a:solidFill>
                        <a:srgbClr val="FF0000"/>
                      </a:solidFill>
                      <a:latin typeface="Aptos" panose="020B0004020202020204" pitchFamily="34" charset="0"/>
                    </a:rPr>
                    <a:t>Used to define various measures</a:t>
                  </a:r>
                  <a:br>
                    <a:rPr lang="en-US" altLang="en-US" dirty="0">
                      <a:solidFill>
                        <a:srgbClr val="FF0000"/>
                      </a:solidFill>
                      <a:latin typeface="Aptos" panose="020B0004020202020204" pitchFamily="34" charset="0"/>
                    </a:rPr>
                  </a:br>
                  <a:r>
                    <a:rPr lang="en-US" altLang="en-US" sz="2000" dirty="0">
                      <a:latin typeface="Aptos" panose="020B0004020202020204" pitchFamily="34" charset="0"/>
                    </a:rPr>
                    <a:t>e.g., support, confidence, lift, Gini,</a:t>
                  </a:r>
                  <a:br>
                    <a:rPr lang="en-US" altLang="en-US" sz="2000" dirty="0">
                      <a:latin typeface="Aptos" panose="020B0004020202020204" pitchFamily="34" charset="0"/>
                    </a:rPr>
                  </a:br>
                  <a:r>
                    <a:rPr lang="en-US" altLang="en-US" sz="2000" dirty="0">
                      <a:latin typeface="Aptos" panose="020B0004020202020204" pitchFamily="34" charset="0"/>
                    </a:rPr>
                    <a:t>   J-measure, etc.</a:t>
                  </a:r>
                </a:p>
                <a:p>
                  <a:endParaRPr lang="en-US" altLang="en-US" sz="2000" dirty="0">
                    <a:latin typeface="Aptos" panose="020B0004020202020204" pitchFamily="34" charset="0"/>
                  </a:endParaRPr>
                </a:p>
                <a:p>
                  <a:r>
                    <a:rPr lang="en-US" altLang="en-US" sz="2000" dirty="0">
                      <a:latin typeface="Aptos" panose="020B0004020202020204" pitchFamily="34" charset="0"/>
                    </a:rPr>
                    <a:t>  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000" i="0" dirty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fName>
                        <m:e>
                          <m:d>
                            <m:dPr>
                              <m:ctrlPr>
                                <a:rPr lang="en-US" alt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00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en-US" sz="200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en-US" sz="200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en-US" sz="2000" b="0" i="1" dirty="0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en-US" sz="2000" dirty="0">
                      <a:latin typeface="Aptos" panose="020B0004020202020204" pitchFamily="34" charset="0"/>
                    </a:rPr>
                    <a:t>            estimates </a:t>
                  </a:r>
                  <a14:m>
                    <m:oMath xmlns:m="http://schemas.openxmlformats.org/officeDocument/2006/math"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en-US" sz="2000" dirty="0">
                    <a:latin typeface="Aptos" panose="020B0004020202020204" pitchFamily="34" charset="0"/>
                  </a:endParaRPr>
                </a:p>
                <a:p>
                  <a:r>
                    <a:rPr lang="en-US" altLang="en-US" sz="2000" dirty="0">
                      <a:latin typeface="Aptos" panose="020B0004020202020204" pitchFamily="34" charset="0"/>
                    </a:rPr>
                    <a:t>	   </a:t>
                  </a:r>
                  <a14:m>
                    <m:oMath xmlns:m="http://schemas.openxmlformats.org/officeDocument/2006/math"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𝑐𝑜𝑛𝑓</m:t>
                      </m:r>
                      <m:d>
                        <m:d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</m:sub>
                          </m:sSub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en-US" sz="2000" dirty="0">
                      <a:latin typeface="Aptos" panose="020B0004020202020204" pitchFamily="34" charset="0"/>
                    </a:rPr>
                    <a:t>        estimates </a:t>
                  </a:r>
                  <a14:m>
                    <m:oMath xmlns:m="http://schemas.openxmlformats.org/officeDocument/2006/math"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en-US" sz="2000" dirty="0">
                    <a:latin typeface="Aptos" panose="020B0004020202020204" pitchFamily="34" charset="0"/>
                  </a:endParaRPr>
                </a:p>
              </p:txBody>
            </p:sp>
          </mc:Choice>
          <mc:Fallback>
            <p:sp>
              <p:nvSpPr>
                <p:cNvPr id="69694" name="Text Box 62">
                  <a:extLst>
                    <a:ext uri="{FF2B5EF4-FFF2-40B4-BE49-F238E27FC236}">
                      <a16:creationId xmlns:a16="http://schemas.microsoft.com/office/drawing/2014/main" id="{2D93AAE5-2C91-43B2-95CD-976B2A907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36900" y="4419600"/>
                  <a:ext cx="5778500" cy="2335320"/>
                </a:xfrm>
                <a:prstGeom prst="rect">
                  <a:avLst/>
                </a:prstGeom>
                <a:blipFill>
                  <a:blip r:embed="rId4"/>
                  <a:stretch>
                    <a:fillRect l="-1579" t="-1818" b="-260"/>
                  </a:stretch>
                </a:blipFill>
                <a:ln w="12600" cap="flat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695" name="Line 63">
              <a:extLst>
                <a:ext uri="{FF2B5EF4-FFF2-40B4-BE49-F238E27FC236}">
                  <a16:creationId xmlns:a16="http://schemas.microsoft.com/office/drawing/2014/main" id="{DE7AB0CA-81F6-42C0-8D20-E717B597D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32213" y="3857625"/>
              <a:ext cx="520700" cy="561975"/>
            </a:xfrm>
            <a:prstGeom prst="line">
              <a:avLst/>
            </a:prstGeom>
            <a:noFill/>
            <a:ln w="45720" cap="flat">
              <a:solidFill>
                <a:srgbClr val="FF0000"/>
              </a:solidFill>
              <a:miter lim="800000"/>
              <a:headEnd type="triangl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sp>
        <p:nvSpPr>
          <p:cNvPr id="69692" name="Text Box 60">
            <a:extLst>
              <a:ext uri="{FF2B5EF4-FFF2-40B4-BE49-F238E27FC236}">
                <a16:creationId xmlns:a16="http://schemas.microsoft.com/office/drawing/2014/main" id="{D5EECBDB-40A0-41C3-9C0A-3C5081AFA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419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 sz="2000" dirty="0">
                <a:solidFill>
                  <a:srgbClr val="CC0000"/>
                </a:solidFill>
                <a:latin typeface="Aptos" panose="020B0004020202020204" pitchFamily="34" charset="0"/>
              </a:rPr>
              <a:t>Contingency table</a:t>
            </a:r>
            <a:r>
              <a:rPr lang="en-US" altLang="en-US" sz="2000" dirty="0">
                <a:latin typeface="Aptos" panose="020B0004020202020204" pitchFamily="34" charset="0"/>
              </a:rPr>
              <a:t> for </a:t>
            </a:r>
            <a:r>
              <a:rPr lang="en-US" altLang="en-US" dirty="0">
                <a:latin typeface="Aptos" panose="020B0004020202020204" pitchFamily="34" charset="0"/>
              </a:rPr>
              <a:t>X </a:t>
            </a:r>
            <a:r>
              <a:rPr lang="en-US" altLang="en-US" dirty="0">
                <a:latin typeface="Symbol" panose="05050102010706020507" pitchFamily="18" charset="2"/>
              </a:rPr>
              <a:t></a:t>
            </a:r>
            <a:r>
              <a:rPr lang="en-US" altLang="en-US" dirty="0">
                <a:latin typeface="Aptos" panose="020B0004020202020204" pitchFamily="34" charset="0"/>
              </a:rPr>
              <a:t> 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EEBBB7-DAF0-F228-B25C-45FE76FB3D50}"/>
              </a:ext>
            </a:extLst>
          </p:cNvPr>
          <p:cNvGrpSpPr/>
          <p:nvPr/>
        </p:nvGrpSpPr>
        <p:grpSpPr>
          <a:xfrm>
            <a:off x="4259262" y="1920206"/>
            <a:ext cx="4656138" cy="1932714"/>
            <a:chOff x="4259262" y="1920206"/>
            <a:chExt cx="4656138" cy="1932714"/>
          </a:xfrm>
        </p:grpSpPr>
        <p:sp>
          <p:nvSpPr>
            <p:cNvPr id="69693" name="Text Box 61">
              <a:extLst>
                <a:ext uri="{FF2B5EF4-FFF2-40B4-BE49-F238E27FC236}">
                  <a16:creationId xmlns:a16="http://schemas.microsoft.com/office/drawing/2014/main" id="{D12756B9-89A0-4053-A98B-460F602DA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9262" y="2527300"/>
              <a:ext cx="4351337" cy="1325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500"/>
                </a:spcBef>
                <a:buClrTx/>
                <a:buSzPct val="75000"/>
                <a:buFontTx/>
                <a:buNone/>
              </a:pPr>
              <a:r>
                <a:rPr lang="en-US" altLang="en-US" sz="2000" dirty="0">
                  <a:latin typeface="Aptos" panose="020B0004020202020204" pitchFamily="34" charset="0"/>
                </a:rPr>
                <a:t>f</a:t>
              </a:r>
              <a:r>
                <a:rPr lang="en-US" altLang="en-US" sz="1800" baseline="-25000" dirty="0">
                  <a:latin typeface="Aptos" panose="020B0004020202020204" pitchFamily="34" charset="0"/>
                </a:rPr>
                <a:t>11</a:t>
              </a:r>
              <a:r>
                <a:rPr lang="en-US" altLang="en-US" sz="2000" dirty="0">
                  <a:latin typeface="Aptos" panose="020B0004020202020204" pitchFamily="34" charset="0"/>
                </a:rPr>
                <a:t>: support count of X and Y</a:t>
              </a:r>
              <a:br>
                <a:rPr lang="en-US" altLang="en-US" sz="2000" dirty="0">
                  <a:latin typeface="Aptos" panose="020B0004020202020204" pitchFamily="34" charset="0"/>
                </a:rPr>
              </a:br>
              <a:r>
                <a:rPr lang="en-US" altLang="en-US" sz="2000" dirty="0">
                  <a:latin typeface="Aptos" panose="020B0004020202020204" pitchFamily="34" charset="0"/>
                </a:rPr>
                <a:t>f</a:t>
              </a:r>
              <a:r>
                <a:rPr lang="en-US" altLang="en-US" sz="1800" baseline="-25000" dirty="0">
                  <a:latin typeface="Aptos" panose="020B0004020202020204" pitchFamily="34" charset="0"/>
                </a:rPr>
                <a:t>10</a:t>
              </a:r>
              <a:r>
                <a:rPr lang="en-US" altLang="en-US" sz="2000" dirty="0">
                  <a:latin typeface="Aptos" panose="020B0004020202020204" pitchFamily="34" charset="0"/>
                </a:rPr>
                <a:t>: support count of X and not Y</a:t>
              </a:r>
              <a:br>
                <a:rPr lang="en-US" altLang="en-US" sz="2000" dirty="0">
                  <a:latin typeface="Aptos" panose="020B0004020202020204" pitchFamily="34" charset="0"/>
                </a:rPr>
              </a:br>
              <a:r>
                <a:rPr lang="en-US" altLang="en-US" sz="2000" dirty="0">
                  <a:latin typeface="Aptos" panose="020B0004020202020204" pitchFamily="34" charset="0"/>
                </a:rPr>
                <a:t>f</a:t>
              </a:r>
              <a:r>
                <a:rPr lang="en-US" altLang="en-US" sz="1800" baseline="-25000" dirty="0">
                  <a:latin typeface="Aptos" panose="020B0004020202020204" pitchFamily="34" charset="0"/>
                </a:rPr>
                <a:t>01</a:t>
              </a:r>
              <a:r>
                <a:rPr lang="en-US" altLang="en-US" sz="2000" dirty="0">
                  <a:latin typeface="Aptos" panose="020B0004020202020204" pitchFamily="34" charset="0"/>
                </a:rPr>
                <a:t>: support count of not X and Y</a:t>
              </a:r>
              <a:br>
                <a:rPr lang="en-US" altLang="en-US" sz="2000" dirty="0">
                  <a:latin typeface="Aptos" panose="020B0004020202020204" pitchFamily="34" charset="0"/>
                </a:rPr>
              </a:br>
              <a:r>
                <a:rPr lang="en-US" altLang="en-US" sz="2000" dirty="0">
                  <a:latin typeface="Aptos" panose="020B0004020202020204" pitchFamily="34" charset="0"/>
                </a:rPr>
                <a:t>f</a:t>
              </a:r>
              <a:r>
                <a:rPr lang="en-US" altLang="en-US" sz="1800" baseline="-25000" dirty="0">
                  <a:latin typeface="Aptos" panose="020B0004020202020204" pitchFamily="34" charset="0"/>
                </a:rPr>
                <a:t>00</a:t>
              </a:r>
              <a:r>
                <a:rPr lang="en-US" altLang="en-US" sz="2000" dirty="0">
                  <a:latin typeface="Aptos" panose="020B0004020202020204" pitchFamily="34" charset="0"/>
                </a:rPr>
                <a:t>: support count  of not X and not Y</a:t>
              </a:r>
            </a:p>
          </p:txBody>
        </p:sp>
        <p:sp>
          <p:nvSpPr>
            <p:cNvPr id="69696" name="Text Box 64">
              <a:extLst>
                <a:ext uri="{FF2B5EF4-FFF2-40B4-BE49-F238E27FC236}">
                  <a16:creationId xmlns:a16="http://schemas.microsoft.com/office/drawing/2014/main" id="{77877FAB-FC17-49B1-96C7-52803402B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0700" y="1920206"/>
              <a:ext cx="774700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dirty="0">
                  <a:solidFill>
                    <a:srgbClr val="FF0000"/>
                  </a:solidFill>
                  <a:latin typeface="Aptos" panose="020B0004020202020204" pitchFamily="34" charset="0"/>
                </a:rPr>
                <a:t>error</a:t>
              </a:r>
            </a:p>
          </p:txBody>
        </p:sp>
        <p:sp>
          <p:nvSpPr>
            <p:cNvPr id="69697" name="Line 65">
              <a:extLst>
                <a:ext uri="{FF2B5EF4-FFF2-40B4-BE49-F238E27FC236}">
                  <a16:creationId xmlns:a16="http://schemas.microsoft.com/office/drawing/2014/main" id="{23D9C3F9-B0A2-4490-BA66-E585C7B9E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34274" y="2360396"/>
              <a:ext cx="847724" cy="611404"/>
            </a:xfrm>
            <a:prstGeom prst="line">
              <a:avLst/>
            </a:prstGeom>
            <a:noFill/>
            <a:ln w="9525" cap="flat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69698" name="Line 66">
              <a:extLst>
                <a:ext uri="{FF2B5EF4-FFF2-40B4-BE49-F238E27FC236}">
                  <a16:creationId xmlns:a16="http://schemas.microsoft.com/office/drawing/2014/main" id="{6A968BCB-FDE9-4E2F-A63F-F35ED16521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47011" y="2360396"/>
              <a:ext cx="534986" cy="992404"/>
            </a:xfrm>
            <a:prstGeom prst="line">
              <a:avLst/>
            </a:prstGeom>
            <a:noFill/>
            <a:ln w="9525" cap="flat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B55A0147-90CE-4810-A4CA-3B9C86692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Drawback of Confidence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0658" name="Group 2">
                <a:extLst>
                  <a:ext uri="{FF2B5EF4-FFF2-40B4-BE49-F238E27FC236}">
                    <a16:creationId xmlns:a16="http://schemas.microsoft.com/office/drawing/2014/main" id="{FC9D9A6C-8ABE-4A54-BEA0-67ADAAF682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142514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Coffee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Coffee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Tea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Tea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0658" name="Group 2">
                <a:extLst>
                  <a:ext uri="{FF2B5EF4-FFF2-40B4-BE49-F238E27FC236}">
                    <a16:creationId xmlns:a16="http://schemas.microsoft.com/office/drawing/2014/main" id="{FC9D9A6C-8ABE-4A54-BEA0-67ADAAF682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142514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0602" t="-1550" r="-201205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1818" t="-1550" r="-102424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187143" r="-301205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287143" r="-301205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0715" name="Text Box 59">
            <a:extLst>
              <a:ext uri="{FF2B5EF4-FFF2-40B4-BE49-F238E27FC236}">
                <a16:creationId xmlns:a16="http://schemas.microsoft.com/office/drawing/2014/main" id="{06B2AA44-2AC7-4FB1-917A-E10653A85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3505200"/>
            <a:ext cx="5105400" cy="1412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en-US" altLang="en-US" dirty="0">
                <a:solidFill>
                  <a:srgbClr val="CC3300"/>
                </a:solidFill>
                <a:latin typeface="Aptos" panose="020B0004020202020204" pitchFamily="34" charset="0"/>
              </a:rPr>
              <a:t>Association Rule: Tea </a:t>
            </a:r>
            <a:r>
              <a:rPr lang="en-US" altLang="en-US" dirty="0">
                <a:solidFill>
                  <a:srgbClr val="CC3300"/>
                </a:solidFill>
                <a:latin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CC3300"/>
                </a:solidFill>
                <a:latin typeface="Aptos" panose="020B0004020202020204" pitchFamily="34" charset="0"/>
              </a:rPr>
              <a:t> Coffee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>
                <a:latin typeface="Aptos" panose="020B0004020202020204" pitchFamily="34" charset="0"/>
              </a:rPr>
              <a:t>Support = P(Coffee, Tea) = 15/100 = </a:t>
            </a:r>
            <a:r>
              <a:rPr lang="en-US" altLang="en-US" sz="2000" dirty="0">
                <a:solidFill>
                  <a:schemeClr val="tx1"/>
                </a:solidFill>
                <a:latin typeface="Aptos" panose="020B0004020202020204" pitchFamily="34" charset="0"/>
              </a:rPr>
              <a:t>0.15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 dirty="0">
                <a:latin typeface="Aptos" panose="020B0004020202020204" pitchFamily="34" charset="0"/>
              </a:rPr>
              <a:t>Confidence= P(Coffee | Tea) = 15/20 = </a:t>
            </a:r>
            <a:r>
              <a:rPr lang="en-US" altLang="en-US" sz="2000" b="1" dirty="0">
                <a:solidFill>
                  <a:schemeClr val="tx1"/>
                </a:solidFill>
                <a:latin typeface="Aptos" panose="020B0004020202020204" pitchFamily="34" charset="0"/>
              </a:rPr>
              <a:t>0.75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8E035B-D957-2EC1-ED87-31C8BEF465F4}"/>
                  </a:ext>
                </a:extLst>
              </p:cNvPr>
              <p:cNvSpPr txBox="1"/>
              <p:nvPr/>
            </p:nvSpPr>
            <p:spPr>
              <a:xfrm>
                <a:off x="1219200" y="5102108"/>
                <a:ext cx="6400800" cy="1356718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lvl="1" indent="0" algn="ctr" eaLnBrk="1" hangingPunct="1">
                  <a:spcBef>
                    <a:spcPts val="1250"/>
                  </a:spcBef>
                </a:pPr>
                <a:r>
                  <a:rPr lang="en-US" altLang="en-US" sz="2000" dirty="0">
                    <a:latin typeface="Aptos" panose="020B0004020202020204" pitchFamily="34" charset="0"/>
                  </a:rPr>
                  <a:t>The high confidence is misleading!</a:t>
                </a:r>
              </a:p>
              <a:p>
                <a:pPr lvl="1" indent="0" algn="ctr" eaLnBrk="1" hangingPunct="1">
                  <a:spcBef>
                    <a:spcPts val="1250"/>
                  </a:spcBef>
                </a:pPr>
                <a:r>
                  <a:rPr lang="en-US" altLang="en-US" sz="2000" dirty="0">
                    <a:latin typeface="Aptos" panose="020B0004020202020204" pitchFamily="34" charset="0"/>
                  </a:rPr>
                  <a:t> The measure </a:t>
                </a:r>
                <a:r>
                  <a:rPr lang="en-US" altLang="en-US" sz="2000" dirty="0" err="1">
                    <a:latin typeface="Aptos" panose="020B0004020202020204" pitchFamily="34" charset="0"/>
                  </a:rPr>
                  <a:t>ignors</a:t>
                </a:r>
                <a:r>
                  <a:rPr lang="en-US" altLang="en-US" sz="2000" dirty="0">
                    <a:latin typeface="Aptos" panose="020B0004020202020204" pitchFamily="34" charset="0"/>
                  </a:rPr>
                  <a:t>: P(Coffee) = 90/100 = </a:t>
                </a:r>
                <a:r>
                  <a:rPr lang="en-US" altLang="en-US" sz="2000" b="1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0.9</a:t>
                </a:r>
              </a:p>
              <a:p>
                <a:pPr algn="ctr" eaLnBrk="1" hangingPunct="1">
                  <a:spcBef>
                    <a:spcPts val="1250"/>
                  </a:spcBef>
                </a:pPr>
                <a:r>
                  <a:rPr lang="en-US" altLang="en-US" sz="2000" dirty="0">
                    <a:latin typeface="Aptos" panose="020B0004020202020204" pitchFamily="34" charset="0"/>
                  </a:rPr>
                  <a:t>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000" i="0" dirty="0">
                            <a:latin typeface="Cambria Math" panose="02040503050406030204" pitchFamily="18" charset="0"/>
                          </a:rPr>
                          <m:t>Coffee</m:t>
                        </m:r>
                      </m:e>
                    </m:acc>
                  </m:oMath>
                </a14:m>
                <a:r>
                  <a:rPr lang="en-US" altLang="en-US" sz="2000" dirty="0" err="1">
                    <a:latin typeface="Aptos" panose="020B0004020202020204" pitchFamily="34" charset="0"/>
                  </a:rPr>
                  <a:t>|Tea</a:t>
                </a:r>
                <a:r>
                  <a:rPr lang="en-US" altLang="en-US" sz="2000" dirty="0">
                    <a:latin typeface="Aptos" panose="020B0004020202020204" pitchFamily="34" charset="0"/>
                  </a:rPr>
                  <a:t>) = 75/80 = </a:t>
                </a:r>
                <a:r>
                  <a:rPr lang="en-US" altLang="en-US" sz="2000" b="1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0.9375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8E035B-D957-2EC1-ED87-31C8BEF46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102108"/>
                <a:ext cx="6400800" cy="1356718"/>
              </a:xfrm>
              <a:prstGeom prst="rect">
                <a:avLst/>
              </a:prstGeom>
              <a:blipFill>
                <a:blip r:embed="rId4"/>
                <a:stretch>
                  <a:fillRect t="-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6F2E4382-A86A-4E3D-8476-EE248F45D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Statistical 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682" name="Rectangle 2">
                <a:extLst>
                  <a:ext uri="{FF2B5EF4-FFF2-40B4-BE49-F238E27FC236}">
                    <a16:creationId xmlns:a16="http://schemas.microsoft.com/office/drawing/2014/main" id="{653E84C8-F6A7-4C17-966A-084B76F4B21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11163" y="1143000"/>
                <a:ext cx="8318500" cy="5253038"/>
              </a:xfrm>
              <a:ln/>
            </p:spPr>
            <p:txBody>
              <a:bodyPr/>
              <a:lstStyle/>
              <a:p>
                <a:pPr marL="0" indent="0">
                  <a:buNone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400" b="1" dirty="0"/>
                  <a:t>Example</a:t>
                </a:r>
                <a:r>
                  <a:rPr lang="en-US" altLang="en-US" sz="2400" dirty="0"/>
                  <a:t>: A population of 1000 students with</a:t>
                </a:r>
              </a:p>
              <a:p>
                <a:pPr marL="593725" lvl="1" indent="-228600"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 Light" charset="0"/>
                  <a:buChar char="-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200" dirty="0"/>
                  <a:t>600 students know how to swim (S)</a:t>
                </a:r>
              </a:p>
              <a:p>
                <a:pPr marL="593725" lvl="1" indent="-228600"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 Light" charset="0"/>
                  <a:buChar char="-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200" dirty="0"/>
                  <a:t>700 students know how to bike (B)</a:t>
                </a:r>
              </a:p>
              <a:p>
                <a:pPr marL="593725" lvl="1" indent="-228600"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 Light" charset="0"/>
                  <a:buChar char="-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200" dirty="0"/>
                  <a:t>450 students know how to swim and bike (S, B)</a:t>
                </a:r>
              </a:p>
              <a:p>
                <a:pPr marL="593725" lvl="1" indent="-228600"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 Light" charset="0"/>
                  <a:buNone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endParaRPr lang="en-US" altLang="en-US" dirty="0"/>
              </a:p>
              <a:p>
                <a:pPr marL="593725" lvl="1"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 Light" charset="0"/>
                  <a:buChar char="-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sz="2200" i="1" dirty="0">
                        <a:latin typeface="Cambria Math" panose="02040503050406030204" pitchFamily="18" charset="0"/>
                      </a:rPr>
                      <m:t>) = 450/1000 = 0.45</m:t>
                    </m:r>
                  </m:oMath>
                </a14:m>
                <a:r>
                  <a:rPr lang="en-US" altLang="en-US" sz="2200" dirty="0"/>
                  <a:t>	  </a:t>
                </a:r>
                <a:r>
                  <a:rPr lang="en-US" altLang="en-US" sz="2200" dirty="0">
                    <a:solidFill>
                      <a:srgbClr val="808080"/>
                    </a:solidFill>
                  </a:rPr>
                  <a:t>(observed joint prob.)</a:t>
                </a:r>
              </a:p>
              <a:p>
                <a:pPr marL="593725" lvl="1"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 Light" charset="0"/>
                  <a:buChar char="-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en-US" sz="22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= 0.6</m:t>
                    </m:r>
                    <m:r>
                      <a:rPr lang="en-US" altLang="en-US" sz="22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0.7 = 0.42 </m:t>
                    </m:r>
                  </m:oMath>
                </a14:m>
                <a:r>
                  <a:rPr lang="en-US" altLang="en-US" sz="2200" dirty="0">
                    <a:solidFill>
                      <a:srgbClr val="808080"/>
                    </a:solidFill>
                  </a:rPr>
                  <a:t>(expected under </a:t>
                </a:r>
                <a:r>
                  <a:rPr lang="en-US" altLang="en-US" sz="2200" dirty="0" err="1">
                    <a:solidFill>
                      <a:srgbClr val="808080"/>
                    </a:solidFill>
                  </a:rPr>
                  <a:t>indep</a:t>
                </a:r>
                <a:r>
                  <a:rPr lang="en-US" altLang="en-US" sz="2200" dirty="0">
                    <a:solidFill>
                      <a:srgbClr val="808080"/>
                    </a:solidFill>
                  </a:rPr>
                  <a:t>.)</a:t>
                </a:r>
              </a:p>
              <a:p>
                <a:pPr marL="593725" lvl="1" indent="-228600"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 Light" charset="0"/>
                  <a:buNone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endParaRPr lang="en-US" altLang="en-US" dirty="0"/>
              </a:p>
              <a:p>
                <a:pPr marL="365125" lvl="1" indent="0">
                  <a:spcBef>
                    <a:spcPts val="300"/>
                  </a:spcBef>
                  <a:buClr>
                    <a:srgbClr val="0C7B9C"/>
                  </a:buClr>
                  <a:buSzPct val="150000"/>
                  <a:buNone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200" dirty="0"/>
                  <a:t>From probability theory we know:</a:t>
                </a:r>
              </a:p>
              <a:p>
                <a:pPr marL="593725" lvl="1" indent="-228600"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 Light" charset="0"/>
                  <a:buChar char="-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en-US" sz="2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2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en-US" sz="22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sz="2200" dirty="0"/>
                  <a:t>=&gt; Statistical independence</a:t>
                </a:r>
              </a:p>
              <a:p>
                <a:pPr marL="593725" lvl="1" indent="-228600"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 Light" charset="0"/>
                  <a:buChar char="-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14:m>
                  <m:oMath xmlns:m="http://schemas.openxmlformats.org/officeDocument/2006/math"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en-US" sz="2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US" altLang="en-US" sz="22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2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en-US" sz="22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en-US" sz="22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sz="2200" b="1" dirty="0"/>
                  <a:t>=&gt; Positively correlated</a:t>
                </a:r>
              </a:p>
              <a:p>
                <a:pPr marL="593725" lvl="1" indent="-228600"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 Light" charset="0"/>
                  <a:buChar char="-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14:m>
                  <m:oMath xmlns:m="http://schemas.openxmlformats.org/officeDocument/2006/math"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en-US" sz="22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2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en-US" sz="22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sz="22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sz="2200" dirty="0"/>
                  <a:t>=&gt; Negatively correlated</a:t>
                </a:r>
              </a:p>
            </p:txBody>
          </p:sp>
        </mc:Choice>
        <mc:Fallback>
          <p:sp>
            <p:nvSpPr>
              <p:cNvPr id="71682" name="Rectangle 2">
                <a:extLst>
                  <a:ext uri="{FF2B5EF4-FFF2-40B4-BE49-F238E27FC236}">
                    <a16:creationId xmlns:a16="http://schemas.microsoft.com/office/drawing/2014/main" id="{653E84C8-F6A7-4C17-966A-084B76F4B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63" y="1143000"/>
                <a:ext cx="8318500" cy="5253038"/>
              </a:xfrm>
              <a:blipFill>
                <a:blip r:embed="rId3"/>
                <a:stretch>
                  <a:fillRect l="-1099" t="-151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4A65E124-2D69-43AF-95E9-611521080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Statistical-based Measures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DF038D75-1840-46A2-BDD0-45E28DA06E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831850"/>
            <a:ext cx="8318500" cy="5181600"/>
          </a:xfrm>
          <a:ln/>
        </p:spPr>
        <p:txBody>
          <a:bodyPr/>
          <a:lstStyle/>
          <a:p>
            <a:pPr marL="0" indent="0"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Measures that take statistical dependence into account for rule: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862FE34C-F9BA-4A59-A150-5A31BD650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3" y="1181100"/>
            <a:ext cx="171608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"/>
              </a:spcBef>
              <a:spcAft>
                <a:spcPts val="400"/>
              </a:spcAft>
            </a:pPr>
            <a:r>
              <a:rPr lang="en-US" altLang="en-US" sz="2800" i="1" dirty="0">
                <a:latin typeface="Aptos" panose="020B0004020202020204" pitchFamily="34" charset="0"/>
              </a:rPr>
              <a:t>X </a:t>
            </a:r>
            <a:r>
              <a:rPr lang="en-US" altLang="en-US" sz="2800" dirty="0">
                <a:latin typeface="Symbol" panose="05050102010706020507" pitchFamily="18" charset="2"/>
              </a:rPr>
              <a:t></a:t>
            </a:r>
            <a:r>
              <a:rPr lang="en-US" altLang="en-US" sz="2800" i="1" dirty="0">
                <a:latin typeface="Aptos" panose="020B0004020202020204" pitchFamily="34" charset="0"/>
              </a:rPr>
              <a:t> Y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FD9EEFF1-15DF-4DEE-B439-6EFD79DCC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199" y="5449094"/>
            <a:ext cx="2092159" cy="92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200" dirty="0">
                <a:latin typeface="Aptos" panose="020B0004020202020204" pitchFamily="34" charset="0"/>
              </a:rPr>
              <a:t>Phi correlation </a:t>
            </a:r>
            <a:br>
              <a:rPr lang="en-US" altLang="en-US" sz="2200" dirty="0">
                <a:latin typeface="Aptos" panose="020B0004020202020204" pitchFamily="34" charset="0"/>
              </a:rPr>
            </a:br>
            <a:r>
              <a:rPr lang="en-US" altLang="en-US" sz="1600" dirty="0">
                <a:latin typeface="Aptos" panose="020B0004020202020204" pitchFamily="34" charset="0"/>
              </a:rPr>
              <a:t>(= correlation between 0-1 vectors)</a:t>
            </a:r>
            <a:endParaRPr lang="en-US" altLang="en-US" sz="2200" dirty="0">
              <a:latin typeface="Aptos" panose="020B0004020202020204" pitchFamily="34" charset="0"/>
            </a:endParaRP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24AF8CBD-0BF2-4350-8576-919917868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818" y="3276600"/>
            <a:ext cx="2060575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200" dirty="0">
                <a:latin typeface="Aptos" panose="020B0004020202020204" pitchFamily="34" charset="0"/>
              </a:rPr>
              <a:t>Deviation from </a:t>
            </a:r>
            <a:br>
              <a:rPr lang="en-US" altLang="en-US" sz="2200" dirty="0">
                <a:latin typeface="Aptos" panose="020B0004020202020204" pitchFamily="34" charset="0"/>
              </a:rPr>
            </a:br>
            <a:r>
              <a:rPr lang="en-US" altLang="en-US" sz="2200" dirty="0">
                <a:latin typeface="Aptos" panose="020B0004020202020204" pitchFamily="34" charset="0"/>
              </a:rPr>
              <a:t>independence</a:t>
            </a:r>
          </a:p>
        </p:txBody>
      </p:sp>
      <p:sp>
        <p:nvSpPr>
          <p:cNvPr id="72711" name="AutoShape 7">
            <a:extLst>
              <a:ext uri="{FF2B5EF4-FFF2-40B4-BE49-F238E27FC236}">
                <a16:creationId xmlns:a16="http://schemas.microsoft.com/office/drawing/2014/main" id="{8D952290-08A8-4DEF-9B2E-42F49BDADE76}"/>
              </a:ext>
            </a:extLst>
          </p:cNvPr>
          <p:cNvSpPr>
            <a:spLocks/>
          </p:cNvSpPr>
          <p:nvPr/>
        </p:nvSpPr>
        <p:spPr bwMode="auto">
          <a:xfrm>
            <a:off x="5936123" y="3005054"/>
            <a:ext cx="352425" cy="1438275"/>
          </a:xfrm>
          <a:prstGeom prst="rightBrace">
            <a:avLst>
              <a:gd name="adj1" fmla="val 34009"/>
              <a:gd name="adj2" fmla="val 50000"/>
            </a:avLst>
          </a:prstGeom>
          <a:noFill/>
          <a:ln w="3672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72712" name="Line 8">
            <a:extLst>
              <a:ext uri="{FF2B5EF4-FFF2-40B4-BE49-F238E27FC236}">
                <a16:creationId xmlns:a16="http://schemas.microsoft.com/office/drawing/2014/main" id="{5C05D1DB-EBB4-445F-BBD3-702F2AD2D3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1132" y="5310188"/>
            <a:ext cx="708025" cy="325437"/>
          </a:xfrm>
          <a:prstGeom prst="line">
            <a:avLst/>
          </a:prstGeom>
          <a:noFill/>
          <a:ln w="18360" cap="flat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C4F7B-0EDB-4FCB-9B15-0527B88189A7}"/>
                  </a:ext>
                </a:extLst>
              </p:cNvPr>
              <p:cNvSpPr txBox="1"/>
              <p:nvPr/>
            </p:nvSpPr>
            <p:spPr>
              <a:xfrm>
                <a:off x="610062" y="2907681"/>
                <a:ext cx="5303375" cy="274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𝐿𝑖𝑓𝑡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𝐼𝑛𝑡𝑒𝑟𝑒𝑠𝑡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Aptos" panose="020B0004020202020204" pitchFamily="34" charset="0"/>
                </a:endParaRPr>
              </a:p>
              <a:p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C4F7B-0EDB-4FCB-9B15-0527B8818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62" y="2907681"/>
                <a:ext cx="5303375" cy="2748766"/>
              </a:xfrm>
              <a:prstGeom prst="rect">
                <a:avLst/>
              </a:prstGeom>
              <a:blipFill>
                <a:blip r:embed="rId3"/>
                <a:stretch>
                  <a:fillRect l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1F04C8CE-0F54-4F5B-A17C-4D3768FAE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1" y="3683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Mining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6B40A99-8ACA-403B-B2A4-3A086993E6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9101" y="1101409"/>
            <a:ext cx="8318500" cy="700974"/>
          </a:xfrm>
          <a:ln/>
        </p:spPr>
        <p:txBody>
          <a:bodyPr>
            <a:normAutofit fontScale="85000" lnSpcReduction="10000"/>
          </a:bodyPr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Given a set of transactions, find rules that will predict the occurrence of an item based on the occurrences of other items in the transaction.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2240084D-5E86-433B-BB3B-3C871CAE1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19" y="1940972"/>
            <a:ext cx="4191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solidFill>
                  <a:srgbClr val="0C6D9C"/>
                </a:solidFill>
                <a:latin typeface="+mn-lt"/>
              </a:rPr>
              <a:t>Market-Basket transactions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600200C-B7A5-4161-8AC8-7434F3B19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941183"/>
              </p:ext>
            </p:extLst>
          </p:nvPr>
        </p:nvGraphicFramePr>
        <p:xfrm>
          <a:off x="720928" y="2514600"/>
          <a:ext cx="3481782" cy="167503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51569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2930213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279173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2791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2791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2791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2791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2791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B522D06-E5AA-4D51-ECFF-82FE09C2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105209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0A95571D-FE57-B84F-BAB4-595633802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78"/>
              </p:ext>
            </p:extLst>
          </p:nvPr>
        </p:nvGraphicFramePr>
        <p:xfrm>
          <a:off x="720928" y="4876800"/>
          <a:ext cx="359311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497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822103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98649418"/>
                    </a:ext>
                  </a:extLst>
                </a:gridCol>
                <a:gridCol w="679299">
                  <a:extLst>
                    <a:ext uri="{9D8B030D-6E8A-4147-A177-3AD203B41FA5}">
                      <a16:colId xmlns:a16="http://schemas.microsoft.com/office/drawing/2014/main" val="1592175847"/>
                    </a:ext>
                  </a:extLst>
                </a:gridCol>
                <a:gridCol w="856411">
                  <a:extLst>
                    <a:ext uri="{9D8B030D-6E8A-4147-A177-3AD203B41FA5}">
                      <a16:colId xmlns:a16="http://schemas.microsoft.com/office/drawing/2014/main" val="138590628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Bread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Beer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Eggs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2728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  <p:sp>
        <p:nvSpPr>
          <p:cNvPr id="7" name="Arrow: Up-Down 6">
            <a:extLst>
              <a:ext uri="{FF2B5EF4-FFF2-40B4-BE49-F238E27FC236}">
                <a16:creationId xmlns:a16="http://schemas.microsoft.com/office/drawing/2014/main" id="{F7C0F5CB-F96C-12FA-7840-EA71268E4BAC}"/>
              </a:ext>
            </a:extLst>
          </p:cNvPr>
          <p:cNvSpPr/>
          <p:nvPr/>
        </p:nvSpPr>
        <p:spPr>
          <a:xfrm>
            <a:off x="2317458" y="4265838"/>
            <a:ext cx="273341" cy="534762"/>
          </a:xfrm>
          <a:prstGeom prst="up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4EF09D98-5596-57A1-A059-ADA5D4A67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149713"/>
            <a:ext cx="3317147" cy="10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1600" dirty="0">
                <a:latin typeface="+mn-lt"/>
              </a:rPr>
              <a:t>Representation of transactions as a large, sparse 0-1 matrix. Columns (variables) are the items. Sparse means most entries are 0.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9A5E9C-04AC-0792-DF2E-C4F8739594A0}"/>
              </a:ext>
            </a:extLst>
          </p:cNvPr>
          <p:cNvGrpSpPr/>
          <p:nvPr/>
        </p:nvGrpSpPr>
        <p:grpSpPr>
          <a:xfrm>
            <a:off x="4495800" y="1981200"/>
            <a:ext cx="4267200" cy="2454597"/>
            <a:chOff x="4495800" y="1981200"/>
            <a:chExt cx="4267200" cy="2454597"/>
          </a:xfrm>
        </p:grpSpPr>
        <p:sp>
          <p:nvSpPr>
            <p:cNvPr id="6149" name="Text Box 5">
              <a:extLst>
                <a:ext uri="{FF2B5EF4-FFF2-40B4-BE49-F238E27FC236}">
                  <a16:creationId xmlns:a16="http://schemas.microsoft.com/office/drawing/2014/main" id="{0F7441E2-89F3-4257-A2B6-22AF32563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5563" y="1981200"/>
              <a:ext cx="3810000" cy="402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en-US" sz="2000" b="1" dirty="0">
                  <a:latin typeface="+mn-lt"/>
                </a:rPr>
                <a:t>Example of Association Rules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50" name="Text Box 6">
                  <a:extLst>
                    <a:ext uri="{FF2B5EF4-FFF2-40B4-BE49-F238E27FC236}">
                      <a16:creationId xmlns:a16="http://schemas.microsoft.com/office/drawing/2014/main" id="{F9382891-4CC8-47B4-A9B9-1222CE8832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55600" y="2846296"/>
                  <a:ext cx="3276600" cy="9255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spcBef>
                      <a:spcPts val="1125"/>
                    </a:spcBef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i="1" dirty="0" smtClean="0">
                                <a:latin typeface="Cambria Math" panose="02040503050406030204" pitchFamily="18" charset="0"/>
                              </a:rPr>
                              <m:t>𝐷𝑖𝑎𝑝𝑒𝑟</m:t>
                            </m:r>
                          </m:e>
                        </m:d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𝐵𝑒𝑒𝑟</m:t>
                        </m:r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},</m:t>
                        </m:r>
                      </m:oMath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i="1" dirty="0" smtClean="0">
                                <a:latin typeface="Cambria Math" panose="02040503050406030204" pitchFamily="18" charset="0"/>
                              </a:rPr>
                              <m:t>𝑀𝑖𝑙𝑘</m:t>
                            </m:r>
                            <m:r>
                              <a:rPr lang="en-US" altLang="en-US" sz="180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sz="1800" i="1" dirty="0" smtClean="0">
                                <a:latin typeface="Cambria Math" panose="02040503050406030204" pitchFamily="18" charset="0"/>
                              </a:rPr>
                              <m:t>𝐵𝑟𝑒𝑎𝑑</m:t>
                            </m:r>
                          </m:e>
                        </m:d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→ </m:t>
                        </m:r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en-US" sz="1800" i="1" dirty="0" err="1">
                            <a:latin typeface="Cambria Math" panose="02040503050406030204" pitchFamily="18" charset="0"/>
                          </a:rPr>
                          <m:t>𝐸𝑔𝑔𝑠</m:t>
                        </m:r>
                        <m:r>
                          <a:rPr lang="en-US" altLang="en-US" sz="18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800" i="1" dirty="0" err="1">
                            <a:latin typeface="Cambria Math" panose="02040503050406030204" pitchFamily="18" charset="0"/>
                          </a:rPr>
                          <m:t>𝐶𝑜𝑘𝑒</m:t>
                        </m:r>
                        <m:r>
                          <a:rPr lang="en-US" altLang="en-US" sz="1800" i="1" dirty="0">
                            <a:latin typeface="Cambria Math" panose="02040503050406030204" pitchFamily="18" charset="0"/>
                          </a:rPr>
                          <m:t>},</m:t>
                        </m:r>
                      </m:oMath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800" i="1" dirty="0" smtClean="0">
                                <a:latin typeface="Cambria Math" panose="02040503050406030204" pitchFamily="18" charset="0"/>
                              </a:rPr>
                              <m:t>𝐵𝑒𝑒𝑟</m:t>
                            </m:r>
                            <m:r>
                              <a:rPr lang="en-US" altLang="en-US" sz="180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sz="1800" i="1" dirty="0" smtClean="0">
                                <a:latin typeface="Cambria Math" panose="02040503050406030204" pitchFamily="18" charset="0"/>
                              </a:rPr>
                              <m:t>𝐵𝑟𝑒𝑎𝑑</m:t>
                            </m:r>
                          </m:e>
                        </m:d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𝑀𝑖𝑙𝑘</m:t>
                        </m:r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},</m:t>
                        </m:r>
                      </m:oMath>
                    </m:oMathPara>
                  </a14:m>
                  <a:endParaRPr lang="en-US" altLang="en-US" sz="1800" dirty="0">
                    <a:latin typeface="Aptos" panose="020B0004020202020204" pitchFamily="34" charset="0"/>
                  </a:endParaRPr>
                </a:p>
              </p:txBody>
            </p:sp>
          </mc:Choice>
          <mc:Fallback>
            <p:sp>
              <p:nvSpPr>
                <p:cNvPr id="6150" name="Text Box 6">
                  <a:extLst>
                    <a:ext uri="{FF2B5EF4-FFF2-40B4-BE49-F238E27FC236}">
                      <a16:creationId xmlns:a16="http://schemas.microsoft.com/office/drawing/2014/main" id="{F9382891-4CC8-47B4-A9B9-1222CE883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55600" y="2846296"/>
                  <a:ext cx="3276600" cy="925511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F12D47B7-0814-A6E5-D810-D07ACCEF0C8B}"/>
                </a:ext>
              </a:extLst>
            </p:cNvPr>
            <p:cNvSpPr/>
            <p:nvPr/>
          </p:nvSpPr>
          <p:spPr>
            <a:xfrm>
              <a:off x="4495800" y="3048000"/>
              <a:ext cx="609600" cy="5334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1401D00E-DE79-A7FF-3ECE-193BB013F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00" y="3910396"/>
              <a:ext cx="3886200" cy="525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en-US" altLang="en-US" sz="1400" b="1" dirty="0">
                  <a:latin typeface="+mn-lt"/>
                </a:rPr>
                <a:t>Meaning</a:t>
              </a:r>
              <a:r>
                <a:rPr lang="en-US" altLang="en-US" sz="1400" dirty="0">
                  <a:latin typeface="+mn-lt"/>
                </a:rPr>
                <a:t>: A customer who buys Diapers is also very likely to buy Beer.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897E2C41-2FE1-45D1-B9E3-7F48D0749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Lift/Interest</a:t>
            </a:r>
          </a:p>
        </p:txBody>
      </p:sp>
      <p:sp>
        <p:nvSpPr>
          <p:cNvPr id="73787" name="Text Box 59">
            <a:extLst>
              <a:ext uri="{FF2B5EF4-FFF2-40B4-BE49-F238E27FC236}">
                <a16:creationId xmlns:a16="http://schemas.microsoft.com/office/drawing/2014/main" id="{D763F3D2-457D-4D06-9246-17CB0557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73438"/>
            <a:ext cx="8699500" cy="311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altLang="en-US" sz="2000" dirty="0">
                <a:latin typeface="+mn-lt"/>
              </a:rPr>
              <a:t>           	</a:t>
            </a:r>
            <a:r>
              <a:rPr lang="en-US" altLang="en-US" sz="2000" dirty="0">
                <a:solidFill>
                  <a:schemeClr val="accent2"/>
                </a:solidFill>
                <a:latin typeface="+mn-lt"/>
              </a:rPr>
              <a:t>Association Rule: Tea → Coffee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Conf(Tea → Coffee)= P(</a:t>
            </a:r>
            <a:r>
              <a:rPr lang="en-US" altLang="en-US" sz="1800" dirty="0" err="1">
                <a:latin typeface="+mn-lt"/>
              </a:rPr>
              <a:t>Coffee|Tea</a:t>
            </a:r>
            <a:r>
              <a:rPr lang="en-US" altLang="en-US" sz="1800" dirty="0">
                <a:latin typeface="+mn-lt"/>
              </a:rPr>
              <a:t>) = P(</a:t>
            </a:r>
            <a:r>
              <a:rPr lang="en-US" altLang="en-US" sz="1800" dirty="0" err="1">
                <a:latin typeface="+mn-lt"/>
              </a:rPr>
              <a:t>Coffee,Tea</a:t>
            </a:r>
            <a:r>
              <a:rPr lang="en-US" altLang="en-US" sz="1800" dirty="0">
                <a:latin typeface="+mn-lt"/>
              </a:rPr>
              <a:t>)/P(Tea)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		                                 = .15/.2 = </a:t>
            </a: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0.75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1800" dirty="0">
                <a:latin typeface="+mn-lt"/>
              </a:rPr>
              <a:t>but P(Coffee) = </a:t>
            </a: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0.9</a:t>
            </a:r>
          </a:p>
          <a:p>
            <a:pPr eaLnBrk="1" hangingPunct="1">
              <a:spcBef>
                <a:spcPts val="1250"/>
              </a:spcBef>
              <a:buFont typeface="Symbol" panose="05050102010706020507" pitchFamily="18" charset="2"/>
              <a:buChar char=""/>
            </a:pPr>
            <a:r>
              <a:rPr lang="en-US" altLang="en-US" sz="1800" dirty="0">
                <a:latin typeface="+mn-lt"/>
              </a:rPr>
              <a:t> Lift(Tea → Coffee) = P(</a:t>
            </a:r>
            <a:r>
              <a:rPr lang="en-US" altLang="en-US" sz="1800" dirty="0" err="1">
                <a:latin typeface="+mn-lt"/>
              </a:rPr>
              <a:t>Coffee,Tee</a:t>
            </a:r>
            <a:r>
              <a:rPr lang="en-US" altLang="en-US" sz="1800" dirty="0">
                <a:latin typeface="+mn-lt"/>
              </a:rPr>
              <a:t>)/(P(Coffee)P(Tee))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		          = .15/(.9 x .2) = </a:t>
            </a:r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0.8333 </a:t>
            </a:r>
            <a:br>
              <a:rPr lang="en-US" altLang="en-US" sz="1800" dirty="0">
                <a:latin typeface="+mn-lt"/>
              </a:rPr>
            </a:br>
            <a:br>
              <a:rPr lang="en-US" altLang="en-US" sz="1800" dirty="0">
                <a:latin typeface="+mn-lt"/>
              </a:rPr>
            </a:br>
            <a:r>
              <a:rPr lang="en-US" altLang="en-US" sz="1800" b="1" dirty="0">
                <a:latin typeface="+mn-lt"/>
              </a:rPr>
              <a:t>Note:</a:t>
            </a:r>
            <a:r>
              <a:rPr lang="en-US" altLang="en-US" sz="1800" dirty="0">
                <a:latin typeface="+mn-lt"/>
              </a:rPr>
              <a:t> Lift &lt; 1, therefore Coffee and Tea are negatively associated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Group 2">
                <a:extLst>
                  <a:ext uri="{FF2B5EF4-FFF2-40B4-BE49-F238E27FC236}">
                    <a16:creationId xmlns:a16="http://schemas.microsoft.com/office/drawing/2014/main" id="{EFD14352-A525-43BE-98EA-E86FADA684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7502733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Coffee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Coffee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Tea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Tea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Group 2">
                <a:extLst>
                  <a:ext uri="{FF2B5EF4-FFF2-40B4-BE49-F238E27FC236}">
                    <a16:creationId xmlns:a16="http://schemas.microsoft.com/office/drawing/2014/main" id="{EFD14352-A525-43BE-98EA-E86FADA684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7502733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0602" t="-1550" r="-201205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1818" t="-1550" r="-102424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187143" r="-301205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287143" r="-301205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ptos" panose="020B00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ptos" panose="020B00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328F2C31-5D3B-44BD-A080-405D8FC6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75" y="685800"/>
            <a:ext cx="2209800" cy="529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000"/>
              </a:spcBef>
              <a:buClrTx/>
            </a:pPr>
            <a:r>
              <a:rPr lang="en-US" altLang="en-US" sz="1200" dirty="0">
                <a:latin typeface="+mn-lt"/>
              </a:rPr>
              <a:t>Many measures have been  proposed in the literature</a:t>
            </a:r>
          </a:p>
          <a:p>
            <a:pPr>
              <a:spcBef>
                <a:spcPts val="1000"/>
              </a:spcBef>
              <a:buClrTx/>
            </a:pPr>
            <a:r>
              <a:rPr lang="en-US" altLang="en-US" sz="1200" dirty="0">
                <a:latin typeface="+mn-lt"/>
              </a:rPr>
              <a:t>Some measures are good for certain applications, but not for others</a:t>
            </a:r>
          </a:p>
          <a:p>
            <a:pPr>
              <a:spcBef>
                <a:spcPts val="1000"/>
              </a:spcBef>
              <a:buClrTx/>
            </a:pPr>
            <a:r>
              <a:rPr lang="en-US" altLang="en-US" sz="1200" dirty="0">
                <a:latin typeface="+mn-lt"/>
              </a:rPr>
              <a:t>What criteria should we use to determine whether a measure is good or bad?</a:t>
            </a:r>
          </a:p>
          <a:p>
            <a:pPr>
              <a:spcBef>
                <a:spcPts val="1000"/>
              </a:spcBef>
              <a:buClrTx/>
            </a:pPr>
            <a:r>
              <a:rPr lang="en-US" altLang="en-US" sz="1200" dirty="0">
                <a:latin typeface="+mn-lt"/>
              </a:rPr>
              <a:t>What about </a:t>
            </a:r>
            <a:r>
              <a:rPr lang="en-US" altLang="en-US" sz="1200" dirty="0" err="1">
                <a:latin typeface="+mn-lt"/>
              </a:rPr>
              <a:t>Apriori</a:t>
            </a:r>
            <a:r>
              <a:rPr lang="en-US" altLang="en-US" sz="1200" dirty="0">
                <a:latin typeface="+mn-lt"/>
              </a:rPr>
              <a:t>-style support-based pruning? How does it affect these measures?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altLang="en-US" sz="1200" dirty="0">
              <a:latin typeface="+mn-lt"/>
            </a:endParaRP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200" b="1" dirty="0">
                <a:latin typeface="+mn-lt"/>
              </a:rPr>
              <a:t>Source</a:t>
            </a:r>
            <a:r>
              <a:rPr lang="en-US" altLang="en-US" sz="1200" dirty="0">
                <a:latin typeface="+mn-lt"/>
              </a:rPr>
              <a:t>: The list is from Pang-Ning Tan, Vipin Kumar, and Jaideep Srivastava. Selecting the right objective measure for association analysis. Information Systems, 29(4):293--313, 2004.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200" dirty="0">
                <a:latin typeface="+mn-lt"/>
              </a:rPr>
              <a:t>A larger list of measures is available at: </a:t>
            </a:r>
            <a:r>
              <a:rPr lang="en-US" sz="1200" dirty="0">
                <a:latin typeface="+mn-lt"/>
                <a:hlinkClick r:id="rId3"/>
              </a:rPr>
              <a:t>A Probabilistic Comparison of Commonly Used Interest Measures for Association Rules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3EC2D-AC85-449B-A1D3-8E2A88E50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411" y="152400"/>
            <a:ext cx="6704390" cy="659963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17006634-43FC-498F-AC49-C16B8E288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Comparing Different Measures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37CA4B-672A-1069-ED48-D3DD2A3D251A}"/>
              </a:ext>
            </a:extLst>
          </p:cNvPr>
          <p:cNvGrpSpPr/>
          <p:nvPr/>
        </p:nvGrpSpPr>
        <p:grpSpPr>
          <a:xfrm>
            <a:off x="2274188" y="714158"/>
            <a:ext cx="5726812" cy="2684680"/>
            <a:chOff x="2274188" y="714158"/>
            <a:chExt cx="5726812" cy="2684680"/>
          </a:xfrm>
        </p:grpSpPr>
        <p:graphicFrame>
          <p:nvGraphicFramePr>
            <p:cNvPr id="77826" name="Object 2">
              <a:extLst>
                <a:ext uri="{FF2B5EF4-FFF2-40B4-BE49-F238E27FC236}">
                  <a16:creationId xmlns:a16="http://schemas.microsoft.com/office/drawing/2014/main" id="{2F63A52E-08A7-40BD-B64F-466218AC0F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4306406"/>
                </p:ext>
              </p:extLst>
            </p:nvPr>
          </p:nvGraphicFramePr>
          <p:xfrm>
            <a:off x="4648200" y="719138"/>
            <a:ext cx="3352800" cy="267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4299120" imgH="3343680" progId="">
                    <p:embed/>
                  </p:oleObj>
                </mc:Choice>
                <mc:Fallback>
                  <p:oleObj r:id="rId3" imgW="4299120" imgH="3343680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200" y="719138"/>
                          <a:ext cx="3352800" cy="2679700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27" name="Text Box 3">
              <a:extLst>
                <a:ext uri="{FF2B5EF4-FFF2-40B4-BE49-F238E27FC236}">
                  <a16:creationId xmlns:a16="http://schemas.microsoft.com/office/drawing/2014/main" id="{BFEA56EE-5FBB-4033-96CE-C9CB1E68D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4188" y="714158"/>
              <a:ext cx="2262188" cy="1571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500"/>
                </a:spcBef>
                <a:buClrTx/>
                <a:buSzPct val="75000"/>
                <a:buFontTx/>
                <a:buNone/>
              </a:pPr>
              <a:r>
                <a:rPr lang="en-US" altLang="en-US" dirty="0">
                  <a:latin typeface="Aptos" panose="020B0004020202020204" pitchFamily="34" charset="0"/>
                </a:rPr>
                <a:t>Experiment: </a:t>
              </a:r>
              <a:br>
                <a:rPr lang="en-US" altLang="en-US" dirty="0">
                  <a:latin typeface="Aptos" panose="020B0004020202020204" pitchFamily="34" charset="0"/>
                </a:rPr>
              </a:br>
              <a:r>
                <a:rPr lang="en-US" altLang="en-US" dirty="0">
                  <a:latin typeface="Aptos" panose="020B0004020202020204" pitchFamily="34" charset="0"/>
                </a:rPr>
                <a:t>10 examples of contingency tables.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94BB7BC-CF46-8A2E-9AD8-F7BA88E10291}"/>
              </a:ext>
            </a:extLst>
          </p:cNvPr>
          <p:cNvGrpSpPr/>
          <p:nvPr/>
        </p:nvGrpSpPr>
        <p:grpSpPr>
          <a:xfrm>
            <a:off x="152400" y="3124200"/>
            <a:ext cx="8839200" cy="3686175"/>
            <a:chOff x="152400" y="3155950"/>
            <a:chExt cx="8839200" cy="3686175"/>
          </a:xfrm>
        </p:grpSpPr>
        <p:graphicFrame>
          <p:nvGraphicFramePr>
            <p:cNvPr id="77828" name="Object 4">
              <a:extLst>
                <a:ext uri="{FF2B5EF4-FFF2-40B4-BE49-F238E27FC236}">
                  <a16:creationId xmlns:a16="http://schemas.microsoft.com/office/drawing/2014/main" id="{1A911375-1050-41CE-9E4C-E34F94CA33E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0307073"/>
                </p:ext>
              </p:extLst>
            </p:nvPr>
          </p:nvGraphicFramePr>
          <p:xfrm>
            <a:off x="152400" y="3917950"/>
            <a:ext cx="8839200" cy="2522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10402752" imgH="2838846" progId="">
                    <p:embed/>
                  </p:oleObj>
                </mc:Choice>
                <mc:Fallback>
                  <p:oleObj r:id="rId5" imgW="10402752" imgH="2838846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00" y="3917950"/>
                          <a:ext cx="8839200" cy="252253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29" name="Text Box 5">
              <a:extLst>
                <a:ext uri="{FF2B5EF4-FFF2-40B4-BE49-F238E27FC236}">
                  <a16:creationId xmlns:a16="http://schemas.microsoft.com/office/drawing/2014/main" id="{0E07F213-F717-4C60-89C8-3A3363C24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155950"/>
              <a:ext cx="3962400" cy="703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250"/>
                </a:spcBef>
                <a:buClrTx/>
                <a:buSzPct val="75000"/>
                <a:buFontTx/>
                <a:buNone/>
              </a:pPr>
              <a:r>
                <a:rPr lang="en-US" altLang="en-US" sz="2000" dirty="0">
                  <a:latin typeface="Aptos" panose="020B0004020202020204" pitchFamily="34" charset="0"/>
                </a:rPr>
                <a:t>Rankings of contingency tables using various measures:</a:t>
              </a:r>
            </a:p>
          </p:txBody>
        </p:sp>
        <p:sp>
          <p:nvSpPr>
            <p:cNvPr id="77830" name="Oval 6">
              <a:extLst>
                <a:ext uri="{FF2B5EF4-FFF2-40B4-BE49-F238E27FC236}">
                  <a16:creationId xmlns:a16="http://schemas.microsoft.com/office/drawing/2014/main" id="{FB48AECA-6C6E-4156-8A90-F6781D8D20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671777">
              <a:off x="4049648" y="4414803"/>
              <a:ext cx="880546" cy="492124"/>
            </a:xfrm>
            <a:prstGeom prst="ellipse">
              <a:avLst/>
            </a:prstGeom>
            <a:noFill/>
            <a:ln w="2556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7831" name="Oval 7">
              <a:extLst>
                <a:ext uri="{FF2B5EF4-FFF2-40B4-BE49-F238E27FC236}">
                  <a16:creationId xmlns:a16="http://schemas.microsoft.com/office/drawing/2014/main" id="{0A249B38-3F5B-4669-8813-0D4DDECAF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2167" y="6140610"/>
              <a:ext cx="381000" cy="381000"/>
            </a:xfrm>
            <a:prstGeom prst="ellipse">
              <a:avLst/>
            </a:prstGeom>
            <a:noFill/>
            <a:ln w="25560" cap="flat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7832" name="Rectangle 8">
              <a:extLst>
                <a:ext uri="{FF2B5EF4-FFF2-40B4-BE49-F238E27FC236}">
                  <a16:creationId xmlns:a16="http://schemas.microsoft.com/office/drawing/2014/main" id="{0C25855F-87D3-4931-BA5B-523B9FC4B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788" y="3827463"/>
              <a:ext cx="942975" cy="2682875"/>
            </a:xfrm>
            <a:prstGeom prst="rect">
              <a:avLst/>
            </a:prstGeom>
            <a:solidFill>
              <a:srgbClr val="C5000B">
                <a:alpha val="9999"/>
              </a:srgbClr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7833" name="Text Box 9">
              <a:extLst>
                <a:ext uri="{FF2B5EF4-FFF2-40B4-BE49-F238E27FC236}">
                  <a16:creationId xmlns:a16="http://schemas.microsoft.com/office/drawing/2014/main" id="{04B1FEEB-CF01-4FE9-97BD-EAA7D899C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3487738"/>
              <a:ext cx="23241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800" dirty="0">
                  <a:latin typeface="Aptos" panose="020B0004020202020204" pitchFamily="34" charset="0"/>
                </a:rPr>
                <a:t>support &amp; confidence</a:t>
              </a:r>
            </a:p>
          </p:txBody>
        </p:sp>
        <p:sp>
          <p:nvSpPr>
            <p:cNvPr id="77834" name="Line 10">
              <a:extLst>
                <a:ext uri="{FF2B5EF4-FFF2-40B4-BE49-F238E27FC236}">
                  <a16:creationId xmlns:a16="http://schemas.microsoft.com/office/drawing/2014/main" id="{7538F137-FCAA-43FC-BFA6-9C47DB827C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7075" y="3681413"/>
              <a:ext cx="646113" cy="14605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7835" name="Text Box 11">
              <a:extLst>
                <a:ext uri="{FF2B5EF4-FFF2-40B4-BE49-F238E27FC236}">
                  <a16:creationId xmlns:a16="http://schemas.microsoft.com/office/drawing/2014/main" id="{49024CF1-862B-4655-99F3-FC7B13282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9688" y="6477000"/>
              <a:ext cx="409575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800" dirty="0">
                  <a:latin typeface="Aptos" panose="020B0004020202020204" pitchFamily="34" charset="0"/>
                </a:rPr>
                <a:t>lift</a:t>
              </a:r>
            </a:p>
          </p:txBody>
        </p:sp>
        <p:sp>
          <p:nvSpPr>
            <p:cNvPr id="77836" name="Line 12">
              <a:extLst>
                <a:ext uri="{FF2B5EF4-FFF2-40B4-BE49-F238E27FC236}">
                  <a16:creationId xmlns:a16="http://schemas.microsoft.com/office/drawing/2014/main" id="{BA13E824-7DA3-4C3B-B44D-4428015C8A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62650" y="6308725"/>
              <a:ext cx="465138" cy="33496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77837" name="Rectangle 13">
              <a:extLst>
                <a:ext uri="{FF2B5EF4-FFF2-40B4-BE49-F238E27FC236}">
                  <a16:creationId xmlns:a16="http://schemas.microsoft.com/office/drawing/2014/main" id="{0ADC142E-3536-491B-B40C-C679E1CAA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1488" y="3827463"/>
              <a:ext cx="558800" cy="2682875"/>
            </a:xfrm>
            <a:prstGeom prst="rect">
              <a:avLst/>
            </a:prstGeom>
            <a:solidFill>
              <a:srgbClr val="C5000B">
                <a:alpha val="9999"/>
              </a:srgbClr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pic>
        <p:nvPicPr>
          <p:cNvPr id="77838" name="Picture 14">
            <a:extLst>
              <a:ext uri="{FF2B5EF4-FFF2-40B4-BE49-F238E27FC236}">
                <a16:creationId xmlns:a16="http://schemas.microsoft.com/office/drawing/2014/main" id="{D103BA2B-6344-442B-AE74-ACA04569E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713" y="6130925"/>
            <a:ext cx="7016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A67379F5-77D8-44C4-AF81-D2D888692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Support-based Pruning</a:t>
            </a: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C8583CCE-FE18-493A-BE71-513B14C90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Most of the association rule mining algorithms use support measure to prune rules and </a:t>
            </a:r>
            <a:r>
              <a:rPr lang="en-US" altLang="en-US" dirty="0" err="1"/>
              <a:t>itemsets</a:t>
            </a:r>
            <a:r>
              <a:rPr lang="en-US" altLang="en-US" dirty="0"/>
              <a:t>.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Study effect of support pruning on correlation of </a:t>
            </a:r>
            <a:r>
              <a:rPr lang="en-US" altLang="en-US" dirty="0" err="1"/>
              <a:t>itemsets</a:t>
            </a:r>
            <a:r>
              <a:rPr lang="en-US" altLang="en-US" dirty="0"/>
              <a:t>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Generate 10,000 random contingency tables.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Compute support and pairwise correlation for each table.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Apply support-based pruning and examine the tables that are removed.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CBCDFACD-3AA3-4C23-ABEB-41E6BE4AB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The Effect of Support-based Pruning</a:t>
            </a:r>
          </a:p>
        </p:txBody>
      </p:sp>
      <p:graphicFrame>
        <p:nvGraphicFramePr>
          <p:cNvPr id="87042" name="Object 2">
            <a:extLst>
              <a:ext uri="{FF2B5EF4-FFF2-40B4-BE49-F238E27FC236}">
                <a16:creationId xmlns:a16="http://schemas.microsoft.com/office/drawing/2014/main" id="{D64C3842-50DD-444F-A21A-91B0FE24CD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497704"/>
              </p:ext>
            </p:extLst>
          </p:nvPr>
        </p:nvGraphicFramePr>
        <p:xfrm>
          <a:off x="4687888" y="735013"/>
          <a:ext cx="4191000" cy="283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128080" imgH="5527080" progId="Excel.Sheet.8">
                  <p:embed/>
                </p:oleObj>
              </mc:Choice>
              <mc:Fallback>
                <p:oleObj name="Worksheet" r:id="rId3" imgW="8128080" imgH="552708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735013"/>
                        <a:ext cx="4191000" cy="2836862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>
            <a:extLst>
              <a:ext uri="{FF2B5EF4-FFF2-40B4-BE49-F238E27FC236}">
                <a16:creationId xmlns:a16="http://schemas.microsoft.com/office/drawing/2014/main" id="{2881A3CD-0FB8-419E-BBBB-5A12BA54BA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463" y="3622675"/>
          <a:ext cx="4191000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940960" imgH="6014880" progId="">
                  <p:embed/>
                </p:oleObj>
              </mc:Choice>
              <mc:Fallback>
                <p:oleObj r:id="rId5" imgW="8940960" imgH="60148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3622675"/>
                        <a:ext cx="4191000" cy="28368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1B543878-9160-4FA0-9643-E09DAE5D69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148886"/>
              </p:ext>
            </p:extLst>
          </p:nvPr>
        </p:nvGraphicFramePr>
        <p:xfrm>
          <a:off x="4687888" y="3571875"/>
          <a:ext cx="4191000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8128080" imgH="5364720" progId="Excel.Sheet.8">
                  <p:embed/>
                </p:oleObj>
              </mc:Choice>
              <mc:Fallback>
                <p:oleObj name="Worksheet" r:id="rId7" imgW="8128080" imgH="536472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3571875"/>
                        <a:ext cx="4191000" cy="2832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Text Box 5">
            <a:extLst>
              <a:ext uri="{FF2B5EF4-FFF2-40B4-BE49-F238E27FC236}">
                <a16:creationId xmlns:a16="http://schemas.microsoft.com/office/drawing/2014/main" id="{679B1B7A-E9BF-4F78-926F-E7CCA51AD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6342856"/>
            <a:ext cx="86629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 sz="2000" dirty="0">
                <a:latin typeface="Aptos" panose="020B0004020202020204" pitchFamily="34" charset="0"/>
              </a:rPr>
              <a:t>Support-based pruning </a:t>
            </a:r>
            <a:r>
              <a:rPr lang="en-US" altLang="en-US" sz="2000" b="1" dirty="0">
                <a:latin typeface="Aptos" panose="020B0004020202020204" pitchFamily="34" charset="0"/>
              </a:rPr>
              <a:t>eliminates</a:t>
            </a:r>
            <a:r>
              <a:rPr lang="en-US" altLang="en-US" sz="2000" dirty="0">
                <a:latin typeface="Aptos" panose="020B0004020202020204" pitchFamily="34" charset="0"/>
              </a:rPr>
              <a:t> mostly negatively correlated </a:t>
            </a:r>
            <a:r>
              <a:rPr lang="en-US" altLang="en-US" sz="2000" dirty="0" err="1">
                <a:latin typeface="Aptos" panose="020B0004020202020204" pitchFamily="34" charset="0"/>
              </a:rPr>
              <a:t>itemsets</a:t>
            </a:r>
            <a:r>
              <a:rPr lang="en-US" altLang="en-US" sz="2000" dirty="0">
                <a:latin typeface="Aptos" panose="020B0004020202020204" pitchFamily="34" charset="0"/>
              </a:rPr>
              <a:t>!</a:t>
            </a:r>
          </a:p>
        </p:txBody>
      </p:sp>
      <p:sp>
        <p:nvSpPr>
          <p:cNvPr id="87046" name="Line 6">
            <a:extLst>
              <a:ext uri="{FF2B5EF4-FFF2-40B4-BE49-F238E27FC236}">
                <a16:creationId xmlns:a16="http://schemas.microsoft.com/office/drawing/2014/main" id="{D4678B05-823F-49EE-91D9-FEBFE1F470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370013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87047" name="Line 7">
            <a:extLst>
              <a:ext uri="{FF2B5EF4-FFF2-40B4-BE49-F238E27FC236}">
                <a16:creationId xmlns:a16="http://schemas.microsoft.com/office/drawing/2014/main" id="{D4775375-EF5E-495E-9243-CB8AACF529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1298575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87048" name="Line 8">
            <a:extLst>
              <a:ext uri="{FF2B5EF4-FFF2-40B4-BE49-F238E27FC236}">
                <a16:creationId xmlns:a16="http://schemas.microsoft.com/office/drawing/2014/main" id="{943954CA-9FF4-48F6-A994-93323E5C6A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113213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graphicFrame>
        <p:nvGraphicFramePr>
          <p:cNvPr id="87049" name="Object 9">
            <a:extLst>
              <a:ext uri="{FF2B5EF4-FFF2-40B4-BE49-F238E27FC236}">
                <a16:creationId xmlns:a16="http://schemas.microsoft.com/office/drawing/2014/main" id="{A189A880-956B-4ADD-A909-2DE6E163F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" y="790575"/>
          <a:ext cx="3998913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8940960" imgH="6014880" progId="">
                  <p:embed/>
                </p:oleObj>
              </mc:Choice>
              <mc:Fallback>
                <p:oleObj r:id="rId9" imgW="8940960" imgH="60148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790575"/>
                        <a:ext cx="3998913" cy="2814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0" name="Line 10">
            <a:extLst>
              <a:ext uri="{FF2B5EF4-FFF2-40B4-BE49-F238E27FC236}">
                <a16:creationId xmlns:a16="http://schemas.microsoft.com/office/drawing/2014/main" id="{82B089AE-B1D1-47F1-B156-1E1ED0BDE6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298575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87051" name="Line 11">
            <a:extLst>
              <a:ext uri="{FF2B5EF4-FFF2-40B4-BE49-F238E27FC236}">
                <a16:creationId xmlns:a16="http://schemas.microsoft.com/office/drawing/2014/main" id="{2FCDCAB2-7373-45F5-9711-722953AAC0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4070350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74A7A962-CD91-4A37-8CAD-298554A3C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139700"/>
            <a:ext cx="82550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Subjective Interestingness Measure</a:t>
            </a: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B01A2CE7-D1A9-421C-9253-F354B82866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Objective measures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Rank patterns based on statistics computed from data.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e.g., 21 measures of association (support, confidence, Laplace, Gini, mutual information, Jaccard, </a:t>
            </a:r>
            <a:r>
              <a:rPr lang="en-US" altLang="en-US" sz="2400" dirty="0" err="1"/>
              <a:t>etc</a:t>
            </a:r>
            <a:r>
              <a:rPr lang="en-US" altLang="en-US" sz="2400" dirty="0"/>
              <a:t>).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Subjective measures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Rank patterns according to user’s interpretation.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dirty="0"/>
              <a:t> A pattern is subjectively interesting if it </a:t>
            </a:r>
            <a:r>
              <a:rPr lang="en-US" altLang="en-US" sz="2000" b="1" dirty="0"/>
              <a:t>contradicts the</a:t>
            </a:r>
            <a:br>
              <a:rPr lang="en-US" altLang="en-US" sz="2000" b="1" dirty="0"/>
            </a:br>
            <a:r>
              <a:rPr lang="en-US" altLang="en-US" sz="2000" b="1" dirty="0"/>
              <a:t>   expectation</a:t>
            </a:r>
            <a:r>
              <a:rPr lang="en-US" altLang="en-US" sz="2000" dirty="0"/>
              <a:t> of a user (Silberschatz &amp; Tuzhilin)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dirty="0"/>
              <a:t> A pattern is subjectively interesting if it is </a:t>
            </a:r>
            <a:r>
              <a:rPr lang="en-US" altLang="en-US" sz="2000" b="1" dirty="0"/>
              <a:t>actionable</a:t>
            </a:r>
            <a:br>
              <a:rPr lang="en-US" altLang="en-US" sz="2000" dirty="0"/>
            </a:br>
            <a:r>
              <a:rPr lang="en-US" altLang="en-US" sz="2000" dirty="0"/>
              <a:t>   (Silberschatz &amp; Tuzhilin)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22435B41-501C-47BA-A62E-E63E6A48F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Interestingness via Unexpectedness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6C870FDC-5F21-4390-B4DC-AE1D458332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2600" y="998537"/>
            <a:ext cx="8318500" cy="469900"/>
          </a:xfrm>
          <a:ln/>
        </p:spPr>
        <p:txBody>
          <a:bodyPr>
            <a:normAutofit/>
          </a:bodyPr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dirty="0"/>
              <a:t>Need to model the expectation of users (domain knowledge)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0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0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0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0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0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0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0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0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0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CDFC1D-0CC3-F674-A437-995866E8CCE0}"/>
              </a:ext>
            </a:extLst>
          </p:cNvPr>
          <p:cNvGrpSpPr/>
          <p:nvPr/>
        </p:nvGrpSpPr>
        <p:grpSpPr>
          <a:xfrm>
            <a:off x="984568" y="1497806"/>
            <a:ext cx="7386383" cy="3573463"/>
            <a:chOff x="984568" y="1497806"/>
            <a:chExt cx="7386383" cy="3573463"/>
          </a:xfrm>
        </p:grpSpPr>
        <p:sp>
          <p:nvSpPr>
            <p:cNvPr id="93187" name="Rectangle 3">
              <a:extLst>
                <a:ext uri="{FF2B5EF4-FFF2-40B4-BE49-F238E27FC236}">
                  <a16:creationId xmlns:a16="http://schemas.microsoft.com/office/drawing/2014/main" id="{CDF081FF-C15A-4919-8084-80B2C2AEB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039" y="1679575"/>
              <a:ext cx="1779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600" dirty="0"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93188" name="Rectangle 4">
              <a:extLst>
                <a:ext uri="{FF2B5EF4-FFF2-40B4-BE49-F238E27FC236}">
                  <a16:creationId xmlns:a16="http://schemas.microsoft.com/office/drawing/2014/main" id="{D44F2B53-7132-4A52-870E-11247830B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676" y="1765300"/>
              <a:ext cx="2687638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500" dirty="0">
                  <a:latin typeface="Aptos" panose="020B0004020202020204" pitchFamily="34" charset="0"/>
                </a:rPr>
                <a:t>Pattern expected to be frequent</a:t>
              </a:r>
            </a:p>
          </p:txBody>
        </p:sp>
        <p:sp>
          <p:nvSpPr>
            <p:cNvPr id="93189" name="Rectangle 5">
              <a:extLst>
                <a:ext uri="{FF2B5EF4-FFF2-40B4-BE49-F238E27FC236}">
                  <a16:creationId xmlns:a16="http://schemas.microsoft.com/office/drawing/2014/main" id="{52629998-8DC7-4C67-ABD4-6A08B2F3A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676" y="2100262"/>
              <a:ext cx="1138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600" dirty="0">
                  <a:latin typeface="Aptos" panose="020B0004020202020204" pitchFamily="34" charset="0"/>
                </a:rPr>
                <a:t>-</a:t>
              </a:r>
            </a:p>
          </p:txBody>
        </p:sp>
        <p:sp>
          <p:nvSpPr>
            <p:cNvPr id="93190" name="Rectangle 6">
              <a:extLst>
                <a:ext uri="{FF2B5EF4-FFF2-40B4-BE49-F238E27FC236}">
                  <a16:creationId xmlns:a16="http://schemas.microsoft.com/office/drawing/2014/main" id="{6121AA83-4A7E-4221-B4BA-F6F5EA210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089" y="2205037"/>
              <a:ext cx="2836862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500" dirty="0">
                  <a:latin typeface="Aptos" panose="020B0004020202020204" pitchFamily="34" charset="0"/>
                </a:rPr>
                <a:t>Pattern expected to be infrequent</a:t>
              </a:r>
            </a:p>
          </p:txBody>
        </p:sp>
        <p:sp>
          <p:nvSpPr>
            <p:cNvPr id="93191" name="Rectangle 7">
              <a:extLst>
                <a:ext uri="{FF2B5EF4-FFF2-40B4-BE49-F238E27FC236}">
                  <a16:creationId xmlns:a16="http://schemas.microsoft.com/office/drawing/2014/main" id="{8ACB7B0F-993E-4065-8F88-40F02B79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676" y="2571750"/>
              <a:ext cx="2389188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500" dirty="0">
                  <a:latin typeface="Aptos" panose="020B0004020202020204" pitchFamily="34" charset="0"/>
                </a:rPr>
                <a:t>Pattern found to be frequent</a:t>
              </a:r>
            </a:p>
          </p:txBody>
        </p:sp>
        <p:sp>
          <p:nvSpPr>
            <p:cNvPr id="93192" name="Rectangle 8">
              <a:extLst>
                <a:ext uri="{FF2B5EF4-FFF2-40B4-BE49-F238E27FC236}">
                  <a16:creationId xmlns:a16="http://schemas.microsoft.com/office/drawing/2014/main" id="{A9979707-9E59-4940-9B60-BEBF0F2D9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4039" y="2555875"/>
              <a:ext cx="250825" cy="252412"/>
            </a:xfrm>
            <a:prstGeom prst="rect">
              <a:avLst/>
            </a:prstGeom>
            <a:noFill/>
            <a:ln w="144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93193" name="Rectangle 9">
              <a:extLst>
                <a:ext uri="{FF2B5EF4-FFF2-40B4-BE49-F238E27FC236}">
                  <a16:creationId xmlns:a16="http://schemas.microsoft.com/office/drawing/2014/main" id="{B9568796-6C7A-49B4-B351-056435612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5676" y="3016250"/>
              <a:ext cx="2538413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500" dirty="0">
                  <a:latin typeface="Aptos" panose="020B0004020202020204" pitchFamily="34" charset="0"/>
                </a:rPr>
                <a:t>Pattern found to be infrequent</a:t>
              </a:r>
            </a:p>
          </p:txBody>
        </p:sp>
        <p:sp>
          <p:nvSpPr>
            <p:cNvPr id="93194" name="Rectangle 10">
              <a:extLst>
                <a:ext uri="{FF2B5EF4-FFF2-40B4-BE49-F238E27FC236}">
                  <a16:creationId xmlns:a16="http://schemas.microsoft.com/office/drawing/2014/main" id="{E151C2EB-66A6-472A-A21B-296D8868C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8964" y="3667125"/>
              <a:ext cx="1779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600" dirty="0"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93195" name="Rectangle 11">
              <a:extLst>
                <a:ext uri="{FF2B5EF4-FFF2-40B4-BE49-F238E27FC236}">
                  <a16:creationId xmlns:a16="http://schemas.microsoft.com/office/drawing/2014/main" id="{8FE8CF5A-FB59-48B4-9BFA-ACD581628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164" y="4187825"/>
              <a:ext cx="1138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600" dirty="0">
                  <a:latin typeface="Aptos" panose="020B0004020202020204" pitchFamily="34" charset="0"/>
                </a:rPr>
                <a:t>-</a:t>
              </a:r>
            </a:p>
          </p:txBody>
        </p:sp>
        <p:sp>
          <p:nvSpPr>
            <p:cNvPr id="93196" name="Rectangle 12">
              <a:extLst>
                <a:ext uri="{FF2B5EF4-FFF2-40B4-BE49-F238E27FC236}">
                  <a16:creationId xmlns:a16="http://schemas.microsoft.com/office/drawing/2014/main" id="{715A85AC-F441-4D9B-B0E2-BB629766B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4039" y="3746500"/>
              <a:ext cx="250825" cy="254000"/>
            </a:xfrm>
            <a:prstGeom prst="rect">
              <a:avLst/>
            </a:prstGeom>
            <a:noFill/>
            <a:ln w="144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93197" name="Rectangle 13">
              <a:extLst>
                <a:ext uri="{FF2B5EF4-FFF2-40B4-BE49-F238E27FC236}">
                  <a16:creationId xmlns:a16="http://schemas.microsoft.com/office/drawing/2014/main" id="{6C1CC2A9-AF05-4C1D-BC96-4064C0FE3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4039" y="4286250"/>
              <a:ext cx="250825" cy="250825"/>
            </a:xfrm>
            <a:prstGeom prst="rect">
              <a:avLst/>
            </a:prstGeom>
            <a:noFill/>
            <a:ln w="144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93198" name="Rectangle 14">
              <a:extLst>
                <a:ext uri="{FF2B5EF4-FFF2-40B4-BE49-F238E27FC236}">
                  <a16:creationId xmlns:a16="http://schemas.microsoft.com/office/drawing/2014/main" id="{7ACA9C6E-D1E3-4365-8CF7-A5D03D37D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814" y="3783012"/>
              <a:ext cx="1503168" cy="230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500" dirty="0">
                  <a:latin typeface="Aptos" panose="020B0004020202020204" pitchFamily="34" charset="0"/>
                </a:rPr>
                <a:t>Expected Patterns</a:t>
              </a:r>
            </a:p>
          </p:txBody>
        </p:sp>
        <p:sp>
          <p:nvSpPr>
            <p:cNvPr id="93199" name="Rectangle 15">
              <a:extLst>
                <a:ext uri="{FF2B5EF4-FFF2-40B4-BE49-F238E27FC236}">
                  <a16:creationId xmlns:a16="http://schemas.microsoft.com/office/drawing/2014/main" id="{11848C4E-7924-4676-9184-A4DBD9D67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2676" y="3648075"/>
              <a:ext cx="1138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600" dirty="0">
                  <a:latin typeface="Aptos" panose="020B0004020202020204" pitchFamily="34" charset="0"/>
                </a:rPr>
                <a:t>-</a:t>
              </a:r>
            </a:p>
          </p:txBody>
        </p:sp>
        <p:sp>
          <p:nvSpPr>
            <p:cNvPr id="93200" name="Freeform 16">
              <a:extLst>
                <a:ext uri="{FF2B5EF4-FFF2-40B4-BE49-F238E27FC236}">
                  <a16:creationId xmlns:a16="http://schemas.microsoft.com/office/drawing/2014/main" id="{F3AD50AF-A4A1-4BC6-BBD3-E2AE5BC3F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901" y="3748087"/>
              <a:ext cx="250825" cy="250825"/>
            </a:xfrm>
            <a:custGeom>
              <a:avLst/>
              <a:gdLst>
                <a:gd name="T0" fmla="*/ 0 w 316"/>
                <a:gd name="T1" fmla="*/ 158 h 316"/>
                <a:gd name="T2" fmla="*/ 3 w 316"/>
                <a:gd name="T3" fmla="*/ 128 h 316"/>
                <a:gd name="T4" fmla="*/ 10 w 316"/>
                <a:gd name="T5" fmla="*/ 100 h 316"/>
                <a:gd name="T6" fmla="*/ 24 w 316"/>
                <a:gd name="T7" fmla="*/ 75 h 316"/>
                <a:gd name="T8" fmla="*/ 41 w 316"/>
                <a:gd name="T9" fmla="*/ 51 h 316"/>
                <a:gd name="T10" fmla="*/ 62 w 316"/>
                <a:gd name="T11" fmla="*/ 31 h 316"/>
                <a:gd name="T12" fmla="*/ 87 w 316"/>
                <a:gd name="T13" fmla="*/ 16 h 316"/>
                <a:gd name="T14" fmla="*/ 114 w 316"/>
                <a:gd name="T15" fmla="*/ 6 h 316"/>
                <a:gd name="T16" fmla="*/ 143 w 316"/>
                <a:gd name="T17" fmla="*/ 0 h 316"/>
                <a:gd name="T18" fmla="*/ 173 w 316"/>
                <a:gd name="T19" fmla="*/ 0 h 316"/>
                <a:gd name="T20" fmla="*/ 201 w 316"/>
                <a:gd name="T21" fmla="*/ 6 h 316"/>
                <a:gd name="T22" fmla="*/ 228 w 316"/>
                <a:gd name="T23" fmla="*/ 16 h 316"/>
                <a:gd name="T24" fmla="*/ 253 w 316"/>
                <a:gd name="T25" fmla="*/ 31 h 316"/>
                <a:gd name="T26" fmla="*/ 274 w 316"/>
                <a:gd name="T27" fmla="*/ 51 h 316"/>
                <a:gd name="T28" fmla="*/ 292 w 316"/>
                <a:gd name="T29" fmla="*/ 75 h 316"/>
                <a:gd name="T30" fmla="*/ 305 w 316"/>
                <a:gd name="T31" fmla="*/ 100 h 316"/>
                <a:gd name="T32" fmla="*/ 314 w 316"/>
                <a:gd name="T33" fmla="*/ 128 h 316"/>
                <a:gd name="T34" fmla="*/ 316 w 316"/>
                <a:gd name="T35" fmla="*/ 158 h 316"/>
                <a:gd name="T36" fmla="*/ 314 w 316"/>
                <a:gd name="T37" fmla="*/ 187 h 316"/>
                <a:gd name="T38" fmla="*/ 305 w 316"/>
                <a:gd name="T39" fmla="*/ 216 h 316"/>
                <a:gd name="T40" fmla="*/ 292 w 316"/>
                <a:gd name="T41" fmla="*/ 241 h 316"/>
                <a:gd name="T42" fmla="*/ 274 w 316"/>
                <a:gd name="T43" fmla="*/ 265 h 316"/>
                <a:gd name="T44" fmla="*/ 253 w 316"/>
                <a:gd name="T45" fmla="*/ 285 h 316"/>
                <a:gd name="T46" fmla="*/ 228 w 316"/>
                <a:gd name="T47" fmla="*/ 300 h 316"/>
                <a:gd name="T48" fmla="*/ 201 w 316"/>
                <a:gd name="T49" fmla="*/ 310 h 316"/>
                <a:gd name="T50" fmla="*/ 173 w 316"/>
                <a:gd name="T51" fmla="*/ 316 h 316"/>
                <a:gd name="T52" fmla="*/ 143 w 316"/>
                <a:gd name="T53" fmla="*/ 316 h 316"/>
                <a:gd name="T54" fmla="*/ 114 w 316"/>
                <a:gd name="T55" fmla="*/ 310 h 316"/>
                <a:gd name="T56" fmla="*/ 87 w 316"/>
                <a:gd name="T57" fmla="*/ 300 h 316"/>
                <a:gd name="T58" fmla="*/ 62 w 316"/>
                <a:gd name="T59" fmla="*/ 285 h 316"/>
                <a:gd name="T60" fmla="*/ 41 w 316"/>
                <a:gd name="T61" fmla="*/ 265 h 316"/>
                <a:gd name="T62" fmla="*/ 24 w 316"/>
                <a:gd name="T63" fmla="*/ 241 h 316"/>
                <a:gd name="T64" fmla="*/ 10 w 316"/>
                <a:gd name="T65" fmla="*/ 216 h 316"/>
                <a:gd name="T66" fmla="*/ 3 w 316"/>
                <a:gd name="T67" fmla="*/ 187 h 316"/>
                <a:gd name="T68" fmla="*/ 0 w 316"/>
                <a:gd name="T69" fmla="*/ 15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6" h="316">
                  <a:moveTo>
                    <a:pt x="0" y="158"/>
                  </a:moveTo>
                  <a:lnTo>
                    <a:pt x="3" y="128"/>
                  </a:lnTo>
                  <a:lnTo>
                    <a:pt x="10" y="100"/>
                  </a:lnTo>
                  <a:lnTo>
                    <a:pt x="24" y="75"/>
                  </a:lnTo>
                  <a:lnTo>
                    <a:pt x="41" y="51"/>
                  </a:lnTo>
                  <a:lnTo>
                    <a:pt x="62" y="31"/>
                  </a:lnTo>
                  <a:lnTo>
                    <a:pt x="87" y="16"/>
                  </a:lnTo>
                  <a:lnTo>
                    <a:pt x="114" y="6"/>
                  </a:lnTo>
                  <a:lnTo>
                    <a:pt x="143" y="0"/>
                  </a:lnTo>
                  <a:lnTo>
                    <a:pt x="173" y="0"/>
                  </a:lnTo>
                  <a:lnTo>
                    <a:pt x="201" y="6"/>
                  </a:lnTo>
                  <a:lnTo>
                    <a:pt x="228" y="16"/>
                  </a:lnTo>
                  <a:lnTo>
                    <a:pt x="253" y="31"/>
                  </a:lnTo>
                  <a:lnTo>
                    <a:pt x="274" y="51"/>
                  </a:lnTo>
                  <a:lnTo>
                    <a:pt x="292" y="75"/>
                  </a:lnTo>
                  <a:lnTo>
                    <a:pt x="305" y="100"/>
                  </a:lnTo>
                  <a:lnTo>
                    <a:pt x="314" y="128"/>
                  </a:lnTo>
                  <a:lnTo>
                    <a:pt x="316" y="158"/>
                  </a:lnTo>
                  <a:lnTo>
                    <a:pt x="314" y="187"/>
                  </a:lnTo>
                  <a:lnTo>
                    <a:pt x="305" y="216"/>
                  </a:lnTo>
                  <a:lnTo>
                    <a:pt x="292" y="241"/>
                  </a:lnTo>
                  <a:lnTo>
                    <a:pt x="274" y="265"/>
                  </a:lnTo>
                  <a:lnTo>
                    <a:pt x="253" y="285"/>
                  </a:lnTo>
                  <a:lnTo>
                    <a:pt x="228" y="300"/>
                  </a:lnTo>
                  <a:lnTo>
                    <a:pt x="201" y="310"/>
                  </a:lnTo>
                  <a:lnTo>
                    <a:pt x="173" y="316"/>
                  </a:lnTo>
                  <a:lnTo>
                    <a:pt x="143" y="316"/>
                  </a:lnTo>
                  <a:lnTo>
                    <a:pt x="114" y="310"/>
                  </a:lnTo>
                  <a:lnTo>
                    <a:pt x="87" y="300"/>
                  </a:lnTo>
                  <a:lnTo>
                    <a:pt x="62" y="285"/>
                  </a:lnTo>
                  <a:lnTo>
                    <a:pt x="41" y="265"/>
                  </a:lnTo>
                  <a:lnTo>
                    <a:pt x="24" y="241"/>
                  </a:lnTo>
                  <a:lnTo>
                    <a:pt x="10" y="216"/>
                  </a:lnTo>
                  <a:lnTo>
                    <a:pt x="3" y="187"/>
                  </a:lnTo>
                  <a:lnTo>
                    <a:pt x="0" y="158"/>
                  </a:lnTo>
                </a:path>
              </a:pathLst>
            </a:custGeom>
            <a:noFill/>
            <a:ln w="144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93201" name="Rectangle 17">
              <a:extLst>
                <a:ext uri="{FF2B5EF4-FFF2-40B4-BE49-F238E27FC236}">
                  <a16:creationId xmlns:a16="http://schemas.microsoft.com/office/drawing/2014/main" id="{FB20EB51-2AF7-42EE-B693-19059FDC5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6476" y="4187825"/>
              <a:ext cx="1779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600" dirty="0">
                  <a:latin typeface="Aptos" panose="020B0004020202020204" pitchFamily="34" charset="0"/>
                </a:rPr>
                <a:t>+</a:t>
              </a:r>
            </a:p>
          </p:txBody>
        </p:sp>
        <p:sp>
          <p:nvSpPr>
            <p:cNvPr id="93202" name="Freeform 18">
              <a:extLst>
                <a:ext uri="{FF2B5EF4-FFF2-40B4-BE49-F238E27FC236}">
                  <a16:creationId xmlns:a16="http://schemas.microsoft.com/office/drawing/2014/main" id="{B258B4DE-5BC6-44C1-92BD-D317EA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39" y="4271962"/>
              <a:ext cx="250825" cy="250825"/>
            </a:xfrm>
            <a:custGeom>
              <a:avLst/>
              <a:gdLst>
                <a:gd name="T0" fmla="*/ 0 w 316"/>
                <a:gd name="T1" fmla="*/ 158 h 316"/>
                <a:gd name="T2" fmla="*/ 3 w 316"/>
                <a:gd name="T3" fmla="*/ 128 h 316"/>
                <a:gd name="T4" fmla="*/ 11 w 316"/>
                <a:gd name="T5" fmla="*/ 100 h 316"/>
                <a:gd name="T6" fmla="*/ 24 w 316"/>
                <a:gd name="T7" fmla="*/ 75 h 316"/>
                <a:gd name="T8" fmla="*/ 41 w 316"/>
                <a:gd name="T9" fmla="*/ 51 h 316"/>
                <a:gd name="T10" fmla="*/ 63 w 316"/>
                <a:gd name="T11" fmla="*/ 31 h 316"/>
                <a:gd name="T12" fmla="*/ 87 w 316"/>
                <a:gd name="T13" fmla="*/ 15 h 316"/>
                <a:gd name="T14" fmla="*/ 115 w 316"/>
                <a:gd name="T15" fmla="*/ 6 h 316"/>
                <a:gd name="T16" fmla="*/ 143 w 316"/>
                <a:gd name="T17" fmla="*/ 0 h 316"/>
                <a:gd name="T18" fmla="*/ 173 w 316"/>
                <a:gd name="T19" fmla="*/ 0 h 316"/>
                <a:gd name="T20" fmla="*/ 201 w 316"/>
                <a:gd name="T21" fmla="*/ 6 h 316"/>
                <a:gd name="T22" fmla="*/ 229 w 316"/>
                <a:gd name="T23" fmla="*/ 15 h 316"/>
                <a:gd name="T24" fmla="*/ 253 w 316"/>
                <a:gd name="T25" fmla="*/ 31 h 316"/>
                <a:gd name="T26" fmla="*/ 276 w 316"/>
                <a:gd name="T27" fmla="*/ 51 h 316"/>
                <a:gd name="T28" fmla="*/ 292 w 316"/>
                <a:gd name="T29" fmla="*/ 75 h 316"/>
                <a:gd name="T30" fmla="*/ 305 w 316"/>
                <a:gd name="T31" fmla="*/ 100 h 316"/>
                <a:gd name="T32" fmla="*/ 314 w 316"/>
                <a:gd name="T33" fmla="*/ 128 h 316"/>
                <a:gd name="T34" fmla="*/ 316 w 316"/>
                <a:gd name="T35" fmla="*/ 158 h 316"/>
                <a:gd name="T36" fmla="*/ 314 w 316"/>
                <a:gd name="T37" fmla="*/ 187 h 316"/>
                <a:gd name="T38" fmla="*/ 305 w 316"/>
                <a:gd name="T39" fmla="*/ 214 h 316"/>
                <a:gd name="T40" fmla="*/ 292 w 316"/>
                <a:gd name="T41" fmla="*/ 241 h 316"/>
                <a:gd name="T42" fmla="*/ 276 w 316"/>
                <a:gd name="T43" fmla="*/ 265 h 316"/>
                <a:gd name="T44" fmla="*/ 253 w 316"/>
                <a:gd name="T45" fmla="*/ 285 h 316"/>
                <a:gd name="T46" fmla="*/ 229 w 316"/>
                <a:gd name="T47" fmla="*/ 300 h 316"/>
                <a:gd name="T48" fmla="*/ 201 w 316"/>
                <a:gd name="T49" fmla="*/ 310 h 316"/>
                <a:gd name="T50" fmla="*/ 173 w 316"/>
                <a:gd name="T51" fmla="*/ 316 h 316"/>
                <a:gd name="T52" fmla="*/ 143 w 316"/>
                <a:gd name="T53" fmla="*/ 316 h 316"/>
                <a:gd name="T54" fmla="*/ 115 w 316"/>
                <a:gd name="T55" fmla="*/ 310 h 316"/>
                <a:gd name="T56" fmla="*/ 87 w 316"/>
                <a:gd name="T57" fmla="*/ 300 h 316"/>
                <a:gd name="T58" fmla="*/ 63 w 316"/>
                <a:gd name="T59" fmla="*/ 285 h 316"/>
                <a:gd name="T60" fmla="*/ 41 w 316"/>
                <a:gd name="T61" fmla="*/ 265 h 316"/>
                <a:gd name="T62" fmla="*/ 24 w 316"/>
                <a:gd name="T63" fmla="*/ 241 h 316"/>
                <a:gd name="T64" fmla="*/ 11 w 316"/>
                <a:gd name="T65" fmla="*/ 214 h 316"/>
                <a:gd name="T66" fmla="*/ 3 w 316"/>
                <a:gd name="T67" fmla="*/ 187 h 316"/>
                <a:gd name="T68" fmla="*/ 0 w 316"/>
                <a:gd name="T69" fmla="*/ 15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6" h="316">
                  <a:moveTo>
                    <a:pt x="0" y="158"/>
                  </a:moveTo>
                  <a:lnTo>
                    <a:pt x="3" y="128"/>
                  </a:lnTo>
                  <a:lnTo>
                    <a:pt x="11" y="100"/>
                  </a:lnTo>
                  <a:lnTo>
                    <a:pt x="24" y="75"/>
                  </a:lnTo>
                  <a:lnTo>
                    <a:pt x="41" y="51"/>
                  </a:lnTo>
                  <a:lnTo>
                    <a:pt x="63" y="31"/>
                  </a:lnTo>
                  <a:lnTo>
                    <a:pt x="87" y="15"/>
                  </a:lnTo>
                  <a:lnTo>
                    <a:pt x="115" y="6"/>
                  </a:lnTo>
                  <a:lnTo>
                    <a:pt x="143" y="0"/>
                  </a:lnTo>
                  <a:lnTo>
                    <a:pt x="173" y="0"/>
                  </a:lnTo>
                  <a:lnTo>
                    <a:pt x="201" y="6"/>
                  </a:lnTo>
                  <a:lnTo>
                    <a:pt x="229" y="15"/>
                  </a:lnTo>
                  <a:lnTo>
                    <a:pt x="253" y="31"/>
                  </a:lnTo>
                  <a:lnTo>
                    <a:pt x="276" y="51"/>
                  </a:lnTo>
                  <a:lnTo>
                    <a:pt x="292" y="75"/>
                  </a:lnTo>
                  <a:lnTo>
                    <a:pt x="305" y="100"/>
                  </a:lnTo>
                  <a:lnTo>
                    <a:pt x="314" y="128"/>
                  </a:lnTo>
                  <a:lnTo>
                    <a:pt x="316" y="158"/>
                  </a:lnTo>
                  <a:lnTo>
                    <a:pt x="314" y="187"/>
                  </a:lnTo>
                  <a:lnTo>
                    <a:pt x="305" y="214"/>
                  </a:lnTo>
                  <a:lnTo>
                    <a:pt x="292" y="241"/>
                  </a:lnTo>
                  <a:lnTo>
                    <a:pt x="276" y="265"/>
                  </a:lnTo>
                  <a:lnTo>
                    <a:pt x="253" y="285"/>
                  </a:lnTo>
                  <a:lnTo>
                    <a:pt x="229" y="300"/>
                  </a:lnTo>
                  <a:lnTo>
                    <a:pt x="201" y="310"/>
                  </a:lnTo>
                  <a:lnTo>
                    <a:pt x="173" y="316"/>
                  </a:lnTo>
                  <a:lnTo>
                    <a:pt x="143" y="316"/>
                  </a:lnTo>
                  <a:lnTo>
                    <a:pt x="115" y="310"/>
                  </a:lnTo>
                  <a:lnTo>
                    <a:pt x="87" y="300"/>
                  </a:lnTo>
                  <a:lnTo>
                    <a:pt x="63" y="285"/>
                  </a:lnTo>
                  <a:lnTo>
                    <a:pt x="41" y="265"/>
                  </a:lnTo>
                  <a:lnTo>
                    <a:pt x="24" y="241"/>
                  </a:lnTo>
                  <a:lnTo>
                    <a:pt x="11" y="214"/>
                  </a:lnTo>
                  <a:lnTo>
                    <a:pt x="3" y="187"/>
                  </a:lnTo>
                  <a:lnTo>
                    <a:pt x="0" y="158"/>
                  </a:lnTo>
                </a:path>
              </a:pathLst>
            </a:custGeom>
            <a:noFill/>
            <a:ln w="144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93203" name="Rectangle 19">
              <a:extLst>
                <a:ext uri="{FF2B5EF4-FFF2-40B4-BE49-F238E27FC236}">
                  <a16:creationId xmlns:a16="http://schemas.microsoft.com/office/drawing/2014/main" id="{FAF25C75-961F-4DCD-9763-EFEFAC501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0814" y="4286250"/>
              <a:ext cx="17907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500" dirty="0">
                  <a:latin typeface="Aptos" panose="020B0004020202020204" pitchFamily="34" charset="0"/>
                </a:rPr>
                <a:t>Unexpected Patterns</a:t>
              </a:r>
            </a:p>
          </p:txBody>
        </p:sp>
        <p:sp>
          <p:nvSpPr>
            <p:cNvPr id="93204" name="Freeform 20">
              <a:extLst>
                <a:ext uri="{FF2B5EF4-FFF2-40B4-BE49-F238E27FC236}">
                  <a16:creationId xmlns:a16="http://schemas.microsoft.com/office/drawing/2014/main" id="{14C05B8D-9494-49C4-8B9E-C73FC5112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1976" y="3008312"/>
              <a:ext cx="250825" cy="250825"/>
            </a:xfrm>
            <a:custGeom>
              <a:avLst/>
              <a:gdLst>
                <a:gd name="T0" fmla="*/ 0 w 316"/>
                <a:gd name="T1" fmla="*/ 158 h 316"/>
                <a:gd name="T2" fmla="*/ 3 w 316"/>
                <a:gd name="T3" fmla="*/ 128 h 316"/>
                <a:gd name="T4" fmla="*/ 10 w 316"/>
                <a:gd name="T5" fmla="*/ 100 h 316"/>
                <a:gd name="T6" fmla="*/ 24 w 316"/>
                <a:gd name="T7" fmla="*/ 75 h 316"/>
                <a:gd name="T8" fmla="*/ 41 w 316"/>
                <a:gd name="T9" fmla="*/ 51 h 316"/>
                <a:gd name="T10" fmla="*/ 62 w 316"/>
                <a:gd name="T11" fmla="*/ 31 h 316"/>
                <a:gd name="T12" fmla="*/ 87 w 316"/>
                <a:gd name="T13" fmla="*/ 16 h 316"/>
                <a:gd name="T14" fmla="*/ 114 w 316"/>
                <a:gd name="T15" fmla="*/ 6 h 316"/>
                <a:gd name="T16" fmla="*/ 143 w 316"/>
                <a:gd name="T17" fmla="*/ 0 h 316"/>
                <a:gd name="T18" fmla="*/ 173 w 316"/>
                <a:gd name="T19" fmla="*/ 0 h 316"/>
                <a:gd name="T20" fmla="*/ 201 w 316"/>
                <a:gd name="T21" fmla="*/ 6 h 316"/>
                <a:gd name="T22" fmla="*/ 228 w 316"/>
                <a:gd name="T23" fmla="*/ 16 h 316"/>
                <a:gd name="T24" fmla="*/ 253 w 316"/>
                <a:gd name="T25" fmla="*/ 31 h 316"/>
                <a:gd name="T26" fmla="*/ 274 w 316"/>
                <a:gd name="T27" fmla="*/ 51 h 316"/>
                <a:gd name="T28" fmla="*/ 292 w 316"/>
                <a:gd name="T29" fmla="*/ 75 h 316"/>
                <a:gd name="T30" fmla="*/ 305 w 316"/>
                <a:gd name="T31" fmla="*/ 100 h 316"/>
                <a:gd name="T32" fmla="*/ 314 w 316"/>
                <a:gd name="T33" fmla="*/ 128 h 316"/>
                <a:gd name="T34" fmla="*/ 316 w 316"/>
                <a:gd name="T35" fmla="*/ 158 h 316"/>
                <a:gd name="T36" fmla="*/ 314 w 316"/>
                <a:gd name="T37" fmla="*/ 187 h 316"/>
                <a:gd name="T38" fmla="*/ 305 w 316"/>
                <a:gd name="T39" fmla="*/ 216 h 316"/>
                <a:gd name="T40" fmla="*/ 292 w 316"/>
                <a:gd name="T41" fmla="*/ 241 h 316"/>
                <a:gd name="T42" fmla="*/ 274 w 316"/>
                <a:gd name="T43" fmla="*/ 265 h 316"/>
                <a:gd name="T44" fmla="*/ 253 w 316"/>
                <a:gd name="T45" fmla="*/ 285 h 316"/>
                <a:gd name="T46" fmla="*/ 228 w 316"/>
                <a:gd name="T47" fmla="*/ 300 h 316"/>
                <a:gd name="T48" fmla="*/ 201 w 316"/>
                <a:gd name="T49" fmla="*/ 310 h 316"/>
                <a:gd name="T50" fmla="*/ 173 w 316"/>
                <a:gd name="T51" fmla="*/ 316 h 316"/>
                <a:gd name="T52" fmla="*/ 143 w 316"/>
                <a:gd name="T53" fmla="*/ 316 h 316"/>
                <a:gd name="T54" fmla="*/ 114 w 316"/>
                <a:gd name="T55" fmla="*/ 310 h 316"/>
                <a:gd name="T56" fmla="*/ 87 w 316"/>
                <a:gd name="T57" fmla="*/ 300 h 316"/>
                <a:gd name="T58" fmla="*/ 62 w 316"/>
                <a:gd name="T59" fmla="*/ 285 h 316"/>
                <a:gd name="T60" fmla="*/ 41 w 316"/>
                <a:gd name="T61" fmla="*/ 265 h 316"/>
                <a:gd name="T62" fmla="*/ 24 w 316"/>
                <a:gd name="T63" fmla="*/ 241 h 316"/>
                <a:gd name="T64" fmla="*/ 10 w 316"/>
                <a:gd name="T65" fmla="*/ 216 h 316"/>
                <a:gd name="T66" fmla="*/ 3 w 316"/>
                <a:gd name="T67" fmla="*/ 187 h 316"/>
                <a:gd name="T68" fmla="*/ 0 w 316"/>
                <a:gd name="T69" fmla="*/ 15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6" h="316">
                  <a:moveTo>
                    <a:pt x="0" y="158"/>
                  </a:moveTo>
                  <a:lnTo>
                    <a:pt x="3" y="128"/>
                  </a:lnTo>
                  <a:lnTo>
                    <a:pt x="10" y="100"/>
                  </a:lnTo>
                  <a:lnTo>
                    <a:pt x="24" y="75"/>
                  </a:lnTo>
                  <a:lnTo>
                    <a:pt x="41" y="51"/>
                  </a:lnTo>
                  <a:lnTo>
                    <a:pt x="62" y="31"/>
                  </a:lnTo>
                  <a:lnTo>
                    <a:pt x="87" y="16"/>
                  </a:lnTo>
                  <a:lnTo>
                    <a:pt x="114" y="6"/>
                  </a:lnTo>
                  <a:lnTo>
                    <a:pt x="143" y="0"/>
                  </a:lnTo>
                  <a:lnTo>
                    <a:pt x="173" y="0"/>
                  </a:lnTo>
                  <a:lnTo>
                    <a:pt x="201" y="6"/>
                  </a:lnTo>
                  <a:lnTo>
                    <a:pt x="228" y="16"/>
                  </a:lnTo>
                  <a:lnTo>
                    <a:pt x="253" y="31"/>
                  </a:lnTo>
                  <a:lnTo>
                    <a:pt x="274" y="51"/>
                  </a:lnTo>
                  <a:lnTo>
                    <a:pt x="292" y="75"/>
                  </a:lnTo>
                  <a:lnTo>
                    <a:pt x="305" y="100"/>
                  </a:lnTo>
                  <a:lnTo>
                    <a:pt x="314" y="128"/>
                  </a:lnTo>
                  <a:lnTo>
                    <a:pt x="316" y="158"/>
                  </a:lnTo>
                  <a:lnTo>
                    <a:pt x="314" y="187"/>
                  </a:lnTo>
                  <a:lnTo>
                    <a:pt x="305" y="216"/>
                  </a:lnTo>
                  <a:lnTo>
                    <a:pt x="292" y="241"/>
                  </a:lnTo>
                  <a:lnTo>
                    <a:pt x="274" y="265"/>
                  </a:lnTo>
                  <a:lnTo>
                    <a:pt x="253" y="285"/>
                  </a:lnTo>
                  <a:lnTo>
                    <a:pt x="228" y="300"/>
                  </a:lnTo>
                  <a:lnTo>
                    <a:pt x="201" y="310"/>
                  </a:lnTo>
                  <a:lnTo>
                    <a:pt x="173" y="316"/>
                  </a:lnTo>
                  <a:lnTo>
                    <a:pt x="143" y="316"/>
                  </a:lnTo>
                  <a:lnTo>
                    <a:pt x="114" y="310"/>
                  </a:lnTo>
                  <a:lnTo>
                    <a:pt x="87" y="300"/>
                  </a:lnTo>
                  <a:lnTo>
                    <a:pt x="62" y="285"/>
                  </a:lnTo>
                  <a:lnTo>
                    <a:pt x="41" y="265"/>
                  </a:lnTo>
                  <a:lnTo>
                    <a:pt x="24" y="241"/>
                  </a:lnTo>
                  <a:lnTo>
                    <a:pt x="10" y="216"/>
                  </a:lnTo>
                  <a:lnTo>
                    <a:pt x="3" y="187"/>
                  </a:lnTo>
                  <a:lnTo>
                    <a:pt x="0" y="158"/>
                  </a:lnTo>
                </a:path>
              </a:pathLst>
            </a:custGeom>
            <a:noFill/>
            <a:ln w="144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graphicFrame>
          <p:nvGraphicFramePr>
            <p:cNvPr id="93205" name="Object 21">
              <a:extLst>
                <a:ext uri="{FF2B5EF4-FFF2-40B4-BE49-F238E27FC236}">
                  <a16:creationId xmlns:a16="http://schemas.microsoft.com/office/drawing/2014/main" id="{D54C5A5C-770A-4806-9A44-4EFF1455BE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5682486"/>
                </p:ext>
              </p:extLst>
            </p:nvPr>
          </p:nvGraphicFramePr>
          <p:xfrm>
            <a:off x="984568" y="1497806"/>
            <a:ext cx="3609975" cy="3573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5695238" imgH="5638095" progId="">
                    <p:embed/>
                  </p:oleObj>
                </mc:Choice>
                <mc:Fallback>
                  <p:oleObj r:id="rId3" imgW="5695238" imgH="5638095" progId="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568" y="1497806"/>
                          <a:ext cx="3609975" cy="357346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6" name="Oval 22">
              <a:extLst>
                <a:ext uri="{FF2B5EF4-FFF2-40B4-BE49-F238E27FC236}">
                  <a16:creationId xmlns:a16="http://schemas.microsoft.com/office/drawing/2014/main" id="{9E83F004-12EB-4772-A5E8-F426F7EFE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054" y="3429000"/>
              <a:ext cx="411163" cy="398462"/>
            </a:xfrm>
            <a:prstGeom prst="ellipse">
              <a:avLst/>
            </a:prstGeom>
            <a:solidFill>
              <a:srgbClr val="CFE7F5">
                <a:alpha val="9999"/>
              </a:srgbClr>
            </a:solidFill>
            <a:ln w="36720" cap="flat">
              <a:solidFill>
                <a:srgbClr val="FF33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93207" name="Oval 23">
              <a:extLst>
                <a:ext uri="{FF2B5EF4-FFF2-40B4-BE49-F238E27FC236}">
                  <a16:creationId xmlns:a16="http://schemas.microsoft.com/office/drawing/2014/main" id="{9886D51A-43DF-4E46-BE09-4CC94DDF7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973" y="3768788"/>
              <a:ext cx="411163" cy="398462"/>
            </a:xfrm>
            <a:prstGeom prst="ellipse">
              <a:avLst/>
            </a:prstGeom>
            <a:solidFill>
              <a:srgbClr val="CFE7F5">
                <a:alpha val="9999"/>
              </a:srgbClr>
            </a:solidFill>
            <a:ln w="36720" cap="flat">
              <a:solidFill>
                <a:srgbClr val="FF33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749776-5BE4-55B2-46F2-AE3A0CA02E37}"/>
              </a:ext>
            </a:extLst>
          </p:cNvPr>
          <p:cNvSpPr txBox="1"/>
          <p:nvPr/>
        </p:nvSpPr>
        <p:spPr>
          <a:xfrm>
            <a:off x="628174" y="5543645"/>
            <a:ext cx="7932737" cy="64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Need to combine the expectation of users with evidence from data (i.e., extracted patterns)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251" name="Rectangle 9525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236" name="Picture 95235" descr="Graph">
            <a:extLst>
              <a:ext uri="{FF2B5EF4-FFF2-40B4-BE49-F238E27FC236}">
                <a16:creationId xmlns:a16="http://schemas.microsoft.com/office/drawing/2014/main" id="{48BB8A5A-44F2-6AD2-BFDC-5C9B637A9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54" r="45317" b="65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95253" name="Rectangle 9525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233" name="Rectangle 1">
            <a:extLst>
              <a:ext uri="{FF2B5EF4-FFF2-40B4-BE49-F238E27FC236}">
                <a16:creationId xmlns:a16="http://schemas.microsoft.com/office/drawing/2014/main" id="{3466A648-E00B-40B9-9321-F9CF27837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dirty="0"/>
              <a:t>Conclusion</a:t>
            </a:r>
          </a:p>
        </p:txBody>
      </p:sp>
      <p:sp>
        <p:nvSpPr>
          <p:cNvPr id="95258" name="Rectangle 9525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257" name="Rectangle 9525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CA095713-5C1A-4CC8-B91C-89C34660A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4598480" cy="3835146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Clr>
                <a:srgbClr val="0C7B9C"/>
              </a:buClr>
              <a:buSzPct val="15000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900" b="1" dirty="0"/>
              <a:t>Association rule mining has many applications where data can be seen as large transaction data sets.</a:t>
            </a:r>
          </a:p>
          <a:p>
            <a:pPr marL="0" indent="0">
              <a:buClr>
                <a:srgbClr val="0C7B9C"/>
              </a:buClr>
              <a:buSzPct val="15000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600" b="1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b="1" dirty="0"/>
              <a:t>Market Basket Analysis</a:t>
            </a:r>
            <a:br>
              <a:rPr lang="en-US" altLang="en-US" sz="1600" b="1" dirty="0"/>
            </a:br>
            <a:r>
              <a:rPr lang="en-US" altLang="en-US" sz="1600" dirty="0"/>
              <a:t>Marketing &amp; Retail. E.g., frequent </a:t>
            </a:r>
            <a:r>
              <a:rPr lang="en-US" altLang="en-US" sz="1600" dirty="0" err="1"/>
              <a:t>itemsets</a:t>
            </a:r>
            <a:r>
              <a:rPr lang="en-US" altLang="en-US" sz="1600" dirty="0"/>
              <a:t> give information about "other customer who bought this item also bought X"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b="1" dirty="0"/>
              <a:t>Exploratory Data Analysis</a:t>
            </a:r>
            <a:br>
              <a:rPr lang="en-US" altLang="en-US" sz="1600" b="1" dirty="0"/>
            </a:br>
            <a:r>
              <a:rPr lang="en-US" altLang="en-US" sz="1600" dirty="0"/>
              <a:t>Find correlation in very large (= many transactions), high-dimensional (= many items) data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b="1" dirty="0"/>
              <a:t>Intrusion Detection</a:t>
            </a:r>
            <a:r>
              <a:rPr lang="en-US" altLang="en-US" sz="1600" dirty="0"/>
              <a:t> </a:t>
            </a:r>
            <a:br>
              <a:rPr lang="en-US" altLang="en-US" sz="1600" dirty="0"/>
            </a:br>
            <a:r>
              <a:rPr lang="en-US" altLang="en-US" sz="1600" dirty="0"/>
              <a:t>Rules with low support but very high lift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b="1" dirty="0"/>
              <a:t>Build Rule-based Classifiers</a:t>
            </a:r>
            <a:br>
              <a:rPr lang="en-US" altLang="en-US" sz="1600" b="1" dirty="0"/>
            </a:br>
            <a:r>
              <a:rPr lang="en-US" altLang="en-US" sz="1600" dirty="0"/>
              <a:t>Class association rules (CARs)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2A474B0-9310-4360-89CD-68B94B9E6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921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Definition: Frequent Itemset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61A93627-312D-44E1-B3F0-3D72FBAA4744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04800" y="1371600"/>
                <a:ext cx="5105400" cy="4800600"/>
              </a:xfrm>
              <a:ln/>
            </p:spPr>
            <p:txBody>
              <a:bodyPr>
                <a:normAutofit fontScale="92500" lnSpcReduction="10000"/>
              </a:bodyPr>
              <a:lstStyle/>
              <a:p>
                <a:pPr marL="273050" indent="-273050">
                  <a:lnSpc>
                    <a:spcPct val="90000"/>
                  </a:lnSpc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" charset="0"/>
                  <a:buChar char="•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000" b="1" dirty="0"/>
                  <a:t>Itemset</a:t>
                </a:r>
              </a:p>
              <a:p>
                <a:pPr marL="741363" lvl="1" indent="-284163">
                  <a:spcBef>
                    <a:spcPts val="225"/>
                  </a:spcBef>
                  <a:buClr>
                    <a:srgbClr val="0C7B9C"/>
                  </a:buClr>
                  <a:buFont typeface="Arial" panose="020B0604020202020204" pitchFamily="34" charset="0"/>
                  <a:buChar char="–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1600" dirty="0"/>
                  <a:t>A collection of one or more items</a:t>
                </a:r>
              </a:p>
              <a:p>
                <a:pPr lvl="2">
                  <a:spcBef>
                    <a:spcPts val="200"/>
                  </a:spcBef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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1400" dirty="0"/>
                  <a:t>Example: {Milk, Bread, Diaper}</a:t>
                </a:r>
              </a:p>
              <a:p>
                <a:pPr marL="741363" lvl="1" indent="-284163">
                  <a:spcBef>
                    <a:spcPts val="225"/>
                  </a:spcBef>
                  <a:buClr>
                    <a:srgbClr val="0C7B9C"/>
                  </a:buClr>
                  <a:buFont typeface="Arial" panose="020B0604020202020204" pitchFamily="34" charset="0"/>
                  <a:buChar char="–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1600" dirty="0"/>
                  <a:t>k-itemset</a:t>
                </a:r>
              </a:p>
              <a:p>
                <a:pPr lvl="2">
                  <a:spcBef>
                    <a:spcPts val="200"/>
                  </a:spcBef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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1400" dirty="0"/>
                  <a:t>An itemset that contains k items</a:t>
                </a:r>
              </a:p>
              <a:p>
                <a:pPr marL="273050" indent="-273050">
                  <a:lnSpc>
                    <a:spcPct val="90000"/>
                  </a:lnSpc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" charset="0"/>
                  <a:buChar char="•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endParaRPr lang="en-US" altLang="en-US" sz="2000" b="1" dirty="0"/>
              </a:p>
              <a:p>
                <a:pPr marL="273050" indent="-273050">
                  <a:lnSpc>
                    <a:spcPct val="90000"/>
                  </a:lnSpc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" charset="0"/>
                  <a:buChar char="•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000" b="1" dirty="0"/>
                  <a:t>Support</a:t>
                </a:r>
                <a:r>
                  <a:rPr lang="en-US" altLang="en-US" sz="1800" b="1" dirty="0"/>
                  <a:t> count (</a:t>
                </a:r>
                <a:r>
                  <a:rPr lang="en-US" altLang="en-US" sz="1800" b="1" dirty="0">
                    <a:latin typeface="Symbol" panose="05050102010706020507" pitchFamily="18" charset="2"/>
                  </a:rPr>
                  <a:t></a:t>
                </a:r>
                <a:r>
                  <a:rPr lang="en-US" altLang="en-US" sz="1800" b="1" dirty="0"/>
                  <a:t>)</a:t>
                </a:r>
              </a:p>
              <a:p>
                <a:pPr marL="741363" lvl="1" indent="-284163">
                  <a:spcBef>
                    <a:spcPts val="225"/>
                  </a:spcBef>
                  <a:buClr>
                    <a:srgbClr val="0C7B9C"/>
                  </a:buClr>
                  <a:buFont typeface="Arial" panose="020B0604020202020204" pitchFamily="34" charset="0"/>
                  <a:buChar char="–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1600" dirty="0"/>
                  <a:t>Frequency of occurrence of an itemset</a:t>
                </a:r>
              </a:p>
              <a:p>
                <a:pPr marL="741363" lvl="1" indent="-284163">
                  <a:spcBef>
                    <a:spcPts val="225"/>
                  </a:spcBef>
                  <a:buClr>
                    <a:srgbClr val="0C7B9C"/>
                  </a:buClr>
                  <a:buFont typeface="Arial" panose="020B0604020202020204" pitchFamily="34" charset="0"/>
                  <a:buChar char="–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1600" dirty="0"/>
                  <a:t>E.g. 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({</m:t>
                    </m:r>
                    <m:r>
                      <m:rPr>
                        <m:nor/>
                      </m:rPr>
                      <a:rPr lang="en-US" altLang="en-US" sz="1600" i="0" dirty="0" smtClean="0">
                        <a:latin typeface="Cambria Math" panose="02040503050406030204" pitchFamily="18" charset="0"/>
                      </a:rPr>
                      <m:t>Milk</m:t>
                    </m:r>
                    <m:r>
                      <m:rPr>
                        <m:nor/>
                      </m:rPr>
                      <a:rPr lang="en-US" altLang="en-US" sz="160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en-US" sz="1600" i="0" dirty="0" smtClean="0">
                        <a:latin typeface="Cambria Math" panose="02040503050406030204" pitchFamily="18" charset="0"/>
                      </a:rPr>
                      <m:t>Bread</m:t>
                    </m:r>
                    <m:r>
                      <m:rPr>
                        <m:nor/>
                      </m:rPr>
                      <a:rPr lang="en-US" altLang="en-US" sz="160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en-US" sz="1600" i="0" dirty="0" smtClean="0">
                        <a:latin typeface="Cambria Math" panose="02040503050406030204" pitchFamily="18" charset="0"/>
                      </a:rPr>
                      <m:t>Diaper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}) = 2 </m:t>
                    </m:r>
                  </m:oMath>
                </a14:m>
                <a:endParaRPr lang="en-US" altLang="en-US" sz="1600" dirty="0"/>
              </a:p>
              <a:p>
                <a:pPr marL="273050" indent="-273050">
                  <a:lnSpc>
                    <a:spcPct val="90000"/>
                  </a:lnSpc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" charset="0"/>
                  <a:buChar char="•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endParaRPr lang="en-US" altLang="en-US" sz="2000" b="1" dirty="0"/>
              </a:p>
              <a:p>
                <a:pPr marL="273050" indent="-273050">
                  <a:lnSpc>
                    <a:spcPct val="90000"/>
                  </a:lnSpc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" charset="0"/>
                  <a:buChar char="•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000" b="1" dirty="0"/>
                  <a:t>Support</a:t>
                </a:r>
              </a:p>
              <a:p>
                <a:pPr marL="741363" lvl="1" indent="-284163">
                  <a:spcBef>
                    <a:spcPts val="225"/>
                  </a:spcBef>
                  <a:buClr>
                    <a:srgbClr val="0C7B9C"/>
                  </a:buClr>
                  <a:buFont typeface="Arial" panose="020B0604020202020204" pitchFamily="34" charset="0"/>
                  <a:buChar char="–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1600" dirty="0"/>
                  <a:t>Fraction of transactions that contain an itemset</a:t>
                </a:r>
              </a:p>
              <a:p>
                <a:pPr marL="741363" lvl="1" indent="-284163">
                  <a:spcBef>
                    <a:spcPts val="225"/>
                  </a:spcBef>
                  <a:buClr>
                    <a:srgbClr val="0C7B9C"/>
                  </a:buClr>
                  <a:buFont typeface="Arial" panose="020B0604020202020204" pitchFamily="34" charset="0"/>
                  <a:buChar char="–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1600" dirty="0"/>
                  <a:t>E.g. 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({</m:t>
                    </m:r>
                    <m:r>
                      <m:rPr>
                        <m:nor/>
                      </m:rPr>
                      <a:rPr lang="en-US" altLang="en-US" sz="1600" i="0" dirty="0" smtClean="0">
                        <a:latin typeface="Cambria Math" panose="02040503050406030204" pitchFamily="18" charset="0"/>
                      </a:rPr>
                      <m:t>Milk</m:t>
                    </m:r>
                    <m:r>
                      <m:rPr>
                        <m:nor/>
                      </m:rPr>
                      <a:rPr lang="en-US" altLang="en-US" sz="160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en-US" sz="1600" i="0" dirty="0" smtClean="0">
                        <a:latin typeface="Cambria Math" panose="02040503050406030204" pitchFamily="18" charset="0"/>
                      </a:rPr>
                      <m:t>Bread</m:t>
                    </m:r>
                    <m:r>
                      <m:rPr>
                        <m:nor/>
                      </m:rPr>
                      <a:rPr lang="en-US" altLang="en-US" sz="160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en-US" sz="1600" i="0" dirty="0" smtClean="0">
                        <a:latin typeface="Cambria Math" panose="02040503050406030204" pitchFamily="18" charset="0"/>
                      </a:rPr>
                      <m:t>Diaper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}) </m:t>
                    </m:r>
                  </m:oMath>
                </a14:m>
                <a:br>
                  <a:rPr lang="en-US" altLang="en-US" sz="1600" dirty="0"/>
                </a:br>
                <a:r>
                  <a:rPr lang="en-US" altLang="en-US" sz="1600" dirty="0"/>
                  <a:t>          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600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({</m:t>
                    </m:r>
                    <m:r>
                      <m:rPr>
                        <m:nor/>
                      </m:rPr>
                      <a:rPr lang="en-US" altLang="en-US" sz="1600" i="0" dirty="0" smtClean="0">
                        <a:latin typeface="Cambria Math" panose="02040503050406030204" pitchFamily="18" charset="0"/>
                      </a:rPr>
                      <m:t>Milk</m:t>
                    </m:r>
                    <m:r>
                      <m:rPr>
                        <m:nor/>
                      </m:rPr>
                      <a:rPr lang="en-US" altLang="en-US" sz="160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en-US" sz="1600" i="0" dirty="0" smtClean="0">
                        <a:latin typeface="Cambria Math" panose="02040503050406030204" pitchFamily="18" charset="0"/>
                      </a:rPr>
                      <m:t>Bread</m:t>
                    </m:r>
                    <m:r>
                      <m:rPr>
                        <m:nor/>
                      </m:rPr>
                      <a:rPr lang="en-US" altLang="en-US" sz="1600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en-US" sz="1600" i="0" dirty="0" smtClean="0">
                        <a:latin typeface="Cambria Math" panose="02040503050406030204" pitchFamily="18" charset="0"/>
                      </a:rPr>
                      <m:t>Diaper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}) / |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1600" i="1" dirty="0" smtClean="0">
                        <a:latin typeface="Cambria Math" panose="02040503050406030204" pitchFamily="18" charset="0"/>
                      </a:rPr>
                      <m:t>| = 2/5</m:t>
                    </m:r>
                  </m:oMath>
                </a14:m>
                <a:endParaRPr lang="en-US" altLang="en-US" sz="1600" dirty="0"/>
              </a:p>
              <a:p>
                <a:pPr marL="741363" lvl="1" indent="-284163">
                  <a:spcBef>
                    <a:spcPts val="225"/>
                  </a:spcBef>
                  <a:buClr>
                    <a:srgbClr val="0C7B9C"/>
                  </a:buClr>
                  <a:buFont typeface="Arial" panose="020B0604020202020204" pitchFamily="34" charset="0"/>
                  <a:buChar char="–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1600" dirty="0"/>
                  <a:t>Support can also be interpreted as a type of correlation between the variables representing the items in the itemset. </a:t>
                </a:r>
              </a:p>
              <a:p>
                <a:pPr marL="273050" indent="-273050">
                  <a:lnSpc>
                    <a:spcPct val="90000"/>
                  </a:lnSpc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" charset="0"/>
                  <a:buChar char="•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endParaRPr lang="en-US" altLang="en-US" sz="2000" b="1" dirty="0"/>
              </a:p>
              <a:p>
                <a:pPr marL="273050" indent="-273050">
                  <a:lnSpc>
                    <a:spcPct val="90000"/>
                  </a:lnSpc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" charset="0"/>
                  <a:buChar char="•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000" b="1" dirty="0"/>
                  <a:t>Frequent</a:t>
                </a:r>
                <a:r>
                  <a:rPr lang="en-US" altLang="en-US" sz="1800" b="1" dirty="0"/>
                  <a:t> Itemset</a:t>
                </a:r>
              </a:p>
              <a:p>
                <a:pPr marL="741363" lvl="1" indent="-284163">
                  <a:spcBef>
                    <a:spcPts val="225"/>
                  </a:spcBef>
                  <a:buClr>
                    <a:srgbClr val="0C7B9C"/>
                  </a:buClr>
                  <a:buFont typeface="Arial" panose="020B0604020202020204" pitchFamily="34" charset="0"/>
                  <a:buChar char="–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1600" dirty="0"/>
                  <a:t>An itemset whose support is greater than or equal to a </a:t>
                </a:r>
                <a:r>
                  <a:rPr lang="en-US" altLang="en-US" sz="1600" i="1" dirty="0" err="1"/>
                  <a:t>minsup</a:t>
                </a:r>
                <a:r>
                  <a:rPr lang="en-US" altLang="en-US" sz="1600" dirty="0"/>
                  <a:t> threshold.</a:t>
                </a:r>
              </a:p>
            </p:txBody>
          </p:sp>
        </mc:Choice>
        <mc:Fallback>
          <p:sp>
            <p:nvSpPr>
              <p:cNvPr id="7171" name="Rectangle 3">
                <a:extLst>
                  <a:ext uri="{FF2B5EF4-FFF2-40B4-BE49-F238E27FC236}">
                    <a16:creationId xmlns:a16="http://schemas.microsoft.com/office/drawing/2014/main" id="{61A93627-312D-44E1-B3F0-3D72FBAA4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04800" y="1371600"/>
                <a:ext cx="5105400" cy="4800600"/>
              </a:xfrm>
              <a:blipFill>
                <a:blip r:embed="rId3"/>
                <a:stretch>
                  <a:fillRect l="-2148" t="-444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1950E4D-2538-43C5-98FB-26405F5A4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59904"/>
              </p:ext>
            </p:extLst>
          </p:nvPr>
        </p:nvGraphicFramePr>
        <p:xfrm>
          <a:off x="5028819" y="1435197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5801DB30-CB6F-38B1-CA2E-3525E209D244}"/>
              </a:ext>
            </a:extLst>
          </p:cNvPr>
          <p:cNvGrpSpPr/>
          <p:nvPr/>
        </p:nvGrpSpPr>
        <p:grpSpPr>
          <a:xfrm>
            <a:off x="5959400" y="4605720"/>
            <a:ext cx="2852737" cy="1190625"/>
            <a:chOff x="5959400" y="4605720"/>
            <a:chExt cx="2852737" cy="1190625"/>
          </a:xfrm>
        </p:grpSpPr>
        <p:sp>
          <p:nvSpPr>
            <p:cNvPr id="7169" name="Rectangle 1">
              <a:extLst>
                <a:ext uri="{FF2B5EF4-FFF2-40B4-BE49-F238E27FC236}">
                  <a16:creationId xmlns:a16="http://schemas.microsoft.com/office/drawing/2014/main" id="{C768F711-EB70-4298-A4CF-7C0055F21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400" y="4605720"/>
              <a:ext cx="2852737" cy="1190625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D6CA195-A2FB-4E82-A02A-5B6C48185FCF}"/>
                    </a:ext>
                  </a:extLst>
                </p:cNvPr>
                <p:cNvSpPr txBox="1"/>
                <p:nvPr/>
              </p:nvSpPr>
              <p:spPr>
                <a:xfrm>
                  <a:off x="6093133" y="4724400"/>
                  <a:ext cx="2568267" cy="10209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5D6CA195-A2FB-4E82-A02A-5B6C48185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3133" y="4724400"/>
                  <a:ext cx="2568267" cy="10209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48C1720C-8A10-4847-80DA-60D5C1AED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95262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Definition: Association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9" name="Rectangle 7">
                <a:extLst>
                  <a:ext uri="{FF2B5EF4-FFF2-40B4-BE49-F238E27FC236}">
                    <a16:creationId xmlns:a16="http://schemas.microsoft.com/office/drawing/2014/main" id="{A26F8121-8619-49A3-897F-80D366C24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906462"/>
                <a:ext cx="4648200" cy="4198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360" tIns="44280" rIns="90360" bIns="44280">
                <a:normAutofit lnSpcReduction="10000"/>
              </a:bodyPr>
              <a:lstStyle>
                <a:lvl1pPr marL="273050" indent="-273050"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 marL="741363" indent="-284163"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C7B9C"/>
                  </a:buClr>
                  <a:buSzPct val="150000"/>
                  <a:buFont typeface="Ubuntu" charset="0"/>
                  <a:buChar char="•"/>
                </a:pPr>
                <a:r>
                  <a:rPr lang="en-US" altLang="en-US" sz="2200" b="1" dirty="0">
                    <a:latin typeface="Aptos" panose="020B0004020202020204" pitchFamily="34" charset="0"/>
                  </a:rPr>
                  <a:t>Association</a:t>
                </a:r>
                <a:r>
                  <a:rPr lang="en-US" altLang="en-US" sz="2000" b="1" dirty="0">
                    <a:latin typeface="Aptos" panose="020B0004020202020204" pitchFamily="34" charset="0"/>
                  </a:rPr>
                  <a:t> Rule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ptos" panose="020B0004020202020204" pitchFamily="34" charset="0"/>
                  </a:rPr>
                  <a:t>An expression of the form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sz="1800" dirty="0">
                    <a:latin typeface="Aptos" panose="020B0004020202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1800" dirty="0">
                    <a:latin typeface="Aptos" panose="020B00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sz="1800" dirty="0">
                    <a:latin typeface="Aptos" panose="020B0004020202020204" pitchFamily="34" charset="0"/>
                  </a:rPr>
                  <a:t> are </a:t>
                </a:r>
                <a:r>
                  <a:rPr lang="en-US" altLang="en-US" sz="1800" dirty="0" err="1">
                    <a:latin typeface="Aptos" panose="020B0004020202020204" pitchFamily="34" charset="0"/>
                  </a:rPr>
                  <a:t>itemsets</a:t>
                </a:r>
                <a:r>
                  <a:rPr lang="en-US" altLang="en-US" sz="1800" dirty="0">
                    <a:latin typeface="Aptos" panose="020B0004020202020204" pitchFamily="34" charset="0"/>
                  </a:rPr>
                  <a:t>.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ptos" panose="020B0004020202020204" pitchFamily="34" charset="0"/>
                  </a:rPr>
                  <a:t>Typically, </a:t>
                </a:r>
                <a:endParaRPr lang="en-US" altLang="en-US" sz="1800" dirty="0">
                  <a:latin typeface="Symbol" panose="05050102010706020507" pitchFamily="18" charset="2"/>
                </a:endParaRP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ptos" panose="020B0004020202020204" pitchFamily="34" charset="0"/>
                  </a:rPr>
                  <a:t>Example:</a:t>
                </a:r>
                <a:br>
                  <a:rPr lang="en-US" altLang="en-US" sz="1800" dirty="0">
                    <a:latin typeface="Aptos" panose="020B0004020202020204" pitchFamily="34" charset="0"/>
                  </a:rPr>
                </a:br>
                <a:r>
                  <a:rPr lang="en-US" altLang="en-US" sz="1800" dirty="0">
                    <a:latin typeface="Aptos" panose="020B0004020202020204" pitchFamily="34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𝑀𝑖𝑙𝑘</m:t>
                        </m:r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𝐵𝑟𝑒𝑎𝑑</m:t>
                        </m:r>
                      </m:e>
                    </m:d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𝐷𝑖𝑎𝑝𝑒𝑟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altLang="en-US" sz="1800" dirty="0">
                  <a:latin typeface="Aptos" panose="020B0004020202020204" pitchFamily="34" charset="0"/>
                </a:endParaRPr>
              </a:p>
              <a:p>
                <a:pPr lvl="1" indent="-282575">
                  <a:spcBef>
                    <a:spcPts val="225"/>
                  </a:spcBef>
                  <a:spcAft>
                    <a:spcPts val="400"/>
                  </a:spcAft>
                  <a:buClrTx/>
                  <a:buFontTx/>
                  <a:buNone/>
                </a:pPr>
                <a:endParaRPr lang="en-US" altLang="en-US" sz="1800" b="1" dirty="0">
                  <a:latin typeface="Aptos" panose="020B00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C7B9C"/>
                  </a:buClr>
                  <a:buSzPct val="150000"/>
                  <a:buFont typeface="Ubuntu" charset="0"/>
                  <a:buChar char="•"/>
                </a:pPr>
                <a:r>
                  <a:rPr lang="en-US" altLang="en-US" sz="2200" b="1" dirty="0">
                    <a:latin typeface="Aptos" panose="020B0004020202020204" pitchFamily="34" charset="0"/>
                  </a:rPr>
                  <a:t>Rule</a:t>
                </a:r>
                <a:r>
                  <a:rPr lang="en-US" altLang="en-US" sz="2000" b="1" dirty="0">
                    <a:latin typeface="Aptos" panose="020B0004020202020204" pitchFamily="34" charset="0"/>
                  </a:rPr>
                  <a:t> Evaluation Metrics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b="1" dirty="0">
                    <a:latin typeface="Aptos" panose="020B0004020202020204" pitchFamily="34" charset="0"/>
                  </a:rPr>
                  <a:t>Support (s)</a:t>
                </a:r>
                <a:r>
                  <a:rPr lang="en-US" altLang="en-US" sz="1800" dirty="0">
                    <a:latin typeface="Aptos" panose="020B0004020202020204" pitchFamily="34" charset="0"/>
                  </a:rPr>
                  <a:t>: </a:t>
                </a:r>
                <a:r>
                  <a:rPr lang="en-US" altLang="en-US" sz="1600" dirty="0">
                    <a:latin typeface="Aptos" panose="020B0004020202020204" pitchFamily="34" charset="0"/>
                  </a:rPr>
                  <a:t>Fraction of transactions that contain both X and Y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b="1" dirty="0">
                    <a:latin typeface="Aptos" panose="020B0004020202020204" pitchFamily="34" charset="0"/>
                  </a:rPr>
                  <a:t>Confidence (c)</a:t>
                </a:r>
                <a:r>
                  <a:rPr lang="en-US" altLang="en-US" sz="1800" dirty="0">
                    <a:latin typeface="Aptos" panose="020B0004020202020204" pitchFamily="34" charset="0"/>
                  </a:rPr>
                  <a:t>: </a:t>
                </a:r>
                <a:r>
                  <a:rPr lang="en-US" altLang="en-US" sz="1600" dirty="0">
                    <a:latin typeface="Aptos" panose="020B0004020202020204" pitchFamily="34" charset="0"/>
                  </a:rPr>
                  <a:t>Measures how often items in Y </a:t>
                </a:r>
                <a:br>
                  <a:rPr lang="en-US" altLang="en-US" sz="1600" dirty="0">
                    <a:latin typeface="Aptos" panose="020B0004020202020204" pitchFamily="34" charset="0"/>
                  </a:rPr>
                </a:br>
                <a:r>
                  <a:rPr lang="en-US" altLang="en-US" sz="1600" dirty="0">
                    <a:latin typeface="Aptos" panose="020B0004020202020204" pitchFamily="34" charset="0"/>
                  </a:rPr>
                  <a:t>appear in transactions that</a:t>
                </a:r>
                <a:br>
                  <a:rPr lang="en-US" altLang="en-US" sz="1600" dirty="0">
                    <a:latin typeface="Aptos" panose="020B0004020202020204" pitchFamily="34" charset="0"/>
                  </a:rPr>
                </a:br>
                <a:r>
                  <a:rPr lang="en-US" altLang="en-US" sz="1600" dirty="0">
                    <a:latin typeface="Aptos" panose="020B0004020202020204" pitchFamily="34" charset="0"/>
                  </a:rPr>
                  <a:t>contain X</a:t>
                </a:r>
              </a:p>
            </p:txBody>
          </p:sp>
        </mc:Choice>
        <mc:Fallback>
          <p:sp>
            <p:nvSpPr>
              <p:cNvPr id="8199" name="Rectangle 7">
                <a:extLst>
                  <a:ext uri="{FF2B5EF4-FFF2-40B4-BE49-F238E27FC236}">
                    <a16:creationId xmlns:a16="http://schemas.microsoft.com/office/drawing/2014/main" id="{A26F8121-8619-49A3-897F-80D366C24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906462"/>
                <a:ext cx="4648200" cy="4198937"/>
              </a:xfrm>
              <a:prstGeom prst="rect">
                <a:avLst/>
              </a:prstGeom>
              <a:blipFill>
                <a:blip r:embed="rId3"/>
                <a:stretch>
                  <a:fillRect l="-3145" t="-6395" r="-11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580CE271-5E8D-4CFD-82E1-B35C65C50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28629"/>
              </p:ext>
            </p:extLst>
          </p:nvPr>
        </p:nvGraphicFramePr>
        <p:xfrm>
          <a:off x="5028819" y="969962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5EB47EF6-9975-26EA-455F-5FC9F405F0E9}"/>
              </a:ext>
            </a:extLst>
          </p:cNvPr>
          <p:cNvGrpSpPr/>
          <p:nvPr/>
        </p:nvGrpSpPr>
        <p:grpSpPr>
          <a:xfrm>
            <a:off x="4800600" y="3423602"/>
            <a:ext cx="4572000" cy="1822901"/>
            <a:chOff x="4800600" y="3423602"/>
            <a:chExt cx="4572000" cy="18229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29A14D9-2E5C-4C18-A0E5-1CDA3DB402B3}"/>
                    </a:ext>
                  </a:extLst>
                </p:cNvPr>
                <p:cNvSpPr txBox="1"/>
                <p:nvPr/>
              </p:nvSpPr>
              <p:spPr>
                <a:xfrm>
                  <a:off x="4800600" y="4017962"/>
                  <a:ext cx="4572000" cy="12285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457200" lvl="1" indent="0">
                    <a:spcBef>
                      <a:spcPts val="225"/>
                    </a:spcBef>
                    <a:spcAft>
                      <a:spcPts val="400"/>
                    </a:spcAft>
                    <a:buClr>
                      <a:srgbClr val="0C7B9C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𝑀𝑖𝑙𝑘</m:t>
                                </m:r>
                                <m:r>
                                  <a:rPr lang="en-US" alt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𝐵𝑟𝑒𝑎𝑑</m:t>
                                </m:r>
                                <m:r>
                                  <a:rPr lang="en-US" alt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𝐷𝑖𝑎𝑝𝑒𝑟</m:t>
                                </m:r>
                              </m:e>
                            </m:d>
                            <m: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alt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=0.4</m:t>
                        </m:r>
                      </m:oMath>
                    </m:oMathPara>
                  </a14:m>
                  <a:endParaRPr lang="en-US" altLang="en-US" sz="1600" b="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  <a:p>
                  <a:pPr marL="457200" lvl="1" indent="0">
                    <a:spcBef>
                      <a:spcPts val="225"/>
                    </a:spcBef>
                    <a:spcAft>
                      <a:spcPts val="400"/>
                    </a:spcAft>
                    <a:buClr>
                      <a:srgbClr val="0C7B9C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({</m:t>
                            </m:r>
                            <m: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𝑀𝑖𝑙𝑘</m:t>
                            </m:r>
                            <m: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𝐵𝑟𝑒𝑎𝑑</m:t>
                            </m:r>
                            <m: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𝐷𝑖𝑎𝑝𝑒𝑟</m:t>
                            </m:r>
                            <m: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})</m:t>
                            </m:r>
                          </m:num>
                          <m:den>
                            <m: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ctrlPr>
                                  <a:rPr lang="en-US" alt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𝑀𝑖𝑙𝑘</m:t>
                                </m:r>
                                <m:r>
                                  <a:rPr lang="en-US" alt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𝐷𝑖𝑎𝑝𝑒𝑟</m:t>
                                </m:r>
                                <m:r>
                                  <a:rPr lang="en-US" alt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</m:d>
                          </m:den>
                        </m:f>
                        <m:r>
                          <a:rPr lang="en-US" alt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=0.67</m:t>
                        </m:r>
                      </m:oMath>
                    </m:oMathPara>
                  </a14:m>
                  <a:endParaRPr lang="en-US" altLang="en-US" sz="1600" b="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29A14D9-2E5C-4C18-A0E5-1CDA3DB40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4017962"/>
                  <a:ext cx="4572000" cy="122854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35CDF6F-6379-4D1E-B8B3-38287DE8B352}"/>
                    </a:ext>
                  </a:extLst>
                </p:cNvPr>
                <p:cNvSpPr txBox="1"/>
                <p:nvPr/>
              </p:nvSpPr>
              <p:spPr>
                <a:xfrm>
                  <a:off x="5209674" y="3709546"/>
                  <a:ext cx="294372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𝑀𝑖𝑙𝑘</m:t>
                            </m:r>
                            <m:r>
                              <a:rPr lang="en-US" altLang="en-US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𝐵𝑟𝑒𝑎𝑑</m:t>
                            </m:r>
                          </m:e>
                        </m:d>
                        <m:r>
                          <a:rPr lang="en-US" alt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𝐷𝑖𝑎𝑝𝑒𝑟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atin typeface="Aptos" panose="020B0004020202020204" pitchFamily="34" charset="0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35CDF6F-6379-4D1E-B8B3-38287DE8B3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674" y="3709546"/>
                  <a:ext cx="294372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6F72ED-E449-4921-AB94-E1C08CB9E19E}"/>
                </a:ext>
              </a:extLst>
            </p:cNvPr>
            <p:cNvSpPr txBox="1"/>
            <p:nvPr/>
          </p:nvSpPr>
          <p:spPr>
            <a:xfrm>
              <a:off x="5181600" y="3423602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2"/>
                  </a:solidFill>
                  <a:latin typeface="+mn-lt"/>
                </a:rPr>
                <a:t>Example: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58BAB2-7D6C-C21B-D1BF-1D1FFD2E4D5A}"/>
              </a:ext>
            </a:extLst>
          </p:cNvPr>
          <p:cNvGrpSpPr/>
          <p:nvPr/>
        </p:nvGrpSpPr>
        <p:grpSpPr>
          <a:xfrm>
            <a:off x="258762" y="5497513"/>
            <a:ext cx="5380038" cy="1112837"/>
            <a:chOff x="258762" y="5497513"/>
            <a:chExt cx="5380038" cy="1112837"/>
          </a:xfrm>
        </p:grpSpPr>
        <p:sp>
          <p:nvSpPr>
            <p:cNvPr id="8201" name="Rectangle 9">
              <a:extLst>
                <a:ext uri="{FF2B5EF4-FFF2-40B4-BE49-F238E27FC236}">
                  <a16:creationId xmlns:a16="http://schemas.microsoft.com/office/drawing/2014/main" id="{2B64AA34-758D-4F21-9E61-1FA40431D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62" y="5497513"/>
              <a:ext cx="5380038" cy="111283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8584D65-DBAA-05D9-C5FB-8CC6CD4C4AD6}"/>
                    </a:ext>
                  </a:extLst>
                </p:cNvPr>
                <p:cNvSpPr txBox="1"/>
                <p:nvPr/>
              </p:nvSpPr>
              <p:spPr>
                <a:xfrm>
                  <a:off x="393583" y="5605378"/>
                  <a:ext cx="5191036" cy="8971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den>
                        </m:f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  <a:latin typeface="Aptos" panose="020B0004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8584D65-DBAA-05D9-C5FB-8CC6CD4C4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83" y="5605378"/>
                  <a:ext cx="5191036" cy="8971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Mining Frequent </a:t>
            </a:r>
            <a:r>
              <a:rPr lang="en-US" altLang="en-US" sz="1500" b="1" dirty="0" err="1"/>
              <a:t>Itemsets</a:t>
            </a:r>
            <a:r>
              <a:rPr lang="en-US" altLang="en-US" sz="1500" b="1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2604173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1DA8655F-ECCE-4809-A137-59204C450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0837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Association Rule Mining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2" name="Rectangle 2">
                <a:extLst>
                  <a:ext uri="{FF2B5EF4-FFF2-40B4-BE49-F238E27FC236}">
                    <a16:creationId xmlns:a16="http://schemas.microsoft.com/office/drawing/2014/main" id="{0662E39F-3839-44A5-9791-28145AAA4D6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11163" y="1265237"/>
                <a:ext cx="8318500" cy="4906963"/>
              </a:xfrm>
              <a:ln/>
            </p:spPr>
            <p:txBody>
              <a:bodyPr>
                <a:normAutofit fontScale="92500" lnSpcReduction="20000"/>
              </a:bodyPr>
              <a:lstStyle/>
              <a:p>
                <a:pPr marL="273050" indent="-273050">
                  <a:buClr>
                    <a:srgbClr val="0C7B9C"/>
                  </a:buClr>
                  <a:buSzPct val="150000"/>
                  <a:buFont typeface="Ubuntu" charset="0"/>
                  <a:buChar char="•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600" dirty="0"/>
                  <a:t>Given a set of transactions </a:t>
                </a:r>
                <a14:m>
                  <m:oMath xmlns:m="http://schemas.openxmlformats.org/officeDocument/2006/math">
                    <m:r>
                      <a:rPr lang="en-US" altLang="en-US" sz="2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sz="2600" dirty="0"/>
                  <a:t>, the goal of association rule mining is to find all rules having: </a:t>
                </a:r>
              </a:p>
              <a:p>
                <a:pPr marL="273050" indent="-273050">
                  <a:buClr>
                    <a:srgbClr val="0C7B9C"/>
                  </a:buClr>
                  <a:buSzPct val="150000"/>
                  <a:buFont typeface="Ubuntu" charset="0"/>
                  <a:buChar char="•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endParaRPr lang="en-US" altLang="en-US" sz="2600" dirty="0"/>
              </a:p>
              <a:p>
                <a:pPr marL="593725" lvl="1" indent="-228600"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 Light" charset="0"/>
                  <a:buChar char="-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600" i="0" dirty="0" smtClean="0">
                        <a:latin typeface="Cambria Math" panose="02040503050406030204" pitchFamily="18" charset="0"/>
                      </a:rPr>
                      <m:t>support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) ≥ </m:t>
                    </m:r>
                    <m:r>
                      <a:rPr lang="en-US" altLang="en-US" sz="26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𝑚𝑖𝑛𝑠𝑢𝑝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en-US" sz="2600" dirty="0">
                    <a:cs typeface="Arial" panose="020B0604020202020204" pitchFamily="34" charset="0"/>
                  </a:rPr>
                  <a:t>threshold</a:t>
                </a:r>
              </a:p>
              <a:p>
                <a:pPr marL="593725" lvl="1" indent="-228600"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 Light" charset="0"/>
                  <a:buChar char="-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60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confidence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≥ </m:t>
                    </m:r>
                    <m:r>
                      <a:rPr lang="en-US" altLang="en-US" sz="2600" i="1" dirty="0" err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𝑚𝑖𝑛𝑐𝑜𝑛𝑓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en-US" sz="2600" dirty="0">
                    <a:cs typeface="Arial" panose="020B0604020202020204" pitchFamily="34" charset="0"/>
                  </a:rPr>
                  <a:t>threshold</a:t>
                </a:r>
              </a:p>
              <a:p>
                <a:pPr marL="593725" lvl="1" indent="-228600"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Ubuntu Light" charset="0"/>
                  <a:buNone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endParaRPr lang="en-US" altLang="en-US" dirty="0">
                  <a:cs typeface="Arial" panose="020B0604020202020204" pitchFamily="34" charset="0"/>
                </a:endParaRPr>
              </a:p>
              <a:p>
                <a:pPr marL="273050" indent="-273050">
                  <a:buClr>
                    <a:srgbClr val="0C7B9C"/>
                  </a:buClr>
                  <a:buSzPct val="150000"/>
                  <a:buFont typeface="Ubuntu" charset="0"/>
                  <a:buChar char="•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600" dirty="0">
                    <a:cs typeface="Arial" panose="020B0604020202020204" pitchFamily="34" charset="0"/>
                  </a:rPr>
                  <a:t>Brute-force approach:</a:t>
                </a:r>
              </a:p>
              <a:p>
                <a:pPr marL="273050" indent="-273050">
                  <a:buClr>
                    <a:srgbClr val="0C7B9C"/>
                  </a:buClr>
                  <a:buSzPct val="150000"/>
                  <a:buFont typeface="Ubuntu" charset="0"/>
                  <a:buChar char="•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endParaRPr lang="en-US" altLang="en-US" sz="2600" dirty="0">
                  <a:cs typeface="Arial" panose="020B0604020202020204" pitchFamily="34" charset="0"/>
                </a:endParaRPr>
              </a:p>
              <a:p>
                <a:pPr marL="879475" lvl="1" indent="-514350"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+mj-lt"/>
                  <a:buAutoNum type="arabicPeriod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600" dirty="0">
                    <a:cs typeface="Arial" panose="020B0604020202020204" pitchFamily="34" charset="0"/>
                  </a:rPr>
                  <a:t>List all possible association rules.</a:t>
                </a:r>
              </a:p>
              <a:p>
                <a:pPr marL="879475" lvl="1" indent="-514350"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+mj-lt"/>
                  <a:buAutoNum type="arabicPeriod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600" dirty="0">
                    <a:cs typeface="Arial" panose="020B0604020202020204" pitchFamily="34" charset="0"/>
                  </a:rPr>
                  <a:t>Compute the support and confidence for each rule.</a:t>
                </a:r>
              </a:p>
              <a:p>
                <a:pPr marL="879475" lvl="1" indent="-514350"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+mj-lt"/>
                  <a:buAutoNum type="arabicPeriod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600" dirty="0">
                    <a:cs typeface="Arial" panose="020B0604020202020204" pitchFamily="34" charset="0"/>
                  </a:rPr>
                  <a:t>Prune rules that fail the </a:t>
                </a:r>
                <a14:m>
                  <m:oMath xmlns:m="http://schemas.openxmlformats.org/officeDocument/2006/math">
                    <m:r>
                      <a:rPr lang="en-US" altLang="en-US" sz="2600" i="1" dirty="0" smtClean="0">
                        <a:cs typeface="Arial" panose="020B0604020202020204" pitchFamily="34" charset="0"/>
                      </a:rPr>
                      <m:t>𝑚𝑖𝑛𝑠𝑢𝑝</m:t>
                    </m:r>
                  </m:oMath>
                </a14:m>
                <a:r>
                  <a:rPr lang="en-US" altLang="en-US" sz="2600" dirty="0"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dirty="0" smtClean="0">
                        <a:cs typeface="Arial" panose="020B0604020202020204" pitchFamily="34" charset="0"/>
                      </a:rPr>
                      <m:t>𝑚𝑖𝑛𝑐𝑜𝑛𝑓</m:t>
                    </m:r>
                    <m:r>
                      <a:rPr lang="en-US" altLang="en-US" sz="2600" i="1" dirty="0"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en-US" sz="2600" dirty="0">
                    <a:cs typeface="Arial" panose="020B0604020202020204" pitchFamily="34" charset="0"/>
                  </a:rPr>
                  <a:t>thresholds.</a:t>
                </a:r>
              </a:p>
              <a:p>
                <a:pPr marL="879475" lvl="1" indent="-514350">
                  <a:spcBef>
                    <a:spcPts val="300"/>
                  </a:spcBef>
                  <a:buClr>
                    <a:srgbClr val="0C7B9C"/>
                  </a:buClr>
                  <a:buSzPct val="150000"/>
                  <a:buFont typeface="+mj-lt"/>
                  <a:buAutoNum type="arabicPeriod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endParaRPr lang="en-US" altLang="en-US" sz="2600" dirty="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  <a:p>
                <a:pPr marL="365125" lvl="1" indent="0">
                  <a:spcBef>
                    <a:spcPts val="300"/>
                  </a:spcBef>
                  <a:buClr>
                    <a:srgbClr val="0C7B9C"/>
                  </a:buClr>
                  <a:buSzPct val="150000"/>
                  <a:buNone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6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There are too many potential rules!</a:t>
                </a:r>
              </a:p>
              <a:p>
                <a:pPr marL="365125" lvl="1" indent="0">
                  <a:spcBef>
                    <a:spcPts val="300"/>
                  </a:spcBef>
                  <a:buClr>
                    <a:srgbClr val="0C7B9C"/>
                  </a:buClr>
                  <a:buSzPct val="150000"/>
                  <a:buNone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</a:pPr>
                <a:r>
                  <a:rPr lang="en-US" altLang="en-US" sz="26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Computationally prohibitive!</a:t>
                </a:r>
                <a:endParaRPr lang="en-US" altLang="en-US" sz="2600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242" name="Rectangle 2">
                <a:extLst>
                  <a:ext uri="{FF2B5EF4-FFF2-40B4-BE49-F238E27FC236}">
                    <a16:creationId xmlns:a16="http://schemas.microsoft.com/office/drawing/2014/main" id="{0662E39F-3839-44A5-9791-28145AAA4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63" y="1265237"/>
                <a:ext cx="8318500" cy="4906963"/>
              </a:xfrm>
              <a:blipFill>
                <a:blip r:embed="rId3"/>
                <a:stretch>
                  <a:fillRect l="-1978" t="-646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AA57DA56-2CB9-43FF-846F-0985649B6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5587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Mining Association Rules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8FFCCF7F-CE6B-4405-A7EE-1F16F3202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335087"/>
            <a:ext cx="47244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>
                <a:solidFill>
                  <a:srgbClr val="CC3300"/>
                </a:solidFill>
                <a:latin typeface="Aptos" panose="020B0004020202020204" pitchFamily="34" charset="0"/>
              </a:rPr>
              <a:t>Example of Rules:</a:t>
            </a:r>
            <a:br>
              <a:rPr lang="en-US" altLang="en-US" dirty="0">
                <a:solidFill>
                  <a:srgbClr val="CC3300"/>
                </a:solidFill>
                <a:latin typeface="Aptos" panose="020B0004020202020204" pitchFamily="34" charset="0"/>
              </a:rPr>
            </a:br>
            <a:endParaRPr lang="en-US" altLang="en-US" dirty="0">
              <a:solidFill>
                <a:srgbClr val="CC3300"/>
              </a:solidFill>
              <a:latin typeface="Aptos" panose="020B000402020202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ptos" panose="020B0004020202020204" pitchFamily="34" charset="0"/>
              </a:rPr>
              <a:t>{</a:t>
            </a:r>
            <a:r>
              <a:rPr lang="en-US" altLang="en-US" sz="2000" dirty="0" err="1">
                <a:latin typeface="Aptos" panose="020B0004020202020204" pitchFamily="34" charset="0"/>
              </a:rPr>
              <a:t>Milk,Diaper</a:t>
            </a:r>
            <a:r>
              <a:rPr lang="en-US" altLang="en-US" sz="2000" dirty="0">
                <a:latin typeface="Aptos" panose="020B0004020202020204" pitchFamily="34" charset="0"/>
              </a:rPr>
              <a:t>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ptos" panose="020B0004020202020204" pitchFamily="34" charset="0"/>
              </a:rPr>
              <a:t> {Beer} (s=0.4, c=0.67)</a:t>
            </a:r>
            <a:br>
              <a:rPr lang="en-US" altLang="en-US" sz="2000" dirty="0">
                <a:latin typeface="Aptos" panose="020B0004020202020204" pitchFamily="34" charset="0"/>
              </a:rPr>
            </a:br>
            <a:r>
              <a:rPr lang="en-US" altLang="en-US" sz="2000" dirty="0">
                <a:latin typeface="Aptos" panose="020B0004020202020204" pitchFamily="34" charset="0"/>
              </a:rPr>
              <a:t>{</a:t>
            </a:r>
            <a:r>
              <a:rPr lang="en-US" altLang="en-US" sz="2000" dirty="0" err="1">
                <a:latin typeface="Aptos" panose="020B0004020202020204" pitchFamily="34" charset="0"/>
              </a:rPr>
              <a:t>Milk,Beer</a:t>
            </a:r>
            <a:r>
              <a:rPr lang="en-US" altLang="en-US" sz="2000" dirty="0">
                <a:latin typeface="Aptos" panose="020B0004020202020204" pitchFamily="34" charset="0"/>
              </a:rPr>
              <a:t>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ptos" panose="020B0004020202020204" pitchFamily="34" charset="0"/>
              </a:rPr>
              <a:t> {Diaper} (s=0.4, c=1.0)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ptos" panose="020B0004020202020204" pitchFamily="34" charset="0"/>
              </a:rPr>
              <a:t>{</a:t>
            </a:r>
            <a:r>
              <a:rPr lang="en-US" altLang="en-US" sz="2000" dirty="0" err="1">
                <a:latin typeface="Aptos" panose="020B0004020202020204" pitchFamily="34" charset="0"/>
              </a:rPr>
              <a:t>Diaper,Beer</a:t>
            </a:r>
            <a:r>
              <a:rPr lang="en-US" altLang="en-US" sz="2000" dirty="0">
                <a:latin typeface="Aptos" panose="020B0004020202020204" pitchFamily="34" charset="0"/>
              </a:rPr>
              <a:t>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ptos" panose="020B0004020202020204" pitchFamily="34" charset="0"/>
              </a:rPr>
              <a:t> {Milk} (s=0.4, c=0.67)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ptos" panose="020B0004020202020204" pitchFamily="34" charset="0"/>
              </a:rPr>
              <a:t>{Beer}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ptos" panose="020B0004020202020204" pitchFamily="34" charset="0"/>
              </a:rPr>
              <a:t> {</a:t>
            </a:r>
            <a:r>
              <a:rPr lang="en-US" altLang="en-US" sz="2000" dirty="0" err="1">
                <a:latin typeface="Aptos" panose="020B0004020202020204" pitchFamily="34" charset="0"/>
              </a:rPr>
              <a:t>Milk,Diaper</a:t>
            </a:r>
            <a:r>
              <a:rPr lang="en-US" altLang="en-US" sz="2000" dirty="0">
                <a:latin typeface="Aptos" panose="020B0004020202020204" pitchFamily="34" charset="0"/>
              </a:rPr>
              <a:t>} (s=0.4, c=0.67) </a:t>
            </a:r>
            <a:br>
              <a:rPr lang="en-US" altLang="en-US" sz="2000" dirty="0">
                <a:latin typeface="Aptos" panose="020B0004020202020204" pitchFamily="34" charset="0"/>
              </a:rPr>
            </a:br>
            <a:r>
              <a:rPr lang="en-US" altLang="en-US" sz="2000" dirty="0">
                <a:latin typeface="Aptos" panose="020B0004020202020204" pitchFamily="34" charset="0"/>
              </a:rPr>
              <a:t>{Diaper}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ptos" panose="020B0004020202020204" pitchFamily="34" charset="0"/>
              </a:rPr>
              <a:t> {</a:t>
            </a:r>
            <a:r>
              <a:rPr lang="en-US" altLang="en-US" sz="2000" dirty="0" err="1">
                <a:latin typeface="Aptos" panose="020B0004020202020204" pitchFamily="34" charset="0"/>
              </a:rPr>
              <a:t>Milk,Beer</a:t>
            </a:r>
            <a:r>
              <a:rPr lang="en-US" altLang="en-US" sz="2000" dirty="0">
                <a:latin typeface="Aptos" panose="020B0004020202020204" pitchFamily="34" charset="0"/>
              </a:rPr>
              <a:t>} (s=0.4, c=0.5) 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ptos" panose="020B0004020202020204" pitchFamily="34" charset="0"/>
              </a:rPr>
              <a:t>{Milk}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ptos" panose="020B0004020202020204" pitchFamily="34" charset="0"/>
              </a:rPr>
              <a:t> {</a:t>
            </a:r>
            <a:r>
              <a:rPr lang="en-US" altLang="en-US" sz="2000" dirty="0" err="1">
                <a:latin typeface="Aptos" panose="020B0004020202020204" pitchFamily="34" charset="0"/>
              </a:rPr>
              <a:t>Diaper,Beer</a:t>
            </a:r>
            <a:r>
              <a:rPr lang="en-US" altLang="en-US" sz="2000" dirty="0">
                <a:latin typeface="Aptos" panose="020B0004020202020204" pitchFamily="34" charset="0"/>
              </a:rPr>
              <a:t>} (s=0.4, c=0.5)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6E8DC40D-AB68-4752-92DF-1C14E56AA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81475"/>
            <a:ext cx="7924800" cy="2259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>
                <a:solidFill>
                  <a:srgbClr val="CC3300"/>
                </a:solidFill>
                <a:latin typeface="Aptos" panose="020B0004020202020204" pitchFamily="34" charset="0"/>
              </a:rPr>
              <a:t>Observations:</a:t>
            </a:r>
          </a:p>
          <a:p>
            <a:pPr marL="273050" indent="-2730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Ubuntu" charset="0"/>
              <a:buChar char="•"/>
            </a:pPr>
            <a:r>
              <a:rPr lang="en-US" altLang="en-US" sz="2000" dirty="0">
                <a:latin typeface="Aptos" panose="020B0004020202020204" pitchFamily="34" charset="0"/>
              </a:rPr>
              <a:t>All the above rules are binary partitions of the same itemset: </a:t>
            </a:r>
            <a:br>
              <a:rPr lang="en-US" altLang="en-US" sz="2000" dirty="0">
                <a:latin typeface="Aptos" panose="020B0004020202020204" pitchFamily="34" charset="0"/>
              </a:rPr>
            </a:br>
            <a:r>
              <a:rPr lang="en-US" altLang="en-US" sz="2000" dirty="0">
                <a:latin typeface="Aptos" panose="020B0004020202020204" pitchFamily="34" charset="0"/>
              </a:rPr>
              <a:t>	{Milk, Diaper, Beer}</a:t>
            </a:r>
          </a:p>
          <a:p>
            <a:pPr marL="273050" indent="-2730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Ubuntu" charset="0"/>
              <a:buChar char="•"/>
            </a:pPr>
            <a:r>
              <a:rPr lang="en-US" altLang="en-US" sz="2000" dirty="0">
                <a:latin typeface="Aptos" panose="020B0004020202020204" pitchFamily="34" charset="0"/>
              </a:rPr>
              <a:t>Rules originating from the same itemset have identical support but can have different confidence.</a:t>
            </a:r>
          </a:p>
          <a:p>
            <a:pPr marL="273050" indent="-2730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Ubuntu" charset="0"/>
              <a:buChar char="•"/>
            </a:pPr>
            <a:r>
              <a:rPr lang="en-US" altLang="en-US" sz="2000" dirty="0">
                <a:latin typeface="Aptos" panose="020B0004020202020204" pitchFamily="34" charset="0"/>
              </a:rPr>
              <a:t>Thus, we may decouple the support and confidence requirements.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5FFCBF4A-5584-4D0F-9D0F-DED427F63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07721"/>
              </p:ext>
            </p:extLst>
          </p:nvPr>
        </p:nvGraphicFramePr>
        <p:xfrm>
          <a:off x="304800" y="1549717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</TotalTime>
  <Words>2952</Words>
  <Application>Microsoft Office PowerPoint</Application>
  <PresentationFormat>On-screen Show (4:3)</PresentationFormat>
  <Paragraphs>484</Paragraphs>
  <Slides>47</Slides>
  <Notes>46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64" baseType="lpstr">
      <vt:lpstr>Aptos</vt:lpstr>
      <vt:lpstr>Aptos Display</vt:lpstr>
      <vt:lpstr>Arial</vt:lpstr>
      <vt:lpstr>Calibri</vt:lpstr>
      <vt:lpstr>Cambria Math</vt:lpstr>
      <vt:lpstr>Monotype Sorts</vt:lpstr>
      <vt:lpstr>StarSymbol</vt:lpstr>
      <vt:lpstr>Symbol</vt:lpstr>
      <vt:lpstr>Tahoma</vt:lpstr>
      <vt:lpstr>Times New Roman</vt:lpstr>
      <vt:lpstr>Ubuntu</vt:lpstr>
      <vt:lpstr>Ubuntu Light</vt:lpstr>
      <vt:lpstr>Wingdings</vt:lpstr>
      <vt:lpstr>Office Theme</vt:lpstr>
      <vt:lpstr>1_Office Theme</vt:lpstr>
      <vt:lpstr>Worksheet</vt:lpstr>
      <vt:lpstr>Microsoft Excel 97-2003 Worksheet</vt:lpstr>
      <vt:lpstr>Introduction to Data Mining    Chapter 5 Association Analysis – Basic Concepts and Algorithms </vt:lpstr>
      <vt:lpstr>R Code Examples</vt:lpstr>
      <vt:lpstr>Topics</vt:lpstr>
      <vt:lpstr>Association Rule Mining</vt:lpstr>
      <vt:lpstr>Definition: Frequent Itemset</vt:lpstr>
      <vt:lpstr>Definition: Association Rule</vt:lpstr>
      <vt:lpstr>Topics</vt:lpstr>
      <vt:lpstr>Association Rule Mining Task</vt:lpstr>
      <vt:lpstr>Mining Association Rules</vt:lpstr>
      <vt:lpstr>Mining Association Rules</vt:lpstr>
      <vt:lpstr>Frequent Itemset Generation</vt:lpstr>
      <vt:lpstr>Reducing Number of Candidates</vt:lpstr>
      <vt:lpstr>PowerPoint Presentation</vt:lpstr>
      <vt:lpstr>Illustrating the Apriori Principle</vt:lpstr>
      <vt:lpstr>Apriori Algorithm</vt:lpstr>
      <vt:lpstr>Factors Affecting Complexity</vt:lpstr>
      <vt:lpstr>Topics</vt:lpstr>
      <vt:lpstr>Maximal Frequent Itemset</vt:lpstr>
      <vt:lpstr>Closed Itemset</vt:lpstr>
      <vt:lpstr>Maximal vs. Closed Itemsets</vt:lpstr>
      <vt:lpstr>Maximal vs Closed Frequent Itemsets</vt:lpstr>
      <vt:lpstr>Maximal vs Closed Itemsets</vt:lpstr>
      <vt:lpstr>Topics</vt:lpstr>
      <vt:lpstr>Alternative Methods for Frequent Itemset Generation</vt:lpstr>
      <vt:lpstr>Alternative Methods for Frequent Itemset Generation</vt:lpstr>
      <vt:lpstr>Alternative Algorithms</vt:lpstr>
      <vt:lpstr>Topics</vt:lpstr>
      <vt:lpstr>Rule Generation</vt:lpstr>
      <vt:lpstr>Rule Generation</vt:lpstr>
      <vt:lpstr>Topics</vt:lpstr>
      <vt:lpstr>Effect of Support Distribution</vt:lpstr>
      <vt:lpstr>Effect of Support Distribution</vt:lpstr>
      <vt:lpstr>Topics</vt:lpstr>
      <vt:lpstr>Pattern Evaluation</vt:lpstr>
      <vt:lpstr>Application of Interestingness Measure</vt:lpstr>
      <vt:lpstr>Computing Interestingness Measure</vt:lpstr>
      <vt:lpstr>Drawback of Confidence</vt:lpstr>
      <vt:lpstr>Statistical Independence</vt:lpstr>
      <vt:lpstr>Statistical-based Measures</vt:lpstr>
      <vt:lpstr>Example: Lift/Interest</vt:lpstr>
      <vt:lpstr>PowerPoint Presentation</vt:lpstr>
      <vt:lpstr>Comparing Different Measures</vt:lpstr>
      <vt:lpstr>Support-based Pruning</vt:lpstr>
      <vt:lpstr>The Effect of Support-based Pruning</vt:lpstr>
      <vt:lpstr>Subjective Interestingness Measure</vt:lpstr>
      <vt:lpstr>Interestingness via Unexpectedness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Analysis: Basic Concepts and Algorithms</dc:title>
  <dc:creator>Computations</dc:creator>
  <cp:lastModifiedBy>Hahsler, Michael</cp:lastModifiedBy>
  <cp:revision>442</cp:revision>
  <cp:lastPrinted>2001-08-28T17:59:37Z</cp:lastPrinted>
  <dcterms:created xsi:type="dcterms:W3CDTF">1998-03-18T13:44:31Z</dcterms:created>
  <dcterms:modified xsi:type="dcterms:W3CDTF">2025-04-30T14:47:49Z</dcterms:modified>
</cp:coreProperties>
</file>