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5" r:id="rId1"/>
  </p:sldMasterIdLst>
  <p:notesMasterIdLst>
    <p:notesMasterId r:id="rId41"/>
  </p:notesMasterIdLst>
  <p:sldIdLst>
    <p:sldId id="334" r:id="rId2"/>
    <p:sldId id="335" r:id="rId3"/>
    <p:sldId id="337" r:id="rId4"/>
    <p:sldId id="305" r:id="rId5"/>
    <p:sldId id="258" r:id="rId6"/>
    <p:sldId id="259" r:id="rId7"/>
    <p:sldId id="306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307" r:id="rId16"/>
    <p:sldId id="270" r:id="rId17"/>
    <p:sldId id="271" r:id="rId18"/>
    <p:sldId id="272" r:id="rId19"/>
    <p:sldId id="273" r:id="rId20"/>
    <p:sldId id="274" r:id="rId21"/>
    <p:sldId id="260" r:id="rId22"/>
    <p:sldId id="275" r:id="rId23"/>
    <p:sldId id="276" r:id="rId24"/>
    <p:sldId id="277" r:id="rId25"/>
    <p:sldId id="279" r:id="rId26"/>
    <p:sldId id="280" r:id="rId27"/>
    <p:sldId id="278" r:id="rId28"/>
    <p:sldId id="281" r:id="rId29"/>
    <p:sldId id="282" r:id="rId30"/>
    <p:sldId id="283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336" r:id="rId40"/>
  </p:sldIdLst>
  <p:sldSz cx="9144000" cy="6858000" type="screen4x3"/>
  <p:notesSz cx="7315200" cy="9601200"/>
  <p:defaultTextStyle>
    <a:defPPr>
      <a:defRPr lang="en-GB"/>
    </a:defPPr>
    <a:lvl1pPr algn="l" defTabSz="457200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DejaVu Sans" charset="0"/>
      </a:defRPr>
    </a:lvl1pPr>
    <a:lvl2pPr marL="742950" indent="-285750" algn="l" defTabSz="457200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DejaVu Sans" charset="0"/>
      </a:defRPr>
    </a:lvl2pPr>
    <a:lvl3pPr marL="1143000" indent="-228600" algn="l" defTabSz="457200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DejaVu Sans" charset="0"/>
      </a:defRPr>
    </a:lvl3pPr>
    <a:lvl4pPr marL="1600200" indent="-228600" algn="l" defTabSz="457200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DejaVu Sans" charset="0"/>
      </a:defRPr>
    </a:lvl4pPr>
    <a:lvl5pPr marL="2057400" indent="-228600" algn="l" defTabSz="457200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DejaVu Sans" charset="0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DejaVu Sans" charset="0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DejaVu Sans" charset="0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DejaVu Sans" charset="0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DejaVu Sans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1997" y="67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>
            <a:extLst>
              <a:ext uri="{FF2B5EF4-FFF2-40B4-BE49-F238E27FC236}">
                <a16:creationId xmlns:a16="http://schemas.microsoft.com/office/drawing/2014/main" id="{5C921F48-24CE-493F-B2C7-D0AD6C63B1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4" name="Rectangle 2">
            <a:extLst>
              <a:ext uri="{FF2B5EF4-FFF2-40B4-BE49-F238E27FC236}">
                <a16:creationId xmlns:a16="http://schemas.microsoft.com/office/drawing/2014/main" id="{94FDDDEB-0DE0-43EB-9C14-AB1736FFCDD1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973138" y="4560888"/>
            <a:ext cx="5365750" cy="431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F4A222FC-185E-42F6-B658-46C835C96C15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8375" cy="3582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9C5A6EE-2107-4610-A3EE-3D7D4253C8CF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EAF9E2E-023C-4A8D-996B-ED8627AE5C58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77825" name="Rectangle 1">
            <a:extLst>
              <a:ext uri="{FF2B5EF4-FFF2-40B4-BE49-F238E27FC236}">
                <a16:creationId xmlns:a16="http://schemas.microsoft.com/office/drawing/2014/main" id="{9E2F1D6F-3701-48F2-860A-7FDFCFE5FE41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7826" name="Rectangle 2">
            <a:extLst>
              <a:ext uri="{FF2B5EF4-FFF2-40B4-BE49-F238E27FC236}">
                <a16:creationId xmlns:a16="http://schemas.microsoft.com/office/drawing/2014/main" id="{54E14DE4-C6AA-4E5B-B597-F7D16B910F69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1">
            <a:extLst>
              <a:ext uri="{FF2B5EF4-FFF2-40B4-BE49-F238E27FC236}">
                <a16:creationId xmlns:a16="http://schemas.microsoft.com/office/drawing/2014/main" id="{D4CF73EE-6DD6-4AA6-A02B-10851CE9CF79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8375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4514" name="Rectangle 2">
            <a:extLst>
              <a:ext uri="{FF2B5EF4-FFF2-40B4-BE49-F238E27FC236}">
                <a16:creationId xmlns:a16="http://schemas.microsoft.com/office/drawing/2014/main" id="{DD285F7D-101C-4F17-B0CE-AA9E05E953A8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solidFill>
            <a:srgbClr val="FFFFFF"/>
          </a:solidFill>
          <a:ln w="9360" cap="flat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1">
            <a:extLst>
              <a:ext uri="{FF2B5EF4-FFF2-40B4-BE49-F238E27FC236}">
                <a16:creationId xmlns:a16="http://schemas.microsoft.com/office/drawing/2014/main" id="{5AF6C3CE-DBC4-47CB-99D8-2346E2923F9F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8375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5538" name="Rectangle 2">
            <a:extLst>
              <a:ext uri="{FF2B5EF4-FFF2-40B4-BE49-F238E27FC236}">
                <a16:creationId xmlns:a16="http://schemas.microsoft.com/office/drawing/2014/main" id="{A9EF2B3F-C925-4A78-A9FE-EF5ADD0E507D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solidFill>
            <a:srgbClr val="FFFFFF"/>
          </a:solidFill>
          <a:ln w="9360" cap="flat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1">
            <a:extLst>
              <a:ext uri="{FF2B5EF4-FFF2-40B4-BE49-F238E27FC236}">
                <a16:creationId xmlns:a16="http://schemas.microsoft.com/office/drawing/2014/main" id="{D79C66DF-508B-43FC-8D93-615F9AD39F27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6562" name="Rectangle 2">
            <a:extLst>
              <a:ext uri="{FF2B5EF4-FFF2-40B4-BE49-F238E27FC236}">
                <a16:creationId xmlns:a16="http://schemas.microsoft.com/office/drawing/2014/main" id="{FC0A5A80-0F79-4AA5-B2C6-9FB5AAA287C1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1">
            <a:extLst>
              <a:ext uri="{FF2B5EF4-FFF2-40B4-BE49-F238E27FC236}">
                <a16:creationId xmlns:a16="http://schemas.microsoft.com/office/drawing/2014/main" id="{AA4FEB94-7B02-4062-9610-12DCF4E6A7DA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9394" name="Rectangle 2">
            <a:extLst>
              <a:ext uri="{FF2B5EF4-FFF2-40B4-BE49-F238E27FC236}">
                <a16:creationId xmlns:a16="http://schemas.microsoft.com/office/drawing/2014/main" id="{4ADE4D54-1FBE-4CFB-9F87-4A572EF59824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39309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1">
            <a:extLst>
              <a:ext uri="{FF2B5EF4-FFF2-40B4-BE49-F238E27FC236}">
                <a16:creationId xmlns:a16="http://schemas.microsoft.com/office/drawing/2014/main" id="{0D74858B-377D-48ED-85B1-63B011194D51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8375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8610" name="Rectangle 2">
            <a:extLst>
              <a:ext uri="{FF2B5EF4-FFF2-40B4-BE49-F238E27FC236}">
                <a16:creationId xmlns:a16="http://schemas.microsoft.com/office/drawing/2014/main" id="{0D6B882A-78D6-49FA-9A43-96E3A42F60F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1">
            <a:extLst>
              <a:ext uri="{FF2B5EF4-FFF2-40B4-BE49-F238E27FC236}">
                <a16:creationId xmlns:a16="http://schemas.microsoft.com/office/drawing/2014/main" id="{7E6BA883-50F8-436C-8BFF-7DB3C1ADDC88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8375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9634" name="Rectangle 2">
            <a:extLst>
              <a:ext uri="{FF2B5EF4-FFF2-40B4-BE49-F238E27FC236}">
                <a16:creationId xmlns:a16="http://schemas.microsoft.com/office/drawing/2014/main" id="{9C56F303-B1C3-4EF7-8FF7-16609994D755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solidFill>
            <a:srgbClr val="FFFFFF"/>
          </a:solidFill>
          <a:ln w="9360" cap="flat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1">
            <a:extLst>
              <a:ext uri="{FF2B5EF4-FFF2-40B4-BE49-F238E27FC236}">
                <a16:creationId xmlns:a16="http://schemas.microsoft.com/office/drawing/2014/main" id="{1E47A01A-43D5-4389-A6C8-F11A4F49B124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8375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0658" name="Rectangle 2">
            <a:extLst>
              <a:ext uri="{FF2B5EF4-FFF2-40B4-BE49-F238E27FC236}">
                <a16:creationId xmlns:a16="http://schemas.microsoft.com/office/drawing/2014/main" id="{CC8D5CFF-0321-4C9A-AF7D-6CE760070E72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1">
            <a:extLst>
              <a:ext uri="{FF2B5EF4-FFF2-40B4-BE49-F238E27FC236}">
                <a16:creationId xmlns:a16="http://schemas.microsoft.com/office/drawing/2014/main" id="{CDF8F7C5-C019-44EF-9EF0-1B9BD43EAF8C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8375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1682" name="Rectangle 2">
            <a:extLst>
              <a:ext uri="{FF2B5EF4-FFF2-40B4-BE49-F238E27FC236}">
                <a16:creationId xmlns:a16="http://schemas.microsoft.com/office/drawing/2014/main" id="{D595DBC9-9E47-4041-AAE9-2262C0DE99AC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1">
            <a:extLst>
              <a:ext uri="{FF2B5EF4-FFF2-40B4-BE49-F238E27FC236}">
                <a16:creationId xmlns:a16="http://schemas.microsoft.com/office/drawing/2014/main" id="{C8396667-9568-4C50-8217-761B7C33AD97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8375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2706" name="Rectangle 2">
            <a:extLst>
              <a:ext uri="{FF2B5EF4-FFF2-40B4-BE49-F238E27FC236}">
                <a16:creationId xmlns:a16="http://schemas.microsoft.com/office/drawing/2014/main" id="{BF5FF464-6E57-4109-B1B5-CC902CB25AE3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1">
            <a:extLst>
              <a:ext uri="{FF2B5EF4-FFF2-40B4-BE49-F238E27FC236}">
                <a16:creationId xmlns:a16="http://schemas.microsoft.com/office/drawing/2014/main" id="{86174BC8-F9B7-49A5-9042-90D9D65E5D5C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60475" y="720725"/>
            <a:ext cx="4799013" cy="35988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8370" name="Rectangle 2">
            <a:extLst>
              <a:ext uri="{FF2B5EF4-FFF2-40B4-BE49-F238E27FC236}">
                <a16:creationId xmlns:a16="http://schemas.microsoft.com/office/drawing/2014/main" id="{C0324A56-9BFD-4984-B1DD-178B44187818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solidFill>
            <a:srgbClr val="FFFFFF"/>
          </a:solidFill>
          <a:ln w="9360" cap="flat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1">
            <a:extLst>
              <a:ext uri="{FF2B5EF4-FFF2-40B4-BE49-F238E27FC236}">
                <a16:creationId xmlns:a16="http://schemas.microsoft.com/office/drawing/2014/main" id="{AA4FEB94-7B02-4062-9610-12DCF4E6A7DA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9394" name="Rectangle 2">
            <a:extLst>
              <a:ext uri="{FF2B5EF4-FFF2-40B4-BE49-F238E27FC236}">
                <a16:creationId xmlns:a16="http://schemas.microsoft.com/office/drawing/2014/main" id="{4ADE4D54-1FBE-4CFB-9F87-4A572EF59824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5433771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1">
            <a:extLst>
              <a:ext uri="{FF2B5EF4-FFF2-40B4-BE49-F238E27FC236}">
                <a16:creationId xmlns:a16="http://schemas.microsoft.com/office/drawing/2014/main" id="{56990DED-559A-4164-9C54-EAB2146CA09D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8375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3730" name="Rectangle 2">
            <a:extLst>
              <a:ext uri="{FF2B5EF4-FFF2-40B4-BE49-F238E27FC236}">
                <a16:creationId xmlns:a16="http://schemas.microsoft.com/office/drawing/2014/main" id="{6E2FD9BF-603C-480B-9E49-D98A91896F14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1">
            <a:extLst>
              <a:ext uri="{FF2B5EF4-FFF2-40B4-BE49-F238E27FC236}">
                <a16:creationId xmlns:a16="http://schemas.microsoft.com/office/drawing/2014/main" id="{62CD51BC-876D-4A21-B237-D37A0674C1E3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4754" name="Rectangle 2">
            <a:extLst>
              <a:ext uri="{FF2B5EF4-FFF2-40B4-BE49-F238E27FC236}">
                <a16:creationId xmlns:a16="http://schemas.microsoft.com/office/drawing/2014/main" id="{284F4DC8-8CCD-4A73-922C-4AF6BCE9BF52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1">
            <a:extLst>
              <a:ext uri="{FF2B5EF4-FFF2-40B4-BE49-F238E27FC236}">
                <a16:creationId xmlns:a16="http://schemas.microsoft.com/office/drawing/2014/main" id="{A3ADC3CE-A98E-4FD7-9367-DB761DA58789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5778" name="Rectangle 2">
            <a:extLst>
              <a:ext uri="{FF2B5EF4-FFF2-40B4-BE49-F238E27FC236}">
                <a16:creationId xmlns:a16="http://schemas.microsoft.com/office/drawing/2014/main" id="{BCBA9082-916D-4ACC-8DCD-A0C6ABF04843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1">
            <a:extLst>
              <a:ext uri="{FF2B5EF4-FFF2-40B4-BE49-F238E27FC236}">
                <a16:creationId xmlns:a16="http://schemas.microsoft.com/office/drawing/2014/main" id="{0AF56948-563E-4091-9947-8AD3FACC1C6E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8375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7826" name="Rectangle 2">
            <a:extLst>
              <a:ext uri="{FF2B5EF4-FFF2-40B4-BE49-F238E27FC236}">
                <a16:creationId xmlns:a16="http://schemas.microsoft.com/office/drawing/2014/main" id="{4CAFD3A0-7DD4-4F86-9B9F-B505E1A94B6E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1">
            <a:extLst>
              <a:ext uri="{FF2B5EF4-FFF2-40B4-BE49-F238E27FC236}">
                <a16:creationId xmlns:a16="http://schemas.microsoft.com/office/drawing/2014/main" id="{167F4A22-D586-4B17-B9A3-D8A466D3C731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8375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0" name="Rectangle 2">
            <a:extLst>
              <a:ext uri="{FF2B5EF4-FFF2-40B4-BE49-F238E27FC236}">
                <a16:creationId xmlns:a16="http://schemas.microsoft.com/office/drawing/2014/main" id="{B52DB3A4-79C3-4A7A-9D59-D6BC7516F8F1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1">
            <a:extLst>
              <a:ext uri="{FF2B5EF4-FFF2-40B4-BE49-F238E27FC236}">
                <a16:creationId xmlns:a16="http://schemas.microsoft.com/office/drawing/2014/main" id="{87E4D83F-085A-464E-8F5E-B047FC5FD146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8375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6802" name="Rectangle 2">
            <a:extLst>
              <a:ext uri="{FF2B5EF4-FFF2-40B4-BE49-F238E27FC236}">
                <a16:creationId xmlns:a16="http://schemas.microsoft.com/office/drawing/2014/main" id="{683AC3C9-6B88-4EF5-967A-C1E2C3D40E7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1">
            <a:extLst>
              <a:ext uri="{FF2B5EF4-FFF2-40B4-BE49-F238E27FC236}">
                <a16:creationId xmlns:a16="http://schemas.microsoft.com/office/drawing/2014/main" id="{CFEE2B38-F3EA-42E8-A23F-D98B4FBF571C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8375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9874" name="Rectangle 2">
            <a:extLst>
              <a:ext uri="{FF2B5EF4-FFF2-40B4-BE49-F238E27FC236}">
                <a16:creationId xmlns:a16="http://schemas.microsoft.com/office/drawing/2014/main" id="{30A4959B-FCA6-4E88-8EEA-DCC147BEE4CD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1">
            <a:extLst>
              <a:ext uri="{FF2B5EF4-FFF2-40B4-BE49-F238E27FC236}">
                <a16:creationId xmlns:a16="http://schemas.microsoft.com/office/drawing/2014/main" id="{28E2AB69-7D47-40C6-85B4-4457898D640C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8375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0898" name="Rectangle 2">
            <a:extLst>
              <a:ext uri="{FF2B5EF4-FFF2-40B4-BE49-F238E27FC236}">
                <a16:creationId xmlns:a16="http://schemas.microsoft.com/office/drawing/2014/main" id="{A43DECC8-6E5A-499F-A665-632A953D7064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1">
            <a:extLst>
              <a:ext uri="{FF2B5EF4-FFF2-40B4-BE49-F238E27FC236}">
                <a16:creationId xmlns:a16="http://schemas.microsoft.com/office/drawing/2014/main" id="{2D86BD9F-7620-4CB0-9BEF-90EA39D7B2CC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8375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22" name="Rectangle 2">
            <a:extLst>
              <a:ext uri="{FF2B5EF4-FFF2-40B4-BE49-F238E27FC236}">
                <a16:creationId xmlns:a16="http://schemas.microsoft.com/office/drawing/2014/main" id="{6D4305EA-5945-4414-B34F-37507FBEA0D3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1">
            <a:extLst>
              <a:ext uri="{FF2B5EF4-FFF2-40B4-BE49-F238E27FC236}">
                <a16:creationId xmlns:a16="http://schemas.microsoft.com/office/drawing/2014/main" id="{3B18E189-5263-4A34-A9B5-DD5C5CDD8555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8375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3970" name="Rectangle 2">
            <a:extLst>
              <a:ext uri="{FF2B5EF4-FFF2-40B4-BE49-F238E27FC236}">
                <a16:creationId xmlns:a16="http://schemas.microsoft.com/office/drawing/2014/main" id="{8DDBB4B7-5E66-4911-BC4B-ADA3590B803D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1">
            <a:extLst>
              <a:ext uri="{FF2B5EF4-FFF2-40B4-BE49-F238E27FC236}">
                <a16:creationId xmlns:a16="http://schemas.microsoft.com/office/drawing/2014/main" id="{6EB793A6-45F8-4564-A4A7-5D8C18BE13AC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60475" y="720725"/>
            <a:ext cx="4799013" cy="35988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6322" name="Rectangle 2">
            <a:extLst>
              <a:ext uri="{FF2B5EF4-FFF2-40B4-BE49-F238E27FC236}">
                <a16:creationId xmlns:a16="http://schemas.microsoft.com/office/drawing/2014/main" id="{06C498FA-C658-4818-B604-E776A638F6A7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solidFill>
            <a:srgbClr val="FFFFFF"/>
          </a:solidFill>
          <a:ln w="9360" cap="flat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Rectangle 1">
            <a:extLst>
              <a:ext uri="{FF2B5EF4-FFF2-40B4-BE49-F238E27FC236}">
                <a16:creationId xmlns:a16="http://schemas.microsoft.com/office/drawing/2014/main" id="{D5236C65-D9CF-4561-8A11-93F748FA4BCA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8375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4994" name="Rectangle 2">
            <a:extLst>
              <a:ext uri="{FF2B5EF4-FFF2-40B4-BE49-F238E27FC236}">
                <a16:creationId xmlns:a16="http://schemas.microsoft.com/office/drawing/2014/main" id="{C884121E-B694-4DC9-AA55-15081C5862B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1">
            <a:extLst>
              <a:ext uri="{FF2B5EF4-FFF2-40B4-BE49-F238E27FC236}">
                <a16:creationId xmlns:a16="http://schemas.microsoft.com/office/drawing/2014/main" id="{38F6E54E-7585-4571-A505-D6B392768613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8375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6018" name="Rectangle 2">
            <a:extLst>
              <a:ext uri="{FF2B5EF4-FFF2-40B4-BE49-F238E27FC236}">
                <a16:creationId xmlns:a16="http://schemas.microsoft.com/office/drawing/2014/main" id="{657AB28F-DF19-4F65-9EB1-6999699FCE43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Rectangle 1">
            <a:extLst>
              <a:ext uri="{FF2B5EF4-FFF2-40B4-BE49-F238E27FC236}">
                <a16:creationId xmlns:a16="http://schemas.microsoft.com/office/drawing/2014/main" id="{0E5E5ECC-759B-4CC2-A647-22A6BB8558D9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8375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7042" name="Rectangle 2">
            <a:extLst>
              <a:ext uri="{FF2B5EF4-FFF2-40B4-BE49-F238E27FC236}">
                <a16:creationId xmlns:a16="http://schemas.microsoft.com/office/drawing/2014/main" id="{A516EAC4-2AF1-4F13-B1D1-91247059E4E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1">
            <a:extLst>
              <a:ext uri="{FF2B5EF4-FFF2-40B4-BE49-F238E27FC236}">
                <a16:creationId xmlns:a16="http://schemas.microsoft.com/office/drawing/2014/main" id="{F67F9D14-B2A2-40E7-A2D3-D3910B4C14DF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8375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8066" name="Rectangle 2">
            <a:extLst>
              <a:ext uri="{FF2B5EF4-FFF2-40B4-BE49-F238E27FC236}">
                <a16:creationId xmlns:a16="http://schemas.microsoft.com/office/drawing/2014/main" id="{837A21A0-5048-4B31-8F26-03FCFEB9A965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1">
            <a:extLst>
              <a:ext uri="{FF2B5EF4-FFF2-40B4-BE49-F238E27FC236}">
                <a16:creationId xmlns:a16="http://schemas.microsoft.com/office/drawing/2014/main" id="{FF3B81C3-BD10-4860-866B-918B712A144F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8375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9090" name="Rectangle 2">
            <a:extLst>
              <a:ext uri="{FF2B5EF4-FFF2-40B4-BE49-F238E27FC236}">
                <a16:creationId xmlns:a16="http://schemas.microsoft.com/office/drawing/2014/main" id="{0FC05A9D-3494-4EC5-8691-DE48EA1BF823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Rectangle 1">
            <a:extLst>
              <a:ext uri="{FF2B5EF4-FFF2-40B4-BE49-F238E27FC236}">
                <a16:creationId xmlns:a16="http://schemas.microsoft.com/office/drawing/2014/main" id="{06F96F76-29C7-4636-BCF5-EDB1ED0692D1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8375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0114" name="Rectangle 2">
            <a:extLst>
              <a:ext uri="{FF2B5EF4-FFF2-40B4-BE49-F238E27FC236}">
                <a16:creationId xmlns:a16="http://schemas.microsoft.com/office/drawing/2014/main" id="{0FC60AFA-734C-41BD-8E33-50C634A7455A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1">
            <a:extLst>
              <a:ext uri="{FF2B5EF4-FFF2-40B4-BE49-F238E27FC236}">
                <a16:creationId xmlns:a16="http://schemas.microsoft.com/office/drawing/2014/main" id="{EE92ABBB-69A2-4475-8A8C-72D9383DD124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8375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1138" name="Rectangle 2">
            <a:extLst>
              <a:ext uri="{FF2B5EF4-FFF2-40B4-BE49-F238E27FC236}">
                <a16:creationId xmlns:a16="http://schemas.microsoft.com/office/drawing/2014/main" id="{957D94E4-18EC-4499-944A-827B4DD06BCC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">
            <a:extLst>
              <a:ext uri="{FF2B5EF4-FFF2-40B4-BE49-F238E27FC236}">
                <a16:creationId xmlns:a16="http://schemas.microsoft.com/office/drawing/2014/main" id="{DC98B55C-6C8F-4B9D-9FE0-A16BA1BD92DD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60475" y="720725"/>
            <a:ext cx="4799013" cy="35988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7346" name="Rectangle 2">
            <a:extLst>
              <a:ext uri="{FF2B5EF4-FFF2-40B4-BE49-F238E27FC236}">
                <a16:creationId xmlns:a16="http://schemas.microsoft.com/office/drawing/2014/main" id="{1B3A7EEA-87D1-4605-8D60-673ABAD6245F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solidFill>
            <a:srgbClr val="FFFFFF"/>
          </a:solidFill>
          <a:ln w="9360" cap="flat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1">
            <a:extLst>
              <a:ext uri="{FF2B5EF4-FFF2-40B4-BE49-F238E27FC236}">
                <a16:creationId xmlns:a16="http://schemas.microsoft.com/office/drawing/2014/main" id="{AA4FEB94-7B02-4062-9610-12DCF4E6A7DA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9394" name="Rectangle 2">
            <a:extLst>
              <a:ext uri="{FF2B5EF4-FFF2-40B4-BE49-F238E27FC236}">
                <a16:creationId xmlns:a16="http://schemas.microsoft.com/office/drawing/2014/main" id="{4ADE4D54-1FBE-4CFB-9F87-4A572EF59824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824325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1">
            <a:extLst>
              <a:ext uri="{FF2B5EF4-FFF2-40B4-BE49-F238E27FC236}">
                <a16:creationId xmlns:a16="http://schemas.microsoft.com/office/drawing/2014/main" id="{C19373E5-FDF8-4A88-9DD3-0126C95448BE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8375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0418" name="Rectangle 2">
            <a:extLst>
              <a:ext uri="{FF2B5EF4-FFF2-40B4-BE49-F238E27FC236}">
                <a16:creationId xmlns:a16="http://schemas.microsoft.com/office/drawing/2014/main" id="{46C35A44-9340-48F8-B1EB-2EB7DE07FA38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1">
            <a:extLst>
              <a:ext uri="{FF2B5EF4-FFF2-40B4-BE49-F238E27FC236}">
                <a16:creationId xmlns:a16="http://schemas.microsoft.com/office/drawing/2014/main" id="{0B806AB3-5E0A-410E-ABEA-4A129BAF72CF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8375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42" name="Rectangle 2">
            <a:extLst>
              <a:ext uri="{FF2B5EF4-FFF2-40B4-BE49-F238E27FC236}">
                <a16:creationId xmlns:a16="http://schemas.microsoft.com/office/drawing/2014/main" id="{8EE01C35-8BE7-4945-B908-266796B682CD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solidFill>
            <a:srgbClr val="FFFFFF"/>
          </a:solidFill>
          <a:ln w="9360" cap="flat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1">
            <a:extLst>
              <a:ext uri="{FF2B5EF4-FFF2-40B4-BE49-F238E27FC236}">
                <a16:creationId xmlns:a16="http://schemas.microsoft.com/office/drawing/2014/main" id="{BD99A4E3-A67B-499C-93FF-E97DA0715FF3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8375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2466" name="Rectangle 2">
            <a:extLst>
              <a:ext uri="{FF2B5EF4-FFF2-40B4-BE49-F238E27FC236}">
                <a16:creationId xmlns:a16="http://schemas.microsoft.com/office/drawing/2014/main" id="{78F86CFC-DDB7-4EB3-82ED-DE1BBB18B09F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solidFill>
            <a:srgbClr val="FFFFFF"/>
          </a:solidFill>
          <a:ln w="9360" cap="flat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1">
            <a:extLst>
              <a:ext uri="{FF2B5EF4-FFF2-40B4-BE49-F238E27FC236}">
                <a16:creationId xmlns:a16="http://schemas.microsoft.com/office/drawing/2014/main" id="{D8B1D0EB-5500-44FF-86BB-4E07513272E4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8375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3490" name="Rectangle 2">
            <a:extLst>
              <a:ext uri="{FF2B5EF4-FFF2-40B4-BE49-F238E27FC236}">
                <a16:creationId xmlns:a16="http://schemas.microsoft.com/office/drawing/2014/main" id="{E66717A4-381C-4E76-B943-9B0ED3E50F4D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solidFill>
            <a:srgbClr val="FFFFFF"/>
          </a:solidFill>
          <a:ln w="9360" cap="flat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56DC1-EC5F-454A-8984-957F369FAC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B81F79-2FD1-4DAE-931C-78DFB45D6D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8300D6-BD6A-49A0-9AE0-C67066F84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3A5ED-0979-46C2-BDB3-6C1F641153D0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D3388A-818B-4174-92B9-89749F9CC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DB84BC-2B3D-4B93-B393-6C3018BD1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31BAD-FF65-452C-932A-C99E2622D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216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8FC97-B18F-405B-BF12-211F43063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C8B4AC-4ED2-43F2-9874-781F7C97EF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606795-D063-46DC-9835-F54A29B56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3A5ED-0979-46C2-BDB3-6C1F641153D0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3A00EE-75E7-4D17-9AF0-F09E021B1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9CD8E-3A89-47D6-A3B6-D72876456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31BAD-FF65-452C-932A-C99E2622D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727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A96131-9FFA-4BD3-BE5D-70BE094EC1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052DEF-489D-4867-BE57-7F2C1A7CAC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B37461-9D42-4E64-9A7F-E02F31FBE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3A5ED-0979-46C2-BDB3-6C1F641153D0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3A2B11-43C6-43E0-8D22-A6F6922B9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3492DB-93C4-4285-A70A-715ECE8EF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31BAD-FF65-452C-932A-C99E2622D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3384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33EA4-C9B7-4DBB-A26D-8F620653C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68300"/>
            <a:ext cx="8278813" cy="54451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5BF678-E333-46EA-A835-9E223AF6C437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411163" y="1143000"/>
            <a:ext cx="4081462" cy="39766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F1C890-90AE-4E30-AD30-CF9C31DDC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5025" y="1143000"/>
            <a:ext cx="4083050" cy="39766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079593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>
  <p:cSld name="Title, 2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D46D0-8434-4B52-B467-F3B4E7ECA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68300"/>
            <a:ext cx="8278813" cy="54451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0420B-8ED5-425F-9053-73EBF9BC5FC5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11163" y="1143000"/>
            <a:ext cx="4081462" cy="1911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2A875F-ABE1-478C-9038-EFBBABF551EF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411163" y="3206750"/>
            <a:ext cx="4081462" cy="19129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33C4C7-31CE-4BBD-A866-63FE7A9B9688}"/>
              </a:ext>
            </a:extLst>
          </p:cNvPr>
          <p:cNvSpPr>
            <a:spLocks noGrp="1"/>
          </p:cNvSpPr>
          <p:nvPr>
            <p:ph type="body" sz="half" idx="3"/>
          </p:nvPr>
        </p:nvSpPr>
        <p:spPr>
          <a:xfrm>
            <a:off x="4645025" y="1143000"/>
            <a:ext cx="4083050" cy="39766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267850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53476-9FD3-424C-BC34-E1B169594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68300"/>
            <a:ext cx="8278813" cy="54451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E3E3B4-B322-48F4-A2B5-DCF5CFF9C31E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411163" y="1143000"/>
            <a:ext cx="4081462" cy="39766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698088-D908-43C6-A834-DC2C47A24449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4645025" y="1143000"/>
            <a:ext cx="4083050" cy="1911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FD55661-4387-4A4E-AFBC-FDBBC327CBB6}"/>
              </a:ext>
            </a:extLst>
          </p:cNvPr>
          <p:cNvSpPr>
            <a:spLocks noGrp="1"/>
          </p:cNvSpPr>
          <p:nvPr>
            <p:ph sz="quarter" idx="3"/>
          </p:nvPr>
        </p:nvSpPr>
        <p:spPr>
          <a:xfrm>
            <a:off x="4645025" y="3206750"/>
            <a:ext cx="4083050" cy="19129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79550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E4F3C-EF00-420C-AAF1-15FC7FE8F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1CE2B-57CD-421C-B0DE-3754535502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1pPr>
            <a:lvl2pPr marL="514350" indent="-171450">
              <a:buClr>
                <a:schemeClr val="accent1"/>
              </a:buClr>
              <a:buFont typeface="Calibri" panose="020F0502020204030204" pitchFamily="34" charset="0"/>
              <a:buChar char="—"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61528A-9158-4D28-92DF-810E13BB0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3A5ED-0979-46C2-BDB3-6C1F641153D0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084DC3-86B2-4A07-A8E6-F841F8D9D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223F5D-6EB5-4E5E-A8C0-D6725C85C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31BAD-FF65-452C-932A-C99E2622D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562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0A338-3EE4-444C-BC25-2C7AC08DC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A0E859-FC0C-4351-AD69-D136BC9EA4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EB3AC6-841D-4924-BBCA-81F0297F3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3A5ED-0979-46C2-BDB3-6C1F641153D0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308E9A-2320-4AA3-A6CC-DC80E35B5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673F30-5BEA-4ADB-8B43-30B89CCA5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31BAD-FF65-452C-932A-C99E2622D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056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EE86E-52A4-4191-868E-6EE8C8A15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9FBBEE-D264-4502-A347-697DD553BF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2396AE-B654-4599-A4B5-FCBB5F64FA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A30B50-2993-4871-86A0-7E43CC846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3A5ED-0979-46C2-BDB3-6C1F641153D0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F0FD50-7B2D-480A-B076-653B7AD42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4398CC-71AC-4536-9EAF-3ABA2649D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31BAD-FF65-452C-932A-C99E2622D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650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E217B-CA19-4F15-8A61-FECC39E90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DA0CBD-C542-45E8-B2FB-62E4C7DF95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1A448B-9A65-4668-8FB5-18D7B5FFA9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826424-6E9C-4840-AF6A-C65BAC392E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CCE039-D43B-4B1C-ACBB-C1ECEC1354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9BEF3A-A458-45A7-91B0-31A97750E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3A5ED-0979-46C2-BDB3-6C1F641153D0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248C16-4586-467E-AC25-0F8E995D5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CF55FE-2BA6-46E2-BA4F-04910DA58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31BAD-FF65-452C-932A-C99E2622D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961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614F2-01BF-40A5-9DA4-34AC4EDEC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62F0CF-CE26-4EED-BF73-7BE64185F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3A5ED-0979-46C2-BDB3-6C1F641153D0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F32D57-93DB-4237-BC1F-7F15E27A8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7F52DA-CF21-4D71-AFF8-670D674AB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31BAD-FF65-452C-932A-C99E2622D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534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32007C-B878-4D7B-87E5-1F5B77FBB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3A5ED-0979-46C2-BDB3-6C1F641153D0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9AB8D3-A9F4-4B28-BD05-6CF7D17AC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89E86C-D63E-42A7-A1C8-FEEF39D24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31BAD-FF65-452C-932A-C99E2622D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930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3BB03-D18D-49E8-8857-278C96015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A4BC9D-7268-4A4A-92F3-A96FC85483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A2B42B-621D-40BF-AA66-ECAC0FA2E3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F6741C-DF55-4508-9315-5572ED2D9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3A5ED-0979-46C2-BDB3-6C1F641153D0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2F1335-EA80-433B-95DC-13513B4AF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076458-4803-4CA7-A4CB-A6A3DA88A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31BAD-FF65-452C-932A-C99E2622D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843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DA34E-BC8D-4BB6-81BC-1924FA2F4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76DC1C-6F59-477A-BA84-F7C0ADD182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FEFDAF-A5FE-4A3E-AD4F-6EB5A9AD70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35392C-F221-41A6-8BDD-2CF886C1A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3A5ED-0979-46C2-BDB3-6C1F641153D0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6E6B01-C5A8-4300-AC7B-0BEC6900F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48A7C7-1CEC-4645-8919-18D643F0B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31BAD-FF65-452C-932A-C99E2622D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225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0ED65F-3E82-497C-A5A5-44AD0AD16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516F5D-535D-4C1D-B000-7A211E1569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58307B-64B4-400F-85E7-65D4CAE580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E3A5ED-0979-46C2-BDB3-6C1F641153D0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911A9B-0FB6-4BA2-A058-DA74CFAD71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D59058-672B-4B28-8066-00F413D577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A31BAD-FF65-452C-932A-C99E2622D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197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9.emf"/><Relationship Id="rId4" Type="http://schemas.openxmlformats.org/officeDocument/2006/relationships/oleObject" Target="../embeddings/oleObject1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oleObject" Target="../embeddings/oleObject3.bin"/><Relationship Id="rId4" Type="http://schemas.openxmlformats.org/officeDocument/2006/relationships/image" Target="../media/image10.e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7" Type="http://schemas.openxmlformats.org/officeDocument/2006/relationships/oleObject" Target="../embeddings/oleObject5.bin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e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mhahsler.github.io/Introduction_to_Data_Mining_R_Examples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cs.uci.edu/~mlearn/MLRepository.html" TargetMode="External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eg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2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5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tl.nist.gov/div898/handbook/index.htm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8346D40D-7D49-C79C-B85E-C5B52AF378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481" b="-1"/>
          <a:stretch/>
        </p:blipFill>
        <p:spPr bwMode="auto">
          <a:xfrm>
            <a:off x="2642616" y="10"/>
            <a:ext cx="6501384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7004404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BCEE1335-9E38-4786-82B6-B419D03FC4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8485" y="1122362"/>
            <a:ext cx="3017520" cy="344284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defTabSz="914400"/>
            <a:r>
              <a:rPr lang="en-US" altLang="en-US" sz="2900" b="1" dirty="0">
                <a:solidFill>
                  <a:schemeClr val="bg1"/>
                </a:solidFill>
              </a:rPr>
              <a:t>Introduction to</a:t>
            </a:r>
            <a:br>
              <a:rPr lang="en-US" altLang="en-US" sz="2900" b="1" dirty="0">
                <a:solidFill>
                  <a:schemeClr val="bg1"/>
                </a:solidFill>
              </a:rPr>
            </a:br>
            <a:r>
              <a:rPr lang="en-US" altLang="en-US" sz="2900" b="1" dirty="0">
                <a:solidFill>
                  <a:schemeClr val="bg1"/>
                </a:solidFill>
              </a:rPr>
              <a:t>Data Mining </a:t>
            </a:r>
            <a:br>
              <a:rPr lang="en-US" altLang="en-US" sz="2900" dirty="0">
                <a:solidFill>
                  <a:schemeClr val="bg1"/>
                </a:solidFill>
              </a:rPr>
            </a:br>
            <a:br>
              <a:rPr lang="en-US" altLang="en-US" sz="2900" dirty="0">
                <a:solidFill>
                  <a:schemeClr val="bg1"/>
                </a:solidFill>
              </a:rPr>
            </a:br>
            <a:br>
              <a:rPr lang="en-US" altLang="en-US" sz="2900" dirty="0">
                <a:solidFill>
                  <a:schemeClr val="bg1"/>
                </a:solidFill>
              </a:rPr>
            </a:br>
            <a:r>
              <a:rPr lang="en-US" altLang="en-US" sz="2900" dirty="0">
                <a:solidFill>
                  <a:schemeClr val="bg1"/>
                </a:solidFill>
              </a:rPr>
              <a:t>Web Chapter</a:t>
            </a:r>
            <a:br>
              <a:rPr lang="en-US" altLang="en-US" sz="2900" dirty="0">
                <a:solidFill>
                  <a:schemeClr val="bg1"/>
                </a:solidFill>
              </a:rPr>
            </a:br>
            <a:r>
              <a:rPr lang="en-US" altLang="en-US" sz="2900" dirty="0">
                <a:solidFill>
                  <a:schemeClr val="bg1"/>
                </a:solidFill>
              </a:rPr>
              <a:t>Exploring Data</a:t>
            </a:r>
            <a:br>
              <a:rPr lang="en-US" altLang="en-US" sz="2900" dirty="0">
                <a:solidFill>
                  <a:schemeClr val="bg1"/>
                </a:solidFill>
              </a:rPr>
            </a:br>
            <a:endParaRPr lang="en-US" sz="2900" dirty="0">
              <a:solidFill>
                <a:schemeClr val="bg1"/>
              </a:solidFill>
            </a:endParaRP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CBA47D24-3166-4DDB-A131-F89CCFB764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8485" y="4872922"/>
            <a:ext cx="3017519" cy="1208141"/>
          </a:xfrm>
        </p:spPr>
        <p:txBody>
          <a:bodyPr vert="horz" lIns="91440" tIns="45720" rIns="91440" bIns="45720" rtlCol="0">
            <a:normAutofit/>
          </a:bodyPr>
          <a:lstStyle/>
          <a:p>
            <a:pPr algn="l" defTabSz="914400">
              <a:spcBef>
                <a:spcPts val="1000"/>
              </a:spcBef>
            </a:pPr>
            <a:r>
              <a:rPr lang="en-US" altLang="en-US" sz="1700" dirty="0">
                <a:solidFill>
                  <a:schemeClr val="bg1"/>
                </a:solidFill>
              </a:rPr>
              <a:t>by Michael Hahsler </a:t>
            </a:r>
          </a:p>
          <a:p>
            <a:pPr algn="l" defTabSz="914400">
              <a:spcBef>
                <a:spcPts val="1000"/>
              </a:spcBef>
            </a:pPr>
            <a:r>
              <a:rPr lang="en-US" altLang="en-US" sz="1600" dirty="0">
                <a:solidFill>
                  <a:schemeClr val="bg1"/>
                </a:solidFill>
              </a:rPr>
              <a:t>Based in Slides </a:t>
            </a:r>
            <a:r>
              <a:rPr lang="en-US" sz="1600" dirty="0">
                <a:solidFill>
                  <a:schemeClr val="bg1"/>
                </a:solidFill>
              </a:rPr>
              <a:t>by Tan, Steinbach, </a:t>
            </a:r>
            <a:r>
              <a:rPr lang="en-US" sz="1600" dirty="0" err="1">
                <a:solidFill>
                  <a:schemeClr val="bg1"/>
                </a:solidFill>
              </a:rPr>
              <a:t>Karpatne</a:t>
            </a:r>
            <a:r>
              <a:rPr lang="en-US" sz="1600" dirty="0">
                <a:solidFill>
                  <a:schemeClr val="bg1"/>
                </a:solidFill>
              </a:rPr>
              <a:t>, Kumar</a:t>
            </a:r>
            <a:endParaRPr lang="en-US" altLang="en-US" sz="1600" dirty="0">
              <a:solidFill>
                <a:schemeClr val="bg1"/>
              </a:solidFill>
            </a:endParaRPr>
          </a:p>
          <a:p>
            <a:pPr algn="l" defTabSz="914400">
              <a:spcBef>
                <a:spcPts val="1000"/>
              </a:spcBef>
            </a:pPr>
            <a:endParaRPr lang="en-US" sz="1700" dirty="0">
              <a:solidFill>
                <a:schemeClr val="bg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1653" y="434802"/>
            <a:ext cx="146304" cy="5280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0771" y="4546920"/>
            <a:ext cx="298323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Picture 4" descr="Creative Commons License">
            <a:extLst>
              <a:ext uri="{FF2B5EF4-FFF2-40B4-BE49-F238E27FC236}">
                <a16:creationId xmlns:a16="http://schemas.microsoft.com/office/drawing/2014/main" id="{3D155F94-C047-8CEE-2E27-3047EEFD06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2" y="6281489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817F148-9C6D-7783-69AB-3A3B6F5E2CAD}"/>
              </a:ext>
            </a:extLst>
          </p:cNvPr>
          <p:cNvSpPr txBox="1"/>
          <p:nvPr/>
        </p:nvSpPr>
        <p:spPr>
          <a:xfrm>
            <a:off x="1268520" y="6172200"/>
            <a:ext cx="301752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1100" dirty="0">
                <a:latin typeface="source sans pro" panose="020B0503030403020204" pitchFamily="34" charset="0"/>
              </a:rPr>
              <a:t>This work is licensed under a </a:t>
            </a:r>
            <a:r>
              <a:rPr lang="en-US" sz="1100" dirty="0">
                <a:latin typeface="source sans pro" panose="020B0503030403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Creative Commons Attribution-</a:t>
            </a:r>
            <a:r>
              <a:rPr lang="en-US" sz="1100" dirty="0" err="1">
                <a:latin typeface="source sans pro" panose="020B0503030403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ShareAlike</a:t>
            </a:r>
            <a:r>
              <a:rPr lang="en-US" sz="1100" dirty="0">
                <a:latin typeface="source sans pro" panose="020B0503030403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4.0 International License</a:t>
            </a:r>
            <a:r>
              <a:rPr lang="en-US" sz="1100" dirty="0">
                <a:latin typeface="source sans pro" panose="020B0503030403020204" pitchFamily="34" charset="0"/>
              </a:rPr>
              <a:t>.</a:t>
            </a:r>
            <a:endParaRPr lang="en-US" sz="11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D3120BD-6152-C956-7F5E-2C215E03CCF8}"/>
              </a:ext>
            </a:extLst>
          </p:cNvPr>
          <p:cNvCxnSpPr>
            <a:cxnSpLocks/>
          </p:cNvCxnSpPr>
          <p:nvPr/>
        </p:nvCxnSpPr>
        <p:spPr>
          <a:xfrm>
            <a:off x="468312" y="4800600"/>
            <a:ext cx="26558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89" name="Picture 1">
            <a:extLst>
              <a:ext uri="{FF2B5EF4-FFF2-40B4-BE49-F238E27FC236}">
                <a16:creationId xmlns:a16="http://schemas.microsoft.com/office/drawing/2014/main" id="{1AF76B35-C3A3-4804-B4A8-D4A8C3BF5C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350" y="3841059"/>
            <a:ext cx="7385050" cy="22533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2290" name="Rectangle 2">
            <a:extLst>
              <a:ext uri="{FF2B5EF4-FFF2-40B4-BE49-F238E27FC236}">
                <a16:creationId xmlns:a16="http://schemas.microsoft.com/office/drawing/2014/main" id="{D21C93A8-D6B4-4C64-9ED1-28E48DE76F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Measures of Location: Mean and Median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FA29CB96-8179-4F1B-A01A-89467E04483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For quantitative features.</a:t>
            </a:r>
          </a:p>
          <a:p>
            <a:r>
              <a:rPr lang="en-US" altLang="en-US" dirty="0"/>
              <a:t>The mean is the most common measure of the location of a set of points.  </a:t>
            </a:r>
          </a:p>
          <a:p>
            <a:r>
              <a:rPr lang="en-US" altLang="en-US" dirty="0"/>
              <a:t>However, the mean is very sensitive to outliers.   </a:t>
            </a:r>
          </a:p>
          <a:p>
            <a:r>
              <a:rPr lang="en-US" altLang="en-US" dirty="0"/>
              <a:t>Thus, the median or a trimmed mean is also commonly used.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6" name="Picture 4">
            <a:extLst>
              <a:ext uri="{FF2B5EF4-FFF2-40B4-BE49-F238E27FC236}">
                <a16:creationId xmlns:a16="http://schemas.microsoft.com/office/drawing/2014/main" id="{38E2721B-97D5-4F70-9D0A-E9E433E4C3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9256" y="4191000"/>
            <a:ext cx="5268744" cy="20732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aphicFrame>
        <p:nvGraphicFramePr>
          <p:cNvPr id="13315" name="Object 3">
            <a:extLst>
              <a:ext uri="{FF2B5EF4-FFF2-40B4-BE49-F238E27FC236}">
                <a16:creationId xmlns:a16="http://schemas.microsoft.com/office/drawing/2014/main" id="{79741D28-E26E-4793-AE08-9FD8B66F1BC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6295091"/>
              </p:ext>
            </p:extLst>
          </p:nvPr>
        </p:nvGraphicFramePr>
        <p:xfrm>
          <a:off x="822325" y="1752600"/>
          <a:ext cx="6505575" cy="1909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6506280" imgH="1909440" progId="">
                  <p:embed/>
                </p:oleObj>
              </mc:Choice>
              <mc:Fallback>
                <p:oleObj r:id="rId4" imgW="6506280" imgH="1909440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2325" y="1752600"/>
                        <a:ext cx="6505575" cy="1909762"/>
                      </a:xfrm>
                      <a:prstGeom prst="rect">
                        <a:avLst/>
                      </a:prstGeom>
                      <a:noFill/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3" name="Rectangle 1">
            <a:extLst>
              <a:ext uri="{FF2B5EF4-FFF2-40B4-BE49-F238E27FC236}">
                <a16:creationId xmlns:a16="http://schemas.microsoft.com/office/drawing/2014/main" id="{4DB3A995-39B7-4FE7-A0F6-93F991C4BE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Measures of Spread: Range and Variance</a:t>
            </a:r>
          </a:p>
        </p:txBody>
      </p:sp>
      <p:sp>
        <p:nvSpPr>
          <p:cNvPr id="13314" name="Rectangle 2">
            <a:extLst>
              <a:ext uri="{FF2B5EF4-FFF2-40B4-BE49-F238E27FC236}">
                <a16:creationId xmlns:a16="http://schemas.microsoft.com/office/drawing/2014/main" id="{DAAF4BEE-76FA-4B9F-973D-1D40621BDD3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Range is the difference between the max and min</a:t>
            </a:r>
          </a:p>
          <a:p>
            <a:r>
              <a:rPr lang="en-US" altLang="en-US" dirty="0"/>
              <a:t>The variance or standard deviation is the most common measure of the spread of a set of points. </a:t>
            </a:r>
          </a:p>
          <a:p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However, this is also sensitive to outliers, so that other measures are often used.  </a:t>
            </a:r>
          </a:p>
        </p:txBody>
      </p:sp>
      <p:pic>
        <p:nvPicPr>
          <p:cNvPr id="13317" name="Picture 5">
            <a:extLst>
              <a:ext uri="{FF2B5EF4-FFF2-40B4-BE49-F238E27FC236}">
                <a16:creationId xmlns:a16="http://schemas.microsoft.com/office/drawing/2014/main" id="{107FC34B-2CA7-41C0-A173-13415875FC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6130925"/>
            <a:ext cx="701675" cy="54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>
            <a:extLst>
              <a:ext uri="{FF2B5EF4-FFF2-40B4-BE49-F238E27FC236}">
                <a16:creationId xmlns:a16="http://schemas.microsoft.com/office/drawing/2014/main" id="{E5EBE390-D56B-4DF5-9845-E3DBAAFD42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Percentiles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38" name="Rectangle 2">
                <a:extLst>
                  <a:ext uri="{FF2B5EF4-FFF2-40B4-BE49-F238E27FC236}">
                    <a16:creationId xmlns:a16="http://schemas.microsoft.com/office/drawing/2014/main" id="{0B08C016-E37E-4D67-B433-BCA5086B005B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altLang="en-US" dirty="0"/>
              </a:p>
              <a:p>
                <a:r>
                  <a:rPr lang="en-US" altLang="en-US" dirty="0"/>
                  <a:t>Given an ordinal or continuous attribute x and a number p between 0 and 100,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altLang="en-US" dirty="0"/>
                  <a:t>percentile is a value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%</m:t>
                        </m:r>
                      </m:sub>
                    </m:sSub>
                  </m:oMath>
                </a14:m>
                <a:r>
                  <a:rPr lang="en-US" altLang="en-US" dirty="0"/>
                  <a:t>  of x such that p% of the observed values of x are less than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%</m:t>
                        </m:r>
                      </m:sub>
                    </m:sSub>
                  </m:oMath>
                </a14:m>
                <a:r>
                  <a:rPr lang="en-US" altLang="en-US" dirty="0"/>
                  <a:t>. </a:t>
                </a:r>
              </a:p>
              <a:p>
                <a:endParaRPr lang="en-US" altLang="en-US" dirty="0"/>
              </a:p>
              <a:p>
                <a:r>
                  <a:rPr lang="en-US" altLang="en-US" dirty="0"/>
                  <a:t>Example: the 50th percentile is the 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50%</m:t>
                        </m:r>
                      </m:sub>
                    </m:sSub>
                  </m:oMath>
                </a14:m>
                <a:r>
                  <a:rPr lang="en-US" altLang="en-US" dirty="0"/>
                  <a:t> such that 50% of all values of x are less than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50%</m:t>
                        </m:r>
                      </m:sub>
                    </m:sSub>
                  </m:oMath>
                </a14:m>
                <a:r>
                  <a:rPr lang="en-US" altLang="en-US" dirty="0"/>
                  <a:t>.</a:t>
                </a:r>
              </a:p>
            </p:txBody>
          </p:sp>
        </mc:Choice>
        <mc:Fallback xmlns="">
          <p:sp>
            <p:nvSpPr>
              <p:cNvPr id="14338" name="Rectangle 2">
                <a:extLst>
                  <a:ext uri="{FF2B5EF4-FFF2-40B4-BE49-F238E27FC236}">
                    <a16:creationId xmlns:a16="http://schemas.microsoft.com/office/drawing/2014/main" id="{0B08C016-E37E-4D67-B433-BCA5086B00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773" r="-1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>
            <a:extLst>
              <a:ext uri="{FF2B5EF4-FFF2-40B4-BE49-F238E27FC236}">
                <a16:creationId xmlns:a16="http://schemas.microsoft.com/office/drawing/2014/main" id="{58EF12C8-D494-4C70-B016-6FC7C2BF01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Percentiles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0D52B1-359A-4598-A3E9-41835507C2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15362" name="Object 2">
            <a:extLst>
              <a:ext uri="{FF2B5EF4-FFF2-40B4-BE49-F238E27FC236}">
                <a16:creationId xmlns:a16="http://schemas.microsoft.com/office/drawing/2014/main" id="{29453F30-4C2E-4B98-BD03-02DD5C2020A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63750" y="3665538"/>
          <a:ext cx="393700" cy="44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236520" imgH="201960" progId="">
                  <p:embed/>
                </p:oleObj>
              </mc:Choice>
              <mc:Fallback>
                <p:oleObj r:id="rId3" imgW="236520" imgH="201960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3750" y="3665538"/>
                        <a:ext cx="393700" cy="449262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3" name="Object 3">
            <a:extLst>
              <a:ext uri="{FF2B5EF4-FFF2-40B4-BE49-F238E27FC236}">
                <a16:creationId xmlns:a16="http://schemas.microsoft.com/office/drawing/2014/main" id="{EAE98483-3B7D-4F33-8983-D260A833B2B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19638" y="4178300"/>
          <a:ext cx="393700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236520" imgH="201960" progId="">
                  <p:embed/>
                </p:oleObj>
              </mc:Choice>
              <mc:Fallback>
                <p:oleObj r:id="rId5" imgW="236520" imgH="201960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9638" y="4178300"/>
                        <a:ext cx="393700" cy="449263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364" name="Picture 4">
            <a:extLst>
              <a:ext uri="{FF2B5EF4-FFF2-40B4-BE49-F238E27FC236}">
                <a16:creationId xmlns:a16="http://schemas.microsoft.com/office/drawing/2014/main" id="{4F981BC8-A706-4620-B4AE-E45021C603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638" y="1531938"/>
            <a:ext cx="8321675" cy="4411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5365" name="Line 5">
            <a:extLst>
              <a:ext uri="{FF2B5EF4-FFF2-40B4-BE49-F238E27FC236}">
                <a16:creationId xmlns:a16="http://schemas.microsoft.com/office/drawing/2014/main" id="{FD9DC23C-977C-4F35-9C61-810C435C6A6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10175" y="1736725"/>
            <a:ext cx="1924050" cy="2925763"/>
          </a:xfrm>
          <a:prstGeom prst="line">
            <a:avLst/>
          </a:prstGeom>
          <a:noFill/>
          <a:ln w="73080" cap="flat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66" name="Text Box 6">
            <a:extLst>
              <a:ext uri="{FF2B5EF4-FFF2-40B4-BE49-F238E27FC236}">
                <a16:creationId xmlns:a16="http://schemas.microsoft.com/office/drawing/2014/main" id="{FB83CC8E-97AE-4879-9CCD-A0D14409B4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73713" y="641350"/>
            <a:ext cx="3541712" cy="100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 algn="ctr"/>
            <a:r>
              <a:rPr lang="en-US" altLang="en-US" dirty="0">
                <a:latin typeface="+mn-lt"/>
              </a:rPr>
              <a:t>Median – </a:t>
            </a:r>
            <a:r>
              <a:rPr lang="en-US" altLang="en-US" sz="1800" dirty="0">
                <a:latin typeface="+mn-lt"/>
              </a:rPr>
              <a:t>50% of the </a:t>
            </a:r>
            <a:br>
              <a:rPr lang="en-US" altLang="en-US" sz="1800" dirty="0">
                <a:latin typeface="+mn-lt"/>
              </a:rPr>
            </a:br>
            <a:r>
              <a:rPr lang="en-US" altLang="en-US" sz="1800" dirty="0">
                <a:latin typeface="+mn-lt"/>
              </a:rPr>
              <a:t>cases has a smaller value &amp; 50%</a:t>
            </a:r>
            <a:br>
              <a:rPr lang="en-US" altLang="en-US" sz="1800" dirty="0">
                <a:latin typeface="+mn-lt"/>
              </a:rPr>
            </a:br>
            <a:r>
              <a:rPr lang="en-US" altLang="en-US" sz="1800" dirty="0">
                <a:latin typeface="+mn-lt"/>
              </a:rPr>
              <a:t>are larger</a:t>
            </a:r>
          </a:p>
        </p:txBody>
      </p:sp>
      <p:pic>
        <p:nvPicPr>
          <p:cNvPr id="15367" name="Picture 7">
            <a:extLst>
              <a:ext uri="{FF2B5EF4-FFF2-40B4-BE49-F238E27FC236}">
                <a16:creationId xmlns:a16="http://schemas.microsoft.com/office/drawing/2014/main" id="{52FECAB8-F765-46BB-A111-77FC88E783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6130925"/>
            <a:ext cx="701675" cy="54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>
            <a:extLst>
              <a:ext uri="{FF2B5EF4-FFF2-40B4-BE49-F238E27FC236}">
                <a16:creationId xmlns:a16="http://schemas.microsoft.com/office/drawing/2014/main" id="{9AED83E4-CD77-4466-BB91-4A22DA4BC0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Multivariate Summary Statistics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402" name="Rectangle 18">
                <a:extLst>
                  <a:ext uri="{FF2B5EF4-FFF2-40B4-BE49-F238E27FC236}">
                    <a16:creationId xmlns:a16="http://schemas.microsoft.com/office/drawing/2014/main" id="{B6FE7436-8499-450F-B833-EFDE269A3505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4111626" y="1825625"/>
                <a:ext cx="4403723" cy="4351338"/>
              </a:xfrm>
            </p:spPr>
            <p:txBody>
              <a:bodyPr/>
              <a:lstStyle/>
              <a:p>
                <a:r>
                  <a:rPr lang="en-US" altLang="en-US" dirty="0"/>
                  <a:t>Covariance between features </a:t>
                </a:r>
                <a:r>
                  <a:rPr lang="en-US" altLang="en-US" dirty="0" err="1"/>
                  <a:t>i</a:t>
                </a:r>
                <a:r>
                  <a:rPr lang="en-US" altLang="en-US" dirty="0"/>
                  <a:t> and j</a:t>
                </a:r>
              </a:p>
              <a:p>
                <a:endParaRPr lang="en-US" altLang="en-US" dirty="0"/>
              </a:p>
              <a:p>
                <a:endParaRPr lang="en-US" altLang="en-US" dirty="0"/>
              </a:p>
              <a:p>
                <a:endParaRPr lang="en-US" altLang="en-US" dirty="0"/>
              </a:p>
              <a:p>
                <a:r>
                  <a:rPr lang="en-US" altLang="en-US" dirty="0"/>
                  <a:t>Correlation</a:t>
                </a:r>
              </a:p>
              <a:p>
                <a:endParaRPr lang="en-US" altLang="en-US" dirty="0"/>
              </a:p>
              <a:p>
                <a:endParaRPr lang="en-US" altLang="en-US" dirty="0"/>
              </a:p>
              <a:p>
                <a:endParaRPr lang="en-US" alt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en-US" dirty="0"/>
                  <a:t> is the variance of feature </a:t>
                </a:r>
                <a:r>
                  <a:rPr lang="en-US" altLang="en-US" dirty="0" err="1"/>
                  <a:t>i</a:t>
                </a:r>
                <a:endParaRPr lang="en-US" altLang="en-US" dirty="0"/>
              </a:p>
              <a:p>
                <a:endParaRPr lang="en-US" altLang="en-US" dirty="0"/>
              </a:p>
            </p:txBody>
          </p:sp>
        </mc:Choice>
        <mc:Fallback xmlns="">
          <p:sp>
            <p:nvSpPr>
              <p:cNvPr id="16402" name="Rectangle 18">
                <a:extLst>
                  <a:ext uri="{FF2B5EF4-FFF2-40B4-BE49-F238E27FC236}">
                    <a16:creationId xmlns:a16="http://schemas.microsoft.com/office/drawing/2014/main" id="{B6FE7436-8499-450F-B833-EFDE269A350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111626" y="1825625"/>
                <a:ext cx="4403723" cy="4351338"/>
              </a:xfrm>
              <a:blipFill>
                <a:blip r:embed="rId4"/>
                <a:stretch>
                  <a:fillRect l="-1383" t="-1541" r="-1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6386" name="Group 2">
            <a:extLst>
              <a:ext uri="{FF2B5EF4-FFF2-40B4-BE49-F238E27FC236}">
                <a16:creationId xmlns:a16="http://schemas.microsoft.com/office/drawing/2014/main" id="{6850CE67-1E22-4BF2-9C90-C5B2E86B02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5331912"/>
              </p:ext>
            </p:extLst>
          </p:nvPr>
        </p:nvGraphicFramePr>
        <p:xfrm>
          <a:off x="773029" y="1752600"/>
          <a:ext cx="3036971" cy="2033585"/>
        </p:xfrm>
        <a:graphic>
          <a:graphicData uri="http://schemas.openxmlformats.org/drawingml/2006/table">
            <a:tbl>
              <a:tblPr firstRow="1">
                <a:tableStyleId>{74C1A8A3-306A-4EB7-A6B1-4F7E0EB9C5D6}</a:tableStyleId>
              </a:tblPr>
              <a:tblGrid>
                <a:gridCol w="1011928">
                  <a:extLst>
                    <a:ext uri="{9D8B030D-6E8A-4147-A177-3AD203B41FA5}">
                      <a16:colId xmlns:a16="http://schemas.microsoft.com/office/drawing/2014/main" val="1419407110"/>
                    </a:ext>
                  </a:extLst>
                </a:gridCol>
                <a:gridCol w="1013115">
                  <a:extLst>
                    <a:ext uri="{9D8B030D-6E8A-4147-A177-3AD203B41FA5}">
                      <a16:colId xmlns:a16="http://schemas.microsoft.com/office/drawing/2014/main" val="116312095"/>
                    </a:ext>
                  </a:extLst>
                </a:gridCol>
                <a:gridCol w="1011928">
                  <a:extLst>
                    <a:ext uri="{9D8B030D-6E8A-4147-A177-3AD203B41FA5}">
                      <a16:colId xmlns:a16="http://schemas.microsoft.com/office/drawing/2014/main" val="654994417"/>
                    </a:ext>
                  </a:extLst>
                </a:gridCol>
              </a:tblGrid>
              <a:tr h="406717"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Object</a:t>
                      </a:r>
                      <a:endParaRPr kumimoji="0" lang="en-US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DejaVu Sans" charset="0"/>
                      </a:endParaRPr>
                    </a:p>
                  </a:txBody>
                  <a:tcPr marL="90000" marR="90000" marT="68136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</a:tabLst>
                      </a:pPr>
                      <a:r>
                        <a:rPr kumimoji="0" lang="en-US" alt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x</a:t>
                      </a:r>
                      <a:r>
                        <a:rPr kumimoji="0" lang="en-US" altLang="en-US" sz="1800" u="none" strike="noStrike" cap="none" normalizeH="0" baseline="-3300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altLang="en-US" sz="1800" b="1" i="1" u="none" strike="noStrike" cap="none" normalizeH="0" baseline="-330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DejaVu Sans" charset="0"/>
                      </a:endParaRPr>
                    </a:p>
                  </a:txBody>
                  <a:tcPr marL="90000" marR="90000" marT="68136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</a:tabLst>
                      </a:pPr>
                      <a:r>
                        <a:rPr kumimoji="0" lang="en-US" alt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x</a:t>
                      </a:r>
                      <a:r>
                        <a:rPr kumimoji="0" lang="en-US" altLang="en-US" sz="1800" u="none" strike="noStrike" cap="none" normalizeH="0" baseline="-33000" dirty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altLang="en-US" sz="1800" b="1" i="1" u="none" strike="noStrike" cap="none" normalizeH="0" baseline="-330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DejaVu Sans" charset="0"/>
                      </a:endParaRPr>
                    </a:p>
                  </a:txBody>
                  <a:tcPr marL="90000" marR="90000" marT="68136" marB="46800" horzOverflow="overflow"/>
                </a:tc>
                <a:extLst>
                  <a:ext uri="{0D108BD9-81ED-4DB2-BD59-A6C34878D82A}">
                    <a16:rowId xmlns:a16="http://schemas.microsoft.com/office/drawing/2014/main" val="2896530928"/>
                  </a:ext>
                </a:extLst>
              </a:tr>
              <a:tr h="406717"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DejaVu Sans" charset="0"/>
                      </a:endParaRPr>
                    </a:p>
                  </a:txBody>
                  <a:tcPr marL="90000" marR="90000" marT="68136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12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DejaVu Sans" charset="0"/>
                      </a:endParaRPr>
                    </a:p>
                  </a:txBody>
                  <a:tcPr marL="90000" marR="90000" marT="68136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15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DejaVu Sans" charset="0"/>
                      </a:endParaRPr>
                    </a:p>
                  </a:txBody>
                  <a:tcPr marL="90000" marR="90000" marT="68136" marB="46800" horzOverflow="overflow"/>
                </a:tc>
                <a:extLst>
                  <a:ext uri="{0D108BD9-81ED-4DB2-BD59-A6C34878D82A}">
                    <a16:rowId xmlns:a16="http://schemas.microsoft.com/office/drawing/2014/main" val="828320325"/>
                  </a:ext>
                </a:extLst>
              </a:tr>
              <a:tr h="406717"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DejaVu Sans" charset="0"/>
                      </a:endParaRPr>
                    </a:p>
                  </a:txBody>
                  <a:tcPr marL="90000" marR="90000" marT="68136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DejaVu Sans" charset="0"/>
                      </a:endParaRPr>
                    </a:p>
                  </a:txBody>
                  <a:tcPr marL="90000" marR="90000" marT="68136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DejaVu Sans" charset="0"/>
                      </a:endParaRPr>
                    </a:p>
                  </a:txBody>
                  <a:tcPr marL="90000" marR="90000" marT="68136" marB="46800" horzOverflow="overflow"/>
                </a:tc>
                <a:extLst>
                  <a:ext uri="{0D108BD9-81ED-4DB2-BD59-A6C34878D82A}">
                    <a16:rowId xmlns:a16="http://schemas.microsoft.com/office/drawing/2014/main" val="566459358"/>
                  </a:ext>
                </a:extLst>
              </a:tr>
              <a:tr h="406717"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...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DejaVu Sans" charset="0"/>
                      </a:endParaRPr>
                    </a:p>
                  </a:txBody>
                  <a:tcPr marL="36000" marR="36000" marT="57336" marB="36000" horzOverflow="overflow"/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...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DejaVu Sans" charset="0"/>
                      </a:endParaRPr>
                    </a:p>
                  </a:txBody>
                  <a:tcPr marL="90000" marR="90000" marT="68136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...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DejaVu Sans" charset="0"/>
                      </a:endParaRPr>
                    </a:p>
                  </a:txBody>
                  <a:tcPr marL="90000" marR="90000" marT="68136" marB="46800" horzOverflow="overflow"/>
                </a:tc>
                <a:extLst>
                  <a:ext uri="{0D108BD9-81ED-4DB2-BD59-A6C34878D82A}">
                    <a16:rowId xmlns:a16="http://schemas.microsoft.com/office/drawing/2014/main" val="61214833"/>
                  </a:ext>
                </a:extLst>
              </a:tr>
              <a:tr h="406717"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m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DejaVu Sans" charset="0"/>
                      </a:endParaRPr>
                    </a:p>
                  </a:txBody>
                  <a:tcPr marL="90000" marR="90000" marT="68136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18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DejaVu Sans" charset="0"/>
                      </a:endParaRPr>
                    </a:p>
                  </a:txBody>
                  <a:tcPr marL="90000" marR="90000" marT="68136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DejaVu Sans" charset="0"/>
                      </a:endParaRPr>
                    </a:p>
                  </a:txBody>
                  <a:tcPr marL="90000" marR="90000" marT="68136" marB="46800" horzOverflow="overflow"/>
                </a:tc>
                <a:extLst>
                  <a:ext uri="{0D108BD9-81ED-4DB2-BD59-A6C34878D82A}">
                    <a16:rowId xmlns:a16="http://schemas.microsoft.com/office/drawing/2014/main" val="1242809284"/>
                  </a:ext>
                </a:extLst>
              </a:tr>
            </a:tbl>
          </a:graphicData>
        </a:graphic>
      </p:graphicFrame>
      <p:graphicFrame>
        <p:nvGraphicFramePr>
          <p:cNvPr id="16403" name="Object 19">
            <a:extLst>
              <a:ext uri="{FF2B5EF4-FFF2-40B4-BE49-F238E27FC236}">
                <a16:creationId xmlns:a16="http://schemas.microsoft.com/office/drawing/2014/main" id="{BD80A133-07B3-4CCA-ACB7-4014EE5FB92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0576173"/>
              </p:ext>
            </p:extLst>
          </p:nvPr>
        </p:nvGraphicFramePr>
        <p:xfrm>
          <a:off x="4425155" y="2214166"/>
          <a:ext cx="4343157" cy="7576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3776760" imgH="659880" progId="">
                  <p:embed/>
                </p:oleObj>
              </mc:Choice>
              <mc:Fallback>
                <p:oleObj r:id="rId5" imgW="3776760" imgH="659880" progId="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5155" y="2214166"/>
                        <a:ext cx="4343157" cy="757634"/>
                      </a:xfrm>
                      <a:prstGeom prst="rect">
                        <a:avLst/>
                      </a:prstGeom>
                      <a:noFill/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04" name="Object 20">
            <a:extLst>
              <a:ext uri="{FF2B5EF4-FFF2-40B4-BE49-F238E27FC236}">
                <a16:creationId xmlns:a16="http://schemas.microsoft.com/office/drawing/2014/main" id="{E0329592-7B44-4F30-844A-69CEED43B22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632174"/>
              </p:ext>
            </p:extLst>
          </p:nvPr>
        </p:nvGraphicFramePr>
        <p:xfrm>
          <a:off x="5638801" y="3657601"/>
          <a:ext cx="1532994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7" imgW="992160" imgH="740520" progId="">
                  <p:embed/>
                </p:oleObj>
              </mc:Choice>
              <mc:Fallback>
                <p:oleObj r:id="rId7" imgW="992160" imgH="740520" progId="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1" y="3657601"/>
                        <a:ext cx="1532994" cy="1143000"/>
                      </a:xfrm>
                      <a:prstGeom prst="rect">
                        <a:avLst/>
                      </a:prstGeom>
                      <a:noFill/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410" name="Picture 2">
            <a:extLst>
              <a:ext uri="{FF2B5EF4-FFF2-40B4-BE49-F238E27FC236}">
                <a16:creationId xmlns:a16="http://schemas.microsoft.com/office/drawing/2014/main" id="{5467FF44-2F2E-4CE3-BF2F-2287483DC3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531" b="2"/>
          <a:stretch/>
        </p:blipFill>
        <p:spPr bwMode="auto">
          <a:xfrm>
            <a:off x="2642616" y="10"/>
            <a:ext cx="6501384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7" name="Rectangle 136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731745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17" name="Rectangle 1">
            <a:extLst>
              <a:ext uri="{FF2B5EF4-FFF2-40B4-BE49-F238E27FC236}">
                <a16:creationId xmlns:a16="http://schemas.microsoft.com/office/drawing/2014/main" id="{302DF694-6BF2-421C-B98B-42E702E6E6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78320" y="1161288"/>
            <a:ext cx="2578608" cy="1124712"/>
          </a:xfrm>
        </p:spPr>
        <p:txBody>
          <a:bodyPr anchor="b">
            <a:normAutofit/>
          </a:bodyPr>
          <a:lstStyle/>
          <a:p>
            <a:r>
              <a:rPr lang="en-US" altLang="en-US" sz="2400"/>
              <a:t>Topics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87775" y="674370"/>
            <a:ext cx="73152" cy="4114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183" y="2443480"/>
            <a:ext cx="2475738" cy="9144"/>
          </a:xfrm>
          <a:prstGeom prst="rect">
            <a:avLst/>
          </a:prstGeom>
          <a:solidFill>
            <a:srgbClr val="D5D5D5"/>
          </a:solidFill>
          <a:ln w="3175">
            <a:solidFill>
              <a:srgbClr val="D5D5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218" name="Rectangle 2">
            <a:extLst>
              <a:ext uri="{FF2B5EF4-FFF2-40B4-BE49-F238E27FC236}">
                <a16:creationId xmlns:a16="http://schemas.microsoft.com/office/drawing/2014/main" id="{D128D3FC-71AC-4AB1-BE9C-049A2FB622D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78320" y="2718054"/>
            <a:ext cx="2579180" cy="3207258"/>
          </a:xfrm>
        </p:spPr>
        <p:txBody>
          <a:bodyPr anchor="t">
            <a:normAutofit/>
          </a:bodyPr>
          <a:lstStyle/>
          <a:p>
            <a:r>
              <a:rPr lang="en-US" altLang="en-US" sz="1500" dirty="0"/>
              <a:t>Exploratory Data Analysis</a:t>
            </a:r>
          </a:p>
          <a:p>
            <a:r>
              <a:rPr lang="en-US" altLang="en-US" sz="1500" dirty="0"/>
              <a:t>Summary Statistics</a:t>
            </a:r>
          </a:p>
          <a:p>
            <a:r>
              <a:rPr lang="en-US" altLang="en-US" sz="1500" b="1" dirty="0"/>
              <a:t>Visualization</a:t>
            </a:r>
          </a:p>
          <a:p>
            <a:endParaRPr lang="en-US" altLang="en-US" sz="1500" dirty="0"/>
          </a:p>
        </p:txBody>
      </p:sp>
    </p:spTree>
    <p:extLst>
      <p:ext uri="{BB962C8B-B14F-4D97-AF65-F5344CB8AC3E}">
        <p14:creationId xmlns:p14="http://schemas.microsoft.com/office/powerpoint/2010/main" val="29243320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>
            <a:extLst>
              <a:ext uri="{FF2B5EF4-FFF2-40B4-BE49-F238E27FC236}">
                <a16:creationId xmlns:a16="http://schemas.microsoft.com/office/drawing/2014/main" id="{C6BB5472-BBF1-4A48-A454-005702F23A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Visualization</a:t>
            </a:r>
          </a:p>
        </p:txBody>
      </p:sp>
      <p:sp>
        <p:nvSpPr>
          <p:cNvPr id="18434" name="Rectangle 2">
            <a:extLst>
              <a:ext uri="{FF2B5EF4-FFF2-40B4-BE49-F238E27FC236}">
                <a16:creationId xmlns:a16="http://schemas.microsoft.com/office/drawing/2014/main" id="{041EC8C6-7269-4906-AC12-5C1878B266C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Visualization is the conversion of data into a visual or tabular format so that the characteristics of the data and the </a:t>
            </a:r>
            <a:r>
              <a:rPr lang="en-US" altLang="en-US" b="1" dirty="0"/>
              <a:t>relationships among data items or attributes </a:t>
            </a:r>
            <a:r>
              <a:rPr lang="en-US" altLang="en-US" dirty="0"/>
              <a:t>can be analyzed or reported.</a:t>
            </a:r>
          </a:p>
          <a:p>
            <a:endParaRPr lang="en-US" altLang="en-US" dirty="0"/>
          </a:p>
          <a:p>
            <a:r>
              <a:rPr lang="en-US" altLang="en-US" dirty="0"/>
              <a:t>Visualization of data is one of the most powerful and appealing techniques for data exploration. </a:t>
            </a:r>
          </a:p>
          <a:p>
            <a:pPr lvl="1"/>
            <a:r>
              <a:rPr lang="en-US" altLang="en-US" dirty="0"/>
              <a:t>Humans have a well-developed ability to analyze large amounts of information that is presented visually</a:t>
            </a:r>
          </a:p>
          <a:p>
            <a:pPr lvl="1"/>
            <a:r>
              <a:rPr lang="en-US" altLang="en-US" dirty="0"/>
              <a:t>Can detect general patterns and trends</a:t>
            </a:r>
          </a:p>
          <a:p>
            <a:pPr lvl="1"/>
            <a:r>
              <a:rPr lang="en-US" altLang="en-US" dirty="0"/>
              <a:t>Can detect outliers and unusual patterns   </a:t>
            </a:r>
          </a:p>
          <a:p>
            <a:pPr lvl="2"/>
            <a:endParaRPr lang="en-US" alt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7" name="Picture 1">
            <a:extLst>
              <a:ext uri="{FF2B5EF4-FFF2-40B4-BE49-F238E27FC236}">
                <a16:creationId xmlns:a16="http://schemas.microsoft.com/office/drawing/2014/main" id="{16C39263-B535-4C2B-9009-CC95322AF5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76"/>
          <a:stretch>
            <a:fillRect/>
          </a:stretch>
        </p:blipFill>
        <p:spPr bwMode="auto">
          <a:xfrm>
            <a:off x="1584325" y="2822575"/>
            <a:ext cx="5502275" cy="365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b="2776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9458" name="Rectangle 2">
            <a:extLst>
              <a:ext uri="{FF2B5EF4-FFF2-40B4-BE49-F238E27FC236}">
                <a16:creationId xmlns:a16="http://schemas.microsoft.com/office/drawing/2014/main" id="{AB5FC1B8-0869-4C76-B91D-9A146F6502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Example: Sea Surface Temperature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BC3201DF-62F0-44D9-9F1E-FCBFEE9C795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The following shows the Sea Surface Temperature (SST) for July 1982</a:t>
            </a:r>
          </a:p>
          <a:p>
            <a:r>
              <a:rPr lang="en-US" altLang="en-US" dirty="0"/>
              <a:t>Tens of thousands of data points are summarized in a single figure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>
            <a:extLst>
              <a:ext uri="{FF2B5EF4-FFF2-40B4-BE49-F238E27FC236}">
                <a16:creationId xmlns:a16="http://schemas.microsoft.com/office/drawing/2014/main" id="{957CF261-A726-4693-A9CC-3F59A64C8F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Representation</a:t>
            </a:r>
          </a:p>
        </p:txBody>
      </p:sp>
      <p:sp>
        <p:nvSpPr>
          <p:cNvPr id="20482" name="Rectangle 2">
            <a:extLst>
              <a:ext uri="{FF2B5EF4-FFF2-40B4-BE49-F238E27FC236}">
                <a16:creationId xmlns:a16="http://schemas.microsoft.com/office/drawing/2014/main" id="{7266B2F1-1940-4B05-B1B7-FEA7F84EDD1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Is the mapping of information to a visual format</a:t>
            </a:r>
          </a:p>
          <a:p>
            <a:r>
              <a:rPr lang="en-US" altLang="en-US"/>
              <a:t>Data objects, their attributes, and the relationships among data objects are translated into graphical elements such as points, lines, shapes, and colors.</a:t>
            </a:r>
          </a:p>
          <a:p>
            <a:r>
              <a:rPr lang="en-US" altLang="en-US"/>
              <a:t>Example: </a:t>
            </a:r>
          </a:p>
          <a:p>
            <a:pPr lvl="1"/>
            <a:r>
              <a:rPr lang="en-US" altLang="en-US"/>
              <a:t>Objects are often represented as points</a:t>
            </a:r>
          </a:p>
          <a:p>
            <a:pPr lvl="1"/>
            <a:r>
              <a:rPr lang="en-US" altLang="en-US"/>
              <a:t>Their attribute values can be represented as the position of the points or the characteristics of the points, e.g., color, size, and shape</a:t>
            </a:r>
          </a:p>
          <a:p>
            <a:pPr lvl="1"/>
            <a:r>
              <a:rPr lang="en-US" altLang="en-US"/>
              <a:t>If position is used, then the relationships of points, i.e., whether they form groups or a point is an outlier, is easily perceived.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>
            <a:extLst>
              <a:ext uri="{FF2B5EF4-FFF2-40B4-BE49-F238E27FC236}">
                <a16:creationId xmlns:a16="http://schemas.microsoft.com/office/drawing/2014/main" id="{334906D6-19DD-4DAB-8223-89C7AC752B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Arrangement</a:t>
            </a:r>
          </a:p>
        </p:txBody>
      </p:sp>
      <p:sp>
        <p:nvSpPr>
          <p:cNvPr id="21506" name="Rectangle 2">
            <a:extLst>
              <a:ext uri="{FF2B5EF4-FFF2-40B4-BE49-F238E27FC236}">
                <a16:creationId xmlns:a16="http://schemas.microsoft.com/office/drawing/2014/main" id="{FCFAB34D-796E-4431-B3C6-79D557DF592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Is the placement of visual elements within a display</a:t>
            </a:r>
          </a:p>
          <a:p>
            <a:r>
              <a:rPr lang="en-US" altLang="en-US"/>
              <a:t>Can make a large difference in how easy it is to understand the data</a:t>
            </a:r>
          </a:p>
          <a:p>
            <a:r>
              <a:rPr lang="en-US" altLang="en-US"/>
              <a:t>Example:  </a:t>
            </a:r>
          </a:p>
          <a:p>
            <a:endParaRPr lang="en-US" altLang="en-US"/>
          </a:p>
          <a:p>
            <a:pPr lvl="1"/>
            <a:endParaRPr lang="en-US" altLang="en-US"/>
          </a:p>
        </p:txBody>
      </p:sp>
      <p:pic>
        <p:nvPicPr>
          <p:cNvPr id="21507" name="Picture 3">
            <a:extLst>
              <a:ext uri="{FF2B5EF4-FFF2-40B4-BE49-F238E27FC236}">
                <a16:creationId xmlns:a16="http://schemas.microsoft.com/office/drawing/2014/main" id="{EF3602FB-3D0D-4A01-B679-215F781344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582988"/>
            <a:ext cx="6992938" cy="2741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53030-919F-5DF8-93C0-1C7D8EAD3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Code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4B214E-8ED1-4E50-1856-315923B63A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677150" cy="4351338"/>
          </a:xfrm>
        </p:spPr>
        <p:txBody>
          <a:bodyPr/>
          <a:lstStyle/>
          <a:p>
            <a:r>
              <a:rPr lang="en-US" dirty="0"/>
              <a:t>Available R Code examples are indicated </a:t>
            </a:r>
            <a:br>
              <a:rPr lang="en-US" dirty="0"/>
            </a:br>
            <a:r>
              <a:rPr lang="en-US" dirty="0"/>
              <a:t>on slides by the R logo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Examples are available at</a:t>
            </a:r>
            <a:br>
              <a:rPr lang="en-US" dirty="0"/>
            </a:br>
            <a:r>
              <a:rPr lang="en-US" sz="1800" dirty="0">
                <a:hlinkClick r:id="rId2"/>
              </a:rPr>
              <a:t>https://mhahsler.github.io/Introduction_to_Data_Mining_R_Examples/</a:t>
            </a:r>
            <a:r>
              <a:rPr lang="en-US" sz="1800" dirty="0"/>
              <a:t> </a:t>
            </a:r>
            <a:endParaRPr lang="en-US" dirty="0"/>
          </a:p>
        </p:txBody>
      </p:sp>
      <p:pic>
        <p:nvPicPr>
          <p:cNvPr id="15" name="Picture 14" descr="A qr code with a blue letter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74805D84-F754-5B49-9101-2D133912FB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4559299"/>
            <a:ext cx="1885950" cy="1933575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9D618B8-BD22-A4B7-CCE6-B1E3C1C4E5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5550" y="2438400"/>
            <a:ext cx="701675" cy="54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827179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>
            <a:extLst>
              <a:ext uri="{FF2B5EF4-FFF2-40B4-BE49-F238E27FC236}">
                <a16:creationId xmlns:a16="http://schemas.microsoft.com/office/drawing/2014/main" id="{B1809546-A88D-463C-8DA4-B2FE421AF1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Selection</a:t>
            </a:r>
          </a:p>
        </p:txBody>
      </p:sp>
      <p:sp>
        <p:nvSpPr>
          <p:cNvPr id="22530" name="Rectangle 2">
            <a:extLst>
              <a:ext uri="{FF2B5EF4-FFF2-40B4-BE49-F238E27FC236}">
                <a16:creationId xmlns:a16="http://schemas.microsoft.com/office/drawing/2014/main" id="{8FAC5FF0-34FB-42F6-B23A-09A10D9C729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Is the elimination or the deemphasis of certain objects and attributes</a:t>
            </a:r>
          </a:p>
          <a:p>
            <a:endParaRPr lang="en-US" altLang="en-US"/>
          </a:p>
          <a:p>
            <a:r>
              <a:rPr lang="en-US" altLang="en-US"/>
              <a:t>Selection may involve the choosing a subset of attributes </a:t>
            </a:r>
          </a:p>
          <a:p>
            <a:pPr lvl="1"/>
            <a:r>
              <a:rPr lang="en-US" altLang="en-US"/>
              <a:t>Dimensionality reduction is often used to reduce the number of dimensions to two or three</a:t>
            </a:r>
          </a:p>
          <a:p>
            <a:pPr lvl="1"/>
            <a:r>
              <a:rPr lang="en-US" altLang="en-US"/>
              <a:t>Alternatively, pairs of attributes can be considered</a:t>
            </a:r>
          </a:p>
          <a:p>
            <a:endParaRPr lang="en-US" altLang="en-US"/>
          </a:p>
          <a:p>
            <a:r>
              <a:rPr lang="en-US" altLang="en-US"/>
              <a:t>Selection may also involve choosing a subset of objects</a:t>
            </a:r>
          </a:p>
          <a:p>
            <a:pPr lvl="1"/>
            <a:r>
              <a:rPr lang="en-US" altLang="en-US"/>
              <a:t> A region of the screen can only show so many points</a:t>
            </a:r>
          </a:p>
          <a:p>
            <a:pPr lvl="1"/>
            <a:r>
              <a:rPr lang="en-US" altLang="en-US"/>
              <a:t>Can sample, but want to preserve points in sparse areas </a:t>
            </a:r>
          </a:p>
          <a:p>
            <a:pPr lvl="1"/>
            <a:endParaRPr lang="en-US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8" name="Rectangle 77">
            <a:extLst>
              <a:ext uri="{FF2B5EF4-FFF2-40B4-BE49-F238E27FC236}">
                <a16:creationId xmlns:a16="http://schemas.microsoft.com/office/drawing/2014/main" id="{B3684CCF-CEBB-4D8E-A366-95E43D4C7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93" name="Rectangle 1">
            <a:extLst>
              <a:ext uri="{FF2B5EF4-FFF2-40B4-BE49-F238E27FC236}">
                <a16:creationId xmlns:a16="http://schemas.microsoft.com/office/drawing/2014/main" id="{E05C749F-32C2-4046-8D5A-E744286520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345810"/>
            <a:ext cx="3720709" cy="1325563"/>
          </a:xfrm>
        </p:spPr>
        <p:txBody>
          <a:bodyPr>
            <a:normAutofit/>
          </a:bodyPr>
          <a:lstStyle/>
          <a:p>
            <a:r>
              <a:rPr lang="en-US" altLang="en-US" dirty="0"/>
              <a:t>The Iris Dataset  </a:t>
            </a:r>
          </a:p>
        </p:txBody>
      </p:sp>
      <p:sp>
        <p:nvSpPr>
          <p:cNvPr id="8194" name="Rectangle 2">
            <a:extLst>
              <a:ext uri="{FF2B5EF4-FFF2-40B4-BE49-F238E27FC236}">
                <a16:creationId xmlns:a16="http://schemas.microsoft.com/office/drawing/2014/main" id="{81597E6E-17FB-4DFA-988C-5B4D5340E24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8650" y="1524000"/>
            <a:ext cx="3852419" cy="32004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en-US" dirty="0"/>
              <a:t>Many of the exploratory data techniques are illustrated with the Iris Plant data set.</a:t>
            </a:r>
          </a:p>
          <a:p>
            <a:r>
              <a:rPr lang="en-US" altLang="en-US" dirty="0"/>
              <a:t>Included as a demo </a:t>
            </a:r>
            <a:r>
              <a:rPr lang="en-US" altLang="en-US" dirty="0" err="1"/>
              <a:t>datasert</a:t>
            </a:r>
            <a:r>
              <a:rPr lang="en-US" altLang="en-US" dirty="0"/>
              <a:t> in many tools (R, </a:t>
            </a:r>
            <a:r>
              <a:rPr lang="en-US" altLang="en-US" dirty="0" err="1"/>
              <a:t>scikit</a:t>
            </a:r>
            <a:r>
              <a:rPr lang="en-US" altLang="en-US" dirty="0"/>
              <a:t>-learn, </a:t>
            </a:r>
            <a:r>
              <a:rPr lang="en-US" altLang="en-US" dirty="0" err="1"/>
              <a:t>Rapidminer</a:t>
            </a:r>
            <a:r>
              <a:rPr lang="en-US" altLang="en-US" dirty="0"/>
              <a:t>, …).</a:t>
            </a:r>
          </a:p>
          <a:p>
            <a:r>
              <a:rPr lang="en-US" altLang="en-US" dirty="0"/>
              <a:t>Can be obtained from the UCI Machine Learning Repository </a:t>
            </a:r>
            <a:br>
              <a:rPr lang="en-US" altLang="en-US" dirty="0"/>
            </a:br>
            <a:r>
              <a:rPr lang="en-US" altLang="en-US" dirty="0">
                <a:hlinkClick r:id="rId3"/>
              </a:rPr>
              <a:t>http://www.ics.uci.edu/~mlearn/MLRepository.html</a:t>
            </a:r>
            <a:r>
              <a:rPr lang="en-US" altLang="en-US" dirty="0"/>
              <a:t> </a:t>
            </a:r>
          </a:p>
          <a:p>
            <a:r>
              <a:rPr lang="en-US" altLang="en-US" dirty="0"/>
              <a:t>From the statistician R.A. Fisher</a:t>
            </a:r>
          </a:p>
          <a:p>
            <a:r>
              <a:rPr lang="en-US" altLang="en-US" dirty="0"/>
              <a:t>150 flowers, three types (classes).</a:t>
            </a:r>
          </a:p>
          <a:p>
            <a:r>
              <a:rPr lang="en-US" altLang="en-US" dirty="0"/>
              <a:t>Four (non-class) attributes</a:t>
            </a:r>
          </a:p>
        </p:txBody>
      </p:sp>
      <p:pic>
        <p:nvPicPr>
          <p:cNvPr id="18434" name="Picture 2">
            <a:extLst>
              <a:ext uri="{FF2B5EF4-FFF2-40B4-BE49-F238E27FC236}">
                <a16:creationId xmlns:a16="http://schemas.microsoft.com/office/drawing/2014/main" id="{4ABBEA75-2167-4E00-B318-433F1AE9A8D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19" r="3" b="3"/>
          <a:stretch/>
        </p:blipFill>
        <p:spPr bwMode="auto">
          <a:xfrm>
            <a:off x="5435266" y="3154859"/>
            <a:ext cx="3022934" cy="3703141"/>
          </a:xfrm>
          <a:custGeom>
            <a:avLst/>
            <a:gdLst/>
            <a:ahLst/>
            <a:cxnLst/>
            <a:rect l="l" t="t" r="r" b="b"/>
            <a:pathLst>
              <a:path w="4030579" h="3703141">
                <a:moveTo>
                  <a:pt x="2015289" y="0"/>
                </a:moveTo>
                <a:cubicBezTo>
                  <a:pt x="3128303" y="0"/>
                  <a:pt x="4030579" y="902277"/>
                  <a:pt x="4030579" y="2015290"/>
                </a:cubicBezTo>
                <a:cubicBezTo>
                  <a:pt x="4030579" y="2710923"/>
                  <a:pt x="3678127" y="3324237"/>
                  <a:pt x="3142057" y="3686399"/>
                </a:cubicBezTo>
                <a:lnTo>
                  <a:pt x="3114499" y="3703141"/>
                </a:lnTo>
                <a:lnTo>
                  <a:pt x="916080" y="3703141"/>
                </a:lnTo>
                <a:lnTo>
                  <a:pt x="888522" y="3686399"/>
                </a:lnTo>
                <a:cubicBezTo>
                  <a:pt x="352452" y="3324237"/>
                  <a:pt x="0" y="2710923"/>
                  <a:pt x="0" y="2015290"/>
                </a:cubicBezTo>
                <a:cubicBezTo>
                  <a:pt x="0" y="902277"/>
                  <a:pt x="902277" y="0"/>
                  <a:pt x="2015289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0" name="Arc 79">
            <a:extLst>
              <a:ext uri="{FF2B5EF4-FFF2-40B4-BE49-F238E27FC236}">
                <a16:creationId xmlns:a16="http://schemas.microsoft.com/office/drawing/2014/main" id="{70BEB1E7-2F88-40BC-B73D-42E5B6F80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4759070" flipV="1">
            <a:off x="3997723" y="-218643"/>
            <a:ext cx="4083433" cy="3062575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436" name="Picture 4">
            <a:extLst>
              <a:ext uri="{FF2B5EF4-FFF2-40B4-BE49-F238E27FC236}">
                <a16:creationId xmlns:a16="http://schemas.microsoft.com/office/drawing/2014/main" id="{7983D5C4-3DF0-4C15-BBE3-2837E2BE678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13" r="14574" b="1"/>
          <a:stretch/>
        </p:blipFill>
        <p:spPr bwMode="auto">
          <a:xfrm>
            <a:off x="4729355" y="1"/>
            <a:ext cx="2639484" cy="3007909"/>
          </a:xfrm>
          <a:custGeom>
            <a:avLst/>
            <a:gdLst/>
            <a:ahLst/>
            <a:cxnLst/>
            <a:rect l="l" t="t" r="r" b="b"/>
            <a:pathLst>
              <a:path w="3519312" h="3007909">
                <a:moveTo>
                  <a:pt x="519780" y="0"/>
                </a:moveTo>
                <a:lnTo>
                  <a:pt x="2999532" y="0"/>
                </a:lnTo>
                <a:lnTo>
                  <a:pt x="3003921" y="3989"/>
                </a:lnTo>
                <a:cubicBezTo>
                  <a:pt x="3322356" y="322424"/>
                  <a:pt x="3519312" y="762338"/>
                  <a:pt x="3519312" y="1248253"/>
                </a:cubicBezTo>
                <a:cubicBezTo>
                  <a:pt x="3519312" y="2220084"/>
                  <a:pt x="2731487" y="3007909"/>
                  <a:pt x="1759656" y="3007909"/>
                </a:cubicBezTo>
                <a:cubicBezTo>
                  <a:pt x="787826" y="3007909"/>
                  <a:pt x="0" y="2220084"/>
                  <a:pt x="0" y="1248253"/>
                </a:cubicBezTo>
                <a:cubicBezTo>
                  <a:pt x="0" y="762338"/>
                  <a:pt x="196957" y="322424"/>
                  <a:pt x="515392" y="3989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38" name="Picture 6">
            <a:extLst>
              <a:ext uri="{FF2B5EF4-FFF2-40B4-BE49-F238E27FC236}">
                <a16:creationId xmlns:a16="http://schemas.microsoft.com/office/drawing/2014/main" id="{70D9BE74-4547-4D47-BF09-1B7658498F3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23" r="26525" b="3"/>
          <a:stretch/>
        </p:blipFill>
        <p:spPr bwMode="auto">
          <a:xfrm>
            <a:off x="7450096" y="372217"/>
            <a:ext cx="1693904" cy="3554668"/>
          </a:xfrm>
          <a:custGeom>
            <a:avLst/>
            <a:gdLst/>
            <a:ahLst/>
            <a:cxnLst/>
            <a:rect l="l" t="t" r="r" b="b"/>
            <a:pathLst>
              <a:path w="2258539" h="3554668">
                <a:moveTo>
                  <a:pt x="1777334" y="0"/>
                </a:moveTo>
                <a:cubicBezTo>
                  <a:pt x="1900033" y="0"/>
                  <a:pt x="2019829" y="12434"/>
                  <a:pt x="2135529" y="36109"/>
                </a:cubicBezTo>
                <a:lnTo>
                  <a:pt x="2258539" y="67738"/>
                </a:lnTo>
                <a:lnTo>
                  <a:pt x="2258539" y="3486930"/>
                </a:lnTo>
                <a:lnTo>
                  <a:pt x="2135529" y="3518559"/>
                </a:lnTo>
                <a:cubicBezTo>
                  <a:pt x="2019829" y="3542235"/>
                  <a:pt x="1900033" y="3554668"/>
                  <a:pt x="1777334" y="3554668"/>
                </a:cubicBezTo>
                <a:cubicBezTo>
                  <a:pt x="795739" y="3554668"/>
                  <a:pt x="0" y="2758929"/>
                  <a:pt x="0" y="1777334"/>
                </a:cubicBezTo>
                <a:cubicBezTo>
                  <a:pt x="0" y="795740"/>
                  <a:pt x="795739" y="0"/>
                  <a:pt x="177733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F081E7D-7979-4F2A-9AE6-A069BB9C0FDD}"/>
              </a:ext>
            </a:extLst>
          </p:cNvPr>
          <p:cNvSpPr txBox="1"/>
          <p:nvPr/>
        </p:nvSpPr>
        <p:spPr>
          <a:xfrm>
            <a:off x="6193436" y="3479451"/>
            <a:ext cx="1655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Iris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Setosa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1109946-0445-4BDD-903B-13AD0777CB95}"/>
              </a:ext>
            </a:extLst>
          </p:cNvPr>
          <p:cNvSpPr txBox="1"/>
          <p:nvPr/>
        </p:nvSpPr>
        <p:spPr>
          <a:xfrm>
            <a:off x="5061313" y="0"/>
            <a:ext cx="20931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Iris Versicolor</a:t>
            </a:r>
          </a:p>
          <a:p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AA9F632-4019-4078-AAAD-B56D09D04763}"/>
              </a:ext>
            </a:extLst>
          </p:cNvPr>
          <p:cNvSpPr txBox="1"/>
          <p:nvPr/>
        </p:nvSpPr>
        <p:spPr>
          <a:xfrm>
            <a:off x="7391400" y="388203"/>
            <a:ext cx="16551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Iris Virginica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DD26DBC-DCAC-4ECE-B0D9-95C16C022F9B}"/>
              </a:ext>
            </a:extLst>
          </p:cNvPr>
          <p:cNvSpPr txBox="1"/>
          <p:nvPr/>
        </p:nvSpPr>
        <p:spPr>
          <a:xfrm>
            <a:off x="381000" y="5768712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BB6BEFD-CFEA-48A9-9064-F0FEE80312D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9148" y="5029200"/>
            <a:ext cx="4902452" cy="990651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>
            <a:extLst>
              <a:ext uri="{FF2B5EF4-FFF2-40B4-BE49-F238E27FC236}">
                <a16:creationId xmlns:a16="http://schemas.microsoft.com/office/drawing/2014/main" id="{AD27A18A-A679-4577-A1DA-C60BBE49BB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Distribution: Histograms</a:t>
            </a:r>
          </a:p>
        </p:txBody>
      </p:sp>
      <p:sp>
        <p:nvSpPr>
          <p:cNvPr id="23554" name="Rectangle 2">
            <a:extLst>
              <a:ext uri="{FF2B5EF4-FFF2-40B4-BE49-F238E27FC236}">
                <a16:creationId xmlns:a16="http://schemas.microsoft.com/office/drawing/2014/main" id="{43D71F43-3487-421F-A7EF-27BE190D357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7886700" cy="1944701"/>
          </a:xfrm>
        </p:spPr>
        <p:txBody>
          <a:bodyPr>
            <a:normAutofit fontScale="85000" lnSpcReduction="20000"/>
          </a:bodyPr>
          <a:lstStyle/>
          <a:p>
            <a:r>
              <a:rPr lang="en-US" altLang="en-US" dirty="0"/>
              <a:t>Usually shows the distribution of values of a single variable</a:t>
            </a:r>
          </a:p>
          <a:p>
            <a:r>
              <a:rPr lang="en-US" altLang="en-US" dirty="0"/>
              <a:t>Divide the values into bins and show a bar plot of the number of objects in each bin. </a:t>
            </a:r>
          </a:p>
          <a:p>
            <a:r>
              <a:rPr lang="en-US" altLang="en-US" dirty="0"/>
              <a:t>The height of each bar indicates the number of objects</a:t>
            </a:r>
          </a:p>
          <a:p>
            <a:r>
              <a:rPr lang="en-US" altLang="en-US" dirty="0"/>
              <a:t>Shape of histogram depends on the number of bins</a:t>
            </a:r>
            <a:br>
              <a:rPr lang="en-US" altLang="en-US" dirty="0"/>
            </a:br>
            <a:endParaRPr lang="en-US" altLang="en-US" dirty="0"/>
          </a:p>
          <a:p>
            <a:r>
              <a:rPr lang="en-US" altLang="en-US" dirty="0"/>
              <a:t>Example: Petal Width (10 and 20 bins, respectively) </a:t>
            </a:r>
          </a:p>
          <a:p>
            <a:pPr lvl="1"/>
            <a:endParaRPr lang="en-US" alt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F7B20F5-FA95-47AB-8270-1AC7428014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215" y="3849561"/>
            <a:ext cx="3606985" cy="271158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CBD263C-1DB8-45F8-8080-E9D28FFF2A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9416" y="3833684"/>
            <a:ext cx="3632387" cy="2743341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>
            <a:extLst>
              <a:ext uri="{FF2B5EF4-FFF2-40B4-BE49-F238E27FC236}">
                <a16:creationId xmlns:a16="http://schemas.microsoft.com/office/drawing/2014/main" id="{FDDFEB4A-6FA9-4673-BA3D-215CA3380B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365127"/>
            <a:ext cx="7886700" cy="930274"/>
          </a:xfrm>
        </p:spPr>
        <p:txBody>
          <a:bodyPr>
            <a:normAutofit/>
          </a:bodyPr>
          <a:lstStyle/>
          <a:p>
            <a:r>
              <a:rPr lang="en-US" altLang="en-US" sz="2800" dirty="0"/>
              <a:t>Empirical Cumulative Distribution Function (ECDF)</a:t>
            </a:r>
          </a:p>
        </p:txBody>
      </p:sp>
      <p:sp>
        <p:nvSpPr>
          <p:cNvPr id="24578" name="Rectangle 2">
            <a:extLst>
              <a:ext uri="{FF2B5EF4-FFF2-40B4-BE49-F238E27FC236}">
                <a16:creationId xmlns:a16="http://schemas.microsoft.com/office/drawing/2014/main" id="{04D73FCD-0DFE-48C8-BDAD-FF87AF2A6F8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343400" y="1825625"/>
            <a:ext cx="4171950" cy="4351338"/>
          </a:xfrm>
        </p:spPr>
        <p:txBody>
          <a:bodyPr/>
          <a:lstStyle/>
          <a:p>
            <a:r>
              <a:rPr lang="en-US" altLang="en-US" dirty="0"/>
              <a:t>Probability Density Function (PDF): describes the relative likelihood for this random variable to take on a given value. Histogram shows an empirical PDF. </a:t>
            </a:r>
          </a:p>
          <a:p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Cumulative Distribution Function (CDF): Shows the distribution of data as the fraction of points that are less than this value. </a:t>
            </a:r>
          </a:p>
        </p:txBody>
      </p:sp>
      <p:pic>
        <p:nvPicPr>
          <p:cNvPr id="24579" name="Picture 3">
            <a:extLst>
              <a:ext uri="{FF2B5EF4-FFF2-40B4-BE49-F238E27FC236}">
                <a16:creationId xmlns:a16="http://schemas.microsoft.com/office/drawing/2014/main" id="{25A34056-C402-430D-B961-76AFDC1D88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702050"/>
            <a:ext cx="3743325" cy="269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4580" name="Picture 4">
            <a:extLst>
              <a:ext uri="{FF2B5EF4-FFF2-40B4-BE49-F238E27FC236}">
                <a16:creationId xmlns:a16="http://schemas.microsoft.com/office/drawing/2014/main" id="{40048151-F986-463D-BAD5-B81217B0FA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900" y="1143000"/>
            <a:ext cx="3736975" cy="2468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4581" name="Text Box 5">
            <a:extLst>
              <a:ext uri="{FF2B5EF4-FFF2-40B4-BE49-F238E27FC236}">
                <a16:creationId xmlns:a16="http://schemas.microsoft.com/office/drawing/2014/main" id="{9B22828A-B13E-40A2-8685-68C5B8A3D6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51200" y="4754563"/>
            <a:ext cx="771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CDF</a:t>
            </a:r>
          </a:p>
        </p:txBody>
      </p:sp>
      <p:sp>
        <p:nvSpPr>
          <p:cNvPr id="24582" name="Text Box 6">
            <a:extLst>
              <a:ext uri="{FF2B5EF4-FFF2-40B4-BE49-F238E27FC236}">
                <a16:creationId xmlns:a16="http://schemas.microsoft.com/office/drawing/2014/main" id="{23F19631-DA4F-4B84-864C-8F1B0505CE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2286000"/>
            <a:ext cx="738188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PDF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>
            <a:extLst>
              <a:ext uri="{FF2B5EF4-FFF2-40B4-BE49-F238E27FC236}">
                <a16:creationId xmlns:a16="http://schemas.microsoft.com/office/drawing/2014/main" id="{240E72FC-FFFE-4359-9C4A-4FAA29029F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Example: ECDF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B63B8F-413C-4543-B62F-3A22D3C014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00" y="1939852"/>
            <a:ext cx="5971753" cy="3851348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>
            <a:extLst>
              <a:ext uri="{FF2B5EF4-FFF2-40B4-BE49-F238E27FC236}">
                <a16:creationId xmlns:a16="http://schemas.microsoft.com/office/drawing/2014/main" id="{E9CD7CE6-3A8A-4FB9-91B6-10809F1683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Distribution Box Plots</a:t>
            </a:r>
          </a:p>
        </p:txBody>
      </p:sp>
      <p:sp>
        <p:nvSpPr>
          <p:cNvPr id="27650" name="Rectangle 2">
            <a:extLst>
              <a:ext uri="{FF2B5EF4-FFF2-40B4-BE49-F238E27FC236}">
                <a16:creationId xmlns:a16="http://schemas.microsoft.com/office/drawing/2014/main" id="{6CABA488-85A1-4C98-BD9B-FC4C4CE84D5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7886700" cy="915988"/>
          </a:xfrm>
        </p:spPr>
        <p:txBody>
          <a:bodyPr>
            <a:normAutofit/>
          </a:bodyPr>
          <a:lstStyle/>
          <a:p>
            <a:r>
              <a:rPr lang="en-US" altLang="en-US" dirty="0"/>
              <a:t>Invented by J. Tukey</a:t>
            </a:r>
          </a:p>
          <a:p>
            <a:r>
              <a:rPr lang="en-US" altLang="en-US" dirty="0"/>
              <a:t>Simplified version of a PDF/histogram.</a:t>
            </a:r>
          </a:p>
          <a:p>
            <a:pPr lvl="1"/>
            <a:endParaRPr lang="en-US" altLang="en-US" dirty="0"/>
          </a:p>
        </p:txBody>
      </p:sp>
      <p:grpSp>
        <p:nvGrpSpPr>
          <p:cNvPr id="27651" name="Group 3">
            <a:extLst>
              <a:ext uri="{FF2B5EF4-FFF2-40B4-BE49-F238E27FC236}">
                <a16:creationId xmlns:a16="http://schemas.microsoft.com/office/drawing/2014/main" id="{82099C9F-A2AB-4B95-802D-F9F4B93DA72C}"/>
              </a:ext>
            </a:extLst>
          </p:cNvPr>
          <p:cNvGrpSpPr>
            <a:grpSpLocks/>
          </p:cNvGrpSpPr>
          <p:nvPr/>
        </p:nvGrpSpPr>
        <p:grpSpPr bwMode="auto">
          <a:xfrm>
            <a:off x="5622925" y="3022600"/>
            <a:ext cx="2513012" cy="3225800"/>
            <a:chOff x="3571" y="1680"/>
            <a:chExt cx="1583" cy="2032"/>
          </a:xfrm>
        </p:grpSpPr>
        <p:grpSp>
          <p:nvGrpSpPr>
            <p:cNvPr id="27652" name="Group 4">
              <a:extLst>
                <a:ext uri="{FF2B5EF4-FFF2-40B4-BE49-F238E27FC236}">
                  <a16:creationId xmlns:a16="http://schemas.microsoft.com/office/drawing/2014/main" id="{3F89271C-A6D2-488A-89E1-7B31F1C8940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71" y="1762"/>
              <a:ext cx="405" cy="1950"/>
              <a:chOff x="3571" y="1762"/>
              <a:chExt cx="405" cy="1950"/>
            </a:xfrm>
          </p:grpSpPr>
          <p:sp>
            <p:nvSpPr>
              <p:cNvPr id="27653" name="Line 5">
                <a:extLst>
                  <a:ext uri="{FF2B5EF4-FFF2-40B4-BE49-F238E27FC236}">
                    <a16:creationId xmlns:a16="http://schemas.microsoft.com/office/drawing/2014/main" id="{656D6FB5-C28A-4C8A-886E-9CD6383FCD4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777" y="2099"/>
                <a:ext cx="0" cy="561"/>
              </a:xfrm>
              <a:prstGeom prst="line">
                <a:avLst/>
              </a:prstGeom>
              <a:noFill/>
              <a:ln w="36720" cap="flat">
                <a:solidFill>
                  <a:srgbClr val="0000FF"/>
                </a:solidFill>
                <a:prstDash val="lgDash"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27654" name="Line 6">
                <a:extLst>
                  <a:ext uri="{FF2B5EF4-FFF2-40B4-BE49-F238E27FC236}">
                    <a16:creationId xmlns:a16="http://schemas.microsoft.com/office/drawing/2014/main" id="{E6967B95-E681-4368-A5A0-E99B9681A58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777" y="3055"/>
                <a:ext cx="0" cy="473"/>
              </a:xfrm>
              <a:prstGeom prst="line">
                <a:avLst/>
              </a:prstGeom>
              <a:noFill/>
              <a:ln w="36720" cap="flat">
                <a:solidFill>
                  <a:srgbClr val="0000FF"/>
                </a:solidFill>
                <a:prstDash val="lgDash"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27655" name="Line 7">
                <a:extLst>
                  <a:ext uri="{FF2B5EF4-FFF2-40B4-BE49-F238E27FC236}">
                    <a16:creationId xmlns:a16="http://schemas.microsoft.com/office/drawing/2014/main" id="{D6A3BF5A-649B-4298-9BB5-0DC6C6CDD0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74" y="3528"/>
                <a:ext cx="199" cy="0"/>
              </a:xfrm>
              <a:prstGeom prst="line">
                <a:avLst/>
              </a:prstGeom>
              <a:noFill/>
              <a:ln w="3672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27656" name="Line 8">
                <a:extLst>
                  <a:ext uri="{FF2B5EF4-FFF2-40B4-BE49-F238E27FC236}">
                    <a16:creationId xmlns:a16="http://schemas.microsoft.com/office/drawing/2014/main" id="{DACD593B-75C1-4F72-A135-AC7F5A57C86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74" y="2101"/>
                <a:ext cx="199" cy="0"/>
              </a:xfrm>
              <a:prstGeom prst="line">
                <a:avLst/>
              </a:prstGeom>
              <a:noFill/>
              <a:ln w="3672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27657" name="Rectangle 9">
                <a:extLst>
                  <a:ext uri="{FF2B5EF4-FFF2-40B4-BE49-F238E27FC236}">
                    <a16:creationId xmlns:a16="http://schemas.microsoft.com/office/drawing/2014/main" id="{50F774E9-DA23-4B65-BE04-F5BDD768EF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71" y="2660"/>
                <a:ext cx="405" cy="394"/>
              </a:xfrm>
              <a:prstGeom prst="rect">
                <a:avLst/>
              </a:prstGeom>
              <a:noFill/>
              <a:ln w="36720" cap="flat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27658" name="Line 10">
                <a:extLst>
                  <a:ext uri="{FF2B5EF4-FFF2-40B4-BE49-F238E27FC236}">
                    <a16:creationId xmlns:a16="http://schemas.microsoft.com/office/drawing/2014/main" id="{2A1DC14F-0887-4E80-85C8-6799A49D7ED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71" y="2897"/>
                <a:ext cx="405" cy="0"/>
              </a:xfrm>
              <a:prstGeom prst="line">
                <a:avLst/>
              </a:prstGeom>
              <a:noFill/>
              <a:ln w="36720" cap="flat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27659" name="Line 11">
                <a:extLst>
                  <a:ext uri="{FF2B5EF4-FFF2-40B4-BE49-F238E27FC236}">
                    <a16:creationId xmlns:a16="http://schemas.microsoft.com/office/drawing/2014/main" id="{14B8FC94-E1BC-44CF-B8D5-77605975C4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51" y="1783"/>
                <a:ext cx="45" cy="0"/>
              </a:xfrm>
              <a:prstGeom prst="line">
                <a:avLst/>
              </a:prstGeom>
              <a:noFill/>
              <a:ln w="36720" cap="flat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27660" name="Line 12">
                <a:extLst>
                  <a:ext uri="{FF2B5EF4-FFF2-40B4-BE49-F238E27FC236}">
                    <a16:creationId xmlns:a16="http://schemas.microsoft.com/office/drawing/2014/main" id="{39C2DE92-5A1E-415C-A2D6-A7CF5D32C8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77" y="1762"/>
                <a:ext cx="0" cy="40"/>
              </a:xfrm>
              <a:prstGeom prst="line">
                <a:avLst/>
              </a:prstGeom>
              <a:noFill/>
              <a:ln w="36720" cap="flat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27661" name="Line 13">
                <a:extLst>
                  <a:ext uri="{FF2B5EF4-FFF2-40B4-BE49-F238E27FC236}">
                    <a16:creationId xmlns:a16="http://schemas.microsoft.com/office/drawing/2014/main" id="{213F513C-1F48-47AE-87FE-FDA7F20F05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51" y="2018"/>
                <a:ext cx="45" cy="0"/>
              </a:xfrm>
              <a:prstGeom prst="line">
                <a:avLst/>
              </a:prstGeom>
              <a:noFill/>
              <a:ln w="36720" cap="flat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27662" name="Line 14">
                <a:extLst>
                  <a:ext uri="{FF2B5EF4-FFF2-40B4-BE49-F238E27FC236}">
                    <a16:creationId xmlns:a16="http://schemas.microsoft.com/office/drawing/2014/main" id="{0BCDB404-A987-43EF-84C4-73792C4F71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77" y="1998"/>
                <a:ext cx="0" cy="45"/>
              </a:xfrm>
              <a:prstGeom prst="line">
                <a:avLst/>
              </a:prstGeom>
              <a:noFill/>
              <a:ln w="36720" cap="flat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27663" name="Line 15">
                <a:extLst>
                  <a:ext uri="{FF2B5EF4-FFF2-40B4-BE49-F238E27FC236}">
                    <a16:creationId xmlns:a16="http://schemas.microsoft.com/office/drawing/2014/main" id="{508486F9-5C17-49DD-8728-343C572520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51" y="1942"/>
                <a:ext cx="45" cy="0"/>
              </a:xfrm>
              <a:prstGeom prst="line">
                <a:avLst/>
              </a:prstGeom>
              <a:noFill/>
              <a:ln w="36720" cap="flat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27664" name="Line 16">
                <a:extLst>
                  <a:ext uri="{FF2B5EF4-FFF2-40B4-BE49-F238E27FC236}">
                    <a16:creationId xmlns:a16="http://schemas.microsoft.com/office/drawing/2014/main" id="{A9C4C918-48B4-4B10-9B56-0427CC42D0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77" y="1921"/>
                <a:ext cx="0" cy="40"/>
              </a:xfrm>
              <a:prstGeom prst="line">
                <a:avLst/>
              </a:prstGeom>
              <a:noFill/>
              <a:ln w="36720" cap="flat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27665" name="Line 17">
                <a:extLst>
                  <a:ext uri="{FF2B5EF4-FFF2-40B4-BE49-F238E27FC236}">
                    <a16:creationId xmlns:a16="http://schemas.microsoft.com/office/drawing/2014/main" id="{2FDF3DBF-D6C9-4908-8DD1-E5A29CC932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51" y="3692"/>
                <a:ext cx="45" cy="0"/>
              </a:xfrm>
              <a:prstGeom prst="line">
                <a:avLst/>
              </a:prstGeom>
              <a:noFill/>
              <a:ln w="36720" cap="flat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27666" name="Line 18">
                <a:extLst>
                  <a:ext uri="{FF2B5EF4-FFF2-40B4-BE49-F238E27FC236}">
                    <a16:creationId xmlns:a16="http://schemas.microsoft.com/office/drawing/2014/main" id="{2AB0E2AF-9C7C-4AAE-8D49-EB00D9A398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77" y="3672"/>
                <a:ext cx="0" cy="40"/>
              </a:xfrm>
              <a:prstGeom prst="line">
                <a:avLst/>
              </a:prstGeom>
              <a:noFill/>
              <a:ln w="36720" cap="flat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</p:grpSp>
        <p:grpSp>
          <p:nvGrpSpPr>
            <p:cNvPr id="27667" name="Group 19">
              <a:extLst>
                <a:ext uri="{FF2B5EF4-FFF2-40B4-BE49-F238E27FC236}">
                  <a16:creationId xmlns:a16="http://schemas.microsoft.com/office/drawing/2014/main" id="{014AA9EF-1220-49BD-86D6-82DA7B5FC46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75" y="1680"/>
              <a:ext cx="719" cy="143"/>
              <a:chOff x="4075" y="1680"/>
              <a:chExt cx="719" cy="143"/>
            </a:xfrm>
          </p:grpSpPr>
          <p:sp>
            <p:nvSpPr>
              <p:cNvPr id="27668" name="Line 20">
                <a:extLst>
                  <a:ext uri="{FF2B5EF4-FFF2-40B4-BE49-F238E27FC236}">
                    <a16:creationId xmlns:a16="http://schemas.microsoft.com/office/drawing/2014/main" id="{CC5B5DA0-910D-4B6D-A922-233CECE7909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75" y="1769"/>
                <a:ext cx="287" cy="0"/>
              </a:xfrm>
              <a:prstGeom prst="line">
                <a:avLst/>
              </a:prstGeom>
              <a:noFill/>
              <a:ln w="36720" cap="flat">
                <a:solidFill>
                  <a:srgbClr val="000000"/>
                </a:solidFill>
                <a:miter lim="800000"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27669" name="Text Box 21">
                <a:extLst>
                  <a:ext uri="{FF2B5EF4-FFF2-40B4-BE49-F238E27FC236}">
                    <a16:creationId xmlns:a16="http://schemas.microsoft.com/office/drawing/2014/main" id="{D128D847-EB34-4557-9CD2-DFE23AE0704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63" y="1680"/>
                <a:ext cx="431" cy="14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6720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1200">
                    <a:latin typeface="+mn-lt"/>
                  </a:rPr>
                  <a:t>outlier</a:t>
                </a:r>
              </a:p>
            </p:txBody>
          </p:sp>
        </p:grpSp>
        <p:grpSp>
          <p:nvGrpSpPr>
            <p:cNvPr id="27670" name="Group 22">
              <a:extLst>
                <a:ext uri="{FF2B5EF4-FFF2-40B4-BE49-F238E27FC236}">
                  <a16:creationId xmlns:a16="http://schemas.microsoft.com/office/drawing/2014/main" id="{1DE33640-5633-4EC0-80D5-1348E28B7BE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75" y="3425"/>
              <a:ext cx="1079" cy="215"/>
              <a:chOff x="4075" y="3425"/>
              <a:chExt cx="1079" cy="215"/>
            </a:xfrm>
          </p:grpSpPr>
          <p:sp>
            <p:nvSpPr>
              <p:cNvPr id="27671" name="Line 23">
                <a:extLst>
                  <a:ext uri="{FF2B5EF4-FFF2-40B4-BE49-F238E27FC236}">
                    <a16:creationId xmlns:a16="http://schemas.microsoft.com/office/drawing/2014/main" id="{05EF3E7A-20B5-4AB1-8C4B-ECCE2A3AB5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75" y="3514"/>
                <a:ext cx="287" cy="0"/>
              </a:xfrm>
              <a:prstGeom prst="line">
                <a:avLst/>
              </a:prstGeom>
              <a:noFill/>
              <a:ln w="36720" cap="flat">
                <a:solidFill>
                  <a:srgbClr val="000000"/>
                </a:solidFill>
                <a:miter lim="800000"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27672" name="Text Box 24">
                <a:extLst>
                  <a:ext uri="{FF2B5EF4-FFF2-40B4-BE49-F238E27FC236}">
                    <a16:creationId xmlns:a16="http://schemas.microsoft.com/office/drawing/2014/main" id="{EB003124-A038-44A0-8244-048BFA02EFE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63" y="3425"/>
                <a:ext cx="791" cy="21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6720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9pPr>
              </a:lstStyle>
              <a:p>
                <a:r>
                  <a:rPr lang="en-US" altLang="en-US" sz="1200">
                    <a:latin typeface="+mn-lt"/>
                  </a:rPr>
                  <a:t>25</a:t>
                </a:r>
                <a:r>
                  <a:rPr lang="en-US" altLang="en-US" sz="1200" baseline="30000">
                    <a:latin typeface="+mn-lt"/>
                  </a:rPr>
                  <a:t>th</a:t>
                </a:r>
                <a:r>
                  <a:rPr lang="en-US" altLang="en-US" sz="1200">
                    <a:latin typeface="+mn-lt"/>
                  </a:rPr>
                  <a:t> percentile – 1.5 IQR</a:t>
                </a:r>
              </a:p>
            </p:txBody>
          </p:sp>
        </p:grpSp>
        <p:grpSp>
          <p:nvGrpSpPr>
            <p:cNvPr id="27673" name="Group 25">
              <a:extLst>
                <a:ext uri="{FF2B5EF4-FFF2-40B4-BE49-F238E27FC236}">
                  <a16:creationId xmlns:a16="http://schemas.microsoft.com/office/drawing/2014/main" id="{D298FC53-876C-4D76-9053-DCA749F8562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75" y="2993"/>
              <a:ext cx="1079" cy="215"/>
              <a:chOff x="4075" y="2993"/>
              <a:chExt cx="1079" cy="215"/>
            </a:xfrm>
          </p:grpSpPr>
          <p:sp>
            <p:nvSpPr>
              <p:cNvPr id="27674" name="Line 26">
                <a:extLst>
                  <a:ext uri="{FF2B5EF4-FFF2-40B4-BE49-F238E27FC236}">
                    <a16:creationId xmlns:a16="http://schemas.microsoft.com/office/drawing/2014/main" id="{B162AB2C-0685-4BEC-811C-0BC5B8A1C2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75" y="3082"/>
                <a:ext cx="287" cy="0"/>
              </a:xfrm>
              <a:prstGeom prst="line">
                <a:avLst/>
              </a:prstGeom>
              <a:noFill/>
              <a:ln w="36720" cap="flat">
                <a:solidFill>
                  <a:srgbClr val="000000"/>
                </a:solidFill>
                <a:miter lim="800000"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27675" name="Text Box 27">
                <a:extLst>
                  <a:ext uri="{FF2B5EF4-FFF2-40B4-BE49-F238E27FC236}">
                    <a16:creationId xmlns:a16="http://schemas.microsoft.com/office/drawing/2014/main" id="{EECB5F86-3F64-4F08-ACA0-5C48795A264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63" y="2993"/>
                <a:ext cx="791" cy="21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6720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1200">
                    <a:latin typeface="+mn-lt"/>
                  </a:rPr>
                  <a:t>25</a:t>
                </a:r>
                <a:r>
                  <a:rPr lang="en-US" altLang="en-US" sz="1200" baseline="30000">
                    <a:latin typeface="+mn-lt"/>
                  </a:rPr>
                  <a:t>th</a:t>
                </a:r>
                <a:r>
                  <a:rPr lang="en-US" altLang="en-US" sz="1200">
                    <a:latin typeface="+mn-lt"/>
                  </a:rPr>
                  <a:t> percentile</a:t>
                </a:r>
              </a:p>
            </p:txBody>
          </p:sp>
        </p:grpSp>
        <p:grpSp>
          <p:nvGrpSpPr>
            <p:cNvPr id="27676" name="Group 28">
              <a:extLst>
                <a:ext uri="{FF2B5EF4-FFF2-40B4-BE49-F238E27FC236}">
                  <a16:creationId xmlns:a16="http://schemas.microsoft.com/office/drawing/2014/main" id="{8C4C9708-4F1E-49CA-9AC9-10152AA6D02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75" y="2561"/>
              <a:ext cx="1079" cy="215"/>
              <a:chOff x="4075" y="2561"/>
              <a:chExt cx="1079" cy="215"/>
            </a:xfrm>
          </p:grpSpPr>
          <p:sp>
            <p:nvSpPr>
              <p:cNvPr id="27677" name="Line 29">
                <a:extLst>
                  <a:ext uri="{FF2B5EF4-FFF2-40B4-BE49-F238E27FC236}">
                    <a16:creationId xmlns:a16="http://schemas.microsoft.com/office/drawing/2014/main" id="{4930FC17-B8D5-4C15-ADF6-8B38DDF44DF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75" y="2650"/>
                <a:ext cx="287" cy="0"/>
              </a:xfrm>
              <a:prstGeom prst="line">
                <a:avLst/>
              </a:prstGeom>
              <a:noFill/>
              <a:ln w="36720" cap="flat">
                <a:solidFill>
                  <a:srgbClr val="000000"/>
                </a:solidFill>
                <a:miter lim="800000"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27678" name="Text Box 30">
                <a:extLst>
                  <a:ext uri="{FF2B5EF4-FFF2-40B4-BE49-F238E27FC236}">
                    <a16:creationId xmlns:a16="http://schemas.microsoft.com/office/drawing/2014/main" id="{B487815F-64A5-41CB-B69A-A73C7BD7F7A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63" y="2561"/>
                <a:ext cx="791" cy="21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6720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1200">
                    <a:latin typeface="+mn-lt"/>
                  </a:rPr>
                  <a:t>75</a:t>
                </a:r>
                <a:r>
                  <a:rPr lang="en-US" altLang="en-US" sz="1200" baseline="30000">
                    <a:latin typeface="+mn-lt"/>
                  </a:rPr>
                  <a:t>th</a:t>
                </a:r>
                <a:r>
                  <a:rPr lang="en-US" altLang="en-US" sz="1200">
                    <a:latin typeface="+mn-lt"/>
                  </a:rPr>
                  <a:t> percentile</a:t>
                </a:r>
              </a:p>
            </p:txBody>
          </p:sp>
        </p:grpSp>
        <p:grpSp>
          <p:nvGrpSpPr>
            <p:cNvPr id="27679" name="Group 31">
              <a:extLst>
                <a:ext uri="{FF2B5EF4-FFF2-40B4-BE49-F238E27FC236}">
                  <a16:creationId xmlns:a16="http://schemas.microsoft.com/office/drawing/2014/main" id="{6D6C2272-31EA-477C-A3F0-011DDA01A61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75" y="2820"/>
              <a:ext cx="1079" cy="215"/>
              <a:chOff x="4075" y="2820"/>
              <a:chExt cx="1079" cy="215"/>
            </a:xfrm>
          </p:grpSpPr>
          <p:sp>
            <p:nvSpPr>
              <p:cNvPr id="27680" name="Line 32">
                <a:extLst>
                  <a:ext uri="{FF2B5EF4-FFF2-40B4-BE49-F238E27FC236}">
                    <a16:creationId xmlns:a16="http://schemas.microsoft.com/office/drawing/2014/main" id="{F8E1E8E0-7774-4FD7-80E8-1361E7BBBB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75" y="2909"/>
                <a:ext cx="287" cy="0"/>
              </a:xfrm>
              <a:prstGeom prst="line">
                <a:avLst/>
              </a:prstGeom>
              <a:noFill/>
              <a:ln w="36720" cap="flat">
                <a:solidFill>
                  <a:srgbClr val="000000"/>
                </a:solidFill>
                <a:miter lim="800000"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27681" name="Text Box 33">
                <a:extLst>
                  <a:ext uri="{FF2B5EF4-FFF2-40B4-BE49-F238E27FC236}">
                    <a16:creationId xmlns:a16="http://schemas.microsoft.com/office/drawing/2014/main" id="{9E8BE44A-4A04-4125-A2B5-D22F92D3D53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63" y="2820"/>
                <a:ext cx="791" cy="21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6720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1200">
                    <a:latin typeface="+mn-lt"/>
                  </a:rPr>
                  <a:t>50</a:t>
                </a:r>
                <a:r>
                  <a:rPr lang="en-US" altLang="en-US" sz="1200" baseline="30000">
                    <a:latin typeface="+mn-lt"/>
                  </a:rPr>
                  <a:t>th</a:t>
                </a:r>
                <a:r>
                  <a:rPr lang="en-US" altLang="en-US" sz="1200">
                    <a:latin typeface="+mn-lt"/>
                  </a:rPr>
                  <a:t> percentile</a:t>
                </a:r>
              </a:p>
            </p:txBody>
          </p:sp>
        </p:grpSp>
        <p:grpSp>
          <p:nvGrpSpPr>
            <p:cNvPr id="27682" name="Group 34">
              <a:extLst>
                <a:ext uri="{FF2B5EF4-FFF2-40B4-BE49-F238E27FC236}">
                  <a16:creationId xmlns:a16="http://schemas.microsoft.com/office/drawing/2014/main" id="{2C5D24FA-39E6-4ACC-BB02-E4A98C0554B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75" y="2025"/>
              <a:ext cx="1079" cy="215"/>
              <a:chOff x="4075" y="2025"/>
              <a:chExt cx="1079" cy="215"/>
            </a:xfrm>
          </p:grpSpPr>
          <p:sp>
            <p:nvSpPr>
              <p:cNvPr id="27683" name="Line 35">
                <a:extLst>
                  <a:ext uri="{FF2B5EF4-FFF2-40B4-BE49-F238E27FC236}">
                    <a16:creationId xmlns:a16="http://schemas.microsoft.com/office/drawing/2014/main" id="{65E3323D-B582-4F8B-BC91-88C5D2EAA3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75" y="2114"/>
                <a:ext cx="287" cy="0"/>
              </a:xfrm>
              <a:prstGeom prst="line">
                <a:avLst/>
              </a:prstGeom>
              <a:noFill/>
              <a:ln w="36720" cap="flat">
                <a:solidFill>
                  <a:srgbClr val="000000"/>
                </a:solidFill>
                <a:miter lim="800000"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27684" name="Text Box 36">
                <a:extLst>
                  <a:ext uri="{FF2B5EF4-FFF2-40B4-BE49-F238E27FC236}">
                    <a16:creationId xmlns:a16="http://schemas.microsoft.com/office/drawing/2014/main" id="{0D64ADF9-7D6B-4E50-B488-109D9002234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63" y="2025"/>
                <a:ext cx="791" cy="21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6720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9pPr>
              </a:lstStyle>
              <a:p>
                <a:r>
                  <a:rPr lang="en-US" altLang="en-US" sz="1200">
                    <a:latin typeface="+mn-lt"/>
                  </a:rPr>
                  <a:t>75</a:t>
                </a:r>
                <a:r>
                  <a:rPr lang="en-US" altLang="en-US" sz="1200" baseline="30000">
                    <a:latin typeface="+mn-lt"/>
                  </a:rPr>
                  <a:t>th</a:t>
                </a:r>
                <a:r>
                  <a:rPr lang="en-US" altLang="en-US" sz="1200">
                    <a:latin typeface="+mn-lt"/>
                  </a:rPr>
                  <a:t> percentile + 1.5 IQR</a:t>
                </a:r>
              </a:p>
            </p:txBody>
          </p:sp>
        </p:grpSp>
      </p:grpSp>
      <p:sp>
        <p:nvSpPr>
          <p:cNvPr id="27685" name="AutoShape 37">
            <a:extLst>
              <a:ext uri="{FF2B5EF4-FFF2-40B4-BE49-F238E27FC236}">
                <a16:creationId xmlns:a16="http://schemas.microsoft.com/office/drawing/2014/main" id="{FA3EC708-2E7B-4F22-B8EA-7B94E951BB20}"/>
              </a:ext>
            </a:extLst>
          </p:cNvPr>
          <p:cNvSpPr>
            <a:spLocks/>
          </p:cNvSpPr>
          <p:nvPr/>
        </p:nvSpPr>
        <p:spPr bwMode="auto">
          <a:xfrm>
            <a:off x="8167687" y="4511675"/>
            <a:ext cx="334963" cy="731838"/>
          </a:xfrm>
          <a:prstGeom prst="rightBrace">
            <a:avLst>
              <a:gd name="adj1" fmla="val 18207"/>
              <a:gd name="adj2" fmla="val 50000"/>
            </a:avLst>
          </a:prstGeom>
          <a:noFill/>
          <a:ln w="36720" cap="flat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27686" name="Text Box 38">
            <a:extLst>
              <a:ext uri="{FF2B5EF4-FFF2-40B4-BE49-F238E27FC236}">
                <a16:creationId xmlns:a16="http://schemas.microsoft.com/office/drawing/2014/main" id="{C604F8AB-1223-488D-AED4-5F1C8BB121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9950" y="4695825"/>
            <a:ext cx="587375" cy="639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 sz="1800">
                <a:latin typeface="+mn-lt"/>
              </a:rPr>
              <a:t>IQR</a:t>
            </a:r>
          </a:p>
        </p:txBody>
      </p:sp>
      <p:pic>
        <p:nvPicPr>
          <p:cNvPr id="27687" name="Picture 39">
            <a:extLst>
              <a:ext uri="{FF2B5EF4-FFF2-40B4-BE49-F238E27FC236}">
                <a16:creationId xmlns:a16="http://schemas.microsoft.com/office/drawing/2014/main" id="{4894F891-2433-4823-BF47-27127E7D6C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950"/>
          <a:stretch>
            <a:fillRect/>
          </a:stretch>
        </p:blipFill>
        <p:spPr bwMode="auto">
          <a:xfrm>
            <a:off x="228600" y="2843213"/>
            <a:ext cx="4846637" cy="318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b="37950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" name="Arrow: Down 3">
            <a:extLst>
              <a:ext uri="{FF2B5EF4-FFF2-40B4-BE49-F238E27FC236}">
                <a16:creationId xmlns:a16="http://schemas.microsoft.com/office/drawing/2014/main" id="{F46D9E64-E235-4DAA-BCB1-FB0A9EA402D3}"/>
              </a:ext>
            </a:extLst>
          </p:cNvPr>
          <p:cNvSpPr/>
          <p:nvPr/>
        </p:nvSpPr>
        <p:spPr>
          <a:xfrm flipV="1">
            <a:off x="152400" y="3657600"/>
            <a:ext cx="533400" cy="159861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13FC18-FEE4-4593-90F5-E02837612B83}"/>
              </a:ext>
            </a:extLst>
          </p:cNvPr>
          <p:cNvSpPr txBox="1"/>
          <p:nvPr/>
        </p:nvSpPr>
        <p:spPr>
          <a:xfrm>
            <a:off x="1753242" y="6248400"/>
            <a:ext cx="1797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+mn-lt"/>
              </a:rPr>
              <a:t>PDF or histogram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F4AF81FF-7D41-46E6-A6D3-0B00D58CAD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Examples of Box Plots 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104CE874-F649-4239-A62B-1A115131EB7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96566" y="1887816"/>
            <a:ext cx="7886700" cy="4351338"/>
          </a:xfrm>
        </p:spPr>
        <p:txBody>
          <a:bodyPr/>
          <a:lstStyle/>
          <a:p>
            <a:r>
              <a:rPr lang="en-US" altLang="en-US" dirty="0"/>
              <a:t>Box plots can be used to compare attributes or subgroups.</a:t>
            </a:r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461DDC-22F6-417C-BE0D-C595DA2DC6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4084" y="2528051"/>
            <a:ext cx="4158916" cy="307086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7482058-4F6F-4B07-BE5B-2F975EC797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173" y="2590800"/>
            <a:ext cx="4419827" cy="280684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C13E764-8D1F-4FCB-B145-3560C9FBE9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88690" y="5743828"/>
            <a:ext cx="4902452" cy="990651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5" name="Picture 1">
            <a:extLst>
              <a:ext uri="{FF2B5EF4-FFF2-40B4-BE49-F238E27FC236}">
                <a16:creationId xmlns:a16="http://schemas.microsoft.com/office/drawing/2014/main" id="{5AF1580B-8F96-4682-93B4-0FCC77A87C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4950" y="2670175"/>
            <a:ext cx="5657850" cy="3883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6626" name="Rectangle 2">
            <a:extLst>
              <a:ext uri="{FF2B5EF4-FFF2-40B4-BE49-F238E27FC236}">
                <a16:creationId xmlns:a16="http://schemas.microsoft.com/office/drawing/2014/main" id="{564F087E-CC45-4899-B2AE-2A63DBD7E2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Two-Dimensional Histograms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A76B4B45-6666-471F-9F5C-648C9787616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Show the joint distribution of the values of two attributes </a:t>
            </a:r>
          </a:p>
          <a:p>
            <a:r>
              <a:rPr lang="en-US" altLang="en-US"/>
              <a:t>Example: petal width and petal length</a:t>
            </a:r>
          </a:p>
          <a:p>
            <a:pPr lvl="1"/>
            <a:r>
              <a:rPr lang="en-US" altLang="en-US"/>
              <a:t>What does this tell us? 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>
            <a:extLst>
              <a:ext uri="{FF2B5EF4-FFF2-40B4-BE49-F238E27FC236}">
                <a16:creationId xmlns:a16="http://schemas.microsoft.com/office/drawing/2014/main" id="{A27DEA71-A2E6-4CD4-A300-6C49587044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Scatter Plots</a:t>
            </a:r>
          </a:p>
        </p:txBody>
      </p:sp>
      <p:sp>
        <p:nvSpPr>
          <p:cNvPr id="29698" name="Rectangle 2">
            <a:extLst>
              <a:ext uri="{FF2B5EF4-FFF2-40B4-BE49-F238E27FC236}">
                <a16:creationId xmlns:a16="http://schemas.microsoft.com/office/drawing/2014/main" id="{0D6CA913-4F71-448A-A3B6-D613D62AE05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3562350" cy="4351338"/>
          </a:xfrm>
        </p:spPr>
        <p:txBody>
          <a:bodyPr/>
          <a:lstStyle/>
          <a:p>
            <a:r>
              <a:rPr lang="en-US" altLang="en-US" dirty="0"/>
              <a:t>Attributes values determine the position</a:t>
            </a:r>
          </a:p>
          <a:p>
            <a:r>
              <a:rPr lang="en-US" altLang="en-US" dirty="0"/>
              <a:t>Two-dimensional scatter plots most common, but can have three-dimensional scatter plots</a:t>
            </a:r>
          </a:p>
          <a:p>
            <a:r>
              <a:rPr lang="en-US" altLang="en-US" dirty="0"/>
              <a:t>Often additional attributes can be displayed by using the size, shape, and color of the markers that represent the objects </a:t>
            </a:r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CD6E8D56-5304-4BD0-82C5-03EC07B754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1690689"/>
            <a:ext cx="4471521" cy="2790949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3CBABA5-ED68-483C-A742-65F31A547D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200" y="1143000"/>
            <a:ext cx="6128034" cy="5549784"/>
          </a:xfrm>
          <a:prstGeom prst="rect">
            <a:avLst/>
          </a:prstGeom>
        </p:spPr>
      </p:pic>
      <p:sp>
        <p:nvSpPr>
          <p:cNvPr id="30722" name="Rectangle 2">
            <a:extLst>
              <a:ext uri="{FF2B5EF4-FFF2-40B4-BE49-F238E27FC236}">
                <a16:creationId xmlns:a16="http://schemas.microsoft.com/office/drawing/2014/main" id="{DCA6A76B-A678-46CF-9849-63C91C2ACD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Scatter Plot Array of Iris Attributes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40C75-F1C2-9F90-D10C-9F736BDB2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Exploring Data in the Data Mining Process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7DA941-FEDB-AE02-D219-519F852F23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133600"/>
            <a:ext cx="4014481" cy="40216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" name="Picture 1">
            <a:extLst>
              <a:ext uri="{FF2B5EF4-FFF2-40B4-BE49-F238E27FC236}">
                <a16:creationId xmlns:a16="http://schemas.microsoft.com/office/drawing/2014/main" id="{3B9973D1-67DF-F304-86B4-5CFE62BF36E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97" t="3440" r="66655" b="43812"/>
          <a:stretch/>
        </p:blipFill>
        <p:spPr bwMode="auto">
          <a:xfrm>
            <a:off x="5791906" y="1980670"/>
            <a:ext cx="1371600" cy="2895601"/>
          </a:xfrm>
          <a:prstGeom prst="rect">
            <a:avLst/>
          </a:prstGeom>
          <a:noFill/>
          <a:ln w="19050" cap="flat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B4B19A2-0185-6BEE-42F3-8CD14A7812B2}"/>
              </a:ext>
            </a:extLst>
          </p:cNvPr>
          <p:cNvCxnSpPr>
            <a:cxnSpLocks/>
          </p:cNvCxnSpPr>
          <p:nvPr/>
        </p:nvCxnSpPr>
        <p:spPr>
          <a:xfrm flipV="1">
            <a:off x="4598394" y="2133600"/>
            <a:ext cx="1193512" cy="67204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5E5AFC3-CD8C-D8D9-08F3-28C5B32A7EAE}"/>
              </a:ext>
            </a:extLst>
          </p:cNvPr>
          <p:cNvCxnSpPr>
            <a:cxnSpLocks/>
          </p:cNvCxnSpPr>
          <p:nvPr/>
        </p:nvCxnSpPr>
        <p:spPr>
          <a:xfrm>
            <a:off x="4623794" y="3148013"/>
            <a:ext cx="1193512" cy="160095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51127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>
            <a:extLst>
              <a:ext uri="{FF2B5EF4-FFF2-40B4-BE49-F238E27FC236}">
                <a16:creationId xmlns:a16="http://schemas.microsoft.com/office/drawing/2014/main" id="{49267B71-1546-4EFF-B590-08D6F15CBF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34962" y="457200"/>
            <a:ext cx="8280400" cy="5461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2800"/>
              <a:t>Contour Plots</a:t>
            </a:r>
          </a:p>
        </p:txBody>
      </p:sp>
      <p:sp>
        <p:nvSpPr>
          <p:cNvPr id="31746" name="Rectangle 2">
            <a:extLst>
              <a:ext uri="{FF2B5EF4-FFF2-40B4-BE49-F238E27FC236}">
                <a16:creationId xmlns:a16="http://schemas.microsoft.com/office/drawing/2014/main" id="{3D5E9502-D93A-43AF-9F45-100A47DF6B7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81000" y="674688"/>
            <a:ext cx="8428038" cy="6008687"/>
          </a:xfrm>
          <a:ln/>
        </p:spPr>
        <p:txBody>
          <a:bodyPr/>
          <a:lstStyle/>
          <a:p>
            <a:pPr marL="273050" indent="-273050">
              <a:lnSpc>
                <a:spcPct val="90000"/>
              </a:lnSpc>
              <a:buClr>
                <a:srgbClr val="0C7B9C"/>
              </a:buClr>
              <a:buSzPct val="150000"/>
              <a:buFont typeface="Ubuntu" charset="0"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dirty="0"/>
              <a:t> </a:t>
            </a:r>
          </a:p>
          <a:p>
            <a:pPr marL="593725" lvl="1" indent="-228600">
              <a:lnSpc>
                <a:spcPct val="90000"/>
              </a:lnSpc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dirty="0"/>
              <a:t>Useful when a continuous attribute is measured on a </a:t>
            </a:r>
            <a:r>
              <a:rPr lang="en-US" altLang="en-US" b="1" dirty="0"/>
              <a:t>spatial grid</a:t>
            </a:r>
          </a:p>
          <a:p>
            <a:pPr marL="593725" lvl="1" indent="-228600">
              <a:lnSpc>
                <a:spcPct val="90000"/>
              </a:lnSpc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dirty="0"/>
              <a:t>They partition the plane into regions of similar values</a:t>
            </a:r>
          </a:p>
          <a:p>
            <a:pPr marL="593725" lvl="1" indent="-228600">
              <a:lnSpc>
                <a:spcPct val="90000"/>
              </a:lnSpc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dirty="0"/>
              <a:t>The contour lines that form the boundaries of these regions connect points with equal values	</a:t>
            </a:r>
          </a:p>
          <a:p>
            <a:pPr marL="593725" lvl="1" indent="-228600">
              <a:lnSpc>
                <a:spcPct val="90000"/>
              </a:lnSpc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dirty="0"/>
              <a:t>The most common example is contour maps of elevation</a:t>
            </a:r>
          </a:p>
          <a:p>
            <a:pPr marL="593725" lvl="1" indent="-228600">
              <a:lnSpc>
                <a:spcPct val="90000"/>
              </a:lnSpc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dirty="0"/>
              <a:t>Can also display temperature, rainfall, air pressure, etc.</a:t>
            </a:r>
          </a:p>
        </p:txBody>
      </p:sp>
      <p:grpSp>
        <p:nvGrpSpPr>
          <p:cNvPr id="4" name="Group 2">
            <a:extLst>
              <a:ext uri="{FF2B5EF4-FFF2-40B4-BE49-F238E27FC236}">
                <a16:creationId xmlns:a16="http://schemas.microsoft.com/office/drawing/2014/main" id="{B1A1C8FA-3ABD-4540-A932-EC87A2C31978}"/>
              </a:ext>
            </a:extLst>
          </p:cNvPr>
          <p:cNvGrpSpPr>
            <a:grpSpLocks/>
          </p:cNvGrpSpPr>
          <p:nvPr/>
        </p:nvGrpSpPr>
        <p:grpSpPr bwMode="auto">
          <a:xfrm>
            <a:off x="1371600" y="2895600"/>
            <a:ext cx="6019800" cy="3736975"/>
            <a:chOff x="336" y="720"/>
            <a:chExt cx="4914" cy="3074"/>
          </a:xfrm>
        </p:grpSpPr>
        <p:pic>
          <p:nvPicPr>
            <p:cNvPr id="5" name="Picture 3">
              <a:extLst>
                <a:ext uri="{FF2B5EF4-FFF2-40B4-BE49-F238E27FC236}">
                  <a16:creationId xmlns:a16="http://schemas.microsoft.com/office/drawing/2014/main" id="{286EAEBB-79DC-461A-AC8A-781F5415AB9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268" b="7527"/>
            <a:stretch>
              <a:fillRect/>
            </a:stretch>
          </p:blipFill>
          <p:spPr bwMode="auto">
            <a:xfrm>
              <a:off x="336" y="720"/>
              <a:ext cx="4914" cy="29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 t="4268" b="7527"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6" name="Text Box 4">
              <a:extLst>
                <a:ext uri="{FF2B5EF4-FFF2-40B4-BE49-F238E27FC236}">
                  <a16:creationId xmlns:a16="http://schemas.microsoft.com/office/drawing/2014/main" id="{CB187D9E-ADB0-46E5-A55B-F5E2FF277C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58" y="3618"/>
              <a:ext cx="482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360" tIns="44280" rIns="90360" bIns="4428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lnSpc>
                  <a:spcPct val="90000"/>
                </a:lnSpc>
                <a:spcAft>
                  <a:spcPts val="400"/>
                </a:spcAft>
                <a:buClrTx/>
                <a:buFontTx/>
                <a:buNone/>
              </a:pPr>
              <a:r>
                <a:rPr lang="en-US" altLang="en-US" sz="1400">
                  <a:latin typeface="Arial" panose="020B0604020202020204" pitchFamily="34" charset="0"/>
                </a:rPr>
                <a:t>Celsius</a:t>
              </a: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">
            <a:extLst>
              <a:ext uri="{FF2B5EF4-FFF2-40B4-BE49-F238E27FC236}">
                <a16:creationId xmlns:a16="http://schemas.microsoft.com/office/drawing/2014/main" id="{10D7C9C2-B52D-4B1C-85DF-09138618C9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Matrix Plots</a:t>
            </a:r>
          </a:p>
        </p:txBody>
      </p:sp>
      <p:sp>
        <p:nvSpPr>
          <p:cNvPr id="33794" name="Rectangle 2">
            <a:extLst>
              <a:ext uri="{FF2B5EF4-FFF2-40B4-BE49-F238E27FC236}">
                <a16:creationId xmlns:a16="http://schemas.microsoft.com/office/drawing/2014/main" id="{E0E4F3E3-E460-4C78-9D72-C5F3ADA03F0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Can plot a data matrix</a:t>
            </a:r>
          </a:p>
          <a:p>
            <a:r>
              <a:rPr lang="en-US" altLang="en-US" dirty="0"/>
              <a:t>Can be useful when objects are sorted according to class</a:t>
            </a:r>
          </a:p>
          <a:p>
            <a:r>
              <a:rPr lang="en-US" altLang="en-US" dirty="0"/>
              <a:t>Typically, the attributes are normalized to prevent one attribute from dominating the plot	</a:t>
            </a:r>
          </a:p>
          <a:p>
            <a:r>
              <a:rPr lang="en-US" altLang="en-US" dirty="0"/>
              <a:t>Plots of similarity or distance matrices can also be useful for visualizing the relationships between objects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">
            <a:extLst>
              <a:ext uri="{FF2B5EF4-FFF2-40B4-BE49-F238E27FC236}">
                <a16:creationId xmlns:a16="http://schemas.microsoft.com/office/drawing/2014/main" id="{F858692A-D97C-42C3-A1A4-7950596F96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Visualization of the Iris Data Matrix</a:t>
            </a:r>
          </a:p>
        </p:txBody>
      </p:sp>
      <p:sp>
        <p:nvSpPr>
          <p:cNvPr id="34821" name="Text Box 5">
            <a:extLst>
              <a:ext uri="{FF2B5EF4-FFF2-40B4-BE49-F238E27FC236}">
                <a16:creationId xmlns:a16="http://schemas.microsoft.com/office/drawing/2014/main" id="{B8B1F3BE-8729-4ED3-BA6E-A4A3B2738B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1295400"/>
            <a:ext cx="4027487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 dirty="0">
                <a:latin typeface="+mn-lt"/>
              </a:rPr>
              <a:t>Deviation form feature mean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363F1D3-4CC3-44A2-9BC4-D5F39A4404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8728" y="1834763"/>
            <a:ext cx="6926544" cy="4722279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>
            <a:extLst>
              <a:ext uri="{FF2B5EF4-FFF2-40B4-BE49-F238E27FC236}">
                <a16:creationId xmlns:a16="http://schemas.microsoft.com/office/drawing/2014/main" id="{C6E89A0E-A447-4DC0-9A8E-7158EF651B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Visualization of the Iris Correlation Matrix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D51E7E8-E3C9-4089-B37B-8DEF7204D1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283" y="1552074"/>
            <a:ext cx="6049433" cy="4968874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1">
            <a:extLst>
              <a:ext uri="{FF2B5EF4-FFF2-40B4-BE49-F238E27FC236}">
                <a16:creationId xmlns:a16="http://schemas.microsoft.com/office/drawing/2014/main" id="{2025A0A3-405C-4928-9079-3125993360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Parallel Coordinates</a:t>
            </a:r>
          </a:p>
        </p:txBody>
      </p:sp>
      <p:sp>
        <p:nvSpPr>
          <p:cNvPr id="36866" name="Rectangle 2">
            <a:extLst>
              <a:ext uri="{FF2B5EF4-FFF2-40B4-BE49-F238E27FC236}">
                <a16:creationId xmlns:a16="http://schemas.microsoft.com/office/drawing/2014/main" id="{596282C5-5844-4C2E-9BAB-53C849EA48B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Used to plot the attribute values of high-dimensional data</a:t>
            </a:r>
          </a:p>
          <a:p>
            <a:r>
              <a:rPr lang="en-US" altLang="en-US" dirty="0"/>
              <a:t>Instead of using perpendicular axes, use a set of parallel axes </a:t>
            </a:r>
          </a:p>
          <a:p>
            <a:r>
              <a:rPr lang="en-US" altLang="en-US" dirty="0"/>
              <a:t>The attribute values of each object are plotted as a point on each corresponding coordinate axis and the points are connected by a line	</a:t>
            </a:r>
          </a:p>
          <a:p>
            <a:r>
              <a:rPr lang="en-US" altLang="en-US" dirty="0"/>
              <a:t>Thus, each object is represented as a line </a:t>
            </a:r>
          </a:p>
          <a:p>
            <a:r>
              <a:rPr lang="en-US" altLang="en-US" dirty="0"/>
              <a:t>Often, the lines representing a distinct class of objects group together, at least for some attributes</a:t>
            </a:r>
          </a:p>
          <a:p>
            <a:r>
              <a:rPr lang="en-US" altLang="en-US" dirty="0"/>
              <a:t>Ordering of attributes is important in seeing such groupings</a:t>
            </a:r>
          </a:p>
          <a:p>
            <a:pPr lvl="1"/>
            <a:endParaRPr lang="en-US" alt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1">
            <a:extLst>
              <a:ext uri="{FF2B5EF4-FFF2-40B4-BE49-F238E27FC236}">
                <a16:creationId xmlns:a16="http://schemas.microsoft.com/office/drawing/2014/main" id="{D8F423E8-F33A-4EDB-977D-3EA92C2EC9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Parallel Coordinates Plots for Iris Data</a:t>
            </a:r>
          </a:p>
        </p:txBody>
      </p:sp>
      <p:sp>
        <p:nvSpPr>
          <p:cNvPr id="37892" name="Text Box 4">
            <a:extLst>
              <a:ext uri="{FF2B5EF4-FFF2-40B4-BE49-F238E27FC236}">
                <a16:creationId xmlns:a16="http://schemas.microsoft.com/office/drawing/2014/main" id="{A15A5BE3-9F94-4836-A518-E202B759D9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97563" y="5394325"/>
            <a:ext cx="249555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 dirty="0">
                <a:latin typeface="+mn-lt"/>
              </a:rPr>
              <a:t>Reordered features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3E98438-E302-4C50-B264-197CAB1383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2150362"/>
            <a:ext cx="4668267" cy="333613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5DEB770-6C60-4FCC-8347-0CDAF5F94F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3400" y="2210520"/>
            <a:ext cx="4608384" cy="3336131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1">
            <a:extLst>
              <a:ext uri="{FF2B5EF4-FFF2-40B4-BE49-F238E27FC236}">
                <a16:creationId xmlns:a16="http://schemas.microsoft.com/office/drawing/2014/main" id="{CEA939C2-9874-40DE-8BB6-0ED070FC4B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Other Visualization Techniques</a:t>
            </a:r>
          </a:p>
        </p:txBody>
      </p:sp>
      <p:sp>
        <p:nvSpPr>
          <p:cNvPr id="38914" name="Rectangle 2">
            <a:extLst>
              <a:ext uri="{FF2B5EF4-FFF2-40B4-BE49-F238E27FC236}">
                <a16:creationId xmlns:a16="http://schemas.microsoft.com/office/drawing/2014/main" id="{8EFDF7F5-1D9D-42A8-BAED-3295055F390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Star Plots </a:t>
            </a:r>
          </a:p>
          <a:p>
            <a:pPr lvl="1"/>
            <a:r>
              <a:rPr lang="en-US" altLang="en-US"/>
              <a:t>Similar approach to parallel coordinates, but axes radiate from a central point</a:t>
            </a:r>
          </a:p>
          <a:p>
            <a:pPr lvl="1"/>
            <a:r>
              <a:rPr lang="en-US" altLang="en-US"/>
              <a:t>The line connecting the values of an object is a polygon</a:t>
            </a:r>
            <a:br>
              <a:rPr lang="en-US" altLang="en-US"/>
            </a:br>
            <a:endParaRPr lang="en-US" altLang="en-US"/>
          </a:p>
          <a:p>
            <a:r>
              <a:rPr lang="en-US" altLang="en-US"/>
              <a:t>Chernoff Faces</a:t>
            </a:r>
          </a:p>
          <a:p>
            <a:pPr lvl="1"/>
            <a:r>
              <a:rPr lang="en-US" altLang="en-US"/>
              <a:t>Approach created by Herman Chernoff</a:t>
            </a:r>
          </a:p>
          <a:p>
            <a:pPr lvl="1"/>
            <a:r>
              <a:rPr lang="en-US" altLang="en-US"/>
              <a:t>This approach associates each attribute with a characteristic of a face</a:t>
            </a:r>
          </a:p>
          <a:p>
            <a:pPr lvl="1"/>
            <a:r>
              <a:rPr lang="en-US" altLang="en-US"/>
              <a:t>The values of each attribute determine the appearance of the corresponding facial characteristic	</a:t>
            </a:r>
          </a:p>
          <a:p>
            <a:pPr lvl="1"/>
            <a:r>
              <a:rPr lang="en-US" altLang="en-US"/>
              <a:t>Each object becomes a separate face</a:t>
            </a:r>
          </a:p>
          <a:p>
            <a:pPr lvl="1"/>
            <a:r>
              <a:rPr lang="en-US" altLang="en-US"/>
              <a:t>Relies on human’s ability to distinguish faces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">
            <a:extLst>
              <a:ext uri="{FF2B5EF4-FFF2-40B4-BE49-F238E27FC236}">
                <a16:creationId xmlns:a16="http://schemas.microsoft.com/office/drawing/2014/main" id="{70E5522B-308E-408C-ACC9-B36CC4BCA3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Star Plots for Iris Data</a:t>
            </a:r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B20AF128-6B4C-44A0-947D-385C3151982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Setosa</a:t>
            </a:r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r>
              <a:rPr lang="en-US" altLang="en-US"/>
              <a:t>Versicolor</a:t>
            </a:r>
          </a:p>
          <a:p>
            <a:endParaRPr lang="en-US" altLang="en-US"/>
          </a:p>
          <a:p>
            <a:endParaRPr lang="en-US" altLang="en-US"/>
          </a:p>
          <a:p>
            <a:r>
              <a:rPr lang="en-US" altLang="en-US"/>
              <a:t>Virginica</a:t>
            </a:r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</p:txBody>
      </p:sp>
      <p:pic>
        <p:nvPicPr>
          <p:cNvPr id="39938" name="Picture 2">
            <a:extLst>
              <a:ext uri="{FF2B5EF4-FFF2-40B4-BE49-F238E27FC236}">
                <a16:creationId xmlns:a16="http://schemas.microsoft.com/office/drawing/2014/main" id="{C8C8ACD9-6F86-4BAB-BC91-13368B0E5F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19" t="18289" r="6218" b="17873"/>
          <a:stretch>
            <a:fillRect/>
          </a:stretch>
        </p:blipFill>
        <p:spPr bwMode="auto">
          <a:xfrm>
            <a:off x="2209800" y="1524000"/>
            <a:ext cx="7138988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l="13719" t="18289" r="6218" b="17873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1">
            <a:extLst>
              <a:ext uri="{FF2B5EF4-FFF2-40B4-BE49-F238E27FC236}">
                <a16:creationId xmlns:a16="http://schemas.microsoft.com/office/drawing/2014/main" id="{5421AD8E-BD15-4924-9255-AA6510F6C1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Chernoff Faces for Iris Data</a:t>
            </a:r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23491034-05E2-48CF-B166-E58246A9826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7886700" cy="3432175"/>
          </a:xfrm>
        </p:spPr>
        <p:txBody>
          <a:bodyPr>
            <a:normAutofit lnSpcReduction="10000"/>
          </a:bodyPr>
          <a:lstStyle/>
          <a:p>
            <a:r>
              <a:rPr lang="en-US" altLang="en-US" dirty="0" err="1"/>
              <a:t>Setosa</a:t>
            </a:r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Versicolor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Virginica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</p:txBody>
      </p:sp>
      <p:pic>
        <p:nvPicPr>
          <p:cNvPr id="40962" name="Picture 2">
            <a:extLst>
              <a:ext uri="{FF2B5EF4-FFF2-40B4-BE49-F238E27FC236}">
                <a16:creationId xmlns:a16="http://schemas.microsoft.com/office/drawing/2014/main" id="{22B91E34-C44F-4ECC-A2F1-9DD091CD67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21" t="24207" r="14159" b="19347"/>
          <a:stretch>
            <a:fillRect/>
          </a:stretch>
        </p:blipFill>
        <p:spPr bwMode="auto">
          <a:xfrm>
            <a:off x="2514600" y="1715295"/>
            <a:ext cx="6231444" cy="39187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l="18521" t="24207" r="14159" b="19347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0964" name="Picture 4">
            <a:extLst>
              <a:ext uri="{FF2B5EF4-FFF2-40B4-BE49-F238E27FC236}">
                <a16:creationId xmlns:a16="http://schemas.microsoft.com/office/drawing/2014/main" id="{9553A50F-8D8F-4E99-B20F-C3E4BAE8C2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6130925"/>
            <a:ext cx="701675" cy="54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35BD70-9077-736F-F673-7807E984F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3321" y="329184"/>
            <a:ext cx="4688333" cy="1783080"/>
          </a:xfrm>
        </p:spPr>
        <p:txBody>
          <a:bodyPr anchor="b">
            <a:normAutofit/>
          </a:bodyPr>
          <a:lstStyle/>
          <a:p>
            <a:r>
              <a:rPr lang="en-US" sz="4700"/>
              <a:t>Conclusion</a:t>
            </a:r>
          </a:p>
        </p:txBody>
      </p:sp>
      <p:pic>
        <p:nvPicPr>
          <p:cNvPr id="5" name="Picture 4" descr="Graph">
            <a:extLst>
              <a:ext uri="{FF2B5EF4-FFF2-40B4-BE49-F238E27FC236}">
                <a16:creationId xmlns:a16="http://schemas.microsoft.com/office/drawing/2014/main" id="{5894AD87-16E2-9B8C-62F4-32F1A4CB0F7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8450" r="39716"/>
          <a:stretch/>
        </p:blipFill>
        <p:spPr>
          <a:xfrm>
            <a:off x="20" y="10"/>
            <a:ext cx="3492988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3321" y="2374947"/>
            <a:ext cx="3182692" cy="18288"/>
          </a:xfrm>
          <a:custGeom>
            <a:avLst/>
            <a:gdLst>
              <a:gd name="connsiteX0" fmla="*/ 0 w 3182692"/>
              <a:gd name="connsiteY0" fmla="*/ 0 h 18288"/>
              <a:gd name="connsiteX1" fmla="*/ 636538 w 3182692"/>
              <a:gd name="connsiteY1" fmla="*/ 0 h 18288"/>
              <a:gd name="connsiteX2" fmla="*/ 1273077 w 3182692"/>
              <a:gd name="connsiteY2" fmla="*/ 0 h 18288"/>
              <a:gd name="connsiteX3" fmla="*/ 1909615 w 3182692"/>
              <a:gd name="connsiteY3" fmla="*/ 0 h 18288"/>
              <a:gd name="connsiteX4" fmla="*/ 2482500 w 3182692"/>
              <a:gd name="connsiteY4" fmla="*/ 0 h 18288"/>
              <a:gd name="connsiteX5" fmla="*/ 3182692 w 3182692"/>
              <a:gd name="connsiteY5" fmla="*/ 0 h 18288"/>
              <a:gd name="connsiteX6" fmla="*/ 3182692 w 3182692"/>
              <a:gd name="connsiteY6" fmla="*/ 18288 h 18288"/>
              <a:gd name="connsiteX7" fmla="*/ 2609807 w 3182692"/>
              <a:gd name="connsiteY7" fmla="*/ 18288 h 18288"/>
              <a:gd name="connsiteX8" fmla="*/ 2068750 w 3182692"/>
              <a:gd name="connsiteY8" fmla="*/ 18288 h 18288"/>
              <a:gd name="connsiteX9" fmla="*/ 1432211 w 3182692"/>
              <a:gd name="connsiteY9" fmla="*/ 18288 h 18288"/>
              <a:gd name="connsiteX10" fmla="*/ 859327 w 3182692"/>
              <a:gd name="connsiteY10" fmla="*/ 18288 h 18288"/>
              <a:gd name="connsiteX11" fmla="*/ 0 w 3182692"/>
              <a:gd name="connsiteY11" fmla="*/ 18288 h 18288"/>
              <a:gd name="connsiteX12" fmla="*/ 0 w 3182692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182692" h="18288" fill="none" extrusionOk="0">
                <a:moveTo>
                  <a:pt x="0" y="0"/>
                </a:moveTo>
                <a:cubicBezTo>
                  <a:pt x="253588" y="25878"/>
                  <a:pt x="409323" y="-5359"/>
                  <a:pt x="636538" y="0"/>
                </a:cubicBezTo>
                <a:cubicBezTo>
                  <a:pt x="863753" y="5359"/>
                  <a:pt x="1007727" y="-28"/>
                  <a:pt x="1273077" y="0"/>
                </a:cubicBezTo>
                <a:cubicBezTo>
                  <a:pt x="1538427" y="28"/>
                  <a:pt x="1698640" y="-12775"/>
                  <a:pt x="1909615" y="0"/>
                </a:cubicBezTo>
                <a:cubicBezTo>
                  <a:pt x="2120590" y="12775"/>
                  <a:pt x="2210293" y="-21823"/>
                  <a:pt x="2482500" y="0"/>
                </a:cubicBezTo>
                <a:cubicBezTo>
                  <a:pt x="2754708" y="21823"/>
                  <a:pt x="3004133" y="-28750"/>
                  <a:pt x="3182692" y="0"/>
                </a:cubicBezTo>
                <a:cubicBezTo>
                  <a:pt x="3183134" y="4516"/>
                  <a:pt x="3181865" y="12266"/>
                  <a:pt x="3182692" y="18288"/>
                </a:cubicBezTo>
                <a:cubicBezTo>
                  <a:pt x="2947402" y="22440"/>
                  <a:pt x="2876226" y="27191"/>
                  <a:pt x="2609807" y="18288"/>
                </a:cubicBezTo>
                <a:cubicBezTo>
                  <a:pt x="2343389" y="9385"/>
                  <a:pt x="2326689" y="25579"/>
                  <a:pt x="2068750" y="18288"/>
                </a:cubicBezTo>
                <a:cubicBezTo>
                  <a:pt x="1810811" y="10997"/>
                  <a:pt x="1713836" y="48219"/>
                  <a:pt x="1432211" y="18288"/>
                </a:cubicBezTo>
                <a:cubicBezTo>
                  <a:pt x="1150586" y="-11643"/>
                  <a:pt x="982765" y="3747"/>
                  <a:pt x="859327" y="18288"/>
                </a:cubicBezTo>
                <a:cubicBezTo>
                  <a:pt x="735889" y="32829"/>
                  <a:pt x="254183" y="35231"/>
                  <a:pt x="0" y="18288"/>
                </a:cubicBezTo>
                <a:cubicBezTo>
                  <a:pt x="-306" y="11477"/>
                  <a:pt x="485" y="4355"/>
                  <a:pt x="0" y="0"/>
                </a:cubicBezTo>
                <a:close/>
              </a:path>
              <a:path w="3182692" h="18288" stroke="0" extrusionOk="0">
                <a:moveTo>
                  <a:pt x="0" y="0"/>
                </a:moveTo>
                <a:cubicBezTo>
                  <a:pt x="243108" y="-22426"/>
                  <a:pt x="387854" y="22949"/>
                  <a:pt x="572885" y="0"/>
                </a:cubicBezTo>
                <a:cubicBezTo>
                  <a:pt x="757916" y="-22949"/>
                  <a:pt x="923707" y="6797"/>
                  <a:pt x="1113942" y="0"/>
                </a:cubicBezTo>
                <a:cubicBezTo>
                  <a:pt x="1304177" y="-6797"/>
                  <a:pt x="1495991" y="20627"/>
                  <a:pt x="1686827" y="0"/>
                </a:cubicBezTo>
                <a:cubicBezTo>
                  <a:pt x="1877663" y="-20627"/>
                  <a:pt x="2170182" y="-20672"/>
                  <a:pt x="2323365" y="0"/>
                </a:cubicBezTo>
                <a:cubicBezTo>
                  <a:pt x="2476548" y="20672"/>
                  <a:pt x="2919164" y="6097"/>
                  <a:pt x="3182692" y="0"/>
                </a:cubicBezTo>
                <a:cubicBezTo>
                  <a:pt x="3183269" y="4624"/>
                  <a:pt x="3183511" y="11191"/>
                  <a:pt x="3182692" y="18288"/>
                </a:cubicBezTo>
                <a:cubicBezTo>
                  <a:pt x="3026065" y="-10849"/>
                  <a:pt x="2775006" y="23067"/>
                  <a:pt x="2546154" y="18288"/>
                </a:cubicBezTo>
                <a:cubicBezTo>
                  <a:pt x="2317302" y="13509"/>
                  <a:pt x="2168173" y="-8513"/>
                  <a:pt x="1845961" y="18288"/>
                </a:cubicBezTo>
                <a:cubicBezTo>
                  <a:pt x="1523749" y="45089"/>
                  <a:pt x="1450078" y="-844"/>
                  <a:pt x="1304904" y="18288"/>
                </a:cubicBezTo>
                <a:cubicBezTo>
                  <a:pt x="1159730" y="37420"/>
                  <a:pt x="942635" y="-10021"/>
                  <a:pt x="604711" y="18288"/>
                </a:cubicBezTo>
                <a:cubicBezTo>
                  <a:pt x="266787" y="46597"/>
                  <a:pt x="141927" y="-8395"/>
                  <a:pt x="0" y="18288"/>
                </a:cubicBezTo>
                <a:cubicBezTo>
                  <a:pt x="-171" y="12755"/>
                  <a:pt x="-690" y="793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B056B0-ECCE-1A51-BF01-1E1B4C87E6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73321" y="2706624"/>
            <a:ext cx="4688333" cy="3483864"/>
          </a:xfrm>
        </p:spPr>
        <p:txBody>
          <a:bodyPr>
            <a:normAutofit/>
          </a:bodyPr>
          <a:lstStyle/>
          <a:p>
            <a:r>
              <a:rPr lang="en-US" sz="1900"/>
              <a:t>Exploring data is the first step when working with data.</a:t>
            </a:r>
          </a:p>
          <a:p>
            <a:r>
              <a:rPr lang="en-US" sz="1900"/>
              <a:t>The goal is to: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US" sz="1900"/>
              <a:t>Understand what data is available.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US" sz="1900"/>
              <a:t>Assess data distributions and how variables relate to each other.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US" sz="1900"/>
              <a:t>Assess data quality. </a:t>
            </a:r>
          </a:p>
          <a:p>
            <a:endParaRPr lang="en-US" sz="1900"/>
          </a:p>
          <a:p>
            <a:r>
              <a:rPr lang="en-US" sz="1900"/>
              <a:t>Understanding the data is necessary to decide on data preparation and modeling.</a:t>
            </a:r>
          </a:p>
        </p:txBody>
      </p:sp>
    </p:spTree>
    <p:extLst>
      <p:ext uri="{BB962C8B-B14F-4D97-AF65-F5344CB8AC3E}">
        <p14:creationId xmlns:p14="http://schemas.microsoft.com/office/powerpoint/2010/main" val="6933661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410" name="Picture 2">
            <a:extLst>
              <a:ext uri="{FF2B5EF4-FFF2-40B4-BE49-F238E27FC236}">
                <a16:creationId xmlns:a16="http://schemas.microsoft.com/office/drawing/2014/main" id="{5467FF44-2F2E-4CE3-BF2F-2287483DC3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6" r="24246" b="2"/>
          <a:stretch/>
        </p:blipFill>
        <p:spPr bwMode="auto">
          <a:xfrm>
            <a:off x="2642616" y="10"/>
            <a:ext cx="6501384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7" name="Rectangle 136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731745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17" name="Rectangle 1">
            <a:extLst>
              <a:ext uri="{FF2B5EF4-FFF2-40B4-BE49-F238E27FC236}">
                <a16:creationId xmlns:a16="http://schemas.microsoft.com/office/drawing/2014/main" id="{302DF694-6BF2-421C-B98B-42E702E6E6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78320" y="1161288"/>
            <a:ext cx="2578608" cy="1124712"/>
          </a:xfrm>
        </p:spPr>
        <p:txBody>
          <a:bodyPr anchor="b">
            <a:normAutofit/>
          </a:bodyPr>
          <a:lstStyle/>
          <a:p>
            <a:r>
              <a:rPr lang="en-US" altLang="en-US" sz="2400"/>
              <a:t>Topics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87775" y="674370"/>
            <a:ext cx="73152" cy="4114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183" y="2443480"/>
            <a:ext cx="2475738" cy="9144"/>
          </a:xfrm>
          <a:prstGeom prst="rect">
            <a:avLst/>
          </a:prstGeom>
          <a:solidFill>
            <a:srgbClr val="D5D5D5"/>
          </a:solidFill>
          <a:ln w="3175">
            <a:solidFill>
              <a:srgbClr val="D5D5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218" name="Rectangle 2">
            <a:extLst>
              <a:ext uri="{FF2B5EF4-FFF2-40B4-BE49-F238E27FC236}">
                <a16:creationId xmlns:a16="http://schemas.microsoft.com/office/drawing/2014/main" id="{D128D3FC-71AC-4AB1-BE9C-049A2FB622D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78320" y="2718054"/>
            <a:ext cx="2579180" cy="3207258"/>
          </a:xfrm>
        </p:spPr>
        <p:txBody>
          <a:bodyPr anchor="t">
            <a:normAutofit/>
          </a:bodyPr>
          <a:lstStyle/>
          <a:p>
            <a:r>
              <a:rPr lang="en-US" altLang="en-US" sz="1500" b="1" dirty="0"/>
              <a:t>Exploratory Data Analysis</a:t>
            </a:r>
          </a:p>
          <a:p>
            <a:r>
              <a:rPr lang="en-US" altLang="en-US" sz="1500" dirty="0"/>
              <a:t>Summary Statistics</a:t>
            </a:r>
          </a:p>
          <a:p>
            <a:r>
              <a:rPr lang="en-US" altLang="en-US" sz="1500" dirty="0"/>
              <a:t>Visualization</a:t>
            </a:r>
          </a:p>
          <a:p>
            <a:endParaRPr lang="en-US" altLang="en-US" sz="1500" dirty="0"/>
          </a:p>
        </p:txBody>
      </p:sp>
    </p:spTree>
    <p:extLst>
      <p:ext uri="{BB962C8B-B14F-4D97-AF65-F5344CB8AC3E}">
        <p14:creationId xmlns:p14="http://schemas.microsoft.com/office/powerpoint/2010/main" val="267485697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>
            <a:extLst>
              <a:ext uri="{FF2B5EF4-FFF2-40B4-BE49-F238E27FC236}">
                <a16:creationId xmlns:a16="http://schemas.microsoft.com/office/drawing/2014/main" id="{65F4D0A6-D92E-4DF1-98E9-3DCA775C6F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What is Data Exploration?</a:t>
            </a:r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AF3B54C9-20F9-478E-83FB-453EECFA68D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en-US" sz="2400" b="1" dirty="0">
                <a:latin typeface="Arial" panose="020B0604020202020204" pitchFamily="34" charset="0"/>
              </a:rPr>
              <a:t>“A preliminary exploration of the data to better understand its characteristics.”</a:t>
            </a:r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Key motivations of data exploration include</a:t>
            </a:r>
          </a:p>
          <a:p>
            <a:pPr lvl="1"/>
            <a:r>
              <a:rPr lang="en-US" altLang="en-US" dirty="0"/>
              <a:t>Helping to select the right tool for preprocessing or analysis</a:t>
            </a:r>
          </a:p>
          <a:p>
            <a:pPr lvl="1"/>
            <a:r>
              <a:rPr lang="en-US" altLang="en-US" dirty="0"/>
              <a:t>Making use of humans’ abilities to recognize patterns.</a:t>
            </a:r>
            <a:br>
              <a:rPr lang="en-US" altLang="en-US" dirty="0"/>
            </a:br>
            <a:r>
              <a:rPr lang="en-US" altLang="en-US" dirty="0"/>
              <a:t>	People can recognize patterns not captured by data analysis tools </a:t>
            </a:r>
            <a:br>
              <a:rPr lang="en-US" altLang="en-US" dirty="0"/>
            </a:br>
            <a:endParaRPr lang="en-US" altLang="en-US" dirty="0"/>
          </a:p>
          <a:p>
            <a:r>
              <a:rPr lang="en-US" altLang="en-US" dirty="0"/>
              <a:t>Related to the area of Exploratory Data Analysis (EDA)</a:t>
            </a:r>
          </a:p>
          <a:p>
            <a:pPr lvl="1"/>
            <a:r>
              <a:rPr lang="en-US" altLang="en-US" dirty="0"/>
              <a:t>Created by statistician John Tukey</a:t>
            </a:r>
          </a:p>
          <a:p>
            <a:pPr lvl="1"/>
            <a:r>
              <a:rPr lang="en-US" altLang="en-US" dirty="0"/>
              <a:t>Seminal book is "Exploratory Data Analysis" by Tukey</a:t>
            </a:r>
          </a:p>
          <a:p>
            <a:pPr lvl="1"/>
            <a:r>
              <a:rPr lang="en-US" altLang="en-US" dirty="0"/>
              <a:t>A nice online introduction can be found in Chapter 1 of the NIST Engineering Statistics Handbook</a:t>
            </a:r>
          </a:p>
          <a:p>
            <a:pPr lvl="1"/>
            <a:r>
              <a:rPr lang="en-US" altLang="en-US" dirty="0">
                <a:hlinkClick r:id="rId3"/>
              </a:rPr>
              <a:t>http://www.itl.nist.gov/div898/handbook/index.htm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>
            <a:extLst>
              <a:ext uri="{FF2B5EF4-FFF2-40B4-BE49-F238E27FC236}">
                <a16:creationId xmlns:a16="http://schemas.microsoft.com/office/drawing/2014/main" id="{00B0F772-A08A-44BE-AE88-21DED5EF48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Techniques Used In Data Exploration  </a:t>
            </a:r>
          </a:p>
        </p:txBody>
      </p:sp>
      <p:sp>
        <p:nvSpPr>
          <p:cNvPr id="7170" name="Rectangle 2">
            <a:extLst>
              <a:ext uri="{FF2B5EF4-FFF2-40B4-BE49-F238E27FC236}">
                <a16:creationId xmlns:a16="http://schemas.microsoft.com/office/drawing/2014/main" id="{9FDE4A43-13A8-402C-859A-52969FFE6C3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/>
              <a:t>In EDA, as originally defined by Tukey</a:t>
            </a:r>
          </a:p>
          <a:p>
            <a:pPr lvl="1"/>
            <a:r>
              <a:rPr lang="en-US" altLang="en-US"/>
              <a:t>The focus was on visualization</a:t>
            </a:r>
          </a:p>
          <a:p>
            <a:pPr lvl="1"/>
            <a:r>
              <a:rPr lang="en-US" altLang="en-US"/>
              <a:t>Clustering and anomaly detection were viewed as exploratory techniques</a:t>
            </a:r>
          </a:p>
          <a:p>
            <a:pPr lvl="1"/>
            <a:r>
              <a:rPr lang="en-US" altLang="en-US"/>
              <a:t>In data mining, clustering and anomaly detection are major areas of interest, and not thought of as just exploratory</a:t>
            </a:r>
          </a:p>
          <a:p>
            <a:pPr lvl="1"/>
            <a:endParaRPr lang="en-US" altLang="en-US"/>
          </a:p>
          <a:p>
            <a:r>
              <a:rPr lang="en-US" altLang="en-US"/>
              <a:t>In our discussion of data exploration, we focus on</a:t>
            </a:r>
          </a:p>
          <a:p>
            <a:pPr lvl="1"/>
            <a:r>
              <a:rPr lang="en-US" altLang="en-US"/>
              <a:t>Summary statistics</a:t>
            </a:r>
          </a:p>
          <a:p>
            <a:pPr lvl="1"/>
            <a:r>
              <a:rPr lang="en-US" altLang="en-US"/>
              <a:t>Visualization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410" name="Picture 2">
            <a:extLst>
              <a:ext uri="{FF2B5EF4-FFF2-40B4-BE49-F238E27FC236}">
                <a16:creationId xmlns:a16="http://schemas.microsoft.com/office/drawing/2014/main" id="{5467FF44-2F2E-4CE3-BF2F-2287483DC3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531" b="2"/>
          <a:stretch/>
        </p:blipFill>
        <p:spPr bwMode="auto">
          <a:xfrm>
            <a:off x="2642616" y="10"/>
            <a:ext cx="6501384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7" name="Rectangle 136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731745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17" name="Rectangle 1">
            <a:extLst>
              <a:ext uri="{FF2B5EF4-FFF2-40B4-BE49-F238E27FC236}">
                <a16:creationId xmlns:a16="http://schemas.microsoft.com/office/drawing/2014/main" id="{302DF694-6BF2-421C-B98B-42E702E6E6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78320" y="1161288"/>
            <a:ext cx="2578608" cy="1124712"/>
          </a:xfrm>
        </p:spPr>
        <p:txBody>
          <a:bodyPr anchor="b">
            <a:normAutofit/>
          </a:bodyPr>
          <a:lstStyle/>
          <a:p>
            <a:r>
              <a:rPr lang="en-US" altLang="en-US" sz="2400"/>
              <a:t>Topics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87775" y="674370"/>
            <a:ext cx="73152" cy="4114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183" y="2443480"/>
            <a:ext cx="2475738" cy="9144"/>
          </a:xfrm>
          <a:prstGeom prst="rect">
            <a:avLst/>
          </a:prstGeom>
          <a:solidFill>
            <a:srgbClr val="D5D5D5"/>
          </a:solidFill>
          <a:ln w="3175">
            <a:solidFill>
              <a:srgbClr val="D5D5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218" name="Rectangle 2">
            <a:extLst>
              <a:ext uri="{FF2B5EF4-FFF2-40B4-BE49-F238E27FC236}">
                <a16:creationId xmlns:a16="http://schemas.microsoft.com/office/drawing/2014/main" id="{D128D3FC-71AC-4AB1-BE9C-049A2FB622D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78320" y="2718054"/>
            <a:ext cx="2579180" cy="3207258"/>
          </a:xfrm>
        </p:spPr>
        <p:txBody>
          <a:bodyPr anchor="t">
            <a:normAutofit/>
          </a:bodyPr>
          <a:lstStyle/>
          <a:p>
            <a:r>
              <a:rPr lang="en-US" altLang="en-US" sz="1500" dirty="0"/>
              <a:t>Exploratory Data Analysis</a:t>
            </a:r>
          </a:p>
          <a:p>
            <a:r>
              <a:rPr lang="en-US" altLang="en-US" sz="1500" b="1" dirty="0"/>
              <a:t>Summary Statistics</a:t>
            </a:r>
          </a:p>
          <a:p>
            <a:r>
              <a:rPr lang="en-US" altLang="en-US" sz="1500" dirty="0"/>
              <a:t>Visualization</a:t>
            </a:r>
          </a:p>
          <a:p>
            <a:endParaRPr lang="en-US" altLang="en-US" sz="1500" dirty="0"/>
          </a:p>
        </p:txBody>
      </p:sp>
    </p:spTree>
    <p:extLst>
      <p:ext uri="{BB962C8B-B14F-4D97-AF65-F5344CB8AC3E}">
        <p14:creationId xmlns:p14="http://schemas.microsoft.com/office/powerpoint/2010/main" val="161241539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>
            <a:extLst>
              <a:ext uri="{FF2B5EF4-FFF2-40B4-BE49-F238E27FC236}">
                <a16:creationId xmlns:a16="http://schemas.microsoft.com/office/drawing/2014/main" id="{0AF45335-3309-4387-A5F4-765F2F0802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Summary Statistics</a:t>
            </a:r>
          </a:p>
        </p:txBody>
      </p:sp>
      <p:sp>
        <p:nvSpPr>
          <p:cNvPr id="10242" name="Rectangle 2">
            <a:extLst>
              <a:ext uri="{FF2B5EF4-FFF2-40B4-BE49-F238E27FC236}">
                <a16:creationId xmlns:a16="http://schemas.microsoft.com/office/drawing/2014/main" id="{7088AFE0-1201-4040-ACA4-2ACC893989B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dirty="0"/>
              <a:t>Summary statistics  are numbers that summarize properties of the data</a:t>
            </a:r>
          </a:p>
          <a:p>
            <a:pPr lvl="2"/>
            <a:endParaRPr lang="en-US" altLang="en-US" dirty="0"/>
          </a:p>
          <a:p>
            <a:r>
              <a:rPr lang="en-US" altLang="en-US" dirty="0"/>
              <a:t>Summarized properties include location and spread for continuous data</a:t>
            </a:r>
            <a:br>
              <a:rPr lang="en-US" altLang="en-US" dirty="0"/>
            </a:br>
            <a:br>
              <a:rPr lang="en-US" altLang="en-US" dirty="0"/>
            </a:br>
            <a:r>
              <a:rPr lang="en-US" altLang="en-US" dirty="0"/>
              <a:t>Examples: 	location - mean</a:t>
            </a:r>
            <a:br>
              <a:rPr lang="en-US" altLang="en-US" dirty="0"/>
            </a:br>
            <a:r>
              <a:rPr lang="en-US" altLang="en-US" dirty="0"/>
              <a:t>                   	spread - standard deviation</a:t>
            </a:r>
          </a:p>
          <a:p>
            <a:pPr lvl="1"/>
            <a:endParaRPr lang="en-US" altLang="en-US" dirty="0"/>
          </a:p>
          <a:p>
            <a:r>
              <a:rPr lang="en-US" altLang="en-US" dirty="0"/>
              <a:t>Most summary statistics can be calculated in a single pass through the data</a:t>
            </a:r>
          </a:p>
          <a:p>
            <a:pPr lvl="2"/>
            <a:endParaRPr lang="en-US" alt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>
            <a:extLst>
              <a:ext uri="{FF2B5EF4-FFF2-40B4-BE49-F238E27FC236}">
                <a16:creationId xmlns:a16="http://schemas.microsoft.com/office/drawing/2014/main" id="{051FD9CE-9D21-4F6C-8A51-09EE21C3A8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Frequency and Mode</a:t>
            </a:r>
          </a:p>
        </p:txBody>
      </p:sp>
      <p:sp>
        <p:nvSpPr>
          <p:cNvPr id="11266" name="Rectangle 2">
            <a:extLst>
              <a:ext uri="{FF2B5EF4-FFF2-40B4-BE49-F238E27FC236}">
                <a16:creationId xmlns:a16="http://schemas.microsoft.com/office/drawing/2014/main" id="{0CE36B71-39EB-4924-9EE6-AAD29E2FD13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The frequency of an attribute value is the percentage of time the value occurs in the </a:t>
            </a:r>
            <a:br>
              <a:rPr lang="en-US" altLang="en-US" dirty="0"/>
            </a:br>
            <a:r>
              <a:rPr lang="en-US" altLang="en-US" dirty="0"/>
              <a:t>data set </a:t>
            </a:r>
          </a:p>
          <a:p>
            <a:pPr lvl="1"/>
            <a:r>
              <a:rPr lang="en-US" altLang="en-US" dirty="0"/>
              <a:t>For example, given the attribute ‘gender’ and a representative population of people, the gender ‘female’ occurs about 50% of the time.</a:t>
            </a:r>
          </a:p>
          <a:p>
            <a:r>
              <a:rPr lang="en-US" altLang="en-US" dirty="0"/>
              <a:t>The mode of an attribute is the most frequent attribute value   </a:t>
            </a:r>
          </a:p>
          <a:p>
            <a:r>
              <a:rPr lang="en-US" altLang="en-US" dirty="0"/>
              <a:t>The notions of frequency and mode are typically used with </a:t>
            </a:r>
            <a:r>
              <a:rPr lang="en-US" altLang="en-US" b="1" dirty="0"/>
              <a:t>categorical data.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1640</Words>
  <Application>Microsoft Office PowerPoint</Application>
  <PresentationFormat>On-screen Show (4:3)</PresentationFormat>
  <Paragraphs>240</Paragraphs>
  <Slides>39</Slides>
  <Notes>36</Notes>
  <HiddenSlides>4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39</vt:i4>
      </vt:variant>
    </vt:vector>
  </HeadingPairs>
  <TitlesOfParts>
    <vt:vector size="49" baseType="lpstr">
      <vt:lpstr>Arial</vt:lpstr>
      <vt:lpstr>Calibri</vt:lpstr>
      <vt:lpstr>Calibri Light</vt:lpstr>
      <vt:lpstr>Cambria Math</vt:lpstr>
      <vt:lpstr>source sans pro</vt:lpstr>
      <vt:lpstr>Times New Roman</vt:lpstr>
      <vt:lpstr>Ubuntu</vt:lpstr>
      <vt:lpstr>Ubuntu Light</vt:lpstr>
      <vt:lpstr>Wingdings</vt:lpstr>
      <vt:lpstr>1_Office Theme</vt:lpstr>
      <vt:lpstr>Introduction to Data Mining    Web Chapter Exploring Data </vt:lpstr>
      <vt:lpstr>R Code Examples</vt:lpstr>
      <vt:lpstr>Exploring Data in the Data Mining Process</vt:lpstr>
      <vt:lpstr>Topics</vt:lpstr>
      <vt:lpstr>What is Data Exploration?</vt:lpstr>
      <vt:lpstr>Techniques Used In Data Exploration  </vt:lpstr>
      <vt:lpstr>Topics</vt:lpstr>
      <vt:lpstr>Summary Statistics</vt:lpstr>
      <vt:lpstr>Frequency and Mode</vt:lpstr>
      <vt:lpstr>Measures of Location: Mean and Median</vt:lpstr>
      <vt:lpstr>Measures of Spread: Range and Variance</vt:lpstr>
      <vt:lpstr>Percentiles</vt:lpstr>
      <vt:lpstr>Percentiles</vt:lpstr>
      <vt:lpstr>Multivariate Summary Statistics</vt:lpstr>
      <vt:lpstr>Topics</vt:lpstr>
      <vt:lpstr>Visualization</vt:lpstr>
      <vt:lpstr>Example: Sea Surface Temperature</vt:lpstr>
      <vt:lpstr>Representation</vt:lpstr>
      <vt:lpstr>Arrangement</vt:lpstr>
      <vt:lpstr>Selection</vt:lpstr>
      <vt:lpstr>The Iris Dataset  </vt:lpstr>
      <vt:lpstr>Distribution: Histograms</vt:lpstr>
      <vt:lpstr>Empirical Cumulative Distribution Function (ECDF)</vt:lpstr>
      <vt:lpstr>Example: ECDF </vt:lpstr>
      <vt:lpstr>Distribution Box Plots</vt:lpstr>
      <vt:lpstr>Examples of Box Plots </vt:lpstr>
      <vt:lpstr>Two-Dimensional Histograms</vt:lpstr>
      <vt:lpstr>Scatter Plots</vt:lpstr>
      <vt:lpstr>Scatter Plot Array of Iris Attributes</vt:lpstr>
      <vt:lpstr>Contour Plots</vt:lpstr>
      <vt:lpstr>Matrix Plots</vt:lpstr>
      <vt:lpstr>Visualization of the Iris Data Matrix</vt:lpstr>
      <vt:lpstr>Visualization of the Iris Correlation Matrix</vt:lpstr>
      <vt:lpstr>Parallel Coordinates</vt:lpstr>
      <vt:lpstr>Parallel Coordinates Plots for Iris Data</vt:lpstr>
      <vt:lpstr>Other Visualization Techniques</vt:lpstr>
      <vt:lpstr>Star Plots for Iris Data</vt:lpstr>
      <vt:lpstr>Chernoff Faces for Iris Data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Mining: Exploring Data</dc:title>
  <dc:creator>michael</dc:creator>
  <cp:lastModifiedBy>Hahsler, Michael</cp:lastModifiedBy>
  <cp:revision>15</cp:revision>
  <dcterms:created xsi:type="dcterms:W3CDTF">2021-01-19T16:01:52Z</dcterms:created>
  <dcterms:modified xsi:type="dcterms:W3CDTF">2024-09-11T16:32:16Z</dcterms:modified>
</cp:coreProperties>
</file>