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57"/>
  </p:notesMasterIdLst>
  <p:sldIdLst>
    <p:sldId id="346" r:id="rId2"/>
    <p:sldId id="506" r:id="rId3"/>
    <p:sldId id="257" r:id="rId4"/>
    <p:sldId id="258" r:id="rId5"/>
    <p:sldId id="260" r:id="rId6"/>
    <p:sldId id="261" r:id="rId7"/>
    <p:sldId id="266" r:id="rId8"/>
    <p:sldId id="268" r:id="rId9"/>
    <p:sldId id="284" r:id="rId10"/>
    <p:sldId id="340" r:id="rId11"/>
    <p:sldId id="286" r:id="rId12"/>
    <p:sldId id="287" r:id="rId13"/>
    <p:sldId id="288" r:id="rId14"/>
    <p:sldId id="289" r:id="rId15"/>
    <p:sldId id="290" r:id="rId16"/>
    <p:sldId id="292" r:id="rId17"/>
    <p:sldId id="341" r:id="rId18"/>
    <p:sldId id="345" r:id="rId19"/>
    <p:sldId id="295" r:id="rId20"/>
    <p:sldId id="296" r:id="rId21"/>
    <p:sldId id="297" r:id="rId22"/>
    <p:sldId id="298" r:id="rId23"/>
    <p:sldId id="299" r:id="rId24"/>
    <p:sldId id="300" r:id="rId25"/>
    <p:sldId id="301" r:id="rId26"/>
    <p:sldId id="302" r:id="rId27"/>
    <p:sldId id="304" r:id="rId28"/>
    <p:sldId id="342" r:id="rId29"/>
    <p:sldId id="310" r:id="rId30"/>
    <p:sldId id="508" r:id="rId31"/>
    <p:sldId id="312" r:id="rId32"/>
    <p:sldId id="343" r:id="rId33"/>
    <p:sldId id="314" r:id="rId34"/>
    <p:sldId id="317" r:id="rId35"/>
    <p:sldId id="318" r:id="rId36"/>
    <p:sldId id="319" r:id="rId37"/>
    <p:sldId id="322" r:id="rId38"/>
    <p:sldId id="324" r:id="rId39"/>
    <p:sldId id="325" r:id="rId40"/>
    <p:sldId id="344" r:id="rId41"/>
    <p:sldId id="327" r:id="rId42"/>
    <p:sldId id="328" r:id="rId43"/>
    <p:sldId id="329" r:id="rId44"/>
    <p:sldId id="330" r:id="rId45"/>
    <p:sldId id="331" r:id="rId46"/>
    <p:sldId id="332" r:id="rId47"/>
    <p:sldId id="337" r:id="rId48"/>
    <p:sldId id="338" r:id="rId49"/>
    <p:sldId id="339" r:id="rId50"/>
    <p:sldId id="388" r:id="rId51"/>
    <p:sldId id="369" r:id="rId52"/>
    <p:sldId id="370" r:id="rId53"/>
    <p:sldId id="371" r:id="rId54"/>
    <p:sldId id="372" r:id="rId55"/>
    <p:sldId id="373" r:id="rId5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7" autoAdjust="0"/>
    <p:restoredTop sz="94660"/>
  </p:normalViewPr>
  <p:slideViewPr>
    <p:cSldViewPr>
      <p:cViewPr>
        <p:scale>
          <a:sx n="120" d="100"/>
          <a:sy n="120" d="100"/>
        </p:scale>
        <p:origin x="84" y="5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64998-ADB4-403B-8D62-2E3B9CFBC59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3CDCED6-93E2-471F-89BD-BE7BA94B47DC}">
      <dgm:prSet/>
      <dgm:spPr/>
      <dgm:t>
        <a:bodyPr/>
        <a:lstStyle/>
        <a:p>
          <a:r>
            <a:rPr lang="en-US" dirty="0"/>
            <a:t>As expressive as decision trees</a:t>
          </a:r>
        </a:p>
      </dgm:t>
    </dgm:pt>
    <dgm:pt modelId="{3FF4C4B0-262E-4DC7-BB31-74CE06BF1566}" type="parTrans" cxnId="{718CDDE6-F6A3-4882-96E1-1F931B1B4A93}">
      <dgm:prSet/>
      <dgm:spPr/>
      <dgm:t>
        <a:bodyPr/>
        <a:lstStyle/>
        <a:p>
          <a:endParaRPr lang="en-US"/>
        </a:p>
      </dgm:t>
    </dgm:pt>
    <dgm:pt modelId="{4CA425D3-6AAD-449C-A864-0B6B75EC4DD8}" type="sibTrans" cxnId="{718CDDE6-F6A3-4882-96E1-1F931B1B4A93}">
      <dgm:prSet/>
      <dgm:spPr/>
      <dgm:t>
        <a:bodyPr/>
        <a:lstStyle/>
        <a:p>
          <a:endParaRPr lang="en-US"/>
        </a:p>
      </dgm:t>
    </dgm:pt>
    <dgm:pt modelId="{A773DA73-F8A4-4C7C-90F1-97794CDCCF97}">
      <dgm:prSet/>
      <dgm:spPr/>
      <dgm:t>
        <a:bodyPr/>
        <a:lstStyle/>
        <a:p>
          <a:r>
            <a:rPr lang="en-US" dirty="0"/>
            <a:t>Easy to interpret</a:t>
          </a:r>
        </a:p>
      </dgm:t>
    </dgm:pt>
    <dgm:pt modelId="{00C290F5-2142-4444-B13D-BEBEF437D8CB}" type="parTrans" cxnId="{D9337140-B199-4926-A7FE-10D446021FCB}">
      <dgm:prSet/>
      <dgm:spPr/>
      <dgm:t>
        <a:bodyPr/>
        <a:lstStyle/>
        <a:p>
          <a:endParaRPr lang="en-US"/>
        </a:p>
      </dgm:t>
    </dgm:pt>
    <dgm:pt modelId="{C505DF15-C701-4822-B7EC-960A76246CA6}" type="sibTrans" cxnId="{D9337140-B199-4926-A7FE-10D446021FCB}">
      <dgm:prSet/>
      <dgm:spPr/>
      <dgm:t>
        <a:bodyPr/>
        <a:lstStyle/>
        <a:p>
          <a:endParaRPr lang="en-US"/>
        </a:p>
      </dgm:t>
    </dgm:pt>
    <dgm:pt modelId="{965B831F-58D4-44C2-8C1F-0FCA2BCA3F1D}">
      <dgm:prSet/>
      <dgm:spPr/>
      <dgm:t>
        <a:bodyPr/>
        <a:lstStyle/>
        <a:p>
          <a:r>
            <a:rPr lang="en-US"/>
            <a:t>Easy to generate</a:t>
          </a:r>
        </a:p>
      </dgm:t>
    </dgm:pt>
    <dgm:pt modelId="{3E041794-8F23-4EA9-829A-5575C343C7DE}" type="parTrans" cxnId="{619CC024-1BC1-402C-A9EC-9E8E768A28E3}">
      <dgm:prSet/>
      <dgm:spPr/>
      <dgm:t>
        <a:bodyPr/>
        <a:lstStyle/>
        <a:p>
          <a:endParaRPr lang="en-US"/>
        </a:p>
      </dgm:t>
    </dgm:pt>
    <dgm:pt modelId="{65284194-0294-4EC1-BAF7-A7B528E8C960}" type="sibTrans" cxnId="{619CC024-1BC1-402C-A9EC-9E8E768A28E3}">
      <dgm:prSet/>
      <dgm:spPr/>
      <dgm:t>
        <a:bodyPr/>
        <a:lstStyle/>
        <a:p>
          <a:endParaRPr lang="en-US"/>
        </a:p>
      </dgm:t>
    </dgm:pt>
    <dgm:pt modelId="{35EF7661-0929-4A99-8EB7-2E48F4275C85}">
      <dgm:prSet/>
      <dgm:spPr/>
      <dgm:t>
        <a:bodyPr/>
        <a:lstStyle/>
        <a:p>
          <a:r>
            <a:rPr lang="en-US"/>
            <a:t>Can classify new instances rapidly</a:t>
          </a:r>
        </a:p>
      </dgm:t>
    </dgm:pt>
    <dgm:pt modelId="{4AEFA2AC-7AF9-41AE-A3C7-FFE50581126F}" type="parTrans" cxnId="{9B3F752C-E330-4F8E-94E0-401C81EDA840}">
      <dgm:prSet/>
      <dgm:spPr/>
      <dgm:t>
        <a:bodyPr/>
        <a:lstStyle/>
        <a:p>
          <a:endParaRPr lang="en-US"/>
        </a:p>
      </dgm:t>
    </dgm:pt>
    <dgm:pt modelId="{9A8F3A3D-35A5-4C1E-9BB0-87A11FCD5DCD}" type="sibTrans" cxnId="{9B3F752C-E330-4F8E-94E0-401C81EDA840}">
      <dgm:prSet/>
      <dgm:spPr/>
      <dgm:t>
        <a:bodyPr/>
        <a:lstStyle/>
        <a:p>
          <a:endParaRPr lang="en-US"/>
        </a:p>
      </dgm:t>
    </dgm:pt>
    <dgm:pt modelId="{0BB5A7CC-14E2-4C07-B355-DDE49F78723D}">
      <dgm:prSet/>
      <dgm:spPr/>
      <dgm:t>
        <a:bodyPr/>
        <a:lstStyle/>
        <a:p>
          <a:r>
            <a:rPr lang="en-US"/>
            <a:t>Performance comparable to decision trees</a:t>
          </a:r>
        </a:p>
      </dgm:t>
    </dgm:pt>
    <dgm:pt modelId="{E1E9BD22-92ED-4DF8-B954-3B8C458FBD28}" type="parTrans" cxnId="{D2DA5448-93E1-46ED-AB9C-D3FDF604D46F}">
      <dgm:prSet/>
      <dgm:spPr/>
      <dgm:t>
        <a:bodyPr/>
        <a:lstStyle/>
        <a:p>
          <a:endParaRPr lang="en-US"/>
        </a:p>
      </dgm:t>
    </dgm:pt>
    <dgm:pt modelId="{2E4DFFC3-7A11-4361-8CA5-42AAB35FA287}" type="sibTrans" cxnId="{D2DA5448-93E1-46ED-AB9C-D3FDF604D46F}">
      <dgm:prSet/>
      <dgm:spPr/>
      <dgm:t>
        <a:bodyPr/>
        <a:lstStyle/>
        <a:p>
          <a:endParaRPr lang="en-US"/>
        </a:p>
      </dgm:t>
    </dgm:pt>
    <dgm:pt modelId="{3C6E32B2-B027-4E7D-BD68-D7F99A869A4C}" type="pres">
      <dgm:prSet presAssocID="{8CD64998-ADB4-403B-8D62-2E3B9CFBC597}" presName="diagram" presStyleCnt="0">
        <dgm:presLayoutVars>
          <dgm:dir/>
          <dgm:resizeHandles val="exact"/>
        </dgm:presLayoutVars>
      </dgm:prSet>
      <dgm:spPr/>
    </dgm:pt>
    <dgm:pt modelId="{A69BDAD5-3DDA-4B3E-9FC1-23E3ACA05FA7}" type="pres">
      <dgm:prSet presAssocID="{03CDCED6-93E2-471F-89BD-BE7BA94B47DC}" presName="node" presStyleLbl="node1" presStyleIdx="0" presStyleCnt="5">
        <dgm:presLayoutVars>
          <dgm:bulletEnabled val="1"/>
        </dgm:presLayoutVars>
      </dgm:prSet>
      <dgm:spPr/>
    </dgm:pt>
    <dgm:pt modelId="{638D7459-7981-447B-9D89-2E2935DFBF8C}" type="pres">
      <dgm:prSet presAssocID="{4CA425D3-6AAD-449C-A864-0B6B75EC4DD8}" presName="sibTrans" presStyleCnt="0"/>
      <dgm:spPr/>
    </dgm:pt>
    <dgm:pt modelId="{47D82A18-2928-43BE-BA2E-B07E5AFF34C0}" type="pres">
      <dgm:prSet presAssocID="{A773DA73-F8A4-4C7C-90F1-97794CDCCF97}" presName="node" presStyleLbl="node1" presStyleIdx="1" presStyleCnt="5">
        <dgm:presLayoutVars>
          <dgm:bulletEnabled val="1"/>
        </dgm:presLayoutVars>
      </dgm:prSet>
      <dgm:spPr/>
    </dgm:pt>
    <dgm:pt modelId="{2B3BE236-432B-43FB-97D3-FE6A7CC4F4FB}" type="pres">
      <dgm:prSet presAssocID="{C505DF15-C701-4822-B7EC-960A76246CA6}" presName="sibTrans" presStyleCnt="0"/>
      <dgm:spPr/>
    </dgm:pt>
    <dgm:pt modelId="{74E019A2-7A52-4664-9418-AF2F2B934845}" type="pres">
      <dgm:prSet presAssocID="{965B831F-58D4-44C2-8C1F-0FCA2BCA3F1D}" presName="node" presStyleLbl="node1" presStyleIdx="2" presStyleCnt="5">
        <dgm:presLayoutVars>
          <dgm:bulletEnabled val="1"/>
        </dgm:presLayoutVars>
      </dgm:prSet>
      <dgm:spPr/>
    </dgm:pt>
    <dgm:pt modelId="{076FD886-E269-49A0-AB09-BB4132AFE183}" type="pres">
      <dgm:prSet presAssocID="{65284194-0294-4EC1-BAF7-A7B528E8C960}" presName="sibTrans" presStyleCnt="0"/>
      <dgm:spPr/>
    </dgm:pt>
    <dgm:pt modelId="{E877F01E-730B-4F1E-893E-1A43A9141EC3}" type="pres">
      <dgm:prSet presAssocID="{35EF7661-0929-4A99-8EB7-2E48F4275C85}" presName="node" presStyleLbl="node1" presStyleIdx="3" presStyleCnt="5">
        <dgm:presLayoutVars>
          <dgm:bulletEnabled val="1"/>
        </dgm:presLayoutVars>
      </dgm:prSet>
      <dgm:spPr/>
    </dgm:pt>
    <dgm:pt modelId="{6510B68C-8E3A-426D-A648-850D87BF97C2}" type="pres">
      <dgm:prSet presAssocID="{9A8F3A3D-35A5-4C1E-9BB0-87A11FCD5DCD}" presName="sibTrans" presStyleCnt="0"/>
      <dgm:spPr/>
    </dgm:pt>
    <dgm:pt modelId="{99C430AC-FDF9-4D4E-A338-1327E266D4D8}" type="pres">
      <dgm:prSet presAssocID="{0BB5A7CC-14E2-4C07-B355-DDE49F78723D}" presName="node" presStyleLbl="node1" presStyleIdx="4" presStyleCnt="5">
        <dgm:presLayoutVars>
          <dgm:bulletEnabled val="1"/>
        </dgm:presLayoutVars>
      </dgm:prSet>
      <dgm:spPr/>
    </dgm:pt>
  </dgm:ptLst>
  <dgm:cxnLst>
    <dgm:cxn modelId="{619CC024-1BC1-402C-A9EC-9E8E768A28E3}" srcId="{8CD64998-ADB4-403B-8D62-2E3B9CFBC597}" destId="{965B831F-58D4-44C2-8C1F-0FCA2BCA3F1D}" srcOrd="2" destOrd="0" parTransId="{3E041794-8F23-4EA9-829A-5575C343C7DE}" sibTransId="{65284194-0294-4EC1-BAF7-A7B528E8C960}"/>
    <dgm:cxn modelId="{9B3F752C-E330-4F8E-94E0-401C81EDA840}" srcId="{8CD64998-ADB4-403B-8D62-2E3B9CFBC597}" destId="{35EF7661-0929-4A99-8EB7-2E48F4275C85}" srcOrd="3" destOrd="0" parTransId="{4AEFA2AC-7AF9-41AE-A3C7-FFE50581126F}" sibTransId="{9A8F3A3D-35A5-4C1E-9BB0-87A11FCD5DCD}"/>
    <dgm:cxn modelId="{D9337140-B199-4926-A7FE-10D446021FCB}" srcId="{8CD64998-ADB4-403B-8D62-2E3B9CFBC597}" destId="{A773DA73-F8A4-4C7C-90F1-97794CDCCF97}" srcOrd="1" destOrd="0" parTransId="{00C290F5-2142-4444-B13D-BEBEF437D8CB}" sibTransId="{C505DF15-C701-4822-B7EC-960A76246CA6}"/>
    <dgm:cxn modelId="{D2DA5448-93E1-46ED-AB9C-D3FDF604D46F}" srcId="{8CD64998-ADB4-403B-8D62-2E3B9CFBC597}" destId="{0BB5A7CC-14E2-4C07-B355-DDE49F78723D}" srcOrd="4" destOrd="0" parTransId="{E1E9BD22-92ED-4DF8-B954-3B8C458FBD28}" sibTransId="{2E4DFFC3-7A11-4361-8CA5-42AAB35FA287}"/>
    <dgm:cxn modelId="{AC18C468-723F-4B29-8823-75EBE08424DD}" type="presOf" srcId="{0BB5A7CC-14E2-4C07-B355-DDE49F78723D}" destId="{99C430AC-FDF9-4D4E-A338-1327E266D4D8}" srcOrd="0" destOrd="0" presId="urn:microsoft.com/office/officeart/2005/8/layout/default"/>
    <dgm:cxn modelId="{D2E62C6E-5DD8-45F8-8A4A-86B2D7E4C5B3}" type="presOf" srcId="{03CDCED6-93E2-471F-89BD-BE7BA94B47DC}" destId="{A69BDAD5-3DDA-4B3E-9FC1-23E3ACA05FA7}" srcOrd="0" destOrd="0" presId="urn:microsoft.com/office/officeart/2005/8/layout/default"/>
    <dgm:cxn modelId="{3E79CC8C-F271-4C4E-93B7-8D73FC5CD398}" type="presOf" srcId="{35EF7661-0929-4A99-8EB7-2E48F4275C85}" destId="{E877F01E-730B-4F1E-893E-1A43A9141EC3}" srcOrd="0" destOrd="0" presId="urn:microsoft.com/office/officeart/2005/8/layout/default"/>
    <dgm:cxn modelId="{548440B7-395A-40ED-9253-807105097D8B}" type="presOf" srcId="{A773DA73-F8A4-4C7C-90F1-97794CDCCF97}" destId="{47D82A18-2928-43BE-BA2E-B07E5AFF34C0}" srcOrd="0" destOrd="0" presId="urn:microsoft.com/office/officeart/2005/8/layout/default"/>
    <dgm:cxn modelId="{A16FA6C2-8D38-4744-8662-3743D844BF73}" type="presOf" srcId="{965B831F-58D4-44C2-8C1F-0FCA2BCA3F1D}" destId="{74E019A2-7A52-4664-9418-AF2F2B934845}" srcOrd="0" destOrd="0" presId="urn:microsoft.com/office/officeart/2005/8/layout/default"/>
    <dgm:cxn modelId="{9FA5D2CA-3ADA-47E8-9776-A04582EBEDA0}" type="presOf" srcId="{8CD64998-ADB4-403B-8D62-2E3B9CFBC597}" destId="{3C6E32B2-B027-4E7D-BD68-D7F99A869A4C}" srcOrd="0" destOrd="0" presId="urn:microsoft.com/office/officeart/2005/8/layout/default"/>
    <dgm:cxn modelId="{718CDDE6-F6A3-4882-96E1-1F931B1B4A93}" srcId="{8CD64998-ADB4-403B-8D62-2E3B9CFBC597}" destId="{03CDCED6-93E2-471F-89BD-BE7BA94B47DC}" srcOrd="0" destOrd="0" parTransId="{3FF4C4B0-262E-4DC7-BB31-74CE06BF1566}" sibTransId="{4CA425D3-6AAD-449C-A864-0B6B75EC4DD8}"/>
    <dgm:cxn modelId="{DC57891F-10AA-4AEB-9A72-FB5C55705DD5}" type="presParOf" srcId="{3C6E32B2-B027-4E7D-BD68-D7F99A869A4C}" destId="{A69BDAD5-3DDA-4B3E-9FC1-23E3ACA05FA7}" srcOrd="0" destOrd="0" presId="urn:microsoft.com/office/officeart/2005/8/layout/default"/>
    <dgm:cxn modelId="{6F80E86E-91D2-42EE-921C-BF2732D1C946}" type="presParOf" srcId="{3C6E32B2-B027-4E7D-BD68-D7F99A869A4C}" destId="{638D7459-7981-447B-9D89-2E2935DFBF8C}" srcOrd="1" destOrd="0" presId="urn:microsoft.com/office/officeart/2005/8/layout/default"/>
    <dgm:cxn modelId="{873BA3AD-534B-42CD-8A7D-E02A4B87CE81}" type="presParOf" srcId="{3C6E32B2-B027-4E7D-BD68-D7F99A869A4C}" destId="{47D82A18-2928-43BE-BA2E-B07E5AFF34C0}" srcOrd="2" destOrd="0" presId="urn:microsoft.com/office/officeart/2005/8/layout/default"/>
    <dgm:cxn modelId="{D43D2C98-D102-4AF7-BD4E-9749C49E54DA}" type="presParOf" srcId="{3C6E32B2-B027-4E7D-BD68-D7F99A869A4C}" destId="{2B3BE236-432B-43FB-97D3-FE6A7CC4F4FB}" srcOrd="3" destOrd="0" presId="urn:microsoft.com/office/officeart/2005/8/layout/default"/>
    <dgm:cxn modelId="{31F2E5D8-3D0B-4033-9ECA-FB1E891B7E8F}" type="presParOf" srcId="{3C6E32B2-B027-4E7D-BD68-D7F99A869A4C}" destId="{74E019A2-7A52-4664-9418-AF2F2B934845}" srcOrd="4" destOrd="0" presId="urn:microsoft.com/office/officeart/2005/8/layout/default"/>
    <dgm:cxn modelId="{9E2F0D33-BEEC-43B8-B6A5-6C1A21D7598E}" type="presParOf" srcId="{3C6E32B2-B027-4E7D-BD68-D7F99A869A4C}" destId="{076FD886-E269-49A0-AB09-BB4132AFE183}" srcOrd="5" destOrd="0" presId="urn:microsoft.com/office/officeart/2005/8/layout/default"/>
    <dgm:cxn modelId="{8C0D4F53-93DE-4500-8C98-45C125D1E488}" type="presParOf" srcId="{3C6E32B2-B027-4E7D-BD68-D7F99A869A4C}" destId="{E877F01E-730B-4F1E-893E-1A43A9141EC3}" srcOrd="6" destOrd="0" presId="urn:microsoft.com/office/officeart/2005/8/layout/default"/>
    <dgm:cxn modelId="{18EA6ADA-96A4-495C-AA84-44662100F989}" type="presParOf" srcId="{3C6E32B2-B027-4E7D-BD68-D7F99A869A4C}" destId="{6510B68C-8E3A-426D-A648-850D87BF97C2}" srcOrd="7" destOrd="0" presId="urn:microsoft.com/office/officeart/2005/8/layout/default"/>
    <dgm:cxn modelId="{512F623C-7860-4C51-B91C-6F6CED9D4F1F}" type="presParOf" srcId="{3C6E32B2-B027-4E7D-BD68-D7F99A869A4C}" destId="{99C430AC-FDF9-4D4E-A338-1327E266D4D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2703-5C0A-4847-82FF-849375D5EF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22A499C-4FEC-4668-AE0F-6DD05CED33A0}">
      <dgm:prSet phldrT="[Text]"/>
      <dgm:spPr/>
      <dgm:t>
        <a:bodyPr/>
        <a:lstStyle/>
        <a:p>
          <a:r>
            <a:rPr lang="en-US" dirty="0"/>
            <a:t>Bagging</a:t>
          </a:r>
        </a:p>
      </dgm:t>
    </dgm:pt>
    <dgm:pt modelId="{0E00215E-FFFF-4E61-8EEB-2EB343DFFE37}" type="parTrans" cxnId="{31C5CFFB-F480-4023-A1E0-118561153A5B}">
      <dgm:prSet/>
      <dgm:spPr/>
      <dgm:t>
        <a:bodyPr/>
        <a:lstStyle/>
        <a:p>
          <a:endParaRPr lang="en-US"/>
        </a:p>
      </dgm:t>
    </dgm:pt>
    <dgm:pt modelId="{233E8C00-5C4C-43A0-86C4-C1C31542D367}" type="sibTrans" cxnId="{31C5CFFB-F480-4023-A1E0-118561153A5B}">
      <dgm:prSet/>
      <dgm:spPr/>
      <dgm:t>
        <a:bodyPr/>
        <a:lstStyle/>
        <a:p>
          <a:endParaRPr lang="en-US"/>
        </a:p>
      </dgm:t>
    </dgm:pt>
    <dgm:pt modelId="{07EA5DA0-6C6A-4ED6-8993-B390D4D04747}">
      <dgm:prSet phldrT="[Text]"/>
      <dgm:spPr/>
      <dgm:t>
        <a:bodyPr/>
        <a:lstStyle/>
        <a:p>
          <a:r>
            <a:rPr lang="en-US" dirty="0"/>
            <a:t>Use several samples</a:t>
          </a:r>
        </a:p>
      </dgm:t>
    </dgm:pt>
    <dgm:pt modelId="{FE905EB3-525F-4270-8C79-C81659AA1B82}" type="parTrans" cxnId="{C20633C8-71B1-44B1-93D5-E75287D8C4EB}">
      <dgm:prSet/>
      <dgm:spPr/>
      <dgm:t>
        <a:bodyPr/>
        <a:lstStyle/>
        <a:p>
          <a:endParaRPr lang="en-US"/>
        </a:p>
      </dgm:t>
    </dgm:pt>
    <dgm:pt modelId="{3487E344-5DE5-4949-AC94-7FCDC65916F8}" type="sibTrans" cxnId="{C20633C8-71B1-44B1-93D5-E75287D8C4EB}">
      <dgm:prSet/>
      <dgm:spPr/>
      <dgm:t>
        <a:bodyPr/>
        <a:lstStyle/>
        <a:p>
          <a:endParaRPr lang="en-US"/>
        </a:p>
      </dgm:t>
    </dgm:pt>
    <dgm:pt modelId="{E7845668-3AAF-4B7C-AC5B-DB22A8EA9642}">
      <dgm:prSet phldrT="[Text]"/>
      <dgm:spPr/>
      <dgm:t>
        <a:bodyPr/>
        <a:lstStyle/>
        <a:p>
          <a:r>
            <a:rPr lang="en-US" dirty="0"/>
            <a:t>Boosting</a:t>
          </a:r>
        </a:p>
      </dgm:t>
    </dgm:pt>
    <dgm:pt modelId="{D60AFBFE-AB3B-420C-A564-397D29059DB9}" type="parTrans" cxnId="{30463357-F06D-4306-8BFA-1910D0D38894}">
      <dgm:prSet/>
      <dgm:spPr/>
      <dgm:t>
        <a:bodyPr/>
        <a:lstStyle/>
        <a:p>
          <a:endParaRPr lang="en-US"/>
        </a:p>
      </dgm:t>
    </dgm:pt>
    <dgm:pt modelId="{3D22DD46-4911-4298-B954-EF2E588D23FB}" type="sibTrans" cxnId="{30463357-F06D-4306-8BFA-1910D0D38894}">
      <dgm:prSet/>
      <dgm:spPr/>
      <dgm:t>
        <a:bodyPr/>
        <a:lstStyle/>
        <a:p>
          <a:endParaRPr lang="en-US"/>
        </a:p>
      </dgm:t>
    </dgm:pt>
    <dgm:pt modelId="{F85D2AE7-FFC4-490D-8927-15491BC21DA0}">
      <dgm:prSet phldrT="[Text]"/>
      <dgm:spPr/>
      <dgm:t>
        <a:bodyPr/>
        <a:lstStyle/>
        <a:p>
          <a:r>
            <a:rPr lang="en-US" dirty="0"/>
            <a:t>Increase the weight for misclassified data points</a:t>
          </a:r>
        </a:p>
      </dgm:t>
    </dgm:pt>
    <dgm:pt modelId="{BE3E8465-6247-4BD5-96F2-7D1F0B69F91D}" type="parTrans" cxnId="{FBB94125-8922-41AD-BE28-2D9CEBB1052F}">
      <dgm:prSet/>
      <dgm:spPr/>
      <dgm:t>
        <a:bodyPr/>
        <a:lstStyle/>
        <a:p>
          <a:endParaRPr lang="en-US"/>
        </a:p>
      </dgm:t>
    </dgm:pt>
    <dgm:pt modelId="{B6DE28C6-2854-4E11-9FA6-023658E6026E}" type="sibTrans" cxnId="{FBB94125-8922-41AD-BE28-2D9CEBB1052F}">
      <dgm:prSet/>
      <dgm:spPr/>
      <dgm:t>
        <a:bodyPr/>
        <a:lstStyle/>
        <a:p>
          <a:endParaRPr lang="en-US"/>
        </a:p>
      </dgm:t>
    </dgm:pt>
    <dgm:pt modelId="{20C9D6C5-1C53-4500-A079-DC1EB8570229}">
      <dgm:prSet phldrT="[Text]"/>
      <dgm:spPr/>
      <dgm:t>
        <a:bodyPr/>
        <a:lstStyle/>
        <a:p>
          <a:r>
            <a:rPr lang="en-US" dirty="0"/>
            <a:t>Random Features</a:t>
          </a:r>
        </a:p>
      </dgm:t>
    </dgm:pt>
    <dgm:pt modelId="{2E42BD30-F709-49DA-BA77-B16BCE9FE222}" type="parTrans" cxnId="{5CC57FFC-78E2-4A77-A889-D85DD76F718B}">
      <dgm:prSet/>
      <dgm:spPr/>
      <dgm:t>
        <a:bodyPr/>
        <a:lstStyle/>
        <a:p>
          <a:endParaRPr lang="en-US"/>
        </a:p>
      </dgm:t>
    </dgm:pt>
    <dgm:pt modelId="{A299E4B4-78A0-48C6-B280-4ECFBBF20584}" type="sibTrans" cxnId="{5CC57FFC-78E2-4A77-A889-D85DD76F718B}">
      <dgm:prSet/>
      <dgm:spPr/>
      <dgm:t>
        <a:bodyPr/>
        <a:lstStyle/>
        <a:p>
          <a:endParaRPr lang="en-US"/>
        </a:p>
      </dgm:t>
    </dgm:pt>
    <dgm:pt modelId="{59F6831F-B7F9-4B89-B052-6A9E7AA41FA7}">
      <dgm:prSet phldrT="[Text]"/>
      <dgm:spPr/>
      <dgm:t>
        <a:bodyPr/>
        <a:lstStyle/>
        <a:p>
          <a:r>
            <a:rPr lang="en-US" dirty="0"/>
            <a:t>Use different features</a:t>
          </a:r>
        </a:p>
      </dgm:t>
    </dgm:pt>
    <dgm:pt modelId="{4E0CE505-B6E5-45C3-A814-AEABA10003AA}" type="parTrans" cxnId="{267776F0-0947-4681-A06C-5192F877A7A9}">
      <dgm:prSet/>
      <dgm:spPr/>
      <dgm:t>
        <a:bodyPr/>
        <a:lstStyle/>
        <a:p>
          <a:endParaRPr lang="en-US"/>
        </a:p>
      </dgm:t>
    </dgm:pt>
    <dgm:pt modelId="{CB99A48B-41FC-4313-9FE9-CD5B21C3301B}" type="sibTrans" cxnId="{267776F0-0947-4681-A06C-5192F877A7A9}">
      <dgm:prSet/>
      <dgm:spPr/>
      <dgm:t>
        <a:bodyPr/>
        <a:lstStyle/>
        <a:p>
          <a:endParaRPr lang="en-US"/>
        </a:p>
      </dgm:t>
    </dgm:pt>
    <dgm:pt modelId="{8B1D2B04-1D2F-4672-9DD5-DF404DEA34FB}" type="pres">
      <dgm:prSet presAssocID="{F8CD2703-5C0A-4847-82FF-849375D5EF5E}" presName="Name0" presStyleCnt="0">
        <dgm:presLayoutVars>
          <dgm:dir/>
          <dgm:animLvl val="lvl"/>
          <dgm:resizeHandles val="exact"/>
        </dgm:presLayoutVars>
      </dgm:prSet>
      <dgm:spPr/>
    </dgm:pt>
    <dgm:pt modelId="{D065A352-26C7-4A0F-BCA0-C68B3DD32E24}" type="pres">
      <dgm:prSet presAssocID="{022A499C-4FEC-4668-AE0F-6DD05CED33A0}" presName="composite" presStyleCnt="0"/>
      <dgm:spPr/>
    </dgm:pt>
    <dgm:pt modelId="{FE121DCE-F767-4F2A-9354-43E0842533B7}" type="pres">
      <dgm:prSet presAssocID="{022A499C-4FEC-4668-AE0F-6DD05CED33A0}" presName="parTx" presStyleLbl="alignNode1" presStyleIdx="0" presStyleCnt="3">
        <dgm:presLayoutVars>
          <dgm:chMax val="0"/>
          <dgm:chPref val="0"/>
          <dgm:bulletEnabled val="1"/>
        </dgm:presLayoutVars>
      </dgm:prSet>
      <dgm:spPr/>
    </dgm:pt>
    <dgm:pt modelId="{3E2FFE0D-2208-4233-BA6D-3F049E3A621F}" type="pres">
      <dgm:prSet presAssocID="{022A499C-4FEC-4668-AE0F-6DD05CED33A0}" presName="desTx" presStyleLbl="alignAccFollowNode1" presStyleIdx="0" presStyleCnt="3">
        <dgm:presLayoutVars>
          <dgm:bulletEnabled val="1"/>
        </dgm:presLayoutVars>
      </dgm:prSet>
      <dgm:spPr/>
    </dgm:pt>
    <dgm:pt modelId="{C6FABFA9-6E7A-43F9-881B-B4BE074419D3}" type="pres">
      <dgm:prSet presAssocID="{233E8C00-5C4C-43A0-86C4-C1C31542D367}" presName="space" presStyleCnt="0"/>
      <dgm:spPr/>
    </dgm:pt>
    <dgm:pt modelId="{F237CE29-7399-4F8F-B5E4-09AD77DB5079}" type="pres">
      <dgm:prSet presAssocID="{E7845668-3AAF-4B7C-AC5B-DB22A8EA9642}" presName="composite" presStyleCnt="0"/>
      <dgm:spPr/>
    </dgm:pt>
    <dgm:pt modelId="{9ADC1191-7A8D-409D-ABF7-597AE9226FCB}" type="pres">
      <dgm:prSet presAssocID="{E7845668-3AAF-4B7C-AC5B-DB22A8EA9642}" presName="parTx" presStyleLbl="alignNode1" presStyleIdx="1" presStyleCnt="3">
        <dgm:presLayoutVars>
          <dgm:chMax val="0"/>
          <dgm:chPref val="0"/>
          <dgm:bulletEnabled val="1"/>
        </dgm:presLayoutVars>
      </dgm:prSet>
      <dgm:spPr/>
    </dgm:pt>
    <dgm:pt modelId="{CA75C6A5-41BE-4E4E-B9E7-601DF0D9F9C0}" type="pres">
      <dgm:prSet presAssocID="{E7845668-3AAF-4B7C-AC5B-DB22A8EA9642}" presName="desTx" presStyleLbl="alignAccFollowNode1" presStyleIdx="1" presStyleCnt="3">
        <dgm:presLayoutVars>
          <dgm:bulletEnabled val="1"/>
        </dgm:presLayoutVars>
      </dgm:prSet>
      <dgm:spPr/>
    </dgm:pt>
    <dgm:pt modelId="{E7BC01AD-A398-49C2-B73F-94260EB36996}" type="pres">
      <dgm:prSet presAssocID="{3D22DD46-4911-4298-B954-EF2E588D23FB}" presName="space" presStyleCnt="0"/>
      <dgm:spPr/>
    </dgm:pt>
    <dgm:pt modelId="{82666C40-7A6F-48D1-B2B6-4F162619AE00}" type="pres">
      <dgm:prSet presAssocID="{20C9D6C5-1C53-4500-A079-DC1EB8570229}" presName="composite" presStyleCnt="0"/>
      <dgm:spPr/>
    </dgm:pt>
    <dgm:pt modelId="{DDBF97FC-9848-4153-A25E-A4744ADAB1F5}" type="pres">
      <dgm:prSet presAssocID="{20C9D6C5-1C53-4500-A079-DC1EB8570229}" presName="parTx" presStyleLbl="alignNode1" presStyleIdx="2" presStyleCnt="3">
        <dgm:presLayoutVars>
          <dgm:chMax val="0"/>
          <dgm:chPref val="0"/>
          <dgm:bulletEnabled val="1"/>
        </dgm:presLayoutVars>
      </dgm:prSet>
      <dgm:spPr/>
    </dgm:pt>
    <dgm:pt modelId="{A81DE52E-0645-49B4-80F1-3DC56F220C95}" type="pres">
      <dgm:prSet presAssocID="{20C9D6C5-1C53-4500-A079-DC1EB8570229}" presName="desTx" presStyleLbl="alignAccFollowNode1" presStyleIdx="2" presStyleCnt="3">
        <dgm:presLayoutVars>
          <dgm:bulletEnabled val="1"/>
        </dgm:presLayoutVars>
      </dgm:prSet>
      <dgm:spPr/>
    </dgm:pt>
  </dgm:ptLst>
  <dgm:cxnLst>
    <dgm:cxn modelId="{F11B0F06-5B61-40F8-B168-CBD03DA4E8B3}" type="presOf" srcId="{07EA5DA0-6C6A-4ED6-8993-B390D4D04747}" destId="{3E2FFE0D-2208-4233-BA6D-3F049E3A621F}" srcOrd="0" destOrd="0" presId="urn:microsoft.com/office/officeart/2005/8/layout/hList1"/>
    <dgm:cxn modelId="{05298F09-BA00-417A-8A85-EF25D49D0E07}" type="presOf" srcId="{F85D2AE7-FFC4-490D-8927-15491BC21DA0}" destId="{CA75C6A5-41BE-4E4E-B9E7-601DF0D9F9C0}" srcOrd="0" destOrd="0" presId="urn:microsoft.com/office/officeart/2005/8/layout/hList1"/>
    <dgm:cxn modelId="{FBB94125-8922-41AD-BE28-2D9CEBB1052F}" srcId="{E7845668-3AAF-4B7C-AC5B-DB22A8EA9642}" destId="{F85D2AE7-FFC4-490D-8927-15491BC21DA0}" srcOrd="0" destOrd="0" parTransId="{BE3E8465-6247-4BD5-96F2-7D1F0B69F91D}" sibTransId="{B6DE28C6-2854-4E11-9FA6-023658E6026E}"/>
    <dgm:cxn modelId="{407DDC40-CC78-4DFF-AFBE-459E674421F5}" type="presOf" srcId="{E7845668-3AAF-4B7C-AC5B-DB22A8EA9642}" destId="{9ADC1191-7A8D-409D-ABF7-597AE9226FCB}" srcOrd="0" destOrd="0" presId="urn:microsoft.com/office/officeart/2005/8/layout/hList1"/>
    <dgm:cxn modelId="{30463357-F06D-4306-8BFA-1910D0D38894}" srcId="{F8CD2703-5C0A-4847-82FF-849375D5EF5E}" destId="{E7845668-3AAF-4B7C-AC5B-DB22A8EA9642}" srcOrd="1" destOrd="0" parTransId="{D60AFBFE-AB3B-420C-A564-397D29059DB9}" sibTransId="{3D22DD46-4911-4298-B954-EF2E588D23FB}"/>
    <dgm:cxn modelId="{8E40AF59-E238-46EA-96FF-00221326E161}" type="presOf" srcId="{59F6831F-B7F9-4B89-B052-6A9E7AA41FA7}" destId="{A81DE52E-0645-49B4-80F1-3DC56F220C95}" srcOrd="0" destOrd="0" presId="urn:microsoft.com/office/officeart/2005/8/layout/hList1"/>
    <dgm:cxn modelId="{9F0B3CAC-05D0-4B92-8DBA-2BC8C1805B3F}" type="presOf" srcId="{022A499C-4FEC-4668-AE0F-6DD05CED33A0}" destId="{FE121DCE-F767-4F2A-9354-43E0842533B7}" srcOrd="0" destOrd="0" presId="urn:microsoft.com/office/officeart/2005/8/layout/hList1"/>
    <dgm:cxn modelId="{C20633C8-71B1-44B1-93D5-E75287D8C4EB}" srcId="{022A499C-4FEC-4668-AE0F-6DD05CED33A0}" destId="{07EA5DA0-6C6A-4ED6-8993-B390D4D04747}" srcOrd="0" destOrd="0" parTransId="{FE905EB3-525F-4270-8C79-C81659AA1B82}" sibTransId="{3487E344-5DE5-4949-AC94-7FCDC65916F8}"/>
    <dgm:cxn modelId="{702D10E1-9BC2-41F3-A67B-853E9430305C}" type="presOf" srcId="{20C9D6C5-1C53-4500-A079-DC1EB8570229}" destId="{DDBF97FC-9848-4153-A25E-A4744ADAB1F5}" srcOrd="0" destOrd="0" presId="urn:microsoft.com/office/officeart/2005/8/layout/hList1"/>
    <dgm:cxn modelId="{434E65ED-F7DC-4048-BCC4-C92E8FA323E5}" type="presOf" srcId="{F8CD2703-5C0A-4847-82FF-849375D5EF5E}" destId="{8B1D2B04-1D2F-4672-9DD5-DF404DEA34FB}" srcOrd="0" destOrd="0" presId="urn:microsoft.com/office/officeart/2005/8/layout/hList1"/>
    <dgm:cxn modelId="{267776F0-0947-4681-A06C-5192F877A7A9}" srcId="{20C9D6C5-1C53-4500-A079-DC1EB8570229}" destId="{59F6831F-B7F9-4B89-B052-6A9E7AA41FA7}" srcOrd="0" destOrd="0" parTransId="{4E0CE505-B6E5-45C3-A814-AEABA10003AA}" sibTransId="{CB99A48B-41FC-4313-9FE9-CD5B21C3301B}"/>
    <dgm:cxn modelId="{31C5CFFB-F480-4023-A1E0-118561153A5B}" srcId="{F8CD2703-5C0A-4847-82FF-849375D5EF5E}" destId="{022A499C-4FEC-4668-AE0F-6DD05CED33A0}" srcOrd="0" destOrd="0" parTransId="{0E00215E-FFFF-4E61-8EEB-2EB343DFFE37}" sibTransId="{233E8C00-5C4C-43A0-86C4-C1C31542D367}"/>
    <dgm:cxn modelId="{5CC57FFC-78E2-4A77-A889-D85DD76F718B}" srcId="{F8CD2703-5C0A-4847-82FF-849375D5EF5E}" destId="{20C9D6C5-1C53-4500-A079-DC1EB8570229}" srcOrd="2" destOrd="0" parTransId="{2E42BD30-F709-49DA-BA77-B16BCE9FE222}" sibTransId="{A299E4B4-78A0-48C6-B280-4ECFBBF20584}"/>
    <dgm:cxn modelId="{9AAB2433-B10C-4520-B952-5E6CF39E1D9C}" type="presParOf" srcId="{8B1D2B04-1D2F-4672-9DD5-DF404DEA34FB}" destId="{D065A352-26C7-4A0F-BCA0-C68B3DD32E24}" srcOrd="0" destOrd="0" presId="urn:microsoft.com/office/officeart/2005/8/layout/hList1"/>
    <dgm:cxn modelId="{089BDC69-B66C-4B7D-9834-EAF727E7B90C}" type="presParOf" srcId="{D065A352-26C7-4A0F-BCA0-C68B3DD32E24}" destId="{FE121DCE-F767-4F2A-9354-43E0842533B7}" srcOrd="0" destOrd="0" presId="urn:microsoft.com/office/officeart/2005/8/layout/hList1"/>
    <dgm:cxn modelId="{01EBC5BE-E54C-4FE7-89CD-25F0B6AAD9B2}" type="presParOf" srcId="{D065A352-26C7-4A0F-BCA0-C68B3DD32E24}" destId="{3E2FFE0D-2208-4233-BA6D-3F049E3A621F}" srcOrd="1" destOrd="0" presId="urn:microsoft.com/office/officeart/2005/8/layout/hList1"/>
    <dgm:cxn modelId="{3F6EF9CA-7EA0-4AC3-B97A-B25D34B6CDDE}" type="presParOf" srcId="{8B1D2B04-1D2F-4672-9DD5-DF404DEA34FB}" destId="{C6FABFA9-6E7A-43F9-881B-B4BE074419D3}" srcOrd="1" destOrd="0" presId="urn:microsoft.com/office/officeart/2005/8/layout/hList1"/>
    <dgm:cxn modelId="{DAE47AC0-53C0-4E61-9CE8-0EE926D8C3B0}" type="presParOf" srcId="{8B1D2B04-1D2F-4672-9DD5-DF404DEA34FB}" destId="{F237CE29-7399-4F8F-B5E4-09AD77DB5079}" srcOrd="2" destOrd="0" presId="urn:microsoft.com/office/officeart/2005/8/layout/hList1"/>
    <dgm:cxn modelId="{FE38055E-8C1E-4616-80CB-5E9BB1C13475}" type="presParOf" srcId="{F237CE29-7399-4F8F-B5E4-09AD77DB5079}" destId="{9ADC1191-7A8D-409D-ABF7-597AE9226FCB}" srcOrd="0" destOrd="0" presId="urn:microsoft.com/office/officeart/2005/8/layout/hList1"/>
    <dgm:cxn modelId="{159B3CB2-7257-41B0-B7D7-6CE51ABACA96}" type="presParOf" srcId="{F237CE29-7399-4F8F-B5E4-09AD77DB5079}" destId="{CA75C6A5-41BE-4E4E-B9E7-601DF0D9F9C0}" srcOrd="1" destOrd="0" presId="urn:microsoft.com/office/officeart/2005/8/layout/hList1"/>
    <dgm:cxn modelId="{B59C1A23-EAFC-43F6-8B79-176931FFDB39}" type="presParOf" srcId="{8B1D2B04-1D2F-4672-9DD5-DF404DEA34FB}" destId="{E7BC01AD-A398-49C2-B73F-94260EB36996}" srcOrd="3" destOrd="0" presId="urn:microsoft.com/office/officeart/2005/8/layout/hList1"/>
    <dgm:cxn modelId="{91BB2E0C-288A-4A9F-AB5D-F5A8E14E973A}" type="presParOf" srcId="{8B1D2B04-1D2F-4672-9DD5-DF404DEA34FB}" destId="{82666C40-7A6F-48D1-B2B6-4F162619AE00}" srcOrd="4" destOrd="0" presId="urn:microsoft.com/office/officeart/2005/8/layout/hList1"/>
    <dgm:cxn modelId="{33DFBC6B-141A-49E6-8AE6-C227E768D027}" type="presParOf" srcId="{82666C40-7A6F-48D1-B2B6-4F162619AE00}" destId="{DDBF97FC-9848-4153-A25E-A4744ADAB1F5}" srcOrd="0" destOrd="0" presId="urn:microsoft.com/office/officeart/2005/8/layout/hList1"/>
    <dgm:cxn modelId="{2E2DAD7A-94D4-4681-A0A5-6F32E48C935F}" type="presParOf" srcId="{82666C40-7A6F-48D1-B2B6-4F162619AE00}" destId="{A81DE52E-0645-49B4-80F1-3DC56F220C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BDAD5-3DDA-4B3E-9FC1-23E3ACA05FA7}">
      <dsp:nvSpPr>
        <dsp:cNvPr id="0" name=""/>
        <dsp:cNvSpPr/>
      </dsp:nvSpPr>
      <dsp:spPr>
        <a:xfrm>
          <a:off x="0" y="573683"/>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As expressive as decision trees</a:t>
          </a:r>
        </a:p>
      </dsp:txBody>
      <dsp:txXfrm>
        <a:off x="0" y="573683"/>
        <a:ext cx="2464593" cy="1478756"/>
      </dsp:txXfrm>
    </dsp:sp>
    <dsp:sp modelId="{47D82A18-2928-43BE-BA2E-B07E5AFF34C0}">
      <dsp:nvSpPr>
        <dsp:cNvPr id="0" name=""/>
        <dsp:cNvSpPr/>
      </dsp:nvSpPr>
      <dsp:spPr>
        <a:xfrm>
          <a:off x="2711053" y="573683"/>
          <a:ext cx="2464593" cy="14787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Easy to interpret</a:t>
          </a:r>
        </a:p>
      </dsp:txBody>
      <dsp:txXfrm>
        <a:off x="2711053" y="573683"/>
        <a:ext cx="2464593" cy="1478756"/>
      </dsp:txXfrm>
    </dsp:sp>
    <dsp:sp modelId="{74E019A2-7A52-4664-9418-AF2F2B934845}">
      <dsp:nvSpPr>
        <dsp:cNvPr id="0" name=""/>
        <dsp:cNvSpPr/>
      </dsp:nvSpPr>
      <dsp:spPr>
        <a:xfrm>
          <a:off x="5422106" y="573683"/>
          <a:ext cx="2464593" cy="14787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Easy to generate</a:t>
          </a:r>
        </a:p>
      </dsp:txBody>
      <dsp:txXfrm>
        <a:off x="5422106" y="573683"/>
        <a:ext cx="2464593" cy="1478756"/>
      </dsp:txXfrm>
    </dsp:sp>
    <dsp:sp modelId="{E877F01E-730B-4F1E-893E-1A43A9141EC3}">
      <dsp:nvSpPr>
        <dsp:cNvPr id="0" name=""/>
        <dsp:cNvSpPr/>
      </dsp:nvSpPr>
      <dsp:spPr>
        <a:xfrm>
          <a:off x="1355526" y="2298898"/>
          <a:ext cx="2464593" cy="14787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Can classify new instances rapidly</a:t>
          </a:r>
        </a:p>
      </dsp:txBody>
      <dsp:txXfrm>
        <a:off x="1355526" y="2298898"/>
        <a:ext cx="2464593" cy="1478756"/>
      </dsp:txXfrm>
    </dsp:sp>
    <dsp:sp modelId="{99C430AC-FDF9-4D4E-A338-1327E266D4D8}">
      <dsp:nvSpPr>
        <dsp:cNvPr id="0" name=""/>
        <dsp:cNvSpPr/>
      </dsp:nvSpPr>
      <dsp:spPr>
        <a:xfrm>
          <a:off x="4066579" y="2298898"/>
          <a:ext cx="2464593" cy="14787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Performance comparable to decision trees</a:t>
          </a:r>
        </a:p>
      </dsp:txBody>
      <dsp:txXfrm>
        <a:off x="4066579" y="2298898"/>
        <a:ext cx="2464593" cy="147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21DCE-F767-4F2A-9354-43E0842533B7}">
      <dsp:nvSpPr>
        <dsp:cNvPr id="0" name=""/>
        <dsp:cNvSpPr/>
      </dsp:nvSpPr>
      <dsp:spPr>
        <a:xfrm>
          <a:off x="1905"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Bagging</a:t>
          </a:r>
        </a:p>
      </dsp:txBody>
      <dsp:txXfrm>
        <a:off x="1905" y="431631"/>
        <a:ext cx="1857374" cy="722081"/>
      </dsp:txXfrm>
    </dsp:sp>
    <dsp:sp modelId="{3E2FFE0D-2208-4233-BA6D-3F049E3A621F}">
      <dsp:nvSpPr>
        <dsp:cNvPr id="0" name=""/>
        <dsp:cNvSpPr/>
      </dsp:nvSpPr>
      <dsp:spPr>
        <a:xfrm>
          <a:off x="1905"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several samples</a:t>
          </a:r>
        </a:p>
      </dsp:txBody>
      <dsp:txXfrm>
        <a:off x="1905" y="1153712"/>
        <a:ext cx="1857374" cy="1399950"/>
      </dsp:txXfrm>
    </dsp:sp>
    <dsp:sp modelId="{9ADC1191-7A8D-409D-ABF7-597AE9226FCB}">
      <dsp:nvSpPr>
        <dsp:cNvPr id="0" name=""/>
        <dsp:cNvSpPr/>
      </dsp:nvSpPr>
      <dsp:spPr>
        <a:xfrm>
          <a:off x="2119312"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Boosting</a:t>
          </a:r>
        </a:p>
      </dsp:txBody>
      <dsp:txXfrm>
        <a:off x="2119312" y="431631"/>
        <a:ext cx="1857374" cy="722081"/>
      </dsp:txXfrm>
    </dsp:sp>
    <dsp:sp modelId="{CA75C6A5-41BE-4E4E-B9E7-601DF0D9F9C0}">
      <dsp:nvSpPr>
        <dsp:cNvPr id="0" name=""/>
        <dsp:cNvSpPr/>
      </dsp:nvSpPr>
      <dsp:spPr>
        <a:xfrm>
          <a:off x="2119312"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Increase the weight for misclassified data points</a:t>
          </a:r>
        </a:p>
      </dsp:txBody>
      <dsp:txXfrm>
        <a:off x="2119312" y="1153712"/>
        <a:ext cx="1857374" cy="1399950"/>
      </dsp:txXfrm>
    </dsp:sp>
    <dsp:sp modelId="{DDBF97FC-9848-4153-A25E-A4744ADAB1F5}">
      <dsp:nvSpPr>
        <dsp:cNvPr id="0" name=""/>
        <dsp:cNvSpPr/>
      </dsp:nvSpPr>
      <dsp:spPr>
        <a:xfrm>
          <a:off x="4236719"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Random Features</a:t>
          </a:r>
        </a:p>
      </dsp:txBody>
      <dsp:txXfrm>
        <a:off x="4236719" y="431631"/>
        <a:ext cx="1857374" cy="722081"/>
      </dsp:txXfrm>
    </dsp:sp>
    <dsp:sp modelId="{A81DE52E-0645-49B4-80F1-3DC56F220C95}">
      <dsp:nvSpPr>
        <dsp:cNvPr id="0" name=""/>
        <dsp:cNvSpPr/>
      </dsp:nvSpPr>
      <dsp:spPr>
        <a:xfrm>
          <a:off x="4236719"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different features</a:t>
          </a:r>
        </a:p>
      </dsp:txBody>
      <dsp:txXfrm>
        <a:off x="4236719" y="1153712"/>
        <a:ext cx="1857374" cy="1399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084682AB-614B-4CC0-80D2-67DB94A41633}"/>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20ADFA55-8721-454E-A26E-5E0A56C5EE1C}"/>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CAD3EFC4-5C46-4F21-BAC4-23C80FB17CEA}"/>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A54643D-D560-45CE-8EF3-74F896B1E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A5571979-9718-45CE-A1AE-A1B2FCC623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75FCE458-6D5A-48D5-B211-3DD546607C7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3085F78B-7853-447F-9B0A-B259F274493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C6D5042F-B3F4-4F43-B5B8-639C6D96299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ABCD906-F958-44F7-B069-1800C00B290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F50E1DC4-A406-452D-8122-897A88ED0BC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98D02255-4D04-4E3F-AF4C-AE6A3CF63A3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8E44F08-13EF-4CCC-A92A-FDBD4A4542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90F831BC-4462-486D-96B4-F2F67C9F39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23587B32-5056-476F-A099-A7562F2BC1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8E4B027A-27E1-46E5-96A8-8C6B2862BC5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0532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7DE14F4C-0996-47F9-9357-6EC0CCA88BC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3703E131-7FC2-4950-A9D5-6190221724D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E13C10B-E55A-4DA4-9677-15AC0B796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E05781FF-0E0A-45D5-801A-28003FF8550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551A61FA-CB68-4E9F-8E65-C0D181FBE16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412DB797-3DB3-4784-BAF4-F660CA9925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EA01F8EF-FDAC-432B-B0FD-7970501F253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3AE8779B-07DD-424E-8839-BC15F57129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052A9DC3-4D0A-4B58-8F20-483CB3D0878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999264DE-96D7-4A44-92EC-DD4BC953F2B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C6E57AC9-7117-4AC3-997A-0516B7D32BC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98C3576E-4685-4B4C-89DD-9AEFF61B5CD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146DFCCF-C523-4026-9529-4F71E01C23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0FB6DD13-C06A-41E8-9BF3-3CF0569BB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FC14D117-06B8-4BC8-B1E5-07FA2D6524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a:extLst>
              <a:ext uri="{FF2B5EF4-FFF2-40B4-BE49-F238E27FC236}">
                <a16:creationId xmlns:a16="http://schemas.microsoft.com/office/drawing/2014/main" id="{5F512E26-086C-4E3A-9A4E-6B4256FCC68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CAD99A5-054F-4483-B207-F54C49F0F1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107336F1-0EA7-4340-BF31-97F716CD65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00008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F67B63F2-B80B-4128-A353-2143E57067D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3031EE05-2C19-4BF1-AC55-E168E54D5B9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A9913EC9-B1DE-4F70-9D7D-508C14CFD9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4F78A54C-D1F2-4E88-B9DD-7A2EF5C6C7D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A17ED413-5614-4C65-834C-451D6DF07B0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3B1B186F-C9FE-4C7F-A7ED-94504FA701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6750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C89D51A-58CE-4265-89F9-CBA5C3B3877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0D1B8F7B-BF5B-4359-A2E3-DFC954CB1BA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60DDF26F-F81B-4A93-A60D-1110A541FF5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E7BA237F-64DC-4D9B-886F-B706CF64AA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6D30B720-33D9-4498-8846-E541A04D625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83EB992F-E5BA-4D24-8C15-88BE8C5C63C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195CAC83-AB4E-4D6C-82FF-10279CA9ED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E60F0B17-CA58-4292-81B6-B6AAA85BD7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a:extLst>
              <a:ext uri="{FF2B5EF4-FFF2-40B4-BE49-F238E27FC236}">
                <a16:creationId xmlns:a16="http://schemas.microsoft.com/office/drawing/2014/main" id="{39427F0D-7720-4F47-BD02-38A8838732B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8" name="Rectangle 2">
            <a:extLst>
              <a:ext uri="{FF2B5EF4-FFF2-40B4-BE49-F238E27FC236}">
                <a16:creationId xmlns:a16="http://schemas.microsoft.com/office/drawing/2014/main" id="{2C100728-B163-4D31-B167-8FCC74A7C96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a:extLst>
              <a:ext uri="{FF2B5EF4-FFF2-40B4-BE49-F238E27FC236}">
                <a16:creationId xmlns:a16="http://schemas.microsoft.com/office/drawing/2014/main" id="{712EBFEA-EB84-4BB0-BA4C-9C4F76DF224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a:extLst>
              <a:ext uri="{FF2B5EF4-FFF2-40B4-BE49-F238E27FC236}">
                <a16:creationId xmlns:a16="http://schemas.microsoft.com/office/drawing/2014/main" id="{C1CD1465-0751-4D03-896A-3327D328FB9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9DA3256F-68A5-4E59-8A19-457EB86AFD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110AD644-AE0F-45C1-AF58-2C9323B606D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4773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BFE7DB3-572D-486C-ABE1-E4CB7A923A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EF8C5D8A-6F80-4D88-B736-7D1CFE63F0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034413A6-FB33-4762-8CDF-4D7F4D1AE68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94DBCEEA-D418-47BC-923A-169CF8CB7F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439A7321-AC5D-47E2-8DB1-9E1EE76E5F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A20A83A6-9DA5-4B9F-848D-D25A7B53DCA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228EF711-AB88-4E27-A0A7-2A1F9A4DAD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BBB6D88B-B78F-48A2-9562-03FC309390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EFF8A2E9-DD64-4CA3-BC0E-B3F89300F3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93DA6179-E539-4555-BF51-79D084B8CC4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788FC8DC-F250-4301-A200-07816FD6831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E8AE6FA-2187-4859-B8C0-E42249EDC5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CEA7DFAA-21E6-4C39-BC28-F81A29EC9E9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8C847D0C-9FA7-4039-9CEC-F5FB60B58F1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D4D99C4-7682-4ED0-A316-077E6E785A4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6171CC02-EB85-492D-B52B-8D835579D10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E614AF11-4BF4-44EA-9BEC-2EAF1BCDC82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4BAB3A35-5ADA-472A-AB88-EB8EC96F5DC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Rectangle 1">
            <a:extLst>
              <a:ext uri="{FF2B5EF4-FFF2-40B4-BE49-F238E27FC236}">
                <a16:creationId xmlns:a16="http://schemas.microsoft.com/office/drawing/2014/main" id="{FA3E76A0-B45F-4A65-9F12-B5A95A67727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5106" name="Rectangle 2">
            <a:extLst>
              <a:ext uri="{FF2B5EF4-FFF2-40B4-BE49-F238E27FC236}">
                <a16:creationId xmlns:a16="http://schemas.microsoft.com/office/drawing/2014/main" id="{0FB4A160-DAFF-4606-8481-7B4CADA09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658AD4CE-2351-4E02-8593-13BC7B98DF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5F31B197-B856-4134-AFE2-BEBE6F97341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4106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1" name="Rectangle 1">
            <a:extLst>
              <a:ext uri="{FF2B5EF4-FFF2-40B4-BE49-F238E27FC236}">
                <a16:creationId xmlns:a16="http://schemas.microsoft.com/office/drawing/2014/main" id="{B62E073D-0323-4DA3-AAD2-93DE7ADE6F3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2" name="Rectangle 2">
            <a:extLst>
              <a:ext uri="{FF2B5EF4-FFF2-40B4-BE49-F238E27FC236}">
                <a16:creationId xmlns:a16="http://schemas.microsoft.com/office/drawing/2014/main" id="{86D0832A-0511-4E42-9AC3-D6656ABB98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E9A8CA29-4677-44BF-A159-DA928E6D66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9787B837-BBB4-42D2-90FC-A68449B47CE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5" name="Rectangle 1">
            <a:extLst>
              <a:ext uri="{FF2B5EF4-FFF2-40B4-BE49-F238E27FC236}">
                <a16:creationId xmlns:a16="http://schemas.microsoft.com/office/drawing/2014/main" id="{DE1A0976-C3B2-4DFC-A06A-E1150AE3FFF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1666" name="Rectangle 2">
            <a:extLst>
              <a:ext uri="{FF2B5EF4-FFF2-40B4-BE49-F238E27FC236}">
                <a16:creationId xmlns:a16="http://schemas.microsoft.com/office/drawing/2014/main" id="{B3029376-1126-4B21-AE66-6DC4ADCC34D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89" name="Rectangle 1">
            <a:extLst>
              <a:ext uri="{FF2B5EF4-FFF2-40B4-BE49-F238E27FC236}">
                <a16:creationId xmlns:a16="http://schemas.microsoft.com/office/drawing/2014/main" id="{E03A56BA-388A-405D-8BA3-7EB0F9E76C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0" name="Rectangle 2">
            <a:extLst>
              <a:ext uri="{FF2B5EF4-FFF2-40B4-BE49-F238E27FC236}">
                <a16:creationId xmlns:a16="http://schemas.microsoft.com/office/drawing/2014/main" id="{395B8C0F-0F92-4DAE-8CFD-B28DAD9490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3" name="Rectangle 1">
            <a:extLst>
              <a:ext uri="{FF2B5EF4-FFF2-40B4-BE49-F238E27FC236}">
                <a16:creationId xmlns:a16="http://schemas.microsoft.com/office/drawing/2014/main" id="{88F70D4B-0A01-41A1-A3C9-D32EE6FC511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3714" name="Rectangle 2">
            <a:extLst>
              <a:ext uri="{FF2B5EF4-FFF2-40B4-BE49-F238E27FC236}">
                <a16:creationId xmlns:a16="http://schemas.microsoft.com/office/drawing/2014/main" id="{10AC5E9E-9C11-4DE3-B4DC-48150F515FF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7" name="Rectangle 1">
            <a:extLst>
              <a:ext uri="{FF2B5EF4-FFF2-40B4-BE49-F238E27FC236}">
                <a16:creationId xmlns:a16="http://schemas.microsoft.com/office/drawing/2014/main" id="{388B628C-F8B5-49CE-AEE4-7103AAF4E2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38" name="Rectangle 2">
            <a:extLst>
              <a:ext uri="{FF2B5EF4-FFF2-40B4-BE49-F238E27FC236}">
                <a16:creationId xmlns:a16="http://schemas.microsoft.com/office/drawing/2014/main" id="{10A53CA7-C582-4587-95A7-45A03B3ED90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F48AEDD1-65D6-45BA-81CE-32C7B849815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FFB11516-38C6-4A5E-B7BB-A0DF9762ABF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39646BAF-E61B-4502-B73C-92C23FD26A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B6BCA1D2-942B-4F1F-B3F8-E29EE8AF97B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2141C362-82D5-40EE-B915-AB37D68427B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97FE1979-855A-47A7-B745-6FB45D99CFF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385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7C7A-5647-482A-A30E-22F5D111F7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7CD1F8-19C4-4FA0-B817-7B135B63B8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0E77DC-49E5-4B97-967F-C43FD977E6C0}"/>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AD6C31E7-13B2-4DBA-B0D8-183A23D0D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3B8B9-9ED7-4FB2-A7B3-0A4243686EC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3951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652A-EC3B-40DC-8B49-85309353F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A6F70-E30F-41CA-8295-2235EF562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5704B-113F-4DFB-9C0C-E829FB153721}"/>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089D5D64-1079-44FB-9F23-DF22960F1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E76BB-AA72-402D-A8B4-8613B6A61FB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3150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CA212-67BB-4A2D-8683-72C666FBBF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E1EDF-B866-4477-BB97-E728EDF694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2F149-7D3B-40F2-95E7-AACF29C795EB}"/>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6BB5987C-2367-4767-9A97-27A030B1E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1E239-5DD3-4902-ACC2-323E9DB18E29}"/>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421599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E924-5695-42F3-8A98-484A6031A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AC7F4-B0FD-4027-BAC7-1200AEAC7BFE}"/>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EE5D7C-E394-458C-8484-6A96A6C4CF69}"/>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335C6955-BB04-44CC-8E5B-F3BB63C64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B171B-E4E2-40D8-8E4E-7BC02B321E74}"/>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60073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63B5-7335-44C5-8ECC-25AF8241C7D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3E1D7E7-CC82-444E-AA3C-EB803E41D2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0413E-BB50-4055-BF9D-74836FFFA8F4}"/>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B1A1A8DC-8637-4570-AD90-BD31898A4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99F00-34DB-4CEB-847F-75465E7D04D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428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D7B1-32D8-4BC1-9673-97497491B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D8DF6-7A4D-4533-BAF2-A4EAEC4299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08400-0794-410C-A365-937DE9D0AD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8ABF5-D8F0-4CF0-B3E3-8394C0AEA2FF}"/>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6" name="Footer Placeholder 5">
            <a:extLst>
              <a:ext uri="{FF2B5EF4-FFF2-40B4-BE49-F238E27FC236}">
                <a16:creationId xmlns:a16="http://schemas.microsoft.com/office/drawing/2014/main" id="{94A000FD-817B-43A7-ABA1-B90F35635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56CDA-AA9B-4804-8566-887078ECCE8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51871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74FE-9A28-4B6C-A74A-B07B68FD0E1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26413-737C-4051-8FCA-37E8D63DC2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CCBA7-E681-4B8F-AD5F-4BE6A6EEA0D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1832D-4D04-4BB7-A7EF-DACD8719FB0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3D438-F3B2-44CD-90DA-AB8E968035E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5502C-50EB-4EF0-8B99-033AE89DF340}"/>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8" name="Footer Placeholder 7">
            <a:extLst>
              <a:ext uri="{FF2B5EF4-FFF2-40B4-BE49-F238E27FC236}">
                <a16:creationId xmlns:a16="http://schemas.microsoft.com/office/drawing/2014/main" id="{72FE5F42-A88F-475D-B290-925D9C93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D8536-E270-4EE0-974B-3D283AFDD3EB}"/>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90374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3AF-9E13-49C8-A591-442AFE0D2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25FF7-5B1C-45B5-8500-8FD6578B656D}"/>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4" name="Footer Placeholder 3">
            <a:extLst>
              <a:ext uri="{FF2B5EF4-FFF2-40B4-BE49-F238E27FC236}">
                <a16:creationId xmlns:a16="http://schemas.microsoft.com/office/drawing/2014/main" id="{281A4325-1A11-4A6F-B4C5-077CEB23E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06742B-802E-4E0B-A2A9-E962E50F3F2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78933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73EA7-71E1-4178-B529-1F183D025ACE}"/>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3" name="Footer Placeholder 2">
            <a:extLst>
              <a:ext uri="{FF2B5EF4-FFF2-40B4-BE49-F238E27FC236}">
                <a16:creationId xmlns:a16="http://schemas.microsoft.com/office/drawing/2014/main" id="{AF3C4834-5ADF-484E-9141-9CF05601B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89720-8CC1-45D1-81F6-91A9583426CF}"/>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88509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D7A-1317-4877-BDB6-E6C088084D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982442A-E5BA-4332-A057-0F398D389C7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86C572-C0E8-424D-BBF7-9D41542820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241EB2-9835-465A-AE45-B1AE29EBB8B9}"/>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6" name="Footer Placeholder 5">
            <a:extLst>
              <a:ext uri="{FF2B5EF4-FFF2-40B4-BE49-F238E27FC236}">
                <a16:creationId xmlns:a16="http://schemas.microsoft.com/office/drawing/2014/main" id="{0E9D361D-8096-4B0C-BCDE-52E91ACE8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C3898-FBA6-487D-B4DC-77A2EFBA4A05}"/>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1642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0E84-1F27-4F43-B243-264ED38619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3912DDD-6091-4C22-8A1B-A0C3646631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4409B38-658E-4338-B22B-428EC60FC9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8BBC0BB-D349-42CE-8F2B-4E4C664F0031}"/>
              </a:ext>
            </a:extLst>
          </p:cNvPr>
          <p:cNvSpPr>
            <a:spLocks noGrp="1"/>
          </p:cNvSpPr>
          <p:nvPr>
            <p:ph type="dt" sz="half" idx="10"/>
          </p:nvPr>
        </p:nvSpPr>
        <p:spPr/>
        <p:txBody>
          <a:bodyPr/>
          <a:lstStyle/>
          <a:p>
            <a:fld id="{D17F5368-3E4A-49FD-B9D5-CD2158D782A4}" type="datetimeFigureOut">
              <a:rPr lang="en-US" smtClean="0"/>
              <a:t>1/7/2025</a:t>
            </a:fld>
            <a:endParaRPr lang="en-US"/>
          </a:p>
        </p:txBody>
      </p:sp>
      <p:sp>
        <p:nvSpPr>
          <p:cNvPr id="6" name="Footer Placeholder 5">
            <a:extLst>
              <a:ext uri="{FF2B5EF4-FFF2-40B4-BE49-F238E27FC236}">
                <a16:creationId xmlns:a16="http://schemas.microsoft.com/office/drawing/2014/main" id="{24DA5EF8-9CF4-4CD3-8F1E-B55C51666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F7057-CE1D-45E2-BE19-54359EEF29D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103197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F6F5F-DCFB-434F-A5F6-AC2B215B02C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0B770-1B71-4497-B20F-9F14BB6181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59C47-D5D0-401A-9A85-CC8BC092CC6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7F5368-3E4A-49FD-B9D5-CD2158D782A4}" type="datetimeFigureOut">
              <a:rPr lang="en-US" smtClean="0"/>
              <a:t>1/7/2025</a:t>
            </a:fld>
            <a:endParaRPr lang="en-US"/>
          </a:p>
        </p:txBody>
      </p:sp>
      <p:sp>
        <p:nvSpPr>
          <p:cNvPr id="5" name="Footer Placeholder 4">
            <a:extLst>
              <a:ext uri="{FF2B5EF4-FFF2-40B4-BE49-F238E27FC236}">
                <a16:creationId xmlns:a16="http://schemas.microsoft.com/office/drawing/2014/main" id="{3D88E792-A566-4829-AE9C-D0E421147A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5EC51-C745-42D9-8DE4-D89FF4E51D6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F50381-CD45-4B3B-B68E-B7B96015534E}" type="slidenum">
              <a:rPr lang="en-US" smtClean="0"/>
              <a:t>‹#›</a:t>
            </a:fld>
            <a:endParaRPr lang="en-US"/>
          </a:p>
        </p:txBody>
      </p:sp>
    </p:spTree>
    <p:extLst>
      <p:ext uri="{BB962C8B-B14F-4D97-AF65-F5344CB8AC3E}">
        <p14:creationId xmlns:p14="http://schemas.microsoft.com/office/powerpoint/2010/main" val="24314611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7.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5.png"/><Relationship Id="rId18" Type="http://schemas.openxmlformats.org/officeDocument/2006/relationships/image" Target="../media/image51.png"/><Relationship Id="rId3" Type="http://schemas.openxmlformats.org/officeDocument/2006/relationships/image" Target="../media/image21.png"/><Relationship Id="rId21" Type="http://schemas.openxmlformats.org/officeDocument/2006/relationships/image" Target="../media/image54.png"/><Relationship Id="rId7" Type="http://schemas.openxmlformats.org/officeDocument/2006/relationships/image" Target="../media/image25.png"/><Relationship Id="rId12" Type="http://schemas.openxmlformats.org/officeDocument/2006/relationships/image" Target="../media/image31.png"/><Relationship Id="rId17" Type="http://schemas.openxmlformats.org/officeDocument/2006/relationships/image" Target="../media/image50.png"/><Relationship Id="rId2" Type="http://schemas.openxmlformats.org/officeDocument/2006/relationships/notesSlide" Target="../notesSlides/notesSlide28.xml"/><Relationship Id="rId16" Type="http://schemas.openxmlformats.org/officeDocument/2006/relationships/image" Target="../media/image48.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46.png"/><Relationship Id="rId23" Type="http://schemas.openxmlformats.org/officeDocument/2006/relationships/image" Target="../media/image56.png"/><Relationship Id="rId10" Type="http://schemas.openxmlformats.org/officeDocument/2006/relationships/image" Target="../media/image28.png"/><Relationship Id="rId19" Type="http://schemas.openxmlformats.org/officeDocument/2006/relationships/image" Target="../media/image52.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44.png"/><Relationship Id="rId22"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8.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7.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65.png"/><Relationship Id="rId5" Type="http://schemas.openxmlformats.org/officeDocument/2006/relationships/image" Target="../media/image60.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9.png"/><Relationship Id="rId9" Type="http://schemas.openxmlformats.org/officeDocument/2006/relationships/image" Target="../media/image63.png"/><Relationship Id="rId1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60.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Machine Learning Classifiers. What is classification? | by Sidath Asiri |  Towards Data Science">
            <a:extLst>
              <a:ext uri="{FF2B5EF4-FFF2-40B4-BE49-F238E27FC236}">
                <a16:creationId xmlns:a16="http://schemas.microsoft.com/office/drawing/2014/main" id="{35EF4A91-FA2E-2A0C-EBA3-779087ECD4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90" b="9090"/>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300" b="1" dirty="0"/>
              <a:t>Introduction to </a:t>
            </a:r>
            <a:br>
              <a:rPr lang="en-US" altLang="en-US" sz="2300" b="1" dirty="0"/>
            </a:br>
            <a:r>
              <a:rPr lang="en-US" altLang="en-US" sz="2300" b="1" dirty="0"/>
              <a:t>Data Mining </a:t>
            </a:r>
            <a:br>
              <a:rPr lang="en-US" altLang="en-US" sz="2300" dirty="0"/>
            </a:br>
            <a:br>
              <a:rPr lang="en-US" altLang="en-US" sz="2300" dirty="0"/>
            </a:br>
            <a:br>
              <a:rPr lang="en-US" altLang="en-US" sz="2300" dirty="0"/>
            </a:br>
            <a:r>
              <a:rPr lang="en-US" altLang="en-US" sz="2300" dirty="0"/>
              <a:t>Chapter 4</a:t>
            </a:r>
            <a:br>
              <a:rPr lang="en-US" altLang="en-US" sz="2300" dirty="0"/>
            </a:br>
            <a:r>
              <a:rPr lang="en-US" altLang="en-US" sz="2300" dirty="0"/>
              <a:t>Classification – </a:t>
            </a:r>
            <a:br>
              <a:rPr lang="en-US" altLang="en-US" sz="2300" dirty="0"/>
            </a:br>
            <a:r>
              <a:rPr lang="en-US" altLang="en-US" sz="2300" dirty="0"/>
              <a:t>Alternative Techniques</a:t>
            </a:r>
            <a:br>
              <a:rPr lang="en-US" altLang="en-US" sz="2300" dirty="0"/>
            </a:br>
            <a:endParaRPr lang="en-US" sz="23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3017519"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b="1"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6892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C48D6ED2-DD5B-464F-8108-CCCDF36FE93F}"/>
              </a:ext>
            </a:extLst>
          </p:cNvPr>
          <p:cNvSpPr>
            <a:spLocks noGrp="1" noChangeArrowheads="1"/>
          </p:cNvSpPr>
          <p:nvPr>
            <p:ph type="title"/>
          </p:nvPr>
        </p:nvSpPr>
        <p:spPr/>
        <p:txBody>
          <a:bodyPr/>
          <a:lstStyle/>
          <a:p>
            <a:r>
              <a:rPr lang="en-US" altLang="en-US"/>
              <a:t>Nearest Neighbor Classifiers</a:t>
            </a:r>
          </a:p>
        </p:txBody>
      </p:sp>
      <p:sp>
        <p:nvSpPr>
          <p:cNvPr id="34818" name="Rectangle 2">
            <a:extLst>
              <a:ext uri="{FF2B5EF4-FFF2-40B4-BE49-F238E27FC236}">
                <a16:creationId xmlns:a16="http://schemas.microsoft.com/office/drawing/2014/main" id="{105EBA35-F503-4E84-AB8A-5D19E9FB00A7}"/>
              </a:ext>
            </a:extLst>
          </p:cNvPr>
          <p:cNvSpPr>
            <a:spLocks noGrp="1" noChangeArrowheads="1"/>
          </p:cNvSpPr>
          <p:nvPr>
            <p:ph idx="1"/>
          </p:nvPr>
        </p:nvSpPr>
        <p:spPr/>
        <p:txBody>
          <a:bodyPr/>
          <a:lstStyle/>
          <a:p>
            <a:r>
              <a:rPr lang="en-US" altLang="en-US"/>
              <a:t>Basic idea:</a:t>
            </a:r>
          </a:p>
          <a:p>
            <a:pPr lvl="1"/>
            <a:r>
              <a:rPr lang="en-US" altLang="en-US"/>
              <a:t>If it walks like a duck, quacks like a duck, then it’s probably a duck</a:t>
            </a:r>
          </a:p>
        </p:txBody>
      </p:sp>
      <p:grpSp>
        <p:nvGrpSpPr>
          <p:cNvPr id="34819" name="Group 3">
            <a:extLst>
              <a:ext uri="{FF2B5EF4-FFF2-40B4-BE49-F238E27FC236}">
                <a16:creationId xmlns:a16="http://schemas.microsoft.com/office/drawing/2014/main" id="{CBE1D348-6668-4F86-AD1B-47E4DDE8BE62}"/>
              </a:ext>
            </a:extLst>
          </p:cNvPr>
          <p:cNvGrpSpPr>
            <a:grpSpLocks/>
          </p:cNvGrpSpPr>
          <p:nvPr/>
        </p:nvGrpSpPr>
        <p:grpSpPr bwMode="auto">
          <a:xfrm>
            <a:off x="304800" y="2819400"/>
            <a:ext cx="8228013" cy="3427413"/>
            <a:chOff x="192" y="1776"/>
            <a:chExt cx="5183" cy="2159"/>
          </a:xfrm>
        </p:grpSpPr>
        <p:grpSp>
          <p:nvGrpSpPr>
            <p:cNvPr id="34820" name="Group 4">
              <a:extLst>
                <a:ext uri="{FF2B5EF4-FFF2-40B4-BE49-F238E27FC236}">
                  <a16:creationId xmlns:a16="http://schemas.microsoft.com/office/drawing/2014/main" id="{5C87A50D-C2D3-4597-B6C7-C67A7E5B1467}"/>
                </a:ext>
              </a:extLst>
            </p:cNvPr>
            <p:cNvGrpSpPr>
              <a:grpSpLocks/>
            </p:cNvGrpSpPr>
            <p:nvPr/>
          </p:nvGrpSpPr>
          <p:grpSpPr bwMode="auto">
            <a:xfrm>
              <a:off x="1296" y="2160"/>
              <a:ext cx="527" cy="408"/>
              <a:chOff x="1296" y="2160"/>
              <a:chExt cx="527" cy="408"/>
            </a:xfrm>
          </p:grpSpPr>
          <p:pic>
            <p:nvPicPr>
              <p:cNvPr id="34821" name="Picture 5">
                <a:extLst>
                  <a:ext uri="{FF2B5EF4-FFF2-40B4-BE49-F238E27FC236}">
                    <a16:creationId xmlns:a16="http://schemas.microsoft.com/office/drawing/2014/main" id="{579AAA4B-90D6-4229-A6B4-18EF01194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160"/>
                <a:ext cx="527" cy="4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Text Box 6">
                <a:extLst>
                  <a:ext uri="{FF2B5EF4-FFF2-40B4-BE49-F238E27FC236}">
                    <a16:creationId xmlns:a16="http://schemas.microsoft.com/office/drawing/2014/main" id="{44802D47-1F25-4B03-BF39-B9F43F572583}"/>
                  </a:ext>
                </a:extLst>
              </p:cNvPr>
              <p:cNvSpPr txBox="1">
                <a:spLocks noChangeArrowheads="1"/>
              </p:cNvSpPr>
              <p:nvPr/>
            </p:nvSpPr>
            <p:spPr bwMode="auto">
              <a:xfrm>
                <a:off x="1296" y="2160"/>
                <a:ext cx="52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3" name="Group 7">
              <a:extLst>
                <a:ext uri="{FF2B5EF4-FFF2-40B4-BE49-F238E27FC236}">
                  <a16:creationId xmlns:a16="http://schemas.microsoft.com/office/drawing/2014/main" id="{DF9E0766-576F-4421-B615-70F987DCEB4A}"/>
                </a:ext>
              </a:extLst>
            </p:cNvPr>
            <p:cNvGrpSpPr>
              <a:grpSpLocks/>
            </p:cNvGrpSpPr>
            <p:nvPr/>
          </p:nvGrpSpPr>
          <p:grpSpPr bwMode="auto">
            <a:xfrm>
              <a:off x="4656" y="2640"/>
              <a:ext cx="719" cy="473"/>
              <a:chOff x="4656" y="2640"/>
              <a:chExt cx="719" cy="473"/>
            </a:xfrm>
          </p:grpSpPr>
          <p:pic>
            <p:nvPicPr>
              <p:cNvPr id="34824" name="Picture 8">
                <a:extLst>
                  <a:ext uri="{FF2B5EF4-FFF2-40B4-BE49-F238E27FC236}">
                    <a16:creationId xmlns:a16="http://schemas.microsoft.com/office/drawing/2014/main" id="{82498BA9-4B2B-4D1B-9C98-91E270428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640"/>
                <a:ext cx="719" cy="4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5" name="Text Box 9">
                <a:extLst>
                  <a:ext uri="{FF2B5EF4-FFF2-40B4-BE49-F238E27FC236}">
                    <a16:creationId xmlns:a16="http://schemas.microsoft.com/office/drawing/2014/main" id="{AF9D9C92-5FB6-4247-8D0F-DC806B909FA6}"/>
                  </a:ext>
                </a:extLst>
              </p:cNvPr>
              <p:cNvSpPr txBox="1">
                <a:spLocks noChangeArrowheads="1"/>
              </p:cNvSpPr>
              <p:nvPr/>
            </p:nvSpPr>
            <p:spPr bwMode="auto">
              <a:xfrm>
                <a:off x="4656" y="2640"/>
                <a:ext cx="719"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6" name="Group 10">
              <a:extLst>
                <a:ext uri="{FF2B5EF4-FFF2-40B4-BE49-F238E27FC236}">
                  <a16:creationId xmlns:a16="http://schemas.microsoft.com/office/drawing/2014/main" id="{9E036A19-9E3B-42D3-9231-282DCCEF657A}"/>
                </a:ext>
              </a:extLst>
            </p:cNvPr>
            <p:cNvGrpSpPr>
              <a:grpSpLocks/>
            </p:cNvGrpSpPr>
            <p:nvPr/>
          </p:nvGrpSpPr>
          <p:grpSpPr bwMode="auto">
            <a:xfrm>
              <a:off x="2256" y="1968"/>
              <a:ext cx="443" cy="479"/>
              <a:chOff x="2256" y="1968"/>
              <a:chExt cx="443" cy="479"/>
            </a:xfrm>
          </p:grpSpPr>
          <p:pic>
            <p:nvPicPr>
              <p:cNvPr id="34827" name="Picture 11">
                <a:extLst>
                  <a:ext uri="{FF2B5EF4-FFF2-40B4-BE49-F238E27FC236}">
                    <a16:creationId xmlns:a16="http://schemas.microsoft.com/office/drawing/2014/main" id="{95A1973E-94DD-4F8E-BE4F-936BA58B5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968"/>
                <a:ext cx="443"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8" name="Text Box 12">
                <a:extLst>
                  <a:ext uri="{FF2B5EF4-FFF2-40B4-BE49-F238E27FC236}">
                    <a16:creationId xmlns:a16="http://schemas.microsoft.com/office/drawing/2014/main" id="{7035280A-40EF-4750-B538-65F0788872C6}"/>
                  </a:ext>
                </a:extLst>
              </p:cNvPr>
              <p:cNvSpPr txBox="1">
                <a:spLocks noChangeArrowheads="1"/>
              </p:cNvSpPr>
              <p:nvPr/>
            </p:nvSpPr>
            <p:spPr bwMode="auto">
              <a:xfrm>
                <a:off x="2256" y="1968"/>
                <a:ext cx="443"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9" name="Group 13">
              <a:extLst>
                <a:ext uri="{FF2B5EF4-FFF2-40B4-BE49-F238E27FC236}">
                  <a16:creationId xmlns:a16="http://schemas.microsoft.com/office/drawing/2014/main" id="{0748508B-AA50-4C60-9EF5-6D81A59814F2}"/>
                </a:ext>
              </a:extLst>
            </p:cNvPr>
            <p:cNvGrpSpPr>
              <a:grpSpLocks/>
            </p:cNvGrpSpPr>
            <p:nvPr/>
          </p:nvGrpSpPr>
          <p:grpSpPr bwMode="auto">
            <a:xfrm>
              <a:off x="1152" y="2976"/>
              <a:ext cx="372" cy="423"/>
              <a:chOff x="1152" y="2976"/>
              <a:chExt cx="372" cy="423"/>
            </a:xfrm>
          </p:grpSpPr>
          <p:pic>
            <p:nvPicPr>
              <p:cNvPr id="34830" name="Picture 14">
                <a:extLst>
                  <a:ext uri="{FF2B5EF4-FFF2-40B4-BE49-F238E27FC236}">
                    <a16:creationId xmlns:a16="http://schemas.microsoft.com/office/drawing/2014/main" id="{05E16C59-313D-4359-9154-9093CAB231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76"/>
                <a:ext cx="372" cy="4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1" name="Text Box 15">
                <a:extLst>
                  <a:ext uri="{FF2B5EF4-FFF2-40B4-BE49-F238E27FC236}">
                    <a16:creationId xmlns:a16="http://schemas.microsoft.com/office/drawing/2014/main" id="{0FB5B2C5-5A5E-4A1D-B04A-69716EB728D0}"/>
                  </a:ext>
                </a:extLst>
              </p:cNvPr>
              <p:cNvSpPr txBox="1">
                <a:spLocks noChangeArrowheads="1"/>
              </p:cNvSpPr>
              <p:nvPr/>
            </p:nvSpPr>
            <p:spPr bwMode="auto">
              <a:xfrm>
                <a:off x="1152" y="2976"/>
                <a:ext cx="372"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34832" name="Picture 16">
              <a:extLst>
                <a:ext uri="{FF2B5EF4-FFF2-40B4-BE49-F238E27FC236}">
                  <a16:creationId xmlns:a16="http://schemas.microsoft.com/office/drawing/2014/main" id="{297C6372-F7F6-4129-8C31-59C0613A46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3168"/>
              <a:ext cx="623" cy="4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4833" name="Group 17">
              <a:extLst>
                <a:ext uri="{FF2B5EF4-FFF2-40B4-BE49-F238E27FC236}">
                  <a16:creationId xmlns:a16="http://schemas.microsoft.com/office/drawing/2014/main" id="{F25FB087-3494-4FD2-95E7-14CC2DE9BB55}"/>
                </a:ext>
              </a:extLst>
            </p:cNvPr>
            <p:cNvGrpSpPr>
              <a:grpSpLocks/>
            </p:cNvGrpSpPr>
            <p:nvPr/>
          </p:nvGrpSpPr>
          <p:grpSpPr bwMode="auto">
            <a:xfrm>
              <a:off x="1776" y="2448"/>
              <a:ext cx="719" cy="657"/>
              <a:chOff x="1776" y="2448"/>
              <a:chExt cx="719" cy="657"/>
            </a:xfrm>
          </p:grpSpPr>
          <p:pic>
            <p:nvPicPr>
              <p:cNvPr id="34834" name="Picture 18">
                <a:extLst>
                  <a:ext uri="{FF2B5EF4-FFF2-40B4-BE49-F238E27FC236}">
                    <a16:creationId xmlns:a16="http://schemas.microsoft.com/office/drawing/2014/main" id="{8A68F454-E73D-4D9F-BB8C-CD5CFCE00A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2448"/>
                <a:ext cx="719" cy="6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5" name="Text Box 19">
                <a:extLst>
                  <a:ext uri="{FF2B5EF4-FFF2-40B4-BE49-F238E27FC236}">
                    <a16:creationId xmlns:a16="http://schemas.microsoft.com/office/drawing/2014/main" id="{34E37756-65C4-40CE-865B-4A69F974ED83}"/>
                  </a:ext>
                </a:extLst>
              </p:cNvPr>
              <p:cNvSpPr txBox="1">
                <a:spLocks noChangeArrowheads="1"/>
              </p:cNvSpPr>
              <p:nvPr/>
            </p:nvSpPr>
            <p:spPr bwMode="auto">
              <a:xfrm>
                <a:off x="1776" y="2448"/>
                <a:ext cx="719" cy="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4836" name="Oval 20">
              <a:extLst>
                <a:ext uri="{FF2B5EF4-FFF2-40B4-BE49-F238E27FC236}">
                  <a16:creationId xmlns:a16="http://schemas.microsoft.com/office/drawing/2014/main" id="{19B81FEF-8630-48EE-811E-8019751DEDAD}"/>
                </a:ext>
              </a:extLst>
            </p:cNvPr>
            <p:cNvSpPr>
              <a:spLocks noChangeArrowheads="1"/>
            </p:cNvSpPr>
            <p:nvPr/>
          </p:nvSpPr>
          <p:spPr bwMode="auto">
            <a:xfrm>
              <a:off x="816" y="1776"/>
              <a:ext cx="2543" cy="2159"/>
            </a:xfrm>
            <a:prstGeom prst="ellipse">
              <a:avLst/>
            </a:prstGeom>
            <a:noFill/>
            <a:ln w="1260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37" name="Text Box 21">
              <a:extLst>
                <a:ext uri="{FF2B5EF4-FFF2-40B4-BE49-F238E27FC236}">
                  <a16:creationId xmlns:a16="http://schemas.microsoft.com/office/drawing/2014/main" id="{3513F7F5-A68A-4A81-B5A8-6DFCBF86DF66}"/>
                </a:ext>
              </a:extLst>
            </p:cNvPr>
            <p:cNvSpPr txBox="1">
              <a:spLocks noChangeArrowheads="1"/>
            </p:cNvSpPr>
            <p:nvPr/>
          </p:nvSpPr>
          <p:spPr bwMode="auto">
            <a:xfrm>
              <a:off x="192" y="3312"/>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Training Records</a:t>
              </a:r>
            </a:p>
          </p:txBody>
        </p:sp>
        <p:sp>
          <p:nvSpPr>
            <p:cNvPr id="34838" name="Text Box 22">
              <a:extLst>
                <a:ext uri="{FF2B5EF4-FFF2-40B4-BE49-F238E27FC236}">
                  <a16:creationId xmlns:a16="http://schemas.microsoft.com/office/drawing/2014/main" id="{F365BFD7-C512-482F-9B42-B323A6E35EC2}"/>
                </a:ext>
              </a:extLst>
            </p:cNvPr>
            <p:cNvSpPr txBox="1">
              <a:spLocks noChangeArrowheads="1"/>
            </p:cNvSpPr>
            <p:nvPr/>
          </p:nvSpPr>
          <p:spPr bwMode="auto">
            <a:xfrm>
              <a:off x="4512" y="2064"/>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a:latin typeface="Arial" panose="020B0604020202020204" pitchFamily="34" charset="0"/>
                </a:rPr>
                <a:t>Test Record</a:t>
              </a:r>
            </a:p>
          </p:txBody>
        </p:sp>
      </p:grpSp>
      <p:grpSp>
        <p:nvGrpSpPr>
          <p:cNvPr id="34839" name="Group 23">
            <a:extLst>
              <a:ext uri="{FF2B5EF4-FFF2-40B4-BE49-F238E27FC236}">
                <a16:creationId xmlns:a16="http://schemas.microsoft.com/office/drawing/2014/main" id="{6799D8F3-54F3-414E-B261-E46DB82570D9}"/>
              </a:ext>
            </a:extLst>
          </p:cNvPr>
          <p:cNvGrpSpPr>
            <a:grpSpLocks/>
          </p:cNvGrpSpPr>
          <p:nvPr/>
        </p:nvGrpSpPr>
        <p:grpSpPr bwMode="auto">
          <a:xfrm>
            <a:off x="2667000" y="3048000"/>
            <a:ext cx="4570413" cy="2284413"/>
            <a:chOff x="1680" y="1920"/>
            <a:chExt cx="2879" cy="1439"/>
          </a:xfrm>
        </p:grpSpPr>
        <p:sp>
          <p:nvSpPr>
            <p:cNvPr id="34840" name="Text Box 24">
              <a:extLst>
                <a:ext uri="{FF2B5EF4-FFF2-40B4-BE49-F238E27FC236}">
                  <a16:creationId xmlns:a16="http://schemas.microsoft.com/office/drawing/2014/main" id="{868D4E41-A4B0-4082-A6AC-BCDD17A35CB4}"/>
                </a:ext>
              </a:extLst>
            </p:cNvPr>
            <p:cNvSpPr txBox="1">
              <a:spLocks noChangeArrowheads="1"/>
            </p:cNvSpPr>
            <p:nvPr/>
          </p:nvSpPr>
          <p:spPr bwMode="auto">
            <a:xfrm>
              <a:off x="3312" y="1920"/>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Compute Distance</a:t>
              </a:r>
            </a:p>
          </p:txBody>
        </p:sp>
        <p:grpSp>
          <p:nvGrpSpPr>
            <p:cNvPr id="34841" name="Group 25">
              <a:extLst>
                <a:ext uri="{FF2B5EF4-FFF2-40B4-BE49-F238E27FC236}">
                  <a16:creationId xmlns:a16="http://schemas.microsoft.com/office/drawing/2014/main" id="{BF16B462-06CD-4B18-8D48-0858BB10618C}"/>
                </a:ext>
              </a:extLst>
            </p:cNvPr>
            <p:cNvGrpSpPr>
              <a:grpSpLocks/>
            </p:cNvGrpSpPr>
            <p:nvPr/>
          </p:nvGrpSpPr>
          <p:grpSpPr bwMode="auto">
            <a:xfrm>
              <a:off x="1680" y="2256"/>
              <a:ext cx="2879" cy="1103"/>
              <a:chOff x="1680" y="2256"/>
              <a:chExt cx="2879" cy="1103"/>
            </a:xfrm>
          </p:grpSpPr>
          <p:sp>
            <p:nvSpPr>
              <p:cNvPr id="34842" name="Line 26">
                <a:extLst>
                  <a:ext uri="{FF2B5EF4-FFF2-40B4-BE49-F238E27FC236}">
                    <a16:creationId xmlns:a16="http://schemas.microsoft.com/office/drawing/2014/main" id="{10367B91-B639-4D8E-8D46-25BD7865A44C}"/>
                  </a:ext>
                </a:extLst>
              </p:cNvPr>
              <p:cNvSpPr>
                <a:spLocks noChangeShapeType="1"/>
              </p:cNvSpPr>
              <p:nvPr/>
            </p:nvSpPr>
            <p:spPr bwMode="auto">
              <a:xfrm>
                <a:off x="2832" y="2256"/>
                <a:ext cx="1679" cy="575"/>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3" name="Line 27">
                <a:extLst>
                  <a:ext uri="{FF2B5EF4-FFF2-40B4-BE49-F238E27FC236}">
                    <a16:creationId xmlns:a16="http://schemas.microsoft.com/office/drawing/2014/main" id="{34D81946-97DC-4BE6-A4E1-2C7375D6A030}"/>
                  </a:ext>
                </a:extLst>
              </p:cNvPr>
              <p:cNvSpPr>
                <a:spLocks noChangeShapeType="1"/>
              </p:cNvSpPr>
              <p:nvPr/>
            </p:nvSpPr>
            <p:spPr bwMode="auto">
              <a:xfrm>
                <a:off x="2544" y="2880"/>
                <a:ext cx="2015" cy="4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4" name="Line 28">
                <a:extLst>
                  <a:ext uri="{FF2B5EF4-FFF2-40B4-BE49-F238E27FC236}">
                    <a16:creationId xmlns:a16="http://schemas.microsoft.com/office/drawing/2014/main" id="{50B32105-A273-4617-8609-D640ED7FFFF7}"/>
                  </a:ext>
                </a:extLst>
              </p:cNvPr>
              <p:cNvSpPr>
                <a:spLocks noChangeShapeType="1"/>
              </p:cNvSpPr>
              <p:nvPr/>
            </p:nvSpPr>
            <p:spPr bwMode="auto">
              <a:xfrm flipV="1">
                <a:off x="2928" y="3071"/>
                <a:ext cx="1583" cy="289"/>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5" name="Line 29">
                <a:extLst>
                  <a:ext uri="{FF2B5EF4-FFF2-40B4-BE49-F238E27FC236}">
                    <a16:creationId xmlns:a16="http://schemas.microsoft.com/office/drawing/2014/main" id="{73B24869-D67C-47C7-AADA-F0DD2CB651AF}"/>
                  </a:ext>
                </a:extLst>
              </p:cNvPr>
              <p:cNvSpPr>
                <a:spLocks noChangeShapeType="1"/>
              </p:cNvSpPr>
              <p:nvPr/>
            </p:nvSpPr>
            <p:spPr bwMode="auto">
              <a:xfrm flipV="1">
                <a:off x="1680" y="3023"/>
                <a:ext cx="2831" cy="193"/>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6" name="Line 30">
                <a:extLst>
                  <a:ext uri="{FF2B5EF4-FFF2-40B4-BE49-F238E27FC236}">
                    <a16:creationId xmlns:a16="http://schemas.microsoft.com/office/drawing/2014/main" id="{0FB48FB8-3757-40C7-90F5-25A516B851D5}"/>
                  </a:ext>
                </a:extLst>
              </p:cNvPr>
              <p:cNvSpPr>
                <a:spLocks noChangeShapeType="1"/>
              </p:cNvSpPr>
              <p:nvPr/>
            </p:nvSpPr>
            <p:spPr bwMode="auto">
              <a:xfrm>
                <a:off x="1920" y="2352"/>
                <a:ext cx="2543" cy="52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847" name="Group 31">
            <a:extLst>
              <a:ext uri="{FF2B5EF4-FFF2-40B4-BE49-F238E27FC236}">
                <a16:creationId xmlns:a16="http://schemas.microsoft.com/office/drawing/2014/main" id="{274675F9-04A5-4EE9-BAFF-B20189F3EB21}"/>
              </a:ext>
            </a:extLst>
          </p:cNvPr>
          <p:cNvGrpSpPr>
            <a:grpSpLocks/>
          </p:cNvGrpSpPr>
          <p:nvPr/>
        </p:nvGrpSpPr>
        <p:grpSpPr bwMode="auto">
          <a:xfrm>
            <a:off x="4038600" y="4572000"/>
            <a:ext cx="3351213" cy="1327150"/>
            <a:chOff x="2544" y="2880"/>
            <a:chExt cx="2111" cy="836"/>
          </a:xfrm>
        </p:grpSpPr>
        <p:sp>
          <p:nvSpPr>
            <p:cNvPr id="34848" name="Text Box 32">
              <a:extLst>
                <a:ext uri="{FF2B5EF4-FFF2-40B4-BE49-F238E27FC236}">
                  <a16:creationId xmlns:a16="http://schemas.microsoft.com/office/drawing/2014/main" id="{FA82A762-5380-41FC-8D3D-DDDB027D06E4}"/>
                </a:ext>
              </a:extLst>
            </p:cNvPr>
            <p:cNvSpPr txBox="1">
              <a:spLocks noChangeArrowheads="1"/>
            </p:cNvSpPr>
            <p:nvPr/>
          </p:nvSpPr>
          <p:spPr bwMode="auto">
            <a:xfrm>
              <a:off x="3264" y="3312"/>
              <a:ext cx="139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Choose k of the “nearest” records</a:t>
              </a:r>
            </a:p>
          </p:txBody>
        </p:sp>
        <p:grpSp>
          <p:nvGrpSpPr>
            <p:cNvPr id="34849" name="Group 33">
              <a:extLst>
                <a:ext uri="{FF2B5EF4-FFF2-40B4-BE49-F238E27FC236}">
                  <a16:creationId xmlns:a16="http://schemas.microsoft.com/office/drawing/2014/main" id="{5D8326EA-5A38-4C2D-9FB6-4B60DA764F67}"/>
                </a:ext>
              </a:extLst>
            </p:cNvPr>
            <p:cNvGrpSpPr>
              <a:grpSpLocks/>
            </p:cNvGrpSpPr>
            <p:nvPr/>
          </p:nvGrpSpPr>
          <p:grpSpPr bwMode="auto">
            <a:xfrm>
              <a:off x="2544" y="2880"/>
              <a:ext cx="2015" cy="479"/>
              <a:chOff x="2544" y="2880"/>
              <a:chExt cx="2015" cy="479"/>
            </a:xfrm>
          </p:grpSpPr>
          <p:sp>
            <p:nvSpPr>
              <p:cNvPr id="34850" name="Line 34">
                <a:extLst>
                  <a:ext uri="{FF2B5EF4-FFF2-40B4-BE49-F238E27FC236}">
                    <a16:creationId xmlns:a16="http://schemas.microsoft.com/office/drawing/2014/main" id="{B3766002-4DE5-4682-8D4E-3F2EC9F76E9E}"/>
                  </a:ext>
                </a:extLst>
              </p:cNvPr>
              <p:cNvSpPr>
                <a:spLocks noChangeShapeType="1"/>
              </p:cNvSpPr>
              <p:nvPr/>
            </p:nvSpPr>
            <p:spPr bwMode="auto">
              <a:xfrm>
                <a:off x="2544" y="2880"/>
                <a:ext cx="2015" cy="47"/>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51" name="Line 35">
                <a:extLst>
                  <a:ext uri="{FF2B5EF4-FFF2-40B4-BE49-F238E27FC236}">
                    <a16:creationId xmlns:a16="http://schemas.microsoft.com/office/drawing/2014/main" id="{9E37D5BB-208B-4524-94FA-6547FBA374F5}"/>
                  </a:ext>
                </a:extLst>
              </p:cNvPr>
              <p:cNvSpPr>
                <a:spLocks noChangeShapeType="1"/>
              </p:cNvSpPr>
              <p:nvPr/>
            </p:nvSpPr>
            <p:spPr bwMode="auto">
              <a:xfrm flipV="1">
                <a:off x="2928" y="3071"/>
                <a:ext cx="1583" cy="289"/>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4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34839"/>
                                        </p:tgtEl>
                                        <p:attrNameLst>
                                          <p:attrName>style.visibility</p:attrName>
                                        </p:attrNameLst>
                                      </p:cBhvr>
                                      <p:to>
                                        <p:strVal val="visible"/>
                                      </p:to>
                                    </p:set>
                                  </p:childTnLst>
                                  <p:subTnLst>
                                    <p:set>
                                      <p:cBhvr additive="repl" override="childStyle">
                                        <p:cTn dur="1" fill="hold" display="0" masterRel="nextClick">
                                          <p:stCondLst>
                                            <p:cond delay="0"/>
                                          </p:stCondLst>
                                        </p:cTn>
                                        <p:tgtEl>
                                          <p:spTgt spid="348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34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264657B2-1652-494E-8778-DDA522647461}"/>
              </a:ext>
            </a:extLst>
          </p:cNvPr>
          <p:cNvSpPr>
            <a:spLocks noGrp="1" noChangeArrowheads="1"/>
          </p:cNvSpPr>
          <p:nvPr>
            <p:ph type="title"/>
          </p:nvPr>
        </p:nvSpPr>
        <p:spPr/>
        <p:txBody>
          <a:bodyPr/>
          <a:lstStyle/>
          <a:p>
            <a:r>
              <a:rPr lang="en-US" altLang="en-US"/>
              <a:t>Nearest-Neighbor Classifiers</a:t>
            </a:r>
          </a:p>
        </p:txBody>
      </p:sp>
      <p:sp>
        <p:nvSpPr>
          <p:cNvPr id="35842" name="Rectangle 2">
            <a:extLst>
              <a:ext uri="{FF2B5EF4-FFF2-40B4-BE49-F238E27FC236}">
                <a16:creationId xmlns:a16="http://schemas.microsoft.com/office/drawing/2014/main" id="{67E961B5-C3FD-41AF-9BC8-140B0B74EDB1}"/>
              </a:ext>
            </a:extLst>
          </p:cNvPr>
          <p:cNvSpPr>
            <a:spLocks noChangeArrowheads="1"/>
          </p:cNvSpPr>
          <p:nvPr/>
        </p:nvSpPr>
        <p:spPr bwMode="auto">
          <a:xfrm>
            <a:off x="5029200" y="1371600"/>
            <a:ext cx="3962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spcBef>
                <a:spcPts val="350"/>
              </a:spcBef>
              <a:spcAft>
                <a:spcPts val="400"/>
              </a:spcAft>
              <a:buClr>
                <a:srgbClr val="0C7B9C"/>
              </a:buClr>
              <a:buSzPct val="150000"/>
            </a:pPr>
            <a:r>
              <a:rPr lang="en-US" altLang="en-US" sz="1800" dirty="0">
                <a:latin typeface="Arial" panose="020B0604020202020204" pitchFamily="34" charset="0"/>
              </a:rPr>
              <a:t>Requires three things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set of stored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Distance Metric to compute distance between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value of k, the number of nearest neighbors to retrieve</a:t>
            </a:r>
          </a:p>
          <a:p>
            <a:pPr marL="0" indent="0">
              <a:spcBef>
                <a:spcPts val="350"/>
              </a:spcBef>
              <a:spcAft>
                <a:spcPts val="400"/>
              </a:spcAft>
              <a:buClr>
                <a:srgbClr val="0C7B9C"/>
              </a:buClr>
              <a:buSzPct val="150000"/>
            </a:pPr>
            <a:r>
              <a:rPr lang="en-US" altLang="en-US" sz="1800" dirty="0">
                <a:latin typeface="Arial" panose="020B0604020202020204" pitchFamily="34" charset="0"/>
              </a:rPr>
              <a:t>To classify an unknown record:</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Compute distance to other training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Identify k nearest neighbors </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Use class labels of nearest neighbors to determine the class label of unknown record (e.g., by taking majority vote)</a:t>
            </a:r>
          </a:p>
        </p:txBody>
      </p:sp>
      <p:sp>
        <p:nvSpPr>
          <p:cNvPr id="35843" name="Text Box 3">
            <a:extLst>
              <a:ext uri="{FF2B5EF4-FFF2-40B4-BE49-F238E27FC236}">
                <a16:creationId xmlns:a16="http://schemas.microsoft.com/office/drawing/2014/main" id="{73AB7971-9C78-4229-B017-34F22ADAD387}"/>
              </a:ext>
            </a:extLst>
          </p:cNvPr>
          <p:cNvSpPr txBox="1">
            <a:spLocks noChangeArrowheads="1"/>
          </p:cNvSpPr>
          <p:nvPr/>
        </p:nvSpPr>
        <p:spPr bwMode="auto">
          <a:xfrm>
            <a:off x="4932363" y="5846763"/>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5844" name="Text Box 4">
            <a:extLst>
              <a:ext uri="{FF2B5EF4-FFF2-40B4-BE49-F238E27FC236}">
                <a16:creationId xmlns:a16="http://schemas.microsoft.com/office/drawing/2014/main" id="{AB6B64C1-D6A7-429C-B6AB-0C262CD1E253}"/>
              </a:ext>
            </a:extLst>
          </p:cNvPr>
          <p:cNvSpPr txBox="1">
            <a:spLocks noChangeArrowheads="1"/>
          </p:cNvSpPr>
          <p:nvPr/>
        </p:nvSpPr>
        <p:spPr bwMode="auto">
          <a:xfrm rot="16200000">
            <a:off x="61119" y="1813719"/>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5845" name="Line 5">
            <a:extLst>
              <a:ext uri="{FF2B5EF4-FFF2-40B4-BE49-F238E27FC236}">
                <a16:creationId xmlns:a16="http://schemas.microsoft.com/office/drawing/2014/main" id="{6AB847B4-0F9F-4EF0-91F1-F6434BB7CD00}"/>
              </a:ext>
            </a:extLst>
          </p:cNvPr>
          <p:cNvSpPr>
            <a:spLocks noChangeShapeType="1"/>
          </p:cNvSpPr>
          <p:nvPr/>
        </p:nvSpPr>
        <p:spPr bwMode="auto">
          <a:xfrm>
            <a:off x="182563" y="5972175"/>
            <a:ext cx="4722812"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6" name="Line 6">
            <a:extLst>
              <a:ext uri="{FF2B5EF4-FFF2-40B4-BE49-F238E27FC236}">
                <a16:creationId xmlns:a16="http://schemas.microsoft.com/office/drawing/2014/main" id="{AA6A0391-5866-4F4A-8DB8-E1BD3DD4946E}"/>
              </a:ext>
            </a:extLst>
          </p:cNvPr>
          <p:cNvSpPr>
            <a:spLocks noChangeShapeType="1"/>
          </p:cNvSpPr>
          <p:nvPr/>
        </p:nvSpPr>
        <p:spPr bwMode="auto">
          <a:xfrm flipV="1">
            <a:off x="457200" y="1689100"/>
            <a:ext cx="1588"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7" name="Text Box 7">
            <a:extLst>
              <a:ext uri="{FF2B5EF4-FFF2-40B4-BE49-F238E27FC236}">
                <a16:creationId xmlns:a16="http://schemas.microsoft.com/office/drawing/2014/main" id="{261269DD-D953-4B5A-996A-2AE26359094B}"/>
              </a:ext>
            </a:extLst>
          </p:cNvPr>
          <p:cNvSpPr txBox="1">
            <a:spLocks noChangeArrowheads="1"/>
          </p:cNvSpPr>
          <p:nvPr/>
        </p:nvSpPr>
        <p:spPr bwMode="auto">
          <a:xfrm>
            <a:off x="1306513" y="26574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8" name="Text Box 8">
            <a:extLst>
              <a:ext uri="{FF2B5EF4-FFF2-40B4-BE49-F238E27FC236}">
                <a16:creationId xmlns:a16="http://schemas.microsoft.com/office/drawing/2014/main" id="{6BA4F03E-40CE-4779-911A-569E02BF72AD}"/>
              </a:ext>
            </a:extLst>
          </p:cNvPr>
          <p:cNvSpPr txBox="1">
            <a:spLocks noChangeArrowheads="1"/>
          </p:cNvSpPr>
          <p:nvPr/>
        </p:nvSpPr>
        <p:spPr bwMode="auto">
          <a:xfrm>
            <a:off x="1738313" y="21907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9" name="Text Box 9">
            <a:extLst>
              <a:ext uri="{FF2B5EF4-FFF2-40B4-BE49-F238E27FC236}">
                <a16:creationId xmlns:a16="http://schemas.microsoft.com/office/drawing/2014/main" id="{29489A65-FADE-4394-8363-BB6E5BA9B547}"/>
              </a:ext>
            </a:extLst>
          </p:cNvPr>
          <p:cNvSpPr txBox="1">
            <a:spLocks noChangeArrowheads="1"/>
          </p:cNvSpPr>
          <p:nvPr/>
        </p:nvSpPr>
        <p:spPr bwMode="auto">
          <a:xfrm>
            <a:off x="1593850" y="2657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0" name="Text Box 10">
            <a:extLst>
              <a:ext uri="{FF2B5EF4-FFF2-40B4-BE49-F238E27FC236}">
                <a16:creationId xmlns:a16="http://schemas.microsoft.com/office/drawing/2014/main" id="{A3355053-11EC-4D9E-83D9-CF229621B391}"/>
              </a:ext>
            </a:extLst>
          </p:cNvPr>
          <p:cNvSpPr txBox="1">
            <a:spLocks noChangeArrowheads="1"/>
          </p:cNvSpPr>
          <p:nvPr/>
        </p:nvSpPr>
        <p:spPr bwMode="auto">
          <a:xfrm>
            <a:off x="1019175" y="50339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1" name="Text Box 11">
            <a:extLst>
              <a:ext uri="{FF2B5EF4-FFF2-40B4-BE49-F238E27FC236}">
                <a16:creationId xmlns:a16="http://schemas.microsoft.com/office/drawing/2014/main" id="{2717A3A0-E754-418D-A4B2-6D71B10EBD40}"/>
              </a:ext>
            </a:extLst>
          </p:cNvPr>
          <p:cNvSpPr txBox="1">
            <a:spLocks noChangeArrowheads="1"/>
          </p:cNvSpPr>
          <p:nvPr/>
        </p:nvSpPr>
        <p:spPr bwMode="auto">
          <a:xfrm>
            <a:off x="1306513" y="51069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2" name="Text Box 12">
            <a:extLst>
              <a:ext uri="{FF2B5EF4-FFF2-40B4-BE49-F238E27FC236}">
                <a16:creationId xmlns:a16="http://schemas.microsoft.com/office/drawing/2014/main" id="{6CC53D05-59BF-4055-BC90-B96DEB31A932}"/>
              </a:ext>
            </a:extLst>
          </p:cNvPr>
          <p:cNvSpPr txBox="1">
            <a:spLocks noChangeArrowheads="1"/>
          </p:cNvSpPr>
          <p:nvPr/>
        </p:nvSpPr>
        <p:spPr bwMode="auto">
          <a:xfrm>
            <a:off x="982663" y="53228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3" name="Text Box 13">
            <a:extLst>
              <a:ext uri="{FF2B5EF4-FFF2-40B4-BE49-F238E27FC236}">
                <a16:creationId xmlns:a16="http://schemas.microsoft.com/office/drawing/2014/main" id="{4CB3E87F-B934-4980-AD88-9BC5E733F469}"/>
              </a:ext>
            </a:extLst>
          </p:cNvPr>
          <p:cNvSpPr txBox="1">
            <a:spLocks noChangeArrowheads="1"/>
          </p:cNvSpPr>
          <p:nvPr/>
        </p:nvSpPr>
        <p:spPr bwMode="auto">
          <a:xfrm>
            <a:off x="127000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4" name="Text Box 14">
            <a:extLst>
              <a:ext uri="{FF2B5EF4-FFF2-40B4-BE49-F238E27FC236}">
                <a16:creationId xmlns:a16="http://schemas.microsoft.com/office/drawing/2014/main" id="{E9A9B253-902E-4B9B-8A04-E4A03605D688}"/>
              </a:ext>
            </a:extLst>
          </p:cNvPr>
          <p:cNvSpPr txBox="1">
            <a:spLocks noChangeArrowheads="1"/>
          </p:cNvSpPr>
          <p:nvPr/>
        </p:nvSpPr>
        <p:spPr bwMode="auto">
          <a:xfrm>
            <a:off x="3825875" y="48545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5" name="Text Box 15">
            <a:extLst>
              <a:ext uri="{FF2B5EF4-FFF2-40B4-BE49-F238E27FC236}">
                <a16:creationId xmlns:a16="http://schemas.microsoft.com/office/drawing/2014/main" id="{603BA655-5488-486E-858D-872C3869E8D7}"/>
              </a:ext>
            </a:extLst>
          </p:cNvPr>
          <p:cNvSpPr txBox="1">
            <a:spLocks noChangeArrowheads="1"/>
          </p:cNvSpPr>
          <p:nvPr/>
        </p:nvSpPr>
        <p:spPr bwMode="auto">
          <a:xfrm>
            <a:off x="3717925" y="5070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6" name="Text Box 16">
            <a:extLst>
              <a:ext uri="{FF2B5EF4-FFF2-40B4-BE49-F238E27FC236}">
                <a16:creationId xmlns:a16="http://schemas.microsoft.com/office/drawing/2014/main" id="{22833868-BEEE-44D0-ABB6-774FEB487080}"/>
              </a:ext>
            </a:extLst>
          </p:cNvPr>
          <p:cNvSpPr txBox="1">
            <a:spLocks noChangeArrowheads="1"/>
          </p:cNvSpPr>
          <p:nvPr/>
        </p:nvSpPr>
        <p:spPr bwMode="auto">
          <a:xfrm>
            <a:off x="4006850" y="4997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7" name="Text Box 17">
            <a:extLst>
              <a:ext uri="{FF2B5EF4-FFF2-40B4-BE49-F238E27FC236}">
                <a16:creationId xmlns:a16="http://schemas.microsoft.com/office/drawing/2014/main" id="{79807955-86A0-4C02-B4B4-4E8AEE11CE04}"/>
              </a:ext>
            </a:extLst>
          </p:cNvPr>
          <p:cNvSpPr txBox="1">
            <a:spLocks noChangeArrowheads="1"/>
          </p:cNvSpPr>
          <p:nvPr/>
        </p:nvSpPr>
        <p:spPr bwMode="auto">
          <a:xfrm>
            <a:off x="1198563" y="29829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8" name="Text Box 18">
            <a:extLst>
              <a:ext uri="{FF2B5EF4-FFF2-40B4-BE49-F238E27FC236}">
                <a16:creationId xmlns:a16="http://schemas.microsoft.com/office/drawing/2014/main" id="{9B5C6CC7-82BD-4C31-A65D-44042450926E}"/>
              </a:ext>
            </a:extLst>
          </p:cNvPr>
          <p:cNvSpPr txBox="1">
            <a:spLocks noChangeArrowheads="1"/>
          </p:cNvSpPr>
          <p:nvPr/>
        </p:nvSpPr>
        <p:spPr bwMode="auto">
          <a:xfrm>
            <a:off x="1666875" y="32337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9" name="Text Box 19">
            <a:extLst>
              <a:ext uri="{FF2B5EF4-FFF2-40B4-BE49-F238E27FC236}">
                <a16:creationId xmlns:a16="http://schemas.microsoft.com/office/drawing/2014/main" id="{2243AF2C-F1E3-48F8-A353-8C8F859489D9}"/>
              </a:ext>
            </a:extLst>
          </p:cNvPr>
          <p:cNvSpPr txBox="1">
            <a:spLocks noChangeArrowheads="1"/>
          </p:cNvSpPr>
          <p:nvPr/>
        </p:nvSpPr>
        <p:spPr bwMode="auto">
          <a:xfrm>
            <a:off x="400685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60" name="Oval 20">
            <a:extLst>
              <a:ext uri="{FF2B5EF4-FFF2-40B4-BE49-F238E27FC236}">
                <a16:creationId xmlns:a16="http://schemas.microsoft.com/office/drawing/2014/main" id="{A90EFD2E-62D5-4115-A444-C33C41D7838F}"/>
              </a:ext>
            </a:extLst>
          </p:cNvPr>
          <p:cNvSpPr>
            <a:spLocks noChangeArrowheads="1"/>
          </p:cNvSpPr>
          <p:nvPr/>
        </p:nvSpPr>
        <p:spPr bwMode="auto">
          <a:xfrm>
            <a:off x="1198563" y="2154238"/>
            <a:ext cx="933450" cy="935037"/>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61" name="Text Box 21">
            <a:extLst>
              <a:ext uri="{FF2B5EF4-FFF2-40B4-BE49-F238E27FC236}">
                <a16:creationId xmlns:a16="http://schemas.microsoft.com/office/drawing/2014/main" id="{3127F2D6-4738-46FD-991C-4B9E60433913}"/>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2" name="Text Box 22">
            <a:extLst>
              <a:ext uri="{FF2B5EF4-FFF2-40B4-BE49-F238E27FC236}">
                <a16:creationId xmlns:a16="http://schemas.microsoft.com/office/drawing/2014/main" id="{AB4CA893-2517-4798-B562-AD4792844AAF}"/>
              </a:ext>
            </a:extLst>
          </p:cNvPr>
          <p:cNvSpPr txBox="1">
            <a:spLocks noChangeArrowheads="1"/>
          </p:cNvSpPr>
          <p:nvPr/>
        </p:nvSpPr>
        <p:spPr bwMode="auto">
          <a:xfrm>
            <a:off x="2771775" y="3038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3" name="Text Box 23">
            <a:extLst>
              <a:ext uri="{FF2B5EF4-FFF2-40B4-BE49-F238E27FC236}">
                <a16:creationId xmlns:a16="http://schemas.microsoft.com/office/drawing/2014/main" id="{A9DC7E4D-9A3A-4E48-AE70-F6872583FA4B}"/>
              </a:ext>
            </a:extLst>
          </p:cNvPr>
          <p:cNvSpPr txBox="1">
            <a:spLocks noChangeArrowheads="1"/>
          </p:cNvSpPr>
          <p:nvPr/>
        </p:nvSpPr>
        <p:spPr bwMode="auto">
          <a:xfrm>
            <a:off x="3635375" y="336232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4" name="Text Box 24">
            <a:extLst>
              <a:ext uri="{FF2B5EF4-FFF2-40B4-BE49-F238E27FC236}">
                <a16:creationId xmlns:a16="http://schemas.microsoft.com/office/drawing/2014/main" id="{B8502022-7336-4F05-9B41-9E332044BEE5}"/>
              </a:ext>
            </a:extLst>
          </p:cNvPr>
          <p:cNvSpPr txBox="1">
            <a:spLocks noChangeArrowheads="1"/>
          </p:cNvSpPr>
          <p:nvPr/>
        </p:nvSpPr>
        <p:spPr bwMode="auto">
          <a:xfrm>
            <a:off x="2411413" y="21034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5" name="Text Box 25">
            <a:extLst>
              <a:ext uri="{FF2B5EF4-FFF2-40B4-BE49-F238E27FC236}">
                <a16:creationId xmlns:a16="http://schemas.microsoft.com/office/drawing/2014/main" id="{AE90C72B-48DB-4748-80A7-0FFF16CDC523}"/>
              </a:ext>
            </a:extLst>
          </p:cNvPr>
          <p:cNvSpPr txBox="1">
            <a:spLocks noChangeArrowheads="1"/>
          </p:cNvSpPr>
          <p:nvPr/>
        </p:nvSpPr>
        <p:spPr bwMode="auto">
          <a:xfrm>
            <a:off x="3382963" y="25701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6" name="Text Box 26">
            <a:extLst>
              <a:ext uri="{FF2B5EF4-FFF2-40B4-BE49-F238E27FC236}">
                <a16:creationId xmlns:a16="http://schemas.microsoft.com/office/drawing/2014/main" id="{262C6966-250B-444A-981C-7B330A849FF9}"/>
              </a:ext>
            </a:extLst>
          </p:cNvPr>
          <p:cNvSpPr txBox="1">
            <a:spLocks noChangeArrowheads="1"/>
          </p:cNvSpPr>
          <p:nvPr/>
        </p:nvSpPr>
        <p:spPr bwMode="auto">
          <a:xfrm>
            <a:off x="2519363" y="44783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7" name="Text Box 27">
            <a:extLst>
              <a:ext uri="{FF2B5EF4-FFF2-40B4-BE49-F238E27FC236}">
                <a16:creationId xmlns:a16="http://schemas.microsoft.com/office/drawing/2014/main" id="{728BEDA4-3FC1-4E83-B169-976AF26059EF}"/>
              </a:ext>
            </a:extLst>
          </p:cNvPr>
          <p:cNvSpPr txBox="1">
            <a:spLocks noChangeArrowheads="1"/>
          </p:cNvSpPr>
          <p:nvPr/>
        </p:nvSpPr>
        <p:spPr bwMode="auto">
          <a:xfrm>
            <a:off x="3924300" y="45513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8" name="Text Box 28">
            <a:extLst>
              <a:ext uri="{FF2B5EF4-FFF2-40B4-BE49-F238E27FC236}">
                <a16:creationId xmlns:a16="http://schemas.microsoft.com/office/drawing/2014/main" id="{32772AB9-D4BD-4497-A769-D262BBB8D5D4}"/>
              </a:ext>
            </a:extLst>
          </p:cNvPr>
          <p:cNvSpPr txBox="1">
            <a:spLocks noChangeArrowheads="1"/>
          </p:cNvSpPr>
          <p:nvPr/>
        </p:nvSpPr>
        <p:spPr bwMode="auto">
          <a:xfrm>
            <a:off x="3132138" y="44069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9" name="Text Box 29">
            <a:extLst>
              <a:ext uri="{FF2B5EF4-FFF2-40B4-BE49-F238E27FC236}">
                <a16:creationId xmlns:a16="http://schemas.microsoft.com/office/drawing/2014/main" id="{E3DAB861-36DE-4ECD-9437-D9030E881EF0}"/>
              </a:ext>
            </a:extLst>
          </p:cNvPr>
          <p:cNvSpPr txBox="1">
            <a:spLocks noChangeArrowheads="1"/>
          </p:cNvSpPr>
          <p:nvPr/>
        </p:nvSpPr>
        <p:spPr bwMode="auto">
          <a:xfrm>
            <a:off x="3024188" y="51625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0" name="Text Box 30">
            <a:extLst>
              <a:ext uri="{FF2B5EF4-FFF2-40B4-BE49-F238E27FC236}">
                <a16:creationId xmlns:a16="http://schemas.microsoft.com/office/drawing/2014/main" id="{133D60FA-4688-4CAA-9785-EA85EEE19109}"/>
              </a:ext>
            </a:extLst>
          </p:cNvPr>
          <p:cNvSpPr txBox="1">
            <a:spLocks noChangeArrowheads="1"/>
          </p:cNvSpPr>
          <p:nvPr/>
        </p:nvSpPr>
        <p:spPr bwMode="auto">
          <a:xfrm>
            <a:off x="647700" y="48387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1" name="Text Box 31">
            <a:extLst>
              <a:ext uri="{FF2B5EF4-FFF2-40B4-BE49-F238E27FC236}">
                <a16:creationId xmlns:a16="http://schemas.microsoft.com/office/drawing/2014/main" id="{4DD0C0BA-24EA-4FBA-A050-8A07187ECA08}"/>
              </a:ext>
            </a:extLst>
          </p:cNvPr>
          <p:cNvSpPr txBox="1">
            <a:spLocks noChangeArrowheads="1"/>
          </p:cNvSpPr>
          <p:nvPr/>
        </p:nvSpPr>
        <p:spPr bwMode="auto">
          <a:xfrm>
            <a:off x="792163" y="4335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2" name="Text Box 32">
            <a:extLst>
              <a:ext uri="{FF2B5EF4-FFF2-40B4-BE49-F238E27FC236}">
                <a16:creationId xmlns:a16="http://schemas.microsoft.com/office/drawing/2014/main" id="{66DB4791-D592-42F6-B762-096EF48D425D}"/>
              </a:ext>
            </a:extLst>
          </p:cNvPr>
          <p:cNvSpPr txBox="1">
            <a:spLocks noChangeArrowheads="1"/>
          </p:cNvSpPr>
          <p:nvPr/>
        </p:nvSpPr>
        <p:spPr bwMode="auto">
          <a:xfrm>
            <a:off x="1368425" y="37226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3" name="Text Box 33">
            <a:extLst>
              <a:ext uri="{FF2B5EF4-FFF2-40B4-BE49-F238E27FC236}">
                <a16:creationId xmlns:a16="http://schemas.microsoft.com/office/drawing/2014/main" id="{EEFE2A15-23C2-4214-A76F-B6EFB609EAC3}"/>
              </a:ext>
            </a:extLst>
          </p:cNvPr>
          <p:cNvSpPr txBox="1">
            <a:spLocks noChangeArrowheads="1"/>
          </p:cNvSpPr>
          <p:nvPr/>
        </p:nvSpPr>
        <p:spPr bwMode="auto">
          <a:xfrm>
            <a:off x="1476375" y="4227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4" name="Text Box 34">
            <a:extLst>
              <a:ext uri="{FF2B5EF4-FFF2-40B4-BE49-F238E27FC236}">
                <a16:creationId xmlns:a16="http://schemas.microsoft.com/office/drawing/2014/main" id="{58D8A82E-0AF1-411F-ABF6-4A49FB25D0BD}"/>
              </a:ext>
            </a:extLst>
          </p:cNvPr>
          <p:cNvSpPr txBox="1">
            <a:spLocks noChangeArrowheads="1"/>
          </p:cNvSpPr>
          <p:nvPr/>
        </p:nvSpPr>
        <p:spPr bwMode="auto">
          <a:xfrm>
            <a:off x="1584325" y="5451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5" name="Text Box 35">
            <a:extLst>
              <a:ext uri="{FF2B5EF4-FFF2-40B4-BE49-F238E27FC236}">
                <a16:creationId xmlns:a16="http://schemas.microsoft.com/office/drawing/2014/main" id="{1FCA1687-DCEE-477E-9F77-6399570C5140}"/>
              </a:ext>
            </a:extLst>
          </p:cNvPr>
          <p:cNvSpPr txBox="1">
            <a:spLocks noChangeArrowheads="1"/>
          </p:cNvSpPr>
          <p:nvPr/>
        </p:nvSpPr>
        <p:spPr bwMode="auto">
          <a:xfrm>
            <a:off x="1655763" y="51260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6" name="Text Box 36">
            <a:extLst>
              <a:ext uri="{FF2B5EF4-FFF2-40B4-BE49-F238E27FC236}">
                <a16:creationId xmlns:a16="http://schemas.microsoft.com/office/drawing/2014/main" id="{3391E747-377A-40BA-AFEB-DBFF27A88194}"/>
              </a:ext>
            </a:extLst>
          </p:cNvPr>
          <p:cNvSpPr txBox="1">
            <a:spLocks noChangeArrowheads="1"/>
          </p:cNvSpPr>
          <p:nvPr/>
        </p:nvSpPr>
        <p:spPr bwMode="auto">
          <a:xfrm>
            <a:off x="1584325" y="46942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7" name="Text Box 37">
            <a:extLst>
              <a:ext uri="{FF2B5EF4-FFF2-40B4-BE49-F238E27FC236}">
                <a16:creationId xmlns:a16="http://schemas.microsoft.com/office/drawing/2014/main" id="{F425FB34-7874-4CA1-B3BD-436FD1FBEAED}"/>
              </a:ext>
            </a:extLst>
          </p:cNvPr>
          <p:cNvSpPr txBox="1">
            <a:spLocks noChangeArrowheads="1"/>
          </p:cNvSpPr>
          <p:nvPr/>
        </p:nvSpPr>
        <p:spPr bwMode="auto">
          <a:xfrm>
            <a:off x="792163" y="1922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8" name="Text Box 38">
            <a:extLst>
              <a:ext uri="{FF2B5EF4-FFF2-40B4-BE49-F238E27FC236}">
                <a16:creationId xmlns:a16="http://schemas.microsoft.com/office/drawing/2014/main" id="{9744109A-ADD9-40C5-BAFC-7CA60E59E225}"/>
              </a:ext>
            </a:extLst>
          </p:cNvPr>
          <p:cNvSpPr txBox="1">
            <a:spLocks noChangeArrowheads="1"/>
          </p:cNvSpPr>
          <p:nvPr/>
        </p:nvSpPr>
        <p:spPr bwMode="auto">
          <a:xfrm>
            <a:off x="4283075" y="21748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9" name="Text Box 39">
            <a:extLst>
              <a:ext uri="{FF2B5EF4-FFF2-40B4-BE49-F238E27FC236}">
                <a16:creationId xmlns:a16="http://schemas.microsoft.com/office/drawing/2014/main" id="{C6443D7E-5BF3-4260-8590-0B29723CA669}"/>
              </a:ext>
            </a:extLst>
          </p:cNvPr>
          <p:cNvSpPr txBox="1">
            <a:spLocks noChangeArrowheads="1"/>
          </p:cNvSpPr>
          <p:nvPr/>
        </p:nvSpPr>
        <p:spPr bwMode="auto">
          <a:xfrm>
            <a:off x="2159000" y="35433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0" name="Text Box 40">
            <a:extLst>
              <a:ext uri="{FF2B5EF4-FFF2-40B4-BE49-F238E27FC236}">
                <a16:creationId xmlns:a16="http://schemas.microsoft.com/office/drawing/2014/main" id="{1A7B23DB-E9BB-4374-9357-A8F34E401159}"/>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1" name="Text Box 41">
            <a:extLst>
              <a:ext uri="{FF2B5EF4-FFF2-40B4-BE49-F238E27FC236}">
                <a16:creationId xmlns:a16="http://schemas.microsoft.com/office/drawing/2014/main" id="{5634D615-9B39-4A32-A212-22CE155A7734}"/>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2" name="Text Box 42">
            <a:extLst>
              <a:ext uri="{FF2B5EF4-FFF2-40B4-BE49-F238E27FC236}">
                <a16:creationId xmlns:a16="http://schemas.microsoft.com/office/drawing/2014/main" id="{EC2D8673-FDA2-4EB9-8E6E-D7AAAEA5AF7E}"/>
              </a:ext>
            </a:extLst>
          </p:cNvPr>
          <p:cNvSpPr txBox="1">
            <a:spLocks noChangeArrowheads="1"/>
          </p:cNvSpPr>
          <p:nvPr/>
        </p:nvSpPr>
        <p:spPr bwMode="auto">
          <a:xfrm>
            <a:off x="755650" y="27860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3" name="Oval 43">
            <a:extLst>
              <a:ext uri="{FF2B5EF4-FFF2-40B4-BE49-F238E27FC236}">
                <a16:creationId xmlns:a16="http://schemas.microsoft.com/office/drawing/2014/main" id="{9A555E80-B630-48E9-B988-EB3D410313BC}"/>
              </a:ext>
            </a:extLst>
          </p:cNvPr>
          <p:cNvSpPr>
            <a:spLocks noChangeArrowheads="1"/>
          </p:cNvSpPr>
          <p:nvPr/>
        </p:nvSpPr>
        <p:spPr bwMode="auto">
          <a:xfrm>
            <a:off x="1609725" y="2557463"/>
            <a:ext cx="122238" cy="122237"/>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84" name="Line 44">
            <a:extLst>
              <a:ext uri="{FF2B5EF4-FFF2-40B4-BE49-F238E27FC236}">
                <a16:creationId xmlns:a16="http://schemas.microsoft.com/office/drawing/2014/main" id="{3BE3BBB7-197B-4611-8A09-4590A2676C8A}"/>
              </a:ext>
            </a:extLst>
          </p:cNvPr>
          <p:cNvSpPr>
            <a:spLocks noChangeShapeType="1"/>
          </p:cNvSpPr>
          <p:nvPr/>
        </p:nvSpPr>
        <p:spPr bwMode="auto">
          <a:xfrm flipH="1">
            <a:off x="1736725" y="1760538"/>
            <a:ext cx="360363" cy="7127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85" name="Text Box 45">
            <a:extLst>
              <a:ext uri="{FF2B5EF4-FFF2-40B4-BE49-F238E27FC236}">
                <a16:creationId xmlns:a16="http://schemas.microsoft.com/office/drawing/2014/main" id="{A05506F1-26C1-49F9-9D4B-77919AAB772B}"/>
              </a:ext>
            </a:extLst>
          </p:cNvPr>
          <p:cNvSpPr txBox="1">
            <a:spLocks noChangeArrowheads="1"/>
          </p:cNvSpPr>
          <p:nvPr/>
        </p:nvSpPr>
        <p:spPr bwMode="auto">
          <a:xfrm>
            <a:off x="1306513" y="1427163"/>
            <a:ext cx="18161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dirty="0">
                <a:latin typeface="Arial" panose="020B0604020202020204" pitchFamily="34" charset="0"/>
              </a:rPr>
              <a:t>Unknown record</a:t>
            </a:r>
          </a:p>
        </p:txBody>
      </p:sp>
      <p:sp>
        <p:nvSpPr>
          <p:cNvPr id="35886" name="Text Box 46">
            <a:extLst>
              <a:ext uri="{FF2B5EF4-FFF2-40B4-BE49-F238E27FC236}">
                <a16:creationId xmlns:a16="http://schemas.microsoft.com/office/drawing/2014/main" id="{6F0ED052-02FF-4CE9-8A07-D857BA16C6A6}"/>
              </a:ext>
            </a:extLst>
          </p:cNvPr>
          <p:cNvSpPr txBox="1">
            <a:spLocks noChangeArrowheads="1"/>
          </p:cNvSpPr>
          <p:nvPr/>
        </p:nvSpPr>
        <p:spPr bwMode="auto">
          <a:xfrm>
            <a:off x="2200275" y="1760538"/>
            <a:ext cx="6619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FreeSerif" pitchFamily="16" charset="0"/>
              </a:rPr>
              <a:t>k=3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418228F8-D4F0-4B0A-A935-3019504286D3}"/>
              </a:ext>
            </a:extLst>
          </p:cNvPr>
          <p:cNvSpPr>
            <a:spLocks noGrp="1" noChangeArrowheads="1"/>
          </p:cNvSpPr>
          <p:nvPr>
            <p:ph type="title"/>
          </p:nvPr>
        </p:nvSpPr>
        <p:spPr/>
        <p:txBody>
          <a:bodyPr/>
          <a:lstStyle/>
          <a:p>
            <a:r>
              <a:rPr lang="en-US" altLang="en-US"/>
              <a:t>Definition of Nearest Neighbor</a:t>
            </a:r>
          </a:p>
        </p:txBody>
      </p:sp>
      <p:graphicFrame>
        <p:nvGraphicFramePr>
          <p:cNvPr id="36866" name="Object 2">
            <a:extLst>
              <a:ext uri="{FF2B5EF4-FFF2-40B4-BE49-F238E27FC236}">
                <a16:creationId xmlns:a16="http://schemas.microsoft.com/office/drawing/2014/main" id="{2DF64CC2-5962-4EDC-BD19-34E88CA9AE5C}"/>
              </a:ext>
            </a:extLst>
          </p:cNvPr>
          <p:cNvGraphicFramePr>
            <a:graphicFrameLocks noChangeAspect="1"/>
          </p:cNvGraphicFramePr>
          <p:nvPr>
            <p:extLst>
              <p:ext uri="{D42A27DB-BD31-4B8C-83A1-F6EECF244321}">
                <p14:modId xmlns:p14="http://schemas.microsoft.com/office/powerpoint/2010/main" val="1802652692"/>
              </p:ext>
            </p:extLst>
          </p:nvPr>
        </p:nvGraphicFramePr>
        <p:xfrm>
          <a:off x="533400" y="1752600"/>
          <a:ext cx="7848600" cy="3640138"/>
        </p:xfrm>
        <a:graphic>
          <a:graphicData uri="http://schemas.openxmlformats.org/presentationml/2006/ole">
            <mc:AlternateContent xmlns:mc="http://schemas.openxmlformats.org/markup-compatibility/2006">
              <mc:Choice xmlns:v="urn:schemas-microsoft-com:vml" Requires="v">
                <p:oleObj r:id="rId3" imgW="9756360" imgH="4523760" progId="">
                  <p:embed/>
                </p:oleObj>
              </mc:Choice>
              <mc:Fallback>
                <p:oleObj r:id="rId3" imgW="9756360" imgH="4523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7848600" cy="36401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Rectangle 3">
            <a:extLst>
              <a:ext uri="{FF2B5EF4-FFF2-40B4-BE49-F238E27FC236}">
                <a16:creationId xmlns:a16="http://schemas.microsoft.com/office/drawing/2014/main" id="{6AEA447F-555B-4265-B7F0-74F65569234D}"/>
              </a:ext>
            </a:extLst>
          </p:cNvPr>
          <p:cNvSpPr>
            <a:spLocks noChangeArrowheads="1"/>
          </p:cNvSpPr>
          <p:nvPr/>
        </p:nvSpPr>
        <p:spPr bwMode="auto">
          <a:xfrm>
            <a:off x="762000" y="5410200"/>
            <a:ext cx="769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300"/>
              </a:spcBef>
              <a:spcAft>
                <a:spcPts val="400"/>
              </a:spcAft>
              <a:buClrTx/>
              <a:buSzPct val="75000"/>
              <a:buFontTx/>
              <a:buNone/>
            </a:pPr>
            <a:r>
              <a:rPr lang="en-US" altLang="en-US" sz="2000" dirty="0">
                <a:latin typeface="+mn-lt"/>
              </a:rPr>
              <a:t>    k-nearest neighbors of a record x are data points that have the k smallest distance to x. k is a hyperparameter.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76097328-9EDC-4F14-9B6E-4B906178EC50}"/>
              </a:ext>
            </a:extLst>
          </p:cNvPr>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37890" name="Rectangle 2">
                <a:extLst>
                  <a:ext uri="{FF2B5EF4-FFF2-40B4-BE49-F238E27FC236}">
                    <a16:creationId xmlns:a16="http://schemas.microsoft.com/office/drawing/2014/main" id="{D334DB1F-F04E-4B36-80B6-D26F1F2AB4C7}"/>
                  </a:ext>
                </a:extLst>
              </p:cNvPr>
              <p:cNvSpPr>
                <a:spLocks noGrp="1" noChangeArrowheads="1"/>
              </p:cNvSpPr>
              <p:nvPr>
                <p:ph idx="1"/>
              </p:nvPr>
            </p:nvSpPr>
            <p:spPr/>
            <p:txBody>
              <a:bodyPr/>
              <a:lstStyle/>
              <a:p>
                <a:r>
                  <a:rPr lang="en-US" altLang="en-US" dirty="0"/>
                  <a:t>Compute distance between two points:</a:t>
                </a:r>
              </a:p>
              <a:p>
                <a:pPr lvl="1"/>
                <a:r>
                  <a:rPr lang="en-US" altLang="en-US" dirty="0"/>
                  <a:t>Typically Euclidean distance </a:t>
                </a:r>
              </a:p>
              <a:p>
                <a:pPr lvl="1"/>
                <a:endParaRPr lang="en-US" altLang="en-US" dirty="0"/>
              </a:p>
              <a:p>
                <a:pPr lvl="1"/>
                <a:endParaRPr lang="en-US" altLang="en-US" dirty="0"/>
              </a:p>
              <a:p>
                <a:endParaRPr lang="en-US" altLang="en-US" dirty="0"/>
              </a:p>
              <a:p>
                <a:pPr marL="342900" lvl="1" indent="0">
                  <a:buNone/>
                </a:pPr>
                <a:r>
                  <a:rPr lang="en-US" altLang="en-US" dirty="0"/>
                  <a:t>	Note: This means that the data needs to be </a:t>
                </a:r>
                <a:r>
                  <a:rPr lang="en-US" altLang="en-US" b="1" dirty="0"/>
                  <a:t>scaled</a:t>
                </a:r>
                <a:r>
                  <a:rPr lang="en-US" altLang="en-US" dirty="0"/>
                  <a:t>!</a:t>
                </a:r>
              </a:p>
              <a:p>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 the vote according to distance (e.g.,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𝑑</m:t>
                        </m:r>
                      </m:e>
                      <m:sup>
                        <m:r>
                          <a:rPr lang="en-US" altLang="en-US" b="0" i="1" dirty="0" smtClean="0">
                            <a:latin typeface="Cambria Math" panose="02040503050406030204" pitchFamily="18" charset="0"/>
                          </a:rPr>
                          <m:t>2</m:t>
                        </m:r>
                      </m:sup>
                    </m:sSup>
                  </m:oMath>
                </a14:m>
                <a:r>
                  <a:rPr lang="en-US" altLang="en-US" dirty="0"/>
                  <a:t>).</a:t>
                </a:r>
              </a:p>
            </p:txBody>
          </p:sp>
        </mc:Choice>
        <mc:Fallback xmlns="">
          <p:sp>
            <p:nvSpPr>
              <p:cNvPr id="37890" name="Rectangle 2">
                <a:extLst>
                  <a:ext uri="{FF2B5EF4-FFF2-40B4-BE49-F238E27FC236}">
                    <a16:creationId xmlns:a16="http://schemas.microsoft.com/office/drawing/2014/main" id="{D334DB1F-F04E-4B36-80B6-D26F1F2AB4C7}"/>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888B4F7-E7F2-4326-9FC8-4942600BB703}"/>
                  </a:ext>
                </a:extLst>
              </p:cNvPr>
              <p:cNvSpPr txBox="1"/>
              <p:nvPr/>
            </p:nvSpPr>
            <p:spPr>
              <a:xfrm>
                <a:off x="2209800" y="2667000"/>
                <a:ext cx="3733800" cy="521810"/>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tx1"/>
                        </a:solidFill>
                        <a:latin typeface="Cambria Math" panose="02040503050406030204" pitchFamily="18" charset="0"/>
                      </a:rPr>
                      <m:t>𝑑</m:t>
                    </m:r>
                    <m:d>
                      <m:dPr>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𝒑</m:t>
                        </m:r>
                        <m:r>
                          <a:rPr lang="en-US" sz="2800" b="0"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𝒒</m:t>
                        </m:r>
                      </m:e>
                    </m:d>
                    <m:r>
                      <a:rPr lang="en-US" sz="2800" b="0" i="1" smtClean="0">
                        <a:solidFill>
                          <a:schemeClr val="tx1"/>
                        </a:solidFill>
                        <a:latin typeface="Cambria Math" panose="02040503050406030204" pitchFamily="18" charset="0"/>
                      </a:rPr>
                      <m:t>= </m:t>
                    </m:r>
                    <m:rad>
                      <m:radPr>
                        <m:degHide m:val="on"/>
                        <m:ctrlPr>
                          <a:rPr lang="en-US" sz="2800" b="0" i="1" smtClean="0">
                            <a:solidFill>
                              <a:schemeClr val="tx1"/>
                            </a:solidFill>
                            <a:latin typeface="Cambria Math" panose="02040503050406030204" pitchFamily="18" charset="0"/>
                          </a:rPr>
                        </m:ctrlPr>
                      </m:radPr>
                      <m:deg/>
                      <m:e>
                        <m:nary>
                          <m:naryPr>
                            <m:chr m:val="∑"/>
                            <m:supHide m:val="on"/>
                            <m:ctrlPr>
                              <a:rPr lang="en-US" sz="2800" b="0" i="1" smtClean="0">
                                <a:solidFill>
                                  <a:schemeClr val="tx1"/>
                                </a:solidFill>
                                <a:latin typeface="Cambria Math" panose="02040503050406030204" pitchFamily="18" charset="0"/>
                              </a:rPr>
                            </m:ctrlPr>
                          </m:naryPr>
                          <m:sub>
                            <m:r>
                              <m:rPr>
                                <m:brk m:alnAt="7"/>
                              </m:rPr>
                              <a:rPr lang="en-US" sz="2800" b="0" i="1" smtClean="0">
                                <a:solidFill>
                                  <a:schemeClr val="tx1"/>
                                </a:solidFill>
                                <a:latin typeface="Cambria Math" panose="02040503050406030204" pitchFamily="18" charset="0"/>
                              </a:rPr>
                              <m:t>𝑖</m:t>
                            </m:r>
                          </m:sub>
                          <m:sup/>
                          <m:e>
                            <m:sSup>
                              <m:sSupPr>
                                <m:ctrlPr>
                                  <a:rPr lang="en-US" sz="2800" b="0" i="1" smtClean="0">
                                    <a:solidFill>
                                      <a:schemeClr val="tx1"/>
                                    </a:solidFill>
                                    <a:latin typeface="Cambria Math" panose="02040503050406030204" pitchFamily="18" charset="0"/>
                                  </a:rPr>
                                </m:ctrlPr>
                              </m:sSupPr>
                              <m:e>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e>
                                </m:d>
                              </m:e>
                              <m:sup>
                                <m:r>
                                  <a:rPr lang="en-US" sz="2800" b="0" i="1" smtClean="0">
                                    <a:solidFill>
                                      <a:schemeClr val="tx1"/>
                                    </a:solidFill>
                                    <a:latin typeface="Cambria Math" panose="02040503050406030204" pitchFamily="18" charset="0"/>
                                  </a:rPr>
                                  <m:t>2</m:t>
                                </m:r>
                              </m:sup>
                            </m:sSup>
                          </m:e>
                        </m:nary>
                      </m:e>
                    </m:rad>
                  </m:oMath>
                </a14:m>
                <a:r>
                  <a:rPr lang="en-US" sz="2800" dirty="0">
                    <a:solidFill>
                      <a:schemeClr val="tx1"/>
                    </a:solidFill>
                  </a:rPr>
                  <a:t> </a:t>
                </a:r>
              </a:p>
            </p:txBody>
          </p:sp>
        </mc:Choice>
        <mc:Fallback xmlns="">
          <p:sp>
            <p:nvSpPr>
              <p:cNvPr id="2" name="TextBox 1">
                <a:extLst>
                  <a:ext uri="{FF2B5EF4-FFF2-40B4-BE49-F238E27FC236}">
                    <a16:creationId xmlns:a16="http://schemas.microsoft.com/office/drawing/2014/main" id="{0888B4F7-E7F2-4326-9FC8-4942600BB703}"/>
                  </a:ext>
                </a:extLst>
              </p:cNvPr>
              <p:cNvSpPr txBox="1">
                <a:spLocks noRot="1" noChangeAspect="1" noMove="1" noResize="1" noEditPoints="1" noAdjustHandles="1" noChangeArrowheads="1" noChangeShapeType="1" noTextEdit="1"/>
              </p:cNvSpPr>
              <p:nvPr/>
            </p:nvSpPr>
            <p:spPr>
              <a:xfrm>
                <a:off x="2209800" y="2667000"/>
                <a:ext cx="3733800" cy="521810"/>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EB88FA51-26B3-4D02-A2D0-A806824D1FEF}"/>
              </a:ext>
            </a:extLst>
          </p:cNvPr>
          <p:cNvSpPr>
            <a:spLocks noGrp="1" noChangeArrowheads="1"/>
          </p:cNvSpPr>
          <p:nvPr>
            <p:ph type="title"/>
          </p:nvPr>
        </p:nvSpPr>
        <p:spPr/>
        <p:txBody>
          <a:bodyPr/>
          <a:lstStyle/>
          <a:p>
            <a:r>
              <a:rPr lang="en-US" altLang="en-US" dirty="0"/>
              <a:t>Nearest Neighbor Classification</a:t>
            </a:r>
          </a:p>
        </p:txBody>
      </p:sp>
      <p:sp>
        <p:nvSpPr>
          <p:cNvPr id="38914" name="Rectangle 2">
            <a:extLst>
              <a:ext uri="{FF2B5EF4-FFF2-40B4-BE49-F238E27FC236}">
                <a16:creationId xmlns:a16="http://schemas.microsoft.com/office/drawing/2014/main" id="{FB4E586D-7EC0-46A8-BB00-32C4C81835E1}"/>
              </a:ext>
            </a:extLst>
          </p:cNvPr>
          <p:cNvSpPr>
            <a:spLocks noGrp="1" noChangeArrowheads="1"/>
          </p:cNvSpPr>
          <p:nvPr>
            <p:ph idx="1"/>
          </p:nvPr>
        </p:nvSpPr>
        <p:spPr>
          <a:xfrm>
            <a:off x="628650" y="1825625"/>
            <a:ext cx="2447925" cy="4351338"/>
          </a:xfrm>
        </p:spPr>
        <p:txBody>
          <a:bodyPr/>
          <a:lstStyle/>
          <a:p>
            <a:r>
              <a:rPr lang="en-US" altLang="en-US" dirty="0"/>
              <a:t>Choosing the value of k:</a:t>
            </a:r>
          </a:p>
          <a:p>
            <a:pPr lvl="1"/>
            <a:r>
              <a:rPr lang="en-US" altLang="en-US" dirty="0"/>
              <a:t>If k is too small, sensitive to noise points</a:t>
            </a:r>
          </a:p>
          <a:p>
            <a:pPr lvl="1"/>
            <a:r>
              <a:rPr lang="en-US" altLang="en-US" dirty="0"/>
              <a:t>If k is too large, neighborhood may include points from other classes</a:t>
            </a:r>
          </a:p>
        </p:txBody>
      </p:sp>
      <p:sp>
        <p:nvSpPr>
          <p:cNvPr id="38915" name="Text Box 3">
            <a:extLst>
              <a:ext uri="{FF2B5EF4-FFF2-40B4-BE49-F238E27FC236}">
                <a16:creationId xmlns:a16="http://schemas.microsoft.com/office/drawing/2014/main" id="{D6624ACF-9456-42D6-8305-9F679AC2BD44}"/>
              </a:ext>
            </a:extLst>
          </p:cNvPr>
          <p:cNvSpPr txBox="1">
            <a:spLocks noChangeArrowheads="1"/>
          </p:cNvSpPr>
          <p:nvPr/>
        </p:nvSpPr>
        <p:spPr bwMode="auto">
          <a:xfrm>
            <a:off x="8567738" y="5789612"/>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8916" name="Text Box 4">
            <a:extLst>
              <a:ext uri="{FF2B5EF4-FFF2-40B4-BE49-F238E27FC236}">
                <a16:creationId xmlns:a16="http://schemas.microsoft.com/office/drawing/2014/main" id="{02933448-57EB-47FA-A875-EA665878722C}"/>
              </a:ext>
            </a:extLst>
          </p:cNvPr>
          <p:cNvSpPr txBox="1">
            <a:spLocks noChangeArrowheads="1"/>
          </p:cNvSpPr>
          <p:nvPr/>
        </p:nvSpPr>
        <p:spPr bwMode="auto">
          <a:xfrm rot="16200000">
            <a:off x="3696494" y="1756568"/>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8917" name="Line 5">
            <a:extLst>
              <a:ext uri="{FF2B5EF4-FFF2-40B4-BE49-F238E27FC236}">
                <a16:creationId xmlns:a16="http://schemas.microsoft.com/office/drawing/2014/main" id="{A1A91CFF-4B0E-4A1A-A418-C7C76F5B1CA8}"/>
              </a:ext>
            </a:extLst>
          </p:cNvPr>
          <p:cNvSpPr>
            <a:spLocks noChangeShapeType="1"/>
          </p:cNvSpPr>
          <p:nvPr/>
        </p:nvSpPr>
        <p:spPr bwMode="auto">
          <a:xfrm>
            <a:off x="3819525" y="5916612"/>
            <a:ext cx="4722813"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8" name="Line 6">
            <a:extLst>
              <a:ext uri="{FF2B5EF4-FFF2-40B4-BE49-F238E27FC236}">
                <a16:creationId xmlns:a16="http://schemas.microsoft.com/office/drawing/2014/main" id="{8E56EDBB-050D-48D0-9C4C-F83ECB583BF2}"/>
              </a:ext>
            </a:extLst>
          </p:cNvPr>
          <p:cNvSpPr>
            <a:spLocks noChangeShapeType="1"/>
          </p:cNvSpPr>
          <p:nvPr/>
        </p:nvSpPr>
        <p:spPr bwMode="auto">
          <a:xfrm flipV="1">
            <a:off x="4094163" y="1631950"/>
            <a:ext cx="1587"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9" name="Text Box 7">
            <a:extLst>
              <a:ext uri="{FF2B5EF4-FFF2-40B4-BE49-F238E27FC236}">
                <a16:creationId xmlns:a16="http://schemas.microsoft.com/office/drawing/2014/main" id="{5B7598FA-45B5-4C99-A20B-8AD598D0A509}"/>
              </a:ext>
            </a:extLst>
          </p:cNvPr>
          <p:cNvSpPr txBox="1">
            <a:spLocks noChangeArrowheads="1"/>
          </p:cNvSpPr>
          <p:nvPr/>
        </p:nvSpPr>
        <p:spPr bwMode="auto">
          <a:xfrm>
            <a:off x="4943475" y="26019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0" name="Text Box 8">
            <a:extLst>
              <a:ext uri="{FF2B5EF4-FFF2-40B4-BE49-F238E27FC236}">
                <a16:creationId xmlns:a16="http://schemas.microsoft.com/office/drawing/2014/main" id="{5AA31D41-053A-4854-8D4C-8F53CECAFDB4}"/>
              </a:ext>
            </a:extLst>
          </p:cNvPr>
          <p:cNvSpPr txBox="1">
            <a:spLocks noChangeArrowheads="1"/>
          </p:cNvSpPr>
          <p:nvPr/>
        </p:nvSpPr>
        <p:spPr bwMode="auto">
          <a:xfrm>
            <a:off x="6146800" y="40846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1" name="Text Box 9">
            <a:extLst>
              <a:ext uri="{FF2B5EF4-FFF2-40B4-BE49-F238E27FC236}">
                <a16:creationId xmlns:a16="http://schemas.microsoft.com/office/drawing/2014/main" id="{70B03560-C320-4CDE-ADAB-F9BEFC771311}"/>
              </a:ext>
            </a:extLst>
          </p:cNvPr>
          <p:cNvSpPr txBox="1">
            <a:spLocks noChangeArrowheads="1"/>
          </p:cNvSpPr>
          <p:nvPr/>
        </p:nvSpPr>
        <p:spPr bwMode="auto">
          <a:xfrm>
            <a:off x="6146800" y="36274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2" name="Text Box 10">
            <a:extLst>
              <a:ext uri="{FF2B5EF4-FFF2-40B4-BE49-F238E27FC236}">
                <a16:creationId xmlns:a16="http://schemas.microsoft.com/office/drawing/2014/main" id="{17C12D18-26DD-434F-B0B5-1C012A7BC50E}"/>
              </a:ext>
            </a:extLst>
          </p:cNvPr>
          <p:cNvSpPr txBox="1">
            <a:spLocks noChangeArrowheads="1"/>
          </p:cNvSpPr>
          <p:nvPr/>
        </p:nvSpPr>
        <p:spPr bwMode="auto">
          <a:xfrm>
            <a:off x="4654550" y="49768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3" name="Text Box 11">
            <a:extLst>
              <a:ext uri="{FF2B5EF4-FFF2-40B4-BE49-F238E27FC236}">
                <a16:creationId xmlns:a16="http://schemas.microsoft.com/office/drawing/2014/main" id="{0E318F5B-C0BD-4C8E-90A2-5E7DE8D829B0}"/>
              </a:ext>
            </a:extLst>
          </p:cNvPr>
          <p:cNvSpPr txBox="1">
            <a:spLocks noChangeArrowheads="1"/>
          </p:cNvSpPr>
          <p:nvPr/>
        </p:nvSpPr>
        <p:spPr bwMode="auto">
          <a:xfrm>
            <a:off x="4943475" y="50498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4" name="Text Box 12">
            <a:extLst>
              <a:ext uri="{FF2B5EF4-FFF2-40B4-BE49-F238E27FC236}">
                <a16:creationId xmlns:a16="http://schemas.microsoft.com/office/drawing/2014/main" id="{89047F3A-C2DE-4182-9771-5B2213ED6A6C}"/>
              </a:ext>
            </a:extLst>
          </p:cNvPr>
          <p:cNvSpPr txBox="1">
            <a:spLocks noChangeArrowheads="1"/>
          </p:cNvSpPr>
          <p:nvPr/>
        </p:nvSpPr>
        <p:spPr bwMode="auto">
          <a:xfrm>
            <a:off x="4618038"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5" name="Text Box 13">
            <a:extLst>
              <a:ext uri="{FF2B5EF4-FFF2-40B4-BE49-F238E27FC236}">
                <a16:creationId xmlns:a16="http://schemas.microsoft.com/office/drawing/2014/main" id="{9855F725-2AA3-400B-B782-81755597A41C}"/>
              </a:ext>
            </a:extLst>
          </p:cNvPr>
          <p:cNvSpPr txBox="1">
            <a:spLocks noChangeArrowheads="1"/>
          </p:cNvSpPr>
          <p:nvPr/>
        </p:nvSpPr>
        <p:spPr bwMode="auto">
          <a:xfrm>
            <a:off x="4906963"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6" name="Text Box 14">
            <a:extLst>
              <a:ext uri="{FF2B5EF4-FFF2-40B4-BE49-F238E27FC236}">
                <a16:creationId xmlns:a16="http://schemas.microsoft.com/office/drawing/2014/main" id="{7AAAFBEF-089F-4796-9D2A-5D92FE824ABD}"/>
              </a:ext>
            </a:extLst>
          </p:cNvPr>
          <p:cNvSpPr txBox="1">
            <a:spLocks noChangeArrowheads="1"/>
          </p:cNvSpPr>
          <p:nvPr/>
        </p:nvSpPr>
        <p:spPr bwMode="auto">
          <a:xfrm>
            <a:off x="7462838" y="47974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7" name="Text Box 15">
            <a:extLst>
              <a:ext uri="{FF2B5EF4-FFF2-40B4-BE49-F238E27FC236}">
                <a16:creationId xmlns:a16="http://schemas.microsoft.com/office/drawing/2014/main" id="{2C157FB2-0082-4A0A-B8A0-C98638C3363B}"/>
              </a:ext>
            </a:extLst>
          </p:cNvPr>
          <p:cNvSpPr txBox="1">
            <a:spLocks noChangeArrowheads="1"/>
          </p:cNvSpPr>
          <p:nvPr/>
        </p:nvSpPr>
        <p:spPr bwMode="auto">
          <a:xfrm>
            <a:off x="7354888" y="5013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8" name="Text Box 16">
            <a:extLst>
              <a:ext uri="{FF2B5EF4-FFF2-40B4-BE49-F238E27FC236}">
                <a16:creationId xmlns:a16="http://schemas.microsoft.com/office/drawing/2014/main" id="{A8C2CF28-2D5C-470C-881A-0E471DC9064F}"/>
              </a:ext>
            </a:extLst>
          </p:cNvPr>
          <p:cNvSpPr txBox="1">
            <a:spLocks noChangeArrowheads="1"/>
          </p:cNvSpPr>
          <p:nvPr/>
        </p:nvSpPr>
        <p:spPr bwMode="auto">
          <a:xfrm>
            <a:off x="7642225" y="49418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9" name="Text Box 17">
            <a:extLst>
              <a:ext uri="{FF2B5EF4-FFF2-40B4-BE49-F238E27FC236}">
                <a16:creationId xmlns:a16="http://schemas.microsoft.com/office/drawing/2014/main" id="{EF497C2C-8DCA-4C40-B6DA-7641733C0836}"/>
              </a:ext>
            </a:extLst>
          </p:cNvPr>
          <p:cNvSpPr txBox="1">
            <a:spLocks noChangeArrowheads="1"/>
          </p:cNvSpPr>
          <p:nvPr/>
        </p:nvSpPr>
        <p:spPr bwMode="auto">
          <a:xfrm>
            <a:off x="6321425" y="39655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0" name="Text Box 18">
            <a:extLst>
              <a:ext uri="{FF2B5EF4-FFF2-40B4-BE49-F238E27FC236}">
                <a16:creationId xmlns:a16="http://schemas.microsoft.com/office/drawing/2014/main" id="{71B7A76E-E582-44FC-86CE-21CE4D6B3AF7}"/>
              </a:ext>
            </a:extLst>
          </p:cNvPr>
          <p:cNvSpPr txBox="1">
            <a:spLocks noChangeArrowheads="1"/>
          </p:cNvSpPr>
          <p:nvPr/>
        </p:nvSpPr>
        <p:spPr bwMode="auto">
          <a:xfrm>
            <a:off x="5699125" y="3749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1" name="Text Box 19">
            <a:extLst>
              <a:ext uri="{FF2B5EF4-FFF2-40B4-BE49-F238E27FC236}">
                <a16:creationId xmlns:a16="http://schemas.microsoft.com/office/drawing/2014/main" id="{ACC45C58-17DC-475C-A147-6C9C8DC164D1}"/>
              </a:ext>
            </a:extLst>
          </p:cNvPr>
          <p:cNvSpPr txBox="1">
            <a:spLocks noChangeArrowheads="1"/>
          </p:cNvSpPr>
          <p:nvPr/>
        </p:nvSpPr>
        <p:spPr bwMode="auto">
          <a:xfrm>
            <a:off x="7642225" y="52657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2" name="Oval 20">
            <a:extLst>
              <a:ext uri="{FF2B5EF4-FFF2-40B4-BE49-F238E27FC236}">
                <a16:creationId xmlns:a16="http://schemas.microsoft.com/office/drawing/2014/main" id="{0309CD3D-CF08-4A9D-BE3A-78949366E655}"/>
              </a:ext>
            </a:extLst>
          </p:cNvPr>
          <p:cNvSpPr>
            <a:spLocks noChangeArrowheads="1"/>
          </p:cNvSpPr>
          <p:nvPr/>
        </p:nvSpPr>
        <p:spPr bwMode="auto">
          <a:xfrm>
            <a:off x="5019675" y="2925762"/>
            <a:ext cx="2438400" cy="2436813"/>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33" name="Text Box 21">
            <a:extLst>
              <a:ext uri="{FF2B5EF4-FFF2-40B4-BE49-F238E27FC236}">
                <a16:creationId xmlns:a16="http://schemas.microsoft.com/office/drawing/2014/main" id="{36DCB77A-A3FA-4043-9459-B128C8F08A6E}"/>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4" name="Text Box 22">
            <a:extLst>
              <a:ext uri="{FF2B5EF4-FFF2-40B4-BE49-F238E27FC236}">
                <a16:creationId xmlns:a16="http://schemas.microsoft.com/office/drawing/2014/main" id="{F9DDA11E-FD0D-4D77-BA5C-1642801D1652}"/>
              </a:ext>
            </a:extLst>
          </p:cNvPr>
          <p:cNvSpPr txBox="1">
            <a:spLocks noChangeArrowheads="1"/>
          </p:cNvSpPr>
          <p:nvPr/>
        </p:nvSpPr>
        <p:spPr bwMode="auto">
          <a:xfrm>
            <a:off x="6408738" y="2981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5" name="Text Box 23">
            <a:extLst>
              <a:ext uri="{FF2B5EF4-FFF2-40B4-BE49-F238E27FC236}">
                <a16:creationId xmlns:a16="http://schemas.microsoft.com/office/drawing/2014/main" id="{72ADE239-998C-4D23-B58C-B3D3D9E9FC82}"/>
              </a:ext>
            </a:extLst>
          </p:cNvPr>
          <p:cNvSpPr txBox="1">
            <a:spLocks noChangeArrowheads="1"/>
          </p:cNvSpPr>
          <p:nvPr/>
        </p:nvSpPr>
        <p:spPr bwMode="auto">
          <a:xfrm>
            <a:off x="7272338" y="33067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6" name="Text Box 24">
            <a:extLst>
              <a:ext uri="{FF2B5EF4-FFF2-40B4-BE49-F238E27FC236}">
                <a16:creationId xmlns:a16="http://schemas.microsoft.com/office/drawing/2014/main" id="{EE2FBFC8-2BFF-4F6D-A7BE-438301ECA025}"/>
              </a:ext>
            </a:extLst>
          </p:cNvPr>
          <p:cNvSpPr txBox="1">
            <a:spLocks noChangeArrowheads="1"/>
          </p:cNvSpPr>
          <p:nvPr/>
        </p:nvSpPr>
        <p:spPr bwMode="auto">
          <a:xfrm>
            <a:off x="6048375" y="20462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7" name="Text Box 25">
            <a:extLst>
              <a:ext uri="{FF2B5EF4-FFF2-40B4-BE49-F238E27FC236}">
                <a16:creationId xmlns:a16="http://schemas.microsoft.com/office/drawing/2014/main" id="{0CF9FB4C-FDAE-4569-A2D6-A2C6CFBE6FB6}"/>
              </a:ext>
            </a:extLst>
          </p:cNvPr>
          <p:cNvSpPr txBox="1">
            <a:spLocks noChangeArrowheads="1"/>
          </p:cNvSpPr>
          <p:nvPr/>
        </p:nvSpPr>
        <p:spPr bwMode="auto">
          <a:xfrm>
            <a:off x="7019925" y="2514600"/>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8" name="Text Box 26">
            <a:extLst>
              <a:ext uri="{FF2B5EF4-FFF2-40B4-BE49-F238E27FC236}">
                <a16:creationId xmlns:a16="http://schemas.microsoft.com/office/drawing/2014/main" id="{80C57818-BF80-4BDE-8857-DD49E80A7286}"/>
              </a:ext>
            </a:extLst>
          </p:cNvPr>
          <p:cNvSpPr txBox="1">
            <a:spLocks noChangeArrowheads="1"/>
          </p:cNvSpPr>
          <p:nvPr/>
        </p:nvSpPr>
        <p:spPr bwMode="auto">
          <a:xfrm>
            <a:off x="6156325" y="44227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9" name="Text Box 27">
            <a:extLst>
              <a:ext uri="{FF2B5EF4-FFF2-40B4-BE49-F238E27FC236}">
                <a16:creationId xmlns:a16="http://schemas.microsoft.com/office/drawing/2014/main" id="{52E25E99-5994-4EA2-954D-CEFB1620C352}"/>
              </a:ext>
            </a:extLst>
          </p:cNvPr>
          <p:cNvSpPr txBox="1">
            <a:spLocks noChangeArrowheads="1"/>
          </p:cNvSpPr>
          <p:nvPr/>
        </p:nvSpPr>
        <p:spPr bwMode="auto">
          <a:xfrm>
            <a:off x="7559675" y="44942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0" name="Text Box 28">
            <a:extLst>
              <a:ext uri="{FF2B5EF4-FFF2-40B4-BE49-F238E27FC236}">
                <a16:creationId xmlns:a16="http://schemas.microsoft.com/office/drawing/2014/main" id="{5B185E05-C659-4EAF-B26A-166ECEB668CF}"/>
              </a:ext>
            </a:extLst>
          </p:cNvPr>
          <p:cNvSpPr txBox="1">
            <a:spLocks noChangeArrowheads="1"/>
          </p:cNvSpPr>
          <p:nvPr/>
        </p:nvSpPr>
        <p:spPr bwMode="auto">
          <a:xfrm>
            <a:off x="6767513" y="43497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1" name="Text Box 29">
            <a:extLst>
              <a:ext uri="{FF2B5EF4-FFF2-40B4-BE49-F238E27FC236}">
                <a16:creationId xmlns:a16="http://schemas.microsoft.com/office/drawing/2014/main" id="{334AC374-E372-404E-8344-3579C97C9375}"/>
              </a:ext>
            </a:extLst>
          </p:cNvPr>
          <p:cNvSpPr txBox="1">
            <a:spLocks noChangeArrowheads="1"/>
          </p:cNvSpPr>
          <p:nvPr/>
        </p:nvSpPr>
        <p:spPr bwMode="auto">
          <a:xfrm>
            <a:off x="6659563" y="51054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2" name="Text Box 30">
            <a:extLst>
              <a:ext uri="{FF2B5EF4-FFF2-40B4-BE49-F238E27FC236}">
                <a16:creationId xmlns:a16="http://schemas.microsoft.com/office/drawing/2014/main" id="{1D82C478-C9EC-40AD-8712-C963F99F0BA8}"/>
              </a:ext>
            </a:extLst>
          </p:cNvPr>
          <p:cNvSpPr txBox="1">
            <a:spLocks noChangeArrowheads="1"/>
          </p:cNvSpPr>
          <p:nvPr/>
        </p:nvSpPr>
        <p:spPr bwMode="auto">
          <a:xfrm>
            <a:off x="4284663" y="47815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3" name="Text Box 31">
            <a:extLst>
              <a:ext uri="{FF2B5EF4-FFF2-40B4-BE49-F238E27FC236}">
                <a16:creationId xmlns:a16="http://schemas.microsoft.com/office/drawing/2014/main" id="{6E7E66F7-3764-43AA-AE54-4EC210787E70}"/>
              </a:ext>
            </a:extLst>
          </p:cNvPr>
          <p:cNvSpPr txBox="1">
            <a:spLocks noChangeArrowheads="1"/>
          </p:cNvSpPr>
          <p:nvPr/>
        </p:nvSpPr>
        <p:spPr bwMode="auto">
          <a:xfrm>
            <a:off x="4427538" y="4278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4" name="Text Box 32">
            <a:extLst>
              <a:ext uri="{FF2B5EF4-FFF2-40B4-BE49-F238E27FC236}">
                <a16:creationId xmlns:a16="http://schemas.microsoft.com/office/drawing/2014/main" id="{C25F73B6-8EAD-4CBD-88A1-925BD1B51154}"/>
              </a:ext>
            </a:extLst>
          </p:cNvPr>
          <p:cNvSpPr txBox="1">
            <a:spLocks noChangeArrowheads="1"/>
          </p:cNvSpPr>
          <p:nvPr/>
        </p:nvSpPr>
        <p:spPr bwMode="auto">
          <a:xfrm>
            <a:off x="5003800" y="36655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5" name="Text Box 33">
            <a:extLst>
              <a:ext uri="{FF2B5EF4-FFF2-40B4-BE49-F238E27FC236}">
                <a16:creationId xmlns:a16="http://schemas.microsoft.com/office/drawing/2014/main" id="{3846AFD0-8BFB-41E7-A471-A194A76F2C3D}"/>
              </a:ext>
            </a:extLst>
          </p:cNvPr>
          <p:cNvSpPr txBox="1">
            <a:spLocks noChangeArrowheads="1"/>
          </p:cNvSpPr>
          <p:nvPr/>
        </p:nvSpPr>
        <p:spPr bwMode="auto">
          <a:xfrm>
            <a:off x="5111750" y="417036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6" name="Text Box 34">
            <a:extLst>
              <a:ext uri="{FF2B5EF4-FFF2-40B4-BE49-F238E27FC236}">
                <a16:creationId xmlns:a16="http://schemas.microsoft.com/office/drawing/2014/main" id="{3CD581F8-6B30-42B0-9704-43F3ECA076DD}"/>
              </a:ext>
            </a:extLst>
          </p:cNvPr>
          <p:cNvSpPr txBox="1">
            <a:spLocks noChangeArrowheads="1"/>
          </p:cNvSpPr>
          <p:nvPr/>
        </p:nvSpPr>
        <p:spPr bwMode="auto">
          <a:xfrm>
            <a:off x="5219700" y="539432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7" name="Text Box 35">
            <a:extLst>
              <a:ext uri="{FF2B5EF4-FFF2-40B4-BE49-F238E27FC236}">
                <a16:creationId xmlns:a16="http://schemas.microsoft.com/office/drawing/2014/main" id="{EDC298C4-6EBA-42E2-AED5-2894296003BB}"/>
              </a:ext>
            </a:extLst>
          </p:cNvPr>
          <p:cNvSpPr txBox="1">
            <a:spLocks noChangeArrowheads="1"/>
          </p:cNvSpPr>
          <p:nvPr/>
        </p:nvSpPr>
        <p:spPr bwMode="auto">
          <a:xfrm>
            <a:off x="5292725" y="50704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8" name="Text Box 36">
            <a:extLst>
              <a:ext uri="{FF2B5EF4-FFF2-40B4-BE49-F238E27FC236}">
                <a16:creationId xmlns:a16="http://schemas.microsoft.com/office/drawing/2014/main" id="{1DF7AACF-C163-4162-8321-85157AC3383B}"/>
              </a:ext>
            </a:extLst>
          </p:cNvPr>
          <p:cNvSpPr txBox="1">
            <a:spLocks noChangeArrowheads="1"/>
          </p:cNvSpPr>
          <p:nvPr/>
        </p:nvSpPr>
        <p:spPr bwMode="auto">
          <a:xfrm>
            <a:off x="5219700" y="4638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9" name="Text Box 37">
            <a:extLst>
              <a:ext uri="{FF2B5EF4-FFF2-40B4-BE49-F238E27FC236}">
                <a16:creationId xmlns:a16="http://schemas.microsoft.com/office/drawing/2014/main" id="{7344D4E8-3A9E-4262-967C-D867498EB65C}"/>
              </a:ext>
            </a:extLst>
          </p:cNvPr>
          <p:cNvSpPr txBox="1">
            <a:spLocks noChangeArrowheads="1"/>
          </p:cNvSpPr>
          <p:nvPr/>
        </p:nvSpPr>
        <p:spPr bwMode="auto">
          <a:xfrm>
            <a:off x="4392613" y="1865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0" name="Text Box 38">
            <a:extLst>
              <a:ext uri="{FF2B5EF4-FFF2-40B4-BE49-F238E27FC236}">
                <a16:creationId xmlns:a16="http://schemas.microsoft.com/office/drawing/2014/main" id="{95E51EF1-C8E5-47C6-99FC-03ED3EAAECE7}"/>
              </a:ext>
            </a:extLst>
          </p:cNvPr>
          <p:cNvSpPr txBox="1">
            <a:spLocks noChangeArrowheads="1"/>
          </p:cNvSpPr>
          <p:nvPr/>
        </p:nvSpPr>
        <p:spPr bwMode="auto">
          <a:xfrm>
            <a:off x="7920038" y="21177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1" name="Text Box 39">
            <a:extLst>
              <a:ext uri="{FF2B5EF4-FFF2-40B4-BE49-F238E27FC236}">
                <a16:creationId xmlns:a16="http://schemas.microsoft.com/office/drawing/2014/main" id="{F2BA7D3F-4C87-4217-8D4B-505F47581C7A}"/>
              </a:ext>
            </a:extLst>
          </p:cNvPr>
          <p:cNvSpPr txBox="1">
            <a:spLocks noChangeArrowheads="1"/>
          </p:cNvSpPr>
          <p:nvPr/>
        </p:nvSpPr>
        <p:spPr bwMode="auto">
          <a:xfrm>
            <a:off x="5767388" y="28511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2" name="Text Box 40">
            <a:extLst>
              <a:ext uri="{FF2B5EF4-FFF2-40B4-BE49-F238E27FC236}">
                <a16:creationId xmlns:a16="http://schemas.microsoft.com/office/drawing/2014/main" id="{448BE78B-BA6C-4060-8A25-FDDAD587E085}"/>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3" name="Text Box 41">
            <a:extLst>
              <a:ext uri="{FF2B5EF4-FFF2-40B4-BE49-F238E27FC236}">
                <a16:creationId xmlns:a16="http://schemas.microsoft.com/office/drawing/2014/main" id="{A64817CD-26DE-4581-9AF1-11B2DEC17663}"/>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4" name="Text Box 42">
            <a:extLst>
              <a:ext uri="{FF2B5EF4-FFF2-40B4-BE49-F238E27FC236}">
                <a16:creationId xmlns:a16="http://schemas.microsoft.com/office/drawing/2014/main" id="{07AABDF3-A771-4D58-A33D-0853AEA7A9F0}"/>
              </a:ext>
            </a:extLst>
          </p:cNvPr>
          <p:cNvSpPr txBox="1">
            <a:spLocks noChangeArrowheads="1"/>
          </p:cNvSpPr>
          <p:nvPr/>
        </p:nvSpPr>
        <p:spPr bwMode="auto">
          <a:xfrm>
            <a:off x="4392613" y="27305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5" name="Oval 43">
            <a:extLst>
              <a:ext uri="{FF2B5EF4-FFF2-40B4-BE49-F238E27FC236}">
                <a16:creationId xmlns:a16="http://schemas.microsoft.com/office/drawing/2014/main" id="{2F70FB22-3EAA-48CD-9CA1-2444AB2C1569}"/>
              </a:ext>
            </a:extLst>
          </p:cNvPr>
          <p:cNvSpPr>
            <a:spLocks noChangeArrowheads="1"/>
          </p:cNvSpPr>
          <p:nvPr/>
        </p:nvSpPr>
        <p:spPr bwMode="auto">
          <a:xfrm>
            <a:off x="6146800" y="4084637"/>
            <a:ext cx="122238" cy="122238"/>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56" name="Text Box 44">
            <a:extLst>
              <a:ext uri="{FF2B5EF4-FFF2-40B4-BE49-F238E27FC236}">
                <a16:creationId xmlns:a16="http://schemas.microsoft.com/office/drawing/2014/main" id="{8F06053F-55E0-42A2-832E-90F57E3DDB33}"/>
              </a:ext>
            </a:extLst>
          </p:cNvPr>
          <p:cNvSpPr txBox="1">
            <a:spLocks noChangeArrowheads="1"/>
          </p:cNvSpPr>
          <p:nvPr/>
        </p:nvSpPr>
        <p:spPr bwMode="auto">
          <a:xfrm>
            <a:off x="6659563" y="334168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7" name="Text Box 45">
            <a:extLst>
              <a:ext uri="{FF2B5EF4-FFF2-40B4-BE49-F238E27FC236}">
                <a16:creationId xmlns:a16="http://schemas.microsoft.com/office/drawing/2014/main" id="{85CBE8BE-F84B-41F6-AE5B-B881551D419F}"/>
              </a:ext>
            </a:extLst>
          </p:cNvPr>
          <p:cNvSpPr txBox="1">
            <a:spLocks noChangeArrowheads="1"/>
          </p:cNvSpPr>
          <p:nvPr/>
        </p:nvSpPr>
        <p:spPr bwMode="auto">
          <a:xfrm>
            <a:off x="5472113" y="30908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8" name="Text Box 46">
            <a:extLst>
              <a:ext uri="{FF2B5EF4-FFF2-40B4-BE49-F238E27FC236}">
                <a16:creationId xmlns:a16="http://schemas.microsoft.com/office/drawing/2014/main" id="{05D79D26-9A8B-4A44-827A-9BEF15E274ED}"/>
              </a:ext>
            </a:extLst>
          </p:cNvPr>
          <p:cNvSpPr txBox="1">
            <a:spLocks noChangeArrowheads="1"/>
          </p:cNvSpPr>
          <p:nvPr/>
        </p:nvSpPr>
        <p:spPr bwMode="auto">
          <a:xfrm>
            <a:off x="5367338" y="6249987"/>
            <a:ext cx="1993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k is too large!</a:t>
            </a:r>
          </a:p>
        </p:txBody>
      </p:sp>
      <p:sp>
        <p:nvSpPr>
          <p:cNvPr id="38959" name="Text Box 47">
            <a:extLst>
              <a:ext uri="{FF2B5EF4-FFF2-40B4-BE49-F238E27FC236}">
                <a16:creationId xmlns:a16="http://schemas.microsoft.com/office/drawing/2014/main" id="{9171F7A4-DDEC-459D-BA70-6FCC7629A9D3}"/>
              </a:ext>
            </a:extLst>
          </p:cNvPr>
          <p:cNvSpPr txBox="1">
            <a:spLocks noChangeArrowheads="1"/>
          </p:cNvSpPr>
          <p:nvPr/>
        </p:nvSpPr>
        <p:spPr bwMode="auto">
          <a:xfrm>
            <a:off x="5111750" y="16494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60" name="Text Box 48">
            <a:extLst>
              <a:ext uri="{FF2B5EF4-FFF2-40B4-BE49-F238E27FC236}">
                <a16:creationId xmlns:a16="http://schemas.microsoft.com/office/drawing/2014/main" id="{77DD2C95-0F82-4E1C-A209-FCDEF96C2646}"/>
              </a:ext>
            </a:extLst>
          </p:cNvPr>
          <p:cNvSpPr txBox="1">
            <a:spLocks noChangeArrowheads="1"/>
          </p:cNvSpPr>
          <p:nvPr/>
        </p:nvSpPr>
        <p:spPr bwMode="auto">
          <a:xfrm>
            <a:off x="4824413" y="200977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A0BB7E24-52F4-4AE7-AE2E-66A3F0655ECA}"/>
              </a:ext>
            </a:extLst>
          </p:cNvPr>
          <p:cNvSpPr>
            <a:spLocks noGrp="1" noChangeArrowheads="1"/>
          </p:cNvSpPr>
          <p:nvPr>
            <p:ph type="title"/>
          </p:nvPr>
        </p:nvSpPr>
        <p:spPr/>
        <p:txBody>
          <a:bodyPr/>
          <a:lstStyle/>
          <a:p>
            <a:r>
              <a:rPr lang="en-US" altLang="en-US"/>
              <a:t>Nearest neighbor Classification…</a:t>
            </a:r>
          </a:p>
        </p:txBody>
      </p:sp>
      <p:sp>
        <p:nvSpPr>
          <p:cNvPr id="40962" name="Rectangle 2">
            <a:extLst>
              <a:ext uri="{FF2B5EF4-FFF2-40B4-BE49-F238E27FC236}">
                <a16:creationId xmlns:a16="http://schemas.microsoft.com/office/drawing/2014/main" id="{114E93B0-2772-40E0-ACF5-16E2072DD18C}"/>
              </a:ext>
            </a:extLst>
          </p:cNvPr>
          <p:cNvSpPr>
            <a:spLocks noGrp="1" noChangeArrowheads="1"/>
          </p:cNvSpPr>
          <p:nvPr>
            <p:ph idx="1"/>
          </p:nvPr>
        </p:nvSpPr>
        <p:spPr>
          <a:xfrm>
            <a:off x="658019" y="1496220"/>
            <a:ext cx="7886700" cy="1865312"/>
          </a:xfrm>
        </p:spPr>
        <p:txBody>
          <a:bodyPr>
            <a:normAutofit fontScale="92500" lnSpcReduction="20000"/>
          </a:bodyPr>
          <a:lstStyle/>
          <a:p>
            <a:pPr marL="0" indent="0">
              <a:buNone/>
            </a:pPr>
            <a:r>
              <a:rPr lang="en-US" altLang="en-US" dirty="0"/>
              <a:t>k-NN classifiers are lazy learners </a:t>
            </a:r>
          </a:p>
          <a:p>
            <a:pPr lvl="1"/>
            <a:r>
              <a:rPr lang="en-US" altLang="en-US" dirty="0"/>
              <a:t>It does not build models explicitly (unlike eager learners such as decision trees).</a:t>
            </a:r>
          </a:p>
          <a:p>
            <a:pPr lvl="1"/>
            <a:r>
              <a:rPr lang="en-US" altLang="en-US" dirty="0"/>
              <a:t>Needs to store all the training data.</a:t>
            </a:r>
          </a:p>
          <a:p>
            <a:pPr lvl="1"/>
            <a:r>
              <a:rPr lang="en-US" altLang="en-US" dirty="0"/>
              <a:t>Classifying unknown records are relatively expensive (find the k-nearest neighbors). Space partitioning data structures like k-d trees can help.</a:t>
            </a:r>
          </a:p>
          <a:p>
            <a:pPr marL="0" indent="0">
              <a:buNone/>
            </a:pPr>
            <a:endParaRPr lang="en-US" altLang="en-US" b="1" dirty="0"/>
          </a:p>
          <a:p>
            <a:pPr marL="0" indent="0">
              <a:buNone/>
            </a:pPr>
            <a:r>
              <a:rPr lang="en-US" altLang="en-US" b="1" dirty="0"/>
              <a:t>Advantage</a:t>
            </a:r>
            <a:r>
              <a:rPr lang="en-US" altLang="en-US" dirty="0"/>
              <a:t>: Can create arbitrary non-linear decision boundaries.</a:t>
            </a:r>
          </a:p>
        </p:txBody>
      </p:sp>
      <p:sp>
        <p:nvSpPr>
          <p:cNvPr id="40963" name="Text Box 3">
            <a:extLst>
              <a:ext uri="{FF2B5EF4-FFF2-40B4-BE49-F238E27FC236}">
                <a16:creationId xmlns:a16="http://schemas.microsoft.com/office/drawing/2014/main" id="{6760C651-3A1F-419E-ABEC-D9D07325150A}"/>
              </a:ext>
            </a:extLst>
          </p:cNvPr>
          <p:cNvSpPr txBox="1">
            <a:spLocks noChangeArrowheads="1"/>
          </p:cNvSpPr>
          <p:nvPr/>
        </p:nvSpPr>
        <p:spPr bwMode="auto">
          <a:xfrm>
            <a:off x="5414963" y="6048375"/>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40964" name="Text Box 4">
            <a:extLst>
              <a:ext uri="{FF2B5EF4-FFF2-40B4-BE49-F238E27FC236}">
                <a16:creationId xmlns:a16="http://schemas.microsoft.com/office/drawing/2014/main" id="{36C377ED-798C-4C79-AF1A-9D51B42F0D64}"/>
              </a:ext>
            </a:extLst>
          </p:cNvPr>
          <p:cNvSpPr txBox="1">
            <a:spLocks noChangeArrowheads="1"/>
          </p:cNvSpPr>
          <p:nvPr/>
        </p:nvSpPr>
        <p:spPr bwMode="auto">
          <a:xfrm rot="16200000">
            <a:off x="2115344" y="3440906"/>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40965" name="Line 5">
            <a:extLst>
              <a:ext uri="{FF2B5EF4-FFF2-40B4-BE49-F238E27FC236}">
                <a16:creationId xmlns:a16="http://schemas.microsoft.com/office/drawing/2014/main" id="{9EA65BBD-FF1A-47A9-8EC6-3B46AE0586BC}"/>
              </a:ext>
            </a:extLst>
          </p:cNvPr>
          <p:cNvSpPr>
            <a:spLocks noChangeShapeType="1"/>
          </p:cNvSpPr>
          <p:nvPr/>
        </p:nvSpPr>
        <p:spPr bwMode="auto">
          <a:xfrm>
            <a:off x="2343150" y="6110288"/>
            <a:ext cx="3403600" cy="15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6" name="Line 6">
            <a:extLst>
              <a:ext uri="{FF2B5EF4-FFF2-40B4-BE49-F238E27FC236}">
                <a16:creationId xmlns:a16="http://schemas.microsoft.com/office/drawing/2014/main" id="{0315CD4E-9CE0-4F9D-88CA-378C3623627A}"/>
              </a:ext>
            </a:extLst>
          </p:cNvPr>
          <p:cNvSpPr>
            <a:spLocks noChangeShapeType="1"/>
          </p:cNvSpPr>
          <p:nvPr/>
        </p:nvSpPr>
        <p:spPr bwMode="auto">
          <a:xfrm flipV="1">
            <a:off x="2617788" y="3509963"/>
            <a:ext cx="1587" cy="274796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7" name="Text Box 7">
            <a:extLst>
              <a:ext uri="{FF2B5EF4-FFF2-40B4-BE49-F238E27FC236}">
                <a16:creationId xmlns:a16="http://schemas.microsoft.com/office/drawing/2014/main" id="{85557ED1-F455-4143-9789-C2B1768BED24}"/>
              </a:ext>
            </a:extLst>
          </p:cNvPr>
          <p:cNvSpPr txBox="1">
            <a:spLocks noChangeArrowheads="1"/>
          </p:cNvSpPr>
          <p:nvPr/>
        </p:nvSpPr>
        <p:spPr bwMode="auto">
          <a:xfrm>
            <a:off x="3970338"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8" name="Text Box 8">
            <a:extLst>
              <a:ext uri="{FF2B5EF4-FFF2-40B4-BE49-F238E27FC236}">
                <a16:creationId xmlns:a16="http://schemas.microsoft.com/office/drawing/2014/main" id="{43C68439-B34B-44D3-9DED-C2917A0377A0}"/>
              </a:ext>
            </a:extLst>
          </p:cNvPr>
          <p:cNvSpPr txBox="1">
            <a:spLocks noChangeArrowheads="1"/>
          </p:cNvSpPr>
          <p:nvPr/>
        </p:nvSpPr>
        <p:spPr bwMode="auto">
          <a:xfrm>
            <a:off x="4402138" y="36957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9" name="Text Box 9">
            <a:extLst>
              <a:ext uri="{FF2B5EF4-FFF2-40B4-BE49-F238E27FC236}">
                <a16:creationId xmlns:a16="http://schemas.microsoft.com/office/drawing/2014/main" id="{AC0281AA-9511-4AD7-B8A1-9757765CA8B3}"/>
              </a:ext>
            </a:extLst>
          </p:cNvPr>
          <p:cNvSpPr txBox="1">
            <a:spLocks noChangeArrowheads="1"/>
          </p:cNvSpPr>
          <p:nvPr/>
        </p:nvSpPr>
        <p:spPr bwMode="auto">
          <a:xfrm>
            <a:off x="4259263"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0" name="Text Box 10">
            <a:extLst>
              <a:ext uri="{FF2B5EF4-FFF2-40B4-BE49-F238E27FC236}">
                <a16:creationId xmlns:a16="http://schemas.microsoft.com/office/drawing/2014/main" id="{491AC015-57E1-464D-BA54-375380FDDFE2}"/>
              </a:ext>
            </a:extLst>
          </p:cNvPr>
          <p:cNvSpPr txBox="1">
            <a:spLocks noChangeArrowheads="1"/>
          </p:cNvSpPr>
          <p:nvPr/>
        </p:nvSpPr>
        <p:spPr bwMode="auto">
          <a:xfrm>
            <a:off x="3178175" y="51720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1" name="Text Box 11">
            <a:extLst>
              <a:ext uri="{FF2B5EF4-FFF2-40B4-BE49-F238E27FC236}">
                <a16:creationId xmlns:a16="http://schemas.microsoft.com/office/drawing/2014/main" id="{CD377AD1-3DD5-41EC-AA3C-A3820A8CCA40}"/>
              </a:ext>
            </a:extLst>
          </p:cNvPr>
          <p:cNvSpPr txBox="1">
            <a:spLocks noChangeArrowheads="1"/>
          </p:cNvSpPr>
          <p:nvPr/>
        </p:nvSpPr>
        <p:spPr bwMode="auto">
          <a:xfrm>
            <a:off x="3467100" y="5243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2" name="Text Box 12">
            <a:extLst>
              <a:ext uri="{FF2B5EF4-FFF2-40B4-BE49-F238E27FC236}">
                <a16:creationId xmlns:a16="http://schemas.microsoft.com/office/drawing/2014/main" id="{183D04EA-A16F-458B-AF48-DD0DF1750BE4}"/>
              </a:ext>
            </a:extLst>
          </p:cNvPr>
          <p:cNvSpPr txBox="1">
            <a:spLocks noChangeArrowheads="1"/>
          </p:cNvSpPr>
          <p:nvPr/>
        </p:nvSpPr>
        <p:spPr bwMode="auto">
          <a:xfrm>
            <a:off x="3143250" y="54594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3" name="Text Box 13">
            <a:extLst>
              <a:ext uri="{FF2B5EF4-FFF2-40B4-BE49-F238E27FC236}">
                <a16:creationId xmlns:a16="http://schemas.microsoft.com/office/drawing/2014/main" id="{5EF1B8A4-3580-4A2B-AB3A-B8F0EAE3544B}"/>
              </a:ext>
            </a:extLst>
          </p:cNvPr>
          <p:cNvSpPr txBox="1">
            <a:spLocks noChangeArrowheads="1"/>
          </p:cNvSpPr>
          <p:nvPr/>
        </p:nvSpPr>
        <p:spPr bwMode="auto">
          <a:xfrm>
            <a:off x="3430588" y="54594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4" name="Text Box 14">
            <a:extLst>
              <a:ext uri="{FF2B5EF4-FFF2-40B4-BE49-F238E27FC236}">
                <a16:creationId xmlns:a16="http://schemas.microsoft.com/office/drawing/2014/main" id="{45F1AF53-7C83-4C95-9C93-DF39415BF1DA}"/>
              </a:ext>
            </a:extLst>
          </p:cNvPr>
          <p:cNvSpPr txBox="1">
            <a:spLocks noChangeArrowheads="1"/>
          </p:cNvSpPr>
          <p:nvPr/>
        </p:nvSpPr>
        <p:spPr bwMode="auto">
          <a:xfrm>
            <a:off x="3862388" y="44878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5" name="Text Box 15">
            <a:extLst>
              <a:ext uri="{FF2B5EF4-FFF2-40B4-BE49-F238E27FC236}">
                <a16:creationId xmlns:a16="http://schemas.microsoft.com/office/drawing/2014/main" id="{FAA30B94-09F3-4BFD-9807-A894CB668C74}"/>
              </a:ext>
            </a:extLst>
          </p:cNvPr>
          <p:cNvSpPr txBox="1">
            <a:spLocks noChangeArrowheads="1"/>
          </p:cNvSpPr>
          <p:nvPr/>
        </p:nvSpPr>
        <p:spPr bwMode="auto">
          <a:xfrm>
            <a:off x="4330700" y="47402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6" name="Text Box 16">
            <a:extLst>
              <a:ext uri="{FF2B5EF4-FFF2-40B4-BE49-F238E27FC236}">
                <a16:creationId xmlns:a16="http://schemas.microsoft.com/office/drawing/2014/main" id="{37652585-5886-463A-A523-4FF1B0228D30}"/>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7" name="Text Box 17">
            <a:extLst>
              <a:ext uri="{FF2B5EF4-FFF2-40B4-BE49-F238E27FC236}">
                <a16:creationId xmlns:a16="http://schemas.microsoft.com/office/drawing/2014/main" id="{31845BFE-0A20-497D-8108-6B1A9947F940}"/>
              </a:ext>
            </a:extLst>
          </p:cNvPr>
          <p:cNvSpPr txBox="1">
            <a:spLocks noChangeArrowheads="1"/>
          </p:cNvSpPr>
          <p:nvPr/>
        </p:nvSpPr>
        <p:spPr bwMode="auto">
          <a:xfrm>
            <a:off x="5435600" y="45450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8" name="Text Box 18">
            <a:extLst>
              <a:ext uri="{FF2B5EF4-FFF2-40B4-BE49-F238E27FC236}">
                <a16:creationId xmlns:a16="http://schemas.microsoft.com/office/drawing/2014/main" id="{ECB6F70F-A16B-44D3-B68F-D6797DEB024A}"/>
              </a:ext>
            </a:extLst>
          </p:cNvPr>
          <p:cNvSpPr txBox="1">
            <a:spLocks noChangeArrowheads="1"/>
          </p:cNvSpPr>
          <p:nvPr/>
        </p:nvSpPr>
        <p:spPr bwMode="auto">
          <a:xfrm>
            <a:off x="5075238" y="36083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9" name="Text Box 19">
            <a:extLst>
              <a:ext uri="{FF2B5EF4-FFF2-40B4-BE49-F238E27FC236}">
                <a16:creationId xmlns:a16="http://schemas.microsoft.com/office/drawing/2014/main" id="{B3941F97-3053-4296-B258-3A32960B7070}"/>
              </a:ext>
            </a:extLst>
          </p:cNvPr>
          <p:cNvSpPr txBox="1">
            <a:spLocks noChangeArrowheads="1"/>
          </p:cNvSpPr>
          <p:nvPr/>
        </p:nvSpPr>
        <p:spPr bwMode="auto">
          <a:xfrm>
            <a:off x="4679950" y="4616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0" name="Text Box 20">
            <a:extLst>
              <a:ext uri="{FF2B5EF4-FFF2-40B4-BE49-F238E27FC236}">
                <a16:creationId xmlns:a16="http://schemas.microsoft.com/office/drawing/2014/main" id="{736CFC9F-6761-458B-8102-CAFB8ABD238B}"/>
              </a:ext>
            </a:extLst>
          </p:cNvPr>
          <p:cNvSpPr txBox="1">
            <a:spLocks noChangeArrowheads="1"/>
          </p:cNvSpPr>
          <p:nvPr/>
        </p:nvSpPr>
        <p:spPr bwMode="auto">
          <a:xfrm>
            <a:off x="529272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1" name="Text Box 21">
            <a:extLst>
              <a:ext uri="{FF2B5EF4-FFF2-40B4-BE49-F238E27FC236}">
                <a16:creationId xmlns:a16="http://schemas.microsoft.com/office/drawing/2014/main" id="{CDB84384-697B-4DF6-A491-A59056DF9825}"/>
              </a:ext>
            </a:extLst>
          </p:cNvPr>
          <p:cNvSpPr txBox="1">
            <a:spLocks noChangeArrowheads="1"/>
          </p:cNvSpPr>
          <p:nvPr/>
        </p:nvSpPr>
        <p:spPr bwMode="auto">
          <a:xfrm>
            <a:off x="5184775" y="53006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2" name="Text Box 22">
            <a:extLst>
              <a:ext uri="{FF2B5EF4-FFF2-40B4-BE49-F238E27FC236}">
                <a16:creationId xmlns:a16="http://schemas.microsoft.com/office/drawing/2014/main" id="{D39FFCDD-D1BF-4250-9F3E-247F3A540A73}"/>
              </a:ext>
            </a:extLst>
          </p:cNvPr>
          <p:cNvSpPr txBox="1">
            <a:spLocks noChangeArrowheads="1"/>
          </p:cNvSpPr>
          <p:nvPr/>
        </p:nvSpPr>
        <p:spPr bwMode="auto">
          <a:xfrm>
            <a:off x="2973388" y="40163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3" name="Text Box 23">
            <a:extLst>
              <a:ext uri="{FF2B5EF4-FFF2-40B4-BE49-F238E27FC236}">
                <a16:creationId xmlns:a16="http://schemas.microsoft.com/office/drawing/2014/main" id="{A7D6567A-962A-43D4-AA84-B748350BCB39}"/>
              </a:ext>
            </a:extLst>
          </p:cNvPr>
          <p:cNvSpPr txBox="1">
            <a:spLocks noChangeArrowheads="1"/>
          </p:cNvSpPr>
          <p:nvPr/>
        </p:nvSpPr>
        <p:spPr bwMode="auto">
          <a:xfrm>
            <a:off x="2952750" y="44719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4" name="Text Box 24">
            <a:extLst>
              <a:ext uri="{FF2B5EF4-FFF2-40B4-BE49-F238E27FC236}">
                <a16:creationId xmlns:a16="http://schemas.microsoft.com/office/drawing/2014/main" id="{E58C3168-1C91-4D0E-AB53-3FCAAE4E51E5}"/>
              </a:ext>
            </a:extLst>
          </p:cNvPr>
          <p:cNvSpPr txBox="1">
            <a:spLocks noChangeArrowheads="1"/>
          </p:cNvSpPr>
          <p:nvPr/>
        </p:nvSpPr>
        <p:spPr bwMode="auto">
          <a:xfrm>
            <a:off x="3527425" y="38608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5" name="Text Box 25">
            <a:extLst>
              <a:ext uri="{FF2B5EF4-FFF2-40B4-BE49-F238E27FC236}">
                <a16:creationId xmlns:a16="http://schemas.microsoft.com/office/drawing/2014/main" id="{8977BEE5-2A4C-498D-A309-7EAD3FEC2D17}"/>
              </a:ext>
            </a:extLst>
          </p:cNvPr>
          <p:cNvSpPr txBox="1">
            <a:spLocks noChangeArrowheads="1"/>
          </p:cNvSpPr>
          <p:nvPr/>
        </p:nvSpPr>
        <p:spPr bwMode="auto">
          <a:xfrm>
            <a:off x="363537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6" name="Text Box 26">
            <a:extLst>
              <a:ext uri="{FF2B5EF4-FFF2-40B4-BE49-F238E27FC236}">
                <a16:creationId xmlns:a16="http://schemas.microsoft.com/office/drawing/2014/main" id="{04BBD7FE-AD9B-4896-9178-013673B98504}"/>
              </a:ext>
            </a:extLst>
          </p:cNvPr>
          <p:cNvSpPr txBox="1">
            <a:spLocks noChangeArrowheads="1"/>
          </p:cNvSpPr>
          <p:nvPr/>
        </p:nvSpPr>
        <p:spPr bwMode="auto">
          <a:xfrm>
            <a:off x="4378325"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7" name="Text Box 27">
            <a:extLst>
              <a:ext uri="{FF2B5EF4-FFF2-40B4-BE49-F238E27FC236}">
                <a16:creationId xmlns:a16="http://schemas.microsoft.com/office/drawing/2014/main" id="{ED94E6EF-F7FA-4C51-8F4D-E12AB5C34334}"/>
              </a:ext>
            </a:extLst>
          </p:cNvPr>
          <p:cNvSpPr txBox="1">
            <a:spLocks noChangeArrowheads="1"/>
          </p:cNvSpPr>
          <p:nvPr/>
        </p:nvSpPr>
        <p:spPr bwMode="auto">
          <a:xfrm>
            <a:off x="3816350"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8" name="Text Box 28">
            <a:extLst>
              <a:ext uri="{FF2B5EF4-FFF2-40B4-BE49-F238E27FC236}">
                <a16:creationId xmlns:a16="http://schemas.microsoft.com/office/drawing/2014/main" id="{A21F7AA7-FC80-465D-9D14-0953A11E19C1}"/>
              </a:ext>
            </a:extLst>
          </p:cNvPr>
          <p:cNvSpPr txBox="1">
            <a:spLocks noChangeArrowheads="1"/>
          </p:cNvSpPr>
          <p:nvPr/>
        </p:nvSpPr>
        <p:spPr bwMode="auto">
          <a:xfrm>
            <a:off x="3743325" y="48323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9" name="Text Box 29">
            <a:extLst>
              <a:ext uri="{FF2B5EF4-FFF2-40B4-BE49-F238E27FC236}">
                <a16:creationId xmlns:a16="http://schemas.microsoft.com/office/drawing/2014/main" id="{FDA274F5-179D-44C7-99ED-B703D70BFEAF}"/>
              </a:ext>
            </a:extLst>
          </p:cNvPr>
          <p:cNvSpPr txBox="1">
            <a:spLocks noChangeArrowheads="1"/>
          </p:cNvSpPr>
          <p:nvPr/>
        </p:nvSpPr>
        <p:spPr bwMode="auto">
          <a:xfrm>
            <a:off x="3455988" y="34290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0" name="Text Box 30">
            <a:extLst>
              <a:ext uri="{FF2B5EF4-FFF2-40B4-BE49-F238E27FC236}">
                <a16:creationId xmlns:a16="http://schemas.microsoft.com/office/drawing/2014/main" id="{C6E5C184-59F0-47E7-AABE-A84014EB0B34}"/>
              </a:ext>
            </a:extLst>
          </p:cNvPr>
          <p:cNvSpPr txBox="1">
            <a:spLocks noChangeArrowheads="1"/>
          </p:cNvSpPr>
          <p:nvPr/>
        </p:nvSpPr>
        <p:spPr bwMode="auto">
          <a:xfrm>
            <a:off x="4824413" y="50482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1" name="Text Box 31">
            <a:extLst>
              <a:ext uri="{FF2B5EF4-FFF2-40B4-BE49-F238E27FC236}">
                <a16:creationId xmlns:a16="http://schemas.microsoft.com/office/drawing/2014/main" id="{271E2741-EBFA-47CE-B1D2-B158D3D55C8C}"/>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2" name="Text Box 32">
            <a:extLst>
              <a:ext uri="{FF2B5EF4-FFF2-40B4-BE49-F238E27FC236}">
                <a16:creationId xmlns:a16="http://schemas.microsoft.com/office/drawing/2014/main" id="{F447D397-2523-4874-B3F0-FC564E7048C2}"/>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3" name="Text Box 33">
            <a:extLst>
              <a:ext uri="{FF2B5EF4-FFF2-40B4-BE49-F238E27FC236}">
                <a16:creationId xmlns:a16="http://schemas.microsoft.com/office/drawing/2014/main" id="{1BEE116A-BF16-4980-B0E5-B910ED86F658}"/>
              </a:ext>
            </a:extLst>
          </p:cNvPr>
          <p:cNvSpPr txBox="1">
            <a:spLocks noChangeArrowheads="1"/>
          </p:cNvSpPr>
          <p:nvPr/>
        </p:nvSpPr>
        <p:spPr bwMode="auto">
          <a:xfrm>
            <a:off x="3419475" y="42926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4" name="Text Box 34">
            <a:extLst>
              <a:ext uri="{FF2B5EF4-FFF2-40B4-BE49-F238E27FC236}">
                <a16:creationId xmlns:a16="http://schemas.microsoft.com/office/drawing/2014/main" id="{94CE4F95-EC10-4C30-88AF-663587F838D3}"/>
              </a:ext>
            </a:extLst>
          </p:cNvPr>
          <p:cNvSpPr txBox="1">
            <a:spLocks noChangeArrowheads="1"/>
          </p:cNvSpPr>
          <p:nvPr/>
        </p:nvSpPr>
        <p:spPr bwMode="auto">
          <a:xfrm>
            <a:off x="4052888" y="6110288"/>
            <a:ext cx="6572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k=1</a:t>
            </a:r>
          </a:p>
        </p:txBody>
      </p:sp>
      <p:sp>
        <p:nvSpPr>
          <p:cNvPr id="40995" name="Freeform 35">
            <a:extLst>
              <a:ext uri="{FF2B5EF4-FFF2-40B4-BE49-F238E27FC236}">
                <a16:creationId xmlns:a16="http://schemas.microsoft.com/office/drawing/2014/main" id="{9AA3BBA7-3534-43B7-86AA-7FE083CE1971}"/>
              </a:ext>
            </a:extLst>
          </p:cNvPr>
          <p:cNvSpPr>
            <a:spLocks noChangeArrowheads="1"/>
          </p:cNvSpPr>
          <p:nvPr/>
        </p:nvSpPr>
        <p:spPr bwMode="auto">
          <a:xfrm>
            <a:off x="3862388" y="3695700"/>
            <a:ext cx="1060450" cy="1452563"/>
          </a:xfrm>
          <a:custGeom>
            <a:avLst/>
            <a:gdLst>
              <a:gd name="T0" fmla="*/ 0 w 2945"/>
              <a:gd name="T1" fmla="*/ 3123 h 4034"/>
              <a:gd name="T2" fmla="*/ 910 w 2945"/>
              <a:gd name="T3" fmla="*/ 4033 h 4034"/>
              <a:gd name="T4" fmla="*/ 2540 w 2945"/>
              <a:gd name="T5" fmla="*/ 4033 h 4034"/>
              <a:gd name="T6" fmla="*/ 1855 w 2945"/>
              <a:gd name="T7" fmla="*/ 2901 h 4034"/>
              <a:gd name="T8" fmla="*/ 2944 w 2945"/>
              <a:gd name="T9" fmla="*/ 1819 h 4034"/>
              <a:gd name="T10" fmla="*/ 2719 w 2945"/>
              <a:gd name="T11" fmla="*/ 0 h 4034"/>
              <a:gd name="T12" fmla="*/ 1142 w 2945"/>
              <a:gd name="T13" fmla="*/ 0 h 4034"/>
              <a:gd name="T14" fmla="*/ 10 w 2945"/>
              <a:gd name="T15" fmla="*/ 1858 h 4034"/>
              <a:gd name="T16" fmla="*/ 610 w 2945"/>
              <a:gd name="T17" fmla="*/ 2270 h 4034"/>
              <a:gd name="T18" fmla="*/ 0 w 2945"/>
              <a:gd name="T19" fmla="*/ 2922 h 4034"/>
              <a:gd name="T20" fmla="*/ 0 w 2945"/>
              <a:gd name="T21" fmla="*/ 3123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5" h="4034">
                <a:moveTo>
                  <a:pt x="0" y="3123"/>
                </a:moveTo>
                <a:lnTo>
                  <a:pt x="910" y="4033"/>
                </a:lnTo>
                <a:lnTo>
                  <a:pt x="2540" y="4033"/>
                </a:lnTo>
                <a:lnTo>
                  <a:pt x="1855" y="2901"/>
                </a:lnTo>
                <a:lnTo>
                  <a:pt x="2944" y="1819"/>
                </a:lnTo>
                <a:lnTo>
                  <a:pt x="2719" y="0"/>
                </a:lnTo>
                <a:lnTo>
                  <a:pt x="1142" y="0"/>
                </a:lnTo>
                <a:lnTo>
                  <a:pt x="10" y="1858"/>
                </a:lnTo>
                <a:lnTo>
                  <a:pt x="610" y="2270"/>
                </a:lnTo>
                <a:lnTo>
                  <a:pt x="0" y="2922"/>
                </a:lnTo>
                <a:lnTo>
                  <a:pt x="0" y="3123"/>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6" name="Freeform 36">
            <a:extLst>
              <a:ext uri="{FF2B5EF4-FFF2-40B4-BE49-F238E27FC236}">
                <a16:creationId xmlns:a16="http://schemas.microsoft.com/office/drawing/2014/main" id="{51252CE7-5F5B-4B99-BB4D-2B7B7A3EB83B}"/>
              </a:ext>
            </a:extLst>
          </p:cNvPr>
          <p:cNvSpPr>
            <a:spLocks noChangeArrowheads="1"/>
          </p:cNvSpPr>
          <p:nvPr/>
        </p:nvSpPr>
        <p:spPr bwMode="auto">
          <a:xfrm>
            <a:off x="2617788" y="5148263"/>
            <a:ext cx="1223962" cy="962025"/>
          </a:xfrm>
          <a:custGeom>
            <a:avLst/>
            <a:gdLst>
              <a:gd name="T0" fmla="*/ 0 w 3400"/>
              <a:gd name="T1" fmla="*/ 38 h 2674"/>
              <a:gd name="T2" fmla="*/ 2460 w 3400"/>
              <a:gd name="T3" fmla="*/ 38 h 2674"/>
              <a:gd name="T4" fmla="*/ 2799 w 3400"/>
              <a:gd name="T5" fmla="*/ 38 h 2674"/>
              <a:gd name="T6" fmla="*/ 3329 w 3400"/>
              <a:gd name="T7" fmla="*/ 676 h 2674"/>
              <a:gd name="T8" fmla="*/ 3399 w 3400"/>
              <a:gd name="T9" fmla="*/ 2673 h 2674"/>
              <a:gd name="T10" fmla="*/ 0 w 3400"/>
              <a:gd name="T11" fmla="*/ 2673 h 2674"/>
              <a:gd name="T12" fmla="*/ 0 w 3400"/>
              <a:gd name="T13" fmla="*/ 0 h 2674"/>
              <a:gd name="T14" fmla="*/ 0 w 3400"/>
              <a:gd name="T15" fmla="*/ 38 h 2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0" h="2674">
                <a:moveTo>
                  <a:pt x="0" y="38"/>
                </a:moveTo>
                <a:lnTo>
                  <a:pt x="2460" y="38"/>
                </a:lnTo>
                <a:lnTo>
                  <a:pt x="2799" y="38"/>
                </a:lnTo>
                <a:lnTo>
                  <a:pt x="3329" y="676"/>
                </a:lnTo>
                <a:lnTo>
                  <a:pt x="3399" y="2673"/>
                </a:lnTo>
                <a:lnTo>
                  <a:pt x="0" y="2673"/>
                </a:lnTo>
                <a:lnTo>
                  <a:pt x="0" y="0"/>
                </a:lnTo>
                <a:lnTo>
                  <a:pt x="0" y="38"/>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b="1"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6662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3" cstate="print">
            <a:alphaModFix amt="20000"/>
          </a:blip>
          <a:srcRect/>
          <a:stretch>
            <a:fillRect/>
          </a:stretch>
        </p:blipFill>
        <p:spPr bwMode="auto">
          <a:xfrm>
            <a:off x="5088507" y="262724"/>
            <a:ext cx="3955302" cy="424535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product rule gives us two ways to factor a joint distribution:</a:t>
                </a:r>
              </a:p>
              <a:p>
                <a:endParaRPr lang="en-US" dirty="0"/>
              </a:p>
              <a:p>
                <a:endParaRPr lang="en-US" dirty="0"/>
              </a:p>
              <a:p>
                <a:r>
                  <a:rPr lang="en-US" dirty="0"/>
                  <a:t>Therefore,</a:t>
                </a:r>
              </a:p>
              <a:p>
                <a:endParaRPr lang="en-US" dirty="0"/>
              </a:p>
              <a:p>
                <a:endParaRPr lang="en-US" dirty="0"/>
              </a:p>
              <a:p>
                <a:endParaRPr lang="en-US" dirty="0"/>
              </a:p>
              <a:p>
                <a:r>
                  <a:rPr lang="en-US" dirty="0"/>
                  <a:t>Why is this useful?</a:t>
                </a:r>
              </a:p>
              <a:p>
                <a:pPr lvl="1"/>
                <a:r>
                  <a:rPr lang="en-US" dirty="0"/>
                  <a:t>Can get diagnostic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cavity</m:t>
                    </m:r>
                    <m:r>
                      <a:rPr lang="en-US" i="1" dirty="0" smtClean="0">
                        <a:latin typeface="Cambria Math" panose="02040503050406030204" pitchFamily="18" charset="0"/>
                      </a:rPr>
                      <m:t> | </m:t>
                    </m:r>
                    <m:r>
                      <m:rPr>
                        <m:nor/>
                      </m:rPr>
                      <a:rPr lang="en-US" i="0" dirty="0" smtClean="0">
                        <a:latin typeface="Cambria Math" panose="02040503050406030204" pitchFamily="18" charset="0"/>
                      </a:rPr>
                      <m:t>toothache</m:t>
                    </m:r>
                    <m:r>
                      <a:rPr lang="en-US" i="1" dirty="0" smtClean="0">
                        <a:latin typeface="Cambria Math" panose="02040503050406030204" pitchFamily="18" charset="0"/>
                      </a:rPr>
                      <m:t>) </m:t>
                    </m:r>
                  </m:oMath>
                </a14:m>
                <a:r>
                  <a:rPr lang="en-US" dirty="0"/>
                  <a:t>from causal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toothache</m:t>
                    </m:r>
                    <m:r>
                      <m:rPr>
                        <m:nor/>
                      </m:rPr>
                      <a:rPr lang="en-US" i="0" dirty="0" smtClean="0">
                        <a:latin typeface="Cambria Math" panose="02040503050406030204" pitchFamily="18" charset="0"/>
                      </a:rPr>
                      <m:t> </m:t>
                    </m:r>
                    <m:r>
                      <a:rPr lang="en-US" i="1" dirty="0" smtClean="0">
                        <a:latin typeface="Cambria Math" panose="02040503050406030204" pitchFamily="18" charset="0"/>
                      </a:rPr>
                      <m:t>| </m:t>
                    </m:r>
                    <m:r>
                      <m:rPr>
                        <m:nor/>
                      </m:rPr>
                      <a:rPr lang="en-US" i="0" dirty="0" smtClean="0">
                        <a:latin typeface="Cambria Math" panose="02040503050406030204" pitchFamily="18" charset="0"/>
                      </a:rPr>
                      <m:t>cavity</m:t>
                    </m:r>
                    <m:r>
                      <a:rPr lang="en-US" i="1" dirty="0" smtClean="0">
                        <a:latin typeface="Cambria Math" panose="02040503050406030204" pitchFamily="18" charset="0"/>
                      </a:rPr>
                      <m:t>)</m:t>
                    </m:r>
                  </m:oMath>
                </a14:m>
                <a:endParaRPr lang="en-US" dirty="0"/>
              </a:p>
              <a:p>
                <a:pPr lvl="1"/>
                <a:r>
                  <a:rPr lang="en-US" dirty="0"/>
                  <a:t>We can update our beliefs based on evidence.</a:t>
                </a:r>
              </a:p>
              <a:p>
                <a:pPr lvl="1"/>
                <a:r>
                  <a:rPr lang="en-US" dirty="0"/>
                  <a:t>Important tool for probabilistic inference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73" t="-1541" r="-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866" name="Object 2"/>
              <p:cNvSpPr txBox="1"/>
              <p:nvPr/>
            </p:nvSpPr>
            <p:spPr bwMode="auto">
              <a:xfrm>
                <a:off x="1676400" y="2221873"/>
                <a:ext cx="5514975"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e>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𝐵</m:t>
                          </m:r>
                        </m:e>
                        <m:e>
                          <m:r>
                            <a:rPr lang="en-US" sz="2400" i="1">
                              <a:solidFill>
                                <a:srgbClr val="000000"/>
                              </a:solidFill>
                              <a:latin typeface="Cambria Math" panose="02040503050406030204" pitchFamily="18" charset="0"/>
                            </a:rPr>
                            <m:t>𝐴</m:t>
                          </m:r>
                        </m:e>
                      </m:d>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𝐴</m:t>
                      </m:r>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6866" name="Object 2"/>
              <p:cNvSpPr txBox="1">
                <a:spLocks noRot="1" noChangeAspect="1" noMove="1" noResize="1" noEditPoints="1" noAdjustHandles="1" noChangeArrowheads="1" noChangeShapeType="1" noTextEdit="1"/>
              </p:cNvSpPr>
              <p:nvPr/>
            </p:nvSpPr>
            <p:spPr bwMode="auto">
              <a:xfrm>
                <a:off x="1676400" y="2221873"/>
                <a:ext cx="5514975" cy="457200"/>
              </a:xfrm>
              <a:prstGeom prst="rect">
                <a:avLst/>
              </a:prstGeom>
              <a:blipFill>
                <a:blip r:embed="rId5"/>
                <a:stretch>
                  <a:fillRect l="-22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514600" y="3343776"/>
                <a:ext cx="3563937" cy="9715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3000" i="1" smtClean="0">
                          <a:solidFill>
                            <a:srgbClr val="000000"/>
                          </a:solidFill>
                          <a:latin typeface="Cambria Math" panose="02040503050406030204" pitchFamily="18" charset="0"/>
                        </a:rPr>
                        <m:t>𝑃</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𝐴</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𝐵</m:t>
                      </m:r>
                      <m:r>
                        <a:rPr lang="en-US" sz="3000" i="1" smtClean="0">
                          <a:solidFill>
                            <a:srgbClr val="000000"/>
                          </a:solidFill>
                          <a:latin typeface="Cambria Math" panose="02040503050406030204" pitchFamily="18" charset="0"/>
                        </a:rPr>
                        <m:t>)=</m:t>
                      </m:r>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𝑃</m:t>
                          </m:r>
                          <m:d>
                            <m:dPr>
                              <m:ctrlPr>
                                <a:rPr lang="en-US" sz="3000" i="1">
                                  <a:solidFill>
                                    <a:srgbClr val="000000"/>
                                  </a:solidFill>
                                  <a:latin typeface="Cambria Math" panose="02040503050406030204" pitchFamily="18" charset="0"/>
                                </a:rPr>
                              </m:ctrlPr>
                            </m:dPr>
                            <m:e>
                              <m:r>
                                <a:rPr lang="en-US" sz="3000" i="1">
                                  <a:solidFill>
                                    <a:srgbClr val="000000"/>
                                  </a:solidFill>
                                  <a:latin typeface="Cambria Math" panose="02040503050406030204" pitchFamily="18" charset="0"/>
                                </a:rPr>
                                <m:t>𝐵</m:t>
                              </m:r>
                            </m:e>
                            <m:e>
                              <m:r>
                                <a:rPr lang="en-US" sz="3000" i="1">
                                  <a:solidFill>
                                    <a:srgbClr val="000000"/>
                                  </a:solidFill>
                                  <a:latin typeface="Cambria Math" panose="02040503050406030204" pitchFamily="18" charset="0"/>
                                </a:rPr>
                                <m:t>𝐴</m:t>
                              </m:r>
                            </m:e>
                          </m:d>
                          <m:r>
                            <a:rPr lang="en-US" sz="3000" b="0" i="1" smtClean="0">
                              <a:solidFill>
                                <a:srgbClr val="000000"/>
                              </a:solidFill>
                              <a:latin typeface="Cambria Math" panose="02040503050406030204" pitchFamily="18" charset="0"/>
                            </a:rPr>
                            <m:t> </m:t>
                          </m:r>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𝐴</m:t>
                          </m:r>
                          <m:r>
                            <a:rPr lang="en-US" sz="3000" i="1">
                              <a:solidFill>
                                <a:srgbClr val="000000"/>
                              </a:solidFill>
                              <a:latin typeface="Cambria Math" panose="02040503050406030204" pitchFamily="18" charset="0"/>
                            </a:rPr>
                            <m:t>)</m:t>
                          </m:r>
                        </m:num>
                        <m:den>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𝐵</m:t>
                          </m:r>
                          <m:r>
                            <a:rPr lang="en-US" sz="3000" i="1">
                              <a:solidFill>
                                <a:srgbClr val="000000"/>
                              </a:solidFill>
                              <a:latin typeface="Cambria Math" panose="02040503050406030204" pitchFamily="18" charset="0"/>
                            </a:rPr>
                            <m:t>)</m:t>
                          </m:r>
                        </m:den>
                      </m:f>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2514600" y="3343776"/>
                <a:ext cx="3563937" cy="971550"/>
              </a:xfrm>
              <a:prstGeom prst="rect">
                <a:avLst/>
              </a:prstGeom>
              <a:blipFill>
                <a:blip r:embed="rId6"/>
                <a:stretch>
                  <a:fillRect/>
                </a:stretch>
              </a:blipFill>
            </p:spPr>
            <p:txBody>
              <a:bodyPr/>
              <a:lstStyle/>
              <a:p>
                <a:r>
                  <a:rPr lang="en-US">
                    <a:noFill/>
                  </a:rPr>
                  <a:t> </a:t>
                </a:r>
              </a:p>
            </p:txBody>
          </p:sp>
        </mc:Fallback>
      </mc:AlternateContent>
      <p:sp>
        <p:nvSpPr>
          <p:cNvPr id="7" name="Rectangle 6"/>
          <p:cNvSpPr/>
          <p:nvPr/>
        </p:nvSpPr>
        <p:spPr>
          <a:xfrm>
            <a:off x="7630330" y="4491335"/>
            <a:ext cx="1361270" cy="461665"/>
          </a:xfrm>
          <a:prstGeom prst="rect">
            <a:avLst/>
          </a:prstGeom>
        </p:spPr>
        <p:txBody>
          <a:bodyPr wrap="none">
            <a:spAutoFit/>
          </a:bodyPr>
          <a:lstStyle/>
          <a:p>
            <a:pPr algn="r"/>
            <a:r>
              <a:rPr lang="en-US" sz="1200" dirty="0"/>
              <a:t>Rev. Thomas </a:t>
            </a:r>
            <a:r>
              <a:rPr lang="en-US" sz="1200" dirty="0" err="1"/>
              <a:t>Bayes</a:t>
            </a:r>
            <a:br>
              <a:rPr lang="en-US" sz="1200" dirty="0"/>
            </a:br>
            <a:r>
              <a:rPr lang="en-US" sz="1200" dirty="0"/>
              <a:t>(1702-1761)</a:t>
            </a:r>
          </a:p>
        </p:txBody>
      </p:sp>
      <p:sp>
        <p:nvSpPr>
          <p:cNvPr id="10" name="Speech Bubble: Rectangle 9">
            <a:extLst>
              <a:ext uri="{FF2B5EF4-FFF2-40B4-BE49-F238E27FC236}">
                <a16:creationId xmlns:a16="http://schemas.microsoft.com/office/drawing/2014/main" id="{1C9D9E2F-17F2-4729-8FEC-3A4134F53AE7}"/>
              </a:ext>
            </a:extLst>
          </p:cNvPr>
          <p:cNvSpPr/>
          <p:nvPr/>
        </p:nvSpPr>
        <p:spPr>
          <a:xfrm>
            <a:off x="5943600" y="2867774"/>
            <a:ext cx="1583307" cy="324603"/>
          </a:xfrm>
          <a:prstGeom prst="wedgeRectCallout">
            <a:avLst>
              <a:gd name="adj1" fmla="val -55979"/>
              <a:gd name="adj2" fmla="val 13119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Prior Prob.</a:t>
            </a:r>
          </a:p>
        </p:txBody>
      </p:sp>
      <p:sp>
        <p:nvSpPr>
          <p:cNvPr id="13" name="Speech Bubble: Rectangle 12">
            <a:extLst>
              <a:ext uri="{FF2B5EF4-FFF2-40B4-BE49-F238E27FC236}">
                <a16:creationId xmlns:a16="http://schemas.microsoft.com/office/drawing/2014/main" id="{F5917077-1DC0-499F-BABF-B9F257A49484}"/>
              </a:ext>
            </a:extLst>
          </p:cNvPr>
          <p:cNvSpPr/>
          <p:nvPr/>
        </p:nvSpPr>
        <p:spPr>
          <a:xfrm>
            <a:off x="2383122" y="2873164"/>
            <a:ext cx="2133600" cy="313824"/>
          </a:xfrm>
          <a:prstGeom prst="wedgeRectCallout">
            <a:avLst>
              <a:gd name="adj1" fmla="val -9340"/>
              <a:gd name="adj2" fmla="val 1856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Posterior Prob.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1E461FEB-B66C-44B6-A830-480AE1D08C5A}"/>
              </a:ext>
            </a:extLst>
          </p:cNvPr>
          <p:cNvSpPr>
            <a:spLocks noGrp="1" noChangeArrowheads="1"/>
          </p:cNvSpPr>
          <p:nvPr>
            <p:ph type="title"/>
          </p:nvPr>
        </p:nvSpPr>
        <p:spPr/>
        <p:txBody>
          <a:bodyPr/>
          <a:lstStyle/>
          <a:p>
            <a:r>
              <a:rPr lang="en-US" altLang="en-US"/>
              <a:t>Example of Bayes Theorem</a:t>
            </a:r>
          </a:p>
        </p:txBody>
      </p:sp>
      <p:sp>
        <p:nvSpPr>
          <p:cNvPr id="44034" name="Rectangle 2">
            <a:extLst>
              <a:ext uri="{FF2B5EF4-FFF2-40B4-BE49-F238E27FC236}">
                <a16:creationId xmlns:a16="http://schemas.microsoft.com/office/drawing/2014/main" id="{4D91428A-6988-46D8-8A46-02220B5D9E5D}"/>
              </a:ext>
            </a:extLst>
          </p:cNvPr>
          <p:cNvSpPr>
            <a:spLocks noGrp="1" noChangeArrowheads="1"/>
          </p:cNvSpPr>
          <p:nvPr>
            <p:ph idx="1"/>
          </p:nvPr>
        </p:nvSpPr>
        <p:spPr/>
        <p:txBody>
          <a:bodyPr/>
          <a:lstStyle/>
          <a:p>
            <a:r>
              <a:rPr lang="en-US" altLang="en-US" dirty="0"/>
              <a:t>A doctor knows that meningitis causes stiff neck 50% of the time → P(S|M)=.5</a:t>
            </a:r>
          </a:p>
          <a:p>
            <a:r>
              <a:rPr lang="en-US" altLang="en-US" dirty="0"/>
              <a:t>Prior probability of any patient having meningitis is </a:t>
            </a:r>
            <a:br>
              <a:rPr lang="en-US" altLang="en-US" dirty="0"/>
            </a:br>
            <a:r>
              <a:rPr lang="en-US" altLang="en-US" dirty="0"/>
              <a:t>P(M) = 1/50,000 = </a:t>
            </a:r>
            <a:r>
              <a:rPr lang="en-US" altLang="en-US" b="1" dirty="0"/>
              <a:t>0.00002</a:t>
            </a:r>
          </a:p>
          <a:p>
            <a:r>
              <a:rPr lang="en-US" altLang="en-US" dirty="0"/>
              <a:t>Prior probability of any patient having stiff neck is </a:t>
            </a:r>
            <a:br>
              <a:rPr lang="en-US" altLang="en-US" dirty="0"/>
            </a:br>
            <a:r>
              <a:rPr lang="en-US" altLang="en-US" dirty="0"/>
              <a:t>P(S) = 1/20=0.05</a:t>
            </a:r>
          </a:p>
          <a:p>
            <a:pPr lvl="1"/>
            <a:endParaRPr lang="en-US" altLang="en-US" dirty="0"/>
          </a:p>
          <a:p>
            <a:r>
              <a:rPr lang="en-US" altLang="en-US" dirty="0"/>
              <a:t> If a patient has stiff neck, what’s the probability he/she has meningitis?</a:t>
            </a:r>
          </a:p>
          <a:p>
            <a:endParaRPr lang="en-US" altLang="en-US" dirty="0"/>
          </a:p>
        </p:txBody>
      </p:sp>
      <p:sp>
        <p:nvSpPr>
          <p:cNvPr id="44036" name="Text Box 4">
            <a:extLst>
              <a:ext uri="{FF2B5EF4-FFF2-40B4-BE49-F238E27FC236}">
                <a16:creationId xmlns:a16="http://schemas.microsoft.com/office/drawing/2014/main" id="{0CB23377-E432-4506-84A9-A73EA5F8F7F8}"/>
              </a:ext>
            </a:extLst>
          </p:cNvPr>
          <p:cNvSpPr txBox="1">
            <a:spLocks noChangeArrowheads="1"/>
          </p:cNvSpPr>
          <p:nvPr/>
        </p:nvSpPr>
        <p:spPr bwMode="auto">
          <a:xfrm>
            <a:off x="4754563" y="6280150"/>
            <a:ext cx="38338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a:latin typeface="Arial" panose="020B0604020202020204" pitchFamily="34" charset="0"/>
              </a:rPr>
              <a:t>Increases the probability by x10!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AFC3DC-1614-44B8-A89F-1D12E38DF7C7}"/>
                  </a:ext>
                </a:extLst>
              </p:cNvPr>
              <p:cNvSpPr txBox="1"/>
              <p:nvPr/>
            </p:nvSpPr>
            <p:spPr>
              <a:xfrm>
                <a:off x="914400" y="5181600"/>
                <a:ext cx="709130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.5×0.00002</m:t>
                          </m:r>
                        </m:num>
                        <m:den>
                          <m:r>
                            <a:rPr lang="en-US" b="0" i="1" smtClean="0">
                              <a:solidFill>
                                <a:schemeClr val="tx1"/>
                              </a:solidFill>
                              <a:latin typeface="Cambria Math" panose="02040503050406030204" pitchFamily="18" charset="0"/>
                            </a:rPr>
                            <m:t>0.05</m:t>
                          </m:r>
                        </m:den>
                      </m:f>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𝟎𝟎𝟎𝟐</m:t>
                      </m:r>
                    </m:oMath>
                  </m:oMathPara>
                </a14:m>
                <a:endParaRPr lang="en-US" b="1" dirty="0"/>
              </a:p>
            </p:txBody>
          </p:sp>
        </mc:Choice>
        <mc:Fallback xmlns="">
          <p:sp>
            <p:nvSpPr>
              <p:cNvPr id="5" name="TextBox 4">
                <a:extLst>
                  <a:ext uri="{FF2B5EF4-FFF2-40B4-BE49-F238E27FC236}">
                    <a16:creationId xmlns:a16="http://schemas.microsoft.com/office/drawing/2014/main" id="{6DAFC3DC-1614-44B8-A89F-1D12E38DF7C7}"/>
                  </a:ext>
                </a:extLst>
              </p:cNvPr>
              <p:cNvSpPr txBox="1">
                <a:spLocks noRot="1" noChangeAspect="1" noMove="1" noResize="1" noEditPoints="1" noAdjustHandles="1" noChangeArrowheads="1" noChangeShapeType="1" noTextEdit="1"/>
              </p:cNvSpPr>
              <p:nvPr/>
            </p:nvSpPr>
            <p:spPr>
              <a:xfrm>
                <a:off x="914400" y="5181600"/>
                <a:ext cx="7091300" cy="782265"/>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749ADC80-071F-4C66-99E6-335907C6B604}"/>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5058" name="Rectangle 2">
                <a:extLst>
                  <a:ext uri="{FF2B5EF4-FFF2-40B4-BE49-F238E27FC236}">
                    <a16:creationId xmlns:a16="http://schemas.microsoft.com/office/drawing/2014/main" id="{2568144E-C971-4B47-9DA4-5433209D120E}"/>
                  </a:ext>
                </a:extLst>
              </p:cNvPr>
              <p:cNvSpPr>
                <a:spLocks noGrp="1" noChangeArrowheads="1"/>
              </p:cNvSpPr>
              <p:nvPr>
                <p:ph idx="1"/>
              </p:nvPr>
            </p:nvSpPr>
            <p:spPr/>
            <p:txBody>
              <a:bodyPr/>
              <a:lstStyle/>
              <a:p>
                <a:r>
                  <a:rPr lang="en-US" altLang="en-US" dirty="0"/>
                  <a:t>Consider each attribute and class label as a random variable.</a:t>
                </a:r>
              </a:p>
              <a:p>
                <a:pPr lvl="1"/>
                <a:endParaRPr lang="en-US" altLang="en-US" dirty="0"/>
              </a:p>
              <a:p>
                <a:r>
                  <a:rPr lang="en-US" altLang="en-US" dirty="0"/>
                  <a:t>Classification problem: Given a record with attributes </a:t>
                </a:r>
                <a14:m>
                  <m:oMath xmlns:m="http://schemas.openxmlformats.org/officeDocument/2006/math">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predict class C.</a:t>
                </a:r>
              </a:p>
              <a:p>
                <a:endParaRPr lang="en-US" altLang="en-US" dirty="0"/>
              </a:p>
              <a:p>
                <a:r>
                  <a:rPr lang="en-US" altLang="en-US" dirty="0"/>
                  <a:t>This can be done by finding the most likely class that has the largest </a:t>
                </a:r>
                <a:br>
                  <a:rPr lang="en-US" altLang="en-US" dirty="0"/>
                </a:br>
                <a:endParaRPr lang="en-US" altLang="en-US" dirty="0"/>
              </a:p>
              <a:p>
                <a:pPr marL="342900" lvl="1" indent="0">
                  <a:buNone/>
                </a:pPr>
                <a14:m>
                  <m:oMathPara xmlns:m="http://schemas.openxmlformats.org/officeDocument/2006/math">
                    <m:oMathParaPr>
                      <m:jc m:val="centerGroup"/>
                    </m:oMathParaPr>
                    <m:oMath xmlns:m="http://schemas.openxmlformats.org/officeDocument/2006/math">
                      <m:r>
                        <m:rPr>
                          <m:nor/>
                        </m:rPr>
                        <a:rPr lang="en-US" altLang="en-US" sz="2800" b="0" i="0" dirty="0" smtClean="0">
                          <a:latin typeface="Cambria Math" panose="02040503050406030204" pitchFamily="18" charset="0"/>
                        </a:rPr>
                        <m:t>argma</m:t>
                      </m:r>
                      <m:sSub>
                        <m:sSubPr>
                          <m:ctrlPr>
                            <a:rPr lang="en-US" altLang="en-US" sz="2800" b="0" i="1" dirty="0" smtClean="0">
                              <a:latin typeface="Cambria Math" panose="02040503050406030204" pitchFamily="18" charset="0"/>
                            </a:rPr>
                          </m:ctrlPr>
                        </m:sSubPr>
                        <m:e>
                          <m:r>
                            <m:rPr>
                              <m:nor/>
                            </m:rPr>
                            <a:rPr lang="en-US" altLang="en-US" sz="2800" b="0" i="0" dirty="0" smtClean="0">
                              <a:latin typeface="Cambria Math" panose="02040503050406030204" pitchFamily="18" charset="0"/>
                            </a:rPr>
                            <m:t>x</m:t>
                          </m:r>
                        </m:e>
                        <m:sub>
                          <m:r>
                            <a:rPr lang="en-US" altLang="en-US" sz="2800" b="0" i="1" dirty="0" smtClean="0">
                              <a:latin typeface="Cambria Math" panose="02040503050406030204" pitchFamily="18" charset="0"/>
                            </a:rPr>
                            <m:t>𝐶</m:t>
                          </m:r>
                        </m:sub>
                      </m:sSub>
                      <m:r>
                        <a:rPr lang="en-US" altLang="en-US" sz="2800" b="0" i="1" dirty="0" smtClean="0">
                          <a:latin typeface="Cambria Math" panose="02040503050406030204" pitchFamily="18" charset="0"/>
                        </a:rPr>
                        <m:t> </m:t>
                      </m:r>
                      <m:r>
                        <a:rPr lang="en-US" altLang="en-US" sz="2800" i="1" dirty="0" smtClean="0">
                          <a:latin typeface="Cambria Math" panose="02040503050406030204" pitchFamily="18" charset="0"/>
                        </a:rPr>
                        <m:t>𝑃</m:t>
                      </m:r>
                      <m:d>
                        <m:dPr>
                          <m:endChr m:val="|"/>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𝐶</m:t>
                          </m:r>
                          <m:r>
                            <a:rPr lang="en-US" altLang="en-US" sz="2800" i="1" dirty="0" smtClean="0">
                              <a:latin typeface="Cambria Math" panose="02040503050406030204" pitchFamily="18" charset="0"/>
                            </a:rPr>
                            <m:t> </m:t>
                          </m:r>
                        </m:e>
                      </m:d>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1</m:t>
                          </m:r>
                        </m:sub>
                      </m:sSub>
                      <m:r>
                        <a:rPr lang="en-US" altLang="en-US" sz="2800" i="1" dirty="0" smtClean="0">
                          <a:latin typeface="Cambria Math" panose="02040503050406030204" pitchFamily="18" charset="0"/>
                        </a:rPr>
                        <m:t>, </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2</m:t>
                          </m:r>
                        </m:sub>
                      </m:sSub>
                      <m:r>
                        <a:rPr lang="en-US" altLang="en-US" sz="2800" i="1" dirty="0" smtClean="0">
                          <a:latin typeface="Cambria Math" panose="02040503050406030204" pitchFamily="18" charset="0"/>
                        </a:rPr>
                        <m:t>,…,</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𝑛</m:t>
                          </m:r>
                        </m:sub>
                      </m:sSub>
                      <m:r>
                        <a:rPr lang="en-US" altLang="en-US" sz="2800" i="1" dirty="0" smtClean="0">
                          <a:latin typeface="Cambria Math" panose="02040503050406030204" pitchFamily="18" charset="0"/>
                        </a:rPr>
                        <m:t>)</m:t>
                      </m:r>
                    </m:oMath>
                  </m:oMathPara>
                </a14:m>
                <a:endParaRPr lang="en-US" altLang="en-US" sz="2800" dirty="0"/>
              </a:p>
              <a:p>
                <a:endParaRPr lang="en-US" altLang="en-US" sz="3100" dirty="0"/>
              </a:p>
              <a:p>
                <a:r>
                  <a:rPr lang="en-US" altLang="en-US" dirty="0"/>
                  <a:t>This classification rule is guaranteed to be  </a:t>
                </a:r>
                <a:r>
                  <a:rPr lang="en-US" altLang="en-US" b="1" dirty="0"/>
                  <a:t>optimal</a:t>
                </a:r>
                <a:r>
                  <a:rPr lang="en-US" altLang="en-US" dirty="0"/>
                  <a:t> for the accuracy measure!</a:t>
                </a:r>
              </a:p>
              <a:p>
                <a:endParaRPr lang="en-US" altLang="en-US" sz="3100" dirty="0"/>
              </a:p>
              <a:p>
                <a:pPr lvl="1"/>
                <a:endParaRPr lang="en-US" altLang="en-US" dirty="0"/>
              </a:p>
            </p:txBody>
          </p:sp>
        </mc:Choice>
        <mc:Fallback xmlns="">
          <p:sp>
            <p:nvSpPr>
              <p:cNvPr id="45058" name="Rectangle 2">
                <a:extLst>
                  <a:ext uri="{FF2B5EF4-FFF2-40B4-BE49-F238E27FC236}">
                    <a16:creationId xmlns:a16="http://schemas.microsoft.com/office/drawing/2014/main" id="{2568144E-C971-4B47-9DA4-5433209D120E}"/>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842EC54E-0E4F-484F-9D47-5F051DBDD840}"/>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6082" name="Rectangle 2">
                <a:extLst>
                  <a:ext uri="{FF2B5EF4-FFF2-40B4-BE49-F238E27FC236}">
                    <a16:creationId xmlns:a16="http://schemas.microsoft.com/office/drawing/2014/main" id="{8407DF8B-11E6-4F6F-8C68-5B159CB2E638}"/>
                  </a:ext>
                </a:extLst>
              </p:cNvPr>
              <p:cNvSpPr>
                <a:spLocks noGrp="1" noChangeArrowheads="1"/>
              </p:cNvSpPr>
              <p:nvPr>
                <p:ph idx="1"/>
              </p:nvPr>
            </p:nvSpPr>
            <p:spPr/>
            <p:txBody>
              <a:bodyPr>
                <a:normAutofit lnSpcReduction="10000"/>
              </a:bodyPr>
              <a:lstStyle/>
              <a:p>
                <a:r>
                  <a:rPr lang="en-US" altLang="en-US" dirty="0"/>
                  <a:t>Compute the posterior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for all values of </a:t>
                </a:r>
                <a14:m>
                  <m:oMath xmlns:m="http://schemas.openxmlformats.org/officeDocument/2006/math">
                    <m:r>
                      <a:rPr lang="en-US" altLang="en-US" i="1" dirty="0" smtClean="0">
                        <a:latin typeface="Cambria Math" panose="02040503050406030204" pitchFamily="18" charset="0"/>
                      </a:rPr>
                      <m:t>𝐶</m:t>
                    </m:r>
                  </m:oMath>
                </a14:m>
                <a:r>
                  <a:rPr lang="en-US" altLang="en-US" dirty="0"/>
                  <a:t> using the Bayes theorem</a:t>
                </a:r>
              </a:p>
              <a:p>
                <a:pPr lvl="1"/>
                <a:endParaRPr lang="en-US" altLang="en-US" dirty="0"/>
              </a:p>
              <a:p>
                <a:pPr lvl="1"/>
                <a:endParaRPr lang="en-US" altLang="en-US" dirty="0"/>
              </a:p>
              <a:p>
                <a:pPr marL="0" indent="0">
                  <a:buNone/>
                </a:pPr>
                <a:br>
                  <a:rPr lang="en-US" altLang="en-US" dirty="0"/>
                </a:br>
                <a:endParaRPr lang="en-US" altLang="en-US" dirty="0"/>
              </a:p>
              <a:p>
                <a:r>
                  <a:rPr lang="en-US" altLang="en-US" dirty="0"/>
                  <a:t>Equivalent to choosing value of C that maximizes</a:t>
                </a:r>
                <a:br>
                  <a:rPr lang="en-US" altLang="en-US" dirty="0"/>
                </a:br>
                <a:r>
                  <a:rPr lang="en-US" altLang="en-US" dirty="0"/>
                  <a:t>     		arg</a:t>
                </a:r>
                <a14:m>
                  <m:oMath xmlns:m="http://schemas.openxmlformats.org/officeDocument/2006/math">
                    <m:func>
                      <m:funcPr>
                        <m:ctrlPr>
                          <a:rPr lang="en-US" altLang="en-US" b="0" i="1" dirty="0" smtClean="0">
                            <a:latin typeface="Cambria Math" panose="02040503050406030204" pitchFamily="18" charset="0"/>
                          </a:rPr>
                        </m:ctrlPr>
                      </m:funcPr>
                      <m:fName>
                        <m:limLow>
                          <m:limLowPr>
                            <m:ctrlPr>
                              <a:rPr lang="en-US" altLang="en-US" b="0" i="1" dirty="0" smtClean="0">
                                <a:latin typeface="Cambria Math" panose="02040503050406030204" pitchFamily="18" charset="0"/>
                              </a:rPr>
                            </m:ctrlPr>
                          </m:limLowPr>
                          <m:e>
                            <m:r>
                              <m:rPr>
                                <m:sty m:val="p"/>
                              </m:rPr>
                              <a:rPr lang="en-US" altLang="en-US" b="0" i="0" dirty="0" smtClean="0">
                                <a:latin typeface="Cambria Math" panose="02040503050406030204" pitchFamily="18" charset="0"/>
                              </a:rPr>
                              <m:t>max</m:t>
                            </m:r>
                          </m:e>
                          <m:lim>
                            <m:r>
                              <a:rPr lang="en-US" altLang="en-US" b="0" i="1" dirty="0" smtClean="0">
                                <a:latin typeface="Cambria Math" panose="02040503050406030204" pitchFamily="18" charset="0"/>
                              </a:rPr>
                              <m:t>𝐶</m:t>
                            </m:r>
                          </m:lim>
                        </m:limLow>
                      </m:fName>
                      <m:e>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2</m:t>
                            </m:r>
                          </m:sub>
                        </m:sSub>
                        <m:r>
                          <a:rPr lang="en-US" altLang="en-US" i="1" dirty="0">
                            <a:latin typeface="Cambria Math" panose="02040503050406030204" pitchFamily="18" charset="0"/>
                          </a:rPr>
                          <m:t>, …,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𝑛</m:t>
                            </m:r>
                          </m:sub>
                        </m:sSub>
                        <m:r>
                          <a:rPr lang="en-US" altLang="en-US" i="1" dirty="0">
                            <a:latin typeface="Cambria Math" panose="02040503050406030204" pitchFamily="18" charset="0"/>
                          </a:rPr>
                          <m:t>| </m:t>
                        </m:r>
                        <m:r>
                          <a:rPr lang="en-US" altLang="en-US" i="1" dirty="0">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r>
                          <a:rPr lang="en-US" altLang="en-US" i="1" dirty="0">
                            <a:latin typeface="Cambria Math" panose="02040503050406030204" pitchFamily="18" charset="0"/>
                          </a:rPr>
                          <m:t>𝐶</m:t>
                        </m:r>
                        <m:r>
                          <a:rPr lang="en-US" altLang="en-US" i="1" dirty="0">
                            <a:latin typeface="Cambria Math" panose="02040503050406030204" pitchFamily="18" charset="0"/>
                          </a:rPr>
                          <m:t>)</m:t>
                        </m:r>
                        <m:r>
                          <m:rPr>
                            <m:nor/>
                          </m:rPr>
                          <a:rPr lang="en-US" altLang="en-US" dirty="0"/>
                          <m:t> </m:t>
                        </m:r>
                      </m:e>
                    </m:func>
                  </m:oMath>
                </a14:m>
                <a:endParaRPr lang="en-US" altLang="en-US" dirty="0"/>
              </a:p>
              <a:p>
                <a:endParaRPr lang="en-US" altLang="en-US" dirty="0"/>
              </a:p>
              <a:p>
                <a:r>
                  <a:rPr lang="en-US" altLang="en-US" dirty="0"/>
                  <a:t>Estimating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 is easy, but how do we estimate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br>
                  <a:rPr lang="en-US" altLang="en-US" dirty="0"/>
                </a:br>
                <a:br>
                  <a:rPr lang="en-US" altLang="en-US" dirty="0"/>
                </a:br>
                <a:r>
                  <a:rPr lang="en-US" altLang="en-US" dirty="0"/>
                  <a:t>Unfortunately, this table is very large and can only be estimated for a small number of attributes.</a:t>
                </a:r>
              </a:p>
            </p:txBody>
          </p:sp>
        </mc:Choice>
        <mc:Fallback xmlns="">
          <p:sp>
            <p:nvSpPr>
              <p:cNvPr id="46082" name="Rectangle 2">
                <a:extLst>
                  <a:ext uri="{FF2B5EF4-FFF2-40B4-BE49-F238E27FC236}">
                    <a16:creationId xmlns:a16="http://schemas.microsoft.com/office/drawing/2014/main" id="{8407DF8B-11E6-4F6F-8C68-5B159CB2E638}"/>
                  </a:ext>
                </a:extLst>
              </p:cNvPr>
              <p:cNvSpPr>
                <a:spLocks noGrp="1" noRot="1" noChangeAspect="1" noMove="1" noResize="1" noEditPoints="1" noAdjustHandles="1" noChangeArrowheads="1" noChangeShapeType="1" noTextEdit="1"/>
              </p:cNvSpPr>
              <p:nvPr>
                <p:ph idx="1"/>
              </p:nvPr>
            </p:nvSpPr>
            <p:spPr>
              <a:blipFill>
                <a:blip r:embed="rId3"/>
                <a:stretch>
                  <a:fillRect l="-773" t="-2101" r="-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D29CA9-CB7A-4BE9-AEEC-870F0DA24B5E}"/>
                  </a:ext>
                </a:extLst>
              </p:cNvPr>
              <p:cNvSpPr txBox="1"/>
              <p:nvPr/>
            </p:nvSpPr>
            <p:spPr>
              <a:xfrm>
                <a:off x="866799" y="2433283"/>
                <a:ext cx="7748018" cy="640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𝐶</m:t>
                              </m:r>
                            </m:lim>
                          </m:limLow>
                        </m:fName>
                        <m:e>
                          <m:r>
                            <a:rPr lang="en-US" sz="2000" i="1">
                              <a:solidFill>
                                <a:schemeClr val="tx1"/>
                              </a:solidFill>
                              <a:latin typeface="Cambria Math" panose="02040503050406030204" pitchFamily="18" charset="0"/>
                            </a:rPr>
                            <m:t>𝑃</m:t>
                          </m:r>
                          <m:d>
                            <m:dPr>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𝐶</m:t>
                              </m:r>
                              <m:r>
                                <a:rPr lang="en-US" sz="2000" i="1">
                                  <a:solidFill>
                                    <a:schemeClr val="tx1"/>
                                  </a:solidFill>
                                  <a:latin typeface="Cambria Math" panose="02040503050406030204" pitchFamily="18" charset="0"/>
                                </a:rPr>
                                <m:t> </m:t>
                              </m:r>
                            </m:e>
                          </m:d>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1</m:t>
                              </m:r>
                            </m:sub>
                          </m:sSub>
                          <m:r>
                            <a:rPr lang="en-US" altLang="en-US" sz="2000" i="1" dirty="0">
                              <a:solidFill>
                                <a:schemeClr val="tx1"/>
                              </a:solidFill>
                              <a:latin typeface="Cambria Math" panose="02040503050406030204" pitchFamily="18" charset="0"/>
                            </a:rPr>
                            <m:t>,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2</m:t>
                              </m:r>
                            </m:sub>
                          </m:sSub>
                          <m:r>
                            <a:rPr lang="en-US" altLang="en-US" sz="2000" i="1" dirty="0">
                              <a:solidFill>
                                <a:schemeClr val="tx1"/>
                              </a:solidFill>
                              <a:latin typeface="Cambria Math" panose="02040503050406030204" pitchFamily="18" charset="0"/>
                            </a:rPr>
                            <m:t>, …,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𝑛</m:t>
                              </m:r>
                            </m:sub>
                          </m:sSub>
                          <m:r>
                            <a:rPr lang="en-US" altLang="en-US" sz="2000" b="0" i="1" dirty="0" smtClean="0">
                              <a:solidFill>
                                <a:schemeClr val="tx1"/>
                              </a:solidFill>
                              <a:latin typeface="Cambria Math" panose="02040503050406030204" pitchFamily="18" charset="0"/>
                            </a:rPr>
                            <m:t>)</m:t>
                          </m:r>
                        </m:e>
                      </m:func>
                      <m:r>
                        <a:rPr lang="en-US" altLang="en-US" sz="2000" b="0" i="1" dirty="0" smtClean="0">
                          <a:solidFill>
                            <a:schemeClr val="tx1"/>
                          </a:solidFill>
                          <a:latin typeface="Cambria Math" panose="02040503050406030204" pitchFamily="18" charset="0"/>
                        </a:rPr>
                        <m:t>=</m:t>
                      </m:r>
                      <m:r>
                        <m:rPr>
                          <m:nor/>
                        </m:rPr>
                        <a:rPr lang="en-US" altLang="en-US" sz="2000" b="0" i="0" dirty="0" smtClean="0">
                          <a:solidFill>
                            <a:schemeClr val="tx1"/>
                          </a:solidFill>
                          <a:latin typeface="Cambria Math" panose="02040503050406030204" pitchFamily="18" charset="0"/>
                        </a:rPr>
                        <m:t>argma</m:t>
                      </m:r>
                      <m:sSub>
                        <m:sSubPr>
                          <m:ctrlPr>
                            <a:rPr lang="en-US" altLang="en-US" sz="2000" b="0" i="1" dirty="0" smtClean="0">
                              <a:solidFill>
                                <a:schemeClr val="tx1"/>
                              </a:solidFill>
                              <a:latin typeface="Cambria Math" panose="02040503050406030204" pitchFamily="18" charset="0"/>
                            </a:rPr>
                          </m:ctrlPr>
                        </m:sSubPr>
                        <m:e>
                          <m:r>
                            <m:rPr>
                              <m:nor/>
                            </m:rPr>
                            <a:rPr lang="en-US" altLang="en-US" sz="2000" b="0" i="0" dirty="0" smtClean="0">
                              <a:solidFill>
                                <a:schemeClr val="tx1"/>
                              </a:solidFill>
                              <a:latin typeface="Cambria Math" panose="02040503050406030204" pitchFamily="18" charset="0"/>
                            </a:rPr>
                            <m:t>x</m:t>
                          </m:r>
                        </m:e>
                        <m:sub>
                          <m:r>
                            <a:rPr lang="en-US" altLang="en-US" sz="2000" b="0" i="1" dirty="0" smtClean="0">
                              <a:solidFill>
                                <a:schemeClr val="tx1"/>
                              </a:solidFill>
                              <a:latin typeface="Cambria Math" panose="02040503050406030204" pitchFamily="18" charset="0"/>
                            </a:rPr>
                            <m:t>𝐶</m:t>
                          </m:r>
                        </m:sub>
                      </m:sSub>
                      <m:f>
                        <m:fPr>
                          <m:ctrlPr>
                            <a:rPr lang="en-US" altLang="en-US" sz="2000" b="0" i="1" dirty="0" smtClean="0">
                              <a:solidFill>
                                <a:schemeClr val="tx1"/>
                              </a:solidFill>
                              <a:latin typeface="Cambria Math" panose="02040503050406030204" pitchFamily="18" charset="0"/>
                            </a:rPr>
                          </m:ctrlPr>
                        </m:fPr>
                        <m:num>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m:t>
                          </m:r>
                        </m:num>
                        <m:den>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m:t>
                          </m:r>
                        </m:den>
                      </m:f>
                    </m:oMath>
                  </m:oMathPara>
                </a14:m>
                <a:br>
                  <a:rPr lang="en-US" altLang="en-US" sz="2000" dirty="0">
                    <a:solidFill>
                      <a:schemeClr val="tx1"/>
                    </a:solidFill>
                  </a:rPr>
                </a:br>
                <a:endParaRPr lang="en-US" sz="2000" dirty="0">
                  <a:solidFill>
                    <a:schemeClr val="tx1"/>
                  </a:solidFill>
                </a:endParaRPr>
              </a:p>
            </p:txBody>
          </p:sp>
        </mc:Choice>
        <mc:Fallback xmlns="">
          <p:sp>
            <p:nvSpPr>
              <p:cNvPr id="5" name="TextBox 4">
                <a:extLst>
                  <a:ext uri="{FF2B5EF4-FFF2-40B4-BE49-F238E27FC236}">
                    <a16:creationId xmlns:a16="http://schemas.microsoft.com/office/drawing/2014/main" id="{A3D29CA9-CB7A-4BE9-AEEC-870F0DA24B5E}"/>
                  </a:ext>
                </a:extLst>
              </p:cNvPr>
              <p:cNvSpPr txBox="1">
                <a:spLocks noRot="1" noChangeAspect="1" noMove="1" noResize="1" noEditPoints="1" noAdjustHandles="1" noChangeArrowheads="1" noChangeShapeType="1" noTextEdit="1"/>
              </p:cNvSpPr>
              <p:nvPr/>
            </p:nvSpPr>
            <p:spPr>
              <a:xfrm>
                <a:off x="866799" y="2433283"/>
                <a:ext cx="7748018" cy="640881"/>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14A0AD27-86E8-34EE-51B8-46F34ACEFEC2}"/>
              </a:ext>
            </a:extLst>
          </p:cNvPr>
          <p:cNvSpPr/>
          <p:nvPr/>
        </p:nvSpPr>
        <p:spPr>
          <a:xfrm>
            <a:off x="6693199" y="3441148"/>
            <a:ext cx="1921618" cy="838200"/>
          </a:xfrm>
          <a:prstGeom prst="wedgeRoundRectCallout">
            <a:avLst>
              <a:gd name="adj1" fmla="val -46120"/>
              <a:gd name="adj2" fmla="val -8717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400" dirty="0">
                <a:latin typeface="Arial" panose="020B0604020202020204" pitchFamily="34" charset="0"/>
              </a:rPr>
              <a:t>This is a constant! </a:t>
            </a:r>
            <a:br>
              <a:rPr lang="en-US" altLang="en-US" sz="1400" dirty="0">
                <a:latin typeface="Arial" panose="020B0604020202020204" pitchFamily="34" charset="0"/>
              </a:rPr>
            </a:br>
            <a:r>
              <a:rPr lang="en-US" altLang="en-US" sz="1400" dirty="0">
                <a:latin typeface="Arial" panose="020B0604020202020204" pitchFamily="34" charset="0"/>
              </a:rPr>
              <a:t>We don’t need it for the max.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B95F845-1F9E-41B8-86B1-64722381CB12}"/>
              </a:ext>
            </a:extLst>
          </p:cNvPr>
          <p:cNvSpPr>
            <a:spLocks noGrp="1" noChangeArrowheads="1"/>
          </p:cNvSpPr>
          <p:nvPr>
            <p:ph type="title"/>
          </p:nvPr>
        </p:nvSpPr>
        <p:spPr/>
        <p:txBody>
          <a:bodyPr/>
          <a:lstStyle/>
          <a:p>
            <a:r>
              <a:rPr lang="en-US" altLang="en-US"/>
              <a:t>Naïve Bayes Classifier</a:t>
            </a:r>
          </a:p>
        </p:txBody>
      </p:sp>
      <mc:AlternateContent xmlns:mc="http://schemas.openxmlformats.org/markup-compatibility/2006" xmlns:a14="http://schemas.microsoft.com/office/drawing/2010/main">
        <mc:Choice Requires="a14">
          <p:sp>
            <p:nvSpPr>
              <p:cNvPr id="47107" name="Rectangle 3">
                <a:extLst>
                  <a:ext uri="{FF2B5EF4-FFF2-40B4-BE49-F238E27FC236}">
                    <a16:creationId xmlns:a16="http://schemas.microsoft.com/office/drawing/2014/main" id="{788C06E3-8471-404B-9E53-5E0B10DEF41E}"/>
                  </a:ext>
                </a:extLst>
              </p:cNvPr>
              <p:cNvSpPr>
                <a:spLocks noGrp="1" noChangeArrowheads="1"/>
              </p:cNvSpPr>
              <p:nvPr>
                <p:ph idx="1"/>
              </p:nvPr>
            </p:nvSpPr>
            <p:spPr/>
            <p:txBody>
              <a:bodyPr>
                <a:normAutofit/>
              </a:bodyPr>
              <a:lstStyle/>
              <a:p>
                <a:pPr marL="0" indent="0">
                  <a:buNone/>
                </a:pPr>
                <a:r>
                  <a:rPr lang="en-US" altLang="en-US" dirty="0"/>
                  <a:t>Assume independence among attributes </a:t>
                </a:r>
                <a14:m>
                  <m:oMath xmlns:m="http://schemas.openxmlformats.org/officeDocument/2006/math">
                    <m:r>
                      <a:rPr lang="en-US" altLang="en-US" i="1" dirty="0" smtClean="0">
                        <a:latin typeface="Cambria Math" panose="02040503050406030204" pitchFamily="18" charset="0"/>
                      </a:rPr>
                      <m:t>𝐴</m:t>
                    </m:r>
                  </m:oMath>
                </a14:m>
                <a:r>
                  <a:rPr lang="en-US" altLang="en-US" dirty="0"/>
                  <a:t> given the class. Now we can factor the probability distribution into the product of a few independent probabilities.     </a:t>
                </a:r>
              </a:p>
              <a:p>
                <a:pPr marL="342900" lvl="1" indent="0">
                  <a:buNone/>
                </a:pPr>
                <a:endParaRPr lang="en-US" altLang="en-US" i="1" dirty="0">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m:t>
                      </m:r>
                      <m:r>
                        <a:rPr lang="en-US" altLang="en-US" b="0" i="1" dirty="0" smtClean="0">
                          <a:latin typeface="Cambria Math" panose="02040503050406030204" pitchFamily="18" charset="0"/>
                        </a:rPr>
                        <m:t>=</m:t>
                      </m:r>
                      <m:nary>
                        <m:naryPr>
                          <m:chr m:val="∏"/>
                          <m:supHide m:val="on"/>
                          <m:ctrlPr>
                            <a:rPr lang="en-US" altLang="en-US" b="0" i="1" dirty="0" smtClean="0">
                              <a:latin typeface="Cambria Math" panose="02040503050406030204" pitchFamily="18" charset="0"/>
                            </a:rPr>
                          </m:ctrlPr>
                        </m:naryPr>
                        <m:sub>
                          <m:r>
                            <m:rPr>
                              <m:brk m:alnAt="7"/>
                            </m:rPr>
                            <a:rPr lang="en-US" altLang="en-US" b="0" i="1" dirty="0" smtClean="0">
                              <a:latin typeface="Cambria Math" panose="02040503050406030204" pitchFamily="18" charset="0"/>
                            </a:rPr>
                            <m:t>𝑖</m:t>
                          </m:r>
                        </m:sub>
                        <m:sup/>
                        <m:e>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𝐶</m:t>
                          </m:r>
                          <m:r>
                            <a:rPr lang="en-US" altLang="en-US" b="0" i="1" dirty="0" smtClean="0">
                              <a:latin typeface="Cambria Math" panose="02040503050406030204" pitchFamily="18" charset="0"/>
                            </a:rPr>
                            <m:t>)</m:t>
                          </m:r>
                        </m:e>
                      </m:nary>
                    </m:oMath>
                  </m:oMathPara>
                </a14:m>
                <a:endParaRPr lang="en-US" altLang="en-US" dirty="0"/>
              </a:p>
              <a:p>
                <a:pPr marL="342900" lvl="1" indent="0">
                  <a:buNone/>
                </a:pPr>
                <a:endParaRPr lang="en-US" altLang="en-US" dirty="0"/>
              </a:p>
              <a:p>
                <a:pPr marL="0" indent="0">
                  <a:buNone/>
                </a:pPr>
                <a:r>
                  <a:rPr lang="en-US" altLang="en-US" dirty="0"/>
                  <a:t>We can estimate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b="0" i="1" dirty="0" smtClean="0">
                        <a:latin typeface="Cambria Math" panose="02040503050406030204" pitchFamily="18" charset="0"/>
                      </a:rPr>
                      <m:t>)</m:t>
                    </m:r>
                  </m:oMath>
                </a14:m>
                <a:r>
                  <a:rPr lang="en-US" altLang="en-US" dirty="0"/>
                  <a:t> for all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a:t>
                </a:r>
              </a:p>
              <a:p>
                <a:pPr lvl="1"/>
                <a:endParaRPr lang="en-US" altLang="en-US" dirty="0"/>
              </a:p>
              <a:p>
                <a:pPr marL="0" indent="0">
                  <a:buNone/>
                </a:pPr>
                <a:r>
                  <a:rPr lang="en-US" altLang="en-US" dirty="0"/>
                  <a:t>A new observation is classified to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  such that: </a:t>
                </a:r>
              </a:p>
            </p:txBody>
          </p:sp>
        </mc:Choice>
        <mc:Fallback xmlns="">
          <p:sp>
            <p:nvSpPr>
              <p:cNvPr id="47107" name="Rectangle 3">
                <a:extLst>
                  <a:ext uri="{FF2B5EF4-FFF2-40B4-BE49-F238E27FC236}">
                    <a16:creationId xmlns:a16="http://schemas.microsoft.com/office/drawing/2014/main" id="{788C06E3-8471-404B-9E53-5E0B10DEF41E}"/>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C00DD0-157C-4B28-AA62-245A11F3D6B0}"/>
                  </a:ext>
                </a:extLst>
              </p:cNvPr>
              <p:cNvSpPr txBox="1"/>
              <p:nvPr/>
            </p:nvSpPr>
            <p:spPr>
              <a:xfrm>
                <a:off x="2895600" y="5257800"/>
                <a:ext cx="3104696"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𝑗</m:t>
                              </m:r>
                            </m:lim>
                          </m:limLow>
                        </m:fName>
                        <m:e>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e>
                          </m:d>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𝑖</m:t>
                              </m:r>
                            </m:sub>
                            <m:sup/>
                            <m:e>
                              <m:r>
                                <a:rPr lang="en-US" sz="2000" b="0" i="1" smtClean="0">
                                  <a:solidFill>
                                    <a:schemeClr val="tx1"/>
                                  </a:solidFill>
                                  <a:latin typeface="Cambria Math" panose="02040503050406030204" pitchFamily="18" charset="0"/>
                                </a:rPr>
                                <m:t>𝑃</m:t>
                              </m:r>
                              <m:d>
                                <m:dPr>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e>
                              </m:d>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 </m:t>
                              </m:r>
                            </m:e>
                          </m:nary>
                        </m:e>
                      </m:func>
                    </m:oMath>
                  </m:oMathPara>
                </a14:m>
                <a:endParaRPr lang="en-US" dirty="0"/>
              </a:p>
            </p:txBody>
          </p:sp>
        </mc:Choice>
        <mc:Fallback xmlns="">
          <p:sp>
            <p:nvSpPr>
              <p:cNvPr id="4" name="TextBox 3">
                <a:extLst>
                  <a:ext uri="{FF2B5EF4-FFF2-40B4-BE49-F238E27FC236}">
                    <a16:creationId xmlns:a16="http://schemas.microsoft.com/office/drawing/2014/main" id="{EEC00DD0-157C-4B28-AA62-245A11F3D6B0}"/>
                  </a:ext>
                </a:extLst>
              </p:cNvPr>
              <p:cNvSpPr txBox="1">
                <a:spLocks noRot="1" noChangeAspect="1" noMove="1" noResize="1" noEditPoints="1" noAdjustHandles="1" noChangeArrowheads="1" noChangeShapeType="1" noTextEdit="1"/>
              </p:cNvSpPr>
              <p:nvPr/>
            </p:nvSpPr>
            <p:spPr>
              <a:xfrm>
                <a:off x="2895600" y="5257800"/>
                <a:ext cx="3104696" cy="74693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E1BEFF6A-C408-4D39-9A9B-52FCDFCC0714}"/>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8130" name="Rectangle 2">
                <a:extLst>
                  <a:ext uri="{FF2B5EF4-FFF2-40B4-BE49-F238E27FC236}">
                    <a16:creationId xmlns:a16="http://schemas.microsoft.com/office/drawing/2014/main" id="{0927DED7-DC2D-4B0E-A155-CD97E6AD2358}"/>
                  </a:ext>
                </a:extLst>
              </p:cNvPr>
              <p:cNvSpPr>
                <a:spLocks noGrp="1" noChangeArrowheads="1"/>
              </p:cNvSpPr>
              <p:nvPr>
                <p:ph idx="1"/>
              </p:nvPr>
            </p:nvSpPr>
            <p:spPr>
              <a:xfrm>
                <a:off x="628650" y="1825625"/>
                <a:ext cx="3943350" cy="4351338"/>
              </a:xfrm>
            </p:spPr>
            <p:txBody>
              <a:bodyPr>
                <a:normAutofit fontScale="92500" lnSpcReduction="20000"/>
              </a:bodyPr>
              <a:lstStyle/>
              <a:p>
                <a:r>
                  <a:rPr lang="en-US" altLang="en-US" dirty="0"/>
                  <a:t>Use the maximum likelihood estimate.</a:t>
                </a:r>
              </a:p>
              <a:p>
                <a:endParaRPr lang="en-US" altLang="en-US" dirty="0"/>
              </a:p>
              <a:p>
                <a:r>
                  <a:rPr lang="en-US" altLang="en-US" dirty="0"/>
                  <a:t>Class: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𝑁</m:t>
                    </m:r>
                  </m:oMath>
                </a14:m>
                <a:endParaRPr lang="en-US" altLang="en-US" dirty="0"/>
              </a:p>
              <a:p>
                <a:pPr marL="342900" lvl="1" indent="0">
                  <a:buNone/>
                </a:pPr>
                <a:r>
                  <a:rPr lang="en-US" altLang="en-US" dirty="0"/>
                  <a:t>e.g.,  P(C=No) = 7/10, </a:t>
                </a:r>
                <a:br>
                  <a:rPr lang="en-US" altLang="en-US" dirty="0"/>
                </a:br>
                <a:r>
                  <a:rPr lang="en-US" altLang="en-US" dirty="0"/>
                  <a:t>	   P(C=Yes) = 3/10</a:t>
                </a:r>
              </a:p>
              <a:p>
                <a:pPr lvl="1"/>
                <a:endParaRPr lang="en-US" altLang="en-US" dirty="0"/>
              </a:p>
              <a:p>
                <a:r>
                  <a:rPr lang="en-US" altLang="en-US" dirty="0"/>
                  <a:t>For discrete attributes:</a:t>
                </a:r>
                <a:br>
                  <a:rPr lang="en-US" altLang="en-US" dirty="0"/>
                </a:br>
                <a:r>
                  <a:rPr lang="en-US" altLang="en-US" dirty="0"/>
                  <a:t>  </a:t>
                </a:r>
                <a:br>
                  <a:rPr lang="en-US" altLang="en-US" dirty="0"/>
                </a:b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m:t>
                    </m:r>
                    <m:f>
                      <m:fPr>
                        <m:ctrlPr>
                          <a:rPr lang="en-US" altLang="en-US" b="0" i="1" dirty="0" smtClean="0">
                            <a:latin typeface="Cambria Math" panose="02040503050406030204" pitchFamily="18" charset="0"/>
                          </a:rPr>
                        </m:ctrlPr>
                      </m:fPr>
                      <m:num>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num>
                      <m:den>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a:latin typeface="Cambria Math" panose="02040503050406030204" pitchFamily="18" charset="0"/>
                          </a:rPr>
                          <m:t> </m:t>
                        </m:r>
                        <m:r>
                          <m:rPr>
                            <m:nor/>
                          </m:rPr>
                          <a:rPr lang="en-US" altLang="en-US" dirty="0"/>
                          <m:t> </m:t>
                        </m:r>
                      </m:den>
                    </m:f>
                  </m:oMath>
                </a14:m>
                <a:endParaRPr lang="en-US" altLang="en-US" dirty="0"/>
              </a:p>
              <a:p>
                <a:pPr marL="342900" lvl="1" indent="0">
                  <a:buNone/>
                </a:pPr>
                <a:r>
                  <a:rPr lang="en-US" altLang="en-US" dirty="0"/>
                  <a:t>where </a:t>
                </a:r>
                <a14:m>
                  <m:oMath xmlns:m="http://schemas.openxmlformats.org/officeDocument/2006/math">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oMath>
                </a14:m>
                <a:r>
                  <a:rPr lang="en-US" altLang="en-US" dirty="0"/>
                  <a:t> is number of instances having attribute</a:t>
                </a:r>
                <a14:m>
                  <m:oMath xmlns:m="http://schemas.openxmlformats.org/officeDocument/2006/math">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oMath>
                </a14:m>
                <a:r>
                  <a:rPr lang="en-US" altLang="en-US" dirty="0"/>
                  <a:t>and belongs to class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oMath>
                </a14:m>
                <a:endParaRPr lang="en-US" altLang="en-US" dirty="0"/>
              </a:p>
              <a:p>
                <a:pPr marL="342900" lvl="1" indent="0">
                  <a:buNone/>
                </a:pPr>
                <a:endParaRPr lang="en-US" altLang="en-US" dirty="0"/>
              </a:p>
              <a:p>
                <a:pPr marL="342900" lvl="1" indent="0">
                  <a:buNone/>
                </a:pPr>
                <a:r>
                  <a:rPr lang="en-US" altLang="en-US" dirty="0"/>
                  <a:t>e.g.</a:t>
                </a:r>
              </a:p>
              <a:p>
                <a:pPr marL="342900" lvl="1" indent="0">
                  <a:buNone/>
                </a:pPr>
                <a:r>
                  <a:rPr lang="en-US" altLang="en-US" dirty="0"/>
                  <a:t>P(Status=Married | C=No) = 4/7</a:t>
                </a:r>
                <a:br>
                  <a:rPr lang="en-US" altLang="en-US" dirty="0"/>
                </a:br>
                <a:r>
                  <a:rPr lang="en-US" altLang="en-US" dirty="0"/>
                  <a:t>P(Refund=Yes | C=Yes)=0</a:t>
                </a:r>
              </a:p>
            </p:txBody>
          </p:sp>
        </mc:Choice>
        <mc:Fallback xmlns="">
          <p:sp>
            <p:nvSpPr>
              <p:cNvPr id="48130" name="Rectangle 2">
                <a:extLst>
                  <a:ext uri="{FF2B5EF4-FFF2-40B4-BE49-F238E27FC236}">
                    <a16:creationId xmlns:a16="http://schemas.microsoft.com/office/drawing/2014/main" id="{0927DED7-DC2D-4B0E-A155-CD97E6AD2358}"/>
                  </a:ext>
                </a:extLst>
              </p:cNvPr>
              <p:cNvSpPr>
                <a:spLocks noGrp="1" noRot="1" noChangeAspect="1" noMove="1" noResize="1" noEditPoints="1" noAdjustHandles="1" noChangeArrowheads="1" noChangeShapeType="1" noTextEdit="1"/>
              </p:cNvSpPr>
              <p:nvPr>
                <p:ph idx="1"/>
              </p:nvPr>
            </p:nvSpPr>
            <p:spPr>
              <a:xfrm>
                <a:off x="628650" y="1825625"/>
                <a:ext cx="3943350" cy="4351338"/>
              </a:xfrm>
              <a:blipFill>
                <a:blip r:embed="rId3"/>
                <a:stretch>
                  <a:fillRect l="-1082" t="-2381" b="-1401"/>
                </a:stretch>
              </a:blipFill>
            </p:spPr>
            <p:txBody>
              <a:bodyPr/>
              <a:lstStyle/>
              <a:p>
                <a:r>
                  <a:rPr lang="en-US">
                    <a:noFill/>
                  </a:rPr>
                  <a:t> </a:t>
                </a:r>
              </a:p>
            </p:txBody>
          </p:sp>
        </mc:Fallback>
      </mc:AlternateContent>
      <p:graphicFrame>
        <p:nvGraphicFramePr>
          <p:cNvPr id="48132" name="Object 4">
            <a:extLst>
              <a:ext uri="{FF2B5EF4-FFF2-40B4-BE49-F238E27FC236}">
                <a16:creationId xmlns:a16="http://schemas.microsoft.com/office/drawing/2014/main" id="{5EB0960A-3DB2-43C5-AB51-3DDEFFC473CE}"/>
              </a:ext>
            </a:extLst>
          </p:cNvPr>
          <p:cNvGraphicFramePr>
            <a:graphicFrameLocks noChangeAspect="1"/>
          </p:cNvGraphicFramePr>
          <p:nvPr>
            <p:extLst>
              <p:ext uri="{D42A27DB-BD31-4B8C-83A1-F6EECF244321}">
                <p14:modId xmlns:p14="http://schemas.microsoft.com/office/powerpoint/2010/main" val="2718681204"/>
              </p:ext>
            </p:extLst>
          </p:nvPr>
        </p:nvGraphicFramePr>
        <p:xfrm>
          <a:off x="4038600" y="1047960"/>
          <a:ext cx="7148512" cy="6430963"/>
        </p:xfrm>
        <a:graphic>
          <a:graphicData uri="http://schemas.openxmlformats.org/presentationml/2006/ole">
            <mc:AlternateContent xmlns:mc="http://schemas.openxmlformats.org/markup-compatibility/2006">
              <mc:Choice xmlns:v="urn:schemas-microsoft-com:vml" Requires="v">
                <p:oleObj r:id="rId4" imgW="9956880" imgH="8947080" progId="">
                  <p:embed/>
                </p:oleObj>
              </mc:Choice>
              <mc:Fallback>
                <p:oleObj r:id="rId4" imgW="9956880" imgH="894708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047960"/>
                        <a:ext cx="7148512" cy="6430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83F40C3F-18B1-47C6-9617-50A42C4F32DB}"/>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9154" name="Rectangle 2">
                <a:extLst>
                  <a:ext uri="{FF2B5EF4-FFF2-40B4-BE49-F238E27FC236}">
                    <a16:creationId xmlns:a16="http://schemas.microsoft.com/office/drawing/2014/main" id="{6143CD2F-B59A-48C8-8990-25F00AF63620}"/>
                  </a:ext>
                </a:extLst>
              </p:cNvPr>
              <p:cNvSpPr>
                <a:spLocks noGrp="1" noChangeArrowheads="1"/>
              </p:cNvSpPr>
              <p:nvPr>
                <p:ph idx="1"/>
              </p:nvPr>
            </p:nvSpPr>
            <p:spPr/>
            <p:txBody>
              <a:bodyPr>
                <a:normAutofit fontScale="92500" lnSpcReduction="20000"/>
              </a:bodyPr>
              <a:lstStyle/>
              <a:p>
                <a:pPr marL="0" indent="0">
                  <a:buNone/>
                </a:pPr>
                <a:r>
                  <a:rPr lang="en-US" altLang="en-US" dirty="0"/>
                  <a:t>For continuous attributes there are several options:</a:t>
                </a:r>
              </a:p>
              <a:p>
                <a:pPr marL="0" indent="0">
                  <a:buNone/>
                </a:pPr>
                <a:endParaRPr lang="en-US" altLang="en-US" dirty="0"/>
              </a:p>
              <a:p>
                <a:r>
                  <a:rPr lang="en-US" altLang="en-US" dirty="0"/>
                  <a:t>Discretize the range into bins </a:t>
                </a:r>
              </a:p>
              <a:p>
                <a:pPr lvl="1"/>
                <a:r>
                  <a:rPr lang="en-US" altLang="en-US" dirty="0"/>
                  <a:t> one ordinal attribute per bin</a:t>
                </a:r>
              </a:p>
              <a:p>
                <a:pPr lvl="1"/>
                <a:r>
                  <a:rPr lang="en-US" altLang="en-US" dirty="0"/>
                  <a:t> violates independence assumption</a:t>
                </a:r>
              </a:p>
              <a:p>
                <a:endParaRPr lang="en-US" altLang="en-US" dirty="0"/>
              </a:p>
              <a:p>
                <a:r>
                  <a:rPr lang="en-US" altLang="en-US" dirty="0"/>
                  <a:t>Two-way split:  (A &lt; v) or (A &gt; v)</a:t>
                </a:r>
              </a:p>
              <a:p>
                <a:pPr lvl="1"/>
                <a:r>
                  <a:rPr lang="en-US" altLang="en-US" dirty="0"/>
                  <a:t> choose only one of the two splits as new attribute</a:t>
                </a:r>
              </a:p>
              <a:p>
                <a:endParaRPr lang="en-US" altLang="en-US" dirty="0"/>
              </a:p>
              <a:p>
                <a:r>
                  <a:rPr lang="en-US" altLang="en-US" dirty="0"/>
                  <a:t>Probability density estimation. </a:t>
                </a:r>
              </a:p>
              <a:p>
                <a:pPr lvl="1"/>
                <a:r>
                  <a:rPr lang="en-US" altLang="en-US" dirty="0"/>
                  <a:t>Assume attribute follows a normal distribution.</a:t>
                </a:r>
              </a:p>
              <a:p>
                <a:pPr lvl="1"/>
                <a:r>
                  <a:rPr lang="en-US" altLang="en-US" dirty="0"/>
                  <a:t> Use data to estimate parameters of distribution </a:t>
                </a:r>
                <a:br>
                  <a:rPr lang="en-US" altLang="en-US" dirty="0"/>
                </a:br>
                <a:r>
                  <a:rPr lang="en-US" altLang="en-US" dirty="0"/>
                  <a:t>   (e.g., mean and standard deviation).</a:t>
                </a:r>
              </a:p>
              <a:p>
                <a:pPr lvl="1"/>
                <a:r>
                  <a:rPr lang="en-US" altLang="en-US" dirty="0"/>
                  <a:t> Once probability distribution is known, can use it to estimate the conditional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a:latin typeface="Cambria Math" panose="02040503050406030204" pitchFamily="18" charset="0"/>
                      </a:rPr>
                      <m:t>)</m:t>
                    </m:r>
                  </m:oMath>
                </a14:m>
                <a:r>
                  <a:rPr lang="en-US" altLang="en-US" dirty="0"/>
                  <a:t>.</a:t>
                </a:r>
              </a:p>
              <a:p>
                <a:pPr lvl="1"/>
                <a:r>
                  <a:rPr lang="en-US" altLang="en-US" dirty="0"/>
                  <a:t>Most implementations will do this automatically. This is called a Gaussian Naïve Bayes Classifier.</a:t>
                </a:r>
              </a:p>
            </p:txBody>
          </p:sp>
        </mc:Choice>
        <mc:Fallback xmlns="">
          <p:sp>
            <p:nvSpPr>
              <p:cNvPr id="49154" name="Rectangle 2">
                <a:extLst>
                  <a:ext uri="{FF2B5EF4-FFF2-40B4-BE49-F238E27FC236}">
                    <a16:creationId xmlns:a16="http://schemas.microsoft.com/office/drawing/2014/main" id="{6143CD2F-B59A-48C8-8990-25F00AF63620}"/>
                  </a:ext>
                </a:extLst>
              </p:cNvPr>
              <p:cNvSpPr>
                <a:spLocks noGrp="1" noRot="1" noChangeAspect="1" noMove="1" noResize="1" noEditPoints="1" noAdjustHandles="1" noChangeArrowheads="1" noChangeShapeType="1" noTextEdit="1"/>
              </p:cNvSpPr>
              <p:nvPr>
                <p:ph idx="1"/>
              </p:nvPr>
            </p:nvSpPr>
            <p:spPr>
              <a:blipFill>
                <a:blip r:embed="rId3"/>
                <a:stretch>
                  <a:fillRect l="-696" t="-2381" b="-112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FC3F7934-90EB-4735-BBF2-F491CA406BF2}"/>
              </a:ext>
            </a:extLst>
          </p:cNvPr>
          <p:cNvSpPr>
            <a:spLocks noGrp="1" noChangeArrowheads="1"/>
          </p:cNvSpPr>
          <p:nvPr>
            <p:ph type="title"/>
          </p:nvPr>
        </p:nvSpPr>
        <p:spPr/>
        <p:txBody>
          <a:bodyPr/>
          <a:lstStyle/>
          <a:p>
            <a:r>
              <a:rPr lang="en-US" altLang="en-US" dirty="0"/>
              <a:t>Example of Naïve Bayes Classifier</a:t>
            </a:r>
          </a:p>
        </p:txBody>
      </p:sp>
      <p:graphicFrame>
        <p:nvGraphicFramePr>
          <p:cNvPr id="50178" name="Object 2">
            <a:extLst>
              <a:ext uri="{FF2B5EF4-FFF2-40B4-BE49-F238E27FC236}">
                <a16:creationId xmlns:a16="http://schemas.microsoft.com/office/drawing/2014/main" id="{BE5C46BC-B4FF-4467-9390-704F3112C059}"/>
              </a:ext>
            </a:extLst>
          </p:cNvPr>
          <p:cNvGraphicFramePr>
            <a:graphicFrameLocks noChangeAspect="1"/>
          </p:cNvGraphicFramePr>
          <p:nvPr>
            <p:extLst>
              <p:ext uri="{D42A27DB-BD31-4B8C-83A1-F6EECF244321}">
                <p14:modId xmlns:p14="http://schemas.microsoft.com/office/powerpoint/2010/main" val="3585382404"/>
              </p:ext>
            </p:extLst>
          </p:nvPr>
        </p:nvGraphicFramePr>
        <p:xfrm>
          <a:off x="0" y="2425700"/>
          <a:ext cx="3886200" cy="427990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5700"/>
                        <a:ext cx="3886200" cy="4279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Rectangle 4">
            <a:extLst>
              <a:ext uri="{FF2B5EF4-FFF2-40B4-BE49-F238E27FC236}">
                <a16:creationId xmlns:a16="http://schemas.microsoft.com/office/drawing/2014/main" id="{A1E571DA-DF7E-43B2-86E3-B3C16996FD5D}"/>
              </a:ext>
            </a:extLst>
          </p:cNvPr>
          <p:cNvSpPr>
            <a:spLocks noChangeArrowheads="1"/>
          </p:cNvSpPr>
          <p:nvPr/>
        </p:nvSpPr>
        <p:spPr bwMode="auto">
          <a:xfrm>
            <a:off x="3913188" y="2851150"/>
            <a:ext cx="49530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=No) = P(Refund=</a:t>
            </a:r>
            <a:r>
              <a:rPr lang="en-US" altLang="en-US" sz="1600" i="1" dirty="0" err="1">
                <a:latin typeface="FreeSerif" pitchFamily="16" charset="0"/>
              </a:rPr>
              <a:t>No|Class</a:t>
            </a:r>
            <a:r>
              <a:rPr lang="en-US" altLang="en-US" sz="1600" i="1" dirty="0">
                <a:latin typeface="FreeSerif" pitchFamily="16" charset="0"/>
              </a:rPr>
              <a:t>=No)</a:t>
            </a:r>
            <a:br>
              <a:rPr lang="en-US" altLang="en-US" sz="1600" i="1" dirty="0">
                <a:latin typeface="FreeSerif" pitchFamily="16" charset="0"/>
              </a:rPr>
            </a:br>
            <a:r>
              <a:rPr lang="en-US" altLang="en-US" sz="1600" i="1" dirty="0">
                <a:latin typeface="FreeSerif" pitchFamily="16" charset="0"/>
              </a:rPr>
              <a:t>		 * P(Married| Class=No)</a:t>
            </a:r>
            <a:br>
              <a:rPr lang="en-US" altLang="en-US" sz="1600" i="1" dirty="0">
                <a:latin typeface="FreeSerif" pitchFamily="16" charset="0"/>
              </a:rPr>
            </a:br>
            <a:r>
              <a:rPr lang="en-US" altLang="en-US" sz="1600" i="1" dirty="0">
                <a:latin typeface="FreeSerif" pitchFamily="16" charset="0"/>
              </a:rPr>
              <a:t>		 * P(Income=120K| Class=No)</a:t>
            </a:r>
            <a:br>
              <a:rPr lang="en-US" altLang="en-US" sz="1600" i="1" dirty="0">
                <a:latin typeface="FreeSerif" pitchFamily="16" charset="0"/>
              </a:rPr>
            </a:br>
            <a:r>
              <a:rPr lang="en-US" altLang="en-US" sz="1600" i="1" dirty="0">
                <a:latin typeface="FreeSerif" pitchFamily="16" charset="0"/>
              </a:rPr>
              <a:t>	              = 4/7 * 4/7 * 0.0072 = 0.0024</a:t>
            </a:r>
          </a:p>
          <a:p>
            <a:pPr>
              <a:spcBef>
                <a:spcPts val="100"/>
              </a:spcBef>
              <a:spcAft>
                <a:spcPts val="400"/>
              </a:spcAft>
            </a:pPr>
            <a:endParaRPr lang="en-US" altLang="en-US" sz="700" i="1" dirty="0">
              <a:latin typeface="FreeSerif" pitchFamily="16" charset="0"/>
            </a:endParaRPr>
          </a:p>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=Yes) = P(Refund=No| Class=Yes)</a:t>
            </a:r>
            <a:br>
              <a:rPr lang="en-US" altLang="en-US" sz="1600" i="1" dirty="0">
                <a:latin typeface="FreeSerif" pitchFamily="16" charset="0"/>
              </a:rPr>
            </a:br>
            <a:r>
              <a:rPr lang="en-US" altLang="en-US" sz="1600" i="1" dirty="0">
                <a:latin typeface="FreeSerif" pitchFamily="16" charset="0"/>
              </a:rPr>
              <a:t>   	                  * P(Married| Class=Yes)</a:t>
            </a:r>
            <a:br>
              <a:rPr lang="en-US" altLang="en-US" sz="1600" i="1" dirty="0">
                <a:latin typeface="FreeSerif" pitchFamily="16" charset="0"/>
              </a:rPr>
            </a:br>
            <a:r>
              <a:rPr lang="en-US" altLang="en-US" sz="1600" i="1" dirty="0">
                <a:latin typeface="FreeSerif" pitchFamily="16" charset="0"/>
              </a:rPr>
              <a:t>   	                  * P(Income=120K| Class=Yes)</a:t>
            </a:r>
            <a:br>
              <a:rPr lang="en-US" altLang="en-US" sz="1600" i="1" dirty="0">
                <a:latin typeface="FreeSerif" pitchFamily="16" charset="0"/>
              </a:rPr>
            </a:br>
            <a:r>
              <a:rPr lang="en-US" altLang="en-US" sz="1600" i="1" dirty="0">
                <a:latin typeface="FreeSerif" pitchFamily="16" charset="0"/>
              </a:rPr>
              <a:t>	               = 1 *  0 * 1.2 * 10</a:t>
            </a:r>
            <a:r>
              <a:rPr lang="en-US" altLang="en-US" sz="1600" i="1" baseline="30000" dirty="0">
                <a:latin typeface="FreeSerif" pitchFamily="16" charset="0"/>
              </a:rPr>
              <a:t>-9</a:t>
            </a:r>
            <a:r>
              <a:rPr lang="en-US" altLang="en-US" sz="1600" i="1" dirty="0">
                <a:latin typeface="FreeSerif" pitchFamily="16" charset="0"/>
              </a:rPr>
              <a:t> = 0</a:t>
            </a:r>
          </a:p>
          <a:p>
            <a:pPr>
              <a:spcBef>
                <a:spcPts val="100"/>
              </a:spcBef>
              <a:spcAft>
                <a:spcPts val="400"/>
              </a:spcAft>
              <a:buClrTx/>
              <a:buSzPct val="75000"/>
              <a:buFontTx/>
              <a:buNone/>
            </a:pPr>
            <a:endParaRPr lang="en-US" altLang="en-US" sz="700" dirty="0">
              <a:latin typeface="Arial" panose="020B0604020202020204" pitchFamily="34" charset="0"/>
            </a:endParaRPr>
          </a:p>
          <a:p>
            <a:pPr>
              <a:spcBef>
                <a:spcPts val="225"/>
              </a:spcBef>
              <a:spcAft>
                <a:spcPts val="400"/>
              </a:spcAft>
              <a:buClrTx/>
              <a:buSzPct val="75000"/>
              <a:buFontTx/>
              <a:buNone/>
            </a:pPr>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Since </a:t>
            </a:r>
            <a:r>
              <a:rPr lang="en-US" altLang="en-US" sz="1800" i="1" dirty="0">
                <a:latin typeface="FreeSerif" pitchFamily="16" charset="0"/>
              </a:rPr>
              <a:t>P(</a:t>
            </a:r>
            <a:r>
              <a:rPr lang="en-US" altLang="en-US" sz="1800" i="1" dirty="0" err="1">
                <a:latin typeface="FreeSerif" pitchFamily="16" charset="0"/>
              </a:rPr>
              <a:t>X|No</a:t>
            </a:r>
            <a:r>
              <a:rPr lang="en-US" altLang="en-US" sz="1800" i="1" dirty="0">
                <a:latin typeface="FreeSerif" pitchFamily="16" charset="0"/>
              </a:rPr>
              <a:t>)P(No) &gt; P(</a:t>
            </a:r>
            <a:r>
              <a:rPr lang="en-US" altLang="en-US" sz="1800" i="1" dirty="0" err="1">
                <a:latin typeface="FreeSerif" pitchFamily="16" charset="0"/>
              </a:rPr>
              <a:t>X|Yes</a:t>
            </a:r>
            <a:r>
              <a:rPr lang="en-US" altLang="en-US" sz="1800" i="1" dirty="0">
                <a:latin typeface="FreeSerif" pitchFamily="16" charset="0"/>
              </a:rPr>
              <a:t>)P(Yes)</a:t>
            </a:r>
          </a:p>
          <a:p>
            <a:pPr>
              <a:spcBef>
                <a:spcPts val="250"/>
              </a:spcBef>
              <a:spcAft>
                <a:spcPts val="400"/>
              </a:spcAft>
              <a:buClrTx/>
              <a:buSzPct val="75000"/>
              <a:buFontTx/>
              <a:buNone/>
            </a:pPr>
            <a:r>
              <a:rPr lang="en-US" altLang="en-US" sz="1800" dirty="0">
                <a:latin typeface="Arial" panose="020B0604020202020204" pitchFamily="34" charset="0"/>
              </a:rPr>
              <a:t>Therefore </a:t>
            </a:r>
            <a:r>
              <a:rPr lang="en-US" altLang="en-US" sz="1800" i="1" dirty="0">
                <a:latin typeface="FreeSerif" pitchFamily="16" charset="0"/>
              </a:rPr>
              <a:t>P(</a:t>
            </a:r>
            <a:r>
              <a:rPr lang="en-US" altLang="en-US" sz="1800" i="1" dirty="0" err="1">
                <a:latin typeface="FreeSerif" pitchFamily="16" charset="0"/>
              </a:rPr>
              <a:t>No|X</a:t>
            </a:r>
            <a:r>
              <a:rPr lang="en-US" altLang="en-US" sz="1800" i="1" dirty="0">
                <a:latin typeface="FreeSerif" pitchFamily="16" charset="0"/>
              </a:rPr>
              <a:t>) &gt; P(</a:t>
            </a:r>
            <a:r>
              <a:rPr lang="en-US" altLang="en-US" sz="1800" i="1" dirty="0" err="1">
                <a:latin typeface="FreeSerif" pitchFamily="16" charset="0"/>
              </a:rPr>
              <a:t>Yes|X</a:t>
            </a:r>
            <a:r>
              <a:rPr lang="en-US" altLang="en-US" sz="1800" i="1" dirty="0">
                <a:latin typeface="FreeSerif" pitchFamily="16" charset="0"/>
              </a:rPr>
              <a:t>)</a:t>
            </a:r>
            <a:br>
              <a:rPr lang="en-US" altLang="en-US" sz="1800" dirty="0">
                <a:latin typeface="FreeSerif" pitchFamily="16" charset="0"/>
              </a:rPr>
            </a:br>
            <a:r>
              <a:rPr lang="en-US" altLang="en-US" sz="1800" dirty="0">
                <a:latin typeface="FreeSerif" pitchFamily="16" charset="0"/>
              </a:rPr>
              <a:t>      </a:t>
            </a:r>
            <a:r>
              <a:rPr lang="en-US" altLang="en-US" sz="2000" dirty="0">
                <a:latin typeface="FreeSerif" pitchFamily="16" charset="0"/>
              </a:rPr>
              <a:t>=&gt; Class = No</a:t>
            </a:r>
          </a:p>
        </p:txBody>
      </p:sp>
      <p:sp>
        <p:nvSpPr>
          <p:cNvPr id="50181" name="Text Box 5">
            <a:extLst>
              <a:ext uri="{FF2B5EF4-FFF2-40B4-BE49-F238E27FC236}">
                <a16:creationId xmlns:a16="http://schemas.microsoft.com/office/drawing/2014/main" id="{56253000-2750-42B6-8601-F35E576CBAD8}"/>
              </a:ext>
            </a:extLst>
          </p:cNvPr>
          <p:cNvSpPr txBox="1">
            <a:spLocks noChangeArrowheads="1"/>
          </p:cNvSpPr>
          <p:nvPr/>
        </p:nvSpPr>
        <p:spPr bwMode="auto">
          <a:xfrm>
            <a:off x="838200" y="1451769"/>
            <a:ext cx="68421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solidFill>
                  <a:srgbClr val="FF0000"/>
                </a:solidFill>
                <a:latin typeface="Arial" panose="020B0604020202020204" pitchFamily="34" charset="0"/>
              </a:rPr>
              <a:t>Given a Test Record what is the most likely class?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18DEBE-041E-4C75-8080-89350F249892}"/>
                  </a:ext>
                </a:extLst>
              </p:cNvPr>
              <p:cNvSpPr txBox="1"/>
              <p:nvPr/>
            </p:nvSpPr>
            <p:spPr>
              <a:xfrm>
                <a:off x="990600" y="1854757"/>
                <a:ext cx="62882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𝑅𝑒𝑓𝑢𝑛𝑑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𝑀𝑎𝑟𝑟𝑖𝑒𝑑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𝐼𝑛𝑐𝑜𝑚𝑒</m:t>
                      </m:r>
                      <m:r>
                        <a:rPr lang="en-US" b="0" i="1" smtClean="0">
                          <a:solidFill>
                            <a:schemeClr val="tx1"/>
                          </a:solidFill>
                          <a:latin typeface="Cambria Math" panose="02040503050406030204" pitchFamily="18" charset="0"/>
                        </a:rPr>
                        <m:t>=120</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C118DEBE-041E-4C75-8080-89350F249892}"/>
                  </a:ext>
                </a:extLst>
              </p:cNvPr>
              <p:cNvSpPr txBox="1">
                <a:spLocks noRot="1" noChangeAspect="1" noMove="1" noResize="1" noEditPoints="1" noAdjustHandles="1" noChangeArrowheads="1" noChangeShapeType="1" noTextEdit="1"/>
              </p:cNvSpPr>
              <p:nvPr/>
            </p:nvSpPr>
            <p:spPr>
              <a:xfrm>
                <a:off x="990600" y="1854757"/>
                <a:ext cx="6288260" cy="369332"/>
              </a:xfrm>
              <a:prstGeom prst="rect">
                <a:avLst/>
              </a:prstGeom>
              <a:blipFill>
                <a:blip r:embed="rId6"/>
                <a:stretch>
                  <a:fillRect l="-970" r="-1552" b="-36066"/>
                </a:stretch>
              </a:blipFill>
            </p:spPr>
            <p:txBody>
              <a:bodyPr/>
              <a:lstStyle/>
              <a:p>
                <a:r>
                  <a:rPr lang="en-US">
                    <a:noFill/>
                  </a:rPr>
                  <a:t> </a:t>
                </a:r>
              </a:p>
            </p:txBody>
          </p:sp>
        </mc:Fallback>
      </mc:AlternateContent>
      <p:sp>
        <p:nvSpPr>
          <p:cNvPr id="3" name="Speech Bubble: Rectangle with Corners Rounded 2">
            <a:extLst>
              <a:ext uri="{FF2B5EF4-FFF2-40B4-BE49-F238E27FC236}">
                <a16:creationId xmlns:a16="http://schemas.microsoft.com/office/drawing/2014/main" id="{6BA47B95-CA23-6745-7870-38018A3FF99C}"/>
              </a:ext>
            </a:extLst>
          </p:cNvPr>
          <p:cNvSpPr/>
          <p:nvPr/>
        </p:nvSpPr>
        <p:spPr>
          <a:xfrm>
            <a:off x="7445376" y="5181600"/>
            <a:ext cx="1447800" cy="381000"/>
          </a:xfrm>
          <a:prstGeom prst="wedgeRoundRectCallout">
            <a:avLst>
              <a:gd name="adj1" fmla="val -159912"/>
              <a:gd name="adj2" fmla="val -719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0 are an issue!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6587AE61-1F48-413D-85D8-733C029243C9}"/>
              </a:ext>
            </a:extLst>
          </p:cNvPr>
          <p:cNvSpPr>
            <a:spLocks noGrp="1" noChangeArrowheads="1"/>
          </p:cNvSpPr>
          <p:nvPr>
            <p:ph type="title"/>
          </p:nvPr>
        </p:nvSpPr>
        <p:spPr/>
        <p:txBody>
          <a:bodyPr/>
          <a:lstStyle/>
          <a:p>
            <a:r>
              <a:rPr lang="en-US" altLang="en-US" dirty="0"/>
              <a:t>Naïve Bayes Classifier: Dealing With Low Counts</a:t>
            </a:r>
          </a:p>
        </p:txBody>
      </p:sp>
      <mc:AlternateContent xmlns:mc="http://schemas.openxmlformats.org/markup-compatibility/2006" xmlns:a14="http://schemas.microsoft.com/office/drawing/2010/main">
        <mc:Choice Requires="a14">
          <p:sp>
            <p:nvSpPr>
              <p:cNvPr id="51202" name="Rectangle 2">
                <a:extLst>
                  <a:ext uri="{FF2B5EF4-FFF2-40B4-BE49-F238E27FC236}">
                    <a16:creationId xmlns:a16="http://schemas.microsoft.com/office/drawing/2014/main" id="{82ED3714-2E6F-4B37-A2AA-3174FF6DF6F0}"/>
                  </a:ext>
                </a:extLst>
              </p:cNvPr>
              <p:cNvSpPr>
                <a:spLocks noGrp="1" noChangeArrowheads="1"/>
              </p:cNvSpPr>
              <p:nvPr>
                <p:ph idx="1"/>
              </p:nvPr>
            </p:nvSpPr>
            <p:spPr/>
            <p:txBody>
              <a:bodyPr>
                <a:normAutofit/>
              </a:bodyPr>
              <a:lstStyle/>
              <a:p>
                <a:pPr marL="0" indent="0">
                  <a:buNone/>
                </a:pPr>
                <a:r>
                  <a:rPr lang="en-US" altLang="en-US" dirty="0"/>
                  <a:t>Probability estimation:</a:t>
                </a:r>
              </a:p>
              <a:p>
                <a:pPr marL="0" indent="0">
                  <a:buNone/>
                </a:pPr>
                <a:r>
                  <a:rPr lang="en-US" altLang="en-US" b="0" dirty="0"/>
                  <a:t>Original:	</a:t>
                </a:r>
                <a14:m>
                  <m:oMath xmlns:m="http://schemas.openxmlformats.org/officeDocument/2006/math">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𝑖𝑗</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𝑗</m:t>
                            </m:r>
                          </m:sub>
                        </m:sSub>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Issue: If one of the conditional probabilities is zero, then the entire expression becomes zero.</a:t>
                </a:r>
                <a:endParaRPr lang="en-US" altLang="en-US" i="1" dirty="0">
                  <a:latin typeface="Cambria Math" panose="02040503050406030204" pitchFamily="18" charset="0"/>
                </a:endParaRPr>
              </a:p>
              <a:p>
                <a:pPr marL="0" indent="0">
                  <a:buNone/>
                </a:pPr>
                <a:endParaRPr lang="en-US" altLang="en-US" i="1" dirty="0">
                  <a:latin typeface="Cambria Math" panose="02040503050406030204" pitchFamily="18" charset="0"/>
                </a:endParaRPr>
              </a:p>
              <a:p>
                <a:pPr marL="0" indent="0">
                  <a:buNone/>
                </a:pPr>
                <a:r>
                  <a:rPr lang="en-US" altLang="en-US" dirty="0"/>
                  <a:t>Laplace: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m:t>
                            </m:r>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+1</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m-estimate: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𝑚𝑝</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m:t>
                        </m:r>
                      </m:den>
                    </m:f>
                  </m:oMath>
                </a14:m>
                <a:endParaRPr lang="en-US" altLang="en-US" b="0" dirty="0"/>
              </a:p>
              <a:p>
                <a:pPr marL="0" indent="0">
                  <a:buNone/>
                </a:pPr>
                <a:endParaRPr lang="en-US" altLang="en-US" dirty="0"/>
              </a:p>
              <a:p>
                <a:pPr lvl="1"/>
                <a:endParaRPr lang="en-US" altLang="en-US" dirty="0"/>
              </a:p>
            </p:txBody>
          </p:sp>
        </mc:Choice>
        <mc:Fallback xmlns="">
          <p:sp>
            <p:nvSpPr>
              <p:cNvPr id="51202" name="Rectangle 2">
                <a:extLst>
                  <a:ext uri="{FF2B5EF4-FFF2-40B4-BE49-F238E27FC236}">
                    <a16:creationId xmlns:a16="http://schemas.microsoft.com/office/drawing/2014/main" id="{82ED3714-2E6F-4B37-A2AA-3174FF6DF6F0}"/>
                  </a:ext>
                </a:extLst>
              </p:cNvPr>
              <p:cNvSpPr>
                <a:spLocks noGrp="1" noRot="1" noChangeAspect="1" noMove="1" noResize="1" noEditPoints="1" noAdjustHandles="1" noChangeArrowheads="1" noChangeShapeType="1" noTextEdit="1"/>
              </p:cNvSpPr>
              <p:nvPr>
                <p:ph idx="1"/>
              </p:nvPr>
            </p:nvSpPr>
            <p:spPr>
              <a:blipFill>
                <a:blip r:embed="rId4"/>
                <a:stretch>
                  <a:fillRect l="-927" t="-1541"/>
                </a:stretch>
              </a:blipFill>
            </p:spPr>
            <p:txBody>
              <a:bodyPr/>
              <a:lstStyle/>
              <a:p>
                <a:r>
                  <a:rPr lang="en-US">
                    <a:noFill/>
                  </a:rPr>
                  <a:t> </a:t>
                </a:r>
              </a:p>
            </p:txBody>
          </p:sp>
        </mc:Fallback>
      </mc:AlternateContent>
      <p:sp>
        <p:nvSpPr>
          <p:cNvPr id="51204" name="Text Box 4">
            <a:extLst>
              <a:ext uri="{FF2B5EF4-FFF2-40B4-BE49-F238E27FC236}">
                <a16:creationId xmlns:a16="http://schemas.microsoft.com/office/drawing/2014/main" id="{668BE586-604B-41E4-AD9C-8931C1655821}"/>
              </a:ext>
            </a:extLst>
          </p:cNvPr>
          <p:cNvSpPr txBox="1">
            <a:spLocks noChangeArrowheads="1"/>
          </p:cNvSpPr>
          <p:nvPr/>
        </p:nvSpPr>
        <p:spPr bwMode="auto">
          <a:xfrm>
            <a:off x="5772150" y="4252202"/>
            <a:ext cx="27432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dirty="0"/>
              <a:t>c: number of classes</a:t>
            </a:r>
          </a:p>
          <a:p>
            <a:pPr>
              <a:spcBef>
                <a:spcPts val="1250"/>
              </a:spcBef>
              <a:buClrTx/>
              <a:buFontTx/>
              <a:buNone/>
            </a:pPr>
            <a:r>
              <a:rPr lang="en-US" altLang="en-US" sz="2000" dirty="0"/>
              <a:t>p: prior probability</a:t>
            </a:r>
          </a:p>
          <a:p>
            <a:pPr>
              <a:spcBef>
                <a:spcPts val="1250"/>
              </a:spcBef>
              <a:buClrTx/>
              <a:buFontTx/>
              <a:buNone/>
            </a:pPr>
            <a:r>
              <a:rPr lang="en-US" altLang="en-US" sz="2000" dirty="0"/>
              <a:t>m: 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3C3AE74-6461-4A3B-A6BF-D246F958D826}"/>
              </a:ext>
            </a:extLst>
          </p:cNvPr>
          <p:cNvSpPr>
            <a:spLocks noGrp="1" noChangeArrowheads="1"/>
          </p:cNvSpPr>
          <p:nvPr>
            <p:ph type="title"/>
          </p:nvPr>
        </p:nvSpPr>
        <p:spPr/>
        <p:txBody>
          <a:bodyPr/>
          <a:lstStyle/>
          <a:p>
            <a:r>
              <a:rPr lang="en-US" altLang="en-US"/>
              <a:t>Naïve Bayes (Summary)</a:t>
            </a:r>
          </a:p>
        </p:txBody>
      </p:sp>
      <mc:AlternateContent xmlns:mc="http://schemas.openxmlformats.org/markup-compatibility/2006" xmlns:a14="http://schemas.microsoft.com/office/drawing/2010/main">
        <mc:Choice Requires="a14">
          <p:sp>
            <p:nvSpPr>
              <p:cNvPr id="53250" name="Rectangle 2">
                <a:extLst>
                  <a:ext uri="{FF2B5EF4-FFF2-40B4-BE49-F238E27FC236}">
                    <a16:creationId xmlns:a16="http://schemas.microsoft.com/office/drawing/2014/main" id="{58CB07FF-3455-441A-A23E-B83AB338C592}"/>
                  </a:ext>
                </a:extLst>
              </p:cNvPr>
              <p:cNvSpPr>
                <a:spLocks noGrp="1" noChangeArrowheads="1"/>
              </p:cNvSpPr>
              <p:nvPr>
                <p:ph idx="1"/>
              </p:nvPr>
            </p:nvSpPr>
            <p:spPr/>
            <p:txBody>
              <a:bodyPr>
                <a:normAutofit lnSpcReduction="10000"/>
              </a:bodyPr>
              <a:lstStyle/>
              <a:p>
                <a:r>
                  <a:rPr lang="en-US" altLang="en-US" b="1" dirty="0"/>
                  <a:t>Robust to outliers </a:t>
                </a:r>
                <a:r>
                  <a:rPr lang="en-US" altLang="en-US" dirty="0"/>
                  <a:t>and isolated noise points since it is not based on distances.</a:t>
                </a:r>
              </a:p>
              <a:p>
                <a:endParaRPr lang="en-US" altLang="en-US" dirty="0"/>
              </a:p>
              <a:p>
                <a:r>
                  <a:rPr lang="en-US" altLang="en-US" b="1" dirty="0"/>
                  <a:t>Can handle missing value </a:t>
                </a:r>
                <a:r>
                  <a:rPr lang="en-US" altLang="en-US" dirty="0"/>
                  <a:t>during prediction: Ignore the attribute during probability estimate calculations.</a:t>
                </a:r>
              </a:p>
              <a:p>
                <a:endParaRPr lang="en-US" altLang="en-US" dirty="0"/>
              </a:p>
              <a:p>
                <a:r>
                  <a:rPr lang="en-US" altLang="en-US" b="1" dirty="0"/>
                  <a:t>Robust to irrelevant attributes</a:t>
                </a:r>
                <a:r>
                  <a:rPr lang="en-US" altLang="en-US" dirty="0"/>
                  <a:t>: They will just get a probability of </a:t>
                </a:r>
                <a14:m>
                  <m:oMath xmlns:m="http://schemas.openxmlformats.org/officeDocument/2006/math">
                    <m:r>
                      <a:rPr lang="en-US" altLang="en-US" i="1" dirty="0" smtClean="0">
                        <a:latin typeface="Cambria Math" panose="02040503050406030204" pitchFamily="18" charset="0"/>
                      </a:rPr>
                      <m:t>1/|</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p>
              <a:p>
                <a:endParaRPr lang="en-US" altLang="en-US" dirty="0"/>
              </a:p>
              <a:p>
                <a:r>
                  <a:rPr lang="en-US" altLang="en-US" b="1" dirty="0"/>
                  <a:t>Independence assumption </a:t>
                </a:r>
                <a:r>
                  <a:rPr lang="en-US" altLang="en-US" dirty="0"/>
                  <a:t>may not hold for some attributes</a:t>
                </a:r>
              </a:p>
              <a:p>
                <a:pPr lvl="1"/>
                <a:r>
                  <a:rPr lang="en-US" altLang="en-US" dirty="0"/>
                  <a:t>Typically, the classifiers still work well when the assumption is slightly violated.</a:t>
                </a:r>
              </a:p>
              <a:p>
                <a:pPr lvl="1"/>
                <a:r>
                  <a:rPr lang="en-US" altLang="en-US" dirty="0"/>
                  <a:t>You can remove highly correlated attributes.</a:t>
                </a:r>
              </a:p>
              <a:p>
                <a:pPr lvl="1"/>
                <a:r>
                  <a:rPr lang="en-US" altLang="en-US" dirty="0"/>
                  <a:t>Use other techniques such as Bayesian Belief Networks (BBN)</a:t>
                </a:r>
              </a:p>
            </p:txBody>
          </p:sp>
        </mc:Choice>
        <mc:Fallback xmlns="">
          <p:sp>
            <p:nvSpPr>
              <p:cNvPr id="53250" name="Rectangle 2">
                <a:extLst>
                  <a:ext uri="{FF2B5EF4-FFF2-40B4-BE49-F238E27FC236}">
                    <a16:creationId xmlns:a16="http://schemas.microsoft.com/office/drawing/2014/main" id="{58CB07FF-3455-441A-A23E-B83AB338C592}"/>
                  </a:ext>
                </a:extLst>
              </p:cNvPr>
              <p:cNvSpPr>
                <a:spLocks noGrp="1" noRot="1" noChangeAspect="1" noMove="1" noResize="1" noEditPoints="1" noAdjustHandles="1" noChangeArrowheads="1" noChangeShapeType="1" noTextEdit="1"/>
              </p:cNvSpPr>
              <p:nvPr>
                <p:ph idx="1"/>
              </p:nvPr>
            </p:nvSpPr>
            <p:spPr>
              <a:blipFill>
                <a:blip r:embed="rId3"/>
                <a:stretch>
                  <a:fillRect l="-773" t="-2101" b="-98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b="1"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03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340BE7FF-AE7D-4A80-A2AF-F7EB21854EEF}"/>
              </a:ext>
            </a:extLst>
          </p:cNvPr>
          <p:cNvSpPr>
            <a:spLocks noGrp="1" noChangeArrowheads="1"/>
          </p:cNvSpPr>
          <p:nvPr>
            <p:ph type="title"/>
          </p:nvPr>
        </p:nvSpPr>
        <p:spPr/>
        <p:txBody>
          <a:bodyPr/>
          <a:lstStyle/>
          <a:p>
            <a:r>
              <a:rPr lang="en-US" altLang="en-US" dirty="0"/>
              <a:t>The Artificial Neuron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28C0BB-7479-FD36-1886-C1873070D208}"/>
                  </a:ext>
                </a:extLst>
              </p:cNvPr>
              <p:cNvSpPr>
                <a:spLocks noGrp="1"/>
              </p:cNvSpPr>
              <p:nvPr>
                <p:ph idx="1"/>
              </p:nvPr>
            </p:nvSpPr>
            <p:spPr>
              <a:xfrm>
                <a:off x="628650" y="2812280"/>
                <a:ext cx="7886700" cy="1362724"/>
              </a:xfrm>
            </p:spPr>
            <p:txBody>
              <a:bodyPr>
                <a:normAutofit fontScale="92500" lnSpcReduction="20000"/>
              </a:bodyPr>
              <a:lstStyle/>
              <a:p>
                <a:r>
                  <a:rPr lang="en-US" dirty="0"/>
                  <a:t>Input vector: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e>
                    </m:d>
                  </m:oMath>
                </a14:m>
                <a:r>
                  <a:rPr lang="en-US" dirty="0"/>
                  <a:t>, where the first element is for the bias.</a:t>
                </a:r>
              </a:p>
              <a:p>
                <a:r>
                  <a:rPr lang="en-US" dirty="0"/>
                  <a:t>Weight vector: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dirty="0"/>
              </a:p>
              <a:p>
                <a:r>
                  <a:rPr lang="en-US" dirty="0"/>
                  <a:t>Activation function: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oMath>
                </a14:m>
                <a:r>
                  <a:rPr lang="en-US" dirty="0"/>
                  <a:t> is a nonlinear function that transforms the weighted sum of inputs into an output value called the activation of the neuron. Typical activation functions are:</a:t>
                </a:r>
              </a:p>
              <a:p>
                <a:endParaRPr lang="en-US" dirty="0"/>
              </a:p>
              <a:p>
                <a:endParaRPr lang="en-US" dirty="0"/>
              </a:p>
            </p:txBody>
          </p:sp>
        </mc:Choice>
        <mc:Fallback>
          <p:sp>
            <p:nvSpPr>
              <p:cNvPr id="3" name="Content Placeholder 2">
                <a:extLst>
                  <a:ext uri="{FF2B5EF4-FFF2-40B4-BE49-F238E27FC236}">
                    <a16:creationId xmlns:a16="http://schemas.microsoft.com/office/drawing/2014/main" id="{B828C0BB-7479-FD36-1886-C1873070D208}"/>
                  </a:ext>
                </a:extLst>
              </p:cNvPr>
              <p:cNvSpPr>
                <a:spLocks noGrp="1" noRot="1" noChangeAspect="1" noMove="1" noResize="1" noEditPoints="1" noAdjustHandles="1" noChangeArrowheads="1" noChangeShapeType="1" noTextEdit="1"/>
              </p:cNvSpPr>
              <p:nvPr>
                <p:ph idx="1"/>
              </p:nvPr>
            </p:nvSpPr>
            <p:spPr>
              <a:xfrm>
                <a:off x="628650" y="2812280"/>
                <a:ext cx="7886700" cy="1362724"/>
              </a:xfrm>
              <a:blipFill>
                <a:blip r:embed="rId3"/>
                <a:stretch>
                  <a:fillRect l="-541" t="-7589" b="-44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79D82937-1F3B-002E-60EE-2C75D02E9299}"/>
                  </a:ext>
                </a:extLst>
              </p:cNvPr>
              <p:cNvSpPr txBox="1"/>
              <p:nvPr/>
            </p:nvSpPr>
            <p:spPr>
              <a:xfrm>
                <a:off x="4340328" y="1505154"/>
                <a:ext cx="3581400" cy="84856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 </m:t>
                      </m:r>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𝑦</m:t>
                          </m:r>
                        </m:e>
                      </m:acc>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𝜎</m:t>
                      </m:r>
                      <m:d>
                        <m:dPr>
                          <m:ctrlPr>
                            <a:rPr lang="en-US" sz="1800" b="0" i="1" smtClean="0">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m:t>
                          </m:r>
                          <m:nary>
                            <m:naryPr>
                              <m:chr m:val="∑"/>
                              <m:ctrlPr>
                                <a:rPr lang="en-US" sz="1800" i="1">
                                  <a:solidFill>
                                    <a:schemeClr val="tx1"/>
                                  </a:solidFill>
                                  <a:latin typeface="Cambria Math" panose="02040503050406030204" pitchFamily="18" charset="0"/>
                                </a:rPr>
                              </m:ctrlPr>
                            </m:naryPr>
                            <m:sub>
                              <m:r>
                                <m:rPr>
                                  <m:brk m:alnAt="23"/>
                                </m:rP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=1</m:t>
                              </m:r>
                            </m:sub>
                            <m:sup>
                              <m:r>
                                <a:rPr lang="en-US" sz="1800" i="1">
                                  <a:solidFill>
                                    <a:schemeClr val="tx1"/>
                                  </a:solidFill>
                                  <a:latin typeface="Cambria Math" panose="02040503050406030204" pitchFamily="18" charset="0"/>
                                </a:rPr>
                                <m:t>𝑚</m:t>
                              </m:r>
                            </m:sup>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sub>
                              </m:sSub>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𝑖</m:t>
                                  </m:r>
                                </m:sub>
                              </m:sSub>
                            </m:e>
                          </m:nary>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𝜎</m:t>
                      </m:r>
                      <m:r>
                        <a:rPr lang="en-US" sz="1800" b="0" i="1" smtClean="0">
                          <a:solidFill>
                            <a:schemeClr val="tx1"/>
                          </a:solidFill>
                          <a:latin typeface="Cambria Math" panose="02040503050406030204" pitchFamily="18" charset="0"/>
                        </a:rPr>
                        <m:t>(</m:t>
                      </m:r>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𝒘</m:t>
                          </m:r>
                        </m:e>
                        <m:sup>
                          <m:r>
                            <a:rPr lang="en-US" sz="1800" b="0" i="1" smtClean="0">
                              <a:solidFill>
                                <a:schemeClr val="tx1"/>
                              </a:solidFill>
                              <a:latin typeface="Cambria Math" panose="02040503050406030204" pitchFamily="18" charset="0"/>
                            </a:rPr>
                            <m:t>𝑇</m:t>
                          </m:r>
                        </m:sup>
                      </m:sSup>
                      <m:r>
                        <a:rPr lang="en-US" sz="1800" b="1" i="1" smtClean="0">
                          <a:solidFill>
                            <a:schemeClr val="tx1"/>
                          </a:solidFill>
                          <a:latin typeface="Cambria Math" panose="02040503050406030204" pitchFamily="18" charset="0"/>
                        </a:rPr>
                        <m:t>𝒙</m:t>
                      </m:r>
                      <m:r>
                        <a:rPr lang="en-US" sz="1800" b="1" i="1" smtClean="0">
                          <a:solidFill>
                            <a:schemeClr val="tx1"/>
                          </a:solidFill>
                          <a:latin typeface="Cambria Math" panose="02040503050406030204" pitchFamily="18" charset="0"/>
                        </a:rPr>
                        <m:t>)</m:t>
                      </m:r>
                    </m:oMath>
                  </m:oMathPara>
                </a14:m>
                <a:endParaRPr lang="en-US" sz="1800" b="1" dirty="0">
                  <a:solidFill>
                    <a:schemeClr val="tx1"/>
                  </a:solidFill>
                </a:endParaRPr>
              </a:p>
            </p:txBody>
          </p:sp>
        </mc:Choice>
        <mc:Fallback>
          <p:sp>
            <p:nvSpPr>
              <p:cNvPr id="45" name="TextBox 44">
                <a:extLst>
                  <a:ext uri="{FF2B5EF4-FFF2-40B4-BE49-F238E27FC236}">
                    <a16:creationId xmlns:a16="http://schemas.microsoft.com/office/drawing/2014/main" id="{79D82937-1F3B-002E-60EE-2C75D02E9299}"/>
                  </a:ext>
                </a:extLst>
              </p:cNvPr>
              <p:cNvSpPr txBox="1">
                <a:spLocks noRot="1" noChangeAspect="1" noMove="1" noResize="1" noEditPoints="1" noAdjustHandles="1" noChangeArrowheads="1" noChangeShapeType="1" noTextEdit="1"/>
              </p:cNvSpPr>
              <p:nvPr/>
            </p:nvSpPr>
            <p:spPr>
              <a:xfrm>
                <a:off x="4340328" y="1505154"/>
                <a:ext cx="3581400" cy="848566"/>
              </a:xfrm>
              <a:prstGeom prst="rect">
                <a:avLst/>
              </a:prstGeom>
              <a:blipFill>
                <a:blip r:embed="rId4"/>
                <a:stretch>
                  <a:fillRect/>
                </a:stretch>
              </a:blipFill>
            </p:spPr>
            <p:txBody>
              <a:bodyPr/>
              <a:lstStyle/>
              <a:p>
                <a:r>
                  <a:rPr lang="en-US">
                    <a:noFill/>
                  </a:rPr>
                  <a:t> </a:t>
                </a:r>
              </a:p>
            </p:txBody>
          </p:sp>
        </mc:Fallback>
      </mc:AlternateContent>
      <p:grpSp>
        <p:nvGrpSpPr>
          <p:cNvPr id="1027" name="Group 1026">
            <a:extLst>
              <a:ext uri="{FF2B5EF4-FFF2-40B4-BE49-F238E27FC236}">
                <a16:creationId xmlns:a16="http://schemas.microsoft.com/office/drawing/2014/main" id="{3F91FA75-3ECC-C530-50B7-D8084565FA06}"/>
              </a:ext>
            </a:extLst>
          </p:cNvPr>
          <p:cNvGrpSpPr/>
          <p:nvPr/>
        </p:nvGrpSpPr>
        <p:grpSpPr>
          <a:xfrm>
            <a:off x="1809869" y="1387581"/>
            <a:ext cx="2241260" cy="1291999"/>
            <a:chOff x="1809869" y="1387581"/>
            <a:chExt cx="2241260" cy="1291999"/>
          </a:xfrm>
        </p:grpSpPr>
        <p:grpSp>
          <p:nvGrpSpPr>
            <p:cNvPr id="35" name="Group 34">
              <a:extLst>
                <a:ext uri="{FF2B5EF4-FFF2-40B4-BE49-F238E27FC236}">
                  <a16:creationId xmlns:a16="http://schemas.microsoft.com/office/drawing/2014/main" id="{4A5DF762-703C-5EDE-05D5-40550695F794}"/>
                </a:ext>
              </a:extLst>
            </p:cNvPr>
            <p:cNvGrpSpPr/>
            <p:nvPr/>
          </p:nvGrpSpPr>
          <p:grpSpPr>
            <a:xfrm>
              <a:off x="1809869" y="1387581"/>
              <a:ext cx="2241260" cy="1291999"/>
              <a:chOff x="2562953" y="798435"/>
              <a:chExt cx="2241260" cy="1291999"/>
            </a:xfrm>
          </p:grpSpPr>
          <p:sp>
            <p:nvSpPr>
              <p:cNvPr id="5" name="Oval 4">
                <a:extLst>
                  <a:ext uri="{FF2B5EF4-FFF2-40B4-BE49-F238E27FC236}">
                    <a16:creationId xmlns:a16="http://schemas.microsoft.com/office/drawing/2014/main" id="{5AFB0DA0-58F7-A8B6-293B-7FC6CC27402E}"/>
                  </a:ext>
                </a:extLst>
              </p:cNvPr>
              <p:cNvSpPr/>
              <p:nvPr/>
            </p:nvSpPr>
            <p:spPr>
              <a:xfrm>
                <a:off x="3429000" y="914400"/>
                <a:ext cx="762000" cy="77628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B142B2D-5E63-E9CD-247A-7BDA36729D3D}"/>
                  </a:ext>
                </a:extLst>
              </p:cNvPr>
              <p:cNvCxnSpPr>
                <a:cxnSpLocks/>
                <a:stCxn id="20" idx="0"/>
                <a:endCxn id="5" idx="3"/>
              </p:cNvCxnSpPr>
              <p:nvPr/>
            </p:nvCxnSpPr>
            <p:spPr>
              <a:xfrm flipV="1">
                <a:off x="3429000" y="1577004"/>
                <a:ext cx="111592" cy="23643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6C3711B7-E60E-587B-6CD6-10A889D17077}"/>
                  </a:ext>
                </a:extLst>
              </p:cNvPr>
              <p:cNvCxnSpPr>
                <a:cxnSpLocks/>
                <a:stCxn id="21" idx="3"/>
                <a:endCxn id="5" idx="2"/>
              </p:cNvCxnSpPr>
              <p:nvPr/>
            </p:nvCxnSpPr>
            <p:spPr>
              <a:xfrm>
                <a:off x="2828551" y="936935"/>
                <a:ext cx="600449" cy="36561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E68642E1-7478-6001-3DB1-9F048C50F8A8}"/>
                  </a:ext>
                </a:extLst>
              </p:cNvPr>
              <p:cNvCxnSpPr>
                <a:cxnSpLocks/>
                <a:stCxn id="22" idx="3"/>
                <a:endCxn id="5" idx="2"/>
              </p:cNvCxnSpPr>
              <p:nvPr/>
            </p:nvCxnSpPr>
            <p:spPr>
              <a:xfrm>
                <a:off x="2817829" y="1174412"/>
                <a:ext cx="611171" cy="1281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9641A1E-1352-4988-9CED-171736DDC805}"/>
                      </a:ext>
                    </a:extLst>
                  </p:cNvPr>
                  <p:cNvSpPr txBox="1"/>
                  <p:nvPr/>
                </p:nvSpPr>
                <p:spPr>
                  <a:xfrm>
                    <a:off x="2947989" y="1813435"/>
                    <a:ext cx="962021" cy="276999"/>
                  </a:xfrm>
                  <a:prstGeom prst="rect">
                    <a:avLst/>
                  </a:prstGeom>
                  <a:noFill/>
                </p:spPr>
                <p:txBody>
                  <a:bodyPr wrap="square" rtlCol="0">
                    <a:spAutoFit/>
                  </a:bodyPr>
                  <a:lstStyle/>
                  <a:p>
                    <a:pPr algn="ctr"/>
                    <a14:m>
                      <m:oMath xmlns:m="http://schemas.openxmlformats.org/officeDocument/2006/math">
                        <m:r>
                          <a:rPr lang="en-US" sz="1200" i="1" dirty="0" smtClean="0">
                            <a:solidFill>
                              <a:schemeClr val="tx1"/>
                            </a:solidFill>
                            <a:latin typeface="Cambria Math" panose="02040503050406030204" pitchFamily="18" charset="0"/>
                          </a:rPr>
                          <m:t>1</m:t>
                        </m:r>
                      </m:oMath>
                    </a14:m>
                    <a:r>
                      <a:rPr lang="en-US" sz="1200" dirty="0">
                        <a:solidFill>
                          <a:schemeClr val="tx1"/>
                        </a:solidFill>
                      </a:rPr>
                      <a:t> (bias)</a:t>
                    </a:r>
                  </a:p>
                </p:txBody>
              </p:sp>
            </mc:Choice>
            <mc:Fallback>
              <p:sp>
                <p:nvSpPr>
                  <p:cNvPr id="20" name="TextBox 19">
                    <a:extLst>
                      <a:ext uri="{FF2B5EF4-FFF2-40B4-BE49-F238E27FC236}">
                        <a16:creationId xmlns:a16="http://schemas.microsoft.com/office/drawing/2014/main" id="{E9641A1E-1352-4988-9CED-171736DDC805}"/>
                      </a:ext>
                    </a:extLst>
                  </p:cNvPr>
                  <p:cNvSpPr txBox="1">
                    <a:spLocks noRot="1" noChangeAspect="1" noMove="1" noResize="1" noEditPoints="1" noAdjustHandles="1" noChangeArrowheads="1" noChangeShapeType="1" noTextEdit="1"/>
                  </p:cNvSpPr>
                  <p:nvPr/>
                </p:nvSpPr>
                <p:spPr>
                  <a:xfrm>
                    <a:off x="2947989" y="1813435"/>
                    <a:ext cx="962021"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819502E9-C681-D2D0-F771-69705823E6F8}"/>
                      </a:ext>
                    </a:extLst>
                  </p:cNvPr>
                  <p:cNvSpPr txBox="1"/>
                  <p:nvPr/>
                </p:nvSpPr>
                <p:spPr>
                  <a:xfrm>
                    <a:off x="2573675" y="798435"/>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p:sp>
                <p:nvSpPr>
                  <p:cNvPr id="21" name="TextBox 20">
                    <a:extLst>
                      <a:ext uri="{FF2B5EF4-FFF2-40B4-BE49-F238E27FC236}">
                        <a16:creationId xmlns:a16="http://schemas.microsoft.com/office/drawing/2014/main" id="{819502E9-C681-D2D0-F771-69705823E6F8}"/>
                      </a:ext>
                    </a:extLst>
                  </p:cNvPr>
                  <p:cNvSpPr txBox="1">
                    <a:spLocks noRot="1" noChangeAspect="1" noMove="1" noResize="1" noEditPoints="1" noAdjustHandles="1" noChangeArrowheads="1" noChangeShapeType="1" noTextEdit="1"/>
                  </p:cNvSpPr>
                  <p:nvPr/>
                </p:nvSpPr>
                <p:spPr>
                  <a:xfrm>
                    <a:off x="2573675" y="798435"/>
                    <a:ext cx="254876" cy="276999"/>
                  </a:xfrm>
                  <a:prstGeom prst="rect">
                    <a:avLst/>
                  </a:prstGeom>
                  <a:blipFill>
                    <a:blip r:embed="rId6"/>
                    <a:stretch>
                      <a:fillRect r="-48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10BBB7A-E413-C326-63B6-6726A4C469DD}"/>
                      </a:ext>
                    </a:extLst>
                  </p:cNvPr>
                  <p:cNvSpPr txBox="1"/>
                  <p:nvPr/>
                </p:nvSpPr>
                <p:spPr>
                  <a:xfrm>
                    <a:off x="2562953" y="1035912"/>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p:sp>
                <p:nvSpPr>
                  <p:cNvPr id="22" name="TextBox 21">
                    <a:extLst>
                      <a:ext uri="{FF2B5EF4-FFF2-40B4-BE49-F238E27FC236}">
                        <a16:creationId xmlns:a16="http://schemas.microsoft.com/office/drawing/2014/main" id="{E10BBB7A-E413-C326-63B6-6726A4C469DD}"/>
                      </a:ext>
                    </a:extLst>
                  </p:cNvPr>
                  <p:cNvSpPr txBox="1">
                    <a:spLocks noRot="1" noChangeAspect="1" noMove="1" noResize="1" noEditPoints="1" noAdjustHandles="1" noChangeArrowheads="1" noChangeShapeType="1" noTextEdit="1"/>
                  </p:cNvSpPr>
                  <p:nvPr/>
                </p:nvSpPr>
                <p:spPr>
                  <a:xfrm>
                    <a:off x="2562953" y="1035912"/>
                    <a:ext cx="254876" cy="276999"/>
                  </a:xfrm>
                  <a:prstGeom prst="rect">
                    <a:avLst/>
                  </a:prstGeom>
                  <a:blipFill>
                    <a:blip r:embed="rId7"/>
                    <a:stretch>
                      <a:fillRect r="-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20CBE70-D813-DEB8-8598-D92B6FEFBD1B}"/>
                      </a:ext>
                    </a:extLst>
                  </p:cNvPr>
                  <p:cNvSpPr txBox="1"/>
                  <p:nvPr/>
                </p:nvSpPr>
                <p:spPr>
                  <a:xfrm>
                    <a:off x="3407556" y="1644978"/>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0</m:t>
                              </m:r>
                            </m:sub>
                          </m:sSub>
                        </m:oMath>
                      </m:oMathPara>
                    </a14:m>
                    <a:endParaRPr lang="en-US" sz="1200" dirty="0">
                      <a:solidFill>
                        <a:schemeClr val="tx1"/>
                      </a:solidFill>
                    </a:endParaRPr>
                  </a:p>
                </p:txBody>
              </p:sp>
            </mc:Choice>
            <mc:Fallback>
              <p:sp>
                <p:nvSpPr>
                  <p:cNvPr id="23" name="TextBox 22">
                    <a:extLst>
                      <a:ext uri="{FF2B5EF4-FFF2-40B4-BE49-F238E27FC236}">
                        <a16:creationId xmlns:a16="http://schemas.microsoft.com/office/drawing/2014/main" id="{620CBE70-D813-DEB8-8598-D92B6FEFBD1B}"/>
                      </a:ext>
                    </a:extLst>
                  </p:cNvPr>
                  <p:cNvSpPr txBox="1">
                    <a:spLocks noRot="1" noChangeAspect="1" noMove="1" noResize="1" noEditPoints="1" noAdjustHandles="1" noChangeArrowheads="1" noChangeShapeType="1" noTextEdit="1"/>
                  </p:cNvSpPr>
                  <p:nvPr/>
                </p:nvSpPr>
                <p:spPr>
                  <a:xfrm>
                    <a:off x="3407556" y="1644978"/>
                    <a:ext cx="254876" cy="276999"/>
                  </a:xfrm>
                  <a:prstGeom prst="rect">
                    <a:avLst/>
                  </a:prstGeom>
                  <a:blipFill>
                    <a:blip r:embed="rId8"/>
                    <a:stretch>
                      <a:fillRect r="-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939EDD7-98AF-08DF-3D1A-0AE794B50929}"/>
                      </a:ext>
                    </a:extLst>
                  </p:cNvPr>
                  <p:cNvSpPr txBox="1"/>
                  <p:nvPr/>
                </p:nvSpPr>
                <p:spPr>
                  <a:xfrm>
                    <a:off x="2903218" y="800119"/>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𝑤</m:t>
                              </m:r>
                            </m:e>
                            <m:sub>
                              <m:r>
                                <a:rPr lang="en-US" sz="1200" b="0" i="1"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p:sp>
                <p:nvSpPr>
                  <p:cNvPr id="24" name="TextBox 23">
                    <a:extLst>
                      <a:ext uri="{FF2B5EF4-FFF2-40B4-BE49-F238E27FC236}">
                        <a16:creationId xmlns:a16="http://schemas.microsoft.com/office/drawing/2014/main" id="{7939EDD7-98AF-08DF-3D1A-0AE794B50929}"/>
                      </a:ext>
                    </a:extLst>
                  </p:cNvPr>
                  <p:cNvSpPr txBox="1">
                    <a:spLocks noRot="1" noChangeAspect="1" noMove="1" noResize="1" noEditPoints="1" noAdjustHandles="1" noChangeArrowheads="1" noChangeShapeType="1" noTextEdit="1"/>
                  </p:cNvSpPr>
                  <p:nvPr/>
                </p:nvSpPr>
                <p:spPr>
                  <a:xfrm>
                    <a:off x="2903218" y="800119"/>
                    <a:ext cx="254876" cy="276999"/>
                  </a:xfrm>
                  <a:prstGeom prst="rect">
                    <a:avLst/>
                  </a:prstGeom>
                  <a:blipFill>
                    <a:blip r:embed="rId9"/>
                    <a:stretch>
                      <a:fillRect r="-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6533783-43CE-E8F2-D846-ED7B5D17860A}"/>
                      </a:ext>
                    </a:extLst>
                  </p:cNvPr>
                  <p:cNvSpPr txBox="1"/>
                  <p:nvPr/>
                </p:nvSpPr>
                <p:spPr>
                  <a:xfrm>
                    <a:off x="2817789" y="965050"/>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p:sp>
                <p:nvSpPr>
                  <p:cNvPr id="25" name="TextBox 24">
                    <a:extLst>
                      <a:ext uri="{FF2B5EF4-FFF2-40B4-BE49-F238E27FC236}">
                        <a16:creationId xmlns:a16="http://schemas.microsoft.com/office/drawing/2014/main" id="{A6533783-43CE-E8F2-D846-ED7B5D17860A}"/>
                      </a:ext>
                    </a:extLst>
                  </p:cNvPr>
                  <p:cNvSpPr txBox="1">
                    <a:spLocks noRot="1" noChangeAspect="1" noMove="1" noResize="1" noEditPoints="1" noAdjustHandles="1" noChangeArrowheads="1" noChangeShapeType="1" noTextEdit="1"/>
                  </p:cNvSpPr>
                  <p:nvPr/>
                </p:nvSpPr>
                <p:spPr>
                  <a:xfrm>
                    <a:off x="2817789" y="965050"/>
                    <a:ext cx="254876" cy="276999"/>
                  </a:xfrm>
                  <a:prstGeom prst="rect">
                    <a:avLst/>
                  </a:prstGeom>
                  <a:blipFill>
                    <a:blip r:embed="rId10"/>
                    <a:stretch>
                      <a:fillRect r="-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AE5570E-8AC5-9AB8-BB2B-60836C98E111}"/>
                      </a:ext>
                    </a:extLst>
                  </p:cNvPr>
                  <p:cNvSpPr txBox="1"/>
                  <p:nvPr/>
                </p:nvSpPr>
                <p:spPr>
                  <a:xfrm>
                    <a:off x="3444029" y="1019082"/>
                    <a:ext cx="32749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26" name="TextBox 25">
                    <a:extLst>
                      <a:ext uri="{FF2B5EF4-FFF2-40B4-BE49-F238E27FC236}">
                        <a16:creationId xmlns:a16="http://schemas.microsoft.com/office/drawing/2014/main" id="{CAE5570E-8AC5-9AB8-BB2B-60836C98E111}"/>
                      </a:ext>
                    </a:extLst>
                  </p:cNvPr>
                  <p:cNvSpPr txBox="1">
                    <a:spLocks noRot="1" noChangeAspect="1" noMove="1" noResize="1" noEditPoints="1" noAdjustHandles="1" noChangeArrowheads="1" noChangeShapeType="1" noTextEdit="1"/>
                  </p:cNvSpPr>
                  <p:nvPr/>
                </p:nvSpPr>
                <p:spPr>
                  <a:xfrm>
                    <a:off x="3444029" y="1019082"/>
                    <a:ext cx="327499" cy="461665"/>
                  </a:xfrm>
                  <a:prstGeom prst="rect">
                    <a:avLst/>
                  </a:prstGeom>
                  <a:blipFill>
                    <a:blip r:embed="rId11"/>
                    <a:stretch>
                      <a:fillRect l="-14815" r="-37037" b="-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6429807-83AE-6608-D4AB-B6792BE7FB42}"/>
                      </a:ext>
                    </a:extLst>
                  </p:cNvPr>
                  <p:cNvSpPr txBox="1"/>
                  <p:nvPr/>
                </p:nvSpPr>
                <p:spPr>
                  <a:xfrm>
                    <a:off x="3820763" y="1062616"/>
                    <a:ext cx="31815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𝜎</m:t>
                          </m:r>
                        </m:oMath>
                      </m:oMathPara>
                    </a14:m>
                    <a:endParaRPr lang="en-US" dirty="0">
                      <a:solidFill>
                        <a:schemeClr val="tx1"/>
                      </a:solidFill>
                    </a:endParaRPr>
                  </a:p>
                </p:txBody>
              </p:sp>
            </mc:Choice>
            <mc:Fallback>
              <p:sp>
                <p:nvSpPr>
                  <p:cNvPr id="27" name="TextBox 26">
                    <a:extLst>
                      <a:ext uri="{FF2B5EF4-FFF2-40B4-BE49-F238E27FC236}">
                        <a16:creationId xmlns:a16="http://schemas.microsoft.com/office/drawing/2014/main" id="{26429807-83AE-6608-D4AB-B6792BE7FB42}"/>
                      </a:ext>
                    </a:extLst>
                  </p:cNvPr>
                  <p:cNvSpPr txBox="1">
                    <a:spLocks noRot="1" noChangeAspect="1" noMove="1" noResize="1" noEditPoints="1" noAdjustHandles="1" noChangeArrowheads="1" noChangeShapeType="1" noTextEdit="1"/>
                  </p:cNvSpPr>
                  <p:nvPr/>
                </p:nvSpPr>
                <p:spPr>
                  <a:xfrm>
                    <a:off x="3820763" y="1062616"/>
                    <a:ext cx="318155" cy="461665"/>
                  </a:xfrm>
                  <a:prstGeom prst="rect">
                    <a:avLst/>
                  </a:prstGeom>
                  <a:blipFill>
                    <a:blip r:embed="rId12"/>
                    <a:stretch>
                      <a:fillRect r="-9615"/>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D6920A48-1C39-BD19-86E6-7BB9E843D323}"/>
                  </a:ext>
                </a:extLst>
              </p:cNvPr>
              <p:cNvCxnSpPr>
                <a:cxnSpLocks/>
                <a:stCxn id="5" idx="0"/>
                <a:endCxn id="5" idx="4"/>
              </p:cNvCxnSpPr>
              <p:nvPr/>
            </p:nvCxnSpPr>
            <p:spPr>
              <a:xfrm>
                <a:off x="3810000" y="914400"/>
                <a:ext cx="0" cy="77628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7D28337-02CA-83BD-A9D7-FB5219025191}"/>
                  </a:ext>
                </a:extLst>
              </p:cNvPr>
              <p:cNvCxnSpPr>
                <a:cxnSpLocks/>
              </p:cNvCxnSpPr>
              <p:nvPr/>
            </p:nvCxnSpPr>
            <p:spPr>
              <a:xfrm>
                <a:off x="4202824" y="1316221"/>
                <a:ext cx="369176"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5D07209-1EDE-D7A3-8DBA-1F125A993AED}"/>
                      </a:ext>
                    </a:extLst>
                  </p:cNvPr>
                  <p:cNvSpPr txBox="1"/>
                  <p:nvPr/>
                </p:nvSpPr>
                <p:spPr>
                  <a:xfrm>
                    <a:off x="4549337" y="1153543"/>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200" b="0" i="1" dirty="0" smtClean="0">
                                  <a:solidFill>
                                    <a:schemeClr val="tx1"/>
                                  </a:solidFill>
                                  <a:latin typeface="Cambria Math" panose="02040503050406030204" pitchFamily="18" charset="0"/>
                                </a:rPr>
                              </m:ctrlPr>
                            </m:accPr>
                            <m:e>
                              <m:r>
                                <a:rPr lang="en-US" sz="1200" b="0" i="1" dirty="0" smtClean="0">
                                  <a:solidFill>
                                    <a:schemeClr val="tx1"/>
                                  </a:solidFill>
                                  <a:latin typeface="Cambria Math" panose="02040503050406030204" pitchFamily="18" charset="0"/>
                                </a:rPr>
                                <m:t>𝑦</m:t>
                              </m:r>
                            </m:e>
                          </m:acc>
                        </m:oMath>
                      </m:oMathPara>
                    </a14:m>
                    <a:endParaRPr lang="en-US" sz="1200" dirty="0">
                      <a:solidFill>
                        <a:schemeClr val="tx1"/>
                      </a:solidFill>
                    </a:endParaRPr>
                  </a:p>
                </p:txBody>
              </p:sp>
            </mc:Choice>
            <mc:Fallback>
              <p:sp>
                <p:nvSpPr>
                  <p:cNvPr id="34" name="TextBox 33">
                    <a:extLst>
                      <a:ext uri="{FF2B5EF4-FFF2-40B4-BE49-F238E27FC236}">
                        <a16:creationId xmlns:a16="http://schemas.microsoft.com/office/drawing/2014/main" id="{75D07209-1EDE-D7A3-8DBA-1F125A993AED}"/>
                      </a:ext>
                    </a:extLst>
                  </p:cNvPr>
                  <p:cNvSpPr txBox="1">
                    <a:spLocks noRot="1" noChangeAspect="1" noMove="1" noResize="1" noEditPoints="1" noAdjustHandles="1" noChangeArrowheads="1" noChangeShapeType="1" noTextEdit="1"/>
                  </p:cNvSpPr>
                  <p:nvPr/>
                </p:nvSpPr>
                <p:spPr>
                  <a:xfrm>
                    <a:off x="4549337" y="1153543"/>
                    <a:ext cx="254876" cy="276999"/>
                  </a:xfrm>
                  <a:prstGeom prst="rect">
                    <a:avLst/>
                  </a:prstGeom>
                  <a:blipFill>
                    <a:blip r:embed="rId13"/>
                    <a:stretch>
                      <a:fillRect/>
                    </a:stretch>
                  </a:blipFill>
                </p:spPr>
                <p:txBody>
                  <a:bodyPr/>
                  <a:lstStyle/>
                  <a:p>
                    <a:r>
                      <a:rPr lang="en-US">
                        <a:noFill/>
                      </a:rPr>
                      <a:t> </a:t>
                    </a:r>
                  </a:p>
                </p:txBody>
              </p:sp>
            </mc:Fallback>
          </mc:AlternateContent>
        </p:grpSp>
        <p:sp>
          <p:nvSpPr>
            <p:cNvPr id="48" name="TextBox 47">
              <a:extLst>
                <a:ext uri="{FF2B5EF4-FFF2-40B4-BE49-F238E27FC236}">
                  <a16:creationId xmlns:a16="http://schemas.microsoft.com/office/drawing/2014/main" id="{45E89CD3-2A88-6056-BFAC-C5277C0C1503}"/>
                </a:ext>
              </a:extLst>
            </p:cNvPr>
            <p:cNvSpPr txBox="1"/>
            <p:nvPr/>
          </p:nvSpPr>
          <p:spPr>
            <a:xfrm rot="5400000">
              <a:off x="1874630" y="1853944"/>
              <a:ext cx="389850" cy="338554"/>
            </a:xfrm>
            <a:prstGeom prst="rect">
              <a:avLst/>
            </a:prstGeom>
            <a:noFill/>
          </p:spPr>
          <p:txBody>
            <a:bodyPr wrap="none" rtlCol="0">
              <a:spAutoFit/>
            </a:bodyPr>
            <a:lstStyle/>
            <a:p>
              <a:r>
                <a:rPr lang="en-US" sz="1600" dirty="0">
                  <a:solidFill>
                    <a:schemeClr val="tx1"/>
                  </a:solidFill>
                </a:rPr>
                <a:t>…</a:t>
              </a:r>
            </a:p>
          </p:txBody>
        </p:sp>
      </p:grpSp>
      <p:grpSp>
        <p:nvGrpSpPr>
          <p:cNvPr id="1034" name="Group 1033">
            <a:extLst>
              <a:ext uri="{FF2B5EF4-FFF2-40B4-BE49-F238E27FC236}">
                <a16:creationId xmlns:a16="http://schemas.microsoft.com/office/drawing/2014/main" id="{DB266434-609B-8AE2-224F-5E1012D30E20}"/>
              </a:ext>
            </a:extLst>
          </p:cNvPr>
          <p:cNvGrpSpPr/>
          <p:nvPr/>
        </p:nvGrpSpPr>
        <p:grpSpPr>
          <a:xfrm>
            <a:off x="762000" y="4269305"/>
            <a:ext cx="2049498" cy="1806854"/>
            <a:chOff x="762000" y="4269305"/>
            <a:chExt cx="2049498" cy="1806854"/>
          </a:xfrm>
        </p:grpSpPr>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773EE7F5-30DA-DA79-2CCA-6BA093D68D25}"/>
                    </a:ext>
                  </a:extLst>
                </p:cNvPr>
                <p:cNvSpPr txBox="1"/>
                <p:nvPr/>
              </p:nvSpPr>
              <p:spPr>
                <a:xfrm>
                  <a:off x="1701225" y="5814549"/>
                  <a:ext cx="296363"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𝑥</m:t>
                        </m:r>
                      </m:oMath>
                    </m:oMathPara>
                  </a14:m>
                  <a:endParaRPr lang="en-US" sz="1100" dirty="0">
                    <a:solidFill>
                      <a:schemeClr val="tx1"/>
                    </a:solidFill>
                    <a:latin typeface="+mn-lt"/>
                  </a:endParaRPr>
                </a:p>
              </p:txBody>
            </p:sp>
          </mc:Choice>
          <mc:Fallback>
            <p:sp>
              <p:nvSpPr>
                <p:cNvPr id="60" name="TextBox 59">
                  <a:extLst>
                    <a:ext uri="{FF2B5EF4-FFF2-40B4-BE49-F238E27FC236}">
                      <a16:creationId xmlns:a16="http://schemas.microsoft.com/office/drawing/2014/main" id="{773EE7F5-30DA-DA79-2CCA-6BA093D68D25}"/>
                    </a:ext>
                  </a:extLst>
                </p:cNvPr>
                <p:cNvSpPr txBox="1">
                  <a:spLocks noRot="1" noChangeAspect="1" noMove="1" noResize="1" noEditPoints="1" noAdjustHandles="1" noChangeArrowheads="1" noChangeShapeType="1" noTextEdit="1"/>
                </p:cNvSpPr>
                <p:nvPr/>
              </p:nvSpPr>
              <p:spPr>
                <a:xfrm>
                  <a:off x="1701225" y="5814549"/>
                  <a:ext cx="296363" cy="261610"/>
                </a:xfrm>
                <a:prstGeom prst="rect">
                  <a:avLst/>
                </a:prstGeom>
                <a:blipFill>
                  <a:blip r:embed="rId14"/>
                  <a:stretch>
                    <a:fillRect/>
                  </a:stretch>
                </a:blipFill>
              </p:spPr>
              <p:txBody>
                <a:bodyPr/>
                <a:lstStyle/>
                <a:p>
                  <a:r>
                    <a:rPr lang="en-US">
                      <a:noFill/>
                    </a:rPr>
                    <a:t> </a:t>
                  </a:r>
                </a:p>
              </p:txBody>
            </p:sp>
          </mc:Fallback>
        </mc:AlternateContent>
        <p:grpSp>
          <p:nvGrpSpPr>
            <p:cNvPr id="1032" name="Group 1031">
              <a:extLst>
                <a:ext uri="{FF2B5EF4-FFF2-40B4-BE49-F238E27FC236}">
                  <a16:creationId xmlns:a16="http://schemas.microsoft.com/office/drawing/2014/main" id="{E3A51165-2890-286D-0F7C-8FFE8B3FDC14}"/>
                </a:ext>
              </a:extLst>
            </p:cNvPr>
            <p:cNvGrpSpPr/>
            <p:nvPr/>
          </p:nvGrpSpPr>
          <p:grpSpPr>
            <a:xfrm>
              <a:off x="762000" y="4269305"/>
              <a:ext cx="2049498" cy="1603946"/>
              <a:chOff x="762000" y="4269305"/>
              <a:chExt cx="2049498" cy="1603946"/>
            </a:xfrm>
          </p:grpSpPr>
          <p:pic>
            <p:nvPicPr>
              <p:cNvPr id="1028" name="Picture 4" descr="undefined">
                <a:extLst>
                  <a:ext uri="{FF2B5EF4-FFF2-40B4-BE49-F238E27FC236}">
                    <a16:creationId xmlns:a16="http://schemas.microsoft.com/office/drawing/2014/main" id="{79377A6B-F15F-E308-31C2-FF25BD0FE3F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0924" y="4595773"/>
                <a:ext cx="1520807" cy="127747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4C4654BD-FAC4-C75F-342E-458C0C56DF5E}"/>
                  </a:ext>
                </a:extLst>
              </p:cNvPr>
              <p:cNvSpPr txBox="1"/>
              <p:nvPr/>
            </p:nvSpPr>
            <p:spPr>
              <a:xfrm>
                <a:off x="1091155" y="4269305"/>
                <a:ext cx="1720343" cy="261610"/>
              </a:xfrm>
              <a:prstGeom prst="rect">
                <a:avLst/>
              </a:prstGeom>
              <a:noFill/>
            </p:spPr>
            <p:txBody>
              <a:bodyPr wrap="none" rtlCol="0">
                <a:spAutoFit/>
              </a:bodyPr>
              <a:lstStyle/>
              <a:p>
                <a:r>
                  <a:rPr lang="en-US" sz="1100" dirty="0">
                    <a:solidFill>
                      <a:schemeClr val="tx1"/>
                    </a:solidFill>
                    <a:latin typeface="+mn-lt"/>
                  </a:rPr>
                  <a:t>Rectified linear unit (</a:t>
                </a:r>
                <a:r>
                  <a:rPr lang="en-US" sz="1100" dirty="0" err="1">
                    <a:solidFill>
                      <a:schemeClr val="tx1"/>
                    </a:solidFill>
                    <a:latin typeface="+mn-lt"/>
                  </a:rPr>
                  <a:t>ReLU</a:t>
                </a:r>
                <a:r>
                  <a:rPr lang="en-US" sz="1100" dirty="0">
                    <a:solidFill>
                      <a:schemeClr val="tx1"/>
                    </a:solidFill>
                    <a:latin typeface="+mn-lt"/>
                  </a:rPr>
                  <a:t>)</a:t>
                </a:r>
              </a:p>
            </p:txBody>
          </p:sp>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151DB32-F8C6-BA78-D3A9-4E20566D2588}"/>
                      </a:ext>
                    </a:extLst>
                  </p:cNvPr>
                  <p:cNvSpPr txBox="1"/>
                  <p:nvPr/>
                </p:nvSpPr>
                <p:spPr>
                  <a:xfrm>
                    <a:off x="762000" y="4463203"/>
                    <a:ext cx="500202"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𝜎</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𝑥</m:t>
                          </m:r>
                          <m:r>
                            <a:rPr lang="en-US" sz="1100" b="0" i="1" smtClean="0">
                              <a:solidFill>
                                <a:schemeClr val="tx1"/>
                              </a:solidFill>
                              <a:latin typeface="Cambria Math" panose="02040503050406030204" pitchFamily="18" charset="0"/>
                            </a:rPr>
                            <m:t>)</m:t>
                          </m:r>
                        </m:oMath>
                      </m:oMathPara>
                    </a14:m>
                    <a:endParaRPr lang="en-US" sz="1100" dirty="0">
                      <a:solidFill>
                        <a:schemeClr val="tx1"/>
                      </a:solidFill>
                      <a:latin typeface="+mn-lt"/>
                    </a:endParaRPr>
                  </a:p>
                </p:txBody>
              </p:sp>
            </mc:Choice>
            <mc:Fallback>
              <p:sp>
                <p:nvSpPr>
                  <p:cNvPr id="54" name="TextBox 53">
                    <a:extLst>
                      <a:ext uri="{FF2B5EF4-FFF2-40B4-BE49-F238E27FC236}">
                        <a16:creationId xmlns:a16="http://schemas.microsoft.com/office/drawing/2014/main" id="{8151DB32-F8C6-BA78-D3A9-4E20566D2588}"/>
                      </a:ext>
                    </a:extLst>
                  </p:cNvPr>
                  <p:cNvSpPr txBox="1">
                    <a:spLocks noRot="1" noChangeAspect="1" noMove="1" noResize="1" noEditPoints="1" noAdjustHandles="1" noChangeArrowheads="1" noChangeShapeType="1" noTextEdit="1"/>
                  </p:cNvSpPr>
                  <p:nvPr/>
                </p:nvSpPr>
                <p:spPr>
                  <a:xfrm>
                    <a:off x="762000" y="4463203"/>
                    <a:ext cx="500202" cy="261610"/>
                  </a:xfrm>
                  <a:prstGeom prst="rect">
                    <a:avLst/>
                  </a:prstGeom>
                  <a:blipFill>
                    <a:blip r:embed="rId16"/>
                    <a:stretch>
                      <a:fillRect b="-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5D236C6-9416-C880-8EE4-55CCB45FABC3}"/>
                      </a:ext>
                    </a:extLst>
                  </p:cNvPr>
                  <p:cNvSpPr txBox="1"/>
                  <p:nvPr/>
                </p:nvSpPr>
                <p:spPr>
                  <a:xfrm>
                    <a:off x="932498" y="5522535"/>
                    <a:ext cx="295273"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0</m:t>
                          </m:r>
                        </m:oMath>
                      </m:oMathPara>
                    </a14:m>
                    <a:endParaRPr lang="en-US" sz="1100" dirty="0">
                      <a:solidFill>
                        <a:schemeClr val="tx1"/>
                      </a:solidFill>
                      <a:latin typeface="+mn-lt"/>
                    </a:endParaRPr>
                  </a:p>
                </p:txBody>
              </p:sp>
            </mc:Choice>
            <mc:Fallback>
              <p:sp>
                <p:nvSpPr>
                  <p:cNvPr id="62" name="TextBox 61">
                    <a:extLst>
                      <a:ext uri="{FF2B5EF4-FFF2-40B4-BE49-F238E27FC236}">
                        <a16:creationId xmlns:a16="http://schemas.microsoft.com/office/drawing/2014/main" id="{15D236C6-9416-C880-8EE4-55CCB45FABC3}"/>
                      </a:ext>
                    </a:extLst>
                  </p:cNvPr>
                  <p:cNvSpPr txBox="1">
                    <a:spLocks noRot="1" noChangeAspect="1" noMove="1" noResize="1" noEditPoints="1" noAdjustHandles="1" noChangeArrowheads="1" noChangeShapeType="1" noTextEdit="1"/>
                  </p:cNvSpPr>
                  <p:nvPr/>
                </p:nvSpPr>
                <p:spPr>
                  <a:xfrm>
                    <a:off x="932498" y="5522535"/>
                    <a:ext cx="295273" cy="261610"/>
                  </a:xfrm>
                  <a:prstGeom prst="rect">
                    <a:avLst/>
                  </a:prstGeom>
                  <a:blipFill>
                    <a:blip r:embed="rId17"/>
                    <a:stretch>
                      <a:fillRect/>
                    </a:stretch>
                  </a:blipFill>
                </p:spPr>
                <p:txBody>
                  <a:bodyPr/>
                  <a:lstStyle/>
                  <a:p>
                    <a:r>
                      <a:rPr lang="en-US">
                        <a:noFill/>
                      </a:rPr>
                      <a:t> </a:t>
                    </a:r>
                  </a:p>
                </p:txBody>
              </p:sp>
            </mc:Fallback>
          </mc:AlternateContent>
        </p:grpSp>
      </p:grpSp>
      <p:grpSp>
        <p:nvGrpSpPr>
          <p:cNvPr id="1041" name="Group 1040">
            <a:extLst>
              <a:ext uri="{FF2B5EF4-FFF2-40B4-BE49-F238E27FC236}">
                <a16:creationId xmlns:a16="http://schemas.microsoft.com/office/drawing/2014/main" id="{C716637F-09CC-C33A-5278-D97B9418D99C}"/>
              </a:ext>
            </a:extLst>
          </p:cNvPr>
          <p:cNvGrpSpPr/>
          <p:nvPr/>
        </p:nvGrpSpPr>
        <p:grpSpPr>
          <a:xfrm>
            <a:off x="2742339" y="4267200"/>
            <a:ext cx="1896127" cy="1808959"/>
            <a:chOff x="2742339" y="4267200"/>
            <a:chExt cx="1896127" cy="1808959"/>
          </a:xfrm>
        </p:grpSpPr>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8567CF5-37D2-9395-F131-64A41D1EE6A2}"/>
                    </a:ext>
                  </a:extLst>
                </p:cNvPr>
                <p:cNvSpPr txBox="1"/>
                <p:nvPr/>
              </p:nvSpPr>
              <p:spPr>
                <a:xfrm>
                  <a:off x="2742339" y="4459650"/>
                  <a:ext cx="500202"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𝜎</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𝑥</m:t>
                        </m:r>
                        <m:r>
                          <a:rPr lang="en-US" sz="1100" b="0" i="1" smtClean="0">
                            <a:solidFill>
                              <a:schemeClr val="tx1"/>
                            </a:solidFill>
                            <a:latin typeface="Cambria Math" panose="02040503050406030204" pitchFamily="18" charset="0"/>
                          </a:rPr>
                          <m:t>)</m:t>
                        </m:r>
                      </m:oMath>
                    </m:oMathPara>
                  </a14:m>
                  <a:endParaRPr lang="en-US" sz="1100" dirty="0">
                    <a:solidFill>
                      <a:schemeClr val="tx1"/>
                    </a:solidFill>
                    <a:latin typeface="+mn-lt"/>
                  </a:endParaRPr>
                </a:p>
              </p:txBody>
            </p:sp>
          </mc:Choice>
          <mc:Fallback>
            <p:sp>
              <p:nvSpPr>
                <p:cNvPr id="59" name="TextBox 58">
                  <a:extLst>
                    <a:ext uri="{FF2B5EF4-FFF2-40B4-BE49-F238E27FC236}">
                      <a16:creationId xmlns:a16="http://schemas.microsoft.com/office/drawing/2014/main" id="{78567CF5-37D2-9395-F131-64A41D1EE6A2}"/>
                    </a:ext>
                  </a:extLst>
                </p:cNvPr>
                <p:cNvSpPr txBox="1">
                  <a:spLocks noRot="1" noChangeAspect="1" noMove="1" noResize="1" noEditPoints="1" noAdjustHandles="1" noChangeArrowheads="1" noChangeShapeType="1" noTextEdit="1"/>
                </p:cNvSpPr>
                <p:nvPr/>
              </p:nvSpPr>
              <p:spPr>
                <a:xfrm>
                  <a:off x="2742339" y="4459650"/>
                  <a:ext cx="500202" cy="261610"/>
                </a:xfrm>
                <a:prstGeom prst="rect">
                  <a:avLst/>
                </a:prstGeom>
                <a:blipFill>
                  <a:blip r:embed="rId18"/>
                  <a:stretch>
                    <a:fillRect b="-7143"/>
                  </a:stretch>
                </a:blipFill>
              </p:spPr>
              <p:txBody>
                <a:bodyPr/>
                <a:lstStyle/>
                <a:p>
                  <a:r>
                    <a:rPr lang="en-US">
                      <a:noFill/>
                    </a:rPr>
                    <a:t> </a:t>
                  </a:r>
                </a:p>
              </p:txBody>
            </p:sp>
          </mc:Fallback>
        </mc:AlternateContent>
        <p:grpSp>
          <p:nvGrpSpPr>
            <p:cNvPr id="1033" name="Group 1032">
              <a:extLst>
                <a:ext uri="{FF2B5EF4-FFF2-40B4-BE49-F238E27FC236}">
                  <a16:creationId xmlns:a16="http://schemas.microsoft.com/office/drawing/2014/main" id="{2629C1CA-B27E-188B-E195-794C50F3FE51}"/>
                </a:ext>
              </a:extLst>
            </p:cNvPr>
            <p:cNvGrpSpPr/>
            <p:nvPr/>
          </p:nvGrpSpPr>
          <p:grpSpPr>
            <a:xfrm>
              <a:off x="2928000" y="4267200"/>
              <a:ext cx="1710466" cy="1808959"/>
              <a:chOff x="2928000" y="4267200"/>
              <a:chExt cx="1710466" cy="1808959"/>
            </a:xfrm>
          </p:grpSpPr>
          <p:pic>
            <p:nvPicPr>
              <p:cNvPr id="1030" name="Picture 6" descr="undefined">
                <a:extLst>
                  <a:ext uri="{FF2B5EF4-FFF2-40B4-BE49-F238E27FC236}">
                    <a16:creationId xmlns:a16="http://schemas.microsoft.com/office/drawing/2014/main" id="{CC70FDC2-447F-953D-BEA7-7BD478F3D07C}"/>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009" b="23446"/>
              <a:stretch/>
            </p:blipFill>
            <p:spPr bwMode="auto">
              <a:xfrm>
                <a:off x="3168847" y="4595773"/>
                <a:ext cx="1266987" cy="127747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FCC7157-B32C-1423-48B0-43BB3B96CE32}"/>
                  </a:ext>
                </a:extLst>
              </p:cNvPr>
              <p:cNvSpPr txBox="1"/>
              <p:nvPr/>
            </p:nvSpPr>
            <p:spPr>
              <a:xfrm>
                <a:off x="2942168" y="4267200"/>
                <a:ext cx="1696298" cy="261610"/>
              </a:xfrm>
              <a:prstGeom prst="rect">
                <a:avLst/>
              </a:prstGeom>
              <a:noFill/>
            </p:spPr>
            <p:txBody>
              <a:bodyPr wrap="none" rtlCol="0">
                <a:spAutoFit/>
              </a:bodyPr>
              <a:lstStyle/>
              <a:p>
                <a:r>
                  <a:rPr lang="en-US" sz="1100" dirty="0">
                    <a:solidFill>
                      <a:schemeClr val="tx1"/>
                    </a:solidFill>
                    <a:latin typeface="+mn-lt"/>
                  </a:rPr>
                  <a:t>Sigmoid (logistic function)</a:t>
                </a:r>
              </a:p>
            </p:txBody>
          </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06C348E5-8656-5B1F-144C-8EF040FF2B0C}"/>
                      </a:ext>
                    </a:extLst>
                  </p:cNvPr>
                  <p:cNvSpPr txBox="1"/>
                  <p:nvPr/>
                </p:nvSpPr>
                <p:spPr>
                  <a:xfrm>
                    <a:off x="3654158" y="5814549"/>
                    <a:ext cx="296363"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𝑥</m:t>
                          </m:r>
                        </m:oMath>
                      </m:oMathPara>
                    </a14:m>
                    <a:endParaRPr lang="en-US" sz="1100" dirty="0">
                      <a:solidFill>
                        <a:schemeClr val="tx1"/>
                      </a:solidFill>
                      <a:latin typeface="+mn-lt"/>
                    </a:endParaRPr>
                  </a:p>
                </p:txBody>
              </p:sp>
            </mc:Choice>
            <mc:Fallback>
              <p:sp>
                <p:nvSpPr>
                  <p:cNvPr id="61" name="TextBox 60">
                    <a:extLst>
                      <a:ext uri="{FF2B5EF4-FFF2-40B4-BE49-F238E27FC236}">
                        <a16:creationId xmlns:a16="http://schemas.microsoft.com/office/drawing/2014/main" id="{06C348E5-8656-5B1F-144C-8EF040FF2B0C}"/>
                      </a:ext>
                    </a:extLst>
                  </p:cNvPr>
                  <p:cNvSpPr txBox="1">
                    <a:spLocks noRot="1" noChangeAspect="1" noMove="1" noResize="1" noEditPoints="1" noAdjustHandles="1" noChangeArrowheads="1" noChangeShapeType="1" noTextEdit="1"/>
                  </p:cNvSpPr>
                  <p:nvPr/>
                </p:nvSpPr>
                <p:spPr>
                  <a:xfrm>
                    <a:off x="3654158" y="5814549"/>
                    <a:ext cx="296363"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E296AEFB-53FB-B5A9-C482-26C5243FD441}"/>
                      </a:ext>
                    </a:extLst>
                  </p:cNvPr>
                  <p:cNvSpPr txBox="1"/>
                  <p:nvPr/>
                </p:nvSpPr>
                <p:spPr>
                  <a:xfrm>
                    <a:off x="2930805" y="5508597"/>
                    <a:ext cx="295273"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0</m:t>
                          </m:r>
                        </m:oMath>
                      </m:oMathPara>
                    </a14:m>
                    <a:endParaRPr lang="en-US" sz="1100" dirty="0">
                      <a:solidFill>
                        <a:schemeClr val="tx1"/>
                      </a:solidFill>
                      <a:latin typeface="+mn-lt"/>
                    </a:endParaRPr>
                  </a:p>
                </p:txBody>
              </p:sp>
            </mc:Choice>
            <mc:Fallback>
              <p:sp>
                <p:nvSpPr>
                  <p:cNvPr id="63" name="TextBox 62">
                    <a:extLst>
                      <a:ext uri="{FF2B5EF4-FFF2-40B4-BE49-F238E27FC236}">
                        <a16:creationId xmlns:a16="http://schemas.microsoft.com/office/drawing/2014/main" id="{E296AEFB-53FB-B5A9-C482-26C5243FD441}"/>
                      </a:ext>
                    </a:extLst>
                  </p:cNvPr>
                  <p:cNvSpPr txBox="1">
                    <a:spLocks noRot="1" noChangeAspect="1" noMove="1" noResize="1" noEditPoints="1" noAdjustHandles="1" noChangeArrowheads="1" noChangeShapeType="1" noTextEdit="1"/>
                  </p:cNvSpPr>
                  <p:nvPr/>
                </p:nvSpPr>
                <p:spPr>
                  <a:xfrm>
                    <a:off x="2930805" y="5508597"/>
                    <a:ext cx="295273" cy="2616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4" name="TextBox 1023">
                    <a:extLst>
                      <a:ext uri="{FF2B5EF4-FFF2-40B4-BE49-F238E27FC236}">
                        <a16:creationId xmlns:a16="http://schemas.microsoft.com/office/drawing/2014/main" id="{AA26BA3D-8082-9B53-55A4-121A237678A9}"/>
                      </a:ext>
                    </a:extLst>
                  </p:cNvPr>
                  <p:cNvSpPr txBox="1"/>
                  <p:nvPr/>
                </p:nvSpPr>
                <p:spPr>
                  <a:xfrm>
                    <a:off x="2928000" y="4739991"/>
                    <a:ext cx="295273" cy="2616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1</m:t>
                          </m:r>
                        </m:oMath>
                      </m:oMathPara>
                    </a14:m>
                    <a:endParaRPr lang="en-US" sz="1100" dirty="0">
                      <a:solidFill>
                        <a:schemeClr val="tx1"/>
                      </a:solidFill>
                      <a:latin typeface="+mn-lt"/>
                    </a:endParaRPr>
                  </a:p>
                </p:txBody>
              </p:sp>
            </mc:Choice>
            <mc:Fallback>
              <p:sp>
                <p:nvSpPr>
                  <p:cNvPr id="1024" name="TextBox 1023">
                    <a:extLst>
                      <a:ext uri="{FF2B5EF4-FFF2-40B4-BE49-F238E27FC236}">
                        <a16:creationId xmlns:a16="http://schemas.microsoft.com/office/drawing/2014/main" id="{AA26BA3D-8082-9B53-55A4-121A237678A9}"/>
                      </a:ext>
                    </a:extLst>
                  </p:cNvPr>
                  <p:cNvSpPr txBox="1">
                    <a:spLocks noRot="1" noChangeAspect="1" noMove="1" noResize="1" noEditPoints="1" noAdjustHandles="1" noChangeArrowheads="1" noChangeShapeType="1" noTextEdit="1"/>
                  </p:cNvSpPr>
                  <p:nvPr/>
                </p:nvSpPr>
                <p:spPr>
                  <a:xfrm>
                    <a:off x="2928000" y="4739991"/>
                    <a:ext cx="295273" cy="261610"/>
                  </a:xfrm>
                  <a:prstGeom prst="rect">
                    <a:avLst/>
                  </a:prstGeom>
                  <a:blipFill>
                    <a:blip r:embed="rId20"/>
                    <a:stretch>
                      <a:fillRect/>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1031" name="TextBox 1030">
                <a:extLst>
                  <a:ext uri="{FF2B5EF4-FFF2-40B4-BE49-F238E27FC236}">
                    <a16:creationId xmlns:a16="http://schemas.microsoft.com/office/drawing/2014/main" id="{8753557E-D3D3-D112-05F5-FFBF35E70A20}"/>
                  </a:ext>
                </a:extLst>
              </p:cNvPr>
              <p:cNvSpPr txBox="1"/>
              <p:nvPr/>
            </p:nvSpPr>
            <p:spPr>
              <a:xfrm>
                <a:off x="5281006" y="4271261"/>
                <a:ext cx="2930496" cy="8309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1600" b="1" dirty="0">
                    <a:solidFill>
                      <a:schemeClr val="tx1"/>
                    </a:solidFill>
                  </a:rPr>
                  <a:t>Training</a:t>
                </a:r>
                <a:r>
                  <a:rPr lang="en-US" sz="1600" dirty="0">
                    <a:solidFill>
                      <a:schemeClr val="tx1"/>
                    </a:solidFill>
                  </a:rPr>
                  <a:t>: Find </a:t>
                </a:r>
                <a14:m>
                  <m:oMath xmlns:m="http://schemas.openxmlformats.org/officeDocument/2006/math">
                    <m:r>
                      <a:rPr lang="en-US" sz="1600" b="1" i="1" smtClean="0">
                        <a:solidFill>
                          <a:schemeClr val="tx1"/>
                        </a:solidFill>
                        <a:latin typeface="Cambria Math" panose="02040503050406030204" pitchFamily="18" charset="0"/>
                      </a:rPr>
                      <m:t>𝒘</m:t>
                    </m:r>
                  </m:oMath>
                </a14:m>
                <a:r>
                  <a:rPr lang="en-US" sz="1600" dirty="0">
                    <a:solidFill>
                      <a:schemeClr val="tx1"/>
                    </a:solidFill>
                  </a:rPr>
                  <a:t> that minimizes the loss </a:t>
                </a:r>
                <a14:m>
                  <m:oMath xmlns:m="http://schemas.openxmlformats.org/officeDocument/2006/math">
                    <m:r>
                      <a:rPr lang="en-US" sz="1600" b="0" i="1" smtClean="0">
                        <a:solidFill>
                          <a:schemeClr val="tx1"/>
                        </a:solidFill>
                        <a:latin typeface="Cambria Math" panose="02040503050406030204" pitchFamily="18" charset="0"/>
                      </a:rPr>
                      <m:t>𝐿</m:t>
                    </m:r>
                    <m:r>
                      <a:rPr lang="en-US" sz="1600" b="0" i="1" smtClean="0">
                        <a:solidFill>
                          <a:schemeClr val="tx1"/>
                        </a:solidFill>
                        <a:latin typeface="Cambria Math" panose="02040503050406030204" pitchFamily="18" charset="0"/>
                      </a:rPr>
                      <m:t>(</m:t>
                    </m:r>
                    <m:acc>
                      <m:accPr>
                        <m:chr m:val="̂"/>
                        <m:ctrlPr>
                          <a:rPr lang="en-US" sz="1600" b="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𝑦</m:t>
                    </m:r>
                    <m:r>
                      <a:rPr lang="en-US" sz="1600" b="0" i="1" smtClean="0">
                        <a:solidFill>
                          <a:schemeClr val="tx1"/>
                        </a:solidFill>
                        <a:latin typeface="Cambria Math" panose="02040503050406030204" pitchFamily="18" charset="0"/>
                      </a:rPr>
                      <m:t>)</m:t>
                    </m:r>
                  </m:oMath>
                </a14:m>
                <a:r>
                  <a:rPr lang="en-US" sz="1600" b="0" dirty="0">
                    <a:solidFill>
                      <a:schemeClr val="tx1"/>
                    </a:solidFill>
                  </a:rPr>
                  <a:t> using gradient descent.</a:t>
                </a:r>
              </a:p>
            </p:txBody>
          </p:sp>
        </mc:Choice>
        <mc:Fallback>
          <p:sp>
            <p:nvSpPr>
              <p:cNvPr id="1031" name="TextBox 1030">
                <a:extLst>
                  <a:ext uri="{FF2B5EF4-FFF2-40B4-BE49-F238E27FC236}">
                    <a16:creationId xmlns:a16="http://schemas.microsoft.com/office/drawing/2014/main" id="{8753557E-D3D3-D112-05F5-FFBF35E70A20}"/>
                  </a:ext>
                </a:extLst>
              </p:cNvPr>
              <p:cNvSpPr txBox="1">
                <a:spLocks noRot="1" noChangeAspect="1" noMove="1" noResize="1" noEditPoints="1" noAdjustHandles="1" noChangeArrowheads="1" noChangeShapeType="1" noTextEdit="1"/>
              </p:cNvSpPr>
              <p:nvPr/>
            </p:nvSpPr>
            <p:spPr>
              <a:xfrm>
                <a:off x="5281006" y="4271261"/>
                <a:ext cx="2930496" cy="830997"/>
              </a:xfrm>
              <a:prstGeom prst="rect">
                <a:avLst/>
              </a:prstGeom>
              <a:blipFill>
                <a:blip r:embed="rId21"/>
                <a:stretch>
                  <a:fillRect l="-828" t="-1449" b="-7971"/>
                </a:stretch>
              </a:blipFill>
            </p:spPr>
            <p:txBody>
              <a:bodyPr/>
              <a:lstStyle/>
              <a:p>
                <a:r>
                  <a:rPr lang="en-US">
                    <a:noFill/>
                  </a:rPr>
                  <a:t> </a:t>
                </a:r>
              </a:p>
            </p:txBody>
          </p:sp>
        </mc:Fallback>
      </mc:AlternateContent>
      <p:grpSp>
        <p:nvGrpSpPr>
          <p:cNvPr id="1040" name="Group 1039">
            <a:extLst>
              <a:ext uri="{FF2B5EF4-FFF2-40B4-BE49-F238E27FC236}">
                <a16:creationId xmlns:a16="http://schemas.microsoft.com/office/drawing/2014/main" id="{096C98ED-FB0C-7CCE-A855-507DF6A7904E}"/>
              </a:ext>
            </a:extLst>
          </p:cNvPr>
          <p:cNvGrpSpPr/>
          <p:nvPr/>
        </p:nvGrpSpPr>
        <p:grpSpPr>
          <a:xfrm>
            <a:off x="1849406" y="5279777"/>
            <a:ext cx="1952933" cy="1269747"/>
            <a:chOff x="1849406" y="5279777"/>
            <a:chExt cx="1952933" cy="1269747"/>
          </a:xfrm>
        </p:grpSpPr>
        <p:sp>
          <p:nvSpPr>
            <p:cNvPr id="49" name="TextBox 48">
              <a:extLst>
                <a:ext uri="{FF2B5EF4-FFF2-40B4-BE49-F238E27FC236}">
                  <a16:creationId xmlns:a16="http://schemas.microsoft.com/office/drawing/2014/main" id="{55BC8CFC-07E8-E3B1-2E2F-012EAFC03036}"/>
                </a:ext>
              </a:extLst>
            </p:cNvPr>
            <p:cNvSpPr txBox="1"/>
            <p:nvPr/>
          </p:nvSpPr>
          <p:spPr>
            <a:xfrm>
              <a:off x="1849406" y="6210970"/>
              <a:ext cx="1846659" cy="33855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r>
                <a:rPr lang="en-US" sz="1600" dirty="0"/>
                <a:t>Bias shifts this point</a:t>
              </a:r>
            </a:p>
          </p:txBody>
        </p:sp>
        <p:cxnSp>
          <p:nvCxnSpPr>
            <p:cNvPr id="1036" name="Straight Arrow Connector 1035">
              <a:extLst>
                <a:ext uri="{FF2B5EF4-FFF2-40B4-BE49-F238E27FC236}">
                  <a16:creationId xmlns:a16="http://schemas.microsoft.com/office/drawing/2014/main" id="{D54A0993-36E2-6E36-A377-FF3456AB4E8F}"/>
                </a:ext>
              </a:extLst>
            </p:cNvPr>
            <p:cNvCxnSpPr>
              <a:stCxn id="49" idx="0"/>
            </p:cNvCxnSpPr>
            <p:nvPr/>
          </p:nvCxnSpPr>
          <p:spPr>
            <a:xfrm flipH="1" flipV="1">
              <a:off x="1951326" y="5652453"/>
              <a:ext cx="821410" cy="55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374C9A0C-F5B3-0BE1-77A0-4A664AB59258}"/>
                </a:ext>
              </a:extLst>
            </p:cNvPr>
            <p:cNvCxnSpPr>
              <a:cxnSpLocks/>
              <a:stCxn id="49" idx="0"/>
            </p:cNvCxnSpPr>
            <p:nvPr/>
          </p:nvCxnSpPr>
          <p:spPr>
            <a:xfrm flipV="1">
              <a:off x="2772736" y="5279777"/>
              <a:ext cx="1029603" cy="9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42" name="TextBox 1041">
            <a:extLst>
              <a:ext uri="{FF2B5EF4-FFF2-40B4-BE49-F238E27FC236}">
                <a16:creationId xmlns:a16="http://schemas.microsoft.com/office/drawing/2014/main" id="{7494927E-8FA7-D8E9-FF12-0291473D1DAE}"/>
              </a:ext>
            </a:extLst>
          </p:cNvPr>
          <p:cNvSpPr txBox="1"/>
          <p:nvPr/>
        </p:nvSpPr>
        <p:spPr>
          <a:xfrm>
            <a:off x="5278866" y="5300049"/>
            <a:ext cx="2932636" cy="13234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600" b="1" dirty="0">
                <a:solidFill>
                  <a:schemeClr val="tx1"/>
                </a:solidFill>
                <a:latin typeface="+mn-lt"/>
              </a:rPr>
              <a:t>Relationship to Logistic regression to predict a binary outcome</a:t>
            </a:r>
            <a:r>
              <a:rPr lang="en-US" sz="1600" b="0" dirty="0">
                <a:solidFill>
                  <a:schemeClr val="tx1"/>
                </a:solidFill>
                <a:latin typeface="+mn-lt"/>
              </a:rPr>
              <a:t>: Artificial neuron with logistic activation function and binary cross-entropy loss.</a:t>
            </a:r>
          </a:p>
        </p:txBody>
      </p:sp>
      <p:cxnSp>
        <p:nvCxnSpPr>
          <p:cNvPr id="1046" name="Straight Connector 1045">
            <a:extLst>
              <a:ext uri="{FF2B5EF4-FFF2-40B4-BE49-F238E27FC236}">
                <a16:creationId xmlns:a16="http://schemas.microsoft.com/office/drawing/2014/main" id="{FDB40A50-40DC-0C5C-AF7A-3B0A66B2B387}"/>
              </a:ext>
            </a:extLst>
          </p:cNvPr>
          <p:cNvCxnSpPr>
            <a:cxnSpLocks/>
            <a:stCxn id="1052" idx="3"/>
            <a:endCxn id="5" idx="2"/>
          </p:cNvCxnSpPr>
          <p:nvPr/>
        </p:nvCxnSpPr>
        <p:spPr>
          <a:xfrm flipV="1">
            <a:off x="2070512" y="1891691"/>
            <a:ext cx="605404" cy="3286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052" name="TextBox 1051">
                <a:extLst>
                  <a:ext uri="{FF2B5EF4-FFF2-40B4-BE49-F238E27FC236}">
                    <a16:creationId xmlns:a16="http://schemas.microsoft.com/office/drawing/2014/main" id="{840A14F5-CD64-638D-3006-4557FA4837E8}"/>
                  </a:ext>
                </a:extLst>
              </p:cNvPr>
              <p:cNvSpPr txBox="1"/>
              <p:nvPr/>
            </p:nvSpPr>
            <p:spPr>
              <a:xfrm>
                <a:off x="1815636" y="2081825"/>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p:sp>
            <p:nvSpPr>
              <p:cNvPr id="1052" name="TextBox 1051">
                <a:extLst>
                  <a:ext uri="{FF2B5EF4-FFF2-40B4-BE49-F238E27FC236}">
                    <a16:creationId xmlns:a16="http://schemas.microsoft.com/office/drawing/2014/main" id="{840A14F5-CD64-638D-3006-4557FA4837E8}"/>
                  </a:ext>
                </a:extLst>
              </p:cNvPr>
              <p:cNvSpPr txBox="1">
                <a:spLocks noRot="1" noChangeAspect="1" noMove="1" noResize="1" noEditPoints="1" noAdjustHandles="1" noChangeArrowheads="1" noChangeShapeType="1" noTextEdit="1"/>
              </p:cNvSpPr>
              <p:nvPr/>
            </p:nvSpPr>
            <p:spPr>
              <a:xfrm>
                <a:off x="1815636" y="2081825"/>
                <a:ext cx="254876" cy="276999"/>
              </a:xfrm>
              <a:prstGeom prst="rect">
                <a:avLst/>
              </a:prstGeom>
              <a:blipFill>
                <a:blip r:embed="rId22"/>
                <a:stretch>
                  <a:fillRect r="-1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4" name="TextBox 1053">
                <a:extLst>
                  <a:ext uri="{FF2B5EF4-FFF2-40B4-BE49-F238E27FC236}">
                    <a16:creationId xmlns:a16="http://schemas.microsoft.com/office/drawing/2014/main" id="{992543AC-13CB-F7F6-B36E-6BD130F6BED0}"/>
                  </a:ext>
                </a:extLst>
              </p:cNvPr>
              <p:cNvSpPr txBox="1"/>
              <p:nvPr/>
            </p:nvSpPr>
            <p:spPr>
              <a:xfrm>
                <a:off x="2002125" y="1825500"/>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p:sp>
            <p:nvSpPr>
              <p:cNvPr id="1054" name="TextBox 1053">
                <a:extLst>
                  <a:ext uri="{FF2B5EF4-FFF2-40B4-BE49-F238E27FC236}">
                    <a16:creationId xmlns:a16="http://schemas.microsoft.com/office/drawing/2014/main" id="{992543AC-13CB-F7F6-B36E-6BD130F6BED0}"/>
                  </a:ext>
                </a:extLst>
              </p:cNvPr>
              <p:cNvSpPr txBox="1">
                <a:spLocks noRot="1" noChangeAspect="1" noMove="1" noResize="1" noEditPoints="1" noAdjustHandles="1" noChangeArrowheads="1" noChangeShapeType="1" noTextEdit="1"/>
              </p:cNvSpPr>
              <p:nvPr/>
            </p:nvSpPr>
            <p:spPr>
              <a:xfrm>
                <a:off x="2002125" y="1825500"/>
                <a:ext cx="254876" cy="276999"/>
              </a:xfrm>
              <a:prstGeom prst="rect">
                <a:avLst/>
              </a:prstGeom>
              <a:blipFill>
                <a:blip r:embed="rId23"/>
                <a:stretch>
                  <a:fillRect r="-2619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31" grpId="0" animBg="1"/>
      <p:bldP spid="10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b="1"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dirty="0"/>
              <a:t>Class Imbalance Problem</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F9F2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06CC-3A23-0AED-68E0-6E6DDAF871B5}"/>
              </a:ext>
            </a:extLst>
          </p:cNvPr>
          <p:cNvSpPr>
            <a:spLocks noGrp="1"/>
          </p:cNvSpPr>
          <p:nvPr>
            <p:ph type="title"/>
          </p:nvPr>
        </p:nvSpPr>
        <p:spPr/>
        <p:txBody>
          <a:bodyPr/>
          <a:lstStyle/>
          <a:p>
            <a:r>
              <a:rPr lang="en-US" dirty="0"/>
              <a:t>General Structure of an ANN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6634E3-0351-32DF-34B5-3542368CEE88}"/>
                  </a:ext>
                </a:extLst>
              </p:cNvPr>
              <p:cNvSpPr>
                <a:spLocks noGrp="1"/>
              </p:cNvSpPr>
              <p:nvPr>
                <p:ph idx="1"/>
              </p:nvPr>
            </p:nvSpPr>
            <p:spPr>
              <a:xfrm>
                <a:off x="4876800" y="1802937"/>
                <a:ext cx="3638550" cy="4374026"/>
              </a:xfrm>
            </p:spPr>
            <p:txBody>
              <a:bodyPr>
                <a:normAutofit fontScale="92500" lnSpcReduction="10000"/>
              </a:bodyPr>
              <a:lstStyle/>
              <a:p>
                <a:r>
                  <a:rPr lang="en-US" sz="2000" b="0" dirty="0"/>
                  <a:t>Collect the weights of all neurons in a layer into a matrix: </a:t>
                </a:r>
                <a:br>
                  <a:rPr lang="en-US" sz="2000" b="0" i="1" dirty="0">
                    <a:latin typeface="Cambria Math" panose="02040503050406030204" pitchFamily="18" charset="0"/>
                  </a:rPr>
                </a:b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𝑾</m:t>
                        </m:r>
                      </m:e>
                      <m: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𝒘</m:t>
                            </m:r>
                          </m:e>
                          <m:sub>
                            <m:r>
                              <a:rPr lang="en-US" sz="2000" b="0" i="1" smtClean="0">
                                <a:latin typeface="Cambria Math" panose="02040503050406030204" pitchFamily="18" charset="0"/>
                              </a:rPr>
                              <m:t>1</m:t>
                            </m:r>
                          </m:sub>
                          <m: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i="1">
                                <a:latin typeface="Cambria Math" panose="02040503050406030204" pitchFamily="18" charset="0"/>
                              </a:rPr>
                              <m:t>𝒘</m:t>
                            </m:r>
                          </m:e>
                          <m:sub>
                            <m:r>
                              <a:rPr lang="en-US" sz="2000" b="0" i="1" smtClean="0">
                                <a:latin typeface="Cambria Math" panose="02040503050406030204" pitchFamily="18" charset="0"/>
                              </a:rPr>
                              <m:t>2</m:t>
                            </m:r>
                          </m:sub>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𝑙</m:t>
                                </m:r>
                              </m:e>
                            </m:d>
                          </m:sup>
                        </m:sSubSup>
                        <m:r>
                          <a:rPr lang="en-US" sz="2000" b="0" i="1" smtClean="0">
                            <a:latin typeface="Cambria Math" panose="02040503050406030204" pitchFamily="18" charset="0"/>
                          </a:rPr>
                          <m:t>, …</m:t>
                        </m:r>
                      </m:e>
                    </m:d>
                  </m:oMath>
                </a14:m>
                <a:endParaRPr lang="en-US" sz="2000" dirty="0"/>
              </a:p>
              <a:p>
                <a:endParaRPr lang="en-US" sz="2000" b="0" i="1" dirty="0">
                  <a:latin typeface="Cambria Math" panose="02040503050406030204" pitchFamily="18" charset="0"/>
                </a:endParaRPr>
              </a:p>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𝜎</m:t>
                        </m:r>
                      </m:e>
                      <m:sup>
                        <m:r>
                          <a:rPr lang="en-US" sz="2000" b="0" i="1" dirty="0" smtClean="0">
                            <a:latin typeface="Cambria Math" panose="02040503050406030204" pitchFamily="18" charset="0"/>
                          </a:rPr>
                          <m:t>[2]</m:t>
                        </m:r>
                      </m:sup>
                    </m:sSup>
                    <m:d>
                      <m:dPr>
                        <m:ctrlPr>
                          <a:rPr lang="en-US" sz="2000" b="0" i="1" dirty="0"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2</m:t>
                                </m:r>
                              </m:e>
                            </m:d>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sup>
                            </m:sSup>
                            <m:r>
                              <a:rPr lang="en-US" sz="2000" b="1" i="1" smtClean="0">
                                <a:latin typeface="Cambria Math" panose="02040503050406030204" pitchFamily="18" charset="0"/>
                              </a:rPr>
                              <m:t>𝒙</m:t>
                            </m:r>
                          </m:e>
                        </m:d>
                      </m:e>
                    </m:d>
                  </m:oMath>
                </a14:m>
                <a:endParaRPr lang="en-US" sz="2000" dirty="0"/>
              </a:p>
              <a:p>
                <a:endParaRPr lang="en-US" sz="2000" dirty="0"/>
              </a:p>
              <a:p>
                <a:r>
                  <a:rPr lang="en-US" sz="2000" b="1" dirty="0"/>
                  <a:t>Training</a:t>
                </a:r>
                <a:r>
                  <a:rPr lang="en-US" sz="2000" dirty="0"/>
                  <a:t>: learn weights that minimize </a:t>
                </a:r>
                <a14:m>
                  <m:oMath xmlns:m="http://schemas.openxmlformats.org/officeDocument/2006/math">
                    <m:r>
                      <a:rPr lang="en-US" sz="2000" b="0" i="1" smtClean="0">
                        <a:latin typeface="Cambria Math" panose="02040503050406030204" pitchFamily="18" charset="0"/>
                      </a:rPr>
                      <m:t>𝐿</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 using gradient descent with backpropagation.</a:t>
                </a:r>
              </a:p>
              <a:p>
                <a:endParaRPr lang="en-US" sz="2000" dirty="0"/>
              </a:p>
              <a:p>
                <a:r>
                  <a:rPr lang="en-US" sz="2000" dirty="0"/>
                  <a:t>ANNs with a single hidden layer are </a:t>
                </a:r>
                <a:r>
                  <a:rPr lang="en-US" sz="2000" b="1" dirty="0"/>
                  <a:t>universal approximators</a:t>
                </a:r>
                <a:r>
                  <a:rPr lang="en-US" sz="2000" dirty="0"/>
                  <a:t>, i.e., can approximate any function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a:t>
                </a:r>
              </a:p>
            </p:txBody>
          </p:sp>
        </mc:Choice>
        <mc:Fallback>
          <p:sp>
            <p:nvSpPr>
              <p:cNvPr id="3" name="Content Placeholder 2">
                <a:extLst>
                  <a:ext uri="{FF2B5EF4-FFF2-40B4-BE49-F238E27FC236}">
                    <a16:creationId xmlns:a16="http://schemas.microsoft.com/office/drawing/2014/main" id="{556634E3-0351-32DF-34B5-3542368CEE88}"/>
                  </a:ext>
                </a:extLst>
              </p:cNvPr>
              <p:cNvSpPr>
                <a:spLocks noGrp="1" noRot="1" noChangeAspect="1" noMove="1" noResize="1" noEditPoints="1" noAdjustHandles="1" noChangeArrowheads="1" noChangeShapeType="1" noTextEdit="1"/>
              </p:cNvSpPr>
              <p:nvPr>
                <p:ph idx="1"/>
              </p:nvPr>
            </p:nvSpPr>
            <p:spPr>
              <a:xfrm>
                <a:off x="4876800" y="1802937"/>
                <a:ext cx="3638550" cy="4374026"/>
              </a:xfrm>
              <a:blipFill>
                <a:blip r:embed="rId2"/>
                <a:stretch>
                  <a:fillRect l="-1173" t="-1813" r="-25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388C09E-1AFD-068A-6DB4-A544D864D2BD}"/>
              </a:ext>
            </a:extLst>
          </p:cNvPr>
          <p:cNvSpPr/>
          <p:nvPr/>
        </p:nvSpPr>
        <p:spPr>
          <a:xfrm>
            <a:off x="1295401" y="2614522"/>
            <a:ext cx="2814256" cy="4328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Oval 4">
            <a:extLst>
              <a:ext uri="{FF2B5EF4-FFF2-40B4-BE49-F238E27FC236}">
                <a16:creationId xmlns:a16="http://schemas.microsoft.com/office/drawing/2014/main" id="{AE15A00B-4977-0C4E-7DCE-AEC4B48E1E66}"/>
              </a:ext>
            </a:extLst>
          </p:cNvPr>
          <p:cNvSpPr/>
          <p:nvPr/>
        </p:nvSpPr>
        <p:spPr>
          <a:xfrm>
            <a:off x="15399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173E2921-B4EB-C091-A3C5-8E6C2038A7DF}"/>
              </a:ext>
            </a:extLst>
          </p:cNvPr>
          <p:cNvSpPr/>
          <p:nvPr/>
        </p:nvSpPr>
        <p:spPr>
          <a:xfrm>
            <a:off x="19209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47D39584-8CA9-4528-5B5E-A32BD50654E2}"/>
              </a:ext>
            </a:extLst>
          </p:cNvPr>
          <p:cNvSpPr/>
          <p:nvPr/>
        </p:nvSpPr>
        <p:spPr>
          <a:xfrm>
            <a:off x="37497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1E9C4FA-4411-FD5D-124C-FE650431609E}"/>
              </a:ext>
            </a:extLst>
          </p:cNvPr>
          <p:cNvSpPr/>
          <p:nvPr/>
        </p:nvSpPr>
        <p:spPr>
          <a:xfrm>
            <a:off x="1295400" y="3726339"/>
            <a:ext cx="2814256" cy="4399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a:extLst>
              <a:ext uri="{FF2B5EF4-FFF2-40B4-BE49-F238E27FC236}">
                <a16:creationId xmlns:a16="http://schemas.microsoft.com/office/drawing/2014/main" id="{5C7B319A-31D5-24E8-0D62-9F554F5E6241}"/>
              </a:ext>
            </a:extLst>
          </p:cNvPr>
          <p:cNvSpPr/>
          <p:nvPr/>
        </p:nvSpPr>
        <p:spPr>
          <a:xfrm>
            <a:off x="2028246" y="3861470"/>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185BA7-42F4-514F-28D4-BE2B31143371}"/>
              </a:ext>
            </a:extLst>
          </p:cNvPr>
          <p:cNvSpPr/>
          <p:nvPr/>
        </p:nvSpPr>
        <p:spPr>
          <a:xfrm>
            <a:off x="2418522" y="3868427"/>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0377989-6F3E-F624-E3CC-0063292CB600}"/>
              </a:ext>
            </a:extLst>
          </p:cNvPr>
          <p:cNvSpPr/>
          <p:nvPr/>
        </p:nvSpPr>
        <p:spPr>
          <a:xfrm>
            <a:off x="2819400" y="3879217"/>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5B0F41-B844-6CFE-6689-0B85586E87B8}"/>
              </a:ext>
            </a:extLst>
          </p:cNvPr>
          <p:cNvSpPr/>
          <p:nvPr/>
        </p:nvSpPr>
        <p:spPr>
          <a:xfrm>
            <a:off x="1295400" y="4800600"/>
            <a:ext cx="2814256" cy="432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6B290BC5-7980-FE30-2871-E965423422C3}"/>
              </a:ext>
            </a:extLst>
          </p:cNvPr>
          <p:cNvSpPr/>
          <p:nvPr/>
        </p:nvSpPr>
        <p:spPr>
          <a:xfrm>
            <a:off x="2416204" y="4921723"/>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E62433D-84D0-2035-F8A6-2F3CAA720554}"/>
              </a:ext>
            </a:extLst>
          </p:cNvPr>
          <p:cNvCxnSpPr>
            <a:stCxn id="5" idx="4"/>
            <a:endCxn id="10" idx="0"/>
          </p:cNvCxnSpPr>
          <p:nvPr/>
        </p:nvCxnSpPr>
        <p:spPr>
          <a:xfrm>
            <a:off x="1654203" y="2971216"/>
            <a:ext cx="488343"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C493C76-634F-E977-0F06-011E39929E98}"/>
              </a:ext>
            </a:extLst>
          </p:cNvPr>
          <p:cNvCxnSpPr>
            <a:cxnSpLocks/>
            <a:stCxn id="5" idx="4"/>
            <a:endCxn id="11" idx="0"/>
          </p:cNvCxnSpPr>
          <p:nvPr/>
        </p:nvCxnSpPr>
        <p:spPr>
          <a:xfrm>
            <a:off x="1654203" y="2971216"/>
            <a:ext cx="878619"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2F0975C-D6C7-616E-B632-304E1442D519}"/>
              </a:ext>
            </a:extLst>
          </p:cNvPr>
          <p:cNvCxnSpPr>
            <a:cxnSpLocks/>
            <a:stCxn id="5" idx="4"/>
            <a:endCxn id="12" idx="0"/>
          </p:cNvCxnSpPr>
          <p:nvPr/>
        </p:nvCxnSpPr>
        <p:spPr>
          <a:xfrm>
            <a:off x="1654203" y="2971216"/>
            <a:ext cx="1279497"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167887A-0DC8-143B-DE44-A9069E4CF9EF}"/>
              </a:ext>
            </a:extLst>
          </p:cNvPr>
          <p:cNvCxnSpPr>
            <a:cxnSpLocks/>
            <a:stCxn id="6" idx="4"/>
            <a:endCxn id="10" idx="0"/>
          </p:cNvCxnSpPr>
          <p:nvPr/>
        </p:nvCxnSpPr>
        <p:spPr>
          <a:xfrm>
            <a:off x="2035203" y="2971216"/>
            <a:ext cx="107343"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527E5F6-1C0C-C93C-A34C-91B302201F5E}"/>
              </a:ext>
            </a:extLst>
          </p:cNvPr>
          <p:cNvCxnSpPr>
            <a:cxnSpLocks/>
            <a:stCxn id="6" idx="4"/>
            <a:endCxn id="11" idx="0"/>
          </p:cNvCxnSpPr>
          <p:nvPr/>
        </p:nvCxnSpPr>
        <p:spPr>
          <a:xfrm>
            <a:off x="2035203" y="2971216"/>
            <a:ext cx="497619"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6ACFA63-00C1-1617-AAA2-8A0CCAA44AE6}"/>
              </a:ext>
            </a:extLst>
          </p:cNvPr>
          <p:cNvCxnSpPr>
            <a:cxnSpLocks/>
            <a:stCxn id="6" idx="4"/>
            <a:endCxn id="12" idx="0"/>
          </p:cNvCxnSpPr>
          <p:nvPr/>
        </p:nvCxnSpPr>
        <p:spPr>
          <a:xfrm>
            <a:off x="2035203" y="2971216"/>
            <a:ext cx="898497"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EC1A3D-5BC5-8476-9D35-540FDCC7CA2A}"/>
              </a:ext>
            </a:extLst>
          </p:cNvPr>
          <p:cNvCxnSpPr>
            <a:cxnSpLocks/>
            <a:stCxn id="7" idx="4"/>
            <a:endCxn id="10" idx="0"/>
          </p:cNvCxnSpPr>
          <p:nvPr/>
        </p:nvCxnSpPr>
        <p:spPr>
          <a:xfrm flipH="1">
            <a:off x="2142546" y="2971216"/>
            <a:ext cx="1721457"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04132E8-1E34-60D3-4B7C-6AF56148A780}"/>
              </a:ext>
            </a:extLst>
          </p:cNvPr>
          <p:cNvCxnSpPr>
            <a:cxnSpLocks/>
            <a:stCxn id="7" idx="4"/>
            <a:endCxn id="11" idx="0"/>
          </p:cNvCxnSpPr>
          <p:nvPr/>
        </p:nvCxnSpPr>
        <p:spPr>
          <a:xfrm flipH="1">
            <a:off x="2532822" y="2971216"/>
            <a:ext cx="1331181"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4143C47-9626-58B2-005D-F1BA6E7A47FD}"/>
              </a:ext>
            </a:extLst>
          </p:cNvPr>
          <p:cNvCxnSpPr>
            <a:cxnSpLocks/>
            <a:stCxn id="7" idx="4"/>
            <a:endCxn id="12" idx="0"/>
          </p:cNvCxnSpPr>
          <p:nvPr/>
        </p:nvCxnSpPr>
        <p:spPr>
          <a:xfrm flipH="1">
            <a:off x="2933700" y="2971216"/>
            <a:ext cx="930303"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A994F03-E254-2B2A-4D43-AC7CB9F8A34E}"/>
              </a:ext>
            </a:extLst>
          </p:cNvPr>
          <p:cNvSpPr txBox="1"/>
          <p:nvPr/>
        </p:nvSpPr>
        <p:spPr>
          <a:xfrm>
            <a:off x="2644804" y="2511783"/>
            <a:ext cx="618545" cy="461665"/>
          </a:xfrm>
          <a:prstGeom prst="rect">
            <a:avLst/>
          </a:prstGeom>
          <a:noFill/>
        </p:spPr>
        <p:txBody>
          <a:bodyPr wrap="square" rtlCol="0">
            <a:spAutoFit/>
          </a:bodyPr>
          <a:lstStyle/>
          <a:p>
            <a:r>
              <a:rPr lang="en-US" dirty="0">
                <a:solidFill>
                  <a:schemeClr val="tx1"/>
                </a:solidFill>
              </a:rPr>
              <a:t>…</a:t>
            </a:r>
          </a:p>
        </p:txBody>
      </p:sp>
      <p:sp>
        <p:nvSpPr>
          <p:cNvPr id="44" name="TextBox 43">
            <a:extLst>
              <a:ext uri="{FF2B5EF4-FFF2-40B4-BE49-F238E27FC236}">
                <a16:creationId xmlns:a16="http://schemas.microsoft.com/office/drawing/2014/main" id="{2D93BEB7-48E9-627F-DB87-D95DEA6B768A}"/>
              </a:ext>
            </a:extLst>
          </p:cNvPr>
          <p:cNvSpPr txBox="1"/>
          <p:nvPr/>
        </p:nvSpPr>
        <p:spPr>
          <a:xfrm>
            <a:off x="549303" y="2559510"/>
            <a:ext cx="630429" cy="584775"/>
          </a:xfrm>
          <a:prstGeom prst="rect">
            <a:avLst/>
          </a:prstGeom>
          <a:noFill/>
        </p:spPr>
        <p:txBody>
          <a:bodyPr wrap="none" rtlCol="0">
            <a:spAutoFit/>
          </a:bodyPr>
          <a:lstStyle/>
          <a:p>
            <a:r>
              <a:rPr lang="en-US" sz="1600" dirty="0">
                <a:solidFill>
                  <a:schemeClr val="tx1"/>
                </a:solidFill>
                <a:latin typeface="+mn-lt"/>
              </a:rPr>
              <a:t>Input</a:t>
            </a:r>
            <a:br>
              <a:rPr lang="en-US" sz="1600" dirty="0">
                <a:solidFill>
                  <a:schemeClr val="tx1"/>
                </a:solidFill>
                <a:latin typeface="+mn-lt"/>
              </a:rPr>
            </a:br>
            <a:r>
              <a:rPr lang="en-US" sz="1600" dirty="0">
                <a:solidFill>
                  <a:schemeClr val="tx1"/>
                </a:solidFill>
                <a:latin typeface="+mn-lt"/>
              </a:rPr>
              <a:t>Layer</a:t>
            </a:r>
          </a:p>
        </p:txBody>
      </p:sp>
      <p:sp>
        <p:nvSpPr>
          <p:cNvPr id="45" name="TextBox 44">
            <a:extLst>
              <a:ext uri="{FF2B5EF4-FFF2-40B4-BE49-F238E27FC236}">
                <a16:creationId xmlns:a16="http://schemas.microsoft.com/office/drawing/2014/main" id="{6D75AF76-40FC-8F22-C852-B900299275D3}"/>
              </a:ext>
            </a:extLst>
          </p:cNvPr>
          <p:cNvSpPr txBox="1"/>
          <p:nvPr/>
        </p:nvSpPr>
        <p:spPr>
          <a:xfrm>
            <a:off x="462003" y="3651597"/>
            <a:ext cx="784189" cy="584775"/>
          </a:xfrm>
          <a:prstGeom prst="rect">
            <a:avLst/>
          </a:prstGeom>
          <a:noFill/>
        </p:spPr>
        <p:txBody>
          <a:bodyPr wrap="none" rtlCol="0">
            <a:spAutoFit/>
          </a:bodyPr>
          <a:lstStyle/>
          <a:p>
            <a:r>
              <a:rPr lang="en-US" sz="1600" dirty="0">
                <a:solidFill>
                  <a:schemeClr val="tx1"/>
                </a:solidFill>
                <a:latin typeface="+mn-lt"/>
              </a:rPr>
              <a:t>Hidden</a:t>
            </a:r>
            <a:br>
              <a:rPr lang="en-US" sz="1600" dirty="0">
                <a:solidFill>
                  <a:schemeClr val="tx1"/>
                </a:solidFill>
                <a:latin typeface="+mn-lt"/>
              </a:rPr>
            </a:br>
            <a:r>
              <a:rPr lang="en-US" sz="1600" dirty="0">
                <a:solidFill>
                  <a:schemeClr val="tx1"/>
                </a:solidFill>
                <a:latin typeface="+mn-lt"/>
              </a:rPr>
              <a:t>Layer</a:t>
            </a:r>
          </a:p>
        </p:txBody>
      </p:sp>
      <p:sp>
        <p:nvSpPr>
          <p:cNvPr id="46" name="TextBox 45">
            <a:extLst>
              <a:ext uri="{FF2B5EF4-FFF2-40B4-BE49-F238E27FC236}">
                <a16:creationId xmlns:a16="http://schemas.microsoft.com/office/drawing/2014/main" id="{9EF00B28-D76F-4EB6-21A1-C086B2FB66EF}"/>
              </a:ext>
            </a:extLst>
          </p:cNvPr>
          <p:cNvSpPr txBox="1"/>
          <p:nvPr/>
        </p:nvSpPr>
        <p:spPr>
          <a:xfrm>
            <a:off x="457200" y="4765348"/>
            <a:ext cx="780983" cy="584775"/>
          </a:xfrm>
          <a:prstGeom prst="rect">
            <a:avLst/>
          </a:prstGeom>
          <a:noFill/>
        </p:spPr>
        <p:txBody>
          <a:bodyPr wrap="none" rtlCol="0">
            <a:spAutoFit/>
          </a:bodyPr>
          <a:lstStyle/>
          <a:p>
            <a:r>
              <a:rPr lang="en-US" sz="1600" dirty="0">
                <a:solidFill>
                  <a:schemeClr val="tx1"/>
                </a:solidFill>
                <a:latin typeface="+mn-lt"/>
              </a:rPr>
              <a:t>Output</a:t>
            </a:r>
            <a:br>
              <a:rPr lang="en-US" sz="1600" dirty="0">
                <a:solidFill>
                  <a:schemeClr val="tx1"/>
                </a:solidFill>
                <a:latin typeface="+mn-lt"/>
              </a:rPr>
            </a:br>
            <a:r>
              <a:rPr lang="en-US" sz="1600" dirty="0">
                <a:solidFill>
                  <a:schemeClr val="tx1"/>
                </a:solidFill>
                <a:latin typeface="+mn-lt"/>
              </a:rPr>
              <a:t>Layer</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20432049-A14B-9351-6A09-9A7498C9344E}"/>
                  </a:ext>
                </a:extLst>
              </p:cNvPr>
              <p:cNvSpPr txBox="1"/>
              <p:nvPr/>
            </p:nvSpPr>
            <p:spPr>
              <a:xfrm>
                <a:off x="1530422" y="2066445"/>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p:sp>
            <p:nvSpPr>
              <p:cNvPr id="47" name="TextBox 46">
                <a:extLst>
                  <a:ext uri="{FF2B5EF4-FFF2-40B4-BE49-F238E27FC236}">
                    <a16:creationId xmlns:a16="http://schemas.microsoft.com/office/drawing/2014/main" id="{20432049-A14B-9351-6A09-9A7498C9344E}"/>
                  </a:ext>
                </a:extLst>
              </p:cNvPr>
              <p:cNvSpPr txBox="1">
                <a:spLocks noRot="1" noChangeAspect="1" noMove="1" noResize="1" noEditPoints="1" noAdjustHandles="1" noChangeArrowheads="1" noChangeShapeType="1" noTextEdit="1"/>
              </p:cNvSpPr>
              <p:nvPr/>
            </p:nvSpPr>
            <p:spPr>
              <a:xfrm>
                <a:off x="1530422" y="2066445"/>
                <a:ext cx="254876" cy="276999"/>
              </a:xfrm>
              <a:prstGeom prst="rect">
                <a:avLst/>
              </a:prstGeom>
              <a:blipFill>
                <a:blip r:embed="rId3"/>
                <a:stretch>
                  <a:fillRect r="-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D800770A-F21C-C6C9-2777-B30B9FA45B66}"/>
                  </a:ext>
                </a:extLst>
              </p:cNvPr>
              <p:cNvSpPr txBox="1"/>
              <p:nvPr/>
            </p:nvSpPr>
            <p:spPr>
              <a:xfrm>
                <a:off x="1907765" y="2069082"/>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p:sp>
            <p:nvSpPr>
              <p:cNvPr id="48" name="TextBox 47">
                <a:extLst>
                  <a:ext uri="{FF2B5EF4-FFF2-40B4-BE49-F238E27FC236}">
                    <a16:creationId xmlns:a16="http://schemas.microsoft.com/office/drawing/2014/main" id="{D800770A-F21C-C6C9-2777-B30B9FA45B66}"/>
                  </a:ext>
                </a:extLst>
              </p:cNvPr>
              <p:cNvSpPr txBox="1">
                <a:spLocks noRot="1" noChangeAspect="1" noMove="1" noResize="1" noEditPoints="1" noAdjustHandles="1" noChangeArrowheads="1" noChangeShapeType="1" noTextEdit="1"/>
              </p:cNvSpPr>
              <p:nvPr/>
            </p:nvSpPr>
            <p:spPr>
              <a:xfrm>
                <a:off x="1907765" y="2069082"/>
                <a:ext cx="254876" cy="276999"/>
              </a:xfrm>
              <a:prstGeom prst="rect">
                <a:avLst/>
              </a:prstGeom>
              <a:blipFill>
                <a:blip r:embed="rId4"/>
                <a:stretch>
                  <a:fillRect r="-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558C8840-D2B6-76C2-1800-11F89D43987C}"/>
                  </a:ext>
                </a:extLst>
              </p:cNvPr>
              <p:cNvSpPr txBox="1"/>
              <p:nvPr/>
            </p:nvSpPr>
            <p:spPr>
              <a:xfrm>
                <a:off x="3736565" y="2066446"/>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p:sp>
            <p:nvSpPr>
              <p:cNvPr id="49" name="TextBox 48">
                <a:extLst>
                  <a:ext uri="{FF2B5EF4-FFF2-40B4-BE49-F238E27FC236}">
                    <a16:creationId xmlns:a16="http://schemas.microsoft.com/office/drawing/2014/main" id="{558C8840-D2B6-76C2-1800-11F89D43987C}"/>
                  </a:ext>
                </a:extLst>
              </p:cNvPr>
              <p:cNvSpPr txBox="1">
                <a:spLocks noRot="1" noChangeAspect="1" noMove="1" noResize="1" noEditPoints="1" noAdjustHandles="1" noChangeArrowheads="1" noChangeShapeType="1" noTextEdit="1"/>
              </p:cNvSpPr>
              <p:nvPr/>
            </p:nvSpPr>
            <p:spPr>
              <a:xfrm>
                <a:off x="3736565" y="2066446"/>
                <a:ext cx="254876" cy="276999"/>
              </a:xfrm>
              <a:prstGeom prst="rect">
                <a:avLst/>
              </a:prstGeom>
              <a:blipFill>
                <a:blip r:embed="rId5"/>
                <a:stretch>
                  <a:fillRect r="-19048"/>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EB10D812-CDCD-DEB4-248D-AF7CADF6F525}"/>
              </a:ext>
            </a:extLst>
          </p:cNvPr>
          <p:cNvCxnSpPr>
            <a:cxnSpLocks/>
            <a:stCxn id="47" idx="2"/>
            <a:endCxn id="5" idx="0"/>
          </p:cNvCxnSpPr>
          <p:nvPr/>
        </p:nvCxnSpPr>
        <p:spPr>
          <a:xfrm flipH="1">
            <a:off x="1654203" y="2343444"/>
            <a:ext cx="3657" cy="399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71CF213-86E2-B3A8-B7AD-3528A0D93A7E}"/>
              </a:ext>
            </a:extLst>
          </p:cNvPr>
          <p:cNvCxnSpPr>
            <a:cxnSpLocks/>
            <a:stCxn id="48" idx="2"/>
            <a:endCxn id="6" idx="0"/>
          </p:cNvCxnSpPr>
          <p:nvPr/>
        </p:nvCxnSpPr>
        <p:spPr>
          <a:xfrm>
            <a:off x="2035203" y="2346081"/>
            <a:ext cx="0" cy="396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E5B4F47-54B7-E5A7-BDB8-B59AB2E7FAEE}"/>
              </a:ext>
            </a:extLst>
          </p:cNvPr>
          <p:cNvCxnSpPr>
            <a:cxnSpLocks/>
            <a:stCxn id="49" idx="2"/>
            <a:endCxn id="7" idx="0"/>
          </p:cNvCxnSpPr>
          <p:nvPr/>
        </p:nvCxnSpPr>
        <p:spPr>
          <a:xfrm>
            <a:off x="3864003" y="2343445"/>
            <a:ext cx="0" cy="399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A5C6AD0-302F-83C3-01BC-EFBB74CC2CD9}"/>
              </a:ext>
            </a:extLst>
          </p:cNvPr>
          <p:cNvCxnSpPr>
            <a:cxnSpLocks/>
            <a:stCxn id="10" idx="4"/>
            <a:endCxn id="15" idx="0"/>
          </p:cNvCxnSpPr>
          <p:nvPr/>
        </p:nvCxnSpPr>
        <p:spPr>
          <a:xfrm>
            <a:off x="2142546" y="4090070"/>
            <a:ext cx="387958" cy="831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72B4039-A688-CC26-4DFD-B675B4AEDEDD}"/>
              </a:ext>
            </a:extLst>
          </p:cNvPr>
          <p:cNvCxnSpPr>
            <a:cxnSpLocks/>
            <a:stCxn id="11" idx="4"/>
            <a:endCxn id="15" idx="0"/>
          </p:cNvCxnSpPr>
          <p:nvPr/>
        </p:nvCxnSpPr>
        <p:spPr>
          <a:xfrm flipH="1">
            <a:off x="2530504" y="4097027"/>
            <a:ext cx="2318" cy="824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8AA9B257-182A-6D28-7F2F-93D36DFF222E}"/>
              </a:ext>
            </a:extLst>
          </p:cNvPr>
          <p:cNvCxnSpPr>
            <a:cxnSpLocks/>
            <a:stCxn id="12" idx="4"/>
            <a:endCxn id="15" idx="0"/>
          </p:cNvCxnSpPr>
          <p:nvPr/>
        </p:nvCxnSpPr>
        <p:spPr>
          <a:xfrm flipH="1">
            <a:off x="2530504" y="4107817"/>
            <a:ext cx="403196" cy="813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9DBF451-C7BC-C103-5342-263AD60FEBA2}"/>
              </a:ext>
            </a:extLst>
          </p:cNvPr>
          <p:cNvCxnSpPr>
            <a:cxnSpLocks/>
            <a:stCxn id="15" idx="4"/>
          </p:cNvCxnSpPr>
          <p:nvPr/>
        </p:nvCxnSpPr>
        <p:spPr>
          <a:xfrm>
            <a:off x="2530504" y="5150323"/>
            <a:ext cx="0" cy="329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53912B34-1FC8-C76A-FCE2-02BF8468E1B7}"/>
                  </a:ext>
                </a:extLst>
              </p:cNvPr>
              <p:cNvSpPr txBox="1"/>
              <p:nvPr/>
            </p:nvSpPr>
            <p:spPr>
              <a:xfrm>
                <a:off x="2389928" y="5431037"/>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1200" b="0" i="1" dirty="0" smtClean="0">
                              <a:solidFill>
                                <a:schemeClr val="tx1"/>
                              </a:solidFill>
                              <a:latin typeface="Cambria Math" panose="02040503050406030204" pitchFamily="18" charset="0"/>
                            </a:rPr>
                          </m:ctrlPr>
                        </m:accPr>
                        <m:e>
                          <m:r>
                            <a:rPr lang="en-US" sz="1200" b="0" i="1" dirty="0" smtClean="0">
                              <a:solidFill>
                                <a:schemeClr val="tx1"/>
                              </a:solidFill>
                              <a:latin typeface="Cambria Math" panose="02040503050406030204" pitchFamily="18" charset="0"/>
                            </a:rPr>
                            <m:t>𝑦</m:t>
                          </m:r>
                        </m:e>
                      </m:acc>
                    </m:oMath>
                  </m:oMathPara>
                </a14:m>
                <a:endParaRPr lang="en-US" sz="1200" dirty="0">
                  <a:solidFill>
                    <a:schemeClr val="tx1"/>
                  </a:solidFill>
                </a:endParaRPr>
              </a:p>
            </p:txBody>
          </p:sp>
        </mc:Choice>
        <mc:Fallback>
          <p:sp>
            <p:nvSpPr>
              <p:cNvPr id="76" name="TextBox 75">
                <a:extLst>
                  <a:ext uri="{FF2B5EF4-FFF2-40B4-BE49-F238E27FC236}">
                    <a16:creationId xmlns:a16="http://schemas.microsoft.com/office/drawing/2014/main" id="{53912B34-1FC8-C76A-FCE2-02BF8468E1B7}"/>
                  </a:ext>
                </a:extLst>
              </p:cNvPr>
              <p:cNvSpPr txBox="1">
                <a:spLocks noRot="1" noChangeAspect="1" noMove="1" noResize="1" noEditPoints="1" noAdjustHandles="1" noChangeArrowheads="1" noChangeShapeType="1" noTextEdit="1"/>
              </p:cNvSpPr>
              <p:nvPr/>
            </p:nvSpPr>
            <p:spPr>
              <a:xfrm>
                <a:off x="2389928" y="5431037"/>
                <a:ext cx="254876" cy="276999"/>
              </a:xfrm>
              <a:prstGeom prst="rect">
                <a:avLst/>
              </a:prstGeom>
              <a:blipFill>
                <a:blip r:embed="rId6"/>
                <a:stretch>
                  <a:fillRect/>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51414B03-348D-2B22-630E-24856C9E90DE}"/>
              </a:ext>
            </a:extLst>
          </p:cNvPr>
          <p:cNvGrpSpPr/>
          <p:nvPr/>
        </p:nvGrpSpPr>
        <p:grpSpPr>
          <a:xfrm>
            <a:off x="6782169" y="889126"/>
            <a:ext cx="1542223" cy="855266"/>
            <a:chOff x="1804871" y="1438208"/>
            <a:chExt cx="2246258" cy="1320870"/>
          </a:xfrm>
        </p:grpSpPr>
        <p:grpSp>
          <p:nvGrpSpPr>
            <p:cNvPr id="90" name="Group 89">
              <a:extLst>
                <a:ext uri="{FF2B5EF4-FFF2-40B4-BE49-F238E27FC236}">
                  <a16:creationId xmlns:a16="http://schemas.microsoft.com/office/drawing/2014/main" id="{F649DA42-C3AD-25E5-D652-7EC0D8E7F2AB}"/>
                </a:ext>
              </a:extLst>
            </p:cNvPr>
            <p:cNvGrpSpPr/>
            <p:nvPr/>
          </p:nvGrpSpPr>
          <p:grpSpPr>
            <a:xfrm>
              <a:off x="1804871" y="1438208"/>
              <a:ext cx="2246258" cy="1320870"/>
              <a:chOff x="2557955" y="849062"/>
              <a:chExt cx="2246258" cy="1320870"/>
            </a:xfrm>
          </p:grpSpPr>
          <p:sp>
            <p:nvSpPr>
              <p:cNvPr id="92" name="Oval 91">
                <a:extLst>
                  <a:ext uri="{FF2B5EF4-FFF2-40B4-BE49-F238E27FC236}">
                    <a16:creationId xmlns:a16="http://schemas.microsoft.com/office/drawing/2014/main" id="{C2DA9999-6F0E-C7A8-57C6-A3F74AF8BBCA}"/>
                  </a:ext>
                </a:extLst>
              </p:cNvPr>
              <p:cNvSpPr/>
              <p:nvPr/>
            </p:nvSpPr>
            <p:spPr>
              <a:xfrm>
                <a:off x="3429000" y="914400"/>
                <a:ext cx="762000" cy="77628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400"/>
              </a:p>
            </p:txBody>
          </p:sp>
          <p:cxnSp>
            <p:nvCxnSpPr>
              <p:cNvPr id="93" name="Straight Connector 92">
                <a:extLst>
                  <a:ext uri="{FF2B5EF4-FFF2-40B4-BE49-F238E27FC236}">
                    <a16:creationId xmlns:a16="http://schemas.microsoft.com/office/drawing/2014/main" id="{531DC594-A223-8A3C-7DCB-7297C2F9F907}"/>
                  </a:ext>
                </a:extLst>
              </p:cNvPr>
              <p:cNvCxnSpPr>
                <a:cxnSpLocks/>
                <a:stCxn id="96" idx="0"/>
                <a:endCxn id="92" idx="3"/>
              </p:cNvCxnSpPr>
              <p:nvPr/>
            </p:nvCxnSpPr>
            <p:spPr>
              <a:xfrm flipV="1">
                <a:off x="3429000" y="1577004"/>
                <a:ext cx="111592" cy="236432"/>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DC33286E-5B58-6180-7C63-2C10AAA2D733}"/>
                  </a:ext>
                </a:extLst>
              </p:cNvPr>
              <p:cNvCxnSpPr>
                <a:cxnSpLocks/>
                <a:stCxn id="97" idx="3"/>
                <a:endCxn id="92" idx="2"/>
              </p:cNvCxnSpPr>
              <p:nvPr/>
            </p:nvCxnSpPr>
            <p:spPr>
              <a:xfrm>
                <a:off x="2812831" y="1120097"/>
                <a:ext cx="616169" cy="1824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D6987D9C-D705-0006-B19D-4C5236206A60}"/>
                  </a:ext>
                </a:extLst>
              </p:cNvPr>
              <p:cNvCxnSpPr>
                <a:cxnSpLocks/>
                <a:stCxn id="98" idx="3"/>
                <a:endCxn id="92" idx="2"/>
              </p:cNvCxnSpPr>
              <p:nvPr/>
            </p:nvCxnSpPr>
            <p:spPr>
              <a:xfrm flipV="1">
                <a:off x="2819399" y="1302545"/>
                <a:ext cx="609600" cy="31674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EACA4017-B410-809E-8FCF-7774124739A3}"/>
                      </a:ext>
                    </a:extLst>
                  </p:cNvPr>
                  <p:cNvSpPr txBox="1"/>
                  <p:nvPr/>
                </p:nvSpPr>
                <p:spPr>
                  <a:xfrm>
                    <a:off x="2947989" y="1813436"/>
                    <a:ext cx="962021" cy="356496"/>
                  </a:xfrm>
                  <a:prstGeom prst="rect">
                    <a:avLst/>
                  </a:prstGeom>
                  <a:noFill/>
                </p:spPr>
                <p:txBody>
                  <a:bodyPr wrap="square" rtlCol="0">
                    <a:spAutoFit/>
                  </a:bodyPr>
                  <a:lstStyle/>
                  <a:p>
                    <a:pPr algn="ctr"/>
                    <a14:m>
                      <m:oMath xmlns:m="http://schemas.openxmlformats.org/officeDocument/2006/math">
                        <m:r>
                          <a:rPr lang="en-US" sz="900" i="1" dirty="0" smtClean="0">
                            <a:solidFill>
                              <a:schemeClr val="tx1"/>
                            </a:solidFill>
                            <a:latin typeface="Cambria Math" panose="02040503050406030204" pitchFamily="18" charset="0"/>
                          </a:rPr>
                          <m:t>1</m:t>
                        </m:r>
                      </m:oMath>
                    </a14:m>
                    <a:r>
                      <a:rPr lang="en-US" sz="900" dirty="0">
                        <a:solidFill>
                          <a:schemeClr val="tx1"/>
                        </a:solidFill>
                      </a:rPr>
                      <a:t> (bias)</a:t>
                    </a:r>
                  </a:p>
                </p:txBody>
              </p:sp>
            </mc:Choice>
            <mc:Fallback>
              <p:sp>
                <p:nvSpPr>
                  <p:cNvPr id="96" name="TextBox 95">
                    <a:extLst>
                      <a:ext uri="{FF2B5EF4-FFF2-40B4-BE49-F238E27FC236}">
                        <a16:creationId xmlns:a16="http://schemas.microsoft.com/office/drawing/2014/main" id="{EACA4017-B410-809E-8FCF-7774124739A3}"/>
                      </a:ext>
                    </a:extLst>
                  </p:cNvPr>
                  <p:cNvSpPr txBox="1">
                    <a:spLocks noRot="1" noChangeAspect="1" noMove="1" noResize="1" noEditPoints="1" noAdjustHandles="1" noChangeArrowheads="1" noChangeShapeType="1" noTextEdit="1"/>
                  </p:cNvSpPr>
                  <p:nvPr/>
                </p:nvSpPr>
                <p:spPr>
                  <a:xfrm>
                    <a:off x="2947989" y="1813436"/>
                    <a:ext cx="962021" cy="356496"/>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3A5B83D2-2013-F207-20AF-C95859F59094}"/>
                      </a:ext>
                    </a:extLst>
                  </p:cNvPr>
                  <p:cNvSpPr txBox="1"/>
                  <p:nvPr/>
                </p:nvSpPr>
                <p:spPr>
                  <a:xfrm>
                    <a:off x="2557955" y="941849"/>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𝑥</m:t>
                              </m:r>
                            </m:e>
                            <m:sub>
                              <m:r>
                                <a:rPr lang="en-US" sz="900" b="0" i="1" dirty="0" smtClean="0">
                                  <a:solidFill>
                                    <a:schemeClr val="tx1"/>
                                  </a:solidFill>
                                  <a:latin typeface="Cambria Math" panose="02040503050406030204" pitchFamily="18" charset="0"/>
                                </a:rPr>
                                <m:t>1</m:t>
                              </m:r>
                            </m:sub>
                          </m:sSub>
                        </m:oMath>
                      </m:oMathPara>
                    </a14:m>
                    <a:endParaRPr lang="en-US" sz="900" dirty="0">
                      <a:solidFill>
                        <a:schemeClr val="tx1"/>
                      </a:solidFill>
                    </a:endParaRPr>
                  </a:p>
                </p:txBody>
              </p:sp>
            </mc:Choice>
            <mc:Fallback>
              <p:sp>
                <p:nvSpPr>
                  <p:cNvPr id="97" name="TextBox 96">
                    <a:extLst>
                      <a:ext uri="{FF2B5EF4-FFF2-40B4-BE49-F238E27FC236}">
                        <a16:creationId xmlns:a16="http://schemas.microsoft.com/office/drawing/2014/main" id="{3A5B83D2-2013-F207-20AF-C95859F59094}"/>
                      </a:ext>
                    </a:extLst>
                  </p:cNvPr>
                  <p:cNvSpPr txBox="1">
                    <a:spLocks noRot="1" noChangeAspect="1" noMove="1" noResize="1" noEditPoints="1" noAdjustHandles="1" noChangeArrowheads="1" noChangeShapeType="1" noTextEdit="1"/>
                  </p:cNvSpPr>
                  <p:nvPr/>
                </p:nvSpPr>
                <p:spPr>
                  <a:xfrm>
                    <a:off x="2557955" y="941849"/>
                    <a:ext cx="254876" cy="356496"/>
                  </a:xfrm>
                  <a:prstGeom prst="rect">
                    <a:avLst/>
                  </a:prstGeom>
                  <a:blipFill>
                    <a:blip r:embed="rId8"/>
                    <a:stretch>
                      <a:fillRect r="-321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DF22DFAF-7606-FF59-E32D-F2FE1665BFED}"/>
                      </a:ext>
                    </a:extLst>
                  </p:cNvPr>
                  <p:cNvSpPr txBox="1"/>
                  <p:nvPr/>
                </p:nvSpPr>
                <p:spPr>
                  <a:xfrm>
                    <a:off x="2564524" y="1441043"/>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𝑥</m:t>
                              </m:r>
                            </m:e>
                            <m:sub>
                              <m:r>
                                <a:rPr lang="en-US" sz="900" b="0" i="1" dirty="0" smtClean="0">
                                  <a:solidFill>
                                    <a:schemeClr val="tx1"/>
                                  </a:solidFill>
                                  <a:latin typeface="Cambria Math" panose="02040503050406030204" pitchFamily="18" charset="0"/>
                                </a:rPr>
                                <m:t>2</m:t>
                              </m:r>
                            </m:sub>
                          </m:sSub>
                        </m:oMath>
                      </m:oMathPara>
                    </a14:m>
                    <a:endParaRPr lang="en-US" sz="900" dirty="0">
                      <a:solidFill>
                        <a:schemeClr val="tx1"/>
                      </a:solidFill>
                    </a:endParaRPr>
                  </a:p>
                </p:txBody>
              </p:sp>
            </mc:Choice>
            <mc:Fallback>
              <p:sp>
                <p:nvSpPr>
                  <p:cNvPr id="98" name="TextBox 97">
                    <a:extLst>
                      <a:ext uri="{FF2B5EF4-FFF2-40B4-BE49-F238E27FC236}">
                        <a16:creationId xmlns:a16="http://schemas.microsoft.com/office/drawing/2014/main" id="{DF22DFAF-7606-FF59-E32D-F2FE1665BFED}"/>
                      </a:ext>
                    </a:extLst>
                  </p:cNvPr>
                  <p:cNvSpPr txBox="1">
                    <a:spLocks noRot="1" noChangeAspect="1" noMove="1" noResize="1" noEditPoints="1" noAdjustHandles="1" noChangeArrowheads="1" noChangeShapeType="1" noTextEdit="1"/>
                  </p:cNvSpPr>
                  <p:nvPr/>
                </p:nvSpPr>
                <p:spPr>
                  <a:xfrm>
                    <a:off x="2564524" y="1441043"/>
                    <a:ext cx="254876" cy="356496"/>
                  </a:xfrm>
                  <a:prstGeom prst="rect">
                    <a:avLst/>
                  </a:prstGeom>
                  <a:blipFill>
                    <a:blip r:embed="rId9"/>
                    <a:stretch>
                      <a:fillRect r="-310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4588FD8-2DDB-FA37-1F4B-8FA04AE583E7}"/>
                      </a:ext>
                    </a:extLst>
                  </p:cNvPr>
                  <p:cNvSpPr txBox="1"/>
                  <p:nvPr/>
                </p:nvSpPr>
                <p:spPr>
                  <a:xfrm>
                    <a:off x="3407556" y="1644978"/>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𝑤</m:t>
                              </m:r>
                            </m:e>
                            <m:sub>
                              <m:r>
                                <a:rPr lang="en-US" sz="900" b="0" i="1" dirty="0" smtClean="0">
                                  <a:solidFill>
                                    <a:schemeClr val="tx1"/>
                                  </a:solidFill>
                                  <a:latin typeface="Cambria Math" panose="02040503050406030204" pitchFamily="18" charset="0"/>
                                </a:rPr>
                                <m:t>0</m:t>
                              </m:r>
                            </m:sub>
                          </m:sSub>
                        </m:oMath>
                      </m:oMathPara>
                    </a14:m>
                    <a:endParaRPr lang="en-US" sz="900" dirty="0">
                      <a:solidFill>
                        <a:schemeClr val="tx1"/>
                      </a:solidFill>
                    </a:endParaRPr>
                  </a:p>
                </p:txBody>
              </p:sp>
            </mc:Choice>
            <mc:Fallback>
              <p:sp>
                <p:nvSpPr>
                  <p:cNvPr id="99" name="TextBox 98">
                    <a:extLst>
                      <a:ext uri="{FF2B5EF4-FFF2-40B4-BE49-F238E27FC236}">
                        <a16:creationId xmlns:a16="http://schemas.microsoft.com/office/drawing/2014/main" id="{94588FD8-2DDB-FA37-1F4B-8FA04AE583E7}"/>
                      </a:ext>
                    </a:extLst>
                  </p:cNvPr>
                  <p:cNvSpPr txBox="1">
                    <a:spLocks noRot="1" noChangeAspect="1" noMove="1" noResize="1" noEditPoints="1" noAdjustHandles="1" noChangeArrowheads="1" noChangeShapeType="1" noTextEdit="1"/>
                  </p:cNvSpPr>
                  <p:nvPr/>
                </p:nvSpPr>
                <p:spPr>
                  <a:xfrm>
                    <a:off x="3407556" y="1644978"/>
                    <a:ext cx="254876" cy="356496"/>
                  </a:xfrm>
                  <a:prstGeom prst="rect">
                    <a:avLst/>
                  </a:prstGeom>
                  <a:blipFill>
                    <a:blip r:embed="rId10"/>
                    <a:stretch>
                      <a:fillRect r="-413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44E7F71A-B5D7-4F1A-39D7-F493CFB08A5A}"/>
                      </a:ext>
                    </a:extLst>
                  </p:cNvPr>
                  <p:cNvSpPr txBox="1"/>
                  <p:nvPr/>
                </p:nvSpPr>
                <p:spPr>
                  <a:xfrm>
                    <a:off x="2833932" y="849062"/>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smtClean="0">
                                  <a:solidFill>
                                    <a:schemeClr val="tx1"/>
                                  </a:solidFill>
                                  <a:latin typeface="Cambria Math" panose="02040503050406030204" pitchFamily="18" charset="0"/>
                                </a:rPr>
                              </m:ctrlPr>
                            </m:sSubPr>
                            <m:e>
                              <m:r>
                                <a:rPr lang="en-US" sz="900" b="0" i="1" smtClean="0">
                                  <a:solidFill>
                                    <a:schemeClr val="tx1"/>
                                  </a:solidFill>
                                  <a:latin typeface="Cambria Math" panose="02040503050406030204" pitchFamily="18" charset="0"/>
                                </a:rPr>
                                <m:t>𝑤</m:t>
                              </m:r>
                            </m:e>
                            <m:sub>
                              <m:r>
                                <a:rPr lang="en-US" sz="900" b="0" i="1" smtClean="0">
                                  <a:solidFill>
                                    <a:schemeClr val="tx1"/>
                                  </a:solidFill>
                                  <a:latin typeface="Cambria Math" panose="02040503050406030204" pitchFamily="18" charset="0"/>
                                </a:rPr>
                                <m:t>1</m:t>
                              </m:r>
                            </m:sub>
                          </m:sSub>
                        </m:oMath>
                      </m:oMathPara>
                    </a14:m>
                    <a:endParaRPr lang="en-US" sz="900" dirty="0">
                      <a:solidFill>
                        <a:schemeClr val="tx1"/>
                      </a:solidFill>
                    </a:endParaRPr>
                  </a:p>
                </p:txBody>
              </p:sp>
            </mc:Choice>
            <mc:Fallback>
              <p:sp>
                <p:nvSpPr>
                  <p:cNvPr id="100" name="TextBox 99">
                    <a:extLst>
                      <a:ext uri="{FF2B5EF4-FFF2-40B4-BE49-F238E27FC236}">
                        <a16:creationId xmlns:a16="http://schemas.microsoft.com/office/drawing/2014/main" id="{44E7F71A-B5D7-4F1A-39D7-F493CFB08A5A}"/>
                      </a:ext>
                    </a:extLst>
                  </p:cNvPr>
                  <p:cNvSpPr txBox="1">
                    <a:spLocks noRot="1" noChangeAspect="1" noMove="1" noResize="1" noEditPoints="1" noAdjustHandles="1" noChangeArrowheads="1" noChangeShapeType="1" noTextEdit="1"/>
                  </p:cNvSpPr>
                  <p:nvPr/>
                </p:nvSpPr>
                <p:spPr>
                  <a:xfrm>
                    <a:off x="2833932" y="849062"/>
                    <a:ext cx="254876" cy="356496"/>
                  </a:xfrm>
                  <a:prstGeom prst="rect">
                    <a:avLst/>
                  </a:prstGeom>
                  <a:blipFill>
                    <a:blip r:embed="rId11"/>
                    <a:stretch>
                      <a:fillRect r="-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3214EC0B-9881-66C8-1AA6-291BFFC40352}"/>
                      </a:ext>
                    </a:extLst>
                  </p:cNvPr>
                  <p:cNvSpPr txBox="1"/>
                  <p:nvPr/>
                </p:nvSpPr>
                <p:spPr>
                  <a:xfrm>
                    <a:off x="2800610" y="1135546"/>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𝑤</m:t>
                              </m:r>
                            </m:e>
                            <m:sub>
                              <m:r>
                                <a:rPr lang="en-US" sz="900" b="0" i="1" dirty="0" smtClean="0">
                                  <a:solidFill>
                                    <a:schemeClr val="tx1"/>
                                  </a:solidFill>
                                  <a:latin typeface="Cambria Math" panose="02040503050406030204" pitchFamily="18" charset="0"/>
                                </a:rPr>
                                <m:t>2</m:t>
                              </m:r>
                            </m:sub>
                          </m:sSub>
                        </m:oMath>
                      </m:oMathPara>
                    </a14:m>
                    <a:endParaRPr lang="en-US" sz="900" dirty="0">
                      <a:solidFill>
                        <a:schemeClr val="tx1"/>
                      </a:solidFill>
                    </a:endParaRPr>
                  </a:p>
                </p:txBody>
              </p:sp>
            </mc:Choice>
            <mc:Fallback>
              <p:sp>
                <p:nvSpPr>
                  <p:cNvPr id="101" name="TextBox 100">
                    <a:extLst>
                      <a:ext uri="{FF2B5EF4-FFF2-40B4-BE49-F238E27FC236}">
                        <a16:creationId xmlns:a16="http://schemas.microsoft.com/office/drawing/2014/main" id="{3214EC0B-9881-66C8-1AA6-291BFFC40352}"/>
                      </a:ext>
                    </a:extLst>
                  </p:cNvPr>
                  <p:cNvSpPr txBox="1">
                    <a:spLocks noRot="1" noChangeAspect="1" noMove="1" noResize="1" noEditPoints="1" noAdjustHandles="1" noChangeArrowheads="1" noChangeShapeType="1" noTextEdit="1"/>
                  </p:cNvSpPr>
                  <p:nvPr/>
                </p:nvSpPr>
                <p:spPr>
                  <a:xfrm>
                    <a:off x="2800610" y="1135546"/>
                    <a:ext cx="254876" cy="356496"/>
                  </a:xfrm>
                  <a:prstGeom prst="rect">
                    <a:avLst/>
                  </a:prstGeom>
                  <a:blipFill>
                    <a:blip r:embed="rId12"/>
                    <a:stretch>
                      <a:fillRect r="-379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C05F6ECE-C89C-A016-D888-6716F5E7478F}"/>
                      </a:ext>
                    </a:extLst>
                  </p:cNvPr>
                  <p:cNvSpPr txBox="1"/>
                  <p:nvPr/>
                </p:nvSpPr>
                <p:spPr>
                  <a:xfrm>
                    <a:off x="3435569" y="1026339"/>
                    <a:ext cx="374431" cy="475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p:sp>
                <p:nvSpPr>
                  <p:cNvPr id="102" name="TextBox 101">
                    <a:extLst>
                      <a:ext uri="{FF2B5EF4-FFF2-40B4-BE49-F238E27FC236}">
                        <a16:creationId xmlns:a16="http://schemas.microsoft.com/office/drawing/2014/main" id="{C05F6ECE-C89C-A016-D888-6716F5E7478F}"/>
                      </a:ext>
                    </a:extLst>
                  </p:cNvPr>
                  <p:cNvSpPr txBox="1">
                    <a:spLocks noRot="1" noChangeAspect="1" noMove="1" noResize="1" noEditPoints="1" noAdjustHandles="1" noChangeArrowheads="1" noChangeShapeType="1" noTextEdit="1"/>
                  </p:cNvSpPr>
                  <p:nvPr/>
                </p:nvSpPr>
                <p:spPr>
                  <a:xfrm>
                    <a:off x="3435569" y="1026339"/>
                    <a:ext cx="374431" cy="475330"/>
                  </a:xfrm>
                  <a:prstGeom prst="rect">
                    <a:avLst/>
                  </a:prstGeom>
                  <a:blipFill>
                    <a:blip r:embed="rId13"/>
                    <a:stretch>
                      <a:fillRect r="-16279"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213676B3-46B3-9729-CA51-1571E7132C9A}"/>
                      </a:ext>
                    </a:extLst>
                  </p:cNvPr>
                  <p:cNvSpPr txBox="1"/>
                  <p:nvPr/>
                </p:nvSpPr>
                <p:spPr>
                  <a:xfrm>
                    <a:off x="3820764" y="1062617"/>
                    <a:ext cx="318155" cy="475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𝜎</m:t>
                          </m:r>
                        </m:oMath>
                      </m:oMathPara>
                    </a14:m>
                    <a:endParaRPr lang="en-US" sz="1400" dirty="0">
                      <a:solidFill>
                        <a:schemeClr val="tx1"/>
                      </a:solidFill>
                    </a:endParaRPr>
                  </a:p>
                </p:txBody>
              </p:sp>
            </mc:Choice>
            <mc:Fallback>
              <p:sp>
                <p:nvSpPr>
                  <p:cNvPr id="103" name="TextBox 102">
                    <a:extLst>
                      <a:ext uri="{FF2B5EF4-FFF2-40B4-BE49-F238E27FC236}">
                        <a16:creationId xmlns:a16="http://schemas.microsoft.com/office/drawing/2014/main" id="{213676B3-46B3-9729-CA51-1571E7132C9A}"/>
                      </a:ext>
                    </a:extLst>
                  </p:cNvPr>
                  <p:cNvSpPr txBox="1">
                    <a:spLocks noRot="1" noChangeAspect="1" noMove="1" noResize="1" noEditPoints="1" noAdjustHandles="1" noChangeArrowheads="1" noChangeShapeType="1" noTextEdit="1"/>
                  </p:cNvSpPr>
                  <p:nvPr/>
                </p:nvSpPr>
                <p:spPr>
                  <a:xfrm>
                    <a:off x="3820764" y="1062617"/>
                    <a:ext cx="318155" cy="475330"/>
                  </a:xfrm>
                  <a:prstGeom prst="rect">
                    <a:avLst/>
                  </a:prstGeom>
                  <a:blipFill>
                    <a:blip r:embed="rId14"/>
                    <a:stretch>
                      <a:fillRect r="-8333"/>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6CAF898E-A666-EB0B-6A1E-9A7FEB71F136}"/>
                  </a:ext>
                </a:extLst>
              </p:cNvPr>
              <p:cNvCxnSpPr>
                <a:cxnSpLocks/>
                <a:stCxn id="92" idx="0"/>
                <a:endCxn id="92" idx="4"/>
              </p:cNvCxnSpPr>
              <p:nvPr/>
            </p:nvCxnSpPr>
            <p:spPr>
              <a:xfrm>
                <a:off x="3810000" y="914400"/>
                <a:ext cx="0" cy="776289"/>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AC27AC64-7AD9-6266-76D9-91CDBF5EC3AB}"/>
                  </a:ext>
                </a:extLst>
              </p:cNvPr>
              <p:cNvCxnSpPr>
                <a:cxnSpLocks/>
              </p:cNvCxnSpPr>
              <p:nvPr/>
            </p:nvCxnSpPr>
            <p:spPr>
              <a:xfrm>
                <a:off x="4202824" y="1316221"/>
                <a:ext cx="369176"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18043834-EFF7-DCBA-BB7F-6743E8F2394A}"/>
                      </a:ext>
                    </a:extLst>
                  </p:cNvPr>
                  <p:cNvSpPr txBox="1"/>
                  <p:nvPr/>
                </p:nvSpPr>
                <p:spPr>
                  <a:xfrm>
                    <a:off x="4549337" y="1153543"/>
                    <a:ext cx="254876" cy="3564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900" b="0" i="1" dirty="0" smtClean="0">
                                  <a:solidFill>
                                    <a:schemeClr val="tx1"/>
                                  </a:solidFill>
                                  <a:latin typeface="Cambria Math" panose="02040503050406030204" pitchFamily="18" charset="0"/>
                                </a:rPr>
                              </m:ctrlPr>
                            </m:accPr>
                            <m:e>
                              <m:r>
                                <a:rPr lang="en-US" sz="900" b="0" i="1" dirty="0" smtClean="0">
                                  <a:solidFill>
                                    <a:schemeClr val="tx1"/>
                                  </a:solidFill>
                                  <a:latin typeface="Cambria Math" panose="02040503050406030204" pitchFamily="18" charset="0"/>
                                </a:rPr>
                                <m:t>𝑦</m:t>
                              </m:r>
                            </m:e>
                          </m:acc>
                        </m:oMath>
                      </m:oMathPara>
                    </a14:m>
                    <a:endParaRPr lang="en-US" sz="900" dirty="0">
                      <a:solidFill>
                        <a:schemeClr val="tx1"/>
                      </a:solidFill>
                    </a:endParaRPr>
                  </a:p>
                </p:txBody>
              </p:sp>
            </mc:Choice>
            <mc:Fallback>
              <p:sp>
                <p:nvSpPr>
                  <p:cNvPr id="106" name="TextBox 105">
                    <a:extLst>
                      <a:ext uri="{FF2B5EF4-FFF2-40B4-BE49-F238E27FC236}">
                        <a16:creationId xmlns:a16="http://schemas.microsoft.com/office/drawing/2014/main" id="{18043834-EFF7-DCBA-BB7F-6743E8F2394A}"/>
                      </a:ext>
                    </a:extLst>
                  </p:cNvPr>
                  <p:cNvSpPr txBox="1">
                    <a:spLocks noRot="1" noChangeAspect="1" noMove="1" noResize="1" noEditPoints="1" noAdjustHandles="1" noChangeArrowheads="1" noChangeShapeType="1" noTextEdit="1"/>
                  </p:cNvSpPr>
                  <p:nvPr/>
                </p:nvSpPr>
                <p:spPr>
                  <a:xfrm>
                    <a:off x="4549337" y="1153543"/>
                    <a:ext cx="254876" cy="356496"/>
                  </a:xfrm>
                  <a:prstGeom prst="rect">
                    <a:avLst/>
                  </a:prstGeom>
                  <a:blipFill>
                    <a:blip r:embed="rId15"/>
                    <a:stretch>
                      <a:fillRect r="-10345"/>
                    </a:stretch>
                  </a:blipFill>
                </p:spPr>
                <p:txBody>
                  <a:bodyPr/>
                  <a:lstStyle/>
                  <a:p>
                    <a:r>
                      <a:rPr lang="en-US">
                        <a:noFill/>
                      </a:rPr>
                      <a:t> </a:t>
                    </a:r>
                  </a:p>
                </p:txBody>
              </p:sp>
            </mc:Fallback>
          </mc:AlternateContent>
        </p:grpSp>
        <p:sp>
          <p:nvSpPr>
            <p:cNvPr id="91" name="TextBox 90">
              <a:extLst>
                <a:ext uri="{FF2B5EF4-FFF2-40B4-BE49-F238E27FC236}">
                  <a16:creationId xmlns:a16="http://schemas.microsoft.com/office/drawing/2014/main" id="{28C9263D-D733-A0BA-E28B-C35059DFD217}"/>
                </a:ext>
              </a:extLst>
            </p:cNvPr>
            <p:cNvSpPr txBox="1"/>
            <p:nvPr/>
          </p:nvSpPr>
          <p:spPr>
            <a:xfrm rot="5400000">
              <a:off x="2065789" y="2069657"/>
              <a:ext cx="562472" cy="448279"/>
            </a:xfrm>
            <a:prstGeom prst="rect">
              <a:avLst/>
            </a:prstGeom>
            <a:noFill/>
          </p:spPr>
          <p:txBody>
            <a:bodyPr wrap="none" rtlCol="0">
              <a:spAutoFit/>
            </a:bodyPr>
            <a:lstStyle/>
            <a:p>
              <a:r>
                <a:rPr lang="en-US" sz="1400" dirty="0">
                  <a:solidFill>
                    <a:schemeClr val="tx1"/>
                  </a:solidFill>
                </a:rPr>
                <a:t>…</a:t>
              </a:r>
            </a:p>
          </p:txBody>
        </p:sp>
      </p:grpSp>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4BF096D1-E951-1FA7-63D2-FA74E64041D9}"/>
                  </a:ext>
                </a:extLst>
              </p:cNvPr>
              <p:cNvSpPr txBox="1"/>
              <p:nvPr/>
            </p:nvSpPr>
            <p:spPr>
              <a:xfrm>
                <a:off x="3535334" y="3209538"/>
                <a:ext cx="701731" cy="38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𝑾</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1</m:t>
                              </m:r>
                            </m:e>
                          </m:d>
                        </m:sup>
                      </m:sSup>
                    </m:oMath>
                  </m:oMathPara>
                </a14:m>
                <a:endParaRPr lang="en-US" sz="1800" dirty="0">
                  <a:solidFill>
                    <a:schemeClr val="tx1"/>
                  </a:solidFill>
                </a:endParaRPr>
              </a:p>
            </p:txBody>
          </p:sp>
        </mc:Choice>
        <mc:Fallback>
          <p:sp>
            <p:nvSpPr>
              <p:cNvPr id="107" name="TextBox 106">
                <a:extLst>
                  <a:ext uri="{FF2B5EF4-FFF2-40B4-BE49-F238E27FC236}">
                    <a16:creationId xmlns:a16="http://schemas.microsoft.com/office/drawing/2014/main" id="{4BF096D1-E951-1FA7-63D2-FA74E64041D9}"/>
                  </a:ext>
                </a:extLst>
              </p:cNvPr>
              <p:cNvSpPr txBox="1">
                <a:spLocks noRot="1" noChangeAspect="1" noMove="1" noResize="1" noEditPoints="1" noAdjustHandles="1" noChangeArrowheads="1" noChangeShapeType="1" noTextEdit="1"/>
              </p:cNvSpPr>
              <p:nvPr/>
            </p:nvSpPr>
            <p:spPr>
              <a:xfrm>
                <a:off x="3535334" y="3209538"/>
                <a:ext cx="701731" cy="38831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6AB7F37F-979D-A2AC-0B8C-CD84A10CC2B4}"/>
                  </a:ext>
                </a:extLst>
              </p:cNvPr>
              <p:cNvSpPr txBox="1"/>
              <p:nvPr/>
            </p:nvSpPr>
            <p:spPr>
              <a:xfrm>
                <a:off x="3496257" y="4301422"/>
                <a:ext cx="701731" cy="38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𝑾</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2</m:t>
                              </m:r>
                            </m:e>
                          </m:d>
                        </m:sup>
                      </m:sSup>
                    </m:oMath>
                  </m:oMathPara>
                </a14:m>
                <a:endParaRPr lang="en-US" sz="1800" dirty="0">
                  <a:solidFill>
                    <a:schemeClr val="tx1"/>
                  </a:solidFill>
                </a:endParaRPr>
              </a:p>
            </p:txBody>
          </p:sp>
        </mc:Choice>
        <mc:Fallback>
          <p:sp>
            <p:nvSpPr>
              <p:cNvPr id="108" name="TextBox 107">
                <a:extLst>
                  <a:ext uri="{FF2B5EF4-FFF2-40B4-BE49-F238E27FC236}">
                    <a16:creationId xmlns:a16="http://schemas.microsoft.com/office/drawing/2014/main" id="{6AB7F37F-979D-A2AC-0B8C-CD84A10CC2B4}"/>
                  </a:ext>
                </a:extLst>
              </p:cNvPr>
              <p:cNvSpPr txBox="1">
                <a:spLocks noRot="1" noChangeAspect="1" noMove="1" noResize="1" noEditPoints="1" noAdjustHandles="1" noChangeArrowheads="1" noChangeShapeType="1" noTextEdit="1"/>
              </p:cNvSpPr>
              <p:nvPr/>
            </p:nvSpPr>
            <p:spPr>
              <a:xfrm>
                <a:off x="3496257" y="4301422"/>
                <a:ext cx="701731" cy="38831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D3414C9F-29D7-5641-6443-BB85586AB20A}"/>
                  </a:ext>
                </a:extLst>
              </p:cNvPr>
              <p:cNvSpPr txBox="1"/>
              <p:nvPr/>
            </p:nvSpPr>
            <p:spPr>
              <a:xfrm>
                <a:off x="3513137" y="3774611"/>
                <a:ext cx="615874" cy="38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𝜎</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1</m:t>
                              </m:r>
                            </m:e>
                          </m:d>
                        </m:sup>
                      </m:sSup>
                    </m:oMath>
                  </m:oMathPara>
                </a14:m>
                <a:endParaRPr lang="en-US" sz="1800" dirty="0">
                  <a:solidFill>
                    <a:schemeClr val="tx1"/>
                  </a:solidFill>
                </a:endParaRPr>
              </a:p>
            </p:txBody>
          </p:sp>
        </mc:Choice>
        <mc:Fallback>
          <p:sp>
            <p:nvSpPr>
              <p:cNvPr id="109" name="TextBox 108">
                <a:extLst>
                  <a:ext uri="{FF2B5EF4-FFF2-40B4-BE49-F238E27FC236}">
                    <a16:creationId xmlns:a16="http://schemas.microsoft.com/office/drawing/2014/main" id="{D3414C9F-29D7-5641-6443-BB85586AB20A}"/>
                  </a:ext>
                </a:extLst>
              </p:cNvPr>
              <p:cNvSpPr txBox="1">
                <a:spLocks noRot="1" noChangeAspect="1" noMove="1" noResize="1" noEditPoints="1" noAdjustHandles="1" noChangeArrowheads="1" noChangeShapeType="1" noTextEdit="1"/>
              </p:cNvSpPr>
              <p:nvPr/>
            </p:nvSpPr>
            <p:spPr>
              <a:xfrm>
                <a:off x="3513137" y="3774611"/>
                <a:ext cx="615874" cy="38831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61E31488-8B72-D0AD-F265-CB3AC5A2DEEA}"/>
                  </a:ext>
                </a:extLst>
              </p:cNvPr>
              <p:cNvSpPr txBox="1"/>
              <p:nvPr/>
            </p:nvSpPr>
            <p:spPr>
              <a:xfrm>
                <a:off x="3493782" y="4824885"/>
                <a:ext cx="615874" cy="38831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𝜎</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2</m:t>
                              </m:r>
                            </m:e>
                          </m:d>
                        </m:sup>
                      </m:sSup>
                    </m:oMath>
                  </m:oMathPara>
                </a14:m>
                <a:endParaRPr lang="en-US" sz="1800" dirty="0">
                  <a:solidFill>
                    <a:schemeClr val="tx1"/>
                  </a:solidFill>
                </a:endParaRPr>
              </a:p>
            </p:txBody>
          </p:sp>
        </mc:Choice>
        <mc:Fallback>
          <p:sp>
            <p:nvSpPr>
              <p:cNvPr id="110" name="TextBox 109">
                <a:extLst>
                  <a:ext uri="{FF2B5EF4-FFF2-40B4-BE49-F238E27FC236}">
                    <a16:creationId xmlns:a16="http://schemas.microsoft.com/office/drawing/2014/main" id="{61E31488-8B72-D0AD-F265-CB3AC5A2DEEA}"/>
                  </a:ext>
                </a:extLst>
              </p:cNvPr>
              <p:cNvSpPr txBox="1">
                <a:spLocks noRot="1" noChangeAspect="1" noMove="1" noResize="1" noEditPoints="1" noAdjustHandles="1" noChangeArrowheads="1" noChangeShapeType="1" noTextEdit="1"/>
              </p:cNvSpPr>
              <p:nvPr/>
            </p:nvSpPr>
            <p:spPr>
              <a:xfrm>
                <a:off x="3493782" y="4824885"/>
                <a:ext cx="615874" cy="38831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08406B27-E161-DBEA-B301-84CBD3EAABF7}"/>
                  </a:ext>
                </a:extLst>
              </p:cNvPr>
              <p:cNvSpPr txBox="1"/>
              <p:nvPr/>
            </p:nvSpPr>
            <p:spPr>
              <a:xfrm>
                <a:off x="4176410" y="2066445"/>
                <a:ext cx="25487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r>
                        <a:rPr lang="en-US" sz="1200" b="1" i="1" dirty="0" smtClean="0">
                          <a:solidFill>
                            <a:schemeClr val="tx1"/>
                          </a:solidFill>
                          <a:latin typeface="Cambria Math" panose="02040503050406030204" pitchFamily="18" charset="0"/>
                        </a:rPr>
                        <m:t>𝒙</m:t>
                      </m:r>
                    </m:oMath>
                  </m:oMathPara>
                </a14:m>
                <a:endParaRPr lang="en-US" sz="1200" b="1" dirty="0">
                  <a:solidFill>
                    <a:schemeClr val="tx1"/>
                  </a:solidFill>
                </a:endParaRPr>
              </a:p>
            </p:txBody>
          </p:sp>
        </mc:Choice>
        <mc:Fallback>
          <p:sp>
            <p:nvSpPr>
              <p:cNvPr id="111" name="TextBox 110">
                <a:extLst>
                  <a:ext uri="{FF2B5EF4-FFF2-40B4-BE49-F238E27FC236}">
                    <a16:creationId xmlns:a16="http://schemas.microsoft.com/office/drawing/2014/main" id="{08406B27-E161-DBEA-B301-84CBD3EAABF7}"/>
                  </a:ext>
                </a:extLst>
              </p:cNvPr>
              <p:cNvSpPr txBox="1">
                <a:spLocks noRot="1" noChangeAspect="1" noMove="1" noResize="1" noEditPoints="1" noAdjustHandles="1" noChangeArrowheads="1" noChangeShapeType="1" noTextEdit="1"/>
              </p:cNvSpPr>
              <p:nvPr/>
            </p:nvSpPr>
            <p:spPr>
              <a:xfrm>
                <a:off x="4176410" y="2066445"/>
                <a:ext cx="254876" cy="276999"/>
              </a:xfrm>
              <a:prstGeom prst="rect">
                <a:avLst/>
              </a:prstGeom>
              <a:blipFill>
                <a:blip r:embed="rId20"/>
                <a:stretch>
                  <a:fillRect r="-47619"/>
                </a:stretch>
              </a:blipFill>
            </p:spPr>
            <p:txBody>
              <a:bodyPr/>
              <a:lstStyle/>
              <a:p>
                <a:r>
                  <a:rPr lang="en-US">
                    <a:noFill/>
                  </a:rPr>
                  <a:t> </a:t>
                </a:r>
              </a:p>
            </p:txBody>
          </p:sp>
        </mc:Fallback>
      </mc:AlternateContent>
    </p:spTree>
    <p:extLst>
      <p:ext uri="{BB962C8B-B14F-4D97-AF65-F5344CB8AC3E}">
        <p14:creationId xmlns:p14="http://schemas.microsoft.com/office/powerpoint/2010/main" val="174192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25866297-BE0A-4C8D-99A1-BDB138863B97}"/>
              </a:ext>
            </a:extLst>
          </p:cNvPr>
          <p:cNvSpPr>
            <a:spLocks noGrp="1" noChangeArrowheads="1"/>
          </p:cNvSpPr>
          <p:nvPr>
            <p:ph type="title"/>
          </p:nvPr>
        </p:nvSpPr>
        <p:spPr/>
        <p:txBody>
          <a:bodyPr/>
          <a:lstStyle/>
          <a:p>
            <a:r>
              <a:rPr lang="en-US" altLang="en-US"/>
              <a:t>Deep Learning / Deep Neural Networks </a:t>
            </a:r>
          </a:p>
        </p:txBody>
      </p:sp>
      <p:sp>
        <p:nvSpPr>
          <p:cNvPr id="3" name="Content Placeholder 2">
            <a:extLst>
              <a:ext uri="{FF2B5EF4-FFF2-40B4-BE49-F238E27FC236}">
                <a16:creationId xmlns:a16="http://schemas.microsoft.com/office/drawing/2014/main" id="{EFE28BB1-4066-4CC2-9AFF-9DA7A6FE5AD9}"/>
              </a:ext>
            </a:extLst>
          </p:cNvPr>
          <p:cNvSpPr>
            <a:spLocks noGrp="1"/>
          </p:cNvSpPr>
          <p:nvPr>
            <p:ph idx="1"/>
          </p:nvPr>
        </p:nvSpPr>
        <p:spPr>
          <a:xfrm>
            <a:off x="628650" y="4948984"/>
            <a:ext cx="7886700" cy="1680416"/>
          </a:xfrm>
        </p:spPr>
        <p:txBody>
          <a:bodyPr>
            <a:normAutofit fontScale="70000" lnSpcReduction="20000"/>
          </a:bodyPr>
          <a:lstStyle/>
          <a:p>
            <a:r>
              <a:rPr lang="en-US" altLang="en-US" dirty="0"/>
              <a:t>Can make training more efficient. Pretrained layers may be used (i.e., transfer learning).</a:t>
            </a:r>
          </a:p>
          <a:p>
            <a:r>
              <a:rPr lang="en-US" altLang="en-US" dirty="0"/>
              <a:t>Needs lots of data + computation (GPU).</a:t>
            </a:r>
          </a:p>
          <a:p>
            <a:r>
              <a:rPr lang="en-US" altLang="en-US" dirty="0"/>
              <a:t>Applications: computer vision, speech recognition, natural language processing, audio recognition, machine translation, bioinformatics, …</a:t>
            </a:r>
          </a:p>
          <a:p>
            <a:r>
              <a:rPr lang="en-US" altLang="en-US" dirty="0"/>
              <a:t>Tools: </a:t>
            </a:r>
            <a:r>
              <a:rPr lang="en-US" altLang="en-US" dirty="0" err="1"/>
              <a:t>Keras</a:t>
            </a:r>
            <a:r>
              <a:rPr lang="en-US" altLang="en-US" dirty="0"/>
              <a:t>, </a:t>
            </a:r>
            <a:r>
              <a:rPr lang="en-US" altLang="en-US" dirty="0" err="1"/>
              <a:t>Tensorflow</a:t>
            </a:r>
            <a:r>
              <a:rPr lang="en-US" altLang="en-US" dirty="0"/>
              <a:t> and many others.</a:t>
            </a:r>
          </a:p>
          <a:p>
            <a:r>
              <a:rPr lang="en-US" altLang="en-US" dirty="0"/>
              <a:t>Related: Deep belief networks, recurrent neural networks (RNN), convolutional neural network (CNN), …</a:t>
            </a:r>
          </a:p>
          <a:p>
            <a:endParaRPr lang="en-US" altLang="en-US" dirty="0"/>
          </a:p>
          <a:p>
            <a:endParaRPr lang="en-US" dirty="0"/>
          </a:p>
        </p:txBody>
      </p:sp>
      <p:grpSp>
        <p:nvGrpSpPr>
          <p:cNvPr id="8" name="Group 7">
            <a:extLst>
              <a:ext uri="{FF2B5EF4-FFF2-40B4-BE49-F238E27FC236}">
                <a16:creationId xmlns:a16="http://schemas.microsoft.com/office/drawing/2014/main" id="{E9F0DB6C-A3A7-0F7F-4579-1A56DE322B62}"/>
              </a:ext>
            </a:extLst>
          </p:cNvPr>
          <p:cNvGrpSpPr/>
          <p:nvPr/>
        </p:nvGrpSpPr>
        <p:grpSpPr>
          <a:xfrm>
            <a:off x="1381125" y="1554162"/>
            <a:ext cx="6210300" cy="3290887"/>
            <a:chOff x="1381125" y="1554162"/>
            <a:chExt cx="6210300" cy="3290887"/>
          </a:xfrm>
        </p:grpSpPr>
        <p:pic>
          <p:nvPicPr>
            <p:cNvPr id="61442" name="Picture 2">
              <a:extLst>
                <a:ext uri="{FF2B5EF4-FFF2-40B4-BE49-F238E27FC236}">
                  <a16:creationId xmlns:a16="http://schemas.microsoft.com/office/drawing/2014/main" id="{AEBB632C-8E0A-491B-8F8A-ACDF57218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554162"/>
              <a:ext cx="6210300" cy="3094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57C1AA50-9CDA-FA80-28A6-125E0370AE8C}"/>
                </a:ext>
              </a:extLst>
            </p:cNvPr>
            <p:cNvSpPr/>
            <p:nvPr/>
          </p:nvSpPr>
          <p:spPr>
            <a:xfrm>
              <a:off x="1600200" y="1898560"/>
              <a:ext cx="457200" cy="28258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Rectangle 3">
              <a:extLst>
                <a:ext uri="{FF2B5EF4-FFF2-40B4-BE49-F238E27FC236}">
                  <a16:creationId xmlns:a16="http://schemas.microsoft.com/office/drawing/2014/main" id="{A59664FC-466A-E0DC-0891-61A1C6D059EC}"/>
                </a:ext>
              </a:extLst>
            </p:cNvPr>
            <p:cNvSpPr/>
            <p:nvPr/>
          </p:nvSpPr>
          <p:spPr>
            <a:xfrm>
              <a:off x="2819400" y="1811338"/>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angle 4">
              <a:extLst>
                <a:ext uri="{FF2B5EF4-FFF2-40B4-BE49-F238E27FC236}">
                  <a16:creationId xmlns:a16="http://schemas.microsoft.com/office/drawing/2014/main" id="{EFC68E9D-38F9-2413-5B83-C74754742EE2}"/>
                </a:ext>
              </a:extLst>
            </p:cNvPr>
            <p:cNvSpPr/>
            <p:nvPr/>
          </p:nvSpPr>
          <p:spPr>
            <a:xfrm>
              <a:off x="4114800" y="1794624"/>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angle 5">
              <a:extLst>
                <a:ext uri="{FF2B5EF4-FFF2-40B4-BE49-F238E27FC236}">
                  <a16:creationId xmlns:a16="http://schemas.microsoft.com/office/drawing/2014/main" id="{FF4531D4-B50C-8ECF-E5B5-5CAE25797036}"/>
                </a:ext>
              </a:extLst>
            </p:cNvPr>
            <p:cNvSpPr/>
            <p:nvPr/>
          </p:nvSpPr>
          <p:spPr>
            <a:xfrm>
              <a:off x="5324475" y="1783617"/>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a:extLst>
                <a:ext uri="{FF2B5EF4-FFF2-40B4-BE49-F238E27FC236}">
                  <a16:creationId xmlns:a16="http://schemas.microsoft.com/office/drawing/2014/main" id="{5A2BA57E-3C10-0FC6-D748-8AC0160DE645}"/>
                </a:ext>
              </a:extLst>
            </p:cNvPr>
            <p:cNvSpPr/>
            <p:nvPr/>
          </p:nvSpPr>
          <p:spPr>
            <a:xfrm>
              <a:off x="6629400" y="2514601"/>
              <a:ext cx="457200" cy="1447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b="1"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691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ABDF93B1-F799-4E83-B4AB-175A066460CD}"/>
              </a:ext>
            </a:extLst>
          </p:cNvPr>
          <p:cNvSpPr>
            <a:spLocks noGrp="1" noChangeArrowheads="1"/>
          </p:cNvSpPr>
          <p:nvPr>
            <p:ph type="title"/>
          </p:nvPr>
        </p:nvSpPr>
        <p:spPr/>
        <p:txBody>
          <a:bodyPr/>
          <a:lstStyle/>
          <a:p>
            <a:r>
              <a:rPr lang="en-US" altLang="en-US"/>
              <a:t>Support Vector Machines</a:t>
            </a:r>
          </a:p>
        </p:txBody>
      </p:sp>
      <p:sp>
        <p:nvSpPr>
          <p:cNvPr id="63490" name="Text Box 2">
            <a:extLst>
              <a:ext uri="{FF2B5EF4-FFF2-40B4-BE49-F238E27FC236}">
                <a16:creationId xmlns:a16="http://schemas.microsoft.com/office/drawing/2014/main" id="{1D9182A4-76E6-4F2F-9E6F-4745952BEEDA}"/>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Goal: Find a linear hyperplane (decision boundary) that will separate the data.</a:t>
            </a:r>
          </a:p>
        </p:txBody>
      </p:sp>
      <p:grpSp>
        <p:nvGrpSpPr>
          <p:cNvPr id="63491" name="Group 3">
            <a:extLst>
              <a:ext uri="{FF2B5EF4-FFF2-40B4-BE49-F238E27FC236}">
                <a16:creationId xmlns:a16="http://schemas.microsoft.com/office/drawing/2014/main" id="{B26FEFD4-9DF7-49BA-A5E8-201638D62893}"/>
              </a:ext>
            </a:extLst>
          </p:cNvPr>
          <p:cNvGrpSpPr>
            <a:grpSpLocks/>
          </p:cNvGrpSpPr>
          <p:nvPr/>
        </p:nvGrpSpPr>
        <p:grpSpPr bwMode="auto">
          <a:xfrm>
            <a:off x="2663825" y="1406525"/>
            <a:ext cx="4243388" cy="4081463"/>
            <a:chOff x="1678" y="886"/>
            <a:chExt cx="2673" cy="2571"/>
          </a:xfrm>
        </p:grpSpPr>
        <p:sp>
          <p:nvSpPr>
            <p:cNvPr id="63492" name="Rectangle 4">
              <a:extLst>
                <a:ext uri="{FF2B5EF4-FFF2-40B4-BE49-F238E27FC236}">
                  <a16:creationId xmlns:a16="http://schemas.microsoft.com/office/drawing/2014/main" id="{CC60DEC3-1EB0-463B-B96A-A72ACC58862C}"/>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3" name="Rectangle 5">
              <a:extLst>
                <a:ext uri="{FF2B5EF4-FFF2-40B4-BE49-F238E27FC236}">
                  <a16:creationId xmlns:a16="http://schemas.microsoft.com/office/drawing/2014/main" id="{A8F8361B-CAF7-4663-B3DA-565FC00A8ADE}"/>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4" name="Rectangle 6">
              <a:extLst>
                <a:ext uri="{FF2B5EF4-FFF2-40B4-BE49-F238E27FC236}">
                  <a16:creationId xmlns:a16="http://schemas.microsoft.com/office/drawing/2014/main" id="{E05DFB8A-B024-4715-9ABA-CBB61CFAF664}"/>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5" name="Rectangle 7">
              <a:extLst>
                <a:ext uri="{FF2B5EF4-FFF2-40B4-BE49-F238E27FC236}">
                  <a16:creationId xmlns:a16="http://schemas.microsoft.com/office/drawing/2014/main" id="{DB15FD7A-F493-4431-840E-505B86EB90CC}"/>
                </a:ext>
              </a:extLst>
            </p:cNvPr>
            <p:cNvSpPr>
              <a:spLocks noChangeArrowheads="1"/>
            </p:cNvSpPr>
            <p:nvPr/>
          </p:nvSpPr>
          <p:spPr bwMode="auto">
            <a:xfrm>
              <a:off x="2252"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6" name="Rectangle 8">
              <a:extLst>
                <a:ext uri="{FF2B5EF4-FFF2-40B4-BE49-F238E27FC236}">
                  <a16:creationId xmlns:a16="http://schemas.microsoft.com/office/drawing/2014/main" id="{B745846A-ABF5-40D9-B0EF-C71792BB4DE2}"/>
                </a:ext>
              </a:extLst>
            </p:cNvPr>
            <p:cNvSpPr>
              <a:spLocks noChangeArrowheads="1"/>
            </p:cNvSpPr>
            <p:nvPr/>
          </p:nvSpPr>
          <p:spPr bwMode="auto">
            <a:xfrm>
              <a:off x="1821"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7" name="Rectangle 9">
              <a:extLst>
                <a:ext uri="{FF2B5EF4-FFF2-40B4-BE49-F238E27FC236}">
                  <a16:creationId xmlns:a16="http://schemas.microsoft.com/office/drawing/2014/main" id="{9857A0CC-18B1-48F9-AA06-89B7A891AB6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8" name="Rectangle 10">
              <a:extLst>
                <a:ext uri="{FF2B5EF4-FFF2-40B4-BE49-F238E27FC236}">
                  <a16:creationId xmlns:a16="http://schemas.microsoft.com/office/drawing/2014/main" id="{EDFC10D0-92FE-40A2-849A-98F31BADF2EC}"/>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9" name="Rectangle 11">
              <a:extLst>
                <a:ext uri="{FF2B5EF4-FFF2-40B4-BE49-F238E27FC236}">
                  <a16:creationId xmlns:a16="http://schemas.microsoft.com/office/drawing/2014/main" id="{BF715F9C-C7D5-4F9C-AE42-E5EC86FA5F3F}"/>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0" name="Rectangle 12">
              <a:extLst>
                <a:ext uri="{FF2B5EF4-FFF2-40B4-BE49-F238E27FC236}">
                  <a16:creationId xmlns:a16="http://schemas.microsoft.com/office/drawing/2014/main" id="{9A22BD26-4202-45D2-AA0B-D69B5C9C1689}"/>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1" name="Oval 13">
              <a:extLst>
                <a:ext uri="{FF2B5EF4-FFF2-40B4-BE49-F238E27FC236}">
                  <a16:creationId xmlns:a16="http://schemas.microsoft.com/office/drawing/2014/main" id="{6FE74BC0-5FBC-4679-A2DC-D0AD38A81EBA}"/>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2" name="Oval 14">
              <a:extLst>
                <a:ext uri="{FF2B5EF4-FFF2-40B4-BE49-F238E27FC236}">
                  <a16:creationId xmlns:a16="http://schemas.microsoft.com/office/drawing/2014/main" id="{B2A9931F-4993-42D0-BFBB-5C5ECB7CE522}"/>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3" name="Oval 15">
              <a:extLst>
                <a:ext uri="{FF2B5EF4-FFF2-40B4-BE49-F238E27FC236}">
                  <a16:creationId xmlns:a16="http://schemas.microsoft.com/office/drawing/2014/main" id="{4C4684DF-F82B-491B-B8B3-AE51825BB8AA}"/>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4" name="Oval 16">
              <a:extLst>
                <a:ext uri="{FF2B5EF4-FFF2-40B4-BE49-F238E27FC236}">
                  <a16:creationId xmlns:a16="http://schemas.microsoft.com/office/drawing/2014/main" id="{B132822C-F990-4285-9DEB-BBB3BD34E2FD}"/>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5" name="Oval 17">
              <a:extLst>
                <a:ext uri="{FF2B5EF4-FFF2-40B4-BE49-F238E27FC236}">
                  <a16:creationId xmlns:a16="http://schemas.microsoft.com/office/drawing/2014/main" id="{3E0494CF-0D8B-48BB-9921-CD5F5EFD1304}"/>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6" name="Oval 18">
              <a:extLst>
                <a:ext uri="{FF2B5EF4-FFF2-40B4-BE49-F238E27FC236}">
                  <a16:creationId xmlns:a16="http://schemas.microsoft.com/office/drawing/2014/main" id="{B5B79895-0549-40AD-9F98-AF089254DA75}"/>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7" name="Oval 19">
              <a:extLst>
                <a:ext uri="{FF2B5EF4-FFF2-40B4-BE49-F238E27FC236}">
                  <a16:creationId xmlns:a16="http://schemas.microsoft.com/office/drawing/2014/main" id="{D4087771-4E76-4FF5-A2CF-07EE86EB661A}"/>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56747487-CD02-46D1-910A-099EC1FEB735}"/>
              </a:ext>
            </a:extLst>
          </p:cNvPr>
          <p:cNvSpPr>
            <a:spLocks noGrp="1" noChangeArrowheads="1"/>
          </p:cNvSpPr>
          <p:nvPr>
            <p:ph type="title"/>
          </p:nvPr>
        </p:nvSpPr>
        <p:spPr/>
        <p:txBody>
          <a:bodyPr/>
          <a:lstStyle/>
          <a:p>
            <a:r>
              <a:rPr lang="en-US" altLang="en-US"/>
              <a:t>Support Vector Machines</a:t>
            </a:r>
          </a:p>
        </p:txBody>
      </p:sp>
      <p:sp>
        <p:nvSpPr>
          <p:cNvPr id="66562" name="Text Box 2">
            <a:extLst>
              <a:ext uri="{FF2B5EF4-FFF2-40B4-BE49-F238E27FC236}">
                <a16:creationId xmlns:a16="http://schemas.microsoft.com/office/drawing/2014/main" id="{0C51C947-C8CA-4720-9476-E5029B1030FD}"/>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Many possible solutions</a:t>
            </a:r>
          </a:p>
        </p:txBody>
      </p:sp>
      <p:sp>
        <p:nvSpPr>
          <p:cNvPr id="66563" name="Freeform 3">
            <a:extLst>
              <a:ext uri="{FF2B5EF4-FFF2-40B4-BE49-F238E27FC236}">
                <a16:creationId xmlns:a16="http://schemas.microsoft.com/office/drawing/2014/main" id="{56ABB5A1-371E-4B33-8DA1-CF4901EE8E97}"/>
              </a:ext>
            </a:extLst>
          </p:cNvPr>
          <p:cNvSpPr>
            <a:spLocks noChangeArrowheads="1"/>
          </p:cNvSpPr>
          <p:nvPr/>
        </p:nvSpPr>
        <p:spPr bwMode="auto">
          <a:xfrm>
            <a:off x="2667000" y="28194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4" name="Freeform 4">
            <a:extLst>
              <a:ext uri="{FF2B5EF4-FFF2-40B4-BE49-F238E27FC236}">
                <a16:creationId xmlns:a16="http://schemas.microsoft.com/office/drawing/2014/main" id="{0F593C10-0057-42FA-808E-DAC9559D0D67}"/>
              </a:ext>
            </a:extLst>
          </p:cNvPr>
          <p:cNvSpPr>
            <a:spLocks noChangeArrowheads="1"/>
          </p:cNvSpPr>
          <p:nvPr/>
        </p:nvSpPr>
        <p:spPr bwMode="auto">
          <a:xfrm>
            <a:off x="2667000" y="25908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5" name="Freeform 5">
            <a:extLst>
              <a:ext uri="{FF2B5EF4-FFF2-40B4-BE49-F238E27FC236}">
                <a16:creationId xmlns:a16="http://schemas.microsoft.com/office/drawing/2014/main" id="{D914A2DD-7C78-4ECC-94A8-04DF30212652}"/>
              </a:ext>
            </a:extLst>
          </p:cNvPr>
          <p:cNvSpPr>
            <a:spLocks noChangeArrowheads="1"/>
          </p:cNvSpPr>
          <p:nvPr/>
        </p:nvSpPr>
        <p:spPr bwMode="auto">
          <a:xfrm>
            <a:off x="2667000" y="2209800"/>
            <a:ext cx="4191000" cy="2209800"/>
          </a:xfrm>
          <a:custGeom>
            <a:avLst/>
            <a:gdLst>
              <a:gd name="T0" fmla="*/ 0 w 11643"/>
              <a:gd name="T1" fmla="*/ 0 h 6140"/>
              <a:gd name="T2" fmla="*/ 11642 w 11643"/>
              <a:gd name="T3" fmla="*/ 6139 h 6140"/>
            </a:gdLst>
            <a:ahLst/>
            <a:cxnLst>
              <a:cxn ang="0">
                <a:pos x="T0" y="T1"/>
              </a:cxn>
              <a:cxn ang="0">
                <a:pos x="T2" y="T3"/>
              </a:cxn>
            </a:cxnLst>
            <a:rect l="0" t="0" r="r" b="b"/>
            <a:pathLst>
              <a:path w="11643" h="6140">
                <a:moveTo>
                  <a:pt x="0" y="0"/>
                </a:moveTo>
                <a:lnTo>
                  <a:pt x="11642" y="6139"/>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6" name="Freeform 6">
            <a:extLst>
              <a:ext uri="{FF2B5EF4-FFF2-40B4-BE49-F238E27FC236}">
                <a16:creationId xmlns:a16="http://schemas.microsoft.com/office/drawing/2014/main" id="{09AABF23-C25B-4732-8848-D31B7083F490}"/>
              </a:ext>
            </a:extLst>
          </p:cNvPr>
          <p:cNvSpPr>
            <a:spLocks noChangeArrowheads="1"/>
          </p:cNvSpPr>
          <p:nvPr/>
        </p:nvSpPr>
        <p:spPr bwMode="auto">
          <a:xfrm>
            <a:off x="2667000" y="2667000"/>
            <a:ext cx="4191000" cy="1905000"/>
          </a:xfrm>
          <a:custGeom>
            <a:avLst/>
            <a:gdLst>
              <a:gd name="T0" fmla="*/ 0 w 11643"/>
              <a:gd name="T1" fmla="*/ 0 h 5293"/>
              <a:gd name="T2" fmla="*/ 11642 w 11643"/>
              <a:gd name="T3" fmla="*/ 5292 h 5293"/>
            </a:gdLst>
            <a:ahLst/>
            <a:cxnLst>
              <a:cxn ang="0">
                <a:pos x="T0" y="T1"/>
              </a:cxn>
              <a:cxn ang="0">
                <a:pos x="T2" y="T3"/>
              </a:cxn>
            </a:cxnLst>
            <a:rect l="0" t="0" r="r" b="b"/>
            <a:pathLst>
              <a:path w="11643" h="5293">
                <a:moveTo>
                  <a:pt x="0" y="0"/>
                </a:moveTo>
                <a:lnTo>
                  <a:pt x="11642" y="5292"/>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7" name="Freeform 7">
            <a:extLst>
              <a:ext uri="{FF2B5EF4-FFF2-40B4-BE49-F238E27FC236}">
                <a16:creationId xmlns:a16="http://schemas.microsoft.com/office/drawing/2014/main" id="{5FDB8C2B-8D6F-478A-8510-E98513304140}"/>
              </a:ext>
            </a:extLst>
          </p:cNvPr>
          <p:cNvSpPr>
            <a:spLocks noChangeArrowheads="1"/>
          </p:cNvSpPr>
          <p:nvPr/>
        </p:nvSpPr>
        <p:spPr bwMode="auto">
          <a:xfrm>
            <a:off x="2667000" y="2438400"/>
            <a:ext cx="4191000" cy="1600200"/>
          </a:xfrm>
          <a:custGeom>
            <a:avLst/>
            <a:gdLst>
              <a:gd name="T0" fmla="*/ 0 w 11643"/>
              <a:gd name="T1" fmla="*/ 0 h 4446"/>
              <a:gd name="T2" fmla="*/ 11642 w 11643"/>
              <a:gd name="T3" fmla="*/ 4445 h 4446"/>
            </a:gdLst>
            <a:ahLst/>
            <a:cxnLst>
              <a:cxn ang="0">
                <a:pos x="T0" y="T1"/>
              </a:cxn>
              <a:cxn ang="0">
                <a:pos x="T2" y="T3"/>
              </a:cxn>
            </a:cxnLst>
            <a:rect l="0" t="0" r="r" b="b"/>
            <a:pathLst>
              <a:path w="11643" h="4446">
                <a:moveTo>
                  <a:pt x="0" y="0"/>
                </a:moveTo>
                <a:lnTo>
                  <a:pt x="11642" y="4445"/>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6568" name="Group 8">
            <a:extLst>
              <a:ext uri="{FF2B5EF4-FFF2-40B4-BE49-F238E27FC236}">
                <a16:creationId xmlns:a16="http://schemas.microsoft.com/office/drawing/2014/main" id="{1067D478-219C-48CC-8897-F88CEF5E503A}"/>
              </a:ext>
            </a:extLst>
          </p:cNvPr>
          <p:cNvGrpSpPr>
            <a:grpSpLocks/>
          </p:cNvGrpSpPr>
          <p:nvPr/>
        </p:nvGrpSpPr>
        <p:grpSpPr bwMode="auto">
          <a:xfrm>
            <a:off x="2663825" y="1406525"/>
            <a:ext cx="4243388" cy="4081463"/>
            <a:chOff x="1678" y="886"/>
            <a:chExt cx="2673" cy="2571"/>
          </a:xfrm>
        </p:grpSpPr>
        <p:sp>
          <p:nvSpPr>
            <p:cNvPr id="66569" name="Rectangle 9">
              <a:extLst>
                <a:ext uri="{FF2B5EF4-FFF2-40B4-BE49-F238E27FC236}">
                  <a16:creationId xmlns:a16="http://schemas.microsoft.com/office/drawing/2014/main" id="{1754F765-65B5-4DE9-BEB0-BAC60CD1BF98}"/>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0" name="Rectangle 10">
              <a:extLst>
                <a:ext uri="{FF2B5EF4-FFF2-40B4-BE49-F238E27FC236}">
                  <a16:creationId xmlns:a16="http://schemas.microsoft.com/office/drawing/2014/main" id="{F8AD6FE0-77E6-4587-940C-6E0C4C6A6968}"/>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1" name="Rectangle 11">
              <a:extLst>
                <a:ext uri="{FF2B5EF4-FFF2-40B4-BE49-F238E27FC236}">
                  <a16:creationId xmlns:a16="http://schemas.microsoft.com/office/drawing/2014/main" id="{7457526C-1672-456C-B7CA-90354BC5F771}"/>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2" name="Rectangle 12">
              <a:extLst>
                <a:ext uri="{FF2B5EF4-FFF2-40B4-BE49-F238E27FC236}">
                  <a16:creationId xmlns:a16="http://schemas.microsoft.com/office/drawing/2014/main" id="{C4FB1301-61C8-4549-BDFE-FE9E4CFB9FF0}"/>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3" name="Rectangle 13">
              <a:extLst>
                <a:ext uri="{FF2B5EF4-FFF2-40B4-BE49-F238E27FC236}">
                  <a16:creationId xmlns:a16="http://schemas.microsoft.com/office/drawing/2014/main" id="{9A3C4B48-22B0-43AF-A75B-5982EA1DDCDC}"/>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4" name="Rectangle 14">
              <a:extLst>
                <a:ext uri="{FF2B5EF4-FFF2-40B4-BE49-F238E27FC236}">
                  <a16:creationId xmlns:a16="http://schemas.microsoft.com/office/drawing/2014/main" id="{39862EC4-D950-4AF0-8B3D-46C15805A26C}"/>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5" name="Rectangle 15">
              <a:extLst>
                <a:ext uri="{FF2B5EF4-FFF2-40B4-BE49-F238E27FC236}">
                  <a16:creationId xmlns:a16="http://schemas.microsoft.com/office/drawing/2014/main" id="{DE798FC7-4B49-453D-BA6D-3BE930DE3B46}"/>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6" name="Rectangle 16">
              <a:extLst>
                <a:ext uri="{FF2B5EF4-FFF2-40B4-BE49-F238E27FC236}">
                  <a16:creationId xmlns:a16="http://schemas.microsoft.com/office/drawing/2014/main" id="{80EB5604-7702-45D5-A6F3-E3594821BA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7" name="Rectangle 17">
              <a:extLst>
                <a:ext uri="{FF2B5EF4-FFF2-40B4-BE49-F238E27FC236}">
                  <a16:creationId xmlns:a16="http://schemas.microsoft.com/office/drawing/2014/main" id="{5A7B6287-6B2B-488A-9C27-A3231AC2506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8" name="Oval 18">
              <a:extLst>
                <a:ext uri="{FF2B5EF4-FFF2-40B4-BE49-F238E27FC236}">
                  <a16:creationId xmlns:a16="http://schemas.microsoft.com/office/drawing/2014/main" id="{A348F552-7A07-4334-BB4A-FD0F8860E76E}"/>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9" name="Oval 19">
              <a:extLst>
                <a:ext uri="{FF2B5EF4-FFF2-40B4-BE49-F238E27FC236}">
                  <a16:creationId xmlns:a16="http://schemas.microsoft.com/office/drawing/2014/main" id="{0E1FEF52-8778-492E-81E2-B8890BB182DB}"/>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0" name="Oval 20">
              <a:extLst>
                <a:ext uri="{FF2B5EF4-FFF2-40B4-BE49-F238E27FC236}">
                  <a16:creationId xmlns:a16="http://schemas.microsoft.com/office/drawing/2014/main" id="{F33DEB17-423F-4070-9677-520034CB488F}"/>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1" name="Oval 21">
              <a:extLst>
                <a:ext uri="{FF2B5EF4-FFF2-40B4-BE49-F238E27FC236}">
                  <a16:creationId xmlns:a16="http://schemas.microsoft.com/office/drawing/2014/main" id="{29E549A7-B5A1-4F55-A020-C34D3006D740}"/>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2" name="Oval 22">
              <a:extLst>
                <a:ext uri="{FF2B5EF4-FFF2-40B4-BE49-F238E27FC236}">
                  <a16:creationId xmlns:a16="http://schemas.microsoft.com/office/drawing/2014/main" id="{BA9662AE-ADA6-4B5F-B42F-DB854FB781D6}"/>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3" name="Oval 23">
              <a:extLst>
                <a:ext uri="{FF2B5EF4-FFF2-40B4-BE49-F238E27FC236}">
                  <a16:creationId xmlns:a16="http://schemas.microsoft.com/office/drawing/2014/main" id="{8F8F2B9F-804C-4355-9F0D-01D374FA4626}"/>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4" name="Oval 24">
              <a:extLst>
                <a:ext uri="{FF2B5EF4-FFF2-40B4-BE49-F238E27FC236}">
                  <a16:creationId xmlns:a16="http://schemas.microsoft.com/office/drawing/2014/main" id="{7EF2E2E8-7390-4452-B873-011B0BF0F3ED}"/>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Line 20">
            <a:extLst>
              <a:ext uri="{FF2B5EF4-FFF2-40B4-BE49-F238E27FC236}">
                <a16:creationId xmlns:a16="http://schemas.microsoft.com/office/drawing/2014/main" id="{5226ACBF-2461-783B-3B77-686C8776CF53}"/>
              </a:ext>
            </a:extLst>
          </p:cNvPr>
          <p:cNvSpPr>
            <a:spLocks noChangeShapeType="1"/>
          </p:cNvSpPr>
          <p:nvPr/>
        </p:nvSpPr>
        <p:spPr bwMode="auto">
          <a:xfrm>
            <a:off x="2663825" y="1406525"/>
            <a:ext cx="4244975" cy="408305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500"/>
                                  </p:stCondLst>
                                  <p:childTnLst>
                                    <p:set>
                                      <p:cBhvr additive="repl">
                                        <p:cTn id="6" dur="1" fill="hold">
                                          <p:stCondLst>
                                            <p:cond delay="499"/>
                                          </p:stCondLst>
                                        </p:cTn>
                                        <p:tgtEl>
                                          <p:spTgt spid="66564"/>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fill="hold" nodeType="afterEffect">
                                  <p:stCondLst>
                                    <p:cond delay="500"/>
                                  </p:stCondLst>
                                  <p:childTnLst>
                                    <p:set>
                                      <p:cBhvr additive="repl">
                                        <p:cTn id="9" dur="1" fill="hold">
                                          <p:stCondLst>
                                            <p:cond delay="499"/>
                                          </p:stCondLst>
                                        </p:cTn>
                                        <p:tgtEl>
                                          <p:spTgt spid="66565"/>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fill="hold" nodeType="afterEffect">
                                  <p:stCondLst>
                                    <p:cond delay="500"/>
                                  </p:stCondLst>
                                  <p:childTnLst>
                                    <p:set>
                                      <p:cBhvr additive="repl">
                                        <p:cTn id="12" dur="1" fill="hold">
                                          <p:stCondLst>
                                            <p:cond delay="499"/>
                                          </p:stCondLst>
                                        </p:cTn>
                                        <p:tgtEl>
                                          <p:spTgt spid="66566"/>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fill="hold" nodeType="afterEffect">
                                  <p:stCondLst>
                                    <p:cond delay="500"/>
                                  </p:stCondLst>
                                  <p:childTnLst>
                                    <p:set>
                                      <p:cBhvr additive="repl">
                                        <p:cTn id="15" dur="1" fill="hold">
                                          <p:stCondLst>
                                            <p:cond delay="499"/>
                                          </p:stCondLst>
                                        </p:cTn>
                                        <p:tgtEl>
                                          <p:spTgt spid="66563"/>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fill="hold" nodeType="afterEffect">
                                  <p:stCondLst>
                                    <p:cond delay="500"/>
                                  </p:stCondLst>
                                  <p:childTnLst>
                                    <p:set>
                                      <p:cBhvr additive="repl">
                                        <p:cTn id="18" dur="1" fill="hold">
                                          <p:stCondLst>
                                            <p:cond delay="499"/>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F1554BAE-7422-4D25-BAA8-C5F28E5FA1F5}"/>
              </a:ext>
            </a:extLst>
          </p:cNvPr>
          <p:cNvSpPr>
            <a:spLocks noGrp="1" noChangeArrowheads="1"/>
          </p:cNvSpPr>
          <p:nvPr>
            <p:ph type="title"/>
          </p:nvPr>
        </p:nvSpPr>
        <p:spPr/>
        <p:txBody>
          <a:bodyPr/>
          <a:lstStyle/>
          <a:p>
            <a:r>
              <a:rPr lang="en-US" altLang="en-US"/>
              <a:t>Support Vector Machines</a:t>
            </a:r>
          </a:p>
        </p:txBody>
      </p:sp>
      <p:sp>
        <p:nvSpPr>
          <p:cNvPr id="67586" name="Text Box 2">
            <a:extLst>
              <a:ext uri="{FF2B5EF4-FFF2-40B4-BE49-F238E27FC236}">
                <a16:creationId xmlns:a16="http://schemas.microsoft.com/office/drawing/2014/main" id="{E12F88B4-499C-4F79-9DC9-60C4CA47B7B9}"/>
              </a:ext>
            </a:extLst>
          </p:cNvPr>
          <p:cNvSpPr txBox="1">
            <a:spLocks noChangeArrowheads="1"/>
          </p:cNvSpPr>
          <p:nvPr/>
        </p:nvSpPr>
        <p:spPr bwMode="auto">
          <a:xfrm>
            <a:off x="381000" y="5638800"/>
            <a:ext cx="853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Which one is better? B1 or B2?</a:t>
            </a:r>
          </a:p>
          <a:p>
            <a:pPr marL="0" indent="0" algn="ctr">
              <a:lnSpc>
                <a:spcPct val="90000"/>
              </a:lnSpc>
              <a:spcBef>
                <a:spcPts val="250"/>
              </a:spcBef>
              <a:spcAft>
                <a:spcPts val="400"/>
              </a:spcAft>
              <a:buClr>
                <a:srgbClr val="0C7B9C"/>
              </a:buClr>
              <a:buSzPct val="150000"/>
            </a:pPr>
            <a:r>
              <a:rPr lang="en-US" altLang="en-US" sz="2000" dirty="0">
                <a:latin typeface="+mn-lt"/>
              </a:rPr>
              <a:t>How do you define better?</a:t>
            </a:r>
          </a:p>
        </p:txBody>
      </p:sp>
      <p:grpSp>
        <p:nvGrpSpPr>
          <p:cNvPr id="67587" name="Group 3">
            <a:extLst>
              <a:ext uri="{FF2B5EF4-FFF2-40B4-BE49-F238E27FC236}">
                <a16:creationId xmlns:a16="http://schemas.microsoft.com/office/drawing/2014/main" id="{FE16500E-76F5-4986-ADDD-760E4615107C}"/>
              </a:ext>
            </a:extLst>
          </p:cNvPr>
          <p:cNvGrpSpPr>
            <a:grpSpLocks/>
          </p:cNvGrpSpPr>
          <p:nvPr/>
        </p:nvGrpSpPr>
        <p:grpSpPr bwMode="auto">
          <a:xfrm>
            <a:off x="2663825" y="1406525"/>
            <a:ext cx="4243388" cy="4081463"/>
            <a:chOff x="1678" y="886"/>
            <a:chExt cx="2673" cy="2571"/>
          </a:xfrm>
        </p:grpSpPr>
        <p:sp>
          <p:nvSpPr>
            <p:cNvPr id="67588" name="Rectangle 4">
              <a:extLst>
                <a:ext uri="{FF2B5EF4-FFF2-40B4-BE49-F238E27FC236}">
                  <a16:creationId xmlns:a16="http://schemas.microsoft.com/office/drawing/2014/main" id="{DA8AAB1F-78A3-4F1F-8D18-C80308941014}"/>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9" name="Rectangle 5">
              <a:extLst>
                <a:ext uri="{FF2B5EF4-FFF2-40B4-BE49-F238E27FC236}">
                  <a16:creationId xmlns:a16="http://schemas.microsoft.com/office/drawing/2014/main" id="{74649C93-A7AD-4CC3-B2D1-21370FE99854}"/>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0" name="Rectangle 6">
              <a:extLst>
                <a:ext uri="{FF2B5EF4-FFF2-40B4-BE49-F238E27FC236}">
                  <a16:creationId xmlns:a16="http://schemas.microsoft.com/office/drawing/2014/main" id="{745E23CB-4ADB-4469-8352-9EFBB62C20A7}"/>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1" name="Rectangle 7">
              <a:extLst>
                <a:ext uri="{FF2B5EF4-FFF2-40B4-BE49-F238E27FC236}">
                  <a16:creationId xmlns:a16="http://schemas.microsoft.com/office/drawing/2014/main" id="{8345F8AC-5E78-40DE-A9D0-EE1982FFF1D9}"/>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2" name="Rectangle 8">
              <a:extLst>
                <a:ext uri="{FF2B5EF4-FFF2-40B4-BE49-F238E27FC236}">
                  <a16:creationId xmlns:a16="http://schemas.microsoft.com/office/drawing/2014/main" id="{88D61FC1-80C9-42A4-954F-49DDBAEE9130}"/>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3" name="Rectangle 9">
              <a:extLst>
                <a:ext uri="{FF2B5EF4-FFF2-40B4-BE49-F238E27FC236}">
                  <a16:creationId xmlns:a16="http://schemas.microsoft.com/office/drawing/2014/main" id="{8E13BDFB-63CB-497A-8748-8522A50576FF}"/>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4" name="Rectangle 10">
              <a:extLst>
                <a:ext uri="{FF2B5EF4-FFF2-40B4-BE49-F238E27FC236}">
                  <a16:creationId xmlns:a16="http://schemas.microsoft.com/office/drawing/2014/main" id="{A1FF863A-33FC-443E-80D9-FFC3B5BAD0B3}"/>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5" name="Rectangle 11">
              <a:extLst>
                <a:ext uri="{FF2B5EF4-FFF2-40B4-BE49-F238E27FC236}">
                  <a16:creationId xmlns:a16="http://schemas.microsoft.com/office/drawing/2014/main" id="{D4781EFE-D3D7-4D42-9FE5-38FD3646C4BB}"/>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6" name="Rectangle 12">
              <a:extLst>
                <a:ext uri="{FF2B5EF4-FFF2-40B4-BE49-F238E27FC236}">
                  <a16:creationId xmlns:a16="http://schemas.microsoft.com/office/drawing/2014/main" id="{6138931A-4DAD-42D8-AC15-6B90064BA0E1}"/>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7" name="Oval 13">
              <a:extLst>
                <a:ext uri="{FF2B5EF4-FFF2-40B4-BE49-F238E27FC236}">
                  <a16:creationId xmlns:a16="http://schemas.microsoft.com/office/drawing/2014/main" id="{10EEA017-14A9-43EA-8648-98CC4F3D4F99}"/>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8" name="Oval 14">
              <a:extLst>
                <a:ext uri="{FF2B5EF4-FFF2-40B4-BE49-F238E27FC236}">
                  <a16:creationId xmlns:a16="http://schemas.microsoft.com/office/drawing/2014/main" id="{1E1D2D4D-D708-49A3-9AA3-0E9F478BA2C9}"/>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9" name="Oval 15">
              <a:extLst>
                <a:ext uri="{FF2B5EF4-FFF2-40B4-BE49-F238E27FC236}">
                  <a16:creationId xmlns:a16="http://schemas.microsoft.com/office/drawing/2014/main" id="{1427656E-94BF-4413-9922-51AD5EAC03EE}"/>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0" name="Oval 16">
              <a:extLst>
                <a:ext uri="{FF2B5EF4-FFF2-40B4-BE49-F238E27FC236}">
                  <a16:creationId xmlns:a16="http://schemas.microsoft.com/office/drawing/2014/main" id="{86A73DC9-D748-4909-B7F8-8F37F8FD17EA}"/>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1" name="Oval 17">
              <a:extLst>
                <a:ext uri="{FF2B5EF4-FFF2-40B4-BE49-F238E27FC236}">
                  <a16:creationId xmlns:a16="http://schemas.microsoft.com/office/drawing/2014/main" id="{49068219-4243-4813-9A80-F4A9C301609A}"/>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2" name="Oval 18">
              <a:extLst>
                <a:ext uri="{FF2B5EF4-FFF2-40B4-BE49-F238E27FC236}">
                  <a16:creationId xmlns:a16="http://schemas.microsoft.com/office/drawing/2014/main" id="{FFE341F9-3484-469F-AE5D-4F3E26C09BE8}"/>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3" name="Oval 19">
              <a:extLst>
                <a:ext uri="{FF2B5EF4-FFF2-40B4-BE49-F238E27FC236}">
                  <a16:creationId xmlns:a16="http://schemas.microsoft.com/office/drawing/2014/main" id="{C4E6E283-7AF6-4E83-A770-F63D3C0EE275}"/>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04" name="Line 20">
            <a:extLst>
              <a:ext uri="{FF2B5EF4-FFF2-40B4-BE49-F238E27FC236}">
                <a16:creationId xmlns:a16="http://schemas.microsoft.com/office/drawing/2014/main" id="{1A4E0F8E-C767-41F0-8C1B-DA2BC887B89F}"/>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5" name="Line 21">
            <a:extLst>
              <a:ext uri="{FF2B5EF4-FFF2-40B4-BE49-F238E27FC236}">
                <a16:creationId xmlns:a16="http://schemas.microsoft.com/office/drawing/2014/main" id="{C377B705-7ADF-42B9-A706-901812EDA15A}"/>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6" name="Text Box 22">
            <a:extLst>
              <a:ext uri="{FF2B5EF4-FFF2-40B4-BE49-F238E27FC236}">
                <a16:creationId xmlns:a16="http://schemas.microsoft.com/office/drawing/2014/main" id="{DE0C0D1A-76C6-4D5C-841E-6BBE2CC9AAB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7607" name="Text Box 23">
            <a:extLst>
              <a:ext uri="{FF2B5EF4-FFF2-40B4-BE49-F238E27FC236}">
                <a16:creationId xmlns:a16="http://schemas.microsoft.com/office/drawing/2014/main" id="{DD1C134F-1D28-43BB-A06F-9706C6E94182}"/>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F8A365A8-3AF0-4EA2-AFE8-A5BF747ABFF8}"/>
              </a:ext>
            </a:extLst>
          </p:cNvPr>
          <p:cNvSpPr>
            <a:spLocks noGrp="1" noChangeArrowheads="1"/>
          </p:cNvSpPr>
          <p:nvPr>
            <p:ph type="title"/>
          </p:nvPr>
        </p:nvSpPr>
        <p:spPr/>
        <p:txBody>
          <a:bodyPr/>
          <a:lstStyle/>
          <a:p>
            <a:r>
              <a:rPr lang="en-US" altLang="en-US"/>
              <a:t>Support Vector Machines</a:t>
            </a:r>
          </a:p>
        </p:txBody>
      </p:sp>
      <p:sp>
        <p:nvSpPr>
          <p:cNvPr id="68610" name="Text Box 2">
            <a:extLst>
              <a:ext uri="{FF2B5EF4-FFF2-40B4-BE49-F238E27FC236}">
                <a16:creationId xmlns:a16="http://schemas.microsoft.com/office/drawing/2014/main" id="{9CA49CC7-250F-4AD5-BCF2-5C3EBEEF7C48}"/>
              </a:ext>
            </a:extLst>
          </p:cNvPr>
          <p:cNvSpPr txBox="1">
            <a:spLocks noChangeArrowheads="1"/>
          </p:cNvSpPr>
          <p:nvPr/>
        </p:nvSpPr>
        <p:spPr bwMode="auto">
          <a:xfrm>
            <a:off x="381000" y="5943600"/>
            <a:ext cx="85344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Find the hyperplane with the </a:t>
            </a:r>
            <a:r>
              <a:rPr lang="en-US" altLang="en-US" sz="2000" dirty="0">
                <a:solidFill>
                  <a:srgbClr val="FF0000"/>
                </a:solidFill>
                <a:latin typeface="+mn-lt"/>
              </a:rPr>
              <a:t>maximal</a:t>
            </a:r>
            <a:r>
              <a:rPr lang="en-US" altLang="en-US" sz="2000" dirty="0">
                <a:latin typeface="+mn-lt"/>
              </a:rPr>
              <a:t> margin =&gt; B1 is better than B2</a:t>
            </a:r>
          </a:p>
          <a:p>
            <a:pPr marL="0" indent="0" algn="ctr">
              <a:lnSpc>
                <a:spcPct val="90000"/>
              </a:lnSpc>
              <a:spcBef>
                <a:spcPts val="250"/>
              </a:spcBef>
              <a:spcAft>
                <a:spcPts val="400"/>
              </a:spcAft>
              <a:buClr>
                <a:srgbClr val="0C7B9C"/>
              </a:buClr>
              <a:buSzPct val="150000"/>
            </a:pPr>
            <a:r>
              <a:rPr lang="en-US" altLang="en-US" sz="2000" dirty="0">
                <a:latin typeface="+mn-lt"/>
              </a:rPr>
              <a:t>Larger margin = more robust = less expected generalization error</a:t>
            </a:r>
          </a:p>
        </p:txBody>
      </p:sp>
      <p:grpSp>
        <p:nvGrpSpPr>
          <p:cNvPr id="68611" name="Group 3">
            <a:extLst>
              <a:ext uri="{FF2B5EF4-FFF2-40B4-BE49-F238E27FC236}">
                <a16:creationId xmlns:a16="http://schemas.microsoft.com/office/drawing/2014/main" id="{EACDD8FA-740C-41ED-A55F-EA9AC3F6841F}"/>
              </a:ext>
            </a:extLst>
          </p:cNvPr>
          <p:cNvGrpSpPr>
            <a:grpSpLocks/>
          </p:cNvGrpSpPr>
          <p:nvPr/>
        </p:nvGrpSpPr>
        <p:grpSpPr bwMode="auto">
          <a:xfrm>
            <a:off x="2663825" y="1406525"/>
            <a:ext cx="4243388" cy="4081463"/>
            <a:chOff x="1678" y="886"/>
            <a:chExt cx="2673" cy="2571"/>
          </a:xfrm>
        </p:grpSpPr>
        <p:sp>
          <p:nvSpPr>
            <p:cNvPr id="68612" name="Rectangle 4">
              <a:extLst>
                <a:ext uri="{FF2B5EF4-FFF2-40B4-BE49-F238E27FC236}">
                  <a16:creationId xmlns:a16="http://schemas.microsoft.com/office/drawing/2014/main" id="{7BA539AB-D895-487F-9F0C-0B9CA183F80B}"/>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3" name="Rectangle 5">
              <a:extLst>
                <a:ext uri="{FF2B5EF4-FFF2-40B4-BE49-F238E27FC236}">
                  <a16:creationId xmlns:a16="http://schemas.microsoft.com/office/drawing/2014/main" id="{ED73E87D-A5D2-45DF-B473-4C551B18670F}"/>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4" name="Rectangle 6">
              <a:extLst>
                <a:ext uri="{FF2B5EF4-FFF2-40B4-BE49-F238E27FC236}">
                  <a16:creationId xmlns:a16="http://schemas.microsoft.com/office/drawing/2014/main" id="{106301EA-1BBB-4DA3-9373-226963549368}"/>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5" name="Rectangle 7">
              <a:extLst>
                <a:ext uri="{FF2B5EF4-FFF2-40B4-BE49-F238E27FC236}">
                  <a16:creationId xmlns:a16="http://schemas.microsoft.com/office/drawing/2014/main" id="{33D2608B-4067-462C-A0CB-A19B6D268338}"/>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6" name="Rectangle 8">
              <a:extLst>
                <a:ext uri="{FF2B5EF4-FFF2-40B4-BE49-F238E27FC236}">
                  <a16:creationId xmlns:a16="http://schemas.microsoft.com/office/drawing/2014/main" id="{59C395A6-7F8D-46AA-B3D7-A34A65EF18B1}"/>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7" name="Rectangle 9">
              <a:extLst>
                <a:ext uri="{FF2B5EF4-FFF2-40B4-BE49-F238E27FC236}">
                  <a16:creationId xmlns:a16="http://schemas.microsoft.com/office/drawing/2014/main" id="{580C8371-5D25-45CC-9245-CD6894DAD1A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8" name="Rectangle 10">
              <a:extLst>
                <a:ext uri="{FF2B5EF4-FFF2-40B4-BE49-F238E27FC236}">
                  <a16:creationId xmlns:a16="http://schemas.microsoft.com/office/drawing/2014/main" id="{E63AE8CB-4F81-45CE-97AB-1A96CBD4C2E9}"/>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9" name="Rectangle 11">
              <a:extLst>
                <a:ext uri="{FF2B5EF4-FFF2-40B4-BE49-F238E27FC236}">
                  <a16:creationId xmlns:a16="http://schemas.microsoft.com/office/drawing/2014/main" id="{1236CE41-87FA-4F68-B258-071443CA07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0" name="Rectangle 12">
              <a:extLst>
                <a:ext uri="{FF2B5EF4-FFF2-40B4-BE49-F238E27FC236}">
                  <a16:creationId xmlns:a16="http://schemas.microsoft.com/office/drawing/2014/main" id="{B667B00E-6A07-47F2-BD44-D1D1A56BE83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1" name="Oval 13">
              <a:extLst>
                <a:ext uri="{FF2B5EF4-FFF2-40B4-BE49-F238E27FC236}">
                  <a16:creationId xmlns:a16="http://schemas.microsoft.com/office/drawing/2014/main" id="{F0315B46-7223-4A24-AD8A-18A4777F2F1B}"/>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2" name="Oval 14">
              <a:extLst>
                <a:ext uri="{FF2B5EF4-FFF2-40B4-BE49-F238E27FC236}">
                  <a16:creationId xmlns:a16="http://schemas.microsoft.com/office/drawing/2014/main" id="{D73F12C0-8768-4DD4-B41D-4B9B6530C10C}"/>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3" name="Oval 15">
              <a:extLst>
                <a:ext uri="{FF2B5EF4-FFF2-40B4-BE49-F238E27FC236}">
                  <a16:creationId xmlns:a16="http://schemas.microsoft.com/office/drawing/2014/main" id="{4B68B0BC-7C7E-4DC6-AF95-5E7D089F0841}"/>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4" name="Oval 16">
              <a:extLst>
                <a:ext uri="{FF2B5EF4-FFF2-40B4-BE49-F238E27FC236}">
                  <a16:creationId xmlns:a16="http://schemas.microsoft.com/office/drawing/2014/main" id="{B3FB3D5D-D2B2-4479-8C52-E7B294937E67}"/>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5" name="Oval 17">
              <a:extLst>
                <a:ext uri="{FF2B5EF4-FFF2-40B4-BE49-F238E27FC236}">
                  <a16:creationId xmlns:a16="http://schemas.microsoft.com/office/drawing/2014/main" id="{BD4F460F-3138-4AFB-92DF-F731930B98E9}"/>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6" name="Oval 18">
              <a:extLst>
                <a:ext uri="{FF2B5EF4-FFF2-40B4-BE49-F238E27FC236}">
                  <a16:creationId xmlns:a16="http://schemas.microsoft.com/office/drawing/2014/main" id="{988C3B43-9AB1-426A-AF10-9375F31F02EB}"/>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7" name="Oval 19">
              <a:extLst>
                <a:ext uri="{FF2B5EF4-FFF2-40B4-BE49-F238E27FC236}">
                  <a16:creationId xmlns:a16="http://schemas.microsoft.com/office/drawing/2014/main" id="{9ACFA55B-3EA7-4B88-BCEC-A2D218720E64}"/>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628" name="Line 20">
            <a:extLst>
              <a:ext uri="{FF2B5EF4-FFF2-40B4-BE49-F238E27FC236}">
                <a16:creationId xmlns:a16="http://schemas.microsoft.com/office/drawing/2014/main" id="{57993888-8AAD-4D80-8B37-F83896F9172C}"/>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29" name="Line 21">
            <a:extLst>
              <a:ext uri="{FF2B5EF4-FFF2-40B4-BE49-F238E27FC236}">
                <a16:creationId xmlns:a16="http://schemas.microsoft.com/office/drawing/2014/main" id="{F9AEBEEE-4D4B-4698-965C-8C3C4030C220}"/>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0" name="Text Box 22">
            <a:extLst>
              <a:ext uri="{FF2B5EF4-FFF2-40B4-BE49-F238E27FC236}">
                <a16:creationId xmlns:a16="http://schemas.microsoft.com/office/drawing/2014/main" id="{EBEB4686-3127-4BD8-828D-04389743699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8631" name="Text Box 23">
            <a:extLst>
              <a:ext uri="{FF2B5EF4-FFF2-40B4-BE49-F238E27FC236}">
                <a16:creationId xmlns:a16="http://schemas.microsoft.com/office/drawing/2014/main" id="{41EAAD54-9DB7-48CF-ADB1-790621BB80C6}"/>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
        <p:nvSpPr>
          <p:cNvPr id="68632" name="Line 24">
            <a:extLst>
              <a:ext uri="{FF2B5EF4-FFF2-40B4-BE49-F238E27FC236}">
                <a16:creationId xmlns:a16="http://schemas.microsoft.com/office/drawing/2014/main" id="{9CBA28C7-F398-47FF-B623-BE6F5BA50816}"/>
              </a:ext>
            </a:extLst>
          </p:cNvPr>
          <p:cNvSpPr>
            <a:spLocks noChangeShapeType="1"/>
          </p:cNvSpPr>
          <p:nvPr/>
        </p:nvSpPr>
        <p:spPr bwMode="auto">
          <a:xfrm>
            <a:off x="3313113" y="1406525"/>
            <a:ext cx="3595687" cy="3446463"/>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3" name="Line 25">
            <a:extLst>
              <a:ext uri="{FF2B5EF4-FFF2-40B4-BE49-F238E27FC236}">
                <a16:creationId xmlns:a16="http://schemas.microsoft.com/office/drawing/2014/main" id="{5726138B-C50D-4832-BFF0-1D858B3A4666}"/>
              </a:ext>
            </a:extLst>
          </p:cNvPr>
          <p:cNvSpPr>
            <a:spLocks noChangeShapeType="1"/>
          </p:cNvSpPr>
          <p:nvPr/>
        </p:nvSpPr>
        <p:spPr bwMode="auto">
          <a:xfrm>
            <a:off x="2663825" y="1982788"/>
            <a:ext cx="3635375" cy="3506787"/>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4" name="Line 26">
            <a:extLst>
              <a:ext uri="{FF2B5EF4-FFF2-40B4-BE49-F238E27FC236}">
                <a16:creationId xmlns:a16="http://schemas.microsoft.com/office/drawing/2014/main" id="{46569C94-7894-47EE-A095-F62F98F03F1B}"/>
              </a:ext>
            </a:extLst>
          </p:cNvPr>
          <p:cNvSpPr>
            <a:spLocks noChangeShapeType="1"/>
          </p:cNvSpPr>
          <p:nvPr/>
        </p:nvSpPr>
        <p:spPr bwMode="auto">
          <a:xfrm flipV="1">
            <a:off x="5394325" y="3971925"/>
            <a:ext cx="608013" cy="625475"/>
          </a:xfrm>
          <a:prstGeom prst="line">
            <a:avLst/>
          </a:prstGeom>
          <a:noFill/>
          <a:ln w="9525" cap="flat">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5" name="Text Box 27">
            <a:extLst>
              <a:ext uri="{FF2B5EF4-FFF2-40B4-BE49-F238E27FC236}">
                <a16:creationId xmlns:a16="http://schemas.microsoft.com/office/drawing/2014/main" id="{57DB0BDA-2A0E-4796-9EDC-594F2530992C}"/>
              </a:ext>
            </a:extLst>
          </p:cNvPr>
          <p:cNvSpPr txBox="1">
            <a:spLocks noChangeArrowheads="1"/>
          </p:cNvSpPr>
          <p:nvPr/>
        </p:nvSpPr>
        <p:spPr bwMode="auto">
          <a:xfrm>
            <a:off x="5727700" y="4179888"/>
            <a:ext cx="728663"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margin</a:t>
            </a:r>
          </a:p>
        </p:txBody>
      </p:sp>
      <p:sp>
        <p:nvSpPr>
          <p:cNvPr id="68636" name="Line 28">
            <a:extLst>
              <a:ext uri="{FF2B5EF4-FFF2-40B4-BE49-F238E27FC236}">
                <a16:creationId xmlns:a16="http://schemas.microsoft.com/office/drawing/2014/main" id="{866A681A-6AB9-4B72-9E54-9E1B5A0FC4B2}"/>
              </a:ext>
            </a:extLst>
          </p:cNvPr>
          <p:cNvSpPr>
            <a:spLocks noChangeShapeType="1"/>
          </p:cNvSpPr>
          <p:nvPr/>
        </p:nvSpPr>
        <p:spPr bwMode="auto">
          <a:xfrm>
            <a:off x="2663825" y="2827338"/>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7" name="Line 29">
            <a:extLst>
              <a:ext uri="{FF2B5EF4-FFF2-40B4-BE49-F238E27FC236}">
                <a16:creationId xmlns:a16="http://schemas.microsoft.com/office/drawing/2014/main" id="{FB83CB0A-E95F-4CEC-879D-3CA94F5B7277}"/>
              </a:ext>
            </a:extLst>
          </p:cNvPr>
          <p:cNvSpPr>
            <a:spLocks noChangeShapeType="1"/>
          </p:cNvSpPr>
          <p:nvPr/>
        </p:nvSpPr>
        <p:spPr bwMode="auto">
          <a:xfrm>
            <a:off x="2663825" y="3294063"/>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DA1A089A-5E30-41AA-82B2-2C14EAE91AF5}"/>
              </a:ext>
            </a:extLst>
          </p:cNvPr>
          <p:cNvSpPr>
            <a:spLocks noGrp="1" noChangeArrowheads="1"/>
          </p:cNvSpPr>
          <p:nvPr>
            <p:ph type="title"/>
          </p:nvPr>
        </p:nvSpPr>
        <p:spPr/>
        <p:txBody>
          <a:bodyPr/>
          <a:lstStyle/>
          <a:p>
            <a:r>
              <a:rPr lang="en-US" altLang="en-US"/>
              <a:t>Support Vector Machines</a:t>
            </a:r>
          </a:p>
        </p:txBody>
      </p:sp>
      <p:sp>
        <p:nvSpPr>
          <p:cNvPr id="71682" name="Rectangle 2">
            <a:extLst>
              <a:ext uri="{FF2B5EF4-FFF2-40B4-BE49-F238E27FC236}">
                <a16:creationId xmlns:a16="http://schemas.microsoft.com/office/drawing/2014/main" id="{E24BDD9F-0954-436B-8D5A-FF0FD5A04B46}"/>
              </a:ext>
            </a:extLst>
          </p:cNvPr>
          <p:cNvSpPr>
            <a:spLocks noGrp="1" noChangeArrowheads="1"/>
          </p:cNvSpPr>
          <p:nvPr>
            <p:ph idx="1"/>
          </p:nvPr>
        </p:nvSpPr>
        <p:spPr>
          <a:xfrm>
            <a:off x="628650" y="1435100"/>
            <a:ext cx="3785101" cy="5194300"/>
          </a:xfrm>
        </p:spPr>
        <p:txBody>
          <a:bodyPr>
            <a:normAutofit lnSpcReduction="10000"/>
          </a:bodyPr>
          <a:lstStyle/>
          <a:p>
            <a:pPr marL="0" indent="0">
              <a:buNone/>
            </a:pPr>
            <a:r>
              <a:rPr lang="en-US" altLang="en-US" dirty="0"/>
              <a:t>What if the problem is not linearly separable?</a:t>
            </a:r>
          </a:p>
          <a:p>
            <a:endParaRPr lang="en-US" altLang="en-US" dirty="0"/>
          </a:p>
          <a:p>
            <a:r>
              <a:rPr lang="en-US" altLang="en-US" dirty="0"/>
              <a:t>Use slack variables to account for violations.</a:t>
            </a:r>
          </a:p>
          <a:p>
            <a:r>
              <a:rPr lang="en-US" altLang="en-US" dirty="0"/>
              <a:t>Use hyperplane that minimizes the total slack.</a:t>
            </a:r>
          </a:p>
          <a:p>
            <a:endParaRPr lang="en-US" altLang="en-US" dirty="0"/>
          </a:p>
          <a:p>
            <a:pPr marL="0" indent="0">
              <a:buNone/>
            </a:pPr>
            <a:r>
              <a:rPr lang="en-US" altLang="en-US" dirty="0"/>
              <a:t>Solution:</a:t>
            </a:r>
          </a:p>
          <a:p>
            <a:r>
              <a:rPr lang="en-US" altLang="en-US" dirty="0"/>
              <a:t>The optimization problem can be written as a </a:t>
            </a:r>
            <a:r>
              <a:rPr lang="en-US" altLang="en-US" b="1" dirty="0"/>
              <a:t>quadratic optimization problem </a:t>
            </a:r>
            <a:r>
              <a:rPr lang="en-US" altLang="en-US" dirty="0"/>
              <a:t>with linear constraints that </a:t>
            </a:r>
            <a:r>
              <a:rPr lang="en-US" altLang="en-US" b="1" dirty="0"/>
              <a:t>only depends on a few close data points</a:t>
            </a:r>
            <a:r>
              <a:rPr lang="en-US" altLang="en-US" dirty="0"/>
              <a:t> called the support vectors.</a:t>
            </a:r>
          </a:p>
        </p:txBody>
      </p:sp>
      <p:grpSp>
        <p:nvGrpSpPr>
          <p:cNvPr id="4" name="Group 3">
            <a:extLst>
              <a:ext uri="{FF2B5EF4-FFF2-40B4-BE49-F238E27FC236}">
                <a16:creationId xmlns:a16="http://schemas.microsoft.com/office/drawing/2014/main" id="{C2B807F1-382F-46A5-8880-204862C9E009}"/>
              </a:ext>
            </a:extLst>
          </p:cNvPr>
          <p:cNvGrpSpPr/>
          <p:nvPr/>
        </p:nvGrpSpPr>
        <p:grpSpPr>
          <a:xfrm>
            <a:off x="4724400" y="1371600"/>
            <a:ext cx="3643312" cy="3519487"/>
            <a:chOff x="2376488" y="1585913"/>
            <a:chExt cx="4244975" cy="4083050"/>
          </a:xfrm>
        </p:grpSpPr>
        <p:grpSp>
          <p:nvGrpSpPr>
            <p:cNvPr id="71683" name="Group 3">
              <a:extLst>
                <a:ext uri="{FF2B5EF4-FFF2-40B4-BE49-F238E27FC236}">
                  <a16:creationId xmlns:a16="http://schemas.microsoft.com/office/drawing/2014/main" id="{40E8CB79-1C39-414B-B3BE-CFA21AAA0EA8}"/>
                </a:ext>
              </a:extLst>
            </p:cNvPr>
            <p:cNvGrpSpPr>
              <a:grpSpLocks/>
            </p:cNvGrpSpPr>
            <p:nvPr/>
          </p:nvGrpSpPr>
          <p:grpSpPr bwMode="auto">
            <a:xfrm>
              <a:off x="2582863" y="2082800"/>
              <a:ext cx="4037012" cy="3122613"/>
              <a:chOff x="1627" y="1312"/>
              <a:chExt cx="2543" cy="1967"/>
            </a:xfrm>
          </p:grpSpPr>
          <p:sp>
            <p:nvSpPr>
              <p:cNvPr id="71684" name="Oval 4">
                <a:extLst>
                  <a:ext uri="{FF2B5EF4-FFF2-40B4-BE49-F238E27FC236}">
                    <a16:creationId xmlns:a16="http://schemas.microsoft.com/office/drawing/2014/main" id="{230DCEE0-2448-41D2-A699-9485A3EDB4F7}"/>
                  </a:ext>
                </a:extLst>
              </p:cNvPr>
              <p:cNvSpPr>
                <a:spLocks noChangeArrowheads="1"/>
              </p:cNvSpPr>
              <p:nvPr/>
            </p:nvSpPr>
            <p:spPr bwMode="auto">
              <a:xfrm>
                <a:off x="1627" y="1312"/>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5" name="Oval 5">
                <a:extLst>
                  <a:ext uri="{FF2B5EF4-FFF2-40B4-BE49-F238E27FC236}">
                    <a16:creationId xmlns:a16="http://schemas.microsoft.com/office/drawing/2014/main" id="{89B99B52-EFFF-4E5D-9683-9C485FA2B85B}"/>
                  </a:ext>
                </a:extLst>
              </p:cNvPr>
              <p:cNvSpPr>
                <a:spLocks noChangeArrowheads="1"/>
              </p:cNvSpPr>
              <p:nvPr/>
            </p:nvSpPr>
            <p:spPr bwMode="auto">
              <a:xfrm>
                <a:off x="2347" y="1888"/>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6" name="Oval 6">
                <a:extLst>
                  <a:ext uri="{FF2B5EF4-FFF2-40B4-BE49-F238E27FC236}">
                    <a16:creationId xmlns:a16="http://schemas.microsoft.com/office/drawing/2014/main" id="{2DA50EF9-0955-4452-B058-2F63ECE2AB02}"/>
                  </a:ext>
                </a:extLst>
              </p:cNvPr>
              <p:cNvSpPr>
                <a:spLocks noChangeArrowheads="1"/>
              </p:cNvSpPr>
              <p:nvPr/>
            </p:nvSpPr>
            <p:spPr bwMode="auto">
              <a:xfrm>
                <a:off x="2251" y="136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7" name="Oval 7">
                <a:extLst>
                  <a:ext uri="{FF2B5EF4-FFF2-40B4-BE49-F238E27FC236}">
                    <a16:creationId xmlns:a16="http://schemas.microsoft.com/office/drawing/2014/main" id="{3F31A4A6-561C-462F-B6E6-60A099857288}"/>
                  </a:ext>
                </a:extLst>
              </p:cNvPr>
              <p:cNvSpPr>
                <a:spLocks noChangeArrowheads="1"/>
              </p:cNvSpPr>
              <p:nvPr/>
            </p:nvSpPr>
            <p:spPr bwMode="auto">
              <a:xfrm>
                <a:off x="2875" y="2944"/>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8" name="Oval 8">
                <a:extLst>
                  <a:ext uri="{FF2B5EF4-FFF2-40B4-BE49-F238E27FC236}">
                    <a16:creationId xmlns:a16="http://schemas.microsoft.com/office/drawing/2014/main" id="{DB61851B-D0FF-449E-9EDB-93B932627922}"/>
                  </a:ext>
                </a:extLst>
              </p:cNvPr>
              <p:cNvSpPr>
                <a:spLocks noChangeArrowheads="1"/>
              </p:cNvSpPr>
              <p:nvPr/>
            </p:nvSpPr>
            <p:spPr bwMode="auto">
              <a:xfrm>
                <a:off x="3355" y="208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9" name="Oval 9">
                <a:extLst>
                  <a:ext uri="{FF2B5EF4-FFF2-40B4-BE49-F238E27FC236}">
                    <a16:creationId xmlns:a16="http://schemas.microsoft.com/office/drawing/2014/main" id="{DDBA58A4-E79A-4E1B-A48B-527B68D1DAF4}"/>
                  </a:ext>
                </a:extLst>
              </p:cNvPr>
              <p:cNvSpPr>
                <a:spLocks noChangeArrowheads="1"/>
              </p:cNvSpPr>
              <p:nvPr/>
            </p:nvSpPr>
            <p:spPr bwMode="auto">
              <a:xfrm>
                <a:off x="3835" y="2416"/>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1690" name="Rectangle 10">
              <a:extLst>
                <a:ext uri="{FF2B5EF4-FFF2-40B4-BE49-F238E27FC236}">
                  <a16:creationId xmlns:a16="http://schemas.microsoft.com/office/drawing/2014/main" id="{4BB67C8C-4A6B-4165-86CD-7DF7C59E1EA0}"/>
                </a:ext>
              </a:extLst>
            </p:cNvPr>
            <p:cNvSpPr>
              <a:spLocks noChangeArrowheads="1"/>
            </p:cNvSpPr>
            <p:nvPr/>
          </p:nvSpPr>
          <p:spPr bwMode="auto">
            <a:xfrm>
              <a:off x="2376488" y="1585913"/>
              <a:ext cx="4244975" cy="40830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1" name="Rectangle 11">
              <a:extLst>
                <a:ext uri="{FF2B5EF4-FFF2-40B4-BE49-F238E27FC236}">
                  <a16:creationId xmlns:a16="http://schemas.microsoft.com/office/drawing/2014/main" id="{35EAC813-7766-4590-BF04-E3C5F999D60F}"/>
                </a:ext>
              </a:extLst>
            </p:cNvPr>
            <p:cNvSpPr>
              <a:spLocks noChangeArrowheads="1"/>
            </p:cNvSpPr>
            <p:nvPr/>
          </p:nvSpPr>
          <p:spPr bwMode="auto">
            <a:xfrm>
              <a:off x="2676525" y="351472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2" name="Rectangle 12">
              <a:extLst>
                <a:ext uri="{FF2B5EF4-FFF2-40B4-BE49-F238E27FC236}">
                  <a16:creationId xmlns:a16="http://schemas.microsoft.com/office/drawing/2014/main" id="{7CA0779E-2EE3-4315-8F74-4D519DDE3935}"/>
                </a:ext>
              </a:extLst>
            </p:cNvPr>
            <p:cNvSpPr>
              <a:spLocks noChangeArrowheads="1"/>
            </p:cNvSpPr>
            <p:nvPr/>
          </p:nvSpPr>
          <p:spPr bwMode="auto">
            <a:xfrm>
              <a:off x="2640013" y="4090988"/>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3" name="Rectangle 13">
              <a:extLst>
                <a:ext uri="{FF2B5EF4-FFF2-40B4-BE49-F238E27FC236}">
                  <a16:creationId xmlns:a16="http://schemas.microsoft.com/office/drawing/2014/main" id="{EA3C915E-B23E-4CA0-B4AB-12BD5EF6227F}"/>
                </a:ext>
              </a:extLst>
            </p:cNvPr>
            <p:cNvSpPr>
              <a:spLocks noChangeArrowheads="1"/>
            </p:cNvSpPr>
            <p:nvPr/>
          </p:nvSpPr>
          <p:spPr bwMode="auto">
            <a:xfrm>
              <a:off x="3287713" y="44513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4" name="Rectangle 14">
              <a:extLst>
                <a:ext uri="{FF2B5EF4-FFF2-40B4-BE49-F238E27FC236}">
                  <a16:creationId xmlns:a16="http://schemas.microsoft.com/office/drawing/2014/main" id="{0D35A20A-6D11-4E74-804C-E1BC6D319183}"/>
                </a:ext>
              </a:extLst>
            </p:cNvPr>
            <p:cNvSpPr>
              <a:spLocks noChangeArrowheads="1"/>
            </p:cNvSpPr>
            <p:nvPr/>
          </p:nvSpPr>
          <p:spPr bwMode="auto">
            <a:xfrm>
              <a:off x="2603500" y="50990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5" name="Rectangle 15">
              <a:extLst>
                <a:ext uri="{FF2B5EF4-FFF2-40B4-BE49-F238E27FC236}">
                  <a16:creationId xmlns:a16="http://schemas.microsoft.com/office/drawing/2014/main" id="{F2430678-4CEB-4C69-92CA-F56BFB3408B3}"/>
                </a:ext>
              </a:extLst>
            </p:cNvPr>
            <p:cNvSpPr>
              <a:spLocks noChangeArrowheads="1"/>
            </p:cNvSpPr>
            <p:nvPr/>
          </p:nvSpPr>
          <p:spPr bwMode="auto">
            <a:xfrm>
              <a:off x="3684588" y="53149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6" name="Rectangle 16">
              <a:extLst>
                <a:ext uri="{FF2B5EF4-FFF2-40B4-BE49-F238E27FC236}">
                  <a16:creationId xmlns:a16="http://schemas.microsoft.com/office/drawing/2014/main" id="{48B66E44-1B34-496B-A397-341A861F4824}"/>
                </a:ext>
              </a:extLst>
            </p:cNvPr>
            <p:cNvSpPr>
              <a:spLocks noChangeArrowheads="1"/>
            </p:cNvSpPr>
            <p:nvPr/>
          </p:nvSpPr>
          <p:spPr bwMode="auto">
            <a:xfrm>
              <a:off x="4044950" y="3875088"/>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7" name="Rectangle 17">
              <a:extLst>
                <a:ext uri="{FF2B5EF4-FFF2-40B4-BE49-F238E27FC236}">
                  <a16:creationId xmlns:a16="http://schemas.microsoft.com/office/drawing/2014/main" id="{AF407469-735F-45A8-9FDC-BA2D3619997B}"/>
                </a:ext>
              </a:extLst>
            </p:cNvPr>
            <p:cNvSpPr>
              <a:spLocks noChangeArrowheads="1"/>
            </p:cNvSpPr>
            <p:nvPr/>
          </p:nvSpPr>
          <p:spPr bwMode="auto">
            <a:xfrm>
              <a:off x="4187825" y="46672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8" name="Rectangle 18">
              <a:extLst>
                <a:ext uri="{FF2B5EF4-FFF2-40B4-BE49-F238E27FC236}">
                  <a16:creationId xmlns:a16="http://schemas.microsoft.com/office/drawing/2014/main" id="{186D4C81-7661-4069-91C4-BA8E46F11DBF}"/>
                </a:ext>
              </a:extLst>
            </p:cNvPr>
            <p:cNvSpPr>
              <a:spLocks noChangeArrowheads="1"/>
            </p:cNvSpPr>
            <p:nvPr/>
          </p:nvSpPr>
          <p:spPr bwMode="auto">
            <a:xfrm>
              <a:off x="4908550" y="53149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9" name="Oval 19">
              <a:extLst>
                <a:ext uri="{FF2B5EF4-FFF2-40B4-BE49-F238E27FC236}">
                  <a16:creationId xmlns:a16="http://schemas.microsoft.com/office/drawing/2014/main" id="{E52C9C0D-3898-43CC-BDCD-D33CA800DD14}"/>
                </a:ext>
              </a:extLst>
            </p:cNvPr>
            <p:cNvSpPr>
              <a:spLocks noChangeArrowheads="1"/>
            </p:cNvSpPr>
            <p:nvPr/>
          </p:nvSpPr>
          <p:spPr bwMode="auto">
            <a:xfrm>
              <a:off x="4367213" y="203358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0" name="Oval 20">
              <a:extLst>
                <a:ext uri="{FF2B5EF4-FFF2-40B4-BE49-F238E27FC236}">
                  <a16:creationId xmlns:a16="http://schemas.microsoft.com/office/drawing/2014/main" id="{667408BA-674F-4BC6-BC94-F9DC9DC41937}"/>
                </a:ext>
              </a:extLst>
            </p:cNvPr>
            <p:cNvSpPr>
              <a:spLocks noChangeArrowheads="1"/>
            </p:cNvSpPr>
            <p:nvPr/>
          </p:nvSpPr>
          <p:spPr bwMode="auto">
            <a:xfrm>
              <a:off x="5159375" y="239236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1" name="Oval 21">
              <a:extLst>
                <a:ext uri="{FF2B5EF4-FFF2-40B4-BE49-F238E27FC236}">
                  <a16:creationId xmlns:a16="http://schemas.microsoft.com/office/drawing/2014/main" id="{C8B4E2B1-E853-4B75-A5EB-7F79ADC569E3}"/>
                </a:ext>
              </a:extLst>
            </p:cNvPr>
            <p:cNvSpPr>
              <a:spLocks noChangeArrowheads="1"/>
            </p:cNvSpPr>
            <p:nvPr/>
          </p:nvSpPr>
          <p:spPr bwMode="auto">
            <a:xfrm>
              <a:off x="4799013" y="322103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2" name="Oval 22">
              <a:extLst>
                <a:ext uri="{FF2B5EF4-FFF2-40B4-BE49-F238E27FC236}">
                  <a16:creationId xmlns:a16="http://schemas.microsoft.com/office/drawing/2014/main" id="{49C8C7BE-A602-4266-BA95-FC015EF1E50D}"/>
                </a:ext>
              </a:extLst>
            </p:cNvPr>
            <p:cNvSpPr>
              <a:spLocks noChangeArrowheads="1"/>
            </p:cNvSpPr>
            <p:nvPr/>
          </p:nvSpPr>
          <p:spPr bwMode="auto">
            <a:xfrm>
              <a:off x="5483225" y="18526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3" name="Oval 23">
              <a:extLst>
                <a:ext uri="{FF2B5EF4-FFF2-40B4-BE49-F238E27FC236}">
                  <a16:creationId xmlns:a16="http://schemas.microsoft.com/office/drawing/2014/main" id="{177E5C3E-790A-493A-B117-5BE7E4C747F2}"/>
                </a:ext>
              </a:extLst>
            </p:cNvPr>
            <p:cNvSpPr>
              <a:spLocks noChangeArrowheads="1"/>
            </p:cNvSpPr>
            <p:nvPr/>
          </p:nvSpPr>
          <p:spPr bwMode="auto">
            <a:xfrm>
              <a:off x="6130925" y="21050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4" name="Oval 24">
              <a:extLst>
                <a:ext uri="{FF2B5EF4-FFF2-40B4-BE49-F238E27FC236}">
                  <a16:creationId xmlns:a16="http://schemas.microsoft.com/office/drawing/2014/main" id="{FE9C0D31-DF5D-40A2-96E2-40F05F088A89}"/>
                </a:ext>
              </a:extLst>
            </p:cNvPr>
            <p:cNvSpPr>
              <a:spLocks noChangeArrowheads="1"/>
            </p:cNvSpPr>
            <p:nvPr/>
          </p:nvSpPr>
          <p:spPr bwMode="auto">
            <a:xfrm>
              <a:off x="5915025" y="286067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5" name="Oval 25">
              <a:extLst>
                <a:ext uri="{FF2B5EF4-FFF2-40B4-BE49-F238E27FC236}">
                  <a16:creationId xmlns:a16="http://schemas.microsoft.com/office/drawing/2014/main" id="{35D82E99-DC0C-4432-8D93-1B88212F0DC8}"/>
                </a:ext>
              </a:extLst>
            </p:cNvPr>
            <p:cNvSpPr>
              <a:spLocks noChangeArrowheads="1"/>
            </p:cNvSpPr>
            <p:nvPr/>
          </p:nvSpPr>
          <p:spPr bwMode="auto">
            <a:xfrm>
              <a:off x="6130925" y="368935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6" name="Line 26">
              <a:extLst>
                <a:ext uri="{FF2B5EF4-FFF2-40B4-BE49-F238E27FC236}">
                  <a16:creationId xmlns:a16="http://schemas.microsoft.com/office/drawing/2014/main" id="{DD0C7AAB-2B1A-41D8-BF0F-07F071780756}"/>
                </a:ext>
              </a:extLst>
            </p:cNvPr>
            <p:cNvSpPr>
              <a:spLocks noChangeShapeType="1"/>
            </p:cNvSpPr>
            <p:nvPr/>
          </p:nvSpPr>
          <p:spPr bwMode="auto">
            <a:xfrm>
              <a:off x="2376488" y="1585913"/>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07" name="Text Box 27">
              <a:extLst>
                <a:ext uri="{FF2B5EF4-FFF2-40B4-BE49-F238E27FC236}">
                  <a16:creationId xmlns:a16="http://schemas.microsoft.com/office/drawing/2014/main" id="{98BE1C10-389A-4F29-8490-8A34964B84BE}"/>
                </a:ext>
              </a:extLst>
            </p:cNvPr>
            <p:cNvSpPr txBox="1">
              <a:spLocks noChangeArrowheads="1"/>
            </p:cNvSpPr>
            <p:nvPr/>
          </p:nvSpPr>
          <p:spPr bwMode="auto">
            <a:xfrm>
              <a:off x="5826125" y="4614863"/>
              <a:ext cx="59213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slack</a:t>
              </a:r>
            </a:p>
          </p:txBody>
        </p:sp>
        <p:sp>
          <p:nvSpPr>
            <p:cNvPr id="71708" name="Oval 28">
              <a:extLst>
                <a:ext uri="{FF2B5EF4-FFF2-40B4-BE49-F238E27FC236}">
                  <a16:creationId xmlns:a16="http://schemas.microsoft.com/office/drawing/2014/main" id="{AF8D1488-9C6B-485C-9F79-5483B819E394}"/>
                </a:ext>
              </a:extLst>
            </p:cNvPr>
            <p:cNvSpPr>
              <a:spLocks noChangeArrowheads="1"/>
            </p:cNvSpPr>
            <p:nvPr/>
          </p:nvSpPr>
          <p:spPr bwMode="auto">
            <a:xfrm>
              <a:off x="2782888" y="22844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9" name="Oval 29">
              <a:extLst>
                <a:ext uri="{FF2B5EF4-FFF2-40B4-BE49-F238E27FC236}">
                  <a16:creationId xmlns:a16="http://schemas.microsoft.com/office/drawing/2014/main" id="{9C87A070-0071-4AFE-9E0B-4ECB7E6D0ECA}"/>
                </a:ext>
              </a:extLst>
            </p:cNvPr>
            <p:cNvSpPr>
              <a:spLocks noChangeArrowheads="1"/>
            </p:cNvSpPr>
            <p:nvPr/>
          </p:nvSpPr>
          <p:spPr bwMode="auto">
            <a:xfrm>
              <a:off x="3935413" y="31845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0" name="Oval 30">
              <a:extLst>
                <a:ext uri="{FF2B5EF4-FFF2-40B4-BE49-F238E27FC236}">
                  <a16:creationId xmlns:a16="http://schemas.microsoft.com/office/drawing/2014/main" id="{323DA541-DBED-4995-A9EA-EAD32E4CED01}"/>
                </a:ext>
              </a:extLst>
            </p:cNvPr>
            <p:cNvSpPr>
              <a:spLocks noChangeArrowheads="1"/>
            </p:cNvSpPr>
            <p:nvPr/>
          </p:nvSpPr>
          <p:spPr bwMode="auto">
            <a:xfrm>
              <a:off x="4762500" y="487680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1" name="Rectangle 31">
              <a:extLst>
                <a:ext uri="{FF2B5EF4-FFF2-40B4-BE49-F238E27FC236}">
                  <a16:creationId xmlns:a16="http://schemas.microsoft.com/office/drawing/2014/main" id="{FE8CC84E-1E17-492C-B4FA-10DB4B09F711}"/>
                </a:ext>
              </a:extLst>
            </p:cNvPr>
            <p:cNvSpPr>
              <a:spLocks noChangeArrowheads="1"/>
            </p:cNvSpPr>
            <p:nvPr/>
          </p:nvSpPr>
          <p:spPr bwMode="auto">
            <a:xfrm>
              <a:off x="3792538" y="236220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2" name="Rectangle 32">
              <a:extLst>
                <a:ext uri="{FF2B5EF4-FFF2-40B4-BE49-F238E27FC236}">
                  <a16:creationId xmlns:a16="http://schemas.microsoft.com/office/drawing/2014/main" id="{608AEE43-5FD5-4B8D-84E3-32874F148AB9}"/>
                </a:ext>
              </a:extLst>
            </p:cNvPr>
            <p:cNvSpPr>
              <a:spLocks noChangeArrowheads="1"/>
            </p:cNvSpPr>
            <p:nvPr/>
          </p:nvSpPr>
          <p:spPr bwMode="auto">
            <a:xfrm>
              <a:off x="5519738" y="3514725"/>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3" name="Rectangle 33">
              <a:extLst>
                <a:ext uri="{FF2B5EF4-FFF2-40B4-BE49-F238E27FC236}">
                  <a16:creationId xmlns:a16="http://schemas.microsoft.com/office/drawing/2014/main" id="{9E11B18D-5741-49B5-83FB-827DE9767C77}"/>
                </a:ext>
              </a:extLst>
            </p:cNvPr>
            <p:cNvSpPr>
              <a:spLocks noChangeArrowheads="1"/>
            </p:cNvSpPr>
            <p:nvPr/>
          </p:nvSpPr>
          <p:spPr bwMode="auto">
            <a:xfrm>
              <a:off x="6276975" y="405447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4" name="Line 34">
              <a:extLst>
                <a:ext uri="{FF2B5EF4-FFF2-40B4-BE49-F238E27FC236}">
                  <a16:creationId xmlns:a16="http://schemas.microsoft.com/office/drawing/2014/main" id="{AA466963-0E36-459D-8AC0-C99BBF472FAF}"/>
                </a:ext>
              </a:extLst>
            </p:cNvPr>
            <p:cNvSpPr>
              <a:spLocks noChangeShapeType="1"/>
            </p:cNvSpPr>
            <p:nvPr/>
          </p:nvSpPr>
          <p:spPr bwMode="auto">
            <a:xfrm flipV="1">
              <a:off x="5014913" y="3621088"/>
              <a:ext cx="504825" cy="49053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5" name="Line 35">
              <a:extLst>
                <a:ext uri="{FF2B5EF4-FFF2-40B4-BE49-F238E27FC236}">
                  <a16:creationId xmlns:a16="http://schemas.microsoft.com/office/drawing/2014/main" id="{0F455A5A-DC70-4F84-BD15-C4D31D363D4C}"/>
                </a:ext>
              </a:extLst>
            </p:cNvPr>
            <p:cNvSpPr>
              <a:spLocks noChangeShapeType="1"/>
            </p:cNvSpPr>
            <p:nvPr/>
          </p:nvSpPr>
          <p:spPr bwMode="auto">
            <a:xfrm flipV="1">
              <a:off x="5664200" y="4160838"/>
              <a:ext cx="612775" cy="5984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6" name="Line 36">
              <a:extLst>
                <a:ext uri="{FF2B5EF4-FFF2-40B4-BE49-F238E27FC236}">
                  <a16:creationId xmlns:a16="http://schemas.microsoft.com/office/drawing/2014/main" id="{31F99DFB-FADB-45C6-96A0-A8C21AE3AD4B}"/>
                </a:ext>
              </a:extLst>
            </p:cNvPr>
            <p:cNvSpPr>
              <a:spLocks noChangeShapeType="1"/>
            </p:cNvSpPr>
            <p:nvPr/>
          </p:nvSpPr>
          <p:spPr bwMode="auto">
            <a:xfrm flipV="1">
              <a:off x="3540125" y="2470150"/>
              <a:ext cx="252413" cy="23812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7" name="Line 37">
              <a:extLst>
                <a:ext uri="{FF2B5EF4-FFF2-40B4-BE49-F238E27FC236}">
                  <a16:creationId xmlns:a16="http://schemas.microsoft.com/office/drawing/2014/main" id="{DDD1EE77-CAF5-49AA-805C-02CE65B7CFD0}"/>
                </a:ext>
              </a:extLst>
            </p:cNvPr>
            <p:cNvSpPr>
              <a:spLocks noChangeShapeType="1"/>
            </p:cNvSpPr>
            <p:nvPr/>
          </p:nvSpPr>
          <p:spPr bwMode="auto">
            <a:xfrm flipH="1">
              <a:off x="4868863" y="4433888"/>
              <a:ext cx="471487" cy="44291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8" name="Line 38">
              <a:extLst>
                <a:ext uri="{FF2B5EF4-FFF2-40B4-BE49-F238E27FC236}">
                  <a16:creationId xmlns:a16="http://schemas.microsoft.com/office/drawing/2014/main" id="{8A392450-9C49-4A7A-B896-ED0EBD15F119}"/>
                </a:ext>
              </a:extLst>
            </p:cNvPr>
            <p:cNvSpPr>
              <a:spLocks noChangeShapeType="1"/>
            </p:cNvSpPr>
            <p:nvPr/>
          </p:nvSpPr>
          <p:spPr bwMode="auto">
            <a:xfrm flipH="1">
              <a:off x="2816225" y="2165350"/>
              <a:ext cx="220663" cy="15557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 name="Line 38">
            <a:extLst>
              <a:ext uri="{FF2B5EF4-FFF2-40B4-BE49-F238E27FC236}">
                <a16:creationId xmlns:a16="http://schemas.microsoft.com/office/drawing/2014/main" id="{711A2BE6-F55F-7605-4A8C-431E1205B088}"/>
              </a:ext>
            </a:extLst>
          </p:cNvPr>
          <p:cNvSpPr>
            <a:spLocks noChangeShapeType="1"/>
          </p:cNvSpPr>
          <p:nvPr/>
        </p:nvSpPr>
        <p:spPr bwMode="auto">
          <a:xfrm flipH="1">
            <a:off x="6068838" y="2750436"/>
            <a:ext cx="92652" cy="1003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635B8486-D0A7-4647-9B44-0F2CD9F5C384}"/>
              </a:ext>
            </a:extLst>
          </p:cNvPr>
          <p:cNvSpPr>
            <a:spLocks noGrp="1" noChangeArrowheads="1"/>
          </p:cNvSpPr>
          <p:nvPr>
            <p:ph type="title"/>
          </p:nvPr>
        </p:nvSpPr>
        <p:spPr/>
        <p:txBody>
          <a:bodyPr/>
          <a:lstStyle/>
          <a:p>
            <a:r>
              <a:rPr lang="en-US" altLang="en-US"/>
              <a:t>Nonlinear Support Vector Machines</a:t>
            </a:r>
          </a:p>
        </p:txBody>
      </p:sp>
      <p:sp>
        <p:nvSpPr>
          <p:cNvPr id="73730" name="Rectangle 2">
            <a:extLst>
              <a:ext uri="{FF2B5EF4-FFF2-40B4-BE49-F238E27FC236}">
                <a16:creationId xmlns:a16="http://schemas.microsoft.com/office/drawing/2014/main" id="{04E11D87-47BD-4172-A54C-4C2A77784831}"/>
              </a:ext>
            </a:extLst>
          </p:cNvPr>
          <p:cNvSpPr>
            <a:spLocks noGrp="1" noChangeArrowheads="1"/>
          </p:cNvSpPr>
          <p:nvPr>
            <p:ph idx="1"/>
          </p:nvPr>
        </p:nvSpPr>
        <p:spPr>
          <a:xfrm>
            <a:off x="628650" y="1550008"/>
            <a:ext cx="7886700" cy="460375"/>
          </a:xfrm>
        </p:spPr>
        <p:txBody>
          <a:bodyPr>
            <a:normAutofit fontScale="85000" lnSpcReduction="10000"/>
          </a:bodyPr>
          <a:lstStyle/>
          <a:p>
            <a:pPr marL="0" indent="0">
              <a:buNone/>
            </a:pPr>
            <a:r>
              <a:rPr lang="en-US" altLang="en-US" dirty="0"/>
              <a:t>SVMs look for linear decision boundaries. What if decision boundary is not linear?</a:t>
            </a:r>
          </a:p>
        </p:txBody>
      </p:sp>
      <p:grpSp>
        <p:nvGrpSpPr>
          <p:cNvPr id="73731" name="Group 3">
            <a:extLst>
              <a:ext uri="{FF2B5EF4-FFF2-40B4-BE49-F238E27FC236}">
                <a16:creationId xmlns:a16="http://schemas.microsoft.com/office/drawing/2014/main" id="{CBEB910D-F303-4D77-A79A-A29DB4951026}"/>
              </a:ext>
            </a:extLst>
          </p:cNvPr>
          <p:cNvGrpSpPr>
            <a:grpSpLocks/>
          </p:cNvGrpSpPr>
          <p:nvPr/>
        </p:nvGrpSpPr>
        <p:grpSpPr bwMode="auto">
          <a:xfrm>
            <a:off x="1371600" y="1981200"/>
            <a:ext cx="6170613" cy="4627563"/>
            <a:chOff x="1008" y="1068"/>
            <a:chExt cx="3887" cy="2915"/>
          </a:xfrm>
        </p:grpSpPr>
        <p:pic>
          <p:nvPicPr>
            <p:cNvPr id="73732" name="Picture 4">
              <a:extLst>
                <a:ext uri="{FF2B5EF4-FFF2-40B4-BE49-F238E27FC236}">
                  <a16:creationId xmlns:a16="http://schemas.microsoft.com/office/drawing/2014/main" id="{2DACCFA5-3D38-48F0-BA5C-CA94C519D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068"/>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3" name="Text Box 5">
              <a:extLst>
                <a:ext uri="{FF2B5EF4-FFF2-40B4-BE49-F238E27FC236}">
                  <a16:creationId xmlns:a16="http://schemas.microsoft.com/office/drawing/2014/main" id="{CCAA64EC-B2EE-4005-8417-56933B276B08}"/>
                </a:ext>
              </a:extLst>
            </p:cNvPr>
            <p:cNvSpPr txBox="1">
              <a:spLocks noChangeArrowheads="1"/>
            </p:cNvSpPr>
            <p:nvPr/>
          </p:nvSpPr>
          <p:spPr bwMode="auto">
            <a:xfrm>
              <a:off x="1008" y="1068"/>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3734" name="AutoShape 6">
            <a:extLst>
              <a:ext uri="{FF2B5EF4-FFF2-40B4-BE49-F238E27FC236}">
                <a16:creationId xmlns:a16="http://schemas.microsoft.com/office/drawing/2014/main" id="{99E9CE20-FC90-425D-9F9E-6B04C004EAE5}"/>
              </a:ext>
            </a:extLst>
          </p:cNvPr>
          <p:cNvSpPr>
            <a:spLocks noChangeArrowheads="1"/>
          </p:cNvSpPr>
          <p:nvPr/>
        </p:nvSpPr>
        <p:spPr bwMode="auto">
          <a:xfrm rot="13260000">
            <a:off x="2806667" y="5198267"/>
            <a:ext cx="7924800" cy="2227263"/>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BB45AF63-1D8A-4B97-95F5-9072E167C2B6}"/>
              </a:ext>
            </a:extLst>
          </p:cNvPr>
          <p:cNvSpPr>
            <a:spLocks noGrp="1" noChangeArrowheads="1"/>
          </p:cNvSpPr>
          <p:nvPr>
            <p:ph type="title"/>
          </p:nvPr>
        </p:nvSpPr>
        <p:spPr/>
        <p:txBody>
          <a:bodyPr/>
          <a:lstStyle/>
          <a:p>
            <a:r>
              <a:rPr lang="en-US" altLang="en-US"/>
              <a:t>Nonlinear Support Vector Machines</a:t>
            </a:r>
          </a:p>
        </p:txBody>
      </p:sp>
      <p:sp>
        <p:nvSpPr>
          <p:cNvPr id="74754" name="Rectangle 2">
            <a:extLst>
              <a:ext uri="{FF2B5EF4-FFF2-40B4-BE49-F238E27FC236}">
                <a16:creationId xmlns:a16="http://schemas.microsoft.com/office/drawing/2014/main" id="{2086B69E-DC33-4422-A845-2C0177D280F5}"/>
              </a:ext>
            </a:extLst>
          </p:cNvPr>
          <p:cNvSpPr>
            <a:spLocks noGrp="1" noChangeArrowheads="1"/>
          </p:cNvSpPr>
          <p:nvPr>
            <p:ph idx="1"/>
          </p:nvPr>
        </p:nvSpPr>
        <p:spPr>
          <a:xfrm>
            <a:off x="628650" y="5181600"/>
            <a:ext cx="7773737" cy="1421910"/>
          </a:xfrm>
        </p:spPr>
        <p:txBody>
          <a:bodyPr>
            <a:normAutofit fontScale="77500" lnSpcReduction="20000"/>
          </a:bodyPr>
          <a:lstStyle/>
          <a:p>
            <a:r>
              <a:rPr lang="en-US" altLang="en-US" sz="2000" dirty="0"/>
              <a:t>Project data into a higher dimensional space where the classes are linearly separable.</a:t>
            </a:r>
          </a:p>
          <a:p>
            <a:endParaRPr lang="en-US" altLang="en-US" sz="2000" dirty="0"/>
          </a:p>
          <a:p>
            <a:r>
              <a:rPr lang="en-US" altLang="en-US" sz="2000" dirty="0"/>
              <a:t>Projection is expensive! </a:t>
            </a:r>
            <a:br>
              <a:rPr lang="en-US" altLang="en-US" sz="2000" dirty="0"/>
            </a:br>
            <a:r>
              <a:rPr lang="en-US" altLang="en-US" sz="2000" b="1" dirty="0"/>
              <a:t>Kernel trick</a:t>
            </a:r>
            <a:r>
              <a:rPr lang="en-US" altLang="en-US" sz="2000" dirty="0"/>
              <a:t>: Compute the similarity (inner product) in the projected space directly from the original data. This trick can be used with other method like clustering as well.</a:t>
            </a:r>
          </a:p>
        </p:txBody>
      </p:sp>
      <p:grpSp>
        <p:nvGrpSpPr>
          <p:cNvPr id="74755" name="Group 3">
            <a:extLst>
              <a:ext uri="{FF2B5EF4-FFF2-40B4-BE49-F238E27FC236}">
                <a16:creationId xmlns:a16="http://schemas.microsoft.com/office/drawing/2014/main" id="{85DCBF19-EA0A-4CD3-8CB0-5A9B2980E98C}"/>
              </a:ext>
            </a:extLst>
          </p:cNvPr>
          <p:cNvGrpSpPr>
            <a:grpSpLocks/>
          </p:cNvGrpSpPr>
          <p:nvPr/>
        </p:nvGrpSpPr>
        <p:grpSpPr bwMode="auto">
          <a:xfrm>
            <a:off x="2255838" y="1222376"/>
            <a:ext cx="5440362" cy="3888380"/>
            <a:chOff x="1421" y="770"/>
            <a:chExt cx="3887" cy="2915"/>
          </a:xfrm>
        </p:grpSpPr>
        <p:pic>
          <p:nvPicPr>
            <p:cNvPr id="74756" name="Picture 4">
              <a:extLst>
                <a:ext uri="{FF2B5EF4-FFF2-40B4-BE49-F238E27FC236}">
                  <a16:creationId xmlns:a16="http://schemas.microsoft.com/office/drawing/2014/main" id="{A0E82B87-F8D2-4751-927B-FE2547DF5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 y="770"/>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7" name="Text Box 5">
              <a:extLst>
                <a:ext uri="{FF2B5EF4-FFF2-40B4-BE49-F238E27FC236}">
                  <a16:creationId xmlns:a16="http://schemas.microsoft.com/office/drawing/2014/main" id="{12C8619A-3E78-4009-B5FA-80ABF3263A3A}"/>
                </a:ext>
              </a:extLst>
            </p:cNvPr>
            <p:cNvSpPr txBox="1">
              <a:spLocks noChangeArrowheads="1"/>
            </p:cNvSpPr>
            <p:nvPr/>
          </p:nvSpPr>
          <p:spPr bwMode="auto">
            <a:xfrm>
              <a:off x="1421" y="770"/>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758" name="Group 6">
            <a:extLst>
              <a:ext uri="{FF2B5EF4-FFF2-40B4-BE49-F238E27FC236}">
                <a16:creationId xmlns:a16="http://schemas.microsoft.com/office/drawing/2014/main" id="{32117B77-7B4F-4780-904C-5EA4354B2A5A}"/>
              </a:ext>
            </a:extLst>
          </p:cNvPr>
          <p:cNvGrpSpPr>
            <a:grpSpLocks/>
          </p:cNvGrpSpPr>
          <p:nvPr/>
        </p:nvGrpSpPr>
        <p:grpSpPr bwMode="auto">
          <a:xfrm>
            <a:off x="731838" y="1222375"/>
            <a:ext cx="3290887" cy="2616200"/>
            <a:chOff x="461" y="770"/>
            <a:chExt cx="2073" cy="1648"/>
          </a:xfrm>
        </p:grpSpPr>
        <p:pic>
          <p:nvPicPr>
            <p:cNvPr id="74759" name="Picture 7">
              <a:extLst>
                <a:ext uri="{FF2B5EF4-FFF2-40B4-BE49-F238E27FC236}">
                  <a16:creationId xmlns:a16="http://schemas.microsoft.com/office/drawing/2014/main" id="{50A809FE-4E32-4677-B342-50071B520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 y="770"/>
              <a:ext cx="2073" cy="16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60" name="Text Box 8">
              <a:extLst>
                <a:ext uri="{FF2B5EF4-FFF2-40B4-BE49-F238E27FC236}">
                  <a16:creationId xmlns:a16="http://schemas.microsoft.com/office/drawing/2014/main" id="{66F9E3B9-F1C3-4C4B-BD34-E32750563380}"/>
                </a:ext>
              </a:extLst>
            </p:cNvPr>
            <p:cNvSpPr txBox="1">
              <a:spLocks noChangeArrowheads="1"/>
            </p:cNvSpPr>
            <p:nvPr/>
          </p:nvSpPr>
          <p:spPr bwMode="auto">
            <a:xfrm>
              <a:off x="461" y="770"/>
              <a:ext cx="2073" cy="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4761" name="AutoShape 9">
            <a:extLst>
              <a:ext uri="{FF2B5EF4-FFF2-40B4-BE49-F238E27FC236}">
                <a16:creationId xmlns:a16="http://schemas.microsoft.com/office/drawing/2014/main" id="{F95E8D34-241D-4055-8319-E0E729B17FA7}"/>
              </a:ext>
            </a:extLst>
          </p:cNvPr>
          <p:cNvSpPr>
            <a:spLocks noChangeArrowheads="1"/>
          </p:cNvSpPr>
          <p:nvPr/>
        </p:nvSpPr>
        <p:spPr bwMode="auto">
          <a:xfrm>
            <a:off x="3103563" y="1784350"/>
            <a:ext cx="1554162" cy="639763"/>
          </a:xfrm>
          <a:prstGeom prst="rightArrow">
            <a:avLst>
              <a:gd name="adj1" fmla="val 50000"/>
              <a:gd name="adj2" fmla="val 60732"/>
            </a:avLst>
          </a:prstGeom>
          <a:ln>
            <a:headEnd/>
            <a:tailEnd/>
          </a:ln>
        </p:spPr>
        <p:style>
          <a:lnRef idx="3">
            <a:schemeClr val="lt1"/>
          </a:lnRef>
          <a:fillRef idx="1">
            <a:schemeClr val="accent4"/>
          </a:fillRef>
          <a:effectRef idx="1">
            <a:schemeClr val="accent4"/>
          </a:effectRef>
          <a:fontRef idx="minor">
            <a:schemeClr val="lt1"/>
          </a:fontRef>
        </p:style>
        <p:txBody>
          <a:bodyPr wrap="none" lIns="90000" tIns="45000" rIns="90000" bIns="450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a:t>projection</a:t>
            </a:r>
          </a:p>
        </p:txBody>
      </p:sp>
      <p:sp>
        <p:nvSpPr>
          <p:cNvPr id="74762" name="AutoShape 10">
            <a:extLst>
              <a:ext uri="{FF2B5EF4-FFF2-40B4-BE49-F238E27FC236}">
                <a16:creationId xmlns:a16="http://schemas.microsoft.com/office/drawing/2014/main" id="{F4719545-8F57-4631-892B-EA550605F6CC}"/>
              </a:ext>
            </a:extLst>
          </p:cNvPr>
          <p:cNvSpPr>
            <a:spLocks noChangeArrowheads="1"/>
          </p:cNvSpPr>
          <p:nvPr/>
        </p:nvSpPr>
        <p:spPr bwMode="auto">
          <a:xfrm rot="13260000">
            <a:off x="1541463" y="2852738"/>
            <a:ext cx="4246562" cy="1447800"/>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618142AF-86EA-4BCE-8947-69EEC19E2B9F}"/>
              </a:ext>
            </a:extLst>
          </p:cNvPr>
          <p:cNvSpPr>
            <a:spLocks noGrp="1" noChangeArrowheads="1"/>
          </p:cNvSpPr>
          <p:nvPr>
            <p:ph type="title"/>
          </p:nvPr>
        </p:nvSpPr>
        <p:spPr/>
        <p:txBody>
          <a:bodyPr/>
          <a:lstStyle/>
          <a:p>
            <a:r>
              <a:rPr lang="en-US" altLang="en-US"/>
              <a:t>Rule-Based Classifier</a:t>
            </a:r>
          </a:p>
        </p:txBody>
      </p:sp>
      <mc:AlternateContent xmlns:mc="http://schemas.openxmlformats.org/markup-compatibility/2006" xmlns:a14="http://schemas.microsoft.com/office/drawing/2010/main">
        <mc:Choice Requires="a14">
          <p:sp>
            <p:nvSpPr>
              <p:cNvPr id="6146" name="Rectangle 2">
                <a:extLst>
                  <a:ext uri="{FF2B5EF4-FFF2-40B4-BE49-F238E27FC236}">
                    <a16:creationId xmlns:a16="http://schemas.microsoft.com/office/drawing/2014/main" id="{0F36552B-C402-462E-8E84-BE382C9059E9}"/>
                  </a:ext>
                </a:extLst>
              </p:cNvPr>
              <p:cNvSpPr>
                <a:spLocks noGrp="1" noChangeArrowheads="1"/>
              </p:cNvSpPr>
              <p:nvPr>
                <p:ph idx="1"/>
              </p:nvPr>
            </p:nvSpPr>
            <p:spPr/>
            <p:txBody>
              <a:bodyPr/>
              <a:lstStyle/>
              <a:p>
                <a:r>
                  <a:rPr lang="en-US" altLang="en-US" dirty="0"/>
                  <a:t>Classify records by using a collection of “if…then…” rules</a:t>
                </a:r>
              </a:p>
              <a:p>
                <a:pPr lvl="4"/>
                <a:endParaRPr lang="en-US" altLang="en-US" dirty="0"/>
              </a:p>
              <a:p>
                <a:r>
                  <a:rPr lang="en-US" altLang="en-US" dirty="0"/>
                  <a:t>Rule:   </a:t>
                </a:r>
                <a14:m>
                  <m:oMath xmlns:m="http://schemas.openxmlformats.org/officeDocument/2006/math">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𝐶𝑜𝑛𝑑𝑖𝑡𝑖𝑜𝑛</m:t>
                        </m:r>
                      </m:e>
                    </m:d>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𝑦</m:t>
                    </m:r>
                  </m:oMath>
                </a14:m>
                <a:endParaRPr lang="en-US" altLang="en-US" dirty="0"/>
              </a:p>
              <a:p>
                <a:pPr marL="342900" lvl="1" indent="0">
                  <a:buNone/>
                </a:pPr>
                <a:endParaRPr lang="en-US" altLang="en-US" dirty="0"/>
              </a:p>
              <a:p>
                <a:pPr lvl="1"/>
                <a:r>
                  <a:rPr lang="en-US" altLang="en-US" dirty="0"/>
                  <a:t>Condition is a conjunctions of attributes called LHS, antecedent or condition </a:t>
                </a:r>
              </a:p>
              <a:p>
                <a:pPr lvl="1"/>
                <a:r>
                  <a:rPr lang="en-US" altLang="en-US" dirty="0"/>
                  <a:t> y is the class label called RHS or consequent</a:t>
                </a:r>
              </a:p>
              <a:p>
                <a:pPr lvl="1"/>
                <a:endParaRPr lang="en-US" altLang="en-US" dirty="0"/>
              </a:p>
              <a:p>
                <a:r>
                  <a:rPr lang="en-US" altLang="en-US" dirty="0"/>
                  <a:t>Examples of classification rules for an animal dataset:</a:t>
                </a:r>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𝐵𝑙𝑜𝑜𝑑</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𝑇𝑦𝑝𝑒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𝑊𝑎𝑟𝑚</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𝐿𝑎𝑦</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𝐸𝑔𝑔𝑠</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𝐵𝑖𝑟𝑑𝑠</m:t>
                    </m:r>
                  </m:oMath>
                </a14:m>
                <a:endParaRPr lang="en-US" altLang="en-US" dirty="0"/>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𝑇𝑎𝑥𝑎𝑏𝑙𝑒</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𝐼𝑛𝑐𝑜𝑚𝑒</m:t>
                        </m:r>
                        <m:r>
                          <a:rPr lang="en-US" altLang="en-US" i="1" dirty="0" smtClean="0">
                            <a:latin typeface="Cambria Math" panose="02040503050406030204" pitchFamily="18" charset="0"/>
                          </a:rPr>
                          <m:t> &lt; 50</m:t>
                        </m:r>
                        <m:r>
                          <a:rPr lang="en-US" altLang="en-US" i="1" dirty="0" smtClean="0">
                            <a:latin typeface="Cambria Math" panose="02040503050406030204" pitchFamily="18" charset="0"/>
                          </a:rPr>
                          <m:t>𝐾</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𝑅𝑒𝑓𝑢𝑛𝑑</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𝐸𝑣𝑎𝑑𝑒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𝑁𝑜</m:t>
                    </m:r>
                  </m:oMath>
                </a14:m>
                <a:endParaRPr lang="en-US" altLang="en-US" dirty="0"/>
              </a:p>
            </p:txBody>
          </p:sp>
        </mc:Choice>
        <mc:Fallback xmlns="">
          <p:sp>
            <p:nvSpPr>
              <p:cNvPr id="6146" name="Rectangle 2">
                <a:extLst>
                  <a:ext uri="{FF2B5EF4-FFF2-40B4-BE49-F238E27FC236}">
                    <a16:creationId xmlns:a16="http://schemas.microsoft.com/office/drawing/2014/main" id="{0F36552B-C402-462E-8E84-BE382C9059E9}"/>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b="1"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2707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16F54299-EA9F-448F-89C0-EF011888AE79}"/>
              </a:ext>
            </a:extLst>
          </p:cNvPr>
          <p:cNvSpPr>
            <a:spLocks noGrp="1" noChangeArrowheads="1"/>
          </p:cNvSpPr>
          <p:nvPr>
            <p:ph type="title"/>
          </p:nvPr>
        </p:nvSpPr>
        <p:spPr/>
        <p:txBody>
          <a:bodyPr/>
          <a:lstStyle/>
          <a:p>
            <a:r>
              <a:rPr lang="en-US" altLang="en-US"/>
              <a:t>Ensemble Methods</a:t>
            </a:r>
          </a:p>
        </p:txBody>
      </p:sp>
      <p:sp>
        <p:nvSpPr>
          <p:cNvPr id="76802" name="Rectangle 2">
            <a:extLst>
              <a:ext uri="{FF2B5EF4-FFF2-40B4-BE49-F238E27FC236}">
                <a16:creationId xmlns:a16="http://schemas.microsoft.com/office/drawing/2014/main" id="{5588F9DC-3A28-4D1D-90D8-EE489F0E0443}"/>
              </a:ext>
            </a:extLst>
          </p:cNvPr>
          <p:cNvSpPr>
            <a:spLocks noGrp="1" noChangeArrowheads="1"/>
          </p:cNvSpPr>
          <p:nvPr>
            <p:ph idx="1"/>
          </p:nvPr>
        </p:nvSpPr>
        <p:spPr/>
        <p:txBody>
          <a:bodyPr/>
          <a:lstStyle/>
          <a:p>
            <a:pPr marL="0" indent="0">
              <a:buNone/>
            </a:pPr>
            <a:r>
              <a:rPr lang="en-US" altLang="en-US" b="1" dirty="0"/>
              <a:t>Method</a:t>
            </a:r>
          </a:p>
          <a:p>
            <a:pPr marL="457200" indent="-457200">
              <a:buFont typeface="+mj-lt"/>
              <a:buAutoNum type="arabicPeriod"/>
            </a:pPr>
            <a:r>
              <a:rPr lang="en-US" altLang="en-US" dirty="0"/>
              <a:t>Construct a set of (possibly weak) classifiers from the training data.</a:t>
            </a:r>
          </a:p>
          <a:p>
            <a:pPr marL="457200" indent="-457200">
              <a:buFont typeface="+mj-lt"/>
              <a:buAutoNum type="arabicPeriod"/>
            </a:pPr>
            <a:r>
              <a:rPr lang="en-US" altLang="en-US" dirty="0"/>
              <a:t>Predict class label of previously unseen records by aggregating predictions made by multiple classifiers.</a:t>
            </a:r>
          </a:p>
          <a:p>
            <a:endParaRPr lang="en-US" altLang="en-US" dirty="0"/>
          </a:p>
          <a:p>
            <a:pPr marL="0" indent="0">
              <a:buNone/>
            </a:pPr>
            <a:r>
              <a:rPr lang="en-US" altLang="en-US" b="1" dirty="0"/>
              <a:t>Advantages</a:t>
            </a:r>
            <a:endParaRPr lang="en-US" altLang="en-US" dirty="0"/>
          </a:p>
          <a:p>
            <a:r>
              <a:rPr lang="en-US" altLang="en-US" dirty="0"/>
              <a:t>Improve the stability and often also the accuracy of classifiers.</a:t>
            </a:r>
          </a:p>
          <a:p>
            <a:r>
              <a:rPr lang="en-US" altLang="en-US" dirty="0"/>
              <a:t>Reduces variance in the prediction.</a:t>
            </a:r>
          </a:p>
          <a:p>
            <a:r>
              <a:rPr lang="en-US" altLang="en-US" dirty="0"/>
              <a:t>Reduces overfitting.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41044785-33ED-4BA2-BE12-EFC1308C18E9}"/>
              </a:ext>
            </a:extLst>
          </p:cNvPr>
          <p:cNvSpPr>
            <a:spLocks noGrp="1" noChangeArrowheads="1"/>
          </p:cNvSpPr>
          <p:nvPr>
            <p:ph type="title"/>
          </p:nvPr>
        </p:nvSpPr>
        <p:spPr/>
        <p:txBody>
          <a:bodyPr/>
          <a:lstStyle/>
          <a:p>
            <a:r>
              <a:rPr lang="en-US" altLang="en-US"/>
              <a:t>General Idea</a:t>
            </a:r>
          </a:p>
        </p:txBody>
      </p:sp>
      <p:sp>
        <p:nvSpPr>
          <p:cNvPr id="3" name="Content Placeholder 2">
            <a:extLst>
              <a:ext uri="{FF2B5EF4-FFF2-40B4-BE49-F238E27FC236}">
                <a16:creationId xmlns:a16="http://schemas.microsoft.com/office/drawing/2014/main" id="{99A30805-BFF9-4046-8623-3F1122BBA07E}"/>
              </a:ext>
            </a:extLst>
          </p:cNvPr>
          <p:cNvSpPr>
            <a:spLocks noGrp="1"/>
          </p:cNvSpPr>
          <p:nvPr>
            <p:ph idx="1"/>
          </p:nvPr>
        </p:nvSpPr>
        <p:spPr>
          <a:xfrm>
            <a:off x="708025" y="2097087"/>
            <a:ext cx="7886700" cy="4351338"/>
          </a:xfrm>
        </p:spPr>
        <p:txBody>
          <a:bodyPr/>
          <a:lstStyle/>
          <a:p>
            <a:endParaRPr lang="en-US"/>
          </a:p>
        </p:txBody>
      </p:sp>
      <p:pic>
        <p:nvPicPr>
          <p:cNvPr id="77826" name="Picture 2">
            <a:extLst>
              <a:ext uri="{FF2B5EF4-FFF2-40B4-BE49-F238E27FC236}">
                <a16:creationId xmlns:a16="http://schemas.microsoft.com/office/drawing/2014/main" id="{F2F9B6DC-2FD9-442D-B66D-2CC77D674B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83"/>
          <a:stretch/>
        </p:blipFill>
        <p:spPr bwMode="auto">
          <a:xfrm>
            <a:off x="482600" y="1330325"/>
            <a:ext cx="6067425" cy="4689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B7248AFB-6F2A-40C7-A488-7903C6AE3CE7}"/>
              </a:ext>
            </a:extLst>
          </p:cNvPr>
          <p:cNvSpPr txBox="1">
            <a:spLocks noChangeArrowheads="1"/>
          </p:cNvSpPr>
          <p:nvPr/>
        </p:nvSpPr>
        <p:spPr bwMode="auto">
          <a:xfrm>
            <a:off x="7029450" y="2798762"/>
            <a:ext cx="1301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sampling</a:t>
            </a:r>
          </a:p>
          <a:p>
            <a:endParaRPr lang="en-US" altLang="en-US" dirty="0"/>
          </a:p>
        </p:txBody>
      </p:sp>
      <p:sp>
        <p:nvSpPr>
          <p:cNvPr id="77828" name="Text Box 4">
            <a:extLst>
              <a:ext uri="{FF2B5EF4-FFF2-40B4-BE49-F238E27FC236}">
                <a16:creationId xmlns:a16="http://schemas.microsoft.com/office/drawing/2014/main" id="{A26DF3FC-91D0-492E-BEC4-CA22B3E0404D}"/>
              </a:ext>
            </a:extLst>
          </p:cNvPr>
          <p:cNvSpPr txBox="1">
            <a:spLocks noChangeArrowheads="1"/>
          </p:cNvSpPr>
          <p:nvPr/>
        </p:nvSpPr>
        <p:spPr bwMode="auto">
          <a:xfrm>
            <a:off x="6743700" y="3732212"/>
            <a:ext cx="1866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weak learners</a:t>
            </a:r>
          </a:p>
        </p:txBody>
      </p:sp>
      <p:sp>
        <p:nvSpPr>
          <p:cNvPr id="77829" name="Text Box 5">
            <a:extLst>
              <a:ext uri="{FF2B5EF4-FFF2-40B4-BE49-F238E27FC236}">
                <a16:creationId xmlns:a16="http://schemas.microsoft.com/office/drawing/2014/main" id="{4D854BD9-55B5-4B38-8107-377FA0517C54}"/>
              </a:ext>
            </a:extLst>
          </p:cNvPr>
          <p:cNvSpPr txBox="1">
            <a:spLocks noChangeArrowheads="1"/>
          </p:cNvSpPr>
          <p:nvPr/>
        </p:nvSpPr>
        <p:spPr bwMode="auto">
          <a:xfrm>
            <a:off x="7091363" y="4908550"/>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voting</a:t>
            </a:r>
          </a:p>
        </p:txBody>
      </p:sp>
      <p:sp>
        <p:nvSpPr>
          <p:cNvPr id="77830" name="AutoShape 6">
            <a:extLst>
              <a:ext uri="{FF2B5EF4-FFF2-40B4-BE49-F238E27FC236}">
                <a16:creationId xmlns:a16="http://schemas.microsoft.com/office/drawing/2014/main" id="{2D15DA7B-9D68-4C1B-AA4E-A456392ECA40}"/>
              </a:ext>
            </a:extLst>
          </p:cNvPr>
          <p:cNvSpPr>
            <a:spLocks noChangeArrowheads="1"/>
          </p:cNvSpPr>
          <p:nvPr/>
        </p:nvSpPr>
        <p:spPr bwMode="auto">
          <a:xfrm>
            <a:off x="6270625" y="3881437"/>
            <a:ext cx="473075" cy="203200"/>
          </a:xfrm>
          <a:prstGeom prst="leftArrow">
            <a:avLst>
              <a:gd name="adj1" fmla="val 50000"/>
              <a:gd name="adj2" fmla="val 5820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1" name="AutoShape 7">
            <a:extLst>
              <a:ext uri="{FF2B5EF4-FFF2-40B4-BE49-F238E27FC236}">
                <a16:creationId xmlns:a16="http://schemas.microsoft.com/office/drawing/2014/main" id="{6BFEF492-7FAC-4D9F-AE69-2EA3681E4E33}"/>
              </a:ext>
            </a:extLst>
          </p:cNvPr>
          <p:cNvSpPr>
            <a:spLocks noChangeArrowheads="1"/>
          </p:cNvSpPr>
          <p:nvPr/>
        </p:nvSpPr>
        <p:spPr bwMode="auto">
          <a:xfrm>
            <a:off x="6380163" y="2981325"/>
            <a:ext cx="649287" cy="203200"/>
          </a:xfrm>
          <a:prstGeom prst="leftArrow">
            <a:avLst>
              <a:gd name="adj1" fmla="val 50000"/>
              <a:gd name="adj2" fmla="val 7988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2" name="AutoShape 8">
            <a:extLst>
              <a:ext uri="{FF2B5EF4-FFF2-40B4-BE49-F238E27FC236}">
                <a16:creationId xmlns:a16="http://schemas.microsoft.com/office/drawing/2014/main" id="{A54B50A8-7D83-4165-A7F0-D91777AFE06F}"/>
              </a:ext>
            </a:extLst>
          </p:cNvPr>
          <p:cNvSpPr>
            <a:spLocks noChangeArrowheads="1"/>
          </p:cNvSpPr>
          <p:nvPr/>
        </p:nvSpPr>
        <p:spPr bwMode="auto">
          <a:xfrm>
            <a:off x="4702175" y="5068887"/>
            <a:ext cx="2365375" cy="203200"/>
          </a:xfrm>
          <a:prstGeom prst="leftArrow">
            <a:avLst>
              <a:gd name="adj1" fmla="val 50000"/>
              <a:gd name="adj2" fmla="val 29101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2" name="Text Box 5">
            <a:extLst>
              <a:ext uri="{FF2B5EF4-FFF2-40B4-BE49-F238E27FC236}">
                <a16:creationId xmlns:a16="http://schemas.microsoft.com/office/drawing/2014/main" id="{27343981-6523-236C-BA5C-4C850BBC9076}"/>
              </a:ext>
            </a:extLst>
          </p:cNvPr>
          <p:cNvSpPr txBox="1">
            <a:spLocks noChangeArrowheads="1"/>
          </p:cNvSpPr>
          <p:nvPr/>
        </p:nvSpPr>
        <p:spPr bwMode="auto">
          <a:xfrm>
            <a:off x="3502457" y="5778501"/>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prediction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93EDA8E0-E4C5-419B-9B41-20B19CAB9ACA}"/>
              </a:ext>
            </a:extLst>
          </p:cNvPr>
          <p:cNvSpPr>
            <a:spLocks noGrp="1" noChangeArrowheads="1"/>
          </p:cNvSpPr>
          <p:nvPr>
            <p:ph type="title"/>
          </p:nvPr>
        </p:nvSpPr>
        <p:spPr/>
        <p:txBody>
          <a:bodyPr/>
          <a:lstStyle/>
          <a:p>
            <a:r>
              <a:rPr lang="en-US" altLang="en-US" dirty="0"/>
              <a:t>Why does it work?</a:t>
            </a:r>
          </a:p>
        </p:txBody>
      </p:sp>
      <mc:AlternateContent xmlns:mc="http://schemas.openxmlformats.org/markup-compatibility/2006" xmlns:a14="http://schemas.microsoft.com/office/drawing/2010/main">
        <mc:Choice Requires="a14">
          <p:sp>
            <p:nvSpPr>
              <p:cNvPr id="78850" name="Rectangle 2">
                <a:extLst>
                  <a:ext uri="{FF2B5EF4-FFF2-40B4-BE49-F238E27FC236}">
                    <a16:creationId xmlns:a16="http://schemas.microsoft.com/office/drawing/2014/main" id="{8AEF40BC-0AAB-403A-9882-09FB82FEF366}"/>
                  </a:ext>
                </a:extLst>
              </p:cNvPr>
              <p:cNvSpPr>
                <a:spLocks noGrp="1" noChangeArrowheads="1"/>
              </p:cNvSpPr>
              <p:nvPr>
                <p:ph idx="1"/>
              </p:nvPr>
            </p:nvSpPr>
            <p:spPr/>
            <p:txBody>
              <a:bodyPr/>
              <a:lstStyle/>
              <a:p>
                <a:r>
                  <a:rPr lang="en-US" altLang="en-US" dirty="0"/>
                  <a:t>Suppose there are 25 base classifiers.</a:t>
                </a:r>
              </a:p>
              <a:p>
                <a:pPr lvl="1"/>
                <a:r>
                  <a:rPr lang="en-US" altLang="en-US" dirty="0"/>
                  <a:t>Each classifier has error rate </a:t>
                </a:r>
                <a14:m>
                  <m:oMath xmlns:m="http://schemas.openxmlformats.org/officeDocument/2006/math">
                    <m:r>
                      <a:rPr lang="en-US" altLang="en-US" b="0" i="1" dirty="0" smtClean="0">
                        <a:latin typeface="Cambria Math" panose="02040503050406030204" pitchFamily="18" charset="0"/>
                      </a:rPr>
                      <m:t>𝜖</m:t>
                    </m:r>
                    <m:r>
                      <a:rPr lang="en-US" altLang="en-US" i="1" dirty="0" smtClean="0">
                        <a:latin typeface="Cambria Math" panose="02040503050406030204" pitchFamily="18" charset="0"/>
                      </a:rPr>
                      <m:t> = 0.35</m:t>
                    </m:r>
                  </m:oMath>
                </a14:m>
                <a:endParaRPr lang="en-US" altLang="en-US" dirty="0"/>
              </a:p>
              <a:p>
                <a:pPr lvl="1"/>
                <a:r>
                  <a:rPr lang="en-US" altLang="en-US" dirty="0"/>
                  <a:t>Assume classifiers are independent (different features and/or training data).</a:t>
                </a:r>
              </a:p>
              <a:p>
                <a:r>
                  <a:rPr lang="en-US" altLang="en-US" dirty="0"/>
                  <a:t>Probability that the ensemble classifier makes a wrong prediction:</a:t>
                </a:r>
              </a:p>
            </p:txBody>
          </p:sp>
        </mc:Choice>
        <mc:Fallback xmlns="">
          <p:sp>
            <p:nvSpPr>
              <p:cNvPr id="78850" name="Rectangle 2">
                <a:extLst>
                  <a:ext uri="{FF2B5EF4-FFF2-40B4-BE49-F238E27FC236}">
                    <a16:creationId xmlns:a16="http://schemas.microsoft.com/office/drawing/2014/main" id="{8AEF40BC-0AAB-403A-9882-09FB82FEF366}"/>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78854" name="Text Box 6">
            <a:extLst>
              <a:ext uri="{FF2B5EF4-FFF2-40B4-BE49-F238E27FC236}">
                <a16:creationId xmlns:a16="http://schemas.microsoft.com/office/drawing/2014/main" id="{698A97A7-598E-4B89-BA80-63D5C4C8E548}"/>
              </a:ext>
            </a:extLst>
          </p:cNvPr>
          <p:cNvSpPr txBox="1">
            <a:spLocks noChangeArrowheads="1"/>
          </p:cNvSpPr>
          <p:nvPr/>
        </p:nvSpPr>
        <p:spPr bwMode="auto">
          <a:xfrm>
            <a:off x="712787" y="5367338"/>
            <a:ext cx="7802563"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600" b="1" dirty="0">
                <a:latin typeface="Arial" panose="020B0604020202020204" pitchFamily="34" charset="0"/>
              </a:rPr>
              <a:t>Note</a:t>
            </a:r>
          </a:p>
          <a:p>
            <a:pPr marL="342900" indent="-342900">
              <a:spcBef>
                <a:spcPts val="350"/>
              </a:spcBef>
              <a:spcAft>
                <a:spcPts val="400"/>
              </a:spcAft>
              <a:buClr>
                <a:srgbClr val="0C7B9C"/>
              </a:buClr>
              <a:buSzPct val="150000"/>
              <a:buFont typeface="Wingdings" panose="05000000000000000000" pitchFamily="2" charset="2"/>
              <a:buChar char="§"/>
            </a:pPr>
            <a:r>
              <a:rPr lang="en-US" altLang="en-US" sz="1600" dirty="0">
                <a:latin typeface="Arial" panose="020B0604020202020204" pitchFamily="34" charset="0"/>
              </a:rPr>
              <a:t>The binomial coefficient gives the number of ways you can choose </a:t>
            </a:r>
            <a:r>
              <a:rPr lang="en-US" altLang="en-US" sz="1600" dirty="0" err="1">
                <a:latin typeface="Arial" panose="020B0604020202020204" pitchFamily="34" charset="0"/>
              </a:rPr>
              <a:t>i</a:t>
            </a:r>
            <a:r>
              <a:rPr lang="en-US" altLang="en-US" sz="1600" dirty="0">
                <a:latin typeface="Arial" panose="020B0604020202020204" pitchFamily="34" charset="0"/>
              </a:rPr>
              <a:t> out of 25.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CE667D-C66C-4524-A4D4-E2987DBF5B76}"/>
                  </a:ext>
                </a:extLst>
              </p:cNvPr>
              <p:cNvSpPr txBox="1"/>
              <p:nvPr/>
            </p:nvSpPr>
            <p:spPr>
              <a:xfrm>
                <a:off x="949068" y="3644927"/>
                <a:ext cx="4080925" cy="1043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=13</m:t>
                          </m:r>
                        </m:sub>
                        <m:sup>
                          <m:r>
                            <a:rPr lang="en-US" b="0" i="1" smtClean="0">
                              <a:solidFill>
                                <a:schemeClr val="tx1"/>
                              </a:solidFill>
                              <a:latin typeface="Cambria Math" panose="02040503050406030204" pitchFamily="18" charset="0"/>
                            </a:rPr>
                            <m:t>25</m:t>
                          </m:r>
                        </m:sup>
                        <m:e>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25</m:t>
                                  </m:r>
                                </m:num>
                                <m:den>
                                  <m:r>
                                    <a:rPr lang="en-US" b="0" i="1" smtClean="0">
                                      <a:solidFill>
                                        <a:schemeClr val="tx1"/>
                                      </a:solidFill>
                                      <a:latin typeface="Cambria Math" panose="02040503050406030204" pitchFamily="18" charset="0"/>
                                    </a:rPr>
                                    <m:t>𝑖</m:t>
                                  </m:r>
                                </m:den>
                              </m:f>
                            </m:e>
                          </m:d>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𝑖</m:t>
                              </m:r>
                            </m:sup>
                          </m:sSup>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𝜖</m:t>
                                  </m:r>
                                </m:e>
                              </m:d>
                            </m:e>
                            <m:sup>
                              <m:r>
                                <a:rPr lang="en-US" b="0" i="1" smtClean="0">
                                  <a:solidFill>
                                    <a:schemeClr val="tx1"/>
                                  </a:solidFill>
                                  <a:latin typeface="Cambria Math" panose="02040503050406030204" pitchFamily="18" charset="0"/>
                                </a:rPr>
                                <m:t>25−</m:t>
                              </m:r>
                              <m:r>
                                <a:rPr lang="en-US" b="0" i="1" smtClean="0">
                                  <a:solidFill>
                                    <a:schemeClr val="tx1"/>
                                  </a:solidFill>
                                  <a:latin typeface="Cambria Math" panose="02040503050406030204" pitchFamily="18" charset="0"/>
                                </a:rPr>
                                <m:t>𝑖</m:t>
                              </m:r>
                            </m:sup>
                          </m:sSup>
                          <m:r>
                            <a:rPr lang="en-US" b="0" i="1" smtClean="0">
                              <a:solidFill>
                                <a:schemeClr val="tx1"/>
                              </a:solidFill>
                              <a:latin typeface="Cambria Math" panose="02040503050406030204" pitchFamily="18" charset="0"/>
                            </a:rPr>
                            <m:t>=0.06</m:t>
                          </m:r>
                        </m:e>
                      </m:nary>
                    </m:oMath>
                  </m:oMathPara>
                </a14:m>
                <a:endParaRPr lang="en-US" dirty="0"/>
              </a:p>
            </p:txBody>
          </p:sp>
        </mc:Choice>
        <mc:Fallback xmlns="">
          <p:sp>
            <p:nvSpPr>
              <p:cNvPr id="4" name="TextBox 3">
                <a:extLst>
                  <a:ext uri="{FF2B5EF4-FFF2-40B4-BE49-F238E27FC236}">
                    <a16:creationId xmlns:a16="http://schemas.microsoft.com/office/drawing/2014/main" id="{0BCE667D-C66C-4524-A4D4-E2987DBF5B76}"/>
                  </a:ext>
                </a:extLst>
              </p:cNvPr>
              <p:cNvSpPr txBox="1">
                <a:spLocks noRot="1" noChangeAspect="1" noMove="1" noResize="1" noEditPoints="1" noAdjustHandles="1" noChangeArrowheads="1" noChangeShapeType="1" noTextEdit="1"/>
              </p:cNvSpPr>
              <p:nvPr/>
            </p:nvSpPr>
            <p:spPr>
              <a:xfrm>
                <a:off x="949068" y="3644927"/>
                <a:ext cx="4080925" cy="1043555"/>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93E17172-5A90-10FA-13A8-C23B73FCF544}"/>
              </a:ext>
            </a:extLst>
          </p:cNvPr>
          <p:cNvSpPr/>
          <p:nvPr/>
        </p:nvSpPr>
        <p:spPr>
          <a:xfrm>
            <a:off x="6096000" y="3833813"/>
            <a:ext cx="2286000" cy="1447800"/>
          </a:xfrm>
          <a:prstGeom prst="wedgeRoundRectCallout">
            <a:avLst>
              <a:gd name="adj1" fmla="val -95833"/>
              <a:gd name="adj2" fmla="val -2721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800" dirty="0"/>
              <a:t>= Probability that the majority (13 or more classifiers) make the wrong </a:t>
            </a:r>
            <a:br>
              <a:rPr lang="en-US" altLang="en-US" sz="1800" dirty="0"/>
            </a:br>
            <a:r>
              <a:rPr lang="en-US" altLang="en-US" sz="1800" dirty="0"/>
              <a:t>decision.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BE7A8D66-C513-4659-8C1A-F774DDA0480C}"/>
              </a:ext>
            </a:extLst>
          </p:cNvPr>
          <p:cNvSpPr>
            <a:spLocks noGrp="1" noChangeArrowheads="1"/>
          </p:cNvSpPr>
          <p:nvPr>
            <p:ph type="title"/>
          </p:nvPr>
        </p:nvSpPr>
        <p:spPr/>
        <p:txBody>
          <a:bodyPr/>
          <a:lstStyle/>
          <a:p>
            <a:r>
              <a:rPr lang="en-US" altLang="en-US"/>
              <a:t>Examples of Ensemble Methods</a:t>
            </a:r>
          </a:p>
        </p:txBody>
      </p:sp>
      <p:sp>
        <p:nvSpPr>
          <p:cNvPr id="79874" name="Rectangle 2">
            <a:extLst>
              <a:ext uri="{FF2B5EF4-FFF2-40B4-BE49-F238E27FC236}">
                <a16:creationId xmlns:a16="http://schemas.microsoft.com/office/drawing/2014/main" id="{9CCE99E9-F459-4F3C-B726-46F11FB8EA02}"/>
              </a:ext>
            </a:extLst>
          </p:cNvPr>
          <p:cNvSpPr>
            <a:spLocks noGrp="1" noChangeArrowheads="1"/>
          </p:cNvSpPr>
          <p:nvPr>
            <p:ph idx="1"/>
          </p:nvPr>
        </p:nvSpPr>
        <p:spPr/>
        <p:txBody>
          <a:bodyPr/>
          <a:lstStyle/>
          <a:p>
            <a:r>
              <a:rPr lang="en-US" altLang="en-US" dirty="0"/>
              <a:t>How to generate an ensemble of independent classifiers?</a:t>
            </a:r>
          </a:p>
          <a:p>
            <a:pPr lvl="1"/>
            <a:endParaRPr lang="en-US" altLang="en-US" dirty="0"/>
          </a:p>
          <a:p>
            <a:endParaRPr lang="en-US" altLang="en-US" dirty="0"/>
          </a:p>
        </p:txBody>
      </p:sp>
      <p:graphicFrame>
        <p:nvGraphicFramePr>
          <p:cNvPr id="2" name="Diagram 1">
            <a:extLst>
              <a:ext uri="{FF2B5EF4-FFF2-40B4-BE49-F238E27FC236}">
                <a16:creationId xmlns:a16="http://schemas.microsoft.com/office/drawing/2014/main" id="{B2B6209D-EF38-B69D-9E2A-E7E47BCDAA5E}"/>
              </a:ext>
            </a:extLst>
          </p:cNvPr>
          <p:cNvGraphicFramePr/>
          <p:nvPr>
            <p:extLst>
              <p:ext uri="{D42A27DB-BD31-4B8C-83A1-F6EECF244321}">
                <p14:modId xmlns:p14="http://schemas.microsoft.com/office/powerpoint/2010/main" val="2660747470"/>
              </p:ext>
            </p:extLst>
          </p:nvPr>
        </p:nvGraphicFramePr>
        <p:xfrm>
          <a:off x="1295400" y="2362200"/>
          <a:ext cx="6096000" cy="2985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7137097F-2F3E-4E7A-9D56-2BC7F8D3218C}"/>
              </a:ext>
            </a:extLst>
          </p:cNvPr>
          <p:cNvSpPr>
            <a:spLocks noGrp="1" noChangeArrowheads="1"/>
          </p:cNvSpPr>
          <p:nvPr>
            <p:ph type="title"/>
          </p:nvPr>
        </p:nvSpPr>
        <p:spPr/>
        <p:txBody>
          <a:bodyPr/>
          <a:lstStyle/>
          <a:p>
            <a:r>
              <a:rPr lang="en-US" altLang="en-US"/>
              <a:t>Bagging (Bootstrap Aggregation)</a:t>
            </a:r>
          </a:p>
        </p:txBody>
      </p:sp>
      <p:sp>
        <p:nvSpPr>
          <p:cNvPr id="80898" name="Rectangle 2">
            <a:extLst>
              <a:ext uri="{FF2B5EF4-FFF2-40B4-BE49-F238E27FC236}">
                <a16:creationId xmlns:a16="http://schemas.microsoft.com/office/drawing/2014/main" id="{7C328ADD-017E-40E7-8A6C-DC5C169997DE}"/>
              </a:ext>
            </a:extLst>
          </p:cNvPr>
          <p:cNvSpPr>
            <a:spLocks noGrp="1" noChangeArrowheads="1"/>
          </p:cNvSpPr>
          <p:nvPr>
            <p:ph idx="1"/>
          </p:nvPr>
        </p:nvSpPr>
        <p:spPr/>
        <p:txBody>
          <a:bodyPr>
            <a:normAutofit fontScale="92500"/>
          </a:bodyPr>
          <a:lstStyle/>
          <a:p>
            <a:pPr marL="0" indent="0">
              <a:buNone/>
            </a:pPr>
            <a:r>
              <a:rPr lang="en-US" altLang="en-US" dirty="0"/>
              <a:t>1. </a:t>
            </a:r>
            <a:r>
              <a:rPr lang="en-US" altLang="en-US" b="1" dirty="0"/>
              <a:t>Sampling</a:t>
            </a:r>
            <a:r>
              <a:rPr lang="en-US" altLang="en-US" dirty="0"/>
              <a:t> with replacement (bootstrap sampling)</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Note: some objects are chosen multiple times in a bootstrap sample while others are not chosen! A typical bootstrap sample contains about 63% of the objects in the original data.</a:t>
            </a:r>
            <a:br>
              <a:rPr lang="en-US" altLang="en-US" dirty="0"/>
            </a:br>
            <a:endParaRPr lang="en-US" altLang="en-US" dirty="0"/>
          </a:p>
          <a:p>
            <a:pPr marL="0" indent="0">
              <a:buNone/>
            </a:pPr>
            <a:endParaRPr lang="en-US" altLang="en-US" dirty="0"/>
          </a:p>
          <a:p>
            <a:pPr marL="0" indent="0">
              <a:buNone/>
            </a:pPr>
            <a:r>
              <a:rPr lang="en-US" altLang="en-US" dirty="0"/>
              <a:t>2. </a:t>
            </a:r>
            <a:r>
              <a:rPr lang="en-US" altLang="en-US" b="1" dirty="0"/>
              <a:t>Build classifiers, </a:t>
            </a:r>
            <a:r>
              <a:rPr lang="en-US" altLang="en-US" dirty="0"/>
              <a:t>one for each bootstrap sample (classifiers are hopefully independent since they are learned from different subsets of the data)</a:t>
            </a:r>
          </a:p>
          <a:p>
            <a:pPr marL="0" indent="0">
              <a:buNone/>
            </a:pPr>
            <a:endParaRPr lang="en-US" altLang="en-US" dirty="0"/>
          </a:p>
          <a:p>
            <a:pPr marL="0" indent="0">
              <a:buNone/>
            </a:pPr>
            <a:r>
              <a:rPr lang="en-US" altLang="en-US" dirty="0"/>
              <a:t>3. </a:t>
            </a:r>
            <a:r>
              <a:rPr lang="en-US" altLang="en-US" b="1" dirty="0"/>
              <a:t>Aggregate</a:t>
            </a:r>
            <a:r>
              <a:rPr lang="en-US" altLang="en-US" dirty="0"/>
              <a:t> the classifiers' results by averaging or voting</a:t>
            </a:r>
          </a:p>
        </p:txBody>
      </p:sp>
      <p:grpSp>
        <p:nvGrpSpPr>
          <p:cNvPr id="80899" name="Group 3">
            <a:extLst>
              <a:ext uri="{FF2B5EF4-FFF2-40B4-BE49-F238E27FC236}">
                <a16:creationId xmlns:a16="http://schemas.microsoft.com/office/drawing/2014/main" id="{1304CB67-FA37-4DE0-A124-79A443CA59A1}"/>
              </a:ext>
            </a:extLst>
          </p:cNvPr>
          <p:cNvGrpSpPr>
            <a:grpSpLocks/>
          </p:cNvGrpSpPr>
          <p:nvPr/>
        </p:nvGrpSpPr>
        <p:grpSpPr bwMode="auto">
          <a:xfrm>
            <a:off x="762001" y="2209800"/>
            <a:ext cx="7428706" cy="990600"/>
            <a:chOff x="528" y="932"/>
            <a:chExt cx="4559" cy="536"/>
          </a:xfrm>
        </p:grpSpPr>
        <p:pic>
          <p:nvPicPr>
            <p:cNvPr id="80900" name="Picture 4">
              <a:extLst>
                <a:ext uri="{FF2B5EF4-FFF2-40B4-BE49-F238E27FC236}">
                  <a16:creationId xmlns:a16="http://schemas.microsoft.com/office/drawing/2014/main" id="{F25BE61B-A815-4220-9BC9-8E00D021D5E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28" y="932"/>
              <a:ext cx="4559" cy="5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901" name="Text Box 5">
              <a:extLst>
                <a:ext uri="{FF2B5EF4-FFF2-40B4-BE49-F238E27FC236}">
                  <a16:creationId xmlns:a16="http://schemas.microsoft.com/office/drawing/2014/main" id="{0F51F2D9-36CB-4B4B-A6D7-8FC7584EEC70}"/>
                </a:ext>
              </a:extLst>
            </p:cNvPr>
            <p:cNvSpPr txBox="1">
              <a:spLocks noChangeArrowheads="1"/>
            </p:cNvSpPr>
            <p:nvPr/>
          </p:nvSpPr>
          <p:spPr bwMode="auto">
            <a:xfrm>
              <a:off x="528" y="932"/>
              <a:ext cx="4559"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94233613-2136-4011-AEAB-C013682B8E34}"/>
              </a:ext>
            </a:extLst>
          </p:cNvPr>
          <p:cNvSpPr>
            <a:spLocks noGrp="1" noChangeArrowheads="1"/>
          </p:cNvSpPr>
          <p:nvPr>
            <p:ph type="title"/>
          </p:nvPr>
        </p:nvSpPr>
        <p:spPr/>
        <p:txBody>
          <a:bodyPr/>
          <a:lstStyle/>
          <a:p>
            <a:r>
              <a:rPr lang="en-US" altLang="en-US"/>
              <a:t>Boosting</a:t>
            </a:r>
          </a:p>
        </p:txBody>
      </p:sp>
      <p:sp>
        <p:nvSpPr>
          <p:cNvPr id="81922" name="Rectangle 2">
            <a:extLst>
              <a:ext uri="{FF2B5EF4-FFF2-40B4-BE49-F238E27FC236}">
                <a16:creationId xmlns:a16="http://schemas.microsoft.com/office/drawing/2014/main" id="{82B188BD-3552-46CB-A09C-801EEDDC232E}"/>
              </a:ext>
            </a:extLst>
          </p:cNvPr>
          <p:cNvSpPr>
            <a:spLocks noGrp="1" noChangeArrowheads="1"/>
          </p:cNvSpPr>
          <p:nvPr>
            <p:ph idx="1"/>
          </p:nvPr>
        </p:nvSpPr>
        <p:spPr/>
        <p:txBody>
          <a:bodyPr>
            <a:normAutofit/>
          </a:bodyPr>
          <a:lstStyle/>
          <a:p>
            <a:r>
              <a:rPr lang="en-US" altLang="en-US" dirty="0"/>
              <a:t>Records that are incorrectly classified in one round will have their weights increased in the next</a:t>
            </a:r>
          </a:p>
          <a:p>
            <a:endParaRPr lang="en-US" altLang="en-US" dirty="0"/>
          </a:p>
          <a:p>
            <a:endParaRPr lang="en-US" altLang="en-US" dirty="0"/>
          </a:p>
          <a:p>
            <a:endParaRPr lang="en-US" altLang="en-US" dirty="0"/>
          </a:p>
          <a:p>
            <a:r>
              <a:rPr lang="en-US" altLang="en-US" dirty="0"/>
              <a:t>Example 4 is hard to classify. Its weight is increased so it is more likely to be chosen again in subsequent rounds. This creates a larger error, and the classifier will try harder to predict it correctly.</a:t>
            </a:r>
          </a:p>
          <a:p>
            <a:pPr marL="0" indent="0">
              <a:buNone/>
            </a:pPr>
            <a:endParaRPr lang="en-US" altLang="en-US" dirty="0"/>
          </a:p>
          <a:p>
            <a:r>
              <a:rPr lang="en-US" altLang="en-US" b="1" dirty="0"/>
              <a:t>Popular algorithm</a:t>
            </a:r>
            <a:r>
              <a:rPr lang="en-US" altLang="en-US" dirty="0"/>
              <a:t>: AdaBoost (Adaptive Boosting) typically uses decision trees as the weak learner.</a:t>
            </a:r>
          </a:p>
        </p:txBody>
      </p:sp>
      <p:grpSp>
        <p:nvGrpSpPr>
          <p:cNvPr id="2" name="Group 1">
            <a:extLst>
              <a:ext uri="{FF2B5EF4-FFF2-40B4-BE49-F238E27FC236}">
                <a16:creationId xmlns:a16="http://schemas.microsoft.com/office/drawing/2014/main" id="{6061D852-F46F-44AC-B3A5-45C67B1DE53D}"/>
              </a:ext>
            </a:extLst>
          </p:cNvPr>
          <p:cNvGrpSpPr/>
          <p:nvPr/>
        </p:nvGrpSpPr>
        <p:grpSpPr>
          <a:xfrm>
            <a:off x="914400" y="2514600"/>
            <a:ext cx="7391400" cy="990600"/>
            <a:chOff x="534193" y="2514600"/>
            <a:chExt cx="8075613" cy="990600"/>
          </a:xfrm>
        </p:grpSpPr>
        <p:grpSp>
          <p:nvGrpSpPr>
            <p:cNvPr id="81923" name="Group 3">
              <a:extLst>
                <a:ext uri="{FF2B5EF4-FFF2-40B4-BE49-F238E27FC236}">
                  <a16:creationId xmlns:a16="http://schemas.microsoft.com/office/drawing/2014/main" id="{C03D9128-6BD3-4C70-9024-47AD2C66F16C}"/>
                </a:ext>
              </a:extLst>
            </p:cNvPr>
            <p:cNvGrpSpPr>
              <a:grpSpLocks/>
            </p:cNvGrpSpPr>
            <p:nvPr/>
          </p:nvGrpSpPr>
          <p:grpSpPr bwMode="auto">
            <a:xfrm>
              <a:off x="534193" y="2514600"/>
              <a:ext cx="8075613" cy="950913"/>
              <a:chOff x="336" y="1788"/>
              <a:chExt cx="5087" cy="599"/>
            </a:xfrm>
          </p:grpSpPr>
          <p:pic>
            <p:nvPicPr>
              <p:cNvPr id="81924" name="Picture 4">
                <a:extLst>
                  <a:ext uri="{FF2B5EF4-FFF2-40B4-BE49-F238E27FC236}">
                    <a16:creationId xmlns:a16="http://schemas.microsoft.com/office/drawing/2014/main" id="{DE7EEF7E-8729-4530-B33C-01E1F6080FB7}"/>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36" y="1788"/>
                <a:ext cx="5087" cy="5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5" name="Text Box 5">
                <a:extLst>
                  <a:ext uri="{FF2B5EF4-FFF2-40B4-BE49-F238E27FC236}">
                    <a16:creationId xmlns:a16="http://schemas.microsoft.com/office/drawing/2014/main" id="{CDC77347-1F39-4F88-BECA-92067ED56569}"/>
                  </a:ext>
                </a:extLst>
              </p:cNvPr>
              <p:cNvSpPr txBox="1">
                <a:spLocks noChangeArrowheads="1"/>
              </p:cNvSpPr>
              <p:nvPr/>
            </p:nvSpPr>
            <p:spPr bwMode="auto">
              <a:xfrm>
                <a:off x="336" y="1788"/>
                <a:ext cx="5087" cy="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926" name="Oval 6">
              <a:extLst>
                <a:ext uri="{FF2B5EF4-FFF2-40B4-BE49-F238E27FC236}">
                  <a16:creationId xmlns:a16="http://schemas.microsoft.com/office/drawing/2014/main" id="{B68D7D94-3E97-40AF-BA09-95DACAD451FD}"/>
                </a:ext>
              </a:extLst>
            </p:cNvPr>
            <p:cNvSpPr>
              <a:spLocks noChangeArrowheads="1"/>
            </p:cNvSpPr>
            <p:nvPr/>
          </p:nvSpPr>
          <p:spPr bwMode="auto">
            <a:xfrm>
              <a:off x="3320256"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7" name="Oval 7">
              <a:extLst>
                <a:ext uri="{FF2B5EF4-FFF2-40B4-BE49-F238E27FC236}">
                  <a16:creationId xmlns:a16="http://schemas.microsoft.com/office/drawing/2014/main" id="{F5368984-A5AC-45B8-A935-654A7EB38926}"/>
                </a:ext>
              </a:extLst>
            </p:cNvPr>
            <p:cNvSpPr>
              <a:spLocks noChangeArrowheads="1"/>
            </p:cNvSpPr>
            <p:nvPr/>
          </p:nvSpPr>
          <p:spPr bwMode="auto">
            <a:xfrm>
              <a:off x="33535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8" name="Oval 8">
              <a:extLst>
                <a:ext uri="{FF2B5EF4-FFF2-40B4-BE49-F238E27FC236}">
                  <a16:creationId xmlns:a16="http://schemas.microsoft.com/office/drawing/2014/main" id="{13ECBEB8-61BA-488E-AC58-3BF9765964B1}"/>
                </a:ext>
              </a:extLst>
            </p:cNvPr>
            <p:cNvSpPr>
              <a:spLocks noChangeArrowheads="1"/>
            </p:cNvSpPr>
            <p:nvPr/>
          </p:nvSpPr>
          <p:spPr bwMode="auto">
            <a:xfrm>
              <a:off x="51061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9" name="Oval 9">
              <a:extLst>
                <a:ext uri="{FF2B5EF4-FFF2-40B4-BE49-F238E27FC236}">
                  <a16:creationId xmlns:a16="http://schemas.microsoft.com/office/drawing/2014/main" id="{C1DCB59B-E479-4BED-BA2B-87078CA483A9}"/>
                </a:ext>
              </a:extLst>
            </p:cNvPr>
            <p:cNvSpPr>
              <a:spLocks noChangeArrowheads="1"/>
            </p:cNvSpPr>
            <p:nvPr/>
          </p:nvSpPr>
          <p:spPr bwMode="auto">
            <a:xfrm>
              <a:off x="63253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0" name="Oval 10">
              <a:extLst>
                <a:ext uri="{FF2B5EF4-FFF2-40B4-BE49-F238E27FC236}">
                  <a16:creationId xmlns:a16="http://schemas.microsoft.com/office/drawing/2014/main" id="{72EF5254-FBBD-44FC-BC9B-BF257BB4FC9E}"/>
                </a:ext>
              </a:extLst>
            </p:cNvPr>
            <p:cNvSpPr>
              <a:spLocks noChangeArrowheads="1"/>
            </p:cNvSpPr>
            <p:nvPr/>
          </p:nvSpPr>
          <p:spPr bwMode="auto">
            <a:xfrm>
              <a:off x="81541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2" name="Oval 12">
              <a:extLst>
                <a:ext uri="{FF2B5EF4-FFF2-40B4-BE49-F238E27FC236}">
                  <a16:creationId xmlns:a16="http://schemas.microsoft.com/office/drawing/2014/main" id="{FA105D8B-4ADA-47ED-BFCD-A5C45D4A0B80}"/>
                </a:ext>
              </a:extLst>
            </p:cNvPr>
            <p:cNvSpPr>
              <a:spLocks noChangeArrowheads="1"/>
            </p:cNvSpPr>
            <p:nvPr/>
          </p:nvSpPr>
          <p:spPr bwMode="auto">
            <a:xfrm>
              <a:off x="27439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3" name="Oval 13">
              <a:extLst>
                <a:ext uri="{FF2B5EF4-FFF2-40B4-BE49-F238E27FC236}">
                  <a16:creationId xmlns:a16="http://schemas.microsoft.com/office/drawing/2014/main" id="{43392D80-BDD4-4AFF-A037-E0627454A7E3}"/>
                </a:ext>
              </a:extLst>
            </p:cNvPr>
            <p:cNvSpPr>
              <a:spLocks noChangeArrowheads="1"/>
            </p:cNvSpPr>
            <p:nvPr/>
          </p:nvSpPr>
          <p:spPr bwMode="auto">
            <a:xfrm>
              <a:off x="4544218"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4" name="Oval 14">
              <a:extLst>
                <a:ext uri="{FF2B5EF4-FFF2-40B4-BE49-F238E27FC236}">
                  <a16:creationId xmlns:a16="http://schemas.microsoft.com/office/drawing/2014/main" id="{A007FA29-5BE2-4FC1-86C5-F4D98C21A514}"/>
                </a:ext>
              </a:extLst>
            </p:cNvPr>
            <p:cNvSpPr>
              <a:spLocks noChangeArrowheads="1"/>
            </p:cNvSpPr>
            <p:nvPr/>
          </p:nvSpPr>
          <p:spPr bwMode="auto">
            <a:xfrm>
              <a:off x="7568406"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5" name="Oval 15">
              <a:extLst>
                <a:ext uri="{FF2B5EF4-FFF2-40B4-BE49-F238E27FC236}">
                  <a16:creationId xmlns:a16="http://schemas.microsoft.com/office/drawing/2014/main" id="{E5AC1D4C-B64D-46A8-A640-F1F89410E239}"/>
                </a:ext>
              </a:extLst>
            </p:cNvPr>
            <p:cNvSpPr>
              <a:spLocks noChangeArrowheads="1"/>
            </p:cNvSpPr>
            <p:nvPr/>
          </p:nvSpPr>
          <p:spPr bwMode="auto">
            <a:xfrm>
              <a:off x="6344443" y="27320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80F35EF3-6326-4224-B21A-A5716EC87AC2}"/>
              </a:ext>
            </a:extLst>
          </p:cNvPr>
          <p:cNvSpPr>
            <a:spLocks noGrp="1" noChangeArrowheads="1"/>
          </p:cNvSpPr>
          <p:nvPr>
            <p:ph type="title"/>
          </p:nvPr>
        </p:nvSpPr>
        <p:spPr/>
        <p:txBody>
          <a:bodyPr/>
          <a:lstStyle/>
          <a:p>
            <a:r>
              <a:rPr lang="en-US" altLang="en-US"/>
              <a:t>Random Forests</a:t>
            </a:r>
          </a:p>
        </p:txBody>
      </p:sp>
      <p:sp>
        <p:nvSpPr>
          <p:cNvPr id="87043" name="Rectangle 3">
            <a:extLst>
              <a:ext uri="{FF2B5EF4-FFF2-40B4-BE49-F238E27FC236}">
                <a16:creationId xmlns:a16="http://schemas.microsoft.com/office/drawing/2014/main" id="{AB22C6D7-1588-482D-BFE5-5DA16BAC2D35}"/>
              </a:ext>
            </a:extLst>
          </p:cNvPr>
          <p:cNvSpPr>
            <a:spLocks noGrp="1" noChangeArrowheads="1"/>
          </p:cNvSpPr>
          <p:nvPr>
            <p:ph idx="1"/>
          </p:nvPr>
        </p:nvSpPr>
        <p:spPr>
          <a:xfrm>
            <a:off x="5578474" y="1825625"/>
            <a:ext cx="2936875" cy="4351338"/>
          </a:xfrm>
        </p:spPr>
        <p:txBody>
          <a:bodyPr>
            <a:normAutofit lnSpcReduction="10000"/>
          </a:bodyPr>
          <a:lstStyle/>
          <a:p>
            <a:r>
              <a:rPr lang="en-US" altLang="en-US" dirty="0"/>
              <a:t>Introduce two sources of randomness: “Bagging” and “Random input vectors”</a:t>
            </a:r>
          </a:p>
          <a:p>
            <a:r>
              <a:rPr lang="en-US" altLang="en-US" b="1" dirty="0"/>
              <a:t>Bagging method</a:t>
            </a:r>
            <a:r>
              <a:rPr lang="en-US" altLang="en-US" dirty="0"/>
              <a:t>: each tree is grown using a bootstrap sample of training data</a:t>
            </a:r>
          </a:p>
          <a:p>
            <a:r>
              <a:rPr lang="en-US" altLang="en-US" b="1" dirty="0"/>
              <a:t>Random vector method</a:t>
            </a:r>
            <a:r>
              <a:rPr lang="en-US" altLang="en-US" dirty="0"/>
              <a:t>: At each node, the best split is chosen only from a random sample of the m possible attributes.</a:t>
            </a:r>
          </a:p>
        </p:txBody>
      </p:sp>
      <p:pic>
        <p:nvPicPr>
          <p:cNvPr id="87042" name="Picture 2">
            <a:extLst>
              <a:ext uri="{FF2B5EF4-FFF2-40B4-BE49-F238E27FC236}">
                <a16:creationId xmlns:a16="http://schemas.microsoft.com/office/drawing/2014/main" id="{B72307D0-5D0D-4F38-88A5-68024E183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46"/>
          <a:stretch/>
        </p:blipFill>
        <p:spPr bwMode="auto">
          <a:xfrm>
            <a:off x="411163" y="1744662"/>
            <a:ext cx="5167312" cy="4351338"/>
          </a:xfrm>
          <a:prstGeom prst="rect">
            <a:avLst/>
          </a:prstGeom>
          <a:solidFill>
            <a:srgbClr val="000000"/>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D7C61E51-8E71-4C8F-AB14-2F2C29C53512}"/>
              </a:ext>
            </a:extLst>
          </p:cNvPr>
          <p:cNvSpPr>
            <a:spLocks noGrp="1" noChangeArrowheads="1"/>
          </p:cNvSpPr>
          <p:nvPr>
            <p:ph type="title"/>
          </p:nvPr>
        </p:nvSpPr>
        <p:spPr/>
        <p:txBody>
          <a:bodyPr/>
          <a:lstStyle/>
          <a:p>
            <a:r>
              <a:rPr lang="en-US" altLang="en-US"/>
              <a:t>Gradient Boosted Decision Trees (XGBoost)</a:t>
            </a:r>
          </a:p>
        </p:txBody>
      </p:sp>
      <p:sp>
        <p:nvSpPr>
          <p:cNvPr id="88066" name="Rectangle 2">
            <a:extLst>
              <a:ext uri="{FF2B5EF4-FFF2-40B4-BE49-F238E27FC236}">
                <a16:creationId xmlns:a16="http://schemas.microsoft.com/office/drawing/2014/main" id="{60EA108C-5BC2-4D0B-9B37-A20326728D59}"/>
              </a:ext>
            </a:extLst>
          </p:cNvPr>
          <p:cNvSpPr>
            <a:spLocks noGrp="1" noChangeArrowheads="1"/>
          </p:cNvSpPr>
          <p:nvPr>
            <p:ph idx="1"/>
          </p:nvPr>
        </p:nvSpPr>
        <p:spPr>
          <a:xfrm>
            <a:off x="4895850" y="1825625"/>
            <a:ext cx="3638550" cy="4351338"/>
          </a:xfrm>
        </p:spPr>
        <p:txBody>
          <a:bodyPr>
            <a:normAutofit/>
          </a:bodyPr>
          <a:lstStyle/>
          <a:p>
            <a:r>
              <a:rPr lang="en-US" altLang="en-US" b="1" dirty="0"/>
              <a:t>Idea</a:t>
            </a:r>
            <a:r>
              <a:rPr lang="en-US" altLang="en-US" dirty="0"/>
              <a:t>: build models to predict (correct) errors (= boosting).</a:t>
            </a:r>
          </a:p>
          <a:p>
            <a:endParaRPr lang="en-US" altLang="en-US" dirty="0"/>
          </a:p>
          <a:p>
            <a:r>
              <a:rPr lang="en-US" altLang="en-US" b="1" dirty="0"/>
              <a:t>Approach</a:t>
            </a:r>
            <a:r>
              <a:rPr lang="en-US" altLang="en-US" dirty="0"/>
              <a:t>: </a:t>
            </a:r>
          </a:p>
          <a:p>
            <a:pPr marL="800100" lvl="1" indent="-457200">
              <a:buFont typeface="+mj-lt"/>
              <a:buAutoNum type="arabicPeriod"/>
            </a:pPr>
            <a:r>
              <a:rPr lang="en-US" altLang="en-US" dirty="0"/>
              <a:t>Start with a naive (weak) model</a:t>
            </a:r>
          </a:p>
          <a:p>
            <a:pPr marL="800100" lvl="1" indent="-457200">
              <a:buFont typeface="+mj-lt"/>
              <a:buAutoNum type="arabicPeriod"/>
            </a:pPr>
            <a:r>
              <a:rPr lang="en-US" altLang="en-US" dirty="0"/>
              <a:t>Calculate errors for each observation in the dataset. </a:t>
            </a:r>
          </a:p>
          <a:p>
            <a:pPr marL="800100" lvl="1" indent="-457200">
              <a:buFont typeface="+mj-lt"/>
              <a:buAutoNum type="arabicPeriod"/>
            </a:pPr>
            <a:r>
              <a:rPr lang="en-US" altLang="en-US" dirty="0"/>
              <a:t>Build a new model to predict these errors and add to the ensemble.</a:t>
            </a:r>
          </a:p>
          <a:p>
            <a:pPr marL="800100" lvl="1" indent="-457200">
              <a:buFont typeface="+mj-lt"/>
              <a:buAutoNum type="arabicPeriod"/>
            </a:pPr>
            <a:r>
              <a:rPr lang="en-US" altLang="en-US" dirty="0"/>
              <a:t>Go to 2.</a:t>
            </a:r>
          </a:p>
        </p:txBody>
      </p:sp>
      <p:pic>
        <p:nvPicPr>
          <p:cNvPr id="88067" name="Picture 3">
            <a:extLst>
              <a:ext uri="{FF2B5EF4-FFF2-40B4-BE49-F238E27FC236}">
                <a16:creationId xmlns:a16="http://schemas.microsoft.com/office/drawing/2014/main" id="{A260E5FD-D561-45D1-A576-40D5D460DA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52400" y="1752600"/>
            <a:ext cx="5203825" cy="3976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6087F393-3D4A-2736-5DAD-8EA60616D2A5}"/>
              </a:ext>
            </a:extLst>
          </p:cNvPr>
          <p:cNvSpPr txBox="1"/>
          <p:nvPr/>
        </p:nvSpPr>
        <p:spPr>
          <a:xfrm>
            <a:off x="533400" y="3276600"/>
            <a:ext cx="1447800" cy="523220"/>
          </a:xfrm>
          <a:prstGeom prst="rect">
            <a:avLst/>
          </a:prstGeom>
          <a:noFill/>
        </p:spPr>
        <p:txBody>
          <a:bodyPr wrap="square" rtlCol="0">
            <a:spAutoFit/>
          </a:bodyPr>
          <a:lstStyle/>
          <a:p>
            <a:r>
              <a:rPr lang="en-US" sz="1400" dirty="0">
                <a:solidFill>
                  <a:schemeClr val="tx1"/>
                </a:solidFill>
                <a:latin typeface="+mn-lt"/>
              </a:rPr>
              <a:t>Error  should decrease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82ACF12C-B2CC-42A2-9CE1-880ADB55A523}"/>
              </a:ext>
            </a:extLst>
          </p:cNvPr>
          <p:cNvSpPr>
            <a:spLocks noGrp="1" noChangeArrowheads="1"/>
          </p:cNvSpPr>
          <p:nvPr>
            <p:ph type="title"/>
          </p:nvPr>
        </p:nvSpPr>
        <p:spPr/>
        <p:txBody>
          <a:bodyPr/>
          <a:lstStyle/>
          <a:p>
            <a:r>
              <a:rPr lang="en-US" altLang="en-US"/>
              <a:t>Other Popular Approaches</a:t>
            </a:r>
          </a:p>
        </p:txBody>
      </p:sp>
      <p:sp>
        <p:nvSpPr>
          <p:cNvPr id="89090" name="Rectangle 2">
            <a:extLst>
              <a:ext uri="{FF2B5EF4-FFF2-40B4-BE49-F238E27FC236}">
                <a16:creationId xmlns:a16="http://schemas.microsoft.com/office/drawing/2014/main" id="{75D814B0-ADF5-4BDA-AF9A-4A226D1B528F}"/>
              </a:ext>
            </a:extLst>
          </p:cNvPr>
          <p:cNvSpPr>
            <a:spLocks noGrp="1" noChangeArrowheads="1"/>
          </p:cNvSpPr>
          <p:nvPr>
            <p:ph idx="1"/>
          </p:nvPr>
        </p:nvSpPr>
        <p:spPr/>
        <p:txBody>
          <a:bodyPr/>
          <a:lstStyle/>
          <a:p>
            <a:endParaRPr lang="en-US" altLang="en-US" dirty="0"/>
          </a:p>
          <a:p>
            <a:r>
              <a:rPr lang="en-US" altLang="en-US" dirty="0"/>
              <a:t>Logistic Regression (Generalized linear models).</a:t>
            </a:r>
          </a:p>
          <a:p>
            <a:r>
              <a:rPr lang="en-US" altLang="en-US" dirty="0"/>
              <a:t>Linear Discriminant Analysis (LDA).</a:t>
            </a:r>
          </a:p>
          <a:p>
            <a:r>
              <a:rPr lang="en-US" altLang="en-US" dirty="0"/>
              <a:t>Regularized Models (Shrinkage).</a:t>
            </a:r>
          </a:p>
          <a:p>
            <a:r>
              <a:rPr lang="en-US" altLang="en-US" dirty="0"/>
              <a:t>Stacking.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D5A85C92-4CA9-4D34-A2CC-43767BEAAD2E}"/>
              </a:ext>
            </a:extLst>
          </p:cNvPr>
          <p:cNvSpPr>
            <a:spLocks noGrp="1" noChangeArrowheads="1"/>
          </p:cNvSpPr>
          <p:nvPr>
            <p:ph type="title"/>
          </p:nvPr>
        </p:nvSpPr>
        <p:spPr/>
        <p:txBody>
          <a:bodyPr/>
          <a:lstStyle/>
          <a:p>
            <a:r>
              <a:rPr lang="en-US" altLang="en-US" dirty="0"/>
              <a:t>Using a Rule-Based Classifier</a:t>
            </a:r>
          </a:p>
        </p:txBody>
      </p:sp>
      <mc:AlternateContent xmlns:mc="http://schemas.openxmlformats.org/markup-compatibility/2006" xmlns:a14="http://schemas.microsoft.com/office/drawing/2010/main">
        <mc:Choice Requires="a14">
          <p:sp>
            <p:nvSpPr>
              <p:cNvPr id="8194" name="Rectangle 2">
                <a:extLst>
                  <a:ext uri="{FF2B5EF4-FFF2-40B4-BE49-F238E27FC236}">
                    <a16:creationId xmlns:a16="http://schemas.microsoft.com/office/drawing/2014/main" id="{AA7F8601-5B0D-4376-8FF1-4ED76D99F0EC}"/>
                  </a:ext>
                </a:extLst>
              </p:cNvPr>
              <p:cNvSpPr>
                <a:spLocks noGrp="1" noChangeArrowheads="1"/>
              </p:cNvSpPr>
              <p:nvPr>
                <p:ph idx="1"/>
              </p:nvPr>
            </p:nvSpPr>
            <p:spPr/>
            <p:txBody>
              <a:bodyPr/>
              <a:lstStyle/>
              <a:p>
                <a:pPr marL="0" indent="0">
                  <a:buNone/>
                </a:pPr>
                <a:r>
                  <a:rPr lang="en-US" altLang="en-US" dirty="0"/>
                  <a:t>A rule </a:t>
                </a:r>
                <a14:m>
                  <m:oMath xmlns:m="http://schemas.openxmlformats.org/officeDocument/2006/math">
                    <m:r>
                      <a:rPr lang="en-US" altLang="en-US" i="1" dirty="0" smtClean="0">
                        <a:latin typeface="Cambria Math" panose="02040503050406030204" pitchFamily="18" charset="0"/>
                      </a:rPr>
                      <m:t>𝑅</m:t>
                    </m:r>
                  </m:oMath>
                </a14:m>
                <a:r>
                  <a:rPr lang="en-US" altLang="en-US" dirty="0"/>
                  <a:t> </a:t>
                </a:r>
                <a:r>
                  <a:rPr lang="en-US" altLang="en-US" b="1" dirty="0"/>
                  <a:t>covers</a:t>
                </a:r>
                <a:r>
                  <a:rPr lang="en-US" altLang="en-US" dirty="0"/>
                  <a:t> an instance x if the attributes of the instance satisfy the condition of the rule. Such a rule can be used for classification.</a:t>
                </a:r>
              </a:p>
            </p:txBody>
          </p:sp>
        </mc:Choice>
        <mc:Fallback xmlns="">
          <p:sp>
            <p:nvSpPr>
              <p:cNvPr id="8194" name="Rectangle 2">
                <a:extLst>
                  <a:ext uri="{FF2B5EF4-FFF2-40B4-BE49-F238E27FC236}">
                    <a16:creationId xmlns:a16="http://schemas.microsoft.com/office/drawing/2014/main" id="{AA7F8601-5B0D-4376-8FF1-4ED76D99F0EC}"/>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6" name="Rectangle 4">
                <a:extLst>
                  <a:ext uri="{FF2B5EF4-FFF2-40B4-BE49-F238E27FC236}">
                    <a16:creationId xmlns:a16="http://schemas.microsoft.com/office/drawing/2014/main" id="{151AD912-8E79-415A-8534-1296690512FA}"/>
                  </a:ext>
                </a:extLst>
              </p:cNvPr>
              <p:cNvSpPr>
                <a:spLocks noChangeArrowheads="1"/>
              </p:cNvSpPr>
              <p:nvPr/>
            </p:nvSpPr>
            <p:spPr bwMode="auto">
              <a:xfrm>
                <a:off x="838200" y="5410200"/>
                <a:ext cx="7391400" cy="914400"/>
              </a:xfrm>
              <a:prstGeom prst="rect">
                <a:avLst/>
              </a:prstGeom>
              <a:noFill/>
              <a:ln>
                <a:noFill/>
              </a:ln>
              <a:effectLst/>
              <a:extLst>
                <a:ext uri="{909E8E84-426E-40DD-AFC4-6F175D3DCCD1}">
                  <a14:hiddenFill>
                    <a:solidFill>
                      <a:srgbClr val="FFFFFF"/>
                    </a:solidFill>
                  </a14:hiddenFill>
                </a:ext>
                <a:ext uri="{91240B29-F687-4F45-9708-019B960494DF}">
                  <a14:hiddenLine w="18360" cap="flat">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800" dirty="0">
                    <a:latin typeface="Arial" panose="020B0604020202020204" pitchFamily="34" charset="0"/>
                  </a:rPr>
                  <a:t>The rule R1 covers:  </a:t>
                </a:r>
                <a14:m>
                  <m:oMath xmlns:m="http://schemas.openxmlformats.org/officeDocument/2006/math">
                    <m:r>
                      <a:rPr lang="en-US" altLang="en-US" sz="1800" i="1" dirty="0" smtClean="0">
                        <a:latin typeface="Cambria Math" panose="02040503050406030204" pitchFamily="18" charset="0"/>
                      </a:rPr>
                      <m:t>h𝑎𝑤𝑘</m:t>
                    </m:r>
                    <m:r>
                      <a:rPr lang="en-US" altLang="en-US" sz="1800" i="1" dirty="0" smtClean="0">
                        <a:latin typeface="Cambria Math" panose="02040503050406030204" pitchFamily="18" charset="0"/>
                      </a:rPr>
                      <m:t> → </m:t>
                    </m:r>
                    <m:r>
                      <a:rPr lang="en-US" altLang="en-US" sz="1800" i="1" dirty="0" smtClean="0">
                        <a:latin typeface="Cambria Math" panose="02040503050406030204" pitchFamily="18" charset="0"/>
                      </a:rPr>
                      <m:t>𝐵𝑖𝑟𝑑</m:t>
                    </m:r>
                  </m:oMath>
                </a14:m>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The rule R3 covers: </a:t>
                </a:r>
                <a14:m>
                  <m:oMath xmlns:m="http://schemas.openxmlformats.org/officeDocument/2006/math">
                    <m:r>
                      <a:rPr lang="en-US" altLang="en-US" sz="1800" i="1" dirty="0" smtClean="0">
                        <a:latin typeface="Cambria Math" panose="02040503050406030204" pitchFamily="18" charset="0"/>
                      </a:rPr>
                      <m:t>𝑔𝑟𝑖𝑧𝑧𝑙𝑦</m:t>
                    </m:r>
                    <m:r>
                      <a:rPr lang="en-US" altLang="en-US" sz="1800" i="1" dirty="0" smtClean="0">
                        <a:latin typeface="Cambria Math" panose="02040503050406030204" pitchFamily="18" charset="0"/>
                      </a:rPr>
                      <m:t> </m:t>
                    </m:r>
                    <m:r>
                      <a:rPr lang="en-US" altLang="en-US" sz="1800" i="1" dirty="0">
                        <a:latin typeface="Cambria Math" panose="02040503050406030204" pitchFamily="18" charset="0"/>
                      </a:rPr>
                      <m:t>𝑏𝑒𝑎𝑟</m:t>
                    </m:r>
                    <m:r>
                      <a:rPr lang="en-US" altLang="en-US" sz="1800" i="1" dirty="0">
                        <a:latin typeface="Cambria Math" panose="02040503050406030204" pitchFamily="18" charset="0"/>
                      </a:rPr>
                      <m:t> → </m:t>
                    </m:r>
                    <m:r>
                      <a:rPr lang="en-US" altLang="en-US" sz="1800" i="1" dirty="0">
                        <a:latin typeface="Cambria Math" panose="02040503050406030204" pitchFamily="18" charset="0"/>
                      </a:rPr>
                      <m:t>𝑀𝑎𝑚𝑚𝑎𝑙</m:t>
                    </m:r>
                  </m:oMath>
                </a14:m>
                <a:endParaRPr lang="en-US" altLang="en-US" sz="1800" dirty="0">
                  <a:latin typeface="Arial" panose="020B0604020202020204" pitchFamily="34" charset="0"/>
                </a:endParaRPr>
              </a:p>
            </p:txBody>
          </p:sp>
        </mc:Choice>
        <mc:Fallback xmlns="">
          <p:sp>
            <p:nvSpPr>
              <p:cNvPr id="8196" name="Rectangle 4">
                <a:extLst>
                  <a:ext uri="{FF2B5EF4-FFF2-40B4-BE49-F238E27FC236}">
                    <a16:creationId xmlns:a16="http://schemas.microsoft.com/office/drawing/2014/main" id="{151AD912-8E79-415A-8534-1296690512FA}"/>
                  </a:ext>
                </a:extLst>
              </p:cNvPr>
              <p:cNvSpPr>
                <a:spLocks noRot="1" noChangeAspect="1" noMove="1" noResize="1" noEditPoints="1" noAdjustHandles="1" noChangeArrowheads="1" noChangeShapeType="1" noTextEdit="1"/>
              </p:cNvSpPr>
              <p:nvPr/>
            </p:nvSpPr>
            <p:spPr bwMode="auto">
              <a:xfrm>
                <a:off x="838200" y="5410200"/>
                <a:ext cx="7391400" cy="914400"/>
              </a:xfrm>
              <a:prstGeom prst="rect">
                <a:avLst/>
              </a:prstGeom>
              <a:blipFill>
                <a:blip r:embed="rId4"/>
                <a:stretch>
                  <a:fillRect l="-743" t="-4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grpSp>
        <p:nvGrpSpPr>
          <p:cNvPr id="8197" name="Group 5">
            <a:extLst>
              <a:ext uri="{FF2B5EF4-FFF2-40B4-BE49-F238E27FC236}">
                <a16:creationId xmlns:a16="http://schemas.microsoft.com/office/drawing/2014/main" id="{F6CC058F-5CE8-4526-9DFC-A5956D6F2D96}"/>
              </a:ext>
            </a:extLst>
          </p:cNvPr>
          <p:cNvGrpSpPr>
            <a:grpSpLocks/>
          </p:cNvGrpSpPr>
          <p:nvPr/>
        </p:nvGrpSpPr>
        <p:grpSpPr bwMode="auto">
          <a:xfrm>
            <a:off x="304800" y="4448175"/>
            <a:ext cx="8456613" cy="731838"/>
            <a:chOff x="192" y="2802"/>
            <a:chExt cx="5327" cy="461"/>
          </a:xfrm>
        </p:grpSpPr>
        <p:pic>
          <p:nvPicPr>
            <p:cNvPr id="8198" name="Picture 6">
              <a:extLst>
                <a:ext uri="{FF2B5EF4-FFF2-40B4-BE49-F238E27FC236}">
                  <a16:creationId xmlns:a16="http://schemas.microsoft.com/office/drawing/2014/main" id="{BF4F5037-9163-403D-A055-1C401062B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802"/>
              <a:ext cx="5327" cy="4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 Box 7">
              <a:extLst>
                <a:ext uri="{FF2B5EF4-FFF2-40B4-BE49-F238E27FC236}">
                  <a16:creationId xmlns:a16="http://schemas.microsoft.com/office/drawing/2014/main" id="{4E6A341B-9DA8-4A1A-A9E7-94911EF08FC1}"/>
                </a:ext>
              </a:extLst>
            </p:cNvPr>
            <p:cNvSpPr txBox="1">
              <a:spLocks noChangeArrowheads="1"/>
            </p:cNvSpPr>
            <p:nvPr/>
          </p:nvSpPr>
          <p:spPr bwMode="auto">
            <a:xfrm>
              <a:off x="192" y="2802"/>
              <a:ext cx="5327"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Rectangle 3">
            <a:extLst>
              <a:ext uri="{FF2B5EF4-FFF2-40B4-BE49-F238E27FC236}">
                <a16:creationId xmlns:a16="http://schemas.microsoft.com/office/drawing/2014/main" id="{5B1D8777-F7C4-F28F-E514-3C1F42E8BA16}"/>
              </a:ext>
            </a:extLst>
          </p:cNvPr>
          <p:cNvSpPr>
            <a:spLocks noChangeArrowheads="1"/>
          </p:cNvSpPr>
          <p:nvPr/>
        </p:nvSpPr>
        <p:spPr bwMode="auto">
          <a:xfrm>
            <a:off x="1676400" y="2555876"/>
            <a:ext cx="5483224" cy="166211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no) </a:t>
            </a:r>
            <a:r>
              <a:rPr lang="en-US" altLang="en-US" sz="1600" dirty="0">
                <a:latin typeface="Symbol" panose="05050102010706020507" pitchFamily="18" charset="2"/>
              </a:rPr>
              <a:t></a:t>
            </a:r>
            <a:r>
              <a:rPr lang="en-US" altLang="en-US" sz="1600" dirty="0">
                <a:latin typeface="Arial" panose="020B0604020202020204" pitchFamily="34" charset="0"/>
              </a:rPr>
              <a:t> (Live in Water = yes) </a:t>
            </a:r>
            <a:r>
              <a:rPr lang="en-US" altLang="en-US" sz="1600" dirty="0">
                <a:latin typeface="Symbol" panose="05050102010706020507" pitchFamily="18" charset="2"/>
              </a:rPr>
              <a:t></a:t>
            </a:r>
            <a:r>
              <a:rPr lang="en-US" altLang="en-US" sz="1600" dirty="0">
                <a:latin typeface="Arial" panose="020B0604020202020204" pitchFamily="34" charset="0"/>
              </a:rPr>
              <a:t> Fishes</a:t>
            </a:r>
          </a:p>
          <a:p>
            <a:pPr>
              <a:spcBef>
                <a:spcPts val="225"/>
              </a:spcBef>
              <a:spcAft>
                <a:spcPts val="400"/>
              </a:spcAft>
              <a:buClrTx/>
              <a:buSzPct val="75000"/>
              <a:buFontTx/>
              <a:buNone/>
            </a:pPr>
            <a:r>
              <a:rPr lang="en-US" altLang="en-US" sz="1600" dirty="0">
                <a:latin typeface="Arial" panose="020B0604020202020204" pitchFamily="34" charset="0"/>
              </a:rPr>
              <a:t>R3: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buFontTx/>
              <a:buNone/>
            </a:pPr>
            <a:r>
              <a:rPr lang="en-US" altLang="en-US" sz="1600" dirty="0">
                <a:latin typeface="Arial" panose="020B0604020202020204" pitchFamily="34" charset="0"/>
              </a:rPr>
              <a:t>R5: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p:txBody>
      </p:sp>
      <p:sp>
        <p:nvSpPr>
          <p:cNvPr id="4" name="TextBox 3">
            <a:extLst>
              <a:ext uri="{FF2B5EF4-FFF2-40B4-BE49-F238E27FC236}">
                <a16:creationId xmlns:a16="http://schemas.microsoft.com/office/drawing/2014/main" id="{CA2B02AA-AA79-5EEE-4DAD-CFA6D516B5E0}"/>
              </a:ext>
            </a:extLst>
          </p:cNvPr>
          <p:cNvSpPr txBox="1"/>
          <p:nvPr/>
        </p:nvSpPr>
        <p:spPr>
          <a:xfrm>
            <a:off x="6172200" y="3953253"/>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43D1D38-1B93-450F-B901-DE8C1B714CB6}"/>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B7220091-40A9-4895-AECE-46AD7D74FFFE}"/>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b="1" dirty="0"/>
              <a:t>Class Imbalance Problem</a:t>
            </a:r>
          </a:p>
          <a:p>
            <a:pPr marL="0" indent="0">
              <a:buNone/>
            </a:pPr>
            <a:endParaRPr lang="en-US" altLang="en-US" sz="1700" dirty="0"/>
          </a:p>
        </p:txBody>
      </p:sp>
      <p:pic>
        <p:nvPicPr>
          <p:cNvPr id="272388" name="Picture 4" descr="718,228 Balance Stock Photos, Pictures &amp; Royalty-Free Images - iStock">
            <a:extLst>
              <a:ext uri="{FF2B5EF4-FFF2-40B4-BE49-F238E27FC236}">
                <a16:creationId xmlns:a16="http://schemas.microsoft.com/office/drawing/2014/main" id="{8268F2F3-D6B6-48E7-BBA1-BE6113CBD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718,228 Balance Stock Photos, Pictures &amp; Royalty-Free Images - iStock">
            <a:extLst>
              <a:ext uri="{FF2B5EF4-FFF2-40B4-BE49-F238E27FC236}">
                <a16:creationId xmlns:a16="http://schemas.microsoft.com/office/drawing/2014/main" id="{3D55F46E-2734-414A-B8DF-40A0C530D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76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718,228 Balance Stock Photos, Pictures &amp; Royalty-Free Images - iStock">
            <a:extLst>
              <a:ext uri="{FF2B5EF4-FFF2-40B4-BE49-F238E27FC236}">
                <a16:creationId xmlns:a16="http://schemas.microsoft.com/office/drawing/2014/main" id="{39EAB67D-F4D5-471F-AAFF-11DD61BD1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3048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118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descr="Learning from Imbalanced Classes - Silicon Valley Data Science">
            <a:extLst>
              <a:ext uri="{FF2B5EF4-FFF2-40B4-BE49-F238E27FC236}">
                <a16:creationId xmlns:a16="http://schemas.microsoft.com/office/drawing/2014/main" id="{2EDDB2AC-318A-47DF-8B5B-50F17B9EC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240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119809" name="Rectangle 1">
            <a:extLst>
              <a:ext uri="{FF2B5EF4-FFF2-40B4-BE49-F238E27FC236}">
                <a16:creationId xmlns:a16="http://schemas.microsoft.com/office/drawing/2014/main" id="{882AA057-3C4C-4BAD-AE31-9093966C7DE4}"/>
              </a:ext>
            </a:extLst>
          </p:cNvPr>
          <p:cNvSpPr>
            <a:spLocks noGrp="1" noChangeArrowheads="1"/>
          </p:cNvSpPr>
          <p:nvPr>
            <p:ph type="title"/>
          </p:nvPr>
        </p:nvSpPr>
        <p:spPr/>
        <p:txBody>
          <a:bodyPr/>
          <a:lstStyle/>
          <a:p>
            <a:r>
              <a:rPr lang="en-US" altLang="en-US"/>
              <a:t>Class Imbalance Problem</a:t>
            </a:r>
          </a:p>
        </p:txBody>
      </p:sp>
      <p:sp>
        <p:nvSpPr>
          <p:cNvPr id="119810" name="Rectangle 2">
            <a:extLst>
              <a:ext uri="{FF2B5EF4-FFF2-40B4-BE49-F238E27FC236}">
                <a16:creationId xmlns:a16="http://schemas.microsoft.com/office/drawing/2014/main" id="{A24CBB53-C23C-4BDB-B3FD-BFA1B66919C0}"/>
              </a:ext>
            </a:extLst>
          </p:cNvPr>
          <p:cNvSpPr>
            <a:spLocks noGrp="1" noChangeArrowheads="1"/>
          </p:cNvSpPr>
          <p:nvPr>
            <p:ph idx="1"/>
          </p:nvPr>
        </p:nvSpPr>
        <p:spPr>
          <a:xfrm>
            <a:off x="628650" y="1825625"/>
            <a:ext cx="4095750" cy="4351338"/>
          </a:xfrm>
        </p:spPr>
        <p:txBody>
          <a:bodyPr>
            <a:normAutofit fontScale="92500" lnSpcReduction="10000"/>
          </a:bodyPr>
          <a:lstStyle/>
          <a:p>
            <a:pPr marL="0" indent="0">
              <a:buNone/>
            </a:pPr>
            <a:r>
              <a:rPr lang="en-US" altLang="en-US" dirty="0"/>
              <a:t>Consider a 2-class problem</a:t>
            </a:r>
          </a:p>
          <a:p>
            <a:pPr lvl="1"/>
            <a:r>
              <a:rPr lang="en-US" altLang="en-US" dirty="0"/>
              <a:t>Number of Class 0 examples = 9990</a:t>
            </a:r>
          </a:p>
          <a:p>
            <a:pPr lvl="1"/>
            <a:r>
              <a:rPr lang="en-US" altLang="en-US" dirty="0"/>
              <a:t>Number of Class 1 examples = 10</a:t>
            </a:r>
          </a:p>
          <a:p>
            <a:pPr lvl="1"/>
            <a:endParaRPr lang="en-US" altLang="en-US" dirty="0"/>
          </a:p>
          <a:p>
            <a:pPr marL="0" indent="0">
              <a:buNone/>
            </a:pPr>
            <a:r>
              <a:rPr lang="en-US" altLang="en-US" dirty="0"/>
              <a:t>A simple model: </a:t>
            </a:r>
          </a:p>
          <a:p>
            <a:pPr lvl="1"/>
            <a:r>
              <a:rPr lang="en-US" altLang="en-US" dirty="0"/>
              <a:t>Always predict Class 0</a:t>
            </a:r>
          </a:p>
          <a:p>
            <a:pPr lvl="1"/>
            <a:r>
              <a:rPr lang="en-US" altLang="en-US" dirty="0"/>
              <a:t>accuracy =  9990/10000 = 99.9 %</a:t>
            </a:r>
          </a:p>
          <a:p>
            <a:pPr lvl="1"/>
            <a:r>
              <a:rPr lang="en-US" altLang="en-US" dirty="0"/>
              <a:t> error =  0.1%</a:t>
            </a:r>
          </a:p>
          <a:p>
            <a:endParaRPr lang="en-US" altLang="en-US" dirty="0"/>
          </a:p>
          <a:p>
            <a:pPr marL="0" indent="0">
              <a:buNone/>
            </a:pPr>
            <a:r>
              <a:rPr lang="en-US" altLang="en-US" b="1" dirty="0"/>
              <a:t>Issues</a:t>
            </a:r>
            <a:r>
              <a:rPr lang="en-US" altLang="en-US" dirty="0"/>
              <a:t>:</a:t>
            </a:r>
          </a:p>
          <a:p>
            <a:pPr marL="457200" indent="-457200">
              <a:buFont typeface="+mj-lt"/>
              <a:buAutoNum type="arabicPeriod"/>
            </a:pPr>
            <a:r>
              <a:rPr lang="en-US" altLang="en-US" dirty="0"/>
              <a:t>Evaluation: accuracy is misleading.</a:t>
            </a:r>
          </a:p>
          <a:p>
            <a:pPr marL="457200" indent="-457200">
              <a:buFont typeface="+mj-lt"/>
              <a:buAutoNum type="arabicPeriod"/>
            </a:pPr>
            <a:r>
              <a:rPr lang="en-US" altLang="en-US" dirty="0"/>
              <a:t>Learning: Most classifiers try to optimize accuracy/error. </a:t>
            </a:r>
            <a:r>
              <a:rPr lang="en-US" altLang="en-US" b="1" dirty="0"/>
              <a:t>These classifiers will not learn how to find examples of Class 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E6092F-0940-4770-9C9D-C3B6F95246D2}"/>
              </a:ext>
            </a:extLst>
          </p:cNvPr>
          <p:cNvSpPr>
            <a:spLocks noGrp="1" noChangeArrowheads="1"/>
          </p:cNvSpPr>
          <p:nvPr>
            <p:ph type="title"/>
          </p:nvPr>
        </p:nvSpPr>
        <p:spPr/>
        <p:txBody>
          <a:bodyPr/>
          <a:lstStyle/>
          <a:p>
            <a:r>
              <a:rPr lang="en-US" altLang="en-US" dirty="0"/>
              <a:t>Class Imbalance Problem: Evaluation</a:t>
            </a:r>
          </a:p>
        </p:txBody>
      </p:sp>
      <p:sp>
        <p:nvSpPr>
          <p:cNvPr id="120834" name="Rectangle 2">
            <a:extLst>
              <a:ext uri="{FF2B5EF4-FFF2-40B4-BE49-F238E27FC236}">
                <a16:creationId xmlns:a16="http://schemas.microsoft.com/office/drawing/2014/main" id="{A4EBCEB6-D916-4EF8-8139-879FF792609A}"/>
              </a:ext>
            </a:extLst>
          </p:cNvPr>
          <p:cNvSpPr>
            <a:spLocks noGrp="1" noChangeArrowheads="1"/>
          </p:cNvSpPr>
          <p:nvPr>
            <p:ph idx="1"/>
          </p:nvPr>
        </p:nvSpPr>
        <p:spPr/>
        <p:txBody>
          <a:bodyPr/>
          <a:lstStyle/>
          <a:p>
            <a:pPr marL="0" indent="0" algn="ctr">
              <a:buNone/>
            </a:pPr>
            <a:r>
              <a:rPr lang="en-US" altLang="en-US" b="1" dirty="0">
                <a:solidFill>
                  <a:srgbClr val="FF0000"/>
                </a:solidFill>
              </a:rPr>
              <a:t>Do not use accuracy to evaluate problems with strong class imbalance!</a:t>
            </a:r>
          </a:p>
          <a:p>
            <a:endParaRPr lang="en-US" altLang="en-US" dirty="0"/>
          </a:p>
          <a:p>
            <a:pPr marL="0" indent="0">
              <a:buNone/>
            </a:pPr>
            <a:r>
              <a:rPr lang="en-US" altLang="en-US" dirty="0"/>
              <a:t>Use instead:</a:t>
            </a:r>
          </a:p>
          <a:p>
            <a:r>
              <a:rPr lang="en-US" altLang="en-US" dirty="0"/>
              <a:t>ROC curves and AUC (area under the curve) for binary classifiers.</a:t>
            </a:r>
          </a:p>
          <a:p>
            <a:r>
              <a:rPr lang="en-US" altLang="en-US" dirty="0"/>
              <a:t>Cohen's Kappa which corrects for random accuracy.</a:t>
            </a:r>
          </a:p>
          <a:p>
            <a:r>
              <a:rPr lang="en-US" altLang="en-US" dirty="0"/>
              <a:t>Misclassification cost.</a:t>
            </a:r>
          </a:p>
          <a:p>
            <a:r>
              <a:rPr lang="en-US" altLang="en-US" dirty="0"/>
              <a:t>Precision/Recall plots or the F1 Score.</a:t>
            </a:r>
          </a:p>
          <a:p>
            <a:endParaRPr lang="en-US" altLang="en-US" dirty="0"/>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1">
            <a:extLst>
              <a:ext uri="{FF2B5EF4-FFF2-40B4-BE49-F238E27FC236}">
                <a16:creationId xmlns:a16="http://schemas.microsoft.com/office/drawing/2014/main" id="{FEC32DCB-47BB-48A7-B8E5-AFACA44BF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1225550"/>
            <a:ext cx="4913313" cy="517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58" name="Rectangle 2">
            <a:extLst>
              <a:ext uri="{FF2B5EF4-FFF2-40B4-BE49-F238E27FC236}">
                <a16:creationId xmlns:a16="http://schemas.microsoft.com/office/drawing/2014/main" id="{7EB6AEF2-B4A7-4D40-9CB2-4CF690FAE410}"/>
              </a:ext>
            </a:extLst>
          </p:cNvPr>
          <p:cNvSpPr>
            <a:spLocks noGrp="1" noChangeArrowheads="1"/>
          </p:cNvSpPr>
          <p:nvPr>
            <p:ph type="title"/>
          </p:nvPr>
        </p:nvSpPr>
        <p:spPr/>
        <p:txBody>
          <a:bodyPr/>
          <a:lstStyle/>
          <a:p>
            <a:r>
              <a:rPr lang="en-US" altLang="en-US" dirty="0"/>
              <a:t>Class Imbalance Problem: Learning</a:t>
            </a:r>
          </a:p>
        </p:txBody>
      </p:sp>
      <p:sp>
        <p:nvSpPr>
          <p:cNvPr id="121859" name="Rectangle 3">
            <a:extLst>
              <a:ext uri="{FF2B5EF4-FFF2-40B4-BE49-F238E27FC236}">
                <a16:creationId xmlns:a16="http://schemas.microsoft.com/office/drawing/2014/main" id="{C200D719-D331-4BB4-9575-B4FA1DE35F17}"/>
              </a:ext>
            </a:extLst>
          </p:cNvPr>
          <p:cNvSpPr>
            <a:spLocks noGrp="1" noChangeArrowheads="1"/>
          </p:cNvSpPr>
          <p:nvPr>
            <p:ph idx="1"/>
          </p:nvPr>
        </p:nvSpPr>
        <p:spPr>
          <a:xfrm>
            <a:off x="628650" y="1825625"/>
            <a:ext cx="4324350" cy="4351338"/>
          </a:xfrm>
        </p:spPr>
        <p:txBody>
          <a:bodyPr>
            <a:normAutofit lnSpcReduction="10000"/>
          </a:bodyPr>
          <a:lstStyle/>
          <a:p>
            <a:r>
              <a:rPr lang="en-US" altLang="en-US" b="1" dirty="0"/>
              <a:t>Do nothing</a:t>
            </a:r>
            <a:r>
              <a:rPr lang="en-US" altLang="en-US" dirty="0"/>
              <a:t>. Sometimes you get lucky!</a:t>
            </a:r>
          </a:p>
          <a:p>
            <a:r>
              <a:rPr lang="en-US" altLang="en-US" b="1" dirty="0"/>
              <a:t>Balance the data set</a:t>
            </a:r>
            <a:r>
              <a:rPr lang="en-US" altLang="en-US" dirty="0"/>
              <a:t>: Down-sample the majority class and/or up-sample the minority class (use sampling with replacement). Synthesize new examples with SMOTE.</a:t>
            </a:r>
            <a:br>
              <a:rPr lang="en-US" altLang="en-US" dirty="0"/>
            </a:br>
            <a:r>
              <a:rPr lang="en-US" altLang="en-US" dirty="0"/>
              <a:t>This will artificially increase the error for a mistake in the minority class.</a:t>
            </a:r>
          </a:p>
          <a:p>
            <a:r>
              <a:rPr lang="en-US" altLang="en-US" dirty="0"/>
              <a:t>Use </a:t>
            </a:r>
            <a:r>
              <a:rPr lang="en-US" altLang="en-US" b="1" dirty="0"/>
              <a:t>algorithms</a:t>
            </a:r>
            <a:r>
              <a:rPr lang="en-US" altLang="en-US" dirty="0"/>
              <a:t>  that can deal with class imbalance (see next slide).</a:t>
            </a:r>
          </a:p>
          <a:p>
            <a:r>
              <a:rPr lang="en-US" altLang="en-US" dirty="0"/>
              <a:t>Throw away minority examples and switch to an </a:t>
            </a:r>
            <a:r>
              <a:rPr lang="en-US" altLang="en-US" b="1" dirty="0"/>
              <a:t>anomaly detection </a:t>
            </a:r>
            <a:r>
              <a:rPr lang="en-US" altLang="en-US" dirty="0"/>
              <a:t>framework.</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454FAC7A-000E-4315-9DF8-3700686D2B82}"/>
              </a:ext>
            </a:extLst>
          </p:cNvPr>
          <p:cNvSpPr>
            <a:spLocks noGrp="1" noChangeArrowheads="1"/>
          </p:cNvSpPr>
          <p:nvPr>
            <p:ph type="title"/>
          </p:nvPr>
        </p:nvSpPr>
        <p:spPr/>
        <p:txBody>
          <a:bodyPr/>
          <a:lstStyle/>
          <a:p>
            <a:r>
              <a:rPr lang="en-US" altLang="en-US" dirty="0"/>
              <a:t>Class Imbalance Problem: Learning</a:t>
            </a:r>
          </a:p>
        </p:txBody>
      </p:sp>
      <mc:AlternateContent xmlns:mc="http://schemas.openxmlformats.org/markup-compatibility/2006" xmlns:a14="http://schemas.microsoft.com/office/drawing/2010/main">
        <mc:Choice Requires="a14">
          <p:sp>
            <p:nvSpPr>
              <p:cNvPr id="122882" name="Rectangle 2">
                <a:extLst>
                  <a:ext uri="{FF2B5EF4-FFF2-40B4-BE49-F238E27FC236}">
                    <a16:creationId xmlns:a16="http://schemas.microsoft.com/office/drawing/2014/main" id="{44E6B1B6-DB75-43AE-9898-6FD2803697EC}"/>
                  </a:ext>
                </a:extLst>
              </p:cNvPr>
              <p:cNvSpPr>
                <a:spLocks noGrp="1" noChangeArrowheads="1"/>
              </p:cNvSpPr>
              <p:nvPr>
                <p:ph idx="1"/>
              </p:nvPr>
            </p:nvSpPr>
            <p:spPr/>
            <p:txBody>
              <a:bodyPr>
                <a:normAutofit fontScale="92500" lnSpcReduction="20000"/>
              </a:bodyPr>
              <a:lstStyle/>
              <a:p>
                <a:pPr marL="0" indent="0">
                  <a:buNone/>
                </a:pPr>
                <a:r>
                  <a:rPr lang="en-US" altLang="en-US" dirty="0"/>
                  <a:t>Some algorithms that can deal with class imbalance:</a:t>
                </a:r>
              </a:p>
              <a:p>
                <a:pPr marL="0" indent="0">
                  <a:buNone/>
                </a:pPr>
                <a:endParaRPr lang="en-US" altLang="en-US" dirty="0"/>
              </a:p>
              <a:p>
                <a:r>
                  <a:rPr lang="en-US" altLang="en-US" dirty="0"/>
                  <a:t>Use a </a:t>
                </a:r>
                <a:r>
                  <a:rPr lang="en-US" altLang="en-US" b="1" dirty="0"/>
                  <a:t>cost-sensitive classifier </a:t>
                </a:r>
                <a:r>
                  <a:rPr lang="en-US" altLang="en-US" dirty="0"/>
                  <a:t>that considers a cost matrix (not too many are available).</a:t>
                </a:r>
              </a:p>
              <a:p>
                <a:pPr lvl="1"/>
                <a:endParaRPr lang="en-US" altLang="en-US" dirty="0"/>
              </a:p>
              <a:p>
                <a:r>
                  <a:rPr lang="en-US" altLang="en-US" dirty="0"/>
                  <a:t>Use boosting techniques like </a:t>
                </a:r>
                <a:r>
                  <a:rPr lang="en-US" altLang="en-US" b="1" dirty="0"/>
                  <a:t>AdaBoost</a:t>
                </a:r>
                <a:r>
                  <a:rPr lang="en-US" altLang="en-US" dirty="0"/>
                  <a:t>.</a:t>
                </a:r>
              </a:p>
              <a:p>
                <a:endParaRPr lang="en-US" altLang="en-US" dirty="0"/>
              </a:p>
              <a:p>
                <a:r>
                  <a:rPr lang="en-US" altLang="en-US" dirty="0"/>
                  <a:t>Use a classifier that </a:t>
                </a:r>
                <a:r>
                  <a:rPr lang="en-US" altLang="en-US" b="1" dirty="0"/>
                  <a:t>predict a probability </a:t>
                </a:r>
                <a14:m>
                  <m:oMath xmlns:m="http://schemas.openxmlformats.org/officeDocument/2006/math">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𝑦</m:t>
                        </m:r>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err="1" smtClean="0">
                        <a:latin typeface="Cambria Math" panose="02040503050406030204" pitchFamily="18" charset="0"/>
                      </a:rPr>
                      <m:t>𝑥</m:t>
                    </m:r>
                    <m:r>
                      <a:rPr lang="en-US" altLang="en-US" b="0" i="1" dirty="0" smtClean="0">
                        <a:latin typeface="Cambria Math" panose="02040503050406030204" pitchFamily="18" charset="0"/>
                      </a:rPr>
                      <m:t>)</m:t>
                    </m:r>
                  </m:oMath>
                </a14:m>
                <a:r>
                  <a:rPr lang="en-US" altLang="en-US" b="1" dirty="0"/>
                  <a:t> </a:t>
                </a:r>
                <a:r>
                  <a:rPr lang="en-US" altLang="en-US" dirty="0"/>
                  <a:t>and instead of choosing </a:t>
                </a:r>
                <a14:m>
                  <m:oMath xmlns:m="http://schemas.openxmlformats.org/officeDocument/2006/math">
                    <m:r>
                      <m:rPr>
                        <m:nor/>
                      </m:rPr>
                      <a:rPr lang="en-US" altLang="en-US" b="0" i="0" smtClean="0">
                        <a:latin typeface="Cambria Math" panose="02040503050406030204" pitchFamily="18" charset="0"/>
                      </a:rPr>
                      <m:t>argma</m:t>
                    </m:r>
                    <m:sSub>
                      <m:sSubPr>
                        <m:ctrlPr>
                          <a:rPr lang="en-US" altLang="en-US" b="0" i="1" smtClean="0">
                            <a:latin typeface="Cambria Math" panose="02040503050406030204" pitchFamily="18" charset="0"/>
                          </a:rPr>
                        </m:ctrlPr>
                      </m:sSubPr>
                      <m:e>
                        <m:r>
                          <m:rPr>
                            <m:nor/>
                          </m:rPr>
                          <a:rPr lang="en-US" altLang="en-US" b="0" i="0" smtClean="0">
                            <a:latin typeface="Cambria Math" panose="02040503050406030204" pitchFamily="18" charset="0"/>
                          </a:rPr>
                          <m:t>x</m:t>
                        </m:r>
                      </m:e>
                      <m:sub>
                        <m:r>
                          <a:rPr lang="en-US" altLang="en-US" b="0" i="1" smtClean="0">
                            <a:latin typeface="Cambria Math" panose="02040503050406030204" pitchFamily="18" charset="0"/>
                          </a:rPr>
                          <m:t>𝑦</m:t>
                        </m:r>
                      </m:sub>
                    </m:sSub>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r>
                  <a:rPr lang="en-US" altLang="en-US" dirty="0"/>
                  <a:t>, choose the minority class if</a:t>
                </a:r>
                <a:br>
                  <a:rPr lang="en-US" altLang="en-US" dirty="0"/>
                </a:br>
                <a:br>
                  <a:rPr lang="en-US" altLang="en-US" dirty="0"/>
                </a:br>
                <a:r>
                  <a:rPr lang="en-US" altLang="en-US" dirty="0"/>
                  <a:t>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m:rPr>
                                <m:nor/>
                              </m:rPr>
                              <a:rPr lang="en-US" altLang="en-US">
                                <a:latin typeface="Cambria Math" panose="02040503050406030204" pitchFamily="18" charset="0"/>
                              </a:rPr>
                              <m:t>minority</m:t>
                            </m:r>
                          </m:sub>
                        </m:sSub>
                        <m:r>
                          <a:rPr lang="en-US" altLang="en-US" b="0" i="1" smtClean="0">
                            <a:latin typeface="Cambria Math" panose="02040503050406030204" pitchFamily="18" charset="0"/>
                          </a:rPr>
                          <m:t>| </m:t>
                        </m:r>
                        <m:r>
                          <a:rPr lang="en-US" altLang="en-US" b="0" i="1" smtClean="0">
                            <a:latin typeface="Cambria Math" panose="02040503050406030204" pitchFamily="18" charset="0"/>
                          </a:rPr>
                          <m:t>𝑥</m:t>
                        </m:r>
                      </m:e>
                    </m:d>
                    <m:r>
                      <a:rPr lang="en-US" altLang="en-US" b="0" i="1" smtClean="0">
                        <a:latin typeface="Cambria Math" panose="02040503050406030204" pitchFamily="18" charset="0"/>
                      </a:rPr>
                      <m:t>&gt;</m:t>
                    </m:r>
                    <m:r>
                      <a:rPr lang="en-US" altLang="en-US" b="0" i="1" smtClean="0">
                        <a:latin typeface="Cambria Math" panose="02040503050406030204" pitchFamily="18" charset="0"/>
                      </a:rPr>
                      <m:t>𝜃</m:t>
                    </m:r>
                  </m:oMath>
                </a14:m>
                <a:r>
                  <a:rPr lang="en-US" altLang="en-US" dirty="0"/>
                  <a:t>, </a:t>
                </a:r>
                <a:br>
                  <a:rPr lang="en-US" altLang="en-US" dirty="0"/>
                </a:br>
                <a:br>
                  <a:rPr lang="en-US" altLang="en-US" dirty="0"/>
                </a:br>
                <a:r>
                  <a:rPr lang="en-US" altLang="en-US" dirty="0"/>
                  <a:t>where </a:t>
                </a:r>
                <a14:m>
                  <m:oMath xmlns:m="http://schemas.openxmlformats.org/officeDocument/2006/math">
                    <m:r>
                      <a:rPr lang="en-US" altLang="en-US" i="1">
                        <a:latin typeface="Cambria Math" panose="02040503050406030204" pitchFamily="18" charset="0"/>
                      </a:rPr>
                      <m:t>𝜃</m:t>
                    </m:r>
                  </m:oMath>
                </a14:m>
                <a:r>
                  <a:rPr lang="en-US" altLang="en-US" dirty="0"/>
                  <a:t> is the decision threshold that is made smaller to account for the imbalance. Probabilities are produced by many classifiers and for decision trees they can be estimated using the positive and negative training examples in each leaf node.</a:t>
                </a:r>
              </a:p>
              <a:p>
                <a:pPr lvl="1"/>
                <a:endParaRPr lang="en-US" altLang="en-US" dirty="0"/>
              </a:p>
            </p:txBody>
          </p:sp>
        </mc:Choice>
        <mc:Fallback xmlns="">
          <p:sp>
            <p:nvSpPr>
              <p:cNvPr id="122882" name="Rectangle 2">
                <a:extLst>
                  <a:ext uri="{FF2B5EF4-FFF2-40B4-BE49-F238E27FC236}">
                    <a16:creationId xmlns:a16="http://schemas.microsoft.com/office/drawing/2014/main" id="{44E6B1B6-DB75-43AE-9898-6FD2803697EC}"/>
                  </a:ext>
                </a:extLst>
              </p:cNvPr>
              <p:cNvSpPr>
                <a:spLocks noGrp="1" noRot="1" noChangeAspect="1" noMove="1" noResize="1" noEditPoints="1" noAdjustHandles="1" noChangeArrowheads="1" noChangeShapeType="1" noTextEdit="1"/>
              </p:cNvSpPr>
              <p:nvPr>
                <p:ph idx="1"/>
              </p:nvPr>
            </p:nvSpPr>
            <p:spPr>
              <a:blipFill>
                <a:blip r:embed="rId3"/>
                <a:stretch>
                  <a:fillRect l="-696" t="-2381" r="-309"/>
                </a:stretch>
              </a:blipFill>
            </p:spPr>
            <p:txBody>
              <a:bodyPr/>
              <a:lstStyle/>
              <a:p>
                <a:r>
                  <a:rPr lang="en-US">
                    <a:noFill/>
                  </a:rPr>
                  <a:t> </a:t>
                </a:r>
              </a:p>
            </p:txBody>
          </p:sp>
        </mc:Fallback>
      </mc:AlternateContent>
      <p:pic>
        <p:nvPicPr>
          <p:cNvPr id="122883" name="Picture 3">
            <a:extLst>
              <a:ext uri="{FF2B5EF4-FFF2-40B4-BE49-F238E27FC236}">
                <a16:creationId xmlns:a16="http://schemas.microsoft.com/office/drawing/2014/main" id="{435182FA-5523-4B93-926B-9F0C03633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9D1C1ACD-BD30-4A62-B28B-A49CDF084F8A}"/>
              </a:ext>
            </a:extLst>
          </p:cNvPr>
          <p:cNvSpPr>
            <a:spLocks noGrp="1" noChangeArrowheads="1"/>
          </p:cNvSpPr>
          <p:nvPr>
            <p:ph type="title"/>
          </p:nvPr>
        </p:nvSpPr>
        <p:spPr>
          <a:xfrm>
            <a:off x="3724072" y="629268"/>
            <a:ext cx="4939868" cy="1286160"/>
          </a:xfrm>
        </p:spPr>
        <p:txBody>
          <a:bodyPr anchor="b">
            <a:normAutofit/>
          </a:bodyPr>
          <a:lstStyle/>
          <a:p>
            <a:r>
              <a:rPr lang="en-US" altLang="en-US"/>
              <a:t>Conclusion</a:t>
            </a:r>
          </a:p>
        </p:txBody>
      </p:sp>
      <p:sp>
        <p:nvSpPr>
          <p:cNvPr id="123906" name="Rectangle 2">
            <a:extLst>
              <a:ext uri="{FF2B5EF4-FFF2-40B4-BE49-F238E27FC236}">
                <a16:creationId xmlns:a16="http://schemas.microsoft.com/office/drawing/2014/main" id="{9DE7D157-788F-4855-BE1C-EF3302A3C7C4}"/>
              </a:ext>
            </a:extLst>
          </p:cNvPr>
          <p:cNvSpPr>
            <a:spLocks noGrp="1" noChangeArrowheads="1"/>
          </p:cNvSpPr>
          <p:nvPr>
            <p:ph idx="1"/>
          </p:nvPr>
        </p:nvSpPr>
        <p:spPr>
          <a:xfrm>
            <a:off x="3724073" y="2057400"/>
            <a:ext cx="4939867" cy="4166419"/>
          </a:xfrm>
        </p:spPr>
        <p:txBody>
          <a:bodyPr>
            <a:normAutofit fontScale="70000" lnSpcReduction="20000"/>
          </a:bodyPr>
          <a:lstStyle/>
          <a:p>
            <a:r>
              <a:rPr lang="en-US" altLang="en-US" sz="1700" b="1" dirty="0"/>
              <a:t>Bias</a:t>
            </a:r>
            <a:r>
              <a:rPr lang="en-US" altLang="en-US" sz="1700" dirty="0"/>
              <a:t>: There are many ways to implement the classification function. Each of them has a different inductive bias.</a:t>
            </a:r>
          </a:p>
          <a:p>
            <a:endParaRPr lang="en-US" altLang="en-US" sz="1700" dirty="0"/>
          </a:p>
          <a:p>
            <a:r>
              <a:rPr lang="en-US" altLang="en-US" sz="1700" dirty="0"/>
              <a:t>Feature extraction and feature creation is important (e.g., interaction effects in linear models). Deep learning can also learn to create features.</a:t>
            </a:r>
          </a:p>
          <a:p>
            <a:endParaRPr lang="en-US" altLang="en-US" sz="1700" dirty="0"/>
          </a:p>
          <a:p>
            <a:r>
              <a:rPr lang="en-US" altLang="en-US" sz="1700" b="1" dirty="0"/>
              <a:t>Overfitting and model variability</a:t>
            </a:r>
            <a:r>
              <a:rPr lang="en-US" altLang="en-US" sz="1700" dirty="0"/>
              <a:t> are issues. Appropriate validation and test data needs to be used to produce and evaluate models that generalize well.</a:t>
            </a:r>
          </a:p>
          <a:p>
            <a:endParaRPr lang="en-US" altLang="en-US" sz="1700" dirty="0"/>
          </a:p>
          <a:p>
            <a:r>
              <a:rPr lang="en-US" altLang="en-US" sz="1700" dirty="0"/>
              <a:t>Accuracy is problematic for </a:t>
            </a:r>
            <a:r>
              <a:rPr lang="en-US" altLang="en-US" sz="1700" b="1" dirty="0"/>
              <a:t>imbalanced data sets</a:t>
            </a:r>
            <a:r>
              <a:rPr lang="en-US" altLang="en-US" sz="1700" dirty="0"/>
              <a:t>. Rebalancing the data may be necessity.</a:t>
            </a:r>
          </a:p>
          <a:p>
            <a:endParaRPr lang="en-US" altLang="en-US" sz="1700" dirty="0"/>
          </a:p>
          <a:p>
            <a:r>
              <a:rPr lang="en-US" altLang="en-US" sz="1700" b="1" dirty="0"/>
              <a:t>Model explainability</a:t>
            </a:r>
            <a:r>
              <a:rPr lang="en-US" altLang="en-US" sz="1700" dirty="0"/>
              <a:t> is often important. Rules and trees may be easier to explain than other models.</a:t>
            </a:r>
          </a:p>
          <a:p>
            <a:endParaRPr lang="en-US" altLang="en-US" sz="1700" dirty="0"/>
          </a:p>
          <a:p>
            <a:r>
              <a:rPr lang="en-US" altLang="en-US" sz="1700" b="1" dirty="0"/>
              <a:t>(Deep) artificial neural networks </a:t>
            </a:r>
            <a:r>
              <a:rPr lang="en-US" altLang="en-US" sz="1700" dirty="0"/>
              <a:t>are a very powerful method but other methods may be preferable since ANNs:</a:t>
            </a:r>
          </a:p>
          <a:p>
            <a:pPr lvl="1"/>
            <a:r>
              <a:rPr lang="en-US" altLang="en-US" sz="1400" dirty="0"/>
              <a:t>Have no or very low bias and need lots of training data.</a:t>
            </a:r>
          </a:p>
          <a:p>
            <a:pPr lvl="1"/>
            <a:r>
              <a:rPr lang="en-US" altLang="en-US" sz="1400" dirty="0"/>
              <a:t>Have many hyperparameters which need to be tuned experimentally.</a:t>
            </a:r>
          </a:p>
          <a:p>
            <a:pPr lvl="1"/>
            <a:r>
              <a:rPr lang="en-US" altLang="en-US" sz="1400" dirty="0"/>
              <a:t>Model represents a black box and it is hard to explain why it makes decisions.</a:t>
            </a:r>
          </a:p>
          <a:p>
            <a:pPr lvl="1"/>
            <a:endParaRPr lang="en-US" altLang="en-US" sz="1400" dirty="0"/>
          </a:p>
        </p:txBody>
      </p:sp>
      <p:pic>
        <p:nvPicPr>
          <p:cNvPr id="123908" name="Picture 123907">
            <a:extLst>
              <a:ext uri="{FF2B5EF4-FFF2-40B4-BE49-F238E27FC236}">
                <a16:creationId xmlns:a16="http://schemas.microsoft.com/office/drawing/2014/main" id="{E398A94F-351B-48C6-80CA-0DA9DB6FB982}"/>
              </a:ext>
            </a:extLst>
          </p:cNvPr>
          <p:cNvPicPr>
            <a:picLocks noChangeAspect="1"/>
          </p:cNvPicPr>
          <p:nvPr/>
        </p:nvPicPr>
        <p:blipFill rotWithShape="1">
          <a:blip r:embed="rId3"/>
          <a:srcRect l="56540" r="12282"/>
          <a:stretch/>
        </p:blipFill>
        <p:spPr>
          <a:xfrm>
            <a:off x="20" y="10"/>
            <a:ext cx="3476673" cy="6857990"/>
          </a:xfrm>
          <a:prstGeom prst="rect">
            <a:avLst/>
          </a:prstGeom>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70E5CFED-2596-4211-90BA-C42832A06437}"/>
              </a:ext>
            </a:extLst>
          </p:cNvPr>
          <p:cNvSpPr>
            <a:spLocks noGrp="1" noChangeArrowheads="1"/>
          </p:cNvSpPr>
          <p:nvPr>
            <p:ph type="title"/>
          </p:nvPr>
        </p:nvSpPr>
        <p:spPr/>
        <p:txBody>
          <a:bodyPr/>
          <a:lstStyle/>
          <a:p>
            <a:r>
              <a:rPr lang="en-US" altLang="en-US"/>
              <a:t>Ordered Rule Set vs. Voting</a:t>
            </a:r>
          </a:p>
        </p:txBody>
      </p:sp>
      <p:sp>
        <p:nvSpPr>
          <p:cNvPr id="9218" name="Rectangle 2">
            <a:extLst>
              <a:ext uri="{FF2B5EF4-FFF2-40B4-BE49-F238E27FC236}">
                <a16:creationId xmlns:a16="http://schemas.microsoft.com/office/drawing/2014/main" id="{F518131B-AF81-4DDC-BDF2-852066355663}"/>
              </a:ext>
            </a:extLst>
          </p:cNvPr>
          <p:cNvSpPr>
            <a:spLocks noGrp="1" noChangeArrowheads="1"/>
          </p:cNvSpPr>
          <p:nvPr>
            <p:ph idx="1"/>
          </p:nvPr>
        </p:nvSpPr>
        <p:spPr>
          <a:xfrm>
            <a:off x="611187" y="1584323"/>
            <a:ext cx="7886700" cy="4908551"/>
          </a:xfrm>
        </p:spPr>
        <p:txBody>
          <a:bodyPr>
            <a:normAutofit fontScale="92500" lnSpcReduction="10000"/>
          </a:bodyPr>
          <a:lstStyle/>
          <a:p>
            <a:r>
              <a:rPr lang="en-US" altLang="en-US" dirty="0"/>
              <a:t>Rules are rank ordered according to their priority</a:t>
            </a:r>
          </a:p>
          <a:p>
            <a:pPr lvl="1"/>
            <a:r>
              <a:rPr lang="en-US" altLang="en-US" dirty="0"/>
              <a:t>An ordered rule set is known as a decision list</a:t>
            </a:r>
          </a:p>
          <a:p>
            <a:r>
              <a:rPr lang="en-US" altLang="en-US" dirty="0"/>
              <a:t>When a test record is presented to the classifier </a:t>
            </a:r>
          </a:p>
          <a:p>
            <a:pPr lvl="1"/>
            <a:r>
              <a:rPr lang="en-US" altLang="en-US" dirty="0"/>
              <a:t>It is assigned to the class label of the highest ranked rule it has triggered (R3 is selected below -&gt; Amphibians)</a:t>
            </a:r>
          </a:p>
          <a:p>
            <a:pPr lvl="1"/>
            <a:r>
              <a:rPr lang="en-US" altLang="en-US" dirty="0"/>
              <a:t>If none of the rules fired, it is assigned to the default class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endParaRPr lang="en-US" altLang="en-US" dirty="0"/>
          </a:p>
          <a:p>
            <a:r>
              <a:rPr lang="en-US" altLang="en-US" dirty="0"/>
              <a:t>Alternative: (weighted) voting by all matching rules (-&gt; Amphibians)</a:t>
            </a:r>
          </a:p>
        </p:txBody>
      </p:sp>
      <p:sp>
        <p:nvSpPr>
          <p:cNvPr id="9219" name="Rectangle 3">
            <a:extLst>
              <a:ext uri="{FF2B5EF4-FFF2-40B4-BE49-F238E27FC236}">
                <a16:creationId xmlns:a16="http://schemas.microsoft.com/office/drawing/2014/main" id="{D683A57F-B022-43B3-884F-D016F48FF6BF}"/>
              </a:ext>
            </a:extLst>
          </p:cNvPr>
          <p:cNvSpPr>
            <a:spLocks noChangeArrowheads="1"/>
          </p:cNvSpPr>
          <p:nvPr/>
        </p:nvSpPr>
        <p:spPr bwMode="auto">
          <a:xfrm>
            <a:off x="1364457" y="3200401"/>
            <a:ext cx="5483224" cy="164862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R3: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pPr>
            <a:r>
              <a:rPr lang="en-US" altLang="en-US" sz="1600" dirty="0">
                <a:latin typeface="Arial" panose="020B0604020202020204" pitchFamily="34" charset="0"/>
              </a:rPr>
              <a:t>R5: (Give Birth = no)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buFontTx/>
              <a:buNone/>
            </a:pPr>
            <a:r>
              <a:rPr lang="en-US" altLang="en-US" sz="1600" dirty="0">
                <a:latin typeface="Arial" panose="020B0604020202020204" pitchFamily="34" charset="0"/>
              </a:rPr>
              <a:t> </a:t>
            </a:r>
          </a:p>
        </p:txBody>
      </p:sp>
      <p:grpSp>
        <p:nvGrpSpPr>
          <p:cNvPr id="9220" name="Group 4">
            <a:extLst>
              <a:ext uri="{FF2B5EF4-FFF2-40B4-BE49-F238E27FC236}">
                <a16:creationId xmlns:a16="http://schemas.microsoft.com/office/drawing/2014/main" id="{7A9E0F46-E81E-43E4-B895-F2CD30C5D316}"/>
              </a:ext>
            </a:extLst>
          </p:cNvPr>
          <p:cNvGrpSpPr>
            <a:grpSpLocks/>
          </p:cNvGrpSpPr>
          <p:nvPr/>
        </p:nvGrpSpPr>
        <p:grpSpPr bwMode="auto">
          <a:xfrm>
            <a:off x="533400" y="5230019"/>
            <a:ext cx="7999413" cy="458787"/>
            <a:chOff x="384" y="3127"/>
            <a:chExt cx="5039" cy="289"/>
          </a:xfrm>
        </p:grpSpPr>
        <p:pic>
          <p:nvPicPr>
            <p:cNvPr id="9221" name="Picture 5">
              <a:extLst>
                <a:ext uri="{FF2B5EF4-FFF2-40B4-BE49-F238E27FC236}">
                  <a16:creationId xmlns:a16="http://schemas.microsoft.com/office/drawing/2014/main" id="{7ECF6161-09D1-4CCE-B514-DB62F717D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3127"/>
              <a:ext cx="5039" cy="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2" name="Text Box 6">
              <a:extLst>
                <a:ext uri="{FF2B5EF4-FFF2-40B4-BE49-F238E27FC236}">
                  <a16:creationId xmlns:a16="http://schemas.microsoft.com/office/drawing/2014/main" id="{9682351A-87CF-4E02-A7E0-7EE2BCBFAD08}"/>
                </a:ext>
              </a:extLst>
            </p:cNvPr>
            <p:cNvSpPr txBox="1">
              <a:spLocks noChangeArrowheads="1"/>
            </p:cNvSpPr>
            <p:nvPr/>
          </p:nvSpPr>
          <p:spPr bwMode="auto">
            <a:xfrm>
              <a:off x="384" y="3127"/>
              <a:ext cx="503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23" name="Line 7">
            <a:extLst>
              <a:ext uri="{FF2B5EF4-FFF2-40B4-BE49-F238E27FC236}">
                <a16:creationId xmlns:a16="http://schemas.microsoft.com/office/drawing/2014/main" id="{66806E1A-094A-484D-827A-BFFFE6DA8A2E}"/>
              </a:ext>
            </a:extLst>
          </p:cNvPr>
          <p:cNvSpPr>
            <a:spLocks noChangeShapeType="1"/>
          </p:cNvSpPr>
          <p:nvPr/>
        </p:nvSpPr>
        <p:spPr bwMode="auto">
          <a:xfrm flipH="1">
            <a:off x="760413" y="4471194"/>
            <a:ext cx="5365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4" name="Line 8">
            <a:extLst>
              <a:ext uri="{FF2B5EF4-FFF2-40B4-BE49-F238E27FC236}">
                <a16:creationId xmlns:a16="http://schemas.microsoft.com/office/drawing/2014/main" id="{83903B49-E2E7-44C7-B3D5-46E635574313}"/>
              </a:ext>
            </a:extLst>
          </p:cNvPr>
          <p:cNvSpPr>
            <a:spLocks noChangeShapeType="1"/>
          </p:cNvSpPr>
          <p:nvPr/>
        </p:nvSpPr>
        <p:spPr bwMode="auto">
          <a:xfrm>
            <a:off x="762000" y="4471194"/>
            <a:ext cx="1588" cy="762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5" name="Line 9">
            <a:extLst>
              <a:ext uri="{FF2B5EF4-FFF2-40B4-BE49-F238E27FC236}">
                <a16:creationId xmlns:a16="http://schemas.microsoft.com/office/drawing/2014/main" id="{7BCFCA0B-559F-435D-979E-F400BD2EB8AB}"/>
              </a:ext>
            </a:extLst>
          </p:cNvPr>
          <p:cNvSpPr>
            <a:spLocks noChangeShapeType="1"/>
          </p:cNvSpPr>
          <p:nvPr/>
        </p:nvSpPr>
        <p:spPr bwMode="auto">
          <a:xfrm flipH="1">
            <a:off x="989013" y="4852194"/>
            <a:ext cx="3079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Line 10">
            <a:extLst>
              <a:ext uri="{FF2B5EF4-FFF2-40B4-BE49-F238E27FC236}">
                <a16:creationId xmlns:a16="http://schemas.microsoft.com/office/drawing/2014/main" id="{04CFF684-BE68-40D5-81EB-700009018DC7}"/>
              </a:ext>
            </a:extLst>
          </p:cNvPr>
          <p:cNvSpPr>
            <a:spLocks noChangeShapeType="1"/>
          </p:cNvSpPr>
          <p:nvPr/>
        </p:nvSpPr>
        <p:spPr bwMode="auto">
          <a:xfrm>
            <a:off x="990600" y="4852194"/>
            <a:ext cx="1588" cy="381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TextBox 4">
            <a:extLst>
              <a:ext uri="{FF2B5EF4-FFF2-40B4-BE49-F238E27FC236}">
                <a16:creationId xmlns:a16="http://schemas.microsoft.com/office/drawing/2014/main" id="{8E082DDF-5744-4ED8-7320-43745AA07346}"/>
              </a:ext>
            </a:extLst>
          </p:cNvPr>
          <p:cNvSpPr txBox="1"/>
          <p:nvPr/>
        </p:nvSpPr>
        <p:spPr>
          <a:xfrm>
            <a:off x="5781227" y="4653438"/>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
        <p:nvSpPr>
          <p:cNvPr id="3" name="Speech Bubble: Rectangle with Corners Rounded 2">
            <a:extLst>
              <a:ext uri="{FF2B5EF4-FFF2-40B4-BE49-F238E27FC236}">
                <a16:creationId xmlns:a16="http://schemas.microsoft.com/office/drawing/2014/main" id="{6C8882D5-3AD6-F147-1373-1710101C99AD}"/>
              </a:ext>
            </a:extLst>
          </p:cNvPr>
          <p:cNvSpPr/>
          <p:nvPr/>
        </p:nvSpPr>
        <p:spPr>
          <a:xfrm>
            <a:off x="7620000" y="5823741"/>
            <a:ext cx="1447800" cy="804067"/>
          </a:xfrm>
          <a:prstGeom prst="wedgeRoundRectCallout">
            <a:avLst>
              <a:gd name="adj1" fmla="val -26964"/>
              <a:gd name="adj2" fmla="val -89899"/>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t>R3, 4  and 5 cover the observation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DD4A86B3-0A9D-4DE3-AEEE-97F118D4C8AE}"/>
              </a:ext>
            </a:extLst>
          </p:cNvPr>
          <p:cNvSpPr>
            <a:spLocks noGrp="1" noChangeArrowheads="1"/>
          </p:cNvSpPr>
          <p:nvPr>
            <p:ph type="title"/>
          </p:nvPr>
        </p:nvSpPr>
        <p:spPr>
          <a:xfrm>
            <a:off x="628650" y="46037"/>
            <a:ext cx="7886700" cy="1325563"/>
          </a:xfrm>
        </p:spPr>
        <p:txBody>
          <a:bodyPr/>
          <a:lstStyle/>
          <a:p>
            <a:r>
              <a:rPr lang="en-US" altLang="en-US" dirty="0"/>
              <a:t>Rules From Decision Trees</a:t>
            </a:r>
          </a:p>
        </p:txBody>
      </p:sp>
      <p:sp>
        <p:nvSpPr>
          <p:cNvPr id="14338" name="Text Box 2">
            <a:extLst>
              <a:ext uri="{FF2B5EF4-FFF2-40B4-BE49-F238E27FC236}">
                <a16:creationId xmlns:a16="http://schemas.microsoft.com/office/drawing/2014/main" id="{FB96185F-0053-40E3-85BB-4442B5526AF1}"/>
              </a:ext>
            </a:extLst>
          </p:cNvPr>
          <p:cNvSpPr txBox="1">
            <a:spLocks noChangeArrowheads="1"/>
          </p:cNvSpPr>
          <p:nvPr/>
        </p:nvSpPr>
        <p:spPr bwMode="auto">
          <a:xfrm>
            <a:off x="628650" y="4918077"/>
            <a:ext cx="7885112" cy="1787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are created by reading the decisions in tree branches from the root to a final node.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 set contains as much information as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can be simplified (similar to pruning of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Example: C4.5rules</a:t>
            </a:r>
          </a:p>
        </p:txBody>
      </p:sp>
      <p:pic>
        <p:nvPicPr>
          <p:cNvPr id="14339" name="Picture 3">
            <a:extLst>
              <a:ext uri="{FF2B5EF4-FFF2-40B4-BE49-F238E27FC236}">
                <a16:creationId xmlns:a16="http://schemas.microsoft.com/office/drawing/2014/main" id="{AE330841-C6A5-411E-8669-81ACB59B1E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38"/>
          <a:stretch/>
        </p:blipFill>
        <p:spPr bwMode="auto">
          <a:xfrm>
            <a:off x="838199" y="1057157"/>
            <a:ext cx="6291263" cy="37434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029E035-FA7A-4BA1-82DA-78DA78047F12}"/>
              </a:ext>
            </a:extLst>
          </p:cNvPr>
          <p:cNvSpPr>
            <a:spLocks noGrp="1" noChangeArrowheads="1"/>
          </p:cNvSpPr>
          <p:nvPr>
            <p:ph type="title"/>
          </p:nvPr>
        </p:nvSpPr>
        <p:spPr/>
        <p:txBody>
          <a:bodyPr/>
          <a:lstStyle/>
          <a:p>
            <a:r>
              <a:rPr lang="en-US" altLang="en-US"/>
              <a:t>Direct Methods of Rule Generation</a:t>
            </a:r>
          </a:p>
        </p:txBody>
      </p:sp>
      <p:sp>
        <p:nvSpPr>
          <p:cNvPr id="3" name="Content Placeholder 2">
            <a:extLst>
              <a:ext uri="{FF2B5EF4-FFF2-40B4-BE49-F238E27FC236}">
                <a16:creationId xmlns:a16="http://schemas.microsoft.com/office/drawing/2014/main" id="{3BE5D356-D714-4BFB-B5BC-56A2F46847C5}"/>
              </a:ext>
            </a:extLst>
          </p:cNvPr>
          <p:cNvSpPr>
            <a:spLocks noGrp="1"/>
          </p:cNvSpPr>
          <p:nvPr>
            <p:ph idx="1"/>
          </p:nvPr>
        </p:nvSpPr>
        <p:spPr/>
        <p:txBody>
          <a:bodyPr/>
          <a:lstStyle/>
          <a:p>
            <a:r>
              <a:rPr lang="en-US" altLang="en-US" dirty="0"/>
              <a:t>Extract rules directly from the data</a:t>
            </a:r>
          </a:p>
          <a:p>
            <a:r>
              <a:rPr lang="en-US" altLang="en-US" dirty="0"/>
              <a:t>Sequential Covering (Example: try to cover class +)</a:t>
            </a:r>
          </a:p>
          <a:p>
            <a:endParaRPr lang="en-US" altLang="en-US" dirty="0"/>
          </a:p>
          <a:p>
            <a:endParaRPr lang="en-US" dirty="0"/>
          </a:p>
        </p:txBody>
      </p:sp>
      <p:graphicFrame>
        <p:nvGraphicFramePr>
          <p:cNvPr id="16387" name="Object 3">
            <a:extLst>
              <a:ext uri="{FF2B5EF4-FFF2-40B4-BE49-F238E27FC236}">
                <a16:creationId xmlns:a16="http://schemas.microsoft.com/office/drawing/2014/main" id="{08B90B7A-5458-4850-A408-6594C1484EFF}"/>
              </a:ext>
            </a:extLst>
          </p:cNvPr>
          <p:cNvGraphicFramePr>
            <a:graphicFrameLocks noChangeAspect="1"/>
          </p:cNvGraphicFramePr>
          <p:nvPr>
            <p:extLst>
              <p:ext uri="{D42A27DB-BD31-4B8C-83A1-F6EECF244321}">
                <p14:modId xmlns:p14="http://schemas.microsoft.com/office/powerpoint/2010/main" val="2021164113"/>
              </p:ext>
            </p:extLst>
          </p:nvPr>
        </p:nvGraphicFramePr>
        <p:xfrm>
          <a:off x="528638" y="2971800"/>
          <a:ext cx="2500312" cy="2552700"/>
        </p:xfrm>
        <a:graphic>
          <a:graphicData uri="http://schemas.openxmlformats.org/presentationml/2006/ole">
            <mc:AlternateContent xmlns:mc="http://schemas.openxmlformats.org/markup-compatibility/2006">
              <mc:Choice xmlns:v="urn:schemas-microsoft-com:vml" Requires="v">
                <p:oleObj r:id="rId3" imgW="3234960" imgH="3650040" progId="">
                  <p:embed/>
                </p:oleObj>
              </mc:Choice>
              <mc:Fallback>
                <p:oleObj r:id="rId3" imgW="3234960" imgH="36500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2971800"/>
                        <a:ext cx="2500312" cy="2552700"/>
                      </a:xfrm>
                      <a:prstGeom prst="rect">
                        <a:avLst/>
                      </a:prstGeom>
                      <a:noFill/>
                      <a:effectLst/>
                    </p:spPr>
                  </p:pic>
                </p:oleObj>
              </mc:Fallback>
            </mc:AlternateContent>
          </a:graphicData>
        </a:graphic>
      </p:graphicFrame>
      <p:graphicFrame>
        <p:nvGraphicFramePr>
          <p:cNvPr id="16388" name="Object 4">
            <a:extLst>
              <a:ext uri="{FF2B5EF4-FFF2-40B4-BE49-F238E27FC236}">
                <a16:creationId xmlns:a16="http://schemas.microsoft.com/office/drawing/2014/main" id="{A617E868-AB7D-4E02-B73A-4FA5849AF95B}"/>
              </a:ext>
            </a:extLst>
          </p:cNvPr>
          <p:cNvGraphicFramePr>
            <a:graphicFrameLocks noChangeAspect="1"/>
          </p:cNvGraphicFramePr>
          <p:nvPr>
            <p:extLst>
              <p:ext uri="{D42A27DB-BD31-4B8C-83A1-F6EECF244321}">
                <p14:modId xmlns:p14="http://schemas.microsoft.com/office/powerpoint/2010/main" val="571612671"/>
              </p:ext>
            </p:extLst>
          </p:nvPr>
        </p:nvGraphicFramePr>
        <p:xfrm>
          <a:off x="3232150" y="2989262"/>
          <a:ext cx="2297113" cy="2473325"/>
        </p:xfrm>
        <a:graphic>
          <a:graphicData uri="http://schemas.openxmlformats.org/presentationml/2006/ole">
            <mc:AlternateContent xmlns:mc="http://schemas.openxmlformats.org/markup-compatibility/2006">
              <mc:Choice xmlns:v="urn:schemas-microsoft-com:vml" Requires="v">
                <p:oleObj r:id="rId5" imgW="1800000" imgH="1800000" progId="">
                  <p:embed/>
                </p:oleObj>
              </mc:Choice>
              <mc:Fallback>
                <p:oleObj r:id="rId5" imgW="1800000" imgH="18000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989262"/>
                        <a:ext cx="2297113" cy="2473325"/>
                      </a:xfrm>
                      <a:prstGeom prst="rect">
                        <a:avLst/>
                      </a:prstGeom>
                      <a:noFill/>
                      <a:effectLst/>
                    </p:spPr>
                  </p:pic>
                </p:oleObj>
              </mc:Fallback>
            </mc:AlternateContent>
          </a:graphicData>
        </a:graphic>
      </p:graphicFrame>
      <p:graphicFrame>
        <p:nvGraphicFramePr>
          <p:cNvPr id="16389" name="Object 5">
            <a:extLst>
              <a:ext uri="{FF2B5EF4-FFF2-40B4-BE49-F238E27FC236}">
                <a16:creationId xmlns:a16="http://schemas.microsoft.com/office/drawing/2014/main" id="{A08484AD-4B09-4CCB-AE07-EB953F7FA6CD}"/>
              </a:ext>
            </a:extLst>
          </p:cNvPr>
          <p:cNvGraphicFramePr>
            <a:graphicFrameLocks noChangeAspect="1"/>
          </p:cNvGraphicFramePr>
          <p:nvPr>
            <p:extLst>
              <p:ext uri="{D42A27DB-BD31-4B8C-83A1-F6EECF244321}">
                <p14:modId xmlns:p14="http://schemas.microsoft.com/office/powerpoint/2010/main" val="3472124673"/>
              </p:ext>
            </p:extLst>
          </p:nvPr>
        </p:nvGraphicFramePr>
        <p:xfrm>
          <a:off x="5773738" y="2989262"/>
          <a:ext cx="2581275" cy="2506663"/>
        </p:xfrm>
        <a:graphic>
          <a:graphicData uri="http://schemas.openxmlformats.org/presentationml/2006/ole">
            <mc:AlternateContent xmlns:mc="http://schemas.openxmlformats.org/markup-compatibility/2006">
              <mc:Choice xmlns:v="urn:schemas-microsoft-com:vml" Requires="v">
                <p:oleObj r:id="rId7" imgW="1800000" imgH="1800000" progId="">
                  <p:embed/>
                </p:oleObj>
              </mc:Choice>
              <mc:Fallback>
                <p:oleObj r:id="rId7" imgW="1800000" imgH="18000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3738" y="2989262"/>
                        <a:ext cx="2581275" cy="2506663"/>
                      </a:xfrm>
                      <a:prstGeom prst="rect">
                        <a:avLst/>
                      </a:prstGeom>
                      <a:noFill/>
                      <a:effectLst/>
                    </p:spPr>
                  </p:pic>
                </p:oleObj>
              </mc:Fallback>
            </mc:AlternateContent>
          </a:graphicData>
        </a:graphic>
      </p:graphicFrame>
      <p:sp>
        <p:nvSpPr>
          <p:cNvPr id="16390" name="Text Box 6">
            <a:extLst>
              <a:ext uri="{FF2B5EF4-FFF2-40B4-BE49-F238E27FC236}">
                <a16:creationId xmlns:a16="http://schemas.microsoft.com/office/drawing/2014/main" id="{347105DD-347F-4E1D-A9EE-18F75111FBF9}"/>
              </a:ext>
            </a:extLst>
          </p:cNvPr>
          <p:cNvSpPr txBox="1">
            <a:spLocks noChangeArrowheads="1"/>
          </p:cNvSpPr>
          <p:nvPr/>
        </p:nvSpPr>
        <p:spPr bwMode="auto">
          <a:xfrm>
            <a:off x="8382000" y="3692525"/>
            <a:ext cx="436563"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a:t>
            </a:r>
          </a:p>
        </p:txBody>
      </p:sp>
      <p:sp>
        <p:nvSpPr>
          <p:cNvPr id="16391" name="Text Box 7">
            <a:extLst>
              <a:ext uri="{FF2B5EF4-FFF2-40B4-BE49-F238E27FC236}">
                <a16:creationId xmlns:a16="http://schemas.microsoft.com/office/drawing/2014/main" id="{10C8AFEC-06A1-41D2-BE85-63913D9ED8AF}"/>
              </a:ext>
            </a:extLst>
          </p:cNvPr>
          <p:cNvSpPr txBox="1">
            <a:spLocks noChangeArrowheads="1"/>
          </p:cNvSpPr>
          <p:nvPr/>
        </p:nvSpPr>
        <p:spPr bwMode="auto">
          <a:xfrm>
            <a:off x="2911475" y="5051425"/>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16392" name="Line 8">
            <a:extLst>
              <a:ext uri="{FF2B5EF4-FFF2-40B4-BE49-F238E27FC236}">
                <a16:creationId xmlns:a16="http://schemas.microsoft.com/office/drawing/2014/main" id="{8B6CA53C-8271-4F7A-A467-86CAD34F9DAB}"/>
              </a:ext>
            </a:extLst>
          </p:cNvPr>
          <p:cNvSpPr>
            <a:spLocks noChangeShapeType="1"/>
          </p:cNvSpPr>
          <p:nvPr/>
        </p:nvSpPr>
        <p:spPr bwMode="auto">
          <a:xfrm>
            <a:off x="460375" y="5091112"/>
            <a:ext cx="2703513" cy="142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3" name="Line 9">
            <a:extLst>
              <a:ext uri="{FF2B5EF4-FFF2-40B4-BE49-F238E27FC236}">
                <a16:creationId xmlns:a16="http://schemas.microsoft.com/office/drawing/2014/main" id="{2EB136D9-0272-4397-B077-AD271D9CD311}"/>
              </a:ext>
            </a:extLst>
          </p:cNvPr>
          <p:cNvSpPr>
            <a:spLocks noChangeShapeType="1"/>
          </p:cNvSpPr>
          <p:nvPr/>
        </p:nvSpPr>
        <p:spPr bwMode="auto">
          <a:xfrm flipV="1">
            <a:off x="528638" y="2833687"/>
            <a:ext cx="1587" cy="2354263"/>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Text Box 10">
            <a:extLst>
              <a:ext uri="{FF2B5EF4-FFF2-40B4-BE49-F238E27FC236}">
                <a16:creationId xmlns:a16="http://schemas.microsoft.com/office/drawing/2014/main" id="{B47CFFAB-0747-4A06-9B4E-C0D19EA4EC7B}"/>
              </a:ext>
            </a:extLst>
          </p:cNvPr>
          <p:cNvSpPr txBox="1">
            <a:spLocks noChangeArrowheads="1"/>
          </p:cNvSpPr>
          <p:nvPr/>
        </p:nvSpPr>
        <p:spPr bwMode="auto">
          <a:xfrm>
            <a:off x="2514600" y="5487987"/>
            <a:ext cx="38973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R1:</a:t>
            </a:r>
            <a:r>
              <a:rPr lang="en-US" altLang="en-US"/>
              <a:t> </a:t>
            </a:r>
            <a:r>
              <a:rPr lang="en-US" altLang="en-US" i="1">
                <a:latin typeface="FreeSerif" pitchFamily="16" charset="0"/>
              </a:rPr>
              <a:t>a&gt;x&gt;b </a:t>
            </a:r>
            <a:r>
              <a:rPr lang="en-US" altLang="en-US" i="1">
                <a:latin typeface="FreeSerif" pitchFamily="16" charset="0"/>
                <a:cs typeface="FreeSerif" pitchFamily="16" charset="0"/>
              </a:rPr>
              <a:t>∧</a:t>
            </a:r>
            <a:r>
              <a:rPr lang="en-US" altLang="en-US" i="1">
                <a:latin typeface="FreeSerif" pitchFamily="16" charset="0"/>
              </a:rPr>
              <a:t> c&gt;y&gt;d </a:t>
            </a:r>
            <a:r>
              <a:rPr lang="en-US" altLang="en-US" i="1">
                <a:latin typeface="FreeSerif" pitchFamily="16" charset="0"/>
                <a:cs typeface="FreeSerif" pitchFamily="16" charset="0"/>
              </a:rPr>
              <a:t>⟶</a:t>
            </a:r>
            <a:r>
              <a:rPr lang="en-US" altLang="en-US" i="1">
                <a:latin typeface="FreeSerif" pitchFamily="16" charset="0"/>
              </a:rPr>
              <a:t> class +</a:t>
            </a:r>
          </a:p>
        </p:txBody>
      </p:sp>
      <p:sp>
        <p:nvSpPr>
          <p:cNvPr id="16395" name="Text Box 11">
            <a:extLst>
              <a:ext uri="{FF2B5EF4-FFF2-40B4-BE49-F238E27FC236}">
                <a16:creationId xmlns:a16="http://schemas.microsoft.com/office/drawing/2014/main" id="{07D5D6E5-CF5C-4516-B833-03826E1E5CC2}"/>
              </a:ext>
            </a:extLst>
          </p:cNvPr>
          <p:cNvSpPr txBox="1">
            <a:spLocks noChangeArrowheads="1"/>
          </p:cNvSpPr>
          <p:nvPr/>
        </p:nvSpPr>
        <p:spPr bwMode="auto">
          <a:xfrm>
            <a:off x="1000125" y="5019675"/>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a</a:t>
            </a:r>
          </a:p>
        </p:txBody>
      </p:sp>
      <p:sp>
        <p:nvSpPr>
          <p:cNvPr id="16396" name="Text Box 12">
            <a:extLst>
              <a:ext uri="{FF2B5EF4-FFF2-40B4-BE49-F238E27FC236}">
                <a16:creationId xmlns:a16="http://schemas.microsoft.com/office/drawing/2014/main" id="{9B2C1617-68D4-4F6D-A967-904500444B63}"/>
              </a:ext>
            </a:extLst>
          </p:cNvPr>
          <p:cNvSpPr txBox="1">
            <a:spLocks noChangeArrowheads="1"/>
          </p:cNvSpPr>
          <p:nvPr/>
        </p:nvSpPr>
        <p:spPr bwMode="auto">
          <a:xfrm>
            <a:off x="1649413" y="5019675"/>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b</a:t>
            </a:r>
          </a:p>
        </p:txBody>
      </p:sp>
      <p:sp>
        <p:nvSpPr>
          <p:cNvPr id="16397" name="Text Box 13">
            <a:extLst>
              <a:ext uri="{FF2B5EF4-FFF2-40B4-BE49-F238E27FC236}">
                <a16:creationId xmlns:a16="http://schemas.microsoft.com/office/drawing/2014/main" id="{4B5F99AB-FA0D-4BFC-A253-F3B703385AEC}"/>
              </a:ext>
            </a:extLst>
          </p:cNvPr>
          <p:cNvSpPr txBox="1">
            <a:spLocks noChangeArrowheads="1"/>
          </p:cNvSpPr>
          <p:nvPr/>
        </p:nvSpPr>
        <p:spPr bwMode="auto">
          <a:xfrm>
            <a:off x="280988" y="3652837"/>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c</a:t>
            </a:r>
          </a:p>
        </p:txBody>
      </p:sp>
      <p:sp>
        <p:nvSpPr>
          <p:cNvPr id="16398" name="Text Box 14">
            <a:extLst>
              <a:ext uri="{FF2B5EF4-FFF2-40B4-BE49-F238E27FC236}">
                <a16:creationId xmlns:a16="http://schemas.microsoft.com/office/drawing/2014/main" id="{4741367E-AE6A-44D2-B83B-3FD8DA64036F}"/>
              </a:ext>
            </a:extLst>
          </p:cNvPr>
          <p:cNvSpPr txBox="1">
            <a:spLocks noChangeArrowheads="1"/>
          </p:cNvSpPr>
          <p:nvPr/>
        </p:nvSpPr>
        <p:spPr bwMode="auto">
          <a:xfrm>
            <a:off x="244475" y="2895600"/>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ECD82C5C-C774-4BFD-941C-EDF66C6B4048}"/>
              </a:ext>
            </a:extLst>
          </p:cNvPr>
          <p:cNvSpPr>
            <a:spLocks noGrp="1" noChangeArrowheads="1"/>
          </p:cNvSpPr>
          <p:nvPr>
            <p:ph type="title"/>
          </p:nvPr>
        </p:nvSpPr>
        <p:spPr/>
        <p:txBody>
          <a:bodyPr/>
          <a:lstStyle/>
          <a:p>
            <a:r>
              <a:rPr lang="en-US" altLang="en-US"/>
              <a:t>Advantages of Rule-Based Classifiers</a:t>
            </a:r>
          </a:p>
        </p:txBody>
      </p:sp>
      <p:graphicFrame>
        <p:nvGraphicFramePr>
          <p:cNvPr id="32772" name="Rectangle 2">
            <a:extLst>
              <a:ext uri="{FF2B5EF4-FFF2-40B4-BE49-F238E27FC236}">
                <a16:creationId xmlns:a16="http://schemas.microsoft.com/office/drawing/2014/main" id="{8B13D723-D4E7-4CEB-941D-D5EC40924C3E}"/>
              </a:ext>
            </a:extLst>
          </p:cNvPr>
          <p:cNvGraphicFramePr>
            <a:graphicFrameLocks noGrp="1"/>
          </p:cNvGraphicFramePr>
          <p:nvPr>
            <p:ph idx="1"/>
            <p:extLst>
              <p:ext uri="{D42A27DB-BD31-4B8C-83A1-F6EECF244321}">
                <p14:modId xmlns:p14="http://schemas.microsoft.com/office/powerpoint/2010/main" val="14172745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3623</Words>
  <Application>Microsoft Office PowerPoint</Application>
  <PresentationFormat>On-screen Show (4:3)</PresentationFormat>
  <Paragraphs>610</Paragraphs>
  <Slides>55</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55</vt:i4>
      </vt:variant>
    </vt:vector>
  </HeadingPairs>
  <TitlesOfParts>
    <vt:vector size="65" baseType="lpstr">
      <vt:lpstr>Arial</vt:lpstr>
      <vt:lpstr>Calibri</vt:lpstr>
      <vt:lpstr>Calibri Light</vt:lpstr>
      <vt:lpstr>Cambria Math</vt:lpstr>
      <vt:lpstr>FreeSerif</vt:lpstr>
      <vt:lpstr>Symbol</vt:lpstr>
      <vt:lpstr>Times New Roman</vt:lpstr>
      <vt:lpstr>Ubuntu</vt:lpstr>
      <vt:lpstr>Wingdings</vt:lpstr>
      <vt:lpstr>1_Office Theme</vt:lpstr>
      <vt:lpstr>Introduction to  Data Mining    Chapter 4 Classification –  Alternative Techniques </vt:lpstr>
      <vt:lpstr>R Code Examples</vt:lpstr>
      <vt:lpstr>Topics</vt:lpstr>
      <vt:lpstr>Rule-Based Classifier</vt:lpstr>
      <vt:lpstr>Using a Rule-Based Classifier</vt:lpstr>
      <vt:lpstr>Ordered Rule Set vs. Voting</vt:lpstr>
      <vt:lpstr>Rules From Decision Trees</vt:lpstr>
      <vt:lpstr>Direct Methods of Rule Generation</vt:lpstr>
      <vt:lpstr>Advantages of Rule-Based Classifiers</vt:lpstr>
      <vt:lpstr>Topics</vt:lpstr>
      <vt:lpstr>Nearest Neighbor Classifiers</vt:lpstr>
      <vt:lpstr>Nearest-Neighbor Classifiers</vt:lpstr>
      <vt:lpstr>Definition of Nearest Neighbor</vt:lpstr>
      <vt:lpstr>Nearest Neighbor Classification</vt:lpstr>
      <vt:lpstr>Nearest Neighbor Classification</vt:lpstr>
      <vt:lpstr>Nearest neighbor Classification…</vt:lpstr>
      <vt:lpstr>Topics</vt:lpstr>
      <vt:lpstr>Bayes’ Rule</vt:lpstr>
      <vt:lpstr>Example of Bayes Theorem</vt:lpstr>
      <vt:lpstr>Bayesian Classifiers</vt:lpstr>
      <vt:lpstr>Bayesian Classifiers</vt:lpstr>
      <vt:lpstr>Naïve Bayes Classifier</vt:lpstr>
      <vt:lpstr>How to Estimate Probabilities from Data?</vt:lpstr>
      <vt:lpstr>How to Estimate Probabilities from Data?</vt:lpstr>
      <vt:lpstr>Example of Naïve Bayes Classifier</vt:lpstr>
      <vt:lpstr>Naïve Bayes Classifier: Dealing With Low Counts</vt:lpstr>
      <vt:lpstr>Naïve Bayes (Summary)</vt:lpstr>
      <vt:lpstr>Topics</vt:lpstr>
      <vt:lpstr>The Artificial Neuron</vt:lpstr>
      <vt:lpstr>General Structure of an ANN</vt:lpstr>
      <vt:lpstr>Deep Learning / Deep Neural Networks </vt:lpstr>
      <vt:lpstr>Topics</vt:lpstr>
      <vt:lpstr>Support Vector Machines</vt:lpstr>
      <vt:lpstr>Support Vector Machines</vt:lpstr>
      <vt:lpstr>Support Vector Machines</vt:lpstr>
      <vt:lpstr>Support Vector Machines</vt:lpstr>
      <vt:lpstr>Support Vector Machines</vt:lpstr>
      <vt:lpstr>Nonlinear Support Vector Machines</vt:lpstr>
      <vt:lpstr>Nonlinear Support Vector Machines</vt:lpstr>
      <vt:lpstr>Topics</vt:lpstr>
      <vt:lpstr>Ensemble Methods</vt:lpstr>
      <vt:lpstr>General Idea</vt:lpstr>
      <vt:lpstr>Why does it work?</vt:lpstr>
      <vt:lpstr>Examples of Ensemble Methods</vt:lpstr>
      <vt:lpstr>Bagging (Bootstrap Aggregation)</vt:lpstr>
      <vt:lpstr>Boosting</vt:lpstr>
      <vt:lpstr>Random Forests</vt:lpstr>
      <vt:lpstr>Gradient Boosted Decision Trees (XGBoost)</vt:lpstr>
      <vt:lpstr>Other Popular Approaches</vt:lpstr>
      <vt:lpstr>Topics</vt:lpstr>
      <vt:lpstr>Class Imbalance Problem</vt:lpstr>
      <vt:lpstr>Class Imbalance Problem: Evaluation</vt:lpstr>
      <vt:lpstr>Class Imbalance Problem: Learning</vt:lpstr>
      <vt:lpstr>Class Imbalance Problem: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Alternative Techniques</dc:title>
  <dc:creator>Computations</dc:creator>
  <cp:lastModifiedBy>Hahsler, Michael</cp:lastModifiedBy>
  <cp:revision>430</cp:revision>
  <cp:lastPrinted>2001-08-28T17:59:37Z</cp:lastPrinted>
  <dcterms:created xsi:type="dcterms:W3CDTF">1998-03-18T13:44:31Z</dcterms:created>
  <dcterms:modified xsi:type="dcterms:W3CDTF">2025-01-08T16:05:02Z</dcterms:modified>
</cp:coreProperties>
</file>