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9"/>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518"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1" r:id="rId63"/>
    <p:sldId id="322" r:id="rId64"/>
    <p:sldId id="320" r:id="rId65"/>
    <p:sldId id="323" r:id="rId66"/>
    <p:sldId id="324" r:id="rId67"/>
    <p:sldId id="514" r:id="rId68"/>
    <p:sldId id="325" r:id="rId69"/>
    <p:sldId id="354" r:id="rId70"/>
    <p:sldId id="327" r:id="rId71"/>
    <p:sldId id="328" r:id="rId72"/>
    <p:sldId id="329" r:id="rId73"/>
    <p:sldId id="330" r:id="rId74"/>
    <p:sldId id="516" r:id="rId75"/>
    <p:sldId id="507" r:id="rId76"/>
    <p:sldId id="333" r:id="rId77"/>
    <p:sldId id="334" r:id="rId78"/>
    <p:sldId id="338" r:id="rId79"/>
    <p:sldId id="355" r:id="rId80"/>
    <p:sldId id="339" r:id="rId81"/>
    <p:sldId id="340" r:id="rId82"/>
    <p:sldId id="335" r:id="rId83"/>
    <p:sldId id="341" r:id="rId84"/>
    <p:sldId id="342" r:id="rId85"/>
    <p:sldId id="343" r:id="rId86"/>
    <p:sldId id="344" r:id="rId87"/>
    <p:sldId id="517" r:id="rId88"/>
    <p:sldId id="515" r:id="rId89"/>
    <p:sldId id="345" r:id="rId90"/>
    <p:sldId id="508" r:id="rId91"/>
    <p:sldId id="511" r:id="rId92"/>
    <p:sldId id="509" r:id="rId93"/>
    <p:sldId id="512" r:id="rId94"/>
    <p:sldId id="346" r:id="rId95"/>
    <p:sldId id="520" r:id="rId96"/>
    <p:sldId id="519" r:id="rId97"/>
    <p:sldId id="513" r:id="rId98"/>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521415D9-36F7-43E2-AB2F-B90AF26B5E84}">
      <p14:sectionLst xmlns:p14="http://schemas.microsoft.com/office/powerpoint/2010/main">
        <p14:section name="Title Slide" id="{EFC63895-63D1-4E0D-B12B-1DF3D1A7E36C}">
          <p14:sldIdLst>
            <p14:sldId id="356"/>
            <p14:sldId id="506"/>
          </p14:sldIdLst>
        </p14:section>
        <p14:section name="Introduction" id="{22FC23AA-81EC-437F-A709-3FECCE0CA04E}">
          <p14:sldIdLst>
            <p14:sldId id="257"/>
            <p14:sldId id="258"/>
            <p14:sldId id="259"/>
            <p14:sldId id="261"/>
            <p14:sldId id="260"/>
            <p14:sldId id="390"/>
            <p14:sldId id="262"/>
            <p14:sldId id="263"/>
          </p14:sldIdLst>
        </p14:section>
        <p14:section name="Types of Clustering" id="{721C80A5-329B-4D58-8E8D-8527ABA1C5AB}">
          <p14:sldIdLst>
            <p14:sldId id="347"/>
            <p14:sldId id="265"/>
            <p14:sldId id="266"/>
            <p14:sldId id="267"/>
            <p14:sldId id="268"/>
          </p14:sldIdLst>
        </p14:section>
        <p14:section name="Types of Clusters" id="{51CABFCD-9546-44DC-845D-D15005BF5FA1}">
          <p14:sldIdLst>
            <p14:sldId id="348"/>
            <p14:sldId id="270"/>
            <p14:sldId id="271"/>
            <p14:sldId id="272"/>
            <p14:sldId id="273"/>
            <p14:sldId id="275"/>
            <p14:sldId id="276"/>
          </p14:sldIdLst>
        </p14:section>
        <p14:section name="K-Means Clustering" id="{69C25860-EDFA-4004-A151-9E4922137A88}">
          <p14:sldIdLst>
            <p14:sldId id="349"/>
            <p14:sldId id="279"/>
            <p14:sldId id="280"/>
            <p14:sldId id="281"/>
            <p14:sldId id="282"/>
            <p14:sldId id="283"/>
            <p14:sldId id="284"/>
            <p14:sldId id="518"/>
            <p14:sldId id="287"/>
            <p14:sldId id="288"/>
            <p14:sldId id="289"/>
            <p14:sldId id="290"/>
            <p14:sldId id="291"/>
            <p14:sldId id="292"/>
            <p14:sldId id="293"/>
            <p14:sldId id="294"/>
          </p14:sldIdLst>
        </p14:section>
        <p14:section name="Hierarchical Clustering" id="{80B5CCFF-9A7F-45AC-96B3-654473BCC347}">
          <p14:sldIdLst>
            <p14:sldId id="351"/>
            <p14:sldId id="296"/>
            <p14:sldId id="297"/>
            <p14:sldId id="298"/>
            <p14:sldId id="299"/>
            <p14:sldId id="300"/>
            <p14:sldId id="301"/>
            <p14:sldId id="302"/>
            <p14:sldId id="303"/>
            <p14:sldId id="304"/>
            <p14:sldId id="305"/>
            <p14:sldId id="352"/>
            <p14:sldId id="307"/>
            <p14:sldId id="308"/>
            <p14:sldId id="309"/>
            <p14:sldId id="310"/>
            <p14:sldId id="311"/>
            <p14:sldId id="312"/>
            <p14:sldId id="313"/>
            <p14:sldId id="314"/>
          </p14:sldIdLst>
        </p14:section>
        <p14:section name="Density-Based Clustering" id="{FDE64E81-37F6-46B8-863D-4F990D40B95E}">
          <p14:sldIdLst>
            <p14:sldId id="353"/>
            <p14:sldId id="318"/>
            <p14:sldId id="319"/>
            <p14:sldId id="321"/>
            <p14:sldId id="322"/>
            <p14:sldId id="320"/>
            <p14:sldId id="323"/>
            <p14:sldId id="324"/>
            <p14:sldId id="514"/>
            <p14:sldId id="325"/>
          </p14:sldIdLst>
        </p14:section>
        <p14:section name="Cluster Evaluation" id="{CD57345C-60D7-441C-B75B-75B9A2451A07}">
          <p14:sldIdLst>
            <p14:sldId id="354"/>
            <p14:sldId id="327"/>
            <p14:sldId id="328"/>
            <p14:sldId id="329"/>
            <p14:sldId id="330"/>
          </p14:sldIdLst>
        </p14:section>
        <p14:section name="Unsupervised Evaluation" id="{937E8291-6318-46FB-9AC2-98E2DA127528}">
          <p14:sldIdLst>
            <p14:sldId id="516"/>
            <p14:sldId id="507"/>
            <p14:sldId id="333"/>
            <p14:sldId id="334"/>
            <p14:sldId id="338"/>
            <p14:sldId id="355"/>
            <p14:sldId id="339"/>
            <p14:sldId id="340"/>
            <p14:sldId id="335"/>
            <p14:sldId id="341"/>
            <p14:sldId id="342"/>
            <p14:sldId id="343"/>
            <p14:sldId id="344"/>
          </p14:sldIdLst>
        </p14:section>
        <p14:section name="Supervised Evaluation" id="{9DCCA146-6605-4BC0-B712-E6B584AF5086}">
          <p14:sldIdLst>
            <p14:sldId id="517"/>
            <p14:sldId id="515"/>
            <p14:sldId id="345"/>
            <p14:sldId id="508"/>
            <p14:sldId id="511"/>
            <p14:sldId id="509"/>
            <p14:sldId id="512"/>
            <p14:sldId id="346"/>
          </p14:sldIdLst>
        </p14:section>
        <p14:section name="Outliers and Schaling Issues" id="{C76712B7-D9E5-4BAE-A670-A97C2DA25286}">
          <p14:sldIdLst>
            <p14:sldId id="520"/>
            <p14:sldId id="519"/>
          </p14:sldIdLst>
        </p14:section>
        <p14:section name="Conclusion" id="{4EF045BD-7BB2-452B-8859-040A755FB757}">
          <p14:sldIdLst>
            <p14:sldId id="5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2" d="100"/>
          <a:sy n="162" d="100"/>
        </p:scale>
        <p:origin x="1080" y="15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varScale="1">
      <p:scale>
        <a:sx n="100" d="100"/>
        <a:sy n="100" d="100"/>
      </p:scale>
      <p:origin x="0" y="-1675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dirty="0"/>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37600D6-7EB5-3F6C-3632-A84451DA9F31}"/>
            </a:ext>
          </a:extLst>
        </p:cNvPr>
        <p:cNvGrpSpPr/>
        <p:nvPr/>
      </p:nvGrpSpPr>
      <p:grpSpPr>
        <a:xfrm>
          <a:off x="0" y="0"/>
          <a:ext cx="0" cy="0"/>
          <a:chOff x="0" y="0"/>
          <a:chExt cx="0" cy="0"/>
        </a:xfrm>
      </p:grpSpPr>
      <p:sp>
        <p:nvSpPr>
          <p:cNvPr id="116737" name="Rectangle 1">
            <a:extLst>
              <a:ext uri="{FF2B5EF4-FFF2-40B4-BE49-F238E27FC236}">
                <a16:creationId xmlns:a16="http://schemas.microsoft.com/office/drawing/2014/main" id="{BB939263-4254-2D50-A1D0-9921A0AA17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68006DCD-DD4A-25BD-1683-66932B3716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1182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D9115D8-B8DA-9115-6748-FF184EB1AE75}"/>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7B850CBF-9B7E-EA53-436A-8B23664C032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239E725-E7DC-0C70-4356-892B80A7D0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27335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335BC30-7D5B-EB5C-1519-26E8BE2275AF}"/>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0C67A8DB-4F38-BD51-8B4B-600C89753D8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BC15133-7DBB-0316-E544-D5FF1161A75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41495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3EC596D-89E0-0FAE-CEC1-7F49068C8B4D}"/>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4C410F96-8827-73A6-3F31-0AE64EAD6EB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262FF6A7-839C-D171-1D7C-9D0C989CFBE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0682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8.wmf"/></Relationships>
</file>

<file path=ppt/slides/_rels/slide41.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70.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660.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72.wmf"/><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77.wmf"/></Relationships>
</file>

<file path=ppt/slides/_rels/slide77.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image" Target="../media/image75.wmf"/><Relationship Id="rId4" Type="http://schemas.openxmlformats.org/officeDocument/2006/relationships/image" Target="../media/image79.wmf"/></Relationships>
</file>

<file path=ppt/slides/_rels/slide78.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5.png"/><Relationship Id="rId3" Type="http://schemas.openxmlformats.org/officeDocument/2006/relationships/image" Target="../media/image81.png"/><Relationship Id="rId7" Type="http://schemas.openxmlformats.org/officeDocument/2006/relationships/image" Target="../media/image74.png"/><Relationship Id="rId12" Type="http://schemas.openxmlformats.org/officeDocument/2006/relationships/image" Target="../media/image84.png"/><Relationship Id="rId2" Type="http://schemas.openxmlformats.org/officeDocument/2006/relationships/notesSlide" Target="../notesSlides/notesSlide78.xml"/><Relationship Id="rId16" Type="http://schemas.openxmlformats.org/officeDocument/2006/relationships/image" Target="../media/image88.png"/><Relationship Id="rId1" Type="http://schemas.openxmlformats.org/officeDocument/2006/relationships/slideLayout" Target="../slideLayouts/slideLayout2.xml"/><Relationship Id="rId11" Type="http://schemas.openxmlformats.org/officeDocument/2006/relationships/image" Target="../media/image83.png"/><Relationship Id="rId15" Type="http://schemas.openxmlformats.org/officeDocument/2006/relationships/image" Target="../media/image87.png"/><Relationship Id="rId10" Type="http://schemas.openxmlformats.org/officeDocument/2006/relationships/image" Target="../media/image73.png"/><Relationship Id="rId9" Type="http://schemas.openxmlformats.org/officeDocument/2006/relationships/image" Target="../media/image82.png"/><Relationship Id="rId14" Type="http://schemas.openxmlformats.org/officeDocument/2006/relationships/image" Target="../media/image86.pn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79.xml"/><Relationship Id="rId1" Type="http://schemas.openxmlformats.org/officeDocument/2006/relationships/slideLayout" Target="../slideLayouts/slideLayout6.xml"/><Relationship Id="rId6" Type="http://schemas.openxmlformats.org/officeDocument/2006/relationships/image" Target="../media/image83.emf"/><Relationship Id="rId5" Type="http://schemas.openxmlformats.org/officeDocument/2006/relationships/oleObject" Target="../embeddings/oleObject10.bin"/><Relationship Id="rId4" Type="http://schemas.openxmlformats.org/officeDocument/2006/relationships/image" Target="../media/image82.emf"/></Relationships>
</file>

<file path=ppt/slides/_rels/slide82.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900.png"/><Relationship Id="rId5" Type="http://schemas.openxmlformats.org/officeDocument/2006/relationships/image" Target="../media/image91.png"/><Relationship Id="rId4" Type="http://schemas.openxmlformats.org/officeDocument/2006/relationships/image" Target="../media/image90.png"/></Relationships>
</file>

<file path=ppt/slides/_rels/slide8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4.wmf"/></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9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70.png"/><Relationship Id="rId4" Type="http://schemas.openxmlformats.org/officeDocument/2006/relationships/image" Target="../media/image960.png"/></Relationships>
</file>

<file path=ppt/slides/_rels/slide91.xml.rels><?xml version="1.0" encoding="UTF-8" standalone="yes"?>
<Relationships xmlns="http://schemas.openxmlformats.org/package/2006/relationships"><Relationship Id="rId3" Type="http://schemas.openxmlformats.org/officeDocument/2006/relationships/image" Target="../media/image950.png"/><Relationship Id="rId7" Type="http://schemas.openxmlformats.org/officeDocument/2006/relationships/image" Target="../media/image95.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70.png"/><Relationship Id="rId4" Type="http://schemas.openxmlformats.org/officeDocument/2006/relationships/image" Target="../media/image960.png"/></Relationships>
</file>

<file path=ppt/slides/_rels/slide9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0.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101.png"/></Relationships>
</file>

<file path=ppt/slides/_rels/slide93.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100.png"/><Relationship Id="rId7" Type="http://schemas.openxmlformats.org/officeDocument/2006/relationships/image" Target="../media/image97.png"/><Relationship Id="rId2"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4.png"/><Relationship Id="rId4" Type="http://schemas.openxmlformats.org/officeDocument/2006/relationships/image" Target="../media/image103.png"/><Relationship Id="rId9" Type="http://schemas.openxmlformats.org/officeDocument/2006/relationships/image" Target="../media/image99.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dirty="0"/>
              <a:t>Based in Slides </a:t>
            </a:r>
            <a:r>
              <a:rPr lang="en-US" sz="1700" dirty="0"/>
              <a:t>by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E7B0376A-A779-3C71-D565-9B50D137F092}"/>
              </a:ext>
            </a:extLst>
          </p:cNvPr>
          <p:cNvGrpSpPr/>
          <p:nvPr/>
        </p:nvGrpSpPr>
        <p:grpSpPr>
          <a:xfrm>
            <a:off x="358485" y="5937042"/>
            <a:ext cx="3179074" cy="726162"/>
            <a:chOff x="397625" y="6239875"/>
            <a:chExt cx="3179074" cy="726162"/>
          </a:xfrm>
        </p:grpSpPr>
        <p:pic>
          <p:nvPicPr>
            <p:cNvPr id="4" name="Picture 4" descr="Creative Commons License">
              <a:extLst>
                <a:ext uri="{FF2B5EF4-FFF2-40B4-BE49-F238E27FC236}">
                  <a16:creationId xmlns:a16="http://schemas.microsoft.com/office/drawing/2014/main" id="{06250C5E-FF03-B2BF-2490-43ADA0CA7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1" y="62398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05DD9C-7DCB-2779-F048-4E49F1A5EE25}"/>
                </a:ext>
              </a:extLst>
            </p:cNvPr>
            <p:cNvSpPr txBox="1"/>
            <p:nvPr/>
          </p:nvSpPr>
          <p:spPr>
            <a:xfrm>
              <a:off x="397625" y="6535150"/>
              <a:ext cx="3179074" cy="430887"/>
            </a:xfrm>
            <a:prstGeom prst="rect">
              <a:avLst/>
            </a:prstGeom>
            <a:noFill/>
          </p:spPr>
          <p:txBody>
            <a:bodyPr wrap="square">
              <a:spAutoFit/>
            </a:bodyPr>
            <a:lstStyle/>
            <a:p>
              <a:pPr>
                <a:spcAft>
                  <a:spcPts val="600"/>
                </a:spcAft>
              </a:pPr>
              <a:r>
                <a:rPr lang="en-US" sz="1100" dirty="0">
                  <a:solidFill>
                    <a:schemeClr val="tx1"/>
                  </a:solidFill>
                  <a:latin typeface="+mj-lt"/>
                </a:rPr>
                <a:t>This work is licensed under a </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solidFill>
                  <a:latin typeface="+mj-lt"/>
                  <a:hlinkClick r:id="rId5">
                    <a:extLst>
                      <a:ext uri="{A12FA001-AC4F-418D-AE19-62706E023703}">
                        <ahyp:hlinkClr xmlns:ahyp="http://schemas.microsoft.com/office/drawing/2018/hyperlinkcolor" val="tx"/>
                      </a:ext>
                    </a:extLst>
                  </a:hlinkClick>
                </a:rPr>
                <a:t>ShareAlike</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 4.0 International License</a:t>
              </a:r>
              <a:r>
                <a:rPr lang="en-US" sz="1100" dirty="0">
                  <a:solidFill>
                    <a:schemeClr val="tx1"/>
                  </a:solidFill>
                  <a:latin typeface="+mj-lt"/>
                </a:rPr>
                <a:t>.</a:t>
              </a:r>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grpSp>
        <p:nvGrpSpPr>
          <p:cNvPr id="2" name="Group 1">
            <a:extLst>
              <a:ext uri="{FF2B5EF4-FFF2-40B4-BE49-F238E27FC236}">
                <a16:creationId xmlns:a16="http://schemas.microsoft.com/office/drawing/2014/main" id="{20EA6D91-077C-248B-CFF4-D9F20918D25D}"/>
              </a:ext>
            </a:extLst>
          </p:cNvPr>
          <p:cNvGrpSpPr/>
          <p:nvPr/>
        </p:nvGrpSpPr>
        <p:grpSpPr>
          <a:xfrm>
            <a:off x="1218406" y="1724025"/>
            <a:ext cx="2362200" cy="4206875"/>
            <a:chOff x="1218406" y="1724025"/>
            <a:chExt cx="2362200" cy="4206875"/>
          </a:xfrm>
        </p:grpSpPr>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1218406"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Original Points</a:t>
              </a:r>
            </a:p>
          </p:txBody>
        </p:sp>
      </p:grpSp>
      <p:grpSp>
        <p:nvGrpSpPr>
          <p:cNvPr id="4" name="Group 3">
            <a:extLst>
              <a:ext uri="{FF2B5EF4-FFF2-40B4-BE49-F238E27FC236}">
                <a16:creationId xmlns:a16="http://schemas.microsoft.com/office/drawing/2014/main" id="{DBC66C35-6473-2DD8-3B68-9E4716ED7C00}"/>
              </a:ext>
            </a:extLst>
          </p:cNvPr>
          <p:cNvGrpSpPr/>
          <p:nvPr/>
        </p:nvGrpSpPr>
        <p:grpSpPr>
          <a:xfrm>
            <a:off x="4038600" y="1295400"/>
            <a:ext cx="4265613" cy="4633913"/>
            <a:chOff x="4038600" y="1295400"/>
            <a:chExt cx="4265613" cy="4633913"/>
          </a:xfrm>
        </p:grpSpPr>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A Partitional  Clustering</a:t>
                </a:r>
              </a:p>
            </p:txBody>
          </p:sp>
        </p:grpSp>
        <p:sp>
          <p:nvSpPr>
            <p:cNvPr id="3" name="Arrow: Right 2">
              <a:extLst>
                <a:ext uri="{FF2B5EF4-FFF2-40B4-BE49-F238E27FC236}">
                  <a16:creationId xmlns:a16="http://schemas.microsoft.com/office/drawing/2014/main" id="{7316BFEB-B3C1-9245-0869-2E67ECD3A3BD}"/>
                </a:ext>
              </a:extLst>
            </p:cNvPr>
            <p:cNvSpPr/>
            <p:nvPr/>
          </p:nvSpPr>
          <p:spPr>
            <a:xfrm>
              <a:off x="4038600" y="2971800"/>
              <a:ext cx="838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281613"/>
            <a:ext cx="84248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18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1800" dirty="0">
                <a:latin typeface="+mn-lt"/>
              </a:rPr>
              <a:t>The center of a cluster is often a </a:t>
            </a:r>
            <a:r>
              <a:rPr lang="en-US" altLang="en-US" sz="1800" b="1" dirty="0">
                <a:solidFill>
                  <a:srgbClr val="FF0000"/>
                </a:solidFill>
                <a:latin typeface="+mn-lt"/>
              </a:rPr>
              <a:t>centroid</a:t>
            </a:r>
            <a:r>
              <a:rPr lang="en-US" altLang="en-US" sz="1800" dirty="0">
                <a:latin typeface="+mn-lt"/>
              </a:rPr>
              <a:t>, the average of all the points in the cluster, or a </a:t>
            </a:r>
            <a:r>
              <a:rPr lang="en-US" altLang="en-US" sz="1800" b="1" dirty="0">
                <a:solidFill>
                  <a:srgbClr val="FF0000"/>
                </a:solidFill>
                <a:latin typeface="+mn-lt"/>
              </a:rPr>
              <a:t>medoid</a:t>
            </a:r>
            <a:r>
              <a:rPr lang="en-US" altLang="en-US" sz="1800" dirty="0">
                <a:latin typeface="+mn-lt"/>
              </a:rPr>
              <a:t>, the most “representative” point of a cluster </a:t>
            </a:r>
          </a:p>
        </p:txBody>
      </p:sp>
      <p:grpSp>
        <p:nvGrpSpPr>
          <p:cNvPr id="4" name="Group 3">
            <a:extLst>
              <a:ext uri="{FF2B5EF4-FFF2-40B4-BE49-F238E27FC236}">
                <a16:creationId xmlns:a16="http://schemas.microsoft.com/office/drawing/2014/main" id="{E86419EE-E042-0BF3-1912-49BBE4FE5677}"/>
              </a:ext>
            </a:extLst>
          </p:cNvPr>
          <p:cNvGrpSpPr/>
          <p:nvPr/>
        </p:nvGrpSpPr>
        <p:grpSpPr>
          <a:xfrm>
            <a:off x="5989638" y="1543050"/>
            <a:ext cx="2289175" cy="2571750"/>
            <a:chOff x="5989638" y="1743075"/>
            <a:chExt cx="2289175" cy="257175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5989638" y="1743075"/>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7010399" y="2500311"/>
              <a:ext cx="56130" cy="69850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EB646FCC-2D4F-7675-1CB8-1343959F20EA}"/>
              </a:ext>
            </a:extLst>
          </p:cNvPr>
          <p:cNvGrpSpPr/>
          <p:nvPr/>
        </p:nvGrpSpPr>
        <p:grpSpPr>
          <a:xfrm>
            <a:off x="509588" y="1709738"/>
            <a:ext cx="3627437" cy="3319462"/>
            <a:chOff x="509588" y="1709738"/>
            <a:chExt cx="3627437" cy="3319462"/>
          </a:xfrm>
        </p:grpSpPr>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74033E61-B5B3-8FCE-988F-D9B493E3D764}"/>
              </a:ext>
            </a:extLst>
          </p:cNvPr>
          <p:cNvGrpSpPr/>
          <p:nvPr/>
        </p:nvGrpSpPr>
        <p:grpSpPr>
          <a:xfrm>
            <a:off x="5106988" y="1433513"/>
            <a:ext cx="2787650" cy="2032000"/>
            <a:chOff x="5106988" y="1433513"/>
            <a:chExt cx="2787650" cy="2032000"/>
          </a:xfrm>
        </p:grpSpPr>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A8D61AAC-921B-5AAA-D81F-475246D45334}"/>
              </a:ext>
            </a:extLst>
          </p:cNvPr>
          <p:cNvGrpSpPr/>
          <p:nvPr/>
        </p:nvGrpSpPr>
        <p:grpSpPr>
          <a:xfrm>
            <a:off x="2293144" y="1956594"/>
            <a:ext cx="1582737" cy="1535906"/>
            <a:chOff x="5033169" y="1561307"/>
            <a:chExt cx="1582737" cy="1535906"/>
          </a:xfrm>
        </p:grpSpPr>
        <p:sp>
          <p:nvSpPr>
            <p:cNvPr id="4" name="Text Box 3">
              <a:extLst>
                <a:ext uri="{FF2B5EF4-FFF2-40B4-BE49-F238E27FC236}">
                  <a16:creationId xmlns:a16="http://schemas.microsoft.com/office/drawing/2014/main" id="{706BEF9C-A4AD-FA77-1F66-29F9D9982E90}"/>
                </a:ext>
              </a:extLst>
            </p:cNvPr>
            <p:cNvSpPr txBox="1">
              <a:spLocks noChangeArrowheads="1"/>
            </p:cNvSpPr>
            <p:nvPr/>
          </p:nvSpPr>
          <p:spPr bwMode="auto">
            <a:xfrm>
              <a:off x="5033169" y="1561307"/>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Connected</a:t>
              </a:r>
            </a:p>
          </p:txBody>
        </p:sp>
        <p:sp>
          <p:nvSpPr>
            <p:cNvPr id="5" name="Line 4">
              <a:extLst>
                <a:ext uri="{FF2B5EF4-FFF2-40B4-BE49-F238E27FC236}">
                  <a16:creationId xmlns:a16="http://schemas.microsoft.com/office/drawing/2014/main" id="{BC85220A-1EB6-BA79-B7DF-F4B955E76D1C}"/>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66C7C48-EA5D-743B-D34B-E89F891854BE}"/>
              </a:ext>
            </a:extLst>
          </p:cNvPr>
          <p:cNvGrpSpPr/>
          <p:nvPr/>
        </p:nvGrpSpPr>
        <p:grpSpPr>
          <a:xfrm>
            <a:off x="4044009" y="3225717"/>
            <a:ext cx="4574338" cy="3267157"/>
            <a:chOff x="4044009" y="3225717"/>
            <a:chExt cx="4574338" cy="3267157"/>
          </a:xfrm>
        </p:grpSpPr>
        <p:pic>
          <p:nvPicPr>
            <p:cNvPr id="1026" name="Picture 2">
              <a:extLst>
                <a:ext uri="{FF2B5EF4-FFF2-40B4-BE49-F238E27FC236}">
                  <a16:creationId xmlns:a16="http://schemas.microsoft.com/office/drawing/2014/main" id="{475C6597-8FBC-1C8F-3B0C-09803959D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BE4741-513B-71AE-093C-854B62108B2A}"/>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1ADF7BD6-58DA-4819-4667-40EC85F15D76}"/>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A3CC8039-E032-53EB-24FD-25BE48524D8F}"/>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08D49A7-5B6B-03A5-4F17-6CCB09782A84}"/>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13F259-D059-5027-C583-05C84CDB03EC}"/>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C413F259-D059-5027-C583-05C84CDB03EC}"/>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B77815-6EC4-C30F-F9F5-7F9D684358B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5DB77815-6EC4-C30F-F9F5-7F9D684358B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C820D5-C0EE-4E16-061E-055A5E28E0E9}"/>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A4C820D5-C0EE-4E16-061E-055A5E28E0E9}"/>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B6FFD4-0D8D-59CA-069C-CF089E2C0093}"/>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E6B6FFD4-0D8D-59CA-069C-CF089E2C0093}"/>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dirty="0"/>
              <a:t>Clustering is an Optimization Problem</a:t>
            </a:r>
          </a:p>
        </p:txBody>
      </p:sp>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endParaRPr lang="en-US" altLang="en-US" b="1" dirty="0"/>
          </a:p>
          <a:p>
            <a:r>
              <a:rPr lang="en-US" altLang="en-US" b="1" dirty="0"/>
              <a:t>Example</a:t>
            </a:r>
            <a:r>
              <a:rPr lang="en-US" altLang="en-US" dirty="0"/>
              <a:t>: Minimize the “Sum of Squared Errors” for centroid-based algorithms.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533400" y="3505200"/>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533400" y="3505200"/>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78285C-21FE-3603-2BC5-003EC50ED1BC}"/>
                  </a:ext>
                </a:extLst>
              </p:cNvPr>
              <p:cNvSpPr txBox="1"/>
              <p:nvPr/>
            </p:nvSpPr>
            <p:spPr>
              <a:xfrm>
                <a:off x="380999" y="4647156"/>
                <a:ext cx="3415359" cy="1569660"/>
              </a:xfrm>
              <a:prstGeom prst="rect">
                <a:avLst/>
              </a:prstGeom>
              <a:noFill/>
            </p:spPr>
            <p:txBody>
              <a:bodyPr wrap="square">
                <a:spAutoFit/>
              </a:bodyPr>
              <a:lstStyle/>
              <a:p>
                <a:pPr marL="628650" lvl="1">
                  <a:buFont typeface="Arial" panose="020B0604020202020204" pitchFamily="34" charset="0"/>
                  <a:buChar char="•"/>
                </a:pPr>
                <a14:m>
                  <m:oMath xmlns:m="http://schemas.openxmlformats.org/officeDocument/2006/math">
                    <m:r>
                      <a:rPr lang="en-US" sz="1600" b="1" i="1" smtClean="0">
                        <a:solidFill>
                          <a:schemeClr val="tx1"/>
                        </a:solidFill>
                        <a:latin typeface="Cambria Math" panose="02040503050406030204" pitchFamily="18" charset="0"/>
                      </a:rPr>
                      <m:t>𝒙</m:t>
                    </m:r>
                    <m:r>
                      <a:rPr lang="en-US" sz="1600" b="0" i="1"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t>
                </a:r>
              </a:p>
              <a:p>
                <a:pPr marL="628650" lvl="1">
                  <a:buFont typeface="Arial" panose="020B0604020202020204" pitchFamily="34" charset="0"/>
                  <a:buChar char="•"/>
                </a:pP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1" i="1" smtClean="0">
                            <a:solidFill>
                              <a:schemeClr val="tx1"/>
                            </a:solidFill>
                            <a:latin typeface="Cambria Math" panose="02040503050406030204" pitchFamily="18" charset="0"/>
                          </a:rPr>
                          <m:t>𝒎</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a:t>
                </a:r>
                <a:endParaRPr lang="en-US" altLang="en-US" sz="1600" dirty="0">
                  <a:solidFill>
                    <a:schemeClr val="tx1"/>
                  </a:solidFill>
                  <a:latin typeface="Cambria Math" panose="02040503050406030204" pitchFamily="18" charset="0"/>
                </a:endParaRPr>
              </a:p>
              <a:p>
                <a:pPr marL="628650" lvl="1">
                  <a:buFont typeface="Arial" panose="020B0604020202020204" pitchFamily="34" charset="0"/>
                  <a:buChar char="•"/>
                </a:pPr>
                <a14:m>
                  <m:oMath xmlns:m="http://schemas.openxmlformats.org/officeDocument/2006/math">
                    <m:d>
                      <m:dPr>
                        <m:begChr m:val="‖"/>
                        <m:endChr m:val="‖"/>
                        <m:ctrlPr>
                          <a:rPr lang="en-US" altLang="en-US" sz="1600" i="1" smtClean="0">
                            <a:solidFill>
                              <a:schemeClr val="tx1"/>
                            </a:solidFill>
                            <a:latin typeface="Cambria Math" panose="02040503050406030204" pitchFamily="18" charset="0"/>
                          </a:rPr>
                        </m:ctrlPr>
                      </m:dPr>
                      <m:e>
                        <m:r>
                          <a:rPr lang="en-US" altLang="en-US" sz="1600" b="0" i="1" smtClean="0">
                            <a:solidFill>
                              <a:schemeClr val="tx1"/>
                            </a:solidFill>
                            <a:latin typeface="Cambria Math" panose="02040503050406030204" pitchFamily="18" charset="0"/>
                          </a:rPr>
                          <m:t>⋅</m:t>
                        </m:r>
                      </m:e>
                    </m:d>
                  </m:oMath>
                </a14:m>
                <a:r>
                  <a:rPr lang="en-US" altLang="en-US" sz="1600" dirty="0">
                    <a:solidFill>
                      <a:schemeClr val="tx1"/>
                    </a:solidFill>
                    <a:latin typeface="+mn-lt"/>
                  </a:rPr>
                  <a:t> is the L2 norm (Euclidean distance)</a:t>
                </a:r>
              </a:p>
            </p:txBody>
          </p:sp>
        </mc:Choice>
        <mc:Fallback xmlns="">
          <p:sp>
            <p:nvSpPr>
              <p:cNvPr id="7" name="TextBox 6">
                <a:extLst>
                  <a:ext uri="{FF2B5EF4-FFF2-40B4-BE49-F238E27FC236}">
                    <a16:creationId xmlns:a16="http://schemas.microsoft.com/office/drawing/2014/main" id="{7378285C-21FE-3603-2BC5-003EC50ED1BC}"/>
                  </a:ext>
                </a:extLst>
              </p:cNvPr>
              <p:cNvSpPr txBox="1">
                <a:spLocks noRot="1" noChangeAspect="1" noMove="1" noResize="1" noEditPoints="1" noAdjustHandles="1" noChangeArrowheads="1" noChangeShapeType="1" noTextEdit="1"/>
              </p:cNvSpPr>
              <p:nvPr/>
            </p:nvSpPr>
            <p:spPr>
              <a:xfrm>
                <a:off x="380999" y="4647156"/>
                <a:ext cx="3415359" cy="1569660"/>
              </a:xfrm>
              <a:prstGeom prst="rect">
                <a:avLst/>
              </a:prstGeom>
              <a:blipFill>
                <a:blip r:embed="rId9"/>
                <a:stretch>
                  <a:fillRect t="-1163" b="-3876"/>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2024E984-E12F-EE61-7C76-067E1708D515}"/>
              </a:ext>
            </a:extLst>
          </p:cNvPr>
          <p:cNvGrpSpPr/>
          <p:nvPr/>
        </p:nvGrpSpPr>
        <p:grpSpPr>
          <a:xfrm>
            <a:off x="5124451" y="4597685"/>
            <a:ext cx="1123949" cy="373157"/>
            <a:chOff x="5124451" y="4597685"/>
            <a:chExt cx="1123949" cy="373157"/>
          </a:xfrm>
        </p:grpSpPr>
        <p:cxnSp>
          <p:nvCxnSpPr>
            <p:cNvPr id="9" name="Straight Arrow Connector 8">
              <a:extLst>
                <a:ext uri="{FF2B5EF4-FFF2-40B4-BE49-F238E27FC236}">
                  <a16:creationId xmlns:a16="http://schemas.microsoft.com/office/drawing/2014/main" id="{8E06398C-D44B-EF5B-FA13-724AE848F609}"/>
                </a:ext>
              </a:extLst>
            </p:cNvPr>
            <p:cNvCxnSpPr>
              <a:cxnSpLocks/>
            </p:cNvCxnSpPr>
            <p:nvPr/>
          </p:nvCxnSpPr>
          <p:spPr>
            <a:xfrm flipV="1">
              <a:off x="5124451" y="4876800"/>
              <a:ext cx="514349" cy="94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890979D-58A3-4DA8-9220-637D8497E84C}"/>
                    </a:ext>
                  </a:extLst>
                </p:cNvPr>
                <p:cNvSpPr txBox="1"/>
                <p:nvPr/>
              </p:nvSpPr>
              <p:spPr>
                <a:xfrm>
                  <a:off x="5334000" y="4597685"/>
                  <a:ext cx="914400"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b="0" i="1" smtClean="0">
                                <a:solidFill>
                                  <a:schemeClr val="accent1"/>
                                </a:solidFill>
                                <a:latin typeface="Cambria Math" panose="02040503050406030204" pitchFamily="18" charset="0"/>
                              </a:rPr>
                            </m:ctrlPr>
                          </m:dPr>
                          <m:e>
                            <m:r>
                              <a:rPr lang="en-US" sz="1100" b="1" i="1" smtClean="0">
                                <a:solidFill>
                                  <a:schemeClr val="accent1"/>
                                </a:solidFill>
                                <a:latin typeface="Cambria Math" panose="02040503050406030204" pitchFamily="18" charset="0"/>
                              </a:rPr>
                              <m:t>𝒙</m:t>
                            </m:r>
                            <m:r>
                              <a:rPr lang="en-US" sz="1100" b="0" i="1" smtClean="0">
                                <a:solidFill>
                                  <a:schemeClr val="accent1"/>
                                </a:solidFill>
                                <a:latin typeface="Cambria Math" panose="02040503050406030204" pitchFamily="18" charset="0"/>
                              </a:rPr>
                              <m:t>−</m:t>
                            </m:r>
                            <m:sSub>
                              <m:sSubPr>
                                <m:ctrlPr>
                                  <a:rPr lang="en-US" sz="1100" i="1">
                                    <a:solidFill>
                                      <a:schemeClr val="accent1"/>
                                    </a:solidFill>
                                    <a:latin typeface="Cambria Math" panose="02040503050406030204" pitchFamily="18" charset="0"/>
                                  </a:rPr>
                                </m:ctrlPr>
                              </m:sSubPr>
                              <m:e>
                                <m:r>
                                  <a:rPr lang="en-US" sz="1100" b="1" i="1">
                                    <a:solidFill>
                                      <a:schemeClr val="accent1"/>
                                    </a:solidFill>
                                    <a:latin typeface="Cambria Math" panose="02040503050406030204" pitchFamily="18" charset="0"/>
                                  </a:rPr>
                                  <m:t>𝒎</m:t>
                                </m:r>
                              </m:e>
                              <m:sub>
                                <m:r>
                                  <a:rPr lang="en-US" sz="1100" i="1">
                                    <a:solidFill>
                                      <a:schemeClr val="accent1"/>
                                    </a:solidFill>
                                    <a:latin typeface="Cambria Math" panose="02040503050406030204" pitchFamily="18" charset="0"/>
                                  </a:rPr>
                                  <m:t>1</m:t>
                                </m:r>
                              </m:sub>
                            </m:sSub>
                          </m:e>
                        </m:d>
                      </m:oMath>
                    </m:oMathPara>
                  </a14:m>
                  <a:endParaRPr lang="en-US" sz="1100" dirty="0">
                    <a:solidFill>
                      <a:schemeClr val="accent1"/>
                    </a:solidFill>
                  </a:endParaRPr>
                </a:p>
              </p:txBody>
            </p:sp>
          </mc:Choice>
          <mc:Fallback xmlns="">
            <p:sp>
              <p:nvSpPr>
                <p:cNvPr id="13" name="TextBox 12">
                  <a:extLst>
                    <a:ext uri="{FF2B5EF4-FFF2-40B4-BE49-F238E27FC236}">
                      <a16:creationId xmlns:a16="http://schemas.microsoft.com/office/drawing/2014/main" id="{2890979D-58A3-4DA8-9220-637D8497E84C}"/>
                    </a:ext>
                  </a:extLst>
                </p:cNvPr>
                <p:cNvSpPr txBox="1">
                  <a:spLocks noRot="1" noChangeAspect="1" noMove="1" noResize="1" noEditPoints="1" noAdjustHandles="1" noChangeArrowheads="1" noChangeShapeType="1" noTextEdit="1"/>
                </p:cNvSpPr>
                <p:nvPr/>
              </p:nvSpPr>
              <p:spPr>
                <a:xfrm>
                  <a:off x="5334000" y="4597685"/>
                  <a:ext cx="914400" cy="261610"/>
                </a:xfrm>
                <a:prstGeom prst="rect">
                  <a:avLst/>
                </a:prstGeom>
                <a:blipFill>
                  <a:blip r:embed="rId10"/>
                  <a:stretch>
                    <a:fillRect/>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dirty="0"/>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sz="2600" b="1"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sz="2600" b="1"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more when we talk about individual clustering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normAutofit/>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endParaRPr lang="en-US" altLang="en-US" dirty="0"/>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𝑛𝐾𝐼𝑑</m:t>
                    </m:r>
                    <m:r>
                      <a:rPr lang="en-US" altLang="en-US" i="1" dirty="0" smtClean="0">
                        <a:latin typeface="Cambria Math" panose="02040503050406030204" pitchFamily="18" charset="0"/>
                      </a:rPr>
                      <m:t>)</m:t>
                    </m:r>
                  </m:oMath>
                </a14:m>
                <a:endParaRPr lang="en-US" altLang="en-US" dirty="0"/>
              </a:p>
              <a:p>
                <a:pPr marL="342900" lvl="1" indent="0">
                  <a:buNone/>
                </a:pPr>
                <a14:m>
                  <m:oMath xmlns:m="http://schemas.openxmlformats.org/officeDocument/2006/math">
                    <m:r>
                      <a:rPr lang="en-US" altLang="en-US" i="1" dirty="0" smtClean="0">
                        <a:latin typeface="Cambria Math" panose="02040503050406030204" pitchFamily="18" charset="0"/>
                      </a:rPr>
                      <m:t>𝑛</m:t>
                    </m:r>
                  </m:oMath>
                </a14:m>
                <a:r>
                  <a:rPr lang="en-US" altLang="en-US" dirty="0"/>
                  <a:t> = number of points, </a:t>
                </a:r>
                <a14:m>
                  <m:oMath xmlns:m="http://schemas.openxmlformats.org/officeDocument/2006/math">
                    <m:r>
                      <a:rPr lang="en-US" altLang="en-US" i="1" dirty="0" smtClean="0">
                        <a:latin typeface="Cambria Math" panose="02040503050406030204" pitchFamily="18" charset="0"/>
                      </a:rPr>
                      <m:t>𝐾</m:t>
                    </m:r>
                  </m:oMath>
                </a14:m>
                <a:r>
                  <a:rPr lang="en-US" altLang="en-US" dirty="0"/>
                  <a:t> = number of clusters, </a:t>
                </a:r>
                <a:br>
                  <a:rPr lang="en-US" altLang="en-US" dirty="0"/>
                </a:br>
                <a14:m>
                  <m:oMath xmlns:m="http://schemas.openxmlformats.org/officeDocument/2006/math">
                    <m:r>
                      <a:rPr lang="en-US" altLang="en-US" i="1" dirty="0" smtClean="0">
                        <a:latin typeface="Cambria Math" panose="02040503050406030204" pitchFamily="18" charset="0"/>
                      </a:rPr>
                      <m:t>𝐼</m:t>
                    </m:r>
                  </m:oMath>
                </a14:m>
                <a:r>
                  <a:rPr lang="en-US" altLang="en-US" dirty="0"/>
                  <a:t> = number of iterations, </a:t>
                </a:r>
                <a14:m>
                  <m:oMath xmlns:m="http://schemas.openxmlformats.org/officeDocument/2006/math">
                    <m:r>
                      <a:rPr lang="en-US" altLang="en-US" i="1" dirty="0" smtClean="0">
                        <a:latin typeface="Cambria Math" panose="02040503050406030204" pitchFamily="18" charset="0"/>
                      </a:rPr>
                      <m:t>𝑑</m:t>
                    </m:r>
                  </m:oMath>
                </a14:m>
                <a:r>
                  <a:rPr lang="en-US" altLang="en-US" dirty="0"/>
                  <a:t>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F31165A6-EECA-8CD6-3718-3FF85AB97E6F}"/>
              </a:ext>
            </a:extLst>
          </p:cNvPr>
          <p:cNvGrpSpPr/>
          <p:nvPr/>
        </p:nvGrpSpPr>
        <p:grpSpPr>
          <a:xfrm>
            <a:off x="4733925" y="6318250"/>
            <a:ext cx="2352675" cy="542925"/>
            <a:chOff x="4733925" y="6318250"/>
            <a:chExt cx="4454525" cy="542925"/>
          </a:xfrm>
        </p:grpSpPr>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sz="2400"/>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peech Bubble: Rectangle with Corners Rounded 2">
            <a:extLst>
              <a:ext uri="{FF2B5EF4-FFF2-40B4-BE49-F238E27FC236}">
                <a16:creationId xmlns:a16="http://schemas.microsoft.com/office/drawing/2014/main" id="{3ED80A6F-830B-7FCA-551E-ED46C07194DE}"/>
              </a:ext>
            </a:extLst>
          </p:cNvPr>
          <p:cNvSpPr/>
          <p:nvPr/>
        </p:nvSpPr>
        <p:spPr>
          <a:xfrm>
            <a:off x="7543800" y="2997200"/>
            <a:ext cx="1290638" cy="914400"/>
          </a:xfrm>
          <a:prstGeom prst="wedgeRoundRectCallout">
            <a:avLst>
              <a:gd name="adj1" fmla="val -42481"/>
              <a:gd name="adj2" fmla="val 13194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Gets stuck in a local optimum!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dirty="0"/>
              <a:t>Solutions to the Initial Centroids Problem</a:t>
            </a:r>
          </a:p>
        </p:txBody>
      </p:sp>
      <mc:AlternateContent xmlns:mc="http://schemas.openxmlformats.org/markup-compatibility/2006" xmlns:a14="http://schemas.microsoft.com/office/drawing/2010/main">
        <mc:Choice Requires="a14">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a:t>
                </a:r>
                <a14:m>
                  <m:oMath xmlns:m="http://schemas.openxmlformats.org/officeDocument/2006/math">
                    <m:r>
                      <a:rPr lang="en-US" altLang="en-US" i="1" dirty="0" smtClean="0">
                        <a:latin typeface="Cambria Math" panose="02040503050406030204" pitchFamily="18" charset="0"/>
                      </a:rPr>
                      <m:t>𝑘</m:t>
                    </m:r>
                  </m:oMath>
                </a14:m>
                <a:r>
                  <a:rPr lang="en-US" altLang="en-US" dirty="0"/>
                  <a:t> initial centroids and then select among these initial centroids the ones that are far away from each other.</a:t>
                </a:r>
              </a:p>
              <a:p>
                <a:endParaRPr lang="en-US" altLang="en-US" dirty="0"/>
              </a:p>
            </p:txBody>
          </p:sp>
        </mc:Choice>
        <mc:Fallback xmlns="">
          <p:sp>
            <p:nvSpPr>
              <p:cNvPr id="32770" name="Rectangle 2">
                <a:extLst>
                  <a:ext uri="{FF2B5EF4-FFF2-40B4-BE49-F238E27FC236}">
                    <a16:creationId xmlns:a16="http://schemas.microsoft.com/office/drawing/2014/main" id="{2B6EFE76-AF40-4AA7-89A4-B800A715092A}"/>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E1FB-D1C6-E475-A026-6AC02E6D0085}"/>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F2F014BB-6525-BCAE-F7C7-D366B8BC1B01}"/>
              </a:ext>
            </a:extLst>
          </p:cNvPr>
          <p:cNvGrpSpPr/>
          <p:nvPr/>
        </p:nvGrpSpPr>
        <p:grpSpPr>
          <a:xfrm>
            <a:off x="4038600" y="2738917"/>
            <a:ext cx="4574338" cy="3267157"/>
            <a:chOff x="4044009" y="3225717"/>
            <a:chExt cx="4574338" cy="3267157"/>
          </a:xfrm>
        </p:grpSpPr>
        <p:pic>
          <p:nvPicPr>
            <p:cNvPr id="1026" name="Picture 2">
              <a:extLst>
                <a:ext uri="{FF2B5EF4-FFF2-40B4-BE49-F238E27FC236}">
                  <a16:creationId xmlns:a16="http://schemas.microsoft.com/office/drawing/2014/main" id="{4A91A1AD-4556-3272-5928-4FE1E3D8B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52AA54-4E54-1AAA-8DF1-240FE4235C21}"/>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C53E890A-6F83-40FF-17E8-9A8DA8674307}"/>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F17F8B23-D8ED-3BC0-5F5B-6AAA613C8233}"/>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12ACDDA-AC1D-C56C-F5FB-9D3CE91C2B5D}"/>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480D7E-C5E9-C1E5-2C4C-8AB81477824B}"/>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DB480D7E-C5E9-C1E5-2C4C-8AB81477824B}"/>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FAFCCA-2EE7-4783-6DF0-B43CE886BAD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6EFAFCCA-2EE7-4783-6DF0-B43CE886BAD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168AC2-0425-3F8C-5C99-B38C0EC7FEB1}"/>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7C168AC2-0425-3F8C-5C99-B38C0EC7FEB1}"/>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088769-F89D-D25C-4444-644B182BB1DA}"/>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9D088769-F89D-D25C-4444-644B182BB1DA}"/>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C8C67CD8-3BDC-91CD-FEC0-83384EDEF7C6}"/>
              </a:ext>
            </a:extLst>
          </p:cNvPr>
          <p:cNvSpPr>
            <a:spLocks noGrp="1" noChangeArrowheads="1"/>
          </p:cNvSpPr>
          <p:nvPr>
            <p:ph type="title"/>
          </p:nvPr>
        </p:nvSpPr>
        <p:spPr/>
        <p:txBody>
          <a:bodyPr/>
          <a:lstStyle/>
          <a:p>
            <a:r>
              <a:rPr lang="en-US" altLang="en-US" dirty="0"/>
              <a:t>Evaluating k-means Clusters</a:t>
            </a:r>
          </a:p>
        </p:txBody>
      </p:sp>
      <p:sp>
        <p:nvSpPr>
          <p:cNvPr id="23554" name="Rectangle 2">
            <a:extLst>
              <a:ext uri="{FF2B5EF4-FFF2-40B4-BE49-F238E27FC236}">
                <a16:creationId xmlns:a16="http://schemas.microsoft.com/office/drawing/2014/main" id="{B263785A-DB28-9593-B036-2CC3A1F73BC7}"/>
              </a:ext>
            </a:extLst>
          </p:cNvPr>
          <p:cNvSpPr>
            <a:spLocks noGrp="1" noChangeArrowheads="1"/>
          </p:cNvSpPr>
          <p:nvPr>
            <p:ph idx="1"/>
          </p:nvPr>
        </p:nvSpPr>
        <p:spPr>
          <a:xfrm>
            <a:off x="628650" y="1825626"/>
            <a:ext cx="7886700" cy="797700"/>
          </a:xfrm>
        </p:spPr>
        <p:txBody>
          <a:bodyPr>
            <a:normAutofit fontScale="92500" lnSpcReduction="20000"/>
          </a:bodyPr>
          <a:lstStyle/>
          <a:p>
            <a:r>
              <a:rPr lang="en-US" altLang="en-US" dirty="0"/>
              <a:t>Most common measure is Sum of Squared Error (SSE)</a:t>
            </a:r>
          </a:p>
          <a:p>
            <a:pPr lvl="1"/>
            <a:r>
              <a:rPr lang="en-US" altLang="en-US" dirty="0"/>
              <a:t>For each point, the error is the distance to the nearest cluster center</a:t>
            </a:r>
          </a:p>
          <a:p>
            <a:pPr lvl="1"/>
            <a:r>
              <a:rPr lang="en-US" altLang="en-US" dirty="0"/>
              <a:t>k-means uses a simple heuristic to minimizing the SSE.</a:t>
            </a:r>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950374-72B6-3604-6838-BA564610D194}"/>
                  </a:ext>
                </a:extLst>
              </p:cNvPr>
              <p:cNvSpPr txBox="1"/>
              <p:nvPr/>
            </p:nvSpPr>
            <p:spPr>
              <a:xfrm>
                <a:off x="457200" y="2781625"/>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4F950374-72B6-3604-6838-BA564610D194}"/>
                  </a:ext>
                </a:extLst>
              </p:cNvPr>
              <p:cNvSpPr txBox="1">
                <a:spLocks noRot="1" noChangeAspect="1" noMove="1" noResize="1" noEditPoints="1" noAdjustHandles="1" noChangeArrowheads="1" noChangeShapeType="1" noTextEdit="1"/>
              </p:cNvSpPr>
              <p:nvPr/>
            </p:nvSpPr>
            <p:spPr>
              <a:xfrm>
                <a:off x="457200" y="2781625"/>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BBF30F-7800-C69B-C077-A357D0CC6FA2}"/>
                  </a:ext>
                </a:extLst>
              </p:cNvPr>
              <p:cNvSpPr txBox="1"/>
              <p:nvPr/>
            </p:nvSpPr>
            <p:spPr>
              <a:xfrm>
                <a:off x="585141" y="4089230"/>
                <a:ext cx="3480432" cy="2086918"/>
              </a:xfrm>
              <a:prstGeom prst="rect">
                <a:avLst/>
              </a:prstGeom>
              <a:noFill/>
            </p:spPr>
            <p:txBody>
              <a:bodyPr wrap="square">
                <a:spAutoFit/>
              </a:bodyPr>
              <a:lstStyle/>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Given two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we can choose the one with the smallest </a:t>
                </a: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Only compare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with the same number of clusters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14:m>
                  <m:oMath xmlns:m="http://schemas.openxmlformats.org/officeDocument/2006/math">
                    <m:r>
                      <a:rPr lang="en-US" altLang="en-US" sz="1600" b="0" i="0" dirty="0" smtClean="0">
                        <a:solidFill>
                          <a:schemeClr val="tx1"/>
                        </a:solidFill>
                        <a:latin typeface="Cambria Math" panose="02040503050406030204" pitchFamily="18" charset="0"/>
                        <a:cs typeface="+mn-cs"/>
                      </a:rPr>
                      <m:t> </m:t>
                    </m:r>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automatically decreases with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endParaRPr lang="en-US" altLang="en-US" sz="1600" i="1" dirty="0">
                  <a:solidFill>
                    <a:schemeClr val="tx1"/>
                  </a:solidFill>
                  <a:latin typeface="Cambria Math" panose="02040503050406030204" pitchFamily="18" charset="0"/>
                  <a:cs typeface="+mn-cs"/>
                </a:endParaRPr>
              </a:p>
              <a:p>
                <a:pPr marL="285750" lvl="1" indent="-171450" defTabSz="685800" eaLnBrk="1" hangingPunct="1">
                  <a:lnSpc>
                    <a:spcPct val="90000"/>
                  </a:lnSpc>
                  <a:buClr>
                    <a:schemeClr val="accent1"/>
                  </a:buClr>
                  <a:buFont typeface="Wingdings" panose="05000000000000000000" pitchFamily="2" charset="2"/>
                  <a:buChar char="§"/>
                </a:pP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is also called the </a:t>
                </a:r>
                <a14:m>
                  <m:oMath xmlns:m="http://schemas.openxmlformats.org/officeDocument/2006/math">
                    <m:r>
                      <a:rPr lang="en-US" altLang="en-US" sz="1600" b="0" i="1" dirty="0" smtClean="0">
                        <a:solidFill>
                          <a:schemeClr val="tx1"/>
                        </a:solidFill>
                        <a:latin typeface="Cambria Math" panose="02040503050406030204" pitchFamily="18" charset="0"/>
                        <a:cs typeface="+mn-cs"/>
                      </a:rPr>
                      <m:t>𝑊𝐶</m:t>
                    </m:r>
                    <m:r>
                      <a:rPr lang="en-US" altLang="en-US" sz="1600" i="1" dirty="0" smtClean="0">
                        <a:solidFill>
                          <a:schemeClr val="tx1"/>
                        </a:solidFill>
                        <a:latin typeface="Cambria Math" panose="02040503050406030204" pitchFamily="18" charset="0"/>
                        <a:cs typeface="+mn-cs"/>
                      </a:rPr>
                      <m:t>𝑆𝑆</m:t>
                    </m:r>
                  </m:oMath>
                </a14:m>
                <a:r>
                  <a:rPr lang="en-US" altLang="en-US" sz="1600" dirty="0">
                    <a:solidFill>
                      <a:schemeClr val="tx1"/>
                    </a:solidFill>
                    <a:latin typeface="+mn-lt"/>
                    <a:cs typeface="+mn-cs"/>
                  </a:rPr>
                  <a:t> or </a:t>
                </a:r>
                <a14:m>
                  <m:oMath xmlns:m="http://schemas.openxmlformats.org/officeDocument/2006/math">
                    <m:r>
                      <a:rPr lang="en-US" altLang="en-US" sz="1600" i="1" dirty="0">
                        <a:solidFill>
                          <a:schemeClr val="tx1"/>
                        </a:solidFill>
                        <a:latin typeface="Cambria Math" panose="02040503050406030204" pitchFamily="18" charset="0"/>
                      </a:rPr>
                      <m:t>𝑊𝑆𝑆</m:t>
                    </m:r>
                  </m:oMath>
                </a14:m>
                <a:r>
                  <a:rPr lang="en-US" altLang="en-US" sz="1600" dirty="0">
                    <a:solidFill>
                      <a:schemeClr val="tx1"/>
                    </a:solidFill>
                    <a:latin typeface="+mn-lt"/>
                    <a:cs typeface="+mn-cs"/>
                  </a:rPr>
                  <a:t>.</a:t>
                </a:r>
              </a:p>
            </p:txBody>
          </p:sp>
        </mc:Choice>
        <mc:Fallback xmlns="">
          <p:sp>
            <p:nvSpPr>
              <p:cNvPr id="7" name="TextBox 6">
                <a:extLst>
                  <a:ext uri="{FF2B5EF4-FFF2-40B4-BE49-F238E27FC236}">
                    <a16:creationId xmlns:a16="http://schemas.microsoft.com/office/drawing/2014/main" id="{9DBBF30F-7800-C69B-C077-A357D0CC6FA2}"/>
                  </a:ext>
                </a:extLst>
              </p:cNvPr>
              <p:cNvSpPr txBox="1">
                <a:spLocks noRot="1" noChangeAspect="1" noMove="1" noResize="1" noEditPoints="1" noAdjustHandles="1" noChangeArrowheads="1" noChangeShapeType="1" noTextEdit="1"/>
              </p:cNvSpPr>
              <p:nvPr/>
            </p:nvSpPr>
            <p:spPr>
              <a:xfrm>
                <a:off x="585141" y="4089230"/>
                <a:ext cx="3480432" cy="2086918"/>
              </a:xfrm>
              <a:prstGeom prst="rect">
                <a:avLst/>
              </a:prstGeom>
              <a:blipFill>
                <a:blip r:embed="rId9"/>
                <a:stretch>
                  <a:fillRect t="-2047" r="-1226" b="-2924"/>
                </a:stretch>
              </a:blipFill>
            </p:spPr>
            <p:txBody>
              <a:bodyPr/>
              <a:lstStyle/>
              <a:p>
                <a:r>
                  <a:rPr lang="en-US">
                    <a:noFill/>
                  </a:rPr>
                  <a:t> </a:t>
                </a:r>
              </a:p>
            </p:txBody>
          </p:sp>
        </mc:Fallback>
      </mc:AlternateContent>
    </p:spTree>
    <p:extLst>
      <p:ext uri="{BB962C8B-B14F-4D97-AF65-F5344CB8AC3E}">
        <p14:creationId xmlns:p14="http://schemas.microsoft.com/office/powerpoint/2010/main" val="41301947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02F075CD-25E5-2DD9-ACEC-DEC5466269D3}"/>
              </a:ext>
            </a:extLst>
          </p:cNvPr>
          <p:cNvGrpSpPr/>
          <p:nvPr/>
        </p:nvGrpSpPr>
        <p:grpSpPr>
          <a:xfrm>
            <a:off x="450850" y="2101850"/>
            <a:ext cx="8189913" cy="2622550"/>
            <a:chOff x="450850" y="2101850"/>
            <a:chExt cx="8189913" cy="2622550"/>
          </a:xfrm>
        </p:grpSpPr>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279335D6-913E-9C32-8073-64C1107EE698}"/>
              </a:ext>
            </a:extLst>
          </p:cNvPr>
          <p:cNvGrpSpPr/>
          <p:nvPr/>
        </p:nvGrpSpPr>
        <p:grpSpPr>
          <a:xfrm>
            <a:off x="358775" y="2019300"/>
            <a:ext cx="8397875" cy="2933700"/>
            <a:chOff x="358775" y="2019300"/>
            <a:chExt cx="8397875" cy="2933700"/>
          </a:xfrm>
        </p:grpSpPr>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grpSp>
        <p:nvGrpSpPr>
          <p:cNvPr id="2" name="Group 1">
            <a:extLst>
              <a:ext uri="{FF2B5EF4-FFF2-40B4-BE49-F238E27FC236}">
                <a16:creationId xmlns:a16="http://schemas.microsoft.com/office/drawing/2014/main" id="{466C502E-FE3C-0D81-8AE7-71CB2FDA480E}"/>
              </a:ext>
            </a:extLst>
          </p:cNvPr>
          <p:cNvGrpSpPr/>
          <p:nvPr/>
        </p:nvGrpSpPr>
        <p:grpSpPr>
          <a:xfrm>
            <a:off x="355600" y="1781175"/>
            <a:ext cx="8313738" cy="3400425"/>
            <a:chOff x="355600" y="1781175"/>
            <a:chExt cx="8313738" cy="3400425"/>
          </a:xfrm>
        </p:grpSpPr>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45D13A76-4DA1-0492-599D-DB1AF3415E77}"/>
              </a:ext>
            </a:extLst>
          </p:cNvPr>
          <p:cNvGrpSpPr/>
          <p:nvPr/>
        </p:nvGrpSpPr>
        <p:grpSpPr>
          <a:xfrm>
            <a:off x="-111125" y="1479426"/>
            <a:ext cx="8950325" cy="5378574"/>
            <a:chOff x="-111125" y="1479426"/>
            <a:chExt cx="8950325" cy="5378574"/>
          </a:xfrm>
        </p:grpSpPr>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3581400" cy="335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latin typeface="+mn-lt"/>
                </a:rPr>
                <a:t>Use a larger </a:t>
              </a:r>
              <a:br>
                <a:rPr lang="en-US" altLang="en-US" sz="2000" dirty="0">
                  <a:latin typeface="+mn-lt"/>
                </a:rPr>
              </a:br>
              <a:r>
                <a:rPr lang="en-US" altLang="en-US" sz="2000" dirty="0">
                  <a:latin typeface="+mn-lt"/>
                </a:rPr>
                <a:t>number of clusters</a:t>
              </a:r>
            </a:p>
            <a:p>
              <a:pPr algn="ctr"/>
              <a:endParaRPr lang="en-US" altLang="en-US" sz="2000" dirty="0">
                <a:latin typeface="+mn-lt"/>
              </a:endParaRPr>
            </a:p>
            <a:p>
              <a:pPr algn="ctr"/>
              <a:r>
                <a:rPr lang="en-US" altLang="en-US" sz="2000" dirty="0">
                  <a:latin typeface="+mn-lt"/>
                </a:rPr>
                <a:t>Several clusters</a:t>
              </a:r>
            </a:p>
            <a:p>
              <a:pPr algn="ctr"/>
              <a:r>
                <a:rPr lang="en-US" altLang="en-US" sz="2000" dirty="0">
                  <a:latin typeface="+mn-lt"/>
                </a:rPr>
                <a:t>represent a true </a:t>
              </a:r>
            </a:p>
            <a:p>
              <a:pPr algn="ctr"/>
              <a:r>
                <a:rPr lang="en-US" altLang="en-US" sz="2000" dirty="0">
                  <a:latin typeface="+mn-lt"/>
                </a:rPr>
                <a:t>Cluster and need to be merged.</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05C83691-FE73-5F84-F409-9D5CA0FB228B}"/>
              </a:ext>
            </a:extLst>
          </p:cNvPr>
          <p:cNvGrpSpPr/>
          <p:nvPr/>
        </p:nvGrpSpPr>
        <p:grpSpPr>
          <a:xfrm>
            <a:off x="0" y="1450975"/>
            <a:ext cx="9340850" cy="4645025"/>
            <a:chOff x="0" y="1450975"/>
            <a:chExt cx="9340850" cy="4645025"/>
          </a:xfrm>
        </p:grpSpPr>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grpSp>
        <p:nvGrpSpPr>
          <p:cNvPr id="5" name="Group 4">
            <a:extLst>
              <a:ext uri="{FF2B5EF4-FFF2-40B4-BE49-F238E27FC236}">
                <a16:creationId xmlns:a16="http://schemas.microsoft.com/office/drawing/2014/main" id="{E9B7CB54-34A2-8C22-2095-119B40FEADA9}"/>
              </a:ext>
            </a:extLst>
          </p:cNvPr>
          <p:cNvGrpSpPr/>
          <p:nvPr/>
        </p:nvGrpSpPr>
        <p:grpSpPr>
          <a:xfrm>
            <a:off x="3276600" y="3190876"/>
            <a:ext cx="3046413" cy="2371727"/>
            <a:chOff x="3276600" y="3190876"/>
            <a:chExt cx="3046413" cy="2371727"/>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4191000" y="3190876"/>
              <a:ext cx="0" cy="1827213"/>
            </a:xfrm>
            <a:prstGeom prst="line">
              <a:avLst/>
            </a:prstGeom>
            <a:noFill/>
            <a:ln w="9525" cap="flat">
              <a:solidFill>
                <a:srgbClr val="00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4191000" y="5019676"/>
              <a:ext cx="2132013" cy="0"/>
            </a:xfrm>
            <a:prstGeom prst="line">
              <a:avLst/>
            </a:prstGeom>
            <a:noFill/>
            <a:ln w="9525" cap="flat">
              <a:solidFill>
                <a:srgbClr val="00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50292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52578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51816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5181600" y="3952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55626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5410200" y="3571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48768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54102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48768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3276600" y="43338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35052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35052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37338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3581400" y="4181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37338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3276600" y="4562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5410200" y="4791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5867400" y="48672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5638800" y="50196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54102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57150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5410200" y="4932364"/>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5715000" y="47148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2BEC75F3-7824-151A-4202-F07D665B4DBE}"/>
                </a:ext>
              </a:extLst>
            </p:cNvPr>
            <p:cNvCxnSpPr>
              <a:cxnSpLocks/>
              <a:stCxn id="6149" idx="0"/>
            </p:cNvCxnSpPr>
            <p:nvPr/>
          </p:nvCxnSpPr>
          <p:spPr>
            <a:xfrm flipH="1">
              <a:off x="3505200" y="5019676"/>
              <a:ext cx="685800" cy="542927"/>
            </a:xfrm>
            <a:prstGeom prst="line">
              <a:avLst/>
            </a:prstGeom>
            <a:ln w="9525">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7C5778A6-C6E7-E39B-1140-767DFF611D2D}"/>
              </a:ext>
            </a:extLst>
          </p:cNvPr>
          <p:cNvGrpSpPr/>
          <p:nvPr/>
        </p:nvGrpSpPr>
        <p:grpSpPr>
          <a:xfrm>
            <a:off x="4419600" y="3227995"/>
            <a:ext cx="3822700" cy="2985839"/>
            <a:chOff x="4406900" y="3276600"/>
            <a:chExt cx="3822700" cy="2985839"/>
          </a:xfrm>
        </p:grpSpPr>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3813026"/>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mn-lt"/>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431606" y="3276600"/>
              <a:ext cx="1925720"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5954662"/>
              <a:ext cx="1079142"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 name="Arrow: Right 3">
            <a:extLst>
              <a:ext uri="{FF2B5EF4-FFF2-40B4-BE49-F238E27FC236}">
                <a16:creationId xmlns:a16="http://schemas.microsoft.com/office/drawing/2014/main" id="{1B8D5A44-9A75-0491-AE2C-CB9CFD53CFB5}"/>
              </a:ext>
            </a:extLst>
          </p:cNvPr>
          <p:cNvSpPr/>
          <p:nvPr/>
        </p:nvSpPr>
        <p:spPr>
          <a:xfrm>
            <a:off x="3886200" y="4495800"/>
            <a:ext cx="639761" cy="571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a:xfrm>
            <a:off x="628650" y="1825625"/>
            <a:ext cx="4376248" cy="4351338"/>
          </a:xfrm>
        </p:spPr>
        <p:txBody>
          <a:bodyPr>
            <a:normAutofit fontScale="92500" lnSpcReduction="10000"/>
          </a:bodyPr>
          <a:lstStyle/>
          <a:p>
            <a:r>
              <a:rPr lang="en-US" altLang="en-US" dirty="0"/>
              <a:t>Two main types of hierarchical clustering</a:t>
            </a:r>
          </a:p>
          <a:p>
            <a:pPr lvl="1"/>
            <a:r>
              <a:rPr lang="en-US" altLang="en-US" dirty="0"/>
              <a:t>Agglomerative:  </a:t>
            </a:r>
          </a:p>
          <a:p>
            <a:pPr lvl="2"/>
            <a:r>
              <a:rPr lang="en-US" altLang="en-US" dirty="0"/>
              <a:t> Start with the points as individual clusters</a:t>
            </a:r>
          </a:p>
          <a:p>
            <a:pPr lvl="2"/>
            <a:r>
              <a:rPr lang="en-US" altLang="en-US" dirty="0"/>
              <a:t> At each step, merge the closest pair of clusters until only one cluster (or k clusters) left</a:t>
            </a:r>
          </a:p>
          <a:p>
            <a:pPr lvl="4"/>
            <a:endParaRPr lang="en-US" altLang="en-US" dirty="0"/>
          </a:p>
          <a:p>
            <a:pPr lvl="1"/>
            <a:r>
              <a:rPr lang="en-US" altLang="en-US" dirty="0"/>
              <a:t>Divisive:  </a:t>
            </a:r>
          </a:p>
          <a:p>
            <a:pPr lvl="2"/>
            <a:r>
              <a:rPr lang="en-US" altLang="en-US" dirty="0"/>
              <a:t> Start with one, all-inclusive cluster </a:t>
            </a:r>
          </a:p>
          <a:p>
            <a:pPr lvl="2"/>
            <a:r>
              <a:rPr lang="en-US" altLang="en-US" dirty="0"/>
              <a:t> At each step, split a cluster until each cluster contains a point (or there are k clusters)</a:t>
            </a:r>
          </a:p>
          <a:p>
            <a:pPr lvl="4"/>
            <a:endParaRPr lang="en-US" altLang="en-US" dirty="0"/>
          </a:p>
          <a:p>
            <a:r>
              <a:rPr lang="en-US" altLang="en-US" dirty="0"/>
              <a:t>Traditional hierarchical algorithms </a:t>
            </a:r>
          </a:p>
          <a:p>
            <a:pPr lvl="1"/>
            <a:r>
              <a:rPr lang="en-US" altLang="en-US" dirty="0"/>
              <a:t>Use a similarity or distance matrix</a:t>
            </a:r>
          </a:p>
          <a:p>
            <a:pPr lvl="1"/>
            <a:r>
              <a:rPr lang="en-US" altLang="en-US" dirty="0"/>
              <a:t>Agglomerative: merge one cluster at a time</a:t>
            </a:r>
          </a:p>
          <a:p>
            <a:pPr lvl="4"/>
            <a:endParaRPr lang="en-US" altLang="en-US" dirty="0"/>
          </a:p>
        </p:txBody>
      </p:sp>
      <p:grpSp>
        <p:nvGrpSpPr>
          <p:cNvPr id="52" name="Group 51">
            <a:extLst>
              <a:ext uri="{FF2B5EF4-FFF2-40B4-BE49-F238E27FC236}">
                <a16:creationId xmlns:a16="http://schemas.microsoft.com/office/drawing/2014/main" id="{38B68D2E-76A0-780C-9D91-0ADCE421A9C4}"/>
              </a:ext>
            </a:extLst>
          </p:cNvPr>
          <p:cNvGrpSpPr/>
          <p:nvPr/>
        </p:nvGrpSpPr>
        <p:grpSpPr>
          <a:xfrm>
            <a:off x="5225905" y="2209800"/>
            <a:ext cx="3186220" cy="2604839"/>
            <a:chOff x="5225905" y="2209800"/>
            <a:chExt cx="3186220" cy="2604839"/>
          </a:xfrm>
        </p:grpSpPr>
        <p:grpSp>
          <p:nvGrpSpPr>
            <p:cNvPr id="2" name="Group 1">
              <a:extLst>
                <a:ext uri="{FF2B5EF4-FFF2-40B4-BE49-F238E27FC236}">
                  <a16:creationId xmlns:a16="http://schemas.microsoft.com/office/drawing/2014/main" id="{0E2ED738-1878-FFC3-71A8-984DF2281CE2}"/>
                </a:ext>
              </a:extLst>
            </p:cNvPr>
            <p:cNvGrpSpPr/>
            <p:nvPr/>
          </p:nvGrpSpPr>
          <p:grpSpPr>
            <a:xfrm>
              <a:off x="5526146" y="2209800"/>
              <a:ext cx="2780921" cy="2604839"/>
              <a:chOff x="4743450" y="3276600"/>
              <a:chExt cx="3487738" cy="2985839"/>
            </a:xfrm>
          </p:grpSpPr>
          <p:grpSp>
            <p:nvGrpSpPr>
              <p:cNvPr id="3" name="Group 4">
                <a:extLst>
                  <a:ext uri="{FF2B5EF4-FFF2-40B4-BE49-F238E27FC236}">
                    <a16:creationId xmlns:a16="http://schemas.microsoft.com/office/drawing/2014/main" id="{00724029-7A5D-9473-42A4-2A441C2BAE9D}"/>
                  </a:ext>
                </a:extLst>
              </p:cNvPr>
              <p:cNvGrpSpPr>
                <a:grpSpLocks/>
              </p:cNvGrpSpPr>
              <p:nvPr/>
            </p:nvGrpSpPr>
            <p:grpSpPr bwMode="auto">
              <a:xfrm>
                <a:off x="4743450" y="3733651"/>
                <a:ext cx="3487738" cy="2276475"/>
                <a:chOff x="688" y="2424"/>
                <a:chExt cx="2197" cy="1434"/>
              </a:xfrm>
            </p:grpSpPr>
            <p:sp>
              <p:nvSpPr>
                <p:cNvPr id="6" name="Freeform 5">
                  <a:extLst>
                    <a:ext uri="{FF2B5EF4-FFF2-40B4-BE49-F238E27FC236}">
                      <a16:creationId xmlns:a16="http://schemas.microsoft.com/office/drawing/2014/main" id="{B63F7EF6-A331-65C7-F312-6355FA66C9D0}"/>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6">
                  <a:extLst>
                    <a:ext uri="{FF2B5EF4-FFF2-40B4-BE49-F238E27FC236}">
                      <a16:creationId xmlns:a16="http://schemas.microsoft.com/office/drawing/2014/main" id="{4140E782-18A9-1002-7E97-86804166FF71}"/>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7">
                  <a:extLst>
                    <a:ext uri="{FF2B5EF4-FFF2-40B4-BE49-F238E27FC236}">
                      <a16:creationId xmlns:a16="http://schemas.microsoft.com/office/drawing/2014/main" id="{3EE0B0FF-9E06-9070-1A5B-48BDDFA77A47}"/>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8">
                  <a:extLst>
                    <a:ext uri="{FF2B5EF4-FFF2-40B4-BE49-F238E27FC236}">
                      <a16:creationId xmlns:a16="http://schemas.microsoft.com/office/drawing/2014/main" id="{9F264AE9-6389-7F96-2ECB-5FB65E534BFA}"/>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9">
                  <a:extLst>
                    <a:ext uri="{FF2B5EF4-FFF2-40B4-BE49-F238E27FC236}">
                      <a16:creationId xmlns:a16="http://schemas.microsoft.com/office/drawing/2014/main" id="{96483BD6-7841-4187-4021-42E47C737CC6}"/>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10">
                  <a:extLst>
                    <a:ext uri="{FF2B5EF4-FFF2-40B4-BE49-F238E27FC236}">
                      <a16:creationId xmlns:a16="http://schemas.microsoft.com/office/drawing/2014/main" id="{D1A2E2B8-5F29-936B-9229-7EA4A85B06E4}"/>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12" name="Line 11">
                  <a:extLst>
                    <a:ext uri="{FF2B5EF4-FFF2-40B4-BE49-F238E27FC236}">
                      <a16:creationId xmlns:a16="http://schemas.microsoft.com/office/drawing/2014/main" id="{F7AD1067-5B06-B1F6-621B-7D472A0D7F2D}"/>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1CF125D7-A241-EFFC-21D2-751DD5567EE2}"/>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14" name="Line 13">
                  <a:extLst>
                    <a:ext uri="{FF2B5EF4-FFF2-40B4-BE49-F238E27FC236}">
                      <a16:creationId xmlns:a16="http://schemas.microsoft.com/office/drawing/2014/main" id="{93A74476-FE92-38E5-C3A5-290272CF583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Text Box 14">
                  <a:extLst>
                    <a:ext uri="{FF2B5EF4-FFF2-40B4-BE49-F238E27FC236}">
                      <a16:creationId xmlns:a16="http://schemas.microsoft.com/office/drawing/2014/main" id="{E319912D-53FF-BF09-1E5D-8686C74AB834}"/>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16" name="Line 15">
                  <a:extLst>
                    <a:ext uri="{FF2B5EF4-FFF2-40B4-BE49-F238E27FC236}">
                      <a16:creationId xmlns:a16="http://schemas.microsoft.com/office/drawing/2014/main" id="{AB4F8841-61A4-6226-8442-A7B94A41BD99}"/>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Text Box 16">
                  <a:extLst>
                    <a:ext uri="{FF2B5EF4-FFF2-40B4-BE49-F238E27FC236}">
                      <a16:creationId xmlns:a16="http://schemas.microsoft.com/office/drawing/2014/main" id="{B59A1C94-1B1D-15CC-411E-6176EE93D98C}"/>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18" name="Line 17">
                  <a:extLst>
                    <a:ext uri="{FF2B5EF4-FFF2-40B4-BE49-F238E27FC236}">
                      <a16:creationId xmlns:a16="http://schemas.microsoft.com/office/drawing/2014/main" id="{ACC10929-B988-0410-4FE2-C40BB0CC09EA}"/>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Text Box 18">
                  <a:extLst>
                    <a:ext uri="{FF2B5EF4-FFF2-40B4-BE49-F238E27FC236}">
                      <a16:creationId xmlns:a16="http://schemas.microsoft.com/office/drawing/2014/main" id="{53525932-91E7-6A38-B841-F281CD35FF17}"/>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20" name="Line 19">
                  <a:extLst>
                    <a:ext uri="{FF2B5EF4-FFF2-40B4-BE49-F238E27FC236}">
                      <a16:creationId xmlns:a16="http://schemas.microsoft.com/office/drawing/2014/main" id="{6FFDCDBE-058C-FEC1-AC1B-1F817F44381E}"/>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Text Box 20">
                  <a:extLst>
                    <a:ext uri="{FF2B5EF4-FFF2-40B4-BE49-F238E27FC236}">
                      <a16:creationId xmlns:a16="http://schemas.microsoft.com/office/drawing/2014/main" id="{9CAFC253-297F-04E5-4A8A-89BF4F1A8F1A}"/>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22" name="Line 21">
                  <a:extLst>
                    <a:ext uri="{FF2B5EF4-FFF2-40B4-BE49-F238E27FC236}">
                      <a16:creationId xmlns:a16="http://schemas.microsoft.com/office/drawing/2014/main" id="{E0CD8F06-A8F4-1269-1114-E19E9E46DFE8}"/>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Text Box 22">
                  <a:extLst>
                    <a:ext uri="{FF2B5EF4-FFF2-40B4-BE49-F238E27FC236}">
                      <a16:creationId xmlns:a16="http://schemas.microsoft.com/office/drawing/2014/main" id="{4508CE97-3AE1-938D-D1D1-AEE257433657}"/>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24" name="Line 23">
                  <a:extLst>
                    <a:ext uri="{FF2B5EF4-FFF2-40B4-BE49-F238E27FC236}">
                      <a16:creationId xmlns:a16="http://schemas.microsoft.com/office/drawing/2014/main" id="{4AAF7BAF-3B3F-AF56-7842-4796A93E5CC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Text Box 24">
                  <a:extLst>
                    <a:ext uri="{FF2B5EF4-FFF2-40B4-BE49-F238E27FC236}">
                      <a16:creationId xmlns:a16="http://schemas.microsoft.com/office/drawing/2014/main" id="{E9EA9D0A-A48C-26AB-0E83-5CD98F1C68EC}"/>
                    </a:ext>
                  </a:extLst>
                </p:cNvPr>
                <p:cNvSpPr txBox="1">
                  <a:spLocks noChangeArrowheads="1"/>
                </p:cNvSpPr>
                <p:nvPr/>
              </p:nvSpPr>
              <p:spPr bwMode="auto">
                <a:xfrm>
                  <a:off x="791" y="3412"/>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0.05</a:t>
                  </a:r>
                </a:p>
              </p:txBody>
            </p:sp>
            <p:sp>
              <p:nvSpPr>
                <p:cNvPr id="26" name="Line 25">
                  <a:extLst>
                    <a:ext uri="{FF2B5EF4-FFF2-40B4-BE49-F238E27FC236}">
                      <a16:creationId xmlns:a16="http://schemas.microsoft.com/office/drawing/2014/main" id="{054EB5F8-0B75-F7A9-BD3C-273A127E119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Text Box 26">
                  <a:extLst>
                    <a:ext uri="{FF2B5EF4-FFF2-40B4-BE49-F238E27FC236}">
                      <a16:creationId xmlns:a16="http://schemas.microsoft.com/office/drawing/2014/main" id="{063DCCC3-3656-D2FA-D362-07D147D129E3}"/>
                    </a:ext>
                  </a:extLst>
                </p:cNvPr>
                <p:cNvSpPr txBox="1">
                  <a:spLocks noChangeArrowheads="1"/>
                </p:cNvSpPr>
                <p:nvPr/>
              </p:nvSpPr>
              <p:spPr bwMode="auto">
                <a:xfrm>
                  <a:off x="827" y="31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a:t>
                  </a:r>
                </a:p>
              </p:txBody>
            </p:sp>
            <p:sp>
              <p:nvSpPr>
                <p:cNvPr id="28" name="Line 27">
                  <a:extLst>
                    <a:ext uri="{FF2B5EF4-FFF2-40B4-BE49-F238E27FC236}">
                      <a16:creationId xmlns:a16="http://schemas.microsoft.com/office/drawing/2014/main" id="{D2FFE5CC-715E-B117-D215-9F1B1FA29F5E}"/>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28">
                  <a:extLst>
                    <a:ext uri="{FF2B5EF4-FFF2-40B4-BE49-F238E27FC236}">
                      <a16:creationId xmlns:a16="http://schemas.microsoft.com/office/drawing/2014/main" id="{43D72664-E8AC-25D7-96AE-B5CE205DA6CA}"/>
                    </a:ext>
                  </a:extLst>
                </p:cNvPr>
                <p:cNvSpPr txBox="1">
                  <a:spLocks noChangeArrowheads="1"/>
                </p:cNvSpPr>
                <p:nvPr/>
              </p:nvSpPr>
              <p:spPr bwMode="auto">
                <a:xfrm>
                  <a:off x="791"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0.15</a:t>
                  </a:r>
                </a:p>
              </p:txBody>
            </p:sp>
            <p:sp>
              <p:nvSpPr>
                <p:cNvPr id="30" name="Line 29">
                  <a:extLst>
                    <a:ext uri="{FF2B5EF4-FFF2-40B4-BE49-F238E27FC236}">
                      <a16:creationId xmlns:a16="http://schemas.microsoft.com/office/drawing/2014/main" id="{20AA84D7-9313-C04B-5591-8B46DD1E0556}"/>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30">
                  <a:extLst>
                    <a:ext uri="{FF2B5EF4-FFF2-40B4-BE49-F238E27FC236}">
                      <a16:creationId xmlns:a16="http://schemas.microsoft.com/office/drawing/2014/main" id="{EC7A9EC1-6ED3-D0D3-E56D-4FC9FC3C5283}"/>
                    </a:ext>
                  </a:extLst>
                </p:cNvPr>
                <p:cNvSpPr txBox="1">
                  <a:spLocks noChangeArrowheads="1"/>
                </p:cNvSpPr>
                <p:nvPr/>
              </p:nvSpPr>
              <p:spPr bwMode="auto">
                <a:xfrm>
                  <a:off x="827" y="2680"/>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0.2</a:t>
                  </a:r>
                </a:p>
              </p:txBody>
            </p:sp>
            <p:sp>
              <p:nvSpPr>
                <p:cNvPr id="32" name="Line 31">
                  <a:extLst>
                    <a:ext uri="{FF2B5EF4-FFF2-40B4-BE49-F238E27FC236}">
                      <a16:creationId xmlns:a16="http://schemas.microsoft.com/office/drawing/2014/main" id="{3C1A6310-6FD8-D4FC-D172-E37126343CE6}"/>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32">
                  <a:extLst>
                    <a:ext uri="{FF2B5EF4-FFF2-40B4-BE49-F238E27FC236}">
                      <a16:creationId xmlns:a16="http://schemas.microsoft.com/office/drawing/2014/main" id="{571C519D-186D-FF5E-5182-AFB469B0F58C}"/>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Line 33">
                  <a:extLst>
                    <a:ext uri="{FF2B5EF4-FFF2-40B4-BE49-F238E27FC236}">
                      <a16:creationId xmlns:a16="http://schemas.microsoft.com/office/drawing/2014/main" id="{74AB49A0-40C8-0FB2-AA11-6CF3E1B90C13}"/>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Line 34">
                  <a:extLst>
                    <a:ext uri="{FF2B5EF4-FFF2-40B4-BE49-F238E27FC236}">
                      <a16:creationId xmlns:a16="http://schemas.microsoft.com/office/drawing/2014/main" id="{D908AE98-C55E-8EEF-47F1-9673E5EED998}"/>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35">
                  <a:extLst>
                    <a:ext uri="{FF2B5EF4-FFF2-40B4-BE49-F238E27FC236}">
                      <a16:creationId xmlns:a16="http://schemas.microsoft.com/office/drawing/2014/main" id="{D6EF5472-BEF4-C6B6-1ED3-19CB54A89621}"/>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Line 36">
                  <a:extLst>
                    <a:ext uri="{FF2B5EF4-FFF2-40B4-BE49-F238E27FC236}">
                      <a16:creationId xmlns:a16="http://schemas.microsoft.com/office/drawing/2014/main" id="{C896517C-3312-D779-5ED1-91827309B51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Line 37">
                  <a:extLst>
                    <a:ext uri="{FF2B5EF4-FFF2-40B4-BE49-F238E27FC236}">
                      <a16:creationId xmlns:a16="http://schemas.microsoft.com/office/drawing/2014/main" id="{3E3734A0-B653-598D-B20F-BD2E1BEE448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Line 38">
                  <a:extLst>
                    <a:ext uri="{FF2B5EF4-FFF2-40B4-BE49-F238E27FC236}">
                      <a16:creationId xmlns:a16="http://schemas.microsoft.com/office/drawing/2014/main" id="{C30BC792-92C7-169C-8510-E262F9F946AF}"/>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Line 39">
                  <a:extLst>
                    <a:ext uri="{FF2B5EF4-FFF2-40B4-BE49-F238E27FC236}">
                      <a16:creationId xmlns:a16="http://schemas.microsoft.com/office/drawing/2014/main" id="{C5CB7531-017E-63CD-1584-6F72A5BBE637}"/>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Line 40">
                  <a:extLst>
                    <a:ext uri="{FF2B5EF4-FFF2-40B4-BE49-F238E27FC236}">
                      <a16:creationId xmlns:a16="http://schemas.microsoft.com/office/drawing/2014/main" id="{FF242CE7-13B5-9FDD-DF20-E975BD03BA03}"/>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Line 41">
                  <a:extLst>
                    <a:ext uri="{FF2B5EF4-FFF2-40B4-BE49-F238E27FC236}">
                      <a16:creationId xmlns:a16="http://schemas.microsoft.com/office/drawing/2014/main" id="{21497060-633D-DB14-CB0B-E1D5A8A57D6B}"/>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Line 42">
                  <a:extLst>
                    <a:ext uri="{FF2B5EF4-FFF2-40B4-BE49-F238E27FC236}">
                      <a16:creationId xmlns:a16="http://schemas.microsoft.com/office/drawing/2014/main" id="{834243A3-0ED4-3E2B-77B8-476BE9BAA311}"/>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Line 43">
                  <a:extLst>
                    <a:ext uri="{FF2B5EF4-FFF2-40B4-BE49-F238E27FC236}">
                      <a16:creationId xmlns:a16="http://schemas.microsoft.com/office/drawing/2014/main" id="{198C0CB0-3E41-7139-47EB-B8B54EF00476}"/>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 name="Line 44">
                  <a:extLst>
                    <a:ext uri="{FF2B5EF4-FFF2-40B4-BE49-F238E27FC236}">
                      <a16:creationId xmlns:a16="http://schemas.microsoft.com/office/drawing/2014/main" id="{967005F7-B55B-0D9A-CAAE-BF9B37DD3034}"/>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45">
                  <a:extLst>
                    <a:ext uri="{FF2B5EF4-FFF2-40B4-BE49-F238E27FC236}">
                      <a16:creationId xmlns:a16="http://schemas.microsoft.com/office/drawing/2014/main" id="{085A0808-E3AE-145F-D7ED-64F14062627A}"/>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Text Box 46">
                  <a:extLst>
                    <a:ext uri="{FF2B5EF4-FFF2-40B4-BE49-F238E27FC236}">
                      <a16:creationId xmlns:a16="http://schemas.microsoft.com/office/drawing/2014/main" id="{62659B71-7429-6552-C05E-E023453BA275}"/>
                    </a:ext>
                  </a:extLst>
                </p:cNvPr>
                <p:cNvSpPr txBox="1">
                  <a:spLocks noChangeArrowheads="1"/>
                </p:cNvSpPr>
                <p:nvPr/>
              </p:nvSpPr>
              <p:spPr bwMode="auto">
                <a:xfrm>
                  <a:off x="688" y="242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050" dirty="0">
                      <a:latin typeface="Arial" panose="020B0604020202020204" pitchFamily="34" charset="0"/>
                    </a:rPr>
                    <a:t>distance</a:t>
                  </a:r>
                </a:p>
              </p:txBody>
            </p:sp>
          </p:grpSp>
          <p:sp>
            <p:nvSpPr>
              <p:cNvPr id="4" name="TextBox 3">
                <a:extLst>
                  <a:ext uri="{FF2B5EF4-FFF2-40B4-BE49-F238E27FC236}">
                    <a16:creationId xmlns:a16="http://schemas.microsoft.com/office/drawing/2014/main" id="{2F8BD14B-0AA3-AC21-C9C0-9549405A0E0F}"/>
                  </a:ext>
                </a:extLst>
              </p:cNvPr>
              <p:cNvSpPr txBox="1"/>
              <p:nvPr/>
            </p:nvSpPr>
            <p:spPr>
              <a:xfrm>
                <a:off x="5431606" y="3276600"/>
                <a:ext cx="1866326" cy="423353"/>
              </a:xfrm>
              <a:prstGeom prst="rect">
                <a:avLst/>
              </a:prstGeom>
              <a:noFill/>
            </p:spPr>
            <p:txBody>
              <a:bodyPr wrap="none" rtlCol="0">
                <a:spAutoFit/>
              </a:bodyPr>
              <a:lstStyle/>
              <a:p>
                <a:r>
                  <a:rPr lang="en-US" sz="1800" b="1" dirty="0">
                    <a:solidFill>
                      <a:schemeClr val="tx1"/>
                    </a:solidFill>
                    <a:latin typeface="+mn-lt"/>
                  </a:rPr>
                  <a:t>Dendrogram</a:t>
                </a:r>
              </a:p>
            </p:txBody>
          </p:sp>
          <p:sp>
            <p:nvSpPr>
              <p:cNvPr id="5" name="TextBox 4">
                <a:extLst>
                  <a:ext uri="{FF2B5EF4-FFF2-40B4-BE49-F238E27FC236}">
                    <a16:creationId xmlns:a16="http://schemas.microsoft.com/office/drawing/2014/main" id="{A8C134D5-2F5F-7BC7-4E39-1A7C17ADF7DD}"/>
                  </a:ext>
                </a:extLst>
              </p:cNvPr>
              <p:cNvSpPr txBox="1"/>
              <p:nvPr/>
            </p:nvSpPr>
            <p:spPr>
              <a:xfrm>
                <a:off x="6048391" y="5954662"/>
                <a:ext cx="1020729"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8" name="Arrow: Down 47">
              <a:extLst>
                <a:ext uri="{FF2B5EF4-FFF2-40B4-BE49-F238E27FC236}">
                  <a16:creationId xmlns:a16="http://schemas.microsoft.com/office/drawing/2014/main" id="{23BD8DAE-6182-E580-574B-80B7BB37B785}"/>
                </a:ext>
              </a:extLst>
            </p:cNvPr>
            <p:cNvSpPr/>
            <p:nvPr/>
          </p:nvSpPr>
          <p:spPr>
            <a:xfrm>
              <a:off x="5225905" y="2860100"/>
              <a:ext cx="391632" cy="15133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Divisive</a:t>
              </a:r>
            </a:p>
          </p:txBody>
        </p:sp>
        <p:sp>
          <p:nvSpPr>
            <p:cNvPr id="49" name="Arrow: Down 48">
              <a:extLst>
                <a:ext uri="{FF2B5EF4-FFF2-40B4-BE49-F238E27FC236}">
                  <a16:creationId xmlns:a16="http://schemas.microsoft.com/office/drawing/2014/main" id="{C98C5C98-FDE1-0D97-9098-73818000EC69}"/>
                </a:ext>
              </a:extLst>
            </p:cNvPr>
            <p:cNvSpPr/>
            <p:nvPr/>
          </p:nvSpPr>
          <p:spPr>
            <a:xfrm flipV="1">
              <a:off x="8020493" y="2809345"/>
              <a:ext cx="391632" cy="14486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Agglomerative</a:t>
              </a:r>
            </a:p>
          </p:txBody>
        </p:sp>
        <p:cxnSp>
          <p:nvCxnSpPr>
            <p:cNvPr id="51" name="Straight Connector 50">
              <a:extLst>
                <a:ext uri="{FF2B5EF4-FFF2-40B4-BE49-F238E27FC236}">
                  <a16:creationId xmlns:a16="http://schemas.microsoft.com/office/drawing/2014/main" id="{E40CE675-E664-DE9A-7E9D-4E06FC510670}"/>
                </a:ext>
              </a:extLst>
            </p:cNvPr>
            <p:cNvCxnSpPr/>
            <p:nvPr/>
          </p:nvCxnSpPr>
          <p:spPr>
            <a:xfrm flipV="1">
              <a:off x="7285581" y="2906497"/>
              <a:ext cx="0" cy="28232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438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dirty="0"/>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The 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a:t>
            </a:r>
            <a:r>
              <a:rPr lang="en-US" altLang="en-US" sz="2000" b="1" dirty="0"/>
              <a:t>closest</a:t>
            </a:r>
            <a:r>
              <a:rPr lang="en-US" altLang="en-US" sz="2000" dirty="0"/>
              <a: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The key operation is </a:t>
            </a:r>
            <a:r>
              <a:rPr lang="en-US" altLang="en-US" b="1" dirty="0"/>
              <a:t>merging the two closest clusters </a:t>
            </a:r>
            <a:r>
              <a:rPr lang="en-US" altLang="en-US" dirty="0"/>
              <a:t>which requires the computation of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dirty="0"/>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819399"/>
            <a:chOff x="3312" y="1199"/>
            <a:chExt cx="2015" cy="1776"/>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nvGrpSpPr>
          <p:cNvPr id="6" name="Group 5">
            <a:extLst>
              <a:ext uri="{FF2B5EF4-FFF2-40B4-BE49-F238E27FC236}">
                <a16:creationId xmlns:a16="http://schemas.microsoft.com/office/drawing/2014/main" id="{31FCA769-6DF9-389E-EF6D-56653DE08670}"/>
              </a:ext>
            </a:extLst>
          </p:cNvPr>
          <p:cNvGrpSpPr/>
          <p:nvPr/>
        </p:nvGrpSpPr>
        <p:grpSpPr>
          <a:xfrm>
            <a:off x="4760786" y="5664408"/>
            <a:ext cx="3754564" cy="966788"/>
            <a:chOff x="4760786" y="5664408"/>
            <a:chExt cx="3754564" cy="966788"/>
          </a:xfrm>
        </p:grpSpPr>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667374" y="5664408"/>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a:t>
              </a:r>
            </a:p>
          </p:txBody>
        </p:sp>
        <p:grpSp>
          <p:nvGrpSpPr>
            <p:cNvPr id="2" name="Group 1">
              <a:extLst>
                <a:ext uri="{FF2B5EF4-FFF2-40B4-BE49-F238E27FC236}">
                  <a16:creationId xmlns:a16="http://schemas.microsoft.com/office/drawing/2014/main" id="{AAE7B7D1-0F7C-B0D3-8AED-3D00B6EA5E89}"/>
                </a:ext>
              </a:extLst>
            </p:cNvPr>
            <p:cNvGrpSpPr/>
            <p:nvPr/>
          </p:nvGrpSpPr>
          <p:grpSpPr>
            <a:xfrm>
              <a:off x="4760786" y="5857665"/>
              <a:ext cx="3754564" cy="773531"/>
              <a:chOff x="4152900" y="5986463"/>
              <a:chExt cx="3754564" cy="773531"/>
            </a:xfrm>
          </p:grpSpPr>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grpSp>
        <p:nvGrpSpPr>
          <p:cNvPr id="4" name="Group 3">
            <a:extLst>
              <a:ext uri="{FF2B5EF4-FFF2-40B4-BE49-F238E27FC236}">
                <a16:creationId xmlns:a16="http://schemas.microsoft.com/office/drawing/2014/main" id="{86074C22-2345-A06F-BE51-D74531439EFA}"/>
              </a:ext>
            </a:extLst>
          </p:cNvPr>
          <p:cNvGrpSpPr/>
          <p:nvPr/>
        </p:nvGrpSpPr>
        <p:grpSpPr>
          <a:xfrm>
            <a:off x="390348" y="2493963"/>
            <a:ext cx="3987889" cy="4255532"/>
            <a:chOff x="60491" y="2329934"/>
            <a:chExt cx="3987889" cy="4255532"/>
          </a:xfrm>
        </p:grpSpPr>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314597" y="38576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403497" y="3336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7889" cy="4255532"/>
              <a:chOff x="60491" y="2329934"/>
              <a:chExt cx="3987889"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grpSp>
        <p:nvGrpSpPr>
          <p:cNvPr id="3" name="Group 2">
            <a:extLst>
              <a:ext uri="{FF2B5EF4-FFF2-40B4-BE49-F238E27FC236}">
                <a16:creationId xmlns:a16="http://schemas.microsoft.com/office/drawing/2014/main" id="{C9CB4C46-B3CE-3020-EFC9-DB592CCEB7B8}"/>
              </a:ext>
            </a:extLst>
          </p:cNvPr>
          <p:cNvGrpSpPr/>
          <p:nvPr/>
        </p:nvGrpSpPr>
        <p:grpSpPr>
          <a:xfrm>
            <a:off x="5486400" y="1660525"/>
            <a:ext cx="2894013" cy="2608263"/>
            <a:chOff x="5486400" y="1660525"/>
            <a:chExt cx="2894013" cy="2608263"/>
          </a:xfrm>
        </p:grpSpPr>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1922B73D-8C1A-4C0A-E4DB-0B299853D849}"/>
              </a:ext>
            </a:extLst>
          </p:cNvPr>
          <p:cNvGrpSpPr/>
          <p:nvPr/>
        </p:nvGrpSpPr>
        <p:grpSpPr>
          <a:xfrm>
            <a:off x="4800379" y="5542060"/>
            <a:ext cx="3752850" cy="1185959"/>
            <a:chOff x="4152900" y="5753100"/>
            <a:chExt cx="3752850" cy="1185959"/>
          </a:xfrm>
        </p:grpSpPr>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45112" y="6540596"/>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4" name="Group 3">
            <a:extLst>
              <a:ext uri="{FF2B5EF4-FFF2-40B4-BE49-F238E27FC236}">
                <a16:creationId xmlns:a16="http://schemas.microsoft.com/office/drawing/2014/main" id="{FF91D8F3-D166-FD1E-9474-680D9AB7DDCC}"/>
              </a:ext>
            </a:extLst>
          </p:cNvPr>
          <p:cNvGrpSpPr/>
          <p:nvPr/>
        </p:nvGrpSpPr>
        <p:grpSpPr>
          <a:xfrm>
            <a:off x="282517" y="2329934"/>
            <a:ext cx="3984683" cy="4255532"/>
            <a:chOff x="60491" y="2329934"/>
            <a:chExt cx="3984683" cy="4255532"/>
          </a:xfrm>
        </p:grpSpPr>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C3</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1022866"/>
          </a:xfrm>
        </p:spPr>
        <p:txBody>
          <a:bodyPr/>
          <a:lstStyle/>
          <a:p>
            <a:r>
              <a:rPr lang="en-US" altLang="en-US" dirty="0"/>
              <a:t>We want to merge the two closest clusters (C2 and C5)  and update the proximity matrix. </a:t>
            </a:r>
          </a:p>
          <a:p>
            <a:pPr lvl="1"/>
            <a:endParaRPr lang="en-US" altLang="en-US" dirty="0"/>
          </a:p>
        </p:txBody>
      </p:sp>
      <p:grpSp>
        <p:nvGrpSpPr>
          <p:cNvPr id="3" name="Group 2">
            <a:extLst>
              <a:ext uri="{FF2B5EF4-FFF2-40B4-BE49-F238E27FC236}">
                <a16:creationId xmlns:a16="http://schemas.microsoft.com/office/drawing/2014/main" id="{B81EAE3D-A6AE-F0A0-E0A3-84C28AC8A07B}"/>
              </a:ext>
            </a:extLst>
          </p:cNvPr>
          <p:cNvGrpSpPr/>
          <p:nvPr/>
        </p:nvGrpSpPr>
        <p:grpSpPr>
          <a:xfrm>
            <a:off x="5486400" y="1676400"/>
            <a:ext cx="2970213" cy="2592388"/>
            <a:chOff x="5486400" y="1676400"/>
            <a:chExt cx="2970213" cy="2592388"/>
          </a:xfrm>
        </p:grpSpPr>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200276"/>
              <a:chOff x="3456" y="1056"/>
              <a:chExt cx="1871" cy="1386"/>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dirty="0"/>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gr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4" name="Group 3">
            <a:extLst>
              <a:ext uri="{FF2B5EF4-FFF2-40B4-BE49-F238E27FC236}">
                <a16:creationId xmlns:a16="http://schemas.microsoft.com/office/drawing/2014/main" id="{F450EE0B-C9B2-A33D-8A0B-E2B8BCAC34C6}"/>
              </a:ext>
            </a:extLst>
          </p:cNvPr>
          <p:cNvGrpSpPr/>
          <p:nvPr/>
        </p:nvGrpSpPr>
        <p:grpSpPr>
          <a:xfrm>
            <a:off x="4809998" y="4724400"/>
            <a:ext cx="3800602" cy="2046287"/>
            <a:chOff x="4152900" y="4878388"/>
            <a:chExt cx="3800602" cy="2046287"/>
          </a:xfrm>
        </p:grpSpPr>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438902" y="6526212"/>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11F9B79B-9A5F-20D0-5F7C-7FEF78E0C162}"/>
              </a:ext>
            </a:extLst>
          </p:cNvPr>
          <p:cNvGrpSpPr/>
          <p:nvPr/>
        </p:nvGrpSpPr>
        <p:grpSpPr>
          <a:xfrm>
            <a:off x="282517" y="2329934"/>
            <a:ext cx="3987889" cy="4255532"/>
            <a:chOff x="60491" y="2329934"/>
            <a:chExt cx="3987889" cy="4255532"/>
          </a:xfrm>
        </p:grpSpPr>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chemeClr val="accent2"/>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7889" cy="4255532"/>
              <a:chOff x="60491" y="2329934"/>
              <a:chExt cx="3987889"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dirty="0"/>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grpSp>
        <p:nvGrpSpPr>
          <p:cNvPr id="3" name="Group 2">
            <a:extLst>
              <a:ext uri="{FF2B5EF4-FFF2-40B4-BE49-F238E27FC236}">
                <a16:creationId xmlns:a16="http://schemas.microsoft.com/office/drawing/2014/main" id="{A56B241D-BD5F-F6DF-3701-AE79CA6483CC}"/>
              </a:ext>
            </a:extLst>
          </p:cNvPr>
          <p:cNvGrpSpPr/>
          <p:nvPr/>
        </p:nvGrpSpPr>
        <p:grpSpPr>
          <a:xfrm>
            <a:off x="4800600" y="4784725"/>
            <a:ext cx="3752850" cy="2073275"/>
            <a:chOff x="4152900" y="4878388"/>
            <a:chExt cx="3752850" cy="2073275"/>
          </a:xfrm>
        </p:grpSpPr>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07806" y="65532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E6853014-5231-29F1-4F8C-A4FBB5F40EBD}"/>
              </a:ext>
            </a:extLst>
          </p:cNvPr>
          <p:cNvGrpSpPr/>
          <p:nvPr/>
        </p:nvGrpSpPr>
        <p:grpSpPr>
          <a:xfrm>
            <a:off x="282517" y="2329934"/>
            <a:ext cx="3987889" cy="4255532"/>
            <a:chOff x="60491" y="2329934"/>
            <a:chExt cx="3987889" cy="4255532"/>
          </a:xfrm>
        </p:grpSpPr>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a:t>
              </a:r>
              <a:r>
                <a:rPr lang="en-US" altLang="en-US" sz="1400" b="1">
                  <a:latin typeface="+mn-lt"/>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C3</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7889" cy="4255532"/>
              <a:chOff x="60491" y="2329934"/>
              <a:chExt cx="3987889"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cxnSp>
        <p:nvCxnSpPr>
          <p:cNvPr id="6" name="Straight Arrow Connector 5">
            <a:extLst>
              <a:ext uri="{FF2B5EF4-FFF2-40B4-BE49-F238E27FC236}">
                <a16:creationId xmlns:a16="http://schemas.microsoft.com/office/drawing/2014/main" id="{81555B12-2A04-D51C-4131-7191AEEF973F}"/>
              </a:ext>
            </a:extLst>
          </p:cNvPr>
          <p:cNvCxnSpPr/>
          <p:nvPr/>
        </p:nvCxnSpPr>
        <p:spPr>
          <a:xfrm flipV="1">
            <a:off x="2819400" y="3733800"/>
            <a:ext cx="831626" cy="114300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D6E0793C-186F-7A15-6DD1-B8CEF2771E5F}"/>
              </a:ext>
            </a:extLst>
          </p:cNvPr>
          <p:cNvCxnSpPr>
            <a:cxnSpLocks/>
          </p:cNvCxnSpPr>
          <p:nvPr/>
        </p:nvCxnSpPr>
        <p:spPr>
          <a:xfrm flipH="1" flipV="1">
            <a:off x="2251187" y="3549650"/>
            <a:ext cx="312625" cy="1297979"/>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00C08221-E654-611F-B4AB-262EF458E770}"/>
              </a:ext>
            </a:extLst>
          </p:cNvPr>
          <p:cNvCxnSpPr>
            <a:cxnSpLocks/>
          </p:cNvCxnSpPr>
          <p:nvPr/>
        </p:nvCxnSpPr>
        <p:spPr>
          <a:xfrm flipH="1" flipV="1">
            <a:off x="1398643" y="4542632"/>
            <a:ext cx="582473" cy="410367"/>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14" name="Group 13">
            <a:extLst>
              <a:ext uri="{FF2B5EF4-FFF2-40B4-BE49-F238E27FC236}">
                <a16:creationId xmlns:a16="http://schemas.microsoft.com/office/drawing/2014/main" id="{7A7F0EB4-ECA9-9B0C-EF4F-EE38393113D9}"/>
              </a:ext>
            </a:extLst>
          </p:cNvPr>
          <p:cNvGrpSpPr/>
          <p:nvPr/>
        </p:nvGrpSpPr>
        <p:grpSpPr>
          <a:xfrm>
            <a:off x="5176883" y="1527151"/>
            <a:ext cx="3124200" cy="2805113"/>
            <a:chOff x="5176883" y="1527151"/>
            <a:chExt cx="3124200" cy="2805113"/>
          </a:xfrm>
        </p:grpSpPr>
        <p:grpSp>
          <p:nvGrpSpPr>
            <p:cNvPr id="4" name="Group 3">
              <a:extLst>
                <a:ext uri="{FF2B5EF4-FFF2-40B4-BE49-F238E27FC236}">
                  <a16:creationId xmlns:a16="http://schemas.microsoft.com/office/drawing/2014/main" id="{49DEB25B-5A1D-589F-EBA8-653C7FCA08F3}"/>
                </a:ext>
              </a:extLst>
            </p:cNvPr>
            <p:cNvGrpSpPr/>
            <p:nvPr/>
          </p:nvGrpSpPr>
          <p:grpSpPr>
            <a:xfrm>
              <a:off x="5176883" y="1527151"/>
              <a:ext cx="3124200" cy="2805113"/>
              <a:chOff x="5181600" y="1555750"/>
              <a:chExt cx="3124200" cy="2805113"/>
            </a:xfrm>
          </p:grpSpPr>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12" name="Rectangle 38">
              <a:extLst>
                <a:ext uri="{FF2B5EF4-FFF2-40B4-BE49-F238E27FC236}">
                  <a16:creationId xmlns:a16="http://schemas.microsoft.com/office/drawing/2014/main" id="{4D033849-185C-6A28-1478-6D485DF44A2B}"/>
                </a:ext>
              </a:extLst>
            </p:cNvPr>
            <p:cNvSpPr>
              <a:spLocks noChangeArrowheads="1"/>
            </p:cNvSpPr>
            <p:nvPr/>
          </p:nvSpPr>
          <p:spPr bwMode="auto">
            <a:xfrm rot="5400000">
              <a:off x="5983089" y="2820792"/>
              <a:ext cx="1595831" cy="45561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vert270" wrap="none" anchor="ctr"/>
            <a:lstStyle/>
            <a:p>
              <a:pPr algn="ctr"/>
              <a:r>
                <a:rPr lang="en-US" dirty="0"/>
                <a:t>?</a:t>
              </a:r>
            </a:p>
            <a:p>
              <a:endParaRPr lang="en-US" dirty="0"/>
            </a:p>
            <a:p>
              <a:pPr algn="ctr"/>
              <a:r>
                <a:rPr lang="en-US" dirty="0"/>
                <a:t>?</a:t>
              </a:r>
            </a:p>
            <a:p>
              <a:pPr algn="ctr"/>
              <a:r>
                <a:rPr lang="en-US" dirty="0"/>
                <a:t>?</a:t>
              </a:r>
            </a:p>
          </p:txBody>
        </p:sp>
        <p:sp>
          <p:nvSpPr>
            <p:cNvPr id="13" name="Rectangle 38">
              <a:extLst>
                <a:ext uri="{FF2B5EF4-FFF2-40B4-BE49-F238E27FC236}">
                  <a16:creationId xmlns:a16="http://schemas.microsoft.com/office/drawing/2014/main" id="{9F19D5EA-FDD3-E22F-F954-68D0CAF58E42}"/>
                </a:ext>
              </a:extLst>
            </p:cNvPr>
            <p:cNvSpPr>
              <a:spLocks noChangeArrowheads="1"/>
            </p:cNvSpPr>
            <p:nvPr/>
          </p:nvSpPr>
          <p:spPr bwMode="auto">
            <a:xfrm>
              <a:off x="6014814" y="2641890"/>
              <a:ext cx="2054493" cy="466386"/>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horz" wrap="none" anchor="ctr"/>
            <a:lstStyle/>
            <a:p>
              <a:pPr algn="ctr"/>
              <a:r>
                <a:rPr lang="en-US" dirty="0"/>
                <a:t>?              ?    ?</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3" name="Group 2">
            <a:extLst>
              <a:ext uri="{FF2B5EF4-FFF2-40B4-BE49-F238E27FC236}">
                <a16:creationId xmlns:a16="http://schemas.microsoft.com/office/drawing/2014/main" id="{EE626EBA-4619-9D8D-E6A8-02F8653E0E2B}"/>
              </a:ext>
            </a:extLst>
          </p:cNvPr>
          <p:cNvGrpSpPr/>
          <p:nvPr/>
        </p:nvGrpSpPr>
        <p:grpSpPr>
          <a:xfrm>
            <a:off x="5486400" y="1582737"/>
            <a:ext cx="3427413" cy="3675063"/>
            <a:chOff x="5486400" y="1582737"/>
            <a:chExt cx="3427413" cy="3675063"/>
          </a:xfrm>
        </p:grpSpPr>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27425"/>
              <a:chOff x="3456" y="672"/>
              <a:chExt cx="2159" cy="2222"/>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62CCE904-A285-A758-15A6-8D21BA262763}"/>
              </a:ext>
            </a:extLst>
          </p:cNvPr>
          <p:cNvGrpSpPr/>
          <p:nvPr/>
        </p:nvGrpSpPr>
        <p:grpSpPr>
          <a:xfrm>
            <a:off x="685800" y="1582737"/>
            <a:ext cx="4419600" cy="1828800"/>
            <a:chOff x="685800" y="1582737"/>
            <a:chExt cx="4419600" cy="1828800"/>
          </a:xfrm>
        </p:grpSpPr>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41488" y="1926961"/>
              <a:ext cx="2190750" cy="957262"/>
            </a:xfrm>
            <a:prstGeom prst="leftRightArrow">
              <a:avLst>
                <a:gd name="adj1" fmla="val 66297"/>
                <a:gd name="adj2" fmla="val 50592"/>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 or</a:t>
              </a:r>
              <a:br>
                <a:rPr lang="en-US" altLang="en-US" sz="2000" b="1" dirty="0"/>
              </a:br>
              <a:r>
                <a:rPr lang="en-US" altLang="en-US" sz="2000" b="1" dirty="0"/>
                <a:t>Distance?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FF783C55-17EF-B816-9BE3-1AEC3F491E6B}"/>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normAutofit fontScale="90000"/>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3" imgW="6328749" imgH="3483307" progId="Word.Document.8">
                  <p:embed/>
                </p:oleObj>
              </mc:Choice>
              <mc:Fallback>
                <p:oleObj name="Document" r:id="rId3" imgW="6328749" imgH="3483307" progId="Word.Document.8">
                  <p:embed/>
                  <p:pic>
                    <p:nvPicPr>
                      <p:cNvPr id="0" name="Object 4"/>
                      <p:cNvPicPr>
                        <a:picLocks noChangeAspect="1" noChangeArrowheads="1"/>
                      </p:cNvPicPr>
                      <p:nvPr/>
                    </p:nvPicPr>
                    <p:blipFill>
                      <a:blip r:embed="rId4"/>
                      <a:srcRect/>
                      <a:stretch>
                        <a:fillRect/>
                      </a:stretch>
                    </p:blipFill>
                    <p:spPr bwMode="auto">
                      <a:xfrm>
                        <a:off x="3771900" y="673100"/>
                        <a:ext cx="6070600" cy="3327400"/>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6528BAE5-171E-105A-0B2C-B1ACE1B239E5}"/>
              </a:ext>
            </a:extLst>
          </p:cNvPr>
          <p:cNvGrpSpPr/>
          <p:nvPr/>
        </p:nvGrpSpPr>
        <p:grpSpPr>
          <a:xfrm>
            <a:off x="4589463" y="3636963"/>
            <a:ext cx="4554537" cy="2971800"/>
            <a:chOff x="4589463" y="3636963"/>
            <a:chExt cx="4554537" cy="297180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B35B2188-91A6-FC07-B97D-F2AC976871D8}"/>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2" name="Group 1">
            <a:extLst>
              <a:ext uri="{FF2B5EF4-FFF2-40B4-BE49-F238E27FC236}">
                <a16:creationId xmlns:a16="http://schemas.microsoft.com/office/drawing/2014/main" id="{053D9DC1-B4D0-D837-C8F2-2EA8A44E958E}"/>
              </a:ext>
            </a:extLst>
          </p:cNvPr>
          <p:cNvGrpSpPr/>
          <p:nvPr/>
        </p:nvGrpSpPr>
        <p:grpSpPr>
          <a:xfrm>
            <a:off x="685800" y="1600201"/>
            <a:ext cx="4419600" cy="1828800"/>
            <a:chOff x="685800" y="1600201"/>
            <a:chExt cx="4419600" cy="1828800"/>
          </a:xfrm>
        </p:grpSpPr>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grpSp>
      <p:grpSp>
        <p:nvGrpSpPr>
          <p:cNvPr id="3" name="Group 2">
            <a:extLst>
              <a:ext uri="{FF2B5EF4-FFF2-40B4-BE49-F238E27FC236}">
                <a16:creationId xmlns:a16="http://schemas.microsoft.com/office/drawing/2014/main" id="{BEE9C781-2848-223D-2460-29BB8602BF99}"/>
              </a:ext>
            </a:extLst>
          </p:cNvPr>
          <p:cNvGrpSpPr/>
          <p:nvPr/>
        </p:nvGrpSpPr>
        <p:grpSpPr>
          <a:xfrm>
            <a:off x="5486400" y="1600201"/>
            <a:ext cx="3427413" cy="3675063"/>
            <a:chOff x="5486400" y="1600201"/>
            <a:chExt cx="3427413" cy="3675063"/>
          </a:xfrm>
        </p:grpSpPr>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27425"/>
              <a:chOff x="3456" y="672"/>
              <a:chExt cx="2159" cy="2222"/>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grpSp>
        <p:nvGrpSpPr>
          <p:cNvPr id="3" name="Group 2">
            <a:extLst>
              <a:ext uri="{FF2B5EF4-FFF2-40B4-BE49-F238E27FC236}">
                <a16:creationId xmlns:a16="http://schemas.microsoft.com/office/drawing/2014/main" id="{4BC95E6E-A991-0A98-2BCB-B2E668FF0618}"/>
              </a:ext>
            </a:extLst>
          </p:cNvPr>
          <p:cNvGrpSpPr/>
          <p:nvPr/>
        </p:nvGrpSpPr>
        <p:grpSpPr>
          <a:xfrm>
            <a:off x="5486400" y="1066800"/>
            <a:ext cx="3427413" cy="3675063"/>
            <a:chOff x="5486400" y="1066800"/>
            <a:chExt cx="3427413" cy="3675063"/>
          </a:xfrm>
        </p:grpSpPr>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27425"/>
              <a:chOff x="3456" y="672"/>
              <a:chExt cx="2159" cy="2222"/>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575D44A5-B684-59AD-B164-3EF7EE478E66}"/>
              </a:ext>
            </a:extLst>
          </p:cNvPr>
          <p:cNvGrpSpPr/>
          <p:nvPr/>
        </p:nvGrpSpPr>
        <p:grpSpPr>
          <a:xfrm>
            <a:off x="685800" y="1066800"/>
            <a:ext cx="4419600" cy="1828800"/>
            <a:chOff x="685800" y="1066800"/>
            <a:chExt cx="4419600" cy="182880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gr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066800" y="5410200"/>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mn-lt"/>
              </a:rPr>
              <a:t>Advantage</a:t>
            </a:r>
            <a:r>
              <a:rPr lang="en-US" altLang="en-US" dirty="0">
                <a:latin typeface="+mn-lt"/>
              </a:rPr>
              <a:t>: Non-spherical, non-convex clusters</a:t>
            </a:r>
          </a:p>
          <a:p>
            <a:r>
              <a:rPr lang="en-US" altLang="en-US" b="1" dirty="0">
                <a:latin typeface="+mn-lt"/>
              </a:rPr>
              <a:t>Problem</a:t>
            </a:r>
            <a:r>
              <a:rPr lang="en-US" altLang="en-US" dirty="0">
                <a:latin typeface="+mn-lt"/>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1851" y="5334000"/>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mn-lt"/>
              </a:rPr>
              <a:t>Advantage</a:t>
            </a:r>
            <a:r>
              <a:rPr lang="en-US" altLang="en-US" sz="2000" dirty="0">
                <a:latin typeface="+mn-lt"/>
              </a:rPr>
              <a:t>: more robust against noise (no chaining)</a:t>
            </a:r>
          </a:p>
          <a:p>
            <a:pPr>
              <a:spcBef>
                <a:spcPts val="1125"/>
              </a:spcBef>
            </a:pPr>
            <a:r>
              <a:rPr lang="en-US" altLang="en-US" sz="2000" b="1" dirty="0">
                <a:latin typeface="+mn-lt"/>
              </a:rPr>
              <a:t>Problem</a:t>
            </a:r>
            <a:r>
              <a:rPr lang="en-US" altLang="en-US" sz="2000" dirty="0">
                <a:latin typeface="+mn-lt"/>
              </a:rPr>
              <a:t>: Tends to break large clusters, </a:t>
            </a:r>
            <a:br>
              <a:rPr lang="en-US" altLang="en-US" sz="2000" dirty="0">
                <a:latin typeface="+mn-lt"/>
              </a:rPr>
            </a:br>
            <a:r>
              <a:rPr lang="en-US" altLang="en-US" sz="2000" dirty="0">
                <a:latin typeface="+mn-lt"/>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dirty="0">
                <a:latin typeface="+mn-lt"/>
              </a:rPr>
              <a:t>A 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dirty="0"/>
              <a:t>Ward’s Method</a:t>
            </a:r>
          </a:p>
        </p:txBody>
      </p:sp>
      <mc:AlternateContent xmlns:mc="http://schemas.openxmlformats.org/markup-compatibility/2006" xmlns:a14="http://schemas.microsoft.com/office/drawing/2010/main">
        <mc:Choice Requires="a14">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b="1" dirty="0"/>
                  <a:t>Hierarchical analogue of K-means.</a:t>
                </a:r>
                <a:endParaRPr lang="en-US" altLang="en-US" dirty="0"/>
              </a:p>
              <a:p>
                <a:r>
                  <a:rPr lang="en-US" altLang="en-US" dirty="0"/>
                  <a:t>Similarity of two clusters is based on the increase in </a:t>
                </a:r>
                <a14:m>
                  <m:oMath xmlns:m="http://schemas.openxmlformats.org/officeDocument/2006/math">
                    <m:r>
                      <a:rPr lang="en-US" altLang="en-US" i="1" dirty="0" smtClean="0">
                        <a:latin typeface="Cambria Math" panose="02040503050406030204" pitchFamily="18" charset="0"/>
                      </a:rPr>
                      <m:t>𝑆𝑆𝐸</m:t>
                    </m:r>
                  </m:oMath>
                </a14:m>
                <a:r>
                  <a:rPr lang="en-US" altLang="en-US" dirty="0"/>
                  <a:t> when two clusters are merged.</a:t>
                </a:r>
              </a:p>
              <a:p>
                <a:r>
                  <a:rPr lang="en-US" altLang="en-US" dirty="0"/>
                  <a:t>Less susceptible to noise and outliers.</a:t>
                </a:r>
              </a:p>
              <a:p>
                <a:r>
                  <a:rPr lang="en-US" altLang="en-US" dirty="0"/>
                  <a:t>Biased towards globular clusters.</a:t>
                </a:r>
              </a:p>
            </p:txBody>
          </p:sp>
        </mc:Choice>
        <mc:Fallback xmlns="">
          <p:sp>
            <p:nvSpPr>
              <p:cNvPr id="61442" name="Rectangle 2">
                <a:extLst>
                  <a:ext uri="{FF2B5EF4-FFF2-40B4-BE49-F238E27FC236}">
                    <a16:creationId xmlns:a16="http://schemas.microsoft.com/office/drawing/2014/main" id="{6A4EFAFC-5E12-4EEA-B003-087B393EA4A1}"/>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b="0" i="1" dirty="0" smtClean="0">
                        <a:latin typeface="Cambria Math" panose="02040503050406030204" pitchFamily="18" charset="0"/>
                      </a:rPr>
                      <m:t>−1</m:t>
                    </m:r>
                    <m:r>
                      <a:rPr lang="en-US" altLang="en-US" i="1" dirty="0" smtClean="0">
                        <a:latin typeface="Cambria Math" panose="02040503050406030204" pitchFamily="18" charset="0"/>
                      </a:rPr>
                      <m:t> </m:t>
                    </m:r>
                  </m:oMath>
                </a14:m>
                <a:r>
                  <a:rPr lang="en-US" altLang="en-US" dirty="0"/>
                  <a:t>merge steps. At each step,  the proximity matrix has to be searched and updates which takes </a:t>
                </a:r>
                <a14:m>
                  <m:oMath xmlns:m="http://schemas.openxmlformats.org/officeDocument/2006/math">
                    <m:sSup>
                      <m:sSupPr>
                        <m:ctrlPr>
                          <a:rPr lang="en-US" altLang="en-US" b="0" i="1" dirty="0" smtClean="0">
                            <a:latin typeface="Cambria Math" panose="02040503050406030204" pitchFamily="18" charset="0"/>
                          </a:rPr>
                        </m:ctrlPr>
                      </m:sSupPr>
                      <m:e>
                        <m:r>
                          <a:rPr lang="en-US" altLang="en-US" b="0" i="1" dirty="0" smtClean="0">
                            <a:latin typeface="Cambria Math" panose="02040503050406030204" pitchFamily="18" charset="0"/>
                          </a:rPr>
                          <m:t>𝑂</m:t>
                        </m:r>
                        <m:r>
                          <a:rPr lang="en-US" altLang="en-US" b="0" i="1" dirty="0" smtClean="0">
                            <a:latin typeface="Cambria Math" panose="02040503050406030204" pitchFamily="18" charset="0"/>
                          </a:rPr>
                          <m:t>(</m:t>
                        </m:r>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b="0" i="1" dirty="0" smtClean="0">
                        <a:latin typeface="Cambria Math" panose="02040503050406030204" pitchFamily="18" charset="0"/>
                      </a:rPr>
                      <m:t>)</m:t>
                    </m:r>
                  </m:oMath>
                </a14:m>
                <a:r>
                  <a:rPr lang="en-US" altLang="en-US" dirty="0"/>
                  <a:t>.</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pPr lvl="1"/>
                <a:r>
                  <a:rPr lang="en-US" altLang="en-US" dirty="0"/>
                  <a:t>Single-link hierarchical clustering is the cheapest and can be done in </a:t>
                </a:r>
                <a14:m>
                  <m:oMath xmlns:m="http://schemas.openxmlformats.org/officeDocument/2006/math">
                    <m:r>
                      <a:rPr lang="en-US" altLang="en-US" i="1" dirty="0" smtClean="0">
                        <a:latin typeface="Cambria Math" panose="02040503050406030204" pitchFamily="18" charset="0"/>
                      </a:rPr>
                      <m:t>𝑂</m:t>
                    </m:r>
                    <m:d>
                      <m:dPr>
                        <m:ctrlPr>
                          <a:rPr lang="en-US" altLang="en-US" i="1" dirty="0" smtClean="0">
                            <a:latin typeface="Cambria Math" panose="02040503050406030204" pitchFamily="18" charset="0"/>
                          </a:rPr>
                        </m:ctrlPr>
                      </m:dPr>
                      <m:e>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e>
                    </m:d>
                  </m:oMath>
                </a14:m>
                <a:r>
                  <a:rPr lang="en-US" altLang="en-US" dirty="0"/>
                  <a:t>.</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just local merge decisions.</a:t>
            </a:r>
          </a:p>
          <a:p>
            <a:pPr lvl="4"/>
            <a:endParaRPr lang="en-US" altLang="en-US" dirty="0"/>
          </a:p>
          <a:p>
            <a:r>
              <a:rPr lang="en-US" altLang="en-US" dirty="0"/>
              <a:t>Different schemes have problems with one or more of the following:</a:t>
            </a:r>
          </a:p>
          <a:p>
            <a:pPr lvl="1"/>
            <a:r>
              <a:rPr lang="en-US" altLang="en-US" dirty="0"/>
              <a:t>General: Sensitivity to noise and outliers (uses a complete clustering approach).</a:t>
            </a:r>
          </a:p>
          <a:p>
            <a:pPr lvl="1"/>
            <a:r>
              <a:rPr lang="en-US" altLang="en-US" dirty="0"/>
              <a:t>Complete –link: Difficulty handling different sized clusters (e.g., breaking large clusters apart) and convex shapes.</a:t>
            </a:r>
          </a:p>
          <a:p>
            <a:pPr lvl="1"/>
            <a:r>
              <a:rPr lang="en-US" altLang="en-US" dirty="0"/>
              <a:t>Single-link: Chaining.</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grpSp>
        <p:nvGrpSpPr>
          <p:cNvPr id="2" name="Group 1">
            <a:extLst>
              <a:ext uri="{FF2B5EF4-FFF2-40B4-BE49-F238E27FC236}">
                <a16:creationId xmlns:a16="http://schemas.microsoft.com/office/drawing/2014/main" id="{9E3D0218-DD28-E3BE-38B6-E609005218B6}"/>
              </a:ext>
            </a:extLst>
          </p:cNvPr>
          <p:cNvGrpSpPr/>
          <p:nvPr/>
        </p:nvGrpSpPr>
        <p:grpSpPr>
          <a:xfrm>
            <a:off x="1779588" y="2590800"/>
            <a:ext cx="5708649" cy="3006725"/>
            <a:chOff x="1779588" y="2590800"/>
            <a:chExt cx="5708649" cy="3006725"/>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1905000"/>
          </a:xfrm>
        </p:spPr>
        <p:txBody>
          <a:bodyPr>
            <a:normAutofit/>
          </a:bodyPr>
          <a:lstStyle/>
          <a:p>
            <a:r>
              <a:rPr lang="en-US" altLang="en-US" dirty="0"/>
              <a:t>Classifies points by the density of their eps-neighborhood:</a:t>
            </a:r>
          </a:p>
          <a:p>
            <a:pPr lvl="1"/>
            <a:r>
              <a:rPr lang="en-US" altLang="en-US" sz="1600" dirty="0"/>
              <a:t> point is a </a:t>
            </a:r>
            <a:r>
              <a:rPr lang="en-US" altLang="en-US" sz="1600" b="1" dirty="0"/>
              <a:t>core point </a:t>
            </a:r>
            <a:r>
              <a:rPr lang="en-US" altLang="en-US" sz="1600" dirty="0"/>
              <a:t>if it has more than a specified number of points (</a:t>
            </a:r>
            <a:r>
              <a:rPr lang="en-US" altLang="en-US" sz="1600" dirty="0" err="1"/>
              <a:t>MinPts</a:t>
            </a:r>
            <a:r>
              <a:rPr lang="en-US" altLang="en-US" sz="1600" dirty="0"/>
              <a:t>) within Eps. These are points that form the interior of a cluster.</a:t>
            </a:r>
          </a:p>
          <a:p>
            <a:pPr lvl="1"/>
            <a:r>
              <a:rPr lang="en-US" altLang="en-US" sz="1600" dirty="0"/>
              <a:t>A </a:t>
            </a:r>
            <a:r>
              <a:rPr lang="en-US" altLang="en-US" sz="1600" b="1" dirty="0"/>
              <a:t>border point </a:t>
            </a:r>
            <a:r>
              <a:rPr lang="en-US" altLang="en-US" sz="1600" dirty="0"/>
              <a:t>has fewer than </a:t>
            </a:r>
            <a:r>
              <a:rPr lang="en-US" altLang="en-US" sz="1600" dirty="0" err="1"/>
              <a:t>MinPts</a:t>
            </a:r>
            <a:r>
              <a:rPr lang="en-US" altLang="en-US" sz="1600" dirty="0"/>
              <a:t> within Eps, but is in the neighborhood of a core point</a:t>
            </a:r>
          </a:p>
          <a:p>
            <a:pPr lvl="1"/>
            <a:r>
              <a:rPr lang="en-US" altLang="en-US" sz="1600" dirty="0"/>
              <a:t>A </a:t>
            </a:r>
            <a:r>
              <a:rPr lang="en-US" altLang="en-US" sz="1600" b="1" dirty="0"/>
              <a:t>noise point </a:t>
            </a:r>
            <a:r>
              <a:rPr lang="en-US" altLang="en-US" sz="1600" dirty="0"/>
              <a:t>is any point that is not a core point or a border point. </a:t>
            </a:r>
          </a:p>
        </p:txBody>
      </p:sp>
      <p:grpSp>
        <p:nvGrpSpPr>
          <p:cNvPr id="3" name="Group 2">
            <a:extLst>
              <a:ext uri="{FF2B5EF4-FFF2-40B4-BE49-F238E27FC236}">
                <a16:creationId xmlns:a16="http://schemas.microsoft.com/office/drawing/2014/main" id="{AA5143F4-1333-955A-2C58-F6344B53D01B}"/>
              </a:ext>
            </a:extLst>
          </p:cNvPr>
          <p:cNvGrpSpPr/>
          <p:nvPr/>
        </p:nvGrpSpPr>
        <p:grpSpPr>
          <a:xfrm>
            <a:off x="838200" y="3124200"/>
            <a:ext cx="6096000" cy="2757172"/>
            <a:chOff x="990600" y="1690689"/>
            <a:chExt cx="6096000" cy="2757172"/>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grpSp>
        <p:nvGrpSpPr>
          <p:cNvPr id="2" name="Group 1">
            <a:extLst>
              <a:ext uri="{FF2B5EF4-FFF2-40B4-BE49-F238E27FC236}">
                <a16:creationId xmlns:a16="http://schemas.microsoft.com/office/drawing/2014/main" id="{B8626DA0-9378-4D9A-5575-F85A968D27AE}"/>
              </a:ext>
            </a:extLst>
          </p:cNvPr>
          <p:cNvGrpSpPr/>
          <p:nvPr/>
        </p:nvGrpSpPr>
        <p:grpSpPr>
          <a:xfrm>
            <a:off x="-300038" y="1371600"/>
            <a:ext cx="4872038" cy="3654425"/>
            <a:chOff x="0" y="1371600"/>
            <a:chExt cx="4872038" cy="3654425"/>
          </a:xfrm>
        </p:grpSpPr>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1447800" y="4657725"/>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grpSp>
      <p:grpSp>
        <p:nvGrpSpPr>
          <p:cNvPr id="3" name="Group 2">
            <a:extLst>
              <a:ext uri="{FF2B5EF4-FFF2-40B4-BE49-F238E27FC236}">
                <a16:creationId xmlns:a16="http://schemas.microsoft.com/office/drawing/2014/main" id="{B644ADEB-EB76-4FCC-FDEF-E9467F2F26C2}"/>
              </a:ext>
            </a:extLst>
          </p:cNvPr>
          <p:cNvGrpSpPr/>
          <p:nvPr/>
        </p:nvGrpSpPr>
        <p:grpSpPr>
          <a:xfrm>
            <a:off x="4572000" y="1426368"/>
            <a:ext cx="4872038" cy="4005263"/>
            <a:chOff x="4337050" y="1479550"/>
            <a:chExt cx="4872038" cy="4005263"/>
          </a:xfrm>
        </p:grpSpPr>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147955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638800" y="484187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4038600" y="2404332"/>
            <a:ext cx="16002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400" b="1" dirty="0">
                <a:latin typeface="+mn-lt"/>
              </a:rPr>
              <a:t>Eps = 10</a:t>
            </a:r>
            <a:br>
              <a:rPr lang="en-US" altLang="en-US" sz="1400" b="1" dirty="0">
                <a:latin typeface="+mn-lt"/>
              </a:rPr>
            </a:br>
            <a:r>
              <a:rPr lang="en-US" altLang="en-US" sz="1400" b="1" dirty="0" err="1">
                <a:latin typeface="+mn-lt"/>
              </a:rPr>
              <a:t>MinPts</a:t>
            </a:r>
            <a:r>
              <a:rPr lang="en-US" altLang="en-US" sz="1400" b="1" dirty="0">
                <a:latin typeface="+mn-lt"/>
              </a:rPr>
              <a:t> = 4</a:t>
            </a:r>
          </a:p>
        </p:txBody>
      </p:sp>
      <p:sp>
        <p:nvSpPr>
          <p:cNvPr id="4" name="Arrow: Right 3">
            <a:extLst>
              <a:ext uri="{FF2B5EF4-FFF2-40B4-BE49-F238E27FC236}">
                <a16:creationId xmlns:a16="http://schemas.microsoft.com/office/drawing/2014/main" id="{38334919-50C3-448C-F5BB-884BCE42DD32}"/>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573588" y="137081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449262" y="5330046"/>
            <a:ext cx="816927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
                <a:schemeClr val="accent1"/>
              </a:buClr>
            </a:pPr>
            <a:r>
              <a:rPr lang="en-US" altLang="en-US" sz="1800" dirty="0">
                <a:latin typeface="+mn-lt"/>
              </a:rPr>
              <a:t>Properties of DBSCAN </a:t>
            </a:r>
          </a:p>
          <a:p>
            <a:pPr marL="285750" indent="-285750">
              <a:spcBef>
                <a:spcPts val="0"/>
              </a:spcBef>
              <a:buClr>
                <a:schemeClr val="accent1"/>
              </a:buClr>
              <a:buFont typeface="Wingdings" panose="05000000000000000000" pitchFamily="2" charset="2"/>
              <a:buChar char="§"/>
            </a:pPr>
            <a:r>
              <a:rPr lang="en-US" altLang="en-US" sz="1800" dirty="0">
                <a:latin typeface="+mn-lt"/>
              </a:rPr>
              <a:t>Resistant to </a:t>
            </a:r>
            <a:r>
              <a:rPr lang="en-US" altLang="en-US" sz="1800" b="1" dirty="0">
                <a:latin typeface="+mn-lt"/>
              </a:rPr>
              <a:t>noise and outliers.</a:t>
            </a:r>
          </a:p>
          <a:p>
            <a:pPr marL="285750" indent="-285750">
              <a:spcBef>
                <a:spcPts val="0"/>
              </a:spcBef>
              <a:buClr>
                <a:schemeClr val="accent1"/>
              </a:buClr>
              <a:buFont typeface="Wingdings" panose="05000000000000000000" pitchFamily="2" charset="2"/>
              <a:buChar char="§"/>
            </a:pPr>
            <a:r>
              <a:rPr lang="en-US" altLang="en-US" sz="1800" dirty="0">
                <a:latin typeface="+mn-lt"/>
              </a:rPr>
              <a:t>Can handle clusters of different </a:t>
            </a:r>
            <a:r>
              <a:rPr lang="en-US" altLang="en-US" sz="1800" b="1" dirty="0">
                <a:latin typeface="+mn-lt"/>
              </a:rPr>
              <a:t>shapes and sizes.</a:t>
            </a:r>
          </a:p>
          <a:p>
            <a:pPr marL="285750" indent="-285750">
              <a:spcBef>
                <a:spcPts val="0"/>
              </a:spcBef>
              <a:buClr>
                <a:schemeClr val="accent1"/>
              </a:buClr>
              <a:buFont typeface="Wingdings" panose="05000000000000000000" pitchFamily="2" charset="2"/>
              <a:buChar char="§"/>
            </a:pP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grpSp>
        <p:nvGrpSpPr>
          <p:cNvPr id="2" name="Group 1">
            <a:extLst>
              <a:ext uri="{FF2B5EF4-FFF2-40B4-BE49-F238E27FC236}">
                <a16:creationId xmlns:a16="http://schemas.microsoft.com/office/drawing/2014/main" id="{09B08D30-9673-8D49-BC22-D582B3E3EC19}"/>
              </a:ext>
            </a:extLst>
          </p:cNvPr>
          <p:cNvGrpSpPr/>
          <p:nvPr/>
        </p:nvGrpSpPr>
        <p:grpSpPr>
          <a:xfrm>
            <a:off x="-300038" y="1238253"/>
            <a:ext cx="4872038" cy="3858418"/>
            <a:chOff x="-171451" y="1200945"/>
            <a:chExt cx="4872038" cy="3858418"/>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200945"/>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3" name="Arrow: Right 2">
            <a:extLst>
              <a:ext uri="{FF2B5EF4-FFF2-40B4-BE49-F238E27FC236}">
                <a16:creationId xmlns:a16="http://schemas.microsoft.com/office/drawing/2014/main" id="{A674207D-6E34-ACE0-42AA-C2FEE8082BB7}"/>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CE911-0B22-5A7E-48D0-B0DC3DC275C9}"/>
              </a:ext>
            </a:extLst>
          </p:cNvPr>
          <p:cNvSpPr txBox="1"/>
          <p:nvPr/>
        </p:nvSpPr>
        <p:spPr>
          <a:xfrm>
            <a:off x="3636963" y="2399726"/>
            <a:ext cx="1966564" cy="584775"/>
          </a:xfrm>
          <a:prstGeom prst="rect">
            <a:avLst/>
          </a:prstGeom>
          <a:noFill/>
        </p:spPr>
        <p:txBody>
          <a:bodyPr wrap="none" rtlCol="0">
            <a:spAutoFit/>
          </a:bodyPr>
          <a:lstStyle/>
          <a:p>
            <a:pPr algn="ctr"/>
            <a:r>
              <a:rPr lang="en-US" sz="1600" dirty="0">
                <a:solidFill>
                  <a:schemeClr val="tx1"/>
                </a:solidFill>
                <a:latin typeface="+mn-lt"/>
              </a:rPr>
              <a:t>‘density connected’ </a:t>
            </a:r>
            <a:br>
              <a:rPr lang="en-US" sz="1600" dirty="0">
                <a:solidFill>
                  <a:schemeClr val="tx1"/>
                </a:solidFill>
                <a:latin typeface="+mn-lt"/>
              </a:rPr>
            </a:br>
            <a:r>
              <a:rPr lang="en-US" sz="1600" dirty="0">
                <a:solidFill>
                  <a:schemeClr val="tx1"/>
                </a:solidFill>
                <a:latin typeface="+mn-lt"/>
              </a:rPr>
              <a:t>components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
        <p:nvSpPr>
          <p:cNvPr id="2" name="TextBox 1">
            <a:extLst>
              <a:ext uri="{FF2B5EF4-FFF2-40B4-BE49-F238E27FC236}">
                <a16:creationId xmlns:a16="http://schemas.microsoft.com/office/drawing/2014/main" id="{0CFD31E8-2529-6644-DB16-E115715F9815}"/>
              </a:ext>
            </a:extLst>
          </p:cNvPr>
          <p:cNvSpPr txBox="1"/>
          <p:nvPr/>
        </p:nvSpPr>
        <p:spPr>
          <a:xfrm>
            <a:off x="6858000" y="762000"/>
            <a:ext cx="1905000"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Note</a:t>
            </a:r>
            <a:r>
              <a:rPr lang="en-US" sz="1600" dirty="0"/>
              <a:t>: Finding neighbors using region queries is the most expensive operation.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2" name="Group 1">
            <a:extLst>
              <a:ext uri="{FF2B5EF4-FFF2-40B4-BE49-F238E27FC236}">
                <a16:creationId xmlns:a16="http://schemas.microsoft.com/office/drawing/2014/main" id="{DE96EE9E-9CB6-3A46-C274-1F511796BB63}"/>
              </a:ext>
            </a:extLst>
          </p:cNvPr>
          <p:cNvGrpSpPr/>
          <p:nvPr/>
        </p:nvGrpSpPr>
        <p:grpSpPr>
          <a:xfrm>
            <a:off x="381000" y="1524000"/>
            <a:ext cx="3200400" cy="2730500"/>
            <a:chOff x="381000" y="1524000"/>
            <a:chExt cx="3200400" cy="2730500"/>
          </a:xfrm>
        </p:grpSpPr>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696ECE55-3E74-10FA-DB92-4DBA647E6240}"/>
              </a:ext>
            </a:extLst>
          </p:cNvPr>
          <p:cNvGrpSpPr/>
          <p:nvPr/>
        </p:nvGrpSpPr>
        <p:grpSpPr>
          <a:xfrm>
            <a:off x="4402138" y="806450"/>
            <a:ext cx="4741862" cy="6051550"/>
            <a:chOff x="4402138" y="806450"/>
            <a:chExt cx="4741862" cy="6051550"/>
          </a:xfrm>
        </p:grpSpPr>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extLst>
                <p:ext uri="{D42A27DB-BD31-4B8C-83A1-F6EECF244321}">
                  <p14:modId xmlns:p14="http://schemas.microsoft.com/office/powerpoint/2010/main" val="3962941569"/>
                </p:ext>
              </p:extLst>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dirty="0">
                  <a:latin typeface="+mn-lt"/>
                  <a:cs typeface="Times New Roman" panose="02020603050405020304" pitchFamily="18" charset="0"/>
                </a:rPr>
                <a:t>(</a:t>
              </a:r>
              <a:r>
                <a:rPr lang="en-US" altLang="en-US" sz="1600" dirty="0" err="1">
                  <a:latin typeface="+mn-lt"/>
                  <a:cs typeface="Times New Roman" panose="02020603050405020304" pitchFamily="18" charset="0"/>
                </a:rPr>
                <a:t>MinPts</a:t>
              </a:r>
              <a:r>
                <a:rPr lang="en-US" altLang="en-US" sz="1600" dirty="0">
                  <a:latin typeface="+mn-lt"/>
                  <a:cs typeface="Times New Roman" panose="02020603050405020304" pitchFamily="18" charset="0"/>
                </a:rPr>
                <a:t>=4, Eps=9.75).</a:t>
              </a:r>
              <a:r>
                <a:rPr lang="en-US" altLang="en-US" sz="900" dirty="0">
                  <a:latin typeface="+mn-lt"/>
                </a:rPr>
                <a:t> </a:t>
              </a:r>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625362320"/>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gr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DC4842F9-53E3-7072-6F13-92F7A76D5FA5}"/>
              </a:ext>
            </a:extLst>
          </p:cNvPr>
          <p:cNvGrpSpPr/>
          <p:nvPr/>
        </p:nvGrpSpPr>
        <p:grpSpPr>
          <a:xfrm>
            <a:off x="1981200" y="2947886"/>
            <a:ext cx="6735212" cy="3781224"/>
            <a:chOff x="1981200" y="2947886"/>
            <a:chExt cx="6735212" cy="3781224"/>
          </a:xfrm>
        </p:grpSpPr>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lnSpcReduction="10000"/>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dirty="0"/>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a:xfrm>
            <a:off x="628650" y="2743199"/>
            <a:ext cx="7886700" cy="3433763"/>
          </a:xfrm>
        </p:spPr>
        <p:txBody>
          <a:bodyPr/>
          <a:lstStyle/>
          <a:p>
            <a:r>
              <a:rPr lang="en-US" altLang="en-US" dirty="0"/>
              <a:t>Supervised classification</a:t>
            </a:r>
          </a:p>
          <a:p>
            <a:pPr lvl="1"/>
            <a:r>
              <a:rPr lang="en-US" altLang="en-US" dirty="0"/>
              <a:t>Uses correct class label information to learn how to predict the class label.</a:t>
            </a:r>
          </a:p>
          <a:p>
            <a:pPr lvl="4"/>
            <a:endParaRPr lang="en-US" altLang="en-US" dirty="0"/>
          </a:p>
          <a:p>
            <a:r>
              <a:rPr lang="en-US" altLang="en-US" dirty="0"/>
              <a:t>Simple segmentation</a:t>
            </a:r>
          </a:p>
          <a:p>
            <a:pPr lvl="1"/>
            <a:r>
              <a:rPr lang="en-US" altLang="en-US" dirty="0"/>
              <a:t>E.g., 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query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41350" y="16002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organizes observations by descriptive features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K-means</a:t>
              </a:r>
            </a:p>
            <a:p>
              <a:pPr>
                <a:spcBef>
                  <a:spcPts val="875"/>
                </a:spcBef>
                <a:buClrTx/>
                <a:buFontTx/>
                <a:buNone/>
              </a:pPr>
              <a:r>
                <a:rPr lang="en-US" altLang="en-US" sz="1400" b="1" dirty="0">
                  <a:latin typeface="+mn-lt"/>
                </a:rPr>
                <a:t>k=3</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656" y="2527"/>
              <a:ext cx="863"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Complete Link + cut into 3 clusters</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a:bodyPr>
          <a:lstStyle/>
          <a:p>
            <a:pPr marL="457200" indent="-457200">
              <a:buFont typeface="+mj-lt"/>
              <a:buAutoNum type="arabicPeriod"/>
            </a:pPr>
            <a:r>
              <a:rPr lang="en-US" altLang="en-US" b="1" dirty="0"/>
              <a:t>Unsupervised Evaluation</a:t>
            </a:r>
            <a:r>
              <a:rPr lang="en-US" altLang="en-US" dirty="0"/>
              <a:t>: Evaluate how well the results of a cluster analysis fit the data without reference to external group information. </a:t>
            </a:r>
          </a:p>
          <a:p>
            <a:pPr lvl="1"/>
            <a:r>
              <a:rPr lang="en-US" altLang="en-US" dirty="0"/>
              <a:t>Determining the </a:t>
            </a:r>
            <a:r>
              <a:rPr lang="en-US" altLang="en-US" b="1" dirty="0"/>
              <a:t>clustering tendency </a:t>
            </a:r>
            <a:r>
              <a:rPr lang="en-US" altLang="en-US" dirty="0"/>
              <a:t>of a set of data, i.e., distinguishing whether a non-random structure actually exists in the data (e.g., to avoid overfitting). </a:t>
            </a:r>
          </a:p>
          <a:p>
            <a:pPr lvl="1"/>
            <a:r>
              <a:rPr lang="en-US" altLang="en-US" dirty="0"/>
              <a:t>Determining the </a:t>
            </a:r>
            <a:r>
              <a:rPr lang="en-US" altLang="en-US" b="1" dirty="0"/>
              <a:t>‘correct’ number of clusters</a:t>
            </a:r>
            <a:r>
              <a:rPr lang="en-US" altLang="en-US" dirty="0"/>
              <a:t>.</a:t>
            </a:r>
          </a:p>
          <a:p>
            <a:pPr lvl="1"/>
            <a:endParaRPr lang="en-US" altLang="en-US" dirty="0"/>
          </a:p>
          <a:p>
            <a:pPr marL="457200" indent="-457200">
              <a:buFont typeface="+mj-lt"/>
              <a:buAutoNum type="arabicPeriod"/>
            </a:pPr>
            <a:r>
              <a:rPr lang="en-US" altLang="en-US" b="1" dirty="0"/>
              <a:t>Supervised Evaluation: </a:t>
            </a:r>
            <a:r>
              <a:rPr lang="en-US" altLang="en-US" dirty="0"/>
              <a:t>Compare the results of a cluster analysis to externally known group labels (ground truth).</a:t>
            </a:r>
          </a:p>
          <a:p>
            <a:pPr marL="457200" indent="-457200">
              <a:buFont typeface="+mj-lt"/>
              <a:buAutoNum type="arabicPeriod"/>
            </a:pPr>
            <a:endParaRPr lang="en-US" altLang="en-US" dirty="0"/>
          </a:p>
          <a:p>
            <a:pPr marL="457200" indent="-457200">
              <a:buFont typeface="+mj-lt"/>
              <a:buAutoNum type="arabicPeriod"/>
            </a:pPr>
            <a:r>
              <a:rPr lang="en-US" altLang="en-US" b="1" dirty="0"/>
              <a:t>Compare different </a:t>
            </a:r>
            <a:r>
              <a:rPr lang="en-US" altLang="en-US" b="1" dirty="0" err="1"/>
              <a:t>clusterings</a:t>
            </a:r>
            <a:r>
              <a:rPr lang="en-US" altLang="en-US" b="1" dirty="0"/>
              <a:t> </a:t>
            </a:r>
            <a:r>
              <a:rPr lang="en-US" altLang="en-US" dirty="0"/>
              <a:t>to determine which one is better.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8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850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055F-561C-0A6A-F7B7-05BE80A69CBE}"/>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F27954E-D9A3-5F16-001B-132ABCA68E6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DDA41FDF-59BB-BC41-8CFD-905BF8D0638D}"/>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b="1"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8A4D1B60-7237-879D-F1A9-D9FE1BF8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065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85000" lnSpcReduction="1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lnSpcReduction="200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5943600"/>
            <a:ext cx="1295400" cy="609600"/>
          </a:xfrm>
          <a:prstGeom prst="wedgeRoundRectCallout">
            <a:avLst>
              <a:gd name="adj1" fmla="val -70927"/>
              <a:gd name="adj2" fmla="val -18739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normAutofit fontScale="92500"/>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99A0A1E-6B5D-B866-583A-5196190CFFD3}"/>
              </a:ext>
            </a:extLst>
          </p:cNvPr>
          <p:cNvGrpSpPr/>
          <p:nvPr/>
        </p:nvGrpSpPr>
        <p:grpSpPr>
          <a:xfrm>
            <a:off x="838200" y="3082326"/>
            <a:ext cx="3468569" cy="3254035"/>
            <a:chOff x="838200" y="3082326"/>
            <a:chExt cx="3468569" cy="3254035"/>
          </a:xfrm>
        </p:grpSpPr>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Corr = 0.9235</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Good Cluster Structure</a:t>
              </a:r>
            </a:p>
          </p:txBody>
        </p:sp>
      </p:grpSp>
      <p:grpSp>
        <p:nvGrpSpPr>
          <p:cNvPr id="5" name="Group 4">
            <a:extLst>
              <a:ext uri="{FF2B5EF4-FFF2-40B4-BE49-F238E27FC236}">
                <a16:creationId xmlns:a16="http://schemas.microsoft.com/office/drawing/2014/main" id="{34A34B24-413F-382F-E716-72780BE8D472}"/>
              </a:ext>
            </a:extLst>
          </p:cNvPr>
          <p:cNvGrpSpPr/>
          <p:nvPr/>
        </p:nvGrpSpPr>
        <p:grpSpPr>
          <a:xfrm>
            <a:off x="4381500" y="3119042"/>
            <a:ext cx="3576638" cy="3300098"/>
            <a:chOff x="4381500" y="3119042"/>
            <a:chExt cx="3576638" cy="3300098"/>
          </a:xfrm>
        </p:grpSpPr>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Corr = 0.5810</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Random Data</a:t>
              </a:r>
            </a:p>
          </p:txBody>
        </p:sp>
      </p:gr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85000" lnSpcReduction="1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grpSp>
        <p:nvGrpSpPr>
          <p:cNvPr id="5" name="Group 4">
            <a:extLst>
              <a:ext uri="{FF2B5EF4-FFF2-40B4-BE49-F238E27FC236}">
                <a16:creationId xmlns:a16="http://schemas.microsoft.com/office/drawing/2014/main" id="{92EE9FF8-108A-CE3A-3F71-17CE379CDA1A}"/>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D166EEBC-07E1-BDEA-336D-432A2447E481}"/>
              </a:ext>
            </a:extLst>
          </p:cNvPr>
          <p:cNvGrpSpPr/>
          <p:nvPr/>
        </p:nvGrpSpPr>
        <p:grpSpPr>
          <a:xfrm>
            <a:off x="762000" y="3429000"/>
            <a:ext cx="1611313" cy="2459691"/>
            <a:chOff x="762000" y="3429000"/>
            <a:chExt cx="1611313" cy="24596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fontScale="92500"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082" t="-1731" r="-46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F0819C-D7BA-6A56-610F-03270D010D61}"/>
              </a:ext>
            </a:extLst>
          </p:cNvPr>
          <p:cNvGrpSpPr/>
          <p:nvPr/>
        </p:nvGrpSpPr>
        <p:grpSpPr>
          <a:xfrm>
            <a:off x="4572000" y="2068811"/>
            <a:ext cx="4267200" cy="3592947"/>
            <a:chOff x="4572000" y="2068811"/>
            <a:chExt cx="4267200" cy="3592947"/>
          </a:xfrm>
        </p:grpSpPr>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9968"/>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34100" y="2459968"/>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34100" y="2459968"/>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315200" y="4478943"/>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315200" y="4478943"/>
                  <a:ext cx="914400" cy="400110"/>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4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mc:Choice xmlns:a14="http://schemas.microsoft.com/office/drawing/2010/main"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85000" lnSpcReduction="10000"/>
              </a:bodyPr>
              <a:lstStyle/>
              <a:p>
                <a:r>
                  <a:rPr lang="en-US" altLang="en-US" b="1" dirty="0">
                    <a:solidFill>
                      <a:srgbClr val="FF0000"/>
                    </a:solidFill>
                  </a:rPr>
                  <a:t>Cluster Cohesion</a:t>
                </a:r>
                <a:r>
                  <a:rPr lang="en-US" altLang="en-US" dirty="0"/>
                  <a:t>: Within cluster sum of squares (WSS = 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549" t="-1573" b="-2097"/>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EF8DE048-2074-9719-5110-460313C903FC}"/>
              </a:ext>
            </a:extLst>
          </p:cNvPr>
          <p:cNvGrpSpPr/>
          <p:nvPr/>
        </p:nvGrpSpPr>
        <p:grpSpPr>
          <a:xfrm>
            <a:off x="6921305" y="5079660"/>
            <a:ext cx="1428535" cy="1014544"/>
            <a:chOff x="6921305" y="5079660"/>
            <a:chExt cx="1428535" cy="1014544"/>
          </a:xfrm>
        </p:grpSpPr>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9"/>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p:grpSp>
      <p:grpSp>
        <p:nvGrpSpPr>
          <p:cNvPr id="3" name="Group 2">
            <a:extLst>
              <a:ext uri="{FF2B5EF4-FFF2-40B4-BE49-F238E27FC236}">
                <a16:creationId xmlns:a16="http://schemas.microsoft.com/office/drawing/2014/main" id="{465E5AA1-B1A1-01A3-2D13-EB1832D44005}"/>
              </a:ext>
            </a:extLst>
          </p:cNvPr>
          <p:cNvGrpSpPr/>
          <p:nvPr/>
        </p:nvGrpSpPr>
        <p:grpSpPr>
          <a:xfrm>
            <a:off x="6825760" y="3380612"/>
            <a:ext cx="1709363" cy="1336996"/>
            <a:chOff x="6825760" y="3380612"/>
            <a:chExt cx="1709363" cy="1336996"/>
          </a:xfrm>
        </p:grpSpPr>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860562951"/>
              </p:ext>
            </p:extLst>
          </p:nvPr>
        </p:nvGraphicFramePr>
        <p:xfrm>
          <a:off x="1524000" y="5330826"/>
          <a:ext cx="6324600" cy="1114914"/>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330826"/>
                        <a:ext cx="6324600" cy="1114914"/>
                      </a:xfrm>
                      <a:prstGeom prst="rect">
                        <a:avLst/>
                      </a:prstGeom>
                      <a:noFill/>
                      <a:effectLst/>
                    </p:spPr>
                  </p:pic>
                </p:oleObj>
              </mc:Fallback>
            </mc:AlternateContent>
          </a:graphicData>
        </a:graphic>
      </p:graphicFrame>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2298977599"/>
              </p:ext>
            </p:extLst>
          </p:nvPr>
        </p:nvGraphicFramePr>
        <p:xfrm>
          <a:off x="1524001" y="2881313"/>
          <a:ext cx="6019800" cy="114904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2881313"/>
                        <a:ext cx="6019800" cy="1149045"/>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85DDBED9-727A-032C-FA7B-CC711BFA2B33}"/>
              </a:ext>
            </a:extLst>
          </p:cNvPr>
          <p:cNvGrpSpPr/>
          <p:nvPr/>
        </p:nvGrpSpPr>
        <p:grpSpPr>
          <a:xfrm>
            <a:off x="411163" y="1732166"/>
            <a:ext cx="8015287" cy="1011034"/>
            <a:chOff x="411163" y="1732166"/>
            <a:chExt cx="8015287" cy="1011034"/>
          </a:xfrm>
        </p:grpSpPr>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K=1 cluster:</a:t>
              </a:r>
            </a:p>
          </p:txBody>
        </p:sp>
      </p:gr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grpSp>
        <p:nvGrpSpPr>
          <p:cNvPr id="3" name="Group 2">
            <a:extLst>
              <a:ext uri="{FF2B5EF4-FFF2-40B4-BE49-F238E27FC236}">
                <a16:creationId xmlns:a16="http://schemas.microsoft.com/office/drawing/2014/main" id="{8A50CFD8-D574-5EB8-497D-4E87D3D02821}"/>
              </a:ext>
            </a:extLst>
          </p:cNvPr>
          <p:cNvGrpSpPr/>
          <p:nvPr/>
        </p:nvGrpSpPr>
        <p:grpSpPr>
          <a:xfrm>
            <a:off x="411163" y="4179888"/>
            <a:ext cx="8088312" cy="941387"/>
            <a:chOff x="411163" y="4179888"/>
            <a:chExt cx="8088312" cy="941387"/>
          </a:xfrm>
        </p:grpSpPr>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K=2 clusters:</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grpSp>
        <p:nvGrpSpPr>
          <p:cNvPr id="4" name="Group 3">
            <a:extLst>
              <a:ext uri="{FF2B5EF4-FFF2-40B4-BE49-F238E27FC236}">
                <a16:creationId xmlns:a16="http://schemas.microsoft.com/office/drawing/2014/main" id="{ED2D0D56-706C-5905-D113-19793ADBB4DB}"/>
              </a:ext>
            </a:extLst>
          </p:cNvPr>
          <p:cNvGrpSpPr/>
          <p:nvPr/>
        </p:nvGrpSpPr>
        <p:grpSpPr>
          <a:xfrm>
            <a:off x="3048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grpSp>
        <p:nvGrpSpPr>
          <p:cNvPr id="3" name="Group 2">
            <a:extLst>
              <a:ext uri="{FF2B5EF4-FFF2-40B4-BE49-F238E27FC236}">
                <a16:creationId xmlns:a16="http://schemas.microsoft.com/office/drawing/2014/main" id="{A6724954-9BFB-5504-B0AC-C243D841C42D}"/>
              </a:ext>
            </a:extLst>
          </p:cNvPr>
          <p:cNvGrpSpPr/>
          <p:nvPr/>
        </p:nvGrpSpPr>
        <p:grpSpPr>
          <a:xfrm>
            <a:off x="4754563" y="3325812"/>
            <a:ext cx="4079875" cy="3167062"/>
            <a:chOff x="4711484" y="3352359"/>
            <a:chExt cx="4079875" cy="3167062"/>
          </a:xfrm>
        </p:grpSpPr>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091"/>
            <a:stretch/>
          </p:blipFill>
          <p:spPr bwMode="auto">
            <a:xfrm>
              <a:off x="4711484" y="3352359"/>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grpSp>
      <p:sp>
        <p:nvSpPr>
          <p:cNvPr id="6" name="Arrow: Right 5">
            <a:extLst>
              <a:ext uri="{FF2B5EF4-FFF2-40B4-BE49-F238E27FC236}">
                <a16:creationId xmlns:a16="http://schemas.microsoft.com/office/drawing/2014/main" id="{44E53ED9-6C87-40BA-B5FA-D63ACEC8DDC3}"/>
              </a:ext>
            </a:extLst>
          </p:cNvPr>
          <p:cNvSpPr/>
          <p:nvPr/>
        </p:nvSpPr>
        <p:spPr>
          <a:xfrm>
            <a:off x="44828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grpSp>
        <p:nvGrpSpPr>
          <p:cNvPr id="3" name="Group 2">
            <a:extLst>
              <a:ext uri="{FF2B5EF4-FFF2-40B4-BE49-F238E27FC236}">
                <a16:creationId xmlns:a16="http://schemas.microsoft.com/office/drawing/2014/main" id="{55F8C0E9-2FAB-3EE5-BC54-3415B78B9A20}"/>
              </a:ext>
            </a:extLst>
          </p:cNvPr>
          <p:cNvGrpSpPr/>
          <p:nvPr/>
        </p:nvGrpSpPr>
        <p:grpSpPr>
          <a:xfrm>
            <a:off x="914400" y="3505200"/>
            <a:ext cx="1382713" cy="2383491"/>
            <a:chOff x="914400" y="3505200"/>
            <a:chExt cx="1382713" cy="23834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20126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grpSp>
      <p:grpSp>
        <p:nvGrpSpPr>
          <p:cNvPr id="2" name="Group 1">
            <a:extLst>
              <a:ext uri="{FF2B5EF4-FFF2-40B4-BE49-F238E27FC236}">
                <a16:creationId xmlns:a16="http://schemas.microsoft.com/office/drawing/2014/main" id="{BC36D529-7428-1BD2-15B3-2A9F1B3FCE2F}"/>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361311"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EAF8B4CC-AF18-FF8A-9711-70FF38551423}"/>
              </a:ext>
            </a:extLst>
          </p:cNvPr>
          <p:cNvGrpSpPr/>
          <p:nvPr/>
        </p:nvGrpSpPr>
        <p:grpSpPr>
          <a:xfrm>
            <a:off x="4481511" y="2840038"/>
            <a:ext cx="4281488" cy="2493962"/>
            <a:chOff x="4481511" y="2840038"/>
            <a:chExt cx="4281488" cy="2493962"/>
          </a:xfrm>
        </p:grpSpPr>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dirty="0">
                  <a:solidFill>
                    <a:srgbClr val="FF0000"/>
                  </a:solidFill>
                </a:rPr>
                <a:t>b(</a:t>
              </a:r>
              <a:r>
                <a:rPr lang="en-US" altLang="en-US" i="1" dirty="0" err="1">
                  <a:solidFill>
                    <a:srgbClr val="FF0000"/>
                  </a:solidFill>
                </a:rPr>
                <a:t>i</a:t>
              </a:r>
              <a:r>
                <a:rPr lang="en-US" altLang="en-US" i="1" dirty="0">
                  <a:solidFill>
                    <a:srgbClr val="FF0000"/>
                  </a:solidFill>
                </a:rPr>
                <a:t>)</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err="1">
                  <a:solidFill>
                    <a:srgbClr val="009900"/>
                  </a:solidFill>
                  <a:latin typeface="+mn-lt"/>
                </a:rPr>
                <a:t>Cohersion</a:t>
              </a:r>
              <a:endParaRPr lang="en-US" altLang="en-US" sz="1800" dirty="0">
                <a:solidFill>
                  <a:srgbClr val="009900"/>
                </a:solidFill>
                <a:latin typeface="+mn-lt"/>
              </a:endParaRP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FF0000"/>
                  </a:solidFill>
                  <a:latin typeface="+mn-lt"/>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 name="Group 3">
            <a:extLst>
              <a:ext uri="{FF2B5EF4-FFF2-40B4-BE49-F238E27FC236}">
                <a16:creationId xmlns:a16="http://schemas.microsoft.com/office/drawing/2014/main" id="{4DEAD9A6-95F9-8B1C-B539-E0C1BE251384}"/>
              </a:ext>
            </a:extLst>
          </p:cNvPr>
          <p:cNvGrpSpPr/>
          <p:nvPr/>
        </p:nvGrpSpPr>
        <p:grpSpPr>
          <a:xfrm>
            <a:off x="757084" y="2990491"/>
            <a:ext cx="3348035" cy="1998139"/>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grpSp>
        <p:nvGrpSpPr>
          <p:cNvPr id="12" name="Group 11">
            <a:extLst>
              <a:ext uri="{FF2B5EF4-FFF2-40B4-BE49-F238E27FC236}">
                <a16:creationId xmlns:a16="http://schemas.microsoft.com/office/drawing/2014/main" id="{95C87DF7-D6BA-6DA9-1BE5-9F0E5755E85F}"/>
              </a:ext>
            </a:extLst>
          </p:cNvPr>
          <p:cNvGrpSpPr/>
          <p:nvPr/>
        </p:nvGrpSpPr>
        <p:grpSpPr>
          <a:xfrm>
            <a:off x="4789106" y="2654504"/>
            <a:ext cx="3821493" cy="3103570"/>
            <a:chOff x="4789106" y="2654504"/>
            <a:chExt cx="3821493" cy="310357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E5B77-42C6-B6B5-F08E-0DE480E823E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73A6541-CBEB-040C-537A-9E5C4D3E998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A44C21E4-D593-EEE9-4639-29FB6E80863E}"/>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b="1"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C9DF82EE-64AF-DF60-8DB2-693313408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079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1">
                    <a:lumMod val="65000"/>
                  </a:schemeClr>
                </a:solidFill>
              </a:rPr>
              <a:t>Numerical measures that are applied to judge various aspects of cluster quality, are classified into the following three types.</a:t>
            </a:r>
          </a:p>
          <a:p>
            <a:endParaRPr lang="en-US" altLang="en-US" dirty="0">
              <a:solidFill>
                <a:schemeClr val="bg1">
                  <a:lumMod val="65000"/>
                </a:schemeClr>
              </a:solidFill>
            </a:endParaRPr>
          </a:p>
          <a:p>
            <a:r>
              <a:rPr lang="en-US" altLang="en-US" b="1" dirty="0">
                <a:solidFill>
                  <a:schemeClr val="bg1">
                    <a:lumMod val="65000"/>
                  </a:schemeClr>
                </a:solidFill>
              </a:rPr>
              <a:t>Internal Index (unsupervised evaluation)</a:t>
            </a:r>
            <a:r>
              <a:rPr lang="en-US" altLang="en-US" dirty="0">
                <a:solidFill>
                  <a:schemeClr val="bg1">
                    <a:lumMod val="65000"/>
                  </a:schemeClr>
                </a:solidFill>
              </a:rPr>
              <a:t>:  Used to measure the goodness of a clustering structure without respect to external information. </a:t>
            </a:r>
          </a:p>
          <a:p>
            <a:pPr lvl="1"/>
            <a:r>
              <a:rPr lang="en-US" altLang="en-US" dirty="0">
                <a:solidFill>
                  <a:schemeClr val="bg1">
                    <a:lumMod val="65000"/>
                  </a:schemeClr>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 index/ARI,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712753816"/>
              </p:ext>
            </p:extLst>
          </p:nvPr>
        </p:nvGraphicFramePr>
        <p:xfrm>
          <a:off x="3960281" y="3570476"/>
          <a:ext cx="4693538" cy="2093946"/>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454651">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5582">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5582">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5582">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02DB666-8B14-C3A9-E7A9-18C3542B3E5B}"/>
                  </a:ext>
                </a:extLst>
              </p:cNvPr>
              <p:cNvSpPr txBox="1"/>
              <p:nvPr/>
            </p:nvSpPr>
            <p:spPr>
              <a:xfrm>
                <a:off x="4953000" y="2443343"/>
                <a:ext cx="2210477" cy="5187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𝑝𝑢𝑟𝑖𝑡𝑦</m:t>
                      </m:r>
                      <m:r>
                        <a:rPr lang="en-US" sz="1800" b="0" i="1" smtClean="0">
                          <a:solidFill>
                            <a:schemeClr val="tx1"/>
                          </a:solidFill>
                          <a:latin typeface="Cambria Math" panose="02040503050406030204" pitchFamily="18" charset="0"/>
                        </a:rPr>
                        <m:t>= </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𝑚𝑎𝑗𝑜𝑟𝑖𝑡𝑦</m:t>
                          </m:r>
                        </m:num>
                        <m:den>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𝑡𝑜𝑡𝑎𝑙</m:t>
                          </m:r>
                        </m:den>
                      </m:f>
                    </m:oMath>
                  </m:oMathPara>
                </a14:m>
                <a:endParaRPr lang="en-US" sz="1800" dirty="0">
                  <a:solidFill>
                    <a:schemeClr val="tx1"/>
                  </a:solidFill>
                </a:endParaRPr>
              </a:p>
            </p:txBody>
          </p:sp>
        </mc:Choice>
        <mc:Fallback>
          <p:sp>
            <p:nvSpPr>
              <p:cNvPr id="4" name="TextBox 3">
                <a:extLst>
                  <a:ext uri="{FF2B5EF4-FFF2-40B4-BE49-F238E27FC236}">
                    <a16:creationId xmlns:a16="http://schemas.microsoft.com/office/drawing/2014/main" id="{502DB666-8B14-C3A9-E7A9-18C3542B3E5B}"/>
                  </a:ext>
                </a:extLst>
              </p:cNvPr>
              <p:cNvSpPr txBox="1">
                <a:spLocks noRot="1" noChangeAspect="1" noMove="1" noResize="1" noEditPoints="1" noAdjustHandles="1" noChangeArrowheads="1" noChangeShapeType="1" noTextEdit="1"/>
              </p:cNvSpPr>
              <p:nvPr/>
            </p:nvSpPr>
            <p:spPr>
              <a:xfrm>
                <a:off x="4953000" y="2443343"/>
                <a:ext cx="2210477" cy="5187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8738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448644138"/>
                  </p:ext>
                </p:extLst>
              </p:nvPr>
            </p:nvGraphicFramePr>
            <p:xfrm>
              <a:off x="3960281" y="3558752"/>
              <a:ext cx="4693538" cy="2103120"/>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448644138"/>
                  </p:ext>
                </p:extLst>
              </p:nvPr>
            </p:nvGraphicFramePr>
            <p:xfrm>
              <a:off x="3960281" y="3558752"/>
              <a:ext cx="4693538" cy="2103120"/>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45720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349" t="-84444" r="-493578" b="-203333"/>
                          </a:stretch>
                        </a:blipFill>
                      </a:tcPr>
                    </a:tc>
                    <a:tc>
                      <a:txBody>
                        <a:bodyPr/>
                        <a:lstStyle/>
                        <a:p>
                          <a:endParaRPr lang="en-US"/>
                        </a:p>
                      </a:txBody>
                      <a:tcPr>
                        <a:blipFill>
                          <a:blip r:embed="rId6"/>
                          <a:stretch>
                            <a:fillRect l="-185938" t="-84444" r="-320313" b="-203333"/>
                          </a:stretch>
                        </a:blipFill>
                      </a:tcPr>
                    </a:tc>
                    <a:tc>
                      <a:txBody>
                        <a:bodyPr/>
                        <a:lstStyle/>
                        <a:p>
                          <a:endParaRPr lang="en-US"/>
                        </a:p>
                      </a:txBody>
                      <a:tcPr>
                        <a:blipFill>
                          <a:blip r:embed="rId6"/>
                          <a:stretch>
                            <a:fillRect l="-315517" t="-84444" r="-253448" b="-203333"/>
                          </a:stretch>
                        </a:blipFill>
                      </a:tcPr>
                    </a:tc>
                    <a:tc>
                      <a:txBody>
                        <a:bodyPr/>
                        <a:lstStyle/>
                        <a:p>
                          <a:endParaRPr lang="en-US"/>
                        </a:p>
                      </a:txBody>
                      <a:tcPr>
                        <a:blipFill>
                          <a:blip r:embed="rId6"/>
                          <a:stretch>
                            <a:fillRect l="-341844" t="-84444" r="-108511" b="-203333"/>
                          </a:stretch>
                        </a:blipFill>
                      </a:tcPr>
                    </a:tc>
                    <a:tc>
                      <a:txBody>
                        <a:bodyPr/>
                        <a:lstStyle/>
                        <a:p>
                          <a:endParaRPr lang="en-US"/>
                        </a:p>
                      </a:txBody>
                      <a:tcPr>
                        <a:blipFill>
                          <a:blip r:embed="rId6"/>
                          <a:stretch>
                            <a:fillRect l="-418121" t="-84444" r="-2685"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349" t="-182418" r="-493578" b="-101099"/>
                          </a:stretch>
                        </a:blipFill>
                      </a:tcPr>
                    </a:tc>
                    <a:tc>
                      <a:txBody>
                        <a:bodyPr/>
                        <a:lstStyle/>
                        <a:p>
                          <a:endParaRPr lang="en-US"/>
                        </a:p>
                      </a:txBody>
                      <a:tcPr>
                        <a:blipFill>
                          <a:blip r:embed="rId6"/>
                          <a:stretch>
                            <a:fillRect l="-185938" t="-182418" r="-320313" b="-101099"/>
                          </a:stretch>
                        </a:blipFill>
                      </a:tcPr>
                    </a:tc>
                    <a:tc>
                      <a:txBody>
                        <a:bodyPr/>
                        <a:lstStyle/>
                        <a:p>
                          <a:endParaRPr lang="en-US"/>
                        </a:p>
                      </a:txBody>
                      <a:tcPr>
                        <a:blipFill>
                          <a:blip r:embed="rId6"/>
                          <a:stretch>
                            <a:fillRect l="-315517" t="-182418" r="-253448" b="-101099"/>
                          </a:stretch>
                        </a:blipFill>
                      </a:tcPr>
                    </a:tc>
                    <a:tc>
                      <a:txBody>
                        <a:bodyPr/>
                        <a:lstStyle/>
                        <a:p>
                          <a:endParaRPr lang="en-US"/>
                        </a:p>
                      </a:txBody>
                      <a:tcPr>
                        <a:blipFill>
                          <a:blip r:embed="rId6"/>
                          <a:stretch>
                            <a:fillRect l="-341844" t="-182418" r="-108511" b="-101099"/>
                          </a:stretch>
                        </a:blipFill>
                      </a:tcPr>
                    </a:tc>
                    <a:tc>
                      <a:txBody>
                        <a:bodyPr/>
                        <a:lstStyle/>
                        <a:p>
                          <a:endParaRPr lang="en-US"/>
                        </a:p>
                      </a:txBody>
                      <a:tcPr>
                        <a:blipFill>
                          <a:blip r:embed="rId6"/>
                          <a:stretch>
                            <a:fillRect l="-418121" t="-182418" r="-2685"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349" t="-285556" r="-493578" b="-2222"/>
                          </a:stretch>
                        </a:blipFill>
                      </a:tcPr>
                    </a:tc>
                    <a:tc>
                      <a:txBody>
                        <a:bodyPr/>
                        <a:lstStyle/>
                        <a:p>
                          <a:endParaRPr lang="en-US"/>
                        </a:p>
                      </a:txBody>
                      <a:tcPr>
                        <a:blipFill>
                          <a:blip r:embed="rId6"/>
                          <a:stretch>
                            <a:fillRect l="-185938" t="-285556" r="-320313" b="-2222"/>
                          </a:stretch>
                        </a:blipFill>
                      </a:tcPr>
                    </a:tc>
                    <a:tc>
                      <a:txBody>
                        <a:bodyPr/>
                        <a:lstStyle/>
                        <a:p>
                          <a:endParaRPr lang="en-US"/>
                        </a:p>
                      </a:txBody>
                      <a:tcPr>
                        <a:blipFill>
                          <a:blip r:embed="rId6"/>
                          <a:stretch>
                            <a:fillRect l="-315517" t="-285556" r="-253448" b="-2222"/>
                          </a:stretch>
                        </a:blipFill>
                      </a:tcPr>
                    </a:tc>
                    <a:tc>
                      <a:txBody>
                        <a:bodyPr/>
                        <a:lstStyle/>
                        <a:p>
                          <a:endParaRPr lang="en-US"/>
                        </a:p>
                      </a:txBody>
                      <a:tcPr>
                        <a:blipFill>
                          <a:blip r:embed="rId6"/>
                          <a:stretch>
                            <a:fillRect l="-341844" t="-285556" r="-108511" b="-2222"/>
                          </a:stretch>
                        </a:blipFill>
                      </a:tcPr>
                    </a:tc>
                    <a:tc>
                      <a:txBody>
                        <a:bodyPr/>
                        <a:lstStyle/>
                        <a:p>
                          <a:endParaRPr lang="en-US"/>
                        </a:p>
                      </a:txBody>
                      <a:tcPr>
                        <a:blipFill>
                          <a:blip r:embed="rId6"/>
                          <a:stretch>
                            <a:fillRect l="-418121" t="-285556" r="-2685" b="-2222"/>
                          </a:stretch>
                        </a:blipFill>
                      </a:tcPr>
                    </a:tc>
                    <a:extLst>
                      <a:ext uri="{0D108BD9-81ED-4DB2-BD59-A6C34878D82A}">
                        <a16:rowId xmlns:a16="http://schemas.microsoft.com/office/drawing/2014/main" val="2248613276"/>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B2A95E6-3D4B-58D5-51F5-A8E490F0E50C}"/>
                  </a:ext>
                </a:extLst>
              </p:cNvPr>
              <p:cNvSpPr txBox="1"/>
              <p:nvPr/>
            </p:nvSpPr>
            <p:spPr>
              <a:xfrm>
                <a:off x="4953000" y="2443343"/>
                <a:ext cx="2210477" cy="5187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𝑝𝑢𝑟𝑖𝑡𝑦</m:t>
                      </m:r>
                      <m:r>
                        <a:rPr lang="en-US" sz="1800" b="0" i="1" smtClean="0">
                          <a:solidFill>
                            <a:schemeClr val="tx1"/>
                          </a:solidFill>
                          <a:latin typeface="Cambria Math" panose="02040503050406030204" pitchFamily="18" charset="0"/>
                        </a:rPr>
                        <m:t>= </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𝑚𝑎𝑗𝑜𝑟𝑖𝑡𝑦</m:t>
                          </m:r>
                        </m:num>
                        <m:den>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𝑡𝑜𝑡𝑎𝑙</m:t>
                          </m:r>
                        </m:den>
                      </m:f>
                    </m:oMath>
                  </m:oMathPara>
                </a14:m>
                <a:endParaRPr lang="en-US" sz="1800" dirty="0">
                  <a:solidFill>
                    <a:schemeClr val="tx1"/>
                  </a:solidFill>
                </a:endParaRPr>
              </a:p>
            </p:txBody>
          </p:sp>
        </mc:Choice>
        <mc:Fallback>
          <p:sp>
            <p:nvSpPr>
              <p:cNvPr id="4" name="TextBox 3">
                <a:extLst>
                  <a:ext uri="{FF2B5EF4-FFF2-40B4-BE49-F238E27FC236}">
                    <a16:creationId xmlns:a16="http://schemas.microsoft.com/office/drawing/2014/main" id="{CB2A95E6-3D4B-58D5-51F5-A8E490F0E50C}"/>
                  </a:ext>
                </a:extLst>
              </p:cNvPr>
              <p:cNvSpPr txBox="1">
                <a:spLocks noRot="1" noChangeAspect="1" noMove="1" noResize="1" noEditPoints="1" noAdjustHandles="1" noChangeArrowheads="1" noChangeShapeType="1" noTextEdit="1"/>
              </p:cNvSpPr>
              <p:nvPr/>
            </p:nvSpPr>
            <p:spPr>
              <a:xfrm>
                <a:off x="4953000" y="2443343"/>
                <a:ext cx="2210477" cy="518732"/>
              </a:xfrm>
              <a:prstGeom prst="rect">
                <a:avLst/>
              </a:prstGeom>
              <a:blipFill>
                <a:blip r:embed="rId7"/>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F9A232AB-E715-E743-375F-2D7EC9ED91DF}"/>
              </a:ext>
            </a:extLst>
          </p:cNvPr>
          <p:cNvSpPr txBox="1">
            <a:spLocks/>
          </p:cNvSpPr>
          <p:nvPr/>
        </p:nvSpPr>
        <p:spPr>
          <a:xfrm>
            <a:off x="696525" y="5936384"/>
            <a:ext cx="7886700" cy="567998"/>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SzTx/>
            </a:pPr>
            <a:r>
              <a:rPr lang="en-US" dirty="0"/>
              <a:t>Note: Purity automatically increases when the number of clusters increases.</a:t>
            </a:r>
          </a:p>
        </p:txBody>
      </p:sp>
    </p:spTree>
    <p:extLst>
      <p:ext uri="{BB962C8B-B14F-4D97-AF65-F5344CB8AC3E}">
        <p14:creationId xmlns:p14="http://schemas.microsoft.com/office/powerpoint/2010/main" val="4088465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105400" y="2452509"/>
            <a:ext cx="37338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105400" y="2452509"/>
            <a:ext cx="37338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a:t>
            </a:r>
            <a:r>
              <a:rPr lang="en-US" altLang="en-US" sz="2800" b="1" dirty="0"/>
              <a:t>difficult and frustrating </a:t>
            </a:r>
            <a:r>
              <a:rPr lang="en-US" altLang="en-US" sz="2800" dirty="0"/>
              <a:t>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Jain and </a:t>
            </a:r>
            <a:r>
              <a:rPr lang="en-US" altLang="en-US" i="1" dirty="0" err="1"/>
              <a:t>Dubes</a:t>
            </a:r>
            <a:r>
              <a:rPr lang="en-US" altLang="en-US" i="1" dirty="0"/>
              <a:t> , Algorithms for Clustering Data, 1988 </a:t>
            </a:r>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F5923-D740-E94B-12D6-37AF2F94B64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8DC139BE-2D81-2137-3762-F135A1F90EB3}"/>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9F85BECB-B29B-2773-5163-A53C13F0DEB9}"/>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b="1" dirty="0"/>
              <a:t>Outliers and Scaling Issues</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1A48B96-C04A-DD14-E6F5-C7D25D29B5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788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CA7A-CC3E-56ED-8217-F657F76E83B6}"/>
              </a:ext>
            </a:extLst>
          </p:cNvPr>
          <p:cNvSpPr>
            <a:spLocks noGrp="1"/>
          </p:cNvSpPr>
          <p:nvPr>
            <p:ph type="title"/>
          </p:nvPr>
        </p:nvSpPr>
        <p:spPr/>
        <p:txBody>
          <a:bodyPr/>
          <a:lstStyle/>
          <a:p>
            <a:r>
              <a:rPr lang="en-US" dirty="0"/>
              <a:t>Outliers and Scaling Issues</a:t>
            </a:r>
          </a:p>
        </p:txBody>
      </p:sp>
      <p:sp>
        <p:nvSpPr>
          <p:cNvPr id="3" name="Content Placeholder 2">
            <a:extLst>
              <a:ext uri="{FF2B5EF4-FFF2-40B4-BE49-F238E27FC236}">
                <a16:creationId xmlns:a16="http://schemas.microsoft.com/office/drawing/2014/main" id="{3728FD74-17F4-4AEF-7A6E-FA838C56D462}"/>
              </a:ext>
            </a:extLst>
          </p:cNvPr>
          <p:cNvSpPr>
            <a:spLocks noGrp="1"/>
          </p:cNvSpPr>
          <p:nvPr>
            <p:ph idx="1"/>
          </p:nvPr>
        </p:nvSpPr>
        <p:spPr/>
        <p:txBody>
          <a:bodyPr/>
          <a:lstStyle/>
          <a:p>
            <a:r>
              <a:rPr lang="en-US" sz="1900" dirty="0"/>
              <a:t>Clustering is based on </a:t>
            </a:r>
            <a:r>
              <a:rPr lang="en-US" sz="1900" b="1" dirty="0"/>
              <a:t>similarities/density </a:t>
            </a:r>
            <a:r>
              <a:rPr lang="en-US" sz="1900" dirty="0"/>
              <a:t>and therefore:</a:t>
            </a:r>
          </a:p>
          <a:p>
            <a:pPr lvl="1"/>
            <a:endParaRPr lang="en-US" sz="1600" dirty="0"/>
          </a:p>
          <a:p>
            <a:pPr lvl="1"/>
            <a:r>
              <a:rPr lang="en-US" sz="1600" dirty="0"/>
              <a:t> The features in your data need to be </a:t>
            </a:r>
            <a:r>
              <a:rPr lang="en-US" sz="1600" b="1" dirty="0"/>
              <a:t>scaled</a:t>
            </a:r>
            <a:r>
              <a:rPr lang="en-US" sz="1600" dirty="0"/>
              <a:t> to similar ranges. </a:t>
            </a:r>
          </a:p>
          <a:p>
            <a:pPr lvl="2"/>
            <a:r>
              <a:rPr lang="en-US" sz="1300" dirty="0"/>
              <a:t>For distance calculation: the feature with the largest range will dominate the distance.</a:t>
            </a:r>
          </a:p>
          <a:p>
            <a:pPr lvl="2"/>
            <a:r>
              <a:rPr lang="en-US" sz="1300" dirty="0"/>
              <a:t>For densities: a large range means that the densities will be artificially low.</a:t>
            </a:r>
          </a:p>
          <a:p>
            <a:pPr lvl="2"/>
            <a:r>
              <a:rPr lang="en-US" sz="1300" b="1" dirty="0"/>
              <a:t>Note</a:t>
            </a:r>
            <a:r>
              <a:rPr lang="en-US" sz="1300" dirty="0"/>
              <a:t> that scatter plots scale the x and y-axis so the distances/densities you see is not what the algorithm calculates!</a:t>
            </a:r>
          </a:p>
          <a:p>
            <a:pPr lvl="1"/>
            <a:endParaRPr lang="en-US" sz="1600" dirty="0"/>
          </a:p>
          <a:p>
            <a:pPr lvl="1"/>
            <a:r>
              <a:rPr lang="en-US" sz="1600" b="1" dirty="0"/>
              <a:t>Outliers</a:t>
            </a:r>
            <a:r>
              <a:rPr lang="en-US" sz="1600" dirty="0"/>
              <a:t> affect complete clustering algorithms. Outlier points may use their own cluster. You need to remove outliers or increase the number of clusters.</a:t>
            </a:r>
          </a:p>
          <a:p>
            <a:pPr lvl="1"/>
            <a:endParaRPr lang="en-US" sz="1600" b="1" dirty="0"/>
          </a:p>
          <a:p>
            <a:pPr lvl="1"/>
            <a:r>
              <a:rPr lang="en-US" sz="1600" b="1" dirty="0"/>
              <a:t>Euclidean distance </a:t>
            </a:r>
            <a:r>
              <a:rPr lang="en-US" sz="1600" dirty="0"/>
              <a:t>may not always be the right way to measure similarity.</a:t>
            </a:r>
          </a:p>
          <a:p>
            <a:endParaRPr lang="en-US" dirty="0"/>
          </a:p>
        </p:txBody>
      </p:sp>
      <p:pic>
        <p:nvPicPr>
          <p:cNvPr id="4" name="Picture 3">
            <a:extLst>
              <a:ext uri="{FF2B5EF4-FFF2-40B4-BE49-F238E27FC236}">
                <a16:creationId xmlns:a16="http://schemas.microsoft.com/office/drawing/2014/main" id="{AFB6C02F-1EFE-F296-CF8C-A09A3C767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5996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108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dirty="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for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needs to be </a:t>
            </a:r>
            <a:r>
              <a:rPr lang="en-US" sz="1600" b="1" dirty="0"/>
              <a:t>scaled</a:t>
            </a:r>
            <a:r>
              <a:rPr lang="en-US" sz="1600" dirty="0"/>
              <a:t> to similar ranges! </a:t>
            </a:r>
          </a:p>
          <a:p>
            <a:pPr lvl="1"/>
            <a:r>
              <a:rPr lang="en-US" sz="1600" b="1" dirty="0"/>
              <a:t>Outliers</a:t>
            </a:r>
            <a:r>
              <a:rPr lang="en-US" sz="1600" dirty="0"/>
              <a:t> affect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TotalTime>
  <Words>5236</Words>
  <Application>Microsoft Office PowerPoint</Application>
  <PresentationFormat>On-screen Show (4:3)</PresentationFormat>
  <Paragraphs>1082</Paragraphs>
  <Slides>97</Slides>
  <Notes>89</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9" baseType="lpstr">
      <vt:lpstr>Aptos</vt:lpstr>
      <vt:lpstr>Aptos Display</vt:lpstr>
      <vt:lpstr>Arial</vt:lpstr>
      <vt:lpstr>Calibri</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Clustering is an Optimization Problem</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the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Ward’s Method</vt:lpstr>
      <vt:lpstr>Hierarchical Clustering:  Complexity</vt:lpstr>
      <vt:lpstr>Hierarchical Clustering:  Limitations</vt:lpstr>
      <vt:lpstr>Topics</vt:lpstr>
      <vt:lpstr>Density-Based Spatial Clustering of Applications with Noise (DBSCAN)</vt:lpstr>
      <vt:lpstr>DBSCAN</vt:lpstr>
      <vt:lpstr>DBSCAN: Core, Border and Noise Points</vt:lpstr>
      <vt:lpstr>DBSCAN: Determine Clusters</vt:lpstr>
      <vt:lpstr>DBSCAN Algorithm</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Topics</vt:lpstr>
      <vt:lpstr>Measures for Cluster Evaluation</vt:lpstr>
      <vt:lpstr>Visual Method: Similarity Matrix Visualization</vt:lpstr>
      <vt:lpstr>Visual Method: Similarity Matrix Visualization</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Topics</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Topics</vt:lpstr>
      <vt:lpstr>Outliers and Scaling Issues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67</cp:revision>
  <dcterms:created xsi:type="dcterms:W3CDTF">2021-01-23T22:42:36Z</dcterms:created>
  <dcterms:modified xsi:type="dcterms:W3CDTF">2025-03-07T19:28:58Z</dcterms:modified>
</cp:coreProperties>
</file>