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9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7" r:id="rId13"/>
    <p:sldId id="323" r:id="rId14"/>
    <p:sldId id="324" r:id="rId15"/>
    <p:sldId id="325" r:id="rId16"/>
    <p:sldId id="307" r:id="rId17"/>
    <p:sldId id="270" r:id="rId18"/>
    <p:sldId id="271" r:id="rId19"/>
    <p:sldId id="272" r:id="rId20"/>
    <p:sldId id="273" r:id="rId21"/>
    <p:sldId id="274" r:id="rId22"/>
    <p:sldId id="260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78" r:id="rId31"/>
    <p:sldId id="285" r:id="rId32"/>
    <p:sldId id="287" r:id="rId33"/>
    <p:sldId id="283" r:id="rId34"/>
    <p:sldId id="288" r:id="rId35"/>
    <p:sldId id="290" r:id="rId36"/>
    <p:sldId id="338" r:id="rId37"/>
    <p:sldId id="336" r:id="rId3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97" y="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 dirty="0"/>
            <a:t>Visualization is the conversion of data into </a:t>
          </a:r>
          <a:r>
            <a:rPr lang="en-US" b="1" dirty="0"/>
            <a:t>a visual or tabular </a:t>
          </a:r>
          <a:r>
            <a:rPr lang="en-US" dirty="0"/>
            <a:t>format so that the characteristics of the data and the </a:t>
          </a:r>
          <a:r>
            <a:rPr lang="en-US" b="1" dirty="0"/>
            <a:t>relationships among data items or attributes </a:t>
          </a:r>
          <a:r>
            <a:rPr lang="en-US" dirty="0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pPr>
            <a:buNone/>
          </a:pPr>
          <a:r>
            <a:rPr lang="en-US" dirty="0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Summarized properties include location and spread for continuous data</a:t>
          </a:r>
          <a:br>
            <a:rPr lang="en-US" sz="1600" kern="1200"/>
          </a:br>
          <a:br>
            <a:rPr lang="en-US" sz="1600" kern="1200"/>
          </a:br>
          <a:r>
            <a:rPr lang="en-US" sz="1600" kern="1200"/>
            <a:t>Examples: 	location - mean</a:t>
          </a:r>
          <a:br>
            <a:rPr lang="en-US" sz="1600" kern="1200"/>
          </a:br>
          <a:r>
            <a:rPr lang="en-US" sz="16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is the conversion of data into </a:t>
          </a:r>
          <a:r>
            <a:rPr lang="en-US" sz="1800" b="1" kern="1200" dirty="0"/>
            <a:t>a visual or tabular </a:t>
          </a:r>
          <a:r>
            <a:rPr lang="en-US" sz="1800" kern="1200" dirty="0"/>
            <a:t>format so that the characteristics of the data and the </a:t>
          </a:r>
          <a:r>
            <a:rPr lang="en-US" sz="1800" b="1" kern="1200" dirty="0"/>
            <a:t>relationships among data items or attributes </a:t>
          </a:r>
          <a:r>
            <a:rPr lang="en-US" sz="1800" kern="1200" dirty="0"/>
            <a:t>can be analyzed or reported.</a:t>
          </a:r>
        </a:p>
      </dsp:txBody>
      <dsp:txXfrm>
        <a:off x="1509882" y="708097"/>
        <a:ext cx="6376817" cy="1307257"/>
      </dsp:txXfrm>
    </dsp:sp>
    <dsp:sp modelId="{C11B9430-4341-4FF2-A9D3-7710C419645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9882" y="2342169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Visualization of data is one of the most powerful and appealing techniques for data exploration. </a:t>
          </a:r>
        </a:p>
      </dsp:txBody>
      <dsp:txXfrm>
        <a:off x="1509882" y="2342169"/>
        <a:ext cx="3549015" cy="1307257"/>
      </dsp:txXfrm>
    </dsp:sp>
    <dsp:sp modelId="{43E5B5E3-9918-4C80-93A1-04BA164C06C5}">
      <dsp:nvSpPr>
        <dsp:cNvPr id="0" name=""/>
        <dsp:cNvSpPr/>
      </dsp:nvSpPr>
      <dsp:spPr>
        <a:xfrm>
          <a:off x="5058897" y="2342169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Humans have a well-developed ability to analyze large amounts of information that is presented visually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general patterns and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outliers and unusual patterns   </a:t>
          </a:r>
        </a:p>
      </dsp:txBody>
      <dsp:txXfrm>
        <a:off x="5058897" y="2342169"/>
        <a:ext cx="2827802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6244590" cy="1087819"/>
          </a:xfrm>
        </p:spPr>
        <p:txBody>
          <a:bodyPr anchor="b">
            <a:normAutofit fontScale="90000"/>
          </a:bodyPr>
          <a:lstStyle/>
          <a:p>
            <a:br>
              <a:rPr lang="en-US" altLang="en-US" sz="2600" dirty="0"/>
            </a:br>
            <a:r>
              <a:rPr lang="en-US" altLang="en-US" sz="2800" dirty="0"/>
              <a:t>Continuous/Ordinal Features:</a:t>
            </a:r>
            <a:br>
              <a:rPr lang="en-US" altLang="en-US" sz="2600" dirty="0"/>
            </a:br>
            <a:r>
              <a:rPr lang="en-US" altLang="en-US" sz="2600" dirty="0"/>
              <a:t>Measures of Location -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162272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dirty="0"/>
              <a:t>The mean is the most common measure of the location of a set of points.  </a:t>
            </a:r>
          </a:p>
          <a:p>
            <a:r>
              <a:rPr lang="en-US" altLang="en-US" sz="1600" dirty="0"/>
              <a:t>However, the mean is very sensitive to outliers.   </a:t>
            </a:r>
          </a:p>
          <a:p>
            <a:r>
              <a:rPr lang="en-US" altLang="en-US" sz="1600" dirty="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975" y="2197281"/>
            <a:ext cx="5240544" cy="17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BA798A7-9736-6E0B-698F-E0DC2A9D7801}"/>
              </a:ext>
            </a:extLst>
          </p:cNvPr>
          <p:cNvSpPr/>
          <p:nvPr/>
        </p:nvSpPr>
        <p:spPr>
          <a:xfrm>
            <a:off x="6580239" y="4343400"/>
            <a:ext cx="2133600" cy="354013"/>
          </a:xfrm>
          <a:prstGeom prst="wedgeRoundRectCallout">
            <a:avLst>
              <a:gd name="adj1" fmla="val -98929"/>
              <a:gd name="adj2" fmla="val -17390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4AE38-838F-36D6-68FB-E7889BAC4E4B}"/>
              </a:ext>
            </a:extLst>
          </p:cNvPr>
          <p:cNvSpPr txBox="1"/>
          <p:nvPr/>
        </p:nvSpPr>
        <p:spPr>
          <a:xfrm>
            <a:off x="1295400" y="5776853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4F78EEC-7ADC-AF80-E4FC-8F5DA7E4AF2F}"/>
              </a:ext>
            </a:extLst>
          </p:cNvPr>
          <p:cNvSpPr/>
          <p:nvPr/>
        </p:nvSpPr>
        <p:spPr>
          <a:xfrm>
            <a:off x="6858000" y="5105400"/>
            <a:ext cx="2133600" cy="354013"/>
          </a:xfrm>
          <a:prstGeom prst="wedgeRoundRectCallout">
            <a:avLst>
              <a:gd name="adj1" fmla="val -92017"/>
              <a:gd name="adj2" fmla="val 21145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Percentiles </a:t>
            </a:r>
            <a:r>
              <a:rPr lang="en-US" altLang="en-US" sz="3200" dirty="0"/>
              <a:t>of a Distribution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1600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600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  <a:blipFill>
                <a:blip r:embed="rId3"/>
                <a:stretch>
                  <a:fillRect l="-298" t="-98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96605"/>
              </p:ext>
            </p:extLst>
          </p:nvPr>
        </p:nvGraphicFramePr>
        <p:xfrm>
          <a:off x="2063750" y="3483864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83864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59293"/>
              </p:ext>
            </p:extLst>
          </p:nvPr>
        </p:nvGraphicFramePr>
        <p:xfrm>
          <a:off x="4719638" y="3996626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6520" imgH="201960" progId="">
                  <p:embed/>
                </p:oleObj>
              </mc:Choice>
              <mc:Fallback>
                <p:oleObj r:id="rId6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996626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3" y="2286000"/>
            <a:ext cx="7300913" cy="387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564F320-3918-4620-8566-2987C88BB6A7}"/>
              </a:ext>
            </a:extLst>
          </p:cNvPr>
          <p:cNvSpPr/>
          <p:nvPr/>
        </p:nvSpPr>
        <p:spPr>
          <a:xfrm rot="5400000">
            <a:off x="4817748" y="5600784"/>
            <a:ext cx="193674" cy="991224"/>
          </a:xfrm>
          <a:prstGeom prst="rightBrace">
            <a:avLst>
              <a:gd name="adj1" fmla="val 5832"/>
              <a:gd name="adj2" fmla="val 5037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9CD79D-A141-C863-E0A0-9C33995A1F89}"/>
              </a:ext>
            </a:extLst>
          </p:cNvPr>
          <p:cNvSpPr/>
          <p:nvPr/>
        </p:nvSpPr>
        <p:spPr>
          <a:xfrm>
            <a:off x="6400800" y="2558972"/>
            <a:ext cx="2590800" cy="462041"/>
          </a:xfrm>
          <a:prstGeom prst="wedgeRoundRectCallout">
            <a:avLst>
              <a:gd name="adj1" fmla="val -105842"/>
              <a:gd name="adj2" fmla="val 56556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Median – 50% of the cases has a smaller value &amp; 50% are larger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10B672-1EBE-A246-080D-2FA7B67572AF}"/>
              </a:ext>
            </a:extLst>
          </p:cNvPr>
          <p:cNvCxnSpPr/>
          <p:nvPr/>
        </p:nvCxnSpPr>
        <p:spPr>
          <a:xfrm>
            <a:off x="4418973" y="5334000"/>
            <a:ext cx="0" cy="685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3D2479-399F-C53A-D9C2-A800003CCAB1}"/>
              </a:ext>
            </a:extLst>
          </p:cNvPr>
          <p:cNvCxnSpPr/>
          <p:nvPr/>
        </p:nvCxnSpPr>
        <p:spPr>
          <a:xfrm>
            <a:off x="5410200" y="5334000"/>
            <a:ext cx="0" cy="685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3FC5CD-C9C1-A96C-48CE-A1670A0E5A8D}"/>
              </a:ext>
            </a:extLst>
          </p:cNvPr>
          <p:cNvSpPr txBox="1"/>
          <p:nvPr/>
        </p:nvSpPr>
        <p:spPr>
          <a:xfrm>
            <a:off x="4491007" y="6262041"/>
            <a:ext cx="880585" cy="46166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IQR spans 50%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3B7888-C9E5-BBDB-5EBD-31E5B5DB8750}"/>
              </a:ext>
            </a:extLst>
          </p:cNvPr>
          <p:cNvSpPr/>
          <p:nvPr/>
        </p:nvSpPr>
        <p:spPr>
          <a:xfrm rot="5400000" flipH="1">
            <a:off x="4827408" y="-61195"/>
            <a:ext cx="174352" cy="4495800"/>
          </a:xfrm>
          <a:prstGeom prst="rightBrace">
            <a:avLst>
              <a:gd name="adj1" fmla="val 5832"/>
              <a:gd name="adj2" fmla="val 50374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8BF82-496D-091C-50F1-11FC0260FDDD}"/>
              </a:ext>
            </a:extLst>
          </p:cNvPr>
          <p:cNvSpPr txBox="1"/>
          <p:nvPr/>
        </p:nvSpPr>
        <p:spPr>
          <a:xfrm>
            <a:off x="4000591" y="1792941"/>
            <a:ext cx="1827985" cy="2769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99% of the observations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EC83D0-4A58-5632-EDC9-A5FA4BFC8914}"/>
              </a:ext>
            </a:extLst>
          </p:cNvPr>
          <p:cNvSpPr/>
          <p:nvPr/>
        </p:nvSpPr>
        <p:spPr>
          <a:xfrm>
            <a:off x="2514600" y="46482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A92BFF-5648-5E46-33A0-14CE41ADCAC3}"/>
              </a:ext>
            </a:extLst>
          </p:cNvPr>
          <p:cNvSpPr/>
          <p:nvPr/>
        </p:nvSpPr>
        <p:spPr>
          <a:xfrm>
            <a:off x="6934200" y="4648200"/>
            <a:ext cx="381000" cy="3048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010943-6496-BDF9-8535-FA560AE51F9B}"/>
                  </a:ext>
                </a:extLst>
              </p:cNvPr>
              <p:cNvSpPr txBox="1"/>
              <p:nvPr/>
            </p:nvSpPr>
            <p:spPr>
              <a:xfrm>
                <a:off x="4115854" y="6011336"/>
                <a:ext cx="459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010943-6496-BDF9-8535-FA560AE51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54" y="6011336"/>
                <a:ext cx="459228" cy="338554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124AD3-6F1B-6962-C30D-B0907E5778D6}"/>
                  </a:ext>
                </a:extLst>
              </p:cNvPr>
              <p:cNvSpPr txBox="1"/>
              <p:nvPr/>
            </p:nvSpPr>
            <p:spPr>
              <a:xfrm>
                <a:off x="5300756" y="6055594"/>
                <a:ext cx="4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124AD3-6F1B-6962-C30D-B0907E57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56" y="6055594"/>
                <a:ext cx="459228" cy="338554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Pearson 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The Pearson correlation coefficient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EED29DA-EEFB-468C-9E9E-12AE6A9F5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41899"/>
              </p:ext>
            </p:extLst>
          </p:nvPr>
        </p:nvGraphicFramePr>
        <p:xfrm>
          <a:off x="3118729" y="3570494"/>
          <a:ext cx="21129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13920" imgH="774360" progId="">
                  <p:embed/>
                </p:oleObj>
              </mc:Choice>
              <mc:Fallback>
                <p:oleObj r:id="rId3" imgW="2113920" imgH="774360" progId="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1EED29DA-EEFB-468C-9E9E-12AE6A9F5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729" y="3570494"/>
                        <a:ext cx="2112962" cy="769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45D6FF-A426-491C-89C4-9F36C1CC5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572000"/>
            <a:ext cx="3321221" cy="8826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data with correlation 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/>
              <a:t>Measure the degree of similarity between two ratings (e.g., ordinal data).</a:t>
            </a:r>
          </a:p>
          <a:p>
            <a:r>
              <a:rPr lang="en-US" altLang="en-US" sz="1800"/>
              <a:t>Is more robust against outliers and does not assume normality of data or linear relationship like Pearson Correlation. </a:t>
            </a:r>
          </a:p>
          <a:p>
            <a:r>
              <a:rPr lang="en-US" altLang="en-US" sz="180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E607A5B9-BACA-431A-A566-521E3702C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34953"/>
              </p:ext>
            </p:extLst>
          </p:nvPr>
        </p:nvGraphicFramePr>
        <p:xfrm>
          <a:off x="2133600" y="4488988"/>
          <a:ext cx="1189038" cy="76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9760" imgH="1142640" progId="">
                  <p:embed/>
                </p:oleObj>
              </mc:Choice>
              <mc:Fallback>
                <p:oleObj r:id="rId3" imgW="1769760" imgH="1142640" progId="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E607A5B9-BACA-431A-A566-521E3702C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88988"/>
                        <a:ext cx="1189038" cy="76881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1055F7F-19EC-4C51-BF3E-B6B243BE4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98412"/>
              </p:ext>
            </p:extLst>
          </p:nvPr>
        </p:nvGraphicFramePr>
        <p:xfrm>
          <a:off x="1981199" y="5935938"/>
          <a:ext cx="1050925" cy="55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30360" imgH="808200" progId="">
                  <p:embed/>
                </p:oleObj>
              </mc:Choice>
              <mc:Fallback>
                <p:oleObj r:id="rId5" imgW="1530360" imgH="808200" progId="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A1055F7F-19EC-4C51-BF3E-B6B243BE4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5935938"/>
                        <a:ext cx="1050925" cy="55535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57C4D3E-7C34-49B7-9155-0F9E21F13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82228"/>
              </p:ext>
            </p:extLst>
          </p:nvPr>
        </p:nvGraphicFramePr>
        <p:xfrm>
          <a:off x="6934200" y="4353042"/>
          <a:ext cx="1597025" cy="46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85240" imgH="777960" progId="">
                  <p:embed/>
                </p:oleObj>
              </mc:Choice>
              <mc:Fallback>
                <p:oleObj r:id="rId7" imgW="2685240" imgH="777960" progId="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757C4D3E-7C34-49B7-9155-0F9E21F13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353042"/>
                        <a:ext cx="1597025" cy="46075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688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1" name="Rectangle 194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altLang="en-US" sz="4300"/>
              <a:t>Example: Sea Surface Temperature</a:t>
            </a:r>
          </a:p>
        </p:txBody>
      </p:sp>
      <p:sp>
        <p:nvSpPr>
          <p:cNvPr id="194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061" y="2872899"/>
            <a:ext cx="2720340" cy="332066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The following shows the Sea Surface Temperature (SST) for July 1982</a:t>
            </a:r>
          </a:p>
          <a:p>
            <a:r>
              <a:rPr lang="en-US" altLang="en-US" sz="1900" dirty="0"/>
              <a:t>Tens of thousands of data points are summarized in a single figure</a:t>
            </a:r>
          </a:p>
        </p:txBody>
      </p:sp>
      <p:pic>
        <p:nvPicPr>
          <p:cNvPr id="19457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 bwMode="auto">
          <a:xfrm>
            <a:off x="3175492" y="2209800"/>
            <a:ext cx="5950973" cy="394719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E82E7-8985-6C28-3E52-CE4F76D42BF9}"/>
              </a:ext>
            </a:extLst>
          </p:cNvPr>
          <p:cNvSpPr txBox="1"/>
          <p:nvPr/>
        </p:nvSpPr>
        <p:spPr>
          <a:xfrm>
            <a:off x="8060515" y="5895381"/>
            <a:ext cx="10134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Is the mapping of information to a visual format</a:t>
            </a:r>
          </a:p>
          <a:p>
            <a:r>
              <a:rPr lang="en-US" altLang="en-US" sz="1900" dirty="0"/>
              <a:t>Data objects, their attributes, and the relationships among data objects are translated into graphical elements such as </a:t>
            </a:r>
            <a:r>
              <a:rPr lang="en-US" altLang="en-US" sz="1900" b="1" dirty="0"/>
              <a:t>points, lines, shapes, and colors</a:t>
            </a:r>
            <a:r>
              <a:rPr lang="en-US" altLang="en-US" sz="1900" dirty="0"/>
              <a:t>.</a:t>
            </a:r>
          </a:p>
          <a:p>
            <a:endParaRPr lang="en-US" altLang="en-US" sz="1900" dirty="0"/>
          </a:p>
          <a:p>
            <a:r>
              <a:rPr lang="en-US" altLang="en-US" sz="1900" dirty="0"/>
              <a:t>Examples: </a:t>
            </a:r>
          </a:p>
          <a:p>
            <a:pPr lvl="1"/>
            <a:r>
              <a:rPr lang="en-US" altLang="en-US" sz="1900" dirty="0"/>
              <a:t>Objects are often represented as points.</a:t>
            </a:r>
          </a:p>
          <a:p>
            <a:pPr lvl="1"/>
            <a:r>
              <a:rPr lang="en-US" altLang="en-US" sz="1900" dirty="0"/>
              <a:t>Their attribute values can be represented as the position of the points or the characteristics of the points, e.g., color, size, and shape.</a:t>
            </a:r>
          </a:p>
          <a:p>
            <a:pPr lvl="1"/>
            <a:r>
              <a:rPr lang="en-US" altLang="en-US" sz="1900" dirty="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</p:txBody>
      </p:sp>
      <p:pic>
        <p:nvPicPr>
          <p:cNvPr id="8" name="Picture 7" descr="A graph of a graph showing a number of sizes&#10;&#10;Description automatically generated with medium confidence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7" y="3061704"/>
            <a:ext cx="4111132" cy="3103904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85" y="3055112"/>
            <a:ext cx="4142312" cy="3117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4E8FF-6DAE-78F3-44F2-9C6F687AE8F0}"/>
              </a:ext>
            </a:extLst>
          </p:cNvPr>
          <p:cNvSpPr txBox="1"/>
          <p:nvPr/>
        </p:nvSpPr>
        <p:spPr>
          <a:xfrm>
            <a:off x="1143000" y="2566509"/>
            <a:ext cx="85344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Example: Petal Width (10 and 20 bins, respectively)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 as a simplified version of a PDF/histogram that is robust against outliers.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 dirty="0">
                    <a:latin typeface="+mn-lt"/>
                  </a:rPr>
                  <a:t>75</a:t>
                </a:r>
                <a:r>
                  <a:rPr lang="en-US" altLang="en-US" sz="1200" baseline="30000" dirty="0">
                    <a:latin typeface="+mn-lt"/>
                  </a:rPr>
                  <a:t>th</a:t>
                </a:r>
                <a:r>
                  <a:rPr lang="en-US" altLang="en-US" sz="1200" dirty="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258352" y="3973155"/>
            <a:ext cx="533400" cy="874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06373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Box plots can be used to compare the distribution of attributes or subgroups.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4191000"/>
            <a:ext cx="3108960" cy="229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97" y="4206328"/>
            <a:ext cx="3278304" cy="208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224177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49F8F-C822-D196-F521-F25EDBE72275}"/>
              </a:ext>
            </a:extLst>
          </p:cNvPr>
          <p:cNvSpPr txBox="1"/>
          <p:nvPr/>
        </p:nvSpPr>
        <p:spPr>
          <a:xfrm>
            <a:off x="6934337" y="5594517"/>
            <a:ext cx="1752600" cy="7386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altLang="en-US" sz="1400" dirty="0"/>
              <a:t>Matrix visualizations are often preferred.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44901"/>
            <a:ext cx="3351404" cy="415589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Can plot a data matrix</a:t>
            </a:r>
          </a:p>
          <a:p>
            <a:r>
              <a:rPr lang="en-US" altLang="en-US" sz="1900" dirty="0"/>
              <a:t>Can be useful when objects are sorted according to class</a:t>
            </a:r>
          </a:p>
          <a:p>
            <a:r>
              <a:rPr lang="en-US" altLang="en-US" sz="1900" dirty="0"/>
              <a:t>Typically, the attributes are normalized to prevent one attribute from dominating the plot	</a:t>
            </a:r>
          </a:p>
          <a:p>
            <a:r>
              <a:rPr lang="en-US" altLang="en-US" sz="1900" dirty="0"/>
              <a:t>Plots of similarity or distance matrices can also be useful for visualizing the relationships between objects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26377-CCDE-40B0-8C2E-3A174CA9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3040875"/>
            <a:ext cx="4985512" cy="340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DF06-B3D3-1EC6-462A-BE9C13B69C14}"/>
              </a:ext>
            </a:extLst>
          </p:cNvPr>
          <p:cNvSpPr txBox="1"/>
          <p:nvPr/>
        </p:nvSpPr>
        <p:spPr>
          <a:xfrm>
            <a:off x="4549878" y="2299008"/>
            <a:ext cx="4594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4FB3D-48FC-1BBE-6AC1-1491AB8A5EB5}"/>
              </a:ext>
            </a:extLst>
          </p:cNvPr>
          <p:cNvSpPr txBox="1"/>
          <p:nvPr/>
        </p:nvSpPr>
        <p:spPr>
          <a:xfrm>
            <a:off x="8421269" y="3782742"/>
            <a:ext cx="60144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Value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Z-score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3206496" y="1534289"/>
            <a:ext cx="5937504" cy="3394812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defTabSz="374904">
                <a:lnSpc>
                  <a:spcPct val="90000"/>
                </a:lnSpc>
                <a:spcAft>
                  <a:spcPts val="328"/>
                </a:spcAft>
                <a:buClrTx/>
                <a:tabLst>
                  <a:tab pos="0" algn="l"/>
                  <a:tab pos="749808" algn="l"/>
                  <a:tab pos="1499616" algn="l"/>
                  <a:tab pos="2249424" algn="l"/>
                  <a:tab pos="2999232" algn="l"/>
                  <a:tab pos="3749040" algn="l"/>
                  <a:tab pos="4498848" algn="l"/>
                  <a:tab pos="5248656" algn="l"/>
                  <a:tab pos="5998464" algn="l"/>
                  <a:tab pos="6748272" algn="l"/>
                  <a:tab pos="7498080" algn="l"/>
                  <a:tab pos="8247888" algn="l"/>
                </a:tabLst>
              </a:pPr>
              <a:r>
                <a:rPr lang="en-US" altLang="en-US" sz="1148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DejaVu Sans" charset="0"/>
                </a:rPr>
                <a:t>Celsius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7A3D-A34C-6877-E7FC-B4F0552BBC8C}"/>
              </a:ext>
            </a:extLst>
          </p:cNvPr>
          <p:cNvSpPr txBox="1"/>
          <p:nvPr/>
        </p:nvSpPr>
        <p:spPr>
          <a:xfrm>
            <a:off x="7850697" y="4782159"/>
            <a:ext cx="10134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19049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094A8-D30F-0342-94F0-EBE5725A7874}"/>
              </a:ext>
            </a:extLst>
          </p:cNvPr>
          <p:cNvGrpSpPr/>
          <p:nvPr/>
        </p:nvGrpSpPr>
        <p:grpSpPr>
          <a:xfrm>
            <a:off x="613101" y="3657600"/>
            <a:ext cx="8338250" cy="2953397"/>
            <a:chOff x="613101" y="3733800"/>
            <a:chExt cx="8338250" cy="2953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DEB770-6C60-4FCC-8347-0CDAF5F9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36" y="3733800"/>
              <a:ext cx="4073652" cy="295339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E98438-E302-4C50-B264-197CAB138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7699" y="3749155"/>
              <a:ext cx="4073652" cy="2912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7A00E3-23CD-2817-D159-9FD96F2C7997}"/>
                </a:ext>
              </a:extLst>
            </p:cNvPr>
            <p:cNvSpPr txBox="1"/>
            <p:nvPr/>
          </p:nvSpPr>
          <p:spPr>
            <a:xfrm rot="16200000">
              <a:off x="449755" y="4554871"/>
              <a:ext cx="54213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3F8A71-14FD-3C8E-0E87-87E218E5EB4D}"/>
                </a:ext>
              </a:extLst>
            </p:cNvPr>
            <p:cNvSpPr txBox="1"/>
            <p:nvPr/>
          </p:nvSpPr>
          <p:spPr>
            <a:xfrm rot="16200000">
              <a:off x="4681727" y="4635668"/>
              <a:ext cx="5421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674B28-63A1-A223-25A2-B89F5FE28954}"/>
              </a:ext>
            </a:extLst>
          </p:cNvPr>
          <p:cNvSpPr txBox="1"/>
          <p:nvPr/>
        </p:nvSpPr>
        <p:spPr>
          <a:xfrm>
            <a:off x="5638800" y="3388998"/>
            <a:ext cx="228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+mn-lt"/>
                <a:cs typeface="+mn-cs"/>
              </a:rPr>
              <a:t>+ Reordered features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794" y="2192500"/>
            <a:ext cx="7626096" cy="43383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Translate each feature to a feature (a length or size) of a glyph.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1104648" y="3608007"/>
            <a:ext cx="3467352" cy="207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9E2AC1E-C76D-4C3E-0537-3E660873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4930988" y="3582991"/>
            <a:ext cx="3378026" cy="21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EDB6F68-1AC0-80A8-43EE-B1D9EBFFD13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878517"/>
            <a:ext cx="1123188" cy="19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 err="1"/>
              <a:t>Setosa</a:t>
            </a: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Versicolor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Virginica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2F5842-9CD2-EBEB-D000-95B74A961D3F}"/>
              </a:ext>
            </a:extLst>
          </p:cNvPr>
          <p:cNvSpPr/>
          <p:nvPr/>
        </p:nvSpPr>
        <p:spPr>
          <a:xfrm>
            <a:off x="2209800" y="5933197"/>
            <a:ext cx="1447800" cy="875046"/>
          </a:xfrm>
          <a:prstGeom prst="wedgeRoundRectCallout">
            <a:avLst>
              <a:gd name="adj1" fmla="val -45790"/>
              <a:gd name="adj2" fmla="val -993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Also called radar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6DAA7-AC1F-71F2-7DD0-D2588BF6B79D}"/>
              </a:ext>
            </a:extLst>
          </p:cNvPr>
          <p:cNvSpPr txBox="1"/>
          <p:nvPr/>
        </p:nvSpPr>
        <p:spPr>
          <a:xfrm>
            <a:off x="2172929" y="3021595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Star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541D-8161-C321-CD74-1E3C2A03A019}"/>
              </a:ext>
            </a:extLst>
          </p:cNvPr>
          <p:cNvSpPr txBox="1"/>
          <p:nvPr/>
        </p:nvSpPr>
        <p:spPr>
          <a:xfrm>
            <a:off x="5715000" y="3090253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Chernoff Faces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405B820-CD57-EBA4-96EF-F8796736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8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Categorical Features: </a:t>
            </a:r>
            <a:br>
              <a:rPr lang="en-US" altLang="en-US" sz="3500" dirty="0"/>
            </a:br>
            <a:r>
              <a:rPr lang="en-US" altLang="en-US" sz="3500" dirty="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2"/>
            <a:ext cx="7626096" cy="3827417"/>
          </a:xfrm>
        </p:spPr>
        <p:txBody>
          <a:bodyPr>
            <a:normAutofit fontScale="92500"/>
          </a:bodyPr>
          <a:lstStyle/>
          <a:p>
            <a:r>
              <a:rPr lang="en-US" altLang="en-US" sz="1900" dirty="0"/>
              <a:t>The frequency of an attribute value is the percentage of time the value occurs in the </a:t>
            </a:r>
            <a:br>
              <a:rPr lang="en-US" altLang="en-US" sz="1900" dirty="0"/>
            </a:br>
            <a:r>
              <a:rPr lang="en-US" altLang="en-US" sz="1900" dirty="0"/>
              <a:t>data set </a:t>
            </a:r>
          </a:p>
          <a:p>
            <a:pPr lvl="1"/>
            <a:r>
              <a:rPr lang="en-US" altLang="en-US" sz="1900" dirty="0"/>
              <a:t>For example, given the attribute ‘gender’ and a representative population of people, the gender ‘female’ occurs about 60% of the time.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sz="1900" dirty="0"/>
              <a:t>The mode of an attribute is the most frequent attribute value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1688</Words>
  <Application>Microsoft Office PowerPoint</Application>
  <PresentationFormat>On-screen Show (4:3)</PresentationFormat>
  <Paragraphs>230</Paragraphs>
  <Slides>37</Slides>
  <Notes>33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Categorical Features:  Frequency and Mode</vt:lpstr>
      <vt:lpstr> Continuous/Ordinal Features: Measures of Location - Mean and Median</vt:lpstr>
      <vt:lpstr>Measures of Spread: Range and Variance</vt:lpstr>
      <vt:lpstr>Percentiles of a Distribution</vt:lpstr>
      <vt:lpstr>Pearson Correlation</vt:lpstr>
      <vt:lpstr>Visually Evaluating Correlation</vt:lpstr>
      <vt:lpstr>Rank Correlation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Scatter Plots</vt:lpstr>
      <vt:lpstr>Scatter Plot Array of Iris Attributes</vt:lpstr>
      <vt:lpstr>Two-Dimensional Histograms</vt:lpstr>
      <vt:lpstr>Matrix Plots</vt:lpstr>
      <vt:lpstr>Example: The Iris Correlation Matrix</vt:lpstr>
      <vt:lpstr>Contour Plots</vt:lpstr>
      <vt:lpstr>Parallel Coordinates</vt:lpstr>
      <vt:lpstr>Other Visualization Techniques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19</cp:revision>
  <dcterms:created xsi:type="dcterms:W3CDTF">2021-01-19T16:01:52Z</dcterms:created>
  <dcterms:modified xsi:type="dcterms:W3CDTF">2024-09-23T16:47:24Z</dcterms:modified>
</cp:coreProperties>
</file>