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7"/>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0" r:id="rId63"/>
    <p:sldId id="321" r:id="rId64"/>
    <p:sldId id="322" r:id="rId65"/>
    <p:sldId id="323" r:id="rId66"/>
    <p:sldId id="324" r:id="rId67"/>
    <p:sldId id="514" r:id="rId68"/>
    <p:sldId id="325" r:id="rId69"/>
    <p:sldId id="354" r:id="rId70"/>
    <p:sldId id="327" r:id="rId71"/>
    <p:sldId id="328" r:id="rId72"/>
    <p:sldId id="329" r:id="rId73"/>
    <p:sldId id="330" r:id="rId74"/>
    <p:sldId id="507" r:id="rId75"/>
    <p:sldId id="333" r:id="rId76"/>
    <p:sldId id="334" r:id="rId77"/>
    <p:sldId id="336" r:id="rId78"/>
    <p:sldId id="337" r:id="rId79"/>
    <p:sldId id="338" r:id="rId80"/>
    <p:sldId id="355" r:id="rId81"/>
    <p:sldId id="339" r:id="rId82"/>
    <p:sldId id="340" r:id="rId83"/>
    <p:sldId id="335" r:id="rId84"/>
    <p:sldId id="341" r:id="rId85"/>
    <p:sldId id="342" r:id="rId86"/>
    <p:sldId id="343" r:id="rId87"/>
    <p:sldId id="344" r:id="rId88"/>
    <p:sldId id="515" r:id="rId89"/>
    <p:sldId id="345" r:id="rId90"/>
    <p:sldId id="508" r:id="rId91"/>
    <p:sldId id="511" r:id="rId92"/>
    <p:sldId id="509" r:id="rId93"/>
    <p:sldId id="512" r:id="rId94"/>
    <p:sldId id="346" r:id="rId95"/>
    <p:sldId id="513" r:id="rId96"/>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840"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90D8589C-BA53-425F-92A3-ABF5F872CF6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D92960C1-4304-4E3E-83E2-5B0CE4730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377301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05079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4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56.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8.wmf"/><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76.x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image" Target="../media/image61.wmf"/><Relationship Id="rId4" Type="http://schemas.openxmlformats.org/officeDocument/2006/relationships/image" Target="../media/image65.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72.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79.xml"/><Relationship Id="rId16" Type="http://schemas.openxmlformats.org/officeDocument/2006/relationships/image" Target="../media/image82.png"/><Relationship Id="rId1" Type="http://schemas.openxmlformats.org/officeDocument/2006/relationships/slideLayout" Target="../slideLayouts/slideLayout2.xml"/><Relationship Id="rId11" Type="http://schemas.openxmlformats.org/officeDocument/2006/relationships/image" Target="../media/image77.png"/><Relationship Id="rId15" Type="http://schemas.openxmlformats.org/officeDocument/2006/relationships/image" Target="../media/image81.png"/><Relationship Id="rId10" Type="http://schemas.openxmlformats.org/officeDocument/2006/relationships/image" Target="../media/image76.png"/><Relationship Id="rId9" Type="http://schemas.openxmlformats.org/officeDocument/2006/relationships/image" Target="../media/image73.png"/><Relationship Id="rId14" Type="http://schemas.openxmlformats.org/officeDocument/2006/relationships/image" Target="../media/image80.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0.xml"/><Relationship Id="rId1" Type="http://schemas.openxmlformats.org/officeDocument/2006/relationships/slideLayout" Target="../slideLayouts/slideLayout6.xml"/><Relationship Id="rId6" Type="http://schemas.openxmlformats.org/officeDocument/2006/relationships/image" Target="../media/image69.emf"/><Relationship Id="rId5" Type="http://schemas.openxmlformats.org/officeDocument/2006/relationships/oleObject" Target="../embeddings/oleObject10.bin"/><Relationship Id="rId4" Type="http://schemas.openxmlformats.org/officeDocument/2006/relationships/image" Target="../media/image68.emf"/></Relationships>
</file>

<file path=ppt/slides/_rels/slide8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71.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4.png"/><Relationship Id="rId4" Type="http://schemas.openxmlformats.org/officeDocument/2006/relationships/image" Target="../media/image83.png"/></Relationships>
</file>

<file path=ppt/slides/_rels/slide8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1.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8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9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101.png"/></Relationships>
</file>

<file path=ppt/slides/_rels/slide9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3.png"/><Relationship Id="rId4" Type="http://schemas.openxmlformats.org/officeDocument/2006/relationships/image" Target="../media/image103.png"/><Relationship Id="rId9" Type="http://schemas.openxmlformats.org/officeDocument/2006/relationships/image" Target="../media/image10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a:t>Based in Slides </a:t>
            </a:r>
            <a:r>
              <a:rPr lang="en-US" sz="1700" dirty="0" err="1"/>
              <a:t>by</a:t>
            </a:r>
            <a:r>
              <a:rPr lang="en-US" sz="1700" dirty="0"/>
              <a:t>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990600"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Original Points</a:t>
            </a:r>
          </a:p>
        </p:txBody>
      </p:sp>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A Partitional  Clustering</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4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070475"/>
            <a:ext cx="8424863"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20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2000" dirty="0">
                <a:latin typeface="+mn-lt"/>
              </a:rPr>
              <a:t>The center of a cluster is often a </a:t>
            </a:r>
            <a:r>
              <a:rPr lang="en-US" altLang="en-US" sz="2000" b="1" dirty="0">
                <a:solidFill>
                  <a:srgbClr val="FF0000"/>
                </a:solidFill>
                <a:latin typeface="+mn-lt"/>
              </a:rPr>
              <a:t>centroid</a:t>
            </a:r>
            <a:r>
              <a:rPr lang="en-US" altLang="en-US" sz="2000" dirty="0">
                <a:latin typeface="+mn-lt"/>
              </a:rPr>
              <a:t>, the average of all the points in the cluster, or a </a:t>
            </a:r>
            <a:r>
              <a:rPr lang="en-US" altLang="en-US" sz="2000" b="1" dirty="0">
                <a:solidFill>
                  <a:srgbClr val="FF0000"/>
                </a:solidFill>
                <a:latin typeface="+mn-lt"/>
              </a:rPr>
              <a:t>medoid</a:t>
            </a:r>
            <a:r>
              <a:rPr lang="en-US" altLang="en-US" sz="2000" dirty="0">
                <a:latin typeface="+mn-lt"/>
              </a:rPr>
              <a:t>, the most “representative” point of a cluster </a:t>
            </a:r>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6016625" y="1281113"/>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6624638" y="2105025"/>
            <a:ext cx="439737" cy="1012825"/>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5" name="Line 19">
            <a:extLst>
              <a:ext uri="{FF2B5EF4-FFF2-40B4-BE49-F238E27FC236}">
                <a16:creationId xmlns:a16="http://schemas.microsoft.com/office/drawing/2014/main" id="{706C3A23-4E9C-4848-92C2-B860B00DCB8A}"/>
              </a:ext>
            </a:extLst>
          </p:cNvPr>
          <p:cNvSpPr>
            <a:spLocks noChangeShapeType="1"/>
          </p:cNvSpPr>
          <p:nvPr/>
        </p:nvSpPr>
        <p:spPr bwMode="auto">
          <a:xfrm>
            <a:off x="7223125" y="2105025"/>
            <a:ext cx="219075" cy="874713"/>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a:t>Objective Functions</a:t>
            </a:r>
          </a:p>
        </p:txBody>
      </p:sp>
      <mc:AlternateContent xmlns:mc="http://schemas.openxmlformats.org/markup-compatibility/2006" xmlns:a14="http://schemas.microsoft.com/office/drawing/2010/main">
        <mc:Choice Requires="a14">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r>
                  <a:rPr lang="en-US" altLang="en-US" b="1" dirty="0"/>
                  <a:t>Example</a:t>
                </a:r>
                <a:r>
                  <a:rPr lang="en-US" altLang="en-US" dirty="0"/>
                  <a:t>: Minimize the Sum of Squared Errors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342900" lvl="1" indent="0">
                  <a:buNone/>
                </a:pPr>
                <a14:m>
                  <m:oMath xmlns:m="http://schemas.openxmlformats.org/officeDocument/2006/math">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b="0" i="1" smtClean="0">
                            <a:latin typeface="Cambria Math" panose="02040503050406030204" pitchFamily="18" charset="0"/>
                          </a:rPr>
                        </m:ctrlPr>
                      </m:sSubPr>
                      <m:e>
                        <m:r>
                          <a:rPr lang="en-US" altLang="en-US" b="1" i="1" smtClean="0">
                            <a:latin typeface="Cambria Math" panose="02040503050406030204" pitchFamily="18" charset="0"/>
                          </a:rPr>
                          <m:t>𝒎</m:t>
                        </m:r>
                      </m:e>
                      <m:sub>
                        <m:r>
                          <a:rPr lang="en-US" altLang="en-US" b="0" i="1"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as the mean of all points in the cluster and</a:t>
                </a:r>
                <a14:m>
                  <m:oMath xmlns:m="http://schemas.openxmlformats.org/officeDocument/2006/math">
                    <m:r>
                      <a:rPr lang="en-US" altLang="en-US" b="0" i="0" smtClean="0">
                        <a:latin typeface="Cambria Math" panose="02040503050406030204" pitchFamily="18" charset="0"/>
                      </a:rPr>
                      <m:t> </m:t>
                    </m:r>
                    <m:d>
                      <m:dPr>
                        <m:begChr m:val="‖"/>
                        <m:endChr m:val="‖"/>
                        <m:ctrlPr>
                          <a:rPr lang="en-US" altLang="en-US" i="1" smtClean="0">
                            <a:latin typeface="Cambria Math" panose="02040503050406030204" pitchFamily="18" charset="0"/>
                          </a:rPr>
                        </m:ctrlPr>
                      </m:dPr>
                      <m:e>
                        <m:r>
                          <a:rPr lang="en-US" altLang="en-US" b="0" i="1" smtClean="0">
                            <a:latin typeface="Cambria Math" panose="02040503050406030204" pitchFamily="18" charset="0"/>
                          </a:rPr>
                          <m:t>⋅</m:t>
                        </m:r>
                      </m:e>
                    </m:d>
                  </m:oMath>
                </a14:m>
                <a:r>
                  <a:rPr lang="en-US" altLang="en-US" dirty="0"/>
                  <a:t> is the L2 norm (= Euclidean distance).</a:t>
                </a:r>
              </a:p>
              <a:p>
                <a:pPr marL="0" indent="0">
                  <a:buNone/>
                </a:pPr>
                <a:endParaRPr lang="en-US" altLang="en-US" dirty="0"/>
              </a:p>
            </p:txBody>
          </p:sp>
        </mc:Choice>
        <mc:Fallback xmlns="">
          <p:sp>
            <p:nvSpPr>
              <p:cNvPr id="23554" name="Rectangle 2">
                <a:extLst>
                  <a:ext uri="{FF2B5EF4-FFF2-40B4-BE49-F238E27FC236}">
                    <a16:creationId xmlns:a16="http://schemas.microsoft.com/office/drawing/2014/main" id="{88B33D65-2D1B-4634-9E96-EDEACB3CF886}"/>
                  </a:ext>
                </a:extLst>
              </p:cNvPr>
              <p:cNvSpPr>
                <a:spLocks noGrp="1" noRot="1" noChangeAspect="1" noMove="1" noResize="1" noEditPoints="1" noAdjustHandles="1" noChangeArrowheads="1" noChangeShapeType="1" noTextEdit="1"/>
              </p:cNvSpPr>
              <p:nvPr>
                <p:ph idx="1"/>
              </p:nvPr>
            </p:nvSpPr>
            <p:spPr>
              <a:xfrm>
                <a:off x="628650" y="1825625"/>
                <a:ext cx="7886700" cy="2822575"/>
              </a:xfrm>
              <a:blipFill>
                <a:blip r:embed="rId3"/>
                <a:stretch>
                  <a:fillRect l="-773" t="-2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2895600" y="2690911"/>
                <a:ext cx="3415359"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2895600" y="2690911"/>
                <a:ext cx="3415359" cy="11190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0922553-8971-EA04-9B50-02C591A0372A}"/>
                  </a:ext>
                </a:extLst>
              </p:cNvPr>
              <p:cNvSpPr txBox="1"/>
              <p:nvPr/>
            </p:nvSpPr>
            <p:spPr>
              <a:xfrm>
                <a:off x="659929" y="5181600"/>
                <a:ext cx="7886700" cy="101566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b="1" dirty="0"/>
                  <a:t>Problem</a:t>
                </a:r>
                <a:r>
                  <a:rPr lang="en-US" altLang="en-US" sz="2000" dirty="0"/>
                  <a:t>: We cannot enumerate all possible ways of dividing the points into clusters and evaluate the `goodness' of each potential set of clusters by using the given objective function for larger </a:t>
                </a:r>
                <a14:m>
                  <m:oMath xmlns:m="http://schemas.openxmlformats.org/officeDocument/2006/math">
                    <m:r>
                      <a:rPr lang="en-US" altLang="en-US" sz="2000" i="1" dirty="0" smtClean="0">
                        <a:latin typeface="Cambria Math" panose="02040503050406030204" pitchFamily="18" charset="0"/>
                      </a:rPr>
                      <m:t>𝑁</m:t>
                    </m:r>
                  </m:oMath>
                </a14:m>
                <a:r>
                  <a:rPr lang="en-US" altLang="en-US" sz="2000" dirty="0"/>
                  <a:t>.  (NP Hard)</a:t>
                </a:r>
              </a:p>
            </p:txBody>
          </p:sp>
        </mc:Choice>
        <mc:Fallback xmlns="">
          <p:sp>
            <p:nvSpPr>
              <p:cNvPr id="2" name="TextBox 1">
                <a:extLst>
                  <a:ext uri="{FF2B5EF4-FFF2-40B4-BE49-F238E27FC236}">
                    <a16:creationId xmlns:a16="http://schemas.microsoft.com/office/drawing/2014/main" id="{F0922553-8971-EA04-9B50-02C591A0372A}"/>
                  </a:ext>
                </a:extLst>
              </p:cNvPr>
              <p:cNvSpPr txBox="1">
                <a:spLocks noRot="1" noChangeAspect="1" noMove="1" noResize="1" noEditPoints="1" noAdjustHandles="1" noChangeArrowheads="1" noChangeShapeType="1" noTextEdit="1"/>
              </p:cNvSpPr>
              <p:nvPr/>
            </p:nvSpPr>
            <p:spPr>
              <a:xfrm>
                <a:off x="659929" y="5181600"/>
                <a:ext cx="7886700" cy="1015663"/>
              </a:xfrm>
              <a:prstGeom prst="rect">
                <a:avLst/>
              </a:prstGeom>
              <a:blipFill>
                <a:blip r:embed="rId5"/>
                <a:stretch>
                  <a:fillRect l="-694" t="-2367" b="-8876"/>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when we talk about individual clustering algorithms.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endParaRPr lang="en-US" altLang="en-US" dirty="0"/>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𝐾</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𝐼</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𝑑</m:t>
                    </m:r>
                    <m:r>
                      <a:rPr lang="en-US" altLang="en-US" i="1" dirty="0" smtClean="0">
                        <a:latin typeface="Cambria Math" panose="02040503050406030204" pitchFamily="18" charset="0"/>
                      </a:rPr>
                      <m:t> )</m:t>
                    </m:r>
                  </m:oMath>
                </a14:m>
                <a:endParaRPr lang="en-US" altLang="en-US" dirty="0"/>
              </a:p>
              <a:p>
                <a:pPr marL="342900" lvl="1" indent="0">
                  <a:buNone/>
                </a:pPr>
                <a:r>
                  <a:rPr lang="en-US" altLang="en-US" dirty="0"/>
                  <a:t>n = number of points, K = number of clusters, </a:t>
                </a:r>
                <a:br>
                  <a:rPr lang="en-US" altLang="en-US" dirty="0"/>
                </a:br>
                <a:r>
                  <a:rPr lang="en-US" altLang="en-US" dirty="0"/>
                  <a:t>I = number of iterations, d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a:t>Solutions to Initial Centroids Problem</a:t>
            </a:r>
          </a:p>
        </p:txBody>
      </p:sp>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k initial centroids and then select among these initial centroids the ones that are far away from each other.</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84EE20C-0E70-4F1E-B735-5E9CBAD37950}"/>
              </a:ext>
            </a:extLst>
          </p:cNvPr>
          <p:cNvSpPr>
            <a:spLocks noGrp="1" noChangeArrowheads="1"/>
          </p:cNvSpPr>
          <p:nvPr>
            <p:ph type="title"/>
          </p:nvPr>
        </p:nvSpPr>
        <p:spPr/>
        <p:txBody>
          <a:bodyPr/>
          <a:lstStyle/>
          <a:p>
            <a:r>
              <a:rPr lang="en-US" altLang="en-US"/>
              <a:t>Evaluating K-means Clusters</a:t>
            </a:r>
          </a:p>
        </p:txBody>
      </p:sp>
      <mc:AlternateContent xmlns:mc="http://schemas.openxmlformats.org/markup-compatibility/2006" xmlns:a14="http://schemas.microsoft.com/office/drawing/2010/main">
        <mc:Choice Requires="a14">
          <p:sp>
            <p:nvSpPr>
              <p:cNvPr id="33794" name="Rectangle 2">
                <a:extLst>
                  <a:ext uri="{FF2B5EF4-FFF2-40B4-BE49-F238E27FC236}">
                    <a16:creationId xmlns:a16="http://schemas.microsoft.com/office/drawing/2014/main" id="{6F1FC80F-F6B5-4999-A7F0-16AF194E3D2D}"/>
                  </a:ext>
                </a:extLst>
              </p:cNvPr>
              <p:cNvSpPr>
                <a:spLocks noGrp="1" noChangeArrowheads="1"/>
              </p:cNvSpPr>
              <p:nvPr>
                <p:ph idx="1"/>
              </p:nvPr>
            </p:nvSpPr>
            <p:spPr/>
            <p:txBody>
              <a:bodyPr/>
              <a:lstStyle/>
              <a:p>
                <a:r>
                  <a:rPr lang="en-US" altLang="en-US" dirty="0"/>
                  <a:t>Most common measure is Sum of Squared Error (SSE)</a:t>
                </a:r>
              </a:p>
              <a:p>
                <a:pPr lvl="1"/>
                <a:r>
                  <a:rPr lang="en-US" altLang="en-US" dirty="0"/>
                  <a:t>For each point, the error is the distance to the nearest cluster center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14:m>
                  <m:oMath xmlns:m="http://schemas.openxmlformats.org/officeDocument/2006/math">
                    <m:r>
                      <a:rPr lang="en-US" smtClean="0">
                        <a:latin typeface="Cambria Math" panose="02040503050406030204" pitchFamily="18" charset="0"/>
                      </a:rPr>
                      <m:t>𝒙</m:t>
                    </m:r>
                    <m:r>
                      <a:rPr lang="en-US" smtClean="0">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𝒎</m:t>
                        </m:r>
                      </m:e>
                      <m:sub>
                        <m:r>
                          <a:rPr lang="en-US" altLang="en-US"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as the mean of all points in the cluster and </a:t>
                </a:r>
                <a14:m>
                  <m:oMath xmlns:m="http://schemas.openxmlformats.org/officeDocument/2006/math">
                    <m:d>
                      <m:dPr>
                        <m:begChr m:val="‖"/>
                        <m:endChr m:val="‖"/>
                        <m:ctrlPr>
                          <a:rPr lang="en-US" altLang="en-US" i="1" smtClean="0">
                            <a:latin typeface="Cambria Math" panose="02040503050406030204" pitchFamily="18" charset="0"/>
                          </a:rPr>
                        </m:ctrlPr>
                      </m:dPr>
                      <m:e>
                        <m:r>
                          <a:rPr lang="en-US" altLang="en-US" smtClean="0">
                            <a:latin typeface="Cambria Math" panose="02040503050406030204" pitchFamily="18" charset="0"/>
                          </a:rPr>
                          <m:t>⋅</m:t>
                        </m:r>
                      </m:e>
                    </m:d>
                    <m:r>
                      <a:rPr lang="en-US" altLang="en-US" i="1" smtClean="0">
                        <a:latin typeface="Cambria Math" panose="02040503050406030204" pitchFamily="18" charset="0"/>
                      </a:rPr>
                      <m:t> </m:t>
                    </m:r>
                  </m:oMath>
                </a14:m>
                <a:r>
                  <a:rPr lang="en-US" altLang="en-US" dirty="0"/>
                  <a:t>is the L2 norm (= Euclidean distance).</a:t>
                </a:r>
              </a:p>
              <a:p>
                <a:pPr lvl="1"/>
                <a:r>
                  <a:rPr lang="en-US" altLang="en-US" dirty="0"/>
                  <a:t>Given two </a:t>
                </a:r>
                <a:r>
                  <a:rPr lang="en-US" altLang="en-US" dirty="0" err="1"/>
                  <a:t>clusterings</a:t>
                </a:r>
                <a:r>
                  <a:rPr lang="en-US" altLang="en-US" dirty="0"/>
                  <a:t>, we can choose the one with the smallest error</a:t>
                </a:r>
              </a:p>
              <a:p>
                <a:pPr lvl="1"/>
                <a:r>
                  <a:rPr lang="en-US" altLang="en-US" dirty="0"/>
                  <a:t>Only compare </a:t>
                </a:r>
                <a:r>
                  <a:rPr lang="en-US" altLang="en-US" dirty="0" err="1"/>
                  <a:t>clusterings</a:t>
                </a:r>
                <a:r>
                  <a:rPr lang="en-US" altLang="en-US" dirty="0"/>
                  <a:t> with the same K! One easy way to reduce SSE is to increase K, the number of clusters</a:t>
                </a:r>
              </a:p>
              <a:p>
                <a:endParaRPr lang="en-US" altLang="en-US" dirty="0"/>
              </a:p>
              <a:p>
                <a:r>
                  <a:rPr lang="en-US" altLang="en-US" b="1" dirty="0"/>
                  <a:t>Note</a:t>
                </a:r>
                <a:r>
                  <a:rPr lang="en-US" altLang="en-US" dirty="0"/>
                  <a:t>: K-Means is a heuristic to minimize SSE.</a:t>
                </a:r>
              </a:p>
            </p:txBody>
          </p:sp>
        </mc:Choice>
        <mc:Fallback xmlns="">
          <p:sp>
            <p:nvSpPr>
              <p:cNvPr id="33794" name="Rectangle 2">
                <a:extLst>
                  <a:ext uri="{FF2B5EF4-FFF2-40B4-BE49-F238E27FC236}">
                    <a16:creationId xmlns:a16="http://schemas.microsoft.com/office/drawing/2014/main" id="{6F1FC80F-F6B5-4999-A7F0-16AF194E3D2D}"/>
                  </a:ext>
                </a:extLst>
              </p:cNvPr>
              <p:cNvSpPr>
                <a:spLocks noGrp="1" noRot="1" noChangeAspect="1" noMove="1" noResize="1" noEditPoints="1" noAdjustHandles="1" noChangeArrowheads="1" noChangeShapeType="1" noTextEdit="1"/>
              </p:cNvSpPr>
              <p:nvPr>
                <p:ph idx="1"/>
              </p:nvPr>
            </p:nvSpPr>
            <p:spPr>
              <a:blipFill>
                <a:blip r:embed="rId3"/>
                <a:stretch>
                  <a:fillRect l="-773" t="-1541"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33EAD7-5742-4667-BA1F-BB9C76F10217}"/>
                  </a:ext>
                </a:extLst>
              </p:cNvPr>
              <p:cNvSpPr txBox="1"/>
              <p:nvPr/>
            </p:nvSpPr>
            <p:spPr>
              <a:xfrm>
                <a:off x="2514600" y="2590800"/>
                <a:ext cx="3415358"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7" name="TextBox 6">
                <a:extLst>
                  <a:ext uri="{FF2B5EF4-FFF2-40B4-BE49-F238E27FC236}">
                    <a16:creationId xmlns:a16="http://schemas.microsoft.com/office/drawing/2014/main" id="{3633EAD7-5742-4667-BA1F-BB9C76F10217}"/>
                  </a:ext>
                </a:extLst>
              </p:cNvPr>
              <p:cNvSpPr txBox="1">
                <a:spLocks noRot="1" noChangeAspect="1" noMove="1" noResize="1" noEditPoints="1" noAdjustHandles="1" noChangeArrowheads="1" noChangeShapeType="1" noTextEdit="1"/>
              </p:cNvSpPr>
              <p:nvPr/>
            </p:nvSpPr>
            <p:spPr>
              <a:xfrm>
                <a:off x="2514600" y="2590800"/>
                <a:ext cx="3415358" cy="1119089"/>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47" name="Group 3">
            <a:extLst>
              <a:ext uri="{FF2B5EF4-FFF2-40B4-BE49-F238E27FC236}">
                <a16:creationId xmlns:a16="http://schemas.microsoft.com/office/drawing/2014/main" id="{70D9438D-CD0A-4A81-A4A5-C32AE74EBD34}"/>
              </a:ext>
            </a:extLst>
          </p:cNvPr>
          <p:cNvGrpSpPr>
            <a:grpSpLocks/>
          </p:cNvGrpSpPr>
          <p:nvPr/>
        </p:nvGrpSpPr>
        <p:grpSpPr bwMode="auto">
          <a:xfrm>
            <a:off x="3276600" y="3190875"/>
            <a:ext cx="3046413" cy="2676525"/>
            <a:chOff x="2064" y="2249"/>
            <a:chExt cx="1919" cy="1686"/>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2640" y="2249"/>
              <a:ext cx="0" cy="1151"/>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2640" y="3401"/>
              <a:ext cx="1343" cy="0"/>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 name="Freeform 6">
              <a:extLst>
                <a:ext uri="{FF2B5EF4-FFF2-40B4-BE49-F238E27FC236}">
                  <a16:creationId xmlns:a16="http://schemas.microsoft.com/office/drawing/2014/main" id="{96B56291-A5EB-4E7E-8DBC-B30B00B8C6D9}"/>
                </a:ext>
              </a:extLst>
            </p:cNvPr>
            <p:cNvSpPr>
              <a:spLocks noChangeArrowheads="1"/>
            </p:cNvSpPr>
            <p:nvPr/>
          </p:nvSpPr>
          <p:spPr bwMode="auto">
            <a:xfrm>
              <a:off x="2130" y="3401"/>
              <a:ext cx="509" cy="534"/>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3168"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3312"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3264"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3264" y="272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3504"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3408" y="248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3072"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3408"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3072"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2064" y="2969"/>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2208"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2208"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2352"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2256" y="287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2352"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2064" y="311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3408" y="325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3696" y="3305"/>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3552" y="3401"/>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3408"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3600"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3408" y="3346"/>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3600" y="3209"/>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4103787"/>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Arial" panose="020B0604020202020204" pitchFamily="34" charset="0"/>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636136" y="3492229"/>
            <a:ext cx="1785169"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6245423"/>
            <a:ext cx="1020729" cy="307777"/>
          </a:xfrm>
          <a:prstGeom prst="rect">
            <a:avLst/>
          </a:prstGeom>
          <a:noFill/>
        </p:spPr>
        <p:txBody>
          <a:bodyPr wrap="none" rtlCol="0">
            <a:spAutoFit/>
          </a:bodyPr>
          <a:lstStyle/>
          <a:p>
            <a:r>
              <a:rPr lang="en-US" sz="1400" dirty="0">
                <a:solidFill>
                  <a:schemeClr val="tx1"/>
                </a:solidFill>
                <a:latin typeface="+mn-lt"/>
              </a:rPr>
              <a:t>Data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p:txBody>
          <a:bodyPr/>
          <a:lstStyle/>
          <a:p>
            <a:r>
              <a:rPr lang="en-US" altLang="en-US"/>
              <a:t>Two main types of hierarchical clustering</a:t>
            </a:r>
          </a:p>
          <a:p>
            <a:pPr lvl="1"/>
            <a:r>
              <a:rPr lang="en-US" altLang="en-US"/>
              <a:t>Agglomerative:  </a:t>
            </a:r>
          </a:p>
          <a:p>
            <a:pPr lvl="2"/>
            <a:r>
              <a:rPr lang="en-US" altLang="en-US"/>
              <a:t> Start with the points as individual clusters</a:t>
            </a:r>
          </a:p>
          <a:p>
            <a:pPr lvl="2"/>
            <a:r>
              <a:rPr lang="en-US" altLang="en-US"/>
              <a:t> At each step, merge the closest pair of clusters until only one cluster (or k clusters) left</a:t>
            </a:r>
          </a:p>
          <a:p>
            <a:pPr lvl="4"/>
            <a:endParaRPr lang="en-US" altLang="en-US"/>
          </a:p>
          <a:p>
            <a:pPr lvl="1"/>
            <a:r>
              <a:rPr lang="en-US" altLang="en-US"/>
              <a:t>Divisive:  </a:t>
            </a:r>
          </a:p>
          <a:p>
            <a:pPr lvl="2"/>
            <a:r>
              <a:rPr lang="en-US" altLang="en-US"/>
              <a:t> Start with one, all-inclusive cluster </a:t>
            </a:r>
          </a:p>
          <a:p>
            <a:pPr lvl="2"/>
            <a:r>
              <a:rPr lang="en-US" altLang="en-US"/>
              <a:t> At each step, split a cluster until each cluster contains a point (or there are k clusters)</a:t>
            </a:r>
          </a:p>
          <a:p>
            <a:pPr lvl="4"/>
            <a:endParaRPr lang="en-US" altLang="en-US"/>
          </a:p>
          <a:p>
            <a:r>
              <a:rPr lang="en-US" altLang="en-US"/>
              <a:t>Traditional hierarchical algorithms </a:t>
            </a:r>
          </a:p>
          <a:p>
            <a:pPr lvl="1"/>
            <a:r>
              <a:rPr lang="en-US" altLang="en-US"/>
              <a:t>use a similarity or distance matrix</a:t>
            </a:r>
          </a:p>
          <a:p>
            <a:pPr lvl="1"/>
            <a:r>
              <a:rPr lang="en-US" altLang="en-US"/>
              <a:t>merge or split one cluster at a time</a:t>
            </a:r>
          </a:p>
          <a:p>
            <a:pPr lvl="4"/>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819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Agglomerative approach is more popular.</a:t>
            </a:r>
          </a:p>
          <a:p>
            <a:r>
              <a:rPr lang="en-US" altLang="en-US" dirty="0"/>
              <a:t>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closest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A key operation is to compute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200400" y="4098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733800" y="3184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795587"/>
            <a:chOff x="3312" y="1199"/>
            <a:chExt cx="2015" cy="1761"/>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4683" cy="4255532"/>
            <a:chOff x="60491" y="2329934"/>
            <a:chExt cx="3984683"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4351338"/>
          </a:xfrm>
        </p:spPr>
        <p:txBody>
          <a:bodyPr/>
          <a:lstStyle/>
          <a:p>
            <a:r>
              <a:rPr lang="en-US" altLang="en-US" dirty="0"/>
              <a:t>We want to merge the two closest clusters (C2 and C5)  and update the proximity matrix. </a:t>
            </a:r>
          </a:p>
          <a:p>
            <a:pPr lvl="1"/>
            <a:endParaRPr lang="en-US" altLang="en-US" dirty="0"/>
          </a:p>
        </p:txBody>
      </p:sp>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195513"/>
            <a:chOff x="3456" y="1056"/>
            <a:chExt cx="1871" cy="1383"/>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4683" cy="4255532"/>
            <a:chOff x="60491" y="2329934"/>
            <a:chExt cx="3984683"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a:t>
            </a:r>
            <a:r>
              <a:rPr lang="en-US" altLang="en-US" sz="1400" b="1">
                <a:latin typeface="Arial" panose="020B0604020202020204" pitchFamily="34" charset="0"/>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35" name="Text Box 11">
            <a:extLst>
              <a:ext uri="{FF2B5EF4-FFF2-40B4-BE49-F238E27FC236}">
                <a16:creationId xmlns:a16="http://schemas.microsoft.com/office/drawing/2014/main" id="{C5236B4D-EE09-4FC4-9780-753492CDDFB0}"/>
              </a:ext>
            </a:extLst>
          </p:cNvPr>
          <p:cNvSpPr txBox="1">
            <a:spLocks noChangeArrowheads="1"/>
          </p:cNvSpPr>
          <p:nvPr/>
        </p:nvSpPr>
        <p:spPr bwMode="auto">
          <a:xfrm>
            <a:off x="6172200" y="2743200"/>
            <a:ext cx="2133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        ?        ?        ?    	   </a:t>
            </a:r>
          </a:p>
        </p:txBody>
      </p:sp>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4683" cy="4255532"/>
            <a:chOff x="60491" y="2329934"/>
            <a:chExt cx="3984683"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14725"/>
            <a:chOff x="3456" y="672"/>
            <a:chExt cx="2159" cy="2214"/>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16088" y="2251075"/>
            <a:ext cx="2190750" cy="492125"/>
          </a:xfrm>
          <a:prstGeom prst="leftRightArrow">
            <a:avLst>
              <a:gd name="adj1" fmla="val 50000"/>
              <a:gd name="adj2" fmla="val 8862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4" imgW="6328749" imgH="3483307" progId="Word.Document.8">
                  <p:embed/>
                </p:oleObj>
              </mc:Choice>
              <mc:Fallback>
                <p:oleObj name="Document" r:id="rId4" imgW="6328749" imgH="3483307" progId="Word.Document.8">
                  <p:embed/>
                  <p:pic>
                    <p:nvPicPr>
                      <p:cNvPr id="0" name="Object 4"/>
                      <p:cNvPicPr>
                        <a:picLocks noChangeAspect="1" noChangeArrowheads="1"/>
                      </p:cNvPicPr>
                      <p:nvPr/>
                    </p:nvPicPr>
                    <p:blipFill>
                      <a:blip r:embed="rId5"/>
                      <a:srcRect/>
                      <a:stretch>
                        <a:fillRect/>
                      </a:stretch>
                    </p:blipFill>
                    <p:spPr bwMode="auto">
                      <a:xfrm>
                        <a:off x="3771900" y="673100"/>
                        <a:ext cx="6070600" cy="3327400"/>
                      </a:xfrm>
                      <a:prstGeom prst="rect">
                        <a:avLst/>
                      </a:prstGeom>
                      <a:noFill/>
                      <a:effectLst/>
                    </p:spPr>
                  </p:pic>
                </p:oleObj>
              </mc:Fallback>
            </mc:AlternateContent>
          </a:graphicData>
        </a:graphic>
      </p:graphicFrame>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14725"/>
            <a:chOff x="3456" y="672"/>
            <a:chExt cx="2159" cy="2214"/>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sp>
        <p:nvSpPr>
          <p:cNvPr id="57348" name="Rectangle 4">
            <a:extLst>
              <a:ext uri="{FF2B5EF4-FFF2-40B4-BE49-F238E27FC236}">
                <a16:creationId xmlns:a16="http://schemas.microsoft.com/office/drawing/2014/main" id="{D2E61D69-EE22-45BA-BF2B-16ED37592037}"/>
              </a:ext>
            </a:extLst>
          </p:cNvPr>
          <p:cNvSpPr>
            <a:spLocks noGrp="1" noChangeArrowheads="1"/>
          </p:cNvSpPr>
          <p:nvPr>
            <p:ph idx="1"/>
          </p:nvPr>
        </p:nvSpPr>
        <p:spPr>
          <a:xfrm>
            <a:off x="639763" y="2344738"/>
            <a:ext cx="4800600" cy="3303587"/>
          </a:xfrm>
          <a:ln/>
        </p:spPr>
        <p:txBody>
          <a:bodyPr/>
          <a:lstStyle/>
          <a:p>
            <a:pPr marL="990600" lvl="1" indent="-531813">
              <a:lnSpc>
                <a:spcPct val="90000"/>
              </a:lnSpc>
              <a:spcBef>
                <a:spcPts val="250"/>
              </a:spcBef>
              <a:buClrTx/>
              <a:buFontTx/>
              <a:buNone/>
              <a:tabLst>
                <a:tab pos="112713" algn="l"/>
                <a:tab pos="1027113" algn="l"/>
                <a:tab pos="1941513" algn="l"/>
                <a:tab pos="2855913" algn="l"/>
                <a:tab pos="3770313" algn="l"/>
                <a:tab pos="4684713" algn="l"/>
                <a:tab pos="5599113" algn="l"/>
                <a:tab pos="6513513" algn="l"/>
                <a:tab pos="7427913" algn="l"/>
                <a:tab pos="8342313" algn="l"/>
                <a:tab pos="9256713" algn="l"/>
              </a:tabLst>
            </a:pPr>
            <a:r>
              <a:rPr lang="en-US" altLang="en-US" sz="1000"/>
              <a:t> </a:t>
            </a:r>
          </a:p>
        </p:txBody>
      </p:sp>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14725"/>
            <a:chOff x="3456" y="672"/>
            <a:chExt cx="2159" cy="2214"/>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sp>
        <p:nvSpPr>
          <p:cNvPr id="3" name="Content Placeholder 2">
            <a:extLst>
              <a:ext uri="{FF2B5EF4-FFF2-40B4-BE49-F238E27FC236}">
                <a16:creationId xmlns:a16="http://schemas.microsoft.com/office/drawing/2014/main" id="{50AD2330-726F-4662-BFFE-31BF481034B1}"/>
              </a:ext>
            </a:extLst>
          </p:cNvPr>
          <p:cNvSpPr>
            <a:spLocks noGrp="1"/>
          </p:cNvSpPr>
          <p:nvPr>
            <p:ph idx="1"/>
          </p:nvPr>
        </p:nvSpPr>
        <p:spPr/>
        <p:txBody>
          <a:bodyPr/>
          <a:lstStyle/>
          <a:p>
            <a:endParaRPr lang="en-US"/>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174750" y="5561013"/>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Arial" panose="020B0604020202020204" pitchFamily="34" charset="0"/>
              </a:rPr>
              <a:t>Advantage</a:t>
            </a:r>
            <a:r>
              <a:rPr lang="en-US" altLang="en-US" dirty="0">
                <a:latin typeface="Arial" panose="020B0604020202020204" pitchFamily="34" charset="0"/>
              </a:rPr>
              <a:t>: Non-spherical, non-convex clusters</a:t>
            </a:r>
          </a:p>
          <a:p>
            <a:r>
              <a:rPr lang="en-US" altLang="en-US" b="1" dirty="0">
                <a:latin typeface="Arial" panose="020B0604020202020204" pitchFamily="34" charset="0"/>
              </a:rPr>
              <a:t>Problem</a:t>
            </a:r>
            <a:r>
              <a:rPr lang="en-US" altLang="en-US" dirty="0">
                <a:latin typeface="Arial" panose="020B0604020202020204" pitchFamily="34" charset="0"/>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sp>
        <p:nvSpPr>
          <p:cNvPr id="3" name="Content Placeholder 2">
            <a:extLst>
              <a:ext uri="{FF2B5EF4-FFF2-40B4-BE49-F238E27FC236}">
                <a16:creationId xmlns:a16="http://schemas.microsoft.com/office/drawing/2014/main" id="{367606C7-4A2A-4032-B2D6-6EC5122B7378}"/>
              </a:ext>
            </a:extLst>
          </p:cNvPr>
          <p:cNvSpPr>
            <a:spLocks noGrp="1"/>
          </p:cNvSpPr>
          <p:nvPr>
            <p:ph idx="1"/>
          </p:nvPr>
        </p:nvSpPr>
        <p:spPr/>
        <p:txBody>
          <a:bodyPr/>
          <a:lstStyle/>
          <a:p>
            <a:endParaRPr lang="en-US"/>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6613" y="5519738"/>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Arial" panose="020B0604020202020204" pitchFamily="34" charset="0"/>
              </a:rPr>
              <a:t>Advantage</a:t>
            </a:r>
            <a:r>
              <a:rPr lang="en-US" altLang="en-US" sz="2000" dirty="0">
                <a:latin typeface="Arial" panose="020B0604020202020204" pitchFamily="34" charset="0"/>
              </a:rPr>
              <a:t>: more robust against noise (no chaining)</a:t>
            </a:r>
          </a:p>
          <a:p>
            <a:pPr>
              <a:spcBef>
                <a:spcPts val="1125"/>
              </a:spcBef>
            </a:pPr>
            <a:r>
              <a:rPr lang="en-US" altLang="en-US" sz="2000" b="1" dirty="0">
                <a:latin typeface="Arial" panose="020B0604020202020204" pitchFamily="34" charset="0"/>
              </a:rPr>
              <a:t>Problem</a:t>
            </a:r>
            <a:r>
              <a:rPr lang="en-US" altLang="en-US" sz="2000" dirty="0">
                <a:latin typeface="Arial" panose="020B0604020202020204" pitchFamily="34" charset="0"/>
              </a:rPr>
              <a:t>: Tends to break large clusters, </a:t>
            </a:r>
            <a:br>
              <a:rPr lang="en-US" altLang="en-US" sz="2000" dirty="0">
                <a:latin typeface="Arial" panose="020B0604020202020204" pitchFamily="34" charset="0"/>
              </a:rPr>
            </a:br>
            <a:r>
              <a:rPr lang="en-US" altLang="en-US" sz="2000" dirty="0">
                <a:latin typeface="Arial" panose="020B0604020202020204" pitchFamily="34" charset="0"/>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sp>
        <p:nvSpPr>
          <p:cNvPr id="3" name="Content Placeholder 2">
            <a:extLst>
              <a:ext uri="{FF2B5EF4-FFF2-40B4-BE49-F238E27FC236}">
                <a16:creationId xmlns:a16="http://schemas.microsoft.com/office/drawing/2014/main" id="{84CF5CAA-FCCD-4B09-9B68-9E20C33FBCB0}"/>
              </a:ext>
            </a:extLst>
          </p:cNvPr>
          <p:cNvSpPr>
            <a:spLocks noGrp="1"/>
          </p:cNvSpPr>
          <p:nvPr>
            <p:ph idx="1"/>
          </p:nvPr>
        </p:nvSpPr>
        <p:spPr/>
        <p:txBody>
          <a:bodyPr/>
          <a:lstStyle/>
          <a:p>
            <a:endParaRPr lang="en-US"/>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a:latin typeface="Arial" panose="020B0604020202020204" pitchFamily="34" charset="0"/>
              </a:rPr>
              <a:t>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a:t>Cluster Similarity: Ward’s Method</a:t>
            </a:r>
          </a:p>
        </p:txBody>
      </p:sp>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dirty="0"/>
              <a:t>Similarity of two clusters is based on the increase in squared error when two clusters are merged.</a:t>
            </a:r>
          </a:p>
          <a:p>
            <a:r>
              <a:rPr lang="en-US" altLang="en-US" dirty="0"/>
              <a:t>Less susceptible to noise and outliers.</a:t>
            </a:r>
          </a:p>
          <a:p>
            <a:r>
              <a:rPr lang="en-US" altLang="en-US" dirty="0"/>
              <a:t>Biased towards globular clusters.</a:t>
            </a:r>
          </a:p>
          <a:p>
            <a:r>
              <a:rPr lang="en-US" altLang="en-US" b="1" dirty="0"/>
              <a:t>Hierarchical analogue of K-means.</a:t>
            </a: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steps and at each step the proximity matrix of size </a:t>
                </a:r>
                <a14:m>
                  <m:oMath xmlns:m="http://schemas.openxmlformats.org/officeDocument/2006/math">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oMath>
                </a14:m>
                <a:r>
                  <a:rPr lang="en-US" altLang="en-US" dirty="0"/>
                  <a:t> must be updated and searched</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is directly minimized</a:t>
            </a:r>
          </a:p>
          <a:p>
            <a:pPr lvl="4"/>
            <a:endParaRPr lang="en-US" altLang="en-US" dirty="0"/>
          </a:p>
          <a:p>
            <a:r>
              <a:rPr lang="en-US" altLang="en-US" dirty="0"/>
              <a:t>Different schemes have problems with one or more of the following:</a:t>
            </a:r>
          </a:p>
          <a:p>
            <a:pPr lvl="1"/>
            <a:r>
              <a:rPr lang="en-US" altLang="en-US" dirty="0"/>
              <a:t>Sensitivity to noise and outliers</a:t>
            </a:r>
          </a:p>
          <a:p>
            <a:pPr lvl="1"/>
            <a:r>
              <a:rPr lang="en-US" altLang="en-US" dirty="0"/>
              <a:t>Difficulty handling different sized clusters and convex shapes</a:t>
            </a:r>
          </a:p>
          <a:p>
            <a:pPr lvl="1"/>
            <a:r>
              <a:rPr lang="en-US" altLang="en-US" dirty="0"/>
              <a:t>Chaining, breaking large clusters</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4953000"/>
          </a:xfrm>
        </p:spPr>
        <p:txBody>
          <a:bodyPr>
            <a:normAutofit fontScale="92500" lnSpcReduction="10000"/>
          </a:bodyPr>
          <a:lstStyle/>
          <a:p>
            <a:r>
              <a:rPr lang="en-US" altLang="en-US" dirty="0"/>
              <a:t>Classifies points by the density of their eps-neighborhood: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sz="1900" dirty="0"/>
          </a:p>
          <a:p>
            <a:r>
              <a:rPr lang="en-US" altLang="en-US" sz="1900" dirty="0"/>
              <a:t>A point is a </a:t>
            </a:r>
            <a:r>
              <a:rPr lang="en-US" altLang="en-US" sz="1900" b="1" dirty="0"/>
              <a:t>core point </a:t>
            </a:r>
            <a:r>
              <a:rPr lang="en-US" altLang="en-US" sz="1900" dirty="0"/>
              <a:t>if it has more than a specified number of points (</a:t>
            </a:r>
            <a:r>
              <a:rPr lang="en-US" altLang="en-US" sz="1900" dirty="0" err="1"/>
              <a:t>MinPts</a:t>
            </a:r>
            <a:r>
              <a:rPr lang="en-US" altLang="en-US" sz="1900" dirty="0"/>
              <a:t>) within Eps. These are points that form the interior of a cluster.</a:t>
            </a:r>
          </a:p>
          <a:p>
            <a:r>
              <a:rPr lang="en-US" altLang="en-US" sz="1900" dirty="0"/>
              <a:t>A </a:t>
            </a:r>
            <a:r>
              <a:rPr lang="en-US" altLang="en-US" sz="1900" b="1" dirty="0"/>
              <a:t>border point </a:t>
            </a:r>
            <a:r>
              <a:rPr lang="en-US" altLang="en-US" sz="1900" dirty="0"/>
              <a:t>has fewer than </a:t>
            </a:r>
            <a:r>
              <a:rPr lang="en-US" altLang="en-US" sz="1900" dirty="0" err="1"/>
              <a:t>MinPts</a:t>
            </a:r>
            <a:r>
              <a:rPr lang="en-US" altLang="en-US" sz="1900" dirty="0"/>
              <a:t> within Eps, but is in the neighborhood of a core point</a:t>
            </a:r>
          </a:p>
          <a:p>
            <a:r>
              <a:rPr lang="en-US" altLang="en-US" sz="1900" dirty="0"/>
              <a:t>A </a:t>
            </a:r>
            <a:r>
              <a:rPr lang="en-US" altLang="en-US" sz="1900" b="1" dirty="0"/>
              <a:t>noise point </a:t>
            </a:r>
            <a:r>
              <a:rPr lang="en-US" altLang="en-US" sz="1900" dirty="0"/>
              <a:t>is any point that is not a core point or a border point. </a:t>
            </a:r>
          </a:p>
        </p:txBody>
      </p:sp>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990600" y="5029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257800" y="5105400"/>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4478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2743200" y="5943600"/>
            <a:ext cx="3276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Eps = 10, MinPts = 4</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5863"/>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271963" y="125730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609600" y="5392738"/>
            <a:ext cx="8169275"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Resistant to </a:t>
            </a:r>
            <a:r>
              <a:rPr lang="en-US" altLang="en-US" sz="1800" b="1" dirty="0">
                <a:latin typeface="+mn-lt"/>
              </a:rPr>
              <a:t>Noise</a:t>
            </a:r>
          </a:p>
          <a:p>
            <a:pPr marL="285750" indent="-285750">
              <a:spcBef>
                <a:spcPts val="1125"/>
              </a:spcBef>
              <a:buClr>
                <a:schemeClr val="accent1"/>
              </a:buClr>
              <a:buFont typeface="Wingdings" panose="05000000000000000000" pitchFamily="2" charset="2"/>
              <a:buChar char="§"/>
            </a:pPr>
            <a:r>
              <a:rPr lang="en-US" altLang="en-US" sz="1800" dirty="0">
                <a:latin typeface="+mn-lt"/>
              </a:rPr>
              <a:t> Can handle clusters of different </a:t>
            </a:r>
            <a:r>
              <a:rPr lang="en-US" altLang="en-US" sz="1800" b="1" dirty="0">
                <a:latin typeface="+mn-lt"/>
              </a:rPr>
              <a:t>shapes and sizes</a:t>
            </a:r>
          </a:p>
          <a:p>
            <a:pPr marL="285750" indent="-285750">
              <a:spcBef>
                <a:spcPts val="1125"/>
              </a:spcBef>
              <a:buClr>
                <a:schemeClr val="accent1"/>
              </a:buClr>
              <a:buFont typeface="Wingdings" panose="05000000000000000000" pitchFamily="2" charset="2"/>
              <a:buChar char="§"/>
            </a:pPr>
            <a:r>
              <a:rPr lang="en-US" altLang="en-US" sz="1800" dirty="0">
                <a:latin typeface="+mn-lt"/>
              </a:rPr>
              <a:t> </a:t>
            </a: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(MinPts=4, Eps=9.75).</a:t>
            </a:r>
            <a:r>
              <a:rPr lang="en-US" altLang="en-US" sz="900">
                <a:latin typeface="+mn-lt"/>
              </a:rPr>
              <a:t> </a:t>
            </a:r>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452358722"/>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p:txBody>
          <a:bodyPr/>
          <a:lstStyle/>
          <a:p>
            <a:r>
              <a:rPr lang="en-US" altLang="en-US" dirty="0"/>
              <a:t>Supervised classification</a:t>
            </a:r>
          </a:p>
          <a:p>
            <a:pPr lvl="1"/>
            <a:r>
              <a:rPr lang="en-US" altLang="en-US" dirty="0"/>
              <a:t>Uses class label information.</a:t>
            </a:r>
          </a:p>
          <a:p>
            <a:pPr lvl="4"/>
            <a:endParaRPr lang="en-US" altLang="en-US" dirty="0"/>
          </a:p>
          <a:p>
            <a:r>
              <a:rPr lang="en-US" altLang="en-US" dirty="0"/>
              <a:t>Simple segmentation</a:t>
            </a:r>
          </a:p>
          <a:p>
            <a:pPr lvl="1"/>
            <a:r>
              <a:rPr lang="en-US" altLang="en-US" dirty="0"/>
              <a:t>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28650" y="53340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uses only the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K-means</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800" y="2527"/>
              <a:ext cx="71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Complete Link</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a:t>Determining the </a:t>
            </a:r>
            <a:r>
              <a:rPr lang="en-US" altLang="en-US" b="1"/>
              <a:t>clustering tendency </a:t>
            </a:r>
            <a:r>
              <a:rPr lang="en-US" altLang="en-US"/>
              <a:t>of a set of data, i.e., distinguishing whether a non-random structure actually exists in the data (e.g., to avoid overfitting). </a:t>
            </a:r>
          </a:p>
          <a:p>
            <a:pPr marL="457200" indent="-457200">
              <a:buFont typeface="+mj-lt"/>
              <a:buAutoNum type="arabicPeriod"/>
            </a:pPr>
            <a:r>
              <a:rPr lang="en-US" altLang="en-US" b="1"/>
              <a:t>Supervised Evaluation: </a:t>
            </a:r>
            <a:r>
              <a:rPr lang="en-US" altLang="en-US"/>
              <a:t>Compare the results of a cluster analysis to externally known group labels (ground truth).</a:t>
            </a:r>
          </a:p>
          <a:p>
            <a:pPr marL="457200" indent="-457200">
              <a:buFont typeface="+mj-lt"/>
              <a:buAutoNum type="arabicPeriod"/>
            </a:pPr>
            <a:r>
              <a:rPr lang="en-US" altLang="en-US" b="1"/>
              <a:t>Unsupervised Evaluation</a:t>
            </a:r>
            <a:r>
              <a:rPr lang="en-US" altLang="en-US"/>
              <a:t>: Evaluate how well the results of a cluster analysis fit the data without reference to external group information. </a:t>
            </a:r>
          </a:p>
          <a:p>
            <a:pPr marL="457200" indent="-457200">
              <a:buFont typeface="+mj-lt"/>
              <a:buAutoNum type="arabicPeriod"/>
            </a:pPr>
            <a:r>
              <a:rPr lang="en-US" altLang="en-US" b="1"/>
              <a:t>Compare different clusterings </a:t>
            </a:r>
            <a:r>
              <a:rPr lang="en-US" altLang="en-US"/>
              <a:t>to determine which one is better.</a:t>
            </a:r>
          </a:p>
          <a:p>
            <a:pPr marL="457200" indent="-457200">
              <a:buFont typeface="+mj-lt"/>
              <a:buAutoNum type="arabicPeriod"/>
            </a:pPr>
            <a:r>
              <a:rPr lang="en-US" altLang="en-US"/>
              <a:t>Determining the </a:t>
            </a:r>
            <a:r>
              <a:rPr lang="en-US" altLang="en-US" b="1"/>
              <a:t>‘correct’ number of clusters</a:t>
            </a:r>
            <a:r>
              <a:rPr lang="en-US" altLang="en-US"/>
              <a:t>.</a:t>
            </a:r>
          </a:p>
          <a:p>
            <a:endParaRPr lang="en-US" altLang="en-US"/>
          </a:p>
          <a:p>
            <a:pPr marL="0" indent="0">
              <a:buNone/>
            </a:pPr>
            <a:r>
              <a:rPr lang="en-US" altLang="en-US"/>
              <a:t>For 2, 3, and 4, we can further distinguish whether we want to evaluate the entire clustering or just individual clusters. </a:t>
            </a:r>
          </a:p>
          <a:p>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925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92500" lnSpcReduction="2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6096000"/>
            <a:ext cx="1295400" cy="457200"/>
          </a:xfrm>
          <a:prstGeom prst="wedgeRoundRectCallout">
            <a:avLst>
              <a:gd name="adj1" fmla="val -70927"/>
              <a:gd name="adj2" fmla="val -21061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extLst>
      <p:ext uri="{BB962C8B-B14F-4D97-AF65-F5344CB8AC3E}">
        <p14:creationId xmlns:p14="http://schemas.microsoft.com/office/powerpoint/2010/main" val="349466974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927269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0.5810</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Good Cluster Structure</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Random Data</a:t>
            </a:r>
          </a:p>
        </p:txBody>
      </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546" t="-1997" r="-1700"/>
                </a:stretch>
              </a:blipFill>
            </p:spPr>
            <p:txBody>
              <a:bodyPr/>
              <a:lstStyle/>
              <a:p>
                <a:r>
                  <a:rPr lang="en-US">
                    <a:noFill/>
                  </a:rPr>
                  <a:t> </a:t>
                </a:r>
              </a:p>
            </p:txBody>
          </p:sp>
        </mc:Fallback>
      </mc:AlternateContent>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4210"/>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72200" y="2438400"/>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72200" y="2438400"/>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239000" y="44198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239000" y="4419828"/>
                <a:ext cx="914400" cy="400110"/>
              </a:xfrm>
              <a:prstGeom prst="rect">
                <a:avLst/>
              </a:prstGeom>
              <a:blipFill>
                <a:blip r:embed="rId6"/>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spTree>
    <p:extLst>
      <p:ext uri="{BB962C8B-B14F-4D97-AF65-F5344CB8AC3E}">
        <p14:creationId xmlns:p14="http://schemas.microsoft.com/office/powerpoint/2010/main" val="9493737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92500" lnSpcReduction="2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92500" lnSpcReduction="2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641" t="-2228" b="-1442"/>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13"/>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623934483"/>
              </p:ext>
            </p:extLst>
          </p:nvPr>
        </p:nvGraphicFramePr>
        <p:xfrm>
          <a:off x="2138363" y="5330825"/>
          <a:ext cx="5867400" cy="1222375"/>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5330825"/>
                        <a:ext cx="5867400" cy="1222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K=2 clusters:</a:t>
            </a:r>
          </a:p>
        </p:txBody>
      </p:sp>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1789114726"/>
              </p:ext>
            </p:extLst>
          </p:nvPr>
        </p:nvGraphicFramePr>
        <p:xfrm>
          <a:off x="2233613" y="2881313"/>
          <a:ext cx="5233987" cy="122237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81313"/>
                        <a:ext cx="5233987" cy="1222375"/>
                      </a:xfrm>
                      <a:prstGeom prst="rect">
                        <a:avLst/>
                      </a:prstGeom>
                      <a:noFill/>
                      <a:effectLst/>
                    </p:spPr>
                  </p:pic>
                </p:oleObj>
              </mc:Fallback>
            </mc:AlternateContent>
          </a:graphicData>
        </a:graphic>
      </p:graphicFrame>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K=1 cluster:</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091"/>
          <a:stretch/>
        </p:blipFill>
        <p:spPr bwMode="auto">
          <a:xfrm>
            <a:off x="4703763" y="3352800"/>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ED2D0D56-706C-5905-D113-19793ADBB4DB}"/>
              </a:ext>
            </a:extLst>
          </p:cNvPr>
          <p:cNvGrpSpPr/>
          <p:nvPr/>
        </p:nvGrpSpPr>
        <p:grpSpPr>
          <a:xfrm>
            <a:off x="5334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
        <p:nvSpPr>
          <p:cNvPr id="6" name="Arrow: Right 5">
            <a:extLst>
              <a:ext uri="{FF2B5EF4-FFF2-40B4-BE49-F238E27FC236}">
                <a16:creationId xmlns:a16="http://schemas.microsoft.com/office/drawing/2014/main" id="{44E53ED9-6C87-40BA-B5FA-D63ACEC8DDC3}"/>
              </a:ext>
            </a:extLst>
          </p:cNvPr>
          <p:cNvSpPr/>
          <p:nvPr/>
        </p:nvSpPr>
        <p:spPr>
          <a:xfrm>
            <a:off x="47114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4DEAD9A6-95F9-8B1C-B539-E0C1BE251384}"/>
              </a:ext>
            </a:extLst>
          </p:cNvPr>
          <p:cNvGrpSpPr/>
          <p:nvPr/>
        </p:nvGrpSpPr>
        <p:grpSpPr>
          <a:xfrm>
            <a:off x="707934" y="2887434"/>
            <a:ext cx="2967218" cy="2261057"/>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92500" lnSpcReduction="20000"/>
          </a:bodyPr>
          <a:lstStyle/>
          <a:p>
            <a:pPr marL="0" indent="0">
              <a:buNone/>
            </a:pPr>
            <a:r>
              <a:rPr lang="en-US" altLang="en-US" dirty="0">
                <a:solidFill>
                  <a:schemeClr val="accent3"/>
                </a:solidFill>
              </a:rPr>
              <a:t>Numerical measures that are applied to judge various aspects of cluster quality, are classified into the following three types.</a:t>
            </a:r>
          </a:p>
          <a:p>
            <a:endParaRPr lang="en-US" altLang="en-US" dirty="0">
              <a:solidFill>
                <a:schemeClr val="accent3"/>
              </a:solidFill>
            </a:endParaRPr>
          </a:p>
          <a:p>
            <a:r>
              <a:rPr lang="en-US" altLang="en-US" b="1" dirty="0">
                <a:solidFill>
                  <a:schemeClr val="accent3"/>
                </a:solidFill>
              </a:rPr>
              <a:t>Internal Index (unsupervised evaluation)</a:t>
            </a:r>
            <a:r>
              <a:rPr lang="en-US" altLang="en-US" dirty="0">
                <a:solidFill>
                  <a:schemeClr val="accent3"/>
                </a:solidFill>
              </a:rPr>
              <a:t>:  Used to measure the goodness of a clustering structure without respect to external information. </a:t>
            </a:r>
          </a:p>
          <a:p>
            <a:pPr lvl="1"/>
            <a:r>
              <a:rPr lang="en-US" altLang="en-US" dirty="0">
                <a:solidFill>
                  <a:schemeClr val="accent3"/>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accent3"/>
                </a:solidFill>
              </a:rPr>
              <a:t>Relative Index</a:t>
            </a:r>
            <a:r>
              <a:rPr lang="en-US" altLang="en-US" dirty="0">
                <a:solidFill>
                  <a:schemeClr val="accent3"/>
                </a:solidFill>
              </a:rPr>
              <a:t>: Used to compare two different </a:t>
            </a:r>
            <a:r>
              <a:rPr lang="en-US" altLang="en-US" dirty="0" err="1">
                <a:solidFill>
                  <a:schemeClr val="accent3"/>
                </a:solidFill>
              </a:rPr>
              <a:t>clusterings</a:t>
            </a:r>
            <a:r>
              <a:rPr lang="en-US" altLang="en-US" dirty="0">
                <a:solidFill>
                  <a:schemeClr val="accent3"/>
                </a:solidFill>
              </a:rPr>
              <a:t> or clusters. </a:t>
            </a:r>
          </a:p>
          <a:p>
            <a:pPr lvl="1"/>
            <a:r>
              <a:rPr lang="en-US" altLang="en-US" dirty="0">
                <a:solidFill>
                  <a:schemeClr val="accent3"/>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most common class in it.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1388352703"/>
              </p:ext>
            </p:extLst>
          </p:nvPr>
        </p:nvGraphicFramePr>
        <p:xfrm>
          <a:off x="4081819" y="3558752"/>
          <a:ext cx="4572000" cy="146304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36576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36576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36576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most common class in it.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524288715"/>
                  </p:ext>
                </p:extLst>
              </p:nvPr>
            </p:nvGraphicFramePr>
            <p:xfrm>
              <a:off x="4081819" y="3558752"/>
              <a:ext cx="4572000" cy="1724787"/>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36576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36576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36576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524288715"/>
                  </p:ext>
                </p:extLst>
              </p:nvPr>
            </p:nvGraphicFramePr>
            <p:xfrm>
              <a:off x="4081819" y="3558752"/>
              <a:ext cx="4572000" cy="1724787"/>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453009">
                    <a:tc>
                      <a:txBody>
                        <a:bodyPr/>
                        <a:lstStyle/>
                        <a:p>
                          <a:r>
                            <a:rPr lang="en-US" sz="1200" dirty="0"/>
                            <a:t>Cluster 1</a:t>
                          </a:r>
                        </a:p>
                      </a:txBody>
                      <a:tcPr/>
                    </a:tc>
                    <a:tc>
                      <a:txBody>
                        <a:bodyPr/>
                        <a:lstStyle/>
                        <a:p>
                          <a:endParaRPr lang="en-US"/>
                        </a:p>
                      </a:txBody>
                      <a:tcPr>
                        <a:blipFill>
                          <a:blip r:embed="rId6"/>
                          <a:stretch>
                            <a:fillRect l="-100800" t="-81333" r="-404000" b="-201333"/>
                          </a:stretch>
                        </a:blipFill>
                      </a:tcPr>
                    </a:tc>
                    <a:tc>
                      <a:txBody>
                        <a:bodyPr/>
                        <a:lstStyle/>
                        <a:p>
                          <a:endParaRPr lang="en-US"/>
                        </a:p>
                      </a:txBody>
                      <a:tcPr>
                        <a:blipFill>
                          <a:blip r:embed="rId6"/>
                          <a:stretch>
                            <a:fillRect l="-199206" t="-81333" r="-300794" b="-201333"/>
                          </a:stretch>
                        </a:blipFill>
                      </a:tcPr>
                    </a:tc>
                    <a:tc>
                      <a:txBody>
                        <a:bodyPr/>
                        <a:lstStyle/>
                        <a:p>
                          <a:endParaRPr lang="en-US"/>
                        </a:p>
                      </a:txBody>
                      <a:tcPr>
                        <a:blipFill>
                          <a:blip r:embed="rId6"/>
                          <a:stretch>
                            <a:fillRect l="-301600" t="-81333" r="-203200" b="-201333"/>
                          </a:stretch>
                        </a:blipFill>
                      </a:tcPr>
                    </a:tc>
                    <a:tc>
                      <a:txBody>
                        <a:bodyPr/>
                        <a:lstStyle/>
                        <a:p>
                          <a:endParaRPr lang="en-US"/>
                        </a:p>
                      </a:txBody>
                      <a:tcPr>
                        <a:blipFill>
                          <a:blip r:embed="rId6"/>
                          <a:stretch>
                            <a:fillRect l="-351049" t="-81333" r="-77622" b="-201333"/>
                          </a:stretch>
                        </a:blipFill>
                      </a:tcPr>
                    </a:tc>
                    <a:tc>
                      <a:txBody>
                        <a:bodyPr/>
                        <a:lstStyle/>
                        <a:p>
                          <a:endParaRPr lang="en-US"/>
                        </a:p>
                      </a:txBody>
                      <a:tcPr>
                        <a:blipFill>
                          <a:blip r:embed="rId6"/>
                          <a:stretch>
                            <a:fillRect l="-602804" t="-81333" r="-3738" b="-201333"/>
                          </a:stretch>
                        </a:blipFill>
                      </a:tcPr>
                    </a:tc>
                    <a:extLst>
                      <a:ext uri="{0D108BD9-81ED-4DB2-BD59-A6C34878D82A}">
                        <a16:rowId xmlns:a16="http://schemas.microsoft.com/office/drawing/2014/main" val="1343694557"/>
                      </a:ext>
                    </a:extLst>
                  </a:tr>
                  <a:tr h="453009">
                    <a:tc>
                      <a:txBody>
                        <a:bodyPr/>
                        <a:lstStyle/>
                        <a:p>
                          <a:r>
                            <a:rPr lang="en-US" sz="1200" dirty="0"/>
                            <a:t>Cluster 2</a:t>
                          </a:r>
                        </a:p>
                      </a:txBody>
                      <a:tcPr/>
                    </a:tc>
                    <a:tc>
                      <a:txBody>
                        <a:bodyPr/>
                        <a:lstStyle/>
                        <a:p>
                          <a:endParaRPr lang="en-US"/>
                        </a:p>
                      </a:txBody>
                      <a:tcPr>
                        <a:blipFill>
                          <a:blip r:embed="rId6"/>
                          <a:stretch>
                            <a:fillRect l="-100800" t="-183784" r="-404000" b="-104054"/>
                          </a:stretch>
                        </a:blipFill>
                      </a:tcPr>
                    </a:tc>
                    <a:tc>
                      <a:txBody>
                        <a:bodyPr/>
                        <a:lstStyle/>
                        <a:p>
                          <a:endParaRPr lang="en-US"/>
                        </a:p>
                      </a:txBody>
                      <a:tcPr>
                        <a:blipFill>
                          <a:blip r:embed="rId6"/>
                          <a:stretch>
                            <a:fillRect l="-199206" t="-183784" r="-300794" b="-104054"/>
                          </a:stretch>
                        </a:blipFill>
                      </a:tcPr>
                    </a:tc>
                    <a:tc>
                      <a:txBody>
                        <a:bodyPr/>
                        <a:lstStyle/>
                        <a:p>
                          <a:endParaRPr lang="en-US"/>
                        </a:p>
                      </a:txBody>
                      <a:tcPr>
                        <a:blipFill>
                          <a:blip r:embed="rId6"/>
                          <a:stretch>
                            <a:fillRect l="-301600" t="-183784" r="-203200" b="-104054"/>
                          </a:stretch>
                        </a:blipFill>
                      </a:tcPr>
                    </a:tc>
                    <a:tc>
                      <a:txBody>
                        <a:bodyPr/>
                        <a:lstStyle/>
                        <a:p>
                          <a:endParaRPr lang="en-US"/>
                        </a:p>
                      </a:txBody>
                      <a:tcPr>
                        <a:blipFill>
                          <a:blip r:embed="rId6"/>
                          <a:stretch>
                            <a:fillRect l="-351049" t="-183784" r="-77622" b="-104054"/>
                          </a:stretch>
                        </a:blipFill>
                      </a:tcPr>
                    </a:tc>
                    <a:tc>
                      <a:txBody>
                        <a:bodyPr/>
                        <a:lstStyle/>
                        <a:p>
                          <a:endParaRPr lang="en-US"/>
                        </a:p>
                      </a:txBody>
                      <a:tcPr>
                        <a:blipFill>
                          <a:blip r:embed="rId6"/>
                          <a:stretch>
                            <a:fillRect l="-602804" t="-183784" r="-3738" b="-104054"/>
                          </a:stretch>
                        </a:blipFill>
                      </a:tcPr>
                    </a:tc>
                    <a:extLst>
                      <a:ext uri="{0D108BD9-81ED-4DB2-BD59-A6C34878D82A}">
                        <a16:rowId xmlns:a16="http://schemas.microsoft.com/office/drawing/2014/main" val="465415871"/>
                      </a:ext>
                    </a:extLst>
                  </a:tr>
                  <a:tr h="453009">
                    <a:tc>
                      <a:txBody>
                        <a:bodyPr/>
                        <a:lstStyle/>
                        <a:p>
                          <a:r>
                            <a:rPr lang="en-US" sz="1200" b="1" dirty="0"/>
                            <a:t>Total</a:t>
                          </a:r>
                        </a:p>
                      </a:txBody>
                      <a:tcPr/>
                    </a:tc>
                    <a:tc>
                      <a:txBody>
                        <a:bodyPr/>
                        <a:lstStyle/>
                        <a:p>
                          <a:endParaRPr lang="en-US"/>
                        </a:p>
                      </a:txBody>
                      <a:tcPr>
                        <a:blipFill>
                          <a:blip r:embed="rId6"/>
                          <a:stretch>
                            <a:fillRect l="-100800" t="-280000" r="-404000" b="-2667"/>
                          </a:stretch>
                        </a:blipFill>
                      </a:tcPr>
                    </a:tc>
                    <a:tc>
                      <a:txBody>
                        <a:bodyPr/>
                        <a:lstStyle/>
                        <a:p>
                          <a:endParaRPr lang="en-US"/>
                        </a:p>
                      </a:txBody>
                      <a:tcPr>
                        <a:blipFill>
                          <a:blip r:embed="rId6"/>
                          <a:stretch>
                            <a:fillRect l="-199206" t="-280000" r="-300794" b="-2667"/>
                          </a:stretch>
                        </a:blipFill>
                      </a:tcPr>
                    </a:tc>
                    <a:tc>
                      <a:txBody>
                        <a:bodyPr/>
                        <a:lstStyle/>
                        <a:p>
                          <a:endParaRPr lang="en-US"/>
                        </a:p>
                      </a:txBody>
                      <a:tcPr>
                        <a:blipFill>
                          <a:blip r:embed="rId6"/>
                          <a:stretch>
                            <a:fillRect l="-301600" t="-280000" r="-203200" b="-2667"/>
                          </a:stretch>
                        </a:blipFill>
                      </a:tcPr>
                    </a:tc>
                    <a:tc>
                      <a:txBody>
                        <a:bodyPr/>
                        <a:lstStyle/>
                        <a:p>
                          <a:endParaRPr lang="en-US"/>
                        </a:p>
                      </a:txBody>
                      <a:tcPr>
                        <a:blipFill>
                          <a:blip r:embed="rId6"/>
                          <a:stretch>
                            <a:fillRect l="-351049" t="-280000" r="-77622" b="-2667"/>
                          </a:stretch>
                        </a:blipFill>
                      </a:tcPr>
                    </a:tc>
                    <a:tc>
                      <a:txBody>
                        <a:bodyPr/>
                        <a:lstStyle/>
                        <a:p>
                          <a:endParaRPr lang="en-US"/>
                        </a:p>
                      </a:txBody>
                      <a:tcPr>
                        <a:blipFill>
                          <a:blip r:embed="rId6"/>
                          <a:stretch>
                            <a:fillRect l="-602804" t="-280000" r="-3738" b="-2667"/>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for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needs to be </a:t>
            </a:r>
            <a:r>
              <a:rPr lang="en-US" sz="1600" b="1" dirty="0"/>
              <a:t>scaled</a:t>
            </a:r>
            <a:r>
              <a:rPr lang="en-US" sz="1600" dirty="0"/>
              <a:t> to similar ranges! </a:t>
            </a:r>
          </a:p>
          <a:p>
            <a:pPr lvl="1"/>
            <a:r>
              <a:rPr lang="en-US" sz="1600" b="1" dirty="0"/>
              <a:t>Outliers</a:t>
            </a:r>
            <a:r>
              <a:rPr lang="en-US" sz="1600" dirty="0"/>
              <a:t> affect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5072</Words>
  <Application>Microsoft Office PowerPoint</Application>
  <PresentationFormat>On-screen Show (4:3)</PresentationFormat>
  <Paragraphs>991</Paragraphs>
  <Slides>95</Slides>
  <Notes>88</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95</vt:i4>
      </vt:variant>
    </vt:vector>
  </HeadingPairs>
  <TitlesOfParts>
    <vt:vector size="106" baseType="lpstr">
      <vt:lpstr>Arial</vt:lpstr>
      <vt:lpstr>Calibri</vt:lpstr>
      <vt:lpstr>Calibri Light</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Objective Functions</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Cluster Similarity: Ward’s Method</vt:lpstr>
      <vt:lpstr>Hierarchical Clustering:  Complexity</vt:lpstr>
      <vt:lpstr>Hierarchical Clustering:  Limitations</vt:lpstr>
      <vt:lpstr>Topics</vt:lpstr>
      <vt:lpstr>Density-Based Spatial Clustering of Applications with Noise (DBSCAN)</vt:lpstr>
      <vt:lpstr>DBSCAN</vt:lpstr>
      <vt:lpstr>DBSCAN Algorithm</vt:lpstr>
      <vt:lpstr>DBSCAN: Core, Border and Noise Points</vt:lpstr>
      <vt:lpstr>DBSCAN: Determine Clusters</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Measures for Cluster Evaluation</vt:lpstr>
      <vt:lpstr>Visual Method: Similarity Matrix Visualization</vt:lpstr>
      <vt:lpstr>Visual Method: Similarity Matrix Visualization</vt:lpstr>
      <vt:lpstr>Framework for Cluster Validity</vt:lpstr>
      <vt:lpstr>Statistical Framework for SSE</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50</cp:revision>
  <dcterms:created xsi:type="dcterms:W3CDTF">2021-01-23T22:42:36Z</dcterms:created>
  <dcterms:modified xsi:type="dcterms:W3CDTF">2024-10-23T14:30:25Z</dcterms:modified>
</cp:coreProperties>
</file>