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92"/>
  </p:notesMasterIdLst>
  <p:sldIdLst>
    <p:sldId id="346" r:id="rId2"/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4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41" r:id="rId40"/>
    <p:sldId id="345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42" r:id="rId52"/>
    <p:sldId id="306" r:id="rId53"/>
    <p:sldId id="308" r:id="rId54"/>
    <p:sldId id="309" r:id="rId55"/>
    <p:sldId id="310" r:id="rId56"/>
    <p:sldId id="311" r:id="rId57"/>
    <p:sldId id="312" r:id="rId58"/>
    <p:sldId id="34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44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88" r:id="rId86"/>
    <p:sldId id="369" r:id="rId87"/>
    <p:sldId id="370" r:id="rId88"/>
    <p:sldId id="371" r:id="rId89"/>
    <p:sldId id="372" r:id="rId90"/>
    <p:sldId id="373" r:id="rId91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2700" y="13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highly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8FA82D86-86B9-44A6-95DD-C555B32588B0}" type="pres">
      <dgm:prSet presAssocID="{8CD64998-ADB4-403B-8D62-2E3B9CFBC597}" presName="linear" presStyleCnt="0">
        <dgm:presLayoutVars>
          <dgm:animLvl val="lvl"/>
          <dgm:resizeHandles val="exact"/>
        </dgm:presLayoutVars>
      </dgm:prSet>
      <dgm:spPr/>
    </dgm:pt>
    <dgm:pt modelId="{1813D718-2BB4-4F7C-A2E6-65599EE6E30D}" type="pres">
      <dgm:prSet presAssocID="{03CDCED6-93E2-471F-89BD-BE7BA94B47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B5F9FDE-CB9F-4778-B69F-408EF538437D}" type="pres">
      <dgm:prSet presAssocID="{4CA425D3-6AAD-449C-A864-0B6B75EC4DD8}" presName="spacer" presStyleCnt="0"/>
      <dgm:spPr/>
    </dgm:pt>
    <dgm:pt modelId="{A295D442-7B3E-481B-AD9B-0EAAC6344BFC}" type="pres">
      <dgm:prSet presAssocID="{A773DA73-F8A4-4C7C-90F1-97794CDCCF9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357B84-4BF0-4B39-98F6-2609502AC590}" type="pres">
      <dgm:prSet presAssocID="{C505DF15-C701-4822-B7EC-960A76246CA6}" presName="spacer" presStyleCnt="0"/>
      <dgm:spPr/>
    </dgm:pt>
    <dgm:pt modelId="{76D1D6BA-9472-4AA0-B76B-A249017094C3}" type="pres">
      <dgm:prSet presAssocID="{965B831F-58D4-44C2-8C1F-0FCA2BCA3F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CE6E45A-FC7D-4ABD-A984-897AEC16B4A8}" type="pres">
      <dgm:prSet presAssocID="{65284194-0294-4EC1-BAF7-A7B528E8C960}" presName="spacer" presStyleCnt="0"/>
      <dgm:spPr/>
    </dgm:pt>
    <dgm:pt modelId="{EA6F864D-C3A5-4E8C-BA4E-F98A40673F5B}" type="pres">
      <dgm:prSet presAssocID="{35EF7661-0929-4A99-8EB7-2E48F4275C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982E5C7-8BD6-4762-A18E-F1E42499765E}" type="pres">
      <dgm:prSet presAssocID="{9A8F3A3D-35A5-4C1E-9BB0-87A11FCD5DCD}" presName="spacer" presStyleCnt="0"/>
      <dgm:spPr/>
    </dgm:pt>
    <dgm:pt modelId="{381AFF74-80F4-43AF-BC92-87C61E0FE221}" type="pres">
      <dgm:prSet presAssocID="{0BB5A7CC-14E2-4C07-B355-DDE49F7872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3B395B61-38EF-4CCC-8835-36538D45C0A1}" type="presOf" srcId="{0BB5A7CC-14E2-4C07-B355-DDE49F78723D}" destId="{381AFF74-80F4-43AF-BC92-87C61E0FE221}" srcOrd="0" destOrd="0" presId="urn:microsoft.com/office/officeart/2005/8/layout/vList2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42F9716E-C6B5-4828-8C8C-E79789B6F785}" type="presOf" srcId="{35EF7661-0929-4A99-8EB7-2E48F4275C85}" destId="{EA6F864D-C3A5-4E8C-BA4E-F98A40673F5B}" srcOrd="0" destOrd="0" presId="urn:microsoft.com/office/officeart/2005/8/layout/vList2"/>
    <dgm:cxn modelId="{12AAC8B3-0F8C-4392-8D2D-3061F748A7C9}" type="presOf" srcId="{8CD64998-ADB4-403B-8D62-2E3B9CFBC597}" destId="{8FA82D86-86B9-44A6-95DD-C555B32588B0}" srcOrd="0" destOrd="0" presId="urn:microsoft.com/office/officeart/2005/8/layout/vList2"/>
    <dgm:cxn modelId="{ACDC55C2-DF05-431A-93F8-C62090F2081D}" type="presOf" srcId="{965B831F-58D4-44C2-8C1F-0FCA2BCA3F1D}" destId="{76D1D6BA-9472-4AA0-B76B-A249017094C3}" srcOrd="0" destOrd="0" presId="urn:microsoft.com/office/officeart/2005/8/layout/vList2"/>
    <dgm:cxn modelId="{E54FB5E2-5669-4631-8562-83E23C5F50A9}" type="presOf" srcId="{A773DA73-F8A4-4C7C-90F1-97794CDCCF97}" destId="{A295D442-7B3E-481B-AD9B-0EAAC6344BFC}" srcOrd="0" destOrd="0" presId="urn:microsoft.com/office/officeart/2005/8/layout/vList2"/>
    <dgm:cxn modelId="{5E0B95E4-5397-4919-AB58-16196F96163F}" type="presOf" srcId="{03CDCED6-93E2-471F-89BD-BE7BA94B47DC}" destId="{1813D718-2BB4-4F7C-A2E6-65599EE6E30D}" srcOrd="0" destOrd="0" presId="urn:microsoft.com/office/officeart/2005/8/layout/vList2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141DF393-C8CC-426A-AE4B-1ED1C6B57C44}" type="presParOf" srcId="{8FA82D86-86B9-44A6-95DD-C555B32588B0}" destId="{1813D718-2BB4-4F7C-A2E6-65599EE6E30D}" srcOrd="0" destOrd="0" presId="urn:microsoft.com/office/officeart/2005/8/layout/vList2"/>
    <dgm:cxn modelId="{3E32774D-F762-4AB3-BB4D-D4C2E81DAD01}" type="presParOf" srcId="{8FA82D86-86B9-44A6-95DD-C555B32588B0}" destId="{9B5F9FDE-CB9F-4778-B69F-408EF538437D}" srcOrd="1" destOrd="0" presId="urn:microsoft.com/office/officeart/2005/8/layout/vList2"/>
    <dgm:cxn modelId="{A6FCBB44-4EDB-4B84-8666-60400D0A683F}" type="presParOf" srcId="{8FA82D86-86B9-44A6-95DD-C555B32588B0}" destId="{A295D442-7B3E-481B-AD9B-0EAAC6344BFC}" srcOrd="2" destOrd="0" presId="urn:microsoft.com/office/officeart/2005/8/layout/vList2"/>
    <dgm:cxn modelId="{5BF1B6E3-B5C0-4645-8165-157052A2545B}" type="presParOf" srcId="{8FA82D86-86B9-44A6-95DD-C555B32588B0}" destId="{F0357B84-4BF0-4B39-98F6-2609502AC590}" srcOrd="3" destOrd="0" presId="urn:microsoft.com/office/officeart/2005/8/layout/vList2"/>
    <dgm:cxn modelId="{934E5EE7-DF2F-408B-8995-A5694A4184BA}" type="presParOf" srcId="{8FA82D86-86B9-44A6-95DD-C555B32588B0}" destId="{76D1D6BA-9472-4AA0-B76B-A249017094C3}" srcOrd="4" destOrd="0" presId="urn:microsoft.com/office/officeart/2005/8/layout/vList2"/>
    <dgm:cxn modelId="{B22E905F-A7D8-4997-A1E8-B46E570825D9}" type="presParOf" srcId="{8FA82D86-86B9-44A6-95DD-C555B32588B0}" destId="{6CE6E45A-FC7D-4ABD-A984-897AEC16B4A8}" srcOrd="5" destOrd="0" presId="urn:microsoft.com/office/officeart/2005/8/layout/vList2"/>
    <dgm:cxn modelId="{FD44D6FF-6623-42A0-854F-B6BC1BAD3E89}" type="presParOf" srcId="{8FA82D86-86B9-44A6-95DD-C555B32588B0}" destId="{EA6F864D-C3A5-4E8C-BA4E-F98A40673F5B}" srcOrd="6" destOrd="0" presId="urn:microsoft.com/office/officeart/2005/8/layout/vList2"/>
    <dgm:cxn modelId="{022EE823-735B-475D-9B2C-851314B36BFA}" type="presParOf" srcId="{8FA82D86-86B9-44A6-95DD-C555B32588B0}" destId="{9982E5C7-8BD6-4762-A18E-F1E42499765E}" srcOrd="7" destOrd="0" presId="urn:microsoft.com/office/officeart/2005/8/layout/vList2"/>
    <dgm:cxn modelId="{8BD7EC03-DEF4-4A36-B3FF-21744041429B}" type="presParOf" srcId="{8FA82D86-86B9-44A6-95DD-C555B32588B0}" destId="{381AFF74-80F4-43AF-BC92-87C61E0FE2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3D718-2BB4-4F7C-A2E6-65599EE6E30D}">
      <dsp:nvSpPr>
        <dsp:cNvPr id="0" name=""/>
        <dsp:cNvSpPr/>
      </dsp:nvSpPr>
      <dsp:spPr>
        <a:xfrm>
          <a:off x="0" y="6826"/>
          <a:ext cx="78867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 highly expressive as decision trees</a:t>
          </a:r>
        </a:p>
      </dsp:txBody>
      <dsp:txXfrm>
        <a:off x="38638" y="45464"/>
        <a:ext cx="7809424" cy="714229"/>
      </dsp:txXfrm>
    </dsp:sp>
    <dsp:sp modelId="{A295D442-7B3E-481B-AD9B-0EAAC6344BFC}">
      <dsp:nvSpPr>
        <dsp:cNvPr id="0" name=""/>
        <dsp:cNvSpPr/>
      </dsp:nvSpPr>
      <dsp:spPr>
        <a:xfrm>
          <a:off x="0" y="893371"/>
          <a:ext cx="78867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interpret</a:t>
          </a:r>
        </a:p>
      </dsp:txBody>
      <dsp:txXfrm>
        <a:off x="38638" y="932009"/>
        <a:ext cx="7809424" cy="714229"/>
      </dsp:txXfrm>
    </dsp:sp>
    <dsp:sp modelId="{76D1D6BA-9472-4AA0-B76B-A249017094C3}">
      <dsp:nvSpPr>
        <dsp:cNvPr id="0" name=""/>
        <dsp:cNvSpPr/>
      </dsp:nvSpPr>
      <dsp:spPr>
        <a:xfrm>
          <a:off x="0" y="1779916"/>
          <a:ext cx="78867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Easy to generate</a:t>
          </a:r>
        </a:p>
      </dsp:txBody>
      <dsp:txXfrm>
        <a:off x="38638" y="1818554"/>
        <a:ext cx="7809424" cy="714229"/>
      </dsp:txXfrm>
    </dsp:sp>
    <dsp:sp modelId="{EA6F864D-C3A5-4E8C-BA4E-F98A40673F5B}">
      <dsp:nvSpPr>
        <dsp:cNvPr id="0" name=""/>
        <dsp:cNvSpPr/>
      </dsp:nvSpPr>
      <dsp:spPr>
        <a:xfrm>
          <a:off x="0" y="2666461"/>
          <a:ext cx="78867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Can classify new instances rapidly</a:t>
          </a:r>
        </a:p>
      </dsp:txBody>
      <dsp:txXfrm>
        <a:off x="38638" y="2705099"/>
        <a:ext cx="7809424" cy="714229"/>
      </dsp:txXfrm>
    </dsp:sp>
    <dsp:sp modelId="{381AFF74-80F4-43AF-BC92-87C61E0FE221}">
      <dsp:nvSpPr>
        <dsp:cNvPr id="0" name=""/>
        <dsp:cNvSpPr/>
      </dsp:nvSpPr>
      <dsp:spPr>
        <a:xfrm>
          <a:off x="0" y="3553006"/>
          <a:ext cx="7886700" cy="79150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Performance comparable to decision trees</a:t>
          </a:r>
        </a:p>
      </dsp:txBody>
      <dsp:txXfrm>
        <a:off x="38638" y="3591644"/>
        <a:ext cx="78094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12293B-646D-4425-BFAB-97637D8A3C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B24E373-B3D2-4200-9303-4A3A75A349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1D65336-30DD-46D6-9BBD-12FA20AB05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70D0BCC-7746-4731-9D31-C2114315C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97CACFB-AACE-4B8C-BD9E-62B5FBAED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CB58E8-201D-42DD-ACA9-58C96155E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8A9CDB12-EE5D-4633-8DD4-C84D2B652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4E7163-8201-4112-8429-B7062EDCDA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820D363-4064-465E-9099-6142C8C53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596019A-A556-40E9-810E-6C647F9A39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73CEB33-A7FB-41C6-B245-513FDB1557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9A5F42-75F4-4C6C-8D9C-7674493129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F3C27C-2C0C-4190-BC64-977556FC44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FF69CF-256A-4B80-B3AE-CBB5F49C4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8A79452C-7B21-4AA7-98C5-6FA08C25B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B113BD-523A-4308-84E1-965642055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E51C6B20-AC7F-44DF-AF54-746DDD9ED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E5B892-E533-47E3-8325-485885092B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85116CCD-DF15-4BEB-B468-2C5230C474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75B58E-3B31-48FD-84F9-F04447B0F6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4EF4C910-A1A3-449C-818B-3BC8D336B3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46A3D6B-06A6-4DD4-90A3-59A2965A2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8008B94-FFB9-403F-A0C8-E53DDD9581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AC6FAE3-5417-4BAE-89F6-46EE56366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A45573CD-404E-4AB0-A0F1-90EA8DF19A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29B202-A081-45F8-8195-AC28CC370A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55AFC000-CDE7-4E6F-A1AC-F0889D23B6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1CF8BF-7336-4A25-8AF5-BDC784062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BFDF4A1C-9E43-4292-8C42-41DEE02FF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D90D841-C1D0-4A19-B614-EB1C8FA545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04F2F637-9EB0-4C5C-B533-96673ABBEE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060963-3884-4435-B4DE-9CE84D958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1A7174D8-6157-4B6C-B633-0C064C35A6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4AB0D1-FCF7-441C-BBF4-D90F45BAE9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3E6D1E5-CAB0-442F-97A3-8B0BF7AC76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206F246-56B4-4CEC-895C-93C742759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8AC77E40-FF7C-47E7-B6A0-CF87084A1F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7FE82BAA-BAA6-4827-A435-DB36A9FEB2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8A4F9CA0-65C7-4A62-AEE3-54F1AAEF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D165A1B-7C18-4DC2-9D40-54EBEDA47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3695A770-F0E9-4078-8F9A-6892E682C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44732AF-FD5D-4C68-AA59-6B1247373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924520F4-8D3C-4EC8-AED9-AB24B4529D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5FF8CE-93BB-4359-8625-E0180E8E3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9C38632C-4AAA-4CE6-A0C7-757C7ADAA7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F56F0-A3B0-450F-9158-FF2C3FD7A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B21CF332-B005-4E7A-AB2D-21622C53CE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C62F9B-3594-43D1-ACCB-6843A39865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8C4EFB1-3F0E-442E-AA41-6D69C2D551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6CC254-7190-4B04-A73D-D0CE38282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4A79BF4D-FADD-4EBB-A73C-F35A05330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FF1A647-2602-4042-8F18-D1EEA971D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17DC9F60-6090-48FC-8B4A-02CBBE4036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6A76F64-AB43-4CE0-AE2B-36F61D3DE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F804B54A-5836-448D-AC4D-F026878CE3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090B33-C882-4462-995B-5C2487F6F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3086F5FF-0EC5-4921-A17F-BF5E69004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A7EEBF2-FD1F-4605-9F06-6EF1E0CFCD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53F6122D-29E1-4574-BC3F-11C4013AA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B32ED70-B61D-4D86-97AB-3B2E0853FD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05B67930-56B1-48BD-A0F1-64DED5210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20A842B5-7DCB-4941-AFDF-D5ECF0FA2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977879C2-0672-4BC0-8758-FED9BA4A0D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F21BD5D-5EEA-4C83-9B66-F4E731EA07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C1076172-B80A-4C61-A6C0-FD518768AE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EF39F39-7758-4E39-90FA-7547DE2BC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94847101-03C9-4668-A4AC-06AAB8F68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0D99B67-4505-4872-A188-295BEEF9E3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322C92F-294F-457F-80B4-D3A62135F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2B2CBCE6-9D9C-465C-ABB8-44E7FADB6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658AD4CE-2351-4E02-8593-13BC7B98DF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F31B197-B856-4134-AFE2-BEBE6F9734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1060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>
            <a:extLst>
              <a:ext uri="{FF2B5EF4-FFF2-40B4-BE49-F238E27FC236}">
                <a16:creationId xmlns:a16="http://schemas.microsoft.com/office/drawing/2014/main" id="{B62E073D-0323-4DA3-AAD2-93DE7ADE6F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86D0832A-0511-4E42-9AC3-D6656ABB98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>
            <a:extLst>
              <a:ext uri="{FF2B5EF4-FFF2-40B4-BE49-F238E27FC236}">
                <a16:creationId xmlns:a16="http://schemas.microsoft.com/office/drawing/2014/main" id="{DE1A0976-C3B2-4DFC-A06A-E1150AE3FF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B3029376-1126-4B21-AE66-6DC4ADCC34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>
            <a:extLst>
              <a:ext uri="{FF2B5EF4-FFF2-40B4-BE49-F238E27FC236}">
                <a16:creationId xmlns:a16="http://schemas.microsoft.com/office/drawing/2014/main" id="{E03A56BA-388A-405D-8BA3-7EB0F9E76C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95B8C0F-0F92-4DAE-8CFD-B28DAD9490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>
            <a:extLst>
              <a:ext uri="{FF2B5EF4-FFF2-40B4-BE49-F238E27FC236}">
                <a16:creationId xmlns:a16="http://schemas.microsoft.com/office/drawing/2014/main" id="{88F70D4B-0A01-41A1-A3C9-D32EE6FC51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10AC5E9E-9C11-4DE3-B4DC-48150F515F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>
            <a:extLst>
              <a:ext uri="{FF2B5EF4-FFF2-40B4-BE49-F238E27FC236}">
                <a16:creationId xmlns:a16="http://schemas.microsoft.com/office/drawing/2014/main" id="{388B628C-F8B5-49CE-AEE4-7103AAF4E2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0A53CA7-C582-4587-95A7-45A03B3ED9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95F9B22-6E67-40FE-95C3-CCB39E3D03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46F136E-13CF-45DD-A26D-9B21EFFA8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2F9-C984-4B0E-8D68-092418D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E100-8F09-4D7F-BF39-C17D0058C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636F-2868-4E56-B3A0-6B8DCBDEDA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38DE-4F04-4E3C-A9AD-31A3F31EF3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8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E8B-AE95-4752-B4C3-B58C6D9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8966-E5C3-48E0-934A-9F29D0C5DE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0430-E415-42F1-9165-51560C6D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368-3E4A-49FD-B9D5-CD2158D782A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3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5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56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6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1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 dirty="0"/>
              <a:t>Introduction to </a:t>
            </a:r>
            <a:br>
              <a:rPr lang="en-US" altLang="en-US" sz="2300" b="1" dirty="0"/>
            </a:br>
            <a:r>
              <a:rPr lang="en-US" altLang="en-US" sz="2300" b="1" dirty="0"/>
              <a:t>Data Mining </a:t>
            </a:r>
            <a:br>
              <a:rPr lang="en-US" altLang="en-US" sz="2300" dirty="0"/>
            </a:br>
            <a:br>
              <a:rPr lang="en-US" altLang="en-US" sz="2300" dirty="0"/>
            </a:br>
            <a:br>
              <a:rPr lang="en-US" altLang="en-US" sz="2300" dirty="0"/>
            </a:br>
            <a:r>
              <a:rPr lang="en-US" altLang="en-US" sz="2300" dirty="0"/>
              <a:t>Chapter 4</a:t>
            </a:r>
            <a:br>
              <a:rPr lang="en-US" altLang="en-US" sz="2300" dirty="0"/>
            </a:br>
            <a:r>
              <a:rPr lang="en-US" altLang="en-US" sz="2300" dirty="0"/>
              <a:t>Classification – </a:t>
            </a:r>
            <a:br>
              <a:rPr lang="en-US" altLang="en-US" sz="2300" dirty="0"/>
            </a:br>
            <a:r>
              <a:rPr lang="en-US" altLang="en-US" sz="2300" dirty="0"/>
              <a:t>Alternative Techniques</a:t>
            </a:r>
            <a:br>
              <a:rPr lang="en-US" altLang="en-US" sz="2300" dirty="0"/>
            </a:br>
            <a:endParaRPr lang="en-US" sz="23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3F12C9-F4F1-4965-854C-D0BDEA25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Rule-based Classifier Work?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51B27B-BC04-4450-B122-3687AD0C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(Live in Water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R3: (Give Birth = yes)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(Blood Type = warm)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R4: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no)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Amphibians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79707-B820-4D9F-AB3E-A152A00A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46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lemur triggers rule R3, so it is classified as a mammal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turtle triggers both R4 and R5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dogfish shark triggers none of the rules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CBCA2A3-5F10-4FEF-A809-35E9BE46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96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6817509-26F4-45B7-858D-4A4CDB054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Rule-Based Classifier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58313D-E809-4DE9-B324-4A30588B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5046663"/>
            <a:ext cx="7885112" cy="151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are mutually exclusive and exhaustive (cover all training cases)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 set contains as much information as the tree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can be simplified (similar to pruning of the tree)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AutoShape 4">
            <a:extLst>
              <a:ext uri="{FF2B5EF4-FFF2-40B4-BE49-F238E27FC236}">
                <a16:creationId xmlns:a16="http://schemas.microsoft.com/office/drawing/2014/main" id="{5E839EEA-E90A-4B96-A83E-B77234F2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8" y="914400"/>
            <a:ext cx="2144712" cy="534988"/>
          </a:xfrm>
          <a:prstGeom prst="wedgeRoundRectCallout">
            <a:avLst>
              <a:gd name="adj1" fmla="val -107458"/>
              <a:gd name="adj2" fmla="val 85389"/>
              <a:gd name="adj3" fmla="val 16667"/>
            </a:avLst>
          </a:prstGeom>
          <a:solidFill>
            <a:srgbClr val="CFE7F5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1600"/>
              <a:t>Aquatic Creature = No</a:t>
            </a:r>
          </a:p>
          <a:p>
            <a:pPr algn="ctr"/>
            <a:r>
              <a:rPr lang="en-US" altLang="en-US" sz="1600"/>
              <a:t> was pruned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A360325-8BF1-41E3-813F-B22BDFF4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Rule Simplification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079F0DA-83AD-447A-91F8-59585001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518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mutually exclusive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trigger more than one rule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Ordered rule 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Unordered rule set – use voting schemes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exhaustive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not trigger any rules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Use a default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0C8AFEC-06A1-41D2-BE85-63913D9E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051425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8B6CA53C-8271-4F7A-A467-86CAD34F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5091112"/>
            <a:ext cx="2703513" cy="142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EB136D9-0272-4397-B077-AD271D9CD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2833687"/>
            <a:ext cx="1587" cy="2354263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R1:</a:t>
            </a:r>
            <a:r>
              <a:rPr lang="en-US" altLang="en-US"/>
              <a:t> </a:t>
            </a:r>
            <a:r>
              <a:rPr lang="en-US" altLang="en-US" i="1">
                <a:latin typeface="FreeSerif" pitchFamily="16" charset="0"/>
              </a:rPr>
              <a:t>a&gt;x&gt;b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∧</a:t>
            </a:r>
            <a:r>
              <a:rPr lang="en-US" altLang="en-US" i="1">
                <a:latin typeface="FreeSerif" pitchFamily="16" charset="0"/>
              </a:rPr>
              <a:t> c&gt;y&gt;d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⟶</a:t>
            </a:r>
            <a:r>
              <a:rPr lang="en-US" altLang="en-US" i="1">
                <a:latin typeface="FreeSerif" pitchFamily="16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52837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4976A2B-3C8D-4B98-B875-21074705F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6457F0-B447-4BD2-9065-0755F41A1D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2513"/>
            <a:ext cx="25225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What attributes should be used in the rule?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358824A2-CD03-4B94-B1F4-71C776E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850900"/>
            <a:ext cx="5805487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4006040-7609-4BFF-9499-D5A6566A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 (Examples)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F9BC77-30DD-4460-ABFA-92E204DAC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CN2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conjunct:  {}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minimizes the entropy measure:     {A}, {A,B}, …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Determine the rule consequent by taking majority class of instances covered by the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RIPPER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rule: {} =&gt; class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maximizes FOIL’s information gain measure: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R0:  {} =&gt; class   (initial rule)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R1:  {A} =&gt; class (rule after adding conjunct)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Gain(R0, R1) = t [  log (p1/(p1+n1)) – log (p0/(p0 + n0)) ]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where   t: number of positive instances covered by both R0 and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p0: number of positive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n0: number of negative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p1: number of positive instances covered by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n1: number of negative instances covered by R1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E1E990C-B797-428E-B11E-F660E57B5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Instance Elimination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8AD429C-423E-476D-A10C-09326CE3F9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need to eliminate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Otherwise, the next rule is identical to previous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positive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Ensure that the next rule is different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negative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Prevent underestimating accuracy of rule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Compare rules R2 and R3 in the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740F3F4-8067-40FB-BA92-F44DDDE7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43040" imgH="5606280" progId="">
                  <p:embed/>
                </p:oleObj>
              </mc:Choice>
              <mc:Fallback>
                <p:oleObj r:id="rId3" imgW="7043040" imgH="5606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B37659-A4FA-4807-A74B-31DFF3A3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Evaluation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546DA3-E18A-406F-897D-D8950DA1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Metrics: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Accuracy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Laplace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M-estimate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06A794B-47D2-432B-9BA4-97B7D88A875F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28975"/>
            <a:ext cx="1598612" cy="1208088"/>
            <a:chOff x="1745" y="2034"/>
            <a:chExt cx="1007" cy="761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11EB988C-B554-4DFB-B98C-E2B7DB3F0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5" y="2034"/>
            <a:ext cx="100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2320" imgH="393840" progId="">
                    <p:embed/>
                  </p:oleObj>
                </mc:Choice>
                <mc:Fallback>
                  <p:oleObj r:id="rId3" imgW="562320" imgH="3938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34"/>
                          <a:ext cx="1007" cy="7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CBCCD268-A680-4F2B-B6D9-68DCC10E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34"/>
              <a:ext cx="10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5A0A122B-C0EA-4340-92F4-D6D3BD36FB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87925"/>
            <a:ext cx="1903413" cy="1228725"/>
            <a:chOff x="1968" y="3142"/>
            <a:chExt cx="1199" cy="774"/>
          </a:xfrm>
        </p:grpSpPr>
        <p:graphicFrame>
          <p:nvGraphicFramePr>
            <p:cNvPr id="20487" name="Object 7">
              <a:extLst>
                <a:ext uri="{FF2B5EF4-FFF2-40B4-BE49-F238E27FC236}">
                  <a16:creationId xmlns:a16="http://schemas.microsoft.com/office/drawing/2014/main" id="{6FFFBBC2-D8DF-4926-9178-D848CDC53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42"/>
            <a:ext cx="119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37200" imgH="393840" progId="">
                    <p:embed/>
                  </p:oleObj>
                </mc:Choice>
                <mc:Fallback>
                  <p:oleObj r:id="rId5" imgW="637200" imgH="3938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42"/>
                          <a:ext cx="1199" cy="7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74BE1A77-275D-4B9B-827A-60EA96E7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42"/>
              <a:ext cx="1199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 Box 9">
            <a:extLst>
              <a:ext uri="{FF2B5EF4-FFF2-40B4-BE49-F238E27FC236}">
                <a16:creationId xmlns:a16="http://schemas.microsoft.com/office/drawing/2014/main" id="{953D9EBD-069F-43D3-8EFA-DF27C60F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766763"/>
            <a:ext cx="28194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 : </a:t>
            </a:r>
            <a:r>
              <a:rPr lang="en-US" altLang="en-US" sz="1800">
                <a:latin typeface="Arial" panose="020B0604020202020204" pitchFamily="34" charset="0"/>
              </a:rPr>
              <a:t>Number of instances covered by rule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</a:t>
            </a:r>
            <a:r>
              <a:rPr lang="en-US" altLang="en-US" sz="1800" i="1" baseline="-25000"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: </a:t>
            </a:r>
            <a:r>
              <a:rPr lang="en-US" altLang="en-US" sz="1800">
                <a:latin typeface="Arial" panose="020B0604020202020204" pitchFamily="34" charset="0"/>
              </a:rPr>
              <a:t>Number of times the rule is correct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k</a:t>
            </a:r>
            <a:r>
              <a:rPr lang="en-US" altLang="en-US" sz="1800">
                <a:latin typeface="Arial" panose="020B0604020202020204" pitchFamily="34" charset="0"/>
              </a:rPr>
              <a:t> : Number of classes</a:t>
            </a:r>
          </a:p>
          <a:p>
            <a:pPr>
              <a:spcBef>
                <a:spcPts val="1125"/>
              </a:spcBef>
              <a:spcAft>
                <a:spcPts val="1800"/>
              </a:spcAft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</a:rPr>
              <a:t> : Prior probability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B2633C0C-CC53-48F4-BEA3-D14032552EA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1084263" cy="1293813"/>
            <a:chOff x="1776" y="816"/>
            <a:chExt cx="683" cy="815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F1899689-7B7C-49A8-9357-5CF4BB603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16"/>
            <a:ext cx="65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64680" imgH="393840" progId="">
                    <p:embed/>
                  </p:oleObj>
                </mc:Choice>
                <mc:Fallback>
                  <p:oleObj r:id="rId7" imgW="364680" imgH="3938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16"/>
                          <a:ext cx="655" cy="8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7A0196B-A8AD-4E7A-91E1-FE46FD5C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68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AE9A6EDD-C79D-468B-B52F-0C92EE60EC63}"/>
              </a:ext>
            </a:extLst>
          </p:cNvPr>
          <p:cNvSpPr>
            <a:spLocks/>
          </p:cNvSpPr>
          <p:nvPr/>
        </p:nvSpPr>
        <p:spPr bwMode="auto">
          <a:xfrm>
            <a:off x="5353050" y="3244850"/>
            <a:ext cx="377825" cy="3149600"/>
          </a:xfrm>
          <a:prstGeom prst="rightBrace">
            <a:avLst>
              <a:gd name="adj1" fmla="val 69468"/>
              <a:gd name="adj2" fmla="val 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D50B732-B14F-43C4-8B18-00CEE2E0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25938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Deal with low counts</a:t>
            </a:r>
          </a:p>
          <a:p>
            <a:r>
              <a:rPr lang="en-US" altLang="en-US">
                <a:latin typeface="Arial" panose="020B0604020202020204" pitchFamily="34" charset="0"/>
              </a:rPr>
              <a:t>(potentially 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B9FF0D3-7D26-459E-9B3C-87730D5B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Stopping Criterion and Rule Pruning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B8B03A-35E5-461C-BD22-999D69C48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63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Stopping criterion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gain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gain is not significant, discard the new rule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 Pruning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Similar to post-pruning of decision trees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Reduced Error Pruning: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Remove one of the conjuncts in the rule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Compare error rate on validation set before and after pruning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If error improves, prune the conjunct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B5F8294-67AF-4FF9-921F-73B4534E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83C3A0-0B05-4A0B-B838-CFBC642BD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2-class problem, choose one of the classes as positive class, and the other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rules for positive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Negative class will be default class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multi-class problem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the rule set for smallest class first, treat the rest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152F72C-D6A2-4AD7-90AB-9F9F82A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022447F-BB22-4511-A7E2-7303D1ADB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101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Growing a rule: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Start from empty rule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Add conjuncts as long as they improve FOIL’s information gain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Stop when rule no longer covers negative examples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Prune the rule immediately using incremental reduced error pruning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Measure for pruning:   v = (p-n)/(p+n)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p: number of positive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n: number of negative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Pruning method: delete any final sequence of conditions that maximizes 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222A173-AE94-4D9D-8FDB-3C3BCAA3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1DB83B8-8382-4E02-A161-92A491346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Building a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sequential covering algorithm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Finds the best rule that covers the current set of positive examples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Eliminate both positive and negative examples covered by the rule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time a rule is added to the rule set, compute the new description length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4399E4E-D3BA-4818-96F0-56990934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A850F-C946-40C7-9734-FFFCD7A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Optimize the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 </a:t>
            </a:r>
            <a:r>
              <a:rPr lang="en-US" altLang="en-US" i="1"/>
              <a:t>r</a:t>
            </a:r>
            <a:r>
              <a:rPr lang="en-US" altLang="en-US"/>
              <a:t> in the rule set </a:t>
            </a:r>
            <a:r>
              <a:rPr lang="en-US" altLang="en-US" b="1" i="1"/>
              <a:t>R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i="1"/>
              <a:t> </a:t>
            </a:r>
            <a:r>
              <a:rPr lang="en-US" altLang="en-US"/>
              <a:t>Consider 2 alternative rules: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Replacement rule (r*): grow new rule from scratch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Revised rule(r’): add conjuncts to extend the rule </a:t>
            </a:r>
            <a:r>
              <a:rPr lang="en-US" altLang="en-US" i="1"/>
              <a:t>r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i="1"/>
              <a:t> </a:t>
            </a:r>
            <a:r>
              <a:rPr lang="en-US" altLang="en-US"/>
              <a:t>Compare the rule set for </a:t>
            </a:r>
            <a:r>
              <a:rPr lang="en-US" altLang="en-US" i="1"/>
              <a:t>r </a:t>
            </a:r>
            <a:r>
              <a:rPr lang="en-US" altLang="en-US"/>
              <a:t>against the rule set for r* </a:t>
            </a:r>
            <a:br>
              <a:rPr lang="en-US" altLang="en-US"/>
            </a:br>
            <a:r>
              <a:rPr lang="en-US" altLang="en-US"/>
              <a:t>    and r’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Choose rule set that minimizes MDL principle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97F14FA-E80B-4196-9BD2-E2DD4C44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Methods</a:t>
            </a: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95003643-1247-4999-84C8-3888CE82C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464400" imgH="4227480" progId="">
                  <p:embed/>
                </p:oleObj>
              </mc:Choice>
              <mc:Fallback>
                <p:oleObj r:id="rId3" imgW="9464400" imgH="422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62CEBE-BF5B-410F-AC42-7EC999863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6BDED2-C57E-4536-97A9-14128123B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Extract rules from an unpruned decision tree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rule, r: A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y, 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consider an alternative rule r’: A’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 where A’ is obtained by removing one of the conjuncts in A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Compare the pessimistic error rate for r against all r’s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if one of the r’s has lower pessimistic error rate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until we can no longer improve generalization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036F4C8-A476-4E52-ACEB-FE8C5809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F88D4B-34E1-404D-BEC4-4BC21D04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subset is a collection of rules with the same rule consequent (class)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description length of each subset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Description length = L(error) + g L(model)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B706119-D4E1-416A-8DC5-5A31790A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91F50BF-8A71-4928-A024-E8C2E772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40920" imgH="4772160" progId="">
                  <p:embed/>
                </p:oleObj>
              </mc:Choice>
              <mc:Fallback>
                <p:oleObj r:id="rId3" imgW="7540920" imgH="4772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1B44D9-E048-4C86-BECD-0E9D2B57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1359D15-5169-444B-9491-A195A96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0"/>
            <a:ext cx="51816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DB87C4A6-7809-427D-8E1C-318F53167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64240" imgH="6892560" progId="">
                  <p:embed/>
                </p:oleObj>
              </mc:Choice>
              <mc:Fallback>
                <p:oleObj r:id="rId3" imgW="7464240" imgH="6892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70CE2591-7199-45D5-84C6-BE1C1F11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96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(Have Legs=No)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(Can Fly=Yes,Give Birth=No)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F05664C-0EDC-4CFA-A535-C8B49942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C3247F6-1A8B-42B9-96E4-A16EF1CC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6320" imgH="1600560" progId="">
                  <p:embed/>
                </p:oleObj>
              </mc:Choice>
              <mc:Fallback>
                <p:oleObj r:id="rId3" imgW="6826320" imgH="160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8A1ECD45-6ED9-47DD-B33F-16140AE7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6320" imgH="1600560" progId="">
                  <p:embed/>
                </p:oleObj>
              </mc:Choice>
              <mc:Fallback>
                <p:oleObj r:id="rId5" imgW="6826320" imgH="160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980CFE12-4030-430D-834B-AECD397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8298BFB-DFC2-4EF2-ABEE-55C4498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b="1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dirty="0"/>
              <a:t>Class Imbalance Problem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0259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1213" cy="1327150"/>
            <a:chOff x="2544" y="2880"/>
            <a:chExt cx="2111" cy="836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set of stored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value of k, the number of nearest neighbors to retrieve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Identify k nearest neighbors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154238"/>
            <a:ext cx="933450" cy="935037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FreeSerif" pitchFamily="16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69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/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6624ACF-9456-42D6-8305-9F679AC2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38" y="5789612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933448-57EB-47FA-A875-EA66587872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6494" y="1756568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A1A91CFF-4B0E-4A1A-A418-C7C76F5B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916612"/>
            <a:ext cx="4722813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E56EDBB-050D-48D0-9C4C-F83ECB58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1631950"/>
            <a:ext cx="1587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B7598FA-45B5-4C99-A20B-8AD598D0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6019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5AA31D41-053A-4854-8D4C-8F53CECA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0846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0B03560-C320-4CDE-ADAB-F9BEFC77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6274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7C12D18-26DD-434F-B0B5-1C012A7B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49768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E318F5B-C0BD-4C8E-90A2-5E7DE8D8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0498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89047F3A-C2DE-4182-9771-5B2213E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9855F725-2AA3-400B-B782-81755597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7AAAFBEF-089F-4796-9D2A-5D92FE82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7974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2C157FB2-0082-4A0A-B8A0-C98638C3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5013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A8C2CF28-2D5C-470C-881A-0E471DC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9418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EF497C2C-8DCA-4C40-B6DA-7641733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655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1B7A76E-E582-44FC-86CE-21CE4D6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49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ACC45C58-17DC-475C-A147-6C9C8DC1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2657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309CD3D-CF08-4A9D-BE3A-78949366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25762"/>
            <a:ext cx="2438400" cy="2436813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6DCB77A-A3FA-4043-9459-B128C8F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F9DDA11E-FD0D-4D77-BA5C-1642801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981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72ADE239-998C-4D23-B58C-B3D3D9E9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3067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E2FBFC8-2BFF-4F6D-A7BE-438301EC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462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0CF9FB4C-FDAE-4569-A2D6-A2C6CFBE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514600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0C57818-BF80-4BDE-8857-DD49E80A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227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2E25E99-5994-4EA2-954D-CEFB1620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4942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B185E05-C659-4EAF-B26A-166ECEB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97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34AC374-E372-404E-8344-3579C97C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1054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1D82C478-C9EC-40AD-8712-C963F99F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6E7E66F7-3764-43AA-AE54-4EC21078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78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C25F73B6-8EAD-4CBD-88A1-925BD1B5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55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3846AFD0-8BFB-41E7-A471-A194A76F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7036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3CD581F8-6B30-42B0-9704-43F3ECA0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432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EDC298C4-6EBA-42E2-AED5-28942960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0704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1DF7AACF-C163-4162-8321-85157AC3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38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7344D4E8-3A9E-4262-967C-D867498E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865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95E51EF1-C8E5-47C6-99FC-03ED3EAA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21177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F2BA7D3F-4C87-4217-8D4B-505F4758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8511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448BE78B-BA6C-4060-8A25-FDDAD587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A64817CD-26DE-4581-9AF1-11B2DEC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7AABDF3-A771-4D58-A33D-0853AEA7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7305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2F70FB22-3EAA-48CD-9CA1-2444AB2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84637"/>
            <a:ext cx="122238" cy="122238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8F06053F-55E0-42A2-832E-90F57E3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34168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7" name="Text Box 45">
            <a:extLst>
              <a:ext uri="{FF2B5EF4-FFF2-40B4-BE49-F238E27FC236}">
                <a16:creationId xmlns:a16="http://schemas.microsoft.com/office/drawing/2014/main" id="{85CBE8BE-F84B-41F6-AE5B-B881551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0908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8" name="Text Box 46">
            <a:extLst>
              <a:ext uri="{FF2B5EF4-FFF2-40B4-BE49-F238E27FC236}">
                <a16:creationId xmlns:a16="http://schemas.microsoft.com/office/drawing/2014/main" id="{05D79D26-9A8B-4A44-827A-9BEF15E2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6249987"/>
            <a:ext cx="1993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k is too large!</a:t>
            </a:r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9171F7A4-DDEC-459D-BA70-6FCC762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6494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77DD2C95-0F82-4E1C-A209-FCDEF96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0977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D7D9A76-D21C-4680-82D9-B52C0116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9EAB09C-32A0-41E8-9099-7C095D19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height of a person may vary from 1.5m to 1.8m</a:t>
            </a:r>
          </a:p>
          <a:p>
            <a:pPr lvl="1"/>
            <a:r>
              <a:rPr lang="en-US" altLang="en-US" dirty="0"/>
              <a:t> weight of a person may vary from 90lb to 300lb</a:t>
            </a:r>
          </a:p>
          <a:p>
            <a:pPr lvl="1"/>
            <a:r>
              <a:rPr lang="en-US" altLang="en-US" dirty="0"/>
              <a:t> income of a person may vary from $10K to $1M</a:t>
            </a:r>
          </a:p>
          <a:p>
            <a:pPr marL="342900" lvl="1" indent="0">
              <a:buNone/>
            </a:pPr>
            <a:r>
              <a:rPr lang="en-US" altLang="en-US" dirty="0"/>
              <a:t> Income will dominate Euclidean distance!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Solution</a:t>
            </a:r>
            <a:r>
              <a:rPr lang="en-US" altLang="en-US" dirty="0"/>
              <a:t>: scaling/standardization (Z-Score)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/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6"/>
            <a:ext cx="7886700" cy="1865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 </a:t>
            </a:r>
          </a:p>
          <a:p>
            <a:pPr lvl="1"/>
            <a:r>
              <a:rPr lang="en-US" altLang="en-US" dirty="0"/>
              <a:t>Needs to store all the training data</a:t>
            </a:r>
          </a:p>
          <a:p>
            <a:pPr lvl="1"/>
            <a:r>
              <a:rPr lang="en-US" altLang="en-US" dirty="0"/>
              <a:t>Classifying unknown records are relatively expensive (find the k-nearest neighbors)</a:t>
            </a:r>
          </a:p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non-linear decision boundaries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760C651-3A1F-419E-ABEC-D9D0732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6257925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6C377ED-798C-4C79-AF1A-9D51B42F0D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15344" y="3650456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9EA65BBD-FF1A-47A9-8EC6-3B46AE05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6319838"/>
            <a:ext cx="3403600" cy="15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0315CD4E-9CE0-4F9D-88CA-378C3623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7788" y="3719513"/>
            <a:ext cx="1587" cy="27479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85557ED1-F455-4143-9789-C2B1768B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3C68439-B34B-44D3-9DED-C2917A03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9052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AC0281AA-9511-4AD7-B8A1-9757765C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3735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91AC015-57E1-464D-BA54-375380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3816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D377AD1-3DD5-41EC-AA3C-A3820A8C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453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83D04EA-A16F-458B-AF48-DD0DF175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668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5EF1B8A4-3580-4A2B-AB3A-B8F0EAE3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6689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5F1AF53-7C83-4C95-9C93-DF39415B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6974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FAA30B94-09F3-4BFD-9807-A894CB6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49498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37652585-5886-463A-A523-4FF1B022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31845BFE-0A20-497D-8108-6B1A99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7545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ECB6F70F-A16B-44D3-B68F-D6797DEB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8179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B3941F97-3053-4296-B258-3A32960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8260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736CFC9F-6761-458B-8102-CAFB8ABD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DB84384-697B-4DF6-A491-A59056D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5102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D39FFCDD-D1BF-4250-9F3E-247F3A5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22592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A7D6567A-962A-43D4-AA84-B748350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6815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E58C3168-1C91-4D0E-AB53-3FCAAE4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40703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8977BEE5-2A4C-498D-A309-7EAD3FEC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5735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4BBD7FE-AD9B-4896-9178-013673B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D94E6EF-F7FA-4C51-8F4D-E12AB5C3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473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21F7AA7-FC80-465D-9D14-0953A11E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50419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FDA274F5-179D-44C7-99ED-B703D70B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638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C6E5C184-59F0-47E7-AABE-A84014E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2578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271E2741-EBFA-47CE-B1D2-B158D3D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447D397-2523-4874-B3F0-FC564E70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40338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1BEE116A-BF16-4980-B0E5-B910ED86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502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94CE4F95-EC10-4C30-88AF-663587F8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319838"/>
            <a:ext cx="6572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k=1</a:t>
            </a:r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9AA3BBA7-3534-43B7-86AA-7FE083CE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905250"/>
            <a:ext cx="1060450" cy="1452563"/>
          </a:xfrm>
          <a:custGeom>
            <a:avLst/>
            <a:gdLst>
              <a:gd name="T0" fmla="*/ 0 w 2945"/>
              <a:gd name="T1" fmla="*/ 3123 h 4034"/>
              <a:gd name="T2" fmla="*/ 910 w 2945"/>
              <a:gd name="T3" fmla="*/ 4033 h 4034"/>
              <a:gd name="T4" fmla="*/ 2540 w 2945"/>
              <a:gd name="T5" fmla="*/ 4033 h 4034"/>
              <a:gd name="T6" fmla="*/ 1855 w 2945"/>
              <a:gd name="T7" fmla="*/ 2901 h 4034"/>
              <a:gd name="T8" fmla="*/ 2944 w 2945"/>
              <a:gd name="T9" fmla="*/ 1819 h 4034"/>
              <a:gd name="T10" fmla="*/ 2719 w 2945"/>
              <a:gd name="T11" fmla="*/ 0 h 4034"/>
              <a:gd name="T12" fmla="*/ 1142 w 2945"/>
              <a:gd name="T13" fmla="*/ 0 h 4034"/>
              <a:gd name="T14" fmla="*/ 10 w 2945"/>
              <a:gd name="T15" fmla="*/ 1858 h 4034"/>
              <a:gd name="T16" fmla="*/ 610 w 2945"/>
              <a:gd name="T17" fmla="*/ 2270 h 4034"/>
              <a:gd name="T18" fmla="*/ 0 w 2945"/>
              <a:gd name="T19" fmla="*/ 2922 h 4034"/>
              <a:gd name="T20" fmla="*/ 0 w 2945"/>
              <a:gd name="T21" fmla="*/ 3123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4034">
                <a:moveTo>
                  <a:pt x="0" y="3123"/>
                </a:moveTo>
                <a:lnTo>
                  <a:pt x="910" y="4033"/>
                </a:lnTo>
                <a:lnTo>
                  <a:pt x="2540" y="4033"/>
                </a:lnTo>
                <a:lnTo>
                  <a:pt x="1855" y="2901"/>
                </a:lnTo>
                <a:lnTo>
                  <a:pt x="2944" y="1819"/>
                </a:lnTo>
                <a:lnTo>
                  <a:pt x="2719" y="0"/>
                </a:lnTo>
                <a:lnTo>
                  <a:pt x="1142" y="0"/>
                </a:lnTo>
                <a:lnTo>
                  <a:pt x="10" y="1858"/>
                </a:lnTo>
                <a:lnTo>
                  <a:pt x="610" y="2270"/>
                </a:lnTo>
                <a:lnTo>
                  <a:pt x="0" y="2922"/>
                </a:lnTo>
                <a:lnTo>
                  <a:pt x="0" y="3123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>
            <a:extLst>
              <a:ext uri="{FF2B5EF4-FFF2-40B4-BE49-F238E27FC236}">
                <a16:creationId xmlns:a16="http://schemas.microsoft.com/office/drawing/2014/main" id="{51252CE7-5F5B-4B99-BB4D-2B7B7A3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57813"/>
            <a:ext cx="1223962" cy="962025"/>
          </a:xfrm>
          <a:custGeom>
            <a:avLst/>
            <a:gdLst>
              <a:gd name="T0" fmla="*/ 0 w 3400"/>
              <a:gd name="T1" fmla="*/ 38 h 2674"/>
              <a:gd name="T2" fmla="*/ 2460 w 3400"/>
              <a:gd name="T3" fmla="*/ 38 h 2674"/>
              <a:gd name="T4" fmla="*/ 2799 w 3400"/>
              <a:gd name="T5" fmla="*/ 38 h 2674"/>
              <a:gd name="T6" fmla="*/ 3329 w 3400"/>
              <a:gd name="T7" fmla="*/ 676 h 2674"/>
              <a:gd name="T8" fmla="*/ 3399 w 3400"/>
              <a:gd name="T9" fmla="*/ 2673 h 2674"/>
              <a:gd name="T10" fmla="*/ 0 w 3400"/>
              <a:gd name="T11" fmla="*/ 2673 h 2674"/>
              <a:gd name="T12" fmla="*/ 0 w 3400"/>
              <a:gd name="T13" fmla="*/ 0 h 2674"/>
              <a:gd name="T14" fmla="*/ 0 w 3400"/>
              <a:gd name="T15" fmla="*/ 3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0" h="2674">
                <a:moveTo>
                  <a:pt x="0" y="38"/>
                </a:moveTo>
                <a:lnTo>
                  <a:pt x="2460" y="38"/>
                </a:lnTo>
                <a:lnTo>
                  <a:pt x="2799" y="38"/>
                </a:lnTo>
                <a:lnTo>
                  <a:pt x="3329" y="676"/>
                </a:lnTo>
                <a:lnTo>
                  <a:pt x="3399" y="2673"/>
                </a:lnTo>
                <a:lnTo>
                  <a:pt x="0" y="2673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</a:p>
              <a:p>
                <a:pPr lvl="1"/>
                <a:r>
                  <a:rPr lang="en-US" altLang="en-US" dirty="0"/>
                  <a:t> Condition is a conjunctions of attributes (</a:t>
                </a:r>
                <a:r>
                  <a:rPr lang="en-US" altLang="en-US" dirty="0" err="1"/>
                  <a:t>calles</a:t>
                </a:r>
                <a:r>
                  <a:rPr lang="en-US" altLang="en-US" dirty="0"/>
                  <a:t> LHS, antecedent or condition) </a:t>
                </a:r>
              </a:p>
              <a:p>
                <a:pPr lvl="1"/>
                <a:r>
                  <a:rPr lang="en-US" altLang="en-US" dirty="0"/>
                  <a:t> y is the class label (called RHS or consequent)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rule gives us two ways to factor a joint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useful?</a:t>
            </a:r>
          </a:p>
          <a:p>
            <a:pPr lvl="1"/>
            <a:r>
              <a:rPr lang="en-US" dirty="0"/>
              <a:t>Can get diagnostic probability P(cavity | toothache) from causal probability P(toothache | cavity)</a:t>
            </a:r>
          </a:p>
          <a:p>
            <a:pPr lvl="1"/>
            <a:r>
              <a:rPr lang="en-US" dirty="0"/>
              <a:t>We can update our beliefs based on evidence.</a:t>
            </a:r>
          </a:p>
          <a:p>
            <a:pPr lvl="1"/>
            <a:r>
              <a:rPr lang="en-US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19173"/>
            <a:ext cx="1583307" cy="324603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1/50,000=0.00002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random variables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Goal is to predict class C</a:t>
                </a:r>
              </a:p>
              <a:p>
                <a:pPr lvl="1"/>
                <a:r>
                  <a:rPr lang="en-US" altLang="en-US" dirty="0"/>
                  <a:t>Specifically, we want to find the value of C that maximizes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2, …,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C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Choose value of C that maximizes </a:t>
                </a:r>
                <a:br>
                  <a:rPr lang="en-US" altLang="en-US" dirty="0"/>
                </a:br>
                <a:r>
                  <a:rPr lang="en-US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</a:p>
            </p:txBody>
          </p:sp>
        </mc:Choice>
        <mc:Fallback xmlns="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AutoShape 4">
            <a:extLst>
              <a:ext uri="{FF2B5EF4-FFF2-40B4-BE49-F238E27FC236}">
                <a16:creationId xmlns:a16="http://schemas.microsoft.com/office/drawing/2014/main" id="{47B51247-E2B4-4CF1-8E06-B399651A42D8}"/>
              </a:ext>
            </a:extLst>
          </p:cNvPr>
          <p:cNvSpPr>
            <a:spLocks/>
          </p:cNvSpPr>
          <p:nvPr/>
        </p:nvSpPr>
        <p:spPr bwMode="auto">
          <a:xfrm>
            <a:off x="7146925" y="3690938"/>
            <a:ext cx="1997075" cy="349250"/>
          </a:xfrm>
          <a:prstGeom prst="borderCallout1">
            <a:avLst>
              <a:gd name="adj1" fmla="val 56935"/>
              <a:gd name="adj2" fmla="val -4523"/>
              <a:gd name="adj3" fmla="val -134940"/>
              <a:gd name="adj4" fmla="val -3838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this is a constant!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464" y="2469885"/>
                <a:ext cx="6303072" cy="769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707BCE-2BA1-4AEC-83DB-A31C20DC0DA8}"/>
              </a:ext>
            </a:extLst>
          </p:cNvPr>
          <p:cNvCxnSpPr/>
          <p:nvPr/>
        </p:nvCxnSpPr>
        <p:spPr>
          <a:xfrm flipH="1">
            <a:off x="5105400" y="4040188"/>
            <a:ext cx="2041525" cy="760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Assume independence among attributes A when class is given: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New point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4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956880" imgH="8947080" progId="">
                  <p:embed/>
                </p:oleObj>
              </mc:Choice>
              <mc:Fallback>
                <p:oleObj r:id="rId5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For continuous attributes: 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ordinal attribute per bin</a:t>
                </a:r>
              </a:p>
              <a:p>
                <a:pPr lvl="1"/>
                <a:r>
                  <a:rPr lang="en-US" altLang="en-US" dirty="0"/>
                  <a:t> violates independence assumption</a:t>
                </a:r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choose only one of the two splits as new attribute</a:t>
                </a:r>
              </a:p>
              <a:p>
                <a:r>
                  <a:rPr lang="en-US" altLang="en-US" dirty="0"/>
                  <a:t>Probability density estimation</a:t>
                </a:r>
              </a:p>
              <a:p>
                <a:pPr lvl="1"/>
                <a:r>
                  <a:rPr lang="en-US" altLang="en-US" dirty="0"/>
                  <a:t> Assume attribute follows a normal distribution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</a:t>
                </a:r>
              </a:p>
              <a:p>
                <a:pPr lvl="1"/>
                <a:r>
                  <a:rPr lang="en-US" altLang="en-US" dirty="0"/>
                  <a:t> Once probability distribution is known,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P(X|Class=No) = P(Refund=No|Class=No)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P(Married|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P(Income=120K|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800" i="1">
              <a:latin typeface="FreeSerif" pitchFamily="16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P(X|Class=Yes) = P(Refund=No|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P(Married|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P(Income=120K|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 = 1 *  0 * 1.2 * 10</a:t>
            </a:r>
            <a:r>
              <a:rPr lang="en-US" altLang="en-US" sz="1800" i="1" baseline="30000">
                <a:latin typeface="FreeSerif" pitchFamily="16" charset="0"/>
              </a:rPr>
              <a:t>-9</a:t>
            </a:r>
            <a:r>
              <a:rPr lang="en-US" altLang="en-US" sz="1800" i="1">
                <a:latin typeface="FreeSerif" pitchFamily="16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Since </a:t>
            </a:r>
            <a:r>
              <a:rPr lang="en-US" altLang="en-US" sz="2000" i="1">
                <a:latin typeface="FreeSerif" pitchFamily="16" charset="0"/>
              </a:rPr>
              <a:t>P(X|No)P(No) &gt; P(X|Yes)P(Yes)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Therefore </a:t>
            </a:r>
            <a:r>
              <a:rPr lang="en-US" altLang="en-US" sz="2000" i="1">
                <a:latin typeface="FreeSerif" pitchFamily="16" charset="0"/>
              </a:rPr>
              <a:t>P(No|X) &gt; P(Yes|X)</a:t>
            </a:r>
            <a:br>
              <a:rPr lang="en-US" altLang="en-US" sz="2000">
                <a:latin typeface="FreeSerif" pitchFamily="16" charset="0"/>
              </a:rPr>
            </a:br>
            <a:r>
              <a:rPr lang="en-US" altLang="en-US" sz="2000">
                <a:latin typeface="FreeSerif" pitchFamily="16" charset="0"/>
              </a:rPr>
              <a:t>      </a:t>
            </a:r>
            <a:r>
              <a:rPr lang="en-US" altLang="en-US" sz="2200">
                <a:latin typeface="FreeSerif" pitchFamily="16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6"/>
                <a:stretch>
                  <a:fillRect l="-970" r="-155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6D8939-F342-4094-83CF-8B27EFF2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1759"/>
              </p:ext>
            </p:extLst>
          </p:nvPr>
        </p:nvGraphicFramePr>
        <p:xfrm>
          <a:off x="9372600" y="4256213"/>
          <a:ext cx="43434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64960" imgH="1293480" progId="">
                  <p:embed/>
                </p:oleObj>
              </mc:Choice>
              <mc:Fallback>
                <p:oleObj r:id="rId5" imgW="2064960" imgH="12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4256213"/>
                        <a:ext cx="4343400" cy="270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p: prior probability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B72252A-5A97-4E83-9855-280307A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21D9DDA-1C84-4B6A-8739-E4313435A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9209"/>
              </p:ext>
            </p:extLst>
          </p:nvPr>
        </p:nvGraphicFramePr>
        <p:xfrm>
          <a:off x="152400" y="1501775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56120" imgH="4772520" progId="">
                  <p:embed/>
                </p:oleObj>
              </mc:Choice>
              <mc:Fallback>
                <p:oleObj r:id="rId3" imgW="6756120" imgH="477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01775"/>
                        <a:ext cx="5181600" cy="373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7E0496E9-0038-4B70-B994-42C4DFDA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00876"/>
              </p:ext>
            </p:extLst>
          </p:nvPr>
        </p:nvGraphicFramePr>
        <p:xfrm>
          <a:off x="304800" y="561657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37440" imgH="428760" progId="">
                  <p:embed/>
                </p:oleObj>
              </mc:Choice>
              <mc:Fallback>
                <p:oleObj r:id="rId5" imgW="5437440" imgH="428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16575"/>
                        <a:ext cx="5153025" cy="43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0B01420D-86C3-493C-8EB8-BA809153B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15040"/>
              </p:ext>
            </p:extLst>
          </p:nvPr>
        </p:nvGraphicFramePr>
        <p:xfrm>
          <a:off x="5487988" y="2568575"/>
          <a:ext cx="36337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1840" imgH="1467720" progId="">
                  <p:embed/>
                </p:oleObj>
              </mc:Choice>
              <mc:Fallback>
                <p:oleObj r:id="rId7" imgW="2481840" imgH="146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8575"/>
                        <a:ext cx="3633787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1810D0D-0EE6-41C9-88F0-D6890F3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01775"/>
            <a:ext cx="2743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A9C21DD-D063-47BF-9FD1-E09AE272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64175"/>
            <a:ext cx="2743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=&gt;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86F3F056-FBD2-4D53-87EF-EC84DF509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 (Example)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727CB07-EE03-4C37-873F-2DA7BD77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4953000"/>
            <a:ext cx="7635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5C83C6F-D0D9-4658-8BBE-629E1D8A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28738"/>
            <a:ext cx="5635625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Rectangle 4">
            <a:extLst>
              <a:ext uri="{FF2B5EF4-FFF2-40B4-BE49-F238E27FC236}">
                <a16:creationId xmlns:a16="http://schemas.microsoft.com/office/drawing/2014/main" id="{7B9EAE30-34F8-46FA-8531-EB61325D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2655888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A7359B8-998F-48A5-9AAB-BE8BAE0B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3021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3F74A4E-1756-423B-B4BD-995EA30F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75" y="4632325"/>
            <a:ext cx="5943600" cy="127000"/>
          </a:xfrm>
          <a:prstGeom prst="rect">
            <a:avLst/>
          </a:prstGeom>
          <a:solidFill>
            <a:srgbClr val="FF0000">
              <a:alpha val="9999"/>
            </a:srgbClr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7CDB52F6-8EEC-4703-A952-BCE44F4C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417888"/>
            <a:ext cx="4397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1FC4FB9D-E246-4D39-AA0D-B968DCB5D6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325" y="2771775"/>
            <a:ext cx="493713" cy="64293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F2FA8DF0-2F3F-49CC-878C-6D376B4D0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13" y="3598863"/>
            <a:ext cx="428625" cy="7032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904B4EE1-CF37-4DCB-B6F8-09EA5684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" y="3748088"/>
            <a:ext cx="474663" cy="879475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Robust to isolated noise points</a:t>
            </a:r>
          </a:p>
          <a:p>
            <a:endParaRPr lang="en-US" altLang="en-US"/>
          </a:p>
          <a:p>
            <a:r>
              <a:rPr lang="en-US" altLang="en-US"/>
              <a:t>Handle missing values by ignoring the instance during probability estimate calculations</a:t>
            </a:r>
          </a:p>
          <a:p>
            <a:endParaRPr lang="en-US" altLang="en-US"/>
          </a:p>
          <a:p>
            <a:r>
              <a:rPr lang="en-US" altLang="en-US"/>
              <a:t>Robust to irrelevant attributes</a:t>
            </a:r>
          </a:p>
          <a:p>
            <a:endParaRPr lang="en-US" altLang="en-US"/>
          </a:p>
          <a:p>
            <a:r>
              <a:rPr lang="en-US" altLang="en-US"/>
              <a:t>Independence assumption may not hold for some attributes</a:t>
            </a:r>
          </a:p>
          <a:p>
            <a:pPr lvl="1"/>
            <a:r>
              <a:rPr lang="en-US" altLang="en-US"/>
              <a:t>Use other techniques such as Bayesian Belief Networks (BBN)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9D06B-6794-4FE1-9BFC-414B6850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Artificial Neural Networks (ANN)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F1B06E3-CDDF-48C1-A971-A9542203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94C4C19B-EB31-4546-9E9D-C1638F93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7908756-8313-4276-8BC3-9865A17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798913-A813-4609-8DF1-EE9CF28CE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t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FF557E48-2554-4172-8A87-4E7AE064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3707"/>
              </p:ext>
            </p:extLst>
          </p:nvPr>
        </p:nvGraphicFramePr>
        <p:xfrm>
          <a:off x="4267200" y="1300162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65840" imgH="4291200" progId="">
                  <p:embed/>
                </p:oleObj>
              </mc:Choice>
              <mc:Fallback>
                <p:oleObj r:id="rId3" imgW="6765840" imgH="42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00162"/>
                        <a:ext cx="4800600" cy="304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EB88142-3716-4FBB-9A72-75498EC0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2487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5520" imgH="321120" progId="">
                  <p:embed/>
                </p:oleObj>
              </mc:Choice>
              <mc:Fallback>
                <p:oleObj r:id="rId5" imgW="1235520" imgH="3211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487613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61FE6224-A9CD-4D21-9A43-6DEB2AE1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E027E61-D1B4-4EA1-87AE-BB1216472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23080" imgH="321120" progId="">
                  <p:embed/>
                </p:oleObj>
              </mc:Choice>
              <mc:Fallback>
                <p:oleObj r:id="rId7" imgW="1423080" imgH="321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4C6C224-B972-4016-BDAC-AD0FF8C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50D6D94-C1CB-42EA-9A8C-6A769344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4A08863-8A2E-4C07-8F68-F7C9CBD2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7208498B-67E1-4080-91FC-B3751AD64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023"/>
              </p:ext>
            </p:extLst>
          </p:nvPr>
        </p:nvGraphicFramePr>
        <p:xfrm>
          <a:off x="1889125" y="5140325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80120" imgH="601560" progId="">
                  <p:embed/>
                </p:oleObj>
              </mc:Choice>
              <mc:Fallback>
                <p:oleObj r:id="rId5" imgW="2580120" imgH="601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40325"/>
                        <a:ext cx="5432425" cy="1412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58ACF2-85B3-4928-8E40-B7013D55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2863"/>
              </p:ext>
            </p:extLst>
          </p:nvPr>
        </p:nvGraphicFramePr>
        <p:xfrm>
          <a:off x="4572000" y="22098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62480" imgH="4433040" progId="">
                  <p:embed/>
                </p:oleObj>
              </mc:Choice>
              <mc:Fallback>
                <p:oleObj r:id="rId3" imgW="7962480" imgH="443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19600" cy="246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CA4536A6-7B96-42B5-8516-3E65CD88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9816"/>
              </p:ext>
            </p:extLst>
          </p:nvPr>
        </p:nvGraphicFramePr>
        <p:xfrm>
          <a:off x="381000" y="13716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7640" imgH="6555240" progId="">
                  <p:embed/>
                </p:oleObj>
              </mc:Choice>
              <mc:Fallback>
                <p:oleObj r:id="rId5" imgW="5417640" imgH="655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905250" cy="472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C8E6B120-578C-4237-88FE-DA003CDF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EF5AE27F-1B9A-47C1-8043-912D49FE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rgbClr val="FF00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8454C0F-9EAD-4B99-B089-963B6D59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Initialize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Adjust the weights in such a way that the output of ANN is consistent with class labels of training examples</a:t>
                </a:r>
              </a:p>
              <a:p>
                <a:pPr lvl="1"/>
                <a:r>
                  <a:rPr lang="en-US" altLang="en-US" dirty="0"/>
                  <a:t>Objective function: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 err="1"/>
                  <a:t>’s</a:t>
                </a:r>
                <a:r>
                  <a:rPr lang="en-US" altLang="en-US" dirty="0"/>
                  <a:t> that minimize the above objective function. Methods: backpropagation algorithm, gradient descend</a:t>
                </a:r>
              </a:p>
            </p:txBody>
          </p:sp>
        </mc:Choice>
        <mc:Fallback xmlns="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419" name="Group 3">
            <a:extLst>
              <a:ext uri="{FF2B5EF4-FFF2-40B4-BE49-F238E27FC236}">
                <a16:creationId xmlns:a16="http://schemas.microsoft.com/office/drawing/2014/main" id="{1C3E58A2-10F7-4875-B43A-ABE0FBF2A6A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429000"/>
            <a:ext cx="3351212" cy="858838"/>
            <a:chOff x="2671" y="2344"/>
            <a:chExt cx="2111" cy="541"/>
          </a:xfrm>
        </p:grpSpPr>
        <p:graphicFrame>
          <p:nvGraphicFramePr>
            <p:cNvPr id="60420" name="Object 4">
              <a:extLst>
                <a:ext uri="{FF2B5EF4-FFF2-40B4-BE49-F238E27FC236}">
                  <a16:creationId xmlns:a16="http://schemas.microsoft.com/office/drawing/2014/main" id="{DCB40519-6C48-4E92-83BE-B2816215B9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1" y="2344"/>
            <a:ext cx="2111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11280" imgH="344160" progId="">
                    <p:embed/>
                  </p:oleObj>
                </mc:Choice>
                <mc:Fallback>
                  <p:oleObj r:id="rId4" imgW="1511280" imgH="34416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344"/>
                          <a:ext cx="2111" cy="5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Text Box 5">
              <a:extLst>
                <a:ext uri="{FF2B5EF4-FFF2-40B4-BE49-F238E27FC236}">
                  <a16:creationId xmlns:a16="http://schemas.microsoft.com/office/drawing/2014/main" id="{4409DB5E-90E8-428C-824D-EDB3E401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" y="2344"/>
              <a:ext cx="2111" cy="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049"/>
            <a:ext cx="7886700" cy="17081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Needs lots of data + computation (GPU) 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EBB632C-8E0A-491B-8F8A-ACDF5721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54162"/>
            <a:ext cx="621030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>
                <a:latin typeface="+mn-lt"/>
              </a:rPr>
              <a:t>Find a linear hyperplane (decision boundary) that will separate the data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of Rule-Based Classifier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7F8601-5B0D-4376-8FF1-4ED76D99F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 rule R </a:t>
            </a:r>
            <a:r>
              <a:rPr lang="en-US" altLang="en-US" b="1" dirty="0"/>
              <a:t>covers</a:t>
            </a:r>
            <a:r>
              <a:rPr lang="en-US" altLang="en-US" dirty="0"/>
              <a:t> an instance x if the attributes of the instance satisfy the condition of the rule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E692F2-FF51-4FD6-9FAE-0E0479BA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603543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3"/>
                <a:stretch>
                  <a:fillRect l="-743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FFE4D56-F265-4BD5-90F7-DF13D928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F932B1D-8D58-43CA-A2A6-01F570B2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One Possible Solution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D88B447-B322-4775-BA71-079100A65CF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D658170A-E205-4BD9-A903-3C65460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11971FA5-22DA-478B-A664-88E1F65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2837B154-CFB5-47DA-8277-DEB1AA2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23FFA325-6FA7-405F-8850-4DBA99D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0A6D5432-3D10-4DFB-83EA-E6D12A76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267EDD80-FBE9-4823-8FB4-1E92A962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FD49A990-5088-49BB-9161-E79E0D7B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1C23445A-B8BC-40A9-A79C-8C4A2F5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7D5F9B93-FE17-467E-9434-EB730BEC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CE142A1E-9037-42B6-ABBD-74D7D87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B9A7B166-0A2B-4A76-B916-DDA8E734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720FB27C-C63D-4866-9C79-92E92B43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B7DE2A19-4364-4E7F-A5A3-EC43BD7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6C4CB861-76AE-4998-A36D-127A6C5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>
              <a:extLst>
                <a:ext uri="{FF2B5EF4-FFF2-40B4-BE49-F238E27FC236}">
                  <a16:creationId xmlns:a16="http://schemas.microsoft.com/office/drawing/2014/main" id="{EA4AFB9E-52CB-409A-8729-6505C9C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Oval 19">
              <a:extLst>
                <a:ext uri="{FF2B5EF4-FFF2-40B4-BE49-F238E27FC236}">
                  <a16:creationId xmlns:a16="http://schemas.microsoft.com/office/drawing/2014/main" id="{17B39E89-D9E0-40C9-8D4F-E166464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2" name="Line 20">
            <a:extLst>
              <a:ext uri="{FF2B5EF4-FFF2-40B4-BE49-F238E27FC236}">
                <a16:creationId xmlns:a16="http://schemas.microsoft.com/office/drawing/2014/main" id="{0C5BDD36-5211-4711-9D28-20F3B87A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9057922-6407-4E82-8BA0-10C53F1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FF3C1EF6-9B63-4472-AEA8-32C9DC7D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Another possible solution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B9147389-8E93-4C69-BF64-D7332DB2B4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20D131A7-28E0-4894-AF11-11E45FB1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F3A1A731-AC46-4485-993D-5D0DF458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B7E7E1B-E92C-48EA-85E7-9478762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43BB798A-2DA1-4BBB-90BD-BF4142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9CA8A97-BD26-4233-A756-44FBACA9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1A578243-8780-464A-8821-209BE585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7DD3326-9D06-4EBA-A403-F0ABEA48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B0ED56A-BF9E-4AB1-8F14-4D58154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C5005716-9669-4D41-84F5-83749F33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>
              <a:extLst>
                <a:ext uri="{FF2B5EF4-FFF2-40B4-BE49-F238E27FC236}">
                  <a16:creationId xmlns:a16="http://schemas.microsoft.com/office/drawing/2014/main" id="{F1DEB53C-0399-46A4-B23E-2DD5E63B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>
              <a:extLst>
                <a:ext uri="{FF2B5EF4-FFF2-40B4-BE49-F238E27FC236}">
                  <a16:creationId xmlns:a16="http://schemas.microsoft.com/office/drawing/2014/main" id="{A907F042-7DCB-4DE3-BB5D-807ADD0B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>
              <a:extLst>
                <a:ext uri="{FF2B5EF4-FFF2-40B4-BE49-F238E27FC236}">
                  <a16:creationId xmlns:a16="http://schemas.microsoft.com/office/drawing/2014/main" id="{90DAA321-0418-4A70-96DE-79DF41F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>
              <a:extLst>
                <a:ext uri="{FF2B5EF4-FFF2-40B4-BE49-F238E27FC236}">
                  <a16:creationId xmlns:a16="http://schemas.microsoft.com/office/drawing/2014/main" id="{569CBE07-165B-4157-942E-AE1D7A7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>
              <a:extLst>
                <a:ext uri="{FF2B5EF4-FFF2-40B4-BE49-F238E27FC236}">
                  <a16:creationId xmlns:a16="http://schemas.microsoft.com/office/drawing/2014/main" id="{5B8C24F1-8CFE-4C32-B49A-5954472F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>
              <a:extLst>
                <a:ext uri="{FF2B5EF4-FFF2-40B4-BE49-F238E27FC236}">
                  <a16:creationId xmlns:a16="http://schemas.microsoft.com/office/drawing/2014/main" id="{7EBDAEA8-6B0B-48EA-BCD1-9229E144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>
              <a:extLst>
                <a:ext uri="{FF2B5EF4-FFF2-40B4-BE49-F238E27FC236}">
                  <a16:creationId xmlns:a16="http://schemas.microsoft.com/office/drawing/2014/main" id="{82FF49E6-B557-42E5-BCCE-8BAE99B1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Line 20">
            <a:extLst>
              <a:ext uri="{FF2B5EF4-FFF2-40B4-BE49-F238E27FC236}">
                <a16:creationId xmlns:a16="http://schemas.microsoft.com/office/drawing/2014/main" id="{99130D53-9050-4B3C-BA89-9AF668F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Other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hyperplane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maximizes</a:t>
            </a:r>
            <a:r>
              <a:rPr lang="en-US" altLang="en-US" sz="2000" dirty="0">
                <a:latin typeface="+mn-lt"/>
              </a:rPr>
              <a:t> the margin =&gt; B1 is better than B2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61E0972-46C3-468B-9BCA-03E1ADC8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10F6540F-648C-45B0-B075-42A163C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1840" imgH="7017120" progId="">
                  <p:embed/>
                </p:oleObj>
              </mc:Choice>
              <mc:Fallback>
                <p:oleObj r:id="rId3" imgW="7431840" imgH="701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>
            <a:extLst>
              <a:ext uri="{FF2B5EF4-FFF2-40B4-BE49-F238E27FC236}">
                <a16:creationId xmlns:a16="http://schemas.microsoft.com/office/drawing/2014/main" id="{8918E278-3D11-47E8-9FAB-0C872479B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1905000"/>
            <a:ext cx="1222375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E7A6F18-BFC8-4241-9C6B-0BADA752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8720" imgH="169560" progId="">
                  <p:embed/>
                </p:oleObj>
              </mc:Choice>
              <mc:Fallback>
                <p:oleObj r:id="rId5" imgW="738720" imgH="169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>
            <a:extLst>
              <a:ext uri="{FF2B5EF4-FFF2-40B4-BE49-F238E27FC236}">
                <a16:creationId xmlns:a16="http://schemas.microsoft.com/office/drawing/2014/main" id="{0E6F5D04-9E4B-45E3-99FB-A8084B2E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2438400"/>
            <a:ext cx="1298575" cy="823913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EBFFFFCD-7A1F-491A-85DD-EDEC23CE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49960" imgH="169560" progId="">
                  <p:embed/>
                </p:oleObj>
              </mc:Choice>
              <mc:Fallback>
                <p:oleObj r:id="rId7" imgW="849960" imgH="169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>
            <a:extLst>
              <a:ext uri="{FF2B5EF4-FFF2-40B4-BE49-F238E27FC236}">
                <a16:creationId xmlns:a16="http://schemas.microsoft.com/office/drawing/2014/main" id="{37250326-D303-4C8F-A638-6C242783F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3613"/>
            <a:ext cx="1219200" cy="779462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6175C6DD-7586-4549-9556-2CD1219B8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07480" imgH="169560" progId="">
                  <p:embed/>
                </p:oleObj>
              </mc:Choice>
              <mc:Fallback>
                <p:oleObj r:id="rId9" imgW="807480" imgH="169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604FAFA7-2F57-4504-A3EA-D45BDF059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36120" imgH="190080" progId="">
                  <p:embed/>
                </p:oleObj>
              </mc:Choice>
              <mc:Fallback>
                <p:oleObj r:id="rId11" imgW="3336120" imgH="190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0C2D1AAC-03D6-411D-93C5-26E206EB1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59480" imgH="392040" progId="">
                  <p:embed/>
                </p:oleObj>
              </mc:Choice>
              <mc:Fallback>
                <p:oleObj r:id="rId13" imgW="1059480" imgH="3920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BC4E427-C84B-46CC-911B-FEA3A774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FEA4576-4542-4BD7-BA3D-AA082A94A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5527B82-3D71-49BF-9069-BE42F724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9480" imgH="392040" progId="">
                  <p:embed/>
                </p:oleObj>
              </mc:Choice>
              <mc:Fallback>
                <p:oleObj r:id="rId3" imgW="1059480" imgH="392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286000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78E80CEF-62A9-412A-83B3-C72F39AF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21640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34400" imgH="223200" progId="">
                  <p:embed/>
                </p:oleObj>
              </mc:Choice>
              <mc:Fallback>
                <p:oleObj r:id="rId5" imgW="3434400" imgH="22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16400"/>
                        <a:ext cx="5018087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33F09694-B2EE-47D0-A73E-FB7AB0AB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8360" imgH="392040" progId="">
                  <p:embed/>
                </p:oleObj>
              </mc:Choice>
              <mc:Fallback>
                <p:oleObj r:id="rId7" imgW="918360" imgH="392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7886700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slack variables to account for violations</a:t>
            </a:r>
          </a:p>
          <a:p>
            <a:r>
              <a:rPr lang="en-US" altLang="en-US" dirty="0"/>
              <a:t>Use hyperplane that minimizes slack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2376489" y="2043113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>
                  <a:latin typeface="Arial" panose="020B06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89259B2-16FA-46FF-814C-BC6015192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AD78BCA-FA76-49BB-8E29-EB103B11D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What if the problem is not linearly separable?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Introduce slack variables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Need to minimize: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Subject to: 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1C288FD-1D1B-4FBC-B693-F78E35D7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5000" imgH="223200" progId="">
                  <p:embed/>
                </p:oleObj>
              </mc:Choice>
              <mc:Fallback>
                <p:oleObj r:id="rId3" imgW="3825000" imgH="223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3A585DB-E23B-423F-B887-E56633204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96600" imgH="476280" progId="">
                  <p:embed/>
                </p:oleObj>
              </mc:Choice>
              <mc:Fallback>
                <p:oleObj r:id="rId5" imgW="1596600" imgH="476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Oval 5">
            <a:extLst>
              <a:ext uri="{FF2B5EF4-FFF2-40B4-BE49-F238E27FC236}">
                <a16:creationId xmlns:a16="http://schemas.microsoft.com/office/drawing/2014/main" id="{B1464232-1094-494D-B041-C8EED0F6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95A915F7-AE68-4B81-9CF3-3F8F3CD5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19003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/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531394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08613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649788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49788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5030788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030788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713" y="5834323"/>
            <a:ext cx="6515100" cy="1130998"/>
          </a:xfrm>
        </p:spPr>
        <p:txBody>
          <a:bodyPr/>
          <a:lstStyle/>
          <a:p>
            <a:r>
              <a:rPr lang="en-US" altLang="en-US" dirty="0"/>
              <a:t>Project data into higher dimensional space</a:t>
            </a:r>
          </a:p>
          <a:p>
            <a:r>
              <a:rPr lang="en-US" altLang="en-US" dirty="0"/>
              <a:t>Using the Kernel trick!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5"/>
            <a:ext cx="6170612" cy="4627563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/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</a:t>
            </a:r>
          </a:p>
          <a:p>
            <a:r>
              <a:rPr lang="en-US" altLang="en-US" dirty="0"/>
              <a:t>Reduces overfitting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sampling</a:t>
            </a:r>
          </a:p>
          <a:p>
            <a:endParaRPr lang="en-US" altLang="en-US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</a:t>
                </a:r>
              </a:p>
              <a:p>
                <a:pPr lvl="1"/>
                <a:r>
                  <a:rPr lang="en-US" altLang="en-US" dirty="0"/>
                  <a:t>Each classifier has error rate,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</a:t>
                </a:r>
              </a:p>
              <a:p>
                <a:pPr lvl="1"/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4" name="Text Box 6">
            <a:extLst>
              <a:ext uri="{FF2B5EF4-FFF2-40B4-BE49-F238E27FC236}">
                <a16:creationId xmlns:a16="http://schemas.microsoft.com/office/drawing/2014/main" id="{698A97A7-598E-4B89-BA80-63D5C4C8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367338"/>
            <a:ext cx="84312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Notes 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13 is the majority vote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binomial coefficient gives the number of </a:t>
            </a:r>
            <a:r>
              <a:rPr lang="en-US" altLang="en-US" sz="1600" dirty="0" err="1">
                <a:latin typeface="Arial" panose="020B0604020202020204" pitchFamily="34" charset="0"/>
              </a:rPr>
              <a:t>of</a:t>
            </a:r>
            <a:r>
              <a:rPr lang="en-US" altLang="en-US" sz="1600" dirty="0">
                <a:latin typeface="Arial" panose="020B0604020202020204" pitchFamily="34" charset="0"/>
              </a:rPr>
              <a:t> ways you can choose </a:t>
            </a:r>
            <a:r>
              <a:rPr lang="en-US" altLang="en-US" sz="1600" dirty="0" err="1"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</a:rPr>
              <a:t> out of 25 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3F9FB482-A1EF-4429-B9D5-DC2FBB89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22" y="3644927"/>
            <a:ext cx="351472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= Probability that 13 or more </a:t>
            </a:r>
            <a:br>
              <a:rPr lang="en-US" altLang="en-US" sz="2000" dirty="0"/>
            </a:br>
            <a:r>
              <a:rPr lang="en-US" altLang="en-US" sz="2000" dirty="0"/>
              <a:t>classifier make the wrong </a:t>
            </a:r>
            <a:br>
              <a:rPr lang="en-US" altLang="en-US" sz="2000" dirty="0"/>
            </a:br>
            <a:r>
              <a:rPr lang="en-US" alt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generate an ensemble of classifiers?</a:t>
            </a:r>
          </a:p>
          <a:p>
            <a:pPr lvl="1"/>
            <a:r>
              <a:rPr lang="en-US" altLang="en-US"/>
              <a:t>Bagging</a:t>
            </a:r>
          </a:p>
          <a:p>
            <a:pPr lvl="1"/>
            <a:r>
              <a:rPr lang="en-US" altLang="en-US"/>
              <a:t>Boosting</a:t>
            </a:r>
          </a:p>
          <a:p>
            <a:pPr lvl="1"/>
            <a:r>
              <a:rPr lang="en-US" altLang="en-US"/>
              <a:t>Random Forests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</a:t>
            </a:r>
            <a:r>
              <a:rPr lang="en-US" altLang="en-US" dirty="0"/>
              <a:t> with replacement 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953293" y="2209800"/>
            <a:ext cx="7237413" cy="8509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increased; therefore it is more likely to be chosen again in subsequent rounds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0CBEA-BB82-4232-8DAE-E46836F8C899}"/>
              </a:ext>
            </a:extLst>
          </p:cNvPr>
          <p:cNvGrpSpPr/>
          <p:nvPr/>
        </p:nvGrpSpPr>
        <p:grpSpPr>
          <a:xfrm>
            <a:off x="534193" y="2514600"/>
            <a:ext cx="8075613" cy="990600"/>
            <a:chOff x="533400" y="283845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3845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1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0559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B55B1EC-D465-4EB5-8528-7F9F47EA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40885E6-09BD-4485-9B29-92A87D305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Error rate: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Importance of a classifier: 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6977E691-0CFA-468E-930C-3FEBD61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1840" imgH="432360" progId="">
                  <p:embed/>
                </p:oleObj>
              </mc:Choice>
              <mc:Fallback>
                <p:oleObj r:id="rId3" imgW="1761840" imgH="43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240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37F59D30-A86C-4B76-8F8A-6F2ED9207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4520" imgH="470160" progId="">
                  <p:embed/>
                </p:oleObj>
              </mc:Choice>
              <mc:Fallback>
                <p:oleObj r:id="rId5" imgW="1064520" imgH="47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>
            <a:extLst>
              <a:ext uri="{FF2B5EF4-FFF2-40B4-BE49-F238E27FC236}">
                <a16:creationId xmlns:a16="http://schemas.microsoft.com/office/drawing/2014/main" id="{958FD06B-BD58-4612-A0B9-C0E517E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"/>
          <a:stretch>
            <a:fillRect/>
          </a:stretch>
        </p:blipFill>
        <p:spPr bwMode="auto"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674B1C59-AA3C-424F-97B4-14ACB0F7A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E8EB26D-086E-4EBA-B380-8D1B2A8D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Weight update: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Classification: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E80BD3A-72FC-4E9B-BF03-8E1EDADA22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5256213" cy="1798638"/>
            <a:chOff x="816" y="1104"/>
            <a:chExt cx="3311" cy="1133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67C9F3D-4EC9-4873-984C-CEDDAFDDE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104"/>
            <a:ext cx="3311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30000" imgH="755640" progId="">
                    <p:embed/>
                  </p:oleObj>
                </mc:Choice>
                <mc:Fallback>
                  <p:oleObj r:id="rId3" imgW="2430000" imgH="755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3311" cy="11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C1870B66-6275-4D8F-9CBF-3331AD952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311" cy="1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395D2ADE-D746-4597-ADD2-E3EA256457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5789613" cy="1163638"/>
            <a:chOff x="1632" y="3312"/>
            <a:chExt cx="3647" cy="733"/>
          </a:xfrm>
        </p:grpSpPr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B9476A49-984D-4B26-8CB0-D29C8EF4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12"/>
            <a:ext cx="36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84920" imgH="432360" progId="">
                    <p:embed/>
                  </p:oleObj>
                </mc:Choice>
                <mc:Fallback>
                  <p:oleObj r:id="rId5" imgW="228492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12"/>
                          <a:ext cx="3647" cy="7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Text Box 8">
              <a:extLst>
                <a:ext uri="{FF2B5EF4-FFF2-40B4-BE49-F238E27FC236}">
                  <a16:creationId xmlns:a16="http://schemas.microsoft.com/office/drawing/2014/main" id="{7C89195D-4AD5-4570-A538-A48B3F2D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12"/>
              <a:ext cx="3647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15F88D6-304C-40D8-A02D-35596F41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56589-E2E6-482A-9AAD-44888025D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/>
              <a:t>Rules that belong to the same class appear together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94C28EAF-8E3A-47D5-BF6F-527063FBCF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19463"/>
            <a:ext cx="7770813" cy="2851150"/>
            <a:chOff x="336" y="2091"/>
            <a:chExt cx="4895" cy="1796"/>
          </a:xfrm>
        </p:grpSpPr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26567676-4593-4F4E-84C8-91717112A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091"/>
            <a:ext cx="4895" cy="1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00000" imgH="1800000" progId="">
                    <p:embed/>
                  </p:oleObj>
                </mc:Choice>
                <mc:Fallback>
                  <p:oleObj r:id="rId3" imgW="1800000" imgH="18000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91"/>
                          <a:ext cx="4895" cy="17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ACBC3538-3BB7-4EC0-B7CC-367FFDA27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91"/>
              <a:ext cx="4895" cy="1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CDAD41D3-BEDB-4B79-9083-0531A05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6520" imgH="1311120" progId="">
                  <p:embed/>
                </p:oleObj>
              </mc:Choice>
              <mc:Fallback>
                <p:oleObj r:id="rId3" imgW="6986520" imgH="13111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>
            <a:extLst>
              <a:ext uri="{FF2B5EF4-FFF2-40B4-BE49-F238E27FC236}">
                <a16:creationId xmlns:a16="http://schemas.microsoft.com/office/drawing/2014/main" id="{5FA01A7A-0272-46D1-9728-5622CB1C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9DE041C-C930-4274-AF95-59CB59C522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6780213" cy="1751013"/>
            <a:chOff x="1152" y="816"/>
            <a:chExt cx="4271" cy="1103"/>
          </a:xfrm>
        </p:grpSpPr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54AC2393-AE39-4577-8340-334FE9B1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84"/>
              <a:ext cx="2783" cy="335"/>
              <a:chOff x="1152" y="1584"/>
              <a:chExt cx="2783" cy="335"/>
            </a:xfrm>
          </p:grpSpPr>
          <p:sp>
            <p:nvSpPr>
              <p:cNvPr id="84997" name="Rectangle 5">
                <a:extLst>
                  <a:ext uri="{FF2B5EF4-FFF2-40B4-BE49-F238E27FC236}">
                    <a16:creationId xmlns:a16="http://schemas.microsoft.com/office/drawing/2014/main" id="{9FC7EF24-ECED-4A70-B4DE-2AFF6353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8" name="Rectangle 6">
                <a:extLst>
                  <a:ext uri="{FF2B5EF4-FFF2-40B4-BE49-F238E27FC236}">
                    <a16:creationId xmlns:a16="http://schemas.microsoft.com/office/drawing/2014/main" id="{3906D6DA-B631-4FDF-B447-F3430689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9" name="Rectangle 7">
                <a:extLst>
                  <a:ext uri="{FF2B5EF4-FFF2-40B4-BE49-F238E27FC236}">
                    <a16:creationId xmlns:a16="http://schemas.microsoft.com/office/drawing/2014/main" id="{E129F4B4-D75F-4F39-8856-D258D96D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0" name="Rectangle 8">
                <a:extLst>
                  <a:ext uri="{FF2B5EF4-FFF2-40B4-BE49-F238E27FC236}">
                    <a16:creationId xmlns:a16="http://schemas.microsoft.com/office/drawing/2014/main" id="{5D1D9E5F-1E7C-4016-AB9E-740782D3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1" name="Rectangle 9">
                <a:extLst>
                  <a:ext uri="{FF2B5EF4-FFF2-40B4-BE49-F238E27FC236}">
                    <a16:creationId xmlns:a16="http://schemas.microsoft.com/office/drawing/2014/main" id="{241396F6-9670-44D5-8942-3F6317E1F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2" name="Rectangle 10">
                <a:extLst>
                  <a:ext uri="{FF2B5EF4-FFF2-40B4-BE49-F238E27FC236}">
                    <a16:creationId xmlns:a16="http://schemas.microsoft.com/office/drawing/2014/main" id="{EDC42B7D-6DF5-43A6-8B10-CEFA9EE4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D0A53CD8-10C9-4524-B99D-FB1B496B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1"/>
              <a:ext cx="479" cy="481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5B660298-75E2-4D65-8276-4151CD5E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points for training</a:t>
              </a:r>
            </a:p>
          </p:txBody>
        </p:sp>
      </p:grpSp>
      <p:grpSp>
        <p:nvGrpSpPr>
          <p:cNvPr id="85005" name="Group 13">
            <a:extLst>
              <a:ext uri="{FF2B5EF4-FFF2-40B4-BE49-F238E27FC236}">
                <a16:creationId xmlns:a16="http://schemas.microsoft.com/office/drawing/2014/main" id="{80A016C5-C288-48A7-8F3F-AE98554EA25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6780213" cy="1751013"/>
            <a:chOff x="192" y="816"/>
            <a:chExt cx="4271" cy="1103"/>
          </a:xfrm>
        </p:grpSpPr>
        <p:sp>
          <p:nvSpPr>
            <p:cNvPr id="85006" name="AutoShape 14">
              <a:extLst>
                <a:ext uri="{FF2B5EF4-FFF2-40B4-BE49-F238E27FC236}">
                  <a16:creationId xmlns:a16="http://schemas.microsoft.com/office/drawing/2014/main" id="{F00276C1-138F-4C3D-B2B8-25E4AAB0FF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0" y="-15"/>
              <a:ext cx="239" cy="2495"/>
            </a:xfrm>
            <a:prstGeom prst="rightBrace">
              <a:avLst>
                <a:gd name="adj1" fmla="val 86994"/>
                <a:gd name="adj2" fmla="val 50000"/>
              </a:avLst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>
              <a:extLst>
                <a:ext uri="{FF2B5EF4-FFF2-40B4-BE49-F238E27FC236}">
                  <a16:creationId xmlns:a16="http://schemas.microsoft.com/office/drawing/2014/main" id="{498FB01E-F828-4462-8D3D-97CDBEA90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2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85008" name="Object 16">
              <a:extLst>
                <a:ext uri="{FF2B5EF4-FFF2-40B4-BE49-F238E27FC236}">
                  <a16:creationId xmlns:a16="http://schemas.microsoft.com/office/drawing/2014/main" id="{9749A1D0-AA24-41D8-9EE3-374D93BE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73"/>
            <a:ext cx="42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441040" imgH="704160" progId="">
                    <p:embed/>
                  </p:oleObj>
                </mc:Choice>
                <mc:Fallback>
                  <p:oleObj r:id="rId5" imgW="5441040" imgH="7041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1" cy="5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B0B707D7-B971-41B6-BE34-31080F289F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5484813" cy="2894013"/>
            <a:chOff x="1392" y="1296"/>
            <a:chExt cx="3455" cy="1823"/>
          </a:xfrm>
        </p:grpSpPr>
        <p:grpSp>
          <p:nvGrpSpPr>
            <p:cNvPr id="85010" name="Group 18">
              <a:extLst>
                <a:ext uri="{FF2B5EF4-FFF2-40B4-BE49-F238E27FC236}">
                  <a16:creationId xmlns:a16="http://schemas.microsoft.com/office/drawing/2014/main" id="{ACEF4787-B4B6-4DA9-BA37-90EAC2279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2543" cy="335"/>
              <a:chOff x="1392" y="2784"/>
              <a:chExt cx="2543" cy="335"/>
            </a:xfrm>
          </p:grpSpPr>
          <p:sp>
            <p:nvSpPr>
              <p:cNvPr id="85011" name="Rectangle 19">
                <a:extLst>
                  <a:ext uri="{FF2B5EF4-FFF2-40B4-BE49-F238E27FC236}">
                    <a16:creationId xmlns:a16="http://schemas.microsoft.com/office/drawing/2014/main" id="{EB091588-263A-4609-A5B4-3AA5D34F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20">
                <a:extLst>
                  <a:ext uri="{FF2B5EF4-FFF2-40B4-BE49-F238E27FC236}">
                    <a16:creationId xmlns:a16="http://schemas.microsoft.com/office/drawing/2014/main" id="{76F817B3-91D7-498E-B314-06AEE60D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21">
                <a:extLst>
                  <a:ext uri="{FF2B5EF4-FFF2-40B4-BE49-F238E27FC236}">
                    <a16:creationId xmlns:a16="http://schemas.microsoft.com/office/drawing/2014/main" id="{2D59014E-E8DA-477C-BF99-4B81AA6F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22">
                <a:extLst>
                  <a:ext uri="{FF2B5EF4-FFF2-40B4-BE49-F238E27FC236}">
                    <a16:creationId xmlns:a16="http://schemas.microsoft.com/office/drawing/2014/main" id="{5745FD9F-9C77-4FB0-BA4E-07203F2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73AC21F1-0BB1-4A56-A37D-37809F05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767EF2A-2CF7-4CB3-A167-7B4A5B29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64AD7929-D5B3-4E39-B2F7-B3701E246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5"/>
              <a:ext cx="911" cy="148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8D28EB1-FCDF-4E40-AD17-272A6EF0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3E3CE83-0A0D-42D1-950E-4377AC28A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4600" imgH="5220720" progId="">
                  <p:embed/>
                </p:oleObj>
              </mc:Choice>
              <mc:Fallback>
                <p:oleObj r:id="rId3" imgW="7014600" imgH="522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71A7FA10-C398-486B-9D86-A0B8B77A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FE992C0-AABA-4163-A19C-DFCB7D07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2222EDF-1164-4E10-8823-E7E57AC3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64B42371-1CB1-4362-8496-DA3C5E37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2E40A5D-B622-4C7C-9849-1E508619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B4A7B42-BB1B-45AA-931D-9879AC1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CD6F9A-F6C6-4B99-BC63-F1B639E7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80EF1767-0330-4D82-BC1E-F1C736BA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31E17B33-9FD7-49C0-809A-BA472D6D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949E2BD4-7555-441E-957B-CD8146F7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4F6B11C0-1213-4CC7-9C70-716B6CC2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2A54F3B-385D-4DE3-AA55-030844A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Linear Discriminant Analysis</a:t>
            </a:r>
          </a:p>
          <a:p>
            <a:r>
              <a:rPr lang="en-US" altLang="en-US"/>
              <a:t>Regularized Models (Shrinkage)</a:t>
            </a:r>
          </a:p>
          <a:p>
            <a:r>
              <a:rPr lang="en-US" altLang="en-US"/>
              <a:t>Stacking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43D1D38-1B93-450F-B901-DE8C1B714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7220091-40A9-4895-AECE-46AD7D74F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b="1" dirty="0"/>
              <a:t>Class Imbalance Problem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27238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8268F2F3-D6B6-48E7-BBA1-BE6113CB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D55F46E-2734-414A-B8DF-40A0C530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9EAB67D-F4D5-471F-AAFF-11DD61BD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11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3" name="Picture 5" descr="Learning from Imbalanced Classes - Silicon Valley Data Science">
            <a:extLst>
              <a:ext uri="{FF2B5EF4-FFF2-40B4-BE49-F238E27FC236}">
                <a16:creationId xmlns:a16="http://schemas.microsoft.com/office/drawing/2014/main" id="{2EDDB2AC-318A-47DF-8B5B-50F17B9E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9" name="Rectangle 1">
            <a:extLst>
              <a:ext uri="{FF2B5EF4-FFF2-40B4-BE49-F238E27FC236}">
                <a16:creationId xmlns:a16="http://schemas.microsoft.com/office/drawing/2014/main" id="{882AA057-3C4C-4BAD-AE31-9093966C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A24CBB53-C23C-4BDB-B3FD-BFA1B6691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57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Consider a 2-class problem</a:t>
            </a: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simple model: </a:t>
            </a:r>
          </a:p>
          <a:p>
            <a:pPr lvl="1"/>
            <a:r>
              <a:rPr lang="en-US" altLang="en-US" dirty="0"/>
              <a:t>Always predict Class 0</a:t>
            </a:r>
          </a:p>
          <a:p>
            <a:pPr lvl="1"/>
            <a:r>
              <a:rPr lang="en-US" altLang="en-US" dirty="0"/>
              <a:t>accuracy =  9990/10000 = 99.9 %</a:t>
            </a:r>
          </a:p>
          <a:p>
            <a:pPr lvl="1"/>
            <a:r>
              <a:rPr lang="en-US" altLang="en-US" dirty="0"/>
              <a:t> error =  0.1%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Issues</a:t>
            </a:r>
            <a:r>
              <a:rPr lang="en-US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Evaluation: accuracy is misleading.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Learning: Most classifiers try to optimize accuracy/error. </a:t>
            </a:r>
            <a:r>
              <a:rPr lang="en-US" altLang="en-US" b="1" dirty="0"/>
              <a:t>These classifiers will not learn how to find examples of Class 1!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E6092F-0940-4770-9C9D-C3B6F9524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Evaluation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4EBCEB6-D916-4EF8-8139-879FF7926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Do not use accuracy to evaluate for problems with strong class imbalance!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Use instead:</a:t>
            </a:r>
          </a:p>
          <a:p>
            <a:r>
              <a:rPr lang="en-US" altLang="en-US" dirty="0"/>
              <a:t>ROC curves and AUC (area under the curve)</a:t>
            </a:r>
          </a:p>
          <a:p>
            <a:r>
              <a:rPr lang="en-US" altLang="en-US" dirty="0"/>
              <a:t>Precision/Recall plots or the F1 Score</a:t>
            </a:r>
          </a:p>
          <a:p>
            <a:r>
              <a:rPr lang="en-US" altLang="en-US" dirty="0"/>
              <a:t>Cohen's Kappa</a:t>
            </a:r>
          </a:p>
          <a:p>
            <a:r>
              <a:rPr lang="en-US" altLang="en-US" dirty="0"/>
              <a:t>Misclassification cost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">
            <a:extLst>
              <a:ext uri="{FF2B5EF4-FFF2-40B4-BE49-F238E27FC236}">
                <a16:creationId xmlns:a16="http://schemas.microsoft.com/office/drawing/2014/main" id="{FEC32DCB-47BB-48A7-B8E5-AFACA44B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225550"/>
            <a:ext cx="4913313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1858" name="Rectangle 2">
            <a:extLst>
              <a:ext uri="{FF2B5EF4-FFF2-40B4-BE49-F238E27FC236}">
                <a16:creationId xmlns:a16="http://schemas.microsoft.com/office/drawing/2014/main" id="{7EB6AEF2-B4A7-4D40-9CB2-4CF690FAE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00D719-D331-4BB4-9575-B4FA1DE35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324350" cy="435133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Do nothing</a:t>
            </a:r>
            <a:r>
              <a:rPr lang="en-US" altLang="en-US" dirty="0"/>
              <a:t>. Sometimes you get lucky!</a:t>
            </a:r>
          </a:p>
          <a:p>
            <a:r>
              <a:rPr lang="en-US" altLang="en-US" b="1" dirty="0"/>
              <a:t>Balance the data set</a:t>
            </a:r>
            <a:r>
              <a:rPr lang="en-US" altLang="en-US" dirty="0"/>
              <a:t>: Down-sample the majority class and/or up-sample the minority class (use sampling with replacement). Synthesize new examples with SMOTE.</a:t>
            </a:r>
            <a:br>
              <a:rPr lang="en-US" altLang="en-US" dirty="0"/>
            </a:br>
            <a:r>
              <a:rPr lang="en-US" altLang="en-US" dirty="0"/>
              <a:t>This will artificially increase the error for a mistake in the minority class.</a:t>
            </a:r>
          </a:p>
          <a:p>
            <a:r>
              <a:rPr lang="en-US" altLang="en-US" dirty="0"/>
              <a:t>Use </a:t>
            </a:r>
            <a:r>
              <a:rPr lang="en-US" altLang="en-US" b="1" dirty="0"/>
              <a:t>algorithms</a:t>
            </a:r>
            <a:r>
              <a:rPr lang="en-US" altLang="en-US" dirty="0"/>
              <a:t>  that can deal with class imbalance (see next slide).</a:t>
            </a:r>
          </a:p>
          <a:p>
            <a:r>
              <a:rPr lang="en-US" altLang="en-US" dirty="0"/>
              <a:t>Throw away minority examples and switch to an </a:t>
            </a:r>
            <a:r>
              <a:rPr lang="en-US" altLang="en-US" b="1" dirty="0"/>
              <a:t>anomaly detection </a:t>
            </a:r>
            <a:r>
              <a:rPr lang="en-US" altLang="en-US" dirty="0"/>
              <a:t>framework.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454FAC7A-000E-4315-9DF8-3700686D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44E6B1B6-DB75-43AE-9898-6FD280369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Algorithms that can deal with class imbalance: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Use a classifier that </a:t>
            </a:r>
            <a:r>
              <a:rPr lang="en-US" altLang="en-US" b="1" dirty="0"/>
              <a:t>predict a probability </a:t>
            </a:r>
            <a:r>
              <a:rPr lang="en-US" altLang="en-US" dirty="0"/>
              <a:t>and lower the decision threshold (from the default of .5). We can estimate probabilities for decision trees using the positive and negative training examples in each leaf node.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a </a:t>
            </a:r>
            <a:r>
              <a:rPr lang="en-US" altLang="en-US" b="1" dirty="0"/>
              <a:t>cost-sensitive classifier </a:t>
            </a:r>
            <a:r>
              <a:rPr lang="en-US" altLang="en-US" dirty="0"/>
              <a:t>that considers a cost matrix (not too many are available).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boosting techniques like </a:t>
            </a:r>
            <a:r>
              <a:rPr lang="en-US" altLang="en-US" b="1" dirty="0"/>
              <a:t>AdaBoost</a:t>
            </a:r>
            <a:r>
              <a:rPr lang="en-US" altLang="en-US" dirty="0"/>
              <a:t>.</a:t>
            </a:r>
          </a:p>
        </p:txBody>
      </p:sp>
      <p:pic>
        <p:nvPicPr>
          <p:cNvPr id="122883" name="Picture 3">
            <a:extLst>
              <a:ext uri="{FF2B5EF4-FFF2-40B4-BE49-F238E27FC236}">
                <a16:creationId xmlns:a16="http://schemas.microsoft.com/office/drawing/2014/main" id="{435182FA-5523-4B93-926B-9F0C036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61B72E2-72CA-46BD-B352-2B5B0D62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535D66-15F0-44C5-BC5B-12745884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7113" cy="4351338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both the antecedent and consequent of a rule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0A05C78-9970-4E46-8AD6-AACBE1EB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60719"/>
              </p:ext>
            </p:extLst>
          </p:nvPr>
        </p:nvGraphicFramePr>
        <p:xfrm>
          <a:off x="4195763" y="731838"/>
          <a:ext cx="7148512" cy="643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6880" imgH="8947080" progId="">
                  <p:embed/>
                </p:oleObj>
              </mc:Choice>
              <mc:Fallback>
                <p:oleObj r:id="rId3" imgW="9956880" imgH="8947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731838"/>
                        <a:ext cx="7148512" cy="6430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208EC2C1-3BBE-4226-9A19-C5209F5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78463"/>
            <a:ext cx="4876800" cy="75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(Status=Single)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No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Coverage = 40%,  Accuracy = 50%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9D1C1ACD-BD30-4A62-B28B-A49CDF08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Conclusion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DE7D157-788F-4855-BE1C-EF3302A3C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There are many ways to implement the classification function.</a:t>
            </a:r>
          </a:p>
          <a:p>
            <a:endParaRPr lang="en-US" altLang="en-US" sz="1700" dirty="0"/>
          </a:p>
          <a:p>
            <a:r>
              <a:rPr lang="en-US" altLang="en-US" sz="1700" dirty="0"/>
              <a:t>Each of them has a different inductive bias and often benefits from specifically created feature (e.g., interaction effects inn linear models).</a:t>
            </a:r>
          </a:p>
          <a:p>
            <a:endParaRPr lang="en-US" altLang="en-US" sz="1700" dirty="0"/>
          </a:p>
          <a:p>
            <a:r>
              <a:rPr lang="en-US" altLang="en-US" sz="1700" dirty="0"/>
              <a:t>Accuracy is a big problematic for </a:t>
            </a:r>
            <a:r>
              <a:rPr lang="en-US" altLang="en-US" sz="1700" b="1" dirty="0"/>
              <a:t>imbalanced data sets</a:t>
            </a:r>
            <a:r>
              <a:rPr lang="en-US" altLang="en-US" sz="1700" dirty="0"/>
              <a:t>. Rebalancing the data may be necessity.</a:t>
            </a:r>
          </a:p>
        </p:txBody>
      </p:sp>
      <p:pic>
        <p:nvPicPr>
          <p:cNvPr id="123908" name="Picture 123907">
            <a:extLst>
              <a:ext uri="{FF2B5EF4-FFF2-40B4-BE49-F238E27FC236}">
                <a16:creationId xmlns:a16="http://schemas.microsoft.com/office/drawing/2014/main" id="{E398A94F-351B-48C6-80CA-0DA9DB6F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4611</Words>
  <Application>Microsoft Office PowerPoint</Application>
  <PresentationFormat>On-screen Show (4:3)</PresentationFormat>
  <Paragraphs>767</Paragraphs>
  <Slides>90</Slides>
  <Notes>89</Notes>
  <HiddenSlides>30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Arial</vt:lpstr>
      <vt:lpstr>Calibri</vt:lpstr>
      <vt:lpstr>Calibri Light</vt:lpstr>
      <vt:lpstr>Cambria Math</vt:lpstr>
      <vt:lpstr>FreeSerif</vt:lpstr>
      <vt:lpstr>Symbol</vt:lpstr>
      <vt:lpstr>Times New Roman</vt:lpstr>
      <vt:lpstr>Ubuntu</vt:lpstr>
      <vt:lpstr>Ubuntu Light</vt:lpstr>
      <vt:lpstr>Wingdings</vt:lpstr>
      <vt:lpstr>1_Office Theme</vt:lpstr>
      <vt:lpstr>Introduction to  Data Mining    Chapter 4 Classification –  Alternative Techniques </vt:lpstr>
      <vt:lpstr>R Code Examples</vt:lpstr>
      <vt:lpstr>Topics</vt:lpstr>
      <vt:lpstr>Rule-Based Classifier</vt:lpstr>
      <vt:lpstr>Rule-based Classifier (Example)</vt:lpstr>
      <vt:lpstr>Application of Rule-Based Classifier</vt:lpstr>
      <vt:lpstr>Ordered Rule Set vs. Voting</vt:lpstr>
      <vt:lpstr>Rule Ordering Schemes</vt:lpstr>
      <vt:lpstr>Rule Coverage and Accuracy</vt:lpstr>
      <vt:lpstr>How does Rule-based Classifier Work?</vt:lpstr>
      <vt:lpstr>Characteristics of Rule-Based Classifier</vt:lpstr>
      <vt:lpstr>Rules From Decision Trees</vt:lpstr>
      <vt:lpstr>Effect of Rule Simplification</vt:lpstr>
      <vt:lpstr>Direct Methods of Rule Generation</vt:lpstr>
      <vt:lpstr>Rule Growing</vt:lpstr>
      <vt:lpstr>Rule Growing (Examples)</vt:lpstr>
      <vt:lpstr>Instance Elimination</vt:lpstr>
      <vt:lpstr>Rule Evaluation</vt:lpstr>
      <vt:lpstr>Stopping Criterion and Rule Pruning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Topics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Scaling issues</vt:lpstr>
      <vt:lpstr>Nearest neighbor Classification…</vt:lpstr>
      <vt:lpstr>Topics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  <vt:lpstr>Topics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Example: AdaBoost</vt:lpstr>
      <vt:lpstr>Example: AdaBoost</vt:lpstr>
      <vt:lpstr>Illustrating AdaBoost</vt:lpstr>
      <vt:lpstr>Illustrating AdaBoost</vt:lpstr>
      <vt:lpstr>Random Forests</vt:lpstr>
      <vt:lpstr>Gradient Boosted Decision Trees (XGBoost)</vt:lpstr>
      <vt:lpstr>Other Popular Approaches</vt:lpstr>
      <vt:lpstr>Topics</vt:lpstr>
      <vt:lpstr>Class Imbalance Problem</vt:lpstr>
      <vt:lpstr>Class Imbalance Problem: Evaluation</vt:lpstr>
      <vt:lpstr>Class Imbalance Problem: Learning</vt:lpstr>
      <vt:lpstr>Class Imbalance Problem: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415</cp:revision>
  <cp:lastPrinted>2001-08-28T17:59:37Z</cp:lastPrinted>
  <dcterms:created xsi:type="dcterms:W3CDTF">1998-03-18T13:44:31Z</dcterms:created>
  <dcterms:modified xsi:type="dcterms:W3CDTF">2024-10-28T14:52:44Z</dcterms:modified>
</cp:coreProperties>
</file>