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44"/>
  </p:notesMasterIdLst>
  <p:sldIdLst>
    <p:sldId id="334" r:id="rId2"/>
    <p:sldId id="335" r:id="rId3"/>
    <p:sldId id="337" r:id="rId4"/>
    <p:sldId id="305" r:id="rId5"/>
    <p:sldId id="258" r:id="rId6"/>
    <p:sldId id="259" r:id="rId7"/>
    <p:sldId id="30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23" r:id="rId16"/>
    <p:sldId id="324" r:id="rId17"/>
    <p:sldId id="325" r:id="rId18"/>
    <p:sldId id="307" r:id="rId19"/>
    <p:sldId id="270" r:id="rId20"/>
    <p:sldId id="271" r:id="rId21"/>
    <p:sldId id="272" r:id="rId22"/>
    <p:sldId id="273" r:id="rId23"/>
    <p:sldId id="274" r:id="rId24"/>
    <p:sldId id="260" r:id="rId25"/>
    <p:sldId id="275" r:id="rId26"/>
    <p:sldId id="276" r:id="rId27"/>
    <p:sldId id="277" r:id="rId28"/>
    <p:sldId id="279" r:id="rId29"/>
    <p:sldId id="280" r:id="rId30"/>
    <p:sldId id="278" r:id="rId31"/>
    <p:sldId id="281" r:id="rId32"/>
    <p:sldId id="282" r:id="rId33"/>
    <p:sldId id="283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36" r:id="rId43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334" y="91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F4DBB-6DA8-47D4-A0E5-B53F645A94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EE3C69-780D-4DBD-9B74-75CE5EEE4E51}">
      <dgm:prSet/>
      <dgm:spPr/>
      <dgm:t>
        <a:bodyPr/>
        <a:lstStyle/>
        <a:p>
          <a:r>
            <a:rPr lang="en-US"/>
            <a:t>Summary statistics  are numbers that summarize properties of the data</a:t>
          </a:r>
        </a:p>
      </dgm:t>
    </dgm:pt>
    <dgm:pt modelId="{467DF636-6460-4C23-8A84-870D4659050E}" type="parTrans" cxnId="{594A2F0A-45E1-41CD-9F92-E9150CA4BB3A}">
      <dgm:prSet/>
      <dgm:spPr/>
      <dgm:t>
        <a:bodyPr/>
        <a:lstStyle/>
        <a:p>
          <a:endParaRPr lang="en-US"/>
        </a:p>
      </dgm:t>
    </dgm:pt>
    <dgm:pt modelId="{8E446CCC-D31D-4901-9227-E0D22D1B52BA}" type="sibTrans" cxnId="{594A2F0A-45E1-41CD-9F92-E9150CA4BB3A}">
      <dgm:prSet/>
      <dgm:spPr/>
      <dgm:t>
        <a:bodyPr/>
        <a:lstStyle/>
        <a:p>
          <a:endParaRPr lang="en-US"/>
        </a:p>
      </dgm:t>
    </dgm:pt>
    <dgm:pt modelId="{1EF4BB4F-CC76-498C-A234-2CAFBA5D13DB}">
      <dgm:prSet/>
      <dgm:spPr/>
      <dgm:t>
        <a:bodyPr/>
        <a:lstStyle/>
        <a:p>
          <a:r>
            <a:rPr lang="en-US"/>
            <a:t>Summarized properties include location and spread for continuous data</a:t>
          </a:r>
          <a:br>
            <a:rPr lang="en-US"/>
          </a:br>
          <a:br>
            <a:rPr lang="en-US"/>
          </a:br>
          <a:r>
            <a:rPr lang="en-US"/>
            <a:t>Examples: 	location - mean</a:t>
          </a:r>
          <a:br>
            <a:rPr lang="en-US"/>
          </a:br>
          <a:r>
            <a:rPr lang="en-US"/>
            <a:t>                   	spread - standard deviation</a:t>
          </a:r>
        </a:p>
      </dgm:t>
    </dgm:pt>
    <dgm:pt modelId="{0CC46799-C703-4032-A8ED-1C7E5D771B0D}" type="parTrans" cxnId="{3EA1D46B-B961-424E-B1CE-0778115BE20F}">
      <dgm:prSet/>
      <dgm:spPr/>
      <dgm:t>
        <a:bodyPr/>
        <a:lstStyle/>
        <a:p>
          <a:endParaRPr lang="en-US"/>
        </a:p>
      </dgm:t>
    </dgm:pt>
    <dgm:pt modelId="{8A1BCEE0-3B1D-4497-9E91-6AB5A6115437}" type="sibTrans" cxnId="{3EA1D46B-B961-424E-B1CE-0778115BE20F}">
      <dgm:prSet/>
      <dgm:spPr/>
      <dgm:t>
        <a:bodyPr/>
        <a:lstStyle/>
        <a:p>
          <a:endParaRPr lang="en-US"/>
        </a:p>
      </dgm:t>
    </dgm:pt>
    <dgm:pt modelId="{0E4C2554-C9E1-4393-8170-0E825B7E0D76}">
      <dgm:prSet/>
      <dgm:spPr/>
      <dgm:t>
        <a:bodyPr/>
        <a:lstStyle/>
        <a:p>
          <a:r>
            <a:rPr lang="en-US"/>
            <a:t>Most summary statistics can be calculated in a single pass through the data</a:t>
          </a:r>
        </a:p>
      </dgm:t>
    </dgm:pt>
    <dgm:pt modelId="{55719B04-E668-4426-8995-B1DB5C5FC79E}" type="parTrans" cxnId="{94D0F0E9-7DAB-4376-AC79-A41484DA4FBD}">
      <dgm:prSet/>
      <dgm:spPr/>
      <dgm:t>
        <a:bodyPr/>
        <a:lstStyle/>
        <a:p>
          <a:endParaRPr lang="en-US"/>
        </a:p>
      </dgm:t>
    </dgm:pt>
    <dgm:pt modelId="{E0E6026F-77A5-4EAC-B75D-E9587C076178}" type="sibTrans" cxnId="{94D0F0E9-7DAB-4376-AC79-A41484DA4FBD}">
      <dgm:prSet/>
      <dgm:spPr/>
      <dgm:t>
        <a:bodyPr/>
        <a:lstStyle/>
        <a:p>
          <a:endParaRPr lang="en-US"/>
        </a:p>
      </dgm:t>
    </dgm:pt>
    <dgm:pt modelId="{BA65BE11-F172-4779-ADA3-2A44CA7D0D1E}" type="pres">
      <dgm:prSet presAssocID="{5DBF4DBB-6DA8-47D4-A0E5-B53F645A94AC}" presName="root" presStyleCnt="0">
        <dgm:presLayoutVars>
          <dgm:dir/>
          <dgm:resizeHandles val="exact"/>
        </dgm:presLayoutVars>
      </dgm:prSet>
      <dgm:spPr/>
    </dgm:pt>
    <dgm:pt modelId="{C0012229-081F-45F0-81CF-48F713738251}" type="pres">
      <dgm:prSet presAssocID="{5FEE3C69-780D-4DBD-9B74-75CE5EEE4E51}" presName="compNode" presStyleCnt="0"/>
      <dgm:spPr/>
    </dgm:pt>
    <dgm:pt modelId="{28309662-A327-4E6C-8DC3-3124BE1B29C9}" type="pres">
      <dgm:prSet presAssocID="{5FEE3C69-780D-4DBD-9B74-75CE5EEE4E51}" presName="bgRect" presStyleLbl="bgShp" presStyleIdx="0" presStyleCnt="3"/>
      <dgm:spPr/>
    </dgm:pt>
    <dgm:pt modelId="{F239E418-DAC7-4109-A57F-C5215A39769D}" type="pres">
      <dgm:prSet presAssocID="{5FEE3C69-780D-4DBD-9B74-75CE5EEE4E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CD6953-91D2-48DF-9CE9-50BD7365AC9F}" type="pres">
      <dgm:prSet presAssocID="{5FEE3C69-780D-4DBD-9B74-75CE5EEE4E51}" presName="spaceRect" presStyleCnt="0"/>
      <dgm:spPr/>
    </dgm:pt>
    <dgm:pt modelId="{E0A60D64-B6E6-41A1-9281-72AD16F0F4AC}" type="pres">
      <dgm:prSet presAssocID="{5FEE3C69-780D-4DBD-9B74-75CE5EEE4E51}" presName="parTx" presStyleLbl="revTx" presStyleIdx="0" presStyleCnt="3">
        <dgm:presLayoutVars>
          <dgm:chMax val="0"/>
          <dgm:chPref val="0"/>
        </dgm:presLayoutVars>
      </dgm:prSet>
      <dgm:spPr/>
    </dgm:pt>
    <dgm:pt modelId="{DCD0DFFF-E468-43DC-8BC1-72774E5E6EB1}" type="pres">
      <dgm:prSet presAssocID="{8E446CCC-D31D-4901-9227-E0D22D1B52BA}" presName="sibTrans" presStyleCnt="0"/>
      <dgm:spPr/>
    </dgm:pt>
    <dgm:pt modelId="{64E00694-BC89-4D58-B733-563C374F2427}" type="pres">
      <dgm:prSet presAssocID="{1EF4BB4F-CC76-498C-A234-2CAFBA5D13DB}" presName="compNode" presStyleCnt="0"/>
      <dgm:spPr/>
    </dgm:pt>
    <dgm:pt modelId="{7C29B29D-3ECD-4AB4-A047-DE5D8848DA09}" type="pres">
      <dgm:prSet presAssocID="{1EF4BB4F-CC76-498C-A234-2CAFBA5D13DB}" presName="bgRect" presStyleLbl="bgShp" presStyleIdx="1" presStyleCnt="3"/>
      <dgm:spPr/>
    </dgm:pt>
    <dgm:pt modelId="{8CCABA9C-8174-4B31-8CB5-20571D78FF3D}" type="pres">
      <dgm:prSet presAssocID="{1EF4BB4F-CC76-498C-A234-2CAFBA5D13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ADAEF-08D1-414A-8BD0-4BE2121368DE}" type="pres">
      <dgm:prSet presAssocID="{1EF4BB4F-CC76-498C-A234-2CAFBA5D13DB}" presName="spaceRect" presStyleCnt="0"/>
      <dgm:spPr/>
    </dgm:pt>
    <dgm:pt modelId="{2A549CE2-2A6D-4C20-BFAF-B467929CA518}" type="pres">
      <dgm:prSet presAssocID="{1EF4BB4F-CC76-498C-A234-2CAFBA5D13DB}" presName="parTx" presStyleLbl="revTx" presStyleIdx="1" presStyleCnt="3">
        <dgm:presLayoutVars>
          <dgm:chMax val="0"/>
          <dgm:chPref val="0"/>
        </dgm:presLayoutVars>
      </dgm:prSet>
      <dgm:spPr/>
    </dgm:pt>
    <dgm:pt modelId="{5572A272-DD4A-41F0-BC92-E54628A6885F}" type="pres">
      <dgm:prSet presAssocID="{8A1BCEE0-3B1D-4497-9E91-6AB5A6115437}" presName="sibTrans" presStyleCnt="0"/>
      <dgm:spPr/>
    </dgm:pt>
    <dgm:pt modelId="{7C495300-AA76-4DA6-BE26-645E5E805DF6}" type="pres">
      <dgm:prSet presAssocID="{0E4C2554-C9E1-4393-8170-0E825B7E0D76}" presName="compNode" presStyleCnt="0"/>
      <dgm:spPr/>
    </dgm:pt>
    <dgm:pt modelId="{1B2A65B9-2668-493E-8303-181AE5467869}" type="pres">
      <dgm:prSet presAssocID="{0E4C2554-C9E1-4393-8170-0E825B7E0D76}" presName="bgRect" presStyleLbl="bgShp" presStyleIdx="2" presStyleCnt="3"/>
      <dgm:spPr/>
    </dgm:pt>
    <dgm:pt modelId="{EB6427AE-80A0-4158-82C1-BADFBAFFBFF5}" type="pres">
      <dgm:prSet presAssocID="{0E4C2554-C9E1-4393-8170-0E825B7E0D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7860A3D-884D-4260-8231-88838504DD2E}" type="pres">
      <dgm:prSet presAssocID="{0E4C2554-C9E1-4393-8170-0E825B7E0D76}" presName="spaceRect" presStyleCnt="0"/>
      <dgm:spPr/>
    </dgm:pt>
    <dgm:pt modelId="{0F410659-026E-47FC-9E4E-D82502A66949}" type="pres">
      <dgm:prSet presAssocID="{0E4C2554-C9E1-4393-8170-0E825B7E0D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4A2F0A-45E1-41CD-9F92-E9150CA4BB3A}" srcId="{5DBF4DBB-6DA8-47D4-A0E5-B53F645A94AC}" destId="{5FEE3C69-780D-4DBD-9B74-75CE5EEE4E51}" srcOrd="0" destOrd="0" parTransId="{467DF636-6460-4C23-8A84-870D4659050E}" sibTransId="{8E446CCC-D31D-4901-9227-E0D22D1B52BA}"/>
    <dgm:cxn modelId="{04FE2E0E-27D0-4565-9DF6-D8990E16A6C5}" type="presOf" srcId="{5DBF4DBB-6DA8-47D4-A0E5-B53F645A94AC}" destId="{BA65BE11-F172-4779-ADA3-2A44CA7D0D1E}" srcOrd="0" destOrd="0" presId="urn:microsoft.com/office/officeart/2018/2/layout/IconVerticalSolidList"/>
    <dgm:cxn modelId="{CB64E424-3AAD-4A5C-B60D-E02BEE40E2DF}" type="presOf" srcId="{1EF4BB4F-CC76-498C-A234-2CAFBA5D13DB}" destId="{2A549CE2-2A6D-4C20-BFAF-B467929CA518}" srcOrd="0" destOrd="0" presId="urn:microsoft.com/office/officeart/2018/2/layout/IconVerticalSolidList"/>
    <dgm:cxn modelId="{90477064-D20D-4BFF-B59D-EEEF809E69AB}" type="presOf" srcId="{0E4C2554-C9E1-4393-8170-0E825B7E0D76}" destId="{0F410659-026E-47FC-9E4E-D82502A66949}" srcOrd="0" destOrd="0" presId="urn:microsoft.com/office/officeart/2018/2/layout/IconVerticalSolidList"/>
    <dgm:cxn modelId="{219E5267-9AD1-4195-A0AA-A42422019CE9}" type="presOf" srcId="{5FEE3C69-780D-4DBD-9B74-75CE5EEE4E51}" destId="{E0A60D64-B6E6-41A1-9281-72AD16F0F4AC}" srcOrd="0" destOrd="0" presId="urn:microsoft.com/office/officeart/2018/2/layout/IconVerticalSolidList"/>
    <dgm:cxn modelId="{3EA1D46B-B961-424E-B1CE-0778115BE20F}" srcId="{5DBF4DBB-6DA8-47D4-A0E5-B53F645A94AC}" destId="{1EF4BB4F-CC76-498C-A234-2CAFBA5D13DB}" srcOrd="1" destOrd="0" parTransId="{0CC46799-C703-4032-A8ED-1C7E5D771B0D}" sibTransId="{8A1BCEE0-3B1D-4497-9E91-6AB5A6115437}"/>
    <dgm:cxn modelId="{94D0F0E9-7DAB-4376-AC79-A41484DA4FBD}" srcId="{5DBF4DBB-6DA8-47D4-A0E5-B53F645A94AC}" destId="{0E4C2554-C9E1-4393-8170-0E825B7E0D76}" srcOrd="2" destOrd="0" parTransId="{55719B04-E668-4426-8995-B1DB5C5FC79E}" sibTransId="{E0E6026F-77A5-4EAC-B75D-E9587C076178}"/>
    <dgm:cxn modelId="{8D47181D-05C4-4EC5-9166-98F6AC83A5D7}" type="presParOf" srcId="{BA65BE11-F172-4779-ADA3-2A44CA7D0D1E}" destId="{C0012229-081F-45F0-81CF-48F713738251}" srcOrd="0" destOrd="0" presId="urn:microsoft.com/office/officeart/2018/2/layout/IconVerticalSolidList"/>
    <dgm:cxn modelId="{FEF33E33-D13A-408E-97A0-367A5A40DE22}" type="presParOf" srcId="{C0012229-081F-45F0-81CF-48F713738251}" destId="{28309662-A327-4E6C-8DC3-3124BE1B29C9}" srcOrd="0" destOrd="0" presId="urn:microsoft.com/office/officeart/2018/2/layout/IconVerticalSolidList"/>
    <dgm:cxn modelId="{1255CB31-F612-455C-86B0-7002DC162E72}" type="presParOf" srcId="{C0012229-081F-45F0-81CF-48F713738251}" destId="{F239E418-DAC7-4109-A57F-C5215A39769D}" srcOrd="1" destOrd="0" presId="urn:microsoft.com/office/officeart/2018/2/layout/IconVerticalSolidList"/>
    <dgm:cxn modelId="{799BBC78-15E1-49BD-83E0-2FF70D48759C}" type="presParOf" srcId="{C0012229-081F-45F0-81CF-48F713738251}" destId="{A5CD6953-91D2-48DF-9CE9-50BD7365AC9F}" srcOrd="2" destOrd="0" presId="urn:microsoft.com/office/officeart/2018/2/layout/IconVerticalSolidList"/>
    <dgm:cxn modelId="{2D3496C6-F65C-4671-998D-2997432FC617}" type="presParOf" srcId="{C0012229-081F-45F0-81CF-48F713738251}" destId="{E0A60D64-B6E6-41A1-9281-72AD16F0F4AC}" srcOrd="3" destOrd="0" presId="urn:microsoft.com/office/officeart/2018/2/layout/IconVerticalSolidList"/>
    <dgm:cxn modelId="{A188E748-2511-4E41-84FF-486BF5079E50}" type="presParOf" srcId="{BA65BE11-F172-4779-ADA3-2A44CA7D0D1E}" destId="{DCD0DFFF-E468-43DC-8BC1-72774E5E6EB1}" srcOrd="1" destOrd="0" presId="urn:microsoft.com/office/officeart/2018/2/layout/IconVerticalSolidList"/>
    <dgm:cxn modelId="{B0BBB951-5476-4E35-9A92-8ED061CAE5D5}" type="presParOf" srcId="{BA65BE11-F172-4779-ADA3-2A44CA7D0D1E}" destId="{64E00694-BC89-4D58-B733-563C374F2427}" srcOrd="2" destOrd="0" presId="urn:microsoft.com/office/officeart/2018/2/layout/IconVerticalSolidList"/>
    <dgm:cxn modelId="{18D90A15-E472-45AD-BF1B-0CEC1C22C714}" type="presParOf" srcId="{64E00694-BC89-4D58-B733-563C374F2427}" destId="{7C29B29D-3ECD-4AB4-A047-DE5D8848DA09}" srcOrd="0" destOrd="0" presId="urn:microsoft.com/office/officeart/2018/2/layout/IconVerticalSolidList"/>
    <dgm:cxn modelId="{F9C0283F-36CE-411E-B9CB-03D9B0C37212}" type="presParOf" srcId="{64E00694-BC89-4D58-B733-563C374F2427}" destId="{8CCABA9C-8174-4B31-8CB5-20571D78FF3D}" srcOrd="1" destOrd="0" presId="urn:microsoft.com/office/officeart/2018/2/layout/IconVerticalSolidList"/>
    <dgm:cxn modelId="{E1AE0C43-77E0-4D29-8B61-0767873FCD5A}" type="presParOf" srcId="{64E00694-BC89-4D58-B733-563C374F2427}" destId="{FB4ADAEF-08D1-414A-8BD0-4BE2121368DE}" srcOrd="2" destOrd="0" presId="urn:microsoft.com/office/officeart/2018/2/layout/IconVerticalSolidList"/>
    <dgm:cxn modelId="{73A60B76-5820-4699-B834-1C98DB9DC7B1}" type="presParOf" srcId="{64E00694-BC89-4D58-B733-563C374F2427}" destId="{2A549CE2-2A6D-4C20-BFAF-B467929CA518}" srcOrd="3" destOrd="0" presId="urn:microsoft.com/office/officeart/2018/2/layout/IconVerticalSolidList"/>
    <dgm:cxn modelId="{CE6D83F0-A040-4920-924D-75AC4B65834E}" type="presParOf" srcId="{BA65BE11-F172-4779-ADA3-2A44CA7D0D1E}" destId="{5572A272-DD4A-41F0-BC92-E54628A6885F}" srcOrd="3" destOrd="0" presId="urn:microsoft.com/office/officeart/2018/2/layout/IconVerticalSolidList"/>
    <dgm:cxn modelId="{495D3940-3C03-4720-87E2-17293DBE7449}" type="presParOf" srcId="{BA65BE11-F172-4779-ADA3-2A44CA7D0D1E}" destId="{7C495300-AA76-4DA6-BE26-645E5E805DF6}" srcOrd="4" destOrd="0" presId="urn:microsoft.com/office/officeart/2018/2/layout/IconVerticalSolidList"/>
    <dgm:cxn modelId="{3C203BE4-799B-404E-A6BA-6BFBCF05D86E}" type="presParOf" srcId="{7C495300-AA76-4DA6-BE26-645E5E805DF6}" destId="{1B2A65B9-2668-493E-8303-181AE5467869}" srcOrd="0" destOrd="0" presId="urn:microsoft.com/office/officeart/2018/2/layout/IconVerticalSolidList"/>
    <dgm:cxn modelId="{BA55EB1B-516C-47E9-8832-832FEB3B13F5}" type="presParOf" srcId="{7C495300-AA76-4DA6-BE26-645E5E805DF6}" destId="{EB6427AE-80A0-4158-82C1-BADFBAFFBFF5}" srcOrd="1" destOrd="0" presId="urn:microsoft.com/office/officeart/2018/2/layout/IconVerticalSolidList"/>
    <dgm:cxn modelId="{60E5F998-D4F7-430B-9236-3A826E568274}" type="presParOf" srcId="{7C495300-AA76-4DA6-BE26-645E5E805DF6}" destId="{D7860A3D-884D-4260-8231-88838504DD2E}" srcOrd="2" destOrd="0" presId="urn:microsoft.com/office/officeart/2018/2/layout/IconVerticalSolidList"/>
    <dgm:cxn modelId="{76A9759F-0139-42CC-B0CC-D1B1557FC62F}" type="presParOf" srcId="{7C495300-AA76-4DA6-BE26-645E5E805DF6}" destId="{0F410659-026E-47FC-9E4E-D82502A669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1813E9-C067-402F-9502-C528F3D368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73546A9-BB8C-4ED2-94BF-448250A84725}">
      <dgm:prSet/>
      <dgm:spPr/>
      <dgm:t>
        <a:bodyPr/>
        <a:lstStyle/>
        <a:p>
          <a:r>
            <a:rPr lang="en-US" dirty="0"/>
            <a:t>Visualization is the conversion of data into </a:t>
          </a:r>
          <a:r>
            <a:rPr lang="en-US" b="1" dirty="0"/>
            <a:t>a visual or tabular </a:t>
          </a:r>
          <a:r>
            <a:rPr lang="en-US" dirty="0"/>
            <a:t>format so that the characteristics of the data and the </a:t>
          </a:r>
          <a:r>
            <a:rPr lang="en-US" b="1" dirty="0"/>
            <a:t>relationships among data items or attributes </a:t>
          </a:r>
          <a:r>
            <a:rPr lang="en-US" dirty="0"/>
            <a:t>can be analyzed or reported.</a:t>
          </a:r>
        </a:p>
      </dgm:t>
    </dgm:pt>
    <dgm:pt modelId="{0686303A-09B4-474B-8727-D2D26BA07F6A}" type="parTrans" cxnId="{8D1B622A-142F-4E23-B00C-840DCC93793B}">
      <dgm:prSet/>
      <dgm:spPr/>
      <dgm:t>
        <a:bodyPr/>
        <a:lstStyle/>
        <a:p>
          <a:endParaRPr lang="en-US"/>
        </a:p>
      </dgm:t>
    </dgm:pt>
    <dgm:pt modelId="{827AFBEA-4519-4839-8589-83F8BE360F62}" type="sibTrans" cxnId="{8D1B622A-142F-4E23-B00C-840DCC93793B}">
      <dgm:prSet/>
      <dgm:spPr/>
      <dgm:t>
        <a:bodyPr/>
        <a:lstStyle/>
        <a:p>
          <a:endParaRPr lang="en-US"/>
        </a:p>
      </dgm:t>
    </dgm:pt>
    <dgm:pt modelId="{92820177-F755-47FB-8F2F-0845E3AEAE8A}">
      <dgm:prSet/>
      <dgm:spPr/>
      <dgm:t>
        <a:bodyPr/>
        <a:lstStyle/>
        <a:p>
          <a:r>
            <a:rPr lang="en-US"/>
            <a:t>Visualization of data is one of the most powerful and appealing techniques for data exploration. </a:t>
          </a:r>
        </a:p>
      </dgm:t>
    </dgm:pt>
    <dgm:pt modelId="{E16617E0-6A8A-4E7D-878A-B12552E09B20}" type="parTrans" cxnId="{2DD0D263-9DD0-4E29-8A22-55ED5EFBEB51}">
      <dgm:prSet/>
      <dgm:spPr/>
      <dgm:t>
        <a:bodyPr/>
        <a:lstStyle/>
        <a:p>
          <a:endParaRPr lang="en-US"/>
        </a:p>
      </dgm:t>
    </dgm:pt>
    <dgm:pt modelId="{D19F08A0-AEB7-4A0D-86D8-70F0A2634D9A}" type="sibTrans" cxnId="{2DD0D263-9DD0-4E29-8A22-55ED5EFBEB51}">
      <dgm:prSet/>
      <dgm:spPr/>
      <dgm:t>
        <a:bodyPr/>
        <a:lstStyle/>
        <a:p>
          <a:endParaRPr lang="en-US"/>
        </a:p>
      </dgm:t>
    </dgm:pt>
    <dgm:pt modelId="{81E6721C-FA78-45D7-8712-AA1908EDD9CA}">
      <dgm:prSet/>
      <dgm:spPr/>
      <dgm:t>
        <a:bodyPr/>
        <a:lstStyle/>
        <a:p>
          <a:pPr>
            <a:buNone/>
          </a:pPr>
          <a:r>
            <a:rPr lang="en-US" dirty="0"/>
            <a:t>Humans have a well-developed ability to analyze large amounts of information that is presented visually</a:t>
          </a:r>
        </a:p>
      </dgm:t>
    </dgm:pt>
    <dgm:pt modelId="{D4919E5A-224F-4FDC-A764-D3D6E0E0F2D0}" type="parTrans" cxnId="{0812D373-1B47-4246-AAD3-111F7A49E20B}">
      <dgm:prSet/>
      <dgm:spPr/>
      <dgm:t>
        <a:bodyPr/>
        <a:lstStyle/>
        <a:p>
          <a:endParaRPr lang="en-US"/>
        </a:p>
      </dgm:t>
    </dgm:pt>
    <dgm:pt modelId="{B1428732-AB59-4E83-B41A-3923BCA7564E}" type="sibTrans" cxnId="{0812D373-1B47-4246-AAD3-111F7A49E20B}">
      <dgm:prSet/>
      <dgm:spPr/>
      <dgm:t>
        <a:bodyPr/>
        <a:lstStyle/>
        <a:p>
          <a:endParaRPr lang="en-US"/>
        </a:p>
      </dgm:t>
    </dgm:pt>
    <dgm:pt modelId="{1E00FEC1-ABE7-4750-AE5F-4864CDC6DB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* Can detect general patterns and trends</a:t>
          </a:r>
        </a:p>
      </dgm:t>
    </dgm:pt>
    <dgm:pt modelId="{8DA882B0-A62E-45C1-A7C1-DF04CDCA924A}" type="parTrans" cxnId="{AF6B12B8-F16F-48B3-87B6-6ADA260141A1}">
      <dgm:prSet/>
      <dgm:spPr/>
      <dgm:t>
        <a:bodyPr/>
        <a:lstStyle/>
        <a:p>
          <a:endParaRPr lang="en-US"/>
        </a:p>
      </dgm:t>
    </dgm:pt>
    <dgm:pt modelId="{9917A981-D234-495E-98B5-6C2A22A635F2}" type="sibTrans" cxnId="{AF6B12B8-F16F-48B3-87B6-6ADA260141A1}">
      <dgm:prSet/>
      <dgm:spPr/>
      <dgm:t>
        <a:bodyPr/>
        <a:lstStyle/>
        <a:p>
          <a:endParaRPr lang="en-US"/>
        </a:p>
      </dgm:t>
    </dgm:pt>
    <dgm:pt modelId="{D82858E3-47E3-4868-8675-C50692BABA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* Can detect outliers and unusual patterns   </a:t>
          </a:r>
        </a:p>
      </dgm:t>
    </dgm:pt>
    <dgm:pt modelId="{BB3C9220-4B9A-467B-89F8-A1B575ED1BD3}" type="parTrans" cxnId="{05569A7A-6687-4502-90A4-D67078F5E21B}">
      <dgm:prSet/>
      <dgm:spPr/>
      <dgm:t>
        <a:bodyPr/>
        <a:lstStyle/>
        <a:p>
          <a:endParaRPr lang="en-US"/>
        </a:p>
      </dgm:t>
    </dgm:pt>
    <dgm:pt modelId="{990C9455-A840-42F8-91B1-8E1984503E81}" type="sibTrans" cxnId="{05569A7A-6687-4502-90A4-D67078F5E21B}">
      <dgm:prSet/>
      <dgm:spPr/>
      <dgm:t>
        <a:bodyPr/>
        <a:lstStyle/>
        <a:p>
          <a:endParaRPr lang="en-US"/>
        </a:p>
      </dgm:t>
    </dgm:pt>
    <dgm:pt modelId="{31627F6A-3588-4132-94F5-9476550A1016}" type="pres">
      <dgm:prSet presAssocID="{0F1813E9-C067-402F-9502-C528F3D36826}" presName="root" presStyleCnt="0">
        <dgm:presLayoutVars>
          <dgm:dir/>
          <dgm:resizeHandles val="exact"/>
        </dgm:presLayoutVars>
      </dgm:prSet>
      <dgm:spPr/>
    </dgm:pt>
    <dgm:pt modelId="{87DE6EA4-81DA-4892-8663-C3255E617777}" type="pres">
      <dgm:prSet presAssocID="{B73546A9-BB8C-4ED2-94BF-448250A84725}" presName="compNode" presStyleCnt="0"/>
      <dgm:spPr/>
    </dgm:pt>
    <dgm:pt modelId="{2EB625BE-964B-408C-B470-4FC95298AE38}" type="pres">
      <dgm:prSet presAssocID="{B73546A9-BB8C-4ED2-94BF-448250A84725}" presName="bgRect" presStyleLbl="bgShp" presStyleIdx="0" presStyleCnt="2"/>
      <dgm:spPr/>
    </dgm:pt>
    <dgm:pt modelId="{2C10746F-B338-4D99-AC60-2C7E5A98D4C7}" type="pres">
      <dgm:prSet presAssocID="{B73546A9-BB8C-4ED2-94BF-448250A847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07ACAF-F8EF-49C9-89C2-717BF3E7AB8B}" type="pres">
      <dgm:prSet presAssocID="{B73546A9-BB8C-4ED2-94BF-448250A84725}" presName="spaceRect" presStyleCnt="0"/>
      <dgm:spPr/>
    </dgm:pt>
    <dgm:pt modelId="{842A9D59-53A5-4BEE-B267-D3302894483C}" type="pres">
      <dgm:prSet presAssocID="{B73546A9-BB8C-4ED2-94BF-448250A84725}" presName="parTx" presStyleLbl="revTx" presStyleIdx="0" presStyleCnt="3">
        <dgm:presLayoutVars>
          <dgm:chMax val="0"/>
          <dgm:chPref val="0"/>
        </dgm:presLayoutVars>
      </dgm:prSet>
      <dgm:spPr/>
    </dgm:pt>
    <dgm:pt modelId="{D510975C-B4EF-40C6-9E74-1F380CDFBCE9}" type="pres">
      <dgm:prSet presAssocID="{827AFBEA-4519-4839-8589-83F8BE360F62}" presName="sibTrans" presStyleCnt="0"/>
      <dgm:spPr/>
    </dgm:pt>
    <dgm:pt modelId="{4D2F3124-5800-4DD8-BB9C-EB4FC75FF2A9}" type="pres">
      <dgm:prSet presAssocID="{92820177-F755-47FB-8F2F-0845E3AEAE8A}" presName="compNode" presStyleCnt="0"/>
      <dgm:spPr/>
    </dgm:pt>
    <dgm:pt modelId="{C11B9430-4341-4FF2-A9D3-7710C419645D}" type="pres">
      <dgm:prSet presAssocID="{92820177-F755-47FB-8F2F-0845E3AEAE8A}" presName="bgRect" presStyleLbl="bgShp" presStyleIdx="1" presStyleCnt="2"/>
      <dgm:spPr/>
    </dgm:pt>
    <dgm:pt modelId="{E7DC8245-6007-4D23-8450-4B2A9E236F66}" type="pres">
      <dgm:prSet presAssocID="{92820177-F755-47FB-8F2F-0845E3AEAE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4725B97-64C2-48DE-8F1C-952F1E7A227A}" type="pres">
      <dgm:prSet presAssocID="{92820177-F755-47FB-8F2F-0845E3AEAE8A}" presName="spaceRect" presStyleCnt="0"/>
      <dgm:spPr/>
    </dgm:pt>
    <dgm:pt modelId="{A9B2CC8B-9B04-4B9E-95B1-8DAE4F61FD9B}" type="pres">
      <dgm:prSet presAssocID="{92820177-F755-47FB-8F2F-0845E3AEAE8A}" presName="parTx" presStyleLbl="revTx" presStyleIdx="1" presStyleCnt="3">
        <dgm:presLayoutVars>
          <dgm:chMax val="0"/>
          <dgm:chPref val="0"/>
        </dgm:presLayoutVars>
      </dgm:prSet>
      <dgm:spPr/>
    </dgm:pt>
    <dgm:pt modelId="{43E5B5E3-9918-4C80-93A1-04BA164C06C5}" type="pres">
      <dgm:prSet presAssocID="{92820177-F755-47FB-8F2F-0845E3AEAE8A}" presName="desTx" presStyleLbl="revTx" presStyleIdx="2" presStyleCnt="3">
        <dgm:presLayoutVars/>
      </dgm:prSet>
      <dgm:spPr/>
    </dgm:pt>
  </dgm:ptLst>
  <dgm:cxnLst>
    <dgm:cxn modelId="{7A4D4820-4402-4BB8-9699-5A8342CBC0B2}" type="presOf" srcId="{1E00FEC1-ABE7-4750-AE5F-4864CDC6DBE6}" destId="{43E5B5E3-9918-4C80-93A1-04BA164C06C5}" srcOrd="0" destOrd="1" presId="urn:microsoft.com/office/officeart/2018/2/layout/IconVerticalSolidList"/>
    <dgm:cxn modelId="{5ADA0821-57CE-4475-BB23-A3398D7FF760}" type="presOf" srcId="{D82858E3-47E3-4868-8675-C50692BABAD7}" destId="{43E5B5E3-9918-4C80-93A1-04BA164C06C5}" srcOrd="0" destOrd="2" presId="urn:microsoft.com/office/officeart/2018/2/layout/IconVerticalSolidList"/>
    <dgm:cxn modelId="{8D1B622A-142F-4E23-B00C-840DCC93793B}" srcId="{0F1813E9-C067-402F-9502-C528F3D36826}" destId="{B73546A9-BB8C-4ED2-94BF-448250A84725}" srcOrd="0" destOrd="0" parTransId="{0686303A-09B4-474B-8727-D2D26BA07F6A}" sibTransId="{827AFBEA-4519-4839-8589-83F8BE360F62}"/>
    <dgm:cxn modelId="{F0A9E43A-B604-4C20-B19A-ACD75CD7EF61}" type="presOf" srcId="{0F1813E9-C067-402F-9502-C528F3D36826}" destId="{31627F6A-3588-4132-94F5-9476550A1016}" srcOrd="0" destOrd="0" presId="urn:microsoft.com/office/officeart/2018/2/layout/IconVerticalSolidList"/>
    <dgm:cxn modelId="{2DD0D263-9DD0-4E29-8A22-55ED5EFBEB51}" srcId="{0F1813E9-C067-402F-9502-C528F3D36826}" destId="{92820177-F755-47FB-8F2F-0845E3AEAE8A}" srcOrd="1" destOrd="0" parTransId="{E16617E0-6A8A-4E7D-878A-B12552E09B20}" sibTransId="{D19F08A0-AEB7-4A0D-86D8-70F0A2634D9A}"/>
    <dgm:cxn modelId="{0812D373-1B47-4246-AAD3-111F7A49E20B}" srcId="{92820177-F755-47FB-8F2F-0845E3AEAE8A}" destId="{81E6721C-FA78-45D7-8712-AA1908EDD9CA}" srcOrd="0" destOrd="0" parTransId="{D4919E5A-224F-4FDC-A764-D3D6E0E0F2D0}" sibTransId="{B1428732-AB59-4E83-B41A-3923BCA7564E}"/>
    <dgm:cxn modelId="{05569A7A-6687-4502-90A4-D67078F5E21B}" srcId="{92820177-F755-47FB-8F2F-0845E3AEAE8A}" destId="{D82858E3-47E3-4868-8675-C50692BABAD7}" srcOrd="2" destOrd="0" parTransId="{BB3C9220-4B9A-467B-89F8-A1B575ED1BD3}" sibTransId="{990C9455-A840-42F8-91B1-8E1984503E81}"/>
    <dgm:cxn modelId="{502477A6-2231-4357-AE20-D48D025E1722}" type="presOf" srcId="{81E6721C-FA78-45D7-8712-AA1908EDD9CA}" destId="{43E5B5E3-9918-4C80-93A1-04BA164C06C5}" srcOrd="0" destOrd="0" presId="urn:microsoft.com/office/officeart/2018/2/layout/IconVerticalSolidList"/>
    <dgm:cxn modelId="{AF6B12B8-F16F-48B3-87B6-6ADA260141A1}" srcId="{92820177-F755-47FB-8F2F-0845E3AEAE8A}" destId="{1E00FEC1-ABE7-4750-AE5F-4864CDC6DBE6}" srcOrd="1" destOrd="0" parTransId="{8DA882B0-A62E-45C1-A7C1-DF04CDCA924A}" sibTransId="{9917A981-D234-495E-98B5-6C2A22A635F2}"/>
    <dgm:cxn modelId="{7E7C22D0-0E2B-4F2B-8A50-CAB16F4B67FA}" type="presOf" srcId="{92820177-F755-47FB-8F2F-0845E3AEAE8A}" destId="{A9B2CC8B-9B04-4B9E-95B1-8DAE4F61FD9B}" srcOrd="0" destOrd="0" presId="urn:microsoft.com/office/officeart/2018/2/layout/IconVerticalSolidList"/>
    <dgm:cxn modelId="{DA02C9E2-3AC8-480D-906E-0A7627A90C02}" type="presOf" srcId="{B73546A9-BB8C-4ED2-94BF-448250A84725}" destId="{842A9D59-53A5-4BEE-B267-D3302894483C}" srcOrd="0" destOrd="0" presId="urn:microsoft.com/office/officeart/2018/2/layout/IconVerticalSolidList"/>
    <dgm:cxn modelId="{125EB529-482E-454D-A16D-1EE0B2C47B49}" type="presParOf" srcId="{31627F6A-3588-4132-94F5-9476550A1016}" destId="{87DE6EA4-81DA-4892-8663-C3255E617777}" srcOrd="0" destOrd="0" presId="urn:microsoft.com/office/officeart/2018/2/layout/IconVerticalSolidList"/>
    <dgm:cxn modelId="{F25A1780-7E49-4D51-B8D6-B21F796BA1AB}" type="presParOf" srcId="{87DE6EA4-81DA-4892-8663-C3255E617777}" destId="{2EB625BE-964B-408C-B470-4FC95298AE38}" srcOrd="0" destOrd="0" presId="urn:microsoft.com/office/officeart/2018/2/layout/IconVerticalSolidList"/>
    <dgm:cxn modelId="{6F6F7139-A4E9-4C95-BDD1-ACBEAD48101C}" type="presParOf" srcId="{87DE6EA4-81DA-4892-8663-C3255E617777}" destId="{2C10746F-B338-4D99-AC60-2C7E5A98D4C7}" srcOrd="1" destOrd="0" presId="urn:microsoft.com/office/officeart/2018/2/layout/IconVerticalSolidList"/>
    <dgm:cxn modelId="{4498F44A-0052-4DB9-A6D1-BB87B082B125}" type="presParOf" srcId="{87DE6EA4-81DA-4892-8663-C3255E617777}" destId="{7607ACAF-F8EF-49C9-89C2-717BF3E7AB8B}" srcOrd="2" destOrd="0" presId="urn:microsoft.com/office/officeart/2018/2/layout/IconVerticalSolidList"/>
    <dgm:cxn modelId="{2B3786E6-2897-42F3-9C32-73CBEB8A572A}" type="presParOf" srcId="{87DE6EA4-81DA-4892-8663-C3255E617777}" destId="{842A9D59-53A5-4BEE-B267-D3302894483C}" srcOrd="3" destOrd="0" presId="urn:microsoft.com/office/officeart/2018/2/layout/IconVerticalSolidList"/>
    <dgm:cxn modelId="{7877E398-5F32-46FB-9D23-FDE9776F5230}" type="presParOf" srcId="{31627F6A-3588-4132-94F5-9476550A1016}" destId="{D510975C-B4EF-40C6-9E74-1F380CDFBCE9}" srcOrd="1" destOrd="0" presId="urn:microsoft.com/office/officeart/2018/2/layout/IconVerticalSolidList"/>
    <dgm:cxn modelId="{A0969149-2D86-4269-9EB5-59B8506FC33A}" type="presParOf" srcId="{31627F6A-3588-4132-94F5-9476550A1016}" destId="{4D2F3124-5800-4DD8-BB9C-EB4FC75FF2A9}" srcOrd="2" destOrd="0" presId="urn:microsoft.com/office/officeart/2018/2/layout/IconVerticalSolidList"/>
    <dgm:cxn modelId="{2EE8A004-8742-45A4-957E-3D64B06C27E9}" type="presParOf" srcId="{4D2F3124-5800-4DD8-BB9C-EB4FC75FF2A9}" destId="{C11B9430-4341-4FF2-A9D3-7710C419645D}" srcOrd="0" destOrd="0" presId="urn:microsoft.com/office/officeart/2018/2/layout/IconVerticalSolidList"/>
    <dgm:cxn modelId="{8D293002-9045-40D2-A1FC-620D44131978}" type="presParOf" srcId="{4D2F3124-5800-4DD8-BB9C-EB4FC75FF2A9}" destId="{E7DC8245-6007-4D23-8450-4B2A9E236F66}" srcOrd="1" destOrd="0" presId="urn:microsoft.com/office/officeart/2018/2/layout/IconVerticalSolidList"/>
    <dgm:cxn modelId="{55E59E2D-1AF1-4AB1-ABAD-EDBEEB79AB34}" type="presParOf" srcId="{4D2F3124-5800-4DD8-BB9C-EB4FC75FF2A9}" destId="{04725B97-64C2-48DE-8F1C-952F1E7A227A}" srcOrd="2" destOrd="0" presId="urn:microsoft.com/office/officeart/2018/2/layout/IconVerticalSolidList"/>
    <dgm:cxn modelId="{97C66302-1A60-47CE-B874-A8368ECE4DED}" type="presParOf" srcId="{4D2F3124-5800-4DD8-BB9C-EB4FC75FF2A9}" destId="{A9B2CC8B-9B04-4B9E-95B1-8DAE4F61FD9B}" srcOrd="3" destOrd="0" presId="urn:microsoft.com/office/officeart/2018/2/layout/IconVerticalSolidList"/>
    <dgm:cxn modelId="{1AB29B4A-6BA1-4128-81AE-A63E79F68725}" type="presParOf" srcId="{4D2F3124-5800-4DD8-BB9C-EB4FC75FF2A9}" destId="{43E5B5E3-9918-4C80-93A1-04BA164C06C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9662-A327-4E6C-8DC3-3124BE1B29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9E418-DAC7-4109-A57F-C5215A39769D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60D64-B6E6-41A1-9281-72AD16F0F4AC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Summary statistics  are numbers that summarize properties of the data</a:t>
          </a:r>
        </a:p>
      </dsp:txBody>
      <dsp:txXfrm>
        <a:off x="1437631" y="531"/>
        <a:ext cx="6449068" cy="1244702"/>
      </dsp:txXfrm>
    </dsp:sp>
    <dsp:sp modelId="{7C29B29D-3ECD-4AB4-A047-DE5D8848DA09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CABA9C-8174-4B31-8CB5-20571D78FF3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49CE2-2A6D-4C20-BFAF-B467929CA51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Summarized properties include location and spread for continuous data</a:t>
          </a:r>
          <a:br>
            <a:rPr lang="en-US" sz="1600" kern="1200"/>
          </a:br>
          <a:br>
            <a:rPr lang="en-US" sz="1600" kern="1200"/>
          </a:br>
          <a:r>
            <a:rPr lang="en-US" sz="1600" kern="1200"/>
            <a:t>Examples: 	location - mean</a:t>
          </a:r>
          <a:br>
            <a:rPr lang="en-US" sz="1600" kern="1200"/>
          </a:br>
          <a:r>
            <a:rPr lang="en-US" sz="1600" kern="1200"/>
            <a:t>                   	spread - standard deviation</a:t>
          </a:r>
        </a:p>
      </dsp:txBody>
      <dsp:txXfrm>
        <a:off x="1437631" y="1556410"/>
        <a:ext cx="6449068" cy="1244702"/>
      </dsp:txXfrm>
    </dsp:sp>
    <dsp:sp modelId="{1B2A65B9-2668-493E-8303-181AE5467869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427AE-80A0-4158-82C1-BADFBAFFBFF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10659-026E-47FC-9E4E-D82502A66949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Most summary statistics can be calculated in a single pass through the data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625BE-964B-408C-B470-4FC95298AE38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10746F-B338-4D99-AC60-2C7E5A98D4C7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A9D59-53A5-4BEE-B267-D3302894483C}">
      <dsp:nvSpPr>
        <dsp:cNvPr id="0" name=""/>
        <dsp:cNvSpPr/>
      </dsp:nvSpPr>
      <dsp:spPr>
        <a:xfrm>
          <a:off x="1509882" y="708097"/>
          <a:ext cx="63768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Visualization is the conversion of data into </a:t>
          </a:r>
          <a:r>
            <a:rPr lang="en-US" sz="1800" b="1" kern="1200" dirty="0"/>
            <a:t>a visual or tabular </a:t>
          </a:r>
          <a:r>
            <a:rPr lang="en-US" sz="1800" kern="1200" dirty="0"/>
            <a:t>format so that the characteristics of the data and the </a:t>
          </a:r>
          <a:r>
            <a:rPr lang="en-US" sz="1800" b="1" kern="1200" dirty="0"/>
            <a:t>relationships among data items or attributes </a:t>
          </a:r>
          <a:r>
            <a:rPr lang="en-US" sz="1800" kern="1200" dirty="0"/>
            <a:t>can be analyzed or reported.</a:t>
          </a:r>
        </a:p>
      </dsp:txBody>
      <dsp:txXfrm>
        <a:off x="1509882" y="708097"/>
        <a:ext cx="6376817" cy="1307257"/>
      </dsp:txXfrm>
    </dsp:sp>
    <dsp:sp modelId="{C11B9430-4341-4FF2-A9D3-7710C419645D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C8245-6007-4D23-8450-4B2A9E236F66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2CC8B-9B04-4B9E-95B1-8DAE4F61FD9B}">
      <dsp:nvSpPr>
        <dsp:cNvPr id="0" name=""/>
        <dsp:cNvSpPr/>
      </dsp:nvSpPr>
      <dsp:spPr>
        <a:xfrm>
          <a:off x="1509882" y="2342169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Visualization of data is one of the most powerful and appealing techniques for data exploration. </a:t>
          </a:r>
        </a:p>
      </dsp:txBody>
      <dsp:txXfrm>
        <a:off x="1509882" y="2342169"/>
        <a:ext cx="3549015" cy="1307257"/>
      </dsp:txXfrm>
    </dsp:sp>
    <dsp:sp modelId="{43E5B5E3-9918-4C80-93A1-04BA164C06C5}">
      <dsp:nvSpPr>
        <dsp:cNvPr id="0" name=""/>
        <dsp:cNvSpPr/>
      </dsp:nvSpPr>
      <dsp:spPr>
        <a:xfrm>
          <a:off x="5058897" y="2342169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Humans have a well-developed ability to analyze large amounts of information that is presented visually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* Can detect general patterns and trends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* Can detect outliers and unusual patterns   </a:t>
          </a:r>
        </a:p>
      </dsp:txBody>
      <dsp:txXfrm>
        <a:off x="5058897" y="2342169"/>
        <a:ext cx="2827802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D4CF73EE-6DD6-4AA6-A02B-10851CE9C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D285F7D-101C-4F17-B0CE-AA9E05E953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D79C66DF-508B-43FC-8D93-615F9AD39F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0A5A80-0F79-4AA5-B2C6-9FB5AAA28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DEBE5190-D83B-4C71-80AB-020FBD687A9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8803B6-B128-4875-9099-D301E98A934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E6C35CD0-A52A-4865-AB08-1388AFFEFB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EFF261CE-F89F-4176-B759-2E5D19FA81A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Rectangle 1">
            <a:extLst>
              <a:ext uri="{FF2B5EF4-FFF2-40B4-BE49-F238E27FC236}">
                <a16:creationId xmlns:a16="http://schemas.microsoft.com/office/drawing/2014/main" id="{0DCB05A5-0223-4C74-86B3-F824A082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0466ACC5-9EF3-407A-9FCD-1F29D0D2BC5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5236C65-D9CF-4561-8A11-93F748FA4B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84121E-B694-4DC9-AA55-15081C5862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67F9D14-B2A2-40E7-A2D3-D3910B4C14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37A21A0-5048-4B31-8F26-03FCFEB9A9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06F96F76-29C7-4636-BCF5-EDB1ED0692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FC60AFA-734C-41BD-8E33-50C634A745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EE92ABBB-69A2-4475-8A8C-72D9383DD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57D94E4-18EC-4499-944A-827B4DD06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3.emf"/><Relationship Id="rId9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2"/>
            <a:ext cx="3017520" cy="3442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Web Chapter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Exploring Data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600" dirty="0">
                <a:solidFill>
                  <a:schemeClr val="bg1"/>
                </a:solidFill>
              </a:rPr>
              <a:t>Based in Slides </a:t>
            </a:r>
            <a:r>
              <a:rPr lang="en-US" sz="1600" dirty="0">
                <a:solidFill>
                  <a:schemeClr val="bg1"/>
                </a:solidFill>
              </a:rPr>
              <a:t>by Tan, Steinbach, </a:t>
            </a:r>
            <a:r>
              <a:rPr lang="en-US" sz="1600" dirty="0" err="1">
                <a:solidFill>
                  <a:schemeClr val="bg1"/>
                </a:solidFill>
              </a:rPr>
              <a:t>Karpatne</a:t>
            </a:r>
            <a:r>
              <a:rPr lang="en-US" sz="1600" dirty="0">
                <a:solidFill>
                  <a:schemeClr val="bg1"/>
                </a:solidFill>
              </a:rPr>
              <a:t>, Kumar</a:t>
            </a:r>
            <a:endParaRPr lang="en-US" altLang="en-US" sz="16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4" descr="Creative Commons License">
            <a:extLst>
              <a:ext uri="{FF2B5EF4-FFF2-40B4-BE49-F238E27FC236}">
                <a16:creationId xmlns:a16="http://schemas.microsoft.com/office/drawing/2014/main" id="{3D155F94-C047-8CEE-2E27-3047EEFD0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2" y="62814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17F148-9C6D-7783-69AB-3A3B6F5E2CAD}"/>
              </a:ext>
            </a:extLst>
          </p:cNvPr>
          <p:cNvSpPr txBox="1"/>
          <p:nvPr/>
        </p:nvSpPr>
        <p:spPr>
          <a:xfrm>
            <a:off x="1268520" y="61722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 dirty="0">
                <a:latin typeface="source sans pro" panose="020B0503030403020204" pitchFamily="34" charset="0"/>
              </a:rPr>
              <a:t>This work is licensed under a 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dirty="0" err="1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dirty="0"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dirty="0">
                <a:latin typeface="source sans pro" panose="020B0503030403020204" pitchFamily="34" charset="0"/>
              </a:rPr>
              <a:t>.</a:t>
            </a:r>
            <a:endParaRPr lang="en-US" sz="11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3120BD-6152-C956-7F5E-2C215E03CCF8}"/>
              </a:ext>
            </a:extLst>
          </p:cNvPr>
          <p:cNvCxnSpPr>
            <a:cxnSpLocks/>
          </p:cNvCxnSpPr>
          <p:nvPr/>
        </p:nvCxnSpPr>
        <p:spPr>
          <a:xfrm>
            <a:off x="468312" y="4800600"/>
            <a:ext cx="26558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1" name="Rectangle 12300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US" altLang="en-US" sz="2600"/>
              <a:t>Measures of Location: Mean and Median</a:t>
            </a:r>
          </a:p>
        </p:txBody>
      </p:sp>
      <p:sp>
        <p:nvSpPr>
          <p:cNvPr id="12302" name="Rectangle 1230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300" name="Rectangle 12299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r>
              <a:rPr lang="en-US" altLang="en-US" sz="1600"/>
              <a:t>For quantitative features.</a:t>
            </a:r>
          </a:p>
          <a:p>
            <a:r>
              <a:rPr lang="en-US" altLang="en-US" sz="1600"/>
              <a:t>The mean is the most common measure of the location of a set of points.  </a:t>
            </a:r>
          </a:p>
          <a:p>
            <a:r>
              <a:rPr lang="en-US" altLang="en-US" sz="1600"/>
              <a:t>However, the mean is very sensitive to outliers.   </a:t>
            </a:r>
          </a:p>
          <a:p>
            <a:r>
              <a:rPr lang="en-US" altLang="en-US" sz="1600"/>
              <a:t>Thus, the median or a trimmed mean is also commonly used.</a:t>
            </a:r>
          </a:p>
        </p:txBody>
      </p:sp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9362" y="2596270"/>
            <a:ext cx="4830318" cy="1610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56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699742"/>
              </p:ext>
            </p:extLst>
          </p:nvPr>
        </p:nvGraphicFramePr>
        <p:xfrm>
          <a:off x="1696811" y="2133600"/>
          <a:ext cx="5197475" cy="1525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11" y="2133600"/>
                        <a:ext cx="5197475" cy="1525759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However, this is also sensitive to outliers, so that 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345" name="Rectangle 1434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47" name="Rectangle 1434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337" name="Rectangle 1">
            <a:extLst>
              <a:ext uri="{FF2B5EF4-FFF2-40B4-BE49-F238E27FC236}">
                <a16:creationId xmlns:a16="http://schemas.microsoft.com/office/drawing/2014/main" id="{E5EBE390-D56B-4DF5-9845-E3DBAAFD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Percentiles</a:t>
            </a:r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6676" y="2481943"/>
                <a:ext cx="7626096" cy="3695020"/>
              </a:xfrm>
            </p:spPr>
            <p:txBody>
              <a:bodyPr>
                <a:normAutofit/>
              </a:bodyPr>
              <a:lstStyle/>
              <a:p>
                <a:endParaRPr lang="en-US" altLang="en-US" sz="1900"/>
              </a:p>
              <a:p>
                <a:r>
                  <a:rPr lang="en-US" altLang="en-US" sz="190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190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90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sz="1900"/>
                  <a:t>. </a:t>
                </a:r>
              </a:p>
              <a:p>
                <a:endParaRPr lang="en-US" altLang="en-US" sz="1900"/>
              </a:p>
              <a:p>
                <a:r>
                  <a:rPr lang="en-US" altLang="en-US" sz="1900"/>
                  <a:t>Example: the 50th percentile is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sz="1900"/>
                  <a:t> such that 50% of all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9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900" b="0" i="1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sz="1900"/>
                  <a:t>.</a:t>
                </a:r>
              </a:p>
            </p:txBody>
          </p:sp>
        </mc:Choice>
        <mc:Fallback xmlns="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6676" y="2481943"/>
                <a:ext cx="7626096" cy="3695020"/>
              </a:xfrm>
              <a:blipFill>
                <a:blip r:embed="rId3"/>
                <a:stretch>
                  <a:fillRect l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52B1-359A-4598-A3E9-41835507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665538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520" imgH="201960" progId="">
                  <p:embed/>
                </p:oleObj>
              </mc:Choice>
              <mc:Fallback>
                <p:oleObj r:id="rId3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65538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4178300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6520" imgH="201960" progId="">
                  <p:embed/>
                </p:oleObj>
              </mc:Choice>
              <mc:Fallback>
                <p:oleObj r:id="rId5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178300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31938"/>
            <a:ext cx="8321675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Line 5">
            <a:extLst>
              <a:ext uri="{FF2B5EF4-FFF2-40B4-BE49-F238E27FC236}">
                <a16:creationId xmlns:a16="http://schemas.microsoft.com/office/drawing/2014/main" id="{FD9DC23C-977C-4F35-9C61-810C435C6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0175" y="1736725"/>
            <a:ext cx="1924050" cy="2925763"/>
          </a:xfrm>
          <a:prstGeom prst="line">
            <a:avLst/>
          </a:prstGeom>
          <a:noFill/>
          <a:ln w="73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B83CC8E-97AE-4879-9CCD-A0D14409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641350"/>
            <a:ext cx="35417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Median – </a:t>
            </a:r>
            <a:r>
              <a:rPr lang="en-US" altLang="en-US" sz="1800" dirty="0">
                <a:latin typeface="+mn-lt"/>
              </a:rPr>
              <a:t>50% of the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cases has a smaller value &amp; 50%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are larger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AED83E4-CD77-4466-BB91-4A22DA4BC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</p:spPr>
            <p:txBody>
              <a:bodyPr/>
              <a:lstStyle/>
              <a:p>
                <a:r>
                  <a:rPr lang="en-US" altLang="en-US" dirty="0"/>
                  <a:t>Covariance between features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and j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Correlation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variance of feature </a:t>
                </a:r>
                <a:r>
                  <a:rPr lang="en-US" altLang="en-US" dirty="0" err="1"/>
                  <a:t>i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  <a:blipFill>
                <a:blip r:embed="rId4"/>
                <a:stretch>
                  <a:fillRect l="-1383" t="-1541" r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6850CE67-1E22-4BF2-9C90-C5B2E86B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31912"/>
              </p:ext>
            </p:extLst>
          </p:nvPr>
        </p:nvGraphicFramePr>
        <p:xfrm>
          <a:off x="773029" y="1752600"/>
          <a:ext cx="3036971" cy="2033585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1928">
                  <a:extLst>
                    <a:ext uri="{9D8B030D-6E8A-4147-A177-3AD203B41FA5}">
                      <a16:colId xmlns:a16="http://schemas.microsoft.com/office/drawing/2014/main" val="1419407110"/>
                    </a:ext>
                  </a:extLst>
                </a:gridCol>
                <a:gridCol w="1013115">
                  <a:extLst>
                    <a:ext uri="{9D8B030D-6E8A-4147-A177-3AD203B41FA5}">
                      <a16:colId xmlns:a16="http://schemas.microsoft.com/office/drawing/2014/main" val="116312095"/>
                    </a:ext>
                  </a:extLst>
                </a:gridCol>
                <a:gridCol w="1011928">
                  <a:extLst>
                    <a:ext uri="{9D8B030D-6E8A-4147-A177-3AD203B41FA5}">
                      <a16:colId xmlns:a16="http://schemas.microsoft.com/office/drawing/2014/main" val="654994417"/>
                    </a:ext>
                  </a:extLst>
                </a:gridCol>
              </a:tblGrid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1" i="1" u="none" strike="noStrike" cap="none" normalizeH="0" baseline="-33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1" i="1" u="none" strike="noStrike" cap="none" normalizeH="0" baseline="-33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289653092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828320325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56645935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36000" marR="36000" marT="57336" marB="360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61214833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1242809284"/>
                  </a:ext>
                </a:extLst>
              </a:tr>
            </a:tbl>
          </a:graphicData>
        </a:graphic>
      </p:graphicFrame>
      <p:graphicFrame>
        <p:nvGraphicFramePr>
          <p:cNvPr id="16403" name="Object 19">
            <a:extLst>
              <a:ext uri="{FF2B5EF4-FFF2-40B4-BE49-F238E27FC236}">
                <a16:creationId xmlns:a16="http://schemas.microsoft.com/office/drawing/2014/main" id="{BD80A133-07B3-4CCA-ACB7-4014EE5FB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76173"/>
              </p:ext>
            </p:extLst>
          </p:nvPr>
        </p:nvGraphicFramePr>
        <p:xfrm>
          <a:off x="4425155" y="2214166"/>
          <a:ext cx="4343157" cy="7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76760" imgH="659880" progId="">
                  <p:embed/>
                </p:oleObj>
              </mc:Choice>
              <mc:Fallback>
                <p:oleObj r:id="rId5" imgW="3776760" imgH="65988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155" y="2214166"/>
                        <a:ext cx="4343157" cy="757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E0329592-7B44-4F30-844A-69CEED43B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2174"/>
              </p:ext>
            </p:extLst>
          </p:nvPr>
        </p:nvGraphicFramePr>
        <p:xfrm>
          <a:off x="5638801" y="3657601"/>
          <a:ext cx="15329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92160" imgH="740520" progId="">
                  <p:embed/>
                </p:oleObj>
              </mc:Choice>
              <mc:Fallback>
                <p:oleObj r:id="rId7" imgW="992160" imgH="7405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657601"/>
                        <a:ext cx="1532994" cy="1143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87" name="Rectangle 716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689" name="Rectangle 716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691" name="Rectangle 716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2ABD20DE-B7D1-4097-85D0-229D065E14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 dirty="0"/>
              <a:t>Correlation</a:t>
            </a:r>
          </a:p>
        </p:txBody>
      </p:sp>
      <p:sp>
        <p:nvSpPr>
          <p:cNvPr id="71693" name="Rectangle 716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0284F65-E141-43C5-9DCE-A49695B9A1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Correlation measures the (linear) relationship between two variables.</a:t>
            </a:r>
          </a:p>
          <a:p>
            <a:r>
              <a:rPr lang="en-US" altLang="en-US" sz="1600" dirty="0"/>
              <a:t>To compute Pearson correlation (Pearson's Product Moment Correlation), we standardize data objects, p and q, and then take their dot product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Estimation: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  <a:p>
            <a:r>
              <a:rPr lang="en-US" altLang="en-US" sz="1600" dirty="0"/>
              <a:t>Correlation is often used as a measure of similarity.</a:t>
            </a:r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1EED29DA-EEFB-468C-9E9E-12AE6A9F5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718498"/>
              </p:ext>
            </p:extLst>
          </p:nvPr>
        </p:nvGraphicFramePr>
        <p:xfrm>
          <a:off x="2532743" y="3429000"/>
          <a:ext cx="2112962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113920" imgH="774360" progId="">
                  <p:embed/>
                </p:oleObj>
              </mc:Choice>
              <mc:Fallback>
                <p:oleObj r:id="rId3" imgW="2113920" imgH="774360" progId="">
                  <p:embed/>
                  <p:pic>
                    <p:nvPicPr>
                      <p:cNvPr id="71683" name="Object 3">
                        <a:extLst>
                          <a:ext uri="{FF2B5EF4-FFF2-40B4-BE49-F238E27FC236}">
                            <a16:creationId xmlns:a16="http://schemas.microsoft.com/office/drawing/2014/main" id="{1EED29DA-EEFB-468C-9E9E-12AE6A9F5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743" y="3429000"/>
                        <a:ext cx="2112962" cy="7699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C45D6FF-A426-491C-89C4-9F36C1CC5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0" y="4572000"/>
            <a:ext cx="3321221" cy="88269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712" name="Rectangle 72711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20555CCB-5492-4592-88EF-C76F6C1A7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Visually Evaluating Correlation</a:t>
            </a:r>
          </a:p>
        </p:txBody>
      </p:sp>
      <p:sp>
        <p:nvSpPr>
          <p:cNvPr id="72707" name="Text Box 3">
            <a:extLst>
              <a:ext uri="{FF2B5EF4-FFF2-40B4-BE49-F238E27FC236}">
                <a16:creationId xmlns:a16="http://schemas.microsoft.com/office/drawing/2014/main" id="{BDF0801B-9FB8-45DC-832E-50C7240A9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  <a:buClrTx/>
            </a:pPr>
            <a:r>
              <a:rPr lang="en-US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Scatter plots showing the similarity from –1 to 1.</a:t>
            </a:r>
          </a:p>
        </p:txBody>
      </p:sp>
      <p:sp>
        <p:nvSpPr>
          <p:cNvPr id="72714" name="Rectangle 727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716" name="Rectangle 727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Content Placeholder 3" descr="Diagram&#10;&#10;Description automatically generated">
            <a:extLst>
              <a:ext uri="{FF2B5EF4-FFF2-40B4-BE49-F238E27FC236}">
                <a16:creationId xmlns:a16="http://schemas.microsoft.com/office/drawing/2014/main" id="{7A67CFCD-76E6-4D32-9285-82CDA3C39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456" y="1087654"/>
            <a:ext cx="5134772" cy="453143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735" name="Rectangle 7373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737" name="Rectangle 7373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3739" name="Rectangle 73738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06507599-8FC5-48A3-89BB-E8398E15F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Rank Correlation</a:t>
            </a:r>
          </a:p>
        </p:txBody>
      </p:sp>
      <p:sp>
        <p:nvSpPr>
          <p:cNvPr id="73741" name="Rectangle 7374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B9B8453-86B0-4856-A7C1-510A36352C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800"/>
              <a:t>Measure the degree of similarity between two ratings (e.g., ordinal data).</a:t>
            </a:r>
          </a:p>
          <a:p>
            <a:r>
              <a:rPr lang="en-US" altLang="en-US" sz="1800"/>
              <a:t>Is more robust against outliers and does not assume normality of data or linear relationship like Pearson Correlation. </a:t>
            </a:r>
          </a:p>
          <a:p>
            <a:r>
              <a:rPr lang="en-US" altLang="en-US" sz="1800"/>
              <a:t>Measures (all are between -1 and 1) </a:t>
            </a:r>
          </a:p>
          <a:p>
            <a:pPr lvl="1"/>
            <a:r>
              <a:rPr lang="en-US" altLang="en-US" dirty="0"/>
              <a:t>Spearman's Rho: Pearson correlation between ranked variables. </a:t>
            </a:r>
          </a:p>
          <a:p>
            <a:pPr lvl="1"/>
            <a:r>
              <a:rPr lang="en-US" altLang="en-US" dirty="0"/>
              <a:t>Kendall's Tau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Goodman and Kruskal's Gamma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en-US" sz="180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E607A5B9-BACA-431A-A566-521E3702C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434953"/>
              </p:ext>
            </p:extLst>
          </p:nvPr>
        </p:nvGraphicFramePr>
        <p:xfrm>
          <a:off x="2133600" y="4488988"/>
          <a:ext cx="1189038" cy="76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9760" imgH="1142640" progId="">
                  <p:embed/>
                </p:oleObj>
              </mc:Choice>
              <mc:Fallback>
                <p:oleObj r:id="rId3" imgW="1769760" imgH="1142640" progId="">
                  <p:embed/>
                  <p:pic>
                    <p:nvPicPr>
                      <p:cNvPr id="73731" name="Object 3">
                        <a:extLst>
                          <a:ext uri="{FF2B5EF4-FFF2-40B4-BE49-F238E27FC236}">
                            <a16:creationId xmlns:a16="http://schemas.microsoft.com/office/drawing/2014/main" id="{E607A5B9-BACA-431A-A566-521E3702C7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88988"/>
                        <a:ext cx="1189038" cy="768811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>
            <a:extLst>
              <a:ext uri="{FF2B5EF4-FFF2-40B4-BE49-F238E27FC236}">
                <a16:creationId xmlns:a16="http://schemas.microsoft.com/office/drawing/2014/main" id="{A1055F7F-19EC-4C51-BF3E-B6B243BE4E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498412"/>
              </p:ext>
            </p:extLst>
          </p:nvPr>
        </p:nvGraphicFramePr>
        <p:xfrm>
          <a:off x="1981199" y="5935938"/>
          <a:ext cx="1050925" cy="55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530360" imgH="808200" progId="">
                  <p:embed/>
                </p:oleObj>
              </mc:Choice>
              <mc:Fallback>
                <p:oleObj r:id="rId5" imgW="1530360" imgH="808200" progId="">
                  <p:embed/>
                  <p:pic>
                    <p:nvPicPr>
                      <p:cNvPr id="73732" name="Object 4">
                        <a:extLst>
                          <a:ext uri="{FF2B5EF4-FFF2-40B4-BE49-F238E27FC236}">
                            <a16:creationId xmlns:a16="http://schemas.microsoft.com/office/drawing/2014/main" id="{A1055F7F-19EC-4C51-BF3E-B6B243BE4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199" y="5935938"/>
                        <a:ext cx="1050925" cy="55535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757C4D3E-7C34-49B7-9155-0F9E21F13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482228"/>
              </p:ext>
            </p:extLst>
          </p:nvPr>
        </p:nvGraphicFramePr>
        <p:xfrm>
          <a:off x="6934200" y="4353042"/>
          <a:ext cx="1597025" cy="460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85240" imgH="777960" progId="">
                  <p:embed/>
                </p:oleObj>
              </mc:Choice>
              <mc:Fallback>
                <p:oleObj r:id="rId7" imgW="2685240" imgH="777960" progId="">
                  <p:embed/>
                  <p:pic>
                    <p:nvPicPr>
                      <p:cNvPr id="73733" name="Object 5">
                        <a:extLst>
                          <a:ext uri="{FF2B5EF4-FFF2-40B4-BE49-F238E27FC236}">
                            <a16:creationId xmlns:a16="http://schemas.microsoft.com/office/drawing/2014/main" id="{757C4D3E-7C34-49B7-9155-0F9E21F134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353042"/>
                        <a:ext cx="1597025" cy="460753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1ADCAEF1-676B-471D-B586-B2B6374E6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325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0" name="Rectangle 1843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Visualization</a:t>
            </a:r>
          </a:p>
        </p:txBody>
      </p:sp>
      <p:sp>
        <p:nvSpPr>
          <p:cNvPr id="18442" name="Rectangle 1844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44" name="Rectangle 1844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8436" name="Rectangle 2">
            <a:extLst>
              <a:ext uri="{FF2B5EF4-FFF2-40B4-BE49-F238E27FC236}">
                <a16:creationId xmlns:a16="http://schemas.microsoft.com/office/drawing/2014/main" id="{A171FA3F-D2AB-B0F2-4A74-36B118EC88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47688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71" name="Rectangle 194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altLang="en-US" sz="4300"/>
              <a:t>Example: Sea Surface Temperature</a:t>
            </a:r>
          </a:p>
        </p:txBody>
      </p:sp>
      <p:sp>
        <p:nvSpPr>
          <p:cNvPr id="194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80061" y="2872899"/>
            <a:ext cx="2720340" cy="3320668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The following shows the Sea Surface Temperature (SST) for July 1982</a:t>
            </a:r>
          </a:p>
          <a:p>
            <a:r>
              <a:rPr lang="en-US" altLang="en-US" sz="1900" dirty="0"/>
              <a:t>Tens of thousands of data points are summarized in a single figure</a:t>
            </a:r>
          </a:p>
        </p:txBody>
      </p:sp>
      <p:pic>
        <p:nvPicPr>
          <p:cNvPr id="19457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3"/>
          <a:stretch/>
        </p:blipFill>
        <p:spPr bwMode="auto">
          <a:xfrm>
            <a:off x="3175492" y="2209800"/>
            <a:ext cx="5950973" cy="3947191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0E82E7-8985-6C28-3E52-CE4F76D42BF9}"/>
              </a:ext>
            </a:extLst>
          </p:cNvPr>
          <p:cNvSpPr txBox="1"/>
          <p:nvPr/>
        </p:nvSpPr>
        <p:spPr>
          <a:xfrm>
            <a:off x="8060515" y="5895381"/>
            <a:ext cx="10134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87" name="Rectangle 2048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89" name="Rectangle 2048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491" name="Rectangle 2049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Representation</a:t>
            </a:r>
          </a:p>
        </p:txBody>
      </p:sp>
      <p:sp>
        <p:nvSpPr>
          <p:cNvPr id="20493" name="Rectangle 2049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 dirty="0"/>
              <a:t>Is the mapping of information to a visual format</a:t>
            </a:r>
          </a:p>
          <a:p>
            <a:r>
              <a:rPr lang="en-US" altLang="en-US" sz="1900" dirty="0"/>
              <a:t>Data objects, their attributes, and the relationships among data objects are translated into graphical elements such as </a:t>
            </a:r>
            <a:r>
              <a:rPr lang="en-US" altLang="en-US" sz="1900" b="1" dirty="0"/>
              <a:t>points, lines, shapes, and colors</a:t>
            </a:r>
            <a:r>
              <a:rPr lang="en-US" altLang="en-US" sz="1900" dirty="0"/>
              <a:t>.</a:t>
            </a:r>
          </a:p>
          <a:p>
            <a:endParaRPr lang="en-US" altLang="en-US" sz="1900" dirty="0"/>
          </a:p>
          <a:p>
            <a:r>
              <a:rPr lang="en-US" altLang="en-US" sz="1900" dirty="0"/>
              <a:t>Examples: </a:t>
            </a:r>
          </a:p>
          <a:p>
            <a:pPr lvl="1"/>
            <a:r>
              <a:rPr lang="en-US" altLang="en-US" sz="1900" dirty="0"/>
              <a:t>Objects are often represented as points.</a:t>
            </a:r>
          </a:p>
          <a:p>
            <a:pPr lvl="1"/>
            <a:r>
              <a:rPr lang="en-US" altLang="en-US" sz="1900" dirty="0"/>
              <a:t>Their attribute values can be represented as the position of the points or the characteristics of the points, e.g., color, size, and shape.</a:t>
            </a:r>
          </a:p>
          <a:p>
            <a:pPr lvl="1"/>
            <a:r>
              <a:rPr lang="en-US" altLang="en-US" sz="1900" dirty="0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12" name="Rectangle 2151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514" name="Rectangle 2151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Arrangement</a:t>
            </a:r>
          </a:p>
        </p:txBody>
      </p:sp>
      <p:sp>
        <p:nvSpPr>
          <p:cNvPr id="21516" name="Rectangle 2151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18" name="Rectangle 2151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Is the placement of visual elements within a display</a:t>
            </a:r>
          </a:p>
          <a:p>
            <a:r>
              <a:rPr lang="en-US" altLang="en-US" sz="1600" dirty="0"/>
              <a:t>Can make a large difference in how easy it is to understand the data</a:t>
            </a:r>
          </a:p>
          <a:p>
            <a:pPr lvl="1"/>
            <a:endParaRPr lang="en-US" altLang="en-US" sz="1600" dirty="0"/>
          </a:p>
        </p:txBody>
      </p:sp>
      <p:pic>
        <p:nvPicPr>
          <p:cNvPr id="21507" name="Picture 3" descr="A number and number in a row&#10;&#10;Description automatically generated with medium confidence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8665" y="3014699"/>
            <a:ext cx="8373618" cy="328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296A03-F54C-5F2F-1E6E-BCBFE16462AC}"/>
              </a:ext>
            </a:extLst>
          </p:cNvPr>
          <p:cNvSpPr txBox="1"/>
          <p:nvPr/>
        </p:nvSpPr>
        <p:spPr>
          <a:xfrm>
            <a:off x="478332" y="2503738"/>
            <a:ext cx="45720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dirty="0"/>
              <a:t>Example: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9" name="Rectangle 23558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561" name="Rectangle 23560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8670" y="586822"/>
            <a:ext cx="2743200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Distribution: Histograms</a:t>
            </a:r>
          </a:p>
        </p:txBody>
      </p:sp>
      <p:sp>
        <p:nvSpPr>
          <p:cNvPr id="23563" name="Rectangle 2356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565" name="Rectangle 23564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37579" y="586822"/>
            <a:ext cx="4580057" cy="1645920"/>
          </a:xfrm>
        </p:spPr>
        <p:txBody>
          <a:bodyPr anchor="ctr">
            <a:normAutofit/>
          </a:bodyPr>
          <a:lstStyle/>
          <a:p>
            <a:r>
              <a:rPr lang="en-US" altLang="en-US" sz="1100" dirty="0"/>
              <a:t>Usually shows the distribution of values of a single variable</a:t>
            </a:r>
          </a:p>
          <a:p>
            <a:r>
              <a:rPr lang="en-US" altLang="en-US" sz="1100" dirty="0"/>
              <a:t>Divide the values into bins and show a bar plot of the number of objects in each bin. </a:t>
            </a:r>
          </a:p>
          <a:p>
            <a:r>
              <a:rPr lang="en-US" altLang="en-US" sz="1100" dirty="0"/>
              <a:t>The height of each bar indicates the number of objects</a:t>
            </a:r>
          </a:p>
          <a:p>
            <a:r>
              <a:rPr lang="en-US" altLang="en-US" sz="1100" dirty="0"/>
              <a:t>Shape of histogram depends on the number of bins</a:t>
            </a:r>
          </a:p>
        </p:txBody>
      </p:sp>
      <p:pic>
        <p:nvPicPr>
          <p:cNvPr id="8" name="Picture 7" descr="A graph of a graph showing a number of sizes&#10;&#10;Description automatically generated with medium confidence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37" y="3061704"/>
            <a:ext cx="4111132" cy="3103904"/>
          </a:xfrm>
          <a:prstGeom prst="rect">
            <a:avLst/>
          </a:prstGeom>
        </p:spPr>
      </p:pic>
      <p:pic>
        <p:nvPicPr>
          <p:cNvPr id="7" name="Picture 6" descr="A graph of a bar graph&#10;&#10;Description automatically generated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085" y="3055112"/>
            <a:ext cx="4142312" cy="31170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24E8FF-6DAE-78F3-44F2-9C6F687AE8F0}"/>
              </a:ext>
            </a:extLst>
          </p:cNvPr>
          <p:cNvSpPr txBox="1"/>
          <p:nvPr/>
        </p:nvSpPr>
        <p:spPr>
          <a:xfrm>
            <a:off x="1143000" y="2566509"/>
            <a:ext cx="853440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2400" dirty="0"/>
              <a:t>Example: Petal Width (10 and 20 bins, respectively)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</a:t>
            </a:r>
          </a:p>
          <a:p>
            <a:r>
              <a:rPr lang="en-US" altLang="en-US" dirty="0"/>
              <a:t>Simplified version of a PDF/histogram.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152400" y="3657600"/>
            <a:ext cx="533400" cy="159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24840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680" name="Rectangle 28679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682" name="Rectangle 28681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288350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510047"/>
            <a:ext cx="2475738" cy="1645920"/>
          </a:xfrm>
        </p:spPr>
        <p:txBody>
          <a:bodyPr>
            <a:normAutofit/>
          </a:bodyPr>
          <a:lstStyle/>
          <a:p>
            <a:r>
              <a:rPr lang="en-US" altLang="en-US" sz="2400"/>
              <a:t>Examples of Box Plots </a:t>
            </a:r>
          </a:p>
        </p:txBody>
      </p:sp>
      <p:sp>
        <p:nvSpPr>
          <p:cNvPr id="28684" name="Rectangle 28683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980964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86" name="Rectangle 28685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5268" y="1326149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35858" y="510047"/>
            <a:ext cx="5143500" cy="1645920"/>
          </a:xfrm>
        </p:spPr>
        <p:txBody>
          <a:bodyPr anchor="ctr">
            <a:normAutofit/>
          </a:bodyPr>
          <a:lstStyle/>
          <a:p>
            <a:r>
              <a:rPr lang="en-US" altLang="en-US" sz="1600"/>
              <a:t>Box plots can be used to compare attributes or subgroups.</a:t>
            </a:r>
          </a:p>
          <a:p>
            <a:pPr lvl="1"/>
            <a:endParaRPr lang="en-US" altLang="en-US" sz="1600"/>
          </a:p>
          <a:p>
            <a:pPr lvl="1"/>
            <a:endParaRPr lang="en-US" altLang="en-US" sz="16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523461"/>
            <a:ext cx="2688336" cy="1982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699" y="4566189"/>
            <a:ext cx="2987701" cy="18971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785919"/>
            <a:ext cx="5891917" cy="119311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40C75-F1C2-9F90-D10C-9F736BDB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Data in the Data Mining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DA941-FEDB-AE02-D219-519F852F2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0"/>
            <a:ext cx="4014481" cy="4021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1">
            <a:extLst>
              <a:ext uri="{FF2B5EF4-FFF2-40B4-BE49-F238E27FC236}">
                <a16:creationId xmlns:a16="http://schemas.microsoft.com/office/drawing/2014/main" id="{3B9973D1-67DF-F304-86B4-5CFE62BF3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7" t="3440" r="66655" b="43812"/>
          <a:stretch/>
        </p:blipFill>
        <p:spPr bwMode="auto">
          <a:xfrm>
            <a:off x="5791906" y="1980670"/>
            <a:ext cx="1371600" cy="2895601"/>
          </a:xfrm>
          <a:prstGeom prst="rect">
            <a:avLst/>
          </a:prstGeom>
          <a:noFill/>
          <a:ln w="1905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4B19A2-0185-6BEE-42F3-8CD14A7812B2}"/>
              </a:ext>
            </a:extLst>
          </p:cNvPr>
          <p:cNvCxnSpPr>
            <a:cxnSpLocks/>
          </p:cNvCxnSpPr>
          <p:nvPr/>
        </p:nvCxnSpPr>
        <p:spPr>
          <a:xfrm flipV="1">
            <a:off x="4598394" y="2133600"/>
            <a:ext cx="1193512" cy="6720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E5AFC3-CD8C-D8D9-08F3-28C5B32A7EAE}"/>
              </a:ext>
            </a:extLst>
          </p:cNvPr>
          <p:cNvCxnSpPr>
            <a:cxnSpLocks/>
          </p:cNvCxnSpPr>
          <p:nvPr/>
        </p:nvCxnSpPr>
        <p:spPr>
          <a:xfrm>
            <a:off x="4623794" y="3148013"/>
            <a:ext cx="1193512" cy="160095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11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632" name="Rectangle 26631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634" name="Rectangle 26633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altLang="en-US" sz="2800"/>
              <a:t>Two-Dimensional Histograms</a:t>
            </a:r>
          </a:p>
        </p:txBody>
      </p:sp>
      <p:sp>
        <p:nvSpPr>
          <p:cNvPr id="26636" name="Rectangle 26635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38" name="Rectangle 26637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altLang="en-US" sz="1600" dirty="0"/>
              <a:t>Show the joint distribution of the values of two attributes </a:t>
            </a:r>
          </a:p>
        </p:txBody>
      </p:sp>
      <p:pic>
        <p:nvPicPr>
          <p:cNvPr id="26625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153" y="3276600"/>
            <a:ext cx="5067437" cy="348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DA290B-B195-8294-EAD7-8D3B1D5D4558}"/>
              </a:ext>
            </a:extLst>
          </p:cNvPr>
          <p:cNvSpPr txBox="1"/>
          <p:nvPr/>
        </p:nvSpPr>
        <p:spPr>
          <a:xfrm>
            <a:off x="1834471" y="2885623"/>
            <a:ext cx="5638800" cy="3385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en-US" sz="1600" dirty="0"/>
              <a:t>Example: petal width and petal length. What does this tell us?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3" name="Rectangle 2970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altLang="en-US" sz="2400"/>
              <a:t>Scatter Plots</a:t>
            </a:r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r>
              <a:rPr lang="en-US" altLang="en-US" sz="1500"/>
              <a:t>Attributes values determine the position</a:t>
            </a:r>
          </a:p>
          <a:p>
            <a:r>
              <a:rPr lang="en-US" altLang="en-US" sz="1500"/>
              <a:t>Two-dimensional scatter plots most common, but can have three-dimensional scatter plots</a:t>
            </a:r>
          </a:p>
          <a:p>
            <a:r>
              <a:rPr lang="en-US" altLang="en-US" sz="150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sz="1500"/>
          </a:p>
          <a:p>
            <a:pPr lvl="1"/>
            <a:endParaRPr lang="en-US" altLang="en-US" sz="150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0" y="1820607"/>
            <a:ext cx="4992624" cy="311620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27" name="Rectangle 30726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729" name="Freeform: Shape 30728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731" name="Freeform: Shape 30730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Scatter Plot Array of Iris Attributes</a:t>
            </a:r>
          </a:p>
        </p:txBody>
      </p:sp>
      <p:sp>
        <p:nvSpPr>
          <p:cNvPr id="30733" name="Rectangle 307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0767" y="1178376"/>
            <a:ext cx="4806627" cy="434999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51" name="Rectangle 3175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3206496" y="1534289"/>
            <a:ext cx="5937504" cy="3394812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defTabSz="374904">
                <a:lnSpc>
                  <a:spcPct val="90000"/>
                </a:lnSpc>
                <a:spcAft>
                  <a:spcPts val="328"/>
                </a:spcAft>
                <a:buClrTx/>
                <a:tabLst>
                  <a:tab pos="0" algn="l"/>
                  <a:tab pos="749808" algn="l"/>
                  <a:tab pos="1499616" algn="l"/>
                  <a:tab pos="2249424" algn="l"/>
                  <a:tab pos="2999232" algn="l"/>
                  <a:tab pos="3749040" algn="l"/>
                  <a:tab pos="4498848" algn="l"/>
                  <a:tab pos="5248656" algn="l"/>
                  <a:tab pos="5998464" algn="l"/>
                  <a:tab pos="6748272" algn="l"/>
                  <a:tab pos="7498080" algn="l"/>
                  <a:tab pos="8247888" algn="l"/>
                </a:tabLst>
              </a:pPr>
              <a:r>
                <a:rPr lang="en-US" altLang="en-US" sz="1148" kern="1200">
                  <a:solidFill>
                    <a:srgbClr val="000000"/>
                  </a:solidFill>
                  <a:latin typeface="Arial" panose="020B0604020202020204" pitchFamily="34" charset="0"/>
                  <a:ea typeface="+mn-ea"/>
                  <a:cs typeface="DejaVu Sans" charset="0"/>
                </a:rPr>
                <a:t>Celsius</a:t>
              </a: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  <p:sp useBgFill="1">
        <p:nvSpPr>
          <p:cNvPr id="31753" name="Rectangle 3175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Contour Plots</a:t>
            </a:r>
          </a:p>
        </p:txBody>
      </p:sp>
      <p:sp>
        <p:nvSpPr>
          <p:cNvPr id="31755" name="Rectangle 3175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130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57" name="Rectangle 3175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093976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2252870"/>
            <a:ext cx="2559164" cy="3560251"/>
          </a:xfrm>
        </p:spPr>
        <p:txBody>
          <a:bodyPr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Useful when a continuous attribute is measured on a </a:t>
            </a:r>
            <a:r>
              <a:rPr lang="en-US" altLang="en-US" sz="1300" b="1"/>
              <a:t>spatial grid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They partition the plane into regions of similar values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contour lines that form the boundaries of these regions connect points with equal values	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The most common example is contour maps of elevation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300"/>
              <a:t>Can also display temperature, rainfall, air pressure, etc.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1A7A3D-A34C-6877-E7FC-B4F0552BBC8C}"/>
              </a:ext>
            </a:extLst>
          </p:cNvPr>
          <p:cNvSpPr txBox="1"/>
          <p:nvPr/>
        </p:nvSpPr>
        <p:spPr>
          <a:xfrm>
            <a:off x="7850697" y="4782159"/>
            <a:ext cx="101341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+mn-lt"/>
              </a:rPr>
              <a:t>Ocean Temp.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in  ⁰C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799" name="Rectangle 3379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801" name="Rectangle 3380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3803" name="Rectangle 3380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Matrix Plots</a:t>
            </a:r>
          </a:p>
        </p:txBody>
      </p:sp>
      <p:sp>
        <p:nvSpPr>
          <p:cNvPr id="33805" name="Rectangle 3380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/>
              <a:t>Can plot a data matrix</a:t>
            </a:r>
          </a:p>
          <a:p>
            <a:r>
              <a:rPr lang="en-US" altLang="en-US" sz="1900"/>
              <a:t>Can be useful when objects are sorted according to class</a:t>
            </a:r>
          </a:p>
          <a:p>
            <a:r>
              <a:rPr lang="en-US" altLang="en-US" sz="1900"/>
              <a:t>Typically, the attributes are normalized to prevent one attribute from dominating the plot	</a:t>
            </a:r>
          </a:p>
          <a:p>
            <a:r>
              <a:rPr lang="en-US" altLang="en-US" sz="1900"/>
              <a:t>Plots of similarity or distance matrices can also be useful for visualizing the relationships between objects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826" name="Rectangle 348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828" name="Freeform: Shape 348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830" name="Freeform: Shape 348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17" name="Rectangle 1">
            <a:extLst>
              <a:ext uri="{FF2B5EF4-FFF2-40B4-BE49-F238E27FC236}">
                <a16:creationId xmlns:a16="http://schemas.microsoft.com/office/drawing/2014/main" id="{F858692A-D97C-42C3-A1A4-7950596F9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Data Matrix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8B1F3BE-8729-4ED3-BA6E-A4A3B273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85" y="4872922"/>
            <a:ext cx="2949980" cy="1208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Deviation form feature mean</a:t>
            </a:r>
          </a:p>
        </p:txBody>
      </p:sp>
      <p:sp>
        <p:nvSpPr>
          <p:cNvPr id="34832" name="Rectangle 348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834" name="Rectangle 348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3F1D3-4CC3-44A2-9BC4-D5F39A44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057400"/>
            <a:ext cx="5290312" cy="3610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D36883-4794-E574-2FF5-59608A82F6F3}"/>
              </a:ext>
            </a:extLst>
          </p:cNvPr>
          <p:cNvSpPr txBox="1"/>
          <p:nvPr/>
        </p:nvSpPr>
        <p:spPr>
          <a:xfrm>
            <a:off x="8384045" y="2819400"/>
            <a:ext cx="6381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Value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+mn-lt"/>
              </a:rPr>
              <a:t>Z-score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846" name="Rectangle 35845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 The Iris Correlation Matrix</a:t>
            </a:r>
          </a:p>
        </p:txBody>
      </p:sp>
      <p:sp>
        <p:nvSpPr>
          <p:cNvPr id="35848" name="Rectangle 3584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50" name="Rectangle 3584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56" y="1241699"/>
            <a:ext cx="5134772" cy="4223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1" name="Rectangle 36870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426720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altLang="en-US" sz="5200"/>
              <a:t>Parallel Coordinates</a:t>
            </a:r>
          </a:p>
        </p:txBody>
      </p:sp>
      <p:sp>
        <p:nvSpPr>
          <p:cNvPr id="36873" name="Rectangle 3687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2899927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875" name="Rectangle 3687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2776031"/>
            <a:ext cx="1405092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altLang="en-US" sz="1900"/>
              <a:t>Used to plot the attribute values of high-dimensional data</a:t>
            </a:r>
          </a:p>
          <a:p>
            <a:r>
              <a:rPr lang="en-US" altLang="en-US" sz="1900"/>
              <a:t>Instead of using perpendicular axes, use a set of parallel axes </a:t>
            </a:r>
          </a:p>
          <a:p>
            <a:r>
              <a:rPr lang="en-US" altLang="en-US" sz="190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sz="1900"/>
              <a:t>Thus, each object is represented as a line </a:t>
            </a:r>
          </a:p>
          <a:p>
            <a:r>
              <a:rPr lang="en-US" altLang="en-US" sz="1900"/>
              <a:t>Often, the lines representing a distinct class of objects group together, at least for some attributes</a:t>
            </a:r>
          </a:p>
          <a:p>
            <a:r>
              <a:rPr lang="en-US" altLang="en-US" sz="1900"/>
              <a:t>Ordering of attributes is important in seeing such groupings</a:t>
            </a:r>
          </a:p>
          <a:p>
            <a:pPr lvl="1"/>
            <a:endParaRPr lang="en-US" altLang="en-US" sz="19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897" name="Rectangle 37896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899" name="Rectangle 37898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3664" y="304802"/>
            <a:ext cx="8323012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89" name="Rectangle 1">
            <a:extLst>
              <a:ext uri="{FF2B5EF4-FFF2-40B4-BE49-F238E27FC236}">
                <a16:creationId xmlns:a16="http://schemas.microsoft.com/office/drawing/2014/main" id="{D8F423E8-F33A-4EDB-977D-3EA92C2E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1510" y="405575"/>
            <a:ext cx="375132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100" dirty="0"/>
              <a:t>Example: Parallel Coordinates Plots for Iris Data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15A5BE3-9F94-4836-A518-E202B759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884" y="498698"/>
            <a:ext cx="3705606" cy="118535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defTabSz="914400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en-US" sz="2100">
                <a:solidFill>
                  <a:schemeClr val="tx1"/>
                </a:solidFill>
                <a:latin typeface="+mn-lt"/>
                <a:cs typeface="+mn-cs"/>
              </a:rPr>
              <a:t>Reordered features</a:t>
            </a:r>
          </a:p>
        </p:txBody>
      </p:sp>
      <p:sp>
        <p:nvSpPr>
          <p:cNvPr id="37901" name="Rectangle 37900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088" y="764424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903" name="Rectangle 37902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56" y="1072979"/>
            <a:ext cx="1021458" cy="685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DEB770-6C60-4FCC-8347-0CDAF5F94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93" y="2717516"/>
            <a:ext cx="4073652" cy="2953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3E98438-E302-4C50-B264-197CAB138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556" y="2732871"/>
            <a:ext cx="4073652" cy="2912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7A00E3-23CD-2817-D159-9FD96F2C7997}"/>
              </a:ext>
            </a:extLst>
          </p:cNvPr>
          <p:cNvSpPr txBox="1"/>
          <p:nvPr/>
        </p:nvSpPr>
        <p:spPr>
          <a:xfrm rot="16200000">
            <a:off x="230612" y="3538587"/>
            <a:ext cx="542135" cy="215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n-lt"/>
              </a:rPr>
              <a:t>(z-score)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3F8A71-14FD-3C8E-0E87-87E218E5EB4D}"/>
              </a:ext>
            </a:extLst>
          </p:cNvPr>
          <p:cNvSpPr txBox="1"/>
          <p:nvPr/>
        </p:nvSpPr>
        <p:spPr>
          <a:xfrm rot="16200000">
            <a:off x="4462584" y="3619384"/>
            <a:ext cx="542135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+mn-lt"/>
              </a:rPr>
              <a:t>(z-score)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19" name="Rectangle 389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923" name="Rectangle 389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Other Visualization Techniques</a:t>
            </a:r>
          </a:p>
        </p:txBody>
      </p:sp>
      <p:sp>
        <p:nvSpPr>
          <p:cNvPr id="38925" name="Rectangle 389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/>
              <a:t>Star Plots </a:t>
            </a:r>
          </a:p>
          <a:p>
            <a:pPr lvl="1"/>
            <a:r>
              <a:rPr lang="en-US" altLang="en-US" sz="1900"/>
              <a:t>Similar approach to parallel coordinates, but axes radiate from a central point</a:t>
            </a:r>
          </a:p>
          <a:p>
            <a:pPr lvl="1"/>
            <a:r>
              <a:rPr lang="en-US" altLang="en-US" sz="1900"/>
              <a:t>The line connecting the values of an object is a polygon</a:t>
            </a:r>
            <a:br>
              <a:rPr lang="en-US" altLang="en-US" sz="1900"/>
            </a:br>
            <a:endParaRPr lang="en-US" altLang="en-US" sz="1900"/>
          </a:p>
          <a:p>
            <a:r>
              <a:rPr lang="en-US" altLang="en-US" sz="1900"/>
              <a:t>Chernoff Faces</a:t>
            </a:r>
          </a:p>
          <a:p>
            <a:pPr lvl="1"/>
            <a:r>
              <a:rPr lang="en-US" altLang="en-US" sz="1900"/>
              <a:t>Approach created by Herman Chernoff</a:t>
            </a:r>
          </a:p>
          <a:p>
            <a:pPr lvl="1"/>
            <a:r>
              <a:rPr lang="en-US" altLang="en-US" sz="1900"/>
              <a:t>This approach associates each attribute with a characteristic of a face</a:t>
            </a:r>
          </a:p>
          <a:p>
            <a:pPr lvl="1"/>
            <a:r>
              <a:rPr lang="en-US" altLang="en-US" sz="1900"/>
              <a:t>The values of each attribute determine the appearance of the corresponding facial characteristic	</a:t>
            </a:r>
          </a:p>
          <a:p>
            <a:pPr lvl="1"/>
            <a:r>
              <a:rPr lang="en-US" altLang="en-US" sz="1900"/>
              <a:t>Each object becomes a separate face</a:t>
            </a:r>
          </a:p>
          <a:p>
            <a:pPr lvl="1"/>
            <a:r>
              <a:rPr lang="en-US" altLang="en-US" sz="1900"/>
              <a:t>Relies on human’s ability to distinguish faces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0E5522B-308E-408C-ACC9-B36CC4BCA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Star Plots for Iris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0AF128-6B4C-44A0-947D-385C31519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Setosa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Versicolor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Virginica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2209800" y="1524000"/>
            <a:ext cx="7138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421AD8E-BD15-4924-9255-AA6510F6C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Chernoff Faces for Iris Data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491034-05E2-48CF-B166-E58246A98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Setosa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Versicolor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Virginica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2B91E34-C44F-4ECC-A2F1-9DD091CD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2514600" y="1715295"/>
            <a:ext cx="6231444" cy="39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9553A50F-8D8F-4E99-B20F-C3E4BAE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35BD70-9077-736F-F673-7807E984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Conclusion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5894AD87-16E2-9B8C-62F4-32F1A4CB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50" r="39716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56B0-ECCE-1A51-BF01-1E1B4C87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Exploring data is the first step when working with data.</a:t>
            </a:r>
          </a:p>
          <a:p>
            <a:r>
              <a:rPr lang="en-US" sz="1900"/>
              <a:t>The goal is to: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Understand what data is available.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distributions and how variables relate to each other.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900"/>
              <a:t>Assess data quality. </a:t>
            </a:r>
          </a:p>
          <a:p>
            <a:endParaRPr lang="en-US" sz="1900"/>
          </a:p>
          <a:p>
            <a:r>
              <a:rPr lang="en-US" sz="1900"/>
              <a:t>Understanding the data is necessary to decide on data preparation and modeling.</a:t>
            </a:r>
          </a:p>
        </p:txBody>
      </p:sp>
    </p:spTree>
    <p:extLst>
      <p:ext uri="{BB962C8B-B14F-4D97-AF65-F5344CB8AC3E}">
        <p14:creationId xmlns:p14="http://schemas.microsoft.com/office/powerpoint/2010/main" val="69336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8" name="Rectangle 1024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50" name="Rectangle 1024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52" name="Rectangle 1025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0244" name="Rectangle 2">
            <a:extLst>
              <a:ext uri="{FF2B5EF4-FFF2-40B4-BE49-F238E27FC236}">
                <a16:creationId xmlns:a16="http://schemas.microsoft.com/office/drawing/2014/main" id="{8D9BB152-FFCB-B5FB-213B-C044FE832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070264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81" name="Rectangle 11280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82" name="Rectangle 1128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283" name="Rectangle 1128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altLang="en-US" sz="3500"/>
              <a:t>Frequency and Mode</a:t>
            </a:r>
          </a:p>
        </p:txBody>
      </p:sp>
      <p:sp>
        <p:nvSpPr>
          <p:cNvPr id="11284" name="Rectangle 1128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altLang="en-US" sz="1900"/>
              <a:t>The frequency of an attribute value is the percentage of time the value occurs in the </a:t>
            </a:r>
            <a:br>
              <a:rPr lang="en-US" altLang="en-US" sz="1900"/>
            </a:br>
            <a:r>
              <a:rPr lang="en-US" altLang="en-US" sz="1900"/>
              <a:t>data set </a:t>
            </a:r>
          </a:p>
          <a:p>
            <a:pPr lvl="1"/>
            <a:r>
              <a:rPr lang="en-US" altLang="en-US" sz="190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en-US" sz="1900"/>
              <a:t>The mode of an attribute is the most frequent attribute value   </a:t>
            </a:r>
          </a:p>
          <a:p>
            <a:r>
              <a:rPr lang="en-US" altLang="en-US" sz="1900"/>
              <a:t>The notions of frequency and mode are typically used with </a:t>
            </a:r>
            <a:r>
              <a:rPr lang="en-US" altLang="en-US" sz="1900" b="1"/>
              <a:t>categorical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1795</Words>
  <Application>Microsoft Office PowerPoint</Application>
  <PresentationFormat>On-screen Show (4:3)</PresentationFormat>
  <Paragraphs>270</Paragraphs>
  <Slides>42</Slides>
  <Notes>39</Notes>
  <HiddenSlides>4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source sans pro</vt:lpstr>
      <vt:lpstr>Times New Roman</vt:lpstr>
      <vt:lpstr>Ubuntu</vt:lpstr>
      <vt:lpstr>Ubuntu Light</vt:lpstr>
      <vt:lpstr>Wingdings</vt:lpstr>
      <vt:lpstr>1_Office Theme</vt:lpstr>
      <vt:lpstr>Introduction to Data Mining    Web Chapter Exploring Data </vt:lpstr>
      <vt:lpstr>R Code Examples</vt:lpstr>
      <vt:lpstr>Exploring Data in the Data Mining Process</vt:lpstr>
      <vt:lpstr>Topics</vt:lpstr>
      <vt:lpstr>What is Data Exploration?</vt:lpstr>
      <vt:lpstr>Techniques Used In Data Exploration  </vt:lpstr>
      <vt:lpstr>Topics</vt:lpstr>
      <vt:lpstr>Summary Statistics</vt:lpstr>
      <vt:lpstr>Frequency and Mode</vt:lpstr>
      <vt:lpstr>Measures of Location: Mean and Median</vt:lpstr>
      <vt:lpstr>Measures of Spread: Range and Variance</vt:lpstr>
      <vt:lpstr>Percentiles</vt:lpstr>
      <vt:lpstr>Percentiles</vt:lpstr>
      <vt:lpstr>Multivariate Summary Statistics</vt:lpstr>
      <vt:lpstr>Correlation</vt:lpstr>
      <vt:lpstr>Visually Evaluating Correlation</vt:lpstr>
      <vt:lpstr>Rank Correlation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Scatter Plots</vt:lpstr>
      <vt:lpstr>Scatter Plot Array of Iris Attributes</vt:lpstr>
      <vt:lpstr>Contour Plots</vt:lpstr>
      <vt:lpstr>Matrix Plots</vt:lpstr>
      <vt:lpstr>Example: The Iris Data Matrix</vt:lpstr>
      <vt:lpstr>Example: The Iris Correlation Matrix</vt:lpstr>
      <vt:lpstr>Parallel Coordinates</vt:lpstr>
      <vt:lpstr>Example: Parallel Coordinates Plots for Iris Data</vt:lpstr>
      <vt:lpstr>Other Visualization Techniques</vt:lpstr>
      <vt:lpstr>Example: Star Plots for Iris Data</vt:lpstr>
      <vt:lpstr>Example: Chernoff Faces for Iris Data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17</cp:revision>
  <dcterms:created xsi:type="dcterms:W3CDTF">2021-01-19T16:01:52Z</dcterms:created>
  <dcterms:modified xsi:type="dcterms:W3CDTF">2024-09-23T13:44:13Z</dcterms:modified>
</cp:coreProperties>
</file>