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86"/>
  </p:notesMasterIdLst>
  <p:sldIdLst>
    <p:sldId id="346" r:id="rId2"/>
    <p:sldId id="50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40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41" r:id="rId40"/>
    <p:sldId id="345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42" r:id="rId52"/>
    <p:sldId id="306" r:id="rId53"/>
    <p:sldId id="308" r:id="rId54"/>
    <p:sldId id="309" r:id="rId55"/>
    <p:sldId id="310" r:id="rId56"/>
    <p:sldId id="311" r:id="rId57"/>
    <p:sldId id="312" r:id="rId58"/>
    <p:sldId id="34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44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781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64998-ADB4-403B-8D62-2E3B9CFBC59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3CDCED6-93E2-471F-89BD-BE7BA94B47DC}">
      <dgm:prSet/>
      <dgm:spPr/>
      <dgm:t>
        <a:bodyPr/>
        <a:lstStyle/>
        <a:p>
          <a:r>
            <a:rPr lang="en-US" dirty="0"/>
            <a:t>As highly expressive as decision trees</a:t>
          </a:r>
        </a:p>
      </dgm:t>
    </dgm:pt>
    <dgm:pt modelId="{3FF4C4B0-262E-4DC7-BB31-74CE06BF1566}" type="parTrans" cxnId="{718CDDE6-F6A3-4882-96E1-1F931B1B4A93}">
      <dgm:prSet/>
      <dgm:spPr/>
      <dgm:t>
        <a:bodyPr/>
        <a:lstStyle/>
        <a:p>
          <a:endParaRPr lang="en-US"/>
        </a:p>
      </dgm:t>
    </dgm:pt>
    <dgm:pt modelId="{4CA425D3-6AAD-449C-A864-0B6B75EC4DD8}" type="sibTrans" cxnId="{718CDDE6-F6A3-4882-96E1-1F931B1B4A93}">
      <dgm:prSet/>
      <dgm:spPr/>
      <dgm:t>
        <a:bodyPr/>
        <a:lstStyle/>
        <a:p>
          <a:endParaRPr lang="en-US"/>
        </a:p>
      </dgm:t>
    </dgm:pt>
    <dgm:pt modelId="{A773DA73-F8A4-4C7C-90F1-97794CDCCF97}">
      <dgm:prSet/>
      <dgm:spPr/>
      <dgm:t>
        <a:bodyPr/>
        <a:lstStyle/>
        <a:p>
          <a:r>
            <a:rPr lang="en-US"/>
            <a:t>Easy to interpret</a:t>
          </a:r>
        </a:p>
      </dgm:t>
    </dgm:pt>
    <dgm:pt modelId="{00C290F5-2142-4444-B13D-BEBEF437D8CB}" type="parTrans" cxnId="{D9337140-B199-4926-A7FE-10D446021FCB}">
      <dgm:prSet/>
      <dgm:spPr/>
      <dgm:t>
        <a:bodyPr/>
        <a:lstStyle/>
        <a:p>
          <a:endParaRPr lang="en-US"/>
        </a:p>
      </dgm:t>
    </dgm:pt>
    <dgm:pt modelId="{C505DF15-C701-4822-B7EC-960A76246CA6}" type="sibTrans" cxnId="{D9337140-B199-4926-A7FE-10D446021FCB}">
      <dgm:prSet/>
      <dgm:spPr/>
      <dgm:t>
        <a:bodyPr/>
        <a:lstStyle/>
        <a:p>
          <a:endParaRPr lang="en-US"/>
        </a:p>
      </dgm:t>
    </dgm:pt>
    <dgm:pt modelId="{965B831F-58D4-44C2-8C1F-0FCA2BCA3F1D}">
      <dgm:prSet/>
      <dgm:spPr/>
      <dgm:t>
        <a:bodyPr/>
        <a:lstStyle/>
        <a:p>
          <a:r>
            <a:rPr lang="en-US"/>
            <a:t>Easy to generate</a:t>
          </a:r>
        </a:p>
      </dgm:t>
    </dgm:pt>
    <dgm:pt modelId="{3E041794-8F23-4EA9-829A-5575C343C7DE}" type="parTrans" cxnId="{619CC024-1BC1-402C-A9EC-9E8E768A28E3}">
      <dgm:prSet/>
      <dgm:spPr/>
      <dgm:t>
        <a:bodyPr/>
        <a:lstStyle/>
        <a:p>
          <a:endParaRPr lang="en-US"/>
        </a:p>
      </dgm:t>
    </dgm:pt>
    <dgm:pt modelId="{65284194-0294-4EC1-BAF7-A7B528E8C960}" type="sibTrans" cxnId="{619CC024-1BC1-402C-A9EC-9E8E768A28E3}">
      <dgm:prSet/>
      <dgm:spPr/>
      <dgm:t>
        <a:bodyPr/>
        <a:lstStyle/>
        <a:p>
          <a:endParaRPr lang="en-US"/>
        </a:p>
      </dgm:t>
    </dgm:pt>
    <dgm:pt modelId="{35EF7661-0929-4A99-8EB7-2E48F4275C85}">
      <dgm:prSet/>
      <dgm:spPr/>
      <dgm:t>
        <a:bodyPr/>
        <a:lstStyle/>
        <a:p>
          <a:r>
            <a:rPr lang="en-US"/>
            <a:t>Can classify new instances rapidly</a:t>
          </a:r>
        </a:p>
      </dgm:t>
    </dgm:pt>
    <dgm:pt modelId="{4AEFA2AC-7AF9-41AE-A3C7-FFE50581126F}" type="parTrans" cxnId="{9B3F752C-E330-4F8E-94E0-401C81EDA840}">
      <dgm:prSet/>
      <dgm:spPr/>
      <dgm:t>
        <a:bodyPr/>
        <a:lstStyle/>
        <a:p>
          <a:endParaRPr lang="en-US"/>
        </a:p>
      </dgm:t>
    </dgm:pt>
    <dgm:pt modelId="{9A8F3A3D-35A5-4C1E-9BB0-87A11FCD5DCD}" type="sibTrans" cxnId="{9B3F752C-E330-4F8E-94E0-401C81EDA840}">
      <dgm:prSet/>
      <dgm:spPr/>
      <dgm:t>
        <a:bodyPr/>
        <a:lstStyle/>
        <a:p>
          <a:endParaRPr lang="en-US"/>
        </a:p>
      </dgm:t>
    </dgm:pt>
    <dgm:pt modelId="{0BB5A7CC-14E2-4C07-B355-DDE49F78723D}">
      <dgm:prSet/>
      <dgm:spPr/>
      <dgm:t>
        <a:bodyPr/>
        <a:lstStyle/>
        <a:p>
          <a:r>
            <a:rPr lang="en-US"/>
            <a:t>Performance comparable to decision trees</a:t>
          </a:r>
        </a:p>
      </dgm:t>
    </dgm:pt>
    <dgm:pt modelId="{E1E9BD22-92ED-4DF8-B954-3B8C458FBD28}" type="parTrans" cxnId="{D2DA5448-93E1-46ED-AB9C-D3FDF604D46F}">
      <dgm:prSet/>
      <dgm:spPr/>
      <dgm:t>
        <a:bodyPr/>
        <a:lstStyle/>
        <a:p>
          <a:endParaRPr lang="en-US"/>
        </a:p>
      </dgm:t>
    </dgm:pt>
    <dgm:pt modelId="{2E4DFFC3-7A11-4361-8CA5-42AAB35FA287}" type="sibTrans" cxnId="{D2DA5448-93E1-46ED-AB9C-D3FDF604D46F}">
      <dgm:prSet/>
      <dgm:spPr/>
      <dgm:t>
        <a:bodyPr/>
        <a:lstStyle/>
        <a:p>
          <a:endParaRPr lang="en-US"/>
        </a:p>
      </dgm:t>
    </dgm:pt>
    <dgm:pt modelId="{8FA82D86-86B9-44A6-95DD-C555B32588B0}" type="pres">
      <dgm:prSet presAssocID="{8CD64998-ADB4-403B-8D62-2E3B9CFBC597}" presName="linear" presStyleCnt="0">
        <dgm:presLayoutVars>
          <dgm:animLvl val="lvl"/>
          <dgm:resizeHandles val="exact"/>
        </dgm:presLayoutVars>
      </dgm:prSet>
      <dgm:spPr/>
    </dgm:pt>
    <dgm:pt modelId="{1813D718-2BB4-4F7C-A2E6-65599EE6E30D}" type="pres">
      <dgm:prSet presAssocID="{03CDCED6-93E2-471F-89BD-BE7BA94B47D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B5F9FDE-CB9F-4778-B69F-408EF538437D}" type="pres">
      <dgm:prSet presAssocID="{4CA425D3-6AAD-449C-A864-0B6B75EC4DD8}" presName="spacer" presStyleCnt="0"/>
      <dgm:spPr/>
    </dgm:pt>
    <dgm:pt modelId="{A295D442-7B3E-481B-AD9B-0EAAC6344BFC}" type="pres">
      <dgm:prSet presAssocID="{A773DA73-F8A4-4C7C-90F1-97794CDCCF9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0357B84-4BF0-4B39-98F6-2609502AC590}" type="pres">
      <dgm:prSet presAssocID="{C505DF15-C701-4822-B7EC-960A76246CA6}" presName="spacer" presStyleCnt="0"/>
      <dgm:spPr/>
    </dgm:pt>
    <dgm:pt modelId="{76D1D6BA-9472-4AA0-B76B-A249017094C3}" type="pres">
      <dgm:prSet presAssocID="{965B831F-58D4-44C2-8C1F-0FCA2BCA3F1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CE6E45A-FC7D-4ABD-A984-897AEC16B4A8}" type="pres">
      <dgm:prSet presAssocID="{65284194-0294-4EC1-BAF7-A7B528E8C960}" presName="spacer" presStyleCnt="0"/>
      <dgm:spPr/>
    </dgm:pt>
    <dgm:pt modelId="{EA6F864D-C3A5-4E8C-BA4E-F98A40673F5B}" type="pres">
      <dgm:prSet presAssocID="{35EF7661-0929-4A99-8EB7-2E48F4275C8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982E5C7-8BD6-4762-A18E-F1E42499765E}" type="pres">
      <dgm:prSet presAssocID="{9A8F3A3D-35A5-4C1E-9BB0-87A11FCD5DCD}" presName="spacer" presStyleCnt="0"/>
      <dgm:spPr/>
    </dgm:pt>
    <dgm:pt modelId="{381AFF74-80F4-43AF-BC92-87C61E0FE221}" type="pres">
      <dgm:prSet presAssocID="{0BB5A7CC-14E2-4C07-B355-DDE49F78723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19CC024-1BC1-402C-A9EC-9E8E768A28E3}" srcId="{8CD64998-ADB4-403B-8D62-2E3B9CFBC597}" destId="{965B831F-58D4-44C2-8C1F-0FCA2BCA3F1D}" srcOrd="2" destOrd="0" parTransId="{3E041794-8F23-4EA9-829A-5575C343C7DE}" sibTransId="{65284194-0294-4EC1-BAF7-A7B528E8C960}"/>
    <dgm:cxn modelId="{9B3F752C-E330-4F8E-94E0-401C81EDA840}" srcId="{8CD64998-ADB4-403B-8D62-2E3B9CFBC597}" destId="{35EF7661-0929-4A99-8EB7-2E48F4275C85}" srcOrd="3" destOrd="0" parTransId="{4AEFA2AC-7AF9-41AE-A3C7-FFE50581126F}" sibTransId="{9A8F3A3D-35A5-4C1E-9BB0-87A11FCD5DCD}"/>
    <dgm:cxn modelId="{D9337140-B199-4926-A7FE-10D446021FCB}" srcId="{8CD64998-ADB4-403B-8D62-2E3B9CFBC597}" destId="{A773DA73-F8A4-4C7C-90F1-97794CDCCF97}" srcOrd="1" destOrd="0" parTransId="{00C290F5-2142-4444-B13D-BEBEF437D8CB}" sibTransId="{C505DF15-C701-4822-B7EC-960A76246CA6}"/>
    <dgm:cxn modelId="{3B395B61-38EF-4CCC-8835-36538D45C0A1}" type="presOf" srcId="{0BB5A7CC-14E2-4C07-B355-DDE49F78723D}" destId="{381AFF74-80F4-43AF-BC92-87C61E0FE221}" srcOrd="0" destOrd="0" presId="urn:microsoft.com/office/officeart/2005/8/layout/vList2"/>
    <dgm:cxn modelId="{D2DA5448-93E1-46ED-AB9C-D3FDF604D46F}" srcId="{8CD64998-ADB4-403B-8D62-2E3B9CFBC597}" destId="{0BB5A7CC-14E2-4C07-B355-DDE49F78723D}" srcOrd="4" destOrd="0" parTransId="{E1E9BD22-92ED-4DF8-B954-3B8C458FBD28}" sibTransId="{2E4DFFC3-7A11-4361-8CA5-42AAB35FA287}"/>
    <dgm:cxn modelId="{42F9716E-C6B5-4828-8C8C-E79789B6F785}" type="presOf" srcId="{35EF7661-0929-4A99-8EB7-2E48F4275C85}" destId="{EA6F864D-C3A5-4E8C-BA4E-F98A40673F5B}" srcOrd="0" destOrd="0" presId="urn:microsoft.com/office/officeart/2005/8/layout/vList2"/>
    <dgm:cxn modelId="{12AAC8B3-0F8C-4392-8D2D-3061F748A7C9}" type="presOf" srcId="{8CD64998-ADB4-403B-8D62-2E3B9CFBC597}" destId="{8FA82D86-86B9-44A6-95DD-C555B32588B0}" srcOrd="0" destOrd="0" presId="urn:microsoft.com/office/officeart/2005/8/layout/vList2"/>
    <dgm:cxn modelId="{ACDC55C2-DF05-431A-93F8-C62090F2081D}" type="presOf" srcId="{965B831F-58D4-44C2-8C1F-0FCA2BCA3F1D}" destId="{76D1D6BA-9472-4AA0-B76B-A249017094C3}" srcOrd="0" destOrd="0" presId="urn:microsoft.com/office/officeart/2005/8/layout/vList2"/>
    <dgm:cxn modelId="{E54FB5E2-5669-4631-8562-83E23C5F50A9}" type="presOf" srcId="{A773DA73-F8A4-4C7C-90F1-97794CDCCF97}" destId="{A295D442-7B3E-481B-AD9B-0EAAC6344BFC}" srcOrd="0" destOrd="0" presId="urn:microsoft.com/office/officeart/2005/8/layout/vList2"/>
    <dgm:cxn modelId="{5E0B95E4-5397-4919-AB58-16196F96163F}" type="presOf" srcId="{03CDCED6-93E2-471F-89BD-BE7BA94B47DC}" destId="{1813D718-2BB4-4F7C-A2E6-65599EE6E30D}" srcOrd="0" destOrd="0" presId="urn:microsoft.com/office/officeart/2005/8/layout/vList2"/>
    <dgm:cxn modelId="{718CDDE6-F6A3-4882-96E1-1F931B1B4A93}" srcId="{8CD64998-ADB4-403B-8D62-2E3B9CFBC597}" destId="{03CDCED6-93E2-471F-89BD-BE7BA94B47DC}" srcOrd="0" destOrd="0" parTransId="{3FF4C4B0-262E-4DC7-BB31-74CE06BF1566}" sibTransId="{4CA425D3-6AAD-449C-A864-0B6B75EC4DD8}"/>
    <dgm:cxn modelId="{141DF393-C8CC-426A-AE4B-1ED1C6B57C44}" type="presParOf" srcId="{8FA82D86-86B9-44A6-95DD-C555B32588B0}" destId="{1813D718-2BB4-4F7C-A2E6-65599EE6E30D}" srcOrd="0" destOrd="0" presId="urn:microsoft.com/office/officeart/2005/8/layout/vList2"/>
    <dgm:cxn modelId="{3E32774D-F762-4AB3-BB4D-D4C2E81DAD01}" type="presParOf" srcId="{8FA82D86-86B9-44A6-95DD-C555B32588B0}" destId="{9B5F9FDE-CB9F-4778-B69F-408EF538437D}" srcOrd="1" destOrd="0" presId="urn:microsoft.com/office/officeart/2005/8/layout/vList2"/>
    <dgm:cxn modelId="{A6FCBB44-4EDB-4B84-8666-60400D0A683F}" type="presParOf" srcId="{8FA82D86-86B9-44A6-95DD-C555B32588B0}" destId="{A295D442-7B3E-481B-AD9B-0EAAC6344BFC}" srcOrd="2" destOrd="0" presId="urn:microsoft.com/office/officeart/2005/8/layout/vList2"/>
    <dgm:cxn modelId="{5BF1B6E3-B5C0-4645-8165-157052A2545B}" type="presParOf" srcId="{8FA82D86-86B9-44A6-95DD-C555B32588B0}" destId="{F0357B84-4BF0-4B39-98F6-2609502AC590}" srcOrd="3" destOrd="0" presId="urn:microsoft.com/office/officeart/2005/8/layout/vList2"/>
    <dgm:cxn modelId="{934E5EE7-DF2F-408B-8995-A5694A4184BA}" type="presParOf" srcId="{8FA82D86-86B9-44A6-95DD-C555B32588B0}" destId="{76D1D6BA-9472-4AA0-B76B-A249017094C3}" srcOrd="4" destOrd="0" presId="urn:microsoft.com/office/officeart/2005/8/layout/vList2"/>
    <dgm:cxn modelId="{B22E905F-A7D8-4997-A1E8-B46E570825D9}" type="presParOf" srcId="{8FA82D86-86B9-44A6-95DD-C555B32588B0}" destId="{6CE6E45A-FC7D-4ABD-A984-897AEC16B4A8}" srcOrd="5" destOrd="0" presId="urn:microsoft.com/office/officeart/2005/8/layout/vList2"/>
    <dgm:cxn modelId="{FD44D6FF-6623-42A0-854F-B6BC1BAD3E89}" type="presParOf" srcId="{8FA82D86-86B9-44A6-95DD-C555B32588B0}" destId="{EA6F864D-C3A5-4E8C-BA4E-F98A40673F5B}" srcOrd="6" destOrd="0" presId="urn:microsoft.com/office/officeart/2005/8/layout/vList2"/>
    <dgm:cxn modelId="{022EE823-735B-475D-9B2C-851314B36BFA}" type="presParOf" srcId="{8FA82D86-86B9-44A6-95DD-C555B32588B0}" destId="{9982E5C7-8BD6-4762-A18E-F1E42499765E}" srcOrd="7" destOrd="0" presId="urn:microsoft.com/office/officeart/2005/8/layout/vList2"/>
    <dgm:cxn modelId="{8BD7EC03-DEF4-4A36-B3FF-21744041429B}" type="presParOf" srcId="{8FA82D86-86B9-44A6-95DD-C555B32588B0}" destId="{381AFF74-80F4-43AF-BC92-87C61E0FE22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3D718-2BB4-4F7C-A2E6-65599EE6E30D}">
      <dsp:nvSpPr>
        <dsp:cNvPr id="0" name=""/>
        <dsp:cNvSpPr/>
      </dsp:nvSpPr>
      <dsp:spPr>
        <a:xfrm>
          <a:off x="0" y="6826"/>
          <a:ext cx="7886700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As highly expressive as decision trees</a:t>
          </a:r>
        </a:p>
      </dsp:txBody>
      <dsp:txXfrm>
        <a:off x="38638" y="45464"/>
        <a:ext cx="7809424" cy="714229"/>
      </dsp:txXfrm>
    </dsp:sp>
    <dsp:sp modelId="{A295D442-7B3E-481B-AD9B-0EAAC6344BFC}">
      <dsp:nvSpPr>
        <dsp:cNvPr id="0" name=""/>
        <dsp:cNvSpPr/>
      </dsp:nvSpPr>
      <dsp:spPr>
        <a:xfrm>
          <a:off x="0" y="893371"/>
          <a:ext cx="7886700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Easy to interpret</a:t>
          </a:r>
        </a:p>
      </dsp:txBody>
      <dsp:txXfrm>
        <a:off x="38638" y="932009"/>
        <a:ext cx="7809424" cy="714229"/>
      </dsp:txXfrm>
    </dsp:sp>
    <dsp:sp modelId="{76D1D6BA-9472-4AA0-B76B-A249017094C3}">
      <dsp:nvSpPr>
        <dsp:cNvPr id="0" name=""/>
        <dsp:cNvSpPr/>
      </dsp:nvSpPr>
      <dsp:spPr>
        <a:xfrm>
          <a:off x="0" y="1779916"/>
          <a:ext cx="7886700" cy="7915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Easy to generate</a:t>
          </a:r>
        </a:p>
      </dsp:txBody>
      <dsp:txXfrm>
        <a:off x="38638" y="1818554"/>
        <a:ext cx="7809424" cy="714229"/>
      </dsp:txXfrm>
    </dsp:sp>
    <dsp:sp modelId="{EA6F864D-C3A5-4E8C-BA4E-F98A40673F5B}">
      <dsp:nvSpPr>
        <dsp:cNvPr id="0" name=""/>
        <dsp:cNvSpPr/>
      </dsp:nvSpPr>
      <dsp:spPr>
        <a:xfrm>
          <a:off x="0" y="2666461"/>
          <a:ext cx="7886700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Can classify new instances rapidly</a:t>
          </a:r>
        </a:p>
      </dsp:txBody>
      <dsp:txXfrm>
        <a:off x="38638" y="2705099"/>
        <a:ext cx="7809424" cy="714229"/>
      </dsp:txXfrm>
    </dsp:sp>
    <dsp:sp modelId="{381AFF74-80F4-43AF-BC92-87C61E0FE221}">
      <dsp:nvSpPr>
        <dsp:cNvPr id="0" name=""/>
        <dsp:cNvSpPr/>
      </dsp:nvSpPr>
      <dsp:spPr>
        <a:xfrm>
          <a:off x="0" y="3553006"/>
          <a:ext cx="7886700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Performance comparable to decision trees</a:t>
          </a:r>
        </a:p>
      </dsp:txBody>
      <dsp:txXfrm>
        <a:off x="38638" y="3591644"/>
        <a:ext cx="78094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084682AB-614B-4CC0-80D2-67DB94A41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20ADFA55-8721-454E-A26E-5E0A56C5EE1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AD3EFC4-5C46-4F21-BAC4-23C80FB17CE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3312293B-646D-4425-BFAB-97637D8A3C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EB24E373-B3D2-4200-9303-4A3A75A349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F48AEDD1-65D6-45BA-81CE-32C7B849815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FFB11516-38C6-4A5E-B7BB-A0DF9762AB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D1D65336-30DD-46D6-9BBD-12FA20AB05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C70D0BCC-7746-4731-9D31-C2114315C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39646BAF-E61B-4502-B73C-92C23FD26A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B6BCA1D2-942B-4F1F-B3F8-E29EE8AF97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397CACFB-AACE-4B8C-BD9E-62B5FBAEDDB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3CB58E8-201D-42DD-ACA9-58C96155E1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8A9CDB12-EE5D-4633-8DD4-C84D2B6527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114E7163-8201-4112-8429-B7062EDCDA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D820D363-4064-465E-9099-6142C8C5319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5596019A-A556-40E9-810E-6C647F9A39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F73CEB33-A7FB-41C6-B245-513FDB1557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939A5F42-75F4-4C6C-8D9C-7674493129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7AF3C27C-2C0C-4190-BC64-977556FC44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BDFF69CF-256A-4B80-B3AE-CBB5F49C4AF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8A79452C-7B21-4AA7-98C5-6FA08C25B3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A3B113BD-523A-4308-84E1-9656420555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E51C6B20-AC7F-44DF-AF54-746DDD9ED9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B5E5B892-E533-47E3-8325-485885092B5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85116CCD-DF15-4BEB-B468-2C5230C474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875B58E-3B31-48FD-84F9-F04447B0F6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4EF4C910-A1A3-449C-818B-3BC8D336B3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D46A3D6B-06A6-4DD4-90A3-59A2965A2A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88008B94-FFB9-403F-A0C8-E53DDD9581F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AC6FAE3-5417-4BAE-89F6-46EE56366B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A45573CD-404E-4AB0-A0F1-90EA8DF19A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3F29B202-A081-45F8-8195-AC28CC370A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55AFC000-CDE7-4E6F-A1AC-F0889D23B6F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071CF8BF-7336-4A25-8AF5-BDC7840629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>
            <a:extLst>
              <a:ext uri="{FF2B5EF4-FFF2-40B4-BE49-F238E27FC236}">
                <a16:creationId xmlns:a16="http://schemas.microsoft.com/office/drawing/2014/main" id="{BFDF4A1C-9E43-4292-8C42-41DEE02FFC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1D90D841-C1D0-4A19-B614-EB1C8FA5451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>
            <a:extLst>
              <a:ext uri="{FF2B5EF4-FFF2-40B4-BE49-F238E27FC236}">
                <a16:creationId xmlns:a16="http://schemas.microsoft.com/office/drawing/2014/main" id="{04F2F637-9EB0-4C5C-B533-96673ABBEE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43060963-3884-4435-B4DE-9CE84D958F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1A7174D8-6157-4B6C-B633-0C064C35A61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A94AB0D1-FCF7-441C-BBF4-D90F45BAE91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>
            <a:extLst>
              <a:ext uri="{FF2B5EF4-FFF2-40B4-BE49-F238E27FC236}">
                <a16:creationId xmlns:a16="http://schemas.microsoft.com/office/drawing/2014/main" id="{2141C362-82D5-40EE-B915-AB37D68427B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97FE1979-855A-47A7-B745-6FB45D99CF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A17ED413-5614-4C65-834C-451D6DF07B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3B1B186F-C9FE-4C7F-A7ED-94504FA701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50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2A54643D-D560-45CE-8EF3-74F896B1E20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A5571979-9718-45CE-A1AE-A1B2FCC623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75FCE458-6D5A-48D5-B211-3DD546607C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3085F78B-7853-447F-9B0A-B259F274493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C6D5042F-B3F4-4F43-B5B8-639C6D96299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DABCD906-F958-44F7-B069-1800C00B290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F50E1DC4-A406-452D-8122-897A88ED0BC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98D02255-4D04-4E3F-AF4C-AE6A3CF63A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A8E44F08-13EF-4CCC-A92A-FDBD4A4542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90F831BC-4462-486D-96B4-F2F67C9F39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83E6D1E5-CAB0-442F-97A3-8B0BF7AC76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E206F246-56B4-4CEC-895C-93C742759B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23587B32-5056-476F-A099-A7562F2BC1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8E4B027A-27E1-46E5-96A8-8C6B2862BC5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327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8AC77E40-FF7C-47E7-B6A0-CF87084A1FB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7FE82BAA-BAA6-4827-A435-DB36A9FEB21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7DE14F4C-0996-47F9-9357-6EC0CCA88B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3703E131-7FC2-4950-A9D5-6190221724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>
            <a:extLst>
              <a:ext uri="{FF2B5EF4-FFF2-40B4-BE49-F238E27FC236}">
                <a16:creationId xmlns:a16="http://schemas.microsoft.com/office/drawing/2014/main" id="{1E13C10B-E55A-4DA4-9677-15AC0B79620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E05781FF-0E0A-45D5-801A-28003FF855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551A61FA-CB68-4E9F-8E65-C0D181FBE16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412DB797-3DB3-4784-BAF4-F660CA9925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EA01F8EF-FDAC-432B-B0FD-7970501F25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3AE8779B-07DD-424E-8839-BC15F57129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052A9DC3-4D0A-4B58-8F20-483CB3D087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999264DE-96D7-4A44-92EC-DD4BC953F2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C6E57AC9-7117-4AC3-997A-0516B7D32BC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98C3576E-4685-4B4C-89DD-9AEFF61B5C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146DFCCF-C523-4026-9529-4F71E01C23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0FB6DD13-C06A-41E8-9BF3-3CF0569BB6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>
            <a:extLst>
              <a:ext uri="{FF2B5EF4-FFF2-40B4-BE49-F238E27FC236}">
                <a16:creationId xmlns:a16="http://schemas.microsoft.com/office/drawing/2014/main" id="{FC14D117-06B8-4BC8-B1E5-07FA2D6524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5F512E26-086C-4E3A-9A4E-6B4256FCC6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>
            <a:extLst>
              <a:ext uri="{FF2B5EF4-FFF2-40B4-BE49-F238E27FC236}">
                <a16:creationId xmlns:a16="http://schemas.microsoft.com/office/drawing/2014/main" id="{8A4F9CA0-65C7-4A62-AEE3-54F1AAEFC10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7D165A1B-7C18-4DC2-9D40-54EBEDA474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5CAD99A5-054F-4483-B207-F54C49F0F1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107336F1-0EA7-4340-BF31-97F716CD65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034413A6-FB33-4762-8CDF-4D7F4D1AE68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94DBCEEA-D418-47BC-923A-169CF8CB7F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0086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>
            <a:extLst>
              <a:ext uri="{FF2B5EF4-FFF2-40B4-BE49-F238E27FC236}">
                <a16:creationId xmlns:a16="http://schemas.microsoft.com/office/drawing/2014/main" id="{3695A770-F0E9-4078-8F9A-6892E682C63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644732AF-FD5D-4C68-AA59-6B1247373C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>
            <a:extLst>
              <a:ext uri="{FF2B5EF4-FFF2-40B4-BE49-F238E27FC236}">
                <a16:creationId xmlns:a16="http://schemas.microsoft.com/office/drawing/2014/main" id="{924520F4-8D3C-4EC8-AED9-AB24B4529D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0E5FF8CE-93BB-4359-8625-E0180E8E394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>
            <a:extLst>
              <a:ext uri="{FF2B5EF4-FFF2-40B4-BE49-F238E27FC236}">
                <a16:creationId xmlns:a16="http://schemas.microsoft.com/office/drawing/2014/main" id="{9C38632C-4AAA-4CE6-A0C7-757C7ADAA7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9A5F56F0-A3B0-450F-9158-FF2C3FD7AB6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>
            <a:extLst>
              <a:ext uri="{FF2B5EF4-FFF2-40B4-BE49-F238E27FC236}">
                <a16:creationId xmlns:a16="http://schemas.microsoft.com/office/drawing/2014/main" id="{F67B63F2-B80B-4128-A353-2143E57067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3031EE05-2C19-4BF1-AC55-E168E54D5B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>
            <a:extLst>
              <a:ext uri="{FF2B5EF4-FFF2-40B4-BE49-F238E27FC236}">
                <a16:creationId xmlns:a16="http://schemas.microsoft.com/office/drawing/2014/main" id="{B21CF332-B005-4E7A-AB2D-21622C53CE4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C62F9B-3594-43D1-ACCB-6843A39865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A9913EC9-B1DE-4F70-9D7D-508C14CFD9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4F78A54C-D1F2-4E88-B9DD-7A2EF5C6C7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7507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BC89D51A-58CE-4265-89F9-CBA5C3B3877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0D1B8F7B-BF5B-4359-A2E3-DFC954CB1B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08C4EFB1-3F0E-442E-AA41-6D69C2D551A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EF6CC254-7190-4B04-A73D-D0CE382828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E9A8CA29-4677-44BF-A159-DA928E6D66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9787B837-BBB4-42D2-90FC-A68449B47C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>
            <a:extLst>
              <a:ext uri="{FF2B5EF4-FFF2-40B4-BE49-F238E27FC236}">
                <a16:creationId xmlns:a16="http://schemas.microsoft.com/office/drawing/2014/main" id="{4A79BF4D-FADD-4EBB-A73C-F35A053301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BFF1A647-2602-4042-8F18-D1EEA971D7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60DDF26F-F81B-4A93-A60D-1110A541FF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E7BA237F-64DC-4D9B-886F-B706CF64AA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>
            <a:extLst>
              <a:ext uri="{FF2B5EF4-FFF2-40B4-BE49-F238E27FC236}">
                <a16:creationId xmlns:a16="http://schemas.microsoft.com/office/drawing/2014/main" id="{6D30B720-33D9-4498-8846-E541A04D625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83EB992F-E5BA-4D24-8C15-88BE8C5C63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>
            <a:extLst>
              <a:ext uri="{FF2B5EF4-FFF2-40B4-BE49-F238E27FC236}">
                <a16:creationId xmlns:a16="http://schemas.microsoft.com/office/drawing/2014/main" id="{195CAC83-AB4E-4D6C-82FF-10279CA9ED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E60F0B17-CA58-4292-81B6-B6AAA85BD7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>
            <a:extLst>
              <a:ext uri="{FF2B5EF4-FFF2-40B4-BE49-F238E27FC236}">
                <a16:creationId xmlns:a16="http://schemas.microsoft.com/office/drawing/2014/main" id="{17DC9F60-6090-48FC-8B4A-02CBBE4036F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86A76F64-AB43-4CE0-AE2B-36F61D3DE6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>
            <a:extLst>
              <a:ext uri="{FF2B5EF4-FFF2-40B4-BE49-F238E27FC236}">
                <a16:creationId xmlns:a16="http://schemas.microsoft.com/office/drawing/2014/main" id="{F804B54A-5836-448D-AC4D-F026878CE3C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9D090B33-C882-4462-995B-5C2487F6F0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>
            <a:extLst>
              <a:ext uri="{FF2B5EF4-FFF2-40B4-BE49-F238E27FC236}">
                <a16:creationId xmlns:a16="http://schemas.microsoft.com/office/drawing/2014/main" id="{39427F0D-7720-4F47-BD02-38A8838732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2C100728-B163-4D31-B167-8FCC74A7C9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">
            <a:extLst>
              <a:ext uri="{FF2B5EF4-FFF2-40B4-BE49-F238E27FC236}">
                <a16:creationId xmlns:a16="http://schemas.microsoft.com/office/drawing/2014/main" id="{3086F5FF-0EC5-4921-A17F-BF5E6900490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3A7EEBF2-FD1F-4605-9F06-6EF1E0CFCD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>
            <a:extLst>
              <a:ext uri="{FF2B5EF4-FFF2-40B4-BE49-F238E27FC236}">
                <a16:creationId xmlns:a16="http://schemas.microsoft.com/office/drawing/2014/main" id="{712EBFEA-EB84-4BB0-BA4C-9C4F76DF22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C1CD1465-0751-4D03-896A-3327D328FB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9DA3256F-68A5-4E59-8A19-457EB86AFD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110AD644-AE0F-45C1-AF58-2C9323B606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>
            <a:extLst>
              <a:ext uri="{FF2B5EF4-FFF2-40B4-BE49-F238E27FC236}">
                <a16:creationId xmlns:a16="http://schemas.microsoft.com/office/drawing/2014/main" id="{53F6122D-29E1-4574-BC3F-11C4013AA5F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AB32ED70-B61D-4D86-97AB-3B2E0853FD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7738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0BFE7DB3-572D-486C-ABE1-E4CB7A923A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EF8C5D8A-6F80-4D88-B736-7D1CFE63F0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439A7321-AC5D-47E2-8DB1-9E1EE76E5F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A20A83A6-9DA5-4B9F-848D-D25A7B53DC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228EF711-AB88-4E27-A0A7-2A1F9A4DAD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BBB6D88B-B78F-48A2-9562-03FC309390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EFF8A2E9-DD64-4CA3-BC0E-B3F89300F3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93DA6179-E539-4555-BF51-79D084B8CC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788FC8DC-F250-4301-A200-07816FD683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EE8AE6FA-2187-4859-B8C0-E42249EDC5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CEA7DFAA-21E6-4C39-BC28-F81A29EC9E9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8C847D0C-9FA7-4039-9CEC-F5FB60B58F1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>
            <a:extLst>
              <a:ext uri="{FF2B5EF4-FFF2-40B4-BE49-F238E27FC236}">
                <a16:creationId xmlns:a16="http://schemas.microsoft.com/office/drawing/2014/main" id="{05B67930-56B1-48BD-A0F1-64DED52101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20A842B5-7DCB-4941-AFDF-D5ECF0FA27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>
            <a:extLst>
              <a:ext uri="{FF2B5EF4-FFF2-40B4-BE49-F238E27FC236}">
                <a16:creationId xmlns:a16="http://schemas.microsoft.com/office/drawing/2014/main" id="{977879C2-0672-4BC0-8758-FED9BA4A0D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7F21BD5D-5EEA-4C83-9B66-F4E731EA07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>
            <a:extLst>
              <a:ext uri="{FF2B5EF4-FFF2-40B4-BE49-F238E27FC236}">
                <a16:creationId xmlns:a16="http://schemas.microsoft.com/office/drawing/2014/main" id="{C1076172-B80A-4C61-A6C0-FD518768AE0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9EF39F39-7758-4E39-90FA-7547DE2BCF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94847101-03C9-4668-A4AC-06AAB8F68AD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80D99B67-4505-4872-A188-295BEEF9E36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>
            <a:extLst>
              <a:ext uri="{FF2B5EF4-FFF2-40B4-BE49-F238E27FC236}">
                <a16:creationId xmlns:a16="http://schemas.microsoft.com/office/drawing/2014/main" id="{A322C92F-294F-457F-80B4-D3A62135F7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2B2CBCE6-9D9C-465C-ABB8-44E7FADB6D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>
            <a:extLst>
              <a:ext uri="{FF2B5EF4-FFF2-40B4-BE49-F238E27FC236}">
                <a16:creationId xmlns:a16="http://schemas.microsoft.com/office/drawing/2014/main" id="{9D4D99C4-7682-4ED0-A316-077E6E785A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6171CC02-EB85-492D-B52B-8D835579D1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>
            <a:extLst>
              <a:ext uri="{FF2B5EF4-FFF2-40B4-BE49-F238E27FC236}">
                <a16:creationId xmlns:a16="http://schemas.microsoft.com/office/drawing/2014/main" id="{E614AF11-4BF4-44EA-9BEC-2EAF1BCDC8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4BAB3A35-5ADA-472A-AB88-EB8EC96F5D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>
            <a:extLst>
              <a:ext uri="{FF2B5EF4-FFF2-40B4-BE49-F238E27FC236}">
                <a16:creationId xmlns:a16="http://schemas.microsoft.com/office/drawing/2014/main" id="{FA3E76A0-B45F-4A65-9F12-B5A95A67727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0FB4A160-DAFF-4606-8481-7B4CADA094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395F9B22-6E67-40FE-95C3-CCB39E3D03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446F136E-13CF-45DD-A26D-9B21EFFA89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7C7A-5647-482A-A30E-22F5D111F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CD1F8-19C4-4FA0-B817-7B135B63B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77DC-49E5-4B97-967F-C43FD977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31E7-13B2-4DBA-B0D8-183A23D0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3B8B9-9ED7-4FB2-A7B3-0A424368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3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652A-EC3B-40DC-8B49-85309353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A6F70-E30F-41CA-8295-2235EF562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5704B-113F-4DFB-9C0C-E829FB15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D5D64-1079-44FB-9F23-DF22960F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76BB-AA72-402D-A8B4-8613B6A6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CA212-67BB-4A2D-8683-72C666FBB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E1EDF-B866-4477-BB97-E728EDF69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F149-7D3B-40F2-95E7-AACF29C7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5987C-2367-4767-9A97-27A030B1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E239-5DD3-4902-ACC2-323E9DB1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98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32F9-C984-4B0E-8D68-092418DB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E100-8F09-4D7F-BF39-C17D0058CC7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E636F-2868-4E56-B3A0-6B8DCBDEDA4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038DE-4F04-4E3C-A9AD-31A3F31EF3F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3816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BE8B-AE95-4752-B4C3-B58C6D9A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E8966-E5C3-48E0-934A-9F29D0C5DEE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F0430-E415-42F1-9165-51560C6D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8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E924-5695-42F3-8A98-484A6031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AC7F4-B0FD-4027-BAC7-1200AEAC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5D7C-E394-458C-8484-6A96A6C4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6955-BB04-44CC-8E5B-F3BB63C6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171B-E4E2-40D8-8E4E-7BC02B32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3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63B5-7335-44C5-8ECC-25AF8241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1D7E7-CC82-444E-AA3C-EB803E41D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413E-BB50-4055-BF9D-74836FFF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1A8DC-8637-4570-AD90-BD31898A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9F00-34DB-4CEB-847F-75465E7D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8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D7B1-32D8-4BC1-9673-97497491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8DF6-7A4D-4533-BAF2-A4EAEC429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08400-0794-410C-A365-937DE9D0A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8ABF5-D8F0-4CF0-B3E3-8394C0AE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000FD-817B-43A7-ABA1-B90F3563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56CDA-AA9B-4804-8566-887078EC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1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74FE-9A28-4B6C-A74A-B07B68FD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6413-737C-4051-8FCA-37E8D63DC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CCBA7-E681-4B8F-AD5F-4BE6A6EE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1832D-4D04-4BB7-A7EF-DACD8719F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3D438-F3B2-44CD-90DA-AB8E96803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502C-50EB-4EF0-8B99-033AE89D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E5F42-A88F-475D-B290-925D9C93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D8536-E270-4EE0-974B-3D283AFD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4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03AF-9E13-49C8-A591-442AFE0D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25FF7-5B1C-45B5-8500-8FD6578B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A4325-1A11-4A6F-B4C5-077CEB23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6742B-802E-4E0B-A2A9-E962E50F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3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73EA7-71E1-4178-B529-1F183D02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C4834-5ADF-484E-9141-9CF05601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89720-8CC1-45D1-81F6-91A95834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9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4D7A-1317-4877-BDB6-E6C08808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442A-E5BA-4332-A057-0F398D38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6C572-C0E8-424D-BBF7-9D415428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41EB2-9835-465A-AE45-B1AE29EB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D361D-8096-4B0C-BCDE-52E91ACE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C3898-FBA6-487D-B4DC-77A2EFBA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2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0E84-1F27-4F43-B243-264ED386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12DDD-6091-4C22-8A1B-A0C364663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09B38-658E-4338-B22B-428EC60F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BC0BB-D349-42CE-8F2B-4E4C664F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A5EF8-9CF4-4CD3-8F1E-B55C5166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F7057-CE1D-45E2-BE19-54359EE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7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F6F5F-DCFB-434F-A5F6-AC2B215B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B770-1B71-4497-B20F-9F14BB61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59C47-D5D0-401A-9A85-CC8BC092C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E792-A566-4829-AE9C-D0E421147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5EC51-C745-42D9-8DE4-D89FF4E51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6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7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3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55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56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6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9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6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71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35EF4A91-FA2E-2A0C-EBA3-779087ECD4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90" b="909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300" b="1" dirty="0"/>
              <a:t>Introduction to </a:t>
            </a:r>
            <a:br>
              <a:rPr lang="en-US" altLang="en-US" sz="2300" b="1" dirty="0"/>
            </a:br>
            <a:r>
              <a:rPr lang="en-US" altLang="en-US" sz="2300" b="1" dirty="0"/>
              <a:t>Data Mining </a:t>
            </a:r>
            <a:br>
              <a:rPr lang="en-US" altLang="en-US" sz="2300" dirty="0"/>
            </a:br>
            <a:br>
              <a:rPr lang="en-US" altLang="en-US" sz="2300" dirty="0"/>
            </a:br>
            <a:br>
              <a:rPr lang="en-US" altLang="en-US" sz="2300" dirty="0"/>
            </a:br>
            <a:r>
              <a:rPr lang="en-US" altLang="en-US" sz="2300" dirty="0"/>
              <a:t>Chapter 4</a:t>
            </a:r>
            <a:br>
              <a:rPr lang="en-US" altLang="en-US" sz="2300" dirty="0"/>
            </a:br>
            <a:r>
              <a:rPr lang="en-US" altLang="en-US" sz="2300" dirty="0"/>
              <a:t>Classification – </a:t>
            </a:r>
            <a:br>
              <a:rPr lang="en-US" altLang="en-US" sz="2300" dirty="0"/>
            </a:br>
            <a:r>
              <a:rPr lang="en-US" altLang="en-US" sz="2300" dirty="0"/>
              <a:t>Alternative Techniques</a:t>
            </a:r>
            <a:br>
              <a:rPr lang="en-US" altLang="en-US" sz="2300" dirty="0"/>
            </a:br>
            <a:endParaRPr lang="en-US" sz="23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/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700"/>
              <a:t>Based in Slides </a:t>
            </a:r>
            <a:r>
              <a:rPr lang="en-US" sz="1700" dirty="0" err="1"/>
              <a:t>by</a:t>
            </a:r>
            <a:r>
              <a:rPr lang="en-US" sz="1700" dirty="0"/>
              <a:t> Tan, Steinbach, </a:t>
            </a:r>
            <a:r>
              <a:rPr lang="en-US" sz="1700" dirty="0" err="1"/>
              <a:t>Karpatne</a:t>
            </a:r>
            <a:r>
              <a:rPr lang="en-US" sz="1700" dirty="0"/>
              <a:t>, Kumar</a:t>
            </a:r>
            <a:endParaRPr lang="en-US" altLang="en-US" sz="1700" dirty="0"/>
          </a:p>
          <a:p>
            <a:pPr algn="l" defTabSz="914400">
              <a:spcBef>
                <a:spcPts val="1000"/>
              </a:spcBef>
            </a:pPr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933F12C9-F4F1-4965-854C-D0BDEA25A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does Rule-based Classifier Work?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B951B27B-BC04-4450-B122-3687AD0C0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7543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R1: (Give Birth = no)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(Can Fly = yes)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R2: (Give Birth = no)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(Live in Water = yes)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R3: (Give Birth = yes)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(Blood Type = warm)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R4: (Give Birth = no)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(Can Fly = no)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Amphibians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4379707-B820-4D9F-AB3E-A152A00A7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029200"/>
            <a:ext cx="7467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lemur triggers rule R3, so it is classified as a mammal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turtle triggers both R4 and R5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dogfish shark triggers none of the rules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0CBCA2A3-5F10-4FEF-A809-35E9BE46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8296275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66817509-26F4-45B7-858D-4A4CDB054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Rule-Based Classifier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158313D-E809-4DE9-B324-4A30588B2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Mutually exclusive rules</a:t>
            </a:r>
          </a:p>
          <a:p>
            <a:pPr lvl="1"/>
            <a:r>
              <a:rPr lang="en-US" altLang="en-US"/>
              <a:t>Classifier contains mutually exclusive rules if the rules are independent of each other</a:t>
            </a:r>
          </a:p>
          <a:p>
            <a:pPr lvl="1"/>
            <a:r>
              <a:rPr lang="en-US" altLang="en-US"/>
              <a:t>Every record is covered by at most one rule</a:t>
            </a:r>
          </a:p>
          <a:p>
            <a:pPr lvl="1"/>
            <a:endParaRPr lang="en-US" altLang="en-US"/>
          </a:p>
          <a:p>
            <a:r>
              <a:rPr lang="en-US" altLang="en-US"/>
              <a:t>Exhaustive rules</a:t>
            </a:r>
          </a:p>
          <a:p>
            <a:pPr lvl="1"/>
            <a:r>
              <a:rPr lang="en-US" altLang="en-US"/>
              <a:t>Classifier has exhaustive coverage if it accounts for every possible combination of attribute values</a:t>
            </a:r>
          </a:p>
          <a:p>
            <a:pPr lvl="1"/>
            <a:r>
              <a:rPr lang="en-US" altLang="en-US"/>
              <a:t>Each record is covered by at least one rule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DD4A86B3-0A9D-4DE3-AEEE-97F118D4C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6037"/>
            <a:ext cx="7886700" cy="1325563"/>
          </a:xfrm>
        </p:spPr>
        <p:txBody>
          <a:bodyPr/>
          <a:lstStyle/>
          <a:p>
            <a:r>
              <a:rPr lang="en-US" altLang="en-US" dirty="0"/>
              <a:t>Rules From Decision Trees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FB96185F-0053-40E3-85BB-4442B5526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5046663"/>
            <a:ext cx="7885112" cy="151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Rules are mutually exclusive and exhaustive (cover all training cases)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Rule set contains as much information as the tree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Rules can be simplified (similar to pruning of the tree)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Example: C4.5rules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AE330841-C6A5-411E-8669-81ACB59B1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8"/>
          <a:stretch/>
        </p:blipFill>
        <p:spPr bwMode="auto">
          <a:xfrm>
            <a:off x="838199" y="1057157"/>
            <a:ext cx="6291263" cy="374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AutoShape 4">
            <a:extLst>
              <a:ext uri="{FF2B5EF4-FFF2-40B4-BE49-F238E27FC236}">
                <a16:creationId xmlns:a16="http://schemas.microsoft.com/office/drawing/2014/main" id="{5E839EEA-E90A-4B96-A83E-B77234F26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988" y="914400"/>
            <a:ext cx="2144712" cy="534988"/>
          </a:xfrm>
          <a:prstGeom prst="wedgeRoundRectCallout">
            <a:avLst>
              <a:gd name="adj1" fmla="val -107458"/>
              <a:gd name="adj2" fmla="val 85389"/>
              <a:gd name="adj3" fmla="val 16667"/>
            </a:avLst>
          </a:prstGeom>
          <a:solidFill>
            <a:srgbClr val="CFE7F5"/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1600"/>
              <a:t>Aquatic Creature = No</a:t>
            </a:r>
          </a:p>
          <a:p>
            <a:pPr algn="ctr"/>
            <a:r>
              <a:rPr lang="en-US" altLang="en-US" sz="1600"/>
              <a:t> was pruned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FA360325-8BF1-41E3-813F-B22BDFF40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Rule Simplification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D079F0DA-83AD-447A-91F8-5958500156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51837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Rules are no longer mutually exclusive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 record may trigger more than one rule 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Solution?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Ordered rule set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Unordered rule set – use voting schemes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Rules are no longer exhaustive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 record may not trigger any rules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Solution?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Use a default class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A029E035-FA7A-4BA1-82DA-78DA78047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Methods of Rule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5D356-D714-4BFB-B5BC-56A2F468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Extract rules directly from the data</a:t>
            </a:r>
          </a:p>
          <a:p>
            <a:r>
              <a:rPr lang="en-US" altLang="en-US" dirty="0"/>
              <a:t>Sequential Covering (Example: try to cover class +)</a:t>
            </a:r>
          </a:p>
          <a:p>
            <a:endParaRPr lang="en-US" altLang="en-US" dirty="0"/>
          </a:p>
          <a:p>
            <a:endParaRPr lang="en-US" dirty="0"/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08B90B7A-5458-4850-A408-6594C1484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164113"/>
              </p:ext>
            </p:extLst>
          </p:nvPr>
        </p:nvGraphicFramePr>
        <p:xfrm>
          <a:off x="528638" y="2971800"/>
          <a:ext cx="2500312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34960" imgH="3650040" progId="">
                  <p:embed/>
                </p:oleObj>
              </mc:Choice>
              <mc:Fallback>
                <p:oleObj r:id="rId3" imgW="3234960" imgH="3650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971800"/>
                        <a:ext cx="2500312" cy="2552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A617E868-AB7D-4E02-B73A-4FA5849AF9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612671"/>
              </p:ext>
            </p:extLst>
          </p:nvPr>
        </p:nvGraphicFramePr>
        <p:xfrm>
          <a:off x="3232150" y="2989262"/>
          <a:ext cx="2297113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800000" imgH="1800000" progId="">
                  <p:embed/>
                </p:oleObj>
              </mc:Choice>
              <mc:Fallback>
                <p:oleObj r:id="rId5" imgW="1800000" imgH="1800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2989262"/>
                        <a:ext cx="2297113" cy="2473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A08484AD-4B09-4CCB-AE07-EB953F7FA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124673"/>
              </p:ext>
            </p:extLst>
          </p:nvPr>
        </p:nvGraphicFramePr>
        <p:xfrm>
          <a:off x="5773738" y="2989262"/>
          <a:ext cx="2581275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800000" imgH="1800000" progId="">
                  <p:embed/>
                </p:oleObj>
              </mc:Choice>
              <mc:Fallback>
                <p:oleObj r:id="rId7" imgW="1800000" imgH="1800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2989262"/>
                        <a:ext cx="2581275" cy="25066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>
            <a:extLst>
              <a:ext uri="{FF2B5EF4-FFF2-40B4-BE49-F238E27FC236}">
                <a16:creationId xmlns:a16="http://schemas.microsoft.com/office/drawing/2014/main" id="{347105DD-347F-4E1D-A9EE-18F75111F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692525"/>
            <a:ext cx="4365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10C8AFEC-06A1-41D2-BE85-63913D9ED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5051425"/>
            <a:ext cx="3333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8B6CA53C-8271-4F7A-A467-86CAD34F9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75" y="5091112"/>
            <a:ext cx="2703513" cy="142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2EB136D9-0272-4397-B077-AD271D9CD3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8" y="2833687"/>
            <a:ext cx="1587" cy="2354263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B47CFFAB-0747-4A06-9B4E-C0D19EA4E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7987"/>
            <a:ext cx="38973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R1:</a:t>
            </a:r>
            <a:r>
              <a:rPr lang="en-US" altLang="en-US"/>
              <a:t> </a:t>
            </a:r>
            <a:r>
              <a:rPr lang="en-US" altLang="en-US" i="1">
                <a:latin typeface="FreeSerif" pitchFamily="16" charset="0"/>
              </a:rPr>
              <a:t>a&gt;x&gt;b </a:t>
            </a:r>
            <a:r>
              <a:rPr lang="en-US" altLang="en-US" i="1">
                <a:latin typeface="FreeSerif" pitchFamily="16" charset="0"/>
                <a:cs typeface="FreeSerif" pitchFamily="16" charset="0"/>
              </a:rPr>
              <a:t>∧</a:t>
            </a:r>
            <a:r>
              <a:rPr lang="en-US" altLang="en-US" i="1">
                <a:latin typeface="FreeSerif" pitchFamily="16" charset="0"/>
              </a:rPr>
              <a:t> c&gt;y&gt;d </a:t>
            </a:r>
            <a:r>
              <a:rPr lang="en-US" altLang="en-US" i="1">
                <a:latin typeface="FreeSerif" pitchFamily="16" charset="0"/>
                <a:cs typeface="FreeSerif" pitchFamily="16" charset="0"/>
              </a:rPr>
              <a:t>⟶</a:t>
            </a:r>
            <a:r>
              <a:rPr lang="en-US" altLang="en-US" i="1">
                <a:latin typeface="FreeSerif" pitchFamily="16" charset="0"/>
              </a:rPr>
              <a:t> class +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07D5D6E5-CF5C-4516-B833-03826E1E5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019675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a</a:t>
            </a: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9B2C1617-68D4-4F6D-A967-904500444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13" y="5019675"/>
            <a:ext cx="29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b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4B5F99AB-FA0D-4BFC-A253-F3B70338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3652837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c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4741367E-AE6A-44D2-B83B-3FD8DA64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895600"/>
            <a:ext cx="29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74976A2B-3C8D-4B98-B875-21074705F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Growing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A6457F0-B447-4BD2-9065-0755F41A1D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052513"/>
            <a:ext cx="2522537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What attributes should be used in the rule?</a:t>
            </a:r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000"/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358824A2-CD03-4B94-B1F4-71C776EF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850900"/>
            <a:ext cx="5805487" cy="56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54006040-7609-4BFF-9499-D5A6566AB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Growing (Examples)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6F9BC77-30DD-4460-ABFA-92E204DAC1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CN2 Algorithm: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Start from an empty conjunct:  {}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Add conjuncts that minimizes the entropy measure:     {A}, {A,B}, …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Determine the rule consequent by taking majority class of instances covered by the rule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RIPPER Algorithm: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Start from an empty rule: {} =&gt; class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Add conjuncts that maximizes FOIL’s information gain measure: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R0:  {} =&gt; class   (initial rule)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R1:  {A} =&gt; class (rule after adding conjunct)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Gain(R0, R1) = t [  log (p1/(p1+n1)) – log (p0/(p0 + n0)) ]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where   t: number of positive instances covered by both R0 and R1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p0: number of positive instances covered by R0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n0: number of negative instances covered by R0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p1: number of positive instances covered by R1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n1: number of negative instances covered by R1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8E1E990C-B797-428E-B11E-F660E57B5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Instance Elimination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8AD429C-423E-476D-A10C-09326CE3F9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Why do we need to eliminate instances?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Otherwise, the next rule is identical to previous rule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Why do we remove positive instances?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Ensure that the next rule is different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Why do we remove negative instances?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Prevent underestimating accuracy of rule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Compare rules R2 and R3 in the diagram</a:t>
            </a: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9740F3F4-8067-40FB-BA92-F44DDDE70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4213" y="1752600"/>
          <a:ext cx="4083050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043040" imgH="5606280" progId="">
                  <p:embed/>
                </p:oleObj>
              </mc:Choice>
              <mc:Fallback>
                <p:oleObj r:id="rId3" imgW="7043040" imgH="5606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1752600"/>
                        <a:ext cx="4083050" cy="3249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AAB37659-A4FA-4807-A74B-31DFF3A3C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Evaluation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4546DA3-E18A-406F-897D-D8950DA14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Metrics: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Accuracy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Laplace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800100" lvl="1" indent="-341313"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M-estimate</a:t>
            </a:r>
          </a:p>
        </p:txBody>
      </p:sp>
      <p:grpSp>
        <p:nvGrpSpPr>
          <p:cNvPr id="20483" name="Group 3">
            <a:extLst>
              <a:ext uri="{FF2B5EF4-FFF2-40B4-BE49-F238E27FC236}">
                <a16:creationId xmlns:a16="http://schemas.microsoft.com/office/drawing/2014/main" id="{906A794B-47D2-432B-9BA4-97B7D88A875F}"/>
              </a:ext>
            </a:extLst>
          </p:cNvPr>
          <p:cNvGrpSpPr>
            <a:grpSpLocks/>
          </p:cNvGrpSpPr>
          <p:nvPr/>
        </p:nvGrpSpPr>
        <p:grpSpPr bwMode="auto">
          <a:xfrm>
            <a:off x="2770188" y="3228975"/>
            <a:ext cx="1598612" cy="1208088"/>
            <a:chOff x="1745" y="2034"/>
            <a:chExt cx="1007" cy="761"/>
          </a:xfrm>
        </p:grpSpPr>
        <p:graphicFrame>
          <p:nvGraphicFramePr>
            <p:cNvPr id="20484" name="Object 4">
              <a:extLst>
                <a:ext uri="{FF2B5EF4-FFF2-40B4-BE49-F238E27FC236}">
                  <a16:creationId xmlns:a16="http://schemas.microsoft.com/office/drawing/2014/main" id="{11EB988C-B554-4DFB-B98C-E2B7DB3F09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5" y="2034"/>
            <a:ext cx="1007" cy="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562320" imgH="393840" progId="">
                    <p:embed/>
                  </p:oleObj>
                </mc:Choice>
                <mc:Fallback>
                  <p:oleObj r:id="rId3" imgW="562320" imgH="3938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2034"/>
                          <a:ext cx="1007" cy="76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5" name="Text Box 5">
              <a:extLst>
                <a:ext uri="{FF2B5EF4-FFF2-40B4-BE49-F238E27FC236}">
                  <a16:creationId xmlns:a16="http://schemas.microsoft.com/office/drawing/2014/main" id="{CBCCD268-A680-4F2B-B6D9-68DCC10EC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5" y="2034"/>
              <a:ext cx="1007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86" name="Group 6">
            <a:extLst>
              <a:ext uri="{FF2B5EF4-FFF2-40B4-BE49-F238E27FC236}">
                <a16:creationId xmlns:a16="http://schemas.microsoft.com/office/drawing/2014/main" id="{5A0A122B-C0EA-4340-92F4-D6D3BD36FB1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87925"/>
            <a:ext cx="1903413" cy="1228725"/>
            <a:chOff x="1968" y="3142"/>
            <a:chExt cx="1199" cy="774"/>
          </a:xfrm>
        </p:grpSpPr>
        <p:graphicFrame>
          <p:nvGraphicFramePr>
            <p:cNvPr id="20487" name="Object 7">
              <a:extLst>
                <a:ext uri="{FF2B5EF4-FFF2-40B4-BE49-F238E27FC236}">
                  <a16:creationId xmlns:a16="http://schemas.microsoft.com/office/drawing/2014/main" id="{6FFFBBC2-D8DF-4926-9178-D848CDC53A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3142"/>
            <a:ext cx="1199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637200" imgH="393840" progId="">
                    <p:embed/>
                  </p:oleObj>
                </mc:Choice>
                <mc:Fallback>
                  <p:oleObj r:id="rId5" imgW="637200" imgH="39384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142"/>
                          <a:ext cx="1199" cy="77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8" name="Text Box 8">
              <a:extLst>
                <a:ext uri="{FF2B5EF4-FFF2-40B4-BE49-F238E27FC236}">
                  <a16:creationId xmlns:a16="http://schemas.microsoft.com/office/drawing/2014/main" id="{74BE1A77-275D-4B9B-827A-60EA96E76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142"/>
              <a:ext cx="1199" cy="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9" name="Text Box 9">
            <a:extLst>
              <a:ext uri="{FF2B5EF4-FFF2-40B4-BE49-F238E27FC236}">
                <a16:creationId xmlns:a16="http://schemas.microsoft.com/office/drawing/2014/main" id="{953D9EBD-069F-43D3-8EFA-DF27C60F8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766763"/>
            <a:ext cx="2819400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n : </a:t>
            </a:r>
            <a:r>
              <a:rPr lang="en-US" altLang="en-US" sz="1800">
                <a:latin typeface="Arial" panose="020B0604020202020204" pitchFamily="34" charset="0"/>
              </a:rPr>
              <a:t>Number of instances covered by rule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n</a:t>
            </a:r>
            <a:r>
              <a:rPr lang="en-US" altLang="en-US" sz="1800" i="1" baseline="-25000">
                <a:latin typeface="Arial" panose="020B0604020202020204" pitchFamily="34" charset="0"/>
              </a:rPr>
              <a:t>c</a:t>
            </a:r>
            <a:r>
              <a:rPr lang="en-US" altLang="en-US" sz="1800" i="1">
                <a:latin typeface="Arial" panose="020B0604020202020204" pitchFamily="34" charset="0"/>
              </a:rPr>
              <a:t> : </a:t>
            </a:r>
            <a:r>
              <a:rPr lang="en-US" altLang="en-US" sz="1800">
                <a:latin typeface="Arial" panose="020B0604020202020204" pitchFamily="34" charset="0"/>
              </a:rPr>
              <a:t>Number of times the rule is correct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k</a:t>
            </a:r>
            <a:r>
              <a:rPr lang="en-US" altLang="en-US" sz="1800">
                <a:latin typeface="Arial" panose="020B0604020202020204" pitchFamily="34" charset="0"/>
              </a:rPr>
              <a:t> : Number of classes</a:t>
            </a:r>
          </a:p>
          <a:p>
            <a:pPr>
              <a:spcBef>
                <a:spcPts val="1125"/>
              </a:spcBef>
              <a:spcAft>
                <a:spcPts val="1800"/>
              </a:spcAft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p</a:t>
            </a:r>
            <a:r>
              <a:rPr lang="en-US" altLang="en-US" sz="1800">
                <a:latin typeface="Arial" panose="020B0604020202020204" pitchFamily="34" charset="0"/>
              </a:rPr>
              <a:t> : Prior probability</a:t>
            </a:r>
          </a:p>
        </p:txBody>
      </p:sp>
      <p:grpSp>
        <p:nvGrpSpPr>
          <p:cNvPr id="20490" name="Group 10">
            <a:extLst>
              <a:ext uri="{FF2B5EF4-FFF2-40B4-BE49-F238E27FC236}">
                <a16:creationId xmlns:a16="http://schemas.microsoft.com/office/drawing/2014/main" id="{B2633C0C-CC53-48F4-BEA3-D14032552EA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295400"/>
            <a:ext cx="1084263" cy="1293813"/>
            <a:chOff x="1776" y="816"/>
            <a:chExt cx="683" cy="815"/>
          </a:xfrm>
        </p:grpSpPr>
        <p:graphicFrame>
          <p:nvGraphicFramePr>
            <p:cNvPr id="20491" name="Object 11">
              <a:extLst>
                <a:ext uri="{FF2B5EF4-FFF2-40B4-BE49-F238E27FC236}">
                  <a16:creationId xmlns:a16="http://schemas.microsoft.com/office/drawing/2014/main" id="{F1899689-7B7C-49A8-9357-5CF4BB603E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816"/>
            <a:ext cx="655" cy="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364680" imgH="393840" progId="">
                    <p:embed/>
                  </p:oleObj>
                </mc:Choice>
                <mc:Fallback>
                  <p:oleObj r:id="rId7" imgW="364680" imgH="39384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816"/>
                          <a:ext cx="655" cy="81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97A0196B-A8AD-4E7A-91E1-FE46FD5C8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816"/>
              <a:ext cx="683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3" name="AutoShape 13">
            <a:extLst>
              <a:ext uri="{FF2B5EF4-FFF2-40B4-BE49-F238E27FC236}">
                <a16:creationId xmlns:a16="http://schemas.microsoft.com/office/drawing/2014/main" id="{AE9A6EDD-C79D-468B-B52F-0C92EE60EC63}"/>
              </a:ext>
            </a:extLst>
          </p:cNvPr>
          <p:cNvSpPr>
            <a:spLocks/>
          </p:cNvSpPr>
          <p:nvPr/>
        </p:nvSpPr>
        <p:spPr bwMode="auto">
          <a:xfrm>
            <a:off x="5353050" y="3244850"/>
            <a:ext cx="377825" cy="3149600"/>
          </a:xfrm>
          <a:prstGeom prst="rightBrace">
            <a:avLst>
              <a:gd name="adj1" fmla="val 69468"/>
              <a:gd name="adj2" fmla="val 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8D50B732-B14F-43C4-8B18-00CEE2E00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4325938"/>
            <a:ext cx="2955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Deal with low counts</a:t>
            </a:r>
          </a:p>
          <a:p>
            <a:r>
              <a:rPr lang="en-US" altLang="en-US">
                <a:latin typeface="Arial" panose="020B0604020202020204" pitchFamily="34" charset="0"/>
              </a:rPr>
              <a:t>(potentially 0)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EB9FF0D3-7D26-459E-9B3C-87730D5B3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Stopping Criterion and Rule Pruning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D7B8B03A-35E5-461C-BD22-999D69C48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63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Stopping criterion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the gain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gain is not significant, discard the new rule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Rule Pruning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Similar to post-pruning of decision trees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Reduced Error Pruning: </a:t>
            </a:r>
          </a:p>
          <a:p>
            <a:pPr marL="1096963" lvl="2" indent="-182563">
              <a:lnSpc>
                <a:spcPct val="90000"/>
              </a:lnSpc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Remove one of the conjuncts in the rule </a:t>
            </a:r>
          </a:p>
          <a:p>
            <a:pPr marL="1096963" lvl="2" indent="-182563">
              <a:lnSpc>
                <a:spcPct val="90000"/>
              </a:lnSpc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Compare error rate on validation set before and after pruning</a:t>
            </a:r>
          </a:p>
          <a:p>
            <a:pPr marL="1096963" lvl="2" indent="-182563">
              <a:lnSpc>
                <a:spcPct val="90000"/>
              </a:lnSpc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If error improves, prune the conjunct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9B5F8294-67AF-4FF9-921F-73B4534E3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083C3A0-0B05-4A0B-B838-CFBC642BD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For 2-class problem, choose one of the classes as positive class, and the other as negative class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Learn rules for positive class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Negative class will be default class</a:t>
            </a:r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For multi-class problem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Order the classes according to increasing class prevalence (fraction of instances that belong to a particular class)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Learn the rule set for smallest class first, treat the rest as negative class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Repeat with next smallest class as positive class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F152F72C-D6A2-4AD7-90AB-9F9F82A46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022447F-BB22-4511-A7E2-7303D1ADB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10175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Growing a rule: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Start from empty rule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Add conjuncts as long as they improve FOIL’s information gain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Stop when rule no longer covers negative examples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Prune the rule immediately using incremental reduced error pruning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Measure for pruning:   v = (p-n)/(p+n)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p: number of positive examples covered by the rule in</a:t>
            </a:r>
            <a:br>
              <a:rPr lang="en-US" altLang="en-US" sz="2000"/>
            </a:br>
            <a:r>
              <a:rPr lang="en-US" altLang="en-US" sz="2000"/>
              <a:t>        the validation set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n: number of negative examples covered by the rule in</a:t>
            </a:r>
            <a:br>
              <a:rPr lang="en-US" altLang="en-US" sz="2000"/>
            </a:br>
            <a:r>
              <a:rPr lang="en-US" altLang="en-US" sz="2000"/>
              <a:t>        the validation set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Pruning method: delete any final sequence of conditions that maximizes v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D222A173-AE94-4D9D-8FDB-3C3BCAA30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1DB83B8-8382-4E02-A161-92A491346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Building a Rule Set: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Use sequential covering algorithm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Finds the best rule that covers the current set of positive examples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Eliminate both positive and negative examples covered by the rule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Each time a rule is added to the rule set, compute the new description length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stop adding new rules when the new description length is d bits longer than the smallest description length obtained so far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64399E4E-D3BA-4818-96F0-569909348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7FAA850F-C946-40C7-9734-FFFCD7AEA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Optimize the rule set: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For each rule </a:t>
            </a:r>
            <a:r>
              <a:rPr lang="en-US" altLang="en-US" i="1"/>
              <a:t>r</a:t>
            </a:r>
            <a:r>
              <a:rPr lang="en-US" altLang="en-US"/>
              <a:t> in the rule set </a:t>
            </a:r>
            <a:r>
              <a:rPr lang="en-US" altLang="en-US" b="1" i="1"/>
              <a:t>R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b="1" i="1"/>
              <a:t> </a:t>
            </a:r>
            <a:r>
              <a:rPr lang="en-US" altLang="en-US"/>
              <a:t>Consider 2 alternative rules:</a:t>
            </a:r>
          </a:p>
          <a:p>
            <a:pPr lvl="3">
              <a:buFont typeface="Times New Roman" panose="02020603050405020304" pitchFamily="18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Replacement rule (r*): grow new rule from scratch</a:t>
            </a:r>
          </a:p>
          <a:p>
            <a:pPr lvl="3">
              <a:buFont typeface="Times New Roman" panose="02020603050405020304" pitchFamily="18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Revised rule(r’): add conjuncts to extend the rule </a:t>
            </a:r>
            <a:r>
              <a:rPr lang="en-US" altLang="en-US" i="1"/>
              <a:t>r 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i="1"/>
              <a:t> </a:t>
            </a:r>
            <a:r>
              <a:rPr lang="en-US" altLang="en-US"/>
              <a:t>Compare the rule set for </a:t>
            </a:r>
            <a:r>
              <a:rPr lang="en-US" altLang="en-US" i="1"/>
              <a:t>r </a:t>
            </a:r>
            <a:r>
              <a:rPr lang="en-US" altLang="en-US"/>
              <a:t>against the rule set for r* </a:t>
            </a:r>
            <a:br>
              <a:rPr lang="en-US" altLang="en-US"/>
            </a:br>
            <a:r>
              <a:rPr lang="en-US" altLang="en-US"/>
              <a:t>    and r’ 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Choose rule set that minimizes MDL principle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Repeat rule generation and rule optimization for the remaining positive examples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C97F14FA-E80B-4196-9BD2-E2DD4C448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Indirect Methods</a:t>
            </a:r>
          </a:p>
        </p:txBody>
      </p:sp>
      <p:graphicFrame>
        <p:nvGraphicFramePr>
          <p:cNvPr id="26626" name="Object 2">
            <a:extLst>
              <a:ext uri="{FF2B5EF4-FFF2-40B4-BE49-F238E27FC236}">
                <a16:creationId xmlns:a16="http://schemas.microsoft.com/office/drawing/2014/main" id="{95003643-1247-4999-84C8-3888CE82C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" y="1828800"/>
          <a:ext cx="789305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464400" imgH="4227480" progId="">
                  <p:embed/>
                </p:oleObj>
              </mc:Choice>
              <mc:Fallback>
                <p:oleObj r:id="rId3" imgW="9464400" imgH="4227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828800"/>
                        <a:ext cx="7893050" cy="3524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5D62CEBE-BF5B-410F-AC42-7EC999863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Indirect Method: C4.5rules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16BDED2-C57E-4536-97A9-14128123B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Extract rules from an unpruned decision tree</a:t>
            </a:r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For each rule, r: A </a:t>
            </a:r>
            <a:r>
              <a:rPr lang="en-US" altLang="en-US" b="1">
                <a:latin typeface="Symbol" panose="05050102010706020507" pitchFamily="18" charset="2"/>
              </a:rPr>
              <a:t></a:t>
            </a:r>
            <a:r>
              <a:rPr lang="en-US" altLang="en-US" b="1"/>
              <a:t> </a:t>
            </a:r>
            <a:r>
              <a:rPr lang="en-US" altLang="en-US"/>
              <a:t>y, 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consider an alternative rule r’: A’ </a:t>
            </a:r>
            <a:r>
              <a:rPr lang="en-US" altLang="en-US" b="1">
                <a:latin typeface="Symbol" panose="05050102010706020507" pitchFamily="18" charset="2"/>
              </a:rPr>
              <a:t></a:t>
            </a:r>
            <a:r>
              <a:rPr lang="en-US" altLang="en-US" b="1"/>
              <a:t> </a:t>
            </a:r>
            <a:r>
              <a:rPr lang="en-US" altLang="en-US"/>
              <a:t>y where A’ is obtained by removing one of the conjuncts in A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Compare the pessimistic error rate for r against all r’s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Prune if one of the r’s has lower pessimistic error rate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Repeat until we can no longer improve generalization 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9036F4C8-A476-4E52-ACEB-FE8C58094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Indirect Method: C4.5rules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CF88D4B-34E1-404D-BEC4-4BC21D047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Instead of ordering the rules, order subsets of rules</a:t>
            </a:r>
            <a:r>
              <a:rPr lang="en-US" altLang="en-US">
                <a:solidFill>
                  <a:srgbClr val="FF0000"/>
                </a:solidFill>
              </a:rPr>
              <a:t> (class ordering)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Each subset is a collection of rules with the same rule consequent (class)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description length of each subset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Description length = L(error) + g L(model)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g is a parameter that takes into account the presence of redundant attributes in a rule set </a:t>
            </a:r>
            <a:br>
              <a:rPr lang="en-US" altLang="en-US"/>
            </a:br>
            <a:r>
              <a:rPr lang="en-US" altLang="en-US"/>
              <a:t>(default value = 0.5)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6B706119-D4E1-416A-8DC5-5A31790AB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</a:t>
            </a:r>
          </a:p>
        </p:txBody>
      </p:sp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C91F50BF-8A71-4928-A024-E8C2E7726E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104900"/>
          <a:ext cx="7620000" cy="510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540920" imgH="4772160" progId="">
                  <p:embed/>
                </p:oleObj>
              </mc:Choice>
              <mc:Fallback>
                <p:oleObj r:id="rId3" imgW="7540920" imgH="47721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04900"/>
                        <a:ext cx="7620000" cy="5100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811B44D9-E048-4C86-BECD-0E9D2B57A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C4.5 versus C4.5rules versus RIPPER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41359D15-5169-444B-9491-A195A9681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066800"/>
            <a:ext cx="5181600" cy="228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C4.5rules: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Live in Water=Yes)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Fly=No, Live in Water=No)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 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Amphibians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DB87C4A6-7809-427D-8E1C-318F531679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" y="1066800"/>
          <a:ext cx="494347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64240" imgH="6892560" progId="">
                  <p:embed/>
                </p:oleObj>
              </mc:Choice>
              <mc:Fallback>
                <p:oleObj r:id="rId3" imgW="7464240" imgH="6892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066800"/>
                        <a:ext cx="4943475" cy="5105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>
            <a:extLst>
              <a:ext uri="{FF2B5EF4-FFF2-40B4-BE49-F238E27FC236}">
                <a16:creationId xmlns:a16="http://schemas.microsoft.com/office/drawing/2014/main" id="{70CE2591-7199-45D5-84C6-BE1C1F118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00400"/>
            <a:ext cx="3962400" cy="238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RIPPER: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(Live in Water=Yes)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(Have Legs=No)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Fly=No, Live In Water=No) </a:t>
            </a:r>
            <a:br>
              <a:rPr lang="en-US" altLang="en-US" sz="1400">
                <a:latin typeface="Arial" panose="020B0604020202020204" pitchFamily="34" charset="0"/>
              </a:rPr>
            </a:br>
            <a:r>
              <a:rPr lang="en-US" altLang="en-US" sz="1400">
                <a:latin typeface="Arial" panose="020B0604020202020204" pitchFamily="34" charset="0"/>
              </a:rPr>
              <a:t>	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(Can Fly=Yes,Give Birth=No)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Mammals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4F05664C-0EDC-4CFA-A535-C8B499421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C4.5 versus C4.5rules versus RIPPER</a:t>
            </a:r>
          </a:p>
        </p:txBody>
      </p:sp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5C3247F6-1A8B-42B9-96E4-A16EF1CC0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00500"/>
          <a:ext cx="7334250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26320" imgH="1600560" progId="">
                  <p:embed/>
                </p:oleObj>
              </mc:Choice>
              <mc:Fallback>
                <p:oleObj r:id="rId3" imgW="6826320" imgH="16005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00500"/>
                        <a:ext cx="7334250" cy="1820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8A1ECD45-6ED9-47DD-B33F-16140AE7E8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671638"/>
          <a:ext cx="733425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826320" imgH="1600560" progId="">
                  <p:embed/>
                </p:oleObj>
              </mc:Choice>
              <mc:Fallback>
                <p:oleObj r:id="rId5" imgW="6826320" imgH="1600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1638"/>
                        <a:ext cx="7334250" cy="18208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>
            <a:extLst>
              <a:ext uri="{FF2B5EF4-FFF2-40B4-BE49-F238E27FC236}">
                <a16:creationId xmlns:a16="http://schemas.microsoft.com/office/drawing/2014/main" id="{980CFE12-4030-430D-834B-AECD39725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C4.5 and C4.5rules: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48298BFB-DFC2-4EF2-ABEE-55C449850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81400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RIPPER: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b="1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F9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ECD82C5C-C774-4BFD-941C-EDF66C6B4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Rule-Based Classifiers</a:t>
            </a:r>
          </a:p>
        </p:txBody>
      </p:sp>
      <p:graphicFrame>
        <p:nvGraphicFramePr>
          <p:cNvPr id="32772" name="Rectangle 2">
            <a:extLst>
              <a:ext uri="{FF2B5EF4-FFF2-40B4-BE49-F238E27FC236}">
                <a16:creationId xmlns:a16="http://schemas.microsoft.com/office/drawing/2014/main" id="{8B13D723-D4E7-4CEB-941D-D5EC40924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0259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b="1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3689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C48D6ED2-DD5B-464F-8108-CCCDF36FE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Classifiers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05EBA35-F503-4E84-AB8A-5D19E9FB0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Basic idea:</a:t>
            </a:r>
          </a:p>
          <a:p>
            <a:pPr lvl="1"/>
            <a:r>
              <a:rPr lang="en-US" altLang="en-US"/>
              <a:t>If it walks like a duck, quacks like a duck, then it’s probably a duck</a:t>
            </a: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CBE1D348-6668-4F86-AD1B-47E4DDE8BE6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19400"/>
            <a:ext cx="8228013" cy="3427413"/>
            <a:chOff x="192" y="1776"/>
            <a:chExt cx="5183" cy="2159"/>
          </a:xfrm>
        </p:grpSpPr>
        <p:grpSp>
          <p:nvGrpSpPr>
            <p:cNvPr id="34820" name="Group 4">
              <a:extLst>
                <a:ext uri="{FF2B5EF4-FFF2-40B4-BE49-F238E27FC236}">
                  <a16:creationId xmlns:a16="http://schemas.microsoft.com/office/drawing/2014/main" id="{5C87A50D-C2D3-4597-B6C7-C67A7E5B14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160"/>
              <a:ext cx="527" cy="408"/>
              <a:chOff x="1296" y="2160"/>
              <a:chExt cx="527" cy="408"/>
            </a:xfrm>
          </p:grpSpPr>
          <p:pic>
            <p:nvPicPr>
              <p:cNvPr id="34821" name="Picture 5">
                <a:extLst>
                  <a:ext uri="{FF2B5EF4-FFF2-40B4-BE49-F238E27FC236}">
                    <a16:creationId xmlns:a16="http://schemas.microsoft.com/office/drawing/2014/main" id="{579AAA4B-90D6-4229-A6B4-18EF011947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" y="2160"/>
                <a:ext cx="527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2" name="Text Box 6">
                <a:extLst>
                  <a:ext uri="{FF2B5EF4-FFF2-40B4-BE49-F238E27FC236}">
                    <a16:creationId xmlns:a16="http://schemas.microsoft.com/office/drawing/2014/main" id="{44802D47-1F25-4B03-BF39-B9F43F5725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160"/>
                <a:ext cx="527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3" name="Group 7">
              <a:extLst>
                <a:ext uri="{FF2B5EF4-FFF2-40B4-BE49-F238E27FC236}">
                  <a16:creationId xmlns:a16="http://schemas.microsoft.com/office/drawing/2014/main" id="{DF9E0766-576F-4421-B615-70F987DCE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640"/>
              <a:ext cx="719" cy="473"/>
              <a:chOff x="4656" y="2640"/>
              <a:chExt cx="719" cy="473"/>
            </a:xfrm>
          </p:grpSpPr>
          <p:pic>
            <p:nvPicPr>
              <p:cNvPr id="34824" name="Picture 8">
                <a:extLst>
                  <a:ext uri="{FF2B5EF4-FFF2-40B4-BE49-F238E27FC236}">
                    <a16:creationId xmlns:a16="http://schemas.microsoft.com/office/drawing/2014/main" id="{82498BA9-4B2B-4D1B-9C98-91E2704285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6" y="2640"/>
                <a:ext cx="719" cy="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5" name="Text Box 9">
                <a:extLst>
                  <a:ext uri="{FF2B5EF4-FFF2-40B4-BE49-F238E27FC236}">
                    <a16:creationId xmlns:a16="http://schemas.microsoft.com/office/drawing/2014/main" id="{AF9D9C92-5FB6-4247-8D0F-DC806B909F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640"/>
                <a:ext cx="719" cy="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6" name="Group 10">
              <a:extLst>
                <a:ext uri="{FF2B5EF4-FFF2-40B4-BE49-F238E27FC236}">
                  <a16:creationId xmlns:a16="http://schemas.microsoft.com/office/drawing/2014/main" id="{9E036A19-9E3B-42D3-9231-282DCCEF65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968"/>
              <a:ext cx="443" cy="479"/>
              <a:chOff x="2256" y="1968"/>
              <a:chExt cx="443" cy="479"/>
            </a:xfrm>
          </p:grpSpPr>
          <p:pic>
            <p:nvPicPr>
              <p:cNvPr id="34827" name="Picture 11">
                <a:extLst>
                  <a:ext uri="{FF2B5EF4-FFF2-40B4-BE49-F238E27FC236}">
                    <a16:creationId xmlns:a16="http://schemas.microsoft.com/office/drawing/2014/main" id="{95A1973E-94DD-4F8E-BE4F-936BA58B5E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1968"/>
                <a:ext cx="44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8" name="Text Box 12">
                <a:extLst>
                  <a:ext uri="{FF2B5EF4-FFF2-40B4-BE49-F238E27FC236}">
                    <a16:creationId xmlns:a16="http://schemas.microsoft.com/office/drawing/2014/main" id="{7035280A-40EF-4750-B538-65F0788872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44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9" name="Group 13">
              <a:extLst>
                <a:ext uri="{FF2B5EF4-FFF2-40B4-BE49-F238E27FC236}">
                  <a16:creationId xmlns:a16="http://schemas.microsoft.com/office/drawing/2014/main" id="{0748508B-AA50-4C60-9EF5-6D81A5981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976"/>
              <a:ext cx="372" cy="423"/>
              <a:chOff x="1152" y="2976"/>
              <a:chExt cx="372" cy="423"/>
            </a:xfrm>
          </p:grpSpPr>
          <p:pic>
            <p:nvPicPr>
              <p:cNvPr id="34830" name="Picture 14">
                <a:extLst>
                  <a:ext uri="{FF2B5EF4-FFF2-40B4-BE49-F238E27FC236}">
                    <a16:creationId xmlns:a16="http://schemas.microsoft.com/office/drawing/2014/main" id="{05E16C59-313D-4359-9154-9093CAB23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" y="2976"/>
                <a:ext cx="372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31" name="Text Box 15">
                <a:extLst>
                  <a:ext uri="{FF2B5EF4-FFF2-40B4-BE49-F238E27FC236}">
                    <a16:creationId xmlns:a16="http://schemas.microsoft.com/office/drawing/2014/main" id="{0FB5B2C5-5A5E-4A1D-B04A-69716EB72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976"/>
                <a:ext cx="372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34832" name="Picture 16">
              <a:extLst>
                <a:ext uri="{FF2B5EF4-FFF2-40B4-BE49-F238E27FC236}">
                  <a16:creationId xmlns:a16="http://schemas.microsoft.com/office/drawing/2014/main" id="{297C6372-F7F6-4129-8C31-59C0613A4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3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34833" name="Group 17">
              <a:extLst>
                <a:ext uri="{FF2B5EF4-FFF2-40B4-BE49-F238E27FC236}">
                  <a16:creationId xmlns:a16="http://schemas.microsoft.com/office/drawing/2014/main" id="{F25FB087-3494-4FD2-95E7-14CC2DE9B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448"/>
              <a:ext cx="719" cy="657"/>
              <a:chOff x="1776" y="2448"/>
              <a:chExt cx="719" cy="657"/>
            </a:xfrm>
          </p:grpSpPr>
          <p:pic>
            <p:nvPicPr>
              <p:cNvPr id="34834" name="Picture 18">
                <a:extLst>
                  <a:ext uri="{FF2B5EF4-FFF2-40B4-BE49-F238E27FC236}">
                    <a16:creationId xmlns:a16="http://schemas.microsoft.com/office/drawing/2014/main" id="{8A68F454-E73D-4D9F-BB8C-CD5CFCE00A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2448"/>
                <a:ext cx="719" cy="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35" name="Text Box 19">
                <a:extLst>
                  <a:ext uri="{FF2B5EF4-FFF2-40B4-BE49-F238E27FC236}">
                    <a16:creationId xmlns:a16="http://schemas.microsoft.com/office/drawing/2014/main" id="{34E37756-65C4-40CE-865B-4A69F974E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719" cy="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19B81FEF-8630-48EE-811E-8019751D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76"/>
              <a:ext cx="2543" cy="2159"/>
            </a:xfrm>
            <a:prstGeom prst="ellipse">
              <a:avLst/>
            </a:prstGeom>
            <a:noFill/>
            <a:ln w="12600" cap="flat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3513F7F5-A68A-4A81-B5A8-6DFCBF86D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12"/>
              <a:ext cx="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Training Records</a:t>
              </a:r>
            </a:p>
          </p:txBody>
        </p:sp>
        <p:sp>
          <p:nvSpPr>
            <p:cNvPr id="34838" name="Text Box 22">
              <a:extLst>
                <a:ext uri="{FF2B5EF4-FFF2-40B4-BE49-F238E27FC236}">
                  <a16:creationId xmlns:a16="http://schemas.microsoft.com/office/drawing/2014/main" id="{F365BFD7-C512-482F-9B42-B323A6E35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064"/>
              <a:ext cx="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Test Record</a:t>
              </a:r>
            </a:p>
          </p:txBody>
        </p:sp>
      </p:grpSp>
      <p:grpSp>
        <p:nvGrpSpPr>
          <p:cNvPr id="34839" name="Group 23">
            <a:extLst>
              <a:ext uri="{FF2B5EF4-FFF2-40B4-BE49-F238E27FC236}">
                <a16:creationId xmlns:a16="http://schemas.microsoft.com/office/drawing/2014/main" id="{6799D8F3-54F3-414E-B261-E46DB82570D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048000"/>
            <a:ext cx="4570413" cy="2284413"/>
            <a:chOff x="1680" y="1920"/>
            <a:chExt cx="2879" cy="1439"/>
          </a:xfrm>
        </p:grpSpPr>
        <p:sp>
          <p:nvSpPr>
            <p:cNvPr id="34840" name="Text Box 24">
              <a:extLst>
                <a:ext uri="{FF2B5EF4-FFF2-40B4-BE49-F238E27FC236}">
                  <a16:creationId xmlns:a16="http://schemas.microsoft.com/office/drawing/2014/main" id="{868D4E41-A4B0-4082-A6AC-BCDD17A35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920"/>
              <a:ext cx="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Compute Distance</a:t>
              </a:r>
            </a:p>
          </p:txBody>
        </p:sp>
        <p:grpSp>
          <p:nvGrpSpPr>
            <p:cNvPr id="34841" name="Group 25">
              <a:extLst>
                <a:ext uri="{FF2B5EF4-FFF2-40B4-BE49-F238E27FC236}">
                  <a16:creationId xmlns:a16="http://schemas.microsoft.com/office/drawing/2014/main" id="{BF16B462-06CD-4B18-8D48-0858BB106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256"/>
              <a:ext cx="2879" cy="1103"/>
              <a:chOff x="1680" y="2256"/>
              <a:chExt cx="2879" cy="1103"/>
            </a:xfrm>
          </p:grpSpPr>
          <p:sp>
            <p:nvSpPr>
              <p:cNvPr id="34842" name="Line 26">
                <a:extLst>
                  <a:ext uri="{FF2B5EF4-FFF2-40B4-BE49-F238E27FC236}">
                    <a16:creationId xmlns:a16="http://schemas.microsoft.com/office/drawing/2014/main" id="{10367B91-B639-4D8E-8D46-25BD7865A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79" cy="575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3" name="Line 27">
                <a:extLst>
                  <a:ext uri="{FF2B5EF4-FFF2-40B4-BE49-F238E27FC236}">
                    <a16:creationId xmlns:a16="http://schemas.microsoft.com/office/drawing/2014/main" id="{34D81946-97DC-4BE6-A4E1-2C7375D6A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5" cy="47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4" name="Line 28">
                <a:extLst>
                  <a:ext uri="{FF2B5EF4-FFF2-40B4-BE49-F238E27FC236}">
                    <a16:creationId xmlns:a16="http://schemas.microsoft.com/office/drawing/2014/main" id="{50B32105-A273-4617-8609-D640ED7FF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3071"/>
                <a:ext cx="1583" cy="289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5" name="Line 29">
                <a:extLst>
                  <a:ext uri="{FF2B5EF4-FFF2-40B4-BE49-F238E27FC236}">
                    <a16:creationId xmlns:a16="http://schemas.microsoft.com/office/drawing/2014/main" id="{73B24869-D67C-47C7-AADA-F0DD2CB65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3"/>
                <a:ext cx="2831" cy="193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6" name="Line 30">
                <a:extLst>
                  <a:ext uri="{FF2B5EF4-FFF2-40B4-BE49-F238E27FC236}">
                    <a16:creationId xmlns:a16="http://schemas.microsoft.com/office/drawing/2014/main" id="{0FB48FB8-3757-40C7-90F5-25A516B85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3" cy="527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847" name="Group 31">
            <a:extLst>
              <a:ext uri="{FF2B5EF4-FFF2-40B4-BE49-F238E27FC236}">
                <a16:creationId xmlns:a16="http://schemas.microsoft.com/office/drawing/2014/main" id="{274675F9-04A5-4EE9-BAFF-B20189F3EB21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572000"/>
            <a:ext cx="3351213" cy="1327150"/>
            <a:chOff x="2544" y="2880"/>
            <a:chExt cx="2111" cy="836"/>
          </a:xfrm>
        </p:grpSpPr>
        <p:sp>
          <p:nvSpPr>
            <p:cNvPr id="34848" name="Text Box 32">
              <a:extLst>
                <a:ext uri="{FF2B5EF4-FFF2-40B4-BE49-F238E27FC236}">
                  <a16:creationId xmlns:a16="http://schemas.microsoft.com/office/drawing/2014/main" id="{FA82A762-5380-41FC-8D3D-DDDB027D0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312"/>
              <a:ext cx="139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Choose k of the “nearest” records</a:t>
              </a:r>
            </a:p>
          </p:txBody>
        </p:sp>
        <p:grpSp>
          <p:nvGrpSpPr>
            <p:cNvPr id="34849" name="Group 33">
              <a:extLst>
                <a:ext uri="{FF2B5EF4-FFF2-40B4-BE49-F238E27FC236}">
                  <a16:creationId xmlns:a16="http://schemas.microsoft.com/office/drawing/2014/main" id="{5D8326EA-5A38-4C2D-9FB6-4B60DA764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880"/>
              <a:ext cx="2015" cy="479"/>
              <a:chOff x="2544" y="2880"/>
              <a:chExt cx="2015" cy="479"/>
            </a:xfrm>
          </p:grpSpPr>
          <p:sp>
            <p:nvSpPr>
              <p:cNvPr id="34850" name="Line 34">
                <a:extLst>
                  <a:ext uri="{FF2B5EF4-FFF2-40B4-BE49-F238E27FC236}">
                    <a16:creationId xmlns:a16="http://schemas.microsoft.com/office/drawing/2014/main" id="{B3766002-4DE5-4682-8D4E-3F2EC9F76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5" cy="47"/>
              </a:xfrm>
              <a:prstGeom prst="line">
                <a:avLst/>
              </a:prstGeom>
              <a:noFill/>
              <a:ln w="44280" cap="flat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1" name="Line 35">
                <a:extLst>
                  <a:ext uri="{FF2B5EF4-FFF2-40B4-BE49-F238E27FC236}">
                    <a16:creationId xmlns:a16="http://schemas.microsoft.com/office/drawing/2014/main" id="{9E37D5BB-208B-4524-94FA-6547FBA37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3071"/>
                <a:ext cx="1583" cy="289"/>
              </a:xfrm>
              <a:prstGeom prst="line">
                <a:avLst/>
              </a:prstGeom>
              <a:noFill/>
              <a:ln w="44280" cap="flat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264657B2-1652-494E-8778-DDA522647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Nearest-Neighbor Classifiers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7E961B5-C3FD-41AF-9BC8-140B0B74E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71600"/>
            <a:ext cx="396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1800" dirty="0">
                <a:latin typeface="Arial" panose="020B0604020202020204" pitchFamily="34" charset="0"/>
              </a:rPr>
              <a:t>Requires three things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The set of stored records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Distance Metric to compute distance between records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The value of k, the number of nearest neighbors to retrieve</a:t>
            </a:r>
          </a:p>
          <a:p>
            <a:pPr marL="0" indent="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1800" dirty="0">
                <a:latin typeface="Arial" panose="020B0604020202020204" pitchFamily="34" charset="0"/>
              </a:rPr>
              <a:t>To classify an unknown record: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Compute distance to other training records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Identify k nearest neighbors 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Use class labels of nearest neighbors to determine the class label of unknown record (e.g., by taking majority vote)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73AB7971-9C78-4229-B017-34F22ADAD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846763"/>
            <a:ext cx="3333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AB6B64C1-D6A7-429C-B6AB-0C262CD1E25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1119" y="1813719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6AB847B4-0F9F-4EF0-91F1-F6434BB7C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563" y="5972175"/>
            <a:ext cx="4722812" cy="15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AA6A0391-5866-4F4A-8DB8-E1BD3DD494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1689100"/>
            <a:ext cx="1588" cy="4667250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261269DD-D953-4B5A-996A-2AE263590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26574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6BA4F03E-40CE-4779-911A-569E02BF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1907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29489A65-FADE-4394-8363-BB6E5BA9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2657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A3355053-11EC-4D9E-83D9-CF229621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50339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2717A3A0-E754-418D-A4B2-6D71B10EB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510698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6CC53D05-59BF-4055-BC90-B96DEB31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532288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4CB3E87F-B934-4980-AD88-9BC5E733F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53228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E9A9B253-902E-4B9B-8A04-E4A03605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48545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5" name="Text Box 15">
            <a:extLst>
              <a:ext uri="{FF2B5EF4-FFF2-40B4-BE49-F238E27FC236}">
                <a16:creationId xmlns:a16="http://schemas.microsoft.com/office/drawing/2014/main" id="{603BA655-5488-486E-858D-872C3869E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5070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6" name="Text Box 16">
            <a:extLst>
              <a:ext uri="{FF2B5EF4-FFF2-40B4-BE49-F238E27FC236}">
                <a16:creationId xmlns:a16="http://schemas.microsoft.com/office/drawing/2014/main" id="{22833868-BEEE-44D0-ABB6-774FEB487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9974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7" name="Text Box 17">
            <a:extLst>
              <a:ext uri="{FF2B5EF4-FFF2-40B4-BE49-F238E27FC236}">
                <a16:creationId xmlns:a16="http://schemas.microsoft.com/office/drawing/2014/main" id="{79807955-86A0-4C02-B4B4-4E8AEE11C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298291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8" name="Text Box 18">
            <a:extLst>
              <a:ext uri="{FF2B5EF4-FFF2-40B4-BE49-F238E27FC236}">
                <a16:creationId xmlns:a16="http://schemas.microsoft.com/office/drawing/2014/main" id="{9B5C6CC7-82BD-4C31-A65D-440424509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32337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9" name="Text Box 19">
            <a:extLst>
              <a:ext uri="{FF2B5EF4-FFF2-40B4-BE49-F238E27FC236}">
                <a16:creationId xmlns:a16="http://schemas.microsoft.com/office/drawing/2014/main" id="{2243AF2C-F1E3-48F8-A353-8C8F85948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53228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60" name="Oval 20">
            <a:extLst>
              <a:ext uri="{FF2B5EF4-FFF2-40B4-BE49-F238E27FC236}">
                <a16:creationId xmlns:a16="http://schemas.microsoft.com/office/drawing/2014/main" id="{A90EFD2E-62D5-4115-A444-C33C41D78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63" y="2154238"/>
            <a:ext cx="933450" cy="935037"/>
          </a:xfrm>
          <a:prstGeom prst="ellipse">
            <a:avLst/>
          </a:prstGeom>
          <a:noFill/>
          <a:ln w="183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Text Box 21">
            <a:extLst>
              <a:ext uri="{FF2B5EF4-FFF2-40B4-BE49-F238E27FC236}">
                <a16:creationId xmlns:a16="http://schemas.microsoft.com/office/drawing/2014/main" id="{3127F2D6-4738-46FD-991C-4B9E60433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2" name="Text Box 22">
            <a:extLst>
              <a:ext uri="{FF2B5EF4-FFF2-40B4-BE49-F238E27FC236}">
                <a16:creationId xmlns:a16="http://schemas.microsoft.com/office/drawing/2014/main" id="{AB4CA893-2517-4798-B562-AD4792844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038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3" name="Text Box 23">
            <a:extLst>
              <a:ext uri="{FF2B5EF4-FFF2-40B4-BE49-F238E27FC236}">
                <a16:creationId xmlns:a16="http://schemas.microsoft.com/office/drawing/2014/main" id="{A9DC7E4D-9A3A-4E48-AE70-F6872583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36232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B8502022-7336-4F05-9B41-9E332044B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1034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AE90C72B-48DB-4748-80A7-0FFF16CDC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25701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262C6966-250B-444A-981C-7B330A84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44783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728BEDA4-3FC1-4E83-B169-976AF2605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5513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32772AB9-D4BD-4497-A769-D262BBB8D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40690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9" name="Text Box 29">
            <a:extLst>
              <a:ext uri="{FF2B5EF4-FFF2-40B4-BE49-F238E27FC236}">
                <a16:creationId xmlns:a16="http://schemas.microsoft.com/office/drawing/2014/main" id="{E3DAB861-36DE-4ECD-9437-D9030E88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51625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0" name="Text Box 30">
            <a:extLst>
              <a:ext uri="{FF2B5EF4-FFF2-40B4-BE49-F238E27FC236}">
                <a16:creationId xmlns:a16="http://schemas.microsoft.com/office/drawing/2014/main" id="{133D60FA-4688-4CAA-9785-EA85EEE19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8387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1" name="Text Box 31">
            <a:extLst>
              <a:ext uri="{FF2B5EF4-FFF2-40B4-BE49-F238E27FC236}">
                <a16:creationId xmlns:a16="http://schemas.microsoft.com/office/drawing/2014/main" id="{4DD0C0BA-24EA-4FBA-A050-8A07187EC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43354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2" name="Text Box 32">
            <a:extLst>
              <a:ext uri="{FF2B5EF4-FFF2-40B4-BE49-F238E27FC236}">
                <a16:creationId xmlns:a16="http://schemas.microsoft.com/office/drawing/2014/main" id="{66DB4791-D592-42F6-B762-096EF48D4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37226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3" name="Text Box 33">
            <a:extLst>
              <a:ext uri="{FF2B5EF4-FFF2-40B4-BE49-F238E27FC236}">
                <a16:creationId xmlns:a16="http://schemas.microsoft.com/office/drawing/2014/main" id="{EEFE2A15-23C2-4214-A76F-B6EFB609E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22751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58D8A82E-0AF1-411F-ABF6-4A49FB25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5451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1FCA1687-DCEE-477E-9F77-6399570C5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51260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3391E747-377A-40BA-AFEB-DBFF27A88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6942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7" name="Text Box 37">
            <a:extLst>
              <a:ext uri="{FF2B5EF4-FFF2-40B4-BE49-F238E27FC236}">
                <a16:creationId xmlns:a16="http://schemas.microsoft.com/office/drawing/2014/main" id="{F425FB34-7874-4CA1-B3BD-436FD1FB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9224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9744109A-ADD9-40C5-BAFC-7CA60E59E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21748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C6443D7E-5BF3-4260-8590-0B29723C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5433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0" name="Text Box 40">
            <a:extLst>
              <a:ext uri="{FF2B5EF4-FFF2-40B4-BE49-F238E27FC236}">
                <a16:creationId xmlns:a16="http://schemas.microsoft.com/office/drawing/2014/main" id="{1A7B23DB-E9BB-4374-9357-A8F34E40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1" name="Text Box 41">
            <a:extLst>
              <a:ext uri="{FF2B5EF4-FFF2-40B4-BE49-F238E27FC236}">
                <a16:creationId xmlns:a16="http://schemas.microsoft.com/office/drawing/2014/main" id="{5634D615-9B39-4A32-A212-22CE155A7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2" name="Text Box 42">
            <a:extLst>
              <a:ext uri="{FF2B5EF4-FFF2-40B4-BE49-F238E27FC236}">
                <a16:creationId xmlns:a16="http://schemas.microsoft.com/office/drawing/2014/main" id="{EC2D8673-FDA2-4EB9-8E6E-D7AAAEA5A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860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3" name="Oval 43">
            <a:extLst>
              <a:ext uri="{FF2B5EF4-FFF2-40B4-BE49-F238E27FC236}">
                <a16:creationId xmlns:a16="http://schemas.microsoft.com/office/drawing/2014/main" id="{9A555E80-B630-48E9-B988-EB3D41031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2557463"/>
            <a:ext cx="122238" cy="122237"/>
          </a:xfrm>
          <a:prstGeom prst="ellipse">
            <a:avLst/>
          </a:prstGeom>
          <a:solidFill>
            <a:srgbClr val="3DEB3D"/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4" name="Line 44">
            <a:extLst>
              <a:ext uri="{FF2B5EF4-FFF2-40B4-BE49-F238E27FC236}">
                <a16:creationId xmlns:a16="http://schemas.microsoft.com/office/drawing/2014/main" id="{3BE3BBB7-197B-4611-8A09-4590A2676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6725" y="1760538"/>
            <a:ext cx="360363" cy="712787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Text Box 45">
            <a:extLst>
              <a:ext uri="{FF2B5EF4-FFF2-40B4-BE49-F238E27FC236}">
                <a16:creationId xmlns:a16="http://schemas.microsoft.com/office/drawing/2014/main" id="{A05506F1-26C1-49F9-9D4B-77919AAB7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427163"/>
            <a:ext cx="1816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</a:rPr>
              <a:t>Unknown record</a:t>
            </a:r>
          </a:p>
        </p:txBody>
      </p:sp>
      <p:sp>
        <p:nvSpPr>
          <p:cNvPr id="35886" name="Text Box 46">
            <a:extLst>
              <a:ext uri="{FF2B5EF4-FFF2-40B4-BE49-F238E27FC236}">
                <a16:creationId xmlns:a16="http://schemas.microsoft.com/office/drawing/2014/main" id="{6F0ED052-02FF-4CE9-8A07-D857BA16C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1760538"/>
            <a:ext cx="6619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FreeSerif" pitchFamily="16" charset="0"/>
              </a:rPr>
              <a:t>k=3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418228F8-D4F0-4B0A-A935-301950428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Nearest Neighbor</a:t>
            </a:r>
          </a:p>
        </p:txBody>
      </p:sp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2DF64CC2-5962-4EDC-BD19-34E88CA9A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52692"/>
              </p:ext>
            </p:extLst>
          </p:nvPr>
        </p:nvGraphicFramePr>
        <p:xfrm>
          <a:off x="533400" y="17526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756360" imgH="4523760" progId="">
                  <p:embed/>
                </p:oleObj>
              </mc:Choice>
              <mc:Fallback>
                <p:oleObj r:id="rId3" imgW="9756360" imgH="45237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7848600" cy="36401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3">
            <a:extLst>
              <a:ext uri="{FF2B5EF4-FFF2-40B4-BE49-F238E27FC236}">
                <a16:creationId xmlns:a16="http://schemas.microsoft.com/office/drawing/2014/main" id="{6AEA447F-555B-4265-B7F0-74F655692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102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2000" dirty="0">
                <a:latin typeface="+mn-lt"/>
              </a:rPr>
              <a:t>    K-nearest neighbors of a record x are data points that have the k smallest distance to 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76097328-9EDC-4F14-9B6E-4B906178E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D334DB1F-F04E-4B36-80B6-D26F1F2AB4C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Compute distance between two points:</a:t>
                </a:r>
              </a:p>
              <a:p>
                <a:pPr lvl="1"/>
                <a:r>
                  <a:rPr lang="en-US" altLang="en-US" dirty="0"/>
                  <a:t>Euclidean distance 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Determine the class from nearest neighbor list</a:t>
                </a:r>
              </a:p>
              <a:p>
                <a:pPr lvl="1"/>
                <a:r>
                  <a:rPr lang="en-US" altLang="en-US" dirty="0"/>
                  <a:t>take the majority vote of class labels among the k-nearest neighbors</a:t>
                </a:r>
              </a:p>
              <a:p>
                <a:pPr lvl="1"/>
                <a:r>
                  <a:rPr lang="en-US" altLang="en-US" dirty="0"/>
                  <a:t>Weigh the vote according to distance (e.g., weight factor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1/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)</a:t>
                </a:r>
              </a:p>
            </p:txBody>
          </p:sp>
        </mc:Choice>
        <mc:Fallback xmlns="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D334DB1F-F04E-4B36-80B6-D26F1F2AB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88B4F7-E7F2-4326-9FC8-4942600BB703}"/>
                  </a:ext>
                </a:extLst>
              </p:cNvPr>
              <p:cNvSpPr txBox="1"/>
              <p:nvPr/>
            </p:nvSpPr>
            <p:spPr>
              <a:xfrm>
                <a:off x="2209800" y="2667000"/>
                <a:ext cx="3733800" cy="521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88B4F7-E7F2-4326-9FC8-4942600B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667000"/>
                <a:ext cx="3733800" cy="521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EB88FA51-26B3-4D02-A2D0-A806824D1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FB4E586D-7EC0-46A8-BB00-32C4C81835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2447925" cy="4351338"/>
          </a:xfrm>
        </p:spPr>
        <p:txBody>
          <a:bodyPr/>
          <a:lstStyle/>
          <a:p>
            <a:r>
              <a:rPr lang="en-US" altLang="en-US" dirty="0"/>
              <a:t>Choosing the value of k:</a:t>
            </a:r>
          </a:p>
          <a:p>
            <a:pPr lvl="1"/>
            <a:r>
              <a:rPr lang="en-US" altLang="en-US" dirty="0"/>
              <a:t>If k is too small, sensitive to noise points</a:t>
            </a:r>
          </a:p>
          <a:p>
            <a:pPr lvl="1"/>
            <a:r>
              <a:rPr lang="en-US" altLang="en-US" dirty="0"/>
              <a:t>If k is too large, neighborhood may include points from other classes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D6624ACF-9456-42D6-8305-9F679AC2B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7738" y="5789612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02933448-57EB-47FA-A875-EA665878722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96494" y="1756568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A1A91CFF-4B0E-4A1A-A418-C7C76F5B1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525" y="5916612"/>
            <a:ext cx="4722813" cy="15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8E56EDBB-050D-48D0-9C4C-F83ECB583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4163" y="1631950"/>
            <a:ext cx="1587" cy="4667250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5B7598FA-45B5-4C99-A20B-8AD598D0A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26019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5AA31D41-053A-4854-8D4C-8F53CECAF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40846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70B03560-C320-4CDE-ADAB-F9BEFC771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36274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17C12D18-26DD-434F-B0B5-1C012A7BC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550" y="49768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0E318F5B-C0BD-4C8E-90A2-5E7DE8D82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50498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4" name="Text Box 12">
            <a:extLst>
              <a:ext uri="{FF2B5EF4-FFF2-40B4-BE49-F238E27FC236}">
                <a16:creationId xmlns:a16="http://schemas.microsoft.com/office/drawing/2014/main" id="{89047F3A-C2DE-4182-9771-5B2213ED6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5265737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5" name="Text Box 13">
            <a:extLst>
              <a:ext uri="{FF2B5EF4-FFF2-40B4-BE49-F238E27FC236}">
                <a16:creationId xmlns:a16="http://schemas.microsoft.com/office/drawing/2014/main" id="{9855F725-2AA3-400B-B782-81755597A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3" y="5265737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7AAAFBEF-089F-4796-9D2A-5D92FE824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38" y="47974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7" name="Text Box 15">
            <a:extLst>
              <a:ext uri="{FF2B5EF4-FFF2-40B4-BE49-F238E27FC236}">
                <a16:creationId xmlns:a16="http://schemas.microsoft.com/office/drawing/2014/main" id="{2C157FB2-0082-4A0A-B8A0-C98638C3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888" y="50133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8" name="Text Box 16">
            <a:extLst>
              <a:ext uri="{FF2B5EF4-FFF2-40B4-BE49-F238E27FC236}">
                <a16:creationId xmlns:a16="http://schemas.microsoft.com/office/drawing/2014/main" id="{A8C2CF28-2D5C-470C-881A-0E471DC90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494188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9" name="Text Box 17">
            <a:extLst>
              <a:ext uri="{FF2B5EF4-FFF2-40B4-BE49-F238E27FC236}">
                <a16:creationId xmlns:a16="http://schemas.microsoft.com/office/drawing/2014/main" id="{EF497C2C-8DCA-4C40-B6DA-7641733C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39655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30" name="Text Box 18">
            <a:extLst>
              <a:ext uri="{FF2B5EF4-FFF2-40B4-BE49-F238E27FC236}">
                <a16:creationId xmlns:a16="http://schemas.microsoft.com/office/drawing/2014/main" id="{71B7A76E-E582-44FC-86CE-21CE4D6B3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37496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31" name="Text Box 19">
            <a:extLst>
              <a:ext uri="{FF2B5EF4-FFF2-40B4-BE49-F238E27FC236}">
                <a16:creationId xmlns:a16="http://schemas.microsoft.com/office/drawing/2014/main" id="{ACC45C58-17DC-475C-A147-6C9C8DC16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52657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32" name="Oval 20">
            <a:extLst>
              <a:ext uri="{FF2B5EF4-FFF2-40B4-BE49-F238E27FC236}">
                <a16:creationId xmlns:a16="http://schemas.microsoft.com/office/drawing/2014/main" id="{0309CD3D-CF08-4A9D-BE3A-78949366E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2925762"/>
            <a:ext cx="2438400" cy="2436813"/>
          </a:xfrm>
          <a:prstGeom prst="ellipse">
            <a:avLst/>
          </a:prstGeom>
          <a:noFill/>
          <a:ln w="183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Text Box 21">
            <a:extLst>
              <a:ext uri="{FF2B5EF4-FFF2-40B4-BE49-F238E27FC236}">
                <a16:creationId xmlns:a16="http://schemas.microsoft.com/office/drawing/2014/main" id="{36DCB77A-A3FA-4043-9459-B128C8F08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306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4" name="Text Box 22">
            <a:extLst>
              <a:ext uri="{FF2B5EF4-FFF2-40B4-BE49-F238E27FC236}">
                <a16:creationId xmlns:a16="http://schemas.microsoft.com/office/drawing/2014/main" id="{F9DDA11E-FD0D-4D77-BA5C-1642801D1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29813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5" name="Text Box 23">
            <a:extLst>
              <a:ext uri="{FF2B5EF4-FFF2-40B4-BE49-F238E27FC236}">
                <a16:creationId xmlns:a16="http://schemas.microsoft.com/office/drawing/2014/main" id="{72ADE239-998C-4D23-B58C-B3D3D9E9F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330676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6" name="Text Box 24">
            <a:extLst>
              <a:ext uri="{FF2B5EF4-FFF2-40B4-BE49-F238E27FC236}">
                <a16:creationId xmlns:a16="http://schemas.microsoft.com/office/drawing/2014/main" id="{EE2FBFC8-2BFF-4F6D-A7BE-438301ECA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204628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7" name="Text Box 25">
            <a:extLst>
              <a:ext uri="{FF2B5EF4-FFF2-40B4-BE49-F238E27FC236}">
                <a16:creationId xmlns:a16="http://schemas.microsoft.com/office/drawing/2014/main" id="{0CF9FB4C-FDAE-4569-A2D6-A2C6CFBE6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514600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8" name="Text Box 26">
            <a:extLst>
              <a:ext uri="{FF2B5EF4-FFF2-40B4-BE49-F238E27FC236}">
                <a16:creationId xmlns:a16="http://schemas.microsoft.com/office/drawing/2014/main" id="{80C57818-BF80-4BDE-8857-DD49E80A7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4227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9" name="Text Box 27">
            <a:extLst>
              <a:ext uri="{FF2B5EF4-FFF2-40B4-BE49-F238E27FC236}">
                <a16:creationId xmlns:a16="http://schemas.microsoft.com/office/drawing/2014/main" id="{52E25E99-5994-4EA2-954D-CEFB1620C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44942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0" name="Text Box 28">
            <a:extLst>
              <a:ext uri="{FF2B5EF4-FFF2-40B4-BE49-F238E27FC236}">
                <a16:creationId xmlns:a16="http://schemas.microsoft.com/office/drawing/2014/main" id="{5B185E05-C659-4EAF-B26A-166ECEB6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434975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1" name="Text Box 29">
            <a:extLst>
              <a:ext uri="{FF2B5EF4-FFF2-40B4-BE49-F238E27FC236}">
                <a16:creationId xmlns:a16="http://schemas.microsoft.com/office/drawing/2014/main" id="{334AC374-E372-404E-8344-3579C97C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10540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2" name="Text Box 30">
            <a:extLst>
              <a:ext uri="{FF2B5EF4-FFF2-40B4-BE49-F238E27FC236}">
                <a16:creationId xmlns:a16="http://schemas.microsoft.com/office/drawing/2014/main" id="{1D82C478-C9EC-40AD-8712-C963F99F0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78155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3" name="Text Box 31">
            <a:extLst>
              <a:ext uri="{FF2B5EF4-FFF2-40B4-BE49-F238E27FC236}">
                <a16:creationId xmlns:a16="http://schemas.microsoft.com/office/drawing/2014/main" id="{6E7E66F7-3764-43AA-AE54-4EC210787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2783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4" name="Text Box 32">
            <a:extLst>
              <a:ext uri="{FF2B5EF4-FFF2-40B4-BE49-F238E27FC236}">
                <a16:creationId xmlns:a16="http://schemas.microsoft.com/office/drawing/2014/main" id="{C25F73B6-8EAD-4CBD-88A1-925BD1B51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6655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5" name="Text Box 33">
            <a:extLst>
              <a:ext uri="{FF2B5EF4-FFF2-40B4-BE49-F238E27FC236}">
                <a16:creationId xmlns:a16="http://schemas.microsoft.com/office/drawing/2014/main" id="{3846AFD0-8BFB-41E7-A471-A194A76F2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417036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6" name="Text Box 34">
            <a:extLst>
              <a:ext uri="{FF2B5EF4-FFF2-40B4-BE49-F238E27FC236}">
                <a16:creationId xmlns:a16="http://schemas.microsoft.com/office/drawing/2014/main" id="{3CD581F8-6B30-42B0-9704-43F3ECA07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39432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7" name="Text Box 35">
            <a:extLst>
              <a:ext uri="{FF2B5EF4-FFF2-40B4-BE49-F238E27FC236}">
                <a16:creationId xmlns:a16="http://schemas.microsoft.com/office/drawing/2014/main" id="{EDC298C4-6EBA-42E2-AED5-289429600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0704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8" name="Text Box 36">
            <a:extLst>
              <a:ext uri="{FF2B5EF4-FFF2-40B4-BE49-F238E27FC236}">
                <a16:creationId xmlns:a16="http://schemas.microsoft.com/office/drawing/2014/main" id="{1DF7AACF-C163-4162-8321-85157AC33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6386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9" name="Text Box 37">
            <a:extLst>
              <a:ext uri="{FF2B5EF4-FFF2-40B4-BE49-F238E27FC236}">
                <a16:creationId xmlns:a16="http://schemas.microsoft.com/office/drawing/2014/main" id="{7344D4E8-3A9E-4262-967C-D867498EB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18653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0" name="Text Box 38">
            <a:extLst>
              <a:ext uri="{FF2B5EF4-FFF2-40B4-BE49-F238E27FC236}">
                <a16:creationId xmlns:a16="http://schemas.microsoft.com/office/drawing/2014/main" id="{95E51EF1-C8E5-47C6-99FC-03ED3EAA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21177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1" name="Text Box 39">
            <a:extLst>
              <a:ext uri="{FF2B5EF4-FFF2-40B4-BE49-F238E27FC236}">
                <a16:creationId xmlns:a16="http://schemas.microsoft.com/office/drawing/2014/main" id="{F2BA7D3F-4C87-4217-8D4B-505F47581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285115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2" name="Text Box 40">
            <a:extLst>
              <a:ext uri="{FF2B5EF4-FFF2-40B4-BE49-F238E27FC236}">
                <a16:creationId xmlns:a16="http://schemas.microsoft.com/office/drawing/2014/main" id="{448BE78B-BA6C-4060-8A25-FDDAD587E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306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3" name="Text Box 41">
            <a:extLst>
              <a:ext uri="{FF2B5EF4-FFF2-40B4-BE49-F238E27FC236}">
                <a16:creationId xmlns:a16="http://schemas.microsoft.com/office/drawing/2014/main" id="{A64817CD-26DE-4581-9AF1-11B2DEC17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306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4" name="Text Box 42">
            <a:extLst>
              <a:ext uri="{FF2B5EF4-FFF2-40B4-BE49-F238E27FC236}">
                <a16:creationId xmlns:a16="http://schemas.microsoft.com/office/drawing/2014/main" id="{07AABDF3-A771-4D58-A33D-0853AEA7A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273050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5" name="Oval 43">
            <a:extLst>
              <a:ext uri="{FF2B5EF4-FFF2-40B4-BE49-F238E27FC236}">
                <a16:creationId xmlns:a16="http://schemas.microsoft.com/office/drawing/2014/main" id="{2F70FB22-3EAA-48CD-9CA1-2444AB2C1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4084637"/>
            <a:ext cx="122238" cy="122238"/>
          </a:xfrm>
          <a:prstGeom prst="ellipse">
            <a:avLst/>
          </a:prstGeom>
          <a:solidFill>
            <a:srgbClr val="3DEB3D"/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6" name="Text Box 44">
            <a:extLst>
              <a:ext uri="{FF2B5EF4-FFF2-40B4-BE49-F238E27FC236}">
                <a16:creationId xmlns:a16="http://schemas.microsoft.com/office/drawing/2014/main" id="{8F06053F-55E0-42A2-832E-90F57E3DD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341687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7" name="Text Box 45">
            <a:extLst>
              <a:ext uri="{FF2B5EF4-FFF2-40B4-BE49-F238E27FC236}">
                <a16:creationId xmlns:a16="http://schemas.microsoft.com/office/drawing/2014/main" id="{85CBE8BE-F84B-41F6-AE5B-B881551D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309086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8" name="Text Box 46">
            <a:extLst>
              <a:ext uri="{FF2B5EF4-FFF2-40B4-BE49-F238E27FC236}">
                <a16:creationId xmlns:a16="http://schemas.microsoft.com/office/drawing/2014/main" id="{05D79D26-9A8B-4A44-827A-9BEF15E27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6249987"/>
            <a:ext cx="19939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k is too large!</a:t>
            </a:r>
          </a:p>
        </p:txBody>
      </p:sp>
      <p:sp>
        <p:nvSpPr>
          <p:cNvPr id="38959" name="Text Box 47">
            <a:extLst>
              <a:ext uri="{FF2B5EF4-FFF2-40B4-BE49-F238E27FC236}">
                <a16:creationId xmlns:a16="http://schemas.microsoft.com/office/drawing/2014/main" id="{9171F7A4-DDEC-459D-BA70-6FCC7629A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16494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60" name="Text Box 48">
            <a:extLst>
              <a:ext uri="{FF2B5EF4-FFF2-40B4-BE49-F238E27FC236}">
                <a16:creationId xmlns:a16="http://schemas.microsoft.com/office/drawing/2014/main" id="{77DD2C95-0F82-4E1C-A209-FCDEF96C2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200977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9D7D9A76-D21C-4680-82D9-B52C01169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Scaling issues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9EAB09C-32A0-41E8-9099-7C095D19C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Attributes may have to be scaled to prevent distance measures from being dominated by one of the attributes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Example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 height of a person may vary from 1.5m to 1.8m</a:t>
            </a:r>
          </a:p>
          <a:p>
            <a:pPr lvl="1"/>
            <a:r>
              <a:rPr lang="en-US" altLang="en-US" dirty="0"/>
              <a:t> weight of a person may vary from 90lb to 300lb</a:t>
            </a:r>
          </a:p>
          <a:p>
            <a:pPr lvl="1"/>
            <a:r>
              <a:rPr lang="en-US" altLang="en-US" dirty="0"/>
              <a:t> income of a person may vary from $10K to $1M</a:t>
            </a:r>
          </a:p>
          <a:p>
            <a:pPr marL="342900" lvl="1" indent="0">
              <a:buNone/>
            </a:pPr>
            <a:r>
              <a:rPr lang="en-US" altLang="en-US" dirty="0"/>
              <a:t> Income will dominate Euclidean distance!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Solution</a:t>
            </a:r>
            <a:r>
              <a:rPr lang="en-US" altLang="en-US" dirty="0"/>
              <a:t>: scaling/standardization (Z-Score)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630412-BBF2-4E63-80AB-6DFE237D3CF9}"/>
                  </a:ext>
                </a:extLst>
              </p:cNvPr>
              <p:cNvSpPr txBox="1"/>
              <p:nvPr/>
            </p:nvSpPr>
            <p:spPr>
              <a:xfrm>
                <a:off x="3657600" y="5429322"/>
                <a:ext cx="1458412" cy="747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630412-BBF2-4E63-80AB-6DFE237D3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429322"/>
                <a:ext cx="1458412" cy="7476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A0BB7E24-52F4-4AE7-AE2E-66A3F0655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14E93B0-2772-40E0-ACF5-16E2072DD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6"/>
            <a:ext cx="7886700" cy="18653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/>
              <a:t>k-NN classifiers are lazy learners </a:t>
            </a:r>
          </a:p>
          <a:p>
            <a:pPr lvl="1"/>
            <a:r>
              <a:rPr lang="en-US" altLang="en-US" dirty="0"/>
              <a:t>It does not build models explicitly (unlike eager learners such as decision trees) </a:t>
            </a:r>
          </a:p>
          <a:p>
            <a:pPr lvl="1"/>
            <a:r>
              <a:rPr lang="en-US" altLang="en-US" dirty="0"/>
              <a:t>Needs to store all the training data</a:t>
            </a:r>
          </a:p>
          <a:p>
            <a:pPr lvl="1"/>
            <a:r>
              <a:rPr lang="en-US" altLang="en-US" dirty="0"/>
              <a:t>Classifying unknown records are relatively expensive (find the k-nearest neighbors)</a:t>
            </a:r>
          </a:p>
          <a:p>
            <a:pPr marL="0" indent="0">
              <a:buNone/>
            </a:pPr>
            <a:r>
              <a:rPr lang="en-US" altLang="en-US" b="1" dirty="0"/>
              <a:t>Advantage</a:t>
            </a:r>
            <a:r>
              <a:rPr lang="en-US" altLang="en-US" dirty="0"/>
              <a:t>: Can create non-linear decision boundaries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6760C651-3A1F-419E-ABEC-D9D073251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6257925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36C377ED-798C-4C79-AF1A-9D51B42F0D6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115344" y="3650456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0965" name="Line 5">
            <a:extLst>
              <a:ext uri="{FF2B5EF4-FFF2-40B4-BE49-F238E27FC236}">
                <a16:creationId xmlns:a16="http://schemas.microsoft.com/office/drawing/2014/main" id="{9EA65BBD-FF1A-47A9-8EC6-3B46AE058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3150" y="6319838"/>
            <a:ext cx="3403600" cy="1587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0315CD4E-9CE0-4F9D-88CA-378C36236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7788" y="3719513"/>
            <a:ext cx="1587" cy="2747962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85557ED1-F455-4143-9789-C2B1768BE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43735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43C68439-B34B-44D3-9DED-C2917A037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39052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AC0281AA-9511-4AD7-B8A1-9757765CA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3" y="43735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491AC015-57E1-464D-BA54-375380FDD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538162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1" name="Text Box 11">
            <a:extLst>
              <a:ext uri="{FF2B5EF4-FFF2-40B4-BE49-F238E27FC236}">
                <a16:creationId xmlns:a16="http://schemas.microsoft.com/office/drawing/2014/main" id="{CD377AD1-3DD5-41EC-AA3C-A3820A8C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54530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id="{183D04EA-A16F-458B-AF48-DD0DF175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56689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3" name="Text Box 13">
            <a:extLst>
              <a:ext uri="{FF2B5EF4-FFF2-40B4-BE49-F238E27FC236}">
                <a16:creationId xmlns:a16="http://schemas.microsoft.com/office/drawing/2014/main" id="{5EF1B8A4-3580-4A2B-AB3A-B8F0EAE35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56689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45F1AF53-7C83-4C95-9C93-DF39415BF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8" y="469741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FAA30B94-09F3-4BFD-9807-A894CB668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0" y="494982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6" name="Text Box 16">
            <a:extLst>
              <a:ext uri="{FF2B5EF4-FFF2-40B4-BE49-F238E27FC236}">
                <a16:creationId xmlns:a16="http://schemas.microsoft.com/office/drawing/2014/main" id="{37652585-5886-463A-A523-4FF1B0228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0338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31845BFE-0A20-497D-8108-6B1A9947F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7545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78" name="Text Box 18">
            <a:extLst>
              <a:ext uri="{FF2B5EF4-FFF2-40B4-BE49-F238E27FC236}">
                <a16:creationId xmlns:a16="http://schemas.microsoft.com/office/drawing/2014/main" id="{ECB6F70F-A16B-44D3-B68F-D6797DEB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38179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79" name="Text Box 19">
            <a:extLst>
              <a:ext uri="{FF2B5EF4-FFF2-40B4-BE49-F238E27FC236}">
                <a16:creationId xmlns:a16="http://schemas.microsoft.com/office/drawing/2014/main" id="{B3941F97-3053-4296-B258-3A32960B7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48260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0" name="Text Box 20">
            <a:extLst>
              <a:ext uri="{FF2B5EF4-FFF2-40B4-BE49-F238E27FC236}">
                <a16:creationId xmlns:a16="http://schemas.microsoft.com/office/drawing/2014/main" id="{736CFC9F-6761-458B-8102-CAFB8ABD2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5735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1" name="Text Box 21">
            <a:extLst>
              <a:ext uri="{FF2B5EF4-FFF2-40B4-BE49-F238E27FC236}">
                <a16:creationId xmlns:a16="http://schemas.microsoft.com/office/drawing/2014/main" id="{CDB84384-697B-4DF6-A491-A59056DF9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551021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2" name="Text Box 22">
            <a:extLst>
              <a:ext uri="{FF2B5EF4-FFF2-40B4-BE49-F238E27FC236}">
                <a16:creationId xmlns:a16="http://schemas.microsoft.com/office/drawing/2014/main" id="{D39FFCDD-D1BF-4250-9F3E-247F3A540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88" y="422592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3" name="Text Box 23">
            <a:extLst>
              <a:ext uri="{FF2B5EF4-FFF2-40B4-BE49-F238E27FC236}">
                <a16:creationId xmlns:a16="http://schemas.microsoft.com/office/drawing/2014/main" id="{A7D6567A-962A-43D4-AA84-B748350BC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46815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4" name="Text Box 24">
            <a:extLst>
              <a:ext uri="{FF2B5EF4-FFF2-40B4-BE49-F238E27FC236}">
                <a16:creationId xmlns:a16="http://schemas.microsoft.com/office/drawing/2014/main" id="{E58C3168-1C91-4D0E-AB53-3FCAAE4E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425" y="40703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5" name="Text Box 25">
            <a:extLst>
              <a:ext uri="{FF2B5EF4-FFF2-40B4-BE49-F238E27FC236}">
                <a16:creationId xmlns:a16="http://schemas.microsoft.com/office/drawing/2014/main" id="{8977BEE5-2A4C-498D-A309-7EAD3FEC2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5735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6" name="Text Box 26">
            <a:extLst>
              <a:ext uri="{FF2B5EF4-FFF2-40B4-BE49-F238E27FC236}">
                <a16:creationId xmlns:a16="http://schemas.microsoft.com/office/drawing/2014/main" id="{04BBD7FE-AD9B-4896-9178-013673B98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54737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7" name="Text Box 27">
            <a:extLst>
              <a:ext uri="{FF2B5EF4-FFF2-40B4-BE49-F238E27FC236}">
                <a16:creationId xmlns:a16="http://schemas.microsoft.com/office/drawing/2014/main" id="{ED94E6EF-F7FA-4C51-8F4D-E12AB5C34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54737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A21F7AA7-FC80-465D-9D14-0953A11E1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50419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9" name="Text Box 29">
            <a:extLst>
              <a:ext uri="{FF2B5EF4-FFF2-40B4-BE49-F238E27FC236}">
                <a16:creationId xmlns:a16="http://schemas.microsoft.com/office/drawing/2014/main" id="{FDA274F5-179D-44C7-99ED-B703D70BF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988" y="36385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0" name="Text Box 30">
            <a:extLst>
              <a:ext uri="{FF2B5EF4-FFF2-40B4-BE49-F238E27FC236}">
                <a16:creationId xmlns:a16="http://schemas.microsoft.com/office/drawing/2014/main" id="{C6E5C184-59F0-47E7-AABE-A84014EB0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525780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1" name="Text Box 31">
            <a:extLst>
              <a:ext uri="{FF2B5EF4-FFF2-40B4-BE49-F238E27FC236}">
                <a16:creationId xmlns:a16="http://schemas.microsoft.com/office/drawing/2014/main" id="{271E2741-EBFA-47CE-B1D2-B158D3D55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0338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2" name="Text Box 32">
            <a:extLst>
              <a:ext uri="{FF2B5EF4-FFF2-40B4-BE49-F238E27FC236}">
                <a16:creationId xmlns:a16="http://schemas.microsoft.com/office/drawing/2014/main" id="{F447D397-2523-4874-B3F0-FC564E704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0338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3" name="Text Box 33">
            <a:extLst>
              <a:ext uri="{FF2B5EF4-FFF2-40B4-BE49-F238E27FC236}">
                <a16:creationId xmlns:a16="http://schemas.microsoft.com/office/drawing/2014/main" id="{1BEE116A-BF16-4980-B0E5-B910ED86F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5021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4" name="Text Box 34">
            <a:extLst>
              <a:ext uri="{FF2B5EF4-FFF2-40B4-BE49-F238E27FC236}">
                <a16:creationId xmlns:a16="http://schemas.microsoft.com/office/drawing/2014/main" id="{94CE4F95-EC10-4C30-88AF-663587F83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6319838"/>
            <a:ext cx="6572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k=1</a:t>
            </a:r>
          </a:p>
        </p:txBody>
      </p:sp>
      <p:sp>
        <p:nvSpPr>
          <p:cNvPr id="40995" name="Freeform 35">
            <a:extLst>
              <a:ext uri="{FF2B5EF4-FFF2-40B4-BE49-F238E27FC236}">
                <a16:creationId xmlns:a16="http://schemas.microsoft.com/office/drawing/2014/main" id="{9AA3BBA7-3534-43B7-86AA-7FE083CE1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3905250"/>
            <a:ext cx="1060450" cy="1452563"/>
          </a:xfrm>
          <a:custGeom>
            <a:avLst/>
            <a:gdLst>
              <a:gd name="T0" fmla="*/ 0 w 2945"/>
              <a:gd name="T1" fmla="*/ 3123 h 4034"/>
              <a:gd name="T2" fmla="*/ 910 w 2945"/>
              <a:gd name="T3" fmla="*/ 4033 h 4034"/>
              <a:gd name="T4" fmla="*/ 2540 w 2945"/>
              <a:gd name="T5" fmla="*/ 4033 h 4034"/>
              <a:gd name="T6" fmla="*/ 1855 w 2945"/>
              <a:gd name="T7" fmla="*/ 2901 h 4034"/>
              <a:gd name="T8" fmla="*/ 2944 w 2945"/>
              <a:gd name="T9" fmla="*/ 1819 h 4034"/>
              <a:gd name="T10" fmla="*/ 2719 w 2945"/>
              <a:gd name="T11" fmla="*/ 0 h 4034"/>
              <a:gd name="T12" fmla="*/ 1142 w 2945"/>
              <a:gd name="T13" fmla="*/ 0 h 4034"/>
              <a:gd name="T14" fmla="*/ 10 w 2945"/>
              <a:gd name="T15" fmla="*/ 1858 h 4034"/>
              <a:gd name="T16" fmla="*/ 610 w 2945"/>
              <a:gd name="T17" fmla="*/ 2270 h 4034"/>
              <a:gd name="T18" fmla="*/ 0 w 2945"/>
              <a:gd name="T19" fmla="*/ 2922 h 4034"/>
              <a:gd name="T20" fmla="*/ 0 w 2945"/>
              <a:gd name="T21" fmla="*/ 3123 h 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45" h="4034">
                <a:moveTo>
                  <a:pt x="0" y="3123"/>
                </a:moveTo>
                <a:lnTo>
                  <a:pt x="910" y="4033"/>
                </a:lnTo>
                <a:lnTo>
                  <a:pt x="2540" y="4033"/>
                </a:lnTo>
                <a:lnTo>
                  <a:pt x="1855" y="2901"/>
                </a:lnTo>
                <a:lnTo>
                  <a:pt x="2944" y="1819"/>
                </a:lnTo>
                <a:lnTo>
                  <a:pt x="2719" y="0"/>
                </a:lnTo>
                <a:lnTo>
                  <a:pt x="1142" y="0"/>
                </a:lnTo>
                <a:lnTo>
                  <a:pt x="10" y="1858"/>
                </a:lnTo>
                <a:lnTo>
                  <a:pt x="610" y="2270"/>
                </a:lnTo>
                <a:lnTo>
                  <a:pt x="0" y="2922"/>
                </a:lnTo>
                <a:lnTo>
                  <a:pt x="0" y="3123"/>
                </a:lnTo>
              </a:path>
            </a:pathLst>
          </a:custGeom>
          <a:noFill/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Freeform 36">
            <a:extLst>
              <a:ext uri="{FF2B5EF4-FFF2-40B4-BE49-F238E27FC236}">
                <a16:creationId xmlns:a16="http://schemas.microsoft.com/office/drawing/2014/main" id="{51252CE7-5F5B-4B99-BB4D-2B7B7A3EB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5357813"/>
            <a:ext cx="1223962" cy="962025"/>
          </a:xfrm>
          <a:custGeom>
            <a:avLst/>
            <a:gdLst>
              <a:gd name="T0" fmla="*/ 0 w 3400"/>
              <a:gd name="T1" fmla="*/ 38 h 2674"/>
              <a:gd name="T2" fmla="*/ 2460 w 3400"/>
              <a:gd name="T3" fmla="*/ 38 h 2674"/>
              <a:gd name="T4" fmla="*/ 2799 w 3400"/>
              <a:gd name="T5" fmla="*/ 38 h 2674"/>
              <a:gd name="T6" fmla="*/ 3329 w 3400"/>
              <a:gd name="T7" fmla="*/ 676 h 2674"/>
              <a:gd name="T8" fmla="*/ 3399 w 3400"/>
              <a:gd name="T9" fmla="*/ 2673 h 2674"/>
              <a:gd name="T10" fmla="*/ 0 w 3400"/>
              <a:gd name="T11" fmla="*/ 2673 h 2674"/>
              <a:gd name="T12" fmla="*/ 0 w 3400"/>
              <a:gd name="T13" fmla="*/ 0 h 2674"/>
              <a:gd name="T14" fmla="*/ 0 w 3400"/>
              <a:gd name="T15" fmla="*/ 38 h 2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00" h="2674">
                <a:moveTo>
                  <a:pt x="0" y="38"/>
                </a:moveTo>
                <a:lnTo>
                  <a:pt x="2460" y="38"/>
                </a:lnTo>
                <a:lnTo>
                  <a:pt x="2799" y="38"/>
                </a:lnTo>
                <a:lnTo>
                  <a:pt x="3329" y="676"/>
                </a:lnTo>
                <a:lnTo>
                  <a:pt x="3399" y="2673"/>
                </a:lnTo>
                <a:lnTo>
                  <a:pt x="0" y="2673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noFill/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b="1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6662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18142AF-86EA-4BCE-8947-69EEC19E2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Rule-Based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Rectangle 2">
                <a:extLst>
                  <a:ext uri="{FF2B5EF4-FFF2-40B4-BE49-F238E27FC236}">
                    <a16:creationId xmlns:a16="http://schemas.microsoft.com/office/drawing/2014/main" id="{0F36552B-C402-462E-8E84-BE382C9059E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Classify records by using a collection of “if…then…” rules</a:t>
                </a:r>
              </a:p>
              <a:p>
                <a:pPr lvl="4"/>
                <a:endParaRPr lang="en-US" altLang="en-US" dirty="0"/>
              </a:p>
              <a:p>
                <a:r>
                  <a:rPr lang="en-US" altLang="en-US" dirty="0"/>
                  <a:t>Rule: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𝐶𝑜𝑛𝑑𝑖𝑡𝑖𝑜𝑛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where </a:t>
                </a:r>
              </a:p>
              <a:p>
                <a:pPr lvl="1"/>
                <a:r>
                  <a:rPr lang="en-US" altLang="en-US" dirty="0"/>
                  <a:t> Condition is a conjunctions of attributes (</a:t>
                </a:r>
                <a:r>
                  <a:rPr lang="en-US" altLang="en-US" dirty="0" err="1"/>
                  <a:t>calles</a:t>
                </a:r>
                <a:r>
                  <a:rPr lang="en-US" altLang="en-US" dirty="0"/>
                  <a:t> LHS, antecedent or condition) </a:t>
                </a:r>
              </a:p>
              <a:p>
                <a:pPr lvl="1"/>
                <a:r>
                  <a:rPr lang="en-US" altLang="en-US" dirty="0"/>
                  <a:t> y is the class label (called RHS or consequent)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Examples of classification rules:</a:t>
                </a:r>
              </a:p>
              <a:p>
                <a:pPr lvl="2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𝐵𝑙𝑜𝑜𝑑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𝑇𝑦𝑝𝑒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𝑊𝑎𝑟𝑚</m:t>
                        </m:r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𝐿𝑎𝑦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𝐸𝑔𝑔𝑠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𝐵𝑖𝑟𝑑𝑠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𝑇𝑎𝑥𝑎𝑏𝑙𝑒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𝐼𝑛𝑐𝑜𝑚𝑒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&lt; 50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𝑅𝑒𝑓𝑢𝑛𝑑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𝐸𝑣𝑎𝑑𝑒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46" name="Rectangle 2">
                <a:extLst>
                  <a:ext uri="{FF2B5EF4-FFF2-40B4-BE49-F238E27FC236}">
                    <a16:creationId xmlns:a16="http://schemas.microsoft.com/office/drawing/2014/main" id="{0F36552B-C402-462E-8E84-BE382C905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product rule gives us two ways to factor a joint distribution: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Therefore,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this useful?</a:t>
            </a:r>
          </a:p>
          <a:p>
            <a:pPr lvl="1"/>
            <a:r>
              <a:rPr lang="en-US" dirty="0"/>
              <a:t>Can get diagnostic probability P(cavity | toothache) from causal probability P(toothache | cavity)</a:t>
            </a:r>
          </a:p>
          <a:p>
            <a:pPr lvl="1"/>
            <a:r>
              <a:rPr lang="en-US" dirty="0"/>
              <a:t>We can update our beliefs based on evidence.</a:t>
            </a:r>
          </a:p>
          <a:p>
            <a:pPr lvl="1"/>
            <a:r>
              <a:rPr lang="en-US" dirty="0"/>
              <a:t>Important tool for probabilistic inference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676400" y="2221873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2221873"/>
                <a:ext cx="5514975" cy="457200"/>
              </a:xfrm>
              <a:prstGeom prst="rect">
                <a:avLst/>
              </a:prstGeom>
              <a:blipFill>
                <a:blip r:embed="rId4"/>
                <a:stretch>
                  <a:fillRect l="-22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630330" y="4491335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Rev. Thomas </a:t>
            </a:r>
            <a:r>
              <a:rPr lang="en-US" sz="1200" dirty="0" err="1"/>
              <a:t>Bayes</a:t>
            </a:r>
            <a:br>
              <a:rPr lang="en-US" sz="1200" dirty="0"/>
            </a:br>
            <a:r>
              <a:rPr lang="en-US" sz="1200" dirty="0"/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6078537" y="3019173"/>
            <a:ext cx="1583307" cy="324603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2383122" y="2873164"/>
            <a:ext cx="2133600" cy="313824"/>
          </a:xfrm>
          <a:prstGeom prst="wedgeRectCallout">
            <a:avLst>
              <a:gd name="adj1" fmla="val -9340"/>
              <a:gd name="adj2" fmla="val 18566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1E461FEB-B66C-44B6-A830-480AE1D08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Bayes Theorem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D91428A-6988-46D8-8A46-02220B5D9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doctor knows that meningitis causes stiff neck 50% of the time → P(S|M)=.5</a:t>
            </a:r>
          </a:p>
          <a:p>
            <a:r>
              <a:rPr lang="en-US" altLang="en-US" dirty="0"/>
              <a:t>Prior probability of any patient having meningitis is </a:t>
            </a:r>
            <a:br>
              <a:rPr lang="en-US" altLang="en-US" dirty="0"/>
            </a:br>
            <a:r>
              <a:rPr lang="en-US" altLang="en-US" dirty="0"/>
              <a:t>P(M) = 1/50,000=0.00002</a:t>
            </a:r>
          </a:p>
          <a:p>
            <a:r>
              <a:rPr lang="en-US" altLang="en-US" dirty="0"/>
              <a:t>Prior probability of any patient having stiff neck is </a:t>
            </a:r>
            <a:br>
              <a:rPr lang="en-US" altLang="en-US" dirty="0"/>
            </a:br>
            <a:r>
              <a:rPr lang="en-US" altLang="en-US" dirty="0"/>
              <a:t>P(S) = 1/20=0.05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 If a patient has stiff neck, what’s the probability he/she has meningitis?</a:t>
            </a:r>
          </a:p>
          <a:p>
            <a:endParaRPr lang="en-US" altLang="en-US" dirty="0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0CB23377-E432-4506-84A9-A73EA5F8F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563" y="6280150"/>
            <a:ext cx="38338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Increases the probability by x10!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AFC3DC-1614-44B8-A89F-1D12E38DF7C7}"/>
                  </a:ext>
                </a:extLst>
              </p:cNvPr>
              <p:cNvSpPr txBox="1"/>
              <p:nvPr/>
            </p:nvSpPr>
            <p:spPr>
              <a:xfrm>
                <a:off x="914400" y="5181600"/>
                <a:ext cx="6967870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.5×0.00002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AFC3DC-1614-44B8-A89F-1D12E38D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181600"/>
                <a:ext cx="6967870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749ADC80-071F-4C66-99E6-335907C6B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2568144E-C971-4B47-9DA4-5433209D120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Consider each attribute and class label as random variables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Given a record with attributes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Goal is to predict class C</a:t>
                </a:r>
              </a:p>
              <a:p>
                <a:pPr lvl="1"/>
                <a:r>
                  <a:rPr lang="en-US" altLang="en-US" dirty="0"/>
                  <a:t>Specifically, we want to find the value of C that maximizes </a:t>
                </a:r>
                <a:br>
                  <a:rPr lang="en-US" altLang="en-US" dirty="0"/>
                </a:br>
                <a:endParaRPr lang="en-US" alt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2568144E-C971-4B47-9DA4-5433209D1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842EC54E-0E4F-484F-9D47-5F051DBDD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2" name="Rectangle 2">
                <a:extLst>
                  <a:ext uri="{FF2B5EF4-FFF2-40B4-BE49-F238E27FC236}">
                    <a16:creationId xmlns:a16="http://schemas.microsoft.com/office/drawing/2014/main" id="{8407DF8B-11E6-4F6F-8C68-5B159CB2E63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compute the posterior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2, …,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for all values of C using the Bayes theorem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Choose value of C that maximizes </a:t>
                </a:r>
                <a:br>
                  <a:rPr lang="en-US" altLang="en-US" dirty="0"/>
                </a:br>
                <a:r>
                  <a:rPr lang="en-US" altLang="en-US" dirty="0"/>
                  <a:t>	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en-US" dirty="0"/>
                </a:br>
                <a:endParaRPr lang="en-US" altLang="en-US" dirty="0"/>
              </a:p>
              <a:p>
                <a:r>
                  <a:rPr lang="en-US" altLang="en-US" dirty="0"/>
                  <a:t>Equivalent to choosing value of C that maximizes</a:t>
                </a:r>
                <a:br>
                  <a:rPr lang="en-US" altLang="en-US" dirty="0"/>
                </a:br>
                <a:r>
                  <a:rPr lang="en-US" altLang="en-US" dirty="0"/>
                  <a:t>     	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en-US" dirty="0"/>
                </a:br>
                <a:endParaRPr lang="en-US" altLang="en-US" dirty="0"/>
              </a:p>
              <a:p>
                <a:r>
                  <a:rPr lang="en-US" altLang="en-US" dirty="0"/>
                  <a:t>How to estimate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?</a:t>
                </a:r>
              </a:p>
            </p:txBody>
          </p:sp>
        </mc:Choice>
        <mc:Fallback xmlns="">
          <p:sp>
            <p:nvSpPr>
              <p:cNvPr id="46082" name="Rectangle 2">
                <a:extLst>
                  <a:ext uri="{FF2B5EF4-FFF2-40B4-BE49-F238E27FC236}">
                    <a16:creationId xmlns:a16="http://schemas.microsoft.com/office/drawing/2014/main" id="{8407DF8B-11E6-4F6F-8C68-5B159CB2E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4" name="AutoShape 4">
            <a:extLst>
              <a:ext uri="{FF2B5EF4-FFF2-40B4-BE49-F238E27FC236}">
                <a16:creationId xmlns:a16="http://schemas.microsoft.com/office/drawing/2014/main" id="{47B51247-E2B4-4CF1-8E06-B399651A42D8}"/>
              </a:ext>
            </a:extLst>
          </p:cNvPr>
          <p:cNvSpPr>
            <a:spLocks/>
          </p:cNvSpPr>
          <p:nvPr/>
        </p:nvSpPr>
        <p:spPr bwMode="auto">
          <a:xfrm>
            <a:off x="7146925" y="3690938"/>
            <a:ext cx="1997075" cy="349250"/>
          </a:xfrm>
          <a:prstGeom prst="borderCallout1">
            <a:avLst>
              <a:gd name="adj1" fmla="val 56935"/>
              <a:gd name="adj2" fmla="val -4523"/>
              <a:gd name="adj3" fmla="val -134940"/>
              <a:gd name="adj4" fmla="val -3838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this is a constant!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D29CA9-CB7A-4BE9-AEEC-870F0DA24B5E}"/>
                  </a:ext>
                </a:extLst>
              </p:cNvPr>
              <p:cNvSpPr txBox="1"/>
              <p:nvPr/>
            </p:nvSpPr>
            <p:spPr>
              <a:xfrm>
                <a:off x="1420464" y="2469885"/>
                <a:ext cx="6303072" cy="769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alt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D29CA9-CB7A-4BE9-AEEC-870F0DA24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64" y="2469885"/>
                <a:ext cx="6303072" cy="769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707BCE-2BA1-4AEC-83DB-A31C20DC0DA8}"/>
              </a:ext>
            </a:extLst>
          </p:cNvPr>
          <p:cNvCxnSpPr/>
          <p:nvPr/>
        </p:nvCxnSpPr>
        <p:spPr>
          <a:xfrm flipH="1">
            <a:off x="5105400" y="4040188"/>
            <a:ext cx="2041525" cy="760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B95F845-1F9E-41B8-86B1-64722381C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788C06E3-8471-404B-9E53-5E0B10DEF41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dirty="0"/>
                  <a:t>Assume independence among attributes A when class is given:   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)…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We can estimate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New point is classified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 such that: </a:t>
                </a:r>
              </a:p>
            </p:txBody>
          </p:sp>
        </mc:Choice>
        <mc:Fallback xmlns=""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788C06E3-8471-404B-9E53-5E0B10DEF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C00DD0-157C-4B28-AA62-245A11F3D6B0}"/>
                  </a:ext>
                </a:extLst>
              </p:cNvPr>
              <p:cNvSpPr txBox="1"/>
              <p:nvPr/>
            </p:nvSpPr>
            <p:spPr>
              <a:xfrm>
                <a:off x="3048000" y="4648200"/>
                <a:ext cx="331436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C00DD0-157C-4B28-AA62-245A11F3D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648200"/>
                <a:ext cx="3314369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E1BEFF6A-C408-4D39-9A9B-52FCDFCC0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0" name="Rectangle 2">
                <a:extLst>
                  <a:ext uri="{FF2B5EF4-FFF2-40B4-BE49-F238E27FC236}">
                    <a16:creationId xmlns:a16="http://schemas.microsoft.com/office/drawing/2014/main" id="{0927DED7-DC2D-4B0E-A155-CD97E6AD235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394335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Class: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 /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e.g.,  P(C=No) = 7/10, </a:t>
                </a:r>
                <a:br>
                  <a:rPr lang="en-US" altLang="en-US" dirty="0"/>
                </a:br>
                <a:r>
                  <a:rPr lang="en-US" altLang="en-US" dirty="0"/>
                  <a:t>	   P(C=Yes) = 3/10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For discrete attributes:</a:t>
                </a:r>
                <a:br>
                  <a:rPr lang="en-US" altLang="en-US" dirty="0"/>
                </a:br>
                <a:r>
                  <a:rPr lang="en-US" altLang="en-US" dirty="0"/>
                  <a:t>  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 dirty="0" err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/>
                          <m:t> 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is number of instances having attribute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and belongs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e.g.</a:t>
                </a:r>
              </a:p>
              <a:p>
                <a:pPr marL="342900" lvl="1" indent="0">
                  <a:buNone/>
                </a:pPr>
                <a:r>
                  <a:rPr lang="en-US" altLang="en-US" dirty="0"/>
                  <a:t>P(Status=Married | C=No) = 4/7</a:t>
                </a:r>
                <a:br>
                  <a:rPr lang="en-US" altLang="en-US" dirty="0"/>
                </a:br>
                <a:r>
                  <a:rPr lang="en-US" altLang="en-US" dirty="0"/>
                  <a:t>P(Refund=Yes | C=Yes)=0</a:t>
                </a:r>
              </a:p>
            </p:txBody>
          </p:sp>
        </mc:Choice>
        <mc:Fallback xmlns="">
          <p:sp>
            <p:nvSpPr>
              <p:cNvPr id="48130" name="Rectangle 2">
                <a:extLst>
                  <a:ext uri="{FF2B5EF4-FFF2-40B4-BE49-F238E27FC236}">
                    <a16:creationId xmlns:a16="http://schemas.microsoft.com/office/drawing/2014/main" id="{0927DED7-DC2D-4B0E-A155-CD97E6AD2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3943350" cy="4351338"/>
              </a:xfrm>
              <a:blipFill>
                <a:blip r:embed="rId4"/>
                <a:stretch>
                  <a:fillRect l="-154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5EB0960A-3DB2-43C5-AB51-3DDEFFC47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681204"/>
              </p:ext>
            </p:extLst>
          </p:nvPr>
        </p:nvGraphicFramePr>
        <p:xfrm>
          <a:off x="4038600" y="1047960"/>
          <a:ext cx="7148512" cy="643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956880" imgH="8947080" progId="">
                  <p:embed/>
                </p:oleObj>
              </mc:Choice>
              <mc:Fallback>
                <p:oleObj r:id="rId5" imgW="9956880" imgH="89470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47960"/>
                        <a:ext cx="7148512" cy="6430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83F40C3F-18B1-47C6-9617-50A42C4F3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4" name="Rectangle 2">
                <a:extLst>
                  <a:ext uri="{FF2B5EF4-FFF2-40B4-BE49-F238E27FC236}">
                    <a16:creationId xmlns:a16="http://schemas.microsoft.com/office/drawing/2014/main" id="{6143CD2F-B59A-48C8-8990-25F00AF636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dirty="0"/>
                  <a:t>For continuous attributes: 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Discretize the range into bins </a:t>
                </a:r>
              </a:p>
              <a:p>
                <a:pPr lvl="1"/>
                <a:r>
                  <a:rPr lang="en-US" altLang="en-US" dirty="0"/>
                  <a:t> one ordinal attribute per bin</a:t>
                </a:r>
              </a:p>
              <a:p>
                <a:pPr lvl="1"/>
                <a:r>
                  <a:rPr lang="en-US" altLang="en-US" dirty="0"/>
                  <a:t> violates independence assumption</a:t>
                </a:r>
              </a:p>
              <a:p>
                <a:r>
                  <a:rPr lang="en-US" altLang="en-US" dirty="0"/>
                  <a:t>Two-way split:  (A &lt; v) or (A &gt; v)</a:t>
                </a:r>
              </a:p>
              <a:p>
                <a:pPr lvl="1"/>
                <a:r>
                  <a:rPr lang="en-US" altLang="en-US" dirty="0"/>
                  <a:t> choose only one of the two splits as new attribute</a:t>
                </a:r>
              </a:p>
              <a:p>
                <a:r>
                  <a:rPr lang="en-US" altLang="en-US" dirty="0"/>
                  <a:t>Probability density estimation</a:t>
                </a:r>
              </a:p>
              <a:p>
                <a:pPr lvl="1"/>
                <a:r>
                  <a:rPr lang="en-US" altLang="en-US" dirty="0"/>
                  <a:t> Assume attribute follows a normal distribution</a:t>
                </a:r>
              </a:p>
              <a:p>
                <a:pPr lvl="1"/>
                <a:r>
                  <a:rPr lang="en-US" altLang="en-US" dirty="0"/>
                  <a:t> Use data to estimate parameters of distribution </a:t>
                </a:r>
                <a:br>
                  <a:rPr lang="en-US" altLang="en-US" dirty="0"/>
                </a:br>
                <a:r>
                  <a:rPr lang="en-US" altLang="en-US" dirty="0"/>
                  <a:t>   (e.g., mean and standard deviation)</a:t>
                </a:r>
              </a:p>
              <a:p>
                <a:pPr lvl="1"/>
                <a:r>
                  <a:rPr lang="en-US" altLang="en-US" dirty="0"/>
                  <a:t> Once probability distribution is known, can use it to estimate the conditional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9154" name="Rectangle 2">
                <a:extLst>
                  <a:ext uri="{FF2B5EF4-FFF2-40B4-BE49-F238E27FC236}">
                    <a16:creationId xmlns:a16="http://schemas.microsoft.com/office/drawing/2014/main" id="{6143CD2F-B59A-48C8-8990-25F00AF63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FC3F7934-90EB-4735-BBF2-F491CA406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Naïve Bayes Classifier</a:t>
            </a:r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BE5C46BC-B4FF-4467-9390-704F3112C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82404"/>
              </p:ext>
            </p:extLst>
          </p:nvPr>
        </p:nvGraphicFramePr>
        <p:xfrm>
          <a:off x="0" y="2425700"/>
          <a:ext cx="38862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25700"/>
                        <a:ext cx="3886200" cy="4279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4">
            <a:extLst>
              <a:ext uri="{FF2B5EF4-FFF2-40B4-BE49-F238E27FC236}">
                <a16:creationId xmlns:a16="http://schemas.microsoft.com/office/drawing/2014/main" id="{A1E571DA-DF7E-43B2-86E3-B3C16996F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285115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1800" i="1">
                <a:latin typeface="FreeSerif" pitchFamily="16" charset="0"/>
              </a:rPr>
              <a:t>P(X|Class=No) = P(Refund=No|Class=No)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	 * P(Married| Class=No)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	 * P(Income=120K| Class=No)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              = 4/7 * 4/7 * 0.0072 = 0.0024</a:t>
            </a:r>
          </a:p>
          <a:p>
            <a:pPr>
              <a:spcBef>
                <a:spcPts val="100"/>
              </a:spcBef>
              <a:spcAft>
                <a:spcPts val="400"/>
              </a:spcAft>
            </a:pPr>
            <a:endParaRPr lang="en-US" altLang="en-US" sz="800" i="1">
              <a:latin typeface="FreeSerif" pitchFamily="16" charset="0"/>
            </a:endParaRP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1800" i="1">
                <a:latin typeface="FreeSerif" pitchFamily="16" charset="0"/>
              </a:rPr>
              <a:t>P(X|Class=Yes) = P(Refund=No| Class=Yes)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   	                  * P(Married| Class=Yes)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   	                  * P(Income=120K| Class=Yes)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               = 1 *  0 * 1.2 * 10</a:t>
            </a:r>
            <a:r>
              <a:rPr lang="en-US" altLang="en-US" sz="1800" i="1" baseline="30000">
                <a:latin typeface="FreeSerif" pitchFamily="16" charset="0"/>
              </a:rPr>
              <a:t>-9</a:t>
            </a:r>
            <a:r>
              <a:rPr lang="en-US" altLang="en-US" sz="1800" i="1">
                <a:latin typeface="FreeSerif" pitchFamily="16" charset="0"/>
              </a:rPr>
              <a:t> = 0</a:t>
            </a:r>
          </a:p>
          <a:p>
            <a:pPr>
              <a:spcBef>
                <a:spcPts val="100"/>
              </a:spcBef>
              <a:spcAft>
                <a:spcPts val="400"/>
              </a:spcAft>
              <a:buClrTx/>
              <a:buSzPct val="75000"/>
              <a:buFontTx/>
              <a:buNone/>
            </a:pPr>
            <a:endParaRPr lang="en-US" altLang="en-US" sz="800">
              <a:latin typeface="Arial" panose="020B0604020202020204" pitchFamily="34" charset="0"/>
            </a:endParaRP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Since </a:t>
            </a:r>
            <a:r>
              <a:rPr lang="en-US" altLang="en-US" sz="2000" i="1">
                <a:latin typeface="FreeSerif" pitchFamily="16" charset="0"/>
              </a:rPr>
              <a:t>P(X|No)P(No) &gt; P(X|Yes)P(Yes)</a:t>
            </a:r>
          </a:p>
          <a:p>
            <a:pPr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Therefore </a:t>
            </a:r>
            <a:r>
              <a:rPr lang="en-US" altLang="en-US" sz="2000" i="1">
                <a:latin typeface="FreeSerif" pitchFamily="16" charset="0"/>
              </a:rPr>
              <a:t>P(No|X) &gt; P(Yes|X)</a:t>
            </a:r>
            <a:br>
              <a:rPr lang="en-US" altLang="en-US" sz="2000">
                <a:latin typeface="FreeSerif" pitchFamily="16" charset="0"/>
              </a:rPr>
            </a:br>
            <a:r>
              <a:rPr lang="en-US" altLang="en-US" sz="2000">
                <a:latin typeface="FreeSerif" pitchFamily="16" charset="0"/>
              </a:rPr>
              <a:t>      </a:t>
            </a:r>
            <a:r>
              <a:rPr lang="en-US" altLang="en-US" sz="2200">
                <a:latin typeface="FreeSerif" pitchFamily="16" charset="0"/>
              </a:rPr>
              <a:t>=&gt; Class = No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56253000-2750-42B6-8601-F35E576C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51769"/>
            <a:ext cx="68421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Given a Test Record what is the most likely class?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8DEBE-041E-4C75-8080-89350F249892}"/>
                  </a:ext>
                </a:extLst>
              </p:cNvPr>
              <p:cNvSpPr txBox="1"/>
              <p:nvPr/>
            </p:nvSpPr>
            <p:spPr>
              <a:xfrm>
                <a:off x="990600" y="1854757"/>
                <a:ext cx="6288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𝑅𝑒𝑓𝑢𝑛𝑑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𝑀𝑎𝑟𝑟𝑖𝑒𝑑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8DEBE-041E-4C75-8080-89350F249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854757"/>
                <a:ext cx="6288260" cy="369332"/>
              </a:xfrm>
              <a:prstGeom prst="rect">
                <a:avLst/>
              </a:prstGeom>
              <a:blipFill>
                <a:blip r:embed="rId6"/>
                <a:stretch>
                  <a:fillRect l="-970" r="-1552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6587AE61-1F48-413D-85D8-733C02924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2" name="Rectangle 2">
                <a:extLst>
                  <a:ext uri="{FF2B5EF4-FFF2-40B4-BE49-F238E27FC236}">
                    <a16:creationId xmlns:a16="http://schemas.microsoft.com/office/drawing/2014/main" id="{82ED3714-2E6F-4B37-A2AA-3174FF6DF6F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Probability estimation:</a:t>
                </a:r>
              </a:p>
              <a:p>
                <a:pPr marL="0" indent="0">
                  <a:buNone/>
                </a:pPr>
                <a:r>
                  <a:rPr lang="en-US" altLang="en-US" b="0" dirty="0"/>
                  <a:t>Original: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Issue: If one of the conditional probabilities is zero, then the entire expression becomes zero.</a:t>
                </a: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Laplace:	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m-estimate:	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51202" name="Rectangle 2">
                <a:extLst>
                  <a:ext uri="{FF2B5EF4-FFF2-40B4-BE49-F238E27FC236}">
                    <a16:creationId xmlns:a16="http://schemas.microsoft.com/office/drawing/2014/main" id="{82ED3714-2E6F-4B37-A2AA-3174FF6DF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376D8939-F342-4094-83CF-8B27EFF25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91759"/>
              </p:ext>
            </p:extLst>
          </p:nvPr>
        </p:nvGraphicFramePr>
        <p:xfrm>
          <a:off x="9372600" y="4256213"/>
          <a:ext cx="4343400" cy="270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64960" imgH="1293480" progId="">
                  <p:embed/>
                </p:oleObj>
              </mc:Choice>
              <mc:Fallback>
                <p:oleObj r:id="rId5" imgW="2064960" imgH="12934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0" y="4256213"/>
                        <a:ext cx="4343400" cy="27035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4">
            <a:extLst>
              <a:ext uri="{FF2B5EF4-FFF2-40B4-BE49-F238E27FC236}">
                <a16:creationId xmlns:a16="http://schemas.microsoft.com/office/drawing/2014/main" id="{668BE586-604B-41E4-AD9C-8931C1655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4252202"/>
            <a:ext cx="27432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/>
              <a:t>c: number of classes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/>
              <a:t>p: prior probability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/>
              <a:t>m: parameter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CB72252A-5A97-4E83-9855-280307AED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Naïve Bayes Classifier</a:t>
            </a:r>
          </a:p>
        </p:txBody>
      </p:sp>
      <p:graphicFrame>
        <p:nvGraphicFramePr>
          <p:cNvPr id="52226" name="Object 2">
            <a:extLst>
              <a:ext uri="{FF2B5EF4-FFF2-40B4-BE49-F238E27FC236}">
                <a16:creationId xmlns:a16="http://schemas.microsoft.com/office/drawing/2014/main" id="{721D9DDA-1C84-4B6A-8739-E4313435A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79209"/>
              </p:ext>
            </p:extLst>
          </p:nvPr>
        </p:nvGraphicFramePr>
        <p:xfrm>
          <a:off x="152400" y="1501775"/>
          <a:ext cx="5181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756120" imgH="4772520" progId="">
                  <p:embed/>
                </p:oleObj>
              </mc:Choice>
              <mc:Fallback>
                <p:oleObj r:id="rId3" imgW="6756120" imgH="47725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01775"/>
                        <a:ext cx="5181600" cy="3733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7E0496E9-0038-4B70-B994-42C4DFDA5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000876"/>
              </p:ext>
            </p:extLst>
          </p:nvPr>
        </p:nvGraphicFramePr>
        <p:xfrm>
          <a:off x="304800" y="5616575"/>
          <a:ext cx="5153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437440" imgH="428760" progId="">
                  <p:embed/>
                </p:oleObj>
              </mc:Choice>
              <mc:Fallback>
                <p:oleObj r:id="rId5" imgW="5437440" imgH="4287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616575"/>
                        <a:ext cx="5153025" cy="4381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0B01420D-86C3-493C-8EB8-BA809153B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515040"/>
              </p:ext>
            </p:extLst>
          </p:nvPr>
        </p:nvGraphicFramePr>
        <p:xfrm>
          <a:off x="5487988" y="2568575"/>
          <a:ext cx="3633787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481840" imgH="1467720" progId="">
                  <p:embed/>
                </p:oleObj>
              </mc:Choice>
              <mc:Fallback>
                <p:oleObj r:id="rId7" imgW="2481840" imgH="14677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2568575"/>
                        <a:ext cx="3633787" cy="2584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>
            <a:extLst>
              <a:ext uri="{FF2B5EF4-FFF2-40B4-BE49-F238E27FC236}">
                <a16:creationId xmlns:a16="http://schemas.microsoft.com/office/drawing/2014/main" id="{71810D0D-0EE6-41C9-88F0-D6890F3E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501775"/>
            <a:ext cx="27432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A: attributes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M: mammals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N: non-mammals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FA9C21DD-D063-47BF-9FD1-E09AE2722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64175"/>
            <a:ext cx="27432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P(A|M)P(M) &gt; P(A|N)P(N)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=&gt; Mammals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86F3F056-FBD2-4D53-87EF-EC84DF509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Rule-based Classifier (Example)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4727CB07-EE03-4C37-873F-2DA7BD778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4953000"/>
            <a:ext cx="7635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Birds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R2: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(Live in Water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Fishes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R3: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Mammals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Reptiles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Amphibians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95C83C6F-D0D9-4658-8BBE-629E1D8A3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28738"/>
            <a:ext cx="5635625" cy="34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Rectangle 4">
            <a:extLst>
              <a:ext uri="{FF2B5EF4-FFF2-40B4-BE49-F238E27FC236}">
                <a16:creationId xmlns:a16="http://schemas.microsoft.com/office/drawing/2014/main" id="{7B9EAE30-34F8-46FA-8531-EB61325DA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2655888"/>
            <a:ext cx="5943600" cy="127000"/>
          </a:xfrm>
          <a:prstGeom prst="rect">
            <a:avLst/>
          </a:prstGeom>
          <a:solidFill>
            <a:srgbClr val="FF0000">
              <a:alpha val="9999"/>
            </a:srgbClr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A7359B8-998F-48A5-9AAB-BE8BAE0B2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4302125"/>
            <a:ext cx="5943600" cy="127000"/>
          </a:xfrm>
          <a:prstGeom prst="rect">
            <a:avLst/>
          </a:prstGeom>
          <a:solidFill>
            <a:srgbClr val="FF0000">
              <a:alpha val="9999"/>
            </a:srgbClr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B3F74A4E-1756-423B-B4BD-995EA30FE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4632325"/>
            <a:ext cx="5943600" cy="127000"/>
          </a:xfrm>
          <a:prstGeom prst="rect">
            <a:avLst/>
          </a:prstGeom>
          <a:solidFill>
            <a:srgbClr val="FF0000">
              <a:alpha val="9999"/>
            </a:srgbClr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7CDB52F6-8EEC-4703-A952-BCE44F4C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3417888"/>
            <a:ext cx="4397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1FC4FB9D-E246-4D39-AA0D-B968DCB5D6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325" y="2771775"/>
            <a:ext cx="493713" cy="64293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F2FA8DF0-2F3F-49CC-878C-6D376B4D0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413" y="3598863"/>
            <a:ext cx="428625" cy="703262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0">
            <a:extLst>
              <a:ext uri="{FF2B5EF4-FFF2-40B4-BE49-F238E27FC236}">
                <a16:creationId xmlns:a16="http://schemas.microsoft.com/office/drawing/2014/main" id="{904B4EE1-CF37-4DCB-B6F8-09EA5684F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" y="3748088"/>
            <a:ext cx="474663" cy="879475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83C3AE74-6461-4A3B-A6BF-D246F958D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(Summary)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8CB07FF-3455-441A-A23E-B83AB338C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Robust to isolated noise points</a:t>
            </a:r>
          </a:p>
          <a:p>
            <a:endParaRPr lang="en-US" altLang="en-US"/>
          </a:p>
          <a:p>
            <a:r>
              <a:rPr lang="en-US" altLang="en-US"/>
              <a:t>Handle missing values by ignoring the instance during probability estimate calculations</a:t>
            </a:r>
          </a:p>
          <a:p>
            <a:endParaRPr lang="en-US" altLang="en-US"/>
          </a:p>
          <a:p>
            <a:r>
              <a:rPr lang="en-US" altLang="en-US"/>
              <a:t>Robust to irrelevant attributes</a:t>
            </a:r>
          </a:p>
          <a:p>
            <a:endParaRPr lang="en-US" altLang="en-US"/>
          </a:p>
          <a:p>
            <a:r>
              <a:rPr lang="en-US" altLang="en-US"/>
              <a:t>Independence assumption may not hold for some attributes</a:t>
            </a:r>
          </a:p>
          <a:p>
            <a:pPr lvl="1"/>
            <a:r>
              <a:rPr lang="en-US" altLang="en-US"/>
              <a:t>Use other techniques such as Bayesian Belief Networks (BBN)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b="1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703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A2C9D06B-6794-4FE1-9BFC-414B68507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Artificial Neural Networks (ANN)</a:t>
            </a:r>
          </a:p>
        </p:txBody>
      </p:sp>
      <p:graphicFrame>
        <p:nvGraphicFramePr>
          <p:cNvPr id="55298" name="Object 2">
            <a:extLst>
              <a:ext uri="{FF2B5EF4-FFF2-40B4-BE49-F238E27FC236}">
                <a16:creationId xmlns:a16="http://schemas.microsoft.com/office/drawing/2014/main" id="{2F1B06E3-CDDF-48C1-A971-A95422030C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295400"/>
          <a:ext cx="8078788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939160" imgH="3877200" progId="">
                  <p:embed/>
                </p:oleObj>
              </mc:Choice>
              <mc:Fallback>
                <p:oleObj r:id="rId3" imgW="8939160" imgH="3877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8078788" cy="3503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Text Box 3">
            <a:extLst>
              <a:ext uri="{FF2B5EF4-FFF2-40B4-BE49-F238E27FC236}">
                <a16:creationId xmlns:a16="http://schemas.microsoft.com/office/drawing/2014/main" id="{94C4C19B-EB31-4546-9E9D-C1638F938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0"/>
            <a:ext cx="670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Output Y is 1 if at least two of the three inputs are equal to 1.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F7908756-8313-4276-8BC3-9865A175E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95798913-A813-4609-8DF1-EE9CF28CED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486150" cy="4351338"/>
          </a:xfrm>
        </p:spPr>
        <p:txBody>
          <a:bodyPr/>
          <a:lstStyle/>
          <a:p>
            <a:r>
              <a:rPr lang="en-US" altLang="en-US" dirty="0"/>
              <a:t>Model is an assembly of inter-connected nodes and weighted links</a:t>
            </a:r>
          </a:p>
          <a:p>
            <a:endParaRPr lang="en-US" altLang="en-US" dirty="0"/>
          </a:p>
          <a:p>
            <a:r>
              <a:rPr lang="en-US" altLang="en-US" dirty="0"/>
              <a:t>Output node sums up each of its input value according to the weights of its links</a:t>
            </a:r>
          </a:p>
          <a:p>
            <a:endParaRPr lang="en-US" altLang="en-US" dirty="0"/>
          </a:p>
          <a:p>
            <a:r>
              <a:rPr lang="en-US" altLang="en-US" dirty="0"/>
              <a:t>Compare output node against some threshold t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FF557E48-2554-4172-8A87-4E7AE0648D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413707"/>
              </p:ext>
            </p:extLst>
          </p:nvPr>
        </p:nvGraphicFramePr>
        <p:xfrm>
          <a:off x="4267200" y="1300162"/>
          <a:ext cx="48006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765840" imgH="4291200" progId="">
                  <p:embed/>
                </p:oleObj>
              </mc:Choice>
              <mc:Fallback>
                <p:oleObj r:id="rId3" imgW="6765840" imgH="4291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300162"/>
                        <a:ext cx="4800600" cy="3043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9EB88142-3716-4FBB-9A72-75498EC08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648200"/>
          <a:ext cx="24876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235520" imgH="321120" progId="">
                  <p:embed/>
                </p:oleObj>
              </mc:Choice>
              <mc:Fallback>
                <p:oleObj r:id="rId5" imgW="1235520" imgH="3211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48200"/>
                        <a:ext cx="2487613" cy="746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>
            <a:extLst>
              <a:ext uri="{FF2B5EF4-FFF2-40B4-BE49-F238E27FC236}">
                <a16:creationId xmlns:a16="http://schemas.microsoft.com/office/drawing/2014/main" id="{61FE6224-A9CD-4D21-9A43-6DEB2AE1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114800"/>
            <a:ext cx="2590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Perceptron Model</a:t>
            </a:r>
          </a:p>
        </p:txBody>
      </p:sp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7E027E61-D1B4-4EA1-87AE-BB1216472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7013" y="5349875"/>
          <a:ext cx="29019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23080" imgH="321120" progId="">
                  <p:embed/>
                </p:oleObj>
              </mc:Choice>
              <mc:Fallback>
                <p:oleObj r:id="rId7" imgW="1423080" imgH="32112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5349875"/>
                        <a:ext cx="2901950" cy="746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>
            <a:extLst>
              <a:ext uri="{FF2B5EF4-FFF2-40B4-BE49-F238E27FC236}">
                <a16:creationId xmlns:a16="http://schemas.microsoft.com/office/drawing/2014/main" id="{C4C6C224-B972-4016-BDAC-AD0FF8C80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724400"/>
            <a:ext cx="609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050D6D94-C1CB-42EA-9A8C-6A7693442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D4A08863-8A2E-4C07-8F68-F7C9CBD28F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225" y="1144588"/>
          <a:ext cx="8078788" cy="35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939160" imgH="3877200" progId="">
                  <p:embed/>
                </p:oleObj>
              </mc:Choice>
              <mc:Fallback>
                <p:oleObj r:id="rId3" imgW="8939160" imgH="3877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144588"/>
                        <a:ext cx="8078788" cy="35036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>
            <a:extLst>
              <a:ext uri="{FF2B5EF4-FFF2-40B4-BE49-F238E27FC236}">
                <a16:creationId xmlns:a16="http://schemas.microsoft.com/office/drawing/2014/main" id="{7208498B-67E1-4080-91FC-B3751AD64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8023"/>
              </p:ext>
            </p:extLst>
          </p:nvPr>
        </p:nvGraphicFramePr>
        <p:xfrm>
          <a:off x="1889125" y="5140325"/>
          <a:ext cx="543242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580120" imgH="601560" progId="">
                  <p:embed/>
                </p:oleObj>
              </mc:Choice>
              <mc:Fallback>
                <p:oleObj r:id="rId5" imgW="2580120" imgH="601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5140325"/>
                        <a:ext cx="5432425" cy="1412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340BE7FF-AE7D-4A80-A2AF-F7EB21854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Structure of ANN</a:t>
            </a:r>
          </a:p>
        </p:txBody>
      </p:sp>
      <p:graphicFrame>
        <p:nvGraphicFramePr>
          <p:cNvPr id="59394" name="Object 2">
            <a:extLst>
              <a:ext uri="{FF2B5EF4-FFF2-40B4-BE49-F238E27FC236}">
                <a16:creationId xmlns:a16="http://schemas.microsoft.com/office/drawing/2014/main" id="{A658ACF2-85B3-4928-8E40-B7013D55AD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972863"/>
              </p:ext>
            </p:extLst>
          </p:nvPr>
        </p:nvGraphicFramePr>
        <p:xfrm>
          <a:off x="4572000" y="2209800"/>
          <a:ext cx="44196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962480" imgH="4433040" progId="">
                  <p:embed/>
                </p:oleObj>
              </mc:Choice>
              <mc:Fallback>
                <p:oleObj r:id="rId3" imgW="7962480" imgH="44330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09800"/>
                        <a:ext cx="4419600" cy="2460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id="{CA4536A6-7B96-42B5-8516-3E65CD880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059816"/>
              </p:ext>
            </p:extLst>
          </p:nvPr>
        </p:nvGraphicFramePr>
        <p:xfrm>
          <a:off x="381000" y="1371600"/>
          <a:ext cx="39052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417640" imgH="6555240" progId="">
                  <p:embed/>
                </p:oleObj>
              </mc:Choice>
              <mc:Fallback>
                <p:oleObj r:id="rId5" imgW="5417640" imgH="65552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3905250" cy="4724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>
            <a:extLst>
              <a:ext uri="{FF2B5EF4-FFF2-40B4-BE49-F238E27FC236}">
                <a16:creationId xmlns:a16="http://schemas.microsoft.com/office/drawing/2014/main" id="{C8E6B120-578C-4237-88FE-DA003CDF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02920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Training ANN means learning the weights of the neurons</a:t>
            </a:r>
          </a:p>
        </p:txBody>
      </p:sp>
      <p:sp>
        <p:nvSpPr>
          <p:cNvPr id="59397" name="AutoShape 5">
            <a:extLst>
              <a:ext uri="{FF2B5EF4-FFF2-40B4-BE49-F238E27FC236}">
                <a16:creationId xmlns:a16="http://schemas.microsoft.com/office/drawing/2014/main" id="{EF5AE27F-1B9A-47C1-8043-912D49FE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14800"/>
            <a:ext cx="2743200" cy="685800"/>
          </a:xfrm>
          <a:prstGeom prst="curvedUpArrow">
            <a:avLst>
              <a:gd name="adj1" fmla="val 44296"/>
              <a:gd name="adj2" fmla="val 124296"/>
              <a:gd name="adj3" fmla="val 37292"/>
            </a:avLst>
          </a:prstGeom>
          <a:solidFill>
            <a:srgbClr val="FF00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08454C0F-9EAD-4B99-B089-963B6D596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learning 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8" name="Rectangle 2">
                <a:extLst>
                  <a:ext uri="{FF2B5EF4-FFF2-40B4-BE49-F238E27FC236}">
                    <a16:creationId xmlns:a16="http://schemas.microsoft.com/office/drawing/2014/main" id="{FC97F53A-9FF0-4BA5-B312-EF787B2CFB5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Initialize the weights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Adjust the weights in such a way that the output of ANN is consistent with class labels of training examples</a:t>
                </a:r>
              </a:p>
              <a:p>
                <a:pPr lvl="1"/>
                <a:r>
                  <a:rPr lang="en-US" altLang="en-US" dirty="0"/>
                  <a:t>Objective function: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/>
                  <a:t>Find 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err="1"/>
                  <a:t>’s</a:t>
                </a:r>
                <a:r>
                  <a:rPr lang="en-US" altLang="en-US" dirty="0"/>
                  <a:t> that minimize the above objective function. Methods: backpropagation algorithm, gradient descend</a:t>
                </a:r>
              </a:p>
            </p:txBody>
          </p:sp>
        </mc:Choice>
        <mc:Fallback xmlns="">
          <p:sp>
            <p:nvSpPr>
              <p:cNvPr id="60418" name="Rectangle 2">
                <a:extLst>
                  <a:ext uri="{FF2B5EF4-FFF2-40B4-BE49-F238E27FC236}">
                    <a16:creationId xmlns:a16="http://schemas.microsoft.com/office/drawing/2014/main" id="{FC97F53A-9FF0-4BA5-B312-EF787B2CF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419" name="Group 3">
            <a:extLst>
              <a:ext uri="{FF2B5EF4-FFF2-40B4-BE49-F238E27FC236}">
                <a16:creationId xmlns:a16="http://schemas.microsoft.com/office/drawing/2014/main" id="{1C3E58A2-10F7-4875-B43A-ABE0FBF2A6AC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429000"/>
            <a:ext cx="3351212" cy="858838"/>
            <a:chOff x="2671" y="2344"/>
            <a:chExt cx="2111" cy="541"/>
          </a:xfrm>
        </p:grpSpPr>
        <p:graphicFrame>
          <p:nvGraphicFramePr>
            <p:cNvPr id="60420" name="Object 4">
              <a:extLst>
                <a:ext uri="{FF2B5EF4-FFF2-40B4-BE49-F238E27FC236}">
                  <a16:creationId xmlns:a16="http://schemas.microsoft.com/office/drawing/2014/main" id="{DCB40519-6C48-4E92-83BE-B2816215B9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1" y="2344"/>
            <a:ext cx="2111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511280" imgH="344160" progId="">
                    <p:embed/>
                  </p:oleObj>
                </mc:Choice>
                <mc:Fallback>
                  <p:oleObj r:id="rId4" imgW="1511280" imgH="34416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2344"/>
                          <a:ext cx="2111" cy="54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1" name="Text Box 5">
              <a:extLst>
                <a:ext uri="{FF2B5EF4-FFF2-40B4-BE49-F238E27FC236}">
                  <a16:creationId xmlns:a16="http://schemas.microsoft.com/office/drawing/2014/main" id="{4409DB5E-90E8-428C-824D-EDB3E4016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" y="2344"/>
              <a:ext cx="2111" cy="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25866297-BE0A-4C8D-99A1-BDB138863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Deep Learning / Deep Neural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8BB1-4066-4CC2-9AFF-9DA7A6FE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45049"/>
            <a:ext cx="7886700" cy="1708151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Needs lots of data + computation (GPU) </a:t>
            </a:r>
          </a:p>
          <a:p>
            <a:r>
              <a:rPr lang="en-US" altLang="en-US" dirty="0"/>
              <a:t>Applications: computer vision, speech recognition, natural language processing, audio recognition, machine translation, bioinformatics, …</a:t>
            </a:r>
          </a:p>
          <a:p>
            <a:r>
              <a:rPr lang="en-US" altLang="en-US" dirty="0"/>
              <a:t>Tools: </a:t>
            </a:r>
            <a:r>
              <a:rPr lang="en-US" altLang="en-US" dirty="0" err="1"/>
              <a:t>Keras</a:t>
            </a:r>
            <a:r>
              <a:rPr lang="en-US" altLang="en-US" dirty="0"/>
              <a:t>, </a:t>
            </a:r>
            <a:r>
              <a:rPr lang="en-US" altLang="en-US" dirty="0" err="1"/>
              <a:t>Tensorflow</a:t>
            </a:r>
            <a:r>
              <a:rPr lang="en-US" altLang="en-US" dirty="0"/>
              <a:t> and many others.</a:t>
            </a:r>
          </a:p>
          <a:p>
            <a:r>
              <a:rPr lang="en-US" altLang="en-US" dirty="0"/>
              <a:t>Related: Deep belief networks, recurrent neural networks (RNN), convolutional neural network (CNN)</a:t>
            </a:r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EBB632C-8E0A-491B-8F8A-ACDF5721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554162"/>
            <a:ext cx="6210300" cy="309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b="1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919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ABDF93B1-F799-4E83-B4AB-175A06646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1D9182A4-76E6-4F2F-9E6F-4745952BE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>
                <a:latin typeface="+mn-lt"/>
              </a:rPr>
              <a:t>Find a linear hyperplane (decision boundary) that will separate the data</a:t>
            </a:r>
          </a:p>
        </p:txBody>
      </p:sp>
      <p:grpSp>
        <p:nvGrpSpPr>
          <p:cNvPr id="63491" name="Group 3">
            <a:extLst>
              <a:ext uri="{FF2B5EF4-FFF2-40B4-BE49-F238E27FC236}">
                <a16:creationId xmlns:a16="http://schemas.microsoft.com/office/drawing/2014/main" id="{B26FEFD4-9DF7-49BA-A5E8-201638D62893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3492" name="Rectangle 4">
              <a:extLst>
                <a:ext uri="{FF2B5EF4-FFF2-40B4-BE49-F238E27FC236}">
                  <a16:creationId xmlns:a16="http://schemas.microsoft.com/office/drawing/2014/main" id="{CC60DEC3-1EB0-463B-B96A-A72ACC588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" name="Rectangle 5">
              <a:extLst>
                <a:ext uri="{FF2B5EF4-FFF2-40B4-BE49-F238E27FC236}">
                  <a16:creationId xmlns:a16="http://schemas.microsoft.com/office/drawing/2014/main" id="{A8F8361B-CAF7-4663-B3DA-565FC00A8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" name="Rectangle 6">
              <a:extLst>
                <a:ext uri="{FF2B5EF4-FFF2-40B4-BE49-F238E27FC236}">
                  <a16:creationId xmlns:a16="http://schemas.microsoft.com/office/drawing/2014/main" id="{E05DFB8A-B024-4715-9ABA-CBB61CFA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5" name="Rectangle 7">
              <a:extLst>
                <a:ext uri="{FF2B5EF4-FFF2-40B4-BE49-F238E27FC236}">
                  <a16:creationId xmlns:a16="http://schemas.microsoft.com/office/drawing/2014/main" id="{DB15FD7A-F493-4431-840E-505B86EB9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6" name="Rectangle 8">
              <a:extLst>
                <a:ext uri="{FF2B5EF4-FFF2-40B4-BE49-F238E27FC236}">
                  <a16:creationId xmlns:a16="http://schemas.microsoft.com/office/drawing/2014/main" id="{B745846A-ABF5-40D9-B0EF-C71792BB4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7" name="Rectangle 9">
              <a:extLst>
                <a:ext uri="{FF2B5EF4-FFF2-40B4-BE49-F238E27FC236}">
                  <a16:creationId xmlns:a16="http://schemas.microsoft.com/office/drawing/2014/main" id="{9857A0CC-18B1-48F9-AA06-89B7A891A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8" name="Rectangle 10">
              <a:extLst>
                <a:ext uri="{FF2B5EF4-FFF2-40B4-BE49-F238E27FC236}">
                  <a16:creationId xmlns:a16="http://schemas.microsoft.com/office/drawing/2014/main" id="{EDFC10D0-92FE-40A2-849A-98F31BADF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9" name="Rectangle 11">
              <a:extLst>
                <a:ext uri="{FF2B5EF4-FFF2-40B4-BE49-F238E27FC236}">
                  <a16:creationId xmlns:a16="http://schemas.microsoft.com/office/drawing/2014/main" id="{BF715F9C-C7D5-4F9C-AE42-E5EC86FA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0" name="Rectangle 12">
              <a:extLst>
                <a:ext uri="{FF2B5EF4-FFF2-40B4-BE49-F238E27FC236}">
                  <a16:creationId xmlns:a16="http://schemas.microsoft.com/office/drawing/2014/main" id="{9A22BD26-4202-45D2-AA0B-D69B5C9C1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1" name="Oval 13">
              <a:extLst>
                <a:ext uri="{FF2B5EF4-FFF2-40B4-BE49-F238E27FC236}">
                  <a16:creationId xmlns:a16="http://schemas.microsoft.com/office/drawing/2014/main" id="{6FE74BC0-5FBC-4679-A2DC-D0AD38A81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2" name="Oval 14">
              <a:extLst>
                <a:ext uri="{FF2B5EF4-FFF2-40B4-BE49-F238E27FC236}">
                  <a16:creationId xmlns:a16="http://schemas.microsoft.com/office/drawing/2014/main" id="{B2A9931F-4993-42D0-BFBB-5C5ECB7CE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3" name="Oval 15">
              <a:extLst>
                <a:ext uri="{FF2B5EF4-FFF2-40B4-BE49-F238E27FC236}">
                  <a16:creationId xmlns:a16="http://schemas.microsoft.com/office/drawing/2014/main" id="{4C4684DF-F82B-491B-B8B3-AE51825BB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4" name="Oval 16">
              <a:extLst>
                <a:ext uri="{FF2B5EF4-FFF2-40B4-BE49-F238E27FC236}">
                  <a16:creationId xmlns:a16="http://schemas.microsoft.com/office/drawing/2014/main" id="{B132822C-F990-4285-9DEB-BBB3BD34E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5" name="Oval 17">
              <a:extLst>
                <a:ext uri="{FF2B5EF4-FFF2-40B4-BE49-F238E27FC236}">
                  <a16:creationId xmlns:a16="http://schemas.microsoft.com/office/drawing/2014/main" id="{3E0494CF-0D8B-48BB-9921-CD5F5EFD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6" name="Oval 18">
              <a:extLst>
                <a:ext uri="{FF2B5EF4-FFF2-40B4-BE49-F238E27FC236}">
                  <a16:creationId xmlns:a16="http://schemas.microsoft.com/office/drawing/2014/main" id="{B5B79895-0549-40AD-9F98-AF089254D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7" name="Oval 19">
              <a:extLst>
                <a:ext uri="{FF2B5EF4-FFF2-40B4-BE49-F238E27FC236}">
                  <a16:creationId xmlns:a16="http://schemas.microsoft.com/office/drawing/2014/main" id="{D4087771-4E76-4FF5-A2CF-07EE86EB6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D5A85C92-4CA9-4D34-A2CC-43767BEAA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of Rule-Based Classifier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A7F8601-5B0D-4376-8FF1-4ED76D99F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 rule R </a:t>
            </a:r>
            <a:r>
              <a:rPr lang="en-US" altLang="en-US" b="1" dirty="0"/>
              <a:t>covers</a:t>
            </a:r>
            <a:r>
              <a:rPr lang="en-US" altLang="en-US" dirty="0"/>
              <a:t> an instance x if the attributes of the instance satisfy the condition of the rule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BE692F2-FF51-4FD6-9FAE-0E0479BA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603543"/>
            <a:ext cx="7543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R2: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(Live in Water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R3: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Amphibians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4">
                <a:extLst>
                  <a:ext uri="{FF2B5EF4-FFF2-40B4-BE49-F238E27FC236}">
                    <a16:creationId xmlns:a16="http://schemas.microsoft.com/office/drawing/2014/main" id="{151AD912-8E79-415A-8534-129669051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5410200"/>
                <a:ext cx="739140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 marL="292100" indent="-290513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225"/>
                  </a:spcBef>
                  <a:spcAft>
                    <a:spcPts val="400"/>
                  </a:spcAft>
                  <a:buClrTx/>
                  <a:buSzPct val="75000"/>
                  <a:buFontTx/>
                  <a:buNone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The rule R1 covers: 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h𝑎𝑤𝑘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𝐵𝑖𝑟𝑑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>
                  <a:spcBef>
                    <a:spcPts val="225"/>
                  </a:spcBef>
                  <a:spcAft>
                    <a:spcPts val="400"/>
                  </a:spcAft>
                  <a:buClrTx/>
                  <a:buSzPct val="75000"/>
                  <a:buFontTx/>
                  <a:buNone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The rule R3 covers: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𝑔𝑟𝑖𝑧𝑧𝑙𝑦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𝑏𝑒𝑎𝑟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𝑀𝑎𝑚𝑚𝑎𝑙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6" name="Rectangle 4">
                <a:extLst>
                  <a:ext uri="{FF2B5EF4-FFF2-40B4-BE49-F238E27FC236}">
                    <a16:creationId xmlns:a16="http://schemas.microsoft.com/office/drawing/2014/main" id="{151AD912-8E79-415A-8534-129669051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410200"/>
                <a:ext cx="7391400" cy="914400"/>
              </a:xfrm>
              <a:prstGeom prst="rect">
                <a:avLst/>
              </a:prstGeom>
              <a:blipFill>
                <a:blip r:embed="rId3"/>
                <a:stretch>
                  <a:fillRect l="-743" t="-4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97" name="Group 5">
            <a:extLst>
              <a:ext uri="{FF2B5EF4-FFF2-40B4-BE49-F238E27FC236}">
                <a16:creationId xmlns:a16="http://schemas.microsoft.com/office/drawing/2014/main" id="{F6CC058F-5CE8-4526-9DFC-A5956D6F2D9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48175"/>
            <a:ext cx="8456613" cy="731838"/>
            <a:chOff x="192" y="2802"/>
            <a:chExt cx="5327" cy="461"/>
          </a:xfrm>
        </p:grpSpPr>
        <p:pic>
          <p:nvPicPr>
            <p:cNvPr id="8198" name="Picture 6">
              <a:extLst>
                <a:ext uri="{FF2B5EF4-FFF2-40B4-BE49-F238E27FC236}">
                  <a16:creationId xmlns:a16="http://schemas.microsoft.com/office/drawing/2014/main" id="{BF4F5037-9163-403D-A055-1C401062B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802"/>
              <a:ext cx="5327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199" name="Text Box 7">
              <a:extLst>
                <a:ext uri="{FF2B5EF4-FFF2-40B4-BE49-F238E27FC236}">
                  <a16:creationId xmlns:a16="http://schemas.microsoft.com/office/drawing/2014/main" id="{4E6A341B-9DA8-4A1A-A9E7-94911EF08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02"/>
              <a:ext cx="5327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8FFE4D56-F265-4BD5-90F7-DF13D9280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8F932B1D-8D58-43CA-A2A6-01F570B27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One Possible Solution</a:t>
            </a:r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8D88B447-B322-4775-BA71-079100A65CF6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4516" name="Rectangle 4">
              <a:extLst>
                <a:ext uri="{FF2B5EF4-FFF2-40B4-BE49-F238E27FC236}">
                  <a16:creationId xmlns:a16="http://schemas.microsoft.com/office/drawing/2014/main" id="{D658170A-E205-4BD9-A903-3C654600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7" name="Rectangle 5">
              <a:extLst>
                <a:ext uri="{FF2B5EF4-FFF2-40B4-BE49-F238E27FC236}">
                  <a16:creationId xmlns:a16="http://schemas.microsoft.com/office/drawing/2014/main" id="{11971FA5-22DA-478B-A664-88E1F65A4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8" name="Rectangle 6">
              <a:extLst>
                <a:ext uri="{FF2B5EF4-FFF2-40B4-BE49-F238E27FC236}">
                  <a16:creationId xmlns:a16="http://schemas.microsoft.com/office/drawing/2014/main" id="{2837B154-CFB5-47DA-8277-DEB1AA2B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9" name="Rectangle 7">
              <a:extLst>
                <a:ext uri="{FF2B5EF4-FFF2-40B4-BE49-F238E27FC236}">
                  <a16:creationId xmlns:a16="http://schemas.microsoft.com/office/drawing/2014/main" id="{23FFA325-6FA7-405F-8850-4DBA99D5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0" name="Rectangle 8">
              <a:extLst>
                <a:ext uri="{FF2B5EF4-FFF2-40B4-BE49-F238E27FC236}">
                  <a16:creationId xmlns:a16="http://schemas.microsoft.com/office/drawing/2014/main" id="{0A6D5432-3D10-4DFB-83EA-E6D12A760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1" name="Rectangle 9">
              <a:extLst>
                <a:ext uri="{FF2B5EF4-FFF2-40B4-BE49-F238E27FC236}">
                  <a16:creationId xmlns:a16="http://schemas.microsoft.com/office/drawing/2014/main" id="{267EDD80-FBE9-4823-8FB4-1E92A9626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2" name="Rectangle 10">
              <a:extLst>
                <a:ext uri="{FF2B5EF4-FFF2-40B4-BE49-F238E27FC236}">
                  <a16:creationId xmlns:a16="http://schemas.microsoft.com/office/drawing/2014/main" id="{FD49A990-5088-49BB-9161-E79E0D7B7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Rectangle 11">
              <a:extLst>
                <a:ext uri="{FF2B5EF4-FFF2-40B4-BE49-F238E27FC236}">
                  <a16:creationId xmlns:a16="http://schemas.microsoft.com/office/drawing/2014/main" id="{1C23445A-B8BC-40A9-A79C-8C4A2F5E1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4" name="Rectangle 12">
              <a:extLst>
                <a:ext uri="{FF2B5EF4-FFF2-40B4-BE49-F238E27FC236}">
                  <a16:creationId xmlns:a16="http://schemas.microsoft.com/office/drawing/2014/main" id="{7D5F9B93-FE17-467E-9434-EB730BEC6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5" name="Oval 13">
              <a:extLst>
                <a:ext uri="{FF2B5EF4-FFF2-40B4-BE49-F238E27FC236}">
                  <a16:creationId xmlns:a16="http://schemas.microsoft.com/office/drawing/2014/main" id="{CE142A1E-9037-42B6-ABBD-74D7D8753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Oval 14">
              <a:extLst>
                <a:ext uri="{FF2B5EF4-FFF2-40B4-BE49-F238E27FC236}">
                  <a16:creationId xmlns:a16="http://schemas.microsoft.com/office/drawing/2014/main" id="{B9A7B166-0A2B-4A76-B916-DDA8E7346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7" name="Oval 15">
              <a:extLst>
                <a:ext uri="{FF2B5EF4-FFF2-40B4-BE49-F238E27FC236}">
                  <a16:creationId xmlns:a16="http://schemas.microsoft.com/office/drawing/2014/main" id="{720FB27C-C63D-4866-9C79-92E92B431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B7DE2A19-4364-4E7F-A5A3-EC43BD7CD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Oval 17">
              <a:extLst>
                <a:ext uri="{FF2B5EF4-FFF2-40B4-BE49-F238E27FC236}">
                  <a16:creationId xmlns:a16="http://schemas.microsoft.com/office/drawing/2014/main" id="{6C4CB861-76AE-4998-A36D-127A6C5D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18">
              <a:extLst>
                <a:ext uri="{FF2B5EF4-FFF2-40B4-BE49-F238E27FC236}">
                  <a16:creationId xmlns:a16="http://schemas.microsoft.com/office/drawing/2014/main" id="{EA4AFB9E-52CB-409A-8729-6505C9C1C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Oval 19">
              <a:extLst>
                <a:ext uri="{FF2B5EF4-FFF2-40B4-BE49-F238E27FC236}">
                  <a16:creationId xmlns:a16="http://schemas.microsoft.com/office/drawing/2014/main" id="{17B39E89-D9E0-40C9-8D4F-E16646439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32" name="Line 20">
            <a:extLst>
              <a:ext uri="{FF2B5EF4-FFF2-40B4-BE49-F238E27FC236}">
                <a16:creationId xmlns:a16="http://schemas.microsoft.com/office/drawing/2014/main" id="{0C5BDD36-5211-4711-9D28-20F3B87AA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89057922-6407-4E82-8BA0-10C53F114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FF3C1EF6-9B63-4472-AEA8-32C9DC7D6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Another possible solution</a:t>
            </a:r>
          </a:p>
        </p:txBody>
      </p:sp>
      <p:grpSp>
        <p:nvGrpSpPr>
          <p:cNvPr id="65539" name="Group 3">
            <a:extLst>
              <a:ext uri="{FF2B5EF4-FFF2-40B4-BE49-F238E27FC236}">
                <a16:creationId xmlns:a16="http://schemas.microsoft.com/office/drawing/2014/main" id="{B9147389-8E93-4C69-BF64-D7332DB2B4DE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5540" name="Rectangle 4">
              <a:extLst>
                <a:ext uri="{FF2B5EF4-FFF2-40B4-BE49-F238E27FC236}">
                  <a16:creationId xmlns:a16="http://schemas.microsoft.com/office/drawing/2014/main" id="{20D131A7-28E0-4894-AF11-11E45FB1B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1" name="Rectangle 5">
              <a:extLst>
                <a:ext uri="{FF2B5EF4-FFF2-40B4-BE49-F238E27FC236}">
                  <a16:creationId xmlns:a16="http://schemas.microsoft.com/office/drawing/2014/main" id="{F3A1A731-AC46-4485-993D-5D0DF458C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2" name="Rectangle 6">
              <a:extLst>
                <a:ext uri="{FF2B5EF4-FFF2-40B4-BE49-F238E27FC236}">
                  <a16:creationId xmlns:a16="http://schemas.microsoft.com/office/drawing/2014/main" id="{FB7E7E1B-E92C-48EA-85E7-947876251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3" name="Rectangle 7">
              <a:extLst>
                <a:ext uri="{FF2B5EF4-FFF2-40B4-BE49-F238E27FC236}">
                  <a16:creationId xmlns:a16="http://schemas.microsoft.com/office/drawing/2014/main" id="{43BB798A-2DA1-4BBB-90BD-BF41428B9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4" name="Rectangle 8">
              <a:extLst>
                <a:ext uri="{FF2B5EF4-FFF2-40B4-BE49-F238E27FC236}">
                  <a16:creationId xmlns:a16="http://schemas.microsoft.com/office/drawing/2014/main" id="{F9CA8A97-BD26-4233-A756-44FBACA96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5" name="Rectangle 9">
              <a:extLst>
                <a:ext uri="{FF2B5EF4-FFF2-40B4-BE49-F238E27FC236}">
                  <a16:creationId xmlns:a16="http://schemas.microsoft.com/office/drawing/2014/main" id="{1A578243-8780-464A-8821-209BE585C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Rectangle 10">
              <a:extLst>
                <a:ext uri="{FF2B5EF4-FFF2-40B4-BE49-F238E27FC236}">
                  <a16:creationId xmlns:a16="http://schemas.microsoft.com/office/drawing/2014/main" id="{27DD3326-9D06-4EBA-A403-F0ABEA48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Rectangle 11">
              <a:extLst>
                <a:ext uri="{FF2B5EF4-FFF2-40B4-BE49-F238E27FC236}">
                  <a16:creationId xmlns:a16="http://schemas.microsoft.com/office/drawing/2014/main" id="{5B0ED56A-BF9E-4AB1-8F14-4D58154B9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Rectangle 12">
              <a:extLst>
                <a:ext uri="{FF2B5EF4-FFF2-40B4-BE49-F238E27FC236}">
                  <a16:creationId xmlns:a16="http://schemas.microsoft.com/office/drawing/2014/main" id="{C5005716-9669-4D41-84F5-83749F333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13">
              <a:extLst>
                <a:ext uri="{FF2B5EF4-FFF2-40B4-BE49-F238E27FC236}">
                  <a16:creationId xmlns:a16="http://schemas.microsoft.com/office/drawing/2014/main" id="{F1DEB53C-0399-46A4-B23E-2DD5E63B3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4">
              <a:extLst>
                <a:ext uri="{FF2B5EF4-FFF2-40B4-BE49-F238E27FC236}">
                  <a16:creationId xmlns:a16="http://schemas.microsoft.com/office/drawing/2014/main" id="{A907F042-7DCB-4DE3-BB5D-807ADD0B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Oval 15">
              <a:extLst>
                <a:ext uri="{FF2B5EF4-FFF2-40B4-BE49-F238E27FC236}">
                  <a16:creationId xmlns:a16="http://schemas.microsoft.com/office/drawing/2014/main" id="{90DAA321-0418-4A70-96DE-79DF41FC7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16">
              <a:extLst>
                <a:ext uri="{FF2B5EF4-FFF2-40B4-BE49-F238E27FC236}">
                  <a16:creationId xmlns:a16="http://schemas.microsoft.com/office/drawing/2014/main" id="{569CBE07-165B-4157-942E-AE1D7A767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17">
              <a:extLst>
                <a:ext uri="{FF2B5EF4-FFF2-40B4-BE49-F238E27FC236}">
                  <a16:creationId xmlns:a16="http://schemas.microsoft.com/office/drawing/2014/main" id="{5B8C24F1-8CFE-4C32-B49A-5954472F1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Oval 18">
              <a:extLst>
                <a:ext uri="{FF2B5EF4-FFF2-40B4-BE49-F238E27FC236}">
                  <a16:creationId xmlns:a16="http://schemas.microsoft.com/office/drawing/2014/main" id="{7EBDAEA8-6B0B-48EA-BCD1-9229E1440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Oval 19">
              <a:extLst>
                <a:ext uri="{FF2B5EF4-FFF2-40B4-BE49-F238E27FC236}">
                  <a16:creationId xmlns:a16="http://schemas.microsoft.com/office/drawing/2014/main" id="{82FF49E6-B557-42E5-BCCE-8BAE99B17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56" name="Line 20">
            <a:extLst>
              <a:ext uri="{FF2B5EF4-FFF2-40B4-BE49-F238E27FC236}">
                <a16:creationId xmlns:a16="http://schemas.microsoft.com/office/drawing/2014/main" id="{99130D53-9050-4B3C-BA89-9AF668F0F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56747487-CD02-46D1-910A-099EC1FEB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0C51C947-C8CA-4720-9476-E5029B103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Other possible solutions</a:t>
            </a:r>
          </a:p>
        </p:txBody>
      </p:sp>
      <p:sp>
        <p:nvSpPr>
          <p:cNvPr id="66563" name="Freeform 3">
            <a:extLst>
              <a:ext uri="{FF2B5EF4-FFF2-40B4-BE49-F238E27FC236}">
                <a16:creationId xmlns:a16="http://schemas.microsoft.com/office/drawing/2014/main" id="{56ABB5A1-371E-4B33-8DA1-CF4901EE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4191000" cy="1371600"/>
          </a:xfrm>
          <a:custGeom>
            <a:avLst/>
            <a:gdLst>
              <a:gd name="T0" fmla="*/ 0 w 11643"/>
              <a:gd name="T1" fmla="*/ 0 h 3811"/>
              <a:gd name="T2" fmla="*/ 11642 w 11643"/>
              <a:gd name="T3" fmla="*/ 3810 h 38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3811">
                <a:moveTo>
                  <a:pt x="0" y="0"/>
                </a:moveTo>
                <a:lnTo>
                  <a:pt x="11642" y="3810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4" name="Freeform 4">
            <a:extLst>
              <a:ext uri="{FF2B5EF4-FFF2-40B4-BE49-F238E27FC236}">
                <a16:creationId xmlns:a16="http://schemas.microsoft.com/office/drawing/2014/main" id="{0F593C10-0057-42FA-808E-DAC9559D0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590800"/>
            <a:ext cx="4191000" cy="1371600"/>
          </a:xfrm>
          <a:custGeom>
            <a:avLst/>
            <a:gdLst>
              <a:gd name="T0" fmla="*/ 0 w 11643"/>
              <a:gd name="T1" fmla="*/ 0 h 3811"/>
              <a:gd name="T2" fmla="*/ 11642 w 11643"/>
              <a:gd name="T3" fmla="*/ 3810 h 38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3811">
                <a:moveTo>
                  <a:pt x="0" y="0"/>
                </a:moveTo>
                <a:lnTo>
                  <a:pt x="11642" y="3810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5" name="Freeform 5">
            <a:extLst>
              <a:ext uri="{FF2B5EF4-FFF2-40B4-BE49-F238E27FC236}">
                <a16:creationId xmlns:a16="http://schemas.microsoft.com/office/drawing/2014/main" id="{D914A2DD-7C78-4ECC-94A8-04DF30212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4191000" cy="2209800"/>
          </a:xfrm>
          <a:custGeom>
            <a:avLst/>
            <a:gdLst>
              <a:gd name="T0" fmla="*/ 0 w 11643"/>
              <a:gd name="T1" fmla="*/ 0 h 6140"/>
              <a:gd name="T2" fmla="*/ 11642 w 11643"/>
              <a:gd name="T3" fmla="*/ 6139 h 61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6140">
                <a:moveTo>
                  <a:pt x="0" y="0"/>
                </a:moveTo>
                <a:lnTo>
                  <a:pt x="11642" y="6139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6" name="Freeform 6">
            <a:extLst>
              <a:ext uri="{FF2B5EF4-FFF2-40B4-BE49-F238E27FC236}">
                <a16:creationId xmlns:a16="http://schemas.microsoft.com/office/drawing/2014/main" id="{09AABF23-C25B-4732-8848-D31B7083F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667000"/>
            <a:ext cx="4191000" cy="1905000"/>
          </a:xfrm>
          <a:custGeom>
            <a:avLst/>
            <a:gdLst>
              <a:gd name="T0" fmla="*/ 0 w 11643"/>
              <a:gd name="T1" fmla="*/ 0 h 5293"/>
              <a:gd name="T2" fmla="*/ 11642 w 11643"/>
              <a:gd name="T3" fmla="*/ 5292 h 52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5293">
                <a:moveTo>
                  <a:pt x="0" y="0"/>
                </a:moveTo>
                <a:lnTo>
                  <a:pt x="11642" y="5292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7" name="Freeform 7">
            <a:extLst>
              <a:ext uri="{FF2B5EF4-FFF2-40B4-BE49-F238E27FC236}">
                <a16:creationId xmlns:a16="http://schemas.microsoft.com/office/drawing/2014/main" id="{5FDB8C2B-8D6F-478A-8510-E9851330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4191000" cy="1600200"/>
          </a:xfrm>
          <a:custGeom>
            <a:avLst/>
            <a:gdLst>
              <a:gd name="T0" fmla="*/ 0 w 11643"/>
              <a:gd name="T1" fmla="*/ 0 h 4446"/>
              <a:gd name="T2" fmla="*/ 11642 w 11643"/>
              <a:gd name="T3" fmla="*/ 4445 h 44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4446">
                <a:moveTo>
                  <a:pt x="0" y="0"/>
                </a:moveTo>
                <a:lnTo>
                  <a:pt x="11642" y="4445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8" name="Group 8">
            <a:extLst>
              <a:ext uri="{FF2B5EF4-FFF2-40B4-BE49-F238E27FC236}">
                <a16:creationId xmlns:a16="http://schemas.microsoft.com/office/drawing/2014/main" id="{1067D478-219C-48CC-8897-F88CEF5E503A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6569" name="Rectangle 9">
              <a:extLst>
                <a:ext uri="{FF2B5EF4-FFF2-40B4-BE49-F238E27FC236}">
                  <a16:creationId xmlns:a16="http://schemas.microsoft.com/office/drawing/2014/main" id="{1754F765-65B5-4DE9-BEB0-BAC60CD1B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0" name="Rectangle 10">
              <a:extLst>
                <a:ext uri="{FF2B5EF4-FFF2-40B4-BE49-F238E27FC236}">
                  <a16:creationId xmlns:a16="http://schemas.microsoft.com/office/drawing/2014/main" id="{F8AD6FE0-77E6-4587-940C-6E0C4C6A6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1" name="Rectangle 11">
              <a:extLst>
                <a:ext uri="{FF2B5EF4-FFF2-40B4-BE49-F238E27FC236}">
                  <a16:creationId xmlns:a16="http://schemas.microsoft.com/office/drawing/2014/main" id="{7457526C-1672-456C-B7CA-90354BC5F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Rectangle 12">
              <a:extLst>
                <a:ext uri="{FF2B5EF4-FFF2-40B4-BE49-F238E27FC236}">
                  <a16:creationId xmlns:a16="http://schemas.microsoft.com/office/drawing/2014/main" id="{C4FB1301-61C8-4549-BDFE-FE9E4CFB9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Rectangle 13">
              <a:extLst>
                <a:ext uri="{FF2B5EF4-FFF2-40B4-BE49-F238E27FC236}">
                  <a16:creationId xmlns:a16="http://schemas.microsoft.com/office/drawing/2014/main" id="{9A3C4B48-22B0-43AF-A75B-5982EA1DD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Rectangle 14">
              <a:extLst>
                <a:ext uri="{FF2B5EF4-FFF2-40B4-BE49-F238E27FC236}">
                  <a16:creationId xmlns:a16="http://schemas.microsoft.com/office/drawing/2014/main" id="{39862EC4-D950-4AF0-8B3D-46C15805A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Rectangle 15">
              <a:extLst>
                <a:ext uri="{FF2B5EF4-FFF2-40B4-BE49-F238E27FC236}">
                  <a16:creationId xmlns:a16="http://schemas.microsoft.com/office/drawing/2014/main" id="{DE798FC7-4B49-453D-BA6D-3BE930DE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Rectangle 16">
              <a:extLst>
                <a:ext uri="{FF2B5EF4-FFF2-40B4-BE49-F238E27FC236}">
                  <a16:creationId xmlns:a16="http://schemas.microsoft.com/office/drawing/2014/main" id="{80EB5604-7702-45D5-A6F3-E3594821B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Rectangle 17">
              <a:extLst>
                <a:ext uri="{FF2B5EF4-FFF2-40B4-BE49-F238E27FC236}">
                  <a16:creationId xmlns:a16="http://schemas.microsoft.com/office/drawing/2014/main" id="{5A7B6287-6B2B-488A-9C27-A3231AC2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Oval 18">
              <a:extLst>
                <a:ext uri="{FF2B5EF4-FFF2-40B4-BE49-F238E27FC236}">
                  <a16:creationId xmlns:a16="http://schemas.microsoft.com/office/drawing/2014/main" id="{A348F552-7A07-4334-BB4A-FD0F8860E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Oval 19">
              <a:extLst>
                <a:ext uri="{FF2B5EF4-FFF2-40B4-BE49-F238E27FC236}">
                  <a16:creationId xmlns:a16="http://schemas.microsoft.com/office/drawing/2014/main" id="{0E1FEF52-8778-492E-81E2-B8890BB18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Oval 20">
              <a:extLst>
                <a:ext uri="{FF2B5EF4-FFF2-40B4-BE49-F238E27FC236}">
                  <a16:creationId xmlns:a16="http://schemas.microsoft.com/office/drawing/2014/main" id="{F33DEB17-423F-4070-9677-520034CB4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Oval 21">
              <a:extLst>
                <a:ext uri="{FF2B5EF4-FFF2-40B4-BE49-F238E27FC236}">
                  <a16:creationId xmlns:a16="http://schemas.microsoft.com/office/drawing/2014/main" id="{29E549A7-B5A1-4F55-A020-C34D3006D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Oval 22">
              <a:extLst>
                <a:ext uri="{FF2B5EF4-FFF2-40B4-BE49-F238E27FC236}">
                  <a16:creationId xmlns:a16="http://schemas.microsoft.com/office/drawing/2014/main" id="{BA9662AE-ADA6-4B5F-B42F-DB854FB78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Oval 23">
              <a:extLst>
                <a:ext uri="{FF2B5EF4-FFF2-40B4-BE49-F238E27FC236}">
                  <a16:creationId xmlns:a16="http://schemas.microsoft.com/office/drawing/2014/main" id="{8F8F2B9F-804C-4355-9F0D-01D374FA4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Oval 24">
              <a:extLst>
                <a:ext uri="{FF2B5EF4-FFF2-40B4-BE49-F238E27FC236}">
                  <a16:creationId xmlns:a16="http://schemas.microsoft.com/office/drawing/2014/main" id="{7EF2E2E8-7390-4452-B873-011B0BF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F1554BAE-7422-4D25-BAA8-C5F28E5FA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E12F88B4-499C-4F79-9DC9-60C4CA47B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Which one is better? B1 or B2?</a:t>
            </a:r>
          </a:p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How do you define better?</a:t>
            </a:r>
          </a:p>
        </p:txBody>
      </p:sp>
      <p:grpSp>
        <p:nvGrpSpPr>
          <p:cNvPr id="67587" name="Group 3">
            <a:extLst>
              <a:ext uri="{FF2B5EF4-FFF2-40B4-BE49-F238E27FC236}">
                <a16:creationId xmlns:a16="http://schemas.microsoft.com/office/drawing/2014/main" id="{FE16500E-76F5-4986-ADDD-760E4615107C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7588" name="Rectangle 4">
              <a:extLst>
                <a:ext uri="{FF2B5EF4-FFF2-40B4-BE49-F238E27FC236}">
                  <a16:creationId xmlns:a16="http://schemas.microsoft.com/office/drawing/2014/main" id="{DA8AAB1F-78A3-4F1F-8D18-C80308941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9" name="Rectangle 5">
              <a:extLst>
                <a:ext uri="{FF2B5EF4-FFF2-40B4-BE49-F238E27FC236}">
                  <a16:creationId xmlns:a16="http://schemas.microsoft.com/office/drawing/2014/main" id="{74649C93-A7AD-4CC3-B2D1-21370FE9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" name="Rectangle 6">
              <a:extLst>
                <a:ext uri="{FF2B5EF4-FFF2-40B4-BE49-F238E27FC236}">
                  <a16:creationId xmlns:a16="http://schemas.microsoft.com/office/drawing/2014/main" id="{745E23CB-4ADB-4469-8352-9EFBB62C2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1" name="Rectangle 7">
              <a:extLst>
                <a:ext uri="{FF2B5EF4-FFF2-40B4-BE49-F238E27FC236}">
                  <a16:creationId xmlns:a16="http://schemas.microsoft.com/office/drawing/2014/main" id="{8345F8AC-5E78-40DE-A9D0-EE1982FFF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2" name="Rectangle 8">
              <a:extLst>
                <a:ext uri="{FF2B5EF4-FFF2-40B4-BE49-F238E27FC236}">
                  <a16:creationId xmlns:a16="http://schemas.microsoft.com/office/drawing/2014/main" id="{88D61FC1-80C9-42A4-954F-49DDBAEE9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3" name="Rectangle 9">
              <a:extLst>
                <a:ext uri="{FF2B5EF4-FFF2-40B4-BE49-F238E27FC236}">
                  <a16:creationId xmlns:a16="http://schemas.microsoft.com/office/drawing/2014/main" id="{8E13BDFB-63CB-497A-8748-8522A5057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4" name="Rectangle 10">
              <a:extLst>
                <a:ext uri="{FF2B5EF4-FFF2-40B4-BE49-F238E27FC236}">
                  <a16:creationId xmlns:a16="http://schemas.microsoft.com/office/drawing/2014/main" id="{A1FF863A-33FC-443E-80D9-FFC3B5BAD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5" name="Rectangle 11">
              <a:extLst>
                <a:ext uri="{FF2B5EF4-FFF2-40B4-BE49-F238E27FC236}">
                  <a16:creationId xmlns:a16="http://schemas.microsoft.com/office/drawing/2014/main" id="{D4781EFE-D3D7-4D42-9FE5-38FD3646C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6" name="Rectangle 12">
              <a:extLst>
                <a:ext uri="{FF2B5EF4-FFF2-40B4-BE49-F238E27FC236}">
                  <a16:creationId xmlns:a16="http://schemas.microsoft.com/office/drawing/2014/main" id="{6138931A-4DAD-42D8-AC15-6B90064BA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7" name="Oval 13">
              <a:extLst>
                <a:ext uri="{FF2B5EF4-FFF2-40B4-BE49-F238E27FC236}">
                  <a16:creationId xmlns:a16="http://schemas.microsoft.com/office/drawing/2014/main" id="{10EEA017-14A9-43EA-8648-98CC4F3D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Oval 14">
              <a:extLst>
                <a:ext uri="{FF2B5EF4-FFF2-40B4-BE49-F238E27FC236}">
                  <a16:creationId xmlns:a16="http://schemas.microsoft.com/office/drawing/2014/main" id="{1E1D2D4D-D708-49A3-9AA3-0E9F478BA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9" name="Oval 15">
              <a:extLst>
                <a:ext uri="{FF2B5EF4-FFF2-40B4-BE49-F238E27FC236}">
                  <a16:creationId xmlns:a16="http://schemas.microsoft.com/office/drawing/2014/main" id="{1427656E-94BF-4413-9922-51AD5EAC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0" name="Oval 16">
              <a:extLst>
                <a:ext uri="{FF2B5EF4-FFF2-40B4-BE49-F238E27FC236}">
                  <a16:creationId xmlns:a16="http://schemas.microsoft.com/office/drawing/2014/main" id="{86A73DC9-D748-4909-B7F8-8F37F8FD1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Oval 17">
              <a:extLst>
                <a:ext uri="{FF2B5EF4-FFF2-40B4-BE49-F238E27FC236}">
                  <a16:creationId xmlns:a16="http://schemas.microsoft.com/office/drawing/2014/main" id="{49068219-4243-4813-9A80-F4A9C3016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Oval 18">
              <a:extLst>
                <a:ext uri="{FF2B5EF4-FFF2-40B4-BE49-F238E27FC236}">
                  <a16:creationId xmlns:a16="http://schemas.microsoft.com/office/drawing/2014/main" id="{FFE341F9-3484-469F-AE5D-4F3E26C09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3" name="Oval 19">
              <a:extLst>
                <a:ext uri="{FF2B5EF4-FFF2-40B4-BE49-F238E27FC236}">
                  <a16:creationId xmlns:a16="http://schemas.microsoft.com/office/drawing/2014/main" id="{C4E6E283-7AF6-4E83-A770-F63D3C0E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604" name="Line 20">
            <a:extLst>
              <a:ext uri="{FF2B5EF4-FFF2-40B4-BE49-F238E27FC236}">
                <a16:creationId xmlns:a16="http://schemas.microsoft.com/office/drawing/2014/main" id="{1A4E0F8E-C767-41F0-8C1B-DA2BC887B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5" name="Line 21">
            <a:extLst>
              <a:ext uri="{FF2B5EF4-FFF2-40B4-BE49-F238E27FC236}">
                <a16:creationId xmlns:a16="http://schemas.microsoft.com/office/drawing/2014/main" id="{C377B705-7ADF-42B9-A706-901812ED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6" name="Text Box 22">
            <a:extLst>
              <a:ext uri="{FF2B5EF4-FFF2-40B4-BE49-F238E27FC236}">
                <a16:creationId xmlns:a16="http://schemas.microsoft.com/office/drawing/2014/main" id="{DE0C0D1A-76C6-4D5C-841E-6BBE2CC9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216025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B1</a:t>
            </a:r>
          </a:p>
        </p:txBody>
      </p:sp>
      <p:sp>
        <p:nvSpPr>
          <p:cNvPr id="67607" name="Text Box 23">
            <a:extLst>
              <a:ext uri="{FF2B5EF4-FFF2-40B4-BE49-F238E27FC236}">
                <a16:creationId xmlns:a16="http://schemas.microsoft.com/office/drawing/2014/main" id="{DD1C134F-1D28-43BB-A06F-9706C6E94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813050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F8A365A8-3AF0-4EA2-AFE8-A5BF747A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9CA49CC7-250F-4AD5-BCF2-5C3EBEEF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Find hyperplane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maximizes</a:t>
            </a:r>
            <a:r>
              <a:rPr lang="en-US" altLang="en-US" sz="2000" dirty="0">
                <a:latin typeface="+mn-lt"/>
              </a:rPr>
              <a:t> the margin =&gt; B1 is better than B2</a:t>
            </a:r>
          </a:p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Larger margin = more robust = less expected generalization error</a:t>
            </a:r>
          </a:p>
        </p:txBody>
      </p:sp>
      <p:grpSp>
        <p:nvGrpSpPr>
          <p:cNvPr id="68611" name="Group 3">
            <a:extLst>
              <a:ext uri="{FF2B5EF4-FFF2-40B4-BE49-F238E27FC236}">
                <a16:creationId xmlns:a16="http://schemas.microsoft.com/office/drawing/2014/main" id="{EACDD8FA-740C-41ED-A55F-EA9AC3F6841F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8612" name="Rectangle 4">
              <a:extLst>
                <a:ext uri="{FF2B5EF4-FFF2-40B4-BE49-F238E27FC236}">
                  <a16:creationId xmlns:a16="http://schemas.microsoft.com/office/drawing/2014/main" id="{7BA539AB-D895-487F-9F0C-0B9CA183F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3" name="Rectangle 5">
              <a:extLst>
                <a:ext uri="{FF2B5EF4-FFF2-40B4-BE49-F238E27FC236}">
                  <a16:creationId xmlns:a16="http://schemas.microsoft.com/office/drawing/2014/main" id="{ED73E87D-A5D2-45DF-B473-4C551B186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4" name="Rectangle 6">
              <a:extLst>
                <a:ext uri="{FF2B5EF4-FFF2-40B4-BE49-F238E27FC236}">
                  <a16:creationId xmlns:a16="http://schemas.microsoft.com/office/drawing/2014/main" id="{106301EA-1BBB-4DA3-9373-226963549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Rectangle 7">
              <a:extLst>
                <a:ext uri="{FF2B5EF4-FFF2-40B4-BE49-F238E27FC236}">
                  <a16:creationId xmlns:a16="http://schemas.microsoft.com/office/drawing/2014/main" id="{33D2608B-4067-462C-A0CB-A19B6D26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6" name="Rectangle 8">
              <a:extLst>
                <a:ext uri="{FF2B5EF4-FFF2-40B4-BE49-F238E27FC236}">
                  <a16:creationId xmlns:a16="http://schemas.microsoft.com/office/drawing/2014/main" id="{59C395A6-7F8D-46AA-B3D7-A34A65EF1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7" name="Rectangle 9">
              <a:extLst>
                <a:ext uri="{FF2B5EF4-FFF2-40B4-BE49-F238E27FC236}">
                  <a16:creationId xmlns:a16="http://schemas.microsoft.com/office/drawing/2014/main" id="{580C8371-5D25-45CC-9245-CD6894DAD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Rectangle 10">
              <a:extLst>
                <a:ext uri="{FF2B5EF4-FFF2-40B4-BE49-F238E27FC236}">
                  <a16:creationId xmlns:a16="http://schemas.microsoft.com/office/drawing/2014/main" id="{E63AE8CB-4F81-45CE-97AB-1A96CBD4C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9" name="Rectangle 11">
              <a:extLst>
                <a:ext uri="{FF2B5EF4-FFF2-40B4-BE49-F238E27FC236}">
                  <a16:creationId xmlns:a16="http://schemas.microsoft.com/office/drawing/2014/main" id="{1236CE41-87FA-4F68-B258-071443CA0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Rectangle 12">
              <a:extLst>
                <a:ext uri="{FF2B5EF4-FFF2-40B4-BE49-F238E27FC236}">
                  <a16:creationId xmlns:a16="http://schemas.microsoft.com/office/drawing/2014/main" id="{B667B00E-6A07-47F2-BD44-D1D1A56BE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1" name="Oval 13">
              <a:extLst>
                <a:ext uri="{FF2B5EF4-FFF2-40B4-BE49-F238E27FC236}">
                  <a16:creationId xmlns:a16="http://schemas.microsoft.com/office/drawing/2014/main" id="{F0315B46-7223-4A24-AD8A-18A4777F2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2" name="Oval 14">
              <a:extLst>
                <a:ext uri="{FF2B5EF4-FFF2-40B4-BE49-F238E27FC236}">
                  <a16:creationId xmlns:a16="http://schemas.microsoft.com/office/drawing/2014/main" id="{D73F12C0-8768-4DD4-B41D-4B9B6530C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3" name="Oval 15">
              <a:extLst>
                <a:ext uri="{FF2B5EF4-FFF2-40B4-BE49-F238E27FC236}">
                  <a16:creationId xmlns:a16="http://schemas.microsoft.com/office/drawing/2014/main" id="{4B68B0BC-7C7E-4DC6-AF95-5E7D089F0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Oval 16">
              <a:extLst>
                <a:ext uri="{FF2B5EF4-FFF2-40B4-BE49-F238E27FC236}">
                  <a16:creationId xmlns:a16="http://schemas.microsoft.com/office/drawing/2014/main" id="{B3FB3D5D-D2B2-4479-8C52-E7B29493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5" name="Oval 17">
              <a:extLst>
                <a:ext uri="{FF2B5EF4-FFF2-40B4-BE49-F238E27FC236}">
                  <a16:creationId xmlns:a16="http://schemas.microsoft.com/office/drawing/2014/main" id="{BD4F460F-3138-4AFB-92DF-F731930B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Oval 18">
              <a:extLst>
                <a:ext uri="{FF2B5EF4-FFF2-40B4-BE49-F238E27FC236}">
                  <a16:creationId xmlns:a16="http://schemas.microsoft.com/office/drawing/2014/main" id="{988C3B43-9AB1-426A-AF10-9375F31F0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Oval 19">
              <a:extLst>
                <a:ext uri="{FF2B5EF4-FFF2-40B4-BE49-F238E27FC236}">
                  <a16:creationId xmlns:a16="http://schemas.microsoft.com/office/drawing/2014/main" id="{9ACFA55B-3EA7-4B88-BCEC-A2D218720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28" name="Line 20">
            <a:extLst>
              <a:ext uri="{FF2B5EF4-FFF2-40B4-BE49-F238E27FC236}">
                <a16:creationId xmlns:a16="http://schemas.microsoft.com/office/drawing/2014/main" id="{57993888-8AAD-4D80-8B37-F83896F91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9" name="Line 21">
            <a:extLst>
              <a:ext uri="{FF2B5EF4-FFF2-40B4-BE49-F238E27FC236}">
                <a16:creationId xmlns:a16="http://schemas.microsoft.com/office/drawing/2014/main" id="{F9AEBEEE-4D4B-4698-965C-8C3C4030C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0" name="Text Box 22">
            <a:extLst>
              <a:ext uri="{FF2B5EF4-FFF2-40B4-BE49-F238E27FC236}">
                <a16:creationId xmlns:a16="http://schemas.microsoft.com/office/drawing/2014/main" id="{EBEB4686-3127-4BD8-828D-043897436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216025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B1</a:t>
            </a:r>
          </a:p>
        </p:txBody>
      </p:sp>
      <p:sp>
        <p:nvSpPr>
          <p:cNvPr id="68631" name="Text Box 23">
            <a:extLst>
              <a:ext uri="{FF2B5EF4-FFF2-40B4-BE49-F238E27FC236}">
                <a16:creationId xmlns:a16="http://schemas.microsoft.com/office/drawing/2014/main" id="{41EAAD54-9DB7-48CF-ADB1-790621BB8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813050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B2</a:t>
            </a:r>
          </a:p>
        </p:txBody>
      </p:sp>
      <p:sp>
        <p:nvSpPr>
          <p:cNvPr id="68632" name="Line 24">
            <a:extLst>
              <a:ext uri="{FF2B5EF4-FFF2-40B4-BE49-F238E27FC236}">
                <a16:creationId xmlns:a16="http://schemas.microsoft.com/office/drawing/2014/main" id="{9CBA28C7-F398-47FF-B623-BE6F5BA50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3113" y="1406525"/>
            <a:ext cx="3595687" cy="3446463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3" name="Line 25">
            <a:extLst>
              <a:ext uri="{FF2B5EF4-FFF2-40B4-BE49-F238E27FC236}">
                <a16:creationId xmlns:a16="http://schemas.microsoft.com/office/drawing/2014/main" id="{5726138B-C50D-4832-BFF0-1D858B3A4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982788"/>
            <a:ext cx="3635375" cy="3506787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4" name="Line 26">
            <a:extLst>
              <a:ext uri="{FF2B5EF4-FFF2-40B4-BE49-F238E27FC236}">
                <a16:creationId xmlns:a16="http://schemas.microsoft.com/office/drawing/2014/main" id="{46569C94-7894-47EE-A095-F62F98F03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4325" y="3971925"/>
            <a:ext cx="608013" cy="62547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5" name="Text Box 27">
            <a:extLst>
              <a:ext uri="{FF2B5EF4-FFF2-40B4-BE49-F238E27FC236}">
                <a16:creationId xmlns:a16="http://schemas.microsoft.com/office/drawing/2014/main" id="{57DB0BDA-2A0E-4796-9EDC-594F25309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4179888"/>
            <a:ext cx="7286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300" b="1">
                <a:latin typeface="Arial" panose="020B0604020202020204" pitchFamily="34" charset="0"/>
              </a:rPr>
              <a:t>margin</a:t>
            </a:r>
          </a:p>
        </p:txBody>
      </p:sp>
      <p:sp>
        <p:nvSpPr>
          <p:cNvPr id="68636" name="Line 28">
            <a:extLst>
              <a:ext uri="{FF2B5EF4-FFF2-40B4-BE49-F238E27FC236}">
                <a16:creationId xmlns:a16="http://schemas.microsoft.com/office/drawing/2014/main" id="{866A681A-6AB9-4B72-9E54-9E1B5A0FC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2827338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7" name="Line 29">
            <a:extLst>
              <a:ext uri="{FF2B5EF4-FFF2-40B4-BE49-F238E27FC236}">
                <a16:creationId xmlns:a16="http://schemas.microsoft.com/office/drawing/2014/main" id="{FB83CB0A-E95F-4CEC-879D-3CA94F5B7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294063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61E0972-46C3-468B-9BCA-03E1ADC89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 Vector Machines</a:t>
            </a:r>
          </a:p>
        </p:txBody>
      </p:sp>
      <p:graphicFrame>
        <p:nvGraphicFramePr>
          <p:cNvPr id="69634" name="Object 2">
            <a:extLst>
              <a:ext uri="{FF2B5EF4-FFF2-40B4-BE49-F238E27FC236}">
                <a16:creationId xmlns:a16="http://schemas.microsoft.com/office/drawing/2014/main" id="{10F6540F-648C-45B0-B075-42A163C1A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31840" imgH="7017120" progId="">
                  <p:embed/>
                </p:oleObj>
              </mc:Choice>
              <mc:Fallback>
                <p:oleObj r:id="rId3" imgW="7431840" imgH="70171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Line 3">
            <a:extLst>
              <a:ext uri="{FF2B5EF4-FFF2-40B4-BE49-F238E27FC236}">
                <a16:creationId xmlns:a16="http://schemas.microsoft.com/office/drawing/2014/main" id="{8918E278-3D11-47E8-9FAB-0C872479B4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7213" y="1905000"/>
            <a:ext cx="1222375" cy="762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9E7A6F18-BFC8-4241-9C6B-0BADA7525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590800"/>
          <a:ext cx="14351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38720" imgH="169560" progId="">
                  <p:embed/>
                </p:oleObj>
              </mc:Choice>
              <mc:Fallback>
                <p:oleObj r:id="rId5" imgW="738720" imgH="1695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1435100" cy="319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Line 5">
            <a:extLst>
              <a:ext uri="{FF2B5EF4-FFF2-40B4-BE49-F238E27FC236}">
                <a16:creationId xmlns:a16="http://schemas.microsoft.com/office/drawing/2014/main" id="{0E6F5D04-9E4B-45E3-99FB-A8084B2E46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7213" y="2438400"/>
            <a:ext cx="1298575" cy="823913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38" name="Object 6">
            <a:extLst>
              <a:ext uri="{FF2B5EF4-FFF2-40B4-BE49-F238E27FC236}">
                <a16:creationId xmlns:a16="http://schemas.microsoft.com/office/drawing/2014/main" id="{EBFFFFCD-7A1F-491A-85DD-EDEC23CEC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538" y="3186113"/>
          <a:ext cx="15716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49960" imgH="169560" progId="">
                  <p:embed/>
                </p:oleObj>
              </mc:Choice>
              <mc:Fallback>
                <p:oleObj r:id="rId7" imgW="849960" imgH="1695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186113"/>
                        <a:ext cx="1571625" cy="3190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Line 7">
            <a:extLst>
              <a:ext uri="{FF2B5EF4-FFF2-40B4-BE49-F238E27FC236}">
                <a16:creationId xmlns:a16="http://schemas.microsoft.com/office/drawing/2014/main" id="{37250326-D303-4C8F-A638-6C242783FD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503613"/>
            <a:ext cx="1219200" cy="779462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40" name="Object 8">
            <a:extLst>
              <a:ext uri="{FF2B5EF4-FFF2-40B4-BE49-F238E27FC236}">
                <a16:creationId xmlns:a16="http://schemas.microsoft.com/office/drawing/2014/main" id="{6175C6DD-7586-4549-9556-2CD1219B8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7575" y="3048000"/>
          <a:ext cx="1571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807480" imgH="169560" progId="">
                  <p:embed/>
                </p:oleObj>
              </mc:Choice>
              <mc:Fallback>
                <p:oleObj r:id="rId9" imgW="807480" imgH="16956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3048000"/>
                        <a:ext cx="1571625" cy="319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>
            <a:extLst>
              <a:ext uri="{FF2B5EF4-FFF2-40B4-BE49-F238E27FC236}">
                <a16:creationId xmlns:a16="http://schemas.microsoft.com/office/drawing/2014/main" id="{604FAFA7-2F57-4504-A3EA-D45BDF059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" y="5562600"/>
          <a:ext cx="3937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336120" imgH="190080" progId="">
                  <p:embed/>
                </p:oleObj>
              </mc:Choice>
              <mc:Fallback>
                <p:oleObj r:id="rId11" imgW="3336120" imgH="1900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562600"/>
                        <a:ext cx="3937000" cy="839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>
            <a:extLst>
              <a:ext uri="{FF2B5EF4-FFF2-40B4-BE49-F238E27FC236}">
                <a16:creationId xmlns:a16="http://schemas.microsoft.com/office/drawing/2014/main" id="{0C2D1AAC-03D6-411D-93C5-26E206EB1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0088" y="5575300"/>
          <a:ext cx="17986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059480" imgH="392040" progId="">
                  <p:embed/>
                </p:oleObj>
              </mc:Choice>
              <mc:Fallback>
                <p:oleObj r:id="rId13" imgW="1059480" imgH="39204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5575300"/>
                        <a:ext cx="1798637" cy="752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3BC4E427-C84B-46CC-911B-FEA3A774D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5FEA4576-4542-4BD7-BA3D-AA082A94A8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want to maximize:</a:t>
            </a:r>
          </a:p>
          <a:p>
            <a:endParaRPr lang="en-US" altLang="en-US"/>
          </a:p>
          <a:p>
            <a:pPr lvl="1"/>
            <a:r>
              <a:rPr lang="en-US" altLang="en-US"/>
              <a:t>Which is equivalent to minimizing:</a:t>
            </a:r>
          </a:p>
          <a:p>
            <a:endParaRPr lang="en-US" altLang="en-US"/>
          </a:p>
          <a:p>
            <a:pPr lvl="1"/>
            <a:r>
              <a:rPr lang="en-US" altLang="en-US"/>
              <a:t>But subjected to the following constraints: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2"/>
            <a:r>
              <a:rPr lang="en-US" altLang="en-US"/>
              <a:t> This is a constrained optimization problem</a:t>
            </a:r>
          </a:p>
          <a:p>
            <a:pPr lvl="3"/>
            <a:r>
              <a:rPr lang="en-US" altLang="en-US"/>
              <a:t>Numerical approaches to solve it (e.g., quadratic programming)</a:t>
            </a:r>
          </a:p>
        </p:txBody>
      </p:sp>
      <p:graphicFrame>
        <p:nvGraphicFramePr>
          <p:cNvPr id="70659" name="Object 3">
            <a:extLst>
              <a:ext uri="{FF2B5EF4-FFF2-40B4-BE49-F238E27FC236}">
                <a16:creationId xmlns:a16="http://schemas.microsoft.com/office/drawing/2014/main" id="{55527B82-3D71-49BF-9069-BE42F7247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990600"/>
          <a:ext cx="2286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59480" imgH="392040" progId="">
                  <p:embed/>
                </p:oleObj>
              </mc:Choice>
              <mc:Fallback>
                <p:oleObj r:id="rId3" imgW="1059480" imgH="392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90600"/>
                        <a:ext cx="2286000" cy="955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78E80CEF-62A9-412A-83B3-C72F39AF3E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4713" y="4216400"/>
          <a:ext cx="50180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434400" imgH="223200" progId="">
                  <p:embed/>
                </p:oleObj>
              </mc:Choice>
              <mc:Fallback>
                <p:oleObj r:id="rId5" imgW="3434400" imgH="223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4216400"/>
                        <a:ext cx="5018087" cy="1085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33F09694-B2EE-47D0-A73E-FB7AB0AB2B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1939925"/>
          <a:ext cx="19383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18360" imgH="392040" progId="">
                  <p:embed/>
                </p:oleObj>
              </mc:Choice>
              <mc:Fallback>
                <p:oleObj r:id="rId7" imgW="918360" imgH="392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39925"/>
                        <a:ext cx="1938338" cy="955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DA1A089A-5E30-41AA-82B2-2C14EAE91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24BDD9F-0954-436B-8D5A-FF0FD5A04B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35100"/>
            <a:ext cx="7886700" cy="519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What if the problem is not linearly separable?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Use slack variables to account for violations</a:t>
            </a:r>
          </a:p>
          <a:p>
            <a:r>
              <a:rPr lang="en-US" altLang="en-US" dirty="0"/>
              <a:t>Use hyperplane that minimizes slack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B807F1-382F-46A5-8880-204862C9E009}"/>
              </a:ext>
            </a:extLst>
          </p:cNvPr>
          <p:cNvGrpSpPr/>
          <p:nvPr/>
        </p:nvGrpSpPr>
        <p:grpSpPr>
          <a:xfrm>
            <a:off x="2376489" y="2043113"/>
            <a:ext cx="3643312" cy="3519487"/>
            <a:chOff x="2376488" y="1585913"/>
            <a:chExt cx="4244975" cy="4083050"/>
          </a:xfrm>
        </p:grpSpPr>
        <p:grpSp>
          <p:nvGrpSpPr>
            <p:cNvPr id="71683" name="Group 3">
              <a:extLst>
                <a:ext uri="{FF2B5EF4-FFF2-40B4-BE49-F238E27FC236}">
                  <a16:creationId xmlns:a16="http://schemas.microsoft.com/office/drawing/2014/main" id="{40E8CB79-1C39-414B-B3BE-CFA21AAA0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2863" y="2082800"/>
              <a:ext cx="4037012" cy="3122613"/>
              <a:chOff x="1627" y="1312"/>
              <a:chExt cx="2543" cy="1967"/>
            </a:xfrm>
          </p:grpSpPr>
          <p:sp>
            <p:nvSpPr>
              <p:cNvPr id="71684" name="Oval 4">
                <a:extLst>
                  <a:ext uri="{FF2B5EF4-FFF2-40B4-BE49-F238E27FC236}">
                    <a16:creationId xmlns:a16="http://schemas.microsoft.com/office/drawing/2014/main" id="{230DCEE0-2448-41D2-A699-9485A3EDB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" y="1312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5" name="Oval 5">
                <a:extLst>
                  <a:ext uri="{FF2B5EF4-FFF2-40B4-BE49-F238E27FC236}">
                    <a16:creationId xmlns:a16="http://schemas.microsoft.com/office/drawing/2014/main" id="{89B99B52-EFFF-4E5D-9683-9C485FA2B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1888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6" name="Oval 6">
                <a:extLst>
                  <a:ext uri="{FF2B5EF4-FFF2-40B4-BE49-F238E27FC236}">
                    <a16:creationId xmlns:a16="http://schemas.microsoft.com/office/drawing/2014/main" id="{2DA50EF9-0955-4452-B058-2F63ECE2A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" y="1360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7" name="Oval 7">
                <a:extLst>
                  <a:ext uri="{FF2B5EF4-FFF2-40B4-BE49-F238E27FC236}">
                    <a16:creationId xmlns:a16="http://schemas.microsoft.com/office/drawing/2014/main" id="{3F31A4A6-561C-462F-B6E6-60A099857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5" y="2944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8" name="Oval 8">
                <a:extLst>
                  <a:ext uri="{FF2B5EF4-FFF2-40B4-BE49-F238E27FC236}">
                    <a16:creationId xmlns:a16="http://schemas.microsoft.com/office/drawing/2014/main" id="{DB61851B-D0FF-449E-9EDB-93B932627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" y="2080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9" name="Oval 9">
                <a:extLst>
                  <a:ext uri="{FF2B5EF4-FFF2-40B4-BE49-F238E27FC236}">
                    <a16:creationId xmlns:a16="http://schemas.microsoft.com/office/drawing/2014/main" id="{DDBA58A4-E79A-4E1B-A48B-527B68D1D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5" y="2416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690" name="Rectangle 10">
              <a:extLst>
                <a:ext uri="{FF2B5EF4-FFF2-40B4-BE49-F238E27FC236}">
                  <a16:creationId xmlns:a16="http://schemas.microsoft.com/office/drawing/2014/main" id="{4BB67C8C-4A6B-4165-86CD-7DF7C59E1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1585913"/>
              <a:ext cx="4244975" cy="40830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1" name="Rectangle 11">
              <a:extLst>
                <a:ext uri="{FF2B5EF4-FFF2-40B4-BE49-F238E27FC236}">
                  <a16:creationId xmlns:a16="http://schemas.microsoft.com/office/drawing/2014/main" id="{35EAC813-7766-4590-BF04-E3C5F999D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525" y="3514725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2" name="Rectangle 12">
              <a:extLst>
                <a:ext uri="{FF2B5EF4-FFF2-40B4-BE49-F238E27FC236}">
                  <a16:creationId xmlns:a16="http://schemas.microsoft.com/office/drawing/2014/main" id="{7CA0779E-2EE3-4315-8F74-4D519DDE3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013" y="4090988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3" name="Rectangle 13">
              <a:extLst>
                <a:ext uri="{FF2B5EF4-FFF2-40B4-BE49-F238E27FC236}">
                  <a16:creationId xmlns:a16="http://schemas.microsoft.com/office/drawing/2014/main" id="{EA3C915E-B23E-4CA0-B4AB-12BD5EF62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713" y="445135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4" name="Rectangle 14">
              <a:extLst>
                <a:ext uri="{FF2B5EF4-FFF2-40B4-BE49-F238E27FC236}">
                  <a16:creationId xmlns:a16="http://schemas.microsoft.com/office/drawing/2014/main" id="{0D35A20A-6D11-4E74-804C-E1BC6D319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500" y="50990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5" name="Rectangle 15">
              <a:extLst>
                <a:ext uri="{FF2B5EF4-FFF2-40B4-BE49-F238E27FC236}">
                  <a16:creationId xmlns:a16="http://schemas.microsoft.com/office/drawing/2014/main" id="{F2430678-4CEB-4C69-92CA-F56BFB34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588" y="531495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6" name="Rectangle 16">
              <a:extLst>
                <a:ext uri="{FF2B5EF4-FFF2-40B4-BE49-F238E27FC236}">
                  <a16:creationId xmlns:a16="http://schemas.microsoft.com/office/drawing/2014/main" id="{48B66E44-1B34-496B-A397-341A861F4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950" y="3875088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7" name="Rectangle 17">
              <a:extLst>
                <a:ext uri="{FF2B5EF4-FFF2-40B4-BE49-F238E27FC236}">
                  <a16:creationId xmlns:a16="http://schemas.microsoft.com/office/drawing/2014/main" id="{AF407469-735F-45A8-9FDC-BA2D3619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672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8" name="Rectangle 18">
              <a:extLst>
                <a:ext uri="{FF2B5EF4-FFF2-40B4-BE49-F238E27FC236}">
                  <a16:creationId xmlns:a16="http://schemas.microsoft.com/office/drawing/2014/main" id="{186D4C81-7661-4069-91C4-BA8E46F1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550" y="53149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9" name="Oval 19">
              <a:extLst>
                <a:ext uri="{FF2B5EF4-FFF2-40B4-BE49-F238E27FC236}">
                  <a16:creationId xmlns:a16="http://schemas.microsoft.com/office/drawing/2014/main" id="{E52C9C0D-3898-43CC-BDCD-D33CA800D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213" y="2033588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0" name="Oval 20">
              <a:extLst>
                <a:ext uri="{FF2B5EF4-FFF2-40B4-BE49-F238E27FC236}">
                  <a16:creationId xmlns:a16="http://schemas.microsoft.com/office/drawing/2014/main" id="{667408BA-674F-4BC6-BC94-F9DC9DC41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75" y="239236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1" name="Oval 21">
              <a:extLst>
                <a:ext uri="{FF2B5EF4-FFF2-40B4-BE49-F238E27FC236}">
                  <a16:creationId xmlns:a16="http://schemas.microsoft.com/office/drawing/2014/main" id="{C8B4E2B1-E853-4B75-A5EB-7F79ADC56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3" y="3221038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2" name="Oval 22">
              <a:extLst>
                <a:ext uri="{FF2B5EF4-FFF2-40B4-BE49-F238E27FC236}">
                  <a16:creationId xmlns:a16="http://schemas.microsoft.com/office/drawing/2014/main" id="{49C8C7BE-A602-4266-BA95-FC015EF1E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185261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3" name="Oval 23">
              <a:extLst>
                <a:ext uri="{FF2B5EF4-FFF2-40B4-BE49-F238E27FC236}">
                  <a16:creationId xmlns:a16="http://schemas.microsoft.com/office/drawing/2014/main" id="{177E5C3E-790A-493A-B117-5BE7E4C74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925" y="210502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4" name="Oval 24">
              <a:extLst>
                <a:ext uri="{FF2B5EF4-FFF2-40B4-BE49-F238E27FC236}">
                  <a16:creationId xmlns:a16="http://schemas.microsoft.com/office/drawing/2014/main" id="{FE9C0D31-DF5D-40A2-96E2-40F05F088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286067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5" name="Oval 25">
              <a:extLst>
                <a:ext uri="{FF2B5EF4-FFF2-40B4-BE49-F238E27FC236}">
                  <a16:creationId xmlns:a16="http://schemas.microsoft.com/office/drawing/2014/main" id="{35D82E99-DC0C-4432-8D93-1B88212F0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925" y="3689350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6" name="Line 26">
              <a:extLst>
                <a:ext uri="{FF2B5EF4-FFF2-40B4-BE49-F238E27FC236}">
                  <a16:creationId xmlns:a16="http://schemas.microsoft.com/office/drawing/2014/main" id="{DD0C7AAB-2B1A-41D8-BF0F-07F071780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488" y="1585913"/>
              <a:ext cx="4244975" cy="4083050"/>
            </a:xfrm>
            <a:prstGeom prst="lin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7" name="Text Box 27">
              <a:extLst>
                <a:ext uri="{FF2B5EF4-FFF2-40B4-BE49-F238E27FC236}">
                  <a16:creationId xmlns:a16="http://schemas.microsoft.com/office/drawing/2014/main" id="{98BE1C10-389A-4F29-8490-8A34964B8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6125" y="4614863"/>
              <a:ext cx="592138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300" b="1">
                  <a:latin typeface="Arial" panose="020B0604020202020204" pitchFamily="34" charset="0"/>
                </a:rPr>
                <a:t>slack</a:t>
              </a:r>
            </a:p>
          </p:txBody>
        </p:sp>
        <p:sp>
          <p:nvSpPr>
            <p:cNvPr id="71708" name="Oval 28">
              <a:extLst>
                <a:ext uri="{FF2B5EF4-FFF2-40B4-BE49-F238E27FC236}">
                  <a16:creationId xmlns:a16="http://schemas.microsoft.com/office/drawing/2014/main" id="{AF8D1488-9C6B-485C-9F79-5483B819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888" y="228441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9" name="Oval 29">
              <a:extLst>
                <a:ext uri="{FF2B5EF4-FFF2-40B4-BE49-F238E27FC236}">
                  <a16:creationId xmlns:a16="http://schemas.microsoft.com/office/drawing/2014/main" id="{9C87A070-0071-4AFE-9E0B-4ECB7E6D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413" y="318452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0" name="Oval 30">
              <a:extLst>
                <a:ext uri="{FF2B5EF4-FFF2-40B4-BE49-F238E27FC236}">
                  <a16:creationId xmlns:a16="http://schemas.microsoft.com/office/drawing/2014/main" id="{323DA541-DBED-4995-A9EA-EAD32E4CE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4876800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1" name="Rectangle 31">
              <a:extLst>
                <a:ext uri="{FF2B5EF4-FFF2-40B4-BE49-F238E27FC236}">
                  <a16:creationId xmlns:a16="http://schemas.microsoft.com/office/drawing/2014/main" id="{FE8CC84E-1E17-492C-B4FA-10DB4B09F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538" y="236220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2" name="Rectangle 32">
              <a:extLst>
                <a:ext uri="{FF2B5EF4-FFF2-40B4-BE49-F238E27FC236}">
                  <a16:creationId xmlns:a16="http://schemas.microsoft.com/office/drawing/2014/main" id="{608AEE43-5FD5-4B8D-84E3-32874F148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738" y="3514725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3" name="Rectangle 33">
              <a:extLst>
                <a:ext uri="{FF2B5EF4-FFF2-40B4-BE49-F238E27FC236}">
                  <a16:creationId xmlns:a16="http://schemas.microsoft.com/office/drawing/2014/main" id="{9E11B18D-5741-49B5-83FB-827DE9767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4054475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4" name="Line 34">
              <a:extLst>
                <a:ext uri="{FF2B5EF4-FFF2-40B4-BE49-F238E27FC236}">
                  <a16:creationId xmlns:a16="http://schemas.microsoft.com/office/drawing/2014/main" id="{AA466963-0E36-459D-8AC0-C99BBF472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4913" y="3621088"/>
              <a:ext cx="504825" cy="490537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5" name="Line 35">
              <a:extLst>
                <a:ext uri="{FF2B5EF4-FFF2-40B4-BE49-F238E27FC236}">
                  <a16:creationId xmlns:a16="http://schemas.microsoft.com/office/drawing/2014/main" id="{0F455A5A-DC70-4F84-BD15-C4D31D363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64200" y="4160838"/>
              <a:ext cx="612775" cy="598487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6" name="Line 36">
              <a:extLst>
                <a:ext uri="{FF2B5EF4-FFF2-40B4-BE49-F238E27FC236}">
                  <a16:creationId xmlns:a16="http://schemas.microsoft.com/office/drawing/2014/main" id="{31F99DFB-FADB-45C6-96A0-A8C21AE3A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0125" y="2470150"/>
              <a:ext cx="252413" cy="238125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7" name="Line 37">
              <a:extLst>
                <a:ext uri="{FF2B5EF4-FFF2-40B4-BE49-F238E27FC236}">
                  <a16:creationId xmlns:a16="http://schemas.microsoft.com/office/drawing/2014/main" id="{DDD1EE77-CAF5-49AA-805C-02CE65B7C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8863" y="4433888"/>
              <a:ext cx="471487" cy="442912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8" name="Line 38">
              <a:extLst>
                <a:ext uri="{FF2B5EF4-FFF2-40B4-BE49-F238E27FC236}">
                  <a16:creationId xmlns:a16="http://schemas.microsoft.com/office/drawing/2014/main" id="{8A392450-9C49-4A7A-B896-ED0EBD15F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6225" y="2165350"/>
              <a:ext cx="220663" cy="155575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189259B2-16FA-46FF-814C-BC6015192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 Vector Machines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3AD78BCA-FA76-49BB-8E29-EB103B11DD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What if the problem is not linearly separable?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Introduce slack variables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Need to minimize: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Subject to: </a:t>
            </a:r>
          </a:p>
        </p:txBody>
      </p:sp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B1C288FD-1D1B-4FBC-B693-F78E35D79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8163" y="3657600"/>
          <a:ext cx="566896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25000" imgH="223200" progId="">
                  <p:embed/>
                </p:oleObj>
              </mc:Choice>
              <mc:Fallback>
                <p:oleObj r:id="rId3" imgW="3825000" imgH="223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3657600"/>
                        <a:ext cx="5668962" cy="1085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A3A585DB-E23B-423F-B887-E56633204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133600"/>
          <a:ext cx="35877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596600" imgH="476280" progId="">
                  <p:embed/>
                </p:oleObj>
              </mc:Choice>
              <mc:Fallback>
                <p:oleObj r:id="rId5" imgW="1596600" imgH="4762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33600"/>
                        <a:ext cx="3587750" cy="10429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Oval 5">
            <a:extLst>
              <a:ext uri="{FF2B5EF4-FFF2-40B4-BE49-F238E27FC236}">
                <a16:creationId xmlns:a16="http://schemas.microsoft.com/office/drawing/2014/main" id="{B1464232-1094-494D-B041-C8EED0F66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57600"/>
            <a:ext cx="1143000" cy="533400"/>
          </a:xfrm>
          <a:prstGeom prst="ellipse">
            <a:avLst/>
          </a:prstGeom>
          <a:noFill/>
          <a:ln w="507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Oval 6">
            <a:extLst>
              <a:ext uri="{FF2B5EF4-FFF2-40B4-BE49-F238E27FC236}">
                <a16:creationId xmlns:a16="http://schemas.microsoft.com/office/drawing/2014/main" id="{95A915F7-AE68-4B81-9CF3-3F8F3CD5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91000"/>
            <a:ext cx="1295400" cy="533400"/>
          </a:xfrm>
          <a:prstGeom prst="ellipse">
            <a:avLst/>
          </a:prstGeom>
          <a:noFill/>
          <a:ln w="507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635B8486-D0A7-4647-9B44-0F2CD9F5C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04E11D87-47BD-4172-A54C-4C2A77784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if decision boundary is not linear?</a:t>
            </a:r>
          </a:p>
        </p:txBody>
      </p:sp>
      <p:grpSp>
        <p:nvGrpSpPr>
          <p:cNvPr id="73731" name="Group 3">
            <a:extLst>
              <a:ext uri="{FF2B5EF4-FFF2-40B4-BE49-F238E27FC236}">
                <a16:creationId xmlns:a16="http://schemas.microsoft.com/office/drawing/2014/main" id="{CBEB910D-F303-4D77-A79A-A29DB495102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190030"/>
            <a:ext cx="6170613" cy="4627563"/>
            <a:chOff x="1008" y="1068"/>
            <a:chExt cx="3887" cy="2915"/>
          </a:xfrm>
        </p:grpSpPr>
        <p:pic>
          <p:nvPicPr>
            <p:cNvPr id="73732" name="Picture 4">
              <a:extLst>
                <a:ext uri="{FF2B5EF4-FFF2-40B4-BE49-F238E27FC236}">
                  <a16:creationId xmlns:a16="http://schemas.microsoft.com/office/drawing/2014/main" id="{2DACCFA5-3D38-48F0-BA5C-CA94C519D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068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3733" name="Text Box 5">
              <a:extLst>
                <a:ext uri="{FF2B5EF4-FFF2-40B4-BE49-F238E27FC236}">
                  <a16:creationId xmlns:a16="http://schemas.microsoft.com/office/drawing/2014/main" id="{CCAA64EC-B2EE-4005-8417-56933B276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068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4" name="AutoShape 6">
            <a:extLst>
              <a:ext uri="{FF2B5EF4-FFF2-40B4-BE49-F238E27FC236}">
                <a16:creationId xmlns:a16="http://schemas.microsoft.com/office/drawing/2014/main" id="{99E9CE20-FC90-425D-9F9E-6B04C004EAE5}"/>
              </a:ext>
            </a:extLst>
          </p:cNvPr>
          <p:cNvSpPr>
            <a:spLocks noChangeArrowheads="1"/>
          </p:cNvSpPr>
          <p:nvPr/>
        </p:nvSpPr>
        <p:spPr bwMode="auto">
          <a:xfrm rot="13260000">
            <a:off x="2806667" y="5198267"/>
            <a:ext cx="7924800" cy="2227263"/>
          </a:xfrm>
          <a:custGeom>
            <a:avLst/>
            <a:gdLst>
              <a:gd name="G0" fmla="sin 10800 -5511659"/>
              <a:gd name="G1" fmla="+- G0 10800 0"/>
              <a:gd name="G2" fmla="cos 10800 -5511659"/>
              <a:gd name="G3" fmla="+- G2 10800 0"/>
              <a:gd name="G4" fmla="sin 10800 4893635"/>
              <a:gd name="G5" fmla="+- G4 10800 0"/>
              <a:gd name="G6" fmla="cos 10800 489363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62 h 21600"/>
              <a:gd name="T14" fmla="*/ 21599 w 21600"/>
              <a:gd name="T15" fmla="*/ 211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</a:path>
            </a:pathLst>
          </a:custGeom>
          <a:noFill/>
          <a:ln w="38160" cap="flat">
            <a:solidFill>
              <a:srgbClr val="00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70E5CFED-2596-4211-90BA-C42832A06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Ordered Rule Set vs. Voting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F518131B-AF81-4DDC-BDF2-852066355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/>
          <a:lstStyle/>
          <a:p>
            <a:r>
              <a:rPr lang="en-US" altLang="en-US" dirty="0"/>
              <a:t>Rules are rank ordered according to their priority</a:t>
            </a:r>
          </a:p>
          <a:p>
            <a:pPr lvl="1"/>
            <a:r>
              <a:rPr lang="en-US" altLang="en-US" dirty="0"/>
              <a:t>An ordered rule set is known as a decision list</a:t>
            </a:r>
          </a:p>
          <a:p>
            <a:r>
              <a:rPr lang="en-US" altLang="en-US" dirty="0"/>
              <a:t>When a test record is presented to the classifier </a:t>
            </a:r>
          </a:p>
          <a:p>
            <a:pPr lvl="1"/>
            <a:r>
              <a:rPr lang="en-US" altLang="en-US" dirty="0"/>
              <a:t>It is assigned to the class label of the highest ranked rule it has triggered</a:t>
            </a:r>
          </a:p>
          <a:p>
            <a:pPr lvl="1"/>
            <a:r>
              <a:rPr lang="en-US" altLang="en-US" dirty="0"/>
              <a:t>If none of the rules fired, it is assigned to the default class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Alternative: (weighted) voting by all matching rules.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683A57F-B022-43B3-884F-D016F48FF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457" y="3531394"/>
            <a:ext cx="5483224" cy="1662112"/>
          </a:xfrm>
          <a:prstGeom prst="rect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R2: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(Live in Water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R3: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Amphibians 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7A9E0F46-E81E-43E4-B895-F2CD30C5D31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408613"/>
            <a:ext cx="7999413" cy="458787"/>
            <a:chOff x="384" y="3127"/>
            <a:chExt cx="5039" cy="289"/>
          </a:xfrm>
        </p:grpSpPr>
        <p:pic>
          <p:nvPicPr>
            <p:cNvPr id="9221" name="Picture 5">
              <a:extLst>
                <a:ext uri="{FF2B5EF4-FFF2-40B4-BE49-F238E27FC236}">
                  <a16:creationId xmlns:a16="http://schemas.microsoft.com/office/drawing/2014/main" id="{7ECF6161-09D1-4CCE-B514-DB62F717D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127"/>
              <a:ext cx="503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222" name="Text Box 6">
              <a:extLst>
                <a:ext uri="{FF2B5EF4-FFF2-40B4-BE49-F238E27FC236}">
                  <a16:creationId xmlns:a16="http://schemas.microsoft.com/office/drawing/2014/main" id="{9682351A-87CF-4E02-A7E0-7EE2BCBF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7"/>
              <a:ext cx="503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3" name="Line 7">
            <a:extLst>
              <a:ext uri="{FF2B5EF4-FFF2-40B4-BE49-F238E27FC236}">
                <a16:creationId xmlns:a16="http://schemas.microsoft.com/office/drawing/2014/main" id="{66806E1A-094A-484D-827A-BFFFE6DA8A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413" y="4649788"/>
            <a:ext cx="536575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83903B49-E2E7-44C7-B3D5-46E635574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649788"/>
            <a:ext cx="1588" cy="762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7BCFCA0B-559F-435D-979E-F400BD2EB8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9013" y="5030788"/>
            <a:ext cx="307975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04CFF684-BE68-40D5-81EB-700009018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030788"/>
            <a:ext cx="1588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BB45AF63-1D8A-4B97-95F5-9072E167C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086B69E-DC33-4422-A845-2C0177D28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2713" y="5834323"/>
            <a:ext cx="6515100" cy="1130998"/>
          </a:xfrm>
        </p:spPr>
        <p:txBody>
          <a:bodyPr/>
          <a:lstStyle/>
          <a:p>
            <a:r>
              <a:rPr lang="en-US" altLang="en-US" dirty="0"/>
              <a:t>Project data into higher dimensional space</a:t>
            </a:r>
          </a:p>
          <a:p>
            <a:r>
              <a:rPr lang="en-US" altLang="en-US" dirty="0"/>
              <a:t>Using the Kernel trick!</a:t>
            </a:r>
          </a:p>
        </p:txBody>
      </p:sp>
      <p:grpSp>
        <p:nvGrpSpPr>
          <p:cNvPr id="74755" name="Group 3">
            <a:extLst>
              <a:ext uri="{FF2B5EF4-FFF2-40B4-BE49-F238E27FC236}">
                <a16:creationId xmlns:a16="http://schemas.microsoft.com/office/drawing/2014/main" id="{85DCBF19-EA0A-4CD3-8CB0-5A9B2980E98C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1222375"/>
            <a:ext cx="6170612" cy="4627563"/>
            <a:chOff x="1421" y="770"/>
            <a:chExt cx="3887" cy="2915"/>
          </a:xfrm>
        </p:grpSpPr>
        <p:pic>
          <p:nvPicPr>
            <p:cNvPr id="74756" name="Picture 4">
              <a:extLst>
                <a:ext uri="{FF2B5EF4-FFF2-40B4-BE49-F238E27FC236}">
                  <a16:creationId xmlns:a16="http://schemas.microsoft.com/office/drawing/2014/main" id="{A0E82B87-F8D2-4751-927B-FE2547DF5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" y="770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4757" name="Text Box 5">
              <a:extLst>
                <a:ext uri="{FF2B5EF4-FFF2-40B4-BE49-F238E27FC236}">
                  <a16:creationId xmlns:a16="http://schemas.microsoft.com/office/drawing/2014/main" id="{12C8619A-3E78-4009-B5FA-80ABF32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770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758" name="Group 6">
            <a:extLst>
              <a:ext uri="{FF2B5EF4-FFF2-40B4-BE49-F238E27FC236}">
                <a16:creationId xmlns:a16="http://schemas.microsoft.com/office/drawing/2014/main" id="{32117B77-7B4F-4780-904C-5EA4354B2A5A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1222375"/>
            <a:ext cx="3290887" cy="2616200"/>
            <a:chOff x="461" y="770"/>
            <a:chExt cx="2073" cy="1648"/>
          </a:xfrm>
        </p:grpSpPr>
        <p:pic>
          <p:nvPicPr>
            <p:cNvPr id="74759" name="Picture 7">
              <a:extLst>
                <a:ext uri="{FF2B5EF4-FFF2-40B4-BE49-F238E27FC236}">
                  <a16:creationId xmlns:a16="http://schemas.microsoft.com/office/drawing/2014/main" id="{50A809FE-4E32-4677-B342-50071B520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" y="770"/>
              <a:ext cx="2073" cy="1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4760" name="Text Box 8">
              <a:extLst>
                <a:ext uri="{FF2B5EF4-FFF2-40B4-BE49-F238E27FC236}">
                  <a16:creationId xmlns:a16="http://schemas.microsoft.com/office/drawing/2014/main" id="{66F9E3B9-F1C3-4C4B-BD34-E32750563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770"/>
              <a:ext cx="2073" cy="1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61" name="AutoShape 9">
            <a:extLst>
              <a:ext uri="{FF2B5EF4-FFF2-40B4-BE49-F238E27FC236}">
                <a16:creationId xmlns:a16="http://schemas.microsoft.com/office/drawing/2014/main" id="{F95E8D34-241D-4055-8319-E0E729B17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1784350"/>
            <a:ext cx="1554162" cy="639763"/>
          </a:xfrm>
          <a:prstGeom prst="rightArrow">
            <a:avLst>
              <a:gd name="adj1" fmla="val 50000"/>
              <a:gd name="adj2" fmla="val 6073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000"/>
              <a:t>projection</a:t>
            </a:r>
          </a:p>
        </p:txBody>
      </p:sp>
      <p:sp>
        <p:nvSpPr>
          <p:cNvPr id="74762" name="AutoShape 10">
            <a:extLst>
              <a:ext uri="{FF2B5EF4-FFF2-40B4-BE49-F238E27FC236}">
                <a16:creationId xmlns:a16="http://schemas.microsoft.com/office/drawing/2014/main" id="{F4719545-8F57-4631-892B-EA550605F6CC}"/>
              </a:ext>
            </a:extLst>
          </p:cNvPr>
          <p:cNvSpPr>
            <a:spLocks noChangeArrowheads="1"/>
          </p:cNvSpPr>
          <p:nvPr/>
        </p:nvSpPr>
        <p:spPr bwMode="auto">
          <a:xfrm rot="13260000">
            <a:off x="1541463" y="2852738"/>
            <a:ext cx="4246562" cy="1447800"/>
          </a:xfrm>
          <a:custGeom>
            <a:avLst/>
            <a:gdLst>
              <a:gd name="G0" fmla="sin 10800 -5511659"/>
              <a:gd name="G1" fmla="+- G0 10800 0"/>
              <a:gd name="G2" fmla="cos 10800 -5511659"/>
              <a:gd name="G3" fmla="+- G2 10800 0"/>
              <a:gd name="G4" fmla="sin 10800 4893635"/>
              <a:gd name="G5" fmla="+- G4 10800 0"/>
              <a:gd name="G6" fmla="cos 10800 489363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62 h 21600"/>
              <a:gd name="T14" fmla="*/ 21599 w 21600"/>
              <a:gd name="T15" fmla="*/ 211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</a:path>
            </a:pathLst>
          </a:custGeom>
          <a:noFill/>
          <a:ln w="38160" cap="flat">
            <a:solidFill>
              <a:srgbClr val="00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b="1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5270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16F54299-EA9F-448F-89C0-EF011888A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Ensemble Methods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588F9DC-3A28-4D1D-90D8-EE489F0E0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/>
              <a:t>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Construct a set of (possibly weak) classifiers from the training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Predict class label of previously unseen records by aggregating predictions made by multiple classifiers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Advantages</a:t>
            </a:r>
            <a:endParaRPr lang="en-US" altLang="en-US" dirty="0"/>
          </a:p>
          <a:p>
            <a:r>
              <a:rPr lang="en-US" altLang="en-US" dirty="0"/>
              <a:t>Improve the stability and often also the accuracy of classifiers.</a:t>
            </a:r>
          </a:p>
          <a:p>
            <a:r>
              <a:rPr lang="en-US" altLang="en-US" dirty="0"/>
              <a:t>Reduces variance in the prediction</a:t>
            </a:r>
          </a:p>
          <a:p>
            <a:r>
              <a:rPr lang="en-US" altLang="en-US" dirty="0"/>
              <a:t>Reduces overfitting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41044785-33ED-4BA2-BE12-EFC1308C1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0805-BFF9-4046-8623-3F1122BB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5" y="2097087"/>
            <a:ext cx="78867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F2F9B6DC-2FD9-442D-B66D-2CC77D674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3"/>
          <a:stretch/>
        </p:blipFill>
        <p:spPr bwMode="auto">
          <a:xfrm>
            <a:off x="482600" y="1330325"/>
            <a:ext cx="6067425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7827" name="Text Box 3">
            <a:extLst>
              <a:ext uri="{FF2B5EF4-FFF2-40B4-BE49-F238E27FC236}">
                <a16:creationId xmlns:a16="http://schemas.microsoft.com/office/drawing/2014/main" id="{B7248AFB-6F2A-40C7-A488-7903C6AE3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798762"/>
            <a:ext cx="130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sampling</a:t>
            </a:r>
          </a:p>
          <a:p>
            <a:endParaRPr lang="en-US" altLang="en-US"/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A26DF3FC-91D0-492E-BEC4-CA22B3E04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732212"/>
            <a:ext cx="18669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weak learners</a:t>
            </a: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4D854BD9-55B5-4B38-8107-377FA0517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4908550"/>
            <a:ext cx="9604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voting</a:t>
            </a:r>
          </a:p>
        </p:txBody>
      </p:sp>
      <p:sp>
        <p:nvSpPr>
          <p:cNvPr id="77830" name="AutoShape 6">
            <a:extLst>
              <a:ext uri="{FF2B5EF4-FFF2-40B4-BE49-F238E27FC236}">
                <a16:creationId xmlns:a16="http://schemas.microsoft.com/office/drawing/2014/main" id="{2D15DA7B-9D68-4C1B-AA4E-A456392EC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3881437"/>
            <a:ext cx="473075" cy="203200"/>
          </a:xfrm>
          <a:prstGeom prst="leftArrow">
            <a:avLst>
              <a:gd name="adj1" fmla="val 50000"/>
              <a:gd name="adj2" fmla="val 58203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831" name="AutoShape 7">
            <a:extLst>
              <a:ext uri="{FF2B5EF4-FFF2-40B4-BE49-F238E27FC236}">
                <a16:creationId xmlns:a16="http://schemas.microsoft.com/office/drawing/2014/main" id="{6BFEF492-7FAC-4D9F-AE69-2EA3681E4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3" y="2981325"/>
            <a:ext cx="649287" cy="203200"/>
          </a:xfrm>
          <a:prstGeom prst="leftArrow">
            <a:avLst>
              <a:gd name="adj1" fmla="val 50000"/>
              <a:gd name="adj2" fmla="val 79883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832" name="AutoShape 8">
            <a:extLst>
              <a:ext uri="{FF2B5EF4-FFF2-40B4-BE49-F238E27FC236}">
                <a16:creationId xmlns:a16="http://schemas.microsoft.com/office/drawing/2014/main" id="{A54B50A8-7D83-4165-A7F0-D91777AFE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5" y="5068887"/>
            <a:ext cx="2365375" cy="203200"/>
          </a:xfrm>
          <a:prstGeom prst="leftArrow">
            <a:avLst>
              <a:gd name="adj1" fmla="val 50000"/>
              <a:gd name="adj2" fmla="val 291016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93EDA8E0-E4C5-419B-9B41-20B19CAB9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does it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850" name="Rectangle 2">
                <a:extLst>
                  <a:ext uri="{FF2B5EF4-FFF2-40B4-BE49-F238E27FC236}">
                    <a16:creationId xmlns:a16="http://schemas.microsoft.com/office/drawing/2014/main" id="{8AEF40BC-0AAB-403A-9882-09FB82FEF36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Suppose there are 25 base classifiers</a:t>
                </a:r>
              </a:p>
              <a:p>
                <a:pPr lvl="1"/>
                <a:r>
                  <a:rPr lang="en-US" altLang="en-US" dirty="0"/>
                  <a:t>Each classifier has error rate,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0.35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Assume classifiers are independent (different features and/or training data)</a:t>
                </a:r>
              </a:p>
              <a:p>
                <a:pPr lvl="1"/>
                <a:r>
                  <a:rPr lang="en-US" altLang="en-US" dirty="0"/>
                  <a:t>Probability that the ensemble classifier makes a wrong prediction:</a:t>
                </a:r>
              </a:p>
            </p:txBody>
          </p:sp>
        </mc:Choice>
        <mc:Fallback xmlns="">
          <p:sp>
            <p:nvSpPr>
              <p:cNvPr id="78850" name="Rectangle 2">
                <a:extLst>
                  <a:ext uri="{FF2B5EF4-FFF2-40B4-BE49-F238E27FC236}">
                    <a16:creationId xmlns:a16="http://schemas.microsoft.com/office/drawing/2014/main" id="{8AEF40BC-0AAB-403A-9882-09FB82FEF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854" name="Text Box 6">
            <a:extLst>
              <a:ext uri="{FF2B5EF4-FFF2-40B4-BE49-F238E27FC236}">
                <a16:creationId xmlns:a16="http://schemas.microsoft.com/office/drawing/2014/main" id="{698A97A7-598E-4B89-BA80-63D5C4C8E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" y="5367338"/>
            <a:ext cx="8431213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50"/>
              </a:spcBef>
              <a:spcAft>
                <a:spcPts val="40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Notes </a:t>
            </a:r>
          </a:p>
          <a:p>
            <a:pPr marL="342900" indent="-34290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13 is the majority vote</a:t>
            </a:r>
          </a:p>
          <a:p>
            <a:pPr marL="342900" indent="-34290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The binomial coefficient gives the number of </a:t>
            </a:r>
            <a:r>
              <a:rPr lang="en-US" altLang="en-US" sz="1600" dirty="0" err="1">
                <a:latin typeface="Arial" panose="020B0604020202020204" pitchFamily="34" charset="0"/>
              </a:rPr>
              <a:t>of</a:t>
            </a:r>
            <a:r>
              <a:rPr lang="en-US" altLang="en-US" sz="1600" dirty="0">
                <a:latin typeface="Arial" panose="020B0604020202020204" pitchFamily="34" charset="0"/>
              </a:rPr>
              <a:t> ways you can choose </a:t>
            </a:r>
            <a:r>
              <a:rPr lang="en-US" altLang="en-US" sz="1600" dirty="0" err="1">
                <a:latin typeface="Arial" panose="020B0604020202020204" pitchFamily="34" charset="0"/>
              </a:rPr>
              <a:t>i</a:t>
            </a:r>
            <a:r>
              <a:rPr lang="en-US" altLang="en-US" sz="1600" dirty="0">
                <a:latin typeface="Arial" panose="020B0604020202020204" pitchFamily="34" charset="0"/>
              </a:rPr>
              <a:t> out of 25 </a:t>
            </a:r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3F9FB482-A1EF-4429-B9D5-DC2FBB894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022" y="3644927"/>
            <a:ext cx="3514725" cy="1162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000" dirty="0"/>
              <a:t>= Probability that 13 or more </a:t>
            </a:r>
            <a:br>
              <a:rPr lang="en-US" altLang="en-US" sz="2000" dirty="0"/>
            </a:br>
            <a:r>
              <a:rPr lang="en-US" altLang="en-US" sz="2000" dirty="0"/>
              <a:t>classifier make the wrong </a:t>
            </a:r>
            <a:br>
              <a:rPr lang="en-US" altLang="en-US" sz="2000" dirty="0"/>
            </a:br>
            <a:r>
              <a:rPr lang="en-US" altLang="en-US" sz="2000" dirty="0"/>
              <a:t>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E667D-C66C-4524-A4D4-E2987DBF5B76}"/>
                  </a:ext>
                </a:extLst>
              </p:cNvPr>
              <p:cNvSpPr txBox="1"/>
              <p:nvPr/>
            </p:nvSpPr>
            <p:spPr>
              <a:xfrm>
                <a:off x="949068" y="3644927"/>
                <a:ext cx="4080925" cy="104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=0.06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E667D-C66C-4524-A4D4-E2987DBF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8" y="3644927"/>
                <a:ext cx="4080925" cy="1043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BE7A8D66-C513-4659-8C1A-F774DDA04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Ensemble Methods</a:t>
            </a: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9CCE99E9-F459-4F3C-B726-46F11FB8E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to generate an ensemble of classifiers?</a:t>
            </a:r>
          </a:p>
          <a:p>
            <a:pPr lvl="1"/>
            <a:r>
              <a:rPr lang="en-US" altLang="en-US"/>
              <a:t>Bagging</a:t>
            </a:r>
          </a:p>
          <a:p>
            <a:pPr lvl="1"/>
            <a:r>
              <a:rPr lang="en-US" altLang="en-US"/>
              <a:t>Boosting</a:t>
            </a:r>
          </a:p>
          <a:p>
            <a:pPr lvl="1"/>
            <a:r>
              <a:rPr lang="en-US" altLang="en-US"/>
              <a:t>Random Forests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7137097F-2F3E-4E7A-9D56-2BC7F8D32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(Bootstrap Aggregation)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C328ADD-017E-40E7-8A6C-DC5C16999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/>
              <a:t>1. </a:t>
            </a:r>
            <a:r>
              <a:rPr lang="en-US" altLang="en-US" b="1" dirty="0"/>
              <a:t>Sampling</a:t>
            </a:r>
            <a:r>
              <a:rPr lang="en-US" altLang="en-US" dirty="0"/>
              <a:t> with replacement (bootstrap sampling)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Note: some objects are chosen multiple times in a bootstrap sample while others are not chosen! A typical bootstrap sample contains about 63% of the objects in the original data.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2. </a:t>
            </a:r>
            <a:r>
              <a:rPr lang="en-US" altLang="en-US" b="1" dirty="0"/>
              <a:t>Build classifiers, </a:t>
            </a:r>
            <a:r>
              <a:rPr lang="en-US" altLang="en-US" dirty="0"/>
              <a:t>one for each bootstrap sample (classifiers are hopefully independent since they are learned from different subsets of the data)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3. </a:t>
            </a:r>
            <a:r>
              <a:rPr lang="en-US" altLang="en-US" b="1" dirty="0"/>
              <a:t>Aggregate</a:t>
            </a:r>
            <a:r>
              <a:rPr lang="en-US" altLang="en-US" dirty="0"/>
              <a:t> the classifiers' results by averaging or voting</a:t>
            </a:r>
          </a:p>
        </p:txBody>
      </p:sp>
      <p:grpSp>
        <p:nvGrpSpPr>
          <p:cNvPr id="80899" name="Group 3">
            <a:extLst>
              <a:ext uri="{FF2B5EF4-FFF2-40B4-BE49-F238E27FC236}">
                <a16:creationId xmlns:a16="http://schemas.microsoft.com/office/drawing/2014/main" id="{1304CB67-FA37-4DE0-A124-79A443CA59A1}"/>
              </a:ext>
            </a:extLst>
          </p:cNvPr>
          <p:cNvGrpSpPr>
            <a:grpSpLocks/>
          </p:cNvGrpSpPr>
          <p:nvPr/>
        </p:nvGrpSpPr>
        <p:grpSpPr bwMode="auto">
          <a:xfrm>
            <a:off x="953293" y="2209800"/>
            <a:ext cx="7237413" cy="850900"/>
            <a:chOff x="528" y="932"/>
            <a:chExt cx="4559" cy="536"/>
          </a:xfrm>
        </p:grpSpPr>
        <p:pic>
          <p:nvPicPr>
            <p:cNvPr id="80900" name="Picture 4">
              <a:extLst>
                <a:ext uri="{FF2B5EF4-FFF2-40B4-BE49-F238E27FC236}">
                  <a16:creationId xmlns:a16="http://schemas.microsoft.com/office/drawing/2014/main" id="{F25BE61B-A815-4220-9BC9-8E00D021D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32"/>
              <a:ext cx="4559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0901" name="Text Box 5">
              <a:extLst>
                <a:ext uri="{FF2B5EF4-FFF2-40B4-BE49-F238E27FC236}">
                  <a16:creationId xmlns:a16="http://schemas.microsoft.com/office/drawing/2014/main" id="{0F51F2D9-36CB-4B4B-A6D7-8FC7584EE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932"/>
              <a:ext cx="4559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94233613-2136-4011-AEAB-C013682B8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Boosting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2B188BD-3552-46CB-A09C-801EEDDC23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Records that are incorrectly classified in one round will have their weights increased in the next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Example 4 is hard to classify. Its weight is increased; therefore it is more likely to be chosen again in subsequent rounds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="1" dirty="0"/>
              <a:t>Popular algorithm</a:t>
            </a:r>
            <a:r>
              <a:rPr lang="en-US" altLang="en-US" dirty="0"/>
              <a:t>: AdaBoost (Adaptive Boosting) typically uses decision trees as the weak learner.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70CBEA-BB82-4232-8DAE-E46836F8C899}"/>
              </a:ext>
            </a:extLst>
          </p:cNvPr>
          <p:cNvGrpSpPr/>
          <p:nvPr/>
        </p:nvGrpSpPr>
        <p:grpSpPr>
          <a:xfrm>
            <a:off x="534193" y="2514600"/>
            <a:ext cx="8075613" cy="990600"/>
            <a:chOff x="533400" y="2838450"/>
            <a:chExt cx="8075613" cy="990600"/>
          </a:xfrm>
        </p:grpSpPr>
        <p:grpSp>
          <p:nvGrpSpPr>
            <p:cNvPr id="81923" name="Group 3">
              <a:extLst>
                <a:ext uri="{FF2B5EF4-FFF2-40B4-BE49-F238E27FC236}">
                  <a16:creationId xmlns:a16="http://schemas.microsoft.com/office/drawing/2014/main" id="{C03D9128-6BD3-4C70-9024-47AD2C66F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2838450"/>
              <a:ext cx="8075613" cy="950913"/>
              <a:chOff x="336" y="1788"/>
              <a:chExt cx="5087" cy="599"/>
            </a:xfrm>
          </p:grpSpPr>
          <p:pic>
            <p:nvPicPr>
              <p:cNvPr id="81924" name="Picture 4">
                <a:extLst>
                  <a:ext uri="{FF2B5EF4-FFF2-40B4-BE49-F238E27FC236}">
                    <a16:creationId xmlns:a16="http://schemas.microsoft.com/office/drawing/2014/main" id="{DE7EEF7E-8729-4530-B33C-01E1F6080F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" y="1788"/>
                <a:ext cx="5087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81925" name="Text Box 5">
                <a:extLst>
                  <a:ext uri="{FF2B5EF4-FFF2-40B4-BE49-F238E27FC236}">
                    <a16:creationId xmlns:a16="http://schemas.microsoft.com/office/drawing/2014/main" id="{CDC77347-1F39-4F88-BECA-92067ED56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1788"/>
                <a:ext cx="5087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26" name="Oval 6">
              <a:extLst>
                <a:ext uri="{FF2B5EF4-FFF2-40B4-BE49-F238E27FC236}">
                  <a16:creationId xmlns:a16="http://schemas.microsoft.com/office/drawing/2014/main" id="{B68D7D94-3E97-40AF-BA09-95DACAD4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718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7" name="Oval 7">
              <a:extLst>
                <a:ext uri="{FF2B5EF4-FFF2-40B4-BE49-F238E27FC236}">
                  <a16:creationId xmlns:a16="http://schemas.microsoft.com/office/drawing/2014/main" id="{F5368984-A5AC-45B8-A935-654A7EB3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8" name="Oval 8">
              <a:extLst>
                <a:ext uri="{FF2B5EF4-FFF2-40B4-BE49-F238E27FC236}">
                  <a16:creationId xmlns:a16="http://schemas.microsoft.com/office/drawing/2014/main" id="{13ECBEB8-61BA-488E-AC58-3BF97659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9" name="Oval 9">
              <a:extLst>
                <a:ext uri="{FF2B5EF4-FFF2-40B4-BE49-F238E27FC236}">
                  <a16:creationId xmlns:a16="http://schemas.microsoft.com/office/drawing/2014/main" id="{C1DCB59B-E479-4BED-BA2B-87078CA48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0" name="Oval 10">
              <a:extLst>
                <a:ext uri="{FF2B5EF4-FFF2-40B4-BE49-F238E27FC236}">
                  <a16:creationId xmlns:a16="http://schemas.microsoft.com/office/drawing/2014/main" id="{72EF5254-FBBD-44FC-BC9B-BF257BB4F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2" name="Oval 12">
              <a:extLst>
                <a:ext uri="{FF2B5EF4-FFF2-40B4-BE49-F238E27FC236}">
                  <a16:creationId xmlns:a16="http://schemas.microsoft.com/office/drawing/2014/main" id="{FA105D8B-4ADA-47ED-BFCD-A5C45D4A0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3" name="Oval 13">
              <a:extLst>
                <a:ext uri="{FF2B5EF4-FFF2-40B4-BE49-F238E27FC236}">
                  <a16:creationId xmlns:a16="http://schemas.microsoft.com/office/drawing/2014/main" id="{43392D80-BDD4-4AFF-A037-E0627454A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25" y="32718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4" name="Oval 14">
              <a:extLst>
                <a:ext uri="{FF2B5EF4-FFF2-40B4-BE49-F238E27FC236}">
                  <a16:creationId xmlns:a16="http://schemas.microsoft.com/office/drawing/2014/main" id="{A007FA29-5BE2-4FC1-86C5-F4D98C21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7613" y="32718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5" name="Oval 15">
              <a:extLst>
                <a:ext uri="{FF2B5EF4-FFF2-40B4-BE49-F238E27FC236}">
                  <a16:creationId xmlns:a16="http://schemas.microsoft.com/office/drawing/2014/main" id="{E5AC1D4C-B64D-46A8-A640-F1F89410E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650" y="30559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7B55B1EC-D465-4EB5-8528-7F9F47EA9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AdaBoost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F40885E6-09BD-4485-9B29-92A87D3050D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770437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Base classifiers: C</a:t>
            </a:r>
            <a:r>
              <a:rPr lang="en-US" altLang="en-US" sz="2400" baseline="-25000"/>
              <a:t>1</a:t>
            </a:r>
            <a:r>
              <a:rPr lang="en-US" altLang="en-US" sz="2400"/>
              <a:t>, C</a:t>
            </a:r>
            <a:r>
              <a:rPr lang="en-US" altLang="en-US" sz="2400" baseline="-25000"/>
              <a:t>2</a:t>
            </a:r>
            <a:r>
              <a:rPr lang="en-US" altLang="en-US" sz="2400"/>
              <a:t>, …, C</a:t>
            </a:r>
            <a:r>
              <a:rPr lang="en-US" altLang="en-US" sz="2400" baseline="-25000"/>
              <a:t>T</a:t>
            </a:r>
          </a:p>
          <a:p>
            <a:pPr lvl="4"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Error rate:</a:t>
            </a:r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lvl="4"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Importance of a classifier: </a:t>
            </a:r>
          </a:p>
          <a:p>
            <a:pPr lvl="4"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</p:txBody>
      </p:sp>
      <p:graphicFrame>
        <p:nvGraphicFramePr>
          <p:cNvPr id="82947" name="Object 3">
            <a:extLst>
              <a:ext uri="{FF2B5EF4-FFF2-40B4-BE49-F238E27FC236}">
                <a16:creationId xmlns:a16="http://schemas.microsoft.com/office/drawing/2014/main" id="{6977E691-0CFA-468E-930C-3FEBD6115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667000"/>
          <a:ext cx="39624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61840" imgH="432360" progId="">
                  <p:embed/>
                </p:oleObj>
              </mc:Choice>
              <mc:Fallback>
                <p:oleObj r:id="rId3" imgW="1761840" imgH="4323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3962400" cy="10509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>
            <a:extLst>
              <a:ext uri="{FF2B5EF4-FFF2-40B4-BE49-F238E27FC236}">
                <a16:creationId xmlns:a16="http://schemas.microsoft.com/office/drawing/2014/main" id="{37F59D30-A86C-4B76-8F8A-6F2ED9207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24400"/>
          <a:ext cx="24923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64520" imgH="470160" progId="">
                  <p:embed/>
                </p:oleObj>
              </mc:Choice>
              <mc:Fallback>
                <p:oleObj r:id="rId5" imgW="1064520" imgH="4701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24400"/>
                        <a:ext cx="2492375" cy="11414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949" name="Picture 5">
            <a:extLst>
              <a:ext uri="{FF2B5EF4-FFF2-40B4-BE49-F238E27FC236}">
                <a16:creationId xmlns:a16="http://schemas.microsoft.com/office/drawing/2014/main" id="{958FD06B-BD58-4612-A0B9-C0E517EC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1"/>
          <a:stretch>
            <a:fillRect/>
          </a:stretch>
        </p:blipFill>
        <p:spPr bwMode="auto">
          <a:xfrm>
            <a:off x="4800600" y="2514600"/>
            <a:ext cx="4191000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669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674B1C59-AA3C-424F-97B4-14ACB0F7A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AdaBoost</a:t>
            </a: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FE8EB26D-086E-4EBA-B380-8D1B2A8D9D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Weight update: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any intermediate rounds produce error rate higher than 50%, the weights are reverted back to 1/n and the resampling procedure is repeated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Classification:</a:t>
            </a:r>
          </a:p>
        </p:txBody>
      </p:sp>
      <p:grpSp>
        <p:nvGrpSpPr>
          <p:cNvPr id="83971" name="Group 3">
            <a:extLst>
              <a:ext uri="{FF2B5EF4-FFF2-40B4-BE49-F238E27FC236}">
                <a16:creationId xmlns:a16="http://schemas.microsoft.com/office/drawing/2014/main" id="{0E80BD3A-72FC-4E9B-BF03-8E1EDADA22A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5256213" cy="1798638"/>
            <a:chOff x="816" y="1104"/>
            <a:chExt cx="3311" cy="1133"/>
          </a:xfrm>
        </p:grpSpPr>
        <p:graphicFrame>
          <p:nvGraphicFramePr>
            <p:cNvPr id="83972" name="Object 4">
              <a:extLst>
                <a:ext uri="{FF2B5EF4-FFF2-40B4-BE49-F238E27FC236}">
                  <a16:creationId xmlns:a16="http://schemas.microsoft.com/office/drawing/2014/main" id="{567C9F3D-4EC9-4873-984C-CEDDAFDDE3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104"/>
            <a:ext cx="3311" cy="1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430000" imgH="755640" progId="">
                    <p:embed/>
                  </p:oleObj>
                </mc:Choice>
                <mc:Fallback>
                  <p:oleObj r:id="rId3" imgW="2430000" imgH="7556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104"/>
                          <a:ext cx="3311" cy="113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3" name="Text Box 5">
              <a:extLst>
                <a:ext uri="{FF2B5EF4-FFF2-40B4-BE49-F238E27FC236}">
                  <a16:creationId xmlns:a16="http://schemas.microsoft.com/office/drawing/2014/main" id="{C1870B66-6275-4D8F-9CBF-3331AD952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104"/>
              <a:ext cx="3311" cy="1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974" name="Group 6">
            <a:extLst>
              <a:ext uri="{FF2B5EF4-FFF2-40B4-BE49-F238E27FC236}">
                <a16:creationId xmlns:a16="http://schemas.microsoft.com/office/drawing/2014/main" id="{395D2ADE-D746-4597-ADD2-E3EA256457E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257800"/>
            <a:ext cx="5789613" cy="1163638"/>
            <a:chOff x="1632" y="3312"/>
            <a:chExt cx="3647" cy="733"/>
          </a:xfrm>
        </p:grpSpPr>
        <p:graphicFrame>
          <p:nvGraphicFramePr>
            <p:cNvPr id="83975" name="Object 7">
              <a:extLst>
                <a:ext uri="{FF2B5EF4-FFF2-40B4-BE49-F238E27FC236}">
                  <a16:creationId xmlns:a16="http://schemas.microsoft.com/office/drawing/2014/main" id="{B9476A49-984D-4B26-8CB0-D29C8EF46F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3312"/>
            <a:ext cx="3647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284920" imgH="432360" progId="">
                    <p:embed/>
                  </p:oleObj>
                </mc:Choice>
                <mc:Fallback>
                  <p:oleObj r:id="rId5" imgW="2284920" imgH="4323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312"/>
                          <a:ext cx="3647" cy="73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6" name="Text Box 8">
              <a:extLst>
                <a:ext uri="{FF2B5EF4-FFF2-40B4-BE49-F238E27FC236}">
                  <a16:creationId xmlns:a16="http://schemas.microsoft.com/office/drawing/2014/main" id="{7C89195D-4AD5-4570-A538-A48B3F2D6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312"/>
              <a:ext cx="3647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515F88D6-304C-40D8-A02D-35596F41B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Ordering Schemes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7856589-E2E6-482A-9AAD-44888025D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Rule-based ordering</a:t>
            </a:r>
          </a:p>
          <a:p>
            <a:pPr lvl="1"/>
            <a:r>
              <a:rPr lang="en-US" altLang="en-US"/>
              <a:t>Individual rules are ranked based on their quality</a:t>
            </a:r>
          </a:p>
          <a:p>
            <a:r>
              <a:rPr lang="en-US" altLang="en-US"/>
              <a:t>Class-based ordering</a:t>
            </a:r>
          </a:p>
          <a:p>
            <a:pPr lvl="1"/>
            <a:r>
              <a:rPr lang="en-US" altLang="en-US"/>
              <a:t>Rules that belong to the same class appear together</a:t>
            </a:r>
          </a:p>
        </p:txBody>
      </p:sp>
      <p:grpSp>
        <p:nvGrpSpPr>
          <p:cNvPr id="10243" name="Group 3">
            <a:extLst>
              <a:ext uri="{FF2B5EF4-FFF2-40B4-BE49-F238E27FC236}">
                <a16:creationId xmlns:a16="http://schemas.microsoft.com/office/drawing/2014/main" id="{94C28EAF-8E3A-47D5-BF6F-527063FBCF4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319463"/>
            <a:ext cx="7770813" cy="2851150"/>
            <a:chOff x="336" y="2091"/>
            <a:chExt cx="4895" cy="1796"/>
          </a:xfrm>
        </p:grpSpPr>
        <p:graphicFrame>
          <p:nvGraphicFramePr>
            <p:cNvPr id="10244" name="Object 4">
              <a:extLst>
                <a:ext uri="{FF2B5EF4-FFF2-40B4-BE49-F238E27FC236}">
                  <a16:creationId xmlns:a16="http://schemas.microsoft.com/office/drawing/2014/main" id="{26567676-4593-4F4E-84C8-91717112AB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091"/>
            <a:ext cx="4895" cy="1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800000" imgH="1800000" progId="">
                    <p:embed/>
                  </p:oleObj>
                </mc:Choice>
                <mc:Fallback>
                  <p:oleObj r:id="rId3" imgW="1800000" imgH="180000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091"/>
                          <a:ext cx="4895" cy="179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5" name="Text Box 5">
              <a:extLst>
                <a:ext uri="{FF2B5EF4-FFF2-40B4-BE49-F238E27FC236}">
                  <a16:creationId xmlns:a16="http://schemas.microsoft.com/office/drawing/2014/main" id="{ACBC3538-3BB7-4EC0-B7CC-367FFDA27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091"/>
              <a:ext cx="4895" cy="1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3" name="Object 1">
            <a:extLst>
              <a:ext uri="{FF2B5EF4-FFF2-40B4-BE49-F238E27FC236}">
                <a16:creationId xmlns:a16="http://schemas.microsoft.com/office/drawing/2014/main" id="{CDAD41D3-BEDB-4B79-9083-0531A05A3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657600"/>
          <a:ext cx="87630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986520" imgH="1311120" progId="">
                  <p:embed/>
                </p:oleObj>
              </mc:Choice>
              <mc:Fallback>
                <p:oleObj r:id="rId3" imgW="6986520" imgH="131112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57600"/>
                        <a:ext cx="8763000" cy="1644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4" name="Rectangle 2">
            <a:extLst>
              <a:ext uri="{FF2B5EF4-FFF2-40B4-BE49-F238E27FC236}">
                <a16:creationId xmlns:a16="http://schemas.microsoft.com/office/drawing/2014/main" id="{5FA01A7A-0272-46D1-9728-5622CB1CF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Illustrating AdaBoost</a:t>
            </a:r>
          </a:p>
        </p:txBody>
      </p:sp>
      <p:grpSp>
        <p:nvGrpSpPr>
          <p:cNvPr id="84995" name="Group 3">
            <a:extLst>
              <a:ext uri="{FF2B5EF4-FFF2-40B4-BE49-F238E27FC236}">
                <a16:creationId xmlns:a16="http://schemas.microsoft.com/office/drawing/2014/main" id="{09DE041C-C930-4274-AF95-59CB59C5220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95400"/>
            <a:ext cx="6780213" cy="1751013"/>
            <a:chOff x="1152" y="816"/>
            <a:chExt cx="4271" cy="1103"/>
          </a:xfrm>
        </p:grpSpPr>
        <p:grpSp>
          <p:nvGrpSpPr>
            <p:cNvPr id="84996" name="Group 4">
              <a:extLst>
                <a:ext uri="{FF2B5EF4-FFF2-40B4-BE49-F238E27FC236}">
                  <a16:creationId xmlns:a16="http://schemas.microsoft.com/office/drawing/2014/main" id="{54AC2393-AE39-4577-8340-334FE9B18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584"/>
              <a:ext cx="2783" cy="335"/>
              <a:chOff x="1152" y="1584"/>
              <a:chExt cx="2783" cy="335"/>
            </a:xfrm>
          </p:grpSpPr>
          <p:sp>
            <p:nvSpPr>
              <p:cNvPr id="84997" name="Rectangle 5">
                <a:extLst>
                  <a:ext uri="{FF2B5EF4-FFF2-40B4-BE49-F238E27FC236}">
                    <a16:creationId xmlns:a16="http://schemas.microsoft.com/office/drawing/2014/main" id="{9FC7EF24-ECED-4A70-B4DE-2AFF6353B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98" name="Rectangle 6">
                <a:extLst>
                  <a:ext uri="{FF2B5EF4-FFF2-40B4-BE49-F238E27FC236}">
                    <a16:creationId xmlns:a16="http://schemas.microsoft.com/office/drawing/2014/main" id="{3906D6DA-B631-4FDF-B447-F34306899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99" name="Rectangle 7">
                <a:extLst>
                  <a:ext uri="{FF2B5EF4-FFF2-40B4-BE49-F238E27FC236}">
                    <a16:creationId xmlns:a16="http://schemas.microsoft.com/office/drawing/2014/main" id="{E129F4B4-D75F-4F39-8856-D258D96D3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0" name="Rectangle 8">
                <a:extLst>
                  <a:ext uri="{FF2B5EF4-FFF2-40B4-BE49-F238E27FC236}">
                    <a16:creationId xmlns:a16="http://schemas.microsoft.com/office/drawing/2014/main" id="{5D1D9E5F-1E7C-4016-AB9E-740782D31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1" name="Rectangle 9">
                <a:extLst>
                  <a:ext uri="{FF2B5EF4-FFF2-40B4-BE49-F238E27FC236}">
                    <a16:creationId xmlns:a16="http://schemas.microsoft.com/office/drawing/2014/main" id="{241396F6-9670-44D5-8942-3F6317E1F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2" name="Rectangle 10">
                <a:extLst>
                  <a:ext uri="{FF2B5EF4-FFF2-40B4-BE49-F238E27FC236}">
                    <a16:creationId xmlns:a16="http://schemas.microsoft.com/office/drawing/2014/main" id="{EDC42B7D-6DF5-43A6-8B10-CEFA9EE48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03" name="Line 11">
              <a:extLst>
                <a:ext uri="{FF2B5EF4-FFF2-40B4-BE49-F238E27FC236}">
                  <a16:creationId xmlns:a16="http://schemas.microsoft.com/office/drawing/2014/main" id="{D0A53CD8-10C9-4524-B99D-FB1B496B8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151"/>
              <a:ext cx="479" cy="481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4" name="Text Box 12">
              <a:extLst>
                <a:ext uri="{FF2B5EF4-FFF2-40B4-BE49-F238E27FC236}">
                  <a16:creationId xmlns:a16="http://schemas.microsoft.com/office/drawing/2014/main" id="{5B660298-75E2-4D65-8276-4151CD5EC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816"/>
              <a:ext cx="95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Data points for training</a:t>
              </a:r>
            </a:p>
          </p:txBody>
        </p:sp>
      </p:grpSp>
      <p:grpSp>
        <p:nvGrpSpPr>
          <p:cNvPr id="85005" name="Group 13">
            <a:extLst>
              <a:ext uri="{FF2B5EF4-FFF2-40B4-BE49-F238E27FC236}">
                <a16:creationId xmlns:a16="http://schemas.microsoft.com/office/drawing/2014/main" id="{80A016C5-C288-48A7-8F3F-AE98554EA25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295400"/>
            <a:ext cx="6780213" cy="1751013"/>
            <a:chOff x="192" y="816"/>
            <a:chExt cx="4271" cy="1103"/>
          </a:xfrm>
        </p:grpSpPr>
        <p:sp>
          <p:nvSpPr>
            <p:cNvPr id="85006" name="AutoShape 14">
              <a:extLst>
                <a:ext uri="{FF2B5EF4-FFF2-40B4-BE49-F238E27FC236}">
                  <a16:creationId xmlns:a16="http://schemas.microsoft.com/office/drawing/2014/main" id="{F00276C1-138F-4C3D-B2B8-25E4AAB0FF4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520" y="-15"/>
              <a:ext cx="239" cy="2495"/>
            </a:xfrm>
            <a:prstGeom prst="rightBrace">
              <a:avLst>
                <a:gd name="adj1" fmla="val 86994"/>
                <a:gd name="adj2" fmla="val 50000"/>
              </a:avLst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Text Box 15">
              <a:extLst>
                <a:ext uri="{FF2B5EF4-FFF2-40B4-BE49-F238E27FC236}">
                  <a16:creationId xmlns:a16="http://schemas.microsoft.com/office/drawing/2014/main" id="{498FB01E-F828-4462-8D3D-97CDBEA90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816"/>
              <a:ext cx="2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Initial weights for each data point</a:t>
              </a:r>
            </a:p>
          </p:txBody>
        </p:sp>
        <p:graphicFrame>
          <p:nvGraphicFramePr>
            <p:cNvPr id="85008" name="Object 16">
              <a:extLst>
                <a:ext uri="{FF2B5EF4-FFF2-40B4-BE49-F238E27FC236}">
                  <a16:creationId xmlns:a16="http://schemas.microsoft.com/office/drawing/2014/main" id="{9749A1D0-AA24-41D8-9EE3-374D93BE82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373"/>
            <a:ext cx="4271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5441040" imgH="704160" progId="">
                    <p:embed/>
                  </p:oleObj>
                </mc:Choice>
                <mc:Fallback>
                  <p:oleObj r:id="rId5" imgW="5441040" imgH="704160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73"/>
                          <a:ext cx="4271" cy="5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09" name="Group 17">
            <a:extLst>
              <a:ext uri="{FF2B5EF4-FFF2-40B4-BE49-F238E27FC236}">
                <a16:creationId xmlns:a16="http://schemas.microsoft.com/office/drawing/2014/main" id="{B0B707D7-B971-41B6-BE34-31080F289F4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057400"/>
            <a:ext cx="5484813" cy="2894013"/>
            <a:chOff x="1392" y="1296"/>
            <a:chExt cx="3455" cy="1823"/>
          </a:xfrm>
        </p:grpSpPr>
        <p:grpSp>
          <p:nvGrpSpPr>
            <p:cNvPr id="85010" name="Group 18">
              <a:extLst>
                <a:ext uri="{FF2B5EF4-FFF2-40B4-BE49-F238E27FC236}">
                  <a16:creationId xmlns:a16="http://schemas.microsoft.com/office/drawing/2014/main" id="{ACEF4787-B4B6-4DA9-BA37-90EAC22794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784"/>
              <a:ext cx="2543" cy="335"/>
              <a:chOff x="1392" y="2784"/>
              <a:chExt cx="2543" cy="335"/>
            </a:xfrm>
          </p:grpSpPr>
          <p:sp>
            <p:nvSpPr>
              <p:cNvPr id="85011" name="Rectangle 19">
                <a:extLst>
                  <a:ext uri="{FF2B5EF4-FFF2-40B4-BE49-F238E27FC236}">
                    <a16:creationId xmlns:a16="http://schemas.microsoft.com/office/drawing/2014/main" id="{EB091588-263A-4609-A5B4-3AA5D34F3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2" name="Rectangle 20">
                <a:extLst>
                  <a:ext uri="{FF2B5EF4-FFF2-40B4-BE49-F238E27FC236}">
                    <a16:creationId xmlns:a16="http://schemas.microsoft.com/office/drawing/2014/main" id="{76F817B3-91D7-498E-B314-06AEE60DF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3" name="Rectangle 21">
                <a:extLst>
                  <a:ext uri="{FF2B5EF4-FFF2-40B4-BE49-F238E27FC236}">
                    <a16:creationId xmlns:a16="http://schemas.microsoft.com/office/drawing/2014/main" id="{2D59014E-E8DA-477C-BF99-4B81AA6FC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4" name="Rectangle 22">
                <a:extLst>
                  <a:ext uri="{FF2B5EF4-FFF2-40B4-BE49-F238E27FC236}">
                    <a16:creationId xmlns:a16="http://schemas.microsoft.com/office/drawing/2014/main" id="{5745FD9F-9C77-4FB0-BA4E-07203F207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5" name="Rectangle 23">
                <a:extLst>
                  <a:ext uri="{FF2B5EF4-FFF2-40B4-BE49-F238E27FC236}">
                    <a16:creationId xmlns:a16="http://schemas.microsoft.com/office/drawing/2014/main" id="{73AC21F1-0BB1-4A56-A37D-37809F059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6" name="Rectangle 24">
                <a:extLst>
                  <a:ext uri="{FF2B5EF4-FFF2-40B4-BE49-F238E27FC236}">
                    <a16:creationId xmlns:a16="http://schemas.microsoft.com/office/drawing/2014/main" id="{8767EF2A-2CF7-4CB3-A167-7B4A5B291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17" name="Line 25">
              <a:extLst>
                <a:ext uri="{FF2B5EF4-FFF2-40B4-BE49-F238E27FC236}">
                  <a16:creationId xmlns:a16="http://schemas.microsoft.com/office/drawing/2014/main" id="{64AD7929-D5B3-4E39-B2F7-B3701E246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295"/>
              <a:ext cx="911" cy="148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68D28EB1-FCDF-4E40-AD17-272A6EF0B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Illustrating AdaBoost</a:t>
            </a:r>
          </a:p>
        </p:txBody>
      </p:sp>
      <p:graphicFrame>
        <p:nvGraphicFramePr>
          <p:cNvPr id="86018" name="Object 2">
            <a:extLst>
              <a:ext uri="{FF2B5EF4-FFF2-40B4-BE49-F238E27FC236}">
                <a16:creationId xmlns:a16="http://schemas.microsoft.com/office/drawing/2014/main" id="{A3E3CE83-0A0D-42D1-950E-4377AC28A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066800"/>
          <a:ext cx="6961188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014600" imgH="5220720" progId="">
                  <p:embed/>
                </p:oleObj>
              </mc:Choice>
              <mc:Fallback>
                <p:oleObj r:id="rId3" imgW="7014600" imgH="52207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6961188" cy="5181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9" name="Rectangle 3">
            <a:extLst>
              <a:ext uri="{FF2B5EF4-FFF2-40B4-BE49-F238E27FC236}">
                <a16:creationId xmlns:a16="http://schemas.microsoft.com/office/drawing/2014/main" id="{71A7FA10-C398-486B-9D86-A0B8B77AC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2FE992C0-AABA-4163-A19C-DFCB7D071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52222EDF-1164-4E10-8823-E7E57AC3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64B42371-1CB1-4362-8496-DA3C5E37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32E40A5D-B622-4C7C-9849-1E508619A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Rectangle 8">
            <a:extLst>
              <a:ext uri="{FF2B5EF4-FFF2-40B4-BE49-F238E27FC236}">
                <a16:creationId xmlns:a16="http://schemas.microsoft.com/office/drawing/2014/main" id="{EB4A7B42-BB1B-45AA-931D-9879AC18E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Rectangle 9">
            <a:extLst>
              <a:ext uri="{FF2B5EF4-FFF2-40B4-BE49-F238E27FC236}">
                <a16:creationId xmlns:a16="http://schemas.microsoft.com/office/drawing/2014/main" id="{70CD6F9A-F6C6-4B99-BC63-F1B639E7E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Rectangle 10">
            <a:extLst>
              <a:ext uri="{FF2B5EF4-FFF2-40B4-BE49-F238E27FC236}">
                <a16:creationId xmlns:a16="http://schemas.microsoft.com/office/drawing/2014/main" id="{80EF1767-0330-4D82-BC1E-F1C736BA1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Rectangle 11">
            <a:extLst>
              <a:ext uri="{FF2B5EF4-FFF2-40B4-BE49-F238E27FC236}">
                <a16:creationId xmlns:a16="http://schemas.microsoft.com/office/drawing/2014/main" id="{31E17B33-9FD7-49C0-809A-BA472D6D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Rectangle 12">
            <a:extLst>
              <a:ext uri="{FF2B5EF4-FFF2-40B4-BE49-F238E27FC236}">
                <a16:creationId xmlns:a16="http://schemas.microsoft.com/office/drawing/2014/main" id="{949E2BD4-7555-441E-957B-CD8146F7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Rectangle 13">
            <a:extLst>
              <a:ext uri="{FF2B5EF4-FFF2-40B4-BE49-F238E27FC236}">
                <a16:creationId xmlns:a16="http://schemas.microsoft.com/office/drawing/2014/main" id="{4F6B11C0-1213-4CC7-9C70-716B6CC24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Rectangle 14">
            <a:extLst>
              <a:ext uri="{FF2B5EF4-FFF2-40B4-BE49-F238E27FC236}">
                <a16:creationId xmlns:a16="http://schemas.microsoft.com/office/drawing/2014/main" id="{32A54F3B-385D-4DE3-AA55-030844A3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80F35EF3-6326-4224-B21A-A5716EC87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Forests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B22C6D7-1588-482D-BFE5-5DA16BAC2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8474" y="1825625"/>
            <a:ext cx="2936875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Introduce two sources of randomness: “Bagging” and “Random input vectors”</a:t>
            </a:r>
          </a:p>
          <a:p>
            <a:r>
              <a:rPr lang="en-US" altLang="en-US" b="1" dirty="0"/>
              <a:t>Bagging method</a:t>
            </a:r>
            <a:r>
              <a:rPr lang="en-US" altLang="en-US" dirty="0"/>
              <a:t>: each tree is grown using a bootstrap sample of training data</a:t>
            </a:r>
          </a:p>
          <a:p>
            <a:r>
              <a:rPr lang="en-US" altLang="en-US" b="1" dirty="0"/>
              <a:t>Random vector method</a:t>
            </a:r>
            <a:r>
              <a:rPr lang="en-US" altLang="en-US" dirty="0"/>
              <a:t>: At each node, best split is chosen only from a random sample of the m possible attributes.</a:t>
            </a:r>
          </a:p>
        </p:txBody>
      </p:sp>
      <p:pic>
        <p:nvPicPr>
          <p:cNvPr id="87042" name="Picture 2">
            <a:extLst>
              <a:ext uri="{FF2B5EF4-FFF2-40B4-BE49-F238E27FC236}">
                <a16:creationId xmlns:a16="http://schemas.microsoft.com/office/drawing/2014/main" id="{B72307D0-5D0D-4F38-88A5-68024E183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6"/>
          <a:stretch/>
        </p:blipFill>
        <p:spPr bwMode="auto">
          <a:xfrm>
            <a:off x="411163" y="1744662"/>
            <a:ext cx="5167312" cy="43513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D7C61E51-8E71-4C8F-AB14-2F2C29C53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Gradient Boosted Decision Trees (XGBoost)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60EA108C-5BC2-4D0B-9B37-A20326728D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95850" y="1825625"/>
            <a:ext cx="3638550" cy="4351338"/>
          </a:xfrm>
        </p:spPr>
        <p:txBody>
          <a:bodyPr>
            <a:normAutofit/>
          </a:bodyPr>
          <a:lstStyle/>
          <a:p>
            <a:r>
              <a:rPr lang="en-US" altLang="en-US" b="1" dirty="0"/>
              <a:t>Idea</a:t>
            </a:r>
            <a:r>
              <a:rPr lang="en-US" altLang="en-US" dirty="0"/>
              <a:t>: build models to predict (correct) errors (= boosting).</a:t>
            </a:r>
          </a:p>
          <a:p>
            <a:endParaRPr lang="en-US" altLang="en-US" dirty="0"/>
          </a:p>
          <a:p>
            <a:r>
              <a:rPr lang="en-US" altLang="en-US" b="1" dirty="0"/>
              <a:t>Approach</a:t>
            </a:r>
            <a:r>
              <a:rPr lang="en-US" altLang="en-US" dirty="0"/>
              <a:t>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Start with a naive (weak) model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Calculate errors for each observation in the dataset.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Build a new model to predict these errors and add to the ensemble.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Go to 2.</a:t>
            </a:r>
          </a:p>
        </p:txBody>
      </p:sp>
      <p:pic>
        <p:nvPicPr>
          <p:cNvPr id="88067" name="Picture 3">
            <a:extLst>
              <a:ext uri="{FF2B5EF4-FFF2-40B4-BE49-F238E27FC236}">
                <a16:creationId xmlns:a16="http://schemas.microsoft.com/office/drawing/2014/main" id="{A260E5FD-D561-45D1-A576-40D5D460D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3713"/>
            <a:ext cx="5203825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82ACF12C-B2CC-42A2-9CE1-880ADB55A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Popular Approaches</a:t>
            </a: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75D814B0-ADF5-4BDA-AF9A-4A226D1B5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Logistic Regression</a:t>
            </a:r>
          </a:p>
          <a:p>
            <a:r>
              <a:rPr lang="en-US" altLang="en-US"/>
              <a:t>Linear Discriminant Analysis</a:t>
            </a:r>
          </a:p>
          <a:p>
            <a:r>
              <a:rPr lang="en-US" altLang="en-US"/>
              <a:t>Regularized Models (Shrinkage)</a:t>
            </a:r>
          </a:p>
          <a:p>
            <a:r>
              <a:rPr lang="en-US" altLang="en-US"/>
              <a:t>Stacking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861B72E2-72CA-46BD-B352-2B5B0D621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Coverage and Accuracy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53535D66-15F0-44C5-BC5B-127458842A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567113" cy="4351338"/>
          </a:xfrm>
        </p:spPr>
        <p:txBody>
          <a:bodyPr/>
          <a:lstStyle/>
          <a:p>
            <a:r>
              <a:rPr lang="en-US" altLang="en-US" dirty="0"/>
              <a:t>Coverage of a rule:</a:t>
            </a:r>
          </a:p>
          <a:p>
            <a:pPr lvl="1"/>
            <a:r>
              <a:rPr lang="en-US" altLang="en-US" dirty="0"/>
              <a:t>Fraction of records that satisfy the antecedent of a rule</a:t>
            </a:r>
          </a:p>
          <a:p>
            <a:r>
              <a:rPr lang="en-US" altLang="en-US" dirty="0"/>
              <a:t>Accuracy of a rule:</a:t>
            </a:r>
          </a:p>
          <a:p>
            <a:pPr lvl="1"/>
            <a:r>
              <a:rPr lang="en-US" altLang="en-US" dirty="0"/>
              <a:t>Fraction of records that satisfy both the antecedent and consequent of a rule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70A05C78-9970-4E46-8AD6-AACBE1EB4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860719"/>
              </p:ext>
            </p:extLst>
          </p:nvPr>
        </p:nvGraphicFramePr>
        <p:xfrm>
          <a:off x="4195763" y="731838"/>
          <a:ext cx="7148512" cy="643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56880" imgH="8947080" progId="">
                  <p:embed/>
                </p:oleObj>
              </mc:Choice>
              <mc:Fallback>
                <p:oleObj r:id="rId3" imgW="9956880" imgH="89470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731838"/>
                        <a:ext cx="7148512" cy="64309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>
            <a:extLst>
              <a:ext uri="{FF2B5EF4-FFF2-40B4-BE49-F238E27FC236}">
                <a16:creationId xmlns:a16="http://schemas.microsoft.com/office/drawing/2014/main" id="{208EC2C1-3BBE-4226-9A19-C5209F5C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78463"/>
            <a:ext cx="4876800" cy="75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(Status=Single)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No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Coverage = 40%,  Accuracy = 50%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4258</Words>
  <Application>Microsoft Office PowerPoint</Application>
  <PresentationFormat>On-screen Show (4:3)</PresentationFormat>
  <Paragraphs>716</Paragraphs>
  <Slides>84</Slides>
  <Notes>83</Notes>
  <HiddenSlides>30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84</vt:i4>
      </vt:variant>
    </vt:vector>
  </HeadingPairs>
  <TitlesOfParts>
    <vt:vector size="95" baseType="lpstr">
      <vt:lpstr>Arial</vt:lpstr>
      <vt:lpstr>Calibri</vt:lpstr>
      <vt:lpstr>Calibri Light</vt:lpstr>
      <vt:lpstr>Cambria Math</vt:lpstr>
      <vt:lpstr>FreeSerif</vt:lpstr>
      <vt:lpstr>Symbol</vt:lpstr>
      <vt:lpstr>Times New Roman</vt:lpstr>
      <vt:lpstr>Ubuntu</vt:lpstr>
      <vt:lpstr>Ubuntu Light</vt:lpstr>
      <vt:lpstr>Wingdings</vt:lpstr>
      <vt:lpstr>1_Office Theme</vt:lpstr>
      <vt:lpstr>Introduction to  Data Mining    Chapter 4 Classification –  Alternative Techniques </vt:lpstr>
      <vt:lpstr>R Code Examples</vt:lpstr>
      <vt:lpstr>Topics</vt:lpstr>
      <vt:lpstr>Rule-Based Classifier</vt:lpstr>
      <vt:lpstr>Rule-based Classifier (Example)</vt:lpstr>
      <vt:lpstr>Application of Rule-Based Classifier</vt:lpstr>
      <vt:lpstr>Ordered Rule Set vs. Voting</vt:lpstr>
      <vt:lpstr>Rule Ordering Schemes</vt:lpstr>
      <vt:lpstr>Rule Coverage and Accuracy</vt:lpstr>
      <vt:lpstr>How does Rule-based Classifier Work?</vt:lpstr>
      <vt:lpstr>Characteristics of Rule-Based Classifier</vt:lpstr>
      <vt:lpstr>Rules From Decision Trees</vt:lpstr>
      <vt:lpstr>Effect of Rule Simplification</vt:lpstr>
      <vt:lpstr>Direct Methods of Rule Generation</vt:lpstr>
      <vt:lpstr>Rule Growing</vt:lpstr>
      <vt:lpstr>Rule Growing (Examples)</vt:lpstr>
      <vt:lpstr>Instance Elimination</vt:lpstr>
      <vt:lpstr>Rule Evaluation</vt:lpstr>
      <vt:lpstr>Stopping Criterion and Rule Pruning</vt:lpstr>
      <vt:lpstr>Direct Method: RIPPER</vt:lpstr>
      <vt:lpstr>Direct Method: RIPPER</vt:lpstr>
      <vt:lpstr>Direct Method: RIPPER</vt:lpstr>
      <vt:lpstr>Direct Method: RIPPER</vt:lpstr>
      <vt:lpstr>Indirect Methods</vt:lpstr>
      <vt:lpstr>Indirect Method: C4.5rules</vt:lpstr>
      <vt:lpstr>Indirect Method: C4.5rules</vt:lpstr>
      <vt:lpstr>Example</vt:lpstr>
      <vt:lpstr>C4.5 versus C4.5rules versus RIPPER</vt:lpstr>
      <vt:lpstr>C4.5 versus C4.5rules versus RIPPER</vt:lpstr>
      <vt:lpstr>Advantages of Rule-Based Classifiers</vt:lpstr>
      <vt:lpstr>Topics</vt:lpstr>
      <vt:lpstr>Nearest Neighbor Classifiers</vt:lpstr>
      <vt:lpstr>Nearest-Neighbor Classifiers</vt:lpstr>
      <vt:lpstr>Definition of Nearest Neighbor</vt:lpstr>
      <vt:lpstr>Nearest Neighbor Classification</vt:lpstr>
      <vt:lpstr>Nearest Neighbor Classification…</vt:lpstr>
      <vt:lpstr>Scaling issues</vt:lpstr>
      <vt:lpstr>Nearest neighbor Classification…</vt:lpstr>
      <vt:lpstr>Topics</vt:lpstr>
      <vt:lpstr>Bayes’ Rule</vt:lpstr>
      <vt:lpstr>Example of Bayes Theorem</vt:lpstr>
      <vt:lpstr>Bayesian Classifiers</vt:lpstr>
      <vt:lpstr>Bayesian Classifiers</vt:lpstr>
      <vt:lpstr>Naïve Bayes Classifier</vt:lpstr>
      <vt:lpstr>How to Estimate Probabilities from Data?</vt:lpstr>
      <vt:lpstr>How to Estimate Probabilities from Data?</vt:lpstr>
      <vt:lpstr>Example of Naïve Bayes Classifier</vt:lpstr>
      <vt:lpstr>Naïve Bayes Classifier</vt:lpstr>
      <vt:lpstr>Example of Naïve Bayes Classifier</vt:lpstr>
      <vt:lpstr>Naïve Bayes (Summary)</vt:lpstr>
      <vt:lpstr>Topics</vt:lpstr>
      <vt:lpstr>Artificial Neural Networks (ANN)</vt:lpstr>
      <vt:lpstr>Artificial Neural Networks (ANN)</vt:lpstr>
      <vt:lpstr>Artificial Neural Networks (ANN)</vt:lpstr>
      <vt:lpstr>General Structure of ANN</vt:lpstr>
      <vt:lpstr>Algorithm for learning ANN</vt:lpstr>
      <vt:lpstr>Deep Learning / Deep Neural Networks </vt:lpstr>
      <vt:lpstr>Topics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Nonlinear Support Vector Machines</vt:lpstr>
      <vt:lpstr>Nonlinear Support Vector Machines</vt:lpstr>
      <vt:lpstr>Topics</vt:lpstr>
      <vt:lpstr>Ensemble Methods</vt:lpstr>
      <vt:lpstr>General Idea</vt:lpstr>
      <vt:lpstr>Why does it work?</vt:lpstr>
      <vt:lpstr>Examples of Ensemble Methods</vt:lpstr>
      <vt:lpstr>Bagging (Bootstrap Aggregation)</vt:lpstr>
      <vt:lpstr>Boosting</vt:lpstr>
      <vt:lpstr>Example: AdaBoost</vt:lpstr>
      <vt:lpstr>Example: AdaBoost</vt:lpstr>
      <vt:lpstr>Illustrating AdaBoost</vt:lpstr>
      <vt:lpstr>Illustrating AdaBoost</vt:lpstr>
      <vt:lpstr>Random Forests</vt:lpstr>
      <vt:lpstr>Gradient Boosted Decision Trees (XGBoost)</vt:lpstr>
      <vt:lpstr>Other Popular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- Alternative Techniques</dc:title>
  <dc:creator>Computations</dc:creator>
  <cp:lastModifiedBy>Hahsler, Michael</cp:lastModifiedBy>
  <cp:revision>414</cp:revision>
  <cp:lastPrinted>2001-08-28T17:59:37Z</cp:lastPrinted>
  <dcterms:created xsi:type="dcterms:W3CDTF">1998-03-18T13:44:31Z</dcterms:created>
  <dcterms:modified xsi:type="dcterms:W3CDTF">2024-06-19T01:28:24Z</dcterms:modified>
</cp:coreProperties>
</file>