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8"/>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0" r:id="rId63"/>
    <p:sldId id="321" r:id="rId64"/>
    <p:sldId id="322" r:id="rId65"/>
    <p:sldId id="323" r:id="rId66"/>
    <p:sldId id="324" r:id="rId67"/>
    <p:sldId id="514" r:id="rId68"/>
    <p:sldId id="325" r:id="rId69"/>
    <p:sldId id="354" r:id="rId70"/>
    <p:sldId id="327" r:id="rId71"/>
    <p:sldId id="328" r:id="rId72"/>
    <p:sldId id="329" r:id="rId73"/>
    <p:sldId id="330" r:id="rId74"/>
    <p:sldId id="507" r:id="rId75"/>
    <p:sldId id="333" r:id="rId76"/>
    <p:sldId id="334" r:id="rId77"/>
    <p:sldId id="336" r:id="rId78"/>
    <p:sldId id="337" r:id="rId79"/>
    <p:sldId id="338" r:id="rId80"/>
    <p:sldId id="355" r:id="rId81"/>
    <p:sldId id="339" r:id="rId82"/>
    <p:sldId id="340" r:id="rId83"/>
    <p:sldId id="335" r:id="rId84"/>
    <p:sldId id="341" r:id="rId85"/>
    <p:sldId id="342" r:id="rId86"/>
    <p:sldId id="343" r:id="rId87"/>
    <p:sldId id="344" r:id="rId88"/>
    <p:sldId id="515" r:id="rId89"/>
    <p:sldId id="345" r:id="rId90"/>
    <p:sldId id="508" r:id="rId91"/>
    <p:sldId id="511" r:id="rId92"/>
    <p:sldId id="509" r:id="rId93"/>
    <p:sldId id="512" r:id="rId94"/>
    <p:sldId id="331" r:id="rId95"/>
    <p:sldId id="346" r:id="rId96"/>
    <p:sldId id="513" r:id="rId97"/>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003" y="7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90D8589C-BA53-425F-92A3-ABF5F872CF6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D92960C1-4304-4E3E-83E2-5B0CE4730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E9B148F5-5770-449B-BE96-BC4C17969F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a:extLst>
              <a:ext uri="{FF2B5EF4-FFF2-40B4-BE49-F238E27FC236}">
                <a16:creationId xmlns:a16="http://schemas.microsoft.com/office/drawing/2014/main" id="{54F10FCB-3568-4EEB-AA56-34B6255258A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542FBAD1-B0BC-49D7-9D66-E4F3795A11C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6" name="Rectangle 2">
            <a:extLst>
              <a:ext uri="{FF2B5EF4-FFF2-40B4-BE49-F238E27FC236}">
                <a16:creationId xmlns:a16="http://schemas.microsoft.com/office/drawing/2014/main" id="{722001DA-E841-4AE5-9825-61689749A6F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1" name="Rectangle 1">
            <a:extLst>
              <a:ext uri="{FF2B5EF4-FFF2-40B4-BE49-F238E27FC236}">
                <a16:creationId xmlns:a16="http://schemas.microsoft.com/office/drawing/2014/main" id="{4D411FE2-F8EF-4073-94AD-395A6019675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2" name="Rectangle 2">
            <a:extLst>
              <a:ext uri="{FF2B5EF4-FFF2-40B4-BE49-F238E27FC236}">
                <a16:creationId xmlns:a16="http://schemas.microsoft.com/office/drawing/2014/main" id="{7D4F44B9-2AE6-4C66-AC85-7A9E0C3506E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7486186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10/21/2024</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10/21/2024</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4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56.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8.wmf"/><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63.wmf"/></Relationships>
</file>

<file path=ppt/slides/_rels/slide7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image" Target="../media/image61.wmf"/><Relationship Id="rId4" Type="http://schemas.openxmlformats.org/officeDocument/2006/relationships/image" Target="../media/image65.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0.wmf"/></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72.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79.xml"/><Relationship Id="rId16" Type="http://schemas.openxmlformats.org/officeDocument/2006/relationships/image" Target="../media/image82.png"/><Relationship Id="rId1" Type="http://schemas.openxmlformats.org/officeDocument/2006/relationships/slideLayout" Target="../slideLayouts/slideLayout2.xml"/><Relationship Id="rId11" Type="http://schemas.openxmlformats.org/officeDocument/2006/relationships/image" Target="../media/image77.png"/><Relationship Id="rId15" Type="http://schemas.openxmlformats.org/officeDocument/2006/relationships/image" Target="../media/image81.png"/><Relationship Id="rId10" Type="http://schemas.openxmlformats.org/officeDocument/2006/relationships/image" Target="../media/image76.png"/><Relationship Id="rId9" Type="http://schemas.openxmlformats.org/officeDocument/2006/relationships/image" Target="../media/image73.png"/><Relationship Id="rId14" Type="http://schemas.openxmlformats.org/officeDocument/2006/relationships/image" Target="../media/image80.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0.xml"/><Relationship Id="rId1" Type="http://schemas.openxmlformats.org/officeDocument/2006/relationships/slideLayout" Target="../slideLayouts/slideLayout6.xml"/><Relationship Id="rId6" Type="http://schemas.openxmlformats.org/officeDocument/2006/relationships/image" Target="../media/image70.emf"/><Relationship Id="rId5" Type="http://schemas.openxmlformats.org/officeDocument/2006/relationships/oleObject" Target="../embeddings/oleObject10.bin"/><Relationship Id="rId4" Type="http://schemas.openxmlformats.org/officeDocument/2006/relationships/image" Target="../media/image69.emf"/></Relationships>
</file>

<file path=ppt/slides/_rels/slide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72.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4.png"/><Relationship Id="rId4" Type="http://schemas.openxmlformats.org/officeDocument/2006/relationships/image" Target="../media/image83.png"/></Relationships>
</file>

<file path=ppt/slides/_rels/slide8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72.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8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9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9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9" Type="http://schemas.openxmlformats.org/officeDocument/2006/relationships/image" Target="../media/image108.png"/></Relationships>
</file>

<file path=ppt/slides/_rels/slide9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image" Target="../media/image6.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a:t>Based in Slides </a:t>
            </a:r>
            <a:r>
              <a:rPr lang="en-US" sz="1700" dirty="0" err="1"/>
              <a:t>by</a:t>
            </a:r>
            <a:r>
              <a:rPr lang="en-US" sz="1700" dirty="0"/>
              <a:t>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990600"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Original Points</a:t>
            </a:r>
          </a:p>
        </p:txBody>
      </p:sp>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A Partitional  Clustering</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4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070475"/>
            <a:ext cx="8424863"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20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2000" dirty="0">
                <a:latin typeface="+mn-lt"/>
              </a:rPr>
              <a:t>The center of a cluster is often a </a:t>
            </a:r>
            <a:r>
              <a:rPr lang="en-US" altLang="en-US" sz="2000" b="1" dirty="0">
                <a:solidFill>
                  <a:srgbClr val="FF0000"/>
                </a:solidFill>
                <a:latin typeface="+mn-lt"/>
              </a:rPr>
              <a:t>centroid</a:t>
            </a:r>
            <a:r>
              <a:rPr lang="en-US" altLang="en-US" sz="2000" dirty="0">
                <a:latin typeface="+mn-lt"/>
              </a:rPr>
              <a:t>, the average of all the points in the cluster, or a </a:t>
            </a:r>
            <a:r>
              <a:rPr lang="en-US" altLang="en-US" sz="2000" b="1" dirty="0">
                <a:solidFill>
                  <a:srgbClr val="FF0000"/>
                </a:solidFill>
                <a:latin typeface="+mn-lt"/>
              </a:rPr>
              <a:t>medoid</a:t>
            </a:r>
            <a:r>
              <a:rPr lang="en-US" altLang="en-US" sz="2000" dirty="0">
                <a:latin typeface="+mn-lt"/>
              </a:rPr>
              <a:t>, the most “representative” point of a cluster </a:t>
            </a:r>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6016625" y="1281113"/>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6624638" y="2105025"/>
            <a:ext cx="439737" cy="1012825"/>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5" name="Line 19">
            <a:extLst>
              <a:ext uri="{FF2B5EF4-FFF2-40B4-BE49-F238E27FC236}">
                <a16:creationId xmlns:a16="http://schemas.microsoft.com/office/drawing/2014/main" id="{706C3A23-4E9C-4848-92C2-B860B00DCB8A}"/>
              </a:ext>
            </a:extLst>
          </p:cNvPr>
          <p:cNvSpPr>
            <a:spLocks noChangeShapeType="1"/>
          </p:cNvSpPr>
          <p:nvPr/>
        </p:nvSpPr>
        <p:spPr bwMode="auto">
          <a:xfrm>
            <a:off x="7223125" y="2105025"/>
            <a:ext cx="219075" cy="874713"/>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a:t>Objective Functions</a:t>
            </a:r>
          </a:p>
        </p:txBody>
      </p:sp>
      <mc:AlternateContent xmlns:mc="http://schemas.openxmlformats.org/markup-compatibility/2006" xmlns:a14="http://schemas.microsoft.com/office/drawing/2010/main">
        <mc:Choice Requires="a14">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r>
                  <a:rPr lang="en-US" altLang="en-US" b="1" dirty="0"/>
                  <a:t>Example</a:t>
                </a:r>
                <a:r>
                  <a:rPr lang="en-US" altLang="en-US" dirty="0"/>
                  <a:t>: Minimize the Sum of Squared Errors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342900" lvl="1" indent="0">
                  <a:buNone/>
                </a:pPr>
                <a14:m>
                  <m:oMath xmlns:m="http://schemas.openxmlformats.org/officeDocument/2006/math">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 </m:t>
                    </m:r>
                  </m:oMath>
                </a14:m>
                <a:r>
                  <a:rPr lang="en-US" altLang="en-US" dirty="0"/>
                  <a:t>is a data point in cluster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𝑖</m:t>
                        </m:r>
                      </m:sub>
                    </m:sSub>
                  </m:oMath>
                </a14:m>
                <a:r>
                  <a:rPr lang="en-US" altLang="en-US" dirty="0"/>
                  <a:t>, </a:t>
                </a:r>
                <a14:m>
                  <m:oMath xmlns:m="http://schemas.openxmlformats.org/officeDocument/2006/math">
                    <m:sSub>
                      <m:sSubPr>
                        <m:ctrlPr>
                          <a:rPr lang="en-US" altLang="en-US" b="0" i="1" smtClean="0">
                            <a:latin typeface="Cambria Math" panose="02040503050406030204" pitchFamily="18" charset="0"/>
                          </a:rPr>
                        </m:ctrlPr>
                      </m:sSubPr>
                      <m:e>
                        <m:r>
                          <a:rPr lang="en-US" altLang="en-US" b="1" i="1" smtClean="0">
                            <a:latin typeface="Cambria Math" panose="02040503050406030204" pitchFamily="18" charset="0"/>
                          </a:rPr>
                          <m:t>𝒎</m:t>
                        </m:r>
                      </m:e>
                      <m:sub>
                        <m:r>
                          <a:rPr lang="en-US" altLang="en-US" b="0" i="1" smtClean="0">
                            <a:latin typeface="Cambria Math" panose="02040503050406030204" pitchFamily="18" charset="0"/>
                          </a:rPr>
                          <m:t>𝑖</m:t>
                        </m:r>
                      </m:sub>
                    </m:sSub>
                  </m:oMath>
                </a14:m>
                <a:r>
                  <a:rPr lang="en-US" altLang="en-US" dirty="0"/>
                  <a:t> is the center for cluster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𝑖</m:t>
                        </m:r>
                      </m:sub>
                    </m:sSub>
                  </m:oMath>
                </a14:m>
                <a:r>
                  <a:rPr lang="en-US" altLang="en-US" dirty="0"/>
                  <a:t>  as the mean of all points in the cluster and</a:t>
                </a:r>
                <a14:m>
                  <m:oMath xmlns:m="http://schemas.openxmlformats.org/officeDocument/2006/math">
                    <m:r>
                      <a:rPr lang="en-US" altLang="en-US" b="0" i="0" smtClean="0">
                        <a:latin typeface="Cambria Math" panose="02040503050406030204" pitchFamily="18" charset="0"/>
                      </a:rPr>
                      <m:t> </m:t>
                    </m:r>
                    <m:d>
                      <m:dPr>
                        <m:begChr m:val="‖"/>
                        <m:endChr m:val="‖"/>
                        <m:ctrlPr>
                          <a:rPr lang="en-US" altLang="en-US" i="1" smtClean="0">
                            <a:latin typeface="Cambria Math" panose="02040503050406030204" pitchFamily="18" charset="0"/>
                          </a:rPr>
                        </m:ctrlPr>
                      </m:dPr>
                      <m:e>
                        <m:r>
                          <a:rPr lang="en-US" altLang="en-US" b="0" i="1" smtClean="0">
                            <a:latin typeface="Cambria Math" panose="02040503050406030204" pitchFamily="18" charset="0"/>
                          </a:rPr>
                          <m:t>⋅</m:t>
                        </m:r>
                      </m:e>
                    </m:d>
                  </m:oMath>
                </a14:m>
                <a:r>
                  <a:rPr lang="en-US" altLang="en-US" dirty="0"/>
                  <a:t> is the L2 norm (= Euclidean distance).</a:t>
                </a:r>
              </a:p>
              <a:p>
                <a:pPr marL="0" indent="0">
                  <a:buNone/>
                </a:pPr>
                <a:endParaRPr lang="en-US" altLang="en-US" dirty="0"/>
              </a:p>
            </p:txBody>
          </p:sp>
        </mc:Choice>
        <mc:Fallback xmlns="">
          <p:sp>
            <p:nvSpPr>
              <p:cNvPr id="23554" name="Rectangle 2">
                <a:extLst>
                  <a:ext uri="{FF2B5EF4-FFF2-40B4-BE49-F238E27FC236}">
                    <a16:creationId xmlns:a16="http://schemas.microsoft.com/office/drawing/2014/main" id="{88B33D65-2D1B-4634-9E96-EDEACB3CF886}"/>
                  </a:ext>
                </a:extLst>
              </p:cNvPr>
              <p:cNvSpPr>
                <a:spLocks noGrp="1" noRot="1" noChangeAspect="1" noMove="1" noResize="1" noEditPoints="1" noAdjustHandles="1" noChangeArrowheads="1" noChangeShapeType="1" noTextEdit="1"/>
              </p:cNvSpPr>
              <p:nvPr>
                <p:ph idx="1"/>
              </p:nvPr>
            </p:nvSpPr>
            <p:spPr>
              <a:xfrm>
                <a:off x="628650" y="1825625"/>
                <a:ext cx="7886700" cy="2822575"/>
              </a:xfrm>
              <a:blipFill>
                <a:blip r:embed="rId3"/>
                <a:stretch>
                  <a:fillRect l="-773" t="-2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2895600" y="2690911"/>
                <a:ext cx="3415359"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2895600" y="2690911"/>
                <a:ext cx="3415359" cy="11190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0922553-8971-EA04-9B50-02C591A0372A}"/>
                  </a:ext>
                </a:extLst>
              </p:cNvPr>
              <p:cNvSpPr txBox="1"/>
              <p:nvPr/>
            </p:nvSpPr>
            <p:spPr>
              <a:xfrm>
                <a:off x="659929" y="5181600"/>
                <a:ext cx="7886700" cy="101566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b="1" dirty="0"/>
                  <a:t>Problem</a:t>
                </a:r>
                <a:r>
                  <a:rPr lang="en-US" altLang="en-US" sz="2000" dirty="0"/>
                  <a:t>: We cannot enumerate all possible ways of dividing the points into clusters and evaluate the `goodness' of each potential set of clusters by using the given objective function for larger </a:t>
                </a:r>
                <a14:m>
                  <m:oMath xmlns:m="http://schemas.openxmlformats.org/officeDocument/2006/math">
                    <m:r>
                      <a:rPr lang="en-US" altLang="en-US" sz="2000" i="1" dirty="0" smtClean="0">
                        <a:latin typeface="Cambria Math" panose="02040503050406030204" pitchFamily="18" charset="0"/>
                      </a:rPr>
                      <m:t>𝑁</m:t>
                    </m:r>
                  </m:oMath>
                </a14:m>
                <a:r>
                  <a:rPr lang="en-US" altLang="en-US" sz="2000" dirty="0"/>
                  <a:t>.  (NP Hard)</a:t>
                </a:r>
              </a:p>
            </p:txBody>
          </p:sp>
        </mc:Choice>
        <mc:Fallback xmlns="">
          <p:sp>
            <p:nvSpPr>
              <p:cNvPr id="2" name="TextBox 1">
                <a:extLst>
                  <a:ext uri="{FF2B5EF4-FFF2-40B4-BE49-F238E27FC236}">
                    <a16:creationId xmlns:a16="http://schemas.microsoft.com/office/drawing/2014/main" id="{F0922553-8971-EA04-9B50-02C591A0372A}"/>
                  </a:ext>
                </a:extLst>
              </p:cNvPr>
              <p:cNvSpPr txBox="1">
                <a:spLocks noRot="1" noChangeAspect="1" noMove="1" noResize="1" noEditPoints="1" noAdjustHandles="1" noChangeArrowheads="1" noChangeShapeType="1" noTextEdit="1"/>
              </p:cNvSpPr>
              <p:nvPr/>
            </p:nvSpPr>
            <p:spPr>
              <a:xfrm>
                <a:off x="659929" y="5181600"/>
                <a:ext cx="7886700" cy="1015663"/>
              </a:xfrm>
              <a:prstGeom prst="rect">
                <a:avLst/>
              </a:prstGeom>
              <a:blipFill>
                <a:blip r:embed="rId5"/>
                <a:stretch>
                  <a:fillRect l="-694" t="-2367" b="-8876"/>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when we talk about individual clustering algorithms.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endParaRPr lang="en-US" altLang="en-US" dirty="0"/>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𝐾</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𝐼</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𝑑</m:t>
                    </m:r>
                    <m:r>
                      <a:rPr lang="en-US" altLang="en-US" i="1" dirty="0" smtClean="0">
                        <a:latin typeface="Cambria Math" panose="02040503050406030204" pitchFamily="18" charset="0"/>
                      </a:rPr>
                      <m:t> )</m:t>
                    </m:r>
                  </m:oMath>
                </a14:m>
                <a:endParaRPr lang="en-US" altLang="en-US" dirty="0"/>
              </a:p>
              <a:p>
                <a:pPr marL="342900" lvl="1" indent="0">
                  <a:buNone/>
                </a:pPr>
                <a:r>
                  <a:rPr lang="en-US" altLang="en-US" dirty="0"/>
                  <a:t>n = number of points, K = number of clusters, </a:t>
                </a:r>
                <a:br>
                  <a:rPr lang="en-US" altLang="en-US" dirty="0"/>
                </a:br>
                <a:r>
                  <a:rPr lang="en-US" altLang="en-US" dirty="0"/>
                  <a:t>I = number of iterations, d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a:t>Solutions to Initial Centroids Problem</a:t>
            </a:r>
          </a:p>
        </p:txBody>
      </p:sp>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k initial centroids and then select among these initial centroids the ones that are far away from each other.</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D84EE20C-0E70-4F1E-B735-5E9CBAD37950}"/>
              </a:ext>
            </a:extLst>
          </p:cNvPr>
          <p:cNvSpPr>
            <a:spLocks noGrp="1" noChangeArrowheads="1"/>
          </p:cNvSpPr>
          <p:nvPr>
            <p:ph type="title"/>
          </p:nvPr>
        </p:nvSpPr>
        <p:spPr/>
        <p:txBody>
          <a:bodyPr/>
          <a:lstStyle/>
          <a:p>
            <a:r>
              <a:rPr lang="en-US" altLang="en-US"/>
              <a:t>Evaluating K-means Clusters</a:t>
            </a:r>
          </a:p>
        </p:txBody>
      </p:sp>
      <mc:AlternateContent xmlns:mc="http://schemas.openxmlformats.org/markup-compatibility/2006" xmlns:a14="http://schemas.microsoft.com/office/drawing/2010/main">
        <mc:Choice Requires="a14">
          <p:sp>
            <p:nvSpPr>
              <p:cNvPr id="33794" name="Rectangle 2">
                <a:extLst>
                  <a:ext uri="{FF2B5EF4-FFF2-40B4-BE49-F238E27FC236}">
                    <a16:creationId xmlns:a16="http://schemas.microsoft.com/office/drawing/2014/main" id="{6F1FC80F-F6B5-4999-A7F0-16AF194E3D2D}"/>
                  </a:ext>
                </a:extLst>
              </p:cNvPr>
              <p:cNvSpPr>
                <a:spLocks noGrp="1" noChangeArrowheads="1"/>
              </p:cNvSpPr>
              <p:nvPr>
                <p:ph idx="1"/>
              </p:nvPr>
            </p:nvSpPr>
            <p:spPr/>
            <p:txBody>
              <a:bodyPr/>
              <a:lstStyle/>
              <a:p>
                <a:r>
                  <a:rPr lang="en-US" altLang="en-US" dirty="0"/>
                  <a:t>Most common measure is Sum of Squared Error (SSE)</a:t>
                </a:r>
              </a:p>
              <a:p>
                <a:pPr lvl="1"/>
                <a:r>
                  <a:rPr lang="en-US" altLang="en-US" dirty="0"/>
                  <a:t>For each point, the error is the distance to the nearest cluster center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14:m>
                  <m:oMath xmlns:m="http://schemas.openxmlformats.org/officeDocument/2006/math">
                    <m:r>
                      <a:rPr lang="en-US" smtClean="0">
                        <a:latin typeface="Cambria Math" panose="02040503050406030204" pitchFamily="18" charset="0"/>
                      </a:rPr>
                      <m:t>𝒙</m:t>
                    </m:r>
                    <m:r>
                      <a:rPr lang="en-US" smtClean="0">
                        <a:latin typeface="Cambria Math" panose="02040503050406030204" pitchFamily="18" charset="0"/>
                      </a:rPr>
                      <m:t> </m:t>
                    </m:r>
                  </m:oMath>
                </a14:m>
                <a:r>
                  <a:rPr lang="en-US" altLang="en-US" dirty="0"/>
                  <a:t>is a data point in cluster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𝐶</m:t>
                        </m:r>
                      </m:e>
                      <m:sub>
                        <m:r>
                          <a:rPr lang="en-US" altLang="en-US" smtClean="0">
                            <a:latin typeface="Cambria Math" panose="02040503050406030204" pitchFamily="18" charset="0"/>
                          </a:rPr>
                          <m:t>𝑖</m:t>
                        </m:r>
                      </m:sub>
                    </m:sSub>
                  </m:oMath>
                </a14:m>
                <a:r>
                  <a:rPr lang="en-US" altLang="en-US" dirty="0"/>
                  <a:t>,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𝒎</m:t>
                        </m:r>
                      </m:e>
                      <m:sub>
                        <m:r>
                          <a:rPr lang="en-US" altLang="en-US" smtClean="0">
                            <a:latin typeface="Cambria Math" panose="02040503050406030204" pitchFamily="18" charset="0"/>
                          </a:rPr>
                          <m:t>𝑖</m:t>
                        </m:r>
                      </m:sub>
                    </m:sSub>
                  </m:oMath>
                </a14:m>
                <a:r>
                  <a:rPr lang="en-US" altLang="en-US" dirty="0"/>
                  <a:t> is the center for cluster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𝐶</m:t>
                        </m:r>
                      </m:e>
                      <m:sub>
                        <m:r>
                          <a:rPr lang="en-US" altLang="en-US" smtClean="0">
                            <a:latin typeface="Cambria Math" panose="02040503050406030204" pitchFamily="18" charset="0"/>
                          </a:rPr>
                          <m:t>𝑖</m:t>
                        </m:r>
                      </m:sub>
                    </m:sSub>
                  </m:oMath>
                </a14:m>
                <a:r>
                  <a:rPr lang="en-US" altLang="en-US" dirty="0"/>
                  <a:t>  as the mean of all points in the cluster and </a:t>
                </a:r>
                <a14:m>
                  <m:oMath xmlns:m="http://schemas.openxmlformats.org/officeDocument/2006/math">
                    <m:d>
                      <m:dPr>
                        <m:begChr m:val="‖"/>
                        <m:endChr m:val="‖"/>
                        <m:ctrlPr>
                          <a:rPr lang="en-US" altLang="en-US" i="1" smtClean="0">
                            <a:latin typeface="Cambria Math" panose="02040503050406030204" pitchFamily="18" charset="0"/>
                          </a:rPr>
                        </m:ctrlPr>
                      </m:dPr>
                      <m:e>
                        <m:r>
                          <a:rPr lang="en-US" altLang="en-US" smtClean="0">
                            <a:latin typeface="Cambria Math" panose="02040503050406030204" pitchFamily="18" charset="0"/>
                          </a:rPr>
                          <m:t>⋅</m:t>
                        </m:r>
                      </m:e>
                    </m:d>
                    <m:r>
                      <a:rPr lang="en-US" altLang="en-US" i="1" smtClean="0">
                        <a:latin typeface="Cambria Math" panose="02040503050406030204" pitchFamily="18" charset="0"/>
                      </a:rPr>
                      <m:t> </m:t>
                    </m:r>
                  </m:oMath>
                </a14:m>
                <a:r>
                  <a:rPr lang="en-US" altLang="en-US" dirty="0"/>
                  <a:t>is the L2 norm (= Euclidean distance).</a:t>
                </a:r>
              </a:p>
              <a:p>
                <a:pPr lvl="1"/>
                <a:r>
                  <a:rPr lang="en-US" altLang="en-US" dirty="0"/>
                  <a:t>Given two </a:t>
                </a:r>
                <a:r>
                  <a:rPr lang="en-US" altLang="en-US" dirty="0" err="1"/>
                  <a:t>clusterings</a:t>
                </a:r>
                <a:r>
                  <a:rPr lang="en-US" altLang="en-US" dirty="0"/>
                  <a:t>, we can choose the one with the smallest error</a:t>
                </a:r>
              </a:p>
              <a:p>
                <a:pPr lvl="1"/>
                <a:r>
                  <a:rPr lang="en-US" altLang="en-US" dirty="0"/>
                  <a:t>Only compare </a:t>
                </a:r>
                <a:r>
                  <a:rPr lang="en-US" altLang="en-US" dirty="0" err="1"/>
                  <a:t>clusterings</a:t>
                </a:r>
                <a:r>
                  <a:rPr lang="en-US" altLang="en-US" dirty="0"/>
                  <a:t> with the same K! One easy way to reduce SSE is to increase K, the number of clusters</a:t>
                </a:r>
              </a:p>
              <a:p>
                <a:endParaRPr lang="en-US" altLang="en-US" dirty="0"/>
              </a:p>
              <a:p>
                <a:r>
                  <a:rPr lang="en-US" altLang="en-US" b="1" dirty="0"/>
                  <a:t>Note</a:t>
                </a:r>
                <a:r>
                  <a:rPr lang="en-US" altLang="en-US" dirty="0"/>
                  <a:t>: K-Means is a heuristic to minimize SSE.</a:t>
                </a:r>
              </a:p>
            </p:txBody>
          </p:sp>
        </mc:Choice>
        <mc:Fallback xmlns="">
          <p:sp>
            <p:nvSpPr>
              <p:cNvPr id="33794" name="Rectangle 2">
                <a:extLst>
                  <a:ext uri="{FF2B5EF4-FFF2-40B4-BE49-F238E27FC236}">
                    <a16:creationId xmlns:a16="http://schemas.microsoft.com/office/drawing/2014/main" id="{6F1FC80F-F6B5-4999-A7F0-16AF194E3D2D}"/>
                  </a:ext>
                </a:extLst>
              </p:cNvPr>
              <p:cNvSpPr>
                <a:spLocks noGrp="1" noRot="1" noChangeAspect="1" noMove="1" noResize="1" noEditPoints="1" noAdjustHandles="1" noChangeArrowheads="1" noChangeShapeType="1" noTextEdit="1"/>
              </p:cNvSpPr>
              <p:nvPr>
                <p:ph idx="1"/>
              </p:nvPr>
            </p:nvSpPr>
            <p:spPr>
              <a:blipFill>
                <a:blip r:embed="rId3"/>
                <a:stretch>
                  <a:fillRect l="-773" t="-1541"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33EAD7-5742-4667-BA1F-BB9C76F10217}"/>
                  </a:ext>
                </a:extLst>
              </p:cNvPr>
              <p:cNvSpPr txBox="1"/>
              <p:nvPr/>
            </p:nvSpPr>
            <p:spPr>
              <a:xfrm>
                <a:off x="2514600" y="2590800"/>
                <a:ext cx="3415358"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7" name="TextBox 6">
                <a:extLst>
                  <a:ext uri="{FF2B5EF4-FFF2-40B4-BE49-F238E27FC236}">
                    <a16:creationId xmlns:a16="http://schemas.microsoft.com/office/drawing/2014/main" id="{3633EAD7-5742-4667-BA1F-BB9C76F10217}"/>
                  </a:ext>
                </a:extLst>
              </p:cNvPr>
              <p:cNvSpPr txBox="1">
                <a:spLocks noRot="1" noChangeAspect="1" noMove="1" noResize="1" noEditPoints="1" noAdjustHandles="1" noChangeArrowheads="1" noChangeShapeType="1" noTextEdit="1"/>
              </p:cNvSpPr>
              <p:nvPr/>
            </p:nvSpPr>
            <p:spPr>
              <a:xfrm>
                <a:off x="2514600" y="2590800"/>
                <a:ext cx="3415358" cy="1119089"/>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47" name="Group 3">
            <a:extLst>
              <a:ext uri="{FF2B5EF4-FFF2-40B4-BE49-F238E27FC236}">
                <a16:creationId xmlns:a16="http://schemas.microsoft.com/office/drawing/2014/main" id="{70D9438D-CD0A-4A81-A4A5-C32AE74EBD34}"/>
              </a:ext>
            </a:extLst>
          </p:cNvPr>
          <p:cNvGrpSpPr>
            <a:grpSpLocks/>
          </p:cNvGrpSpPr>
          <p:nvPr/>
        </p:nvGrpSpPr>
        <p:grpSpPr bwMode="auto">
          <a:xfrm>
            <a:off x="3276600" y="3190875"/>
            <a:ext cx="3046413" cy="2676525"/>
            <a:chOff x="2064" y="2249"/>
            <a:chExt cx="1919" cy="1686"/>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2640" y="2249"/>
              <a:ext cx="0" cy="1151"/>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2640" y="3401"/>
              <a:ext cx="1343" cy="0"/>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 name="Freeform 6">
              <a:extLst>
                <a:ext uri="{FF2B5EF4-FFF2-40B4-BE49-F238E27FC236}">
                  <a16:creationId xmlns:a16="http://schemas.microsoft.com/office/drawing/2014/main" id="{96B56291-A5EB-4E7E-8DBC-B30B00B8C6D9}"/>
                </a:ext>
              </a:extLst>
            </p:cNvPr>
            <p:cNvSpPr>
              <a:spLocks noChangeArrowheads="1"/>
            </p:cNvSpPr>
            <p:nvPr/>
          </p:nvSpPr>
          <p:spPr bwMode="auto">
            <a:xfrm>
              <a:off x="2130" y="3401"/>
              <a:ext cx="509" cy="534"/>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3168"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3312"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3264" y="244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3264" y="2729"/>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3504"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3408" y="2489"/>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3072" y="244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3408" y="268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3072" y="268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2064" y="2969"/>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2208" y="3017"/>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2208" y="3161"/>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2352" y="3017"/>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2256" y="2873"/>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2352" y="3161"/>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2064" y="3113"/>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3408" y="325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3696" y="3305"/>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3552" y="3401"/>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3408" y="349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3600" y="349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3408" y="3346"/>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3600" y="3209"/>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4103787"/>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Arial" panose="020B0604020202020204" pitchFamily="34" charset="0"/>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636136" y="3492229"/>
            <a:ext cx="1785169"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6245423"/>
            <a:ext cx="1020729" cy="307777"/>
          </a:xfrm>
          <a:prstGeom prst="rect">
            <a:avLst/>
          </a:prstGeom>
          <a:noFill/>
        </p:spPr>
        <p:txBody>
          <a:bodyPr wrap="none" rtlCol="0">
            <a:spAutoFit/>
          </a:bodyPr>
          <a:lstStyle/>
          <a:p>
            <a:r>
              <a:rPr lang="en-US" sz="1400" dirty="0">
                <a:solidFill>
                  <a:schemeClr val="tx1"/>
                </a:solidFill>
                <a:latin typeface="+mn-lt"/>
              </a:rPr>
              <a:t>Data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p:txBody>
          <a:bodyPr/>
          <a:lstStyle/>
          <a:p>
            <a:r>
              <a:rPr lang="en-US" altLang="en-US"/>
              <a:t>Two main types of hierarchical clustering</a:t>
            </a:r>
          </a:p>
          <a:p>
            <a:pPr lvl="1"/>
            <a:r>
              <a:rPr lang="en-US" altLang="en-US"/>
              <a:t>Agglomerative:  </a:t>
            </a:r>
          </a:p>
          <a:p>
            <a:pPr lvl="2"/>
            <a:r>
              <a:rPr lang="en-US" altLang="en-US"/>
              <a:t> Start with the points as individual clusters</a:t>
            </a:r>
          </a:p>
          <a:p>
            <a:pPr lvl="2"/>
            <a:r>
              <a:rPr lang="en-US" altLang="en-US"/>
              <a:t> At each step, merge the closest pair of clusters until only one cluster (or k clusters) left</a:t>
            </a:r>
          </a:p>
          <a:p>
            <a:pPr lvl="4"/>
            <a:endParaRPr lang="en-US" altLang="en-US"/>
          </a:p>
          <a:p>
            <a:pPr lvl="1"/>
            <a:r>
              <a:rPr lang="en-US" altLang="en-US"/>
              <a:t>Divisive:  </a:t>
            </a:r>
          </a:p>
          <a:p>
            <a:pPr lvl="2"/>
            <a:r>
              <a:rPr lang="en-US" altLang="en-US"/>
              <a:t> Start with one, all-inclusive cluster </a:t>
            </a:r>
          </a:p>
          <a:p>
            <a:pPr lvl="2"/>
            <a:r>
              <a:rPr lang="en-US" altLang="en-US"/>
              <a:t> At each step, split a cluster until each cluster contains a point (or there are k clusters)</a:t>
            </a:r>
          </a:p>
          <a:p>
            <a:pPr lvl="4"/>
            <a:endParaRPr lang="en-US" altLang="en-US"/>
          </a:p>
          <a:p>
            <a:r>
              <a:rPr lang="en-US" altLang="en-US"/>
              <a:t>Traditional hierarchical algorithms </a:t>
            </a:r>
          </a:p>
          <a:p>
            <a:pPr lvl="1"/>
            <a:r>
              <a:rPr lang="en-US" altLang="en-US"/>
              <a:t>use a similarity or distance matrix</a:t>
            </a:r>
          </a:p>
          <a:p>
            <a:pPr lvl="1"/>
            <a:r>
              <a:rPr lang="en-US" altLang="en-US"/>
              <a:t>merge or split one cluster at a time</a:t>
            </a:r>
          </a:p>
          <a:p>
            <a:pPr lvl="4"/>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819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Agglomerative approach is more popular.</a:t>
            </a:r>
          </a:p>
          <a:p>
            <a:r>
              <a:rPr lang="en-US" altLang="en-US" dirty="0"/>
              <a:t>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closest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A key operation is to compute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200400" y="4098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733800" y="3184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795587"/>
            <a:chOff x="3312" y="1199"/>
            <a:chExt cx="2015" cy="1761"/>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4683" cy="4255532"/>
            <a:chOff x="60491" y="2329934"/>
            <a:chExt cx="3984683"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4351338"/>
          </a:xfrm>
        </p:spPr>
        <p:txBody>
          <a:bodyPr/>
          <a:lstStyle/>
          <a:p>
            <a:r>
              <a:rPr lang="en-US" altLang="en-US" dirty="0"/>
              <a:t>We want to merge the two closest clusters (C2 and C5)  and update the proximity matrix. </a:t>
            </a:r>
          </a:p>
          <a:p>
            <a:pPr lvl="1"/>
            <a:endParaRPr lang="en-US" altLang="en-US" dirty="0"/>
          </a:p>
        </p:txBody>
      </p:sp>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195513"/>
            <a:chOff x="3456" y="1056"/>
            <a:chExt cx="1871" cy="1383"/>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4683" cy="4255532"/>
            <a:chOff x="60491" y="2329934"/>
            <a:chExt cx="3984683"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a:t>
            </a:r>
            <a:r>
              <a:rPr lang="en-US" altLang="en-US" sz="1400" b="1">
                <a:latin typeface="Arial" panose="020B0604020202020204" pitchFamily="34" charset="0"/>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35" name="Text Box 11">
            <a:extLst>
              <a:ext uri="{FF2B5EF4-FFF2-40B4-BE49-F238E27FC236}">
                <a16:creationId xmlns:a16="http://schemas.microsoft.com/office/drawing/2014/main" id="{C5236B4D-EE09-4FC4-9780-753492CDDFB0}"/>
              </a:ext>
            </a:extLst>
          </p:cNvPr>
          <p:cNvSpPr txBox="1">
            <a:spLocks noChangeArrowheads="1"/>
          </p:cNvSpPr>
          <p:nvPr/>
        </p:nvSpPr>
        <p:spPr bwMode="auto">
          <a:xfrm>
            <a:off x="6172200" y="2743200"/>
            <a:ext cx="2133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        ?        ?        ?    	   </a:t>
            </a:r>
          </a:p>
        </p:txBody>
      </p:sp>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4683" cy="4255532"/>
            <a:chOff x="60491" y="2329934"/>
            <a:chExt cx="3984683"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14725"/>
            <a:chOff x="3456" y="672"/>
            <a:chExt cx="2159" cy="2214"/>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16088" y="2251075"/>
            <a:ext cx="2190750" cy="492125"/>
          </a:xfrm>
          <a:prstGeom prst="leftRightArrow">
            <a:avLst>
              <a:gd name="adj1" fmla="val 50000"/>
              <a:gd name="adj2" fmla="val 8862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4" imgW="6328749" imgH="3483307" progId="Word.Document.8">
                  <p:embed/>
                </p:oleObj>
              </mc:Choice>
              <mc:Fallback>
                <p:oleObj name="Document" r:id="rId4" imgW="6328749" imgH="3483307" progId="Word.Document.8">
                  <p:embed/>
                  <p:pic>
                    <p:nvPicPr>
                      <p:cNvPr id="0" name="Object 4"/>
                      <p:cNvPicPr>
                        <a:picLocks noChangeAspect="1" noChangeArrowheads="1"/>
                      </p:cNvPicPr>
                      <p:nvPr/>
                    </p:nvPicPr>
                    <p:blipFill>
                      <a:blip r:embed="rId5"/>
                      <a:srcRect/>
                      <a:stretch>
                        <a:fillRect/>
                      </a:stretch>
                    </p:blipFill>
                    <p:spPr bwMode="auto">
                      <a:xfrm>
                        <a:off x="3771900" y="673100"/>
                        <a:ext cx="6070600" cy="3327400"/>
                      </a:xfrm>
                      <a:prstGeom prst="rect">
                        <a:avLst/>
                      </a:prstGeom>
                      <a:noFill/>
                      <a:effectLst/>
                    </p:spPr>
                  </p:pic>
                </p:oleObj>
              </mc:Fallback>
            </mc:AlternateContent>
          </a:graphicData>
        </a:graphic>
      </p:graphicFrame>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14725"/>
            <a:chOff x="3456" y="672"/>
            <a:chExt cx="2159" cy="2214"/>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sp>
        <p:nvSpPr>
          <p:cNvPr id="57348" name="Rectangle 4">
            <a:extLst>
              <a:ext uri="{FF2B5EF4-FFF2-40B4-BE49-F238E27FC236}">
                <a16:creationId xmlns:a16="http://schemas.microsoft.com/office/drawing/2014/main" id="{D2E61D69-EE22-45BA-BF2B-16ED37592037}"/>
              </a:ext>
            </a:extLst>
          </p:cNvPr>
          <p:cNvSpPr>
            <a:spLocks noGrp="1" noChangeArrowheads="1"/>
          </p:cNvSpPr>
          <p:nvPr>
            <p:ph idx="1"/>
          </p:nvPr>
        </p:nvSpPr>
        <p:spPr>
          <a:xfrm>
            <a:off x="639763" y="2344738"/>
            <a:ext cx="4800600" cy="3303587"/>
          </a:xfrm>
          <a:ln/>
        </p:spPr>
        <p:txBody>
          <a:bodyPr/>
          <a:lstStyle/>
          <a:p>
            <a:pPr marL="990600" lvl="1" indent="-531813">
              <a:lnSpc>
                <a:spcPct val="90000"/>
              </a:lnSpc>
              <a:spcBef>
                <a:spcPts val="250"/>
              </a:spcBef>
              <a:buClrTx/>
              <a:buFontTx/>
              <a:buNone/>
              <a:tabLst>
                <a:tab pos="112713" algn="l"/>
                <a:tab pos="1027113" algn="l"/>
                <a:tab pos="1941513" algn="l"/>
                <a:tab pos="2855913" algn="l"/>
                <a:tab pos="3770313" algn="l"/>
                <a:tab pos="4684713" algn="l"/>
                <a:tab pos="5599113" algn="l"/>
                <a:tab pos="6513513" algn="l"/>
                <a:tab pos="7427913" algn="l"/>
                <a:tab pos="8342313" algn="l"/>
                <a:tab pos="9256713" algn="l"/>
              </a:tabLst>
            </a:pPr>
            <a:r>
              <a:rPr lang="en-US" altLang="en-US" sz="1000"/>
              <a:t> </a:t>
            </a:r>
          </a:p>
        </p:txBody>
      </p:sp>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14725"/>
            <a:chOff x="3456" y="672"/>
            <a:chExt cx="2159" cy="2214"/>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sp>
        <p:nvSpPr>
          <p:cNvPr id="3" name="Content Placeholder 2">
            <a:extLst>
              <a:ext uri="{FF2B5EF4-FFF2-40B4-BE49-F238E27FC236}">
                <a16:creationId xmlns:a16="http://schemas.microsoft.com/office/drawing/2014/main" id="{50AD2330-726F-4662-BFFE-31BF481034B1}"/>
              </a:ext>
            </a:extLst>
          </p:cNvPr>
          <p:cNvSpPr>
            <a:spLocks noGrp="1"/>
          </p:cNvSpPr>
          <p:nvPr>
            <p:ph idx="1"/>
          </p:nvPr>
        </p:nvSpPr>
        <p:spPr/>
        <p:txBody>
          <a:bodyPr/>
          <a:lstStyle/>
          <a:p>
            <a:endParaRPr lang="en-US"/>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174750" y="5561013"/>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Arial" panose="020B0604020202020204" pitchFamily="34" charset="0"/>
              </a:rPr>
              <a:t>Advantage</a:t>
            </a:r>
            <a:r>
              <a:rPr lang="en-US" altLang="en-US" dirty="0">
                <a:latin typeface="Arial" panose="020B0604020202020204" pitchFamily="34" charset="0"/>
              </a:rPr>
              <a:t>: Non-spherical, non-convex clusters</a:t>
            </a:r>
          </a:p>
          <a:p>
            <a:r>
              <a:rPr lang="en-US" altLang="en-US" b="1" dirty="0">
                <a:latin typeface="Arial" panose="020B0604020202020204" pitchFamily="34" charset="0"/>
              </a:rPr>
              <a:t>Problem</a:t>
            </a:r>
            <a:r>
              <a:rPr lang="en-US" altLang="en-US" dirty="0">
                <a:latin typeface="Arial" panose="020B0604020202020204" pitchFamily="34" charset="0"/>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sp>
        <p:nvSpPr>
          <p:cNvPr id="3" name="Content Placeholder 2">
            <a:extLst>
              <a:ext uri="{FF2B5EF4-FFF2-40B4-BE49-F238E27FC236}">
                <a16:creationId xmlns:a16="http://schemas.microsoft.com/office/drawing/2014/main" id="{367606C7-4A2A-4032-B2D6-6EC5122B7378}"/>
              </a:ext>
            </a:extLst>
          </p:cNvPr>
          <p:cNvSpPr>
            <a:spLocks noGrp="1"/>
          </p:cNvSpPr>
          <p:nvPr>
            <p:ph idx="1"/>
          </p:nvPr>
        </p:nvSpPr>
        <p:spPr/>
        <p:txBody>
          <a:bodyPr/>
          <a:lstStyle/>
          <a:p>
            <a:endParaRPr lang="en-US"/>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6613" y="5519738"/>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Arial" panose="020B0604020202020204" pitchFamily="34" charset="0"/>
              </a:rPr>
              <a:t>Advantage</a:t>
            </a:r>
            <a:r>
              <a:rPr lang="en-US" altLang="en-US" sz="2000" dirty="0">
                <a:latin typeface="Arial" panose="020B0604020202020204" pitchFamily="34" charset="0"/>
              </a:rPr>
              <a:t>: more robust against noise (no chaining)</a:t>
            </a:r>
          </a:p>
          <a:p>
            <a:pPr>
              <a:spcBef>
                <a:spcPts val="1125"/>
              </a:spcBef>
            </a:pPr>
            <a:r>
              <a:rPr lang="en-US" altLang="en-US" sz="2000" b="1" dirty="0">
                <a:latin typeface="Arial" panose="020B0604020202020204" pitchFamily="34" charset="0"/>
              </a:rPr>
              <a:t>Problem</a:t>
            </a:r>
            <a:r>
              <a:rPr lang="en-US" altLang="en-US" sz="2000" dirty="0">
                <a:latin typeface="Arial" panose="020B0604020202020204" pitchFamily="34" charset="0"/>
              </a:rPr>
              <a:t>: Tends to break large clusters, </a:t>
            </a:r>
            <a:br>
              <a:rPr lang="en-US" altLang="en-US" sz="2000" dirty="0">
                <a:latin typeface="Arial" panose="020B0604020202020204" pitchFamily="34" charset="0"/>
              </a:rPr>
            </a:br>
            <a:r>
              <a:rPr lang="en-US" altLang="en-US" sz="2000" dirty="0">
                <a:latin typeface="Arial" panose="020B0604020202020204" pitchFamily="34" charset="0"/>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sp>
        <p:nvSpPr>
          <p:cNvPr id="3" name="Content Placeholder 2">
            <a:extLst>
              <a:ext uri="{FF2B5EF4-FFF2-40B4-BE49-F238E27FC236}">
                <a16:creationId xmlns:a16="http://schemas.microsoft.com/office/drawing/2014/main" id="{84CF5CAA-FCCD-4B09-9B68-9E20C33FBCB0}"/>
              </a:ext>
            </a:extLst>
          </p:cNvPr>
          <p:cNvSpPr>
            <a:spLocks noGrp="1"/>
          </p:cNvSpPr>
          <p:nvPr>
            <p:ph idx="1"/>
          </p:nvPr>
        </p:nvSpPr>
        <p:spPr/>
        <p:txBody>
          <a:bodyPr/>
          <a:lstStyle/>
          <a:p>
            <a:endParaRPr lang="en-US"/>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a:latin typeface="Arial" panose="020B0604020202020204" pitchFamily="34" charset="0"/>
              </a:rPr>
              <a:t>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a:t>Cluster Similarity: Ward’s Method</a:t>
            </a:r>
          </a:p>
        </p:txBody>
      </p:sp>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dirty="0"/>
              <a:t>Similarity of two clusters is based on the increase in squared error when two clusters are merged.</a:t>
            </a:r>
          </a:p>
          <a:p>
            <a:r>
              <a:rPr lang="en-US" altLang="en-US" dirty="0"/>
              <a:t>Less susceptible to noise and outliers.</a:t>
            </a:r>
          </a:p>
          <a:p>
            <a:r>
              <a:rPr lang="en-US" altLang="en-US" dirty="0"/>
              <a:t>Biased towards globular clusters.</a:t>
            </a:r>
          </a:p>
          <a:p>
            <a:r>
              <a:rPr lang="en-US" altLang="en-US" b="1" dirty="0"/>
              <a:t>Hierarchical analogue of K-means.</a:t>
            </a: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steps and at each step the proximity matrix of size </a:t>
                </a:r>
                <a14:m>
                  <m:oMath xmlns:m="http://schemas.openxmlformats.org/officeDocument/2006/math">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oMath>
                </a14:m>
                <a:r>
                  <a:rPr lang="en-US" altLang="en-US" dirty="0"/>
                  <a:t> must be updated and searched</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is directly minimized</a:t>
            </a:r>
          </a:p>
          <a:p>
            <a:pPr lvl="4"/>
            <a:endParaRPr lang="en-US" altLang="en-US" dirty="0"/>
          </a:p>
          <a:p>
            <a:r>
              <a:rPr lang="en-US" altLang="en-US" dirty="0"/>
              <a:t>Different schemes have problems with one or more of the following:</a:t>
            </a:r>
          </a:p>
          <a:p>
            <a:pPr lvl="1"/>
            <a:r>
              <a:rPr lang="en-US" altLang="en-US" dirty="0"/>
              <a:t>Sensitivity to noise and outliers</a:t>
            </a:r>
          </a:p>
          <a:p>
            <a:pPr lvl="1"/>
            <a:r>
              <a:rPr lang="en-US" altLang="en-US" dirty="0"/>
              <a:t>Difficulty handling different sized clusters and convex shapes</a:t>
            </a:r>
          </a:p>
          <a:p>
            <a:pPr lvl="1"/>
            <a:r>
              <a:rPr lang="en-US" altLang="en-US" dirty="0"/>
              <a:t>Chaining, breaking large clusters</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4953000"/>
          </a:xfrm>
        </p:spPr>
        <p:txBody>
          <a:bodyPr>
            <a:normAutofit fontScale="92500" lnSpcReduction="10000"/>
          </a:bodyPr>
          <a:lstStyle/>
          <a:p>
            <a:r>
              <a:rPr lang="en-US" altLang="en-US" dirty="0"/>
              <a:t>Classifies points by the density of their eps-neighborhood: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sz="1900" dirty="0"/>
          </a:p>
          <a:p>
            <a:r>
              <a:rPr lang="en-US" altLang="en-US" sz="1900" dirty="0"/>
              <a:t>A point is a </a:t>
            </a:r>
            <a:r>
              <a:rPr lang="en-US" altLang="en-US" sz="1900" b="1" dirty="0"/>
              <a:t>core point </a:t>
            </a:r>
            <a:r>
              <a:rPr lang="en-US" altLang="en-US" sz="1900" dirty="0"/>
              <a:t>if it has more than a specified number of points (</a:t>
            </a:r>
            <a:r>
              <a:rPr lang="en-US" altLang="en-US" sz="1900" dirty="0" err="1"/>
              <a:t>MinPts</a:t>
            </a:r>
            <a:r>
              <a:rPr lang="en-US" altLang="en-US" sz="1900" dirty="0"/>
              <a:t>) within Eps. These are points that form the interior of a cluster.</a:t>
            </a:r>
          </a:p>
          <a:p>
            <a:r>
              <a:rPr lang="en-US" altLang="en-US" sz="1900" dirty="0"/>
              <a:t>A </a:t>
            </a:r>
            <a:r>
              <a:rPr lang="en-US" altLang="en-US" sz="1900" b="1" dirty="0"/>
              <a:t>border point </a:t>
            </a:r>
            <a:r>
              <a:rPr lang="en-US" altLang="en-US" sz="1900" dirty="0"/>
              <a:t>has fewer than </a:t>
            </a:r>
            <a:r>
              <a:rPr lang="en-US" altLang="en-US" sz="1900" dirty="0" err="1"/>
              <a:t>MinPts</a:t>
            </a:r>
            <a:r>
              <a:rPr lang="en-US" altLang="en-US" sz="1900" dirty="0"/>
              <a:t> within Eps, but is in the neighborhood of a core point</a:t>
            </a:r>
          </a:p>
          <a:p>
            <a:r>
              <a:rPr lang="en-US" altLang="en-US" sz="1900" dirty="0"/>
              <a:t>A </a:t>
            </a:r>
            <a:r>
              <a:rPr lang="en-US" altLang="en-US" sz="1900" b="1" dirty="0"/>
              <a:t>noise point </a:t>
            </a:r>
            <a:r>
              <a:rPr lang="en-US" altLang="en-US" sz="1900" dirty="0"/>
              <a:t>is any point that is not a core point or a border point. </a:t>
            </a:r>
          </a:p>
        </p:txBody>
      </p:sp>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990600" y="5029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257800" y="5105400"/>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Point types: </a:t>
            </a:r>
            <a:r>
              <a:rPr lang="en-US" altLang="en-US" sz="1800" b="1">
                <a:solidFill>
                  <a:srgbClr val="00C000"/>
                </a:solidFill>
                <a:latin typeface="+mn-lt"/>
              </a:rPr>
              <a:t>core</a:t>
            </a:r>
            <a:r>
              <a:rPr lang="en-US" altLang="en-US" sz="1800" b="1">
                <a:latin typeface="+mn-lt"/>
              </a:rPr>
              <a:t>, </a:t>
            </a:r>
            <a:r>
              <a:rPr lang="en-US" altLang="en-US" sz="1800" b="1">
                <a:solidFill>
                  <a:srgbClr val="003399"/>
                </a:solidFill>
                <a:latin typeface="+mn-lt"/>
              </a:rPr>
              <a:t>border</a:t>
            </a:r>
            <a:r>
              <a:rPr lang="en-US" altLang="en-US" sz="1800" b="1">
                <a:latin typeface="+mn-lt"/>
              </a:rPr>
              <a:t> and </a:t>
            </a:r>
            <a:r>
              <a:rPr lang="en-US" altLang="en-US" sz="1800" b="1">
                <a:solidFill>
                  <a:srgbClr val="FF0000"/>
                </a:solidFill>
                <a:latin typeface="+mn-lt"/>
              </a:rPr>
              <a:t>noise</a:t>
            </a:r>
          </a:p>
        </p:txBody>
      </p:sp>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4478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2743200" y="5943600"/>
            <a:ext cx="3276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Eps = 10, MinPts = 4</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5863"/>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271963" y="125730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609600" y="5392738"/>
            <a:ext cx="8169275"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Resistant to </a:t>
            </a:r>
            <a:r>
              <a:rPr lang="en-US" altLang="en-US" sz="1800" b="1" dirty="0">
                <a:latin typeface="+mn-lt"/>
              </a:rPr>
              <a:t>Noise</a:t>
            </a:r>
          </a:p>
          <a:p>
            <a:pPr marL="285750" indent="-285750">
              <a:spcBef>
                <a:spcPts val="1125"/>
              </a:spcBef>
              <a:buClr>
                <a:schemeClr val="accent1"/>
              </a:buClr>
              <a:buFont typeface="Wingdings" panose="05000000000000000000" pitchFamily="2" charset="2"/>
              <a:buChar char="§"/>
            </a:pPr>
            <a:r>
              <a:rPr lang="en-US" altLang="en-US" sz="1800" dirty="0">
                <a:latin typeface="+mn-lt"/>
              </a:rPr>
              <a:t> Can handle clusters of different </a:t>
            </a:r>
            <a:r>
              <a:rPr lang="en-US" altLang="en-US" sz="1800" b="1" dirty="0">
                <a:latin typeface="+mn-lt"/>
              </a:rPr>
              <a:t>shapes and sizes</a:t>
            </a:r>
          </a:p>
          <a:p>
            <a:pPr marL="285750" indent="-285750">
              <a:spcBef>
                <a:spcPts val="1125"/>
              </a:spcBef>
              <a:buClr>
                <a:schemeClr val="accent1"/>
              </a:buClr>
              <a:buFont typeface="Wingdings" panose="05000000000000000000" pitchFamily="2" charset="2"/>
              <a:buChar char="§"/>
            </a:pPr>
            <a:r>
              <a:rPr lang="en-US" altLang="en-US" sz="1800" dirty="0">
                <a:latin typeface="+mn-lt"/>
              </a:rPr>
              <a:t> </a:t>
            </a: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Point types: </a:t>
            </a:r>
            <a:r>
              <a:rPr lang="en-US" altLang="en-US" sz="1800" b="1">
                <a:solidFill>
                  <a:srgbClr val="00C000"/>
                </a:solidFill>
                <a:latin typeface="+mn-lt"/>
              </a:rPr>
              <a:t>core</a:t>
            </a:r>
            <a:r>
              <a:rPr lang="en-US" altLang="en-US" sz="1800" b="1">
                <a:latin typeface="+mn-lt"/>
              </a:rPr>
              <a:t>, </a:t>
            </a:r>
            <a:r>
              <a:rPr lang="en-US" altLang="en-US" sz="1800" b="1">
                <a:solidFill>
                  <a:srgbClr val="003399"/>
                </a:solidFill>
                <a:latin typeface="+mn-lt"/>
              </a:rPr>
              <a:t>border</a:t>
            </a:r>
            <a:r>
              <a:rPr lang="en-US" altLang="en-US" sz="1800" b="1">
                <a:latin typeface="+mn-lt"/>
              </a:rPr>
              <a:t> and </a:t>
            </a:r>
            <a:r>
              <a:rPr lang="en-US" altLang="en-US" sz="1800" b="1">
                <a:solidFill>
                  <a:srgbClr val="FF0000"/>
                </a:solidFill>
                <a:latin typeface="+mn-lt"/>
              </a:rPr>
              <a:t>noise</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(MinPts=4, Eps=9.75).</a:t>
            </a:r>
            <a:r>
              <a:rPr lang="en-US" altLang="en-US" sz="900">
                <a:latin typeface="+mn-lt"/>
              </a:rPr>
              <a:t> </a:t>
            </a:r>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452358722"/>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p:txBody>
          <a:bodyPr/>
          <a:lstStyle/>
          <a:p>
            <a:r>
              <a:rPr lang="en-US" altLang="en-US" dirty="0"/>
              <a:t>Supervised classification</a:t>
            </a:r>
          </a:p>
          <a:p>
            <a:pPr lvl="1"/>
            <a:r>
              <a:rPr lang="en-US" altLang="en-US" dirty="0"/>
              <a:t>Uses class label information.</a:t>
            </a:r>
          </a:p>
          <a:p>
            <a:pPr lvl="4"/>
            <a:endParaRPr lang="en-US" altLang="en-US" dirty="0"/>
          </a:p>
          <a:p>
            <a:r>
              <a:rPr lang="en-US" altLang="en-US" dirty="0"/>
              <a:t>Simple segmentation</a:t>
            </a:r>
          </a:p>
          <a:p>
            <a:pPr lvl="1"/>
            <a:r>
              <a:rPr lang="en-US" altLang="en-US" dirty="0"/>
              <a:t>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28650" y="53340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uses only the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K-means</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800" y="2527"/>
              <a:ext cx="719"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Complete Link</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a:t>Determining the </a:t>
            </a:r>
            <a:r>
              <a:rPr lang="en-US" altLang="en-US" b="1"/>
              <a:t>clustering tendency </a:t>
            </a:r>
            <a:r>
              <a:rPr lang="en-US" altLang="en-US"/>
              <a:t>of a set of data, i.e., distinguishing whether a non-random structure actually exists in the data (e.g., to avoid overfitting). </a:t>
            </a:r>
          </a:p>
          <a:p>
            <a:pPr marL="457200" indent="-457200">
              <a:buFont typeface="+mj-lt"/>
              <a:buAutoNum type="arabicPeriod"/>
            </a:pPr>
            <a:r>
              <a:rPr lang="en-US" altLang="en-US" b="1"/>
              <a:t>Supervised Evaluation: </a:t>
            </a:r>
            <a:r>
              <a:rPr lang="en-US" altLang="en-US"/>
              <a:t>Compare the results of a cluster analysis to externally known group labels (ground truth).</a:t>
            </a:r>
          </a:p>
          <a:p>
            <a:pPr marL="457200" indent="-457200">
              <a:buFont typeface="+mj-lt"/>
              <a:buAutoNum type="arabicPeriod"/>
            </a:pPr>
            <a:r>
              <a:rPr lang="en-US" altLang="en-US" b="1"/>
              <a:t>Unsupervised Evaluation</a:t>
            </a:r>
            <a:r>
              <a:rPr lang="en-US" altLang="en-US"/>
              <a:t>: Evaluate how well the results of a cluster analysis fit the data without reference to external group information. </a:t>
            </a:r>
          </a:p>
          <a:p>
            <a:pPr marL="457200" indent="-457200">
              <a:buFont typeface="+mj-lt"/>
              <a:buAutoNum type="arabicPeriod"/>
            </a:pPr>
            <a:r>
              <a:rPr lang="en-US" altLang="en-US" b="1"/>
              <a:t>Compare different clusterings </a:t>
            </a:r>
            <a:r>
              <a:rPr lang="en-US" altLang="en-US"/>
              <a:t>to determine which one is better.</a:t>
            </a:r>
          </a:p>
          <a:p>
            <a:pPr marL="457200" indent="-457200">
              <a:buFont typeface="+mj-lt"/>
              <a:buAutoNum type="arabicPeriod"/>
            </a:pPr>
            <a:r>
              <a:rPr lang="en-US" altLang="en-US"/>
              <a:t>Determining the </a:t>
            </a:r>
            <a:r>
              <a:rPr lang="en-US" altLang="en-US" b="1"/>
              <a:t>‘correct’ number of clusters</a:t>
            </a:r>
            <a:r>
              <a:rPr lang="en-US" altLang="en-US"/>
              <a:t>.</a:t>
            </a:r>
          </a:p>
          <a:p>
            <a:endParaRPr lang="en-US" altLang="en-US"/>
          </a:p>
          <a:p>
            <a:pPr marL="0" indent="0">
              <a:buNone/>
            </a:pPr>
            <a:r>
              <a:rPr lang="en-US" altLang="en-US"/>
              <a:t>For 2, 3, and 4, we can further distinguish whether we want to evaluate the entire clustering or just individual clusters. </a:t>
            </a:r>
          </a:p>
          <a:p>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925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Correlation between proximity and incidence matrix,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92500" lnSpcReduction="2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Correlation between proximity and incidence matrix,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a:t>
            </a:r>
            <a:br>
              <a:rPr lang="en-US" altLang="en-US" sz="2800" dirty="0"/>
            </a:br>
            <a:r>
              <a:rPr lang="en-US" altLang="en-US" sz="2800" dirty="0"/>
              <a:t>Similarity Matrix Visualization for Cluster Validation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6096000"/>
            <a:ext cx="1295400" cy="457200"/>
          </a:xfrm>
          <a:prstGeom prst="wedgeRoundRectCallout">
            <a:avLst>
              <a:gd name="adj1" fmla="val -70927"/>
              <a:gd name="adj2" fmla="val -21061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a:t>
            </a:r>
            <a:br>
              <a:rPr lang="en-US" altLang="en-US" sz="2800" dirty="0"/>
            </a:br>
            <a:r>
              <a:rPr lang="en-US" altLang="en-US" sz="2800" dirty="0"/>
              <a:t>Similarity Matrix Visualization for Cluster Validation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76681B-D03F-46E6-8CAC-46779EA0EAF1}"/>
              </a:ext>
            </a:extLst>
          </p:cNvPr>
          <p:cNvSpPr>
            <a:spLocks noGrp="1" noChangeArrowheads="1"/>
          </p:cNvSpPr>
          <p:nvPr>
            <p:ph type="title"/>
          </p:nvPr>
        </p:nvSpPr>
        <p:spPr/>
        <p:txBody>
          <a:bodyPr/>
          <a:lstStyle/>
          <a:p>
            <a:r>
              <a:rPr lang="en-US" altLang="en-US"/>
              <a:t>Framework for Cluster Validity</a:t>
            </a:r>
          </a:p>
        </p:txBody>
      </p:sp>
      <p:sp>
        <p:nvSpPr>
          <p:cNvPr id="86017" name="Rectangle 1">
            <a:extLst>
              <a:ext uri="{FF2B5EF4-FFF2-40B4-BE49-F238E27FC236}">
                <a16:creationId xmlns:a16="http://schemas.microsoft.com/office/drawing/2014/main" id="{DC464250-FB77-471A-B542-C755FD0B2FEA}"/>
              </a:ext>
            </a:extLst>
          </p:cNvPr>
          <p:cNvSpPr>
            <a:spLocks noGrp="1" noChangeArrowheads="1"/>
          </p:cNvSpPr>
          <p:nvPr>
            <p:ph idx="1"/>
          </p:nvPr>
        </p:nvSpPr>
        <p:spPr/>
        <p:txBody>
          <a:bodyPr/>
          <a:lstStyle/>
          <a:p>
            <a:r>
              <a:rPr lang="en-US" altLang="en-US"/>
              <a:t>Need a framework to interpret any measure. </a:t>
            </a:r>
          </a:p>
          <a:p>
            <a:pPr lvl="1"/>
            <a:r>
              <a:rPr lang="en-US" altLang="en-US"/>
              <a:t>For example, if our measure of evaluation has the value, 10, is that good, fair, or poor?</a:t>
            </a:r>
          </a:p>
          <a:p>
            <a:r>
              <a:rPr lang="en-US" altLang="en-US"/>
              <a:t>Statistics provide a framework for cluster validity</a:t>
            </a:r>
          </a:p>
          <a:p>
            <a:pPr lvl="1"/>
            <a:r>
              <a:rPr lang="en-US" altLang="en-US"/>
              <a:t>The more “atypical” a clustering result is, the more likely it represents valid structure in the data</a:t>
            </a:r>
          </a:p>
          <a:p>
            <a:pPr lvl="1"/>
            <a:r>
              <a:rPr lang="en-US" altLang="en-US"/>
              <a:t>Can compare the values of an index that result from random data or clusterings to those of a clustering result.</a:t>
            </a:r>
          </a:p>
          <a:p>
            <a:pPr lvl="2"/>
            <a:r>
              <a:rPr lang="en-US" altLang="en-US"/>
              <a:t>If the value of the index is unlikely, then the cluster results are valid</a:t>
            </a:r>
          </a:p>
          <a:p>
            <a:pPr lvl="1"/>
            <a:r>
              <a:rPr lang="en-US" altLang="en-US"/>
              <a:t>These approaches are more complicated and harder to understand.</a:t>
            </a:r>
          </a:p>
          <a:p>
            <a:r>
              <a:rPr lang="en-US" altLang="en-US"/>
              <a:t>For comparing the results of two different sets of cluster analyses, a framework is less necessary.</a:t>
            </a:r>
          </a:p>
          <a:p>
            <a:pPr lvl="1"/>
            <a:r>
              <a:rPr lang="en-US" altLang="en-US"/>
              <a:t>However, there is the question of whether the difference between two index values is significant</a:t>
            </a:r>
          </a:p>
          <a:p>
            <a:endParaRPr lang="en-US" altLang="en-US"/>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F6D69D3-50FE-4921-9DBD-3994536AC6A0}"/>
              </a:ext>
            </a:extLst>
          </p:cNvPr>
          <p:cNvSpPr>
            <a:spLocks noGrp="1" noChangeArrowheads="1"/>
          </p:cNvSpPr>
          <p:nvPr>
            <p:ph type="title"/>
          </p:nvPr>
        </p:nvSpPr>
        <p:spPr/>
        <p:txBody>
          <a:bodyPr/>
          <a:lstStyle/>
          <a:p>
            <a:r>
              <a:rPr lang="en-US" altLang="en-US"/>
              <a:t>Statistical Framework for SSE</a:t>
            </a:r>
          </a:p>
        </p:txBody>
      </p:sp>
      <p:sp>
        <p:nvSpPr>
          <p:cNvPr id="87041" name="Rectangle 1">
            <a:extLst>
              <a:ext uri="{FF2B5EF4-FFF2-40B4-BE49-F238E27FC236}">
                <a16:creationId xmlns:a16="http://schemas.microsoft.com/office/drawing/2014/main" id="{C8CBBF0F-95B3-4EDE-B362-E8D1981B493A}"/>
              </a:ext>
            </a:extLst>
          </p:cNvPr>
          <p:cNvSpPr>
            <a:spLocks noGrp="1" noChangeArrowheads="1"/>
          </p:cNvSpPr>
          <p:nvPr>
            <p:ph idx="1"/>
          </p:nvPr>
        </p:nvSpPr>
        <p:spPr/>
        <p:txBody>
          <a:bodyPr/>
          <a:lstStyle/>
          <a:p>
            <a:r>
              <a:rPr lang="en-US" altLang="en-US"/>
              <a:t>Example</a:t>
            </a:r>
          </a:p>
          <a:p>
            <a:pPr lvl="1"/>
            <a:r>
              <a:rPr lang="en-US" altLang="en-US"/>
              <a:t>Compare SSE of 0.005 against three clusters in random data</a:t>
            </a:r>
          </a:p>
          <a:p>
            <a:pPr lvl="1"/>
            <a:r>
              <a:rPr lang="en-US" altLang="en-US"/>
              <a:t>Histogram shows SSE of three clusters in 500 sets of random data points of size 100 distributed over the range 0.2 – 0.8 for x and y values</a:t>
            </a:r>
          </a:p>
          <a:p>
            <a:pPr lvl="1"/>
            <a:endParaRPr lang="en-US" altLang="en-US"/>
          </a:p>
        </p:txBody>
      </p:sp>
      <p:grpSp>
        <p:nvGrpSpPr>
          <p:cNvPr id="87043" name="Group 3">
            <a:extLst>
              <a:ext uri="{FF2B5EF4-FFF2-40B4-BE49-F238E27FC236}">
                <a16:creationId xmlns:a16="http://schemas.microsoft.com/office/drawing/2014/main" id="{FC01A2D0-8FFB-4E71-8195-13A5DF86522B}"/>
              </a:ext>
            </a:extLst>
          </p:cNvPr>
          <p:cNvGrpSpPr>
            <a:grpSpLocks/>
          </p:cNvGrpSpPr>
          <p:nvPr/>
        </p:nvGrpSpPr>
        <p:grpSpPr bwMode="auto">
          <a:xfrm>
            <a:off x="457200" y="3200400"/>
            <a:ext cx="7847013" cy="3122613"/>
            <a:chOff x="288" y="2016"/>
            <a:chExt cx="4943" cy="1967"/>
          </a:xfrm>
        </p:grpSpPr>
        <p:pic>
          <p:nvPicPr>
            <p:cNvPr id="87044" name="Picture 4">
              <a:extLst>
                <a:ext uri="{FF2B5EF4-FFF2-40B4-BE49-F238E27FC236}">
                  <a16:creationId xmlns:a16="http://schemas.microsoft.com/office/drawing/2014/main" id="{74434B01-4C11-4627-BD93-0D72F79D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08"/>
            <a:stretch>
              <a:fillRect/>
            </a:stretch>
          </p:blipFill>
          <p:spPr bwMode="auto">
            <a:xfrm>
              <a:off x="2543" y="2064"/>
              <a:ext cx="2688" cy="1919"/>
            </a:xfrm>
            <a:prstGeom prst="rect">
              <a:avLst/>
            </a:prstGeom>
            <a:noFill/>
            <a:ln>
              <a:noFill/>
            </a:ln>
            <a:effectLst/>
            <a:extLst>
              <a:ext uri="{909E8E84-426E-40DD-AFC4-6F175D3DCCD1}">
                <a14:hiddenFill xmlns:a14="http://schemas.microsoft.com/office/drawing/2010/main">
                  <a:blipFill dpi="0" rotWithShape="0">
                    <a:blip/>
                    <a:srcRect t="480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5" name="Picture 5">
              <a:extLst>
                <a:ext uri="{FF2B5EF4-FFF2-40B4-BE49-F238E27FC236}">
                  <a16:creationId xmlns:a16="http://schemas.microsoft.com/office/drawing/2014/main" id="{A61E5F7E-6816-41B3-B01D-4DB7AF65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5" t="4755"/>
            <a:stretch>
              <a:fillRect/>
            </a:stretch>
          </p:blipFill>
          <p:spPr bwMode="auto">
            <a:xfrm>
              <a:off x="288" y="2016"/>
              <a:ext cx="2400" cy="1920"/>
            </a:xfrm>
            <a:prstGeom prst="rect">
              <a:avLst/>
            </a:prstGeom>
            <a:noFill/>
            <a:ln>
              <a:noFill/>
            </a:ln>
            <a:effectLst/>
            <a:extLst>
              <a:ext uri="{909E8E84-426E-40DD-AFC4-6F175D3DCCD1}">
                <a14:hiddenFill xmlns:a14="http://schemas.microsoft.com/office/drawing/2010/main">
                  <a:blipFill dpi="0" rotWithShape="0">
                    <a:blip/>
                    <a:srcRect l="10715" t="475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6" name="Rectangle 6">
              <a:extLst>
                <a:ext uri="{FF2B5EF4-FFF2-40B4-BE49-F238E27FC236}">
                  <a16:creationId xmlns:a16="http://schemas.microsoft.com/office/drawing/2014/main" id="{B5BF3FA7-6CA6-4648-81BC-1A3735B3741F}"/>
                </a:ext>
              </a:extLst>
            </p:cNvPr>
            <p:cNvSpPr>
              <a:spLocks noChangeArrowheads="1"/>
            </p:cNvSpPr>
            <p:nvPr/>
          </p:nvSpPr>
          <p:spPr bwMode="auto">
            <a:xfrm>
              <a:off x="912" y="2400"/>
              <a:ext cx="959" cy="959"/>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lstStyle/>
          <a:p>
            <a:r>
              <a:rPr lang="en-US" altLang="en-US"/>
              <a:t>Statistical Framework for Correlation</a:t>
            </a:r>
          </a:p>
        </p:txBody>
      </p:sp>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p:txBody>
          <a:bodyPr/>
          <a:lstStyle/>
          <a:p>
            <a:r>
              <a:rPr lang="en-US" altLang="en-US"/>
              <a:t>Correlation of incidence and proximity matrices for the K-means clusterings of the following two data sets. </a:t>
            </a:r>
          </a:p>
          <a:p>
            <a:endParaRPr lang="en-US" altLang="en-US"/>
          </a:p>
        </p:txBody>
      </p:sp>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0212"/>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71800"/>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685800" y="5637212"/>
            <a:ext cx="2362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Corr = -0.9235</a:t>
            </a:r>
          </a:p>
        </p:txBody>
      </p:sp>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3429000" y="5637212"/>
            <a:ext cx="2362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Corr = -0.5810</a:t>
            </a:r>
          </a:p>
        </p:txBody>
      </p:sp>
      <p:pic>
        <p:nvPicPr>
          <p:cNvPr id="88071" name="Picture 7">
            <a:extLst>
              <a:ext uri="{FF2B5EF4-FFF2-40B4-BE49-F238E27FC236}">
                <a16:creationId xmlns:a16="http://schemas.microsoft.com/office/drawing/2014/main" id="{31121A0B-57DE-437A-80CD-C801A1674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513012"/>
            <a:ext cx="3656013" cy="2741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546" t="-1997" r="-1700"/>
                </a:stretch>
              </a:blipFill>
            </p:spPr>
            <p:txBody>
              <a:bodyPr/>
              <a:lstStyle/>
              <a:p>
                <a:r>
                  <a:rPr lang="en-US">
                    <a:noFill/>
                  </a:rPr>
                  <a:t> </a:t>
                </a:r>
              </a:p>
            </p:txBody>
          </p:sp>
        </mc:Fallback>
      </mc:AlternateContent>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94210"/>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72200" y="2438400"/>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72200" y="2438400"/>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239000" y="44198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239000" y="4419828"/>
                <a:ext cx="914400" cy="400110"/>
              </a:xfrm>
              <a:prstGeom prst="rect">
                <a:avLst/>
              </a:prstGeom>
              <a:blipFill>
                <a:blip r:embed="rId6"/>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spTree>
    <p:extLst>
      <p:ext uri="{BB962C8B-B14F-4D97-AF65-F5344CB8AC3E}">
        <p14:creationId xmlns:p14="http://schemas.microsoft.com/office/powerpoint/2010/main" val="9493737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92500" lnSpcReduction="2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92500" lnSpcReduction="20000"/>
              </a:bodyPr>
              <a:lstStyle/>
              <a:p>
                <a:r>
                  <a:rPr lang="en-US" altLang="en-US" b="1" dirty="0">
                    <a:solidFill>
                      <a:srgbClr val="FF0000"/>
                    </a:solidFill>
                  </a:rPr>
                  <a:t>Cluster Cohesion</a:t>
                </a:r>
                <a:r>
                  <a:rPr lang="en-US" altLang="en-US" dirty="0"/>
                  <a:t>: Within cluster sum of squares (WSS=SSE)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641" t="-2228" b="-1442"/>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13"/>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623934483"/>
              </p:ext>
            </p:extLst>
          </p:nvPr>
        </p:nvGraphicFramePr>
        <p:xfrm>
          <a:off x="2138363" y="5330825"/>
          <a:ext cx="5867400" cy="1222375"/>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5330825"/>
                        <a:ext cx="5867400" cy="1222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K=2 clusters:</a:t>
            </a:r>
          </a:p>
        </p:txBody>
      </p:sp>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1789114726"/>
              </p:ext>
            </p:extLst>
          </p:nvPr>
        </p:nvGraphicFramePr>
        <p:xfrm>
          <a:off x="2233613" y="2881313"/>
          <a:ext cx="5233987" cy="122237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3" y="2881313"/>
                        <a:ext cx="5233987" cy="1222375"/>
                      </a:xfrm>
                      <a:prstGeom prst="rect">
                        <a:avLst/>
                      </a:prstGeom>
                      <a:noFill/>
                      <a:effectLst/>
                    </p:spPr>
                  </p:pic>
                </p:oleObj>
              </mc:Fallback>
            </mc:AlternateContent>
          </a:graphicData>
        </a:graphic>
      </p:graphicFrame>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K=1 cluster:</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091"/>
          <a:stretch/>
        </p:blipFill>
        <p:spPr bwMode="auto">
          <a:xfrm>
            <a:off x="4703763" y="3352800"/>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ED2D0D56-706C-5905-D113-19793ADBB4DB}"/>
              </a:ext>
            </a:extLst>
          </p:cNvPr>
          <p:cNvGrpSpPr/>
          <p:nvPr/>
        </p:nvGrpSpPr>
        <p:grpSpPr>
          <a:xfrm>
            <a:off x="5334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sp>
        <p:nvSpPr>
          <p:cNvPr id="6" name="Arrow: Right 5">
            <a:extLst>
              <a:ext uri="{FF2B5EF4-FFF2-40B4-BE49-F238E27FC236}">
                <a16:creationId xmlns:a16="http://schemas.microsoft.com/office/drawing/2014/main" id="{44E53ED9-6C87-40BA-B5FA-D63ACEC8DDC3}"/>
              </a:ext>
            </a:extLst>
          </p:cNvPr>
          <p:cNvSpPr/>
          <p:nvPr/>
        </p:nvSpPr>
        <p:spPr>
          <a:xfrm>
            <a:off x="47114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FF0000"/>
                </a:solidFill>
              </a:rPr>
              <a:t>b(i)</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009900"/>
                </a:solidFill>
                <a:latin typeface="Arial" panose="020B0604020202020204" pitchFamily="34" charset="0"/>
              </a:rPr>
              <a:t>Cohersion</a:t>
            </a: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FF0000"/>
                </a:solidFill>
                <a:latin typeface="Arial" panose="020B0604020202020204" pitchFamily="34" charset="0"/>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4DEAD9A6-95F9-8B1C-B539-E0C1BE251384}"/>
              </a:ext>
            </a:extLst>
          </p:cNvPr>
          <p:cNvGrpSpPr/>
          <p:nvPr/>
        </p:nvGrpSpPr>
        <p:grpSpPr>
          <a:xfrm>
            <a:off x="707934" y="2887434"/>
            <a:ext cx="2967218" cy="2261057"/>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92500" lnSpcReduction="20000"/>
          </a:bodyPr>
          <a:lstStyle/>
          <a:p>
            <a:pPr marL="0" indent="0">
              <a:buNone/>
            </a:pPr>
            <a:r>
              <a:rPr lang="en-US" altLang="en-US" dirty="0">
                <a:solidFill>
                  <a:schemeClr val="accent3"/>
                </a:solidFill>
              </a:rPr>
              <a:t>Numerical measures that are applied to judge various aspects of cluster quality, are classified into the following three types.</a:t>
            </a:r>
          </a:p>
          <a:p>
            <a:endParaRPr lang="en-US" altLang="en-US" dirty="0">
              <a:solidFill>
                <a:schemeClr val="accent3"/>
              </a:solidFill>
            </a:endParaRPr>
          </a:p>
          <a:p>
            <a:r>
              <a:rPr lang="en-US" altLang="en-US" b="1" dirty="0">
                <a:solidFill>
                  <a:schemeClr val="accent3"/>
                </a:solidFill>
              </a:rPr>
              <a:t>Internal Index (unsupervised evaluation)</a:t>
            </a:r>
            <a:r>
              <a:rPr lang="en-US" altLang="en-US" dirty="0">
                <a:solidFill>
                  <a:schemeClr val="accent3"/>
                </a:solidFill>
              </a:rPr>
              <a:t>:  Used to measure the goodness of a clustering structure without respect to external information. </a:t>
            </a:r>
          </a:p>
          <a:p>
            <a:pPr lvl="1"/>
            <a:r>
              <a:rPr lang="en-US" altLang="en-US" dirty="0">
                <a:solidFill>
                  <a:schemeClr val="accent3"/>
                </a:solidFill>
              </a:rPr>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Correlation between proximity and incidence matrix,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accent3"/>
                </a:solidFill>
              </a:rPr>
              <a:t>Relative Index</a:t>
            </a:r>
            <a:r>
              <a:rPr lang="en-US" altLang="en-US" dirty="0">
                <a:solidFill>
                  <a:schemeClr val="accent3"/>
                </a:solidFill>
              </a:rPr>
              <a:t>: Used to compare two different </a:t>
            </a:r>
            <a:r>
              <a:rPr lang="en-US" altLang="en-US" dirty="0" err="1">
                <a:solidFill>
                  <a:schemeClr val="accent3"/>
                </a:solidFill>
              </a:rPr>
              <a:t>clusterings</a:t>
            </a:r>
            <a:r>
              <a:rPr lang="en-US" altLang="en-US" dirty="0">
                <a:solidFill>
                  <a:schemeClr val="accent3"/>
                </a:solidFill>
              </a:rPr>
              <a:t> or clusters. </a:t>
            </a:r>
          </a:p>
          <a:p>
            <a:pPr lvl="1"/>
            <a:r>
              <a:rPr lang="en-US" altLang="en-US" dirty="0">
                <a:solidFill>
                  <a:schemeClr val="accent3"/>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Precision, Recall, F-measure, Rand, Adj. Rand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most common class in it.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1388352703"/>
              </p:ext>
            </p:extLst>
          </p:nvPr>
        </p:nvGraphicFramePr>
        <p:xfrm>
          <a:off x="4081819" y="3558752"/>
          <a:ext cx="4572000" cy="146304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365760">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365760">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365760">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p:spTree>
    <p:extLst>
      <p:ext uri="{BB962C8B-B14F-4D97-AF65-F5344CB8AC3E}">
        <p14:creationId xmlns:p14="http://schemas.microsoft.com/office/powerpoint/2010/main" val="4238738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most common class in it.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524288715"/>
                  </p:ext>
                </p:extLst>
              </p:nvPr>
            </p:nvGraphicFramePr>
            <p:xfrm>
              <a:off x="4081819" y="3558752"/>
              <a:ext cx="4572000" cy="1724787"/>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36576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36576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36576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524288715"/>
                  </p:ext>
                </p:extLst>
              </p:nvPr>
            </p:nvGraphicFramePr>
            <p:xfrm>
              <a:off x="4081819" y="3558752"/>
              <a:ext cx="4572000" cy="1724787"/>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453009">
                    <a:tc>
                      <a:txBody>
                        <a:bodyPr/>
                        <a:lstStyle/>
                        <a:p>
                          <a:r>
                            <a:rPr lang="en-US" sz="1200" dirty="0"/>
                            <a:t>Cluster 1</a:t>
                          </a:r>
                        </a:p>
                      </a:txBody>
                      <a:tcPr/>
                    </a:tc>
                    <a:tc>
                      <a:txBody>
                        <a:bodyPr/>
                        <a:lstStyle/>
                        <a:p>
                          <a:endParaRPr lang="en-US"/>
                        </a:p>
                      </a:txBody>
                      <a:tcPr>
                        <a:blipFill>
                          <a:blip r:embed="rId6"/>
                          <a:stretch>
                            <a:fillRect l="-100800" t="-81333" r="-404000" b="-201333"/>
                          </a:stretch>
                        </a:blipFill>
                      </a:tcPr>
                    </a:tc>
                    <a:tc>
                      <a:txBody>
                        <a:bodyPr/>
                        <a:lstStyle/>
                        <a:p>
                          <a:endParaRPr lang="en-US"/>
                        </a:p>
                      </a:txBody>
                      <a:tcPr>
                        <a:blipFill>
                          <a:blip r:embed="rId6"/>
                          <a:stretch>
                            <a:fillRect l="-199206" t="-81333" r="-300794" b="-201333"/>
                          </a:stretch>
                        </a:blipFill>
                      </a:tcPr>
                    </a:tc>
                    <a:tc>
                      <a:txBody>
                        <a:bodyPr/>
                        <a:lstStyle/>
                        <a:p>
                          <a:endParaRPr lang="en-US"/>
                        </a:p>
                      </a:txBody>
                      <a:tcPr>
                        <a:blipFill>
                          <a:blip r:embed="rId6"/>
                          <a:stretch>
                            <a:fillRect l="-301600" t="-81333" r="-203200" b="-201333"/>
                          </a:stretch>
                        </a:blipFill>
                      </a:tcPr>
                    </a:tc>
                    <a:tc>
                      <a:txBody>
                        <a:bodyPr/>
                        <a:lstStyle/>
                        <a:p>
                          <a:endParaRPr lang="en-US"/>
                        </a:p>
                      </a:txBody>
                      <a:tcPr>
                        <a:blipFill>
                          <a:blip r:embed="rId6"/>
                          <a:stretch>
                            <a:fillRect l="-351049" t="-81333" r="-77622" b="-201333"/>
                          </a:stretch>
                        </a:blipFill>
                      </a:tcPr>
                    </a:tc>
                    <a:tc>
                      <a:txBody>
                        <a:bodyPr/>
                        <a:lstStyle/>
                        <a:p>
                          <a:endParaRPr lang="en-US"/>
                        </a:p>
                      </a:txBody>
                      <a:tcPr>
                        <a:blipFill>
                          <a:blip r:embed="rId6"/>
                          <a:stretch>
                            <a:fillRect l="-602804" t="-81333" r="-3738" b="-201333"/>
                          </a:stretch>
                        </a:blipFill>
                      </a:tcPr>
                    </a:tc>
                    <a:extLst>
                      <a:ext uri="{0D108BD9-81ED-4DB2-BD59-A6C34878D82A}">
                        <a16:rowId xmlns:a16="http://schemas.microsoft.com/office/drawing/2014/main" val="1343694557"/>
                      </a:ext>
                    </a:extLst>
                  </a:tr>
                  <a:tr h="453009">
                    <a:tc>
                      <a:txBody>
                        <a:bodyPr/>
                        <a:lstStyle/>
                        <a:p>
                          <a:r>
                            <a:rPr lang="en-US" sz="1200" dirty="0"/>
                            <a:t>Cluster 2</a:t>
                          </a:r>
                        </a:p>
                      </a:txBody>
                      <a:tcPr/>
                    </a:tc>
                    <a:tc>
                      <a:txBody>
                        <a:bodyPr/>
                        <a:lstStyle/>
                        <a:p>
                          <a:endParaRPr lang="en-US"/>
                        </a:p>
                      </a:txBody>
                      <a:tcPr>
                        <a:blipFill>
                          <a:blip r:embed="rId6"/>
                          <a:stretch>
                            <a:fillRect l="-100800" t="-183784" r="-404000" b="-104054"/>
                          </a:stretch>
                        </a:blipFill>
                      </a:tcPr>
                    </a:tc>
                    <a:tc>
                      <a:txBody>
                        <a:bodyPr/>
                        <a:lstStyle/>
                        <a:p>
                          <a:endParaRPr lang="en-US"/>
                        </a:p>
                      </a:txBody>
                      <a:tcPr>
                        <a:blipFill>
                          <a:blip r:embed="rId6"/>
                          <a:stretch>
                            <a:fillRect l="-199206" t="-183784" r="-300794" b="-104054"/>
                          </a:stretch>
                        </a:blipFill>
                      </a:tcPr>
                    </a:tc>
                    <a:tc>
                      <a:txBody>
                        <a:bodyPr/>
                        <a:lstStyle/>
                        <a:p>
                          <a:endParaRPr lang="en-US"/>
                        </a:p>
                      </a:txBody>
                      <a:tcPr>
                        <a:blipFill>
                          <a:blip r:embed="rId6"/>
                          <a:stretch>
                            <a:fillRect l="-301600" t="-183784" r="-203200" b="-104054"/>
                          </a:stretch>
                        </a:blipFill>
                      </a:tcPr>
                    </a:tc>
                    <a:tc>
                      <a:txBody>
                        <a:bodyPr/>
                        <a:lstStyle/>
                        <a:p>
                          <a:endParaRPr lang="en-US"/>
                        </a:p>
                      </a:txBody>
                      <a:tcPr>
                        <a:blipFill>
                          <a:blip r:embed="rId6"/>
                          <a:stretch>
                            <a:fillRect l="-351049" t="-183784" r="-77622" b="-104054"/>
                          </a:stretch>
                        </a:blipFill>
                      </a:tcPr>
                    </a:tc>
                    <a:tc>
                      <a:txBody>
                        <a:bodyPr/>
                        <a:lstStyle/>
                        <a:p>
                          <a:endParaRPr lang="en-US"/>
                        </a:p>
                      </a:txBody>
                      <a:tcPr>
                        <a:blipFill>
                          <a:blip r:embed="rId6"/>
                          <a:stretch>
                            <a:fillRect l="-602804" t="-183784" r="-3738" b="-104054"/>
                          </a:stretch>
                        </a:blipFill>
                      </a:tcPr>
                    </a:tc>
                    <a:extLst>
                      <a:ext uri="{0D108BD9-81ED-4DB2-BD59-A6C34878D82A}">
                        <a16:rowId xmlns:a16="http://schemas.microsoft.com/office/drawing/2014/main" val="465415871"/>
                      </a:ext>
                    </a:extLst>
                  </a:tr>
                  <a:tr h="453009">
                    <a:tc>
                      <a:txBody>
                        <a:bodyPr/>
                        <a:lstStyle/>
                        <a:p>
                          <a:r>
                            <a:rPr lang="en-US" sz="1200" b="1" dirty="0"/>
                            <a:t>Total</a:t>
                          </a:r>
                        </a:p>
                      </a:txBody>
                      <a:tcPr/>
                    </a:tc>
                    <a:tc>
                      <a:txBody>
                        <a:bodyPr/>
                        <a:lstStyle/>
                        <a:p>
                          <a:endParaRPr lang="en-US"/>
                        </a:p>
                      </a:txBody>
                      <a:tcPr>
                        <a:blipFill>
                          <a:blip r:embed="rId6"/>
                          <a:stretch>
                            <a:fillRect l="-100800" t="-280000" r="-404000" b="-2667"/>
                          </a:stretch>
                        </a:blipFill>
                      </a:tcPr>
                    </a:tc>
                    <a:tc>
                      <a:txBody>
                        <a:bodyPr/>
                        <a:lstStyle/>
                        <a:p>
                          <a:endParaRPr lang="en-US"/>
                        </a:p>
                      </a:txBody>
                      <a:tcPr>
                        <a:blipFill>
                          <a:blip r:embed="rId6"/>
                          <a:stretch>
                            <a:fillRect l="-199206" t="-280000" r="-300794" b="-2667"/>
                          </a:stretch>
                        </a:blipFill>
                      </a:tcPr>
                    </a:tc>
                    <a:tc>
                      <a:txBody>
                        <a:bodyPr/>
                        <a:lstStyle/>
                        <a:p>
                          <a:endParaRPr lang="en-US"/>
                        </a:p>
                      </a:txBody>
                      <a:tcPr>
                        <a:blipFill>
                          <a:blip r:embed="rId6"/>
                          <a:stretch>
                            <a:fillRect l="-301600" t="-280000" r="-203200" b="-2667"/>
                          </a:stretch>
                        </a:blipFill>
                      </a:tcPr>
                    </a:tc>
                    <a:tc>
                      <a:txBody>
                        <a:bodyPr/>
                        <a:lstStyle/>
                        <a:p>
                          <a:endParaRPr lang="en-US"/>
                        </a:p>
                      </a:txBody>
                      <a:tcPr>
                        <a:blipFill>
                          <a:blip r:embed="rId6"/>
                          <a:stretch>
                            <a:fillRect l="-351049" t="-280000" r="-77622" b="-2667"/>
                          </a:stretch>
                        </a:blipFill>
                      </a:tcPr>
                    </a:tc>
                    <a:tc>
                      <a:txBody>
                        <a:bodyPr/>
                        <a:lstStyle/>
                        <a:p>
                          <a:endParaRPr lang="en-US"/>
                        </a:p>
                      </a:txBody>
                      <a:tcPr>
                        <a:blipFill>
                          <a:blip r:embed="rId6"/>
                          <a:stretch>
                            <a:fillRect l="-602804" t="-280000" r="-3738" b="-2667"/>
                          </a:stretch>
                        </a:blipFill>
                      </a:tcPr>
                    </a:tc>
                    <a:extLst>
                      <a:ext uri="{0D108BD9-81ED-4DB2-BD59-A6C34878D82A}">
                        <a16:rowId xmlns:a16="http://schemas.microsoft.com/office/drawing/2014/main" val="2248613276"/>
                      </a:ext>
                    </a:extLst>
                  </a:tr>
                </a:tbl>
              </a:graphicData>
            </a:graphic>
          </p:graphicFrame>
        </mc:Fallback>
      </mc:AlternateContent>
    </p:spTree>
    <p:extLst>
      <p:ext uri="{BB962C8B-B14F-4D97-AF65-F5344CB8AC3E}">
        <p14:creationId xmlns:p14="http://schemas.microsoft.com/office/powerpoint/2010/main" val="40884657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7500" lnSpcReduction="20000"/>
              </a:bodyPr>
              <a:lstStyle/>
              <a:p>
                <a:r>
                  <a:rPr lang="en-US" dirty="0"/>
                  <a:t>The Rand index computes how similar the clusters (returned by the clustering algorithm) are to the benchmark classifications using pairwise comparisons.</a:t>
                </a:r>
              </a:p>
              <a:p>
                <a:endParaRPr lang="en-US" dirty="0"/>
              </a:p>
              <a:p>
                <a:pPr marL="0" indent="0" algn="ctr">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309" t="-4762" b="-4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Tree>
    <p:extLst>
      <p:ext uri="{BB962C8B-B14F-4D97-AF65-F5344CB8AC3E}">
        <p14:creationId xmlns:p14="http://schemas.microsoft.com/office/powerpoint/2010/main" val="3614865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7500" lnSpcReduction="20000"/>
              </a:bodyPr>
              <a:lstStyle/>
              <a:p>
                <a:r>
                  <a:rPr lang="en-US" dirty="0"/>
                  <a:t>The Rand index computes how similar the clusters (returned by the clustering algorithm) are to the benchmark classifications using pairwise comparisons.</a:t>
                </a:r>
              </a:p>
              <a:p>
                <a:endParaRPr lang="en-US" dirty="0"/>
              </a:p>
              <a:p>
                <a:pPr marL="0" indent="0" algn="ctr">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309" t="-4762" b="-4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Tree>
    <p:extLst>
      <p:ext uri="{BB962C8B-B14F-4D97-AF65-F5344CB8AC3E}">
        <p14:creationId xmlns:p14="http://schemas.microsoft.com/office/powerpoint/2010/main" val="32458979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376908D-0DD4-4BE7-919F-632722073BE7}"/>
              </a:ext>
            </a:extLst>
          </p:cNvPr>
          <p:cNvSpPr>
            <a:spLocks noGrp="1" noChangeArrowheads="1"/>
          </p:cNvSpPr>
          <p:nvPr>
            <p:ph type="title"/>
          </p:nvPr>
        </p:nvSpPr>
        <p:spPr/>
        <p:txBody>
          <a:bodyPr/>
          <a:lstStyle/>
          <a:p>
            <a:r>
              <a:rPr lang="en-US" altLang="en-US" dirty="0"/>
              <a:t>Supervised Evaluation: Correlation</a:t>
            </a:r>
          </a:p>
        </p:txBody>
      </p:sp>
      <mc:AlternateContent xmlns:mc="http://schemas.openxmlformats.org/markup-compatibility/2006" xmlns:a14="http://schemas.microsoft.com/office/drawing/2010/main">
        <mc:Choice Requires="a14">
          <p:sp>
            <p:nvSpPr>
              <p:cNvPr id="80897" name="Rectangle 1">
                <a:extLst>
                  <a:ext uri="{FF2B5EF4-FFF2-40B4-BE49-F238E27FC236}">
                    <a16:creationId xmlns:a16="http://schemas.microsoft.com/office/drawing/2014/main" id="{1A677F0F-5542-41A5-8643-3E3CB2D7141E}"/>
                  </a:ext>
                </a:extLst>
              </p:cNvPr>
              <p:cNvSpPr>
                <a:spLocks noGrp="1" noChangeArrowheads="1"/>
              </p:cNvSpPr>
              <p:nvPr>
                <p:ph idx="1"/>
              </p:nvPr>
            </p:nvSpPr>
            <p:spPr>
              <a:xfrm>
                <a:off x="647700" y="1524000"/>
                <a:ext cx="7886700" cy="1905000"/>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a:p>
                <a:r>
                  <a:rPr lang="en-US" altLang="en-US" dirty="0"/>
                  <a:t>Example:</a:t>
                </a:r>
              </a:p>
            </p:txBody>
          </p:sp>
        </mc:Choice>
        <mc:Fallback xmlns="">
          <p:sp>
            <p:nvSpPr>
              <p:cNvPr id="80897" name="Rectangle 1">
                <a:extLst>
                  <a:ext uri="{FF2B5EF4-FFF2-40B4-BE49-F238E27FC236}">
                    <a16:creationId xmlns:a16="http://schemas.microsoft.com/office/drawing/2014/main" id="{1A677F0F-5542-41A5-8643-3E3CB2D7141E}"/>
                  </a:ext>
                </a:extLst>
              </p:cNvPr>
              <p:cNvSpPr>
                <a:spLocks noGrp="1" noRot="1" noChangeAspect="1" noMove="1" noResize="1" noEditPoints="1" noAdjustHandles="1" noChangeArrowheads="1" noChangeShapeType="1" noTextEdit="1"/>
              </p:cNvSpPr>
              <p:nvPr>
                <p:ph idx="1"/>
              </p:nvPr>
            </p:nvSpPr>
            <p:spPr>
              <a:xfrm>
                <a:off x="647700" y="1524000"/>
                <a:ext cx="7886700" cy="1905000"/>
              </a:xfrm>
              <a:blipFill>
                <a:blip r:embed="rId3"/>
                <a:stretch>
                  <a:fillRect l="-309" t="-4153"/>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0659C915-AF87-41BF-F92B-177F9830099B}"/>
              </a:ext>
            </a:extLst>
          </p:cNvPr>
          <p:cNvGrpSpPr/>
          <p:nvPr/>
        </p:nvGrpSpPr>
        <p:grpSpPr>
          <a:xfrm>
            <a:off x="990600" y="3341939"/>
            <a:ext cx="6932612" cy="2677861"/>
            <a:chOff x="458788" y="2667000"/>
            <a:chExt cx="7466012" cy="3143576"/>
          </a:xfrm>
        </p:grpSpPr>
        <p:pic>
          <p:nvPicPr>
            <p:cNvPr id="3" name="Picture 3">
              <a:extLst>
                <a:ext uri="{FF2B5EF4-FFF2-40B4-BE49-F238E27FC236}">
                  <a16:creationId xmlns:a16="http://schemas.microsoft.com/office/drawing/2014/main" id="{492AEACD-1BAE-5AF2-8944-3E58188D2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667000"/>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4">
              <a:extLst>
                <a:ext uri="{FF2B5EF4-FFF2-40B4-BE49-F238E27FC236}">
                  <a16:creationId xmlns:a16="http://schemas.microsoft.com/office/drawing/2014/main" id="{E8107CE7-E20D-5E04-CF2B-C5E0AD7C0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788" y="2667000"/>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5">
              <a:extLst>
                <a:ext uri="{FF2B5EF4-FFF2-40B4-BE49-F238E27FC236}">
                  <a16:creationId xmlns:a16="http://schemas.microsoft.com/office/drawing/2014/main" id="{6D6FD339-D77F-58CB-25D2-93C88E1363E3}"/>
                </a:ext>
              </a:extLst>
            </p:cNvPr>
            <p:cNvSpPr txBox="1">
              <a:spLocks noChangeArrowheads="1"/>
            </p:cNvSpPr>
            <p:nvPr/>
          </p:nvSpPr>
          <p:spPr bwMode="auto">
            <a:xfrm>
              <a:off x="1524000" y="5410200"/>
              <a:ext cx="2362200" cy="363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Corr = 0.9235</a:t>
              </a:r>
            </a:p>
          </p:txBody>
        </p:sp>
        <p:sp>
          <p:nvSpPr>
            <p:cNvPr id="6" name="Text Box 6">
              <a:extLst>
                <a:ext uri="{FF2B5EF4-FFF2-40B4-BE49-F238E27FC236}">
                  <a16:creationId xmlns:a16="http://schemas.microsoft.com/office/drawing/2014/main" id="{395B86CF-3BD7-9845-D19D-48345A4C20ED}"/>
                </a:ext>
              </a:extLst>
            </p:cNvPr>
            <p:cNvSpPr txBox="1">
              <a:spLocks noChangeArrowheads="1"/>
            </p:cNvSpPr>
            <p:nvPr/>
          </p:nvSpPr>
          <p:spPr bwMode="auto">
            <a:xfrm>
              <a:off x="5505449" y="5446712"/>
              <a:ext cx="2362200" cy="363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Corr = 0.5810</a:t>
              </a:r>
            </a:p>
          </p:txBody>
        </p:sp>
      </p:grpSp>
      <p:sp>
        <p:nvSpPr>
          <p:cNvPr id="10" name="TextBox 9">
            <a:extLst>
              <a:ext uri="{FF2B5EF4-FFF2-40B4-BE49-F238E27FC236}">
                <a16:creationId xmlns:a16="http://schemas.microsoft.com/office/drawing/2014/main" id="{90791BF7-CD29-34C2-0284-88A838CE9536}"/>
              </a:ext>
            </a:extLst>
          </p:cNvPr>
          <p:cNvSpPr txBox="1"/>
          <p:nvPr/>
        </p:nvSpPr>
        <p:spPr>
          <a:xfrm>
            <a:off x="628650" y="6185097"/>
            <a:ext cx="8153400" cy="307777"/>
          </a:xfrm>
          <a:prstGeom prst="rect">
            <a:avLst/>
          </a:prstGeom>
          <a:noFill/>
        </p:spPr>
        <p:txBody>
          <a:bodyPr wrap="square">
            <a:spAutoFit/>
          </a:bodyPr>
          <a:lstStyle/>
          <a:p>
            <a:r>
              <a:rPr lang="en-US" altLang="en-US" sz="1400" dirty="0">
                <a:solidFill>
                  <a:schemeClr val="tx1"/>
                </a:solidFill>
                <a:latin typeface="+mn-lt"/>
              </a:rPr>
              <a:t>Note: As SSE, this is not a good measure for some density or contiguity-based clusters (e.g., single link HC).</a:t>
            </a:r>
          </a:p>
        </p:txBody>
      </p:sp>
    </p:spTree>
    <p:extLst>
      <p:ext uri="{BB962C8B-B14F-4D97-AF65-F5344CB8AC3E}">
        <p14:creationId xmlns:p14="http://schemas.microsoft.com/office/powerpoint/2010/main" val="1151802307"/>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difficult and frustrating 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Algorithms for Clustering Data, Jain and </a:t>
            </a:r>
            <a:r>
              <a:rPr lang="en-US" altLang="en-US" i="1" dirty="0" err="1"/>
              <a:t>Dubes</a:t>
            </a:r>
            <a:endParaRPr lang="en-US" altLang="en-US" i="1" dirty="0"/>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a:bodyPr>
          <a:lstStyle/>
          <a:p>
            <a:r>
              <a:rPr lang="en-US" sz="1900" dirty="0"/>
              <a:t>Clustering is an important method to organize large data sets into a small number of clusters.</a:t>
            </a:r>
          </a:p>
          <a:p>
            <a:endParaRPr lang="en-US" sz="1900" dirty="0"/>
          </a:p>
          <a:p>
            <a:r>
              <a:rPr lang="en-US" sz="1900" dirty="0"/>
              <a:t>Meaning is given to clusters by an expert by looking at the characteristics of the cluster (cluster profile). E.g., customers who live in urban areas and spend lots of money for </a:t>
            </a:r>
            <a:r>
              <a:rPr lang="en-US" sz="1900"/>
              <a:t>Starbucks coffee.</a:t>
            </a:r>
            <a:endParaRPr lang="en-US" sz="1900" dirty="0"/>
          </a:p>
          <a:p>
            <a:endParaRPr lang="en-US" sz="1900" dirty="0"/>
          </a:p>
          <a:p>
            <a:r>
              <a:rPr lang="en-US" sz="1900" dirty="0"/>
              <a:t>Clustering is based on similarities/density and therefore the features in your data needs to be scaled to similar ranges!</a:t>
            </a:r>
          </a:p>
          <a:p>
            <a:endParaRPr lang="en-US" sz="1900" dirty="0"/>
          </a:p>
          <a:p>
            <a:r>
              <a:rPr lang="en-US" sz="1900" dirty="0"/>
              <a:t>Deciding on the number of clusters and cluster evaluation is tricky!</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5029</Words>
  <Application>Microsoft Office PowerPoint</Application>
  <PresentationFormat>On-screen Show (4:3)</PresentationFormat>
  <Paragraphs>989</Paragraphs>
  <Slides>96</Slides>
  <Notes>89</Notes>
  <HiddenSlides>5</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96</vt:i4>
      </vt:variant>
    </vt:vector>
  </HeadingPairs>
  <TitlesOfParts>
    <vt:vector size="107" baseType="lpstr">
      <vt:lpstr>Arial</vt:lpstr>
      <vt:lpstr>Calibri</vt:lpstr>
      <vt:lpstr>Calibri Light</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Objective Functions</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Cluster Similarity: Ward’s Method</vt:lpstr>
      <vt:lpstr>Hierarchical Clustering:  Complexity</vt:lpstr>
      <vt:lpstr>Hierarchical Clustering:  Limitations</vt:lpstr>
      <vt:lpstr>Topics</vt:lpstr>
      <vt:lpstr>Density-Based Spatial Clustering of Applications with Noise (DBSCAN)</vt:lpstr>
      <vt:lpstr>DBSCAN</vt:lpstr>
      <vt:lpstr>DBSCAN Algorithm</vt:lpstr>
      <vt:lpstr>DBSCAN: Core, Border and Noise Points</vt:lpstr>
      <vt:lpstr>DBSCAN: Determine Clusters</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Measures for Cluster Evaluation</vt:lpstr>
      <vt:lpstr>Visual Method:  Similarity Matrix Visualization for Cluster Validation</vt:lpstr>
      <vt:lpstr>Visual Method Similarity Matrix Visualization for Cluster Validation</vt:lpstr>
      <vt:lpstr>Framework for Cluster Validity</vt:lpstr>
      <vt:lpstr>Statistical Framework for SSE</vt:lpstr>
      <vt:lpstr>Statistical Framework for Correlation</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Supervised Evaluation: Correlation</vt:lpstr>
      <vt:lpstr>Final Comment on Cluster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47</cp:revision>
  <dcterms:created xsi:type="dcterms:W3CDTF">2021-01-23T22:42:36Z</dcterms:created>
  <dcterms:modified xsi:type="dcterms:W3CDTF">2024-10-21T16:37:20Z</dcterms:modified>
</cp:coreProperties>
</file>