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4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23" r:id="rId16"/>
    <p:sldId id="324" r:id="rId17"/>
    <p:sldId id="325" r:id="rId18"/>
    <p:sldId id="307" r:id="rId19"/>
    <p:sldId id="270" r:id="rId20"/>
    <p:sldId id="271" r:id="rId21"/>
    <p:sldId id="272" r:id="rId22"/>
    <p:sldId id="273" r:id="rId23"/>
    <p:sldId id="274" r:id="rId24"/>
    <p:sldId id="260" r:id="rId25"/>
    <p:sldId id="275" r:id="rId26"/>
    <p:sldId id="276" r:id="rId27"/>
    <p:sldId id="277" r:id="rId28"/>
    <p:sldId id="279" r:id="rId29"/>
    <p:sldId id="280" r:id="rId30"/>
    <p:sldId id="278" r:id="rId31"/>
    <p:sldId id="281" r:id="rId32"/>
    <p:sldId id="282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36" r:id="rId43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77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/>
            <a:t>Visualization is the conversion of data into a visual or tabular format so that the characteristics of the data and the </a:t>
          </a:r>
          <a:r>
            <a:rPr lang="en-US" b="1"/>
            <a:t>relationships among data items or attributes </a:t>
          </a:r>
          <a:r>
            <a:rPr lang="en-US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r>
            <a:rPr lang="en-US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r>
            <a:rPr lang="en-US"/>
            <a:t>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r>
            <a:rPr lang="en-US"/>
            <a:t>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Summarized properties include location and spread for continuous data</a:t>
          </a:r>
          <a:br>
            <a:rPr lang="en-US" sz="1600" kern="1200"/>
          </a:br>
          <a:br>
            <a:rPr lang="en-US" sz="1600" kern="1200"/>
          </a:br>
          <a:r>
            <a:rPr lang="en-US" sz="1600" kern="1200"/>
            <a:t>Examples: 	location - mean</a:t>
          </a:r>
          <a:br>
            <a:rPr lang="en-US" sz="1600" kern="1200"/>
          </a:br>
          <a:r>
            <a:rPr lang="en-US" sz="16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Visualization is the conversion of data into a visual or tabular format so that the characteristics of the data and the </a:t>
          </a:r>
          <a:r>
            <a:rPr lang="en-US" sz="1800" b="1" kern="1200"/>
            <a:t>relationships among data items or attributes </a:t>
          </a:r>
          <a:r>
            <a:rPr lang="en-US" sz="1800" kern="1200"/>
            <a:t>can be analyzed or reported.</a:t>
          </a:r>
        </a:p>
      </dsp:txBody>
      <dsp:txXfrm>
        <a:off x="1509882" y="708097"/>
        <a:ext cx="6376817" cy="1307257"/>
      </dsp:txXfrm>
    </dsp:sp>
    <dsp:sp modelId="{C11B9430-4341-4FF2-A9D3-7710C419645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9882" y="2342169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Visualization of data is one of the most powerful and appealing techniques for data exploration. </a:t>
          </a:r>
        </a:p>
      </dsp:txBody>
      <dsp:txXfrm>
        <a:off x="1509882" y="2342169"/>
        <a:ext cx="3549015" cy="1307257"/>
      </dsp:txXfrm>
    </dsp:sp>
    <dsp:sp modelId="{43E5B5E3-9918-4C80-93A1-04BA164C06C5}">
      <dsp:nvSpPr>
        <dsp:cNvPr id="0" name=""/>
        <dsp:cNvSpPr/>
      </dsp:nvSpPr>
      <dsp:spPr>
        <a:xfrm>
          <a:off x="5058897" y="2342169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Humans have a well-developed ability to analyze large amounts of information that is presented visually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detect general patterns and trends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detect outliers and unusual patterns   </a:t>
          </a:r>
        </a:p>
      </dsp:txBody>
      <dsp:txXfrm>
        <a:off x="5058897" y="2342169"/>
        <a:ext cx="2827802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D4CF73EE-6DD6-4AA6-A02B-10851CE9C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D285F7D-101C-4F17-B0CE-AA9E05E953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79C66DF-508B-43FC-8D93-615F9AD39F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0A5A80-0F79-4AA5-B2C6-9FB5AAA2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5236C65-D9CF-4561-8A11-93F748FA4B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84121E-B694-4DC9-AA55-15081C586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7F9D14-B2A2-40E7-A2D3-D3910B4C14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37A21A0-5048-4B31-8F26-03FCFEB9A9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06F96F76-29C7-4636-BCF5-EDB1ED069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C60AFA-734C-41BD-8E33-50C634A745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EE92ABBB-69A2-4475-8A8C-72D9383DD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57D94E4-18EC-4499-944A-827B4DD06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emf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altLang="en-US" sz="2600"/>
              <a:t>Measures of Location: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altLang="en-US" sz="1600"/>
              <a:t>For quantitative features.</a:t>
            </a:r>
          </a:p>
          <a:p>
            <a:r>
              <a:rPr lang="en-US" altLang="en-US" sz="1600"/>
              <a:t>The mean is the most common measure of the location of a set of points.  </a:t>
            </a:r>
          </a:p>
          <a:p>
            <a:r>
              <a:rPr lang="en-US" altLang="en-US" sz="1600"/>
              <a:t>However, the mean is very sensitive to outliers.   </a:t>
            </a:r>
          </a:p>
          <a:p>
            <a:r>
              <a:rPr lang="en-US" altLang="en-US" sz="160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362" y="2596270"/>
            <a:ext cx="4830318" cy="1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6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However, this is also sensitive to outliers, so that 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45" name="Rectangle 1434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47" name="Rectangle 1434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E5EBE390-D56B-4DF5-9845-E3DBAAFD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Percentiles</a:t>
            </a:r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6676" y="2481943"/>
                <a:ext cx="7626096" cy="3695020"/>
              </a:xfrm>
            </p:spPr>
            <p:txBody>
              <a:bodyPr>
                <a:normAutofit/>
              </a:bodyPr>
              <a:lstStyle/>
              <a:p>
                <a:endParaRPr lang="en-US" altLang="en-US" sz="1900"/>
              </a:p>
              <a:p>
                <a:r>
                  <a:rPr lang="en-US" altLang="en-US" sz="190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90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90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900"/>
                  <a:t>. </a:t>
                </a:r>
              </a:p>
              <a:p>
                <a:endParaRPr lang="en-US" altLang="en-US" sz="1900"/>
              </a:p>
              <a:p>
                <a:r>
                  <a:rPr lang="en-US" altLang="en-US" sz="1900"/>
                  <a:t>Example: the 50th percentile is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sz="1900"/>
                  <a:t> such that 50% of all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sz="1900"/>
                  <a:t>.</a:t>
                </a:r>
              </a:p>
            </p:txBody>
          </p:sp>
        </mc:Choice>
        <mc:Fallback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676" y="2481943"/>
                <a:ext cx="7626096" cy="3695020"/>
              </a:xfrm>
              <a:blipFill>
                <a:blip r:embed="rId3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2B1-359A-4598-A3E9-41835507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65538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520" imgH="201960" progId="">
                  <p:embed/>
                </p:oleObj>
              </mc:Choice>
              <mc:Fallback>
                <p:oleObj r:id="rId3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65538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4178300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520" imgH="201960" progId="">
                  <p:embed/>
                </p:oleObj>
              </mc:Choice>
              <mc:Fallback>
                <p:oleObj r:id="rId5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78300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31938"/>
            <a:ext cx="83216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FD9DC23C-977C-4F35-9C61-810C435C6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1736725"/>
            <a:ext cx="1924050" cy="2925763"/>
          </a:xfrm>
          <a:prstGeom prst="line">
            <a:avLst/>
          </a:prstGeom>
          <a:noFill/>
          <a:ln w="73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83CC8E-97AE-4879-9CCD-A0D14409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41350"/>
            <a:ext cx="354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Median – </a:t>
            </a:r>
            <a:r>
              <a:rPr lang="en-US" altLang="en-US" sz="1800" dirty="0">
                <a:latin typeface="+mn-lt"/>
              </a:rPr>
              <a:t>50% of the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cases has a smaller value &amp; 50%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are larger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AED83E4-CD77-4466-BB91-4A22DA4B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</p:spPr>
            <p:txBody>
              <a:bodyPr/>
              <a:lstStyle/>
              <a:p>
                <a:r>
                  <a:rPr lang="en-US" altLang="en-US" dirty="0"/>
                  <a:t>Covariance between features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and j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Correlation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variance of feature 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  <a:blipFill>
                <a:blip r:embed="rId4"/>
                <a:stretch>
                  <a:fillRect l="-1383" t="-1541" r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6850CE67-1E22-4BF2-9C90-C5B2E86B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1912"/>
              </p:ext>
            </p:extLst>
          </p:nvPr>
        </p:nvGraphicFramePr>
        <p:xfrm>
          <a:off x="773029" y="1752600"/>
          <a:ext cx="3036971" cy="203358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1928">
                  <a:extLst>
                    <a:ext uri="{9D8B030D-6E8A-4147-A177-3AD203B41FA5}">
                      <a16:colId xmlns:a16="http://schemas.microsoft.com/office/drawing/2014/main" val="1419407110"/>
                    </a:ext>
                  </a:extLst>
                </a:gridCol>
                <a:gridCol w="1013115">
                  <a:extLst>
                    <a:ext uri="{9D8B030D-6E8A-4147-A177-3AD203B41FA5}">
                      <a16:colId xmlns:a16="http://schemas.microsoft.com/office/drawing/2014/main" val="116312095"/>
                    </a:ext>
                  </a:extLst>
                </a:gridCol>
                <a:gridCol w="1011928">
                  <a:extLst>
                    <a:ext uri="{9D8B030D-6E8A-4147-A177-3AD203B41FA5}">
                      <a16:colId xmlns:a16="http://schemas.microsoft.com/office/drawing/2014/main" val="654994417"/>
                    </a:ext>
                  </a:extLst>
                </a:gridCol>
              </a:tblGrid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1" i="1" u="none" strike="noStrike" cap="none" normalizeH="0" baseline="-33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1" i="1" u="none" strike="noStrike" cap="none" normalizeH="0" baseline="-33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289653092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828320325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56645935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36000" marR="36000" marT="57336" marB="360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61214833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1242809284"/>
                  </a:ext>
                </a:extLst>
              </a:tr>
            </a:tbl>
          </a:graphicData>
        </a:graphic>
      </p:graphicFrame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BD80A133-07B3-4CCA-ACB7-4014EE5F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76173"/>
              </p:ext>
            </p:extLst>
          </p:nvPr>
        </p:nvGraphicFramePr>
        <p:xfrm>
          <a:off x="4425155" y="2214166"/>
          <a:ext cx="4343157" cy="7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76760" imgH="659880" progId="">
                  <p:embed/>
                </p:oleObj>
              </mc:Choice>
              <mc:Fallback>
                <p:oleObj r:id="rId5" imgW="3776760" imgH="6598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5" y="2214166"/>
                        <a:ext cx="4343157" cy="757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E0329592-7B44-4F30-844A-69CEED43B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2174"/>
              </p:ext>
            </p:extLst>
          </p:nvPr>
        </p:nvGraphicFramePr>
        <p:xfrm>
          <a:off x="5638801" y="3657601"/>
          <a:ext cx="15329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92160" imgH="740520" progId="">
                  <p:embed/>
                </p:oleObj>
              </mc:Choice>
              <mc:Fallback>
                <p:oleObj r:id="rId7" imgW="992160" imgH="7405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657601"/>
                        <a:ext cx="1532994" cy="1143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Correlation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EED29DA-EEFB-468C-9E9E-12AE6A9F5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718498"/>
              </p:ext>
            </p:extLst>
          </p:nvPr>
        </p:nvGraphicFramePr>
        <p:xfrm>
          <a:off x="2532743" y="3429000"/>
          <a:ext cx="21129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13920" imgH="774360" progId="">
                  <p:embed/>
                </p:oleObj>
              </mc:Choice>
              <mc:Fallback>
                <p:oleObj r:id="rId3" imgW="2113920" imgH="774360" progId="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1EED29DA-EEFB-468C-9E9E-12AE6A9F5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43" y="3429000"/>
                        <a:ext cx="2112962" cy="769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45D6FF-A426-491C-89C4-9F36C1CC5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572000"/>
            <a:ext cx="3321221" cy="8826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the similarity 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/>
              <a:t>Measure the degree of similarity between two ratings (e.g., ordinal data).</a:t>
            </a:r>
          </a:p>
          <a:p>
            <a:r>
              <a:rPr lang="en-US" altLang="en-US" sz="1800"/>
              <a:t>Is more robust against outliers and does not assume normality of data or linear relationship like Pearson Correlation. </a:t>
            </a:r>
          </a:p>
          <a:p>
            <a:r>
              <a:rPr lang="en-US" altLang="en-US" sz="180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E607A5B9-BACA-431A-A566-521E3702C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34953"/>
              </p:ext>
            </p:extLst>
          </p:nvPr>
        </p:nvGraphicFramePr>
        <p:xfrm>
          <a:off x="2133600" y="4488988"/>
          <a:ext cx="1189038" cy="76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9760" imgH="1142640" progId="">
                  <p:embed/>
                </p:oleObj>
              </mc:Choice>
              <mc:Fallback>
                <p:oleObj r:id="rId3" imgW="1769760" imgH="1142640" progId="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E607A5B9-BACA-431A-A566-521E3702C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88988"/>
                        <a:ext cx="1189038" cy="76881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1055F7F-19EC-4C51-BF3E-B6B243BE4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98412"/>
              </p:ext>
            </p:extLst>
          </p:nvPr>
        </p:nvGraphicFramePr>
        <p:xfrm>
          <a:off x="1981199" y="5935938"/>
          <a:ext cx="1050925" cy="55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30360" imgH="808200" progId="">
                  <p:embed/>
                </p:oleObj>
              </mc:Choice>
              <mc:Fallback>
                <p:oleObj r:id="rId5" imgW="1530360" imgH="808200" progId="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A1055F7F-19EC-4C51-BF3E-B6B243BE4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5935938"/>
                        <a:ext cx="1050925" cy="55535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57C4D3E-7C34-49B7-9155-0F9E21F13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82228"/>
              </p:ext>
            </p:extLst>
          </p:nvPr>
        </p:nvGraphicFramePr>
        <p:xfrm>
          <a:off x="6934200" y="4353042"/>
          <a:ext cx="1597025" cy="46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85240" imgH="777960" progId="">
                  <p:embed/>
                </p:oleObj>
              </mc:Choice>
              <mc:Fallback>
                <p:oleObj r:id="rId7" imgW="2685240" imgH="777960" progId="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757C4D3E-7C34-49B7-9155-0F9E21F13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353042"/>
                        <a:ext cx="1597025" cy="46075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0921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584325" y="2822575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 Surface Temperature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shows the Sea Surface Temperature (SST) for July 1982</a:t>
            </a:r>
          </a:p>
          <a:p>
            <a:r>
              <a:rPr lang="en-US" altLang="en-US" dirty="0"/>
              <a:t>Tens of thousands of data points are summarized in a single figure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/>
              <a:t>Is the mapping of information to a visual format</a:t>
            </a:r>
          </a:p>
          <a:p>
            <a:r>
              <a:rPr lang="en-US" altLang="en-US" sz="1900"/>
              <a:t>Data objects, their attributes, and the relationships among data objects are translated into graphical elements such as points, lines, shapes, and colors.</a:t>
            </a:r>
          </a:p>
          <a:p>
            <a:r>
              <a:rPr lang="en-US" altLang="en-US" sz="1900"/>
              <a:t>Example: </a:t>
            </a:r>
          </a:p>
          <a:p>
            <a:pPr lvl="1"/>
            <a:r>
              <a:rPr lang="en-US" altLang="en-US" sz="1900"/>
              <a:t>Objects are often represented as points</a:t>
            </a:r>
          </a:p>
          <a:p>
            <a:pPr lvl="1"/>
            <a:r>
              <a:rPr lang="en-US" altLang="en-US" sz="1900"/>
              <a:t>Their attribute values can be represented as the position of the points or the characteristics of the points, e.g., color, size, and shape</a:t>
            </a:r>
          </a:p>
          <a:p>
            <a:pPr lvl="1"/>
            <a:r>
              <a:rPr lang="en-US" altLang="en-US" sz="190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</p:txBody>
      </p:sp>
      <p:pic>
        <p:nvPicPr>
          <p:cNvPr id="8" name="Picture 7" descr="A graph of a graph showing a number of sizes&#10;&#10;Description automatically generated with medium confidence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7" y="3061704"/>
            <a:ext cx="4111132" cy="3103904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85" y="3055112"/>
            <a:ext cx="4142312" cy="3117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4E8FF-6DAE-78F3-44F2-9C6F687AE8F0}"/>
              </a:ext>
            </a:extLst>
          </p:cNvPr>
          <p:cNvSpPr txBox="1"/>
          <p:nvPr/>
        </p:nvSpPr>
        <p:spPr>
          <a:xfrm>
            <a:off x="1143000" y="2566509"/>
            <a:ext cx="85344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Example: Petal Width (10 and 20 bins, respectively)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</a:t>
            </a:r>
          </a:p>
          <a:p>
            <a:r>
              <a:rPr lang="en-US" altLang="en-US" dirty="0"/>
              <a:t>Simplified version of a PDF/histogram.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152400" y="3657600"/>
            <a:ext cx="533400" cy="159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2484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/>
              <a:t>Box plots can be used to compare attributes or subgroups.</a:t>
            </a:r>
          </a:p>
          <a:p>
            <a:pPr lvl="1"/>
            <a:endParaRPr lang="en-US" altLang="en-US" sz="1600"/>
          </a:p>
          <a:p>
            <a:pPr lvl="1"/>
            <a:endParaRPr lang="en-US" alt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523461"/>
            <a:ext cx="2688336" cy="1982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699" y="4566189"/>
            <a:ext cx="2987701" cy="1897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 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153" y="3276600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3840480" y="1829046"/>
            <a:ext cx="4992624" cy="3099324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defTabSz="374904">
                <a:lnSpc>
                  <a:spcPct val="90000"/>
                </a:lnSpc>
                <a:spcAft>
                  <a:spcPts val="328"/>
                </a:spcAft>
                <a:buClrTx/>
                <a:tabLst>
                  <a:tab pos="0" algn="l"/>
                  <a:tab pos="749808" algn="l"/>
                  <a:tab pos="1499616" algn="l"/>
                  <a:tab pos="2249424" algn="l"/>
                  <a:tab pos="2999232" algn="l"/>
                  <a:tab pos="3749040" algn="l"/>
                  <a:tab pos="4498848" algn="l"/>
                  <a:tab pos="5248656" algn="l"/>
                  <a:tab pos="5998464" algn="l"/>
                  <a:tab pos="6748272" algn="l"/>
                  <a:tab pos="7498080" algn="l"/>
                  <a:tab pos="8247888" algn="l"/>
                </a:tabLst>
              </a:pPr>
              <a:r>
                <a:rPr lang="en-US" altLang="en-US" sz="1148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DejaVu Sans" charset="0"/>
                </a:rPr>
                <a:t>Celsius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/>
              <a:t>Can plot a data matrix</a:t>
            </a:r>
          </a:p>
          <a:p>
            <a:r>
              <a:rPr lang="en-US" altLang="en-US" sz="1900"/>
              <a:t>Can be useful when objects are sorted according to class</a:t>
            </a:r>
          </a:p>
          <a:p>
            <a:r>
              <a:rPr lang="en-US" altLang="en-US" sz="1900"/>
              <a:t>Typically, the attributes are normalized to prevent one attribute from dominating the plot	</a:t>
            </a:r>
          </a:p>
          <a:p>
            <a:r>
              <a:rPr lang="en-US" altLang="en-US" sz="1900"/>
              <a:t>Plots of similarity or distance matrices can also be useful for visualizing the relationships between objects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6" name="Rectangle 348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828" name="Freeform: Shape 348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830" name="Freeform: Shape 348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F858692A-D97C-42C3-A1A4-7950596F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8B1F3BE-8729-4ED3-BA6E-A4A3B27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 form feature mean</a:t>
            </a:r>
          </a:p>
        </p:txBody>
      </p:sp>
      <p:sp>
        <p:nvSpPr>
          <p:cNvPr id="34832" name="Rectangle 348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834" name="Rectangle 348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3F1D3-4CC3-44A2-9BC4-D5F39A4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057400"/>
            <a:ext cx="5290312" cy="36106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1" name="Rectangle 3687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altLang="en-US" sz="5200"/>
              <a:t>Parallel Coordinates</a:t>
            </a:r>
          </a:p>
        </p:txBody>
      </p:sp>
      <p:sp>
        <p:nvSpPr>
          <p:cNvPr id="36873" name="Rectangle 3687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875" name="Rectangle 3687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altLang="en-US" sz="1900"/>
              <a:t>Used to plot the attribute values of high-dimensional data</a:t>
            </a:r>
          </a:p>
          <a:p>
            <a:r>
              <a:rPr lang="en-US" altLang="en-US" sz="1900"/>
              <a:t>Instead of using perpendicular axes, use a set of parallel axes </a:t>
            </a:r>
          </a:p>
          <a:p>
            <a:r>
              <a:rPr lang="en-US" altLang="en-US" sz="190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sz="1900"/>
              <a:t>Thus, each object is represented as a line </a:t>
            </a:r>
          </a:p>
          <a:p>
            <a:r>
              <a:rPr lang="en-US" altLang="en-US" sz="1900"/>
              <a:t>Often, the lines representing a distinct class of objects group together, at least for some attributes</a:t>
            </a:r>
          </a:p>
          <a:p>
            <a:r>
              <a:rPr lang="en-US" altLang="en-US" sz="1900"/>
              <a:t>Ordering of attributes is important in seeing such groupings</a:t>
            </a:r>
          </a:p>
          <a:p>
            <a:pPr lvl="1"/>
            <a:endParaRPr lang="en-US" altLang="en-US" sz="19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97" name="Rectangle 3789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899" name="Rectangle 3789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664" y="304802"/>
            <a:ext cx="8323012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D8F423E8-F33A-4EDB-977D-3EA92C2E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1510" y="405575"/>
            <a:ext cx="375132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100" dirty="0"/>
              <a:t>Example: Parallel Coordinates Plots for Iris Data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5A5BE3-9F94-4836-A518-E202B759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84" y="498698"/>
            <a:ext cx="3705606" cy="11853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100">
                <a:solidFill>
                  <a:schemeClr val="tx1"/>
                </a:solidFill>
                <a:latin typeface="+mn-lt"/>
                <a:cs typeface="+mn-cs"/>
              </a:rPr>
              <a:t>Reordered features</a:t>
            </a:r>
          </a:p>
        </p:txBody>
      </p:sp>
      <p:sp>
        <p:nvSpPr>
          <p:cNvPr id="37901" name="Rectangle 3790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088" y="76442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03" name="Rectangle 3790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56" y="1072979"/>
            <a:ext cx="1021458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EB770-6C60-4FCC-8347-0CDAF5F9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93" y="2717516"/>
            <a:ext cx="4073652" cy="2953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E98438-E302-4C50-B264-197CAB138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56" y="2732871"/>
            <a:ext cx="4073652" cy="29126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/>
              <a:t>Star Plots </a:t>
            </a:r>
          </a:p>
          <a:p>
            <a:pPr lvl="1"/>
            <a:r>
              <a:rPr lang="en-US" altLang="en-US" sz="1900"/>
              <a:t>Similar approach to parallel coordinates, but axes radiate from a central point</a:t>
            </a:r>
          </a:p>
          <a:p>
            <a:pPr lvl="1"/>
            <a:r>
              <a:rPr lang="en-US" altLang="en-US" sz="1900"/>
              <a:t>The line connecting the values of an object is a polygon</a:t>
            </a:r>
            <a:br>
              <a:rPr lang="en-US" altLang="en-US" sz="1900"/>
            </a:br>
            <a:endParaRPr lang="en-US" altLang="en-US" sz="1900"/>
          </a:p>
          <a:p>
            <a:r>
              <a:rPr lang="en-US" altLang="en-US" sz="1900"/>
              <a:t>Chernoff Faces</a:t>
            </a:r>
          </a:p>
          <a:p>
            <a:pPr lvl="1"/>
            <a:r>
              <a:rPr lang="en-US" altLang="en-US" sz="1900"/>
              <a:t>Approach created by Herman Chernoff</a:t>
            </a:r>
          </a:p>
          <a:p>
            <a:pPr lvl="1"/>
            <a:r>
              <a:rPr lang="en-US" altLang="en-US" sz="1900"/>
              <a:t>This approach associates each attribute with a characteristic of a face</a:t>
            </a:r>
          </a:p>
          <a:p>
            <a:pPr lvl="1"/>
            <a:r>
              <a:rPr lang="en-US" altLang="en-US" sz="1900"/>
              <a:t>The values of each attribute determine the appearance of the corresponding facial characteristic	</a:t>
            </a:r>
          </a:p>
          <a:p>
            <a:pPr lvl="1"/>
            <a:r>
              <a:rPr lang="en-US" altLang="en-US" sz="1900"/>
              <a:t>Each object becomes a separate face</a:t>
            </a:r>
          </a:p>
          <a:p>
            <a:pPr lvl="1"/>
            <a:r>
              <a:rPr lang="en-US" altLang="en-US" sz="1900"/>
              <a:t>Relies on human’s ability to distinguish faces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0E5522B-308E-408C-ACC9-B36CC4BCA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Star Plots for Iris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0AF128-6B4C-44A0-947D-385C3151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Setosa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Versicolor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Virginica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2209800" y="15240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421AD8E-BD15-4924-9255-AA6510F6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Chernoff Faces for Iris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491034-05E2-48CF-B166-E58246A9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Setosa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Versicolor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Virginica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91E34-C44F-4ECC-A2F1-9DD091C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2514600" y="1715295"/>
            <a:ext cx="6231444" cy="39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553A50F-8D8F-4E99-B20F-C3E4BAE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/>
              <a:t>The frequency of an attribute value is the percentage of time the value occurs in the </a:t>
            </a:r>
            <a:br>
              <a:rPr lang="en-US" altLang="en-US" sz="1900"/>
            </a:br>
            <a:r>
              <a:rPr lang="en-US" altLang="en-US" sz="1900"/>
              <a:t>data set </a:t>
            </a:r>
          </a:p>
          <a:p>
            <a:pPr lvl="1"/>
            <a:r>
              <a:rPr lang="en-US" altLang="en-US" sz="190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sz="1900"/>
              <a:t>The mode of an attribute is the most frequent attribute value   </a:t>
            </a:r>
          </a:p>
          <a:p>
            <a:r>
              <a:rPr lang="en-US" altLang="en-US" sz="1900"/>
              <a:t>The notions of frequency and mode are typically used with </a:t>
            </a:r>
            <a:r>
              <a:rPr lang="en-US" altLang="en-US" sz="1900" b="1"/>
              <a:t>categorical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1771</Words>
  <Application>Microsoft Office PowerPoint</Application>
  <PresentationFormat>On-screen Show (4:3)</PresentationFormat>
  <Paragraphs>261</Paragraphs>
  <Slides>42</Slides>
  <Notes>39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Frequency and Mode</vt:lpstr>
      <vt:lpstr>Measures of Location: Mean and Median</vt:lpstr>
      <vt:lpstr>Measures of Spread: Range and Variance</vt:lpstr>
      <vt:lpstr>Percentiles</vt:lpstr>
      <vt:lpstr>Percentiles</vt:lpstr>
      <vt:lpstr>Multivariate Summary Statistics</vt:lpstr>
      <vt:lpstr>Correlation</vt:lpstr>
      <vt:lpstr>Visually Evaluating Correlation</vt:lpstr>
      <vt:lpstr>Rank Correlation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Scatter Plots</vt:lpstr>
      <vt:lpstr>Scatter Plot Array of Iris Attributes</vt:lpstr>
      <vt:lpstr>Contour Plots</vt:lpstr>
      <vt:lpstr>Matrix Plots</vt:lpstr>
      <vt:lpstr>Example: The Iris Data Matrix</vt:lpstr>
      <vt:lpstr>Example: The Iris Correlation Matrix</vt:lpstr>
      <vt:lpstr>Parallel Coordinates</vt:lpstr>
      <vt:lpstr>Example: Parallel Coordinates Plots for Iris Data</vt:lpstr>
      <vt:lpstr>Other Visualization Techniques</vt:lpstr>
      <vt:lpstr>Example: Star Plots for Iris Data</vt:lpstr>
      <vt:lpstr>Example: Chernoff Faces for Iris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16</cp:revision>
  <dcterms:created xsi:type="dcterms:W3CDTF">2021-01-19T16:01:52Z</dcterms:created>
  <dcterms:modified xsi:type="dcterms:W3CDTF">2024-09-18T16:16:50Z</dcterms:modified>
</cp:coreProperties>
</file>