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scaling: capcity, to grow with the popularity of the business, old days-&gt; bigger better server, now -&gt; many</a:t>
            </a:r>
            <a:endParaRPr sz="1400"/>
          </a:p>
          <a:p>
            <a:pPr lvl="0">
              <a:defRPr sz="1800"/>
            </a:pPr>
            <a:r>
              <a:rPr sz="1400"/>
              <a:t>availability: if one server fails, the others can manage the traffic. -&gt; keeping the site up (reputation,functionality of the company, e-commerce -&gt; money loss) , to have redundancy.</a:t>
            </a:r>
            <a:endParaRPr sz="1400"/>
          </a:p>
          <a:p>
            <a:pPr lvl="0">
              <a:defRPr sz="1800"/>
            </a:pPr>
            <a:r>
              <a:rPr sz="1400"/>
              <a:t>performance: How fast is my application, again money loss, angry customers</a:t>
            </a:r>
            <a:endParaRPr sz="1400"/>
          </a:p>
          <a:p>
            <a:pPr lvl="0">
              <a:defRPr sz="1800"/>
            </a:pPr>
            <a:r>
              <a:rPr sz="1400"/>
              <a:t>manageability: how difficult operate the system, updates , to maintain and update, finding and understanding problems, health checks</a:t>
            </a:r>
            <a:endParaRPr sz="1400"/>
          </a:p>
          <a:p>
            <a:pPr lvl="0">
              <a:defRPr sz="1800"/>
            </a:pPr>
            <a:r>
              <a:rPr sz="1400"/>
              <a:t>security: since the Load Balancer is front end, easy point to protect from malicious users., security features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Software: on different levels of the application, runs on load balancers, algorithms to coordinate traffic, FE: nginx, mod_proxy which is a popular tool</a:t>
            </a:r>
            <a:endParaRPr sz="1400"/>
          </a:p>
          <a:p>
            <a:pPr lvl="0">
              <a:defRPr sz="1800"/>
            </a:pPr>
            <a:r>
              <a:rPr sz="1400"/>
              <a:t>Appliances: all-in-one products, hardware and software, Cisco </a:t>
            </a:r>
            <a:endParaRPr sz="1400"/>
          </a:p>
          <a:p>
            <a:pPr lvl="0">
              <a:defRPr sz="1800"/>
            </a:pPr>
            <a:r>
              <a:rPr sz="1400"/>
              <a:t>Switches: high end switches, Zen Load Balancer </a:t>
            </a:r>
            <a:endParaRPr sz="1400"/>
          </a:p>
          <a:p>
            <a:pPr lvl="0">
              <a:defRPr sz="1800"/>
            </a:pPr>
            <a:r>
              <a:rPr sz="1400"/>
              <a:t>Google -&gt; software components on every level, high end switches in their data centers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Caches are faster then a DB query. advantage of idea: „Recently requested data is likely to be requested again.“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But what if we need more servers?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Load Balancer distributes request -&gt; same request different node.</a:t>
            </a:r>
            <a:endParaRPr sz="1400"/>
          </a:p>
          <a:p>
            <a:pPr lvl="0">
              <a:defRPr sz="1800"/>
            </a:pPr>
            <a:r>
              <a:rPr sz="1400"/>
              <a:t>—&gt; would have cache misses </a:t>
            </a:r>
            <a:endParaRPr sz="1400"/>
          </a:p>
          <a:p>
            <a:pPr lvl="0">
              <a:defRPr sz="1800"/>
            </a:pPr>
            <a:r>
              <a:rPr sz="1400"/>
              <a:t>two strategies: Global and Distributed Caches. </a:t>
            </a:r>
            <a:endParaRPr sz="1400"/>
          </a:p>
          <a:p>
            <a:pPr lvl="0">
              <a:defRPr sz="1800"/>
            </a:pPr>
            <a:endParaRPr sz="2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all servers-&gt; one cache</a:t>
            </a:r>
            <a:endParaRPr sz="1500"/>
          </a:p>
          <a:p>
            <a:pPr lvl="0">
              <a:defRPr sz="1800"/>
            </a:pPr>
            <a:r>
              <a:rPr sz="1500"/>
              <a:t>cache pulls the data</a:t>
            </a: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endParaRPr sz="1500"/>
          </a:p>
          <a:p>
            <a:pPr lvl="0">
              <a:defRPr sz="1800"/>
            </a:pPr>
            <a:r>
              <a:rPr sz="1500"/>
              <a:t>(specialized hardware that make the cache very fast, or a fixed data sheet that is cached. 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Server requests the Data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every node has its own part of the cache. the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writing data, saving some into a database</a:t>
            </a:r>
            <a:endParaRPr sz="1400"/>
          </a:p>
          <a:p>
            <a:pPr lvl="0">
              <a:defRPr sz="1800"/>
            </a:pPr>
            <a:r>
              <a:rPr sz="1400"/>
              <a:t>small systems-&gt; no problem</a:t>
            </a:r>
            <a:endParaRPr sz="1400"/>
          </a:p>
          <a:p>
            <a:pPr lvl="0">
              <a:defRPr sz="1800"/>
            </a:pPr>
            <a:r>
              <a:rPr sz="1400"/>
              <a:t>Client waits for response. he is not working </a:t>
            </a:r>
            <a:endParaRPr sz="1400"/>
          </a:p>
          <a:p>
            <a:pPr lvl="0">
              <a:defRPr sz="1800"/>
            </a:pPr>
            <a:r>
              <a:rPr sz="1400"/>
              <a:t>under load -&gt; performance client</a:t>
            </a:r>
            <a:endParaRPr sz="1400"/>
          </a:p>
          <a:p>
            <a:pPr lvl="0">
              <a:defRPr sz="1800"/>
            </a:pPr>
            <a:r>
              <a:rPr sz="1400"/>
              <a:t>synchronized </a:t>
            </a: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r>
              <a:rPr sz="1400"/>
              <a:t>(written in several places or indexes)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solution-&gt;queue</a:t>
            </a: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r>
              <a:rPr sz="1400"/>
              <a:t>tasks are in a queu. abstraction between the client’s request and the actual work performed </a:t>
            </a:r>
            <a:endParaRPr sz="1400"/>
          </a:p>
          <a:p>
            <a:pPr lvl="0">
              <a:defRPr sz="1800"/>
            </a:pPr>
            <a:r>
              <a:rPr sz="1400"/>
              <a:t>acknowledgement and asks periodically</a:t>
            </a:r>
            <a:endParaRPr sz="1400"/>
          </a:p>
          <a:p>
            <a:pPr lvl="0">
              <a:defRPr sz="1800"/>
            </a:pPr>
            <a:r>
              <a:rPr sz="1400"/>
              <a:t>protection outages failure -&gt; easy robust queue, retry </a:t>
            </a: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r>
              <a:rPr sz="1400"/>
              <a:t>Multiple Queue Scheduling !!!!!!!</a:t>
            </a:r>
            <a:endParaRPr sz="1400"/>
          </a:p>
          <a:p>
            <a:pPr lvl="0">
              <a:defRPr sz="1800"/>
            </a:pPr>
            <a:endParaRPr sz="1400"/>
          </a:p>
          <a:p>
            <a:pPr lvl="0">
              <a:defRPr sz="1800"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Load Balancing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Martin Haiden &amp; Nikolaus Schrack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Distributed Cache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0699" y="2343678"/>
            <a:ext cx="6643402" cy="6818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Queue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2911378" y="2074172"/>
            <a:ext cx="8666846" cy="6700763"/>
            <a:chOff x="0" y="0"/>
            <a:chExt cx="8666845" cy="6700761"/>
          </a:xfrm>
        </p:grpSpPr>
        <p:pic>
          <p:nvPicPr>
            <p:cNvPr id="103" name="queue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99643" cy="6700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" name="Shape 104"/>
            <p:cNvSpPr/>
            <p:nvPr/>
          </p:nvSpPr>
          <p:spPr>
            <a:xfrm>
              <a:off x="4950589" y="144008"/>
              <a:ext cx="3716257" cy="16029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Queue</a:t>
            </a:r>
          </a:p>
        </p:txBody>
      </p:sp>
      <p:pic>
        <p:nvPicPr>
          <p:cNvPr id="111" name="queu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1277" y="2425700"/>
            <a:ext cx="9499105" cy="5847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Need and Goals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Scalability</a:t>
            </a:r>
            <a:endParaRPr sz="3600"/>
          </a:p>
          <a:p>
            <a:pPr lvl="0">
              <a:defRPr sz="1800"/>
            </a:pPr>
            <a:r>
              <a:rPr sz="3600"/>
              <a:t>Availability</a:t>
            </a:r>
            <a:endParaRPr sz="3600"/>
          </a:p>
          <a:p>
            <a:pPr lvl="0">
              <a:defRPr sz="1800"/>
            </a:pPr>
            <a:r>
              <a:rPr sz="3600"/>
              <a:t>Performance</a:t>
            </a:r>
            <a:endParaRPr sz="3600"/>
          </a:p>
          <a:p>
            <a:pPr lvl="0">
              <a:defRPr sz="1800"/>
            </a:pPr>
            <a:r>
              <a:rPr sz="3600"/>
              <a:t>Manageability</a:t>
            </a:r>
            <a:endParaRPr sz="3600"/>
          </a:p>
          <a:p>
            <a:pPr lvl="0">
              <a:defRPr sz="1800"/>
            </a:pPr>
            <a:r>
              <a:rPr sz="3600"/>
              <a:t>Security</a:t>
            </a:r>
            <a:endParaRPr sz="3600"/>
          </a:p>
          <a:p>
            <a:pPr lvl="0">
              <a:defRPr sz="1800"/>
            </a:pPr>
            <a:r>
              <a:rPr sz="3600"/>
              <a:t>Costs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2" name="Shape 52"/>
          <p:cNvSpPr/>
          <p:nvPr/>
        </p:nvSpPr>
        <p:spPr>
          <a:xfrm>
            <a:off x="9277942" y="8880980"/>
            <a:ext cx="27322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Fusnote fehlt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Products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Software Load Balancing</a:t>
            </a:r>
            <a:endParaRPr sz="3600"/>
          </a:p>
          <a:p>
            <a:pPr lvl="0">
              <a:defRPr sz="1800"/>
            </a:pPr>
            <a:r>
              <a:rPr sz="3600"/>
              <a:t>Appliances</a:t>
            </a:r>
            <a:endParaRPr sz="3600"/>
          </a:p>
          <a:p>
            <a:pPr lvl="0">
              <a:defRPr sz="1800"/>
            </a:pPr>
            <a:r>
              <a:rPr sz="3600"/>
              <a:t>Switches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OSI-Model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Scheduling Algorithm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Round Robin</a:t>
            </a:r>
            <a:endParaRPr sz="3600"/>
          </a:p>
          <a:p>
            <a:pPr lvl="0">
              <a:defRPr sz="1800"/>
            </a:pPr>
            <a:r>
              <a:rPr sz="3600"/>
              <a:t>Weighed Round Robin</a:t>
            </a:r>
            <a:endParaRPr sz="3600"/>
          </a:p>
          <a:p>
            <a:pPr lvl="0">
              <a:defRPr sz="1800"/>
            </a:pPr>
            <a:r>
              <a:rPr sz="3600"/>
              <a:t>Last Connection</a:t>
            </a:r>
            <a:endParaRPr sz="3600"/>
          </a:p>
          <a:p>
            <a:pPr lvl="0">
              <a:defRPr sz="1800"/>
            </a:pPr>
            <a:r>
              <a:rPr sz="3600"/>
              <a:t>Least Connected Slow Start Time</a:t>
            </a:r>
            <a:endParaRPr sz="3600"/>
          </a:p>
          <a:p>
            <a:pPr lvl="0">
              <a:defRPr sz="1800"/>
            </a:pPr>
            <a:r>
              <a:rPr sz="3600"/>
              <a:t>Weighed Least Connected</a:t>
            </a:r>
            <a:endParaRPr sz="3600"/>
          </a:p>
          <a:p>
            <a:pPr lvl="0">
              <a:defRPr sz="1800"/>
            </a:pPr>
            <a:r>
              <a:rPr sz="3600"/>
              <a:t>Agent Based Adaptive 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Caches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1704" y="2471253"/>
            <a:ext cx="8699558" cy="5808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Caches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3140805" y="1962082"/>
            <a:ext cx="6495765" cy="6564794"/>
            <a:chOff x="0" y="0"/>
            <a:chExt cx="6495763" cy="6564793"/>
          </a:xfrm>
        </p:grpSpPr>
        <p:pic>
          <p:nvPicPr>
            <p:cNvPr id="77" name="pasted-image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27424" y="224898"/>
              <a:ext cx="6268340" cy="6339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" name="Shape 78"/>
            <p:cNvSpPr/>
            <p:nvPr/>
          </p:nvSpPr>
          <p:spPr>
            <a:xfrm>
              <a:off x="0" y="0"/>
              <a:ext cx="3473524" cy="11807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Global Caches</a:t>
            </a:r>
          </a:p>
        </p:txBody>
      </p:sp>
      <p:pic>
        <p:nvPicPr>
          <p:cNvPr id="8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3200" y="2749550"/>
            <a:ext cx="10058400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Global Cache</a:t>
            </a:r>
          </a:p>
        </p:txBody>
      </p:sp>
      <p:pic>
        <p:nvPicPr>
          <p:cNvPr id="9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6224" y="2326836"/>
            <a:ext cx="7835901" cy="600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