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3004800" cy="97536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FF7AA98-8BE6-41E1-B01F-95E6C52497D0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Caches are faster then a DB query. advantage of idea: „Recently requested data is likely to be requested again.“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But what if we need more servers?</a:t>
            </a: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Load Balancer distributes request -&gt; same request different node.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—</a:t>
            </a:r>
            <a:r>
              <a:rPr lang="en-GB" sz="1400">
                <a:latin typeface="Arial"/>
              </a:rPr>
              <a:t>&gt; would have cache misses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two strategies: Global and Distributed Caches.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500">
                <a:latin typeface="Arial"/>
              </a:rPr>
              <a:t>all servers-&gt; one cache</a:t>
            </a:r>
            <a:endParaRPr/>
          </a:p>
          <a:p>
            <a:pPr>
              <a:lnSpc>
                <a:spcPct val="100000"/>
              </a:lnSpc>
            </a:pPr>
            <a:r>
              <a:rPr lang="en-GB" sz="1500">
                <a:latin typeface="Arial"/>
              </a:rPr>
              <a:t>cache pulls the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500">
                <a:latin typeface="Arial"/>
              </a:rPr>
              <a:t>(specialized hardware that make the cache very fast, or a fixed data sheet that is cached. )</a:t>
            </a: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Server requests the Data </a:t>
            </a:r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500">
                <a:latin typeface="Arial"/>
              </a:rPr>
              <a:t>every node has its own part of the cache. the</a:t>
            </a:r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writing data, saving some into a database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small systems-&gt; no problem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Client waits for response. he is not working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under load -&gt; performance client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synchronized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(written in several places or indexes)</a:t>
            </a:r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solution-&gt;queue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tasks are in a queu. abstraction between the client’s request and the actual work performed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acknowledgement and asks periodically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protection outages failure -&gt; easy robust queue, retry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Multiple Queue Scheduling !!!!!!!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scaling: capcity, to grow with the popularity of the business, old days-&gt; bigger better server, now -&gt; many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availability: if one server fails, the others can manage the traffic. -&gt; keeping the site up (reputation,functionality of the company, e-commerce -&gt; money loss) , to have redundancy.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performance: How fast is my application, again money loss, angry customers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manageability: how difficult operate the system, updates , to maintain and update, finding and understanding problems, health checks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security: since the Load Balancer is front end, easy point to protect from malicious users., security features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Software: on different levels of the application, runs on load balancers, algorithms to coordinate traffic, FE: nginx, mod_proxy which is a popular tool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Appliances: all-in-one products, hardware and software, Cisco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Switches: high end switches, Zen Load Balancer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Google -&gt; software components on every level, high end switches in their data centers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62840" y="2603520"/>
            <a:ext cx="7878600" cy="62863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62840" y="2603520"/>
            <a:ext cx="7878600" cy="628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520" cy="628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520" cy="1000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520" cy="628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62840" y="2603520"/>
            <a:ext cx="7878600" cy="628632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62840" y="2603520"/>
            <a:ext cx="7878600" cy="628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520" cy="628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520" cy="1000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62840" y="2603520"/>
            <a:ext cx="7878600" cy="628632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62840" y="2603520"/>
            <a:ext cx="7878600" cy="628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520" cy="1000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Click to edit the title text formatTiteltext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Helvetica Light"/>
                <a:ea typeface="Helvetica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3200">
                <a:latin typeface="Helvetica Light"/>
                <a:ea typeface="Helvetica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3200">
                <a:latin typeface="Helvetica Light"/>
                <a:ea typeface="Helvetica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3200">
                <a:latin typeface="Helvetica Light"/>
                <a:ea typeface="Helvetica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3200">
                <a:latin typeface="Helvetica Light"/>
                <a:ea typeface="Helvetica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3200">
                <a:latin typeface="Helvetica Light"/>
                <a:ea typeface="Helvetica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Helvetica Light"/>
                <a:ea typeface="Helvetica Light"/>
              </a:rPr>
              <a:t>Seventh Outline LevelTextebene 1</a:t>
            </a:r>
            <a:endParaRPr/>
          </a:p>
          <a:p>
            <a:r>
              <a:rPr lang="en-GB" sz="3200">
                <a:latin typeface="Helvetica Light"/>
                <a:ea typeface="Helvetica Light"/>
              </a:rPr>
              <a:t>Textebene 2</a:t>
            </a:r>
            <a:endParaRPr/>
          </a:p>
          <a:p>
            <a:r>
              <a:rPr lang="en-GB" sz="3200">
                <a:latin typeface="Helvetica Light"/>
                <a:ea typeface="Helvetica Light"/>
              </a:rPr>
              <a:t>Textebene 3</a:t>
            </a:r>
            <a:endParaRPr/>
          </a:p>
          <a:p>
            <a:r>
              <a:rPr lang="en-GB" sz="3200">
                <a:latin typeface="Helvetica Light"/>
                <a:ea typeface="Helvetica Light"/>
              </a:rPr>
              <a:t>Textebene 4</a:t>
            </a:r>
            <a:endParaRPr/>
          </a:p>
          <a:p>
            <a:r>
              <a:rPr lang="en-GB" sz="3200">
                <a:latin typeface="Helvetica Light"/>
                <a:ea typeface="Helvetica Light"/>
              </a:rPr>
              <a:t>Textebene 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311880" y="9252000"/>
            <a:ext cx="368280" cy="3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Click to edit the title text formatTiteltext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GB" sz="3600">
                <a:latin typeface="Helvetica Light"/>
                <a:ea typeface="Helvetica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3600">
                <a:latin typeface="Helvetica Light"/>
                <a:ea typeface="Helvetica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3600">
                <a:latin typeface="Helvetica Light"/>
                <a:ea typeface="Helvetica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3600">
                <a:latin typeface="Helvetica Light"/>
                <a:ea typeface="Helvetica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3600">
                <a:latin typeface="Helvetica Light"/>
                <a:ea typeface="Helvetica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3600">
                <a:latin typeface="Helvetica Light"/>
                <a:ea typeface="Helvetica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Seventh Outline LevelTextebene 1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Textebene 2</a:t>
            </a:r>
            <a:endParaRPr/>
          </a:p>
          <a:p>
            <a:pPr lvl="2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Textebene 3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Textebene 4</a:t>
            </a:r>
            <a:endParaRPr/>
          </a:p>
          <a:p>
            <a:pPr lvl="4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Textebene 5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6311880" y="9252000"/>
            <a:ext cx="368280" cy="3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Click to edit the title text formatTiteltext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ldNum"/>
          </p:nvPr>
        </p:nvSpPr>
        <p:spPr>
          <a:xfrm>
            <a:off x="6311880" y="9252000"/>
            <a:ext cx="368280" cy="3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600">
                <a:latin typeface="Helvetica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3600">
                <a:latin typeface="Helvetica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3600">
                <a:latin typeface="Helvetica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3600">
                <a:latin typeface="Helvetica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Helvetica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Helvetica Ligh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Helvetica Ligh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Load Balancing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3200">
                <a:latin typeface="Helvetica Light"/>
                <a:ea typeface="Helvetica Light"/>
              </a:rPr>
              <a:t>Martin Haiden &amp; Nikolaus Schrack</a:t>
            </a:r>
            <a:endParaRPr/>
          </a:p>
        </p:txBody>
      </p:sp>
      <p:sp>
        <p:nvSpPr>
          <p:cNvPr id="118" name="TextShape 3"/>
          <p:cNvSpPr txBox="1"/>
          <p:nvPr/>
        </p:nvSpPr>
        <p:spPr>
          <a:xfrm>
            <a:off x="6375240" y="9252000"/>
            <a:ext cx="241200" cy="3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375240" y="9252000"/>
            <a:ext cx="241200" cy="3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Caches</a:t>
            </a:r>
            <a:endParaRPr/>
          </a:p>
        </p:txBody>
      </p:sp>
      <p:pic>
        <p:nvPicPr>
          <p:cNvPr id="146" name="pasted-image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91640" y="2471400"/>
            <a:ext cx="8699040" cy="58082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375240" y="9252000"/>
            <a:ext cx="241200" cy="3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Caches</a:t>
            </a:r>
            <a:endParaRPr/>
          </a:p>
        </p:txBody>
      </p:sp>
      <p:pic>
        <p:nvPicPr>
          <p:cNvPr id="149" name="pasted-image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68160" y="2187000"/>
            <a:ext cx="6267960" cy="6339600"/>
          </a:xfrm>
          <a:prstGeom prst="rect">
            <a:avLst/>
          </a:prstGeom>
          <a:ln w="12600">
            <a:noFill/>
          </a:ln>
        </p:spPr>
      </p:pic>
      <p:sp>
        <p:nvSpPr>
          <p:cNvPr id="150" name="CustomShape 3"/>
          <p:cNvSpPr/>
          <p:nvPr/>
        </p:nvSpPr>
        <p:spPr>
          <a:xfrm>
            <a:off x="3140640" y="1962000"/>
            <a:ext cx="3473280" cy="11804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375240" y="9252000"/>
            <a:ext cx="241200" cy="3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Global Caches</a:t>
            </a:r>
            <a:endParaRPr/>
          </a:p>
        </p:txBody>
      </p:sp>
      <p:pic>
        <p:nvPicPr>
          <p:cNvPr id="153" name="pasted-image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3120" y="2749680"/>
            <a:ext cx="10058040" cy="600660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375240" y="9252000"/>
            <a:ext cx="241200" cy="3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Global Cache</a:t>
            </a:r>
            <a:endParaRPr/>
          </a:p>
        </p:txBody>
      </p:sp>
      <p:pic>
        <p:nvPicPr>
          <p:cNvPr id="156" name="pasted-image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06160" y="2326680"/>
            <a:ext cx="7835400" cy="600660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311880" y="9252000"/>
            <a:ext cx="368280" cy="3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Distributed Cache</a:t>
            </a:r>
            <a:endParaRPr/>
          </a:p>
        </p:txBody>
      </p:sp>
      <p:pic>
        <p:nvPicPr>
          <p:cNvPr id="159" name="pasted-image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80600" y="2343600"/>
            <a:ext cx="6643080" cy="681840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311880" y="9252000"/>
            <a:ext cx="368280" cy="3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Queue</a:t>
            </a:r>
            <a:endParaRPr/>
          </a:p>
        </p:txBody>
      </p:sp>
      <p:pic>
        <p:nvPicPr>
          <p:cNvPr id="162" name="queue1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11320" y="2074320"/>
            <a:ext cx="8299440" cy="6700320"/>
          </a:xfrm>
          <a:prstGeom prst="rect">
            <a:avLst/>
          </a:prstGeom>
          <a:ln w="12600"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7862040" y="2218320"/>
            <a:ext cx="3715920" cy="16027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311880" y="9252000"/>
            <a:ext cx="368280" cy="3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Queue</a:t>
            </a:r>
            <a:endParaRPr/>
          </a:p>
        </p:txBody>
      </p:sp>
      <p:pic>
        <p:nvPicPr>
          <p:cNvPr id="166" name="queue2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31120" y="2425680"/>
            <a:ext cx="9498600" cy="58474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Mega Proxy Problem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Load Balancing Problem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Proxy Server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Single source IP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Group virtual sources</a:t>
            </a:r>
            <a:endParaRPr/>
          </a:p>
        </p:txBody>
      </p:sp>
      <p:sp>
        <p:nvSpPr>
          <p:cNvPr id="169" name="TextShape 3"/>
          <p:cNvSpPr txBox="1"/>
          <p:nvPr/>
        </p:nvSpPr>
        <p:spPr>
          <a:xfrm>
            <a:off x="6375240" y="9252000"/>
            <a:ext cx="241200" cy="3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Need and Goals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Scalability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Availability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Performance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Manageability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Security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Costs</a:t>
            </a:r>
            <a:endParaRPr/>
          </a:p>
        </p:txBody>
      </p:sp>
      <p:sp>
        <p:nvSpPr>
          <p:cNvPr id="121" name="TextShape 3"/>
          <p:cNvSpPr txBox="1"/>
          <p:nvPr/>
        </p:nvSpPr>
        <p:spPr>
          <a:xfrm>
            <a:off x="6375240" y="9252000"/>
            <a:ext cx="241200" cy="3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9102960" y="8879760"/>
            <a:ext cx="3081960" cy="64944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GB" sz="3600">
                <a:latin typeface="Helvetica Light"/>
                <a:ea typeface="Helvetica Light"/>
              </a:rPr>
              <a:t>Fusnote fehlt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Products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Software Load Balancing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Appliances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Switches</a:t>
            </a:r>
            <a:endParaRPr/>
          </a:p>
        </p:txBody>
      </p:sp>
      <p:sp>
        <p:nvSpPr>
          <p:cNvPr id="125" name="TextShape 3"/>
          <p:cNvSpPr txBox="1"/>
          <p:nvPr/>
        </p:nvSpPr>
        <p:spPr>
          <a:xfrm>
            <a:off x="6375240" y="9252000"/>
            <a:ext cx="241200" cy="3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OSI-Model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6375240" y="9252000"/>
            <a:ext cx="241200" cy="3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40240" y="3096000"/>
            <a:ext cx="5891760" cy="496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Fundamentals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Low Layer (1-4)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IP- / MAC-Addresses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Making a decition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Distrinute load based on required performance</a:t>
            </a:r>
            <a:endParaRPr/>
          </a:p>
        </p:txBody>
      </p:sp>
      <p:sp>
        <p:nvSpPr>
          <p:cNvPr id="131" name="TextShape 3"/>
          <p:cNvSpPr txBox="1"/>
          <p:nvPr/>
        </p:nvSpPr>
        <p:spPr>
          <a:xfrm>
            <a:off x="6375240" y="9252000"/>
            <a:ext cx="241200" cy="3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Layer-7 LB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Content based decition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Applicatin Delivery Controllers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Parsing application data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LB Policy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Heavy processing time</a:t>
            </a:r>
            <a:endParaRPr/>
          </a:p>
        </p:txBody>
      </p:sp>
      <p:sp>
        <p:nvSpPr>
          <p:cNvPr id="134" name="TextShape 3"/>
          <p:cNvSpPr txBox="1"/>
          <p:nvPr/>
        </p:nvSpPr>
        <p:spPr>
          <a:xfrm>
            <a:off x="6375240" y="9252000"/>
            <a:ext cx="241200" cy="3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Advanced Concepts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Session Persistance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Helvetica Light"/>
                <a:ea typeface="Helvetica Light"/>
              </a:rPr>
              <a:t>TCP-SYN Packet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Helvetica Light"/>
                <a:ea typeface="Helvetica Light"/>
              </a:rPr>
              <a:t>Application Request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URL Switching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Helvetica Light"/>
                <a:ea typeface="Helvetica Light"/>
              </a:rPr>
              <a:t>Seperating content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Helvetica Light"/>
                <a:ea typeface="Helvetica Light"/>
              </a:rPr>
              <a:t>Coockie Swithing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SSL Termination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  <p:sp>
        <p:nvSpPr>
          <p:cNvPr id="137" name="TextShape 3"/>
          <p:cNvSpPr txBox="1"/>
          <p:nvPr/>
        </p:nvSpPr>
        <p:spPr>
          <a:xfrm>
            <a:off x="6375240" y="9252000"/>
            <a:ext cx="241200" cy="3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Web-App. Design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Same goals as load balancing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  <p:sp>
        <p:nvSpPr>
          <p:cNvPr id="140" name="TextShape 3"/>
          <p:cNvSpPr txBox="1"/>
          <p:nvPr/>
        </p:nvSpPr>
        <p:spPr>
          <a:xfrm>
            <a:off x="6375240" y="9252000"/>
            <a:ext cx="241200" cy="3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GB" sz="8000">
                <a:latin typeface="Helvetica Light"/>
                <a:ea typeface="Helvetica Light"/>
              </a:rPr>
              <a:t>Scheduling Algorithm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Round Robin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Weighed Round Robin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Last Connection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Least Connected Slow Start Time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Weighed Least Connected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GB" sz="3600">
                <a:latin typeface="Helvetica Light"/>
                <a:ea typeface="Helvetica Light"/>
              </a:rPr>
              <a:t>Agent Based Adaptive </a:t>
            </a:r>
            <a:endParaRPr/>
          </a:p>
        </p:txBody>
      </p:sp>
      <p:sp>
        <p:nvSpPr>
          <p:cNvPr id="143" name="TextShape 3"/>
          <p:cNvSpPr txBox="1"/>
          <p:nvPr/>
        </p:nvSpPr>
        <p:spPr>
          <a:xfrm>
            <a:off x="6375240" y="9252000"/>
            <a:ext cx="241200" cy="3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