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7" r:id="rId5"/>
    <p:sldId id="271" r:id="rId6"/>
    <p:sldId id="273" r:id="rId7"/>
    <p:sldId id="269" r:id="rId8"/>
    <p:sldId id="272" r:id="rId9"/>
    <p:sldId id="262" r:id="rId10"/>
    <p:sldId id="270" r:id="rId11"/>
    <p:sldId id="265" r:id="rId12"/>
    <p:sldId id="268" r:id="rId13"/>
    <p:sldId id="261" r:id="rId14"/>
    <p:sldId id="258" r:id="rId15"/>
    <p:sldId id="274" r:id="rId16"/>
    <p:sldId id="275" r:id="rId17"/>
    <p:sldId id="276" r:id="rId18"/>
    <p:sldId id="277" r:id="rId19"/>
    <p:sldId id="279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B"/>
    <a:srgbClr val="FF822D"/>
    <a:srgbClr val="EAF2FA"/>
    <a:srgbClr val="FF6600"/>
    <a:srgbClr val="C59EE2"/>
    <a:srgbClr val="BC8FDD"/>
    <a:srgbClr val="9999FF"/>
    <a:srgbClr val="CC99FF"/>
    <a:srgbClr val="CCCCFF"/>
    <a:srgbClr val="C9A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5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5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0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99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32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2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0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37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8C8D-1B8C-4833-8F80-89BA14BAE65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D70B-130A-4B77-9058-EE15F45D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7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501" y="1020074"/>
            <a:ext cx="10780176" cy="2523226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002060"/>
                </a:solidFill>
              </a:rPr>
              <a:t>World Suicide Prevention Day</a:t>
            </a:r>
          </a:p>
          <a:p>
            <a:endParaRPr lang="en-GB" sz="6000" b="1" dirty="0">
              <a:solidFill>
                <a:srgbClr val="002060"/>
              </a:solidFill>
            </a:endParaRPr>
          </a:p>
          <a:p>
            <a:r>
              <a:rPr lang="en-GB" sz="6000" b="1" dirty="0">
                <a:solidFill>
                  <a:srgbClr val="002060"/>
                </a:solidFill>
              </a:rPr>
              <a:t>September 10</a:t>
            </a:r>
            <a:r>
              <a:rPr lang="en-GB" sz="6000" b="1" baseline="30000" dirty="0">
                <a:solidFill>
                  <a:srgbClr val="002060"/>
                </a:solidFill>
              </a:rPr>
              <a:t>th</a:t>
            </a:r>
            <a:r>
              <a:rPr lang="en-GB" sz="6000" b="1" dirty="0">
                <a:solidFill>
                  <a:srgbClr val="002060"/>
                </a:solidFill>
              </a:rPr>
              <a:t> 2020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3741" y="4452969"/>
            <a:ext cx="6204071" cy="584775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GB" sz="3200" i="1" dirty="0">
                <a:solidFill>
                  <a:schemeClr val="bg1"/>
                </a:solidFill>
              </a:rPr>
              <a:t>Working Together to Prevent Suicide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0192" y="5636604"/>
            <a:ext cx="2744806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Facts and Figures</a:t>
            </a:r>
          </a:p>
        </p:txBody>
      </p:sp>
    </p:spTree>
    <p:extLst>
      <p:ext uri="{BB962C8B-B14F-4D97-AF65-F5344CB8AC3E}">
        <p14:creationId xmlns:p14="http://schemas.microsoft.com/office/powerpoint/2010/main" val="7601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486" y="2206184"/>
            <a:ext cx="6953250" cy="4351338"/>
          </a:xfrm>
        </p:spPr>
        <p:txBody>
          <a:bodyPr/>
          <a:lstStyle/>
          <a:p>
            <a:r>
              <a:rPr lang="en-GB" b="1" dirty="0">
                <a:solidFill>
                  <a:srgbClr val="FF6600"/>
                </a:solidFill>
              </a:rPr>
              <a:t>135 people </a:t>
            </a:r>
            <a:r>
              <a:rPr lang="en-GB" dirty="0">
                <a:solidFill>
                  <a:schemeClr val="tx2"/>
                </a:solidFill>
              </a:rPr>
              <a:t>are affected by each suicide death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This equates </a:t>
            </a:r>
            <a:r>
              <a:rPr lang="en-GB">
                <a:solidFill>
                  <a:schemeClr val="tx2"/>
                </a:solidFill>
              </a:rPr>
              <a:t>to </a:t>
            </a:r>
            <a:r>
              <a:rPr lang="en-GB" b="1">
                <a:solidFill>
                  <a:srgbClr val="FF6600"/>
                </a:solidFill>
              </a:rPr>
              <a:t>108 </a:t>
            </a:r>
            <a:r>
              <a:rPr lang="en-GB" b="1" dirty="0">
                <a:solidFill>
                  <a:srgbClr val="FF6600"/>
                </a:solidFill>
              </a:rPr>
              <a:t>million </a:t>
            </a:r>
            <a:r>
              <a:rPr lang="en-GB" dirty="0">
                <a:solidFill>
                  <a:schemeClr val="tx2"/>
                </a:solidFill>
              </a:rPr>
              <a:t>people bereaved by suicide worldwide every year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196" name="Picture 4" descr="Image result for grief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2" r="3213"/>
          <a:stretch/>
        </p:blipFill>
        <p:spPr bwMode="auto">
          <a:xfrm>
            <a:off x="5753686" y="4381853"/>
            <a:ext cx="3909060" cy="23179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D1919EE-D8D5-4D9B-AC63-5AF7A4F30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74" y="248094"/>
            <a:ext cx="6676074" cy="13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7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487" y="2124125"/>
            <a:ext cx="750189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Relatives and close friends of people who die by suicide are a </a:t>
            </a:r>
            <a:r>
              <a:rPr lang="en-GB" b="1" dirty="0">
                <a:solidFill>
                  <a:srgbClr val="FF6600"/>
                </a:solidFill>
              </a:rPr>
              <a:t>high-risk group </a:t>
            </a:r>
            <a:r>
              <a:rPr lang="en-GB" dirty="0">
                <a:solidFill>
                  <a:schemeClr val="tx2"/>
                </a:solidFill>
              </a:rPr>
              <a:t>for suicide, due to: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The psychological trauma of a suicide loss</a:t>
            </a: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Potential shared familial and environmental risk</a:t>
            </a: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Suicide contagion through the process of social modelling, and </a:t>
            </a: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The burden of stigma associated with this loss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163D3A2-39E7-49E2-B067-D2599A5E3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248504"/>
            <a:ext cx="6667555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6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486" y="2209801"/>
            <a:ext cx="818388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Suicide prevention strategies aim to prevent suicide among targeted high-risk groups but also at a universal level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Effective suicide prevention strategies need to incorporate public health policy strategies and healthcare strategies, incorporating measure with the </a:t>
            </a:r>
            <a:r>
              <a:rPr lang="en-GB" b="1" dirty="0">
                <a:solidFill>
                  <a:srgbClr val="FF6600"/>
                </a:solidFill>
              </a:rPr>
              <a:t>strongest evidence of efficacy </a:t>
            </a:r>
            <a:r>
              <a:rPr lang="en-GB" dirty="0">
                <a:solidFill>
                  <a:schemeClr val="tx2"/>
                </a:solidFill>
              </a:rPr>
              <a:t>such as: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Restriction of access to lethal means</a:t>
            </a: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Treatment of depression</a:t>
            </a: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Ensuring chain of care, and </a:t>
            </a: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School-based universal prevention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42" name="Picture 2" descr="Image result for suicide prevention strateg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" t="2761" r="28969" b="7601"/>
          <a:stretch/>
        </p:blipFill>
        <p:spPr bwMode="auto">
          <a:xfrm>
            <a:off x="7960993" y="4223824"/>
            <a:ext cx="2622530" cy="239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1DE1A51-39DF-4E64-8E85-F97F89DE9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63" y="247647"/>
            <a:ext cx="6676074" cy="13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3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487" y="2095501"/>
            <a:ext cx="809244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Suicide prevention programmes face ongoing challenges including: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Insufficient resources</a:t>
            </a: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Ineffective coordination</a:t>
            </a: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Limited access to surveillance data on suicide and self-harm</a:t>
            </a: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Lack of enforced guidelines</a:t>
            </a:r>
          </a:p>
          <a:p>
            <a:pPr>
              <a:buClr>
                <a:srgbClr val="FFC000"/>
              </a:buClr>
            </a:pPr>
            <a:r>
              <a:rPr lang="en-GB" dirty="0">
                <a:solidFill>
                  <a:schemeClr val="tx2"/>
                </a:solidFill>
              </a:rPr>
              <a:t>Lack of independent and systematic evaluation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0D9AA88-D73C-4E5F-A363-4DFEFBCDB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247743"/>
            <a:ext cx="6675120" cy="13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487" y="2291178"/>
            <a:ext cx="6438375" cy="3973707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Since the 2014 WHO Global Report Preventing Suicide, </a:t>
            </a:r>
            <a:r>
              <a:rPr lang="en-GB" sz="2400" b="1" dirty="0">
                <a:solidFill>
                  <a:srgbClr val="FF6600"/>
                </a:solidFill>
              </a:rPr>
              <a:t>progress in suicide prevention is ongoing</a:t>
            </a:r>
            <a:r>
              <a:rPr lang="en-GB" sz="2400" dirty="0">
                <a:solidFill>
                  <a:schemeClr val="tx2"/>
                </a:solidFill>
              </a:rPr>
              <a:t>, particularly in countries where no suicide initiatives were active, such as Guyana, Suriname and Bhutan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Many countries have initiated their 2nd national suicide prevention programme, including: Scotland, England, Ireland and the United States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766" y="2143737"/>
            <a:ext cx="1384587" cy="1878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220" name="Picture 4" descr="Image result for suicide preventi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81" y="4227602"/>
            <a:ext cx="2301765" cy="23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820B2AD-7589-43E0-91FD-835957FB4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247743"/>
            <a:ext cx="6675120" cy="13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6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r>
              <a:rPr lang="en-GB" dirty="0"/>
              <a:t>Take a minute, change a life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486" y="2080164"/>
            <a:ext cx="7010400" cy="4351338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This World Suicide Prevention Day and everyday </a:t>
            </a:r>
            <a:r>
              <a:rPr lang="en-GB" b="1" dirty="0">
                <a:solidFill>
                  <a:srgbClr val="FF6600"/>
                </a:solidFill>
              </a:rPr>
              <a:t>take a minute </a:t>
            </a:r>
            <a:r>
              <a:rPr lang="en-GB" dirty="0">
                <a:solidFill>
                  <a:schemeClr val="tx2"/>
                </a:solidFill>
              </a:rPr>
              <a:t>to reach out to someone - a complete stranger, close family member or friend - this can </a:t>
            </a:r>
            <a:r>
              <a:rPr lang="en-GB" b="1" dirty="0">
                <a:solidFill>
                  <a:srgbClr val="FF6600"/>
                </a:solidFill>
              </a:rPr>
              <a:t>change a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266" name="Picture 2" descr="Image result for reaching out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58" y="3827367"/>
            <a:ext cx="4073525" cy="270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D5BDD07-56C8-4F22-8E9E-55404E00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6" y="247647"/>
            <a:ext cx="6676074" cy="13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9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486" y="2257162"/>
            <a:ext cx="6227445" cy="4104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i="1" dirty="0">
                <a:solidFill>
                  <a:srgbClr val="FF6600"/>
                </a:solidFill>
              </a:rPr>
              <a:t>The importance of community</a:t>
            </a:r>
          </a:p>
          <a:p>
            <a:pPr marL="0" indent="0">
              <a:buNone/>
            </a:pPr>
            <a:endParaRPr lang="en-GB" sz="1200" b="1" i="1" dirty="0">
              <a:solidFill>
                <a:srgbClr val="FF6600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We are all part of a community, linked to family, friends, work colleagues, neighbours or teams. </a:t>
            </a:r>
          </a:p>
          <a:p>
            <a:pPr>
              <a:buClr>
                <a:srgbClr val="FFC000"/>
              </a:buClr>
            </a:pPr>
            <a:endParaRPr lang="en-GB" sz="1200" dirty="0">
              <a:solidFill>
                <a:schemeClr val="tx2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Sometimes we become isolated and disconnected from our communities. </a:t>
            </a:r>
          </a:p>
          <a:p>
            <a:pPr>
              <a:buClr>
                <a:srgbClr val="FFC000"/>
              </a:buClr>
            </a:pPr>
            <a:endParaRPr lang="en-GB" sz="1200" dirty="0">
              <a:solidFill>
                <a:schemeClr val="tx2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We have the responsibility to support and empower those who become vulnerable in our communities.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2292" name="Picture 4" descr="Image result for connected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850" y="3749923"/>
            <a:ext cx="243649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86FC5-77CE-49FE-A702-683D8C7C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63" y="247647"/>
            <a:ext cx="6676074" cy="13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0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487" y="2157047"/>
            <a:ext cx="736473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600" b="1" i="1" dirty="0">
                <a:solidFill>
                  <a:srgbClr val="FF6600"/>
                </a:solidFill>
              </a:rPr>
              <a:t>Reaching out to those in the community</a:t>
            </a:r>
          </a:p>
          <a:p>
            <a:pPr marL="0" indent="0">
              <a:buNone/>
            </a:pPr>
            <a:endParaRPr lang="en-GB" sz="1200" b="1" i="1" dirty="0">
              <a:solidFill>
                <a:srgbClr val="FF6600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If you are worried about someone in your community reach out and ask them </a:t>
            </a:r>
            <a:r>
              <a:rPr lang="en-GB" sz="2400" b="1" dirty="0">
                <a:solidFill>
                  <a:schemeClr val="tx2"/>
                </a:solidFill>
              </a:rPr>
              <a:t>“are you okay?” </a:t>
            </a:r>
          </a:p>
          <a:p>
            <a:pPr>
              <a:buClr>
                <a:srgbClr val="FFC000"/>
              </a:buClr>
            </a:pPr>
            <a:endParaRPr lang="en-GB" sz="1200" dirty="0">
              <a:solidFill>
                <a:schemeClr val="tx2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By simply checking in with them and offering non-judgemental support you can make a difference.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338" name="Picture 2" descr="Image result for eng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67" y="4699098"/>
            <a:ext cx="3001645" cy="205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646BA6B-19F3-458B-8DC3-0F5DBCD39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247743"/>
            <a:ext cx="6675120" cy="13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121" y="2054282"/>
            <a:ext cx="654939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600" b="1" i="1" dirty="0">
                <a:solidFill>
                  <a:srgbClr val="FF6600"/>
                </a:solidFill>
              </a:rPr>
              <a:t>Empowering our community</a:t>
            </a:r>
          </a:p>
          <a:p>
            <a:pPr marL="0" indent="0">
              <a:buNone/>
            </a:pPr>
            <a:endParaRPr lang="en-GB" sz="1200" b="1" i="1" dirty="0">
              <a:solidFill>
                <a:srgbClr val="FF6600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Encourage those in distress to tell their own story in their way and at their pace. </a:t>
            </a:r>
          </a:p>
          <a:p>
            <a:pPr>
              <a:buClr>
                <a:srgbClr val="FFC000"/>
              </a:buClr>
            </a:pPr>
            <a:endParaRPr lang="en-GB" sz="1200" dirty="0">
              <a:solidFill>
                <a:schemeClr val="tx2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By engaging in active listening and reaching out to those who are vulnerable in the community together we can build resilient and strong communities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5362" name="Picture 2" descr="Image result for eng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16" y="4973253"/>
            <a:ext cx="4062095" cy="1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24E58E-766E-46D0-9F3A-340A2A216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80" y="247647"/>
            <a:ext cx="6676071" cy="13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85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399" y="2195616"/>
            <a:ext cx="63893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i="1" dirty="0">
                <a:solidFill>
                  <a:srgbClr val="FF6600"/>
                </a:solidFill>
              </a:rPr>
              <a:t>No one has all of the answers</a:t>
            </a:r>
          </a:p>
          <a:p>
            <a:pPr marL="0" indent="0">
              <a:buNone/>
            </a:pPr>
            <a:endParaRPr lang="en-GB" sz="1200" b="1" i="1" dirty="0">
              <a:solidFill>
                <a:srgbClr val="FF6600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People are often reluctant to intervene when they are worried for others. </a:t>
            </a:r>
          </a:p>
          <a:p>
            <a:pPr>
              <a:buClr>
                <a:srgbClr val="FFC000"/>
              </a:buClr>
            </a:pPr>
            <a:endParaRPr lang="en-GB" sz="1200" dirty="0">
              <a:solidFill>
                <a:schemeClr val="tx2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They may not feel knowledgeable enough or may not feel like the right person. </a:t>
            </a:r>
          </a:p>
          <a:p>
            <a:pPr>
              <a:buClr>
                <a:srgbClr val="FFC000"/>
              </a:buClr>
            </a:pPr>
            <a:endParaRPr lang="en-GB" sz="1200" dirty="0">
              <a:solidFill>
                <a:schemeClr val="tx2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It is important to know that people in distress are often not looking for specific advice, but merely to be listened to with compassion and empathy.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3320" name="Picture 8" descr="Image result for listeni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174" y="4371285"/>
            <a:ext cx="19526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79E1B1-5BCC-482E-AAD8-0A2D5645D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247743"/>
            <a:ext cx="6675120" cy="13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7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46" y="2501461"/>
            <a:ext cx="10034954" cy="3675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2"/>
                </a:solidFill>
              </a:rPr>
              <a:t>Over</a:t>
            </a:r>
            <a:r>
              <a:rPr lang="en-GB" sz="3200" b="1" dirty="0">
                <a:solidFill>
                  <a:srgbClr val="FF6600"/>
                </a:solidFill>
              </a:rPr>
              <a:t> 800,000 </a:t>
            </a:r>
            <a:r>
              <a:rPr lang="en-GB" sz="3200" dirty="0">
                <a:solidFill>
                  <a:schemeClr val="tx2"/>
                </a:solidFill>
              </a:rPr>
              <a:t>people die by suicide annually,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tx2"/>
                </a:solidFill>
              </a:rPr>
              <a:t>representing 1 person every 40 seconds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6" name="Picture 2" descr="Image result for abstract image clock face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823" y="3733884"/>
            <a:ext cx="4983480" cy="28075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158368F-FA04-48A8-A633-29E7940DF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10" y="247551"/>
            <a:ext cx="6677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6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486" y="1928986"/>
            <a:ext cx="539496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600" b="1" i="1" dirty="0">
                <a:solidFill>
                  <a:srgbClr val="FF6600"/>
                </a:solidFill>
              </a:rPr>
              <a:t>Learn from people who reach out</a:t>
            </a:r>
          </a:p>
          <a:p>
            <a:pPr marL="0" indent="0">
              <a:buNone/>
            </a:pPr>
            <a:endParaRPr lang="en-GB" b="1" i="1" dirty="0">
              <a:solidFill>
                <a:srgbClr val="FF6600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People with lived experience of suicidal behaviour or suicide bereavement have a lot to teach us. </a:t>
            </a:r>
          </a:p>
          <a:p>
            <a:pPr>
              <a:buClr>
                <a:srgbClr val="FFC000"/>
              </a:buClr>
            </a:pPr>
            <a:endParaRPr lang="en-GB" sz="2400" dirty="0">
              <a:solidFill>
                <a:schemeClr val="tx2"/>
              </a:solidFill>
            </a:endParaRPr>
          </a:p>
          <a:p>
            <a:pPr>
              <a:buClr>
                <a:srgbClr val="FFC000"/>
              </a:buClr>
            </a:pPr>
            <a:r>
              <a:rPr lang="en-GB" sz="2400" dirty="0">
                <a:solidFill>
                  <a:schemeClr val="tx2"/>
                </a:solidFill>
              </a:rPr>
              <a:t>By listening to these often inspiring individuals we are learning and they may become empowered to seek help.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6386" name="Picture 2" descr="Image result for learni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059" y="3526207"/>
            <a:ext cx="3155948" cy="315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3C36C24-48B7-4501-8DE3-C4C63E519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63" y="247647"/>
            <a:ext cx="6676074" cy="13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5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358" y="702587"/>
            <a:ext cx="7334249" cy="10156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Visit the </a:t>
            </a:r>
            <a:r>
              <a:rPr lang="en-GB" sz="2800" dirty="0">
                <a:solidFill>
                  <a:schemeClr val="bg1"/>
                </a:solidFill>
              </a:rPr>
              <a:t>WSPD webpage at: </a:t>
            </a:r>
            <a:r>
              <a:rPr lang="en-GB" sz="3200" b="1" dirty="0">
                <a:solidFill>
                  <a:schemeClr val="bg1"/>
                </a:solidFill>
              </a:rPr>
              <a:t>https://iasp.info/wspd2020/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3130" y="5785934"/>
            <a:ext cx="7223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References:</a:t>
            </a:r>
          </a:p>
          <a:p>
            <a:r>
              <a:rPr lang="en-GB" dirty="0">
                <a:solidFill>
                  <a:schemeClr val="bg1"/>
                </a:solidFill>
              </a:rPr>
              <a:t>WHO, 2014; Mishara &amp; </a:t>
            </a:r>
            <a:r>
              <a:rPr lang="en-GB" dirty="0" err="1">
                <a:solidFill>
                  <a:schemeClr val="bg1"/>
                </a:solidFill>
              </a:rPr>
              <a:t>Weisstub</a:t>
            </a:r>
            <a:r>
              <a:rPr lang="en-GB" dirty="0">
                <a:solidFill>
                  <a:schemeClr val="bg1"/>
                </a:solidFill>
              </a:rPr>
              <a:t> 2016; </a:t>
            </a:r>
            <a:r>
              <a:rPr lang="fr-FR" dirty="0">
                <a:solidFill>
                  <a:schemeClr val="bg1"/>
                </a:solidFill>
              </a:rPr>
              <a:t>Arsenault-Lapierre </a:t>
            </a:r>
            <a:r>
              <a:rPr lang="fr-FR" i="1" dirty="0">
                <a:solidFill>
                  <a:schemeClr val="bg1"/>
                </a:solidFill>
              </a:rPr>
              <a:t>et al., </a:t>
            </a:r>
            <a:r>
              <a:rPr lang="fr-FR" dirty="0">
                <a:solidFill>
                  <a:schemeClr val="bg1"/>
                </a:solidFill>
              </a:rPr>
              <a:t>2004; </a:t>
            </a:r>
            <a:r>
              <a:rPr lang="fr-FR" dirty="0" err="1">
                <a:solidFill>
                  <a:schemeClr val="bg1"/>
                </a:solidFill>
              </a:rPr>
              <a:t>Cavanagh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i="1" dirty="0">
                <a:solidFill>
                  <a:schemeClr val="bg1"/>
                </a:solidFill>
              </a:rPr>
              <a:t>et al., </a:t>
            </a:r>
            <a:r>
              <a:rPr lang="fr-FR" dirty="0">
                <a:solidFill>
                  <a:schemeClr val="bg1"/>
                </a:solidFill>
              </a:rPr>
              <a:t>2003; </a:t>
            </a:r>
            <a:r>
              <a:rPr lang="fr-FR" dirty="0" err="1">
                <a:solidFill>
                  <a:schemeClr val="bg1"/>
                </a:solidFill>
              </a:rPr>
              <a:t>Pitman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i="1" dirty="0">
                <a:solidFill>
                  <a:schemeClr val="bg1"/>
                </a:solidFill>
              </a:rPr>
              <a:t>et al., </a:t>
            </a:r>
            <a:r>
              <a:rPr lang="fr-FR" dirty="0">
                <a:solidFill>
                  <a:schemeClr val="bg1"/>
                </a:solidFill>
              </a:rPr>
              <a:t>2016; </a:t>
            </a:r>
            <a:r>
              <a:rPr lang="fr-FR" dirty="0" err="1">
                <a:solidFill>
                  <a:schemeClr val="bg1"/>
                </a:solidFill>
              </a:rPr>
              <a:t>Zalsman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i="1" dirty="0">
                <a:solidFill>
                  <a:schemeClr val="bg1"/>
                </a:solidFill>
              </a:rPr>
              <a:t>et al., </a:t>
            </a:r>
            <a:r>
              <a:rPr lang="fr-FR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392" y="3138057"/>
            <a:ext cx="9486900" cy="769441"/>
          </a:xfrm>
          <a:prstGeom prst="rect">
            <a:avLst/>
          </a:prstGeom>
          <a:solidFill>
            <a:srgbClr val="0000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i="1" dirty="0">
                <a:solidFill>
                  <a:schemeClr val="bg1"/>
                </a:solidFill>
              </a:rPr>
              <a:t>Working Together to Prevent Suicide</a:t>
            </a:r>
          </a:p>
        </p:txBody>
      </p:sp>
    </p:spTree>
    <p:extLst>
      <p:ext uri="{BB962C8B-B14F-4D97-AF65-F5344CB8AC3E}">
        <p14:creationId xmlns:p14="http://schemas.microsoft.com/office/powerpoint/2010/main" val="155915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613" y="2237204"/>
            <a:ext cx="8035290" cy="4351338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Suicide is the </a:t>
            </a:r>
            <a:r>
              <a:rPr lang="en-GB" b="1" dirty="0">
                <a:solidFill>
                  <a:srgbClr val="FF6600"/>
                </a:solidFill>
              </a:rPr>
              <a:t>15th leading cause of death </a:t>
            </a:r>
            <a:r>
              <a:rPr lang="en-GB" dirty="0">
                <a:solidFill>
                  <a:schemeClr val="tx2"/>
                </a:solidFill>
              </a:rPr>
              <a:t>globally, account for 1.4% of all deaths and 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The global suicide rate is </a:t>
            </a:r>
            <a:r>
              <a:rPr lang="en-GB" b="1" dirty="0">
                <a:solidFill>
                  <a:srgbClr val="FF6600"/>
                </a:solidFill>
              </a:rPr>
              <a:t>11.4</a:t>
            </a:r>
            <a:r>
              <a:rPr lang="en-GB" dirty="0">
                <a:solidFill>
                  <a:schemeClr val="tx2"/>
                </a:solidFill>
              </a:rPr>
              <a:t> per 100 000 population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/>
                </a:solidFill>
              </a:rPr>
              <a:t>             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/>
                </a:solidFill>
              </a:rPr>
              <a:t>           15.0/100 000 for males                8.0/100 000 for females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duotone>
              <a:srgbClr val="0BD0D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86" b="50400"/>
          <a:stretch/>
        </p:blipFill>
        <p:spPr>
          <a:xfrm>
            <a:off x="8066073" y="4727694"/>
            <a:ext cx="778148" cy="1262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1" r="91722"/>
          <a:stretch/>
        </p:blipFill>
        <p:spPr>
          <a:xfrm>
            <a:off x="4245820" y="4727695"/>
            <a:ext cx="594394" cy="126244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31D1032-5BE0-4B12-ADEA-DE6D24134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45" y="247551"/>
            <a:ext cx="6677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8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146" y="2118947"/>
            <a:ext cx="9467557" cy="4075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Suicide is the leading cause of death in </a:t>
            </a:r>
            <a:r>
              <a:rPr lang="en-GB" b="1" dirty="0">
                <a:solidFill>
                  <a:srgbClr val="FF6600"/>
                </a:solidFill>
              </a:rPr>
              <a:t>people aged 15-24 </a:t>
            </a:r>
            <a:r>
              <a:rPr lang="en-GB" dirty="0">
                <a:solidFill>
                  <a:schemeClr val="tx2"/>
                </a:solidFill>
              </a:rPr>
              <a:t>in many European countries 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 Globally suicide rates among this age group are </a:t>
            </a:r>
            <a:r>
              <a:rPr lang="en-GB" b="1" dirty="0">
                <a:solidFill>
                  <a:srgbClr val="FF6600"/>
                </a:solidFill>
              </a:rPr>
              <a:t>higher in males </a:t>
            </a:r>
            <a:r>
              <a:rPr lang="en-GB" dirty="0">
                <a:solidFill>
                  <a:schemeClr val="tx2"/>
                </a:solidFill>
              </a:rPr>
              <a:t>than females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Self-harm largely occurs among older adolescents, and globally is the </a:t>
            </a:r>
            <a:r>
              <a:rPr lang="en-GB" b="1" dirty="0">
                <a:solidFill>
                  <a:srgbClr val="FF6600"/>
                </a:solidFill>
              </a:rPr>
              <a:t>2nd leading cause of death for older adolescent girls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B9EB89B-8CF9-40E5-A8CE-5B71B36C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64" y="247743"/>
            <a:ext cx="6675120" cy="13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15" y="2110154"/>
            <a:ext cx="10571285" cy="429699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In 2012, </a:t>
            </a:r>
            <a:r>
              <a:rPr lang="en-GB" b="1" dirty="0">
                <a:solidFill>
                  <a:srgbClr val="FF6600"/>
                </a:solidFill>
              </a:rPr>
              <a:t>76%</a:t>
            </a:r>
            <a:r>
              <a:rPr lang="en-GB" dirty="0">
                <a:solidFill>
                  <a:schemeClr val="tx2"/>
                </a:solidFill>
              </a:rPr>
              <a:t> of global suicide occurred in low- and middle-income countries 39% of which occurred in the South-East Asia Region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074" name="Picture 2" descr="Image result for abstract world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14" y="3352768"/>
            <a:ext cx="4519295" cy="30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DF92834-D24E-4743-825B-452485A5B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247743"/>
            <a:ext cx="6675120" cy="13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23" y="2238425"/>
            <a:ext cx="6838950" cy="4351338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In </a:t>
            </a:r>
            <a:r>
              <a:rPr lang="en-GB" b="1" dirty="0">
                <a:solidFill>
                  <a:srgbClr val="FF6600"/>
                </a:solidFill>
              </a:rPr>
              <a:t>25 countries </a:t>
            </a:r>
            <a:r>
              <a:rPr lang="en-GB" dirty="0">
                <a:solidFill>
                  <a:schemeClr val="tx2"/>
                </a:solidFill>
              </a:rPr>
              <a:t>(within WHO member states) suicide is currently still criminalized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 </a:t>
            </a:r>
          </a:p>
          <a:p>
            <a:r>
              <a:rPr lang="en-GB" dirty="0">
                <a:solidFill>
                  <a:schemeClr val="tx2"/>
                </a:solidFill>
              </a:rPr>
              <a:t>In an additional </a:t>
            </a:r>
            <a:r>
              <a:rPr lang="en-GB" b="1" dirty="0">
                <a:solidFill>
                  <a:srgbClr val="FF6600"/>
                </a:solidFill>
              </a:rPr>
              <a:t>20 countries </a:t>
            </a:r>
            <a:r>
              <a:rPr lang="en-GB" dirty="0">
                <a:solidFill>
                  <a:schemeClr val="tx2"/>
                </a:solidFill>
              </a:rPr>
              <a:t>suicide attempters may be punished with jail sentences,</a:t>
            </a:r>
            <a:r>
              <a:rPr lang="en-GB" b="1" dirty="0">
                <a:solidFill>
                  <a:srgbClr val="FF6600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according to Sharia law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098" name="Picture 2" descr="Image result for jail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607" y="4953609"/>
            <a:ext cx="2379247" cy="158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D3DF5BC-BAC7-44AD-9761-402599A44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20" y="248504"/>
            <a:ext cx="6667556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2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918" y="2116261"/>
            <a:ext cx="7143750" cy="4351338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Suicide is the result of a </a:t>
            </a:r>
            <a:r>
              <a:rPr lang="en-GB" b="1" dirty="0">
                <a:solidFill>
                  <a:srgbClr val="FF6600"/>
                </a:solidFill>
              </a:rPr>
              <a:t>convergence of risk factors</a:t>
            </a:r>
            <a:r>
              <a:rPr lang="en-GB" dirty="0">
                <a:solidFill>
                  <a:schemeClr val="tx2"/>
                </a:solidFill>
              </a:rPr>
              <a:t> including but not limited to genetic, psychological, social and cultural risk factors, sometimes combined with experiences of trauma and loss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5124" name="Picture 4" descr="Image result for risk factors suicide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11" y="3949030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0888F9F-4004-4F86-9DFE-A592B519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23" y="246856"/>
            <a:ext cx="6667554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1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3018" y="2203565"/>
            <a:ext cx="7440930" cy="4351338"/>
          </a:xfrm>
        </p:spPr>
        <p:txBody>
          <a:bodyPr/>
          <a:lstStyle/>
          <a:p>
            <a:r>
              <a:rPr lang="en-GB" b="1" dirty="0">
                <a:solidFill>
                  <a:srgbClr val="FF6600"/>
                </a:solidFill>
              </a:rPr>
              <a:t>Depression</a:t>
            </a:r>
            <a:r>
              <a:rPr lang="en-GB" dirty="0">
                <a:solidFill>
                  <a:schemeClr val="tx2"/>
                </a:solidFill>
              </a:rPr>
              <a:t> is the most common psychiatric disorder in people who die by suicide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rgbClr val="FF6600"/>
                </a:solidFill>
              </a:rPr>
              <a:t>50% </a:t>
            </a:r>
            <a:r>
              <a:rPr lang="en-GB" dirty="0">
                <a:solidFill>
                  <a:schemeClr val="tx2"/>
                </a:solidFill>
              </a:rPr>
              <a:t>of individuals in high income countries who die by suicide have major depressive disorder at their time of death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146" name="Picture 2" descr="Image result for depressi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52" y="4705828"/>
            <a:ext cx="2890032" cy="176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9572B15-A853-4633-BAC3-AE387327A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247743"/>
            <a:ext cx="6675120" cy="13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486" y="2203256"/>
            <a:ext cx="7296150" cy="435133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For every 1 suicide </a:t>
            </a:r>
            <a:r>
              <a:rPr lang="en-GB" sz="3600" b="1" dirty="0">
                <a:solidFill>
                  <a:srgbClr val="FF6600"/>
                </a:solidFill>
              </a:rPr>
              <a:t>25</a:t>
            </a:r>
            <a:r>
              <a:rPr lang="en-GB" sz="3600" dirty="0">
                <a:solidFill>
                  <a:schemeClr val="tx2"/>
                </a:solidFill>
              </a:rPr>
              <a:t> people make a suicide attempt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1838131"/>
          </a:xfrm>
          <a:prstGeom prst="rect">
            <a:avLst/>
          </a:prstGeom>
          <a:solidFill>
            <a:srgbClr val="FF822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7170" name="Picture 2" descr="Image result for ratio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79"/>
          <a:stretch/>
        </p:blipFill>
        <p:spPr bwMode="auto">
          <a:xfrm>
            <a:off x="7345265" y="4208257"/>
            <a:ext cx="2308860" cy="15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ratio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69"/>
          <a:stretch/>
        </p:blipFill>
        <p:spPr bwMode="auto">
          <a:xfrm>
            <a:off x="4867933" y="4208256"/>
            <a:ext cx="2248731" cy="15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tio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9" r="27446"/>
          <a:stretch/>
        </p:blipFill>
        <p:spPr bwMode="auto">
          <a:xfrm>
            <a:off x="2554249" y="4972050"/>
            <a:ext cx="2248731" cy="75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rati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8"/>
          <a:stretch/>
        </p:blipFill>
        <p:spPr bwMode="auto">
          <a:xfrm>
            <a:off x="9741564" y="4121387"/>
            <a:ext cx="975739" cy="15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331C235-093E-4653-834A-AF6968CE8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63" y="247647"/>
            <a:ext cx="6676074" cy="13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4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803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Take a minute, change a life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Daly</dc:creator>
  <cp:lastModifiedBy>Kenneth Hemmerick</cp:lastModifiedBy>
  <cp:revision>58</cp:revision>
  <dcterms:created xsi:type="dcterms:W3CDTF">2017-07-05T10:40:01Z</dcterms:created>
  <dcterms:modified xsi:type="dcterms:W3CDTF">2020-05-16T21:07:52Z</dcterms:modified>
</cp:coreProperties>
</file>