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5"/>
  </p:sldMasterIdLst>
  <p:notesMasterIdLst>
    <p:notesMasterId r:id="rId19"/>
  </p:notesMasterIdLst>
  <p:sldIdLst>
    <p:sldId id="263" r:id="rId6"/>
    <p:sldId id="285" r:id="rId7"/>
    <p:sldId id="265" r:id="rId8"/>
    <p:sldId id="264" r:id="rId9"/>
    <p:sldId id="281" r:id="rId10"/>
    <p:sldId id="266" r:id="rId11"/>
    <p:sldId id="267" r:id="rId12"/>
    <p:sldId id="268" r:id="rId13"/>
    <p:sldId id="276" r:id="rId14"/>
    <p:sldId id="284" r:id="rId15"/>
    <p:sldId id="282" r:id="rId16"/>
    <p:sldId id="279" r:id="rId17"/>
    <p:sldId id="283" r:id="rId18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21A7EE7-F682-41A1-9EBC-EFAB8E3D19BE}" type="datetimeFigureOut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355590D-8BEC-4566-94C5-E7EA260C5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55590D-8BEC-4566-94C5-E7EA260C5E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2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E229-86A9-B543-98DC-8D150491A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308B8-B6FB-4242-A28C-BF3AE42D9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E55C-5196-5F49-A12F-D22C0831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147BA-1589-4088-AA00-875DBC6C5A67}" type="datetime1">
              <a:rPr lang="en-US" smtClean="0"/>
              <a:pPr>
                <a:defRPr/>
              </a:pPr>
              <a:t>11/6/18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4882-3B15-8243-B29F-95468230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04AD-F504-0441-96EA-C01A2DF3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1F52D-220A-452C-9166-0F2F55CF25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6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D106-FF75-9241-9330-972D3D8C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B4EBD-8303-EB47-B147-15AB5F8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7B84-C467-3647-8E03-A1F29E4C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191-740F-4D49-84FF-EA92F2787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C7E86-D6B8-7742-AE4A-9BCD874C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96C8-0130-454C-B715-62A10C3C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AD836-4994-40C0-AA68-92A2F7861B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667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6D278-195E-7642-BCFB-893D932D7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A1A4-5BB0-534B-A8C1-DD0A88865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ACDE-6492-084A-8F88-7E0638BA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191-740F-4D49-84FF-EA92F2787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0DD5-37EF-8A46-80E5-C7E5AD8E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DB2F-855C-9042-985E-E7023285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AD836-4994-40C0-AA68-92A2F7861B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7257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064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1641-7421-BF47-AC9D-C37F56FC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E90A-EAB3-2F42-8776-28BCA276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F397-7EE8-7440-A2B2-FFAD8CE9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191-740F-4D49-84FF-EA92F2787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9590-23E0-E44B-82DD-448BB24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0779-1F86-6044-A548-7C802970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89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EB3D-FE5D-F041-95C2-021E6B07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354A5-45DD-FD43-9555-AD4E777B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5FD4-31CE-4343-8CBC-89C004B7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191-740F-4D49-84FF-EA92F2787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7F01-1788-D74D-8631-40A11A4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FEDC-06DC-CA49-A132-739A550A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804F-A4E2-C84D-896E-919BBD7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8434-993E-F642-B1F0-BE92E12F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02E80-819C-D542-BFEC-49459E4F7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4EF2C-5F8D-0B44-A6FD-0F3FE0937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873BA-5CFE-5942-A60C-3A750902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191-740F-4D49-84FF-EA92F2787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01CC4-1BFD-A54C-A468-B48E17E0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5CA16-84B8-7345-9318-1BCA0966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EE85D-78B2-4A15-8079-5862937F0E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9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156E-8653-8947-86A9-18F0965F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7B67-4E07-944D-AEFB-0416D5C10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4317C-19EA-704A-8186-01BCAC25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B6298-004A-1C48-BB63-9BA668B92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DC5CA-DB25-6A4D-9E79-11EE0CC15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A463B-C322-0040-A9BD-7551F7B9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191-740F-4D49-84FF-EA92F2787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6223B-71F5-8746-8BAF-AE9379A8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55FC8-7CB5-BC4A-8C45-6DB55B3B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F55D3-33B5-4EA1-9C25-83E3C61FA6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5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ABD-70F1-FD43-BC14-0D5EBAED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9FC02-5EF5-B043-BB9B-89E70DBE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191-740F-4D49-84FF-EA92F2787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75CF2-683A-F844-A591-86D78D01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295F8-2F74-0849-A4C4-51DA5600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52170-BF3A-478B-BF90-6E2D6725A1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4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A0DA2-3EC6-FF43-A349-7CE85A38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191-740F-4D49-84FF-EA92F2787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282F2-646E-5349-85F3-CFC85415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F5D77-1D6B-3F45-B04A-DB070C66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4DB7F-1161-4B71-8C0A-32C5A9549B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6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BDF0-FB41-B74A-8E72-6B81786C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909F-A925-2B46-BD42-D094672D0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BF920-6EF0-844D-AEF4-BB660599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9221-1501-074D-99DC-42F0F283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191-740F-4D49-84FF-EA92F2787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4C6E6-3ADC-3548-A310-3D780965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8AD87-EF64-174A-9CCF-67ABCFFF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ED07F-74D3-4E11-BFB3-73DB840E9C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6552-D249-764F-930F-F7C1606B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D9BB0-B105-BC4B-8B71-5CD78F7FB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1AC21-5172-804F-B135-9104610CD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5BF3-F0C4-744E-8E90-884038F6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191-740F-4D49-84FF-EA92F2787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902A5-ABA5-264D-86BA-66C5BC49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19B14-F830-BB4A-A8B2-AD6F903E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82755-8C7A-414C-9A83-A7187B4AF9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6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15364-3435-8C4C-AC56-B8D90AB7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9FAB-B71D-3A42-A31A-C9408010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236CA-7F4F-1B41-B00B-F0341C33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5191-740F-4D49-84FF-EA92F2787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3E22-4D10-6B4F-A2D9-CB74235C0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7318-CACB-5C4F-8C7C-D6BACFD52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3AD836-4994-40C0-AA68-92A2F7861B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4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Improving Spoken Presentation of Web Content</a:t>
            </a:r>
            <a:br>
              <a:rPr lang="en-US" b="1" dirty="0"/>
            </a:br>
            <a:r>
              <a:rPr lang="en-US" b="1" dirty="0"/>
              <a:t>(SSML in HTML?)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9197"/>
            <a:ext cx="9253009" cy="2367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Irfan Ali &amp; Markku Hakkinen</a:t>
            </a:r>
            <a:br>
              <a:rPr lang="en-US" sz="2800" dirty="0"/>
            </a:br>
            <a:r>
              <a:rPr lang="en-US" sz="2800" dirty="0"/>
              <a:t>Educational Testing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147BA-1589-4088-AA00-875DBC6C5A67}" type="datetime1">
              <a:rPr lang="en-US" smtClean="0"/>
              <a:pPr>
                <a:defRPr/>
              </a:pPr>
              <a:t>11/6/18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1F52D-220A-452C-9166-0F2F55CF25E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AC9B8-ECAC-D249-AA66-724A4A51CFB4}"/>
              </a:ext>
            </a:extLst>
          </p:cNvPr>
          <p:cNvSpPr txBox="1"/>
          <p:nvPr/>
        </p:nvSpPr>
        <p:spPr>
          <a:xfrm>
            <a:off x="4182255" y="5359570"/>
            <a:ext cx="346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IRC  #pronunciation</a:t>
            </a:r>
          </a:p>
        </p:txBody>
      </p:sp>
    </p:spTree>
    <p:extLst>
      <p:ext uri="{BB962C8B-B14F-4D97-AF65-F5344CB8AC3E}">
        <p14:creationId xmlns:p14="http://schemas.microsoft.com/office/powerpoint/2010/main" val="50257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3D9E-23B8-C74F-9579-BF848715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E478-4936-6447-9EBE-88A2ADD00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ETS brought this issue to the IMS Global Learning Consortium several years ago</a:t>
            </a:r>
          </a:p>
          <a:p>
            <a:r>
              <a:rPr lang="en-US" dirty="0"/>
              <a:t>IMS QTI and Accessibility Task Force added SSML, CSS Speech, and PLS to the QTI standard… enabled authoring</a:t>
            </a:r>
          </a:p>
          <a:p>
            <a:r>
              <a:rPr lang="en-US" dirty="0"/>
              <a:t>But…. QTI is rendered into HTML during test delivery</a:t>
            </a:r>
          </a:p>
          <a:p>
            <a:r>
              <a:rPr lang="en-US" dirty="0"/>
              <a:t>We still needed a way to include speech in HTML</a:t>
            </a:r>
          </a:p>
          <a:p>
            <a:r>
              <a:rPr lang="en-US" dirty="0"/>
              <a:t>ETS took this to the Assistive Technology Community and then W3C WAI-ARIA Working Group and Accessible Platform Architecture</a:t>
            </a:r>
          </a:p>
          <a:p>
            <a:r>
              <a:rPr lang="en-US" b="1" dirty="0"/>
              <a:t>Spoken Presentation Task Force</a:t>
            </a:r>
            <a:r>
              <a:rPr lang="en-US" dirty="0"/>
              <a:t> formed in October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0C8D-1525-CD45-980B-8FFC5CF644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58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6647-BB9E-AF4B-8018-64E02E15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Thinking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6C47B-DB01-D24E-8A22-B4F135E15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new attribute (for example):</a:t>
            </a:r>
          </a:p>
          <a:p>
            <a:pPr marL="1371600" lvl="3" indent="0">
              <a:buNone/>
            </a:pPr>
            <a:r>
              <a:rPr lang="en-US" sz="2800" b="1" dirty="0">
                <a:latin typeface="Lucida Sans Typewriter" panose="020B0509030504030204" pitchFamily="49" charset="77"/>
              </a:rPr>
              <a:t>data-SSML</a:t>
            </a:r>
          </a:p>
          <a:p>
            <a:r>
              <a:rPr lang="en-US" dirty="0"/>
              <a:t>The attribute value is a JSON structure which can contain SSML function and property value pairs to be applied to the content contained by the element.</a:t>
            </a:r>
          </a:p>
          <a:p>
            <a:r>
              <a:rPr lang="en-US" dirty="0"/>
              <a:t>AT (such as screen readers and read aloud tools) can consume and generate TTS output strings based on the JSON data.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806F-1B54-2141-9C13-05B01F508DD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783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578287" y="-8640"/>
            <a:ext cx="7804547" cy="962795"/>
          </a:xfrm>
          <a:prstGeom prst="rect">
            <a:avLst/>
          </a:prstGeom>
        </p:spPr>
        <p:txBody>
          <a:bodyPr/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lang="en-US" sz="4000" b="1" dirty="0">
                <a:latin typeface="+mn-lt"/>
              </a:rPr>
              <a:t>Some Examples</a:t>
            </a:r>
            <a:endParaRPr sz="4000" b="1" dirty="0">
              <a:latin typeface="+mn-lt"/>
            </a:endParaRP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746760" y="954748"/>
            <a:ext cx="11125200" cy="512564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dirty="0"/>
              <a:t>say-as</a:t>
            </a:r>
          </a:p>
          <a:p>
            <a:pPr lvl="1"/>
            <a:r>
              <a:rPr lang="en-US" dirty="0"/>
              <a:t>The angle &lt;span aria-</a:t>
            </a:r>
            <a:r>
              <a:rPr lang="en-US" dirty="0" err="1"/>
              <a:t>ssml</a:t>
            </a:r>
            <a:r>
              <a:rPr lang="en-US" dirty="0"/>
              <a:t>='{"say-as" : {"</a:t>
            </a:r>
            <a:r>
              <a:rPr lang="en-US" dirty="0" err="1"/>
              <a:t>interpret-as":"characters</a:t>
            </a:r>
            <a:r>
              <a:rPr lang="en-US" dirty="0"/>
              <a:t>"}}'&gt;CAB&lt;/span&gt; is 30 degrees.</a:t>
            </a:r>
          </a:p>
          <a:p>
            <a:r>
              <a:rPr lang="en-US" b="1" dirty="0"/>
              <a:t>phoneme</a:t>
            </a:r>
          </a:p>
          <a:p>
            <a:pPr lvl="1"/>
            <a:r>
              <a:rPr lang="en-US" dirty="0"/>
              <a:t>The words &lt;span aria-</a:t>
            </a:r>
            <a:r>
              <a:rPr lang="en-US" dirty="0" err="1"/>
              <a:t>ssml</a:t>
            </a:r>
            <a:r>
              <a:rPr lang="en-US" dirty="0"/>
              <a:t>='{"phoneme": {"</a:t>
            </a:r>
            <a:r>
              <a:rPr lang="en-US" dirty="0" err="1"/>
              <a:t>ph</a:t>
            </a:r>
            <a:r>
              <a:rPr lang="en-US" dirty="0"/>
              <a:t>":"ˈ</a:t>
            </a:r>
            <a:r>
              <a:rPr lang="en-US" dirty="0" err="1"/>
              <a:t>kɔɹdəˌneɪt</a:t>
            </a:r>
            <a:r>
              <a:rPr lang="en-US" dirty="0"/>
              <a:t>/"}}'&gt;coordinate&lt;/span&gt; and &lt;span aria-</a:t>
            </a:r>
            <a:r>
              <a:rPr lang="en-US" dirty="0" err="1"/>
              <a:t>ssml</a:t>
            </a:r>
            <a:r>
              <a:rPr lang="en-US" dirty="0"/>
              <a:t>='{"phoneme": {"</a:t>
            </a:r>
            <a:r>
              <a:rPr lang="en-US" dirty="0" err="1"/>
              <a:t>ph</a:t>
            </a:r>
            <a:r>
              <a:rPr lang="en-US" dirty="0"/>
              <a:t>":"ˈ</a:t>
            </a:r>
            <a:r>
              <a:rPr lang="en-US" dirty="0" err="1"/>
              <a:t>kɔɹdənɪt</a:t>
            </a:r>
            <a:r>
              <a:rPr lang="en-US" dirty="0"/>
              <a:t>"}}'&gt;coordinate&lt;/span&gt; have different meanings.</a:t>
            </a:r>
          </a:p>
          <a:p>
            <a:r>
              <a:rPr lang="en-US" b="1" dirty="0"/>
              <a:t>sub</a:t>
            </a:r>
          </a:p>
          <a:p>
            <a:r>
              <a:rPr lang="en-US" dirty="0"/>
              <a:t>1 &lt;span aria-</a:t>
            </a:r>
            <a:r>
              <a:rPr lang="en-US" dirty="0" err="1"/>
              <a:t>ssml</a:t>
            </a:r>
            <a:r>
              <a:rPr lang="en-US" dirty="0"/>
              <a:t>='{"sub": {"alias":"</a:t>
            </a:r>
            <a:r>
              <a:rPr lang="en-US" dirty="0" err="1"/>
              <a:t>pico</a:t>
            </a:r>
            <a:r>
              <a:rPr lang="en-US" dirty="0"/>
              <a:t> meter"}}'&gt;pm&lt;/span&gt; is equal to one trillionth of a meter.</a:t>
            </a:r>
          </a:p>
          <a:p>
            <a:pPr marL="0" indent="0" defTabSz="283418">
              <a:spcBef>
                <a:spcPts val="1969"/>
              </a:spcBef>
              <a:buNone/>
              <a:defRPr sz="2484"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21003185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2B65-2179-6749-B4B3-A7D62BBD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Interested?  Join the Task Force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C0D09-820A-F745-BDD4-E9FC950CC3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6594-9F73-7447-AB94-D0F7169D565C}"/>
              </a:ext>
            </a:extLst>
          </p:cNvPr>
          <p:cNvSpPr txBox="1"/>
          <p:nvPr/>
        </p:nvSpPr>
        <p:spPr>
          <a:xfrm>
            <a:off x="838200" y="1918741"/>
            <a:ext cx="110348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https://www.w3.org/WAI/APA/task-forces/pronunciation/</a:t>
            </a:r>
          </a:p>
          <a:p>
            <a:endParaRPr lang="en-US" sz="3600" dirty="0"/>
          </a:p>
          <a:p>
            <a:r>
              <a:rPr lang="en-US" sz="3600" dirty="0" err="1">
                <a:latin typeface="Courier" pitchFamily="2" charset="0"/>
              </a:rPr>
              <a:t>iali@ets.org</a:t>
            </a:r>
            <a:r>
              <a:rPr lang="en-US" sz="3600" dirty="0">
                <a:latin typeface="Courier" pitchFamily="2" charset="0"/>
              </a:rPr>
              <a:t> </a:t>
            </a:r>
            <a:r>
              <a:rPr lang="en-US" sz="3600" dirty="0"/>
              <a:t>(facilitator)</a:t>
            </a:r>
          </a:p>
          <a:p>
            <a:r>
              <a:rPr lang="en-US" sz="3600" dirty="0">
                <a:latin typeface="Courier" pitchFamily="2" charset="0"/>
              </a:rPr>
              <a:t>mhakkinen@ets.org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832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CB0F-ECE2-4E40-8886-1FA479D4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Spoken Presentation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E40B-5743-9440-9106-09153F1F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element of Assistive Technologies where web content is spoken by Text to Speech Synthesizers</a:t>
            </a:r>
          </a:p>
          <a:p>
            <a:r>
              <a:rPr lang="en-US" dirty="0"/>
              <a:t>Read Aloud tools that assist language learners and those with learning disabilities “read the web”</a:t>
            </a:r>
          </a:p>
          <a:p>
            <a:r>
              <a:rPr lang="en-US" dirty="0"/>
              <a:t>The new world of voice-based assistants that may consume web content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4D082-BFD7-7D41-98D7-D9F62C8D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b="1" dirty="0"/>
              <a:t>The </a:t>
            </a:r>
            <a:r>
              <a:rPr lang="en-US" sz="4000" b="1" dirty="0"/>
              <a:t>Need</a:t>
            </a:r>
            <a:endParaRPr sz="4000" b="1" dirty="0"/>
          </a:p>
        </p:txBody>
      </p:sp>
      <p:sp>
        <p:nvSpPr>
          <p:cNvPr id="123" name="Shape 12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sz="2400" dirty="0"/>
              <a:t>Accurate pronunciation or presentation of spoken content is important in many contexts, and critical in education, publishing, and other domains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sz="2400" dirty="0"/>
              <a:t>A variety of approaches have been used to address this need, ranging from </a:t>
            </a:r>
            <a:r>
              <a:rPr lang="en-US" sz="2400" b="1" dirty="0"/>
              <a:t>improper use of the WAI-ARIA standard</a:t>
            </a:r>
            <a:r>
              <a:rPr lang="en-US" sz="2400" dirty="0"/>
              <a:t>, to creation of custom and data-attributes. 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sz="2400" dirty="0"/>
              <a:t>There is </a:t>
            </a:r>
            <a:r>
              <a:rPr lang="en-US" sz="2400" b="1" dirty="0"/>
              <a:t>no consistent approach and NO interoperability</a:t>
            </a:r>
            <a:endParaRPr lang="en-US" sz="2400" dirty="0"/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sz="2400" dirty="0"/>
              <a:t>Further, some of these approaches are </a:t>
            </a:r>
            <a:r>
              <a:rPr lang="en-US" sz="2400" b="1" dirty="0"/>
              <a:t>problematic for braille users </a:t>
            </a:r>
            <a:r>
              <a:rPr lang="en-US" sz="2400" dirty="0"/>
              <a:t>when hinted text intended for TTS is also rendered on the refreshable braille display.</a:t>
            </a:r>
            <a:endParaRPr lang="en-US" sz="2400" b="1" dirty="0">
              <a:latin typeface="Helvetica"/>
              <a:ea typeface="Helvetica"/>
              <a:cs typeface="Helvetica"/>
              <a:sym typeface="Helvetica"/>
            </a:endParaRPr>
          </a:p>
          <a:p>
            <a:pPr marL="290650" indent="-290650" defTabSz="381998">
              <a:spcBef>
                <a:spcPts val="2742"/>
              </a:spcBef>
              <a:defRPr sz="3348"/>
            </a:pPr>
            <a:endParaRPr sz="2400" b="1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532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b="1" dirty="0"/>
              <a:t>The problem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rPr dirty="0"/>
              <a:t>It is currently a </a:t>
            </a:r>
            <a:r>
              <a:rPr b="1" dirty="0">
                <a:ea typeface="Helvetica"/>
                <a:cs typeface="Helvetica"/>
                <a:sym typeface="Helvetica"/>
              </a:rPr>
              <a:t>major challenge area</a:t>
            </a:r>
            <a:r>
              <a:rPr dirty="0"/>
              <a:t>, and assessment vendors are </a:t>
            </a:r>
            <a:r>
              <a:rPr b="1" dirty="0">
                <a:ea typeface="Helvetica"/>
                <a:cs typeface="Helvetica"/>
                <a:sym typeface="Helvetica"/>
              </a:rPr>
              <a:t>looking for a standards-based solution</a:t>
            </a:r>
            <a:r>
              <a:rPr dirty="0"/>
              <a:t>. 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b="1" dirty="0">
                <a:ea typeface="Helvetica"/>
                <a:cs typeface="Helvetica"/>
                <a:sym typeface="Helvetica"/>
              </a:rPr>
              <a:t>No mechanisms in HTML for including </a:t>
            </a:r>
            <a:r>
              <a:rPr b="1" dirty="0">
                <a:ea typeface="Helvetica"/>
                <a:cs typeface="Helvetica"/>
                <a:sym typeface="Helvetica"/>
              </a:rPr>
              <a:t>SSML</a:t>
            </a:r>
            <a:endParaRPr lang="en-US" dirty="0"/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b="1" dirty="0">
                <a:ea typeface="Helvetica"/>
                <a:cs typeface="Helvetica"/>
                <a:sym typeface="Helvetica"/>
              </a:rPr>
              <a:t>CSS</a:t>
            </a:r>
            <a:r>
              <a:rPr lang="en-US" b="1" dirty="0">
                <a:ea typeface="Helvetica"/>
                <a:cs typeface="Helvetica"/>
                <a:sym typeface="Helvetica"/>
              </a:rPr>
              <a:t> Speech</a:t>
            </a:r>
            <a:r>
              <a:rPr dirty="0"/>
              <a:t> </a:t>
            </a:r>
            <a:r>
              <a:rPr lang="en-US" dirty="0"/>
              <a:t>appears dead</a:t>
            </a:r>
            <a:r>
              <a:rPr dirty="0"/>
              <a:t>. 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b="1" dirty="0">
                <a:ea typeface="Helvetica"/>
                <a:cs typeface="Helvetica"/>
                <a:sym typeface="Helvetica"/>
              </a:rPr>
              <a:t>Assistive technologies have nothing to support</a:t>
            </a:r>
            <a:endParaRPr b="1" dirty="0"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005746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A594-C91C-4941-8E06-02240DF6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determines how speech should be rendered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BD9F-A4A5-114C-A71A-B24152EA3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Precise author control is a critical requirement. </a:t>
            </a:r>
          </a:p>
          <a:p>
            <a:r>
              <a:rPr lang="en-US" dirty="0"/>
              <a:t>The subject matter expert author understands the context and spoken requirement; </a:t>
            </a:r>
          </a:p>
          <a:p>
            <a:r>
              <a:rPr lang="en-US" dirty="0"/>
              <a:t>The AT or TTS shouldn't make assumptions on presentation based on their own rules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E1B11-CA6D-2546-9941-BD448F61FB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52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838200" y="42228"/>
            <a:ext cx="10515600" cy="1022350"/>
          </a:xfrm>
          <a:prstGeom prst="rect">
            <a:avLst/>
          </a:prstGeom>
        </p:spPr>
        <p:txBody>
          <a:bodyPr/>
          <a:lstStyle/>
          <a:p>
            <a:r>
              <a:rPr sz="4000" b="1" dirty="0"/>
              <a:t>Further background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838200" y="1074103"/>
            <a:ext cx="10515600" cy="4368800"/>
          </a:xfrm>
          <a:prstGeom prst="rect">
            <a:avLst/>
          </a:prstGeom>
        </p:spPr>
        <p:txBody>
          <a:bodyPr/>
          <a:lstStyle/>
          <a:p>
            <a:pPr marL="153138" indent="-153138" defTabSz="201268">
              <a:spcBef>
                <a:spcPts val="1406"/>
              </a:spcBef>
              <a:defRPr sz="2597"/>
            </a:pPr>
            <a:r>
              <a:rPr dirty="0"/>
              <a:t>(In a perfect world) We’d like to see all three standards supported:</a:t>
            </a:r>
          </a:p>
          <a:p>
            <a:pPr marL="306277" lvl="1" indent="-153138" defTabSz="201268">
              <a:spcBef>
                <a:spcPts val="1406"/>
              </a:spcBef>
              <a:defRPr sz="2597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SSML</a:t>
            </a:r>
          </a:p>
          <a:p>
            <a:pPr marL="459416" lvl="2" indent="-153138" defTabSz="201268">
              <a:spcBef>
                <a:spcPts val="1406"/>
              </a:spcBef>
              <a:defRPr sz="2597"/>
            </a:pPr>
            <a:r>
              <a:rPr dirty="0"/>
              <a:t>precise, contextual author control </a:t>
            </a:r>
          </a:p>
          <a:p>
            <a:pPr marL="306277" lvl="1" indent="-153138" defTabSz="201268">
              <a:spcBef>
                <a:spcPts val="1406"/>
              </a:spcBef>
              <a:defRPr sz="2597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CSS Speech</a:t>
            </a:r>
          </a:p>
          <a:p>
            <a:pPr marL="459416" lvl="2" indent="-153138" defTabSz="201268">
              <a:spcBef>
                <a:spcPts val="1406"/>
              </a:spcBef>
              <a:defRPr sz="2597"/>
            </a:pPr>
            <a:r>
              <a:rPr dirty="0"/>
              <a:t>standardized spoken presentation styles, without altering content</a:t>
            </a:r>
          </a:p>
          <a:p>
            <a:pPr marL="306277" lvl="1" indent="-153138" defTabSz="201268">
              <a:spcBef>
                <a:spcPts val="1406"/>
              </a:spcBef>
              <a:defRPr sz="2597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PLS</a:t>
            </a:r>
            <a:r>
              <a:rPr lang="en-US" dirty="0"/>
              <a:t> (Pronunciation Lexicon Specification)</a:t>
            </a:r>
            <a:endParaRPr dirty="0"/>
          </a:p>
          <a:p>
            <a:pPr marL="459416" lvl="2" indent="-153138" defTabSz="201268">
              <a:spcBef>
                <a:spcPts val="1406"/>
              </a:spcBef>
              <a:defRPr sz="2597"/>
            </a:pPr>
            <a:r>
              <a:rPr dirty="0"/>
              <a:t>standardized pronunciation cues without altering content </a:t>
            </a:r>
          </a:p>
        </p:txBody>
      </p:sp>
    </p:spTree>
    <p:extLst>
      <p:ext uri="{BB962C8B-B14F-4D97-AF65-F5344CB8AC3E}">
        <p14:creationId xmlns:p14="http://schemas.microsoft.com/office/powerpoint/2010/main" val="210737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44047" y="-58002"/>
            <a:ext cx="7804547" cy="1421666"/>
          </a:xfrm>
          <a:prstGeom prst="rect">
            <a:avLst/>
          </a:prstGeom>
        </p:spPr>
        <p:txBody>
          <a:bodyPr/>
          <a:lstStyle/>
          <a:p>
            <a:r>
              <a:rPr sz="4000" b="1" dirty="0"/>
              <a:t>SSML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96902" indent="-296902" defTabSz="390213">
              <a:spcBef>
                <a:spcPts val="2742"/>
              </a:spcBef>
              <a:defRPr sz="3420"/>
            </a:pPr>
            <a:r>
              <a:rPr dirty="0"/>
              <a:t>We have identified the following SSML features as being critical for implementation: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say-as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phoneme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sub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emphasis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lang="en-US" dirty="0"/>
              <a:t>b</a:t>
            </a:r>
            <a:r>
              <a:rPr dirty="0"/>
              <a:t>reak</a:t>
            </a:r>
            <a:endParaRPr lang="en-US" dirty="0"/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lang="en-US" dirty="0"/>
              <a:t>prosody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9797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b="1" dirty="0"/>
              <a:t>How?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In-line SSML </a:t>
            </a:r>
            <a:r>
              <a:rPr lang="en-US" dirty="0"/>
              <a:t>is a non-starter based on feedback</a:t>
            </a:r>
          </a:p>
          <a:p>
            <a:r>
              <a:rPr lang="en-US" dirty="0"/>
              <a:t>We favor </a:t>
            </a:r>
            <a:r>
              <a:rPr dirty="0"/>
              <a:t>an </a:t>
            </a:r>
            <a:r>
              <a:rPr b="1" dirty="0">
                <a:ea typeface="Helvetica"/>
                <a:cs typeface="Helvetica"/>
                <a:sym typeface="Helvetica"/>
              </a:rPr>
              <a:t>attribute model</a:t>
            </a:r>
            <a:r>
              <a:rPr dirty="0"/>
              <a:t> for incorporating SSML into HTML. </a:t>
            </a:r>
          </a:p>
          <a:p>
            <a:r>
              <a:rPr dirty="0"/>
              <a:t>The approach is </a:t>
            </a:r>
            <a:r>
              <a:rPr b="1" dirty="0">
                <a:ea typeface="Helvetica"/>
                <a:cs typeface="Helvetica"/>
                <a:sym typeface="Helvetica"/>
              </a:rPr>
              <a:t>already in EPUB3 (partial)</a:t>
            </a:r>
            <a:r>
              <a:rPr dirty="0"/>
              <a:t> </a:t>
            </a:r>
          </a:p>
          <a:p>
            <a:r>
              <a:rPr dirty="0"/>
              <a:t>A </a:t>
            </a:r>
            <a:r>
              <a:rPr b="1" dirty="0">
                <a:ea typeface="Helvetica"/>
                <a:cs typeface="Helvetica"/>
                <a:sym typeface="Helvetica"/>
              </a:rPr>
              <a:t>data-attribute model is </a:t>
            </a:r>
            <a:r>
              <a:rPr lang="en-US" b="1" dirty="0">
                <a:ea typeface="Helvetica"/>
                <a:cs typeface="Helvetica"/>
                <a:sym typeface="Helvetica"/>
              </a:rPr>
              <a:t>already used </a:t>
            </a:r>
            <a:r>
              <a:rPr b="1" dirty="0">
                <a:ea typeface="Helvetica"/>
                <a:cs typeface="Helvetica"/>
                <a:sym typeface="Helvetica"/>
              </a:rPr>
              <a:t>by some</a:t>
            </a:r>
            <a:r>
              <a:rPr dirty="0"/>
              <a:t> vendors as solution for custom, built-in </a:t>
            </a:r>
            <a:r>
              <a:rPr lang="en-US" dirty="0"/>
              <a:t>Read Aloud functions</a:t>
            </a:r>
            <a:r>
              <a:rPr dirty="0"/>
              <a:t> in assessment delivery platforms.</a:t>
            </a:r>
          </a:p>
        </p:txBody>
      </p:sp>
    </p:spTree>
    <p:extLst>
      <p:ext uri="{BB962C8B-B14F-4D97-AF65-F5344CB8AC3E}">
        <p14:creationId xmlns:p14="http://schemas.microsoft.com/office/powerpoint/2010/main" val="10799086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b="1" dirty="0"/>
              <a:t>Questions….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 whose problem is this anyway?  It breaks down, in </a:t>
            </a:r>
            <a:r>
              <a:rPr lang="en-US" dirty="0"/>
              <a:t>our</a:t>
            </a:r>
            <a:r>
              <a:rPr dirty="0"/>
              <a:t> view, to the following: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892937" lvl="1" indent="-446469">
              <a:buSzPct val="100000"/>
              <a:buAutoNum type="arabicPeriod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Content</a:t>
            </a:r>
            <a:r>
              <a:rPr dirty="0"/>
              <a:t> - a valid method (that doesn't break rendering) to encode SSML in HTML</a:t>
            </a:r>
            <a:endParaRPr lang="en-US" dirty="0"/>
          </a:p>
          <a:p>
            <a:pPr marL="903668" lvl="1" indent="-457200">
              <a:buSzPct val="100000"/>
              <a:buFont typeface="+mj-lt"/>
              <a:buAutoNum type="arabicPeriod"/>
            </a:pPr>
            <a:endParaRPr dirty="0"/>
          </a:p>
          <a:p>
            <a:pPr marL="892937" lvl="1" indent="-446469">
              <a:buSzPct val="100000"/>
              <a:buAutoNum type="arabicPeriod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Assistive Technology</a:t>
            </a:r>
            <a:r>
              <a:rPr dirty="0"/>
              <a:t> - AT must be able to consume the SSML from the content, and...</a:t>
            </a:r>
            <a:endParaRPr lang="en-US" dirty="0"/>
          </a:p>
          <a:p>
            <a:pPr marL="903668" lvl="1" indent="-457200">
              <a:buSzPct val="100000"/>
              <a:buFont typeface="+mj-lt"/>
              <a:buAutoNum type="arabicPeriod"/>
            </a:pPr>
            <a:endParaRPr dirty="0"/>
          </a:p>
          <a:p>
            <a:pPr marL="892937" lvl="1" indent="-446469">
              <a:buSzPct val="100000"/>
              <a:buAutoNum type="arabicPeriod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Text to Speech Engines</a:t>
            </a:r>
            <a:r>
              <a:rPr dirty="0"/>
              <a:t> - must consume and utilize SSML in rendering speech</a:t>
            </a:r>
          </a:p>
        </p:txBody>
      </p:sp>
    </p:spTree>
    <p:extLst>
      <p:ext uri="{BB962C8B-B14F-4D97-AF65-F5344CB8AC3E}">
        <p14:creationId xmlns:p14="http://schemas.microsoft.com/office/powerpoint/2010/main" val="3919336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3F8D4967F34045B1C1ED804C25C086" ma:contentTypeVersion="8" ma:contentTypeDescription="Create a new document." ma:contentTypeScope="" ma:versionID="b9831c8854eda25d67f219122623a96e">
  <xsd:schema xmlns:xsd="http://www.w3.org/2001/XMLSchema" xmlns:xs="http://www.w3.org/2001/XMLSchema" xmlns:p="http://schemas.microsoft.com/office/2006/metadata/properties" xmlns:ns2="2b486c6f-e62a-4c0c-b9f7-b03b5d824845" targetNamespace="http://schemas.microsoft.com/office/2006/metadata/properties" ma:root="true" ma:fieldsID="85719c291fccd9c9cf063aa5ea393a38" ns2:_="">
    <xsd:import namespace="2b486c6f-e62a-4c0c-b9f7-b03b5d82484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86c6f-e62a-4c0c-b9f7-b03b5d82484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b486c6f-e62a-4c0c-b9f7-b03b5d824845">5JHHYME3CAE4-1874062312-211</_dlc_DocId>
    <_dlc_DocIdUrl xmlns="2b486c6f-e62a-4c0c-b9f7-b03b5d824845">
      <Url>https://etsorg1.sharepoint.com/teams/mpa/_layouts/15/DocIdRedir.aspx?ID=5JHHYME3CAE4-1874062312-211</Url>
      <Description>5JHHYME3CAE4-1874062312-211</Description>
    </_dlc_DocIdUrl>
  </documentManagement>
</p:properties>
</file>

<file path=customXml/itemProps1.xml><?xml version="1.0" encoding="utf-8"?>
<ds:datastoreItem xmlns:ds="http://schemas.openxmlformats.org/officeDocument/2006/customXml" ds:itemID="{FA2AF9DF-07CF-44EC-A3F0-5B54B71146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37A209-3692-4ADD-BE82-59CA91ECC05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A55959F-A7DF-45DA-BD23-56933B967F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486c6f-e62a-4c0c-b9f7-b03b5d824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1CBA119-4033-4F73-BD33-4E61400B0380}">
  <ds:schemaRefs>
    <ds:schemaRef ds:uri="http://schemas.microsoft.com/office/2006/metadata/properties"/>
    <ds:schemaRef ds:uri="http://schemas.microsoft.com/office/infopath/2007/PartnerControls"/>
    <ds:schemaRef ds:uri="2b486c6f-e62a-4c0c-b9f7-b03b5d8248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694</Words>
  <Application>Microsoft Macintosh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</vt:lpstr>
      <vt:lpstr>Helvetica</vt:lpstr>
      <vt:lpstr>Lucida Sans Typewriter</vt:lpstr>
      <vt:lpstr>Office Theme</vt:lpstr>
      <vt:lpstr>Improving Spoken Presentation of Web Content (SSML in HTML?)</vt:lpstr>
      <vt:lpstr>Spoken Presentation Users</vt:lpstr>
      <vt:lpstr>The Need</vt:lpstr>
      <vt:lpstr>The problem</vt:lpstr>
      <vt:lpstr>Author determines how speech should be rendered</vt:lpstr>
      <vt:lpstr>Further background</vt:lpstr>
      <vt:lpstr>SSML</vt:lpstr>
      <vt:lpstr>How?</vt:lpstr>
      <vt:lpstr>Questions….</vt:lpstr>
      <vt:lpstr>Some History</vt:lpstr>
      <vt:lpstr>Our Thinking</vt:lpstr>
      <vt:lpstr>Some Examples</vt:lpstr>
      <vt:lpstr>Interested?  Join the Task Force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SSML in HTML for Improved Spoken Rendering by T</dc:title>
  <dc:creator>Ali, Irfan</dc:creator>
  <cp:lastModifiedBy>Hakkinen, Mark T</cp:lastModifiedBy>
  <cp:revision>29</cp:revision>
  <cp:lastPrinted>2015-08-31T15:51:05Z</cp:lastPrinted>
  <dcterms:created xsi:type="dcterms:W3CDTF">2018-03-23T15:09:01Z</dcterms:created>
  <dcterms:modified xsi:type="dcterms:W3CDTF">2018-11-06T15:50:55Z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38c7efe5-9826-426a-80db-b933faefb5b5</vt:lpwstr>
  </property>
  <property fmtid="{D5CDD505-2E9C-101B-9397-08002B2CF9AE}" pid="3" name="ContentTypeId">
    <vt:lpwstr>0x010100EA3F8D4967F34045B1C1ED804C25C086</vt:lpwstr>
  </property>
</Properties>
</file>