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36"/>
  </p:notesMasterIdLst>
  <p:sldIdLst>
    <p:sldId id="256" r:id="rId2"/>
    <p:sldId id="271" r:id="rId3"/>
    <p:sldId id="281" r:id="rId4"/>
    <p:sldId id="257" r:id="rId5"/>
    <p:sldId id="282" r:id="rId6"/>
    <p:sldId id="283" r:id="rId7"/>
    <p:sldId id="284" r:id="rId8"/>
    <p:sldId id="258" r:id="rId9"/>
    <p:sldId id="272" r:id="rId10"/>
    <p:sldId id="285" r:id="rId11"/>
    <p:sldId id="289" r:id="rId12"/>
    <p:sldId id="286" r:id="rId13"/>
    <p:sldId id="287" r:id="rId14"/>
    <p:sldId id="259" r:id="rId15"/>
    <p:sldId id="261" r:id="rId16"/>
    <p:sldId id="262" r:id="rId17"/>
    <p:sldId id="263" r:id="rId18"/>
    <p:sldId id="264" r:id="rId19"/>
    <p:sldId id="290" r:id="rId20"/>
    <p:sldId id="291" r:id="rId21"/>
    <p:sldId id="266" r:id="rId22"/>
    <p:sldId id="267" r:id="rId23"/>
    <p:sldId id="273" r:id="rId24"/>
    <p:sldId id="275" r:id="rId25"/>
    <p:sldId id="276" r:id="rId26"/>
    <p:sldId id="277" r:id="rId27"/>
    <p:sldId id="278" r:id="rId28"/>
    <p:sldId id="279" r:id="rId29"/>
    <p:sldId id="280" r:id="rId30"/>
    <p:sldId id="292" r:id="rId31"/>
    <p:sldId id="268" r:id="rId32"/>
    <p:sldId id="288" r:id="rId33"/>
    <p:sldId id="269" r:id="rId34"/>
    <p:sldId id="270" r:id="rId35"/>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a:tcStyle>
        <a:tcBdr/>
        <a:fill>
          <a:solidFill>
            <a:srgbClr val="C3C2C2"/>
          </a:solidFill>
        </a:fill>
      </a:tcStyle>
    </a:band2H>
    <a:firstCol>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570"/>
    <p:restoredTop sz="94666"/>
  </p:normalViewPr>
  <p:slideViewPr>
    <p:cSldViewPr snapToGrid="0" snapToObjects="1">
      <p:cViewPr>
        <p:scale>
          <a:sx n="70" d="100"/>
          <a:sy n="70" d="100"/>
        </p:scale>
        <p:origin x="256" y="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notesMaster" Target="notesMasters/notesMaster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presProps" Target="presProps.xml"/><Relationship Id="rId38" Type="http://schemas.openxmlformats.org/officeDocument/2006/relationships/viewProps" Target="viewProps.xml"/><Relationship Id="rId39" Type="http://schemas.openxmlformats.org/officeDocument/2006/relationships/theme" Target="theme/theme1.xml"/><Relationship Id="rId4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6" name="Shape 116"/>
          <p:cNvSpPr>
            <a:spLocks noGrp="1" noRot="1" noChangeAspect="1"/>
          </p:cNvSpPr>
          <p:nvPr>
            <p:ph type="sldImg"/>
          </p:nvPr>
        </p:nvSpPr>
        <p:spPr>
          <a:xfrm>
            <a:off x="1143000" y="685800"/>
            <a:ext cx="4572000" cy="3429000"/>
          </a:xfrm>
          <a:prstGeom prst="rect">
            <a:avLst/>
          </a:prstGeom>
        </p:spPr>
        <p:txBody>
          <a:bodyPr/>
          <a:lstStyle/>
          <a:p>
            <a:endParaRPr/>
          </a:p>
        </p:txBody>
      </p:sp>
      <p:sp>
        <p:nvSpPr>
          <p:cNvPr id="117" name="Shape 11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6194577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37896" y="2864513"/>
            <a:ext cx="9714465" cy="2378945"/>
          </a:xfrm>
        </p:spPr>
        <p:txBody>
          <a:bodyPr>
            <a:normAutofit/>
          </a:bodyPr>
          <a:lstStyle>
            <a:lvl1pPr algn="ctr">
              <a:defRPr sz="4268">
                <a:solidFill>
                  <a:schemeClr val="bg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132444" y="5612697"/>
            <a:ext cx="8525369" cy="873759"/>
          </a:xfrm>
        </p:spPr>
        <p:txBody>
          <a:bodyPr anchor="ctr"/>
          <a:lstStyle>
            <a:lvl1pPr marL="0" indent="0" algn="ctr">
              <a:buNone/>
              <a:defRPr sz="2347">
                <a:solidFill>
                  <a:schemeClr val="bg1"/>
                </a:solidFill>
              </a:defRPr>
            </a:lvl1pPr>
            <a:lvl2pPr marL="487745" indent="0" algn="ctr">
              <a:buNone/>
              <a:defRPr sz="2133"/>
            </a:lvl2pPr>
            <a:lvl3pPr marL="975488" indent="0" algn="ctr">
              <a:buNone/>
              <a:defRPr sz="1920"/>
            </a:lvl3pPr>
            <a:lvl4pPr marL="1463232" indent="0" algn="ctr">
              <a:buNone/>
              <a:defRPr sz="1707"/>
            </a:lvl4pPr>
            <a:lvl5pPr marL="1950976" indent="0" algn="ctr">
              <a:buNone/>
              <a:defRPr sz="1707"/>
            </a:lvl5pPr>
            <a:lvl6pPr marL="2438720" indent="0" algn="ctr">
              <a:buNone/>
              <a:defRPr sz="1707"/>
            </a:lvl6pPr>
            <a:lvl7pPr marL="2926463" indent="0" algn="ctr">
              <a:buNone/>
              <a:defRPr sz="1707"/>
            </a:lvl7pPr>
            <a:lvl8pPr marL="3414209" indent="0" algn="ctr">
              <a:buNone/>
              <a:defRPr sz="1707"/>
            </a:lvl8pPr>
            <a:lvl9pPr marL="3901952" indent="0" algn="ctr">
              <a:buNone/>
              <a:defRPr sz="1707"/>
            </a:lvl9pPr>
          </a:lstStyle>
          <a:p>
            <a:r>
              <a:rPr lang="en-US" smtClean="0"/>
              <a:t>Click to edit Master subtitle style</a:t>
            </a:r>
            <a:endParaRPr lang="en-US" dirty="0"/>
          </a:p>
        </p:txBody>
      </p:sp>
      <p:sp>
        <p:nvSpPr>
          <p:cNvPr id="4" name="Date Placeholder 3"/>
          <p:cNvSpPr>
            <a:spLocks noGrp="1"/>
          </p:cNvSpPr>
          <p:nvPr>
            <p:ph type="dt" sz="half" idx="10"/>
          </p:nvPr>
        </p:nvSpPr>
        <p:spPr>
          <a:xfrm>
            <a:off x="10116925" y="7737411"/>
            <a:ext cx="1551094" cy="535093"/>
          </a:xfrm>
          <a:prstGeom prst="rect">
            <a:avLst/>
          </a:prstGeom>
        </p:spPr>
        <p:txBody>
          <a:bodyPr vert="horz" lIns="91440" tIns="45720" rIns="91440" bIns="45720" rtlCol="0" anchor="ctr"/>
          <a:lstStyle>
            <a:lvl1pPr algn="ctr" eaLnBrk="1" fontAlgn="auto" hangingPunct="1">
              <a:spcBef>
                <a:spcPts val="0"/>
              </a:spcBef>
              <a:spcAft>
                <a:spcPts val="0"/>
              </a:spcAft>
              <a:defRPr sz="1173">
                <a:solidFill>
                  <a:schemeClr val="tx1">
                    <a:tint val="75000"/>
                  </a:schemeClr>
                </a:solidFill>
                <a:latin typeface="Verdana" panose="020B0604030504040204" pitchFamily="34" charset="0"/>
                <a:ea typeface="Verdana" panose="020B0604030504040204" pitchFamily="34" charset="0"/>
                <a:cs typeface="Verdana" panose="020B0604030504040204" pitchFamily="34" charset="0"/>
              </a:defRPr>
            </a:lvl1pPr>
          </a:lstStyle>
          <a:p>
            <a:pPr>
              <a:defRPr/>
            </a:pPr>
            <a:fld id="{501033A7-A4FA-422B-AF81-95081D57F54D}" type="datetime1">
              <a:rPr lang="en-US"/>
              <a:pPr>
                <a:defRPr/>
              </a:pPr>
              <a:t>3/2/17</a:t>
            </a:fld>
            <a:endParaRPr lang="en-US" dirty="0"/>
          </a:p>
        </p:txBody>
      </p:sp>
    </p:spTree>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56" name="Shape 56"/>
          <p:cNvSpPr>
            <a:spLocks noGrp="1"/>
          </p:cNvSpPr>
          <p:nvPr>
            <p:ph type="title"/>
          </p:nvPr>
        </p:nvSpPr>
        <p:spPr>
          <a:prstGeom prst="rect">
            <a:avLst/>
          </a:prstGeom>
        </p:spPr>
        <p:txBody>
          <a:bodyPr/>
          <a:lstStyle/>
          <a:p>
            <a:r>
              <a:t>Title Text</a:t>
            </a:r>
          </a:p>
        </p:txBody>
      </p:sp>
      <p:sp>
        <p:nvSpPr>
          <p:cNvPr id="57" name="Shape 57"/>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58" name="Shape 58"/>
          <p:cNvSpPr>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1783428965"/>
      </p:ext>
    </p:extLst>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75" name="Shape 75"/>
          <p:cNvSpPr>
            <a:spLocks noGrp="1"/>
          </p:cNvSpPr>
          <p:nvPr>
            <p:ph type="body" idx="1"/>
          </p:nvPr>
        </p:nvSpPr>
        <p:spPr>
          <a:xfrm>
            <a:off x="952500" y="1270000"/>
            <a:ext cx="11099800" cy="7213600"/>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76" name="Shape 76"/>
          <p:cNvSpPr>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1661353576"/>
      </p:ext>
    </p:extLst>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93" name="Shape 93"/>
          <p:cNvSpPr>
            <a:spLocks noGrp="1"/>
          </p:cNvSpPr>
          <p:nvPr>
            <p:ph type="body" sz="quarter" idx="13"/>
          </p:nvPr>
        </p:nvSpPr>
        <p:spPr>
          <a:xfrm>
            <a:off x="1270000" y="6362703"/>
            <a:ext cx="10464800" cy="461665"/>
          </a:xfrm>
          <a:prstGeom prst="rect">
            <a:avLst/>
          </a:prstGeom>
        </p:spPr>
        <p:txBody>
          <a:bodyPr anchor="t">
            <a:spAutoFit/>
          </a:bodyPr>
          <a:lstStyle>
            <a:lvl1pPr marL="0" indent="0" algn="ctr">
              <a:spcBef>
                <a:spcPts val="0"/>
              </a:spcBef>
              <a:buSzTx/>
              <a:buNone/>
              <a:defRPr sz="2400">
                <a:latin typeface="Helvetica"/>
                <a:ea typeface="Helvetica"/>
                <a:cs typeface="Helvetica"/>
                <a:sym typeface="Helvetica"/>
              </a:defRPr>
            </a:lvl1pPr>
          </a:lstStyle>
          <a:p>
            <a:r>
              <a:t>–Johnny Appleseed</a:t>
            </a:r>
          </a:p>
        </p:txBody>
      </p:sp>
      <p:sp>
        <p:nvSpPr>
          <p:cNvPr id="94" name="Shape 94"/>
          <p:cNvSpPr>
            <a:spLocks noGrp="1"/>
          </p:cNvSpPr>
          <p:nvPr>
            <p:ph type="body" sz="quarter" idx="14"/>
          </p:nvPr>
        </p:nvSpPr>
        <p:spPr>
          <a:xfrm>
            <a:off x="1270000" y="4267200"/>
            <a:ext cx="10464800" cy="677108"/>
          </a:xfrm>
          <a:prstGeom prst="rect">
            <a:avLst/>
          </a:prstGeom>
        </p:spPr>
        <p:txBody>
          <a:bodyPr>
            <a:spAutoFit/>
          </a:bodyPr>
          <a:lstStyle>
            <a:lvl1pPr marL="0" indent="0" algn="ctr">
              <a:spcBef>
                <a:spcPts val="0"/>
              </a:spcBef>
              <a:buSzTx/>
              <a:buNone/>
              <a:defRPr sz="3800"/>
            </a:lvl1pPr>
          </a:lstStyle>
          <a:p>
            <a:r>
              <a:t>“Type a quote here.” </a:t>
            </a:r>
          </a:p>
        </p:txBody>
      </p:sp>
      <p:sp>
        <p:nvSpPr>
          <p:cNvPr id="95" name="Shape 95"/>
          <p:cNvSpPr>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787173538"/>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400"/>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sz="4001"/>
            </a:lvl1pPr>
            <a:lvl2pPr>
              <a:defRPr sz="4001"/>
            </a:lvl2pPr>
            <a:lvl3pPr>
              <a:defRPr sz="3600"/>
            </a:lvl3pPr>
            <a:lvl4pPr>
              <a:defRPr sz="2801"/>
            </a:lvl4pPr>
            <a:lvl5pPr>
              <a:defRPr sz="2801"/>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Slide Number Placeholder 5"/>
          <p:cNvSpPr>
            <a:spLocks noGrp="1"/>
          </p:cNvSpPr>
          <p:nvPr>
            <p:ph type="sldNum" sz="quarter" idx="10"/>
          </p:nvPr>
        </p:nvSpPr>
        <p:spPr/>
        <p:txBody>
          <a:bodyPr/>
          <a:lstStyle>
            <a:lvl1pPr>
              <a:defRPr sz="1400"/>
            </a:lvl1pPr>
          </a:lstStyle>
          <a:p>
            <a:fld id="{86CB4B4D-7CA3-9044-876B-883B54F8677D}" type="slidenum">
              <a:rPr lang="uk-UA" smtClean="0"/>
              <a:pPr/>
              <a:t>‹#›</a:t>
            </a:fld>
            <a:endParaRPr lang="uk-UA"/>
          </a:p>
        </p:txBody>
      </p:sp>
    </p:spTree>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945106" y="1961087"/>
            <a:ext cx="10759585" cy="3716302"/>
          </a:xfrm>
        </p:spPr>
        <p:txBody>
          <a:bodyPr anchor="b">
            <a:normAutofit/>
          </a:bodyPr>
          <a:lstStyle>
            <a:lvl1pPr>
              <a:defRPr sz="4268">
                <a:solidFill>
                  <a:schemeClr val="bg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945106" y="6056700"/>
            <a:ext cx="10759585" cy="854191"/>
          </a:xfrm>
        </p:spPr>
        <p:txBody>
          <a:bodyPr>
            <a:normAutofit/>
          </a:bodyPr>
          <a:lstStyle>
            <a:lvl1pPr marL="0" indent="0">
              <a:buNone/>
              <a:defRPr sz="2347">
                <a:solidFill>
                  <a:schemeClr val="bg1"/>
                </a:solidFill>
              </a:defRPr>
            </a:lvl1pPr>
            <a:lvl2pPr marL="487745" indent="0">
              <a:buNone/>
              <a:defRPr sz="2133">
                <a:solidFill>
                  <a:schemeClr val="tx1">
                    <a:tint val="75000"/>
                  </a:schemeClr>
                </a:solidFill>
              </a:defRPr>
            </a:lvl2pPr>
            <a:lvl3pPr marL="975488" indent="0">
              <a:buNone/>
              <a:defRPr sz="1920">
                <a:solidFill>
                  <a:schemeClr val="tx1">
                    <a:tint val="75000"/>
                  </a:schemeClr>
                </a:solidFill>
              </a:defRPr>
            </a:lvl3pPr>
            <a:lvl4pPr marL="1463232" indent="0">
              <a:buNone/>
              <a:defRPr sz="1707">
                <a:solidFill>
                  <a:schemeClr val="tx1">
                    <a:tint val="75000"/>
                  </a:schemeClr>
                </a:solidFill>
              </a:defRPr>
            </a:lvl4pPr>
            <a:lvl5pPr marL="1950976" indent="0">
              <a:buNone/>
              <a:defRPr sz="1707">
                <a:solidFill>
                  <a:schemeClr val="tx1">
                    <a:tint val="75000"/>
                  </a:schemeClr>
                </a:solidFill>
              </a:defRPr>
            </a:lvl5pPr>
            <a:lvl6pPr marL="2438720" indent="0">
              <a:buNone/>
              <a:defRPr sz="1707">
                <a:solidFill>
                  <a:schemeClr val="tx1">
                    <a:tint val="75000"/>
                  </a:schemeClr>
                </a:solidFill>
              </a:defRPr>
            </a:lvl6pPr>
            <a:lvl7pPr marL="2926463" indent="0">
              <a:buNone/>
              <a:defRPr sz="1707">
                <a:solidFill>
                  <a:schemeClr val="tx1">
                    <a:tint val="75000"/>
                  </a:schemeClr>
                </a:solidFill>
              </a:defRPr>
            </a:lvl7pPr>
            <a:lvl8pPr marL="3414209" indent="0">
              <a:buNone/>
              <a:defRPr sz="1707">
                <a:solidFill>
                  <a:schemeClr val="tx1">
                    <a:tint val="75000"/>
                  </a:schemeClr>
                </a:solidFill>
              </a:defRPr>
            </a:lvl8pPr>
            <a:lvl9pPr marL="3901952" indent="0">
              <a:buNone/>
              <a:defRPr sz="1707">
                <a:solidFill>
                  <a:schemeClr val="tx1">
                    <a:tint val="75000"/>
                  </a:schemeClr>
                </a:solidFill>
              </a:defRPr>
            </a:lvl9pPr>
          </a:lstStyle>
          <a:p>
            <a:pPr lvl="0"/>
            <a:r>
              <a:rPr lang="en-US" smtClean="0"/>
              <a:t>Click to edit Master text styles</a:t>
            </a:r>
          </a:p>
        </p:txBody>
      </p:sp>
    </p:spTree>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800"/>
            </a:lvl1pPr>
          </a:lstStyle>
          <a:p>
            <a:r>
              <a:rPr lang="en-US" dirty="0" smtClean="0"/>
              <a:t>Click to edit Master title style</a:t>
            </a:r>
            <a:endParaRPr lang="en-US" dirty="0"/>
          </a:p>
        </p:txBody>
      </p:sp>
      <p:sp>
        <p:nvSpPr>
          <p:cNvPr id="3" name="Content Placeholder 2"/>
          <p:cNvSpPr>
            <a:spLocks noGrp="1"/>
          </p:cNvSpPr>
          <p:nvPr>
            <p:ph sz="half" idx="1"/>
          </p:nvPr>
        </p:nvSpPr>
        <p:spPr>
          <a:xfrm>
            <a:off x="894080" y="1861915"/>
            <a:ext cx="5527040" cy="6727302"/>
          </a:xfrm>
        </p:spPr>
        <p:txBody>
          <a:bodyPr/>
          <a:lstStyle>
            <a:lvl1pPr>
              <a:defRPr sz="3600"/>
            </a:lvl1pPr>
            <a:lvl2pPr>
              <a:defRPr sz="3600"/>
            </a:lvl2pPr>
            <a:lvl3pPr>
              <a:defRPr sz="3200"/>
            </a:lvl3pPr>
            <a:lvl4pPr>
              <a:defRPr sz="2400"/>
            </a:lvl4pPr>
            <a:lvl5pPr>
              <a:defRPr sz="24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583680" y="1861915"/>
            <a:ext cx="5527040" cy="6727302"/>
          </a:xfrm>
        </p:spPr>
        <p:txBody>
          <a:bodyPr/>
          <a:lstStyle>
            <a:lvl1pPr>
              <a:defRPr sz="3600"/>
            </a:lvl1pPr>
            <a:lvl2pPr>
              <a:defRPr sz="3600"/>
            </a:lvl2pPr>
            <a:lvl3pPr>
              <a:defRPr sz="3200"/>
            </a:lvl3pPr>
            <a:lvl4pPr>
              <a:defRPr sz="2400"/>
            </a:lvl4pPr>
            <a:lvl5pPr>
              <a:defRPr sz="24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Slide Number Placeholder 5"/>
          <p:cNvSpPr>
            <a:spLocks noGrp="1"/>
          </p:cNvSpPr>
          <p:nvPr>
            <p:ph type="sldNum" sz="quarter" idx="10"/>
          </p:nvPr>
        </p:nvSpPr>
        <p:spPr/>
        <p:txBody>
          <a:bodyPr/>
          <a:lstStyle>
            <a:lvl1pPr>
              <a:defRPr sz="1200"/>
            </a:lvl1pPr>
          </a:lstStyle>
          <a:p>
            <a:fld id="{86CB4B4D-7CA3-9044-876B-883B54F8677D}" type="slidenum">
              <a:rPr lang="uk-UA" smtClean="0"/>
              <a:pPr/>
              <a:t>‹#›</a:t>
            </a:fld>
            <a:endParaRPr lang="uk-UA"/>
          </a:p>
        </p:txBody>
      </p:sp>
    </p:spTree>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95775" y="519297"/>
            <a:ext cx="11216640" cy="1885245"/>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95778" y="2390987"/>
            <a:ext cx="5501639" cy="1171786"/>
          </a:xfrm>
        </p:spPr>
        <p:txBody>
          <a:bodyPr anchor="b"/>
          <a:lstStyle>
            <a:lvl1pPr marL="0" indent="0">
              <a:buNone/>
              <a:defRPr sz="2561" b="1"/>
            </a:lvl1pPr>
            <a:lvl2pPr marL="487745" indent="0">
              <a:buNone/>
              <a:defRPr sz="2133" b="1"/>
            </a:lvl2pPr>
            <a:lvl3pPr marL="975488" indent="0">
              <a:buNone/>
              <a:defRPr sz="1920" b="1"/>
            </a:lvl3pPr>
            <a:lvl4pPr marL="1463232" indent="0">
              <a:buNone/>
              <a:defRPr sz="1707" b="1"/>
            </a:lvl4pPr>
            <a:lvl5pPr marL="1950976" indent="0">
              <a:buNone/>
              <a:defRPr sz="1707" b="1"/>
            </a:lvl5pPr>
            <a:lvl6pPr marL="2438720" indent="0">
              <a:buNone/>
              <a:defRPr sz="1707" b="1"/>
            </a:lvl6pPr>
            <a:lvl7pPr marL="2926463" indent="0">
              <a:buNone/>
              <a:defRPr sz="1707" b="1"/>
            </a:lvl7pPr>
            <a:lvl8pPr marL="3414209" indent="0">
              <a:buNone/>
              <a:defRPr sz="1707" b="1"/>
            </a:lvl8pPr>
            <a:lvl9pPr marL="3901952" indent="0">
              <a:buNone/>
              <a:defRPr sz="1707" b="1"/>
            </a:lvl9pPr>
          </a:lstStyle>
          <a:p>
            <a:pPr lvl="0"/>
            <a:r>
              <a:rPr lang="en-US" smtClean="0"/>
              <a:t>Click to edit Master text styles</a:t>
            </a:r>
          </a:p>
        </p:txBody>
      </p:sp>
      <p:sp>
        <p:nvSpPr>
          <p:cNvPr id="4" name="Content Placeholder 3"/>
          <p:cNvSpPr>
            <a:spLocks noGrp="1"/>
          </p:cNvSpPr>
          <p:nvPr>
            <p:ph sz="half" idx="2"/>
          </p:nvPr>
        </p:nvSpPr>
        <p:spPr>
          <a:xfrm>
            <a:off x="895778" y="3562778"/>
            <a:ext cx="5501639" cy="507180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583681" y="2390987"/>
            <a:ext cx="5528734" cy="1171786"/>
          </a:xfrm>
        </p:spPr>
        <p:txBody>
          <a:bodyPr anchor="b"/>
          <a:lstStyle>
            <a:lvl1pPr marL="0" indent="0">
              <a:buNone/>
              <a:defRPr sz="2561" b="1"/>
            </a:lvl1pPr>
            <a:lvl2pPr marL="487745" indent="0">
              <a:buNone/>
              <a:defRPr sz="2133" b="1"/>
            </a:lvl2pPr>
            <a:lvl3pPr marL="975488" indent="0">
              <a:buNone/>
              <a:defRPr sz="1920" b="1"/>
            </a:lvl3pPr>
            <a:lvl4pPr marL="1463232" indent="0">
              <a:buNone/>
              <a:defRPr sz="1707" b="1"/>
            </a:lvl4pPr>
            <a:lvl5pPr marL="1950976" indent="0">
              <a:buNone/>
              <a:defRPr sz="1707" b="1"/>
            </a:lvl5pPr>
            <a:lvl6pPr marL="2438720" indent="0">
              <a:buNone/>
              <a:defRPr sz="1707" b="1"/>
            </a:lvl6pPr>
            <a:lvl7pPr marL="2926463" indent="0">
              <a:buNone/>
              <a:defRPr sz="1707" b="1"/>
            </a:lvl7pPr>
            <a:lvl8pPr marL="3414209" indent="0">
              <a:buNone/>
              <a:defRPr sz="1707" b="1"/>
            </a:lvl8pPr>
            <a:lvl9pPr marL="3901952" indent="0">
              <a:buNone/>
              <a:defRPr sz="1707" b="1"/>
            </a:lvl9pPr>
          </a:lstStyle>
          <a:p>
            <a:pPr lvl="0"/>
            <a:r>
              <a:rPr lang="en-US" smtClean="0"/>
              <a:t>Click to edit Master text styles</a:t>
            </a:r>
          </a:p>
        </p:txBody>
      </p:sp>
      <p:sp>
        <p:nvSpPr>
          <p:cNvPr id="6" name="Content Placeholder 5"/>
          <p:cNvSpPr>
            <a:spLocks noGrp="1"/>
          </p:cNvSpPr>
          <p:nvPr>
            <p:ph sz="quarter" idx="4"/>
          </p:nvPr>
        </p:nvSpPr>
        <p:spPr>
          <a:xfrm>
            <a:off x="6583681" y="3562778"/>
            <a:ext cx="5528734" cy="507180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Slide Number Placeholder 5"/>
          <p:cNvSpPr>
            <a:spLocks noGrp="1"/>
          </p:cNvSpPr>
          <p:nvPr>
            <p:ph type="sldNum" sz="quarter" idx="10"/>
          </p:nvPr>
        </p:nvSpPr>
        <p:spPr/>
        <p:txBody>
          <a:bodyPr/>
          <a:lstStyle>
            <a:lvl1pPr>
              <a:defRPr/>
            </a:lvl1pPr>
          </a:lstStyle>
          <a:p>
            <a:fld id="{86CB4B4D-7CA3-9044-876B-883B54F8677D}" type="slidenum">
              <a:rPr lang="uk-UA" smtClean="0"/>
              <a:t>‹#›</a:t>
            </a:fld>
            <a:endParaRPr lang="uk-UA"/>
          </a:p>
        </p:txBody>
      </p:sp>
    </p:spTree>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Slide Number Placeholder 5"/>
          <p:cNvSpPr>
            <a:spLocks noGrp="1"/>
          </p:cNvSpPr>
          <p:nvPr>
            <p:ph type="sldNum" sz="quarter" idx="10"/>
          </p:nvPr>
        </p:nvSpPr>
        <p:spPr/>
        <p:txBody>
          <a:bodyPr/>
          <a:lstStyle>
            <a:lvl1pPr>
              <a:defRPr/>
            </a:lvl1pPr>
          </a:lstStyle>
          <a:p>
            <a:fld id="{86CB4B4D-7CA3-9044-876B-883B54F8677D}" type="slidenum">
              <a:rPr lang="uk-UA" smtClean="0"/>
              <a:t>‹#›</a:t>
            </a:fld>
            <a:endParaRPr lang="uk-UA"/>
          </a:p>
        </p:txBody>
      </p:sp>
    </p:spTree>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5"/>
          <p:cNvSpPr>
            <a:spLocks noGrp="1"/>
          </p:cNvSpPr>
          <p:nvPr>
            <p:ph type="sldNum" sz="quarter" idx="10"/>
          </p:nvPr>
        </p:nvSpPr>
        <p:spPr/>
        <p:txBody>
          <a:bodyPr/>
          <a:lstStyle>
            <a:lvl1pPr>
              <a:defRPr/>
            </a:lvl1pPr>
          </a:lstStyle>
          <a:p>
            <a:fld id="{86CB4B4D-7CA3-9044-876B-883B54F8677D}" type="slidenum">
              <a:rPr lang="uk-UA" smtClean="0"/>
              <a:t>‹#›</a:t>
            </a:fld>
            <a:endParaRPr lang="uk-UA"/>
          </a:p>
        </p:txBody>
      </p:sp>
    </p:spTree>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95774" y="650240"/>
            <a:ext cx="4194386" cy="2275840"/>
          </a:xfrm>
        </p:spPr>
        <p:txBody>
          <a:bodyPr anchor="b"/>
          <a:lstStyle>
            <a:lvl1pPr>
              <a:defRPr sz="3413"/>
            </a:lvl1pPr>
          </a:lstStyle>
          <a:p>
            <a:r>
              <a:rPr lang="en-US" smtClean="0"/>
              <a:t>Click to edit Master title style</a:t>
            </a:r>
            <a:endParaRPr lang="en-US" dirty="0"/>
          </a:p>
        </p:txBody>
      </p:sp>
      <p:sp>
        <p:nvSpPr>
          <p:cNvPr id="3" name="Content Placeholder 2"/>
          <p:cNvSpPr>
            <a:spLocks noGrp="1"/>
          </p:cNvSpPr>
          <p:nvPr>
            <p:ph idx="1"/>
          </p:nvPr>
        </p:nvSpPr>
        <p:spPr>
          <a:xfrm>
            <a:off x="5528734" y="1404341"/>
            <a:ext cx="6583680" cy="6931378"/>
          </a:xfrm>
        </p:spPr>
        <p:txBody>
          <a:bodyPr/>
          <a:lstStyle>
            <a:lvl1pPr>
              <a:defRPr sz="3413"/>
            </a:lvl1pPr>
            <a:lvl2pPr>
              <a:defRPr sz="2987"/>
            </a:lvl2pPr>
            <a:lvl3pPr>
              <a:defRPr sz="2561"/>
            </a:lvl3pPr>
            <a:lvl4pPr>
              <a:defRPr sz="2133"/>
            </a:lvl4pPr>
            <a:lvl5pPr>
              <a:defRPr sz="2133"/>
            </a:lvl5pPr>
            <a:lvl6pPr>
              <a:defRPr sz="2133"/>
            </a:lvl6pPr>
            <a:lvl7pPr>
              <a:defRPr sz="2133"/>
            </a:lvl7pPr>
            <a:lvl8pPr>
              <a:defRPr sz="2133"/>
            </a:lvl8pPr>
            <a:lvl9pPr>
              <a:defRPr sz="2133"/>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95774" y="2926084"/>
            <a:ext cx="4194386" cy="5420925"/>
          </a:xfrm>
        </p:spPr>
        <p:txBody>
          <a:bodyPr/>
          <a:lstStyle>
            <a:lvl1pPr marL="0" indent="0">
              <a:buNone/>
              <a:defRPr sz="1707"/>
            </a:lvl1pPr>
            <a:lvl2pPr marL="487745" indent="0">
              <a:buNone/>
              <a:defRPr sz="1493"/>
            </a:lvl2pPr>
            <a:lvl3pPr marL="975488" indent="0">
              <a:buNone/>
              <a:defRPr sz="1280"/>
            </a:lvl3pPr>
            <a:lvl4pPr marL="1463232" indent="0">
              <a:buNone/>
              <a:defRPr sz="1067"/>
            </a:lvl4pPr>
            <a:lvl5pPr marL="1950976" indent="0">
              <a:buNone/>
              <a:defRPr sz="1067"/>
            </a:lvl5pPr>
            <a:lvl6pPr marL="2438720" indent="0">
              <a:buNone/>
              <a:defRPr sz="1067"/>
            </a:lvl6pPr>
            <a:lvl7pPr marL="2926463" indent="0">
              <a:buNone/>
              <a:defRPr sz="1067"/>
            </a:lvl7pPr>
            <a:lvl8pPr marL="3414209" indent="0">
              <a:buNone/>
              <a:defRPr sz="1067"/>
            </a:lvl8pPr>
            <a:lvl9pPr marL="3901952" indent="0">
              <a:buNone/>
              <a:defRPr sz="1067"/>
            </a:lvl9pPr>
          </a:lstStyle>
          <a:p>
            <a:pPr lvl="0"/>
            <a:r>
              <a:rPr lang="en-US" smtClean="0"/>
              <a:t>Click to edit Master text styles</a:t>
            </a:r>
          </a:p>
        </p:txBody>
      </p:sp>
      <p:sp>
        <p:nvSpPr>
          <p:cNvPr id="5" name="Slide Number Placeholder 5"/>
          <p:cNvSpPr>
            <a:spLocks noGrp="1"/>
          </p:cNvSpPr>
          <p:nvPr>
            <p:ph type="sldNum" sz="quarter" idx="10"/>
          </p:nvPr>
        </p:nvSpPr>
        <p:spPr/>
        <p:txBody>
          <a:bodyPr/>
          <a:lstStyle>
            <a:lvl1pPr>
              <a:defRPr/>
            </a:lvl1pPr>
          </a:lstStyle>
          <a:p>
            <a:fld id="{86CB4B4D-7CA3-9044-876B-883B54F8677D}" type="slidenum">
              <a:rPr lang="uk-UA" smtClean="0"/>
              <a:t>‹#›</a:t>
            </a:fld>
            <a:endParaRPr lang="uk-UA"/>
          </a:p>
        </p:txBody>
      </p:sp>
    </p:spTree>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95774" y="650240"/>
            <a:ext cx="4194386" cy="2275840"/>
          </a:xfrm>
        </p:spPr>
        <p:txBody>
          <a:bodyPr anchor="b"/>
          <a:lstStyle>
            <a:lvl1pPr>
              <a:defRPr sz="3413"/>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528734" y="1404341"/>
            <a:ext cx="6583680" cy="6931378"/>
          </a:xfrm>
        </p:spPr>
        <p:txBody>
          <a:bodyPr rtlCol="0">
            <a:normAutofit/>
          </a:bodyPr>
          <a:lstStyle>
            <a:lvl1pPr marL="0" indent="0">
              <a:buNone/>
              <a:defRPr sz="3413"/>
            </a:lvl1pPr>
            <a:lvl2pPr marL="487745" indent="0">
              <a:buNone/>
              <a:defRPr sz="2987"/>
            </a:lvl2pPr>
            <a:lvl3pPr marL="975488" indent="0">
              <a:buNone/>
              <a:defRPr sz="2561"/>
            </a:lvl3pPr>
            <a:lvl4pPr marL="1463232" indent="0">
              <a:buNone/>
              <a:defRPr sz="2133"/>
            </a:lvl4pPr>
            <a:lvl5pPr marL="1950976" indent="0">
              <a:buNone/>
              <a:defRPr sz="2133"/>
            </a:lvl5pPr>
            <a:lvl6pPr marL="2438720" indent="0">
              <a:buNone/>
              <a:defRPr sz="2133"/>
            </a:lvl6pPr>
            <a:lvl7pPr marL="2926463" indent="0">
              <a:buNone/>
              <a:defRPr sz="2133"/>
            </a:lvl7pPr>
            <a:lvl8pPr marL="3414209" indent="0">
              <a:buNone/>
              <a:defRPr sz="2133"/>
            </a:lvl8pPr>
            <a:lvl9pPr marL="3901952" indent="0">
              <a:buNone/>
              <a:defRPr sz="2133"/>
            </a:lvl9pPr>
          </a:lstStyle>
          <a:p>
            <a:pPr lvl="0"/>
            <a:r>
              <a:rPr lang="en-US" noProof="0" smtClean="0"/>
              <a:t>Drag picture to placeholder or click icon to add</a:t>
            </a:r>
            <a:endParaRPr lang="en-US" noProof="0" dirty="0"/>
          </a:p>
        </p:txBody>
      </p:sp>
      <p:sp>
        <p:nvSpPr>
          <p:cNvPr id="4" name="Text Placeholder 3"/>
          <p:cNvSpPr>
            <a:spLocks noGrp="1"/>
          </p:cNvSpPr>
          <p:nvPr>
            <p:ph type="body" sz="half" idx="2"/>
          </p:nvPr>
        </p:nvSpPr>
        <p:spPr>
          <a:xfrm>
            <a:off x="895774" y="2926084"/>
            <a:ext cx="4194386" cy="5420925"/>
          </a:xfrm>
        </p:spPr>
        <p:txBody>
          <a:bodyPr/>
          <a:lstStyle>
            <a:lvl1pPr marL="0" indent="0">
              <a:buNone/>
              <a:defRPr sz="1707"/>
            </a:lvl1pPr>
            <a:lvl2pPr marL="487745" indent="0">
              <a:buNone/>
              <a:defRPr sz="1493"/>
            </a:lvl2pPr>
            <a:lvl3pPr marL="975488" indent="0">
              <a:buNone/>
              <a:defRPr sz="1280"/>
            </a:lvl3pPr>
            <a:lvl4pPr marL="1463232" indent="0">
              <a:buNone/>
              <a:defRPr sz="1067"/>
            </a:lvl4pPr>
            <a:lvl5pPr marL="1950976" indent="0">
              <a:buNone/>
              <a:defRPr sz="1067"/>
            </a:lvl5pPr>
            <a:lvl6pPr marL="2438720" indent="0">
              <a:buNone/>
              <a:defRPr sz="1067"/>
            </a:lvl6pPr>
            <a:lvl7pPr marL="2926463" indent="0">
              <a:buNone/>
              <a:defRPr sz="1067"/>
            </a:lvl7pPr>
            <a:lvl8pPr marL="3414209" indent="0">
              <a:buNone/>
              <a:defRPr sz="1067"/>
            </a:lvl8pPr>
            <a:lvl9pPr marL="3901952" indent="0">
              <a:buNone/>
              <a:defRPr sz="1067"/>
            </a:lvl9pPr>
          </a:lstStyle>
          <a:p>
            <a:pPr lvl="0"/>
            <a:r>
              <a:rPr lang="en-US" smtClean="0"/>
              <a:t>Click to edit Master text styles</a:t>
            </a:r>
          </a:p>
        </p:txBody>
      </p:sp>
      <p:sp>
        <p:nvSpPr>
          <p:cNvPr id="5" name="Slide Number Placeholder 5"/>
          <p:cNvSpPr>
            <a:spLocks noGrp="1"/>
          </p:cNvSpPr>
          <p:nvPr>
            <p:ph type="sldNum" sz="quarter" idx="10"/>
          </p:nvPr>
        </p:nvSpPr>
        <p:spPr/>
        <p:txBody>
          <a:bodyPr/>
          <a:lstStyle>
            <a:lvl1pPr>
              <a:defRPr/>
            </a:lvl1pPr>
          </a:lstStyle>
          <a:p>
            <a:fld id="{86CB4B4D-7CA3-9044-876B-883B54F8677D}" type="slidenum">
              <a:rPr lang="uk-UA" smtClean="0"/>
              <a:t>‹#›</a:t>
            </a:fld>
            <a:endParaRPr lang="uk-UA"/>
          </a:p>
        </p:txBody>
      </p:sp>
    </p:spTree>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image" Target="../media/image1.jp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4">
            <a:lum/>
          </a:blip>
          <a:srcRect/>
          <a:stretch>
            <a:fillRect/>
          </a:stretch>
        </a:blip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894080" y="255134"/>
            <a:ext cx="11216640" cy="14540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endParaRPr lang="en-US" altLang="en-US" dirty="0" smtClean="0"/>
          </a:p>
        </p:txBody>
      </p:sp>
      <p:sp>
        <p:nvSpPr>
          <p:cNvPr id="1027" name="Text Placeholder 2"/>
          <p:cNvSpPr>
            <a:spLocks noGrp="1"/>
          </p:cNvSpPr>
          <p:nvPr>
            <p:ph type="body" idx="1"/>
          </p:nvPr>
        </p:nvSpPr>
        <p:spPr bwMode="auto">
          <a:xfrm>
            <a:off x="894080" y="1939432"/>
            <a:ext cx="11216640" cy="6213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smtClean="0"/>
              <a:t>Click to edit Master text styles</a:t>
            </a:r>
          </a:p>
          <a:p>
            <a:pPr lvl="1"/>
            <a:r>
              <a:rPr lang="en-US" altLang="en-US" dirty="0" smtClean="0"/>
              <a:t>Second level</a:t>
            </a:r>
          </a:p>
          <a:p>
            <a:pPr lvl="2"/>
            <a:r>
              <a:rPr lang="en-US" altLang="en-US" dirty="0" smtClean="0"/>
              <a:t>Third level</a:t>
            </a:r>
          </a:p>
        </p:txBody>
      </p:sp>
      <p:sp>
        <p:nvSpPr>
          <p:cNvPr id="6" name="Slide Number Placeholder 5"/>
          <p:cNvSpPr>
            <a:spLocks noGrp="1"/>
          </p:cNvSpPr>
          <p:nvPr>
            <p:ph type="sldNum" sz="quarter" idx="4"/>
          </p:nvPr>
        </p:nvSpPr>
        <p:spPr>
          <a:xfrm>
            <a:off x="12636437" y="9344948"/>
            <a:ext cx="368364" cy="408657"/>
          </a:xfrm>
          <a:prstGeom prst="rect">
            <a:avLst/>
          </a:prstGeom>
        </p:spPr>
        <p:txBody>
          <a:bodyPr vert="horz" lIns="91440" tIns="45720" rIns="91440" bIns="45720" rtlCol="0" anchor="ctr"/>
          <a:lstStyle>
            <a:lvl1pPr algn="ctr" eaLnBrk="1" fontAlgn="auto" hangingPunct="1">
              <a:spcBef>
                <a:spcPts val="0"/>
              </a:spcBef>
              <a:spcAft>
                <a:spcPts val="0"/>
              </a:spcAft>
              <a:defRPr sz="960">
                <a:solidFill>
                  <a:schemeClr val="bg1"/>
                </a:solidFill>
                <a:latin typeface="+mn-lt"/>
              </a:defRPr>
            </a:lvl1pPr>
          </a:lstStyle>
          <a:p>
            <a:fld id="{86CB4B4D-7CA3-9044-876B-883B54F8677D}" type="slidenum">
              <a:rPr lang="uk-UA" smtClean="0"/>
              <a:t>‹#›</a:t>
            </a:fld>
            <a:endParaRPr lang="uk-UA"/>
          </a:p>
        </p:txBody>
      </p:sp>
    </p:spTree>
    <p:extLst>
      <p:ext uri="{BB962C8B-B14F-4D97-AF65-F5344CB8AC3E}">
        <p14:creationId xmlns:p14="http://schemas.microsoft.com/office/powerpoint/2010/main" val="1822534818"/>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iming>
    <p:tnLst>
      <p:par>
        <p:cTn id="1" dur="indefinite" restart="never" nodeType="tmRoot"/>
      </p:par>
    </p:tnLst>
  </p:timing>
  <p:txStyles>
    <p:titleStyle>
      <a:lvl1pPr algn="l" rtl="0" eaLnBrk="1" fontAlgn="base" hangingPunct="1">
        <a:lnSpc>
          <a:spcPct val="90000"/>
        </a:lnSpc>
        <a:spcBef>
          <a:spcPct val="0"/>
        </a:spcBef>
        <a:spcAft>
          <a:spcPct val="0"/>
        </a:spcAft>
        <a:defRPr sz="3413" kern="1200">
          <a:solidFill>
            <a:srgbClr val="003067"/>
          </a:solidFill>
          <a:latin typeface="+mn-lt"/>
          <a:ea typeface="Verdana" panose="020B0604030504040204" pitchFamily="34" charset="0"/>
          <a:cs typeface="Verdana" panose="020B0604030504040204" pitchFamily="34" charset="0"/>
        </a:defRPr>
      </a:lvl1pPr>
      <a:lvl2pPr algn="l" rtl="0" eaLnBrk="1" fontAlgn="base" hangingPunct="1">
        <a:lnSpc>
          <a:spcPct val="90000"/>
        </a:lnSpc>
        <a:spcBef>
          <a:spcPct val="0"/>
        </a:spcBef>
        <a:spcAft>
          <a:spcPct val="0"/>
        </a:spcAft>
        <a:defRPr sz="3840">
          <a:solidFill>
            <a:srgbClr val="003067"/>
          </a:solidFill>
          <a:latin typeface="Verdana" panose="020B0604030504040204" pitchFamily="34" charset="0"/>
          <a:ea typeface="Verdana" panose="020B0604030504040204" pitchFamily="34" charset="0"/>
          <a:cs typeface="Verdana" panose="020B0604030504040204" pitchFamily="34" charset="0"/>
        </a:defRPr>
      </a:lvl2pPr>
      <a:lvl3pPr algn="l" rtl="0" eaLnBrk="1" fontAlgn="base" hangingPunct="1">
        <a:lnSpc>
          <a:spcPct val="90000"/>
        </a:lnSpc>
        <a:spcBef>
          <a:spcPct val="0"/>
        </a:spcBef>
        <a:spcAft>
          <a:spcPct val="0"/>
        </a:spcAft>
        <a:defRPr sz="3840">
          <a:solidFill>
            <a:srgbClr val="003067"/>
          </a:solidFill>
          <a:latin typeface="Verdana" panose="020B0604030504040204" pitchFamily="34" charset="0"/>
          <a:ea typeface="Verdana" panose="020B0604030504040204" pitchFamily="34" charset="0"/>
          <a:cs typeface="Verdana" panose="020B0604030504040204" pitchFamily="34" charset="0"/>
        </a:defRPr>
      </a:lvl3pPr>
      <a:lvl4pPr algn="l" rtl="0" eaLnBrk="1" fontAlgn="base" hangingPunct="1">
        <a:lnSpc>
          <a:spcPct val="90000"/>
        </a:lnSpc>
        <a:spcBef>
          <a:spcPct val="0"/>
        </a:spcBef>
        <a:spcAft>
          <a:spcPct val="0"/>
        </a:spcAft>
        <a:defRPr sz="3840">
          <a:solidFill>
            <a:srgbClr val="003067"/>
          </a:solidFill>
          <a:latin typeface="Verdana" panose="020B0604030504040204" pitchFamily="34" charset="0"/>
          <a:ea typeface="Verdana" panose="020B0604030504040204" pitchFamily="34" charset="0"/>
          <a:cs typeface="Verdana" panose="020B0604030504040204" pitchFamily="34" charset="0"/>
        </a:defRPr>
      </a:lvl4pPr>
      <a:lvl5pPr algn="l" rtl="0" eaLnBrk="1" fontAlgn="base" hangingPunct="1">
        <a:lnSpc>
          <a:spcPct val="90000"/>
        </a:lnSpc>
        <a:spcBef>
          <a:spcPct val="0"/>
        </a:spcBef>
        <a:spcAft>
          <a:spcPct val="0"/>
        </a:spcAft>
        <a:defRPr sz="3840">
          <a:solidFill>
            <a:srgbClr val="003067"/>
          </a:solidFill>
          <a:latin typeface="Verdana" panose="020B0604030504040204" pitchFamily="34" charset="0"/>
          <a:ea typeface="Verdana" panose="020B0604030504040204" pitchFamily="34" charset="0"/>
          <a:cs typeface="Verdana" panose="020B0604030504040204" pitchFamily="34" charset="0"/>
        </a:defRPr>
      </a:lvl5pPr>
      <a:lvl6pPr marL="487745" algn="l" rtl="0" eaLnBrk="1" fontAlgn="base" hangingPunct="1">
        <a:lnSpc>
          <a:spcPct val="90000"/>
        </a:lnSpc>
        <a:spcBef>
          <a:spcPct val="0"/>
        </a:spcBef>
        <a:spcAft>
          <a:spcPct val="0"/>
        </a:spcAft>
        <a:defRPr sz="4268">
          <a:solidFill>
            <a:srgbClr val="003067"/>
          </a:solidFill>
          <a:latin typeface="Verdana" panose="020B0604030504040204" pitchFamily="34" charset="0"/>
          <a:ea typeface="Verdana" panose="020B0604030504040204" pitchFamily="34" charset="0"/>
          <a:cs typeface="Verdana" panose="020B0604030504040204" pitchFamily="34" charset="0"/>
        </a:defRPr>
      </a:lvl6pPr>
      <a:lvl7pPr marL="975488" algn="l" rtl="0" eaLnBrk="1" fontAlgn="base" hangingPunct="1">
        <a:lnSpc>
          <a:spcPct val="90000"/>
        </a:lnSpc>
        <a:spcBef>
          <a:spcPct val="0"/>
        </a:spcBef>
        <a:spcAft>
          <a:spcPct val="0"/>
        </a:spcAft>
        <a:defRPr sz="4268">
          <a:solidFill>
            <a:srgbClr val="003067"/>
          </a:solidFill>
          <a:latin typeface="Verdana" panose="020B0604030504040204" pitchFamily="34" charset="0"/>
          <a:ea typeface="Verdana" panose="020B0604030504040204" pitchFamily="34" charset="0"/>
          <a:cs typeface="Verdana" panose="020B0604030504040204" pitchFamily="34" charset="0"/>
        </a:defRPr>
      </a:lvl7pPr>
      <a:lvl8pPr marL="1463232" algn="l" rtl="0" eaLnBrk="1" fontAlgn="base" hangingPunct="1">
        <a:lnSpc>
          <a:spcPct val="90000"/>
        </a:lnSpc>
        <a:spcBef>
          <a:spcPct val="0"/>
        </a:spcBef>
        <a:spcAft>
          <a:spcPct val="0"/>
        </a:spcAft>
        <a:defRPr sz="4268">
          <a:solidFill>
            <a:srgbClr val="003067"/>
          </a:solidFill>
          <a:latin typeface="Verdana" panose="020B0604030504040204" pitchFamily="34" charset="0"/>
          <a:ea typeface="Verdana" panose="020B0604030504040204" pitchFamily="34" charset="0"/>
          <a:cs typeface="Verdana" panose="020B0604030504040204" pitchFamily="34" charset="0"/>
        </a:defRPr>
      </a:lvl8pPr>
      <a:lvl9pPr marL="1950976" algn="l" rtl="0" eaLnBrk="1" fontAlgn="base" hangingPunct="1">
        <a:lnSpc>
          <a:spcPct val="90000"/>
        </a:lnSpc>
        <a:spcBef>
          <a:spcPct val="0"/>
        </a:spcBef>
        <a:spcAft>
          <a:spcPct val="0"/>
        </a:spcAft>
        <a:defRPr sz="4268">
          <a:solidFill>
            <a:srgbClr val="003067"/>
          </a:solidFill>
          <a:latin typeface="Verdana" panose="020B0604030504040204" pitchFamily="34" charset="0"/>
          <a:ea typeface="Verdana" panose="020B0604030504040204" pitchFamily="34" charset="0"/>
          <a:cs typeface="Verdana" panose="020B0604030504040204" pitchFamily="34" charset="0"/>
        </a:defRPr>
      </a:lvl9pPr>
    </p:titleStyle>
    <p:bodyStyle>
      <a:lvl1pPr marL="243872" indent="-243872" algn="l" rtl="0" eaLnBrk="1" fontAlgn="base" hangingPunct="1">
        <a:lnSpc>
          <a:spcPct val="100000"/>
        </a:lnSpc>
        <a:spcBef>
          <a:spcPts val="1067"/>
        </a:spcBef>
        <a:spcAft>
          <a:spcPct val="0"/>
        </a:spcAft>
        <a:buFont typeface="Arial" panose="020B0604020202020204" pitchFamily="34" charset="0"/>
        <a:buChar char="•"/>
        <a:defRPr sz="2347" kern="1200">
          <a:solidFill>
            <a:schemeClr val="tx1"/>
          </a:solidFill>
          <a:latin typeface="+mn-lt"/>
          <a:ea typeface="Verdana" panose="020B0604030504040204" pitchFamily="34" charset="0"/>
          <a:cs typeface="Verdana" panose="020B0604030504040204" pitchFamily="34" charset="0"/>
        </a:defRPr>
      </a:lvl1pPr>
      <a:lvl2pPr marL="731615" indent="-243872" algn="l" rtl="0" eaLnBrk="1" fontAlgn="base" hangingPunct="1">
        <a:lnSpc>
          <a:spcPct val="100000"/>
        </a:lnSpc>
        <a:spcBef>
          <a:spcPts val="1067"/>
        </a:spcBef>
        <a:spcAft>
          <a:spcPct val="0"/>
        </a:spcAft>
        <a:buFont typeface="Arial" panose="020B0604020202020204" pitchFamily="34" charset="0"/>
        <a:buChar char="•"/>
        <a:defRPr sz="2347" kern="1200">
          <a:solidFill>
            <a:schemeClr val="tx1"/>
          </a:solidFill>
          <a:latin typeface="+mn-lt"/>
          <a:ea typeface="Verdana" panose="020B0604030504040204" pitchFamily="34" charset="0"/>
          <a:cs typeface="Verdana" panose="020B0604030504040204" pitchFamily="34" charset="0"/>
        </a:defRPr>
      </a:lvl2pPr>
      <a:lvl3pPr marL="1219360" indent="-243872" algn="l" rtl="0" eaLnBrk="1" fontAlgn="base" hangingPunct="1">
        <a:lnSpc>
          <a:spcPct val="100000"/>
        </a:lnSpc>
        <a:spcBef>
          <a:spcPts val="1067"/>
        </a:spcBef>
        <a:spcAft>
          <a:spcPct val="0"/>
        </a:spcAft>
        <a:buFont typeface="Arial" panose="020B0604020202020204" pitchFamily="34" charset="0"/>
        <a:buChar char="•"/>
        <a:defRPr sz="1920" kern="1200">
          <a:solidFill>
            <a:schemeClr val="tx1"/>
          </a:solidFill>
          <a:latin typeface="+mn-lt"/>
          <a:ea typeface="Verdana" panose="020B0604030504040204" pitchFamily="34" charset="0"/>
          <a:cs typeface="Verdana" panose="020B0604030504040204" pitchFamily="34" charset="0"/>
        </a:defRPr>
      </a:lvl3pPr>
      <a:lvl4pPr marL="1707104" indent="-243872" algn="l" rtl="0" eaLnBrk="1" fontAlgn="base" hangingPunct="1">
        <a:lnSpc>
          <a:spcPct val="100000"/>
        </a:lnSpc>
        <a:spcBef>
          <a:spcPts val="533"/>
        </a:spcBef>
        <a:spcAft>
          <a:spcPct val="0"/>
        </a:spcAft>
        <a:buFont typeface="Arial" panose="020B0604020202020204" pitchFamily="34" charset="0"/>
        <a:buChar char="•"/>
        <a:defRPr sz="1493" kern="1200">
          <a:solidFill>
            <a:schemeClr val="tx1"/>
          </a:solidFill>
          <a:latin typeface="+mn-lt"/>
          <a:ea typeface="Verdana" panose="020B0604030504040204" pitchFamily="34" charset="0"/>
          <a:cs typeface="Verdana" panose="020B0604030504040204" pitchFamily="34" charset="0"/>
        </a:defRPr>
      </a:lvl4pPr>
      <a:lvl5pPr marL="2194849" indent="-243872" algn="l" rtl="0" eaLnBrk="1" fontAlgn="base" hangingPunct="1">
        <a:lnSpc>
          <a:spcPct val="100000"/>
        </a:lnSpc>
        <a:spcBef>
          <a:spcPts val="533"/>
        </a:spcBef>
        <a:spcAft>
          <a:spcPct val="0"/>
        </a:spcAft>
        <a:buFont typeface="Arial" panose="020B0604020202020204" pitchFamily="34" charset="0"/>
        <a:buChar char="•"/>
        <a:defRPr sz="1493" kern="1200">
          <a:solidFill>
            <a:schemeClr val="tx1"/>
          </a:solidFill>
          <a:latin typeface="+mn-lt"/>
          <a:ea typeface="Verdana" panose="020B0604030504040204" pitchFamily="34" charset="0"/>
          <a:cs typeface="Verdana" panose="020B0604030504040204" pitchFamily="34" charset="0"/>
        </a:defRPr>
      </a:lvl5pPr>
      <a:lvl6pPr marL="2682592" indent="-243872" algn="l" defTabSz="975488" rtl="0" eaLnBrk="1" latinLnBrk="0" hangingPunct="1">
        <a:lnSpc>
          <a:spcPct val="90000"/>
        </a:lnSpc>
        <a:spcBef>
          <a:spcPts val="533"/>
        </a:spcBef>
        <a:buFont typeface="Arial" panose="020B0604020202020204" pitchFamily="34" charset="0"/>
        <a:buChar char="•"/>
        <a:defRPr sz="1920" kern="1200">
          <a:solidFill>
            <a:schemeClr val="tx1"/>
          </a:solidFill>
          <a:latin typeface="+mn-lt"/>
          <a:ea typeface="+mn-ea"/>
          <a:cs typeface="+mn-cs"/>
        </a:defRPr>
      </a:lvl6pPr>
      <a:lvl7pPr marL="3170336" indent="-243872" algn="l" defTabSz="975488" rtl="0" eaLnBrk="1" latinLnBrk="0" hangingPunct="1">
        <a:lnSpc>
          <a:spcPct val="90000"/>
        </a:lnSpc>
        <a:spcBef>
          <a:spcPts val="533"/>
        </a:spcBef>
        <a:buFont typeface="Arial" panose="020B0604020202020204" pitchFamily="34" charset="0"/>
        <a:buChar char="•"/>
        <a:defRPr sz="1920" kern="1200">
          <a:solidFill>
            <a:schemeClr val="tx1"/>
          </a:solidFill>
          <a:latin typeface="+mn-lt"/>
          <a:ea typeface="+mn-ea"/>
          <a:cs typeface="+mn-cs"/>
        </a:defRPr>
      </a:lvl7pPr>
      <a:lvl8pPr marL="3658080" indent="-243872" algn="l" defTabSz="975488" rtl="0" eaLnBrk="1" latinLnBrk="0" hangingPunct="1">
        <a:lnSpc>
          <a:spcPct val="90000"/>
        </a:lnSpc>
        <a:spcBef>
          <a:spcPts val="533"/>
        </a:spcBef>
        <a:buFont typeface="Arial" panose="020B0604020202020204" pitchFamily="34" charset="0"/>
        <a:buChar char="•"/>
        <a:defRPr sz="1920" kern="1200">
          <a:solidFill>
            <a:schemeClr val="tx1"/>
          </a:solidFill>
          <a:latin typeface="+mn-lt"/>
          <a:ea typeface="+mn-ea"/>
          <a:cs typeface="+mn-cs"/>
        </a:defRPr>
      </a:lvl8pPr>
      <a:lvl9pPr marL="4145825" indent="-243872" algn="l" defTabSz="975488" rtl="0" eaLnBrk="1" latinLnBrk="0" hangingPunct="1">
        <a:lnSpc>
          <a:spcPct val="90000"/>
        </a:lnSpc>
        <a:spcBef>
          <a:spcPts val="533"/>
        </a:spcBef>
        <a:buFont typeface="Arial" panose="020B0604020202020204" pitchFamily="34" charset="0"/>
        <a:buChar char="•"/>
        <a:defRPr sz="1920" kern="1200">
          <a:solidFill>
            <a:schemeClr val="tx1"/>
          </a:solidFill>
          <a:latin typeface="+mn-lt"/>
          <a:ea typeface="+mn-ea"/>
          <a:cs typeface="+mn-cs"/>
        </a:defRPr>
      </a:lvl9pPr>
    </p:bodyStyle>
    <p:otherStyle>
      <a:defPPr>
        <a:defRPr lang="en-US"/>
      </a:defPPr>
      <a:lvl1pPr marL="0" algn="l" defTabSz="975488" rtl="0" eaLnBrk="1" latinLnBrk="0" hangingPunct="1">
        <a:defRPr sz="1920" kern="1200">
          <a:solidFill>
            <a:schemeClr val="tx1"/>
          </a:solidFill>
          <a:latin typeface="+mn-lt"/>
          <a:ea typeface="+mn-ea"/>
          <a:cs typeface="+mn-cs"/>
        </a:defRPr>
      </a:lvl1pPr>
      <a:lvl2pPr marL="487745" algn="l" defTabSz="975488" rtl="0" eaLnBrk="1" latinLnBrk="0" hangingPunct="1">
        <a:defRPr sz="1920" kern="1200">
          <a:solidFill>
            <a:schemeClr val="tx1"/>
          </a:solidFill>
          <a:latin typeface="+mn-lt"/>
          <a:ea typeface="+mn-ea"/>
          <a:cs typeface="+mn-cs"/>
        </a:defRPr>
      </a:lvl2pPr>
      <a:lvl3pPr marL="975488" algn="l" defTabSz="975488" rtl="0" eaLnBrk="1" latinLnBrk="0" hangingPunct="1">
        <a:defRPr sz="1920" kern="1200">
          <a:solidFill>
            <a:schemeClr val="tx1"/>
          </a:solidFill>
          <a:latin typeface="+mn-lt"/>
          <a:ea typeface="+mn-ea"/>
          <a:cs typeface="+mn-cs"/>
        </a:defRPr>
      </a:lvl3pPr>
      <a:lvl4pPr marL="1463232" algn="l" defTabSz="975488" rtl="0" eaLnBrk="1" latinLnBrk="0" hangingPunct="1">
        <a:defRPr sz="1920" kern="1200">
          <a:solidFill>
            <a:schemeClr val="tx1"/>
          </a:solidFill>
          <a:latin typeface="+mn-lt"/>
          <a:ea typeface="+mn-ea"/>
          <a:cs typeface="+mn-cs"/>
        </a:defRPr>
      </a:lvl4pPr>
      <a:lvl5pPr marL="1950976" algn="l" defTabSz="975488" rtl="0" eaLnBrk="1" latinLnBrk="0" hangingPunct="1">
        <a:defRPr sz="1920" kern="1200">
          <a:solidFill>
            <a:schemeClr val="tx1"/>
          </a:solidFill>
          <a:latin typeface="+mn-lt"/>
          <a:ea typeface="+mn-ea"/>
          <a:cs typeface="+mn-cs"/>
        </a:defRPr>
      </a:lvl5pPr>
      <a:lvl6pPr marL="2438720" algn="l" defTabSz="975488" rtl="0" eaLnBrk="1" latinLnBrk="0" hangingPunct="1">
        <a:defRPr sz="1920" kern="1200">
          <a:solidFill>
            <a:schemeClr val="tx1"/>
          </a:solidFill>
          <a:latin typeface="+mn-lt"/>
          <a:ea typeface="+mn-ea"/>
          <a:cs typeface="+mn-cs"/>
        </a:defRPr>
      </a:lvl6pPr>
      <a:lvl7pPr marL="2926463" algn="l" defTabSz="975488" rtl="0" eaLnBrk="1" latinLnBrk="0" hangingPunct="1">
        <a:defRPr sz="1920" kern="1200">
          <a:solidFill>
            <a:schemeClr val="tx1"/>
          </a:solidFill>
          <a:latin typeface="+mn-lt"/>
          <a:ea typeface="+mn-ea"/>
          <a:cs typeface="+mn-cs"/>
        </a:defRPr>
      </a:lvl7pPr>
      <a:lvl8pPr marL="3414209" algn="l" defTabSz="975488" rtl="0" eaLnBrk="1" latinLnBrk="0" hangingPunct="1">
        <a:defRPr sz="1920" kern="1200">
          <a:solidFill>
            <a:schemeClr val="tx1"/>
          </a:solidFill>
          <a:latin typeface="+mn-lt"/>
          <a:ea typeface="+mn-ea"/>
          <a:cs typeface="+mn-cs"/>
        </a:defRPr>
      </a:lvl8pPr>
      <a:lvl9pPr marL="3901952" algn="l" defTabSz="975488" rtl="0" eaLnBrk="1" latinLnBrk="0" hangingPunct="1">
        <a:defRPr sz="192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jpe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hyperlink" Target="https://github.com/mhakkinen/SSML-issues"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tiff"/><Relationship Id="rId3" Type="http://schemas.openxmlformats.org/officeDocument/2006/relationships/image" Target="../media/image6.tif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Shape 119"/>
          <p:cNvSpPr>
            <a:spLocks noGrp="1"/>
          </p:cNvSpPr>
          <p:nvPr>
            <p:ph type="ctrTitle"/>
          </p:nvPr>
        </p:nvSpPr>
        <p:spPr>
          <a:xfrm>
            <a:off x="1537897" y="2039758"/>
            <a:ext cx="9714465" cy="2378945"/>
          </a:xfrm>
          <a:prstGeom prst="rect">
            <a:avLst/>
          </a:prstGeom>
        </p:spPr>
        <p:txBody>
          <a:bodyPr>
            <a:noAutofit/>
          </a:bodyPr>
          <a:lstStyle/>
          <a:p>
            <a:r>
              <a:rPr lang="en-US" sz="6000" b="1" dirty="0">
                <a:latin typeface="Abadi MT Condensed Extra Bold" charset="0"/>
                <a:ea typeface="Abadi MT Condensed Extra Bold" charset="0"/>
                <a:cs typeface="Abadi MT Condensed Extra Bold" charset="0"/>
              </a:rPr>
              <a:t>Controlling Pronunciation and Presentation of TTS: </a:t>
            </a:r>
            <a:br>
              <a:rPr lang="en-US" sz="6000" b="1" dirty="0">
                <a:latin typeface="Abadi MT Condensed Extra Bold" charset="0"/>
                <a:ea typeface="Abadi MT Condensed Extra Bold" charset="0"/>
                <a:cs typeface="Abadi MT Condensed Extra Bold" charset="0"/>
              </a:rPr>
            </a:br>
            <a:r>
              <a:rPr lang="en-US" sz="6000" b="1" dirty="0">
                <a:latin typeface="Abadi MT Condensed Extra Bold" charset="0"/>
                <a:ea typeface="Abadi MT Condensed Extra Bold" charset="0"/>
                <a:cs typeface="Abadi MT Condensed Extra Bold" charset="0"/>
              </a:rPr>
              <a:t>It is time to support SSML </a:t>
            </a:r>
            <a:endParaRPr lang="en-US" sz="6000" dirty="0">
              <a:latin typeface="Abadi MT Condensed Extra Bold" charset="0"/>
              <a:ea typeface="Abadi MT Condensed Extra Bold" charset="0"/>
              <a:cs typeface="Abadi MT Condensed Extra Bold" charset="0"/>
            </a:endParaRPr>
          </a:p>
        </p:txBody>
      </p:sp>
      <p:sp>
        <p:nvSpPr>
          <p:cNvPr id="120" name="Shape 120"/>
          <p:cNvSpPr>
            <a:spLocks noGrp="1"/>
          </p:cNvSpPr>
          <p:nvPr>
            <p:ph type="subTitle" idx="1"/>
          </p:nvPr>
        </p:nvSpPr>
        <p:spPr>
          <a:xfrm>
            <a:off x="1326197" y="5558907"/>
            <a:ext cx="10137860" cy="873759"/>
          </a:xfrm>
          <a:prstGeom prst="rect">
            <a:avLst/>
          </a:prstGeom>
        </p:spPr>
        <p:txBody>
          <a:bodyPr/>
          <a:lstStyle/>
          <a:p>
            <a:r>
              <a:rPr sz="2800" b="1" dirty="0"/>
              <a:t>Mark </a:t>
            </a:r>
            <a:r>
              <a:rPr sz="2800" b="1" dirty="0" smtClean="0"/>
              <a:t>Hakkinen</a:t>
            </a:r>
            <a:r>
              <a:rPr lang="en-US" sz="2800" b="1" dirty="0" smtClean="0"/>
              <a:t>, PhD 		Cary Supalo, PhD, </a:t>
            </a:r>
          </a:p>
          <a:p>
            <a:r>
              <a:rPr lang="en-US" sz="2800" b="1" dirty="0" smtClean="0"/>
              <a:t>Tom Hoffmann, MFA 		Carlos Cavalie, MS</a:t>
            </a:r>
            <a:endParaRPr sz="2800" b="1" dirty="0"/>
          </a:p>
          <a:p>
            <a:r>
              <a:rPr dirty="0"/>
              <a:t>Educational Testing </a:t>
            </a:r>
            <a:r>
              <a:rPr dirty="0" smtClean="0"/>
              <a:t>Service</a:t>
            </a:r>
            <a:endParaRPr lang="en-US" dirty="0" smtClean="0"/>
          </a:p>
          <a:p>
            <a:r>
              <a:rPr lang="en-US" dirty="0" smtClean="0"/>
              <a:t>Princeton, New Jersey, USA</a:t>
            </a:r>
            <a:endParaRPr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How do we address this now?</a:t>
            </a:r>
            <a:endParaRPr lang="en-US" b="1" dirty="0"/>
          </a:p>
        </p:txBody>
      </p:sp>
      <p:sp>
        <p:nvSpPr>
          <p:cNvPr id="3" name="Text Placeholder 2"/>
          <p:cNvSpPr>
            <a:spLocks noGrp="1"/>
          </p:cNvSpPr>
          <p:nvPr>
            <p:ph type="body" idx="1"/>
          </p:nvPr>
        </p:nvSpPr>
        <p:spPr/>
        <p:txBody>
          <a:bodyPr/>
          <a:lstStyle/>
          <a:p>
            <a:r>
              <a:rPr lang="en-US" sz="3600" dirty="0" smtClean="0"/>
              <a:t>Most assessments are delivered to test takers in browsers using HTML</a:t>
            </a:r>
          </a:p>
          <a:p>
            <a:r>
              <a:rPr lang="en-US" sz="3600" dirty="0" smtClean="0"/>
              <a:t>So can’t we just use accessibility standards?  No.</a:t>
            </a:r>
          </a:p>
          <a:p>
            <a:r>
              <a:rPr lang="en-US" sz="3600" dirty="0" smtClean="0"/>
              <a:t>We see creative, non standards-based solutions</a:t>
            </a:r>
            <a:endParaRPr lang="en-US" sz="3600" dirty="0"/>
          </a:p>
          <a:p>
            <a:r>
              <a:rPr lang="en-US" sz="3600" dirty="0" smtClean="0"/>
              <a:t>For </a:t>
            </a:r>
            <a:r>
              <a:rPr lang="en-US" sz="3600" b="1" dirty="0" smtClean="0"/>
              <a:t>read aloud</a:t>
            </a:r>
            <a:r>
              <a:rPr lang="en-US" sz="3600" dirty="0" smtClean="0"/>
              <a:t>, often custom implementations,  </a:t>
            </a:r>
          </a:p>
          <a:p>
            <a:r>
              <a:rPr lang="en-US" sz="3600" dirty="0" smtClean="0"/>
              <a:t>Pronunciation handled as “substitution” string</a:t>
            </a:r>
          </a:p>
          <a:p>
            <a:r>
              <a:rPr lang="en-US" sz="3600" dirty="0" smtClean="0"/>
              <a:t>Data attributes are a common implementation (or alt or aria-label or something else)</a:t>
            </a:r>
          </a:p>
          <a:p>
            <a:endParaRPr lang="en-US" dirty="0" smtClean="0"/>
          </a:p>
        </p:txBody>
      </p:sp>
    </p:spTree>
    <p:extLst>
      <p:ext uri="{BB962C8B-B14F-4D97-AF65-F5344CB8AC3E}">
        <p14:creationId xmlns:p14="http://schemas.microsoft.com/office/powerpoint/2010/main" val="825516034"/>
      </p:ext>
    </p:extLst>
  </p:cSld>
  <p:clrMapOvr>
    <a:masterClrMapping/>
  </p:clrMapOvr>
  <p:transition spd="med"/>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smtClean="0"/>
              <a:t>How do data attributes work?</a:t>
            </a:r>
            <a:endParaRPr lang="en-US" sz="3600" b="1" dirty="0"/>
          </a:p>
        </p:txBody>
      </p:sp>
      <p:sp>
        <p:nvSpPr>
          <p:cNvPr id="3" name="Text Placeholder 2"/>
          <p:cNvSpPr>
            <a:spLocks noGrp="1"/>
          </p:cNvSpPr>
          <p:nvPr>
            <p:ph type="body" idx="1"/>
          </p:nvPr>
        </p:nvSpPr>
        <p:spPr/>
        <p:txBody>
          <a:bodyPr/>
          <a:lstStyle/>
          <a:p>
            <a:r>
              <a:rPr lang="en-US" sz="4000" dirty="0" smtClean="0"/>
              <a:t>Custom attributes added to HTML elements</a:t>
            </a:r>
          </a:p>
          <a:p>
            <a:r>
              <a:rPr lang="en-US" sz="4000" dirty="0" smtClean="0"/>
              <a:t>An application, such as Read Aloud, would consume it.</a:t>
            </a:r>
          </a:p>
          <a:p>
            <a:r>
              <a:rPr lang="en-US" sz="4000" dirty="0" smtClean="0"/>
              <a:t>Example:</a:t>
            </a:r>
          </a:p>
          <a:p>
            <a:pPr marL="487743" lvl="1" indent="0">
              <a:buNone/>
            </a:pPr>
            <a:r>
              <a:rPr lang="en-US" sz="3600" dirty="0" smtClean="0">
                <a:latin typeface="Lucida Sans" charset="0"/>
                <a:ea typeface="Lucida Sans" charset="0"/>
                <a:cs typeface="Lucida Sans" charset="0"/>
              </a:rPr>
              <a:t>&lt;p&gt;The length of the pool </a:t>
            </a:r>
          </a:p>
          <a:p>
            <a:pPr marL="487743" lvl="1" indent="0">
              <a:buNone/>
            </a:pPr>
            <a:r>
              <a:rPr lang="en-US" sz="3600" dirty="0" smtClean="0">
                <a:latin typeface="Lucida Sans" charset="0"/>
                <a:ea typeface="Lucida Sans" charset="0"/>
                <a:cs typeface="Lucida Sans" charset="0"/>
              </a:rPr>
              <a:t>is 10 &lt;span </a:t>
            </a:r>
            <a:r>
              <a:rPr lang="en-US" sz="3600" b="1" dirty="0" smtClean="0">
                <a:solidFill>
                  <a:srgbClr val="C00000"/>
                </a:solidFill>
                <a:latin typeface="Lucida Sans" charset="0"/>
                <a:ea typeface="Lucida Sans" charset="0"/>
                <a:cs typeface="Lucida Sans" charset="0"/>
              </a:rPr>
              <a:t>data-</a:t>
            </a:r>
            <a:r>
              <a:rPr lang="en-US" sz="3600" b="1" dirty="0" err="1" smtClean="0">
                <a:solidFill>
                  <a:srgbClr val="C00000"/>
                </a:solidFill>
                <a:latin typeface="Lucida Sans" charset="0"/>
                <a:ea typeface="Lucida Sans" charset="0"/>
                <a:cs typeface="Lucida Sans" charset="0"/>
              </a:rPr>
              <a:t>saythis</a:t>
            </a:r>
            <a:r>
              <a:rPr lang="en-US" sz="3600" dirty="0" smtClean="0">
                <a:latin typeface="Lucida Sans" charset="0"/>
                <a:ea typeface="Lucida Sans" charset="0"/>
                <a:cs typeface="Lucida Sans" charset="0"/>
              </a:rPr>
              <a:t>=“meters”&gt;m&lt;/span&gt; in length.</a:t>
            </a:r>
          </a:p>
          <a:p>
            <a:pPr marL="487743" lvl="1" indent="0">
              <a:buNone/>
            </a:pPr>
            <a:r>
              <a:rPr lang="en-US" sz="3600" dirty="0" smtClean="0">
                <a:latin typeface="Lucida Sans" charset="0"/>
                <a:ea typeface="Lucida Sans" charset="0"/>
                <a:cs typeface="Lucida Sans" charset="0"/>
              </a:rPr>
              <a:t>&lt;/p&gt;</a:t>
            </a:r>
            <a:endParaRPr lang="en-US" sz="3600" dirty="0">
              <a:latin typeface="Lucida Sans" charset="0"/>
              <a:ea typeface="Lucida Sans" charset="0"/>
              <a:cs typeface="Lucida Sans" charset="0"/>
            </a:endParaRPr>
          </a:p>
        </p:txBody>
      </p:sp>
    </p:spTree>
    <p:extLst>
      <p:ext uri="{BB962C8B-B14F-4D97-AF65-F5344CB8AC3E}">
        <p14:creationId xmlns:p14="http://schemas.microsoft.com/office/powerpoint/2010/main" val="475137760"/>
      </p:ext>
    </p:extLst>
  </p:cSld>
  <p:clrMapOvr>
    <a:masterClrMapping/>
  </p:clrMapOvr>
  <p:transition spd="med"/>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 we address this now?</a:t>
            </a:r>
            <a:endParaRPr lang="en-US" dirty="0"/>
          </a:p>
        </p:txBody>
      </p:sp>
      <p:sp>
        <p:nvSpPr>
          <p:cNvPr id="3" name="Text Placeholder 2"/>
          <p:cNvSpPr>
            <a:spLocks noGrp="1"/>
          </p:cNvSpPr>
          <p:nvPr>
            <p:ph type="body" idx="1"/>
          </p:nvPr>
        </p:nvSpPr>
        <p:spPr/>
        <p:txBody>
          <a:bodyPr/>
          <a:lstStyle/>
          <a:p>
            <a:r>
              <a:rPr lang="en-US" sz="3600" dirty="0" smtClean="0"/>
              <a:t>For </a:t>
            </a:r>
            <a:r>
              <a:rPr lang="en-US" sz="3600" b="1" dirty="0" smtClean="0"/>
              <a:t>screen readers</a:t>
            </a:r>
            <a:r>
              <a:rPr lang="en-US" sz="3600" dirty="0" smtClean="0"/>
              <a:t>, fewer solutions, and real problems</a:t>
            </a:r>
          </a:p>
          <a:p>
            <a:r>
              <a:rPr lang="en-US" sz="3600" dirty="0" smtClean="0"/>
              <a:t>Aria-label, alt-text, hidden text are common solutions.</a:t>
            </a:r>
          </a:p>
          <a:p>
            <a:r>
              <a:rPr lang="en-US" sz="3600" dirty="0" smtClean="0"/>
              <a:t>Big problem for refreshable braille users</a:t>
            </a:r>
            <a:r>
              <a:rPr lang="mr-IN" sz="3600" dirty="0" smtClean="0"/>
              <a:t>…</a:t>
            </a:r>
            <a:r>
              <a:rPr lang="en-US" sz="3600" dirty="0" smtClean="0"/>
              <a:t> what gets rendered in speech as the corrected pronunciation, may be misleading or meaningless in braille</a:t>
            </a:r>
          </a:p>
          <a:p>
            <a:r>
              <a:rPr lang="en-US" sz="3600" dirty="0" smtClean="0"/>
              <a:t>How do we insert pauses (often required as part of spoken rules for some assessments)?  Commas are frequently seen in the “alt text”, which again can be misleading in braille and in spoken “character navigation.</a:t>
            </a:r>
            <a:endParaRPr lang="en-US" sz="2400" dirty="0" smtClean="0"/>
          </a:p>
        </p:txBody>
      </p:sp>
    </p:spTree>
    <p:extLst>
      <p:ext uri="{BB962C8B-B14F-4D97-AF65-F5344CB8AC3E}">
        <p14:creationId xmlns:p14="http://schemas.microsoft.com/office/powerpoint/2010/main" val="538826541"/>
      </p:ext>
    </p:extLst>
  </p:cSld>
  <p:clrMapOvr>
    <a:masterClrMapping/>
  </p:clrMapOvr>
  <p:transition spd="med"/>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problem in the real world classroom</a:t>
            </a:r>
            <a:r>
              <a:rPr lang="mr-IN" dirty="0" smtClean="0"/>
              <a:t>…</a:t>
            </a:r>
            <a:endParaRPr lang="en-US" dirty="0"/>
          </a:p>
        </p:txBody>
      </p:sp>
      <p:sp>
        <p:nvSpPr>
          <p:cNvPr id="3" name="Text Placeholder 2"/>
          <p:cNvSpPr>
            <a:spLocks noGrp="1"/>
          </p:cNvSpPr>
          <p:nvPr>
            <p:ph type="body" idx="1"/>
          </p:nvPr>
        </p:nvSpPr>
        <p:spPr/>
        <p:txBody>
          <a:bodyPr/>
          <a:lstStyle/>
          <a:p>
            <a:r>
              <a:rPr lang="en-US" sz="3600" dirty="0" smtClean="0"/>
              <a:t>Multiple devices,  multiple TTS engines results in</a:t>
            </a:r>
            <a:r>
              <a:rPr lang="mr-IN" sz="3600" dirty="0" smtClean="0"/>
              <a:t>…</a:t>
            </a:r>
            <a:endParaRPr lang="en-US" sz="3600" dirty="0" smtClean="0"/>
          </a:p>
          <a:p>
            <a:pPr lvl="1"/>
            <a:r>
              <a:rPr lang="en-US" sz="3600" dirty="0" smtClean="0"/>
              <a:t>Variation in how words are pronounced.</a:t>
            </a:r>
          </a:p>
          <a:p>
            <a:pPr lvl="1"/>
            <a:r>
              <a:rPr lang="en-US" sz="3600" dirty="0" smtClean="0"/>
              <a:t>Authored pronunciation strings which sound great on one TTS engine may sound *really* bad on another.</a:t>
            </a:r>
          </a:p>
          <a:p>
            <a:r>
              <a:rPr lang="en-US" sz="3600" dirty="0" smtClean="0"/>
              <a:t>Solutions: </a:t>
            </a:r>
          </a:p>
          <a:p>
            <a:pPr lvl="1"/>
            <a:r>
              <a:rPr lang="en-US" sz="3600" dirty="0" smtClean="0"/>
              <a:t>Everybody uses the same device </a:t>
            </a:r>
          </a:p>
          <a:p>
            <a:pPr lvl="1"/>
            <a:r>
              <a:rPr lang="en-US" sz="3600" dirty="0" smtClean="0"/>
              <a:t>Everybody uses the same TTS</a:t>
            </a:r>
          </a:p>
          <a:p>
            <a:pPr lvl="1"/>
            <a:r>
              <a:rPr lang="en-US" sz="3600" dirty="0" smtClean="0"/>
              <a:t>Cloud-based TTS</a:t>
            </a:r>
            <a:r>
              <a:rPr lang="en-US" sz="3600" dirty="0"/>
              <a:t> </a:t>
            </a:r>
            <a:r>
              <a:rPr lang="en-US" sz="3600" dirty="0" smtClean="0"/>
              <a:t>(bandwidth, security)</a:t>
            </a:r>
          </a:p>
          <a:p>
            <a:pPr lvl="1"/>
            <a:r>
              <a:rPr lang="en-US" sz="3600" dirty="0" smtClean="0"/>
              <a:t>Or maybe, SSML?</a:t>
            </a:r>
          </a:p>
        </p:txBody>
      </p:sp>
    </p:spTree>
    <p:extLst>
      <p:ext uri="{BB962C8B-B14F-4D97-AF65-F5344CB8AC3E}">
        <p14:creationId xmlns:p14="http://schemas.microsoft.com/office/powerpoint/2010/main" val="474769690"/>
      </p:ext>
    </p:extLst>
  </p:cSld>
  <p:clrMapOvr>
    <a:masterClrMapping/>
  </p:clrMapOvr>
  <p:transition spd="med"/>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Shape 128"/>
          <p:cNvSpPr>
            <a:spLocks noGrp="1"/>
          </p:cNvSpPr>
          <p:nvPr>
            <p:ph type="title"/>
          </p:nvPr>
        </p:nvSpPr>
        <p:spPr>
          <a:prstGeom prst="rect">
            <a:avLst/>
          </a:prstGeom>
        </p:spPr>
        <p:txBody>
          <a:bodyPr/>
          <a:lstStyle/>
          <a:p>
            <a:r>
              <a:rPr lang="en-US" dirty="0" smtClean="0"/>
              <a:t>How does SSML solve our problems:</a:t>
            </a:r>
            <a:endParaRPr dirty="0"/>
          </a:p>
        </p:txBody>
      </p:sp>
      <p:sp>
        <p:nvSpPr>
          <p:cNvPr id="129" name="Shape 129"/>
          <p:cNvSpPr>
            <a:spLocks noGrp="1"/>
          </p:cNvSpPr>
          <p:nvPr>
            <p:ph type="body" idx="1"/>
          </p:nvPr>
        </p:nvSpPr>
        <p:spPr>
          <a:prstGeom prst="rect">
            <a:avLst/>
          </a:prstGeom>
        </p:spPr>
        <p:txBody>
          <a:bodyPr/>
          <a:lstStyle/>
          <a:p>
            <a:pPr marL="422317" indent="-422317" defTabSz="555046">
              <a:spcBef>
                <a:spcPts val="3900"/>
              </a:spcBef>
              <a:defRPr sz="3420"/>
            </a:pPr>
            <a:r>
              <a:rPr dirty="0"/>
              <a:t>We have identified the following SSML features as being critical for implementation</a:t>
            </a:r>
            <a:r>
              <a:rPr dirty="0" smtClean="0"/>
              <a:t>:</a:t>
            </a:r>
            <a:endParaRPr lang="en-US" dirty="0"/>
          </a:p>
          <a:p>
            <a:pPr marL="422317" indent="-422317" defTabSz="555046">
              <a:spcBef>
                <a:spcPts val="3900"/>
              </a:spcBef>
              <a:defRPr sz="3420"/>
            </a:pPr>
            <a:endParaRPr dirty="0"/>
          </a:p>
          <a:p>
            <a:pPr marL="1950977" lvl="5" indent="-422317" defTabSz="555046">
              <a:spcBef>
                <a:spcPts val="0"/>
              </a:spcBef>
              <a:defRPr sz="3420"/>
            </a:pPr>
            <a:r>
              <a:rPr dirty="0">
                <a:latin typeface="Lucida Sans" charset="0"/>
                <a:ea typeface="Lucida Sans" charset="0"/>
                <a:cs typeface="Lucida Sans" charset="0"/>
              </a:rPr>
              <a:t>say-as</a:t>
            </a:r>
          </a:p>
          <a:p>
            <a:pPr marL="1950977" lvl="5" indent="-422317" defTabSz="555046">
              <a:spcBef>
                <a:spcPts val="0"/>
              </a:spcBef>
              <a:defRPr sz="3420"/>
            </a:pPr>
            <a:r>
              <a:rPr dirty="0">
                <a:latin typeface="Lucida Sans" charset="0"/>
                <a:ea typeface="Lucida Sans" charset="0"/>
                <a:cs typeface="Lucida Sans" charset="0"/>
              </a:rPr>
              <a:t>phoneme</a:t>
            </a:r>
          </a:p>
          <a:p>
            <a:pPr marL="1950977" lvl="5" indent="-422317" defTabSz="555046">
              <a:spcBef>
                <a:spcPts val="0"/>
              </a:spcBef>
              <a:defRPr sz="3420"/>
            </a:pPr>
            <a:r>
              <a:rPr dirty="0">
                <a:latin typeface="Lucida Sans" charset="0"/>
                <a:ea typeface="Lucida Sans" charset="0"/>
                <a:cs typeface="Lucida Sans" charset="0"/>
              </a:rPr>
              <a:t>sub</a:t>
            </a:r>
          </a:p>
          <a:p>
            <a:pPr marL="1950977" lvl="5" indent="-422317" defTabSz="555046">
              <a:spcBef>
                <a:spcPts val="0"/>
              </a:spcBef>
              <a:defRPr sz="3420"/>
            </a:pPr>
            <a:r>
              <a:rPr dirty="0">
                <a:latin typeface="Lucida Sans" charset="0"/>
                <a:ea typeface="Lucida Sans" charset="0"/>
                <a:cs typeface="Lucida Sans" charset="0"/>
              </a:rPr>
              <a:t>emphasis</a:t>
            </a:r>
          </a:p>
          <a:p>
            <a:pPr marL="1950977" lvl="5" indent="-422317" defTabSz="555046">
              <a:spcBef>
                <a:spcPts val="0"/>
              </a:spcBef>
              <a:defRPr sz="3420"/>
            </a:pPr>
            <a:r>
              <a:rPr dirty="0">
                <a:latin typeface="Lucida Sans" charset="0"/>
                <a:ea typeface="Lucida Sans" charset="0"/>
                <a:cs typeface="Lucida Sans" charset="0"/>
              </a:rPr>
              <a:t>break</a:t>
            </a:r>
          </a:p>
        </p:txBody>
      </p:sp>
    </p:spTree>
  </p:cSld>
  <p:clrMapOvr>
    <a:masterClrMapping/>
  </p:clrMapOvr>
  <p:transition spd="med"/>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Shape 134"/>
          <p:cNvSpPr>
            <a:spLocks noGrp="1"/>
          </p:cNvSpPr>
          <p:nvPr>
            <p:ph type="title"/>
          </p:nvPr>
        </p:nvSpPr>
        <p:spPr>
          <a:prstGeom prst="rect">
            <a:avLst/>
          </a:prstGeom>
        </p:spPr>
        <p:txBody>
          <a:bodyPr/>
          <a:lstStyle>
            <a:lvl1pPr>
              <a:defRPr>
                <a:latin typeface="Consolas"/>
                <a:ea typeface="Consolas"/>
                <a:cs typeface="Consolas"/>
                <a:sym typeface="Consolas"/>
              </a:defRPr>
            </a:lvl1pPr>
          </a:lstStyle>
          <a:p>
            <a:r>
              <a:t>say-as</a:t>
            </a:r>
          </a:p>
        </p:txBody>
      </p:sp>
      <p:sp>
        <p:nvSpPr>
          <p:cNvPr id="135" name="Shape 135"/>
          <p:cNvSpPr>
            <a:spLocks noGrp="1"/>
          </p:cNvSpPr>
          <p:nvPr>
            <p:ph type="body" idx="1"/>
          </p:nvPr>
        </p:nvSpPr>
        <p:spPr>
          <a:xfrm>
            <a:off x="1010920" y="1567329"/>
            <a:ext cx="11099800" cy="6286500"/>
          </a:xfrm>
          <a:prstGeom prst="rect">
            <a:avLst/>
          </a:prstGeom>
        </p:spPr>
        <p:txBody>
          <a:bodyPr/>
          <a:lstStyle/>
          <a:p>
            <a:pPr marL="0" indent="0" defTabSz="403139">
              <a:spcBef>
                <a:spcPts val="2801"/>
              </a:spcBef>
              <a:buNone/>
              <a:defRPr sz="2484"/>
            </a:pPr>
            <a:r>
              <a:rPr dirty="0"/>
              <a:t>Element: https://www.w3.org/TR/speech-synthesis/#S3.1.8 </a:t>
            </a:r>
          </a:p>
          <a:p>
            <a:pPr marL="0" indent="0" defTabSz="403139">
              <a:spcBef>
                <a:spcPts val="2801"/>
              </a:spcBef>
              <a:buNone/>
              <a:defRPr sz="2484"/>
            </a:pPr>
            <a:r>
              <a:rPr dirty="0"/>
              <a:t>Attributes: https://www.w3.org/TR/ssml-sayas</a:t>
            </a:r>
          </a:p>
          <a:p>
            <a:pPr marL="306734" indent="-306734" defTabSz="403139">
              <a:spcBef>
                <a:spcPts val="2801"/>
              </a:spcBef>
              <a:defRPr sz="2484" b="1">
                <a:latin typeface="Helvetica"/>
                <a:ea typeface="Helvetica"/>
                <a:cs typeface="Helvetica"/>
                <a:sym typeface="Helvetica"/>
              </a:defRPr>
            </a:pPr>
            <a:r>
              <a:rPr dirty="0"/>
              <a:t>SSML usage</a:t>
            </a:r>
          </a:p>
          <a:p>
            <a:pPr marL="0" lvl="2" indent="315500" defTabSz="403139">
              <a:spcBef>
                <a:spcPts val="2801"/>
              </a:spcBef>
              <a:buNone/>
              <a:defRPr sz="2484">
                <a:latin typeface="Consolas"/>
                <a:ea typeface="Consolas"/>
                <a:cs typeface="Consolas"/>
                <a:sym typeface="Consolas"/>
              </a:defRPr>
            </a:pPr>
            <a:r>
              <a:rPr dirty="0"/>
              <a:t>There are&lt;say-as interpret-as="ordinal"&gt;10235&lt;/say-as&gt; people in zip code </a:t>
            </a:r>
          </a:p>
          <a:p>
            <a:pPr marL="0" lvl="2" indent="315500" defTabSz="403139">
              <a:spcBef>
                <a:spcPts val="2801"/>
              </a:spcBef>
              <a:buNone/>
              <a:defRPr sz="2484">
                <a:latin typeface="Consolas"/>
                <a:ea typeface="Consolas"/>
                <a:cs typeface="Consolas"/>
                <a:sym typeface="Consolas"/>
              </a:defRPr>
            </a:pPr>
            <a:r>
              <a:rPr dirty="0"/>
              <a:t>&lt;say-as interpret-as="characters"&gt;90274&lt;/say-as&gt;</a:t>
            </a:r>
          </a:p>
          <a:p>
            <a:pPr marL="306734" indent="-306734" defTabSz="403139">
              <a:spcBef>
                <a:spcPts val="2801"/>
              </a:spcBef>
              <a:defRPr sz="2484" b="1">
                <a:latin typeface="Helvetica"/>
                <a:ea typeface="Helvetica"/>
                <a:cs typeface="Helvetica"/>
                <a:sym typeface="Helvetica"/>
              </a:defRPr>
            </a:pPr>
            <a:r>
              <a:rPr dirty="0"/>
              <a:t>HTML Example</a:t>
            </a:r>
          </a:p>
          <a:p>
            <a:pPr marL="0" lvl="2" indent="315500" defTabSz="403139">
              <a:spcBef>
                <a:spcPts val="2801"/>
              </a:spcBef>
              <a:buNone/>
              <a:defRPr sz="2484">
                <a:latin typeface="Consolas"/>
                <a:ea typeface="Consolas"/>
                <a:cs typeface="Consolas"/>
                <a:sym typeface="Consolas"/>
              </a:defRPr>
            </a:pPr>
            <a:r>
              <a:rPr dirty="0"/>
              <a:t>In the year &lt;span say_as="date_year"&gt;1876&lt;/span&gt; telephone was invented.</a:t>
            </a:r>
          </a:p>
          <a:p>
            <a:pPr marL="0" lvl="2" indent="315500" defTabSz="403139">
              <a:spcBef>
                <a:spcPts val="2801"/>
              </a:spcBef>
              <a:buNone/>
              <a:defRPr sz="2484">
                <a:latin typeface="Consolas"/>
                <a:ea typeface="Consolas"/>
                <a:cs typeface="Consolas"/>
                <a:sym typeface="Consolas"/>
              </a:defRPr>
            </a:pPr>
            <a:r>
              <a:rPr dirty="0"/>
              <a:t>The zip code is &lt;span say_as="characters"&gt;63105&lt;/span&gt;.</a:t>
            </a:r>
          </a:p>
        </p:txBody>
      </p:sp>
    </p:spTree>
  </p:cSld>
  <p:clrMapOvr>
    <a:masterClrMapping/>
  </p:clrMapOvr>
  <p:transition spd="med"/>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Shape 137"/>
          <p:cNvSpPr>
            <a:spLocks noGrp="1"/>
          </p:cNvSpPr>
          <p:nvPr>
            <p:ph type="title"/>
          </p:nvPr>
        </p:nvSpPr>
        <p:spPr>
          <a:prstGeom prst="rect">
            <a:avLst/>
          </a:prstGeom>
        </p:spPr>
        <p:txBody>
          <a:bodyPr/>
          <a:lstStyle>
            <a:lvl1pPr>
              <a:defRPr>
                <a:latin typeface="Consolas"/>
                <a:ea typeface="Consolas"/>
                <a:cs typeface="Consolas"/>
                <a:sym typeface="Consolas"/>
              </a:defRPr>
            </a:lvl1pPr>
          </a:lstStyle>
          <a:p>
            <a:r>
              <a:t>say-as</a:t>
            </a:r>
          </a:p>
        </p:txBody>
      </p:sp>
      <p:sp>
        <p:nvSpPr>
          <p:cNvPr id="138" name="Shape 138"/>
          <p:cNvSpPr>
            <a:spLocks noGrp="1"/>
          </p:cNvSpPr>
          <p:nvPr>
            <p:ph type="body" idx="1"/>
          </p:nvPr>
        </p:nvSpPr>
        <p:spPr>
          <a:xfrm>
            <a:off x="894080" y="2069353"/>
            <a:ext cx="11099800" cy="6286500"/>
          </a:xfrm>
          <a:prstGeom prst="rect">
            <a:avLst/>
          </a:prstGeom>
        </p:spPr>
        <p:txBody>
          <a:bodyPr/>
          <a:lstStyle/>
          <a:p>
            <a:pPr>
              <a:defRPr b="1">
                <a:latin typeface="Helvetica"/>
                <a:ea typeface="Helvetica"/>
                <a:cs typeface="Helvetica"/>
                <a:sym typeface="Helvetica"/>
              </a:defRPr>
            </a:pPr>
            <a:r>
              <a:rPr sz="3600" dirty="0"/>
              <a:t>Alternative approaches</a:t>
            </a:r>
          </a:p>
          <a:p>
            <a:pPr lvl="1"/>
            <a:r>
              <a:rPr sz="3600" dirty="0"/>
              <a:t>CSS3 Speech 'speak-as' property but not as complete as SSML say-as</a:t>
            </a:r>
          </a:p>
          <a:p>
            <a:pPr lvl="1"/>
            <a:r>
              <a:rPr sz="3600" dirty="0" smtClean="0"/>
              <a:t>aria-label, </a:t>
            </a:r>
            <a:r>
              <a:rPr sz="3600" dirty="0"/>
              <a:t>but introduces unacceptable braille issues</a:t>
            </a:r>
          </a:p>
        </p:txBody>
      </p:sp>
    </p:spTree>
  </p:cSld>
  <p:clrMapOvr>
    <a:masterClrMapping/>
  </p:clrMapOvr>
  <p:transition spd="med"/>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Shape 140"/>
          <p:cNvSpPr>
            <a:spLocks noGrp="1"/>
          </p:cNvSpPr>
          <p:nvPr>
            <p:ph type="title"/>
          </p:nvPr>
        </p:nvSpPr>
        <p:spPr>
          <a:prstGeom prst="rect">
            <a:avLst/>
          </a:prstGeom>
        </p:spPr>
        <p:txBody>
          <a:bodyPr/>
          <a:lstStyle>
            <a:lvl1pPr>
              <a:defRPr>
                <a:latin typeface="Consolas"/>
                <a:ea typeface="Consolas"/>
                <a:cs typeface="Consolas"/>
                <a:sym typeface="Consolas"/>
              </a:defRPr>
            </a:lvl1pPr>
          </a:lstStyle>
          <a:p>
            <a:r>
              <a:t>phoneme</a:t>
            </a:r>
          </a:p>
        </p:txBody>
      </p:sp>
      <p:sp>
        <p:nvSpPr>
          <p:cNvPr id="141" name="Shape 141"/>
          <p:cNvSpPr>
            <a:spLocks noGrp="1"/>
          </p:cNvSpPr>
          <p:nvPr>
            <p:ph type="body" idx="1"/>
          </p:nvPr>
        </p:nvSpPr>
        <p:spPr>
          <a:prstGeom prst="rect">
            <a:avLst/>
          </a:prstGeom>
        </p:spPr>
        <p:txBody>
          <a:bodyPr/>
          <a:lstStyle/>
          <a:p>
            <a:pPr marL="222272" indent="-222272">
              <a:spcBef>
                <a:spcPts val="0"/>
              </a:spcBef>
              <a:defRPr sz="3000"/>
            </a:pPr>
            <a:r>
              <a:t>Element: https://www.w3.org/TR/speech-synthesis/#S3.1.9</a:t>
            </a:r>
          </a:p>
          <a:p>
            <a:pPr marL="222272" indent="-222272">
              <a:spcBef>
                <a:spcPts val="0"/>
              </a:spcBef>
              <a:defRPr sz="3000"/>
            </a:pPr>
            <a:endParaRPr/>
          </a:p>
          <a:p>
            <a:pPr marL="222272" indent="-222272">
              <a:spcBef>
                <a:spcPts val="0"/>
              </a:spcBef>
              <a:defRPr sz="3000" b="1">
                <a:latin typeface="Helvetica"/>
                <a:ea typeface="Helvetica"/>
                <a:cs typeface="Helvetica"/>
                <a:sym typeface="Helvetica"/>
              </a:defRPr>
            </a:pPr>
            <a:r>
              <a:t>SSML usage</a:t>
            </a:r>
          </a:p>
          <a:p>
            <a:pPr marL="222272" indent="-222272">
              <a:spcBef>
                <a:spcPts val="0"/>
              </a:spcBef>
              <a:defRPr sz="3000"/>
            </a:pPr>
            <a:endParaRPr/>
          </a:p>
          <a:p>
            <a:pPr marL="0" indent="0">
              <a:spcBef>
                <a:spcPts val="0"/>
              </a:spcBef>
              <a:buNone/>
              <a:defRPr sz="3000">
                <a:latin typeface="Consolas"/>
                <a:ea typeface="Consolas"/>
                <a:cs typeface="Consolas"/>
                <a:sym typeface="Consolas"/>
              </a:defRPr>
            </a:pPr>
            <a:r>
              <a:t>&lt;phoneme alphabet="ipa" ph="təˈmeɪ toʊ"&gt;tomato&lt;/phoneme&gt;</a:t>
            </a:r>
          </a:p>
          <a:p>
            <a:pPr marL="222272" indent="-222272">
              <a:spcBef>
                <a:spcPts val="0"/>
              </a:spcBef>
              <a:defRPr sz="3000"/>
            </a:pPr>
            <a:endParaRPr/>
          </a:p>
          <a:p>
            <a:pPr marL="222272" indent="-222272">
              <a:spcBef>
                <a:spcPts val="0"/>
              </a:spcBef>
              <a:defRPr sz="3000" b="1">
                <a:latin typeface="Helvetica"/>
                <a:ea typeface="Helvetica"/>
                <a:cs typeface="Helvetica"/>
                <a:sym typeface="Helvetica"/>
              </a:defRPr>
            </a:pPr>
            <a:r>
              <a:t>HTML Example</a:t>
            </a:r>
          </a:p>
          <a:p>
            <a:pPr marL="222272" indent="-222272">
              <a:spcBef>
                <a:spcPts val="0"/>
              </a:spcBef>
              <a:defRPr sz="3000"/>
            </a:pPr>
            <a:endParaRPr/>
          </a:p>
          <a:p>
            <a:pPr marL="0" indent="0">
              <a:spcBef>
                <a:spcPts val="0"/>
              </a:spcBef>
              <a:buNone/>
              <a:defRPr sz="3000">
                <a:latin typeface="Consolas"/>
                <a:ea typeface="Consolas"/>
                <a:cs typeface="Consolas"/>
                <a:sym typeface="Consolas"/>
              </a:defRPr>
            </a:pPr>
            <a:r>
              <a:t>The &lt;span phoneme="təˈmeɪ toʊ"&gt;tomato&lt;/span&gt; is red.</a:t>
            </a:r>
          </a:p>
        </p:txBody>
      </p:sp>
    </p:spTree>
  </p:cSld>
  <p:clrMapOvr>
    <a:masterClrMapping/>
  </p:clrMapOvr>
  <p:transition spd="med"/>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Shape 143"/>
          <p:cNvSpPr>
            <a:spLocks noGrp="1"/>
          </p:cNvSpPr>
          <p:nvPr>
            <p:ph type="title"/>
          </p:nvPr>
        </p:nvSpPr>
        <p:spPr>
          <a:prstGeom prst="rect">
            <a:avLst/>
          </a:prstGeom>
        </p:spPr>
        <p:txBody>
          <a:bodyPr/>
          <a:lstStyle>
            <a:lvl1pPr>
              <a:defRPr>
                <a:latin typeface="Consolas"/>
                <a:ea typeface="Consolas"/>
                <a:cs typeface="Consolas"/>
                <a:sym typeface="Consolas"/>
              </a:defRPr>
            </a:lvl1pPr>
          </a:lstStyle>
          <a:p>
            <a:r>
              <a:t>phoneme</a:t>
            </a:r>
          </a:p>
        </p:txBody>
      </p:sp>
      <p:sp>
        <p:nvSpPr>
          <p:cNvPr id="144" name="Shape 144"/>
          <p:cNvSpPr>
            <a:spLocks noGrp="1"/>
          </p:cNvSpPr>
          <p:nvPr>
            <p:ph type="body" idx="1"/>
          </p:nvPr>
        </p:nvSpPr>
        <p:spPr>
          <a:xfrm>
            <a:off x="945410" y="1441804"/>
            <a:ext cx="11216640" cy="6213404"/>
          </a:xfrm>
          <a:prstGeom prst="rect">
            <a:avLst/>
          </a:prstGeom>
        </p:spPr>
        <p:txBody>
          <a:bodyPr/>
          <a:lstStyle/>
          <a:p>
            <a:pPr marL="0" indent="0" defTabSz="531676">
              <a:spcBef>
                <a:spcPts val="0"/>
              </a:spcBef>
              <a:buNone/>
              <a:defRPr sz="2457" b="1">
                <a:latin typeface="Helvetica"/>
                <a:ea typeface="Helvetica"/>
                <a:cs typeface="Helvetica"/>
                <a:sym typeface="Helvetica"/>
              </a:defRPr>
            </a:pPr>
            <a:r>
              <a:rPr dirty="0"/>
              <a:t>Alternative Approaches</a:t>
            </a:r>
          </a:p>
          <a:p>
            <a:pPr marL="0" indent="0" defTabSz="531676">
              <a:spcBef>
                <a:spcPts val="0"/>
              </a:spcBef>
              <a:buNone/>
              <a:defRPr sz="2457"/>
            </a:pPr>
            <a:endParaRPr dirty="0"/>
          </a:p>
          <a:p>
            <a:pPr marL="303401" indent="-303401" defTabSz="531676">
              <a:spcBef>
                <a:spcPts val="0"/>
              </a:spcBef>
              <a:defRPr sz="2457"/>
            </a:pPr>
            <a:r>
              <a:rPr sz="2800" dirty="0"/>
              <a:t>aria-label being used by some but the pronunciation text string is sent to both TTS and refreshable braille, which is unacceptable</a:t>
            </a:r>
            <a:br>
              <a:rPr sz="2800" dirty="0"/>
            </a:br>
            <a:endParaRPr sz="2800" dirty="0"/>
          </a:p>
          <a:p>
            <a:pPr marL="303401" indent="-303401" defTabSz="531676">
              <a:spcBef>
                <a:spcPts val="0"/>
              </a:spcBef>
              <a:defRPr sz="2457"/>
            </a:pPr>
            <a:r>
              <a:rPr sz="2800" dirty="0"/>
              <a:t>Create custom dictionary entries for each AT</a:t>
            </a:r>
            <a:br>
              <a:rPr sz="2800" dirty="0"/>
            </a:br>
            <a:endParaRPr sz="2800" dirty="0"/>
          </a:p>
          <a:p>
            <a:pPr marL="303401" indent="-303401" defTabSz="531676">
              <a:spcBef>
                <a:spcPts val="0"/>
              </a:spcBef>
              <a:defRPr sz="2457"/>
            </a:pPr>
            <a:r>
              <a:rPr sz="2800" dirty="0"/>
              <a:t>Use PLS </a:t>
            </a:r>
            <a:r>
              <a:rPr sz="2800" dirty="0" smtClean="0"/>
              <a:t>(</a:t>
            </a:r>
            <a:r>
              <a:rPr sz="2800" dirty="0"/>
              <a:t>requires TTS to support), does not address all contextual issues</a:t>
            </a:r>
            <a:br>
              <a:rPr sz="2800" dirty="0"/>
            </a:br>
            <a:endParaRPr sz="2800" dirty="0"/>
          </a:p>
          <a:p>
            <a:pPr marL="303401" indent="-303401" defTabSz="531676">
              <a:spcBef>
                <a:spcPts val="0"/>
              </a:spcBef>
              <a:defRPr sz="2457"/>
            </a:pPr>
            <a:r>
              <a:rPr sz="2800" dirty="0"/>
              <a:t>Currently in the EPUB3 Specification using the SSML phoneme attributes. Limited uptake (production tools, some usage in Japan </a:t>
            </a:r>
            <a:r>
              <a:rPr lang="en-US" sz="2800" dirty="0" smtClean="0"/>
              <a:t>for</a:t>
            </a:r>
            <a:r>
              <a:rPr sz="2800" dirty="0" smtClean="0"/>
              <a:t> </a:t>
            </a:r>
            <a:r>
              <a:rPr sz="2800" dirty="0"/>
              <a:t>reading systems).</a:t>
            </a:r>
          </a:p>
          <a:p>
            <a:pPr marL="0" indent="0" defTabSz="531676">
              <a:spcBef>
                <a:spcPts val="0"/>
              </a:spcBef>
              <a:buNone/>
              <a:defRPr sz="2457"/>
            </a:pPr>
            <a:endParaRPr sz="2800" dirty="0"/>
          </a:p>
          <a:p>
            <a:pPr marL="0" lvl="1" indent="208048" defTabSz="531676">
              <a:spcBef>
                <a:spcPts val="0"/>
              </a:spcBef>
              <a:buNone/>
              <a:defRPr sz="2457">
                <a:latin typeface="Consolas"/>
                <a:ea typeface="Consolas"/>
                <a:cs typeface="Consolas"/>
                <a:sym typeface="Consolas"/>
              </a:defRPr>
            </a:pPr>
            <a:r>
              <a:rPr sz="2800" dirty="0"/>
              <a:t>The guitarist was playing a &lt;span ssml:ph="beIs"&gt;bass&lt;/span&gt; that was shaped like a &lt;span ssml:ph="b&amp;s"&gt;bass&lt;/span&gt;</a:t>
            </a:r>
          </a:p>
        </p:txBody>
      </p:sp>
      <p:sp>
        <p:nvSpPr>
          <p:cNvPr id="145" name="Shape 145"/>
          <p:cNvSpPr/>
          <p:nvPr/>
        </p:nvSpPr>
        <p:spPr>
          <a:xfrm>
            <a:off x="6451073" y="4548506"/>
            <a:ext cx="102657" cy="65659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1800"/>
            </a:pPr>
            <a:endParaRPr sz="1800"/>
          </a:p>
          <a:p>
            <a:pPr>
              <a:defRPr sz="1800"/>
            </a:pPr>
            <a:endParaRPr sz="1800"/>
          </a:p>
        </p:txBody>
      </p:sp>
    </p:spTree>
  </p:cSld>
  <p:clrMapOvr>
    <a:masterClrMapping/>
  </p:clrMapOvr>
  <p:transition spd="med"/>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 name="Shape 147"/>
          <p:cNvSpPr>
            <a:spLocks noGrp="1"/>
          </p:cNvSpPr>
          <p:nvPr>
            <p:ph type="title"/>
          </p:nvPr>
        </p:nvSpPr>
        <p:spPr>
          <a:prstGeom prst="rect">
            <a:avLst/>
          </a:prstGeom>
        </p:spPr>
        <p:txBody>
          <a:bodyPr/>
          <a:lstStyle>
            <a:lvl1pPr>
              <a:defRPr>
                <a:latin typeface="Consolas"/>
                <a:ea typeface="Consolas"/>
                <a:cs typeface="Consolas"/>
                <a:sym typeface="Consolas"/>
              </a:defRPr>
            </a:lvl1pPr>
          </a:lstStyle>
          <a:p>
            <a:r>
              <a:t>sub</a:t>
            </a:r>
          </a:p>
        </p:txBody>
      </p:sp>
      <p:sp>
        <p:nvSpPr>
          <p:cNvPr id="148" name="Shape 148"/>
          <p:cNvSpPr>
            <a:spLocks noGrp="1"/>
          </p:cNvSpPr>
          <p:nvPr>
            <p:ph type="body" idx="1"/>
          </p:nvPr>
        </p:nvSpPr>
        <p:spPr>
          <a:prstGeom prst="rect">
            <a:avLst/>
          </a:prstGeom>
        </p:spPr>
        <p:txBody>
          <a:bodyPr/>
          <a:lstStyle/>
          <a:p>
            <a:pPr marL="0" indent="0" defTabSz="368081">
              <a:spcBef>
                <a:spcPts val="2600"/>
              </a:spcBef>
              <a:buNone/>
              <a:defRPr sz="2268"/>
            </a:pPr>
            <a:r>
              <a:rPr sz="2400" dirty="0"/>
              <a:t>Element: https://www.w3.org/TR/speech-synthesis/#S3.1.1</a:t>
            </a:r>
          </a:p>
          <a:p>
            <a:pPr marL="280062" indent="-280062" defTabSz="368081">
              <a:spcBef>
                <a:spcPts val="2600"/>
              </a:spcBef>
              <a:defRPr sz="2268" b="1">
                <a:latin typeface="Helvetica"/>
                <a:ea typeface="Helvetica"/>
                <a:cs typeface="Helvetica"/>
                <a:sym typeface="Helvetica"/>
              </a:defRPr>
            </a:pPr>
            <a:r>
              <a:rPr sz="2400" dirty="0"/>
              <a:t>SSML usage</a:t>
            </a:r>
          </a:p>
          <a:p>
            <a:pPr marL="0" lvl="1" indent="144033" defTabSz="368081">
              <a:spcBef>
                <a:spcPts val="2600"/>
              </a:spcBef>
              <a:buNone/>
              <a:defRPr sz="2268">
                <a:latin typeface="Consolas"/>
                <a:ea typeface="Consolas"/>
                <a:cs typeface="Consolas"/>
                <a:sym typeface="Consolas"/>
              </a:defRPr>
            </a:pPr>
            <a:r>
              <a:rPr sz="2400" dirty="0"/>
              <a:t>&lt;sub alias</a:t>
            </a:r>
            <a:r>
              <a:rPr sz="2400" dirty="0" smtClean="0"/>
              <a:t>="</a:t>
            </a:r>
            <a:r>
              <a:rPr lang="en-US" sz="2400" dirty="0" smtClean="0"/>
              <a:t>Sodium Chloride</a:t>
            </a:r>
            <a:r>
              <a:rPr sz="2400" dirty="0" smtClean="0"/>
              <a:t>"&gt;</a:t>
            </a:r>
            <a:r>
              <a:rPr lang="en-US" sz="2400" dirty="0" smtClean="0"/>
              <a:t>NaCl</a:t>
            </a:r>
            <a:r>
              <a:rPr sz="2400" dirty="0" smtClean="0"/>
              <a:t>&lt;/</a:t>
            </a:r>
            <a:r>
              <a:rPr sz="2400" dirty="0"/>
              <a:t>sub&gt;</a:t>
            </a:r>
          </a:p>
          <a:p>
            <a:pPr marL="280062" indent="-280062" defTabSz="368081">
              <a:spcBef>
                <a:spcPts val="2600"/>
              </a:spcBef>
              <a:defRPr sz="2268" b="1">
                <a:latin typeface="Helvetica"/>
                <a:ea typeface="Helvetica"/>
                <a:cs typeface="Helvetica"/>
                <a:sym typeface="Helvetica"/>
              </a:defRPr>
            </a:pPr>
            <a:r>
              <a:rPr sz="2400" dirty="0"/>
              <a:t>HTML Example</a:t>
            </a:r>
          </a:p>
          <a:p>
            <a:pPr marL="0" lvl="1" indent="144033" defTabSz="368081">
              <a:spcBef>
                <a:spcPts val="2600"/>
              </a:spcBef>
              <a:buNone/>
              <a:defRPr sz="2268">
                <a:latin typeface="Consolas"/>
                <a:ea typeface="Consolas"/>
                <a:cs typeface="Consolas"/>
                <a:sym typeface="Consolas"/>
              </a:defRPr>
            </a:pPr>
            <a:r>
              <a:rPr sz="2400" dirty="0"/>
              <a:t>Common table salt is really &lt;span substitution="Sodium Chloride"&gt;NaCl&lt;/span</a:t>
            </a:r>
            <a:r>
              <a:rPr sz="2400" dirty="0" smtClean="0"/>
              <a:t>&gt;</a:t>
            </a:r>
            <a:endParaRPr sz="2400" dirty="0"/>
          </a:p>
        </p:txBody>
      </p:sp>
    </p:spTree>
    <p:extLst>
      <p:ext uri="{BB962C8B-B14F-4D97-AF65-F5344CB8AC3E}">
        <p14:creationId xmlns:p14="http://schemas.microsoft.com/office/powerpoint/2010/main" val="1090711316"/>
      </p:ext>
    </p:extLst>
  </p:cSld>
  <p:clrMapOvr>
    <a:masterClrMapping/>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5400" b="1" dirty="0" smtClean="0"/>
              <a:t>First, some </a:t>
            </a:r>
            <a:r>
              <a:rPr lang="en-US" sz="5400" b="1" dirty="0" smtClean="0"/>
              <a:t>definitions</a:t>
            </a:r>
            <a:endParaRPr lang="en-US" sz="5400" b="1" dirty="0"/>
          </a:p>
        </p:txBody>
      </p:sp>
      <p:sp>
        <p:nvSpPr>
          <p:cNvPr id="3" name="Content Placeholder 2"/>
          <p:cNvSpPr>
            <a:spLocks noGrp="1"/>
          </p:cNvSpPr>
          <p:nvPr>
            <p:ph idx="1"/>
          </p:nvPr>
        </p:nvSpPr>
        <p:spPr/>
        <p:txBody>
          <a:bodyPr/>
          <a:lstStyle/>
          <a:p>
            <a:r>
              <a:rPr lang="en-US" sz="4400" b="1" dirty="0" smtClean="0"/>
              <a:t>TTS</a:t>
            </a:r>
            <a:r>
              <a:rPr lang="en-US" sz="4400" dirty="0" smtClean="0"/>
              <a:t> </a:t>
            </a:r>
            <a:r>
              <a:rPr lang="mr-IN" sz="4400" dirty="0" smtClean="0"/>
              <a:t>–</a:t>
            </a:r>
            <a:r>
              <a:rPr lang="en-US" sz="4400" dirty="0" smtClean="0"/>
              <a:t> Text to Speech Synthesis</a:t>
            </a:r>
          </a:p>
          <a:p>
            <a:pPr lvl="1"/>
            <a:r>
              <a:rPr lang="en-US" sz="4400" dirty="0" smtClean="0"/>
              <a:t>Built into Operating Systems and available as 3</a:t>
            </a:r>
            <a:r>
              <a:rPr lang="en-US" sz="4400" baseline="30000" dirty="0" smtClean="0"/>
              <a:t>rd</a:t>
            </a:r>
            <a:r>
              <a:rPr lang="en-US" sz="4400" dirty="0" smtClean="0"/>
              <a:t> Party add-ons</a:t>
            </a:r>
            <a:endParaRPr lang="en-US" sz="4400" dirty="0"/>
          </a:p>
          <a:p>
            <a:pPr lvl="1"/>
            <a:r>
              <a:rPr lang="en-US" sz="4400" dirty="0" smtClean="0"/>
              <a:t>Used by:</a:t>
            </a:r>
          </a:p>
          <a:p>
            <a:pPr lvl="2"/>
            <a:r>
              <a:rPr lang="en-US" sz="3999" dirty="0" smtClean="0"/>
              <a:t>Screen Readers</a:t>
            </a:r>
          </a:p>
          <a:p>
            <a:pPr lvl="2"/>
            <a:r>
              <a:rPr lang="en-US" sz="3999" dirty="0" smtClean="0"/>
              <a:t>Read Aloud </a:t>
            </a:r>
            <a:r>
              <a:rPr lang="en-US" sz="3999" dirty="0" smtClean="0"/>
              <a:t>tools</a:t>
            </a:r>
          </a:p>
          <a:p>
            <a:pPr lvl="2"/>
            <a:r>
              <a:rPr lang="en-US" sz="3999" dirty="0"/>
              <a:t> </a:t>
            </a:r>
            <a:r>
              <a:rPr lang="en-US" sz="3999" dirty="0" smtClean="0"/>
              <a:t>Devices</a:t>
            </a:r>
            <a:endParaRPr lang="en-US" sz="3999" dirty="0" smtClean="0"/>
          </a:p>
        </p:txBody>
      </p:sp>
    </p:spTree>
    <p:extLst>
      <p:ext uri="{BB962C8B-B14F-4D97-AF65-F5344CB8AC3E}">
        <p14:creationId xmlns:p14="http://schemas.microsoft.com/office/powerpoint/2010/main" val="106210670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 name="Shape 147"/>
          <p:cNvSpPr>
            <a:spLocks noGrp="1"/>
          </p:cNvSpPr>
          <p:nvPr>
            <p:ph type="title"/>
          </p:nvPr>
        </p:nvSpPr>
        <p:spPr>
          <a:prstGeom prst="rect">
            <a:avLst/>
          </a:prstGeom>
        </p:spPr>
        <p:txBody>
          <a:bodyPr/>
          <a:lstStyle>
            <a:lvl1pPr>
              <a:defRPr>
                <a:latin typeface="Consolas"/>
                <a:ea typeface="Consolas"/>
                <a:cs typeface="Consolas"/>
                <a:sym typeface="Consolas"/>
              </a:defRPr>
            </a:lvl1pPr>
          </a:lstStyle>
          <a:p>
            <a:r>
              <a:t>sub</a:t>
            </a:r>
          </a:p>
        </p:txBody>
      </p:sp>
      <p:sp>
        <p:nvSpPr>
          <p:cNvPr id="148" name="Shape 148"/>
          <p:cNvSpPr>
            <a:spLocks noGrp="1"/>
          </p:cNvSpPr>
          <p:nvPr>
            <p:ph type="body" idx="1"/>
          </p:nvPr>
        </p:nvSpPr>
        <p:spPr>
          <a:prstGeom prst="rect">
            <a:avLst/>
          </a:prstGeom>
        </p:spPr>
        <p:txBody>
          <a:bodyPr/>
          <a:lstStyle/>
          <a:p>
            <a:pPr marL="280062" indent="-280062" defTabSz="368081">
              <a:spcBef>
                <a:spcPts val="2600"/>
              </a:spcBef>
              <a:defRPr sz="2268" b="1">
                <a:latin typeface="Helvetica"/>
                <a:ea typeface="Helvetica"/>
                <a:cs typeface="Helvetica"/>
                <a:sym typeface="Helvetica"/>
              </a:defRPr>
            </a:pPr>
            <a:r>
              <a:rPr sz="2400" dirty="0" smtClean="0"/>
              <a:t>Alternative </a:t>
            </a:r>
            <a:r>
              <a:rPr sz="2400" dirty="0"/>
              <a:t>approaches</a:t>
            </a:r>
          </a:p>
          <a:p>
            <a:pPr marL="560125" lvl="1" indent="-280062" defTabSz="368081">
              <a:spcBef>
                <a:spcPts val="2600"/>
              </a:spcBef>
              <a:defRPr sz="2268"/>
            </a:pPr>
            <a:r>
              <a:rPr sz="2400" dirty="0"/>
              <a:t>aria-label being used by some but the pronunciation text string is sent to both TTS and refreshable braille, which is unacceptable</a:t>
            </a:r>
          </a:p>
          <a:p>
            <a:pPr marL="560125" lvl="1" indent="-280062" defTabSz="368081">
              <a:spcBef>
                <a:spcPts val="2600"/>
              </a:spcBef>
              <a:defRPr sz="2268"/>
            </a:pPr>
            <a:r>
              <a:rPr sz="2400" dirty="0"/>
              <a:t>Use PLS specification (requires TTS to support), does not address all contextual issues</a:t>
            </a:r>
          </a:p>
        </p:txBody>
      </p:sp>
    </p:spTree>
    <p:extLst>
      <p:ext uri="{BB962C8B-B14F-4D97-AF65-F5344CB8AC3E}">
        <p14:creationId xmlns:p14="http://schemas.microsoft.com/office/powerpoint/2010/main" val="449636318"/>
      </p:ext>
    </p:extLst>
  </p:cSld>
  <p:clrMapOvr>
    <a:masterClrMapping/>
  </p:clrMapOvr>
  <p:transition spd="med"/>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Shape 150"/>
          <p:cNvSpPr>
            <a:spLocks noGrp="1"/>
          </p:cNvSpPr>
          <p:nvPr>
            <p:ph type="title"/>
          </p:nvPr>
        </p:nvSpPr>
        <p:spPr>
          <a:prstGeom prst="rect">
            <a:avLst/>
          </a:prstGeom>
        </p:spPr>
        <p:txBody>
          <a:bodyPr/>
          <a:lstStyle>
            <a:lvl1pPr>
              <a:defRPr>
                <a:latin typeface="Consolas"/>
                <a:ea typeface="Consolas"/>
                <a:cs typeface="Consolas"/>
                <a:sym typeface="Consolas"/>
              </a:defRPr>
            </a:lvl1pPr>
          </a:lstStyle>
          <a:p>
            <a:r>
              <a:t>emphasis</a:t>
            </a:r>
          </a:p>
        </p:txBody>
      </p:sp>
      <p:sp>
        <p:nvSpPr>
          <p:cNvPr id="151" name="Shape 151"/>
          <p:cNvSpPr>
            <a:spLocks noGrp="1"/>
          </p:cNvSpPr>
          <p:nvPr>
            <p:ph type="body" idx="1"/>
          </p:nvPr>
        </p:nvSpPr>
        <p:spPr>
          <a:prstGeom prst="rect">
            <a:avLst/>
          </a:prstGeom>
        </p:spPr>
        <p:txBody>
          <a:bodyPr/>
          <a:lstStyle/>
          <a:p>
            <a:pPr marL="0" indent="0" defTabSz="385611">
              <a:spcBef>
                <a:spcPts val="2700"/>
              </a:spcBef>
              <a:buNone/>
              <a:defRPr sz="2376"/>
            </a:pPr>
            <a:r>
              <a:rPr dirty="0"/>
              <a:t>Element: https://www.w3.org/TR/speech-synthesis/#S3.2.2</a:t>
            </a:r>
          </a:p>
          <a:p>
            <a:pPr marL="293400" indent="-293400" defTabSz="385611">
              <a:spcBef>
                <a:spcPts val="2700"/>
              </a:spcBef>
              <a:defRPr sz="2376" b="1">
                <a:latin typeface="Helvetica"/>
                <a:ea typeface="Helvetica"/>
                <a:cs typeface="Helvetica"/>
                <a:sym typeface="Helvetica"/>
              </a:defRPr>
            </a:pPr>
            <a:r>
              <a:rPr dirty="0"/>
              <a:t>SSML usage</a:t>
            </a:r>
          </a:p>
          <a:p>
            <a:pPr marL="0" lvl="1" indent="150892" defTabSz="385611">
              <a:spcBef>
                <a:spcPts val="2700"/>
              </a:spcBef>
              <a:buNone/>
              <a:defRPr sz="2376">
                <a:latin typeface="Consolas"/>
                <a:ea typeface="Consolas"/>
                <a:cs typeface="Consolas"/>
                <a:sym typeface="Consolas"/>
              </a:defRPr>
            </a:pPr>
            <a:r>
              <a:rPr dirty="0"/>
              <a:t>That is a &lt;emphasis level="strong</a:t>
            </a:r>
            <a:r>
              <a:rPr dirty="0" smtClean="0"/>
              <a:t>"&gt;huge&lt;/</a:t>
            </a:r>
            <a:r>
              <a:rPr dirty="0"/>
              <a:t>emphasis&gt; bank account!</a:t>
            </a:r>
          </a:p>
          <a:p>
            <a:pPr marL="293400" indent="-293400" defTabSz="385611">
              <a:spcBef>
                <a:spcPts val="2700"/>
              </a:spcBef>
              <a:defRPr sz="2376"/>
            </a:pPr>
            <a:endParaRPr dirty="0"/>
          </a:p>
          <a:p>
            <a:pPr marL="293400" indent="-293400" defTabSz="385611">
              <a:spcBef>
                <a:spcPts val="2700"/>
              </a:spcBef>
              <a:defRPr sz="2376" b="1">
                <a:latin typeface="Helvetica"/>
                <a:ea typeface="Helvetica"/>
                <a:cs typeface="Helvetica"/>
                <a:sym typeface="Helvetica"/>
              </a:defRPr>
            </a:pPr>
            <a:r>
              <a:rPr dirty="0"/>
              <a:t>HTML Example</a:t>
            </a:r>
          </a:p>
          <a:p>
            <a:pPr marL="0" lvl="1" indent="150892" defTabSz="385611">
              <a:spcBef>
                <a:spcPts val="2700"/>
              </a:spcBef>
              <a:buNone/>
              <a:defRPr sz="2376">
                <a:latin typeface="Consolas"/>
                <a:ea typeface="Consolas"/>
                <a:cs typeface="Consolas"/>
                <a:sym typeface="Consolas"/>
              </a:defRPr>
            </a:pPr>
            <a:r>
              <a:rPr dirty="0"/>
              <a:t>That is a really &lt;span emphasis="strong"&gt;huge&lt;/span&gt; car.</a:t>
            </a:r>
          </a:p>
          <a:p>
            <a:pPr marL="293400" indent="-293400" defTabSz="385611">
              <a:spcBef>
                <a:spcPts val="2700"/>
              </a:spcBef>
              <a:defRPr sz="2376" b="1">
                <a:latin typeface="Helvetica"/>
                <a:ea typeface="Helvetica"/>
                <a:cs typeface="Helvetica"/>
                <a:sym typeface="Helvetica"/>
              </a:defRPr>
            </a:pPr>
            <a:r>
              <a:rPr dirty="0"/>
              <a:t>Alternative approaches</a:t>
            </a:r>
          </a:p>
          <a:p>
            <a:pPr marL="586799" lvl="1" indent="-293400" defTabSz="385611">
              <a:spcBef>
                <a:spcPts val="2700"/>
              </a:spcBef>
              <a:defRPr sz="2376"/>
            </a:pPr>
            <a:r>
              <a:rPr dirty="0" smtClean="0"/>
              <a:t>Screen Readers and Read Aloud Tools could reliably and in a consistent manner change speech characteristics for emphasized text.</a:t>
            </a:r>
            <a:endParaRPr dirty="0"/>
          </a:p>
        </p:txBody>
      </p:sp>
    </p:spTree>
  </p:cSld>
  <p:clrMapOvr>
    <a:masterClrMapping/>
  </p:clrMapOvr>
  <p:transition spd="med"/>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 name="Shape 153"/>
          <p:cNvSpPr>
            <a:spLocks noGrp="1"/>
          </p:cNvSpPr>
          <p:nvPr>
            <p:ph type="title"/>
          </p:nvPr>
        </p:nvSpPr>
        <p:spPr>
          <a:prstGeom prst="rect">
            <a:avLst/>
          </a:prstGeom>
        </p:spPr>
        <p:txBody>
          <a:bodyPr/>
          <a:lstStyle>
            <a:lvl1pPr>
              <a:defRPr>
                <a:latin typeface="Consolas"/>
                <a:ea typeface="Consolas"/>
                <a:cs typeface="Consolas"/>
                <a:sym typeface="Consolas"/>
              </a:defRPr>
            </a:lvl1pPr>
          </a:lstStyle>
          <a:p>
            <a:r>
              <a:t>break</a:t>
            </a:r>
          </a:p>
        </p:txBody>
      </p:sp>
      <p:sp>
        <p:nvSpPr>
          <p:cNvPr id="154" name="Shape 154"/>
          <p:cNvSpPr>
            <a:spLocks noGrp="1"/>
          </p:cNvSpPr>
          <p:nvPr>
            <p:ph type="body" idx="1"/>
          </p:nvPr>
        </p:nvSpPr>
        <p:spPr>
          <a:prstGeom prst="rect">
            <a:avLst/>
          </a:prstGeom>
        </p:spPr>
        <p:txBody>
          <a:bodyPr/>
          <a:lstStyle/>
          <a:p>
            <a:pPr marL="0" indent="0" defTabSz="449878">
              <a:spcBef>
                <a:spcPts val="3200"/>
              </a:spcBef>
              <a:buNone/>
              <a:defRPr sz="2772"/>
            </a:pPr>
            <a:r>
              <a:rPr dirty="0"/>
              <a:t>Element: https://www.w3.org/TR/speech-synthesis/#S3.2.3</a:t>
            </a:r>
          </a:p>
          <a:p>
            <a:pPr marL="342298" indent="-342298" defTabSz="449878">
              <a:spcBef>
                <a:spcPts val="3200"/>
              </a:spcBef>
              <a:defRPr sz="2772" b="1">
                <a:latin typeface="Helvetica"/>
                <a:ea typeface="Helvetica"/>
                <a:cs typeface="Helvetica"/>
                <a:sym typeface="Helvetica"/>
              </a:defRPr>
            </a:pPr>
            <a:r>
              <a:rPr dirty="0"/>
              <a:t>SSML usage</a:t>
            </a:r>
          </a:p>
          <a:p>
            <a:pPr marL="0" lvl="1" indent="176039" defTabSz="449878">
              <a:spcBef>
                <a:spcPts val="3200"/>
              </a:spcBef>
              <a:buNone/>
              <a:defRPr sz="2772">
                <a:latin typeface="Consolas"/>
                <a:ea typeface="Consolas"/>
                <a:cs typeface="Consolas"/>
                <a:sym typeface="Consolas"/>
              </a:defRPr>
            </a:pPr>
            <a:r>
              <a:rPr dirty="0"/>
              <a:t>Take a deep &lt;break time</a:t>
            </a:r>
            <a:r>
              <a:rPr dirty="0" smtClean="0"/>
              <a:t>="</a:t>
            </a:r>
            <a:r>
              <a:rPr lang="en-US" dirty="0" smtClean="0"/>
              <a:t>1</a:t>
            </a:r>
            <a:r>
              <a:rPr dirty="0" smtClean="0"/>
              <a:t>s</a:t>
            </a:r>
            <a:r>
              <a:rPr dirty="0"/>
              <a:t>"/&gt;breath.</a:t>
            </a:r>
          </a:p>
          <a:p>
            <a:pPr marL="342298" indent="-342298" defTabSz="449878">
              <a:spcBef>
                <a:spcPts val="3200"/>
              </a:spcBef>
              <a:defRPr sz="2772" b="1">
                <a:latin typeface="Helvetica"/>
                <a:ea typeface="Helvetica"/>
                <a:cs typeface="Helvetica"/>
                <a:sym typeface="Helvetica"/>
              </a:defRPr>
            </a:pPr>
            <a:r>
              <a:rPr dirty="0"/>
              <a:t>HTML Example</a:t>
            </a:r>
          </a:p>
          <a:p>
            <a:pPr marL="0" lvl="1" indent="176039" defTabSz="449878">
              <a:spcBef>
                <a:spcPts val="3200"/>
              </a:spcBef>
              <a:buNone/>
              <a:defRPr sz="2772">
                <a:latin typeface="Consolas"/>
                <a:ea typeface="Consolas"/>
                <a:cs typeface="Consolas"/>
                <a:sym typeface="Consolas"/>
              </a:defRPr>
            </a:pPr>
            <a:r>
              <a:rPr dirty="0"/>
              <a:t>Take a deep &lt;span break_time</a:t>
            </a:r>
            <a:r>
              <a:rPr dirty="0" smtClean="0"/>
              <a:t>="</a:t>
            </a:r>
            <a:r>
              <a:rPr lang="en-US" dirty="0" smtClean="0"/>
              <a:t>1s</a:t>
            </a:r>
            <a:r>
              <a:rPr dirty="0" smtClean="0"/>
              <a:t>"&gt;</a:t>
            </a:r>
            <a:r>
              <a:rPr dirty="0"/>
              <a:t>breath&lt;/span&gt; then continue.</a:t>
            </a:r>
          </a:p>
          <a:p>
            <a:pPr marL="342298" indent="-342298" defTabSz="449878">
              <a:spcBef>
                <a:spcPts val="3200"/>
              </a:spcBef>
              <a:defRPr sz="2772" b="1">
                <a:latin typeface="Helvetica"/>
                <a:ea typeface="Helvetica"/>
                <a:cs typeface="Helvetica"/>
                <a:sym typeface="Helvetica"/>
              </a:defRPr>
            </a:pPr>
            <a:r>
              <a:rPr dirty="0"/>
              <a:t>Alternative approaches</a:t>
            </a:r>
          </a:p>
          <a:p>
            <a:pPr marL="684597" lvl="1" indent="-342298" defTabSz="449878">
              <a:spcBef>
                <a:spcPts val="3200"/>
              </a:spcBef>
              <a:defRPr sz="2772"/>
            </a:pPr>
            <a:r>
              <a:rPr dirty="0"/>
              <a:t>CSS 3 https://www.w3.org/TR/css3-speech/#pause-props-pause-before-after</a:t>
            </a:r>
          </a:p>
        </p:txBody>
      </p:sp>
    </p:spTree>
  </p:cSld>
  <p:clrMapOvr>
    <a:masterClrMapping/>
  </p:clrMapOvr>
  <p:transition spd="med"/>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 </a:t>
            </a:r>
            <a:r>
              <a:rPr lang="en-US" dirty="0" smtClean="0"/>
              <a:t>Examples Demo</a:t>
            </a:r>
            <a:endParaRPr lang="en-US" dirty="0"/>
          </a:p>
        </p:txBody>
      </p:sp>
      <p:sp>
        <p:nvSpPr>
          <p:cNvPr id="3" name="Text Placeholder 2"/>
          <p:cNvSpPr>
            <a:spLocks noGrp="1"/>
          </p:cNvSpPr>
          <p:nvPr>
            <p:ph type="body" idx="1"/>
          </p:nvPr>
        </p:nvSpPr>
        <p:spPr/>
        <p:txBody>
          <a:bodyPr/>
          <a:lstStyle/>
          <a:p>
            <a:r>
              <a:rPr lang="en-US" sz="4400" dirty="0" smtClean="0"/>
              <a:t>Pronunciation</a:t>
            </a:r>
          </a:p>
          <a:p>
            <a:r>
              <a:rPr lang="en-US" sz="4400" dirty="0" smtClean="0"/>
              <a:t>Numbers</a:t>
            </a:r>
          </a:p>
          <a:p>
            <a:r>
              <a:rPr lang="en-US" sz="4400" dirty="0" smtClean="0"/>
              <a:t>Pausing</a:t>
            </a:r>
            <a:endParaRPr lang="en-US" sz="4400" dirty="0" smtClean="0"/>
          </a:p>
          <a:p>
            <a:r>
              <a:rPr lang="en-US" sz="4400" dirty="0" smtClean="0"/>
              <a:t>Emphasis</a:t>
            </a:r>
            <a:endParaRPr lang="en-US" sz="4400" dirty="0"/>
          </a:p>
        </p:txBody>
      </p:sp>
    </p:spTree>
    <p:extLst>
      <p:ext uri="{BB962C8B-B14F-4D97-AF65-F5344CB8AC3E}">
        <p14:creationId xmlns:p14="http://schemas.microsoft.com/office/powerpoint/2010/main" val="886472087"/>
      </p:ext>
    </p:extLst>
  </p:cSld>
  <p:clrMapOvr>
    <a:masterClrMapping/>
  </p:clrMapOvr>
  <p:transition spd="med"/>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p:txBody>
          <a:bodyPr/>
          <a:lstStyle/>
          <a:p>
            <a:r>
              <a:rPr lang="en-US" altLang="x-none"/>
              <a:t>Communicating Chemistry Expressions Non-Ambiguously</a:t>
            </a:r>
          </a:p>
        </p:txBody>
      </p:sp>
      <p:sp>
        <p:nvSpPr>
          <p:cNvPr id="3" name="Content Placeholder 2"/>
          <p:cNvSpPr>
            <a:spLocks noGrp="1"/>
          </p:cNvSpPr>
          <p:nvPr>
            <p:ph idx="1"/>
          </p:nvPr>
        </p:nvSpPr>
        <p:spPr>
          <a:xfrm>
            <a:off x="894080" y="2724912"/>
            <a:ext cx="11216640" cy="4150361"/>
          </a:xfrm>
        </p:spPr>
        <p:txBody>
          <a:bodyPr rtlCol="0">
            <a:normAutofit fontScale="92500" lnSpcReduction="20000"/>
          </a:bodyPr>
          <a:lstStyle/>
          <a:p>
            <a:pPr marL="0" indent="0" fontAlgn="auto">
              <a:spcAft>
                <a:spcPts val="0"/>
              </a:spcAft>
              <a:buNone/>
              <a:defRPr/>
            </a:pPr>
            <a:r>
              <a:rPr lang="en-US" dirty="0"/>
              <a:t>Often TTS reads chemistry equations as words</a:t>
            </a:r>
            <a:br>
              <a:rPr lang="en-US" dirty="0"/>
            </a:br>
            <a:endParaRPr lang="en-US" dirty="0"/>
          </a:p>
          <a:p>
            <a:pPr marL="0" indent="0" fontAlgn="auto">
              <a:spcAft>
                <a:spcPts val="0"/>
              </a:spcAft>
              <a:buNone/>
              <a:defRPr/>
            </a:pPr>
            <a:r>
              <a:rPr lang="en-US" dirty="0"/>
              <a:t>For Example:</a:t>
            </a:r>
          </a:p>
          <a:p>
            <a:pPr fontAlgn="auto">
              <a:spcAft>
                <a:spcPts val="0"/>
              </a:spcAft>
              <a:defRPr/>
            </a:pPr>
            <a:r>
              <a:rPr lang="en-US" dirty="0" err="1"/>
              <a:t>NaCl</a:t>
            </a:r>
            <a:r>
              <a:rPr lang="en-US" dirty="0"/>
              <a:t> Sodium Chloride</a:t>
            </a:r>
          </a:p>
          <a:p>
            <a:pPr fontAlgn="auto">
              <a:spcAft>
                <a:spcPts val="0"/>
              </a:spcAft>
              <a:defRPr/>
            </a:pPr>
            <a:r>
              <a:rPr lang="en-US" dirty="0"/>
              <a:t>KOH Potassium Hydroxide</a:t>
            </a:r>
          </a:p>
          <a:p>
            <a:pPr fontAlgn="auto">
              <a:spcAft>
                <a:spcPts val="0"/>
              </a:spcAft>
              <a:defRPr/>
            </a:pPr>
            <a:r>
              <a:rPr lang="en-US" dirty="0"/>
              <a:t>H2SO4 sulfuric acid</a:t>
            </a:r>
          </a:p>
          <a:p>
            <a:pPr fontAlgn="auto">
              <a:spcAft>
                <a:spcPts val="0"/>
              </a:spcAft>
              <a:defRPr/>
            </a:pPr>
            <a:r>
              <a:rPr lang="en-US" dirty="0"/>
              <a:t>Al2O3 aluminum oxide</a:t>
            </a:r>
          </a:p>
          <a:p>
            <a:pPr fontAlgn="auto">
              <a:spcAft>
                <a:spcPts val="0"/>
              </a:spcAft>
              <a:defRPr/>
            </a:pPr>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altLang="x-none"/>
              <a:t>TTS can Speak some Chemistry Expressions Properly</a:t>
            </a:r>
          </a:p>
        </p:txBody>
      </p:sp>
      <p:sp>
        <p:nvSpPr>
          <p:cNvPr id="4099" name="Content Placeholder 2"/>
          <p:cNvSpPr>
            <a:spLocks noGrp="1"/>
          </p:cNvSpPr>
          <p:nvPr>
            <p:ph idx="1"/>
          </p:nvPr>
        </p:nvSpPr>
        <p:spPr>
          <a:xfrm>
            <a:off x="894080" y="3667760"/>
            <a:ext cx="11216640" cy="4219787"/>
          </a:xfrm>
        </p:spPr>
        <p:txBody>
          <a:bodyPr/>
          <a:lstStyle/>
          <a:p>
            <a:r>
              <a:rPr lang="en-US" altLang="x-none"/>
              <a:t>HCl: hydrochloric acid</a:t>
            </a:r>
          </a:p>
          <a:p>
            <a:r>
              <a:rPr lang="en-US" altLang="x-none"/>
              <a:t>HF: Hydrofluoric acid</a:t>
            </a:r>
          </a:p>
          <a:p>
            <a:r>
              <a:rPr lang="en-US" altLang="x-none"/>
              <a:t>CCl4: carbon tetrachloride</a:t>
            </a:r>
          </a:p>
          <a:p>
            <a:endParaRPr lang="en-US" altLang="x-none"/>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altLang="x-none"/>
              <a:t>TTS can Read Chemistry Expressions if Spaces are Incorporated into their Syntax</a:t>
            </a:r>
          </a:p>
        </p:txBody>
      </p:sp>
      <p:sp>
        <p:nvSpPr>
          <p:cNvPr id="3" name="Content Placeholder 2"/>
          <p:cNvSpPr>
            <a:spLocks noGrp="1"/>
          </p:cNvSpPr>
          <p:nvPr>
            <p:ph idx="1"/>
          </p:nvPr>
        </p:nvSpPr>
        <p:spPr>
          <a:xfrm>
            <a:off x="894080" y="3740575"/>
            <a:ext cx="11216640" cy="3835399"/>
          </a:xfrm>
        </p:spPr>
        <p:txBody>
          <a:bodyPr rtlCol="0">
            <a:normAutofit/>
          </a:bodyPr>
          <a:lstStyle/>
          <a:p>
            <a:pPr marL="0" indent="0" fontAlgn="auto">
              <a:spcAft>
                <a:spcPts val="0"/>
              </a:spcAft>
              <a:buNone/>
              <a:defRPr/>
            </a:pPr>
            <a:r>
              <a:rPr lang="en-US" dirty="0"/>
              <a:t>For Example:</a:t>
            </a:r>
          </a:p>
          <a:p>
            <a:pPr fontAlgn="auto">
              <a:spcAft>
                <a:spcPts val="0"/>
              </a:spcAft>
              <a:defRPr/>
            </a:pPr>
            <a:r>
              <a:rPr lang="en-US" dirty="0"/>
              <a:t>N-a-C-l</a:t>
            </a:r>
          </a:p>
          <a:p>
            <a:pPr fontAlgn="auto">
              <a:spcAft>
                <a:spcPts val="0"/>
              </a:spcAft>
              <a:defRPr/>
            </a:pPr>
            <a:r>
              <a:rPr lang="en-US" dirty="0"/>
              <a:t>N-a-O-H</a:t>
            </a:r>
          </a:p>
          <a:p>
            <a:pPr fontAlgn="auto">
              <a:spcAft>
                <a:spcPts val="0"/>
              </a:spcAft>
              <a:defRPr/>
            </a:pPr>
            <a:r>
              <a:rPr lang="en-US" dirty="0"/>
              <a:t>C-a-C-l-2</a:t>
            </a:r>
          </a:p>
          <a:p>
            <a:pPr marL="0" indent="0" fontAlgn="auto">
              <a:spcAft>
                <a:spcPts val="0"/>
              </a:spcAft>
              <a:buNone/>
              <a:defRPr/>
            </a:pPr>
            <a:r>
              <a:rPr lang="en-US" dirty="0"/>
              <a:t>Etc...</a:t>
            </a:r>
          </a:p>
          <a:p>
            <a:pPr fontAlgn="auto">
              <a:spcAft>
                <a:spcPts val="0"/>
              </a:spcAft>
              <a:defRPr/>
            </a:pPr>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r>
              <a:rPr lang="en-US" altLang="x-none"/>
              <a:t>Problems with Refreshable Braille Representation</a:t>
            </a:r>
          </a:p>
        </p:txBody>
      </p:sp>
      <p:sp>
        <p:nvSpPr>
          <p:cNvPr id="3" name="Content Placeholder 2"/>
          <p:cNvSpPr>
            <a:spLocks noGrp="1"/>
          </p:cNvSpPr>
          <p:nvPr>
            <p:ph idx="1"/>
          </p:nvPr>
        </p:nvSpPr>
        <p:spPr>
          <a:xfrm>
            <a:off x="894080" y="2521672"/>
            <a:ext cx="11216640" cy="4219787"/>
          </a:xfrm>
        </p:spPr>
        <p:txBody>
          <a:bodyPr rtlCol="0">
            <a:normAutofit fontScale="92500"/>
          </a:bodyPr>
          <a:lstStyle/>
          <a:p>
            <a:pPr fontAlgn="auto">
              <a:spcAft>
                <a:spcPts val="0"/>
              </a:spcAft>
              <a:defRPr/>
            </a:pPr>
            <a:r>
              <a:rPr lang="en-US" dirty="0"/>
              <a:t>Problems presented with this approach are the inaccuracies of Braille representation</a:t>
            </a:r>
          </a:p>
          <a:p>
            <a:pPr fontAlgn="auto">
              <a:spcAft>
                <a:spcPts val="0"/>
              </a:spcAft>
              <a:defRPr/>
            </a:pPr>
            <a:r>
              <a:rPr lang="en-US" dirty="0"/>
              <a:t>Significant deviations from the Nemeth code and Chemistry code symbology occurs with this approach</a:t>
            </a:r>
          </a:p>
          <a:p>
            <a:pPr marL="0" indent="0" fontAlgn="auto">
              <a:spcAft>
                <a:spcPts val="0"/>
              </a:spcAft>
              <a:buNone/>
              <a:defRPr/>
            </a:pPr>
            <a:endParaRPr lang="en-US" dirty="0"/>
          </a:p>
          <a:p>
            <a:pPr fontAlgn="auto">
              <a:spcAft>
                <a:spcPts val="0"/>
              </a:spcAft>
              <a:defRPr/>
            </a:pPr>
            <a:r>
              <a:rPr lang="en-US" dirty="0"/>
              <a:t>Solution: SSML rendering of chemistry expressions</a:t>
            </a:r>
          </a:p>
          <a:p>
            <a:pPr fontAlgn="auto">
              <a:spcAft>
                <a:spcPts val="0"/>
              </a:spcAft>
              <a:defRPr/>
            </a:pPr>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US" altLang="x-none"/>
              <a:t>Recommendations</a:t>
            </a:r>
          </a:p>
        </p:txBody>
      </p:sp>
      <p:sp>
        <p:nvSpPr>
          <p:cNvPr id="3" name="Content Placeholder 2"/>
          <p:cNvSpPr>
            <a:spLocks noGrp="1"/>
          </p:cNvSpPr>
          <p:nvPr>
            <p:ph idx="1"/>
          </p:nvPr>
        </p:nvSpPr>
        <p:spPr/>
        <p:txBody>
          <a:bodyPr rtlCol="0">
            <a:normAutofit fontScale="77500" lnSpcReduction="20000"/>
          </a:bodyPr>
          <a:lstStyle/>
          <a:p>
            <a:pPr marL="0" indent="0" fontAlgn="auto">
              <a:spcAft>
                <a:spcPts val="0"/>
              </a:spcAft>
              <a:buNone/>
              <a:defRPr/>
            </a:pPr>
            <a:r>
              <a:rPr lang="en-US" sz="4100" dirty="0"/>
              <a:t>SSML rendering that would do the following:</a:t>
            </a:r>
          </a:p>
          <a:p>
            <a:pPr marL="0" indent="0" fontAlgn="auto">
              <a:spcAft>
                <a:spcPts val="0"/>
              </a:spcAft>
              <a:buNone/>
              <a:defRPr/>
            </a:pPr>
            <a:endParaRPr lang="en-US" sz="4100" dirty="0"/>
          </a:p>
          <a:p>
            <a:pPr fontAlgn="auto">
              <a:spcAft>
                <a:spcPts val="0"/>
              </a:spcAft>
              <a:defRPr/>
            </a:pPr>
            <a:r>
              <a:rPr lang="en-US" sz="4100" dirty="0"/>
              <a:t>Use variation in pitch to indicate capital letters in chemistry expressions</a:t>
            </a:r>
          </a:p>
          <a:p>
            <a:pPr fontAlgn="auto">
              <a:spcAft>
                <a:spcPts val="0"/>
              </a:spcAft>
              <a:defRPr/>
            </a:pPr>
            <a:r>
              <a:rPr lang="en-US" sz="4100" dirty="0"/>
              <a:t>Verbal indicator of the words superscript and subscript that would communicate those features. This may be shortened to sup versus sub based on user preferences</a:t>
            </a:r>
          </a:p>
          <a:p>
            <a:pPr fontAlgn="auto">
              <a:spcAft>
                <a:spcPts val="0"/>
              </a:spcAft>
              <a:defRPr/>
            </a:pPr>
            <a:r>
              <a:rPr lang="en-US" sz="4100" dirty="0"/>
              <a:t>Speak arithmetic functions (i.e. + , - ,</a:t>
            </a:r>
            <a:r>
              <a:rPr lang="en-US" sz="4100" dirty="0">
                <a:sym typeface="Wingdings" panose="05000000000000000000" pitchFamily="2" charset="2"/>
              </a:rPr>
              <a:t> yield ,       equilibrium</a:t>
            </a:r>
            <a:r>
              <a:rPr lang="en-US" sz="4100" dirty="0"/>
              <a:t>, etc.)</a:t>
            </a:r>
          </a:p>
          <a:p>
            <a:pPr fontAlgn="auto">
              <a:spcAft>
                <a:spcPts val="0"/>
              </a:spcAft>
              <a:defRPr/>
            </a:pPr>
            <a:r>
              <a:rPr lang="en-US" sz="4100" dirty="0"/>
              <a:t>Open and closed parenthesis should also be indicated as open parentheses and closed parentheses</a:t>
            </a:r>
          </a:p>
          <a:p>
            <a:pPr fontAlgn="auto">
              <a:spcAft>
                <a:spcPts val="0"/>
              </a:spcAft>
              <a:defRPr/>
            </a:pPr>
            <a:r>
              <a:rPr lang="en-US" sz="4100" dirty="0"/>
              <a:t>Square brackets indicating concentration should also be spoken as open and close square bracket.</a:t>
            </a:r>
          </a:p>
          <a:p>
            <a:pPr fontAlgn="auto">
              <a:spcAft>
                <a:spcPts val="0"/>
              </a:spcAft>
              <a:defRPr/>
            </a:pPr>
            <a:endParaRPr lang="en-US" dirty="0"/>
          </a:p>
        </p:txBody>
      </p:sp>
      <p:pic>
        <p:nvPicPr>
          <p:cNvPr id="7172" name="Picture 5"/>
          <p:cNvPicPr>
            <a:picLocks noChangeAspect="1"/>
          </p:cNvPicPr>
          <p:nvPr/>
        </p:nvPicPr>
        <p:blipFill>
          <a:blip r:embed="rId2">
            <a:extLst>
              <a:ext uri="{28A0092B-C50C-407E-A947-70E740481C1C}">
                <a14:useLocalDpi xmlns:a14="http://schemas.microsoft.com/office/drawing/2010/main" val="0"/>
              </a:ext>
            </a:extLst>
          </a:blip>
          <a:srcRect l="27821" t="25238" r="40495" b="34749"/>
          <a:stretch>
            <a:fillRect/>
          </a:stretch>
        </p:blipFill>
        <p:spPr bwMode="auto">
          <a:xfrm>
            <a:off x="7704667" y="5657427"/>
            <a:ext cx="572347" cy="4809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altLang="x-none" dirty="0" smtClean="0"/>
              <a:t>Summary for Chemistry</a:t>
            </a:r>
            <a:endParaRPr lang="en-US" altLang="x-none" dirty="0"/>
          </a:p>
        </p:txBody>
      </p:sp>
      <p:sp>
        <p:nvSpPr>
          <p:cNvPr id="8195" name="Content Placeholder 2"/>
          <p:cNvSpPr>
            <a:spLocks noGrp="1"/>
          </p:cNvSpPr>
          <p:nvPr>
            <p:ph idx="1"/>
          </p:nvPr>
        </p:nvSpPr>
        <p:spPr>
          <a:xfrm>
            <a:off x="894080" y="2306320"/>
            <a:ext cx="11216640" cy="4641427"/>
          </a:xfrm>
        </p:spPr>
        <p:txBody>
          <a:bodyPr/>
          <a:lstStyle/>
          <a:p>
            <a:r>
              <a:rPr lang="en-US" altLang="x-none"/>
              <a:t>Speaking Chemistry Expressions non-ambiguously will aid in student comprehension in the classroom</a:t>
            </a:r>
          </a:p>
          <a:p>
            <a:r>
              <a:rPr lang="en-US" altLang="x-none" dirty="0"/>
              <a:t>As digital technologies revolutionize how students learn in the classroom, the same is also true on how students are assessed</a:t>
            </a:r>
          </a:p>
          <a:p>
            <a:r>
              <a:rPr lang="en-US" altLang="x-none" dirty="0"/>
              <a:t>Digital E-books and other multi-media uses for chemistry presentation evolve, so too will representation of this technical content</a:t>
            </a:r>
          </a:p>
          <a:p>
            <a:endParaRPr lang="en-US" altLang="x-none"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5400" dirty="0" smtClean="0"/>
              <a:t>Some definitions</a:t>
            </a:r>
            <a:endParaRPr lang="en-US" sz="5400" dirty="0"/>
          </a:p>
        </p:txBody>
      </p:sp>
      <p:sp>
        <p:nvSpPr>
          <p:cNvPr id="3" name="Content Placeholder 2"/>
          <p:cNvSpPr>
            <a:spLocks noGrp="1"/>
          </p:cNvSpPr>
          <p:nvPr>
            <p:ph idx="1"/>
          </p:nvPr>
        </p:nvSpPr>
        <p:spPr/>
        <p:txBody>
          <a:bodyPr/>
          <a:lstStyle/>
          <a:p>
            <a:r>
              <a:rPr lang="en-US" sz="4400" b="1" dirty="0" smtClean="0"/>
              <a:t>SSML</a:t>
            </a:r>
            <a:r>
              <a:rPr lang="en-US" sz="4400" dirty="0" smtClean="0"/>
              <a:t> </a:t>
            </a:r>
            <a:r>
              <a:rPr lang="mr-IN" sz="4400" dirty="0" smtClean="0"/>
              <a:t>–</a:t>
            </a:r>
            <a:r>
              <a:rPr lang="en-US" sz="4400" dirty="0" smtClean="0"/>
              <a:t>Speech Synthesis Markup Language</a:t>
            </a:r>
            <a:endParaRPr lang="en-US" sz="4400" dirty="0" smtClean="0"/>
          </a:p>
          <a:p>
            <a:pPr lvl="1"/>
            <a:r>
              <a:rPr lang="en-US" sz="4400" dirty="0" smtClean="0"/>
              <a:t> A W3C standard  supported by some* TTS engines that allows authors to </a:t>
            </a:r>
            <a:r>
              <a:rPr lang="en-US" sz="4400" dirty="0" smtClean="0"/>
              <a:t>control presentation, pronunciation, prosody, etc. of text spoken by the TTS</a:t>
            </a:r>
            <a:br>
              <a:rPr lang="en-US" sz="4400" dirty="0" smtClean="0"/>
            </a:br>
            <a:endParaRPr lang="en-US" sz="4400" dirty="0" smtClean="0"/>
          </a:p>
          <a:p>
            <a:pPr marL="487743" lvl="1" indent="0">
              <a:buNone/>
            </a:pPr>
            <a:r>
              <a:rPr lang="en-US" sz="4400" dirty="0" smtClean="0"/>
              <a:t>*</a:t>
            </a:r>
            <a:r>
              <a:rPr lang="en-US" sz="4000" dirty="0" smtClean="0"/>
              <a:t>Which TTS:</a:t>
            </a:r>
            <a:endParaRPr lang="en-US" sz="4000" dirty="0"/>
          </a:p>
          <a:p>
            <a:pPr lvl="2"/>
            <a:r>
              <a:rPr lang="en-US" dirty="0" smtClean="0"/>
              <a:t>Windows 10 TTS, </a:t>
            </a:r>
            <a:r>
              <a:rPr lang="en-US" dirty="0" err="1" smtClean="0"/>
              <a:t>Ivona</a:t>
            </a:r>
            <a:r>
              <a:rPr lang="en-US" dirty="0" smtClean="0"/>
              <a:t>, Cepstral, Watson, </a:t>
            </a:r>
            <a:r>
              <a:rPr lang="en-US" dirty="0" err="1" smtClean="0"/>
              <a:t>etc</a:t>
            </a:r>
            <a:endParaRPr lang="en-US" dirty="0" smtClean="0"/>
          </a:p>
          <a:p>
            <a:pPr lvl="2"/>
            <a:r>
              <a:rPr lang="en-US" dirty="0" err="1" smtClean="0"/>
              <a:t>MacOS</a:t>
            </a:r>
            <a:r>
              <a:rPr lang="en-US" dirty="0" smtClean="0"/>
              <a:t>/iOS TTS have their own Speech markup</a:t>
            </a:r>
          </a:p>
        </p:txBody>
      </p:sp>
    </p:spTree>
    <p:extLst>
      <p:ext uri="{BB962C8B-B14F-4D97-AF65-F5344CB8AC3E}">
        <p14:creationId xmlns:p14="http://schemas.microsoft.com/office/powerpoint/2010/main" val="50623563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Quick </a:t>
            </a:r>
            <a:r>
              <a:rPr lang="en-US" dirty="0" err="1" smtClean="0"/>
              <a:t>Chem</a:t>
            </a:r>
            <a:r>
              <a:rPr lang="en-US" dirty="0" smtClean="0"/>
              <a:t> Demo</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36438309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 name="Shape 156"/>
          <p:cNvSpPr>
            <a:spLocks noGrp="1"/>
          </p:cNvSpPr>
          <p:nvPr>
            <p:ph type="title"/>
          </p:nvPr>
        </p:nvSpPr>
        <p:spPr>
          <a:prstGeom prst="rect">
            <a:avLst/>
          </a:prstGeom>
        </p:spPr>
        <p:txBody>
          <a:bodyPr/>
          <a:lstStyle/>
          <a:p>
            <a:r>
              <a:t>Questions….</a:t>
            </a:r>
          </a:p>
        </p:txBody>
      </p:sp>
      <p:sp>
        <p:nvSpPr>
          <p:cNvPr id="157" name="Shape 157"/>
          <p:cNvSpPr>
            <a:spLocks noGrp="1"/>
          </p:cNvSpPr>
          <p:nvPr>
            <p:ph type="body" idx="1"/>
          </p:nvPr>
        </p:nvSpPr>
        <p:spPr>
          <a:prstGeom prst="rect">
            <a:avLst/>
          </a:prstGeom>
        </p:spPr>
        <p:txBody>
          <a:bodyPr/>
          <a:lstStyle/>
          <a:p>
            <a:r>
              <a:rPr sz="2800" dirty="0"/>
              <a:t>So whose problem is this anyway?  It breaks down, in </a:t>
            </a:r>
            <a:r>
              <a:rPr lang="en-US" sz="2800" dirty="0" smtClean="0"/>
              <a:t>our </a:t>
            </a:r>
            <a:r>
              <a:rPr sz="2800" dirty="0" smtClean="0"/>
              <a:t>view</a:t>
            </a:r>
            <a:r>
              <a:rPr sz="2800" dirty="0"/>
              <a:t>, to the following:</a:t>
            </a:r>
          </a:p>
          <a:p>
            <a:pPr marL="1270127" lvl="1" indent="-635064">
              <a:buSzPct val="100000"/>
              <a:buAutoNum type="arabicPeriod"/>
            </a:pPr>
            <a:r>
              <a:rPr sz="2800" b="1" dirty="0">
                <a:latin typeface="Helvetica"/>
                <a:ea typeface="Helvetica"/>
                <a:cs typeface="Helvetica"/>
                <a:sym typeface="Helvetica"/>
              </a:rPr>
              <a:t>Content</a:t>
            </a:r>
            <a:r>
              <a:rPr sz="2800" dirty="0"/>
              <a:t> - a valid method (that doesn't break rendering) to encode SSML in HTML</a:t>
            </a:r>
          </a:p>
          <a:p>
            <a:pPr marL="1270127" lvl="1" indent="-635064">
              <a:buSzPct val="100000"/>
              <a:buAutoNum type="arabicPeriod"/>
            </a:pPr>
            <a:r>
              <a:rPr sz="2800" b="1" dirty="0">
                <a:latin typeface="Helvetica"/>
                <a:ea typeface="Helvetica"/>
                <a:cs typeface="Helvetica"/>
                <a:sym typeface="Helvetica"/>
              </a:rPr>
              <a:t>Assistive Technology</a:t>
            </a:r>
            <a:r>
              <a:rPr sz="2800" dirty="0"/>
              <a:t> - AT must be able to consume the SSML from the content, and...</a:t>
            </a:r>
          </a:p>
          <a:p>
            <a:pPr marL="1270127" lvl="1" indent="-635064">
              <a:buSzPct val="100000"/>
              <a:buAutoNum type="arabicPeriod"/>
            </a:pPr>
            <a:r>
              <a:rPr sz="2800" b="1" dirty="0">
                <a:latin typeface="Helvetica"/>
                <a:ea typeface="Helvetica"/>
                <a:cs typeface="Helvetica"/>
                <a:sym typeface="Helvetica"/>
              </a:rPr>
              <a:t>Text to Speech Engines</a:t>
            </a:r>
            <a:r>
              <a:rPr sz="2800" dirty="0"/>
              <a:t> - must consume and utilize SSML in rendering speech</a:t>
            </a:r>
          </a:p>
        </p:txBody>
      </p:sp>
    </p:spTree>
  </p:cSld>
  <p:clrMapOvr>
    <a:masterClrMapping/>
  </p:clrMapOvr>
  <p:transition spd="med"/>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Shape 131"/>
          <p:cNvSpPr>
            <a:spLocks noGrp="1"/>
          </p:cNvSpPr>
          <p:nvPr>
            <p:ph type="title"/>
          </p:nvPr>
        </p:nvSpPr>
        <p:spPr>
          <a:prstGeom prst="rect">
            <a:avLst/>
          </a:prstGeom>
        </p:spPr>
        <p:txBody>
          <a:bodyPr/>
          <a:lstStyle/>
          <a:p>
            <a:r>
              <a:rPr lang="en-US" b="1" dirty="0" smtClean="0"/>
              <a:t>So where are we</a:t>
            </a:r>
            <a:r>
              <a:rPr b="1" dirty="0" smtClean="0"/>
              <a:t>?</a:t>
            </a:r>
            <a:endParaRPr b="1" dirty="0"/>
          </a:p>
        </p:txBody>
      </p:sp>
      <p:sp>
        <p:nvSpPr>
          <p:cNvPr id="132" name="Shape 132"/>
          <p:cNvSpPr>
            <a:spLocks noGrp="1"/>
          </p:cNvSpPr>
          <p:nvPr>
            <p:ph type="body" idx="1"/>
          </p:nvPr>
        </p:nvSpPr>
        <p:spPr>
          <a:prstGeom prst="rect">
            <a:avLst/>
          </a:prstGeom>
        </p:spPr>
        <p:txBody>
          <a:bodyPr/>
          <a:lstStyle/>
          <a:p>
            <a:r>
              <a:rPr sz="3600" dirty="0"/>
              <a:t>Emerging is an </a:t>
            </a:r>
            <a:r>
              <a:rPr sz="3600" b="1" dirty="0">
                <a:latin typeface="Helvetica"/>
                <a:ea typeface="Helvetica"/>
                <a:cs typeface="Helvetica"/>
                <a:sym typeface="Helvetica"/>
              </a:rPr>
              <a:t>attribute model</a:t>
            </a:r>
            <a:r>
              <a:rPr sz="3600" dirty="0"/>
              <a:t> for incorporating SSML into HTML. </a:t>
            </a:r>
          </a:p>
          <a:p>
            <a:r>
              <a:rPr sz="3600" dirty="0"/>
              <a:t>The approach is </a:t>
            </a:r>
            <a:r>
              <a:rPr sz="3600" b="1" dirty="0">
                <a:latin typeface="Helvetica"/>
                <a:ea typeface="Helvetica"/>
                <a:cs typeface="Helvetica"/>
                <a:sym typeface="Helvetica"/>
              </a:rPr>
              <a:t>already in EPUB3 (partial)</a:t>
            </a:r>
            <a:r>
              <a:rPr sz="3600" dirty="0"/>
              <a:t> </a:t>
            </a:r>
          </a:p>
          <a:p>
            <a:r>
              <a:rPr sz="3600" dirty="0"/>
              <a:t>A </a:t>
            </a:r>
            <a:r>
              <a:rPr sz="3600" b="1" dirty="0">
                <a:latin typeface="Helvetica"/>
                <a:ea typeface="Helvetica"/>
                <a:cs typeface="Helvetica"/>
                <a:sym typeface="Helvetica"/>
              </a:rPr>
              <a:t>data-attribute model is being </a:t>
            </a:r>
            <a:r>
              <a:rPr sz="3600" b="1" dirty="0" smtClean="0">
                <a:latin typeface="Helvetica"/>
                <a:ea typeface="Helvetica"/>
                <a:cs typeface="Helvetica"/>
                <a:sym typeface="Helvetica"/>
              </a:rPr>
              <a:t>explored</a:t>
            </a:r>
            <a:r>
              <a:rPr lang="en-US" sz="3600" b="1" dirty="0" smtClean="0">
                <a:latin typeface="Helvetica"/>
                <a:ea typeface="Helvetica"/>
                <a:cs typeface="Helvetica"/>
                <a:sym typeface="Helvetica"/>
              </a:rPr>
              <a:t>/used</a:t>
            </a:r>
            <a:r>
              <a:rPr sz="3600" b="1" dirty="0" smtClean="0">
                <a:latin typeface="Helvetica"/>
                <a:ea typeface="Helvetica"/>
                <a:cs typeface="Helvetica"/>
                <a:sym typeface="Helvetica"/>
              </a:rPr>
              <a:t> </a:t>
            </a:r>
            <a:r>
              <a:rPr sz="3600" b="1" dirty="0">
                <a:latin typeface="Helvetica"/>
                <a:ea typeface="Helvetica"/>
                <a:cs typeface="Helvetica"/>
                <a:sym typeface="Helvetica"/>
              </a:rPr>
              <a:t>by some</a:t>
            </a:r>
            <a:r>
              <a:rPr sz="3600" dirty="0"/>
              <a:t> vendors as </a:t>
            </a:r>
            <a:r>
              <a:rPr sz="3600" dirty="0" smtClean="0"/>
              <a:t>solution </a:t>
            </a:r>
            <a:r>
              <a:rPr sz="3600" dirty="0"/>
              <a:t>for custom, built-in AT</a:t>
            </a:r>
            <a:r>
              <a:rPr sz="3600" b="1" dirty="0">
                <a:latin typeface="Helvetica"/>
                <a:ea typeface="Helvetica"/>
                <a:cs typeface="Helvetica"/>
                <a:sym typeface="Helvetica"/>
              </a:rPr>
              <a:t>*</a:t>
            </a:r>
            <a:r>
              <a:rPr sz="3600" dirty="0"/>
              <a:t> in assessment delivery platforms.</a:t>
            </a:r>
          </a:p>
          <a:p>
            <a:pPr marL="0" indent="0">
              <a:buNone/>
            </a:pPr>
            <a:r>
              <a:rPr sz="3600" dirty="0"/>
              <a:t>* </a:t>
            </a:r>
            <a:r>
              <a:rPr sz="2800" i="1" dirty="0">
                <a:latin typeface="Helvetica"/>
                <a:ea typeface="Helvetica"/>
                <a:cs typeface="Helvetica"/>
                <a:sym typeface="Helvetica"/>
              </a:rPr>
              <a:t>Read Aloud for LD and Language Learners</a:t>
            </a:r>
          </a:p>
        </p:txBody>
      </p:sp>
    </p:spTree>
    <p:extLst>
      <p:ext uri="{BB962C8B-B14F-4D97-AF65-F5344CB8AC3E}">
        <p14:creationId xmlns:p14="http://schemas.microsoft.com/office/powerpoint/2010/main" val="417044910"/>
      </p:ext>
    </p:extLst>
  </p:cSld>
  <p:clrMapOvr>
    <a:masterClrMapping/>
  </p:clrMapOvr>
  <p:transition spd="med"/>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 what next?</a:t>
            </a:r>
            <a:endParaRPr lang="en-US" dirty="0"/>
          </a:p>
        </p:txBody>
      </p:sp>
      <p:sp>
        <p:nvSpPr>
          <p:cNvPr id="159" name="Shape 159"/>
          <p:cNvSpPr>
            <a:spLocks noGrp="1"/>
          </p:cNvSpPr>
          <p:nvPr>
            <p:ph idx="1"/>
          </p:nvPr>
        </p:nvSpPr>
        <p:spPr>
          <a:prstGeom prst="rect">
            <a:avLst/>
          </a:prstGeom>
        </p:spPr>
        <p:txBody>
          <a:bodyPr/>
          <a:lstStyle/>
          <a:p>
            <a:pPr defTabSz="449878">
              <a:spcBef>
                <a:spcPts val="3200"/>
              </a:spcBef>
              <a:defRPr sz="2772"/>
            </a:pPr>
            <a:r>
              <a:rPr lang="en-US" sz="3200" dirty="0" smtClean="0"/>
              <a:t>How do arrive at an good solution that works for authors and AT?</a:t>
            </a:r>
            <a:r>
              <a:rPr sz="3200" dirty="0"/>
              <a:t/>
            </a:r>
            <a:br>
              <a:rPr sz="3200" dirty="0"/>
            </a:br>
            <a:r>
              <a:rPr dirty="0"/>
              <a:t/>
            </a:r>
            <a:br>
              <a:rPr dirty="0"/>
            </a:br>
            <a:r>
              <a:rPr sz="3200" dirty="0"/>
              <a:t>How will the AT consume the SSML markup? </a:t>
            </a:r>
            <a:r>
              <a:rPr sz="3200" dirty="0" smtClean="0"/>
              <a:t>I</a:t>
            </a:r>
            <a:endParaRPr lang="en-US" sz="3200" dirty="0" smtClean="0"/>
          </a:p>
          <a:p>
            <a:pPr defTabSz="449878">
              <a:spcBef>
                <a:spcPts val="3200"/>
              </a:spcBef>
              <a:defRPr sz="2772"/>
            </a:pPr>
            <a:r>
              <a:rPr lang="en-US" sz="3200" dirty="0"/>
              <a:t>I</a:t>
            </a:r>
            <a:r>
              <a:rPr sz="3200" dirty="0" smtClean="0"/>
              <a:t>s </a:t>
            </a:r>
            <a:r>
              <a:rPr sz="3200" dirty="0"/>
              <a:t>there a mechanism in the accessibility API that will allow consuming and keeping separate the SSML cues so that the visually rendered text </a:t>
            </a:r>
            <a:r>
              <a:rPr sz="3200" dirty="0" smtClean="0"/>
              <a:t>is </a:t>
            </a:r>
            <a:r>
              <a:rPr sz="3200" dirty="0"/>
              <a:t>sent to the braille </a:t>
            </a:r>
            <a:r>
              <a:rPr sz="3200" dirty="0" smtClean="0"/>
              <a:t>display</a:t>
            </a:r>
            <a:r>
              <a:rPr lang="en-US" sz="3200" dirty="0" smtClean="0"/>
              <a:t> and the SSML hinted text goes to the TTS.</a:t>
            </a:r>
          </a:p>
          <a:p>
            <a:pPr defTabSz="449878">
              <a:spcBef>
                <a:spcPts val="3200"/>
              </a:spcBef>
              <a:defRPr sz="2772"/>
            </a:pPr>
            <a:r>
              <a:rPr lang="en-US" sz="3200" dirty="0" smtClean="0"/>
              <a:t>Are WAI-ARIA extensions needed?</a:t>
            </a:r>
          </a:p>
          <a:p>
            <a:pPr defTabSz="449878">
              <a:spcBef>
                <a:spcPts val="3200"/>
              </a:spcBef>
              <a:defRPr sz="2772"/>
            </a:pPr>
            <a:r>
              <a:rPr lang="en-US" sz="3600" dirty="0" smtClean="0"/>
              <a:t>We need to get AT vendors involved in this discussion</a:t>
            </a:r>
            <a:r>
              <a:rPr lang="mr-IN" sz="3600" dirty="0" smtClean="0"/>
              <a:t>…</a:t>
            </a:r>
            <a:r>
              <a:rPr lang="en-US" sz="3600" dirty="0" smtClean="0"/>
              <a:t> some are.</a:t>
            </a:r>
            <a:endParaRPr lang="en-US" sz="4400"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Shape 161"/>
          <p:cNvSpPr>
            <a:spLocks noGrp="1"/>
          </p:cNvSpPr>
          <p:nvPr>
            <p:ph type="body" sz="quarter" idx="13"/>
          </p:nvPr>
        </p:nvSpPr>
        <p:spPr>
          <a:xfrm>
            <a:off x="1130301" y="2315880"/>
            <a:ext cx="10464800" cy="2862322"/>
          </a:xfrm>
          <a:prstGeom prst="rect">
            <a:avLst/>
          </a:prstGeom>
        </p:spPr>
        <p:txBody>
          <a:bodyPr/>
          <a:lstStyle>
            <a:lvl1pPr>
              <a:defRPr sz="4500"/>
            </a:lvl1pPr>
          </a:lstStyle>
          <a:p>
            <a:endParaRPr lang="en-US" dirty="0" smtClean="0"/>
          </a:p>
          <a:p>
            <a:r>
              <a:rPr lang="en-US" dirty="0" smtClean="0"/>
              <a:t>Let’s work together to find a solution that advances accessibility we can all live with.</a:t>
            </a:r>
            <a:endParaRPr dirty="0"/>
          </a:p>
        </p:txBody>
      </p:sp>
      <p:sp>
        <p:nvSpPr>
          <p:cNvPr id="162" name="Shape 162"/>
          <p:cNvSpPr/>
          <p:nvPr/>
        </p:nvSpPr>
        <p:spPr>
          <a:xfrm>
            <a:off x="1707581" y="5311878"/>
            <a:ext cx="9310241" cy="194925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hlinkClick r:id="rId2"/>
              </a:defRPr>
            </a:lvl1pPr>
          </a:lstStyle>
          <a:p>
            <a:r>
              <a:rPr sz="4000" dirty="0">
                <a:hlinkClick r:id="rId2"/>
              </a:rPr>
              <a:t>https://</a:t>
            </a:r>
            <a:r>
              <a:rPr sz="4000" dirty="0" smtClean="0">
                <a:hlinkClick r:id="rId2"/>
              </a:rPr>
              <a:t>github.com/mhakkinen/SSML-issues</a:t>
            </a:r>
            <a:endParaRPr lang="en-US" sz="4000" dirty="0" smtClean="0"/>
          </a:p>
          <a:p>
            <a:endParaRPr lang="en-US" sz="4000" dirty="0"/>
          </a:p>
          <a:p>
            <a:r>
              <a:rPr lang="en-US" sz="4000" dirty="0" err="1" smtClean="0"/>
              <a:t>mhakkinen@ets.org</a:t>
            </a:r>
            <a:endParaRPr sz="4000" dirty="0"/>
          </a:p>
        </p:txBody>
      </p:sp>
    </p:spTree>
  </p:cSld>
  <p:clrMapOvr>
    <a:masterClrMapping/>
  </p:clrMapOvr>
  <p:transition spd="med"/>
  <p:timing>
    <p:tnLst>
      <p:par>
        <p:cTn id="1" dur="indefinite" restart="never" fill="hold"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Shape 122"/>
          <p:cNvSpPr>
            <a:spLocks noGrp="1"/>
          </p:cNvSpPr>
          <p:nvPr>
            <p:ph type="title"/>
          </p:nvPr>
        </p:nvSpPr>
        <p:spPr>
          <a:prstGeom prst="rect">
            <a:avLst/>
          </a:prstGeom>
        </p:spPr>
        <p:txBody>
          <a:bodyPr/>
          <a:lstStyle/>
          <a:p>
            <a:r>
              <a:rPr sz="4400" b="1" dirty="0"/>
              <a:t>The problem</a:t>
            </a:r>
          </a:p>
        </p:txBody>
      </p:sp>
      <p:sp>
        <p:nvSpPr>
          <p:cNvPr id="123" name="Shape 123"/>
          <p:cNvSpPr>
            <a:spLocks noGrp="1"/>
          </p:cNvSpPr>
          <p:nvPr>
            <p:ph type="body" idx="1"/>
          </p:nvPr>
        </p:nvSpPr>
        <p:spPr>
          <a:prstGeom prst="rect">
            <a:avLst/>
          </a:prstGeom>
        </p:spPr>
        <p:txBody>
          <a:bodyPr/>
          <a:lstStyle/>
          <a:p>
            <a:pPr marL="413426" indent="-413426" defTabSz="543359">
              <a:spcBef>
                <a:spcPts val="3900"/>
              </a:spcBef>
              <a:defRPr sz="3348"/>
            </a:pPr>
            <a:r>
              <a:rPr b="1" dirty="0">
                <a:latin typeface="Helvetica"/>
                <a:ea typeface="Helvetica"/>
                <a:cs typeface="Helvetica"/>
                <a:sym typeface="Helvetica"/>
              </a:rPr>
              <a:t>Accurate, consistent pronunciation and presentation</a:t>
            </a:r>
            <a:r>
              <a:rPr dirty="0"/>
              <a:t> of content is an essential requirement in education, especially in assessment. </a:t>
            </a:r>
          </a:p>
          <a:p>
            <a:pPr marL="413426" indent="-413426" defTabSz="543359">
              <a:spcBef>
                <a:spcPts val="3900"/>
              </a:spcBef>
              <a:defRPr sz="3348"/>
            </a:pPr>
            <a:r>
              <a:rPr dirty="0"/>
              <a:t>It is currently a </a:t>
            </a:r>
            <a:r>
              <a:rPr b="1" dirty="0">
                <a:latin typeface="Helvetica"/>
                <a:ea typeface="Helvetica"/>
                <a:cs typeface="Helvetica"/>
                <a:sym typeface="Helvetica"/>
              </a:rPr>
              <a:t>major challenge area</a:t>
            </a:r>
            <a:r>
              <a:rPr dirty="0"/>
              <a:t>, and </a:t>
            </a:r>
            <a:r>
              <a:rPr lang="en-US" dirty="0" smtClean="0"/>
              <a:t>we </a:t>
            </a:r>
            <a:r>
              <a:rPr dirty="0" smtClean="0"/>
              <a:t>are </a:t>
            </a:r>
            <a:r>
              <a:rPr b="1" dirty="0">
                <a:latin typeface="Helvetica"/>
                <a:ea typeface="Helvetica"/>
                <a:cs typeface="Helvetica"/>
                <a:sym typeface="Helvetica"/>
              </a:rPr>
              <a:t>looking for a standards-based solution</a:t>
            </a:r>
            <a:r>
              <a:rPr dirty="0"/>
              <a:t>. </a:t>
            </a:r>
          </a:p>
          <a:p>
            <a:pPr marL="413426" indent="-413426" defTabSz="543359">
              <a:spcBef>
                <a:spcPts val="3900"/>
              </a:spcBef>
              <a:defRPr sz="3348"/>
            </a:pPr>
            <a:r>
              <a:rPr b="1" dirty="0" smtClean="0">
                <a:latin typeface="Helvetica"/>
                <a:ea typeface="Helvetica"/>
                <a:cs typeface="Helvetica"/>
                <a:sym typeface="Helvetica"/>
              </a:rPr>
              <a:t>SSML</a:t>
            </a:r>
            <a:r>
              <a:rPr lang="en-US" b="1" dirty="0" smtClean="0">
                <a:latin typeface="Helvetica"/>
                <a:ea typeface="Helvetica"/>
                <a:cs typeface="Helvetica"/>
                <a:sym typeface="Helvetica"/>
              </a:rPr>
              <a:t> </a:t>
            </a:r>
            <a:r>
              <a:rPr dirty="0" smtClean="0"/>
              <a:t>have </a:t>
            </a:r>
            <a:r>
              <a:rPr dirty="0"/>
              <a:t>been identified as an effective solution. </a:t>
            </a:r>
          </a:p>
          <a:p>
            <a:pPr marL="413426" indent="-413426" defTabSz="543359">
              <a:spcBef>
                <a:spcPts val="3900"/>
              </a:spcBef>
              <a:defRPr sz="3348"/>
            </a:pPr>
            <a:r>
              <a:rPr dirty="0"/>
              <a:t>However, </a:t>
            </a:r>
            <a:r>
              <a:rPr b="1" dirty="0">
                <a:latin typeface="Helvetica"/>
                <a:ea typeface="Helvetica"/>
                <a:cs typeface="Helvetica"/>
                <a:sym typeface="Helvetica"/>
              </a:rPr>
              <a:t>support in content and assistive technology is lacking.</a:t>
            </a:r>
          </a:p>
        </p:txBody>
      </p:sp>
    </p:spTree>
  </p:cSld>
  <p:clrMapOvr>
    <a:masterClrMapping/>
  </p:clrMapOvr>
  <p:transition spd="med"/>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Did you know that consumer devices support SSML?</a:t>
            </a:r>
            <a:endParaRPr lang="en-US" b="1" dirty="0"/>
          </a:p>
        </p:txBody>
      </p:sp>
      <p:pic>
        <p:nvPicPr>
          <p:cNvPr id="4" name="Picture 3"/>
          <p:cNvPicPr>
            <a:picLocks noChangeAspect="1"/>
          </p:cNvPicPr>
          <p:nvPr/>
        </p:nvPicPr>
        <p:blipFill>
          <a:blip r:embed="rId2"/>
          <a:stretch>
            <a:fillRect/>
          </a:stretch>
        </p:blipFill>
        <p:spPr>
          <a:xfrm>
            <a:off x="1775827" y="2749995"/>
            <a:ext cx="3611417" cy="3611417"/>
          </a:xfrm>
          <a:prstGeom prst="rect">
            <a:avLst/>
          </a:prstGeom>
        </p:spPr>
      </p:pic>
      <p:pic>
        <p:nvPicPr>
          <p:cNvPr id="5" name="Picture 4"/>
          <p:cNvPicPr>
            <a:picLocks noChangeAspect="1"/>
          </p:cNvPicPr>
          <p:nvPr/>
        </p:nvPicPr>
        <p:blipFill>
          <a:blip r:embed="rId3"/>
          <a:stretch>
            <a:fillRect/>
          </a:stretch>
        </p:blipFill>
        <p:spPr>
          <a:xfrm>
            <a:off x="8181788" y="2662927"/>
            <a:ext cx="3454400" cy="3454400"/>
          </a:xfrm>
          <a:prstGeom prst="rect">
            <a:avLst/>
          </a:prstGeom>
        </p:spPr>
      </p:pic>
      <p:sp>
        <p:nvSpPr>
          <p:cNvPr id="6" name="TextBox 5"/>
          <p:cNvSpPr txBox="1"/>
          <p:nvPr/>
        </p:nvSpPr>
        <p:spPr>
          <a:xfrm>
            <a:off x="894080" y="6802099"/>
            <a:ext cx="11351825" cy="1200329"/>
          </a:xfrm>
          <a:prstGeom prst="rect">
            <a:avLst/>
          </a:prstGeom>
          <a:noFill/>
        </p:spPr>
        <p:txBody>
          <a:bodyPr wrap="square" rtlCol="0">
            <a:spAutoFit/>
          </a:bodyPr>
          <a:lstStyle/>
          <a:p>
            <a:r>
              <a:rPr lang="en-US" dirty="0" smtClean="0"/>
              <a:t>Content authors for these “non-visual” platforms can use SSML to improve the quality of the spoken output.</a:t>
            </a:r>
            <a:endParaRPr lang="en-US" dirty="0"/>
          </a:p>
        </p:txBody>
      </p:sp>
    </p:spTree>
    <p:extLst>
      <p:ext uri="{BB962C8B-B14F-4D97-AF65-F5344CB8AC3E}">
        <p14:creationId xmlns:p14="http://schemas.microsoft.com/office/powerpoint/2010/main" val="13004658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 we have to ask:</a:t>
            </a:r>
            <a:endParaRPr lang="en-US" dirty="0"/>
          </a:p>
        </p:txBody>
      </p:sp>
      <p:sp>
        <p:nvSpPr>
          <p:cNvPr id="3" name="Content Placeholder 2"/>
          <p:cNvSpPr>
            <a:spLocks noGrp="1"/>
          </p:cNvSpPr>
          <p:nvPr>
            <p:ph idx="1"/>
          </p:nvPr>
        </p:nvSpPr>
        <p:spPr>
          <a:xfrm>
            <a:off x="894080" y="1939432"/>
            <a:ext cx="11216640" cy="1467156"/>
          </a:xfrm>
        </p:spPr>
        <p:txBody>
          <a:bodyPr/>
          <a:lstStyle/>
          <a:p>
            <a:pPr marL="0" indent="0">
              <a:buNone/>
            </a:pPr>
            <a:r>
              <a:rPr lang="en-US" dirty="0" smtClean="0"/>
              <a:t>If low cost consumer products can support SSML to improve user experience</a:t>
            </a:r>
            <a:r>
              <a:rPr lang="mr-IN" dirty="0" smtClean="0"/>
              <a:t>…</a:t>
            </a:r>
            <a:endParaRPr lang="en-US" dirty="0" smtClean="0"/>
          </a:p>
        </p:txBody>
      </p:sp>
      <p:sp>
        <p:nvSpPr>
          <p:cNvPr id="5" name="Content Placeholder 2"/>
          <p:cNvSpPr txBox="1">
            <a:spLocks/>
          </p:cNvSpPr>
          <p:nvPr/>
        </p:nvSpPr>
        <p:spPr bwMode="auto">
          <a:xfrm>
            <a:off x="589280" y="4189573"/>
            <a:ext cx="11216640" cy="14671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43872" indent="-243872" algn="l" rtl="0" eaLnBrk="1" fontAlgn="base" hangingPunct="1">
              <a:lnSpc>
                <a:spcPct val="100000"/>
              </a:lnSpc>
              <a:spcBef>
                <a:spcPts val="1067"/>
              </a:spcBef>
              <a:spcAft>
                <a:spcPct val="0"/>
              </a:spcAft>
              <a:buFont typeface="Arial" panose="020B0604020202020204" pitchFamily="34" charset="0"/>
              <a:buChar char="•"/>
              <a:defRPr sz="4001" kern="1200">
                <a:solidFill>
                  <a:schemeClr val="tx1"/>
                </a:solidFill>
                <a:latin typeface="+mn-lt"/>
                <a:ea typeface="Verdana" panose="020B0604030504040204" pitchFamily="34" charset="0"/>
                <a:cs typeface="Verdana" panose="020B0604030504040204" pitchFamily="34" charset="0"/>
              </a:defRPr>
            </a:lvl1pPr>
            <a:lvl2pPr marL="731615" indent="-243872" algn="l" rtl="0" eaLnBrk="1" fontAlgn="base" hangingPunct="1">
              <a:lnSpc>
                <a:spcPct val="100000"/>
              </a:lnSpc>
              <a:spcBef>
                <a:spcPts val="1067"/>
              </a:spcBef>
              <a:spcAft>
                <a:spcPct val="0"/>
              </a:spcAft>
              <a:buFont typeface="Arial" panose="020B0604020202020204" pitchFamily="34" charset="0"/>
              <a:buChar char="•"/>
              <a:defRPr sz="4001" kern="1200">
                <a:solidFill>
                  <a:schemeClr val="tx1"/>
                </a:solidFill>
                <a:latin typeface="+mn-lt"/>
                <a:ea typeface="Verdana" panose="020B0604030504040204" pitchFamily="34" charset="0"/>
                <a:cs typeface="Verdana" panose="020B0604030504040204" pitchFamily="34" charset="0"/>
              </a:defRPr>
            </a:lvl2pPr>
            <a:lvl3pPr marL="1219360" indent="-243872" algn="l" rtl="0" eaLnBrk="1" fontAlgn="base" hangingPunct="1">
              <a:lnSpc>
                <a:spcPct val="100000"/>
              </a:lnSpc>
              <a:spcBef>
                <a:spcPts val="1067"/>
              </a:spcBef>
              <a:spcAft>
                <a:spcPct val="0"/>
              </a:spcAft>
              <a:buFont typeface="Arial" panose="020B0604020202020204" pitchFamily="34" charset="0"/>
              <a:buChar char="•"/>
              <a:defRPr sz="3600" kern="1200">
                <a:solidFill>
                  <a:schemeClr val="tx1"/>
                </a:solidFill>
                <a:latin typeface="+mn-lt"/>
                <a:ea typeface="Verdana" panose="020B0604030504040204" pitchFamily="34" charset="0"/>
                <a:cs typeface="Verdana" panose="020B0604030504040204" pitchFamily="34" charset="0"/>
              </a:defRPr>
            </a:lvl3pPr>
            <a:lvl4pPr marL="1707104" indent="-243872" algn="l" rtl="0" eaLnBrk="1" fontAlgn="base" hangingPunct="1">
              <a:lnSpc>
                <a:spcPct val="100000"/>
              </a:lnSpc>
              <a:spcBef>
                <a:spcPts val="533"/>
              </a:spcBef>
              <a:spcAft>
                <a:spcPct val="0"/>
              </a:spcAft>
              <a:buFont typeface="Arial" panose="020B0604020202020204" pitchFamily="34" charset="0"/>
              <a:buChar char="•"/>
              <a:defRPr sz="2801" kern="1200">
                <a:solidFill>
                  <a:schemeClr val="tx1"/>
                </a:solidFill>
                <a:latin typeface="+mn-lt"/>
                <a:ea typeface="Verdana" panose="020B0604030504040204" pitchFamily="34" charset="0"/>
                <a:cs typeface="Verdana" panose="020B0604030504040204" pitchFamily="34" charset="0"/>
              </a:defRPr>
            </a:lvl4pPr>
            <a:lvl5pPr marL="2194849" indent="-243872" algn="l" rtl="0" eaLnBrk="1" fontAlgn="base" hangingPunct="1">
              <a:lnSpc>
                <a:spcPct val="100000"/>
              </a:lnSpc>
              <a:spcBef>
                <a:spcPts val="533"/>
              </a:spcBef>
              <a:spcAft>
                <a:spcPct val="0"/>
              </a:spcAft>
              <a:buFont typeface="Arial" panose="020B0604020202020204" pitchFamily="34" charset="0"/>
              <a:buChar char="•"/>
              <a:defRPr sz="2801" kern="1200">
                <a:solidFill>
                  <a:schemeClr val="tx1"/>
                </a:solidFill>
                <a:latin typeface="+mn-lt"/>
                <a:ea typeface="Verdana" panose="020B0604030504040204" pitchFamily="34" charset="0"/>
                <a:cs typeface="Verdana" panose="020B0604030504040204" pitchFamily="34" charset="0"/>
              </a:defRPr>
            </a:lvl5pPr>
            <a:lvl6pPr marL="2682592" indent="-243872" algn="l" defTabSz="975488" rtl="0" eaLnBrk="1" latinLnBrk="0" hangingPunct="1">
              <a:lnSpc>
                <a:spcPct val="90000"/>
              </a:lnSpc>
              <a:spcBef>
                <a:spcPts val="533"/>
              </a:spcBef>
              <a:buFont typeface="Arial" panose="020B0604020202020204" pitchFamily="34" charset="0"/>
              <a:buChar char="•"/>
              <a:defRPr sz="1920" kern="1200">
                <a:solidFill>
                  <a:schemeClr val="tx1"/>
                </a:solidFill>
                <a:latin typeface="+mn-lt"/>
                <a:ea typeface="+mn-ea"/>
                <a:cs typeface="+mn-cs"/>
              </a:defRPr>
            </a:lvl6pPr>
            <a:lvl7pPr marL="3170336" indent="-243872" algn="l" defTabSz="975488" rtl="0" eaLnBrk="1" latinLnBrk="0" hangingPunct="1">
              <a:lnSpc>
                <a:spcPct val="90000"/>
              </a:lnSpc>
              <a:spcBef>
                <a:spcPts val="533"/>
              </a:spcBef>
              <a:buFont typeface="Arial" panose="020B0604020202020204" pitchFamily="34" charset="0"/>
              <a:buChar char="•"/>
              <a:defRPr sz="1920" kern="1200">
                <a:solidFill>
                  <a:schemeClr val="tx1"/>
                </a:solidFill>
                <a:latin typeface="+mn-lt"/>
                <a:ea typeface="+mn-ea"/>
                <a:cs typeface="+mn-cs"/>
              </a:defRPr>
            </a:lvl7pPr>
            <a:lvl8pPr marL="3658080" indent="-243872" algn="l" defTabSz="975488" rtl="0" eaLnBrk="1" latinLnBrk="0" hangingPunct="1">
              <a:lnSpc>
                <a:spcPct val="90000"/>
              </a:lnSpc>
              <a:spcBef>
                <a:spcPts val="533"/>
              </a:spcBef>
              <a:buFont typeface="Arial" panose="020B0604020202020204" pitchFamily="34" charset="0"/>
              <a:buChar char="•"/>
              <a:defRPr sz="1920" kern="1200">
                <a:solidFill>
                  <a:schemeClr val="tx1"/>
                </a:solidFill>
                <a:latin typeface="+mn-lt"/>
                <a:ea typeface="+mn-ea"/>
                <a:cs typeface="+mn-cs"/>
              </a:defRPr>
            </a:lvl8pPr>
            <a:lvl9pPr marL="4145825" indent="-243872" algn="l" defTabSz="975488" rtl="0" eaLnBrk="1" latinLnBrk="0" hangingPunct="1">
              <a:lnSpc>
                <a:spcPct val="90000"/>
              </a:lnSpc>
              <a:spcBef>
                <a:spcPts val="533"/>
              </a:spcBef>
              <a:buFont typeface="Arial" panose="020B0604020202020204" pitchFamily="34" charset="0"/>
              <a:buChar char="•"/>
              <a:defRPr sz="1920" kern="1200">
                <a:solidFill>
                  <a:schemeClr val="tx1"/>
                </a:solidFill>
                <a:latin typeface="+mn-lt"/>
                <a:ea typeface="+mn-ea"/>
                <a:cs typeface="+mn-cs"/>
              </a:defRPr>
            </a:lvl9pPr>
          </a:lstStyle>
          <a:p>
            <a:pPr marL="0" indent="0" algn="ctr" defTabSz="914400">
              <a:buFont typeface="Arial" panose="020B0604020202020204" pitchFamily="34" charset="0"/>
              <a:buNone/>
            </a:pPr>
            <a:r>
              <a:rPr lang="en-US" sz="5400" b="1" dirty="0" smtClean="0"/>
              <a:t>Why can’t Assistive Technologies???</a:t>
            </a:r>
            <a:endParaRPr lang="en-US" sz="5400" b="1" dirty="0" smtClean="0"/>
          </a:p>
        </p:txBody>
      </p:sp>
      <p:sp>
        <p:nvSpPr>
          <p:cNvPr id="6" name="TextBox 5"/>
          <p:cNvSpPr txBox="1"/>
          <p:nvPr/>
        </p:nvSpPr>
        <p:spPr>
          <a:xfrm>
            <a:off x="894080" y="5887018"/>
            <a:ext cx="11117375" cy="1446550"/>
          </a:xfrm>
          <a:prstGeom prst="rect">
            <a:avLst/>
          </a:prstGeom>
          <a:noFill/>
        </p:spPr>
        <p:txBody>
          <a:bodyPr wrap="square" rtlCol="0">
            <a:spAutoFit/>
          </a:bodyPr>
          <a:lstStyle/>
          <a:p>
            <a:r>
              <a:rPr lang="en-US" sz="4400" dirty="0" smtClean="0"/>
              <a:t>The answer is a bit complicated, but we believe solvable.</a:t>
            </a:r>
            <a:endParaRPr lang="en-US" sz="4400" dirty="0"/>
          </a:p>
        </p:txBody>
      </p:sp>
    </p:spTree>
    <p:extLst>
      <p:ext uri="{BB962C8B-B14F-4D97-AF65-F5344CB8AC3E}">
        <p14:creationId xmlns:p14="http://schemas.microsoft.com/office/powerpoint/2010/main" val="10057633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Here is an excuse we no longer accept:</a:t>
            </a:r>
            <a:endParaRPr lang="en-US" b="1" dirty="0"/>
          </a:p>
        </p:txBody>
      </p:sp>
      <p:sp>
        <p:nvSpPr>
          <p:cNvPr id="3" name="Content Placeholder 2"/>
          <p:cNvSpPr>
            <a:spLocks noGrp="1"/>
          </p:cNvSpPr>
          <p:nvPr>
            <p:ph idx="1"/>
          </p:nvPr>
        </p:nvSpPr>
        <p:spPr>
          <a:xfrm>
            <a:off x="894080" y="2586288"/>
            <a:ext cx="11216640" cy="1520944"/>
          </a:xfrm>
        </p:spPr>
        <p:txBody>
          <a:bodyPr/>
          <a:lstStyle/>
          <a:p>
            <a:pPr marL="0" indent="0">
              <a:buNone/>
            </a:pPr>
            <a:r>
              <a:rPr lang="en-US" dirty="0" smtClean="0"/>
              <a:t>“Screen reader users accept these pronunciation problems and can handle them”</a:t>
            </a:r>
            <a:endParaRPr lang="en-US" dirty="0"/>
          </a:p>
        </p:txBody>
      </p:sp>
      <p:sp>
        <p:nvSpPr>
          <p:cNvPr id="4" name="TextBox 3"/>
          <p:cNvSpPr txBox="1"/>
          <p:nvPr/>
        </p:nvSpPr>
        <p:spPr>
          <a:xfrm>
            <a:off x="1193895" y="4984377"/>
            <a:ext cx="9366529" cy="1446550"/>
          </a:xfrm>
          <a:prstGeom prst="rect">
            <a:avLst/>
          </a:prstGeom>
          <a:noFill/>
        </p:spPr>
        <p:txBody>
          <a:bodyPr wrap="square" rtlCol="0">
            <a:spAutoFit/>
          </a:bodyPr>
          <a:lstStyle/>
          <a:p>
            <a:r>
              <a:rPr lang="en-US" sz="4400" b="1" dirty="0" smtClean="0"/>
              <a:t>Maybe valid back when we didn’t have alternatives, but really, in 2017?</a:t>
            </a:r>
            <a:endParaRPr lang="en-US" sz="4400" b="1" dirty="0"/>
          </a:p>
        </p:txBody>
      </p:sp>
    </p:spTree>
    <p:extLst>
      <p:ext uri="{BB962C8B-B14F-4D97-AF65-F5344CB8AC3E}">
        <p14:creationId xmlns:p14="http://schemas.microsoft.com/office/powerpoint/2010/main" val="8851724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Shape 125"/>
          <p:cNvSpPr>
            <a:spLocks noGrp="1"/>
          </p:cNvSpPr>
          <p:nvPr>
            <p:ph type="title"/>
          </p:nvPr>
        </p:nvSpPr>
        <p:spPr>
          <a:prstGeom prst="rect">
            <a:avLst/>
          </a:prstGeom>
        </p:spPr>
        <p:txBody>
          <a:bodyPr/>
          <a:lstStyle/>
          <a:p>
            <a:r>
              <a:rPr lang="en-US" sz="3600" b="1" dirty="0" smtClean="0"/>
              <a:t>Additional standards for speech exist</a:t>
            </a:r>
            <a:endParaRPr sz="3600" b="1" dirty="0"/>
          </a:p>
        </p:txBody>
      </p:sp>
      <p:sp>
        <p:nvSpPr>
          <p:cNvPr id="126" name="Shape 126"/>
          <p:cNvSpPr>
            <a:spLocks noGrp="1"/>
          </p:cNvSpPr>
          <p:nvPr>
            <p:ph type="body" idx="1"/>
          </p:nvPr>
        </p:nvSpPr>
        <p:spPr>
          <a:prstGeom prst="rect">
            <a:avLst/>
          </a:prstGeom>
        </p:spPr>
        <p:txBody>
          <a:bodyPr/>
          <a:lstStyle/>
          <a:p>
            <a:pPr marL="217826" indent="-217826" defTabSz="286286">
              <a:spcBef>
                <a:spcPts val="2000"/>
              </a:spcBef>
              <a:defRPr sz="2597"/>
            </a:pPr>
            <a:r>
              <a:rPr sz="3600" dirty="0"/>
              <a:t>(In a perfect world) We’d like to see all three standards supported:</a:t>
            </a:r>
          </a:p>
          <a:p>
            <a:pPr marL="435653" lvl="1" indent="-217826" defTabSz="286286">
              <a:spcBef>
                <a:spcPts val="2000"/>
              </a:spcBef>
              <a:defRPr sz="2597" b="1">
                <a:latin typeface="Helvetica"/>
                <a:ea typeface="Helvetica"/>
                <a:cs typeface="Helvetica"/>
                <a:sym typeface="Helvetica"/>
              </a:defRPr>
            </a:pPr>
            <a:r>
              <a:rPr sz="3600" dirty="0" smtClean="0"/>
              <a:t>CSS3 </a:t>
            </a:r>
            <a:r>
              <a:rPr sz="3600" dirty="0"/>
              <a:t>Speech</a:t>
            </a:r>
          </a:p>
          <a:p>
            <a:pPr marL="653481" lvl="2" indent="-217826" defTabSz="286286">
              <a:spcBef>
                <a:spcPts val="2000"/>
              </a:spcBef>
              <a:defRPr sz="2597"/>
            </a:pPr>
            <a:r>
              <a:rPr sz="3600" dirty="0"/>
              <a:t>standardized spoken presentation styles, without altering content</a:t>
            </a:r>
          </a:p>
          <a:p>
            <a:pPr marL="435653" lvl="1" indent="-217826" defTabSz="286286">
              <a:spcBef>
                <a:spcPts val="2000"/>
              </a:spcBef>
              <a:defRPr sz="2597" b="1">
                <a:latin typeface="Helvetica"/>
                <a:ea typeface="Helvetica"/>
                <a:cs typeface="Helvetica"/>
                <a:sym typeface="Helvetica"/>
              </a:defRPr>
            </a:pPr>
            <a:r>
              <a:rPr sz="3600" dirty="0" smtClean="0"/>
              <a:t>PLS</a:t>
            </a:r>
            <a:r>
              <a:rPr lang="en-US" sz="3600" dirty="0" smtClean="0"/>
              <a:t> (pronunciation lexicon specification)</a:t>
            </a:r>
            <a:endParaRPr sz="3600" dirty="0"/>
          </a:p>
          <a:p>
            <a:pPr marL="653481" lvl="2" indent="-217826" defTabSz="286286">
              <a:spcBef>
                <a:spcPts val="2000"/>
              </a:spcBef>
              <a:defRPr sz="2597"/>
            </a:pPr>
            <a:r>
              <a:rPr sz="3600" dirty="0"/>
              <a:t>standardized pronunciation cues without altering content </a:t>
            </a:r>
            <a:endParaRPr lang="en-US" sz="3600" dirty="0" smtClean="0"/>
          </a:p>
          <a:p>
            <a:pPr marL="165736" lvl="1" indent="-217826" defTabSz="286286">
              <a:spcBef>
                <a:spcPts val="2000"/>
              </a:spcBef>
              <a:defRPr sz="2597"/>
            </a:pPr>
            <a:r>
              <a:rPr lang="en-US" sz="3600" dirty="0" smtClean="0"/>
              <a:t>But, let’s not ask for too much (yet!)</a:t>
            </a:r>
            <a:endParaRPr sz="3600" dirty="0"/>
          </a:p>
        </p:txBody>
      </p:sp>
    </p:spTree>
  </p:cSld>
  <p:clrMapOvr>
    <a:masterClrMapping/>
  </p:clrMapOvr>
  <p:transition spd="med"/>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smtClean="0"/>
              <a:t>Whose job is it?</a:t>
            </a:r>
            <a:endParaRPr lang="en-US" sz="4000" b="1" dirty="0"/>
          </a:p>
        </p:txBody>
      </p:sp>
      <p:sp>
        <p:nvSpPr>
          <p:cNvPr id="3" name="Text Placeholder 2"/>
          <p:cNvSpPr>
            <a:spLocks noGrp="1"/>
          </p:cNvSpPr>
          <p:nvPr>
            <p:ph type="body" idx="1"/>
          </p:nvPr>
        </p:nvSpPr>
        <p:spPr/>
        <p:txBody>
          <a:bodyPr/>
          <a:lstStyle/>
          <a:p>
            <a:pPr marL="217826" indent="-217826" defTabSz="286286">
              <a:spcBef>
                <a:spcPts val="2000"/>
              </a:spcBef>
              <a:defRPr sz="2597"/>
            </a:pPr>
            <a:r>
              <a:rPr lang="en-US" sz="3600" dirty="0" smtClean="0"/>
              <a:t>Precise author </a:t>
            </a:r>
            <a:r>
              <a:rPr lang="en-US" sz="3600" dirty="0"/>
              <a:t>control is a critical </a:t>
            </a:r>
            <a:r>
              <a:rPr lang="en-US" sz="3600" dirty="0" smtClean="0"/>
              <a:t>requirement for education. </a:t>
            </a:r>
            <a:endParaRPr lang="en-US" sz="3600" dirty="0" smtClean="0"/>
          </a:p>
          <a:p>
            <a:pPr marL="217826" indent="-217826" defTabSz="286286">
              <a:spcBef>
                <a:spcPts val="2000"/>
              </a:spcBef>
              <a:defRPr sz="2597"/>
            </a:pPr>
            <a:r>
              <a:rPr lang="en-US" sz="3600" dirty="0" smtClean="0"/>
              <a:t>In </a:t>
            </a:r>
            <a:r>
              <a:rPr lang="en-US" sz="3600" dirty="0"/>
              <a:t>education, the subject matter expert author understands the context and spoken </a:t>
            </a:r>
            <a:r>
              <a:rPr lang="en-US" sz="3600" dirty="0" smtClean="0"/>
              <a:t>requirement that aligns with the learning context</a:t>
            </a:r>
            <a:endParaRPr lang="en-US" sz="3600" dirty="0" smtClean="0"/>
          </a:p>
          <a:p>
            <a:pPr marL="217826" indent="-217826" defTabSz="286286">
              <a:spcBef>
                <a:spcPts val="2000"/>
              </a:spcBef>
              <a:defRPr sz="2597"/>
            </a:pPr>
            <a:r>
              <a:rPr lang="en-US" sz="3600" dirty="0" smtClean="0"/>
              <a:t>The TTS engine shouldn’t make assumptions</a:t>
            </a:r>
          </a:p>
          <a:p>
            <a:pPr marL="217826" indent="-217826" defTabSz="286286">
              <a:spcBef>
                <a:spcPts val="2000"/>
              </a:spcBef>
              <a:defRPr sz="2597"/>
            </a:pPr>
            <a:r>
              <a:rPr lang="en-US" sz="3600" dirty="0" smtClean="0"/>
              <a:t>The AT shouldn't </a:t>
            </a:r>
            <a:r>
              <a:rPr lang="en-US" sz="3600" dirty="0"/>
              <a:t>make </a:t>
            </a:r>
            <a:r>
              <a:rPr lang="en-US" sz="3600" dirty="0" smtClean="0"/>
              <a:t>assumptions</a:t>
            </a:r>
            <a:endParaRPr lang="en-US" sz="3600" dirty="0"/>
          </a:p>
        </p:txBody>
      </p:sp>
    </p:spTree>
    <p:extLst>
      <p:ext uri="{BB962C8B-B14F-4D97-AF65-F5344CB8AC3E}">
        <p14:creationId xmlns:p14="http://schemas.microsoft.com/office/powerpoint/2010/main" val="1231820413"/>
      </p:ext>
    </p:extLst>
  </p:cSld>
  <p:clrMapOvr>
    <a:masterClrMapping/>
  </p:clrMapOvr>
  <p:transition spd="med"/>
  <p:timing>
    <p:tnLst>
      <p:par>
        <p:cTn id="1" dur="indefinite" restart="never" nodeType="tmRoot"/>
      </p:par>
    </p:tnLst>
  </p:timing>
</p:sld>
</file>

<file path=ppt/theme/_rels/theme2.xml.rels><?xml version="1.0" encoding="UTF-8" standalone="yes"?>
<Relationships xmlns="http://schemas.openxmlformats.org/package/2006/relationships"><Relationship Id="rId1" Type="http://schemas.openxmlformats.org/officeDocument/2006/relationships/image" Target="../media/image4.png"/></Relationships>
</file>

<file path=ppt/theme/theme1.xml><?xml version="1.0" encoding="utf-8"?>
<a:theme xmlns:a="http://schemas.openxmlformats.org/drawingml/2006/main" name="ETS-PPT-wideScreen-B">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4728 ETS-PPT-2016-wideScreen-B.pptx" id="{A5430207-D440-42E3-913E-703DAF873641}" vid="{C57DCFAD-9CFD-4E54-ADFB-F8385A522CAC}"/>
    </a:ext>
  </a:ext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emplate>ETS-PPT-wideScreen-B</Template>
  <TotalTime>4700</TotalTime>
  <Words>1400</Words>
  <Application>Microsoft Macintosh PowerPoint</Application>
  <PresentationFormat>Custom</PresentationFormat>
  <Paragraphs>199</Paragraphs>
  <Slides>34</Slides>
  <Notes>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34</vt:i4>
      </vt:variant>
    </vt:vector>
  </HeadingPairs>
  <TitlesOfParts>
    <vt:vector size="45" baseType="lpstr">
      <vt:lpstr>Abadi MT Condensed Extra Bold</vt:lpstr>
      <vt:lpstr>Calibri</vt:lpstr>
      <vt:lpstr>Consolas</vt:lpstr>
      <vt:lpstr>Helvetica</vt:lpstr>
      <vt:lpstr>Helvetica Light</vt:lpstr>
      <vt:lpstr>Helvetica Neue</vt:lpstr>
      <vt:lpstr>Lucida Sans</vt:lpstr>
      <vt:lpstr>Verdana</vt:lpstr>
      <vt:lpstr>Wingdings</vt:lpstr>
      <vt:lpstr>Arial</vt:lpstr>
      <vt:lpstr>ETS-PPT-wideScreen-B</vt:lpstr>
      <vt:lpstr>Controlling Pronunciation and Presentation of TTS:  It is time to support SSML </vt:lpstr>
      <vt:lpstr>First, some definitions</vt:lpstr>
      <vt:lpstr>Some definitions</vt:lpstr>
      <vt:lpstr>The problem</vt:lpstr>
      <vt:lpstr>Did you know that consumer devices support SSML?</vt:lpstr>
      <vt:lpstr>So we have to ask:</vt:lpstr>
      <vt:lpstr>Here is an excuse we no longer accept:</vt:lpstr>
      <vt:lpstr>Additional standards for speech exist</vt:lpstr>
      <vt:lpstr>Whose job is it?</vt:lpstr>
      <vt:lpstr>How do we address this now?</vt:lpstr>
      <vt:lpstr>How do data attributes work?</vt:lpstr>
      <vt:lpstr>How do we address this now?</vt:lpstr>
      <vt:lpstr>The problem in the real world classroom…</vt:lpstr>
      <vt:lpstr>How does SSML solve our problems:</vt:lpstr>
      <vt:lpstr>say-as</vt:lpstr>
      <vt:lpstr>say-as</vt:lpstr>
      <vt:lpstr>phoneme</vt:lpstr>
      <vt:lpstr>phoneme</vt:lpstr>
      <vt:lpstr>sub</vt:lpstr>
      <vt:lpstr>sub</vt:lpstr>
      <vt:lpstr>emphasis</vt:lpstr>
      <vt:lpstr>break</vt:lpstr>
      <vt:lpstr>General Examples Demo</vt:lpstr>
      <vt:lpstr>Communicating Chemistry Expressions Non-Ambiguously</vt:lpstr>
      <vt:lpstr>TTS can Speak some Chemistry Expressions Properly</vt:lpstr>
      <vt:lpstr>TTS can Read Chemistry Expressions if Spaces are Incorporated into their Syntax</vt:lpstr>
      <vt:lpstr>Problems with Refreshable Braille Representation</vt:lpstr>
      <vt:lpstr>Recommendations</vt:lpstr>
      <vt:lpstr>Summary for Chemistry</vt:lpstr>
      <vt:lpstr>Quick Chem Demo</vt:lpstr>
      <vt:lpstr>Questions….</vt:lpstr>
      <vt:lpstr>So where are we?</vt:lpstr>
      <vt:lpstr>So what next?</vt:lpstr>
      <vt:lpstr>PowerPoint Presentation</vt:lpstr>
    </vt:vector>
  </TitlesOfParts>
  <LinksUpToDate>false</LinksUpToDate>
  <SharedDoc>false</SharedDoc>
  <HyperlinksChanged>false</HyperlinksChanged>
  <AppVersion>15.0032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Controlling Pronunciation and Presentation of TTS:  It is time to support SSML </dc:title>
  <cp:lastModifiedBy>Hakkinen, Mark T</cp:lastModifiedBy>
  <cp:revision>26</cp:revision>
  <dcterms:modified xsi:type="dcterms:W3CDTF">2017-03-02T21:03:40Z</dcterms:modified>
</cp:coreProperties>
</file>