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3"/>
  </p:notesMasterIdLst>
  <p:sldIdLst>
    <p:sldId id="263" r:id="rId6"/>
    <p:sldId id="293" r:id="rId7"/>
    <p:sldId id="294" r:id="rId8"/>
    <p:sldId id="285" r:id="rId9"/>
    <p:sldId id="286" r:id="rId10"/>
    <p:sldId id="287" r:id="rId11"/>
    <p:sldId id="281" r:id="rId12"/>
    <p:sldId id="288" r:id="rId13"/>
    <p:sldId id="289" r:id="rId14"/>
    <p:sldId id="290" r:id="rId15"/>
    <p:sldId id="291" r:id="rId16"/>
    <p:sldId id="296" r:id="rId17"/>
    <p:sldId id="284" r:id="rId18"/>
    <p:sldId id="295" r:id="rId19"/>
    <p:sldId id="282" r:id="rId20"/>
    <p:sldId id="292" r:id="rId21"/>
    <p:sldId id="283" r:id="rId22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48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21A7EE7-F682-41A1-9EBC-EFAB8E3D19BE}" type="datetimeFigureOut">
              <a:rPr lang="en-US"/>
              <a:pPr>
                <a:defRPr/>
              </a:pPr>
              <a:t>3/15/19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355590D-8BEC-4566-94C5-E7EA260C5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8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55590D-8BEC-4566-94C5-E7EA260C5EF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8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9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401" y="2059828"/>
            <a:ext cx="9107311" cy="1672696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0791" y="3988432"/>
            <a:ext cx="7992533" cy="614362"/>
          </a:xfr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9984" y="5518785"/>
            <a:ext cx="1454149" cy="376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110147BA-1589-4088-AA00-875DBC6C5A67}" type="datetime1">
              <a:rPr lang="en-US"/>
              <a:pPr>
                <a:defRPr/>
              </a:pPr>
              <a:t>3/15/19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11F52D-220A-452C-9166-0F2F55CF25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8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206459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90CA4-F0BB-44AE-B956-36B9DB324A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9271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613025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600603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65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9159"/>
            <a:ext cx="5181600" cy="4800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9159"/>
            <a:ext cx="5181600" cy="4800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EE85D-78B2-4A15-8079-5862937F0E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7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5839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5839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F55D3-33B5-4EA1-9C25-83E3C61FA6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3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52170-BF3A-478B-BF90-6E2D6725A1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3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4DB7F-1161-4B71-8C0A-32C5A9549B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2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ED07F-74D3-4E11-BFB3-73DB840E9C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2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82755-8C7A-414C-9A83-A7187B4AF9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8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179388"/>
            <a:ext cx="105156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363663"/>
            <a:ext cx="10515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1480" y="6570664"/>
            <a:ext cx="350521" cy="287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73AD836-4994-40C0-AA68-92A2F7861B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7" r:id="rId2"/>
    <p:sldLayoutId id="2147483785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6" r:id="rId10"/>
  </p:sldLayoutIdLst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rgbClr val="003067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3067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3067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3067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003067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3067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3067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3067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003067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Improving Spoken Rendering of Web Content by AT using SSML:  An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0791" y="3988432"/>
            <a:ext cx="8826289" cy="614362"/>
          </a:xfrm>
        </p:spPr>
        <p:txBody>
          <a:bodyPr/>
          <a:lstStyle/>
          <a:p>
            <a:r>
              <a:rPr lang="en-US" sz="2800" dirty="0"/>
              <a:t>Markku </a:t>
            </a:r>
            <a:r>
              <a:rPr lang="en-US" sz="2800" dirty="0" err="1"/>
              <a:t>Hakkinen</a:t>
            </a:r>
            <a:r>
              <a:rPr lang="en-US" sz="2800" dirty="0"/>
              <a:t>, PhD</a:t>
            </a:r>
          </a:p>
          <a:p>
            <a:r>
              <a:rPr lang="en-US" sz="2800" dirty="0"/>
              <a:t>Director – Accessibility Standards &amp; Inclusive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0147BA-1589-4088-AA00-875DBC6C5A67}" type="datetime1">
              <a:rPr lang="en-US" smtClean="0"/>
              <a:pPr>
                <a:defRPr/>
              </a:pPr>
              <a:t>3/15/19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11F52D-220A-452C-9166-0F2F55CF25E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73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4000" b="1" dirty="0"/>
              <a:t>How?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 b="1" dirty="0"/>
              <a:t>In-line SSML </a:t>
            </a:r>
            <a:r>
              <a:rPr lang="en-US" sz="2400" dirty="0"/>
              <a:t>is a non-starter based on feedback</a:t>
            </a:r>
          </a:p>
          <a:p>
            <a:r>
              <a:rPr lang="en-US" sz="2400" dirty="0"/>
              <a:t>We favor </a:t>
            </a:r>
            <a:r>
              <a:rPr sz="2400" dirty="0"/>
              <a:t>an </a:t>
            </a:r>
            <a:r>
              <a:rPr sz="2400" b="1" dirty="0">
                <a:ea typeface="Helvetica"/>
                <a:cs typeface="Helvetica"/>
                <a:sym typeface="Helvetica"/>
              </a:rPr>
              <a:t>attribute model</a:t>
            </a:r>
            <a:r>
              <a:rPr sz="2400" dirty="0"/>
              <a:t> for incorporating SSML into HTML. </a:t>
            </a:r>
          </a:p>
          <a:p>
            <a:r>
              <a:rPr sz="2400" dirty="0"/>
              <a:t>The approach is </a:t>
            </a:r>
            <a:r>
              <a:rPr sz="2400" b="1" dirty="0">
                <a:ea typeface="Helvetica"/>
                <a:cs typeface="Helvetica"/>
                <a:sym typeface="Helvetica"/>
              </a:rPr>
              <a:t>already in EPUB3 (partial)</a:t>
            </a:r>
            <a:r>
              <a:rPr sz="2400" dirty="0"/>
              <a:t> </a:t>
            </a:r>
          </a:p>
          <a:p>
            <a:r>
              <a:rPr sz="2400" dirty="0"/>
              <a:t>A </a:t>
            </a:r>
            <a:r>
              <a:rPr sz="2400" b="1" dirty="0">
                <a:ea typeface="Helvetica"/>
                <a:cs typeface="Helvetica"/>
                <a:sym typeface="Helvetica"/>
              </a:rPr>
              <a:t>data-attribute model is </a:t>
            </a:r>
            <a:r>
              <a:rPr lang="en-US" sz="2400" b="1" dirty="0">
                <a:ea typeface="Helvetica"/>
                <a:cs typeface="Helvetica"/>
                <a:sym typeface="Helvetica"/>
              </a:rPr>
              <a:t>already used </a:t>
            </a:r>
            <a:r>
              <a:rPr sz="2400" b="1" dirty="0">
                <a:ea typeface="Helvetica"/>
                <a:cs typeface="Helvetica"/>
                <a:sym typeface="Helvetica"/>
              </a:rPr>
              <a:t>by some</a:t>
            </a:r>
            <a:r>
              <a:rPr sz="2400" dirty="0"/>
              <a:t> vendors as solution for custom, built-in </a:t>
            </a:r>
            <a:r>
              <a:rPr lang="en-US" sz="2400" dirty="0"/>
              <a:t>Read Aloud functions</a:t>
            </a:r>
            <a:r>
              <a:rPr sz="2400" dirty="0"/>
              <a:t> in assessment delivery platforms.</a:t>
            </a:r>
          </a:p>
        </p:txBody>
      </p:sp>
    </p:spTree>
    <p:extLst>
      <p:ext uri="{BB962C8B-B14F-4D97-AF65-F5344CB8AC3E}">
        <p14:creationId xmlns:p14="http://schemas.microsoft.com/office/powerpoint/2010/main" val="392305401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000" b="1" dirty="0"/>
              <a:t>This is a multipart effort</a:t>
            </a:r>
            <a:endParaRPr sz="4000" b="1" dirty="0"/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We need three different pieces to work together</a:t>
            </a:r>
            <a:r>
              <a:rPr dirty="0"/>
              <a:t>: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892937" lvl="1" indent="-446469">
              <a:buSzPct val="100000"/>
              <a:buAutoNum type="arabicPeriod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Content</a:t>
            </a:r>
            <a:r>
              <a:rPr dirty="0"/>
              <a:t> - a valid method (that doesn't break rendering) to encode SSML in HTML</a:t>
            </a:r>
            <a:endParaRPr lang="en-US" dirty="0"/>
          </a:p>
          <a:p>
            <a:pPr marL="903668" lvl="1" indent="-457200">
              <a:buSzPct val="100000"/>
              <a:buFont typeface="+mj-lt"/>
              <a:buAutoNum type="arabicPeriod"/>
            </a:pPr>
            <a:endParaRPr dirty="0"/>
          </a:p>
          <a:p>
            <a:pPr marL="892937" lvl="1" indent="-446469">
              <a:buSzPct val="100000"/>
              <a:buAutoNum type="arabicPeriod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Assistive Technology</a:t>
            </a:r>
            <a:r>
              <a:rPr dirty="0"/>
              <a:t> - AT must be able to consume the SSML from the content, and...</a:t>
            </a:r>
            <a:endParaRPr lang="en-US" dirty="0"/>
          </a:p>
          <a:p>
            <a:pPr marL="903668" lvl="1" indent="-457200">
              <a:buSzPct val="100000"/>
              <a:buFont typeface="+mj-lt"/>
              <a:buAutoNum type="arabicPeriod"/>
            </a:pPr>
            <a:endParaRPr dirty="0"/>
          </a:p>
          <a:p>
            <a:pPr marL="892937" lvl="1" indent="-446469">
              <a:buSzPct val="100000"/>
              <a:buAutoNum type="arabicPeriod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Text to Speech Engines</a:t>
            </a:r>
            <a:r>
              <a:rPr dirty="0"/>
              <a:t> - must consume and utilize SSML in rendering speech</a:t>
            </a:r>
          </a:p>
        </p:txBody>
      </p:sp>
    </p:spTree>
    <p:extLst>
      <p:ext uri="{BB962C8B-B14F-4D97-AF65-F5344CB8AC3E}">
        <p14:creationId xmlns:p14="http://schemas.microsoft.com/office/powerpoint/2010/main" val="320341100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01FB-66AA-F049-9B97-EE0895D7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objections we have heard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30412-0827-6E4D-A933-36A2D403F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 readers users are happy with the way speech works now</a:t>
            </a:r>
          </a:p>
          <a:p>
            <a:r>
              <a:rPr lang="en-US" dirty="0"/>
              <a:t>This capability would be mis-used</a:t>
            </a:r>
          </a:p>
          <a:p>
            <a:r>
              <a:rPr lang="en-US" dirty="0"/>
              <a:t>SSML isn’t supported everywhere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853D8-C067-AD4A-B3AF-D6548553135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9955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3D9E-23B8-C74F-9579-BF848715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Some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7E478-4936-6447-9EBE-88A2ADD00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ETS brought this issue to the IMS Global Learning Consortium several years ago</a:t>
            </a:r>
          </a:p>
          <a:p>
            <a:r>
              <a:rPr lang="en-US" sz="2400" dirty="0"/>
              <a:t>IMS QTI and Accessibility Task Force added SSML, CSS Speech, and PLS to the QTI standard… enabled authoring</a:t>
            </a:r>
          </a:p>
          <a:p>
            <a:r>
              <a:rPr lang="en-US" sz="2400" dirty="0"/>
              <a:t>But…. QTI is rendered into HTML during test delivery</a:t>
            </a:r>
          </a:p>
          <a:p>
            <a:r>
              <a:rPr lang="en-US" sz="2400" dirty="0"/>
              <a:t>We still needed a way to include speech in HTML</a:t>
            </a:r>
          </a:p>
          <a:p>
            <a:r>
              <a:rPr lang="en-US" sz="2400" dirty="0"/>
              <a:t>ETS took this to the Assistive Technology Community and then W3C WAI-ARIA Working Group and Accessible Platform Architecture</a:t>
            </a:r>
          </a:p>
          <a:p>
            <a:r>
              <a:rPr lang="en-US" sz="2400" b="1" dirty="0"/>
              <a:t>Spoken Presentation Task Force</a:t>
            </a:r>
            <a:r>
              <a:rPr lang="en-US" sz="2400" dirty="0"/>
              <a:t> formed in October 2018.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0C8D-1525-CD45-980B-8FFC5CF644E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3302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8503-2B15-B44B-B6CA-F1AB251C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Pronunciation Task Force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0C53-7673-614C-97B9-73A6288F1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Task Force is under the W3C Accessible Platform Architecture Working Group</a:t>
            </a:r>
          </a:p>
          <a:p>
            <a:r>
              <a:rPr lang="en-US" sz="2800" dirty="0"/>
              <a:t>Facilitator is Irfan Ali of ETS</a:t>
            </a:r>
          </a:p>
          <a:p>
            <a:r>
              <a:rPr lang="en-US" sz="2800" dirty="0"/>
              <a:t>Regular meetings are have begun, but recruitment of participants remains underway</a:t>
            </a:r>
          </a:p>
          <a:p>
            <a:r>
              <a:rPr lang="en-US" sz="2800" dirty="0"/>
              <a:t>First steps, a gap analysis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10A08-F2B9-2B4B-AEA2-AF30B9BB47D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424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6647-BB9E-AF4B-8018-64E02E15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possible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6C47B-DB01-D24E-8A22-B4F135E15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ETS has explored many possible approaches, but has settled on an attribute model</a:t>
            </a:r>
          </a:p>
          <a:p>
            <a:r>
              <a:rPr lang="en-US" sz="2400" dirty="0"/>
              <a:t>Define a new attribute (for example):</a:t>
            </a:r>
          </a:p>
          <a:p>
            <a:pPr marL="1371600" lvl="3" indent="0">
              <a:buNone/>
            </a:pPr>
            <a:r>
              <a:rPr lang="en-US" sz="2400" b="1" dirty="0">
                <a:latin typeface="Lucida Sans Typewriter" panose="020B0509030504030204" pitchFamily="49" charset="77"/>
              </a:rPr>
              <a:t>data-SSML</a:t>
            </a:r>
          </a:p>
          <a:p>
            <a:r>
              <a:rPr lang="en-US" sz="2400" dirty="0"/>
              <a:t>The attribute value is a JSON structure which can contain SSML function and property value pairs to be applied to the content contained by the element.</a:t>
            </a:r>
          </a:p>
          <a:p>
            <a:r>
              <a:rPr lang="en-US" sz="2400" dirty="0"/>
              <a:t>AT (such as screen readers and read aloud tools) can consume and generate TTS output strings based on the JSON data.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F806F-1B54-2141-9C13-05B01F508DD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3794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578287" y="-8640"/>
            <a:ext cx="7804547" cy="962795"/>
          </a:xfrm>
          <a:prstGeom prst="rect">
            <a:avLst/>
          </a:prstGeom>
        </p:spPr>
        <p:txBody>
          <a:bodyPr/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rPr lang="en-US" sz="4000" b="1" dirty="0">
                <a:latin typeface="+mn-lt"/>
              </a:rPr>
              <a:t>Some Examples</a:t>
            </a:r>
            <a:endParaRPr sz="4000" b="1" dirty="0">
              <a:latin typeface="+mn-lt"/>
            </a:endParaRP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746760" y="954748"/>
            <a:ext cx="11125200" cy="512564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b="1" dirty="0"/>
              <a:t>say-as</a:t>
            </a:r>
          </a:p>
          <a:p>
            <a:pPr lvl="1"/>
            <a:r>
              <a:rPr lang="en-US" dirty="0"/>
              <a:t>The angle &lt;span aria-</a:t>
            </a:r>
            <a:r>
              <a:rPr lang="en-US" dirty="0" err="1"/>
              <a:t>ssml</a:t>
            </a:r>
            <a:r>
              <a:rPr lang="en-US" dirty="0"/>
              <a:t>='{"say-as" : {"</a:t>
            </a:r>
            <a:r>
              <a:rPr lang="en-US" dirty="0" err="1"/>
              <a:t>interpret-as":"characters</a:t>
            </a:r>
            <a:r>
              <a:rPr lang="en-US" dirty="0"/>
              <a:t>"}}'&gt;CAB&lt;/span&gt; is 30 degrees.</a:t>
            </a:r>
          </a:p>
          <a:p>
            <a:r>
              <a:rPr lang="en-US" b="1" dirty="0"/>
              <a:t>phoneme</a:t>
            </a:r>
          </a:p>
          <a:p>
            <a:pPr lvl="1"/>
            <a:r>
              <a:rPr lang="en-US" dirty="0"/>
              <a:t>The words &lt;span aria-</a:t>
            </a:r>
            <a:r>
              <a:rPr lang="en-US" dirty="0" err="1"/>
              <a:t>ssml</a:t>
            </a:r>
            <a:r>
              <a:rPr lang="en-US" dirty="0"/>
              <a:t>='{"phoneme": {"</a:t>
            </a:r>
            <a:r>
              <a:rPr lang="en-US" dirty="0" err="1"/>
              <a:t>ph</a:t>
            </a:r>
            <a:r>
              <a:rPr lang="en-US" dirty="0"/>
              <a:t>":"ˈ</a:t>
            </a:r>
            <a:r>
              <a:rPr lang="en-US" dirty="0" err="1"/>
              <a:t>kɔɹdəˌneɪt</a:t>
            </a:r>
            <a:r>
              <a:rPr lang="en-US" dirty="0"/>
              <a:t>/"}}'&gt;coordinate&lt;/span&gt; and &lt;span aria-</a:t>
            </a:r>
            <a:r>
              <a:rPr lang="en-US" dirty="0" err="1"/>
              <a:t>ssml</a:t>
            </a:r>
            <a:r>
              <a:rPr lang="en-US" dirty="0"/>
              <a:t>='{"phoneme": {"</a:t>
            </a:r>
            <a:r>
              <a:rPr lang="en-US" dirty="0" err="1"/>
              <a:t>ph</a:t>
            </a:r>
            <a:r>
              <a:rPr lang="en-US" dirty="0"/>
              <a:t>":"ˈ</a:t>
            </a:r>
            <a:r>
              <a:rPr lang="en-US" dirty="0" err="1"/>
              <a:t>kɔɹdənɪt</a:t>
            </a:r>
            <a:r>
              <a:rPr lang="en-US" dirty="0"/>
              <a:t>"}}'&gt;coordinate&lt;/span&gt; have different meanings.</a:t>
            </a:r>
          </a:p>
          <a:p>
            <a:r>
              <a:rPr lang="en-US" b="1" dirty="0"/>
              <a:t>sub</a:t>
            </a:r>
          </a:p>
          <a:p>
            <a:r>
              <a:rPr lang="en-US" dirty="0"/>
              <a:t>1 &lt;span aria-</a:t>
            </a:r>
            <a:r>
              <a:rPr lang="en-US" dirty="0" err="1"/>
              <a:t>ssml</a:t>
            </a:r>
            <a:r>
              <a:rPr lang="en-US" dirty="0"/>
              <a:t>='{"sub": {"alias":"</a:t>
            </a:r>
            <a:r>
              <a:rPr lang="en-US" dirty="0" err="1"/>
              <a:t>pico</a:t>
            </a:r>
            <a:r>
              <a:rPr lang="en-US" dirty="0"/>
              <a:t> meter"}}'&gt;pm&lt;/span&gt; is equal to one trillionth of a meter.</a:t>
            </a:r>
          </a:p>
          <a:p>
            <a:pPr marL="0" indent="0" defTabSz="283418">
              <a:spcBef>
                <a:spcPts val="1969"/>
              </a:spcBef>
              <a:buNone/>
              <a:defRPr sz="2484"/>
            </a:pPr>
            <a:endParaRPr sz="1600" b="1" dirty="0"/>
          </a:p>
        </p:txBody>
      </p:sp>
    </p:spTree>
    <p:extLst>
      <p:ext uri="{BB962C8B-B14F-4D97-AF65-F5344CB8AC3E}">
        <p14:creationId xmlns:p14="http://schemas.microsoft.com/office/powerpoint/2010/main" val="190123729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2B65-2179-6749-B4B3-A7D62BBD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Interested?  Join the Task Force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C0D09-820A-F745-BDD4-E9FC950CC3D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B6594-9F73-7447-AB94-D0F7169D565C}"/>
              </a:ext>
            </a:extLst>
          </p:cNvPr>
          <p:cNvSpPr txBox="1"/>
          <p:nvPr/>
        </p:nvSpPr>
        <p:spPr>
          <a:xfrm>
            <a:off x="838200" y="1918741"/>
            <a:ext cx="110348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https://www.w3.org/WAI/APA/task-forces/pronunciation/</a:t>
            </a:r>
          </a:p>
          <a:p>
            <a:endParaRPr lang="en-US" sz="3600" dirty="0"/>
          </a:p>
          <a:p>
            <a:r>
              <a:rPr lang="en-US" sz="3600" dirty="0" err="1">
                <a:latin typeface="Courier" pitchFamily="2" charset="0"/>
              </a:rPr>
              <a:t>iali@ets.org</a:t>
            </a:r>
            <a:r>
              <a:rPr lang="en-US" sz="3600" dirty="0">
                <a:latin typeface="Courier" pitchFamily="2" charset="0"/>
              </a:rPr>
              <a:t> </a:t>
            </a:r>
            <a:r>
              <a:rPr lang="en-US" sz="3600" dirty="0"/>
              <a:t>(facilitator)</a:t>
            </a:r>
          </a:p>
          <a:p>
            <a:r>
              <a:rPr lang="en-US" sz="3600" dirty="0">
                <a:latin typeface="Courier" pitchFamily="2" charset="0"/>
              </a:rPr>
              <a:t>mhakkinen@ets.org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367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2D94-BE04-2945-B781-748335C7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continuing story…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204CF-FCF7-774D-B641-078F3645B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is the third installment of our story at CSUN </a:t>
            </a:r>
          </a:p>
          <a:p>
            <a:r>
              <a:rPr lang="en-US" sz="2400" dirty="0"/>
              <a:t>We’ve have covered many miles, from Princeton, to San Diego, Lisbon, Sapporo, Lyon, and now Anaheim</a:t>
            </a:r>
          </a:p>
          <a:p>
            <a:r>
              <a:rPr lang="en-US" sz="2400" dirty="0"/>
              <a:t>We believe in standards and have taken this first to IMS Global Learning Consortium and then W3C</a:t>
            </a:r>
          </a:p>
          <a:p>
            <a:r>
              <a:rPr lang="en-US" sz="2400" dirty="0"/>
              <a:t>We’re here at CSUN 2019 to give you an update and ask for your involvement and support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E9321-0DE7-5044-8AF8-4F43AD65EE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6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DA48-A4D4-9E49-9FA3-D882D56A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19401-8F82-D14C-BB4A-176D2C131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standard mechanism for authors to add pronunciation and presentation cues to HTML that will be used by assistive technologies when generating text to speech synthesis.</a:t>
            </a:r>
          </a:p>
          <a:p>
            <a:r>
              <a:rPr lang="en-US" sz="3200" dirty="0"/>
              <a:t>Interoperable across platforms and Assistive Technologies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582DE-2C99-4941-B700-D522D3157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4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CB0F-ECE2-4E40-8886-1FA479D4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Spoken Presentation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E40B-5743-9440-9106-09153F1FF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Assistive Technologies where web content is spoken by Text to Speech Synthesizers</a:t>
            </a:r>
          </a:p>
          <a:p>
            <a:r>
              <a:rPr lang="en-US" sz="2800" dirty="0"/>
              <a:t>Read Aloud tools that assist language learners and those with learning disabilities “read the web”</a:t>
            </a:r>
          </a:p>
          <a:p>
            <a:r>
              <a:rPr lang="en-US" sz="2800" dirty="0"/>
              <a:t>The new world of voice-based assistants that may consume web content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4D082-BFD7-7D41-98D7-D9F62C8D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D4090CA4-F0BB-44AE-B956-36B9DB324A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1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000" b="1" dirty="0"/>
              <a:t>Current Experience</a:t>
            </a:r>
            <a:endParaRPr sz="4000" b="1" dirty="0"/>
          </a:p>
        </p:txBody>
      </p:sp>
      <p:sp>
        <p:nvSpPr>
          <p:cNvPr id="123" name="Shape 12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90650" indent="-290650" defTabSz="381998">
              <a:spcBef>
                <a:spcPts val="2742"/>
              </a:spcBef>
              <a:defRPr sz="3348"/>
            </a:pPr>
            <a:r>
              <a:rPr lang="en-US" sz="2400" dirty="0"/>
              <a:t>Accurate pronunciation or presentation of spoken content is important in many contexts, and critical in education, publishing, and other domains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rPr lang="en-US" sz="2400" dirty="0"/>
              <a:t>A variety of approaches have been used to address this need, ranging from </a:t>
            </a:r>
            <a:r>
              <a:rPr lang="en-US" sz="2400" b="1" dirty="0"/>
              <a:t>improper use of the WAI-ARIA standard</a:t>
            </a:r>
            <a:r>
              <a:rPr lang="en-US" sz="2400" dirty="0"/>
              <a:t>, to creation of custom and data-attributes. 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rPr lang="en-US" sz="2400" dirty="0"/>
              <a:t>There is </a:t>
            </a:r>
            <a:r>
              <a:rPr lang="en-US" sz="2400" b="1" dirty="0"/>
              <a:t>no consistent approach and NO interoperability</a:t>
            </a:r>
            <a:endParaRPr lang="en-US" sz="2400" dirty="0"/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rPr lang="en-US" sz="2400" dirty="0"/>
              <a:t>Further, some of these approaches are </a:t>
            </a:r>
            <a:r>
              <a:rPr lang="en-US" sz="2400" b="1" dirty="0"/>
              <a:t>problematic for braille users </a:t>
            </a:r>
            <a:r>
              <a:rPr lang="en-US" sz="2400" dirty="0"/>
              <a:t>when hinted text intended for TTS is also rendered on the refreshable braille display.</a:t>
            </a:r>
            <a:endParaRPr lang="en-US" sz="2400" b="1" dirty="0">
              <a:latin typeface="Helvetica"/>
              <a:ea typeface="Helvetica"/>
              <a:cs typeface="Helvetica"/>
              <a:sym typeface="Helvetica"/>
            </a:endParaRPr>
          </a:p>
          <a:p>
            <a:pPr marL="290650" indent="-290650" defTabSz="381998">
              <a:spcBef>
                <a:spcPts val="2742"/>
              </a:spcBef>
              <a:defRPr sz="3348"/>
            </a:pPr>
            <a:endParaRPr sz="2400" b="1"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1756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4000" b="1" dirty="0"/>
              <a:t>The problem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90650" indent="-290650" defTabSz="381998">
              <a:spcBef>
                <a:spcPts val="2742"/>
              </a:spcBef>
              <a:defRPr sz="3348"/>
            </a:pPr>
            <a:r>
              <a:rPr dirty="0"/>
              <a:t>It is currently a </a:t>
            </a:r>
            <a:r>
              <a:rPr b="1" dirty="0">
                <a:ea typeface="Helvetica"/>
                <a:cs typeface="Helvetica"/>
                <a:sym typeface="Helvetica"/>
              </a:rPr>
              <a:t>major challenge area</a:t>
            </a:r>
            <a:r>
              <a:rPr dirty="0"/>
              <a:t>, and assessment vendors are </a:t>
            </a:r>
            <a:r>
              <a:rPr b="1" dirty="0">
                <a:ea typeface="Helvetica"/>
                <a:cs typeface="Helvetica"/>
                <a:sym typeface="Helvetica"/>
              </a:rPr>
              <a:t>looking for a standards-based solution</a:t>
            </a:r>
            <a:r>
              <a:rPr dirty="0"/>
              <a:t>. 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rPr lang="en-US" b="1" dirty="0">
                <a:ea typeface="Helvetica"/>
                <a:cs typeface="Helvetica"/>
                <a:sym typeface="Helvetica"/>
              </a:rPr>
              <a:t>No mechanisms in HTML for including </a:t>
            </a:r>
            <a:r>
              <a:rPr b="1" dirty="0">
                <a:ea typeface="Helvetica"/>
                <a:cs typeface="Helvetica"/>
                <a:sym typeface="Helvetica"/>
              </a:rPr>
              <a:t>SSML</a:t>
            </a:r>
            <a:endParaRPr lang="en-US" dirty="0"/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rPr lang="en-US" b="1" dirty="0">
                <a:ea typeface="Helvetica"/>
                <a:cs typeface="Helvetica"/>
                <a:sym typeface="Helvetica"/>
              </a:rPr>
              <a:t>Assistive technologies have nothing to support</a:t>
            </a:r>
          </a:p>
          <a:p>
            <a:pPr marL="290650" indent="-290650" defTabSz="381998">
              <a:spcBef>
                <a:spcPts val="2742"/>
              </a:spcBef>
              <a:defRPr sz="3348"/>
            </a:pPr>
            <a:r>
              <a:rPr lang="en-US" b="1" dirty="0">
                <a:ea typeface="Helvetica"/>
                <a:cs typeface="Helvetica"/>
                <a:sym typeface="Helvetica"/>
              </a:rPr>
              <a:t>Solutions are really vendor specific hacks</a:t>
            </a:r>
            <a:endParaRPr b="1" dirty="0"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973822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A594-C91C-4941-8E06-02240DF6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Author determines how speech should be rendered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BD9F-A4A5-114C-A71A-B24152EA3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Precise author control is a critical requirement. </a:t>
            </a:r>
          </a:p>
          <a:p>
            <a:r>
              <a:rPr lang="en-US" sz="2800" dirty="0"/>
              <a:t>The subject matter expert author understands the context and spoken requirement; </a:t>
            </a:r>
          </a:p>
          <a:p>
            <a:r>
              <a:rPr lang="en-US" sz="2800" dirty="0"/>
              <a:t>The AT or TTS shouldn't make assumptions on presentation based on their own rules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E1B11-CA6D-2546-9941-BD448F61FBB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15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838200" y="42228"/>
            <a:ext cx="10515600" cy="1022350"/>
          </a:xfrm>
          <a:prstGeom prst="rect">
            <a:avLst/>
          </a:prstGeom>
        </p:spPr>
        <p:txBody>
          <a:bodyPr/>
          <a:lstStyle/>
          <a:p>
            <a:r>
              <a:rPr sz="4000" b="1" dirty="0"/>
              <a:t>Further background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xfrm>
            <a:off x="838200" y="1074103"/>
            <a:ext cx="10515600" cy="4368800"/>
          </a:xfrm>
          <a:prstGeom prst="rect">
            <a:avLst/>
          </a:prstGeom>
        </p:spPr>
        <p:txBody>
          <a:bodyPr/>
          <a:lstStyle/>
          <a:p>
            <a:pPr marL="153138" indent="-153138" defTabSz="201268">
              <a:spcBef>
                <a:spcPts val="1406"/>
              </a:spcBef>
              <a:defRPr sz="2597"/>
            </a:pPr>
            <a:r>
              <a:rPr dirty="0"/>
              <a:t>(In a perfect world) We’d like to see all three standards supported:</a:t>
            </a:r>
          </a:p>
          <a:p>
            <a:pPr marL="306277" lvl="1" indent="-153138" defTabSz="201268">
              <a:spcBef>
                <a:spcPts val="1406"/>
              </a:spcBef>
              <a:defRPr sz="2597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SSML</a:t>
            </a:r>
          </a:p>
          <a:p>
            <a:pPr marL="459416" lvl="2" indent="-153138" defTabSz="201268">
              <a:spcBef>
                <a:spcPts val="1406"/>
              </a:spcBef>
              <a:defRPr sz="2597"/>
            </a:pPr>
            <a:r>
              <a:rPr dirty="0"/>
              <a:t>precise, contextual author control </a:t>
            </a:r>
          </a:p>
          <a:p>
            <a:pPr marL="306277" lvl="1" indent="-153138" defTabSz="201268">
              <a:spcBef>
                <a:spcPts val="1406"/>
              </a:spcBef>
              <a:defRPr sz="2597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trike="sngStrike" dirty="0"/>
              <a:t>CSS Speech</a:t>
            </a:r>
          </a:p>
          <a:p>
            <a:pPr marL="459416" lvl="2" indent="-153138" defTabSz="201268">
              <a:spcBef>
                <a:spcPts val="1406"/>
              </a:spcBef>
              <a:defRPr sz="2597"/>
            </a:pPr>
            <a:r>
              <a:rPr strike="sngStrike" dirty="0"/>
              <a:t>standardized spoken presentation styles, without altering content</a:t>
            </a:r>
          </a:p>
          <a:p>
            <a:pPr marL="306277" lvl="1" indent="-153138" defTabSz="201268">
              <a:spcBef>
                <a:spcPts val="1406"/>
              </a:spcBef>
              <a:defRPr sz="2597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PLS</a:t>
            </a:r>
            <a:r>
              <a:rPr lang="en-US" dirty="0"/>
              <a:t> (Pronunciation Lexicon Specification)</a:t>
            </a:r>
            <a:endParaRPr dirty="0"/>
          </a:p>
          <a:p>
            <a:pPr marL="459416" lvl="2" indent="-153138" defTabSz="201268">
              <a:spcBef>
                <a:spcPts val="1406"/>
              </a:spcBef>
              <a:defRPr sz="2597"/>
            </a:pPr>
            <a:r>
              <a:rPr dirty="0"/>
              <a:t>standardized pronunciation cues without altering content </a:t>
            </a:r>
          </a:p>
        </p:txBody>
      </p:sp>
    </p:spTree>
    <p:extLst>
      <p:ext uri="{BB962C8B-B14F-4D97-AF65-F5344CB8AC3E}">
        <p14:creationId xmlns:p14="http://schemas.microsoft.com/office/powerpoint/2010/main" val="18121938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944047" y="-58002"/>
            <a:ext cx="7804547" cy="1421666"/>
          </a:xfrm>
          <a:prstGeom prst="rect">
            <a:avLst/>
          </a:prstGeom>
        </p:spPr>
        <p:txBody>
          <a:bodyPr/>
          <a:lstStyle/>
          <a:p>
            <a:r>
              <a:rPr sz="4000" b="1" dirty="0"/>
              <a:t>SSML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296902" indent="-296902" defTabSz="390213">
              <a:spcBef>
                <a:spcPts val="2742"/>
              </a:spcBef>
              <a:defRPr sz="3420"/>
            </a:pPr>
            <a:r>
              <a:rPr dirty="0"/>
              <a:t>We have identified the following SSML features as being </a:t>
            </a:r>
            <a:r>
              <a:rPr lang="en-US" dirty="0"/>
              <a:t>important</a:t>
            </a:r>
            <a:r>
              <a:rPr dirty="0"/>
              <a:t> for implementation:</a:t>
            </a:r>
          </a:p>
          <a:p>
            <a:pPr marL="593803" lvl="1" indent="-296902" defTabSz="390213">
              <a:spcBef>
                <a:spcPts val="2742"/>
              </a:spcBef>
              <a:defRPr sz="3420"/>
            </a:pPr>
            <a:r>
              <a:rPr dirty="0"/>
              <a:t>say-as</a:t>
            </a:r>
          </a:p>
          <a:p>
            <a:pPr marL="593803" lvl="1" indent="-296902" defTabSz="390213">
              <a:spcBef>
                <a:spcPts val="2742"/>
              </a:spcBef>
              <a:defRPr sz="3420"/>
            </a:pPr>
            <a:r>
              <a:rPr dirty="0"/>
              <a:t>phoneme</a:t>
            </a:r>
          </a:p>
          <a:p>
            <a:pPr marL="593803" lvl="1" indent="-296902" defTabSz="390213">
              <a:spcBef>
                <a:spcPts val="2742"/>
              </a:spcBef>
              <a:defRPr sz="3420"/>
            </a:pPr>
            <a:r>
              <a:rPr dirty="0"/>
              <a:t>sub</a:t>
            </a:r>
          </a:p>
          <a:p>
            <a:pPr marL="593803" lvl="1" indent="-296902" defTabSz="390213">
              <a:spcBef>
                <a:spcPts val="2742"/>
              </a:spcBef>
              <a:defRPr sz="3420"/>
            </a:pPr>
            <a:r>
              <a:rPr dirty="0"/>
              <a:t>emphasis</a:t>
            </a:r>
          </a:p>
          <a:p>
            <a:pPr marL="593803" lvl="1" indent="-296902" defTabSz="390213">
              <a:spcBef>
                <a:spcPts val="2742"/>
              </a:spcBef>
              <a:defRPr sz="3420"/>
            </a:pPr>
            <a:r>
              <a:rPr lang="en-US" dirty="0"/>
              <a:t>b</a:t>
            </a:r>
            <a:r>
              <a:rPr dirty="0"/>
              <a:t>reak</a:t>
            </a:r>
            <a:endParaRPr lang="en-US" dirty="0"/>
          </a:p>
          <a:p>
            <a:pPr marL="593803" lvl="1" indent="-296902" defTabSz="390213">
              <a:spcBef>
                <a:spcPts val="2742"/>
              </a:spcBef>
              <a:defRPr sz="3420"/>
            </a:pPr>
            <a:r>
              <a:rPr lang="en-US" dirty="0"/>
              <a:t>prosody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9574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4728 ETS-PPT-2016-wideScreen-A.pptx" id="{20285D7F-8770-4438-814B-269B5E064EA9}" vid="{12E7DB48-2243-4046-9C71-415750EC0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3F8D4967F34045B1C1ED804C25C086" ma:contentTypeVersion="8" ma:contentTypeDescription="Create a new document." ma:contentTypeScope="" ma:versionID="b9831c8854eda25d67f219122623a96e">
  <xsd:schema xmlns:xsd="http://www.w3.org/2001/XMLSchema" xmlns:xs="http://www.w3.org/2001/XMLSchema" xmlns:p="http://schemas.microsoft.com/office/2006/metadata/properties" xmlns:ns2="2b486c6f-e62a-4c0c-b9f7-b03b5d824845" targetNamespace="http://schemas.microsoft.com/office/2006/metadata/properties" ma:root="true" ma:fieldsID="85719c291fccd9c9cf063aa5ea393a38" ns2:_="">
    <xsd:import namespace="2b486c6f-e62a-4c0c-b9f7-b03b5d82484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486c6f-e62a-4c0c-b9f7-b03b5d82484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b486c6f-e62a-4c0c-b9f7-b03b5d824845">5JHHYME3CAE4-1874062312-211</_dlc_DocId>
    <_dlc_DocIdUrl xmlns="2b486c6f-e62a-4c0c-b9f7-b03b5d824845">
      <Url>https://etsorg1.sharepoint.com/teams/mpa/_layouts/15/DocIdRedir.aspx?ID=5JHHYME3CAE4-1874062312-211</Url>
      <Description>5JHHYME3CAE4-1874062312-211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37A209-3692-4ADD-BE82-59CA91ECC05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A55959F-A7DF-45DA-BD23-56933B967F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486c6f-e62a-4c0c-b9f7-b03b5d8248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CBA119-4033-4F73-BD33-4E61400B0380}">
  <ds:schemaRefs>
    <ds:schemaRef ds:uri="http://schemas.microsoft.com/office/2006/metadata/properties"/>
    <ds:schemaRef ds:uri="http://schemas.microsoft.com/office/infopath/2007/PartnerControls"/>
    <ds:schemaRef ds:uri="2b486c6f-e62a-4c0c-b9f7-b03b5d824845"/>
  </ds:schemaRefs>
</ds:datastoreItem>
</file>

<file path=customXml/itemProps4.xml><?xml version="1.0" encoding="utf-8"?>
<ds:datastoreItem xmlns:ds="http://schemas.openxmlformats.org/officeDocument/2006/customXml" ds:itemID="{FA2AF9DF-07CF-44EC-A3F0-5B54B71146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1485</TotalTime>
  <Words>883</Words>
  <Application>Microsoft Macintosh PowerPoint</Application>
  <PresentationFormat>Widescreen</PresentationFormat>
  <Paragraphs>107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</vt:lpstr>
      <vt:lpstr>Helvetica</vt:lpstr>
      <vt:lpstr>Lucida Sans Typewriter</vt:lpstr>
      <vt:lpstr>Verdana</vt:lpstr>
      <vt:lpstr>Office Theme</vt:lpstr>
      <vt:lpstr>Improving Spoken Rendering of Web Content by AT using SSML:  An Update</vt:lpstr>
      <vt:lpstr>A continuing story…</vt:lpstr>
      <vt:lpstr>The Goal</vt:lpstr>
      <vt:lpstr>Spoken Presentation Users</vt:lpstr>
      <vt:lpstr>Current Experience</vt:lpstr>
      <vt:lpstr>The problem</vt:lpstr>
      <vt:lpstr>Author determines how speech should be rendered</vt:lpstr>
      <vt:lpstr>Further background</vt:lpstr>
      <vt:lpstr>SSML</vt:lpstr>
      <vt:lpstr>How?</vt:lpstr>
      <vt:lpstr>This is a multipart effort</vt:lpstr>
      <vt:lpstr>Some objections we have heard</vt:lpstr>
      <vt:lpstr>Some History</vt:lpstr>
      <vt:lpstr>W3C Pronunciation Task Force</vt:lpstr>
      <vt:lpstr>One possible approach</vt:lpstr>
      <vt:lpstr>Some Examples</vt:lpstr>
      <vt:lpstr>Interested?  Join the Task Force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SSML in HTML for Improved Spoken Rendering by T</dc:title>
  <dc:creator>Ali, Irfan</dc:creator>
  <cp:lastModifiedBy>Markku Hakkinen</cp:lastModifiedBy>
  <cp:revision>27</cp:revision>
  <cp:lastPrinted>2015-08-31T15:51:05Z</cp:lastPrinted>
  <dcterms:created xsi:type="dcterms:W3CDTF">2018-03-23T15:09:01Z</dcterms:created>
  <dcterms:modified xsi:type="dcterms:W3CDTF">2019-03-15T15:20:18Z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38c7efe5-9826-426a-80db-b933faefb5b5</vt:lpwstr>
  </property>
  <property fmtid="{D5CDD505-2E9C-101B-9397-08002B2CF9AE}" pid="3" name="ContentTypeId">
    <vt:lpwstr>0x010100EA3F8D4967F34045B1C1ED804C25C086</vt:lpwstr>
  </property>
</Properties>
</file>