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56" r:id="rId2"/>
    <p:sldId id="257" r:id="rId3"/>
    <p:sldId id="266" r:id="rId4"/>
    <p:sldId id="258" r:id="rId5"/>
    <p:sldId id="259" r:id="rId6"/>
    <p:sldId id="267" r:id="rId7"/>
    <p:sldId id="265" r:id="rId8"/>
    <p:sldId id="274" r:id="rId9"/>
    <p:sldId id="260" r:id="rId10"/>
    <p:sldId id="261" r:id="rId11"/>
    <p:sldId id="271" r:id="rId12"/>
    <p:sldId id="268" r:id="rId13"/>
    <p:sldId id="269" r:id="rId14"/>
    <p:sldId id="270" r:id="rId15"/>
    <p:sldId id="272" r:id="rId16"/>
    <p:sldId id="273" r:id="rId17"/>
    <p:sldId id="264" r:id="rId18"/>
  </p:sldIdLst>
  <p:sldSz cx="14630400" cy="8229600"/>
  <p:notesSz cx="8229600" cy="14630400"/>
  <p:embeddedFontLst>
    <p:embeddedFont>
      <p:font typeface="Calibri" panose="020F0502020204030204" pitchFamily="34" charset="0"/>
      <p:regular r:id="rId20"/>
      <p:bold r:id="rId21"/>
      <p:italic r:id="rId22"/>
      <p:boldItalic r:id="rId23"/>
    </p:embeddedFont>
    <p:embeddedFont>
      <p:font typeface="Fira Mono Medium" panose="020B0609050000020004" pitchFamily="49" charset="0"/>
      <p:regular r:id="rId24"/>
    </p:embeddedFont>
    <p:embeddedFont>
      <p:font typeface="Fira Sans" panose="020B05030500000200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7274C-7CEB-E1B6-471A-81898F14129F}" v="50" dt="2025-01-05T05:17:12.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60AE5A72-45EF-40EC-9C71-9E58ED26CD7E}" type="datetimeFigureOut">
              <a:t>1/12/2025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B09F0CF3-F6AF-4272-8A8A-EFA5855BA93F}" type="slidenum">
              <a:t>‹#›</a:t>
            </a:fld>
            <a:endParaRPr lang="en-US"/>
          </a:p>
        </p:txBody>
      </p:sp>
    </p:spTree>
    <p:extLst>
      <p:ext uri="{BB962C8B-B14F-4D97-AF65-F5344CB8AC3E}">
        <p14:creationId xmlns:p14="http://schemas.microsoft.com/office/powerpoint/2010/main" val="64756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39252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605168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018081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086673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47980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4109419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891747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672042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982161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52910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239506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65534"/>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Integration in Procurement and Sales</a:t>
            </a:r>
            <a:endParaRPr lang="en-US" sz="4450" dirty="0"/>
          </a:p>
        </p:txBody>
      </p:sp>
      <p:sp>
        <p:nvSpPr>
          <p:cNvPr id="4" name="Text 1"/>
          <p:cNvSpPr/>
          <p:nvPr/>
        </p:nvSpPr>
        <p:spPr>
          <a:xfrm>
            <a:off x="793790" y="4123253"/>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This presentation explores the transformative potential of AI in procurement and sales modules, highlighting key features and benefits for businesses.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A6E1AA5-8E18-4538-9C60-538383702EA6}"/>
              </a:ext>
            </a:extLst>
          </p:cNvPr>
          <p:cNvPicPr>
            <a:picLocks noChangeAspect="1"/>
          </p:cNvPicPr>
          <p:nvPr/>
        </p:nvPicPr>
        <p:blipFill>
          <a:blip r:embed="rId3"/>
          <a:stretch>
            <a:fillRect/>
          </a:stretch>
        </p:blipFill>
        <p:spPr>
          <a:xfrm>
            <a:off x="0" y="0"/>
            <a:ext cx="14630400" cy="8229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9095" y="764479"/>
            <a:ext cx="5596252" cy="725805"/>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Accounts </a:t>
            </a:r>
            <a:endParaRPr lang="en-US" sz="4450" dirty="0"/>
          </a:p>
        </p:txBody>
      </p:sp>
      <p:sp>
        <p:nvSpPr>
          <p:cNvPr id="5" name="Shape 5">
            <a:extLst>
              <a:ext uri="{FF2B5EF4-FFF2-40B4-BE49-F238E27FC236}">
                <a16:creationId xmlns:a16="http://schemas.microsoft.com/office/drawing/2014/main" id="{9454469F-8A42-4D69-A155-3CF8417A681D}"/>
              </a:ext>
            </a:extLst>
          </p:cNvPr>
          <p:cNvSpPr/>
          <p:nvPr/>
        </p:nvSpPr>
        <p:spPr>
          <a:xfrm>
            <a:off x="1273536" y="2362686"/>
            <a:ext cx="510302" cy="510302"/>
          </a:xfrm>
          <a:prstGeom prst="roundRect">
            <a:avLst>
              <a:gd name="adj" fmla="val 6667"/>
            </a:avLst>
          </a:prstGeom>
          <a:solidFill>
            <a:srgbClr val="2E2E2F"/>
          </a:solidFill>
          <a:ln/>
        </p:spPr>
      </p:sp>
      <p:sp>
        <p:nvSpPr>
          <p:cNvPr id="6" name="Text 6">
            <a:extLst>
              <a:ext uri="{FF2B5EF4-FFF2-40B4-BE49-F238E27FC236}">
                <a16:creationId xmlns:a16="http://schemas.microsoft.com/office/drawing/2014/main" id="{D2F23E20-14B8-4D02-8A73-8647A9D35767}"/>
              </a:ext>
            </a:extLst>
          </p:cNvPr>
          <p:cNvSpPr/>
          <p:nvPr/>
        </p:nvSpPr>
        <p:spPr>
          <a:xfrm>
            <a:off x="1426531" y="2447697"/>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1</a:t>
            </a:r>
            <a:endParaRPr lang="en-US" sz="2650" dirty="0"/>
          </a:p>
        </p:txBody>
      </p:sp>
      <p:sp>
        <p:nvSpPr>
          <p:cNvPr id="7" name="Text 7">
            <a:extLst>
              <a:ext uri="{FF2B5EF4-FFF2-40B4-BE49-F238E27FC236}">
                <a16:creationId xmlns:a16="http://schemas.microsoft.com/office/drawing/2014/main" id="{9249EABC-E7D6-4848-8CA6-5F95F76ACFBD}"/>
              </a:ext>
            </a:extLst>
          </p:cNvPr>
          <p:cNvSpPr/>
          <p:nvPr/>
        </p:nvSpPr>
        <p:spPr>
          <a:xfrm>
            <a:off x="2010652" y="2362686"/>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Budget prediction and Optimization</a:t>
            </a:r>
            <a:endParaRPr lang="en-US" sz="2200" dirty="0"/>
          </a:p>
        </p:txBody>
      </p:sp>
      <p:sp>
        <p:nvSpPr>
          <p:cNvPr id="8" name="Text 8">
            <a:extLst>
              <a:ext uri="{FF2B5EF4-FFF2-40B4-BE49-F238E27FC236}">
                <a16:creationId xmlns:a16="http://schemas.microsoft.com/office/drawing/2014/main" id="{80F40F11-E968-4FB1-A783-42AABD5A2CF8}"/>
              </a:ext>
            </a:extLst>
          </p:cNvPr>
          <p:cNvSpPr/>
          <p:nvPr/>
        </p:nvSpPr>
        <p:spPr>
          <a:xfrm>
            <a:off x="2010652" y="2853104"/>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10" name="Rectangle 2">
            <a:extLst>
              <a:ext uri="{FF2B5EF4-FFF2-40B4-BE49-F238E27FC236}">
                <a16:creationId xmlns:a16="http://schemas.microsoft.com/office/drawing/2014/main" id="{129E644C-B1F8-4587-B832-E862E0772BBA}"/>
              </a:ext>
            </a:extLst>
          </p:cNvPr>
          <p:cNvSpPr>
            <a:spLocks noChangeArrowheads="1"/>
          </p:cNvSpPr>
          <p:nvPr/>
        </p:nvSpPr>
        <p:spPr bwMode="auto">
          <a:xfrm>
            <a:off x="1783837" y="2948961"/>
            <a:ext cx="1188036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Fira Sans" panose="020B0503050000020004" pitchFamily="34" charset="0"/>
              </a:rPr>
              <a:t>AI-driven Budget Predictions: Use machine learning algorithms to predict future budget allocations based on historical data. The AI can analyze past budget usage and identify trends to suggest adjustments.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Fira Sans" panose="020B05030500000200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Fira Sans" panose="020B0503050000020004" pitchFamily="34" charset="0"/>
              </a:rPr>
              <a:t>Budget Optimization: AI can suggest optimized budget distributions across different departments or projects, aiming to reduce waste and maximize efficiency based on past spending patterns.</a:t>
            </a:r>
          </a:p>
        </p:txBody>
      </p:sp>
      <p:sp>
        <p:nvSpPr>
          <p:cNvPr id="11" name="Shape 5">
            <a:extLst>
              <a:ext uri="{FF2B5EF4-FFF2-40B4-BE49-F238E27FC236}">
                <a16:creationId xmlns:a16="http://schemas.microsoft.com/office/drawing/2014/main" id="{3FA567F1-381E-407B-A493-7AC5EFA8F7F2}"/>
              </a:ext>
            </a:extLst>
          </p:cNvPr>
          <p:cNvSpPr/>
          <p:nvPr/>
        </p:nvSpPr>
        <p:spPr>
          <a:xfrm>
            <a:off x="1425936" y="4946313"/>
            <a:ext cx="510302" cy="510302"/>
          </a:xfrm>
          <a:prstGeom prst="roundRect">
            <a:avLst>
              <a:gd name="adj" fmla="val 6667"/>
            </a:avLst>
          </a:prstGeom>
          <a:solidFill>
            <a:srgbClr val="2E2E2F"/>
          </a:solidFill>
          <a:ln/>
        </p:spPr>
      </p:sp>
      <p:sp>
        <p:nvSpPr>
          <p:cNvPr id="12" name="Text 6">
            <a:extLst>
              <a:ext uri="{FF2B5EF4-FFF2-40B4-BE49-F238E27FC236}">
                <a16:creationId xmlns:a16="http://schemas.microsoft.com/office/drawing/2014/main" id="{37BD4870-BDA2-4BBE-B643-185F7DE16D6D}"/>
              </a:ext>
            </a:extLst>
          </p:cNvPr>
          <p:cNvSpPr/>
          <p:nvPr/>
        </p:nvSpPr>
        <p:spPr>
          <a:xfrm>
            <a:off x="1578931" y="5031324"/>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2</a:t>
            </a:r>
            <a:endParaRPr lang="en-US" sz="2650" dirty="0"/>
          </a:p>
        </p:txBody>
      </p:sp>
      <p:sp>
        <p:nvSpPr>
          <p:cNvPr id="13" name="Text 7">
            <a:extLst>
              <a:ext uri="{FF2B5EF4-FFF2-40B4-BE49-F238E27FC236}">
                <a16:creationId xmlns:a16="http://schemas.microsoft.com/office/drawing/2014/main" id="{5C8A5CAD-56FD-467D-BDE6-15A187EF0077}"/>
              </a:ext>
            </a:extLst>
          </p:cNvPr>
          <p:cNvSpPr/>
          <p:nvPr/>
        </p:nvSpPr>
        <p:spPr>
          <a:xfrm>
            <a:off x="2163052" y="4946313"/>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Automated Approval of Expense/advance</a:t>
            </a:r>
            <a:endParaRPr lang="en-US" sz="2200" dirty="0"/>
          </a:p>
        </p:txBody>
      </p:sp>
      <p:sp>
        <p:nvSpPr>
          <p:cNvPr id="14" name="Text 8">
            <a:extLst>
              <a:ext uri="{FF2B5EF4-FFF2-40B4-BE49-F238E27FC236}">
                <a16:creationId xmlns:a16="http://schemas.microsoft.com/office/drawing/2014/main" id="{1F698EAF-1309-4168-B3E0-96C831D56255}"/>
              </a:ext>
            </a:extLst>
          </p:cNvPr>
          <p:cNvSpPr/>
          <p:nvPr/>
        </p:nvSpPr>
        <p:spPr>
          <a:xfrm>
            <a:off x="2163052" y="5436731"/>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21" name="TextBox 20">
            <a:extLst>
              <a:ext uri="{FF2B5EF4-FFF2-40B4-BE49-F238E27FC236}">
                <a16:creationId xmlns:a16="http://schemas.microsoft.com/office/drawing/2014/main" id="{AE66AF21-3B2A-451B-9A77-89E0509CDAAD}"/>
              </a:ext>
            </a:extLst>
          </p:cNvPr>
          <p:cNvSpPr txBox="1"/>
          <p:nvPr/>
        </p:nvSpPr>
        <p:spPr>
          <a:xfrm>
            <a:off x="1889426" y="5655733"/>
            <a:ext cx="11880361" cy="923330"/>
          </a:xfrm>
          <a:prstGeom prst="rect">
            <a:avLst/>
          </a:prstGeom>
          <a:noFill/>
        </p:spPr>
        <p:txBody>
          <a:bodyPr wrap="square">
            <a:spAutoFit/>
          </a:bodyPr>
          <a:lstStyle/>
          <a:p>
            <a:pPr algn="just"/>
            <a:r>
              <a:rPr lang="en-US" dirty="0">
                <a:solidFill>
                  <a:schemeClr val="bg1"/>
                </a:solidFill>
                <a:latin typeface="Fira Sans" panose="020B0503050000020004" pitchFamily="34" charset="0"/>
              </a:rPr>
              <a:t>AI-based Approval Workflow: Automate the approval process by integrating AI that reviews the legitimacy of expenses and advances, using predefined rules or historical approval data to flag expenses that deviate from the norm.</a:t>
            </a:r>
          </a:p>
        </p:txBody>
      </p:sp>
    </p:spTree>
    <p:extLst>
      <p:ext uri="{BB962C8B-B14F-4D97-AF65-F5344CB8AC3E}">
        <p14:creationId xmlns:p14="http://schemas.microsoft.com/office/powerpoint/2010/main" val="43404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9095" y="764479"/>
            <a:ext cx="5596252" cy="725805"/>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Inventory </a:t>
            </a:r>
            <a:endParaRPr lang="en-US" sz="4450" dirty="0"/>
          </a:p>
        </p:txBody>
      </p:sp>
      <p:sp>
        <p:nvSpPr>
          <p:cNvPr id="5" name="Shape 5">
            <a:extLst>
              <a:ext uri="{FF2B5EF4-FFF2-40B4-BE49-F238E27FC236}">
                <a16:creationId xmlns:a16="http://schemas.microsoft.com/office/drawing/2014/main" id="{9454469F-8A42-4D69-A155-3CF8417A681D}"/>
              </a:ext>
            </a:extLst>
          </p:cNvPr>
          <p:cNvSpPr/>
          <p:nvPr/>
        </p:nvSpPr>
        <p:spPr>
          <a:xfrm>
            <a:off x="1273536" y="2362686"/>
            <a:ext cx="510302" cy="510302"/>
          </a:xfrm>
          <a:prstGeom prst="roundRect">
            <a:avLst>
              <a:gd name="adj" fmla="val 6667"/>
            </a:avLst>
          </a:prstGeom>
          <a:solidFill>
            <a:srgbClr val="2E2E2F"/>
          </a:solidFill>
          <a:ln/>
        </p:spPr>
      </p:sp>
      <p:sp>
        <p:nvSpPr>
          <p:cNvPr id="6" name="Text 6">
            <a:extLst>
              <a:ext uri="{FF2B5EF4-FFF2-40B4-BE49-F238E27FC236}">
                <a16:creationId xmlns:a16="http://schemas.microsoft.com/office/drawing/2014/main" id="{D2F23E20-14B8-4D02-8A73-8647A9D35767}"/>
              </a:ext>
            </a:extLst>
          </p:cNvPr>
          <p:cNvSpPr/>
          <p:nvPr/>
        </p:nvSpPr>
        <p:spPr>
          <a:xfrm>
            <a:off x="1426531" y="2447697"/>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1</a:t>
            </a:r>
            <a:endParaRPr lang="en-US" sz="2650" dirty="0"/>
          </a:p>
        </p:txBody>
      </p:sp>
      <p:sp>
        <p:nvSpPr>
          <p:cNvPr id="7" name="Text 7">
            <a:extLst>
              <a:ext uri="{FF2B5EF4-FFF2-40B4-BE49-F238E27FC236}">
                <a16:creationId xmlns:a16="http://schemas.microsoft.com/office/drawing/2014/main" id="{9249EABC-E7D6-4848-8CA6-5F95F76ACFBD}"/>
              </a:ext>
            </a:extLst>
          </p:cNvPr>
          <p:cNvSpPr/>
          <p:nvPr/>
        </p:nvSpPr>
        <p:spPr>
          <a:xfrm>
            <a:off x="2010652" y="2362686"/>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Valuation Forecasting</a:t>
            </a:r>
            <a:endParaRPr lang="en-US" sz="2200" dirty="0"/>
          </a:p>
        </p:txBody>
      </p:sp>
      <p:sp>
        <p:nvSpPr>
          <p:cNvPr id="8" name="Text 8">
            <a:extLst>
              <a:ext uri="{FF2B5EF4-FFF2-40B4-BE49-F238E27FC236}">
                <a16:creationId xmlns:a16="http://schemas.microsoft.com/office/drawing/2014/main" id="{80F40F11-E968-4FB1-A783-42AABD5A2CF8}"/>
              </a:ext>
            </a:extLst>
          </p:cNvPr>
          <p:cNvSpPr/>
          <p:nvPr/>
        </p:nvSpPr>
        <p:spPr>
          <a:xfrm>
            <a:off x="2010652" y="2853104"/>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10" name="Rectangle 2">
            <a:extLst>
              <a:ext uri="{FF2B5EF4-FFF2-40B4-BE49-F238E27FC236}">
                <a16:creationId xmlns:a16="http://schemas.microsoft.com/office/drawing/2014/main" id="{129E644C-B1F8-4587-B832-E862E0772BBA}"/>
              </a:ext>
            </a:extLst>
          </p:cNvPr>
          <p:cNvSpPr>
            <a:spLocks noChangeArrowheads="1"/>
          </p:cNvSpPr>
          <p:nvPr/>
        </p:nvSpPr>
        <p:spPr bwMode="auto">
          <a:xfrm>
            <a:off x="1783837" y="3087460"/>
            <a:ext cx="118803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Fira Sans" panose="020B0503050000020004" pitchFamily="34" charset="0"/>
              </a:rPr>
              <a:t>Existing Feature</a:t>
            </a:r>
            <a:r>
              <a:rPr kumimoji="0" lang="en-US" altLang="en-US" sz="1800" b="0" i="0" u="none" strike="noStrike" cap="none" normalizeH="0" baseline="0" dirty="0">
                <a:ln>
                  <a:noFill/>
                </a:ln>
                <a:solidFill>
                  <a:schemeClr val="bg1"/>
                </a:solidFill>
                <a:effectLst/>
                <a:latin typeface="Fira Sans" panose="020B0503050000020004" pitchFamily="34" charset="0"/>
              </a:rPr>
              <a:t>: Valuation displays a donut chart of inventory types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Fira Sans" panose="020B05030500000200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Fira Sans" panose="020B0503050000020004" pitchFamily="34" charset="0"/>
              </a:rPr>
              <a:t>AI Enhancement</a:t>
            </a:r>
            <a:r>
              <a:rPr kumimoji="0" lang="en-US" altLang="en-US" sz="1800" b="0" i="0" u="none" strike="noStrike" cap="none" normalizeH="0" baseline="0" dirty="0">
                <a:ln>
                  <a:noFill/>
                </a:ln>
                <a:solidFill>
                  <a:schemeClr val="bg1"/>
                </a:solidFill>
                <a:effectLst/>
                <a:latin typeface="Fira Sans" panose="020B0503050000020004" pitchFamily="34" charset="0"/>
              </a:rPr>
              <a:t>: Use AI to predict future inventory valuation based on historical data, trends, and demand forecasts for each item type. </a:t>
            </a:r>
          </a:p>
        </p:txBody>
      </p:sp>
      <p:sp>
        <p:nvSpPr>
          <p:cNvPr id="26" name="Shape 5">
            <a:extLst>
              <a:ext uri="{FF2B5EF4-FFF2-40B4-BE49-F238E27FC236}">
                <a16:creationId xmlns:a16="http://schemas.microsoft.com/office/drawing/2014/main" id="{5AF13228-25CF-47BF-AB5C-E4AAD1921A19}"/>
              </a:ext>
            </a:extLst>
          </p:cNvPr>
          <p:cNvSpPr/>
          <p:nvPr/>
        </p:nvSpPr>
        <p:spPr>
          <a:xfrm>
            <a:off x="1273536" y="4826187"/>
            <a:ext cx="510302" cy="510302"/>
          </a:xfrm>
          <a:prstGeom prst="roundRect">
            <a:avLst>
              <a:gd name="adj" fmla="val 6667"/>
            </a:avLst>
          </a:prstGeom>
          <a:solidFill>
            <a:srgbClr val="2E2E2F"/>
          </a:solidFill>
          <a:ln/>
        </p:spPr>
      </p:sp>
      <p:sp>
        <p:nvSpPr>
          <p:cNvPr id="27" name="Text 6">
            <a:extLst>
              <a:ext uri="{FF2B5EF4-FFF2-40B4-BE49-F238E27FC236}">
                <a16:creationId xmlns:a16="http://schemas.microsoft.com/office/drawing/2014/main" id="{EB80EC47-BC9A-475A-ABF3-24DE1130074B}"/>
              </a:ext>
            </a:extLst>
          </p:cNvPr>
          <p:cNvSpPr/>
          <p:nvPr/>
        </p:nvSpPr>
        <p:spPr>
          <a:xfrm>
            <a:off x="1426531" y="4911198"/>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2</a:t>
            </a:r>
            <a:endParaRPr lang="en-US" sz="2650" dirty="0"/>
          </a:p>
        </p:txBody>
      </p:sp>
      <p:sp>
        <p:nvSpPr>
          <p:cNvPr id="28" name="Text 7">
            <a:extLst>
              <a:ext uri="{FF2B5EF4-FFF2-40B4-BE49-F238E27FC236}">
                <a16:creationId xmlns:a16="http://schemas.microsoft.com/office/drawing/2014/main" id="{58F17B51-8DFD-4CD0-901D-C1D95165CB1F}"/>
              </a:ext>
            </a:extLst>
          </p:cNvPr>
          <p:cNvSpPr/>
          <p:nvPr/>
        </p:nvSpPr>
        <p:spPr>
          <a:xfrm>
            <a:off x="2010652" y="4826187"/>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Item Issue Allocation</a:t>
            </a:r>
            <a:endParaRPr lang="en-US" sz="2200" dirty="0"/>
          </a:p>
        </p:txBody>
      </p:sp>
      <p:sp>
        <p:nvSpPr>
          <p:cNvPr id="29" name="Text 8">
            <a:extLst>
              <a:ext uri="{FF2B5EF4-FFF2-40B4-BE49-F238E27FC236}">
                <a16:creationId xmlns:a16="http://schemas.microsoft.com/office/drawing/2014/main" id="{4AB945E4-D5F0-4B53-88F1-D9C0DE216BB0}"/>
              </a:ext>
            </a:extLst>
          </p:cNvPr>
          <p:cNvSpPr/>
          <p:nvPr/>
        </p:nvSpPr>
        <p:spPr>
          <a:xfrm>
            <a:off x="2010652" y="5316605"/>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30" name="Rectangle 2">
            <a:extLst>
              <a:ext uri="{FF2B5EF4-FFF2-40B4-BE49-F238E27FC236}">
                <a16:creationId xmlns:a16="http://schemas.microsoft.com/office/drawing/2014/main" id="{5AD773B5-697F-4821-9443-58533E551A27}"/>
              </a:ext>
            </a:extLst>
          </p:cNvPr>
          <p:cNvSpPr>
            <a:spLocks noChangeArrowheads="1"/>
          </p:cNvSpPr>
          <p:nvPr/>
        </p:nvSpPr>
        <p:spPr bwMode="auto">
          <a:xfrm>
            <a:off x="1783837" y="5412461"/>
            <a:ext cx="1188036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Fira Sans" panose="020B0503050000020004" pitchFamily="34" charset="0"/>
              </a:rPr>
              <a:t>Existing Feature: Item issues are manually tracked and managed based on approved requisitions.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Fira Sans" panose="020B05030500000200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Fira Sans" panose="020B0503050000020004" pitchFamily="34" charset="0"/>
              </a:rPr>
              <a:t>AI Enhancement: Implement an AI algorithm that automatically assigns the most efficient allocation of items from inventory to users or departments based on urgency, availability, and historical usage.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Fira Sans" panose="020B0503050000020004" pitchFamily="34" charset="0"/>
            </a:endParaRPr>
          </a:p>
        </p:txBody>
      </p:sp>
    </p:spTree>
    <p:extLst>
      <p:ext uri="{BB962C8B-B14F-4D97-AF65-F5344CB8AC3E}">
        <p14:creationId xmlns:p14="http://schemas.microsoft.com/office/powerpoint/2010/main" val="366825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9095" y="764479"/>
            <a:ext cx="5596252" cy="725805"/>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Inventory </a:t>
            </a:r>
            <a:endParaRPr lang="en-US" sz="4450" dirty="0"/>
          </a:p>
        </p:txBody>
      </p:sp>
      <p:sp>
        <p:nvSpPr>
          <p:cNvPr id="11" name="Shape 5">
            <a:extLst>
              <a:ext uri="{FF2B5EF4-FFF2-40B4-BE49-F238E27FC236}">
                <a16:creationId xmlns:a16="http://schemas.microsoft.com/office/drawing/2014/main" id="{3FA567F1-381E-407B-A493-7AC5EFA8F7F2}"/>
              </a:ext>
            </a:extLst>
          </p:cNvPr>
          <p:cNvSpPr/>
          <p:nvPr/>
        </p:nvSpPr>
        <p:spPr>
          <a:xfrm>
            <a:off x="869095" y="2375235"/>
            <a:ext cx="510302" cy="510302"/>
          </a:xfrm>
          <a:prstGeom prst="roundRect">
            <a:avLst>
              <a:gd name="adj" fmla="val 6667"/>
            </a:avLst>
          </a:prstGeom>
          <a:solidFill>
            <a:srgbClr val="2E2E2F"/>
          </a:solidFill>
          <a:ln/>
        </p:spPr>
      </p:sp>
      <p:sp>
        <p:nvSpPr>
          <p:cNvPr id="12" name="Text 6">
            <a:extLst>
              <a:ext uri="{FF2B5EF4-FFF2-40B4-BE49-F238E27FC236}">
                <a16:creationId xmlns:a16="http://schemas.microsoft.com/office/drawing/2014/main" id="{37BD4870-BDA2-4BBE-B643-185F7DE16D6D}"/>
              </a:ext>
            </a:extLst>
          </p:cNvPr>
          <p:cNvSpPr/>
          <p:nvPr/>
        </p:nvSpPr>
        <p:spPr>
          <a:xfrm>
            <a:off x="1022090" y="2460246"/>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3</a:t>
            </a:r>
            <a:endParaRPr lang="en-US" sz="2650" dirty="0"/>
          </a:p>
        </p:txBody>
      </p:sp>
      <p:sp>
        <p:nvSpPr>
          <p:cNvPr id="13" name="Text 7">
            <a:extLst>
              <a:ext uri="{FF2B5EF4-FFF2-40B4-BE49-F238E27FC236}">
                <a16:creationId xmlns:a16="http://schemas.microsoft.com/office/drawing/2014/main" id="{5C8A5CAD-56FD-467D-BDE6-15A187EF0077}"/>
              </a:ext>
            </a:extLst>
          </p:cNvPr>
          <p:cNvSpPr/>
          <p:nvPr/>
        </p:nvSpPr>
        <p:spPr>
          <a:xfrm>
            <a:off x="1606211" y="2375235"/>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Inventory aging analysis</a:t>
            </a:r>
            <a:endParaRPr lang="en-US" sz="2200" dirty="0"/>
          </a:p>
        </p:txBody>
      </p:sp>
      <p:sp>
        <p:nvSpPr>
          <p:cNvPr id="14" name="Text 8">
            <a:extLst>
              <a:ext uri="{FF2B5EF4-FFF2-40B4-BE49-F238E27FC236}">
                <a16:creationId xmlns:a16="http://schemas.microsoft.com/office/drawing/2014/main" id="{1F698EAF-1309-4168-B3E0-96C831D56255}"/>
              </a:ext>
            </a:extLst>
          </p:cNvPr>
          <p:cNvSpPr/>
          <p:nvPr/>
        </p:nvSpPr>
        <p:spPr>
          <a:xfrm>
            <a:off x="1606211" y="2865653"/>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21" name="TextBox 20">
            <a:extLst>
              <a:ext uri="{FF2B5EF4-FFF2-40B4-BE49-F238E27FC236}">
                <a16:creationId xmlns:a16="http://schemas.microsoft.com/office/drawing/2014/main" id="{AE66AF21-3B2A-451B-9A77-89E0509CDAAD}"/>
              </a:ext>
            </a:extLst>
          </p:cNvPr>
          <p:cNvSpPr txBox="1"/>
          <p:nvPr/>
        </p:nvSpPr>
        <p:spPr>
          <a:xfrm>
            <a:off x="1332585" y="3084655"/>
            <a:ext cx="11880361" cy="1477328"/>
          </a:xfrm>
          <a:prstGeom prst="rect">
            <a:avLst/>
          </a:prstGeom>
          <a:noFill/>
        </p:spPr>
        <p:txBody>
          <a:bodyPr wrap="square">
            <a:spAutoFit/>
          </a:bodyPr>
          <a:lstStyle/>
          <a:p>
            <a:pPr algn="just"/>
            <a:r>
              <a:rPr lang="en-US" dirty="0">
                <a:solidFill>
                  <a:schemeClr val="bg1"/>
                </a:solidFill>
                <a:latin typeface="Fira Sans" panose="020B0503050000020004" pitchFamily="34" charset="0"/>
              </a:rPr>
              <a:t>Existing Feature: Coverage days and valuation display overall inventory health.</a:t>
            </a:r>
          </a:p>
          <a:p>
            <a:pPr algn="just"/>
            <a:endParaRPr lang="en-US" dirty="0">
              <a:solidFill>
                <a:schemeClr val="bg1"/>
              </a:solidFill>
              <a:latin typeface="Fira Sans" panose="020B0503050000020004" pitchFamily="34" charset="0"/>
            </a:endParaRPr>
          </a:p>
          <a:p>
            <a:pPr algn="just"/>
            <a:r>
              <a:rPr lang="en-US" dirty="0">
                <a:solidFill>
                  <a:schemeClr val="bg1"/>
                </a:solidFill>
                <a:latin typeface="Fira Sans" panose="020B0503050000020004" pitchFamily="34" charset="0"/>
              </a:rPr>
              <a:t>AI Enhancement: Use AI to analyze the aging of inventory items and predict which items are likely to become obsolete or unsellable soon based on usage rates and shelf life. It could also suggest optimal actions (e.g., markdowns, promotions) for slow-moving items.</a:t>
            </a:r>
          </a:p>
        </p:txBody>
      </p:sp>
    </p:spTree>
    <p:extLst>
      <p:ext uri="{BB962C8B-B14F-4D97-AF65-F5344CB8AC3E}">
        <p14:creationId xmlns:p14="http://schemas.microsoft.com/office/powerpoint/2010/main" val="358671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9095" y="764479"/>
            <a:ext cx="5596252" cy="725805"/>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HR </a:t>
            </a:r>
            <a:endParaRPr lang="en-US" sz="4450" dirty="0"/>
          </a:p>
        </p:txBody>
      </p:sp>
      <p:sp>
        <p:nvSpPr>
          <p:cNvPr id="5" name="Shape 5">
            <a:extLst>
              <a:ext uri="{FF2B5EF4-FFF2-40B4-BE49-F238E27FC236}">
                <a16:creationId xmlns:a16="http://schemas.microsoft.com/office/drawing/2014/main" id="{9454469F-8A42-4D69-A155-3CF8417A681D}"/>
              </a:ext>
            </a:extLst>
          </p:cNvPr>
          <p:cNvSpPr/>
          <p:nvPr/>
        </p:nvSpPr>
        <p:spPr>
          <a:xfrm>
            <a:off x="1273536" y="2362686"/>
            <a:ext cx="510302" cy="510302"/>
          </a:xfrm>
          <a:prstGeom prst="roundRect">
            <a:avLst>
              <a:gd name="adj" fmla="val 6667"/>
            </a:avLst>
          </a:prstGeom>
          <a:solidFill>
            <a:srgbClr val="2E2E2F"/>
          </a:solidFill>
          <a:ln/>
        </p:spPr>
      </p:sp>
      <p:sp>
        <p:nvSpPr>
          <p:cNvPr id="6" name="Text 6">
            <a:extLst>
              <a:ext uri="{FF2B5EF4-FFF2-40B4-BE49-F238E27FC236}">
                <a16:creationId xmlns:a16="http://schemas.microsoft.com/office/drawing/2014/main" id="{D2F23E20-14B8-4D02-8A73-8647A9D35767}"/>
              </a:ext>
            </a:extLst>
          </p:cNvPr>
          <p:cNvSpPr/>
          <p:nvPr/>
        </p:nvSpPr>
        <p:spPr>
          <a:xfrm>
            <a:off x="1426531" y="2447697"/>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1</a:t>
            </a:r>
            <a:endParaRPr lang="en-US" sz="2650" dirty="0"/>
          </a:p>
        </p:txBody>
      </p:sp>
      <p:sp>
        <p:nvSpPr>
          <p:cNvPr id="7" name="Text 7">
            <a:extLst>
              <a:ext uri="{FF2B5EF4-FFF2-40B4-BE49-F238E27FC236}">
                <a16:creationId xmlns:a16="http://schemas.microsoft.com/office/drawing/2014/main" id="{9249EABC-E7D6-4848-8CA6-5F95F76ACFBD}"/>
              </a:ext>
            </a:extLst>
          </p:cNvPr>
          <p:cNvSpPr/>
          <p:nvPr/>
        </p:nvSpPr>
        <p:spPr>
          <a:xfrm>
            <a:off x="2010652" y="2362686"/>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Employee Categorization</a:t>
            </a:r>
            <a:endParaRPr lang="en-US" sz="2200" dirty="0"/>
          </a:p>
        </p:txBody>
      </p:sp>
      <p:sp>
        <p:nvSpPr>
          <p:cNvPr id="8" name="Text 8">
            <a:extLst>
              <a:ext uri="{FF2B5EF4-FFF2-40B4-BE49-F238E27FC236}">
                <a16:creationId xmlns:a16="http://schemas.microsoft.com/office/drawing/2014/main" id="{80F40F11-E968-4FB1-A783-42AABD5A2CF8}"/>
              </a:ext>
            </a:extLst>
          </p:cNvPr>
          <p:cNvSpPr/>
          <p:nvPr/>
        </p:nvSpPr>
        <p:spPr>
          <a:xfrm>
            <a:off x="2010652" y="2853104"/>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10" name="Rectangle 2">
            <a:extLst>
              <a:ext uri="{FF2B5EF4-FFF2-40B4-BE49-F238E27FC236}">
                <a16:creationId xmlns:a16="http://schemas.microsoft.com/office/drawing/2014/main" id="{129E644C-B1F8-4587-B832-E862E0772BBA}"/>
              </a:ext>
            </a:extLst>
          </p:cNvPr>
          <p:cNvSpPr>
            <a:spLocks noChangeArrowheads="1"/>
          </p:cNvSpPr>
          <p:nvPr/>
        </p:nvSpPr>
        <p:spPr bwMode="auto">
          <a:xfrm>
            <a:off x="1783837" y="3502958"/>
            <a:ext cx="118803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Fira Sans" panose="020B0503050000020004" pitchFamily="34" charset="0"/>
              </a:rPr>
              <a:t>Classifying employee based on different criteria like late entry, early leave, absent days, taken leaves </a:t>
            </a:r>
            <a:r>
              <a:rPr kumimoji="0" lang="en-US" altLang="en-US" sz="1800" b="0" i="0" u="none" strike="noStrike" cap="none" normalizeH="0" baseline="0" dirty="0" err="1">
                <a:ln>
                  <a:noFill/>
                </a:ln>
                <a:solidFill>
                  <a:schemeClr val="bg1"/>
                </a:solidFill>
                <a:effectLst/>
                <a:latin typeface="Fira Sans" panose="020B0503050000020004" pitchFamily="34" charset="0"/>
              </a:rPr>
              <a:t>etc</a:t>
            </a:r>
            <a:endParaRPr kumimoji="0" lang="en-US" altLang="en-US" sz="1800" b="0" i="0" u="none" strike="noStrike" cap="none" normalizeH="0" baseline="0" dirty="0">
              <a:ln>
                <a:noFill/>
              </a:ln>
              <a:solidFill>
                <a:schemeClr val="bg1"/>
              </a:solidFill>
              <a:effectLst/>
              <a:latin typeface="Fira Sans" panose="020B0503050000020004" pitchFamily="34" charset="0"/>
            </a:endParaRPr>
          </a:p>
        </p:txBody>
      </p:sp>
      <p:sp>
        <p:nvSpPr>
          <p:cNvPr id="11" name="Shape 5">
            <a:extLst>
              <a:ext uri="{FF2B5EF4-FFF2-40B4-BE49-F238E27FC236}">
                <a16:creationId xmlns:a16="http://schemas.microsoft.com/office/drawing/2014/main" id="{3FA567F1-381E-407B-A493-7AC5EFA8F7F2}"/>
              </a:ext>
            </a:extLst>
          </p:cNvPr>
          <p:cNvSpPr/>
          <p:nvPr/>
        </p:nvSpPr>
        <p:spPr>
          <a:xfrm>
            <a:off x="1425936" y="4946313"/>
            <a:ext cx="510302" cy="510302"/>
          </a:xfrm>
          <a:prstGeom prst="roundRect">
            <a:avLst>
              <a:gd name="adj" fmla="val 6667"/>
            </a:avLst>
          </a:prstGeom>
          <a:solidFill>
            <a:srgbClr val="2E2E2F"/>
          </a:solidFill>
          <a:ln/>
        </p:spPr>
      </p:sp>
      <p:sp>
        <p:nvSpPr>
          <p:cNvPr id="12" name="Text 6">
            <a:extLst>
              <a:ext uri="{FF2B5EF4-FFF2-40B4-BE49-F238E27FC236}">
                <a16:creationId xmlns:a16="http://schemas.microsoft.com/office/drawing/2014/main" id="{37BD4870-BDA2-4BBE-B643-185F7DE16D6D}"/>
              </a:ext>
            </a:extLst>
          </p:cNvPr>
          <p:cNvSpPr/>
          <p:nvPr/>
        </p:nvSpPr>
        <p:spPr>
          <a:xfrm>
            <a:off x="1578931" y="5031324"/>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2</a:t>
            </a:r>
            <a:endParaRPr lang="en-US" sz="2650" dirty="0"/>
          </a:p>
        </p:txBody>
      </p:sp>
      <p:sp>
        <p:nvSpPr>
          <p:cNvPr id="13" name="Text 7">
            <a:extLst>
              <a:ext uri="{FF2B5EF4-FFF2-40B4-BE49-F238E27FC236}">
                <a16:creationId xmlns:a16="http://schemas.microsoft.com/office/drawing/2014/main" id="{5C8A5CAD-56FD-467D-BDE6-15A187EF0077}"/>
              </a:ext>
            </a:extLst>
          </p:cNvPr>
          <p:cNvSpPr/>
          <p:nvPr/>
        </p:nvSpPr>
        <p:spPr>
          <a:xfrm>
            <a:off x="2163052" y="4946313"/>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Automated leave approval</a:t>
            </a:r>
            <a:endParaRPr lang="en-US" sz="2200" dirty="0"/>
          </a:p>
        </p:txBody>
      </p:sp>
      <p:sp>
        <p:nvSpPr>
          <p:cNvPr id="14" name="Text 8">
            <a:extLst>
              <a:ext uri="{FF2B5EF4-FFF2-40B4-BE49-F238E27FC236}">
                <a16:creationId xmlns:a16="http://schemas.microsoft.com/office/drawing/2014/main" id="{1F698EAF-1309-4168-B3E0-96C831D56255}"/>
              </a:ext>
            </a:extLst>
          </p:cNvPr>
          <p:cNvSpPr/>
          <p:nvPr/>
        </p:nvSpPr>
        <p:spPr>
          <a:xfrm>
            <a:off x="2163052" y="5436731"/>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21" name="TextBox 20">
            <a:extLst>
              <a:ext uri="{FF2B5EF4-FFF2-40B4-BE49-F238E27FC236}">
                <a16:creationId xmlns:a16="http://schemas.microsoft.com/office/drawing/2014/main" id="{AE66AF21-3B2A-451B-9A77-89E0509CDAAD}"/>
              </a:ext>
            </a:extLst>
          </p:cNvPr>
          <p:cNvSpPr txBox="1"/>
          <p:nvPr/>
        </p:nvSpPr>
        <p:spPr>
          <a:xfrm>
            <a:off x="1889426" y="5655733"/>
            <a:ext cx="11880361" cy="646331"/>
          </a:xfrm>
          <a:prstGeom prst="rect">
            <a:avLst/>
          </a:prstGeom>
          <a:noFill/>
        </p:spPr>
        <p:txBody>
          <a:bodyPr wrap="square">
            <a:spAutoFit/>
          </a:bodyPr>
          <a:lstStyle/>
          <a:p>
            <a:pPr algn="just"/>
            <a:r>
              <a:rPr lang="en-US" dirty="0">
                <a:solidFill>
                  <a:schemeClr val="bg1"/>
                </a:solidFill>
                <a:latin typeface="Fira Sans" panose="020B0503050000020004" pitchFamily="34" charset="0"/>
              </a:rPr>
              <a:t>AI can analyze the leave application and after analyzing the leave application it can approve or disapprove the request which will make the process more easier.</a:t>
            </a:r>
          </a:p>
        </p:txBody>
      </p:sp>
    </p:spTree>
    <p:extLst>
      <p:ext uri="{BB962C8B-B14F-4D97-AF65-F5344CB8AC3E}">
        <p14:creationId xmlns:p14="http://schemas.microsoft.com/office/powerpoint/2010/main" val="1617754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9094" y="764479"/>
            <a:ext cx="6446105" cy="725805"/>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Asset Mgmt. </a:t>
            </a:r>
            <a:endParaRPr lang="en-US" sz="4450" dirty="0"/>
          </a:p>
        </p:txBody>
      </p:sp>
      <p:sp>
        <p:nvSpPr>
          <p:cNvPr id="5" name="Shape 5">
            <a:extLst>
              <a:ext uri="{FF2B5EF4-FFF2-40B4-BE49-F238E27FC236}">
                <a16:creationId xmlns:a16="http://schemas.microsoft.com/office/drawing/2014/main" id="{9454469F-8A42-4D69-A155-3CF8417A681D}"/>
              </a:ext>
            </a:extLst>
          </p:cNvPr>
          <p:cNvSpPr/>
          <p:nvPr/>
        </p:nvSpPr>
        <p:spPr>
          <a:xfrm>
            <a:off x="1273536" y="2362686"/>
            <a:ext cx="510302" cy="510302"/>
          </a:xfrm>
          <a:prstGeom prst="roundRect">
            <a:avLst>
              <a:gd name="adj" fmla="val 6667"/>
            </a:avLst>
          </a:prstGeom>
          <a:solidFill>
            <a:srgbClr val="2E2E2F"/>
          </a:solidFill>
          <a:ln/>
        </p:spPr>
      </p:sp>
      <p:sp>
        <p:nvSpPr>
          <p:cNvPr id="6" name="Text 6">
            <a:extLst>
              <a:ext uri="{FF2B5EF4-FFF2-40B4-BE49-F238E27FC236}">
                <a16:creationId xmlns:a16="http://schemas.microsoft.com/office/drawing/2014/main" id="{D2F23E20-14B8-4D02-8A73-8647A9D35767}"/>
              </a:ext>
            </a:extLst>
          </p:cNvPr>
          <p:cNvSpPr/>
          <p:nvPr/>
        </p:nvSpPr>
        <p:spPr>
          <a:xfrm>
            <a:off x="1426531" y="2447697"/>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1</a:t>
            </a:r>
            <a:endParaRPr lang="en-US" sz="2650" dirty="0"/>
          </a:p>
        </p:txBody>
      </p:sp>
      <p:sp>
        <p:nvSpPr>
          <p:cNvPr id="7" name="Text 7">
            <a:extLst>
              <a:ext uri="{FF2B5EF4-FFF2-40B4-BE49-F238E27FC236}">
                <a16:creationId xmlns:a16="http://schemas.microsoft.com/office/drawing/2014/main" id="{9249EABC-E7D6-4848-8CA6-5F95F76ACFBD}"/>
              </a:ext>
            </a:extLst>
          </p:cNvPr>
          <p:cNvSpPr/>
          <p:nvPr/>
        </p:nvSpPr>
        <p:spPr>
          <a:xfrm>
            <a:off x="2010652" y="2362686"/>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Asset Valuation Prediction</a:t>
            </a:r>
          </a:p>
          <a:p>
            <a:pPr marL="0" indent="0">
              <a:lnSpc>
                <a:spcPts val="2750"/>
              </a:lnSpc>
              <a:buNone/>
            </a:pPr>
            <a:endParaRPr lang="en-US" sz="2200" dirty="0"/>
          </a:p>
        </p:txBody>
      </p:sp>
      <p:sp>
        <p:nvSpPr>
          <p:cNvPr id="8" name="Text 8">
            <a:extLst>
              <a:ext uri="{FF2B5EF4-FFF2-40B4-BE49-F238E27FC236}">
                <a16:creationId xmlns:a16="http://schemas.microsoft.com/office/drawing/2014/main" id="{80F40F11-E968-4FB1-A783-42AABD5A2CF8}"/>
              </a:ext>
            </a:extLst>
          </p:cNvPr>
          <p:cNvSpPr/>
          <p:nvPr/>
        </p:nvSpPr>
        <p:spPr>
          <a:xfrm>
            <a:off x="2010652" y="2853104"/>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10" name="Rectangle 2">
            <a:extLst>
              <a:ext uri="{FF2B5EF4-FFF2-40B4-BE49-F238E27FC236}">
                <a16:creationId xmlns:a16="http://schemas.microsoft.com/office/drawing/2014/main" id="{129E644C-B1F8-4587-B832-E862E0772BBA}"/>
              </a:ext>
            </a:extLst>
          </p:cNvPr>
          <p:cNvSpPr>
            <a:spLocks noChangeArrowheads="1"/>
          </p:cNvSpPr>
          <p:nvPr/>
        </p:nvSpPr>
        <p:spPr bwMode="auto">
          <a:xfrm>
            <a:off x="1783837" y="2948960"/>
            <a:ext cx="1188036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Fira Sans" panose="020B0503050000020004" pitchFamily="34" charset="0"/>
              </a:rPr>
              <a:t>AI-based Valuation Models: Use machine learning algorithms to predict the future valuation of assets based on factors like depreciation, market trends, and the asset’s condition. This can assist in more accurate financial reporting.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Fira Sans" panose="020B0503050000020004" pitchFamily="34" charset="0"/>
              </a:rPr>
              <a:t>Depreciation Prediction: AI can predict the depreciation curve of assets over time, helping with financial forecasting and asset value management.</a:t>
            </a:r>
          </a:p>
        </p:txBody>
      </p:sp>
      <p:sp>
        <p:nvSpPr>
          <p:cNvPr id="15" name="Shape 5">
            <a:extLst>
              <a:ext uri="{FF2B5EF4-FFF2-40B4-BE49-F238E27FC236}">
                <a16:creationId xmlns:a16="http://schemas.microsoft.com/office/drawing/2014/main" id="{3B037F95-F8FA-4328-B936-AB0251AC2A47}"/>
              </a:ext>
            </a:extLst>
          </p:cNvPr>
          <p:cNvSpPr/>
          <p:nvPr/>
        </p:nvSpPr>
        <p:spPr>
          <a:xfrm>
            <a:off x="1425936" y="4838737"/>
            <a:ext cx="510302" cy="510302"/>
          </a:xfrm>
          <a:prstGeom prst="roundRect">
            <a:avLst>
              <a:gd name="adj" fmla="val 6667"/>
            </a:avLst>
          </a:prstGeom>
          <a:solidFill>
            <a:srgbClr val="2E2E2F"/>
          </a:solidFill>
          <a:ln/>
        </p:spPr>
      </p:sp>
      <p:sp>
        <p:nvSpPr>
          <p:cNvPr id="16" name="Text 6">
            <a:extLst>
              <a:ext uri="{FF2B5EF4-FFF2-40B4-BE49-F238E27FC236}">
                <a16:creationId xmlns:a16="http://schemas.microsoft.com/office/drawing/2014/main" id="{E03CAAB7-48BD-4AE1-A10B-C5F4A748B872}"/>
              </a:ext>
            </a:extLst>
          </p:cNvPr>
          <p:cNvSpPr/>
          <p:nvPr/>
        </p:nvSpPr>
        <p:spPr>
          <a:xfrm>
            <a:off x="1578931" y="4923748"/>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2</a:t>
            </a:r>
            <a:endParaRPr lang="en-US" sz="2650" dirty="0"/>
          </a:p>
        </p:txBody>
      </p:sp>
      <p:sp>
        <p:nvSpPr>
          <p:cNvPr id="17" name="Text 7">
            <a:extLst>
              <a:ext uri="{FF2B5EF4-FFF2-40B4-BE49-F238E27FC236}">
                <a16:creationId xmlns:a16="http://schemas.microsoft.com/office/drawing/2014/main" id="{9A4DBF19-9D8D-48EC-B221-0412CBD2972B}"/>
              </a:ext>
            </a:extLst>
          </p:cNvPr>
          <p:cNvSpPr/>
          <p:nvPr/>
        </p:nvSpPr>
        <p:spPr>
          <a:xfrm>
            <a:off x="2163052" y="4838737"/>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AI-Powered Decision Support</a:t>
            </a:r>
          </a:p>
          <a:p>
            <a:pPr marL="0" indent="0">
              <a:lnSpc>
                <a:spcPts val="2750"/>
              </a:lnSpc>
              <a:buNone/>
            </a:pPr>
            <a:endParaRPr lang="en-US" sz="2200" dirty="0">
              <a:solidFill>
                <a:srgbClr val="E0D6DE"/>
              </a:solidFill>
              <a:latin typeface="Fira Mono Medium" pitchFamily="34" charset="0"/>
              <a:ea typeface="Fira Mono Medium" pitchFamily="34" charset="-122"/>
            </a:endParaRPr>
          </a:p>
          <a:p>
            <a:pPr marL="0" indent="0">
              <a:lnSpc>
                <a:spcPts val="2750"/>
              </a:lnSpc>
              <a:buNone/>
            </a:pPr>
            <a:endParaRPr lang="en-US" sz="2200" dirty="0"/>
          </a:p>
        </p:txBody>
      </p:sp>
      <p:sp>
        <p:nvSpPr>
          <p:cNvPr id="18" name="Text 8">
            <a:extLst>
              <a:ext uri="{FF2B5EF4-FFF2-40B4-BE49-F238E27FC236}">
                <a16:creationId xmlns:a16="http://schemas.microsoft.com/office/drawing/2014/main" id="{EC67CDB4-2645-4C02-B9B8-B2126A75F9E2}"/>
              </a:ext>
            </a:extLst>
          </p:cNvPr>
          <p:cNvSpPr/>
          <p:nvPr/>
        </p:nvSpPr>
        <p:spPr>
          <a:xfrm>
            <a:off x="2163052" y="5329155"/>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19" name="Rectangle 2">
            <a:extLst>
              <a:ext uri="{FF2B5EF4-FFF2-40B4-BE49-F238E27FC236}">
                <a16:creationId xmlns:a16="http://schemas.microsoft.com/office/drawing/2014/main" id="{CD879010-783F-4026-86F2-4A2F78C80C2D}"/>
              </a:ext>
            </a:extLst>
          </p:cNvPr>
          <p:cNvSpPr>
            <a:spLocks noChangeArrowheads="1"/>
          </p:cNvSpPr>
          <p:nvPr/>
        </p:nvSpPr>
        <p:spPr bwMode="auto">
          <a:xfrm>
            <a:off x="1936237" y="5840510"/>
            <a:ext cx="118803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Fira Sans" panose="020B0503050000020004" pitchFamily="34" charset="0"/>
              </a:rPr>
              <a:t>Recommendation Systems for Asset Disposal: AI can suggest which assets should be sold, retired, or destroyed based on factors like depreciation rates, maintenance costs, and operational performance.</a:t>
            </a:r>
          </a:p>
        </p:txBody>
      </p:sp>
    </p:spTree>
    <p:extLst>
      <p:ext uri="{BB962C8B-B14F-4D97-AF65-F5344CB8AC3E}">
        <p14:creationId xmlns:p14="http://schemas.microsoft.com/office/powerpoint/2010/main" val="3328780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9094" y="764479"/>
            <a:ext cx="6446105" cy="725805"/>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Production </a:t>
            </a:r>
            <a:endParaRPr lang="en-US" sz="4450" dirty="0"/>
          </a:p>
        </p:txBody>
      </p:sp>
      <p:sp>
        <p:nvSpPr>
          <p:cNvPr id="5" name="Shape 5">
            <a:extLst>
              <a:ext uri="{FF2B5EF4-FFF2-40B4-BE49-F238E27FC236}">
                <a16:creationId xmlns:a16="http://schemas.microsoft.com/office/drawing/2014/main" id="{9454469F-8A42-4D69-A155-3CF8417A681D}"/>
              </a:ext>
            </a:extLst>
          </p:cNvPr>
          <p:cNvSpPr/>
          <p:nvPr/>
        </p:nvSpPr>
        <p:spPr>
          <a:xfrm>
            <a:off x="1273536" y="3225959"/>
            <a:ext cx="510302" cy="510302"/>
          </a:xfrm>
          <a:prstGeom prst="roundRect">
            <a:avLst>
              <a:gd name="adj" fmla="val 6667"/>
            </a:avLst>
          </a:prstGeom>
          <a:solidFill>
            <a:srgbClr val="2E2E2F"/>
          </a:solidFill>
          <a:ln/>
        </p:spPr>
      </p:sp>
      <p:sp>
        <p:nvSpPr>
          <p:cNvPr id="6" name="Text 6">
            <a:extLst>
              <a:ext uri="{FF2B5EF4-FFF2-40B4-BE49-F238E27FC236}">
                <a16:creationId xmlns:a16="http://schemas.microsoft.com/office/drawing/2014/main" id="{D2F23E20-14B8-4D02-8A73-8647A9D35767}"/>
              </a:ext>
            </a:extLst>
          </p:cNvPr>
          <p:cNvSpPr/>
          <p:nvPr/>
        </p:nvSpPr>
        <p:spPr>
          <a:xfrm>
            <a:off x="1426531" y="3310970"/>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1</a:t>
            </a:r>
            <a:endParaRPr lang="en-US" sz="2650" dirty="0"/>
          </a:p>
        </p:txBody>
      </p:sp>
      <p:sp>
        <p:nvSpPr>
          <p:cNvPr id="7" name="Text 7">
            <a:extLst>
              <a:ext uri="{FF2B5EF4-FFF2-40B4-BE49-F238E27FC236}">
                <a16:creationId xmlns:a16="http://schemas.microsoft.com/office/drawing/2014/main" id="{9249EABC-E7D6-4848-8CA6-5F95F76ACFBD}"/>
              </a:ext>
            </a:extLst>
          </p:cNvPr>
          <p:cNvSpPr/>
          <p:nvPr/>
        </p:nvSpPr>
        <p:spPr>
          <a:xfrm>
            <a:off x="2010652" y="3225959"/>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Production Scheduling Optimization</a:t>
            </a:r>
          </a:p>
          <a:p>
            <a:pPr marL="0" indent="0">
              <a:lnSpc>
                <a:spcPts val="2750"/>
              </a:lnSpc>
              <a:buNone/>
            </a:pPr>
            <a:endParaRPr lang="en-US" sz="2200" dirty="0">
              <a:solidFill>
                <a:srgbClr val="E0D6DE"/>
              </a:solidFill>
              <a:latin typeface="Fira Mono Medium" pitchFamily="34" charset="0"/>
              <a:ea typeface="Fira Mono Medium" pitchFamily="34" charset="-122"/>
            </a:endParaRPr>
          </a:p>
          <a:p>
            <a:pPr marL="0" indent="0">
              <a:lnSpc>
                <a:spcPts val="2750"/>
              </a:lnSpc>
              <a:buNone/>
            </a:pPr>
            <a:endParaRPr lang="en-US" sz="2200" dirty="0"/>
          </a:p>
        </p:txBody>
      </p:sp>
      <p:sp>
        <p:nvSpPr>
          <p:cNvPr id="8" name="Text 8">
            <a:extLst>
              <a:ext uri="{FF2B5EF4-FFF2-40B4-BE49-F238E27FC236}">
                <a16:creationId xmlns:a16="http://schemas.microsoft.com/office/drawing/2014/main" id="{80F40F11-E968-4FB1-A783-42AABD5A2CF8}"/>
              </a:ext>
            </a:extLst>
          </p:cNvPr>
          <p:cNvSpPr/>
          <p:nvPr/>
        </p:nvSpPr>
        <p:spPr>
          <a:xfrm>
            <a:off x="2010652" y="3716377"/>
            <a:ext cx="4358514" cy="1088708"/>
          </a:xfrm>
          <a:prstGeom prst="rect">
            <a:avLst/>
          </a:prstGeom>
          <a:noFill/>
          <a:ln/>
        </p:spPr>
        <p:txBody>
          <a:bodyPr wrap="square" lIns="0" tIns="0" rIns="0" bIns="0" rtlCol="0" anchor="t"/>
          <a:lstStyle/>
          <a:p>
            <a:pPr marL="0" indent="0">
              <a:lnSpc>
                <a:spcPts val="2850"/>
              </a:lnSpc>
              <a:buNone/>
            </a:pPr>
            <a:endParaRPr lang="en-US" sz="1750" dirty="0"/>
          </a:p>
        </p:txBody>
      </p:sp>
      <p:sp>
        <p:nvSpPr>
          <p:cNvPr id="10" name="Rectangle 2">
            <a:extLst>
              <a:ext uri="{FF2B5EF4-FFF2-40B4-BE49-F238E27FC236}">
                <a16:creationId xmlns:a16="http://schemas.microsoft.com/office/drawing/2014/main" id="{129E644C-B1F8-4587-B832-E862E0772BBA}"/>
              </a:ext>
            </a:extLst>
          </p:cNvPr>
          <p:cNvSpPr>
            <a:spLocks noChangeArrowheads="1"/>
          </p:cNvSpPr>
          <p:nvPr/>
        </p:nvSpPr>
        <p:spPr bwMode="auto">
          <a:xfrm>
            <a:off x="1783837" y="4004221"/>
            <a:ext cx="118803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Fira Sans" panose="020B0503050000020004" pitchFamily="34" charset="0"/>
              </a:rPr>
              <a:t>How AI Helps: AI can automate production scheduling by analyzing various factors such as machine capacity, labor availability, material procurement times, and past production data. AI models like genetic algorithms, reinforcement learning, or optimization algorithms can suggest the best scheduling configurations.</a:t>
            </a:r>
          </a:p>
        </p:txBody>
      </p:sp>
    </p:spTree>
    <p:extLst>
      <p:ext uri="{BB962C8B-B14F-4D97-AF65-F5344CB8AC3E}">
        <p14:creationId xmlns:p14="http://schemas.microsoft.com/office/powerpoint/2010/main" val="4022880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236835" y="3400516"/>
            <a:ext cx="4848392" cy="1417558"/>
          </a:xfrm>
          <a:prstGeom prst="rect">
            <a:avLst/>
          </a:prstGeom>
          <a:noFill/>
          <a:ln/>
        </p:spPr>
        <p:txBody>
          <a:bodyPr wrap="square" lIns="0" tIns="0" rIns="0" bIns="0" rtlCol="0" anchor="t"/>
          <a:lstStyle/>
          <a:p>
            <a:pPr algn="ctr">
              <a:lnSpc>
                <a:spcPts val="5550"/>
              </a:lnSpc>
            </a:pPr>
            <a:r>
              <a:rPr lang="en-US" sz="4450">
                <a:solidFill>
                  <a:srgbClr val="FBF3FA"/>
                </a:solidFill>
                <a:latin typeface="Fira Mono Medium"/>
                <a:ea typeface="Fira Mono Medium"/>
              </a:rPr>
              <a:t>Thank you</a:t>
            </a:r>
            <a:endParaRPr lang="en-US">
              <a:ea typeface="Calibri" panose="020F0502020204030204"/>
              <a:cs typeface="Calibri" panose="020F0502020204030204"/>
            </a:endParaRPr>
          </a:p>
          <a:p>
            <a:pPr>
              <a:lnSpc>
                <a:spcPts val="5550"/>
              </a:lnSpc>
            </a:pPr>
            <a:r>
              <a:rPr lang="en-US" sz="4450" dirty="0">
                <a:solidFill>
                  <a:srgbClr val="FBF3FA"/>
                </a:solidFill>
                <a:latin typeface="Fira Mono Medium"/>
                <a:ea typeface="Fira Mono Medium"/>
              </a:rPr>
              <a:t>Any Questions?</a:t>
            </a:r>
          </a:p>
        </p:txBody>
      </p:sp>
    </p:spTree>
    <p:extLst>
      <p:ext uri="{BB962C8B-B14F-4D97-AF65-F5344CB8AC3E}">
        <p14:creationId xmlns:p14="http://schemas.microsoft.com/office/powerpoint/2010/main" val="55725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17236" y="581679"/>
            <a:ext cx="13146535" cy="1417558"/>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Procurement: Revolutionizing Purchasing</a:t>
            </a:r>
            <a:endParaRPr lang="en-US" sz="4450" dirty="0"/>
          </a:p>
        </p:txBody>
      </p:sp>
      <p:sp>
        <p:nvSpPr>
          <p:cNvPr id="3" name="Text 1"/>
          <p:cNvSpPr/>
          <p:nvPr/>
        </p:nvSpPr>
        <p:spPr>
          <a:xfrm>
            <a:off x="817236" y="3865791"/>
            <a:ext cx="2689027"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Demand Forecasting</a:t>
            </a:r>
            <a:endParaRPr lang="en-US" sz="2200" dirty="0"/>
          </a:p>
        </p:txBody>
      </p:sp>
      <p:sp>
        <p:nvSpPr>
          <p:cNvPr id="4" name="Text 2"/>
          <p:cNvSpPr/>
          <p:nvPr/>
        </p:nvSpPr>
        <p:spPr>
          <a:xfrm>
            <a:off x="817236" y="4446935"/>
            <a:ext cx="5486745"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AI analyzes historical data to predict future demand, enabling better procurement planning.</a:t>
            </a:r>
            <a:endParaRPr lang="en-US" sz="1750" dirty="0"/>
          </a:p>
        </p:txBody>
      </p:sp>
      <p:sp>
        <p:nvSpPr>
          <p:cNvPr id="7" name="Text 1">
            <a:extLst>
              <a:ext uri="{FF2B5EF4-FFF2-40B4-BE49-F238E27FC236}">
                <a16:creationId xmlns:a16="http://schemas.microsoft.com/office/drawing/2014/main" id="{EFB83FF4-AE94-4FBC-B666-C44D66A0C82C}"/>
              </a:ext>
            </a:extLst>
          </p:cNvPr>
          <p:cNvSpPr/>
          <p:nvPr/>
        </p:nvSpPr>
        <p:spPr>
          <a:xfrm>
            <a:off x="8885472" y="3676390"/>
            <a:ext cx="2689027"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rPr>
              <a:t>Cost Forecasting</a:t>
            </a:r>
            <a:endParaRPr lang="en-US" sz="2200" dirty="0"/>
          </a:p>
        </p:txBody>
      </p:sp>
      <p:sp>
        <p:nvSpPr>
          <p:cNvPr id="8" name="Text 2">
            <a:extLst>
              <a:ext uri="{FF2B5EF4-FFF2-40B4-BE49-F238E27FC236}">
                <a16:creationId xmlns:a16="http://schemas.microsoft.com/office/drawing/2014/main" id="{BCB51239-E1A6-469E-8347-B2A58FCE6C26}"/>
              </a:ext>
            </a:extLst>
          </p:cNvPr>
          <p:cNvSpPr/>
          <p:nvPr/>
        </p:nvSpPr>
        <p:spPr>
          <a:xfrm>
            <a:off x="8885472" y="4257534"/>
            <a:ext cx="5486745"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rPr>
              <a:t>Forecast the estimated cost according to the item, project or any other category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CAB1E2B-225F-49F8-A35F-916B9B9F3D4A}"/>
              </a:ext>
            </a:extLst>
          </p:cNvPr>
          <p:cNvPicPr>
            <a:picLocks noChangeAspect="1"/>
          </p:cNvPicPr>
          <p:nvPr/>
        </p:nvPicPr>
        <p:blipFill>
          <a:blip r:embed="rId3"/>
          <a:stretch>
            <a:fillRect/>
          </a:stretch>
        </p:blipFill>
        <p:spPr>
          <a:xfrm>
            <a:off x="0" y="0"/>
            <a:ext cx="14630400" cy="8423238"/>
          </a:xfrm>
          <a:prstGeom prst="rect">
            <a:avLst/>
          </a:prstGeom>
        </p:spPr>
      </p:pic>
    </p:spTree>
    <p:extLst>
      <p:ext uri="{BB962C8B-B14F-4D97-AF65-F5344CB8AC3E}">
        <p14:creationId xmlns:p14="http://schemas.microsoft.com/office/powerpoint/2010/main" val="179104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7" name="Text 3">
            <a:extLst>
              <a:ext uri="{FF2B5EF4-FFF2-40B4-BE49-F238E27FC236}">
                <a16:creationId xmlns:a16="http://schemas.microsoft.com/office/drawing/2014/main" id="{5519465F-EA8D-4C71-9FD6-B43E14E92EBC}"/>
              </a:ext>
            </a:extLst>
          </p:cNvPr>
          <p:cNvSpPr/>
          <p:nvPr/>
        </p:nvSpPr>
        <p:spPr>
          <a:xfrm>
            <a:off x="793790" y="3397400"/>
            <a:ext cx="2528120"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Supplier Selection</a:t>
            </a:r>
            <a:endParaRPr lang="en-US" sz="2200" dirty="0"/>
          </a:p>
        </p:txBody>
      </p:sp>
      <p:sp>
        <p:nvSpPr>
          <p:cNvPr id="8" name="Text 4">
            <a:extLst>
              <a:ext uri="{FF2B5EF4-FFF2-40B4-BE49-F238E27FC236}">
                <a16:creationId xmlns:a16="http://schemas.microsoft.com/office/drawing/2014/main" id="{292BFB2F-1328-4776-905F-D6F6EBEA81C7}"/>
              </a:ext>
            </a:extLst>
          </p:cNvPr>
          <p:cNvSpPr/>
          <p:nvPr/>
        </p:nvSpPr>
        <p:spPr>
          <a:xfrm>
            <a:off x="833582" y="4051615"/>
            <a:ext cx="5158427"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AI algorithms evaluate suppliers based on performance, price, quality, and reliability.</a:t>
            </a:r>
            <a:endParaRPr lang="en-US" sz="1750" dirty="0"/>
          </a:p>
        </p:txBody>
      </p:sp>
      <p:pic>
        <p:nvPicPr>
          <p:cNvPr id="10" name="Picture 9">
            <a:extLst>
              <a:ext uri="{FF2B5EF4-FFF2-40B4-BE49-F238E27FC236}">
                <a16:creationId xmlns:a16="http://schemas.microsoft.com/office/drawing/2014/main" id="{07E919F9-3892-422D-80EC-51FAA4A2DE8F}"/>
              </a:ext>
            </a:extLst>
          </p:cNvPr>
          <p:cNvPicPr>
            <a:picLocks noChangeAspect="1"/>
          </p:cNvPicPr>
          <p:nvPr/>
        </p:nvPicPr>
        <p:blipFill>
          <a:blip r:embed="rId3"/>
          <a:stretch>
            <a:fillRect/>
          </a:stretch>
        </p:blipFill>
        <p:spPr>
          <a:xfrm>
            <a:off x="5992009" y="0"/>
            <a:ext cx="8638391"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89" y="808359"/>
            <a:ext cx="13042821" cy="792819"/>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Procurement: Mitigating Risks</a:t>
            </a:r>
            <a:endParaRPr lang="en-US" sz="4450" dirty="0"/>
          </a:p>
        </p:txBody>
      </p:sp>
      <p:sp>
        <p:nvSpPr>
          <p:cNvPr id="3" name="Text 1"/>
          <p:cNvSpPr/>
          <p:nvPr/>
        </p:nvSpPr>
        <p:spPr>
          <a:xfrm>
            <a:off x="793789" y="280116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Risk Assessment</a:t>
            </a:r>
            <a:endParaRPr lang="en-US" sz="2200" dirty="0"/>
          </a:p>
        </p:txBody>
      </p:sp>
      <p:sp>
        <p:nvSpPr>
          <p:cNvPr id="4" name="Text 2"/>
          <p:cNvSpPr/>
          <p:nvPr/>
        </p:nvSpPr>
        <p:spPr>
          <a:xfrm>
            <a:off x="793790" y="3382304"/>
            <a:ext cx="5208978"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AI identifies risks like supplier failures, delivery delays, or price fluctuation due to natural causes</a:t>
            </a:r>
            <a:endParaRPr lang="en-US" sz="1750" dirty="0"/>
          </a:p>
        </p:txBody>
      </p:sp>
      <p:sp>
        <p:nvSpPr>
          <p:cNvPr id="7" name="Text 3">
            <a:extLst>
              <a:ext uri="{FF2B5EF4-FFF2-40B4-BE49-F238E27FC236}">
                <a16:creationId xmlns:a16="http://schemas.microsoft.com/office/drawing/2014/main" id="{053421CB-2040-4A5C-A912-1D112D8C2BBA}"/>
              </a:ext>
            </a:extLst>
          </p:cNvPr>
          <p:cNvSpPr/>
          <p:nvPr/>
        </p:nvSpPr>
        <p:spPr>
          <a:xfrm>
            <a:off x="7710956" y="262399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rPr>
              <a:t>Estimation of returned item</a:t>
            </a:r>
            <a:endParaRPr lang="en-US" sz="2200" dirty="0"/>
          </a:p>
        </p:txBody>
      </p:sp>
      <p:sp>
        <p:nvSpPr>
          <p:cNvPr id="8" name="Text 4">
            <a:extLst>
              <a:ext uri="{FF2B5EF4-FFF2-40B4-BE49-F238E27FC236}">
                <a16:creationId xmlns:a16="http://schemas.microsoft.com/office/drawing/2014/main" id="{14AD19C4-11AB-47DB-A130-7A4D3C81426B}"/>
              </a:ext>
            </a:extLst>
          </p:cNvPr>
          <p:cNvSpPr/>
          <p:nvPr/>
        </p:nvSpPr>
        <p:spPr>
          <a:xfrm>
            <a:off x="7710956" y="3205139"/>
            <a:ext cx="5208979"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rPr>
              <a:t>% of returned item in a year according to category could be forecasted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832A56-0BA2-491D-A487-D5ABA87FBCA9}"/>
              </a:ext>
            </a:extLst>
          </p:cNvPr>
          <p:cNvPicPr>
            <a:picLocks noChangeAspect="1"/>
          </p:cNvPicPr>
          <p:nvPr/>
        </p:nvPicPr>
        <p:blipFill>
          <a:blip r:embed="rId3"/>
          <a:stretch>
            <a:fillRect/>
          </a:stretch>
        </p:blipFill>
        <p:spPr>
          <a:xfrm>
            <a:off x="-1" y="-1"/>
            <a:ext cx="14630401" cy="8810514"/>
          </a:xfrm>
          <a:prstGeom prst="rect">
            <a:avLst/>
          </a:prstGeom>
        </p:spPr>
      </p:pic>
    </p:spTree>
    <p:extLst>
      <p:ext uri="{BB962C8B-B14F-4D97-AF65-F5344CB8AC3E}">
        <p14:creationId xmlns:p14="http://schemas.microsoft.com/office/powerpoint/2010/main" val="49736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065700"/>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Procurement: Mitigating Risks and Enhancing Analytics</a:t>
            </a:r>
            <a:endParaRPr lang="en-US" sz="4450" dirty="0"/>
          </a:p>
        </p:txBody>
      </p:sp>
      <p:sp>
        <p:nvSpPr>
          <p:cNvPr id="9" name="Text 1">
            <a:extLst>
              <a:ext uri="{FF2B5EF4-FFF2-40B4-BE49-F238E27FC236}">
                <a16:creationId xmlns:a16="http://schemas.microsoft.com/office/drawing/2014/main" id="{79589ACD-EA39-42C2-B755-721D1E2A63E0}"/>
              </a:ext>
            </a:extLst>
          </p:cNvPr>
          <p:cNvSpPr/>
          <p:nvPr/>
        </p:nvSpPr>
        <p:spPr>
          <a:xfrm>
            <a:off x="911021" y="4199096"/>
            <a:ext cx="3060502"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Price Optimization</a:t>
            </a:r>
            <a:endParaRPr lang="en-US" sz="2200" dirty="0"/>
          </a:p>
        </p:txBody>
      </p:sp>
      <p:sp>
        <p:nvSpPr>
          <p:cNvPr id="10" name="Text 2">
            <a:extLst>
              <a:ext uri="{FF2B5EF4-FFF2-40B4-BE49-F238E27FC236}">
                <a16:creationId xmlns:a16="http://schemas.microsoft.com/office/drawing/2014/main" id="{7E708762-ED60-4E03-88FE-D48DE5224DBF}"/>
              </a:ext>
            </a:extLst>
          </p:cNvPr>
          <p:cNvSpPr/>
          <p:nvPr/>
        </p:nvSpPr>
        <p:spPr>
          <a:xfrm>
            <a:off x="911021" y="4780240"/>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AI monitors market trends and suggests optimal pricing strategies for procurement.</a:t>
            </a:r>
            <a:endParaRPr lang="en-US" sz="1750" dirty="0"/>
          </a:p>
        </p:txBody>
      </p:sp>
      <p:sp>
        <p:nvSpPr>
          <p:cNvPr id="11" name="Text 3">
            <a:extLst>
              <a:ext uri="{FF2B5EF4-FFF2-40B4-BE49-F238E27FC236}">
                <a16:creationId xmlns:a16="http://schemas.microsoft.com/office/drawing/2014/main" id="{0A471970-F8FF-4EC6-BD42-34EF5B736D14}"/>
              </a:ext>
            </a:extLst>
          </p:cNvPr>
          <p:cNvSpPr/>
          <p:nvPr/>
        </p:nvSpPr>
        <p:spPr>
          <a:xfrm>
            <a:off x="7716752" y="4199096"/>
            <a:ext cx="5100757"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Automated RFQ suggestion</a:t>
            </a:r>
            <a:endParaRPr lang="en-US" sz="2200" dirty="0"/>
          </a:p>
        </p:txBody>
      </p:sp>
      <p:sp>
        <p:nvSpPr>
          <p:cNvPr id="12" name="Text 4">
            <a:extLst>
              <a:ext uri="{FF2B5EF4-FFF2-40B4-BE49-F238E27FC236}">
                <a16:creationId xmlns:a16="http://schemas.microsoft.com/office/drawing/2014/main" id="{39D113FA-FDFF-4D83-B9F9-749E5AF05066}"/>
              </a:ext>
            </a:extLst>
          </p:cNvPr>
          <p:cNvSpPr/>
          <p:nvPr/>
        </p:nvSpPr>
        <p:spPr>
          <a:xfrm>
            <a:off x="7716752" y="4780240"/>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AI automatically validates and approves purchase requests based on predefined rules.</a:t>
            </a:r>
            <a:endParaRPr lang="en-US" sz="1750" dirty="0"/>
          </a:p>
        </p:txBody>
      </p:sp>
    </p:spTree>
    <p:extLst>
      <p:ext uri="{BB962C8B-B14F-4D97-AF65-F5344CB8AC3E}">
        <p14:creationId xmlns:p14="http://schemas.microsoft.com/office/powerpoint/2010/main" val="327220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065700"/>
            <a:ext cx="13042821" cy="1417558"/>
          </a:xfrm>
          <a:prstGeom prst="rect">
            <a:avLst/>
          </a:prstGeom>
          <a:noFill/>
          <a:ln/>
        </p:spPr>
        <p:txBody>
          <a:bodyPr wrap="square" lIns="0" tIns="0" rIns="0" bIns="0" rtlCol="0" anchor="t"/>
          <a:lstStyle/>
          <a:p>
            <a:pPr marL="0" indent="0">
              <a:lnSpc>
                <a:spcPts val="5550"/>
              </a:lnSpc>
              <a:buNone/>
            </a:pPr>
            <a:endParaRPr lang="en-US" sz="4450" dirty="0"/>
          </a:p>
        </p:txBody>
      </p:sp>
      <p:pic>
        <p:nvPicPr>
          <p:cNvPr id="4" name="Picture 3">
            <a:extLst>
              <a:ext uri="{FF2B5EF4-FFF2-40B4-BE49-F238E27FC236}">
                <a16:creationId xmlns:a16="http://schemas.microsoft.com/office/drawing/2014/main" id="{F2098F43-A717-45ED-B7BF-5C692C95B812}"/>
              </a:ext>
            </a:extLst>
          </p:cNvPr>
          <p:cNvPicPr>
            <a:picLocks noChangeAspect="1"/>
          </p:cNvPicPr>
          <p:nvPr/>
        </p:nvPicPr>
        <p:blipFill>
          <a:blip r:embed="rId3"/>
          <a:stretch>
            <a:fillRect/>
          </a:stretch>
        </p:blipFill>
        <p:spPr>
          <a:xfrm>
            <a:off x="0" y="0"/>
            <a:ext cx="14630400" cy="8229600"/>
          </a:xfrm>
          <a:prstGeom prst="rect">
            <a:avLst/>
          </a:prstGeom>
        </p:spPr>
      </p:pic>
    </p:spTree>
    <p:extLst>
      <p:ext uri="{BB962C8B-B14F-4D97-AF65-F5344CB8AC3E}">
        <p14:creationId xmlns:p14="http://schemas.microsoft.com/office/powerpoint/2010/main" val="410446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5430337" y="566603"/>
            <a:ext cx="4014878" cy="685274"/>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AI in Sales</a:t>
            </a:r>
            <a:endParaRPr lang="en-US" sz="4450" dirty="0"/>
          </a:p>
        </p:txBody>
      </p:sp>
      <p:sp>
        <p:nvSpPr>
          <p:cNvPr id="8" name="Shape 5"/>
          <p:cNvSpPr/>
          <p:nvPr/>
        </p:nvSpPr>
        <p:spPr>
          <a:xfrm>
            <a:off x="1273536" y="2362686"/>
            <a:ext cx="510302" cy="510302"/>
          </a:xfrm>
          <a:prstGeom prst="roundRect">
            <a:avLst>
              <a:gd name="adj" fmla="val 6667"/>
            </a:avLst>
          </a:prstGeom>
          <a:solidFill>
            <a:srgbClr val="2E2E2F"/>
          </a:solidFill>
          <a:ln/>
        </p:spPr>
      </p:sp>
      <p:sp>
        <p:nvSpPr>
          <p:cNvPr id="9" name="Text 6"/>
          <p:cNvSpPr/>
          <p:nvPr/>
        </p:nvSpPr>
        <p:spPr>
          <a:xfrm>
            <a:off x="1426531" y="2447697"/>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rPr>
              <a:t>1</a:t>
            </a:r>
            <a:endParaRPr lang="en-US" sz="2650" dirty="0"/>
          </a:p>
        </p:txBody>
      </p:sp>
      <p:sp>
        <p:nvSpPr>
          <p:cNvPr id="10" name="Text 7"/>
          <p:cNvSpPr/>
          <p:nvPr/>
        </p:nvSpPr>
        <p:spPr>
          <a:xfrm>
            <a:off x="2010652" y="2362686"/>
            <a:ext cx="2890480"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Sales Forecasting</a:t>
            </a:r>
            <a:endParaRPr lang="en-US" sz="2200" dirty="0"/>
          </a:p>
        </p:txBody>
      </p:sp>
      <p:sp>
        <p:nvSpPr>
          <p:cNvPr id="11" name="Text 8"/>
          <p:cNvSpPr/>
          <p:nvPr/>
        </p:nvSpPr>
        <p:spPr>
          <a:xfrm>
            <a:off x="2010652" y="2853104"/>
            <a:ext cx="4358514" cy="1088708"/>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AI predicts future sales trends to set realistic sales targets.</a:t>
            </a:r>
            <a:endParaRPr lang="en-US" sz="1750" dirty="0"/>
          </a:p>
        </p:txBody>
      </p:sp>
      <p:sp>
        <p:nvSpPr>
          <p:cNvPr id="18" name="Shape 5">
            <a:extLst>
              <a:ext uri="{FF2B5EF4-FFF2-40B4-BE49-F238E27FC236}">
                <a16:creationId xmlns:a16="http://schemas.microsoft.com/office/drawing/2014/main" id="{79C56B2E-32BC-4A3F-BD23-5A3984CF5E90}"/>
              </a:ext>
            </a:extLst>
          </p:cNvPr>
          <p:cNvSpPr/>
          <p:nvPr/>
        </p:nvSpPr>
        <p:spPr>
          <a:xfrm>
            <a:off x="1273536" y="4512154"/>
            <a:ext cx="563013" cy="504706"/>
          </a:xfrm>
          <a:prstGeom prst="roundRect">
            <a:avLst>
              <a:gd name="adj" fmla="val 6667"/>
            </a:avLst>
          </a:prstGeom>
          <a:solidFill>
            <a:srgbClr val="2E2E2F"/>
          </a:solidFill>
          <a:ln/>
        </p:spPr>
      </p:sp>
      <p:sp>
        <p:nvSpPr>
          <p:cNvPr id="19" name="Text 6">
            <a:extLst>
              <a:ext uri="{FF2B5EF4-FFF2-40B4-BE49-F238E27FC236}">
                <a16:creationId xmlns:a16="http://schemas.microsoft.com/office/drawing/2014/main" id="{A678F2BA-EB2A-470D-BB2D-331986233A44}"/>
              </a:ext>
            </a:extLst>
          </p:cNvPr>
          <p:cNvSpPr/>
          <p:nvPr/>
        </p:nvSpPr>
        <p:spPr>
          <a:xfrm>
            <a:off x="1424863" y="4596212"/>
            <a:ext cx="336515" cy="336471"/>
          </a:xfrm>
          <a:prstGeom prst="rect">
            <a:avLst/>
          </a:prstGeom>
          <a:noFill/>
          <a:ln/>
        </p:spPr>
        <p:txBody>
          <a:bodyPr wrap="none" lIns="0" tIns="0" rIns="0" bIns="0" rtlCol="0" anchor="t"/>
          <a:lstStyle/>
          <a:p>
            <a:pPr marL="0" indent="0" algn="ctr">
              <a:lnSpc>
                <a:spcPts val="2600"/>
              </a:lnSpc>
              <a:buNone/>
            </a:pPr>
            <a:r>
              <a:rPr lang="en-US" sz="2600" dirty="0">
                <a:solidFill>
                  <a:srgbClr val="E0D6DE"/>
                </a:solidFill>
                <a:latin typeface="Fira Mono Medium" pitchFamily="34" charset="0"/>
                <a:ea typeface="Fira Mono Medium" pitchFamily="34" charset="-122"/>
                <a:cs typeface="Fira Mono Medium" pitchFamily="34" charset="-120"/>
              </a:rPr>
              <a:t>2</a:t>
            </a:r>
            <a:endParaRPr lang="en-US" sz="2600" dirty="0"/>
          </a:p>
        </p:txBody>
      </p:sp>
      <p:sp>
        <p:nvSpPr>
          <p:cNvPr id="20" name="Text 7">
            <a:extLst>
              <a:ext uri="{FF2B5EF4-FFF2-40B4-BE49-F238E27FC236}">
                <a16:creationId xmlns:a16="http://schemas.microsoft.com/office/drawing/2014/main" id="{A847768F-7266-4B4B-9701-8E0BC791C824}"/>
              </a:ext>
            </a:extLst>
          </p:cNvPr>
          <p:cNvSpPr/>
          <p:nvPr/>
        </p:nvSpPr>
        <p:spPr>
          <a:xfrm>
            <a:off x="1912705" y="4581395"/>
            <a:ext cx="4366610" cy="685275"/>
          </a:xfrm>
          <a:prstGeom prst="rect">
            <a:avLst/>
          </a:prstGeom>
          <a:noFill/>
          <a:ln/>
        </p:spPr>
        <p:txBody>
          <a:bodyPr wrap="squar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rPr>
              <a:t>Returned item forecasting</a:t>
            </a:r>
            <a:endParaRPr lang="en-US" sz="2200" dirty="0"/>
          </a:p>
        </p:txBody>
      </p:sp>
      <p:sp>
        <p:nvSpPr>
          <p:cNvPr id="21" name="Text 8">
            <a:extLst>
              <a:ext uri="{FF2B5EF4-FFF2-40B4-BE49-F238E27FC236}">
                <a16:creationId xmlns:a16="http://schemas.microsoft.com/office/drawing/2014/main" id="{AD027E1B-E4F3-4819-AE69-887D53249689}"/>
              </a:ext>
            </a:extLst>
          </p:cNvPr>
          <p:cNvSpPr/>
          <p:nvPr/>
        </p:nvSpPr>
        <p:spPr>
          <a:xfrm>
            <a:off x="2002556" y="5210746"/>
            <a:ext cx="3821079" cy="1435418"/>
          </a:xfrm>
          <a:prstGeom prst="rect">
            <a:avLst/>
          </a:prstGeom>
          <a:noFill/>
          <a:ln/>
        </p:spPr>
        <p:txBody>
          <a:bodyPr wrap="square" lIns="0" tIns="0" rIns="0" bIns="0" rtlCol="0" anchor="t"/>
          <a:lstStyle/>
          <a:p>
            <a:pPr marL="0" indent="0" algn="just">
              <a:lnSpc>
                <a:spcPts val="2800"/>
              </a:lnSpc>
              <a:buNone/>
            </a:pPr>
            <a:r>
              <a:rPr lang="en-US" sz="1750" dirty="0">
                <a:solidFill>
                  <a:srgbClr val="E0D6DE"/>
                </a:solidFill>
                <a:latin typeface="Fira Sans" pitchFamily="34" charset="0"/>
                <a:ea typeface="Fira Sans" pitchFamily="34" charset="-122"/>
                <a:cs typeface="Fira Sans" pitchFamily="34" charset="-120"/>
              </a:rPr>
              <a:t>AI could forecast the returned item in sales process which could help the company to take necessary action</a:t>
            </a:r>
            <a:endParaRPr lang="en-US" sz="1750" dirty="0"/>
          </a:p>
        </p:txBody>
      </p:sp>
      <p:sp>
        <p:nvSpPr>
          <p:cNvPr id="12" name="Shape 1">
            <a:extLst>
              <a:ext uri="{FF2B5EF4-FFF2-40B4-BE49-F238E27FC236}">
                <a16:creationId xmlns:a16="http://schemas.microsoft.com/office/drawing/2014/main" id="{6293FD85-583E-4169-BCBF-EFA38697E8AF}"/>
              </a:ext>
            </a:extLst>
          </p:cNvPr>
          <p:cNvSpPr/>
          <p:nvPr/>
        </p:nvSpPr>
        <p:spPr>
          <a:xfrm>
            <a:off x="9236920" y="3407796"/>
            <a:ext cx="504706" cy="504706"/>
          </a:xfrm>
          <a:prstGeom prst="roundRect">
            <a:avLst>
              <a:gd name="adj" fmla="val 6667"/>
            </a:avLst>
          </a:prstGeom>
          <a:solidFill>
            <a:srgbClr val="2E2E2F"/>
          </a:solidFill>
          <a:ln/>
        </p:spPr>
        <p:txBody>
          <a:bodyPr/>
          <a:lstStyle/>
          <a:p>
            <a:endParaRPr lang="en-US" dirty="0"/>
          </a:p>
        </p:txBody>
      </p:sp>
      <p:sp>
        <p:nvSpPr>
          <p:cNvPr id="13" name="Text 2">
            <a:extLst>
              <a:ext uri="{FF2B5EF4-FFF2-40B4-BE49-F238E27FC236}">
                <a16:creationId xmlns:a16="http://schemas.microsoft.com/office/drawing/2014/main" id="{4906A0FC-7F96-4F27-9994-6B5973A463FD}"/>
              </a:ext>
            </a:extLst>
          </p:cNvPr>
          <p:cNvSpPr/>
          <p:nvPr/>
        </p:nvSpPr>
        <p:spPr>
          <a:xfrm>
            <a:off x="9388249" y="3491854"/>
            <a:ext cx="201930" cy="336471"/>
          </a:xfrm>
          <a:prstGeom prst="rect">
            <a:avLst/>
          </a:prstGeom>
          <a:noFill/>
          <a:ln/>
        </p:spPr>
        <p:txBody>
          <a:bodyPr wrap="none" lIns="0" tIns="0" rIns="0" bIns="0" rtlCol="0" anchor="t"/>
          <a:lstStyle/>
          <a:p>
            <a:pPr marL="0" indent="0" algn="ctr">
              <a:lnSpc>
                <a:spcPts val="2600"/>
              </a:lnSpc>
              <a:buNone/>
            </a:pPr>
            <a:r>
              <a:rPr lang="en-US" sz="2600" dirty="0">
                <a:solidFill>
                  <a:srgbClr val="E0D6DE"/>
                </a:solidFill>
                <a:latin typeface="Fira Mono Medium" pitchFamily="34" charset="0"/>
                <a:ea typeface="Fira Mono Medium" pitchFamily="34" charset="-122"/>
              </a:rPr>
              <a:t>3</a:t>
            </a:r>
            <a:endParaRPr lang="en-US" sz="2600" dirty="0"/>
          </a:p>
        </p:txBody>
      </p:sp>
      <p:sp>
        <p:nvSpPr>
          <p:cNvPr id="14" name="Text 3">
            <a:extLst>
              <a:ext uri="{FF2B5EF4-FFF2-40B4-BE49-F238E27FC236}">
                <a16:creationId xmlns:a16="http://schemas.microsoft.com/office/drawing/2014/main" id="{FF438582-F8DE-4B48-B2B8-58D6DFF0C43D}"/>
              </a:ext>
            </a:extLst>
          </p:cNvPr>
          <p:cNvSpPr/>
          <p:nvPr/>
        </p:nvSpPr>
        <p:spPr>
          <a:xfrm>
            <a:off x="9965940" y="3407796"/>
            <a:ext cx="2804160" cy="350401"/>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Dynamic Pricing</a:t>
            </a:r>
            <a:endParaRPr lang="en-US" sz="2200" dirty="0"/>
          </a:p>
        </p:txBody>
      </p:sp>
      <p:sp>
        <p:nvSpPr>
          <p:cNvPr id="15" name="Text 4">
            <a:extLst>
              <a:ext uri="{FF2B5EF4-FFF2-40B4-BE49-F238E27FC236}">
                <a16:creationId xmlns:a16="http://schemas.microsoft.com/office/drawing/2014/main" id="{DFF9EDAA-960E-4D9E-997B-C6DE55F1B11A}"/>
              </a:ext>
            </a:extLst>
          </p:cNvPr>
          <p:cNvSpPr/>
          <p:nvPr/>
        </p:nvSpPr>
        <p:spPr>
          <a:xfrm>
            <a:off x="9965940" y="3892737"/>
            <a:ext cx="3545665" cy="1435418"/>
          </a:xfrm>
          <a:prstGeom prst="rect">
            <a:avLst/>
          </a:prstGeom>
          <a:noFill/>
          <a:ln/>
        </p:spPr>
        <p:txBody>
          <a:bodyPr wrap="square" lIns="0" tIns="0" rIns="0" bIns="0" rtlCol="0" anchor="t"/>
          <a:lstStyle/>
          <a:p>
            <a:pPr marL="0" indent="0" algn="just">
              <a:lnSpc>
                <a:spcPts val="2800"/>
              </a:lnSpc>
              <a:buNone/>
            </a:pPr>
            <a:r>
              <a:rPr lang="en-US" sz="1750" dirty="0">
                <a:solidFill>
                  <a:srgbClr val="E0D6DE"/>
                </a:solidFill>
                <a:latin typeface="Fira Sans" pitchFamily="34" charset="0"/>
                <a:ea typeface="Fira Sans" pitchFamily="34" charset="-122"/>
                <a:cs typeface="Fira Sans" pitchFamily="34" charset="-120"/>
              </a:rPr>
              <a:t>AI adjusts prices in real-time based on demand, competition, and market factors.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735</Words>
  <Application>Microsoft Office PowerPoint</Application>
  <PresentationFormat>Custom</PresentationFormat>
  <Paragraphs>93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Fira Mono Medium</vt:lpstr>
      <vt:lpstr>Calibri</vt:lpstr>
      <vt:lpstr>Fira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Mithun-565335</cp:lastModifiedBy>
  <cp:revision>45</cp:revision>
  <dcterms:created xsi:type="dcterms:W3CDTF">2025-01-05T01:52:27Z</dcterms:created>
  <dcterms:modified xsi:type="dcterms:W3CDTF">2025-01-12T13:49:52Z</dcterms:modified>
</cp:coreProperties>
</file>