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7" r:id="rId4"/>
    <p:sldMasterId id="2147483866" r:id="rId5"/>
    <p:sldMasterId id="2147483878" r:id="rId6"/>
  </p:sldMasterIdLst>
  <p:notesMasterIdLst>
    <p:notesMasterId r:id="rId27"/>
  </p:notesMasterIdLst>
  <p:handoutMasterIdLst>
    <p:handoutMasterId r:id="rId28"/>
  </p:handoutMasterIdLst>
  <p:sldIdLst>
    <p:sldId id="256" r:id="rId7"/>
    <p:sldId id="270" r:id="rId8"/>
    <p:sldId id="284" r:id="rId9"/>
    <p:sldId id="271" r:id="rId10"/>
    <p:sldId id="286" r:id="rId11"/>
    <p:sldId id="277" r:id="rId12"/>
    <p:sldId id="287" r:id="rId13"/>
    <p:sldId id="285" r:id="rId14"/>
    <p:sldId id="289" r:id="rId15"/>
    <p:sldId id="280" r:id="rId16"/>
    <p:sldId id="298" r:id="rId17"/>
    <p:sldId id="297" r:id="rId18"/>
    <p:sldId id="281" r:id="rId19"/>
    <p:sldId id="296" r:id="rId20"/>
    <p:sldId id="300" r:id="rId21"/>
    <p:sldId id="283" r:id="rId22"/>
    <p:sldId id="301" r:id="rId23"/>
    <p:sldId id="282" r:id="rId24"/>
    <p:sldId id="294" r:id="rId25"/>
    <p:sldId id="302"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0A96A26-4DBC-473E-A75E-209622E3774C}">
          <p14:sldIdLst>
            <p14:sldId id="256"/>
            <p14:sldId id="270"/>
          </p14:sldIdLst>
        </p14:section>
        <p14:section name="Summary Section" id="{6572F166-1841-45E9-80B3-C015EBE141A9}">
          <p14:sldIdLst>
            <p14:sldId id="284"/>
          </p14:sldIdLst>
        </p14:section>
        <p14:section name="The Repository" id="{6BD06BDE-A607-4208-8B40-EEB2916F31D5}">
          <p14:sldIdLst>
            <p14:sldId id="271"/>
            <p14:sldId id="286"/>
          </p14:sldIdLst>
        </p14:section>
        <p14:section name="Installing Python and Libraries" id="{4DAE2597-E72C-4D0E-84F2-FFA89EF836F0}">
          <p14:sldIdLst>
            <p14:sldId id="277"/>
            <p14:sldId id="287"/>
          </p14:sldIdLst>
        </p14:section>
        <p14:section name="Editors" id="{6E9A0275-66F4-49C4-AA73-330447AE4091}">
          <p14:sldIdLst>
            <p14:sldId id="285"/>
            <p14:sldId id="289"/>
          </p14:sldIdLst>
        </p14:section>
        <p14:section name="Basics and Best Practices" id="{A1E52150-05E6-4BA9-B658-BDCF0E7F4327}">
          <p14:sldIdLst>
            <p14:sldId id="280"/>
            <p14:sldId id="298"/>
            <p14:sldId id="297"/>
          </p14:sldIdLst>
        </p14:section>
        <p14:section name="Libraries" id="{BB2E1BF6-854D-4C4F-B8CB-371FFEB2E374}">
          <p14:sldIdLst>
            <p14:sldId id="281"/>
            <p14:sldId id="296"/>
            <p14:sldId id="300"/>
          </p14:sldIdLst>
        </p14:section>
        <p14:section name="Git" id="{A3D5FFF1-B5B7-49E7-AD73-7250DB9F49FF}">
          <p14:sldIdLst>
            <p14:sldId id="283"/>
            <p14:sldId id="301"/>
          </p14:sldIdLst>
        </p14:section>
        <p14:section name="Resources" id="{CA195162-DBA1-4D4D-86FA-9D7A5C3E6FCF}">
          <p14:sldIdLst>
            <p14:sldId id="282"/>
            <p14:sldId id="294"/>
            <p14:sldId id="302"/>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84" autoAdjust="0"/>
  </p:normalViewPr>
  <p:slideViewPr>
    <p:cSldViewPr snapToGrid="0" showGuides="1">
      <p:cViewPr>
        <p:scale>
          <a:sx n="53" d="100"/>
          <a:sy n="53" d="100"/>
        </p:scale>
        <p:origin x="956" y="272"/>
      </p:cViewPr>
      <p:guideLst>
        <p:guide orient="horz" pos="2160"/>
        <p:guide pos="288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4/9/2020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4/9/2020</a:t>
            </a:fld>
            <a:endParaRP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0738B6F0-A0F2-4387-A661-EBA7B3409A26}" type="datetime1">
              <a:rPr lang="en-US" smtClean="0"/>
              <a:t>4/10/2020</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0FF54DE5-C571-48E8-A5BC-B369434E2F44}"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3172192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2444D8-F60C-4F9A-BAE0-5C1D5C426234}" type="datetime1">
              <a:rPr lang="en-US" smtClean="0"/>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3825430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2DF6B1-8504-41C8-B3C3-4018D3A3E79A}" type="datetime1">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2129742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72FC65-E1FC-44E7-982D-0BD23D4C8D7C}" type="datetime1">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2482396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E31E1-8B33-4822-93C5-03D45D811FF8}" type="datetime1">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3382562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A61F33-D161-4EF9-B3BF-04B41B930419}" type="datetime1">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2850861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5AEEF1-6EEC-4B79-A24C-6A4BCD9558F1}" type="datetime1">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1507539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81468D-3482-4C85-A6ED-D118360272BB}" type="datetime1">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4190442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768A3-9AB1-4277-B4CB-1042F1791E96}" type="datetime1">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264855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828675" y="2292095"/>
            <a:ext cx="4300538" cy="2219691"/>
          </a:xfrm>
        </p:spPr>
        <p:txBody>
          <a:bodyPr anchor="ctr">
            <a:normAutofit/>
          </a:bodyPr>
          <a:lstStyle>
            <a:lvl1pPr algn="l">
              <a:defRPr sz="3300" cap="all" baseline="0"/>
            </a:lvl1pPr>
          </a:lstStyle>
          <a:p>
            <a:r>
              <a:rPr lang="en-US"/>
              <a:t>Click to edit Master title style</a:t>
            </a:r>
            <a:endParaRPr/>
          </a:p>
        </p:txBody>
      </p:sp>
      <p:sp>
        <p:nvSpPr>
          <p:cNvPr id="3" name="Subtitle 2"/>
          <p:cNvSpPr>
            <a:spLocks noGrp="1"/>
          </p:cNvSpPr>
          <p:nvPr>
            <p:ph type="subTitle" idx="1"/>
          </p:nvPr>
        </p:nvSpPr>
        <p:spPr>
          <a:xfrm>
            <a:off x="828675" y="4511785"/>
            <a:ext cx="4300538" cy="955565"/>
          </a:xfrm>
        </p:spPr>
        <p:txBody>
          <a:bodyPr>
            <a:normAutofit/>
          </a:bodyPr>
          <a:lstStyle>
            <a:lvl1pPr marL="0" indent="0" algn="l">
              <a:spcBef>
                <a:spcPts val="0"/>
              </a:spcBef>
              <a:buNone/>
              <a:defRPr sz="13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5235798" y="1310656"/>
            <a:ext cx="3908203"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Tree>
    <p:extLst>
      <p:ext uri="{BB962C8B-B14F-4D97-AF65-F5344CB8AC3E}">
        <p14:creationId xmlns:p14="http://schemas.microsoft.com/office/powerpoint/2010/main" val="1038759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8513E-389B-4FBF-958F-62C30C023AB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C9E2B928-92C4-4CB3-AAC5-E162D1F6CF3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901FE5DA-B6D9-42B3-ACF6-7D1EA733D3D6}"/>
              </a:ext>
            </a:extLst>
          </p:cNvPr>
          <p:cNvSpPr>
            <a:spLocks noGrp="1"/>
          </p:cNvSpPr>
          <p:nvPr>
            <p:ph type="dt" sz="half" idx="10"/>
          </p:nvPr>
        </p:nvSpPr>
        <p:spPr/>
        <p:txBody>
          <a:bodyPr/>
          <a:lstStyle/>
          <a:p>
            <a:fld id="{0738B6F0-A0F2-4387-A661-EBA7B3409A26}" type="datetime1">
              <a:rPr lang="en-US" smtClean="0"/>
              <a:t>4/10/2020</a:t>
            </a:fld>
            <a:endParaRPr lang="en-US" dirty="0"/>
          </a:p>
        </p:txBody>
      </p:sp>
      <p:sp>
        <p:nvSpPr>
          <p:cNvPr id="5" name="Footer Placeholder 4">
            <a:extLst>
              <a:ext uri="{FF2B5EF4-FFF2-40B4-BE49-F238E27FC236}">
                <a16:creationId xmlns:a16="http://schemas.microsoft.com/office/drawing/2014/main" id="{80E1B0A9-A6EC-412C-B70C-903AA35997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FB75B5-A9FA-41DB-A166-FFE3FE1F77A1}"/>
              </a:ext>
            </a:extLst>
          </p:cNvPr>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4257056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4B6FCEE2-CED3-4694-AEB9-B8C1EB216EF6}" type="datetime1">
              <a:rPr lang="en-US" smtClean="0"/>
              <a:t>4/10/2020</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258477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4E7A-0129-45A1-A4EF-2E7F8483D2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783711-BC13-4A23-ABE6-5FAFB06921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D3CCF9-7F16-498A-8681-C9FF8FBEB180}"/>
              </a:ext>
            </a:extLst>
          </p:cNvPr>
          <p:cNvSpPr>
            <a:spLocks noGrp="1"/>
          </p:cNvSpPr>
          <p:nvPr>
            <p:ph type="dt" sz="half" idx="10"/>
          </p:nvPr>
        </p:nvSpPr>
        <p:spPr/>
        <p:txBody>
          <a:bodyPr/>
          <a:lstStyle/>
          <a:p>
            <a:fld id="{4B6FCEE2-CED3-4694-AEB9-B8C1EB216EF6}" type="datetime1">
              <a:rPr lang="en-US" smtClean="0"/>
              <a:t>4/10/2020</a:t>
            </a:fld>
            <a:endParaRPr lang="en-US"/>
          </a:p>
        </p:txBody>
      </p:sp>
      <p:sp>
        <p:nvSpPr>
          <p:cNvPr id="5" name="Footer Placeholder 4">
            <a:extLst>
              <a:ext uri="{FF2B5EF4-FFF2-40B4-BE49-F238E27FC236}">
                <a16:creationId xmlns:a16="http://schemas.microsoft.com/office/drawing/2014/main" id="{647D89E1-0CB5-4682-83E6-48B61B250C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F82D0D-94CD-40F2-BB8F-D5B8DC7E29C3}"/>
              </a:ext>
            </a:extLst>
          </p:cNvPr>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2353991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11ACF-FE7A-4F37-A8A9-4E62F365B6F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21EF1BA9-3287-4C62-818C-847B96E930C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DCA5E9-9498-4465-BB89-7CAC2CA09C2E}"/>
              </a:ext>
            </a:extLst>
          </p:cNvPr>
          <p:cNvSpPr>
            <a:spLocks noGrp="1"/>
          </p:cNvSpPr>
          <p:nvPr>
            <p:ph type="dt" sz="half" idx="10"/>
          </p:nvPr>
        </p:nvSpPr>
        <p:spPr/>
        <p:txBody>
          <a:bodyPr/>
          <a:lstStyle/>
          <a:p>
            <a:fld id="{9BADE138-B2FD-4767-A09C-02E16C075850}" type="datetime1">
              <a:rPr lang="en-US" smtClean="0"/>
              <a:t>4/10/2020</a:t>
            </a:fld>
            <a:endParaRPr lang="en-US"/>
          </a:p>
        </p:txBody>
      </p:sp>
      <p:sp>
        <p:nvSpPr>
          <p:cNvPr id="5" name="Footer Placeholder 4">
            <a:extLst>
              <a:ext uri="{FF2B5EF4-FFF2-40B4-BE49-F238E27FC236}">
                <a16:creationId xmlns:a16="http://schemas.microsoft.com/office/drawing/2014/main" id="{67432302-60C3-487E-AC90-5E549FF7A4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30B403-82F0-4183-BC57-B5DC598817AA}"/>
              </a:ext>
            </a:extLst>
          </p:cNvPr>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2613947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0C941-72C4-489C-B8AF-824141C30D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38394F-D5F2-428F-AB37-4A6FB7BCCD60}"/>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5E4D3E-CD03-4D8B-B1E8-D81D94C82DB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F4F11C-E732-4A0D-8FFD-F0AE9730E39B}"/>
              </a:ext>
            </a:extLst>
          </p:cNvPr>
          <p:cNvSpPr>
            <a:spLocks noGrp="1"/>
          </p:cNvSpPr>
          <p:nvPr>
            <p:ph type="dt" sz="half" idx="10"/>
          </p:nvPr>
        </p:nvSpPr>
        <p:spPr/>
        <p:txBody>
          <a:bodyPr/>
          <a:lstStyle/>
          <a:p>
            <a:fld id="{157CC45D-8B99-4BDF-BD53-CAF617844F6A}" type="datetime1">
              <a:rPr lang="en-US" smtClean="0"/>
              <a:t>4/10/2020</a:t>
            </a:fld>
            <a:endParaRPr lang="en-US"/>
          </a:p>
        </p:txBody>
      </p:sp>
      <p:sp>
        <p:nvSpPr>
          <p:cNvPr id="6" name="Footer Placeholder 5">
            <a:extLst>
              <a:ext uri="{FF2B5EF4-FFF2-40B4-BE49-F238E27FC236}">
                <a16:creationId xmlns:a16="http://schemas.microsoft.com/office/drawing/2014/main" id="{FFE44C53-2941-4CEA-B653-D0570A8979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5B190E-D18B-4601-9E1A-6F71A8C728F2}"/>
              </a:ext>
            </a:extLst>
          </p:cNvPr>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1162086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88C04-7786-4245-9B76-21511D6C65C3}"/>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645DA1-8A8D-47ED-8440-7D6E3B2DABD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C07C248-E4F6-4B1F-A941-A05C8892F0A6}"/>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4D0CAF-AF1F-4380-BF00-B327B579B6C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8BD0DFF-324F-4C94-8B3B-1805DFCD1548}"/>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AC89A8-0BE6-42E3-82E7-AC9CC3D6C727}"/>
              </a:ext>
            </a:extLst>
          </p:cNvPr>
          <p:cNvSpPr>
            <a:spLocks noGrp="1"/>
          </p:cNvSpPr>
          <p:nvPr>
            <p:ph type="dt" sz="half" idx="10"/>
          </p:nvPr>
        </p:nvSpPr>
        <p:spPr/>
        <p:txBody>
          <a:bodyPr/>
          <a:lstStyle/>
          <a:p>
            <a:fld id="{B1EBC2C7-6986-4F50-9FA8-FE77C36FAADA}" type="datetime1">
              <a:rPr lang="en-US" smtClean="0"/>
              <a:t>4/10/2020</a:t>
            </a:fld>
            <a:endParaRPr lang="en-US"/>
          </a:p>
        </p:txBody>
      </p:sp>
      <p:sp>
        <p:nvSpPr>
          <p:cNvPr id="8" name="Footer Placeholder 7">
            <a:extLst>
              <a:ext uri="{FF2B5EF4-FFF2-40B4-BE49-F238E27FC236}">
                <a16:creationId xmlns:a16="http://schemas.microsoft.com/office/drawing/2014/main" id="{96B6FBE9-C6A0-4905-ACF8-096B40B985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587292-7C5F-4171-94D2-A41A50C23B10}"/>
              </a:ext>
            </a:extLst>
          </p:cNvPr>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109654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4582C-0FEF-491D-9FB4-61DAC64D4A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90452E-A829-473C-B1E7-3D7C822329EB}"/>
              </a:ext>
            </a:extLst>
          </p:cNvPr>
          <p:cNvSpPr>
            <a:spLocks noGrp="1"/>
          </p:cNvSpPr>
          <p:nvPr>
            <p:ph type="dt" sz="half" idx="10"/>
          </p:nvPr>
        </p:nvSpPr>
        <p:spPr/>
        <p:txBody>
          <a:bodyPr/>
          <a:lstStyle/>
          <a:p>
            <a:fld id="{547BEB3E-5E92-485F-8DCB-52298B142F5A}" type="datetime1">
              <a:rPr lang="en-US" smtClean="0"/>
              <a:t>4/10/2020</a:t>
            </a:fld>
            <a:endParaRPr lang="en-US"/>
          </a:p>
        </p:txBody>
      </p:sp>
      <p:sp>
        <p:nvSpPr>
          <p:cNvPr id="4" name="Footer Placeholder 3">
            <a:extLst>
              <a:ext uri="{FF2B5EF4-FFF2-40B4-BE49-F238E27FC236}">
                <a16:creationId xmlns:a16="http://schemas.microsoft.com/office/drawing/2014/main" id="{B6EC12E2-35E0-415D-AF31-5981ED079F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DCB768-D93D-4F54-8C9C-7D16CA372549}"/>
              </a:ext>
            </a:extLst>
          </p:cNvPr>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4174636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5903C3-8400-45BE-9CF7-7705F69086F0}"/>
              </a:ext>
            </a:extLst>
          </p:cNvPr>
          <p:cNvSpPr>
            <a:spLocks noGrp="1"/>
          </p:cNvSpPr>
          <p:nvPr>
            <p:ph type="dt" sz="half" idx="10"/>
          </p:nvPr>
        </p:nvSpPr>
        <p:spPr/>
        <p:txBody>
          <a:bodyPr/>
          <a:lstStyle/>
          <a:p>
            <a:fld id="{6A04762F-3571-4A02-AD3D-2AF60745D919}" type="datetime1">
              <a:rPr lang="en-US" smtClean="0"/>
              <a:t>4/10/2020</a:t>
            </a:fld>
            <a:endParaRPr lang="en-US"/>
          </a:p>
        </p:txBody>
      </p:sp>
      <p:sp>
        <p:nvSpPr>
          <p:cNvPr id="3" name="Footer Placeholder 2">
            <a:extLst>
              <a:ext uri="{FF2B5EF4-FFF2-40B4-BE49-F238E27FC236}">
                <a16:creationId xmlns:a16="http://schemas.microsoft.com/office/drawing/2014/main" id="{F4061D05-E6AD-4905-8D01-1294252FD1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C705E7-EBF1-42C2-9AEB-FAA5FFDB7336}"/>
              </a:ext>
            </a:extLst>
          </p:cNvPr>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290581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FD1B3-3752-4202-A2F2-19DBDA01E2F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DFFBEBB9-CCEB-43FF-BF7E-1ABB345CF03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82102D-34C7-416A-BD9D-6D2BA3872AB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DCBC527-17E7-4D29-89AA-C3A20E8382D8}"/>
              </a:ext>
            </a:extLst>
          </p:cNvPr>
          <p:cNvSpPr>
            <a:spLocks noGrp="1"/>
          </p:cNvSpPr>
          <p:nvPr>
            <p:ph type="dt" sz="half" idx="10"/>
          </p:nvPr>
        </p:nvSpPr>
        <p:spPr/>
        <p:txBody>
          <a:bodyPr/>
          <a:lstStyle/>
          <a:p>
            <a:fld id="{9E81BE47-8DB9-44C7-A83A-FE1B345482B0}" type="datetime1">
              <a:rPr lang="en-US" smtClean="0"/>
              <a:t>4/10/2020</a:t>
            </a:fld>
            <a:endParaRPr lang="en-US"/>
          </a:p>
        </p:txBody>
      </p:sp>
      <p:sp>
        <p:nvSpPr>
          <p:cNvPr id="6" name="Footer Placeholder 5">
            <a:extLst>
              <a:ext uri="{FF2B5EF4-FFF2-40B4-BE49-F238E27FC236}">
                <a16:creationId xmlns:a16="http://schemas.microsoft.com/office/drawing/2014/main" id="{AE4F7EE1-DAFC-460B-9464-4638FD2D32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8FEA3E-B86E-469A-9EA5-7AE4B8943467}"/>
              </a:ext>
            </a:extLst>
          </p:cNvPr>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369775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320C2-E66A-4FB3-8ABE-B3175741BB8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D0EF4779-4329-4F77-A76B-15F0A012E72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02BD3C87-E37F-448B-AAB2-F88E1AD8D49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FE1D242-BFF2-4996-8879-2AFBF444CC42}"/>
              </a:ext>
            </a:extLst>
          </p:cNvPr>
          <p:cNvSpPr>
            <a:spLocks noGrp="1"/>
          </p:cNvSpPr>
          <p:nvPr>
            <p:ph type="dt" sz="half" idx="10"/>
          </p:nvPr>
        </p:nvSpPr>
        <p:spPr/>
        <p:txBody>
          <a:bodyPr/>
          <a:lstStyle/>
          <a:p>
            <a:fld id="{83BE19F0-D7CE-4970-88A4-FC452AE19E15}" type="datetime1">
              <a:rPr lang="en-US" smtClean="0"/>
              <a:t>4/10/2020</a:t>
            </a:fld>
            <a:endParaRPr lang="en-US"/>
          </a:p>
        </p:txBody>
      </p:sp>
      <p:sp>
        <p:nvSpPr>
          <p:cNvPr id="6" name="Footer Placeholder 5">
            <a:extLst>
              <a:ext uri="{FF2B5EF4-FFF2-40B4-BE49-F238E27FC236}">
                <a16:creationId xmlns:a16="http://schemas.microsoft.com/office/drawing/2014/main" id="{6E0E4F94-35C9-44D6-BA52-FD4621347E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F448298-BE0F-4FD6-8937-741A53AF4AEF}"/>
              </a:ext>
            </a:extLst>
          </p:cNvPr>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44401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D28AD-7634-4F40-8620-03F507B4BD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CE76F3-FAE4-4D1E-BFAA-CF63CCFB8D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32719B-898F-40F1-AE91-008BB54C16A2}"/>
              </a:ext>
            </a:extLst>
          </p:cNvPr>
          <p:cNvSpPr>
            <a:spLocks noGrp="1"/>
          </p:cNvSpPr>
          <p:nvPr>
            <p:ph type="dt" sz="half" idx="10"/>
          </p:nvPr>
        </p:nvSpPr>
        <p:spPr/>
        <p:txBody>
          <a:bodyPr/>
          <a:lstStyle/>
          <a:p>
            <a:fld id="{4181468D-3482-4C85-A6ED-D118360272BB}" type="datetime1">
              <a:rPr lang="en-US" smtClean="0"/>
              <a:t>4/10/2020</a:t>
            </a:fld>
            <a:endParaRPr lang="en-US"/>
          </a:p>
        </p:txBody>
      </p:sp>
      <p:sp>
        <p:nvSpPr>
          <p:cNvPr id="5" name="Footer Placeholder 4">
            <a:extLst>
              <a:ext uri="{FF2B5EF4-FFF2-40B4-BE49-F238E27FC236}">
                <a16:creationId xmlns:a16="http://schemas.microsoft.com/office/drawing/2014/main" id="{9FBB2D06-EDD4-4923-9393-B4ADCE7076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28400A-4289-4A29-8161-9CB61D4EFC90}"/>
              </a:ext>
            </a:extLst>
          </p:cNvPr>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383446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B8729A-E997-4527-9135-44AF7CCA4922}"/>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20915C-E938-4C91-9770-27D252C64C40}"/>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636E0D-E621-4D3C-9AEF-10F03FEA46D4}"/>
              </a:ext>
            </a:extLst>
          </p:cNvPr>
          <p:cNvSpPr>
            <a:spLocks noGrp="1"/>
          </p:cNvSpPr>
          <p:nvPr>
            <p:ph type="dt" sz="half" idx="10"/>
          </p:nvPr>
        </p:nvSpPr>
        <p:spPr/>
        <p:txBody>
          <a:bodyPr/>
          <a:lstStyle/>
          <a:p>
            <a:fld id="{9EA768A3-9AB1-4277-B4CB-1042F1791E96}" type="datetime1">
              <a:rPr lang="en-US" smtClean="0"/>
              <a:t>4/10/2020</a:t>
            </a:fld>
            <a:endParaRPr lang="en-US"/>
          </a:p>
        </p:txBody>
      </p:sp>
      <p:sp>
        <p:nvSpPr>
          <p:cNvPr id="5" name="Footer Placeholder 4">
            <a:extLst>
              <a:ext uri="{FF2B5EF4-FFF2-40B4-BE49-F238E27FC236}">
                <a16:creationId xmlns:a16="http://schemas.microsoft.com/office/drawing/2014/main" id="{E2449926-7C97-4173-99EB-1D211E01F4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C2D559-994E-4D4C-B12B-26F9BACF9A3C}"/>
              </a:ext>
            </a:extLst>
          </p:cNvPr>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398483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ADE138-B2FD-4767-A09C-02E16C075850}" type="datetime1">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1007000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0738B6F0-A0F2-4387-A661-EBA7B3409A26}" type="datetime1">
              <a:rPr lang="en-US" smtClean="0"/>
              <a:t>4/10/2020</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0FF54DE5-C571-48E8-A5BC-B369434E2F44}"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3780521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4B6FCEE2-CED3-4694-AEB9-B8C1EB216EF6}" type="datetime1">
              <a:rPr lang="en-US" smtClean="0"/>
              <a:t>4/10/2020</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2486328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ADE138-B2FD-4767-A09C-02E16C075850}" type="datetime1">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399129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7CC45D-8B99-4BDF-BD53-CAF617844F6A}" type="datetime1">
              <a:rPr lang="en-US" smtClean="0"/>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746767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EBC2C7-6986-4F50-9FA8-FE77C36FAADA}" type="datetime1">
              <a:rPr lang="en-US" smtClean="0"/>
              <a:t>4/10/2020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391145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7BEB3E-5E92-485F-8DCB-52298B142F5A}" type="datetime1">
              <a:rPr lang="en-US" smtClean="0"/>
              <a:t>4/10/2020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267084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04762F-3571-4A02-AD3D-2AF60745D919}" type="datetime1">
              <a:rPr lang="en-US" smtClean="0"/>
              <a:t>4/10/2020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3698695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81BE47-8DB9-44C7-A83A-FE1B345482B0}" type="datetime1">
              <a:rPr lang="en-US" smtClean="0"/>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2956224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BE19F0-D7CE-4970-88A4-FC452AE19E15}" type="datetime1">
              <a:rPr lang="en-US" smtClean="0"/>
              <a:t>4/10/2020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3966998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2444D8-F60C-4F9A-BAE0-5C1D5C426234}" type="datetime1">
              <a:rPr lang="en-US" smtClean="0"/>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567536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7CC45D-8B99-4BDF-BD53-CAF617844F6A}" type="datetime1">
              <a:rPr lang="en-US" smtClean="0"/>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390366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2DF6B1-8504-41C8-B3C3-4018D3A3E79A}" type="datetime1">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5595939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72FC65-E1FC-44E7-982D-0BD23D4C8D7C}" type="datetime1">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32133010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E31E1-8B33-4822-93C5-03D45D811FF8}" type="datetime1">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29732531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A61F33-D161-4EF9-B3BF-04B41B930419}" type="datetime1">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37633741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5AEEF1-6EEC-4B79-A24C-6A4BCD9558F1}" type="datetime1">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359116561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81468D-3482-4C85-A6ED-D118360272BB}" type="datetime1">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372033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768A3-9AB1-4277-B4CB-1042F1791E96}" type="datetime1">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1355994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EBC2C7-6986-4F50-9FA8-FE77C36FAADA}" type="datetime1">
              <a:rPr lang="en-US" smtClean="0"/>
              <a:t>4/10/2020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4060371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7BEB3E-5E92-485F-8DCB-52298B142F5A}" type="datetime1">
              <a:rPr lang="en-US" smtClean="0"/>
              <a:t>4/10/2020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1270178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04762F-3571-4A02-AD3D-2AF60745D919}" type="datetime1">
              <a:rPr lang="en-US" smtClean="0"/>
              <a:t>4/10/2020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44111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81BE47-8DB9-44C7-A83A-FE1B345482B0}" type="datetime1">
              <a:rPr lang="en-US" smtClean="0"/>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644476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BE19F0-D7CE-4970-88A4-FC452AE19E15}" type="datetime1">
              <a:rPr lang="en-US" smtClean="0"/>
              <a:t>4/10/2020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2372547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theme" Target="../theme/theme3.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7A0030-A6FC-427C-8BB1-FAF50F3BB75B}" type="datetime1">
              <a:rPr lang="en-US" smtClean="0"/>
              <a:t>4/10/2020</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66730202"/>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24F575-13F5-4F82-8129-B324C44EB7C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AC3AAE-1F36-4D9D-AEF0-C80CF31D7AC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7ED2F-ACA7-455A-959C-9722923B65A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27A0030-A6FC-427C-8BB1-FAF50F3BB75B}" type="datetime1">
              <a:rPr lang="en-US" smtClean="0"/>
              <a:t>4/10/2020</a:t>
            </a:fld>
            <a:endParaRPr lang="en-US"/>
          </a:p>
        </p:txBody>
      </p:sp>
      <p:sp>
        <p:nvSpPr>
          <p:cNvPr id="5" name="Footer Placeholder 4">
            <a:extLst>
              <a:ext uri="{FF2B5EF4-FFF2-40B4-BE49-F238E27FC236}">
                <a16:creationId xmlns:a16="http://schemas.microsoft.com/office/drawing/2014/main" id="{FD633D69-08CE-42EA-ABD8-77385032113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747DD5-1669-4BAC-B31A-01DBE8C3A7A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528678495"/>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7A0030-A6FC-427C-8BB1-FAF50F3BB75B}" type="datetime1">
              <a:rPr lang="en-US" smtClean="0"/>
              <a:t>4/10/2020</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2900685803"/>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hyperlink" Target="https://pixabay.com/illustrations/abstract-background-wallpaper-1779559/" TargetMode="Externa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hyperlink" Target="http://ipkitten.blogspot.com/2013/07/the-patent-legacy-of-computer-mouse.html" TargetMode="External"/><Relationship Id="rId2" Type="http://schemas.openxmlformats.org/officeDocument/2006/relationships/image" Target="../media/image17.jpeg"/><Relationship Id="rId1" Type="http://schemas.openxmlformats.org/officeDocument/2006/relationships/slideLayout" Target="../slideLayouts/slideLayout3.xml"/><Relationship Id="rId4" Type="http://schemas.openxmlformats.org/officeDocument/2006/relationships/hyperlink" Target="https://creativecommons.org/licenses/by/3.0/"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hyperlink" Target="https://creativecommons.org/licenses/by/3.0/" TargetMode="External"/><Relationship Id="rId5" Type="http://schemas.openxmlformats.org/officeDocument/2006/relationships/hyperlink" Target="https://github.com/astropy/astropy" TargetMode="External"/><Relationship Id="rId4" Type="http://schemas.openxmlformats.org/officeDocument/2006/relationships/hyperlink" Target="http://ipkitten.blogspot.com/2012/11/is-clickable-link-communication-to.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hyperlink" Target="https://creativecommons.org/licenses/by/3.0/" TargetMode="External"/><Relationship Id="rId5" Type="http://schemas.openxmlformats.org/officeDocument/2006/relationships/hyperlink" Target="https://www.python.org/dev/peps/pep-0008/" TargetMode="External"/><Relationship Id="rId4" Type="http://schemas.openxmlformats.org/officeDocument/2006/relationships/hyperlink" Target="http://ipkitten.blogspot.com/2012/11/is-clickable-link-communication-to.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ipkitten.blogspot.com/2014/12/second-circuit-hears-argument-in.html" TargetMode="External"/><Relationship Id="rId2" Type="http://schemas.openxmlformats.org/officeDocument/2006/relationships/image" Target="../media/image19.jpeg"/><Relationship Id="rId1" Type="http://schemas.openxmlformats.org/officeDocument/2006/relationships/slideLayout" Target="../slideLayouts/slideLayout3.xml"/><Relationship Id="rId4" Type="http://schemas.openxmlformats.org/officeDocument/2006/relationships/hyperlink" Target="https://creativecommons.org/licenses/by/3.0/"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hyperlink" Target="https://creativecommons.org/licenses/by/3.0/" TargetMode="External"/><Relationship Id="rId4" Type="http://schemas.openxmlformats.org/officeDocument/2006/relationships/hyperlink" Target="http://ipkitten.blogspot.com/2014/09/breaking-news-cjeu-says-that-libraries.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hyperlink" Target="https://creativecommons.org/licenses/by/3.0/" TargetMode="External"/><Relationship Id="rId5" Type="http://schemas.openxmlformats.org/officeDocument/2006/relationships/hyperlink" Target="https://www.astropy.org/" TargetMode="External"/><Relationship Id="rId4" Type="http://schemas.openxmlformats.org/officeDocument/2006/relationships/hyperlink" Target="http://ipkitten.blogspot.com/2014/09/breaking-news-cjeu-says-that-libraries.html"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commons.wikimedia.org/wiki/File:Bronze_Saite_era_art_of_an_Egyptian_cat_in_the_Gulbenkian_Museum.jpg" TargetMode="External"/><Relationship Id="rId2" Type="http://schemas.openxmlformats.org/officeDocument/2006/relationships/image" Target="../media/image21.jpeg"/><Relationship Id="rId1" Type="http://schemas.openxmlformats.org/officeDocument/2006/relationships/slideLayout" Target="../slideLayouts/slideLayout3.xml"/><Relationship Id="rId4" Type="http://schemas.openxmlformats.org/officeDocument/2006/relationships/hyperlink" Target="https://creativecommons.org/licenses/by-sa/3.0/"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hyperlink" Target="https://creativecommons.org/licenses/by-sa/3.0/" TargetMode="External"/><Relationship Id="rId5" Type="http://schemas.openxmlformats.org/officeDocument/2006/relationships/hyperlink" Target="http://shairah88.deviantart.com/art/Cats-In-Memory-123137101" TargetMode="External"/><Relationship Id="rId4" Type="http://schemas.openxmlformats.org/officeDocument/2006/relationships/image" Target="../media/image22.jpg"/></Relationships>
</file>

<file path=ppt/slides/_rels/slide18.xml.rels><?xml version="1.0" encoding="UTF-8" standalone="yes"?>
<Relationships xmlns="http://schemas.openxmlformats.org/package/2006/relationships"><Relationship Id="rId3" Type="http://schemas.openxmlformats.org/officeDocument/2006/relationships/hyperlink" Target="http://ipkitten.blogspot.com/2010/06/letter-from-amerikat-new-york-times-v.html" TargetMode="External"/><Relationship Id="rId2" Type="http://schemas.openxmlformats.org/officeDocument/2006/relationships/image" Target="../media/image23.jpeg"/><Relationship Id="rId1" Type="http://schemas.openxmlformats.org/officeDocument/2006/relationships/slideLayout" Target="../slideLayouts/slideLayout3.xml"/><Relationship Id="rId4" Type="http://schemas.openxmlformats.org/officeDocument/2006/relationships/hyperlink" Target="https://creativecommons.org/licenses/by/3.0/"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creativecommons.org/licenses/by/3.0/" TargetMode="External"/><Relationship Id="rId3" Type="http://schemas.openxmlformats.org/officeDocument/2006/relationships/image" Target="../media/image24.jpg"/><Relationship Id="rId7" Type="http://schemas.openxmlformats.org/officeDocument/2006/relationships/hyperlink" Target="https://www.udemy.com/" TargetMode="External"/><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hyperlink" Target="https://medium.com/" TargetMode="External"/><Relationship Id="rId5" Type="http://schemas.openxmlformats.org/officeDocument/2006/relationships/hyperlink" Target="https://realpython.com/" TargetMode="External"/><Relationship Id="rId4" Type="http://schemas.openxmlformats.org/officeDocument/2006/relationships/hyperlink" Target="https://www.flickr.com/photos/deerwooduk/57976113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cavengerlife.com/2014/03/mid-week-question-and-answer-open-thread-2/?showComment=1396210873638" TargetMode="External"/><Relationship Id="rId2" Type="http://schemas.openxmlformats.org/officeDocument/2006/relationships/image" Target="../media/image25.jpeg"/><Relationship Id="rId1" Type="http://schemas.openxmlformats.org/officeDocument/2006/relationships/slideLayout" Target="../slideLayouts/slideLayout40.xml"/><Relationship Id="rId4" Type="http://schemas.openxmlformats.org/officeDocument/2006/relationships/hyperlink" Target="https://creativecommons.org/licenses/by-nc/3.0/"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slide" Target="slide10.xml"/><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slide" Target="slide8.xml"/><Relationship Id="rId2" Type="http://schemas.openxmlformats.org/officeDocument/2006/relationships/image" Target="../media/image1.jpeg"/><Relationship Id="rId16" Type="http://schemas.openxmlformats.org/officeDocument/2006/relationships/slide" Target="slide18.xml"/><Relationship Id="rId1" Type="http://schemas.openxmlformats.org/officeDocument/2006/relationships/slideLayout" Target="../slideLayouts/slideLayout20.xml"/><Relationship Id="rId6" Type="http://schemas.openxmlformats.org/officeDocument/2006/relationships/image" Target="../media/image7.png"/><Relationship Id="rId11" Type="http://schemas.openxmlformats.org/officeDocument/2006/relationships/slide" Target="slide6.xml"/><Relationship Id="rId5" Type="http://schemas.openxmlformats.org/officeDocument/2006/relationships/image" Target="../media/image6.png"/><Relationship Id="rId15" Type="http://schemas.openxmlformats.org/officeDocument/2006/relationships/slide" Target="slide16.xml"/><Relationship Id="rId10" Type="http://schemas.openxmlformats.org/officeDocument/2006/relationships/slide" Target="slide4.xml"/><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slide" Target="slide13.xml"/></Relationships>
</file>

<file path=ppt/slides/_rels/slide4.xml.rels><?xml version="1.0" encoding="UTF-8" standalone="yes"?>
<Relationships xmlns="http://schemas.openxmlformats.org/package/2006/relationships"><Relationship Id="rId3" Type="http://schemas.openxmlformats.org/officeDocument/2006/relationships/hyperlink" Target="http://flickr.com/photos/shacharabiry/90718825" TargetMode="External"/><Relationship Id="rId2" Type="http://schemas.openxmlformats.org/officeDocument/2006/relationships/image" Target="../media/image11.jpeg"/><Relationship Id="rId1" Type="http://schemas.openxmlformats.org/officeDocument/2006/relationships/slideLayout" Target="../slideLayouts/slideLayout3.xml"/><Relationship Id="rId4" Type="http://schemas.openxmlformats.org/officeDocument/2006/relationships/hyperlink" Target="https://creativecommons.org/licenses/by-nc/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mhallum/important-python-resources.git" TargetMode="External"/><Relationship Id="rId2" Type="http://schemas.openxmlformats.org/officeDocument/2006/relationships/image" Target="../media/image2.jpeg"/><Relationship Id="rId1" Type="http://schemas.openxmlformats.org/officeDocument/2006/relationships/slideLayout" Target="../slideLayouts/slideLayout33.xml"/><Relationship Id="rId6" Type="http://schemas.openxmlformats.org/officeDocument/2006/relationships/hyperlink" Target="https://creativecommons.org/licenses/by/3.0/" TargetMode="External"/><Relationship Id="rId5" Type="http://schemas.openxmlformats.org/officeDocument/2006/relationships/hyperlink" Target="https://www.flickr.com/photos/fairerdingo/2320356661" TargetMode="External"/><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hyperlink" Target="http://techsoupforlibraries.org/blog/discover-microsoft039s-5-software-assurance-benefits" TargetMode="External"/><Relationship Id="rId2" Type="http://schemas.openxmlformats.org/officeDocument/2006/relationships/image" Target="../media/image13.jpeg"/><Relationship Id="rId1" Type="http://schemas.openxmlformats.org/officeDocument/2006/relationships/slideLayout" Target="../slideLayouts/slideLayout3.xml"/><Relationship Id="rId4" Type="http://schemas.openxmlformats.org/officeDocument/2006/relationships/hyperlink" Target="https://creativecommons.org/licenses/by-nc-nd/3.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hyperlink" Target="https://creativecommons.org/licenses/by-nc-nd/3.0/" TargetMode="External"/><Relationship Id="rId5" Type="http://schemas.openxmlformats.org/officeDocument/2006/relationships/hyperlink" Target="https://kecute.wordpress.com/2007/08/21/cat-messing-with-computer/" TargetMode="External"/><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hyperlink" Target="http://commons.wikimedia.org/wiki/File:Cat_keyboard.jpg" TargetMode="External"/><Relationship Id="rId2" Type="http://schemas.openxmlformats.org/officeDocument/2006/relationships/image" Target="../media/image15.jpeg"/><Relationship Id="rId1" Type="http://schemas.openxmlformats.org/officeDocument/2006/relationships/slideLayout" Target="../slideLayouts/slideLayout3.xml"/><Relationship Id="rId4" Type="http://schemas.openxmlformats.org/officeDocument/2006/relationships/hyperlink" Target="https://creativecommons.org/licenses/by-sa/3.0/"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hyperlink" Target="https://creativecommons.org/licenses/by-nc-nd/3.0/" TargetMode="External"/><Relationship Id="rId4" Type="http://schemas.openxmlformats.org/officeDocument/2006/relationships/hyperlink" Target="https://alifebewhiskered.wordpress.com/2011/01/07/comfy-compute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5" name="Group 74">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576" y="-4763"/>
            <a:ext cx="3761187" cy="6862763"/>
            <a:chOff x="2928938" y="-4763"/>
            <a:chExt cx="5014912" cy="6862763"/>
          </a:xfrm>
        </p:grpSpPr>
        <p:sp>
          <p:nvSpPr>
            <p:cNvPr id="76"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77"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72"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73"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80"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81"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83" name="Rectangle 82">
            <a:extLst>
              <a:ext uri="{FF2B5EF4-FFF2-40B4-BE49-F238E27FC236}">
                <a16:creationId xmlns:a16="http://schemas.microsoft.com/office/drawing/2014/main" id="{5EF08599-3FED-4288-A20D-E7BCAC3B8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p:cNvPicPr>
            <a:picLocks noGrp="1" noChangeAspect="1"/>
          </p:cNvPicPr>
          <p:nvPr>
            <p:ph type="pic" sz="quarter" idx="13"/>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r="25000"/>
          <a:stretch/>
        </p:blipFill>
        <p:spPr>
          <a:xfrm>
            <a:off x="20" y="10"/>
            <a:ext cx="9143980" cy="6857990"/>
          </a:xfrm>
          <a:prstGeom prst="rect">
            <a:avLst/>
          </a:prstGeom>
        </p:spPr>
      </p:pic>
      <p:sp>
        <p:nvSpPr>
          <p:cNvPr id="85" name="Freeform 13">
            <a:extLst>
              <a:ext uri="{FF2B5EF4-FFF2-40B4-BE49-F238E27FC236}">
                <a16:creationId xmlns:a16="http://schemas.microsoft.com/office/drawing/2014/main" id="{C884A6B2-90E9-4BDB-8503-71AC02D39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2699" y="-16933"/>
            <a:ext cx="5505449"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0600" h="6883400">
                <a:moveTo>
                  <a:pt x="5427133" y="8466"/>
                </a:moveTo>
                <a:lnTo>
                  <a:pt x="4783666" y="2573866"/>
                </a:lnTo>
                <a:lnTo>
                  <a:pt x="7340600" y="6874933"/>
                </a:lnTo>
                <a:lnTo>
                  <a:pt x="0" y="6883400"/>
                </a:lnTo>
                <a:lnTo>
                  <a:pt x="8466" y="0"/>
                </a:lnTo>
                <a:lnTo>
                  <a:pt x="5427133"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5"/>
          <p:cNvSpPr>
            <a:spLocks noGrp="1"/>
          </p:cNvSpPr>
          <p:nvPr>
            <p:ph type="ctrTitle"/>
          </p:nvPr>
        </p:nvSpPr>
        <p:spPr>
          <a:xfrm>
            <a:off x="514350" y="1634067"/>
            <a:ext cx="3060699" cy="3310468"/>
          </a:xfrm>
        </p:spPr>
        <p:txBody>
          <a:bodyPr vert="horz" lIns="91440" tIns="45720" rIns="91440" bIns="45720" rtlCol="0" anchor="b">
            <a:normAutofit/>
          </a:bodyPr>
          <a:lstStyle/>
          <a:p>
            <a:r>
              <a:rPr lang="en-US" sz="4700" cap="none" spc="-150" dirty="0">
                <a:solidFill>
                  <a:schemeClr val="bg1"/>
                </a:solidFill>
              </a:rPr>
              <a:t>A Public Repository of python resources</a:t>
            </a:r>
          </a:p>
        </p:txBody>
      </p:sp>
      <p:sp>
        <p:nvSpPr>
          <p:cNvPr id="7" name="Subtitle 6"/>
          <p:cNvSpPr>
            <a:spLocks noGrp="1"/>
          </p:cNvSpPr>
          <p:nvPr>
            <p:ph type="subTitle" idx="1"/>
          </p:nvPr>
        </p:nvSpPr>
        <p:spPr>
          <a:xfrm>
            <a:off x="514350" y="4944534"/>
            <a:ext cx="3060699" cy="939799"/>
          </a:xfrm>
        </p:spPr>
        <p:txBody>
          <a:bodyPr vert="horz" lIns="91440" tIns="45720" rIns="91440" bIns="45720" rtlCol="0" anchor="t">
            <a:normAutofit/>
          </a:bodyPr>
          <a:lstStyle/>
          <a:p>
            <a:pPr>
              <a:spcBef>
                <a:spcPct val="20000"/>
              </a:spcBef>
            </a:pPr>
            <a:r>
              <a:rPr lang="en-US" sz="2100" dirty="0">
                <a:solidFill>
                  <a:schemeClr val="bg1"/>
                </a:solidFill>
              </a:rPr>
              <a:t>Subtitle</a:t>
            </a:r>
          </a:p>
        </p:txBody>
      </p:sp>
      <p:grpSp>
        <p:nvGrpSpPr>
          <p:cNvPr id="87" name="Group 86">
            <a:extLst>
              <a:ext uri="{FF2B5EF4-FFF2-40B4-BE49-F238E27FC236}">
                <a16:creationId xmlns:a16="http://schemas.microsoft.com/office/drawing/2014/main" id="{E9046BC8-D404-4E7D-9202-A07F3FDD38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48076" y="-4763"/>
            <a:ext cx="3761187" cy="6862763"/>
            <a:chOff x="2928938" y="-4763"/>
            <a:chExt cx="5014912" cy="6862763"/>
          </a:xfrm>
        </p:grpSpPr>
        <p:sp>
          <p:nvSpPr>
            <p:cNvPr id="88" name="Freeform 6">
              <a:extLst>
                <a:ext uri="{FF2B5EF4-FFF2-40B4-BE49-F238E27FC236}">
                  <a16:creationId xmlns:a16="http://schemas.microsoft.com/office/drawing/2014/main" id="{4C202215-4C35-450D-9F60-671C8F8DE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89" name="Freeform 7">
              <a:extLst>
                <a:ext uri="{FF2B5EF4-FFF2-40B4-BE49-F238E27FC236}">
                  <a16:creationId xmlns:a16="http://schemas.microsoft.com/office/drawing/2014/main" id="{F1A5BA8A-AEB4-4BCB-B86C-3F6A8E229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90" name="Freeform 9">
              <a:extLst>
                <a:ext uri="{FF2B5EF4-FFF2-40B4-BE49-F238E27FC236}">
                  <a16:creationId xmlns:a16="http://schemas.microsoft.com/office/drawing/2014/main" id="{28AC2443-05F0-41CD-8D4A-63DE144F8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91" name="Freeform 10">
              <a:extLst>
                <a:ext uri="{FF2B5EF4-FFF2-40B4-BE49-F238E27FC236}">
                  <a16:creationId xmlns:a16="http://schemas.microsoft.com/office/drawing/2014/main" id="{33E32F17-ED99-4969-B4D6-10A987D73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92" name="Freeform 11">
              <a:extLst>
                <a:ext uri="{FF2B5EF4-FFF2-40B4-BE49-F238E27FC236}">
                  <a16:creationId xmlns:a16="http://schemas.microsoft.com/office/drawing/2014/main" id="{5599A813-8424-4E53-95CA-85BF5470D6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93" name="Freeform 12">
              <a:extLst>
                <a:ext uri="{FF2B5EF4-FFF2-40B4-BE49-F238E27FC236}">
                  <a16:creationId xmlns:a16="http://schemas.microsoft.com/office/drawing/2014/main" id="{52431A4F-4662-480B-8AD3-394EACD7E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6" name="Group 155">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576" y="-4763"/>
            <a:ext cx="3761187" cy="6862763"/>
            <a:chOff x="2928938" y="-4763"/>
            <a:chExt cx="5014912" cy="6862763"/>
          </a:xfrm>
        </p:grpSpPr>
        <p:sp>
          <p:nvSpPr>
            <p:cNvPr id="157"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58"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59"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60"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61"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2"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64" name="Rectangle 163">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a:extLst>
              <a:ext uri="{FF2B5EF4-FFF2-40B4-BE49-F238E27FC236}">
                <a16:creationId xmlns:a16="http://schemas.microsoft.com/office/drawing/2014/main" id="{93003931-91A4-4810-9218-C53706141F66}"/>
              </a:ext>
            </a:extLst>
          </p:cNvPr>
          <p:cNvPicPr>
            <a:picLocks noChangeAspect="1"/>
          </p:cNvPicPr>
          <p:nvPr/>
        </p:nvPicPr>
        <p:blipFill rotWithShape="1">
          <a:blip r:embed="rId2">
            <a:alphaModFix amt="4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1602" r="-2" b="19021"/>
          <a:stretch/>
        </p:blipFill>
        <p:spPr>
          <a:xfrm>
            <a:off x="20" y="10"/>
            <a:ext cx="9143980" cy="6857990"/>
          </a:xfrm>
          <a:prstGeom prst="rect">
            <a:avLst/>
          </a:prstGeom>
        </p:spPr>
      </p:pic>
      <p:sp>
        <p:nvSpPr>
          <p:cNvPr id="2" name="Title 1">
            <a:extLst>
              <a:ext uri="{FF2B5EF4-FFF2-40B4-BE49-F238E27FC236}">
                <a16:creationId xmlns:a16="http://schemas.microsoft.com/office/drawing/2014/main" id="{E03764DA-40EE-4D36-8001-9362E9B9F919}"/>
              </a:ext>
            </a:extLst>
          </p:cNvPr>
          <p:cNvSpPr>
            <a:spLocks noGrp="1"/>
          </p:cNvSpPr>
          <p:nvPr>
            <p:ph type="title"/>
          </p:nvPr>
        </p:nvSpPr>
        <p:spPr>
          <a:xfrm>
            <a:off x="2196300" y="1380068"/>
            <a:ext cx="6430967" cy="2616199"/>
          </a:xfrm>
        </p:spPr>
        <p:txBody>
          <a:bodyPr vert="horz" lIns="91440" tIns="45720" rIns="91440" bIns="45720" rtlCol="0" anchor="b">
            <a:normAutofit/>
          </a:bodyPr>
          <a:lstStyle/>
          <a:p>
            <a:r>
              <a:rPr lang="en-US" sz="6000" dirty="0"/>
              <a:t>Basics and Best Practices</a:t>
            </a:r>
          </a:p>
        </p:txBody>
      </p:sp>
      <p:sp>
        <p:nvSpPr>
          <p:cNvPr id="11" name="Text Placeholder 10">
            <a:extLst>
              <a:ext uri="{FF2B5EF4-FFF2-40B4-BE49-F238E27FC236}">
                <a16:creationId xmlns:a16="http://schemas.microsoft.com/office/drawing/2014/main" id="{ADFF0725-9A1D-4B0A-BD5A-1F63FE8B3620}"/>
              </a:ext>
            </a:extLst>
          </p:cNvPr>
          <p:cNvSpPr>
            <a:spLocks noGrp="1"/>
          </p:cNvSpPr>
          <p:nvPr>
            <p:ph type="body" idx="1"/>
          </p:nvPr>
        </p:nvSpPr>
        <p:spPr>
          <a:xfrm>
            <a:off x="3386532" y="3996267"/>
            <a:ext cx="5240734" cy="1388534"/>
          </a:xfrm>
        </p:spPr>
        <p:txBody>
          <a:bodyPr vert="horz" lIns="91440" tIns="45720" rIns="91440" bIns="45720" rtlCol="0" anchor="t">
            <a:normAutofit/>
          </a:bodyPr>
          <a:lstStyle/>
          <a:p>
            <a:endParaRPr lang="en-US" sz="2100"/>
          </a:p>
        </p:txBody>
      </p:sp>
      <p:sp>
        <p:nvSpPr>
          <p:cNvPr id="4" name="Slide Number Placeholder 3">
            <a:extLst>
              <a:ext uri="{FF2B5EF4-FFF2-40B4-BE49-F238E27FC236}">
                <a16:creationId xmlns:a16="http://schemas.microsoft.com/office/drawing/2014/main" id="{4CC9D0C0-ABC6-49E3-B152-7014AF716EE4}"/>
              </a:ext>
            </a:extLst>
          </p:cNvPr>
          <p:cNvSpPr>
            <a:spLocks noGrp="1"/>
          </p:cNvSpPr>
          <p:nvPr>
            <p:ph type="sldNum" sz="quarter" idx="12"/>
          </p:nvPr>
        </p:nvSpPr>
        <p:spPr>
          <a:xfrm>
            <a:off x="8213892" y="5883275"/>
            <a:ext cx="413375" cy="365125"/>
          </a:xfrm>
        </p:spPr>
        <p:txBody>
          <a:bodyPr vert="horz" lIns="91440" tIns="45720" rIns="91440" bIns="45720" rtlCol="0" anchor="ctr">
            <a:normAutofit/>
          </a:bodyPr>
          <a:lstStyle/>
          <a:p>
            <a:pPr defTabSz="914400">
              <a:spcAft>
                <a:spcPts val="600"/>
              </a:spcAft>
            </a:pPr>
            <a:fld id="{0FF54DE5-C571-48E8-A5BC-B369434E2F44}" type="slidenum">
              <a:rPr lang="en-US"/>
              <a:pPr defTabSz="914400">
                <a:spcAft>
                  <a:spcPts val="600"/>
                </a:spcAft>
              </a:pPr>
              <a:t>10</a:t>
            </a:fld>
            <a:endParaRPr lang="en-US"/>
          </a:p>
        </p:txBody>
      </p:sp>
      <p:sp>
        <p:nvSpPr>
          <p:cNvPr id="65" name="TextBox 64">
            <a:extLst>
              <a:ext uri="{FF2B5EF4-FFF2-40B4-BE49-F238E27FC236}">
                <a16:creationId xmlns:a16="http://schemas.microsoft.com/office/drawing/2014/main" id="{2B385D20-1806-4D3F-92EF-2A44317F7F97}"/>
              </a:ext>
            </a:extLst>
          </p:cNvPr>
          <p:cNvSpPr txBox="1"/>
          <p:nvPr/>
        </p:nvSpPr>
        <p:spPr>
          <a:xfrm>
            <a:off x="6913902" y="6657945"/>
            <a:ext cx="223009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ipkitten.blogspot.com/2013/07/the-patent-legacy-of-computer-mouse.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25575087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6858001"/>
            <a:chOff x="1320800" y="0"/>
            <a:chExt cx="2436813" cy="6858001"/>
          </a:xfrm>
        </p:grpSpPr>
        <p:sp>
          <p:nvSpPr>
            <p:cNvPr id="14"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21" name="Rectangle 20">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17698" y="-12875"/>
            <a:ext cx="1953297" cy="6890194"/>
            <a:chOff x="2199787" y="-12875"/>
            <a:chExt cx="2679011" cy="6890194"/>
          </a:xfrm>
        </p:grpSpPr>
        <p:sp useBgFill="1">
          <p:nvSpPr>
            <p:cNvPr id="24"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70459" y="0"/>
            <a:ext cx="1827609" cy="6858001"/>
            <a:chOff x="1320800" y="0"/>
            <a:chExt cx="2436813" cy="6858001"/>
          </a:xfrm>
        </p:grpSpPr>
        <p:sp>
          <p:nvSpPr>
            <p:cNvPr id="28"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9"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0"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1"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2"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3"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E78EF4AE-A900-4BA2-A6B2-E58D62830B8F}"/>
              </a:ext>
            </a:extLst>
          </p:cNvPr>
          <p:cNvSpPr>
            <a:spLocks noGrp="1"/>
          </p:cNvSpPr>
          <p:nvPr>
            <p:ph type="title"/>
          </p:nvPr>
        </p:nvSpPr>
        <p:spPr>
          <a:xfrm>
            <a:off x="2971799" y="685800"/>
            <a:ext cx="5509418" cy="1413933"/>
          </a:xfrm>
        </p:spPr>
        <p:txBody>
          <a:bodyPr vert="horz" lIns="91440" tIns="45720" rIns="91440" bIns="45720" rtlCol="0" anchor="ctr">
            <a:normAutofit/>
          </a:bodyPr>
          <a:lstStyle/>
          <a:p>
            <a:r>
              <a:rPr lang="en-US"/>
              <a:t>Basics</a:t>
            </a:r>
            <a:endParaRPr lang="en-US" dirty="0"/>
          </a:p>
        </p:txBody>
      </p:sp>
      <p:pic>
        <p:nvPicPr>
          <p:cNvPr id="7" name="Content Placeholder 6">
            <a:extLst>
              <a:ext uri="{FF2B5EF4-FFF2-40B4-BE49-F238E27FC236}">
                <a16:creationId xmlns:a16="http://schemas.microsoft.com/office/drawing/2014/main" id="{FB29F2BD-6168-433D-92B6-3C3569C3FBD6}"/>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35163" r="34573" b="-1"/>
          <a:stretch/>
        </p:blipFill>
        <p:spPr>
          <a:xfrm>
            <a:off x="20" y="10"/>
            <a:ext cx="2594352"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a:scene3d>
            <a:camera prst="orthographicFront"/>
            <a:lightRig rig="contrasting" dir="t">
              <a:rot lat="0" lon="0" rev="3000000"/>
            </a:lightRig>
          </a:scene3d>
          <a:sp3d contourW="7620">
            <a:bevelT w="95250" h="31750"/>
            <a:contourClr>
              <a:srgbClr val="333333"/>
            </a:contourClr>
          </a:sp3d>
        </p:spPr>
      </p:pic>
      <p:sp>
        <p:nvSpPr>
          <p:cNvPr id="3" name="Content Placeholder 2">
            <a:extLst>
              <a:ext uri="{FF2B5EF4-FFF2-40B4-BE49-F238E27FC236}">
                <a16:creationId xmlns:a16="http://schemas.microsoft.com/office/drawing/2014/main" id="{81349205-1836-4E30-9957-2ED4119E3633}"/>
              </a:ext>
            </a:extLst>
          </p:cNvPr>
          <p:cNvSpPr>
            <a:spLocks noGrp="1"/>
          </p:cNvSpPr>
          <p:nvPr>
            <p:ph sz="half" idx="1"/>
          </p:nvPr>
        </p:nvSpPr>
        <p:spPr>
          <a:xfrm>
            <a:off x="2882900" y="2048933"/>
            <a:ext cx="5744367" cy="3742267"/>
          </a:xfrm>
        </p:spPr>
        <p:txBody>
          <a:bodyPr vert="horz" lIns="91440" tIns="45720" rIns="91440" bIns="45720" rtlCol="0" anchor="ctr">
            <a:normAutofit/>
          </a:bodyPr>
          <a:lstStyle/>
          <a:p>
            <a:r>
              <a:rPr lang="en-US"/>
              <a:t>Objects</a:t>
            </a:r>
          </a:p>
          <a:p>
            <a:r>
              <a:rPr lang="en-US"/>
              <a:t>Print</a:t>
            </a:r>
          </a:p>
          <a:p>
            <a:r>
              <a:rPr lang="en-US"/>
              <a:t>comments</a:t>
            </a:r>
          </a:p>
          <a:p>
            <a:r>
              <a:rPr lang="en-US"/>
              <a:t>dir</a:t>
            </a:r>
          </a:p>
          <a:p>
            <a:r>
              <a:rPr lang="en-US"/>
              <a:t>help</a:t>
            </a:r>
          </a:p>
          <a:p>
            <a:r>
              <a:rPr lang="en-US"/>
              <a:t>Modules</a:t>
            </a:r>
          </a:p>
          <a:p>
            <a:r>
              <a:rPr lang="en-US"/>
              <a:t>Packages</a:t>
            </a:r>
          </a:p>
          <a:p>
            <a:r>
              <a:rPr lang="en-US">
                <a:hlinkClick r:id="rId5"/>
              </a:rPr>
              <a:t>https://github.com/astropy/astropy</a:t>
            </a:r>
            <a:endParaRPr lang="en-US"/>
          </a:p>
          <a:p>
            <a:r>
              <a:rPr lang="en-US"/>
              <a:t>dunder</a:t>
            </a:r>
          </a:p>
          <a:p>
            <a:endParaRPr lang="en-US"/>
          </a:p>
          <a:p>
            <a:endParaRPr lang="en-US"/>
          </a:p>
          <a:p>
            <a:endParaRPr lang="en-US"/>
          </a:p>
          <a:p>
            <a:endParaRPr lang="en-US" dirty="0"/>
          </a:p>
        </p:txBody>
      </p:sp>
      <p:sp>
        <p:nvSpPr>
          <p:cNvPr id="5" name="Slide Number Placeholder 4">
            <a:extLst>
              <a:ext uri="{FF2B5EF4-FFF2-40B4-BE49-F238E27FC236}">
                <a16:creationId xmlns:a16="http://schemas.microsoft.com/office/drawing/2014/main" id="{C9FCE31E-905D-48B2-AC58-9D3C8B849471}"/>
              </a:ext>
            </a:extLst>
          </p:cNvPr>
          <p:cNvSpPr>
            <a:spLocks noGrp="1"/>
          </p:cNvSpPr>
          <p:nvPr>
            <p:ph type="sldNum" sz="quarter" idx="12"/>
          </p:nvPr>
        </p:nvSpPr>
        <p:spPr>
          <a:xfrm>
            <a:off x="8213892" y="5867131"/>
            <a:ext cx="413375" cy="365125"/>
          </a:xfrm>
        </p:spPr>
        <p:txBody>
          <a:bodyPr vert="horz" lIns="91440" tIns="45720" rIns="91440" bIns="45720" rtlCol="0" anchor="ctr">
            <a:normAutofit/>
          </a:bodyPr>
          <a:lstStyle/>
          <a:p>
            <a:pPr defTabSz="914400">
              <a:spcAft>
                <a:spcPts val="600"/>
              </a:spcAft>
            </a:pPr>
            <a:fld id="{0FF54DE5-C571-48E8-A5BC-B369434E2F44}" type="slidenum">
              <a:rPr lang="en-US" smtClean="0"/>
              <a:pPr defTabSz="914400">
                <a:spcAft>
                  <a:spcPts val="600"/>
                </a:spcAft>
              </a:pPr>
              <a:t>11</a:t>
            </a:fld>
            <a:endParaRPr lang="en-US"/>
          </a:p>
        </p:txBody>
      </p:sp>
      <p:sp>
        <p:nvSpPr>
          <p:cNvPr id="8" name="TextBox 7">
            <a:extLst>
              <a:ext uri="{FF2B5EF4-FFF2-40B4-BE49-F238E27FC236}">
                <a16:creationId xmlns:a16="http://schemas.microsoft.com/office/drawing/2014/main" id="{1B479AE6-A6F6-4094-B2AE-83DC712E0DB5}"/>
              </a:ext>
            </a:extLst>
          </p:cNvPr>
          <p:cNvSpPr txBox="1"/>
          <p:nvPr/>
        </p:nvSpPr>
        <p:spPr>
          <a:xfrm>
            <a:off x="6913902" y="6657945"/>
            <a:ext cx="223009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ipkitten.blogspot.com/2012/11/is-clickable-link-communication-to.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1768579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6858001"/>
            <a:chOff x="1320800" y="0"/>
            <a:chExt cx="2436813" cy="6858001"/>
          </a:xfrm>
        </p:grpSpPr>
        <p:sp>
          <p:nvSpPr>
            <p:cNvPr id="25"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6"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7"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8"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9"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0"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32" name="Rectangle 31">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17698" y="-12875"/>
            <a:ext cx="1953297" cy="6890194"/>
            <a:chOff x="2199787" y="-12875"/>
            <a:chExt cx="2679011" cy="6890194"/>
          </a:xfrm>
        </p:grpSpPr>
        <p:sp useBgFill="1">
          <p:nvSpPr>
            <p:cNvPr id="35"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70459" y="0"/>
            <a:ext cx="1827609" cy="6858001"/>
            <a:chOff x="1320800" y="0"/>
            <a:chExt cx="2436813" cy="6858001"/>
          </a:xfrm>
        </p:grpSpPr>
        <p:sp>
          <p:nvSpPr>
            <p:cNvPr id="39"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0"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1"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2"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3"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4"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E78EF4AE-A900-4BA2-A6B2-E58D62830B8F}"/>
              </a:ext>
            </a:extLst>
          </p:cNvPr>
          <p:cNvSpPr>
            <a:spLocks noGrp="1"/>
          </p:cNvSpPr>
          <p:nvPr>
            <p:ph type="title"/>
          </p:nvPr>
        </p:nvSpPr>
        <p:spPr>
          <a:xfrm>
            <a:off x="2971799" y="685800"/>
            <a:ext cx="5509418" cy="1413933"/>
          </a:xfrm>
        </p:spPr>
        <p:txBody>
          <a:bodyPr vert="horz" lIns="91440" tIns="45720" rIns="91440" bIns="45720" rtlCol="0" anchor="ctr">
            <a:normAutofit/>
          </a:bodyPr>
          <a:lstStyle/>
          <a:p>
            <a:r>
              <a:rPr lang="en-US" dirty="0"/>
              <a:t>Best Practices</a:t>
            </a:r>
          </a:p>
        </p:txBody>
      </p:sp>
      <p:pic>
        <p:nvPicPr>
          <p:cNvPr id="7" name="Content Placeholder 6">
            <a:extLst>
              <a:ext uri="{FF2B5EF4-FFF2-40B4-BE49-F238E27FC236}">
                <a16:creationId xmlns:a16="http://schemas.microsoft.com/office/drawing/2014/main" id="{FB29F2BD-6168-433D-92B6-3C3569C3FBD6}"/>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35163" r="34573" b="-1"/>
          <a:stretch/>
        </p:blipFill>
        <p:spPr>
          <a:xfrm>
            <a:off x="20" y="10"/>
            <a:ext cx="2594352"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a:scene3d>
            <a:camera prst="orthographicFront"/>
            <a:lightRig rig="contrasting" dir="t">
              <a:rot lat="0" lon="0" rev="3000000"/>
            </a:lightRig>
          </a:scene3d>
          <a:sp3d contourW="7620">
            <a:bevelT w="95250" h="31750"/>
            <a:contourClr>
              <a:srgbClr val="333333"/>
            </a:contourClr>
          </a:sp3d>
        </p:spPr>
      </p:pic>
      <p:sp>
        <p:nvSpPr>
          <p:cNvPr id="3" name="Content Placeholder 2">
            <a:extLst>
              <a:ext uri="{FF2B5EF4-FFF2-40B4-BE49-F238E27FC236}">
                <a16:creationId xmlns:a16="http://schemas.microsoft.com/office/drawing/2014/main" id="{81349205-1836-4E30-9957-2ED4119E3633}"/>
              </a:ext>
            </a:extLst>
          </p:cNvPr>
          <p:cNvSpPr>
            <a:spLocks noGrp="1"/>
          </p:cNvSpPr>
          <p:nvPr>
            <p:ph sz="half" idx="1"/>
          </p:nvPr>
        </p:nvSpPr>
        <p:spPr>
          <a:xfrm>
            <a:off x="2882900" y="2048933"/>
            <a:ext cx="5744367" cy="3742267"/>
          </a:xfrm>
        </p:spPr>
        <p:txBody>
          <a:bodyPr vert="horz" lIns="91440" tIns="45720" rIns="91440" bIns="45720" rtlCol="0" anchor="ctr">
            <a:normAutofit/>
          </a:bodyPr>
          <a:lstStyle/>
          <a:p>
            <a:r>
              <a:rPr lang="en-US" dirty="0"/>
              <a:t>Pep 8 </a:t>
            </a:r>
            <a:r>
              <a:rPr lang="en-US" dirty="0">
                <a:hlinkClick r:id="rId5"/>
              </a:rPr>
              <a:t>https://www.python.org/dev/peps/pep-0008/</a:t>
            </a:r>
            <a:endParaRPr lang="en-US" dirty="0"/>
          </a:p>
          <a:p>
            <a:r>
              <a:rPr lang="en-US" dirty="0"/>
              <a:t>4 spaces</a:t>
            </a:r>
          </a:p>
          <a:p>
            <a:r>
              <a:rPr lang="en-US" dirty="0"/>
              <a:t>Variables and functions are lower case with _ for joining multiple words.</a:t>
            </a:r>
          </a:p>
          <a:p>
            <a:r>
              <a:rPr lang="en-US" dirty="0"/>
              <a:t>Classes are CamelCase (but instances are lowercase).</a:t>
            </a:r>
          </a:p>
          <a:p>
            <a:r>
              <a:rPr lang="en-US" dirty="0"/>
              <a:t>Private variables/functions/</a:t>
            </a:r>
            <a:r>
              <a:rPr lang="en-US" dirty="0" err="1"/>
              <a:t>ect</a:t>
            </a:r>
            <a:r>
              <a:rPr lang="en-US" dirty="0"/>
              <a:t>., begin with _.</a:t>
            </a:r>
          </a:p>
          <a:p>
            <a:r>
              <a:rPr lang="en-US" dirty="0"/>
              <a:t>Use virtual environments</a:t>
            </a:r>
          </a:p>
          <a:p>
            <a:endParaRPr lang="en-US" dirty="0"/>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C9FCE31E-905D-48B2-AC58-9D3C8B849471}"/>
              </a:ext>
            </a:extLst>
          </p:cNvPr>
          <p:cNvSpPr>
            <a:spLocks noGrp="1"/>
          </p:cNvSpPr>
          <p:nvPr>
            <p:ph type="sldNum" sz="quarter" idx="12"/>
          </p:nvPr>
        </p:nvSpPr>
        <p:spPr>
          <a:xfrm>
            <a:off x="8213892" y="5867131"/>
            <a:ext cx="413375" cy="365125"/>
          </a:xfrm>
        </p:spPr>
        <p:txBody>
          <a:bodyPr vert="horz" lIns="91440" tIns="45720" rIns="91440" bIns="45720" rtlCol="0" anchor="ctr">
            <a:normAutofit/>
          </a:bodyPr>
          <a:lstStyle/>
          <a:p>
            <a:pPr defTabSz="914400">
              <a:spcAft>
                <a:spcPts val="600"/>
              </a:spcAft>
            </a:pPr>
            <a:fld id="{0FF54DE5-C571-48E8-A5BC-B369434E2F44}" type="slidenum">
              <a:rPr lang="en-US" smtClean="0"/>
              <a:pPr defTabSz="914400">
                <a:spcAft>
                  <a:spcPts val="600"/>
                </a:spcAft>
              </a:pPr>
              <a:t>12</a:t>
            </a:fld>
            <a:endParaRPr lang="en-US"/>
          </a:p>
        </p:txBody>
      </p:sp>
      <p:sp>
        <p:nvSpPr>
          <p:cNvPr id="8" name="TextBox 7">
            <a:extLst>
              <a:ext uri="{FF2B5EF4-FFF2-40B4-BE49-F238E27FC236}">
                <a16:creationId xmlns:a16="http://schemas.microsoft.com/office/drawing/2014/main" id="{1B479AE6-A6F6-4094-B2AE-83DC712E0DB5}"/>
              </a:ext>
            </a:extLst>
          </p:cNvPr>
          <p:cNvSpPr txBox="1"/>
          <p:nvPr/>
        </p:nvSpPr>
        <p:spPr>
          <a:xfrm>
            <a:off x="6913902" y="6657945"/>
            <a:ext cx="223009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ipkitten.blogspot.com/2012/11/is-clickable-link-communication-to.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930455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6" name="Group 155">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576" y="-4763"/>
            <a:ext cx="3761187" cy="6862763"/>
            <a:chOff x="2928938" y="-4763"/>
            <a:chExt cx="5014912" cy="6862763"/>
          </a:xfrm>
        </p:grpSpPr>
        <p:sp>
          <p:nvSpPr>
            <p:cNvPr id="157"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58"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59"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60"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61"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2"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64" name="Rectangle 163">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a:extLst>
              <a:ext uri="{FF2B5EF4-FFF2-40B4-BE49-F238E27FC236}">
                <a16:creationId xmlns:a16="http://schemas.microsoft.com/office/drawing/2014/main" id="{93003931-91A4-4810-9218-C53706141F66}"/>
              </a:ext>
            </a:extLst>
          </p:cNvPr>
          <p:cNvPicPr>
            <a:picLocks noChangeAspect="1"/>
          </p:cNvPicPr>
          <p:nvPr/>
        </p:nvPicPr>
        <p:blipFill rotWithShape="1">
          <a:blip r:embed="rId2">
            <a:alphaModFix amt="4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20" y="10"/>
            <a:ext cx="9143980" cy="6857990"/>
          </a:xfrm>
          <a:prstGeom prst="rect">
            <a:avLst/>
          </a:prstGeom>
        </p:spPr>
      </p:pic>
      <p:sp>
        <p:nvSpPr>
          <p:cNvPr id="2" name="Title 1">
            <a:extLst>
              <a:ext uri="{FF2B5EF4-FFF2-40B4-BE49-F238E27FC236}">
                <a16:creationId xmlns:a16="http://schemas.microsoft.com/office/drawing/2014/main" id="{E03764DA-40EE-4D36-8001-9362E9B9F919}"/>
              </a:ext>
            </a:extLst>
          </p:cNvPr>
          <p:cNvSpPr>
            <a:spLocks noGrp="1"/>
          </p:cNvSpPr>
          <p:nvPr>
            <p:ph type="title"/>
          </p:nvPr>
        </p:nvSpPr>
        <p:spPr>
          <a:xfrm>
            <a:off x="2196300" y="1380068"/>
            <a:ext cx="6430967" cy="2616199"/>
          </a:xfrm>
        </p:spPr>
        <p:txBody>
          <a:bodyPr vert="horz" lIns="91440" tIns="45720" rIns="91440" bIns="45720" rtlCol="0" anchor="b">
            <a:normAutofit/>
          </a:bodyPr>
          <a:lstStyle/>
          <a:p>
            <a:r>
              <a:rPr lang="en-US" sz="6000"/>
              <a:t>Libraries</a:t>
            </a:r>
            <a:endParaRPr lang="en-US" sz="6000" dirty="0"/>
          </a:p>
        </p:txBody>
      </p:sp>
      <p:sp>
        <p:nvSpPr>
          <p:cNvPr id="11" name="Text Placeholder 10">
            <a:extLst>
              <a:ext uri="{FF2B5EF4-FFF2-40B4-BE49-F238E27FC236}">
                <a16:creationId xmlns:a16="http://schemas.microsoft.com/office/drawing/2014/main" id="{ADFF0725-9A1D-4B0A-BD5A-1F63FE8B3620}"/>
              </a:ext>
            </a:extLst>
          </p:cNvPr>
          <p:cNvSpPr>
            <a:spLocks noGrp="1"/>
          </p:cNvSpPr>
          <p:nvPr>
            <p:ph type="body" idx="1"/>
          </p:nvPr>
        </p:nvSpPr>
        <p:spPr>
          <a:xfrm>
            <a:off x="3386532" y="3996267"/>
            <a:ext cx="5240734" cy="1388534"/>
          </a:xfrm>
        </p:spPr>
        <p:txBody>
          <a:bodyPr vert="horz" lIns="91440" tIns="45720" rIns="91440" bIns="45720" rtlCol="0" anchor="t">
            <a:normAutofit/>
          </a:bodyPr>
          <a:lstStyle/>
          <a:p>
            <a:endParaRPr lang="en-US" sz="2100"/>
          </a:p>
        </p:txBody>
      </p:sp>
      <p:sp>
        <p:nvSpPr>
          <p:cNvPr id="4" name="Slide Number Placeholder 3">
            <a:extLst>
              <a:ext uri="{FF2B5EF4-FFF2-40B4-BE49-F238E27FC236}">
                <a16:creationId xmlns:a16="http://schemas.microsoft.com/office/drawing/2014/main" id="{4CC9D0C0-ABC6-49E3-B152-7014AF716EE4}"/>
              </a:ext>
            </a:extLst>
          </p:cNvPr>
          <p:cNvSpPr>
            <a:spLocks noGrp="1"/>
          </p:cNvSpPr>
          <p:nvPr>
            <p:ph type="sldNum" sz="quarter" idx="12"/>
          </p:nvPr>
        </p:nvSpPr>
        <p:spPr>
          <a:xfrm>
            <a:off x="8213892" y="5883275"/>
            <a:ext cx="413375" cy="365125"/>
          </a:xfrm>
        </p:spPr>
        <p:txBody>
          <a:bodyPr vert="horz" lIns="91440" tIns="45720" rIns="91440" bIns="45720" rtlCol="0" anchor="ctr">
            <a:normAutofit/>
          </a:bodyPr>
          <a:lstStyle/>
          <a:p>
            <a:pPr defTabSz="914400">
              <a:spcAft>
                <a:spcPts val="600"/>
              </a:spcAft>
            </a:pPr>
            <a:fld id="{0FF54DE5-C571-48E8-A5BC-B369434E2F44}" type="slidenum">
              <a:rPr lang="en-US" smtClean="0"/>
              <a:pPr defTabSz="914400">
                <a:spcAft>
                  <a:spcPts val="600"/>
                </a:spcAft>
              </a:pPr>
              <a:t>13</a:t>
            </a:fld>
            <a:endParaRPr lang="en-US"/>
          </a:p>
        </p:txBody>
      </p:sp>
      <p:sp>
        <p:nvSpPr>
          <p:cNvPr id="65" name="TextBox 64">
            <a:extLst>
              <a:ext uri="{FF2B5EF4-FFF2-40B4-BE49-F238E27FC236}">
                <a16:creationId xmlns:a16="http://schemas.microsoft.com/office/drawing/2014/main" id="{2B385D20-1806-4D3F-92EF-2A44317F7F97}"/>
              </a:ext>
            </a:extLst>
          </p:cNvPr>
          <p:cNvSpPr txBox="1"/>
          <p:nvPr/>
        </p:nvSpPr>
        <p:spPr>
          <a:xfrm>
            <a:off x="6913902" y="6657945"/>
            <a:ext cx="223009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ipkitten.blogspot.com/2014/12/second-circuit-hears-argument-in.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16304518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6858001"/>
            <a:chOff x="1320800" y="0"/>
            <a:chExt cx="2436813" cy="6858001"/>
          </a:xfrm>
        </p:grpSpPr>
        <p:sp>
          <p:nvSpPr>
            <p:cNvPr id="25"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6"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7"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8"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9"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0"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32" name="Rectangle 31">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FB29F2BD-6168-433D-92B6-3C3569C3FBD6}"/>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37869" r="23305" b="2"/>
          <a:stretch/>
        </p:blipFill>
        <p:spPr>
          <a:xfrm>
            <a:off x="5169693" y="10"/>
            <a:ext cx="397430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a:scene3d>
            <a:camera prst="orthographicFront"/>
            <a:lightRig rig="contrasting" dir="t">
              <a:rot lat="0" lon="0" rev="3000000"/>
            </a:lightRig>
          </a:scene3d>
          <a:sp3d contourW="7620">
            <a:bevelT w="95250" h="31750"/>
            <a:contourClr>
              <a:srgbClr val="333333"/>
            </a:contourClr>
          </a:sp3d>
        </p:spPr>
      </p:pic>
      <p:grpSp>
        <p:nvGrpSpPr>
          <p:cNvPr id="34" name="Group 33">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4570" y="0"/>
            <a:ext cx="1827609" cy="6858001"/>
            <a:chOff x="1320800" y="0"/>
            <a:chExt cx="2436813" cy="6858001"/>
          </a:xfrm>
        </p:grpSpPr>
        <p:sp>
          <p:nvSpPr>
            <p:cNvPr id="35"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6"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7"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8"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9"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0"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E78EF4AE-A900-4BA2-A6B2-E58D62830B8F}"/>
              </a:ext>
            </a:extLst>
          </p:cNvPr>
          <p:cNvSpPr>
            <a:spLocks noGrp="1"/>
          </p:cNvSpPr>
          <p:nvPr>
            <p:ph type="title"/>
          </p:nvPr>
        </p:nvSpPr>
        <p:spPr>
          <a:xfrm>
            <a:off x="729060" y="685800"/>
            <a:ext cx="3945510" cy="1752599"/>
          </a:xfrm>
        </p:spPr>
        <p:txBody>
          <a:bodyPr vert="horz" lIns="91440" tIns="45720" rIns="91440" bIns="45720" rtlCol="0" anchor="ctr">
            <a:normAutofit/>
          </a:bodyPr>
          <a:lstStyle/>
          <a:p>
            <a:pPr algn="l"/>
            <a:r>
              <a:rPr lang="en-US"/>
              <a:t>Standard</a:t>
            </a:r>
          </a:p>
        </p:txBody>
      </p:sp>
      <p:sp>
        <p:nvSpPr>
          <p:cNvPr id="3" name="Content Placeholder 2">
            <a:extLst>
              <a:ext uri="{FF2B5EF4-FFF2-40B4-BE49-F238E27FC236}">
                <a16:creationId xmlns:a16="http://schemas.microsoft.com/office/drawing/2014/main" id="{81349205-1836-4E30-9957-2ED4119E3633}"/>
              </a:ext>
            </a:extLst>
          </p:cNvPr>
          <p:cNvSpPr>
            <a:spLocks noGrp="1"/>
          </p:cNvSpPr>
          <p:nvPr>
            <p:ph sz="half" idx="1"/>
          </p:nvPr>
        </p:nvSpPr>
        <p:spPr>
          <a:xfrm>
            <a:off x="573880" y="3047999"/>
            <a:ext cx="3945510" cy="3124201"/>
          </a:xfrm>
        </p:spPr>
        <p:txBody>
          <a:bodyPr vert="horz" lIns="91440" tIns="45720" rIns="91440" bIns="45720" rtlCol="0" anchor="ctr">
            <a:noAutofit/>
          </a:bodyPr>
          <a:lstStyle/>
          <a:p>
            <a:pPr>
              <a:lnSpc>
                <a:spcPct val="90000"/>
              </a:lnSpc>
            </a:pPr>
            <a:r>
              <a:rPr lang="en-US" sz="2000" dirty="0" err="1"/>
              <a:t>os</a:t>
            </a:r>
            <a:endParaRPr lang="en-US" sz="2000" dirty="0"/>
          </a:p>
          <a:p>
            <a:pPr>
              <a:lnSpc>
                <a:spcPct val="90000"/>
              </a:lnSpc>
            </a:pPr>
            <a:r>
              <a:rPr lang="en-US" sz="2000" dirty="0" err="1"/>
              <a:t>pathlib</a:t>
            </a:r>
            <a:endParaRPr lang="en-US" sz="2000" dirty="0"/>
          </a:p>
          <a:p>
            <a:pPr>
              <a:lnSpc>
                <a:spcPct val="90000"/>
              </a:lnSpc>
            </a:pPr>
            <a:r>
              <a:rPr lang="en-US" sz="2000" dirty="0"/>
              <a:t>glob</a:t>
            </a:r>
          </a:p>
          <a:p>
            <a:pPr>
              <a:lnSpc>
                <a:spcPct val="90000"/>
              </a:lnSpc>
            </a:pPr>
            <a:r>
              <a:rPr lang="en-US" sz="2000" dirty="0"/>
              <a:t>pickle</a:t>
            </a:r>
          </a:p>
          <a:p>
            <a:pPr>
              <a:lnSpc>
                <a:spcPct val="90000"/>
              </a:lnSpc>
            </a:pPr>
            <a:r>
              <a:rPr lang="en-US" sz="2000" dirty="0" err="1"/>
              <a:t>argparse</a:t>
            </a:r>
            <a:endParaRPr lang="en-US" sz="2000" dirty="0"/>
          </a:p>
          <a:p>
            <a:pPr>
              <a:lnSpc>
                <a:spcPct val="90000"/>
              </a:lnSpc>
            </a:pPr>
            <a:r>
              <a:rPr lang="en-US" sz="2000" dirty="0"/>
              <a:t>datetime</a:t>
            </a:r>
          </a:p>
          <a:p>
            <a:pPr>
              <a:lnSpc>
                <a:spcPct val="90000"/>
              </a:lnSpc>
            </a:pPr>
            <a:r>
              <a:rPr lang="en-US" sz="2000" dirty="0"/>
              <a:t>math</a:t>
            </a:r>
          </a:p>
          <a:p>
            <a:pPr>
              <a:lnSpc>
                <a:spcPct val="90000"/>
              </a:lnSpc>
            </a:pPr>
            <a:r>
              <a:rPr lang="en-US" sz="2000" dirty="0"/>
              <a:t>statistics</a:t>
            </a:r>
          </a:p>
          <a:p>
            <a:pPr>
              <a:lnSpc>
                <a:spcPct val="90000"/>
              </a:lnSpc>
            </a:pPr>
            <a:endParaRPr lang="en-US" sz="1700" dirty="0"/>
          </a:p>
          <a:p>
            <a:pPr>
              <a:lnSpc>
                <a:spcPct val="90000"/>
              </a:lnSpc>
            </a:pPr>
            <a:endParaRPr lang="en-US" sz="1700" dirty="0"/>
          </a:p>
          <a:p>
            <a:pPr>
              <a:lnSpc>
                <a:spcPct val="90000"/>
              </a:lnSpc>
            </a:pPr>
            <a:endParaRPr lang="en-US" sz="1700" dirty="0"/>
          </a:p>
          <a:p>
            <a:pPr>
              <a:lnSpc>
                <a:spcPct val="90000"/>
              </a:lnSpc>
            </a:pPr>
            <a:endParaRPr lang="en-US" sz="1700" dirty="0"/>
          </a:p>
        </p:txBody>
      </p:sp>
      <p:sp>
        <p:nvSpPr>
          <p:cNvPr id="5" name="Slide Number Placeholder 4">
            <a:extLst>
              <a:ext uri="{FF2B5EF4-FFF2-40B4-BE49-F238E27FC236}">
                <a16:creationId xmlns:a16="http://schemas.microsoft.com/office/drawing/2014/main" id="{C9FCE31E-905D-48B2-AC58-9D3C8B849471}"/>
              </a:ext>
            </a:extLst>
          </p:cNvPr>
          <p:cNvSpPr>
            <a:spLocks noGrp="1"/>
          </p:cNvSpPr>
          <p:nvPr>
            <p:ph type="sldNum" sz="quarter" idx="12"/>
          </p:nvPr>
        </p:nvSpPr>
        <p:spPr>
          <a:xfrm>
            <a:off x="8213892" y="5867131"/>
            <a:ext cx="413375" cy="365125"/>
          </a:xfrm>
        </p:spPr>
        <p:txBody>
          <a:bodyPr vert="horz" lIns="91440" tIns="45720" rIns="91440" bIns="45720" rtlCol="0" anchor="ctr">
            <a:normAutofit/>
          </a:bodyPr>
          <a:lstStyle/>
          <a:p>
            <a:pPr defTabSz="914400">
              <a:spcAft>
                <a:spcPts val="600"/>
              </a:spcAft>
            </a:pPr>
            <a:fld id="{0FF54DE5-C571-48E8-A5BC-B369434E2F44}" type="slidenum">
              <a:rPr lang="en-US">
                <a:solidFill>
                  <a:srgbClr val="FFFFFF"/>
                </a:solidFill>
              </a:rPr>
              <a:pPr defTabSz="914400">
                <a:spcAft>
                  <a:spcPts val="600"/>
                </a:spcAft>
              </a:pPr>
              <a:t>14</a:t>
            </a:fld>
            <a:endParaRPr lang="en-US">
              <a:solidFill>
                <a:srgbClr val="FFFFFF"/>
              </a:solidFill>
            </a:endParaRPr>
          </a:p>
        </p:txBody>
      </p:sp>
      <p:sp>
        <p:nvSpPr>
          <p:cNvPr id="8" name="TextBox 7">
            <a:extLst>
              <a:ext uri="{FF2B5EF4-FFF2-40B4-BE49-F238E27FC236}">
                <a16:creationId xmlns:a16="http://schemas.microsoft.com/office/drawing/2014/main" id="{1B479AE6-A6F6-4094-B2AE-83DC712E0DB5}"/>
              </a:ext>
            </a:extLst>
          </p:cNvPr>
          <p:cNvSpPr txBox="1"/>
          <p:nvPr/>
        </p:nvSpPr>
        <p:spPr>
          <a:xfrm>
            <a:off x="6913902" y="6657945"/>
            <a:ext cx="223009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ipkitten.blogspot.com/2014/09/breaking-news-cjeu-says-that-libraries.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2243302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6858001"/>
            <a:chOff x="1320800" y="0"/>
            <a:chExt cx="2436813" cy="6858001"/>
          </a:xfrm>
        </p:grpSpPr>
        <p:sp>
          <p:nvSpPr>
            <p:cNvPr id="25"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6"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7"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8"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9"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0"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32" name="Rectangle 31">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FB29F2BD-6168-433D-92B6-3C3569C3FBD6}"/>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37869" r="23305" b="2"/>
          <a:stretch/>
        </p:blipFill>
        <p:spPr>
          <a:xfrm>
            <a:off x="5169693" y="10"/>
            <a:ext cx="397430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a:scene3d>
            <a:camera prst="orthographicFront"/>
            <a:lightRig rig="contrasting" dir="t">
              <a:rot lat="0" lon="0" rev="3000000"/>
            </a:lightRig>
          </a:scene3d>
          <a:sp3d contourW="7620">
            <a:bevelT w="95250" h="31750"/>
            <a:contourClr>
              <a:srgbClr val="333333"/>
            </a:contourClr>
          </a:sp3d>
        </p:spPr>
      </p:pic>
      <p:grpSp>
        <p:nvGrpSpPr>
          <p:cNvPr id="34" name="Group 33">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4570" y="0"/>
            <a:ext cx="1827609" cy="6858001"/>
            <a:chOff x="1320800" y="0"/>
            <a:chExt cx="2436813" cy="6858001"/>
          </a:xfrm>
        </p:grpSpPr>
        <p:sp>
          <p:nvSpPr>
            <p:cNvPr id="35"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6"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7"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8"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9"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0"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E78EF4AE-A900-4BA2-A6B2-E58D62830B8F}"/>
              </a:ext>
            </a:extLst>
          </p:cNvPr>
          <p:cNvSpPr>
            <a:spLocks noGrp="1"/>
          </p:cNvSpPr>
          <p:nvPr>
            <p:ph type="title"/>
          </p:nvPr>
        </p:nvSpPr>
        <p:spPr>
          <a:xfrm>
            <a:off x="729060" y="685800"/>
            <a:ext cx="3945510" cy="1752599"/>
          </a:xfrm>
        </p:spPr>
        <p:txBody>
          <a:bodyPr vert="horz" lIns="91440" tIns="45720" rIns="91440" bIns="45720" rtlCol="0" anchor="ctr">
            <a:normAutofit/>
          </a:bodyPr>
          <a:lstStyle/>
          <a:p>
            <a:pPr algn="l"/>
            <a:r>
              <a:rPr lang="en-US" dirty="0"/>
              <a:t>Third Party</a:t>
            </a:r>
          </a:p>
        </p:txBody>
      </p:sp>
      <p:sp>
        <p:nvSpPr>
          <p:cNvPr id="3" name="Content Placeholder 2">
            <a:extLst>
              <a:ext uri="{FF2B5EF4-FFF2-40B4-BE49-F238E27FC236}">
                <a16:creationId xmlns:a16="http://schemas.microsoft.com/office/drawing/2014/main" id="{81349205-1836-4E30-9957-2ED4119E3633}"/>
              </a:ext>
            </a:extLst>
          </p:cNvPr>
          <p:cNvSpPr>
            <a:spLocks noGrp="1"/>
          </p:cNvSpPr>
          <p:nvPr>
            <p:ph sz="half" idx="1"/>
          </p:nvPr>
        </p:nvSpPr>
        <p:spPr>
          <a:xfrm>
            <a:off x="573880" y="3047999"/>
            <a:ext cx="3945510" cy="3124201"/>
          </a:xfrm>
        </p:spPr>
        <p:txBody>
          <a:bodyPr vert="horz" lIns="91440" tIns="45720" rIns="91440" bIns="45720" rtlCol="0" anchor="ctr">
            <a:noAutofit/>
          </a:bodyPr>
          <a:lstStyle/>
          <a:p>
            <a:r>
              <a:rPr lang="en-US" sz="2000" dirty="0"/>
              <a:t>matplotlib</a:t>
            </a:r>
          </a:p>
          <a:p>
            <a:r>
              <a:rPr lang="en-US" sz="2000" dirty="0"/>
              <a:t>pandas</a:t>
            </a:r>
          </a:p>
          <a:p>
            <a:r>
              <a:rPr lang="en-US" sz="2000" dirty="0" err="1"/>
              <a:t>numpy</a:t>
            </a:r>
            <a:endParaRPr lang="en-US" sz="2000" dirty="0"/>
          </a:p>
          <a:p>
            <a:r>
              <a:rPr lang="en-US" sz="2000" dirty="0" err="1"/>
              <a:t>scipy</a:t>
            </a:r>
            <a:endParaRPr lang="en-US" sz="2000" dirty="0"/>
          </a:p>
          <a:p>
            <a:r>
              <a:rPr lang="en-US" sz="2000" dirty="0" err="1"/>
              <a:t>astropy</a:t>
            </a:r>
            <a:r>
              <a:rPr lang="en-US" sz="2000" dirty="0"/>
              <a:t> </a:t>
            </a:r>
            <a:r>
              <a:rPr lang="en-US" sz="2000" dirty="0">
                <a:hlinkClick r:id="rId5"/>
              </a:rPr>
              <a:t>https://www.astropy.org/</a:t>
            </a:r>
            <a:endParaRPr lang="en-US" sz="2000" dirty="0"/>
          </a:p>
          <a:p>
            <a:r>
              <a:rPr lang="en-US" sz="2000" dirty="0" err="1"/>
              <a:t>ccdproc</a:t>
            </a:r>
            <a:endParaRPr lang="en-US" sz="2000" dirty="0"/>
          </a:p>
          <a:p>
            <a:r>
              <a:rPr lang="en-US" sz="2000" dirty="0" err="1"/>
              <a:t>specutils</a:t>
            </a:r>
            <a:endParaRPr lang="en-US" sz="2000" dirty="0"/>
          </a:p>
          <a:p>
            <a:pPr>
              <a:lnSpc>
                <a:spcPct val="90000"/>
              </a:lnSpc>
            </a:pPr>
            <a:endParaRPr lang="en-US" sz="1700" dirty="0"/>
          </a:p>
          <a:p>
            <a:pPr>
              <a:lnSpc>
                <a:spcPct val="90000"/>
              </a:lnSpc>
            </a:pPr>
            <a:endParaRPr lang="en-US" sz="1700" dirty="0"/>
          </a:p>
          <a:p>
            <a:pPr>
              <a:lnSpc>
                <a:spcPct val="90000"/>
              </a:lnSpc>
            </a:pPr>
            <a:endParaRPr lang="en-US" sz="1700" dirty="0"/>
          </a:p>
          <a:p>
            <a:pPr>
              <a:lnSpc>
                <a:spcPct val="90000"/>
              </a:lnSpc>
            </a:pPr>
            <a:endParaRPr lang="en-US" sz="1700" dirty="0"/>
          </a:p>
        </p:txBody>
      </p:sp>
      <p:sp>
        <p:nvSpPr>
          <p:cNvPr id="5" name="Slide Number Placeholder 4">
            <a:extLst>
              <a:ext uri="{FF2B5EF4-FFF2-40B4-BE49-F238E27FC236}">
                <a16:creationId xmlns:a16="http://schemas.microsoft.com/office/drawing/2014/main" id="{C9FCE31E-905D-48B2-AC58-9D3C8B849471}"/>
              </a:ext>
            </a:extLst>
          </p:cNvPr>
          <p:cNvSpPr>
            <a:spLocks noGrp="1"/>
          </p:cNvSpPr>
          <p:nvPr>
            <p:ph type="sldNum" sz="quarter" idx="12"/>
          </p:nvPr>
        </p:nvSpPr>
        <p:spPr>
          <a:xfrm>
            <a:off x="8213892" y="5867131"/>
            <a:ext cx="413375" cy="365125"/>
          </a:xfrm>
        </p:spPr>
        <p:txBody>
          <a:bodyPr vert="horz" lIns="91440" tIns="45720" rIns="91440" bIns="45720" rtlCol="0" anchor="ctr">
            <a:normAutofit/>
          </a:bodyPr>
          <a:lstStyle/>
          <a:p>
            <a:pPr defTabSz="914400">
              <a:spcAft>
                <a:spcPts val="600"/>
              </a:spcAft>
            </a:pPr>
            <a:fld id="{0FF54DE5-C571-48E8-A5BC-B369434E2F44}" type="slidenum">
              <a:rPr lang="en-US">
                <a:solidFill>
                  <a:srgbClr val="FFFFFF"/>
                </a:solidFill>
              </a:rPr>
              <a:pPr defTabSz="914400">
                <a:spcAft>
                  <a:spcPts val="600"/>
                </a:spcAft>
              </a:pPr>
              <a:t>15</a:t>
            </a:fld>
            <a:endParaRPr lang="en-US">
              <a:solidFill>
                <a:srgbClr val="FFFFFF"/>
              </a:solidFill>
            </a:endParaRPr>
          </a:p>
        </p:txBody>
      </p:sp>
      <p:sp>
        <p:nvSpPr>
          <p:cNvPr id="8" name="TextBox 7">
            <a:extLst>
              <a:ext uri="{FF2B5EF4-FFF2-40B4-BE49-F238E27FC236}">
                <a16:creationId xmlns:a16="http://schemas.microsoft.com/office/drawing/2014/main" id="{1B479AE6-A6F6-4094-B2AE-83DC712E0DB5}"/>
              </a:ext>
            </a:extLst>
          </p:cNvPr>
          <p:cNvSpPr txBox="1"/>
          <p:nvPr/>
        </p:nvSpPr>
        <p:spPr>
          <a:xfrm>
            <a:off x="6913902" y="6657945"/>
            <a:ext cx="223009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ipkitten.blogspot.com/2014/09/breaking-news-cjeu-says-that-libraries.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385843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2" name="Group 155">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576" y="-4763"/>
            <a:ext cx="3761187" cy="6862763"/>
            <a:chOff x="2928938" y="-4763"/>
            <a:chExt cx="5014912" cy="6862763"/>
          </a:xfrm>
        </p:grpSpPr>
        <p:sp>
          <p:nvSpPr>
            <p:cNvPr id="157"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58"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59"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60"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61"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2"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73" name="Rectangle 163">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a:extLst>
              <a:ext uri="{FF2B5EF4-FFF2-40B4-BE49-F238E27FC236}">
                <a16:creationId xmlns:a16="http://schemas.microsoft.com/office/drawing/2014/main" id="{93003931-91A4-4810-9218-C53706141F66}"/>
              </a:ext>
            </a:extLst>
          </p:cNvPr>
          <p:cNvPicPr>
            <a:picLocks noChangeAspect="1"/>
          </p:cNvPicPr>
          <p:nvPr/>
        </p:nvPicPr>
        <p:blipFill rotWithShape="1">
          <a:blip r:embed="rId2">
            <a:alphaModFix amt="4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7333" r="1" b="1"/>
          <a:stretch/>
        </p:blipFill>
        <p:spPr>
          <a:xfrm>
            <a:off x="20" y="10"/>
            <a:ext cx="9143980" cy="6857990"/>
          </a:xfrm>
          <a:prstGeom prst="rect">
            <a:avLst/>
          </a:prstGeom>
        </p:spPr>
      </p:pic>
      <p:sp>
        <p:nvSpPr>
          <p:cNvPr id="2" name="Title 1">
            <a:extLst>
              <a:ext uri="{FF2B5EF4-FFF2-40B4-BE49-F238E27FC236}">
                <a16:creationId xmlns:a16="http://schemas.microsoft.com/office/drawing/2014/main" id="{E03764DA-40EE-4D36-8001-9362E9B9F919}"/>
              </a:ext>
            </a:extLst>
          </p:cNvPr>
          <p:cNvSpPr>
            <a:spLocks noGrp="1"/>
          </p:cNvSpPr>
          <p:nvPr>
            <p:ph type="title"/>
          </p:nvPr>
        </p:nvSpPr>
        <p:spPr>
          <a:xfrm>
            <a:off x="2196300" y="1380068"/>
            <a:ext cx="6430967" cy="2616199"/>
          </a:xfrm>
        </p:spPr>
        <p:txBody>
          <a:bodyPr vert="horz" lIns="91440" tIns="45720" rIns="91440" bIns="45720" rtlCol="0" anchor="b">
            <a:normAutofit/>
          </a:bodyPr>
          <a:lstStyle/>
          <a:p>
            <a:r>
              <a:rPr lang="en-US" sz="6000" dirty="0"/>
              <a:t>Git</a:t>
            </a:r>
          </a:p>
        </p:txBody>
      </p:sp>
      <p:sp>
        <p:nvSpPr>
          <p:cNvPr id="11" name="Text Placeholder 10">
            <a:extLst>
              <a:ext uri="{FF2B5EF4-FFF2-40B4-BE49-F238E27FC236}">
                <a16:creationId xmlns:a16="http://schemas.microsoft.com/office/drawing/2014/main" id="{ADFF0725-9A1D-4B0A-BD5A-1F63FE8B3620}"/>
              </a:ext>
            </a:extLst>
          </p:cNvPr>
          <p:cNvSpPr>
            <a:spLocks noGrp="1"/>
          </p:cNvSpPr>
          <p:nvPr>
            <p:ph type="body" idx="1"/>
          </p:nvPr>
        </p:nvSpPr>
        <p:spPr>
          <a:xfrm>
            <a:off x="3386532" y="3996267"/>
            <a:ext cx="5240734" cy="1388534"/>
          </a:xfrm>
        </p:spPr>
        <p:txBody>
          <a:bodyPr vert="horz" lIns="91440" tIns="45720" rIns="91440" bIns="45720" rtlCol="0" anchor="t">
            <a:normAutofit/>
          </a:bodyPr>
          <a:lstStyle/>
          <a:p>
            <a:endParaRPr lang="en-US" sz="2100"/>
          </a:p>
        </p:txBody>
      </p:sp>
      <p:sp>
        <p:nvSpPr>
          <p:cNvPr id="4" name="Slide Number Placeholder 3">
            <a:extLst>
              <a:ext uri="{FF2B5EF4-FFF2-40B4-BE49-F238E27FC236}">
                <a16:creationId xmlns:a16="http://schemas.microsoft.com/office/drawing/2014/main" id="{4CC9D0C0-ABC6-49E3-B152-7014AF716EE4}"/>
              </a:ext>
            </a:extLst>
          </p:cNvPr>
          <p:cNvSpPr>
            <a:spLocks noGrp="1"/>
          </p:cNvSpPr>
          <p:nvPr>
            <p:ph type="sldNum" sz="quarter" idx="12"/>
          </p:nvPr>
        </p:nvSpPr>
        <p:spPr>
          <a:xfrm>
            <a:off x="8213892" y="5883275"/>
            <a:ext cx="413375" cy="365125"/>
          </a:xfrm>
        </p:spPr>
        <p:txBody>
          <a:bodyPr vert="horz" lIns="91440" tIns="45720" rIns="91440" bIns="45720" rtlCol="0" anchor="ctr">
            <a:normAutofit/>
          </a:bodyPr>
          <a:lstStyle/>
          <a:p>
            <a:pPr defTabSz="914400">
              <a:spcAft>
                <a:spcPts val="600"/>
              </a:spcAft>
            </a:pPr>
            <a:fld id="{0FF54DE5-C571-48E8-A5BC-B369434E2F44}" type="slidenum">
              <a:rPr lang="en-US"/>
              <a:pPr defTabSz="914400">
                <a:spcAft>
                  <a:spcPts val="600"/>
                </a:spcAft>
              </a:pPr>
              <a:t>16</a:t>
            </a:fld>
            <a:endParaRPr lang="en-US"/>
          </a:p>
        </p:txBody>
      </p:sp>
      <p:sp>
        <p:nvSpPr>
          <p:cNvPr id="65" name="TextBox 64">
            <a:extLst>
              <a:ext uri="{FF2B5EF4-FFF2-40B4-BE49-F238E27FC236}">
                <a16:creationId xmlns:a16="http://schemas.microsoft.com/office/drawing/2014/main" id="{2B385D20-1806-4D3F-92EF-2A44317F7F97}"/>
              </a:ext>
            </a:extLst>
          </p:cNvPr>
          <p:cNvSpPr txBox="1"/>
          <p:nvPr/>
        </p:nvSpPr>
        <p:spPr>
          <a:xfrm>
            <a:off x="6776044" y="6657945"/>
            <a:ext cx="236795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commons.wikimedia.org/wiki/File:Bronze_Saite_era_art_of_an_Egyptian_cat_in_the_Gulbenkian_Museum.jpg">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33076803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6858001"/>
            <a:chOff x="1320800" y="0"/>
            <a:chExt cx="2436813" cy="6858001"/>
          </a:xfrm>
        </p:grpSpPr>
        <p:sp>
          <p:nvSpPr>
            <p:cNvPr id="78"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9"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0"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1"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2"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3"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E78EF4AE-A900-4BA2-A6B2-E58D62830B8F}"/>
              </a:ext>
            </a:extLst>
          </p:cNvPr>
          <p:cNvSpPr>
            <a:spLocks noGrp="1"/>
          </p:cNvSpPr>
          <p:nvPr>
            <p:ph type="title"/>
          </p:nvPr>
        </p:nvSpPr>
        <p:spPr>
          <a:xfrm>
            <a:off x="1113233" y="1081548"/>
            <a:ext cx="2500121" cy="1504335"/>
          </a:xfrm>
        </p:spPr>
        <p:txBody>
          <a:bodyPr vert="horz" lIns="91440" tIns="45720" rIns="91440" bIns="45720" rtlCol="0" anchor="ctr">
            <a:normAutofit/>
          </a:bodyPr>
          <a:lstStyle/>
          <a:p>
            <a:r>
              <a:rPr lang="en-US" dirty="0"/>
              <a:t>Git</a:t>
            </a:r>
          </a:p>
        </p:txBody>
      </p:sp>
      <p:sp>
        <p:nvSpPr>
          <p:cNvPr id="3" name="Content Placeholder 2">
            <a:extLst>
              <a:ext uri="{FF2B5EF4-FFF2-40B4-BE49-F238E27FC236}">
                <a16:creationId xmlns:a16="http://schemas.microsoft.com/office/drawing/2014/main" id="{81349205-1836-4E30-9957-2ED4119E3633}"/>
              </a:ext>
            </a:extLst>
          </p:cNvPr>
          <p:cNvSpPr>
            <a:spLocks noGrp="1"/>
          </p:cNvSpPr>
          <p:nvPr>
            <p:ph sz="half" idx="1"/>
          </p:nvPr>
        </p:nvSpPr>
        <p:spPr>
          <a:xfrm>
            <a:off x="1113233" y="2666999"/>
            <a:ext cx="2500122" cy="3124201"/>
          </a:xfrm>
        </p:spPr>
        <p:txBody>
          <a:bodyPr vert="horz" lIns="91440" tIns="45720" rIns="91440" bIns="45720" rtlCol="0" anchor="t">
            <a:normAutofit/>
          </a:bodyPr>
          <a:lstStyle/>
          <a:p>
            <a:r>
              <a:rPr lang="en-US" sz="2000" dirty="0"/>
              <a:t>Version control.</a:t>
            </a:r>
          </a:p>
          <a:p>
            <a:r>
              <a:rPr lang="en-US" sz="2000" dirty="0">
                <a:hlinkClick r:id="rId3"/>
              </a:rPr>
              <a:t>https://git-scm.com/</a:t>
            </a:r>
            <a:endParaRPr lang="en-US" sz="2000" dirty="0"/>
          </a:p>
          <a:p>
            <a:r>
              <a:rPr lang="en-US" sz="2000" dirty="0"/>
              <a:t>Stage</a:t>
            </a:r>
          </a:p>
          <a:p>
            <a:r>
              <a:rPr lang="en-US" sz="2000" dirty="0"/>
              <a:t>Commit</a:t>
            </a:r>
          </a:p>
          <a:p>
            <a:r>
              <a:rPr lang="en-US" sz="2000" dirty="0"/>
              <a:t>Push</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pic>
        <p:nvPicPr>
          <p:cNvPr id="7" name="Content Placeholder 6">
            <a:extLst>
              <a:ext uri="{FF2B5EF4-FFF2-40B4-BE49-F238E27FC236}">
                <a16:creationId xmlns:a16="http://schemas.microsoft.com/office/drawing/2014/main" id="{FB29F2BD-6168-433D-92B6-3C3569C3FBD6}"/>
              </a:ext>
            </a:extLst>
          </p:cNvPr>
          <p:cNvPicPr>
            <a:picLocks noGrp="1" noChangeAspect="1"/>
          </p:cNvPicPr>
          <p:nvPr>
            <p:ph sz="half" idx="2"/>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21512" r="23869"/>
          <a:stretch/>
        </p:blipFill>
        <p:spPr>
          <a:xfrm>
            <a:off x="4822744" y="685799"/>
            <a:ext cx="2928302" cy="5053050"/>
          </a:xfrm>
          <a:prstGeom prst="rect">
            <a:avLst/>
          </a:prstGeom>
          <a:ln w="228600" cap="sq" cmpd="thickThin">
            <a:solidFill>
              <a:srgbClr val="000000"/>
            </a:solidFill>
            <a:prstDash val="solid"/>
            <a:miter lim="800000"/>
          </a:ln>
          <a:effectLst>
            <a:glow rad="139700">
              <a:schemeClr val="accent1">
                <a:satMod val="175000"/>
                <a:alpha val="40000"/>
              </a:schemeClr>
            </a:glow>
            <a:innerShdw blurRad="76200">
              <a:srgbClr val="000000"/>
            </a:innerShdw>
          </a:effectLst>
        </p:spPr>
      </p:pic>
      <p:sp>
        <p:nvSpPr>
          <p:cNvPr id="5" name="Slide Number Placeholder 4">
            <a:extLst>
              <a:ext uri="{FF2B5EF4-FFF2-40B4-BE49-F238E27FC236}">
                <a16:creationId xmlns:a16="http://schemas.microsoft.com/office/drawing/2014/main" id="{C9FCE31E-905D-48B2-AC58-9D3C8B849471}"/>
              </a:ext>
            </a:extLst>
          </p:cNvPr>
          <p:cNvSpPr>
            <a:spLocks noGrp="1"/>
          </p:cNvSpPr>
          <p:nvPr>
            <p:ph type="sldNum" sz="quarter" idx="12"/>
          </p:nvPr>
        </p:nvSpPr>
        <p:spPr>
          <a:xfrm>
            <a:off x="8213892" y="5867131"/>
            <a:ext cx="413375" cy="365125"/>
          </a:xfrm>
        </p:spPr>
        <p:txBody>
          <a:bodyPr vert="horz" lIns="91440" tIns="45720" rIns="91440" bIns="45720" rtlCol="0" anchor="ctr">
            <a:normAutofit/>
          </a:bodyPr>
          <a:lstStyle/>
          <a:p>
            <a:pPr defTabSz="914400">
              <a:spcAft>
                <a:spcPts val="600"/>
              </a:spcAft>
            </a:pPr>
            <a:fld id="{0FF54DE5-C571-48E8-A5BC-B369434E2F44}" type="slidenum">
              <a:rPr lang="en-US"/>
              <a:pPr defTabSz="914400">
                <a:spcAft>
                  <a:spcPts val="600"/>
                </a:spcAft>
              </a:pPr>
              <a:t>17</a:t>
            </a:fld>
            <a:endParaRPr lang="en-US"/>
          </a:p>
        </p:txBody>
      </p:sp>
      <p:sp>
        <p:nvSpPr>
          <p:cNvPr id="8" name="TextBox 7">
            <a:extLst>
              <a:ext uri="{FF2B5EF4-FFF2-40B4-BE49-F238E27FC236}">
                <a16:creationId xmlns:a16="http://schemas.microsoft.com/office/drawing/2014/main" id="{1B479AE6-A6F6-4094-B2AE-83DC712E0DB5}"/>
              </a:ext>
            </a:extLst>
          </p:cNvPr>
          <p:cNvSpPr txBox="1"/>
          <p:nvPr/>
        </p:nvSpPr>
        <p:spPr>
          <a:xfrm>
            <a:off x="5383090" y="5538794"/>
            <a:ext cx="236795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5" tooltip="http://shairah88.deviantart.com/art/Cats-In-Memory-123137101">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2711798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6" name="Group 155">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576" y="-4763"/>
            <a:ext cx="3761187" cy="6862763"/>
            <a:chOff x="2928938" y="-4763"/>
            <a:chExt cx="5014912" cy="6862763"/>
          </a:xfrm>
        </p:grpSpPr>
        <p:sp>
          <p:nvSpPr>
            <p:cNvPr id="157"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58"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59"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60"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61"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2"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64" name="Rectangle 163">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a:extLst>
              <a:ext uri="{FF2B5EF4-FFF2-40B4-BE49-F238E27FC236}">
                <a16:creationId xmlns:a16="http://schemas.microsoft.com/office/drawing/2014/main" id="{93003931-91A4-4810-9218-C53706141F66}"/>
              </a:ext>
            </a:extLst>
          </p:cNvPr>
          <p:cNvPicPr>
            <a:picLocks noChangeAspect="1"/>
          </p:cNvPicPr>
          <p:nvPr/>
        </p:nvPicPr>
        <p:blipFill rotWithShape="1">
          <a:blip r:embed="rId2">
            <a:alphaModFix amt="4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12791"/>
          <a:stretch/>
        </p:blipFill>
        <p:spPr>
          <a:xfrm>
            <a:off x="20" y="10"/>
            <a:ext cx="9143980" cy="6857990"/>
          </a:xfrm>
          <a:prstGeom prst="rect">
            <a:avLst/>
          </a:prstGeom>
        </p:spPr>
      </p:pic>
      <p:sp>
        <p:nvSpPr>
          <p:cNvPr id="2" name="Title 1">
            <a:extLst>
              <a:ext uri="{FF2B5EF4-FFF2-40B4-BE49-F238E27FC236}">
                <a16:creationId xmlns:a16="http://schemas.microsoft.com/office/drawing/2014/main" id="{E03764DA-40EE-4D36-8001-9362E9B9F919}"/>
              </a:ext>
            </a:extLst>
          </p:cNvPr>
          <p:cNvSpPr>
            <a:spLocks noGrp="1"/>
          </p:cNvSpPr>
          <p:nvPr>
            <p:ph type="title"/>
          </p:nvPr>
        </p:nvSpPr>
        <p:spPr>
          <a:xfrm>
            <a:off x="2196300" y="1380068"/>
            <a:ext cx="6430967" cy="2616199"/>
          </a:xfrm>
        </p:spPr>
        <p:txBody>
          <a:bodyPr vert="horz" lIns="91440" tIns="45720" rIns="91440" bIns="45720" rtlCol="0" anchor="b">
            <a:normAutofit/>
          </a:bodyPr>
          <a:lstStyle/>
          <a:p>
            <a:r>
              <a:rPr lang="en-US" sz="6000" dirty="0"/>
              <a:t>Resources</a:t>
            </a:r>
          </a:p>
        </p:txBody>
      </p:sp>
      <p:sp>
        <p:nvSpPr>
          <p:cNvPr id="11" name="Text Placeholder 10">
            <a:extLst>
              <a:ext uri="{FF2B5EF4-FFF2-40B4-BE49-F238E27FC236}">
                <a16:creationId xmlns:a16="http://schemas.microsoft.com/office/drawing/2014/main" id="{ADFF0725-9A1D-4B0A-BD5A-1F63FE8B3620}"/>
              </a:ext>
            </a:extLst>
          </p:cNvPr>
          <p:cNvSpPr>
            <a:spLocks noGrp="1"/>
          </p:cNvSpPr>
          <p:nvPr>
            <p:ph type="body" idx="1"/>
          </p:nvPr>
        </p:nvSpPr>
        <p:spPr>
          <a:xfrm>
            <a:off x="3386532" y="3996267"/>
            <a:ext cx="5240734" cy="1388534"/>
          </a:xfrm>
        </p:spPr>
        <p:txBody>
          <a:bodyPr vert="horz" lIns="91440" tIns="45720" rIns="91440" bIns="45720" rtlCol="0" anchor="t">
            <a:normAutofit/>
          </a:bodyPr>
          <a:lstStyle/>
          <a:p>
            <a:endParaRPr lang="en-US" sz="2100"/>
          </a:p>
        </p:txBody>
      </p:sp>
      <p:sp>
        <p:nvSpPr>
          <p:cNvPr id="4" name="Slide Number Placeholder 3">
            <a:extLst>
              <a:ext uri="{FF2B5EF4-FFF2-40B4-BE49-F238E27FC236}">
                <a16:creationId xmlns:a16="http://schemas.microsoft.com/office/drawing/2014/main" id="{4CC9D0C0-ABC6-49E3-B152-7014AF716EE4}"/>
              </a:ext>
            </a:extLst>
          </p:cNvPr>
          <p:cNvSpPr>
            <a:spLocks noGrp="1"/>
          </p:cNvSpPr>
          <p:nvPr>
            <p:ph type="sldNum" sz="quarter" idx="12"/>
          </p:nvPr>
        </p:nvSpPr>
        <p:spPr>
          <a:xfrm>
            <a:off x="8213892" y="5883275"/>
            <a:ext cx="413375" cy="365125"/>
          </a:xfrm>
        </p:spPr>
        <p:txBody>
          <a:bodyPr vert="horz" lIns="91440" tIns="45720" rIns="91440" bIns="45720" rtlCol="0" anchor="ctr">
            <a:normAutofit/>
          </a:bodyPr>
          <a:lstStyle/>
          <a:p>
            <a:pPr defTabSz="914400">
              <a:spcAft>
                <a:spcPts val="600"/>
              </a:spcAft>
            </a:pPr>
            <a:fld id="{0FF54DE5-C571-48E8-A5BC-B369434E2F44}" type="slidenum">
              <a:rPr lang="en-US"/>
              <a:pPr defTabSz="914400">
                <a:spcAft>
                  <a:spcPts val="600"/>
                </a:spcAft>
              </a:pPr>
              <a:t>18</a:t>
            </a:fld>
            <a:endParaRPr lang="en-US"/>
          </a:p>
        </p:txBody>
      </p:sp>
      <p:sp>
        <p:nvSpPr>
          <p:cNvPr id="65" name="TextBox 64">
            <a:extLst>
              <a:ext uri="{FF2B5EF4-FFF2-40B4-BE49-F238E27FC236}">
                <a16:creationId xmlns:a16="http://schemas.microsoft.com/office/drawing/2014/main" id="{2B385D20-1806-4D3F-92EF-2A44317F7F97}"/>
              </a:ext>
            </a:extLst>
          </p:cNvPr>
          <p:cNvSpPr txBox="1"/>
          <p:nvPr/>
        </p:nvSpPr>
        <p:spPr>
          <a:xfrm>
            <a:off x="6913902" y="6657945"/>
            <a:ext cx="223009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ipkitten.blogspot.com/2010/06/letter-from-amerikat-new-york-times-v.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17568409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6858001"/>
            <a:chOff x="1320800" y="0"/>
            <a:chExt cx="2436813" cy="6858001"/>
          </a:xfrm>
        </p:grpSpPr>
        <p:sp>
          <p:nvSpPr>
            <p:cNvPr id="14"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21" name="Rectangle 20">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FB29F2BD-6168-433D-92B6-3C3569C3FBD6}"/>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34935" r="21602"/>
          <a:stretch/>
        </p:blipFill>
        <p:spPr>
          <a:xfrm>
            <a:off x="5169693" y="10"/>
            <a:ext cx="397430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a:scene3d>
            <a:camera prst="orthographicFront"/>
            <a:lightRig rig="contrasting" dir="t">
              <a:rot lat="0" lon="0" rev="3000000"/>
            </a:lightRig>
          </a:scene3d>
          <a:sp3d contourW="7620">
            <a:bevelT w="95250" h="31750"/>
            <a:contourClr>
              <a:srgbClr val="333333"/>
            </a:contourClr>
          </a:sp3d>
        </p:spPr>
      </p:pic>
      <p:grpSp>
        <p:nvGrpSpPr>
          <p:cNvPr id="23" name="Group 22">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4570" y="0"/>
            <a:ext cx="1827609" cy="6858001"/>
            <a:chOff x="1320800" y="0"/>
            <a:chExt cx="2436813" cy="6858001"/>
          </a:xfrm>
        </p:grpSpPr>
        <p:sp>
          <p:nvSpPr>
            <p:cNvPr id="24"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5"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6"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7"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8"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9"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E78EF4AE-A900-4BA2-A6B2-E58D62830B8F}"/>
              </a:ext>
            </a:extLst>
          </p:cNvPr>
          <p:cNvSpPr>
            <a:spLocks noGrp="1"/>
          </p:cNvSpPr>
          <p:nvPr>
            <p:ph type="title"/>
          </p:nvPr>
        </p:nvSpPr>
        <p:spPr>
          <a:xfrm>
            <a:off x="729060" y="685800"/>
            <a:ext cx="3945510" cy="1752599"/>
          </a:xfrm>
        </p:spPr>
        <p:txBody>
          <a:bodyPr vert="horz" lIns="91440" tIns="45720" rIns="91440" bIns="45720" rtlCol="0" anchor="ctr">
            <a:normAutofit/>
          </a:bodyPr>
          <a:lstStyle/>
          <a:p>
            <a:pPr algn="l"/>
            <a:r>
              <a:rPr lang="en-US"/>
              <a:t>Resources</a:t>
            </a:r>
            <a:endParaRPr lang="en-US" dirty="0"/>
          </a:p>
        </p:txBody>
      </p:sp>
      <p:sp>
        <p:nvSpPr>
          <p:cNvPr id="3" name="Content Placeholder 2">
            <a:extLst>
              <a:ext uri="{FF2B5EF4-FFF2-40B4-BE49-F238E27FC236}">
                <a16:creationId xmlns:a16="http://schemas.microsoft.com/office/drawing/2014/main" id="{81349205-1836-4E30-9957-2ED4119E3633}"/>
              </a:ext>
            </a:extLst>
          </p:cNvPr>
          <p:cNvSpPr>
            <a:spLocks noGrp="1"/>
          </p:cNvSpPr>
          <p:nvPr>
            <p:ph sz="half" idx="1"/>
          </p:nvPr>
        </p:nvSpPr>
        <p:spPr>
          <a:xfrm>
            <a:off x="482601" y="2666999"/>
            <a:ext cx="3945510" cy="3124201"/>
          </a:xfrm>
        </p:spPr>
        <p:txBody>
          <a:bodyPr vert="horz" lIns="91440" tIns="45720" rIns="91440" bIns="45720" rtlCol="0" anchor="ctr">
            <a:normAutofit/>
          </a:bodyPr>
          <a:lstStyle/>
          <a:p>
            <a:r>
              <a:rPr lang="en-US" sz="1700"/>
              <a:t>Previously referenced websites</a:t>
            </a:r>
          </a:p>
          <a:p>
            <a:r>
              <a:rPr lang="en-US" sz="1700"/>
              <a:t>Real Python </a:t>
            </a:r>
            <a:r>
              <a:rPr lang="en-US" sz="1700">
                <a:hlinkClick r:id="rId5"/>
              </a:rPr>
              <a:t>https://realpython.com/</a:t>
            </a:r>
            <a:endParaRPr lang="en-US" sz="1700"/>
          </a:p>
          <a:p>
            <a:r>
              <a:rPr lang="en-US" sz="1700"/>
              <a:t>Medium </a:t>
            </a:r>
            <a:r>
              <a:rPr lang="en-US" sz="1700">
                <a:hlinkClick r:id="rId6"/>
              </a:rPr>
              <a:t>https://medium.com/</a:t>
            </a:r>
            <a:endParaRPr lang="en-US" sz="1700"/>
          </a:p>
          <a:p>
            <a:r>
              <a:rPr lang="en-US" sz="1700"/>
              <a:t>YouTube</a:t>
            </a:r>
          </a:p>
          <a:p>
            <a:r>
              <a:rPr lang="en-US" sz="1700"/>
              <a:t>Udemy Courses </a:t>
            </a:r>
            <a:r>
              <a:rPr lang="en-US" sz="1700">
                <a:hlinkClick r:id="rId7"/>
              </a:rPr>
              <a:t>https://www.udemy.com/</a:t>
            </a:r>
            <a:endParaRPr lang="en-US" sz="1700"/>
          </a:p>
          <a:p>
            <a:pPr lvl="1"/>
            <a:r>
              <a:rPr lang="en-US" sz="1700"/>
              <a:t>Wait for sales.</a:t>
            </a:r>
          </a:p>
          <a:p>
            <a:endParaRPr lang="en-US" sz="1700"/>
          </a:p>
          <a:p>
            <a:endParaRPr lang="en-US" sz="1700"/>
          </a:p>
          <a:p>
            <a:endParaRPr lang="en-US" sz="1700" dirty="0"/>
          </a:p>
        </p:txBody>
      </p:sp>
      <p:sp>
        <p:nvSpPr>
          <p:cNvPr id="5" name="Slide Number Placeholder 4">
            <a:extLst>
              <a:ext uri="{FF2B5EF4-FFF2-40B4-BE49-F238E27FC236}">
                <a16:creationId xmlns:a16="http://schemas.microsoft.com/office/drawing/2014/main" id="{C9FCE31E-905D-48B2-AC58-9D3C8B849471}"/>
              </a:ext>
            </a:extLst>
          </p:cNvPr>
          <p:cNvSpPr>
            <a:spLocks noGrp="1"/>
          </p:cNvSpPr>
          <p:nvPr>
            <p:ph type="sldNum" sz="quarter" idx="12"/>
          </p:nvPr>
        </p:nvSpPr>
        <p:spPr>
          <a:xfrm>
            <a:off x="8213892" y="5867131"/>
            <a:ext cx="413375" cy="365125"/>
          </a:xfrm>
        </p:spPr>
        <p:txBody>
          <a:bodyPr vert="horz" lIns="91440" tIns="45720" rIns="91440" bIns="45720" rtlCol="0" anchor="ctr">
            <a:normAutofit/>
          </a:bodyPr>
          <a:lstStyle/>
          <a:p>
            <a:pPr defTabSz="914400">
              <a:spcAft>
                <a:spcPts val="600"/>
              </a:spcAft>
            </a:pPr>
            <a:fld id="{0FF54DE5-C571-48E8-A5BC-B369434E2F44}" type="slidenum">
              <a:rPr lang="en-US" smtClean="0">
                <a:solidFill>
                  <a:srgbClr val="FFFFFF"/>
                </a:solidFill>
              </a:rPr>
              <a:pPr defTabSz="914400">
                <a:spcAft>
                  <a:spcPts val="600"/>
                </a:spcAft>
              </a:pPr>
              <a:t>19</a:t>
            </a:fld>
            <a:endParaRPr lang="en-US">
              <a:solidFill>
                <a:srgbClr val="FFFFFF"/>
              </a:solidFill>
            </a:endParaRPr>
          </a:p>
        </p:txBody>
      </p:sp>
      <p:sp>
        <p:nvSpPr>
          <p:cNvPr id="8" name="TextBox 7">
            <a:extLst>
              <a:ext uri="{FF2B5EF4-FFF2-40B4-BE49-F238E27FC236}">
                <a16:creationId xmlns:a16="http://schemas.microsoft.com/office/drawing/2014/main" id="{1B479AE6-A6F6-4094-B2AE-83DC712E0DB5}"/>
              </a:ext>
            </a:extLst>
          </p:cNvPr>
          <p:cNvSpPr txBox="1"/>
          <p:nvPr/>
        </p:nvSpPr>
        <p:spPr>
          <a:xfrm>
            <a:off x="6913902" y="6657945"/>
            <a:ext cx="223009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www.flickr.com/photos/deerwooduk/579761138/">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8"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3365426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B0607-49AA-4DA5-A20A-AD8B142A04DE}"/>
              </a:ext>
            </a:extLst>
          </p:cNvPr>
          <p:cNvSpPr>
            <a:spLocks noGrp="1"/>
          </p:cNvSpPr>
          <p:nvPr>
            <p:ph type="title"/>
          </p:nvPr>
        </p:nvSpPr>
        <p:spPr>
          <a:xfrm>
            <a:off x="982133" y="457201"/>
            <a:ext cx="7704667" cy="1008742"/>
          </a:xfrm>
        </p:spPr>
        <p:txBody>
          <a:bodyPr/>
          <a:lstStyle/>
          <a:p>
            <a:r>
              <a:rPr lang="en-US" dirty="0"/>
              <a:t>Abstract</a:t>
            </a:r>
          </a:p>
        </p:txBody>
      </p:sp>
      <p:sp>
        <p:nvSpPr>
          <p:cNvPr id="3" name="Content Placeholder 2">
            <a:extLst>
              <a:ext uri="{FF2B5EF4-FFF2-40B4-BE49-F238E27FC236}">
                <a16:creationId xmlns:a16="http://schemas.microsoft.com/office/drawing/2014/main" id="{D255CD20-CF6F-4E8A-8D50-D5A12772CF09}"/>
              </a:ext>
            </a:extLst>
          </p:cNvPr>
          <p:cNvSpPr>
            <a:spLocks noGrp="1"/>
          </p:cNvSpPr>
          <p:nvPr>
            <p:ph idx="1"/>
          </p:nvPr>
        </p:nvSpPr>
        <p:spPr>
          <a:xfrm>
            <a:off x="982133" y="1465943"/>
            <a:ext cx="7704667" cy="4533873"/>
          </a:xfrm>
        </p:spPr>
        <p:txBody>
          <a:bodyPr>
            <a:normAutofit fontScale="70000" lnSpcReduction="20000"/>
          </a:bodyPr>
          <a:lstStyle/>
          <a:p>
            <a:pPr marL="0" indent="0">
              <a:lnSpc>
                <a:spcPct val="90000"/>
              </a:lnSpc>
              <a:buNone/>
            </a:pPr>
            <a:r>
              <a:rPr lang="en-US" sz="2900" dirty="0"/>
              <a:t>	This presentation will be of a slightly different format than our usual student seminars. Instead of being a presentation on my specific research, it will be a presentation regarding the resources available for learning python. Before coming to BU, I had never used python. As I learned more about programming, I came to appreciate the utility of python and began seriously studying the language.</a:t>
            </a:r>
          </a:p>
          <a:p>
            <a:pPr marL="0" indent="0">
              <a:lnSpc>
                <a:spcPct val="90000"/>
              </a:lnSpc>
              <a:buNone/>
            </a:pPr>
            <a:r>
              <a:rPr lang="en-US" sz="2900" dirty="0"/>
              <a:t>	Python is a robust and highly popular open source programming language. As result, there is a wealth of resources available. However, the vastness of information can make it difficult to know where to start, or how to know which resources are the most worthwhile. The motivation behind this presentation is to help others learn python, or become aware of resources they may otherwise have not known about. This presentation will cover some general coding and python basics, the most important best practices to be aware of, important python libraries for astronomy, and, most importantly, a repository of some of the best resources I have found for python and coding in general.</a:t>
            </a:r>
          </a:p>
          <a:p>
            <a:endParaRPr lang="en-US" dirty="0"/>
          </a:p>
        </p:txBody>
      </p:sp>
      <p:sp>
        <p:nvSpPr>
          <p:cNvPr id="4" name="Slide Number Placeholder 3">
            <a:extLst>
              <a:ext uri="{FF2B5EF4-FFF2-40B4-BE49-F238E27FC236}">
                <a16:creationId xmlns:a16="http://schemas.microsoft.com/office/drawing/2014/main" id="{C759FD5C-9F0A-4864-90D7-C093F05163C4}"/>
              </a:ext>
            </a:extLst>
          </p:cNvPr>
          <p:cNvSpPr>
            <a:spLocks noGrp="1"/>
          </p:cNvSpPr>
          <p:nvPr>
            <p:ph type="sldNum" sz="quarter" idx="12"/>
          </p:nvPr>
        </p:nvSpPr>
        <p:spPr/>
        <p:txBody>
          <a:bodyPr/>
          <a:lstStyle/>
          <a:p>
            <a:fld id="{0FF54DE5-C571-48E8-A5BC-B369434E2F44}" type="slidenum">
              <a:rPr lang="en-US" smtClean="0"/>
              <a:t>2</a:t>
            </a:fld>
            <a:endParaRPr lang="en-US"/>
          </a:p>
        </p:txBody>
      </p:sp>
    </p:spTree>
    <p:extLst>
      <p:ext uri="{BB962C8B-B14F-4D97-AF65-F5344CB8AC3E}">
        <p14:creationId xmlns:p14="http://schemas.microsoft.com/office/powerpoint/2010/main" val="331510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576" y="-4763"/>
            <a:ext cx="3761187" cy="6862763"/>
            <a:chOff x="2928938" y="-4763"/>
            <a:chExt cx="5014912" cy="6862763"/>
          </a:xfrm>
        </p:grpSpPr>
        <p:sp>
          <p:nvSpPr>
            <p:cNvPr id="16"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7"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8"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9"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0"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1"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23" name="Rectangle 22">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at that is looking at the camera&#10;&#10;Description automatically generated">
            <a:extLst>
              <a:ext uri="{FF2B5EF4-FFF2-40B4-BE49-F238E27FC236}">
                <a16:creationId xmlns:a16="http://schemas.microsoft.com/office/drawing/2014/main" id="{64120DA1-C573-4A40-BF00-193DEA83930E}"/>
              </a:ext>
            </a:extLst>
          </p:cNvPr>
          <p:cNvPicPr>
            <a:picLocks noChangeAspect="1"/>
          </p:cNvPicPr>
          <p:nvPr/>
        </p:nvPicPr>
        <p:blipFill rotWithShape="1">
          <a:blip r:embed="rId2">
            <a:alphaModFix amt="4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1152" r="1" b="34286"/>
          <a:stretch/>
        </p:blipFill>
        <p:spPr>
          <a:xfrm>
            <a:off x="20" y="10"/>
            <a:ext cx="9143980" cy="6857990"/>
          </a:xfrm>
          <a:prstGeom prst="rect">
            <a:avLst/>
          </a:prstGeom>
        </p:spPr>
      </p:pic>
      <p:sp>
        <p:nvSpPr>
          <p:cNvPr id="6" name="Title 5">
            <a:extLst>
              <a:ext uri="{FF2B5EF4-FFF2-40B4-BE49-F238E27FC236}">
                <a16:creationId xmlns:a16="http://schemas.microsoft.com/office/drawing/2014/main" id="{213675F9-58DE-4E35-B5AF-72AF09A744BF}"/>
              </a:ext>
            </a:extLst>
          </p:cNvPr>
          <p:cNvSpPr>
            <a:spLocks noGrp="1"/>
          </p:cNvSpPr>
          <p:nvPr>
            <p:ph type="title"/>
          </p:nvPr>
        </p:nvSpPr>
        <p:spPr>
          <a:xfrm>
            <a:off x="2196300" y="1380068"/>
            <a:ext cx="6430967" cy="2616199"/>
          </a:xfrm>
        </p:spPr>
        <p:txBody>
          <a:bodyPr vert="horz" lIns="91440" tIns="45720" rIns="91440" bIns="45720" rtlCol="0" anchor="b">
            <a:normAutofit/>
          </a:bodyPr>
          <a:lstStyle/>
          <a:p>
            <a:pPr algn="r"/>
            <a:r>
              <a:rPr lang="en-US" sz="6000"/>
              <a:t>Questions?</a:t>
            </a:r>
          </a:p>
        </p:txBody>
      </p:sp>
      <p:sp>
        <p:nvSpPr>
          <p:cNvPr id="5" name="Slide Number Placeholder 4">
            <a:extLst>
              <a:ext uri="{FF2B5EF4-FFF2-40B4-BE49-F238E27FC236}">
                <a16:creationId xmlns:a16="http://schemas.microsoft.com/office/drawing/2014/main" id="{38EFDE3B-AB96-419D-9D5A-FA6CF69F1753}"/>
              </a:ext>
            </a:extLst>
          </p:cNvPr>
          <p:cNvSpPr>
            <a:spLocks noGrp="1"/>
          </p:cNvSpPr>
          <p:nvPr>
            <p:ph type="sldNum" sz="quarter" idx="12"/>
          </p:nvPr>
        </p:nvSpPr>
        <p:spPr>
          <a:xfrm>
            <a:off x="8213892" y="5883275"/>
            <a:ext cx="413375" cy="365125"/>
          </a:xfrm>
        </p:spPr>
        <p:txBody>
          <a:bodyPr vert="horz" lIns="91440" tIns="45720" rIns="91440" bIns="45720" rtlCol="0" anchor="ctr">
            <a:normAutofit/>
          </a:bodyPr>
          <a:lstStyle/>
          <a:p>
            <a:pPr defTabSz="914400">
              <a:spcAft>
                <a:spcPts val="600"/>
              </a:spcAft>
            </a:pPr>
            <a:fld id="{0FF54DE5-C571-48E8-A5BC-B369434E2F44}" type="slidenum">
              <a:rPr lang="en-US" smtClean="0"/>
              <a:pPr defTabSz="914400">
                <a:spcAft>
                  <a:spcPts val="600"/>
                </a:spcAft>
              </a:pPr>
              <a:t>20</a:t>
            </a:fld>
            <a:endParaRPr lang="en-US"/>
          </a:p>
        </p:txBody>
      </p:sp>
      <p:sp>
        <p:nvSpPr>
          <p:cNvPr id="7" name="Text Placeholder 6">
            <a:extLst>
              <a:ext uri="{FF2B5EF4-FFF2-40B4-BE49-F238E27FC236}">
                <a16:creationId xmlns:a16="http://schemas.microsoft.com/office/drawing/2014/main" id="{9C6CB73F-78AA-4A67-9550-44AF95088F78}"/>
              </a:ext>
            </a:extLst>
          </p:cNvPr>
          <p:cNvSpPr>
            <a:spLocks noGrp="1"/>
          </p:cNvSpPr>
          <p:nvPr>
            <p:ph type="body" idx="1"/>
          </p:nvPr>
        </p:nvSpPr>
        <p:spPr/>
        <p:txBody>
          <a:bodyPr/>
          <a:lstStyle/>
          <a:p>
            <a:endParaRPr lang="en-US"/>
          </a:p>
        </p:txBody>
      </p:sp>
      <p:sp>
        <p:nvSpPr>
          <p:cNvPr id="10" name="TextBox 9">
            <a:extLst>
              <a:ext uri="{FF2B5EF4-FFF2-40B4-BE49-F238E27FC236}">
                <a16:creationId xmlns:a16="http://schemas.microsoft.com/office/drawing/2014/main" id="{7A3197CF-63E0-4F9A-8F93-F8E8BD1C09E6}"/>
              </a:ext>
            </a:extLst>
          </p:cNvPr>
          <p:cNvSpPr txBox="1"/>
          <p:nvPr/>
        </p:nvSpPr>
        <p:spPr>
          <a:xfrm>
            <a:off x="6768030" y="6657945"/>
            <a:ext cx="237597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scavengerlife.com/2014/03/mid-week-question-and-answer-open-thread-2/?showComment=1396210873638">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Tree>
    <p:extLst>
      <p:ext uri="{BB962C8B-B14F-4D97-AF65-F5344CB8AC3E}">
        <p14:creationId xmlns:p14="http://schemas.microsoft.com/office/powerpoint/2010/main" val="60864984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2000"/>
            <a:duotone>
              <a:schemeClr val="bg2">
                <a:shade val="76000"/>
                <a:satMod val="180000"/>
              </a:schemeClr>
              <a:schemeClr val="bg2">
                <a:tint val="80000"/>
                <a:satMod val="120000"/>
                <a:lumMod val="18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25932-6E14-48ED-9E90-B8BEEC06F67C}"/>
              </a:ext>
            </a:extLst>
          </p:cNvPr>
          <p:cNvSpPr>
            <a:spLocks noGrp="1"/>
          </p:cNvSpPr>
          <p:nvPr>
            <p:ph type="title"/>
          </p:nvPr>
        </p:nvSpPr>
        <p:spPr/>
        <p:txBody>
          <a:bodyPr/>
          <a:lstStyle/>
          <a:p>
            <a:r>
              <a:rPr lang="en-US" dirty="0"/>
              <a:t>Outline</a:t>
            </a:r>
          </a:p>
        </p:txBody>
      </p:sp>
      <p:sp>
        <p:nvSpPr>
          <p:cNvPr id="4" name="Slide Number Placeholder 3">
            <a:extLst>
              <a:ext uri="{FF2B5EF4-FFF2-40B4-BE49-F238E27FC236}">
                <a16:creationId xmlns:a16="http://schemas.microsoft.com/office/drawing/2014/main" id="{04D46135-C791-40F4-AC01-1AB105B3C3BC}"/>
              </a:ext>
            </a:extLst>
          </p:cNvPr>
          <p:cNvSpPr>
            <a:spLocks noGrp="1"/>
          </p:cNvSpPr>
          <p:nvPr>
            <p:ph type="sldNum" sz="quarter" idx="12"/>
          </p:nvPr>
        </p:nvSpPr>
        <p:spPr/>
        <p:txBody>
          <a:bodyPr/>
          <a:lstStyle/>
          <a:p>
            <a:fld id="{0FF54DE5-C571-48E8-A5BC-B369434E2F44}" type="slidenum">
              <a:rPr lang="en-US" smtClean="0"/>
              <a:t>3</a:t>
            </a:fld>
            <a:endParaRPr lang="en-US"/>
          </a:p>
        </p:txBody>
      </p:sp>
      <mc:AlternateContent xmlns:mc="http://schemas.openxmlformats.org/markup-compatibility/2006">
        <mc:Choice xmlns:psuz="http://schemas.microsoft.com/office/powerpoint/2016/summaryzoom" Requires="psuz">
          <p:graphicFrame>
            <p:nvGraphicFramePr>
              <p:cNvPr id="6" name="Summary Zoom 5">
                <a:extLst>
                  <a:ext uri="{FF2B5EF4-FFF2-40B4-BE49-F238E27FC236}">
                    <a16:creationId xmlns:a16="http://schemas.microsoft.com/office/drawing/2014/main" id="{E397544C-01D0-4DD0-B9D5-6338E3B5705E}"/>
                  </a:ext>
                </a:extLst>
              </p:cNvPr>
              <p:cNvGraphicFramePr>
                <a:graphicFrameLocks noChangeAspect="1"/>
              </p:cNvGraphicFramePr>
              <p:nvPr>
                <p:extLst>
                  <p:ext uri="{D42A27DB-BD31-4B8C-83A1-F6EECF244321}">
                    <p14:modId xmlns:p14="http://schemas.microsoft.com/office/powerpoint/2010/main" val="790190669"/>
                  </p:ext>
                </p:extLst>
              </p:nvPr>
            </p:nvGraphicFramePr>
            <p:xfrm>
              <a:off x="0" y="1933757"/>
              <a:ext cx="9230828" cy="3992481"/>
            </p:xfrm>
            <a:graphic>
              <a:graphicData uri="http://schemas.microsoft.com/office/powerpoint/2016/summaryzoom">
                <psuz:summaryZm>
                  <psuz:summaryZmObj sectionId="{6BD06BDE-A607-4208-8B40-EEB2916F31D5}">
                    <psuz:zmPr id="{F6B63C6E-E273-4D8E-B21C-FAF96F394A37}" transitionDur="1000">
                      <p166:blipFill xmlns:p166="http://schemas.microsoft.com/office/powerpoint/2016/6/main">
                        <a:blip r:embed="rId3"/>
                        <a:stretch>
                          <a:fillRect/>
                        </a:stretch>
                      </p166:blipFill>
                      <p166:spPr xmlns:p166="http://schemas.microsoft.com/office/powerpoint/2016/6/main">
                        <a:xfrm>
                          <a:off x="305771" y="386615"/>
                          <a:ext cx="2076936" cy="15577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166:spPr>
                    </psuz:zmPr>
                  </psuz:summaryZmObj>
                  <psuz:summaryZmObj sectionId="{4DAE2597-E72C-4D0E-84F2-FFA89EF836F0}">
                    <psuz:zmPr id="{61FA169E-EC30-44EF-B7D2-7CB226709D0C}" transitionDur="1000">
                      <p166:blipFill xmlns:p166="http://schemas.microsoft.com/office/powerpoint/2016/6/main">
                        <a:blip r:embed="rId4"/>
                        <a:stretch>
                          <a:fillRect/>
                        </a:stretch>
                      </p166:blipFill>
                      <p166:spPr xmlns:p166="http://schemas.microsoft.com/office/powerpoint/2016/6/main">
                        <a:xfrm>
                          <a:off x="2486554" y="386615"/>
                          <a:ext cx="2076936" cy="15577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166:spPr>
                    </psuz:zmPr>
                  </psuz:summaryZmObj>
                  <psuz:summaryZmObj sectionId="{6E9A0275-66F4-49C4-AA73-330447AE4091}">
                    <psuz:zmPr id="{2A3B068B-8E9B-4633-BBBB-38BD55B86C8E}" transitionDur="1000">
                      <p166:blipFill xmlns:p166="http://schemas.microsoft.com/office/powerpoint/2016/6/main">
                        <a:blip r:embed="rId5"/>
                        <a:stretch>
                          <a:fillRect/>
                        </a:stretch>
                      </p166:blipFill>
                      <p166:spPr xmlns:p166="http://schemas.microsoft.com/office/powerpoint/2016/6/main">
                        <a:xfrm>
                          <a:off x="4667337" y="386615"/>
                          <a:ext cx="2076936" cy="15577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166:spPr>
                    </psuz:zmPr>
                  </psuz:summaryZmObj>
                  <psuz:summaryZmObj sectionId="{A1E52150-05E6-4BA9-B658-BDCF0E7F4327}">
                    <psuz:zmPr id="{71CA3173-4E9A-4265-B2FB-52F8A8A2571B}" transitionDur="1000">
                      <p166:blipFill xmlns:p166="http://schemas.microsoft.com/office/powerpoint/2016/6/main">
                        <a:blip r:embed="rId6"/>
                        <a:stretch>
                          <a:fillRect/>
                        </a:stretch>
                      </p166:blipFill>
                      <p166:spPr xmlns:p166="http://schemas.microsoft.com/office/powerpoint/2016/6/main">
                        <a:xfrm>
                          <a:off x="6848120" y="386615"/>
                          <a:ext cx="2076936" cy="15577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166:spPr>
                    </psuz:zmPr>
                  </psuz:summaryZmObj>
                  <psuz:summaryZmObj sectionId="{BB2E1BF6-854D-4C4F-B8CB-371FFEB2E374}">
                    <psuz:zmPr id="{D48F8A37-83BE-4758-91D8-94BA95CAA99C}" transitionDur="1000">
                      <p166:blipFill xmlns:p166="http://schemas.microsoft.com/office/powerpoint/2016/6/main">
                        <a:blip r:embed="rId7"/>
                        <a:stretch>
                          <a:fillRect/>
                        </a:stretch>
                      </p166:blipFill>
                      <p166:spPr xmlns:p166="http://schemas.microsoft.com/office/powerpoint/2016/6/main">
                        <a:xfrm>
                          <a:off x="305771" y="2048164"/>
                          <a:ext cx="2076936" cy="15577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166:spPr>
                    </psuz:zmPr>
                  </psuz:summaryZmObj>
                  <psuz:summaryZmObj sectionId="{A3D5FFF1-B5B7-49E7-AD73-7250DB9F49FF}">
                    <psuz:zmPr id="{2FD78F17-1FCC-4D67-A44F-43DB1278DD54}" transitionDur="1000">
                      <p166:blipFill xmlns:p166="http://schemas.microsoft.com/office/powerpoint/2016/6/main">
                        <a:blip r:embed="rId8"/>
                        <a:stretch>
                          <a:fillRect/>
                        </a:stretch>
                      </p166:blipFill>
                      <p166:spPr xmlns:p166="http://schemas.microsoft.com/office/powerpoint/2016/6/main">
                        <a:xfrm>
                          <a:off x="2486554" y="2048164"/>
                          <a:ext cx="2076936" cy="15577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166:spPr>
                    </psuz:zmPr>
                  </psuz:summaryZmObj>
                  <psuz:summaryZmObj sectionId="{CA195162-DBA1-4D4D-86FA-9D7A5C3E6FCF}">
                    <psuz:zmPr id="{F4E53DB2-0BB6-405B-9F59-33D94B33F7EC}" transitionDur="1000">
                      <p166:blipFill xmlns:p166="http://schemas.microsoft.com/office/powerpoint/2016/6/main">
                        <a:blip r:embed="rId9"/>
                        <a:stretch>
                          <a:fillRect/>
                        </a:stretch>
                      </p166:blipFill>
                      <p166:spPr xmlns:p166="http://schemas.microsoft.com/office/powerpoint/2016/6/main">
                        <a:xfrm>
                          <a:off x="4667337" y="2048164"/>
                          <a:ext cx="2076936" cy="15577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166:spPr>
                    </psuz:zmPr>
                  </psuz:summaryZmObj>
                  <psuz:gridLayout/>
                </psuz:summaryZm>
              </a:graphicData>
            </a:graphic>
          </p:graphicFrame>
        </mc:Choice>
        <mc:Fallback>
          <p:grpSp>
            <p:nvGrpSpPr>
              <p:cNvPr id="6" name="Summary Zoom 5">
                <a:extLst>
                  <a:ext uri="{FF2B5EF4-FFF2-40B4-BE49-F238E27FC236}">
                    <a16:creationId xmlns:a16="http://schemas.microsoft.com/office/drawing/2014/main" id="{E397544C-01D0-4DD0-B9D5-6338E3B5705E}"/>
                  </a:ext>
                </a:extLst>
              </p:cNvPr>
              <p:cNvGrpSpPr>
                <a:grpSpLocks noGrp="1" noUngrp="1" noRot="1" noChangeAspect="1" noMove="1" noResize="1"/>
              </p:cNvGrpSpPr>
              <p:nvPr/>
            </p:nvGrpSpPr>
            <p:grpSpPr>
              <a:xfrm>
                <a:off x="0" y="1933757"/>
                <a:ext cx="9230828" cy="3992481"/>
                <a:chOff x="0" y="1933757"/>
                <a:chExt cx="9230828" cy="3992481"/>
              </a:xfrm>
            </p:grpSpPr>
            <p:pic>
              <p:nvPicPr>
                <p:cNvPr id="7" name="Picture 7">
                  <a:hlinkClick r:id="rId10"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305771" y="2320372"/>
                  <a:ext cx="2076936" cy="15577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Picture 8">
                  <a:hlinkClick r:id="rId11"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2486554" y="2320372"/>
                  <a:ext cx="2076936" cy="15577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9">
                  <a:hlinkClick r:id="rId12"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4667337" y="2320372"/>
                  <a:ext cx="2076936" cy="15577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1">
                  <a:hlinkClick r:id="rId13"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6848120" y="2320372"/>
                  <a:ext cx="2076936" cy="15577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Picture 12">
                  <a:hlinkClick r:id="rId14"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305771" y="3981921"/>
                  <a:ext cx="2076936" cy="15577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3">
                  <a:hlinkClick r:id="rId15"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2486554" y="3981921"/>
                  <a:ext cx="2076936" cy="15577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4">
                  <a:hlinkClick r:id="rId16" action="ppaction://hlinksldjump"/>
                </p:cNvPr>
                <p:cNvPicPr>
                  <a:picLocks noSelect="1" noRot="1" noChangeAspect="1" noMove="1" noResize="1" noEditPoints="1" noAdjustHandles="1" noChangeArrowheads="1" noChangeShapeType="1"/>
                </p:cNvPicPr>
                <p:nvPr/>
              </p:nvPicPr>
              <p:blipFill>
                <a:blip r:embed="rId9"/>
                <a:stretch>
                  <a:fillRect/>
                </a:stretch>
              </p:blipFill>
              <p:spPr>
                <a:xfrm>
                  <a:off x="4667337" y="3981921"/>
                  <a:ext cx="2076936" cy="15577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mc:Fallback>
      </mc:AlternateContent>
    </p:spTree>
    <p:extLst>
      <p:ext uri="{BB962C8B-B14F-4D97-AF65-F5344CB8AC3E}">
        <p14:creationId xmlns:p14="http://schemas.microsoft.com/office/powerpoint/2010/main" val="296363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4" name="Group 113">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576" y="-4763"/>
            <a:ext cx="3761187" cy="6862763"/>
            <a:chOff x="2928938" y="-4763"/>
            <a:chExt cx="5014912" cy="6862763"/>
          </a:xfrm>
        </p:grpSpPr>
        <p:sp>
          <p:nvSpPr>
            <p:cNvPr id="115"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6"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17"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8"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19"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20"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22" name="Rectangle 121">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a:extLst>
              <a:ext uri="{FF2B5EF4-FFF2-40B4-BE49-F238E27FC236}">
                <a16:creationId xmlns:a16="http://schemas.microsoft.com/office/drawing/2014/main" id="{93003931-91A4-4810-9218-C53706141F66}"/>
              </a:ext>
            </a:extLst>
          </p:cNvPr>
          <p:cNvPicPr>
            <a:picLocks noChangeAspect="1"/>
          </p:cNvPicPr>
          <p:nvPr/>
        </p:nvPicPr>
        <p:blipFill rotWithShape="1">
          <a:blip r:embed="rId2">
            <a:alphaModFix amt="4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20" y="10"/>
            <a:ext cx="9143980" cy="6857990"/>
          </a:xfrm>
          <a:prstGeom prst="rect">
            <a:avLst/>
          </a:prstGeom>
        </p:spPr>
      </p:pic>
      <p:sp>
        <p:nvSpPr>
          <p:cNvPr id="2" name="Title 1">
            <a:extLst>
              <a:ext uri="{FF2B5EF4-FFF2-40B4-BE49-F238E27FC236}">
                <a16:creationId xmlns:a16="http://schemas.microsoft.com/office/drawing/2014/main" id="{E03764DA-40EE-4D36-8001-9362E9B9F919}"/>
              </a:ext>
            </a:extLst>
          </p:cNvPr>
          <p:cNvSpPr>
            <a:spLocks noGrp="1"/>
          </p:cNvSpPr>
          <p:nvPr>
            <p:ph type="title"/>
          </p:nvPr>
        </p:nvSpPr>
        <p:spPr>
          <a:xfrm>
            <a:off x="2196300" y="1380068"/>
            <a:ext cx="6430967" cy="2616199"/>
          </a:xfrm>
        </p:spPr>
        <p:txBody>
          <a:bodyPr vert="horz" lIns="91440" tIns="45720" rIns="91440" bIns="45720" rtlCol="0" anchor="b">
            <a:normAutofit/>
          </a:bodyPr>
          <a:lstStyle/>
          <a:p>
            <a:r>
              <a:rPr lang="en-US" sz="6000"/>
              <a:t>The Repository</a:t>
            </a:r>
            <a:endParaRPr lang="en-US" sz="6000" dirty="0"/>
          </a:p>
        </p:txBody>
      </p:sp>
      <p:sp>
        <p:nvSpPr>
          <p:cNvPr id="11" name="Text Placeholder 10">
            <a:extLst>
              <a:ext uri="{FF2B5EF4-FFF2-40B4-BE49-F238E27FC236}">
                <a16:creationId xmlns:a16="http://schemas.microsoft.com/office/drawing/2014/main" id="{ADFF0725-9A1D-4B0A-BD5A-1F63FE8B3620}"/>
              </a:ext>
            </a:extLst>
          </p:cNvPr>
          <p:cNvSpPr>
            <a:spLocks noGrp="1"/>
          </p:cNvSpPr>
          <p:nvPr>
            <p:ph type="body" idx="1"/>
          </p:nvPr>
        </p:nvSpPr>
        <p:spPr>
          <a:xfrm>
            <a:off x="3386532" y="3996267"/>
            <a:ext cx="5240734" cy="1388534"/>
          </a:xfrm>
        </p:spPr>
        <p:txBody>
          <a:bodyPr vert="horz" lIns="91440" tIns="45720" rIns="91440" bIns="45720" rtlCol="0" anchor="t">
            <a:normAutofit/>
          </a:bodyPr>
          <a:lstStyle/>
          <a:p>
            <a:endParaRPr lang="en-US" sz="2100"/>
          </a:p>
        </p:txBody>
      </p:sp>
      <p:sp>
        <p:nvSpPr>
          <p:cNvPr id="4" name="Slide Number Placeholder 3">
            <a:extLst>
              <a:ext uri="{FF2B5EF4-FFF2-40B4-BE49-F238E27FC236}">
                <a16:creationId xmlns:a16="http://schemas.microsoft.com/office/drawing/2014/main" id="{4CC9D0C0-ABC6-49E3-B152-7014AF716EE4}"/>
              </a:ext>
            </a:extLst>
          </p:cNvPr>
          <p:cNvSpPr>
            <a:spLocks noGrp="1"/>
          </p:cNvSpPr>
          <p:nvPr>
            <p:ph type="sldNum" sz="quarter" idx="12"/>
          </p:nvPr>
        </p:nvSpPr>
        <p:spPr>
          <a:xfrm>
            <a:off x="8213892" y="5883275"/>
            <a:ext cx="413375" cy="365125"/>
          </a:xfrm>
        </p:spPr>
        <p:txBody>
          <a:bodyPr vert="horz" lIns="91440" tIns="45720" rIns="91440" bIns="45720" rtlCol="0" anchor="ctr">
            <a:normAutofit/>
          </a:bodyPr>
          <a:lstStyle/>
          <a:p>
            <a:pPr defTabSz="914400">
              <a:spcAft>
                <a:spcPts val="600"/>
              </a:spcAft>
            </a:pPr>
            <a:fld id="{0FF54DE5-C571-48E8-A5BC-B369434E2F44}" type="slidenum">
              <a:rPr lang="en-US" smtClean="0"/>
              <a:pPr defTabSz="914400">
                <a:spcAft>
                  <a:spcPts val="600"/>
                </a:spcAft>
              </a:pPr>
              <a:t>4</a:t>
            </a:fld>
            <a:endParaRPr lang="en-US"/>
          </a:p>
        </p:txBody>
      </p:sp>
      <p:sp>
        <p:nvSpPr>
          <p:cNvPr id="65" name="TextBox 64">
            <a:extLst>
              <a:ext uri="{FF2B5EF4-FFF2-40B4-BE49-F238E27FC236}">
                <a16:creationId xmlns:a16="http://schemas.microsoft.com/office/drawing/2014/main" id="{2B385D20-1806-4D3F-92EF-2A44317F7F97}"/>
              </a:ext>
            </a:extLst>
          </p:cNvPr>
          <p:cNvSpPr txBox="1"/>
          <p:nvPr/>
        </p:nvSpPr>
        <p:spPr>
          <a:xfrm>
            <a:off x="6768030" y="6657945"/>
            <a:ext cx="237597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flickr.com/photos/shacharabiry/90718825">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Tree>
    <p:extLst>
      <p:ext uri="{BB962C8B-B14F-4D97-AF65-F5344CB8AC3E}">
        <p14:creationId xmlns:p14="http://schemas.microsoft.com/office/powerpoint/2010/main" val="25313152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6858001"/>
            <a:chOff x="1320800" y="0"/>
            <a:chExt cx="2436813" cy="6858001"/>
          </a:xfrm>
        </p:grpSpPr>
        <p:sp>
          <p:nvSpPr>
            <p:cNvPr id="15"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3FB16974-ED74-4D8D-B41A-F591E983BB93}"/>
              </a:ext>
            </a:extLst>
          </p:cNvPr>
          <p:cNvSpPr>
            <a:spLocks noGrp="1"/>
          </p:cNvSpPr>
          <p:nvPr>
            <p:ph type="title"/>
          </p:nvPr>
        </p:nvSpPr>
        <p:spPr>
          <a:xfrm>
            <a:off x="1113233" y="1081548"/>
            <a:ext cx="2500121" cy="1504335"/>
          </a:xfrm>
        </p:spPr>
        <p:txBody>
          <a:bodyPr vert="horz" lIns="91440" tIns="45720" rIns="91440" bIns="45720" rtlCol="0" anchor="ctr">
            <a:normAutofit/>
          </a:bodyPr>
          <a:lstStyle/>
          <a:p>
            <a:r>
              <a:rPr lang="en-US" sz="2400" dirty="0"/>
              <a:t>The Repository</a:t>
            </a:r>
          </a:p>
        </p:txBody>
      </p:sp>
      <p:sp>
        <p:nvSpPr>
          <p:cNvPr id="3" name="Content Placeholder 2">
            <a:extLst>
              <a:ext uri="{FF2B5EF4-FFF2-40B4-BE49-F238E27FC236}">
                <a16:creationId xmlns:a16="http://schemas.microsoft.com/office/drawing/2014/main" id="{D5E3D362-5115-4DF3-9A3E-9B36D536DE0B}"/>
              </a:ext>
            </a:extLst>
          </p:cNvPr>
          <p:cNvSpPr>
            <a:spLocks noGrp="1"/>
          </p:cNvSpPr>
          <p:nvPr>
            <p:ph sz="half" idx="1"/>
          </p:nvPr>
        </p:nvSpPr>
        <p:spPr>
          <a:xfrm>
            <a:off x="951309" y="2666999"/>
            <a:ext cx="2662046" cy="3124201"/>
          </a:xfrm>
        </p:spPr>
        <p:txBody>
          <a:bodyPr vert="horz" lIns="91440" tIns="45720" rIns="91440" bIns="45720" rtlCol="0" anchor="t">
            <a:normAutofit/>
          </a:bodyPr>
          <a:lstStyle/>
          <a:p>
            <a:r>
              <a:rPr lang="en-US" sz="2000" dirty="0">
                <a:hlinkClick r:id="rId3">
                  <a:extLst>
                    <a:ext uri="{A12FA001-AC4F-418D-AE19-62706E023703}">
                      <ahyp:hlinkClr xmlns:ahyp="http://schemas.microsoft.com/office/drawing/2018/hyperlinkcolor" val="tx"/>
                    </a:ext>
                  </a:extLst>
                </a:hlinkClick>
              </a:rPr>
              <a:t>GitHub</a:t>
            </a:r>
          </a:p>
          <a:p>
            <a:r>
              <a:rPr lang="en-US" sz="2000" dirty="0">
                <a:hlinkClick r:id="rId3">
                  <a:extLst>
                    <a:ext uri="{A12FA001-AC4F-418D-AE19-62706E023703}">
                      <ahyp:hlinkClr xmlns:ahyp="http://schemas.microsoft.com/office/drawing/2018/hyperlinkcolor" val="tx"/>
                    </a:ext>
                  </a:extLst>
                </a:hlinkClick>
              </a:rPr>
              <a:t>Open for collaboration</a:t>
            </a:r>
          </a:p>
          <a:p>
            <a:r>
              <a:rPr lang="en-US" sz="2000" dirty="0">
                <a:hlinkClick r:id="rId3">
                  <a:extLst>
                    <a:ext uri="{A12FA001-AC4F-418D-AE19-62706E023703}">
                      <ahyp:hlinkClr xmlns:ahyp="http://schemas.microsoft.com/office/drawing/2018/hyperlinkcolor" val="tx"/>
                    </a:ext>
                  </a:extLst>
                </a:hlinkClick>
              </a:rPr>
              <a:t>https://github.com/mhallum/important-python-resources.git</a:t>
            </a:r>
            <a:r>
              <a:rPr lang="en-US" sz="2000" dirty="0"/>
              <a:t> </a:t>
            </a:r>
          </a:p>
          <a:p>
            <a:endParaRPr lang="en-US" sz="1400" dirty="0"/>
          </a:p>
        </p:txBody>
      </p:sp>
      <p:pic>
        <p:nvPicPr>
          <p:cNvPr id="8" name="Content Placeholder 7" descr="A cat sitting on a table&#10;&#10;Description automatically generated">
            <a:extLst>
              <a:ext uri="{FF2B5EF4-FFF2-40B4-BE49-F238E27FC236}">
                <a16:creationId xmlns:a16="http://schemas.microsoft.com/office/drawing/2014/main" id="{640E3E81-F362-419D-9BBC-CEE96D30CB21}"/>
              </a:ext>
            </a:extLst>
          </p:cNvPr>
          <p:cNvPicPr>
            <a:picLocks noGrp="1" noChangeAspect="1"/>
          </p:cNvPicPr>
          <p:nvPr>
            <p:ph sz="half" idx="2"/>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946524" y="702542"/>
            <a:ext cx="4680743" cy="501956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5" name="Slide Number Placeholder 4">
            <a:extLst>
              <a:ext uri="{FF2B5EF4-FFF2-40B4-BE49-F238E27FC236}">
                <a16:creationId xmlns:a16="http://schemas.microsoft.com/office/drawing/2014/main" id="{49DFECF2-5F9E-4506-9C6E-56D1F3B2511D}"/>
              </a:ext>
            </a:extLst>
          </p:cNvPr>
          <p:cNvSpPr>
            <a:spLocks noGrp="1"/>
          </p:cNvSpPr>
          <p:nvPr>
            <p:ph type="sldNum" sz="quarter" idx="12"/>
          </p:nvPr>
        </p:nvSpPr>
        <p:spPr>
          <a:xfrm>
            <a:off x="8213892" y="5867131"/>
            <a:ext cx="413375" cy="365125"/>
          </a:xfrm>
        </p:spPr>
        <p:txBody>
          <a:bodyPr vert="horz" lIns="91440" tIns="45720" rIns="91440" bIns="45720" rtlCol="0" anchor="ctr">
            <a:normAutofit/>
          </a:bodyPr>
          <a:lstStyle/>
          <a:p>
            <a:pPr defTabSz="914400">
              <a:spcAft>
                <a:spcPts val="600"/>
              </a:spcAft>
            </a:pPr>
            <a:fld id="{0FF54DE5-C571-48E8-A5BC-B369434E2F44}" type="slidenum">
              <a:rPr lang="en-US" smtClean="0"/>
              <a:pPr defTabSz="914400">
                <a:spcAft>
                  <a:spcPts val="600"/>
                </a:spcAft>
              </a:pPr>
              <a:t>5</a:t>
            </a:fld>
            <a:endParaRPr lang="en-US"/>
          </a:p>
        </p:txBody>
      </p:sp>
      <p:sp>
        <p:nvSpPr>
          <p:cNvPr id="9" name="TextBox 8">
            <a:extLst>
              <a:ext uri="{FF2B5EF4-FFF2-40B4-BE49-F238E27FC236}">
                <a16:creationId xmlns:a16="http://schemas.microsoft.com/office/drawing/2014/main" id="{EFF0666D-2289-4A75-8B38-66C262DBFC7C}"/>
              </a:ext>
            </a:extLst>
          </p:cNvPr>
          <p:cNvSpPr txBox="1"/>
          <p:nvPr/>
        </p:nvSpPr>
        <p:spPr>
          <a:xfrm>
            <a:off x="6397169" y="5522050"/>
            <a:ext cx="223009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5" tooltip="https://www.flickr.com/photos/fairerdingo/2320356661">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1731286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9" name="Group 168">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576" y="-4763"/>
            <a:ext cx="3761187" cy="6862763"/>
            <a:chOff x="2928938" y="-4763"/>
            <a:chExt cx="5014912" cy="6862763"/>
          </a:xfrm>
        </p:grpSpPr>
        <p:sp>
          <p:nvSpPr>
            <p:cNvPr id="170"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71"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72"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73"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74"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75"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77" name="Rectangle 176">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a:extLst>
              <a:ext uri="{FF2B5EF4-FFF2-40B4-BE49-F238E27FC236}">
                <a16:creationId xmlns:a16="http://schemas.microsoft.com/office/drawing/2014/main" id="{93003931-91A4-4810-9218-C53706141F66}"/>
              </a:ext>
            </a:extLst>
          </p:cNvPr>
          <p:cNvPicPr>
            <a:picLocks noChangeAspect="1"/>
          </p:cNvPicPr>
          <p:nvPr/>
        </p:nvPicPr>
        <p:blipFill rotWithShape="1">
          <a:blip r:embed="rId2">
            <a:alphaModFix amt="4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225" b="1001"/>
          <a:stretch/>
        </p:blipFill>
        <p:spPr>
          <a:xfrm>
            <a:off x="20" y="10"/>
            <a:ext cx="9143980" cy="6857990"/>
          </a:xfrm>
          <a:prstGeom prst="rect">
            <a:avLst/>
          </a:prstGeom>
        </p:spPr>
      </p:pic>
      <p:sp>
        <p:nvSpPr>
          <p:cNvPr id="2" name="Title 1">
            <a:extLst>
              <a:ext uri="{FF2B5EF4-FFF2-40B4-BE49-F238E27FC236}">
                <a16:creationId xmlns:a16="http://schemas.microsoft.com/office/drawing/2014/main" id="{E03764DA-40EE-4D36-8001-9362E9B9F919}"/>
              </a:ext>
            </a:extLst>
          </p:cNvPr>
          <p:cNvSpPr>
            <a:spLocks noGrp="1"/>
          </p:cNvSpPr>
          <p:nvPr>
            <p:ph type="title"/>
          </p:nvPr>
        </p:nvSpPr>
        <p:spPr>
          <a:xfrm>
            <a:off x="2196300" y="1380068"/>
            <a:ext cx="6430967" cy="2616199"/>
          </a:xfrm>
        </p:spPr>
        <p:txBody>
          <a:bodyPr vert="horz" lIns="91440" tIns="45720" rIns="91440" bIns="45720" rtlCol="0" anchor="b">
            <a:normAutofit/>
          </a:bodyPr>
          <a:lstStyle/>
          <a:p>
            <a:r>
              <a:rPr lang="en-US" sz="6000" dirty="0"/>
              <a:t>Installing Python and Libraries</a:t>
            </a:r>
          </a:p>
        </p:txBody>
      </p:sp>
      <p:sp>
        <p:nvSpPr>
          <p:cNvPr id="11" name="Text Placeholder 10">
            <a:extLst>
              <a:ext uri="{FF2B5EF4-FFF2-40B4-BE49-F238E27FC236}">
                <a16:creationId xmlns:a16="http://schemas.microsoft.com/office/drawing/2014/main" id="{ADFF0725-9A1D-4B0A-BD5A-1F63FE8B3620}"/>
              </a:ext>
            </a:extLst>
          </p:cNvPr>
          <p:cNvSpPr>
            <a:spLocks noGrp="1"/>
          </p:cNvSpPr>
          <p:nvPr>
            <p:ph type="body" idx="1"/>
          </p:nvPr>
        </p:nvSpPr>
        <p:spPr>
          <a:xfrm>
            <a:off x="3386532" y="3996267"/>
            <a:ext cx="5240734" cy="1388534"/>
          </a:xfrm>
        </p:spPr>
        <p:txBody>
          <a:bodyPr vert="horz" lIns="91440" tIns="45720" rIns="91440" bIns="45720" rtlCol="0" anchor="t">
            <a:normAutofit/>
          </a:bodyPr>
          <a:lstStyle/>
          <a:p>
            <a:endParaRPr lang="en-US" sz="2100"/>
          </a:p>
        </p:txBody>
      </p:sp>
      <p:sp>
        <p:nvSpPr>
          <p:cNvPr id="4" name="Slide Number Placeholder 3">
            <a:extLst>
              <a:ext uri="{FF2B5EF4-FFF2-40B4-BE49-F238E27FC236}">
                <a16:creationId xmlns:a16="http://schemas.microsoft.com/office/drawing/2014/main" id="{4CC9D0C0-ABC6-49E3-B152-7014AF716EE4}"/>
              </a:ext>
            </a:extLst>
          </p:cNvPr>
          <p:cNvSpPr>
            <a:spLocks noGrp="1"/>
          </p:cNvSpPr>
          <p:nvPr>
            <p:ph type="sldNum" sz="quarter" idx="12"/>
          </p:nvPr>
        </p:nvSpPr>
        <p:spPr>
          <a:xfrm>
            <a:off x="8213892" y="5883275"/>
            <a:ext cx="413375" cy="365125"/>
          </a:xfrm>
        </p:spPr>
        <p:txBody>
          <a:bodyPr vert="horz" lIns="91440" tIns="45720" rIns="91440" bIns="45720" rtlCol="0" anchor="ctr">
            <a:normAutofit/>
          </a:bodyPr>
          <a:lstStyle/>
          <a:p>
            <a:pPr defTabSz="914400">
              <a:spcAft>
                <a:spcPts val="600"/>
              </a:spcAft>
            </a:pPr>
            <a:fld id="{0FF54DE5-C571-48E8-A5BC-B369434E2F44}" type="slidenum">
              <a:rPr lang="en-US"/>
              <a:pPr defTabSz="914400">
                <a:spcAft>
                  <a:spcPts val="600"/>
                </a:spcAft>
              </a:pPr>
              <a:t>6</a:t>
            </a:fld>
            <a:endParaRPr lang="en-US"/>
          </a:p>
        </p:txBody>
      </p:sp>
      <p:sp>
        <p:nvSpPr>
          <p:cNvPr id="65" name="TextBox 64">
            <a:extLst>
              <a:ext uri="{FF2B5EF4-FFF2-40B4-BE49-F238E27FC236}">
                <a16:creationId xmlns:a16="http://schemas.microsoft.com/office/drawing/2014/main" id="{2B385D20-1806-4D3F-92EF-2A44317F7F97}"/>
              </a:ext>
            </a:extLst>
          </p:cNvPr>
          <p:cNvSpPr txBox="1"/>
          <p:nvPr/>
        </p:nvSpPr>
        <p:spPr>
          <a:xfrm>
            <a:off x="6614140" y="6657945"/>
            <a:ext cx="252986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techsoupforlibraries.org/blog/discover-microsoft039s-5-software-assurance-benefit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36476394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63" name="Group 44">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6858001"/>
            <a:chOff x="1320800" y="0"/>
            <a:chExt cx="2436813" cy="6858001"/>
          </a:xfrm>
        </p:grpSpPr>
        <p:sp>
          <p:nvSpPr>
            <p:cNvPr id="46"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7"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8"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9"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0"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1"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E78EF4AE-A900-4BA2-A6B2-E58D62830B8F}"/>
              </a:ext>
            </a:extLst>
          </p:cNvPr>
          <p:cNvSpPr>
            <a:spLocks noGrp="1"/>
          </p:cNvSpPr>
          <p:nvPr>
            <p:ph type="title"/>
          </p:nvPr>
        </p:nvSpPr>
        <p:spPr>
          <a:xfrm>
            <a:off x="1113233" y="1081548"/>
            <a:ext cx="2500121" cy="1504335"/>
          </a:xfrm>
        </p:spPr>
        <p:txBody>
          <a:bodyPr vert="horz" lIns="91440" tIns="45720" rIns="91440" bIns="45720" rtlCol="0" anchor="ctr">
            <a:normAutofit/>
          </a:bodyPr>
          <a:lstStyle/>
          <a:p>
            <a:r>
              <a:rPr lang="en-US" sz="2400" dirty="0"/>
              <a:t>Installing Python and Libraries</a:t>
            </a:r>
          </a:p>
        </p:txBody>
      </p:sp>
      <p:sp>
        <p:nvSpPr>
          <p:cNvPr id="3" name="Content Placeholder 2">
            <a:extLst>
              <a:ext uri="{FF2B5EF4-FFF2-40B4-BE49-F238E27FC236}">
                <a16:creationId xmlns:a16="http://schemas.microsoft.com/office/drawing/2014/main" id="{81349205-1836-4E30-9957-2ED4119E3633}"/>
              </a:ext>
            </a:extLst>
          </p:cNvPr>
          <p:cNvSpPr>
            <a:spLocks noGrp="1"/>
          </p:cNvSpPr>
          <p:nvPr>
            <p:ph sz="half" idx="1"/>
          </p:nvPr>
        </p:nvSpPr>
        <p:spPr>
          <a:xfrm>
            <a:off x="1113233" y="2666999"/>
            <a:ext cx="2500122" cy="3124201"/>
          </a:xfrm>
        </p:spPr>
        <p:txBody>
          <a:bodyPr vert="horz" lIns="91440" tIns="45720" rIns="91440" bIns="45720" rtlCol="0" anchor="t">
            <a:normAutofit lnSpcReduction="10000"/>
          </a:bodyPr>
          <a:lstStyle/>
          <a:p>
            <a:r>
              <a:rPr lang="en-US" sz="2000" dirty="0"/>
              <a:t>Python 2 vs. Python 3</a:t>
            </a:r>
          </a:p>
          <a:p>
            <a:pPr lvl="1"/>
            <a:r>
              <a:rPr lang="en-US" sz="2000" dirty="0"/>
              <a:t>Python 3!</a:t>
            </a:r>
          </a:p>
          <a:p>
            <a:r>
              <a:rPr lang="en-US" sz="2000" dirty="0"/>
              <a:t>Website: </a:t>
            </a:r>
            <a:r>
              <a:rPr lang="en-US" sz="2000" dirty="0">
                <a:hlinkClick r:id="rId3"/>
              </a:rPr>
              <a:t>https://www.python.org/</a:t>
            </a:r>
            <a:endParaRPr lang="en-US" sz="2000" dirty="0"/>
          </a:p>
          <a:p>
            <a:r>
              <a:rPr lang="en-US" sz="2000" dirty="0" err="1"/>
              <a:t>PyPi</a:t>
            </a:r>
            <a:endParaRPr lang="en-US" sz="2000" dirty="0"/>
          </a:p>
          <a:p>
            <a:r>
              <a:rPr lang="en-US" sz="2000" dirty="0"/>
              <a:t>Pip</a:t>
            </a:r>
          </a:p>
          <a:p>
            <a:endParaRPr lang="en-US" sz="1400" dirty="0"/>
          </a:p>
          <a:p>
            <a:endParaRPr lang="en-US" sz="1400" dirty="0"/>
          </a:p>
          <a:p>
            <a:endParaRPr lang="en-US" sz="1400" dirty="0"/>
          </a:p>
        </p:txBody>
      </p:sp>
      <p:pic>
        <p:nvPicPr>
          <p:cNvPr id="7" name="Content Placeholder 6" descr="A picture containing cat, indoor, sitting, white&#10;&#10;Description automatically generated">
            <a:extLst>
              <a:ext uri="{FF2B5EF4-FFF2-40B4-BE49-F238E27FC236}">
                <a16:creationId xmlns:a16="http://schemas.microsoft.com/office/drawing/2014/main" id="{FB29F2BD-6168-433D-92B6-3C3569C3FBD6}"/>
              </a:ext>
            </a:extLst>
          </p:cNvPr>
          <p:cNvPicPr>
            <a:picLocks noGrp="1" noChangeAspect="1"/>
          </p:cNvPicPr>
          <p:nvPr>
            <p:ph sz="half" idx="2"/>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9571" r="13518" b="-3"/>
          <a:stretch/>
        </p:blipFill>
        <p:spPr>
          <a:xfrm>
            <a:off x="3946524" y="937643"/>
            <a:ext cx="4680743" cy="4549362"/>
          </a:xfrm>
          <a:prstGeom prst="ellipse">
            <a:avLst/>
          </a:prstGeom>
          <a:ln w="63500" cap="rnd">
            <a:solidFill>
              <a:srgbClr val="333333"/>
            </a:solidFill>
          </a:ln>
          <a:effectLst>
            <a:outerShdw blurRad="381000" dist="292100" dir="5400000" sx="-80000" sy="-18000" rotWithShape="0">
              <a:srgbClr val="000000">
                <a:alpha val="22000"/>
              </a:srgbClr>
            </a:outerShdw>
            <a:reflection blurRad="6350" stA="52000" endA="300" endPos="35000" dir="5400000" sy="-100000" algn="bl" rotWithShape="0"/>
          </a:effectLst>
          <a:scene3d>
            <a:camera prst="orthographicFront"/>
            <a:lightRig rig="contrasting" dir="t">
              <a:rot lat="0" lon="0" rev="3000000"/>
            </a:lightRig>
          </a:scene3d>
          <a:sp3d contourW="7620">
            <a:bevelT w="95250" h="31750"/>
            <a:contourClr>
              <a:srgbClr val="333333"/>
            </a:contourClr>
          </a:sp3d>
        </p:spPr>
      </p:pic>
      <p:sp>
        <p:nvSpPr>
          <p:cNvPr id="5" name="Slide Number Placeholder 4">
            <a:extLst>
              <a:ext uri="{FF2B5EF4-FFF2-40B4-BE49-F238E27FC236}">
                <a16:creationId xmlns:a16="http://schemas.microsoft.com/office/drawing/2014/main" id="{C9FCE31E-905D-48B2-AC58-9D3C8B849471}"/>
              </a:ext>
            </a:extLst>
          </p:cNvPr>
          <p:cNvSpPr>
            <a:spLocks noGrp="1"/>
          </p:cNvSpPr>
          <p:nvPr>
            <p:ph type="sldNum" sz="quarter" idx="12"/>
          </p:nvPr>
        </p:nvSpPr>
        <p:spPr>
          <a:xfrm>
            <a:off x="8213892" y="5867131"/>
            <a:ext cx="413375" cy="365125"/>
          </a:xfrm>
        </p:spPr>
        <p:txBody>
          <a:bodyPr vert="horz" lIns="91440" tIns="45720" rIns="91440" bIns="45720" rtlCol="0" anchor="ctr">
            <a:normAutofit/>
          </a:bodyPr>
          <a:lstStyle/>
          <a:p>
            <a:pPr defTabSz="914400">
              <a:spcAft>
                <a:spcPts val="600"/>
              </a:spcAft>
            </a:pPr>
            <a:fld id="{0FF54DE5-C571-48E8-A5BC-B369434E2F44}" type="slidenum">
              <a:rPr lang="en-US" smtClean="0"/>
              <a:pPr defTabSz="914400">
                <a:spcAft>
                  <a:spcPts val="600"/>
                </a:spcAft>
              </a:pPr>
              <a:t>7</a:t>
            </a:fld>
            <a:endParaRPr lang="en-US"/>
          </a:p>
        </p:txBody>
      </p:sp>
      <p:sp>
        <p:nvSpPr>
          <p:cNvPr id="8" name="TextBox 7">
            <a:extLst>
              <a:ext uri="{FF2B5EF4-FFF2-40B4-BE49-F238E27FC236}">
                <a16:creationId xmlns:a16="http://schemas.microsoft.com/office/drawing/2014/main" id="{1B479AE6-A6F6-4094-B2AE-83DC712E0DB5}"/>
              </a:ext>
            </a:extLst>
          </p:cNvPr>
          <p:cNvSpPr txBox="1"/>
          <p:nvPr/>
        </p:nvSpPr>
        <p:spPr>
          <a:xfrm>
            <a:off x="6097408" y="5286950"/>
            <a:ext cx="2529859"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5" tooltip="https://kecute.wordpress.com/2007/08/21/cat-messing-with-computer/">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39625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9" name="Group 168">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576" y="-4763"/>
            <a:ext cx="3761187" cy="6862763"/>
            <a:chOff x="2928938" y="-4763"/>
            <a:chExt cx="5014912" cy="6862763"/>
          </a:xfrm>
        </p:grpSpPr>
        <p:sp>
          <p:nvSpPr>
            <p:cNvPr id="170"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71"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72"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73"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74"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75"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77" name="Rectangle 176">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descr="A cat sitting in front of a keyboard&#10;&#10;Description automatically generated">
            <a:extLst>
              <a:ext uri="{FF2B5EF4-FFF2-40B4-BE49-F238E27FC236}">
                <a16:creationId xmlns:a16="http://schemas.microsoft.com/office/drawing/2014/main" id="{93003931-91A4-4810-9218-C53706141F66}"/>
              </a:ext>
            </a:extLst>
          </p:cNvPr>
          <p:cNvPicPr>
            <a:picLocks noChangeAspect="1"/>
          </p:cNvPicPr>
          <p:nvPr/>
        </p:nvPicPr>
        <p:blipFill rotWithShape="1">
          <a:blip r:embed="rId2">
            <a:alphaModFix amt="4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20" y="12"/>
            <a:ext cx="9143980" cy="6857985"/>
          </a:xfrm>
          <a:prstGeom prst="rect">
            <a:avLst/>
          </a:prstGeom>
        </p:spPr>
      </p:pic>
      <p:sp>
        <p:nvSpPr>
          <p:cNvPr id="2" name="Title 1">
            <a:extLst>
              <a:ext uri="{FF2B5EF4-FFF2-40B4-BE49-F238E27FC236}">
                <a16:creationId xmlns:a16="http://schemas.microsoft.com/office/drawing/2014/main" id="{E03764DA-40EE-4D36-8001-9362E9B9F919}"/>
              </a:ext>
            </a:extLst>
          </p:cNvPr>
          <p:cNvSpPr>
            <a:spLocks noGrp="1"/>
          </p:cNvSpPr>
          <p:nvPr>
            <p:ph type="title"/>
          </p:nvPr>
        </p:nvSpPr>
        <p:spPr>
          <a:xfrm>
            <a:off x="2196300" y="1380068"/>
            <a:ext cx="6430967" cy="2616199"/>
          </a:xfrm>
        </p:spPr>
        <p:txBody>
          <a:bodyPr vert="horz" lIns="91440" tIns="45720" rIns="91440" bIns="45720" rtlCol="0" anchor="b">
            <a:normAutofit/>
          </a:bodyPr>
          <a:lstStyle/>
          <a:p>
            <a:r>
              <a:rPr lang="en-US" sz="6000" dirty="0"/>
              <a:t>Editors</a:t>
            </a:r>
          </a:p>
        </p:txBody>
      </p:sp>
      <p:sp>
        <p:nvSpPr>
          <p:cNvPr id="11" name="Text Placeholder 10">
            <a:extLst>
              <a:ext uri="{FF2B5EF4-FFF2-40B4-BE49-F238E27FC236}">
                <a16:creationId xmlns:a16="http://schemas.microsoft.com/office/drawing/2014/main" id="{ADFF0725-9A1D-4B0A-BD5A-1F63FE8B3620}"/>
              </a:ext>
            </a:extLst>
          </p:cNvPr>
          <p:cNvSpPr>
            <a:spLocks noGrp="1"/>
          </p:cNvSpPr>
          <p:nvPr>
            <p:ph type="body" idx="1"/>
          </p:nvPr>
        </p:nvSpPr>
        <p:spPr>
          <a:xfrm>
            <a:off x="3386532" y="3996267"/>
            <a:ext cx="5240734" cy="1388534"/>
          </a:xfrm>
        </p:spPr>
        <p:txBody>
          <a:bodyPr vert="horz" lIns="91440" tIns="45720" rIns="91440" bIns="45720" rtlCol="0" anchor="t">
            <a:normAutofit/>
          </a:bodyPr>
          <a:lstStyle/>
          <a:p>
            <a:endParaRPr lang="en-US" sz="2100"/>
          </a:p>
        </p:txBody>
      </p:sp>
      <p:sp>
        <p:nvSpPr>
          <p:cNvPr id="4" name="Slide Number Placeholder 3">
            <a:extLst>
              <a:ext uri="{FF2B5EF4-FFF2-40B4-BE49-F238E27FC236}">
                <a16:creationId xmlns:a16="http://schemas.microsoft.com/office/drawing/2014/main" id="{4CC9D0C0-ABC6-49E3-B152-7014AF716EE4}"/>
              </a:ext>
            </a:extLst>
          </p:cNvPr>
          <p:cNvSpPr>
            <a:spLocks noGrp="1"/>
          </p:cNvSpPr>
          <p:nvPr>
            <p:ph type="sldNum" sz="quarter" idx="12"/>
          </p:nvPr>
        </p:nvSpPr>
        <p:spPr>
          <a:xfrm>
            <a:off x="8213892" y="5883275"/>
            <a:ext cx="413375" cy="365125"/>
          </a:xfrm>
        </p:spPr>
        <p:txBody>
          <a:bodyPr vert="horz" lIns="91440" tIns="45720" rIns="91440" bIns="45720" rtlCol="0" anchor="ctr">
            <a:normAutofit/>
          </a:bodyPr>
          <a:lstStyle/>
          <a:p>
            <a:pPr defTabSz="914400">
              <a:spcAft>
                <a:spcPts val="600"/>
              </a:spcAft>
            </a:pPr>
            <a:fld id="{0FF54DE5-C571-48E8-A5BC-B369434E2F44}" type="slidenum">
              <a:rPr lang="en-US"/>
              <a:pPr defTabSz="914400">
                <a:spcAft>
                  <a:spcPts val="600"/>
                </a:spcAft>
              </a:pPr>
              <a:t>8</a:t>
            </a:fld>
            <a:endParaRPr lang="en-US"/>
          </a:p>
        </p:txBody>
      </p:sp>
      <p:sp>
        <p:nvSpPr>
          <p:cNvPr id="65" name="TextBox 64">
            <a:extLst>
              <a:ext uri="{FF2B5EF4-FFF2-40B4-BE49-F238E27FC236}">
                <a16:creationId xmlns:a16="http://schemas.microsoft.com/office/drawing/2014/main" id="{2B385D20-1806-4D3F-92EF-2A44317F7F97}"/>
              </a:ext>
            </a:extLst>
          </p:cNvPr>
          <p:cNvSpPr txBox="1"/>
          <p:nvPr/>
        </p:nvSpPr>
        <p:spPr>
          <a:xfrm>
            <a:off x="6776044" y="6657945"/>
            <a:ext cx="236795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commons.wikimedia.org/wiki/File:Cat_keyboard.jpg">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29088241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68" name="Group 67">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6858001"/>
            <a:chOff x="1320800" y="0"/>
            <a:chExt cx="2436813" cy="6858001"/>
          </a:xfrm>
        </p:grpSpPr>
        <p:sp>
          <p:nvSpPr>
            <p:cNvPr id="69"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0"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71"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72"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73"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74"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76" name="Rectangle 75">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FB29F2BD-6168-433D-92B6-3C3569C3FBD6}"/>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4153" r="32384"/>
          <a:stretch/>
        </p:blipFill>
        <p:spPr>
          <a:xfrm>
            <a:off x="5169693" y="10"/>
            <a:ext cx="397430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a:scene3d>
            <a:camera prst="orthographicFront"/>
            <a:lightRig rig="contrasting" dir="t">
              <a:rot lat="0" lon="0" rev="3000000"/>
            </a:lightRig>
          </a:scene3d>
          <a:sp3d contourW="7620">
            <a:bevelT w="95250" h="31750"/>
            <a:contourClr>
              <a:srgbClr val="333333"/>
            </a:contourClr>
          </a:sp3d>
        </p:spPr>
      </p:pic>
      <p:grpSp>
        <p:nvGrpSpPr>
          <p:cNvPr id="78" name="Group 77">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4570" y="0"/>
            <a:ext cx="1827609" cy="6858001"/>
            <a:chOff x="1320800" y="0"/>
            <a:chExt cx="2436813" cy="6858001"/>
          </a:xfrm>
        </p:grpSpPr>
        <p:sp>
          <p:nvSpPr>
            <p:cNvPr id="79"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80"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1"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2"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3"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4"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E78EF4AE-A900-4BA2-A6B2-E58D62830B8F}"/>
              </a:ext>
            </a:extLst>
          </p:cNvPr>
          <p:cNvSpPr>
            <a:spLocks noGrp="1"/>
          </p:cNvSpPr>
          <p:nvPr>
            <p:ph type="title"/>
          </p:nvPr>
        </p:nvSpPr>
        <p:spPr>
          <a:xfrm>
            <a:off x="729060" y="685800"/>
            <a:ext cx="3945510" cy="1752599"/>
          </a:xfrm>
        </p:spPr>
        <p:txBody>
          <a:bodyPr vert="horz" lIns="91440" tIns="45720" rIns="91440" bIns="45720" rtlCol="0" anchor="ctr">
            <a:normAutofit/>
          </a:bodyPr>
          <a:lstStyle/>
          <a:p>
            <a:pPr algn="l"/>
            <a:r>
              <a:rPr lang="en-US"/>
              <a:t>Editors</a:t>
            </a:r>
          </a:p>
        </p:txBody>
      </p:sp>
      <p:sp>
        <p:nvSpPr>
          <p:cNvPr id="3" name="Content Placeholder 2">
            <a:extLst>
              <a:ext uri="{FF2B5EF4-FFF2-40B4-BE49-F238E27FC236}">
                <a16:creationId xmlns:a16="http://schemas.microsoft.com/office/drawing/2014/main" id="{81349205-1836-4E30-9957-2ED4119E3633}"/>
              </a:ext>
            </a:extLst>
          </p:cNvPr>
          <p:cNvSpPr>
            <a:spLocks noGrp="1"/>
          </p:cNvSpPr>
          <p:nvPr>
            <p:ph sz="half" idx="1"/>
          </p:nvPr>
        </p:nvSpPr>
        <p:spPr>
          <a:xfrm>
            <a:off x="482601" y="2666999"/>
            <a:ext cx="3945510" cy="3124201"/>
          </a:xfrm>
        </p:spPr>
        <p:txBody>
          <a:bodyPr vert="horz" lIns="91440" tIns="45720" rIns="91440" bIns="45720" rtlCol="0" anchor="ctr">
            <a:normAutofit/>
          </a:bodyPr>
          <a:lstStyle/>
          <a:p>
            <a:r>
              <a:rPr lang="en-US" sz="1700"/>
              <a:t>Visual Studio Code</a:t>
            </a:r>
          </a:p>
          <a:p>
            <a:r>
              <a:rPr lang="en-US" sz="1700"/>
              <a:t>Atom</a:t>
            </a:r>
          </a:p>
          <a:p>
            <a:r>
              <a:rPr lang="en-US" sz="1700"/>
              <a:t>Jypyter Notebook</a:t>
            </a:r>
          </a:p>
          <a:p>
            <a:r>
              <a:rPr lang="en-US" sz="1700"/>
              <a:t>Pycharm</a:t>
            </a:r>
          </a:p>
          <a:p>
            <a:r>
              <a:rPr lang="en-US" sz="1700"/>
              <a:t>Spyder</a:t>
            </a:r>
          </a:p>
          <a:p>
            <a:r>
              <a:rPr lang="en-US" sz="1700"/>
              <a:t>Default</a:t>
            </a:r>
          </a:p>
          <a:p>
            <a:endParaRPr lang="en-US" sz="1700"/>
          </a:p>
          <a:p>
            <a:endParaRPr lang="en-US" sz="1700"/>
          </a:p>
          <a:p>
            <a:endParaRPr lang="en-US" sz="1700"/>
          </a:p>
        </p:txBody>
      </p:sp>
      <p:sp>
        <p:nvSpPr>
          <p:cNvPr id="5" name="Slide Number Placeholder 4">
            <a:extLst>
              <a:ext uri="{FF2B5EF4-FFF2-40B4-BE49-F238E27FC236}">
                <a16:creationId xmlns:a16="http://schemas.microsoft.com/office/drawing/2014/main" id="{C9FCE31E-905D-48B2-AC58-9D3C8B849471}"/>
              </a:ext>
            </a:extLst>
          </p:cNvPr>
          <p:cNvSpPr>
            <a:spLocks noGrp="1"/>
          </p:cNvSpPr>
          <p:nvPr>
            <p:ph type="sldNum" sz="quarter" idx="12"/>
          </p:nvPr>
        </p:nvSpPr>
        <p:spPr>
          <a:xfrm>
            <a:off x="8213892" y="5867131"/>
            <a:ext cx="413375" cy="365125"/>
          </a:xfrm>
        </p:spPr>
        <p:txBody>
          <a:bodyPr vert="horz" lIns="91440" tIns="45720" rIns="91440" bIns="45720" rtlCol="0" anchor="ctr">
            <a:normAutofit/>
          </a:bodyPr>
          <a:lstStyle/>
          <a:p>
            <a:pPr defTabSz="914400">
              <a:spcAft>
                <a:spcPts val="600"/>
              </a:spcAft>
            </a:pPr>
            <a:fld id="{0FF54DE5-C571-48E8-A5BC-B369434E2F44}" type="slidenum">
              <a:rPr lang="en-US">
                <a:solidFill>
                  <a:srgbClr val="FFFFFF"/>
                </a:solidFill>
              </a:rPr>
              <a:pPr defTabSz="914400">
                <a:spcAft>
                  <a:spcPts val="600"/>
                </a:spcAft>
              </a:pPr>
              <a:t>9</a:t>
            </a:fld>
            <a:endParaRPr lang="en-US">
              <a:solidFill>
                <a:srgbClr val="FFFFFF"/>
              </a:solidFill>
            </a:endParaRPr>
          </a:p>
        </p:txBody>
      </p:sp>
      <p:sp>
        <p:nvSpPr>
          <p:cNvPr id="8" name="TextBox 7">
            <a:extLst>
              <a:ext uri="{FF2B5EF4-FFF2-40B4-BE49-F238E27FC236}">
                <a16:creationId xmlns:a16="http://schemas.microsoft.com/office/drawing/2014/main" id="{1B479AE6-A6F6-4094-B2AE-83DC712E0DB5}"/>
              </a:ext>
            </a:extLst>
          </p:cNvPr>
          <p:cNvSpPr txBox="1"/>
          <p:nvPr/>
        </p:nvSpPr>
        <p:spPr>
          <a:xfrm>
            <a:off x="6614140" y="6657945"/>
            <a:ext cx="252986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alifebewhiskered.wordpress.com/2011/01/07/comfy-computer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448399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4.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purl.org/dc/dcmitype/"/>
    <ds:schemaRef ds:uri="http://schemas.openxmlformats.org/package/2006/metadata/core-properties"/>
    <ds:schemaRef ds:uri="http://purl.org/dc/terms/"/>
    <ds:schemaRef ds:uri="http://www.w3.org/XML/1998/namespace"/>
    <ds:schemaRef ds:uri="4873beb7-5857-4685-be1f-d57550cc96cc"/>
    <ds:schemaRef ds:uri="http://schemas.microsoft.com/office/2006/documentManagement/types"/>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TotalTime>
  <Words>444</Words>
  <Application>Microsoft Office PowerPoint</Application>
  <PresentationFormat>On-screen Show (4:3)</PresentationFormat>
  <Paragraphs>133</Paragraphs>
  <Slides>20</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20</vt:i4>
      </vt:variant>
    </vt:vector>
  </HeadingPairs>
  <TitlesOfParts>
    <vt:vector size="28" baseType="lpstr">
      <vt:lpstr>Arial</vt:lpstr>
      <vt:lpstr>Calibri</vt:lpstr>
      <vt:lpstr>Calibri Light</vt:lpstr>
      <vt:lpstr>Corbel</vt:lpstr>
      <vt:lpstr>Euphemia</vt:lpstr>
      <vt:lpstr>Parallax</vt:lpstr>
      <vt:lpstr>Office Theme</vt:lpstr>
      <vt:lpstr>1_Parallax</vt:lpstr>
      <vt:lpstr>A Public Repository of python resources</vt:lpstr>
      <vt:lpstr>Abstract</vt:lpstr>
      <vt:lpstr>Outline</vt:lpstr>
      <vt:lpstr>The Repository</vt:lpstr>
      <vt:lpstr>The Repository</vt:lpstr>
      <vt:lpstr>Installing Python and Libraries</vt:lpstr>
      <vt:lpstr>Installing Python and Libraries</vt:lpstr>
      <vt:lpstr>Editors</vt:lpstr>
      <vt:lpstr>Editors</vt:lpstr>
      <vt:lpstr>Basics and Best Practices</vt:lpstr>
      <vt:lpstr>Basics</vt:lpstr>
      <vt:lpstr>Best Practices</vt:lpstr>
      <vt:lpstr>Libraries</vt:lpstr>
      <vt:lpstr>Standard</vt:lpstr>
      <vt:lpstr>Third Party</vt:lpstr>
      <vt:lpstr>Git</vt:lpstr>
      <vt:lpstr>Git</vt:lpstr>
      <vt:lpstr>Resources</vt:lpstr>
      <vt:lpstr>Resources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Public Repository of python resources</dc:title>
  <dc:creator>Melissa Hallum</dc:creator>
  <cp:lastModifiedBy>Melissa Hallum</cp:lastModifiedBy>
  <cp:revision>1</cp:revision>
  <dcterms:created xsi:type="dcterms:W3CDTF">2020-04-10T18:54:36Z</dcterms:created>
  <dcterms:modified xsi:type="dcterms:W3CDTF">2020-04-10T19:00:10Z</dcterms:modified>
</cp:coreProperties>
</file>