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Darker Grotesque Medium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Darker Grotesque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regular.fntdata"/><Relationship Id="rId20" Type="http://schemas.openxmlformats.org/officeDocument/2006/relationships/slide" Target="slides/slide14.xml"/><Relationship Id="rId42" Type="http://schemas.openxmlformats.org/officeDocument/2006/relationships/font" Target="fonts/PTSans-regular.fntdata"/><Relationship Id="rId41" Type="http://schemas.openxmlformats.org/officeDocument/2006/relationships/font" Target="fonts/DarkerGrotesque-bold.fntdata"/><Relationship Id="rId22" Type="http://schemas.openxmlformats.org/officeDocument/2006/relationships/slide" Target="slides/slide16.xml"/><Relationship Id="rId44" Type="http://schemas.openxmlformats.org/officeDocument/2006/relationships/font" Target="fonts/PTSans-italic.fntdata"/><Relationship Id="rId21" Type="http://schemas.openxmlformats.org/officeDocument/2006/relationships/slide" Target="slides/slide15.xml"/><Relationship Id="rId43" Type="http://schemas.openxmlformats.org/officeDocument/2006/relationships/font" Target="fonts/PT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T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arkerGrotesqueMedium-bold.fntdata"/><Relationship Id="rId12" Type="http://schemas.openxmlformats.org/officeDocument/2006/relationships/slide" Target="slides/slide6.xml"/><Relationship Id="rId34" Type="http://schemas.openxmlformats.org/officeDocument/2006/relationships/font" Target="fonts/DarkerGrotesque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42fca9e28f_2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42fca9e28f_2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42fca9e28f_2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142fca9e28f_2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42fca9e28f_2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g142fca9e28f_2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42fca9e28f_2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7" name="Google Shape;1257;g142fca9e28f_2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42fca9e28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g142fca9e28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401cd12b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1401cd12b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42fca9e28f_2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g142fca9e28f_2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401cd12b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g1401cd12b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401cd12b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1401cd12b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401cd12b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1401cd12b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401cd12b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g1401cd12b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2fca9e28f_2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42fca9e28f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401cd12b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0" name="Google Shape;1370;g1401cd12b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401cd12b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g1401cd12b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42fca9e28f_2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42fca9e28f_2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42fca9e28f_2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9" name="Google Shape;1429;g142fca9e28f_2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42fca9e28f_2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42fca9e28f_2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401cd12b2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g1401cd12b2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401cd12b2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1401cd12b2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42fca9e28f_2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142fca9e28f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42fca9e28f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142fca9e28f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42fca9e28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142fca9e28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01cd12b2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1401cd12b2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42fca9e28f_2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142fca9e28f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42fca9e28f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142fca9e28f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42fca9e28f_2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142fca9e28f_2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2fca9e28f_2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142fca9e28f_2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9" name="Google Shape;5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64" name="Google Shape;64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" name="Google Shape;6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76" name="Google Shape;76;p15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6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6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6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6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6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0" name="Google Shape;110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15" name="Google Shape;115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25" name="Google Shape;125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1" name="Google Shape;131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0" name="Google Shape;14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44" name="Google Shape;144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0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7" name="Google Shape;15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161" name="Google Shape;16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71" name="Google Shape;17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76" name="Google Shape;176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0" name="Google Shape;180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5" name="Google Shape;195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99" name="Google Shape;199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23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0" name="Google Shape;210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4" name="Google Shape;214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2" name="Google Shape;22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4" name="Google Shape;22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29" name="Google Shape;22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33" name="Google Shape;233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6" name="Google Shape;246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5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250" name="Google Shape;250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6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6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6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6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6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6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1" name="Google Shape;27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75" name="Google Shape;27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8" name="Google Shape;288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" name="Google Shape;296;p2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97" name="Google Shape;2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3" name="Google Shape;303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07" name="Google Shape;30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8" name="Google Shape;318;p2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1" name="Google Shape;32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325" name="Google Shape;32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30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3" name="Google Shape;333;p30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6" name="Google Shape;336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41" name="Google Shape;341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Google Shape;348;p31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9" name="Google Shape;349;p31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0" name="Google Shape;350;p31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1" name="Google Shape;351;p31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5" name="Google Shape;355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59" name="Google Shape;359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2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2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76" name="Google Shape;376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2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0" name="Google Shape;380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90" name="Google Shape;39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33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394" name="Google Shape;39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5" name="Google Shape;40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5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09" name="Google Shape;40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8" name="Google Shape;418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22" name="Google Shape;422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27" name="Google Shape;427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3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6" name="Google Shape;43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40" name="Google Shape;44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3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9" name="Google Shape;449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38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54" name="Google Shape;454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9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465" name="Google Shape;465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3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470" name="Google Shape;470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7" name="Google Shape;477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481" name="Google Shape;481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0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93" name="Google Shape;493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1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97" name="Google Shape;497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7" name="Google Shape;507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42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511" name="Google Shape;511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3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4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1" name="Google Shape;521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4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4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6" name="Google Shape;526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4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4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4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4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0" name="Google Shape;540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44" name="Google Shape;544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45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45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54" name="Google Shape;554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5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58" name="Google Shape;558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5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7" name="Google Shape;567;p46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2" name="Google Shape;572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76" name="Google Shape;57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84" name="Google Shape;58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4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88" name="Google Shape;588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4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4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4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01" name="Google Shape;601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07" name="Google Shape;607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13" name="Google Shape;61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6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>
            <a:off x="637700" y="18378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1"/>
          <p:cNvSpPr txBox="1"/>
          <p:nvPr>
            <p:ph type="ctrTitle"/>
          </p:nvPr>
        </p:nvSpPr>
        <p:spPr>
          <a:xfrm>
            <a:off x="713200" y="1701725"/>
            <a:ext cx="4073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>
                <a:solidFill>
                  <a:schemeClr val="dk1"/>
                </a:solidFill>
              </a:rPr>
              <a:t>Introduction to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6"/>
                </a:solidFill>
              </a:rPr>
              <a:t>Web Scraping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622" name="Google Shape;622;p51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By: Maan Al Neami</a:t>
            </a:r>
            <a:endParaRPr/>
          </a:p>
        </p:txBody>
      </p:sp>
      <p:grpSp>
        <p:nvGrpSpPr>
          <p:cNvPr id="623" name="Google Shape;623;p5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624" name="Google Shape;624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5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629" name="Google Shape;629;p5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5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60" name="Google Shape;660;p5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2" name="Google Shape;662;p5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3" name="Google Shape;663;p5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64" name="Google Shape;664;p5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9" name="Google Shape;669;p5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Inspecting the Structure</a:t>
            </a:r>
            <a:endParaRPr/>
          </a:p>
        </p:txBody>
      </p:sp>
      <p:grpSp>
        <p:nvGrpSpPr>
          <p:cNvPr id="1155" name="Google Shape;1155;p60"/>
          <p:cNvGrpSpPr/>
          <p:nvPr/>
        </p:nvGrpSpPr>
        <p:grpSpPr>
          <a:xfrm>
            <a:off x="4898288" y="1602017"/>
            <a:ext cx="2414694" cy="1547465"/>
            <a:chOff x="441400" y="442800"/>
            <a:chExt cx="6938775" cy="3874475"/>
          </a:xfrm>
        </p:grpSpPr>
        <p:sp>
          <p:nvSpPr>
            <p:cNvPr id="1156" name="Google Shape;1156;p60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0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0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0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0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0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0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0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0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0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9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6" name="Google Shape;1226;p60"/>
          <p:cNvSpPr/>
          <p:nvPr/>
        </p:nvSpPr>
        <p:spPr>
          <a:xfrm>
            <a:off x="7484707" y="1628417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0"/>
          <p:cNvSpPr/>
          <p:nvPr/>
        </p:nvSpPr>
        <p:spPr>
          <a:xfrm>
            <a:off x="7484706" y="2858770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0"/>
          <p:cNvSpPr/>
          <p:nvPr/>
        </p:nvSpPr>
        <p:spPr>
          <a:xfrm>
            <a:off x="3754400" y="2858770"/>
            <a:ext cx="8907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0"/>
          <p:cNvSpPr/>
          <p:nvPr/>
        </p:nvSpPr>
        <p:spPr>
          <a:xfrm>
            <a:off x="3791268" y="1628417"/>
            <a:ext cx="8535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0"/>
          <p:cNvSpPr txBox="1"/>
          <p:nvPr/>
        </p:nvSpPr>
        <p:spPr>
          <a:xfrm>
            <a:off x="3903513" y="1691891"/>
            <a:ext cx="628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8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1" name="Google Shape;1231;p60"/>
          <p:cNvSpPr txBox="1"/>
          <p:nvPr/>
        </p:nvSpPr>
        <p:spPr>
          <a:xfrm>
            <a:off x="7608229" y="1691891"/>
            <a:ext cx="691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60"/>
          <p:cNvSpPr txBox="1"/>
          <p:nvPr/>
        </p:nvSpPr>
        <p:spPr>
          <a:xfrm>
            <a:off x="3871495" y="2922244"/>
            <a:ext cx="655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Likes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60"/>
          <p:cNvSpPr txBox="1"/>
          <p:nvPr/>
        </p:nvSpPr>
        <p:spPr>
          <a:xfrm>
            <a:off x="7608225" y="2922249"/>
            <a:ext cx="7332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Followers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4" name="Google Shape;1234;p60"/>
          <p:cNvSpPr/>
          <p:nvPr/>
        </p:nvSpPr>
        <p:spPr>
          <a:xfrm>
            <a:off x="4801702" y="1492850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0"/>
          <p:cNvSpPr/>
          <p:nvPr/>
        </p:nvSpPr>
        <p:spPr>
          <a:xfrm>
            <a:off x="6783494" y="1774031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5976070" y="2798768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0"/>
          <p:cNvSpPr/>
          <p:nvPr/>
        </p:nvSpPr>
        <p:spPr>
          <a:xfrm>
            <a:off x="5218362" y="2072636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8" name="Google Shape;1238;p60"/>
          <p:cNvCxnSpPr>
            <a:stCxn id="1234" idx="2"/>
            <a:endCxn id="1229" idx="3"/>
          </p:cNvCxnSpPr>
          <p:nvPr/>
        </p:nvCxnSpPr>
        <p:spPr>
          <a:xfrm flipH="1">
            <a:off x="4644802" y="1773500"/>
            <a:ext cx="156900" cy="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60"/>
          <p:cNvCxnSpPr>
            <a:stCxn id="1237" idx="2"/>
            <a:endCxn id="1228" idx="3"/>
          </p:cNvCxnSpPr>
          <p:nvPr/>
        </p:nvCxnSpPr>
        <p:spPr>
          <a:xfrm flipH="1">
            <a:off x="4645062" y="2277836"/>
            <a:ext cx="573300" cy="726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60"/>
          <p:cNvCxnSpPr>
            <a:stCxn id="1226" idx="1"/>
            <a:endCxn id="1235" idx="0"/>
          </p:cNvCxnSpPr>
          <p:nvPr/>
        </p:nvCxnSpPr>
        <p:spPr>
          <a:xfrm flipH="1">
            <a:off x="7028107" y="1773467"/>
            <a:ext cx="4566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60"/>
          <p:cNvCxnSpPr>
            <a:stCxn id="1236" idx="6"/>
            <a:endCxn id="1227" idx="1"/>
          </p:cNvCxnSpPr>
          <p:nvPr/>
        </p:nvCxnSpPr>
        <p:spPr>
          <a:xfrm>
            <a:off x="6333370" y="3003968"/>
            <a:ext cx="115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60"/>
          <p:cNvSpPr txBox="1"/>
          <p:nvPr/>
        </p:nvSpPr>
        <p:spPr>
          <a:xfrm>
            <a:off x="541350" y="1786800"/>
            <a:ext cx="312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see the Website HTML structure using Google Chrome Inspect tool. Which you can open by right clicking the page and choose inspect, or using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CTRL+Shift+C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clicking on the part you want to scrap.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1516950"/>
            <a:ext cx="2347099" cy="18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75" y="1516950"/>
            <a:ext cx="2237125" cy="1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400" y="1482275"/>
            <a:ext cx="2237125" cy="1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61"/>
          <p:cNvSpPr/>
          <p:nvPr/>
        </p:nvSpPr>
        <p:spPr>
          <a:xfrm rot="1622893">
            <a:off x="2723291" y="110092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1"/>
          <p:cNvSpPr/>
          <p:nvPr/>
        </p:nvSpPr>
        <p:spPr>
          <a:xfrm rot="1622893">
            <a:off x="5507416" y="105577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1"/>
          <p:cNvSpPr txBox="1"/>
          <p:nvPr/>
        </p:nvSpPr>
        <p:spPr>
          <a:xfrm>
            <a:off x="2610550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2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3" name="Google Shape;1253;p61"/>
          <p:cNvSpPr txBox="1"/>
          <p:nvPr/>
        </p:nvSpPr>
        <p:spPr>
          <a:xfrm>
            <a:off x="5267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3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4" name="Google Shape;1254;p61"/>
          <p:cNvSpPr txBox="1"/>
          <p:nvPr/>
        </p:nvSpPr>
        <p:spPr>
          <a:xfrm>
            <a:off x="544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1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2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HTML Structure</a:t>
            </a:r>
            <a:endParaRPr sz="3000"/>
          </a:p>
        </p:txBody>
      </p:sp>
      <p:sp>
        <p:nvSpPr>
          <p:cNvPr id="1260" name="Google Shape;1260;p62"/>
          <p:cNvSpPr txBox="1"/>
          <p:nvPr>
            <p:ph idx="1" type="subTitle"/>
          </p:nvPr>
        </p:nvSpPr>
        <p:spPr>
          <a:xfrm>
            <a:off x="713200" y="1918426"/>
            <a:ext cx="3960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In HTML, document is composed of three parts: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line containing HTML version information,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declarative header section (delimited by the HEAD element),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body, which contains the document's actual content. The body </a:t>
            </a:r>
            <a:r>
              <a:rPr lang="en" sz="1200"/>
              <a:t>may be implemented by the BODY element or the FRAMESET element.</a:t>
            </a:r>
            <a:endParaRPr sz="1200"/>
          </a:p>
        </p:txBody>
      </p:sp>
      <p:pic>
        <p:nvPicPr>
          <p:cNvPr id="1261" name="Google Shape;12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829401"/>
            <a:ext cx="3588950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3"/>
          <p:cNvSpPr txBox="1"/>
          <p:nvPr>
            <p:ph type="title"/>
          </p:nvPr>
        </p:nvSpPr>
        <p:spPr>
          <a:xfrm>
            <a:off x="611700" y="12670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>
                <a:solidFill>
                  <a:schemeClr val="accent6"/>
                </a:solidFill>
              </a:rPr>
              <a:t>HTML Elements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267" name="Google Shape;1267;p63"/>
          <p:cNvSpPr txBox="1"/>
          <p:nvPr>
            <p:ph idx="1" type="subTitle"/>
          </p:nvPr>
        </p:nvSpPr>
        <p:spPr>
          <a:xfrm>
            <a:off x="580500" y="19259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HTML also has many different Elements or “tags”, </a:t>
            </a:r>
            <a:r>
              <a:rPr lang="en" sz="1200">
                <a:solidFill>
                  <a:schemeClr val="lt1"/>
                </a:solidFill>
              </a:rPr>
              <a:t>defined by a start tag, some content, and an end tag. Like this </a:t>
            </a:r>
            <a:r>
              <a:rPr lang="en" sz="1200">
                <a:solidFill>
                  <a:schemeClr val="lt1"/>
                </a:solidFill>
                <a:highlight>
                  <a:schemeClr val="accent5"/>
                </a:highlight>
              </a:rPr>
              <a:t>&lt;div&gt;something&lt;/div&gt;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These tags can have different attributes inside them. Such as </a:t>
            </a:r>
            <a:r>
              <a:rPr b="1" lang="en" sz="1200">
                <a:solidFill>
                  <a:schemeClr val="lt1"/>
                </a:solidFill>
              </a:rPr>
              <a:t>Class </a:t>
            </a:r>
            <a:r>
              <a:rPr lang="en" sz="1200">
                <a:solidFill>
                  <a:schemeClr val="lt1"/>
                </a:solidFill>
              </a:rPr>
              <a:t>and </a:t>
            </a:r>
            <a:r>
              <a:rPr b="1" lang="en" sz="1200">
                <a:solidFill>
                  <a:schemeClr val="lt1"/>
                </a:solidFill>
              </a:rPr>
              <a:t>id,</a:t>
            </a:r>
            <a:r>
              <a:rPr lang="en" sz="1200">
                <a:solidFill>
                  <a:schemeClr val="lt1"/>
                </a:solidFill>
              </a:rPr>
              <a:t> which we can use to find the elements we want to scrape.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68" name="Google Shape;12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75" y="1704475"/>
            <a:ext cx="3960300" cy="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74" name="Google Shape;1274;p64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URL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275" name="Google Shape;1275;p64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URL stands for Uniform Resource Locator (URL), it refer to the web page </a:t>
            </a:r>
            <a:r>
              <a:rPr lang="en" sz="1200">
                <a:solidFill>
                  <a:schemeClr val="lt1"/>
                </a:solidFill>
              </a:rPr>
              <a:t>specific</a:t>
            </a:r>
            <a:r>
              <a:rPr lang="en" sz="1200">
                <a:solidFill>
                  <a:schemeClr val="lt1"/>
                </a:solidFill>
              </a:rPr>
              <a:t> location or address on a computer network.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By understanding how the the URL works you can encode a lot of </a:t>
            </a:r>
            <a:r>
              <a:rPr lang="en" sz="1200">
                <a:solidFill>
                  <a:schemeClr val="lt1"/>
                </a:solidFill>
              </a:rPr>
              <a:t>useful</a:t>
            </a:r>
            <a:r>
              <a:rPr lang="en" sz="1200">
                <a:solidFill>
                  <a:schemeClr val="lt1"/>
                </a:solidFill>
              </a:rPr>
              <a:t> informations, like how the pagination functions in the site.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76" name="Google Shape;12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87" y="3061550"/>
            <a:ext cx="38964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1075450"/>
            <a:ext cx="3928950" cy="1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5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5"/>
          <p:cNvSpPr txBox="1"/>
          <p:nvPr>
            <p:ph type="title"/>
          </p:nvPr>
        </p:nvSpPr>
        <p:spPr>
          <a:xfrm>
            <a:off x="4422550" y="1816650"/>
            <a:ext cx="40539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Starting with </a:t>
            </a:r>
            <a:r>
              <a:rPr lang="en" sz="3800"/>
              <a:t>Beautiful soap</a:t>
            </a:r>
            <a:endParaRPr sz="3800"/>
          </a:p>
        </p:txBody>
      </p:sp>
      <p:sp>
        <p:nvSpPr>
          <p:cNvPr id="1285" name="Google Shape;1285;p65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286" name="Google Shape;1286;p65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Using Beautiful soap to scrap real estate data </a:t>
            </a:r>
            <a:endParaRPr/>
          </a:p>
        </p:txBody>
      </p:sp>
      <p:grpSp>
        <p:nvGrpSpPr>
          <p:cNvPr id="1287" name="Google Shape;1287;p65"/>
          <p:cNvGrpSpPr/>
          <p:nvPr/>
        </p:nvGrpSpPr>
        <p:grpSpPr>
          <a:xfrm>
            <a:off x="713169" y="1694081"/>
            <a:ext cx="3372318" cy="2655132"/>
            <a:chOff x="713188" y="1179125"/>
            <a:chExt cx="3595988" cy="3169928"/>
          </a:xfrm>
        </p:grpSpPr>
        <p:grpSp>
          <p:nvGrpSpPr>
            <p:cNvPr id="1288" name="Google Shape;1288;p65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289" name="Google Shape;1289;p65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65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65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65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65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65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65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65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65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5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65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65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65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65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65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65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65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65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65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65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9" name="Google Shape;1309;p65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10" name="Google Shape;1310;p65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65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2" name="Google Shape;1312;p65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13" name="Google Shape;1313;p65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65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65"/>
            <p:cNvGrpSpPr/>
            <p:nvPr/>
          </p:nvGrpSpPr>
          <p:grpSpPr>
            <a:xfrm rot="5400000">
              <a:off x="520044" y="3286906"/>
              <a:ext cx="575162" cy="188875"/>
              <a:chOff x="6872640" y="3345236"/>
              <a:chExt cx="575162" cy="188875"/>
            </a:xfrm>
          </p:grpSpPr>
          <p:sp>
            <p:nvSpPr>
              <p:cNvPr id="1316" name="Google Shape;1316;p65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65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8" name="Google Shape;1318;p65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19" name="Google Shape;1319;p6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3" name="Google Shape;13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25" y="912175"/>
            <a:ext cx="236380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6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29" name="Google Shape;1329;p66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Installing libraries 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30" name="Google Shape;1330;p66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For this demo you will need the following libraries: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BeautifulSoup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Requests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Pandas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Requests will allow us to send HTTP requests for online webpages. While </a:t>
            </a:r>
            <a:r>
              <a:rPr lang="en" sz="1200">
                <a:solidFill>
                  <a:schemeClr val="lt1"/>
                </a:solidFill>
              </a:rPr>
              <a:t>BeautifulSoup allow us to parse the HTML doc to find our data. And Pandas will be used to convert the data to CSV format.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31" name="Google Shape;13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25" y="3002825"/>
            <a:ext cx="1916125" cy="9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925" y="932025"/>
            <a:ext cx="1916126" cy="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925" y="1929675"/>
            <a:ext cx="1916125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7"/>
          <p:cNvSpPr txBox="1"/>
          <p:nvPr/>
        </p:nvSpPr>
        <p:spPr>
          <a:xfrm>
            <a:off x="766550" y="1567875"/>
            <a:ext cx="37686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Let’s import the libraries: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bs4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initialize the variables we need: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'https://www.pararius.com/apartments/amsterdam/page-2'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39" name="Google Shape;1339;p67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40" name="Google Shape;1340;p67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7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7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67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44" name="Google Shape;1344;p67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8"/>
          <p:cNvSpPr txBox="1"/>
          <p:nvPr/>
        </p:nvSpPr>
        <p:spPr>
          <a:xfrm>
            <a:off x="766550" y="1567875"/>
            <a:ext cx="50070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send the HTTP request than turn the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into HTML document using bs4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requests.get(url)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 = BeautifulSoup(result.content, "html.parser")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use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find_all()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to find all the sections where our data is located: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"section"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"listing-search-item"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51" name="Google Shape;1351;p68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52" name="Google Shape;1352;p68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8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68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68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56" name="Google Shape;1356;p68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9"/>
          <p:cNvSpPr txBox="1"/>
          <p:nvPr/>
        </p:nvSpPr>
        <p:spPr>
          <a:xfrm>
            <a:off x="766550" y="1567875"/>
            <a:ext cx="84204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that our data are inside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 We will loop through it to find all 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the variables we need and append them to their lists: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title.append(item.find("a", class_="listing-search-item__link--title").text)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loc.append(item.find("div", class_="listing-search-item__location").text.strip())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price.append(item.find("div", class_="listing-search-item__price").text.strip())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area.append(item.find("li", class_="illustrated-features__item illustrated-features__item--surface-area").text)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rooms.append(item.find("li", class_="illustrated-features__item illustrated-features__item--number-of-rooms").text)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63" name="Google Shape;1363;p69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64" name="Google Shape;1364;p69"/>
          <p:cNvSpPr/>
          <p:nvPr/>
        </p:nvSpPr>
        <p:spPr>
          <a:xfrm>
            <a:off x="702730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9"/>
          <p:cNvSpPr/>
          <p:nvPr/>
        </p:nvSpPr>
        <p:spPr>
          <a:xfrm>
            <a:off x="7004950" y="528725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9"/>
          <p:cNvSpPr/>
          <p:nvPr/>
        </p:nvSpPr>
        <p:spPr>
          <a:xfrm>
            <a:off x="7220950" y="744750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9"/>
          <p:cNvSpPr/>
          <p:nvPr/>
        </p:nvSpPr>
        <p:spPr>
          <a:xfrm>
            <a:off x="7402797" y="887197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9" name="Google Shape;679;p52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0" name="Google Shape;680;p52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1" name="Google Shape;681;p52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Scraping tools</a:t>
            </a:r>
            <a:endParaRPr/>
          </a:p>
        </p:txBody>
      </p:sp>
      <p:sp>
        <p:nvSpPr>
          <p:cNvPr id="682" name="Google Shape;682;p52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Beautifulsoup </a:t>
            </a:r>
            <a:endParaRPr/>
          </a:p>
        </p:txBody>
      </p:sp>
      <p:sp>
        <p:nvSpPr>
          <p:cNvPr id="683" name="Google Shape;683;p52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Inspect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 txBox="1"/>
          <p:nvPr>
            <p:ph idx="7" type="title"/>
          </p:nvPr>
        </p:nvSpPr>
        <p:spPr>
          <a:xfrm>
            <a:off x="2159825" y="1480225"/>
            <a:ext cx="267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What is Web Scraping </a:t>
            </a:r>
            <a:endParaRPr sz="1500"/>
          </a:p>
        </p:txBody>
      </p:sp>
      <p:sp>
        <p:nvSpPr>
          <p:cNvPr id="685" name="Google Shape;685;p52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686" name="Google Shape;686;p52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7" name="Google Shape;68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8" name="Google Shape;688;p52"/>
          <p:cNvSpPr txBox="1"/>
          <p:nvPr>
            <p:ph idx="1" type="subTitle"/>
          </p:nvPr>
        </p:nvSpPr>
        <p:spPr>
          <a:xfrm>
            <a:off x="2159826" y="28801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different tools for web scraping and the differences between them</a:t>
            </a:r>
            <a:endParaRPr/>
          </a:p>
        </p:txBody>
      </p:sp>
      <p:sp>
        <p:nvSpPr>
          <p:cNvPr id="689" name="Google Shape;689;p52"/>
          <p:cNvSpPr txBox="1"/>
          <p:nvPr>
            <p:ph idx="4" type="subTitle"/>
          </p:nvPr>
        </p:nvSpPr>
        <p:spPr>
          <a:xfrm>
            <a:off x="5767649" y="180440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 txBox="1"/>
          <p:nvPr>
            <p:ph idx="6" type="subTitle"/>
          </p:nvPr>
        </p:nvSpPr>
        <p:spPr>
          <a:xfrm>
            <a:off x="2159826" y="38568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</p:txBody>
      </p:sp>
      <p:sp>
        <p:nvSpPr>
          <p:cNvPr id="691" name="Google Shape;691;p52"/>
          <p:cNvSpPr txBox="1"/>
          <p:nvPr>
            <p:ph idx="8" type="subTitle"/>
          </p:nvPr>
        </p:nvSpPr>
        <p:spPr>
          <a:xfrm>
            <a:off x="2159799" y="1761950"/>
            <a:ext cx="19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what is web scraping in </a:t>
            </a:r>
            <a:r>
              <a:rPr lang="en"/>
              <a:t>why to use it</a:t>
            </a:r>
            <a:endParaRPr/>
          </a:p>
        </p:txBody>
      </p:sp>
      <p:sp>
        <p:nvSpPr>
          <p:cNvPr id="692" name="Google Shape;692;p52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Brief</a:t>
            </a:r>
            <a:r>
              <a:rPr lang="en"/>
              <a:t> </a:t>
            </a:r>
            <a:r>
              <a:rPr lang="en"/>
              <a:t>discussion</a:t>
            </a:r>
            <a:r>
              <a:rPr lang="en"/>
              <a:t> about other tools you can use</a:t>
            </a:r>
            <a:endParaRPr/>
          </a:p>
        </p:txBody>
      </p:sp>
      <p:sp>
        <p:nvSpPr>
          <p:cNvPr id="693" name="Google Shape;693;p52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conclusion about the the topic</a:t>
            </a:r>
            <a:endParaRPr/>
          </a:p>
        </p:txBody>
      </p:sp>
      <p:sp>
        <p:nvSpPr>
          <p:cNvPr id="694" name="Google Shape;694;p52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5" name="Google Shape;695;p52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52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7" name="Google Shape;697;p5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98" name="Google Shape;698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2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701" name="Google Shape;70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704" name="Google Shape;704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5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707" name="Google Shape;707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5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710" name="Google Shape;71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713" name="Google Shape;713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0"/>
          <p:cNvSpPr txBox="1"/>
          <p:nvPr/>
        </p:nvSpPr>
        <p:spPr>
          <a:xfrm>
            <a:off x="738325" y="1758575"/>
            <a:ext cx="5542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Finally, we store the the data we have in CSV format: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'C: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sers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\***\bs4data.csv'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73" name="Google Shape;1373;p70"/>
          <p:cNvSpPr txBox="1"/>
          <p:nvPr>
            <p:ph type="title"/>
          </p:nvPr>
        </p:nvSpPr>
        <p:spPr>
          <a:xfrm>
            <a:off x="496725" y="1127550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74" name="Google Shape;1374;p70"/>
          <p:cNvSpPr/>
          <p:nvPr/>
        </p:nvSpPr>
        <p:spPr>
          <a:xfrm>
            <a:off x="6999100" y="742500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70"/>
          <p:cNvSpPr/>
          <p:nvPr/>
        </p:nvSpPr>
        <p:spPr>
          <a:xfrm>
            <a:off x="6976750" y="720150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70"/>
          <p:cNvSpPr/>
          <p:nvPr/>
        </p:nvSpPr>
        <p:spPr>
          <a:xfrm>
            <a:off x="7192750" y="936175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0"/>
          <p:cNvSpPr/>
          <p:nvPr/>
        </p:nvSpPr>
        <p:spPr>
          <a:xfrm>
            <a:off x="7374597" y="1078622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1"/>
          <p:cNvSpPr txBox="1"/>
          <p:nvPr>
            <p:ph type="title"/>
          </p:nvPr>
        </p:nvSpPr>
        <p:spPr>
          <a:xfrm>
            <a:off x="4994413" y="1725725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</a:t>
            </a:r>
            <a:r>
              <a:rPr lang="en"/>
              <a:t>Tools</a:t>
            </a:r>
            <a:endParaRPr/>
          </a:p>
        </p:txBody>
      </p:sp>
      <p:sp>
        <p:nvSpPr>
          <p:cNvPr id="1383" name="Google Shape;1383;p71"/>
          <p:cNvSpPr txBox="1"/>
          <p:nvPr>
            <p:ph idx="1" type="subTitle"/>
          </p:nvPr>
        </p:nvSpPr>
        <p:spPr>
          <a:xfrm>
            <a:off x="5095213" y="2473850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we will discuss other tools you can use to scrape data from the web</a:t>
            </a:r>
            <a:endParaRPr/>
          </a:p>
        </p:txBody>
      </p:sp>
      <p:grpSp>
        <p:nvGrpSpPr>
          <p:cNvPr id="1384" name="Google Shape;1384;p71"/>
          <p:cNvGrpSpPr/>
          <p:nvPr/>
        </p:nvGrpSpPr>
        <p:grpSpPr>
          <a:xfrm>
            <a:off x="775177" y="1521287"/>
            <a:ext cx="3720296" cy="2748442"/>
            <a:chOff x="775177" y="1521287"/>
            <a:chExt cx="3720296" cy="2748442"/>
          </a:xfrm>
        </p:grpSpPr>
        <p:sp>
          <p:nvSpPr>
            <p:cNvPr id="1385" name="Google Shape;1385;p71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1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1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1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1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1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1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1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1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1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1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1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71"/>
          <p:cNvSpPr/>
          <p:nvPr/>
        </p:nvSpPr>
        <p:spPr>
          <a:xfrm>
            <a:off x="7334025" y="10481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1"/>
          <p:cNvSpPr txBox="1"/>
          <p:nvPr>
            <p:ph idx="4294967295" type="title"/>
          </p:nvPr>
        </p:nvSpPr>
        <p:spPr>
          <a:xfrm>
            <a:off x="6747825" y="11760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410" name="Google Shape;1410;p71"/>
          <p:cNvGrpSpPr/>
          <p:nvPr/>
        </p:nvGrpSpPr>
        <p:grpSpPr>
          <a:xfrm>
            <a:off x="6287721" y="1372175"/>
            <a:ext cx="825589" cy="93999"/>
            <a:chOff x="5718423" y="809024"/>
            <a:chExt cx="830071" cy="94500"/>
          </a:xfrm>
        </p:grpSpPr>
        <p:sp>
          <p:nvSpPr>
            <p:cNvPr id="1411" name="Google Shape;1411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2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Google </a:t>
            </a:r>
            <a:r>
              <a:rPr lang="en" sz="1600"/>
              <a:t>sheets can be used for light web scraping using importhtml()</a:t>
            </a:r>
            <a:endParaRPr sz="1600"/>
          </a:p>
        </p:txBody>
      </p:sp>
      <p:sp>
        <p:nvSpPr>
          <p:cNvPr id="1420" name="Google Shape;1420;p72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Octoparse is similar to Parsehub so it doesn’t require programing</a:t>
            </a:r>
            <a:endParaRPr sz="1600"/>
          </a:p>
        </p:txBody>
      </p:sp>
      <p:sp>
        <p:nvSpPr>
          <p:cNvPr id="1421" name="Google Shape;1421;p72"/>
          <p:cNvSpPr txBox="1"/>
          <p:nvPr>
            <p:ph idx="5" type="subTitle"/>
          </p:nvPr>
        </p:nvSpPr>
        <p:spPr>
          <a:xfrm>
            <a:off x="720000" y="3667050"/>
            <a:ext cx="2205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Parsehub is a non-programing tool to web scrape.</a:t>
            </a:r>
            <a:endParaRPr sz="1600"/>
          </a:p>
        </p:txBody>
      </p:sp>
      <p:sp>
        <p:nvSpPr>
          <p:cNvPr id="1422" name="Google Shape;1422;p7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tools</a:t>
            </a:r>
            <a:endParaRPr/>
          </a:p>
        </p:txBody>
      </p:sp>
      <p:pic>
        <p:nvPicPr>
          <p:cNvPr id="1423" name="Google Shape;1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75" y="1919812"/>
            <a:ext cx="2205326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913" y="1888875"/>
            <a:ext cx="2276175" cy="1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550" y="1888875"/>
            <a:ext cx="2276250" cy="1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72"/>
          <p:cNvSpPr txBox="1"/>
          <p:nvPr/>
        </p:nvSpPr>
        <p:spPr>
          <a:xfrm>
            <a:off x="3715925" y="7977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3"/>
          <p:cNvSpPr/>
          <p:nvPr/>
        </p:nvSpPr>
        <p:spPr>
          <a:xfrm>
            <a:off x="64703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3"/>
          <p:cNvSpPr/>
          <p:nvPr/>
        </p:nvSpPr>
        <p:spPr>
          <a:xfrm>
            <a:off x="64703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3"/>
          <p:cNvSpPr/>
          <p:nvPr/>
        </p:nvSpPr>
        <p:spPr>
          <a:xfrm>
            <a:off x="7199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73"/>
          <p:cNvSpPr/>
          <p:nvPr/>
        </p:nvSpPr>
        <p:spPr>
          <a:xfrm>
            <a:off x="7199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Mix tools</a:t>
            </a:r>
            <a:endParaRPr/>
          </a:p>
        </p:txBody>
      </p:sp>
      <p:sp>
        <p:nvSpPr>
          <p:cNvPr id="1436" name="Google Shape;1436;p73"/>
          <p:cNvSpPr txBox="1"/>
          <p:nvPr>
            <p:ph idx="6" type="subTitle"/>
          </p:nvPr>
        </p:nvSpPr>
        <p:spPr>
          <a:xfrm>
            <a:off x="849150" y="2940950"/>
            <a:ext cx="1851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automation tool. Great for scraping dynamic webpages</a:t>
            </a:r>
            <a:endParaRPr/>
          </a:p>
        </p:txBody>
      </p:sp>
      <p:sp>
        <p:nvSpPr>
          <p:cNvPr id="1437" name="Google Shape;1437;p73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300"/>
              <a:t>BeautifulSoap</a:t>
            </a:r>
            <a:endParaRPr sz="1300"/>
          </a:p>
        </p:txBody>
      </p:sp>
      <p:sp>
        <p:nvSpPr>
          <p:cNvPr id="1438" name="Google Shape;1438;p73"/>
          <p:cNvSpPr txBox="1"/>
          <p:nvPr>
            <p:ph idx="1" type="subTitle"/>
          </p:nvPr>
        </p:nvSpPr>
        <p:spPr>
          <a:xfrm>
            <a:off x="877500" y="1892450"/>
            <a:ext cx="1794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Powerful HTML parser. </a:t>
            </a:r>
            <a:r>
              <a:rPr lang="en"/>
              <a:t>Beginner</a:t>
            </a:r>
            <a:r>
              <a:rPr lang="en"/>
              <a:t> friendly </a:t>
            </a:r>
            <a:endParaRPr/>
          </a:p>
        </p:txBody>
      </p:sp>
      <p:sp>
        <p:nvSpPr>
          <p:cNvPr id="1439" name="Google Shape;1439;p73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1440" name="Google Shape;1440;p73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very powerful web scraping tool. Hard for </a:t>
            </a:r>
            <a:r>
              <a:rPr lang="en"/>
              <a:t>Beginners</a:t>
            </a:r>
            <a:endParaRPr/>
          </a:p>
        </p:txBody>
      </p:sp>
      <p:sp>
        <p:nvSpPr>
          <p:cNvPr id="1441" name="Google Shape;1441;p73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</a:t>
            </a:r>
            <a:r>
              <a:rPr lang="en"/>
              <a:t>elenium</a:t>
            </a:r>
            <a:endParaRPr/>
          </a:p>
        </p:txBody>
      </p:sp>
      <p:sp>
        <p:nvSpPr>
          <p:cNvPr id="1442" name="Google Shape;1442;p73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Parsehub</a:t>
            </a:r>
            <a:endParaRPr/>
          </a:p>
        </p:txBody>
      </p:sp>
      <p:sp>
        <p:nvSpPr>
          <p:cNvPr id="1443" name="Google Shape;1443;p73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use no coding web scraping tool. May </a:t>
            </a:r>
            <a:r>
              <a:rPr lang="en"/>
              <a:t>require</a:t>
            </a:r>
            <a:r>
              <a:rPr lang="en"/>
              <a:t> payment</a:t>
            </a:r>
            <a:endParaRPr/>
          </a:p>
        </p:txBody>
      </p:sp>
      <p:sp>
        <p:nvSpPr>
          <p:cNvPr id="1444" name="Google Shape;1444;p73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5" name="Google Shape;1445;p73"/>
          <p:cNvGrpSpPr/>
          <p:nvPr/>
        </p:nvGrpSpPr>
        <p:grpSpPr>
          <a:xfrm>
            <a:off x="3095625" y="1279013"/>
            <a:ext cx="2964879" cy="2964873"/>
            <a:chOff x="3095625" y="1279013"/>
            <a:chExt cx="2964879" cy="2964873"/>
          </a:xfrm>
        </p:grpSpPr>
        <p:sp>
          <p:nvSpPr>
            <p:cNvPr id="1446" name="Google Shape;1446;p73"/>
            <p:cNvSpPr/>
            <p:nvPr/>
          </p:nvSpPr>
          <p:spPr>
            <a:xfrm rot="-5400000">
              <a:off x="5102904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7" name="Google Shape;1447;p73"/>
            <p:cNvSpPr/>
            <p:nvPr/>
          </p:nvSpPr>
          <p:spPr>
            <a:xfrm rot="-5400000">
              <a:off x="3095625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8" name="Google Shape;1448;p73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Scrapy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Selenium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1" name="Google Shape;1451;p73"/>
            <p:cNvSpPr/>
            <p:nvPr/>
          </p:nvSpPr>
          <p:spPr>
            <a:xfrm flipH="1">
              <a:off x="3286110" y="2914922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BS4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2" name="Google Shape;1452;p73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Parsehub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3" name="Google Shape;1453;p73"/>
            <p:cNvSpPr/>
            <p:nvPr/>
          </p:nvSpPr>
          <p:spPr>
            <a:xfrm flipH="1">
              <a:off x="4088621" y="127901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4" name="Google Shape;1454;p73"/>
            <p:cNvSpPr/>
            <p:nvPr/>
          </p:nvSpPr>
          <p:spPr>
            <a:xfrm rot="10800000">
              <a:off x="4088621" y="3286286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55" name="Google Shape;1455;p73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73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73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73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73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0" name="Google Shape;1460;p73"/>
          <p:cNvGrpSpPr/>
          <p:nvPr/>
        </p:nvGrpSpPr>
        <p:grpSpPr>
          <a:xfrm>
            <a:off x="4395463" y="1571248"/>
            <a:ext cx="367368" cy="323070"/>
            <a:chOff x="1533770" y="1566649"/>
            <a:chExt cx="423919" cy="372802"/>
          </a:xfrm>
        </p:grpSpPr>
        <p:sp>
          <p:nvSpPr>
            <p:cNvPr id="1461" name="Google Shape;1461;p73"/>
            <p:cNvSpPr/>
            <p:nvPr/>
          </p:nvSpPr>
          <p:spPr>
            <a:xfrm>
              <a:off x="1683479" y="1752834"/>
              <a:ext cx="199154" cy="24749"/>
            </a:xfrm>
            <a:custGeom>
              <a:rect b="b" l="l" r="r" t="t"/>
              <a:pathLst>
                <a:path extrusionOk="0" h="918" w="7387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3"/>
            <p:cNvSpPr/>
            <p:nvPr/>
          </p:nvSpPr>
          <p:spPr>
            <a:xfrm>
              <a:off x="1609231" y="1752834"/>
              <a:ext cx="49499" cy="124151"/>
            </a:xfrm>
            <a:custGeom>
              <a:rect b="b" l="l" r="r" t="t"/>
              <a:pathLst>
                <a:path extrusionOk="0" h="4605" w="1836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3"/>
            <p:cNvSpPr/>
            <p:nvPr/>
          </p:nvSpPr>
          <p:spPr>
            <a:xfrm>
              <a:off x="1533770" y="1690745"/>
              <a:ext cx="423919" cy="248706"/>
            </a:xfrm>
            <a:custGeom>
              <a:rect b="b" l="l" r="r" t="t"/>
              <a:pathLst>
                <a:path extrusionOk="0" h="9225" w="15724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1758104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1683479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1832730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1533770" y="1566649"/>
              <a:ext cx="423919" cy="99402"/>
            </a:xfrm>
            <a:custGeom>
              <a:rect b="b" l="l" r="r" t="t"/>
              <a:pathLst>
                <a:path extrusionOk="0" h="3687" w="15724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Google Shape;1468;p73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1469" name="Google Shape;1469;p73"/>
            <p:cNvSpPr/>
            <p:nvPr/>
          </p:nvSpPr>
          <p:spPr>
            <a:xfrm>
              <a:off x="3229716" y="1882620"/>
              <a:ext cx="248248" cy="45050"/>
            </a:xfrm>
            <a:custGeom>
              <a:rect b="b" l="l" r="r" t="t"/>
              <a:pathLst>
                <a:path extrusionOk="0" h="1671" w="9208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3229716" y="1679395"/>
              <a:ext cx="45023" cy="22350"/>
            </a:xfrm>
            <a:custGeom>
              <a:rect b="b" l="l" r="r" t="t"/>
              <a:pathLst>
                <a:path extrusionOk="0" h="829" w="167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3229716" y="1634399"/>
              <a:ext cx="45023" cy="22323"/>
            </a:xfrm>
            <a:custGeom>
              <a:rect b="b" l="l" r="r" t="t"/>
              <a:pathLst>
                <a:path extrusionOk="0" h="828" w="167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3229716" y="1724445"/>
              <a:ext cx="45023" cy="22727"/>
            </a:xfrm>
            <a:custGeom>
              <a:rect b="b" l="l" r="r" t="t"/>
              <a:pathLst>
                <a:path extrusionOk="0" h="843" w="167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3455236" y="1656695"/>
              <a:ext cx="22727" cy="22727"/>
            </a:xfrm>
            <a:custGeom>
              <a:rect b="b" l="l" r="r" t="t"/>
              <a:pathLst>
                <a:path extrusionOk="0" h="843" w="843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3161130" y="1566649"/>
              <a:ext cx="385366" cy="225547"/>
            </a:xfrm>
            <a:custGeom>
              <a:rect b="b" l="l" r="r" t="t"/>
              <a:pathLst>
                <a:path extrusionOk="0" h="8366" w="14294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3161130" y="1814869"/>
              <a:ext cx="385366" cy="45077"/>
            </a:xfrm>
            <a:custGeom>
              <a:rect b="b" l="l" r="r" t="t"/>
              <a:pathLst>
                <a:path extrusionOk="0" h="1672" w="14294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73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1477" name="Google Shape;1477;p73"/>
            <p:cNvSpPr/>
            <p:nvPr/>
          </p:nvSpPr>
          <p:spPr>
            <a:xfrm>
              <a:off x="2442376" y="3028932"/>
              <a:ext cx="231640" cy="42192"/>
            </a:xfrm>
            <a:custGeom>
              <a:rect b="b" l="l" r="r" t="t"/>
              <a:pathLst>
                <a:path extrusionOk="0" h="1565" w="8592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3"/>
            <p:cNvSpPr/>
            <p:nvPr/>
          </p:nvSpPr>
          <p:spPr>
            <a:xfrm>
              <a:off x="2652907" y="2797723"/>
              <a:ext cx="21110" cy="20678"/>
            </a:xfrm>
            <a:custGeom>
              <a:rect b="b" l="l" r="r" t="t"/>
              <a:pathLst>
                <a:path extrusionOk="0" h="767" w="783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3"/>
            <p:cNvSpPr/>
            <p:nvPr/>
          </p:nvSpPr>
          <p:spPr>
            <a:xfrm>
              <a:off x="2378697" y="2734448"/>
              <a:ext cx="358999" cy="210531"/>
            </a:xfrm>
            <a:custGeom>
              <a:rect b="b" l="l" r="r" t="t"/>
              <a:pathLst>
                <a:path extrusionOk="0" h="7809" w="13316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3"/>
            <p:cNvSpPr/>
            <p:nvPr/>
          </p:nvSpPr>
          <p:spPr>
            <a:xfrm>
              <a:off x="2526734" y="2902759"/>
              <a:ext cx="62925" cy="42219"/>
            </a:xfrm>
            <a:custGeom>
              <a:rect b="b" l="l" r="r" t="t"/>
              <a:pathLst>
                <a:path extrusionOk="0" h="1566" w="2334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3"/>
            <p:cNvSpPr/>
            <p:nvPr/>
          </p:nvSpPr>
          <p:spPr>
            <a:xfrm>
              <a:off x="2463459" y="2839484"/>
              <a:ext cx="189475" cy="105494"/>
            </a:xfrm>
            <a:custGeom>
              <a:rect b="b" l="l" r="r" t="t"/>
              <a:pathLst>
                <a:path extrusionOk="0" h="3913" w="7028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3"/>
            <p:cNvSpPr/>
            <p:nvPr/>
          </p:nvSpPr>
          <p:spPr>
            <a:xfrm>
              <a:off x="2378697" y="2966034"/>
              <a:ext cx="358999" cy="41815"/>
            </a:xfrm>
            <a:custGeom>
              <a:rect b="b" l="l" r="r" t="t"/>
              <a:pathLst>
                <a:path extrusionOk="0" h="1551" w="13316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73"/>
          <p:cNvGrpSpPr/>
          <p:nvPr/>
        </p:nvGrpSpPr>
        <p:grpSpPr>
          <a:xfrm>
            <a:off x="4326496" y="2471915"/>
            <a:ext cx="503566" cy="572696"/>
            <a:chOff x="4813643" y="2734448"/>
            <a:chExt cx="327779" cy="372776"/>
          </a:xfrm>
        </p:grpSpPr>
        <p:sp>
          <p:nvSpPr>
            <p:cNvPr id="1484" name="Google Shape;1484;p73"/>
            <p:cNvSpPr/>
            <p:nvPr/>
          </p:nvSpPr>
          <p:spPr>
            <a:xfrm>
              <a:off x="4988478" y="2889765"/>
              <a:ext cx="65324" cy="111587"/>
            </a:xfrm>
            <a:custGeom>
              <a:rect b="b" l="l" r="r" t="t"/>
              <a:pathLst>
                <a:path extrusionOk="0" h="4139" w="2423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3"/>
            <p:cNvSpPr/>
            <p:nvPr/>
          </p:nvSpPr>
          <p:spPr>
            <a:xfrm>
              <a:off x="4912613" y="2834227"/>
              <a:ext cx="129839" cy="73843"/>
            </a:xfrm>
            <a:custGeom>
              <a:rect b="b" l="l" r="r" t="t"/>
              <a:pathLst>
                <a:path extrusionOk="0" h="2739" w="4816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3"/>
            <p:cNvSpPr/>
            <p:nvPr/>
          </p:nvSpPr>
          <p:spPr>
            <a:xfrm>
              <a:off x="5075667" y="2839888"/>
              <a:ext cx="65755" cy="161868"/>
            </a:xfrm>
            <a:custGeom>
              <a:rect b="b" l="l" r="r" t="t"/>
              <a:pathLst>
                <a:path extrusionOk="0" h="6004" w="2439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3"/>
            <p:cNvSpPr/>
            <p:nvPr/>
          </p:nvSpPr>
          <p:spPr>
            <a:xfrm>
              <a:off x="4813643" y="2839888"/>
              <a:ext cx="65728" cy="161868"/>
            </a:xfrm>
            <a:custGeom>
              <a:rect b="b" l="l" r="r" t="t"/>
              <a:pathLst>
                <a:path extrusionOk="0" h="6004" w="2438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3"/>
            <p:cNvSpPr/>
            <p:nvPr/>
          </p:nvSpPr>
          <p:spPr>
            <a:xfrm>
              <a:off x="4900858" y="2889765"/>
              <a:ext cx="65755" cy="111587"/>
            </a:xfrm>
            <a:custGeom>
              <a:rect b="b" l="l" r="r" t="t"/>
              <a:pathLst>
                <a:path extrusionOk="0" h="4139" w="2439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3"/>
            <p:cNvSpPr/>
            <p:nvPr/>
          </p:nvSpPr>
          <p:spPr>
            <a:xfrm>
              <a:off x="4824616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3"/>
            <p:cNvSpPr/>
            <p:nvPr/>
          </p:nvSpPr>
          <p:spPr>
            <a:xfrm>
              <a:off x="4988478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3"/>
            <p:cNvSpPr/>
            <p:nvPr/>
          </p:nvSpPr>
          <p:spPr>
            <a:xfrm>
              <a:off x="4988478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3"/>
            <p:cNvSpPr/>
            <p:nvPr/>
          </p:nvSpPr>
          <p:spPr>
            <a:xfrm>
              <a:off x="4824616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73"/>
          <p:cNvGrpSpPr/>
          <p:nvPr/>
        </p:nvGrpSpPr>
        <p:grpSpPr>
          <a:xfrm>
            <a:off x="5411011" y="2598728"/>
            <a:ext cx="342264" cy="342213"/>
            <a:chOff x="1533770" y="2734448"/>
            <a:chExt cx="366332" cy="366278"/>
          </a:xfrm>
        </p:grpSpPr>
        <p:sp>
          <p:nvSpPr>
            <p:cNvPr id="1494" name="Google Shape;1494;p73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3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3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3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3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3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3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3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3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7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512" name="Google Shape;1512;p75"/>
          <p:cNvSpPr txBox="1"/>
          <p:nvPr/>
        </p:nvSpPr>
        <p:spPr>
          <a:xfrm>
            <a:off x="976225" y="1270125"/>
            <a:ext cx="5192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learned the following: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 through a web scraping lifecycle from start to finish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 the HTML structure of the site with browser’s developer tools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URL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Download the page’s HTML content using requests library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Parse the downloaded HTML with BeautifulSoup to extract the wanted information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Write the code to collect the data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Turn the data into Dataframe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</a:t>
            </a:r>
            <a:r>
              <a:rPr lang="en"/>
              <a:t>eferences</a:t>
            </a:r>
            <a:endParaRPr/>
          </a:p>
        </p:txBody>
      </p:sp>
      <p:sp>
        <p:nvSpPr>
          <p:cNvPr id="1518" name="Google Shape;1518;p76"/>
          <p:cNvSpPr txBox="1"/>
          <p:nvPr/>
        </p:nvSpPr>
        <p:spPr>
          <a:xfrm>
            <a:off x="976225" y="1270125"/>
            <a:ext cx="6800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used the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following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https://www.geeksforgeeks.org/implementing-web-scraping-python-beautiful-soup/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https://opensource.com/article/21/9/web-scraping-python-beautiful-soup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https://realpython.com/beautiful-soup-web-scraper-python/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https://hevodata.com/learn/8-best-web-scraping-tools/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https://medium.com/analytics-vidhya/webscraping-a-site-with-pagination-using-beautifulsoup-fa0a09804445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https://www.storybench.org/to-scrape-or-not-to-scrape-the-technical-and-ethical-challenges-of-collecting-data-off-the-web/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7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77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77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77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7" name="Google Shape;1527;p77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Maan Al Neami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28" name="Google Shape;1528;p77"/>
          <p:cNvSpPr/>
          <p:nvPr/>
        </p:nvSpPr>
        <p:spPr>
          <a:xfrm>
            <a:off x="2022760" y="3130546"/>
            <a:ext cx="167027" cy="159511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77"/>
          <p:cNvSpPr/>
          <p:nvPr/>
        </p:nvSpPr>
        <p:spPr>
          <a:xfrm>
            <a:off x="1408137" y="3155736"/>
            <a:ext cx="185661" cy="12808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77"/>
          <p:cNvSpPr/>
          <p:nvPr/>
        </p:nvSpPr>
        <p:spPr>
          <a:xfrm>
            <a:off x="853801" y="3130546"/>
            <a:ext cx="86334" cy="185661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1" name="Google Shape;1531;p77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532" name="Google Shape;1532;p77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533" name="Google Shape;1533;p77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77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5" name="Google Shape;1535;p77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6" name="Google Shape;1536;p77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537" name="Google Shape;1537;p77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77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9" name="Google Shape;1539;p77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7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7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7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7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7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7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7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7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7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2" name="Google Shape;1552;p77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553" name="Google Shape;1553;p77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77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77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77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77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77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77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77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77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2" name="Google Shape;1562;p77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7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7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5" name="Google Shape;1565;p77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566" name="Google Shape;1566;p77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77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9" name="Google Shape;1569;p77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7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1" name="Google Shape;1571;p77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572" name="Google Shape;1572;p77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77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3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3000"/>
              <a:t>What is Web Scraping</a:t>
            </a:r>
            <a:endParaRPr sz="3000"/>
          </a:p>
        </p:txBody>
      </p:sp>
      <p:sp>
        <p:nvSpPr>
          <p:cNvPr id="720" name="Google Shape;720;p53"/>
          <p:cNvSpPr txBox="1"/>
          <p:nvPr>
            <p:ph idx="1" type="subTitle"/>
          </p:nvPr>
        </p:nvSpPr>
        <p:spPr>
          <a:xfrm>
            <a:off x="710675" y="2998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 Scraping is is the process of collecting data from a web page. It can be done </a:t>
            </a:r>
            <a:r>
              <a:rPr lang="en"/>
              <a:t>manually or it can be automated, which we will be what talking about.</a:t>
            </a:r>
            <a:endParaRPr/>
          </a:p>
        </p:txBody>
      </p:sp>
      <p:sp>
        <p:nvSpPr>
          <p:cNvPr id="721" name="Google Shape;721;p53"/>
          <p:cNvSpPr/>
          <p:nvPr/>
        </p:nvSpPr>
        <p:spPr>
          <a:xfrm>
            <a:off x="719996" y="8606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 txBox="1"/>
          <p:nvPr>
            <p:ph idx="4294967295" type="title"/>
          </p:nvPr>
        </p:nvSpPr>
        <p:spPr>
          <a:xfrm>
            <a:off x="783750" y="10722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23" name="Google Shape;723;p53"/>
          <p:cNvGrpSpPr/>
          <p:nvPr/>
        </p:nvGrpSpPr>
        <p:grpSpPr>
          <a:xfrm>
            <a:off x="5313927" y="1893026"/>
            <a:ext cx="1854735" cy="1564126"/>
            <a:chOff x="441400" y="442800"/>
            <a:chExt cx="6938775" cy="3874475"/>
          </a:xfrm>
        </p:grpSpPr>
        <p:sp>
          <p:nvSpPr>
            <p:cNvPr id="724" name="Google Shape;724;p53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53"/>
          <p:cNvSpPr/>
          <p:nvPr/>
        </p:nvSpPr>
        <p:spPr>
          <a:xfrm>
            <a:off x="730110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730110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399735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399735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3"/>
          <p:cNvSpPr txBox="1"/>
          <p:nvPr/>
        </p:nvSpPr>
        <p:spPr>
          <a:xfrm>
            <a:off x="414489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744864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414489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53"/>
          <p:cNvSpPr txBox="1"/>
          <p:nvPr/>
        </p:nvSpPr>
        <p:spPr>
          <a:xfrm>
            <a:off x="744864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Setting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3"/>
          <p:cNvSpPr/>
          <p:nvPr/>
        </p:nvSpPr>
        <p:spPr>
          <a:xfrm>
            <a:off x="5239750" y="1782675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3"/>
          <p:cNvSpPr/>
          <p:nvPr/>
        </p:nvSpPr>
        <p:spPr>
          <a:xfrm>
            <a:off x="6762356" y="2066847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3"/>
          <p:cNvSpPr/>
          <p:nvPr/>
        </p:nvSpPr>
        <p:spPr>
          <a:xfrm>
            <a:off x="6142014" y="3102486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3"/>
          <p:cNvSpPr/>
          <p:nvPr/>
        </p:nvSpPr>
        <p:spPr>
          <a:xfrm>
            <a:off x="5559869" y="2368629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53"/>
          <p:cNvCxnSpPr>
            <a:stCxn id="802" idx="2"/>
            <a:endCxn id="797" idx="3"/>
          </p:cNvCxnSpPr>
          <p:nvPr/>
        </p:nvCxnSpPr>
        <p:spPr>
          <a:xfrm flipH="1">
            <a:off x="5118850" y="2066175"/>
            <a:ext cx="1209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53"/>
          <p:cNvCxnSpPr>
            <a:stCxn id="805" idx="2"/>
            <a:endCxn id="796" idx="3"/>
          </p:cNvCxnSpPr>
          <p:nvPr/>
        </p:nvCxnSpPr>
        <p:spPr>
          <a:xfrm flipH="1">
            <a:off x="5118869" y="2575929"/>
            <a:ext cx="441000" cy="733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53"/>
          <p:cNvCxnSpPr>
            <a:stCxn id="794" idx="1"/>
            <a:endCxn id="803" idx="0"/>
          </p:cNvCxnSpPr>
          <p:nvPr/>
        </p:nvCxnSpPr>
        <p:spPr>
          <a:xfrm flipH="1">
            <a:off x="6950400" y="2066392"/>
            <a:ext cx="3507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53"/>
          <p:cNvCxnSpPr>
            <a:stCxn id="804" idx="6"/>
            <a:endCxn id="795" idx="1"/>
          </p:cNvCxnSpPr>
          <p:nvPr/>
        </p:nvCxnSpPr>
        <p:spPr>
          <a:xfrm>
            <a:off x="6416814" y="3309786"/>
            <a:ext cx="884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54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15" name="Google Shape;815;p54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18" name="Google Shape;818;p54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54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4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4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54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24" name="Google Shape;824;p54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4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4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4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4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Why to use </a:t>
            </a:r>
            <a:r>
              <a:rPr lang="en" sz="2700"/>
              <a:t>Web Scraping</a:t>
            </a:r>
            <a:endParaRPr sz="2700"/>
          </a:p>
        </p:txBody>
      </p:sp>
      <p:sp>
        <p:nvSpPr>
          <p:cNvPr id="831" name="Google Shape;831;p54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Accurate</a:t>
            </a:r>
            <a:endParaRPr/>
          </a:p>
        </p:txBody>
      </p:sp>
      <p:sp>
        <p:nvSpPr>
          <p:cNvPr id="832" name="Google Shape;832;p54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Faster</a:t>
            </a:r>
            <a:endParaRPr/>
          </a:p>
        </p:txBody>
      </p:sp>
      <p:sp>
        <p:nvSpPr>
          <p:cNvPr id="833" name="Google Shape;833;p54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Web Scraping tools to automate this process can help you do it in a fraction of the time.  </a:t>
            </a:r>
            <a:endParaRPr/>
          </a:p>
        </p:txBody>
      </p:sp>
      <p:sp>
        <p:nvSpPr>
          <p:cNvPr id="834" name="Google Shape;834;p54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 provides us with accurate and consistent data as there is less chance of error.</a:t>
            </a:r>
            <a:endParaRPr/>
          </a:p>
        </p:txBody>
      </p:sp>
      <p:sp>
        <p:nvSpPr>
          <p:cNvPr id="835" name="Google Shape;835;p54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4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4"/>
          <p:cNvSpPr/>
          <p:nvPr/>
        </p:nvSpPr>
        <p:spPr>
          <a:xfrm>
            <a:off x="2654050" y="2055288"/>
            <a:ext cx="535275" cy="535275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54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39" name="Google Shape;839;p5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54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44" name="Google Shape;844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46" name="Google Shape;846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9" name="Google Shape;849;p54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50" name="Google Shape;850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52" name="Google Shape;852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55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60" name="Google Shape;860;p55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5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55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63" name="Google Shape;863;p55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55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5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5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55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69" name="Google Shape;869;p55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55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5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5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5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Challenges of web scraping</a:t>
            </a:r>
            <a:endParaRPr sz="2700"/>
          </a:p>
        </p:txBody>
      </p:sp>
      <p:sp>
        <p:nvSpPr>
          <p:cNvPr id="876" name="Google Shape;876;p5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700"/>
              <a:t>Anti scraping</a:t>
            </a:r>
            <a:endParaRPr sz="1700"/>
          </a:p>
        </p:txBody>
      </p:sp>
      <p:sp>
        <p:nvSpPr>
          <p:cNvPr id="877" name="Google Shape;877;p5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878" name="Google Shape;878;p5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Webpages are updated </a:t>
            </a:r>
            <a:r>
              <a:rPr lang="en"/>
              <a:t>frequently which can break your script</a:t>
            </a:r>
            <a:endParaRPr/>
          </a:p>
        </p:txBody>
      </p:sp>
      <p:sp>
        <p:nvSpPr>
          <p:cNvPr id="879" name="Google Shape;879;p5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webpages make it harder for you to scrape them. This includes major to detect bots and block them</a:t>
            </a:r>
            <a:endParaRPr/>
          </a:p>
        </p:txBody>
      </p:sp>
      <p:sp>
        <p:nvSpPr>
          <p:cNvPr id="880" name="Google Shape;880;p55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5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55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83" name="Google Shape;883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85" name="Google Shape;885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8" name="Google Shape;888;p55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89" name="Google Shape;889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0" name="Google Shape;890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91" name="Google Shape;891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4" name="Google Shape;894;p55"/>
          <p:cNvGrpSpPr/>
          <p:nvPr/>
        </p:nvGrpSpPr>
        <p:grpSpPr>
          <a:xfrm>
            <a:off x="2712139" y="2170528"/>
            <a:ext cx="450872" cy="343776"/>
            <a:chOff x="713620" y="2113020"/>
            <a:chExt cx="472959" cy="360617"/>
          </a:xfrm>
        </p:grpSpPr>
        <p:sp>
          <p:nvSpPr>
            <p:cNvPr id="895" name="Google Shape;895;p55"/>
            <p:cNvSpPr/>
            <p:nvPr/>
          </p:nvSpPr>
          <p:spPr>
            <a:xfrm>
              <a:off x="908730" y="2307294"/>
              <a:ext cx="83172" cy="83199"/>
            </a:xfrm>
            <a:custGeom>
              <a:rect b="b" l="l" r="r" t="t"/>
              <a:pathLst>
                <a:path extrusionOk="0" h="3086" w="3085">
                  <a:moveTo>
                    <a:pt x="1535" y="1024"/>
                  </a:moveTo>
                  <a:cubicBezTo>
                    <a:pt x="1820" y="1024"/>
                    <a:pt x="2061" y="1250"/>
                    <a:pt x="2061" y="1535"/>
                  </a:cubicBezTo>
                  <a:cubicBezTo>
                    <a:pt x="2061" y="1822"/>
                    <a:pt x="1820" y="2047"/>
                    <a:pt x="1535" y="2047"/>
                  </a:cubicBezTo>
                  <a:cubicBezTo>
                    <a:pt x="1249" y="2047"/>
                    <a:pt x="1024" y="1822"/>
                    <a:pt x="1024" y="1535"/>
                  </a:cubicBezTo>
                  <a:cubicBezTo>
                    <a:pt x="1024" y="1250"/>
                    <a:pt x="1249" y="1024"/>
                    <a:pt x="1535" y="1024"/>
                  </a:cubicBezTo>
                  <a:close/>
                  <a:moveTo>
                    <a:pt x="1535" y="1"/>
                  </a:moveTo>
                  <a:cubicBezTo>
                    <a:pt x="693" y="1"/>
                    <a:pt x="0" y="693"/>
                    <a:pt x="0" y="1535"/>
                  </a:cubicBezTo>
                  <a:cubicBezTo>
                    <a:pt x="0" y="2394"/>
                    <a:pt x="693" y="3086"/>
                    <a:pt x="1535" y="3086"/>
                  </a:cubicBezTo>
                  <a:cubicBezTo>
                    <a:pt x="2392" y="3086"/>
                    <a:pt x="3084" y="2394"/>
                    <a:pt x="3084" y="1535"/>
                  </a:cubicBezTo>
                  <a:cubicBezTo>
                    <a:pt x="3084" y="693"/>
                    <a:pt x="2392" y="1"/>
                    <a:pt x="1535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825558" y="2224176"/>
              <a:ext cx="249515" cy="249461"/>
            </a:xfrm>
            <a:custGeom>
              <a:rect b="b" l="l" r="r" t="t"/>
              <a:pathLst>
                <a:path extrusionOk="0" h="9253" w="9255">
                  <a:moveTo>
                    <a:pt x="4620" y="2046"/>
                  </a:moveTo>
                  <a:cubicBezTo>
                    <a:pt x="6049" y="2046"/>
                    <a:pt x="7192" y="3204"/>
                    <a:pt x="7192" y="4618"/>
                  </a:cubicBezTo>
                  <a:cubicBezTo>
                    <a:pt x="7192" y="6033"/>
                    <a:pt x="6049" y="7192"/>
                    <a:pt x="4620" y="7192"/>
                  </a:cubicBezTo>
                  <a:cubicBezTo>
                    <a:pt x="3206" y="7192"/>
                    <a:pt x="2062" y="6033"/>
                    <a:pt x="2062" y="4618"/>
                  </a:cubicBezTo>
                  <a:cubicBezTo>
                    <a:pt x="2062" y="3204"/>
                    <a:pt x="3206" y="2046"/>
                    <a:pt x="4620" y="2046"/>
                  </a:cubicBezTo>
                  <a:close/>
                  <a:moveTo>
                    <a:pt x="4620" y="0"/>
                  </a:moveTo>
                  <a:cubicBezTo>
                    <a:pt x="2077" y="0"/>
                    <a:pt x="1" y="2076"/>
                    <a:pt x="1" y="4618"/>
                  </a:cubicBezTo>
                  <a:cubicBezTo>
                    <a:pt x="1" y="7176"/>
                    <a:pt x="2077" y="9252"/>
                    <a:pt x="4620" y="9252"/>
                  </a:cubicBezTo>
                  <a:cubicBezTo>
                    <a:pt x="7178" y="9252"/>
                    <a:pt x="9254" y="7176"/>
                    <a:pt x="9254" y="4618"/>
                  </a:cubicBezTo>
                  <a:cubicBezTo>
                    <a:pt x="9254" y="2076"/>
                    <a:pt x="7178" y="0"/>
                    <a:pt x="462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936310" y="2113020"/>
              <a:ext cx="28011" cy="83172"/>
            </a:xfrm>
            <a:custGeom>
              <a:rect b="b" l="l" r="r" t="t"/>
              <a:pathLst>
                <a:path extrusionOk="0" h="3085" w="1039">
                  <a:moveTo>
                    <a:pt x="512" y="1"/>
                  </a:moveTo>
                  <a:cubicBezTo>
                    <a:pt x="226" y="1"/>
                    <a:pt x="1" y="241"/>
                    <a:pt x="1" y="527"/>
                  </a:cubicBezTo>
                  <a:lnTo>
                    <a:pt x="1" y="2573"/>
                  </a:lnTo>
                  <a:cubicBezTo>
                    <a:pt x="1" y="2859"/>
                    <a:pt x="226" y="3084"/>
                    <a:pt x="512" y="3084"/>
                  </a:cubicBezTo>
                  <a:cubicBezTo>
                    <a:pt x="797" y="3084"/>
                    <a:pt x="1038" y="2859"/>
                    <a:pt x="1038" y="2573"/>
                  </a:cubicBezTo>
                  <a:lnTo>
                    <a:pt x="1038" y="527"/>
                  </a:lnTo>
                  <a:cubicBezTo>
                    <a:pt x="1038" y="241"/>
                    <a:pt x="797" y="1"/>
                    <a:pt x="51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767971" y="2168611"/>
              <a:ext cx="87243" cy="55538"/>
            </a:xfrm>
            <a:custGeom>
              <a:rect b="b" l="l" r="r" t="t"/>
              <a:pathLst>
                <a:path extrusionOk="0" h="2060" w="3236">
                  <a:moveTo>
                    <a:pt x="590" y="0"/>
                  </a:moveTo>
                  <a:cubicBezTo>
                    <a:pt x="401" y="0"/>
                    <a:pt x="221" y="106"/>
                    <a:pt x="136" y="286"/>
                  </a:cubicBezTo>
                  <a:cubicBezTo>
                    <a:pt x="0" y="541"/>
                    <a:pt x="106" y="842"/>
                    <a:pt x="361" y="978"/>
                  </a:cubicBezTo>
                  <a:lnTo>
                    <a:pt x="2423" y="2001"/>
                  </a:lnTo>
                  <a:cubicBezTo>
                    <a:pt x="2499" y="2041"/>
                    <a:pt x="2579" y="2060"/>
                    <a:pt x="2657" y="2060"/>
                  </a:cubicBezTo>
                  <a:cubicBezTo>
                    <a:pt x="2843" y="2060"/>
                    <a:pt x="3020" y="1955"/>
                    <a:pt x="3115" y="1775"/>
                  </a:cubicBezTo>
                  <a:cubicBezTo>
                    <a:pt x="3235" y="1519"/>
                    <a:pt x="3130" y="1203"/>
                    <a:pt x="2874" y="1083"/>
                  </a:cubicBezTo>
                  <a:lnTo>
                    <a:pt x="828" y="59"/>
                  </a:lnTo>
                  <a:cubicBezTo>
                    <a:pt x="752" y="19"/>
                    <a:pt x="670" y="0"/>
                    <a:pt x="59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1045417" y="2168611"/>
              <a:ext cx="86811" cy="55538"/>
            </a:xfrm>
            <a:custGeom>
              <a:rect b="b" l="l" r="r" t="t"/>
              <a:pathLst>
                <a:path extrusionOk="0" h="2060" w="3220">
                  <a:moveTo>
                    <a:pt x="2643" y="0"/>
                  </a:moveTo>
                  <a:cubicBezTo>
                    <a:pt x="2564" y="0"/>
                    <a:pt x="2484" y="19"/>
                    <a:pt x="2407" y="59"/>
                  </a:cubicBezTo>
                  <a:lnTo>
                    <a:pt x="347" y="1083"/>
                  </a:lnTo>
                  <a:cubicBezTo>
                    <a:pt x="106" y="1203"/>
                    <a:pt x="0" y="1519"/>
                    <a:pt x="120" y="1775"/>
                  </a:cubicBezTo>
                  <a:cubicBezTo>
                    <a:pt x="216" y="1955"/>
                    <a:pt x="393" y="2060"/>
                    <a:pt x="578" y="2060"/>
                  </a:cubicBezTo>
                  <a:cubicBezTo>
                    <a:pt x="657" y="2060"/>
                    <a:pt x="737" y="2041"/>
                    <a:pt x="813" y="2001"/>
                  </a:cubicBezTo>
                  <a:lnTo>
                    <a:pt x="2874" y="978"/>
                  </a:lnTo>
                  <a:cubicBezTo>
                    <a:pt x="3115" y="842"/>
                    <a:pt x="3220" y="541"/>
                    <a:pt x="3099" y="286"/>
                  </a:cubicBezTo>
                  <a:cubicBezTo>
                    <a:pt x="3005" y="106"/>
                    <a:pt x="2828" y="0"/>
                    <a:pt x="264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713620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4153" y="1"/>
                  </a:moveTo>
                  <a:cubicBezTo>
                    <a:pt x="1956" y="1204"/>
                    <a:pt x="271" y="2785"/>
                    <a:pt x="166" y="2889"/>
                  </a:cubicBezTo>
                  <a:cubicBezTo>
                    <a:pt x="60" y="2980"/>
                    <a:pt x="0" y="3116"/>
                    <a:pt x="0" y="3250"/>
                  </a:cubicBezTo>
                  <a:cubicBezTo>
                    <a:pt x="0" y="3386"/>
                    <a:pt x="60" y="3521"/>
                    <a:pt x="166" y="3627"/>
                  </a:cubicBezTo>
                  <a:cubicBezTo>
                    <a:pt x="271" y="3732"/>
                    <a:pt x="1956" y="5297"/>
                    <a:pt x="4153" y="6500"/>
                  </a:cubicBezTo>
                  <a:cubicBezTo>
                    <a:pt x="3506" y="5583"/>
                    <a:pt x="3129" y="4470"/>
                    <a:pt x="3129" y="3250"/>
                  </a:cubicBezTo>
                  <a:cubicBezTo>
                    <a:pt x="3129" y="2047"/>
                    <a:pt x="3506" y="919"/>
                    <a:pt x="415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1074614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0" y="1"/>
                  </a:moveTo>
                  <a:lnTo>
                    <a:pt x="0" y="1"/>
                  </a:lnTo>
                  <a:cubicBezTo>
                    <a:pt x="662" y="919"/>
                    <a:pt x="1039" y="2047"/>
                    <a:pt x="1039" y="3250"/>
                  </a:cubicBezTo>
                  <a:cubicBezTo>
                    <a:pt x="1039" y="4470"/>
                    <a:pt x="662" y="5583"/>
                    <a:pt x="0" y="6500"/>
                  </a:cubicBezTo>
                  <a:cubicBezTo>
                    <a:pt x="2213" y="5297"/>
                    <a:pt x="3898" y="3732"/>
                    <a:pt x="4002" y="3627"/>
                  </a:cubicBezTo>
                  <a:cubicBezTo>
                    <a:pt x="4108" y="3521"/>
                    <a:pt x="4153" y="3386"/>
                    <a:pt x="4153" y="3250"/>
                  </a:cubicBezTo>
                  <a:cubicBezTo>
                    <a:pt x="4153" y="3116"/>
                    <a:pt x="4108" y="2980"/>
                    <a:pt x="4002" y="2889"/>
                  </a:cubicBezTo>
                  <a:cubicBezTo>
                    <a:pt x="3898" y="2785"/>
                    <a:pt x="2213" y="1204"/>
                    <a:pt x="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55"/>
          <p:cNvGrpSpPr/>
          <p:nvPr/>
        </p:nvGrpSpPr>
        <p:grpSpPr>
          <a:xfrm>
            <a:off x="6037559" y="2180563"/>
            <a:ext cx="368141" cy="323678"/>
            <a:chOff x="3161130" y="2113020"/>
            <a:chExt cx="386175" cy="339534"/>
          </a:xfrm>
        </p:grpSpPr>
        <p:sp>
          <p:nvSpPr>
            <p:cNvPr id="903" name="Google Shape;903;p55"/>
            <p:cNvSpPr/>
            <p:nvPr/>
          </p:nvSpPr>
          <p:spPr>
            <a:xfrm>
              <a:off x="3320140" y="2293922"/>
              <a:ext cx="68182" cy="22754"/>
            </a:xfrm>
            <a:custGeom>
              <a:rect b="b" l="l" r="r" t="t"/>
              <a:pathLst>
                <a:path extrusionOk="0" h="844" w="2529">
                  <a:moveTo>
                    <a:pt x="1" y="1"/>
                  </a:moveTo>
                  <a:lnTo>
                    <a:pt x="1" y="843"/>
                  </a:lnTo>
                  <a:lnTo>
                    <a:pt x="2528" y="843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3161130" y="2171442"/>
              <a:ext cx="386175" cy="281112"/>
            </a:xfrm>
            <a:custGeom>
              <a:rect b="b" l="l" r="r" t="t"/>
              <a:pathLst>
                <a:path extrusionOk="0" h="10427" w="14324">
                  <a:moveTo>
                    <a:pt x="1" y="0"/>
                  </a:moveTo>
                  <a:lnTo>
                    <a:pt x="1" y="9162"/>
                  </a:lnTo>
                  <a:cubicBezTo>
                    <a:pt x="1" y="9854"/>
                    <a:pt x="572" y="10426"/>
                    <a:pt x="1265" y="10426"/>
                  </a:cubicBezTo>
                  <a:lnTo>
                    <a:pt x="13060" y="10426"/>
                  </a:lnTo>
                  <a:cubicBezTo>
                    <a:pt x="13752" y="10426"/>
                    <a:pt x="14324" y="9854"/>
                    <a:pt x="14324" y="9162"/>
                  </a:cubicBezTo>
                  <a:lnTo>
                    <a:pt x="14324" y="0"/>
                  </a:lnTo>
                  <a:lnTo>
                    <a:pt x="12805" y="4528"/>
                  </a:lnTo>
                  <a:cubicBezTo>
                    <a:pt x="12639" y="5040"/>
                    <a:pt x="12157" y="5386"/>
                    <a:pt x="11616" y="5386"/>
                  </a:cubicBezTo>
                  <a:lnTo>
                    <a:pt x="9254" y="5386"/>
                  </a:lnTo>
                  <a:lnTo>
                    <a:pt x="9254" y="5808"/>
                  </a:lnTo>
                  <a:cubicBezTo>
                    <a:pt x="9254" y="6033"/>
                    <a:pt x="9074" y="6229"/>
                    <a:pt x="8847" y="6229"/>
                  </a:cubicBezTo>
                  <a:lnTo>
                    <a:pt x="5493" y="6229"/>
                  </a:lnTo>
                  <a:cubicBezTo>
                    <a:pt x="5252" y="6229"/>
                    <a:pt x="5072" y="6033"/>
                    <a:pt x="5072" y="5808"/>
                  </a:cubicBezTo>
                  <a:lnTo>
                    <a:pt x="5072" y="5386"/>
                  </a:lnTo>
                  <a:lnTo>
                    <a:pt x="2709" y="5386"/>
                  </a:lnTo>
                  <a:cubicBezTo>
                    <a:pt x="2167" y="5386"/>
                    <a:pt x="1686" y="5040"/>
                    <a:pt x="1521" y="4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3180595" y="2113020"/>
              <a:ext cx="347245" cy="180929"/>
            </a:xfrm>
            <a:custGeom>
              <a:rect b="b" l="l" r="r" t="t"/>
              <a:pathLst>
                <a:path extrusionOk="0" h="6711" w="12880">
                  <a:moveTo>
                    <a:pt x="8125" y="843"/>
                  </a:moveTo>
                  <a:cubicBezTo>
                    <a:pt x="8352" y="843"/>
                    <a:pt x="8532" y="1038"/>
                    <a:pt x="8532" y="1264"/>
                  </a:cubicBezTo>
                  <a:lnTo>
                    <a:pt x="8532" y="1686"/>
                  </a:lnTo>
                  <a:lnTo>
                    <a:pt x="4350" y="1686"/>
                  </a:lnTo>
                  <a:lnTo>
                    <a:pt x="4350" y="1264"/>
                  </a:lnTo>
                  <a:cubicBezTo>
                    <a:pt x="4350" y="1038"/>
                    <a:pt x="4530" y="843"/>
                    <a:pt x="4771" y="843"/>
                  </a:cubicBezTo>
                  <a:close/>
                  <a:moveTo>
                    <a:pt x="4771" y="1"/>
                  </a:moveTo>
                  <a:cubicBezTo>
                    <a:pt x="4063" y="1"/>
                    <a:pt x="3507" y="572"/>
                    <a:pt x="3507" y="1264"/>
                  </a:cubicBezTo>
                  <a:lnTo>
                    <a:pt x="3507" y="1686"/>
                  </a:lnTo>
                  <a:lnTo>
                    <a:pt x="1" y="1686"/>
                  </a:lnTo>
                  <a:lnTo>
                    <a:pt x="1581" y="6424"/>
                  </a:lnTo>
                  <a:cubicBezTo>
                    <a:pt x="1641" y="6605"/>
                    <a:pt x="1806" y="6711"/>
                    <a:pt x="1987" y="6711"/>
                  </a:cubicBezTo>
                  <a:lnTo>
                    <a:pt x="4350" y="6711"/>
                  </a:lnTo>
                  <a:lnTo>
                    <a:pt x="4350" y="6290"/>
                  </a:lnTo>
                  <a:cubicBezTo>
                    <a:pt x="4350" y="6063"/>
                    <a:pt x="4530" y="5883"/>
                    <a:pt x="4771" y="5883"/>
                  </a:cubicBezTo>
                  <a:lnTo>
                    <a:pt x="8125" y="5883"/>
                  </a:lnTo>
                  <a:cubicBezTo>
                    <a:pt x="8352" y="5883"/>
                    <a:pt x="8532" y="6063"/>
                    <a:pt x="8532" y="6290"/>
                  </a:cubicBezTo>
                  <a:lnTo>
                    <a:pt x="8532" y="6711"/>
                  </a:lnTo>
                  <a:lnTo>
                    <a:pt x="10894" y="6711"/>
                  </a:lnTo>
                  <a:cubicBezTo>
                    <a:pt x="11074" y="6711"/>
                    <a:pt x="11240" y="6605"/>
                    <a:pt x="11301" y="6424"/>
                  </a:cubicBezTo>
                  <a:lnTo>
                    <a:pt x="12880" y="1686"/>
                  </a:lnTo>
                  <a:lnTo>
                    <a:pt x="9375" y="1686"/>
                  </a:lnTo>
                  <a:lnTo>
                    <a:pt x="9375" y="1264"/>
                  </a:lnTo>
                  <a:cubicBezTo>
                    <a:pt x="9375" y="572"/>
                    <a:pt x="8817" y="1"/>
                    <a:pt x="8125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6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6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6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Web Scraping tools</a:t>
            </a:r>
            <a:endParaRPr sz="4000"/>
          </a:p>
        </p:txBody>
      </p:sp>
      <p:sp>
        <p:nvSpPr>
          <p:cNvPr id="913" name="Google Shape;913;p56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914" name="Google Shape;914;p56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Let’s explore </a:t>
            </a:r>
            <a:r>
              <a:rPr lang="en"/>
              <a:t>the tools we can use </a:t>
            </a:r>
            <a:endParaRPr/>
          </a:p>
        </p:txBody>
      </p:sp>
      <p:grpSp>
        <p:nvGrpSpPr>
          <p:cNvPr id="915" name="Google Shape;915;p56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6" name="Google Shape;916;p56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8" name="Google Shape;918;p56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19" name="Google Shape;919;p56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56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56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6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1764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3" name="Google Shape;953;p56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4" name="Google Shape;954;p5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6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6" name="Google Shape;956;p56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7" name="Google Shape;957;p56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6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56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0" name="Google Shape;960;p56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56"/>
            <p:cNvGrpSpPr/>
            <p:nvPr/>
          </p:nvGrpSpPr>
          <p:grpSpPr>
            <a:xfrm rot="5400000">
              <a:off x="4518357" y="2551305"/>
              <a:ext cx="575162" cy="188875"/>
              <a:chOff x="6872640" y="3345236"/>
              <a:chExt cx="575162" cy="188875"/>
            </a:xfrm>
          </p:grpSpPr>
          <p:sp>
            <p:nvSpPr>
              <p:cNvPr id="963" name="Google Shape;963;p5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7"/>
          <p:cNvSpPr/>
          <p:nvPr/>
        </p:nvSpPr>
        <p:spPr>
          <a:xfrm>
            <a:off x="1049075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7"/>
          <p:cNvSpPr/>
          <p:nvPr/>
        </p:nvSpPr>
        <p:spPr>
          <a:xfrm>
            <a:off x="3595796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7"/>
          <p:cNvSpPr/>
          <p:nvPr/>
        </p:nvSpPr>
        <p:spPr>
          <a:xfrm>
            <a:off x="6142524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2" name="Google Shape;972;p57"/>
          <p:cNvGrpSpPr/>
          <p:nvPr/>
        </p:nvGrpSpPr>
        <p:grpSpPr>
          <a:xfrm>
            <a:off x="1115172" y="1567944"/>
            <a:ext cx="1750805" cy="94001"/>
            <a:chOff x="3569131" y="3296864"/>
            <a:chExt cx="2721600" cy="146100"/>
          </a:xfrm>
        </p:grpSpPr>
        <p:sp>
          <p:nvSpPr>
            <p:cNvPr id="973" name="Google Shape;973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4" name="Google Shape;974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75" name="Google Shape;975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8" name="Google Shape;978;p57"/>
          <p:cNvGrpSpPr/>
          <p:nvPr/>
        </p:nvGrpSpPr>
        <p:grpSpPr>
          <a:xfrm>
            <a:off x="3696597" y="1567944"/>
            <a:ext cx="1750805" cy="94001"/>
            <a:chOff x="3569131" y="3296864"/>
            <a:chExt cx="2721600" cy="146100"/>
          </a:xfrm>
        </p:grpSpPr>
        <p:sp>
          <p:nvSpPr>
            <p:cNvPr id="979" name="Google Shape;979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0" name="Google Shape;980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1" name="Google Shape;981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4" name="Google Shape;984;p57"/>
          <p:cNvGrpSpPr/>
          <p:nvPr/>
        </p:nvGrpSpPr>
        <p:grpSpPr>
          <a:xfrm>
            <a:off x="6243322" y="1567944"/>
            <a:ext cx="1750805" cy="94001"/>
            <a:chOff x="3569131" y="3296864"/>
            <a:chExt cx="2721600" cy="146100"/>
          </a:xfrm>
        </p:grpSpPr>
        <p:sp>
          <p:nvSpPr>
            <p:cNvPr id="985" name="Google Shape;985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6" name="Google Shape;986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7" name="Google Shape;987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0" name="Google Shape;99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tools to use?</a:t>
            </a:r>
            <a:endParaRPr/>
          </a:p>
        </p:txBody>
      </p:sp>
      <p:sp>
        <p:nvSpPr>
          <p:cNvPr id="991" name="Google Shape;991;p57"/>
          <p:cNvSpPr txBox="1"/>
          <p:nvPr>
            <p:ph idx="1" type="subTitle"/>
          </p:nvPr>
        </p:nvSpPr>
        <p:spPr>
          <a:xfrm>
            <a:off x="937625" y="35987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Beautiful soap </a:t>
            </a:r>
            <a:r>
              <a:rPr lang="en"/>
              <a:t>is a Python library for pulling data out of HTML and XML files. It’s </a:t>
            </a:r>
            <a:r>
              <a:rPr lang="en"/>
              <a:t>beginner</a:t>
            </a:r>
            <a:r>
              <a:rPr lang="en"/>
              <a:t> friendly but need other libraries to work.</a:t>
            </a:r>
            <a:endParaRPr/>
          </a:p>
        </p:txBody>
      </p:sp>
      <p:sp>
        <p:nvSpPr>
          <p:cNvPr id="992" name="Google Shape;992;p57"/>
          <p:cNvSpPr txBox="1"/>
          <p:nvPr>
            <p:ph idx="4" type="subTitle"/>
          </p:nvPr>
        </p:nvSpPr>
        <p:spPr>
          <a:xfrm>
            <a:off x="3484346" y="35144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Scrapy is a web-crawling framework. Fast and can handle large data but isn’t </a:t>
            </a:r>
            <a:r>
              <a:rPr lang="en"/>
              <a:t>beginner friendly</a:t>
            </a:r>
            <a:r>
              <a:rPr lang="en"/>
              <a:t> </a:t>
            </a:r>
            <a:endParaRPr/>
          </a:p>
        </p:txBody>
      </p:sp>
      <p:sp>
        <p:nvSpPr>
          <p:cNvPr id="993" name="Google Shape;993;p57"/>
          <p:cNvSpPr txBox="1"/>
          <p:nvPr>
            <p:ph idx="6" type="subTitle"/>
          </p:nvPr>
        </p:nvSpPr>
        <p:spPr>
          <a:xfrm>
            <a:off x="6031075" y="3629425"/>
            <a:ext cx="2331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Selenium is primarily used for automating </a:t>
            </a:r>
            <a:r>
              <a:rPr lang="en"/>
              <a:t>web browser interactions. </a:t>
            </a:r>
            <a:r>
              <a:rPr lang="en"/>
              <a:t>It can be used with Scrapy and other tools to create a powerful web scraper.</a:t>
            </a:r>
            <a:endParaRPr/>
          </a:p>
        </p:txBody>
      </p:sp>
      <p:sp>
        <p:nvSpPr>
          <p:cNvPr id="994" name="Google Shape;994;p57"/>
          <p:cNvSpPr/>
          <p:nvPr/>
        </p:nvSpPr>
        <p:spPr>
          <a:xfrm>
            <a:off x="1624625" y="17356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4171346" y="17356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/>
          <p:nvPr/>
        </p:nvSpPr>
        <p:spPr>
          <a:xfrm>
            <a:off x="6718074" y="17356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104907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3595800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614252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57"/>
          <p:cNvGrpSpPr/>
          <p:nvPr/>
        </p:nvGrpSpPr>
        <p:grpSpPr>
          <a:xfrm>
            <a:off x="4363255" y="1925327"/>
            <a:ext cx="417492" cy="473800"/>
            <a:chOff x="2423775" y="3226875"/>
            <a:chExt cx="259925" cy="295000"/>
          </a:xfrm>
        </p:grpSpPr>
        <p:sp>
          <p:nvSpPr>
            <p:cNvPr id="1001" name="Google Shape;1001;p5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57"/>
          <p:cNvGrpSpPr/>
          <p:nvPr/>
        </p:nvGrpSpPr>
        <p:grpSpPr>
          <a:xfrm>
            <a:off x="1784623" y="1914047"/>
            <a:ext cx="471637" cy="473794"/>
            <a:chOff x="-49764975" y="3551225"/>
            <a:chExt cx="299300" cy="300650"/>
          </a:xfrm>
        </p:grpSpPr>
        <p:sp>
          <p:nvSpPr>
            <p:cNvPr id="1005" name="Google Shape;1005;p57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57"/>
          <p:cNvGrpSpPr/>
          <p:nvPr/>
        </p:nvGrpSpPr>
        <p:grpSpPr>
          <a:xfrm>
            <a:off x="6882246" y="1899290"/>
            <a:ext cx="474091" cy="473785"/>
            <a:chOff x="-61351725" y="3372400"/>
            <a:chExt cx="310350" cy="310150"/>
          </a:xfrm>
        </p:grpSpPr>
        <p:sp>
          <p:nvSpPr>
            <p:cNvPr id="1017" name="Google Shape;1017;p57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0" name="Google Shape;10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00" y="2957906"/>
            <a:ext cx="1027751" cy="44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362" y="2959402"/>
            <a:ext cx="1097280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88" y="2959412"/>
            <a:ext cx="1097280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/>
          <p:nvPr>
            <p:ph type="title"/>
          </p:nvPr>
        </p:nvSpPr>
        <p:spPr>
          <a:xfrm>
            <a:off x="646650" y="1400850"/>
            <a:ext cx="385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2000"/>
              <a:t>Inspect Your Data Source</a:t>
            </a:r>
            <a:endParaRPr sz="2000"/>
          </a:p>
        </p:txBody>
      </p:sp>
      <p:sp>
        <p:nvSpPr>
          <p:cNvPr id="1028" name="Google Shape;1028;p58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The first step in any web scraping project is to</a:t>
            </a: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:</a:t>
            </a:r>
            <a:br>
              <a:rPr lang="en"/>
            </a:b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"/>
              <a:t>Find a Website 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"/>
              <a:t>Inspect the site structure using Developer Tools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"/>
              <a:t>Understand the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And the most important thing: Legal and Ethical Considerations</a:t>
            </a:r>
            <a:endParaRPr/>
          </a:p>
        </p:txBody>
      </p:sp>
      <p:grpSp>
        <p:nvGrpSpPr>
          <p:cNvPr id="1029" name="Google Shape;1029;p58"/>
          <p:cNvGrpSpPr/>
          <p:nvPr/>
        </p:nvGrpSpPr>
        <p:grpSpPr>
          <a:xfrm>
            <a:off x="4646884" y="1534161"/>
            <a:ext cx="3852079" cy="2198521"/>
            <a:chOff x="4646884" y="1534161"/>
            <a:chExt cx="3852079" cy="2198521"/>
          </a:xfrm>
        </p:grpSpPr>
        <p:grpSp>
          <p:nvGrpSpPr>
            <p:cNvPr id="1030" name="Google Shape;1030;p58"/>
            <p:cNvGrpSpPr/>
            <p:nvPr/>
          </p:nvGrpSpPr>
          <p:grpSpPr>
            <a:xfrm flipH="1">
              <a:off x="4994335" y="1705248"/>
              <a:ext cx="861213" cy="1229177"/>
              <a:chOff x="5484389" y="2699155"/>
              <a:chExt cx="1632940" cy="2330636"/>
            </a:xfrm>
          </p:grpSpPr>
          <p:sp>
            <p:nvSpPr>
              <p:cNvPr id="1031" name="Google Shape;1031;p58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58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58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034" name="Google Shape;1034;p58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rect b="b" l="l" r="r" t="t"/>
                <a:pathLst>
                  <a:path extrusionOk="0" h="68844" w="81994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58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rect b="b" l="l" r="r" t="t"/>
                <a:pathLst>
                  <a:path extrusionOk="0" h="22358" w="8692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8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rect b="b" l="l" r="r" t="t"/>
                <a:pathLst>
                  <a:path extrusionOk="0" h="33288" w="8676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8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rect b="b" l="l" r="r" t="t"/>
                <a:pathLst>
                  <a:path extrusionOk="0" h="15325" w="8693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8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rect b="b" l="l" r="r" t="t"/>
                <a:pathLst>
                  <a:path extrusionOk="0" h="43766" w="8693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8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rect b="b" l="l" r="r" t="t"/>
                <a:pathLst>
                  <a:path extrusionOk="0" h="27493" w="8693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0" name="Google Shape;1040;p58"/>
            <p:cNvSpPr/>
            <p:nvPr/>
          </p:nvSpPr>
          <p:spPr>
            <a:xfrm>
              <a:off x="5502493" y="1742498"/>
              <a:ext cx="2205463" cy="1990184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fmla="val 298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7623185" y="1534161"/>
              <a:ext cx="392668" cy="392668"/>
            </a:xfrm>
            <a:custGeom>
              <a:rect b="b" l="l" r="r" t="t"/>
              <a:pathLst>
                <a:path extrusionOk="0" h="34108" w="34108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7958977" y="2642526"/>
              <a:ext cx="158067" cy="150284"/>
            </a:xfrm>
            <a:custGeom>
              <a:rect b="b" l="l" r="r" t="t"/>
              <a:pathLst>
                <a:path extrusionOk="0" h="13054" w="1373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8190805" y="2642526"/>
              <a:ext cx="158078" cy="150284"/>
            </a:xfrm>
            <a:custGeom>
              <a:rect b="b" l="l" r="r" t="t"/>
              <a:pathLst>
                <a:path extrusionOk="0" h="13054" w="13731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7340204" y="3651372"/>
              <a:ext cx="334496" cy="52819"/>
            </a:xfrm>
            <a:custGeom>
              <a:rect b="b" l="l" r="r" t="t"/>
              <a:pathLst>
                <a:path extrusionOk="0" h="4588" w="29055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7724742" y="3651372"/>
              <a:ext cx="197543" cy="52819"/>
            </a:xfrm>
            <a:custGeom>
              <a:rect b="b" l="l" r="r" t="t"/>
              <a:pathLst>
                <a:path extrusionOk="0" h="4588" w="17159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7347987" y="3531659"/>
              <a:ext cx="193099" cy="21505"/>
            </a:xfrm>
            <a:custGeom>
              <a:rect b="b" l="l" r="r" t="t"/>
              <a:pathLst>
                <a:path extrusionOk="0" h="1868" w="16773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5725006" y="1597909"/>
              <a:ext cx="786442" cy="495878"/>
            </a:xfrm>
            <a:custGeom>
              <a:rect b="b" l="l" r="r" t="t"/>
              <a:pathLst>
                <a:path extrusionOk="0" h="43073" w="68312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5829338" y="1701676"/>
              <a:ext cx="173459" cy="173459"/>
            </a:xfrm>
            <a:custGeom>
              <a:rect b="b" l="l" r="r" t="t"/>
              <a:pathLst>
                <a:path extrusionOk="0" h="15067" w="15067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5876783" y="1755788"/>
              <a:ext cx="78389" cy="71907"/>
            </a:xfrm>
            <a:custGeom>
              <a:rect b="b" l="l" r="r" t="t"/>
              <a:pathLst>
                <a:path extrusionOk="0" h="6246" w="6809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p58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054" name="Google Shape;1054;p58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rect b="b" l="l" r="r" t="t"/>
                <a:pathLst>
                  <a:path extrusionOk="0" h="1868" w="49207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8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6" name="Google Shape;1056;p58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57" name="Google Shape;1057;p58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8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8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58"/>
            <p:cNvSpPr/>
            <p:nvPr/>
          </p:nvSpPr>
          <p:spPr>
            <a:xfrm>
              <a:off x="7340204" y="3119697"/>
              <a:ext cx="582060" cy="321705"/>
            </a:xfrm>
            <a:custGeom>
              <a:rect b="b" l="l" r="r" t="t"/>
              <a:pathLst>
                <a:path extrusionOk="0" h="27944" w="50559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7584271" y="3226677"/>
              <a:ext cx="98029" cy="107930"/>
            </a:xfrm>
            <a:custGeom>
              <a:rect b="b" l="l" r="r" t="t"/>
              <a:pathLst>
                <a:path extrusionOk="0" h="9375" w="8515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7198075" y="1534161"/>
              <a:ext cx="817756" cy="817767"/>
            </a:xfrm>
            <a:custGeom>
              <a:rect b="b" l="l" r="r" t="t"/>
              <a:pathLst>
                <a:path extrusionOk="0" h="71033" w="71032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3" name="Google Shape;1063;p58"/>
            <p:cNvGrpSpPr/>
            <p:nvPr/>
          </p:nvGrpSpPr>
          <p:grpSpPr>
            <a:xfrm rot="5400000">
              <a:off x="7923907" y="2020855"/>
              <a:ext cx="575162" cy="188875"/>
              <a:chOff x="6872640" y="3345236"/>
              <a:chExt cx="575162" cy="188875"/>
            </a:xfrm>
          </p:grpSpPr>
          <p:sp>
            <p:nvSpPr>
              <p:cNvPr id="1064" name="Google Shape;1064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6" name="Google Shape;1066;p58"/>
            <p:cNvGrpSpPr/>
            <p:nvPr/>
          </p:nvGrpSpPr>
          <p:grpSpPr>
            <a:xfrm rot="-6299960">
              <a:off x="4640188" y="2322758"/>
              <a:ext cx="575145" cy="188870"/>
              <a:chOff x="6872640" y="3345236"/>
              <a:chExt cx="575162" cy="188875"/>
            </a:xfrm>
          </p:grpSpPr>
          <p:sp>
            <p:nvSpPr>
              <p:cNvPr id="1067" name="Google Shape;1067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9" name="Google Shape;1069;p58"/>
          <p:cNvSpPr/>
          <p:nvPr/>
        </p:nvSpPr>
        <p:spPr>
          <a:xfrm>
            <a:off x="719996" y="72302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8"/>
          <p:cNvSpPr txBox="1"/>
          <p:nvPr>
            <p:ph idx="4294967295" type="title"/>
          </p:nvPr>
        </p:nvSpPr>
        <p:spPr>
          <a:xfrm>
            <a:off x="783750" y="93457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9"/>
          <p:cNvSpPr/>
          <p:nvPr/>
        </p:nvSpPr>
        <p:spPr>
          <a:xfrm>
            <a:off x="87545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9"/>
          <p:cNvSpPr/>
          <p:nvPr/>
        </p:nvSpPr>
        <p:spPr>
          <a:xfrm>
            <a:off x="632520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/>
              <a:t>considerations</a:t>
            </a:r>
            <a:endParaRPr/>
          </a:p>
        </p:txBody>
      </p:sp>
      <p:sp>
        <p:nvSpPr>
          <p:cNvPr id="1078" name="Google Shape;1078;p59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Legal </a:t>
            </a:r>
            <a:endParaRPr/>
          </a:p>
        </p:txBody>
      </p:sp>
      <p:sp>
        <p:nvSpPr>
          <p:cNvPr id="1079" name="Google Shape;1079;p59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1080" name="Google Shape;1080;p59"/>
          <p:cNvSpPr txBox="1"/>
          <p:nvPr>
            <p:ph idx="1" type="subTitle"/>
          </p:nvPr>
        </p:nvSpPr>
        <p:spPr>
          <a:xfrm>
            <a:off x="6240300" y="3209425"/>
            <a:ext cx="2271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Respect others </a:t>
            </a:r>
            <a:r>
              <a:rPr lang="en" sz="1300"/>
              <a:t>privacy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Data collection ethics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 Malicious uses</a:t>
            </a:r>
            <a:endParaRPr sz="1200"/>
          </a:p>
        </p:txBody>
      </p:sp>
      <p:sp>
        <p:nvSpPr>
          <p:cNvPr id="1081" name="Google Shape;1081;p59"/>
          <p:cNvSpPr txBox="1"/>
          <p:nvPr>
            <p:ph idx="2" type="subTitle"/>
          </p:nvPr>
        </p:nvSpPr>
        <p:spPr>
          <a:xfrm>
            <a:off x="494750" y="3323325"/>
            <a:ext cx="2333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/>
              <a:t>Don't break the website with too much requests.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sure you are not breaking any of the site rules.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</a:t>
            </a:r>
            <a:r>
              <a:rPr lang="en" sz="1200"/>
              <a:t>espect c</a:t>
            </a:r>
            <a:r>
              <a:rPr lang="en" sz="1200"/>
              <a:t>opyright and intellectual property</a:t>
            </a:r>
            <a:endParaRPr sz="1200"/>
          </a:p>
        </p:txBody>
      </p:sp>
      <p:sp>
        <p:nvSpPr>
          <p:cNvPr id="1082" name="Google Shape;1082;p59"/>
          <p:cNvSpPr/>
          <p:nvPr/>
        </p:nvSpPr>
        <p:spPr>
          <a:xfrm>
            <a:off x="1472185" y="18069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9"/>
          <p:cNvSpPr/>
          <p:nvPr/>
        </p:nvSpPr>
        <p:spPr>
          <a:xfrm>
            <a:off x="6937798" y="18218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59"/>
          <p:cNvGrpSpPr/>
          <p:nvPr/>
        </p:nvGrpSpPr>
        <p:grpSpPr>
          <a:xfrm>
            <a:off x="2947116" y="1303644"/>
            <a:ext cx="3293177" cy="2872933"/>
            <a:chOff x="2947116" y="1303644"/>
            <a:chExt cx="3293177" cy="2872933"/>
          </a:xfrm>
        </p:grpSpPr>
        <p:sp>
          <p:nvSpPr>
            <p:cNvPr id="1085" name="Google Shape;1085;p59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fmla="val 86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9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Google Shape;1087;p59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1088" name="Google Shape;1088;p5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0" name="Google Shape;1090;p59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1091" name="Google Shape;1091;p59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rect b="b" l="l" r="r" t="t"/>
                <a:pathLst>
                  <a:path extrusionOk="0" h="118352" w="93199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59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59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rect b="b" l="l" r="r" t="t"/>
                <a:pathLst>
                  <a:path extrusionOk="0" h="4213" w="37723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59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9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rect b="b" l="l" r="r" t="t"/>
                <a:pathLst>
                  <a:path extrusionOk="0" h="4195" w="37723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9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rect b="b" l="l" r="r" t="t"/>
                <a:pathLst>
                  <a:path extrusionOk="0" h="4212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9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rect b="b" l="l" r="r" t="t"/>
                <a:pathLst>
                  <a:path extrusionOk="0" h="4196" w="37723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9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rect b="b" l="l" r="r" t="t"/>
                <a:pathLst>
                  <a:path extrusionOk="0" h="4197" w="43467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59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rect b="b" l="l" r="r" t="t"/>
                <a:pathLst>
                  <a:path extrusionOk="0" h="4213" w="31438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59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59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59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59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p59"/>
            <p:cNvGrpSpPr/>
            <p:nvPr/>
          </p:nvGrpSpPr>
          <p:grpSpPr>
            <a:xfrm>
              <a:off x="4352235" y="2571740"/>
              <a:ext cx="1271829" cy="1270824"/>
              <a:chOff x="4427562" y="2934395"/>
              <a:chExt cx="811219" cy="810577"/>
            </a:xfrm>
          </p:grpSpPr>
          <p:sp>
            <p:nvSpPr>
              <p:cNvPr id="1105" name="Google Shape;1105;p59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9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rect b="b" l="l" r="r" t="t"/>
                <a:pathLst>
                  <a:path extrusionOk="0" h="45892" w="45893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9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rect b="b" l="l" r="r" t="t"/>
                <a:pathLst>
                  <a:path extrusionOk="0" h="31303" w="31303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9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rect b="b" l="l" r="r" t="t"/>
                <a:pathLst>
                  <a:path extrusionOk="0" h="16714" w="16714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9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rect b="b" l="l" r="r" t="t"/>
                <a:pathLst>
                  <a:path extrusionOk="0" h="30170" w="30276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9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rect b="b" l="l" r="r" t="t"/>
                <a:pathLst>
                  <a:path extrusionOk="0" h="7076" w="7077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1" name="Google Shape;1111;p59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1112" name="Google Shape;1112;p59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9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rect b="b" l="l" r="r" t="t"/>
                <a:pathLst>
                  <a:path extrusionOk="0" h="23553" w="47105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9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rect b="b" l="l" r="r" t="t"/>
                <a:pathLst>
                  <a:path extrusionOk="0" h="17725" w="15145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rect b="b" l="l" r="r" t="t"/>
                <a:pathLst>
                  <a:path extrusionOk="0" h="17725" w="15147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rect b="b" l="l" r="r" t="t"/>
                <a:pathLst>
                  <a:path extrusionOk="0" h="20267" w="17421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9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rect b="b" l="l" r="r" t="t"/>
                <a:pathLst>
                  <a:path extrusionOk="0" h="14321" w="32566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9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rect b="b" l="l" r="r" t="t"/>
                <a:pathLst>
                  <a:path extrusionOk="0" h="10228" w="10211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59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1120" name="Google Shape;1120;p59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rect b="b" l="l" r="r" t="t"/>
                <a:pathLst>
                  <a:path extrusionOk="0" h="55075" w="105363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9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rect b="b" l="l" r="r" t="t"/>
                <a:pathLst>
                  <a:path extrusionOk="0" h="6757" w="59236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9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rect b="b" l="l" r="r" t="t"/>
                <a:pathLst>
                  <a:path extrusionOk="0" h="6758" w="59236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9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rect b="b" l="l" r="r" t="t"/>
                <a:pathLst>
                  <a:path extrusionOk="0" h="14067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9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rect b="b" l="l" r="r" t="t"/>
                <a:pathLst>
                  <a:path extrusionOk="0" h="14068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59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9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7" name="Google Shape;1127;p59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1128" name="Google Shape;1128;p5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0" name="Google Shape;1130;p59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1131" name="Google Shape;1131;p5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5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p59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1135" name="Google Shape;1135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8" name="Google Shape;1138;p59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1139" name="Google Shape;1139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2" name="Google Shape;1142;p59"/>
          <p:cNvSpPr/>
          <p:nvPr/>
        </p:nvSpPr>
        <p:spPr>
          <a:xfrm>
            <a:off x="7127302" y="2021600"/>
            <a:ext cx="348188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09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59"/>
          <p:cNvGrpSpPr/>
          <p:nvPr/>
        </p:nvGrpSpPr>
        <p:grpSpPr>
          <a:xfrm>
            <a:off x="1656250" y="1995200"/>
            <a:ext cx="403884" cy="350659"/>
            <a:chOff x="2378697" y="1566649"/>
            <a:chExt cx="373207" cy="371185"/>
          </a:xfrm>
        </p:grpSpPr>
        <p:sp>
          <p:nvSpPr>
            <p:cNvPr id="1144" name="Google Shape;1144;p59"/>
            <p:cNvSpPr/>
            <p:nvPr/>
          </p:nvSpPr>
          <p:spPr>
            <a:xfrm>
              <a:off x="2523930" y="1725254"/>
              <a:ext cx="88833" cy="87997"/>
            </a:xfrm>
            <a:custGeom>
              <a:rect b="b" l="l" r="r" t="t"/>
              <a:pathLst>
                <a:path extrusionOk="0" h="3264" w="3295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2697094" y="1588244"/>
              <a:ext cx="54810" cy="52653"/>
            </a:xfrm>
            <a:custGeom>
              <a:rect b="b" l="l" r="r" t="t"/>
              <a:pathLst>
                <a:path extrusionOk="0" h="1953" w="2033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2597315" y="1625475"/>
              <a:ext cx="115227" cy="115227"/>
            </a:xfrm>
            <a:custGeom>
              <a:rect b="b" l="l" r="r" t="t"/>
              <a:pathLst>
                <a:path extrusionOk="0" h="4274" w="4274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2384763" y="1572742"/>
              <a:ext cx="59689" cy="59231"/>
            </a:xfrm>
            <a:custGeom>
              <a:rect b="b" l="l" r="r" t="t"/>
              <a:pathLst>
                <a:path extrusionOk="0" h="2197" w="2214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2378697" y="1566649"/>
              <a:ext cx="284509" cy="371185"/>
            </a:xfrm>
            <a:custGeom>
              <a:rect b="b" l="l" r="r" t="t"/>
              <a:pathLst>
                <a:path extrusionOk="0" h="13768" w="10553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2471196" y="1872483"/>
              <a:ext cx="235280" cy="65351"/>
            </a:xfrm>
            <a:custGeom>
              <a:rect b="b" l="l" r="r" t="t"/>
              <a:pathLst>
                <a:path extrusionOk="0" h="2424" w="8727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