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3"/>
  </p:notesMasterIdLst>
  <p:sldIdLst>
    <p:sldId id="256" r:id="rId2"/>
    <p:sldId id="285" r:id="rId3"/>
    <p:sldId id="257" r:id="rId4"/>
    <p:sldId id="259" r:id="rId5"/>
    <p:sldId id="261" r:id="rId6"/>
    <p:sldId id="266" r:id="rId7"/>
    <p:sldId id="263" r:id="rId8"/>
    <p:sldId id="258" r:id="rId9"/>
    <p:sldId id="283" r:id="rId10"/>
    <p:sldId id="284" r:id="rId11"/>
    <p:sldId id="282" r:id="rId12"/>
    <p:sldId id="281" r:id="rId13"/>
    <p:sldId id="260" r:id="rId14"/>
    <p:sldId id="272" r:id="rId15"/>
    <p:sldId id="315" r:id="rId16"/>
    <p:sldId id="269" r:id="rId17"/>
    <p:sldId id="270" r:id="rId18"/>
    <p:sldId id="271" r:id="rId19"/>
    <p:sldId id="274" r:id="rId20"/>
    <p:sldId id="268" r:id="rId21"/>
    <p:sldId id="277" r:id="rId22"/>
    <p:sldId id="278" r:id="rId23"/>
    <p:sldId id="279" r:id="rId24"/>
    <p:sldId id="280" r:id="rId25"/>
    <p:sldId id="276" r:id="rId26"/>
    <p:sldId id="267" r:id="rId27"/>
    <p:sldId id="286" r:id="rId28"/>
    <p:sldId id="296" r:id="rId29"/>
    <p:sldId id="292" r:id="rId30"/>
    <p:sldId id="291" r:id="rId31"/>
    <p:sldId id="305" r:id="rId32"/>
    <p:sldId id="327" r:id="rId33"/>
    <p:sldId id="313" r:id="rId34"/>
    <p:sldId id="294" r:id="rId35"/>
    <p:sldId id="275" r:id="rId36"/>
    <p:sldId id="264" r:id="rId37"/>
    <p:sldId id="326" r:id="rId38"/>
    <p:sldId id="297" r:id="rId39"/>
    <p:sldId id="298" r:id="rId40"/>
    <p:sldId id="299" r:id="rId41"/>
    <p:sldId id="320" r:id="rId42"/>
    <p:sldId id="314" r:id="rId43"/>
    <p:sldId id="335" r:id="rId44"/>
    <p:sldId id="328" r:id="rId45"/>
    <p:sldId id="310" r:id="rId46"/>
    <p:sldId id="300" r:id="rId47"/>
    <p:sldId id="311" r:id="rId48"/>
    <p:sldId id="322" r:id="rId49"/>
    <p:sldId id="332" r:id="rId50"/>
    <p:sldId id="331" r:id="rId51"/>
    <p:sldId id="329" r:id="rId52"/>
    <p:sldId id="330" r:id="rId53"/>
    <p:sldId id="333" r:id="rId54"/>
    <p:sldId id="309" r:id="rId55"/>
    <p:sldId id="307" r:id="rId56"/>
    <p:sldId id="302" r:id="rId57"/>
    <p:sldId id="306" r:id="rId58"/>
    <p:sldId id="303" r:id="rId59"/>
    <p:sldId id="265" r:id="rId60"/>
    <p:sldId id="312" r:id="rId61"/>
    <p:sldId id="324" r:id="rId62"/>
    <p:sldId id="325" r:id="rId63"/>
    <p:sldId id="317" r:id="rId64"/>
    <p:sldId id="334" r:id="rId65"/>
    <p:sldId id="318" r:id="rId66"/>
    <p:sldId id="321" r:id="rId67"/>
    <p:sldId id="319" r:id="rId68"/>
    <p:sldId id="304" r:id="rId69"/>
    <p:sldId id="293" r:id="rId70"/>
    <p:sldId id="323" r:id="rId71"/>
    <p:sldId id="30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43A2-8906-4538-AADA-43C0EAEBD87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58F2C-4516-413B-A0A7-3997D02C1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824307"/>
            <a:ext cx="6858000" cy="119465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5079730"/>
            <a:ext cx="6858000" cy="61852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  <a:prstGeom prst="rect">
            <a:avLst/>
          </a:prstGeo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72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31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0000" y="2263697"/>
            <a:ext cx="7675350" cy="39132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3254" y="-8441"/>
            <a:ext cx="7886700" cy="17313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44158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31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31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863"/>
            <a:ext cx="7886700" cy="173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17" y="1817652"/>
            <a:ext cx="8939620" cy="3913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12B263D-7114-4A94-9291-43924DC14C86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8343C1-3F7D-4269-85F0-4E25EB68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0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2GvJtzn41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218FE-A7BC-49CC-B278-7DA4B724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753729"/>
            <a:ext cx="6858000" cy="119465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Yourself in</a:t>
            </a:r>
            <a:br>
              <a:rPr lang="en-US" dirty="0"/>
            </a:br>
            <a:r>
              <a:rPr lang="en-US" dirty="0"/>
              <a:t>Missing Data</a:t>
            </a:r>
            <a:br>
              <a:rPr lang="en-US" dirty="0"/>
            </a:br>
            <a:br>
              <a:rPr lang="en-US" dirty="0"/>
            </a:br>
            <a:r>
              <a:rPr lang="en-US" sz="5300" dirty="0"/>
              <a:t>UW Psychology</a:t>
            </a:r>
            <a:br>
              <a:rPr lang="en-US" sz="5300" dirty="0"/>
            </a:br>
            <a:r>
              <a:rPr lang="en-US" sz="5300" dirty="0"/>
              <a:t>Summer 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658F-0143-4F2A-A417-F2B19DB34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Halvorson, MA</a:t>
            </a:r>
          </a:p>
        </p:txBody>
      </p:sp>
      <p:pic>
        <p:nvPicPr>
          <p:cNvPr id="1026" name="Picture 2" descr="https://i.imgflip.com/2hvb2y.jpg">
            <a:extLst>
              <a:ext uri="{FF2B5EF4-FFF2-40B4-BE49-F238E27FC236}">
                <a16:creationId xmlns:a16="http://schemas.microsoft.com/office/drawing/2014/main" id="{A7E9E42D-3854-4441-86A6-5C0A058F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5" y="2095135"/>
            <a:ext cx="40481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8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(value) imputation</a:t>
            </a:r>
          </a:p>
          <a:p>
            <a:pPr lvl="2"/>
            <a:r>
              <a:rPr lang="en-US" dirty="0"/>
              <a:t>Insert a value you’ve chosen based on </a:t>
            </a:r>
            <a:br>
              <a:rPr lang="en-US" dirty="0"/>
            </a:br>
            <a:r>
              <a:rPr lang="en-US" dirty="0"/>
              <a:t>theory or rationale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1335"/>
              </p:ext>
            </p:extLst>
          </p:nvPr>
        </p:nvGraphicFramePr>
        <p:xfrm>
          <a:off x="5471865" y="1356856"/>
          <a:ext cx="197510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53763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7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(value)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Zero imputation</a:t>
            </a:r>
          </a:p>
          <a:p>
            <a:pPr lvl="2"/>
            <a:r>
              <a:rPr lang="en-US" dirty="0"/>
              <a:t>Insert a zero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97257"/>
              </p:ext>
            </p:extLst>
          </p:nvPr>
        </p:nvGraphicFramePr>
        <p:xfrm>
          <a:off x="5471865" y="1356856"/>
          <a:ext cx="26334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537634816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04871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45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(value)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Zero imputation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Last Observation Carried Forward</a:t>
            </a:r>
          </a:p>
          <a:p>
            <a:pPr lvl="2"/>
            <a:r>
              <a:rPr lang="en-US" dirty="0"/>
              <a:t>In multiple timepoint research, carry</a:t>
            </a:r>
            <a:br>
              <a:rPr lang="en-US" dirty="0"/>
            </a:br>
            <a:r>
              <a:rPr lang="en-US" dirty="0"/>
              <a:t>forward the most recent observation</a:t>
            </a:r>
            <a:br>
              <a:rPr lang="en-US" dirty="0"/>
            </a:br>
            <a:r>
              <a:rPr lang="en-US" dirty="0"/>
              <a:t>that was captured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/>
        </p:nvGraphicFramePr>
        <p:xfrm>
          <a:off x="5471865" y="1356856"/>
          <a:ext cx="329184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537634816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048713407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77547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1056-EE8F-4511-BF32-6DE34BD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appeal, but not ideal…why?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ACEA-8F90-486C-B65E-A97F74B0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Mean Imputation</a:t>
            </a:r>
          </a:p>
          <a:p>
            <a:pPr lvl="1"/>
            <a:r>
              <a:rPr lang="en-US" dirty="0"/>
              <a:t>What if the sample is biased?</a:t>
            </a:r>
          </a:p>
          <a:p>
            <a:endParaRPr lang="en-US" dirty="0"/>
          </a:p>
          <a:p>
            <a:r>
              <a:rPr lang="en-US" dirty="0"/>
              <a:t>Single Value Imputation</a:t>
            </a:r>
          </a:p>
          <a:p>
            <a:pPr lvl="1"/>
            <a:r>
              <a:rPr lang="en-US" dirty="0"/>
              <a:t>Why 2 and not 3?</a:t>
            </a:r>
          </a:p>
          <a:p>
            <a:pPr lvl="1"/>
            <a:r>
              <a:rPr lang="en-US" dirty="0"/>
              <a:t>What if the sample is not similar to prior samples?</a:t>
            </a:r>
          </a:p>
          <a:p>
            <a:endParaRPr lang="en-US" dirty="0"/>
          </a:p>
          <a:p>
            <a:r>
              <a:rPr lang="en-US" dirty="0"/>
              <a:t>Zero Imputation</a:t>
            </a:r>
          </a:p>
          <a:p>
            <a:pPr lvl="1"/>
            <a:r>
              <a:rPr lang="en-US" dirty="0"/>
              <a:t>What if there are multiple or unforeseen reasons for non-response?</a:t>
            </a:r>
          </a:p>
          <a:p>
            <a:endParaRPr lang="en-US" dirty="0"/>
          </a:p>
          <a:p>
            <a:r>
              <a:rPr lang="en-US" dirty="0"/>
              <a:t>Last Observation Carried Forward (LOCF)</a:t>
            </a:r>
          </a:p>
          <a:p>
            <a:pPr lvl="1"/>
            <a:r>
              <a:rPr lang="en-US" dirty="0"/>
              <a:t>Why measure something repeatedly if we expect it not to change?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DA37-0452-4688-B99A-D105EF3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 on the imputed variable will vary based on approach…how do we know which is “right?”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63A8CB-DF16-4222-BC8B-49363E7C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only for one variable. What happens when we start thinking about other predictors?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57B19-84A5-45BF-8895-331466D5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92" y="2410001"/>
            <a:ext cx="7127423" cy="24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9AE9-BF47-4B2C-83BA-50D601C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drinks (Y) and a related predictor, number of exams thus far in the quarter 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B6F9-8F02-488D-9F73-E775F1F0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X is fully observed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26967C-4E0C-40B6-85C1-FD106FB7C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89506"/>
              </p:ext>
            </p:extLst>
          </p:nvPr>
        </p:nvGraphicFramePr>
        <p:xfrm>
          <a:off x="5471865" y="1356856"/>
          <a:ext cx="140372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60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701860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07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D6C-B727-43F2-8A04-239699D3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closer look at our example data, plotted against a 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79F28-A2FD-4692-A93E-46E9CCABC926}"/>
              </a:ext>
            </a:extLst>
          </p:cNvPr>
          <p:cNvSpPr txBox="1"/>
          <p:nvPr/>
        </p:nvSpPr>
        <p:spPr>
          <a:xfrm>
            <a:off x="440267" y="6197600"/>
            <a:ext cx="452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real data, Other colors = imputed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051DF6-7AE4-4D14-BCBC-D197C00A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40102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D2D0C6-979B-4581-9BF3-C2B6C1F3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4" y="-8441"/>
            <a:ext cx="7886700" cy="1731303"/>
          </a:xfrm>
        </p:spPr>
        <p:txBody>
          <a:bodyPr/>
          <a:lstStyle/>
          <a:p>
            <a:r>
              <a:rPr lang="en-US" dirty="0"/>
              <a:t>These methods ignore X’s, effectively assuming there is NO relation between Y and X’s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B9664-44B6-4AAC-8D23-A8412CDEBC80}"/>
              </a:ext>
            </a:extLst>
          </p:cNvPr>
          <p:cNvSpPr txBox="1"/>
          <p:nvPr/>
        </p:nvSpPr>
        <p:spPr>
          <a:xfrm>
            <a:off x="440267" y="6197600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whole point is to measure relations among variables!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52FE8-2BC8-4C71-BBCF-4534F006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102749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AF5226-4F2C-4E72-A39D-EE6C4C9E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existing relations between X’s and Y’s in our data to estimate missing Y values?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BD70E-0879-44BD-9E77-DD7A672B169E}"/>
              </a:ext>
            </a:extLst>
          </p:cNvPr>
          <p:cNvSpPr txBox="1"/>
          <p:nvPr/>
        </p:nvSpPr>
        <p:spPr>
          <a:xfrm>
            <a:off x="865696" y="6118578"/>
            <a:ext cx="741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basic idea behind multiple imputation!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0855C-31E8-4BD7-BA0A-2546BD34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40444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205E-90D3-452E-8641-BAF044BC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our existing data to generate a best guess for each missing Y for which we have X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CC4A7E-FF34-4527-BFDA-BE8E04E0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997558"/>
            <a:ext cx="8794750" cy="3945558"/>
          </a:xfrm>
        </p:spPr>
      </p:pic>
    </p:spTree>
    <p:extLst>
      <p:ext uri="{BB962C8B-B14F-4D97-AF65-F5344CB8AC3E}">
        <p14:creationId xmlns:p14="http://schemas.microsoft.com/office/powerpoint/2010/main" val="348505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4108-C546-46D7-AE38-BBC032B3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6BA2C-B7C8-40DE-8D92-2DDC925A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https://www.youtube.com/watch?v=z2GvJtzn41E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16329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83DD25-F709-4C43-A116-B4EA87676A11}"/>
              </a:ext>
            </a:extLst>
          </p:cNvPr>
          <p:cNvSpPr/>
          <p:nvPr/>
        </p:nvSpPr>
        <p:spPr>
          <a:xfrm>
            <a:off x="6524978" y="2562578"/>
            <a:ext cx="1704622" cy="4289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72000" y="2777067"/>
            <a:ext cx="1952978" cy="11927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= .10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04347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</p:cNvCxnSpPr>
          <p:nvPr/>
        </p:nvCxnSpPr>
        <p:spPr>
          <a:xfrm flipV="1">
            <a:off x="2619023" y="2799644"/>
            <a:ext cx="4032074" cy="15804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2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09382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83DD25-F709-4C43-A116-B4EA87676A11}"/>
              </a:ext>
            </a:extLst>
          </p:cNvPr>
          <p:cNvSpPr/>
          <p:nvPr/>
        </p:nvSpPr>
        <p:spPr>
          <a:xfrm>
            <a:off x="6524978" y="3680178"/>
            <a:ext cx="1704622" cy="4289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72000" y="3894667"/>
            <a:ext cx="19529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1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.28*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= 1.22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27879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40B82-B924-4081-8CBB-A492709F310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01244" y="3843963"/>
            <a:ext cx="3749853" cy="569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38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413-6510-423C-9FE3-E03F3D38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impute data using relations from the data that are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38-19D0-433B-A8A4-E53D548F32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1) In our complete data, what is the </a:t>
            </a:r>
          </a:p>
          <a:p>
            <a:pPr marL="0" indent="0">
              <a:buNone/>
            </a:pPr>
            <a:r>
              <a:rPr lang="en-US" dirty="0"/>
              <a:t>relation between X and Y?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-.46 + .28X</a:t>
            </a:r>
          </a:p>
          <a:p>
            <a:pPr marL="0" indent="0">
              <a:buNone/>
            </a:pPr>
            <a:r>
              <a:rPr lang="en-US" dirty="0"/>
              <a:t>2) For each data point, plug in X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…but what if we’re missing X variables?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AF5409-1D16-4661-8C17-9FF4F8F1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33104"/>
              </p:ext>
            </p:extLst>
          </p:nvPr>
        </p:nvGraphicFramePr>
        <p:xfrm>
          <a:off x="6651097" y="1367463"/>
          <a:ext cx="146304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203530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382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Exams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3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2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-.18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9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3E1-DB3D-4C7A-AB0C-6B6ED74D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Regression-based imputation repeats the same procedure for each variable in turn, substituting each “X” variable into the “Y” slot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1BBD-DB88-47EE-9707-A84357F8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 ~    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Y +     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Y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    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Y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aseline="-25000" dirty="0">
                <a:latin typeface="+mj-lt"/>
                <a:cs typeface="Courier New" panose="02070309020205020404" pitchFamily="49" charset="0"/>
              </a:rPr>
              <a:t>If we continue doing this, eventually we’ll fill in a value for each record that isn’t totally missing</a:t>
            </a:r>
          </a:p>
        </p:txBody>
      </p:sp>
    </p:spTree>
    <p:extLst>
      <p:ext uri="{BB962C8B-B14F-4D97-AF65-F5344CB8AC3E}">
        <p14:creationId xmlns:p14="http://schemas.microsoft.com/office/powerpoint/2010/main" val="25390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3F3-289E-41B5-B6B5-3DF5E15E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single </a:t>
            </a:r>
            <a:r>
              <a:rPr lang="en-US" dirty="0"/>
              <a:t>(vs. multiple) imputation. We’re halfway there...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F7D4-2A51-42AB-AABA-A1D2EDD5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before we proceed, let’s talk about the assumptions we make when we use this regression-based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67554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b="1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Imputation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361375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06A5-1A7D-4A0C-9721-A3C9037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69" y="2294716"/>
            <a:ext cx="7886700" cy="1731303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note on notation: we’ll talk about Y’s and X’s here, but this distinction is just for clarity. Y is whatever variable you’re trying to impute at the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6231-143D-452D-815A-3BAB3B0E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90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C48-0E67-4738-8137-CFFB96D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ways in which our data might be missing – these are called </a:t>
            </a:r>
            <a:r>
              <a:rPr lang="en-US" b="1" dirty="0"/>
              <a:t>missing data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3CF-8E05-4297-9384-756DA029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Completely at Random (MCAR)</a:t>
            </a:r>
          </a:p>
          <a:p>
            <a:pPr lvl="1"/>
            <a:r>
              <a:rPr lang="en-US" dirty="0"/>
              <a:t>Y’s missingness is UNRELATED to underlying Y values and X values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At Random (MAR)</a:t>
            </a:r>
          </a:p>
          <a:p>
            <a:pPr lvl="1"/>
            <a:r>
              <a:rPr lang="en-US" dirty="0"/>
              <a:t>Y’s missingness is UNRELATED to underlying Y values (can be related to X values)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 Missing at Random (NMAR)</a:t>
            </a:r>
          </a:p>
          <a:p>
            <a:pPr lvl="1"/>
            <a:r>
              <a:rPr lang="en-US" dirty="0"/>
              <a:t>Y’s missingness is RELATED to underlying Y values</a:t>
            </a:r>
          </a:p>
          <a:p>
            <a:pPr lvl="2"/>
            <a:r>
              <a:rPr lang="en-US" dirty="0"/>
              <a:t>Flashback to MLE slide 3</a:t>
            </a:r>
          </a:p>
        </p:txBody>
      </p:sp>
    </p:spTree>
    <p:extLst>
      <p:ext uri="{BB962C8B-B14F-4D97-AF65-F5344CB8AC3E}">
        <p14:creationId xmlns:p14="http://schemas.microsoft.com/office/powerpoint/2010/main" val="1829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ED7F7-1243-4A7B-B90C-A4124EEF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we worry about missing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BBEC6-C97A-456A-9F27-93DCCC1C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power</a:t>
            </a:r>
          </a:p>
          <a:p>
            <a:pPr lvl="1"/>
            <a:r>
              <a:rPr lang="en-US" dirty="0"/>
              <a:t>Mo’ data, </a:t>
            </a:r>
            <a:r>
              <a:rPr lang="en-US" dirty="0" err="1"/>
              <a:t>mo</a:t>
            </a:r>
            <a:r>
              <a:rPr lang="en-US" dirty="0"/>
              <a:t>’ power, </a:t>
            </a:r>
            <a:r>
              <a:rPr lang="en-US" dirty="0" err="1"/>
              <a:t>mo</a:t>
            </a:r>
            <a:r>
              <a:rPr lang="en-US" dirty="0"/>
              <a:t>’ pubs, </a:t>
            </a:r>
            <a:r>
              <a:rPr lang="en-US" dirty="0" err="1"/>
              <a:t>mo</a:t>
            </a:r>
            <a:r>
              <a:rPr lang="en-US" dirty="0"/>
              <a:t>’ money, no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Makes data analysis painful</a:t>
            </a:r>
          </a:p>
          <a:p>
            <a:pPr lvl="1"/>
            <a:r>
              <a:rPr lang="en-US" dirty="0"/>
              <a:t>Different n’s for different models</a:t>
            </a:r>
          </a:p>
          <a:p>
            <a:pPr lvl="1"/>
            <a:r>
              <a:rPr lang="en-US" dirty="0"/>
              <a:t>Even reporting demographics gets annoying</a:t>
            </a:r>
          </a:p>
          <a:p>
            <a:pPr lvl="1"/>
            <a:r>
              <a:rPr lang="en-US" dirty="0"/>
              <a:t>Software warnings and errors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Potential for bias (stay tuned)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C48-0E67-4738-8137-CFFB96D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3CF-8E05-4297-9384-756DA029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Completely at Random (MCAR)</a:t>
            </a:r>
          </a:p>
          <a:p>
            <a:pPr lvl="1"/>
            <a:r>
              <a:rPr lang="en-US" dirty="0"/>
              <a:t>A spotty internet connection made me lose data for a few P’s</a:t>
            </a:r>
          </a:p>
          <a:p>
            <a:pPr lvl="1"/>
            <a:r>
              <a:rPr lang="en-US" dirty="0"/>
              <a:t>I randomly presented 50% of items in a scale to each P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At Random (MAR)</a:t>
            </a:r>
          </a:p>
          <a:p>
            <a:pPr lvl="1"/>
            <a:r>
              <a:rPr lang="en-US" dirty="0"/>
              <a:t>20% of P’s skipped a self-esteem item, but skipping the item has nothing to do with Ps’ self-esteem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 Missing at Random (NMAR)</a:t>
            </a:r>
          </a:p>
          <a:p>
            <a:pPr lvl="1"/>
            <a:r>
              <a:rPr lang="en-US" dirty="0"/>
              <a:t>I don’t have data on offensiveness of an inappropriate joke because those who found them offensive quit the study</a:t>
            </a:r>
          </a:p>
        </p:txBody>
      </p:sp>
    </p:spTree>
    <p:extLst>
      <p:ext uri="{BB962C8B-B14F-4D97-AF65-F5344CB8AC3E}">
        <p14:creationId xmlns:p14="http://schemas.microsoft.com/office/powerpoint/2010/main" val="2231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C48-0E67-4738-8137-CFFB96D9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Come up with your own example for each (3min discuss with neighbor)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3CF-8E05-4297-9384-756DA029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Completely at Random (MCAR)</a:t>
            </a:r>
          </a:p>
          <a:p>
            <a:pPr lvl="1"/>
            <a:r>
              <a:rPr lang="en-US" dirty="0"/>
              <a:t>A spotty internet connection made me lose data for a few P’s</a:t>
            </a:r>
          </a:p>
          <a:p>
            <a:pPr lvl="1"/>
            <a:r>
              <a:rPr lang="en-US" dirty="0"/>
              <a:t>I randomly presented 50% of items in a scale to each P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Missing At Random (MAR)</a:t>
            </a:r>
          </a:p>
          <a:p>
            <a:pPr lvl="1"/>
            <a:r>
              <a:rPr lang="en-US" dirty="0"/>
              <a:t>20% of P’s skipped a self-esteem item, but skipping the item has nothing to do with Ps’ self-esteem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 Missing at Random (NMAR)</a:t>
            </a:r>
          </a:p>
          <a:p>
            <a:pPr lvl="1"/>
            <a:r>
              <a:rPr lang="en-US" dirty="0"/>
              <a:t>I don’t have data on offensiveness of an inappropriate joke because those who found them offensive quit the study</a:t>
            </a:r>
          </a:p>
        </p:txBody>
      </p:sp>
    </p:spTree>
    <p:extLst>
      <p:ext uri="{BB962C8B-B14F-4D97-AF65-F5344CB8AC3E}">
        <p14:creationId xmlns:p14="http://schemas.microsoft.com/office/powerpoint/2010/main" val="243373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5818-819A-4AC1-AEFA-F881DC5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7F43-C28E-4F47-8D83-7586B013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example of data missing completely at random (MCAR).</a:t>
            </a:r>
          </a:p>
          <a:p>
            <a:endParaRPr lang="en-US" dirty="0"/>
          </a:p>
          <a:p>
            <a:r>
              <a:rPr lang="en-US" dirty="0"/>
              <a:t>Give an example of data missing not at random (MNAR).</a:t>
            </a:r>
          </a:p>
        </p:txBody>
      </p:sp>
    </p:spTree>
    <p:extLst>
      <p:ext uri="{BB962C8B-B14F-4D97-AF65-F5344CB8AC3E}">
        <p14:creationId xmlns:p14="http://schemas.microsoft.com/office/powerpoint/2010/main" val="302849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2D0-AE1C-4956-9495-2130567C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visual intuition about missing data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794-ADB2-4762-BE19-3B6DC63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are auxiliary variables (not in analysis model)</a:t>
            </a:r>
          </a:p>
          <a:p>
            <a:r>
              <a:rPr lang="en-US" dirty="0"/>
              <a:t>X are predictors</a:t>
            </a:r>
          </a:p>
          <a:p>
            <a:r>
              <a:rPr lang="en-US" dirty="0"/>
              <a:t>Y is variable to impute</a:t>
            </a:r>
          </a:p>
          <a:p>
            <a:r>
              <a:rPr lang="en-US" dirty="0"/>
              <a:t>R is missingness of Y (1 if missing, 0 if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623D7-DC6E-4B3A-A96C-D7DE2C0D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21" y="3726472"/>
            <a:ext cx="7058025" cy="278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F1B30-1DF1-4118-B32C-9FA0126484E6}"/>
              </a:ext>
            </a:extLst>
          </p:cNvPr>
          <p:cNvSpPr txBox="1"/>
          <p:nvPr/>
        </p:nvSpPr>
        <p:spPr>
          <a:xfrm>
            <a:off x="6611815" y="650777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 from Enders</a:t>
            </a:r>
          </a:p>
        </p:txBody>
      </p:sp>
    </p:spTree>
    <p:extLst>
      <p:ext uri="{BB962C8B-B14F-4D97-AF65-F5344CB8AC3E}">
        <p14:creationId xmlns:p14="http://schemas.microsoft.com/office/powerpoint/2010/main" val="27090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42E8-434B-4675-B754-65ECEE73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nuance about the missing data mechanisms: these are all CONDITIONAL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3559-7FCD-4A35-9DB2-AE60FFBC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we use other variables to explain away a connection between Y values and missingness on Y, what looks like an NMAR mechanism might actually be an MAR mechanism</a:t>
            </a:r>
          </a:p>
          <a:p>
            <a:endParaRPr lang="en-US" dirty="0"/>
          </a:p>
          <a:p>
            <a:r>
              <a:rPr lang="en-US" dirty="0"/>
              <a:t>These variables should be related to X, related to Y, and related to M</a:t>
            </a:r>
            <a:r>
              <a:rPr lang="en-US" baseline="-25000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6E58-AE35-412A-8DE6-CA59D3C8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variables are worth including in a multiple imputation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3081-6287-4222-9D36-4E71EC08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47" y="2142110"/>
            <a:ext cx="8794653" cy="441588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A3 are auxiliary variables</a:t>
            </a:r>
          </a:p>
          <a:p>
            <a:r>
              <a:rPr lang="en-US" dirty="0"/>
              <a:t>Y is the variable to impute</a:t>
            </a:r>
          </a:p>
          <a:p>
            <a:r>
              <a:rPr lang="en-US" dirty="0"/>
              <a:t>X represents the predictor(s)</a:t>
            </a:r>
          </a:p>
          <a:p>
            <a:r>
              <a:rPr lang="en-US" dirty="0"/>
              <a:t>M</a:t>
            </a:r>
            <a:r>
              <a:rPr lang="en-US" baseline="-25000" dirty="0"/>
              <a:t>y </a:t>
            </a:r>
            <a:r>
              <a:rPr lang="en-US" dirty="0"/>
              <a:t>is 1 if Y is missing, 0 if observed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A485-2357-4C10-BE97-E93EFF458E24}"/>
              </a:ext>
            </a:extLst>
          </p:cNvPr>
          <p:cNvSpPr txBox="1"/>
          <p:nvPr/>
        </p:nvSpPr>
        <p:spPr>
          <a:xfrm>
            <a:off x="7518400" y="6373327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Enders,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84F9F-9F81-4277-BFBB-35C69FF7E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32" b="61663"/>
          <a:stretch/>
        </p:blipFill>
        <p:spPr>
          <a:xfrm>
            <a:off x="673254" y="1470807"/>
            <a:ext cx="7315592" cy="30899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129CDC-B6F3-4561-842F-A32FD9D3DBE5}"/>
              </a:ext>
            </a:extLst>
          </p:cNvPr>
          <p:cNvSpPr/>
          <p:nvPr/>
        </p:nvSpPr>
        <p:spPr>
          <a:xfrm>
            <a:off x="1380392" y="3859823"/>
            <a:ext cx="2734408" cy="5715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A94660-3670-48C8-A412-E83941438777}"/>
              </a:ext>
            </a:extLst>
          </p:cNvPr>
          <p:cNvSpPr/>
          <p:nvPr/>
        </p:nvSpPr>
        <p:spPr>
          <a:xfrm>
            <a:off x="5029200" y="3859823"/>
            <a:ext cx="2734408" cy="5715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FE897-DBA0-4AE2-B965-BAD22849192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80392" y="2344386"/>
            <a:ext cx="400445" cy="159913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3BCDCA-F9FE-4B3B-A3EF-DC99F842FDA7}"/>
              </a:ext>
            </a:extLst>
          </p:cNvPr>
          <p:cNvSpPr txBox="1"/>
          <p:nvPr/>
        </p:nvSpPr>
        <p:spPr>
          <a:xfrm>
            <a:off x="924665" y="1950096"/>
            <a:ext cx="710451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72F9F8-DC84-4A42-AD71-CC64B26F3E13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7363163" y="1957444"/>
            <a:ext cx="155237" cy="19860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2DDBC0-39BD-4736-96EA-7C6BE1AF23DD}"/>
              </a:ext>
            </a:extLst>
          </p:cNvPr>
          <p:cNvSpPr txBox="1"/>
          <p:nvPr/>
        </p:nvSpPr>
        <p:spPr>
          <a:xfrm>
            <a:off x="7046237" y="1557334"/>
            <a:ext cx="942609" cy="4001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NMAR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0291-D56D-4B7B-94F6-1D7EA011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actually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4A5F-8B79-4196-9D6F-F9A7687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MCAR is all we can do, statistics-wise</a:t>
            </a:r>
          </a:p>
          <a:p>
            <a:pPr lvl="1"/>
            <a:r>
              <a:rPr lang="en-US" dirty="0"/>
              <a:t>Create a missing data indicator, M</a:t>
            </a:r>
            <a:r>
              <a:rPr lang="en-US" baseline="-25000" dirty="0"/>
              <a:t>Y</a:t>
            </a:r>
            <a:r>
              <a:rPr lang="en-US" dirty="0"/>
              <a:t>,  for Y</a:t>
            </a:r>
          </a:p>
          <a:p>
            <a:pPr lvl="2"/>
            <a:r>
              <a:rPr lang="en-US" dirty="0"/>
              <a:t>1 if missing, 0 if not</a:t>
            </a:r>
          </a:p>
          <a:p>
            <a:pPr lvl="1"/>
            <a:r>
              <a:rPr lang="en-US" dirty="0"/>
              <a:t>Compare mean X values for MY = 0 vs. MY = 1 (t tests)</a:t>
            </a:r>
          </a:p>
          <a:p>
            <a:pPr lvl="2"/>
            <a:r>
              <a:rPr lang="en-US" dirty="0"/>
              <a:t>If MCAR is true, all X’s should be unrelated to missingness on Y</a:t>
            </a:r>
          </a:p>
          <a:p>
            <a:pPr lvl="1"/>
            <a:r>
              <a:rPr lang="en-US" dirty="0"/>
              <a:t>But this is not widely accepted</a:t>
            </a:r>
          </a:p>
          <a:p>
            <a:pPr lvl="2"/>
            <a:endParaRPr lang="en-US" dirty="0"/>
          </a:p>
          <a:p>
            <a:r>
              <a:rPr lang="en-US" dirty="0"/>
              <a:t>TBH, this is a pretty unrealistic assumption in many cases AND only allows for disproving MCAR, not proving it</a:t>
            </a:r>
          </a:p>
          <a:p>
            <a:pPr lvl="1"/>
            <a:r>
              <a:rPr lang="en-US" dirty="0"/>
              <a:t>Practically, we should think carefully about potential bias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8C16-8A50-4C61-A87F-10DD662F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E370-1C37-48F2-A8D5-87B0EA28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missing data mechanism (MCAR, MAR, MNAR)</a:t>
            </a:r>
          </a:p>
          <a:p>
            <a:endParaRPr lang="en-US" dirty="0"/>
          </a:p>
          <a:p>
            <a:pPr lvl="1"/>
            <a:r>
              <a:rPr lang="en-US" dirty="0"/>
              <a:t>After controlling for political affiliation, missingness on a bias measure is unrelated to its underlying levels.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computer error caused 3 seconds of missing data on an EEG sensor.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Whenever a baby became </a:t>
            </a:r>
            <a:r>
              <a:rPr lang="en-US" dirty="0" err="1"/>
              <a:t>overaroused</a:t>
            </a:r>
            <a:r>
              <a:rPr lang="en-US" dirty="0"/>
              <a:t> by a stimulus, his/her eye tracking data were missing due to too much movement.</a:t>
            </a:r>
          </a:p>
        </p:txBody>
      </p:sp>
    </p:spTree>
    <p:extLst>
      <p:ext uri="{BB962C8B-B14F-4D97-AF65-F5344CB8AC3E}">
        <p14:creationId xmlns:p14="http://schemas.microsoft.com/office/powerpoint/2010/main" val="3121450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3054198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FE22-52FB-4CE5-A0A4-469C65AB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one big issue with regression-based single imputation as we’ve described it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7046-2C3B-4EE4-AAAD-50FD05A7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01144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introducing certainty where it isn’t fair to do so. Whatever our observed data told us, we’re ASSUMING that’s true for unobserved data as well</a:t>
            </a:r>
          </a:p>
          <a:p>
            <a:endParaRPr lang="en-US" dirty="0"/>
          </a:p>
          <a:p>
            <a:r>
              <a:rPr lang="en-US" dirty="0"/>
              <a:t>How can we maintain the level of noise that should exist in the full data?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7E91340-EFB3-44C5-8320-3C51C1C3A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4" y="1915810"/>
            <a:ext cx="4604808" cy="1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C54D-BB49-42D2-8F0C-C5F99DA0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cases: tempting but inefficient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4CE9-76E9-475C-A110-F5852480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Listwise deletion</a:t>
            </a:r>
          </a:p>
          <a:p>
            <a:pPr lvl="1"/>
            <a:r>
              <a:rPr lang="en-US" dirty="0"/>
              <a:t>Cases with missing data on ANY variable in the relevant analysis are dropped</a:t>
            </a:r>
          </a:p>
          <a:p>
            <a:endParaRPr lang="en-US" dirty="0"/>
          </a:p>
          <a:p>
            <a:r>
              <a:rPr lang="en-US" dirty="0" err="1"/>
              <a:t>Casewise</a:t>
            </a:r>
            <a:r>
              <a:rPr lang="en-US" dirty="0"/>
              <a:t> (pairwise) deletion </a:t>
            </a:r>
          </a:p>
          <a:p>
            <a:pPr lvl="1"/>
            <a:r>
              <a:rPr lang="en-US" dirty="0"/>
              <a:t>Cases with missing data on ALL variables in the relevant analysis are dropped</a:t>
            </a:r>
          </a:p>
        </p:txBody>
      </p:sp>
    </p:spTree>
    <p:extLst>
      <p:ext uri="{BB962C8B-B14F-4D97-AF65-F5344CB8AC3E}">
        <p14:creationId xmlns:p14="http://schemas.microsoft.com/office/powerpoint/2010/main" val="2055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A244-CF16-4A0A-B9B2-57ECE40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solve this problem by letting existing uncertainty propagate into imputations, and repeating the imputation process several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3579-746D-4438-B3AF-2EF1A61D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MLE slides 58-62</a:t>
            </a:r>
          </a:p>
        </p:txBody>
      </p:sp>
    </p:spTree>
    <p:extLst>
      <p:ext uri="{BB962C8B-B14F-4D97-AF65-F5344CB8AC3E}">
        <p14:creationId xmlns:p14="http://schemas.microsoft.com/office/powerpoint/2010/main" val="2563248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6A0-1455-475D-B24F-14239702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Steps to Success (in Multiple Imputation)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895A-7BEF-41C8-8021-CDE62808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Perform a “dumb” imputation, like mean imputation, as a placeholder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Placeholder imputations for I (the variable we are currently imputing) are set to missing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is regressed on all other variables in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Predictions from the model (including a random draw of residual error) in 3 entered for cases missing on 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2-4 for each variable in the imputation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Rinse and repeat many times</a:t>
            </a:r>
          </a:p>
        </p:txBody>
      </p:sp>
    </p:spTree>
    <p:extLst>
      <p:ext uri="{BB962C8B-B14F-4D97-AF65-F5344CB8AC3E}">
        <p14:creationId xmlns:p14="http://schemas.microsoft.com/office/powerpoint/2010/main" val="410021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A6A-6B4A-4938-B348-6BE59D4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imputing, we pool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8B0C-45E2-4EF9-81D1-90D03ABA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coefficient estimates, we simply take the mean</a:t>
            </a:r>
          </a:p>
          <a:p>
            <a:r>
              <a:rPr lang="en-US" dirty="0"/>
              <a:t>For standard errors, we pool together the estimated standard errors from each model (within-imputation variance) with the variance from imputation to imputation (between-imputation variance)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3135-9D51-4A7C-ABFB-90C21DBD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52" y="3905524"/>
            <a:ext cx="17716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6D741-B748-423B-B13B-99F2AB29B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73" t="15812" r="2273" b="14957"/>
          <a:stretch/>
        </p:blipFill>
        <p:spPr>
          <a:xfrm>
            <a:off x="3476625" y="3987585"/>
            <a:ext cx="1962150" cy="71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1AA4B-03B7-48E7-BAB2-4FC979ECC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878" y="4062685"/>
            <a:ext cx="262890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03D63-4400-4B8A-B4FC-1AFF0E02A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706" y="4855659"/>
            <a:ext cx="5944700" cy="20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CB017C-409D-42BA-8256-DB551EC1144B}"/>
              </a:ext>
            </a:extLst>
          </p:cNvPr>
          <p:cNvSpPr txBox="1"/>
          <p:nvPr/>
        </p:nvSpPr>
        <p:spPr>
          <a:xfrm>
            <a:off x="7291614" y="5257799"/>
            <a:ext cx="1866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Baraldi</a:t>
            </a:r>
            <a:r>
              <a:rPr lang="en-US" dirty="0"/>
              <a:t> &amp; Enders, </a:t>
            </a:r>
          </a:p>
          <a:p>
            <a:r>
              <a:rPr lang="en-US" dirty="0"/>
              <a:t>2010</a:t>
            </a:r>
          </a:p>
          <a:p>
            <a:endParaRPr lang="en-US" dirty="0"/>
          </a:p>
          <a:p>
            <a:r>
              <a:rPr lang="en-US" dirty="0" err="1"/>
              <a:t>Molstad</a:t>
            </a:r>
            <a:r>
              <a:rPr lang="en-US" dirty="0"/>
              <a:t>, Vats, </a:t>
            </a:r>
          </a:p>
          <a:p>
            <a:r>
              <a:rPr lang="en-US" dirty="0"/>
              <a:t>Zhong, 2013</a:t>
            </a:r>
          </a:p>
        </p:txBody>
      </p:sp>
    </p:spTree>
    <p:extLst>
      <p:ext uri="{BB962C8B-B14F-4D97-AF65-F5344CB8AC3E}">
        <p14:creationId xmlns:p14="http://schemas.microsoft.com/office/powerpoint/2010/main" val="6649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06D0-F3D8-441B-B5BC-6565E2E6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D174-7CE1-430D-A327-80B11A39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ultiple imputation">
            <a:extLst>
              <a:ext uri="{FF2B5EF4-FFF2-40B4-BE49-F238E27FC236}">
                <a16:creationId xmlns:a16="http://schemas.microsoft.com/office/drawing/2014/main" id="{CF65FDCA-371F-4D78-9264-39FFA9BA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" y="274943"/>
            <a:ext cx="8402038" cy="63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77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8CD7-B0A7-4882-8AA3-7C158252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BDF5-1542-4DAA-B2F9-088DC808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show an example of the pooling process later</a:t>
            </a:r>
          </a:p>
        </p:txBody>
      </p:sp>
    </p:spTree>
    <p:extLst>
      <p:ext uri="{BB962C8B-B14F-4D97-AF65-F5344CB8AC3E}">
        <p14:creationId xmlns:p14="http://schemas.microsoft.com/office/powerpoint/2010/main" val="2338282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613650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944-1639-4C33-91B8-ADE669E4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3B69-8B2A-484F-BA60-AA0AAE50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set of parameters (B</a:t>
            </a:r>
            <a:r>
              <a:rPr lang="en-US" baseline="-25000" dirty="0"/>
              <a:t>0</a:t>
            </a:r>
            <a:r>
              <a:rPr lang="en-US" dirty="0"/>
              <a:t>, B</a:t>
            </a:r>
            <a:r>
              <a:rPr lang="en-US" baseline="-25000" dirty="0"/>
              <a:t>1,</a:t>
            </a:r>
            <a:r>
              <a:rPr lang="en-US" dirty="0"/>
              <a:t> etc.) that maximizes the likelihood of having observed all of your Y’s and X’s together</a:t>
            </a:r>
          </a:p>
          <a:p>
            <a:pPr lvl="1"/>
            <a:r>
              <a:rPr lang="en-US" dirty="0"/>
              <a:t>Given scores of [9,8,10]…there’s a greater probability of observing these if the population mean is 9 than if it’s 8</a:t>
            </a:r>
          </a:p>
          <a:p>
            <a:endParaRPr lang="en-US" dirty="0"/>
          </a:p>
          <a:p>
            <a:r>
              <a:rPr lang="en-US" dirty="0"/>
              <a:t>Given a set of parameters, your data have a calculable joint probability of all being what they are!</a:t>
            </a:r>
          </a:p>
          <a:p>
            <a:pPr lvl="1"/>
            <a:r>
              <a:rPr lang="en-US" dirty="0"/>
              <a:t>That is, you could calculate the probability of getting a 9, 8, and 10 given a population mean of 9 (with some SD)</a:t>
            </a:r>
          </a:p>
        </p:txBody>
      </p:sp>
    </p:spTree>
    <p:extLst>
      <p:ext uri="{BB962C8B-B14F-4D97-AF65-F5344CB8AC3E}">
        <p14:creationId xmlns:p14="http://schemas.microsoft.com/office/powerpoint/2010/main" val="719942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7645-6907-4F2A-B9EA-D4C86BD6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the set of parameters that maximizes the joint probability of our data having been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E55B-2A2E-4715-A06C-0FD62723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4415883"/>
          </a:xfrm>
        </p:spPr>
        <p:txBody>
          <a:bodyPr>
            <a:normAutofit/>
          </a:bodyPr>
          <a:lstStyle/>
          <a:p>
            <a:r>
              <a:rPr lang="en-US" dirty="0"/>
              <a:t>For mathematical reasons, we maximize the log-likelihood function, which is proportional to the aforementioned joint probability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Unfortunately, these equations are not readily solvable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99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4D1-4916-45CE-82F2-FEE335B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we select a starting point and jitter around our parameters until we stop increasing our log-likelihood.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Image result for normal log likelihood">
            <a:extLst>
              <a:ext uri="{FF2B5EF4-FFF2-40B4-BE49-F238E27FC236}">
                <a16:creationId xmlns:a16="http://schemas.microsoft.com/office/drawing/2014/main" id="{D1C48564-8F7D-498F-B666-B95061E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normal log likelihood">
            <a:extLst>
              <a:ext uri="{FF2B5EF4-FFF2-40B4-BE49-F238E27FC236}">
                <a16:creationId xmlns:a16="http://schemas.microsoft.com/office/drawing/2014/main" id="{AA66AD20-A99D-4A91-BA44-CE753E686F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70" name="Picture 22" descr="https://onlinecourses.science.psu.edu/stat504/sites/onlinecourses.science.psu.edu.stat504/files/lec1fig5/index.gif">
            <a:extLst>
              <a:ext uri="{FF2B5EF4-FFF2-40B4-BE49-F238E27FC236}">
                <a16:creationId xmlns:a16="http://schemas.microsoft.com/office/drawing/2014/main" id="{DD73D951-602E-446E-82E3-424E883F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60" y="1569534"/>
            <a:ext cx="4800600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147264E-A650-4ED7-9226-63D3D3E68584}"/>
              </a:ext>
            </a:extLst>
          </p:cNvPr>
          <p:cNvSpPr/>
          <p:nvPr/>
        </p:nvSpPr>
        <p:spPr>
          <a:xfrm>
            <a:off x="6022731" y="3094892"/>
            <a:ext cx="158261" cy="181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6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4D1-4916-45CE-82F2-FEE335B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we select a starting point and jitter around our parameters until we stop increasing our log-likelihood.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Image result for normal log likelihood">
            <a:extLst>
              <a:ext uri="{FF2B5EF4-FFF2-40B4-BE49-F238E27FC236}">
                <a16:creationId xmlns:a16="http://schemas.microsoft.com/office/drawing/2014/main" id="{D1C48564-8F7D-498F-B666-B95061E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normal log likelihood">
            <a:extLst>
              <a:ext uri="{FF2B5EF4-FFF2-40B4-BE49-F238E27FC236}">
                <a16:creationId xmlns:a16="http://schemas.microsoft.com/office/drawing/2014/main" id="{AA66AD20-A99D-4A91-BA44-CE753E686F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70" name="Picture 22" descr="https://onlinecourses.science.psu.edu/stat504/sites/onlinecourses.science.psu.edu.stat504/files/lec1fig5/index.gif">
            <a:extLst>
              <a:ext uri="{FF2B5EF4-FFF2-40B4-BE49-F238E27FC236}">
                <a16:creationId xmlns:a16="http://schemas.microsoft.com/office/drawing/2014/main" id="{DD73D951-602E-446E-82E3-424E883F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60" y="1569534"/>
            <a:ext cx="4800600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4DEB38-8E1A-446E-9FEA-F19490702F00}"/>
              </a:ext>
            </a:extLst>
          </p:cNvPr>
          <p:cNvSpPr/>
          <p:nvPr/>
        </p:nvSpPr>
        <p:spPr>
          <a:xfrm>
            <a:off x="5530361" y="2549769"/>
            <a:ext cx="158261" cy="181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85D1-A95A-4FD4-BA8B-5D182288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cases is not only inefficient but can lead to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939A-2992-4708-B0E0-BB75D30F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MLE slides 2-6</a:t>
            </a:r>
          </a:p>
        </p:txBody>
      </p:sp>
    </p:spTree>
    <p:extLst>
      <p:ext uri="{BB962C8B-B14F-4D97-AF65-F5344CB8AC3E}">
        <p14:creationId xmlns:p14="http://schemas.microsoft.com/office/powerpoint/2010/main" val="3553683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4D1-4916-45CE-82F2-FEE335B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we select a starting point and jitter around our parameters until we stop increasing our log-likelihood.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Image result for normal log likelihood">
            <a:extLst>
              <a:ext uri="{FF2B5EF4-FFF2-40B4-BE49-F238E27FC236}">
                <a16:creationId xmlns:a16="http://schemas.microsoft.com/office/drawing/2014/main" id="{D1C48564-8F7D-498F-B666-B95061E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normal log likelihood">
            <a:extLst>
              <a:ext uri="{FF2B5EF4-FFF2-40B4-BE49-F238E27FC236}">
                <a16:creationId xmlns:a16="http://schemas.microsoft.com/office/drawing/2014/main" id="{AA66AD20-A99D-4A91-BA44-CE753E686F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70" name="Picture 22" descr="https://onlinecourses.science.psu.edu/stat504/sites/onlinecourses.science.psu.edu.stat504/files/lec1fig5/index.gif">
            <a:extLst>
              <a:ext uri="{FF2B5EF4-FFF2-40B4-BE49-F238E27FC236}">
                <a16:creationId xmlns:a16="http://schemas.microsoft.com/office/drawing/2014/main" id="{DD73D951-602E-446E-82E3-424E883F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60" y="1569534"/>
            <a:ext cx="4800600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311D9F-CD03-446B-BE1E-8774CE4FD5F2}"/>
              </a:ext>
            </a:extLst>
          </p:cNvPr>
          <p:cNvSpPr/>
          <p:nvPr/>
        </p:nvSpPr>
        <p:spPr>
          <a:xfrm>
            <a:off x="4724400" y="2215051"/>
            <a:ext cx="158261" cy="181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4D1-4916-45CE-82F2-FEE335B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we select a starting point and jitter around our parameters until we stop increasing our log-likelihood.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Image result for normal log likelihood">
            <a:extLst>
              <a:ext uri="{FF2B5EF4-FFF2-40B4-BE49-F238E27FC236}">
                <a16:creationId xmlns:a16="http://schemas.microsoft.com/office/drawing/2014/main" id="{D1C48564-8F7D-498F-B666-B95061E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normal log likelihood">
            <a:extLst>
              <a:ext uri="{FF2B5EF4-FFF2-40B4-BE49-F238E27FC236}">
                <a16:creationId xmlns:a16="http://schemas.microsoft.com/office/drawing/2014/main" id="{AA66AD20-A99D-4A91-BA44-CE753E686F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70" name="Picture 22" descr="https://onlinecourses.science.psu.edu/stat504/sites/onlinecourses.science.psu.edu.stat504/files/lec1fig5/index.gif">
            <a:extLst>
              <a:ext uri="{FF2B5EF4-FFF2-40B4-BE49-F238E27FC236}">
                <a16:creationId xmlns:a16="http://schemas.microsoft.com/office/drawing/2014/main" id="{DD73D951-602E-446E-82E3-424E883F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60" y="1569534"/>
            <a:ext cx="4800600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0557F7-31B3-41DF-BF5F-0EEDDD6EF876}"/>
              </a:ext>
            </a:extLst>
          </p:cNvPr>
          <p:cNvSpPr/>
          <p:nvPr/>
        </p:nvSpPr>
        <p:spPr>
          <a:xfrm>
            <a:off x="3780692" y="2268415"/>
            <a:ext cx="158261" cy="181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35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4D1-4916-45CE-82F2-FEE335B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we select a starting point and jitter around our parameters until we stop increasing our log-likelihood.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Image result for normal log likelihood">
            <a:extLst>
              <a:ext uri="{FF2B5EF4-FFF2-40B4-BE49-F238E27FC236}">
                <a16:creationId xmlns:a16="http://schemas.microsoft.com/office/drawing/2014/main" id="{D1C48564-8F7D-498F-B666-B95061E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normal log likelihood">
            <a:extLst>
              <a:ext uri="{FF2B5EF4-FFF2-40B4-BE49-F238E27FC236}">
                <a16:creationId xmlns:a16="http://schemas.microsoft.com/office/drawing/2014/main" id="{AA66AD20-A99D-4A91-BA44-CE753E686F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70" name="Picture 22" descr="https://onlinecourses.science.psu.edu/stat504/sites/onlinecourses.science.psu.edu.stat504/files/lec1fig5/index.gif">
            <a:extLst>
              <a:ext uri="{FF2B5EF4-FFF2-40B4-BE49-F238E27FC236}">
                <a16:creationId xmlns:a16="http://schemas.microsoft.com/office/drawing/2014/main" id="{DD73D951-602E-446E-82E3-424E883F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60" y="1569534"/>
            <a:ext cx="4800600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19F8134-F0F7-47F4-82F7-230BE3FECAA3}"/>
              </a:ext>
            </a:extLst>
          </p:cNvPr>
          <p:cNvSpPr/>
          <p:nvPr/>
        </p:nvSpPr>
        <p:spPr>
          <a:xfrm>
            <a:off x="4457700" y="2179883"/>
            <a:ext cx="158261" cy="181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2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4D1-4916-45CE-82F2-FEE335B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we select a starting point and jitter around our parameters until we stop increasing our log-likelihood.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Image result for normal log likelihood">
            <a:extLst>
              <a:ext uri="{FF2B5EF4-FFF2-40B4-BE49-F238E27FC236}">
                <a16:creationId xmlns:a16="http://schemas.microsoft.com/office/drawing/2014/main" id="{D1C48564-8F7D-498F-B666-B95061E34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normal log likelihood">
            <a:extLst>
              <a:ext uri="{FF2B5EF4-FFF2-40B4-BE49-F238E27FC236}">
                <a16:creationId xmlns:a16="http://schemas.microsoft.com/office/drawing/2014/main" id="{AA66AD20-A99D-4A91-BA44-CE753E686F3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70" name="Picture 22" descr="https://onlinecourses.science.psu.edu/stat504/sites/onlinecourses.science.psu.edu.stat504/files/lec1fig5/index.gif">
            <a:extLst>
              <a:ext uri="{FF2B5EF4-FFF2-40B4-BE49-F238E27FC236}">
                <a16:creationId xmlns:a16="http://schemas.microsoft.com/office/drawing/2014/main" id="{DD73D951-602E-446E-82E3-424E883F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60" y="1569534"/>
            <a:ext cx="4800600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19F8134-F0F7-47F4-82F7-230BE3FECAA3}"/>
              </a:ext>
            </a:extLst>
          </p:cNvPr>
          <p:cNvSpPr/>
          <p:nvPr/>
        </p:nvSpPr>
        <p:spPr>
          <a:xfrm>
            <a:off x="4281854" y="2179883"/>
            <a:ext cx="158261" cy="181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0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1F7-EE39-45B4-8008-5C8619B0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regression, the MLEs define a regression line (OLS estimates)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9D83-10E5-4977-BE06-694F1EB6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regression lines that COULD have generated our data</a:t>
            </a:r>
          </a:p>
          <a:p>
            <a:r>
              <a:rPr lang="en-US" dirty="0"/>
              <a:t>MLE simply jitters around parameters until they have maximized the probability of generating the data in hand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7616B-9D4D-4723-AC54-068F6B54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6" y="3662103"/>
            <a:ext cx="6480780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2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E0EE-854A-4975-90BD-F2801F3D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contrast to normal MLE, FIML directly maximizes the likelihood function using all 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259-C912-473B-9F51-8511F7E7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4415883"/>
          </a:xfrm>
        </p:spPr>
        <p:txBody>
          <a:bodyPr/>
          <a:lstStyle/>
          <a:p>
            <a:r>
              <a:rPr lang="en-US" dirty="0"/>
              <a:t>This is in contrast to a gradient-based algorithm</a:t>
            </a:r>
          </a:p>
          <a:p>
            <a:endParaRPr lang="en-US" dirty="0"/>
          </a:p>
          <a:p>
            <a:r>
              <a:rPr lang="en-US" dirty="0"/>
              <a:t>For example, in a dataset with X</a:t>
            </a:r>
            <a:r>
              <a:rPr lang="en-US" baseline="-25000" dirty="0"/>
              <a:t>1 </a:t>
            </a:r>
            <a:r>
              <a:rPr lang="en-US" dirty="0"/>
              <a:t>– X</a:t>
            </a:r>
            <a:r>
              <a:rPr lang="en-US" baseline="-25000" dirty="0"/>
              <a:t>6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 observation with all 6 variables will use all that information to calculate the likelihood</a:t>
            </a:r>
          </a:p>
          <a:p>
            <a:pPr lvl="1"/>
            <a:r>
              <a:rPr lang="en-US" dirty="0"/>
              <a:t>An observation with only 5 will use information from those 5 to calculate the likelihood, integrating across possible unknown values</a:t>
            </a:r>
          </a:p>
        </p:txBody>
      </p:sp>
    </p:spTree>
    <p:extLst>
      <p:ext uri="{BB962C8B-B14F-4D97-AF65-F5344CB8AC3E}">
        <p14:creationId xmlns:p14="http://schemas.microsoft.com/office/powerpoint/2010/main" val="3962164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0F74-2542-4EFF-9982-13E28090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FIML uses all of the available information in a dataset to estimate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F278-6757-4238-B534-4FB5E153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AND it’s often one line of code in an analysis</a:t>
            </a:r>
          </a:p>
        </p:txBody>
      </p:sp>
    </p:spTree>
    <p:extLst>
      <p:ext uri="{BB962C8B-B14F-4D97-AF65-F5344CB8AC3E}">
        <p14:creationId xmlns:p14="http://schemas.microsoft.com/office/powerpoint/2010/main" val="170392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BF23-5E4D-457B-8997-CCB05F06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FIML assumptions == MI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BD07-3BED-4B60-B572-703C1125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multivariate normal</a:t>
            </a:r>
          </a:p>
          <a:p>
            <a:r>
              <a:rPr lang="en-US" dirty="0"/>
              <a:t>Independent sampling</a:t>
            </a:r>
          </a:p>
          <a:p>
            <a:r>
              <a:rPr lang="en-US" dirty="0"/>
              <a:t>Missing data are MAR or MCAR</a:t>
            </a:r>
          </a:p>
        </p:txBody>
      </p:sp>
    </p:spTree>
    <p:extLst>
      <p:ext uri="{BB962C8B-B14F-4D97-AF65-F5344CB8AC3E}">
        <p14:creationId xmlns:p14="http://schemas.microsoft.com/office/powerpoint/2010/main" val="2998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E3FB-C99D-41A4-8AA6-7D1DD165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I’ve heard about FIML – why don’t I just use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AC40-2102-46B8-8073-5A19101A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you have nominal or ordinal variables?</a:t>
            </a:r>
          </a:p>
          <a:p>
            <a:pPr lvl="1"/>
            <a:r>
              <a:rPr lang="en-US" dirty="0"/>
              <a:t>FIML won’t handle these nicely</a:t>
            </a:r>
          </a:p>
          <a:p>
            <a:pPr lvl="1"/>
            <a:r>
              <a:rPr lang="en-US" dirty="0"/>
              <a:t>MI can avoid imputing “out of bounds” values</a:t>
            </a:r>
          </a:p>
          <a:p>
            <a:pPr lvl="1"/>
            <a:endParaRPr lang="en-US" dirty="0"/>
          </a:p>
          <a:p>
            <a:r>
              <a:rPr lang="en-US" dirty="0"/>
              <a:t>Do your data have a multilevel structure?</a:t>
            </a:r>
          </a:p>
          <a:p>
            <a:pPr lvl="1"/>
            <a:r>
              <a:rPr lang="en-US" dirty="0"/>
              <a:t>FIML won’t handle appropriately (without complex extensions)</a:t>
            </a:r>
          </a:p>
          <a:p>
            <a:pPr lvl="1"/>
            <a:r>
              <a:rPr lang="en-US" dirty="0"/>
              <a:t>MI can accommodate these structures</a:t>
            </a:r>
          </a:p>
          <a:p>
            <a:pPr lvl="1"/>
            <a:endParaRPr lang="en-US" dirty="0"/>
          </a:p>
          <a:p>
            <a:r>
              <a:rPr lang="en-US" dirty="0"/>
              <a:t>Are you running an analysis that’s not specified as an SEM?</a:t>
            </a:r>
          </a:p>
          <a:p>
            <a:pPr lvl="1"/>
            <a:r>
              <a:rPr lang="en-US" dirty="0"/>
              <a:t>FIML requires some additional complexity and complicates your models</a:t>
            </a:r>
          </a:p>
          <a:p>
            <a:pPr lvl="1"/>
            <a:r>
              <a:rPr lang="en-US" dirty="0"/>
              <a:t>MI lets you run that exact analysis</a:t>
            </a:r>
          </a:p>
          <a:p>
            <a:pPr lvl="1"/>
            <a:endParaRPr lang="en-US" dirty="0"/>
          </a:p>
          <a:p>
            <a:r>
              <a:rPr lang="en-US" dirty="0"/>
              <a:t>If you can use FIML, by all means, go ahead! Less headache is a good thing</a:t>
            </a:r>
          </a:p>
        </p:txBody>
      </p:sp>
    </p:spTree>
    <p:extLst>
      <p:ext uri="{BB962C8B-B14F-4D97-AF65-F5344CB8AC3E}">
        <p14:creationId xmlns:p14="http://schemas.microsoft.com/office/powerpoint/2010/main" val="9867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31BE-C673-46DE-B32C-DF4A6CA4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2153-5762-49A1-8BAE-72D53150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Blimp (flexible, multilevel imputation available, can impute nominal/ordinal)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Amelia</a:t>
            </a:r>
          </a:p>
          <a:p>
            <a:pPr lvl="1"/>
            <a:r>
              <a:rPr lang="en-US" dirty="0"/>
              <a:t>MICE</a:t>
            </a:r>
          </a:p>
          <a:p>
            <a:r>
              <a:rPr lang="en-US" dirty="0" err="1"/>
              <a:t>Mplus</a:t>
            </a:r>
            <a:r>
              <a:rPr lang="en-US" dirty="0"/>
              <a:t> (FIML)</a:t>
            </a:r>
          </a:p>
          <a:p>
            <a:r>
              <a:rPr lang="en-US" dirty="0"/>
              <a:t>SPSS</a:t>
            </a:r>
          </a:p>
          <a:p>
            <a:r>
              <a:rPr lang="en-US" dirty="0"/>
              <a:t>Stata</a:t>
            </a:r>
          </a:p>
          <a:p>
            <a:endParaRPr lang="en-US" dirty="0"/>
          </a:p>
          <a:p>
            <a:r>
              <a:rPr lang="en-US" dirty="0"/>
              <a:t>My pipeline</a:t>
            </a:r>
          </a:p>
          <a:p>
            <a:pPr lvl="1"/>
            <a:r>
              <a:rPr lang="en-US" dirty="0"/>
              <a:t>R </a:t>
            </a:r>
            <a:r>
              <a:rPr lang="en-US" dirty="0">
                <a:sym typeface="Wingdings" panose="05000000000000000000" pitchFamily="2" charset="2"/>
              </a:rPr>
              <a:t> Blimp  R  </a:t>
            </a:r>
            <a:r>
              <a:rPr lang="en-US" dirty="0" err="1">
                <a:sym typeface="Wingdings" panose="05000000000000000000" pitchFamily="2" charset="2"/>
              </a:rPr>
              <a:t>Mplus</a:t>
            </a:r>
            <a:r>
              <a:rPr lang="en-US" dirty="0">
                <a:sym typeface="Wingdings" panose="05000000000000000000" pitchFamily="2" charset="2"/>
              </a:rPr>
              <a:t> (if necessary)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AF95-93E5-4D76-8921-2BDA4C83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MLE slide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F1AC-B28E-46E7-959F-AE012CA2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1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Full Information Maximum Likelihood</a:t>
            </a:r>
            <a:r>
              <a:rPr lang="en-US" b="1" strike="sngStrike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3299593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2050-552E-4789-8D41-AFE6A6F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real data (small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03DC-DC3C-4571-8472-9B8C5801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NBA data</a:t>
            </a:r>
          </a:p>
        </p:txBody>
      </p:sp>
    </p:spTree>
    <p:extLst>
      <p:ext uri="{BB962C8B-B14F-4D97-AF65-F5344CB8AC3E}">
        <p14:creationId xmlns:p14="http://schemas.microsoft.com/office/powerpoint/2010/main" val="323063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1E87-191C-47D8-B2CE-AD10C302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my own data (large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4C04-55AF-442F-A48E-F5C2E427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Impulsivity ML CFA – Pittsburgh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5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Multiple Imputation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Full Information Maximum Likelihood</a:t>
            </a:r>
            <a:r>
              <a:rPr lang="en-US" b="1" strike="sngStrike" dirty="0">
                <a:solidFill>
                  <a:schemeClr val="tx1"/>
                </a:solidFill>
              </a:rPr>
              <a:t> </a:t>
            </a:r>
          </a:p>
          <a:p>
            <a:r>
              <a:rPr lang="en-US" strike="sngStrike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strike="sngStrike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4560250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05D2-72D0-4B54-8344-8EFCC640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for you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67C2-7FEB-42C0-8943-9D30CC5F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44158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741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There’s so much more to explore here, though!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Dealing with non-convergence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Specific software questions from folks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do I know it worked?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Beyond intuition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Mathematical underpinnings – MVN sampling vs. FCS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Variation in software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And a theme of grad school…more research is needed!</a:t>
            </a:r>
          </a:p>
        </p:txBody>
      </p:sp>
    </p:spTree>
    <p:extLst>
      <p:ext uri="{BB962C8B-B14F-4D97-AF65-F5344CB8AC3E}">
        <p14:creationId xmlns:p14="http://schemas.microsoft.com/office/powerpoint/2010/main" val="2877214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28E9-CBFE-471D-9533-BEF161B5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slide is called, “things Max screwed up the first 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A533-971A-4792-986F-8E552FE4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Eating the first marshmallow</a:t>
            </a:r>
          </a:p>
          <a:p>
            <a:pPr lvl="1"/>
            <a:r>
              <a:rPr lang="en-US" dirty="0"/>
              <a:t>Think carefully about models BEFORE imputing</a:t>
            </a:r>
          </a:p>
          <a:p>
            <a:endParaRPr lang="en-US" dirty="0"/>
          </a:p>
          <a:p>
            <a:r>
              <a:rPr lang="en-US" dirty="0"/>
              <a:t>The Kitchen Sink approach</a:t>
            </a:r>
          </a:p>
          <a:p>
            <a:pPr lvl="1"/>
            <a:r>
              <a:rPr lang="en-US" dirty="0"/>
              <a:t>Start with your analysis model(s), and build out from there</a:t>
            </a:r>
          </a:p>
          <a:p>
            <a:pPr lvl="1"/>
            <a:r>
              <a:rPr lang="en-US" dirty="0"/>
              <a:t>Caveat: auxiliary variables help as long as they don’t mess with convergence</a:t>
            </a:r>
          </a:p>
          <a:p>
            <a:endParaRPr lang="en-US" dirty="0"/>
          </a:p>
          <a:p>
            <a:r>
              <a:rPr lang="en-US" dirty="0"/>
              <a:t>Getting it done so you can show your advisor</a:t>
            </a:r>
          </a:p>
          <a:p>
            <a:pPr lvl="1"/>
            <a:r>
              <a:rPr lang="en-US" dirty="0"/>
              <a:t>Let your inner obsessive compulsive tendencies shine through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B283-DF97-4BC1-B485-94539B09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imputation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FD51-62CF-48AE-9B8D-1D3DE5FA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  <a:p>
            <a:pPr lvl="1"/>
            <a:r>
              <a:rPr lang="en-US" dirty="0"/>
              <a:t>We at least need this (draw picture)</a:t>
            </a:r>
          </a:p>
          <a:p>
            <a:pPr lvl="1"/>
            <a:endParaRPr lang="en-US" dirty="0"/>
          </a:p>
          <a:p>
            <a:r>
              <a:rPr lang="en-US" dirty="0"/>
              <a:t>Similarity to original data</a:t>
            </a:r>
          </a:p>
          <a:p>
            <a:r>
              <a:rPr lang="en-US" dirty="0"/>
              <a:t>Lack of impossible data points</a:t>
            </a:r>
          </a:p>
          <a:p>
            <a:endParaRPr lang="en-US" dirty="0"/>
          </a:p>
          <a:p>
            <a:r>
              <a:rPr lang="en-US" dirty="0"/>
              <a:t>Honestly, though…we don’t exactly. We just know that we’ve done the best job we can given our study design and what we know about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33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407B-B147-47A0-BAA9-CEAD52E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select auxiliary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E1DF-DF46-4157-910F-14806761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651EB-F3FC-4BBF-928D-0C115F6E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19" y="1170776"/>
            <a:ext cx="4994398" cy="55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1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091-995D-4CA2-85B4-24FB98C8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at the scale level or item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C410-0CD6-41A3-8DA6-7E158724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“more research is needed” problem</a:t>
            </a:r>
          </a:p>
          <a:p>
            <a:endParaRPr lang="en-US" dirty="0"/>
          </a:p>
          <a:p>
            <a:r>
              <a:rPr lang="en-US" dirty="0"/>
              <a:t>Will you want to look at scale scores eventually?</a:t>
            </a:r>
          </a:p>
          <a:p>
            <a:endParaRPr lang="en-US" dirty="0"/>
          </a:p>
          <a:p>
            <a:r>
              <a:rPr lang="en-US" dirty="0"/>
              <a:t>Does MI converge when you impute at the item level?</a:t>
            </a:r>
          </a:p>
          <a:p>
            <a:endParaRPr lang="en-US" dirty="0"/>
          </a:p>
          <a:p>
            <a:r>
              <a:rPr lang="en-US" dirty="0"/>
              <a:t>Graham (2009) suggests scale-level is OK if…</a:t>
            </a:r>
          </a:p>
          <a:p>
            <a:pPr lvl="1"/>
            <a:r>
              <a:rPr lang="en-US" dirty="0"/>
              <a:t>At least half of items observed</a:t>
            </a:r>
          </a:p>
          <a:p>
            <a:pPr lvl="1"/>
            <a:r>
              <a:rPr lang="en-US" dirty="0"/>
              <a:t>High Cronbach’s </a:t>
            </a:r>
            <a:r>
              <a:rPr lang="el-GR" dirty="0"/>
              <a:t>α</a:t>
            </a:r>
            <a:r>
              <a:rPr lang="en-US" dirty="0"/>
              <a:t> for scales</a:t>
            </a:r>
          </a:p>
          <a:p>
            <a:pPr lvl="1"/>
            <a:r>
              <a:rPr lang="en-US" dirty="0"/>
              <a:t>Item-total correlations are similar</a:t>
            </a:r>
          </a:p>
        </p:txBody>
      </p:sp>
    </p:spTree>
    <p:extLst>
      <p:ext uri="{BB962C8B-B14F-4D97-AF65-F5344CB8AC3E}">
        <p14:creationId xmlns:p14="http://schemas.microsoft.com/office/powerpoint/2010/main" val="305560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220E-A1A4-43B7-BF42-AFE704E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363-2349-4D0D-A905-EB886F34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34" y="1761893"/>
            <a:ext cx="8794653" cy="5327529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tx1"/>
                </a:solidFill>
              </a:rPr>
              <a:t>Why should we care about missing data?</a:t>
            </a:r>
          </a:p>
          <a:p>
            <a:r>
              <a:rPr lang="en-US" dirty="0">
                <a:solidFill>
                  <a:schemeClr val="tx1"/>
                </a:solidFill>
              </a:rPr>
              <a:t>What should we do about missing data?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“Dumb” approaches and a smarter idea</a:t>
            </a:r>
          </a:p>
          <a:p>
            <a:r>
              <a:rPr lang="en-US" dirty="0">
                <a:solidFill>
                  <a:schemeClr val="tx1"/>
                </a:solidFill>
              </a:rPr>
              <a:t>Missing data theory: am I allowed to do that?</a:t>
            </a:r>
          </a:p>
          <a:p>
            <a:r>
              <a:rPr lang="en-US" dirty="0">
                <a:solidFill>
                  <a:schemeClr val="tx1"/>
                </a:solidFill>
              </a:rPr>
              <a:t>“Smart” approaches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Imputation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Full Information Maximum Likelihood </a:t>
            </a:r>
          </a:p>
          <a:p>
            <a:r>
              <a:rPr lang="en-US" dirty="0">
                <a:solidFill>
                  <a:schemeClr val="tx1"/>
                </a:solidFill>
              </a:rPr>
              <a:t>OK, but how do we actually do that?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Practical Concerns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 examples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BLIMP examples</a:t>
            </a:r>
          </a:p>
        </p:txBody>
      </p:sp>
    </p:spTree>
    <p:extLst>
      <p:ext uri="{BB962C8B-B14F-4D97-AF65-F5344CB8AC3E}">
        <p14:creationId xmlns:p14="http://schemas.microsoft.com/office/powerpoint/2010/main" val="1379091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256A-A754-4A68-85C5-92F2403B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all multiple imputation </a:t>
            </a:r>
            <a:r>
              <a:rPr lang="en-US" dirty="0" err="1"/>
              <a:t>softwares</a:t>
            </a:r>
            <a:r>
              <a:rPr lang="en-US" dirty="0"/>
              <a:t> use chained equations?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CA47-297B-40BB-9681-DE52FF57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Amelia (among others) uses a multivariate normal sampling method to simultaneously </a:t>
            </a:r>
            <a:r>
              <a:rPr lang="en-US"/>
              <a:t>estimate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5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6BF8-EB1F-4ED3-8FC5-C0C453E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we’re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2B7F-CD95-402C-86C7-B7E0F08C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higher level, we’re really doing a two-step</a:t>
            </a:r>
          </a:p>
          <a:p>
            <a:pPr marL="800100" lvl="1" indent="-457200">
              <a:buAutoNum type="arabicParenR"/>
            </a:pPr>
            <a:r>
              <a:rPr lang="en-US" b="1" dirty="0"/>
              <a:t>Imputation step: </a:t>
            </a:r>
            <a:r>
              <a:rPr lang="en-US" dirty="0"/>
              <a:t>use observed relations to generate a best guess of each Y and X (with uncertainty) for missing observations</a:t>
            </a:r>
          </a:p>
          <a:p>
            <a:pPr marL="800100" lvl="1" indent="-457200">
              <a:buAutoNum type="arabicParenR"/>
            </a:pPr>
            <a:r>
              <a:rPr lang="en-US" b="1" dirty="0"/>
              <a:t>Estimation step:</a:t>
            </a:r>
            <a:r>
              <a:rPr lang="en-US" dirty="0"/>
              <a:t> Estimate a new set of relations based on this dataset since relations have now shifted around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Rinse and repeat until estimates stop changing (“converge”)</a:t>
            </a:r>
          </a:p>
        </p:txBody>
      </p:sp>
    </p:spTree>
    <p:extLst>
      <p:ext uri="{BB962C8B-B14F-4D97-AF65-F5344CB8AC3E}">
        <p14:creationId xmlns:p14="http://schemas.microsoft.com/office/powerpoint/2010/main" val="219874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85216"/>
              </p:ext>
            </p:extLst>
          </p:nvPr>
        </p:nvGraphicFramePr>
        <p:xfrm>
          <a:off x="5471865" y="1356856"/>
          <a:ext cx="6583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67B1-33E7-45F3-9B35-FDF894B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historical options insert a readily available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970-8611-43DA-845A-C5D60D07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“Dumb” Imputation</a:t>
            </a:r>
          </a:p>
          <a:p>
            <a:endParaRPr lang="en-US" dirty="0"/>
          </a:p>
          <a:p>
            <a:pPr lvl="1"/>
            <a:r>
              <a:rPr lang="en-US" dirty="0"/>
              <a:t>Mean imputation</a:t>
            </a:r>
          </a:p>
          <a:p>
            <a:pPr lvl="2"/>
            <a:r>
              <a:rPr lang="en-US" dirty="0"/>
              <a:t>Insert the mean of the available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ED749C-78D8-4187-85CC-D8C5AB78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91943"/>
              </p:ext>
            </p:extLst>
          </p:nvPr>
        </p:nvGraphicFramePr>
        <p:xfrm>
          <a:off x="5471865" y="1356856"/>
          <a:ext cx="13167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60599367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62468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0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1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8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7362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lvorson2018.potx" id="{261F5450-8DEA-46FF-A69F-29A3F1C6F88D}" vid="{CED92DAC-B6A7-4B3D-99CF-BAD2E150BE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Halvorson2018</Template>
  <TotalTime>7932</TotalTime>
  <Words>3313</Words>
  <Application>Microsoft Office PowerPoint</Application>
  <PresentationFormat>On-screen Show (4:3)</PresentationFormat>
  <Paragraphs>780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Corbel</vt:lpstr>
      <vt:lpstr>Courier New</vt:lpstr>
      <vt:lpstr>Wingdings</vt:lpstr>
      <vt:lpstr>Depth</vt:lpstr>
      <vt:lpstr>Finding Yourself in Missing Data  UW Psychology Summer 2018</vt:lpstr>
      <vt:lpstr>PowerPoint Presentation</vt:lpstr>
      <vt:lpstr>Why should we worry about missing data?</vt:lpstr>
      <vt:lpstr>Deleting cases: tempting but inefficient</vt:lpstr>
      <vt:lpstr>Deleting cases is not only inefficient but can lead to bias</vt:lpstr>
      <vt:lpstr>MLE slide 17</vt:lpstr>
      <vt:lpstr>Agenda</vt:lpstr>
      <vt:lpstr>Some historical options insert a readily available value </vt:lpstr>
      <vt:lpstr>Some historical options insert a readily available value </vt:lpstr>
      <vt:lpstr>Some historical options insert a readily available value </vt:lpstr>
      <vt:lpstr>Some historical options insert a readily available value </vt:lpstr>
      <vt:lpstr>Some historical options insert a readily available value </vt:lpstr>
      <vt:lpstr>Have appeal, but not ideal…why?</vt:lpstr>
      <vt:lpstr>Descriptive statistics on the imputed variable will vary based on approach…how do we know which is “right?”</vt:lpstr>
      <vt:lpstr>Let’s think about drinks (Y) and a related predictor, number of exams thus far in the quarter (X)</vt:lpstr>
      <vt:lpstr>Let’s take a closer look at our example data, plotted against a predictor</vt:lpstr>
      <vt:lpstr>These methods ignore X’s, effectively assuming there is NO relation between Y and X’s</vt:lpstr>
      <vt:lpstr>Why not use existing relations between X’s and Y’s in our data to estimate missing Y values?</vt:lpstr>
      <vt:lpstr>We use our existing data to generate a best guess for each missing Y for which we have X data</vt:lpstr>
      <vt:lpstr>What if we impute data using relations from the data that are present?</vt:lpstr>
      <vt:lpstr>What if we impute data using relations from the data that are present?</vt:lpstr>
      <vt:lpstr>What if we impute data using relations from the data that are present?</vt:lpstr>
      <vt:lpstr>What if we impute data using relations from the data that are present?</vt:lpstr>
      <vt:lpstr>What if we impute data using relations from the data that are present?</vt:lpstr>
      <vt:lpstr>Regression-based imputation repeats the same procedure for each variable in turn, substituting each “X” variable into the “Y” slot</vt:lpstr>
      <vt:lpstr>This is single (vs. multiple) imputation. We’re halfway there...</vt:lpstr>
      <vt:lpstr>Agenda</vt:lpstr>
      <vt:lpstr>Quick note on notation: we’ll talk about Y’s and X’s here, but this distinction is just for clarity. Y is whatever variable you’re trying to impute at the moment</vt:lpstr>
      <vt:lpstr>Let’s think about ways in which our data might be missing – these are called missing data mechanisms</vt:lpstr>
      <vt:lpstr>What are some examples?</vt:lpstr>
      <vt:lpstr>Come up with your own example for each (3min discuss with neighbor)</vt:lpstr>
      <vt:lpstr>menti.com</vt:lpstr>
      <vt:lpstr>Some visual intuition about missing data mechanisms</vt:lpstr>
      <vt:lpstr>Some important nuance about the missing data mechanisms: these are all CONDITIONAL relations</vt:lpstr>
      <vt:lpstr>What variables are worth including in a multiple imputation model?</vt:lpstr>
      <vt:lpstr>So how do we actually deal?</vt:lpstr>
      <vt:lpstr>menti.com</vt:lpstr>
      <vt:lpstr>Agenda</vt:lpstr>
      <vt:lpstr>There’s one big issue with regression-based single imputation as we’ve described it so far</vt:lpstr>
      <vt:lpstr>We solve this problem by letting existing uncertainty propagate into imputations, and repeating the imputation process several times</vt:lpstr>
      <vt:lpstr>Six Steps to Success (in Multiple Imputation)</vt:lpstr>
      <vt:lpstr>After imputing, we pool estimates</vt:lpstr>
      <vt:lpstr>PowerPoint Presentation</vt:lpstr>
      <vt:lpstr>PowerPoint Presentation</vt:lpstr>
      <vt:lpstr>Agenda</vt:lpstr>
      <vt:lpstr>Maximum Likelihood in a nutshell</vt:lpstr>
      <vt:lpstr>We want the set of parameters that maximizes the joint probability of our data having been generated</vt:lpstr>
      <vt:lpstr>So, we select a starting point and jitter around our parameters until we stop increasing our log-likelihood. </vt:lpstr>
      <vt:lpstr>So, we select a starting point and jitter around our parameters until we stop increasing our log-likelihood. </vt:lpstr>
      <vt:lpstr>So, we select a starting point and jitter around our parameters until we stop increasing our log-likelihood. </vt:lpstr>
      <vt:lpstr>So, we select a starting point and jitter around our parameters until we stop increasing our log-likelihood. </vt:lpstr>
      <vt:lpstr>So, we select a starting point and jitter around our parameters until we stop increasing our log-likelihood. </vt:lpstr>
      <vt:lpstr>So, we select a starting point and jitter around our parameters until we stop increasing our log-likelihood. </vt:lpstr>
      <vt:lpstr>In regression, the MLEs define a regression line (OLS estimates) </vt:lpstr>
      <vt:lpstr>In contrast to normal MLE, FIML directly maximizes the likelihood function using all available data</vt:lpstr>
      <vt:lpstr>So, FIML uses all of the available information in a dataset to estimate parameters</vt:lpstr>
      <vt:lpstr>FIML assumptions == MI assumptions</vt:lpstr>
      <vt:lpstr>I’ve heard about FIML – why don’t I just use that?</vt:lpstr>
      <vt:lpstr>Software Options</vt:lpstr>
      <vt:lpstr>Agenda</vt:lpstr>
      <vt:lpstr>An example with real data (small dataset)</vt:lpstr>
      <vt:lpstr>An example with my own data (large dataset)</vt:lpstr>
      <vt:lpstr>Agenda</vt:lpstr>
      <vt:lpstr>An example for you to try</vt:lpstr>
      <vt:lpstr>PHEW.</vt:lpstr>
      <vt:lpstr>This slide is called, “things Max screwed up the first time”</vt:lpstr>
      <vt:lpstr>How do I know imputation worked?</vt:lpstr>
      <vt:lpstr>How do I select auxiliary variables?</vt:lpstr>
      <vt:lpstr>Impute at the scale level or item level?</vt:lpstr>
      <vt:lpstr>Do all multiple imputation softwares use chained equations?</vt:lpstr>
      <vt:lpstr>How do we know when we’re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Un-Lost with Missing Data  University of Washington Summer 2018</dc:title>
  <dc:creator>Max Halvorson</dc:creator>
  <cp:lastModifiedBy>Max Halvorson</cp:lastModifiedBy>
  <cp:revision>123</cp:revision>
  <dcterms:created xsi:type="dcterms:W3CDTF">2018-09-12T00:22:11Z</dcterms:created>
  <dcterms:modified xsi:type="dcterms:W3CDTF">2018-09-20T19:27:23Z</dcterms:modified>
</cp:coreProperties>
</file>