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72" r:id="rId4"/>
    <p:sldId id="256" r:id="rId5"/>
    <p:sldId id="281" r:id="rId6"/>
    <p:sldId id="285" r:id="rId7"/>
    <p:sldId id="286" r:id="rId8"/>
    <p:sldId id="273" r:id="rId9"/>
    <p:sldId id="274" r:id="rId10"/>
    <p:sldId id="276" r:id="rId11"/>
    <p:sldId id="277" r:id="rId12"/>
    <p:sldId id="287" r:id="rId13"/>
    <p:sldId id="279" r:id="rId14"/>
    <p:sldId id="289" r:id="rId15"/>
    <p:sldId id="280" r:id="rId16"/>
    <p:sldId id="288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FC13-72BA-D8AD-6DD4-04006D284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2EC4B8-F3F8-9C13-C743-0293D9C1E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1C1C3-CDCB-26DC-1D42-F4BCECE6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8F0D-16C6-A0C5-8A81-CD5220572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CF64-FA27-ED86-CE02-68C7A337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2470-0088-DBFA-3395-70C654A0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2032E-1DD8-1D57-175B-3C1EBC9A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1529-809B-0A30-E788-A545435B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0F99-AFB5-A0C4-8833-38C17E741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D881-3813-930B-A521-B4B7C53E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83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CD83-178B-4693-AF72-A62C09AC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BA6A7-A2C1-85A1-D338-C3C1F625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0B0D7-8B7C-6388-2874-50DC6CA6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0F50-98C2-AFFB-7627-AC64383A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87026-C326-F8E7-DF6D-81E851C3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45A6-0661-DDFF-0087-2DFF54A0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EDE6D-7F8A-D6E7-3D8D-2E113D16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4A65-C37D-C72B-40E1-82E3417A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FD29A-8575-CB14-ED74-D56151B4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40D2-8AD2-E7B2-0703-46D0FF1B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6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0DC0-E04B-4557-1B7C-F0FEE08E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117F-F58A-6FC2-E087-C85E458B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3D5C-2DDD-0D2D-12AA-B18E2684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80778-2674-8E8B-E6A1-86A00C2B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A4EA-B138-1E7D-842E-E137096A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6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65DD-DFF8-E9F9-DE81-15707798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8885-173B-7F26-44BD-6801C0A9B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74FD1-B0A5-0330-3CF4-E84203FE0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DAD71-A9C5-CFB1-BDFF-AB07B034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88438-8BD8-E2D6-1A28-3417207B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0AAF-9497-1796-4FC0-95D70F8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34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C90B-4024-6782-F04F-F74EB82D9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FFC87-EA44-313B-1CBB-565E8BD9E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CE82B-077A-9847-22B0-852C493A8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FCE18-80CB-10AE-1068-53F82F3D9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72FBD9-2994-AF3E-E2E4-F45A5552D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B41A2-8902-2198-2FB5-D122003A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9CF45-E834-536A-9601-BB9FB23B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A5A91-89C6-B7D5-1309-43EA1239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4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518D-2235-9915-8A7E-BCCE921E8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A13C0-4240-31BF-9ECD-C023E9E23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C3824-6207-AC19-751D-BC421CC7F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08E4-3052-6566-9356-CCA89BC6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1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8599B-65D0-C733-1851-FB82A226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D9AA9-C490-9243-9A26-F84CDBCC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8B66-989B-8C2C-24D7-E305BFFA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58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8EC5-54FC-CAE7-87A0-9BD6032EA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F96A-041B-4387-DAE8-6D2F7A1CC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3E9D9-6DDE-0486-8B36-BCDCEE842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15C87-9A5E-E906-0AF8-5C70D191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09C35-1F95-AEB5-B95C-3F21C6961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A6E93-672A-C672-81B1-1F13A98C5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7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8C1AE-7B9A-CB6B-C09D-12FBDD26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C56EA9-C554-ED86-C76D-F796F609F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5BA55-629D-CB22-059F-6324054A6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0FF48-B32D-A7B8-391C-9920957D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682B-F08A-3CEE-7B1F-44D9F277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EE5AB-BC84-46AF-2655-3C638856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BC8E9-CB18-CAA7-8C02-D2A3FE1D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0113C-AA8E-D759-737B-DD8C0BB4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EA9A-C2D8-39E2-C330-4E1A6048A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DFE1-426A-4BEE-9022-3C40B132B33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2D348-99ED-D075-4432-730E3C2A0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AB9AB-FA36-E436-612D-4184E8561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8688A-E3F3-4211-AC9C-87BD3A260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AE25AE-9E04-D08C-EE2B-32B4AFFC5657}"/>
              </a:ext>
            </a:extLst>
          </p:cNvPr>
          <p:cNvSpPr txBox="1"/>
          <p:nvPr/>
        </p:nvSpPr>
        <p:spPr>
          <a:xfrm>
            <a:off x="3724998" y="2882696"/>
            <a:ext cx="4742004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latin typeface="Palatino Linotype" panose="02040502050505030304" pitchFamily="18" charset="0"/>
              </a:rPr>
              <a:t>Manteq DSS</a:t>
            </a:r>
          </a:p>
        </p:txBody>
      </p:sp>
    </p:spTree>
    <p:extLst>
      <p:ext uri="{BB962C8B-B14F-4D97-AF65-F5344CB8AC3E}">
        <p14:creationId xmlns:p14="http://schemas.microsoft.com/office/powerpoint/2010/main" val="218209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B02A8-081F-D091-A2FB-C143EF248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8C0C-15E2-B311-D1A6-E9BAC75E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Organization Services (</a:t>
            </a:r>
            <a:r>
              <a:rPr lang="en-US" dirty="0" err="1"/>
              <a:t>SuperAdmin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97E04-5D2D-9619-C17B-208D31BB1056}"/>
              </a:ext>
            </a:extLst>
          </p:cNvPr>
          <p:cNvSpPr txBox="1"/>
          <p:nvPr/>
        </p:nvSpPr>
        <p:spPr>
          <a:xfrm>
            <a:off x="1078156" y="1452563"/>
            <a:ext cx="370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Double click on organization </a:t>
            </a:r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Move to a new screen</a:t>
            </a:r>
            <a:endParaRPr lang="en-US" sz="12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78780-B0CE-C7EA-2B49-A62F2F814F73}"/>
              </a:ext>
            </a:extLst>
          </p:cNvPr>
          <p:cNvSpPr txBox="1"/>
          <p:nvPr/>
        </p:nvSpPr>
        <p:spPr>
          <a:xfrm>
            <a:off x="1078156" y="2408794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{Organization name}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A970EC-8354-F4ED-B9F6-8AE9377B3DC1}"/>
              </a:ext>
            </a:extLst>
          </p:cNvPr>
          <p:cNvCxnSpPr/>
          <p:nvPr/>
        </p:nvCxnSpPr>
        <p:spPr>
          <a:xfrm flipH="1">
            <a:off x="3490098" y="2593460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F941B4-8A11-B479-23C4-05F082A14036}"/>
              </a:ext>
            </a:extLst>
          </p:cNvPr>
          <p:cNvSpPr txBox="1"/>
          <p:nvPr/>
        </p:nvSpPr>
        <p:spPr>
          <a:xfrm>
            <a:off x="4877464" y="2454960"/>
            <a:ext cx="102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path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83783B5-EE84-B365-32D9-EED1D5E842B6}"/>
              </a:ext>
            </a:extLst>
          </p:cNvPr>
          <p:cNvSpPr/>
          <p:nvPr/>
        </p:nvSpPr>
        <p:spPr>
          <a:xfrm>
            <a:off x="1485900" y="3235841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Medical Necessity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0DB82A7-4641-9995-855A-4B488615AD9F}"/>
              </a:ext>
            </a:extLst>
          </p:cNvPr>
          <p:cNvSpPr/>
          <p:nvPr/>
        </p:nvSpPr>
        <p:spPr>
          <a:xfrm>
            <a:off x="3171825" y="3235840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Rule Service 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C80496E-6C63-FAEF-F200-1DF9EB77C84C}"/>
              </a:ext>
            </a:extLst>
          </p:cNvPr>
          <p:cNvSpPr/>
          <p:nvPr/>
        </p:nvSpPr>
        <p:spPr>
          <a:xfrm>
            <a:off x="1485900" y="3978790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Rule Service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90617C-A420-58A2-A709-323140A31271}"/>
              </a:ext>
            </a:extLst>
          </p:cNvPr>
          <p:cNvCxnSpPr>
            <a:endCxn id="27" idx="1"/>
          </p:cNvCxnSpPr>
          <p:nvPr/>
        </p:nvCxnSpPr>
        <p:spPr>
          <a:xfrm flipV="1">
            <a:off x="533400" y="4264540"/>
            <a:ext cx="952500" cy="90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F27D00-059B-0D8D-03FC-713B993B716C}"/>
              </a:ext>
            </a:extLst>
          </p:cNvPr>
          <p:cNvCxnSpPr>
            <a:endCxn id="25" idx="1"/>
          </p:cNvCxnSpPr>
          <p:nvPr/>
        </p:nvCxnSpPr>
        <p:spPr>
          <a:xfrm flipV="1">
            <a:off x="495300" y="3521591"/>
            <a:ext cx="990600" cy="160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1FEC39-9BBF-4913-4DF6-A94F0919C9ED}"/>
              </a:ext>
            </a:extLst>
          </p:cNvPr>
          <p:cNvSpPr txBox="1"/>
          <p:nvPr/>
        </p:nvSpPr>
        <p:spPr>
          <a:xfrm>
            <a:off x="178598" y="5172075"/>
            <a:ext cx="747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597504-CBF2-70E6-565B-E47ECDDA025B}"/>
              </a:ext>
            </a:extLst>
          </p:cNvPr>
          <p:cNvSpPr txBox="1"/>
          <p:nvPr/>
        </p:nvSpPr>
        <p:spPr>
          <a:xfrm>
            <a:off x="3752849" y="5172075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Simple click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7F7EDF-262B-6ECD-A24A-ED4B1C2CAE57}"/>
              </a:ext>
            </a:extLst>
          </p:cNvPr>
          <p:cNvCxnSpPr>
            <a:stCxn id="33" idx="0"/>
            <a:endCxn id="26" idx="2"/>
          </p:cNvCxnSpPr>
          <p:nvPr/>
        </p:nvCxnSpPr>
        <p:spPr>
          <a:xfrm flipH="1" flipV="1">
            <a:off x="3752850" y="3807339"/>
            <a:ext cx="496289" cy="136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F0A738-08C4-E7CA-4830-D594134D8761}"/>
              </a:ext>
            </a:extLst>
          </p:cNvPr>
          <p:cNvCxnSpPr>
            <a:stCxn id="33" idx="0"/>
          </p:cNvCxnSpPr>
          <p:nvPr/>
        </p:nvCxnSpPr>
        <p:spPr>
          <a:xfrm flipV="1">
            <a:off x="4249139" y="4449718"/>
            <a:ext cx="1846861" cy="72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3280349-A235-3060-7D27-B22BD22ED9BC}"/>
              </a:ext>
            </a:extLst>
          </p:cNvPr>
          <p:cNvSpPr txBox="1"/>
          <p:nvPr/>
        </p:nvSpPr>
        <p:spPr>
          <a:xfrm>
            <a:off x="4676775" y="4550289"/>
            <a:ext cx="114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Show this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C3B4E0-41CC-91BC-8F67-FF143DD5D13E}"/>
              </a:ext>
            </a:extLst>
          </p:cNvPr>
          <p:cNvCxnSpPr/>
          <p:nvPr/>
        </p:nvCxnSpPr>
        <p:spPr>
          <a:xfrm>
            <a:off x="6696075" y="2177961"/>
            <a:ext cx="66675" cy="3636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90BBE8-8087-E079-12B8-D6F4E3E1C26D}"/>
              </a:ext>
            </a:extLst>
          </p:cNvPr>
          <p:cNvSpPr txBox="1"/>
          <p:nvPr/>
        </p:nvSpPr>
        <p:spPr>
          <a:xfrm>
            <a:off x="7034819" y="2408794"/>
            <a:ext cx="46855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Service name</a:t>
            </a:r>
          </a:p>
          <a:p>
            <a:endParaRPr lang="en-US" dirty="0"/>
          </a:p>
          <a:p>
            <a:r>
              <a:rPr lang="en-US" dirty="0"/>
              <a:t>Author</a:t>
            </a:r>
          </a:p>
          <a:p>
            <a:endParaRPr lang="en-US" dirty="0"/>
          </a:p>
          <a:p>
            <a:r>
              <a:rPr lang="en-US" dirty="0"/>
              <a:t>Creation Date		Last Update Date</a:t>
            </a:r>
          </a:p>
          <a:p>
            <a:endParaRPr lang="en-US" dirty="0"/>
          </a:p>
          <a:p>
            <a:r>
              <a:rPr lang="en-US" dirty="0"/>
              <a:t>Description</a:t>
            </a:r>
          </a:p>
          <a:p>
            <a:endParaRPr lang="en-US" dirty="0"/>
          </a:p>
          <a:p>
            <a:r>
              <a:rPr lang="en-US" dirty="0"/>
              <a:t>Number of Rules</a:t>
            </a:r>
          </a:p>
        </p:txBody>
      </p:sp>
    </p:spTree>
    <p:extLst>
      <p:ext uri="{BB962C8B-B14F-4D97-AF65-F5344CB8AC3E}">
        <p14:creationId xmlns:p14="http://schemas.microsoft.com/office/powerpoint/2010/main" val="373569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40128-6A7B-1E82-C035-4DDE3895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3B81-6CC7-0F9A-B8F4-96374298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Organization Services (</a:t>
            </a:r>
            <a:r>
              <a:rPr lang="en-US" dirty="0" err="1"/>
              <a:t>SuperAdmin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71D923-09D0-1D20-ECC1-D118EF06901D}"/>
              </a:ext>
            </a:extLst>
          </p:cNvPr>
          <p:cNvSpPr txBox="1"/>
          <p:nvPr/>
        </p:nvSpPr>
        <p:spPr>
          <a:xfrm>
            <a:off x="1078156" y="1452563"/>
            <a:ext cx="370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Double click on organization </a:t>
            </a:r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Move to a new screen</a:t>
            </a:r>
            <a:endParaRPr lang="en-US" sz="12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94340-1011-FDB3-7C48-DED7DC0C0505}"/>
              </a:ext>
            </a:extLst>
          </p:cNvPr>
          <p:cNvSpPr txBox="1"/>
          <p:nvPr/>
        </p:nvSpPr>
        <p:spPr>
          <a:xfrm>
            <a:off x="1078156" y="2408794"/>
            <a:ext cx="41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{Organization name} &gt; {service name}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7B4464-7379-94F3-8E14-8F95418ED2D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30641" y="2177960"/>
            <a:ext cx="2041928" cy="230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E492E2-326B-F40A-32AB-E8781F2C3D6E}"/>
              </a:ext>
            </a:extLst>
          </p:cNvPr>
          <p:cNvSpPr txBox="1"/>
          <p:nvPr/>
        </p:nvSpPr>
        <p:spPr>
          <a:xfrm>
            <a:off x="5172569" y="2039461"/>
            <a:ext cx="102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7163C-76A8-5041-8BCF-94EF5500D866}"/>
              </a:ext>
            </a:extLst>
          </p:cNvPr>
          <p:cNvSpPr txBox="1"/>
          <p:nvPr/>
        </p:nvSpPr>
        <p:spPr>
          <a:xfrm>
            <a:off x="5486400" y="2454960"/>
            <a:ext cx="623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Double click on service name, come to this screen: cannot change anything here. Read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2D3C0-EDF2-FA0B-7B57-435BCD98253B}"/>
              </a:ext>
            </a:extLst>
          </p:cNvPr>
          <p:cNvSpPr txBox="1"/>
          <p:nvPr/>
        </p:nvSpPr>
        <p:spPr>
          <a:xfrm>
            <a:off x="1428750" y="3200400"/>
            <a:ext cx="50036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Name</a:t>
            </a:r>
          </a:p>
          <a:p>
            <a:pPr lvl="1"/>
            <a:r>
              <a:rPr lang="en-US" dirty="0"/>
              <a:t>+package name</a:t>
            </a:r>
          </a:p>
          <a:p>
            <a:pPr lvl="1"/>
            <a:r>
              <a:rPr lang="en-US" dirty="0"/>
              <a:t>+package name</a:t>
            </a:r>
          </a:p>
          <a:p>
            <a:pPr lvl="1"/>
            <a:r>
              <a:rPr lang="en-US" dirty="0"/>
              <a:t>-package name</a:t>
            </a:r>
          </a:p>
          <a:p>
            <a:pPr lvl="1"/>
            <a:r>
              <a:rPr lang="en-US" dirty="0"/>
              <a:t>	+sub package</a:t>
            </a:r>
          </a:p>
          <a:p>
            <a:pPr lvl="1"/>
            <a:r>
              <a:rPr lang="en-US" dirty="0"/>
              <a:t>	- sub package</a:t>
            </a:r>
          </a:p>
          <a:p>
            <a:pPr lvl="1"/>
            <a:r>
              <a:rPr lang="en-US" dirty="0"/>
              <a:t>		*rule 1</a:t>
            </a:r>
          </a:p>
          <a:p>
            <a:pPr lvl="1"/>
            <a:r>
              <a:rPr lang="en-US" dirty="0"/>
              <a:t>		* rule 2</a:t>
            </a:r>
          </a:p>
          <a:p>
            <a:pPr lvl="1"/>
            <a:r>
              <a:rPr lang="en-US" dirty="0"/>
              <a:t>		* Decision Table (next version)</a:t>
            </a:r>
          </a:p>
          <a:p>
            <a:pPr lvl="1"/>
            <a:r>
              <a:rPr lang="en-US" dirty="0"/>
              <a:t>	+subpackage</a:t>
            </a:r>
          </a:p>
          <a:p>
            <a:pPr lvl="1"/>
            <a:r>
              <a:rPr lang="en-US" dirty="0"/>
              <a:t>+package name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08075A-C968-AE27-AEB6-79C0FFA7F8DF}"/>
              </a:ext>
            </a:extLst>
          </p:cNvPr>
          <p:cNvCxnSpPr>
            <a:cxnSpLocks/>
          </p:cNvCxnSpPr>
          <p:nvPr/>
        </p:nvCxnSpPr>
        <p:spPr>
          <a:xfrm flipV="1">
            <a:off x="4014823" y="3924915"/>
            <a:ext cx="3652802" cy="107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CDD00E-D395-EA84-1887-B6E27D11F557}"/>
              </a:ext>
            </a:extLst>
          </p:cNvPr>
          <p:cNvSpPr txBox="1"/>
          <p:nvPr/>
        </p:nvSpPr>
        <p:spPr>
          <a:xfrm>
            <a:off x="4603570" y="3478432"/>
            <a:ext cx="275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When rule is selected: show rule editor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4CCCD6-546D-8438-94AE-1669B5AB73DE}"/>
              </a:ext>
            </a:extLst>
          </p:cNvPr>
          <p:cNvSpPr/>
          <p:nvPr/>
        </p:nvSpPr>
        <p:spPr>
          <a:xfrm>
            <a:off x="7667625" y="3150801"/>
            <a:ext cx="4076868" cy="33420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drl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444004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0F0F-2C3D-5B92-26B3-379CC55E2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OrgAdmin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14578-7893-7995-EBF9-72ECAF60E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5F35D-BE4C-12D7-95D5-DB4AB27E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EF1D-5629-4E70-05D8-9D42AE008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user that has the role of administrator for an organization</a:t>
            </a:r>
          </a:p>
          <a:p>
            <a:r>
              <a:rPr lang="en-US" dirty="0" err="1"/>
              <a:t>He/She</a:t>
            </a:r>
            <a:r>
              <a:rPr lang="en-US" dirty="0"/>
              <a:t> can see only his organization assets (users, services)</a:t>
            </a:r>
          </a:p>
          <a:p>
            <a:r>
              <a:rPr lang="en-US" dirty="0" err="1"/>
              <a:t>OrgAdmin</a:t>
            </a:r>
            <a:r>
              <a:rPr lang="en-US" dirty="0"/>
              <a:t> can create users or other administrator for the same organization</a:t>
            </a:r>
          </a:p>
          <a:p>
            <a:r>
              <a:rPr lang="en-US" dirty="0" err="1"/>
              <a:t>He/She</a:t>
            </a:r>
            <a:r>
              <a:rPr lang="en-US" dirty="0"/>
              <a:t> can create/edit/delete</a:t>
            </a:r>
          </a:p>
          <a:p>
            <a:pPr lvl="1"/>
            <a:r>
              <a:rPr lang="en-US" dirty="0"/>
              <a:t>Services</a:t>
            </a:r>
          </a:p>
          <a:p>
            <a:pPr lvl="1"/>
            <a:r>
              <a:rPr lang="en-US" dirty="0"/>
              <a:t>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29A1-3A2A-A462-FA4C-3F32357C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Admin – Landing Page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4656BB-2415-9B75-5AF1-E9774E9A21C4}"/>
              </a:ext>
            </a:extLst>
          </p:cNvPr>
          <p:cNvSpPr/>
          <p:nvPr/>
        </p:nvSpPr>
        <p:spPr>
          <a:xfrm>
            <a:off x="1457325" y="2219325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77900FB-6CDE-73CD-CF50-B20E82EE57FC}"/>
              </a:ext>
            </a:extLst>
          </p:cNvPr>
          <p:cNvSpPr/>
          <p:nvPr/>
        </p:nvSpPr>
        <p:spPr>
          <a:xfrm>
            <a:off x="5362575" y="2219325"/>
            <a:ext cx="19050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1349910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36B0-2A67-9031-5A1C-9FFA0A02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OrgAdmin</a:t>
            </a:r>
            <a:r>
              <a:rPr lang="en-US" dirty="0"/>
              <a:t> – Users (Add/View/Update)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DBC3EB-E7F5-F2F2-D5B4-616961F57660}"/>
              </a:ext>
            </a:extLst>
          </p:cNvPr>
          <p:cNvSpPr/>
          <p:nvPr/>
        </p:nvSpPr>
        <p:spPr>
          <a:xfrm>
            <a:off x="1362075" y="1943100"/>
            <a:ext cx="3400425" cy="1838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64D11-20A0-CDBA-3CC0-A65D071677AD}"/>
              </a:ext>
            </a:extLst>
          </p:cNvPr>
          <p:cNvSpPr/>
          <p:nvPr/>
        </p:nvSpPr>
        <p:spPr>
          <a:xfrm>
            <a:off x="4524375" y="3849356"/>
            <a:ext cx="228600" cy="333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508077-88C9-DA02-8528-80D3B8D7FE30}"/>
              </a:ext>
            </a:extLst>
          </p:cNvPr>
          <p:cNvSpPr/>
          <p:nvPr/>
        </p:nvSpPr>
        <p:spPr>
          <a:xfrm>
            <a:off x="4171950" y="3848519"/>
            <a:ext cx="228600" cy="333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5D47ED-D1C1-C801-8C94-DB4F4C9AE5BC}"/>
              </a:ext>
            </a:extLst>
          </p:cNvPr>
          <p:cNvSpPr/>
          <p:nvPr/>
        </p:nvSpPr>
        <p:spPr>
          <a:xfrm>
            <a:off x="6619875" y="1943100"/>
            <a:ext cx="3400425" cy="18383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176BCA-E4E5-1947-6A91-F62E4A48D3DE}"/>
              </a:ext>
            </a:extLst>
          </p:cNvPr>
          <p:cNvSpPr/>
          <p:nvPr/>
        </p:nvSpPr>
        <p:spPr>
          <a:xfrm>
            <a:off x="1438275" y="2037930"/>
            <a:ext cx="1466850" cy="666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John McClain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3E52A3-E6BF-5A88-0AD9-05D14E87B9A0}"/>
              </a:ext>
            </a:extLst>
          </p:cNvPr>
          <p:cNvSpPr/>
          <p:nvPr/>
        </p:nvSpPr>
        <p:spPr>
          <a:xfrm>
            <a:off x="3062287" y="2037930"/>
            <a:ext cx="1557338" cy="666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Paul </a:t>
            </a:r>
            <a:r>
              <a:rPr lang="en-US" sz="1200" dirty="0" err="1">
                <a:latin typeface="Palatino Linotype" panose="02040502050505030304" pitchFamily="18" charset="0"/>
              </a:rPr>
              <a:t>McCarthney</a:t>
            </a:r>
            <a:endParaRPr lang="en-US" sz="1200" dirty="0">
              <a:latin typeface="Palatino Linotype" panose="0204050205050503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C4BF52-A740-A735-0FC4-C678944FF32D}"/>
              </a:ext>
            </a:extLst>
          </p:cNvPr>
          <p:cNvSpPr/>
          <p:nvPr/>
        </p:nvSpPr>
        <p:spPr>
          <a:xfrm>
            <a:off x="1438276" y="2938462"/>
            <a:ext cx="1466849" cy="666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John Rambo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5C6446-A352-2211-4853-C4E96FD8A400}"/>
              </a:ext>
            </a:extLst>
          </p:cNvPr>
          <p:cNvSpPr/>
          <p:nvPr/>
        </p:nvSpPr>
        <p:spPr>
          <a:xfrm>
            <a:off x="9791700" y="3848519"/>
            <a:ext cx="228600" cy="333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5138D4-8EB0-1B69-D795-7485C6CB140A}"/>
              </a:ext>
            </a:extLst>
          </p:cNvPr>
          <p:cNvSpPr/>
          <p:nvPr/>
        </p:nvSpPr>
        <p:spPr>
          <a:xfrm>
            <a:off x="9439275" y="3847682"/>
            <a:ext cx="228600" cy="333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A0FB89-C953-0EE5-E2A4-885F337EEB5F}"/>
              </a:ext>
            </a:extLst>
          </p:cNvPr>
          <p:cNvSpPr/>
          <p:nvPr/>
        </p:nvSpPr>
        <p:spPr>
          <a:xfrm>
            <a:off x="6710362" y="2095081"/>
            <a:ext cx="1362075" cy="5520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John Statham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698384-F0E0-81F5-33EA-322064982C50}"/>
              </a:ext>
            </a:extLst>
          </p:cNvPr>
          <p:cNvSpPr/>
          <p:nvPr/>
        </p:nvSpPr>
        <p:spPr>
          <a:xfrm>
            <a:off x="8229599" y="2095081"/>
            <a:ext cx="1571625" cy="5520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Will Smith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CD3299-9C96-5001-B192-A338ADA27045}"/>
              </a:ext>
            </a:extLst>
          </p:cNvPr>
          <p:cNvSpPr/>
          <p:nvPr/>
        </p:nvSpPr>
        <p:spPr>
          <a:xfrm>
            <a:off x="6710361" y="2971800"/>
            <a:ext cx="1362075" cy="55203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Gerard Butler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F0AE67-FF5E-6BAA-1622-88DEA79CFF8B}"/>
              </a:ext>
            </a:extLst>
          </p:cNvPr>
          <p:cNvSpPr txBox="1"/>
          <p:nvPr/>
        </p:nvSpPr>
        <p:spPr>
          <a:xfrm>
            <a:off x="1256147" y="1548466"/>
            <a:ext cx="164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Administrators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BE160C-B2AF-161E-ACC4-D40BE59F6383}"/>
              </a:ext>
            </a:extLst>
          </p:cNvPr>
          <p:cNvSpPr txBox="1"/>
          <p:nvPr/>
        </p:nvSpPr>
        <p:spPr>
          <a:xfrm>
            <a:off x="6619875" y="1548047"/>
            <a:ext cx="762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0931D-B689-525A-8461-322B00E247C1}"/>
              </a:ext>
            </a:extLst>
          </p:cNvPr>
          <p:cNvCxnSpPr>
            <a:stCxn id="16" idx="2"/>
          </p:cNvCxnSpPr>
          <p:nvPr/>
        </p:nvCxnSpPr>
        <p:spPr>
          <a:xfrm flipH="1">
            <a:off x="4171950" y="3523830"/>
            <a:ext cx="3219449" cy="1210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5131DE-4AD5-1AAC-818F-5E64BB4B6732}"/>
              </a:ext>
            </a:extLst>
          </p:cNvPr>
          <p:cNvSpPr txBox="1"/>
          <p:nvPr/>
        </p:nvSpPr>
        <p:spPr>
          <a:xfrm>
            <a:off x="5079547" y="4130451"/>
            <a:ext cx="23118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Click on user to see info (same screen)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AA80C7-FB5C-BDFD-0415-4BE941449FEC}"/>
              </a:ext>
            </a:extLst>
          </p:cNvPr>
          <p:cNvSpPr txBox="1"/>
          <p:nvPr/>
        </p:nvSpPr>
        <p:spPr>
          <a:xfrm>
            <a:off x="2080636" y="491490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Palatino Linotype" panose="02040502050505030304" pitchFamily="18" charset="0"/>
              </a:rPr>
              <a:t>Email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Name</a:t>
            </a:r>
          </a:p>
          <a:p>
            <a:r>
              <a:rPr lang="en-US" sz="1800" dirty="0">
                <a:latin typeface="Palatino Linotype" panose="02040502050505030304" pitchFamily="18" charset="0"/>
              </a:rPr>
              <a:t>Phone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			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5CF7467-D443-3817-1308-AED9ABDA1118}"/>
              </a:ext>
            </a:extLst>
          </p:cNvPr>
          <p:cNvSpPr/>
          <p:nvPr/>
        </p:nvSpPr>
        <p:spPr>
          <a:xfrm>
            <a:off x="3512003" y="5925148"/>
            <a:ext cx="1250497" cy="371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Reset Password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0770E8-D80F-4BC1-1D5C-CE4D19D9EF1E}"/>
              </a:ext>
            </a:extLst>
          </p:cNvPr>
          <p:cNvSpPr/>
          <p:nvPr/>
        </p:nvSpPr>
        <p:spPr>
          <a:xfrm>
            <a:off x="3943350" y="492026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Palatino Linotype" panose="02040502050505030304" pitchFamily="18" charset="0"/>
              </a:rPr>
              <a:t>Photo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0C2DB6-84E2-79DD-D201-C0B4DE567AF9}"/>
              </a:ext>
            </a:extLst>
          </p:cNvPr>
          <p:cNvCxnSpPr/>
          <p:nvPr/>
        </p:nvCxnSpPr>
        <p:spPr>
          <a:xfrm>
            <a:off x="5035291" y="5377461"/>
            <a:ext cx="31943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2DE184-2719-0B06-B6E8-1E9DFCC76DDA}"/>
              </a:ext>
            </a:extLst>
          </p:cNvPr>
          <p:cNvSpPr txBox="1"/>
          <p:nvPr/>
        </p:nvSpPr>
        <p:spPr>
          <a:xfrm>
            <a:off x="8229599" y="5254350"/>
            <a:ext cx="20906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Infos</a:t>
            </a:r>
            <a:r>
              <a: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required in case of new user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A3C28F-9EB3-6D1E-67C0-916206A2B42D}"/>
              </a:ext>
            </a:extLst>
          </p:cNvPr>
          <p:cNvCxnSpPr/>
          <p:nvPr/>
        </p:nvCxnSpPr>
        <p:spPr>
          <a:xfrm>
            <a:off x="2080636" y="4014369"/>
            <a:ext cx="18627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E438EA-4420-D5F2-F07F-46DDA2821F8B}"/>
              </a:ext>
            </a:extLst>
          </p:cNvPr>
          <p:cNvSpPr txBox="1"/>
          <p:nvPr/>
        </p:nvSpPr>
        <p:spPr>
          <a:xfrm>
            <a:off x="640648" y="3876255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Add/remove users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17D6BC6-4EEA-DAAF-B227-2FDE702DF552}"/>
              </a:ext>
            </a:extLst>
          </p:cNvPr>
          <p:cNvSpPr/>
          <p:nvPr/>
        </p:nvSpPr>
        <p:spPr>
          <a:xfrm>
            <a:off x="2071111" y="5925148"/>
            <a:ext cx="1250497" cy="371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Palatino Linotype" panose="02040502050505030304" pitchFamily="18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878951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D1FA0-EBD7-6066-E302-F5ECCB827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C71-1391-C5E5-BDE0-436E3F56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View/Edit Organization Services (</a:t>
            </a:r>
            <a:r>
              <a:rPr lang="en-US" dirty="0" err="1"/>
              <a:t>OrgAdmin</a:t>
            </a:r>
            <a:r>
              <a:rPr lang="en-US" dirty="0"/>
              <a:t>, </a:t>
            </a:r>
            <a:r>
              <a:rPr lang="en-US" dirty="0" err="1"/>
              <a:t>OrgUser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74D0E-A8E3-B9AF-F101-5A8302DA6396}"/>
              </a:ext>
            </a:extLst>
          </p:cNvPr>
          <p:cNvSpPr txBox="1"/>
          <p:nvPr/>
        </p:nvSpPr>
        <p:spPr>
          <a:xfrm>
            <a:off x="1078156" y="1596081"/>
            <a:ext cx="3704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Double click on organization </a:t>
            </a:r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 Move to a new screen</a:t>
            </a:r>
          </a:p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This is the landing page for org users</a:t>
            </a:r>
            <a:endParaRPr lang="en-US" sz="12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60DB9B-9820-76C7-CE99-9C3989DE9E7F}"/>
              </a:ext>
            </a:extLst>
          </p:cNvPr>
          <p:cNvSpPr txBox="1"/>
          <p:nvPr/>
        </p:nvSpPr>
        <p:spPr>
          <a:xfrm>
            <a:off x="1078156" y="2408794"/>
            <a:ext cx="2411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{Organization name}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90AC2C-ABA2-458A-4904-25B869E72728}"/>
              </a:ext>
            </a:extLst>
          </p:cNvPr>
          <p:cNvCxnSpPr/>
          <p:nvPr/>
        </p:nvCxnSpPr>
        <p:spPr>
          <a:xfrm flipH="1">
            <a:off x="3490098" y="2593460"/>
            <a:ext cx="10858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5A22A9-9C7E-717B-B760-548A77F62133}"/>
              </a:ext>
            </a:extLst>
          </p:cNvPr>
          <p:cNvSpPr txBox="1"/>
          <p:nvPr/>
        </p:nvSpPr>
        <p:spPr>
          <a:xfrm>
            <a:off x="4877464" y="2454960"/>
            <a:ext cx="102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path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6A2DDC3-BFDA-096D-271B-67F538A26C9E}"/>
              </a:ext>
            </a:extLst>
          </p:cNvPr>
          <p:cNvSpPr/>
          <p:nvPr/>
        </p:nvSpPr>
        <p:spPr>
          <a:xfrm>
            <a:off x="1485900" y="3235841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Medical Necessity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355DFC-205D-E650-FD04-B787E86A893F}"/>
              </a:ext>
            </a:extLst>
          </p:cNvPr>
          <p:cNvSpPr/>
          <p:nvPr/>
        </p:nvSpPr>
        <p:spPr>
          <a:xfrm>
            <a:off x="3171825" y="3235840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Rule Service 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6D1AC3-A9CA-299B-1840-88993FE33A78}"/>
              </a:ext>
            </a:extLst>
          </p:cNvPr>
          <p:cNvSpPr/>
          <p:nvPr/>
        </p:nvSpPr>
        <p:spPr>
          <a:xfrm>
            <a:off x="1485900" y="3978790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Rule Service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0A40DF-9D13-43BF-03A3-81AE985B6CF7}"/>
              </a:ext>
            </a:extLst>
          </p:cNvPr>
          <p:cNvCxnSpPr>
            <a:endCxn id="27" idx="1"/>
          </p:cNvCxnSpPr>
          <p:nvPr/>
        </p:nvCxnSpPr>
        <p:spPr>
          <a:xfrm flipV="1">
            <a:off x="533400" y="4264540"/>
            <a:ext cx="952500" cy="90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98C86BE-4493-74C3-083C-BECAE45C32DA}"/>
              </a:ext>
            </a:extLst>
          </p:cNvPr>
          <p:cNvCxnSpPr>
            <a:endCxn id="25" idx="1"/>
          </p:cNvCxnSpPr>
          <p:nvPr/>
        </p:nvCxnSpPr>
        <p:spPr>
          <a:xfrm flipV="1">
            <a:off x="495300" y="3521591"/>
            <a:ext cx="990600" cy="160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595472-C599-9693-8602-D74AD9A2810A}"/>
              </a:ext>
            </a:extLst>
          </p:cNvPr>
          <p:cNvSpPr txBox="1"/>
          <p:nvPr/>
        </p:nvSpPr>
        <p:spPr>
          <a:xfrm>
            <a:off x="178598" y="5172075"/>
            <a:ext cx="747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Services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25A72-05B0-84C7-74F3-648E248A7232}"/>
              </a:ext>
            </a:extLst>
          </p:cNvPr>
          <p:cNvSpPr txBox="1"/>
          <p:nvPr/>
        </p:nvSpPr>
        <p:spPr>
          <a:xfrm>
            <a:off x="3752849" y="5172075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Simple click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A2BA01-8291-5E96-3F9D-ACCDC70731FF}"/>
              </a:ext>
            </a:extLst>
          </p:cNvPr>
          <p:cNvCxnSpPr>
            <a:stCxn id="33" idx="0"/>
            <a:endCxn id="26" idx="2"/>
          </p:cNvCxnSpPr>
          <p:nvPr/>
        </p:nvCxnSpPr>
        <p:spPr>
          <a:xfrm flipH="1" flipV="1">
            <a:off x="3752850" y="3807339"/>
            <a:ext cx="496289" cy="1364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E980F5-190D-5BFC-C76E-5EBD1866A050}"/>
              </a:ext>
            </a:extLst>
          </p:cNvPr>
          <p:cNvCxnSpPr>
            <a:stCxn id="33" idx="0"/>
          </p:cNvCxnSpPr>
          <p:nvPr/>
        </p:nvCxnSpPr>
        <p:spPr>
          <a:xfrm flipV="1">
            <a:off x="4249139" y="4449718"/>
            <a:ext cx="1846861" cy="7223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2EA293-6779-DD96-C8D2-A1219F11E2C2}"/>
              </a:ext>
            </a:extLst>
          </p:cNvPr>
          <p:cNvSpPr txBox="1"/>
          <p:nvPr/>
        </p:nvSpPr>
        <p:spPr>
          <a:xfrm>
            <a:off x="4676775" y="4550289"/>
            <a:ext cx="114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Show this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B0F352-D3D9-E46E-F1AC-47876AA030E3}"/>
              </a:ext>
            </a:extLst>
          </p:cNvPr>
          <p:cNvCxnSpPr/>
          <p:nvPr/>
        </p:nvCxnSpPr>
        <p:spPr>
          <a:xfrm>
            <a:off x="6696075" y="2177961"/>
            <a:ext cx="66675" cy="36364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D2A512-79E8-708D-7A38-A19048B1EEEE}"/>
              </a:ext>
            </a:extLst>
          </p:cNvPr>
          <p:cNvSpPr txBox="1"/>
          <p:nvPr/>
        </p:nvSpPr>
        <p:spPr>
          <a:xfrm>
            <a:off x="7034819" y="2408794"/>
            <a:ext cx="46855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Service name 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(Editable)</a:t>
            </a:r>
          </a:p>
          <a:p>
            <a:endParaRPr lang="en-US" dirty="0"/>
          </a:p>
          <a:p>
            <a:r>
              <a:rPr lang="en-US" dirty="0"/>
              <a:t>Author</a:t>
            </a:r>
          </a:p>
          <a:p>
            <a:endParaRPr lang="en-US" dirty="0"/>
          </a:p>
          <a:p>
            <a:r>
              <a:rPr lang="en-US" dirty="0"/>
              <a:t>Creation Date		Last Update Date</a:t>
            </a:r>
          </a:p>
          <a:p>
            <a:endParaRPr lang="en-US" dirty="0"/>
          </a:p>
          <a:p>
            <a:r>
              <a:rPr lang="en-US" dirty="0"/>
              <a:t>Description </a:t>
            </a:r>
            <a:r>
              <a:rPr lang="en-US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(Editable)</a:t>
            </a:r>
          </a:p>
          <a:p>
            <a:endParaRPr lang="en-US" dirty="0"/>
          </a:p>
          <a:p>
            <a:r>
              <a:rPr lang="en-US" dirty="0"/>
              <a:t>Number of Rules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CE73630B-C476-6860-9648-DEB0305E18B4}"/>
              </a:ext>
            </a:extLst>
          </p:cNvPr>
          <p:cNvSpPr/>
          <p:nvPr/>
        </p:nvSpPr>
        <p:spPr>
          <a:xfrm>
            <a:off x="3395662" y="4021650"/>
            <a:ext cx="714375" cy="714375"/>
          </a:xfrm>
          <a:prstGeom prst="plus">
            <a:avLst>
              <a:gd name="adj" fmla="val 364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5D582-ADF1-0FFB-5500-593D63833B3F}"/>
              </a:ext>
            </a:extLst>
          </p:cNvPr>
          <p:cNvCxnSpPr/>
          <p:nvPr/>
        </p:nvCxnSpPr>
        <p:spPr>
          <a:xfrm flipV="1">
            <a:off x="2420339" y="4718307"/>
            <a:ext cx="975323" cy="117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D9BB18-F504-042E-B507-C375342BC443}"/>
              </a:ext>
            </a:extLst>
          </p:cNvPr>
          <p:cNvSpPr txBox="1"/>
          <p:nvPr/>
        </p:nvSpPr>
        <p:spPr>
          <a:xfrm>
            <a:off x="2055829" y="5923950"/>
            <a:ext cx="1450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Create new service</a:t>
            </a:r>
          </a:p>
        </p:txBody>
      </p:sp>
    </p:spTree>
    <p:extLst>
      <p:ext uri="{BB962C8B-B14F-4D97-AF65-F5344CB8AC3E}">
        <p14:creationId xmlns:p14="http://schemas.microsoft.com/office/powerpoint/2010/main" val="929362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6464-F22B-DC62-3D8C-2EFC7A1CA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8DAA-D427-C935-3836-C742EA76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Organization Services (</a:t>
            </a:r>
            <a:r>
              <a:rPr lang="en-US" dirty="0" err="1"/>
              <a:t>OrgAdmin</a:t>
            </a:r>
            <a:r>
              <a:rPr lang="en-US" dirty="0"/>
              <a:t>/</a:t>
            </a:r>
            <a:r>
              <a:rPr lang="en-US" dirty="0" err="1"/>
              <a:t>OrgUser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C16519-94FA-E836-B876-1898D5162111}"/>
              </a:ext>
            </a:extLst>
          </p:cNvPr>
          <p:cNvSpPr txBox="1"/>
          <p:nvPr/>
        </p:nvSpPr>
        <p:spPr>
          <a:xfrm>
            <a:off x="1078156" y="2408794"/>
            <a:ext cx="410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{Organization name} &gt; {service name}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456FF1-D938-9714-BDE9-A93E7260094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30641" y="2177960"/>
            <a:ext cx="2041928" cy="230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8CBBF8-D14C-D10D-5ED8-CAF82258A461}"/>
              </a:ext>
            </a:extLst>
          </p:cNvPr>
          <p:cNvSpPr txBox="1"/>
          <p:nvPr/>
        </p:nvSpPr>
        <p:spPr>
          <a:xfrm>
            <a:off x="5172569" y="2039461"/>
            <a:ext cx="1024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Current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60CED1-50CD-801C-952B-95239532D248}"/>
              </a:ext>
            </a:extLst>
          </p:cNvPr>
          <p:cNvSpPr txBox="1"/>
          <p:nvPr/>
        </p:nvSpPr>
        <p:spPr>
          <a:xfrm>
            <a:off x="1145887" y="1597491"/>
            <a:ext cx="3558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 i="1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Double click on service name, come to this screen: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3527D-F696-9487-59F9-20BCC44A6F09}"/>
              </a:ext>
            </a:extLst>
          </p:cNvPr>
          <p:cNvSpPr txBox="1"/>
          <p:nvPr/>
        </p:nvSpPr>
        <p:spPr>
          <a:xfrm>
            <a:off x="1428750" y="3200400"/>
            <a:ext cx="500361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Service Name</a:t>
            </a:r>
          </a:p>
          <a:p>
            <a:pPr lvl="1"/>
            <a:r>
              <a:rPr lang="en-US" dirty="0"/>
              <a:t>+package name</a:t>
            </a:r>
          </a:p>
          <a:p>
            <a:pPr lvl="1"/>
            <a:r>
              <a:rPr lang="en-US" dirty="0"/>
              <a:t>+package name</a:t>
            </a:r>
          </a:p>
          <a:p>
            <a:pPr lvl="1"/>
            <a:r>
              <a:rPr lang="en-US" dirty="0"/>
              <a:t>-package name</a:t>
            </a:r>
          </a:p>
          <a:p>
            <a:pPr lvl="1"/>
            <a:r>
              <a:rPr lang="en-US" dirty="0"/>
              <a:t>	+sub package</a:t>
            </a:r>
          </a:p>
          <a:p>
            <a:pPr lvl="1"/>
            <a:r>
              <a:rPr lang="en-US" dirty="0"/>
              <a:t>	- sub package</a:t>
            </a:r>
          </a:p>
          <a:p>
            <a:pPr lvl="1"/>
            <a:r>
              <a:rPr lang="en-US" dirty="0"/>
              <a:t>		*rule 1</a:t>
            </a:r>
          </a:p>
          <a:p>
            <a:pPr lvl="1"/>
            <a:r>
              <a:rPr lang="en-US" dirty="0"/>
              <a:t>		* rule 2</a:t>
            </a:r>
          </a:p>
          <a:p>
            <a:pPr lvl="1"/>
            <a:r>
              <a:rPr lang="en-US" dirty="0"/>
              <a:t>		* Decision Table (next version)</a:t>
            </a:r>
          </a:p>
          <a:p>
            <a:pPr lvl="1"/>
            <a:r>
              <a:rPr lang="en-US" dirty="0"/>
              <a:t>	+subpackage</a:t>
            </a:r>
          </a:p>
          <a:p>
            <a:pPr lvl="1"/>
            <a:r>
              <a:rPr lang="en-US" dirty="0"/>
              <a:t>+package name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9F37AF-D4D1-1141-11FC-0E83AAAE8A77}"/>
              </a:ext>
            </a:extLst>
          </p:cNvPr>
          <p:cNvSpPr/>
          <p:nvPr/>
        </p:nvSpPr>
        <p:spPr>
          <a:xfrm>
            <a:off x="3786223" y="6041309"/>
            <a:ext cx="228600" cy="333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D4E8C2-E70D-E0FA-CA1F-5E2A29C30910}"/>
              </a:ext>
            </a:extLst>
          </p:cNvPr>
          <p:cNvSpPr/>
          <p:nvPr/>
        </p:nvSpPr>
        <p:spPr>
          <a:xfrm>
            <a:off x="3433798" y="6040472"/>
            <a:ext cx="228600" cy="3333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14E28-4198-7B64-94DA-1768C58629FB}"/>
              </a:ext>
            </a:extLst>
          </p:cNvPr>
          <p:cNvCxnSpPr>
            <a:endCxn id="9" idx="3"/>
          </p:cNvCxnSpPr>
          <p:nvPr/>
        </p:nvCxnSpPr>
        <p:spPr>
          <a:xfrm flipH="1">
            <a:off x="4014823" y="6162675"/>
            <a:ext cx="1062002" cy="45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397A32-D884-1081-C560-A92721D4178A}"/>
              </a:ext>
            </a:extLst>
          </p:cNvPr>
          <p:cNvSpPr txBox="1"/>
          <p:nvPr/>
        </p:nvSpPr>
        <p:spPr>
          <a:xfrm>
            <a:off x="4270087" y="5835700"/>
            <a:ext cx="2205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Add rule/package/subpackage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53D29-790D-060F-9560-C4FC09E6D25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014823" y="3924915"/>
            <a:ext cx="3652802" cy="1075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104EE91-9E8C-22A3-8DD6-BD5C7A648B34}"/>
              </a:ext>
            </a:extLst>
          </p:cNvPr>
          <p:cNvSpPr txBox="1"/>
          <p:nvPr/>
        </p:nvSpPr>
        <p:spPr>
          <a:xfrm>
            <a:off x="4603570" y="3478432"/>
            <a:ext cx="2756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When rule is selected: show rule editor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143E8D-1C18-D102-2173-8998D4DC68CA}"/>
              </a:ext>
            </a:extLst>
          </p:cNvPr>
          <p:cNvSpPr/>
          <p:nvPr/>
        </p:nvSpPr>
        <p:spPr>
          <a:xfrm>
            <a:off x="7667625" y="3150801"/>
            <a:ext cx="1771650" cy="1548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Rule natural language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Conditions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6508C7-0C6D-AD3B-8E37-32DBE0E57A62}"/>
              </a:ext>
            </a:extLst>
          </p:cNvPr>
          <p:cNvSpPr/>
          <p:nvPr/>
        </p:nvSpPr>
        <p:spPr>
          <a:xfrm>
            <a:off x="9972843" y="3150801"/>
            <a:ext cx="1771650" cy="1548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drl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code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783B095-85E5-9652-5816-BC4066BA5076}"/>
              </a:ext>
            </a:extLst>
          </p:cNvPr>
          <p:cNvSpPr/>
          <p:nvPr/>
        </p:nvSpPr>
        <p:spPr>
          <a:xfrm>
            <a:off x="9516406" y="3755431"/>
            <a:ext cx="37930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BF67C70-12CB-8806-10DD-A7F57AFD18EE}"/>
              </a:ext>
            </a:extLst>
          </p:cNvPr>
          <p:cNvSpPr/>
          <p:nvPr/>
        </p:nvSpPr>
        <p:spPr>
          <a:xfrm>
            <a:off x="7662898" y="4825619"/>
            <a:ext cx="1771650" cy="1548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Actions (Text + Box)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FBA4CC-E97C-1EA3-FF8D-1AF2A9410AB1}"/>
              </a:ext>
            </a:extLst>
          </p:cNvPr>
          <p:cNvSpPr/>
          <p:nvPr/>
        </p:nvSpPr>
        <p:spPr>
          <a:xfrm>
            <a:off x="9972843" y="4820481"/>
            <a:ext cx="1771650" cy="15482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Rule natural language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872452-8F23-A61F-5153-7BDFE79458D5}"/>
              </a:ext>
            </a:extLst>
          </p:cNvPr>
          <p:cNvSpPr txBox="1"/>
          <p:nvPr/>
        </p:nvSpPr>
        <p:spPr>
          <a:xfrm>
            <a:off x="6880623" y="2275162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Rule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490BAF-B8AA-2265-3A1A-F60073EE86DE}"/>
              </a:ext>
            </a:extLst>
          </p:cNvPr>
          <p:cNvSpPr/>
          <p:nvPr/>
        </p:nvSpPr>
        <p:spPr>
          <a:xfrm>
            <a:off x="8248819" y="2258017"/>
            <a:ext cx="3495675" cy="295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Rule XYZ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E4CBB-C39A-94E9-BB94-1B33C4F3AD06}"/>
              </a:ext>
            </a:extLst>
          </p:cNvPr>
          <p:cNvSpPr txBox="1"/>
          <p:nvPr/>
        </p:nvSpPr>
        <p:spPr>
          <a:xfrm>
            <a:off x="6880623" y="2682966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Package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F88CD-5F4A-8435-1C6F-D6D32ABD1CD3}"/>
              </a:ext>
            </a:extLst>
          </p:cNvPr>
          <p:cNvSpPr/>
          <p:nvPr/>
        </p:nvSpPr>
        <p:spPr>
          <a:xfrm>
            <a:off x="8248818" y="2665821"/>
            <a:ext cx="3495675" cy="2959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Package Q</a:t>
            </a:r>
          </a:p>
        </p:txBody>
      </p:sp>
    </p:spTree>
    <p:extLst>
      <p:ext uri="{BB962C8B-B14F-4D97-AF65-F5344CB8AC3E}">
        <p14:creationId xmlns:p14="http://schemas.microsoft.com/office/powerpoint/2010/main" val="175480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776A8-E66E-D3DA-35BC-501FB054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141A2-716F-0964-83F8-369E32612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	</a:t>
            </a:r>
          </a:p>
          <a:p>
            <a:r>
              <a:rPr lang="en-US" dirty="0"/>
              <a:t>Colors	</a:t>
            </a:r>
          </a:p>
          <a:p>
            <a:r>
              <a:rPr lang="en-US" dirty="0"/>
              <a:t>Logo</a:t>
            </a:r>
          </a:p>
          <a:p>
            <a:endParaRPr lang="en-US" dirty="0"/>
          </a:p>
          <a:p>
            <a:r>
              <a:rPr lang="en-US" dirty="0"/>
              <a:t>All the above must be configurable and easily modifiable</a:t>
            </a:r>
          </a:p>
        </p:txBody>
      </p:sp>
    </p:spTree>
    <p:extLst>
      <p:ext uri="{BB962C8B-B14F-4D97-AF65-F5344CB8AC3E}">
        <p14:creationId xmlns:p14="http://schemas.microsoft.com/office/powerpoint/2010/main" val="255592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F494-C0D8-3745-09D8-1D3E9AAA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Splash Screen (when landing on the web site)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004DC-5F7B-FD46-E51E-25701E0B7557}"/>
              </a:ext>
            </a:extLst>
          </p:cNvPr>
          <p:cNvSpPr txBox="1"/>
          <p:nvPr/>
        </p:nvSpPr>
        <p:spPr>
          <a:xfrm>
            <a:off x="1533525" y="2886075"/>
            <a:ext cx="247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Animated Manteq Logo</a:t>
            </a:r>
          </a:p>
        </p:txBody>
      </p:sp>
    </p:spTree>
    <p:extLst>
      <p:ext uri="{BB962C8B-B14F-4D97-AF65-F5344CB8AC3E}">
        <p14:creationId xmlns:p14="http://schemas.microsoft.com/office/powerpoint/2010/main" val="32584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02AE24-2B31-97F5-2032-B15B66CA6BE9}"/>
              </a:ext>
            </a:extLst>
          </p:cNvPr>
          <p:cNvSpPr/>
          <p:nvPr/>
        </p:nvSpPr>
        <p:spPr>
          <a:xfrm>
            <a:off x="4864607" y="2333549"/>
            <a:ext cx="6210605" cy="4242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Palatino Linotype" panose="0204050205050503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D69F43-C2F5-10DC-5E80-A3F73461BF0B}"/>
              </a:ext>
            </a:extLst>
          </p:cNvPr>
          <p:cNvSpPr/>
          <p:nvPr/>
        </p:nvSpPr>
        <p:spPr>
          <a:xfrm>
            <a:off x="4864607" y="2859024"/>
            <a:ext cx="6210605" cy="4242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Palatino Linotype" panose="0204050205050503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97D21-C687-0F5A-DA9D-34C6B4AE5596}"/>
              </a:ext>
            </a:extLst>
          </p:cNvPr>
          <p:cNvSpPr txBox="1"/>
          <p:nvPr/>
        </p:nvSpPr>
        <p:spPr>
          <a:xfrm>
            <a:off x="3313786" y="2361023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Username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2AE57-3C32-CAF6-15B3-D7FD05A07DBB}"/>
              </a:ext>
            </a:extLst>
          </p:cNvPr>
          <p:cNvSpPr txBox="1"/>
          <p:nvPr/>
        </p:nvSpPr>
        <p:spPr>
          <a:xfrm>
            <a:off x="3313786" y="2886498"/>
            <a:ext cx="1175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Password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C2CA22-033A-55F2-2AA5-25870F8332FD}"/>
              </a:ext>
            </a:extLst>
          </p:cNvPr>
          <p:cNvSpPr/>
          <p:nvPr/>
        </p:nvSpPr>
        <p:spPr>
          <a:xfrm>
            <a:off x="9780422" y="3429000"/>
            <a:ext cx="1294790" cy="4242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Palatino Linotype" panose="02040502050505030304" pitchFamily="18" charset="0"/>
              </a:rPr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13A75-7780-5276-87DD-E53A439FACAF}"/>
              </a:ext>
            </a:extLst>
          </p:cNvPr>
          <p:cNvSpPr txBox="1"/>
          <p:nvPr/>
        </p:nvSpPr>
        <p:spPr>
          <a:xfrm>
            <a:off x="8260099" y="3518029"/>
            <a:ext cx="1140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Palatino Linotype" panose="02040502050505030304" pitchFamily="18" charset="0"/>
              </a:rPr>
              <a:t>Forget password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E1BB09-AF2C-C9AB-585A-AD918BC3A43F}"/>
              </a:ext>
            </a:extLst>
          </p:cNvPr>
          <p:cNvSpPr/>
          <p:nvPr/>
        </p:nvSpPr>
        <p:spPr>
          <a:xfrm>
            <a:off x="8763608" y="424281"/>
            <a:ext cx="231160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DSS Logo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0F7A-C35D-6B14-1505-635A65FBBB41}"/>
              </a:ext>
            </a:extLst>
          </p:cNvPr>
          <p:cNvSpPr/>
          <p:nvPr/>
        </p:nvSpPr>
        <p:spPr>
          <a:xfrm>
            <a:off x="0" y="0"/>
            <a:ext cx="3313786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9345-735A-1BB0-5D4B-C6997D8B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89BD-0D70-766D-D465-496C9B9E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top right of the screen, the user ca:</a:t>
            </a:r>
          </a:p>
          <a:p>
            <a:pPr lvl="1"/>
            <a:r>
              <a:rPr lang="en-US" dirty="0"/>
              <a:t>Log out</a:t>
            </a:r>
          </a:p>
          <a:p>
            <a:pPr lvl="1"/>
            <a:r>
              <a:rPr lang="en-US" dirty="0"/>
              <a:t>View (then edit) the profile</a:t>
            </a:r>
          </a:p>
          <a:p>
            <a:r>
              <a:rPr lang="en-US" dirty="0"/>
              <a:t>The profile contains:</a:t>
            </a:r>
          </a:p>
          <a:p>
            <a:pPr lvl="1"/>
            <a:r>
              <a:rPr lang="en-US" dirty="0"/>
              <a:t>Email (id)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Phone</a:t>
            </a:r>
          </a:p>
          <a:p>
            <a:pPr lvl="1"/>
            <a:r>
              <a:rPr lang="en-US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17264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1149-62F6-B38A-9928-044F92BC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350F-FF90-291A-D34A-4C6F33DA4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roles in the DSS System</a:t>
            </a:r>
          </a:p>
          <a:p>
            <a:pPr lvl="1"/>
            <a:r>
              <a:rPr lang="en-US" dirty="0"/>
              <a:t>Super Admin</a:t>
            </a:r>
          </a:p>
          <a:p>
            <a:pPr lvl="1"/>
            <a:r>
              <a:rPr lang="en-US" dirty="0"/>
              <a:t>Org Admin</a:t>
            </a:r>
          </a:p>
          <a:p>
            <a:pPr lvl="1"/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12630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22A7-1BF6-C600-2983-5C27B76CF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SuperAdmin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78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9FD7-8DED-2E87-416C-6A853000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SuperAdmin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CBE-ED51-AC77-1DB6-0C30C894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logged user has the </a:t>
            </a:r>
            <a:r>
              <a:rPr lang="en-US" dirty="0" err="1"/>
              <a:t>SuperAdmin</a:t>
            </a:r>
            <a:r>
              <a:rPr lang="en-US" dirty="0"/>
              <a:t> Role, he/she can:</a:t>
            </a:r>
          </a:p>
          <a:p>
            <a:pPr lvl="1"/>
            <a:r>
              <a:rPr lang="en-US" dirty="0"/>
              <a:t>View/Add/Remove Organizations (Company)</a:t>
            </a:r>
          </a:p>
          <a:p>
            <a:pPr lvl="1"/>
            <a:r>
              <a:rPr lang="en-US" dirty="0"/>
              <a:t>Create Organization Administrators</a:t>
            </a:r>
          </a:p>
          <a:p>
            <a:pPr lvl="1"/>
            <a:r>
              <a:rPr lang="en-US" dirty="0"/>
              <a:t>Navigate (view only):</a:t>
            </a:r>
          </a:p>
          <a:p>
            <a:pPr lvl="2"/>
            <a:r>
              <a:rPr lang="en-US" dirty="0"/>
              <a:t>Organization Rulesets</a:t>
            </a:r>
          </a:p>
          <a:p>
            <a:pPr lvl="2"/>
            <a:r>
              <a:rPr lang="en-US" dirty="0"/>
              <a:t>Organization Rule</a:t>
            </a:r>
          </a:p>
        </p:txBody>
      </p:sp>
    </p:spTree>
    <p:extLst>
      <p:ext uri="{BB962C8B-B14F-4D97-AF65-F5344CB8AC3E}">
        <p14:creationId xmlns:p14="http://schemas.microsoft.com/office/powerpoint/2010/main" val="232103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7E94-D39F-254A-0E21-EBB6EB529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Organizations (</a:t>
            </a:r>
            <a:r>
              <a:rPr lang="en-US" dirty="0" err="1"/>
              <a:t>SuperAdmin</a:t>
            </a:r>
            <a:r>
              <a:rPr lang="en-US" dirty="0"/>
              <a:t> – landing page)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E8910F-41E4-10AA-1AF2-93335D0B9ACB}"/>
              </a:ext>
            </a:extLst>
          </p:cNvPr>
          <p:cNvSpPr/>
          <p:nvPr/>
        </p:nvSpPr>
        <p:spPr>
          <a:xfrm>
            <a:off x="1666875" y="2295525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Life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3655C98-D2FA-D1F3-7672-199D4E42BDA1}"/>
              </a:ext>
            </a:extLst>
          </p:cNvPr>
          <p:cNvSpPr/>
          <p:nvPr/>
        </p:nvSpPr>
        <p:spPr>
          <a:xfrm>
            <a:off x="3352800" y="2295524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VPS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B3C728-9713-7528-080A-BF3ADA588FB9}"/>
              </a:ext>
            </a:extLst>
          </p:cNvPr>
          <p:cNvSpPr/>
          <p:nvPr/>
        </p:nvSpPr>
        <p:spPr>
          <a:xfrm>
            <a:off x="1666875" y="3038474"/>
            <a:ext cx="1162049" cy="571499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  <a:latin typeface="Palatino Linotype" panose="02040502050505030304" pitchFamily="18" charset="0"/>
              </a:rPr>
              <a:t>SGH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8FF96F-9CCD-CC5E-A143-5C12F4F1F7FF}"/>
              </a:ext>
            </a:extLst>
          </p:cNvPr>
          <p:cNvCxnSpPr/>
          <p:nvPr/>
        </p:nvCxnSpPr>
        <p:spPr>
          <a:xfrm>
            <a:off x="981075" y="1690688"/>
            <a:ext cx="685800" cy="747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F7F910-CA11-00AD-0D3E-7805CF8C5B8D}"/>
              </a:ext>
            </a:extLst>
          </p:cNvPr>
          <p:cNvCxnSpPr>
            <a:endCxn id="7" idx="1"/>
          </p:cNvCxnSpPr>
          <p:nvPr/>
        </p:nvCxnSpPr>
        <p:spPr>
          <a:xfrm>
            <a:off x="952500" y="1690688"/>
            <a:ext cx="714375" cy="1633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B7560B-AEC7-BA9D-7FE9-8ABB7E91CC16}"/>
              </a:ext>
            </a:extLst>
          </p:cNvPr>
          <p:cNvCxnSpPr>
            <a:endCxn id="6" idx="0"/>
          </p:cNvCxnSpPr>
          <p:nvPr/>
        </p:nvCxnSpPr>
        <p:spPr>
          <a:xfrm>
            <a:off x="981075" y="1690688"/>
            <a:ext cx="2952750" cy="60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C10811-65B5-B32D-DB08-FBDBB43877DD}"/>
              </a:ext>
            </a:extLst>
          </p:cNvPr>
          <p:cNvSpPr txBox="1"/>
          <p:nvPr/>
        </p:nvSpPr>
        <p:spPr>
          <a:xfrm>
            <a:off x="490232" y="1432396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Palatino Linotype" panose="02040502050505030304" pitchFamily="18" charset="0"/>
              </a:rPr>
              <a:t>organizations</a:t>
            </a:r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31EFAFD9-5F41-D821-7957-2DCE288A77FF}"/>
              </a:ext>
            </a:extLst>
          </p:cNvPr>
          <p:cNvSpPr/>
          <p:nvPr/>
        </p:nvSpPr>
        <p:spPr>
          <a:xfrm>
            <a:off x="3576637" y="2967036"/>
            <a:ext cx="714375" cy="714375"/>
          </a:xfrm>
          <a:prstGeom prst="plus">
            <a:avLst>
              <a:gd name="adj" fmla="val 364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255D0C-6EF3-C45C-BFEB-C7747C6A9BF7}"/>
              </a:ext>
            </a:extLst>
          </p:cNvPr>
          <p:cNvCxnSpPr/>
          <p:nvPr/>
        </p:nvCxnSpPr>
        <p:spPr>
          <a:xfrm flipV="1">
            <a:off x="2543175" y="3705225"/>
            <a:ext cx="1000124" cy="904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FF9C11-9BB1-1988-322E-744B261F8D9A}"/>
              </a:ext>
            </a:extLst>
          </p:cNvPr>
          <p:cNvSpPr txBox="1"/>
          <p:nvPr/>
        </p:nvSpPr>
        <p:spPr>
          <a:xfrm>
            <a:off x="2247899" y="4905375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new Organization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4DEB32-B132-F5C1-50E1-437455067661}"/>
              </a:ext>
            </a:extLst>
          </p:cNvPr>
          <p:cNvCxnSpPr>
            <a:stCxn id="2" idx="2"/>
          </p:cNvCxnSpPr>
          <p:nvPr/>
        </p:nvCxnSpPr>
        <p:spPr>
          <a:xfrm>
            <a:off x="6096000" y="1690688"/>
            <a:ext cx="66675" cy="4519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856A34-3CE0-D262-4C0E-AC1FE3685276}"/>
              </a:ext>
            </a:extLst>
          </p:cNvPr>
          <p:cNvSpPr txBox="1"/>
          <p:nvPr/>
        </p:nvSpPr>
        <p:spPr>
          <a:xfrm>
            <a:off x="6686550" y="2064692"/>
            <a:ext cx="26324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latin typeface="Palatino Linotype" panose="02040502050505030304" pitchFamily="18" charset="0"/>
              </a:rPr>
              <a:t>Organization info when the org is selected on the 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1844A4-1A4E-4876-4BCB-40D998585572}"/>
              </a:ext>
            </a:extLst>
          </p:cNvPr>
          <p:cNvSpPr txBox="1"/>
          <p:nvPr/>
        </p:nvSpPr>
        <p:spPr>
          <a:xfrm>
            <a:off x="6686550" y="2438400"/>
            <a:ext cx="519244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Palatino Linotype" panose="02040502050505030304" pitchFamily="18" charset="0"/>
              </a:rPr>
              <a:t>Org Name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Address</a:t>
            </a:r>
          </a:p>
          <a:p>
            <a:endParaRPr lang="en-US" sz="1100" dirty="0">
              <a:latin typeface="Palatino Linotype" panose="02040502050505030304" pitchFamily="18" charset="0"/>
            </a:endParaRPr>
          </a:p>
          <a:p>
            <a:r>
              <a:rPr lang="en-US" sz="1100" dirty="0">
                <a:latin typeface="Palatino Linotype" panose="02040502050505030304" pitchFamily="18" charset="0"/>
              </a:rPr>
              <a:t>Administrator (Name, phone, mail) – this is the admin user for this organization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Email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Name</a:t>
            </a:r>
          </a:p>
          <a:p>
            <a:r>
              <a:rPr lang="en-US" sz="1100" dirty="0">
                <a:latin typeface="Palatino Linotype" panose="02040502050505030304" pitchFamily="18" charset="0"/>
              </a:rPr>
              <a:t>Password (auto generated and must be updated on the first log in)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D3263-AD9E-94F0-854C-F70D97F4B80E}"/>
              </a:ext>
            </a:extLst>
          </p:cNvPr>
          <p:cNvSpPr txBox="1"/>
          <p:nvPr/>
        </p:nvSpPr>
        <p:spPr>
          <a:xfrm>
            <a:off x="9801225" y="2450468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>
                <a:latin typeface="Palatino Linotype" panose="02040502050505030304" pitchFamily="18" charset="0"/>
              </a:defRPr>
            </a:lvl1pPr>
          </a:lstStyle>
          <a:p>
            <a:r>
              <a:rPr lang="en-US" dirty="0">
                <a:highlight>
                  <a:srgbClr val="FF00FF"/>
                </a:highlight>
              </a:rPr>
              <a:t>Organization icon</a:t>
            </a:r>
          </a:p>
        </p:txBody>
      </p:sp>
    </p:spTree>
    <p:extLst>
      <p:ext uri="{BB962C8B-B14F-4D97-AF65-F5344CB8AC3E}">
        <p14:creationId xmlns:p14="http://schemas.microsoft.com/office/powerpoint/2010/main" val="412512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3060</TotalTime>
  <Words>644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Palatino Linotype</vt:lpstr>
      <vt:lpstr>Wingdings</vt:lpstr>
      <vt:lpstr>Office Theme</vt:lpstr>
      <vt:lpstr>PowerPoint Presentation</vt:lpstr>
      <vt:lpstr>Assets</vt:lpstr>
      <vt:lpstr>Splash Screen (when landing on the web site)</vt:lpstr>
      <vt:lpstr>PowerPoint Presentation</vt:lpstr>
      <vt:lpstr>All users</vt:lpstr>
      <vt:lpstr>Roles </vt:lpstr>
      <vt:lpstr>SuperAdmin</vt:lpstr>
      <vt:lpstr>SuperAdmin</vt:lpstr>
      <vt:lpstr>View Organizations (SuperAdmin – landing page)</vt:lpstr>
      <vt:lpstr>View Organization Services (SuperAdmin)</vt:lpstr>
      <vt:lpstr>View Organization Services (SuperAdmin)</vt:lpstr>
      <vt:lpstr>OrgAdmin</vt:lpstr>
      <vt:lpstr>Org Admin</vt:lpstr>
      <vt:lpstr>Org Admin – Landing Page</vt:lpstr>
      <vt:lpstr>OrgAdmin – Users (Add/View/Update)</vt:lpstr>
      <vt:lpstr>View/Edit Organization Services (OrgAdmin, OrgUser)</vt:lpstr>
      <vt:lpstr>View Organization Services (OrgAdmin/OrgUser)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Esper</dc:creator>
  <cp:lastModifiedBy>Hassan Esper</cp:lastModifiedBy>
  <cp:revision>31</cp:revision>
  <dcterms:created xsi:type="dcterms:W3CDTF">2025-02-02T15:06:19Z</dcterms:created>
  <dcterms:modified xsi:type="dcterms:W3CDTF">2025-02-06T08:44:01Z</dcterms:modified>
</cp:coreProperties>
</file>