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9" r:id="rId8"/>
    <p:sldId id="270" r:id="rId9"/>
    <p:sldId id="271" r:id="rId10"/>
    <p:sldId id="290" r:id="rId11"/>
    <p:sldId id="291" r:id="rId12"/>
    <p:sldId id="292" r:id="rId13"/>
    <p:sldId id="293" r:id="rId14"/>
    <p:sldId id="294" r:id="rId15"/>
    <p:sldId id="295" r:id="rId16"/>
    <p:sldId id="296" r:id="rId17"/>
    <p:sldId id="274" r:id="rId18"/>
    <p:sldId id="275" r:id="rId19"/>
    <p:sldId id="276" r:id="rId20"/>
    <p:sldId id="277" r:id="rId21"/>
    <p:sldId id="278" r:id="rId22"/>
    <p:sldId id="279" r:id="rId23"/>
    <p:sldId id="280" r:id="rId24"/>
    <p:sldId id="281" r:id="rId25"/>
    <p:sldId id="282" r:id="rId26"/>
    <p:sldId id="283" r:id="rId27"/>
    <p:sldId id="284" r:id="rId28"/>
    <p:sldId id="319" r:id="rId29"/>
    <p:sldId id="320" r:id="rId30"/>
    <p:sldId id="285" r:id="rId31"/>
    <p:sldId id="286" r:id="rId32"/>
    <p:sldId id="287" r:id="rId33"/>
    <p:sldId id="288" r:id="rId34"/>
    <p:sldId id="318" r:id="rId35"/>
    <p:sldId id="289" r:id="rId36"/>
    <p:sldId id="313" r:id="rId37"/>
    <p:sldId id="314" r:id="rId38"/>
    <p:sldId id="315" r:id="rId39"/>
    <p:sldId id="316" r:id="rId40"/>
    <p:sldId id="317" r:id="rId41"/>
    <p:sldId id="297" r:id="rId42"/>
    <p:sldId id="298" r:id="rId43"/>
    <p:sldId id="302" r:id="rId44"/>
    <p:sldId id="303" r:id="rId45"/>
    <p:sldId id="304" r:id="rId46"/>
    <p:sldId id="306" r:id="rId47"/>
    <p:sldId id="308" r:id="rId48"/>
    <p:sldId id="309" r:id="rId49"/>
    <p:sldId id="310" r:id="rId50"/>
    <p:sldId id="300" r:id="rId51"/>
    <p:sldId id="311"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D9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9" d="100"/>
          <a:sy n="69" d="100"/>
        </p:scale>
        <p:origin x="1398" y="72"/>
      </p:cViewPr>
      <p:guideLst/>
    </p:cSldViewPr>
  </p:slideViewPr>
  <p:notesTextViewPr>
    <p:cViewPr>
      <p:scale>
        <a:sx n="1" d="1"/>
        <a:sy n="1" d="1"/>
      </p:scale>
      <p:origin x="0" y="0"/>
    </p:cViewPr>
  </p:notesTextViewPr>
  <p:sorterViewPr>
    <p:cViewPr>
      <p:scale>
        <a:sx n="100" d="100"/>
        <a:sy n="100" d="100"/>
      </p:scale>
      <p:origin x="0" y="-12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6BDAC7-5442-4C63-ACC3-425247BE8595}" type="datetimeFigureOut">
              <a:rPr lang="en-US" smtClean="0"/>
              <a:t>6/20/2018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E886A-31BE-4D7A-99BD-8EB2840B78C4}" type="slidenum">
              <a:rPr lang="en-US" smtClean="0"/>
              <a:t>‹#›</a:t>
            </a:fld>
            <a:endParaRPr lang="en-US"/>
          </a:p>
        </p:txBody>
      </p:sp>
    </p:spTree>
    <p:extLst>
      <p:ext uri="{BB962C8B-B14F-4D97-AF65-F5344CB8AC3E}">
        <p14:creationId xmlns:p14="http://schemas.microsoft.com/office/powerpoint/2010/main" val="2890023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6BDAC7-5442-4C63-ACC3-425247BE8595}" type="datetimeFigureOut">
              <a:rPr lang="en-US" smtClean="0"/>
              <a:t>6/20/2018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E886A-31BE-4D7A-99BD-8EB2840B78C4}" type="slidenum">
              <a:rPr lang="en-US" smtClean="0"/>
              <a:t>‹#›</a:t>
            </a:fld>
            <a:endParaRPr lang="en-US"/>
          </a:p>
        </p:txBody>
      </p:sp>
    </p:spTree>
    <p:extLst>
      <p:ext uri="{BB962C8B-B14F-4D97-AF65-F5344CB8AC3E}">
        <p14:creationId xmlns:p14="http://schemas.microsoft.com/office/powerpoint/2010/main" val="337021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6BDAC7-5442-4C63-ACC3-425247BE8595}" type="datetimeFigureOut">
              <a:rPr lang="en-US" smtClean="0"/>
              <a:t>6/20/2018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E886A-31BE-4D7A-99BD-8EB2840B78C4}" type="slidenum">
              <a:rPr lang="en-US" smtClean="0"/>
              <a:t>‹#›</a:t>
            </a:fld>
            <a:endParaRPr lang="en-US"/>
          </a:p>
        </p:txBody>
      </p:sp>
    </p:spTree>
    <p:extLst>
      <p:ext uri="{BB962C8B-B14F-4D97-AF65-F5344CB8AC3E}">
        <p14:creationId xmlns:p14="http://schemas.microsoft.com/office/powerpoint/2010/main" val="1225016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6BDAC7-5442-4C63-ACC3-425247BE8595}" type="datetimeFigureOut">
              <a:rPr lang="en-US" smtClean="0"/>
              <a:t>6/20/2018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E886A-31BE-4D7A-99BD-8EB2840B78C4}" type="slidenum">
              <a:rPr lang="en-US" smtClean="0"/>
              <a:t>‹#›</a:t>
            </a:fld>
            <a:endParaRPr lang="en-US"/>
          </a:p>
        </p:txBody>
      </p:sp>
    </p:spTree>
    <p:extLst>
      <p:ext uri="{BB962C8B-B14F-4D97-AF65-F5344CB8AC3E}">
        <p14:creationId xmlns:p14="http://schemas.microsoft.com/office/powerpoint/2010/main" val="3561896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6BDAC7-5442-4C63-ACC3-425247BE8595}" type="datetimeFigureOut">
              <a:rPr lang="en-US" smtClean="0"/>
              <a:t>6/20/2018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E886A-31BE-4D7A-99BD-8EB2840B78C4}" type="slidenum">
              <a:rPr lang="en-US" smtClean="0"/>
              <a:t>‹#›</a:t>
            </a:fld>
            <a:endParaRPr lang="en-US"/>
          </a:p>
        </p:txBody>
      </p:sp>
    </p:spTree>
    <p:extLst>
      <p:ext uri="{BB962C8B-B14F-4D97-AF65-F5344CB8AC3E}">
        <p14:creationId xmlns:p14="http://schemas.microsoft.com/office/powerpoint/2010/main" val="953508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6BDAC7-5442-4C63-ACC3-425247BE8595}" type="datetimeFigureOut">
              <a:rPr lang="en-US" smtClean="0"/>
              <a:t>6/20/2018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AE886A-31BE-4D7A-99BD-8EB2840B78C4}" type="slidenum">
              <a:rPr lang="en-US" smtClean="0"/>
              <a:t>‹#›</a:t>
            </a:fld>
            <a:endParaRPr lang="en-US"/>
          </a:p>
        </p:txBody>
      </p:sp>
    </p:spTree>
    <p:extLst>
      <p:ext uri="{BB962C8B-B14F-4D97-AF65-F5344CB8AC3E}">
        <p14:creationId xmlns:p14="http://schemas.microsoft.com/office/powerpoint/2010/main" val="2882919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6BDAC7-5442-4C63-ACC3-425247BE8595}" type="datetimeFigureOut">
              <a:rPr lang="en-US" smtClean="0"/>
              <a:t>6/20/2018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AE886A-31BE-4D7A-99BD-8EB2840B78C4}" type="slidenum">
              <a:rPr lang="en-US" smtClean="0"/>
              <a:t>‹#›</a:t>
            </a:fld>
            <a:endParaRPr lang="en-US"/>
          </a:p>
        </p:txBody>
      </p:sp>
    </p:spTree>
    <p:extLst>
      <p:ext uri="{BB962C8B-B14F-4D97-AF65-F5344CB8AC3E}">
        <p14:creationId xmlns:p14="http://schemas.microsoft.com/office/powerpoint/2010/main" val="3114694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6BDAC7-5442-4C63-ACC3-425247BE8595}" type="datetimeFigureOut">
              <a:rPr lang="en-US" smtClean="0"/>
              <a:t>6/20/2018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AE886A-31BE-4D7A-99BD-8EB2840B78C4}" type="slidenum">
              <a:rPr lang="en-US" smtClean="0"/>
              <a:t>‹#›</a:t>
            </a:fld>
            <a:endParaRPr lang="en-US"/>
          </a:p>
        </p:txBody>
      </p:sp>
    </p:spTree>
    <p:extLst>
      <p:ext uri="{BB962C8B-B14F-4D97-AF65-F5344CB8AC3E}">
        <p14:creationId xmlns:p14="http://schemas.microsoft.com/office/powerpoint/2010/main" val="1914360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6BDAC7-5442-4C63-ACC3-425247BE8595}" type="datetimeFigureOut">
              <a:rPr lang="en-US" smtClean="0"/>
              <a:t>6/20/2018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AE886A-31BE-4D7A-99BD-8EB2840B78C4}" type="slidenum">
              <a:rPr lang="en-US" smtClean="0"/>
              <a:t>‹#›</a:t>
            </a:fld>
            <a:endParaRPr lang="en-US"/>
          </a:p>
        </p:txBody>
      </p:sp>
    </p:spTree>
    <p:extLst>
      <p:ext uri="{BB962C8B-B14F-4D97-AF65-F5344CB8AC3E}">
        <p14:creationId xmlns:p14="http://schemas.microsoft.com/office/powerpoint/2010/main" val="644208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6BDAC7-5442-4C63-ACC3-425247BE8595}" type="datetimeFigureOut">
              <a:rPr lang="en-US" smtClean="0"/>
              <a:t>6/20/2018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AE886A-31BE-4D7A-99BD-8EB2840B78C4}" type="slidenum">
              <a:rPr lang="en-US" smtClean="0"/>
              <a:t>‹#›</a:t>
            </a:fld>
            <a:endParaRPr lang="en-US"/>
          </a:p>
        </p:txBody>
      </p:sp>
    </p:spTree>
    <p:extLst>
      <p:ext uri="{BB962C8B-B14F-4D97-AF65-F5344CB8AC3E}">
        <p14:creationId xmlns:p14="http://schemas.microsoft.com/office/powerpoint/2010/main" val="3989714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6BDAC7-5442-4C63-ACC3-425247BE8595}" type="datetimeFigureOut">
              <a:rPr lang="en-US" smtClean="0"/>
              <a:t>6/20/2018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AE886A-31BE-4D7A-99BD-8EB2840B78C4}" type="slidenum">
              <a:rPr lang="en-US" smtClean="0"/>
              <a:t>‹#›</a:t>
            </a:fld>
            <a:endParaRPr lang="en-US"/>
          </a:p>
        </p:txBody>
      </p:sp>
    </p:spTree>
    <p:extLst>
      <p:ext uri="{BB962C8B-B14F-4D97-AF65-F5344CB8AC3E}">
        <p14:creationId xmlns:p14="http://schemas.microsoft.com/office/powerpoint/2010/main" val="53986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6BDAC7-5442-4C63-ACC3-425247BE8595}" type="datetimeFigureOut">
              <a:rPr lang="en-US" smtClean="0"/>
              <a:t>6/20/2018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AE886A-31BE-4D7A-99BD-8EB2840B78C4}" type="slidenum">
              <a:rPr lang="en-US" smtClean="0"/>
              <a:t>‹#›</a:t>
            </a:fld>
            <a:endParaRPr lang="en-US"/>
          </a:p>
        </p:txBody>
      </p:sp>
    </p:spTree>
    <p:extLst>
      <p:ext uri="{BB962C8B-B14F-4D97-AF65-F5344CB8AC3E}">
        <p14:creationId xmlns:p14="http://schemas.microsoft.com/office/powerpoint/2010/main" val="8408003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23.jpg"/></Relationships>
</file>

<file path=ppt/slides/_rels/slide2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26.jp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openxmlformats.org/officeDocument/2006/relationships/image" Target="../media/image27.jp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FFD02F-D057-481C-B4FF-8039B2B2A4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TextBox 12">
            <a:extLst>
              <a:ext uri="{FF2B5EF4-FFF2-40B4-BE49-F238E27FC236}">
                <a16:creationId xmlns:a16="http://schemas.microsoft.com/office/drawing/2014/main" id="{802A5646-1F42-4393-8327-A6F2398B9518}"/>
              </a:ext>
            </a:extLst>
          </p:cNvPr>
          <p:cNvSpPr txBox="1"/>
          <p:nvPr/>
        </p:nvSpPr>
        <p:spPr>
          <a:xfrm>
            <a:off x="662609" y="2184152"/>
            <a:ext cx="4903305" cy="3602875"/>
          </a:xfrm>
          <a:prstGeom prst="rect">
            <a:avLst/>
          </a:prstGeom>
          <a:noFill/>
        </p:spPr>
        <p:txBody>
          <a:bodyPr wrap="square" rtlCol="0">
            <a:spAutoFit/>
          </a:bodyPr>
          <a:lstStyle/>
          <a:p>
            <a:pPr algn="ctr"/>
            <a:r>
              <a:rPr lang="en-US" sz="4400" b="1" cap="all" dirty="0">
                <a:solidFill>
                  <a:schemeClr val="bg1"/>
                </a:solidFill>
                <a:latin typeface="Arial Black" panose="020B0A04020102020204" pitchFamily="34" charset="0"/>
              </a:rPr>
              <a:t>DISEASE DIAGNOSING BASED ON INTERNET OF THINGS </a:t>
            </a:r>
          </a:p>
        </p:txBody>
      </p:sp>
      <p:sp>
        <p:nvSpPr>
          <p:cNvPr id="14" name="TextBox 13">
            <a:extLst>
              <a:ext uri="{FF2B5EF4-FFF2-40B4-BE49-F238E27FC236}">
                <a16:creationId xmlns:a16="http://schemas.microsoft.com/office/drawing/2014/main" id="{352BD0AE-B0E1-4953-AF3C-4F26D9545239}"/>
              </a:ext>
            </a:extLst>
          </p:cNvPr>
          <p:cNvSpPr txBox="1"/>
          <p:nvPr/>
        </p:nvSpPr>
        <p:spPr>
          <a:xfrm>
            <a:off x="2584176" y="1302260"/>
            <a:ext cx="3590365" cy="276999"/>
          </a:xfrm>
          <a:prstGeom prst="rect">
            <a:avLst/>
          </a:prstGeom>
          <a:noFill/>
        </p:spPr>
        <p:txBody>
          <a:bodyPr wrap="square" rtlCol="0">
            <a:spAutoFit/>
          </a:bodyPr>
          <a:lstStyle/>
          <a:p>
            <a:pPr algn="ctr"/>
            <a:r>
              <a:rPr lang="en-US" altLang="en-US" sz="1200" dirty="0">
                <a:solidFill>
                  <a:schemeClr val="bg1"/>
                </a:solidFill>
                <a:latin typeface="Yu Gothic UI" panose="020B0500000000000000" pitchFamily="34" charset="-128"/>
                <a:ea typeface="Yu Gothic UI" panose="020B0500000000000000" pitchFamily="34" charset="-128"/>
              </a:rPr>
              <a:t>faculty  of  Computers  and information.</a:t>
            </a:r>
            <a:endParaRPr lang="en-US" sz="1200" dirty="0">
              <a:solidFill>
                <a:schemeClr val="bg1"/>
              </a:solidFill>
              <a:latin typeface="Yu Gothic UI" panose="020B0500000000000000" pitchFamily="34" charset="-128"/>
              <a:ea typeface="Yu Gothic UI" panose="020B0500000000000000" pitchFamily="34" charset="-128"/>
            </a:endParaRPr>
          </a:p>
        </p:txBody>
      </p:sp>
      <p:pic>
        <p:nvPicPr>
          <p:cNvPr id="8" name="Picture 7">
            <a:extLst>
              <a:ext uri="{FF2B5EF4-FFF2-40B4-BE49-F238E27FC236}">
                <a16:creationId xmlns:a16="http://schemas.microsoft.com/office/drawing/2014/main" id="{B8172D2A-D076-4AE4-81B3-242F1CB071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6" y="141891"/>
            <a:ext cx="960781" cy="1107359"/>
          </a:xfrm>
          <a:prstGeom prst="rect">
            <a:avLst/>
          </a:prstGeom>
        </p:spPr>
      </p:pic>
    </p:spTree>
    <p:extLst>
      <p:ext uri="{BB962C8B-B14F-4D97-AF65-F5344CB8AC3E}">
        <p14:creationId xmlns:p14="http://schemas.microsoft.com/office/powerpoint/2010/main" val="3349851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2C27A19-C3A4-4703-B5CC-6788A689D2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1FB2A8C1-A691-404C-8D2A-D470CEFDBBF5}"/>
              </a:ext>
            </a:extLst>
          </p:cNvPr>
          <p:cNvSpPr txBox="1"/>
          <p:nvPr/>
        </p:nvSpPr>
        <p:spPr>
          <a:xfrm>
            <a:off x="530086" y="436135"/>
            <a:ext cx="7068867" cy="584775"/>
          </a:xfrm>
          <a:prstGeom prst="rect">
            <a:avLst/>
          </a:prstGeom>
          <a:noFill/>
        </p:spPr>
        <p:txBody>
          <a:bodyPr wrap="square" rtlCol="0">
            <a:spAutoFit/>
          </a:bodyPr>
          <a:lstStyle/>
          <a:p>
            <a:pPr algn="ctr"/>
            <a:r>
              <a:rPr lang="en-US" altLang="en-US" sz="3200" b="1" cap="all" dirty="0">
                <a:solidFill>
                  <a:srgbClr val="44D9E6"/>
                </a:solidFill>
                <a:latin typeface="Arial Black" panose="020B0A04020102020204" pitchFamily="34" charset="0"/>
              </a:rPr>
              <a:t>UML Diagrams</a:t>
            </a:r>
          </a:p>
        </p:txBody>
      </p:sp>
      <p:sp>
        <p:nvSpPr>
          <p:cNvPr id="12" name="TextBox 11">
            <a:extLst>
              <a:ext uri="{FF2B5EF4-FFF2-40B4-BE49-F238E27FC236}">
                <a16:creationId xmlns:a16="http://schemas.microsoft.com/office/drawing/2014/main" id="{3085D9A8-D981-4371-9817-9362C9D18441}"/>
              </a:ext>
            </a:extLst>
          </p:cNvPr>
          <p:cNvSpPr txBox="1"/>
          <p:nvPr/>
        </p:nvSpPr>
        <p:spPr>
          <a:xfrm>
            <a:off x="371060" y="1314294"/>
            <a:ext cx="6509846" cy="430887"/>
          </a:xfrm>
          <a:prstGeom prst="rect">
            <a:avLst/>
          </a:prstGeom>
          <a:noFill/>
        </p:spPr>
        <p:txBody>
          <a:bodyPr wrap="square" rtlCol="0">
            <a:spAutoFit/>
          </a:bodyPr>
          <a:lstStyle/>
          <a:p>
            <a:pPr marL="457200" indent="-457200">
              <a:buFont typeface="+mj-lt"/>
              <a:buAutoNum type="arabicPeriod"/>
            </a:pPr>
            <a:r>
              <a:rPr lang="en-US" altLang="en-US" sz="2200" b="1" u="sng" dirty="0">
                <a:solidFill>
                  <a:srgbClr val="44D9E6"/>
                </a:solidFill>
                <a:latin typeface="Yu Gothic UI" panose="020B0500000000000000" pitchFamily="34" charset="-128"/>
                <a:ea typeface="Yu Gothic UI" panose="020B0500000000000000" pitchFamily="34" charset="-128"/>
              </a:rPr>
              <a:t> Usecase Diagram :</a:t>
            </a:r>
          </a:p>
        </p:txBody>
      </p:sp>
      <p:pic>
        <p:nvPicPr>
          <p:cNvPr id="6" name="Picture 3">
            <a:extLst>
              <a:ext uri="{FF2B5EF4-FFF2-40B4-BE49-F238E27FC236}">
                <a16:creationId xmlns:a16="http://schemas.microsoft.com/office/drawing/2014/main" id="{383F5EA1-B1DD-46BA-BE87-1F848FF8CC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833" y="1995394"/>
            <a:ext cx="5784989" cy="4600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911051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88E088-1980-4B9F-AF27-3A2DEF4DE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TextBox 9">
            <a:extLst>
              <a:ext uri="{FF2B5EF4-FFF2-40B4-BE49-F238E27FC236}">
                <a16:creationId xmlns:a16="http://schemas.microsoft.com/office/drawing/2014/main" id="{AF2A15F8-E921-450F-8F5A-070D69492960}"/>
              </a:ext>
            </a:extLst>
          </p:cNvPr>
          <p:cNvSpPr txBox="1"/>
          <p:nvPr/>
        </p:nvSpPr>
        <p:spPr>
          <a:xfrm>
            <a:off x="530086" y="436135"/>
            <a:ext cx="7068867" cy="584775"/>
          </a:xfrm>
          <a:prstGeom prst="rect">
            <a:avLst/>
          </a:prstGeom>
          <a:noFill/>
        </p:spPr>
        <p:txBody>
          <a:bodyPr wrap="square" rtlCol="0">
            <a:spAutoFit/>
          </a:bodyPr>
          <a:lstStyle/>
          <a:p>
            <a:pPr algn="ctr"/>
            <a:r>
              <a:rPr lang="en-US" altLang="en-US" sz="3200" b="1" cap="all" dirty="0">
                <a:solidFill>
                  <a:srgbClr val="44D9E6"/>
                </a:solidFill>
                <a:latin typeface="Arial Black" panose="020B0A04020102020204" pitchFamily="34" charset="0"/>
              </a:rPr>
              <a:t>UML Diagrams</a:t>
            </a:r>
          </a:p>
        </p:txBody>
      </p:sp>
      <p:sp>
        <p:nvSpPr>
          <p:cNvPr id="11" name="TextBox 10">
            <a:extLst>
              <a:ext uri="{FF2B5EF4-FFF2-40B4-BE49-F238E27FC236}">
                <a16:creationId xmlns:a16="http://schemas.microsoft.com/office/drawing/2014/main" id="{BFC12A57-3208-4F9F-B5C9-9B26212463F8}"/>
              </a:ext>
            </a:extLst>
          </p:cNvPr>
          <p:cNvSpPr txBox="1"/>
          <p:nvPr/>
        </p:nvSpPr>
        <p:spPr>
          <a:xfrm>
            <a:off x="371060" y="1314294"/>
            <a:ext cx="6509846" cy="430887"/>
          </a:xfrm>
          <a:prstGeom prst="rect">
            <a:avLst/>
          </a:prstGeom>
          <a:noFill/>
        </p:spPr>
        <p:txBody>
          <a:bodyPr wrap="square" rtlCol="0">
            <a:spAutoFit/>
          </a:bodyPr>
          <a:lstStyle/>
          <a:p>
            <a:pPr marL="457200" indent="-457200">
              <a:buFont typeface="+mj-lt"/>
              <a:buAutoNum type="arabicPeriod" startAt="2"/>
            </a:pPr>
            <a:r>
              <a:rPr lang="en-US" altLang="en-US" sz="2200" b="1" u="sng" dirty="0">
                <a:solidFill>
                  <a:srgbClr val="44D9E6"/>
                </a:solidFill>
                <a:latin typeface="Yu Gothic UI" panose="020B0500000000000000" pitchFamily="34" charset="-128"/>
                <a:ea typeface="Yu Gothic UI" panose="020B0500000000000000" pitchFamily="34" charset="-128"/>
              </a:rPr>
              <a:t>Class Diagram :</a:t>
            </a:r>
          </a:p>
        </p:txBody>
      </p:sp>
      <p:pic>
        <p:nvPicPr>
          <p:cNvPr id="12" name="Picture 2">
            <a:extLst>
              <a:ext uri="{FF2B5EF4-FFF2-40B4-BE49-F238E27FC236}">
                <a16:creationId xmlns:a16="http://schemas.microsoft.com/office/drawing/2014/main" id="{40B99180-02D1-4A48-BB2E-1D2FE321DB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97" r="6393" b="517"/>
          <a:stretch/>
        </p:blipFill>
        <p:spPr bwMode="auto">
          <a:xfrm>
            <a:off x="505790" y="2120348"/>
            <a:ext cx="6001028" cy="44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0658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8B6D36-6D8D-4FA9-9E30-60B3D2926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855"/>
            <a:ext cx="9144000" cy="6858000"/>
          </a:xfrm>
          <a:prstGeom prst="rect">
            <a:avLst/>
          </a:prstGeom>
        </p:spPr>
      </p:pic>
      <p:sp>
        <p:nvSpPr>
          <p:cNvPr id="7" name="TextBox 6">
            <a:extLst>
              <a:ext uri="{FF2B5EF4-FFF2-40B4-BE49-F238E27FC236}">
                <a16:creationId xmlns:a16="http://schemas.microsoft.com/office/drawing/2014/main" id="{C8BB2788-5AFC-4F99-B717-60D3A5E56721}"/>
              </a:ext>
            </a:extLst>
          </p:cNvPr>
          <p:cNvSpPr txBox="1"/>
          <p:nvPr/>
        </p:nvSpPr>
        <p:spPr>
          <a:xfrm>
            <a:off x="530086" y="436135"/>
            <a:ext cx="7068867" cy="584775"/>
          </a:xfrm>
          <a:prstGeom prst="rect">
            <a:avLst/>
          </a:prstGeom>
          <a:noFill/>
        </p:spPr>
        <p:txBody>
          <a:bodyPr wrap="square" rtlCol="0">
            <a:spAutoFit/>
          </a:bodyPr>
          <a:lstStyle/>
          <a:p>
            <a:pPr algn="ctr"/>
            <a:r>
              <a:rPr lang="en-US" altLang="en-US" sz="3200" b="1" cap="all" dirty="0">
                <a:solidFill>
                  <a:srgbClr val="44D9E6"/>
                </a:solidFill>
                <a:latin typeface="Arial Black" panose="020B0A04020102020204" pitchFamily="34" charset="0"/>
              </a:rPr>
              <a:t>UML Diagrams</a:t>
            </a:r>
          </a:p>
        </p:txBody>
      </p:sp>
      <p:sp>
        <p:nvSpPr>
          <p:cNvPr id="8" name="TextBox 7">
            <a:extLst>
              <a:ext uri="{FF2B5EF4-FFF2-40B4-BE49-F238E27FC236}">
                <a16:creationId xmlns:a16="http://schemas.microsoft.com/office/drawing/2014/main" id="{86FC6587-706B-4B72-9BA0-AA454FEC2656}"/>
              </a:ext>
            </a:extLst>
          </p:cNvPr>
          <p:cNvSpPr txBox="1"/>
          <p:nvPr/>
        </p:nvSpPr>
        <p:spPr>
          <a:xfrm>
            <a:off x="371060" y="1314294"/>
            <a:ext cx="6509846" cy="430887"/>
          </a:xfrm>
          <a:prstGeom prst="rect">
            <a:avLst/>
          </a:prstGeom>
          <a:noFill/>
        </p:spPr>
        <p:txBody>
          <a:bodyPr wrap="square" rtlCol="0">
            <a:spAutoFit/>
          </a:bodyPr>
          <a:lstStyle/>
          <a:p>
            <a:pPr marL="457200" indent="-457200">
              <a:buFont typeface="+mj-lt"/>
              <a:buAutoNum type="arabicPeriod" startAt="3"/>
            </a:pPr>
            <a:r>
              <a:rPr lang="en-US" altLang="en-US" sz="2200" b="1" u="sng" dirty="0">
                <a:solidFill>
                  <a:srgbClr val="44D9E6"/>
                </a:solidFill>
                <a:latin typeface="Yu Gothic UI" panose="020B0500000000000000" pitchFamily="34" charset="-128"/>
                <a:ea typeface="Yu Gothic UI" panose="020B0500000000000000" pitchFamily="34" charset="-128"/>
              </a:rPr>
              <a:t>Relational database (ERD) :</a:t>
            </a:r>
          </a:p>
        </p:txBody>
      </p:sp>
      <p:pic>
        <p:nvPicPr>
          <p:cNvPr id="2" name="Picture 1">
            <a:extLst>
              <a:ext uri="{FF2B5EF4-FFF2-40B4-BE49-F238E27FC236}">
                <a16:creationId xmlns:a16="http://schemas.microsoft.com/office/drawing/2014/main" id="{BC0D10DA-C547-4346-AB17-5D4EDB1E77EE}"/>
              </a:ext>
            </a:extLst>
          </p:cNvPr>
          <p:cNvPicPr>
            <a:picLocks noChangeAspect="1"/>
          </p:cNvPicPr>
          <p:nvPr/>
        </p:nvPicPr>
        <p:blipFill>
          <a:blip r:embed="rId3"/>
          <a:stretch>
            <a:fillRect/>
          </a:stretch>
        </p:blipFill>
        <p:spPr>
          <a:xfrm>
            <a:off x="530086" y="1939390"/>
            <a:ext cx="5705475" cy="4724400"/>
          </a:xfrm>
          <a:prstGeom prst="rect">
            <a:avLst/>
          </a:prstGeom>
        </p:spPr>
      </p:pic>
    </p:spTree>
    <p:extLst>
      <p:ext uri="{BB962C8B-B14F-4D97-AF65-F5344CB8AC3E}">
        <p14:creationId xmlns:p14="http://schemas.microsoft.com/office/powerpoint/2010/main" val="2557271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2C27A19-C3A4-4703-B5CC-6788A689D2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1FB2A8C1-A691-404C-8D2A-D470CEFDBBF5}"/>
              </a:ext>
            </a:extLst>
          </p:cNvPr>
          <p:cNvSpPr txBox="1"/>
          <p:nvPr/>
        </p:nvSpPr>
        <p:spPr>
          <a:xfrm>
            <a:off x="530086" y="436135"/>
            <a:ext cx="7068867" cy="584775"/>
          </a:xfrm>
          <a:prstGeom prst="rect">
            <a:avLst/>
          </a:prstGeom>
          <a:noFill/>
        </p:spPr>
        <p:txBody>
          <a:bodyPr wrap="square" rtlCol="0">
            <a:spAutoFit/>
          </a:bodyPr>
          <a:lstStyle/>
          <a:p>
            <a:pPr algn="ctr"/>
            <a:r>
              <a:rPr lang="en-US" altLang="en-US" sz="3200" b="1" cap="all" dirty="0">
                <a:solidFill>
                  <a:srgbClr val="44D9E6"/>
                </a:solidFill>
                <a:latin typeface="Arial Black" panose="020B0A04020102020204" pitchFamily="34" charset="0"/>
              </a:rPr>
              <a:t>UML Diagrams</a:t>
            </a:r>
          </a:p>
        </p:txBody>
      </p:sp>
      <p:sp>
        <p:nvSpPr>
          <p:cNvPr id="12" name="TextBox 11">
            <a:extLst>
              <a:ext uri="{FF2B5EF4-FFF2-40B4-BE49-F238E27FC236}">
                <a16:creationId xmlns:a16="http://schemas.microsoft.com/office/drawing/2014/main" id="{3085D9A8-D981-4371-9817-9362C9D18441}"/>
              </a:ext>
            </a:extLst>
          </p:cNvPr>
          <p:cNvSpPr txBox="1"/>
          <p:nvPr/>
        </p:nvSpPr>
        <p:spPr>
          <a:xfrm>
            <a:off x="371060" y="1314294"/>
            <a:ext cx="6509846" cy="430887"/>
          </a:xfrm>
          <a:prstGeom prst="rect">
            <a:avLst/>
          </a:prstGeom>
          <a:noFill/>
        </p:spPr>
        <p:txBody>
          <a:bodyPr wrap="square" rtlCol="0">
            <a:spAutoFit/>
          </a:bodyPr>
          <a:lstStyle/>
          <a:p>
            <a:pPr marL="457200" indent="-457200">
              <a:buFont typeface="+mj-lt"/>
              <a:buAutoNum type="arabicPeriod" startAt="4"/>
            </a:pPr>
            <a:r>
              <a:rPr lang="en-US" altLang="en-US" sz="2200" b="1" u="sng" dirty="0">
                <a:solidFill>
                  <a:srgbClr val="44D9E6"/>
                </a:solidFill>
                <a:latin typeface="Yu Gothic UI" panose="020B0500000000000000" pitchFamily="34" charset="-128"/>
                <a:ea typeface="Yu Gothic UI" panose="020B0500000000000000" pitchFamily="34" charset="-128"/>
              </a:rPr>
              <a:t>System Sequence Diagram :</a:t>
            </a:r>
          </a:p>
        </p:txBody>
      </p:sp>
      <p:pic>
        <p:nvPicPr>
          <p:cNvPr id="2" name="Picture 1">
            <a:extLst>
              <a:ext uri="{FF2B5EF4-FFF2-40B4-BE49-F238E27FC236}">
                <a16:creationId xmlns:a16="http://schemas.microsoft.com/office/drawing/2014/main" id="{1CF82BE3-739C-4C61-ADD7-1DB4B3A5DB9F}"/>
              </a:ext>
            </a:extLst>
          </p:cNvPr>
          <p:cNvPicPr>
            <a:picLocks noChangeAspect="1"/>
          </p:cNvPicPr>
          <p:nvPr/>
        </p:nvPicPr>
        <p:blipFill>
          <a:blip r:embed="rId4"/>
          <a:stretch>
            <a:fillRect/>
          </a:stretch>
        </p:blipFill>
        <p:spPr>
          <a:xfrm>
            <a:off x="371060" y="1893998"/>
            <a:ext cx="7068867" cy="4815184"/>
          </a:xfrm>
          <a:prstGeom prst="rect">
            <a:avLst/>
          </a:prstGeom>
        </p:spPr>
      </p:pic>
    </p:spTree>
    <p:extLst>
      <p:ext uri="{BB962C8B-B14F-4D97-AF65-F5344CB8AC3E}">
        <p14:creationId xmlns:p14="http://schemas.microsoft.com/office/powerpoint/2010/main" val="360935049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88E088-1980-4B9F-AF27-3A2DEF4DE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TextBox 9">
            <a:extLst>
              <a:ext uri="{FF2B5EF4-FFF2-40B4-BE49-F238E27FC236}">
                <a16:creationId xmlns:a16="http://schemas.microsoft.com/office/drawing/2014/main" id="{AF2A15F8-E921-450F-8F5A-070D69492960}"/>
              </a:ext>
            </a:extLst>
          </p:cNvPr>
          <p:cNvSpPr txBox="1"/>
          <p:nvPr/>
        </p:nvSpPr>
        <p:spPr>
          <a:xfrm>
            <a:off x="530086" y="436135"/>
            <a:ext cx="7068867" cy="584775"/>
          </a:xfrm>
          <a:prstGeom prst="rect">
            <a:avLst/>
          </a:prstGeom>
          <a:noFill/>
        </p:spPr>
        <p:txBody>
          <a:bodyPr wrap="square" rtlCol="0">
            <a:spAutoFit/>
          </a:bodyPr>
          <a:lstStyle/>
          <a:p>
            <a:pPr algn="ctr"/>
            <a:r>
              <a:rPr lang="en-US" altLang="en-US" sz="3200" b="1" cap="all" dirty="0">
                <a:solidFill>
                  <a:srgbClr val="44D9E6"/>
                </a:solidFill>
                <a:latin typeface="Arial Black" panose="020B0A04020102020204" pitchFamily="34" charset="0"/>
              </a:rPr>
              <a:t>UML Diagrams</a:t>
            </a:r>
          </a:p>
        </p:txBody>
      </p:sp>
      <p:sp>
        <p:nvSpPr>
          <p:cNvPr id="11" name="TextBox 10">
            <a:extLst>
              <a:ext uri="{FF2B5EF4-FFF2-40B4-BE49-F238E27FC236}">
                <a16:creationId xmlns:a16="http://schemas.microsoft.com/office/drawing/2014/main" id="{BFC12A57-3208-4F9F-B5C9-9B26212463F8}"/>
              </a:ext>
            </a:extLst>
          </p:cNvPr>
          <p:cNvSpPr txBox="1"/>
          <p:nvPr/>
        </p:nvSpPr>
        <p:spPr>
          <a:xfrm>
            <a:off x="371060" y="1314294"/>
            <a:ext cx="6509846" cy="738664"/>
          </a:xfrm>
          <a:prstGeom prst="rect">
            <a:avLst/>
          </a:prstGeom>
          <a:noFill/>
        </p:spPr>
        <p:txBody>
          <a:bodyPr wrap="square" rtlCol="0">
            <a:spAutoFit/>
          </a:bodyPr>
          <a:lstStyle/>
          <a:p>
            <a:pPr marL="457200" indent="-457200">
              <a:buFont typeface="+mj-lt"/>
              <a:buAutoNum type="arabicPeriod" startAt="5"/>
            </a:pPr>
            <a:r>
              <a:rPr lang="en-US" altLang="en-US" sz="2200" b="1" u="sng" dirty="0">
                <a:solidFill>
                  <a:srgbClr val="44D9E6"/>
                </a:solidFill>
                <a:latin typeface="Yu Gothic UI" panose="020B0500000000000000" pitchFamily="34" charset="-128"/>
                <a:ea typeface="Yu Gothic UI" panose="020B0500000000000000" pitchFamily="34" charset="-128"/>
              </a:rPr>
              <a:t>Activity Diagram :</a:t>
            </a:r>
          </a:p>
          <a:p>
            <a:pPr marL="800100" lvl="1" indent="-342900">
              <a:buFont typeface="Arial" panose="020B0604020202020204" pitchFamily="34" charset="0"/>
              <a:buChar char="•"/>
            </a:pPr>
            <a:r>
              <a:rPr lang="en-US" altLang="en-US" sz="2000" b="1" dirty="0">
                <a:solidFill>
                  <a:schemeClr val="bg1"/>
                </a:solidFill>
                <a:latin typeface="Yu Gothic UI" panose="020B0500000000000000" pitchFamily="34" charset="-128"/>
                <a:ea typeface="Yu Gothic UI" panose="020B0500000000000000" pitchFamily="34" charset="-128"/>
              </a:rPr>
              <a:t>User Activity</a:t>
            </a:r>
          </a:p>
        </p:txBody>
      </p:sp>
      <p:pic>
        <p:nvPicPr>
          <p:cNvPr id="8" name="Picture 3">
            <a:extLst>
              <a:ext uri="{FF2B5EF4-FFF2-40B4-BE49-F238E27FC236}">
                <a16:creationId xmlns:a16="http://schemas.microsoft.com/office/drawing/2014/main" id="{770ECF61-0EC8-414E-AAF0-ABDBAA6DF3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213" y="2213113"/>
            <a:ext cx="5423085" cy="4500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569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8B6D36-6D8D-4FA9-9E30-60B3D2926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C8BB2788-5AFC-4F99-B717-60D3A5E56721}"/>
              </a:ext>
            </a:extLst>
          </p:cNvPr>
          <p:cNvSpPr txBox="1"/>
          <p:nvPr/>
        </p:nvSpPr>
        <p:spPr>
          <a:xfrm>
            <a:off x="530086" y="436135"/>
            <a:ext cx="7068867" cy="584775"/>
          </a:xfrm>
          <a:prstGeom prst="rect">
            <a:avLst/>
          </a:prstGeom>
          <a:noFill/>
        </p:spPr>
        <p:txBody>
          <a:bodyPr wrap="square" rtlCol="0">
            <a:spAutoFit/>
          </a:bodyPr>
          <a:lstStyle/>
          <a:p>
            <a:pPr algn="ctr"/>
            <a:r>
              <a:rPr lang="en-US" altLang="en-US" sz="3200" b="1" cap="all" dirty="0">
                <a:solidFill>
                  <a:srgbClr val="44D9E6"/>
                </a:solidFill>
                <a:latin typeface="Arial Black" panose="020B0A04020102020204" pitchFamily="34" charset="0"/>
              </a:rPr>
              <a:t>UML Diagrams</a:t>
            </a:r>
          </a:p>
        </p:txBody>
      </p:sp>
      <p:sp>
        <p:nvSpPr>
          <p:cNvPr id="6" name="TextBox 5">
            <a:extLst>
              <a:ext uri="{FF2B5EF4-FFF2-40B4-BE49-F238E27FC236}">
                <a16:creationId xmlns:a16="http://schemas.microsoft.com/office/drawing/2014/main" id="{4A5A222E-E7E1-4CA8-915E-2C57AED455E4}"/>
              </a:ext>
            </a:extLst>
          </p:cNvPr>
          <p:cNvSpPr txBox="1"/>
          <p:nvPr/>
        </p:nvSpPr>
        <p:spPr>
          <a:xfrm>
            <a:off x="371060" y="1314294"/>
            <a:ext cx="6509846" cy="738664"/>
          </a:xfrm>
          <a:prstGeom prst="rect">
            <a:avLst/>
          </a:prstGeom>
          <a:noFill/>
        </p:spPr>
        <p:txBody>
          <a:bodyPr wrap="square" rtlCol="0">
            <a:spAutoFit/>
          </a:bodyPr>
          <a:lstStyle/>
          <a:p>
            <a:pPr marL="457200" indent="-457200">
              <a:buFont typeface="+mj-lt"/>
              <a:buAutoNum type="arabicPeriod" startAt="5"/>
            </a:pPr>
            <a:r>
              <a:rPr lang="en-US" altLang="en-US" sz="2200" b="1" u="sng" dirty="0">
                <a:solidFill>
                  <a:srgbClr val="44D9E6"/>
                </a:solidFill>
                <a:latin typeface="Yu Gothic UI" panose="020B0500000000000000" pitchFamily="34" charset="-128"/>
                <a:ea typeface="Yu Gothic UI" panose="020B0500000000000000" pitchFamily="34" charset="-128"/>
              </a:rPr>
              <a:t>Activity Diagram :</a:t>
            </a:r>
          </a:p>
          <a:p>
            <a:pPr marL="800100" lvl="1" indent="-342900">
              <a:buFont typeface="Arial" panose="020B0604020202020204" pitchFamily="34" charset="0"/>
              <a:buChar char="•"/>
            </a:pPr>
            <a:r>
              <a:rPr lang="en-US" altLang="en-US" sz="2000" b="1" dirty="0">
                <a:solidFill>
                  <a:schemeClr val="bg1"/>
                </a:solidFill>
                <a:latin typeface="Yu Gothic UI" panose="020B0500000000000000" pitchFamily="34" charset="-128"/>
                <a:ea typeface="Yu Gothic UI" panose="020B0500000000000000" pitchFamily="34" charset="-128"/>
              </a:rPr>
              <a:t>System Activity</a:t>
            </a:r>
          </a:p>
        </p:txBody>
      </p:sp>
      <p:pic>
        <p:nvPicPr>
          <p:cNvPr id="9" name="Picture 2">
            <a:extLst>
              <a:ext uri="{FF2B5EF4-FFF2-40B4-BE49-F238E27FC236}">
                <a16:creationId xmlns:a16="http://schemas.microsoft.com/office/drawing/2014/main" id="{EB631E2F-4C78-4199-82AA-363F9FFB8C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5218" y="2142956"/>
            <a:ext cx="3394747" cy="4631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966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2C27A19-C3A4-4703-B5CC-6788A689D2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1FB2A8C1-A691-404C-8D2A-D470CEFDBBF5}"/>
              </a:ext>
            </a:extLst>
          </p:cNvPr>
          <p:cNvSpPr txBox="1"/>
          <p:nvPr/>
        </p:nvSpPr>
        <p:spPr>
          <a:xfrm>
            <a:off x="530086" y="436135"/>
            <a:ext cx="7068867" cy="584775"/>
          </a:xfrm>
          <a:prstGeom prst="rect">
            <a:avLst/>
          </a:prstGeom>
          <a:noFill/>
        </p:spPr>
        <p:txBody>
          <a:bodyPr wrap="square" rtlCol="0">
            <a:spAutoFit/>
          </a:bodyPr>
          <a:lstStyle/>
          <a:p>
            <a:pPr algn="ctr"/>
            <a:r>
              <a:rPr lang="en-US" altLang="en-US" sz="3200" b="1" cap="all" dirty="0">
                <a:solidFill>
                  <a:srgbClr val="44D9E6"/>
                </a:solidFill>
                <a:latin typeface="Arial Black" panose="020B0A04020102020204" pitchFamily="34" charset="0"/>
              </a:rPr>
              <a:t>UML Diagrams</a:t>
            </a:r>
          </a:p>
        </p:txBody>
      </p:sp>
      <p:sp>
        <p:nvSpPr>
          <p:cNvPr id="5" name="TextBox 4">
            <a:extLst>
              <a:ext uri="{FF2B5EF4-FFF2-40B4-BE49-F238E27FC236}">
                <a16:creationId xmlns:a16="http://schemas.microsoft.com/office/drawing/2014/main" id="{05844FAA-7A8B-40F8-AB39-86A52398BFD6}"/>
              </a:ext>
            </a:extLst>
          </p:cNvPr>
          <p:cNvSpPr txBox="1"/>
          <p:nvPr/>
        </p:nvSpPr>
        <p:spPr>
          <a:xfrm>
            <a:off x="371060" y="1314294"/>
            <a:ext cx="6509846" cy="738664"/>
          </a:xfrm>
          <a:prstGeom prst="rect">
            <a:avLst/>
          </a:prstGeom>
          <a:noFill/>
        </p:spPr>
        <p:txBody>
          <a:bodyPr wrap="square" rtlCol="0">
            <a:spAutoFit/>
          </a:bodyPr>
          <a:lstStyle/>
          <a:p>
            <a:pPr marL="457200" indent="-457200">
              <a:buFont typeface="+mj-lt"/>
              <a:buAutoNum type="arabicPeriod" startAt="5"/>
            </a:pPr>
            <a:r>
              <a:rPr lang="en-US" altLang="en-US" sz="2200" b="1" u="sng" dirty="0">
                <a:solidFill>
                  <a:srgbClr val="44D9E6"/>
                </a:solidFill>
                <a:latin typeface="Yu Gothic UI" panose="020B0500000000000000" pitchFamily="34" charset="-128"/>
                <a:ea typeface="Yu Gothic UI" panose="020B0500000000000000" pitchFamily="34" charset="-128"/>
              </a:rPr>
              <a:t>Activity Diagram :</a:t>
            </a:r>
          </a:p>
          <a:p>
            <a:pPr marL="800100" lvl="1" indent="-342900">
              <a:buFont typeface="Arial" panose="020B0604020202020204" pitchFamily="34" charset="0"/>
              <a:buChar char="•"/>
            </a:pPr>
            <a:r>
              <a:rPr lang="en-US" altLang="en-US" sz="2000" b="1" dirty="0">
                <a:solidFill>
                  <a:schemeClr val="bg1"/>
                </a:solidFill>
                <a:latin typeface="Yu Gothic UI" panose="020B0500000000000000" pitchFamily="34" charset="-128"/>
                <a:ea typeface="Yu Gothic UI" panose="020B0500000000000000" pitchFamily="34" charset="-128"/>
              </a:rPr>
              <a:t>Relative Activity</a:t>
            </a:r>
          </a:p>
        </p:txBody>
      </p:sp>
      <p:pic>
        <p:nvPicPr>
          <p:cNvPr id="6" name="Picture 2">
            <a:extLst>
              <a:ext uri="{FF2B5EF4-FFF2-40B4-BE49-F238E27FC236}">
                <a16:creationId xmlns:a16="http://schemas.microsoft.com/office/drawing/2014/main" id="{E058F32F-9F16-4AE8-B964-D6B140F0A4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3912" y="2210048"/>
            <a:ext cx="4580973" cy="445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089137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8B6D36-6D8D-4FA9-9E30-60B3D2926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extBox 3">
            <a:extLst>
              <a:ext uri="{FF2B5EF4-FFF2-40B4-BE49-F238E27FC236}">
                <a16:creationId xmlns:a16="http://schemas.microsoft.com/office/drawing/2014/main" id="{BB262035-906B-4A7F-A3FB-86E8096242DB}"/>
              </a:ext>
            </a:extLst>
          </p:cNvPr>
          <p:cNvSpPr txBox="1"/>
          <p:nvPr/>
        </p:nvSpPr>
        <p:spPr>
          <a:xfrm>
            <a:off x="808381" y="628442"/>
            <a:ext cx="6718853" cy="584775"/>
          </a:xfrm>
          <a:prstGeom prst="rect">
            <a:avLst/>
          </a:prstGeom>
          <a:noFill/>
        </p:spPr>
        <p:txBody>
          <a:bodyPr wrap="square" rtlCol="0">
            <a:spAutoFit/>
          </a:bodyPr>
          <a:lstStyle/>
          <a:p>
            <a:pPr algn="ctr">
              <a:spcBef>
                <a:spcPct val="0"/>
              </a:spcBef>
            </a:pPr>
            <a:r>
              <a:rPr lang="ar-EG" sz="3200" b="1" cap="all" dirty="0">
                <a:solidFill>
                  <a:srgbClr val="44D9E6"/>
                </a:solidFill>
                <a:latin typeface="Arial Black" panose="020B0A04020102020204" pitchFamily="34" charset="0"/>
              </a:rPr>
              <a:t> </a:t>
            </a:r>
            <a:r>
              <a:rPr lang="en-US" sz="3200" b="1" cap="all" dirty="0">
                <a:solidFill>
                  <a:srgbClr val="44D9E6"/>
                </a:solidFill>
                <a:latin typeface="Arial Black" panose="020B0A04020102020204" pitchFamily="34" charset="0"/>
              </a:rPr>
              <a:t>High level diagram</a:t>
            </a:r>
            <a:endParaRPr lang="en-US" altLang="en-US" sz="3200" b="1" cap="all" dirty="0">
              <a:solidFill>
                <a:srgbClr val="44D9E6"/>
              </a:solidFill>
              <a:latin typeface="Arial Black" panose="020B0A04020102020204" pitchFamily="34" charset="0"/>
            </a:endParaRPr>
          </a:p>
        </p:txBody>
      </p:sp>
      <p:pic>
        <p:nvPicPr>
          <p:cNvPr id="6" name="Picture 3">
            <a:extLst>
              <a:ext uri="{FF2B5EF4-FFF2-40B4-BE49-F238E27FC236}">
                <a16:creationId xmlns:a16="http://schemas.microsoft.com/office/drawing/2014/main" id="{77F39FB8-1082-4F0A-847B-B8F741F34B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731" y="1895835"/>
            <a:ext cx="8675687" cy="369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7207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2C27A19-C3A4-4703-B5CC-6788A689D2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a:extLst>
              <a:ext uri="{FF2B5EF4-FFF2-40B4-BE49-F238E27FC236}">
                <a16:creationId xmlns:a16="http://schemas.microsoft.com/office/drawing/2014/main" id="{75D30333-D312-43D5-A415-7C9E7E5F6013}"/>
              </a:ext>
            </a:extLst>
          </p:cNvPr>
          <p:cNvSpPr txBox="1"/>
          <p:nvPr/>
        </p:nvSpPr>
        <p:spPr>
          <a:xfrm>
            <a:off x="795135" y="1934117"/>
            <a:ext cx="4943057" cy="188166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en-US" sz="2000" b="1" dirty="0">
                <a:solidFill>
                  <a:schemeClr val="bg1"/>
                </a:solidFill>
                <a:latin typeface="Yu Gothic UI" panose="020B0500000000000000" pitchFamily="34" charset="-128"/>
                <a:ea typeface="Yu Gothic UI" panose="020B0500000000000000" pitchFamily="34" charset="-128"/>
              </a:rPr>
              <a:t>Arduino board (Nano Atmega 328).</a:t>
            </a:r>
          </a:p>
          <a:p>
            <a:pPr marL="342900" indent="-342900">
              <a:lnSpc>
                <a:spcPct val="150000"/>
              </a:lnSpc>
              <a:buFont typeface="Arial" panose="020B0604020202020204" pitchFamily="34" charset="0"/>
              <a:buChar char="•"/>
            </a:pPr>
            <a:r>
              <a:rPr lang="en-US" altLang="en-US" sz="2000" b="1" dirty="0">
                <a:solidFill>
                  <a:schemeClr val="bg1"/>
                </a:solidFill>
                <a:latin typeface="Yu Gothic UI" panose="020B0500000000000000" pitchFamily="34" charset="-128"/>
                <a:ea typeface="Yu Gothic UI" panose="020B0500000000000000" pitchFamily="34" charset="-128"/>
              </a:rPr>
              <a:t>Bluetooth chip (HC-05).</a:t>
            </a:r>
          </a:p>
          <a:p>
            <a:pPr marL="342900" indent="-342900">
              <a:lnSpc>
                <a:spcPct val="150000"/>
              </a:lnSpc>
              <a:buFont typeface="Arial" panose="020B0604020202020204" pitchFamily="34" charset="0"/>
              <a:buChar char="•"/>
            </a:pPr>
            <a:r>
              <a:rPr lang="en-US" altLang="en-US" sz="2000" b="1" dirty="0">
                <a:solidFill>
                  <a:schemeClr val="bg1"/>
                </a:solidFill>
                <a:latin typeface="Yu Gothic UI" panose="020B0500000000000000" pitchFamily="34" charset="-128"/>
                <a:ea typeface="Yu Gothic UI" panose="020B0500000000000000" pitchFamily="34" charset="-128"/>
              </a:rPr>
              <a:t>Heart rate sensor.</a:t>
            </a:r>
          </a:p>
          <a:p>
            <a:pPr marL="342900" indent="-342900">
              <a:lnSpc>
                <a:spcPct val="150000"/>
              </a:lnSpc>
              <a:buFont typeface="Arial" panose="020B0604020202020204" pitchFamily="34" charset="0"/>
              <a:buChar char="•"/>
            </a:pPr>
            <a:r>
              <a:rPr lang="en-US" altLang="en-US" sz="2000" b="1" dirty="0">
                <a:solidFill>
                  <a:schemeClr val="bg1"/>
                </a:solidFill>
                <a:latin typeface="Yu Gothic UI" panose="020B0500000000000000" pitchFamily="34" charset="-128"/>
                <a:ea typeface="Yu Gothic UI" panose="020B0500000000000000" pitchFamily="34" charset="-128"/>
              </a:rPr>
              <a:t>Temperature sensor (lm35).</a:t>
            </a:r>
          </a:p>
        </p:txBody>
      </p:sp>
      <p:sp>
        <p:nvSpPr>
          <p:cNvPr id="5" name="TextBox 4">
            <a:extLst>
              <a:ext uri="{FF2B5EF4-FFF2-40B4-BE49-F238E27FC236}">
                <a16:creationId xmlns:a16="http://schemas.microsoft.com/office/drawing/2014/main" id="{6FDDB57E-DB55-432D-98DB-3124863530E7}"/>
              </a:ext>
            </a:extLst>
          </p:cNvPr>
          <p:cNvSpPr txBox="1"/>
          <p:nvPr/>
        </p:nvSpPr>
        <p:spPr>
          <a:xfrm>
            <a:off x="543338" y="528899"/>
            <a:ext cx="7068867" cy="584775"/>
          </a:xfrm>
          <a:prstGeom prst="rect">
            <a:avLst/>
          </a:prstGeom>
          <a:noFill/>
        </p:spPr>
        <p:txBody>
          <a:bodyPr wrap="square" rtlCol="0">
            <a:spAutoFit/>
          </a:bodyPr>
          <a:lstStyle/>
          <a:p>
            <a:pPr algn="ctr"/>
            <a:r>
              <a:rPr lang="en-US" altLang="en-US" sz="3200" b="1" cap="all" dirty="0">
                <a:solidFill>
                  <a:srgbClr val="44D9E6"/>
                </a:solidFill>
                <a:latin typeface="Arial Black" panose="020B0A04020102020204" pitchFamily="34" charset="0"/>
              </a:rPr>
              <a:t>Hardware</a:t>
            </a:r>
          </a:p>
        </p:txBody>
      </p:sp>
    </p:spTree>
    <p:extLst>
      <p:ext uri="{BB962C8B-B14F-4D97-AF65-F5344CB8AC3E}">
        <p14:creationId xmlns:p14="http://schemas.microsoft.com/office/powerpoint/2010/main" val="862732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88E088-1980-4B9F-AF27-3A2DEF4DE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855"/>
            <a:ext cx="9144000" cy="6858000"/>
          </a:xfrm>
          <a:prstGeom prst="rect">
            <a:avLst/>
          </a:prstGeom>
        </p:spPr>
      </p:pic>
      <p:sp>
        <p:nvSpPr>
          <p:cNvPr id="7" name="TextBox 6">
            <a:extLst>
              <a:ext uri="{FF2B5EF4-FFF2-40B4-BE49-F238E27FC236}">
                <a16:creationId xmlns:a16="http://schemas.microsoft.com/office/drawing/2014/main" id="{27CAD248-E394-4838-987D-DF682FD01DF4}"/>
              </a:ext>
            </a:extLst>
          </p:cNvPr>
          <p:cNvSpPr txBox="1"/>
          <p:nvPr/>
        </p:nvSpPr>
        <p:spPr>
          <a:xfrm>
            <a:off x="331306" y="1741167"/>
            <a:ext cx="6479146" cy="3651384"/>
          </a:xfrm>
          <a:prstGeom prst="rect">
            <a:avLst/>
          </a:prstGeom>
          <a:noFill/>
        </p:spPr>
        <p:txBody>
          <a:bodyPr wrap="square" rtlCol="0">
            <a:spAutoFit/>
          </a:bodyPr>
          <a:lstStyle/>
          <a:p>
            <a:pPr marL="342900" indent="-342900">
              <a:lnSpc>
                <a:spcPct val="130000"/>
              </a:lnSpc>
              <a:spcBef>
                <a:spcPct val="0"/>
              </a:spcBef>
              <a:buFont typeface="Arial" panose="020B0604020202020204" pitchFamily="34" charset="0"/>
              <a:buChar char="•"/>
            </a:pPr>
            <a:r>
              <a:rPr lang="en-US" altLang="en-US" sz="2000" b="1" dirty="0">
                <a:solidFill>
                  <a:schemeClr val="bg1"/>
                </a:solidFill>
                <a:latin typeface="Yu Gothic UI" panose="020B0500000000000000" pitchFamily="34" charset="-128"/>
                <a:ea typeface="Yu Gothic UI" panose="020B0500000000000000" pitchFamily="34" charset="-128"/>
              </a:rPr>
              <a:t>Arduino Nano is a surface mount breadboard embedded version with integrated USB. It is a smallest, complete, and breadboard friendly. It has everything that Diecimila/Duemilanove has (electrically) with more analog input pins and onboard 5V AREF jumper. </a:t>
            </a:r>
          </a:p>
          <a:p>
            <a:pPr marL="342900" indent="-342900">
              <a:lnSpc>
                <a:spcPct val="130000"/>
              </a:lnSpc>
              <a:spcBef>
                <a:spcPct val="0"/>
              </a:spcBef>
              <a:buFont typeface="Arial" panose="020B0604020202020204" pitchFamily="34" charset="0"/>
              <a:buChar char="•"/>
            </a:pPr>
            <a:r>
              <a:rPr lang="en-US" altLang="en-US" sz="2000" b="1" dirty="0">
                <a:solidFill>
                  <a:schemeClr val="bg1"/>
                </a:solidFill>
                <a:latin typeface="Yu Gothic UI" panose="020B0500000000000000" pitchFamily="34" charset="-128"/>
                <a:ea typeface="Yu Gothic UI" panose="020B0500000000000000" pitchFamily="34" charset="-128"/>
              </a:rPr>
              <a:t>Physically, it is missing power jack. The Nano is automatically sense and switch to the higher potential source of power.</a:t>
            </a:r>
          </a:p>
        </p:txBody>
      </p:sp>
      <p:sp>
        <p:nvSpPr>
          <p:cNvPr id="6" name="TextBox 5">
            <a:extLst>
              <a:ext uri="{FF2B5EF4-FFF2-40B4-BE49-F238E27FC236}">
                <a16:creationId xmlns:a16="http://schemas.microsoft.com/office/drawing/2014/main" id="{ECCFAE51-F230-470B-B2A7-55284A354044}"/>
              </a:ext>
            </a:extLst>
          </p:cNvPr>
          <p:cNvSpPr txBox="1"/>
          <p:nvPr/>
        </p:nvSpPr>
        <p:spPr>
          <a:xfrm>
            <a:off x="543338" y="436135"/>
            <a:ext cx="7068867" cy="584775"/>
          </a:xfrm>
          <a:prstGeom prst="rect">
            <a:avLst/>
          </a:prstGeom>
          <a:noFill/>
        </p:spPr>
        <p:txBody>
          <a:bodyPr wrap="square" rtlCol="0">
            <a:spAutoFit/>
          </a:bodyPr>
          <a:lstStyle/>
          <a:p>
            <a:pPr algn="ctr"/>
            <a:r>
              <a:rPr lang="en-US" altLang="en-US" sz="3200" b="1" cap="all" dirty="0">
                <a:solidFill>
                  <a:srgbClr val="44D9E6"/>
                </a:solidFill>
                <a:latin typeface="Arial Black" panose="020B0A04020102020204" pitchFamily="34" charset="0"/>
              </a:rPr>
              <a:t>Arduino board </a:t>
            </a:r>
          </a:p>
        </p:txBody>
      </p:sp>
      <p:pic>
        <p:nvPicPr>
          <p:cNvPr id="8" name="Picture 6">
            <a:extLst>
              <a:ext uri="{FF2B5EF4-FFF2-40B4-BE49-F238E27FC236}">
                <a16:creationId xmlns:a16="http://schemas.microsoft.com/office/drawing/2014/main" id="{BD5E94BC-721F-422B-AAAF-ABFB16A5C7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8346" y="5194852"/>
            <a:ext cx="1879863" cy="149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24BC7739-C20C-4388-8AEF-1FDA9065984D}"/>
              </a:ext>
            </a:extLst>
          </p:cNvPr>
          <p:cNvSpPr txBox="1"/>
          <p:nvPr/>
        </p:nvSpPr>
        <p:spPr>
          <a:xfrm>
            <a:off x="649359" y="1258958"/>
            <a:ext cx="2716694" cy="430887"/>
          </a:xfrm>
          <a:prstGeom prst="rect">
            <a:avLst/>
          </a:prstGeom>
          <a:noFill/>
        </p:spPr>
        <p:txBody>
          <a:bodyPr wrap="square" rtlCol="0">
            <a:spAutoFit/>
          </a:bodyPr>
          <a:lstStyle/>
          <a:p>
            <a:r>
              <a:rPr lang="en-US" altLang="en-US" sz="2200" b="1" u="sng" dirty="0">
                <a:solidFill>
                  <a:srgbClr val="44D9E6"/>
                </a:solidFill>
                <a:latin typeface="Yu Gothic UI" panose="020B0500000000000000" pitchFamily="34" charset="-128"/>
                <a:ea typeface="Yu Gothic UI" panose="020B0500000000000000" pitchFamily="34" charset="-128"/>
              </a:rPr>
              <a:t>Description :</a:t>
            </a:r>
          </a:p>
        </p:txBody>
      </p:sp>
    </p:spTree>
    <p:extLst>
      <p:ext uri="{BB962C8B-B14F-4D97-AF65-F5344CB8AC3E}">
        <p14:creationId xmlns:p14="http://schemas.microsoft.com/office/powerpoint/2010/main" val="3973108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2C27A19-C3A4-4703-B5CC-6788A689D2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855"/>
            <a:ext cx="9144000" cy="6858000"/>
          </a:xfrm>
          <a:prstGeom prst="rect">
            <a:avLst/>
          </a:prstGeom>
        </p:spPr>
      </p:pic>
      <p:sp>
        <p:nvSpPr>
          <p:cNvPr id="11" name="TextBox 10">
            <a:extLst>
              <a:ext uri="{FF2B5EF4-FFF2-40B4-BE49-F238E27FC236}">
                <a16:creationId xmlns:a16="http://schemas.microsoft.com/office/drawing/2014/main" id="{75D30333-D312-43D5-A415-7C9E7E5F6013}"/>
              </a:ext>
            </a:extLst>
          </p:cNvPr>
          <p:cNvSpPr txBox="1"/>
          <p:nvPr/>
        </p:nvSpPr>
        <p:spPr>
          <a:xfrm>
            <a:off x="874644" y="901519"/>
            <a:ext cx="6228521" cy="5016758"/>
          </a:xfrm>
          <a:prstGeom prst="rect">
            <a:avLst/>
          </a:prstGeom>
          <a:noFill/>
        </p:spPr>
        <p:txBody>
          <a:bodyPr wrap="square" rtlCol="0">
            <a:spAutoFit/>
          </a:bodyPr>
          <a:lstStyle/>
          <a:p>
            <a:pPr>
              <a:defRPr/>
            </a:pPr>
            <a:r>
              <a:rPr lang="en-US" sz="3200" b="1" cap="all" dirty="0">
                <a:solidFill>
                  <a:srgbClr val="44D9E6"/>
                </a:solidFill>
                <a:latin typeface="Arial Black" panose="020B0A04020102020204" pitchFamily="34" charset="0"/>
              </a:rPr>
              <a:t>Project supervisor:</a:t>
            </a:r>
          </a:p>
          <a:p>
            <a:pPr>
              <a:defRPr/>
            </a:pPr>
            <a:r>
              <a:rPr lang="en-US" sz="2700" u="sng" dirty="0">
                <a:solidFill>
                  <a:schemeClr val="bg1"/>
                </a:solidFill>
                <a:latin typeface="Yu Gothic UI" panose="020B0500000000000000" pitchFamily="34" charset="-128"/>
                <a:ea typeface="Yu Gothic UI" panose="020B0500000000000000" pitchFamily="34" charset="-128"/>
              </a:rPr>
              <a:t>Prof : </a:t>
            </a:r>
            <a:r>
              <a:rPr lang="en-US" sz="2500" dirty="0">
                <a:solidFill>
                  <a:schemeClr val="bg1"/>
                </a:solidFill>
                <a:latin typeface="Yu Gothic UI" panose="020B0500000000000000" pitchFamily="34" charset="-128"/>
                <a:ea typeface="Yu Gothic UI" panose="020B0500000000000000" pitchFamily="34" charset="-128"/>
              </a:rPr>
              <a:t>Mohamed Hassan Hagag.</a:t>
            </a:r>
          </a:p>
          <a:p>
            <a:pPr>
              <a:defRPr/>
            </a:pPr>
            <a:endParaRPr lang="en-US" sz="2700" dirty="0">
              <a:solidFill>
                <a:schemeClr val="bg1"/>
              </a:solidFill>
              <a:latin typeface="Yu Gothic UI" panose="020B0500000000000000" pitchFamily="34" charset="-128"/>
              <a:ea typeface="Yu Gothic UI" panose="020B0500000000000000" pitchFamily="34" charset="-128"/>
            </a:endParaRPr>
          </a:p>
          <a:p>
            <a:pPr>
              <a:defRPr/>
            </a:pPr>
            <a:endParaRPr lang="en-US" sz="2700" dirty="0">
              <a:solidFill>
                <a:schemeClr val="bg1"/>
              </a:solidFill>
              <a:latin typeface="Yu Gothic UI" panose="020B0500000000000000" pitchFamily="34" charset="-128"/>
              <a:ea typeface="Yu Gothic UI" panose="020B0500000000000000" pitchFamily="34" charset="-128"/>
            </a:endParaRPr>
          </a:p>
          <a:p>
            <a:pPr>
              <a:defRPr/>
            </a:pPr>
            <a:r>
              <a:rPr lang="en-US" sz="3200" b="1" cap="all" dirty="0">
                <a:solidFill>
                  <a:srgbClr val="44D9E6"/>
                </a:solidFill>
                <a:latin typeface="Arial Black" panose="020B0A04020102020204" pitchFamily="34" charset="0"/>
              </a:rPr>
              <a:t>Presented by:</a:t>
            </a:r>
          </a:p>
          <a:p>
            <a:pPr marL="342900" indent="-342900">
              <a:buFont typeface="Arial" panose="020B0604020202020204" pitchFamily="34" charset="0"/>
              <a:buChar char="•"/>
            </a:pPr>
            <a:r>
              <a:rPr lang="en-US" sz="2500" dirty="0">
                <a:solidFill>
                  <a:schemeClr val="bg1"/>
                </a:solidFill>
                <a:latin typeface="Yu Gothic UI" panose="020B0500000000000000" pitchFamily="34" charset="-128"/>
                <a:ea typeface="Yu Gothic UI" panose="020B0500000000000000" pitchFamily="34" charset="-128"/>
              </a:rPr>
              <a:t>Waleed Mohamed Mohamed.</a:t>
            </a:r>
          </a:p>
          <a:p>
            <a:pPr marL="342900" indent="-342900">
              <a:buFont typeface="Arial" panose="020B0604020202020204" pitchFamily="34" charset="0"/>
              <a:buChar char="•"/>
            </a:pPr>
            <a:r>
              <a:rPr lang="en-US" sz="2500" dirty="0">
                <a:solidFill>
                  <a:schemeClr val="bg1"/>
                </a:solidFill>
                <a:latin typeface="Yu Gothic UI" panose="020B0500000000000000" pitchFamily="34" charset="-128"/>
                <a:ea typeface="Yu Gothic UI" panose="020B0500000000000000" pitchFamily="34" charset="-128"/>
              </a:rPr>
              <a:t>Mahmoud Hussein Soliman.</a:t>
            </a:r>
          </a:p>
          <a:p>
            <a:pPr marL="342900" indent="-342900">
              <a:buFont typeface="Arial" panose="020B0604020202020204" pitchFamily="34" charset="0"/>
              <a:buChar char="•"/>
            </a:pPr>
            <a:r>
              <a:rPr lang="en-US" sz="2500" dirty="0">
                <a:solidFill>
                  <a:schemeClr val="bg1"/>
                </a:solidFill>
                <a:latin typeface="Yu Gothic UI" panose="020B0500000000000000" pitchFamily="34" charset="-128"/>
                <a:ea typeface="Yu Gothic UI" panose="020B0500000000000000" pitchFamily="34" charset="-128"/>
              </a:rPr>
              <a:t>Mohamed Aboelkassem sayed.</a:t>
            </a:r>
          </a:p>
          <a:p>
            <a:pPr marL="342900" indent="-342900">
              <a:buFont typeface="Arial" panose="020B0604020202020204" pitchFamily="34" charset="0"/>
              <a:buChar char="•"/>
            </a:pPr>
            <a:r>
              <a:rPr lang="en-US" sz="2500" dirty="0">
                <a:solidFill>
                  <a:schemeClr val="bg1"/>
                </a:solidFill>
                <a:latin typeface="Yu Gothic UI" panose="020B0500000000000000" pitchFamily="34" charset="-128"/>
                <a:ea typeface="Yu Gothic UI" panose="020B0500000000000000" pitchFamily="34" charset="-128"/>
              </a:rPr>
              <a:t>Mahmoud Aldeen Tareq.</a:t>
            </a:r>
          </a:p>
          <a:p>
            <a:pPr marL="342900" indent="-342900">
              <a:buFont typeface="Arial" panose="020B0604020202020204" pitchFamily="34" charset="0"/>
              <a:buChar char="•"/>
            </a:pPr>
            <a:r>
              <a:rPr lang="en-US" sz="2500" dirty="0">
                <a:solidFill>
                  <a:schemeClr val="bg1"/>
                </a:solidFill>
                <a:latin typeface="Yu Gothic UI" panose="020B0500000000000000" pitchFamily="34" charset="-128"/>
                <a:ea typeface="Yu Gothic UI" panose="020B0500000000000000" pitchFamily="34" charset="-128"/>
              </a:rPr>
              <a:t>Sara Alaa Alkurdy.</a:t>
            </a:r>
          </a:p>
          <a:p>
            <a:pPr marL="342900" indent="-342900">
              <a:buFont typeface="Arial" panose="020B0604020202020204" pitchFamily="34" charset="0"/>
              <a:buChar char="•"/>
            </a:pPr>
            <a:r>
              <a:rPr lang="en-US" sz="2500" dirty="0">
                <a:solidFill>
                  <a:schemeClr val="bg1"/>
                </a:solidFill>
                <a:latin typeface="Yu Gothic UI" panose="020B0500000000000000" pitchFamily="34" charset="-128"/>
                <a:ea typeface="Yu Gothic UI" panose="020B0500000000000000" pitchFamily="34" charset="-128"/>
              </a:rPr>
              <a:t>Aisha Hamdy Mahmoud.</a:t>
            </a:r>
          </a:p>
          <a:p>
            <a:pPr marL="514350" indent="-514350">
              <a:buFont typeface="+mj-lt"/>
              <a:buAutoNum type="arabicPeriod"/>
              <a:defRPr/>
            </a:pPr>
            <a:endParaRPr lang="en-US" sz="2500" dirty="0">
              <a:solidFill>
                <a:schemeClr val="bg1"/>
              </a:solidFill>
              <a:latin typeface="Yu Gothic UI" panose="020B0500000000000000" pitchFamily="34" charset="-128"/>
              <a:ea typeface="Yu Gothic UI" panose="020B0500000000000000" pitchFamily="34" charset="-128"/>
            </a:endParaRPr>
          </a:p>
        </p:txBody>
      </p:sp>
    </p:spTree>
    <p:extLst>
      <p:ext uri="{BB962C8B-B14F-4D97-AF65-F5344CB8AC3E}">
        <p14:creationId xmlns:p14="http://schemas.microsoft.com/office/powerpoint/2010/main" val="1248742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8B6D36-6D8D-4FA9-9E30-60B3D2926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7762C885-A07A-40C2-A170-2969EC44C856}"/>
              </a:ext>
            </a:extLst>
          </p:cNvPr>
          <p:cNvSpPr txBox="1"/>
          <p:nvPr/>
        </p:nvSpPr>
        <p:spPr>
          <a:xfrm>
            <a:off x="79513" y="1515880"/>
            <a:ext cx="6810452" cy="3251275"/>
          </a:xfrm>
          <a:prstGeom prst="rect">
            <a:avLst/>
          </a:prstGeom>
          <a:noFill/>
        </p:spPr>
        <p:txBody>
          <a:bodyPr wrap="square" rtlCol="0">
            <a:spAutoFit/>
          </a:bodyPr>
          <a:lstStyle/>
          <a:p>
            <a:pPr marL="342900" indent="-342900">
              <a:lnSpc>
                <a:spcPct val="130000"/>
              </a:lnSpc>
              <a:spcBef>
                <a:spcPct val="0"/>
              </a:spcBef>
              <a:buFont typeface="Arial" panose="020B0604020202020204" pitchFamily="34" charset="0"/>
              <a:buChar char="•"/>
            </a:pPr>
            <a:r>
              <a:rPr lang="en-US" altLang="en-US" sz="2000" b="1" dirty="0">
                <a:solidFill>
                  <a:schemeClr val="bg1"/>
                </a:solidFill>
                <a:latin typeface="Yu Gothic UI" panose="020B0500000000000000" pitchFamily="34" charset="-128"/>
                <a:ea typeface="Yu Gothic UI" panose="020B0500000000000000" pitchFamily="34" charset="-128"/>
              </a:rPr>
              <a:t>HC-05 Bluetooth Module is an easy to use Bluetooth SPP (Serial Port Protocol) module, designed for transparent wireless serial connection setup. Its communication is via serial communication which makes an easy way to interface with controller or PC. </a:t>
            </a:r>
          </a:p>
          <a:p>
            <a:pPr marL="342900" indent="-342900">
              <a:lnSpc>
                <a:spcPct val="130000"/>
              </a:lnSpc>
              <a:spcBef>
                <a:spcPct val="0"/>
              </a:spcBef>
              <a:buFont typeface="Arial" panose="020B0604020202020204" pitchFamily="34" charset="0"/>
              <a:buChar char="•"/>
            </a:pPr>
            <a:r>
              <a:rPr lang="en-US" altLang="en-US" sz="2000" b="1" dirty="0">
                <a:solidFill>
                  <a:schemeClr val="bg1"/>
                </a:solidFill>
                <a:latin typeface="Yu Gothic UI" panose="020B0500000000000000" pitchFamily="34" charset="-128"/>
                <a:ea typeface="Yu Gothic UI" panose="020B0500000000000000" pitchFamily="34" charset="-128"/>
              </a:rPr>
              <a:t>HC-05 Bluetooth module provides switching mode between master and slave mode which means it able to use neither receiving nor transmitting data. </a:t>
            </a:r>
          </a:p>
        </p:txBody>
      </p:sp>
      <p:sp>
        <p:nvSpPr>
          <p:cNvPr id="8" name="TextBox 7">
            <a:extLst>
              <a:ext uri="{FF2B5EF4-FFF2-40B4-BE49-F238E27FC236}">
                <a16:creationId xmlns:a16="http://schemas.microsoft.com/office/drawing/2014/main" id="{BEA32123-4C46-430B-B461-995668E932AC}"/>
              </a:ext>
            </a:extLst>
          </p:cNvPr>
          <p:cNvSpPr txBox="1"/>
          <p:nvPr/>
        </p:nvSpPr>
        <p:spPr>
          <a:xfrm>
            <a:off x="543338" y="436135"/>
            <a:ext cx="7068867" cy="584775"/>
          </a:xfrm>
          <a:prstGeom prst="rect">
            <a:avLst/>
          </a:prstGeom>
          <a:noFill/>
        </p:spPr>
        <p:txBody>
          <a:bodyPr wrap="square" rtlCol="0">
            <a:spAutoFit/>
          </a:bodyPr>
          <a:lstStyle/>
          <a:p>
            <a:pPr algn="ctr"/>
            <a:r>
              <a:rPr lang="en-US" altLang="en-US" sz="3200" b="1" cap="all" dirty="0">
                <a:solidFill>
                  <a:srgbClr val="44D9E6"/>
                </a:solidFill>
                <a:latin typeface="Arial Black" panose="020B0A04020102020204" pitchFamily="34" charset="0"/>
              </a:rPr>
              <a:t>Bluetooth chip</a:t>
            </a:r>
          </a:p>
        </p:txBody>
      </p:sp>
      <p:sp>
        <p:nvSpPr>
          <p:cNvPr id="10" name="TextBox 9">
            <a:extLst>
              <a:ext uri="{FF2B5EF4-FFF2-40B4-BE49-F238E27FC236}">
                <a16:creationId xmlns:a16="http://schemas.microsoft.com/office/drawing/2014/main" id="{69226DB5-9309-4888-BB5B-A9BE4E23A56C}"/>
              </a:ext>
            </a:extLst>
          </p:cNvPr>
          <p:cNvSpPr txBox="1"/>
          <p:nvPr/>
        </p:nvSpPr>
        <p:spPr>
          <a:xfrm>
            <a:off x="410822" y="1113174"/>
            <a:ext cx="2716694" cy="430887"/>
          </a:xfrm>
          <a:prstGeom prst="rect">
            <a:avLst/>
          </a:prstGeom>
          <a:noFill/>
        </p:spPr>
        <p:txBody>
          <a:bodyPr wrap="square" rtlCol="0">
            <a:spAutoFit/>
          </a:bodyPr>
          <a:lstStyle/>
          <a:p>
            <a:r>
              <a:rPr lang="en-US" altLang="en-US" sz="2200" b="1" u="sng" dirty="0">
                <a:solidFill>
                  <a:srgbClr val="44D9E6"/>
                </a:solidFill>
                <a:latin typeface="Yu Gothic UI" panose="020B0500000000000000" pitchFamily="34" charset="-128"/>
                <a:ea typeface="Yu Gothic UI" panose="020B0500000000000000" pitchFamily="34" charset="-128"/>
              </a:rPr>
              <a:t>Description :</a:t>
            </a:r>
          </a:p>
        </p:txBody>
      </p:sp>
      <p:pic>
        <p:nvPicPr>
          <p:cNvPr id="11" name="Picture 3">
            <a:extLst>
              <a:ext uri="{FF2B5EF4-FFF2-40B4-BE49-F238E27FC236}">
                <a16:creationId xmlns:a16="http://schemas.microsoft.com/office/drawing/2014/main" id="{2A0FD641-D17F-40AC-85D6-0AB932B4D3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4576" y="4821196"/>
            <a:ext cx="2374990" cy="1947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1573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2C27A19-C3A4-4703-B5CC-6788A689D2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5">
            <a:extLst>
              <a:ext uri="{FF2B5EF4-FFF2-40B4-BE49-F238E27FC236}">
                <a16:creationId xmlns:a16="http://schemas.microsoft.com/office/drawing/2014/main" id="{AF6A27C6-8D77-4852-B50A-A7CF5AF1137E}"/>
              </a:ext>
            </a:extLst>
          </p:cNvPr>
          <p:cNvSpPr txBox="1"/>
          <p:nvPr/>
        </p:nvSpPr>
        <p:spPr>
          <a:xfrm>
            <a:off x="331306" y="1741167"/>
            <a:ext cx="6479146" cy="3170099"/>
          </a:xfrm>
          <a:prstGeom prst="rect">
            <a:avLst/>
          </a:prstGeom>
          <a:noFill/>
        </p:spPr>
        <p:txBody>
          <a:bodyPr wrap="square" rtlCol="0">
            <a:spAutoFit/>
          </a:bodyPr>
          <a:lstStyle/>
          <a:p>
            <a:pPr marL="342900" indent="-342900">
              <a:spcBef>
                <a:spcPct val="0"/>
              </a:spcBef>
              <a:buFont typeface="Arial" panose="020B0604020202020204" pitchFamily="34" charset="0"/>
              <a:buChar char="•"/>
            </a:pPr>
            <a:r>
              <a:rPr lang="en-US" altLang="en-US" sz="2000" b="1" dirty="0">
                <a:solidFill>
                  <a:schemeClr val="bg1"/>
                </a:solidFill>
                <a:latin typeface="Yu Gothic UI" panose="020B0500000000000000" pitchFamily="34" charset="-128"/>
                <a:ea typeface="Yu Gothic UI" panose="020B0500000000000000" pitchFamily="34" charset="-128"/>
              </a:rPr>
              <a:t>Pulse Sensor Amped is a plug-and-play heart-rate sensor for Arduino and Arduino compatibles. It can be used by students, artists, athletes, makers, and game &amp; mobile developers who want to easily incorporate live heart-rate data into their projects. </a:t>
            </a:r>
          </a:p>
          <a:p>
            <a:pPr marL="342900" indent="-342900">
              <a:spcBef>
                <a:spcPct val="0"/>
              </a:spcBef>
              <a:buFont typeface="Arial" panose="020B0604020202020204" pitchFamily="34" charset="0"/>
              <a:buChar char="•"/>
            </a:pPr>
            <a:r>
              <a:rPr lang="en-US" altLang="en-US" sz="2000" b="1" dirty="0">
                <a:solidFill>
                  <a:schemeClr val="bg1"/>
                </a:solidFill>
                <a:latin typeface="Yu Gothic UI" panose="020B0500000000000000" pitchFamily="34" charset="-128"/>
                <a:ea typeface="Yu Gothic UI" panose="020B0500000000000000" pitchFamily="34" charset="-128"/>
              </a:rPr>
              <a:t>Pulse Sensor adds amplification and noise cancellation circuitry to the hardware. It's noticeably faster and easier to get reliable pulse readings. Pulse Sensor Amped works with either a 3V or 5V Arduino.</a:t>
            </a:r>
          </a:p>
        </p:txBody>
      </p:sp>
      <p:sp>
        <p:nvSpPr>
          <p:cNvPr id="7" name="TextBox 6">
            <a:extLst>
              <a:ext uri="{FF2B5EF4-FFF2-40B4-BE49-F238E27FC236}">
                <a16:creationId xmlns:a16="http://schemas.microsoft.com/office/drawing/2014/main" id="{1FB2A8C1-A691-404C-8D2A-D470CEFDBBF5}"/>
              </a:ext>
            </a:extLst>
          </p:cNvPr>
          <p:cNvSpPr txBox="1"/>
          <p:nvPr/>
        </p:nvSpPr>
        <p:spPr>
          <a:xfrm>
            <a:off x="543338" y="436135"/>
            <a:ext cx="7068867" cy="584775"/>
          </a:xfrm>
          <a:prstGeom prst="rect">
            <a:avLst/>
          </a:prstGeom>
          <a:noFill/>
        </p:spPr>
        <p:txBody>
          <a:bodyPr wrap="square" rtlCol="0">
            <a:spAutoFit/>
          </a:bodyPr>
          <a:lstStyle/>
          <a:p>
            <a:pPr algn="ctr"/>
            <a:r>
              <a:rPr lang="en-US" altLang="en-US" sz="3200" b="1" cap="all" dirty="0">
                <a:solidFill>
                  <a:srgbClr val="44D9E6"/>
                </a:solidFill>
                <a:latin typeface="Arial Black" panose="020B0A04020102020204" pitchFamily="34" charset="0"/>
              </a:rPr>
              <a:t>Heart rate sensor</a:t>
            </a:r>
          </a:p>
        </p:txBody>
      </p:sp>
      <p:sp>
        <p:nvSpPr>
          <p:cNvPr id="10" name="TextBox 9">
            <a:extLst>
              <a:ext uri="{FF2B5EF4-FFF2-40B4-BE49-F238E27FC236}">
                <a16:creationId xmlns:a16="http://schemas.microsoft.com/office/drawing/2014/main" id="{75475642-5E3C-4D79-BC70-D538BCF11E4E}"/>
              </a:ext>
            </a:extLst>
          </p:cNvPr>
          <p:cNvSpPr txBox="1"/>
          <p:nvPr/>
        </p:nvSpPr>
        <p:spPr>
          <a:xfrm>
            <a:off x="649359" y="1258958"/>
            <a:ext cx="2716694" cy="430887"/>
          </a:xfrm>
          <a:prstGeom prst="rect">
            <a:avLst/>
          </a:prstGeom>
          <a:noFill/>
        </p:spPr>
        <p:txBody>
          <a:bodyPr wrap="square" rtlCol="0">
            <a:spAutoFit/>
          </a:bodyPr>
          <a:lstStyle/>
          <a:p>
            <a:r>
              <a:rPr lang="en-US" altLang="en-US" sz="2200" b="1" u="sng" dirty="0">
                <a:solidFill>
                  <a:srgbClr val="44D9E6"/>
                </a:solidFill>
                <a:latin typeface="Yu Gothic UI" panose="020B0500000000000000" pitchFamily="34" charset="-128"/>
                <a:ea typeface="Yu Gothic UI" panose="020B0500000000000000" pitchFamily="34" charset="-128"/>
              </a:rPr>
              <a:t>Description :</a:t>
            </a:r>
          </a:p>
        </p:txBody>
      </p:sp>
      <p:pic>
        <p:nvPicPr>
          <p:cNvPr id="12" name="Picture 1">
            <a:extLst>
              <a:ext uri="{FF2B5EF4-FFF2-40B4-BE49-F238E27FC236}">
                <a16:creationId xmlns:a16="http://schemas.microsoft.com/office/drawing/2014/main" id="{0A5C2FF0-CA00-4056-B528-C1463B03494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8634"/>
          <a:stretch/>
        </p:blipFill>
        <p:spPr bwMode="auto">
          <a:xfrm>
            <a:off x="3393892" y="4724200"/>
            <a:ext cx="1496160" cy="2044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110553"/>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88E088-1980-4B9F-AF27-3A2DEF4DE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27CAD248-E394-4838-987D-DF682FD01DF4}"/>
              </a:ext>
            </a:extLst>
          </p:cNvPr>
          <p:cNvSpPr txBox="1"/>
          <p:nvPr/>
        </p:nvSpPr>
        <p:spPr>
          <a:xfrm>
            <a:off x="331306" y="1741167"/>
            <a:ext cx="6479146" cy="4051494"/>
          </a:xfrm>
          <a:prstGeom prst="rect">
            <a:avLst/>
          </a:prstGeom>
          <a:noFill/>
        </p:spPr>
        <p:txBody>
          <a:bodyPr wrap="square" rtlCol="0">
            <a:spAutoFit/>
          </a:bodyPr>
          <a:lstStyle/>
          <a:p>
            <a:pPr marL="342900" indent="-342900">
              <a:lnSpc>
                <a:spcPct val="130000"/>
              </a:lnSpc>
              <a:spcBef>
                <a:spcPct val="0"/>
              </a:spcBef>
              <a:buFont typeface="Arial" panose="020B0604020202020204" pitchFamily="34" charset="0"/>
              <a:buChar char="•"/>
            </a:pPr>
            <a:r>
              <a:rPr lang="en-US" altLang="en-US" sz="2000" b="1" dirty="0">
                <a:solidFill>
                  <a:schemeClr val="bg1"/>
                </a:solidFill>
                <a:latin typeface="Yu Gothic UI" panose="020B0500000000000000" pitchFamily="34" charset="-128"/>
                <a:ea typeface="Yu Gothic UI" panose="020B0500000000000000" pitchFamily="34" charset="-128"/>
              </a:rPr>
              <a:t>Temperature sensor is a thermocouple or a resistance temperature detector (RTD) that gathers the temperature from a specific source and alters the collected information into understandable type for an apparatus or an observer. </a:t>
            </a:r>
          </a:p>
          <a:p>
            <a:pPr marL="342900" indent="-342900">
              <a:lnSpc>
                <a:spcPct val="130000"/>
              </a:lnSpc>
              <a:spcBef>
                <a:spcPct val="0"/>
              </a:spcBef>
              <a:buFont typeface="Arial" panose="020B0604020202020204" pitchFamily="34" charset="0"/>
              <a:buChar char="•"/>
            </a:pPr>
            <a:r>
              <a:rPr lang="en-US" altLang="en-US" sz="2000" b="1" dirty="0">
                <a:solidFill>
                  <a:schemeClr val="bg1"/>
                </a:solidFill>
                <a:latin typeface="Yu Gothic UI" panose="020B0500000000000000" pitchFamily="34" charset="-128"/>
                <a:ea typeface="Yu Gothic UI" panose="020B0500000000000000" pitchFamily="34" charset="-128"/>
              </a:rPr>
              <a:t>Temperature sensors are used in several applications namely HV system and AC system environmental controls, medical devices, food processing units, chemical handling, controlling systems, automotive under the hood monitoring</a:t>
            </a:r>
          </a:p>
        </p:txBody>
      </p:sp>
      <p:sp>
        <p:nvSpPr>
          <p:cNvPr id="6" name="TextBox 5">
            <a:extLst>
              <a:ext uri="{FF2B5EF4-FFF2-40B4-BE49-F238E27FC236}">
                <a16:creationId xmlns:a16="http://schemas.microsoft.com/office/drawing/2014/main" id="{ECCFAE51-F230-470B-B2A7-55284A354044}"/>
              </a:ext>
            </a:extLst>
          </p:cNvPr>
          <p:cNvSpPr txBox="1"/>
          <p:nvPr/>
        </p:nvSpPr>
        <p:spPr>
          <a:xfrm>
            <a:off x="543338" y="436135"/>
            <a:ext cx="7068867" cy="584775"/>
          </a:xfrm>
          <a:prstGeom prst="rect">
            <a:avLst/>
          </a:prstGeom>
          <a:noFill/>
        </p:spPr>
        <p:txBody>
          <a:bodyPr wrap="square" rtlCol="0">
            <a:spAutoFit/>
          </a:bodyPr>
          <a:lstStyle/>
          <a:p>
            <a:pPr algn="ctr"/>
            <a:r>
              <a:rPr lang="en-US" altLang="en-US" sz="3200" b="1" cap="all" dirty="0">
                <a:solidFill>
                  <a:srgbClr val="44D9E6"/>
                </a:solidFill>
                <a:latin typeface="Arial Black" panose="020B0A04020102020204" pitchFamily="34" charset="0"/>
              </a:rPr>
              <a:t>Temperature sensor </a:t>
            </a:r>
          </a:p>
        </p:txBody>
      </p:sp>
      <p:sp>
        <p:nvSpPr>
          <p:cNvPr id="2" name="TextBox 1">
            <a:extLst>
              <a:ext uri="{FF2B5EF4-FFF2-40B4-BE49-F238E27FC236}">
                <a16:creationId xmlns:a16="http://schemas.microsoft.com/office/drawing/2014/main" id="{24BC7739-C20C-4388-8AEF-1FDA9065984D}"/>
              </a:ext>
            </a:extLst>
          </p:cNvPr>
          <p:cNvSpPr txBox="1"/>
          <p:nvPr/>
        </p:nvSpPr>
        <p:spPr>
          <a:xfrm>
            <a:off x="649359" y="1258958"/>
            <a:ext cx="2716694" cy="430887"/>
          </a:xfrm>
          <a:prstGeom prst="rect">
            <a:avLst/>
          </a:prstGeom>
          <a:noFill/>
        </p:spPr>
        <p:txBody>
          <a:bodyPr wrap="square" rtlCol="0">
            <a:spAutoFit/>
          </a:bodyPr>
          <a:lstStyle/>
          <a:p>
            <a:r>
              <a:rPr lang="en-US" altLang="en-US" sz="2200" b="1" u="sng" dirty="0">
                <a:solidFill>
                  <a:srgbClr val="44D9E6"/>
                </a:solidFill>
                <a:latin typeface="Yu Gothic UI" panose="020B0500000000000000" pitchFamily="34" charset="-128"/>
                <a:ea typeface="Yu Gothic UI" panose="020B0500000000000000" pitchFamily="34" charset="-128"/>
              </a:rPr>
              <a:t>Description :</a:t>
            </a:r>
          </a:p>
        </p:txBody>
      </p:sp>
      <p:pic>
        <p:nvPicPr>
          <p:cNvPr id="9" name="Picture 1">
            <a:extLst>
              <a:ext uri="{FF2B5EF4-FFF2-40B4-BE49-F238E27FC236}">
                <a16:creationId xmlns:a16="http://schemas.microsoft.com/office/drawing/2014/main" id="{C7D381E3-B6B0-4A42-B846-831478259B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1566" y="4800652"/>
            <a:ext cx="1789246" cy="1954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3314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8B6D36-6D8D-4FA9-9E30-60B3D2926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7762C885-A07A-40C2-A170-2969EC44C856}"/>
              </a:ext>
            </a:extLst>
          </p:cNvPr>
          <p:cNvSpPr txBox="1"/>
          <p:nvPr/>
        </p:nvSpPr>
        <p:spPr>
          <a:xfrm>
            <a:off x="198789" y="1780925"/>
            <a:ext cx="6479143" cy="4051494"/>
          </a:xfrm>
          <a:prstGeom prst="rect">
            <a:avLst/>
          </a:prstGeom>
          <a:noFill/>
        </p:spPr>
        <p:txBody>
          <a:bodyPr wrap="square" rtlCol="0">
            <a:spAutoFit/>
          </a:bodyPr>
          <a:lstStyle/>
          <a:p>
            <a:pPr marL="342900" indent="-342900">
              <a:lnSpc>
                <a:spcPct val="130000"/>
              </a:lnSpc>
              <a:spcBef>
                <a:spcPct val="0"/>
              </a:spcBef>
              <a:buFont typeface="Arial" panose="020B0604020202020204" pitchFamily="34" charset="0"/>
              <a:buChar char="•"/>
            </a:pPr>
            <a:r>
              <a:rPr lang="en-US" altLang="en-US" sz="2000" b="1" dirty="0">
                <a:solidFill>
                  <a:schemeClr val="bg1"/>
                </a:solidFill>
                <a:latin typeface="Yu Gothic UI" panose="020B0500000000000000" pitchFamily="34" charset="-128"/>
                <a:ea typeface="Yu Gothic UI" panose="020B0500000000000000" pitchFamily="34" charset="-128"/>
              </a:rPr>
              <a:t>The App is developed by using Android platform because the Android platform is built for mobile devices, a typical Android app is designed for smartphones or  tablets PC  which runs on the Android OS.</a:t>
            </a:r>
          </a:p>
          <a:p>
            <a:pPr marL="342900" indent="-342900">
              <a:lnSpc>
                <a:spcPct val="130000"/>
              </a:lnSpc>
              <a:spcBef>
                <a:spcPct val="0"/>
              </a:spcBef>
              <a:buFont typeface="Arial" panose="020B0604020202020204" pitchFamily="34" charset="0"/>
              <a:buChar char="•"/>
            </a:pPr>
            <a:r>
              <a:rPr lang="en-US" altLang="en-US" sz="2000" b="1" dirty="0">
                <a:solidFill>
                  <a:schemeClr val="bg1"/>
                </a:solidFill>
                <a:latin typeface="Yu Gothic UI" panose="020B0500000000000000" pitchFamily="34" charset="-128"/>
                <a:ea typeface="Yu Gothic UI" panose="020B0500000000000000" pitchFamily="34" charset="-128"/>
              </a:rPr>
              <a:t>The data is sent from the hardware via the Sensors when the person wears the watch, the data  automatically is sent to the application so, the patient can see it</a:t>
            </a:r>
          </a:p>
          <a:p>
            <a:pPr marL="342900" indent="-342900">
              <a:lnSpc>
                <a:spcPct val="130000"/>
              </a:lnSpc>
              <a:spcBef>
                <a:spcPct val="0"/>
              </a:spcBef>
              <a:buFont typeface="Arial" panose="020B0604020202020204" pitchFamily="34" charset="0"/>
              <a:buChar char="•"/>
            </a:pPr>
            <a:endParaRPr lang="en-US" altLang="en-US" sz="2000" b="1" dirty="0">
              <a:solidFill>
                <a:schemeClr val="bg1"/>
              </a:solidFill>
              <a:latin typeface="Yu Gothic UI" panose="020B0500000000000000" pitchFamily="34" charset="-128"/>
              <a:ea typeface="Yu Gothic UI" panose="020B0500000000000000" pitchFamily="34" charset="-128"/>
            </a:endParaRPr>
          </a:p>
        </p:txBody>
      </p:sp>
      <p:sp>
        <p:nvSpPr>
          <p:cNvPr id="8" name="TextBox 7">
            <a:extLst>
              <a:ext uri="{FF2B5EF4-FFF2-40B4-BE49-F238E27FC236}">
                <a16:creationId xmlns:a16="http://schemas.microsoft.com/office/drawing/2014/main" id="{BEA32123-4C46-430B-B461-995668E932AC}"/>
              </a:ext>
            </a:extLst>
          </p:cNvPr>
          <p:cNvSpPr txBox="1"/>
          <p:nvPr/>
        </p:nvSpPr>
        <p:spPr>
          <a:xfrm>
            <a:off x="543338" y="436135"/>
            <a:ext cx="7068867" cy="584775"/>
          </a:xfrm>
          <a:prstGeom prst="rect">
            <a:avLst/>
          </a:prstGeom>
          <a:noFill/>
        </p:spPr>
        <p:txBody>
          <a:bodyPr wrap="square" rtlCol="0">
            <a:spAutoFit/>
          </a:bodyPr>
          <a:lstStyle/>
          <a:p>
            <a:pPr algn="ctr"/>
            <a:r>
              <a:rPr lang="en-US" altLang="en-US" sz="3200" b="1" cap="all" dirty="0">
                <a:solidFill>
                  <a:srgbClr val="44D9E6"/>
                </a:solidFill>
                <a:latin typeface="Arial Black" panose="020B0A04020102020204" pitchFamily="34" charset="0"/>
              </a:rPr>
              <a:t>App</a:t>
            </a:r>
          </a:p>
        </p:txBody>
      </p:sp>
      <p:sp>
        <p:nvSpPr>
          <p:cNvPr id="10" name="TextBox 9">
            <a:extLst>
              <a:ext uri="{FF2B5EF4-FFF2-40B4-BE49-F238E27FC236}">
                <a16:creationId xmlns:a16="http://schemas.microsoft.com/office/drawing/2014/main" id="{69226DB5-9309-4888-BB5B-A9BE4E23A56C}"/>
              </a:ext>
            </a:extLst>
          </p:cNvPr>
          <p:cNvSpPr txBox="1"/>
          <p:nvPr/>
        </p:nvSpPr>
        <p:spPr>
          <a:xfrm>
            <a:off x="556594" y="1272202"/>
            <a:ext cx="2716694" cy="430887"/>
          </a:xfrm>
          <a:prstGeom prst="rect">
            <a:avLst/>
          </a:prstGeom>
          <a:noFill/>
        </p:spPr>
        <p:txBody>
          <a:bodyPr wrap="square" rtlCol="0">
            <a:spAutoFit/>
          </a:bodyPr>
          <a:lstStyle/>
          <a:p>
            <a:r>
              <a:rPr lang="en-US" altLang="en-US" sz="2200" b="1" u="sng" dirty="0">
                <a:solidFill>
                  <a:srgbClr val="44D9E6"/>
                </a:solidFill>
                <a:latin typeface="Yu Gothic UI" panose="020B0500000000000000" pitchFamily="34" charset="-128"/>
                <a:ea typeface="Yu Gothic UI" panose="020B0500000000000000" pitchFamily="34" charset="-128"/>
              </a:rPr>
              <a:t>Introduction :</a:t>
            </a:r>
          </a:p>
        </p:txBody>
      </p:sp>
    </p:spTree>
    <p:extLst>
      <p:ext uri="{BB962C8B-B14F-4D97-AF65-F5344CB8AC3E}">
        <p14:creationId xmlns:p14="http://schemas.microsoft.com/office/powerpoint/2010/main" val="3730835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2C27A19-C3A4-4703-B5CC-6788A689D2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1FB2A8C1-A691-404C-8D2A-D470CEFDBBF5}"/>
              </a:ext>
            </a:extLst>
          </p:cNvPr>
          <p:cNvSpPr txBox="1"/>
          <p:nvPr/>
        </p:nvSpPr>
        <p:spPr>
          <a:xfrm>
            <a:off x="530086" y="436135"/>
            <a:ext cx="7068867" cy="584775"/>
          </a:xfrm>
          <a:prstGeom prst="rect">
            <a:avLst/>
          </a:prstGeom>
          <a:noFill/>
        </p:spPr>
        <p:txBody>
          <a:bodyPr wrap="square" rtlCol="0">
            <a:spAutoFit/>
          </a:bodyPr>
          <a:lstStyle/>
          <a:p>
            <a:pPr algn="ctr"/>
            <a:r>
              <a:rPr lang="en-US" altLang="en-US" sz="3200" b="1" cap="all" dirty="0">
                <a:solidFill>
                  <a:srgbClr val="44D9E6"/>
                </a:solidFill>
                <a:latin typeface="Arial Black" panose="020B0A04020102020204" pitchFamily="34" charset="0"/>
              </a:rPr>
              <a:t>App content :</a:t>
            </a:r>
          </a:p>
        </p:txBody>
      </p:sp>
      <p:sp>
        <p:nvSpPr>
          <p:cNvPr id="10" name="TextBox 9">
            <a:extLst>
              <a:ext uri="{FF2B5EF4-FFF2-40B4-BE49-F238E27FC236}">
                <a16:creationId xmlns:a16="http://schemas.microsoft.com/office/drawing/2014/main" id="{75475642-5E3C-4D79-BC70-D538BCF11E4E}"/>
              </a:ext>
            </a:extLst>
          </p:cNvPr>
          <p:cNvSpPr txBox="1"/>
          <p:nvPr/>
        </p:nvSpPr>
        <p:spPr>
          <a:xfrm>
            <a:off x="569846" y="1192698"/>
            <a:ext cx="1722780" cy="430887"/>
          </a:xfrm>
          <a:prstGeom prst="rect">
            <a:avLst/>
          </a:prstGeom>
          <a:noFill/>
        </p:spPr>
        <p:txBody>
          <a:bodyPr wrap="square" rtlCol="0">
            <a:spAutoFit/>
          </a:bodyPr>
          <a:lstStyle/>
          <a:p>
            <a:r>
              <a:rPr lang="en-US" altLang="en-US" sz="2200" b="1" u="sng" dirty="0">
                <a:solidFill>
                  <a:srgbClr val="44D9E6"/>
                </a:solidFill>
                <a:latin typeface="Yu Gothic UI" panose="020B0500000000000000" pitchFamily="34" charset="-128"/>
                <a:ea typeface="Yu Gothic UI" panose="020B0500000000000000" pitchFamily="34" charset="-128"/>
              </a:rPr>
              <a:t>Sign Up :</a:t>
            </a:r>
          </a:p>
        </p:txBody>
      </p:sp>
      <p:pic>
        <p:nvPicPr>
          <p:cNvPr id="3" name="Picture 2">
            <a:extLst>
              <a:ext uri="{FF2B5EF4-FFF2-40B4-BE49-F238E27FC236}">
                <a16:creationId xmlns:a16="http://schemas.microsoft.com/office/drawing/2014/main" id="{C6BE4722-DBDA-4902-AD47-D7658DB056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086" y="1752697"/>
            <a:ext cx="2761836" cy="4909930"/>
          </a:xfrm>
          <a:prstGeom prst="rect">
            <a:avLst/>
          </a:prstGeom>
        </p:spPr>
      </p:pic>
      <p:sp>
        <p:nvSpPr>
          <p:cNvPr id="9" name="TextBox 8">
            <a:extLst>
              <a:ext uri="{FF2B5EF4-FFF2-40B4-BE49-F238E27FC236}">
                <a16:creationId xmlns:a16="http://schemas.microsoft.com/office/drawing/2014/main" id="{1710AA54-7B56-4588-A817-C2052CA2A2FC}"/>
              </a:ext>
            </a:extLst>
          </p:cNvPr>
          <p:cNvSpPr txBox="1"/>
          <p:nvPr/>
        </p:nvSpPr>
        <p:spPr>
          <a:xfrm>
            <a:off x="3718476" y="2657066"/>
            <a:ext cx="1909554" cy="430887"/>
          </a:xfrm>
          <a:prstGeom prst="rect">
            <a:avLst/>
          </a:prstGeom>
          <a:noFill/>
        </p:spPr>
        <p:txBody>
          <a:bodyPr wrap="square" rtlCol="0">
            <a:spAutoFit/>
          </a:bodyPr>
          <a:lstStyle/>
          <a:p>
            <a:r>
              <a:rPr lang="en-US" altLang="en-US" sz="2200" b="1" u="sng" dirty="0">
                <a:solidFill>
                  <a:srgbClr val="44D9E6"/>
                </a:solidFill>
                <a:latin typeface="Yu Gothic UI" panose="020B0500000000000000" pitchFamily="34" charset="-128"/>
                <a:ea typeface="Yu Gothic UI" panose="020B0500000000000000" pitchFamily="34" charset="-128"/>
              </a:rPr>
              <a:t>Description :</a:t>
            </a:r>
          </a:p>
        </p:txBody>
      </p:sp>
      <p:sp>
        <p:nvSpPr>
          <p:cNvPr id="11" name="TextBox 10">
            <a:extLst>
              <a:ext uri="{FF2B5EF4-FFF2-40B4-BE49-F238E27FC236}">
                <a16:creationId xmlns:a16="http://schemas.microsoft.com/office/drawing/2014/main" id="{2456D650-6539-4C85-B11D-C551FCB3834E}"/>
              </a:ext>
            </a:extLst>
          </p:cNvPr>
          <p:cNvSpPr txBox="1"/>
          <p:nvPr/>
        </p:nvSpPr>
        <p:spPr>
          <a:xfrm>
            <a:off x="3718476" y="3260039"/>
            <a:ext cx="2523298" cy="1323439"/>
          </a:xfrm>
          <a:prstGeom prst="rect">
            <a:avLst/>
          </a:prstGeom>
          <a:noFill/>
        </p:spPr>
        <p:txBody>
          <a:bodyPr wrap="square" rtlCol="0">
            <a:spAutoFit/>
          </a:bodyPr>
          <a:lstStyle/>
          <a:p>
            <a:r>
              <a:rPr lang="en-US" altLang="en-US" sz="2000" b="1" dirty="0">
                <a:solidFill>
                  <a:schemeClr val="bg1"/>
                </a:solidFill>
                <a:latin typeface="Yu Gothic UI" panose="020B0500000000000000" pitchFamily="34" charset="-128"/>
                <a:ea typeface="Yu Gothic UI" panose="020B0500000000000000" pitchFamily="34" charset="-128"/>
              </a:rPr>
              <a:t>Make the user has account in application to use system.</a:t>
            </a:r>
          </a:p>
        </p:txBody>
      </p:sp>
    </p:spTree>
    <p:extLst>
      <p:ext uri="{BB962C8B-B14F-4D97-AF65-F5344CB8AC3E}">
        <p14:creationId xmlns:p14="http://schemas.microsoft.com/office/powerpoint/2010/main" val="200585188"/>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88E088-1980-4B9F-AF27-3A2DEF4DE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extBox 7">
            <a:extLst>
              <a:ext uri="{FF2B5EF4-FFF2-40B4-BE49-F238E27FC236}">
                <a16:creationId xmlns:a16="http://schemas.microsoft.com/office/drawing/2014/main" id="{44D0305F-30BE-48D4-AE40-FB4A647811A1}"/>
              </a:ext>
            </a:extLst>
          </p:cNvPr>
          <p:cNvSpPr txBox="1"/>
          <p:nvPr/>
        </p:nvSpPr>
        <p:spPr>
          <a:xfrm>
            <a:off x="530086" y="436135"/>
            <a:ext cx="7068867" cy="584775"/>
          </a:xfrm>
          <a:prstGeom prst="rect">
            <a:avLst/>
          </a:prstGeom>
          <a:noFill/>
        </p:spPr>
        <p:txBody>
          <a:bodyPr wrap="square" rtlCol="0">
            <a:spAutoFit/>
          </a:bodyPr>
          <a:lstStyle/>
          <a:p>
            <a:pPr algn="ctr"/>
            <a:r>
              <a:rPr lang="en-US" altLang="en-US" sz="3200" b="1" cap="all" dirty="0">
                <a:solidFill>
                  <a:srgbClr val="44D9E6"/>
                </a:solidFill>
                <a:latin typeface="Arial Black" panose="020B0A04020102020204" pitchFamily="34" charset="0"/>
              </a:rPr>
              <a:t>App content :</a:t>
            </a:r>
          </a:p>
        </p:txBody>
      </p:sp>
      <p:sp>
        <p:nvSpPr>
          <p:cNvPr id="10" name="TextBox 9">
            <a:extLst>
              <a:ext uri="{FF2B5EF4-FFF2-40B4-BE49-F238E27FC236}">
                <a16:creationId xmlns:a16="http://schemas.microsoft.com/office/drawing/2014/main" id="{0ECB45A5-2F14-4CB0-A93F-E73685CC1F38}"/>
              </a:ext>
            </a:extLst>
          </p:cNvPr>
          <p:cNvSpPr txBox="1"/>
          <p:nvPr/>
        </p:nvSpPr>
        <p:spPr>
          <a:xfrm>
            <a:off x="569846" y="1192698"/>
            <a:ext cx="1722780" cy="430887"/>
          </a:xfrm>
          <a:prstGeom prst="rect">
            <a:avLst/>
          </a:prstGeom>
          <a:noFill/>
        </p:spPr>
        <p:txBody>
          <a:bodyPr wrap="square" rtlCol="0">
            <a:spAutoFit/>
          </a:bodyPr>
          <a:lstStyle/>
          <a:p>
            <a:r>
              <a:rPr lang="en-US" altLang="en-US" sz="2200" b="1" u="sng" dirty="0">
                <a:solidFill>
                  <a:srgbClr val="44D9E6"/>
                </a:solidFill>
                <a:latin typeface="Yu Gothic UI" panose="020B0500000000000000" pitchFamily="34" charset="-128"/>
                <a:ea typeface="Yu Gothic UI" panose="020B0500000000000000" pitchFamily="34" charset="-128"/>
              </a:rPr>
              <a:t>Login :</a:t>
            </a:r>
          </a:p>
        </p:txBody>
      </p:sp>
      <p:sp>
        <p:nvSpPr>
          <p:cNvPr id="12" name="TextBox 11">
            <a:extLst>
              <a:ext uri="{FF2B5EF4-FFF2-40B4-BE49-F238E27FC236}">
                <a16:creationId xmlns:a16="http://schemas.microsoft.com/office/drawing/2014/main" id="{DB996520-6997-4771-86F0-AD77F4C6A609}"/>
              </a:ext>
            </a:extLst>
          </p:cNvPr>
          <p:cNvSpPr txBox="1"/>
          <p:nvPr/>
        </p:nvSpPr>
        <p:spPr>
          <a:xfrm>
            <a:off x="3718476" y="2657066"/>
            <a:ext cx="1909554" cy="430887"/>
          </a:xfrm>
          <a:prstGeom prst="rect">
            <a:avLst/>
          </a:prstGeom>
          <a:noFill/>
        </p:spPr>
        <p:txBody>
          <a:bodyPr wrap="square" rtlCol="0">
            <a:spAutoFit/>
          </a:bodyPr>
          <a:lstStyle/>
          <a:p>
            <a:r>
              <a:rPr lang="en-US" altLang="en-US" sz="2200" b="1" u="sng" dirty="0">
                <a:solidFill>
                  <a:srgbClr val="44D9E6"/>
                </a:solidFill>
                <a:latin typeface="Yu Gothic UI" panose="020B0500000000000000" pitchFamily="34" charset="-128"/>
                <a:ea typeface="Yu Gothic UI" panose="020B0500000000000000" pitchFamily="34" charset="-128"/>
              </a:rPr>
              <a:t>Description :</a:t>
            </a:r>
          </a:p>
        </p:txBody>
      </p:sp>
      <p:sp>
        <p:nvSpPr>
          <p:cNvPr id="13" name="TextBox 12">
            <a:extLst>
              <a:ext uri="{FF2B5EF4-FFF2-40B4-BE49-F238E27FC236}">
                <a16:creationId xmlns:a16="http://schemas.microsoft.com/office/drawing/2014/main" id="{53A6F023-E82A-4733-A6DA-18F0EA267A36}"/>
              </a:ext>
            </a:extLst>
          </p:cNvPr>
          <p:cNvSpPr txBox="1"/>
          <p:nvPr/>
        </p:nvSpPr>
        <p:spPr>
          <a:xfrm>
            <a:off x="3718476" y="3260039"/>
            <a:ext cx="2523298" cy="1631216"/>
          </a:xfrm>
          <a:prstGeom prst="rect">
            <a:avLst/>
          </a:prstGeom>
          <a:noFill/>
        </p:spPr>
        <p:txBody>
          <a:bodyPr wrap="square" rtlCol="0">
            <a:spAutoFit/>
          </a:bodyPr>
          <a:lstStyle/>
          <a:p>
            <a:r>
              <a:rPr lang="en-US" altLang="en-US" sz="2000" b="1" dirty="0">
                <a:solidFill>
                  <a:schemeClr val="bg1"/>
                </a:solidFill>
                <a:latin typeface="Yu Gothic UI" panose="020B0500000000000000" pitchFamily="34" charset="-128"/>
                <a:ea typeface="Yu Gothic UI" panose="020B0500000000000000" pitchFamily="34" charset="-128"/>
              </a:rPr>
              <a:t>Make the user enter the system and can receive data or the profile of his profile or anything else.</a:t>
            </a:r>
          </a:p>
        </p:txBody>
      </p:sp>
      <p:pic>
        <p:nvPicPr>
          <p:cNvPr id="4" name="Picture 3">
            <a:extLst>
              <a:ext uri="{FF2B5EF4-FFF2-40B4-BE49-F238E27FC236}">
                <a16:creationId xmlns:a16="http://schemas.microsoft.com/office/drawing/2014/main" id="{401F999C-9E7A-4A8B-B2C5-940089B6A9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461" y="1749288"/>
            <a:ext cx="2761835" cy="4909930"/>
          </a:xfrm>
          <a:prstGeom prst="rect">
            <a:avLst/>
          </a:prstGeom>
        </p:spPr>
      </p:pic>
    </p:spTree>
    <p:extLst>
      <p:ext uri="{BB962C8B-B14F-4D97-AF65-F5344CB8AC3E}">
        <p14:creationId xmlns:p14="http://schemas.microsoft.com/office/powerpoint/2010/main" val="389569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8B6D36-6D8D-4FA9-9E30-60B3D2926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5">
            <a:extLst>
              <a:ext uri="{FF2B5EF4-FFF2-40B4-BE49-F238E27FC236}">
                <a16:creationId xmlns:a16="http://schemas.microsoft.com/office/drawing/2014/main" id="{F270559D-20DB-4C91-B5F5-C2211066886F}"/>
              </a:ext>
            </a:extLst>
          </p:cNvPr>
          <p:cNvSpPr txBox="1"/>
          <p:nvPr/>
        </p:nvSpPr>
        <p:spPr>
          <a:xfrm>
            <a:off x="530086" y="436135"/>
            <a:ext cx="7068867" cy="584775"/>
          </a:xfrm>
          <a:prstGeom prst="rect">
            <a:avLst/>
          </a:prstGeom>
          <a:noFill/>
        </p:spPr>
        <p:txBody>
          <a:bodyPr wrap="square" rtlCol="0">
            <a:spAutoFit/>
          </a:bodyPr>
          <a:lstStyle/>
          <a:p>
            <a:pPr algn="ctr"/>
            <a:r>
              <a:rPr lang="en-US" altLang="en-US" sz="3200" b="1" cap="all" dirty="0">
                <a:solidFill>
                  <a:srgbClr val="44D9E6"/>
                </a:solidFill>
                <a:latin typeface="Arial Black" panose="020B0A04020102020204" pitchFamily="34" charset="0"/>
              </a:rPr>
              <a:t>App content :</a:t>
            </a:r>
          </a:p>
        </p:txBody>
      </p:sp>
      <p:sp>
        <p:nvSpPr>
          <p:cNvPr id="9" name="TextBox 8">
            <a:extLst>
              <a:ext uri="{FF2B5EF4-FFF2-40B4-BE49-F238E27FC236}">
                <a16:creationId xmlns:a16="http://schemas.microsoft.com/office/drawing/2014/main" id="{B36FB949-D89A-4888-AC15-B00463908458}"/>
              </a:ext>
            </a:extLst>
          </p:cNvPr>
          <p:cNvSpPr txBox="1"/>
          <p:nvPr/>
        </p:nvSpPr>
        <p:spPr>
          <a:xfrm>
            <a:off x="569846" y="1192698"/>
            <a:ext cx="1722780" cy="430887"/>
          </a:xfrm>
          <a:prstGeom prst="rect">
            <a:avLst/>
          </a:prstGeom>
          <a:noFill/>
        </p:spPr>
        <p:txBody>
          <a:bodyPr wrap="square" rtlCol="0">
            <a:spAutoFit/>
          </a:bodyPr>
          <a:lstStyle/>
          <a:p>
            <a:r>
              <a:rPr lang="en-US" altLang="en-US" sz="2200" b="1" u="sng" dirty="0">
                <a:solidFill>
                  <a:srgbClr val="44D9E6"/>
                </a:solidFill>
                <a:latin typeface="Yu Gothic UI" panose="020B0500000000000000" pitchFamily="34" charset="-128"/>
                <a:ea typeface="Yu Gothic UI" panose="020B0500000000000000" pitchFamily="34" charset="-128"/>
              </a:rPr>
              <a:t>Bluetooth :</a:t>
            </a:r>
          </a:p>
        </p:txBody>
      </p:sp>
      <p:sp>
        <p:nvSpPr>
          <p:cNvPr id="11" name="TextBox 10">
            <a:extLst>
              <a:ext uri="{FF2B5EF4-FFF2-40B4-BE49-F238E27FC236}">
                <a16:creationId xmlns:a16="http://schemas.microsoft.com/office/drawing/2014/main" id="{4C42B203-A379-4B9B-9DB2-A460FF62AD44}"/>
              </a:ext>
            </a:extLst>
          </p:cNvPr>
          <p:cNvSpPr txBox="1"/>
          <p:nvPr/>
        </p:nvSpPr>
        <p:spPr>
          <a:xfrm>
            <a:off x="3718476" y="2657066"/>
            <a:ext cx="1909554" cy="430887"/>
          </a:xfrm>
          <a:prstGeom prst="rect">
            <a:avLst/>
          </a:prstGeom>
          <a:noFill/>
        </p:spPr>
        <p:txBody>
          <a:bodyPr wrap="square" rtlCol="0">
            <a:spAutoFit/>
          </a:bodyPr>
          <a:lstStyle/>
          <a:p>
            <a:r>
              <a:rPr lang="en-US" altLang="en-US" sz="2200" b="1" u="sng" dirty="0">
                <a:solidFill>
                  <a:srgbClr val="44D9E6"/>
                </a:solidFill>
                <a:latin typeface="Yu Gothic UI" panose="020B0500000000000000" pitchFamily="34" charset="-128"/>
                <a:ea typeface="Yu Gothic UI" panose="020B0500000000000000" pitchFamily="34" charset="-128"/>
              </a:rPr>
              <a:t>Description :</a:t>
            </a:r>
          </a:p>
        </p:txBody>
      </p:sp>
      <p:sp>
        <p:nvSpPr>
          <p:cNvPr id="12" name="TextBox 11">
            <a:extLst>
              <a:ext uri="{FF2B5EF4-FFF2-40B4-BE49-F238E27FC236}">
                <a16:creationId xmlns:a16="http://schemas.microsoft.com/office/drawing/2014/main" id="{95AD0A81-4EB6-458E-B15B-535BF964B4F7}"/>
              </a:ext>
            </a:extLst>
          </p:cNvPr>
          <p:cNvSpPr txBox="1"/>
          <p:nvPr/>
        </p:nvSpPr>
        <p:spPr>
          <a:xfrm>
            <a:off x="3718476" y="3260039"/>
            <a:ext cx="2523298" cy="1938992"/>
          </a:xfrm>
          <a:prstGeom prst="rect">
            <a:avLst/>
          </a:prstGeom>
          <a:noFill/>
        </p:spPr>
        <p:txBody>
          <a:bodyPr wrap="square" rtlCol="0">
            <a:spAutoFit/>
          </a:bodyPr>
          <a:lstStyle/>
          <a:p>
            <a:r>
              <a:rPr lang="en-US" altLang="en-US" sz="2000" b="1" dirty="0">
                <a:solidFill>
                  <a:schemeClr val="bg1"/>
                </a:solidFill>
                <a:latin typeface="Yu Gothic UI" panose="020B0500000000000000" pitchFamily="34" charset="-128"/>
                <a:ea typeface="Yu Gothic UI" panose="020B0500000000000000" pitchFamily="34" charset="-128"/>
              </a:rPr>
              <a:t>Make the user choose Bluetooth for each transmittal of his vital signs and see them in the application.</a:t>
            </a:r>
          </a:p>
        </p:txBody>
      </p:sp>
      <p:pic>
        <p:nvPicPr>
          <p:cNvPr id="4" name="Picture 3">
            <a:extLst>
              <a:ext uri="{FF2B5EF4-FFF2-40B4-BE49-F238E27FC236}">
                <a16:creationId xmlns:a16="http://schemas.microsoft.com/office/drawing/2014/main" id="{C390A08F-2E83-4AC7-9C95-9DC3D2C349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506" y="1723361"/>
            <a:ext cx="3026097" cy="5134639"/>
          </a:xfrm>
          <a:prstGeom prst="rect">
            <a:avLst/>
          </a:prstGeom>
        </p:spPr>
      </p:pic>
    </p:spTree>
    <p:extLst>
      <p:ext uri="{BB962C8B-B14F-4D97-AF65-F5344CB8AC3E}">
        <p14:creationId xmlns:p14="http://schemas.microsoft.com/office/powerpoint/2010/main" val="3476807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2C27A19-C3A4-4703-B5CC-6788A689D2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1FB2A8C1-A691-404C-8D2A-D470CEFDBBF5}"/>
              </a:ext>
            </a:extLst>
          </p:cNvPr>
          <p:cNvSpPr txBox="1"/>
          <p:nvPr/>
        </p:nvSpPr>
        <p:spPr>
          <a:xfrm>
            <a:off x="530086" y="436135"/>
            <a:ext cx="7068867" cy="584775"/>
          </a:xfrm>
          <a:prstGeom prst="rect">
            <a:avLst/>
          </a:prstGeom>
          <a:noFill/>
        </p:spPr>
        <p:txBody>
          <a:bodyPr wrap="square" rtlCol="0">
            <a:spAutoFit/>
          </a:bodyPr>
          <a:lstStyle/>
          <a:p>
            <a:pPr algn="ctr"/>
            <a:r>
              <a:rPr lang="en-US" altLang="en-US" sz="3200" b="1" cap="all" dirty="0">
                <a:solidFill>
                  <a:srgbClr val="44D9E6"/>
                </a:solidFill>
                <a:latin typeface="Arial Black" panose="020B0A04020102020204" pitchFamily="34" charset="0"/>
              </a:rPr>
              <a:t>App content :</a:t>
            </a:r>
          </a:p>
        </p:txBody>
      </p:sp>
      <p:sp>
        <p:nvSpPr>
          <p:cNvPr id="10" name="TextBox 9">
            <a:extLst>
              <a:ext uri="{FF2B5EF4-FFF2-40B4-BE49-F238E27FC236}">
                <a16:creationId xmlns:a16="http://schemas.microsoft.com/office/drawing/2014/main" id="{75475642-5E3C-4D79-BC70-D538BCF11E4E}"/>
              </a:ext>
            </a:extLst>
          </p:cNvPr>
          <p:cNvSpPr txBox="1"/>
          <p:nvPr/>
        </p:nvSpPr>
        <p:spPr>
          <a:xfrm>
            <a:off x="569845" y="1192698"/>
            <a:ext cx="2226363" cy="430887"/>
          </a:xfrm>
          <a:prstGeom prst="rect">
            <a:avLst/>
          </a:prstGeom>
          <a:noFill/>
        </p:spPr>
        <p:txBody>
          <a:bodyPr wrap="square" rtlCol="0">
            <a:spAutoFit/>
          </a:bodyPr>
          <a:lstStyle/>
          <a:p>
            <a:r>
              <a:rPr lang="en-US" altLang="en-US" sz="2200" b="1" u="sng" dirty="0">
                <a:solidFill>
                  <a:srgbClr val="44D9E6"/>
                </a:solidFill>
                <a:latin typeface="Yu Gothic UI" panose="020B0500000000000000" pitchFamily="34" charset="-128"/>
                <a:ea typeface="Yu Gothic UI" panose="020B0500000000000000" pitchFamily="34" charset="-128"/>
              </a:rPr>
              <a:t>Received Data :</a:t>
            </a:r>
          </a:p>
        </p:txBody>
      </p:sp>
      <p:sp>
        <p:nvSpPr>
          <p:cNvPr id="9" name="TextBox 8">
            <a:extLst>
              <a:ext uri="{FF2B5EF4-FFF2-40B4-BE49-F238E27FC236}">
                <a16:creationId xmlns:a16="http://schemas.microsoft.com/office/drawing/2014/main" id="{1710AA54-7B56-4588-A817-C2052CA2A2FC}"/>
              </a:ext>
            </a:extLst>
          </p:cNvPr>
          <p:cNvSpPr txBox="1"/>
          <p:nvPr/>
        </p:nvSpPr>
        <p:spPr>
          <a:xfrm>
            <a:off x="3718476" y="2657066"/>
            <a:ext cx="1909554" cy="430887"/>
          </a:xfrm>
          <a:prstGeom prst="rect">
            <a:avLst/>
          </a:prstGeom>
          <a:noFill/>
        </p:spPr>
        <p:txBody>
          <a:bodyPr wrap="square" rtlCol="0">
            <a:spAutoFit/>
          </a:bodyPr>
          <a:lstStyle/>
          <a:p>
            <a:r>
              <a:rPr lang="en-US" altLang="en-US" sz="2200" b="1" u="sng" dirty="0">
                <a:solidFill>
                  <a:srgbClr val="44D9E6"/>
                </a:solidFill>
                <a:latin typeface="Yu Gothic UI" panose="020B0500000000000000" pitchFamily="34" charset="-128"/>
                <a:ea typeface="Yu Gothic UI" panose="020B0500000000000000" pitchFamily="34" charset="-128"/>
              </a:rPr>
              <a:t>Description :</a:t>
            </a:r>
          </a:p>
        </p:txBody>
      </p:sp>
      <p:sp>
        <p:nvSpPr>
          <p:cNvPr id="11" name="TextBox 10">
            <a:extLst>
              <a:ext uri="{FF2B5EF4-FFF2-40B4-BE49-F238E27FC236}">
                <a16:creationId xmlns:a16="http://schemas.microsoft.com/office/drawing/2014/main" id="{2456D650-6539-4C85-B11D-C551FCB3834E}"/>
              </a:ext>
            </a:extLst>
          </p:cNvPr>
          <p:cNvSpPr txBox="1"/>
          <p:nvPr/>
        </p:nvSpPr>
        <p:spPr>
          <a:xfrm>
            <a:off x="3718476" y="3260039"/>
            <a:ext cx="2523298" cy="1323439"/>
          </a:xfrm>
          <a:prstGeom prst="rect">
            <a:avLst/>
          </a:prstGeom>
          <a:noFill/>
        </p:spPr>
        <p:txBody>
          <a:bodyPr wrap="square" rtlCol="0">
            <a:spAutoFit/>
          </a:bodyPr>
          <a:lstStyle/>
          <a:p>
            <a:r>
              <a:rPr lang="en-US" altLang="en-US" sz="2000" b="1" dirty="0">
                <a:solidFill>
                  <a:schemeClr val="bg1"/>
                </a:solidFill>
                <a:latin typeface="Yu Gothic UI" panose="020B0500000000000000" pitchFamily="34" charset="-128"/>
                <a:ea typeface="Yu Gothic UI" panose="020B0500000000000000" pitchFamily="34" charset="-128"/>
              </a:rPr>
              <a:t>Make the user see his vital signs received from Bluetooth.</a:t>
            </a:r>
          </a:p>
        </p:txBody>
      </p:sp>
    </p:spTree>
    <p:extLst>
      <p:ext uri="{BB962C8B-B14F-4D97-AF65-F5344CB8AC3E}">
        <p14:creationId xmlns:p14="http://schemas.microsoft.com/office/powerpoint/2010/main" val="2674536566"/>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2C27A19-C3A4-4703-B5CC-6788A689D2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1FB2A8C1-A691-404C-8D2A-D470CEFDBBF5}"/>
              </a:ext>
            </a:extLst>
          </p:cNvPr>
          <p:cNvSpPr txBox="1"/>
          <p:nvPr/>
        </p:nvSpPr>
        <p:spPr>
          <a:xfrm>
            <a:off x="530086" y="436135"/>
            <a:ext cx="7068867" cy="584775"/>
          </a:xfrm>
          <a:prstGeom prst="rect">
            <a:avLst/>
          </a:prstGeom>
          <a:noFill/>
        </p:spPr>
        <p:txBody>
          <a:bodyPr wrap="square" rtlCol="0">
            <a:spAutoFit/>
          </a:bodyPr>
          <a:lstStyle/>
          <a:p>
            <a:pPr algn="ctr"/>
            <a:r>
              <a:rPr lang="en-US" altLang="en-US" sz="3200" b="1" cap="all" dirty="0">
                <a:solidFill>
                  <a:srgbClr val="44D9E6"/>
                </a:solidFill>
                <a:latin typeface="Arial Black" panose="020B0A04020102020204" pitchFamily="34" charset="0"/>
              </a:rPr>
              <a:t>App content :</a:t>
            </a:r>
          </a:p>
        </p:txBody>
      </p:sp>
      <p:sp>
        <p:nvSpPr>
          <p:cNvPr id="10" name="TextBox 9">
            <a:extLst>
              <a:ext uri="{FF2B5EF4-FFF2-40B4-BE49-F238E27FC236}">
                <a16:creationId xmlns:a16="http://schemas.microsoft.com/office/drawing/2014/main" id="{75475642-5E3C-4D79-BC70-D538BCF11E4E}"/>
              </a:ext>
            </a:extLst>
          </p:cNvPr>
          <p:cNvSpPr txBox="1"/>
          <p:nvPr/>
        </p:nvSpPr>
        <p:spPr>
          <a:xfrm>
            <a:off x="569845" y="1192698"/>
            <a:ext cx="2226363" cy="430887"/>
          </a:xfrm>
          <a:prstGeom prst="rect">
            <a:avLst/>
          </a:prstGeom>
          <a:noFill/>
        </p:spPr>
        <p:txBody>
          <a:bodyPr wrap="square" rtlCol="0">
            <a:spAutoFit/>
          </a:bodyPr>
          <a:lstStyle/>
          <a:p>
            <a:r>
              <a:rPr lang="en-US" altLang="en-US" sz="2200" b="1" u="sng" dirty="0">
                <a:solidFill>
                  <a:srgbClr val="44D9E6"/>
                </a:solidFill>
                <a:latin typeface="Yu Gothic UI" panose="020B0500000000000000" pitchFamily="34" charset="-128"/>
                <a:ea typeface="Yu Gothic UI" panose="020B0500000000000000" pitchFamily="34" charset="-128"/>
              </a:rPr>
              <a:t>Heart Data :</a:t>
            </a:r>
          </a:p>
        </p:txBody>
      </p:sp>
      <p:sp>
        <p:nvSpPr>
          <p:cNvPr id="9" name="TextBox 8">
            <a:extLst>
              <a:ext uri="{FF2B5EF4-FFF2-40B4-BE49-F238E27FC236}">
                <a16:creationId xmlns:a16="http://schemas.microsoft.com/office/drawing/2014/main" id="{1710AA54-7B56-4588-A817-C2052CA2A2FC}"/>
              </a:ext>
            </a:extLst>
          </p:cNvPr>
          <p:cNvSpPr txBox="1"/>
          <p:nvPr/>
        </p:nvSpPr>
        <p:spPr>
          <a:xfrm>
            <a:off x="3718476" y="2657066"/>
            <a:ext cx="1909554" cy="430887"/>
          </a:xfrm>
          <a:prstGeom prst="rect">
            <a:avLst/>
          </a:prstGeom>
          <a:noFill/>
        </p:spPr>
        <p:txBody>
          <a:bodyPr wrap="square" rtlCol="0">
            <a:spAutoFit/>
          </a:bodyPr>
          <a:lstStyle/>
          <a:p>
            <a:r>
              <a:rPr lang="en-US" altLang="en-US" sz="2200" b="1" u="sng" dirty="0">
                <a:solidFill>
                  <a:srgbClr val="44D9E6"/>
                </a:solidFill>
                <a:latin typeface="Yu Gothic UI" panose="020B0500000000000000" pitchFamily="34" charset="-128"/>
                <a:ea typeface="Yu Gothic UI" panose="020B0500000000000000" pitchFamily="34" charset="-128"/>
              </a:rPr>
              <a:t>Description :</a:t>
            </a:r>
          </a:p>
        </p:txBody>
      </p:sp>
      <p:sp>
        <p:nvSpPr>
          <p:cNvPr id="11" name="TextBox 10">
            <a:extLst>
              <a:ext uri="{FF2B5EF4-FFF2-40B4-BE49-F238E27FC236}">
                <a16:creationId xmlns:a16="http://schemas.microsoft.com/office/drawing/2014/main" id="{2456D650-6539-4C85-B11D-C551FCB3834E}"/>
              </a:ext>
            </a:extLst>
          </p:cNvPr>
          <p:cNvSpPr txBox="1"/>
          <p:nvPr/>
        </p:nvSpPr>
        <p:spPr>
          <a:xfrm>
            <a:off x="3718476" y="3260039"/>
            <a:ext cx="2523298" cy="707886"/>
          </a:xfrm>
          <a:prstGeom prst="rect">
            <a:avLst/>
          </a:prstGeom>
          <a:noFill/>
        </p:spPr>
        <p:txBody>
          <a:bodyPr wrap="square" rtlCol="0">
            <a:spAutoFit/>
          </a:bodyPr>
          <a:lstStyle/>
          <a:p>
            <a:r>
              <a:rPr lang="en-US" altLang="en-US" sz="2000" b="1" dirty="0">
                <a:solidFill>
                  <a:schemeClr val="bg1"/>
                </a:solidFill>
                <a:latin typeface="Yu Gothic UI" panose="020B0500000000000000" pitchFamily="34" charset="-128"/>
                <a:ea typeface="Yu Gothic UI" panose="020B0500000000000000" pitchFamily="34" charset="-128"/>
              </a:rPr>
              <a:t>Make the user enter data of heart.</a:t>
            </a:r>
          </a:p>
        </p:txBody>
      </p:sp>
      <p:pic>
        <p:nvPicPr>
          <p:cNvPr id="3" name="Picture 2">
            <a:extLst>
              <a:ext uri="{FF2B5EF4-FFF2-40B4-BE49-F238E27FC236}">
                <a16:creationId xmlns:a16="http://schemas.microsoft.com/office/drawing/2014/main" id="{034E0C89-8673-4D8A-BB82-3749717686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686" y="2133600"/>
            <a:ext cx="3425104" cy="4516582"/>
          </a:xfrm>
          <a:prstGeom prst="rect">
            <a:avLst/>
          </a:prstGeom>
        </p:spPr>
      </p:pic>
    </p:spTree>
    <p:extLst>
      <p:ext uri="{BB962C8B-B14F-4D97-AF65-F5344CB8AC3E}">
        <p14:creationId xmlns:p14="http://schemas.microsoft.com/office/powerpoint/2010/main" val="596219393"/>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2C27A19-C3A4-4703-B5CC-6788A689D2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1FB2A8C1-A691-404C-8D2A-D470CEFDBBF5}"/>
              </a:ext>
            </a:extLst>
          </p:cNvPr>
          <p:cNvSpPr txBox="1"/>
          <p:nvPr/>
        </p:nvSpPr>
        <p:spPr>
          <a:xfrm>
            <a:off x="530086" y="436135"/>
            <a:ext cx="7068867" cy="584775"/>
          </a:xfrm>
          <a:prstGeom prst="rect">
            <a:avLst/>
          </a:prstGeom>
          <a:noFill/>
        </p:spPr>
        <p:txBody>
          <a:bodyPr wrap="square" rtlCol="0">
            <a:spAutoFit/>
          </a:bodyPr>
          <a:lstStyle/>
          <a:p>
            <a:pPr algn="ctr"/>
            <a:r>
              <a:rPr lang="en-US" altLang="en-US" sz="3200" b="1" cap="all" dirty="0">
                <a:solidFill>
                  <a:srgbClr val="44D9E6"/>
                </a:solidFill>
                <a:latin typeface="Arial Black" panose="020B0A04020102020204" pitchFamily="34" charset="0"/>
              </a:rPr>
              <a:t>App content :</a:t>
            </a:r>
          </a:p>
        </p:txBody>
      </p:sp>
      <p:sp>
        <p:nvSpPr>
          <p:cNvPr id="10" name="TextBox 9">
            <a:extLst>
              <a:ext uri="{FF2B5EF4-FFF2-40B4-BE49-F238E27FC236}">
                <a16:creationId xmlns:a16="http://schemas.microsoft.com/office/drawing/2014/main" id="{75475642-5E3C-4D79-BC70-D538BCF11E4E}"/>
              </a:ext>
            </a:extLst>
          </p:cNvPr>
          <p:cNvSpPr txBox="1"/>
          <p:nvPr/>
        </p:nvSpPr>
        <p:spPr>
          <a:xfrm>
            <a:off x="569845" y="1192698"/>
            <a:ext cx="2226363" cy="430887"/>
          </a:xfrm>
          <a:prstGeom prst="rect">
            <a:avLst/>
          </a:prstGeom>
          <a:noFill/>
        </p:spPr>
        <p:txBody>
          <a:bodyPr wrap="square" rtlCol="0">
            <a:spAutoFit/>
          </a:bodyPr>
          <a:lstStyle/>
          <a:p>
            <a:r>
              <a:rPr lang="en-US" altLang="en-US" sz="2200" b="1" u="sng" dirty="0">
                <a:solidFill>
                  <a:srgbClr val="44D9E6"/>
                </a:solidFill>
                <a:latin typeface="Yu Gothic UI" panose="020B0500000000000000" pitchFamily="34" charset="-128"/>
                <a:ea typeface="Yu Gothic UI" panose="020B0500000000000000" pitchFamily="34" charset="-128"/>
              </a:rPr>
              <a:t>Diabetic Data :</a:t>
            </a:r>
          </a:p>
        </p:txBody>
      </p:sp>
      <p:sp>
        <p:nvSpPr>
          <p:cNvPr id="9" name="TextBox 8">
            <a:extLst>
              <a:ext uri="{FF2B5EF4-FFF2-40B4-BE49-F238E27FC236}">
                <a16:creationId xmlns:a16="http://schemas.microsoft.com/office/drawing/2014/main" id="{1710AA54-7B56-4588-A817-C2052CA2A2FC}"/>
              </a:ext>
            </a:extLst>
          </p:cNvPr>
          <p:cNvSpPr txBox="1"/>
          <p:nvPr/>
        </p:nvSpPr>
        <p:spPr>
          <a:xfrm>
            <a:off x="3718476" y="2657066"/>
            <a:ext cx="1909554" cy="430887"/>
          </a:xfrm>
          <a:prstGeom prst="rect">
            <a:avLst/>
          </a:prstGeom>
          <a:noFill/>
        </p:spPr>
        <p:txBody>
          <a:bodyPr wrap="square" rtlCol="0">
            <a:spAutoFit/>
          </a:bodyPr>
          <a:lstStyle/>
          <a:p>
            <a:r>
              <a:rPr lang="en-US" altLang="en-US" sz="2200" b="1" u="sng" dirty="0">
                <a:solidFill>
                  <a:srgbClr val="44D9E6"/>
                </a:solidFill>
                <a:latin typeface="Yu Gothic UI" panose="020B0500000000000000" pitchFamily="34" charset="-128"/>
                <a:ea typeface="Yu Gothic UI" panose="020B0500000000000000" pitchFamily="34" charset="-128"/>
              </a:rPr>
              <a:t>Description :</a:t>
            </a:r>
          </a:p>
        </p:txBody>
      </p:sp>
      <p:sp>
        <p:nvSpPr>
          <p:cNvPr id="11" name="TextBox 10">
            <a:extLst>
              <a:ext uri="{FF2B5EF4-FFF2-40B4-BE49-F238E27FC236}">
                <a16:creationId xmlns:a16="http://schemas.microsoft.com/office/drawing/2014/main" id="{2456D650-6539-4C85-B11D-C551FCB3834E}"/>
              </a:ext>
            </a:extLst>
          </p:cNvPr>
          <p:cNvSpPr txBox="1"/>
          <p:nvPr/>
        </p:nvSpPr>
        <p:spPr>
          <a:xfrm>
            <a:off x="3718476" y="3260039"/>
            <a:ext cx="2523298" cy="707886"/>
          </a:xfrm>
          <a:prstGeom prst="rect">
            <a:avLst/>
          </a:prstGeom>
          <a:noFill/>
        </p:spPr>
        <p:txBody>
          <a:bodyPr wrap="square" rtlCol="0">
            <a:spAutoFit/>
          </a:bodyPr>
          <a:lstStyle/>
          <a:p>
            <a:r>
              <a:rPr lang="en-US" altLang="en-US" sz="2000" b="1" dirty="0">
                <a:solidFill>
                  <a:schemeClr val="bg1"/>
                </a:solidFill>
                <a:latin typeface="Yu Gothic UI" panose="020B0500000000000000" pitchFamily="34" charset="-128"/>
                <a:ea typeface="Yu Gothic UI" panose="020B0500000000000000" pitchFamily="34" charset="-128"/>
              </a:rPr>
              <a:t>Make the user enter data of diabetic.</a:t>
            </a:r>
          </a:p>
        </p:txBody>
      </p:sp>
      <p:pic>
        <p:nvPicPr>
          <p:cNvPr id="3" name="Picture 2">
            <a:extLst>
              <a:ext uri="{FF2B5EF4-FFF2-40B4-BE49-F238E27FC236}">
                <a16:creationId xmlns:a16="http://schemas.microsoft.com/office/drawing/2014/main" id="{59303C17-4F89-415A-BFA3-372A38207E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401" y="1907697"/>
            <a:ext cx="2649249" cy="4724400"/>
          </a:xfrm>
          <a:prstGeom prst="rect">
            <a:avLst/>
          </a:prstGeom>
        </p:spPr>
      </p:pic>
    </p:spTree>
    <p:extLst>
      <p:ext uri="{BB962C8B-B14F-4D97-AF65-F5344CB8AC3E}">
        <p14:creationId xmlns:p14="http://schemas.microsoft.com/office/powerpoint/2010/main" val="315001604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88E088-1980-4B9F-AF27-3A2DEF4DE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5">
            <a:extLst>
              <a:ext uri="{FF2B5EF4-FFF2-40B4-BE49-F238E27FC236}">
                <a16:creationId xmlns:a16="http://schemas.microsoft.com/office/drawing/2014/main" id="{16F592E5-CA68-465C-9AE5-66C905DC0E0B}"/>
              </a:ext>
            </a:extLst>
          </p:cNvPr>
          <p:cNvSpPr txBox="1"/>
          <p:nvPr/>
        </p:nvSpPr>
        <p:spPr>
          <a:xfrm>
            <a:off x="2492577" y="531673"/>
            <a:ext cx="4158846" cy="584775"/>
          </a:xfrm>
          <a:prstGeom prst="rect">
            <a:avLst/>
          </a:prstGeom>
          <a:noFill/>
        </p:spPr>
        <p:txBody>
          <a:bodyPr wrap="square" rtlCol="0">
            <a:spAutoFit/>
          </a:bodyPr>
          <a:lstStyle/>
          <a:p>
            <a:r>
              <a:rPr lang="en-US" altLang="en-US" sz="3200" b="1" cap="all" dirty="0">
                <a:solidFill>
                  <a:srgbClr val="44D9E6"/>
                </a:solidFill>
                <a:latin typeface="Arial Black" panose="020B0A04020102020204" pitchFamily="34" charset="0"/>
              </a:rPr>
              <a:t>Disease detect</a:t>
            </a:r>
          </a:p>
        </p:txBody>
      </p:sp>
      <p:sp>
        <p:nvSpPr>
          <p:cNvPr id="7" name="TextBox 6">
            <a:extLst>
              <a:ext uri="{FF2B5EF4-FFF2-40B4-BE49-F238E27FC236}">
                <a16:creationId xmlns:a16="http://schemas.microsoft.com/office/drawing/2014/main" id="{27CAD248-E394-4838-987D-DF682FD01DF4}"/>
              </a:ext>
            </a:extLst>
          </p:cNvPr>
          <p:cNvSpPr txBox="1"/>
          <p:nvPr/>
        </p:nvSpPr>
        <p:spPr>
          <a:xfrm>
            <a:off x="650525" y="1558621"/>
            <a:ext cx="6000898" cy="4493538"/>
          </a:xfrm>
          <a:prstGeom prst="rect">
            <a:avLst/>
          </a:prstGeom>
          <a:noFill/>
        </p:spPr>
        <p:txBody>
          <a:bodyPr wrap="square" rtlCol="0">
            <a:spAutoFit/>
          </a:bodyPr>
          <a:lstStyle/>
          <a:p>
            <a:pPr>
              <a:defRPr/>
            </a:pPr>
            <a:r>
              <a:rPr lang="en-US" sz="3000" b="1" u="sng" dirty="0">
                <a:solidFill>
                  <a:schemeClr val="bg1"/>
                </a:solidFill>
                <a:latin typeface="Yu Gothic UI" panose="020B0500000000000000" pitchFamily="34" charset="-128"/>
                <a:ea typeface="Yu Gothic UI" panose="020B0500000000000000" pitchFamily="34" charset="-128"/>
              </a:rPr>
              <a:t>Overview:</a:t>
            </a:r>
          </a:p>
          <a:p>
            <a:pPr>
              <a:defRPr/>
            </a:pPr>
            <a:br>
              <a:rPr lang="en-US" sz="2000" b="1" dirty="0">
                <a:solidFill>
                  <a:schemeClr val="bg1"/>
                </a:solidFill>
                <a:latin typeface="Yu Gothic UI" panose="020B0500000000000000" pitchFamily="34" charset="-128"/>
                <a:ea typeface="Yu Gothic UI" panose="020B0500000000000000" pitchFamily="34" charset="-128"/>
              </a:rPr>
            </a:br>
            <a:r>
              <a:rPr lang="en-US" sz="2000" b="1" dirty="0">
                <a:solidFill>
                  <a:schemeClr val="bg1"/>
                </a:solidFill>
                <a:latin typeface="Yu Gothic UI" panose="020B0500000000000000" pitchFamily="34" charset="-128"/>
                <a:ea typeface="Yu Gothic UI" panose="020B0500000000000000" pitchFamily="34" charset="-128"/>
              </a:rPr>
              <a:t>At this time</a:t>
            </a:r>
            <a:r>
              <a:rPr lang="en-US" altLang="en-US" sz="2000" b="1" dirty="0">
                <a:solidFill>
                  <a:schemeClr val="bg1"/>
                </a:solidFill>
                <a:latin typeface="Yu Gothic UI" panose="020B0500000000000000" pitchFamily="34" charset="-128"/>
                <a:ea typeface="Yu Gothic UI" panose="020B0500000000000000" pitchFamily="34" charset="-128"/>
              </a:rPr>
              <a:t> some patients do not discover some of their diseases early to be treated before it becomes serious and pay a lot of money and do a great effort and go to the doctor’s and spend much money in buying useless medicine due to the wrong  diagnosis for some patients and here comes the seriousness of this problem so, some  countries and large companies begin to think about how to solve this problem and provide all the money and effort for helping people and treating the disease early ,too.</a:t>
            </a:r>
          </a:p>
          <a:p>
            <a:pPr>
              <a:defRPr/>
            </a:pPr>
            <a:endParaRPr lang="en-US" sz="1600" b="1" dirty="0">
              <a:solidFill>
                <a:schemeClr val="bg1">
                  <a:lumMod val="95000"/>
                </a:schemeClr>
              </a:solidFill>
            </a:endParaRPr>
          </a:p>
        </p:txBody>
      </p:sp>
    </p:spTree>
    <p:extLst>
      <p:ext uri="{BB962C8B-B14F-4D97-AF65-F5344CB8AC3E}">
        <p14:creationId xmlns:p14="http://schemas.microsoft.com/office/powerpoint/2010/main" val="6123345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88E088-1980-4B9F-AF27-3A2DEF4DE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855"/>
            <a:ext cx="9144000" cy="6858000"/>
          </a:xfrm>
          <a:prstGeom prst="rect">
            <a:avLst/>
          </a:prstGeom>
        </p:spPr>
      </p:pic>
      <p:sp>
        <p:nvSpPr>
          <p:cNvPr id="8" name="TextBox 7">
            <a:extLst>
              <a:ext uri="{FF2B5EF4-FFF2-40B4-BE49-F238E27FC236}">
                <a16:creationId xmlns:a16="http://schemas.microsoft.com/office/drawing/2014/main" id="{44D0305F-30BE-48D4-AE40-FB4A647811A1}"/>
              </a:ext>
            </a:extLst>
          </p:cNvPr>
          <p:cNvSpPr txBox="1"/>
          <p:nvPr/>
        </p:nvSpPr>
        <p:spPr>
          <a:xfrm>
            <a:off x="530086" y="436135"/>
            <a:ext cx="7068867" cy="584775"/>
          </a:xfrm>
          <a:prstGeom prst="rect">
            <a:avLst/>
          </a:prstGeom>
          <a:noFill/>
        </p:spPr>
        <p:txBody>
          <a:bodyPr wrap="square" rtlCol="0">
            <a:spAutoFit/>
          </a:bodyPr>
          <a:lstStyle/>
          <a:p>
            <a:pPr algn="ctr"/>
            <a:r>
              <a:rPr lang="en-US" altLang="en-US" sz="3200" b="1" cap="all" dirty="0">
                <a:solidFill>
                  <a:srgbClr val="44D9E6"/>
                </a:solidFill>
                <a:latin typeface="Arial Black" panose="020B0A04020102020204" pitchFamily="34" charset="0"/>
              </a:rPr>
              <a:t> Firebase</a:t>
            </a:r>
          </a:p>
        </p:txBody>
      </p:sp>
      <p:sp>
        <p:nvSpPr>
          <p:cNvPr id="12" name="TextBox 11">
            <a:extLst>
              <a:ext uri="{FF2B5EF4-FFF2-40B4-BE49-F238E27FC236}">
                <a16:creationId xmlns:a16="http://schemas.microsoft.com/office/drawing/2014/main" id="{DB996520-6997-4771-86F0-AD77F4C6A609}"/>
              </a:ext>
            </a:extLst>
          </p:cNvPr>
          <p:cNvSpPr txBox="1"/>
          <p:nvPr/>
        </p:nvSpPr>
        <p:spPr>
          <a:xfrm>
            <a:off x="795128" y="1586908"/>
            <a:ext cx="1909554" cy="430887"/>
          </a:xfrm>
          <a:prstGeom prst="rect">
            <a:avLst/>
          </a:prstGeom>
          <a:noFill/>
        </p:spPr>
        <p:txBody>
          <a:bodyPr wrap="square" rtlCol="0">
            <a:spAutoFit/>
          </a:bodyPr>
          <a:lstStyle/>
          <a:p>
            <a:r>
              <a:rPr lang="en-US" altLang="en-US" sz="2200" b="1" u="sng" dirty="0">
                <a:solidFill>
                  <a:srgbClr val="44D9E6"/>
                </a:solidFill>
                <a:latin typeface="Yu Gothic UI" panose="020B0500000000000000" pitchFamily="34" charset="-128"/>
                <a:ea typeface="Yu Gothic UI" panose="020B0500000000000000" pitchFamily="34" charset="-128"/>
              </a:rPr>
              <a:t>Introduction:</a:t>
            </a:r>
          </a:p>
        </p:txBody>
      </p:sp>
      <p:sp>
        <p:nvSpPr>
          <p:cNvPr id="13" name="TextBox 12">
            <a:extLst>
              <a:ext uri="{FF2B5EF4-FFF2-40B4-BE49-F238E27FC236}">
                <a16:creationId xmlns:a16="http://schemas.microsoft.com/office/drawing/2014/main" id="{53A6F023-E82A-4733-A6DA-18F0EA267A36}"/>
              </a:ext>
            </a:extLst>
          </p:cNvPr>
          <p:cNvSpPr txBox="1"/>
          <p:nvPr/>
        </p:nvSpPr>
        <p:spPr>
          <a:xfrm>
            <a:off x="437321" y="2199865"/>
            <a:ext cx="6427304" cy="3251275"/>
          </a:xfrm>
          <a:prstGeom prst="rect">
            <a:avLst/>
          </a:prstGeom>
          <a:noFill/>
        </p:spPr>
        <p:txBody>
          <a:bodyPr wrap="square" rtlCol="0">
            <a:spAutoFit/>
          </a:bodyPr>
          <a:lstStyle/>
          <a:p>
            <a:pPr marL="342900" indent="-342900">
              <a:lnSpc>
                <a:spcPct val="130000"/>
              </a:lnSpc>
              <a:buFont typeface="Arial" panose="020B0604020202020204" pitchFamily="34" charset="0"/>
              <a:buChar char="•"/>
            </a:pPr>
            <a:r>
              <a:rPr lang="en-US" altLang="en-US" sz="2000" b="1" dirty="0">
                <a:solidFill>
                  <a:schemeClr val="bg1"/>
                </a:solidFill>
                <a:latin typeface="Yu Gothic UI" panose="020B0500000000000000" pitchFamily="34" charset="-128"/>
                <a:ea typeface="Yu Gothic UI" panose="020B0500000000000000" pitchFamily="34" charset="-128"/>
              </a:rPr>
              <a:t>Firebase is platform which allows to build web and mobile applications without server side programming language. You can store users data on it’s real-time database which sync data among users data in no time.</a:t>
            </a:r>
          </a:p>
          <a:p>
            <a:pPr marL="342900" indent="-342900">
              <a:lnSpc>
                <a:spcPct val="130000"/>
              </a:lnSpc>
              <a:buFont typeface="Arial" panose="020B0604020202020204" pitchFamily="34" charset="0"/>
              <a:buChar char="•"/>
            </a:pPr>
            <a:r>
              <a:rPr lang="en-US" altLang="en-US" sz="2000" b="1" dirty="0">
                <a:solidFill>
                  <a:schemeClr val="bg1"/>
                </a:solidFill>
                <a:latin typeface="Yu Gothic UI" panose="020B0500000000000000" pitchFamily="34" charset="-128"/>
                <a:ea typeface="Yu Gothic UI" panose="020B0500000000000000" pitchFamily="34" charset="-128"/>
              </a:rPr>
              <a:t>Firebase is not a structure database.</a:t>
            </a:r>
          </a:p>
          <a:p>
            <a:pPr marL="342900" indent="-342900">
              <a:lnSpc>
                <a:spcPct val="130000"/>
              </a:lnSpc>
              <a:buFont typeface="Arial" panose="020B0604020202020204" pitchFamily="34" charset="0"/>
              <a:buChar char="•"/>
            </a:pPr>
            <a:r>
              <a:rPr lang="en-US" altLang="en-US" sz="2000" b="1" dirty="0">
                <a:solidFill>
                  <a:schemeClr val="bg1"/>
                </a:solidFill>
                <a:latin typeface="Yu Gothic UI" panose="020B0500000000000000" pitchFamily="34" charset="-128"/>
                <a:ea typeface="Yu Gothic UI" panose="020B0500000000000000" pitchFamily="34" charset="-128"/>
              </a:rPr>
              <a:t>There are two types of storing in firebase Realtime or firestore. In our application we use Realtime.</a:t>
            </a:r>
          </a:p>
        </p:txBody>
      </p:sp>
    </p:spTree>
    <p:extLst>
      <p:ext uri="{BB962C8B-B14F-4D97-AF65-F5344CB8AC3E}">
        <p14:creationId xmlns:p14="http://schemas.microsoft.com/office/powerpoint/2010/main" val="24551377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8B6D36-6D8D-4FA9-9E30-60B3D2926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5">
            <a:extLst>
              <a:ext uri="{FF2B5EF4-FFF2-40B4-BE49-F238E27FC236}">
                <a16:creationId xmlns:a16="http://schemas.microsoft.com/office/drawing/2014/main" id="{F270559D-20DB-4C91-B5F5-C2211066886F}"/>
              </a:ext>
            </a:extLst>
          </p:cNvPr>
          <p:cNvSpPr txBox="1"/>
          <p:nvPr/>
        </p:nvSpPr>
        <p:spPr>
          <a:xfrm>
            <a:off x="530086" y="436135"/>
            <a:ext cx="7068867" cy="584775"/>
          </a:xfrm>
          <a:prstGeom prst="rect">
            <a:avLst/>
          </a:prstGeom>
          <a:noFill/>
        </p:spPr>
        <p:txBody>
          <a:bodyPr wrap="square" rtlCol="0">
            <a:spAutoFit/>
          </a:bodyPr>
          <a:lstStyle/>
          <a:p>
            <a:pPr algn="ctr"/>
            <a:r>
              <a:rPr lang="en-US" altLang="en-US" sz="3200" b="1" cap="all" dirty="0">
                <a:solidFill>
                  <a:srgbClr val="44D9E6"/>
                </a:solidFill>
                <a:latin typeface="Arial Black" panose="020B0A04020102020204" pitchFamily="34" charset="0"/>
              </a:rPr>
              <a:t> Firebase</a:t>
            </a:r>
          </a:p>
        </p:txBody>
      </p:sp>
      <p:sp>
        <p:nvSpPr>
          <p:cNvPr id="9" name="TextBox 8">
            <a:extLst>
              <a:ext uri="{FF2B5EF4-FFF2-40B4-BE49-F238E27FC236}">
                <a16:creationId xmlns:a16="http://schemas.microsoft.com/office/drawing/2014/main" id="{B36FB949-D89A-4888-AC15-B00463908458}"/>
              </a:ext>
            </a:extLst>
          </p:cNvPr>
          <p:cNvSpPr txBox="1"/>
          <p:nvPr/>
        </p:nvSpPr>
        <p:spPr>
          <a:xfrm>
            <a:off x="354780" y="1096790"/>
            <a:ext cx="6509846" cy="1384995"/>
          </a:xfrm>
          <a:prstGeom prst="rect">
            <a:avLst/>
          </a:prstGeom>
          <a:noFill/>
        </p:spPr>
        <p:txBody>
          <a:bodyPr wrap="square" rtlCol="0">
            <a:spAutoFit/>
          </a:bodyPr>
          <a:lstStyle/>
          <a:p>
            <a:r>
              <a:rPr lang="en-US" altLang="en-US" sz="2000" b="1" u="sng" dirty="0">
                <a:solidFill>
                  <a:schemeClr val="bg1"/>
                </a:solidFill>
                <a:latin typeface="Yu Gothic UI" panose="020B0500000000000000" pitchFamily="34" charset="-128"/>
                <a:ea typeface="Yu Gothic UI" panose="020B0500000000000000" pitchFamily="34" charset="-128"/>
              </a:rPr>
              <a:t>In firebase database we has three document :</a:t>
            </a:r>
          </a:p>
          <a:p>
            <a:endParaRPr lang="en-US" altLang="en-US" sz="2200" b="1" u="sng" dirty="0">
              <a:solidFill>
                <a:srgbClr val="44D9E6"/>
              </a:solidFill>
              <a:latin typeface="Yu Gothic UI" panose="020B0500000000000000" pitchFamily="34" charset="-128"/>
              <a:ea typeface="Yu Gothic UI" panose="020B0500000000000000" pitchFamily="34" charset="-128"/>
            </a:endParaRPr>
          </a:p>
          <a:p>
            <a:pPr marL="457200" indent="-457200">
              <a:buFont typeface="+mj-lt"/>
              <a:buAutoNum type="arabicPeriod"/>
            </a:pPr>
            <a:r>
              <a:rPr lang="en-US" altLang="en-US" sz="2200" b="1" u="sng" dirty="0">
                <a:solidFill>
                  <a:srgbClr val="44D9E6"/>
                </a:solidFill>
                <a:latin typeface="Yu Gothic UI" panose="020B0500000000000000" pitchFamily="34" charset="-128"/>
                <a:ea typeface="Yu Gothic UI" panose="020B0500000000000000" pitchFamily="34" charset="-128"/>
              </a:rPr>
              <a:t>Users : </a:t>
            </a:r>
            <a:r>
              <a:rPr lang="en-US" altLang="en-US" sz="2000" b="1" dirty="0">
                <a:solidFill>
                  <a:schemeClr val="bg1"/>
                </a:solidFill>
                <a:latin typeface="Yu Gothic UI" panose="020B0500000000000000" pitchFamily="34" charset="-128"/>
                <a:ea typeface="Yu Gothic UI" panose="020B0500000000000000" pitchFamily="34" charset="-128"/>
              </a:rPr>
              <a:t>it contains all data of patients that use our system.</a:t>
            </a:r>
          </a:p>
        </p:txBody>
      </p:sp>
      <p:pic>
        <p:nvPicPr>
          <p:cNvPr id="8" name="Picture 7">
            <a:extLst>
              <a:ext uri="{FF2B5EF4-FFF2-40B4-BE49-F238E27FC236}">
                <a16:creationId xmlns:a16="http://schemas.microsoft.com/office/drawing/2014/main" id="{60A44C3E-C8C6-4594-900A-2AC0DA0723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3869" y="2531162"/>
            <a:ext cx="4690343" cy="4261391"/>
          </a:xfrm>
          <a:prstGeom prst="rect">
            <a:avLst/>
          </a:prstGeom>
        </p:spPr>
      </p:pic>
    </p:spTree>
    <p:extLst>
      <p:ext uri="{BB962C8B-B14F-4D97-AF65-F5344CB8AC3E}">
        <p14:creationId xmlns:p14="http://schemas.microsoft.com/office/powerpoint/2010/main" val="27665637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2C27A19-C3A4-4703-B5CC-6788A689D2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1FB2A8C1-A691-404C-8D2A-D470CEFDBBF5}"/>
              </a:ext>
            </a:extLst>
          </p:cNvPr>
          <p:cNvSpPr txBox="1"/>
          <p:nvPr/>
        </p:nvSpPr>
        <p:spPr>
          <a:xfrm>
            <a:off x="530086" y="436135"/>
            <a:ext cx="7068867" cy="584775"/>
          </a:xfrm>
          <a:prstGeom prst="rect">
            <a:avLst/>
          </a:prstGeom>
          <a:noFill/>
        </p:spPr>
        <p:txBody>
          <a:bodyPr wrap="square" rtlCol="0">
            <a:spAutoFit/>
          </a:bodyPr>
          <a:lstStyle/>
          <a:p>
            <a:pPr algn="ctr"/>
            <a:r>
              <a:rPr lang="en-US" altLang="en-US" sz="3200" b="1" cap="all" dirty="0">
                <a:solidFill>
                  <a:srgbClr val="44D9E6"/>
                </a:solidFill>
                <a:latin typeface="Arial Black" panose="020B0A04020102020204" pitchFamily="34" charset="0"/>
              </a:rPr>
              <a:t> Firebase</a:t>
            </a:r>
          </a:p>
        </p:txBody>
      </p:sp>
      <p:sp>
        <p:nvSpPr>
          <p:cNvPr id="12" name="TextBox 11">
            <a:extLst>
              <a:ext uri="{FF2B5EF4-FFF2-40B4-BE49-F238E27FC236}">
                <a16:creationId xmlns:a16="http://schemas.microsoft.com/office/drawing/2014/main" id="{3085D9A8-D981-4371-9817-9362C9D18441}"/>
              </a:ext>
            </a:extLst>
          </p:cNvPr>
          <p:cNvSpPr txBox="1"/>
          <p:nvPr/>
        </p:nvSpPr>
        <p:spPr>
          <a:xfrm>
            <a:off x="371060" y="1314294"/>
            <a:ext cx="6509846" cy="738664"/>
          </a:xfrm>
          <a:prstGeom prst="rect">
            <a:avLst/>
          </a:prstGeom>
          <a:noFill/>
        </p:spPr>
        <p:txBody>
          <a:bodyPr wrap="square" rtlCol="0">
            <a:spAutoFit/>
          </a:bodyPr>
          <a:lstStyle/>
          <a:p>
            <a:pPr marL="457200" indent="-457200">
              <a:buFont typeface="+mj-lt"/>
              <a:buAutoNum type="arabicPeriod" startAt="2"/>
            </a:pPr>
            <a:r>
              <a:rPr lang="en-US" altLang="en-US" sz="2200" b="1" u="sng" dirty="0">
                <a:solidFill>
                  <a:srgbClr val="44D9E6"/>
                </a:solidFill>
                <a:latin typeface="Yu Gothic UI" panose="020B0500000000000000" pitchFamily="34" charset="-128"/>
                <a:ea typeface="Yu Gothic UI" panose="020B0500000000000000" pitchFamily="34" charset="-128"/>
              </a:rPr>
              <a:t>Patient Data : </a:t>
            </a:r>
            <a:r>
              <a:rPr lang="en-US" altLang="en-US" sz="2000" b="1" dirty="0">
                <a:solidFill>
                  <a:schemeClr val="bg1"/>
                </a:solidFill>
                <a:latin typeface="Yu Gothic UI" panose="020B0500000000000000" pitchFamily="34" charset="-128"/>
                <a:ea typeface="Yu Gothic UI" panose="020B0500000000000000" pitchFamily="34" charset="-128"/>
              </a:rPr>
              <a:t> it contains all reading of sensors for our patients.</a:t>
            </a:r>
          </a:p>
        </p:txBody>
      </p:sp>
      <p:pic>
        <p:nvPicPr>
          <p:cNvPr id="3" name="Picture 2">
            <a:extLst>
              <a:ext uri="{FF2B5EF4-FFF2-40B4-BE49-F238E27FC236}">
                <a16:creationId xmlns:a16="http://schemas.microsoft.com/office/drawing/2014/main" id="{7EA293D8-5852-42F1-A0D1-09185A21E0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3763" y="2206497"/>
            <a:ext cx="4940422" cy="4545487"/>
          </a:xfrm>
          <a:prstGeom prst="rect">
            <a:avLst/>
          </a:prstGeom>
        </p:spPr>
      </p:pic>
    </p:spTree>
    <p:extLst>
      <p:ext uri="{BB962C8B-B14F-4D97-AF65-F5344CB8AC3E}">
        <p14:creationId xmlns:p14="http://schemas.microsoft.com/office/powerpoint/2010/main" val="2627108699"/>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88E088-1980-4B9F-AF27-3A2DEF4DE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extBox 7">
            <a:extLst>
              <a:ext uri="{FF2B5EF4-FFF2-40B4-BE49-F238E27FC236}">
                <a16:creationId xmlns:a16="http://schemas.microsoft.com/office/drawing/2014/main" id="{44D0305F-30BE-48D4-AE40-FB4A647811A1}"/>
              </a:ext>
            </a:extLst>
          </p:cNvPr>
          <p:cNvSpPr txBox="1"/>
          <p:nvPr/>
        </p:nvSpPr>
        <p:spPr>
          <a:xfrm>
            <a:off x="530086" y="436135"/>
            <a:ext cx="7068867" cy="584775"/>
          </a:xfrm>
          <a:prstGeom prst="rect">
            <a:avLst/>
          </a:prstGeom>
          <a:noFill/>
        </p:spPr>
        <p:txBody>
          <a:bodyPr wrap="square" rtlCol="0">
            <a:spAutoFit/>
          </a:bodyPr>
          <a:lstStyle/>
          <a:p>
            <a:pPr algn="ctr"/>
            <a:r>
              <a:rPr lang="en-US" altLang="en-US" sz="3200" b="1" cap="all" dirty="0">
                <a:solidFill>
                  <a:srgbClr val="44D9E6"/>
                </a:solidFill>
                <a:latin typeface="Arial Black" panose="020B0A04020102020204" pitchFamily="34" charset="0"/>
              </a:rPr>
              <a:t> Firebase</a:t>
            </a:r>
          </a:p>
        </p:txBody>
      </p:sp>
      <p:sp>
        <p:nvSpPr>
          <p:cNvPr id="6" name="TextBox 5">
            <a:extLst>
              <a:ext uri="{FF2B5EF4-FFF2-40B4-BE49-F238E27FC236}">
                <a16:creationId xmlns:a16="http://schemas.microsoft.com/office/drawing/2014/main" id="{C87BE75F-7C87-4602-A86C-5DE5393C9AB1}"/>
              </a:ext>
            </a:extLst>
          </p:cNvPr>
          <p:cNvSpPr txBox="1"/>
          <p:nvPr/>
        </p:nvSpPr>
        <p:spPr>
          <a:xfrm>
            <a:off x="371060" y="1314294"/>
            <a:ext cx="6509846" cy="738664"/>
          </a:xfrm>
          <a:prstGeom prst="rect">
            <a:avLst/>
          </a:prstGeom>
          <a:noFill/>
        </p:spPr>
        <p:txBody>
          <a:bodyPr wrap="square" rtlCol="0">
            <a:spAutoFit/>
          </a:bodyPr>
          <a:lstStyle/>
          <a:p>
            <a:pPr marL="457200" indent="-457200">
              <a:buFont typeface="+mj-lt"/>
              <a:buAutoNum type="arabicPeriod" startAt="3"/>
            </a:pPr>
            <a:r>
              <a:rPr lang="en-US" altLang="en-US" sz="2200" b="1" u="sng" dirty="0">
                <a:solidFill>
                  <a:srgbClr val="44D9E6"/>
                </a:solidFill>
                <a:latin typeface="Yu Gothic UI" panose="020B0500000000000000" pitchFamily="34" charset="-128"/>
                <a:ea typeface="Yu Gothic UI" panose="020B0500000000000000" pitchFamily="34" charset="-128"/>
              </a:rPr>
              <a:t>Relative :</a:t>
            </a:r>
            <a:r>
              <a:rPr lang="en-US" altLang="en-US" sz="2200" b="1" dirty="0">
                <a:solidFill>
                  <a:srgbClr val="44D9E6"/>
                </a:solidFill>
                <a:latin typeface="Yu Gothic UI" panose="020B0500000000000000" pitchFamily="34" charset="-128"/>
                <a:ea typeface="Yu Gothic UI" panose="020B0500000000000000" pitchFamily="34" charset="-128"/>
              </a:rPr>
              <a:t>  </a:t>
            </a:r>
            <a:r>
              <a:rPr lang="en-US" altLang="en-US" sz="2000" b="1" dirty="0">
                <a:solidFill>
                  <a:schemeClr val="bg1"/>
                </a:solidFill>
                <a:latin typeface="Yu Gothic UI" panose="020B0500000000000000" pitchFamily="34" charset="-128"/>
                <a:ea typeface="Yu Gothic UI" panose="020B0500000000000000" pitchFamily="34" charset="-128"/>
              </a:rPr>
              <a:t>it contain all data of relative that monitor patient to help him if he is sick.</a:t>
            </a:r>
          </a:p>
        </p:txBody>
      </p:sp>
      <p:pic>
        <p:nvPicPr>
          <p:cNvPr id="3" name="Picture 2">
            <a:extLst>
              <a:ext uri="{FF2B5EF4-FFF2-40B4-BE49-F238E27FC236}">
                <a16:creationId xmlns:a16="http://schemas.microsoft.com/office/drawing/2014/main" id="{0829F18C-74D2-4AEF-B20A-2A58E242F929}"/>
              </a:ext>
            </a:extLst>
          </p:cNvPr>
          <p:cNvPicPr>
            <a:picLocks noChangeAspect="1"/>
          </p:cNvPicPr>
          <p:nvPr/>
        </p:nvPicPr>
        <p:blipFill rotWithShape="1">
          <a:blip r:embed="rId3">
            <a:extLst>
              <a:ext uri="{28A0092B-C50C-407E-A947-70E740481C1C}">
                <a14:useLocalDpi xmlns:a14="http://schemas.microsoft.com/office/drawing/2010/main" val="0"/>
              </a:ext>
            </a:extLst>
          </a:blip>
          <a:srcRect r="5498"/>
          <a:stretch/>
        </p:blipFill>
        <p:spPr>
          <a:xfrm>
            <a:off x="896153" y="2633040"/>
            <a:ext cx="5213100" cy="2614821"/>
          </a:xfrm>
          <a:prstGeom prst="rect">
            <a:avLst/>
          </a:prstGeom>
        </p:spPr>
      </p:pic>
    </p:spTree>
    <p:extLst>
      <p:ext uri="{BB962C8B-B14F-4D97-AF65-F5344CB8AC3E}">
        <p14:creationId xmlns:p14="http://schemas.microsoft.com/office/powerpoint/2010/main" val="9244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8B6D36-6D8D-4FA9-9E30-60B3D2926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5">
            <a:extLst>
              <a:ext uri="{FF2B5EF4-FFF2-40B4-BE49-F238E27FC236}">
                <a16:creationId xmlns:a16="http://schemas.microsoft.com/office/drawing/2014/main" id="{F270559D-20DB-4C91-B5F5-C2211066886F}"/>
              </a:ext>
            </a:extLst>
          </p:cNvPr>
          <p:cNvSpPr txBox="1"/>
          <p:nvPr/>
        </p:nvSpPr>
        <p:spPr>
          <a:xfrm>
            <a:off x="530086" y="251469"/>
            <a:ext cx="7068867" cy="584775"/>
          </a:xfrm>
          <a:prstGeom prst="rect">
            <a:avLst/>
          </a:prstGeom>
          <a:noFill/>
        </p:spPr>
        <p:txBody>
          <a:bodyPr wrap="square" rtlCol="0">
            <a:spAutoFit/>
          </a:bodyPr>
          <a:lstStyle/>
          <a:p>
            <a:pPr algn="ctr"/>
            <a:r>
              <a:rPr lang="en-US" altLang="en-US" sz="3200" b="1" cap="all" dirty="0">
                <a:solidFill>
                  <a:srgbClr val="44D9E6"/>
                </a:solidFill>
                <a:latin typeface="Arial Black" panose="020B0A04020102020204" pitchFamily="34" charset="0"/>
              </a:rPr>
              <a:t>Analysis</a:t>
            </a:r>
          </a:p>
        </p:txBody>
      </p:sp>
      <p:sp>
        <p:nvSpPr>
          <p:cNvPr id="2" name="Rectangle 1">
            <a:extLst>
              <a:ext uri="{FF2B5EF4-FFF2-40B4-BE49-F238E27FC236}">
                <a16:creationId xmlns:a16="http://schemas.microsoft.com/office/drawing/2014/main" id="{51E44139-6F11-403E-9861-C91BF2E28A8A}"/>
              </a:ext>
            </a:extLst>
          </p:cNvPr>
          <p:cNvSpPr/>
          <p:nvPr/>
        </p:nvSpPr>
        <p:spPr>
          <a:xfrm>
            <a:off x="211431" y="812248"/>
            <a:ext cx="2499402" cy="523220"/>
          </a:xfrm>
          <a:prstGeom prst="rect">
            <a:avLst/>
          </a:prstGeom>
        </p:spPr>
        <p:txBody>
          <a:bodyPr wrap="none">
            <a:spAutoFit/>
          </a:bodyPr>
          <a:lstStyle/>
          <a:p>
            <a:r>
              <a:rPr lang="en-US" altLang="en-US" sz="2800" dirty="0">
                <a:solidFill>
                  <a:srgbClr val="44D9E6"/>
                </a:solidFill>
                <a:latin typeface="Yu Gothic UI" panose="020B0500000000000000" pitchFamily="34" charset="-128"/>
                <a:ea typeface="Yu Gothic UI" panose="020B0500000000000000" pitchFamily="34" charset="-128"/>
              </a:rPr>
              <a:t>introduction :  </a:t>
            </a:r>
          </a:p>
        </p:txBody>
      </p:sp>
      <p:sp>
        <p:nvSpPr>
          <p:cNvPr id="12" name="Rectangle 9">
            <a:extLst>
              <a:ext uri="{FF2B5EF4-FFF2-40B4-BE49-F238E27FC236}">
                <a16:creationId xmlns:a16="http://schemas.microsoft.com/office/drawing/2014/main" id="{91759E17-BD13-46D2-B9E3-F929837D38CD}"/>
              </a:ext>
            </a:extLst>
          </p:cNvPr>
          <p:cNvSpPr>
            <a:spLocks noChangeArrowheads="1"/>
          </p:cNvSpPr>
          <p:nvPr/>
        </p:nvSpPr>
        <p:spPr bwMode="auto">
          <a:xfrm>
            <a:off x="0" y="70085"/>
            <a:ext cx="21672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0">
            <a:extLst>
              <a:ext uri="{FF2B5EF4-FFF2-40B4-BE49-F238E27FC236}">
                <a16:creationId xmlns:a16="http://schemas.microsoft.com/office/drawing/2014/main" id="{A46EB360-B0F1-4B45-A27D-0C30C61B5808}"/>
              </a:ext>
            </a:extLst>
          </p:cNvPr>
          <p:cNvSpPr>
            <a:spLocks noChangeArrowheads="1"/>
          </p:cNvSpPr>
          <p:nvPr/>
        </p:nvSpPr>
        <p:spPr bwMode="auto">
          <a:xfrm>
            <a:off x="0" y="82001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a:extLst>
              <a:ext uri="{FF2B5EF4-FFF2-40B4-BE49-F238E27FC236}">
                <a16:creationId xmlns:a16="http://schemas.microsoft.com/office/drawing/2014/main" id="{7B27B980-C885-48E5-82F1-952E5AF97E75}"/>
              </a:ext>
            </a:extLst>
          </p:cNvPr>
          <p:cNvPicPr>
            <a:picLocks noChangeAspect="1"/>
          </p:cNvPicPr>
          <p:nvPr/>
        </p:nvPicPr>
        <p:blipFill>
          <a:blip r:embed="rId3"/>
          <a:stretch>
            <a:fillRect/>
          </a:stretch>
        </p:blipFill>
        <p:spPr>
          <a:xfrm>
            <a:off x="341168" y="1388561"/>
            <a:ext cx="5491595" cy="5217969"/>
          </a:xfrm>
          <a:prstGeom prst="rect">
            <a:avLst/>
          </a:prstGeom>
        </p:spPr>
      </p:pic>
    </p:spTree>
    <p:extLst>
      <p:ext uri="{BB962C8B-B14F-4D97-AF65-F5344CB8AC3E}">
        <p14:creationId xmlns:p14="http://schemas.microsoft.com/office/powerpoint/2010/main" val="14253758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8B6D36-6D8D-4FA9-9E30-60B3D2926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5">
            <a:extLst>
              <a:ext uri="{FF2B5EF4-FFF2-40B4-BE49-F238E27FC236}">
                <a16:creationId xmlns:a16="http://schemas.microsoft.com/office/drawing/2014/main" id="{F270559D-20DB-4C91-B5F5-C2211066886F}"/>
              </a:ext>
            </a:extLst>
          </p:cNvPr>
          <p:cNvSpPr txBox="1"/>
          <p:nvPr/>
        </p:nvSpPr>
        <p:spPr>
          <a:xfrm>
            <a:off x="530086" y="251469"/>
            <a:ext cx="7068867" cy="584775"/>
          </a:xfrm>
          <a:prstGeom prst="rect">
            <a:avLst/>
          </a:prstGeom>
          <a:noFill/>
        </p:spPr>
        <p:txBody>
          <a:bodyPr wrap="square" rtlCol="0">
            <a:spAutoFit/>
          </a:bodyPr>
          <a:lstStyle/>
          <a:p>
            <a:pPr algn="ctr"/>
            <a:r>
              <a:rPr lang="en-US" altLang="en-US" sz="3200" b="1" cap="all" dirty="0">
                <a:solidFill>
                  <a:srgbClr val="44D9E6"/>
                </a:solidFill>
                <a:latin typeface="Arial Black" panose="020B0A04020102020204" pitchFamily="34" charset="0"/>
              </a:rPr>
              <a:t>Analysis</a:t>
            </a:r>
          </a:p>
        </p:txBody>
      </p:sp>
      <p:sp>
        <p:nvSpPr>
          <p:cNvPr id="2" name="Rectangle 1">
            <a:extLst>
              <a:ext uri="{FF2B5EF4-FFF2-40B4-BE49-F238E27FC236}">
                <a16:creationId xmlns:a16="http://schemas.microsoft.com/office/drawing/2014/main" id="{51E44139-6F11-403E-9861-C91BF2E28A8A}"/>
              </a:ext>
            </a:extLst>
          </p:cNvPr>
          <p:cNvSpPr/>
          <p:nvPr/>
        </p:nvSpPr>
        <p:spPr>
          <a:xfrm>
            <a:off x="211431" y="812248"/>
            <a:ext cx="1976823" cy="523220"/>
          </a:xfrm>
          <a:prstGeom prst="rect">
            <a:avLst/>
          </a:prstGeom>
        </p:spPr>
        <p:txBody>
          <a:bodyPr wrap="none">
            <a:spAutoFit/>
          </a:bodyPr>
          <a:lstStyle/>
          <a:p>
            <a:r>
              <a:rPr lang="en-US" altLang="en-US" sz="2800" dirty="0">
                <a:solidFill>
                  <a:srgbClr val="44D9E6"/>
                </a:solidFill>
                <a:latin typeface="Yu Gothic UI" panose="020B0500000000000000" pitchFamily="34" charset="-128"/>
                <a:ea typeface="Yu Gothic UI" panose="020B0500000000000000" pitchFamily="34" charset="-128"/>
              </a:rPr>
              <a:t>intuation :  </a:t>
            </a:r>
          </a:p>
        </p:txBody>
      </p:sp>
      <p:sp>
        <p:nvSpPr>
          <p:cNvPr id="11" name="Rectangle 10">
            <a:extLst>
              <a:ext uri="{FF2B5EF4-FFF2-40B4-BE49-F238E27FC236}">
                <a16:creationId xmlns:a16="http://schemas.microsoft.com/office/drawing/2014/main" id="{466575E2-2399-4C9B-BDAB-BA349DF04D6E}"/>
              </a:ext>
            </a:extLst>
          </p:cNvPr>
          <p:cNvSpPr/>
          <p:nvPr/>
        </p:nvSpPr>
        <p:spPr>
          <a:xfrm>
            <a:off x="211431" y="1735533"/>
            <a:ext cx="6660424" cy="3225114"/>
          </a:xfrm>
          <a:prstGeom prst="rect">
            <a:avLst/>
          </a:prstGeom>
        </p:spPr>
        <p:txBody>
          <a:bodyPr wrap="square">
            <a:spAutoFit/>
          </a:bodyPr>
          <a:lstStyle/>
          <a:p>
            <a:pPr>
              <a:lnSpc>
                <a:spcPct val="107000"/>
              </a:lnSpc>
              <a:spcAft>
                <a:spcPts val="800"/>
              </a:spcAft>
            </a:pPr>
            <a:r>
              <a:rPr lang="en-US" b="1" i="1" spc="25" dirty="0">
                <a:solidFill>
                  <a:schemeClr val="bg1"/>
                </a:solidFill>
                <a:latin typeface="Calibri" panose="020F0502020204030204" pitchFamily="34" charset="0"/>
                <a:ea typeface="Calibri" panose="020F0502020204030204" pitchFamily="34" charset="0"/>
                <a:cs typeface="Arial" panose="020B0604020202020204" pitchFamily="34" charset="0"/>
              </a:rPr>
              <a:t>We have used several</a:t>
            </a:r>
            <a:r>
              <a:rPr lang="ar-EG" b="1" i="1" spc="25" dirty="0">
                <a:solidFill>
                  <a:schemeClr val="bg1"/>
                </a:solidFill>
                <a:latin typeface="Calibri" panose="020F0502020204030204" pitchFamily="34" charset="0"/>
                <a:ea typeface="Calibri" panose="020F0502020204030204" pitchFamily="34" charset="0"/>
                <a:cs typeface="Arial" panose="020B0604020202020204" pitchFamily="34" charset="0"/>
              </a:rPr>
              <a:t> </a:t>
            </a:r>
            <a:r>
              <a:rPr lang="en-US" b="1" i="1" spc="25" dirty="0">
                <a:solidFill>
                  <a:schemeClr val="bg1"/>
                </a:solidFill>
                <a:latin typeface="Calibri" panose="020F0502020204030204" pitchFamily="34" charset="0"/>
                <a:ea typeface="Calibri" panose="020F0502020204030204" pitchFamily="34" charset="0"/>
                <a:cs typeface="Arial" panose="020B0604020202020204" pitchFamily="34" charset="0"/>
              </a:rPr>
              <a:t>machine learning  algorithms to get the highest accuracy  in classification of coronary artery disease</a:t>
            </a:r>
            <a:endParaRPr lang="en-US" dirty="0">
              <a:solidFill>
                <a:schemeClr val="bg1"/>
              </a:solidFill>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b="1" i="1" spc="25" dirty="0">
                <a:latin typeface="Calibri" panose="020F0502020204030204" pitchFamily="34" charset="0"/>
                <a:ea typeface="Calibri" panose="020F0502020204030204" pitchFamily="34" charset="0"/>
                <a:cs typeface="Arial" panose="020B0604020202020204" pitchFamily="34" charset="0"/>
              </a:rPr>
              <a:t> </a:t>
            </a:r>
            <a:endParaRPr lang="en-US"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2800" b="1" i="1" spc="25" dirty="0">
                <a:solidFill>
                  <a:srgbClr val="44D9E6"/>
                </a:solidFill>
                <a:latin typeface="Calibri" panose="020F0502020204030204" pitchFamily="34" charset="0"/>
                <a:ea typeface="Calibri" panose="020F0502020204030204" pitchFamily="34" charset="0"/>
                <a:cs typeface="Arial" panose="020B0604020202020204" pitchFamily="34" charset="0"/>
              </a:rPr>
              <a:t>1</a:t>
            </a:r>
            <a:r>
              <a:rPr lang="en-US" sz="2800" b="1" i="1" spc="25" baseline="30000" dirty="0">
                <a:solidFill>
                  <a:srgbClr val="44D9E6"/>
                </a:solidFill>
                <a:latin typeface="Calibri" panose="020F0502020204030204" pitchFamily="34" charset="0"/>
                <a:ea typeface="Calibri" panose="020F0502020204030204" pitchFamily="34" charset="0"/>
                <a:cs typeface="Arial" panose="020B0604020202020204" pitchFamily="34" charset="0"/>
              </a:rPr>
              <a:t>st</a:t>
            </a:r>
            <a:r>
              <a:rPr lang="en-US" sz="2800" b="1" i="1" spc="25" dirty="0">
                <a:solidFill>
                  <a:srgbClr val="44D9E6"/>
                </a:solidFill>
                <a:latin typeface="Calibri" panose="020F0502020204030204" pitchFamily="34" charset="0"/>
                <a:ea typeface="Calibri" panose="020F0502020204030204" pitchFamily="34" charset="0"/>
                <a:cs typeface="Arial" panose="020B0604020202020204" pitchFamily="34" charset="0"/>
              </a:rPr>
              <a:t> algorithm: </a:t>
            </a:r>
          </a:p>
          <a:p>
            <a:pPr>
              <a:lnSpc>
                <a:spcPct val="107000"/>
              </a:lnSpc>
              <a:spcAft>
                <a:spcPts val="800"/>
              </a:spcAft>
            </a:pPr>
            <a:endParaRPr lang="en-US" dirty="0">
              <a:solidFill>
                <a:schemeClr val="bg1"/>
              </a:solidFill>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2000" b="1" i="1" spc="25" dirty="0">
                <a:solidFill>
                  <a:srgbClr val="44D9E6"/>
                </a:solidFill>
                <a:latin typeface="Calibri" panose="020F0502020204030204" pitchFamily="34" charset="0"/>
                <a:ea typeface="Calibri" panose="020F0502020204030204" pitchFamily="34" charset="0"/>
                <a:cs typeface="Arial" panose="020B0604020202020204" pitchFamily="34" charset="0"/>
              </a:rPr>
              <a:t>Logistic Regression</a:t>
            </a:r>
            <a:r>
              <a:rPr lang="en-US" sz="2000" b="1" i="1" spc="25" dirty="0">
                <a:solidFill>
                  <a:schemeClr val="bg1"/>
                </a:solidFill>
                <a:latin typeface="Calibri" panose="020F0502020204030204" pitchFamily="34" charset="0"/>
                <a:ea typeface="Calibri" panose="020F0502020204030204" pitchFamily="34" charset="0"/>
                <a:cs typeface="Arial" panose="020B0604020202020204" pitchFamily="34" charset="0"/>
              </a:rPr>
              <a:t>: is one of the most common classification algorithms.</a:t>
            </a:r>
            <a:endParaRPr lang="en-US" sz="2000" dirty="0">
              <a:solidFill>
                <a:schemeClr val="bg1"/>
              </a:solidFill>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2000" b="1" i="1" spc="25" dirty="0">
                <a:solidFill>
                  <a:schemeClr val="bg1"/>
                </a:solidFill>
                <a:latin typeface="Calibri" panose="020F0502020204030204" pitchFamily="34" charset="0"/>
                <a:ea typeface="Calibri" panose="020F0502020204030204" pitchFamily="34" charset="0"/>
                <a:cs typeface="Arial" panose="020B0604020202020204" pitchFamily="34" charset="0"/>
              </a:rPr>
              <a:t>And these were the training and the test accuracy:</a:t>
            </a:r>
            <a:endParaRPr lang="en-US" sz="2000" dirty="0">
              <a:solidFill>
                <a:schemeClr val="bg1"/>
              </a:solidFill>
              <a:latin typeface="Calibri" panose="020F0502020204030204" pitchFamily="34" charset="0"/>
              <a:ea typeface="Calibri" panose="020F0502020204030204" pitchFamily="34" charset="0"/>
              <a:cs typeface="Arial" panose="020B0604020202020204" pitchFamily="34" charset="0"/>
            </a:endParaRPr>
          </a:p>
        </p:txBody>
      </p:sp>
      <p:sp>
        <p:nvSpPr>
          <p:cNvPr id="12" name="Rectangle 9">
            <a:extLst>
              <a:ext uri="{FF2B5EF4-FFF2-40B4-BE49-F238E27FC236}">
                <a16:creationId xmlns:a16="http://schemas.microsoft.com/office/drawing/2014/main" id="{91759E17-BD13-46D2-B9E3-F929837D38CD}"/>
              </a:ext>
            </a:extLst>
          </p:cNvPr>
          <p:cNvSpPr>
            <a:spLocks noChangeArrowheads="1"/>
          </p:cNvSpPr>
          <p:nvPr/>
        </p:nvSpPr>
        <p:spPr bwMode="auto">
          <a:xfrm>
            <a:off x="0" y="70085"/>
            <a:ext cx="21672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32" name="Picture 13">
            <a:extLst>
              <a:ext uri="{FF2B5EF4-FFF2-40B4-BE49-F238E27FC236}">
                <a16:creationId xmlns:a16="http://schemas.microsoft.com/office/drawing/2014/main" id="{8A949CA6-99A1-4E15-9CBB-F7B27CBF61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31" y="5123977"/>
            <a:ext cx="5786929" cy="92177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0">
            <a:extLst>
              <a:ext uri="{FF2B5EF4-FFF2-40B4-BE49-F238E27FC236}">
                <a16:creationId xmlns:a16="http://schemas.microsoft.com/office/drawing/2014/main" id="{A46EB360-B0F1-4B45-A27D-0C30C61B5808}"/>
              </a:ext>
            </a:extLst>
          </p:cNvPr>
          <p:cNvSpPr>
            <a:spLocks noChangeArrowheads="1"/>
          </p:cNvSpPr>
          <p:nvPr/>
        </p:nvSpPr>
        <p:spPr bwMode="auto">
          <a:xfrm>
            <a:off x="0" y="82001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4316131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8B6D36-6D8D-4FA9-9E30-60B3D2926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085"/>
            <a:ext cx="9144000" cy="6858000"/>
          </a:xfrm>
          <a:prstGeom prst="rect">
            <a:avLst/>
          </a:prstGeom>
        </p:spPr>
      </p:pic>
      <p:sp>
        <p:nvSpPr>
          <p:cNvPr id="6" name="TextBox 5">
            <a:extLst>
              <a:ext uri="{FF2B5EF4-FFF2-40B4-BE49-F238E27FC236}">
                <a16:creationId xmlns:a16="http://schemas.microsoft.com/office/drawing/2014/main" id="{F270559D-20DB-4C91-B5F5-C2211066886F}"/>
              </a:ext>
            </a:extLst>
          </p:cNvPr>
          <p:cNvSpPr txBox="1"/>
          <p:nvPr/>
        </p:nvSpPr>
        <p:spPr>
          <a:xfrm>
            <a:off x="530086" y="251469"/>
            <a:ext cx="7068867" cy="584775"/>
          </a:xfrm>
          <a:prstGeom prst="rect">
            <a:avLst/>
          </a:prstGeom>
          <a:noFill/>
        </p:spPr>
        <p:txBody>
          <a:bodyPr wrap="square" rtlCol="0">
            <a:spAutoFit/>
          </a:bodyPr>
          <a:lstStyle/>
          <a:p>
            <a:pPr algn="ctr"/>
            <a:r>
              <a:rPr lang="en-US" altLang="en-US" sz="3200" b="1" cap="all" dirty="0">
                <a:solidFill>
                  <a:srgbClr val="44D9E6"/>
                </a:solidFill>
                <a:latin typeface="Arial Black" panose="020B0A04020102020204" pitchFamily="34" charset="0"/>
              </a:rPr>
              <a:t>Analysis</a:t>
            </a:r>
          </a:p>
        </p:txBody>
      </p:sp>
      <p:sp>
        <p:nvSpPr>
          <p:cNvPr id="11" name="Rectangle 10">
            <a:extLst>
              <a:ext uri="{FF2B5EF4-FFF2-40B4-BE49-F238E27FC236}">
                <a16:creationId xmlns:a16="http://schemas.microsoft.com/office/drawing/2014/main" id="{466575E2-2399-4C9B-BDAB-BA349DF04D6E}"/>
              </a:ext>
            </a:extLst>
          </p:cNvPr>
          <p:cNvSpPr/>
          <p:nvPr/>
        </p:nvSpPr>
        <p:spPr>
          <a:xfrm>
            <a:off x="211431" y="1123864"/>
            <a:ext cx="6660424" cy="1887055"/>
          </a:xfrm>
          <a:prstGeom prst="rect">
            <a:avLst/>
          </a:prstGeom>
        </p:spPr>
        <p:txBody>
          <a:bodyPr wrap="square">
            <a:spAutoFit/>
          </a:bodyPr>
          <a:lstStyle/>
          <a:p>
            <a:pPr>
              <a:lnSpc>
                <a:spcPct val="107000"/>
              </a:lnSpc>
              <a:spcAft>
                <a:spcPts val="800"/>
              </a:spcAft>
            </a:pPr>
            <a:r>
              <a:rPr lang="en-US" sz="2800" b="1" i="1" spc="25" dirty="0">
                <a:solidFill>
                  <a:srgbClr val="44D9E6"/>
                </a:solidFill>
                <a:latin typeface="Calibri" panose="020F0502020204030204" pitchFamily="34" charset="0"/>
                <a:ea typeface="Calibri" panose="020F0502020204030204" pitchFamily="34" charset="0"/>
                <a:cs typeface="Arial" panose="020B0604020202020204" pitchFamily="34" charset="0"/>
              </a:rPr>
              <a:t> </a:t>
            </a:r>
            <a:r>
              <a:rPr lang="en-US" sz="2800" b="1" i="1" dirty="0">
                <a:solidFill>
                  <a:srgbClr val="44D9E6"/>
                </a:solidFill>
              </a:rPr>
              <a:t>2</a:t>
            </a:r>
            <a:r>
              <a:rPr lang="en-US" sz="2800" b="1" i="1" baseline="30000" dirty="0">
                <a:solidFill>
                  <a:srgbClr val="44D9E6"/>
                </a:solidFill>
              </a:rPr>
              <a:t>nd</a:t>
            </a:r>
            <a:r>
              <a:rPr lang="en-US" sz="2800" b="1" i="1" dirty="0">
                <a:solidFill>
                  <a:srgbClr val="44D9E6"/>
                </a:solidFill>
              </a:rPr>
              <a:t> </a:t>
            </a:r>
            <a:r>
              <a:rPr lang="en-US" sz="2800" dirty="0">
                <a:solidFill>
                  <a:srgbClr val="44D9E6"/>
                </a:solidFill>
              </a:rPr>
              <a:t> </a:t>
            </a:r>
            <a:r>
              <a:rPr lang="en-US" sz="2800" b="1" i="1" dirty="0">
                <a:solidFill>
                  <a:srgbClr val="44D9E6"/>
                </a:solidFill>
              </a:rPr>
              <a:t>algorithm:</a:t>
            </a:r>
            <a:endParaRPr lang="en-US" sz="2400" dirty="0">
              <a:solidFill>
                <a:schemeClr val="bg1"/>
              </a:solidFill>
            </a:endParaRPr>
          </a:p>
          <a:p>
            <a:r>
              <a:rPr lang="en-US" sz="2000" b="1" dirty="0">
                <a:solidFill>
                  <a:srgbClr val="44D9E6"/>
                </a:solidFill>
              </a:rPr>
              <a:t>Support Vector Machine</a:t>
            </a:r>
            <a:r>
              <a:rPr lang="en-US" sz="2000" b="1" dirty="0">
                <a:solidFill>
                  <a:schemeClr val="bg1"/>
                </a:solidFill>
              </a:rPr>
              <a:t>: Its is usually used with small dataset.</a:t>
            </a:r>
          </a:p>
          <a:p>
            <a:endParaRPr lang="en-US" sz="2000" dirty="0">
              <a:solidFill>
                <a:schemeClr val="bg1"/>
              </a:solidFill>
            </a:endParaRPr>
          </a:p>
          <a:p>
            <a:r>
              <a:rPr lang="en-US" sz="2000" b="1" i="1" dirty="0">
                <a:solidFill>
                  <a:schemeClr val="bg1"/>
                </a:solidFill>
              </a:rPr>
              <a:t>And these were the training and the test accuracy:</a:t>
            </a:r>
            <a:endParaRPr lang="en-US" sz="2000" dirty="0">
              <a:solidFill>
                <a:schemeClr val="bg1"/>
              </a:solidFill>
            </a:endParaRPr>
          </a:p>
        </p:txBody>
      </p:sp>
      <p:sp>
        <p:nvSpPr>
          <p:cNvPr id="12" name="Rectangle 9">
            <a:extLst>
              <a:ext uri="{FF2B5EF4-FFF2-40B4-BE49-F238E27FC236}">
                <a16:creationId xmlns:a16="http://schemas.microsoft.com/office/drawing/2014/main" id="{91759E17-BD13-46D2-B9E3-F929837D38CD}"/>
              </a:ext>
            </a:extLst>
          </p:cNvPr>
          <p:cNvSpPr>
            <a:spLocks noChangeArrowheads="1"/>
          </p:cNvSpPr>
          <p:nvPr/>
        </p:nvSpPr>
        <p:spPr bwMode="auto">
          <a:xfrm>
            <a:off x="0" y="70085"/>
            <a:ext cx="21672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0">
            <a:extLst>
              <a:ext uri="{FF2B5EF4-FFF2-40B4-BE49-F238E27FC236}">
                <a16:creationId xmlns:a16="http://schemas.microsoft.com/office/drawing/2014/main" id="{A46EB360-B0F1-4B45-A27D-0C30C61B5808}"/>
              </a:ext>
            </a:extLst>
          </p:cNvPr>
          <p:cNvSpPr>
            <a:spLocks noChangeArrowheads="1"/>
          </p:cNvSpPr>
          <p:nvPr/>
        </p:nvSpPr>
        <p:spPr bwMode="auto">
          <a:xfrm>
            <a:off x="0" y="82001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F3318787-2297-478C-AA8F-75F94752F1F2}"/>
              </a:ext>
            </a:extLst>
          </p:cNvPr>
          <p:cNvSpPr>
            <a:spLocks noChangeArrowheads="1"/>
          </p:cNvSpPr>
          <p:nvPr/>
        </p:nvSpPr>
        <p:spPr bwMode="auto">
          <a:xfrm>
            <a:off x="0" y="-176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12">
            <a:extLst>
              <a:ext uri="{FF2B5EF4-FFF2-40B4-BE49-F238E27FC236}">
                <a16:creationId xmlns:a16="http://schemas.microsoft.com/office/drawing/2014/main" id="{9FAEF18E-6246-4C05-861D-0176CD333D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277" y="3191396"/>
            <a:ext cx="5403273" cy="47820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F9030E2-4FA4-48DE-9BC0-DBA0B32F7F8C}"/>
              </a:ext>
            </a:extLst>
          </p:cNvPr>
          <p:cNvSpPr>
            <a:spLocks noChangeArrowheads="1"/>
          </p:cNvSpPr>
          <p:nvPr/>
        </p:nvSpPr>
        <p:spPr bwMode="auto">
          <a:xfrm>
            <a:off x="0" y="8572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4738F81F-1374-4E0A-98E9-8E5E85B7C442}"/>
              </a:ext>
            </a:extLst>
          </p:cNvPr>
          <p:cNvSpPr/>
          <p:nvPr/>
        </p:nvSpPr>
        <p:spPr>
          <a:xfrm>
            <a:off x="184731" y="3847082"/>
            <a:ext cx="6535733" cy="726737"/>
          </a:xfrm>
          <a:prstGeom prst="rect">
            <a:avLst/>
          </a:prstGeom>
        </p:spPr>
        <p:txBody>
          <a:bodyPr wrap="square">
            <a:spAutoFit/>
          </a:bodyPr>
          <a:lstStyle/>
          <a:p>
            <a:pPr>
              <a:lnSpc>
                <a:spcPct val="107000"/>
              </a:lnSpc>
              <a:spcAft>
                <a:spcPts val="800"/>
              </a:spcAft>
            </a:pPr>
            <a:r>
              <a:rPr lang="en-US" sz="2000" b="1" dirty="0">
                <a:solidFill>
                  <a:schemeClr val="bg1"/>
                </a:solidFill>
                <a:latin typeface="Yu Gothic UI" panose="020B0500000000000000" pitchFamily="34" charset="-128"/>
                <a:ea typeface="Yu Gothic UI" panose="020B0500000000000000" pitchFamily="34" charset="-128"/>
                <a:cs typeface="Arial" panose="020B0604020202020204" pitchFamily="34" charset="0"/>
              </a:rPr>
              <a:t>It is obviously works with high training accuracy but too low in testing accuracy.</a:t>
            </a:r>
          </a:p>
        </p:txBody>
      </p:sp>
      <p:sp>
        <p:nvSpPr>
          <p:cNvPr id="10" name="Rectangle 9">
            <a:extLst>
              <a:ext uri="{FF2B5EF4-FFF2-40B4-BE49-F238E27FC236}">
                <a16:creationId xmlns:a16="http://schemas.microsoft.com/office/drawing/2014/main" id="{1A7FBB5E-2034-4B73-AD5D-689553D98320}"/>
              </a:ext>
            </a:extLst>
          </p:cNvPr>
          <p:cNvSpPr/>
          <p:nvPr/>
        </p:nvSpPr>
        <p:spPr>
          <a:xfrm>
            <a:off x="323277" y="4809535"/>
            <a:ext cx="4572000" cy="621067"/>
          </a:xfrm>
          <a:prstGeom prst="rect">
            <a:avLst/>
          </a:prstGeom>
        </p:spPr>
        <p:txBody>
          <a:bodyPr>
            <a:spAutoFit/>
          </a:bodyPr>
          <a:lstStyle/>
          <a:p>
            <a:r>
              <a:rPr lang="en-US" b="1" dirty="0">
                <a:solidFill>
                  <a:srgbClr val="44D9E6"/>
                </a:solidFill>
                <a:latin typeface="Yu Gothic UI" panose="020B0500000000000000" pitchFamily="34" charset="-128"/>
                <a:ea typeface="Yu Gothic UI" panose="020B0500000000000000" pitchFamily="34" charset="-128"/>
              </a:rPr>
              <a:t>SVM with scaling.</a:t>
            </a:r>
            <a:endParaRPr lang="en-US" dirty="0">
              <a:solidFill>
                <a:srgbClr val="44D9E6"/>
              </a:solidFill>
              <a:latin typeface="Yu Gothic UI" panose="020B0500000000000000" pitchFamily="34" charset="-128"/>
              <a:ea typeface="Yu Gothic UI" panose="020B0500000000000000" pitchFamily="34" charset="-128"/>
            </a:endParaRPr>
          </a:p>
          <a:p>
            <a:pPr>
              <a:lnSpc>
                <a:spcPct val="107000"/>
              </a:lnSpc>
              <a:spcAft>
                <a:spcPts val="800"/>
              </a:spcAft>
            </a:pPr>
            <a:endParaRPr lang="en-US" sz="1600" dirty="0">
              <a:solidFill>
                <a:schemeClr val="bg1"/>
              </a:solidFill>
            </a:endParaRPr>
          </a:p>
        </p:txBody>
      </p:sp>
      <p:pic>
        <p:nvPicPr>
          <p:cNvPr id="17" name="Picture 14">
            <a:extLst>
              <a:ext uri="{FF2B5EF4-FFF2-40B4-BE49-F238E27FC236}">
                <a16:creationId xmlns:a16="http://schemas.microsoft.com/office/drawing/2014/main" id="{7CA14890-7999-45ED-B8E2-826C53B242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174" y="5430602"/>
            <a:ext cx="5607478" cy="607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284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8B6D36-6D8D-4FA9-9E30-60B3D2926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940"/>
            <a:ext cx="9144000" cy="6858000"/>
          </a:xfrm>
          <a:prstGeom prst="rect">
            <a:avLst/>
          </a:prstGeom>
        </p:spPr>
      </p:pic>
      <p:sp>
        <p:nvSpPr>
          <p:cNvPr id="6" name="TextBox 5">
            <a:extLst>
              <a:ext uri="{FF2B5EF4-FFF2-40B4-BE49-F238E27FC236}">
                <a16:creationId xmlns:a16="http://schemas.microsoft.com/office/drawing/2014/main" id="{F270559D-20DB-4C91-B5F5-C2211066886F}"/>
              </a:ext>
            </a:extLst>
          </p:cNvPr>
          <p:cNvSpPr txBox="1"/>
          <p:nvPr/>
        </p:nvSpPr>
        <p:spPr>
          <a:xfrm>
            <a:off x="530086" y="251469"/>
            <a:ext cx="7068867" cy="584775"/>
          </a:xfrm>
          <a:prstGeom prst="rect">
            <a:avLst/>
          </a:prstGeom>
          <a:noFill/>
        </p:spPr>
        <p:txBody>
          <a:bodyPr wrap="square" rtlCol="0">
            <a:spAutoFit/>
          </a:bodyPr>
          <a:lstStyle/>
          <a:p>
            <a:pPr algn="ctr"/>
            <a:r>
              <a:rPr lang="en-US" altLang="en-US" sz="3200" b="1" cap="all" dirty="0">
                <a:solidFill>
                  <a:srgbClr val="44D9E6"/>
                </a:solidFill>
                <a:latin typeface="Arial Black" panose="020B0A04020102020204" pitchFamily="34" charset="0"/>
              </a:rPr>
              <a:t>Analysis</a:t>
            </a:r>
          </a:p>
        </p:txBody>
      </p:sp>
      <p:sp>
        <p:nvSpPr>
          <p:cNvPr id="11" name="Rectangle 10">
            <a:extLst>
              <a:ext uri="{FF2B5EF4-FFF2-40B4-BE49-F238E27FC236}">
                <a16:creationId xmlns:a16="http://schemas.microsoft.com/office/drawing/2014/main" id="{466575E2-2399-4C9B-BDAB-BA349DF04D6E}"/>
              </a:ext>
            </a:extLst>
          </p:cNvPr>
          <p:cNvSpPr/>
          <p:nvPr/>
        </p:nvSpPr>
        <p:spPr>
          <a:xfrm>
            <a:off x="216726" y="873478"/>
            <a:ext cx="6660424" cy="3909853"/>
          </a:xfrm>
          <a:prstGeom prst="rect">
            <a:avLst/>
          </a:prstGeom>
        </p:spPr>
        <p:txBody>
          <a:bodyPr wrap="square">
            <a:spAutoFit/>
          </a:bodyPr>
          <a:lstStyle/>
          <a:p>
            <a:r>
              <a:rPr lang="en-US" sz="2800" b="1" i="1" dirty="0">
                <a:solidFill>
                  <a:srgbClr val="44D9E6"/>
                </a:solidFill>
              </a:rPr>
              <a:t>3</a:t>
            </a:r>
            <a:r>
              <a:rPr lang="en-US" sz="2800" b="1" i="1" baseline="30000" dirty="0">
                <a:solidFill>
                  <a:srgbClr val="44D9E6"/>
                </a:solidFill>
              </a:rPr>
              <a:t>rd</a:t>
            </a:r>
            <a:r>
              <a:rPr lang="en-US" sz="2800" b="1" i="1" dirty="0">
                <a:solidFill>
                  <a:srgbClr val="44D9E6"/>
                </a:solidFill>
              </a:rPr>
              <a:t> </a:t>
            </a:r>
            <a:r>
              <a:rPr lang="en-US" sz="2800" dirty="0">
                <a:solidFill>
                  <a:srgbClr val="44D9E6"/>
                </a:solidFill>
              </a:rPr>
              <a:t> </a:t>
            </a:r>
            <a:r>
              <a:rPr lang="en-US" sz="2800" b="1" i="1" dirty="0">
                <a:solidFill>
                  <a:srgbClr val="44D9E6"/>
                </a:solidFill>
              </a:rPr>
              <a:t>algorithm:</a:t>
            </a:r>
            <a:r>
              <a:rPr lang="en-US" sz="2800" b="1" dirty="0">
                <a:solidFill>
                  <a:srgbClr val="44D9E6"/>
                </a:solidFill>
              </a:rPr>
              <a:t> </a:t>
            </a:r>
            <a:endParaRPr lang="ar-EG" sz="2800" b="1" dirty="0">
              <a:solidFill>
                <a:srgbClr val="44D9E6"/>
              </a:solidFill>
            </a:endParaRPr>
          </a:p>
          <a:p>
            <a:endParaRPr lang="en-US" dirty="0"/>
          </a:p>
          <a:p>
            <a:r>
              <a:rPr lang="en-US" b="1" i="1" dirty="0">
                <a:solidFill>
                  <a:srgbClr val="44D9E6"/>
                </a:solidFill>
              </a:rPr>
              <a:t>Multi-layer Perceptron: </a:t>
            </a:r>
            <a:r>
              <a:rPr lang="en-US" b="1" i="1" dirty="0">
                <a:solidFill>
                  <a:schemeClr val="bg1"/>
                </a:solidFill>
              </a:rPr>
              <a:t> is a supervised learning algorithm, It is different from logistic regression, in that between the input and the output layer there can be one or more non-linear layers called hidden layers.</a:t>
            </a:r>
            <a:endParaRPr lang="en-US" dirty="0">
              <a:solidFill>
                <a:schemeClr val="bg1"/>
              </a:solidFill>
            </a:endParaRPr>
          </a:p>
          <a:p>
            <a:endParaRPr lang="en-US" sz="2800" dirty="0">
              <a:solidFill>
                <a:srgbClr val="44D9E6"/>
              </a:solidFill>
              <a:latin typeface="Yu Gothic UI" panose="020B0500000000000000" pitchFamily="34" charset="-128"/>
              <a:ea typeface="Yu Gothic UI" panose="020B0500000000000000" pitchFamily="34" charset="-128"/>
            </a:endParaRPr>
          </a:p>
          <a:p>
            <a:pPr>
              <a:lnSpc>
                <a:spcPct val="107000"/>
              </a:lnSpc>
              <a:spcAft>
                <a:spcPts val="800"/>
              </a:spcAft>
            </a:pPr>
            <a:endParaRPr lang="en-US" sz="2400" dirty="0">
              <a:solidFill>
                <a:schemeClr val="bg1"/>
              </a:solidFill>
            </a:endParaRPr>
          </a:p>
          <a:p>
            <a:pPr>
              <a:lnSpc>
                <a:spcPct val="107000"/>
              </a:lnSpc>
              <a:spcAft>
                <a:spcPts val="800"/>
              </a:spcAft>
            </a:pPr>
            <a:r>
              <a:rPr lang="en-US" b="1" dirty="0">
                <a:solidFill>
                  <a:schemeClr val="bg1"/>
                </a:solidFill>
              </a:rPr>
              <a:t>Both Accuracy are too low because we haven’t applied the scaling yet.  </a:t>
            </a:r>
            <a:endParaRPr lang="en-US" sz="2400" dirty="0">
              <a:solidFill>
                <a:schemeClr val="bg1"/>
              </a:solidFill>
            </a:endParaRPr>
          </a:p>
          <a:p>
            <a:pPr>
              <a:lnSpc>
                <a:spcPct val="107000"/>
              </a:lnSpc>
              <a:spcAft>
                <a:spcPts val="800"/>
              </a:spcAft>
            </a:pPr>
            <a:r>
              <a:rPr lang="en-US" sz="2400" b="1" i="1" dirty="0">
                <a:solidFill>
                  <a:srgbClr val="44D9E6"/>
                </a:solidFill>
              </a:rPr>
              <a:t>MLP </a:t>
            </a:r>
            <a:r>
              <a:rPr lang="en-US" sz="2400" b="1" dirty="0">
                <a:solidFill>
                  <a:srgbClr val="44D9E6"/>
                </a:solidFill>
              </a:rPr>
              <a:t>with scaling.</a:t>
            </a:r>
            <a:endParaRPr lang="en-US" sz="2400" dirty="0">
              <a:solidFill>
                <a:srgbClr val="44D9E6"/>
              </a:solidFill>
            </a:endParaRPr>
          </a:p>
        </p:txBody>
      </p:sp>
      <p:sp>
        <p:nvSpPr>
          <p:cNvPr id="12" name="Rectangle 9">
            <a:extLst>
              <a:ext uri="{FF2B5EF4-FFF2-40B4-BE49-F238E27FC236}">
                <a16:creationId xmlns:a16="http://schemas.microsoft.com/office/drawing/2014/main" id="{91759E17-BD13-46D2-B9E3-F929837D38CD}"/>
              </a:ext>
            </a:extLst>
          </p:cNvPr>
          <p:cNvSpPr>
            <a:spLocks noChangeArrowheads="1"/>
          </p:cNvSpPr>
          <p:nvPr/>
        </p:nvSpPr>
        <p:spPr bwMode="auto">
          <a:xfrm>
            <a:off x="0" y="70085"/>
            <a:ext cx="21672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0">
            <a:extLst>
              <a:ext uri="{FF2B5EF4-FFF2-40B4-BE49-F238E27FC236}">
                <a16:creationId xmlns:a16="http://schemas.microsoft.com/office/drawing/2014/main" id="{A46EB360-B0F1-4B45-A27D-0C30C61B5808}"/>
              </a:ext>
            </a:extLst>
          </p:cNvPr>
          <p:cNvSpPr>
            <a:spLocks noChangeArrowheads="1"/>
          </p:cNvSpPr>
          <p:nvPr/>
        </p:nvSpPr>
        <p:spPr bwMode="auto">
          <a:xfrm>
            <a:off x="0" y="82001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F3318787-2297-478C-AA8F-75F94752F1F2}"/>
              </a:ext>
            </a:extLst>
          </p:cNvPr>
          <p:cNvSpPr>
            <a:spLocks noChangeArrowheads="1"/>
          </p:cNvSpPr>
          <p:nvPr/>
        </p:nvSpPr>
        <p:spPr bwMode="auto">
          <a:xfrm>
            <a:off x="0" y="-176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3F9030E2-4FA4-48DE-9BC0-DBA0B32F7F8C}"/>
              </a:ext>
            </a:extLst>
          </p:cNvPr>
          <p:cNvSpPr>
            <a:spLocks noChangeArrowheads="1"/>
          </p:cNvSpPr>
          <p:nvPr/>
        </p:nvSpPr>
        <p:spPr bwMode="auto">
          <a:xfrm>
            <a:off x="0" y="8572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199F50D0-E971-44AF-8ECA-EE589290C44B}"/>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6">
            <a:extLst>
              <a:ext uri="{FF2B5EF4-FFF2-40B4-BE49-F238E27FC236}">
                <a16:creationId xmlns:a16="http://schemas.microsoft.com/office/drawing/2014/main" id="{59A1AAB3-7334-4874-B359-B0B3793A2E87}"/>
              </a:ext>
            </a:extLst>
          </p:cNvPr>
          <p:cNvSpPr>
            <a:spLocks noChangeArrowheads="1"/>
          </p:cNvSpPr>
          <p:nvPr/>
        </p:nvSpPr>
        <p:spPr bwMode="auto">
          <a:xfrm>
            <a:off x="322267" y="4852024"/>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solidFill>
              <a:effectLst/>
              <a:latin typeface="Yu Gothic UI" panose="020B0500000000000000" pitchFamily="34" charset="-128"/>
              <a:ea typeface="Yu Gothic UI" panose="020B0500000000000000" pitchFamily="34" charset="-128"/>
            </a:endParaRPr>
          </a:p>
        </p:txBody>
      </p:sp>
      <p:pic>
        <p:nvPicPr>
          <p:cNvPr id="17" name="Picture 16">
            <a:extLst>
              <a:ext uri="{FF2B5EF4-FFF2-40B4-BE49-F238E27FC236}">
                <a16:creationId xmlns:a16="http://schemas.microsoft.com/office/drawing/2014/main" id="{E76C9F49-2873-4F8C-A42D-25B93FBEF9C7}"/>
              </a:ext>
            </a:extLst>
          </p:cNvPr>
          <p:cNvPicPr/>
          <p:nvPr/>
        </p:nvPicPr>
        <p:blipFill>
          <a:blip r:embed="rId3"/>
          <a:stretch>
            <a:fillRect/>
          </a:stretch>
        </p:blipFill>
        <p:spPr>
          <a:xfrm>
            <a:off x="216725" y="3009900"/>
            <a:ext cx="4951019" cy="419100"/>
          </a:xfrm>
          <a:prstGeom prst="rect">
            <a:avLst/>
          </a:prstGeom>
        </p:spPr>
      </p:pic>
      <p:pic>
        <p:nvPicPr>
          <p:cNvPr id="18" name="Picture 17">
            <a:extLst>
              <a:ext uri="{FF2B5EF4-FFF2-40B4-BE49-F238E27FC236}">
                <a16:creationId xmlns:a16="http://schemas.microsoft.com/office/drawing/2014/main" id="{CAFC1F04-28A4-4BF7-892F-11D31E1E01F0}"/>
              </a:ext>
            </a:extLst>
          </p:cNvPr>
          <p:cNvPicPr/>
          <p:nvPr/>
        </p:nvPicPr>
        <p:blipFill>
          <a:blip r:embed="rId4"/>
          <a:stretch>
            <a:fillRect/>
          </a:stretch>
        </p:blipFill>
        <p:spPr>
          <a:xfrm>
            <a:off x="184731" y="5082702"/>
            <a:ext cx="6313051" cy="476250"/>
          </a:xfrm>
          <a:prstGeom prst="rect">
            <a:avLst/>
          </a:prstGeom>
        </p:spPr>
      </p:pic>
      <p:sp>
        <p:nvSpPr>
          <p:cNvPr id="14" name="Rectangle 13">
            <a:extLst>
              <a:ext uri="{FF2B5EF4-FFF2-40B4-BE49-F238E27FC236}">
                <a16:creationId xmlns:a16="http://schemas.microsoft.com/office/drawing/2014/main" id="{88C20610-1957-4B3E-AEEF-1911E8BF0993}"/>
              </a:ext>
            </a:extLst>
          </p:cNvPr>
          <p:cNvSpPr/>
          <p:nvPr/>
        </p:nvSpPr>
        <p:spPr>
          <a:xfrm>
            <a:off x="216725" y="5881786"/>
            <a:ext cx="7084620" cy="375552"/>
          </a:xfrm>
          <a:prstGeom prst="rect">
            <a:avLst/>
          </a:prstGeom>
        </p:spPr>
        <p:txBody>
          <a:bodyPr wrap="square">
            <a:spAutoFit/>
          </a:bodyPr>
          <a:lstStyle/>
          <a:p>
            <a:pPr>
              <a:lnSpc>
                <a:spcPct val="107000"/>
              </a:lnSpc>
              <a:spcAft>
                <a:spcPts val="800"/>
              </a:spcAft>
            </a:pPr>
            <a:r>
              <a:rPr lang="en-US" b="1" dirty="0">
                <a:solidFill>
                  <a:schemeClr val="bg1"/>
                </a:solidFill>
                <a:latin typeface="Calibri" panose="020F0502020204030204" pitchFamily="34" charset="0"/>
                <a:ea typeface="Calibri" panose="020F0502020204030204" pitchFamily="34" charset="0"/>
                <a:cs typeface="Arial" panose="020B0604020202020204" pitchFamily="34" charset="0"/>
              </a:rPr>
              <a:t>High training accuracy and the highest test accuracy yet</a:t>
            </a:r>
            <a:r>
              <a:rPr lang="en-US" dirty="0">
                <a:latin typeface="Calibri" panose="020F0502020204030204" pitchFamily="34" charset="0"/>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21718735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8B6D36-6D8D-4FA9-9E30-60B3D2926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940"/>
            <a:ext cx="9144000" cy="6858000"/>
          </a:xfrm>
          <a:prstGeom prst="rect">
            <a:avLst/>
          </a:prstGeom>
        </p:spPr>
      </p:pic>
      <p:sp>
        <p:nvSpPr>
          <p:cNvPr id="6" name="TextBox 5">
            <a:extLst>
              <a:ext uri="{FF2B5EF4-FFF2-40B4-BE49-F238E27FC236}">
                <a16:creationId xmlns:a16="http://schemas.microsoft.com/office/drawing/2014/main" id="{F270559D-20DB-4C91-B5F5-C2211066886F}"/>
              </a:ext>
            </a:extLst>
          </p:cNvPr>
          <p:cNvSpPr txBox="1"/>
          <p:nvPr/>
        </p:nvSpPr>
        <p:spPr>
          <a:xfrm>
            <a:off x="530086" y="251469"/>
            <a:ext cx="7068867" cy="584775"/>
          </a:xfrm>
          <a:prstGeom prst="rect">
            <a:avLst/>
          </a:prstGeom>
          <a:noFill/>
        </p:spPr>
        <p:txBody>
          <a:bodyPr wrap="square" rtlCol="0">
            <a:spAutoFit/>
          </a:bodyPr>
          <a:lstStyle/>
          <a:p>
            <a:pPr algn="ctr"/>
            <a:r>
              <a:rPr lang="en-US" altLang="en-US" sz="3200" b="1" cap="all" dirty="0">
                <a:solidFill>
                  <a:srgbClr val="44D9E6"/>
                </a:solidFill>
                <a:latin typeface="Arial Black" panose="020B0A04020102020204" pitchFamily="34" charset="0"/>
              </a:rPr>
              <a:t>Analysis</a:t>
            </a:r>
          </a:p>
        </p:txBody>
      </p:sp>
      <p:sp>
        <p:nvSpPr>
          <p:cNvPr id="11" name="Rectangle 10">
            <a:extLst>
              <a:ext uri="{FF2B5EF4-FFF2-40B4-BE49-F238E27FC236}">
                <a16:creationId xmlns:a16="http://schemas.microsoft.com/office/drawing/2014/main" id="{466575E2-2399-4C9B-BDAB-BA349DF04D6E}"/>
              </a:ext>
            </a:extLst>
          </p:cNvPr>
          <p:cNvSpPr/>
          <p:nvPr/>
        </p:nvSpPr>
        <p:spPr>
          <a:xfrm>
            <a:off x="216726" y="651153"/>
            <a:ext cx="6660424" cy="461665"/>
          </a:xfrm>
          <a:prstGeom prst="rect">
            <a:avLst/>
          </a:prstGeom>
        </p:spPr>
        <p:txBody>
          <a:bodyPr wrap="square">
            <a:spAutoFit/>
          </a:bodyPr>
          <a:lstStyle/>
          <a:p>
            <a:r>
              <a:rPr lang="en-US" sz="2400" b="1" i="1" dirty="0">
                <a:solidFill>
                  <a:srgbClr val="44D9E6"/>
                </a:solidFill>
              </a:rPr>
              <a:t>with 1000 iteration</a:t>
            </a:r>
            <a:endParaRPr lang="en-US" sz="2400" dirty="0">
              <a:solidFill>
                <a:srgbClr val="44D9E6"/>
              </a:solidFill>
            </a:endParaRPr>
          </a:p>
        </p:txBody>
      </p:sp>
      <p:sp>
        <p:nvSpPr>
          <p:cNvPr id="12" name="Rectangle 9">
            <a:extLst>
              <a:ext uri="{FF2B5EF4-FFF2-40B4-BE49-F238E27FC236}">
                <a16:creationId xmlns:a16="http://schemas.microsoft.com/office/drawing/2014/main" id="{91759E17-BD13-46D2-B9E3-F929837D38CD}"/>
              </a:ext>
            </a:extLst>
          </p:cNvPr>
          <p:cNvSpPr>
            <a:spLocks noChangeArrowheads="1"/>
          </p:cNvSpPr>
          <p:nvPr/>
        </p:nvSpPr>
        <p:spPr bwMode="auto">
          <a:xfrm>
            <a:off x="0" y="70085"/>
            <a:ext cx="21672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0">
            <a:extLst>
              <a:ext uri="{FF2B5EF4-FFF2-40B4-BE49-F238E27FC236}">
                <a16:creationId xmlns:a16="http://schemas.microsoft.com/office/drawing/2014/main" id="{A46EB360-B0F1-4B45-A27D-0C30C61B5808}"/>
              </a:ext>
            </a:extLst>
          </p:cNvPr>
          <p:cNvSpPr>
            <a:spLocks noChangeArrowheads="1"/>
          </p:cNvSpPr>
          <p:nvPr/>
        </p:nvSpPr>
        <p:spPr bwMode="auto">
          <a:xfrm>
            <a:off x="0" y="82001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F3318787-2297-478C-AA8F-75F94752F1F2}"/>
              </a:ext>
            </a:extLst>
          </p:cNvPr>
          <p:cNvSpPr>
            <a:spLocks noChangeArrowheads="1"/>
          </p:cNvSpPr>
          <p:nvPr/>
        </p:nvSpPr>
        <p:spPr bwMode="auto">
          <a:xfrm>
            <a:off x="0" y="-176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3F9030E2-4FA4-48DE-9BC0-DBA0B32F7F8C}"/>
              </a:ext>
            </a:extLst>
          </p:cNvPr>
          <p:cNvSpPr>
            <a:spLocks noChangeArrowheads="1"/>
          </p:cNvSpPr>
          <p:nvPr/>
        </p:nvSpPr>
        <p:spPr bwMode="auto">
          <a:xfrm>
            <a:off x="0" y="8572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199F50D0-E971-44AF-8ECA-EE589290C44B}"/>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6">
            <a:extLst>
              <a:ext uri="{FF2B5EF4-FFF2-40B4-BE49-F238E27FC236}">
                <a16:creationId xmlns:a16="http://schemas.microsoft.com/office/drawing/2014/main" id="{59A1AAB3-7334-4874-B359-B0B3793A2E87}"/>
              </a:ext>
            </a:extLst>
          </p:cNvPr>
          <p:cNvSpPr>
            <a:spLocks noChangeArrowheads="1"/>
          </p:cNvSpPr>
          <p:nvPr/>
        </p:nvSpPr>
        <p:spPr bwMode="auto">
          <a:xfrm>
            <a:off x="322267" y="4852024"/>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solidFill>
              <a:effectLst/>
              <a:latin typeface="Yu Gothic UI" panose="020B0500000000000000" pitchFamily="34" charset="-128"/>
              <a:ea typeface="Yu Gothic UI" panose="020B0500000000000000" pitchFamily="34" charset="-128"/>
            </a:endParaRPr>
          </a:p>
        </p:txBody>
      </p:sp>
      <p:pic>
        <p:nvPicPr>
          <p:cNvPr id="15" name="Picture 14">
            <a:extLst>
              <a:ext uri="{FF2B5EF4-FFF2-40B4-BE49-F238E27FC236}">
                <a16:creationId xmlns:a16="http://schemas.microsoft.com/office/drawing/2014/main" id="{3D92AEE8-2721-47BB-B38D-13195AFDF936}"/>
              </a:ext>
            </a:extLst>
          </p:cNvPr>
          <p:cNvPicPr/>
          <p:nvPr/>
        </p:nvPicPr>
        <p:blipFill>
          <a:blip r:embed="rId3"/>
          <a:stretch>
            <a:fillRect/>
          </a:stretch>
        </p:blipFill>
        <p:spPr>
          <a:xfrm>
            <a:off x="184731" y="1190340"/>
            <a:ext cx="4189019" cy="461664"/>
          </a:xfrm>
          <a:prstGeom prst="rect">
            <a:avLst/>
          </a:prstGeom>
        </p:spPr>
      </p:pic>
      <p:sp>
        <p:nvSpPr>
          <p:cNvPr id="2" name="Rectangle 1">
            <a:extLst>
              <a:ext uri="{FF2B5EF4-FFF2-40B4-BE49-F238E27FC236}">
                <a16:creationId xmlns:a16="http://schemas.microsoft.com/office/drawing/2014/main" id="{07412D74-E647-4967-9741-A349240E2D85}"/>
              </a:ext>
            </a:extLst>
          </p:cNvPr>
          <p:cNvSpPr/>
          <p:nvPr/>
        </p:nvSpPr>
        <p:spPr>
          <a:xfrm>
            <a:off x="59191" y="1807852"/>
            <a:ext cx="6472546" cy="671915"/>
          </a:xfrm>
          <a:prstGeom prst="rect">
            <a:avLst/>
          </a:prstGeom>
        </p:spPr>
        <p:txBody>
          <a:bodyPr wrap="square">
            <a:spAutoFit/>
          </a:bodyPr>
          <a:lstStyle/>
          <a:p>
            <a:pPr>
              <a:lnSpc>
                <a:spcPct val="107000"/>
              </a:lnSpc>
              <a:spcAft>
                <a:spcPts val="800"/>
              </a:spcAft>
            </a:pPr>
            <a:r>
              <a:rPr lang="en-US" b="1" dirty="0">
                <a:solidFill>
                  <a:schemeClr val="bg1"/>
                </a:solidFill>
                <a:latin typeface="Yu Gothic UI" panose="020B0500000000000000" pitchFamily="34" charset="-128"/>
                <a:ea typeface="Yu Gothic UI" panose="020B0500000000000000" pitchFamily="34" charset="-128"/>
                <a:cs typeface="Arial" panose="020B0604020202020204" pitchFamily="34" charset="0"/>
              </a:rPr>
              <a:t>Almost the same but a bit higher in training accuracy due to iterations.</a:t>
            </a:r>
          </a:p>
        </p:txBody>
      </p:sp>
      <p:sp>
        <p:nvSpPr>
          <p:cNvPr id="16" name="Rectangle 15">
            <a:extLst>
              <a:ext uri="{FF2B5EF4-FFF2-40B4-BE49-F238E27FC236}">
                <a16:creationId xmlns:a16="http://schemas.microsoft.com/office/drawing/2014/main" id="{85EF8B46-6497-4FB3-9231-45FAF1E22C6D}"/>
              </a:ext>
            </a:extLst>
          </p:cNvPr>
          <p:cNvSpPr/>
          <p:nvPr/>
        </p:nvSpPr>
        <p:spPr>
          <a:xfrm>
            <a:off x="59191" y="2622695"/>
            <a:ext cx="6637001" cy="2318392"/>
          </a:xfrm>
          <a:prstGeom prst="rect">
            <a:avLst/>
          </a:prstGeom>
        </p:spPr>
        <p:txBody>
          <a:bodyPr wrap="square">
            <a:spAutoFit/>
          </a:bodyPr>
          <a:lstStyle/>
          <a:p>
            <a:pPr>
              <a:lnSpc>
                <a:spcPct val="107000"/>
              </a:lnSpc>
            </a:pPr>
            <a:r>
              <a:rPr lang="en-US" sz="2800" dirty="0">
                <a:solidFill>
                  <a:srgbClr val="44D9E6"/>
                </a:solidFill>
                <a:latin typeface="Calibri" panose="020F0502020204030204" pitchFamily="34" charset="0"/>
                <a:ea typeface="Calibri" panose="020F0502020204030204" pitchFamily="34" charset="0"/>
                <a:cs typeface="Arial" panose="020B0604020202020204" pitchFamily="34" charset="0"/>
              </a:rPr>
              <a:t>4</a:t>
            </a:r>
            <a:r>
              <a:rPr lang="en-US" sz="2800" baseline="30000" dirty="0">
                <a:solidFill>
                  <a:srgbClr val="44D9E6"/>
                </a:solidFill>
                <a:latin typeface="Calibri" panose="020F0502020204030204" pitchFamily="34" charset="0"/>
                <a:ea typeface="Calibri" panose="020F0502020204030204" pitchFamily="34" charset="0"/>
                <a:cs typeface="Arial" panose="020B0604020202020204" pitchFamily="34" charset="0"/>
              </a:rPr>
              <a:t>th</a:t>
            </a:r>
            <a:r>
              <a:rPr lang="en-US" sz="2800" dirty="0">
                <a:solidFill>
                  <a:srgbClr val="44D9E6"/>
                </a:solidFill>
                <a:latin typeface="Calibri" panose="020F0502020204030204" pitchFamily="34" charset="0"/>
                <a:ea typeface="Calibri" panose="020F0502020204030204" pitchFamily="34" charset="0"/>
                <a:cs typeface="Arial" panose="020B0604020202020204" pitchFamily="34" charset="0"/>
              </a:rPr>
              <a:t>  </a:t>
            </a:r>
            <a:r>
              <a:rPr lang="en-US" sz="2800" b="1" i="1" dirty="0">
                <a:solidFill>
                  <a:srgbClr val="44D9E6"/>
                </a:solidFill>
                <a:latin typeface="Calibri" panose="020F0502020204030204" pitchFamily="34" charset="0"/>
                <a:ea typeface="Calibri" panose="020F0502020204030204" pitchFamily="34" charset="0"/>
                <a:cs typeface="Arial" panose="020B0604020202020204" pitchFamily="34" charset="0"/>
              </a:rPr>
              <a:t>algorithm:</a:t>
            </a:r>
            <a:r>
              <a:rPr lang="en-US" sz="2800" b="1" dirty="0">
                <a:solidFill>
                  <a:srgbClr val="44D9E6"/>
                </a:solidFill>
                <a:latin typeface="Calibri" panose="020F0502020204030204" pitchFamily="34" charset="0"/>
                <a:ea typeface="Calibri" panose="020F0502020204030204" pitchFamily="34" charset="0"/>
                <a:cs typeface="Arial" panose="020B0604020202020204" pitchFamily="34" charset="0"/>
              </a:rPr>
              <a:t> </a:t>
            </a:r>
            <a:endParaRPr lang="ar-EG" sz="2800" b="1" dirty="0">
              <a:solidFill>
                <a:srgbClr val="44D9E6"/>
              </a:solidFill>
              <a:latin typeface="Calibri" panose="020F0502020204030204" pitchFamily="34" charset="0"/>
              <a:ea typeface="Calibri" panose="020F0502020204030204" pitchFamily="34" charset="0"/>
              <a:cs typeface="Arial" panose="020B0604020202020204" pitchFamily="34" charset="0"/>
            </a:endParaRPr>
          </a:p>
          <a:p>
            <a:pPr>
              <a:lnSpc>
                <a:spcPct val="107000"/>
              </a:lnSpc>
            </a:pPr>
            <a:endParaRPr lang="en-US" dirty="0">
              <a:solidFill>
                <a:srgbClr val="44D9E6"/>
              </a:solidFill>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b="1" dirty="0">
                <a:solidFill>
                  <a:srgbClr val="44D9E6"/>
                </a:solidFill>
                <a:latin typeface="Calibri" panose="020F0502020204030204" pitchFamily="34" charset="0"/>
                <a:ea typeface="Calibri" panose="020F0502020204030204" pitchFamily="34" charset="0"/>
                <a:cs typeface="Arial" panose="020B0604020202020204" pitchFamily="34" charset="0"/>
              </a:rPr>
              <a:t>Decision Trees</a:t>
            </a:r>
            <a:r>
              <a:rPr lang="en-US" b="1" dirty="0">
                <a:solidFill>
                  <a:schemeClr val="bg1"/>
                </a:solidFill>
                <a:latin typeface="Yu Gothic UI" panose="020B0500000000000000" pitchFamily="34" charset="-128"/>
                <a:ea typeface="Yu Gothic UI" panose="020B0500000000000000" pitchFamily="34" charset="-128"/>
                <a:cs typeface="Arial" panose="020B0604020202020204" pitchFamily="34" charset="0"/>
              </a:rPr>
              <a:t>:</a:t>
            </a:r>
            <a:r>
              <a:rPr lang="en-US" dirty="0">
                <a:solidFill>
                  <a:schemeClr val="bg1"/>
                </a:solidFill>
                <a:latin typeface="Yu Gothic UI" panose="020B0500000000000000" pitchFamily="34" charset="-128"/>
                <a:ea typeface="Yu Gothic UI" panose="020B0500000000000000" pitchFamily="34" charset="-128"/>
                <a:cs typeface="Arial" panose="020B0604020202020204" pitchFamily="34" charset="0"/>
              </a:rPr>
              <a:t> are a non-parametric supervised learning method used for</a:t>
            </a:r>
            <a:r>
              <a:rPr lang="ar-EG" dirty="0">
                <a:solidFill>
                  <a:schemeClr val="bg1"/>
                </a:solidFill>
                <a:latin typeface="Yu Gothic UI" panose="020B0500000000000000" pitchFamily="34" charset="-128"/>
                <a:ea typeface="Yu Gothic UI" panose="020B0500000000000000" pitchFamily="34" charset="-128"/>
                <a:cs typeface="Arial" panose="020B0604020202020204" pitchFamily="34" charset="0"/>
              </a:rPr>
              <a:t>  </a:t>
            </a:r>
            <a:r>
              <a:rPr lang="en-US" dirty="0">
                <a:solidFill>
                  <a:schemeClr val="bg1"/>
                </a:solidFill>
                <a:latin typeface="Yu Gothic UI" panose="020B0500000000000000" pitchFamily="34" charset="-128"/>
                <a:ea typeface="Yu Gothic UI" panose="020B0500000000000000" pitchFamily="34" charset="-128"/>
                <a:cs typeface="Arial" panose="020B0604020202020204" pitchFamily="34" charset="0"/>
              </a:rPr>
              <a:t>classification  and regression . The goal is to create a model that predicts the value of a target variable by learning simple decision rules inferred from the data features.</a:t>
            </a:r>
          </a:p>
          <a:p>
            <a:pPr>
              <a:lnSpc>
                <a:spcPct val="107000"/>
              </a:lnSpc>
              <a:spcAft>
                <a:spcPts val="800"/>
              </a:spcAft>
            </a:pPr>
            <a:r>
              <a:rPr lang="en-US" dirty="0">
                <a:latin typeface="Calibri" panose="020F0502020204030204" pitchFamily="34" charset="0"/>
                <a:ea typeface="Calibri" panose="020F0502020204030204" pitchFamily="34" charset="0"/>
                <a:cs typeface="Arial" panose="020B0604020202020204" pitchFamily="34" charset="0"/>
              </a:rPr>
              <a:t> </a:t>
            </a:r>
          </a:p>
        </p:txBody>
      </p:sp>
      <p:pic>
        <p:nvPicPr>
          <p:cNvPr id="20" name="Picture 19">
            <a:extLst>
              <a:ext uri="{FF2B5EF4-FFF2-40B4-BE49-F238E27FC236}">
                <a16:creationId xmlns:a16="http://schemas.microsoft.com/office/drawing/2014/main" id="{E201F61A-F4FB-465E-9171-A27538AE02C1}"/>
              </a:ext>
            </a:extLst>
          </p:cNvPr>
          <p:cNvPicPr/>
          <p:nvPr/>
        </p:nvPicPr>
        <p:blipFill>
          <a:blip r:embed="rId4"/>
          <a:stretch>
            <a:fillRect/>
          </a:stretch>
        </p:blipFill>
        <p:spPr>
          <a:xfrm>
            <a:off x="184731" y="4785020"/>
            <a:ext cx="6016707" cy="381000"/>
          </a:xfrm>
          <a:prstGeom prst="rect">
            <a:avLst/>
          </a:prstGeom>
        </p:spPr>
      </p:pic>
      <p:sp>
        <p:nvSpPr>
          <p:cNvPr id="19" name="Rectangle 18">
            <a:extLst>
              <a:ext uri="{FF2B5EF4-FFF2-40B4-BE49-F238E27FC236}">
                <a16:creationId xmlns:a16="http://schemas.microsoft.com/office/drawing/2014/main" id="{6FADF85E-E9C1-441B-8433-85E6AB8B252B}"/>
              </a:ext>
            </a:extLst>
          </p:cNvPr>
          <p:cNvSpPr/>
          <p:nvPr/>
        </p:nvSpPr>
        <p:spPr>
          <a:xfrm>
            <a:off x="59191" y="5570076"/>
            <a:ext cx="7539762" cy="671915"/>
          </a:xfrm>
          <a:prstGeom prst="rect">
            <a:avLst/>
          </a:prstGeom>
        </p:spPr>
        <p:txBody>
          <a:bodyPr wrap="square">
            <a:spAutoFit/>
          </a:bodyPr>
          <a:lstStyle/>
          <a:p>
            <a:pPr>
              <a:lnSpc>
                <a:spcPct val="107000"/>
              </a:lnSpc>
              <a:spcAft>
                <a:spcPts val="800"/>
              </a:spcAft>
            </a:pPr>
            <a:r>
              <a:rPr lang="en-US" dirty="0">
                <a:solidFill>
                  <a:schemeClr val="bg1"/>
                </a:solidFill>
                <a:latin typeface="Yu Gothic UI" panose="020B0500000000000000" pitchFamily="34" charset="-128"/>
                <a:ea typeface="Yu Gothic UI" panose="020B0500000000000000" pitchFamily="34" charset="-128"/>
                <a:cs typeface="Arial" panose="020B0604020202020204" pitchFamily="34" charset="0"/>
              </a:rPr>
              <a:t>The accuracy on the training set is 100%, while the test set accuracy is much worse. This is an indicative that the tree is overfitting.</a:t>
            </a:r>
          </a:p>
        </p:txBody>
      </p:sp>
    </p:spTree>
    <p:extLst>
      <p:ext uri="{BB962C8B-B14F-4D97-AF65-F5344CB8AC3E}">
        <p14:creationId xmlns:p14="http://schemas.microsoft.com/office/powerpoint/2010/main" val="34121595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8B6D36-6D8D-4FA9-9E30-60B3D2926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085"/>
            <a:ext cx="9144000" cy="6858000"/>
          </a:xfrm>
          <a:prstGeom prst="rect">
            <a:avLst/>
          </a:prstGeom>
        </p:spPr>
      </p:pic>
      <p:sp>
        <p:nvSpPr>
          <p:cNvPr id="6" name="TextBox 5">
            <a:extLst>
              <a:ext uri="{FF2B5EF4-FFF2-40B4-BE49-F238E27FC236}">
                <a16:creationId xmlns:a16="http://schemas.microsoft.com/office/drawing/2014/main" id="{F270559D-20DB-4C91-B5F5-C2211066886F}"/>
              </a:ext>
            </a:extLst>
          </p:cNvPr>
          <p:cNvSpPr txBox="1"/>
          <p:nvPr/>
        </p:nvSpPr>
        <p:spPr>
          <a:xfrm>
            <a:off x="530086" y="251469"/>
            <a:ext cx="7068867" cy="584775"/>
          </a:xfrm>
          <a:prstGeom prst="rect">
            <a:avLst/>
          </a:prstGeom>
          <a:noFill/>
        </p:spPr>
        <p:txBody>
          <a:bodyPr wrap="square" rtlCol="0">
            <a:spAutoFit/>
          </a:bodyPr>
          <a:lstStyle/>
          <a:p>
            <a:pPr algn="ctr"/>
            <a:r>
              <a:rPr lang="en-US" altLang="en-US" sz="3200" b="1" cap="all" dirty="0">
                <a:solidFill>
                  <a:srgbClr val="44D9E6"/>
                </a:solidFill>
                <a:latin typeface="Arial Black" panose="020B0A04020102020204" pitchFamily="34" charset="0"/>
              </a:rPr>
              <a:t>Analysis</a:t>
            </a:r>
          </a:p>
        </p:txBody>
      </p:sp>
      <p:sp>
        <p:nvSpPr>
          <p:cNvPr id="12" name="Rectangle 9">
            <a:extLst>
              <a:ext uri="{FF2B5EF4-FFF2-40B4-BE49-F238E27FC236}">
                <a16:creationId xmlns:a16="http://schemas.microsoft.com/office/drawing/2014/main" id="{91759E17-BD13-46D2-B9E3-F929837D38CD}"/>
              </a:ext>
            </a:extLst>
          </p:cNvPr>
          <p:cNvSpPr>
            <a:spLocks noChangeArrowheads="1"/>
          </p:cNvSpPr>
          <p:nvPr/>
        </p:nvSpPr>
        <p:spPr bwMode="auto">
          <a:xfrm>
            <a:off x="0" y="70085"/>
            <a:ext cx="21672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0">
            <a:extLst>
              <a:ext uri="{FF2B5EF4-FFF2-40B4-BE49-F238E27FC236}">
                <a16:creationId xmlns:a16="http://schemas.microsoft.com/office/drawing/2014/main" id="{A46EB360-B0F1-4B45-A27D-0C30C61B5808}"/>
              </a:ext>
            </a:extLst>
          </p:cNvPr>
          <p:cNvSpPr>
            <a:spLocks noChangeArrowheads="1"/>
          </p:cNvSpPr>
          <p:nvPr/>
        </p:nvSpPr>
        <p:spPr bwMode="auto">
          <a:xfrm>
            <a:off x="0" y="82001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F3318787-2297-478C-AA8F-75F94752F1F2}"/>
              </a:ext>
            </a:extLst>
          </p:cNvPr>
          <p:cNvSpPr>
            <a:spLocks noChangeArrowheads="1"/>
          </p:cNvSpPr>
          <p:nvPr/>
        </p:nvSpPr>
        <p:spPr bwMode="auto">
          <a:xfrm>
            <a:off x="0" y="-176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3F9030E2-4FA4-48DE-9BC0-DBA0B32F7F8C}"/>
              </a:ext>
            </a:extLst>
          </p:cNvPr>
          <p:cNvSpPr>
            <a:spLocks noChangeArrowheads="1"/>
          </p:cNvSpPr>
          <p:nvPr/>
        </p:nvSpPr>
        <p:spPr bwMode="auto">
          <a:xfrm>
            <a:off x="0" y="8572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Rectangle 2">
            <a:extLst>
              <a:ext uri="{FF2B5EF4-FFF2-40B4-BE49-F238E27FC236}">
                <a16:creationId xmlns:a16="http://schemas.microsoft.com/office/drawing/2014/main" id="{AAF28408-D46F-4E5B-B292-E7DC33258F54}"/>
              </a:ext>
            </a:extLst>
          </p:cNvPr>
          <p:cNvSpPr>
            <a:spLocks noChangeArrowheads="1"/>
          </p:cNvSpPr>
          <p:nvPr/>
        </p:nvSpPr>
        <p:spPr bwMode="auto">
          <a:xfrm>
            <a:off x="211431" y="963177"/>
            <a:ext cx="8256235"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44D9E6"/>
                </a:solidFill>
                <a:effectLst/>
                <a:latin typeface="Calibri" panose="020F0502020204030204" pitchFamily="34" charset="0"/>
                <a:ea typeface="Calibri" panose="020F0502020204030204" pitchFamily="34" charset="0"/>
                <a:cs typeface="Arial" panose="020B0604020202020204" pitchFamily="34" charset="0"/>
              </a:rPr>
              <a:t>Decision Trees(2):</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20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rPr>
              <a:t>We will set max_depth=3, limiting the depth of the tree 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rPr>
              <a:t>it decreases overfitting.</a:t>
            </a:r>
            <a:endParaRPr kumimoji="0" lang="en-US" altLang="en-US" sz="20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1" name="Picture 19">
            <a:extLst>
              <a:ext uri="{FF2B5EF4-FFF2-40B4-BE49-F238E27FC236}">
                <a16:creationId xmlns:a16="http://schemas.microsoft.com/office/drawing/2014/main" id="{7EAD26E9-408B-46AF-8D5B-0C4FCE6851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413" y="1876794"/>
            <a:ext cx="5205696" cy="40005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EE2CD172-71D1-44F4-BC69-7D485CD7F96B}"/>
              </a:ext>
            </a:extLst>
          </p:cNvPr>
          <p:cNvSpPr>
            <a:spLocks noChangeArrowheads="1"/>
          </p:cNvSpPr>
          <p:nvPr/>
        </p:nvSpPr>
        <p:spPr bwMode="auto">
          <a:xfrm>
            <a:off x="184731" y="2462699"/>
            <a:ext cx="25658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rPr>
              <a:t>Actually not that good</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1F69060C-36E9-468D-B0A9-4C8E803E602D}"/>
              </a:ext>
            </a:extLst>
          </p:cNvPr>
          <p:cNvSpPr/>
          <p:nvPr/>
        </p:nvSpPr>
        <p:spPr>
          <a:xfrm>
            <a:off x="184731" y="3103634"/>
            <a:ext cx="8045878" cy="1863202"/>
          </a:xfrm>
          <a:prstGeom prst="rect">
            <a:avLst/>
          </a:prstGeom>
        </p:spPr>
        <p:txBody>
          <a:bodyPr wrap="square">
            <a:spAutoFit/>
          </a:bodyPr>
          <a:lstStyle/>
          <a:p>
            <a:pPr>
              <a:lnSpc>
                <a:spcPct val="107000"/>
              </a:lnSpc>
              <a:spcAft>
                <a:spcPts val="800"/>
              </a:spcAft>
            </a:pPr>
            <a:r>
              <a:rPr lang="en-US" dirty="0">
                <a:solidFill>
                  <a:schemeClr val="bg1"/>
                </a:solidFill>
                <a:latin typeface="Calibri" panose="020F0502020204030204" pitchFamily="34" charset="0"/>
                <a:ea typeface="Calibri" panose="020F0502020204030204" pitchFamily="34" charset="0"/>
                <a:cs typeface="Arial" panose="020B0604020202020204" pitchFamily="34" charset="0"/>
              </a:rPr>
              <a:t>The sklearn</a:t>
            </a:r>
            <a:r>
              <a:rPr lang="ar-EG" dirty="0">
                <a:solidFill>
                  <a:schemeClr val="bg1"/>
                </a:solidFill>
                <a:latin typeface="Calibri" panose="020F0502020204030204" pitchFamily="34" charset="0"/>
                <a:ea typeface="Calibri" panose="020F0502020204030204" pitchFamily="34" charset="0"/>
                <a:cs typeface="Arial" panose="020B0604020202020204" pitchFamily="34" charset="0"/>
              </a:rPr>
              <a:t> </a:t>
            </a:r>
            <a:r>
              <a:rPr lang="en-US" dirty="0">
                <a:solidFill>
                  <a:schemeClr val="bg1"/>
                </a:solidFill>
                <a:latin typeface="Calibri" panose="020F0502020204030204" pitchFamily="34" charset="0"/>
                <a:ea typeface="Calibri" panose="020F0502020204030204" pitchFamily="34" charset="0"/>
                <a:cs typeface="Arial" panose="020B0604020202020204" pitchFamily="34" charset="0"/>
              </a:rPr>
              <a:t>ensemble  module includes two averaging algorithms based on randomized</a:t>
            </a:r>
          </a:p>
          <a:p>
            <a:pPr>
              <a:lnSpc>
                <a:spcPct val="107000"/>
              </a:lnSpc>
              <a:spcAft>
                <a:spcPts val="800"/>
              </a:spcAft>
            </a:pPr>
            <a:endParaRPr lang="ar-EG" dirty="0">
              <a:solidFill>
                <a:schemeClr val="bg1"/>
              </a:solidFill>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2400" dirty="0">
                <a:solidFill>
                  <a:srgbClr val="44D9E6"/>
                </a:solidFill>
                <a:latin typeface="Calibri" panose="020F0502020204030204" pitchFamily="34" charset="0"/>
                <a:ea typeface="Calibri" panose="020F0502020204030204" pitchFamily="34" charset="0"/>
                <a:cs typeface="Arial" panose="020B0604020202020204" pitchFamily="34" charset="0"/>
              </a:rPr>
              <a:t>decision training</a:t>
            </a:r>
            <a:r>
              <a:rPr lang="en-US" dirty="0">
                <a:solidFill>
                  <a:schemeClr val="bg1"/>
                </a:solidFill>
                <a:latin typeface="Calibri" panose="020F0502020204030204" pitchFamily="34" charset="0"/>
                <a:ea typeface="Calibri" panose="020F0502020204030204" pitchFamily="34" charset="0"/>
                <a:cs typeface="Arial" panose="020B0604020202020204" pitchFamily="34" charset="0"/>
              </a:rPr>
              <a:t>: the </a:t>
            </a:r>
            <a:r>
              <a:rPr lang="en-US" dirty="0">
                <a:solidFill>
                  <a:srgbClr val="44D9E6"/>
                </a:solidFill>
                <a:latin typeface="Calibri" panose="020F0502020204030204" pitchFamily="34" charset="0"/>
                <a:ea typeface="Calibri" panose="020F0502020204030204" pitchFamily="34" charset="0"/>
                <a:cs typeface="Arial" panose="020B0604020202020204" pitchFamily="34" charset="0"/>
              </a:rPr>
              <a:t>RandomForest</a:t>
            </a:r>
            <a:r>
              <a:rPr lang="en-US" dirty="0">
                <a:solidFill>
                  <a:schemeClr val="bg1"/>
                </a:solidFill>
                <a:latin typeface="Calibri" panose="020F0502020204030204" pitchFamily="34" charset="0"/>
                <a:ea typeface="Calibri" panose="020F0502020204030204" pitchFamily="34" charset="0"/>
                <a:cs typeface="Arial" panose="020B0604020202020204" pitchFamily="34" charset="0"/>
              </a:rPr>
              <a:t> algorithm and the Extra-Trees method and we will use the</a:t>
            </a:r>
            <a:r>
              <a:rPr lang="en-US" b="1" i="1" dirty="0">
                <a:solidFill>
                  <a:schemeClr val="bg1"/>
                </a:solidFill>
                <a:latin typeface="Calibri" panose="020F0502020204030204" pitchFamily="34" charset="0"/>
                <a:ea typeface="Calibri" panose="020F0502020204030204" pitchFamily="34" charset="0"/>
                <a:cs typeface="Arial" panose="020B0604020202020204" pitchFamily="34" charset="0"/>
              </a:rPr>
              <a:t> </a:t>
            </a:r>
            <a:r>
              <a:rPr lang="en-US" b="1" i="1" dirty="0">
                <a:solidFill>
                  <a:srgbClr val="44D9E6"/>
                </a:solidFill>
                <a:latin typeface="Calibri" panose="020F0502020204030204" pitchFamily="34" charset="0"/>
                <a:ea typeface="Calibri" panose="020F0502020204030204" pitchFamily="34" charset="0"/>
                <a:cs typeface="Arial" panose="020B0604020202020204" pitchFamily="34" charset="0"/>
              </a:rPr>
              <a:t>5th algorithm</a:t>
            </a:r>
            <a:r>
              <a:rPr lang="ar-EG" b="1" i="1" dirty="0">
                <a:solidFill>
                  <a:srgbClr val="44D9E6"/>
                </a:solidFill>
                <a:latin typeface="Calibri" panose="020F0502020204030204" pitchFamily="34" charset="0"/>
                <a:ea typeface="Calibri" panose="020F0502020204030204" pitchFamily="34" charset="0"/>
              </a:rPr>
              <a:t>:</a:t>
            </a:r>
            <a:r>
              <a:rPr lang="ar-EG" dirty="0">
                <a:solidFill>
                  <a:srgbClr val="44D9E6"/>
                </a:solidFill>
                <a:latin typeface="Calibri" panose="020F0502020204030204" pitchFamily="34" charset="0"/>
                <a:ea typeface="Calibri" panose="020F0502020204030204" pitchFamily="34" charset="0"/>
              </a:rPr>
              <a:t> </a:t>
            </a:r>
            <a:endParaRPr lang="en-US" dirty="0">
              <a:solidFill>
                <a:srgbClr val="44D9E6"/>
              </a:solidFill>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045468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8B6D36-6D8D-4FA9-9E30-60B3D2926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5">
            <a:extLst>
              <a:ext uri="{FF2B5EF4-FFF2-40B4-BE49-F238E27FC236}">
                <a16:creationId xmlns:a16="http://schemas.microsoft.com/office/drawing/2014/main" id="{1261D3A3-2E42-46FA-B952-AB2440F10151}"/>
              </a:ext>
            </a:extLst>
          </p:cNvPr>
          <p:cNvSpPr txBox="1"/>
          <p:nvPr/>
        </p:nvSpPr>
        <p:spPr>
          <a:xfrm>
            <a:off x="1372770" y="568655"/>
            <a:ext cx="6106915" cy="584775"/>
          </a:xfrm>
          <a:prstGeom prst="rect">
            <a:avLst/>
          </a:prstGeom>
          <a:noFill/>
        </p:spPr>
        <p:txBody>
          <a:bodyPr wrap="square" rtlCol="0">
            <a:spAutoFit/>
          </a:bodyPr>
          <a:lstStyle/>
          <a:p>
            <a:pPr algn="ctr"/>
            <a:r>
              <a:rPr lang="ar-EG" altLang="en-US" sz="3200" dirty="0">
                <a:solidFill>
                  <a:srgbClr val="FFC000"/>
                </a:solidFill>
              </a:rPr>
              <a:t> </a:t>
            </a:r>
            <a:r>
              <a:rPr lang="en-US" altLang="en-US" sz="3200" b="1" cap="all" dirty="0">
                <a:solidFill>
                  <a:srgbClr val="44D9E6"/>
                </a:solidFill>
                <a:latin typeface="Arial Black" panose="020B0A04020102020204" pitchFamily="34" charset="0"/>
              </a:rPr>
              <a:t>problem statement</a:t>
            </a:r>
            <a:endParaRPr lang="en-US" sz="3200" b="1" cap="all" dirty="0">
              <a:solidFill>
                <a:srgbClr val="44D9E6"/>
              </a:solidFill>
              <a:latin typeface="Arial Black" panose="020B0A04020102020204" pitchFamily="34" charset="0"/>
            </a:endParaRPr>
          </a:p>
        </p:txBody>
      </p:sp>
      <p:sp>
        <p:nvSpPr>
          <p:cNvPr id="7" name="TextBox 6">
            <a:extLst>
              <a:ext uri="{FF2B5EF4-FFF2-40B4-BE49-F238E27FC236}">
                <a16:creationId xmlns:a16="http://schemas.microsoft.com/office/drawing/2014/main" id="{DA64D7A5-1FB4-4319-ACE7-A411D114C85F}"/>
              </a:ext>
            </a:extLst>
          </p:cNvPr>
          <p:cNvSpPr txBox="1"/>
          <p:nvPr/>
        </p:nvSpPr>
        <p:spPr>
          <a:xfrm>
            <a:off x="320390" y="1576313"/>
            <a:ext cx="6106914" cy="4864537"/>
          </a:xfrm>
          <a:prstGeom prst="rect">
            <a:avLst/>
          </a:prstGeom>
          <a:noFill/>
        </p:spPr>
        <p:txBody>
          <a:bodyPr wrap="square" rtlCol="0">
            <a:spAutoFit/>
          </a:bodyPr>
          <a:lstStyle/>
          <a:p>
            <a:pPr marL="342900" indent="-342900">
              <a:lnSpc>
                <a:spcPct val="130000"/>
              </a:lnSpc>
              <a:spcBef>
                <a:spcPts val="130"/>
              </a:spcBef>
              <a:buFont typeface="Arial" panose="020B0604020202020204" pitchFamily="34" charset="0"/>
              <a:buChar char="•"/>
            </a:pPr>
            <a:r>
              <a:rPr lang="en-US" altLang="en-US" sz="2000" b="1" dirty="0">
                <a:solidFill>
                  <a:schemeClr val="bg1"/>
                </a:solidFill>
                <a:latin typeface="Yu Gothic UI" panose="020B0500000000000000" pitchFamily="34" charset="-128"/>
                <a:ea typeface="Yu Gothic UI" panose="020B0500000000000000" pitchFamily="34" charset="-128"/>
              </a:rPr>
              <a:t>Patients and countries want to save the huge expenses which they spend on some wrong diagnoses or treatments for some of  health state and also the discovery of serious diseases in the early stages and hence comes the importance of the project and its usefulness to the community in general and especially patients.</a:t>
            </a:r>
          </a:p>
          <a:p>
            <a:pPr marL="342900" indent="-342900">
              <a:lnSpc>
                <a:spcPct val="130000"/>
              </a:lnSpc>
              <a:spcBef>
                <a:spcPts val="130"/>
              </a:spcBef>
              <a:buFont typeface="Arial" panose="020B0604020202020204" pitchFamily="34" charset="0"/>
              <a:buChar char="•"/>
            </a:pPr>
            <a:r>
              <a:rPr lang="en-US" altLang="en-US" sz="2000" b="1" dirty="0">
                <a:solidFill>
                  <a:schemeClr val="bg1"/>
                </a:solidFill>
                <a:latin typeface="Yu Gothic UI" panose="020B0500000000000000" pitchFamily="34" charset="-128"/>
                <a:ea typeface="Yu Gothic UI" panose="020B0500000000000000" pitchFamily="34" charset="-128"/>
              </a:rPr>
              <a:t>The patient can take care of himself from his home when he knows his state early, he can avoid some foods or something that may Affect on his health .</a:t>
            </a:r>
            <a:endParaRPr lang="en-US" sz="2000" b="1" dirty="0">
              <a:solidFill>
                <a:schemeClr val="bg1"/>
              </a:solidFill>
              <a:latin typeface="Yu Gothic UI" panose="020B0500000000000000" pitchFamily="34" charset="-128"/>
              <a:ea typeface="Yu Gothic UI" panose="020B0500000000000000" pitchFamily="34" charset="-128"/>
            </a:endParaRPr>
          </a:p>
        </p:txBody>
      </p:sp>
    </p:spTree>
    <p:extLst>
      <p:ext uri="{BB962C8B-B14F-4D97-AF65-F5344CB8AC3E}">
        <p14:creationId xmlns:p14="http://schemas.microsoft.com/office/powerpoint/2010/main" val="16739475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8B6D36-6D8D-4FA9-9E30-60B3D2926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085"/>
            <a:ext cx="9144000" cy="6858000"/>
          </a:xfrm>
          <a:prstGeom prst="rect">
            <a:avLst/>
          </a:prstGeom>
        </p:spPr>
      </p:pic>
      <p:sp>
        <p:nvSpPr>
          <p:cNvPr id="6" name="TextBox 5">
            <a:extLst>
              <a:ext uri="{FF2B5EF4-FFF2-40B4-BE49-F238E27FC236}">
                <a16:creationId xmlns:a16="http://schemas.microsoft.com/office/drawing/2014/main" id="{F270559D-20DB-4C91-B5F5-C2211066886F}"/>
              </a:ext>
            </a:extLst>
          </p:cNvPr>
          <p:cNvSpPr txBox="1"/>
          <p:nvPr/>
        </p:nvSpPr>
        <p:spPr>
          <a:xfrm>
            <a:off x="530086" y="251469"/>
            <a:ext cx="7068867" cy="584775"/>
          </a:xfrm>
          <a:prstGeom prst="rect">
            <a:avLst/>
          </a:prstGeom>
          <a:noFill/>
        </p:spPr>
        <p:txBody>
          <a:bodyPr wrap="square" rtlCol="0">
            <a:spAutoFit/>
          </a:bodyPr>
          <a:lstStyle/>
          <a:p>
            <a:pPr algn="ctr"/>
            <a:r>
              <a:rPr lang="en-US" altLang="en-US" sz="3200" b="1" cap="all" dirty="0">
                <a:solidFill>
                  <a:srgbClr val="44D9E6"/>
                </a:solidFill>
                <a:latin typeface="Arial Black" panose="020B0A04020102020204" pitchFamily="34" charset="0"/>
              </a:rPr>
              <a:t>Analysis</a:t>
            </a:r>
          </a:p>
        </p:txBody>
      </p:sp>
      <p:sp>
        <p:nvSpPr>
          <p:cNvPr id="12" name="Rectangle 9">
            <a:extLst>
              <a:ext uri="{FF2B5EF4-FFF2-40B4-BE49-F238E27FC236}">
                <a16:creationId xmlns:a16="http://schemas.microsoft.com/office/drawing/2014/main" id="{91759E17-BD13-46D2-B9E3-F929837D38CD}"/>
              </a:ext>
            </a:extLst>
          </p:cNvPr>
          <p:cNvSpPr>
            <a:spLocks noChangeArrowheads="1"/>
          </p:cNvSpPr>
          <p:nvPr/>
        </p:nvSpPr>
        <p:spPr bwMode="auto">
          <a:xfrm>
            <a:off x="0" y="70085"/>
            <a:ext cx="21672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0">
            <a:extLst>
              <a:ext uri="{FF2B5EF4-FFF2-40B4-BE49-F238E27FC236}">
                <a16:creationId xmlns:a16="http://schemas.microsoft.com/office/drawing/2014/main" id="{A46EB360-B0F1-4B45-A27D-0C30C61B5808}"/>
              </a:ext>
            </a:extLst>
          </p:cNvPr>
          <p:cNvSpPr>
            <a:spLocks noChangeArrowheads="1"/>
          </p:cNvSpPr>
          <p:nvPr/>
        </p:nvSpPr>
        <p:spPr bwMode="auto">
          <a:xfrm>
            <a:off x="0" y="82001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F3318787-2297-478C-AA8F-75F94752F1F2}"/>
              </a:ext>
            </a:extLst>
          </p:cNvPr>
          <p:cNvSpPr>
            <a:spLocks noChangeArrowheads="1"/>
          </p:cNvSpPr>
          <p:nvPr/>
        </p:nvSpPr>
        <p:spPr bwMode="auto">
          <a:xfrm>
            <a:off x="0" y="-176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3F9030E2-4FA4-48DE-9BC0-DBA0B32F7F8C}"/>
              </a:ext>
            </a:extLst>
          </p:cNvPr>
          <p:cNvSpPr>
            <a:spLocks noChangeArrowheads="1"/>
          </p:cNvSpPr>
          <p:nvPr/>
        </p:nvSpPr>
        <p:spPr bwMode="auto">
          <a:xfrm>
            <a:off x="0" y="8572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97027F9D-EFA0-4204-98F6-5178BE1E445A}"/>
              </a:ext>
            </a:extLst>
          </p:cNvPr>
          <p:cNvSpPr>
            <a:spLocks noChangeArrowheads="1"/>
          </p:cNvSpPr>
          <p:nvPr/>
        </p:nvSpPr>
        <p:spPr bwMode="auto">
          <a:xfrm>
            <a:off x="184731" y="765432"/>
            <a:ext cx="893256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44D9E6"/>
                </a:solidFill>
                <a:effectLst/>
                <a:latin typeface="Calibri" panose="020F0502020204030204" pitchFamily="34" charset="0"/>
                <a:ea typeface="Calibri" panose="020F0502020204030204" pitchFamily="34" charset="0"/>
                <a:cs typeface="Arial" panose="020B0604020202020204" pitchFamily="34" charset="0"/>
              </a:rPr>
              <a:t>RandomForest algorithm:</a:t>
            </a:r>
            <a:r>
              <a:rPr kumimoji="0" lang="en-US" altLang="en-US" b="0" i="0" u="none" strike="noStrike" cap="none" normalizeH="0" baseline="0" dirty="0">
                <a:ln>
                  <a:noFill/>
                </a:ln>
                <a:solidFill>
                  <a:srgbClr val="44D9E6"/>
                </a:solidFill>
                <a:effectLst/>
                <a:latin typeface="Helvetica" panose="020B0604020202020204" pitchFamily="34" charset="0"/>
                <a:ea typeface="Calibri" panose="020F0502020204030204" pitchFamily="34" charset="0"/>
                <a:cs typeface="Arial" panose="020B0604020202020204" pitchFamily="34" charset="0"/>
              </a:rPr>
              <a:t> </a:t>
            </a:r>
            <a:r>
              <a:rPr kumimoji="0" lang="en-US" altLang="en-US"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rPr>
              <a:t>In random forests  each tree in the ensemble is built from a sample drawn with replacement from the training set.</a:t>
            </a:r>
            <a:endParaRPr kumimoji="0" lang="en-US" altLang="en-US"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6148" name="Picture 5">
            <a:extLst>
              <a:ext uri="{FF2B5EF4-FFF2-40B4-BE49-F238E27FC236}">
                <a16:creationId xmlns:a16="http://schemas.microsoft.com/office/drawing/2014/main" id="{94DF2605-DA6F-4E05-A739-782753A413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30" y="1580723"/>
            <a:ext cx="4997878" cy="37147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6">
            <a:extLst>
              <a:ext uri="{FF2B5EF4-FFF2-40B4-BE49-F238E27FC236}">
                <a16:creationId xmlns:a16="http://schemas.microsoft.com/office/drawing/2014/main" id="{AF34A86E-7A23-4C24-BB89-58D4BEA76794}"/>
              </a:ext>
            </a:extLst>
          </p:cNvPr>
          <p:cNvSpPr>
            <a:spLocks noChangeArrowheads="1"/>
          </p:cNvSpPr>
          <p:nvPr/>
        </p:nvSpPr>
        <p:spPr bwMode="auto">
          <a:xfrm>
            <a:off x="0" y="8286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14">
            <a:extLst>
              <a:ext uri="{FF2B5EF4-FFF2-40B4-BE49-F238E27FC236}">
                <a16:creationId xmlns:a16="http://schemas.microsoft.com/office/drawing/2014/main" id="{DA701CAA-5908-4740-8404-F897B6D4EDE4}"/>
              </a:ext>
            </a:extLst>
          </p:cNvPr>
          <p:cNvSpPr/>
          <p:nvPr/>
        </p:nvSpPr>
        <p:spPr>
          <a:xfrm>
            <a:off x="108363" y="2145623"/>
            <a:ext cx="6757405" cy="369332"/>
          </a:xfrm>
          <a:prstGeom prst="rect">
            <a:avLst/>
          </a:prstGeom>
        </p:spPr>
        <p:txBody>
          <a:bodyPr wrap="square">
            <a:spAutoFit/>
          </a:bodyPr>
          <a:lstStyle/>
          <a:p>
            <a:r>
              <a:rPr lang="en-US" dirty="0">
                <a:solidFill>
                  <a:schemeClr val="bg1"/>
                </a:solidFill>
                <a:latin typeface="Yu Gothic UI" panose="020B0500000000000000" pitchFamily="34" charset="-128"/>
                <a:ea typeface="Yu Gothic UI" panose="020B0500000000000000" pitchFamily="34" charset="-128"/>
                <a:cs typeface="Arial" panose="020B0604020202020204" pitchFamily="34" charset="0"/>
              </a:rPr>
              <a:t>The same what happened in</a:t>
            </a:r>
            <a:r>
              <a:rPr lang="ar-EG" dirty="0">
                <a:solidFill>
                  <a:schemeClr val="bg1"/>
                </a:solidFill>
                <a:latin typeface="Yu Gothic UI" panose="020B0500000000000000" pitchFamily="34" charset="-128"/>
                <a:ea typeface="Yu Gothic UI" panose="020B0500000000000000" pitchFamily="34" charset="-128"/>
                <a:cs typeface="Arial" panose="020B0604020202020204" pitchFamily="34" charset="0"/>
              </a:rPr>
              <a:t>  </a:t>
            </a:r>
            <a:r>
              <a:rPr lang="en-US" dirty="0">
                <a:solidFill>
                  <a:schemeClr val="bg1"/>
                </a:solidFill>
                <a:latin typeface="Yu Gothic UI" panose="020B0500000000000000" pitchFamily="34" charset="-128"/>
                <a:ea typeface="Yu Gothic UI" panose="020B0500000000000000" pitchFamily="34" charset="-128"/>
                <a:cs typeface="Arial" panose="020B0604020202020204" pitchFamily="34" charset="0"/>
              </a:rPr>
              <a:t>decision trees there is overfitting</a:t>
            </a:r>
            <a:endParaRPr lang="en-US" dirty="0">
              <a:solidFill>
                <a:schemeClr val="bg1"/>
              </a:solidFill>
              <a:latin typeface="Yu Gothic UI" panose="020B0500000000000000" pitchFamily="34" charset="-128"/>
              <a:ea typeface="Yu Gothic UI" panose="020B0500000000000000" pitchFamily="34" charset="-128"/>
            </a:endParaRPr>
          </a:p>
        </p:txBody>
      </p:sp>
      <p:sp>
        <p:nvSpPr>
          <p:cNvPr id="16" name="Rectangle 15">
            <a:extLst>
              <a:ext uri="{FF2B5EF4-FFF2-40B4-BE49-F238E27FC236}">
                <a16:creationId xmlns:a16="http://schemas.microsoft.com/office/drawing/2014/main" id="{FA56E358-D6F5-4A1D-9D22-6446F2BC7F6D}"/>
              </a:ext>
            </a:extLst>
          </p:cNvPr>
          <p:cNvSpPr/>
          <p:nvPr/>
        </p:nvSpPr>
        <p:spPr>
          <a:xfrm>
            <a:off x="211430" y="2783371"/>
            <a:ext cx="7062206" cy="1070871"/>
          </a:xfrm>
          <a:prstGeom prst="rect">
            <a:avLst/>
          </a:prstGeom>
        </p:spPr>
        <p:txBody>
          <a:bodyPr wrap="square">
            <a:spAutoFit/>
          </a:bodyPr>
          <a:lstStyle/>
          <a:p>
            <a:pPr>
              <a:lnSpc>
                <a:spcPct val="107000"/>
              </a:lnSpc>
              <a:spcAft>
                <a:spcPts val="800"/>
              </a:spcAft>
            </a:pPr>
            <a:r>
              <a:rPr lang="en-US" b="1" dirty="0">
                <a:solidFill>
                  <a:srgbClr val="44D9E6"/>
                </a:solidFill>
                <a:latin typeface="Calibri" panose="020F0502020204030204" pitchFamily="34" charset="0"/>
                <a:ea typeface="Calibri" panose="020F0502020204030204" pitchFamily="34" charset="0"/>
                <a:cs typeface="Arial" panose="020B0604020202020204" pitchFamily="34" charset="0"/>
              </a:rPr>
              <a:t>RandomForest algorithm(2):</a:t>
            </a:r>
            <a:endParaRPr lang="en-US" dirty="0">
              <a:solidFill>
                <a:srgbClr val="44D9E6"/>
              </a:solidFill>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Arial" panose="020B0604020202020204" pitchFamily="34" charset="0"/>
              </a:rPr>
              <a:t> </a:t>
            </a:r>
            <a:r>
              <a:rPr lang="en-US" dirty="0">
                <a:solidFill>
                  <a:schemeClr val="bg1"/>
                </a:solidFill>
                <a:latin typeface="Yu Gothic UI" panose="020B0500000000000000" pitchFamily="34" charset="-128"/>
                <a:ea typeface="Yu Gothic UI" panose="020B0500000000000000" pitchFamily="34" charset="-128"/>
                <a:cs typeface="Arial" panose="020B0604020202020204" pitchFamily="34" charset="0"/>
              </a:rPr>
              <a:t>As we made in decision trees We will set max_depth=3 to decrease overfitting.</a:t>
            </a:r>
          </a:p>
        </p:txBody>
      </p:sp>
      <p:pic>
        <p:nvPicPr>
          <p:cNvPr id="20" name="Picture 19">
            <a:extLst>
              <a:ext uri="{FF2B5EF4-FFF2-40B4-BE49-F238E27FC236}">
                <a16:creationId xmlns:a16="http://schemas.microsoft.com/office/drawing/2014/main" id="{184BD2CD-0E0D-4256-90F4-CA05804818A6}"/>
              </a:ext>
            </a:extLst>
          </p:cNvPr>
          <p:cNvPicPr/>
          <p:nvPr/>
        </p:nvPicPr>
        <p:blipFill>
          <a:blip r:embed="rId4"/>
          <a:stretch>
            <a:fillRect/>
          </a:stretch>
        </p:blipFill>
        <p:spPr>
          <a:xfrm>
            <a:off x="211430" y="4038670"/>
            <a:ext cx="6106243" cy="371475"/>
          </a:xfrm>
          <a:prstGeom prst="rect">
            <a:avLst/>
          </a:prstGeom>
        </p:spPr>
      </p:pic>
      <p:sp>
        <p:nvSpPr>
          <p:cNvPr id="17" name="Rectangle 16">
            <a:extLst>
              <a:ext uri="{FF2B5EF4-FFF2-40B4-BE49-F238E27FC236}">
                <a16:creationId xmlns:a16="http://schemas.microsoft.com/office/drawing/2014/main" id="{EC2387AE-F5EC-4AFE-9825-55A87AD3D163}"/>
              </a:ext>
            </a:extLst>
          </p:cNvPr>
          <p:cNvSpPr/>
          <p:nvPr/>
        </p:nvSpPr>
        <p:spPr>
          <a:xfrm>
            <a:off x="184731" y="4961401"/>
            <a:ext cx="9250214" cy="1757532"/>
          </a:xfrm>
          <a:prstGeom prst="rect">
            <a:avLst/>
          </a:prstGeom>
        </p:spPr>
        <p:txBody>
          <a:bodyPr wrap="square">
            <a:spAutoFit/>
          </a:bodyPr>
          <a:lstStyle/>
          <a:p>
            <a:pPr>
              <a:lnSpc>
                <a:spcPct val="107000"/>
              </a:lnSpc>
              <a:spcAft>
                <a:spcPts val="800"/>
              </a:spcAft>
            </a:pPr>
            <a:r>
              <a:rPr lang="en-US" b="1" dirty="0">
                <a:solidFill>
                  <a:schemeClr val="bg1"/>
                </a:solidFill>
                <a:latin typeface="Yu Gothic UI" panose="020B0500000000000000" pitchFamily="34" charset="-128"/>
                <a:ea typeface="Yu Gothic UI" panose="020B0500000000000000" pitchFamily="34" charset="-128"/>
                <a:cs typeface="Arial" panose="020B0604020202020204" pitchFamily="34" charset="0"/>
              </a:rPr>
              <a:t>Now the overfitting is much decreased with adequate training accuracy and the highest test accuracy. </a:t>
            </a:r>
            <a:endParaRPr lang="en-US" dirty="0">
              <a:solidFill>
                <a:schemeClr val="bg1"/>
              </a:solidFill>
              <a:latin typeface="Yu Gothic UI" panose="020B0500000000000000" pitchFamily="34" charset="-128"/>
              <a:ea typeface="Yu Gothic UI" panose="020B0500000000000000" pitchFamily="34" charset="-128"/>
              <a:cs typeface="Arial" panose="020B0604020202020204" pitchFamily="34" charset="0"/>
            </a:endParaRPr>
          </a:p>
          <a:p>
            <a:pPr>
              <a:lnSpc>
                <a:spcPct val="107000"/>
              </a:lnSpc>
              <a:spcAft>
                <a:spcPts val="800"/>
              </a:spcAft>
            </a:pPr>
            <a:r>
              <a:rPr lang="en-US" b="1" dirty="0">
                <a:solidFill>
                  <a:schemeClr val="bg1"/>
                </a:solidFill>
                <a:latin typeface="Yu Gothic UI" panose="020B0500000000000000" pitchFamily="34" charset="-128"/>
                <a:ea typeface="Yu Gothic UI" panose="020B0500000000000000" pitchFamily="34" charset="-128"/>
                <a:cs typeface="Arial" panose="020B0604020202020204" pitchFamily="34" charset="0"/>
              </a:rPr>
              <a:t>And this the highest test accuracy we have reached after experimenting several algorithms,</a:t>
            </a:r>
            <a:endParaRPr lang="en-US" dirty="0">
              <a:solidFill>
                <a:schemeClr val="bg1"/>
              </a:solidFill>
              <a:latin typeface="Yu Gothic UI" panose="020B0500000000000000" pitchFamily="34" charset="-128"/>
              <a:ea typeface="Yu Gothic UI" panose="020B0500000000000000" pitchFamily="34" charset="-128"/>
              <a:cs typeface="Arial" panose="020B0604020202020204" pitchFamily="34" charset="0"/>
            </a:endParaRPr>
          </a:p>
          <a:p>
            <a:pPr>
              <a:lnSpc>
                <a:spcPct val="107000"/>
              </a:lnSpc>
              <a:spcAft>
                <a:spcPts val="800"/>
              </a:spcAft>
            </a:pPr>
            <a:r>
              <a:rPr lang="en-US" b="1" dirty="0">
                <a:solidFill>
                  <a:schemeClr val="bg1"/>
                </a:solidFill>
                <a:latin typeface="Yu Gothic UI" panose="020B0500000000000000" pitchFamily="34" charset="-128"/>
                <a:ea typeface="Yu Gothic UI" panose="020B0500000000000000" pitchFamily="34" charset="-128"/>
                <a:cs typeface="Arial" panose="020B0604020202020204" pitchFamily="34" charset="0"/>
              </a:rPr>
              <a:t>So we applied this model as a trained model in our application.</a:t>
            </a:r>
            <a:endParaRPr lang="en-US" dirty="0">
              <a:solidFill>
                <a:schemeClr val="bg1"/>
              </a:solidFill>
              <a:latin typeface="Yu Gothic UI" panose="020B0500000000000000" pitchFamily="34" charset="-128"/>
              <a:ea typeface="Yu Gothic UI" panose="020B0500000000000000" pitchFamily="34" charset="-128"/>
              <a:cs typeface="Arial" panose="020B0604020202020204" pitchFamily="34" charset="0"/>
            </a:endParaRPr>
          </a:p>
        </p:txBody>
      </p:sp>
    </p:spTree>
    <p:extLst>
      <p:ext uri="{BB962C8B-B14F-4D97-AF65-F5344CB8AC3E}">
        <p14:creationId xmlns:p14="http://schemas.microsoft.com/office/powerpoint/2010/main" val="34404668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88E088-1980-4B9F-AF27-3A2DEF4DE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TextBox 9">
            <a:extLst>
              <a:ext uri="{FF2B5EF4-FFF2-40B4-BE49-F238E27FC236}">
                <a16:creationId xmlns:a16="http://schemas.microsoft.com/office/drawing/2014/main" id="{AF2A15F8-E921-450F-8F5A-070D69492960}"/>
              </a:ext>
            </a:extLst>
          </p:cNvPr>
          <p:cNvSpPr txBox="1"/>
          <p:nvPr/>
        </p:nvSpPr>
        <p:spPr>
          <a:xfrm>
            <a:off x="543941" y="0"/>
            <a:ext cx="7068867" cy="584775"/>
          </a:xfrm>
          <a:prstGeom prst="rect">
            <a:avLst/>
          </a:prstGeom>
          <a:noFill/>
        </p:spPr>
        <p:txBody>
          <a:bodyPr wrap="square" rtlCol="0">
            <a:spAutoFit/>
          </a:bodyPr>
          <a:lstStyle/>
          <a:p>
            <a:pPr algn="ctr"/>
            <a:r>
              <a:rPr lang="en-US" altLang="en-US" sz="3200" b="1" cap="all" dirty="0">
                <a:solidFill>
                  <a:srgbClr val="44D9E6"/>
                </a:solidFill>
                <a:latin typeface="Arial Black" panose="020B0A04020102020204" pitchFamily="34" charset="0"/>
              </a:rPr>
              <a:t>datasets</a:t>
            </a:r>
          </a:p>
        </p:txBody>
      </p:sp>
      <p:sp>
        <p:nvSpPr>
          <p:cNvPr id="11" name="TextBox 10">
            <a:extLst>
              <a:ext uri="{FF2B5EF4-FFF2-40B4-BE49-F238E27FC236}">
                <a16:creationId xmlns:a16="http://schemas.microsoft.com/office/drawing/2014/main" id="{BFC12A57-3208-4F9F-B5C9-9B26212463F8}"/>
              </a:ext>
            </a:extLst>
          </p:cNvPr>
          <p:cNvSpPr txBox="1"/>
          <p:nvPr/>
        </p:nvSpPr>
        <p:spPr>
          <a:xfrm>
            <a:off x="120472" y="322980"/>
            <a:ext cx="6718853" cy="7140416"/>
          </a:xfrm>
          <a:prstGeom prst="rect">
            <a:avLst/>
          </a:prstGeom>
          <a:noFill/>
        </p:spPr>
        <p:txBody>
          <a:bodyPr wrap="square" rtlCol="0">
            <a:spAutoFit/>
          </a:bodyPr>
          <a:lstStyle/>
          <a:p>
            <a:r>
              <a:rPr lang="en-US" altLang="en-US" sz="2400" b="1" u="sng" dirty="0">
                <a:solidFill>
                  <a:srgbClr val="44D9E6"/>
                </a:solidFill>
                <a:latin typeface="Yu Gothic UI" panose="020B0500000000000000" pitchFamily="34" charset="-128"/>
                <a:ea typeface="Yu Gothic UI" panose="020B0500000000000000" pitchFamily="34" charset="-128"/>
              </a:rPr>
              <a:t>Introduction :</a:t>
            </a:r>
          </a:p>
          <a:p>
            <a:endParaRPr lang="en-US" altLang="en-US" sz="2200" b="1" u="sng" dirty="0">
              <a:solidFill>
                <a:srgbClr val="44D9E6"/>
              </a:solidFill>
              <a:latin typeface="Yu Gothic UI" panose="020B0500000000000000" pitchFamily="34" charset="-128"/>
              <a:ea typeface="Yu Gothic UI" panose="020B0500000000000000" pitchFamily="34" charset="-128"/>
            </a:endParaRPr>
          </a:p>
          <a:p>
            <a:pPr>
              <a:lnSpc>
                <a:spcPct val="130000"/>
              </a:lnSpc>
            </a:pPr>
            <a:r>
              <a:rPr lang="en-US" altLang="en-US" sz="2000" b="1" dirty="0">
                <a:solidFill>
                  <a:schemeClr val="bg1"/>
                </a:solidFill>
                <a:latin typeface="Yu Gothic UI" panose="020B0500000000000000" pitchFamily="34" charset="-128"/>
                <a:ea typeface="Yu Gothic UI" panose="020B0500000000000000" pitchFamily="34" charset="-128"/>
              </a:rPr>
              <a:t>According to a report of the American heart association statistics (2016), heart diseases are the leading cause of death for both men and women and responsible </a:t>
            </a:r>
          </a:p>
          <a:p>
            <a:pPr>
              <a:lnSpc>
                <a:spcPct val="130000"/>
              </a:lnSpc>
            </a:pPr>
            <a:r>
              <a:rPr lang="en-US" altLang="en-US" sz="2000" b="1" dirty="0">
                <a:solidFill>
                  <a:schemeClr val="bg1"/>
                </a:solidFill>
                <a:latin typeface="Yu Gothic UI" panose="020B0500000000000000" pitchFamily="34" charset="-128"/>
                <a:ea typeface="Yu Gothic UI" panose="020B0500000000000000" pitchFamily="34" charset="-128"/>
              </a:rPr>
              <a:t> for 1 of 4 people deaths ,even modest improvements in prognostic models of heart even and complications could save literally hundreds of lives and help to</a:t>
            </a:r>
          </a:p>
          <a:p>
            <a:pPr>
              <a:lnSpc>
                <a:spcPct val="130000"/>
              </a:lnSpc>
            </a:pPr>
            <a:r>
              <a:rPr lang="en-US" altLang="en-US" sz="2000" b="1" dirty="0">
                <a:solidFill>
                  <a:schemeClr val="bg1"/>
                </a:solidFill>
                <a:latin typeface="Yu Gothic UI" panose="020B0500000000000000" pitchFamily="34" charset="-128"/>
                <a:ea typeface="Yu Gothic UI" panose="020B0500000000000000" pitchFamily="34" charset="-128"/>
              </a:rPr>
              <a:t> significantly reduce the cost of health care services , medication and lost of  productivity</a:t>
            </a:r>
          </a:p>
          <a:p>
            <a:pPr>
              <a:lnSpc>
                <a:spcPct val="130000"/>
              </a:lnSpc>
            </a:pPr>
            <a:endParaRPr lang="en-US" altLang="en-US" sz="2000" b="1" dirty="0">
              <a:solidFill>
                <a:schemeClr val="bg1"/>
              </a:solidFill>
              <a:latin typeface="Yu Gothic UI" panose="020B0500000000000000" pitchFamily="34" charset="-128"/>
              <a:ea typeface="Yu Gothic UI" panose="020B0500000000000000" pitchFamily="34" charset="-128"/>
            </a:endParaRPr>
          </a:p>
          <a:p>
            <a:pPr>
              <a:lnSpc>
                <a:spcPct val="130000"/>
              </a:lnSpc>
            </a:pPr>
            <a:r>
              <a:rPr lang="en-US" altLang="en-US" sz="2000" b="1" dirty="0">
                <a:solidFill>
                  <a:schemeClr val="bg1"/>
                </a:solidFill>
                <a:latin typeface="Yu Gothic" panose="020B0400000000000000" pitchFamily="34" charset="-128"/>
                <a:ea typeface="Yu Gothic" panose="020B0400000000000000" pitchFamily="34" charset="-128"/>
              </a:rPr>
              <a:t>The number of people with diabetes is steadily increasing, as a study by the International Diabetes Federation demonstrated. In 2013 the total number of diabetes patients was 382 million and in 2035 that number will be expected to be 595 million</a:t>
            </a:r>
          </a:p>
          <a:p>
            <a:pPr>
              <a:lnSpc>
                <a:spcPct val="130000"/>
              </a:lnSpc>
            </a:pPr>
            <a:endParaRPr lang="en-US" altLang="en-US" sz="2000" b="1" dirty="0">
              <a:solidFill>
                <a:schemeClr val="bg1"/>
              </a:solidFill>
              <a:latin typeface="Yu Gothic UI" panose="020B0500000000000000" pitchFamily="34" charset="-128"/>
              <a:ea typeface="Yu Gothic UI" panose="020B0500000000000000" pitchFamily="34" charset="-128"/>
            </a:endParaRPr>
          </a:p>
          <a:p>
            <a:endParaRPr lang="en-US" altLang="en-US" sz="2200" b="1" u="sng" dirty="0">
              <a:solidFill>
                <a:srgbClr val="44D9E6"/>
              </a:solidFill>
              <a:latin typeface="Yu Gothic UI" panose="020B0500000000000000" pitchFamily="34" charset="-128"/>
              <a:ea typeface="Yu Gothic UI" panose="020B0500000000000000" pitchFamily="34" charset="-128"/>
            </a:endParaRPr>
          </a:p>
        </p:txBody>
      </p:sp>
    </p:spTree>
    <p:extLst>
      <p:ext uri="{BB962C8B-B14F-4D97-AF65-F5344CB8AC3E}">
        <p14:creationId xmlns:p14="http://schemas.microsoft.com/office/powerpoint/2010/main" val="9182378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8B6D36-6D8D-4FA9-9E30-60B3D2926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710"/>
            <a:ext cx="9144000" cy="6858000"/>
          </a:xfrm>
          <a:prstGeom prst="rect">
            <a:avLst/>
          </a:prstGeom>
        </p:spPr>
      </p:pic>
      <p:sp>
        <p:nvSpPr>
          <p:cNvPr id="6" name="TextBox 5">
            <a:extLst>
              <a:ext uri="{FF2B5EF4-FFF2-40B4-BE49-F238E27FC236}">
                <a16:creationId xmlns:a16="http://schemas.microsoft.com/office/drawing/2014/main" id="{4A5A222E-E7E1-4CA8-915E-2C57AED455E4}"/>
              </a:ext>
            </a:extLst>
          </p:cNvPr>
          <p:cNvSpPr txBox="1"/>
          <p:nvPr/>
        </p:nvSpPr>
        <p:spPr>
          <a:xfrm>
            <a:off x="371060" y="1234776"/>
            <a:ext cx="6255027" cy="5242846"/>
          </a:xfrm>
          <a:prstGeom prst="rect">
            <a:avLst/>
          </a:prstGeom>
          <a:noFill/>
        </p:spPr>
        <p:txBody>
          <a:bodyPr wrap="square" rtlCol="0">
            <a:spAutoFit/>
          </a:bodyPr>
          <a:lstStyle/>
          <a:p>
            <a:pPr>
              <a:lnSpc>
                <a:spcPct val="130000"/>
              </a:lnSpc>
            </a:pPr>
            <a:r>
              <a:rPr lang="en-US" altLang="en-US" sz="2200" b="1" u="sng" dirty="0">
                <a:solidFill>
                  <a:srgbClr val="44D9E6"/>
                </a:solidFill>
                <a:latin typeface="Yu Gothic UI" panose="020B0500000000000000" pitchFamily="34" charset="-128"/>
                <a:ea typeface="Yu Gothic UI" panose="020B0500000000000000" pitchFamily="34" charset="-128"/>
              </a:rPr>
              <a:t>Heart Dataset Information :</a:t>
            </a:r>
          </a:p>
          <a:p>
            <a:pPr>
              <a:lnSpc>
                <a:spcPct val="130000"/>
              </a:lnSpc>
            </a:pPr>
            <a:endParaRPr lang="en-US" altLang="en-US" sz="100" b="1" u="sng" dirty="0">
              <a:solidFill>
                <a:srgbClr val="44D9E6"/>
              </a:solidFill>
              <a:latin typeface="Yu Gothic UI" panose="020B0500000000000000" pitchFamily="34" charset="-128"/>
              <a:ea typeface="Yu Gothic UI" panose="020B0500000000000000" pitchFamily="34" charset="-128"/>
            </a:endParaRPr>
          </a:p>
          <a:p>
            <a:pPr marL="342900" indent="-342900">
              <a:lnSpc>
                <a:spcPct val="130000"/>
              </a:lnSpc>
              <a:spcBef>
                <a:spcPct val="0"/>
              </a:spcBef>
              <a:buFont typeface="Arial" panose="020B0604020202020204" pitchFamily="34" charset="0"/>
              <a:buChar char="•"/>
            </a:pPr>
            <a:r>
              <a:rPr lang="en-US" altLang="en-US" sz="2000" b="1" dirty="0">
                <a:solidFill>
                  <a:schemeClr val="bg1"/>
                </a:solidFill>
                <a:latin typeface="Yu Gothic UI" panose="020B0500000000000000" pitchFamily="34" charset="-128"/>
                <a:ea typeface="Yu Gothic UI" panose="020B0500000000000000" pitchFamily="34" charset="-128"/>
              </a:rPr>
              <a:t>This directory contains 4 databases concerning heart disease diagnosis.</a:t>
            </a:r>
          </a:p>
          <a:p>
            <a:pPr marL="342900" indent="-342900">
              <a:lnSpc>
                <a:spcPct val="130000"/>
              </a:lnSpc>
              <a:spcBef>
                <a:spcPct val="0"/>
              </a:spcBef>
              <a:buFont typeface="Arial" panose="020B0604020202020204" pitchFamily="34" charset="0"/>
              <a:buChar char="•"/>
            </a:pPr>
            <a:r>
              <a:rPr lang="en-US" altLang="en-US" sz="2000" b="1" dirty="0">
                <a:solidFill>
                  <a:schemeClr val="bg1"/>
                </a:solidFill>
                <a:latin typeface="Yu Gothic UI" panose="020B0500000000000000" pitchFamily="34" charset="-128"/>
                <a:ea typeface="Yu Gothic UI" panose="020B0500000000000000" pitchFamily="34" charset="-128"/>
              </a:rPr>
              <a:t>All attributes are numeric-valued.  The data was collected from the </a:t>
            </a:r>
            <a:r>
              <a:rPr lang="en-US" altLang="en-US" sz="2000" b="1" dirty="0">
                <a:solidFill>
                  <a:srgbClr val="44D9E6"/>
                </a:solidFill>
                <a:latin typeface="Yu Gothic UI" panose="020B0500000000000000" pitchFamily="34" charset="-128"/>
                <a:ea typeface="Yu Gothic UI" panose="020B0500000000000000" pitchFamily="34" charset="-128"/>
              </a:rPr>
              <a:t>four following locations:</a:t>
            </a:r>
          </a:p>
          <a:p>
            <a:pPr marL="342900" indent="-342900">
              <a:lnSpc>
                <a:spcPct val="130000"/>
              </a:lnSpc>
              <a:spcBef>
                <a:spcPct val="0"/>
              </a:spcBef>
              <a:buFont typeface="Arial" panose="020B0604020202020204" pitchFamily="34" charset="0"/>
              <a:buChar char="•"/>
            </a:pPr>
            <a:endParaRPr lang="en-US" altLang="en-US" sz="1200" b="1" dirty="0">
              <a:solidFill>
                <a:srgbClr val="44D9E6"/>
              </a:solidFill>
              <a:latin typeface="Yu Gothic UI" panose="020B0500000000000000" pitchFamily="34" charset="-128"/>
              <a:ea typeface="Yu Gothic UI" panose="020B0500000000000000" pitchFamily="34" charset="-128"/>
            </a:endParaRPr>
          </a:p>
          <a:p>
            <a:pPr marL="914400" lvl="1" indent="-457200">
              <a:lnSpc>
                <a:spcPct val="130000"/>
              </a:lnSpc>
              <a:spcBef>
                <a:spcPct val="0"/>
              </a:spcBef>
              <a:buFont typeface="+mj-lt"/>
              <a:buAutoNum type="arabicPeriod"/>
            </a:pPr>
            <a:r>
              <a:rPr lang="en-US" altLang="en-US" sz="1950" b="1" dirty="0">
                <a:solidFill>
                  <a:schemeClr val="bg1"/>
                </a:solidFill>
                <a:latin typeface="Yu Gothic UI" panose="020B0500000000000000" pitchFamily="34" charset="-128"/>
                <a:ea typeface="Yu Gothic UI" panose="020B0500000000000000" pitchFamily="34" charset="-128"/>
              </a:rPr>
              <a:t>Cleveland Clinic Foundation (Cleveland Data)</a:t>
            </a:r>
          </a:p>
          <a:p>
            <a:pPr marL="914400" lvl="1" indent="-457200">
              <a:lnSpc>
                <a:spcPct val="130000"/>
              </a:lnSpc>
              <a:spcBef>
                <a:spcPct val="0"/>
              </a:spcBef>
              <a:buFont typeface="+mj-lt"/>
              <a:buAutoNum type="arabicPeriod"/>
            </a:pPr>
            <a:r>
              <a:rPr lang="en-US" altLang="en-US" sz="1950" b="1" dirty="0">
                <a:solidFill>
                  <a:schemeClr val="bg1"/>
                </a:solidFill>
                <a:latin typeface="Yu Gothic UI" panose="020B0500000000000000" pitchFamily="34" charset="-128"/>
                <a:ea typeface="Yu Gothic UI" panose="020B0500000000000000" pitchFamily="34" charset="-128"/>
              </a:rPr>
              <a:t> Hungarian Institute of Cardiology, Budapest (Hungarian data).</a:t>
            </a:r>
          </a:p>
          <a:p>
            <a:pPr marL="914400" lvl="1" indent="-457200">
              <a:lnSpc>
                <a:spcPct val="130000"/>
              </a:lnSpc>
              <a:spcBef>
                <a:spcPct val="0"/>
              </a:spcBef>
              <a:buFont typeface="+mj-lt"/>
              <a:buAutoNum type="arabicPeriod"/>
            </a:pPr>
            <a:r>
              <a:rPr lang="en-US" altLang="en-US" sz="1950" b="1" dirty="0">
                <a:solidFill>
                  <a:schemeClr val="bg1"/>
                </a:solidFill>
                <a:latin typeface="Yu Gothic UI" panose="020B0500000000000000" pitchFamily="34" charset="-128"/>
                <a:ea typeface="Yu Gothic UI" panose="020B0500000000000000" pitchFamily="34" charset="-128"/>
              </a:rPr>
              <a:t> V.A. Medical Center, Long Beach, CA (long-beach-va data).</a:t>
            </a:r>
          </a:p>
          <a:p>
            <a:pPr marL="914400" lvl="1" indent="-457200">
              <a:lnSpc>
                <a:spcPct val="130000"/>
              </a:lnSpc>
              <a:spcBef>
                <a:spcPct val="0"/>
              </a:spcBef>
              <a:buFont typeface="+mj-lt"/>
              <a:buAutoNum type="arabicPeriod"/>
            </a:pPr>
            <a:r>
              <a:rPr lang="en-US" altLang="en-US" sz="1950" b="1" dirty="0">
                <a:solidFill>
                  <a:schemeClr val="bg1"/>
                </a:solidFill>
                <a:latin typeface="Yu Gothic UI" panose="020B0500000000000000" pitchFamily="34" charset="-128"/>
                <a:ea typeface="Yu Gothic UI" panose="020B0500000000000000" pitchFamily="34" charset="-128"/>
              </a:rPr>
              <a:t> University Hospital, Zurich, Switzerland (Switzerland data)</a:t>
            </a:r>
            <a:r>
              <a:rPr lang="en-US" altLang="en-US" sz="2000" b="1" dirty="0">
                <a:solidFill>
                  <a:srgbClr val="44D9E6"/>
                </a:solidFill>
                <a:latin typeface="Yu Gothic UI" panose="020B0500000000000000" pitchFamily="34" charset="-128"/>
                <a:ea typeface="Yu Gothic UI" panose="020B0500000000000000" pitchFamily="34" charset="-128"/>
              </a:rPr>
              <a:t>.</a:t>
            </a:r>
            <a:endParaRPr lang="en-US" altLang="en-US" sz="1950" b="1" dirty="0">
              <a:solidFill>
                <a:schemeClr val="bg1"/>
              </a:solidFill>
              <a:latin typeface="Yu Gothic UI" panose="020B0500000000000000" pitchFamily="34" charset="-128"/>
              <a:ea typeface="Yu Gothic UI" panose="020B0500000000000000" pitchFamily="34" charset="-128"/>
            </a:endParaRPr>
          </a:p>
        </p:txBody>
      </p:sp>
      <p:sp>
        <p:nvSpPr>
          <p:cNvPr id="8" name="TextBox 7">
            <a:extLst>
              <a:ext uri="{FF2B5EF4-FFF2-40B4-BE49-F238E27FC236}">
                <a16:creationId xmlns:a16="http://schemas.microsoft.com/office/drawing/2014/main" id="{1D510C64-A8F8-4A58-8261-036934EB0A5F}"/>
              </a:ext>
            </a:extLst>
          </p:cNvPr>
          <p:cNvSpPr txBox="1"/>
          <p:nvPr/>
        </p:nvSpPr>
        <p:spPr>
          <a:xfrm>
            <a:off x="530086" y="436135"/>
            <a:ext cx="7068867" cy="584775"/>
          </a:xfrm>
          <a:prstGeom prst="rect">
            <a:avLst/>
          </a:prstGeom>
        </p:spPr>
        <p:txBody>
          <a:bodyPr wrap="square" rtlCol="0">
            <a:spAutoFit/>
          </a:bodyPr>
          <a:lstStyle/>
          <a:p>
            <a:pPr algn="ctr"/>
            <a:r>
              <a:rPr lang="en-US" altLang="en-US" sz="3200" b="1" cap="all" dirty="0">
                <a:solidFill>
                  <a:srgbClr val="44D9E6"/>
                </a:solidFill>
                <a:latin typeface="Arial Black" panose="020B0A04020102020204" pitchFamily="34" charset="0"/>
              </a:rPr>
              <a:t>datasets</a:t>
            </a:r>
          </a:p>
        </p:txBody>
      </p:sp>
    </p:spTree>
    <p:extLst>
      <p:ext uri="{BB962C8B-B14F-4D97-AF65-F5344CB8AC3E}">
        <p14:creationId xmlns:p14="http://schemas.microsoft.com/office/powerpoint/2010/main" val="1172438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2C27A19-C3A4-4703-B5CC-6788A689D2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252"/>
            <a:ext cx="9144000" cy="6858000"/>
          </a:xfrm>
          <a:prstGeom prst="rect">
            <a:avLst/>
          </a:prstGeom>
        </p:spPr>
      </p:pic>
      <p:sp>
        <p:nvSpPr>
          <p:cNvPr id="7" name="TextBox 6">
            <a:extLst>
              <a:ext uri="{FF2B5EF4-FFF2-40B4-BE49-F238E27FC236}">
                <a16:creationId xmlns:a16="http://schemas.microsoft.com/office/drawing/2014/main" id="{1FB2A8C1-A691-404C-8D2A-D470CEFDBBF5}"/>
              </a:ext>
            </a:extLst>
          </p:cNvPr>
          <p:cNvSpPr txBox="1"/>
          <p:nvPr/>
        </p:nvSpPr>
        <p:spPr>
          <a:xfrm>
            <a:off x="530086" y="436135"/>
            <a:ext cx="7068867" cy="584775"/>
          </a:xfrm>
          <a:prstGeom prst="rect">
            <a:avLst/>
          </a:prstGeom>
          <a:noFill/>
        </p:spPr>
        <p:txBody>
          <a:bodyPr wrap="square" rtlCol="0">
            <a:spAutoFit/>
          </a:bodyPr>
          <a:lstStyle/>
          <a:p>
            <a:pPr algn="ctr"/>
            <a:r>
              <a:rPr lang="en-US" altLang="en-US" sz="3200" b="1" cap="all" dirty="0">
                <a:solidFill>
                  <a:srgbClr val="44D9E6"/>
                </a:solidFill>
                <a:latin typeface="Arial Black" panose="020B0A04020102020204" pitchFamily="34" charset="0"/>
              </a:rPr>
              <a:t>datasets</a:t>
            </a:r>
          </a:p>
        </p:txBody>
      </p:sp>
      <p:sp>
        <p:nvSpPr>
          <p:cNvPr id="10" name="TextBox 9">
            <a:extLst>
              <a:ext uri="{FF2B5EF4-FFF2-40B4-BE49-F238E27FC236}">
                <a16:creationId xmlns:a16="http://schemas.microsoft.com/office/drawing/2014/main" id="{2CC87C9E-90DE-43B1-B084-42D20F85DD76}"/>
              </a:ext>
            </a:extLst>
          </p:cNvPr>
          <p:cNvSpPr txBox="1"/>
          <p:nvPr/>
        </p:nvSpPr>
        <p:spPr>
          <a:xfrm>
            <a:off x="278296" y="1285460"/>
            <a:ext cx="6692348" cy="5311839"/>
          </a:xfrm>
          <a:prstGeom prst="rect">
            <a:avLst/>
          </a:prstGeom>
          <a:noFill/>
        </p:spPr>
        <p:txBody>
          <a:bodyPr wrap="square" rtlCol="0">
            <a:spAutoFit/>
          </a:bodyPr>
          <a:lstStyle/>
          <a:p>
            <a:pPr>
              <a:lnSpc>
                <a:spcPct val="130000"/>
              </a:lnSpc>
            </a:pPr>
            <a:r>
              <a:rPr lang="en-US" altLang="en-US" sz="2200" b="1" u="sng" dirty="0">
                <a:solidFill>
                  <a:srgbClr val="44D9E6"/>
                </a:solidFill>
                <a:latin typeface="Yu Gothic UI" panose="020B0500000000000000" pitchFamily="34" charset="-128"/>
                <a:ea typeface="Yu Gothic UI" panose="020B0500000000000000" pitchFamily="34" charset="-128"/>
              </a:rPr>
              <a:t>Heart Dataset Information :</a:t>
            </a:r>
          </a:p>
          <a:p>
            <a:pPr>
              <a:lnSpc>
                <a:spcPct val="130000"/>
              </a:lnSpc>
            </a:pPr>
            <a:endParaRPr lang="en-US" altLang="en-US" sz="2000" b="1" u="sng" dirty="0">
              <a:solidFill>
                <a:srgbClr val="44D9E6"/>
              </a:solidFill>
              <a:latin typeface="Yu Gothic UI" panose="020B0500000000000000" pitchFamily="34" charset="-128"/>
              <a:ea typeface="Yu Gothic UI" panose="020B0500000000000000" pitchFamily="34" charset="-128"/>
            </a:endParaRPr>
          </a:p>
          <a:p>
            <a:pPr>
              <a:lnSpc>
                <a:spcPct val="130000"/>
              </a:lnSpc>
            </a:pPr>
            <a:endParaRPr lang="en-US" altLang="en-US" sz="100" b="1" u="sng" dirty="0">
              <a:solidFill>
                <a:srgbClr val="44D9E6"/>
              </a:solidFill>
              <a:latin typeface="Yu Gothic UI" panose="020B0500000000000000" pitchFamily="34" charset="-128"/>
              <a:ea typeface="Yu Gothic UI" panose="020B0500000000000000" pitchFamily="34" charset="-128"/>
            </a:endParaRPr>
          </a:p>
          <a:p>
            <a:pPr marL="342900" indent="-342900">
              <a:lnSpc>
                <a:spcPct val="130000"/>
              </a:lnSpc>
              <a:buFont typeface="Arial" panose="020B0604020202020204" pitchFamily="34" charset="0"/>
              <a:buChar char="•"/>
            </a:pPr>
            <a:r>
              <a:rPr lang="en-US" altLang="en-US" sz="2000" b="1" dirty="0">
                <a:solidFill>
                  <a:schemeClr val="bg1"/>
                </a:solidFill>
                <a:latin typeface="Yu Gothic UI" panose="020B0500000000000000" pitchFamily="34" charset="-128"/>
                <a:ea typeface="Yu Gothic UI" panose="020B0500000000000000" pitchFamily="34" charset="-128"/>
              </a:rPr>
              <a:t>This database contains 76 attributes, but all published experiments refer to using a subset of 14 of them. In particular, the Cleveland database is the only one that has been used by ML researchers to </a:t>
            </a:r>
            <a:br>
              <a:rPr lang="en-US" altLang="en-US" sz="2000" b="1" dirty="0">
                <a:solidFill>
                  <a:schemeClr val="bg1"/>
                </a:solidFill>
                <a:latin typeface="Yu Gothic UI" panose="020B0500000000000000" pitchFamily="34" charset="-128"/>
                <a:ea typeface="Yu Gothic UI" panose="020B0500000000000000" pitchFamily="34" charset="-128"/>
              </a:rPr>
            </a:br>
            <a:r>
              <a:rPr lang="en-US" altLang="en-US" sz="2000" b="1" dirty="0">
                <a:solidFill>
                  <a:schemeClr val="bg1"/>
                </a:solidFill>
                <a:latin typeface="Yu Gothic UI" panose="020B0500000000000000" pitchFamily="34" charset="-128"/>
                <a:ea typeface="Yu Gothic UI" panose="020B0500000000000000" pitchFamily="34" charset="-128"/>
              </a:rPr>
              <a:t>this date. </a:t>
            </a:r>
          </a:p>
          <a:p>
            <a:pPr marL="342900" indent="-342900">
              <a:lnSpc>
                <a:spcPct val="130000"/>
              </a:lnSpc>
              <a:buFont typeface="Arial" panose="020B0604020202020204" pitchFamily="34" charset="0"/>
              <a:buChar char="•"/>
            </a:pPr>
            <a:r>
              <a:rPr lang="en-US" altLang="en-US" sz="2000" b="1" dirty="0">
                <a:solidFill>
                  <a:schemeClr val="bg1"/>
                </a:solidFill>
                <a:latin typeface="Yu Gothic UI" panose="020B0500000000000000" pitchFamily="34" charset="-128"/>
                <a:ea typeface="Yu Gothic UI" panose="020B0500000000000000" pitchFamily="34" charset="-128"/>
              </a:rPr>
              <a:t>The "goal" field refers to the presence of heart disease in the patient. It is integer valued from 0 (no presence) to 4. Experiments with the Cleveland database have concentrated on simply attempting to distinguish presence (values 1,2,3,4) from absence (value 0). </a:t>
            </a:r>
          </a:p>
        </p:txBody>
      </p:sp>
    </p:spTree>
    <p:extLst>
      <p:ext uri="{BB962C8B-B14F-4D97-AF65-F5344CB8AC3E}">
        <p14:creationId xmlns:p14="http://schemas.microsoft.com/office/powerpoint/2010/main" val="2388895974"/>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88E088-1980-4B9F-AF27-3A2DEF4DE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extBox 3">
            <a:extLst>
              <a:ext uri="{FF2B5EF4-FFF2-40B4-BE49-F238E27FC236}">
                <a16:creationId xmlns:a16="http://schemas.microsoft.com/office/drawing/2014/main" id="{8A87F15A-47BB-4D60-B527-E15E657EB01D}"/>
              </a:ext>
            </a:extLst>
          </p:cNvPr>
          <p:cNvSpPr txBox="1"/>
          <p:nvPr/>
        </p:nvSpPr>
        <p:spPr>
          <a:xfrm>
            <a:off x="371060" y="1089004"/>
            <a:ext cx="6255027" cy="910634"/>
          </a:xfrm>
          <a:prstGeom prst="rect">
            <a:avLst/>
          </a:prstGeom>
          <a:noFill/>
        </p:spPr>
        <p:txBody>
          <a:bodyPr wrap="square" rtlCol="0">
            <a:spAutoFit/>
          </a:bodyPr>
          <a:lstStyle/>
          <a:p>
            <a:pPr>
              <a:lnSpc>
                <a:spcPct val="130000"/>
              </a:lnSpc>
            </a:pPr>
            <a:r>
              <a:rPr lang="en-US" altLang="en-US" sz="2200" b="1" u="sng" dirty="0">
                <a:solidFill>
                  <a:srgbClr val="44D9E6"/>
                </a:solidFill>
                <a:latin typeface="Yu Gothic UI" panose="020B0500000000000000" pitchFamily="34" charset="-128"/>
                <a:ea typeface="Yu Gothic UI" panose="020B0500000000000000" pitchFamily="34" charset="-128"/>
              </a:rPr>
              <a:t>Heart Dataset Information :</a:t>
            </a:r>
          </a:p>
          <a:p>
            <a:pPr>
              <a:lnSpc>
                <a:spcPct val="130000"/>
              </a:lnSpc>
            </a:pPr>
            <a:endParaRPr lang="en-US" altLang="en-US" sz="100" b="1" u="sng" dirty="0">
              <a:solidFill>
                <a:srgbClr val="44D9E6"/>
              </a:solidFill>
              <a:latin typeface="Yu Gothic UI" panose="020B0500000000000000" pitchFamily="34" charset="-128"/>
              <a:ea typeface="Yu Gothic UI" panose="020B0500000000000000" pitchFamily="34" charset="-128"/>
            </a:endParaRPr>
          </a:p>
          <a:p>
            <a:pPr marL="342900" indent="-342900">
              <a:lnSpc>
                <a:spcPct val="130000"/>
              </a:lnSpc>
              <a:buFont typeface="Arial" panose="020B0604020202020204" pitchFamily="34" charset="0"/>
              <a:buChar char="•"/>
            </a:pPr>
            <a:r>
              <a:rPr lang="en-US" altLang="en-US" sz="2000" b="1" dirty="0">
                <a:solidFill>
                  <a:schemeClr val="bg1"/>
                </a:solidFill>
                <a:latin typeface="Yu Gothic UI" panose="020B0500000000000000" pitchFamily="34" charset="-128"/>
                <a:ea typeface="Yu Gothic UI" panose="020B0500000000000000" pitchFamily="34" charset="-128"/>
              </a:rPr>
              <a:t>Attribute Meaning :</a:t>
            </a:r>
          </a:p>
        </p:txBody>
      </p:sp>
      <p:sp>
        <p:nvSpPr>
          <p:cNvPr id="6" name="TextBox 5">
            <a:extLst>
              <a:ext uri="{FF2B5EF4-FFF2-40B4-BE49-F238E27FC236}">
                <a16:creationId xmlns:a16="http://schemas.microsoft.com/office/drawing/2014/main" id="{B677B2EA-D987-4F8A-840C-4260B92605DB}"/>
              </a:ext>
            </a:extLst>
          </p:cNvPr>
          <p:cNvSpPr txBox="1"/>
          <p:nvPr/>
        </p:nvSpPr>
        <p:spPr>
          <a:xfrm>
            <a:off x="530086" y="436135"/>
            <a:ext cx="7068867" cy="584775"/>
          </a:xfrm>
          <a:prstGeom prst="rect">
            <a:avLst/>
          </a:prstGeom>
        </p:spPr>
        <p:txBody>
          <a:bodyPr wrap="square" rtlCol="0">
            <a:spAutoFit/>
          </a:bodyPr>
          <a:lstStyle/>
          <a:p>
            <a:pPr algn="ctr"/>
            <a:r>
              <a:rPr lang="en-US" altLang="en-US" sz="3200" b="1" cap="all" dirty="0">
                <a:solidFill>
                  <a:srgbClr val="44D9E6"/>
                </a:solidFill>
                <a:latin typeface="Arial Black" panose="020B0A04020102020204" pitchFamily="34" charset="0"/>
              </a:rPr>
              <a:t>datasets</a:t>
            </a:r>
          </a:p>
        </p:txBody>
      </p:sp>
      <p:pic>
        <p:nvPicPr>
          <p:cNvPr id="7" name="Picture 3">
            <a:extLst>
              <a:ext uri="{FF2B5EF4-FFF2-40B4-BE49-F238E27FC236}">
                <a16:creationId xmlns:a16="http://schemas.microsoft.com/office/drawing/2014/main" id="{2B5200A8-BC34-4D32-B1D3-AB0C1233A8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792" y="2094560"/>
            <a:ext cx="3951078" cy="466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a:extLst>
              <a:ext uri="{FF2B5EF4-FFF2-40B4-BE49-F238E27FC236}">
                <a16:creationId xmlns:a16="http://schemas.microsoft.com/office/drawing/2014/main" id="{D4732EDE-26C7-4BA7-9F79-31B51DAA66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2661" y="2091297"/>
            <a:ext cx="4159803" cy="466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48637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8B6D36-6D8D-4FA9-9E30-60B3D2926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18DED7C4-8569-4F60-A3D7-724EE49D8B0A}"/>
              </a:ext>
            </a:extLst>
          </p:cNvPr>
          <p:cNvSpPr txBox="1"/>
          <p:nvPr/>
        </p:nvSpPr>
        <p:spPr>
          <a:xfrm>
            <a:off x="530086" y="436135"/>
            <a:ext cx="7068867" cy="584775"/>
          </a:xfrm>
          <a:prstGeom prst="rect">
            <a:avLst/>
          </a:prstGeom>
          <a:noFill/>
        </p:spPr>
        <p:txBody>
          <a:bodyPr wrap="square" rtlCol="0">
            <a:spAutoFit/>
          </a:bodyPr>
          <a:lstStyle/>
          <a:p>
            <a:pPr algn="ctr"/>
            <a:r>
              <a:rPr lang="en-US" altLang="en-US" sz="3200" b="1" cap="all" dirty="0">
                <a:solidFill>
                  <a:srgbClr val="44D9E6"/>
                </a:solidFill>
                <a:latin typeface="Arial Black" panose="020B0A04020102020204" pitchFamily="34" charset="0"/>
              </a:rPr>
              <a:t>datasets</a:t>
            </a:r>
          </a:p>
        </p:txBody>
      </p:sp>
      <p:sp>
        <p:nvSpPr>
          <p:cNvPr id="11" name="TextBox 10">
            <a:extLst>
              <a:ext uri="{FF2B5EF4-FFF2-40B4-BE49-F238E27FC236}">
                <a16:creationId xmlns:a16="http://schemas.microsoft.com/office/drawing/2014/main" id="{99EB078F-6D9E-4395-AB84-97635402443A}"/>
              </a:ext>
            </a:extLst>
          </p:cNvPr>
          <p:cNvSpPr txBox="1"/>
          <p:nvPr/>
        </p:nvSpPr>
        <p:spPr>
          <a:xfrm>
            <a:off x="371060" y="1089004"/>
            <a:ext cx="6255027" cy="910634"/>
          </a:xfrm>
          <a:prstGeom prst="rect">
            <a:avLst/>
          </a:prstGeom>
          <a:noFill/>
        </p:spPr>
        <p:txBody>
          <a:bodyPr wrap="square" rtlCol="0">
            <a:spAutoFit/>
          </a:bodyPr>
          <a:lstStyle/>
          <a:p>
            <a:pPr>
              <a:lnSpc>
                <a:spcPct val="130000"/>
              </a:lnSpc>
            </a:pPr>
            <a:r>
              <a:rPr lang="en-US" altLang="en-US" sz="2200" b="1" u="sng" dirty="0">
                <a:solidFill>
                  <a:srgbClr val="44D9E6"/>
                </a:solidFill>
                <a:latin typeface="Yu Gothic UI" panose="020B0500000000000000" pitchFamily="34" charset="-128"/>
                <a:ea typeface="Yu Gothic UI" panose="020B0500000000000000" pitchFamily="34" charset="-128"/>
              </a:rPr>
              <a:t>Heart Dataset Information :</a:t>
            </a:r>
          </a:p>
          <a:p>
            <a:pPr>
              <a:lnSpc>
                <a:spcPct val="130000"/>
              </a:lnSpc>
            </a:pPr>
            <a:endParaRPr lang="en-US" altLang="en-US" sz="100" b="1" u="sng" dirty="0">
              <a:solidFill>
                <a:srgbClr val="44D9E6"/>
              </a:solidFill>
              <a:latin typeface="Yu Gothic UI" panose="020B0500000000000000" pitchFamily="34" charset="-128"/>
              <a:ea typeface="Yu Gothic UI" panose="020B0500000000000000" pitchFamily="34" charset="-128"/>
            </a:endParaRPr>
          </a:p>
          <a:p>
            <a:pPr marL="342900" indent="-342900">
              <a:lnSpc>
                <a:spcPct val="130000"/>
              </a:lnSpc>
              <a:buFont typeface="Arial" panose="020B0604020202020204" pitchFamily="34" charset="0"/>
              <a:buChar char="•"/>
            </a:pPr>
            <a:r>
              <a:rPr lang="en-US" altLang="en-US" sz="2000" b="1" dirty="0">
                <a:solidFill>
                  <a:schemeClr val="bg1"/>
                </a:solidFill>
                <a:latin typeface="Yu Gothic UI" panose="020B0500000000000000" pitchFamily="34" charset="-128"/>
                <a:ea typeface="Yu Gothic UI" panose="020B0500000000000000" pitchFamily="34" charset="-128"/>
              </a:rPr>
              <a:t>Attribute Meaning :</a:t>
            </a:r>
          </a:p>
        </p:txBody>
      </p:sp>
      <p:pic>
        <p:nvPicPr>
          <p:cNvPr id="12" name="Picture 3">
            <a:extLst>
              <a:ext uri="{FF2B5EF4-FFF2-40B4-BE49-F238E27FC236}">
                <a16:creationId xmlns:a16="http://schemas.microsoft.com/office/drawing/2014/main" id="{13A837B0-1CFA-4CBC-92F8-D40B499E73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776" y="2040835"/>
            <a:ext cx="6710766" cy="468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59574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2C27A19-C3A4-4703-B5CC-6788A689D2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252"/>
            <a:ext cx="9144000" cy="6858000"/>
          </a:xfrm>
          <a:prstGeom prst="rect">
            <a:avLst/>
          </a:prstGeom>
        </p:spPr>
      </p:pic>
      <p:sp>
        <p:nvSpPr>
          <p:cNvPr id="7" name="TextBox 6">
            <a:extLst>
              <a:ext uri="{FF2B5EF4-FFF2-40B4-BE49-F238E27FC236}">
                <a16:creationId xmlns:a16="http://schemas.microsoft.com/office/drawing/2014/main" id="{1FB2A8C1-A691-404C-8D2A-D470CEFDBBF5}"/>
              </a:ext>
            </a:extLst>
          </p:cNvPr>
          <p:cNvSpPr txBox="1"/>
          <p:nvPr/>
        </p:nvSpPr>
        <p:spPr>
          <a:xfrm>
            <a:off x="530086" y="436135"/>
            <a:ext cx="7068867" cy="584775"/>
          </a:xfrm>
          <a:prstGeom prst="rect">
            <a:avLst/>
          </a:prstGeom>
          <a:noFill/>
        </p:spPr>
        <p:txBody>
          <a:bodyPr wrap="square" rtlCol="0">
            <a:spAutoFit/>
          </a:bodyPr>
          <a:lstStyle/>
          <a:p>
            <a:pPr algn="ctr"/>
            <a:r>
              <a:rPr lang="en-US" altLang="en-US" sz="3200" b="1" cap="all" dirty="0">
                <a:solidFill>
                  <a:srgbClr val="44D9E6"/>
                </a:solidFill>
                <a:latin typeface="Arial Black" panose="020B0A04020102020204" pitchFamily="34" charset="0"/>
              </a:rPr>
              <a:t>datasets</a:t>
            </a:r>
          </a:p>
        </p:txBody>
      </p:sp>
      <p:sp>
        <p:nvSpPr>
          <p:cNvPr id="5" name="TextBox 4">
            <a:extLst>
              <a:ext uri="{FF2B5EF4-FFF2-40B4-BE49-F238E27FC236}">
                <a16:creationId xmlns:a16="http://schemas.microsoft.com/office/drawing/2014/main" id="{6BA4428C-11E6-4B61-9235-298180308DB6}"/>
              </a:ext>
            </a:extLst>
          </p:cNvPr>
          <p:cNvSpPr txBox="1"/>
          <p:nvPr/>
        </p:nvSpPr>
        <p:spPr>
          <a:xfrm>
            <a:off x="371060" y="1089004"/>
            <a:ext cx="7068867" cy="1634999"/>
          </a:xfrm>
          <a:prstGeom prst="rect">
            <a:avLst/>
          </a:prstGeom>
          <a:noFill/>
        </p:spPr>
        <p:txBody>
          <a:bodyPr wrap="square" rtlCol="0">
            <a:spAutoFit/>
          </a:bodyPr>
          <a:lstStyle/>
          <a:p>
            <a:pPr>
              <a:lnSpc>
                <a:spcPct val="130000"/>
              </a:lnSpc>
            </a:pPr>
            <a:r>
              <a:rPr lang="en-US" altLang="en-US" sz="2200" b="1" u="sng" dirty="0">
                <a:solidFill>
                  <a:srgbClr val="44D9E6"/>
                </a:solidFill>
                <a:latin typeface="Yu Gothic UI" panose="020B0500000000000000" pitchFamily="34" charset="-128"/>
                <a:ea typeface="Yu Gothic UI" panose="020B0500000000000000" pitchFamily="34" charset="-128"/>
              </a:rPr>
              <a:t>Heart Dataset Information :</a:t>
            </a:r>
          </a:p>
          <a:p>
            <a:pPr>
              <a:lnSpc>
                <a:spcPct val="130000"/>
              </a:lnSpc>
            </a:pPr>
            <a:endParaRPr lang="en-US" altLang="en-US" sz="100" b="1" u="sng" dirty="0">
              <a:solidFill>
                <a:srgbClr val="44D9E6"/>
              </a:solidFill>
              <a:latin typeface="Yu Gothic UI" panose="020B0500000000000000" pitchFamily="34" charset="-128"/>
              <a:ea typeface="Yu Gothic UI" panose="020B0500000000000000" pitchFamily="34" charset="-128"/>
            </a:endParaRPr>
          </a:p>
          <a:p>
            <a:pPr marL="342900" indent="-342900">
              <a:lnSpc>
                <a:spcPct val="130000"/>
              </a:lnSpc>
              <a:buFont typeface="Arial" panose="020B0604020202020204" pitchFamily="34" charset="0"/>
              <a:buChar char="•"/>
            </a:pPr>
            <a:r>
              <a:rPr lang="en-US" altLang="en-US" sz="2000" b="1" dirty="0">
                <a:solidFill>
                  <a:schemeClr val="bg1"/>
                </a:solidFill>
                <a:latin typeface="Yu Gothic UI" panose="020B0500000000000000" pitchFamily="34" charset="-128"/>
                <a:ea typeface="Yu Gothic UI" panose="020B0500000000000000" pitchFamily="34" charset="-128"/>
              </a:rPr>
              <a:t>Dataset Content :</a:t>
            </a:r>
          </a:p>
          <a:p>
            <a:pPr lvl="1">
              <a:lnSpc>
                <a:spcPct val="130000"/>
              </a:lnSpc>
            </a:pPr>
            <a:r>
              <a:rPr lang="fi-FI" altLang="en-US" b="1" dirty="0">
                <a:solidFill>
                  <a:schemeClr val="bg1"/>
                </a:solidFill>
                <a:latin typeface="Yu Gothic UI" panose="020B0500000000000000" pitchFamily="34" charset="-128"/>
                <a:ea typeface="Yu Gothic UI" panose="020B0500000000000000" pitchFamily="34" charset="-128"/>
              </a:rPr>
              <a:t>dataset : http://archive.ics.uci.edu/ml/machine-learning-databases/heart-disease/heart-disease.names</a:t>
            </a:r>
            <a:endParaRPr lang="en-US" altLang="en-US" b="1" dirty="0">
              <a:solidFill>
                <a:schemeClr val="bg1"/>
              </a:solidFill>
              <a:latin typeface="Yu Gothic UI" panose="020B0500000000000000" pitchFamily="34" charset="-128"/>
              <a:ea typeface="Yu Gothic UI" panose="020B0500000000000000" pitchFamily="34" charset="-128"/>
            </a:endParaRPr>
          </a:p>
        </p:txBody>
      </p:sp>
      <p:pic>
        <p:nvPicPr>
          <p:cNvPr id="6" name="Picture 4">
            <a:extLst>
              <a:ext uri="{FF2B5EF4-FFF2-40B4-BE49-F238E27FC236}">
                <a16:creationId xmlns:a16="http://schemas.microsoft.com/office/drawing/2014/main" id="{95EA9C84-101A-4530-B12F-25A126EE74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084" y="2819059"/>
            <a:ext cx="7600868" cy="3950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67643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2C27A19-C3A4-4703-B5CC-6788A689D2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1FB2A8C1-A691-404C-8D2A-D470CEFDBBF5}"/>
              </a:ext>
            </a:extLst>
          </p:cNvPr>
          <p:cNvSpPr txBox="1"/>
          <p:nvPr/>
        </p:nvSpPr>
        <p:spPr>
          <a:xfrm>
            <a:off x="557795" y="0"/>
            <a:ext cx="7068867" cy="584775"/>
          </a:xfrm>
          <a:prstGeom prst="rect">
            <a:avLst/>
          </a:prstGeom>
          <a:noFill/>
        </p:spPr>
        <p:txBody>
          <a:bodyPr wrap="square" rtlCol="0">
            <a:spAutoFit/>
          </a:bodyPr>
          <a:lstStyle/>
          <a:p>
            <a:pPr algn="ctr"/>
            <a:r>
              <a:rPr lang="en-US" altLang="en-US" sz="3200" b="1" cap="all" dirty="0">
                <a:solidFill>
                  <a:srgbClr val="44D9E6"/>
                </a:solidFill>
                <a:latin typeface="Arial Black" panose="020B0A04020102020204" pitchFamily="34" charset="0"/>
              </a:rPr>
              <a:t>datasets</a:t>
            </a:r>
          </a:p>
        </p:txBody>
      </p:sp>
      <p:sp>
        <p:nvSpPr>
          <p:cNvPr id="2" name="Rectangle 1">
            <a:extLst>
              <a:ext uri="{FF2B5EF4-FFF2-40B4-BE49-F238E27FC236}">
                <a16:creationId xmlns:a16="http://schemas.microsoft.com/office/drawing/2014/main" id="{637C9382-5C7F-4197-83D1-B6DF0EB89EFE}"/>
              </a:ext>
            </a:extLst>
          </p:cNvPr>
          <p:cNvSpPr/>
          <p:nvPr/>
        </p:nvSpPr>
        <p:spPr>
          <a:xfrm>
            <a:off x="152400" y="818099"/>
            <a:ext cx="4666662" cy="461665"/>
          </a:xfrm>
          <a:prstGeom prst="rect">
            <a:avLst/>
          </a:prstGeom>
        </p:spPr>
        <p:txBody>
          <a:bodyPr wrap="none">
            <a:spAutoFit/>
          </a:bodyPr>
          <a:lstStyle/>
          <a:p>
            <a:r>
              <a:rPr lang="en-US" altLang="en-US" sz="2400" b="1" dirty="0">
                <a:solidFill>
                  <a:srgbClr val="44D9E6"/>
                </a:solidFill>
                <a:latin typeface="Yu Gothic" panose="020B0400000000000000" pitchFamily="34" charset="-128"/>
                <a:ea typeface="Yu Gothic" panose="020B0400000000000000" pitchFamily="34" charset="-128"/>
              </a:rPr>
              <a:t>diabetes Dataset Information:</a:t>
            </a:r>
          </a:p>
        </p:txBody>
      </p:sp>
      <p:sp>
        <p:nvSpPr>
          <p:cNvPr id="3" name="Rectangle 2">
            <a:extLst>
              <a:ext uri="{FF2B5EF4-FFF2-40B4-BE49-F238E27FC236}">
                <a16:creationId xmlns:a16="http://schemas.microsoft.com/office/drawing/2014/main" id="{673AE86A-7C8E-4CB9-A4F9-A9C6FE96ED49}"/>
              </a:ext>
            </a:extLst>
          </p:cNvPr>
          <p:cNvSpPr/>
          <p:nvPr/>
        </p:nvSpPr>
        <p:spPr>
          <a:xfrm>
            <a:off x="152400" y="1974755"/>
            <a:ext cx="6719455" cy="1938992"/>
          </a:xfrm>
          <a:prstGeom prst="rect">
            <a:avLst/>
          </a:prstGeom>
        </p:spPr>
        <p:txBody>
          <a:bodyPr wrap="square">
            <a:spAutoFit/>
          </a:bodyPr>
          <a:lstStyle/>
          <a:p>
            <a:r>
              <a:rPr lang="en-US" altLang="en-US" sz="2000" dirty="0">
                <a:solidFill>
                  <a:schemeClr val="bg1"/>
                </a:solidFill>
                <a:latin typeface="Yu Gothic UI" panose="020B0500000000000000" pitchFamily="34" charset="-128"/>
                <a:ea typeface="Yu Gothic UI" panose="020B0500000000000000" pitchFamily="34" charset="-128"/>
              </a:rPr>
              <a:t>The dataset contain 8 attribute and 769 instance The eight features were chosen in order to form the basis for   forecasting the onset of diabetes within five years in Pima Indian women. Those variables were chosen because they have been found to be significant risk factors for diabetes among Pimas or other populations.</a:t>
            </a:r>
          </a:p>
        </p:txBody>
      </p:sp>
    </p:spTree>
    <p:extLst>
      <p:ext uri="{BB962C8B-B14F-4D97-AF65-F5344CB8AC3E}">
        <p14:creationId xmlns:p14="http://schemas.microsoft.com/office/powerpoint/2010/main" val="20121995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2C27A19-C3A4-4703-B5CC-6788A689D2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1FB2A8C1-A691-404C-8D2A-D470CEFDBBF5}"/>
              </a:ext>
            </a:extLst>
          </p:cNvPr>
          <p:cNvSpPr txBox="1"/>
          <p:nvPr/>
        </p:nvSpPr>
        <p:spPr>
          <a:xfrm>
            <a:off x="802040" y="71262"/>
            <a:ext cx="7068867" cy="584775"/>
          </a:xfrm>
          <a:prstGeom prst="rect">
            <a:avLst/>
          </a:prstGeom>
          <a:noFill/>
        </p:spPr>
        <p:txBody>
          <a:bodyPr wrap="square" rtlCol="0">
            <a:spAutoFit/>
          </a:bodyPr>
          <a:lstStyle/>
          <a:p>
            <a:pPr algn="ctr"/>
            <a:r>
              <a:rPr lang="en-US" altLang="en-US" sz="3200" b="1" cap="all" dirty="0">
                <a:solidFill>
                  <a:srgbClr val="44D9E6"/>
                </a:solidFill>
                <a:latin typeface="Arial Black" panose="020B0A04020102020204" pitchFamily="34" charset="0"/>
              </a:rPr>
              <a:t>datasets</a:t>
            </a:r>
          </a:p>
        </p:txBody>
      </p:sp>
      <p:sp>
        <p:nvSpPr>
          <p:cNvPr id="2" name="Rectangle 1">
            <a:extLst>
              <a:ext uri="{FF2B5EF4-FFF2-40B4-BE49-F238E27FC236}">
                <a16:creationId xmlns:a16="http://schemas.microsoft.com/office/drawing/2014/main" id="{637C9382-5C7F-4197-83D1-B6DF0EB89EFE}"/>
              </a:ext>
            </a:extLst>
          </p:cNvPr>
          <p:cNvSpPr/>
          <p:nvPr/>
        </p:nvSpPr>
        <p:spPr>
          <a:xfrm>
            <a:off x="140865" y="683810"/>
            <a:ext cx="2371162" cy="461665"/>
          </a:xfrm>
          <a:prstGeom prst="rect">
            <a:avLst/>
          </a:prstGeom>
        </p:spPr>
        <p:txBody>
          <a:bodyPr wrap="none">
            <a:spAutoFit/>
          </a:bodyPr>
          <a:lstStyle/>
          <a:p>
            <a:r>
              <a:rPr lang="en-US" altLang="en-US" sz="2400" b="1" dirty="0">
                <a:solidFill>
                  <a:srgbClr val="44D9E6"/>
                </a:solidFill>
                <a:latin typeface="Yu Gothic" panose="020B0400000000000000" pitchFamily="34" charset="-128"/>
                <a:ea typeface="Yu Gothic" panose="020B0400000000000000" pitchFamily="34" charset="-128"/>
              </a:rPr>
              <a:t>Data meaning:</a:t>
            </a:r>
          </a:p>
        </p:txBody>
      </p:sp>
      <p:sp>
        <p:nvSpPr>
          <p:cNvPr id="4" name="Rectangle 3">
            <a:extLst>
              <a:ext uri="{FF2B5EF4-FFF2-40B4-BE49-F238E27FC236}">
                <a16:creationId xmlns:a16="http://schemas.microsoft.com/office/drawing/2014/main" id="{851B685B-93E0-492F-84E0-9CE71DEBF463}"/>
              </a:ext>
            </a:extLst>
          </p:cNvPr>
          <p:cNvSpPr/>
          <p:nvPr/>
        </p:nvSpPr>
        <p:spPr>
          <a:xfrm>
            <a:off x="140865" y="1354808"/>
            <a:ext cx="6858000" cy="4524315"/>
          </a:xfrm>
          <a:prstGeom prst="rect">
            <a:avLst/>
          </a:prstGeom>
        </p:spPr>
        <p:txBody>
          <a:bodyPr wrap="square">
            <a:spAutoFit/>
          </a:bodyPr>
          <a:lstStyle/>
          <a:p>
            <a:r>
              <a:rPr lang="en-US" altLang="en-US" sz="1600" dirty="0">
                <a:solidFill>
                  <a:srgbClr val="44D9E6"/>
                </a:solidFill>
                <a:latin typeface="Yu Gothic UI" panose="020B0500000000000000" pitchFamily="34" charset="-128"/>
                <a:ea typeface="Yu Gothic UI" panose="020B0500000000000000" pitchFamily="34" charset="-128"/>
              </a:rPr>
              <a:t>1-Pregnancies</a:t>
            </a:r>
            <a:r>
              <a:rPr lang="en-US" altLang="en-US" sz="1600" dirty="0">
                <a:solidFill>
                  <a:schemeClr val="bg1"/>
                </a:solidFill>
                <a:latin typeface="Yu Gothic UI" panose="020B0500000000000000" pitchFamily="34" charset="-128"/>
                <a:ea typeface="Yu Gothic UI" panose="020B0500000000000000" pitchFamily="34" charset="-128"/>
              </a:rPr>
              <a:t> : Number of times pregnant (F1 feature)</a:t>
            </a:r>
          </a:p>
          <a:p>
            <a:endParaRPr lang="en-US" altLang="en-US" sz="1600" dirty="0">
              <a:solidFill>
                <a:schemeClr val="bg1"/>
              </a:solidFill>
              <a:latin typeface="Yu Gothic UI" panose="020B0500000000000000" pitchFamily="34" charset="-128"/>
              <a:ea typeface="Yu Gothic UI" panose="020B0500000000000000" pitchFamily="34" charset="-128"/>
            </a:endParaRPr>
          </a:p>
          <a:p>
            <a:r>
              <a:rPr lang="en-US" altLang="en-US" sz="1600" dirty="0">
                <a:solidFill>
                  <a:srgbClr val="44D9E6"/>
                </a:solidFill>
                <a:latin typeface="Yu Gothic UI" panose="020B0500000000000000" pitchFamily="34" charset="-128"/>
                <a:ea typeface="Yu Gothic UI" panose="020B0500000000000000" pitchFamily="34" charset="-128"/>
              </a:rPr>
              <a:t>2-Glucose : </a:t>
            </a:r>
            <a:r>
              <a:rPr lang="en-US" altLang="en-US" sz="1600" dirty="0">
                <a:solidFill>
                  <a:schemeClr val="bg1"/>
                </a:solidFill>
                <a:latin typeface="Yu Gothic UI" panose="020B0500000000000000" pitchFamily="34" charset="-128"/>
                <a:ea typeface="Yu Gothic UI" panose="020B0500000000000000" pitchFamily="34" charset="-128"/>
              </a:rPr>
              <a:t>Plasma glucose concentration a 2 hours in an oral glucose tolerance test(F2) </a:t>
            </a:r>
          </a:p>
          <a:p>
            <a:endParaRPr lang="en-US" altLang="en-US" sz="1600" dirty="0">
              <a:solidFill>
                <a:schemeClr val="bg1"/>
              </a:solidFill>
              <a:latin typeface="Yu Gothic UI" panose="020B0500000000000000" pitchFamily="34" charset="-128"/>
              <a:ea typeface="Yu Gothic UI" panose="020B0500000000000000" pitchFamily="34" charset="-128"/>
            </a:endParaRPr>
          </a:p>
          <a:p>
            <a:r>
              <a:rPr lang="en-US" altLang="en-US" sz="1600" dirty="0">
                <a:solidFill>
                  <a:srgbClr val="44D9E6"/>
                </a:solidFill>
                <a:latin typeface="Yu Gothic UI" panose="020B0500000000000000" pitchFamily="34" charset="-128"/>
                <a:ea typeface="Yu Gothic UI" panose="020B0500000000000000" pitchFamily="34" charset="-128"/>
              </a:rPr>
              <a:t>3-BloodPressure: </a:t>
            </a:r>
            <a:r>
              <a:rPr lang="en-US" altLang="en-US" sz="1600" dirty="0">
                <a:solidFill>
                  <a:schemeClr val="bg1"/>
                </a:solidFill>
                <a:latin typeface="Yu Gothic UI" panose="020B0500000000000000" pitchFamily="34" charset="-128"/>
                <a:ea typeface="Yu Gothic UI" panose="020B0500000000000000" pitchFamily="34" charset="-128"/>
              </a:rPr>
              <a:t>Diastolic blood pressure, expressed in mm Hg (F3 feature)</a:t>
            </a:r>
          </a:p>
          <a:p>
            <a:endParaRPr lang="en-US" altLang="en-US" sz="1600" dirty="0">
              <a:solidFill>
                <a:schemeClr val="bg1"/>
              </a:solidFill>
              <a:latin typeface="Yu Gothic UI" panose="020B0500000000000000" pitchFamily="34" charset="-128"/>
              <a:ea typeface="Yu Gothic UI" panose="020B0500000000000000" pitchFamily="34" charset="-128"/>
            </a:endParaRPr>
          </a:p>
          <a:p>
            <a:r>
              <a:rPr lang="en-US" altLang="en-US" sz="1600" dirty="0">
                <a:solidFill>
                  <a:srgbClr val="44D9E6"/>
                </a:solidFill>
                <a:latin typeface="Yu Gothic UI" panose="020B0500000000000000" pitchFamily="34" charset="-128"/>
                <a:ea typeface="Yu Gothic UI" panose="020B0500000000000000" pitchFamily="34" charset="-128"/>
              </a:rPr>
              <a:t>4-SkinThickness: </a:t>
            </a:r>
            <a:r>
              <a:rPr lang="en-US" altLang="en-US" sz="1600" dirty="0">
                <a:solidFill>
                  <a:schemeClr val="bg1"/>
                </a:solidFill>
                <a:latin typeface="Yu Gothic UI" panose="020B0500000000000000" pitchFamily="34" charset="-128"/>
                <a:ea typeface="Yu Gothic UI" panose="020B0500000000000000" pitchFamily="34" charset="-128"/>
              </a:rPr>
              <a:t>Triceps skin fold thickness, expressed in mm (F4 feature)</a:t>
            </a:r>
          </a:p>
          <a:p>
            <a:r>
              <a:rPr lang="en-US" altLang="en-US" sz="1600" dirty="0">
                <a:solidFill>
                  <a:schemeClr val="bg1"/>
                </a:solidFill>
                <a:latin typeface="Yu Gothic UI" panose="020B0500000000000000" pitchFamily="34" charset="-128"/>
                <a:ea typeface="Yu Gothic UI" panose="020B0500000000000000" pitchFamily="34" charset="-128"/>
              </a:rPr>
              <a:t> </a:t>
            </a:r>
          </a:p>
          <a:p>
            <a:r>
              <a:rPr lang="en-US" altLang="en-US" sz="1600" dirty="0">
                <a:solidFill>
                  <a:srgbClr val="44D9E6"/>
                </a:solidFill>
                <a:latin typeface="Yu Gothic UI" panose="020B0500000000000000" pitchFamily="34" charset="-128"/>
                <a:ea typeface="Yu Gothic UI" panose="020B0500000000000000" pitchFamily="34" charset="-128"/>
              </a:rPr>
              <a:t>5-Insulin: </a:t>
            </a:r>
            <a:r>
              <a:rPr lang="en-US" altLang="en-US" sz="1600" dirty="0">
                <a:solidFill>
                  <a:schemeClr val="bg1"/>
                </a:solidFill>
                <a:latin typeface="Yu Gothic UI" panose="020B0500000000000000" pitchFamily="34" charset="-128"/>
                <a:ea typeface="Yu Gothic UI" panose="020B0500000000000000" pitchFamily="34" charset="-128"/>
              </a:rPr>
              <a:t>2-Hour serum insulin, expressed in mu U/ml(F5 feature)</a:t>
            </a:r>
          </a:p>
          <a:p>
            <a:endParaRPr lang="en-US" altLang="en-US" sz="1600" dirty="0">
              <a:solidFill>
                <a:schemeClr val="bg1"/>
              </a:solidFill>
              <a:latin typeface="Yu Gothic UI" panose="020B0500000000000000" pitchFamily="34" charset="-128"/>
              <a:ea typeface="Yu Gothic UI" panose="020B0500000000000000" pitchFamily="34" charset="-128"/>
            </a:endParaRPr>
          </a:p>
          <a:p>
            <a:r>
              <a:rPr lang="en-US" altLang="en-US" sz="1600" dirty="0">
                <a:solidFill>
                  <a:srgbClr val="44D9E6"/>
                </a:solidFill>
                <a:latin typeface="Yu Gothic UI" panose="020B0500000000000000" pitchFamily="34" charset="-128"/>
                <a:ea typeface="Yu Gothic UI" panose="020B0500000000000000" pitchFamily="34" charset="-128"/>
              </a:rPr>
              <a:t>6-BMI: </a:t>
            </a:r>
            <a:r>
              <a:rPr lang="en-US" altLang="en-US" sz="1600" dirty="0">
                <a:solidFill>
                  <a:schemeClr val="bg1"/>
                </a:solidFill>
                <a:latin typeface="Yu Gothic UI" panose="020B0500000000000000" pitchFamily="34" charset="-128"/>
                <a:ea typeface="Yu Gothic UI" panose="020B0500000000000000" pitchFamily="34" charset="-128"/>
              </a:rPr>
              <a:t>Body mass index, expressed in weight in kg/(height in m)2 (F6 feature)</a:t>
            </a:r>
          </a:p>
          <a:p>
            <a:endParaRPr lang="en-US" altLang="en-US" sz="1600" dirty="0">
              <a:solidFill>
                <a:schemeClr val="bg1"/>
              </a:solidFill>
              <a:latin typeface="Yu Gothic UI" panose="020B0500000000000000" pitchFamily="34" charset="-128"/>
              <a:ea typeface="Yu Gothic UI" panose="020B0500000000000000" pitchFamily="34" charset="-128"/>
            </a:endParaRPr>
          </a:p>
          <a:p>
            <a:r>
              <a:rPr lang="en-US" altLang="en-US" sz="1600" dirty="0">
                <a:solidFill>
                  <a:srgbClr val="44D9E6"/>
                </a:solidFill>
                <a:latin typeface="Yu Gothic UI" panose="020B0500000000000000" pitchFamily="34" charset="-128"/>
                <a:ea typeface="Yu Gothic UI" panose="020B0500000000000000" pitchFamily="34" charset="-128"/>
              </a:rPr>
              <a:t>7-DiabetesPedigreeFunction: </a:t>
            </a:r>
            <a:r>
              <a:rPr lang="en-US" altLang="en-US" sz="1600" dirty="0">
                <a:solidFill>
                  <a:schemeClr val="bg1"/>
                </a:solidFill>
                <a:latin typeface="Yu Gothic UI" panose="020B0500000000000000" pitchFamily="34" charset="-128"/>
                <a:ea typeface="Yu Gothic UI" panose="020B0500000000000000" pitchFamily="34" charset="-128"/>
              </a:rPr>
              <a:t>Diabetes pedigree function (F7 feature)</a:t>
            </a:r>
          </a:p>
          <a:p>
            <a:endParaRPr lang="en-US" altLang="en-US" sz="1600" dirty="0">
              <a:solidFill>
                <a:schemeClr val="bg1"/>
              </a:solidFill>
              <a:latin typeface="Yu Gothic" panose="020B0400000000000000" pitchFamily="34" charset="-128"/>
              <a:ea typeface="Yu Gothic" panose="020B0400000000000000" pitchFamily="34" charset="-128"/>
            </a:endParaRPr>
          </a:p>
          <a:p>
            <a:r>
              <a:rPr lang="en-US" altLang="en-US" sz="1600" dirty="0">
                <a:solidFill>
                  <a:srgbClr val="44D9E6"/>
                </a:solidFill>
                <a:latin typeface="Yu Gothic" panose="020B0400000000000000" pitchFamily="34" charset="-128"/>
                <a:ea typeface="Yu Gothic" panose="020B0400000000000000" pitchFamily="34" charset="-128"/>
              </a:rPr>
              <a:t>8-Age: </a:t>
            </a:r>
            <a:r>
              <a:rPr lang="en-US" altLang="en-US" sz="1600" dirty="0">
                <a:solidFill>
                  <a:schemeClr val="bg1"/>
                </a:solidFill>
                <a:latin typeface="Yu Gothic" panose="020B0400000000000000" pitchFamily="34" charset="-128"/>
                <a:ea typeface="Yu Gothic" panose="020B0400000000000000" pitchFamily="34" charset="-128"/>
              </a:rPr>
              <a:t>Age, expressed in years (F8 feature)</a:t>
            </a:r>
          </a:p>
        </p:txBody>
      </p:sp>
    </p:spTree>
    <p:extLst>
      <p:ext uri="{BB962C8B-B14F-4D97-AF65-F5344CB8AC3E}">
        <p14:creationId xmlns:p14="http://schemas.microsoft.com/office/powerpoint/2010/main" val="13278366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2C27A19-C3A4-4703-B5CC-6788A689D2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1FB2A8C1-A691-404C-8D2A-D470CEFDBBF5}"/>
              </a:ext>
            </a:extLst>
          </p:cNvPr>
          <p:cNvSpPr txBox="1"/>
          <p:nvPr/>
        </p:nvSpPr>
        <p:spPr>
          <a:xfrm>
            <a:off x="802040" y="71262"/>
            <a:ext cx="7068867" cy="584775"/>
          </a:xfrm>
          <a:prstGeom prst="rect">
            <a:avLst/>
          </a:prstGeom>
          <a:noFill/>
        </p:spPr>
        <p:txBody>
          <a:bodyPr wrap="square" rtlCol="0">
            <a:spAutoFit/>
          </a:bodyPr>
          <a:lstStyle/>
          <a:p>
            <a:pPr algn="ctr"/>
            <a:r>
              <a:rPr lang="en-US" altLang="en-US" sz="3200" b="1" cap="all" dirty="0">
                <a:solidFill>
                  <a:srgbClr val="44D9E6"/>
                </a:solidFill>
                <a:latin typeface="Arial Black" panose="020B0A04020102020204" pitchFamily="34" charset="0"/>
              </a:rPr>
              <a:t>datasets</a:t>
            </a:r>
          </a:p>
        </p:txBody>
      </p:sp>
      <p:sp>
        <p:nvSpPr>
          <p:cNvPr id="2" name="Rectangle 1">
            <a:extLst>
              <a:ext uri="{FF2B5EF4-FFF2-40B4-BE49-F238E27FC236}">
                <a16:creationId xmlns:a16="http://schemas.microsoft.com/office/drawing/2014/main" id="{637C9382-5C7F-4197-83D1-B6DF0EB89EFE}"/>
              </a:ext>
            </a:extLst>
          </p:cNvPr>
          <p:cNvSpPr/>
          <p:nvPr/>
        </p:nvSpPr>
        <p:spPr>
          <a:xfrm>
            <a:off x="0" y="685641"/>
            <a:ext cx="2230098" cy="461665"/>
          </a:xfrm>
          <a:prstGeom prst="rect">
            <a:avLst/>
          </a:prstGeom>
        </p:spPr>
        <p:txBody>
          <a:bodyPr wrap="none">
            <a:spAutoFit/>
          </a:bodyPr>
          <a:lstStyle/>
          <a:p>
            <a:r>
              <a:rPr lang="en-US" altLang="en-US" sz="2400" b="1" dirty="0">
                <a:solidFill>
                  <a:srgbClr val="44D9E6"/>
                </a:solidFill>
                <a:latin typeface="Yu Gothic" panose="020B0400000000000000" pitchFamily="34" charset="-128"/>
                <a:ea typeface="Yu Gothic" panose="020B0400000000000000" pitchFamily="34" charset="-128"/>
              </a:rPr>
              <a:t>Data content:</a:t>
            </a:r>
          </a:p>
        </p:txBody>
      </p:sp>
      <p:sp>
        <p:nvSpPr>
          <p:cNvPr id="4" name="Rectangle 3">
            <a:extLst>
              <a:ext uri="{FF2B5EF4-FFF2-40B4-BE49-F238E27FC236}">
                <a16:creationId xmlns:a16="http://schemas.microsoft.com/office/drawing/2014/main" id="{851B685B-93E0-492F-84E0-9CE71DEBF463}"/>
              </a:ext>
            </a:extLst>
          </p:cNvPr>
          <p:cNvSpPr/>
          <p:nvPr/>
        </p:nvSpPr>
        <p:spPr>
          <a:xfrm>
            <a:off x="140865" y="1354808"/>
            <a:ext cx="6858000" cy="338554"/>
          </a:xfrm>
          <a:prstGeom prst="rect">
            <a:avLst/>
          </a:prstGeom>
        </p:spPr>
        <p:txBody>
          <a:bodyPr wrap="square">
            <a:spAutoFit/>
          </a:bodyPr>
          <a:lstStyle/>
          <a:p>
            <a:endParaRPr lang="en-US" altLang="en-US" sz="1600" dirty="0">
              <a:solidFill>
                <a:schemeClr val="bg1"/>
              </a:solidFill>
              <a:latin typeface="Yu Gothic" panose="020B0400000000000000" pitchFamily="34" charset="-128"/>
              <a:ea typeface="Yu Gothic" panose="020B0400000000000000" pitchFamily="34" charset="-128"/>
            </a:endParaRPr>
          </a:p>
        </p:txBody>
      </p:sp>
      <p:sp>
        <p:nvSpPr>
          <p:cNvPr id="3" name="Rectangle 2">
            <a:extLst>
              <a:ext uri="{FF2B5EF4-FFF2-40B4-BE49-F238E27FC236}">
                <a16:creationId xmlns:a16="http://schemas.microsoft.com/office/drawing/2014/main" id="{BB4E1FE6-3E70-4796-BA7D-39F435206D27}"/>
              </a:ext>
            </a:extLst>
          </p:cNvPr>
          <p:cNvSpPr/>
          <p:nvPr/>
        </p:nvSpPr>
        <p:spPr>
          <a:xfrm>
            <a:off x="2370962" y="670270"/>
            <a:ext cx="6857999" cy="646331"/>
          </a:xfrm>
          <a:prstGeom prst="rect">
            <a:avLst/>
          </a:prstGeom>
        </p:spPr>
        <p:txBody>
          <a:bodyPr wrap="square">
            <a:spAutoFit/>
          </a:bodyPr>
          <a:lstStyle/>
          <a:p>
            <a:r>
              <a:rPr lang="fi-FI" altLang="en-US" dirty="0">
                <a:solidFill>
                  <a:schemeClr val="bg1"/>
                </a:solidFill>
              </a:rPr>
              <a:t>https://github.com/susanli2016/Machine-Learning-with-Python/blob/master/diabetes.csv</a:t>
            </a:r>
            <a:endParaRPr lang="en-US" dirty="0">
              <a:solidFill>
                <a:schemeClr val="bg1"/>
              </a:solidFill>
            </a:endParaRPr>
          </a:p>
        </p:txBody>
      </p:sp>
      <p:pic>
        <p:nvPicPr>
          <p:cNvPr id="5" name="Picture 4">
            <a:extLst>
              <a:ext uri="{FF2B5EF4-FFF2-40B4-BE49-F238E27FC236}">
                <a16:creationId xmlns:a16="http://schemas.microsoft.com/office/drawing/2014/main" id="{729E77D0-7CA5-4036-ACB3-19D2FEAD1C0E}"/>
              </a:ext>
            </a:extLst>
          </p:cNvPr>
          <p:cNvPicPr>
            <a:picLocks noChangeAspect="1"/>
          </p:cNvPicPr>
          <p:nvPr/>
        </p:nvPicPr>
        <p:blipFill>
          <a:blip r:embed="rId3"/>
          <a:stretch>
            <a:fillRect/>
          </a:stretch>
        </p:blipFill>
        <p:spPr>
          <a:xfrm>
            <a:off x="140866" y="1524085"/>
            <a:ext cx="6578590" cy="5262653"/>
          </a:xfrm>
          <a:prstGeom prst="rect">
            <a:avLst/>
          </a:prstGeom>
        </p:spPr>
      </p:pic>
    </p:spTree>
    <p:extLst>
      <p:ext uri="{BB962C8B-B14F-4D97-AF65-F5344CB8AC3E}">
        <p14:creationId xmlns:p14="http://schemas.microsoft.com/office/powerpoint/2010/main" val="261939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88E088-1980-4B9F-AF27-3A2DEF4DE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5">
            <a:extLst>
              <a:ext uri="{FF2B5EF4-FFF2-40B4-BE49-F238E27FC236}">
                <a16:creationId xmlns:a16="http://schemas.microsoft.com/office/drawing/2014/main" id="{16F592E5-CA68-465C-9AE5-66C905DC0E0B}"/>
              </a:ext>
            </a:extLst>
          </p:cNvPr>
          <p:cNvSpPr txBox="1"/>
          <p:nvPr/>
        </p:nvSpPr>
        <p:spPr>
          <a:xfrm>
            <a:off x="2439569" y="531673"/>
            <a:ext cx="4158846" cy="584775"/>
          </a:xfrm>
          <a:prstGeom prst="rect">
            <a:avLst/>
          </a:prstGeom>
          <a:noFill/>
        </p:spPr>
        <p:txBody>
          <a:bodyPr wrap="square" rtlCol="0">
            <a:spAutoFit/>
          </a:bodyPr>
          <a:lstStyle/>
          <a:p>
            <a:pPr algn="ctr"/>
            <a:r>
              <a:rPr lang="en-US" altLang="en-US" sz="3200" b="1" cap="all" dirty="0">
                <a:solidFill>
                  <a:srgbClr val="44D9E6"/>
                </a:solidFill>
                <a:latin typeface="Arial Black" panose="020B0A04020102020204" pitchFamily="34" charset="0"/>
              </a:rPr>
              <a:t>motivation</a:t>
            </a:r>
          </a:p>
        </p:txBody>
      </p:sp>
      <p:sp>
        <p:nvSpPr>
          <p:cNvPr id="7" name="TextBox 6">
            <a:extLst>
              <a:ext uri="{FF2B5EF4-FFF2-40B4-BE49-F238E27FC236}">
                <a16:creationId xmlns:a16="http://schemas.microsoft.com/office/drawing/2014/main" id="{27CAD248-E394-4838-987D-DF682FD01DF4}"/>
              </a:ext>
            </a:extLst>
          </p:cNvPr>
          <p:cNvSpPr txBox="1"/>
          <p:nvPr/>
        </p:nvSpPr>
        <p:spPr>
          <a:xfrm>
            <a:off x="252959" y="1224056"/>
            <a:ext cx="6345456" cy="3567130"/>
          </a:xfrm>
          <a:prstGeom prst="rect">
            <a:avLst/>
          </a:prstGeom>
          <a:noFill/>
        </p:spPr>
        <p:txBody>
          <a:bodyPr wrap="square" rtlCol="0">
            <a:spAutoFit/>
          </a:bodyPr>
          <a:lstStyle/>
          <a:p>
            <a:pPr>
              <a:lnSpc>
                <a:spcPct val="130000"/>
              </a:lnSpc>
              <a:spcBef>
                <a:spcPct val="0"/>
              </a:spcBef>
            </a:pPr>
            <a:r>
              <a:rPr lang="en-US" altLang="en-US" sz="2200" b="1" dirty="0">
                <a:solidFill>
                  <a:schemeClr val="bg1"/>
                </a:solidFill>
                <a:latin typeface="Yu Gothic UI" panose="020B0500000000000000" pitchFamily="34" charset="-128"/>
                <a:ea typeface="Yu Gothic UI" panose="020B0500000000000000" pitchFamily="34" charset="-128"/>
              </a:rPr>
              <a:t>The patient is able to save the effort and the costs of treatment and the discovery of serious diseases in the early stages to facilitate the treatment quickly in  short time</a:t>
            </a:r>
          </a:p>
          <a:p>
            <a:pPr>
              <a:lnSpc>
                <a:spcPct val="130000"/>
              </a:lnSpc>
              <a:spcBef>
                <a:spcPct val="0"/>
              </a:spcBef>
            </a:pPr>
            <a:r>
              <a:rPr lang="en-US" altLang="en-US" sz="2200" b="1" dirty="0">
                <a:solidFill>
                  <a:schemeClr val="bg1"/>
                </a:solidFill>
                <a:latin typeface="Yu Gothic UI" panose="020B0500000000000000" pitchFamily="34" charset="-128"/>
                <a:ea typeface="Yu Gothic UI" panose="020B0500000000000000" pitchFamily="34" charset="-128"/>
              </a:rPr>
              <a:t>Daily follow-up of vital signs of the human body can reduce the risk of disease relatively </a:t>
            </a:r>
          </a:p>
          <a:p>
            <a:pPr>
              <a:lnSpc>
                <a:spcPct val="130000"/>
              </a:lnSpc>
              <a:spcBef>
                <a:spcPct val="0"/>
              </a:spcBef>
            </a:pPr>
            <a:r>
              <a:rPr lang="en-US" altLang="en-US" sz="2200" b="1" dirty="0">
                <a:solidFill>
                  <a:schemeClr val="bg1"/>
                </a:solidFill>
                <a:latin typeface="Yu Gothic UI" panose="020B0500000000000000" pitchFamily="34" charset="-128"/>
                <a:ea typeface="Yu Gothic UI" panose="020B0500000000000000" pitchFamily="34" charset="-128"/>
              </a:rPr>
              <a:t>making someone else follow your health also helps the patient to follow his health regularly.</a:t>
            </a:r>
          </a:p>
        </p:txBody>
      </p:sp>
      <p:pic>
        <p:nvPicPr>
          <p:cNvPr id="8" name="Picture 2">
            <a:extLst>
              <a:ext uri="{FF2B5EF4-FFF2-40B4-BE49-F238E27FC236}">
                <a16:creationId xmlns:a16="http://schemas.microsoft.com/office/drawing/2014/main" id="{3D73CA9D-64B1-4E5B-9ED4-7242E3C8A7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482"/>
          <a:stretch/>
        </p:blipFill>
        <p:spPr bwMode="auto">
          <a:xfrm>
            <a:off x="678873" y="4785896"/>
            <a:ext cx="3020291" cy="1991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a:extLst>
              <a:ext uri="{FF2B5EF4-FFF2-40B4-BE49-F238E27FC236}">
                <a16:creationId xmlns:a16="http://schemas.microsoft.com/office/drawing/2014/main" id="{FBCEB6F5-1D4C-4950-8C6A-A74A31A565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8173" y="4785896"/>
            <a:ext cx="3331717" cy="198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47208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88E088-1980-4B9F-AF27-3A2DEF4DE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TextBox 9">
            <a:extLst>
              <a:ext uri="{FF2B5EF4-FFF2-40B4-BE49-F238E27FC236}">
                <a16:creationId xmlns:a16="http://schemas.microsoft.com/office/drawing/2014/main" id="{AF2A15F8-E921-450F-8F5A-070D69492960}"/>
              </a:ext>
            </a:extLst>
          </p:cNvPr>
          <p:cNvSpPr txBox="1"/>
          <p:nvPr/>
        </p:nvSpPr>
        <p:spPr>
          <a:xfrm>
            <a:off x="530086" y="436135"/>
            <a:ext cx="7068867" cy="584775"/>
          </a:xfrm>
          <a:prstGeom prst="rect">
            <a:avLst/>
          </a:prstGeom>
          <a:noFill/>
        </p:spPr>
        <p:txBody>
          <a:bodyPr wrap="square" rtlCol="0">
            <a:spAutoFit/>
          </a:bodyPr>
          <a:lstStyle/>
          <a:p>
            <a:pPr algn="ctr"/>
            <a:r>
              <a:rPr lang="en-US" altLang="en-US" sz="3200" b="1" cap="all" dirty="0">
                <a:solidFill>
                  <a:srgbClr val="44D9E6"/>
                </a:solidFill>
                <a:latin typeface="Arial Black" panose="020B0A04020102020204" pitchFamily="34" charset="0"/>
              </a:rPr>
              <a:t>Result</a:t>
            </a:r>
          </a:p>
        </p:txBody>
      </p:sp>
    </p:spTree>
    <p:extLst>
      <p:ext uri="{BB962C8B-B14F-4D97-AF65-F5344CB8AC3E}">
        <p14:creationId xmlns:p14="http://schemas.microsoft.com/office/powerpoint/2010/main" val="41843683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88E088-1980-4B9F-AF27-3A2DEF4DE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TextBox 9">
            <a:extLst>
              <a:ext uri="{FF2B5EF4-FFF2-40B4-BE49-F238E27FC236}">
                <a16:creationId xmlns:a16="http://schemas.microsoft.com/office/drawing/2014/main" id="{AF2A15F8-E921-450F-8F5A-070D69492960}"/>
              </a:ext>
            </a:extLst>
          </p:cNvPr>
          <p:cNvSpPr txBox="1"/>
          <p:nvPr/>
        </p:nvSpPr>
        <p:spPr>
          <a:xfrm>
            <a:off x="571650" y="0"/>
            <a:ext cx="7068867" cy="584775"/>
          </a:xfrm>
          <a:prstGeom prst="rect">
            <a:avLst/>
          </a:prstGeom>
          <a:noFill/>
        </p:spPr>
        <p:txBody>
          <a:bodyPr wrap="square" rtlCol="0">
            <a:spAutoFit/>
          </a:bodyPr>
          <a:lstStyle/>
          <a:p>
            <a:pPr algn="ctr"/>
            <a:r>
              <a:rPr lang="en-US" altLang="en-US" sz="3200" b="1" cap="all" dirty="0">
                <a:solidFill>
                  <a:srgbClr val="44D9E6"/>
                </a:solidFill>
                <a:latin typeface="Arial Black" panose="020B0A04020102020204" pitchFamily="34" charset="0"/>
              </a:rPr>
              <a:t>constraints</a:t>
            </a:r>
          </a:p>
        </p:txBody>
      </p:sp>
      <p:sp>
        <p:nvSpPr>
          <p:cNvPr id="2" name="Rectangle 1">
            <a:extLst>
              <a:ext uri="{FF2B5EF4-FFF2-40B4-BE49-F238E27FC236}">
                <a16:creationId xmlns:a16="http://schemas.microsoft.com/office/drawing/2014/main" id="{9B4BCFAF-BF3D-4DC9-9334-C0EF841455C2}"/>
              </a:ext>
            </a:extLst>
          </p:cNvPr>
          <p:cNvSpPr/>
          <p:nvPr/>
        </p:nvSpPr>
        <p:spPr>
          <a:xfrm>
            <a:off x="571649" y="1637390"/>
            <a:ext cx="6009259" cy="1938992"/>
          </a:xfrm>
          <a:prstGeom prst="rect">
            <a:avLst/>
          </a:prstGeom>
        </p:spPr>
        <p:txBody>
          <a:bodyPr wrap="square">
            <a:spAutoFit/>
          </a:bodyPr>
          <a:lstStyle/>
          <a:p>
            <a:r>
              <a:rPr lang="en-US" sz="2400" dirty="0">
                <a:solidFill>
                  <a:schemeClr val="bg1"/>
                </a:solidFill>
                <a:latin typeface="Yu Gothic UI" panose="020B0500000000000000" pitchFamily="34" charset="-128"/>
                <a:ea typeface="Yu Gothic UI" panose="020B0500000000000000" pitchFamily="34" charset="-128"/>
              </a:rPr>
              <a:t>1- Scarcity of component in Egypt </a:t>
            </a:r>
          </a:p>
          <a:p>
            <a:endParaRPr lang="en-US" sz="2400" dirty="0">
              <a:solidFill>
                <a:schemeClr val="bg1"/>
              </a:solidFill>
              <a:latin typeface="Yu Gothic UI" panose="020B0500000000000000" pitchFamily="34" charset="-128"/>
              <a:ea typeface="Yu Gothic UI" panose="020B0500000000000000" pitchFamily="34" charset="-128"/>
            </a:endParaRPr>
          </a:p>
          <a:p>
            <a:r>
              <a:rPr lang="en-US" sz="2400" dirty="0">
                <a:solidFill>
                  <a:schemeClr val="bg1"/>
                </a:solidFill>
                <a:latin typeface="Yu Gothic UI" panose="020B0500000000000000" pitchFamily="34" charset="-128"/>
                <a:ea typeface="Yu Gothic UI" panose="020B0500000000000000" pitchFamily="34" charset="-128"/>
              </a:rPr>
              <a:t>2-  Scarcity of dataset in hospitals in Egypt </a:t>
            </a:r>
          </a:p>
          <a:p>
            <a:endParaRPr lang="en-US" sz="2400" dirty="0">
              <a:solidFill>
                <a:schemeClr val="bg1"/>
              </a:solidFill>
              <a:latin typeface="Yu Gothic UI" panose="020B0500000000000000" pitchFamily="34" charset="-128"/>
              <a:ea typeface="Yu Gothic UI" panose="020B0500000000000000" pitchFamily="34" charset="-128"/>
            </a:endParaRPr>
          </a:p>
          <a:p>
            <a:r>
              <a:rPr lang="en-US" sz="2400" dirty="0">
                <a:solidFill>
                  <a:schemeClr val="bg1"/>
                </a:solidFill>
                <a:latin typeface="Yu Gothic UI" panose="020B0500000000000000" pitchFamily="34" charset="-128"/>
                <a:ea typeface="Yu Gothic UI" panose="020B0500000000000000" pitchFamily="34" charset="-128"/>
              </a:rPr>
              <a:t>3-  Scarcity of features in dataset</a:t>
            </a:r>
          </a:p>
        </p:txBody>
      </p:sp>
    </p:spTree>
    <p:extLst>
      <p:ext uri="{BB962C8B-B14F-4D97-AF65-F5344CB8AC3E}">
        <p14:creationId xmlns:p14="http://schemas.microsoft.com/office/powerpoint/2010/main" val="2992257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8B6D36-6D8D-4FA9-9E30-60B3D2926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855"/>
            <a:ext cx="9144000" cy="6858000"/>
          </a:xfrm>
          <a:prstGeom prst="rect">
            <a:avLst/>
          </a:prstGeom>
        </p:spPr>
      </p:pic>
      <p:sp>
        <p:nvSpPr>
          <p:cNvPr id="6" name="TextBox 5">
            <a:extLst>
              <a:ext uri="{FF2B5EF4-FFF2-40B4-BE49-F238E27FC236}">
                <a16:creationId xmlns:a16="http://schemas.microsoft.com/office/drawing/2014/main" id="{1261D3A3-2E42-46FA-B952-AB2440F10151}"/>
              </a:ext>
            </a:extLst>
          </p:cNvPr>
          <p:cNvSpPr txBox="1"/>
          <p:nvPr/>
        </p:nvSpPr>
        <p:spPr>
          <a:xfrm>
            <a:off x="1465534" y="528899"/>
            <a:ext cx="6106915" cy="584775"/>
          </a:xfrm>
          <a:prstGeom prst="rect">
            <a:avLst/>
          </a:prstGeom>
          <a:noFill/>
        </p:spPr>
        <p:txBody>
          <a:bodyPr wrap="square" rtlCol="0">
            <a:spAutoFit/>
          </a:bodyPr>
          <a:lstStyle/>
          <a:p>
            <a:pPr algn="ctr"/>
            <a:r>
              <a:rPr lang="en-US" altLang="en-US" sz="3200" b="1" cap="all" dirty="0">
                <a:solidFill>
                  <a:srgbClr val="44D9E6"/>
                </a:solidFill>
                <a:latin typeface="Arial Black" panose="020B0A04020102020204" pitchFamily="34" charset="0"/>
              </a:rPr>
              <a:t>objectives</a:t>
            </a:r>
            <a:endParaRPr lang="en-US" sz="3200" b="1" cap="all" dirty="0">
              <a:solidFill>
                <a:srgbClr val="44D9E6"/>
              </a:solidFill>
              <a:latin typeface="Arial Black" panose="020B0A04020102020204" pitchFamily="34" charset="0"/>
            </a:endParaRPr>
          </a:p>
        </p:txBody>
      </p:sp>
      <p:sp>
        <p:nvSpPr>
          <p:cNvPr id="7" name="TextBox 6">
            <a:extLst>
              <a:ext uri="{FF2B5EF4-FFF2-40B4-BE49-F238E27FC236}">
                <a16:creationId xmlns:a16="http://schemas.microsoft.com/office/drawing/2014/main" id="{DA64D7A5-1FB4-4319-ACE7-A411D114C85F}"/>
              </a:ext>
            </a:extLst>
          </p:cNvPr>
          <p:cNvSpPr txBox="1"/>
          <p:nvPr/>
        </p:nvSpPr>
        <p:spPr>
          <a:xfrm>
            <a:off x="450574" y="1305018"/>
            <a:ext cx="6106914" cy="4051750"/>
          </a:xfrm>
          <a:prstGeom prst="rect">
            <a:avLst/>
          </a:prstGeom>
          <a:noFill/>
        </p:spPr>
        <p:txBody>
          <a:bodyPr wrap="square" rtlCol="0">
            <a:spAutoFit/>
          </a:bodyPr>
          <a:lstStyle/>
          <a:p>
            <a:pPr marL="342900" indent="-342900">
              <a:lnSpc>
                <a:spcPct val="130000"/>
              </a:lnSpc>
              <a:spcBef>
                <a:spcPct val="0"/>
              </a:spcBef>
              <a:buFont typeface="Arial" panose="020B0604020202020204" pitchFamily="34" charset="0"/>
              <a:buChar char="•"/>
            </a:pPr>
            <a:r>
              <a:rPr lang="en-US" altLang="en-US" sz="2000" b="1" dirty="0">
                <a:solidFill>
                  <a:schemeClr val="bg1"/>
                </a:solidFill>
                <a:latin typeface="Yu Gothic UI" panose="020B0500000000000000" pitchFamily="34" charset="-128"/>
                <a:ea typeface="Yu Gothic UI" panose="020B0500000000000000" pitchFamily="34" charset="-128"/>
              </a:rPr>
              <a:t>To provide fast,</a:t>
            </a:r>
            <a:r>
              <a:rPr lang="ar-EG" altLang="en-US" sz="2000" b="1" dirty="0">
                <a:solidFill>
                  <a:schemeClr val="bg1"/>
                </a:solidFill>
                <a:latin typeface="Yu Gothic UI" panose="020B0500000000000000" pitchFamily="34" charset="-128"/>
                <a:ea typeface="Yu Gothic UI" panose="020B0500000000000000" pitchFamily="34" charset="-128"/>
              </a:rPr>
              <a:t> </a:t>
            </a:r>
            <a:r>
              <a:rPr lang="en-US" altLang="en-US" sz="2000" b="1" dirty="0">
                <a:solidFill>
                  <a:schemeClr val="bg1"/>
                </a:solidFill>
                <a:latin typeface="Yu Gothic UI" panose="020B0500000000000000" pitchFamily="34" charset="-128"/>
                <a:ea typeface="Yu Gothic UI" panose="020B0500000000000000" pitchFamily="34" charset="-128"/>
              </a:rPr>
              <a:t>easy</a:t>
            </a:r>
            <a:r>
              <a:rPr lang="ar-EG" altLang="en-US" sz="2000" b="1" dirty="0">
                <a:solidFill>
                  <a:schemeClr val="bg1"/>
                </a:solidFill>
                <a:latin typeface="Yu Gothic UI" panose="020B0500000000000000" pitchFamily="34" charset="-128"/>
                <a:ea typeface="Yu Gothic UI" panose="020B0500000000000000" pitchFamily="34" charset="-128"/>
              </a:rPr>
              <a:t> </a:t>
            </a:r>
            <a:r>
              <a:rPr lang="en-US" altLang="en-US" sz="2000" b="1" dirty="0">
                <a:solidFill>
                  <a:schemeClr val="bg1"/>
                </a:solidFill>
                <a:latin typeface="Yu Gothic UI" panose="020B0500000000000000" pitchFamily="34" charset="-128"/>
                <a:ea typeface="Yu Gothic UI" panose="020B0500000000000000" pitchFamily="34" charset="-128"/>
              </a:rPr>
              <a:t>to</a:t>
            </a:r>
            <a:r>
              <a:rPr lang="ar-EG" altLang="en-US" sz="2000" b="1" dirty="0">
                <a:solidFill>
                  <a:schemeClr val="bg1"/>
                </a:solidFill>
                <a:latin typeface="Yu Gothic UI" panose="020B0500000000000000" pitchFamily="34" charset="-128"/>
                <a:ea typeface="Yu Gothic UI" panose="020B0500000000000000" pitchFamily="34" charset="-128"/>
              </a:rPr>
              <a:t> </a:t>
            </a:r>
            <a:r>
              <a:rPr lang="en-US" altLang="en-US" sz="2000" b="1" dirty="0">
                <a:solidFill>
                  <a:schemeClr val="bg1"/>
                </a:solidFill>
                <a:latin typeface="Yu Gothic UI" panose="020B0500000000000000" pitchFamily="34" charset="-128"/>
                <a:ea typeface="Yu Gothic UI" panose="020B0500000000000000" pitchFamily="34" charset="-128"/>
              </a:rPr>
              <a:t>use, and portable medical care to raise the level of  medical care and rescue people who suffers from heart disease, diabetes, and stress</a:t>
            </a:r>
            <a:endParaRPr lang="ar-EG" altLang="en-US" sz="2000" b="1" dirty="0">
              <a:solidFill>
                <a:schemeClr val="bg1"/>
              </a:solidFill>
              <a:latin typeface="Yu Gothic UI" panose="020B0500000000000000" pitchFamily="34" charset="-128"/>
              <a:ea typeface="Yu Gothic UI" panose="020B0500000000000000" pitchFamily="34" charset="-128"/>
            </a:endParaRPr>
          </a:p>
          <a:p>
            <a:pPr marL="342900" indent="-342900">
              <a:lnSpc>
                <a:spcPct val="130000"/>
              </a:lnSpc>
              <a:spcBef>
                <a:spcPct val="0"/>
              </a:spcBef>
              <a:buFont typeface="Arial" panose="020B0604020202020204" pitchFamily="34" charset="0"/>
              <a:buChar char="•"/>
            </a:pPr>
            <a:r>
              <a:rPr lang="en-US" altLang="en-US" sz="2000" b="1" dirty="0">
                <a:solidFill>
                  <a:schemeClr val="bg1"/>
                </a:solidFill>
                <a:latin typeface="Yu Gothic UI" panose="020B0500000000000000" pitchFamily="34" charset="-128"/>
                <a:ea typeface="Yu Gothic UI" panose="020B0500000000000000" pitchFamily="34" charset="-128"/>
              </a:rPr>
              <a:t>To Facilitate treatment and health care and more efficient treatment</a:t>
            </a:r>
          </a:p>
          <a:p>
            <a:pPr marL="342900" indent="-342900">
              <a:lnSpc>
                <a:spcPct val="130000"/>
              </a:lnSpc>
              <a:spcBef>
                <a:spcPct val="0"/>
              </a:spcBef>
              <a:buFont typeface="Arial" panose="020B0604020202020204" pitchFamily="34" charset="0"/>
              <a:buChar char="•"/>
            </a:pPr>
            <a:r>
              <a:rPr lang="en-US" altLang="en-US" sz="2000" b="1" dirty="0">
                <a:solidFill>
                  <a:schemeClr val="bg1"/>
                </a:solidFill>
                <a:latin typeface="Yu Gothic UI" panose="020B0500000000000000" pitchFamily="34" charset="-128"/>
                <a:ea typeface="Yu Gothic UI" panose="020B0500000000000000" pitchFamily="34" charset="-128"/>
              </a:rPr>
              <a:t>To Avoid wrong treatment expenses or</a:t>
            </a:r>
            <a:r>
              <a:rPr lang="ar-SA" altLang="en-US" sz="2000" b="1" dirty="0">
                <a:solidFill>
                  <a:schemeClr val="bg1"/>
                </a:solidFill>
                <a:latin typeface="Yu Gothic UI" panose="020B0500000000000000" pitchFamily="34" charset="-128"/>
                <a:ea typeface="Yu Gothic UI" panose="020B0500000000000000" pitchFamily="34" charset="-128"/>
              </a:rPr>
              <a:t> </a:t>
            </a:r>
            <a:r>
              <a:rPr lang="en-US" altLang="en-US" sz="2000" b="1" dirty="0">
                <a:solidFill>
                  <a:schemeClr val="bg1"/>
                </a:solidFill>
                <a:latin typeface="Yu Gothic UI" panose="020B0500000000000000" pitchFamily="34" charset="-128"/>
                <a:ea typeface="Yu Gothic UI" panose="020B0500000000000000" pitchFamily="34" charset="-128"/>
              </a:rPr>
              <a:t>mis-diagnosis of cases</a:t>
            </a:r>
          </a:p>
          <a:p>
            <a:pPr marL="342900" indent="-342900">
              <a:lnSpc>
                <a:spcPct val="130000"/>
              </a:lnSpc>
              <a:spcBef>
                <a:spcPct val="0"/>
              </a:spcBef>
              <a:buFont typeface="Arial" panose="020B0604020202020204" pitchFamily="34" charset="0"/>
              <a:buChar char="•"/>
            </a:pPr>
            <a:r>
              <a:rPr lang="en-US" altLang="en-US" sz="2000" b="1" dirty="0">
                <a:solidFill>
                  <a:schemeClr val="bg1"/>
                </a:solidFill>
                <a:latin typeface="Yu Gothic UI" panose="020B0500000000000000" pitchFamily="34" charset="-128"/>
                <a:ea typeface="Yu Gothic UI" panose="020B0500000000000000" pitchFamily="34" charset="-128"/>
              </a:rPr>
              <a:t>To Alert the patient to go to the hospital</a:t>
            </a:r>
          </a:p>
          <a:p>
            <a:pPr marL="342900" indent="-342900">
              <a:lnSpc>
                <a:spcPct val="130000"/>
              </a:lnSpc>
              <a:spcBef>
                <a:spcPct val="0"/>
              </a:spcBef>
              <a:buFont typeface="Arial" panose="020B0604020202020204" pitchFamily="34" charset="0"/>
              <a:buChar char="•"/>
            </a:pPr>
            <a:r>
              <a:rPr lang="en-US" altLang="en-US" sz="2000" b="1" dirty="0">
                <a:solidFill>
                  <a:schemeClr val="bg1"/>
                </a:solidFill>
                <a:latin typeface="Yu Gothic UI" panose="020B0500000000000000" pitchFamily="34" charset="-128"/>
                <a:ea typeface="Yu Gothic UI" panose="020B0500000000000000" pitchFamily="34" charset="-128"/>
              </a:rPr>
              <a:t>To send a request to get help from a friend</a:t>
            </a:r>
            <a:endParaRPr lang="ar-EG" altLang="en-US" sz="2000" b="1" dirty="0">
              <a:solidFill>
                <a:schemeClr val="bg1"/>
              </a:solidFill>
              <a:latin typeface="Yu Gothic UI" panose="020B0500000000000000" pitchFamily="34" charset="-128"/>
              <a:ea typeface="Yu Gothic UI" panose="020B0500000000000000" pitchFamily="34" charset="-128"/>
            </a:endParaRPr>
          </a:p>
        </p:txBody>
      </p:sp>
    </p:spTree>
    <p:extLst>
      <p:ext uri="{BB962C8B-B14F-4D97-AF65-F5344CB8AC3E}">
        <p14:creationId xmlns:p14="http://schemas.microsoft.com/office/powerpoint/2010/main" val="4287955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2C27A19-C3A4-4703-B5CC-6788A689D2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855"/>
            <a:ext cx="9144000" cy="6858000"/>
          </a:xfrm>
          <a:prstGeom prst="rect">
            <a:avLst/>
          </a:prstGeom>
        </p:spPr>
      </p:pic>
      <p:sp>
        <p:nvSpPr>
          <p:cNvPr id="11" name="TextBox 10">
            <a:extLst>
              <a:ext uri="{FF2B5EF4-FFF2-40B4-BE49-F238E27FC236}">
                <a16:creationId xmlns:a16="http://schemas.microsoft.com/office/drawing/2014/main" id="{75D30333-D312-43D5-A415-7C9E7E5F6013}"/>
              </a:ext>
            </a:extLst>
          </p:cNvPr>
          <p:cNvSpPr txBox="1"/>
          <p:nvPr/>
        </p:nvSpPr>
        <p:spPr>
          <a:xfrm>
            <a:off x="268574" y="1453856"/>
            <a:ext cx="6228521" cy="2989088"/>
          </a:xfrm>
          <a:prstGeom prst="rect">
            <a:avLst/>
          </a:prstGeom>
          <a:noFill/>
        </p:spPr>
        <p:txBody>
          <a:bodyPr wrap="square" rtlCol="0">
            <a:spAutoFit/>
          </a:bodyPr>
          <a:lstStyle/>
          <a:p>
            <a:pPr marL="342900" indent="-342900">
              <a:lnSpc>
                <a:spcPct val="130000"/>
              </a:lnSpc>
              <a:buFont typeface="Arial" panose="020B0604020202020204" pitchFamily="34" charset="0"/>
              <a:buChar char="•"/>
            </a:pPr>
            <a:r>
              <a:rPr lang="en-US" sz="2100" dirty="0">
                <a:solidFill>
                  <a:schemeClr val="bg1"/>
                </a:solidFill>
                <a:latin typeface="Yu Gothic UI" panose="020B0500000000000000" pitchFamily="34" charset="-128"/>
                <a:ea typeface="Yu Gothic UI" panose="020B0500000000000000" pitchFamily="34" charset="-128"/>
              </a:rPr>
              <a:t>Jaundice a yellowing of the skin and eyes is a common concern for new parents.</a:t>
            </a:r>
          </a:p>
          <a:p>
            <a:pPr marL="342900" indent="-342900">
              <a:lnSpc>
                <a:spcPct val="130000"/>
              </a:lnSpc>
              <a:buFont typeface="Arial" panose="020B0604020202020204" pitchFamily="34" charset="0"/>
              <a:buChar char="•"/>
            </a:pPr>
            <a:r>
              <a:rPr lang="en-US" sz="2100" b="1" dirty="0">
                <a:solidFill>
                  <a:schemeClr val="bg1"/>
                </a:solidFill>
                <a:latin typeface="Yu Gothic UI" panose="020B0500000000000000" pitchFamily="34" charset="-128"/>
                <a:ea typeface="Yu Gothic UI" panose="020B0500000000000000" pitchFamily="34" charset="-128"/>
              </a:rPr>
              <a:t>The patient takes a selfie, then the app’s computer-visualization and machine-learning algorithms detect yellow pigment in the person’s sclera (the part of the outer eye that’s ordinarily white)</a:t>
            </a:r>
          </a:p>
        </p:txBody>
      </p:sp>
      <p:sp>
        <p:nvSpPr>
          <p:cNvPr id="5" name="TextBox 4">
            <a:extLst>
              <a:ext uri="{FF2B5EF4-FFF2-40B4-BE49-F238E27FC236}">
                <a16:creationId xmlns:a16="http://schemas.microsoft.com/office/drawing/2014/main" id="{6FDDB57E-DB55-432D-98DB-3124863530E7}"/>
              </a:ext>
            </a:extLst>
          </p:cNvPr>
          <p:cNvSpPr txBox="1"/>
          <p:nvPr/>
        </p:nvSpPr>
        <p:spPr>
          <a:xfrm>
            <a:off x="-1520703" y="1053746"/>
            <a:ext cx="7068867" cy="400110"/>
          </a:xfrm>
          <a:prstGeom prst="rect">
            <a:avLst/>
          </a:prstGeom>
          <a:noFill/>
        </p:spPr>
        <p:txBody>
          <a:bodyPr wrap="square" rtlCol="0">
            <a:spAutoFit/>
          </a:bodyPr>
          <a:lstStyle/>
          <a:p>
            <a:pPr marL="457200" indent="-457200" algn="ctr">
              <a:buFont typeface="+mj-lt"/>
              <a:buAutoNum type="arabicPeriod"/>
            </a:pPr>
            <a:r>
              <a:rPr lang="en-US" altLang="en-US" sz="2000" b="1" u="sng" cap="all" dirty="0">
                <a:solidFill>
                  <a:srgbClr val="44D9E6"/>
                </a:solidFill>
                <a:latin typeface="Yu Gothic" panose="020B0400000000000000" pitchFamily="34" charset="-128"/>
                <a:ea typeface="Yu Gothic" panose="020B0400000000000000" pitchFamily="34" charset="-128"/>
              </a:rPr>
              <a:t>Jaundice Detection </a:t>
            </a:r>
            <a:endParaRPr lang="en-US" sz="2000" b="1" u="sng" cap="all" dirty="0">
              <a:solidFill>
                <a:srgbClr val="44D9E6"/>
              </a:solidFill>
              <a:latin typeface="Yu Gothic" panose="020B0400000000000000" pitchFamily="34" charset="-128"/>
              <a:ea typeface="Yu Gothic" panose="020B0400000000000000" pitchFamily="34" charset="-128"/>
            </a:endParaRPr>
          </a:p>
        </p:txBody>
      </p:sp>
      <p:pic>
        <p:nvPicPr>
          <p:cNvPr id="6" name="Picture 5">
            <a:extLst>
              <a:ext uri="{FF2B5EF4-FFF2-40B4-BE49-F238E27FC236}">
                <a16:creationId xmlns:a16="http://schemas.microsoft.com/office/drawing/2014/main" id="{163B3846-9CCB-4C21-8364-350BBDBD66B1}"/>
              </a:ext>
            </a:extLst>
          </p:cNvPr>
          <p:cNvPicPr>
            <a:picLocks noChangeAspect="1"/>
          </p:cNvPicPr>
          <p:nvPr/>
        </p:nvPicPr>
        <p:blipFill>
          <a:blip r:embed="rId3"/>
          <a:stretch>
            <a:fillRect/>
          </a:stretch>
        </p:blipFill>
        <p:spPr>
          <a:xfrm>
            <a:off x="3112479" y="4271352"/>
            <a:ext cx="3653190" cy="2265583"/>
          </a:xfrm>
          <a:prstGeom prst="rect">
            <a:avLst/>
          </a:prstGeom>
        </p:spPr>
      </p:pic>
      <p:sp>
        <p:nvSpPr>
          <p:cNvPr id="7" name="Rectangle 6">
            <a:extLst>
              <a:ext uri="{FF2B5EF4-FFF2-40B4-BE49-F238E27FC236}">
                <a16:creationId xmlns:a16="http://schemas.microsoft.com/office/drawing/2014/main" id="{93604B81-826E-4472-A0FA-34FE4BF41FA8}"/>
              </a:ext>
            </a:extLst>
          </p:cNvPr>
          <p:cNvSpPr/>
          <p:nvPr/>
        </p:nvSpPr>
        <p:spPr>
          <a:xfrm>
            <a:off x="2179659" y="149473"/>
            <a:ext cx="4410183" cy="584775"/>
          </a:xfrm>
          <a:prstGeom prst="rect">
            <a:avLst/>
          </a:prstGeom>
        </p:spPr>
        <p:txBody>
          <a:bodyPr wrap="none">
            <a:spAutoFit/>
          </a:bodyPr>
          <a:lstStyle/>
          <a:p>
            <a:pPr algn="ctr"/>
            <a:r>
              <a:rPr lang="en-US" altLang="en-US" sz="3200" b="1" cap="all" dirty="0">
                <a:solidFill>
                  <a:srgbClr val="44D9E6"/>
                </a:solidFill>
                <a:latin typeface="Arial Black" panose="020B0A04020102020204" pitchFamily="34" charset="0"/>
              </a:rPr>
              <a:t>similar systems</a:t>
            </a:r>
            <a:endParaRPr lang="en-US" sz="3200" b="1" cap="all" dirty="0">
              <a:solidFill>
                <a:srgbClr val="44D9E6"/>
              </a:solidFill>
              <a:latin typeface="Arial Black" panose="020B0A04020102020204" pitchFamily="34" charset="0"/>
            </a:endParaRPr>
          </a:p>
        </p:txBody>
      </p:sp>
    </p:spTree>
    <p:extLst>
      <p:ext uri="{BB962C8B-B14F-4D97-AF65-F5344CB8AC3E}">
        <p14:creationId xmlns:p14="http://schemas.microsoft.com/office/powerpoint/2010/main" val="1506067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88E088-1980-4B9F-AF27-3A2DEF4DE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855"/>
            <a:ext cx="9144000" cy="6858000"/>
          </a:xfrm>
          <a:prstGeom prst="rect">
            <a:avLst/>
          </a:prstGeom>
        </p:spPr>
      </p:pic>
      <p:sp>
        <p:nvSpPr>
          <p:cNvPr id="7" name="TextBox 6">
            <a:extLst>
              <a:ext uri="{FF2B5EF4-FFF2-40B4-BE49-F238E27FC236}">
                <a16:creationId xmlns:a16="http://schemas.microsoft.com/office/drawing/2014/main" id="{27CAD248-E394-4838-987D-DF682FD01DF4}"/>
              </a:ext>
            </a:extLst>
          </p:cNvPr>
          <p:cNvSpPr txBox="1"/>
          <p:nvPr/>
        </p:nvSpPr>
        <p:spPr>
          <a:xfrm>
            <a:off x="289742" y="1869976"/>
            <a:ext cx="6479146" cy="2953757"/>
          </a:xfrm>
          <a:prstGeom prst="rect">
            <a:avLst/>
          </a:prstGeom>
          <a:noFill/>
        </p:spPr>
        <p:txBody>
          <a:bodyPr wrap="square" rtlCol="0">
            <a:spAutoFit/>
          </a:bodyPr>
          <a:lstStyle/>
          <a:p>
            <a:pPr marL="342900" indent="-342900">
              <a:lnSpc>
                <a:spcPct val="130000"/>
              </a:lnSpc>
              <a:spcBef>
                <a:spcPct val="0"/>
              </a:spcBef>
              <a:spcAft>
                <a:spcPts val="800"/>
              </a:spcAft>
              <a:buFont typeface="Arial" panose="020B0604020202020204" pitchFamily="34" charset="0"/>
              <a:buChar char="•"/>
            </a:pPr>
            <a:r>
              <a:rPr lang="en-US" altLang="en-US" sz="2000" b="1" dirty="0">
                <a:solidFill>
                  <a:schemeClr val="bg1"/>
                </a:solidFill>
                <a:latin typeface="Yu Gothic UI" panose="020B0500000000000000" pitchFamily="34" charset="-128"/>
                <a:ea typeface="Yu Gothic UI" panose="020B0500000000000000" pitchFamily="34" charset="-128"/>
              </a:rPr>
              <a:t>It built a low-cost lens attachment to the smartphone camera that images blood at high magnification. The attachment magnifies/focuses on the sample by means of a 1mm ball lens.</a:t>
            </a:r>
          </a:p>
          <a:p>
            <a:pPr marL="342900" indent="-342900">
              <a:lnSpc>
                <a:spcPct val="130000"/>
              </a:lnSpc>
              <a:spcBef>
                <a:spcPct val="0"/>
              </a:spcBef>
              <a:spcAft>
                <a:spcPts val="800"/>
              </a:spcAft>
              <a:buFont typeface="Arial" panose="020B0604020202020204" pitchFamily="34" charset="0"/>
              <a:buChar char="•"/>
            </a:pPr>
            <a:r>
              <a:rPr lang="en-US" altLang="en-US" sz="2000" b="1" dirty="0">
                <a:solidFill>
                  <a:schemeClr val="bg1"/>
                </a:solidFill>
                <a:latin typeface="Yu Gothic UI" panose="020B0500000000000000" pitchFamily="34" charset="-128"/>
                <a:ea typeface="Yu Gothic UI" panose="020B0500000000000000" pitchFamily="34" charset="-128"/>
              </a:rPr>
              <a:t>It is implemented using computer vision to algorithmically count and identify cells in the bloodstream to automatically diagnose disease.</a:t>
            </a:r>
          </a:p>
        </p:txBody>
      </p:sp>
      <p:sp>
        <p:nvSpPr>
          <p:cNvPr id="8" name="TextBox 7">
            <a:extLst>
              <a:ext uri="{FF2B5EF4-FFF2-40B4-BE49-F238E27FC236}">
                <a16:creationId xmlns:a16="http://schemas.microsoft.com/office/drawing/2014/main" id="{5A6DD123-0F8A-4E99-8059-0555EA9556B0}"/>
              </a:ext>
            </a:extLst>
          </p:cNvPr>
          <p:cNvSpPr txBox="1"/>
          <p:nvPr/>
        </p:nvSpPr>
        <p:spPr>
          <a:xfrm>
            <a:off x="275852" y="1434102"/>
            <a:ext cx="7233319" cy="400110"/>
          </a:xfrm>
          <a:prstGeom prst="rect">
            <a:avLst/>
          </a:prstGeom>
          <a:noFill/>
        </p:spPr>
        <p:txBody>
          <a:bodyPr wrap="square" rtlCol="0">
            <a:spAutoFit/>
          </a:bodyPr>
          <a:lstStyle/>
          <a:p>
            <a:pPr marL="457200" indent="-457200">
              <a:buFont typeface="+mj-lt"/>
              <a:buAutoNum type="arabicPeriod" startAt="2"/>
            </a:pPr>
            <a:r>
              <a:rPr lang="en-US" altLang="en-US" sz="2000" b="1" u="sng" cap="all" dirty="0">
                <a:solidFill>
                  <a:srgbClr val="44D9E6"/>
                </a:solidFill>
                <a:latin typeface="Yu Gothic" panose="020B0400000000000000" pitchFamily="34" charset="-128"/>
                <a:ea typeface="Yu Gothic" panose="020B0400000000000000" pitchFamily="34" charset="-128"/>
              </a:rPr>
              <a:t>Blood diagnosis app (Athelas):</a:t>
            </a:r>
            <a:endParaRPr lang="en-US" sz="2000" b="1" u="sng" cap="all" dirty="0">
              <a:solidFill>
                <a:srgbClr val="44D9E6"/>
              </a:solidFill>
              <a:latin typeface="Yu Gothic" panose="020B0400000000000000" pitchFamily="34" charset="-128"/>
              <a:ea typeface="Yu Gothic" panose="020B0400000000000000" pitchFamily="34" charset="-128"/>
            </a:endParaRPr>
          </a:p>
        </p:txBody>
      </p:sp>
      <p:pic>
        <p:nvPicPr>
          <p:cNvPr id="10" name="Picture 9">
            <a:extLst>
              <a:ext uri="{FF2B5EF4-FFF2-40B4-BE49-F238E27FC236}">
                <a16:creationId xmlns:a16="http://schemas.microsoft.com/office/drawing/2014/main" id="{2FFE6556-EFFF-4141-8972-8E7D3FB987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0603" y="4595920"/>
            <a:ext cx="2133655" cy="2112607"/>
          </a:xfrm>
          <a:prstGeom prst="rect">
            <a:avLst/>
          </a:prstGeom>
        </p:spPr>
      </p:pic>
      <p:sp>
        <p:nvSpPr>
          <p:cNvPr id="6" name="Rectangle 5">
            <a:extLst>
              <a:ext uri="{FF2B5EF4-FFF2-40B4-BE49-F238E27FC236}">
                <a16:creationId xmlns:a16="http://schemas.microsoft.com/office/drawing/2014/main" id="{9F945CCB-4595-4C19-8AAD-219C5B1E1350}"/>
              </a:ext>
            </a:extLst>
          </p:cNvPr>
          <p:cNvSpPr/>
          <p:nvPr/>
        </p:nvSpPr>
        <p:spPr>
          <a:xfrm>
            <a:off x="2179659" y="149473"/>
            <a:ext cx="4410183" cy="584775"/>
          </a:xfrm>
          <a:prstGeom prst="rect">
            <a:avLst/>
          </a:prstGeom>
        </p:spPr>
        <p:txBody>
          <a:bodyPr wrap="none">
            <a:spAutoFit/>
          </a:bodyPr>
          <a:lstStyle/>
          <a:p>
            <a:pPr algn="ctr"/>
            <a:r>
              <a:rPr lang="en-US" altLang="en-US" sz="3200" b="1" cap="all" dirty="0">
                <a:solidFill>
                  <a:srgbClr val="44D9E6"/>
                </a:solidFill>
                <a:latin typeface="Arial Black" panose="020B0A04020102020204" pitchFamily="34" charset="0"/>
              </a:rPr>
              <a:t>similar systems</a:t>
            </a:r>
            <a:endParaRPr lang="en-US" sz="3200" b="1" cap="all" dirty="0">
              <a:solidFill>
                <a:srgbClr val="44D9E6"/>
              </a:solidFill>
              <a:latin typeface="Arial Black" panose="020B0A04020102020204" pitchFamily="34" charset="0"/>
            </a:endParaRPr>
          </a:p>
        </p:txBody>
      </p:sp>
    </p:spTree>
    <p:extLst>
      <p:ext uri="{BB962C8B-B14F-4D97-AF65-F5344CB8AC3E}">
        <p14:creationId xmlns:p14="http://schemas.microsoft.com/office/powerpoint/2010/main" val="3826654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8B6D36-6D8D-4FA9-9E30-60B3D2926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855"/>
            <a:ext cx="9144000" cy="6858000"/>
          </a:xfrm>
          <a:prstGeom prst="rect">
            <a:avLst/>
          </a:prstGeom>
        </p:spPr>
      </p:pic>
      <p:sp>
        <p:nvSpPr>
          <p:cNvPr id="4" name="TextBox 3">
            <a:extLst>
              <a:ext uri="{FF2B5EF4-FFF2-40B4-BE49-F238E27FC236}">
                <a16:creationId xmlns:a16="http://schemas.microsoft.com/office/drawing/2014/main" id="{BB262035-906B-4A7F-A3FB-86E8096242DB}"/>
              </a:ext>
            </a:extLst>
          </p:cNvPr>
          <p:cNvSpPr txBox="1"/>
          <p:nvPr/>
        </p:nvSpPr>
        <p:spPr>
          <a:xfrm>
            <a:off x="239744" y="3258653"/>
            <a:ext cx="3114261" cy="477054"/>
          </a:xfrm>
          <a:prstGeom prst="rect">
            <a:avLst/>
          </a:prstGeom>
          <a:noFill/>
        </p:spPr>
        <p:txBody>
          <a:bodyPr wrap="square" rtlCol="0">
            <a:spAutoFit/>
          </a:bodyPr>
          <a:lstStyle/>
          <a:p>
            <a:pPr>
              <a:spcBef>
                <a:spcPct val="0"/>
              </a:spcBef>
            </a:pPr>
            <a:r>
              <a:rPr lang="en-US" altLang="en-US" sz="2500" b="1" u="sng" dirty="0">
                <a:solidFill>
                  <a:srgbClr val="44D9E6"/>
                </a:solidFill>
                <a:latin typeface="Yu Gothic UI" panose="020B0500000000000000" pitchFamily="34" charset="-128"/>
                <a:ea typeface="Yu Gothic UI" panose="020B0500000000000000" pitchFamily="34" charset="-128"/>
              </a:rPr>
              <a:t>Then the result is :</a:t>
            </a:r>
          </a:p>
        </p:txBody>
      </p:sp>
      <p:pic>
        <p:nvPicPr>
          <p:cNvPr id="3" name="Picture 2">
            <a:extLst>
              <a:ext uri="{FF2B5EF4-FFF2-40B4-BE49-F238E27FC236}">
                <a16:creationId xmlns:a16="http://schemas.microsoft.com/office/drawing/2014/main" id="{7A1C9C89-34A6-43F1-A2CC-600EE61EBD10}"/>
              </a:ext>
            </a:extLst>
          </p:cNvPr>
          <p:cNvPicPr>
            <a:picLocks noChangeAspect="1"/>
          </p:cNvPicPr>
          <p:nvPr/>
        </p:nvPicPr>
        <p:blipFill rotWithShape="1">
          <a:blip r:embed="rId3">
            <a:extLst>
              <a:ext uri="{28A0092B-C50C-407E-A947-70E740481C1C}">
                <a14:useLocalDpi xmlns:a14="http://schemas.microsoft.com/office/drawing/2010/main" val="0"/>
              </a:ext>
            </a:extLst>
          </a:blip>
          <a:srcRect l="30997" r="30770"/>
          <a:stretch/>
        </p:blipFill>
        <p:spPr>
          <a:xfrm>
            <a:off x="3593748" y="1643148"/>
            <a:ext cx="2915478" cy="5257347"/>
          </a:xfrm>
          <a:prstGeom prst="rect">
            <a:avLst/>
          </a:prstGeom>
        </p:spPr>
      </p:pic>
      <p:sp>
        <p:nvSpPr>
          <p:cNvPr id="2" name="Rectangle 1">
            <a:extLst>
              <a:ext uri="{FF2B5EF4-FFF2-40B4-BE49-F238E27FC236}">
                <a16:creationId xmlns:a16="http://schemas.microsoft.com/office/drawing/2014/main" id="{5ED35AA5-38AF-439F-857D-8BBB3FDFDA1C}"/>
              </a:ext>
            </a:extLst>
          </p:cNvPr>
          <p:cNvSpPr/>
          <p:nvPr/>
        </p:nvSpPr>
        <p:spPr>
          <a:xfrm>
            <a:off x="2525933" y="42495"/>
            <a:ext cx="4410183" cy="584775"/>
          </a:xfrm>
          <a:prstGeom prst="rect">
            <a:avLst/>
          </a:prstGeom>
        </p:spPr>
        <p:txBody>
          <a:bodyPr wrap="none">
            <a:spAutoFit/>
          </a:bodyPr>
          <a:lstStyle/>
          <a:p>
            <a:pPr algn="ctr"/>
            <a:r>
              <a:rPr lang="en-US" altLang="en-US" sz="3200" b="1" cap="all" dirty="0">
                <a:solidFill>
                  <a:srgbClr val="44D9E6"/>
                </a:solidFill>
                <a:latin typeface="Arial Black" panose="020B0A04020102020204" pitchFamily="34" charset="0"/>
              </a:rPr>
              <a:t>similar systems</a:t>
            </a:r>
            <a:endParaRPr lang="en-US" sz="3200" b="1" cap="all" dirty="0">
              <a:solidFill>
                <a:srgbClr val="44D9E6"/>
              </a:solidFill>
              <a:latin typeface="Arial Black" panose="020B0A04020102020204" pitchFamily="34" charset="0"/>
            </a:endParaRPr>
          </a:p>
        </p:txBody>
      </p:sp>
      <p:sp>
        <p:nvSpPr>
          <p:cNvPr id="6" name="Rectangle 5">
            <a:extLst>
              <a:ext uri="{FF2B5EF4-FFF2-40B4-BE49-F238E27FC236}">
                <a16:creationId xmlns:a16="http://schemas.microsoft.com/office/drawing/2014/main" id="{EAA96CB5-1FB1-4AC0-8364-6A3A2FC4C990}"/>
              </a:ext>
            </a:extLst>
          </p:cNvPr>
          <p:cNvSpPr/>
          <p:nvPr/>
        </p:nvSpPr>
        <p:spPr>
          <a:xfrm>
            <a:off x="-1" y="1208434"/>
            <a:ext cx="3477491" cy="707886"/>
          </a:xfrm>
          <a:prstGeom prst="rect">
            <a:avLst/>
          </a:prstGeom>
        </p:spPr>
        <p:txBody>
          <a:bodyPr wrap="square">
            <a:spAutoFit/>
          </a:bodyPr>
          <a:lstStyle/>
          <a:p>
            <a:pPr marL="457200" indent="-457200">
              <a:buFont typeface="+mj-lt"/>
              <a:buAutoNum type="arabicPeriod" startAt="2"/>
            </a:pPr>
            <a:r>
              <a:rPr lang="en-US" altLang="en-US" sz="2000" b="1" u="sng" cap="all" dirty="0">
                <a:solidFill>
                  <a:srgbClr val="44D9E6"/>
                </a:solidFill>
                <a:latin typeface="Yu Gothic" panose="020B0400000000000000" pitchFamily="34" charset="-128"/>
                <a:ea typeface="Yu Gothic" panose="020B0400000000000000" pitchFamily="34" charset="-128"/>
              </a:rPr>
              <a:t>Blood diagnosis app (Athelas):</a:t>
            </a:r>
            <a:endParaRPr lang="en-US" sz="2000" b="1" u="sng" cap="all" dirty="0">
              <a:solidFill>
                <a:srgbClr val="44D9E6"/>
              </a:solidFill>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39004649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1580</TotalTime>
  <Words>1772</Words>
  <Application>Microsoft Office PowerPoint</Application>
  <PresentationFormat>On-screen Show (4:3)</PresentationFormat>
  <Paragraphs>248</Paragraphs>
  <Slides>51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Yu Gothic</vt:lpstr>
      <vt:lpstr>Yu Gothic UI</vt:lpstr>
      <vt:lpstr>Arial</vt:lpstr>
      <vt:lpstr>Arial Black</vt:lpstr>
      <vt:lpstr>Calibri</vt:lpstr>
      <vt:lpstr>Calibri Light</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Sara_Alkurdy</dc:creator>
  <cp:lastModifiedBy>Mohamed Kassim</cp:lastModifiedBy>
  <cp:revision>100</cp:revision>
  <dcterms:created xsi:type="dcterms:W3CDTF">2018-06-15T13:01:18Z</dcterms:created>
  <dcterms:modified xsi:type="dcterms:W3CDTF">2018-06-20T07:58:42Z</dcterms:modified>
</cp:coreProperties>
</file>