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4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23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7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33.xml.rels" ContentType="application/vnd.openxmlformats-package.relationships+xml"/>
  <Override PartName="/ppt/slides/_rels/slide25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3AEFC0D-4AF0-46E4-8373-ED52D80E05A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24DD9E-3719-4005-AE69-1884327F00A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C17CFB-C345-43AB-92FE-96C6814011F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E85551-6778-41F1-87F1-AA9ACD811A4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ED5A3D-62ED-4020-90C4-252EC3ACAB7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A63F53-8471-472D-8885-0F0DC52EE0C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1A3796-AED0-44F5-A422-D08B5F610F3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C3AF729-0112-4A07-A9FF-E7A1D4DC84F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39EB73-0D95-421F-90E1-1A33EA93B6E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C582B8-5F78-4E4B-A9B5-BC6F8A49D39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91747D-1515-45C2-BB74-E757E6816EA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50B36D-5A09-44B5-88B2-B854FBBFEF5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DBA31F-C99E-43F5-B106-12CD7F9322A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43;p26"/>
          <p:cNvGrpSpPr/>
          <p:nvPr/>
        </p:nvGrpSpPr>
        <p:grpSpPr>
          <a:xfrm>
            <a:off x="8149320" y="-429120"/>
            <a:ext cx="1018440" cy="5978520"/>
            <a:chOff x="8149320" y="-429120"/>
            <a:chExt cx="1018440" cy="5978520"/>
          </a:xfrm>
        </p:grpSpPr>
        <p:sp>
          <p:nvSpPr>
            <p:cNvPr id="39" name="Google Shape;144;p26"/>
            <p:cNvSpPr/>
            <p:nvPr/>
          </p:nvSpPr>
          <p:spPr>
            <a:xfrm rot="16200000">
              <a:off x="5696280" y="2077920"/>
              <a:ext cx="5978520" cy="964080"/>
            </a:xfrm>
            <a:custGeom>
              <a:avLst/>
              <a:gdLst>
                <a:gd name="textAreaLeft" fmla="*/ 0 w 5978520"/>
                <a:gd name="textAreaRight" fmla="*/ 5978880 w 5978520"/>
                <a:gd name="textAreaTop" fmla="*/ 0 h 964080"/>
                <a:gd name="textAreaBottom" fmla="*/ 964440 h 964080"/>
              </a:gdLst>
              <a:ahLst/>
              <a:rect l="textAreaLeft" t="textAreaTop" r="textAreaRight" b="textAreaBottom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000" rIns="45000" tIns="22680" bIns="2268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Google Shape;145;p26"/>
            <p:cNvSpPr/>
            <p:nvPr/>
          </p:nvSpPr>
          <p:spPr>
            <a:xfrm rot="16200000">
              <a:off x="5669280" y="2050920"/>
              <a:ext cx="5978520" cy="101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200" rIns="25200" tIns="25200" bIns="25200" anchor="ctr">
              <a:noAutofit/>
            </a:bodyPr>
            <a:p>
              <a:pPr algn="ctr">
                <a:lnSpc>
                  <a:spcPct val="14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1" name="Google Shape;146;p26"/>
          <p:cNvSpPr/>
          <p:nvPr/>
        </p:nvSpPr>
        <p:spPr>
          <a:xfrm>
            <a:off x="5604480" y="-505800"/>
            <a:ext cx="1323360" cy="1323360"/>
          </a:xfrm>
          <a:custGeom>
            <a:avLst/>
            <a:gdLst>
              <a:gd name="textAreaLeft" fmla="*/ 0 w 1323360"/>
              <a:gd name="textAreaRight" fmla="*/ 1323720 w 1323360"/>
              <a:gd name="textAreaTop" fmla="*/ 0 h 1323360"/>
              <a:gd name="textAreaBottom" fmla="*/ 1323720 h 1323360"/>
            </a:gdLst>
            <a:ahLst/>
            <a:rect l="textAreaLeft" t="textAreaTop" r="textAreaRight" b="textAreaBottom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22680" bIns="226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147;p26"/>
          <p:cNvSpPr/>
          <p:nvPr/>
        </p:nvSpPr>
        <p:spPr>
          <a:xfrm>
            <a:off x="5047920" y="421560"/>
            <a:ext cx="3759120" cy="4493520"/>
          </a:xfrm>
          <a:custGeom>
            <a:avLst/>
            <a:gdLst>
              <a:gd name="textAreaLeft" fmla="*/ 0 w 3759120"/>
              <a:gd name="textAreaRight" fmla="*/ 3759480 w 3759120"/>
              <a:gd name="textAreaTop" fmla="*/ 0 h 4493520"/>
              <a:gd name="textAreaBottom" fmla="*/ 4493880 h 4493520"/>
            </a:gdLst>
            <a:ahLst/>
            <a:rect l="textAreaLeft" t="textAreaTop" r="textAreaRight" b="textAreaBottom"/>
            <a:pathLst>
              <a:path w="8606155" h="10286873">
                <a:moveTo>
                  <a:pt x="8606155" y="10251440"/>
                </a:moveTo>
                <a:cubicBezTo>
                  <a:pt x="8606155" y="10284587"/>
                  <a:pt x="8595487" y="10286873"/>
                  <a:pt x="8567674" y="10286873"/>
                </a:cubicBezTo>
                <a:cubicBezTo>
                  <a:pt x="5713095" y="10286238"/>
                  <a:pt x="2858643" y="10286238"/>
                  <a:pt x="4064" y="10286238"/>
                </a:cubicBezTo>
                <a:cubicBezTo>
                  <a:pt x="0" y="10272395"/>
                  <a:pt x="6350" y="10259822"/>
                  <a:pt x="9271" y="10246995"/>
                </a:cubicBezTo>
                <a:cubicBezTo>
                  <a:pt x="134747" y="9685401"/>
                  <a:pt x="260350" y="9123934"/>
                  <a:pt x="386207" y="8562467"/>
                </a:cubicBezTo>
                <a:cubicBezTo>
                  <a:pt x="565658" y="7761986"/>
                  <a:pt x="745490" y="6961632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5"/>
                  <a:pt x="8605139" y="6846316"/>
                  <a:pt x="8606155" y="1025144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22680" bIns="226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148;p26"/>
          <p:cNvSpPr/>
          <p:nvPr/>
        </p:nvSpPr>
        <p:spPr>
          <a:xfrm>
            <a:off x="786960" y="573120"/>
            <a:ext cx="422640" cy="489960"/>
          </a:xfrm>
          <a:custGeom>
            <a:avLst/>
            <a:gdLst>
              <a:gd name="textAreaLeft" fmla="*/ 0 w 422640"/>
              <a:gd name="textAreaRight" fmla="*/ 423000 w 422640"/>
              <a:gd name="textAreaTop" fmla="*/ 0 h 489960"/>
              <a:gd name="textAreaBottom" fmla="*/ 490320 h 489960"/>
            </a:gdLst>
            <a:ahLst/>
            <a:rect l="textAreaLeft" t="textAreaTop" r="textAreaRight" b="textAreaBottom"/>
            <a:pathLst>
              <a:path w="846187" h="981086">
                <a:moveTo>
                  <a:pt x="0" y="0"/>
                </a:moveTo>
                <a:lnTo>
                  <a:pt x="846186" y="0"/>
                </a:lnTo>
                <a:lnTo>
                  <a:pt x="846186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22680" bIns="226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149;p26"/>
          <p:cNvSpPr/>
          <p:nvPr/>
        </p:nvSpPr>
        <p:spPr>
          <a:xfrm>
            <a:off x="-147600" y="4315320"/>
            <a:ext cx="1323360" cy="1323360"/>
          </a:xfrm>
          <a:custGeom>
            <a:avLst/>
            <a:gdLst>
              <a:gd name="textAreaLeft" fmla="*/ 0 w 1323360"/>
              <a:gd name="textAreaRight" fmla="*/ 1323720 w 1323360"/>
              <a:gd name="textAreaTop" fmla="*/ 0 h 1323360"/>
              <a:gd name="textAreaBottom" fmla="*/ 1323720 h 1323360"/>
            </a:gdLst>
            <a:ahLst/>
            <a:rect l="textAreaLeft" t="textAreaTop" r="textAreaRight" b="textAreaBottom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22680" bIns="226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150;p26"/>
          <p:cNvSpPr/>
          <p:nvPr/>
        </p:nvSpPr>
        <p:spPr>
          <a:xfrm>
            <a:off x="1548360" y="3526920"/>
            <a:ext cx="3956400" cy="23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3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56aeff"/>
                </a:solidFill>
                <a:latin typeface="Sansita"/>
                <a:ea typeface="Sansita"/>
              </a:rPr>
              <a:t>MUHAMMAD HAMMAD SANI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Google Shape;151;p26"/>
          <p:cNvSpPr/>
          <p:nvPr/>
        </p:nvSpPr>
        <p:spPr>
          <a:xfrm>
            <a:off x="786960" y="1812600"/>
            <a:ext cx="4699440" cy="86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" sz="5700" spc="-1" strike="noStrike">
                <a:solidFill>
                  <a:srgbClr val="fffbfb"/>
                </a:solidFill>
                <a:latin typeface="Arial"/>
                <a:ea typeface="Arial"/>
              </a:rPr>
              <a:t>FELLOWSHIP</a:t>
            </a:r>
            <a:endParaRPr b="0" lang="en-US" sz="5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Google Shape;152;p26"/>
          <p:cNvSpPr/>
          <p:nvPr/>
        </p:nvSpPr>
        <p:spPr>
          <a:xfrm>
            <a:off x="1299240" y="623160"/>
            <a:ext cx="1062720" cy="19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74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Google Shape;153;p26"/>
          <p:cNvSpPr/>
          <p:nvPr/>
        </p:nvSpPr>
        <p:spPr>
          <a:xfrm>
            <a:off x="786960" y="2673360"/>
            <a:ext cx="465336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9000"/>
              </a:lnSpc>
              <a:tabLst>
                <a:tab algn="l" pos="0"/>
              </a:tabLst>
            </a:pPr>
            <a:r>
              <a:rPr b="0" lang="en" sz="4700" spc="-1" strike="noStrike">
                <a:solidFill>
                  <a:srgbClr val="56aeff"/>
                </a:solidFill>
                <a:latin typeface="Arial"/>
                <a:ea typeface="Arial"/>
              </a:rPr>
              <a:t>PRESENTATION</a:t>
            </a:r>
            <a:endParaRPr b="0" lang="en-US" sz="47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241;p35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Google Shape;242;p35"/>
          <p:cNvSpPr/>
          <p:nvPr/>
        </p:nvSpPr>
        <p:spPr>
          <a:xfrm>
            <a:off x="514440" y="1573200"/>
            <a:ext cx="7891920" cy="26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Scrapy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1" marL="635040" indent="-31104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ffffff"/>
                </a:solidFill>
                <a:latin typeface="Arial"/>
                <a:ea typeface="Arial"/>
              </a:rPr>
              <a:t>Two Scrappers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247;p36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Google Shape;248;p36"/>
          <p:cNvSpPr/>
          <p:nvPr/>
        </p:nvSpPr>
        <p:spPr>
          <a:xfrm>
            <a:off x="514440" y="1573200"/>
            <a:ext cx="7891920" cy="30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Scrapy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Two Scrappers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70080" indent="-412920">
              <a:lnSpc>
                <a:spcPct val="140000"/>
              </a:lnSpc>
              <a:buClr>
                <a:srgbClr val="ffffff"/>
              </a:buClr>
              <a:buFont typeface="Arial"/>
              <a:buChar char="⚬"/>
            </a:pPr>
            <a:r>
              <a:rPr b="0" lang="en" sz="2900" spc="-1" strike="noStrike">
                <a:solidFill>
                  <a:srgbClr val="ffffff"/>
                </a:solidFill>
                <a:latin typeface="Arial"/>
                <a:ea typeface="Arial"/>
              </a:rPr>
              <a:t>Educative Blogs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253;p37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Google Shape;254;p37"/>
          <p:cNvSpPr/>
          <p:nvPr/>
        </p:nvSpPr>
        <p:spPr>
          <a:xfrm>
            <a:off x="514440" y="1573200"/>
            <a:ext cx="7891920" cy="31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Scrapy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Two Scrappers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70080" indent="-412920">
              <a:lnSpc>
                <a:spcPct val="140000"/>
              </a:lnSpc>
              <a:buClr>
                <a:srgbClr val="1c4587"/>
              </a:buClr>
              <a:buFont typeface="Arial"/>
              <a:buChar char="⚬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Educative Blogs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70080" indent="-412920">
              <a:lnSpc>
                <a:spcPct val="140000"/>
              </a:lnSpc>
              <a:buClr>
                <a:srgbClr val="ffffff"/>
              </a:buClr>
              <a:buFont typeface="Arial"/>
              <a:buChar char="⚬"/>
            </a:pPr>
            <a:r>
              <a:rPr b="0" lang="en" sz="2900" spc="-1" strike="noStrike">
                <a:solidFill>
                  <a:srgbClr val="ffffff"/>
                </a:solidFill>
                <a:latin typeface="Arial"/>
                <a:ea typeface="Arial"/>
              </a:rPr>
              <a:t>Codedamn Course Video Link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59;p38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Google Shape;260;p38"/>
          <p:cNvSpPr/>
          <p:nvPr/>
        </p:nvSpPr>
        <p:spPr>
          <a:xfrm>
            <a:off x="514440" y="1573200"/>
            <a:ext cx="7891920" cy="30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Scrapy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Two Scrappers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70080" indent="-412920">
              <a:lnSpc>
                <a:spcPct val="140000"/>
              </a:lnSpc>
              <a:buClr>
                <a:srgbClr val="1c4587"/>
              </a:buClr>
              <a:buFont typeface="Arial"/>
              <a:buChar char="⚬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Educative Blogs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70080" indent="-412920">
              <a:lnSpc>
                <a:spcPct val="140000"/>
              </a:lnSpc>
              <a:buClr>
                <a:srgbClr val="1c4587"/>
              </a:buClr>
              <a:buFont typeface="Arial"/>
              <a:buChar char="⚬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Codedamn Course Video Link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1" marL="635040" indent="-31104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ffffff"/>
                </a:solidFill>
                <a:latin typeface="Arial"/>
                <a:ea typeface="Arial"/>
              </a:rPr>
              <a:t>Git and GitHub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265;p39"/>
          <p:cNvSpPr/>
          <p:nvPr/>
        </p:nvSpPr>
        <p:spPr>
          <a:xfrm>
            <a:off x="2813040" y="23256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Google Shape;266;p39"/>
          <p:cNvSpPr/>
          <p:nvPr/>
        </p:nvSpPr>
        <p:spPr>
          <a:xfrm>
            <a:off x="385560" y="945360"/>
            <a:ext cx="7891920" cy="40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Django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71;p40"/>
          <p:cNvSpPr/>
          <p:nvPr/>
        </p:nvSpPr>
        <p:spPr>
          <a:xfrm>
            <a:off x="2813040" y="23256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Google Shape;272;p40"/>
          <p:cNvSpPr/>
          <p:nvPr/>
        </p:nvSpPr>
        <p:spPr>
          <a:xfrm>
            <a:off x="385560" y="945360"/>
            <a:ext cx="7891920" cy="40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Django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Basic CRUD Operation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277;p41"/>
          <p:cNvSpPr/>
          <p:nvPr/>
        </p:nvSpPr>
        <p:spPr>
          <a:xfrm>
            <a:off x="2813040" y="23256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Google Shape;278;p41"/>
          <p:cNvSpPr/>
          <p:nvPr/>
        </p:nvSpPr>
        <p:spPr>
          <a:xfrm>
            <a:off x="385560" y="945360"/>
            <a:ext cx="7891920" cy="40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Django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Basic CRUD Operation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Research on Final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14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83;p42"/>
          <p:cNvSpPr/>
          <p:nvPr/>
        </p:nvSpPr>
        <p:spPr>
          <a:xfrm>
            <a:off x="2813040" y="23256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Google Shape;284;p42"/>
          <p:cNvSpPr/>
          <p:nvPr/>
        </p:nvSpPr>
        <p:spPr>
          <a:xfrm>
            <a:off x="385560" y="945360"/>
            <a:ext cx="7891920" cy="40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highlight>
                  <a:srgbClr val="1c4587"/>
                </a:highlight>
                <a:latin typeface="Arial"/>
                <a:ea typeface="Arial"/>
              </a:rPr>
              <a:t>Django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highlight>
                  <a:srgbClr val="1c4587"/>
                </a:highlight>
                <a:latin typeface="Arial"/>
                <a:ea typeface="Arial"/>
              </a:rPr>
              <a:t>Basic CRUD Operation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highlight>
                  <a:srgbClr val="1c4587"/>
                </a:highlight>
                <a:latin typeface="Arial"/>
                <a:ea typeface="Arial"/>
              </a:rPr>
              <a:t>Research on my Final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Requirement Document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89;p43"/>
          <p:cNvSpPr/>
          <p:nvPr/>
        </p:nvSpPr>
        <p:spPr>
          <a:xfrm>
            <a:off x="2813040" y="23256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Google Shape;290;p43"/>
          <p:cNvSpPr/>
          <p:nvPr/>
        </p:nvSpPr>
        <p:spPr>
          <a:xfrm>
            <a:off x="385560" y="945360"/>
            <a:ext cx="7891920" cy="40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Django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Basic CRUD Operation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Research on my Final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Requirement Document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Entity Relation Diagram Design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295;p44"/>
          <p:cNvSpPr/>
          <p:nvPr/>
        </p:nvSpPr>
        <p:spPr>
          <a:xfrm>
            <a:off x="2813040" y="23256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Google Shape;296;p44"/>
          <p:cNvSpPr/>
          <p:nvPr/>
        </p:nvSpPr>
        <p:spPr>
          <a:xfrm>
            <a:off x="385560" y="945360"/>
            <a:ext cx="7891920" cy="40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Django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Basic CRUD Operation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Research on my Final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Requirement Document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Entity Relation Diagram Design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Project Implementation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158;p27"/>
          <p:cNvGrpSpPr/>
          <p:nvPr/>
        </p:nvGrpSpPr>
        <p:grpSpPr>
          <a:xfrm>
            <a:off x="2325240" y="1491120"/>
            <a:ext cx="1306080" cy="1186200"/>
            <a:chOff x="2325240" y="1491120"/>
            <a:chExt cx="1306080" cy="1186200"/>
          </a:xfrm>
        </p:grpSpPr>
        <p:sp>
          <p:nvSpPr>
            <p:cNvPr id="50" name="Google Shape;159;p27"/>
            <p:cNvSpPr/>
            <p:nvPr/>
          </p:nvSpPr>
          <p:spPr>
            <a:xfrm>
              <a:off x="2325240" y="1541160"/>
              <a:ext cx="1306080" cy="1136160"/>
            </a:xfrm>
            <a:custGeom>
              <a:avLst/>
              <a:gdLst>
                <a:gd name="textAreaLeft" fmla="*/ 0 w 1306080"/>
                <a:gd name="textAreaRight" fmla="*/ 1306440 w 1306080"/>
                <a:gd name="textAreaTop" fmla="*/ 0 h 1136160"/>
                <a:gd name="textAreaBottom" fmla="*/ 1136520 h 1136160"/>
              </a:gdLst>
              <a:ahLst/>
              <a:rect l="textAreaLeft" t="textAreaTop" r="textAreaRight" b="textAreaBottom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cap="sq"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5000" rIns="45000" tIns="22680" bIns="2268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Google Shape;160;p27"/>
            <p:cNvSpPr/>
            <p:nvPr/>
          </p:nvSpPr>
          <p:spPr>
            <a:xfrm>
              <a:off x="2325240" y="1491120"/>
              <a:ext cx="1306080" cy="118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200" rIns="25200" tIns="25200" bIns="25200" anchor="ctr">
              <a:noAutofit/>
            </a:bodyPr>
            <a:p>
              <a:pPr algn="ctr">
                <a:lnSpc>
                  <a:spcPct val="19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52" name="Google Shape;161;p27"/>
          <p:cNvCxnSpPr/>
          <p:nvPr/>
        </p:nvCxnSpPr>
        <p:spPr>
          <a:xfrm>
            <a:off x="2481480" y="2144880"/>
            <a:ext cx="1101960" cy="72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sp>
        <p:nvSpPr>
          <p:cNvPr id="53" name="Google Shape;162;p27"/>
          <p:cNvSpPr/>
          <p:nvPr/>
        </p:nvSpPr>
        <p:spPr>
          <a:xfrm>
            <a:off x="-2904480" y="302400"/>
            <a:ext cx="4538160" cy="4538160"/>
          </a:xfrm>
          <a:custGeom>
            <a:avLst/>
            <a:gdLst>
              <a:gd name="textAreaLeft" fmla="*/ 0 w 4538160"/>
              <a:gd name="textAreaRight" fmla="*/ 4538520 w 4538160"/>
              <a:gd name="textAreaTop" fmla="*/ 0 h 4538160"/>
              <a:gd name="textAreaBottom" fmla="*/ 4538520 h 4538160"/>
            </a:gdLst>
            <a:ahLst/>
            <a:rect l="textAreaLeft" t="textAreaTop" r="textAreaRight" b="textAreaBottom"/>
            <a:pathLst>
              <a:path w="9077445" h="9077445">
                <a:moveTo>
                  <a:pt x="0" y="0"/>
                </a:moveTo>
                <a:lnTo>
                  <a:pt x="9077445" y="0"/>
                </a:lnTo>
                <a:lnTo>
                  <a:pt x="9077445" y="9077444"/>
                </a:lnTo>
                <a:lnTo>
                  <a:pt x="0" y="907744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22680" bIns="226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163;p27"/>
          <p:cNvSpPr/>
          <p:nvPr/>
        </p:nvSpPr>
        <p:spPr>
          <a:xfrm>
            <a:off x="2578680" y="419760"/>
            <a:ext cx="4218120" cy="6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OVERVIEW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Google Shape;164;p27"/>
          <p:cNvSpPr/>
          <p:nvPr/>
        </p:nvSpPr>
        <p:spPr>
          <a:xfrm>
            <a:off x="2398680" y="2295720"/>
            <a:ext cx="1158840" cy="2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37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DM Sans"/>
                <a:ea typeface="DM Sans"/>
              </a:rPr>
              <a:t>My Learning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Google Shape;165;p27"/>
          <p:cNvSpPr/>
          <p:nvPr/>
        </p:nvSpPr>
        <p:spPr>
          <a:xfrm>
            <a:off x="2638800" y="1604880"/>
            <a:ext cx="79020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38000"/>
              </a:lnSpc>
              <a:tabLst>
                <a:tab algn="l" pos="0"/>
              </a:tabLst>
            </a:pPr>
            <a:r>
              <a:rPr b="1" lang="en" sz="2900" spc="-1" strike="noStrike">
                <a:solidFill>
                  <a:srgbClr val="ffffff"/>
                </a:solidFill>
                <a:latin typeface="DM Sans"/>
                <a:ea typeface="DM Sans"/>
              </a:rPr>
              <a:t>01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7" name="Google Shape;166;p27"/>
          <p:cNvGrpSpPr/>
          <p:nvPr/>
        </p:nvGrpSpPr>
        <p:grpSpPr>
          <a:xfrm>
            <a:off x="4034880" y="1491120"/>
            <a:ext cx="1306080" cy="1219680"/>
            <a:chOff x="4034880" y="1491120"/>
            <a:chExt cx="1306080" cy="1219680"/>
          </a:xfrm>
        </p:grpSpPr>
        <p:grpSp>
          <p:nvGrpSpPr>
            <p:cNvPr id="58" name="Google Shape;167;p27"/>
            <p:cNvGrpSpPr/>
            <p:nvPr/>
          </p:nvGrpSpPr>
          <p:grpSpPr>
            <a:xfrm>
              <a:off x="4034880" y="1491120"/>
              <a:ext cx="1306080" cy="1219680"/>
              <a:chOff x="4034880" y="1491120"/>
              <a:chExt cx="1306080" cy="1219680"/>
            </a:xfrm>
          </p:grpSpPr>
          <p:sp>
            <p:nvSpPr>
              <p:cNvPr id="59" name="Google Shape;168;p27"/>
              <p:cNvSpPr/>
              <p:nvPr/>
            </p:nvSpPr>
            <p:spPr>
              <a:xfrm>
                <a:off x="4034880" y="1541160"/>
                <a:ext cx="1306080" cy="1169640"/>
              </a:xfrm>
              <a:custGeom>
                <a:avLst/>
                <a:gdLst>
                  <a:gd name="textAreaLeft" fmla="*/ 0 w 1306080"/>
                  <a:gd name="textAreaRight" fmla="*/ 1306440 w 1306080"/>
                  <a:gd name="textAreaTop" fmla="*/ 0 h 1169640"/>
                  <a:gd name="textAreaBottom" fmla="*/ 1170000 h 1169640"/>
                </a:gdLst>
                <a:ahLst/>
                <a:rect l="textAreaLeft" t="textAreaTop" r="textAreaRight" b="textAreaBottom"/>
                <a:pathLst>
                  <a:path w="991873" h="888314">
                    <a:moveTo>
                      <a:pt x="0" y="0"/>
                    </a:moveTo>
                    <a:lnTo>
                      <a:pt x="991873" y="0"/>
                    </a:lnTo>
                    <a:lnTo>
                      <a:pt x="991873" y="888314"/>
                    </a:lnTo>
                    <a:lnTo>
                      <a:pt x="0" y="888314"/>
                    </a:lnTo>
                    <a:close/>
                  </a:path>
                </a:pathLst>
              </a:custGeom>
              <a:solidFill>
                <a:srgbClr val="145da0"/>
              </a:solidFill>
              <a:ln cap="sq"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45000" rIns="45000" tIns="22680" bIns="2268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169;p27"/>
              <p:cNvSpPr/>
              <p:nvPr/>
            </p:nvSpPr>
            <p:spPr>
              <a:xfrm>
                <a:off x="4034880" y="1491120"/>
                <a:ext cx="1306080" cy="1219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25200" rIns="25200" tIns="25200" bIns="25200" anchor="ctr">
                <a:noAutofit/>
              </a:bodyPr>
              <a:p>
                <a:pPr algn="ctr">
                  <a:lnSpc>
                    <a:spcPct val="193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cxnSp>
          <p:nvCxnSpPr>
            <p:cNvPr id="61" name="Google Shape;170;p27"/>
            <p:cNvCxnSpPr/>
            <p:nvPr/>
          </p:nvCxnSpPr>
          <p:spPr>
            <a:xfrm>
              <a:off x="4107960" y="2161800"/>
              <a:ext cx="1101960" cy="720"/>
            </a:xfrm>
            <a:prstGeom prst="straightConnector1">
              <a:avLst/>
            </a:prstGeom>
            <a:ln w="50800">
              <a:solidFill>
                <a:srgbClr val="ffffff"/>
              </a:solidFill>
              <a:round/>
            </a:ln>
          </p:spPr>
        </p:cxnSp>
        <p:sp>
          <p:nvSpPr>
            <p:cNvPr id="62" name="Google Shape;171;p27"/>
            <p:cNvSpPr/>
            <p:nvPr/>
          </p:nvSpPr>
          <p:spPr>
            <a:xfrm>
              <a:off x="4108320" y="2175480"/>
              <a:ext cx="1158840" cy="5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37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DM Sans"/>
                  <a:ea typeface="DM Sans"/>
                </a:rPr>
                <a:t>Enjoyable Things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Google Shape;172;p27"/>
            <p:cNvSpPr/>
            <p:nvPr/>
          </p:nvSpPr>
          <p:spPr>
            <a:xfrm>
              <a:off x="4265280" y="1635840"/>
              <a:ext cx="844920" cy="50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38000"/>
                </a:lnSpc>
                <a:tabLst>
                  <a:tab algn="l" pos="0"/>
                </a:tabLst>
              </a:pPr>
              <a:r>
                <a:rPr b="1" lang="en" sz="2900" spc="-1" strike="noStrike">
                  <a:solidFill>
                    <a:srgbClr val="ffffff"/>
                  </a:solidFill>
                  <a:latin typeface="DM Sans"/>
                  <a:ea typeface="DM Sans"/>
                </a:rPr>
                <a:t>02</a:t>
              </a:r>
              <a:endParaRPr b="0" lang="en-US" sz="29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4" name="Google Shape;173;p27"/>
          <p:cNvGrpSpPr/>
          <p:nvPr/>
        </p:nvGrpSpPr>
        <p:grpSpPr>
          <a:xfrm>
            <a:off x="2325240" y="3142080"/>
            <a:ext cx="1306080" cy="1219680"/>
            <a:chOff x="2325240" y="3142080"/>
            <a:chExt cx="1306080" cy="1219680"/>
          </a:xfrm>
        </p:grpSpPr>
        <p:grpSp>
          <p:nvGrpSpPr>
            <p:cNvPr id="65" name="Google Shape;174;p27"/>
            <p:cNvGrpSpPr/>
            <p:nvPr/>
          </p:nvGrpSpPr>
          <p:grpSpPr>
            <a:xfrm>
              <a:off x="2325240" y="3142080"/>
              <a:ext cx="1306080" cy="1219680"/>
              <a:chOff x="2325240" y="3142080"/>
              <a:chExt cx="1306080" cy="1219680"/>
            </a:xfrm>
          </p:grpSpPr>
          <p:sp>
            <p:nvSpPr>
              <p:cNvPr id="66" name="Google Shape;175;p27"/>
              <p:cNvSpPr/>
              <p:nvPr/>
            </p:nvSpPr>
            <p:spPr>
              <a:xfrm>
                <a:off x="2325240" y="3192120"/>
                <a:ext cx="1306080" cy="1169640"/>
              </a:xfrm>
              <a:custGeom>
                <a:avLst/>
                <a:gdLst>
                  <a:gd name="textAreaLeft" fmla="*/ 0 w 1306080"/>
                  <a:gd name="textAreaRight" fmla="*/ 1306440 w 1306080"/>
                  <a:gd name="textAreaTop" fmla="*/ 0 h 1169640"/>
                  <a:gd name="textAreaBottom" fmla="*/ 1170000 h 1169640"/>
                </a:gdLst>
                <a:ahLst/>
                <a:rect l="textAreaLeft" t="textAreaTop" r="textAreaRight" b="textAreaBottom"/>
                <a:pathLst>
                  <a:path w="991873" h="888314">
                    <a:moveTo>
                      <a:pt x="0" y="0"/>
                    </a:moveTo>
                    <a:lnTo>
                      <a:pt x="991873" y="0"/>
                    </a:lnTo>
                    <a:lnTo>
                      <a:pt x="991873" y="888314"/>
                    </a:lnTo>
                    <a:lnTo>
                      <a:pt x="0" y="888314"/>
                    </a:lnTo>
                    <a:close/>
                  </a:path>
                </a:pathLst>
              </a:custGeom>
              <a:solidFill>
                <a:srgbClr val="145da0"/>
              </a:solidFill>
              <a:ln cap="sq"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45000" rIns="45000" tIns="22680" bIns="2268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Google Shape;176;p27"/>
              <p:cNvSpPr/>
              <p:nvPr/>
            </p:nvSpPr>
            <p:spPr>
              <a:xfrm>
                <a:off x="2325240" y="3142080"/>
                <a:ext cx="1306080" cy="1219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25200" rIns="25200" tIns="25200" bIns="25200" anchor="ctr">
                <a:noAutofit/>
              </a:bodyPr>
              <a:p>
                <a:pPr algn="ctr">
                  <a:lnSpc>
                    <a:spcPct val="193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cxnSp>
          <p:nvCxnSpPr>
            <p:cNvPr id="68" name="Google Shape;177;p27"/>
            <p:cNvCxnSpPr/>
            <p:nvPr/>
          </p:nvCxnSpPr>
          <p:spPr>
            <a:xfrm>
              <a:off x="2398680" y="3812760"/>
              <a:ext cx="1101600" cy="720"/>
            </a:xfrm>
            <a:prstGeom prst="straightConnector1">
              <a:avLst/>
            </a:prstGeom>
            <a:ln w="50800">
              <a:solidFill>
                <a:srgbClr val="ffffff"/>
              </a:solidFill>
              <a:round/>
            </a:ln>
          </p:spPr>
        </p:cxnSp>
        <p:sp>
          <p:nvSpPr>
            <p:cNvPr id="69" name="Google Shape;178;p27"/>
            <p:cNvSpPr/>
            <p:nvPr/>
          </p:nvSpPr>
          <p:spPr>
            <a:xfrm>
              <a:off x="2398680" y="3826440"/>
              <a:ext cx="1158840" cy="5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37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DM Sans"/>
                  <a:ea typeface="DM Sans"/>
                </a:rPr>
                <a:t>PROJECT DEMO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Google Shape;179;p27"/>
            <p:cNvSpPr/>
            <p:nvPr/>
          </p:nvSpPr>
          <p:spPr>
            <a:xfrm>
              <a:off x="2555640" y="3286800"/>
              <a:ext cx="844920" cy="50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38000"/>
                </a:lnSpc>
                <a:tabLst>
                  <a:tab algn="l" pos="0"/>
                </a:tabLst>
              </a:pPr>
              <a:r>
                <a:rPr b="1" lang="en" sz="2900" spc="-1" strike="noStrike">
                  <a:solidFill>
                    <a:srgbClr val="ffffff"/>
                  </a:solidFill>
                  <a:latin typeface="DM Sans"/>
                  <a:ea typeface="DM Sans"/>
                </a:rPr>
                <a:t>04</a:t>
              </a:r>
              <a:endParaRPr b="0" lang="en-US" sz="29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1" name="Google Shape;180;p27"/>
          <p:cNvGrpSpPr/>
          <p:nvPr/>
        </p:nvGrpSpPr>
        <p:grpSpPr>
          <a:xfrm>
            <a:off x="5822640" y="1491120"/>
            <a:ext cx="1306080" cy="1219680"/>
            <a:chOff x="5822640" y="1491120"/>
            <a:chExt cx="1306080" cy="1219680"/>
          </a:xfrm>
        </p:grpSpPr>
        <p:grpSp>
          <p:nvGrpSpPr>
            <p:cNvPr id="72" name="Google Shape;181;p27"/>
            <p:cNvGrpSpPr/>
            <p:nvPr/>
          </p:nvGrpSpPr>
          <p:grpSpPr>
            <a:xfrm>
              <a:off x="5822640" y="1491120"/>
              <a:ext cx="1306080" cy="1219680"/>
              <a:chOff x="5822640" y="1491120"/>
              <a:chExt cx="1306080" cy="1219680"/>
            </a:xfrm>
          </p:grpSpPr>
          <p:sp>
            <p:nvSpPr>
              <p:cNvPr id="73" name="Google Shape;182;p27"/>
              <p:cNvSpPr/>
              <p:nvPr/>
            </p:nvSpPr>
            <p:spPr>
              <a:xfrm>
                <a:off x="5822640" y="1541160"/>
                <a:ext cx="1306080" cy="1169640"/>
              </a:xfrm>
              <a:custGeom>
                <a:avLst/>
                <a:gdLst>
                  <a:gd name="textAreaLeft" fmla="*/ 0 w 1306080"/>
                  <a:gd name="textAreaRight" fmla="*/ 1306440 w 1306080"/>
                  <a:gd name="textAreaTop" fmla="*/ 0 h 1169640"/>
                  <a:gd name="textAreaBottom" fmla="*/ 1170000 h 1169640"/>
                </a:gdLst>
                <a:ahLst/>
                <a:rect l="textAreaLeft" t="textAreaTop" r="textAreaRight" b="textAreaBottom"/>
                <a:pathLst>
                  <a:path w="991873" h="888314">
                    <a:moveTo>
                      <a:pt x="0" y="0"/>
                    </a:moveTo>
                    <a:lnTo>
                      <a:pt x="991873" y="0"/>
                    </a:lnTo>
                    <a:lnTo>
                      <a:pt x="991873" y="888314"/>
                    </a:lnTo>
                    <a:lnTo>
                      <a:pt x="0" y="888314"/>
                    </a:lnTo>
                    <a:close/>
                  </a:path>
                </a:pathLst>
              </a:custGeom>
              <a:solidFill>
                <a:srgbClr val="145da0"/>
              </a:solidFill>
              <a:ln cap="sq"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45000" rIns="45000" tIns="22680" bIns="2268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" name="Google Shape;183;p27"/>
              <p:cNvSpPr/>
              <p:nvPr/>
            </p:nvSpPr>
            <p:spPr>
              <a:xfrm>
                <a:off x="5822640" y="1491120"/>
                <a:ext cx="1306080" cy="1219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25200" rIns="25200" tIns="25200" bIns="25200" anchor="ctr">
                <a:noAutofit/>
              </a:bodyPr>
              <a:p>
                <a:pPr algn="ctr">
                  <a:lnSpc>
                    <a:spcPct val="193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cxnSp>
          <p:nvCxnSpPr>
            <p:cNvPr id="75" name="Google Shape;184;p27"/>
            <p:cNvCxnSpPr/>
            <p:nvPr/>
          </p:nvCxnSpPr>
          <p:spPr>
            <a:xfrm>
              <a:off x="5896080" y="2161800"/>
              <a:ext cx="1101960" cy="720"/>
            </a:xfrm>
            <a:prstGeom prst="straightConnector1">
              <a:avLst/>
            </a:prstGeom>
            <a:ln w="50800">
              <a:solidFill>
                <a:srgbClr val="ffffff"/>
              </a:solidFill>
              <a:round/>
            </a:ln>
          </p:spPr>
        </p:cxnSp>
        <p:sp>
          <p:nvSpPr>
            <p:cNvPr id="76" name="Google Shape;185;p27"/>
            <p:cNvSpPr/>
            <p:nvPr/>
          </p:nvSpPr>
          <p:spPr>
            <a:xfrm>
              <a:off x="5896440" y="2175480"/>
              <a:ext cx="1158840" cy="5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37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DM Sans"/>
                  <a:ea typeface="DM Sans"/>
                </a:rPr>
                <a:t>Challenging Areas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Google Shape;186;p27"/>
            <p:cNvSpPr/>
            <p:nvPr/>
          </p:nvSpPr>
          <p:spPr>
            <a:xfrm>
              <a:off x="6053400" y="1635840"/>
              <a:ext cx="844920" cy="50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38000"/>
                </a:lnSpc>
                <a:tabLst>
                  <a:tab algn="l" pos="0"/>
                </a:tabLst>
              </a:pPr>
              <a:r>
                <a:rPr b="1" lang="en" sz="2900" spc="-1" strike="noStrike">
                  <a:solidFill>
                    <a:srgbClr val="ffffff"/>
                  </a:solidFill>
                  <a:latin typeface="DM Sans"/>
                  <a:ea typeface="DM Sans"/>
                </a:rPr>
                <a:t>03</a:t>
              </a:r>
              <a:endParaRPr b="0" lang="en-US" sz="29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8" name="Google Shape;187;p27"/>
          <p:cNvGrpSpPr/>
          <p:nvPr/>
        </p:nvGrpSpPr>
        <p:grpSpPr>
          <a:xfrm>
            <a:off x="5822640" y="3143880"/>
            <a:ext cx="1306080" cy="1220040"/>
            <a:chOff x="5822640" y="3143880"/>
            <a:chExt cx="1306080" cy="1220040"/>
          </a:xfrm>
        </p:grpSpPr>
        <p:grpSp>
          <p:nvGrpSpPr>
            <p:cNvPr id="79" name="Google Shape;188;p27"/>
            <p:cNvGrpSpPr/>
            <p:nvPr/>
          </p:nvGrpSpPr>
          <p:grpSpPr>
            <a:xfrm>
              <a:off x="5822640" y="3143880"/>
              <a:ext cx="1306080" cy="1220040"/>
              <a:chOff x="5822640" y="3143880"/>
              <a:chExt cx="1306080" cy="1220040"/>
            </a:xfrm>
          </p:grpSpPr>
          <p:sp>
            <p:nvSpPr>
              <p:cNvPr id="80" name="Google Shape;189;p27"/>
              <p:cNvSpPr/>
              <p:nvPr/>
            </p:nvSpPr>
            <p:spPr>
              <a:xfrm>
                <a:off x="5822640" y="3194280"/>
                <a:ext cx="1306080" cy="1169640"/>
              </a:xfrm>
              <a:custGeom>
                <a:avLst/>
                <a:gdLst>
                  <a:gd name="textAreaLeft" fmla="*/ 0 w 1306080"/>
                  <a:gd name="textAreaRight" fmla="*/ 1306440 w 1306080"/>
                  <a:gd name="textAreaTop" fmla="*/ 0 h 1169640"/>
                  <a:gd name="textAreaBottom" fmla="*/ 1170000 h 1169640"/>
                </a:gdLst>
                <a:ahLst/>
                <a:rect l="textAreaLeft" t="textAreaTop" r="textAreaRight" b="textAreaBottom"/>
                <a:pathLst>
                  <a:path w="991873" h="888314">
                    <a:moveTo>
                      <a:pt x="0" y="0"/>
                    </a:moveTo>
                    <a:lnTo>
                      <a:pt x="991873" y="0"/>
                    </a:lnTo>
                    <a:lnTo>
                      <a:pt x="991873" y="888314"/>
                    </a:lnTo>
                    <a:lnTo>
                      <a:pt x="0" y="888314"/>
                    </a:lnTo>
                    <a:close/>
                  </a:path>
                </a:pathLst>
              </a:custGeom>
              <a:solidFill>
                <a:srgbClr val="145da0"/>
              </a:solidFill>
              <a:ln cap="sq"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45000" rIns="45000" tIns="22680" bIns="2268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90;p27"/>
              <p:cNvSpPr/>
              <p:nvPr/>
            </p:nvSpPr>
            <p:spPr>
              <a:xfrm>
                <a:off x="5822640" y="3143880"/>
                <a:ext cx="1306080" cy="1219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25200" rIns="25200" tIns="25200" bIns="25200" anchor="ctr">
                <a:noAutofit/>
              </a:bodyPr>
              <a:p>
                <a:pPr algn="ctr">
                  <a:lnSpc>
                    <a:spcPct val="193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cxnSp>
          <p:nvCxnSpPr>
            <p:cNvPr id="82" name="Google Shape;191;p27"/>
            <p:cNvCxnSpPr/>
            <p:nvPr/>
          </p:nvCxnSpPr>
          <p:spPr>
            <a:xfrm>
              <a:off x="5896080" y="3814920"/>
              <a:ext cx="1101960" cy="360"/>
            </a:xfrm>
            <a:prstGeom prst="straightConnector1">
              <a:avLst/>
            </a:prstGeom>
            <a:ln w="50800">
              <a:solidFill>
                <a:srgbClr val="ffffff"/>
              </a:solidFill>
              <a:round/>
            </a:ln>
          </p:spPr>
        </p:cxnSp>
        <p:sp>
          <p:nvSpPr>
            <p:cNvPr id="83" name="Google Shape;192;p27"/>
            <p:cNvSpPr/>
            <p:nvPr/>
          </p:nvSpPr>
          <p:spPr>
            <a:xfrm>
              <a:off x="5896440" y="3828240"/>
              <a:ext cx="1158840" cy="5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37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DM Sans"/>
                  <a:ea typeface="DM Sans"/>
                </a:rPr>
                <a:t>My Suggestions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Google Shape;193;p27"/>
            <p:cNvSpPr/>
            <p:nvPr/>
          </p:nvSpPr>
          <p:spPr>
            <a:xfrm>
              <a:off x="6053400" y="3288600"/>
              <a:ext cx="844920" cy="50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38000"/>
                </a:lnSpc>
                <a:tabLst>
                  <a:tab algn="l" pos="0"/>
                </a:tabLst>
              </a:pPr>
              <a:r>
                <a:rPr b="1" lang="en" sz="2900" spc="-1" strike="noStrike">
                  <a:solidFill>
                    <a:srgbClr val="ffffff"/>
                  </a:solidFill>
                  <a:latin typeface="DM Sans"/>
                  <a:ea typeface="DM Sans"/>
                </a:rPr>
                <a:t>05</a:t>
              </a:r>
              <a:endParaRPr b="0" lang="en-US" sz="29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5" name="Google Shape;194;p27"/>
          <p:cNvSpPr/>
          <p:nvPr/>
        </p:nvSpPr>
        <p:spPr>
          <a:xfrm rot="5400000">
            <a:off x="7778520" y="391320"/>
            <a:ext cx="4538160" cy="4538160"/>
          </a:xfrm>
          <a:custGeom>
            <a:avLst/>
            <a:gdLst>
              <a:gd name="textAreaLeft" fmla="*/ 0 w 4538160"/>
              <a:gd name="textAreaRight" fmla="*/ 4538520 w 4538160"/>
              <a:gd name="textAreaTop" fmla="*/ 0 h 4538160"/>
              <a:gd name="textAreaBottom" fmla="*/ 4538520 h 4538160"/>
            </a:gdLst>
            <a:ahLst/>
            <a:rect l="textAreaLeft" t="textAreaTop" r="textAreaRight" b="textAreaBottom"/>
            <a:pathLst>
              <a:path w="9077445" h="9077445">
                <a:moveTo>
                  <a:pt x="0" y="0"/>
                </a:moveTo>
                <a:lnTo>
                  <a:pt x="9077445" y="0"/>
                </a:lnTo>
                <a:lnTo>
                  <a:pt x="9077445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22680" bIns="226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301;p45"/>
          <p:cNvSpPr/>
          <p:nvPr/>
        </p:nvSpPr>
        <p:spPr>
          <a:xfrm>
            <a:off x="2813040" y="23256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Google Shape;302;p45"/>
          <p:cNvSpPr/>
          <p:nvPr/>
        </p:nvSpPr>
        <p:spPr>
          <a:xfrm>
            <a:off x="385560" y="945360"/>
            <a:ext cx="7891920" cy="40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Django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Basic CRUD Operation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Research on my Final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Requirement Document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Entity Relation Diagram Design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Project Implementation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Deployment (AWS EC2)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307;p46"/>
          <p:cNvSpPr/>
          <p:nvPr/>
        </p:nvSpPr>
        <p:spPr>
          <a:xfrm>
            <a:off x="2036160" y="346320"/>
            <a:ext cx="47613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2. Enjoyable Things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Google Shape;308;p46"/>
          <p:cNvSpPr/>
          <p:nvPr/>
        </p:nvSpPr>
        <p:spPr>
          <a:xfrm>
            <a:off x="514440" y="1503720"/>
            <a:ext cx="7891920" cy="30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Working in Industry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313;p47"/>
          <p:cNvSpPr/>
          <p:nvPr/>
        </p:nvSpPr>
        <p:spPr>
          <a:xfrm>
            <a:off x="2036160" y="346320"/>
            <a:ext cx="47613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2. Enjoyable Things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314;p47"/>
          <p:cNvSpPr/>
          <p:nvPr/>
        </p:nvSpPr>
        <p:spPr>
          <a:xfrm>
            <a:off x="514440" y="1503720"/>
            <a:ext cx="7891920" cy="30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Working in Industry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Mentor guiding you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319;p48"/>
          <p:cNvSpPr/>
          <p:nvPr/>
        </p:nvSpPr>
        <p:spPr>
          <a:xfrm>
            <a:off x="2036160" y="346320"/>
            <a:ext cx="47613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2. Enjoyable Things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Google Shape;320;p48"/>
          <p:cNvSpPr/>
          <p:nvPr/>
        </p:nvSpPr>
        <p:spPr>
          <a:xfrm>
            <a:off x="514440" y="1503720"/>
            <a:ext cx="7891920" cy="30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Working in Industry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Mentor guiding you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Doing some real software engineer stuff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325;p49"/>
          <p:cNvSpPr/>
          <p:nvPr/>
        </p:nvSpPr>
        <p:spPr>
          <a:xfrm>
            <a:off x="2036160" y="346320"/>
            <a:ext cx="47613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2. Enjoyable Things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Google Shape;326;p49"/>
          <p:cNvSpPr/>
          <p:nvPr/>
        </p:nvSpPr>
        <p:spPr>
          <a:xfrm>
            <a:off x="514440" y="1503720"/>
            <a:ext cx="7891920" cy="30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Working in Industry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Mentor guiding you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Doing some real software engineer stuff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Flexible Schedule (Remote/Office)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331;p50"/>
          <p:cNvSpPr/>
          <p:nvPr/>
        </p:nvSpPr>
        <p:spPr>
          <a:xfrm>
            <a:off x="2036160" y="346320"/>
            <a:ext cx="47613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2. Enjoyable Things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Google Shape;332;p50"/>
          <p:cNvSpPr/>
          <p:nvPr/>
        </p:nvSpPr>
        <p:spPr>
          <a:xfrm>
            <a:off x="514440" y="1503720"/>
            <a:ext cx="7891920" cy="30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Working in Industry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Mentor guiding you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Doing some real software engineer stuff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Flexible Schedule (Remote/Office)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IT Department helping you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337;p51"/>
          <p:cNvSpPr/>
          <p:nvPr/>
        </p:nvSpPr>
        <p:spPr>
          <a:xfrm>
            <a:off x="2036160" y="346320"/>
            <a:ext cx="476136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2. Enjoyable Things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Google Shape;338;p51"/>
          <p:cNvSpPr/>
          <p:nvPr/>
        </p:nvSpPr>
        <p:spPr>
          <a:xfrm>
            <a:off x="514440" y="1503720"/>
            <a:ext cx="7891920" cy="30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Working in Industry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Mentor guiding you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Doing some real software engineer stuff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Flexible Schedule (Remote/Office)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1c4587"/>
                </a:solidFill>
                <a:latin typeface="Arial"/>
                <a:ea typeface="Arial"/>
              </a:rPr>
              <a:t>IT Department helping you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09480" indent="-304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Free Lunch :-)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343;p52"/>
          <p:cNvSpPr/>
          <p:nvPr/>
        </p:nvSpPr>
        <p:spPr>
          <a:xfrm>
            <a:off x="1901160" y="346320"/>
            <a:ext cx="50317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3. Challenging Areas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Google Shape;344;p52"/>
          <p:cNvSpPr/>
          <p:nvPr/>
        </p:nvSpPr>
        <p:spPr>
          <a:xfrm>
            <a:off x="514440" y="1575000"/>
            <a:ext cx="6955560" cy="17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546120" indent="-27288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500" spc="-1" strike="noStrike">
                <a:solidFill>
                  <a:srgbClr val="ffffff"/>
                </a:solidFill>
                <a:latin typeface="Arial"/>
                <a:ea typeface="Arial"/>
              </a:rPr>
              <a:t>Transition in way of consuming knowledge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39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349;p53"/>
          <p:cNvSpPr/>
          <p:nvPr/>
        </p:nvSpPr>
        <p:spPr>
          <a:xfrm>
            <a:off x="1901160" y="346320"/>
            <a:ext cx="50317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3. Challenging Areas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Google Shape;350;p53"/>
          <p:cNvSpPr/>
          <p:nvPr/>
        </p:nvSpPr>
        <p:spPr>
          <a:xfrm>
            <a:off x="514440" y="1575000"/>
            <a:ext cx="6955560" cy="17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546120" indent="-27288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500" spc="-1" strike="noStrike">
                <a:solidFill>
                  <a:srgbClr val="1c4587"/>
                </a:solidFill>
                <a:latin typeface="Arial"/>
                <a:ea typeface="Arial"/>
              </a:rPr>
              <a:t>Transition in way of consuming knowledge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 lvl="2" marL="1079640" indent="-361800">
              <a:lnSpc>
                <a:spcPct val="140000"/>
              </a:lnSpc>
              <a:buClr>
                <a:srgbClr val="ffffff"/>
              </a:buClr>
              <a:buFont typeface="Arial"/>
              <a:buChar char="⚬"/>
            </a:pPr>
            <a:r>
              <a:rPr b="0" lang="en" sz="2500" spc="-1" strike="noStrike">
                <a:solidFill>
                  <a:srgbClr val="ffffff"/>
                </a:solidFill>
                <a:latin typeface="Arial"/>
                <a:ea typeface="Arial"/>
              </a:rPr>
              <a:t>Books / Videos to Documentation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355;p54"/>
          <p:cNvSpPr/>
          <p:nvPr/>
        </p:nvSpPr>
        <p:spPr>
          <a:xfrm>
            <a:off x="1901160" y="346320"/>
            <a:ext cx="50317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3. Challenging Areas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Google Shape;356;p54"/>
          <p:cNvSpPr/>
          <p:nvPr/>
        </p:nvSpPr>
        <p:spPr>
          <a:xfrm>
            <a:off x="514440" y="1575000"/>
            <a:ext cx="6955560" cy="17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546120" indent="-27288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500" spc="-1" strike="noStrike">
                <a:solidFill>
                  <a:srgbClr val="1c4587"/>
                </a:solidFill>
                <a:latin typeface="Arial"/>
                <a:ea typeface="Arial"/>
              </a:rPr>
              <a:t>Transition in way of consuming knowledge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 lvl="2" marL="1079640" indent="-361800">
              <a:lnSpc>
                <a:spcPct val="140000"/>
              </a:lnSpc>
              <a:buClr>
                <a:srgbClr val="1c4587"/>
              </a:buClr>
              <a:buFont typeface="Arial"/>
              <a:buChar char="⚬"/>
            </a:pPr>
            <a:r>
              <a:rPr b="0" lang="en" sz="2500" spc="-1" strike="noStrike">
                <a:solidFill>
                  <a:srgbClr val="1c4587"/>
                </a:solidFill>
                <a:latin typeface="Arial"/>
                <a:ea typeface="Arial"/>
              </a:rPr>
              <a:t>Books / Videos to Documentation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 lvl="1" marL="546120" indent="-27288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500" spc="-1" strike="noStrike">
                <a:solidFill>
                  <a:srgbClr val="ffffff"/>
                </a:solidFill>
                <a:latin typeface="Arial"/>
                <a:ea typeface="Arial"/>
              </a:rPr>
              <a:t>University and Fellowship Work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39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99;p28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Google Shape;200;p28"/>
          <p:cNvSpPr/>
          <p:nvPr/>
        </p:nvSpPr>
        <p:spPr>
          <a:xfrm>
            <a:off x="514440" y="1573200"/>
            <a:ext cx="789192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635040" indent="-254160">
              <a:lnSpc>
                <a:spcPct val="458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361;p55"/>
          <p:cNvSpPr/>
          <p:nvPr/>
        </p:nvSpPr>
        <p:spPr>
          <a:xfrm>
            <a:off x="1825920" y="346320"/>
            <a:ext cx="518184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4. Fellowship Project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Google Shape;362;p55"/>
          <p:cNvSpPr/>
          <p:nvPr/>
        </p:nvSpPr>
        <p:spPr>
          <a:xfrm>
            <a:off x="881280" y="1759680"/>
            <a:ext cx="5596200" cy="15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47640" indent="-330120">
              <a:lnSpc>
                <a:spcPct val="139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3000" spc="-1" strike="noStrike">
                <a:solidFill>
                  <a:srgbClr val="ffffff"/>
                </a:solidFill>
                <a:latin typeface="Arial"/>
                <a:ea typeface="Arial"/>
              </a:rPr>
              <a:t>Project Motivation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463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367;p56"/>
          <p:cNvSpPr/>
          <p:nvPr/>
        </p:nvSpPr>
        <p:spPr>
          <a:xfrm>
            <a:off x="1825920" y="346320"/>
            <a:ext cx="518184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4. Fellowship Project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Google Shape;368;p56"/>
          <p:cNvSpPr/>
          <p:nvPr/>
        </p:nvSpPr>
        <p:spPr>
          <a:xfrm>
            <a:off x="881280" y="1759680"/>
            <a:ext cx="5596200" cy="15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47640" indent="-330120">
              <a:lnSpc>
                <a:spcPct val="139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3000" spc="-1" strike="noStrike">
                <a:solidFill>
                  <a:srgbClr val="1c4587"/>
                </a:solidFill>
                <a:latin typeface="Arial"/>
                <a:ea typeface="Arial"/>
              </a:rPr>
              <a:t>Project Motivation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lvl="1" marL="647640" indent="-330120">
              <a:lnSpc>
                <a:spcPct val="139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3000" spc="-1" strike="noStrike">
                <a:solidFill>
                  <a:srgbClr val="ffffff"/>
                </a:solidFill>
                <a:latin typeface="Arial"/>
                <a:ea typeface="Arial"/>
              </a:rPr>
              <a:t>Project Demo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463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373;p57"/>
          <p:cNvSpPr/>
          <p:nvPr/>
        </p:nvSpPr>
        <p:spPr>
          <a:xfrm>
            <a:off x="1869840" y="346320"/>
            <a:ext cx="50947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5. Some Suggestions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Google Shape;374;p57"/>
          <p:cNvSpPr/>
          <p:nvPr/>
        </p:nvSpPr>
        <p:spPr>
          <a:xfrm>
            <a:off x="514440" y="1575000"/>
            <a:ext cx="7555680" cy="26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546120" indent="-27288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500" spc="-1" strike="noStrike">
                <a:solidFill>
                  <a:srgbClr val="ffffff"/>
                </a:solidFill>
                <a:latin typeface="Arial"/>
                <a:ea typeface="Arial"/>
              </a:rPr>
              <a:t>Monthly Feedback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39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39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379;p58"/>
          <p:cNvSpPr/>
          <p:nvPr/>
        </p:nvSpPr>
        <p:spPr>
          <a:xfrm>
            <a:off x="1869840" y="346320"/>
            <a:ext cx="50947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5. Some Suggestions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Google Shape;380;p58"/>
          <p:cNvSpPr/>
          <p:nvPr/>
        </p:nvSpPr>
        <p:spPr>
          <a:xfrm>
            <a:off x="514440" y="1575000"/>
            <a:ext cx="7555680" cy="26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546120" indent="-27288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500" spc="-1" strike="noStrike">
                <a:solidFill>
                  <a:srgbClr val="1c4587"/>
                </a:solidFill>
                <a:latin typeface="Arial"/>
                <a:ea typeface="Arial"/>
              </a:rPr>
              <a:t>Monthly Feedback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 lvl="1" marL="546120" indent="-27288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500" spc="-1" strike="noStrike">
                <a:solidFill>
                  <a:srgbClr val="ffffff"/>
                </a:solidFill>
                <a:latin typeface="Arial"/>
                <a:ea typeface="Arial"/>
              </a:rPr>
              <a:t>Fellowship Procedure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39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39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385;p59"/>
          <p:cNvSpPr/>
          <p:nvPr/>
        </p:nvSpPr>
        <p:spPr>
          <a:xfrm>
            <a:off x="1869840" y="346320"/>
            <a:ext cx="50947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5. Some Suggestions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Google Shape;386;p59"/>
          <p:cNvSpPr/>
          <p:nvPr/>
        </p:nvSpPr>
        <p:spPr>
          <a:xfrm>
            <a:off x="514440" y="1575000"/>
            <a:ext cx="7555680" cy="26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546120" indent="-27288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500" spc="-1" strike="noStrike">
                <a:solidFill>
                  <a:srgbClr val="1c4587"/>
                </a:solidFill>
                <a:latin typeface="Arial"/>
                <a:ea typeface="Arial"/>
              </a:rPr>
              <a:t>Monthly Feedback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 lvl="1" marL="546120" indent="-27288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500" spc="-1" strike="noStrike">
                <a:solidFill>
                  <a:srgbClr val="1c4587"/>
                </a:solidFill>
                <a:latin typeface="Arial"/>
                <a:ea typeface="Arial"/>
              </a:rPr>
              <a:t>Fellowship Procedure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 lvl="2" marL="1079640" indent="-361800">
              <a:lnSpc>
                <a:spcPct val="140000"/>
              </a:lnSpc>
              <a:buClr>
                <a:srgbClr val="ffffff"/>
              </a:buClr>
              <a:buFont typeface="Arial"/>
              <a:buChar char="⚬"/>
            </a:pPr>
            <a:r>
              <a:rPr b="0" lang="en" sz="2500" spc="-1" strike="noStrike">
                <a:solidFill>
                  <a:srgbClr val="ffffff"/>
                </a:solidFill>
                <a:latin typeface="Arial"/>
                <a:ea typeface="Arial"/>
              </a:rPr>
              <a:t>Test Conduction in University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39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39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391;p60"/>
          <p:cNvSpPr/>
          <p:nvPr/>
        </p:nvSpPr>
        <p:spPr>
          <a:xfrm>
            <a:off x="2167920" y="1582200"/>
            <a:ext cx="506844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4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Arial"/>
                <a:ea typeface="Arial"/>
              </a:rPr>
              <a:t>Thanks for Listening, Any Questions!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05;p29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206;p29"/>
          <p:cNvSpPr/>
          <p:nvPr/>
        </p:nvSpPr>
        <p:spPr>
          <a:xfrm>
            <a:off x="514440" y="1573200"/>
            <a:ext cx="789192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35040" indent="-31104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ffffff"/>
                </a:solidFill>
                <a:latin typeface="Arial"/>
                <a:ea typeface="Arial"/>
              </a:rPr>
              <a:t>Python Docs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11;p30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Google Shape;212;p30"/>
          <p:cNvSpPr/>
          <p:nvPr/>
        </p:nvSpPr>
        <p:spPr>
          <a:xfrm>
            <a:off x="514440" y="1573200"/>
            <a:ext cx="7891920" cy="26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Python Docs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1" marL="635040" indent="-31104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ffffff"/>
                </a:solidFill>
                <a:latin typeface="Arial"/>
                <a:ea typeface="Arial"/>
              </a:rPr>
              <a:t>Two Tasks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217;p31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Google Shape;218;p31"/>
          <p:cNvSpPr/>
          <p:nvPr/>
        </p:nvSpPr>
        <p:spPr>
          <a:xfrm>
            <a:off x="514440" y="1573200"/>
            <a:ext cx="7891920" cy="26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35040" indent="-31104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Python Docs   </a:t>
            </a:r>
            <a:r>
              <a:rPr b="0" lang="en" sz="2900" spc="-1" strike="noStrike">
                <a:solidFill>
                  <a:srgbClr val="ffffff"/>
                </a:solidFill>
                <a:latin typeface="Arial"/>
                <a:ea typeface="Arial"/>
              </a:rPr>
              <a:t>     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Two Tasks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70080" indent="-412920">
              <a:lnSpc>
                <a:spcPct val="140000"/>
              </a:lnSpc>
              <a:buClr>
                <a:srgbClr val="ffffff"/>
              </a:buClr>
              <a:buFont typeface="Arial"/>
              <a:buChar char="⚬"/>
            </a:pPr>
            <a:r>
              <a:rPr b="0" lang="en" sz="2900" spc="-1" strike="noStrike">
                <a:solidFill>
                  <a:srgbClr val="ffffff"/>
                </a:solidFill>
                <a:latin typeface="Arial"/>
                <a:ea typeface="Arial"/>
              </a:rPr>
              <a:t>Weatherman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223;p32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Google Shape;224;p32"/>
          <p:cNvSpPr/>
          <p:nvPr/>
        </p:nvSpPr>
        <p:spPr>
          <a:xfrm>
            <a:off x="514440" y="1573200"/>
            <a:ext cx="7891920" cy="26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Python Docs        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Two Tasks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70080" indent="-412920">
              <a:lnSpc>
                <a:spcPct val="140000"/>
              </a:lnSpc>
              <a:buClr>
                <a:srgbClr val="1c4587"/>
              </a:buClr>
              <a:buFont typeface="Arial"/>
              <a:buChar char="⚬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Weatherman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70080" indent="-412920">
              <a:lnSpc>
                <a:spcPct val="140000"/>
              </a:lnSpc>
              <a:buClr>
                <a:srgbClr val="ffffff"/>
              </a:buClr>
              <a:buFont typeface="Arial"/>
              <a:buChar char="⚬"/>
            </a:pPr>
            <a:r>
              <a:rPr b="0" lang="en" sz="2900" spc="-1" strike="noStrike">
                <a:solidFill>
                  <a:srgbClr val="ffffff"/>
                </a:solidFill>
                <a:latin typeface="Arial"/>
                <a:ea typeface="Arial"/>
              </a:rPr>
              <a:t>COVID Analyzer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229;p33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Google Shape;230;p33"/>
          <p:cNvSpPr/>
          <p:nvPr/>
        </p:nvSpPr>
        <p:spPr>
          <a:xfrm>
            <a:off x="514440" y="1573200"/>
            <a:ext cx="7891920" cy="26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Python Docs        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1" marL="635040" indent="-311040">
              <a:lnSpc>
                <a:spcPct val="140000"/>
              </a:lnSpc>
              <a:buClr>
                <a:srgbClr val="1c4587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Two Tasks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70080" indent="-412920">
              <a:lnSpc>
                <a:spcPct val="140000"/>
              </a:lnSpc>
              <a:buClr>
                <a:srgbClr val="1c4587"/>
              </a:buClr>
              <a:buFont typeface="Arial"/>
              <a:buChar char="⚬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Weatherman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70080" indent="-412920">
              <a:lnSpc>
                <a:spcPct val="140000"/>
              </a:lnSpc>
              <a:buClr>
                <a:srgbClr val="1c4587"/>
              </a:buClr>
              <a:buFont typeface="Arial"/>
              <a:buChar char="⚬"/>
            </a:pPr>
            <a:r>
              <a:rPr b="0" lang="en" sz="2900" spc="-1" strike="noStrike">
                <a:solidFill>
                  <a:srgbClr val="1c4587"/>
                </a:solidFill>
                <a:latin typeface="Arial"/>
                <a:ea typeface="Arial"/>
              </a:rPr>
              <a:t>COVID Analyzer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41292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900" spc="-1" strike="noStrike">
                <a:solidFill>
                  <a:schemeClr val="lt1"/>
                </a:solidFill>
                <a:latin typeface="Arial"/>
                <a:ea typeface="Arial"/>
              </a:rPr>
              <a:t>Clean Code (PEP 8)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235;p34"/>
          <p:cNvSpPr/>
          <p:nvPr/>
        </p:nvSpPr>
        <p:spPr>
          <a:xfrm>
            <a:off x="2898360" y="346320"/>
            <a:ext cx="3037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863640" indent="-431640" algn="ctr">
              <a:lnSpc>
                <a:spcPct val="140000"/>
              </a:lnSpc>
              <a:buClr>
                <a:srgbClr val="56aeff"/>
              </a:buClr>
              <a:buFont typeface="Arial"/>
              <a:buChar char="•"/>
            </a:pPr>
            <a:r>
              <a:rPr b="0" lang="en" sz="4000" spc="-1" strike="noStrike">
                <a:solidFill>
                  <a:srgbClr val="56aeff"/>
                </a:solidFill>
                <a:latin typeface="Arial"/>
                <a:ea typeface="Arial"/>
              </a:rPr>
              <a:t>Learning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Google Shape;236;p34"/>
          <p:cNvSpPr/>
          <p:nvPr/>
        </p:nvSpPr>
        <p:spPr>
          <a:xfrm>
            <a:off x="514440" y="1573200"/>
            <a:ext cx="7891920" cy="29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635040" indent="-31104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b="0" lang="en" sz="2900" spc="-1" strike="noStrike">
                <a:solidFill>
                  <a:srgbClr val="ffffff"/>
                </a:solidFill>
                <a:latin typeface="Arial"/>
                <a:ea typeface="Arial"/>
              </a:rPr>
              <a:t>Scrapy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2023-12-26T17:38:20Z</dcterms:modified>
  <cp:revision>2</cp:revision>
  <dc:subject/>
  <dc:title/>
</cp:coreProperties>
</file>