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7"/>
  </p:notesMasterIdLst>
  <p:handoutMasterIdLst>
    <p:handoutMasterId r:id="rId38"/>
  </p:handoutMasterIdLst>
  <p:sldIdLst>
    <p:sldId id="257" r:id="rId5"/>
    <p:sldId id="272" r:id="rId6"/>
    <p:sldId id="278" r:id="rId7"/>
    <p:sldId id="277" r:id="rId8"/>
    <p:sldId id="275" r:id="rId9"/>
    <p:sldId id="276" r:id="rId10"/>
    <p:sldId id="279" r:id="rId11"/>
    <p:sldId id="303" r:id="rId12"/>
    <p:sldId id="280" r:id="rId13"/>
    <p:sldId id="302" r:id="rId14"/>
    <p:sldId id="286" r:id="rId15"/>
    <p:sldId id="295" r:id="rId16"/>
    <p:sldId id="299" r:id="rId17"/>
    <p:sldId id="298" r:id="rId18"/>
    <p:sldId id="304" r:id="rId19"/>
    <p:sldId id="305" r:id="rId20"/>
    <p:sldId id="306" r:id="rId21"/>
    <p:sldId id="300" r:id="rId22"/>
    <p:sldId id="297" r:id="rId23"/>
    <p:sldId id="296" r:id="rId24"/>
    <p:sldId id="291" r:id="rId25"/>
    <p:sldId id="282" r:id="rId26"/>
    <p:sldId id="283" r:id="rId27"/>
    <p:sldId id="284" r:id="rId28"/>
    <p:sldId id="289" r:id="rId29"/>
    <p:sldId id="288" r:id="rId30"/>
    <p:sldId id="290" r:id="rId31"/>
    <p:sldId id="292" r:id="rId32"/>
    <p:sldId id="293" r:id="rId33"/>
    <p:sldId id="281" r:id="rId34"/>
    <p:sldId id="285" r:id="rId35"/>
    <p:sldId id="294" r:id="rId3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474"/>
    <a:srgbClr val="394404"/>
    <a:srgbClr val="5F6F0F"/>
    <a:srgbClr val="718412"/>
    <a:srgbClr val="65741A"/>
    <a:srgbClr val="70811D"/>
    <a:srgbClr val="7B8D1F"/>
    <a:srgbClr val="839721"/>
    <a:srgbClr val="95AB25"/>
    <a:srgbClr val="BC5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04"/>
  </p:normalViewPr>
  <p:slideViewPr>
    <p:cSldViewPr>
      <p:cViewPr varScale="1">
        <p:scale>
          <a:sx n="110" d="100"/>
          <a:sy n="110" d="100"/>
        </p:scale>
        <p:origin x="176" y="25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아라사하드파하드(정보통신공학부)" userId="cdbce949-d08a-4359-bb66-8ee13814a937" providerId="ADAL" clId="{05C2DB6E-8760-0C4E-829D-AFCDFA0AB1FE}"/>
    <pc:docChg chg="undo custSel addSld modSld sldOrd">
      <pc:chgData name="아라사하드파하드(정보통신공학부)" userId="cdbce949-d08a-4359-bb66-8ee13814a937" providerId="ADAL" clId="{05C2DB6E-8760-0C4E-829D-AFCDFA0AB1FE}" dt="2024-01-10T10:22:25.364" v="300" actId="20577"/>
      <pc:docMkLst>
        <pc:docMk/>
      </pc:docMkLst>
      <pc:sldChg chg="modNotesTx">
        <pc:chgData name="아라사하드파하드(정보통신공학부)" userId="cdbce949-d08a-4359-bb66-8ee13814a937" providerId="ADAL" clId="{05C2DB6E-8760-0C4E-829D-AFCDFA0AB1FE}" dt="2024-01-10T04:54:08.200" v="0"/>
        <pc:sldMkLst>
          <pc:docMk/>
          <pc:sldMk cId="1538560411" sldId="275"/>
        </pc:sldMkLst>
      </pc:sldChg>
      <pc:sldChg chg="modSp mod">
        <pc:chgData name="아라사하드파하드(정보통신공학부)" userId="cdbce949-d08a-4359-bb66-8ee13814a937" providerId="ADAL" clId="{05C2DB6E-8760-0C4E-829D-AFCDFA0AB1FE}" dt="2024-01-10T05:00:42.429" v="38" actId="27636"/>
        <pc:sldMkLst>
          <pc:docMk/>
          <pc:sldMk cId="393560970" sldId="276"/>
        </pc:sldMkLst>
        <pc:spChg chg="mod">
          <ac:chgData name="아라사하드파하드(정보통신공학부)" userId="cdbce949-d08a-4359-bb66-8ee13814a937" providerId="ADAL" clId="{05C2DB6E-8760-0C4E-829D-AFCDFA0AB1FE}" dt="2024-01-10T05:00:42.429" v="38" actId="27636"/>
          <ac:spMkLst>
            <pc:docMk/>
            <pc:sldMk cId="393560970" sldId="276"/>
            <ac:spMk id="3" creationId="{00000000-0000-0000-0000-000000000000}"/>
          </ac:spMkLst>
        </pc:spChg>
      </pc:sldChg>
      <pc:sldChg chg="modSp mod">
        <pc:chgData name="아라사하드파하드(정보통신공학부)" userId="cdbce949-d08a-4359-bb66-8ee13814a937" providerId="ADAL" clId="{05C2DB6E-8760-0C4E-829D-AFCDFA0AB1FE}" dt="2024-01-10T05:08:05.618" v="47" actId="20577"/>
        <pc:sldMkLst>
          <pc:docMk/>
          <pc:sldMk cId="4003821105" sldId="279"/>
        </pc:sldMkLst>
        <pc:spChg chg="mod">
          <ac:chgData name="아라사하드파하드(정보통신공학부)" userId="cdbce949-d08a-4359-bb66-8ee13814a937" providerId="ADAL" clId="{05C2DB6E-8760-0C4E-829D-AFCDFA0AB1FE}" dt="2024-01-10T05:08:05.618" v="47" actId="20577"/>
          <ac:spMkLst>
            <pc:docMk/>
            <pc:sldMk cId="4003821105" sldId="279"/>
            <ac:spMk id="3" creationId="{00000000-0000-0000-0000-000000000000}"/>
          </ac:spMkLst>
        </pc:spChg>
      </pc:sldChg>
      <pc:sldChg chg="modSp mod">
        <pc:chgData name="아라사하드파하드(정보통신공학부)" userId="cdbce949-d08a-4359-bb66-8ee13814a937" providerId="ADAL" clId="{05C2DB6E-8760-0C4E-829D-AFCDFA0AB1FE}" dt="2024-01-10T06:12:09.661" v="280" actId="20577"/>
        <pc:sldMkLst>
          <pc:docMk/>
          <pc:sldMk cId="4129468247" sldId="282"/>
        </pc:sldMkLst>
        <pc:spChg chg="mod">
          <ac:chgData name="아라사하드파하드(정보통신공학부)" userId="cdbce949-d08a-4359-bb66-8ee13814a937" providerId="ADAL" clId="{05C2DB6E-8760-0C4E-829D-AFCDFA0AB1FE}" dt="2024-01-10T06:12:09.661" v="280" actId="20577"/>
          <ac:spMkLst>
            <pc:docMk/>
            <pc:sldMk cId="4129468247" sldId="282"/>
            <ac:spMk id="5" creationId="{00000000-0000-0000-0000-000000000000}"/>
          </ac:spMkLst>
        </pc:spChg>
      </pc:sldChg>
      <pc:sldChg chg="modSp mod">
        <pc:chgData name="아라사하드파하드(정보통신공학부)" userId="cdbce949-d08a-4359-bb66-8ee13814a937" providerId="ADAL" clId="{05C2DB6E-8760-0C4E-829D-AFCDFA0AB1FE}" dt="2024-01-10T05:12:34.336" v="64" actId="20577"/>
        <pc:sldMkLst>
          <pc:docMk/>
          <pc:sldMk cId="2252334752" sldId="295"/>
        </pc:sldMkLst>
        <pc:spChg chg="mod">
          <ac:chgData name="아라사하드파하드(정보통신공학부)" userId="cdbce949-d08a-4359-bb66-8ee13814a937" providerId="ADAL" clId="{05C2DB6E-8760-0C4E-829D-AFCDFA0AB1FE}" dt="2024-01-10T05:12:34.336" v="64" actId="20577"/>
          <ac:spMkLst>
            <pc:docMk/>
            <pc:sldMk cId="2252334752" sldId="295"/>
            <ac:spMk id="3" creationId="{A5EA110F-48AF-4103-A166-E217C5022C4E}"/>
          </ac:spMkLst>
        </pc:spChg>
      </pc:sldChg>
      <pc:sldChg chg="modSp mod">
        <pc:chgData name="아라사하드파하드(정보통신공학부)" userId="cdbce949-d08a-4359-bb66-8ee13814a937" providerId="ADAL" clId="{05C2DB6E-8760-0C4E-829D-AFCDFA0AB1FE}" dt="2024-01-10T10:22:25.364" v="300" actId="20577"/>
        <pc:sldMkLst>
          <pc:docMk/>
          <pc:sldMk cId="3804104021" sldId="297"/>
        </pc:sldMkLst>
        <pc:graphicFrameChg chg="modGraphic">
          <ac:chgData name="아라사하드파하드(정보통신공학부)" userId="cdbce949-d08a-4359-bb66-8ee13814a937" providerId="ADAL" clId="{05C2DB6E-8760-0C4E-829D-AFCDFA0AB1FE}" dt="2024-01-10T10:22:25.364" v="300" actId="20577"/>
          <ac:graphicFrameMkLst>
            <pc:docMk/>
            <pc:sldMk cId="3804104021" sldId="297"/>
            <ac:graphicFrameMk id="4" creationId="{0EAD3F5C-77DB-4B9A-92BD-038CB2051FD6}"/>
          </ac:graphicFrameMkLst>
        </pc:graphicFrameChg>
      </pc:sldChg>
      <pc:sldChg chg="modSp mod">
        <pc:chgData name="아라사하드파하드(정보통신공학부)" userId="cdbce949-d08a-4359-bb66-8ee13814a937" providerId="ADAL" clId="{05C2DB6E-8760-0C4E-829D-AFCDFA0AB1FE}" dt="2024-01-10T06:04:47.044" v="159"/>
        <pc:sldMkLst>
          <pc:docMk/>
          <pc:sldMk cId="1348145731" sldId="298"/>
        </pc:sldMkLst>
        <pc:spChg chg="mod">
          <ac:chgData name="아라사하드파하드(정보통신공학부)" userId="cdbce949-d08a-4359-bb66-8ee13814a937" providerId="ADAL" clId="{05C2DB6E-8760-0C4E-829D-AFCDFA0AB1FE}" dt="2024-01-10T06:04:47.044" v="159"/>
          <ac:spMkLst>
            <pc:docMk/>
            <pc:sldMk cId="1348145731" sldId="298"/>
            <ac:spMk id="3" creationId="{D0826924-7E7E-4945-972B-9F3E2C55C5F3}"/>
          </ac:spMkLst>
        </pc:spChg>
      </pc:sldChg>
      <pc:sldChg chg="modSp mod">
        <pc:chgData name="아라사하드파하드(정보통신공학부)" userId="cdbce949-d08a-4359-bb66-8ee13814a937" providerId="ADAL" clId="{05C2DB6E-8760-0C4E-829D-AFCDFA0AB1FE}" dt="2024-01-10T05:21:05.317" v="101" actId="14100"/>
        <pc:sldMkLst>
          <pc:docMk/>
          <pc:sldMk cId="3198732188" sldId="299"/>
        </pc:sldMkLst>
        <pc:spChg chg="mod">
          <ac:chgData name="아라사하드파하드(정보통신공학부)" userId="cdbce949-d08a-4359-bb66-8ee13814a937" providerId="ADAL" clId="{05C2DB6E-8760-0C4E-829D-AFCDFA0AB1FE}" dt="2024-01-10T05:21:05.317" v="101" actId="14100"/>
          <ac:spMkLst>
            <pc:docMk/>
            <pc:sldMk cId="3198732188" sldId="299"/>
            <ac:spMk id="3" creationId="{16907767-BAF7-4AA0-AB80-F3BA23B2C10C}"/>
          </ac:spMkLst>
        </pc:spChg>
      </pc:sldChg>
      <pc:sldChg chg="mod modShow">
        <pc:chgData name="아라사하드파하드(정보통신공학부)" userId="cdbce949-d08a-4359-bb66-8ee13814a937" providerId="ADAL" clId="{05C2DB6E-8760-0C4E-829D-AFCDFA0AB1FE}" dt="2024-01-10T06:05:01.595" v="160" actId="729"/>
        <pc:sldMkLst>
          <pc:docMk/>
          <pc:sldMk cId="1186726525" sldId="300"/>
        </pc:sldMkLst>
      </pc:sldChg>
      <pc:sldChg chg="modSp mod">
        <pc:chgData name="아라사하드파하드(정보통신공학부)" userId="cdbce949-d08a-4359-bb66-8ee13814a937" providerId="ADAL" clId="{05C2DB6E-8760-0C4E-829D-AFCDFA0AB1FE}" dt="2024-01-10T05:10:19.778" v="57"/>
        <pc:sldMkLst>
          <pc:docMk/>
          <pc:sldMk cId="443545475" sldId="302"/>
        </pc:sldMkLst>
        <pc:spChg chg="mod">
          <ac:chgData name="아라사하드파하드(정보통신공학부)" userId="cdbce949-d08a-4359-bb66-8ee13814a937" providerId="ADAL" clId="{05C2DB6E-8760-0C4E-829D-AFCDFA0AB1FE}" dt="2024-01-10T05:10:19.778" v="57"/>
          <ac:spMkLst>
            <pc:docMk/>
            <pc:sldMk cId="443545475" sldId="302"/>
            <ac:spMk id="3" creationId="{00000000-0000-0000-0000-000000000000}"/>
          </ac:spMkLst>
        </pc:spChg>
      </pc:sldChg>
      <pc:sldChg chg="ord">
        <pc:chgData name="아라사하드파하드(정보통신공학부)" userId="cdbce949-d08a-4359-bb66-8ee13814a937" providerId="ADAL" clId="{05C2DB6E-8760-0C4E-829D-AFCDFA0AB1FE}" dt="2024-01-10T05:10:50.065" v="58" actId="20578"/>
        <pc:sldMkLst>
          <pc:docMk/>
          <pc:sldMk cId="3809637844" sldId="303"/>
        </pc:sldMkLst>
      </pc:sldChg>
      <pc:sldChg chg="modSp add mod">
        <pc:chgData name="아라사하드파하드(정보통신공학부)" userId="cdbce949-d08a-4359-bb66-8ee13814a937" providerId="ADAL" clId="{05C2DB6E-8760-0C4E-829D-AFCDFA0AB1FE}" dt="2024-01-10T06:07:48.139" v="255" actId="27636"/>
        <pc:sldMkLst>
          <pc:docMk/>
          <pc:sldMk cId="4264406602" sldId="304"/>
        </pc:sldMkLst>
        <pc:spChg chg="mod">
          <ac:chgData name="아라사하드파하드(정보통신공학부)" userId="cdbce949-d08a-4359-bb66-8ee13814a937" providerId="ADAL" clId="{05C2DB6E-8760-0C4E-829D-AFCDFA0AB1FE}" dt="2024-01-10T06:07:48.139" v="255" actId="27636"/>
          <ac:spMkLst>
            <pc:docMk/>
            <pc:sldMk cId="4264406602" sldId="304"/>
            <ac:spMk id="3" creationId="{D0826924-7E7E-4945-972B-9F3E2C55C5F3}"/>
          </ac:spMkLst>
        </pc:spChg>
      </pc:sldChg>
      <pc:sldChg chg="modSp add mod">
        <pc:chgData name="아라사하드파하드(정보통신공학부)" userId="cdbce949-d08a-4359-bb66-8ee13814a937" providerId="ADAL" clId="{05C2DB6E-8760-0C4E-829D-AFCDFA0AB1FE}" dt="2024-01-10T06:10:27.899" v="269" actId="20577"/>
        <pc:sldMkLst>
          <pc:docMk/>
          <pc:sldMk cId="2727837339" sldId="305"/>
        </pc:sldMkLst>
        <pc:spChg chg="mod">
          <ac:chgData name="아라사하드파하드(정보통신공학부)" userId="cdbce949-d08a-4359-bb66-8ee13814a937" providerId="ADAL" clId="{05C2DB6E-8760-0C4E-829D-AFCDFA0AB1FE}" dt="2024-01-10T06:10:27.899" v="269" actId="20577"/>
          <ac:spMkLst>
            <pc:docMk/>
            <pc:sldMk cId="2727837339" sldId="305"/>
            <ac:spMk id="3" creationId="{D0826924-7E7E-4945-972B-9F3E2C55C5F3}"/>
          </ac:spMkLst>
        </pc:spChg>
      </pc:sldChg>
      <pc:sldChg chg="modSp add mod">
        <pc:chgData name="아라사하드파하드(정보통신공학부)" userId="cdbce949-d08a-4359-bb66-8ee13814a937" providerId="ADAL" clId="{05C2DB6E-8760-0C4E-829D-AFCDFA0AB1FE}" dt="2024-01-10T06:11:13.384" v="277" actId="207"/>
        <pc:sldMkLst>
          <pc:docMk/>
          <pc:sldMk cId="3594569072" sldId="306"/>
        </pc:sldMkLst>
        <pc:spChg chg="mod">
          <ac:chgData name="아라사하드파하드(정보통신공학부)" userId="cdbce949-d08a-4359-bb66-8ee13814a937" providerId="ADAL" clId="{05C2DB6E-8760-0C4E-829D-AFCDFA0AB1FE}" dt="2024-01-10T06:11:13.384" v="277" actId="207"/>
          <ac:spMkLst>
            <pc:docMk/>
            <pc:sldMk cId="3594569072" sldId="306"/>
            <ac:spMk id="3" creationId="{D0826924-7E7E-4945-972B-9F3E2C55C5F3}"/>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7942A0-B7D2-4B14-8FEA-55FC702F5BE7}" type="doc">
      <dgm:prSet loTypeId="urn:microsoft.com/office/officeart/2005/8/layout/vProcess5" loCatId="process" qsTypeId="urn:microsoft.com/office/officeart/2005/8/quickstyle/simple4" qsCatId="simple" csTypeId="urn:microsoft.com/office/officeart/2005/8/colors/accent0_3" csCatId="mainScheme" phldr="1"/>
      <dgm:spPr/>
      <dgm:t>
        <a:bodyPr/>
        <a:lstStyle/>
        <a:p>
          <a:endParaRPr lang="en-US"/>
        </a:p>
      </dgm:t>
    </dgm:pt>
    <dgm:pt modelId="{095A5E99-E976-4550-8F80-53CC813F2F5A}">
      <dgm:prSet phldrT="[Text]"/>
      <dgm:spPr/>
      <dgm:t>
        <a:bodyPr/>
        <a:lstStyle/>
        <a:p>
          <a:r>
            <a:rPr lang="en-US" dirty="0">
              <a:solidFill>
                <a:schemeClr val="accent1">
                  <a:lumMod val="40000"/>
                  <a:lumOff val="60000"/>
                </a:schemeClr>
              </a:solidFill>
            </a:rPr>
            <a:t>STEP 1</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03339A0D-5DC0-4B29-8353-C5AEBFD4DE86}" type="parTrans" cxnId="{D1A4D8E6-F04E-4AB1-8D0C-63DC7AB1E81F}">
      <dgm:prSet/>
      <dgm:spPr/>
      <dgm:t>
        <a:bodyPr/>
        <a:lstStyle/>
        <a:p>
          <a:endParaRPr lang="en-US"/>
        </a:p>
      </dgm:t>
    </dgm:pt>
    <dgm:pt modelId="{8877691F-1B60-4485-9174-DDEC7EE68B70}" type="sibTrans" cxnId="{D1A4D8E6-F04E-4AB1-8D0C-63DC7AB1E81F}">
      <dgm:prSet/>
      <dgm:spPr/>
      <dgm:t>
        <a:bodyPr/>
        <a:lstStyle/>
        <a:p>
          <a:endParaRPr lang="en-US">
            <a:solidFill>
              <a:schemeClr val="accent1">
                <a:lumMod val="40000"/>
                <a:lumOff val="60000"/>
              </a:schemeClr>
            </a:solidFill>
          </a:endParaRPr>
        </a:p>
      </dgm:t>
    </dgm:pt>
    <dgm:pt modelId="{8EC937D8-BD76-4A12-A3E5-900D5C1E2E05}">
      <dgm:prSet phldrT="[Text]"/>
      <dgm:spPr/>
      <dgm:t>
        <a:bodyPr/>
        <a:lstStyle/>
        <a:p>
          <a:r>
            <a:rPr lang="en-US" dirty="0">
              <a:solidFill>
                <a:schemeClr val="accent1">
                  <a:lumMod val="40000"/>
                  <a:lumOff val="60000"/>
                </a:schemeClr>
              </a:solidFill>
            </a:rPr>
            <a:t>STEP 2</a:t>
          </a:r>
        </a:p>
      </dgm:t>
    </dgm:pt>
    <dgm:pt modelId="{8265EE85-9851-494E-A6D3-1CDACE947DF3}" type="parTrans" cxnId="{43DC8383-AEE5-490C-A8E5-1F216F2B8FE6}">
      <dgm:prSet/>
      <dgm:spPr/>
      <dgm:t>
        <a:bodyPr/>
        <a:lstStyle/>
        <a:p>
          <a:endParaRPr lang="en-US"/>
        </a:p>
      </dgm:t>
    </dgm:pt>
    <dgm:pt modelId="{B3EFD4A5-9FA1-4ABE-B722-05162509509B}" type="sibTrans" cxnId="{43DC8383-AEE5-490C-A8E5-1F216F2B8FE6}">
      <dgm:prSet/>
      <dgm:spPr/>
      <dgm:t>
        <a:bodyPr/>
        <a:lstStyle/>
        <a:p>
          <a:endParaRPr lang="en-US"/>
        </a:p>
      </dgm:t>
    </dgm:pt>
    <dgm:pt modelId="{7133ECF5-4190-4604-AA2F-03C9A0A9210F}">
      <dgm:prSet phldrT="[Text]"/>
      <dgm:spPr/>
      <dgm:t>
        <a:bodyPr/>
        <a:lstStyle/>
        <a:p>
          <a:r>
            <a:rPr lang="en-US" dirty="0">
              <a:solidFill>
                <a:schemeClr val="accent1">
                  <a:lumMod val="40000"/>
                  <a:lumOff val="60000"/>
                </a:schemeClr>
              </a:solidFill>
            </a:rPr>
            <a:t>STEP 3</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7D1B29D7-21DD-436A-8F7C-E87DE53C1431}" type="parTrans" cxnId="{011A9761-E983-4C7D-AB1D-2038261D8FF8}">
      <dgm:prSet/>
      <dgm:spPr/>
      <dgm:t>
        <a:bodyPr/>
        <a:lstStyle/>
        <a:p>
          <a:endParaRPr lang="en-US"/>
        </a:p>
      </dgm:t>
    </dgm:pt>
    <dgm:pt modelId="{46037378-034A-4662-877A-B53E1DA069A3}" type="sibTrans" cxnId="{011A9761-E983-4C7D-AB1D-2038261D8FF8}">
      <dgm:prSet/>
      <dgm:spPr/>
      <dgm:t>
        <a:bodyPr/>
        <a:lstStyle/>
        <a:p>
          <a:endParaRPr lang="en-US"/>
        </a:p>
      </dgm:t>
    </dgm:pt>
    <dgm:pt modelId="{DD4F054D-FD30-466B-8202-CAE9C2EC4D05}">
      <dgm:prSet phldrT="[Text]"/>
      <dgm:spPr/>
      <dgm:t>
        <a:bodyPr/>
        <a:lstStyle/>
        <a:p>
          <a:r>
            <a:rPr lang="en-US" dirty="0"/>
            <a:t>Submit a file </a:t>
          </a:r>
        </a:p>
      </dgm:t>
    </dgm:pt>
    <dgm:pt modelId="{0784C97A-216C-48ED-ABB2-653937CE8602}" type="parTrans" cxnId="{3BA33636-9014-4D42-B8A2-E2AB14579F77}">
      <dgm:prSet/>
      <dgm:spPr/>
      <dgm:t>
        <a:bodyPr/>
        <a:lstStyle/>
        <a:p>
          <a:endParaRPr lang="en-US"/>
        </a:p>
      </dgm:t>
    </dgm:pt>
    <dgm:pt modelId="{0506EE03-CA88-472E-A17F-B5D57D8A99F3}" type="sibTrans" cxnId="{3BA33636-9014-4D42-B8A2-E2AB14579F77}">
      <dgm:prSet/>
      <dgm:spPr/>
      <dgm:t>
        <a:bodyPr/>
        <a:lstStyle/>
        <a:p>
          <a:endParaRPr lang="en-US"/>
        </a:p>
      </dgm:t>
    </dgm:pt>
    <dgm:pt modelId="{9C55A5CC-83AA-4B57-A66D-DF944DBBAB2F}">
      <dgm:prSet phldrT="[Text]"/>
      <dgm:spPr/>
      <dgm:t>
        <a:bodyPr/>
        <a:lstStyle/>
        <a:p>
          <a:r>
            <a:rPr lang="en-US" dirty="0"/>
            <a:t>Cuckoo sends file to a VM for execution </a:t>
          </a:r>
        </a:p>
      </dgm:t>
    </dgm:pt>
    <dgm:pt modelId="{56FBFEB4-1AFF-4379-A8F2-CDE0CC387438}" type="parTrans" cxnId="{D928EDF5-CE3B-4EFE-B814-D93396C7BAE8}">
      <dgm:prSet/>
      <dgm:spPr/>
      <dgm:t>
        <a:bodyPr/>
        <a:lstStyle/>
        <a:p>
          <a:endParaRPr lang="en-US"/>
        </a:p>
      </dgm:t>
    </dgm:pt>
    <dgm:pt modelId="{C7626E24-1D2E-4B90-BE4C-BC766FB546A3}" type="sibTrans" cxnId="{D928EDF5-CE3B-4EFE-B814-D93396C7BAE8}">
      <dgm:prSet/>
      <dgm:spPr/>
      <dgm:t>
        <a:bodyPr/>
        <a:lstStyle/>
        <a:p>
          <a:endParaRPr lang="en-US"/>
        </a:p>
      </dgm:t>
    </dgm:pt>
    <dgm:pt modelId="{90A3BDEF-8491-419F-852A-2EFC67A0FA5F}">
      <dgm:prSet phldrT="[Text]"/>
      <dgm:spPr/>
      <dgm:t>
        <a:bodyPr/>
        <a:lstStyle/>
        <a:p>
          <a:r>
            <a:rPr lang="en-US" dirty="0">
              <a:solidFill>
                <a:schemeClr val="accent1">
                  <a:lumMod val="40000"/>
                  <a:lumOff val="60000"/>
                </a:schemeClr>
              </a:solidFill>
            </a:rPr>
            <a:t>STEP 4</a:t>
          </a:r>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E1DEBB81-C27B-462B-9E1A-AD6BBA406207}" type="parTrans" cxnId="{402D364F-A627-497B-B495-CAD668E03C03}">
      <dgm:prSet/>
      <dgm:spPr/>
      <dgm:t>
        <a:bodyPr/>
        <a:lstStyle/>
        <a:p>
          <a:endParaRPr lang="en-US"/>
        </a:p>
      </dgm:t>
    </dgm:pt>
    <dgm:pt modelId="{2D112FDB-18D4-4F50-86AD-B92829E50C44}" type="sibTrans" cxnId="{402D364F-A627-497B-B495-CAD668E03C03}">
      <dgm:prSet/>
      <dgm:spPr/>
      <dgm:t>
        <a:bodyPr/>
        <a:lstStyle/>
        <a:p>
          <a:endParaRPr lang="en-US"/>
        </a:p>
      </dgm:t>
    </dgm:pt>
    <dgm:pt modelId="{B8DDE085-89C5-4E5A-AB2E-CDB0E040364B}">
      <dgm:prSet phldrT="[Text]"/>
      <dgm:spPr/>
      <dgm:t>
        <a:bodyPr/>
        <a:lstStyle/>
        <a:p>
          <a:r>
            <a:rPr lang="en-US" dirty="0"/>
            <a:t>Cuckoo performs analysis on the returned information</a:t>
          </a:r>
        </a:p>
      </dgm:t>
    </dgm:pt>
    <dgm:pt modelId="{AA826E19-7B07-4927-9803-C669E4964024}" type="parTrans" cxnId="{3C5F7713-36D6-474E-9B41-54BCAAB361E0}">
      <dgm:prSet/>
      <dgm:spPr/>
      <dgm:t>
        <a:bodyPr/>
        <a:lstStyle/>
        <a:p>
          <a:endParaRPr lang="en-US"/>
        </a:p>
      </dgm:t>
    </dgm:pt>
    <dgm:pt modelId="{5C8B289F-328B-4E59-8EA4-DE378F53DECC}" type="sibTrans" cxnId="{3C5F7713-36D6-474E-9B41-54BCAAB361E0}">
      <dgm:prSet/>
      <dgm:spPr/>
      <dgm:t>
        <a:bodyPr/>
        <a:lstStyle/>
        <a:p>
          <a:endParaRPr lang="en-US"/>
        </a:p>
      </dgm:t>
    </dgm:pt>
    <dgm:pt modelId="{7964FDEA-067B-418F-956D-D5ED1C7864C6}">
      <dgm:prSet phldrT="[Text]"/>
      <dgm:spPr/>
      <dgm:t>
        <a:bodyPr/>
        <a:lstStyle/>
        <a:p>
          <a:r>
            <a:rPr lang="en-US" dirty="0"/>
            <a:t>Reports are generated </a:t>
          </a:r>
        </a:p>
      </dgm:t>
    </dgm:pt>
    <dgm:pt modelId="{9AC9C4D2-8FEC-453D-B242-22E7DE4F2DA9}" type="parTrans" cxnId="{BF830E2A-AB18-4D93-B884-1142034CBD57}">
      <dgm:prSet/>
      <dgm:spPr/>
      <dgm:t>
        <a:bodyPr/>
        <a:lstStyle/>
        <a:p>
          <a:endParaRPr lang="en-US"/>
        </a:p>
      </dgm:t>
    </dgm:pt>
    <dgm:pt modelId="{5CA6FAD4-EE7F-48C1-B89A-C03123536C40}" type="sibTrans" cxnId="{BF830E2A-AB18-4D93-B884-1142034CBD57}">
      <dgm:prSet/>
      <dgm:spPr/>
      <dgm:t>
        <a:bodyPr/>
        <a:lstStyle/>
        <a:p>
          <a:endParaRPr lang="en-US"/>
        </a:p>
      </dgm:t>
    </dgm:pt>
    <dgm:pt modelId="{1D84D8B6-AB32-4491-B5D2-EFE3D7668B88}" type="pres">
      <dgm:prSet presAssocID="{CD7942A0-B7D2-4B14-8FEA-55FC702F5BE7}" presName="outerComposite" presStyleCnt="0">
        <dgm:presLayoutVars>
          <dgm:chMax val="5"/>
          <dgm:dir/>
          <dgm:resizeHandles val="exact"/>
        </dgm:presLayoutVars>
      </dgm:prSet>
      <dgm:spPr/>
    </dgm:pt>
    <dgm:pt modelId="{3E0E8213-E460-4EB7-9A92-C2B1CC553F0D}" type="pres">
      <dgm:prSet presAssocID="{CD7942A0-B7D2-4B14-8FEA-55FC702F5BE7}" presName="dummyMaxCanvas" presStyleCnt="0">
        <dgm:presLayoutVars/>
      </dgm:prSet>
      <dgm:spPr/>
    </dgm:pt>
    <dgm:pt modelId="{C0BDEE1E-3D80-4911-BABC-2EADE1DB977C}" type="pres">
      <dgm:prSet presAssocID="{CD7942A0-B7D2-4B14-8FEA-55FC702F5BE7}" presName="FourNodes_1" presStyleLbl="node1" presStyleIdx="0" presStyleCnt="4">
        <dgm:presLayoutVars>
          <dgm:bulletEnabled val="1"/>
        </dgm:presLayoutVars>
      </dgm:prSet>
      <dgm:spPr/>
    </dgm:pt>
    <dgm:pt modelId="{1CB23E1E-950E-479F-BF97-FADFF220E7BB}" type="pres">
      <dgm:prSet presAssocID="{CD7942A0-B7D2-4B14-8FEA-55FC702F5BE7}" presName="FourNodes_2" presStyleLbl="node1" presStyleIdx="1" presStyleCnt="4">
        <dgm:presLayoutVars>
          <dgm:bulletEnabled val="1"/>
        </dgm:presLayoutVars>
      </dgm:prSet>
      <dgm:spPr/>
    </dgm:pt>
    <dgm:pt modelId="{00639FF1-2E31-4965-A2A4-1E7B873DA447}" type="pres">
      <dgm:prSet presAssocID="{CD7942A0-B7D2-4B14-8FEA-55FC702F5BE7}" presName="FourNodes_3" presStyleLbl="node1" presStyleIdx="2" presStyleCnt="4">
        <dgm:presLayoutVars>
          <dgm:bulletEnabled val="1"/>
        </dgm:presLayoutVars>
      </dgm:prSet>
      <dgm:spPr/>
    </dgm:pt>
    <dgm:pt modelId="{B0C419A7-DE70-4FF1-80EA-CB582130C9D0}" type="pres">
      <dgm:prSet presAssocID="{CD7942A0-B7D2-4B14-8FEA-55FC702F5BE7}" presName="FourNodes_4" presStyleLbl="node1" presStyleIdx="3" presStyleCnt="4">
        <dgm:presLayoutVars>
          <dgm:bulletEnabled val="1"/>
        </dgm:presLayoutVars>
      </dgm:prSet>
      <dgm:spPr/>
    </dgm:pt>
    <dgm:pt modelId="{067BD809-7D89-4ADA-BDC4-9904FF3D7DDC}" type="pres">
      <dgm:prSet presAssocID="{CD7942A0-B7D2-4B14-8FEA-55FC702F5BE7}" presName="FourConn_1-2" presStyleLbl="fgAccFollowNode1" presStyleIdx="0" presStyleCnt="3">
        <dgm:presLayoutVars>
          <dgm:bulletEnabled val="1"/>
        </dgm:presLayoutVars>
      </dgm:prSet>
      <dgm:spPr/>
    </dgm:pt>
    <dgm:pt modelId="{2F06D87F-6DA0-41EB-98CD-5AD8DF672DF3}" type="pres">
      <dgm:prSet presAssocID="{CD7942A0-B7D2-4B14-8FEA-55FC702F5BE7}" presName="FourConn_2-3" presStyleLbl="fgAccFollowNode1" presStyleIdx="1" presStyleCnt="3">
        <dgm:presLayoutVars>
          <dgm:bulletEnabled val="1"/>
        </dgm:presLayoutVars>
      </dgm:prSet>
      <dgm:spPr/>
    </dgm:pt>
    <dgm:pt modelId="{31F52B6A-370E-49DE-9A31-3CD6DAC8125C}" type="pres">
      <dgm:prSet presAssocID="{CD7942A0-B7D2-4B14-8FEA-55FC702F5BE7}" presName="FourConn_3-4" presStyleLbl="fgAccFollowNode1" presStyleIdx="2" presStyleCnt="3">
        <dgm:presLayoutVars>
          <dgm:bulletEnabled val="1"/>
        </dgm:presLayoutVars>
      </dgm:prSet>
      <dgm:spPr/>
    </dgm:pt>
    <dgm:pt modelId="{9F47D337-7BAF-4612-8B7D-F8002A3C0DD9}" type="pres">
      <dgm:prSet presAssocID="{CD7942A0-B7D2-4B14-8FEA-55FC702F5BE7}" presName="FourNodes_1_text" presStyleLbl="node1" presStyleIdx="3" presStyleCnt="4">
        <dgm:presLayoutVars>
          <dgm:bulletEnabled val="1"/>
        </dgm:presLayoutVars>
      </dgm:prSet>
      <dgm:spPr/>
    </dgm:pt>
    <dgm:pt modelId="{33250ACE-8275-4155-B3BB-01D1AC4618FD}" type="pres">
      <dgm:prSet presAssocID="{CD7942A0-B7D2-4B14-8FEA-55FC702F5BE7}" presName="FourNodes_2_text" presStyleLbl="node1" presStyleIdx="3" presStyleCnt="4">
        <dgm:presLayoutVars>
          <dgm:bulletEnabled val="1"/>
        </dgm:presLayoutVars>
      </dgm:prSet>
      <dgm:spPr/>
    </dgm:pt>
    <dgm:pt modelId="{2829D133-E316-47DD-BF3C-6DA9C63D9CDE}" type="pres">
      <dgm:prSet presAssocID="{CD7942A0-B7D2-4B14-8FEA-55FC702F5BE7}" presName="FourNodes_3_text" presStyleLbl="node1" presStyleIdx="3" presStyleCnt="4">
        <dgm:presLayoutVars>
          <dgm:bulletEnabled val="1"/>
        </dgm:presLayoutVars>
      </dgm:prSet>
      <dgm:spPr/>
    </dgm:pt>
    <dgm:pt modelId="{83E29C6F-D6B4-46BA-A08D-8B7F55E50C25}" type="pres">
      <dgm:prSet presAssocID="{CD7942A0-B7D2-4B14-8FEA-55FC702F5BE7}" presName="FourNodes_4_text" presStyleLbl="node1" presStyleIdx="3" presStyleCnt="4">
        <dgm:presLayoutVars>
          <dgm:bulletEnabled val="1"/>
        </dgm:presLayoutVars>
      </dgm:prSet>
      <dgm:spPr/>
    </dgm:pt>
  </dgm:ptLst>
  <dgm:cxnLst>
    <dgm:cxn modelId="{AB219C07-F1BD-431F-9C6B-3B02E46E7B2F}" type="presOf" srcId="{7133ECF5-4190-4604-AA2F-03C9A0A9210F}" destId="{2829D133-E316-47DD-BF3C-6DA9C63D9CDE}" srcOrd="1" destOrd="0" presId="urn:microsoft.com/office/officeart/2005/8/layout/vProcess5"/>
    <dgm:cxn modelId="{3C5F7713-36D6-474E-9B41-54BCAAB361E0}" srcId="{7133ECF5-4190-4604-AA2F-03C9A0A9210F}" destId="{B8DDE085-89C5-4E5A-AB2E-CDB0E040364B}" srcOrd="0" destOrd="0" parTransId="{AA826E19-7B07-4927-9803-C669E4964024}" sibTransId="{5C8B289F-328B-4E59-8EA4-DE378F53DECC}"/>
    <dgm:cxn modelId="{E521071A-1E3C-4FC2-8C6E-AD8E9F5A8B20}" type="presOf" srcId="{90A3BDEF-8491-419F-852A-2EFC67A0FA5F}" destId="{83E29C6F-D6B4-46BA-A08D-8B7F55E50C25}" srcOrd="1" destOrd="0" presId="urn:microsoft.com/office/officeart/2005/8/layout/vProcess5"/>
    <dgm:cxn modelId="{BF830E2A-AB18-4D93-B884-1142034CBD57}" srcId="{90A3BDEF-8491-419F-852A-2EFC67A0FA5F}" destId="{7964FDEA-067B-418F-956D-D5ED1C7864C6}" srcOrd="0" destOrd="0" parTransId="{9AC9C4D2-8FEC-453D-B242-22E7DE4F2DA9}" sibTransId="{5CA6FAD4-EE7F-48C1-B89A-C03123536C40}"/>
    <dgm:cxn modelId="{3BA33636-9014-4D42-B8A2-E2AB14579F77}" srcId="{095A5E99-E976-4550-8F80-53CC813F2F5A}" destId="{DD4F054D-FD30-466B-8202-CAE9C2EC4D05}" srcOrd="0" destOrd="0" parTransId="{0784C97A-216C-48ED-ABB2-653937CE8602}" sibTransId="{0506EE03-CA88-472E-A17F-B5D57D8A99F3}"/>
    <dgm:cxn modelId="{1AFBC23C-2F51-4211-85C2-D4690E691C73}" type="presOf" srcId="{8EC937D8-BD76-4A12-A3E5-900D5C1E2E05}" destId="{33250ACE-8275-4155-B3BB-01D1AC4618FD}" srcOrd="1" destOrd="0" presId="urn:microsoft.com/office/officeart/2005/8/layout/vProcess5"/>
    <dgm:cxn modelId="{402D364F-A627-497B-B495-CAD668E03C03}" srcId="{CD7942A0-B7D2-4B14-8FEA-55FC702F5BE7}" destId="{90A3BDEF-8491-419F-852A-2EFC67A0FA5F}" srcOrd="3" destOrd="0" parTransId="{E1DEBB81-C27B-462B-9E1A-AD6BBA406207}" sibTransId="{2D112FDB-18D4-4F50-86AD-B92829E50C44}"/>
    <dgm:cxn modelId="{27C6FF55-0892-484A-9D07-6DB0F8F6C9D5}" type="presOf" srcId="{095A5E99-E976-4550-8F80-53CC813F2F5A}" destId="{9F47D337-7BAF-4612-8B7D-F8002A3C0DD9}" srcOrd="1" destOrd="0" presId="urn:microsoft.com/office/officeart/2005/8/layout/vProcess5"/>
    <dgm:cxn modelId="{B89D1F5E-FED0-4EFC-B55A-8FE8484CB049}" type="presOf" srcId="{B8DDE085-89C5-4E5A-AB2E-CDB0E040364B}" destId="{2829D133-E316-47DD-BF3C-6DA9C63D9CDE}" srcOrd="1" destOrd="1" presId="urn:microsoft.com/office/officeart/2005/8/layout/vProcess5"/>
    <dgm:cxn modelId="{011A9761-E983-4C7D-AB1D-2038261D8FF8}" srcId="{CD7942A0-B7D2-4B14-8FEA-55FC702F5BE7}" destId="{7133ECF5-4190-4604-AA2F-03C9A0A9210F}" srcOrd="2" destOrd="0" parTransId="{7D1B29D7-21DD-436A-8F7C-E87DE53C1431}" sibTransId="{46037378-034A-4662-877A-B53E1DA069A3}"/>
    <dgm:cxn modelId="{804B2E71-C8A2-4886-9A1C-C2F0A56CC92B}" type="presOf" srcId="{B3EFD4A5-9FA1-4ABE-B722-05162509509B}" destId="{2F06D87F-6DA0-41EB-98CD-5AD8DF672DF3}" srcOrd="0" destOrd="0" presId="urn:microsoft.com/office/officeart/2005/8/layout/vProcess5"/>
    <dgm:cxn modelId="{41127771-DF36-404F-85DC-B63F98283D00}" type="presOf" srcId="{8877691F-1B60-4485-9174-DDEC7EE68B70}" destId="{067BD809-7D89-4ADA-BDC4-9904FF3D7DDC}" srcOrd="0" destOrd="0" presId="urn:microsoft.com/office/officeart/2005/8/layout/vProcess5"/>
    <dgm:cxn modelId="{11E2FB76-896B-48D4-9B44-8BC4BBA6CBE3}" type="presOf" srcId="{7964FDEA-067B-418F-956D-D5ED1C7864C6}" destId="{83E29C6F-D6B4-46BA-A08D-8B7F55E50C25}" srcOrd="1" destOrd="1" presId="urn:microsoft.com/office/officeart/2005/8/layout/vProcess5"/>
    <dgm:cxn modelId="{7FEF0B80-3FE4-46B8-8FB2-33CBC2407E30}" type="presOf" srcId="{8EC937D8-BD76-4A12-A3E5-900D5C1E2E05}" destId="{1CB23E1E-950E-479F-BF97-FADFF220E7BB}" srcOrd="0" destOrd="0" presId="urn:microsoft.com/office/officeart/2005/8/layout/vProcess5"/>
    <dgm:cxn modelId="{43DC8383-AEE5-490C-A8E5-1F216F2B8FE6}" srcId="{CD7942A0-B7D2-4B14-8FEA-55FC702F5BE7}" destId="{8EC937D8-BD76-4A12-A3E5-900D5C1E2E05}" srcOrd="1" destOrd="0" parTransId="{8265EE85-9851-494E-A6D3-1CDACE947DF3}" sibTransId="{B3EFD4A5-9FA1-4ABE-B722-05162509509B}"/>
    <dgm:cxn modelId="{912FC0A3-956B-4253-8B02-6270C4B0DBAD}" type="presOf" srcId="{9C55A5CC-83AA-4B57-A66D-DF944DBBAB2F}" destId="{1CB23E1E-950E-479F-BF97-FADFF220E7BB}" srcOrd="0" destOrd="1" presId="urn:microsoft.com/office/officeart/2005/8/layout/vProcess5"/>
    <dgm:cxn modelId="{B551B8A4-0959-4041-A65F-7AFEF0784EAF}" type="presOf" srcId="{CD7942A0-B7D2-4B14-8FEA-55FC702F5BE7}" destId="{1D84D8B6-AB32-4491-B5D2-EFE3D7668B88}" srcOrd="0" destOrd="0" presId="urn:microsoft.com/office/officeart/2005/8/layout/vProcess5"/>
    <dgm:cxn modelId="{FC8FBDA4-C398-4F54-9021-1DC6C3DB658F}" type="presOf" srcId="{095A5E99-E976-4550-8F80-53CC813F2F5A}" destId="{C0BDEE1E-3D80-4911-BABC-2EADE1DB977C}" srcOrd="0" destOrd="0" presId="urn:microsoft.com/office/officeart/2005/8/layout/vProcess5"/>
    <dgm:cxn modelId="{B0DC74B5-C79B-4E9F-A71F-C40DDE327FD2}" type="presOf" srcId="{DD4F054D-FD30-466B-8202-CAE9C2EC4D05}" destId="{C0BDEE1E-3D80-4911-BABC-2EADE1DB977C}" srcOrd="0" destOrd="1" presId="urn:microsoft.com/office/officeart/2005/8/layout/vProcess5"/>
    <dgm:cxn modelId="{333C1EBC-C67A-43FB-B6F6-012344492B0B}" type="presOf" srcId="{9C55A5CC-83AA-4B57-A66D-DF944DBBAB2F}" destId="{33250ACE-8275-4155-B3BB-01D1AC4618FD}" srcOrd="1" destOrd="1" presId="urn:microsoft.com/office/officeart/2005/8/layout/vProcess5"/>
    <dgm:cxn modelId="{E615C7BD-2AF8-4343-BEB6-47A669D41F3B}" type="presOf" srcId="{7133ECF5-4190-4604-AA2F-03C9A0A9210F}" destId="{00639FF1-2E31-4965-A2A4-1E7B873DA447}" srcOrd="0" destOrd="0" presId="urn:microsoft.com/office/officeart/2005/8/layout/vProcess5"/>
    <dgm:cxn modelId="{BC8663C7-2452-4641-81E6-9E74197CF75C}" type="presOf" srcId="{7964FDEA-067B-418F-956D-D5ED1C7864C6}" destId="{B0C419A7-DE70-4FF1-80EA-CB582130C9D0}" srcOrd="0" destOrd="1" presId="urn:microsoft.com/office/officeart/2005/8/layout/vProcess5"/>
    <dgm:cxn modelId="{CC3B90CE-D7F4-4211-9E84-114827C49247}" type="presOf" srcId="{DD4F054D-FD30-466B-8202-CAE9C2EC4D05}" destId="{9F47D337-7BAF-4612-8B7D-F8002A3C0DD9}" srcOrd="1" destOrd="1" presId="urn:microsoft.com/office/officeart/2005/8/layout/vProcess5"/>
    <dgm:cxn modelId="{E1ECE7E4-B74B-4605-9CB1-59EE963CDFA6}" type="presOf" srcId="{46037378-034A-4662-877A-B53E1DA069A3}" destId="{31F52B6A-370E-49DE-9A31-3CD6DAC8125C}" srcOrd="0" destOrd="0" presId="urn:microsoft.com/office/officeart/2005/8/layout/vProcess5"/>
    <dgm:cxn modelId="{D1A4D8E6-F04E-4AB1-8D0C-63DC7AB1E81F}" srcId="{CD7942A0-B7D2-4B14-8FEA-55FC702F5BE7}" destId="{095A5E99-E976-4550-8F80-53CC813F2F5A}" srcOrd="0" destOrd="0" parTransId="{03339A0D-5DC0-4B29-8353-C5AEBFD4DE86}" sibTransId="{8877691F-1B60-4485-9174-DDEC7EE68B70}"/>
    <dgm:cxn modelId="{6EB921EA-0468-4DB7-96FE-318FB78FB20F}" type="presOf" srcId="{90A3BDEF-8491-419F-852A-2EFC67A0FA5F}" destId="{B0C419A7-DE70-4FF1-80EA-CB582130C9D0}" srcOrd="0" destOrd="0" presId="urn:microsoft.com/office/officeart/2005/8/layout/vProcess5"/>
    <dgm:cxn modelId="{D928EDF5-CE3B-4EFE-B814-D93396C7BAE8}" srcId="{8EC937D8-BD76-4A12-A3E5-900D5C1E2E05}" destId="{9C55A5CC-83AA-4B57-A66D-DF944DBBAB2F}" srcOrd="0" destOrd="0" parTransId="{56FBFEB4-1AFF-4379-A8F2-CDE0CC387438}" sibTransId="{C7626E24-1D2E-4B90-BE4C-BC766FB546A3}"/>
    <dgm:cxn modelId="{00D649FD-766E-4318-A89C-0FF4FEB3BE4D}" type="presOf" srcId="{B8DDE085-89C5-4E5A-AB2E-CDB0E040364B}" destId="{00639FF1-2E31-4965-A2A4-1E7B873DA447}" srcOrd="0" destOrd="1" presId="urn:microsoft.com/office/officeart/2005/8/layout/vProcess5"/>
    <dgm:cxn modelId="{ADE5A176-B787-4B91-B5F6-3098C810FE33}" type="presParOf" srcId="{1D84D8B6-AB32-4491-B5D2-EFE3D7668B88}" destId="{3E0E8213-E460-4EB7-9A92-C2B1CC553F0D}" srcOrd="0" destOrd="0" presId="urn:microsoft.com/office/officeart/2005/8/layout/vProcess5"/>
    <dgm:cxn modelId="{27809356-1138-404C-85C1-611989E8D27D}" type="presParOf" srcId="{1D84D8B6-AB32-4491-B5D2-EFE3D7668B88}" destId="{C0BDEE1E-3D80-4911-BABC-2EADE1DB977C}" srcOrd="1" destOrd="0" presId="urn:microsoft.com/office/officeart/2005/8/layout/vProcess5"/>
    <dgm:cxn modelId="{310F8A35-CC67-4501-949B-913B185D3B43}" type="presParOf" srcId="{1D84D8B6-AB32-4491-B5D2-EFE3D7668B88}" destId="{1CB23E1E-950E-479F-BF97-FADFF220E7BB}" srcOrd="2" destOrd="0" presId="urn:microsoft.com/office/officeart/2005/8/layout/vProcess5"/>
    <dgm:cxn modelId="{D8996714-A617-4443-AA9F-5F7F4F1C98FB}" type="presParOf" srcId="{1D84D8B6-AB32-4491-B5D2-EFE3D7668B88}" destId="{00639FF1-2E31-4965-A2A4-1E7B873DA447}" srcOrd="3" destOrd="0" presId="urn:microsoft.com/office/officeart/2005/8/layout/vProcess5"/>
    <dgm:cxn modelId="{457B4E66-E4DB-4EA8-B80D-E4CCE4CEE1FB}" type="presParOf" srcId="{1D84D8B6-AB32-4491-B5D2-EFE3D7668B88}" destId="{B0C419A7-DE70-4FF1-80EA-CB582130C9D0}" srcOrd="4" destOrd="0" presId="urn:microsoft.com/office/officeart/2005/8/layout/vProcess5"/>
    <dgm:cxn modelId="{C5241AB5-399D-4CAC-B2BA-E35E1ED0BDBA}" type="presParOf" srcId="{1D84D8B6-AB32-4491-B5D2-EFE3D7668B88}" destId="{067BD809-7D89-4ADA-BDC4-9904FF3D7DDC}" srcOrd="5" destOrd="0" presId="urn:microsoft.com/office/officeart/2005/8/layout/vProcess5"/>
    <dgm:cxn modelId="{E91FEE45-639F-4ADF-AA0D-97D5D01857C3}" type="presParOf" srcId="{1D84D8B6-AB32-4491-B5D2-EFE3D7668B88}" destId="{2F06D87F-6DA0-41EB-98CD-5AD8DF672DF3}" srcOrd="6" destOrd="0" presId="urn:microsoft.com/office/officeart/2005/8/layout/vProcess5"/>
    <dgm:cxn modelId="{A4174165-2223-4B55-8294-25A908CDC975}" type="presParOf" srcId="{1D84D8B6-AB32-4491-B5D2-EFE3D7668B88}" destId="{31F52B6A-370E-49DE-9A31-3CD6DAC8125C}" srcOrd="7" destOrd="0" presId="urn:microsoft.com/office/officeart/2005/8/layout/vProcess5"/>
    <dgm:cxn modelId="{7A055EC7-D927-48D6-986F-0C50715BFE71}" type="presParOf" srcId="{1D84D8B6-AB32-4491-B5D2-EFE3D7668B88}" destId="{9F47D337-7BAF-4612-8B7D-F8002A3C0DD9}" srcOrd="8" destOrd="0" presId="urn:microsoft.com/office/officeart/2005/8/layout/vProcess5"/>
    <dgm:cxn modelId="{E1ECC3C0-6FEB-467B-9943-9ECFC4B79C5A}" type="presParOf" srcId="{1D84D8B6-AB32-4491-B5D2-EFE3D7668B88}" destId="{33250ACE-8275-4155-B3BB-01D1AC4618FD}" srcOrd="9" destOrd="0" presId="urn:microsoft.com/office/officeart/2005/8/layout/vProcess5"/>
    <dgm:cxn modelId="{666FEBEC-8995-4A30-A8CC-79A990D6ED04}" type="presParOf" srcId="{1D84D8B6-AB32-4491-B5D2-EFE3D7668B88}" destId="{2829D133-E316-47DD-BF3C-6DA9C63D9CDE}" srcOrd="10" destOrd="0" presId="urn:microsoft.com/office/officeart/2005/8/layout/vProcess5"/>
    <dgm:cxn modelId="{32895B91-0D4E-41CC-82D0-CBD185092EA2}" type="presParOf" srcId="{1D84D8B6-AB32-4491-B5D2-EFE3D7668B88}" destId="{83E29C6F-D6B4-46BA-A08D-8B7F55E50C25}"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BDEE1E-3D80-4911-BABC-2EADE1DB977C}">
      <dsp:nvSpPr>
        <dsp:cNvPr id="0" name=""/>
        <dsp:cNvSpPr/>
      </dsp:nvSpPr>
      <dsp:spPr>
        <a:xfrm>
          <a:off x="0" y="0"/>
          <a:ext cx="7253604" cy="903509"/>
        </a:xfrm>
        <a:prstGeom prst="roundRect">
          <a:avLst>
            <a:gd name="adj" fmla="val 10000"/>
          </a:avLst>
        </a:prstGeom>
        <a:gradFill rotWithShape="0">
          <a:gsLst>
            <a:gs pos="0">
              <a:schemeClr val="dk2">
                <a:hueOff val="0"/>
                <a:satOff val="0"/>
                <a:lumOff val="0"/>
                <a:alphaOff val="0"/>
                <a:shade val="15000"/>
                <a:satMod val="180000"/>
              </a:schemeClr>
            </a:gs>
            <a:gs pos="50000">
              <a:schemeClr val="dk2">
                <a:hueOff val="0"/>
                <a:satOff val="0"/>
                <a:lumOff val="0"/>
                <a:alphaOff val="0"/>
                <a:shade val="45000"/>
                <a:satMod val="170000"/>
              </a:schemeClr>
            </a:gs>
            <a:gs pos="70000">
              <a:schemeClr val="dk2">
                <a:hueOff val="0"/>
                <a:satOff val="0"/>
                <a:lumOff val="0"/>
                <a:alphaOff val="0"/>
                <a:tint val="99000"/>
                <a:shade val="65000"/>
                <a:satMod val="155000"/>
              </a:schemeClr>
            </a:gs>
            <a:gs pos="100000">
              <a:schemeClr val="dk2">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accent1">
                  <a:lumMod val="40000"/>
                  <a:lumOff val="60000"/>
                </a:schemeClr>
              </a:solidFill>
            </a:rPr>
            <a:t>STEP 1</a:t>
          </a:r>
        </a:p>
        <a:p>
          <a:pPr marL="171450" lvl="1" indent="-171450" algn="l" defTabSz="755650">
            <a:lnSpc>
              <a:spcPct val="90000"/>
            </a:lnSpc>
            <a:spcBef>
              <a:spcPct val="0"/>
            </a:spcBef>
            <a:spcAft>
              <a:spcPct val="15000"/>
            </a:spcAft>
            <a:buChar char="•"/>
          </a:pPr>
          <a:r>
            <a:rPr lang="en-US" sz="1700" kern="1200" dirty="0"/>
            <a:t>Submit a file </a:t>
          </a:r>
        </a:p>
      </dsp:txBody>
      <dsp:txXfrm>
        <a:off x="26463" y="26463"/>
        <a:ext cx="6202299" cy="850583"/>
      </dsp:txXfrm>
    </dsp:sp>
    <dsp:sp modelId="{1CB23E1E-950E-479F-BF97-FADFF220E7BB}">
      <dsp:nvSpPr>
        <dsp:cNvPr id="0" name=""/>
        <dsp:cNvSpPr/>
      </dsp:nvSpPr>
      <dsp:spPr>
        <a:xfrm>
          <a:off x="607489" y="1067784"/>
          <a:ext cx="7253604" cy="903509"/>
        </a:xfrm>
        <a:prstGeom prst="roundRect">
          <a:avLst>
            <a:gd name="adj" fmla="val 10000"/>
          </a:avLst>
        </a:prstGeom>
        <a:gradFill rotWithShape="0">
          <a:gsLst>
            <a:gs pos="0">
              <a:schemeClr val="dk2">
                <a:hueOff val="0"/>
                <a:satOff val="0"/>
                <a:lumOff val="0"/>
                <a:alphaOff val="0"/>
                <a:shade val="15000"/>
                <a:satMod val="180000"/>
              </a:schemeClr>
            </a:gs>
            <a:gs pos="50000">
              <a:schemeClr val="dk2">
                <a:hueOff val="0"/>
                <a:satOff val="0"/>
                <a:lumOff val="0"/>
                <a:alphaOff val="0"/>
                <a:shade val="45000"/>
                <a:satMod val="170000"/>
              </a:schemeClr>
            </a:gs>
            <a:gs pos="70000">
              <a:schemeClr val="dk2">
                <a:hueOff val="0"/>
                <a:satOff val="0"/>
                <a:lumOff val="0"/>
                <a:alphaOff val="0"/>
                <a:tint val="99000"/>
                <a:shade val="65000"/>
                <a:satMod val="155000"/>
              </a:schemeClr>
            </a:gs>
            <a:gs pos="100000">
              <a:schemeClr val="dk2">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accent1">
                  <a:lumMod val="40000"/>
                  <a:lumOff val="60000"/>
                </a:schemeClr>
              </a:solidFill>
            </a:rPr>
            <a:t>STEP 2</a:t>
          </a:r>
        </a:p>
        <a:p>
          <a:pPr marL="171450" lvl="1" indent="-171450" algn="l" defTabSz="755650">
            <a:lnSpc>
              <a:spcPct val="90000"/>
            </a:lnSpc>
            <a:spcBef>
              <a:spcPct val="0"/>
            </a:spcBef>
            <a:spcAft>
              <a:spcPct val="15000"/>
            </a:spcAft>
            <a:buChar char="•"/>
          </a:pPr>
          <a:r>
            <a:rPr lang="en-US" sz="1700" kern="1200" dirty="0"/>
            <a:t>Cuckoo sends file to a VM for execution </a:t>
          </a:r>
        </a:p>
      </dsp:txBody>
      <dsp:txXfrm>
        <a:off x="633952" y="1094247"/>
        <a:ext cx="6005907" cy="850583"/>
      </dsp:txXfrm>
    </dsp:sp>
    <dsp:sp modelId="{00639FF1-2E31-4965-A2A4-1E7B873DA447}">
      <dsp:nvSpPr>
        <dsp:cNvPr id="0" name=""/>
        <dsp:cNvSpPr/>
      </dsp:nvSpPr>
      <dsp:spPr>
        <a:xfrm>
          <a:off x="1205911" y="2135568"/>
          <a:ext cx="7253604" cy="903509"/>
        </a:xfrm>
        <a:prstGeom prst="roundRect">
          <a:avLst>
            <a:gd name="adj" fmla="val 10000"/>
          </a:avLst>
        </a:prstGeom>
        <a:gradFill rotWithShape="0">
          <a:gsLst>
            <a:gs pos="0">
              <a:schemeClr val="dk2">
                <a:hueOff val="0"/>
                <a:satOff val="0"/>
                <a:lumOff val="0"/>
                <a:alphaOff val="0"/>
                <a:shade val="15000"/>
                <a:satMod val="180000"/>
              </a:schemeClr>
            </a:gs>
            <a:gs pos="50000">
              <a:schemeClr val="dk2">
                <a:hueOff val="0"/>
                <a:satOff val="0"/>
                <a:lumOff val="0"/>
                <a:alphaOff val="0"/>
                <a:shade val="45000"/>
                <a:satMod val="170000"/>
              </a:schemeClr>
            </a:gs>
            <a:gs pos="70000">
              <a:schemeClr val="dk2">
                <a:hueOff val="0"/>
                <a:satOff val="0"/>
                <a:lumOff val="0"/>
                <a:alphaOff val="0"/>
                <a:tint val="99000"/>
                <a:shade val="65000"/>
                <a:satMod val="155000"/>
              </a:schemeClr>
            </a:gs>
            <a:gs pos="100000">
              <a:schemeClr val="dk2">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accent1">
                  <a:lumMod val="40000"/>
                  <a:lumOff val="60000"/>
                </a:schemeClr>
              </a:solidFill>
            </a:rPr>
            <a:t>STEP 3</a:t>
          </a:r>
        </a:p>
        <a:p>
          <a:pPr marL="171450" lvl="1" indent="-171450" algn="l" defTabSz="755650">
            <a:lnSpc>
              <a:spcPct val="90000"/>
            </a:lnSpc>
            <a:spcBef>
              <a:spcPct val="0"/>
            </a:spcBef>
            <a:spcAft>
              <a:spcPct val="15000"/>
            </a:spcAft>
            <a:buChar char="•"/>
          </a:pPr>
          <a:r>
            <a:rPr lang="en-US" sz="1700" kern="1200" dirty="0"/>
            <a:t>Cuckoo performs analysis on the returned information</a:t>
          </a:r>
        </a:p>
      </dsp:txBody>
      <dsp:txXfrm>
        <a:off x="1232374" y="2162031"/>
        <a:ext cx="6014974" cy="850583"/>
      </dsp:txXfrm>
    </dsp:sp>
    <dsp:sp modelId="{B0C419A7-DE70-4FF1-80EA-CB582130C9D0}">
      <dsp:nvSpPr>
        <dsp:cNvPr id="0" name=""/>
        <dsp:cNvSpPr/>
      </dsp:nvSpPr>
      <dsp:spPr>
        <a:xfrm>
          <a:off x="1813400" y="3203353"/>
          <a:ext cx="7253604" cy="903509"/>
        </a:xfrm>
        <a:prstGeom prst="roundRect">
          <a:avLst>
            <a:gd name="adj" fmla="val 10000"/>
          </a:avLst>
        </a:prstGeom>
        <a:gradFill rotWithShape="0">
          <a:gsLst>
            <a:gs pos="0">
              <a:schemeClr val="dk2">
                <a:hueOff val="0"/>
                <a:satOff val="0"/>
                <a:lumOff val="0"/>
                <a:alphaOff val="0"/>
                <a:shade val="15000"/>
                <a:satMod val="180000"/>
              </a:schemeClr>
            </a:gs>
            <a:gs pos="50000">
              <a:schemeClr val="dk2">
                <a:hueOff val="0"/>
                <a:satOff val="0"/>
                <a:lumOff val="0"/>
                <a:alphaOff val="0"/>
                <a:shade val="45000"/>
                <a:satMod val="170000"/>
              </a:schemeClr>
            </a:gs>
            <a:gs pos="70000">
              <a:schemeClr val="dk2">
                <a:hueOff val="0"/>
                <a:satOff val="0"/>
                <a:lumOff val="0"/>
                <a:alphaOff val="0"/>
                <a:tint val="99000"/>
                <a:shade val="65000"/>
                <a:satMod val="155000"/>
              </a:schemeClr>
            </a:gs>
            <a:gs pos="100000">
              <a:schemeClr val="dk2">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solidFill>
                <a:schemeClr val="accent1">
                  <a:lumMod val="40000"/>
                  <a:lumOff val="60000"/>
                </a:schemeClr>
              </a:solidFill>
            </a:rPr>
            <a:t>STEP 4</a:t>
          </a:r>
        </a:p>
        <a:p>
          <a:pPr marL="171450" lvl="1" indent="-171450" algn="l" defTabSz="755650">
            <a:lnSpc>
              <a:spcPct val="90000"/>
            </a:lnSpc>
            <a:spcBef>
              <a:spcPct val="0"/>
            </a:spcBef>
            <a:spcAft>
              <a:spcPct val="15000"/>
            </a:spcAft>
            <a:buChar char="•"/>
          </a:pPr>
          <a:r>
            <a:rPr lang="en-US" sz="1700" kern="1200" dirty="0"/>
            <a:t>Reports are generated </a:t>
          </a:r>
        </a:p>
      </dsp:txBody>
      <dsp:txXfrm>
        <a:off x="1839863" y="3229816"/>
        <a:ext cx="6005907" cy="850583"/>
      </dsp:txXfrm>
    </dsp:sp>
    <dsp:sp modelId="{067BD809-7D89-4ADA-BDC4-9904FF3D7DDC}">
      <dsp:nvSpPr>
        <dsp:cNvPr id="0" name=""/>
        <dsp:cNvSpPr/>
      </dsp:nvSpPr>
      <dsp:spPr>
        <a:xfrm>
          <a:off x="6666322" y="692006"/>
          <a:ext cx="587281" cy="587281"/>
        </a:xfrm>
        <a:prstGeom prst="downArrow">
          <a:avLst>
            <a:gd name="adj1" fmla="val 55000"/>
            <a:gd name="adj2" fmla="val 45000"/>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solidFill>
              <a:schemeClr val="accent1">
                <a:lumMod val="40000"/>
                <a:lumOff val="60000"/>
              </a:schemeClr>
            </a:solidFill>
          </a:endParaRPr>
        </a:p>
      </dsp:txBody>
      <dsp:txXfrm>
        <a:off x="6798460" y="692006"/>
        <a:ext cx="323005" cy="441929"/>
      </dsp:txXfrm>
    </dsp:sp>
    <dsp:sp modelId="{2F06D87F-6DA0-41EB-98CD-5AD8DF672DF3}">
      <dsp:nvSpPr>
        <dsp:cNvPr id="0" name=""/>
        <dsp:cNvSpPr/>
      </dsp:nvSpPr>
      <dsp:spPr>
        <a:xfrm>
          <a:off x="7273811" y="1759790"/>
          <a:ext cx="587281" cy="587281"/>
        </a:xfrm>
        <a:prstGeom prst="downArrow">
          <a:avLst>
            <a:gd name="adj1" fmla="val 55000"/>
            <a:gd name="adj2" fmla="val 45000"/>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7405949" y="1759790"/>
        <a:ext cx="323005" cy="441929"/>
      </dsp:txXfrm>
    </dsp:sp>
    <dsp:sp modelId="{31F52B6A-370E-49DE-9A31-3CD6DAC8125C}">
      <dsp:nvSpPr>
        <dsp:cNvPr id="0" name=""/>
        <dsp:cNvSpPr/>
      </dsp:nvSpPr>
      <dsp:spPr>
        <a:xfrm>
          <a:off x="7872234" y="2827575"/>
          <a:ext cx="587281" cy="587281"/>
        </a:xfrm>
        <a:prstGeom prst="downArrow">
          <a:avLst>
            <a:gd name="adj1" fmla="val 55000"/>
            <a:gd name="adj2" fmla="val 45000"/>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8004372" y="2827575"/>
        <a:ext cx="323005" cy="44192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1/10/24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1/10/24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DLLs facilitate dynamic linking, allowing programs to share code at runtime. Dynamic linking means that the code from a DLL is only loaded into memory when a program explicitly calls upon it.</a:t>
            </a:r>
            <a:endParaRPr lang="en-KR" dirty="0"/>
          </a:p>
        </p:txBody>
      </p:sp>
      <p:sp>
        <p:nvSpPr>
          <p:cNvPr id="4" name="Slide Number Placeholder 3"/>
          <p:cNvSpPr>
            <a:spLocks noGrp="1"/>
          </p:cNvSpPr>
          <p:nvPr>
            <p:ph type="sldNum" sz="quarter" idx="5"/>
          </p:nvPr>
        </p:nvSpPr>
        <p:spPr/>
        <p:txBody>
          <a:bodyPr/>
          <a:lstStyle/>
          <a:p>
            <a:fld id="{3EBA5BD7-F043-4D1B-AA17-CD412FC534DE}" type="slidenum">
              <a:rPr lang="en-KR" smtClean="0"/>
              <a:t>5</a:t>
            </a:fld>
            <a:endParaRPr lang="en-KR"/>
          </a:p>
        </p:txBody>
      </p:sp>
    </p:spTree>
    <p:extLst>
      <p:ext uri="{BB962C8B-B14F-4D97-AF65-F5344CB8AC3E}">
        <p14:creationId xmlns:p14="http://schemas.microsoft.com/office/powerpoint/2010/main" val="591136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1/10/24</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1/10/24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1/10/24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1/10/24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1/10/24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1/10/24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1/10/24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1/10/24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1/10/24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1/10/24</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proofpoint.com/us/threat-reference/ransomwar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6750" y="895349"/>
            <a:ext cx="8735325" cy="2000251"/>
          </a:xfrm>
        </p:spPr>
        <p:txBody>
          <a:bodyPr/>
          <a:lstStyle/>
          <a:p>
            <a:pPr algn="ctr"/>
            <a:r>
              <a:rPr lang="en-US" b="1" dirty="0"/>
              <a:t>SANDBOX TECHNOLOGY</a:t>
            </a:r>
          </a:p>
        </p:txBody>
      </p:sp>
      <p:sp>
        <p:nvSpPr>
          <p:cNvPr id="5" name="Subtitle 4"/>
          <p:cNvSpPr>
            <a:spLocks noGrp="1"/>
          </p:cNvSpPr>
          <p:nvPr>
            <p:ph type="subTitle" idx="1"/>
          </p:nvPr>
        </p:nvSpPr>
        <p:spPr>
          <a:xfrm>
            <a:off x="1726750" y="2860766"/>
            <a:ext cx="8735325" cy="1752600"/>
          </a:xfrm>
        </p:spPr>
        <p:txBody>
          <a:bodyPr/>
          <a:lstStyle/>
          <a:p>
            <a:pPr algn="ctr"/>
            <a:r>
              <a:rPr lang="en-US" kern="1400" spc="1200" dirty="0"/>
              <a:t>New age Security</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Hillstone</a:t>
            </a:r>
            <a:r>
              <a:rPr lang="en-US" b="1" dirty="0"/>
              <a:t> Cloud Sandbox: Modules</a:t>
            </a:r>
          </a:p>
        </p:txBody>
      </p:sp>
      <p:sp>
        <p:nvSpPr>
          <p:cNvPr id="3" name="Content Placeholder 2"/>
          <p:cNvSpPr>
            <a:spLocks noGrp="1"/>
          </p:cNvSpPr>
          <p:nvPr>
            <p:ph idx="1"/>
          </p:nvPr>
        </p:nvSpPr>
        <p:spPr>
          <a:xfrm>
            <a:off x="1218883" y="1066800"/>
            <a:ext cx="7923529" cy="5334000"/>
          </a:xfrm>
        </p:spPr>
        <p:txBody>
          <a:bodyPr>
            <a:noAutofit/>
          </a:bodyPr>
          <a:lstStyle/>
          <a:p>
            <a:pPr>
              <a:buFont typeface="Wingdings" panose="05000000000000000000" pitchFamily="2" charset="2"/>
              <a:buChar char="q"/>
            </a:pPr>
            <a:endParaRPr lang="en-US" sz="1800" dirty="0"/>
          </a:p>
          <a:p>
            <a:pPr algn="just">
              <a:buFont typeface="Wingdings" panose="05000000000000000000" pitchFamily="2" charset="2"/>
              <a:buChar char="q"/>
            </a:pPr>
            <a:r>
              <a:rPr lang="en-US" sz="1800" dirty="0">
                <a:solidFill>
                  <a:schemeClr val="accent1">
                    <a:lumMod val="40000"/>
                    <a:lumOff val="60000"/>
                  </a:schemeClr>
                </a:solidFill>
              </a:rPr>
              <a:t>Static Analysis</a:t>
            </a:r>
          </a:p>
          <a:p>
            <a:pPr lvl="1" algn="just"/>
            <a:r>
              <a:rPr lang="en-US" sz="1800" dirty="0"/>
              <a:t>Static analysis: </a:t>
            </a:r>
            <a:r>
              <a:rPr lang="en-US" sz="1800" dirty="0" err="1"/>
              <a:t>Hillstone</a:t>
            </a:r>
            <a:r>
              <a:rPr lang="en-US" sz="1800" dirty="0"/>
              <a:t> cloud sandbox executes static signature analysis of the files, such as identification of file types, file format, and the known malware signature.</a:t>
            </a:r>
          </a:p>
          <a:p>
            <a:pPr algn="just">
              <a:buFont typeface="Wingdings" panose="05000000000000000000" pitchFamily="2" charset="2"/>
              <a:buChar char="q"/>
            </a:pPr>
            <a:r>
              <a:rPr lang="en-US" sz="1800" dirty="0">
                <a:solidFill>
                  <a:schemeClr val="accent1">
                    <a:lumMod val="40000"/>
                    <a:lumOff val="60000"/>
                  </a:schemeClr>
                </a:solidFill>
              </a:rPr>
              <a:t>Behavioral Analysis</a:t>
            </a:r>
          </a:p>
          <a:p>
            <a:pPr lvl="1" algn="just">
              <a:buFont typeface="Wingdings" panose="05000000000000000000" pitchFamily="2" charset="2"/>
              <a:buChar char="q"/>
            </a:pPr>
            <a:r>
              <a:rPr lang="en-US" sz="1600" dirty="0"/>
              <a:t>It can simulate multiple operation systems and running environments and trigger file behaviors in the simulated environments that resemble real ones in production environments. The Sandbox uses a machine learning model to validate the file behavior. This includes monitoring interactions with the file system, registry, network, and other system components.</a:t>
            </a:r>
          </a:p>
          <a:p>
            <a:pPr algn="just">
              <a:buFont typeface="Wingdings" panose="05000000000000000000" pitchFamily="2" charset="2"/>
              <a:buChar char="q"/>
            </a:pPr>
            <a:r>
              <a:rPr lang="en-US" sz="1800" dirty="0">
                <a:solidFill>
                  <a:schemeClr val="accent1">
                    <a:lumMod val="40000"/>
                    <a:lumOff val="60000"/>
                  </a:schemeClr>
                </a:solidFill>
              </a:rPr>
              <a:t>Cloud Intelligence</a:t>
            </a:r>
          </a:p>
          <a:p>
            <a:pPr lvl="1" algn="just">
              <a:buFont typeface="Wingdings" panose="05000000000000000000" pitchFamily="2" charset="2"/>
              <a:buChar char="q"/>
            </a:pPr>
            <a:r>
              <a:rPr lang="en-US" sz="1600" dirty="0"/>
              <a:t>Hillstone Cloud Sandbox compares the static information and behavior of the files against the intelligence information, such as malware signatures, phishing websites, and malicious domain names. It attaches every file with a risk evaluation score rather than simply defining it as good or bad.</a:t>
            </a:r>
          </a:p>
          <a:p>
            <a:pPr lvl="1" algn="just">
              <a:buFont typeface="Wingdings" panose="05000000000000000000" pitchFamily="2" charset="2"/>
              <a:buChar char="q"/>
            </a:pPr>
            <a:r>
              <a:rPr lang="en-US" sz="1600" dirty="0"/>
              <a:t>Through static analysis, behavioral analysis, and cloud intelligence, Hillstone Cloud Sandbox detects spyware and zero-day malware with low false-positive and high detection rates.</a:t>
            </a:r>
          </a:p>
          <a:p>
            <a:pPr lvl="1" algn="just">
              <a:buFont typeface="Wingdings" panose="05000000000000000000" pitchFamily="2" charset="2"/>
              <a:buChar char="q"/>
            </a:pPr>
            <a:endParaRPr lang="en-US" sz="1600" dirty="0"/>
          </a:p>
          <a:p>
            <a:pPr lvl="1" algn="just">
              <a:buFont typeface="Wingdings" panose="05000000000000000000" pitchFamily="2" charset="2"/>
              <a:buChar char="q"/>
            </a:pPr>
            <a:endParaRPr lang="en-US" sz="1600" dirty="0"/>
          </a:p>
          <a:p>
            <a:pPr marL="377886" lvl="1" indent="0">
              <a:buNone/>
            </a:pPr>
            <a:br>
              <a:rPr lang="en-US" sz="1400" dirty="0"/>
            </a:br>
            <a:endParaRPr lang="en-US" sz="1400" b="1" dirty="0"/>
          </a:p>
        </p:txBody>
      </p:sp>
      <p:sp>
        <p:nvSpPr>
          <p:cNvPr id="4" name="Rectangle 3"/>
          <p:cNvSpPr/>
          <p:nvPr/>
        </p:nvSpPr>
        <p:spPr>
          <a:xfrm>
            <a:off x="3579812" y="6543077"/>
            <a:ext cx="6019800" cy="276999"/>
          </a:xfrm>
          <a:prstGeom prst="rect">
            <a:avLst/>
          </a:prstGeom>
        </p:spPr>
        <p:txBody>
          <a:bodyPr wrap="square">
            <a:spAutoFit/>
          </a:bodyPr>
          <a:lstStyle/>
          <a:p>
            <a:r>
              <a:rPr lang="en-US" sz="1200" dirty="0">
                <a:solidFill>
                  <a:srgbClr val="FFC000"/>
                </a:solidFill>
              </a:rPr>
              <a:t>https://www.hillstonenet.com/wp-content/uploads/Hillstone_Cloud-Sandbox_V3.1_EN-1.pdf</a:t>
            </a:r>
          </a:p>
        </p:txBody>
      </p:sp>
      <p:pic>
        <p:nvPicPr>
          <p:cNvPr id="6" name="Picture 5"/>
          <p:cNvPicPr>
            <a:picLocks noChangeAspect="1"/>
          </p:cNvPicPr>
          <p:nvPr/>
        </p:nvPicPr>
        <p:blipFill>
          <a:blip r:embed="rId2"/>
          <a:stretch>
            <a:fillRect/>
          </a:stretch>
        </p:blipFill>
        <p:spPr>
          <a:xfrm>
            <a:off x="9294812" y="2374883"/>
            <a:ext cx="2775494" cy="2617539"/>
          </a:xfrm>
          <a:prstGeom prst="rect">
            <a:avLst/>
          </a:prstGeom>
        </p:spPr>
      </p:pic>
    </p:spTree>
    <p:extLst>
      <p:ext uri="{BB962C8B-B14F-4D97-AF65-F5344CB8AC3E}">
        <p14:creationId xmlns:p14="http://schemas.microsoft.com/office/powerpoint/2010/main" val="443545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5413" y="2514600"/>
            <a:ext cx="6857999" cy="1223963"/>
          </a:xfrm>
        </p:spPr>
        <p:txBody>
          <a:bodyPr>
            <a:noAutofit/>
          </a:bodyPr>
          <a:lstStyle/>
          <a:p>
            <a:pPr algn="ctr"/>
            <a:r>
              <a:rPr lang="en-US" sz="4400" b="1" dirty="0"/>
              <a:t>Malware Analysis Techniques</a:t>
            </a:r>
          </a:p>
        </p:txBody>
      </p:sp>
    </p:spTree>
    <p:extLst>
      <p:ext uri="{BB962C8B-B14F-4D97-AF65-F5344CB8AC3E}">
        <p14:creationId xmlns:p14="http://schemas.microsoft.com/office/powerpoint/2010/main" val="1443505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63B66-8273-4587-8ABB-D3B850FB5782}"/>
              </a:ext>
            </a:extLst>
          </p:cNvPr>
          <p:cNvSpPr>
            <a:spLocks noGrp="1"/>
          </p:cNvSpPr>
          <p:nvPr>
            <p:ph type="title"/>
          </p:nvPr>
        </p:nvSpPr>
        <p:spPr/>
        <p:txBody>
          <a:bodyPr/>
          <a:lstStyle/>
          <a:p>
            <a:r>
              <a:rPr lang="en-US" sz="3600" b="1" dirty="0"/>
              <a:t>Static Analysis</a:t>
            </a:r>
            <a:endParaRPr lang="en-US" b="1" dirty="0"/>
          </a:p>
        </p:txBody>
      </p:sp>
      <p:sp>
        <p:nvSpPr>
          <p:cNvPr id="3" name="Content Placeholder 2">
            <a:extLst>
              <a:ext uri="{FF2B5EF4-FFF2-40B4-BE49-F238E27FC236}">
                <a16:creationId xmlns:a16="http://schemas.microsoft.com/office/drawing/2014/main" id="{A5EA110F-48AF-4103-A166-E217C5022C4E}"/>
              </a:ext>
            </a:extLst>
          </p:cNvPr>
          <p:cNvSpPr>
            <a:spLocks noGrp="1"/>
          </p:cNvSpPr>
          <p:nvPr>
            <p:ph idx="1"/>
          </p:nvPr>
        </p:nvSpPr>
        <p:spPr>
          <a:xfrm>
            <a:off x="1218883" y="1701797"/>
            <a:ext cx="9904729" cy="4881566"/>
          </a:xfrm>
        </p:spPr>
        <p:txBody>
          <a:bodyPr>
            <a:normAutofit fontScale="92500"/>
          </a:bodyPr>
          <a:lstStyle/>
          <a:p>
            <a:pPr marL="0" indent="0" algn="just">
              <a:buNone/>
            </a:pPr>
            <a:endParaRPr lang="en-US" sz="2100" dirty="0"/>
          </a:p>
          <a:p>
            <a:pPr marL="0" indent="0" algn="just">
              <a:buNone/>
            </a:pPr>
            <a:r>
              <a:rPr lang="en-US" sz="2100" dirty="0"/>
              <a:t>Basic static analysis examines the executable file without viewing the actual instructions. Static analysis can confirm whether a file is malicious, provide information about its functionality, and sometimes provide information allowing you to produce simple network signatures.</a:t>
            </a:r>
          </a:p>
          <a:p>
            <a:pPr marL="0" indent="0">
              <a:buNone/>
            </a:pPr>
            <a:r>
              <a:rPr lang="en-US" sz="2100" dirty="0">
                <a:solidFill>
                  <a:schemeClr val="accent1">
                    <a:lumMod val="60000"/>
                    <a:lumOff val="40000"/>
                  </a:schemeClr>
                </a:solidFill>
              </a:rPr>
              <a:t>Static analysis has two different methods</a:t>
            </a:r>
          </a:p>
          <a:p>
            <a:pPr>
              <a:buFont typeface="Wingdings" panose="05000000000000000000" pitchFamily="2" charset="2"/>
              <a:buChar char="q"/>
            </a:pPr>
            <a:r>
              <a:rPr lang="en-US" sz="2100" dirty="0"/>
              <a:t>Signature Search </a:t>
            </a:r>
          </a:p>
          <a:p>
            <a:pPr lvl="1">
              <a:buFont typeface="Courier New" panose="02070309020205020404" pitchFamily="49" charset="0"/>
              <a:buChar char="o"/>
            </a:pPr>
            <a:r>
              <a:rPr lang="en-US" sz="2100" dirty="0"/>
              <a:t>Signature-based technologies track known threats. </a:t>
            </a:r>
          </a:p>
          <a:p>
            <a:pPr lvl="1">
              <a:buFont typeface="Courier New" panose="02070309020205020404" pitchFamily="49" charset="0"/>
              <a:buChar char="o"/>
            </a:pPr>
            <a:r>
              <a:rPr lang="en-US" sz="2100" dirty="0"/>
              <a:t>Algorithms can quickly and efficiently scan an object to determine its digital signature. </a:t>
            </a:r>
            <a:endParaRPr lang="en-US" sz="2100" b="1" dirty="0"/>
          </a:p>
          <a:p>
            <a:pPr>
              <a:buFont typeface="Wingdings" panose="05000000000000000000" pitchFamily="2" charset="2"/>
              <a:buChar char="q"/>
            </a:pPr>
            <a:r>
              <a:rPr lang="en-US" sz="2100" dirty="0"/>
              <a:t>Code Analysis  </a:t>
            </a:r>
          </a:p>
          <a:p>
            <a:pPr lvl="1">
              <a:buFont typeface="Courier New" panose="02070309020205020404" pitchFamily="49" charset="0"/>
              <a:buChar char="o"/>
            </a:pPr>
            <a:r>
              <a:rPr lang="en-US" sz="2100" dirty="0"/>
              <a:t>Examines malware without running it</a:t>
            </a:r>
          </a:p>
          <a:p>
            <a:pPr lvl="1">
              <a:buFont typeface="Courier New" panose="02070309020205020404" pitchFamily="49" charset="0"/>
              <a:buChar char="o"/>
            </a:pPr>
            <a:r>
              <a:rPr lang="en-US" sz="2100" dirty="0"/>
              <a:t>It is quick and easy but fails for advanced malware and can miss important behavior. </a:t>
            </a:r>
          </a:p>
          <a:p>
            <a:pPr lvl="1">
              <a:buFont typeface="Courier New" panose="02070309020205020404" pitchFamily="49" charset="0"/>
              <a:buChar char="o"/>
            </a:pPr>
            <a:r>
              <a:rPr lang="en-US" sz="2100" b="1" dirty="0">
                <a:solidFill>
                  <a:schemeClr val="accent1">
                    <a:lumMod val="60000"/>
                    <a:lumOff val="40000"/>
                  </a:schemeClr>
                </a:solidFill>
              </a:rPr>
              <a:t>Tools: </a:t>
            </a:r>
            <a:r>
              <a:rPr lang="en-US" sz="2100" dirty="0" err="1"/>
              <a:t>VirusTotal</a:t>
            </a:r>
            <a:r>
              <a:rPr lang="en-US" sz="2100" dirty="0"/>
              <a:t>, strings</a:t>
            </a:r>
          </a:p>
          <a:p>
            <a:pPr lvl="1">
              <a:buFont typeface="Courier New" panose="02070309020205020404" pitchFamily="49" charset="0"/>
              <a:buChar char="o"/>
            </a:pPr>
            <a:endParaRPr lang="en-US" sz="1900" dirty="0"/>
          </a:p>
        </p:txBody>
      </p:sp>
    </p:spTree>
    <p:extLst>
      <p:ext uri="{BB962C8B-B14F-4D97-AF65-F5344CB8AC3E}">
        <p14:creationId xmlns:p14="http://schemas.microsoft.com/office/powerpoint/2010/main" val="2252334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92E7E-EFE3-45C6-A801-E529F30DCB23}"/>
              </a:ext>
            </a:extLst>
          </p:cNvPr>
          <p:cNvSpPr>
            <a:spLocks noGrp="1"/>
          </p:cNvSpPr>
          <p:nvPr>
            <p:ph type="title"/>
          </p:nvPr>
        </p:nvSpPr>
        <p:spPr/>
        <p:txBody>
          <a:bodyPr/>
          <a:lstStyle/>
          <a:p>
            <a:r>
              <a:rPr lang="en-US" b="1" dirty="0"/>
              <a:t>Static Analysis Techniques</a:t>
            </a:r>
          </a:p>
        </p:txBody>
      </p:sp>
      <p:sp>
        <p:nvSpPr>
          <p:cNvPr id="3" name="Content Placeholder 2">
            <a:extLst>
              <a:ext uri="{FF2B5EF4-FFF2-40B4-BE49-F238E27FC236}">
                <a16:creationId xmlns:a16="http://schemas.microsoft.com/office/drawing/2014/main" id="{16907767-BAF7-4AA0-AB80-F3BA23B2C10C}"/>
              </a:ext>
            </a:extLst>
          </p:cNvPr>
          <p:cNvSpPr>
            <a:spLocks noGrp="1"/>
          </p:cNvSpPr>
          <p:nvPr>
            <p:ph idx="1"/>
          </p:nvPr>
        </p:nvSpPr>
        <p:spPr>
          <a:xfrm>
            <a:off x="1218883" y="1447800"/>
            <a:ext cx="10360501" cy="5135563"/>
          </a:xfrm>
        </p:spPr>
        <p:txBody>
          <a:bodyPr>
            <a:noAutofit/>
          </a:bodyPr>
          <a:lstStyle/>
          <a:p>
            <a:pPr algn="just">
              <a:buFont typeface="Wingdings" panose="05000000000000000000" pitchFamily="2" charset="2"/>
              <a:buChar char="q"/>
            </a:pPr>
            <a:endParaRPr lang="en-US" sz="1900" dirty="0">
              <a:solidFill>
                <a:schemeClr val="accent1">
                  <a:lumMod val="60000"/>
                  <a:lumOff val="40000"/>
                </a:schemeClr>
              </a:solidFill>
            </a:endParaRPr>
          </a:p>
          <a:p>
            <a:pPr algn="just">
              <a:buFont typeface="Wingdings" panose="05000000000000000000" pitchFamily="2" charset="2"/>
              <a:buChar char="q"/>
            </a:pPr>
            <a:r>
              <a:rPr lang="en-US" sz="1900" dirty="0">
                <a:solidFill>
                  <a:schemeClr val="accent1">
                    <a:lumMod val="60000"/>
                    <a:lumOff val="40000"/>
                  </a:schemeClr>
                </a:solidFill>
              </a:rPr>
              <a:t>File fingerprinting: </a:t>
            </a:r>
            <a:r>
              <a:rPr lang="en-US" sz="1900" dirty="0"/>
              <a:t>Besides examining obvious external features of the binary, this includes operations on the file level, such as computation of a cryptographic hash (e.g., md5) of the binary to distinguish it from others and to verify that it has not been modified.</a:t>
            </a:r>
          </a:p>
          <a:p>
            <a:pPr algn="just">
              <a:buFont typeface="Wingdings" panose="05000000000000000000" pitchFamily="2" charset="2"/>
              <a:buChar char="q"/>
            </a:pPr>
            <a:r>
              <a:rPr lang="en-US" sz="1900" dirty="0">
                <a:solidFill>
                  <a:schemeClr val="accent1">
                    <a:lumMod val="60000"/>
                    <a:lumOff val="40000"/>
                  </a:schemeClr>
                </a:solidFill>
              </a:rPr>
              <a:t>Extraction of hard-coded strings: </a:t>
            </a:r>
            <a:r>
              <a:rPr lang="en-US" sz="1900" dirty="0"/>
              <a:t>Extracting hard-coded strings from a compiled binary is a common technique in software analysis and reverse engineering. Hard-coded strings are text values that are embedded directly into the compiled executable rather than being stored in external configuration files or retrieved dynamically during runtime. Examining these strings can provide insights into the software's functionality, behavior, and potential vulnerabilities.</a:t>
            </a:r>
          </a:p>
          <a:p>
            <a:pPr algn="just">
              <a:buFont typeface="Wingdings" panose="05000000000000000000" pitchFamily="2" charset="2"/>
              <a:buChar char="q"/>
            </a:pPr>
            <a:r>
              <a:rPr lang="en-US" sz="1900" dirty="0">
                <a:solidFill>
                  <a:schemeClr val="accent1">
                    <a:lumMod val="60000"/>
                    <a:lumOff val="40000"/>
                  </a:schemeClr>
                </a:solidFill>
              </a:rPr>
              <a:t>File format: </a:t>
            </a:r>
            <a:r>
              <a:rPr lang="en-US" sz="1900" dirty="0"/>
              <a:t>Leveraging the metadata of a given file format allows you to extract additional useful information about the file, which can be valuable for various purposes, including digital forensics, file analysis, and understanding the content and origin of the file. Metadata refers to information about the file that is not part of its actual content but provides details about its properties, creation, and modifications. </a:t>
            </a:r>
          </a:p>
          <a:p>
            <a:pPr algn="just">
              <a:buFont typeface="Wingdings" panose="05000000000000000000" pitchFamily="2" charset="2"/>
              <a:buChar char="q"/>
            </a:pPr>
            <a:r>
              <a:rPr lang="en-US" sz="1900" dirty="0">
                <a:solidFill>
                  <a:schemeClr val="accent1">
                    <a:lumMod val="60000"/>
                    <a:lumOff val="40000"/>
                  </a:schemeClr>
                </a:solidFill>
              </a:rPr>
              <a:t>Disassembly: </a:t>
            </a:r>
            <a:r>
              <a:rPr lang="en-US" sz="1900" dirty="0"/>
              <a:t>Use disassemblers or </a:t>
            </a:r>
            <a:r>
              <a:rPr lang="en-US" sz="1900" dirty="0" err="1"/>
              <a:t>decompilers</a:t>
            </a:r>
            <a:r>
              <a:rPr lang="en-US" sz="1900" dirty="0"/>
              <a:t> to convert the binary code (machine code) into a more human-readable format. This process is known as static analysis.</a:t>
            </a:r>
          </a:p>
        </p:txBody>
      </p:sp>
    </p:spTree>
    <p:extLst>
      <p:ext uri="{BB962C8B-B14F-4D97-AF65-F5344CB8AC3E}">
        <p14:creationId xmlns:p14="http://schemas.microsoft.com/office/powerpoint/2010/main" val="3198732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08399-C030-4130-AA2B-9B681AD7B024}"/>
              </a:ext>
            </a:extLst>
          </p:cNvPr>
          <p:cNvSpPr>
            <a:spLocks noGrp="1"/>
          </p:cNvSpPr>
          <p:nvPr>
            <p:ph type="title"/>
          </p:nvPr>
        </p:nvSpPr>
        <p:spPr/>
        <p:txBody>
          <a:bodyPr/>
          <a:lstStyle/>
          <a:p>
            <a:r>
              <a:rPr lang="en-US" sz="3600" b="1" dirty="0"/>
              <a:t>Dynamic Analysis</a:t>
            </a:r>
            <a:endParaRPr lang="en-US" b="1" dirty="0"/>
          </a:p>
        </p:txBody>
      </p:sp>
      <p:sp>
        <p:nvSpPr>
          <p:cNvPr id="3" name="Content Placeholder 2">
            <a:extLst>
              <a:ext uri="{FF2B5EF4-FFF2-40B4-BE49-F238E27FC236}">
                <a16:creationId xmlns:a16="http://schemas.microsoft.com/office/drawing/2014/main" id="{D0826924-7E7E-4945-972B-9F3E2C55C5F3}"/>
              </a:ext>
            </a:extLst>
          </p:cNvPr>
          <p:cNvSpPr>
            <a:spLocks noGrp="1"/>
          </p:cNvSpPr>
          <p:nvPr>
            <p:ph idx="1"/>
          </p:nvPr>
        </p:nvSpPr>
        <p:spPr>
          <a:xfrm>
            <a:off x="1218883" y="1701797"/>
            <a:ext cx="10133329" cy="4462272"/>
          </a:xfrm>
        </p:spPr>
        <p:txBody>
          <a:bodyPr>
            <a:normAutofit/>
          </a:bodyPr>
          <a:lstStyle/>
          <a:p>
            <a:pPr algn="just">
              <a:buFont typeface="Wingdings" panose="05000000000000000000" pitchFamily="2" charset="2"/>
              <a:buChar char="q"/>
            </a:pPr>
            <a:endParaRPr lang="en-US" sz="2000" dirty="0"/>
          </a:p>
          <a:p>
            <a:pPr algn="just">
              <a:buFont typeface="Wingdings" panose="05000000000000000000" pitchFamily="2" charset="2"/>
              <a:buChar char="q"/>
            </a:pPr>
            <a:r>
              <a:rPr lang="en-US" sz="2000" dirty="0"/>
              <a:t>During dynamic analysis, the suspected program is actually executed. However, this is done in a safe, sandbox (usually virtual) environment that cannot affect your systems. </a:t>
            </a:r>
          </a:p>
          <a:p>
            <a:pPr algn="just">
              <a:buFont typeface="Wingdings" panose="05000000000000000000" pitchFamily="2" charset="2"/>
              <a:buChar char="q"/>
            </a:pPr>
            <a:r>
              <a:rPr lang="en-US" sz="2000" b="1" dirty="0">
                <a:solidFill>
                  <a:schemeClr val="accent1">
                    <a:lumMod val="60000"/>
                    <a:lumOff val="40000"/>
                  </a:schemeClr>
                </a:solidFill>
              </a:rPr>
              <a:t>Steps in Malware Dynamic Analysis: </a:t>
            </a:r>
          </a:p>
          <a:p>
            <a:pPr lvl="1" algn="just">
              <a:buFont typeface="Courier New" panose="02070309020205020404" pitchFamily="49" charset="0"/>
              <a:buChar char="o"/>
            </a:pPr>
            <a:r>
              <a:rPr lang="en-US" sz="1600" b="1" i="0" dirty="0">
                <a:effectLst/>
                <a:latin typeface="Söhne"/>
              </a:rPr>
              <a:t>Isolation in a Controlled Environment: </a:t>
            </a:r>
            <a:r>
              <a:rPr lang="en-US" sz="2000" b="0" i="0" dirty="0">
                <a:effectLst/>
              </a:rPr>
              <a:t>Execute the malware in a controlled and isolated environment, such as a virtual machine or sandbox. This minimizes the impact on the actual system and allows for detailed analysis.</a:t>
            </a:r>
            <a:endParaRPr lang="en-US" sz="2000" dirty="0"/>
          </a:p>
          <a:p>
            <a:pPr algn="just">
              <a:buFont typeface="Wingdings" panose="05000000000000000000" pitchFamily="2" charset="2"/>
              <a:buChar char="q"/>
            </a:pPr>
            <a:r>
              <a:rPr lang="en-US" sz="2000" b="1" dirty="0">
                <a:solidFill>
                  <a:schemeClr val="accent1">
                    <a:lumMod val="60000"/>
                    <a:lumOff val="40000"/>
                  </a:schemeClr>
                </a:solidFill>
              </a:rPr>
              <a:t>Dynamic Behavior Monitoring: </a:t>
            </a:r>
          </a:p>
          <a:p>
            <a:pPr lvl="1" algn="just">
              <a:buFont typeface="Courier New" panose="02070309020205020404" pitchFamily="49" charset="0"/>
              <a:buChar char="o"/>
            </a:pPr>
            <a:r>
              <a:rPr lang="en-US" sz="2000" dirty="0"/>
              <a:t>Monitor the behavior of the malware in real time. This includes observing activities such as file system modifications, registry changes, network communications, process creation, and interactions with system components.</a:t>
            </a:r>
          </a:p>
          <a:p>
            <a:endParaRPr lang="en-US" sz="2000" dirty="0"/>
          </a:p>
        </p:txBody>
      </p:sp>
    </p:spTree>
    <p:extLst>
      <p:ext uri="{BB962C8B-B14F-4D97-AF65-F5344CB8AC3E}">
        <p14:creationId xmlns:p14="http://schemas.microsoft.com/office/powerpoint/2010/main" val="1348145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08399-C030-4130-AA2B-9B681AD7B024}"/>
              </a:ext>
            </a:extLst>
          </p:cNvPr>
          <p:cNvSpPr>
            <a:spLocks noGrp="1"/>
          </p:cNvSpPr>
          <p:nvPr>
            <p:ph type="title"/>
          </p:nvPr>
        </p:nvSpPr>
        <p:spPr/>
        <p:txBody>
          <a:bodyPr/>
          <a:lstStyle/>
          <a:p>
            <a:r>
              <a:rPr lang="en-US" sz="3600" b="1" dirty="0"/>
              <a:t>Dynamic Analysis</a:t>
            </a:r>
            <a:endParaRPr lang="en-US" b="1" dirty="0"/>
          </a:p>
        </p:txBody>
      </p:sp>
      <p:sp>
        <p:nvSpPr>
          <p:cNvPr id="3" name="Content Placeholder 2">
            <a:extLst>
              <a:ext uri="{FF2B5EF4-FFF2-40B4-BE49-F238E27FC236}">
                <a16:creationId xmlns:a16="http://schemas.microsoft.com/office/drawing/2014/main" id="{D0826924-7E7E-4945-972B-9F3E2C55C5F3}"/>
              </a:ext>
            </a:extLst>
          </p:cNvPr>
          <p:cNvSpPr>
            <a:spLocks noGrp="1"/>
          </p:cNvSpPr>
          <p:nvPr>
            <p:ph idx="1"/>
          </p:nvPr>
        </p:nvSpPr>
        <p:spPr>
          <a:xfrm>
            <a:off x="1218883" y="1701797"/>
            <a:ext cx="10133329" cy="4462272"/>
          </a:xfrm>
        </p:spPr>
        <p:txBody>
          <a:bodyPr>
            <a:normAutofit lnSpcReduction="10000"/>
          </a:bodyPr>
          <a:lstStyle/>
          <a:p>
            <a:pPr algn="just">
              <a:buFont typeface="Wingdings" panose="05000000000000000000" pitchFamily="2" charset="2"/>
              <a:buChar char="q"/>
            </a:pPr>
            <a:endParaRPr lang="en-US" sz="2000" dirty="0"/>
          </a:p>
          <a:p>
            <a:pPr algn="just">
              <a:buFont typeface="Wingdings" panose="05000000000000000000" pitchFamily="2" charset="2"/>
              <a:buChar char="q"/>
            </a:pPr>
            <a:r>
              <a:rPr lang="en-US" sz="2000" b="1" dirty="0">
                <a:solidFill>
                  <a:schemeClr val="accent1">
                    <a:lumMod val="60000"/>
                    <a:lumOff val="40000"/>
                  </a:schemeClr>
                </a:solidFill>
              </a:rPr>
              <a:t>Network traffic analysis: </a:t>
            </a:r>
          </a:p>
          <a:p>
            <a:pPr lvl="1" algn="just">
              <a:buFont typeface="Courier New" panose="02070309020205020404" pitchFamily="49" charset="0"/>
              <a:buChar char="o"/>
            </a:pPr>
            <a:r>
              <a:rPr lang="en-US" sz="2000" dirty="0"/>
              <a:t>Capture and analyze network traffic generated by the malware. This involves monitoring communications with command and control servers, data exfiltration, or other network-related activities.</a:t>
            </a:r>
          </a:p>
          <a:p>
            <a:pPr algn="just">
              <a:buFont typeface="Wingdings" panose="05000000000000000000" pitchFamily="2" charset="2"/>
              <a:buChar char="q"/>
            </a:pPr>
            <a:r>
              <a:rPr lang="en-US" sz="2000" b="1" dirty="0">
                <a:solidFill>
                  <a:schemeClr val="accent1">
                    <a:lumMod val="60000"/>
                    <a:lumOff val="40000"/>
                  </a:schemeClr>
                </a:solidFill>
              </a:rPr>
              <a:t>Memory Analysis: </a:t>
            </a:r>
          </a:p>
          <a:p>
            <a:pPr lvl="1" algn="just">
              <a:buFont typeface="Courier New" panose="02070309020205020404" pitchFamily="49" charset="0"/>
              <a:buChar char="o"/>
            </a:pPr>
            <a:r>
              <a:rPr lang="en-US" sz="2000" dirty="0"/>
              <a:t>Examine the malware's interaction with system memory. This includes analyzing memory dumps for injected code, hooks, or other memory-based techniques used by the malware.</a:t>
            </a:r>
          </a:p>
          <a:p>
            <a:pPr algn="just">
              <a:buFont typeface="Wingdings" panose="05000000000000000000" pitchFamily="2" charset="2"/>
              <a:buChar char="q"/>
            </a:pPr>
            <a:r>
              <a:rPr lang="en-US" sz="2000" b="1" dirty="0">
                <a:solidFill>
                  <a:schemeClr val="accent1">
                    <a:lumMod val="60000"/>
                    <a:lumOff val="40000"/>
                  </a:schemeClr>
                </a:solidFill>
              </a:rPr>
              <a:t>File System Activity: </a:t>
            </a:r>
          </a:p>
          <a:p>
            <a:pPr lvl="1" algn="just">
              <a:buFont typeface="Courier New" panose="02070309020205020404" pitchFamily="49" charset="0"/>
              <a:buChar char="o"/>
            </a:pPr>
            <a:r>
              <a:rPr lang="en-US" sz="2000" dirty="0"/>
              <a:t>Analyze changes to the file system caused by the malware. This includes the creation, modification, or deletion of files and directories. Pay attention to files dropped or created by the malware..</a:t>
            </a:r>
          </a:p>
          <a:p>
            <a:pPr marL="377886" lvl="1" indent="0" algn="just">
              <a:buNone/>
            </a:pPr>
            <a:endParaRPr lang="en-US" sz="2000" dirty="0"/>
          </a:p>
          <a:p>
            <a:endParaRPr lang="en-US" sz="2000" dirty="0"/>
          </a:p>
        </p:txBody>
      </p:sp>
    </p:spTree>
    <p:extLst>
      <p:ext uri="{BB962C8B-B14F-4D97-AF65-F5344CB8AC3E}">
        <p14:creationId xmlns:p14="http://schemas.microsoft.com/office/powerpoint/2010/main" val="4264406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08399-C030-4130-AA2B-9B681AD7B024}"/>
              </a:ext>
            </a:extLst>
          </p:cNvPr>
          <p:cNvSpPr>
            <a:spLocks noGrp="1"/>
          </p:cNvSpPr>
          <p:nvPr>
            <p:ph type="title"/>
          </p:nvPr>
        </p:nvSpPr>
        <p:spPr/>
        <p:txBody>
          <a:bodyPr/>
          <a:lstStyle/>
          <a:p>
            <a:r>
              <a:rPr lang="en-US" sz="3600" b="1" dirty="0"/>
              <a:t>Dynamic Analysis</a:t>
            </a:r>
            <a:endParaRPr lang="en-US" b="1" dirty="0"/>
          </a:p>
        </p:txBody>
      </p:sp>
      <p:sp>
        <p:nvSpPr>
          <p:cNvPr id="3" name="Content Placeholder 2">
            <a:extLst>
              <a:ext uri="{FF2B5EF4-FFF2-40B4-BE49-F238E27FC236}">
                <a16:creationId xmlns:a16="http://schemas.microsoft.com/office/drawing/2014/main" id="{D0826924-7E7E-4945-972B-9F3E2C55C5F3}"/>
              </a:ext>
            </a:extLst>
          </p:cNvPr>
          <p:cNvSpPr>
            <a:spLocks noGrp="1"/>
          </p:cNvSpPr>
          <p:nvPr>
            <p:ph idx="1"/>
          </p:nvPr>
        </p:nvSpPr>
        <p:spPr>
          <a:xfrm>
            <a:off x="1218883" y="1701797"/>
            <a:ext cx="10133329" cy="4462272"/>
          </a:xfrm>
        </p:spPr>
        <p:txBody>
          <a:bodyPr>
            <a:normAutofit fontScale="70000" lnSpcReduction="20000"/>
          </a:bodyPr>
          <a:lstStyle/>
          <a:p>
            <a:pPr algn="just">
              <a:buFont typeface="Wingdings" panose="05000000000000000000" pitchFamily="2" charset="2"/>
              <a:buChar char="q"/>
            </a:pPr>
            <a:endParaRPr lang="en-US" sz="2000" dirty="0"/>
          </a:p>
          <a:p>
            <a:r>
              <a:rPr lang="en-US" b="1" i="0" dirty="0">
                <a:solidFill>
                  <a:schemeClr val="accent1">
                    <a:lumMod val="60000"/>
                    <a:lumOff val="40000"/>
                  </a:schemeClr>
                </a:solidFill>
                <a:effectLst/>
                <a:latin typeface="Calibri" panose="020F0502020204030204" pitchFamily="34" charset="0"/>
                <a:cs typeface="Calibri" panose="020F0502020204030204" pitchFamily="34" charset="0"/>
              </a:rPr>
              <a:t>Registry Changes:</a:t>
            </a:r>
            <a:endParaRPr lang="en-US" b="0" i="0" dirty="0">
              <a:solidFill>
                <a:schemeClr val="accent1">
                  <a:lumMod val="60000"/>
                  <a:lumOff val="40000"/>
                </a:schemeClr>
              </a:solidFill>
              <a:effectLst/>
              <a:latin typeface="Calibri" panose="020F0502020204030204" pitchFamily="34" charset="0"/>
              <a:cs typeface="Calibri" panose="020F0502020204030204" pitchFamily="34" charset="0"/>
            </a:endParaRPr>
          </a:p>
          <a:p>
            <a:pPr marL="800100" lvl="1" indent="-342900"/>
            <a:r>
              <a:rPr lang="en-US" b="0" i="0" dirty="0">
                <a:effectLst/>
                <a:latin typeface="Calibri" panose="020F0502020204030204" pitchFamily="34" charset="0"/>
                <a:cs typeface="Calibri" panose="020F0502020204030204" pitchFamily="34" charset="0"/>
              </a:rPr>
              <a:t>Investigate modifications to the Windows Registry. Malware often manipulates registry entries to achieve persistence or configure settings. Dynamic analysis reveals changes made during runtime.</a:t>
            </a:r>
          </a:p>
          <a:p>
            <a:r>
              <a:rPr lang="en-US" b="1" i="0" dirty="0">
                <a:solidFill>
                  <a:schemeClr val="accent1">
                    <a:lumMod val="60000"/>
                    <a:lumOff val="40000"/>
                  </a:schemeClr>
                </a:solidFill>
                <a:effectLst/>
                <a:latin typeface="Calibri" panose="020F0502020204030204" pitchFamily="34" charset="0"/>
                <a:cs typeface="Calibri" panose="020F0502020204030204" pitchFamily="34" charset="0"/>
              </a:rPr>
              <a:t>Process Analysis:</a:t>
            </a:r>
            <a:endParaRPr lang="en-US" b="0" i="0" dirty="0">
              <a:solidFill>
                <a:schemeClr val="accent1">
                  <a:lumMod val="60000"/>
                  <a:lumOff val="40000"/>
                </a:schemeClr>
              </a:solidFill>
              <a:effectLst/>
              <a:latin typeface="Calibri" panose="020F0502020204030204" pitchFamily="34" charset="0"/>
              <a:cs typeface="Calibri" panose="020F0502020204030204" pitchFamily="34" charset="0"/>
            </a:endParaRPr>
          </a:p>
          <a:p>
            <a:pPr marL="800100" lvl="1" indent="-342900"/>
            <a:r>
              <a:rPr lang="en-US" b="0" i="0" dirty="0">
                <a:effectLst/>
                <a:latin typeface="Calibri" panose="020F0502020204030204" pitchFamily="34" charset="0"/>
                <a:cs typeface="Calibri" panose="020F0502020204030204" pitchFamily="34" charset="0"/>
              </a:rPr>
              <a:t>Monitor the creation and termination of processes by the malware. Identify any attempts to inject code into legitimate processes or execute malicious payloads.</a:t>
            </a:r>
          </a:p>
          <a:p>
            <a:r>
              <a:rPr lang="en-US" b="1" i="0" dirty="0">
                <a:solidFill>
                  <a:schemeClr val="accent1">
                    <a:lumMod val="60000"/>
                    <a:lumOff val="40000"/>
                  </a:schemeClr>
                </a:solidFill>
                <a:effectLst/>
                <a:latin typeface="Calibri" panose="020F0502020204030204" pitchFamily="34" charset="0"/>
                <a:cs typeface="Calibri" panose="020F0502020204030204" pitchFamily="34" charset="0"/>
              </a:rPr>
              <a:t>Behavioral Anomalies:</a:t>
            </a:r>
            <a:endParaRPr lang="en-US" b="0" i="0" dirty="0">
              <a:solidFill>
                <a:schemeClr val="accent1">
                  <a:lumMod val="60000"/>
                  <a:lumOff val="40000"/>
                </a:schemeClr>
              </a:solidFill>
              <a:effectLst/>
              <a:latin typeface="Calibri" panose="020F0502020204030204" pitchFamily="34" charset="0"/>
              <a:cs typeface="Calibri" panose="020F0502020204030204" pitchFamily="34" charset="0"/>
            </a:endParaRPr>
          </a:p>
          <a:p>
            <a:pPr marL="800100" lvl="1" indent="-342900"/>
            <a:r>
              <a:rPr lang="en-US" b="0" i="0" dirty="0">
                <a:effectLst/>
                <a:latin typeface="Calibri" panose="020F0502020204030204" pitchFamily="34" charset="0"/>
                <a:cs typeface="Calibri" panose="020F0502020204030204" pitchFamily="34" charset="0"/>
              </a:rPr>
              <a:t>Look for behavioral anomalies or deviations from typical system behavior. Unusual patterns may indicate malicious activities, such as privilege escalation.</a:t>
            </a:r>
          </a:p>
          <a:p>
            <a:r>
              <a:rPr lang="en-US" b="1" i="0" dirty="0">
                <a:solidFill>
                  <a:schemeClr val="accent1">
                    <a:lumMod val="60000"/>
                    <a:lumOff val="40000"/>
                  </a:schemeClr>
                </a:solidFill>
                <a:effectLst/>
                <a:latin typeface="Calibri" panose="020F0502020204030204" pitchFamily="34" charset="0"/>
                <a:cs typeface="Calibri" panose="020F0502020204030204" pitchFamily="34" charset="0"/>
              </a:rPr>
              <a:t>Anti-Analysis Techniques:</a:t>
            </a:r>
            <a:endParaRPr lang="en-US" b="0" i="0" dirty="0">
              <a:solidFill>
                <a:schemeClr val="accent1">
                  <a:lumMod val="60000"/>
                  <a:lumOff val="40000"/>
                </a:schemeClr>
              </a:solidFill>
              <a:effectLst/>
              <a:latin typeface="Calibri" panose="020F0502020204030204" pitchFamily="34" charset="0"/>
              <a:cs typeface="Calibri" panose="020F0502020204030204" pitchFamily="34" charset="0"/>
            </a:endParaRPr>
          </a:p>
          <a:p>
            <a:pPr marL="800100" lvl="1" indent="-342900"/>
            <a:r>
              <a:rPr lang="en-US" b="0" i="0" dirty="0">
                <a:effectLst/>
                <a:latin typeface="Calibri" panose="020F0502020204030204" pitchFamily="34" charset="0"/>
                <a:cs typeface="Calibri" panose="020F0502020204030204" pitchFamily="34" charset="0"/>
              </a:rPr>
              <a:t>Identify anti-analysis techniques the malware employs to detect sandbox environments or evade detection. Malware may exhibit different behaviors in a controlled environment compared to a real system.</a:t>
            </a:r>
          </a:p>
          <a:p>
            <a:pPr lvl="1" algn="just"/>
            <a:endParaRPr lang="en-US" sz="2000" dirty="0"/>
          </a:p>
          <a:p>
            <a:endParaRPr lang="en-US" sz="2000" dirty="0"/>
          </a:p>
        </p:txBody>
      </p:sp>
    </p:spTree>
    <p:extLst>
      <p:ext uri="{BB962C8B-B14F-4D97-AF65-F5344CB8AC3E}">
        <p14:creationId xmlns:p14="http://schemas.microsoft.com/office/powerpoint/2010/main" val="2727837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08399-C030-4130-AA2B-9B681AD7B024}"/>
              </a:ext>
            </a:extLst>
          </p:cNvPr>
          <p:cNvSpPr>
            <a:spLocks noGrp="1"/>
          </p:cNvSpPr>
          <p:nvPr>
            <p:ph type="title"/>
          </p:nvPr>
        </p:nvSpPr>
        <p:spPr/>
        <p:txBody>
          <a:bodyPr/>
          <a:lstStyle/>
          <a:p>
            <a:r>
              <a:rPr lang="en-US" sz="3600" b="1" dirty="0"/>
              <a:t>Dynamic Analysis</a:t>
            </a:r>
            <a:endParaRPr lang="en-US" b="1" dirty="0"/>
          </a:p>
        </p:txBody>
      </p:sp>
      <p:sp>
        <p:nvSpPr>
          <p:cNvPr id="3" name="Content Placeholder 2">
            <a:extLst>
              <a:ext uri="{FF2B5EF4-FFF2-40B4-BE49-F238E27FC236}">
                <a16:creationId xmlns:a16="http://schemas.microsoft.com/office/drawing/2014/main" id="{D0826924-7E7E-4945-972B-9F3E2C55C5F3}"/>
              </a:ext>
            </a:extLst>
          </p:cNvPr>
          <p:cNvSpPr>
            <a:spLocks noGrp="1"/>
          </p:cNvSpPr>
          <p:nvPr>
            <p:ph idx="1"/>
          </p:nvPr>
        </p:nvSpPr>
        <p:spPr>
          <a:xfrm>
            <a:off x="1218883" y="1701797"/>
            <a:ext cx="10133329" cy="4462272"/>
          </a:xfrm>
        </p:spPr>
        <p:txBody>
          <a:bodyPr>
            <a:normAutofit/>
          </a:bodyPr>
          <a:lstStyle/>
          <a:p>
            <a:r>
              <a:rPr lang="en-US" b="1" i="0" dirty="0">
                <a:solidFill>
                  <a:schemeClr val="accent1">
                    <a:lumMod val="60000"/>
                    <a:lumOff val="40000"/>
                  </a:schemeClr>
                </a:solidFill>
                <a:effectLst/>
                <a:latin typeface="Calibri" panose="020F0502020204030204" pitchFamily="34" charset="0"/>
                <a:cs typeface="Calibri" panose="020F0502020204030204" pitchFamily="34" charset="0"/>
              </a:rPr>
              <a:t>Data Encryption and Decryption:</a:t>
            </a:r>
            <a:endParaRPr lang="en-US" b="0" i="0" dirty="0">
              <a:solidFill>
                <a:schemeClr val="accent1">
                  <a:lumMod val="60000"/>
                  <a:lumOff val="40000"/>
                </a:schemeClr>
              </a:solidFill>
              <a:effectLst/>
              <a:latin typeface="Calibri" panose="020F0502020204030204" pitchFamily="34" charset="0"/>
              <a:cs typeface="Calibri" panose="020F0502020204030204" pitchFamily="34" charset="0"/>
            </a:endParaRPr>
          </a:p>
          <a:p>
            <a:pPr marL="800100" lvl="1" indent="-342900"/>
            <a:r>
              <a:rPr lang="en-US" b="0" i="0" dirty="0">
                <a:effectLst/>
                <a:latin typeface="Calibri" panose="020F0502020204030204" pitchFamily="34" charset="0"/>
                <a:cs typeface="Calibri" panose="020F0502020204030204" pitchFamily="34" charset="0"/>
              </a:rPr>
              <a:t>If the malware uses encryption to protect communication or payloads, analyze the encryption and decryption processes. This helps understand how the malware conceals its activities.</a:t>
            </a:r>
          </a:p>
          <a:p>
            <a:r>
              <a:rPr lang="en-US" b="1" i="0" dirty="0">
                <a:solidFill>
                  <a:schemeClr val="accent1">
                    <a:lumMod val="60000"/>
                    <a:lumOff val="40000"/>
                  </a:schemeClr>
                </a:solidFill>
                <a:effectLst/>
                <a:latin typeface="Calibri" panose="020F0502020204030204" pitchFamily="34" charset="0"/>
                <a:cs typeface="Calibri" panose="020F0502020204030204" pitchFamily="34" charset="0"/>
              </a:rPr>
              <a:t>Payload Analysis:</a:t>
            </a:r>
            <a:endParaRPr lang="en-US" b="0" i="0" dirty="0">
              <a:solidFill>
                <a:schemeClr val="accent1">
                  <a:lumMod val="60000"/>
                  <a:lumOff val="40000"/>
                </a:schemeClr>
              </a:solidFill>
              <a:effectLst/>
              <a:latin typeface="Calibri" panose="020F0502020204030204" pitchFamily="34" charset="0"/>
              <a:cs typeface="Calibri" panose="020F0502020204030204" pitchFamily="34" charset="0"/>
            </a:endParaRPr>
          </a:p>
          <a:p>
            <a:pPr marL="800100" lvl="1" indent="-342900"/>
            <a:r>
              <a:rPr lang="en-US" b="0" i="0" dirty="0">
                <a:effectLst/>
                <a:latin typeface="Calibri" panose="020F0502020204030204" pitchFamily="34" charset="0"/>
                <a:cs typeface="Calibri" panose="020F0502020204030204" pitchFamily="34" charset="0"/>
              </a:rPr>
              <a:t>If the malware has multiple stages or payloads, analyze each stage to understand the progression of the attack and potential objectives. This may involve decoding or decrypting payloads to reveal their content.</a:t>
            </a:r>
          </a:p>
          <a:p>
            <a:pPr lvl="1" algn="just"/>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4569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BED1D-8B13-46E2-88C4-2E18FAD2D624}"/>
              </a:ext>
            </a:extLst>
          </p:cNvPr>
          <p:cNvSpPr>
            <a:spLocks noGrp="1"/>
          </p:cNvSpPr>
          <p:nvPr>
            <p:ph type="title"/>
          </p:nvPr>
        </p:nvSpPr>
        <p:spPr/>
        <p:txBody>
          <a:bodyPr/>
          <a:lstStyle/>
          <a:p>
            <a:r>
              <a:rPr lang="en-US" b="1" dirty="0"/>
              <a:t>Dynamic Analysis Techniques</a:t>
            </a:r>
          </a:p>
        </p:txBody>
      </p:sp>
      <p:sp>
        <p:nvSpPr>
          <p:cNvPr id="3" name="Content Placeholder 2">
            <a:extLst>
              <a:ext uri="{FF2B5EF4-FFF2-40B4-BE49-F238E27FC236}">
                <a16:creationId xmlns:a16="http://schemas.microsoft.com/office/drawing/2014/main" id="{51E2F389-C21E-4887-8292-3D3C6BE60CA6}"/>
              </a:ext>
            </a:extLst>
          </p:cNvPr>
          <p:cNvSpPr>
            <a:spLocks noGrp="1"/>
          </p:cNvSpPr>
          <p:nvPr>
            <p:ph idx="1"/>
          </p:nvPr>
        </p:nvSpPr>
        <p:spPr>
          <a:xfrm>
            <a:off x="1218883" y="1701797"/>
            <a:ext cx="9904729" cy="4462272"/>
          </a:xfrm>
        </p:spPr>
        <p:txBody>
          <a:bodyPr>
            <a:normAutofit/>
          </a:bodyPr>
          <a:lstStyle/>
          <a:p>
            <a:pPr marL="0" indent="0" algn="just">
              <a:buNone/>
            </a:pPr>
            <a:endParaRPr lang="en-US" sz="1900" dirty="0"/>
          </a:p>
          <a:p>
            <a:pPr marL="0" indent="0" algn="just">
              <a:buNone/>
            </a:pPr>
            <a:r>
              <a:rPr lang="en-US" sz="2000" dirty="0"/>
              <a:t>Mainly two basic approaches for dynamic malware analysis can be distinguished:</a:t>
            </a:r>
          </a:p>
          <a:p>
            <a:pPr algn="just">
              <a:buFont typeface="Wingdings" panose="05000000000000000000" pitchFamily="2" charset="2"/>
              <a:buChar char="q"/>
            </a:pPr>
            <a:r>
              <a:rPr lang="en-US" sz="2000" dirty="0">
                <a:solidFill>
                  <a:schemeClr val="accent1">
                    <a:lumMod val="60000"/>
                    <a:lumOff val="40000"/>
                  </a:schemeClr>
                </a:solidFill>
              </a:rPr>
              <a:t> Analyzing the difference between defined points:</a:t>
            </a:r>
          </a:p>
          <a:p>
            <a:pPr lvl="1" algn="just">
              <a:buFont typeface="Courier New" panose="02070309020205020404" pitchFamily="49" charset="0"/>
              <a:buChar char="o"/>
            </a:pPr>
            <a:r>
              <a:rPr lang="en-US" sz="2000" dirty="0"/>
              <a:t>A given malware sample is executed for a certain period of time and afterwards the modifications made to the system are analyzed by comparison to the initial system state. In this approach, Comparison report states behavior of malware. </a:t>
            </a:r>
          </a:p>
          <a:p>
            <a:pPr algn="just">
              <a:buFont typeface="Wingdings" panose="05000000000000000000" pitchFamily="2" charset="2"/>
              <a:buChar char="q"/>
            </a:pPr>
            <a:r>
              <a:rPr lang="en-US" sz="2000" dirty="0">
                <a:solidFill>
                  <a:schemeClr val="accent1">
                    <a:lumMod val="60000"/>
                    <a:lumOff val="40000"/>
                  </a:schemeClr>
                </a:solidFill>
              </a:rPr>
              <a:t>Observing runtime-behavior:</a:t>
            </a:r>
          </a:p>
          <a:p>
            <a:pPr lvl="1" algn="just">
              <a:buFont typeface="Courier New" panose="02070309020205020404" pitchFamily="49" charset="0"/>
              <a:buChar char="o"/>
            </a:pPr>
            <a:r>
              <a:rPr lang="en-US" sz="2000" dirty="0"/>
              <a:t> In this approach, malicious activities launched by the malicious application are monitored during runtime using a specialized tool.</a:t>
            </a:r>
          </a:p>
        </p:txBody>
      </p:sp>
    </p:spTree>
    <p:extLst>
      <p:ext uri="{BB962C8B-B14F-4D97-AF65-F5344CB8AC3E}">
        <p14:creationId xmlns:p14="http://schemas.microsoft.com/office/powerpoint/2010/main" val="1186726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9BB72-5F56-4D76-BDD0-5402F2F44DB9}"/>
              </a:ext>
            </a:extLst>
          </p:cNvPr>
          <p:cNvSpPr>
            <a:spLocks noGrp="1"/>
          </p:cNvSpPr>
          <p:nvPr>
            <p:ph type="title"/>
          </p:nvPr>
        </p:nvSpPr>
        <p:spPr/>
        <p:txBody>
          <a:bodyPr/>
          <a:lstStyle/>
          <a:p>
            <a:r>
              <a:rPr lang="en-US" b="1" dirty="0"/>
              <a:t>Static vs Dynamic Analysis</a:t>
            </a:r>
          </a:p>
        </p:txBody>
      </p:sp>
      <p:graphicFrame>
        <p:nvGraphicFramePr>
          <p:cNvPr id="4" name="Table 4">
            <a:extLst>
              <a:ext uri="{FF2B5EF4-FFF2-40B4-BE49-F238E27FC236}">
                <a16:creationId xmlns:a16="http://schemas.microsoft.com/office/drawing/2014/main" id="{0EAD3F5C-77DB-4B9A-92BD-038CB2051FD6}"/>
              </a:ext>
            </a:extLst>
          </p:cNvPr>
          <p:cNvGraphicFramePr>
            <a:graphicFrameLocks noGrp="1"/>
          </p:cNvGraphicFramePr>
          <p:nvPr>
            <p:ph idx="1"/>
            <p:extLst>
              <p:ext uri="{D42A27DB-BD31-4B8C-83A1-F6EECF244321}">
                <p14:modId xmlns:p14="http://schemas.microsoft.com/office/powerpoint/2010/main" val="2409148259"/>
              </p:ext>
            </p:extLst>
          </p:nvPr>
        </p:nvGraphicFramePr>
        <p:xfrm>
          <a:off x="1219121" y="1981200"/>
          <a:ext cx="10360024" cy="4297680"/>
        </p:xfrm>
        <a:graphic>
          <a:graphicData uri="http://schemas.openxmlformats.org/drawingml/2006/table">
            <a:tbl>
              <a:tblPr firstRow="1" bandRow="1">
                <a:tableStyleId>{E8B1032C-EA38-4F05-BA0D-38AFFFC7BED3}</a:tableStyleId>
              </a:tblPr>
              <a:tblGrid>
                <a:gridCol w="2590006">
                  <a:extLst>
                    <a:ext uri="{9D8B030D-6E8A-4147-A177-3AD203B41FA5}">
                      <a16:colId xmlns:a16="http://schemas.microsoft.com/office/drawing/2014/main" val="2540277892"/>
                    </a:ext>
                  </a:extLst>
                </a:gridCol>
                <a:gridCol w="2590006">
                  <a:extLst>
                    <a:ext uri="{9D8B030D-6E8A-4147-A177-3AD203B41FA5}">
                      <a16:colId xmlns:a16="http://schemas.microsoft.com/office/drawing/2014/main" val="963182623"/>
                    </a:ext>
                  </a:extLst>
                </a:gridCol>
                <a:gridCol w="2590006">
                  <a:extLst>
                    <a:ext uri="{9D8B030D-6E8A-4147-A177-3AD203B41FA5}">
                      <a16:colId xmlns:a16="http://schemas.microsoft.com/office/drawing/2014/main" val="1197866273"/>
                    </a:ext>
                  </a:extLst>
                </a:gridCol>
                <a:gridCol w="2590006">
                  <a:extLst>
                    <a:ext uri="{9D8B030D-6E8A-4147-A177-3AD203B41FA5}">
                      <a16:colId xmlns:a16="http://schemas.microsoft.com/office/drawing/2014/main" val="3602764363"/>
                    </a:ext>
                  </a:extLst>
                </a:gridCol>
              </a:tblGrid>
              <a:tr h="370840">
                <a:tc>
                  <a:txBody>
                    <a:bodyPr/>
                    <a:lstStyle/>
                    <a:p>
                      <a:endParaRPr lang="en-US" dirty="0"/>
                    </a:p>
                  </a:txBody>
                  <a:tcPr/>
                </a:tc>
                <a:tc>
                  <a:txBody>
                    <a:bodyPr/>
                    <a:lstStyle/>
                    <a:p>
                      <a:pPr algn="ctr"/>
                      <a:r>
                        <a:rPr lang="en-US" dirty="0">
                          <a:solidFill>
                            <a:schemeClr val="accent1">
                              <a:lumMod val="60000"/>
                              <a:lumOff val="40000"/>
                            </a:schemeClr>
                          </a:solidFill>
                        </a:rPr>
                        <a:t>Technologies</a:t>
                      </a:r>
                    </a:p>
                  </a:txBody>
                  <a:tcPr/>
                </a:tc>
                <a:tc>
                  <a:txBody>
                    <a:bodyPr/>
                    <a:lstStyle/>
                    <a:p>
                      <a:pPr algn="ctr"/>
                      <a:r>
                        <a:rPr lang="en-US" dirty="0">
                          <a:solidFill>
                            <a:schemeClr val="accent1">
                              <a:lumMod val="60000"/>
                              <a:lumOff val="40000"/>
                            </a:schemeClr>
                          </a:solidFill>
                        </a:rPr>
                        <a:t>Advantages</a:t>
                      </a:r>
                    </a:p>
                  </a:txBody>
                  <a:tcPr/>
                </a:tc>
                <a:tc>
                  <a:txBody>
                    <a:bodyPr/>
                    <a:lstStyle/>
                    <a:p>
                      <a:pPr algn="ctr"/>
                      <a:r>
                        <a:rPr lang="en-US" dirty="0">
                          <a:solidFill>
                            <a:schemeClr val="accent1">
                              <a:lumMod val="60000"/>
                              <a:lumOff val="40000"/>
                            </a:schemeClr>
                          </a:solidFill>
                        </a:rPr>
                        <a:t>Disadvantages</a:t>
                      </a:r>
                    </a:p>
                  </a:txBody>
                  <a:tcPr/>
                </a:tc>
                <a:extLst>
                  <a:ext uri="{0D108BD9-81ED-4DB2-BD59-A6C34878D82A}">
                    <a16:rowId xmlns:a16="http://schemas.microsoft.com/office/drawing/2014/main" val="2464278940"/>
                  </a:ext>
                </a:extLst>
              </a:tr>
              <a:tr h="370840">
                <a:tc>
                  <a:txBody>
                    <a:bodyPr/>
                    <a:lstStyle/>
                    <a:p>
                      <a:endParaRPr lang="en-US" dirty="0">
                        <a:solidFill>
                          <a:schemeClr val="accent1">
                            <a:lumMod val="60000"/>
                            <a:lumOff val="40000"/>
                          </a:schemeClr>
                        </a:solidFill>
                      </a:endParaRPr>
                    </a:p>
                    <a:p>
                      <a:r>
                        <a:rPr lang="en-US" dirty="0">
                          <a:solidFill>
                            <a:schemeClr val="accent1">
                              <a:lumMod val="60000"/>
                              <a:lumOff val="40000"/>
                            </a:schemeClr>
                          </a:solidFill>
                        </a:rPr>
                        <a:t>Static Analysis </a:t>
                      </a:r>
                    </a:p>
                  </a:txBody>
                  <a:tcPr>
                    <a:noFill/>
                  </a:tcPr>
                </a:tc>
                <a:tc>
                  <a:txBody>
                    <a:bodyPr/>
                    <a:lstStyle/>
                    <a:p>
                      <a:pPr algn="ctr"/>
                      <a:r>
                        <a:rPr lang="en-US" dirty="0" err="1"/>
                        <a:t>Decompilation</a:t>
                      </a:r>
                      <a:r>
                        <a:rPr lang="en-US" dirty="0"/>
                        <a:t>, decryption, pattern match, static system call analysis, signature recognition</a:t>
                      </a:r>
                    </a:p>
                  </a:txBody>
                  <a:tcPr>
                    <a:noFill/>
                  </a:tcPr>
                </a:tc>
                <a:tc>
                  <a:txBody>
                    <a:bodyPr/>
                    <a:lstStyle/>
                    <a:p>
                      <a:pPr algn="ctr"/>
                      <a:r>
                        <a:rPr lang="en-US" dirty="0"/>
                        <a:t>Simple and quick; no code execution is needed. </a:t>
                      </a:r>
                    </a:p>
                  </a:txBody>
                  <a:tcPr>
                    <a:noFill/>
                  </a:tcPr>
                </a:tc>
                <a:tc>
                  <a:txBody>
                    <a:bodyPr/>
                    <a:lstStyle/>
                    <a:p>
                      <a:pPr algn="ctr"/>
                      <a:r>
                        <a:rPr lang="en-US" dirty="0"/>
                        <a:t>Has to know the signatures in advance.</a:t>
                      </a:r>
                    </a:p>
                  </a:txBody>
                  <a:tcPr>
                    <a:noFill/>
                  </a:tcPr>
                </a:tc>
                <a:extLst>
                  <a:ext uri="{0D108BD9-81ED-4DB2-BD59-A6C34878D82A}">
                    <a16:rowId xmlns:a16="http://schemas.microsoft.com/office/drawing/2014/main" val="1228978325"/>
                  </a:ext>
                </a:extLst>
              </a:tr>
              <a:tr h="370840">
                <a:tc>
                  <a:txBody>
                    <a:bodyPr/>
                    <a:lstStyle/>
                    <a:p>
                      <a:r>
                        <a:rPr lang="en-US" dirty="0">
                          <a:solidFill>
                            <a:schemeClr val="accent1">
                              <a:lumMod val="60000"/>
                              <a:lumOff val="40000"/>
                            </a:schemeClr>
                          </a:solidFill>
                        </a:rPr>
                        <a:t>Dynamic Analysis</a:t>
                      </a:r>
                    </a:p>
                  </a:txBody>
                  <a:tcPr/>
                </a:tc>
                <a:tc>
                  <a:txBody>
                    <a:bodyPr/>
                    <a:lstStyle/>
                    <a:p>
                      <a:pPr algn="ctr"/>
                      <a:r>
                        <a:rPr lang="en-US" dirty="0"/>
                        <a:t>Sandboxing </a:t>
                      </a:r>
                    </a:p>
                  </a:txBody>
                  <a:tcPr/>
                </a:tc>
                <a:tc>
                  <a:txBody>
                    <a:bodyPr/>
                    <a:lstStyle/>
                    <a:p>
                      <a:pPr algn="ctr"/>
                      <a:r>
                        <a:rPr lang="en-US" dirty="0"/>
                        <a:t>Exposing most of the malicious activities.</a:t>
                      </a:r>
                    </a:p>
                  </a:txBody>
                  <a:tcPr/>
                </a:tc>
                <a:tc>
                  <a:txBody>
                    <a:bodyPr/>
                    <a:lstStyle/>
                    <a:p>
                      <a:pPr algn="ctr"/>
                      <a:r>
                        <a:rPr lang="en-US" dirty="0"/>
                        <a:t>Relatively complex, with the price of the overhead of sandboxing</a:t>
                      </a:r>
                    </a:p>
                  </a:txBody>
                  <a:tcPr/>
                </a:tc>
                <a:extLst>
                  <a:ext uri="{0D108BD9-81ED-4DB2-BD59-A6C34878D82A}">
                    <a16:rowId xmlns:a16="http://schemas.microsoft.com/office/drawing/2014/main" val="1384936480"/>
                  </a:ext>
                </a:extLst>
              </a:tr>
            </a:tbl>
          </a:graphicData>
        </a:graphic>
      </p:graphicFrame>
    </p:spTree>
    <p:extLst>
      <p:ext uri="{BB962C8B-B14F-4D97-AF65-F5344CB8AC3E}">
        <p14:creationId xmlns:p14="http://schemas.microsoft.com/office/powerpoint/2010/main" val="3804104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About Sandbox</a:t>
            </a:r>
          </a:p>
        </p:txBody>
      </p:sp>
      <p:sp>
        <p:nvSpPr>
          <p:cNvPr id="14" name="Content Placeholder 13"/>
          <p:cNvSpPr>
            <a:spLocks noGrp="1"/>
          </p:cNvSpPr>
          <p:nvPr>
            <p:ph idx="1"/>
          </p:nvPr>
        </p:nvSpPr>
        <p:spPr>
          <a:xfrm>
            <a:off x="1218883" y="1701797"/>
            <a:ext cx="9828529" cy="4462272"/>
          </a:xfrm>
        </p:spPr>
        <p:txBody>
          <a:bodyPr/>
          <a:lstStyle/>
          <a:p>
            <a:pPr algn="justLow"/>
            <a:endParaRPr lang="en-US" dirty="0"/>
          </a:p>
          <a:p>
            <a:pPr algn="justLow">
              <a:buFont typeface="Wingdings" panose="05000000000000000000" pitchFamily="2" charset="2"/>
              <a:buChar char="q"/>
            </a:pPr>
            <a:r>
              <a:rPr lang="en-US" sz="2000" dirty="0"/>
              <a:t>In the world of cybersecurity, a sandbox environment is an isolated virtual machine in which potentially unsafe software code can execute without affecting network resources or local applications.</a:t>
            </a:r>
          </a:p>
          <a:p>
            <a:pPr algn="justLow">
              <a:buFont typeface="Wingdings" panose="05000000000000000000" pitchFamily="2" charset="2"/>
              <a:buChar char="q"/>
            </a:pPr>
            <a:r>
              <a:rPr lang="en-US" sz="2000" dirty="0"/>
              <a:t>Cybersecurity researchers use sandboxes to run suspicious code from unknown attachments and URLs and observe its behavior.</a:t>
            </a:r>
          </a:p>
          <a:p>
            <a:pPr algn="justLow">
              <a:buFont typeface="Wingdings" panose="05000000000000000000" pitchFamily="2" charset="2"/>
              <a:buChar char="q"/>
            </a:pPr>
            <a:r>
              <a:rPr lang="en-US" sz="2000" dirty="0"/>
              <a:t>Any action take by suspicious virus present in these will not effect our System.</a:t>
            </a:r>
          </a:p>
          <a:p>
            <a:pPr algn="justLow">
              <a:buFont typeface="Wingdings" panose="05000000000000000000" pitchFamily="2" charset="2"/>
              <a:buChar char="q"/>
            </a:pPr>
            <a:r>
              <a:rPr lang="en-US" sz="2000" dirty="0"/>
              <a:t>Outside of cybersecurity, developers also use sandbox testing environments to run code before widespread deployment.</a:t>
            </a:r>
          </a:p>
        </p:txBody>
      </p:sp>
    </p:spTree>
    <p:extLst>
      <p:ext uri="{BB962C8B-B14F-4D97-AF65-F5344CB8AC3E}">
        <p14:creationId xmlns:p14="http://schemas.microsoft.com/office/powerpoint/2010/main" val="2275253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5413" y="1600200"/>
            <a:ext cx="6857999" cy="1223963"/>
          </a:xfrm>
        </p:spPr>
        <p:txBody>
          <a:bodyPr>
            <a:normAutofit/>
          </a:bodyPr>
          <a:lstStyle/>
          <a:p>
            <a:pPr algn="ctr"/>
            <a:r>
              <a:rPr lang="en-US" sz="4000" b="1" dirty="0"/>
              <a:t>Malware Analysis using Cuckoo Sandbox</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5465" y="3200400"/>
            <a:ext cx="6077893" cy="2304256"/>
          </a:xfrm>
        </p:spPr>
      </p:pic>
    </p:spTree>
    <p:extLst>
      <p:ext uri="{BB962C8B-B14F-4D97-AF65-F5344CB8AC3E}">
        <p14:creationId xmlns:p14="http://schemas.microsoft.com/office/powerpoint/2010/main" val="4060509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Analysis Process</a:t>
            </a:r>
          </a:p>
        </p:txBody>
      </p:sp>
      <p:graphicFrame>
        <p:nvGraphicFramePr>
          <p:cNvPr id="5" name="Content Placeholder 4" descr="Staggered process showing 3 tasks arranged one below the other and two downward pointing arrows are used to indicate progression from first task to second task and second task to third task."/>
          <p:cNvGraphicFramePr>
            <a:graphicFrameLocks noGrp="1"/>
          </p:cNvGraphicFramePr>
          <p:nvPr>
            <p:ph idx="1"/>
            <p:extLst>
              <p:ext uri="{D42A27DB-BD31-4B8C-83A1-F6EECF244321}">
                <p14:modId xmlns:p14="http://schemas.microsoft.com/office/powerpoint/2010/main" val="547855435"/>
              </p:ext>
            </p:extLst>
          </p:nvPr>
        </p:nvGraphicFramePr>
        <p:xfrm>
          <a:off x="1979612" y="1981200"/>
          <a:ext cx="9067005" cy="4106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2676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Cuckoo Submission</a:t>
            </a:r>
          </a:p>
        </p:txBody>
      </p:sp>
      <p:sp>
        <p:nvSpPr>
          <p:cNvPr id="5" name="Content Placeholder 4"/>
          <p:cNvSpPr>
            <a:spLocks noGrp="1"/>
          </p:cNvSpPr>
          <p:nvPr>
            <p:ph idx="1"/>
          </p:nvPr>
        </p:nvSpPr>
        <p:spPr/>
        <p:txBody>
          <a:bodyPr>
            <a:normAutofit/>
          </a:bodyPr>
          <a:lstStyle/>
          <a:p>
            <a:pPr marL="0" indent="0" algn="just">
              <a:buNone/>
            </a:pPr>
            <a:r>
              <a:rPr lang="en-US" sz="1900" dirty="0"/>
              <a:t>Once I submitted the Malware, cuckoo immediately uses all dependencies to start analysis and showed the result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932" y="2362200"/>
            <a:ext cx="10209451" cy="4343400"/>
          </a:xfrm>
          <a:prstGeom prst="rect">
            <a:avLst/>
          </a:prstGeom>
        </p:spPr>
      </p:pic>
    </p:spTree>
    <p:extLst>
      <p:ext uri="{BB962C8B-B14F-4D97-AF65-F5344CB8AC3E}">
        <p14:creationId xmlns:p14="http://schemas.microsoft.com/office/powerpoint/2010/main" val="4129468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2535" y="503237"/>
            <a:ext cx="10360501" cy="1020763"/>
          </a:xfrm>
        </p:spPr>
        <p:txBody>
          <a:bodyPr/>
          <a:lstStyle/>
          <a:p>
            <a:r>
              <a:rPr lang="en-US" b="1" dirty="0"/>
              <a:t>Cuckoo Processing</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0013" y="1840839"/>
            <a:ext cx="10223024" cy="2093964"/>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0013" y="4288970"/>
            <a:ext cx="10223023" cy="1961690"/>
          </a:xfrm>
          <a:prstGeom prst="rect">
            <a:avLst/>
          </a:prstGeom>
        </p:spPr>
      </p:pic>
    </p:spTree>
    <p:extLst>
      <p:ext uri="{BB962C8B-B14F-4D97-AF65-F5344CB8AC3E}">
        <p14:creationId xmlns:p14="http://schemas.microsoft.com/office/powerpoint/2010/main" val="3734806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4974" y="5334000"/>
            <a:ext cx="10492232" cy="1223963"/>
          </a:xfrm>
        </p:spPr>
        <p:txBody>
          <a:bodyPr>
            <a:normAutofit/>
          </a:bodyPr>
          <a:lstStyle/>
          <a:p>
            <a:pPr algn="just"/>
            <a:r>
              <a:rPr lang="en-US" sz="1900" dirty="0"/>
              <a:t>It shows us the summary, as what type of file it is, we can see that it is a executable file, in windows you might get familiar with .exe extension file yes that’s what it is here, beside that we can see some section named as MD5, SHA1.etc with random string attached to it, that’s a HASH a hash is just a one way function and could be generated by any program</a:t>
            </a: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478" y="1066800"/>
            <a:ext cx="10228294" cy="4267200"/>
          </a:xfrm>
        </p:spPr>
      </p:pic>
      <p:sp>
        <p:nvSpPr>
          <p:cNvPr id="11" name="Title 1"/>
          <p:cNvSpPr txBox="1">
            <a:spLocks/>
          </p:cNvSpPr>
          <p:nvPr/>
        </p:nvSpPr>
        <p:spPr>
          <a:xfrm>
            <a:off x="1218883" y="274637"/>
            <a:ext cx="10360501" cy="792163"/>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b="1" dirty="0"/>
              <a:t>Summary </a:t>
            </a:r>
          </a:p>
        </p:txBody>
      </p:sp>
    </p:spTree>
    <p:extLst>
      <p:ext uri="{BB962C8B-B14F-4D97-AF65-F5344CB8AC3E}">
        <p14:creationId xmlns:p14="http://schemas.microsoft.com/office/powerpoint/2010/main" val="3492197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2472" y="990601"/>
            <a:ext cx="10365402" cy="3505199"/>
          </a:xfrm>
        </p:spPr>
      </p:pic>
      <p:sp>
        <p:nvSpPr>
          <p:cNvPr id="5" name="Content Placeholder 2"/>
          <p:cNvSpPr txBox="1">
            <a:spLocks/>
          </p:cNvSpPr>
          <p:nvPr/>
        </p:nvSpPr>
        <p:spPr>
          <a:xfrm>
            <a:off x="1212472" y="4552122"/>
            <a:ext cx="10363517" cy="2001078"/>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algn="just">
              <a:buFont typeface="Wingdings" panose="05000000000000000000" pitchFamily="2" charset="2"/>
              <a:buChar char="q"/>
            </a:pPr>
            <a:r>
              <a:rPr lang="en-US" sz="1600" dirty="0"/>
              <a:t>Cuckoo’s results are divided into 3 basic part and color coded in Blue, Yellow and Red where blue is less malicious event and red being the most.</a:t>
            </a:r>
          </a:p>
          <a:p>
            <a:pPr algn="just">
              <a:buFont typeface="Wingdings" panose="05000000000000000000" pitchFamily="2" charset="2"/>
              <a:buChar char="q"/>
            </a:pPr>
            <a:r>
              <a:rPr lang="en-US" sz="1600" dirty="0"/>
              <a:t>First, as we can see cuckoo generated this blue section, where malware checks if any process is being debugged by the debugger.</a:t>
            </a:r>
          </a:p>
          <a:p>
            <a:pPr algn="just">
              <a:buFont typeface="Wingdings" panose="05000000000000000000" pitchFamily="2" charset="2"/>
              <a:buChar char="q"/>
            </a:pPr>
            <a:r>
              <a:rPr lang="en-US" sz="1600" dirty="0"/>
              <a:t>It also check how much ram you have got in your system as the malware doesn’t execute if it is in virtualized environment as mini virtual environment can run with small amount of ram.</a:t>
            </a:r>
            <a:endParaRPr lang="en-US" sz="1600" b="1" dirty="0"/>
          </a:p>
        </p:txBody>
      </p:sp>
      <p:sp>
        <p:nvSpPr>
          <p:cNvPr id="8" name="Title 1"/>
          <p:cNvSpPr txBox="1">
            <a:spLocks/>
          </p:cNvSpPr>
          <p:nvPr/>
        </p:nvSpPr>
        <p:spPr>
          <a:xfrm>
            <a:off x="1215488" y="198438"/>
            <a:ext cx="10360501" cy="792163"/>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b="1" dirty="0"/>
              <a:t>Summary </a:t>
            </a:r>
          </a:p>
        </p:txBody>
      </p:sp>
    </p:spTree>
    <p:extLst>
      <p:ext uri="{BB962C8B-B14F-4D97-AF65-F5344CB8AC3E}">
        <p14:creationId xmlns:p14="http://schemas.microsoft.com/office/powerpoint/2010/main" val="264611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5488" y="1219200"/>
            <a:ext cx="9982200" cy="3391865"/>
          </a:xfrm>
        </p:spPr>
      </p:pic>
      <p:sp>
        <p:nvSpPr>
          <p:cNvPr id="5" name="Content Placeholder 2"/>
          <p:cNvSpPr txBox="1">
            <a:spLocks/>
          </p:cNvSpPr>
          <p:nvPr/>
        </p:nvSpPr>
        <p:spPr>
          <a:xfrm>
            <a:off x="1215488" y="4839664"/>
            <a:ext cx="10363517" cy="1422403"/>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algn="just">
              <a:buFont typeface="Wingdings" panose="05000000000000000000" pitchFamily="2" charset="2"/>
              <a:buChar char="q"/>
            </a:pPr>
            <a:r>
              <a:rPr lang="en-US" sz="1600" dirty="0"/>
              <a:t>Here malware tries to find out the installed applications on the system and collect related information.</a:t>
            </a:r>
          </a:p>
          <a:p>
            <a:pPr algn="just">
              <a:buFont typeface="Wingdings" panose="05000000000000000000" pitchFamily="2" charset="2"/>
              <a:buChar char="q"/>
            </a:pPr>
            <a:r>
              <a:rPr lang="en-US" sz="1600" dirty="0"/>
              <a:t>It also create a windows hook to monitor user activity.</a:t>
            </a:r>
          </a:p>
          <a:p>
            <a:pPr algn="just">
              <a:buFont typeface="Wingdings" panose="05000000000000000000" pitchFamily="2" charset="2"/>
              <a:buChar char="q"/>
            </a:pPr>
            <a:r>
              <a:rPr lang="en-US" sz="1600" dirty="0"/>
              <a:t>The software is installed on your computer, and records everything you type.</a:t>
            </a:r>
            <a:endParaRPr lang="en-US" sz="1600" b="1" dirty="0"/>
          </a:p>
        </p:txBody>
      </p:sp>
      <p:sp>
        <p:nvSpPr>
          <p:cNvPr id="6" name="Title 1"/>
          <p:cNvSpPr txBox="1">
            <a:spLocks/>
          </p:cNvSpPr>
          <p:nvPr/>
        </p:nvSpPr>
        <p:spPr>
          <a:xfrm>
            <a:off x="1215488" y="198438"/>
            <a:ext cx="10360501" cy="792163"/>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b="1" dirty="0"/>
              <a:t>Summary </a:t>
            </a:r>
          </a:p>
        </p:txBody>
      </p:sp>
    </p:spTree>
    <p:extLst>
      <p:ext uri="{BB962C8B-B14F-4D97-AF65-F5344CB8AC3E}">
        <p14:creationId xmlns:p14="http://schemas.microsoft.com/office/powerpoint/2010/main" val="564900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3812" y="990601"/>
            <a:ext cx="10282177" cy="3329431"/>
          </a:xfrm>
        </p:spPr>
      </p:pic>
      <p:sp>
        <p:nvSpPr>
          <p:cNvPr id="5" name="Content Placeholder 2"/>
          <p:cNvSpPr txBox="1">
            <a:spLocks/>
          </p:cNvSpPr>
          <p:nvPr/>
        </p:nvSpPr>
        <p:spPr>
          <a:xfrm>
            <a:off x="1212472" y="4495800"/>
            <a:ext cx="10363517" cy="2209800"/>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algn="just">
              <a:buFont typeface="Wingdings" panose="05000000000000000000" pitchFamily="2" charset="2"/>
              <a:buChar char="q"/>
            </a:pPr>
            <a:r>
              <a:rPr lang="en-US" sz="1600" dirty="0">
                <a:solidFill>
                  <a:schemeClr val="accent1">
                    <a:lumMod val="40000"/>
                    <a:lumOff val="60000"/>
                  </a:schemeClr>
                </a:solidFill>
              </a:rPr>
              <a:t>Behavioral analysis report that contain:</a:t>
            </a:r>
            <a:r>
              <a:rPr lang="en-US" sz="1600" dirty="0"/>
              <a:t> </a:t>
            </a:r>
          </a:p>
          <a:p>
            <a:pPr lvl="1" algn="just">
              <a:buFont typeface="Courier New" panose="02070309020205020404" pitchFamily="49" charset="0"/>
              <a:buChar char="o"/>
            </a:pPr>
            <a:r>
              <a:rPr lang="en-US" sz="1600" dirty="0"/>
              <a:t>Registry Analysis  </a:t>
            </a:r>
          </a:p>
          <a:p>
            <a:pPr lvl="1" algn="just">
              <a:buFont typeface="Courier New" panose="02070309020205020404" pitchFamily="49" charset="0"/>
              <a:buChar char="o"/>
            </a:pPr>
            <a:r>
              <a:rPr lang="en-US" sz="1600" dirty="0"/>
              <a:t>Process Analysis </a:t>
            </a:r>
          </a:p>
          <a:p>
            <a:pPr lvl="1" algn="just">
              <a:buFont typeface="Courier New" panose="02070309020205020404" pitchFamily="49" charset="0"/>
              <a:buChar char="o"/>
            </a:pPr>
            <a:r>
              <a:rPr lang="en-US" sz="1600" dirty="0"/>
              <a:t>Network Analysis </a:t>
            </a:r>
          </a:p>
          <a:p>
            <a:pPr lvl="1" algn="just">
              <a:buFont typeface="Courier New" panose="02070309020205020404" pitchFamily="49" charset="0"/>
              <a:buChar char="o"/>
            </a:pPr>
            <a:r>
              <a:rPr lang="en-US" sz="1600" dirty="0"/>
              <a:t>Memory Analysis</a:t>
            </a:r>
          </a:p>
          <a:p>
            <a:pPr lvl="1" algn="just">
              <a:buFont typeface="Courier New" panose="02070309020205020404" pitchFamily="49" charset="0"/>
              <a:buChar char="o"/>
            </a:pPr>
            <a:r>
              <a:rPr lang="en-US" sz="1600" dirty="0"/>
              <a:t>Dropped File Analysis </a:t>
            </a:r>
          </a:p>
          <a:p>
            <a:pPr marL="0" indent="0" algn="just">
              <a:buNone/>
            </a:pPr>
            <a:endParaRPr lang="en-US" sz="1600" b="1" dirty="0"/>
          </a:p>
        </p:txBody>
      </p:sp>
      <p:sp>
        <p:nvSpPr>
          <p:cNvPr id="6" name="Title 1"/>
          <p:cNvSpPr txBox="1">
            <a:spLocks/>
          </p:cNvSpPr>
          <p:nvPr/>
        </p:nvSpPr>
        <p:spPr>
          <a:xfrm>
            <a:off x="1215488" y="198438"/>
            <a:ext cx="10360501" cy="792163"/>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b="1" dirty="0"/>
              <a:t>Behavioral Analysis</a:t>
            </a:r>
          </a:p>
        </p:txBody>
      </p:sp>
    </p:spTree>
    <p:extLst>
      <p:ext uri="{BB962C8B-B14F-4D97-AF65-F5344CB8AC3E}">
        <p14:creationId xmlns:p14="http://schemas.microsoft.com/office/powerpoint/2010/main" val="2951967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152400"/>
            <a:ext cx="10360501" cy="1223963"/>
          </a:xfrm>
        </p:spPr>
        <p:txBody>
          <a:bodyPr/>
          <a:lstStyle/>
          <a:p>
            <a:r>
              <a:rPr lang="en-US" b="1" dirty="0"/>
              <a:t>Export Analysis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67894" y="1676400"/>
            <a:ext cx="4911490" cy="4640263"/>
          </a:xfrm>
        </p:spPr>
      </p:pic>
      <p:sp>
        <p:nvSpPr>
          <p:cNvPr id="5" name="Content Placeholder 2"/>
          <p:cNvSpPr txBox="1">
            <a:spLocks/>
          </p:cNvSpPr>
          <p:nvPr/>
        </p:nvSpPr>
        <p:spPr>
          <a:xfrm>
            <a:off x="1218883" y="1930401"/>
            <a:ext cx="5256529" cy="4386262"/>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algn="just">
              <a:buFont typeface="Wingdings" panose="05000000000000000000" pitchFamily="2" charset="2"/>
              <a:buChar char="q"/>
            </a:pPr>
            <a:r>
              <a:rPr lang="en-US" sz="1900" dirty="0"/>
              <a:t>Reports </a:t>
            </a:r>
          </a:p>
          <a:p>
            <a:pPr lvl="1" algn="just">
              <a:buFont typeface="Wingdings" panose="05000000000000000000" pitchFamily="2" charset="2"/>
              <a:buChar char="v"/>
            </a:pPr>
            <a:r>
              <a:rPr lang="en-US" sz="1900" dirty="0"/>
              <a:t>Download generated reports for the analysis </a:t>
            </a:r>
          </a:p>
          <a:p>
            <a:pPr lvl="2" algn="just">
              <a:buFont typeface="Wingdings" panose="05000000000000000000" pitchFamily="2" charset="2"/>
              <a:buChar char="ü"/>
            </a:pPr>
            <a:r>
              <a:rPr lang="en-US" sz="1900" dirty="0"/>
              <a:t>JSON </a:t>
            </a:r>
          </a:p>
          <a:p>
            <a:pPr lvl="2" algn="just">
              <a:buFont typeface="Wingdings" panose="05000000000000000000" pitchFamily="2" charset="2"/>
              <a:buChar char="ü"/>
            </a:pPr>
            <a:r>
              <a:rPr lang="en-US" sz="1900" dirty="0"/>
              <a:t>HTML  </a:t>
            </a:r>
          </a:p>
          <a:p>
            <a:pPr lvl="2" algn="just">
              <a:buFont typeface="Wingdings" panose="05000000000000000000" pitchFamily="2" charset="2"/>
              <a:buChar char="ü"/>
            </a:pPr>
            <a:r>
              <a:rPr lang="en-US" sz="1900" dirty="0"/>
              <a:t>Summary HTML </a:t>
            </a:r>
          </a:p>
          <a:p>
            <a:pPr lvl="2" algn="just">
              <a:buFont typeface="Wingdings" panose="05000000000000000000" pitchFamily="2" charset="2"/>
              <a:buChar char="ü"/>
            </a:pPr>
            <a:r>
              <a:rPr lang="en-US" sz="1900" dirty="0"/>
              <a:t>PDF  </a:t>
            </a:r>
          </a:p>
          <a:p>
            <a:pPr algn="just">
              <a:buFont typeface="Wingdings" panose="05000000000000000000" pitchFamily="2" charset="2"/>
              <a:buChar char="q"/>
            </a:pPr>
            <a:r>
              <a:rPr lang="en-US" sz="1900" dirty="0"/>
              <a:t>Comments </a:t>
            </a:r>
          </a:p>
          <a:p>
            <a:pPr lvl="1" algn="just">
              <a:buFont typeface="Wingdings" panose="05000000000000000000" pitchFamily="2" charset="2"/>
              <a:buChar char="v"/>
            </a:pPr>
            <a:r>
              <a:rPr lang="en-US" sz="1900" dirty="0"/>
              <a:t>Per-analysis notes </a:t>
            </a:r>
          </a:p>
          <a:p>
            <a:pPr algn="just">
              <a:buFont typeface="Wingdings" panose="05000000000000000000" pitchFamily="2" charset="2"/>
              <a:buChar char="q"/>
            </a:pPr>
            <a:r>
              <a:rPr lang="en-US" sz="1900" dirty="0"/>
              <a:t>Statistics  </a:t>
            </a:r>
          </a:p>
          <a:p>
            <a:pPr lvl="1" algn="just">
              <a:buFont typeface="Wingdings" panose="05000000000000000000" pitchFamily="2" charset="2"/>
              <a:buChar char="v"/>
            </a:pPr>
            <a:r>
              <a:rPr lang="en-US" sz="1900" dirty="0"/>
              <a:t>Speed of Modules</a:t>
            </a:r>
          </a:p>
          <a:p>
            <a:pPr lvl="1" algn="just">
              <a:buFont typeface="Wingdings" panose="05000000000000000000" pitchFamily="2" charset="2"/>
              <a:buChar char="v"/>
            </a:pPr>
            <a:r>
              <a:rPr lang="en-US" sz="1900" dirty="0"/>
              <a:t> Signatures </a:t>
            </a:r>
            <a:endParaRPr lang="en-US" sz="1900" b="1" dirty="0"/>
          </a:p>
        </p:txBody>
      </p:sp>
    </p:spTree>
    <p:extLst>
      <p:ext uri="{BB962C8B-B14F-4D97-AF65-F5344CB8AC3E}">
        <p14:creationId xmlns:p14="http://schemas.microsoft.com/office/powerpoint/2010/main" val="932178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304800"/>
            <a:ext cx="10360501" cy="965200"/>
          </a:xfrm>
        </p:spPr>
        <p:txBody>
          <a:bodyPr/>
          <a:lstStyle/>
          <a:p>
            <a:r>
              <a:rPr lang="en-US" b="1" dirty="0"/>
              <a:t>JSON Report</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6412" y="1498600"/>
            <a:ext cx="4722972" cy="4664075"/>
          </a:xfrm>
        </p:spPr>
      </p:pic>
      <p:sp>
        <p:nvSpPr>
          <p:cNvPr id="7" name="Content Placeholder 2"/>
          <p:cNvSpPr txBox="1">
            <a:spLocks/>
          </p:cNvSpPr>
          <p:nvPr/>
        </p:nvSpPr>
        <p:spPr>
          <a:xfrm>
            <a:off x="1142604" y="1981200"/>
            <a:ext cx="5256529" cy="4386262"/>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algn="just">
              <a:buFont typeface="Wingdings" panose="05000000000000000000" pitchFamily="2" charset="2"/>
              <a:buChar char="q"/>
            </a:pPr>
            <a:r>
              <a:rPr lang="en-US" sz="2000" dirty="0"/>
              <a:t>Json report downloaded from cuckoo</a:t>
            </a:r>
          </a:p>
          <a:p>
            <a:pPr marL="0" indent="0" algn="just">
              <a:buNone/>
            </a:pPr>
            <a:endParaRPr lang="en-US" sz="2000" dirty="0"/>
          </a:p>
          <a:p>
            <a:pPr lvl="1" algn="just">
              <a:buFont typeface="Wingdings" panose="05000000000000000000" pitchFamily="2" charset="2"/>
              <a:buChar char="v"/>
            </a:pPr>
            <a:r>
              <a:rPr lang="en-US" sz="2000" dirty="0"/>
              <a:t>Can extract useful information from this report, like</a:t>
            </a:r>
          </a:p>
          <a:p>
            <a:pPr lvl="2" algn="just">
              <a:buFont typeface="Courier New" panose="02070309020205020404" pitchFamily="49" charset="0"/>
              <a:buChar char="o"/>
            </a:pPr>
            <a:r>
              <a:rPr lang="en-US" dirty="0"/>
              <a:t>Network related info</a:t>
            </a:r>
          </a:p>
          <a:p>
            <a:pPr lvl="2" algn="just">
              <a:buFont typeface="Courier New" panose="02070309020205020404" pitchFamily="49" charset="0"/>
              <a:buChar char="o"/>
            </a:pPr>
            <a:r>
              <a:rPr lang="en-US" dirty="0"/>
              <a:t>Registry based info </a:t>
            </a:r>
          </a:p>
          <a:p>
            <a:pPr lvl="2" algn="just">
              <a:buFont typeface="Courier New" panose="02070309020205020404" pitchFamily="49" charset="0"/>
              <a:buChar char="o"/>
            </a:pPr>
            <a:r>
              <a:rPr lang="en-US" dirty="0"/>
              <a:t>Dropped file info</a:t>
            </a:r>
          </a:p>
        </p:txBody>
      </p:sp>
    </p:spTree>
    <p:extLst>
      <p:ext uri="{BB962C8B-B14F-4D97-AF65-F5344CB8AC3E}">
        <p14:creationId xmlns:p14="http://schemas.microsoft.com/office/powerpoint/2010/main" val="2570954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Purpose of a Sandbox</a:t>
            </a:r>
          </a:p>
        </p:txBody>
      </p:sp>
      <p:sp>
        <p:nvSpPr>
          <p:cNvPr id="3" name="Content Placeholder 2"/>
          <p:cNvSpPr>
            <a:spLocks noGrp="1"/>
          </p:cNvSpPr>
          <p:nvPr>
            <p:ph idx="1"/>
          </p:nvPr>
        </p:nvSpPr>
        <p:spPr>
          <a:xfrm>
            <a:off x="1218883" y="1701797"/>
            <a:ext cx="10360501" cy="4462272"/>
          </a:xfrm>
        </p:spPr>
        <p:txBody>
          <a:bodyPr>
            <a:normAutofit/>
          </a:bodyPr>
          <a:lstStyle/>
          <a:p>
            <a:endParaRPr lang="en-US" sz="2000" dirty="0"/>
          </a:p>
          <a:p>
            <a:pPr algn="just">
              <a:buFont typeface="Wingdings" panose="05000000000000000000" pitchFamily="2" charset="2"/>
              <a:buChar char="q"/>
            </a:pPr>
            <a:r>
              <a:rPr lang="en-US" sz="2000" dirty="0"/>
              <a:t>The purpose of the sandbox is to execute malicious code and analyze it. Sometimes, this code could be a zero-day exploit where the malware’s effect and payload are unknown. Because of this, the sandbox must not have any access to critical infrastructure.</a:t>
            </a:r>
          </a:p>
          <a:p>
            <a:pPr algn="just">
              <a:buFont typeface="Wingdings" panose="05000000000000000000" pitchFamily="2" charset="2"/>
              <a:buChar char="q"/>
            </a:pPr>
            <a:r>
              <a:rPr lang="en-US" sz="2000" dirty="0"/>
              <a:t>With a sandbox, cybersecurity researchers and analysts can understand the way malware works and what can be done to stop it. </a:t>
            </a:r>
          </a:p>
          <a:p>
            <a:pPr algn="just">
              <a:buFont typeface="Wingdings" panose="05000000000000000000" pitchFamily="2" charset="2"/>
              <a:buChar char="q"/>
            </a:pPr>
            <a:r>
              <a:rPr lang="en-US" sz="2000" dirty="0"/>
              <a:t>For complex attacks, sandbox environments are readily available to quickly analyze malware and stop it before it becomes a global issue. </a:t>
            </a:r>
          </a:p>
          <a:p>
            <a:pPr algn="just">
              <a:buFont typeface="Wingdings" panose="05000000000000000000" pitchFamily="2" charset="2"/>
              <a:buChar char="q"/>
            </a:pPr>
            <a:r>
              <a:rPr lang="en-US" sz="2000" dirty="0">
                <a:hlinkClick r:id="rId2"/>
              </a:rPr>
              <a:t>Ransomware</a:t>
            </a:r>
            <a:r>
              <a:rPr lang="en-US" sz="2000" dirty="0"/>
              <a:t>, for example, can spread globally and crash critical government systems. This makes it important for researchers to have ready access sandboxes to help stop it.</a:t>
            </a:r>
          </a:p>
        </p:txBody>
      </p:sp>
    </p:spTree>
    <p:extLst>
      <p:ext uri="{BB962C8B-B14F-4D97-AF65-F5344CB8AC3E}">
        <p14:creationId xmlns:p14="http://schemas.microsoft.com/office/powerpoint/2010/main" val="1190816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Sandbox Evasion Techniques</a:t>
            </a:r>
          </a:p>
        </p:txBody>
      </p:sp>
      <p:sp>
        <p:nvSpPr>
          <p:cNvPr id="3" name="Content Placeholder 2"/>
          <p:cNvSpPr>
            <a:spLocks noGrp="1"/>
          </p:cNvSpPr>
          <p:nvPr>
            <p:ph idx="1"/>
          </p:nvPr>
        </p:nvSpPr>
        <p:spPr>
          <a:xfrm>
            <a:off x="1218883" y="1701797"/>
            <a:ext cx="10376769" cy="4462272"/>
          </a:xfrm>
        </p:spPr>
        <p:txBody>
          <a:bodyPr>
            <a:noAutofit/>
          </a:bodyPr>
          <a:lstStyle/>
          <a:p>
            <a:pPr algn="just">
              <a:buFont typeface="Wingdings" panose="05000000000000000000" pitchFamily="2" charset="2"/>
              <a:buChar char="q"/>
            </a:pPr>
            <a:endParaRPr lang="en-US" sz="1900" dirty="0">
              <a:solidFill>
                <a:schemeClr val="accent1">
                  <a:lumMod val="40000"/>
                  <a:lumOff val="60000"/>
                </a:schemeClr>
              </a:solidFill>
            </a:endParaRPr>
          </a:p>
          <a:p>
            <a:pPr algn="just">
              <a:buFont typeface="Wingdings" panose="05000000000000000000" pitchFamily="2" charset="2"/>
              <a:buChar char="q"/>
            </a:pPr>
            <a:r>
              <a:rPr lang="en-US" sz="1900" dirty="0">
                <a:solidFill>
                  <a:schemeClr val="accent1">
                    <a:lumMod val="40000"/>
                    <a:lumOff val="60000"/>
                  </a:schemeClr>
                </a:solidFill>
              </a:rPr>
              <a:t>Detecting the Sandbox: </a:t>
            </a:r>
          </a:p>
          <a:p>
            <a:pPr marL="377886" lvl="1" indent="0" algn="just">
              <a:buNone/>
            </a:pPr>
            <a:r>
              <a:rPr lang="en-US" sz="1900" dirty="0"/>
              <a:t>Sandbox environments look slightly different than an end user’s real system. If the malware detects a sandbox, it can either terminate immediately or stall the execution of harmful activities.</a:t>
            </a:r>
          </a:p>
          <a:p>
            <a:pPr algn="just">
              <a:buFont typeface="Wingdings" panose="05000000000000000000" pitchFamily="2" charset="2"/>
              <a:buChar char="q"/>
            </a:pPr>
            <a:r>
              <a:rPr lang="en-US" sz="1900" dirty="0">
                <a:solidFill>
                  <a:schemeClr val="accent1">
                    <a:lumMod val="40000"/>
                    <a:lumOff val="60000"/>
                  </a:schemeClr>
                </a:solidFill>
              </a:rPr>
              <a:t>Exploiting Sandbox Gaps and Weaknesses:</a:t>
            </a:r>
          </a:p>
          <a:p>
            <a:pPr marL="377886" lvl="1" indent="0" algn="just">
              <a:buNone/>
            </a:pPr>
            <a:r>
              <a:rPr lang="en-US" sz="1900" dirty="0"/>
              <a:t>As sophisticated as a particular sandbox might be, malware authors can often find and exploit its weak points. </a:t>
            </a:r>
          </a:p>
          <a:p>
            <a:pPr marL="377886" lvl="1" indent="0" algn="just">
              <a:buNone/>
            </a:pPr>
            <a:r>
              <a:rPr lang="en-US" sz="1900" dirty="0"/>
              <a:t>One example is using unclear file formats or large file sizes that the sandbox can’t process.</a:t>
            </a:r>
          </a:p>
          <a:p>
            <a:pPr algn="just">
              <a:buFont typeface="Wingdings" panose="05000000000000000000" pitchFamily="2" charset="2"/>
              <a:buChar char="q"/>
            </a:pPr>
            <a:r>
              <a:rPr lang="en-US" sz="1900" dirty="0">
                <a:solidFill>
                  <a:schemeClr val="accent1">
                    <a:lumMod val="40000"/>
                    <a:lumOff val="60000"/>
                  </a:schemeClr>
                </a:solidFill>
              </a:rPr>
              <a:t>Incorporating Context-Aware Triggers: </a:t>
            </a:r>
          </a:p>
          <a:p>
            <a:pPr marL="377886" lvl="1" indent="0" algn="just">
              <a:buNone/>
            </a:pPr>
            <a:r>
              <a:rPr lang="en-US" sz="1900" dirty="0"/>
              <a:t>Context-aware malware works by exploiting weaknesses of the automated sandbox technology. For example, what is sometimes referred to as “logic bombs” can delay code detonation for a specified period or until triggers occur that typically only happen in an end user’s system—like system reboots or keyboard and mouse interactions.</a:t>
            </a:r>
          </a:p>
        </p:txBody>
      </p:sp>
    </p:spTree>
    <p:extLst>
      <p:ext uri="{BB962C8B-B14F-4D97-AF65-F5344CB8AC3E}">
        <p14:creationId xmlns:p14="http://schemas.microsoft.com/office/powerpoint/2010/main" val="2398852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Limitation of Sandboxes</a:t>
            </a:r>
          </a:p>
        </p:txBody>
      </p:sp>
      <p:sp>
        <p:nvSpPr>
          <p:cNvPr id="3" name="Content Placeholder 2"/>
          <p:cNvSpPr>
            <a:spLocks noGrp="1"/>
          </p:cNvSpPr>
          <p:nvPr>
            <p:ph idx="1"/>
          </p:nvPr>
        </p:nvSpPr>
        <p:spPr>
          <a:xfrm>
            <a:off x="1218883" y="1701797"/>
            <a:ext cx="10057129" cy="4462272"/>
          </a:xfrm>
        </p:spPr>
        <p:txBody>
          <a:bodyPr>
            <a:normAutofit/>
          </a:bodyPr>
          <a:lstStyle/>
          <a:p>
            <a:pPr algn="just"/>
            <a:endParaRPr lang="en-US" sz="2000" dirty="0"/>
          </a:p>
          <a:p>
            <a:pPr algn="just">
              <a:buFont typeface="Wingdings" panose="05000000000000000000" pitchFamily="2" charset="2"/>
              <a:buChar char="q"/>
            </a:pPr>
            <a:r>
              <a:rPr lang="en-US" sz="2000" dirty="0"/>
              <a:t>It can be detected by sophisticated malwares and malwares can hide their malicious activity.</a:t>
            </a:r>
          </a:p>
          <a:p>
            <a:pPr algn="just">
              <a:buFont typeface="Wingdings" panose="05000000000000000000" pitchFamily="2" charset="2"/>
              <a:buChar char="q"/>
            </a:pPr>
            <a:r>
              <a:rPr lang="en-US" sz="2000" dirty="0"/>
              <a:t>If the malware sample is shared with online free solutions and detected by them, you are basically informing the attacker that the malware has been detected.</a:t>
            </a:r>
          </a:p>
          <a:p>
            <a:pPr algn="just">
              <a:buFont typeface="Wingdings" panose="05000000000000000000" pitchFamily="2" charset="2"/>
              <a:buChar char="q"/>
            </a:pPr>
            <a:r>
              <a:rPr lang="en-US" sz="2000" dirty="0"/>
              <a:t>Some malwares are written to execute on the specific execution of some event like pressing of specific keys or typing of some string on keyboard or scrolling of mouse</a:t>
            </a:r>
          </a:p>
          <a:p>
            <a:pPr algn="just">
              <a:buFont typeface="Wingdings" panose="05000000000000000000" pitchFamily="2" charset="2"/>
              <a:buChar char="q"/>
            </a:pPr>
            <a:r>
              <a:rPr lang="en-US" sz="2000" dirty="0"/>
              <a:t>Deploying a sandbox is a very delicate process with many steps and pitfalls.</a:t>
            </a:r>
          </a:p>
        </p:txBody>
      </p:sp>
    </p:spTree>
    <p:extLst>
      <p:ext uri="{BB962C8B-B14F-4D97-AF65-F5344CB8AC3E}">
        <p14:creationId xmlns:p14="http://schemas.microsoft.com/office/powerpoint/2010/main" val="1436456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51212" y="2743200"/>
            <a:ext cx="5601175" cy="923330"/>
          </a:xfrm>
          <a:prstGeom prst="rect">
            <a:avLst/>
          </a:prstGeom>
          <a:noFill/>
        </p:spPr>
        <p:txBody>
          <a:bodyPr wrap="square" lIns="91440" tIns="45720" rIns="91440" bIns="45720">
            <a:spAutoFit/>
          </a:bodyPr>
          <a:lstStyle/>
          <a:p>
            <a:pPr algn="ctr"/>
            <a:r>
              <a:rPr lang="en-US" sz="5400" b="1" spc="600" dirty="0">
                <a:ln w="0"/>
                <a:solidFill>
                  <a:schemeClr val="accent1">
                    <a:lumMod val="60000"/>
                    <a:lumOff val="40000"/>
                  </a:schemeClr>
                </a:solidFill>
                <a:effectLst>
                  <a:reflection blurRad="6350" stA="53000" endA="300" endPos="35500" dir="5400000" sy="-90000" algn="bl" rotWithShape="0"/>
                </a:effectLst>
                <a:latin typeface="Dubai" panose="020B0503030403030204" pitchFamily="34" charset="-78"/>
                <a:cs typeface="Dubai" panose="020B0503030403030204" pitchFamily="34" charset="-78"/>
              </a:rPr>
              <a:t>THANK YOU</a:t>
            </a:r>
          </a:p>
        </p:txBody>
      </p:sp>
    </p:spTree>
    <p:extLst>
      <p:ext uri="{BB962C8B-B14F-4D97-AF65-F5344CB8AC3E}">
        <p14:creationId xmlns:p14="http://schemas.microsoft.com/office/powerpoint/2010/main" val="2062810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Sandbox Security Implementations</a:t>
            </a:r>
          </a:p>
        </p:txBody>
      </p:sp>
      <p:sp>
        <p:nvSpPr>
          <p:cNvPr id="3" name="Content Placeholder 2"/>
          <p:cNvSpPr>
            <a:spLocks noGrp="1"/>
          </p:cNvSpPr>
          <p:nvPr>
            <p:ph idx="1"/>
          </p:nvPr>
        </p:nvSpPr>
        <p:spPr>
          <a:xfrm>
            <a:off x="1218882" y="1701797"/>
            <a:ext cx="10360501" cy="4462272"/>
          </a:xfrm>
        </p:spPr>
        <p:txBody>
          <a:bodyPr>
            <a:normAutofit fontScale="85000" lnSpcReduction="20000"/>
          </a:bodyPr>
          <a:lstStyle/>
          <a:p>
            <a:pPr marL="0" indent="0">
              <a:buNone/>
            </a:pPr>
            <a:endParaRPr lang="en-US" sz="2000" dirty="0"/>
          </a:p>
          <a:p>
            <a:pPr marL="0" indent="0" algn="justLow">
              <a:buNone/>
            </a:pPr>
            <a:r>
              <a:rPr lang="en-US" sz="2200" dirty="0"/>
              <a:t>There are several options for sandbox implementation that may be more or less appropriate depending on your organization’s needs. Three varieties of sandbox implementation include:</a:t>
            </a:r>
          </a:p>
          <a:p>
            <a:pPr algn="just" fontAlgn="base">
              <a:buFont typeface="Wingdings" panose="05000000000000000000" pitchFamily="2" charset="2"/>
              <a:buChar char="q"/>
            </a:pPr>
            <a:endParaRPr lang="en-US" sz="2200" dirty="0">
              <a:solidFill>
                <a:schemeClr val="accent1">
                  <a:lumMod val="40000"/>
                  <a:lumOff val="60000"/>
                </a:schemeClr>
              </a:solidFill>
            </a:endParaRPr>
          </a:p>
          <a:p>
            <a:pPr algn="just" fontAlgn="base">
              <a:buFont typeface="Wingdings" panose="05000000000000000000" pitchFamily="2" charset="2"/>
              <a:buChar char="q"/>
            </a:pPr>
            <a:r>
              <a:rPr lang="en-US" sz="2200" dirty="0">
                <a:solidFill>
                  <a:schemeClr val="accent1">
                    <a:lumMod val="40000"/>
                    <a:lumOff val="60000"/>
                  </a:schemeClr>
                </a:solidFill>
              </a:rPr>
              <a:t>Emulation of an actual device. </a:t>
            </a:r>
          </a:p>
          <a:p>
            <a:pPr marL="377886" lvl="1" indent="0" algn="just" fontAlgn="base">
              <a:buNone/>
            </a:pPr>
            <a:r>
              <a:rPr lang="en-US" sz="2200" dirty="0"/>
              <a:t>This could be emulation of a desktop or mobile device. In either case, the application being tested must have access to the same resources as the code being analyzed, including CPU, memory and storage.</a:t>
            </a:r>
          </a:p>
          <a:p>
            <a:pPr algn="just" fontAlgn="base">
              <a:buFont typeface="Wingdings" panose="05000000000000000000" pitchFamily="2" charset="2"/>
              <a:buChar char="q"/>
            </a:pPr>
            <a:r>
              <a:rPr lang="en-US" sz="2200" dirty="0">
                <a:solidFill>
                  <a:schemeClr val="accent1">
                    <a:lumMod val="40000"/>
                    <a:lumOff val="60000"/>
                  </a:schemeClr>
                </a:solidFill>
              </a:rPr>
              <a:t>Emulation of the target operating system. </a:t>
            </a:r>
          </a:p>
          <a:p>
            <a:pPr marL="377886" lvl="1" indent="0" algn="just" fontAlgn="base">
              <a:buNone/>
            </a:pPr>
            <a:r>
              <a:rPr lang="en-US" sz="2200" dirty="0"/>
              <a:t>Using a virtual machine, the application must have access to the operating system. With a virtual machine, the sandbox is isolated from the underlying physical hardware but has access to the installed operating system.</a:t>
            </a:r>
          </a:p>
          <a:p>
            <a:pPr algn="just" fontAlgn="base">
              <a:buFont typeface="Wingdings" panose="05000000000000000000" pitchFamily="2" charset="2"/>
              <a:buChar char="q"/>
            </a:pPr>
            <a:r>
              <a:rPr lang="en-US" sz="2200" dirty="0">
                <a:solidFill>
                  <a:schemeClr val="accent1">
                    <a:lumMod val="40000"/>
                    <a:lumOff val="60000"/>
                  </a:schemeClr>
                </a:solidFill>
              </a:rPr>
              <a:t>Virtualized environment. </a:t>
            </a:r>
          </a:p>
          <a:p>
            <a:pPr marL="377886" lvl="1" indent="0" algn="just" fontAlgn="base">
              <a:buNone/>
            </a:pPr>
            <a:r>
              <a:rPr lang="en-US" sz="2200" dirty="0"/>
              <a:t>Usually, a sandbox is on a virtual machine so that it has no access to physical resources but can access virtualized hardware.</a:t>
            </a:r>
          </a:p>
        </p:txBody>
      </p:sp>
    </p:spTree>
    <p:extLst>
      <p:ext uri="{BB962C8B-B14F-4D97-AF65-F5344CB8AC3E}">
        <p14:creationId xmlns:p14="http://schemas.microsoft.com/office/powerpoint/2010/main" val="184279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152400"/>
            <a:ext cx="10360501" cy="1223963"/>
          </a:xfrm>
        </p:spPr>
        <p:txBody>
          <a:bodyPr/>
          <a:lstStyle/>
          <a:p>
            <a:r>
              <a:rPr lang="en-US" b="1" dirty="0"/>
              <a:t>Features of Sandbox</a:t>
            </a:r>
          </a:p>
        </p:txBody>
      </p:sp>
      <p:sp>
        <p:nvSpPr>
          <p:cNvPr id="3" name="Content Placeholder 2"/>
          <p:cNvSpPr>
            <a:spLocks noGrp="1"/>
          </p:cNvSpPr>
          <p:nvPr>
            <p:ph idx="1"/>
          </p:nvPr>
        </p:nvSpPr>
        <p:spPr>
          <a:xfrm>
            <a:off x="1218883" y="1701797"/>
            <a:ext cx="10360501" cy="4462272"/>
          </a:xfrm>
        </p:spPr>
        <p:txBody>
          <a:bodyPr>
            <a:noAutofit/>
          </a:bodyPr>
          <a:lstStyle/>
          <a:p>
            <a:pPr marL="0" indent="0" algn="just">
              <a:buNone/>
            </a:pPr>
            <a:r>
              <a:rPr lang="en-US" sz="1900" dirty="0"/>
              <a:t>Main methodologies to analyze malware for observing functional characteristics in a controlled environment like sandbox is based on: </a:t>
            </a:r>
          </a:p>
          <a:p>
            <a:pPr marL="457200" indent="-457200" algn="just">
              <a:buFont typeface="+mj-lt"/>
              <a:buAutoNum type="alphaLcParenR"/>
            </a:pPr>
            <a:r>
              <a:rPr lang="en-US" sz="1900" dirty="0"/>
              <a:t>comparison of the operating system status before and immediately after the malware execution.</a:t>
            </a:r>
          </a:p>
          <a:p>
            <a:pPr marL="457200" indent="-457200" algn="just">
              <a:buFont typeface="+mj-lt"/>
              <a:buAutoNum type="alphaLcParenR"/>
            </a:pPr>
            <a:r>
              <a:rPr lang="en-US" sz="1900" dirty="0"/>
              <a:t>runtime actions monitoring </a:t>
            </a:r>
          </a:p>
          <a:p>
            <a:pPr marL="2511113" lvl="8" indent="0" algn="just">
              <a:buNone/>
            </a:pPr>
            <a:r>
              <a:rPr lang="en-US" dirty="0">
                <a:solidFill>
                  <a:schemeClr val="accent1">
                    <a:lumMod val="40000"/>
                    <a:lumOff val="60000"/>
                  </a:schemeClr>
                </a:solidFill>
              </a:rPr>
              <a:t>    </a:t>
            </a:r>
          </a:p>
          <a:p>
            <a:pPr marL="2511113" lvl="8" indent="0" algn="just">
              <a:buNone/>
            </a:pPr>
            <a:r>
              <a:rPr lang="en-US" dirty="0">
                <a:solidFill>
                  <a:schemeClr val="accent1">
                    <a:lumMod val="40000"/>
                    <a:lumOff val="60000"/>
                  </a:schemeClr>
                </a:solidFill>
              </a:rPr>
              <a:t>  Sandbox features include monitoring of: </a:t>
            </a:r>
          </a:p>
        </p:txBody>
      </p:sp>
      <p:graphicFrame>
        <p:nvGraphicFramePr>
          <p:cNvPr id="5" name="Table 4"/>
          <p:cNvGraphicFramePr>
            <a:graphicFrameLocks noGrp="1"/>
          </p:cNvGraphicFramePr>
          <p:nvPr>
            <p:extLst>
              <p:ext uri="{D42A27DB-BD31-4B8C-83A1-F6EECF244321}">
                <p14:modId xmlns:p14="http://schemas.microsoft.com/office/powerpoint/2010/main" val="2417747550"/>
              </p:ext>
            </p:extLst>
          </p:nvPr>
        </p:nvGraphicFramePr>
        <p:xfrm>
          <a:off x="1712833" y="4262621"/>
          <a:ext cx="9372600" cy="2104645"/>
        </p:xfrm>
        <a:graphic>
          <a:graphicData uri="http://schemas.openxmlformats.org/drawingml/2006/table">
            <a:tbl>
              <a:tblPr firstRow="1" bandRow="1">
                <a:tableStyleId>{2D5ABB26-0587-4C30-8999-92F81FD0307C}</a:tableStyleId>
              </a:tblPr>
              <a:tblGrid>
                <a:gridCol w="5216054">
                  <a:extLst>
                    <a:ext uri="{9D8B030D-6E8A-4147-A177-3AD203B41FA5}">
                      <a16:colId xmlns:a16="http://schemas.microsoft.com/office/drawing/2014/main" val="20000"/>
                    </a:ext>
                  </a:extLst>
                </a:gridCol>
                <a:gridCol w="4156546">
                  <a:extLst>
                    <a:ext uri="{9D8B030D-6E8A-4147-A177-3AD203B41FA5}">
                      <a16:colId xmlns:a16="http://schemas.microsoft.com/office/drawing/2014/main" val="20001"/>
                    </a:ext>
                  </a:extLst>
                </a:gridCol>
              </a:tblGrid>
              <a:tr h="592070">
                <a:tc>
                  <a:txBody>
                    <a:bodyPr/>
                    <a:lstStyle/>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900" dirty="0"/>
                        <a:t>created or modified files</a:t>
                      </a:r>
                    </a:p>
                  </a:txBody>
                  <a:tcPr/>
                </a:tc>
                <a:tc>
                  <a:txBody>
                    <a:bodyPr/>
                    <a:lstStyle/>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900" dirty="0"/>
                        <a:t>created process</a:t>
                      </a:r>
                    </a:p>
                    <a:p>
                      <a:endParaRPr lang="en-US" sz="1900" dirty="0"/>
                    </a:p>
                  </a:txBody>
                  <a:tcPr/>
                </a:tc>
                <a:extLst>
                  <a:ext uri="{0D108BD9-81ED-4DB2-BD59-A6C34878D82A}">
                    <a16:rowId xmlns:a16="http://schemas.microsoft.com/office/drawing/2014/main" val="10000"/>
                  </a:ext>
                </a:extLst>
              </a:tr>
              <a:tr h="592070">
                <a:tc>
                  <a:txBody>
                    <a:bodyPr/>
                    <a:lstStyle/>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900" dirty="0"/>
                        <a:t>access or system registry key modifications </a:t>
                      </a:r>
                    </a:p>
                    <a:p>
                      <a:endParaRPr lang="en-US" sz="1900" dirty="0"/>
                    </a:p>
                  </a:txBody>
                  <a:tcPr/>
                </a:tc>
                <a:tc>
                  <a:txBody>
                    <a:bodyPr/>
                    <a:lstStyle/>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900" dirty="0"/>
                        <a:t>instanced network connections</a:t>
                      </a:r>
                    </a:p>
                    <a:p>
                      <a:endParaRPr lang="en-US" sz="1900" dirty="0"/>
                    </a:p>
                  </a:txBody>
                  <a:tcPr/>
                </a:tc>
                <a:extLst>
                  <a:ext uri="{0D108BD9-81ED-4DB2-BD59-A6C34878D82A}">
                    <a16:rowId xmlns:a16="http://schemas.microsoft.com/office/drawing/2014/main" val="10001"/>
                  </a:ext>
                </a:extLst>
              </a:tr>
              <a:tr h="763525">
                <a:tc>
                  <a:txBody>
                    <a:bodyPr/>
                    <a:lstStyle/>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900" dirty="0"/>
                        <a:t>dynamic loaded libraries</a:t>
                      </a:r>
                    </a:p>
                    <a:p>
                      <a:endParaRPr lang="en-US" sz="1900" dirty="0"/>
                    </a:p>
                  </a:txBody>
                  <a:tcPr/>
                </a:tc>
                <a:tc>
                  <a:txBody>
                    <a:bodyPr/>
                    <a:lstStyle/>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sz="1900" dirty="0"/>
                        <a:t>data transmitted over the network</a:t>
                      </a:r>
                    </a:p>
                    <a:p>
                      <a:endParaRPr lang="en-US" sz="19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38560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Benefits of Sandboxing</a:t>
            </a:r>
          </a:p>
        </p:txBody>
      </p:sp>
      <p:sp>
        <p:nvSpPr>
          <p:cNvPr id="3" name="Content Placeholder 2"/>
          <p:cNvSpPr>
            <a:spLocks noGrp="1"/>
          </p:cNvSpPr>
          <p:nvPr>
            <p:ph idx="1"/>
          </p:nvPr>
        </p:nvSpPr>
        <p:spPr>
          <a:xfrm>
            <a:off x="1218883" y="1701797"/>
            <a:ext cx="10363517" cy="4462272"/>
          </a:xfrm>
        </p:spPr>
        <p:txBody>
          <a:bodyPr>
            <a:normAutofit/>
          </a:bodyPr>
          <a:lstStyle/>
          <a:p>
            <a:endParaRPr lang="en-US" dirty="0"/>
          </a:p>
          <a:p>
            <a:pPr algn="just">
              <a:buFont typeface="Wingdings" panose="05000000000000000000" pitchFamily="2" charset="2"/>
              <a:buChar char="q"/>
            </a:pPr>
            <a:r>
              <a:rPr lang="en-US" sz="2000" dirty="0">
                <a:solidFill>
                  <a:schemeClr val="accent1">
                    <a:lumMod val="40000"/>
                    <a:lumOff val="60000"/>
                  </a:schemeClr>
                </a:solidFill>
              </a:rPr>
              <a:t>Does not risk your host devices or operating systems. </a:t>
            </a:r>
          </a:p>
          <a:p>
            <a:pPr lvl="1" algn="just">
              <a:buFont typeface="Wingdings" panose="05000000000000000000" pitchFamily="2" charset="2"/>
              <a:buChar char="q"/>
            </a:pPr>
            <a:r>
              <a:rPr lang="en-US" sz="1600" dirty="0">
                <a:solidFill>
                  <a:schemeClr val="accent1">
                    <a:lumMod val="40000"/>
                    <a:lumOff val="60000"/>
                  </a:schemeClr>
                </a:solidFill>
              </a:rPr>
              <a:t>I</a:t>
            </a:r>
            <a:r>
              <a:rPr lang="en-US" sz="1600" dirty="0"/>
              <a:t>t prevents your host devices and  </a:t>
            </a:r>
            <a:br>
              <a:rPr lang="en-US" sz="1600" dirty="0"/>
            </a:br>
            <a:r>
              <a:rPr lang="en-US" sz="1600" dirty="0"/>
              <a:t> operating systems from being exposed to potential threats.</a:t>
            </a:r>
          </a:p>
          <a:p>
            <a:pPr algn="just">
              <a:buFont typeface="Wingdings" panose="05000000000000000000" pitchFamily="2" charset="2"/>
              <a:buChar char="q"/>
            </a:pPr>
            <a:r>
              <a:rPr lang="en-US" sz="2000" dirty="0">
                <a:solidFill>
                  <a:schemeClr val="accent1">
                    <a:lumMod val="40000"/>
                    <a:lumOff val="60000"/>
                  </a:schemeClr>
                </a:solidFill>
              </a:rPr>
              <a:t>Quarantine zero-day threats.</a:t>
            </a:r>
          </a:p>
          <a:p>
            <a:pPr lvl="1" algn="just">
              <a:buFont typeface="Wingdings" panose="05000000000000000000" pitchFamily="2" charset="2"/>
              <a:buChar char="q"/>
            </a:pPr>
            <a:r>
              <a:rPr lang="en-US" sz="1600" dirty="0"/>
              <a:t>Zero-day threats refer to vulnerabilities or exploits for which there is no known fix or defense at the time of their discovery. These threats are particularly challenging because they exploit security flaws before available patches or signatures.</a:t>
            </a:r>
          </a:p>
          <a:p>
            <a:pPr lvl="1" algn="just">
              <a:buFont typeface="Wingdings" panose="05000000000000000000" pitchFamily="2" charset="2"/>
              <a:buChar char="q"/>
            </a:pPr>
            <a:r>
              <a:rPr lang="en-US" sz="1600" dirty="0"/>
              <a:t>With sandboxing, you can quarantine and eliminate zero-day threats.</a:t>
            </a:r>
          </a:p>
          <a:p>
            <a:pPr lvl="1" algn="just">
              <a:buFont typeface="Wingdings" panose="05000000000000000000" pitchFamily="2" charset="2"/>
              <a:buChar char="q"/>
            </a:pPr>
            <a:r>
              <a:rPr lang="en-US" sz="1600" dirty="0"/>
              <a:t>When a suspicious file is identified, sandboxing allows for the quarantine and isolation of that file within the sandbox environment. This prevents the potential threat from spreading to other systems on the network.</a:t>
            </a:r>
          </a:p>
        </p:txBody>
      </p:sp>
    </p:spTree>
    <p:extLst>
      <p:ext uri="{BB962C8B-B14F-4D97-AF65-F5344CB8AC3E}">
        <p14:creationId xmlns:p14="http://schemas.microsoft.com/office/powerpoint/2010/main" val="393560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Available Sandboxes</a:t>
            </a:r>
          </a:p>
        </p:txBody>
      </p:sp>
      <p:sp>
        <p:nvSpPr>
          <p:cNvPr id="3" name="Content Placeholder 2"/>
          <p:cNvSpPr>
            <a:spLocks noGrp="1"/>
          </p:cNvSpPr>
          <p:nvPr>
            <p:ph idx="1"/>
          </p:nvPr>
        </p:nvSpPr>
        <p:spPr>
          <a:xfrm>
            <a:off x="1218883" y="1701797"/>
            <a:ext cx="10360501" cy="4462272"/>
          </a:xfrm>
        </p:spPr>
        <p:txBody>
          <a:bodyPr>
            <a:normAutofit/>
          </a:bodyPr>
          <a:lstStyle/>
          <a:p>
            <a:pPr algn="just">
              <a:buFont typeface="Wingdings" panose="05000000000000000000" pitchFamily="2" charset="2"/>
              <a:buChar char="q"/>
            </a:pPr>
            <a:endParaRPr lang="en-US" sz="1900" dirty="0">
              <a:solidFill>
                <a:schemeClr val="accent1">
                  <a:lumMod val="40000"/>
                  <a:lumOff val="60000"/>
                </a:schemeClr>
              </a:solidFill>
            </a:endParaRPr>
          </a:p>
          <a:p>
            <a:pPr algn="just">
              <a:buFont typeface="Wingdings" panose="05000000000000000000" pitchFamily="2" charset="2"/>
              <a:buChar char="q"/>
            </a:pPr>
            <a:r>
              <a:rPr lang="en-US" sz="1900" dirty="0">
                <a:solidFill>
                  <a:schemeClr val="accent1">
                    <a:lumMod val="40000"/>
                    <a:lumOff val="60000"/>
                  </a:schemeClr>
                </a:solidFill>
              </a:rPr>
              <a:t>Cuckoo Sandbox</a:t>
            </a:r>
          </a:p>
          <a:p>
            <a:pPr marL="377886" lvl="1" indent="0" algn="just">
              <a:buNone/>
            </a:pPr>
            <a:r>
              <a:rPr lang="en-US" sz="1900" dirty="0"/>
              <a:t>is the leading open-source automated malware analysis system. You can throw any suspicious file at it. In a matter of minutes, Cuckoo will provide a detailed report outlining the behavior of the file when executed inside a realistic but isolated environment.</a:t>
            </a:r>
          </a:p>
          <a:p>
            <a:pPr algn="just">
              <a:buFont typeface="Wingdings" panose="05000000000000000000" pitchFamily="2" charset="2"/>
              <a:buChar char="q"/>
            </a:pPr>
            <a:r>
              <a:rPr lang="en-US" sz="1900" dirty="0">
                <a:solidFill>
                  <a:schemeClr val="accent1">
                    <a:lumMod val="40000"/>
                    <a:lumOff val="60000"/>
                  </a:schemeClr>
                </a:solidFill>
              </a:rPr>
              <a:t>Joe Sandbox</a:t>
            </a:r>
          </a:p>
          <a:p>
            <a:pPr marL="377886" lvl="1" indent="0" algn="just">
              <a:buNone/>
            </a:pPr>
            <a:r>
              <a:rPr lang="en-US" sz="1900" dirty="0"/>
              <a:t>Joe Sandbox is an online sandbox that detects and analyzes potential malicious files and URLs for suspicious activities on Windows, Android, Mac OS, Linux, and iOS. This tool performs deep malware analysis and generates detailed reports in several formats. It provides a community version with many powerful features that help cyber experts and users with threat analysis.</a:t>
            </a:r>
          </a:p>
          <a:p>
            <a:pPr algn="just">
              <a:buFont typeface="Wingdings" panose="05000000000000000000" pitchFamily="2" charset="2"/>
              <a:buChar char="q"/>
            </a:pPr>
            <a:r>
              <a:rPr lang="en-US" sz="1900" dirty="0">
                <a:solidFill>
                  <a:schemeClr val="accent1">
                    <a:lumMod val="40000"/>
                    <a:lumOff val="60000"/>
                  </a:schemeClr>
                </a:solidFill>
              </a:rPr>
              <a:t>Falcon Sandbox</a:t>
            </a:r>
          </a:p>
          <a:p>
            <a:pPr marL="377886" lvl="1" indent="0" algn="just">
              <a:buNone/>
            </a:pPr>
            <a:r>
              <a:rPr lang="en-US" sz="1900" dirty="0"/>
              <a:t>Falcon Sandbox performs deep analysis of evasive and unknown threats and enriches the results with threat intelligence. </a:t>
            </a:r>
          </a:p>
          <a:p>
            <a:endParaRPr lang="en-US" sz="2000" dirty="0"/>
          </a:p>
        </p:txBody>
      </p:sp>
    </p:spTree>
    <p:extLst>
      <p:ext uri="{BB962C8B-B14F-4D97-AF65-F5344CB8AC3E}">
        <p14:creationId xmlns:p14="http://schemas.microsoft.com/office/powerpoint/2010/main" val="4003821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Available Sandboxes</a:t>
            </a:r>
          </a:p>
        </p:txBody>
      </p:sp>
      <p:sp>
        <p:nvSpPr>
          <p:cNvPr id="3" name="Content Placeholder 2"/>
          <p:cNvSpPr>
            <a:spLocks noGrp="1"/>
          </p:cNvSpPr>
          <p:nvPr>
            <p:ph idx="1"/>
          </p:nvPr>
        </p:nvSpPr>
        <p:spPr>
          <a:xfrm>
            <a:off x="1218883" y="1066800"/>
            <a:ext cx="9828529" cy="5334000"/>
          </a:xfrm>
        </p:spPr>
        <p:txBody>
          <a:bodyPr>
            <a:noAutofit/>
          </a:bodyPr>
          <a:lstStyle/>
          <a:p>
            <a:pPr>
              <a:buFont typeface="Wingdings" panose="05000000000000000000" pitchFamily="2" charset="2"/>
              <a:buChar char="q"/>
            </a:pPr>
            <a:endParaRPr lang="en-US" sz="1800" dirty="0"/>
          </a:p>
          <a:p>
            <a:pPr algn="just">
              <a:buFont typeface="Wingdings" panose="05000000000000000000" pitchFamily="2" charset="2"/>
              <a:buChar char="q"/>
            </a:pPr>
            <a:r>
              <a:rPr lang="en-US" sz="1800" dirty="0" err="1">
                <a:solidFill>
                  <a:schemeClr val="accent1">
                    <a:lumMod val="40000"/>
                    <a:lumOff val="60000"/>
                  </a:schemeClr>
                </a:solidFill>
              </a:rPr>
              <a:t>Any.Run</a:t>
            </a:r>
            <a:endParaRPr lang="en-US" sz="1800" dirty="0">
              <a:solidFill>
                <a:schemeClr val="accent1">
                  <a:lumMod val="40000"/>
                  <a:lumOff val="60000"/>
                </a:schemeClr>
              </a:solidFill>
            </a:endParaRPr>
          </a:p>
          <a:p>
            <a:pPr lvl="1" algn="just">
              <a:buFont typeface="Wingdings" panose="05000000000000000000" pitchFamily="2" charset="2"/>
              <a:buChar char="q"/>
            </a:pPr>
            <a:r>
              <a:rPr lang="en-US" sz="1400" dirty="0" err="1">
                <a:solidFill>
                  <a:srgbClr val="FFFF00"/>
                </a:solidFill>
              </a:rPr>
              <a:t>Any.Run</a:t>
            </a:r>
            <a:r>
              <a:rPr lang="en-US" sz="1400" dirty="0">
                <a:solidFill>
                  <a:srgbClr val="FFFF00"/>
                </a:solidFill>
              </a:rPr>
              <a:t> </a:t>
            </a:r>
            <a:r>
              <a:rPr lang="en-US" sz="1400" dirty="0"/>
              <a:t>is a tool that allows users to play with malware in a secure environment. This interactive tool provides dynamic analysis and static analysis on Windows machines. It parses the events happening during the execution of one or more processes. The free community version is powerful, with many resources that either users or cyber experts can use.</a:t>
            </a:r>
          </a:p>
          <a:p>
            <a:pPr algn="just">
              <a:buFont typeface="Wingdings" panose="05000000000000000000" pitchFamily="2" charset="2"/>
              <a:buChar char="q"/>
            </a:pPr>
            <a:r>
              <a:rPr lang="en-US" sz="1800" dirty="0" err="1">
                <a:solidFill>
                  <a:schemeClr val="accent1">
                    <a:lumMod val="40000"/>
                    <a:lumOff val="60000"/>
                  </a:schemeClr>
                </a:solidFill>
              </a:rPr>
              <a:t>Tri.age</a:t>
            </a:r>
            <a:endParaRPr lang="en-US" sz="1800" dirty="0">
              <a:solidFill>
                <a:schemeClr val="accent1">
                  <a:lumMod val="40000"/>
                  <a:lumOff val="60000"/>
                </a:schemeClr>
              </a:solidFill>
            </a:endParaRPr>
          </a:p>
          <a:p>
            <a:pPr lvl="1" algn="just">
              <a:buFont typeface="Wingdings" panose="05000000000000000000" pitchFamily="2" charset="2"/>
              <a:buChar char="q"/>
            </a:pPr>
            <a:r>
              <a:rPr lang="en-US" sz="1400" dirty="0"/>
              <a:t>Hatching Triage is a malware analysis sandbox developed to support cross-platforms such as Windows, Android, Linux, and </a:t>
            </a:r>
            <a:r>
              <a:rPr lang="en-US" sz="1400" dirty="0" err="1"/>
              <a:t>macOS</a:t>
            </a:r>
            <a:r>
              <a:rPr lang="en-US" sz="1400" dirty="0"/>
              <a:t>. The tool has high-volume malware analysis capabilities and malware configuration extraction for dozens of malware families. It also provides a community version and can be used to extract information about emergent threats, including malware and suspicious URLs</a:t>
            </a:r>
            <a:r>
              <a:rPr lang="en-US" sz="1600" dirty="0"/>
              <a:t>.</a:t>
            </a:r>
          </a:p>
          <a:p>
            <a:pPr algn="just">
              <a:buFont typeface="Wingdings" panose="05000000000000000000" pitchFamily="2" charset="2"/>
              <a:buChar char="q"/>
            </a:pPr>
            <a:r>
              <a:rPr lang="en-US" sz="1800" dirty="0">
                <a:solidFill>
                  <a:schemeClr val="accent1">
                    <a:lumMod val="40000"/>
                    <a:lumOff val="60000"/>
                  </a:schemeClr>
                </a:solidFill>
              </a:rPr>
              <a:t>urlscan.io</a:t>
            </a:r>
          </a:p>
          <a:p>
            <a:pPr lvl="1" algn="just">
              <a:buFont typeface="Wingdings" panose="05000000000000000000" pitchFamily="2" charset="2"/>
              <a:buChar char="q"/>
            </a:pPr>
            <a:r>
              <a:rPr lang="en-US" sz="1600" dirty="0" err="1"/>
              <a:t>URLscan</a:t>
            </a:r>
            <a:r>
              <a:rPr lang="en-US" sz="1600" dirty="0"/>
              <a:t> is a simple and effective sandbox for websites. This tool allows us to find and analyze malicious websites and phishing URLs. It provides different utilities for monitoring websites, like health checks and screenshots.</a:t>
            </a:r>
          </a:p>
          <a:p>
            <a:pPr lvl="1" algn="just">
              <a:buFont typeface="Wingdings" panose="05000000000000000000" pitchFamily="2" charset="2"/>
              <a:buChar char="q"/>
            </a:pPr>
            <a:endParaRPr lang="en-US" sz="1600" dirty="0"/>
          </a:p>
          <a:p>
            <a:pPr lvl="1" algn="just">
              <a:buFont typeface="Wingdings" panose="05000000000000000000" pitchFamily="2" charset="2"/>
              <a:buChar char="q"/>
            </a:pPr>
            <a:endParaRPr lang="en-US" sz="1600" dirty="0"/>
          </a:p>
          <a:p>
            <a:pPr marL="377886" lvl="1" indent="0">
              <a:buNone/>
            </a:pPr>
            <a:br>
              <a:rPr lang="en-US" sz="1400" dirty="0"/>
            </a:br>
            <a:endParaRPr lang="en-US" sz="1400" b="1" dirty="0"/>
          </a:p>
        </p:txBody>
      </p:sp>
      <p:sp>
        <p:nvSpPr>
          <p:cNvPr id="5" name="Rectangle 4"/>
          <p:cNvSpPr/>
          <p:nvPr/>
        </p:nvSpPr>
        <p:spPr>
          <a:xfrm>
            <a:off x="1827211" y="2428922"/>
            <a:ext cx="1356910" cy="307777"/>
          </a:xfrm>
          <a:prstGeom prst="rect">
            <a:avLst/>
          </a:prstGeom>
        </p:spPr>
        <p:txBody>
          <a:bodyPr wrap="none">
            <a:spAutoFit/>
          </a:bodyPr>
          <a:lstStyle/>
          <a:p>
            <a:r>
              <a:rPr lang="en-US" sz="1400" dirty="0">
                <a:solidFill>
                  <a:srgbClr val="FFFF00"/>
                </a:solidFill>
              </a:rPr>
              <a:t>https://any.run/</a:t>
            </a:r>
          </a:p>
        </p:txBody>
      </p:sp>
      <p:sp>
        <p:nvSpPr>
          <p:cNvPr id="7" name="Rectangle 6"/>
          <p:cNvSpPr/>
          <p:nvPr/>
        </p:nvSpPr>
        <p:spPr>
          <a:xfrm>
            <a:off x="1827211" y="6231523"/>
            <a:ext cx="8416246" cy="338554"/>
          </a:xfrm>
          <a:prstGeom prst="rect">
            <a:avLst/>
          </a:prstGeom>
        </p:spPr>
        <p:txBody>
          <a:bodyPr wrap="square">
            <a:spAutoFit/>
          </a:bodyPr>
          <a:lstStyle/>
          <a:p>
            <a:r>
              <a:rPr lang="en-US" sz="1600" dirty="0">
                <a:solidFill>
                  <a:srgbClr val="FFFF00"/>
                </a:solidFill>
              </a:rPr>
              <a:t>https://resources.infosecinstitute.com/topics/malware-analysis/online-tools-for-malware-analysis/</a:t>
            </a:r>
          </a:p>
        </p:txBody>
      </p:sp>
    </p:spTree>
    <p:extLst>
      <p:ext uri="{BB962C8B-B14F-4D97-AF65-F5344CB8AC3E}">
        <p14:creationId xmlns:p14="http://schemas.microsoft.com/office/powerpoint/2010/main" val="3809637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Hillstone</a:t>
            </a:r>
            <a:r>
              <a:rPr lang="en-US" b="1" dirty="0"/>
              <a:t> Cloud Sandbox: Malicious File Identification</a:t>
            </a:r>
            <a:br>
              <a:rPr lang="en-US" b="1" dirty="0"/>
            </a:br>
            <a:r>
              <a:rPr lang="en-US" b="1" dirty="0"/>
              <a:t>and Detection Platform</a:t>
            </a:r>
          </a:p>
        </p:txBody>
      </p:sp>
      <p:sp>
        <p:nvSpPr>
          <p:cNvPr id="3" name="Content Placeholder 2"/>
          <p:cNvSpPr>
            <a:spLocks noGrp="1"/>
          </p:cNvSpPr>
          <p:nvPr>
            <p:ph idx="1"/>
          </p:nvPr>
        </p:nvSpPr>
        <p:spPr>
          <a:xfrm>
            <a:off x="1218883" y="1371600"/>
            <a:ext cx="10363517" cy="4462272"/>
          </a:xfrm>
        </p:spPr>
        <p:txBody>
          <a:bodyPr>
            <a:normAutofit/>
          </a:bodyPr>
          <a:lstStyle/>
          <a:p>
            <a:pPr>
              <a:buFont typeface="Wingdings" panose="05000000000000000000" pitchFamily="2" charset="2"/>
              <a:buChar char="q"/>
            </a:pPr>
            <a:endParaRPr lang="en-US" sz="2000" dirty="0"/>
          </a:p>
          <a:p>
            <a:pPr algn="just">
              <a:buFont typeface="Wingdings" panose="05000000000000000000" pitchFamily="2" charset="2"/>
              <a:buChar char="q"/>
            </a:pPr>
            <a:r>
              <a:rPr lang="en-US" sz="1900" dirty="0" err="1">
                <a:solidFill>
                  <a:schemeClr val="accent1">
                    <a:lumMod val="40000"/>
                    <a:lumOff val="60000"/>
                  </a:schemeClr>
                </a:solidFill>
              </a:rPr>
              <a:t>Hillstone</a:t>
            </a:r>
            <a:r>
              <a:rPr lang="en-US" sz="1900" dirty="0">
                <a:solidFill>
                  <a:schemeClr val="accent1">
                    <a:lumMod val="40000"/>
                    <a:lumOff val="60000"/>
                  </a:schemeClr>
                </a:solidFill>
              </a:rPr>
              <a:t> Cloud Sandbox</a:t>
            </a:r>
          </a:p>
          <a:p>
            <a:pPr lvl="1" algn="just"/>
            <a:r>
              <a:rPr lang="en-US" sz="1900" dirty="0"/>
              <a:t>Advanced Malware has become so sophisticated that it can easily evade traditional security solutions, including firewalls, IPS, and Anti-Virus technologies. </a:t>
            </a:r>
          </a:p>
          <a:p>
            <a:pPr lvl="1" algn="just"/>
            <a:r>
              <a:rPr lang="en-US" sz="1900" dirty="0"/>
              <a:t>To address advanced malware, the </a:t>
            </a:r>
            <a:r>
              <a:rPr lang="en-US" sz="1900" dirty="0" err="1"/>
              <a:t>Hillstone</a:t>
            </a:r>
            <a:r>
              <a:rPr lang="en-US" sz="1900" dirty="0"/>
              <a:t> Cloud Sandbox delivers a unique, advanced threat detection platform that can emulate the execution environment and analyze all activities related to malicious files, identify advanced threats, and collaborate with existing solutions to provide rapid remediation.</a:t>
            </a:r>
          </a:p>
          <a:p>
            <a:pPr marL="377886" lvl="1" indent="0">
              <a:buNone/>
            </a:pPr>
            <a:br>
              <a:rPr lang="en-US" sz="1600" dirty="0"/>
            </a:br>
            <a:endParaRPr lang="en-US" sz="1600" b="1" dirty="0"/>
          </a:p>
        </p:txBody>
      </p:sp>
      <p:sp>
        <p:nvSpPr>
          <p:cNvPr id="4" name="Rectangle 3"/>
          <p:cNvSpPr/>
          <p:nvPr/>
        </p:nvSpPr>
        <p:spPr>
          <a:xfrm>
            <a:off x="3579812" y="6543077"/>
            <a:ext cx="6019800" cy="276999"/>
          </a:xfrm>
          <a:prstGeom prst="rect">
            <a:avLst/>
          </a:prstGeom>
        </p:spPr>
        <p:txBody>
          <a:bodyPr wrap="square">
            <a:spAutoFit/>
          </a:bodyPr>
          <a:lstStyle/>
          <a:p>
            <a:r>
              <a:rPr lang="en-US" sz="1200" dirty="0">
                <a:solidFill>
                  <a:srgbClr val="FFC000"/>
                </a:solidFill>
              </a:rPr>
              <a:t>https://www.hillstonenet.com/wp-content/uploads/Hillstone_Cloud-Sandbox_V3.1_EN-1.pdf</a:t>
            </a:r>
          </a:p>
        </p:txBody>
      </p:sp>
      <p:pic>
        <p:nvPicPr>
          <p:cNvPr id="5" name="Picture 4"/>
          <p:cNvPicPr>
            <a:picLocks noChangeAspect="1"/>
          </p:cNvPicPr>
          <p:nvPr/>
        </p:nvPicPr>
        <p:blipFill>
          <a:blip r:embed="rId2"/>
          <a:stretch>
            <a:fillRect/>
          </a:stretch>
        </p:blipFill>
        <p:spPr>
          <a:xfrm>
            <a:off x="2208212" y="4019325"/>
            <a:ext cx="8382000" cy="2497626"/>
          </a:xfrm>
          <a:prstGeom prst="rect">
            <a:avLst/>
          </a:prstGeom>
        </p:spPr>
      </p:pic>
    </p:spTree>
    <p:extLst>
      <p:ext uri="{BB962C8B-B14F-4D97-AF65-F5344CB8AC3E}">
        <p14:creationId xmlns:p14="http://schemas.microsoft.com/office/powerpoint/2010/main" val="2945500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http://purl.org/dc/terms/"/>
    <ds:schemaRef ds:uri="http://purl.org/dc/elements/1.1/"/>
    <ds:schemaRef ds:uri="4873beb7-5857-4685-be1f-d57550cc96cc"/>
    <ds:schemaRef ds:uri="http://schemas.microsoft.com/office/2006/documentManagement/types"/>
    <ds:schemaRef ds:uri="http://schemas.microsoft.com/office/infopath/2007/PartnerControls"/>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1533</TotalTime>
  <Words>2682</Words>
  <Application>Microsoft Macintosh PowerPoint</Application>
  <PresentationFormat>Custom</PresentationFormat>
  <Paragraphs>220</Paragraphs>
  <Slides>32</Slides>
  <Notes>1</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Söhne</vt:lpstr>
      <vt:lpstr>Arial</vt:lpstr>
      <vt:lpstr>Calibri</vt:lpstr>
      <vt:lpstr>Courier New</vt:lpstr>
      <vt:lpstr>Dubai</vt:lpstr>
      <vt:lpstr>Wingdings</vt:lpstr>
      <vt:lpstr>Tech 16x9</vt:lpstr>
      <vt:lpstr>SANDBOX TECHNOLOGY</vt:lpstr>
      <vt:lpstr>About Sandbox</vt:lpstr>
      <vt:lpstr>Purpose of a Sandbox</vt:lpstr>
      <vt:lpstr>Sandbox Security Implementations</vt:lpstr>
      <vt:lpstr>Features of Sandbox</vt:lpstr>
      <vt:lpstr>Benefits of Sandboxing</vt:lpstr>
      <vt:lpstr>Available Sandboxes</vt:lpstr>
      <vt:lpstr>Available Sandboxes</vt:lpstr>
      <vt:lpstr>Hillstone Cloud Sandbox: Malicious File Identification and Detection Platform</vt:lpstr>
      <vt:lpstr>Hillstone Cloud Sandbox: Modules</vt:lpstr>
      <vt:lpstr>Malware Analysis Techniques</vt:lpstr>
      <vt:lpstr>Static Analysis</vt:lpstr>
      <vt:lpstr>Static Analysis Techniques</vt:lpstr>
      <vt:lpstr>Dynamic Analysis</vt:lpstr>
      <vt:lpstr>Dynamic Analysis</vt:lpstr>
      <vt:lpstr>Dynamic Analysis</vt:lpstr>
      <vt:lpstr>Dynamic Analysis</vt:lpstr>
      <vt:lpstr>Dynamic Analysis Techniques</vt:lpstr>
      <vt:lpstr>Static vs Dynamic Analysis</vt:lpstr>
      <vt:lpstr>Malware Analysis using Cuckoo Sandbox</vt:lpstr>
      <vt:lpstr>Analysis Process</vt:lpstr>
      <vt:lpstr>Cuckoo Submission</vt:lpstr>
      <vt:lpstr>Cuckoo Processing</vt:lpstr>
      <vt:lpstr>It shows us the summary, as what type of file it is, we can see that it is a executable file, in windows you might get familiar with .exe extension file yes that’s what it is here, beside that we can see some section named as MD5, SHA1.etc with random string attached to it, that’s a HASH a hash is just a one way function and could be generated by any program</vt:lpstr>
      <vt:lpstr>PowerPoint Presentation</vt:lpstr>
      <vt:lpstr>PowerPoint Presentation</vt:lpstr>
      <vt:lpstr>PowerPoint Presentation</vt:lpstr>
      <vt:lpstr>Export Analysis</vt:lpstr>
      <vt:lpstr>JSON Report</vt:lpstr>
      <vt:lpstr>Sandbox Evasion Techniques</vt:lpstr>
      <vt:lpstr>Limitation of Sandboxes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SANDBOXING</dc:title>
  <dc:creator>01-247182-001</dc:creator>
  <cp:lastModifiedBy>아라사하드파하드(정보통신공학부)</cp:lastModifiedBy>
  <cp:revision>56</cp:revision>
  <dcterms:created xsi:type="dcterms:W3CDTF">2021-04-23T15:54:30Z</dcterms:created>
  <dcterms:modified xsi:type="dcterms:W3CDTF">2024-01-10T10:22:32Z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