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4"/>
  </p:sldMasterIdLst>
  <p:notesMasterIdLst>
    <p:notesMasterId r:id="rId27"/>
  </p:notesMasterIdLst>
  <p:sldIdLst>
    <p:sldId id="257" r:id="rId5"/>
    <p:sldId id="267" r:id="rId6"/>
    <p:sldId id="290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305" r:id="rId20"/>
    <p:sldId id="304" r:id="rId21"/>
    <p:sldId id="280" r:id="rId22"/>
    <p:sldId id="287" r:id="rId23"/>
    <p:sldId id="282" r:id="rId24"/>
    <p:sldId id="283" r:id="rId25"/>
    <p:sldId id="28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88489" autoAdjust="0"/>
  </p:normalViewPr>
  <p:slideViewPr>
    <p:cSldViewPr>
      <p:cViewPr varScale="1">
        <p:scale>
          <a:sx n="65" d="100"/>
          <a:sy n="65" d="100"/>
        </p:scale>
        <p:origin x="15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34" charset="-127"/>
              </a:defRPr>
            </a:lvl1pPr>
          </a:lstStyle>
          <a:p>
            <a:fld id="{8FD2D2CD-FAE0-4318-9A77-76C7CF5B984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6EA4F0-31EA-4916-A2DC-392FEF0FEB8C}" type="slidenum">
              <a:rPr lang="en-US" altLang="ko-KR"/>
              <a:pPr eaLnBrk="1" hangingPunct="1"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7065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5C204778-730F-47AB-838D-0D665A20FF2E}" type="slidenum">
              <a:rPr lang="en-AU" altLang="ko-KR">
                <a:latin typeface="Malgun Gothic" panose="020B0503020000020004" pitchFamily="34" charset="-127"/>
              </a:rPr>
              <a:pPr algn="r" eaLnBrk="1" latinLnBrk="1" hangingPunct="1">
                <a:spcBef>
                  <a:spcPct val="0"/>
                </a:spcBef>
              </a:pPr>
              <a:t>2</a:t>
            </a:fld>
            <a:endParaRPr lang="en-AU" altLang="ko-KR">
              <a:latin typeface="Malgun Gothic" panose="020B0503020000020004" pitchFamily="34" charset="-127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ko-KR">
                <a:latin typeface="Arial" panose="020B0604020202020204" pitchFamily="34" charset="0"/>
                <a:ea typeface="굴림" pitchFamily="34" charset="-127"/>
              </a:rPr>
              <a:t>RSA is the best known, and by far the most widely used general public key encryption algorithm. </a:t>
            </a:r>
          </a:p>
          <a:p>
            <a:pPr eaLnBrk="1" hangingPunct="1"/>
            <a:endParaRPr lang="en-AU" altLang="ko-KR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r>
              <a:rPr lang="en-AU" altLang="ko-KR" sz="2800">
                <a:latin typeface="Arial" panose="020B0604020202020204" pitchFamily="34" charset="0"/>
                <a:ea typeface="굴림" pitchFamily="34" charset="-127"/>
              </a:rPr>
              <a:t>based on exponentiation in a finite (Galois) field over integers modulo a prime </a:t>
            </a:r>
          </a:p>
          <a:p>
            <a:pPr lvl="1" eaLnBrk="1" hangingPunct="1"/>
            <a:r>
              <a:rPr lang="en-AU" altLang="ko-KR" sz="2400">
                <a:latin typeface="Arial" panose="020B0604020202020204" pitchFamily="34" charset="0"/>
                <a:ea typeface="굴림" pitchFamily="34" charset="-127"/>
              </a:rPr>
              <a:t>nb. exponentiation takes O((log n)</a:t>
            </a:r>
            <a:r>
              <a:rPr lang="en-AU" altLang="ko-KR" sz="2400" baseline="30000">
                <a:latin typeface="Arial" panose="020B0604020202020204" pitchFamily="34" charset="0"/>
                <a:ea typeface="굴림" pitchFamily="34" charset="-127"/>
              </a:rPr>
              <a:t>3</a:t>
            </a:r>
            <a:r>
              <a:rPr lang="en-AU" altLang="ko-KR" sz="2400">
                <a:latin typeface="Arial" panose="020B0604020202020204" pitchFamily="34" charset="0"/>
                <a:ea typeface="굴림" pitchFamily="34" charset="-127"/>
              </a:rPr>
              <a:t>) operations (easy) </a:t>
            </a:r>
          </a:p>
          <a:p>
            <a:pPr eaLnBrk="1" hangingPunct="1"/>
            <a:r>
              <a:rPr lang="en-US" altLang="ko-KR" sz="2800">
                <a:latin typeface="Arial" panose="020B0604020202020204" pitchFamily="34" charset="0"/>
                <a:ea typeface="굴림" pitchFamily="34" charset="-127"/>
              </a:rPr>
              <a:t>uses large integers (eg. 1024 bits)</a:t>
            </a:r>
            <a:endParaRPr lang="en-AU" altLang="ko-KR" sz="280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r>
              <a:rPr lang="en-AU" altLang="ko-KR" sz="2800">
                <a:latin typeface="Arial" panose="020B0604020202020204" pitchFamily="34" charset="0"/>
                <a:ea typeface="굴림" pitchFamily="34" charset="-127"/>
              </a:rPr>
              <a:t>security due to cost of factoring large numbers </a:t>
            </a:r>
          </a:p>
          <a:p>
            <a:pPr lvl="1" eaLnBrk="1" hangingPunct="1"/>
            <a:r>
              <a:rPr lang="en-AU" altLang="ko-KR" sz="2400">
                <a:latin typeface="Arial" panose="020B0604020202020204" pitchFamily="34" charset="0"/>
                <a:ea typeface="굴림" pitchFamily="34" charset="-127"/>
              </a:rPr>
              <a:t>nb. factorization takes O(e </a:t>
            </a:r>
            <a:r>
              <a:rPr lang="en-AU" altLang="ko-KR" sz="2400" baseline="30000">
                <a:latin typeface="Arial" panose="020B0604020202020204" pitchFamily="34" charset="0"/>
                <a:ea typeface="굴림" pitchFamily="34" charset="-127"/>
              </a:rPr>
              <a:t>log n log log n</a:t>
            </a:r>
            <a:r>
              <a:rPr lang="en-AU" altLang="ko-KR" sz="2400">
                <a:latin typeface="Arial" panose="020B0604020202020204" pitchFamily="34" charset="0"/>
                <a:ea typeface="굴림" pitchFamily="34" charset="-127"/>
              </a:rPr>
              <a:t>) operations (hard) </a:t>
            </a:r>
          </a:p>
          <a:p>
            <a:pPr eaLnBrk="1" hangingPunct="1"/>
            <a:endParaRPr lang="en-AU" altLang="ko-KR">
              <a:latin typeface="Arial" panose="020B0604020202020204" pitchFamily="34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defines, how to generate</a:t>
            </a:r>
            <a:r>
              <a:rPr lang="en-US" baseline="0" dirty="0"/>
              <a:t> pair of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2D2CD-FAE0-4318-9A77-76C7CF5B9844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08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26FB39F-7763-4A7A-B4FD-CF401D2BA6A3}" type="slidenum">
              <a:rPr lang="en-US" altLang="ko-KR"/>
              <a:pPr eaLnBrk="1" hangingPunct="1"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716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CE1AB23-D414-46A5-B785-4C5580A8FA3C}" type="slidenum">
              <a:rPr lang="en-AU" altLang="ko-KR">
                <a:latin typeface="Malgun Gothic" panose="020B0503020000020004" pitchFamily="34" charset="-127"/>
              </a:rPr>
              <a:pPr algn="r" eaLnBrk="1" latinLnBrk="1" hangingPunct="1">
                <a:spcBef>
                  <a:spcPct val="0"/>
                </a:spcBef>
              </a:pPr>
              <a:t>4</a:t>
            </a:fld>
            <a:endParaRPr lang="en-AU" altLang="ko-KR">
              <a:latin typeface="Malgun Gothic" panose="020B0503020000020004" pitchFamily="34" charset="-127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ko-KR" dirty="0">
                <a:latin typeface="Arial" panose="020B0604020202020204" pitchFamily="34" charset="0"/>
                <a:ea typeface="굴림" pitchFamily="34" charset="-127"/>
              </a:rPr>
              <a:t>This key setup is done once (rarely) when a user establishes (or replaces) their public key. The exponent e is usually fairly small, just must be relatively prime to ø(N). Need to compute its inverse to find d. It is critically important that the  private key KR={</a:t>
            </a:r>
            <a:r>
              <a:rPr lang="en-AU" altLang="ko-KR" dirty="0" err="1">
                <a:latin typeface="Arial" panose="020B0604020202020204" pitchFamily="34" charset="0"/>
                <a:ea typeface="굴림" pitchFamily="34" charset="-127"/>
              </a:rPr>
              <a:t>d,p,q</a:t>
            </a:r>
            <a:r>
              <a:rPr lang="en-AU" altLang="ko-KR" dirty="0">
                <a:latin typeface="Arial" panose="020B0604020202020204" pitchFamily="34" charset="0"/>
                <a:ea typeface="굴림" pitchFamily="34" charset="-127"/>
              </a:rPr>
              <a:t>} is kept secret, since if any part becomes known, the system can be broken. Note that different users will have different moduli N. </a:t>
            </a:r>
          </a:p>
          <a:p>
            <a:pPr eaLnBrk="1" hangingPunct="1"/>
            <a:r>
              <a:rPr lang="en-AU" altLang="ko-KR" dirty="0">
                <a:latin typeface="Arial" panose="020B0604020202020204" pitchFamily="34" charset="0"/>
                <a:ea typeface="굴림" pitchFamily="34" charset="-127"/>
              </a:rPr>
              <a:t>Phi N – Euler totient</a:t>
            </a:r>
          </a:p>
          <a:p>
            <a:pPr eaLnBrk="1" hangingPunct="1"/>
            <a:r>
              <a:rPr lang="en-AU" altLang="ko-KR" dirty="0">
                <a:latin typeface="Arial" panose="020B0604020202020204" pitchFamily="34" charset="0"/>
                <a:ea typeface="굴림" pitchFamily="34" charset="-127"/>
              </a:rPr>
              <a:t>e =  public</a:t>
            </a:r>
            <a:r>
              <a:rPr lang="en-AU" altLang="ko-KR" baseline="0" dirty="0">
                <a:latin typeface="Arial" panose="020B0604020202020204" pitchFamily="34" charset="0"/>
                <a:ea typeface="굴림" pitchFamily="34" charset="-127"/>
              </a:rPr>
              <a:t> key</a:t>
            </a:r>
          </a:p>
          <a:p>
            <a:pPr eaLnBrk="1" hangingPunct="1"/>
            <a:r>
              <a:rPr lang="en-AU" altLang="ko-KR" baseline="0" dirty="0">
                <a:latin typeface="Arial" panose="020B0604020202020204" pitchFamily="34" charset="0"/>
                <a:ea typeface="굴림" pitchFamily="34" charset="-127"/>
              </a:rPr>
              <a:t>GCD = </a:t>
            </a:r>
          </a:p>
          <a:p>
            <a:pPr eaLnBrk="1" hangingPunct="1"/>
            <a:r>
              <a:rPr lang="en-AU" altLang="ko-KR" baseline="0" dirty="0">
                <a:latin typeface="Arial" panose="020B0604020202020204" pitchFamily="34" charset="0"/>
                <a:ea typeface="굴림" pitchFamily="34" charset="-127"/>
              </a:rPr>
              <a:t>e.g., 20 = (divisor are) 1, 2, 4, 5, 10, 20</a:t>
            </a:r>
          </a:p>
          <a:p>
            <a:pPr eaLnBrk="1" hangingPunct="1"/>
            <a:r>
              <a:rPr lang="en-AU" altLang="ko-KR" baseline="0" dirty="0">
                <a:latin typeface="Arial" panose="020B0604020202020204" pitchFamily="34" charset="0"/>
                <a:ea typeface="굴림" pitchFamily="34" charset="-127"/>
              </a:rPr>
              <a:t>e.g., 11 = 1, 11 (called prime numbers)</a:t>
            </a:r>
          </a:p>
          <a:p>
            <a:pPr eaLnBrk="1" hangingPunct="1"/>
            <a:r>
              <a:rPr lang="en-AU" altLang="ko-KR" baseline="0" dirty="0">
                <a:latin typeface="Arial" panose="020B0604020202020204" pitchFamily="34" charset="0"/>
                <a:ea typeface="굴림" pitchFamily="34" charset="-127"/>
              </a:rPr>
              <a:t>GCD is 1, which is common in both.</a:t>
            </a:r>
          </a:p>
          <a:p>
            <a:pPr eaLnBrk="1" hangingPunct="1"/>
            <a:r>
              <a:rPr lang="en-AU" altLang="ko-KR" baseline="0" dirty="0">
                <a:latin typeface="Arial" panose="020B0604020202020204" pitchFamily="34" charset="0"/>
                <a:ea typeface="굴림" pitchFamily="34" charset="-127"/>
              </a:rPr>
              <a:t>For example, 20 = N, e= 11</a:t>
            </a:r>
            <a:br>
              <a:rPr lang="en-AU" altLang="ko-KR" baseline="0" dirty="0">
                <a:latin typeface="Arial" panose="020B0604020202020204" pitchFamily="34" charset="0"/>
                <a:ea typeface="굴림" pitchFamily="34" charset="-127"/>
              </a:rPr>
            </a:br>
            <a:r>
              <a:rPr lang="en-AU" altLang="ko-KR" baseline="0" dirty="0">
                <a:latin typeface="Arial" panose="020B0604020202020204" pitchFamily="34" charset="0"/>
                <a:ea typeface="굴림" pitchFamily="34" charset="-127"/>
              </a:rPr>
              <a:t>GCD is 1, they are relative prime to each other</a:t>
            </a:r>
            <a:endParaRPr lang="en-AU" altLang="ko-KR" dirty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r>
              <a:rPr lang="en-AU" altLang="ko-KR" dirty="0">
                <a:latin typeface="Arial" panose="020B0604020202020204" pitchFamily="34" charset="0"/>
                <a:ea typeface="굴림" pitchFamily="34" charset="-127"/>
              </a:rPr>
              <a:t>Therefore, e</a:t>
            </a:r>
            <a:r>
              <a:rPr lang="en-AU" altLang="ko-KR" baseline="0" dirty="0">
                <a:latin typeface="Arial" panose="020B0604020202020204" pitchFamily="34" charset="0"/>
                <a:ea typeface="굴림" pitchFamily="34" charset="-127"/>
              </a:rPr>
              <a:t> should be greater than 1 and less than pi N.</a:t>
            </a:r>
          </a:p>
          <a:p>
            <a:pPr eaLnBrk="1" hangingPunct="1"/>
            <a:endParaRPr lang="en-AU" altLang="ko-KR" baseline="0" dirty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r>
              <a:rPr lang="en-AU" altLang="ko-KR" baseline="0" dirty="0">
                <a:latin typeface="Arial" panose="020B0604020202020204" pitchFamily="34" charset="0"/>
                <a:ea typeface="굴림" pitchFamily="34" charset="-127"/>
              </a:rPr>
              <a:t>d is private key, </a:t>
            </a:r>
            <a:endParaRPr lang="en-AU" altLang="ko-KR" dirty="0">
              <a:latin typeface="Arial" panose="020B0604020202020204" pitchFamily="34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B6470F7-3565-4F57-BD00-4B1DC186A975}" type="slidenum">
              <a:rPr lang="en-US" altLang="ko-KR"/>
              <a:pPr eaLnBrk="1" hangingPunct="1">
                <a:spcBef>
                  <a:spcPct val="0"/>
                </a:spcBef>
              </a:pPr>
              <a:t>7</a:t>
            </a:fld>
            <a:endParaRPr lang="en-US" altLang="ko-KR"/>
          </a:p>
        </p:txBody>
      </p:sp>
      <p:sp>
        <p:nvSpPr>
          <p:cNvPr id="7270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618CACC7-6233-4A4F-9D6E-E213A6C18761}" type="slidenum">
              <a:rPr lang="en-AU" altLang="ko-KR">
                <a:latin typeface="Malgun Gothic" panose="020B0503020000020004" pitchFamily="34" charset="-127"/>
              </a:rPr>
              <a:pPr algn="r" eaLnBrk="1" latinLnBrk="1" hangingPunct="1">
                <a:spcBef>
                  <a:spcPct val="0"/>
                </a:spcBef>
              </a:pPr>
              <a:t>7</a:t>
            </a:fld>
            <a:endParaRPr lang="en-AU" altLang="ko-KR">
              <a:latin typeface="Malgun Gothic" panose="020B0503020000020004" pitchFamily="34" charset="-127"/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ko-KR">
              <a:latin typeface="Arial" panose="020B0604020202020204" pitchFamily="34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D32D96-AD58-4BA0-959F-2117FDB4C224}" type="slidenum">
              <a:rPr lang="en-US" altLang="ko-KR"/>
              <a:pPr eaLnBrk="1" hangingPunct="1">
                <a:spcBef>
                  <a:spcPct val="0"/>
                </a:spcBef>
              </a:pPr>
              <a:t>13</a:t>
            </a:fld>
            <a:endParaRPr lang="en-US" altLang="ko-KR"/>
          </a:p>
        </p:txBody>
      </p:sp>
      <p:sp>
        <p:nvSpPr>
          <p:cNvPr id="7373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FD3BFAC-3A4B-44DF-AC20-CBBABD999830}" type="slidenum">
              <a:rPr lang="en-AU" altLang="ko-KR">
                <a:latin typeface="Malgun Gothic" panose="020B0503020000020004" pitchFamily="34" charset="-127"/>
              </a:rPr>
              <a:pPr algn="r" eaLnBrk="1" latinLnBrk="1" hangingPunct="1">
                <a:spcBef>
                  <a:spcPct val="0"/>
                </a:spcBef>
              </a:pPr>
              <a:t>13</a:t>
            </a:fld>
            <a:endParaRPr lang="en-AU" altLang="ko-KR">
              <a:latin typeface="Malgun Gothic" panose="020B0503020000020004" pitchFamily="34" charset="-127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ko-KR">
              <a:latin typeface="Arial" panose="020B0604020202020204" pitchFamily="34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C9F380-2F0D-40A7-A4C0-1F731B9E0824}" type="slidenum">
              <a:rPr lang="en-US" altLang="ko-KR"/>
              <a:pPr eaLnBrk="1" hangingPunct="1">
                <a:spcBef>
                  <a:spcPct val="0"/>
                </a:spcBef>
              </a:pPr>
              <a:t>14</a:t>
            </a:fld>
            <a:endParaRPr lang="en-US" altLang="ko-KR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C8BACE3A-0E6B-459E-AA34-7C31C72DEC4E}" type="slidenum">
              <a:rPr lang="en-AU" altLang="ko-KR">
                <a:latin typeface="Malgun Gothic" panose="020B0503020000020004" pitchFamily="34" charset="-127"/>
              </a:rPr>
              <a:pPr algn="r" eaLnBrk="1" latinLnBrk="1" hangingPunct="1">
                <a:spcBef>
                  <a:spcPct val="0"/>
                </a:spcBef>
              </a:pPr>
              <a:t>14</a:t>
            </a:fld>
            <a:endParaRPr lang="en-AU" altLang="ko-KR">
              <a:latin typeface="Malgun Gothic" panose="020B0503020000020004" pitchFamily="34" charset="-127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ko-KR">
              <a:latin typeface="Courier New" panose="02070309020205020404" pitchFamily="49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977EB6F-FB51-41C5-9E34-55F6610381E1}" type="slidenum">
              <a:rPr lang="en-US" altLang="ko-KR"/>
              <a:pPr eaLnBrk="1" hangingPunct="1">
                <a:spcBef>
                  <a:spcPct val="0"/>
                </a:spcBef>
              </a:pPr>
              <a:t>15</a:t>
            </a:fld>
            <a:endParaRPr lang="en-US" altLang="ko-KR"/>
          </a:p>
        </p:txBody>
      </p:sp>
      <p:sp>
        <p:nvSpPr>
          <p:cNvPr id="7577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214875CD-8A5E-45B6-A56C-F5D25FC0FF0E}" type="slidenum">
              <a:rPr lang="en-AU" altLang="ko-KR">
                <a:latin typeface="Malgun Gothic" panose="020B0503020000020004" pitchFamily="34" charset="-127"/>
              </a:rPr>
              <a:pPr algn="r" eaLnBrk="1" latinLnBrk="1" hangingPunct="1">
                <a:spcBef>
                  <a:spcPct val="0"/>
                </a:spcBef>
              </a:pPr>
              <a:t>15</a:t>
            </a:fld>
            <a:endParaRPr lang="en-AU" altLang="ko-KR">
              <a:latin typeface="Malgun Gothic" panose="020B0503020000020004" pitchFamily="34" charset="-127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ko-KR">
              <a:latin typeface="Arial" panose="020B0604020202020204" pitchFamily="34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13D429-1260-48CC-BA75-5E3D94BD1534}" type="slidenum">
              <a:rPr lang="en-US" altLang="ko-KR"/>
              <a:pPr eaLnBrk="1" hangingPunct="1">
                <a:spcBef>
                  <a:spcPct val="0"/>
                </a:spcBef>
              </a:pPr>
              <a:t>20</a:t>
            </a:fld>
            <a:endParaRPr lang="en-US" altLang="ko-KR"/>
          </a:p>
        </p:txBody>
      </p:sp>
      <p:sp>
        <p:nvSpPr>
          <p:cNvPr id="768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DAF5117F-20EE-457F-8A42-5FC5BD24EF16}" type="slidenum">
              <a:rPr lang="en-AU" altLang="ko-KR">
                <a:latin typeface="Malgun Gothic" panose="020B0503020000020004" pitchFamily="34" charset="-127"/>
              </a:rPr>
              <a:pPr algn="r" eaLnBrk="1" latinLnBrk="1" hangingPunct="1">
                <a:spcBef>
                  <a:spcPct val="0"/>
                </a:spcBef>
              </a:pPr>
              <a:t>20</a:t>
            </a:fld>
            <a:endParaRPr lang="en-AU" altLang="ko-KR">
              <a:latin typeface="Malgun Gothic" panose="020B0503020000020004" pitchFamily="34" charset="-127"/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ko-KR">
              <a:latin typeface="Arial" panose="020B0604020202020204" pitchFamily="34" charset="0"/>
              <a:ea typeface="굴림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rgbClr val="FFFFFF"/>
              </a:solidFill>
              <a:ea typeface="굴림" pitchFamily="34" charset="-127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ko-KR">
                <a:ea typeface="굴림" pitchFamily="34" charset="-127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ko-KR">
                <a:solidFill>
                  <a:srgbClr val="FFFFFF"/>
                </a:solidFill>
                <a:latin typeface="Lucida Sans Unicode" pitchFamily="34" charset="0"/>
                <a:ea typeface="굴림" pitchFamily="34" charset="-127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7A160D-9386-4AB5-B200-E99CD9451B7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816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BFAFA-027D-41D5-A0A9-73350BD6A6F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651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1F2D9-8C36-4B08-9B64-8C54FF1D680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952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E61CE-C986-4620-9C5B-6E88DBA3315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247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rgbClr val="FFFFFF"/>
              </a:solidFill>
              <a:ea typeface="굴림" pitchFamily="34" charset="-127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rgbClr val="FFFFFF"/>
              </a:solidFill>
              <a:ea typeface="굴림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5B7D4-E785-4A73-830C-873801FB38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8575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96D0B-A0C7-45EC-B2FB-7DE93754A8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6944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93DF3-38A8-4848-BC25-B00792F25D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3045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D0935-421D-4F15-875D-6D742C61272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2211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95927-B405-4FE3-BCE6-E8FC22822C0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067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057D9-7069-42B1-97D3-8C5F0AED6B2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0992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ko-KR">
              <a:ea typeface="굴림" pitchFamily="34" charset="-127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2147483647 h 528"/>
              <a:gd name="T6" fmla="*/ 214748364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>
              <a:solidFill>
                <a:srgbClr val="FFFFFF"/>
              </a:solidFill>
              <a:latin typeface="Lucida Sans Unicode" pitchFamily="34" charset="0"/>
              <a:ea typeface="굴림" pitchFamily="34" charset="-127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rgbClr val="FFFFFF"/>
              </a:solidFill>
              <a:ea typeface="굴림" pitchFamily="34" charset="-127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rgbClr val="FFFFFF"/>
              </a:solidFill>
              <a:ea typeface="굴림" pitchFamily="34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8AEFB-79D4-4463-99B1-DE2DB4EBCE6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453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ko-KR">
              <a:ea typeface="굴림" pitchFamily="34" charset="-127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2147483647 h 528"/>
              <a:gd name="T6" fmla="*/ 214748364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>
              <a:solidFill>
                <a:srgbClr val="FFFFFF"/>
              </a:solidFill>
              <a:latin typeface="Lucida Sans Unicode" pitchFamily="34" charset="0"/>
              <a:ea typeface="굴림" pitchFamily="34" charset="-127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C4A7C7CF-EA12-43C9-A52F-1459F7786EE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55" r:id="rId2"/>
    <p:sldLayoutId id="2147483960" r:id="rId3"/>
    <p:sldLayoutId id="2147483961" r:id="rId4"/>
    <p:sldLayoutId id="2147483962" r:id="rId5"/>
    <p:sldLayoutId id="2147483963" r:id="rId6"/>
    <p:sldLayoutId id="2147483956" r:id="rId7"/>
    <p:sldLayoutId id="2147483964" r:id="rId8"/>
    <p:sldLayoutId id="2147483965" r:id="rId9"/>
    <p:sldLayoutId id="2147483957" r:id="rId10"/>
    <p:sldLayoutId id="21474839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 idx="4294967295"/>
          </p:nvPr>
        </p:nvSpPr>
        <p:spPr>
          <a:xfrm>
            <a:off x="1219201" y="2130425"/>
            <a:ext cx="6858000" cy="2974975"/>
          </a:xfrm>
        </p:spPr>
        <p:txBody>
          <a:bodyPr lIns="0" tIns="0" rIns="0" bIns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  <a:ea typeface="굴림" pitchFamily="50" charset="-127"/>
              </a:rPr>
              <a:t>Public Key Cryptography</a:t>
            </a:r>
            <a:br>
              <a:rPr lang="en-US" altLang="ko-KR" dirty="0">
                <a:solidFill>
                  <a:schemeClr val="tx1"/>
                </a:solidFill>
                <a:ea typeface="굴림" pitchFamily="50" charset="-127"/>
              </a:rPr>
            </a:br>
            <a:r>
              <a:rPr lang="en-US" altLang="ko-KR" dirty="0">
                <a:solidFill>
                  <a:schemeClr val="tx1"/>
                </a:solidFill>
                <a:ea typeface="굴림" pitchFamily="50" charset="-127"/>
              </a:rPr>
              <a:t/>
            </a:r>
            <a:br>
              <a:rPr lang="en-US" altLang="ko-KR" dirty="0">
                <a:solidFill>
                  <a:schemeClr val="tx1"/>
                </a:solidFill>
                <a:ea typeface="굴림" pitchFamily="50" charset="-127"/>
              </a:rPr>
            </a:br>
            <a:r>
              <a:rPr lang="en-US" altLang="ko-KR" dirty="0">
                <a:solidFill>
                  <a:schemeClr val="tx1"/>
                </a:solidFill>
                <a:ea typeface="굴림" pitchFamily="50" charset="-127"/>
              </a:rPr>
              <a:t/>
            </a:r>
            <a:br>
              <a:rPr lang="en-US" altLang="ko-KR" dirty="0">
                <a:solidFill>
                  <a:schemeClr val="tx1"/>
                </a:solidFill>
                <a:ea typeface="굴림" pitchFamily="50" charset="-127"/>
              </a:rPr>
            </a:br>
            <a:r>
              <a:rPr lang="en-US" altLang="ko-KR" sz="2700" dirty="0">
                <a:solidFill>
                  <a:schemeClr val="tx1"/>
                </a:solidFill>
                <a:ea typeface="굴림" pitchFamily="50" charset="-127"/>
              </a:rPr>
              <a:t>Dr. Arshad </a:t>
            </a:r>
            <a:r>
              <a:rPr lang="en-US" altLang="ko-KR" sz="2700" dirty="0" err="1">
                <a:solidFill>
                  <a:schemeClr val="tx1"/>
                </a:solidFill>
                <a:ea typeface="굴림" pitchFamily="50" charset="-127"/>
              </a:rPr>
              <a:t>Farhad</a:t>
            </a:r>
            <a:endParaRPr lang="ko-KR" altLang="en-US" dirty="0">
              <a:solidFill>
                <a:schemeClr val="tx1"/>
              </a:solidFill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74638"/>
            <a:ext cx="8229600" cy="1143000"/>
          </a:xfrm>
        </p:spPr>
        <p:txBody>
          <a:bodyPr lIns="0" tIns="0" rIns="0" bIns="0"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altLang="ko-KR" dirty="0">
                <a:ea typeface="굴림" pitchFamily="50" charset="-127"/>
              </a:rPr>
              <a:t>Euler </a:t>
            </a:r>
            <a:r>
              <a:rPr lang="en-AU" altLang="ko-KR" dirty="0" err="1">
                <a:ea typeface="굴림" pitchFamily="50" charset="-127"/>
              </a:rPr>
              <a:t>Totient</a:t>
            </a:r>
            <a:r>
              <a:rPr lang="en-AU" altLang="ko-KR" dirty="0">
                <a:ea typeface="굴림" pitchFamily="50" charset="-127"/>
              </a:rPr>
              <a:t> Function </a:t>
            </a:r>
            <a:r>
              <a:rPr lang="en-AU" altLang="ko-KR" dirty="0">
                <a:latin typeface="Courier New" pitchFamily="49" charset="0"/>
                <a:ea typeface="굴림" pitchFamily="50" charset="-127"/>
              </a:rPr>
              <a:t>ø(n)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484438"/>
            <a:ext cx="8229600" cy="4525962"/>
          </a:xfrm>
        </p:spPr>
        <p:txBody>
          <a:bodyPr lIns="0" tIns="0" rIns="0" bIns="0"/>
          <a:lstStyle/>
          <a:p>
            <a:pPr marL="357188" indent="-357188" eaLnBrk="1" hangingPunct="1"/>
            <a:r>
              <a:rPr lang="en-AU" altLang="ko-KR" sz="2400">
                <a:ea typeface="굴림" pitchFamily="34" charset="-127"/>
              </a:rPr>
              <a:t>when doing arithmetic modulo n </a:t>
            </a:r>
          </a:p>
          <a:p>
            <a:pPr marL="357188" indent="-357188" eaLnBrk="1" hangingPunct="1"/>
            <a:r>
              <a:rPr lang="en-AU" altLang="ko-KR" sz="2400" b="1">
                <a:ea typeface="굴림" pitchFamily="34" charset="-127"/>
              </a:rPr>
              <a:t>complete set of residues</a:t>
            </a:r>
            <a:r>
              <a:rPr lang="en-AU" altLang="ko-KR" sz="2400">
                <a:ea typeface="굴림" pitchFamily="34" charset="-127"/>
              </a:rPr>
              <a:t> is: </a:t>
            </a:r>
            <a:r>
              <a:rPr lang="en-AU" altLang="ko-KR" sz="2400">
                <a:latin typeface="Courier New" panose="02070309020205020404" pitchFamily="49" charset="0"/>
                <a:ea typeface="굴림" pitchFamily="34" charset="-127"/>
              </a:rPr>
              <a:t>0..n-1</a:t>
            </a:r>
            <a:r>
              <a:rPr lang="en-AU" altLang="ko-KR" sz="2400">
                <a:ea typeface="굴림" pitchFamily="34" charset="-127"/>
              </a:rPr>
              <a:t> </a:t>
            </a:r>
          </a:p>
          <a:p>
            <a:pPr marL="357188" indent="-357188" eaLnBrk="1" hangingPunct="1"/>
            <a:r>
              <a:rPr lang="en-AU" altLang="ko-KR" sz="2400" b="1">
                <a:ea typeface="굴림" pitchFamily="34" charset="-127"/>
              </a:rPr>
              <a:t>reduced set of residues</a:t>
            </a:r>
            <a:r>
              <a:rPr lang="en-AU" altLang="ko-KR" sz="2400">
                <a:ea typeface="굴림" pitchFamily="34" charset="-127"/>
              </a:rPr>
              <a:t> is those numbers (residues) which are relatively prime to n </a:t>
            </a:r>
          </a:p>
          <a:p>
            <a:pPr marL="628650" lvl="1" indent="-331788" eaLnBrk="1" hangingPunct="1"/>
            <a:r>
              <a:rPr lang="en-AU" altLang="ko-KR" sz="2400">
                <a:ea typeface="굴림" pitchFamily="34" charset="-127"/>
              </a:rPr>
              <a:t>eg for n=10, </a:t>
            </a:r>
          </a:p>
          <a:p>
            <a:pPr marL="628650" lvl="1" indent="-331788" eaLnBrk="1" hangingPunct="1"/>
            <a:r>
              <a:rPr lang="en-AU" altLang="ko-KR" sz="2400">
                <a:ea typeface="굴림" pitchFamily="34" charset="-127"/>
              </a:rPr>
              <a:t>complete set of residues is {0,1,2,3,4,5,6,7,8,9} </a:t>
            </a:r>
          </a:p>
          <a:p>
            <a:pPr marL="628650" lvl="1" indent="-331788" eaLnBrk="1" hangingPunct="1"/>
            <a:r>
              <a:rPr lang="en-AU" altLang="ko-KR" sz="2400">
                <a:ea typeface="굴림" pitchFamily="34" charset="-127"/>
              </a:rPr>
              <a:t>reduced set of residues is {1,3,7,9} </a:t>
            </a:r>
          </a:p>
          <a:p>
            <a:pPr marL="357188" indent="-357188" eaLnBrk="1" hangingPunct="1"/>
            <a:r>
              <a:rPr lang="en-AU" altLang="ko-KR" sz="2400">
                <a:ea typeface="굴림" pitchFamily="34" charset="-127"/>
              </a:rPr>
              <a:t>number of elements in reduced set of residues is called the </a:t>
            </a:r>
            <a:r>
              <a:rPr lang="en-AU" altLang="ko-KR" sz="2400" b="1">
                <a:ea typeface="굴림" pitchFamily="34" charset="-127"/>
              </a:rPr>
              <a:t>Euler Totient Function ø(n)</a:t>
            </a:r>
            <a:r>
              <a:rPr lang="en-AU" altLang="ko-KR" sz="2400">
                <a:ea typeface="굴림" pitchFamily="34" charset="-127"/>
              </a:rPr>
              <a:t> 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304800" y="1411288"/>
            <a:ext cx="8153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Arial" panose="020B0604020202020204" pitchFamily="34" charset="0"/>
                <a:ea typeface="굴림" pitchFamily="34" charset="-127"/>
              </a:rPr>
              <a:t>For a given positive integer </a:t>
            </a:r>
            <a:r>
              <a:rPr lang="en-US" altLang="ko-KR" sz="2400" b="1" i="1">
                <a:latin typeface="Arial" panose="020B0604020202020204" pitchFamily="34" charset="0"/>
                <a:ea typeface="굴림" pitchFamily="34" charset="-127"/>
              </a:rPr>
              <a:t>n</a:t>
            </a:r>
            <a:r>
              <a:rPr lang="en-US" altLang="ko-KR" sz="2400">
                <a:latin typeface="Arial" panose="020B0604020202020204" pitchFamily="34" charset="0"/>
                <a:ea typeface="굴림" pitchFamily="34" charset="-127"/>
              </a:rPr>
              <a:t>, how many smaller positive integers, relative to it, are prime?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74638"/>
            <a:ext cx="8229600" cy="1143000"/>
          </a:xfrm>
        </p:spPr>
        <p:txBody>
          <a:bodyPr lIns="0" tIns="0" rIns="0" bIns="0"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altLang="ko-KR" dirty="0">
                <a:ea typeface="굴림" pitchFamily="50" charset="-127"/>
              </a:rPr>
              <a:t>Euler </a:t>
            </a:r>
            <a:r>
              <a:rPr lang="en-AU" altLang="ko-KR" dirty="0" err="1">
                <a:ea typeface="굴림" pitchFamily="50" charset="-127"/>
              </a:rPr>
              <a:t>Totient</a:t>
            </a:r>
            <a:r>
              <a:rPr lang="en-AU" altLang="ko-KR" dirty="0">
                <a:ea typeface="굴림" pitchFamily="50" charset="-127"/>
              </a:rPr>
              <a:t> Function </a:t>
            </a:r>
            <a:r>
              <a:rPr lang="en-AU" altLang="ko-KR" dirty="0">
                <a:latin typeface="Courier New" pitchFamily="49" charset="0"/>
                <a:ea typeface="굴림" pitchFamily="50" charset="-127"/>
              </a:rPr>
              <a:t>ø(n)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00200"/>
            <a:ext cx="8229600" cy="4525963"/>
          </a:xfrm>
        </p:spPr>
        <p:txBody>
          <a:bodyPr lIns="0" tIns="0" rIns="0" bIns="0"/>
          <a:lstStyle/>
          <a:p>
            <a:pPr marL="357188" indent="-357188" eaLnBrk="1" hangingPunct="1"/>
            <a:r>
              <a:rPr lang="en-AU" altLang="ko-KR">
                <a:ea typeface="굴림" pitchFamily="34" charset="-127"/>
              </a:rPr>
              <a:t>to compute ø(n) need to count number of elements to be excluded</a:t>
            </a:r>
          </a:p>
          <a:p>
            <a:pPr marL="357188" indent="-357188" eaLnBrk="1" hangingPunct="1"/>
            <a:r>
              <a:rPr lang="en-US" altLang="ko-KR">
                <a:ea typeface="굴림" pitchFamily="34" charset="-127"/>
              </a:rPr>
              <a:t>in general need prime factorization, but</a:t>
            </a:r>
            <a:endParaRPr lang="en-AU" altLang="ko-KR">
              <a:ea typeface="굴림" pitchFamily="34" charset="-127"/>
            </a:endParaRPr>
          </a:p>
          <a:p>
            <a:pPr marL="628650" lvl="1" indent="-331788" eaLnBrk="1" hangingPunct="1"/>
            <a:r>
              <a:rPr lang="en-AU" altLang="ko-KR">
                <a:ea typeface="굴림" pitchFamily="34" charset="-127"/>
              </a:rPr>
              <a:t>for p (p prime) 	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ø(p) = p-1</a:t>
            </a:r>
            <a:r>
              <a:rPr lang="en-AU" altLang="ko-KR">
                <a:ea typeface="굴림" pitchFamily="34" charset="-127"/>
              </a:rPr>
              <a:t> </a:t>
            </a:r>
          </a:p>
          <a:p>
            <a:pPr marL="628650" lvl="1" indent="-331788" eaLnBrk="1" hangingPunct="1"/>
            <a:r>
              <a:rPr lang="en-AU" altLang="ko-KR">
                <a:ea typeface="굴림" pitchFamily="34" charset="-127"/>
              </a:rPr>
              <a:t>for p.q (p,q prime)	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ø(p.q) = (p-1)(q-1)</a:t>
            </a:r>
            <a:r>
              <a:rPr lang="en-AU" altLang="ko-KR">
                <a:ea typeface="굴림" pitchFamily="34" charset="-127"/>
              </a:rPr>
              <a:t> </a:t>
            </a:r>
          </a:p>
          <a:p>
            <a:pPr marL="357188" indent="-357188" eaLnBrk="1" hangingPunct="1"/>
            <a:r>
              <a:rPr lang="en-US" altLang="ko-KR">
                <a:ea typeface="굴림" pitchFamily="34" charset="-127"/>
              </a:rPr>
              <a:t>eg.</a:t>
            </a:r>
          </a:p>
          <a:p>
            <a:pPr marL="628650" lvl="1" indent="-331788" eaLnBrk="1" hangingPunct="1"/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ø(37) = 36</a:t>
            </a:r>
          </a:p>
          <a:p>
            <a:pPr marL="628650" lvl="1" indent="-331788" eaLnBrk="1" hangingPunct="1"/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ø(21) = (3–1)×(7–1) = 2×6 = 12</a:t>
            </a:r>
          </a:p>
          <a:p>
            <a:pPr marL="628650" lvl="1" indent="-331788" eaLnBrk="1" hangingPunct="1">
              <a:buFontTx/>
              <a:buNone/>
            </a:pPr>
            <a:endParaRPr lang="en-AU" altLang="ko-KR">
              <a:latin typeface="Courier New" panose="02070309020205020404" pitchFamily="49" charset="0"/>
              <a:ea typeface="굴림" pitchFamily="34" charset="-127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74638"/>
            <a:ext cx="8229600" cy="1143000"/>
          </a:xfrm>
        </p:spPr>
        <p:txBody>
          <a:bodyPr lIns="0" tIns="0" rIns="0" bIns="0"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altLang="ko-KR" dirty="0">
                <a:ea typeface="굴림" pitchFamily="50" charset="-127"/>
              </a:rPr>
              <a:t>Euler's Theorem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29600" cy="4525963"/>
          </a:xfrm>
        </p:spPr>
        <p:txBody>
          <a:bodyPr lIns="0" tIns="0" rIns="0" bIns="0"/>
          <a:lstStyle/>
          <a:p>
            <a:pPr marL="357188" indent="-357188" eaLnBrk="1" hangingPunct="1"/>
            <a:r>
              <a:rPr lang="en-AU" altLang="ko-KR">
                <a:ea typeface="굴림" pitchFamily="34" charset="-127"/>
              </a:rPr>
              <a:t>a generalisation of Fermat's Theorem </a:t>
            </a:r>
          </a:p>
          <a:p>
            <a:pPr marL="357188" indent="-357188" eaLnBrk="1" hangingPunct="1"/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a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ø(n)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mod N = 1 </a:t>
            </a:r>
          </a:p>
          <a:p>
            <a:pPr marL="628650" lvl="1" indent="-331788" eaLnBrk="1" hangingPunct="1"/>
            <a:r>
              <a:rPr lang="en-AU" altLang="ko-KR">
                <a:ea typeface="굴림" pitchFamily="34" charset="-127"/>
              </a:rPr>
              <a:t>where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gcd(a,N)=1</a:t>
            </a:r>
          </a:p>
          <a:p>
            <a:pPr marL="357188" indent="-357188" eaLnBrk="1" hangingPunct="1"/>
            <a:r>
              <a:rPr lang="en-US" altLang="ko-KR">
                <a:ea typeface="굴림" pitchFamily="34" charset="-127"/>
              </a:rPr>
              <a:t>eg.</a:t>
            </a:r>
          </a:p>
          <a:p>
            <a:pPr marL="628650" lvl="1" indent="-331788" eaLnBrk="1" hangingPunct="1"/>
            <a:r>
              <a:rPr lang="en-AU" altLang="ko-KR" i="1">
                <a:latin typeface="Courier New" panose="02070309020205020404" pitchFamily="49" charset="0"/>
                <a:ea typeface="굴림" pitchFamily="34" charset="-127"/>
              </a:rPr>
              <a:t>a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=3;</a:t>
            </a:r>
            <a:r>
              <a:rPr lang="en-AU" altLang="ko-KR" i="1">
                <a:latin typeface="Courier New" panose="02070309020205020404" pitchFamily="49" charset="0"/>
                <a:ea typeface="굴림" pitchFamily="34" charset="-127"/>
              </a:rPr>
              <a:t>n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=10; ø(10)=4; </a:t>
            </a:r>
          </a:p>
          <a:p>
            <a:pPr marL="628650" lvl="1" indent="-331788" eaLnBrk="1" hangingPunct="1"/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hence 3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4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= 81 = 1 mod 10</a:t>
            </a:r>
          </a:p>
          <a:p>
            <a:pPr marL="628650" lvl="1" indent="-331788" eaLnBrk="1" hangingPunct="1"/>
            <a:r>
              <a:rPr lang="en-AU" altLang="ko-KR" i="1">
                <a:latin typeface="Courier New" panose="02070309020205020404" pitchFamily="49" charset="0"/>
                <a:ea typeface="굴림" pitchFamily="34" charset="-127"/>
              </a:rPr>
              <a:t>a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=2;</a:t>
            </a:r>
            <a:r>
              <a:rPr lang="en-AU" altLang="ko-KR" i="1">
                <a:latin typeface="Courier New" panose="02070309020205020404" pitchFamily="49" charset="0"/>
                <a:ea typeface="굴림" pitchFamily="34" charset="-127"/>
              </a:rPr>
              <a:t>n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=11; ø(11)=10;</a:t>
            </a:r>
          </a:p>
          <a:p>
            <a:pPr marL="628650" lvl="1" indent="-331788" eaLnBrk="1" hangingPunct="1"/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hence 2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10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= 1024 = 1 mod 11</a:t>
            </a:r>
          </a:p>
          <a:p>
            <a:pPr marL="628650" lvl="1" indent="-331788" eaLnBrk="1" hangingPunct="1">
              <a:buFontTx/>
              <a:buNone/>
            </a:pPr>
            <a:endParaRPr lang="en-AU" altLang="ko-KR">
              <a:latin typeface="Courier New" panose="02070309020205020404" pitchFamily="49" charset="0"/>
              <a:ea typeface="굴림" pitchFamily="34" charset="-127"/>
            </a:endParaRPr>
          </a:p>
          <a:p>
            <a:pPr marL="357188" indent="-357188" eaLnBrk="1" hangingPunct="1"/>
            <a:endParaRPr lang="en-AU" altLang="ko-KR">
              <a:ea typeface="굴림" pitchFamily="34" charset="-127"/>
            </a:endParaRPr>
          </a:p>
          <a:p>
            <a:pPr marL="357188" indent="-357188" eaLnBrk="1" hangingPunct="1"/>
            <a:endParaRPr lang="en-AU" altLang="ko-KR">
              <a:ea typeface="굴림" pitchFamily="34" charset="-127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74638"/>
            <a:ext cx="8229600" cy="1143000"/>
          </a:xfrm>
        </p:spPr>
        <p:txBody>
          <a:bodyPr lIns="0" tIns="0" rIns="0" bIns="0"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itchFamily="50" charset="-127"/>
              </a:rPr>
              <a:t>Why RSA Works</a:t>
            </a:r>
            <a:endParaRPr lang="en-AU" altLang="ko-KR" dirty="0">
              <a:ea typeface="굴림" pitchFamily="50" charset="-127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00200"/>
            <a:ext cx="8229600" cy="4525963"/>
          </a:xfrm>
        </p:spPr>
        <p:txBody>
          <a:bodyPr lIns="0" tIns="0" rIns="0" bIns="0"/>
          <a:lstStyle/>
          <a:p>
            <a:pPr marL="357188" indent="-357188" eaLnBrk="1" hangingPunct="1">
              <a:lnSpc>
                <a:spcPct val="80000"/>
              </a:lnSpc>
            </a:pPr>
            <a:r>
              <a:rPr lang="en-AU" altLang="ko-KR">
                <a:ea typeface="굴림" pitchFamily="34" charset="-127"/>
              </a:rPr>
              <a:t>because of Euler's Theorem:</a:t>
            </a:r>
          </a:p>
          <a:p>
            <a:pPr marL="357188" indent="-357188" eaLnBrk="1" hangingPunct="1">
              <a:lnSpc>
                <a:spcPct val="80000"/>
              </a:lnSpc>
            </a:pP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a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ø(n)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mod N = 1 </a:t>
            </a:r>
          </a:p>
          <a:p>
            <a:pPr marL="628650" lvl="1" indent="-331788" eaLnBrk="1" hangingPunct="1">
              <a:lnSpc>
                <a:spcPct val="80000"/>
              </a:lnSpc>
            </a:pPr>
            <a:r>
              <a:rPr lang="en-AU" altLang="ko-KR">
                <a:ea typeface="굴림" pitchFamily="34" charset="-127"/>
              </a:rPr>
              <a:t>where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gcd(a,N)=1</a:t>
            </a:r>
            <a:endParaRPr lang="en-AU" altLang="ko-KR">
              <a:ea typeface="굴림" pitchFamily="34" charset="-127"/>
            </a:endParaRPr>
          </a:p>
          <a:p>
            <a:pPr marL="357188" indent="-357188" eaLnBrk="1" hangingPunct="1">
              <a:lnSpc>
                <a:spcPct val="80000"/>
              </a:lnSpc>
            </a:pPr>
            <a:r>
              <a:rPr lang="en-AU" altLang="ko-KR">
                <a:ea typeface="굴림" pitchFamily="34" charset="-127"/>
              </a:rPr>
              <a:t>in RSA have:</a:t>
            </a:r>
          </a:p>
          <a:p>
            <a:pPr marL="628650" lvl="1" indent="-331788" eaLnBrk="1" hangingPunct="1">
              <a:lnSpc>
                <a:spcPct val="80000"/>
              </a:lnSpc>
            </a:pP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N=p.q</a:t>
            </a:r>
          </a:p>
          <a:p>
            <a:pPr marL="628650" lvl="1" indent="-331788" eaLnBrk="1" hangingPunct="1">
              <a:lnSpc>
                <a:spcPct val="80000"/>
              </a:lnSpc>
            </a:pP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ø(N)=(p-1)(q-1)</a:t>
            </a:r>
            <a:r>
              <a:rPr lang="en-AU" altLang="ko-KR">
                <a:ea typeface="굴림" pitchFamily="34" charset="-127"/>
              </a:rPr>
              <a:t> </a:t>
            </a:r>
          </a:p>
          <a:p>
            <a:pPr marL="628650" lvl="1" indent="-331788" eaLnBrk="1" hangingPunct="1">
              <a:lnSpc>
                <a:spcPct val="80000"/>
              </a:lnSpc>
            </a:pPr>
            <a:r>
              <a:rPr lang="en-AU" altLang="ko-KR">
                <a:ea typeface="굴림" pitchFamily="34" charset="-127"/>
              </a:rPr>
              <a:t>carefully chosen e &amp; d to be inverses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mod ø(N)</a:t>
            </a:r>
            <a:r>
              <a:rPr lang="en-AU" altLang="ko-KR">
                <a:ea typeface="굴림" pitchFamily="34" charset="-127"/>
              </a:rPr>
              <a:t> </a:t>
            </a:r>
          </a:p>
          <a:p>
            <a:pPr marL="628650" lvl="1" indent="-331788" eaLnBrk="1" hangingPunct="1">
              <a:lnSpc>
                <a:spcPct val="80000"/>
              </a:lnSpc>
            </a:pPr>
            <a:r>
              <a:rPr lang="en-AU" altLang="ko-KR">
                <a:ea typeface="굴림" pitchFamily="34" charset="-127"/>
              </a:rPr>
              <a:t>hence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e.d=1+k.ø(N)</a:t>
            </a:r>
            <a:r>
              <a:rPr lang="en-AU" altLang="ko-KR">
                <a:ea typeface="굴림" pitchFamily="34" charset="-127"/>
              </a:rPr>
              <a:t> for some k</a:t>
            </a:r>
          </a:p>
          <a:p>
            <a:pPr marL="357188" indent="-357188" eaLnBrk="1" hangingPunct="1">
              <a:lnSpc>
                <a:spcPct val="80000"/>
              </a:lnSpc>
            </a:pPr>
            <a:r>
              <a:rPr lang="en-AU" altLang="ko-KR">
                <a:ea typeface="굴림" pitchFamily="34" charset="-127"/>
              </a:rPr>
              <a:t>hence :</a:t>
            </a:r>
            <a:br>
              <a:rPr lang="en-AU" altLang="ko-KR">
                <a:ea typeface="굴림" pitchFamily="34" charset="-127"/>
              </a:rPr>
            </a:b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C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d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 = (M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e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)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d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= M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1+k.ø(N)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 = M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1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.M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ø(N)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= M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1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.(1)=  M mod N</a:t>
            </a:r>
            <a:r>
              <a:rPr lang="en-AU" altLang="ko-KR">
                <a:ea typeface="굴림" pitchFamily="34" charset="-127"/>
              </a:rPr>
              <a:t>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229600" cy="1143000"/>
          </a:xfrm>
        </p:spPr>
        <p:txBody>
          <a:bodyPr lIns="0" tIns="0" rIns="0" bIns="0"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altLang="ko-KR" dirty="0">
                <a:ea typeface="굴림" pitchFamily="50" charset="-127"/>
              </a:rPr>
              <a:t>RSA 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00200"/>
            <a:ext cx="8229600" cy="4525963"/>
          </a:xfrm>
        </p:spPr>
        <p:txBody>
          <a:bodyPr lIns="0" tIns="0" rIns="0" bIns="0"/>
          <a:lstStyle/>
          <a:p>
            <a:pPr marL="609600" indent="-609600" eaLnBrk="1" hangingPunct="1">
              <a:buFontTx/>
              <a:buAutoNum type="arabicPeriod"/>
            </a:pPr>
            <a:r>
              <a:rPr lang="en-AU" altLang="ko-KR">
                <a:ea typeface="굴림" pitchFamily="34" charset="-127"/>
              </a:rPr>
              <a:t>Select primes: </a:t>
            </a:r>
            <a:r>
              <a:rPr lang="en-AU" altLang="ko-KR" i="1">
                <a:latin typeface="Courier New" panose="02070309020205020404" pitchFamily="49" charset="0"/>
                <a:ea typeface="굴림" pitchFamily="34" charset="-127"/>
              </a:rPr>
              <a:t>p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=17 &amp; </a:t>
            </a:r>
            <a:r>
              <a:rPr lang="en-AU" altLang="ko-KR" i="1">
                <a:latin typeface="Courier New" panose="02070309020205020404" pitchFamily="49" charset="0"/>
                <a:ea typeface="굴림" pitchFamily="34" charset="-127"/>
              </a:rPr>
              <a:t>q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=11</a:t>
            </a:r>
            <a:endParaRPr lang="en-AU" altLang="ko-KR">
              <a:ea typeface="굴림" pitchFamily="34" charset="-127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AU" altLang="ko-KR">
                <a:ea typeface="굴림" pitchFamily="34" charset="-127"/>
              </a:rPr>
              <a:t>Compute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 </a:t>
            </a:r>
            <a:r>
              <a:rPr lang="en-AU" altLang="ko-KR" i="1">
                <a:latin typeface="Courier New" panose="02070309020205020404" pitchFamily="49" charset="0"/>
                <a:ea typeface="굴림" pitchFamily="34" charset="-127"/>
              </a:rPr>
              <a:t>n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= </a:t>
            </a:r>
            <a:r>
              <a:rPr lang="en-AU" altLang="ko-KR" i="1">
                <a:latin typeface="Courier New" panose="02070309020205020404" pitchFamily="49" charset="0"/>
                <a:ea typeface="굴림" pitchFamily="34" charset="-127"/>
              </a:rPr>
              <a:t>pq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=17</a:t>
            </a:r>
            <a:r>
              <a:rPr lang="en-US" altLang="ko-KR">
                <a:latin typeface="Courier New" panose="02070309020205020404" pitchFamily="49" charset="0"/>
                <a:ea typeface="굴림" pitchFamily="34" charset="-127"/>
              </a:rPr>
              <a:t>×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11=187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AU" altLang="ko-KR">
                <a:ea typeface="굴림" pitchFamily="34" charset="-127"/>
              </a:rPr>
              <a:t>Compute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 ø(</a:t>
            </a:r>
            <a:r>
              <a:rPr lang="en-AU" altLang="ko-KR" i="1">
                <a:latin typeface="Courier New" panose="02070309020205020404" pitchFamily="49" charset="0"/>
                <a:ea typeface="굴림" pitchFamily="34" charset="-127"/>
              </a:rPr>
              <a:t>n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)=(</a:t>
            </a:r>
            <a:r>
              <a:rPr lang="en-AU" altLang="ko-KR" i="1">
                <a:latin typeface="Courier New" panose="02070309020205020404" pitchFamily="49" charset="0"/>
                <a:ea typeface="굴림" pitchFamily="34" charset="-127"/>
              </a:rPr>
              <a:t>p–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1)(</a:t>
            </a:r>
            <a:r>
              <a:rPr lang="en-AU" altLang="ko-KR" i="1">
                <a:latin typeface="Courier New" panose="02070309020205020404" pitchFamily="49" charset="0"/>
                <a:ea typeface="굴림" pitchFamily="34" charset="-127"/>
              </a:rPr>
              <a:t>q-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1)=16</a:t>
            </a:r>
            <a:r>
              <a:rPr lang="en-US" altLang="ko-KR">
                <a:latin typeface="Courier New" panose="02070309020205020404" pitchFamily="49" charset="0"/>
                <a:ea typeface="굴림" pitchFamily="34" charset="-127"/>
              </a:rPr>
              <a:t>×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10=160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AU" altLang="ko-KR">
                <a:ea typeface="굴림" pitchFamily="34" charset="-127"/>
              </a:rPr>
              <a:t>Select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e</a:t>
            </a:r>
            <a:r>
              <a:rPr lang="en-AU" altLang="ko-KR" i="1">
                <a:ea typeface="굴림" pitchFamily="34" charset="-127"/>
              </a:rPr>
              <a:t> :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gcd(e,160)=1; </a:t>
            </a:r>
            <a:r>
              <a:rPr lang="en-AU" altLang="ko-KR">
                <a:ea typeface="굴림" pitchFamily="34" charset="-127"/>
              </a:rPr>
              <a:t>choose </a:t>
            </a:r>
            <a:r>
              <a:rPr lang="en-AU" altLang="ko-KR" i="1">
                <a:latin typeface="Courier New" panose="02070309020205020404" pitchFamily="49" charset="0"/>
                <a:ea typeface="굴림" pitchFamily="34" charset="-127"/>
              </a:rPr>
              <a:t>e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=7</a:t>
            </a:r>
            <a:endParaRPr lang="en-AU" altLang="ko-KR">
              <a:ea typeface="굴림" pitchFamily="34" charset="-127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AU" altLang="ko-KR">
                <a:ea typeface="굴림" pitchFamily="34" charset="-127"/>
              </a:rPr>
              <a:t>Determine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d</a:t>
            </a:r>
            <a:r>
              <a:rPr lang="en-AU" altLang="ko-KR" i="1">
                <a:ea typeface="굴림" pitchFamily="34" charset="-127"/>
              </a:rPr>
              <a:t>: </a:t>
            </a:r>
            <a:r>
              <a:rPr lang="en-AU" altLang="ko-KR" i="1">
                <a:latin typeface="Courier New" panose="02070309020205020404" pitchFamily="49" charset="0"/>
                <a:ea typeface="굴림" pitchFamily="34" charset="-127"/>
              </a:rPr>
              <a:t>de=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1 mod 160</a:t>
            </a:r>
            <a:r>
              <a:rPr lang="en-AU" altLang="ko-KR">
                <a:ea typeface="굴림" pitchFamily="34" charset="-127"/>
              </a:rPr>
              <a:t> and </a:t>
            </a:r>
            <a:r>
              <a:rPr lang="en-AU" altLang="ko-KR" i="1">
                <a:latin typeface="Courier New" panose="02070309020205020404" pitchFamily="49" charset="0"/>
                <a:ea typeface="굴림" pitchFamily="34" charset="-127"/>
              </a:rPr>
              <a:t>d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&lt; 160</a:t>
            </a:r>
            <a:r>
              <a:rPr lang="en-AU" altLang="ko-KR">
                <a:ea typeface="굴림" pitchFamily="34" charset="-127"/>
              </a:rPr>
              <a:t> Value is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d=23</a:t>
            </a:r>
            <a:r>
              <a:rPr lang="en-AU" altLang="ko-KR">
                <a:ea typeface="굴림" pitchFamily="34" charset="-127"/>
              </a:rPr>
              <a:t> since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23</a:t>
            </a:r>
            <a:r>
              <a:rPr lang="en-US" altLang="ko-KR">
                <a:latin typeface="Courier New" panose="02070309020205020404" pitchFamily="49" charset="0"/>
                <a:ea typeface="굴림" pitchFamily="34" charset="-127"/>
              </a:rPr>
              <a:t>×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7=161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ko-KR">
                <a:ea typeface="굴림" pitchFamily="34" charset="-127"/>
              </a:rPr>
              <a:t>Publish public key </a:t>
            </a:r>
            <a:r>
              <a:rPr lang="en-US" altLang="ko-KR">
                <a:latin typeface="Courier New" panose="02070309020205020404" pitchFamily="49" charset="0"/>
                <a:ea typeface="굴림" pitchFamily="34" charset="-127"/>
              </a:rPr>
              <a:t>KU={7,187}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ko-KR">
                <a:ea typeface="굴림" pitchFamily="34" charset="-127"/>
              </a:rPr>
              <a:t>Keep secret private key </a:t>
            </a:r>
            <a:r>
              <a:rPr lang="en-US" altLang="ko-KR">
                <a:latin typeface="Courier New" panose="02070309020205020404" pitchFamily="49" charset="0"/>
                <a:ea typeface="굴림" pitchFamily="34" charset="-127"/>
              </a:rPr>
              <a:t>KR={23,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17</a:t>
            </a:r>
            <a:r>
              <a:rPr lang="en-US" altLang="ko-KR">
                <a:latin typeface="Courier New" panose="02070309020205020404" pitchFamily="49" charset="0"/>
                <a:ea typeface="굴림" pitchFamily="34" charset="-127"/>
              </a:rPr>
              <a:t>,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11}</a:t>
            </a:r>
          </a:p>
          <a:p>
            <a:pPr marL="609600" indent="-609600" eaLnBrk="1" hangingPunct="1"/>
            <a:endParaRPr lang="en-AU" altLang="ko-KR"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74638"/>
            <a:ext cx="8229600" cy="1143000"/>
          </a:xfrm>
        </p:spPr>
        <p:txBody>
          <a:bodyPr lIns="0" tIns="0" rIns="0" bIns="0"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altLang="ko-KR" dirty="0">
                <a:ea typeface="굴림" pitchFamily="50" charset="-127"/>
              </a:rPr>
              <a:t>RSA Example cont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00200"/>
            <a:ext cx="8229600" cy="4525963"/>
          </a:xfrm>
        </p:spPr>
        <p:txBody>
          <a:bodyPr lIns="0" tIns="0" rIns="0" bIns="0"/>
          <a:lstStyle/>
          <a:p>
            <a:pPr marL="357188" indent="-357188" eaLnBrk="1" hangingPunct="1"/>
            <a:r>
              <a:rPr lang="en-AU" altLang="ko-KR">
                <a:ea typeface="굴림" pitchFamily="34" charset="-127"/>
              </a:rPr>
              <a:t>sample RSA encryption/decryption is: </a:t>
            </a:r>
          </a:p>
          <a:p>
            <a:pPr marL="357188" indent="-357188" eaLnBrk="1" hangingPunct="1"/>
            <a:r>
              <a:rPr lang="en-AU" altLang="ko-KR">
                <a:ea typeface="굴림" pitchFamily="34" charset="-127"/>
              </a:rPr>
              <a:t>given message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M = 88</a:t>
            </a:r>
            <a:r>
              <a:rPr lang="en-AU" altLang="ko-KR">
                <a:ea typeface="굴림" pitchFamily="34" charset="-127"/>
              </a:rPr>
              <a:t> (nb.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88&lt;187</a:t>
            </a:r>
            <a:r>
              <a:rPr lang="en-AU" altLang="ko-KR">
                <a:ea typeface="굴림" pitchFamily="34" charset="-127"/>
              </a:rPr>
              <a:t>)</a:t>
            </a:r>
          </a:p>
          <a:p>
            <a:pPr marL="357188" indent="-357188" eaLnBrk="1" hangingPunct="1"/>
            <a:r>
              <a:rPr lang="en-AU" altLang="ko-KR">
                <a:ea typeface="굴림" pitchFamily="34" charset="-127"/>
              </a:rPr>
              <a:t>encryption:</a:t>
            </a:r>
          </a:p>
          <a:p>
            <a:pPr marL="628650" lvl="1" indent="-331788" eaLnBrk="1" hangingPunct="1">
              <a:buFontTx/>
              <a:buNone/>
            </a:pP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C = 88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7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 mod 187 = 11</a:t>
            </a:r>
            <a:r>
              <a:rPr lang="en-AU" altLang="ko-KR">
                <a:ea typeface="굴림" pitchFamily="34" charset="-127"/>
              </a:rPr>
              <a:t> </a:t>
            </a:r>
          </a:p>
          <a:p>
            <a:pPr marL="357188" indent="-357188" eaLnBrk="1" hangingPunct="1"/>
            <a:r>
              <a:rPr lang="en-AU" altLang="ko-KR">
                <a:ea typeface="굴림" pitchFamily="34" charset="-127"/>
              </a:rPr>
              <a:t>decryption:</a:t>
            </a:r>
          </a:p>
          <a:p>
            <a:pPr marL="628650" lvl="1" indent="-331788" eaLnBrk="1" hangingPunct="1">
              <a:buFontTx/>
              <a:buNone/>
            </a:pP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M = 11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23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 mod 187 = 88</a:t>
            </a:r>
            <a:r>
              <a:rPr lang="en-AU" altLang="ko-KR">
                <a:ea typeface="굴림" pitchFamily="34" charset="-127"/>
              </a:rPr>
              <a:t> </a:t>
            </a:r>
          </a:p>
        </p:txBody>
      </p:sp>
      <p:grpSp>
        <p:nvGrpSpPr>
          <p:cNvPr id="4" name="그룹 179"/>
          <p:cNvGrpSpPr>
            <a:grpSpLocks/>
          </p:cNvGrpSpPr>
          <p:nvPr/>
        </p:nvGrpSpPr>
        <p:grpSpPr bwMode="auto">
          <a:xfrm>
            <a:off x="295275" y="4351338"/>
            <a:ext cx="8594725" cy="2506662"/>
            <a:chOff x="295275" y="2944813"/>
            <a:chExt cx="8594726" cy="2506662"/>
          </a:xfrm>
        </p:grpSpPr>
        <p:sp>
          <p:nvSpPr>
            <p:cNvPr id="46085" name="AutoShape 122"/>
            <p:cNvSpPr>
              <a:spLocks noChangeAspect="1" noChangeArrowheads="1" noTextEdit="1"/>
            </p:cNvSpPr>
            <p:nvPr/>
          </p:nvSpPr>
          <p:spPr bwMode="auto">
            <a:xfrm>
              <a:off x="295275" y="2944813"/>
              <a:ext cx="8491538" cy="2506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6" name="Rectangle 124"/>
            <p:cNvSpPr>
              <a:spLocks noChangeArrowheads="1"/>
            </p:cNvSpPr>
            <p:nvPr/>
          </p:nvSpPr>
          <p:spPr bwMode="auto">
            <a:xfrm>
              <a:off x="1790700" y="3328991"/>
              <a:ext cx="2198688" cy="1100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ko-KR" altLang="en-US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087" name="Rectangle 125"/>
            <p:cNvSpPr>
              <a:spLocks noChangeArrowheads="1"/>
            </p:cNvSpPr>
            <p:nvPr/>
          </p:nvSpPr>
          <p:spPr bwMode="auto">
            <a:xfrm>
              <a:off x="1790700" y="3328991"/>
              <a:ext cx="2198688" cy="1100137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ko-KR" altLang="en-US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088" name="Rectangle 126"/>
            <p:cNvSpPr>
              <a:spLocks noChangeArrowheads="1"/>
            </p:cNvSpPr>
            <p:nvPr/>
          </p:nvSpPr>
          <p:spPr bwMode="auto">
            <a:xfrm>
              <a:off x="5091113" y="3328991"/>
              <a:ext cx="2198688" cy="1100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ko-KR" altLang="en-US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089" name="Rectangle 127"/>
            <p:cNvSpPr>
              <a:spLocks noChangeArrowheads="1"/>
            </p:cNvSpPr>
            <p:nvPr/>
          </p:nvSpPr>
          <p:spPr bwMode="auto">
            <a:xfrm>
              <a:off x="5091113" y="3328991"/>
              <a:ext cx="2198688" cy="1100137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ko-KR" altLang="en-US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090" name="Line 128"/>
            <p:cNvSpPr>
              <a:spLocks noChangeShapeType="1"/>
            </p:cNvSpPr>
            <p:nvPr/>
          </p:nvSpPr>
          <p:spPr bwMode="auto">
            <a:xfrm>
              <a:off x="1239838" y="3878266"/>
              <a:ext cx="715963" cy="1587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Freeform 129"/>
            <p:cNvSpPr>
              <a:spLocks/>
            </p:cNvSpPr>
            <p:nvPr/>
          </p:nvSpPr>
          <p:spPr bwMode="auto">
            <a:xfrm>
              <a:off x="1919288" y="3806828"/>
              <a:ext cx="146050" cy="144462"/>
            </a:xfrm>
            <a:custGeom>
              <a:avLst/>
              <a:gdLst>
                <a:gd name="T0" fmla="*/ 2147483647 w 184"/>
                <a:gd name="T1" fmla="*/ 2147483647 h 182"/>
                <a:gd name="T2" fmla="*/ 0 w 184"/>
                <a:gd name="T3" fmla="*/ 2147483647 h 182"/>
                <a:gd name="T4" fmla="*/ 2147483647 w 184"/>
                <a:gd name="T5" fmla="*/ 2147483647 h 182"/>
                <a:gd name="T6" fmla="*/ 2147483647 w 184"/>
                <a:gd name="T7" fmla="*/ 2147483647 h 182"/>
                <a:gd name="T8" fmla="*/ 2147483647 w 184"/>
                <a:gd name="T9" fmla="*/ 2147483647 h 182"/>
                <a:gd name="T10" fmla="*/ 2147483647 w 184"/>
                <a:gd name="T11" fmla="*/ 2147483647 h 182"/>
                <a:gd name="T12" fmla="*/ 2147483647 w 184"/>
                <a:gd name="T13" fmla="*/ 2147483647 h 182"/>
                <a:gd name="T14" fmla="*/ 2147483647 w 184"/>
                <a:gd name="T15" fmla="*/ 2147483647 h 182"/>
                <a:gd name="T16" fmla="*/ 2147483647 w 184"/>
                <a:gd name="T17" fmla="*/ 2147483647 h 182"/>
                <a:gd name="T18" fmla="*/ 2147483647 w 184"/>
                <a:gd name="T19" fmla="*/ 2147483647 h 182"/>
                <a:gd name="T20" fmla="*/ 2147483647 w 184"/>
                <a:gd name="T21" fmla="*/ 2147483647 h 182"/>
                <a:gd name="T22" fmla="*/ 2147483647 w 184"/>
                <a:gd name="T23" fmla="*/ 2147483647 h 182"/>
                <a:gd name="T24" fmla="*/ 2147483647 w 184"/>
                <a:gd name="T25" fmla="*/ 2147483647 h 182"/>
                <a:gd name="T26" fmla="*/ 2147483647 w 184"/>
                <a:gd name="T27" fmla="*/ 2147483647 h 182"/>
                <a:gd name="T28" fmla="*/ 2147483647 w 184"/>
                <a:gd name="T29" fmla="*/ 2147483647 h 182"/>
                <a:gd name="T30" fmla="*/ 2147483647 w 184"/>
                <a:gd name="T31" fmla="*/ 2147483647 h 182"/>
                <a:gd name="T32" fmla="*/ 2147483647 w 184"/>
                <a:gd name="T33" fmla="*/ 2147483647 h 182"/>
                <a:gd name="T34" fmla="*/ 0 w 184"/>
                <a:gd name="T35" fmla="*/ 0 h 182"/>
                <a:gd name="T36" fmla="*/ 0 w 184"/>
                <a:gd name="T37" fmla="*/ 0 h 182"/>
                <a:gd name="T38" fmla="*/ 2147483647 w 184"/>
                <a:gd name="T39" fmla="*/ 2147483647 h 182"/>
                <a:gd name="T40" fmla="*/ 2147483647 w 184"/>
                <a:gd name="T41" fmla="*/ 2147483647 h 1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4"/>
                <a:gd name="T64" fmla="*/ 0 h 182"/>
                <a:gd name="T65" fmla="*/ 184 w 184"/>
                <a:gd name="T66" fmla="*/ 182 h 1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4" h="182">
                  <a:moveTo>
                    <a:pt x="184" y="90"/>
                  </a:moveTo>
                  <a:lnTo>
                    <a:pt x="0" y="182"/>
                  </a:lnTo>
                  <a:lnTo>
                    <a:pt x="6" y="171"/>
                  </a:lnTo>
                  <a:lnTo>
                    <a:pt x="11" y="160"/>
                  </a:lnTo>
                  <a:lnTo>
                    <a:pt x="15" y="149"/>
                  </a:lnTo>
                  <a:lnTo>
                    <a:pt x="17" y="138"/>
                  </a:lnTo>
                  <a:lnTo>
                    <a:pt x="19" y="127"/>
                  </a:lnTo>
                  <a:lnTo>
                    <a:pt x="21" y="114"/>
                  </a:lnTo>
                  <a:lnTo>
                    <a:pt x="22" y="103"/>
                  </a:lnTo>
                  <a:lnTo>
                    <a:pt x="22" y="92"/>
                  </a:lnTo>
                  <a:lnTo>
                    <a:pt x="22" y="79"/>
                  </a:lnTo>
                  <a:lnTo>
                    <a:pt x="21" y="68"/>
                  </a:lnTo>
                  <a:lnTo>
                    <a:pt x="19" y="55"/>
                  </a:lnTo>
                  <a:lnTo>
                    <a:pt x="17" y="44"/>
                  </a:lnTo>
                  <a:lnTo>
                    <a:pt x="15" y="33"/>
                  </a:lnTo>
                  <a:lnTo>
                    <a:pt x="11" y="22"/>
                  </a:lnTo>
                  <a:lnTo>
                    <a:pt x="6" y="11"/>
                  </a:lnTo>
                  <a:lnTo>
                    <a:pt x="0" y="0"/>
                  </a:lnTo>
                  <a:lnTo>
                    <a:pt x="184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Line 130"/>
            <p:cNvSpPr>
              <a:spLocks noChangeShapeType="1"/>
            </p:cNvSpPr>
            <p:nvPr/>
          </p:nvSpPr>
          <p:spPr bwMode="auto">
            <a:xfrm>
              <a:off x="3716338" y="3879853"/>
              <a:ext cx="1539875" cy="1587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3" name="Freeform 131"/>
            <p:cNvSpPr>
              <a:spLocks/>
            </p:cNvSpPr>
            <p:nvPr/>
          </p:nvSpPr>
          <p:spPr bwMode="auto">
            <a:xfrm>
              <a:off x="5221288" y="3806828"/>
              <a:ext cx="142875" cy="144462"/>
            </a:xfrm>
            <a:custGeom>
              <a:avLst/>
              <a:gdLst>
                <a:gd name="T0" fmla="*/ 2147483647 w 182"/>
                <a:gd name="T1" fmla="*/ 2147483647 h 182"/>
                <a:gd name="T2" fmla="*/ 0 w 182"/>
                <a:gd name="T3" fmla="*/ 2147483647 h 182"/>
                <a:gd name="T4" fmla="*/ 2147483647 w 182"/>
                <a:gd name="T5" fmla="*/ 2147483647 h 182"/>
                <a:gd name="T6" fmla="*/ 2147483647 w 182"/>
                <a:gd name="T7" fmla="*/ 2147483647 h 182"/>
                <a:gd name="T8" fmla="*/ 2147483647 w 182"/>
                <a:gd name="T9" fmla="*/ 2147483647 h 182"/>
                <a:gd name="T10" fmla="*/ 2147483647 w 182"/>
                <a:gd name="T11" fmla="*/ 2147483647 h 182"/>
                <a:gd name="T12" fmla="*/ 2147483647 w 182"/>
                <a:gd name="T13" fmla="*/ 2147483647 h 182"/>
                <a:gd name="T14" fmla="*/ 2147483647 w 182"/>
                <a:gd name="T15" fmla="*/ 2147483647 h 182"/>
                <a:gd name="T16" fmla="*/ 2147483647 w 182"/>
                <a:gd name="T17" fmla="*/ 2147483647 h 182"/>
                <a:gd name="T18" fmla="*/ 2147483647 w 182"/>
                <a:gd name="T19" fmla="*/ 2147483647 h 182"/>
                <a:gd name="T20" fmla="*/ 2147483647 w 182"/>
                <a:gd name="T21" fmla="*/ 2147483647 h 182"/>
                <a:gd name="T22" fmla="*/ 2147483647 w 182"/>
                <a:gd name="T23" fmla="*/ 2147483647 h 182"/>
                <a:gd name="T24" fmla="*/ 2147483647 w 182"/>
                <a:gd name="T25" fmla="*/ 2147483647 h 182"/>
                <a:gd name="T26" fmla="*/ 2147483647 w 182"/>
                <a:gd name="T27" fmla="*/ 2147483647 h 182"/>
                <a:gd name="T28" fmla="*/ 2147483647 w 182"/>
                <a:gd name="T29" fmla="*/ 2147483647 h 182"/>
                <a:gd name="T30" fmla="*/ 2147483647 w 182"/>
                <a:gd name="T31" fmla="*/ 2147483647 h 182"/>
                <a:gd name="T32" fmla="*/ 2147483647 w 182"/>
                <a:gd name="T33" fmla="*/ 2147483647 h 182"/>
                <a:gd name="T34" fmla="*/ 0 w 182"/>
                <a:gd name="T35" fmla="*/ 0 h 182"/>
                <a:gd name="T36" fmla="*/ 0 w 182"/>
                <a:gd name="T37" fmla="*/ 0 h 182"/>
                <a:gd name="T38" fmla="*/ 2147483647 w 182"/>
                <a:gd name="T39" fmla="*/ 2147483647 h 182"/>
                <a:gd name="T40" fmla="*/ 2147483647 w 182"/>
                <a:gd name="T41" fmla="*/ 2147483647 h 1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2"/>
                <a:gd name="T64" fmla="*/ 0 h 182"/>
                <a:gd name="T65" fmla="*/ 182 w 182"/>
                <a:gd name="T66" fmla="*/ 182 h 1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2" h="182">
                  <a:moveTo>
                    <a:pt x="182" y="92"/>
                  </a:moveTo>
                  <a:lnTo>
                    <a:pt x="0" y="182"/>
                  </a:lnTo>
                  <a:lnTo>
                    <a:pt x="6" y="171"/>
                  </a:lnTo>
                  <a:lnTo>
                    <a:pt x="10" y="160"/>
                  </a:lnTo>
                  <a:lnTo>
                    <a:pt x="13" y="149"/>
                  </a:lnTo>
                  <a:lnTo>
                    <a:pt x="17" y="138"/>
                  </a:lnTo>
                  <a:lnTo>
                    <a:pt x="19" y="127"/>
                  </a:lnTo>
                  <a:lnTo>
                    <a:pt x="21" y="114"/>
                  </a:lnTo>
                  <a:lnTo>
                    <a:pt x="22" y="103"/>
                  </a:lnTo>
                  <a:lnTo>
                    <a:pt x="22" y="92"/>
                  </a:lnTo>
                  <a:lnTo>
                    <a:pt x="22" y="79"/>
                  </a:lnTo>
                  <a:lnTo>
                    <a:pt x="21" y="68"/>
                  </a:lnTo>
                  <a:lnTo>
                    <a:pt x="19" y="55"/>
                  </a:lnTo>
                  <a:lnTo>
                    <a:pt x="17" y="44"/>
                  </a:lnTo>
                  <a:lnTo>
                    <a:pt x="13" y="33"/>
                  </a:lnTo>
                  <a:lnTo>
                    <a:pt x="10" y="22"/>
                  </a:lnTo>
                  <a:lnTo>
                    <a:pt x="6" y="11"/>
                  </a:lnTo>
                  <a:lnTo>
                    <a:pt x="0" y="0"/>
                  </a:lnTo>
                  <a:lnTo>
                    <a:pt x="182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Line 132"/>
            <p:cNvSpPr>
              <a:spLocks noChangeShapeType="1"/>
            </p:cNvSpPr>
            <p:nvPr/>
          </p:nvSpPr>
          <p:spPr bwMode="auto">
            <a:xfrm>
              <a:off x="7015163" y="3879853"/>
              <a:ext cx="715963" cy="1587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Freeform 133"/>
            <p:cNvSpPr>
              <a:spLocks/>
            </p:cNvSpPr>
            <p:nvPr/>
          </p:nvSpPr>
          <p:spPr bwMode="auto">
            <a:xfrm>
              <a:off x="7696200" y="3806828"/>
              <a:ext cx="144463" cy="144462"/>
            </a:xfrm>
            <a:custGeom>
              <a:avLst/>
              <a:gdLst>
                <a:gd name="T0" fmla="*/ 2147483647 w 181"/>
                <a:gd name="T1" fmla="*/ 2147483647 h 182"/>
                <a:gd name="T2" fmla="*/ 0 w 181"/>
                <a:gd name="T3" fmla="*/ 2147483647 h 182"/>
                <a:gd name="T4" fmla="*/ 2147483647 w 181"/>
                <a:gd name="T5" fmla="*/ 2147483647 h 182"/>
                <a:gd name="T6" fmla="*/ 2147483647 w 181"/>
                <a:gd name="T7" fmla="*/ 2147483647 h 182"/>
                <a:gd name="T8" fmla="*/ 2147483647 w 181"/>
                <a:gd name="T9" fmla="*/ 2147483647 h 182"/>
                <a:gd name="T10" fmla="*/ 2147483647 w 181"/>
                <a:gd name="T11" fmla="*/ 2147483647 h 182"/>
                <a:gd name="T12" fmla="*/ 2147483647 w 181"/>
                <a:gd name="T13" fmla="*/ 2147483647 h 182"/>
                <a:gd name="T14" fmla="*/ 2147483647 w 181"/>
                <a:gd name="T15" fmla="*/ 2147483647 h 182"/>
                <a:gd name="T16" fmla="*/ 2147483647 w 181"/>
                <a:gd name="T17" fmla="*/ 2147483647 h 182"/>
                <a:gd name="T18" fmla="*/ 2147483647 w 181"/>
                <a:gd name="T19" fmla="*/ 2147483647 h 182"/>
                <a:gd name="T20" fmla="*/ 2147483647 w 181"/>
                <a:gd name="T21" fmla="*/ 2147483647 h 182"/>
                <a:gd name="T22" fmla="*/ 2147483647 w 181"/>
                <a:gd name="T23" fmla="*/ 2147483647 h 182"/>
                <a:gd name="T24" fmla="*/ 2147483647 w 181"/>
                <a:gd name="T25" fmla="*/ 2147483647 h 182"/>
                <a:gd name="T26" fmla="*/ 2147483647 w 181"/>
                <a:gd name="T27" fmla="*/ 2147483647 h 182"/>
                <a:gd name="T28" fmla="*/ 2147483647 w 181"/>
                <a:gd name="T29" fmla="*/ 2147483647 h 182"/>
                <a:gd name="T30" fmla="*/ 2147483647 w 181"/>
                <a:gd name="T31" fmla="*/ 2147483647 h 182"/>
                <a:gd name="T32" fmla="*/ 2147483647 w 181"/>
                <a:gd name="T33" fmla="*/ 2147483647 h 182"/>
                <a:gd name="T34" fmla="*/ 0 w 181"/>
                <a:gd name="T35" fmla="*/ 0 h 182"/>
                <a:gd name="T36" fmla="*/ 0 w 181"/>
                <a:gd name="T37" fmla="*/ 0 h 182"/>
                <a:gd name="T38" fmla="*/ 2147483647 w 181"/>
                <a:gd name="T39" fmla="*/ 2147483647 h 182"/>
                <a:gd name="T40" fmla="*/ 2147483647 w 181"/>
                <a:gd name="T41" fmla="*/ 2147483647 h 1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1"/>
                <a:gd name="T64" fmla="*/ 0 h 182"/>
                <a:gd name="T65" fmla="*/ 181 w 181"/>
                <a:gd name="T66" fmla="*/ 182 h 1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1" h="182">
                  <a:moveTo>
                    <a:pt x="181" y="92"/>
                  </a:moveTo>
                  <a:lnTo>
                    <a:pt x="0" y="182"/>
                  </a:lnTo>
                  <a:lnTo>
                    <a:pt x="5" y="171"/>
                  </a:lnTo>
                  <a:lnTo>
                    <a:pt x="9" y="160"/>
                  </a:lnTo>
                  <a:lnTo>
                    <a:pt x="12" y="149"/>
                  </a:lnTo>
                  <a:lnTo>
                    <a:pt x="16" y="138"/>
                  </a:lnTo>
                  <a:lnTo>
                    <a:pt x="18" y="127"/>
                  </a:lnTo>
                  <a:lnTo>
                    <a:pt x="20" y="114"/>
                  </a:lnTo>
                  <a:lnTo>
                    <a:pt x="20" y="103"/>
                  </a:lnTo>
                  <a:lnTo>
                    <a:pt x="22" y="92"/>
                  </a:lnTo>
                  <a:lnTo>
                    <a:pt x="20" y="79"/>
                  </a:lnTo>
                  <a:lnTo>
                    <a:pt x="20" y="68"/>
                  </a:lnTo>
                  <a:lnTo>
                    <a:pt x="18" y="57"/>
                  </a:lnTo>
                  <a:lnTo>
                    <a:pt x="16" y="44"/>
                  </a:lnTo>
                  <a:lnTo>
                    <a:pt x="12" y="33"/>
                  </a:lnTo>
                  <a:lnTo>
                    <a:pt x="9" y="22"/>
                  </a:lnTo>
                  <a:lnTo>
                    <a:pt x="5" y="11"/>
                  </a:lnTo>
                  <a:lnTo>
                    <a:pt x="0" y="0"/>
                  </a:lnTo>
                  <a:lnTo>
                    <a:pt x="181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Rectangle 134"/>
            <p:cNvSpPr>
              <a:spLocks noChangeArrowheads="1"/>
            </p:cNvSpPr>
            <p:nvPr/>
          </p:nvSpPr>
          <p:spPr bwMode="auto">
            <a:xfrm>
              <a:off x="2432050" y="3076578"/>
              <a:ext cx="1049338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Encryption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097" name="Rectangle 135"/>
            <p:cNvSpPr>
              <a:spLocks noChangeArrowheads="1"/>
            </p:cNvSpPr>
            <p:nvPr/>
          </p:nvSpPr>
          <p:spPr bwMode="auto">
            <a:xfrm>
              <a:off x="5727700" y="3076578"/>
              <a:ext cx="106045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Decryption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098" name="Rectangle 136"/>
            <p:cNvSpPr>
              <a:spLocks noChangeArrowheads="1"/>
            </p:cNvSpPr>
            <p:nvPr/>
          </p:nvSpPr>
          <p:spPr bwMode="auto">
            <a:xfrm>
              <a:off x="317500" y="3646491"/>
              <a:ext cx="871538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Plaintext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099" name="Rectangle 137"/>
            <p:cNvSpPr>
              <a:spLocks noChangeArrowheads="1"/>
            </p:cNvSpPr>
            <p:nvPr/>
          </p:nvSpPr>
          <p:spPr bwMode="auto">
            <a:xfrm>
              <a:off x="582613" y="3879853"/>
              <a:ext cx="3175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88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00" name="Rectangle 138"/>
            <p:cNvSpPr>
              <a:spLocks noChangeArrowheads="1"/>
            </p:cNvSpPr>
            <p:nvPr/>
          </p:nvSpPr>
          <p:spPr bwMode="auto">
            <a:xfrm>
              <a:off x="4098925" y="3371853"/>
              <a:ext cx="102076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Ciphertext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01" name="Rectangle 139"/>
            <p:cNvSpPr>
              <a:spLocks noChangeArrowheads="1"/>
            </p:cNvSpPr>
            <p:nvPr/>
          </p:nvSpPr>
          <p:spPr bwMode="auto">
            <a:xfrm>
              <a:off x="4432300" y="3605216"/>
              <a:ext cx="3175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11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02" name="Rectangle 140"/>
            <p:cNvSpPr>
              <a:spLocks noChangeArrowheads="1"/>
            </p:cNvSpPr>
            <p:nvPr/>
          </p:nvSpPr>
          <p:spPr bwMode="auto">
            <a:xfrm>
              <a:off x="8018463" y="3646491"/>
              <a:ext cx="871538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Plaintext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03" name="Rectangle 141"/>
            <p:cNvSpPr>
              <a:spLocks noChangeArrowheads="1"/>
            </p:cNvSpPr>
            <p:nvPr/>
          </p:nvSpPr>
          <p:spPr bwMode="auto">
            <a:xfrm>
              <a:off x="8283575" y="3879853"/>
              <a:ext cx="3175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88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04" name="Rectangle 142"/>
            <p:cNvSpPr>
              <a:spLocks noChangeArrowheads="1"/>
            </p:cNvSpPr>
            <p:nvPr/>
          </p:nvSpPr>
          <p:spPr bwMode="auto">
            <a:xfrm>
              <a:off x="2124075" y="3763966"/>
              <a:ext cx="3175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88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05" name="Rectangle 143"/>
            <p:cNvSpPr>
              <a:spLocks noChangeArrowheads="1"/>
            </p:cNvSpPr>
            <p:nvPr/>
          </p:nvSpPr>
          <p:spPr bwMode="auto">
            <a:xfrm>
              <a:off x="2339975" y="3732216"/>
              <a:ext cx="125413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0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7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06" name="Rectangle 144"/>
            <p:cNvSpPr>
              <a:spLocks noChangeArrowheads="1"/>
            </p:cNvSpPr>
            <p:nvPr/>
          </p:nvSpPr>
          <p:spPr bwMode="auto">
            <a:xfrm>
              <a:off x="2409825" y="3763966"/>
              <a:ext cx="147638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 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07" name="Rectangle 145"/>
            <p:cNvSpPr>
              <a:spLocks noChangeArrowheads="1"/>
            </p:cNvSpPr>
            <p:nvPr/>
          </p:nvSpPr>
          <p:spPr bwMode="auto">
            <a:xfrm>
              <a:off x="2463800" y="3763966"/>
              <a:ext cx="54451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mod 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08" name="Rectangle 146"/>
            <p:cNvSpPr>
              <a:spLocks noChangeArrowheads="1"/>
            </p:cNvSpPr>
            <p:nvPr/>
          </p:nvSpPr>
          <p:spPr bwMode="auto">
            <a:xfrm>
              <a:off x="2895600" y="3763966"/>
              <a:ext cx="48736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187 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09" name="Rectangle 147"/>
            <p:cNvSpPr>
              <a:spLocks noChangeArrowheads="1"/>
            </p:cNvSpPr>
            <p:nvPr/>
          </p:nvSpPr>
          <p:spPr bwMode="auto">
            <a:xfrm>
              <a:off x="3273425" y="3763966"/>
              <a:ext cx="2667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= 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10" name="Rectangle 148"/>
            <p:cNvSpPr>
              <a:spLocks noChangeArrowheads="1"/>
            </p:cNvSpPr>
            <p:nvPr/>
          </p:nvSpPr>
          <p:spPr bwMode="auto">
            <a:xfrm>
              <a:off x="3440113" y="3763966"/>
              <a:ext cx="3175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11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11" name="Rectangle 149"/>
            <p:cNvSpPr>
              <a:spLocks noChangeArrowheads="1"/>
            </p:cNvSpPr>
            <p:nvPr/>
          </p:nvSpPr>
          <p:spPr bwMode="auto">
            <a:xfrm>
              <a:off x="5389563" y="3763966"/>
              <a:ext cx="3175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11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12" name="Rectangle 150"/>
            <p:cNvSpPr>
              <a:spLocks noChangeArrowheads="1"/>
            </p:cNvSpPr>
            <p:nvPr/>
          </p:nvSpPr>
          <p:spPr bwMode="auto">
            <a:xfrm>
              <a:off x="5605463" y="3732216"/>
              <a:ext cx="195263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0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23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13" name="Rectangle 151"/>
            <p:cNvSpPr>
              <a:spLocks noChangeArrowheads="1"/>
            </p:cNvSpPr>
            <p:nvPr/>
          </p:nvSpPr>
          <p:spPr bwMode="auto">
            <a:xfrm>
              <a:off x="5746750" y="3763966"/>
              <a:ext cx="147638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 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14" name="Rectangle 152"/>
            <p:cNvSpPr>
              <a:spLocks noChangeArrowheads="1"/>
            </p:cNvSpPr>
            <p:nvPr/>
          </p:nvSpPr>
          <p:spPr bwMode="auto">
            <a:xfrm>
              <a:off x="5800725" y="3763966"/>
              <a:ext cx="54451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mod 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15" name="Rectangle 153"/>
            <p:cNvSpPr>
              <a:spLocks noChangeArrowheads="1"/>
            </p:cNvSpPr>
            <p:nvPr/>
          </p:nvSpPr>
          <p:spPr bwMode="auto">
            <a:xfrm>
              <a:off x="6230938" y="3763966"/>
              <a:ext cx="48736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187 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16" name="Rectangle 154"/>
            <p:cNvSpPr>
              <a:spLocks noChangeArrowheads="1"/>
            </p:cNvSpPr>
            <p:nvPr/>
          </p:nvSpPr>
          <p:spPr bwMode="auto">
            <a:xfrm>
              <a:off x="6608763" y="3763966"/>
              <a:ext cx="2667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= 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17" name="Rectangle 155"/>
            <p:cNvSpPr>
              <a:spLocks noChangeArrowheads="1"/>
            </p:cNvSpPr>
            <p:nvPr/>
          </p:nvSpPr>
          <p:spPr bwMode="auto">
            <a:xfrm>
              <a:off x="6775450" y="3763966"/>
              <a:ext cx="3175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88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18" name="Rectangle 156"/>
            <p:cNvSpPr>
              <a:spLocks noChangeArrowheads="1"/>
            </p:cNvSpPr>
            <p:nvPr/>
          </p:nvSpPr>
          <p:spPr bwMode="auto">
            <a:xfrm>
              <a:off x="2374900" y="4725991"/>
              <a:ext cx="428625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KU 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19" name="Rectangle 157"/>
            <p:cNvSpPr>
              <a:spLocks noChangeArrowheads="1"/>
            </p:cNvSpPr>
            <p:nvPr/>
          </p:nvSpPr>
          <p:spPr bwMode="auto">
            <a:xfrm>
              <a:off x="2698750" y="4725991"/>
              <a:ext cx="2667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= 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20" name="Rectangle 158"/>
            <p:cNvSpPr>
              <a:spLocks noChangeArrowheads="1"/>
            </p:cNvSpPr>
            <p:nvPr/>
          </p:nvSpPr>
          <p:spPr bwMode="auto">
            <a:xfrm>
              <a:off x="2865438" y="4725991"/>
              <a:ext cx="2032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7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21" name="Rectangle 159"/>
            <p:cNvSpPr>
              <a:spLocks noChangeArrowheads="1"/>
            </p:cNvSpPr>
            <p:nvPr/>
          </p:nvSpPr>
          <p:spPr bwMode="auto">
            <a:xfrm>
              <a:off x="2973388" y="4725991"/>
              <a:ext cx="2032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, 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22" name="Rectangle 160"/>
            <p:cNvSpPr>
              <a:spLocks noChangeArrowheads="1"/>
            </p:cNvSpPr>
            <p:nvPr/>
          </p:nvSpPr>
          <p:spPr bwMode="auto">
            <a:xfrm>
              <a:off x="3081338" y="4725991"/>
              <a:ext cx="43021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187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23" name="Rectangle 161"/>
            <p:cNvSpPr>
              <a:spLocks noChangeArrowheads="1"/>
            </p:cNvSpPr>
            <p:nvPr/>
          </p:nvSpPr>
          <p:spPr bwMode="auto">
            <a:xfrm>
              <a:off x="5621338" y="4725991"/>
              <a:ext cx="428625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KR 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24" name="Rectangle 162"/>
            <p:cNvSpPr>
              <a:spLocks noChangeArrowheads="1"/>
            </p:cNvSpPr>
            <p:nvPr/>
          </p:nvSpPr>
          <p:spPr bwMode="auto">
            <a:xfrm>
              <a:off x="5945188" y="4725991"/>
              <a:ext cx="2667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= 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25" name="Rectangle 163"/>
            <p:cNvSpPr>
              <a:spLocks noChangeArrowheads="1"/>
            </p:cNvSpPr>
            <p:nvPr/>
          </p:nvSpPr>
          <p:spPr bwMode="auto">
            <a:xfrm>
              <a:off x="6111875" y="4725991"/>
              <a:ext cx="3175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23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26" name="Rectangle 164"/>
            <p:cNvSpPr>
              <a:spLocks noChangeArrowheads="1"/>
            </p:cNvSpPr>
            <p:nvPr/>
          </p:nvSpPr>
          <p:spPr bwMode="auto">
            <a:xfrm>
              <a:off x="6327775" y="4725991"/>
              <a:ext cx="2032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, 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27" name="Rectangle 165"/>
            <p:cNvSpPr>
              <a:spLocks noChangeArrowheads="1"/>
            </p:cNvSpPr>
            <p:nvPr/>
          </p:nvSpPr>
          <p:spPr bwMode="auto">
            <a:xfrm>
              <a:off x="6435725" y="4725991"/>
              <a:ext cx="43021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187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28" name="Line 166"/>
            <p:cNvSpPr>
              <a:spLocks noChangeShapeType="1"/>
            </p:cNvSpPr>
            <p:nvPr/>
          </p:nvSpPr>
          <p:spPr bwMode="auto">
            <a:xfrm>
              <a:off x="2374900" y="3932241"/>
              <a:ext cx="515938" cy="771525"/>
            </a:xfrm>
            <a:prstGeom prst="line">
              <a:avLst/>
            </a:prstGeom>
            <a:noFill/>
            <a:ln w="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9" name="Freeform 167"/>
            <p:cNvSpPr>
              <a:spLocks/>
            </p:cNvSpPr>
            <p:nvPr/>
          </p:nvSpPr>
          <p:spPr bwMode="auto">
            <a:xfrm>
              <a:off x="2339975" y="3878266"/>
              <a:ext cx="80963" cy="93662"/>
            </a:xfrm>
            <a:custGeom>
              <a:avLst/>
              <a:gdLst>
                <a:gd name="T0" fmla="*/ 0 w 101"/>
                <a:gd name="T1" fmla="*/ 0 h 117"/>
                <a:gd name="T2" fmla="*/ 2147483647 w 101"/>
                <a:gd name="T3" fmla="*/ 2147483647 h 117"/>
                <a:gd name="T4" fmla="*/ 2147483647 w 101"/>
                <a:gd name="T5" fmla="*/ 2147483647 h 117"/>
                <a:gd name="T6" fmla="*/ 2147483647 w 101"/>
                <a:gd name="T7" fmla="*/ 2147483647 h 117"/>
                <a:gd name="T8" fmla="*/ 2147483647 w 101"/>
                <a:gd name="T9" fmla="*/ 2147483647 h 117"/>
                <a:gd name="T10" fmla="*/ 2147483647 w 101"/>
                <a:gd name="T11" fmla="*/ 2147483647 h 117"/>
                <a:gd name="T12" fmla="*/ 2147483647 w 101"/>
                <a:gd name="T13" fmla="*/ 2147483647 h 117"/>
                <a:gd name="T14" fmla="*/ 2147483647 w 101"/>
                <a:gd name="T15" fmla="*/ 2147483647 h 117"/>
                <a:gd name="T16" fmla="*/ 2147483647 w 101"/>
                <a:gd name="T17" fmla="*/ 2147483647 h 117"/>
                <a:gd name="T18" fmla="*/ 2147483647 w 101"/>
                <a:gd name="T19" fmla="*/ 2147483647 h 117"/>
                <a:gd name="T20" fmla="*/ 2147483647 w 101"/>
                <a:gd name="T21" fmla="*/ 2147483647 h 117"/>
                <a:gd name="T22" fmla="*/ 0 w 101"/>
                <a:gd name="T23" fmla="*/ 0 h 117"/>
                <a:gd name="T24" fmla="*/ 0 w 101"/>
                <a:gd name="T25" fmla="*/ 0 h 1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1"/>
                <a:gd name="T40" fmla="*/ 0 h 117"/>
                <a:gd name="T41" fmla="*/ 101 w 101"/>
                <a:gd name="T42" fmla="*/ 117 h 1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1" h="117">
                  <a:moveTo>
                    <a:pt x="0" y="0"/>
                  </a:moveTo>
                  <a:lnTo>
                    <a:pt x="101" y="59"/>
                  </a:lnTo>
                  <a:lnTo>
                    <a:pt x="88" y="62"/>
                  </a:lnTo>
                  <a:lnTo>
                    <a:pt x="76" y="66"/>
                  </a:lnTo>
                  <a:lnTo>
                    <a:pt x="63" y="71"/>
                  </a:lnTo>
                  <a:lnTo>
                    <a:pt x="52" y="79"/>
                  </a:lnTo>
                  <a:lnTo>
                    <a:pt x="41" y="86"/>
                  </a:lnTo>
                  <a:lnTo>
                    <a:pt x="30" y="95"/>
                  </a:lnTo>
                  <a:lnTo>
                    <a:pt x="22" y="106"/>
                  </a:lnTo>
                  <a:lnTo>
                    <a:pt x="15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0" name="Line 168"/>
            <p:cNvSpPr>
              <a:spLocks noChangeShapeType="1"/>
            </p:cNvSpPr>
            <p:nvPr/>
          </p:nvSpPr>
          <p:spPr bwMode="auto">
            <a:xfrm>
              <a:off x="5676900" y="3932241"/>
              <a:ext cx="512763" cy="771525"/>
            </a:xfrm>
            <a:prstGeom prst="line">
              <a:avLst/>
            </a:prstGeom>
            <a:noFill/>
            <a:ln w="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1" name="Freeform 169"/>
            <p:cNvSpPr>
              <a:spLocks/>
            </p:cNvSpPr>
            <p:nvPr/>
          </p:nvSpPr>
          <p:spPr bwMode="auto">
            <a:xfrm>
              <a:off x="5640388" y="3879853"/>
              <a:ext cx="80963" cy="92075"/>
            </a:xfrm>
            <a:custGeom>
              <a:avLst/>
              <a:gdLst>
                <a:gd name="T0" fmla="*/ 0 w 103"/>
                <a:gd name="T1" fmla="*/ 0 h 115"/>
                <a:gd name="T2" fmla="*/ 2147483647 w 103"/>
                <a:gd name="T3" fmla="*/ 2147483647 h 115"/>
                <a:gd name="T4" fmla="*/ 2147483647 w 103"/>
                <a:gd name="T5" fmla="*/ 2147483647 h 115"/>
                <a:gd name="T6" fmla="*/ 2147483647 w 103"/>
                <a:gd name="T7" fmla="*/ 2147483647 h 115"/>
                <a:gd name="T8" fmla="*/ 2147483647 w 103"/>
                <a:gd name="T9" fmla="*/ 2147483647 h 115"/>
                <a:gd name="T10" fmla="*/ 2147483647 w 103"/>
                <a:gd name="T11" fmla="*/ 2147483647 h 115"/>
                <a:gd name="T12" fmla="*/ 2147483647 w 103"/>
                <a:gd name="T13" fmla="*/ 2147483647 h 115"/>
                <a:gd name="T14" fmla="*/ 2147483647 w 103"/>
                <a:gd name="T15" fmla="*/ 2147483647 h 115"/>
                <a:gd name="T16" fmla="*/ 2147483647 w 103"/>
                <a:gd name="T17" fmla="*/ 2147483647 h 115"/>
                <a:gd name="T18" fmla="*/ 2147483647 w 103"/>
                <a:gd name="T19" fmla="*/ 2147483647 h 115"/>
                <a:gd name="T20" fmla="*/ 2147483647 w 103"/>
                <a:gd name="T21" fmla="*/ 2147483647 h 115"/>
                <a:gd name="T22" fmla="*/ 0 w 103"/>
                <a:gd name="T23" fmla="*/ 0 h 115"/>
                <a:gd name="T24" fmla="*/ 0 w 103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3"/>
                <a:gd name="T40" fmla="*/ 0 h 115"/>
                <a:gd name="T41" fmla="*/ 103 w 103"/>
                <a:gd name="T42" fmla="*/ 115 h 11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3" h="115">
                  <a:moveTo>
                    <a:pt x="0" y="0"/>
                  </a:moveTo>
                  <a:lnTo>
                    <a:pt x="103" y="58"/>
                  </a:lnTo>
                  <a:lnTo>
                    <a:pt x="90" y="60"/>
                  </a:lnTo>
                  <a:lnTo>
                    <a:pt x="77" y="64"/>
                  </a:lnTo>
                  <a:lnTo>
                    <a:pt x="65" y="69"/>
                  </a:lnTo>
                  <a:lnTo>
                    <a:pt x="54" y="77"/>
                  </a:lnTo>
                  <a:lnTo>
                    <a:pt x="43" y="84"/>
                  </a:lnTo>
                  <a:lnTo>
                    <a:pt x="32" y="93"/>
                  </a:lnTo>
                  <a:lnTo>
                    <a:pt x="22" y="104"/>
                  </a:lnTo>
                  <a:lnTo>
                    <a:pt x="15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2" name="Line 170"/>
            <p:cNvSpPr>
              <a:spLocks noChangeShapeType="1"/>
            </p:cNvSpPr>
            <p:nvPr/>
          </p:nvSpPr>
          <p:spPr bwMode="auto">
            <a:xfrm>
              <a:off x="6380163" y="4102103"/>
              <a:ext cx="250825" cy="601662"/>
            </a:xfrm>
            <a:prstGeom prst="line">
              <a:avLst/>
            </a:prstGeom>
            <a:noFill/>
            <a:ln w="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3" name="Freeform 171"/>
            <p:cNvSpPr>
              <a:spLocks/>
            </p:cNvSpPr>
            <p:nvPr/>
          </p:nvSpPr>
          <p:spPr bwMode="auto">
            <a:xfrm>
              <a:off x="6348413" y="4043366"/>
              <a:ext cx="79375" cy="93662"/>
            </a:xfrm>
            <a:custGeom>
              <a:avLst/>
              <a:gdLst>
                <a:gd name="T0" fmla="*/ 2147483647 w 100"/>
                <a:gd name="T1" fmla="*/ 0 h 117"/>
                <a:gd name="T2" fmla="*/ 2147483647 w 100"/>
                <a:gd name="T3" fmla="*/ 2147483647 h 117"/>
                <a:gd name="T4" fmla="*/ 2147483647 w 100"/>
                <a:gd name="T5" fmla="*/ 2147483647 h 117"/>
                <a:gd name="T6" fmla="*/ 2147483647 w 100"/>
                <a:gd name="T7" fmla="*/ 2147483647 h 117"/>
                <a:gd name="T8" fmla="*/ 2147483647 w 100"/>
                <a:gd name="T9" fmla="*/ 2147483647 h 117"/>
                <a:gd name="T10" fmla="*/ 2147483647 w 100"/>
                <a:gd name="T11" fmla="*/ 2147483647 h 117"/>
                <a:gd name="T12" fmla="*/ 2147483647 w 100"/>
                <a:gd name="T13" fmla="*/ 2147483647 h 117"/>
                <a:gd name="T14" fmla="*/ 2147483647 w 100"/>
                <a:gd name="T15" fmla="*/ 2147483647 h 117"/>
                <a:gd name="T16" fmla="*/ 2147483647 w 100"/>
                <a:gd name="T17" fmla="*/ 2147483647 h 117"/>
                <a:gd name="T18" fmla="*/ 0 w 100"/>
                <a:gd name="T19" fmla="*/ 2147483647 h 117"/>
                <a:gd name="T20" fmla="*/ 0 w 100"/>
                <a:gd name="T21" fmla="*/ 2147483647 h 117"/>
                <a:gd name="T22" fmla="*/ 2147483647 w 100"/>
                <a:gd name="T23" fmla="*/ 0 h 117"/>
                <a:gd name="T24" fmla="*/ 2147483647 w 100"/>
                <a:gd name="T25" fmla="*/ 0 h 1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0"/>
                <a:gd name="T40" fmla="*/ 0 h 117"/>
                <a:gd name="T41" fmla="*/ 100 w 100"/>
                <a:gd name="T42" fmla="*/ 117 h 1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0" h="117">
                  <a:moveTo>
                    <a:pt x="10" y="0"/>
                  </a:moveTo>
                  <a:lnTo>
                    <a:pt x="100" y="77"/>
                  </a:lnTo>
                  <a:lnTo>
                    <a:pt x="85" y="77"/>
                  </a:lnTo>
                  <a:lnTo>
                    <a:pt x="72" y="79"/>
                  </a:lnTo>
                  <a:lnTo>
                    <a:pt x="57" y="80"/>
                  </a:lnTo>
                  <a:lnTo>
                    <a:pt x="45" y="86"/>
                  </a:lnTo>
                  <a:lnTo>
                    <a:pt x="34" y="91"/>
                  </a:lnTo>
                  <a:lnTo>
                    <a:pt x="21" y="99"/>
                  </a:lnTo>
                  <a:lnTo>
                    <a:pt x="11" y="108"/>
                  </a:lnTo>
                  <a:lnTo>
                    <a:pt x="0" y="11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4" name="Line 172"/>
            <p:cNvSpPr>
              <a:spLocks noChangeShapeType="1"/>
            </p:cNvSpPr>
            <p:nvPr/>
          </p:nvSpPr>
          <p:spPr bwMode="auto">
            <a:xfrm>
              <a:off x="3079750" y="4102103"/>
              <a:ext cx="250825" cy="601662"/>
            </a:xfrm>
            <a:prstGeom prst="line">
              <a:avLst/>
            </a:prstGeom>
            <a:noFill/>
            <a:ln w="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5" name="Freeform 173"/>
            <p:cNvSpPr>
              <a:spLocks/>
            </p:cNvSpPr>
            <p:nvPr/>
          </p:nvSpPr>
          <p:spPr bwMode="auto">
            <a:xfrm>
              <a:off x="3048000" y="4043366"/>
              <a:ext cx="77788" cy="93662"/>
            </a:xfrm>
            <a:custGeom>
              <a:avLst/>
              <a:gdLst>
                <a:gd name="T0" fmla="*/ 2147483647 w 99"/>
                <a:gd name="T1" fmla="*/ 0 h 117"/>
                <a:gd name="T2" fmla="*/ 2147483647 w 99"/>
                <a:gd name="T3" fmla="*/ 2147483647 h 117"/>
                <a:gd name="T4" fmla="*/ 2147483647 w 99"/>
                <a:gd name="T5" fmla="*/ 2147483647 h 117"/>
                <a:gd name="T6" fmla="*/ 2147483647 w 99"/>
                <a:gd name="T7" fmla="*/ 2147483647 h 117"/>
                <a:gd name="T8" fmla="*/ 2147483647 w 99"/>
                <a:gd name="T9" fmla="*/ 2147483647 h 117"/>
                <a:gd name="T10" fmla="*/ 2147483647 w 99"/>
                <a:gd name="T11" fmla="*/ 2147483647 h 117"/>
                <a:gd name="T12" fmla="*/ 2147483647 w 99"/>
                <a:gd name="T13" fmla="*/ 2147483647 h 117"/>
                <a:gd name="T14" fmla="*/ 2147483647 w 99"/>
                <a:gd name="T15" fmla="*/ 2147483647 h 117"/>
                <a:gd name="T16" fmla="*/ 2147483647 w 99"/>
                <a:gd name="T17" fmla="*/ 2147483647 h 117"/>
                <a:gd name="T18" fmla="*/ 0 w 99"/>
                <a:gd name="T19" fmla="*/ 2147483647 h 117"/>
                <a:gd name="T20" fmla="*/ 0 w 99"/>
                <a:gd name="T21" fmla="*/ 2147483647 h 117"/>
                <a:gd name="T22" fmla="*/ 2147483647 w 99"/>
                <a:gd name="T23" fmla="*/ 0 h 117"/>
                <a:gd name="T24" fmla="*/ 2147483647 w 99"/>
                <a:gd name="T25" fmla="*/ 0 h 1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9"/>
                <a:gd name="T40" fmla="*/ 0 h 117"/>
                <a:gd name="T41" fmla="*/ 99 w 99"/>
                <a:gd name="T42" fmla="*/ 117 h 1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9" h="117">
                  <a:moveTo>
                    <a:pt x="9" y="0"/>
                  </a:moveTo>
                  <a:lnTo>
                    <a:pt x="99" y="77"/>
                  </a:lnTo>
                  <a:lnTo>
                    <a:pt x="84" y="77"/>
                  </a:lnTo>
                  <a:lnTo>
                    <a:pt x="71" y="79"/>
                  </a:lnTo>
                  <a:lnTo>
                    <a:pt x="56" y="80"/>
                  </a:lnTo>
                  <a:lnTo>
                    <a:pt x="44" y="86"/>
                  </a:lnTo>
                  <a:lnTo>
                    <a:pt x="33" y="91"/>
                  </a:lnTo>
                  <a:lnTo>
                    <a:pt x="22" y="99"/>
                  </a:lnTo>
                  <a:lnTo>
                    <a:pt x="11" y="108"/>
                  </a:lnTo>
                  <a:lnTo>
                    <a:pt x="0" y="11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6" name="Rectangle 174"/>
            <p:cNvSpPr>
              <a:spLocks noChangeArrowheads="1"/>
            </p:cNvSpPr>
            <p:nvPr/>
          </p:nvSpPr>
          <p:spPr bwMode="auto">
            <a:xfrm>
              <a:off x="2960688" y="4937138"/>
              <a:ext cx="5290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 b="1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 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37" name="Rectangle 175"/>
            <p:cNvSpPr>
              <a:spLocks noChangeArrowheads="1"/>
            </p:cNvSpPr>
            <p:nvPr/>
          </p:nvSpPr>
          <p:spPr bwMode="auto">
            <a:xfrm>
              <a:off x="3606800" y="4937138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38" name="Rectangle 177"/>
            <p:cNvSpPr>
              <a:spLocks noChangeArrowheads="1"/>
            </p:cNvSpPr>
            <p:nvPr/>
          </p:nvSpPr>
          <p:spPr bwMode="auto">
            <a:xfrm>
              <a:off x="3768725" y="4943488"/>
              <a:ext cx="147638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 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46139" name="Rectangle 178"/>
            <p:cNvSpPr>
              <a:spLocks noChangeArrowheads="1"/>
            </p:cNvSpPr>
            <p:nvPr/>
          </p:nvSpPr>
          <p:spPr bwMode="auto">
            <a:xfrm>
              <a:off x="3822700" y="4943488"/>
              <a:ext cx="2503488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ko-KR" altLang="ko-KR" sz="15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Example of RSA Algorithm</a:t>
              </a:r>
              <a:endParaRPr kumimoji="1" lang="ko-KR" altLang="ko-KR" sz="1800">
                <a:latin typeface="굴림" pitchFamily="34" charset="-127"/>
                <a:ea typeface="굴림" pitchFamily="34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04800" y="1371600"/>
            <a:ext cx="81534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Given two integers </a:t>
            </a:r>
            <a:r>
              <a:rPr lang="en-US" altLang="en-US" sz="2400" i="1"/>
              <a:t>a</a:t>
            </a:r>
            <a:r>
              <a:rPr lang="en-US" altLang="en-US" sz="2400"/>
              <a:t> and </a:t>
            </a:r>
            <a:r>
              <a:rPr lang="en-US" altLang="en-US" sz="2400" i="1"/>
              <a:t>b</a:t>
            </a:r>
            <a:r>
              <a:rPr lang="en-US" altLang="en-US" sz="2400"/>
              <a:t>, with </a:t>
            </a:r>
            <a:r>
              <a:rPr lang="en-US" altLang="en-US" sz="2400" i="1"/>
              <a:t>b</a:t>
            </a:r>
            <a:r>
              <a:rPr lang="en-US" altLang="en-US" sz="2400"/>
              <a:t> ≠ 0, there exist unique integers q and r such that</a:t>
            </a:r>
          </a:p>
          <a:p>
            <a:pPr eaLnBrk="1" hangingPunct="1"/>
            <a:r>
              <a:rPr lang="en-US" altLang="en-US" sz="2400" i="1"/>
              <a:t>	a</a:t>
            </a:r>
            <a:r>
              <a:rPr lang="en-US" altLang="en-US" sz="2400"/>
              <a:t> = </a:t>
            </a:r>
            <a:r>
              <a:rPr lang="en-US" altLang="en-US" sz="2400" i="1"/>
              <a:t>bq</a:t>
            </a:r>
            <a:r>
              <a:rPr lang="en-US" altLang="en-US" sz="2400"/>
              <a:t> + </a:t>
            </a:r>
            <a:r>
              <a:rPr lang="en-US" altLang="en-US" sz="2400" i="1"/>
              <a:t>r</a:t>
            </a:r>
            <a:endParaRPr lang="en-US" altLang="en-US" sz="2400"/>
          </a:p>
          <a:p>
            <a:pPr eaLnBrk="1" hangingPunct="1"/>
            <a:r>
              <a:rPr lang="en-US" altLang="en-US" sz="2400"/>
              <a:t>and</a:t>
            </a:r>
          </a:p>
          <a:p>
            <a:pPr eaLnBrk="1" hangingPunct="1"/>
            <a:r>
              <a:rPr lang="en-US" altLang="en-US" sz="2400"/>
              <a:t>	0 ≤ </a:t>
            </a:r>
            <a:r>
              <a:rPr lang="en-US" altLang="en-US" sz="2400" i="1"/>
              <a:t>r</a:t>
            </a:r>
            <a:r>
              <a:rPr lang="en-US" altLang="en-US" sz="2400"/>
              <a:t> &lt; |</a:t>
            </a:r>
            <a:r>
              <a:rPr lang="en-US" altLang="en-US" sz="2400" i="1"/>
              <a:t>b</a:t>
            </a:r>
            <a:r>
              <a:rPr lang="en-US" altLang="en-US" sz="2400"/>
              <a:t>|,</a:t>
            </a:r>
          </a:p>
          <a:p>
            <a:pPr eaLnBrk="1" hangingPunct="1"/>
            <a:r>
              <a:rPr lang="en-US" altLang="en-US" sz="2400"/>
              <a:t>where |</a:t>
            </a:r>
            <a:r>
              <a:rPr lang="en-US" altLang="en-US" sz="2400" i="1"/>
              <a:t>b</a:t>
            </a:r>
            <a:r>
              <a:rPr lang="en-US" altLang="en-US" sz="2400"/>
              <a:t>| denotes the absolute value of b.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The four integers that appear in this theorem have been given names: </a:t>
            </a:r>
            <a:r>
              <a:rPr lang="en-US" altLang="en-US" sz="2400" i="1"/>
              <a:t>a</a:t>
            </a:r>
            <a:r>
              <a:rPr lang="en-US" altLang="en-US" sz="2400"/>
              <a:t> is called the </a:t>
            </a:r>
            <a:r>
              <a:rPr lang="en-US" altLang="en-US" sz="2400" b="1"/>
              <a:t>dividend</a:t>
            </a:r>
            <a:r>
              <a:rPr lang="en-US" altLang="en-US" sz="2400"/>
              <a:t>, </a:t>
            </a:r>
            <a:r>
              <a:rPr lang="en-US" altLang="en-US" sz="2400" i="1"/>
              <a:t>b</a:t>
            </a:r>
            <a:r>
              <a:rPr lang="en-US" altLang="en-US" sz="2400"/>
              <a:t> is called the </a:t>
            </a:r>
            <a:r>
              <a:rPr lang="en-US" altLang="en-US" sz="2400" b="1"/>
              <a:t>divisor</a:t>
            </a:r>
            <a:r>
              <a:rPr lang="en-US" altLang="en-US" sz="2400"/>
              <a:t>, </a:t>
            </a:r>
            <a:r>
              <a:rPr lang="en-US" altLang="en-US" sz="2400" i="1"/>
              <a:t>q</a:t>
            </a:r>
            <a:r>
              <a:rPr lang="en-US" altLang="en-US" sz="2400"/>
              <a:t> is called the </a:t>
            </a:r>
            <a:r>
              <a:rPr lang="en-US" altLang="en-US" sz="2400" b="1"/>
              <a:t>quotient</a:t>
            </a:r>
            <a:r>
              <a:rPr lang="en-US" altLang="en-US" sz="2400"/>
              <a:t> and </a:t>
            </a:r>
            <a:r>
              <a:rPr lang="en-US" altLang="en-US" sz="2400" i="1"/>
              <a:t>r</a:t>
            </a:r>
            <a:r>
              <a:rPr lang="en-US" altLang="en-US" sz="2400"/>
              <a:t> is called the </a:t>
            </a:r>
            <a:r>
              <a:rPr lang="en-US" altLang="en-US" sz="2400" b="1"/>
              <a:t>remainder</a:t>
            </a:r>
            <a:r>
              <a:rPr lang="en-US" altLang="en-US" sz="240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Euclidean division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Find the inverse of 15 mod 26.</a:t>
            </a:r>
          </a:p>
          <a:p>
            <a:pPr lvl="1"/>
            <a:r>
              <a:rPr lang="en-US" altLang="en-US"/>
              <a:t>15 (7) = 105 = 1 + 4(26) = 1 mode 26.</a:t>
            </a:r>
          </a:p>
          <a:p>
            <a:pPr lvl="1"/>
            <a:endParaRPr lang="en-US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Extended Euclidean Example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12" t="17027" r="38373" b="14821"/>
          <a:stretch>
            <a:fillRect/>
          </a:stretch>
        </p:blipFill>
        <p:spPr bwMode="auto">
          <a:xfrm>
            <a:off x="685800" y="2590800"/>
            <a:ext cx="283527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685800" y="6324600"/>
            <a:ext cx="822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http://www-math.ucdenver.edu/~wcherowi/courses/m5410/exeucalg.html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32" t="17027" r="6233" b="14821"/>
          <a:stretch>
            <a:fillRect/>
          </a:stretch>
        </p:blipFill>
        <p:spPr bwMode="auto">
          <a:xfrm>
            <a:off x="3783013" y="2479675"/>
            <a:ext cx="4598987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74638"/>
            <a:ext cx="8229600" cy="1143000"/>
          </a:xfrm>
        </p:spPr>
        <p:txBody>
          <a:bodyPr lIns="0" tIns="0" rIns="0" bIns="0"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altLang="ko-KR" dirty="0">
                <a:ea typeface="굴림" pitchFamily="50" charset="-127"/>
              </a:rPr>
              <a:t>Exponentiation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29600" cy="4525963"/>
          </a:xfrm>
        </p:spPr>
        <p:txBody>
          <a:bodyPr lIns="0" tIns="0" rIns="0" bIns="0"/>
          <a:lstStyle/>
          <a:p>
            <a:pPr marL="357188" indent="-357188" eaLnBrk="1" hangingPunct="1"/>
            <a:r>
              <a:rPr lang="en-AU" altLang="ko-KR" sz="2800">
                <a:ea typeface="굴림" pitchFamily="34" charset="-127"/>
              </a:rPr>
              <a:t>can use the Square and Multiply Algorithm</a:t>
            </a:r>
          </a:p>
          <a:p>
            <a:pPr marL="357188" indent="-357188" eaLnBrk="1" hangingPunct="1"/>
            <a:r>
              <a:rPr lang="en-AU" altLang="ko-KR" sz="2800">
                <a:ea typeface="굴림" pitchFamily="34" charset="-127"/>
              </a:rPr>
              <a:t>a fast, efficient algorithm for exponentiation </a:t>
            </a:r>
          </a:p>
          <a:p>
            <a:pPr marL="357188" indent="-357188" eaLnBrk="1" hangingPunct="1"/>
            <a:r>
              <a:rPr lang="en-AU" altLang="ko-KR" sz="2800">
                <a:ea typeface="굴림" pitchFamily="34" charset="-127"/>
              </a:rPr>
              <a:t>concept is based on repeatedly squaring base and multiplying in the ones that are needed to compute the result </a:t>
            </a:r>
          </a:p>
          <a:p>
            <a:pPr marL="357188" indent="-357188" eaLnBrk="1" hangingPunct="1"/>
            <a:r>
              <a:rPr lang="en-AU" altLang="ko-KR" sz="2800">
                <a:ea typeface="굴림" pitchFamily="34" charset="-127"/>
              </a:rPr>
              <a:t>look at binary representation of exponent </a:t>
            </a:r>
          </a:p>
          <a:p>
            <a:pPr marL="357188" indent="-357188" eaLnBrk="1" hangingPunct="1"/>
            <a:r>
              <a:rPr lang="en-AU" altLang="ko-KR" sz="2800">
                <a:ea typeface="굴림" pitchFamily="34" charset="-127"/>
              </a:rPr>
              <a:t>only takes O(log</a:t>
            </a:r>
            <a:r>
              <a:rPr lang="en-AU" altLang="ko-KR" sz="2800" baseline="-25000">
                <a:ea typeface="굴림" pitchFamily="34" charset="-127"/>
              </a:rPr>
              <a:t>2</a:t>
            </a:r>
            <a:r>
              <a:rPr lang="en-AU" altLang="ko-KR" sz="2800">
                <a:ea typeface="굴림" pitchFamily="34" charset="-127"/>
              </a:rPr>
              <a:t> n) multiples for number n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5562600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895600"/>
            <a:ext cx="86645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Sqaure</a:t>
            </a:r>
            <a:r>
              <a:rPr lang="en-US" dirty="0"/>
              <a:t> and multiply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4638"/>
            <a:ext cx="8229600" cy="1143000"/>
          </a:xfrm>
        </p:spPr>
        <p:txBody>
          <a:bodyPr lIns="0" tIns="0" rIns="0" bIns="0"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itchFamily="50" charset="-127"/>
              </a:rPr>
              <a:t>RSA</a:t>
            </a:r>
            <a:endParaRPr lang="en-AU" altLang="ko-KR" dirty="0">
              <a:ea typeface="굴림" pitchFamily="50" charset="-127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29600" cy="4525963"/>
          </a:xfrm>
        </p:spPr>
        <p:txBody>
          <a:bodyPr lIns="0" tIns="0" rIns="0" bIns="0"/>
          <a:lstStyle/>
          <a:p>
            <a:pPr marL="357188" indent="-357188" eaLnBrk="1" hangingPunct="1"/>
            <a:r>
              <a:rPr lang="en-AU" altLang="ko-KR">
                <a:ea typeface="굴림" pitchFamily="34" charset="-127"/>
              </a:rPr>
              <a:t>by Rivest, Shamir &amp; Adleman  of MIT in 1977 </a:t>
            </a:r>
          </a:p>
          <a:p>
            <a:pPr marL="357188" indent="-357188" eaLnBrk="1" hangingPunct="1"/>
            <a:r>
              <a:rPr lang="en-AU" altLang="ko-KR">
                <a:ea typeface="굴림" pitchFamily="34" charset="-127"/>
              </a:rPr>
              <a:t>best known &amp; widely used public-key scheme </a:t>
            </a:r>
          </a:p>
          <a:p>
            <a:pPr marL="357188" indent="-357188" eaLnBrk="1" hangingPunct="1"/>
            <a:r>
              <a:rPr lang="en-US" altLang="ko-KR">
                <a:ea typeface="굴림" pitchFamily="34" charset="-127"/>
              </a:rPr>
              <a:t>uses large integers (eg. 1024 bits)</a:t>
            </a:r>
            <a:endParaRPr lang="en-AU" altLang="ko-KR"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229600" cy="1143000"/>
          </a:xfrm>
        </p:spPr>
        <p:txBody>
          <a:bodyPr lIns="0" tIns="0" rIns="0" bIns="0"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itchFamily="50" charset="-127"/>
              </a:rPr>
              <a:t>RSA Key Generation</a:t>
            </a:r>
            <a:endParaRPr lang="en-AU" altLang="ko-KR" dirty="0">
              <a:ea typeface="굴림" pitchFamily="50" charset="-127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00200"/>
            <a:ext cx="8229600" cy="4525963"/>
          </a:xfrm>
        </p:spPr>
        <p:txBody>
          <a:bodyPr lIns="0" tIns="0" rIns="0" bIns="0"/>
          <a:lstStyle/>
          <a:p>
            <a:pPr marL="357188" indent="-357188" eaLnBrk="1" hangingPunct="1">
              <a:lnSpc>
                <a:spcPct val="90000"/>
              </a:lnSpc>
            </a:pPr>
            <a:r>
              <a:rPr lang="en-US" altLang="ko-KR">
                <a:ea typeface="굴림" pitchFamily="34" charset="-127"/>
              </a:rPr>
              <a:t>users of RSA must:</a:t>
            </a:r>
          </a:p>
          <a:p>
            <a:pPr marL="628650" lvl="1" indent="-331788" eaLnBrk="1" hangingPunct="1">
              <a:lnSpc>
                <a:spcPct val="90000"/>
              </a:lnSpc>
            </a:pPr>
            <a:r>
              <a:rPr lang="en-US" altLang="ko-KR">
                <a:ea typeface="굴림" pitchFamily="34" charset="-127"/>
              </a:rPr>
              <a:t>determine two primes </a:t>
            </a:r>
            <a:r>
              <a:rPr lang="en-AU" altLang="ko-KR">
                <a:ea typeface="굴림" pitchFamily="34" charset="-127"/>
              </a:rPr>
              <a:t>at random -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p, q</a:t>
            </a:r>
            <a:r>
              <a:rPr lang="en-AU" altLang="ko-KR">
                <a:ea typeface="굴림" pitchFamily="34" charset="-127"/>
              </a:rPr>
              <a:t> </a:t>
            </a:r>
          </a:p>
          <a:p>
            <a:pPr marL="628650" lvl="1" indent="-331788" eaLnBrk="1" hangingPunct="1">
              <a:lnSpc>
                <a:spcPct val="90000"/>
              </a:lnSpc>
            </a:pPr>
            <a:r>
              <a:rPr lang="en-US" altLang="ko-KR">
                <a:ea typeface="굴림" pitchFamily="34" charset="-127"/>
              </a:rPr>
              <a:t>select either </a:t>
            </a:r>
            <a:r>
              <a:rPr lang="en-US" altLang="ko-KR">
                <a:latin typeface="Courier New" panose="02070309020205020404" pitchFamily="49" charset="0"/>
                <a:ea typeface="굴림" pitchFamily="34" charset="-127"/>
              </a:rPr>
              <a:t>e</a:t>
            </a:r>
            <a:r>
              <a:rPr lang="en-US" altLang="ko-KR">
                <a:ea typeface="굴림" pitchFamily="34" charset="-127"/>
              </a:rPr>
              <a:t> or </a:t>
            </a:r>
            <a:r>
              <a:rPr lang="en-US" altLang="ko-KR">
                <a:latin typeface="Courier New" panose="02070309020205020404" pitchFamily="49" charset="0"/>
                <a:ea typeface="굴림" pitchFamily="34" charset="-127"/>
              </a:rPr>
              <a:t>d</a:t>
            </a:r>
            <a:r>
              <a:rPr lang="en-US" altLang="ko-KR">
                <a:ea typeface="굴림" pitchFamily="34" charset="-127"/>
              </a:rPr>
              <a:t> and compute the other</a:t>
            </a:r>
          </a:p>
          <a:p>
            <a:pPr marL="357188" indent="-357188" eaLnBrk="1" hangingPunct="1">
              <a:lnSpc>
                <a:spcPct val="90000"/>
              </a:lnSpc>
            </a:pPr>
            <a:r>
              <a:rPr lang="en-US" altLang="ko-KR">
                <a:ea typeface="굴림" pitchFamily="34" charset="-127"/>
              </a:rPr>
              <a:t>primes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p,q</a:t>
            </a:r>
            <a:r>
              <a:rPr lang="en-AU" altLang="ko-KR">
                <a:ea typeface="굴림" pitchFamily="34" charset="-127"/>
              </a:rPr>
              <a:t> </a:t>
            </a:r>
            <a:r>
              <a:rPr lang="en-US" altLang="ko-KR">
                <a:ea typeface="굴림" pitchFamily="34" charset="-127"/>
              </a:rPr>
              <a:t>must not be easily derived from modulus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N=p.q</a:t>
            </a:r>
          </a:p>
          <a:p>
            <a:pPr marL="628650" lvl="1" indent="-331788" eaLnBrk="1" hangingPunct="1">
              <a:lnSpc>
                <a:spcPct val="90000"/>
              </a:lnSpc>
            </a:pPr>
            <a:r>
              <a:rPr lang="en-US" altLang="ko-KR">
                <a:ea typeface="굴림" pitchFamily="34" charset="-127"/>
              </a:rPr>
              <a:t>means must be sufficiently large</a:t>
            </a:r>
          </a:p>
          <a:p>
            <a:pPr marL="628650" lvl="1" indent="-331788" eaLnBrk="1" hangingPunct="1">
              <a:lnSpc>
                <a:spcPct val="90000"/>
              </a:lnSpc>
            </a:pPr>
            <a:r>
              <a:rPr lang="en-US" altLang="ko-KR">
                <a:ea typeface="굴림" pitchFamily="34" charset="-127"/>
              </a:rPr>
              <a:t>typically guess and use probabilistic test</a:t>
            </a:r>
          </a:p>
          <a:p>
            <a:pPr marL="357188" indent="-357188" eaLnBrk="1" hangingPunct="1">
              <a:lnSpc>
                <a:spcPct val="90000"/>
              </a:lnSpc>
            </a:pPr>
            <a:r>
              <a:rPr lang="en-US" altLang="ko-KR">
                <a:ea typeface="굴림" pitchFamily="34" charset="-127"/>
              </a:rPr>
              <a:t>exponents </a:t>
            </a:r>
            <a:r>
              <a:rPr lang="en-US" altLang="ko-KR">
                <a:latin typeface="Courier New" panose="02070309020205020404" pitchFamily="49" charset="0"/>
                <a:ea typeface="굴림" pitchFamily="34" charset="-127"/>
              </a:rPr>
              <a:t>e</a:t>
            </a:r>
            <a:r>
              <a:rPr lang="en-US" altLang="ko-KR">
                <a:ea typeface="굴림" pitchFamily="34" charset="-127"/>
              </a:rPr>
              <a:t>, </a:t>
            </a:r>
            <a:r>
              <a:rPr lang="en-US" altLang="ko-KR">
                <a:latin typeface="Courier New" panose="02070309020205020404" pitchFamily="49" charset="0"/>
                <a:ea typeface="굴림" pitchFamily="34" charset="-127"/>
              </a:rPr>
              <a:t>d</a:t>
            </a:r>
            <a:r>
              <a:rPr lang="en-US" altLang="ko-KR">
                <a:ea typeface="굴림" pitchFamily="34" charset="-127"/>
              </a:rPr>
              <a:t>  are inverses, so use Inverse algorithms to compute the other</a:t>
            </a:r>
            <a:endParaRPr lang="en-AU" altLang="ko-KR">
              <a:ea typeface="굴림" pitchFamily="34" charset="-127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229600" cy="1143000"/>
          </a:xfrm>
        </p:spPr>
        <p:txBody>
          <a:bodyPr lIns="0" tIns="0" rIns="0" bIns="0"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altLang="ko-KR" dirty="0">
                <a:ea typeface="굴림" pitchFamily="50" charset="-127"/>
              </a:rPr>
              <a:t>RSA Security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229600" cy="4525963"/>
          </a:xfrm>
        </p:spPr>
        <p:txBody>
          <a:bodyPr lIns="0" tIns="0" rIns="0" bIns="0"/>
          <a:lstStyle/>
          <a:p>
            <a:pPr marL="357188" indent="-357188" eaLnBrk="1" hangingPunct="1"/>
            <a:r>
              <a:rPr lang="en-US" altLang="ko-KR" sz="2800">
                <a:ea typeface="굴림" pitchFamily="34" charset="-127"/>
              </a:rPr>
              <a:t>approaches to attacking RSA:</a:t>
            </a:r>
          </a:p>
          <a:p>
            <a:pPr marL="628650" lvl="1" indent="-331788" eaLnBrk="1" hangingPunct="1"/>
            <a:r>
              <a:rPr lang="en-US" altLang="ko-KR">
                <a:ea typeface="굴림" pitchFamily="34" charset="-127"/>
              </a:rPr>
              <a:t>brute force key search (infeasible given size of numbers)</a:t>
            </a:r>
            <a:endParaRPr lang="en-AU" altLang="ko-KR">
              <a:ea typeface="굴림" pitchFamily="34" charset="-127"/>
            </a:endParaRPr>
          </a:p>
          <a:p>
            <a:pPr marL="628650" lvl="1" indent="-331788" eaLnBrk="1" hangingPunct="1"/>
            <a:r>
              <a:rPr lang="en-AU" altLang="ko-KR">
                <a:ea typeface="굴림" pitchFamily="34" charset="-127"/>
              </a:rPr>
              <a:t>mathematical attacks (based on difficulty of computing ø(N), by factoring modulus N)</a:t>
            </a:r>
          </a:p>
          <a:p>
            <a:pPr marL="750888" lvl="2" indent="-160338" eaLnBrk="1" hangingPunct="1">
              <a:lnSpc>
                <a:spcPct val="90000"/>
              </a:lnSpc>
            </a:pPr>
            <a:r>
              <a:rPr lang="en-US" altLang="ko-KR">
                <a:ea typeface="굴림" pitchFamily="34" charset="-127"/>
              </a:rPr>
              <a:t>factor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N=p.q</a:t>
            </a:r>
            <a:r>
              <a:rPr lang="en-AU" altLang="ko-KR">
                <a:ea typeface="굴림" pitchFamily="34" charset="-127"/>
              </a:rPr>
              <a:t>, hence find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ø(N)</a:t>
            </a:r>
            <a:r>
              <a:rPr lang="en-AU" altLang="ko-KR">
                <a:ea typeface="굴림" pitchFamily="34" charset="-127"/>
              </a:rPr>
              <a:t> and then d</a:t>
            </a:r>
          </a:p>
          <a:p>
            <a:pPr marL="750888" lvl="2" indent="-160338" eaLnBrk="1" hangingPunct="1">
              <a:lnSpc>
                <a:spcPct val="90000"/>
              </a:lnSpc>
            </a:pPr>
            <a:r>
              <a:rPr lang="en-US" altLang="ko-KR">
                <a:ea typeface="굴림" pitchFamily="34" charset="-127"/>
              </a:rPr>
              <a:t>determine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ø(N)</a:t>
            </a:r>
            <a:r>
              <a:rPr lang="en-US" altLang="ko-KR">
                <a:ea typeface="굴림" pitchFamily="34" charset="-127"/>
              </a:rPr>
              <a:t> directly and find d</a:t>
            </a:r>
          </a:p>
          <a:p>
            <a:pPr marL="750888" lvl="2" indent="-160338" eaLnBrk="1" hangingPunct="1">
              <a:lnSpc>
                <a:spcPct val="90000"/>
              </a:lnSpc>
            </a:pPr>
            <a:r>
              <a:rPr lang="en-US" altLang="ko-KR">
                <a:ea typeface="굴림" pitchFamily="34" charset="-127"/>
              </a:rPr>
              <a:t>find d directly</a:t>
            </a:r>
          </a:p>
          <a:p>
            <a:pPr marL="750888" lvl="2" indent="-160338" eaLnBrk="1" hangingPunct="1"/>
            <a:endParaRPr lang="en-AU" altLang="ko-KR"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 idx="4294967295"/>
          </p:nvPr>
        </p:nvSpPr>
        <p:spPr>
          <a:xfrm>
            <a:off x="228600" y="274638"/>
            <a:ext cx="8229600" cy="1143000"/>
          </a:xfrm>
        </p:spPr>
        <p:txBody>
          <a:bodyPr lIns="0" tIns="0" rIns="0" bIns="0"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ea typeface="굴림" pitchFamily="50" charset="-127"/>
              </a:rPr>
              <a:t>Practice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53251" name="내용 개체 틀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229600" cy="4953000"/>
          </a:xfrm>
        </p:spPr>
        <p:txBody>
          <a:bodyPr lIns="0" tIns="0" rIns="0" bIns="0"/>
          <a:lstStyle/>
          <a:p>
            <a:pPr marL="357188" indent="-357188" eaLnBrk="1" hangingPunct="1">
              <a:buFont typeface="굴림" pitchFamily="34" charset="-127"/>
              <a:buAutoNum type="arabicPeriod"/>
            </a:pPr>
            <a:r>
              <a:rPr lang="en-US" altLang="ko-KR" sz="2400">
                <a:ea typeface="굴림" pitchFamily="34" charset="-127"/>
              </a:rPr>
              <a:t>Perform encryption and decryption using RSA algorithm, for the following:</a:t>
            </a:r>
          </a:p>
          <a:p>
            <a:pPr marL="752475" lvl="1" indent="-457200" eaLnBrk="1" hangingPunct="1">
              <a:buFont typeface="굴림" pitchFamily="34" charset="-127"/>
              <a:buAutoNum type="circleNumDbPlain"/>
            </a:pPr>
            <a:r>
              <a:rPr lang="en-US" altLang="ko-KR" sz="2000">
                <a:ea typeface="굴림" pitchFamily="34" charset="-127"/>
              </a:rPr>
              <a:t>p = 3; q = 11, e = 7; M = 5</a:t>
            </a:r>
          </a:p>
          <a:p>
            <a:pPr marL="752475" lvl="1" indent="-457200" eaLnBrk="1" hangingPunct="1">
              <a:buFont typeface="굴림" pitchFamily="34" charset="-127"/>
              <a:buAutoNum type="circleNumDbPlain"/>
            </a:pPr>
            <a:r>
              <a:rPr lang="en-US" altLang="ko-KR" sz="2000">
                <a:ea typeface="굴림" pitchFamily="34" charset="-127"/>
              </a:rPr>
              <a:t>p = 5; q = 11, e = 3; M = 9</a:t>
            </a:r>
          </a:p>
          <a:p>
            <a:pPr marL="752475" lvl="1" indent="-457200" eaLnBrk="1" hangingPunct="1">
              <a:lnSpc>
                <a:spcPct val="150000"/>
              </a:lnSpc>
              <a:buFont typeface="굴림" pitchFamily="34" charset="-127"/>
              <a:buAutoNum type="circleNumDbPlain"/>
            </a:pPr>
            <a:endParaRPr lang="en-US" altLang="ko-KR" sz="2000">
              <a:ea typeface="굴림" pitchFamily="34" charset="-127"/>
            </a:endParaRPr>
          </a:p>
          <a:p>
            <a:pPr marL="752475" lvl="1" indent="-457200" eaLnBrk="1" hangingPunct="1">
              <a:buFont typeface="굴림" pitchFamily="34" charset="-127"/>
              <a:buAutoNum type="circleNumDbPlain"/>
            </a:pPr>
            <a:endParaRPr lang="en-US" altLang="ko-KR" sz="2000">
              <a:ea typeface="굴림" pitchFamily="34" charset="-127"/>
            </a:endParaRPr>
          </a:p>
          <a:p>
            <a:pPr marL="752475" lvl="1" indent="-457200" eaLnBrk="1" hangingPunct="1">
              <a:buFont typeface="굴림" pitchFamily="34" charset="-127"/>
              <a:buAutoNum type="circleNumDbPlain"/>
            </a:pPr>
            <a:endParaRPr lang="en-US" altLang="ko-KR" sz="2000">
              <a:ea typeface="굴림" pitchFamily="34" charset="-127"/>
            </a:endParaRPr>
          </a:p>
          <a:p>
            <a:pPr marL="752475" lvl="1" indent="-457200" eaLnBrk="1" hangingPunct="1">
              <a:buFont typeface="굴림" pitchFamily="34" charset="-127"/>
              <a:buAutoNum type="circleNumDbPlain"/>
            </a:pPr>
            <a:endParaRPr lang="en-US" altLang="ko-KR" sz="2000">
              <a:ea typeface="굴림" pitchFamily="34" charset="-127"/>
            </a:endParaRPr>
          </a:p>
          <a:p>
            <a:pPr marL="357188" indent="-357188" eaLnBrk="1" hangingPunct="1">
              <a:buFont typeface="굴림" pitchFamily="34" charset="-127"/>
              <a:buAutoNum type="arabicPeriod"/>
            </a:pPr>
            <a:endParaRPr lang="en-US" altLang="ko-KR" sz="2400">
              <a:ea typeface="굴림" pitchFamily="34" charset="-127"/>
            </a:endParaRPr>
          </a:p>
          <a:p>
            <a:pPr marL="357188" indent="-357188" eaLnBrk="1" hangingPunct="1">
              <a:buFont typeface="굴림" pitchFamily="34" charset="-127"/>
              <a:buAutoNum type="arabicPeriod"/>
            </a:pPr>
            <a:r>
              <a:rPr lang="en-US" altLang="ko-KR" sz="2400">
                <a:ea typeface="굴림" pitchFamily="34" charset="-127"/>
              </a:rPr>
              <a:t>In a public-key system using RSA, you intercept the ciphertext C = 10 sent to a user whose public key is e = 5, n = 35. What is the plaintext M?</a:t>
            </a:r>
          </a:p>
        </p:txBody>
      </p:sp>
      <p:sp>
        <p:nvSpPr>
          <p:cNvPr id="53252" name="슬라이드 번호 개체 틀 3"/>
          <p:cNvSpPr txBox="1">
            <a:spLocks noGrp="1"/>
          </p:cNvSpPr>
          <p:nvPr/>
        </p:nvSpPr>
        <p:spPr bwMode="auto">
          <a:xfrm>
            <a:off x="3124200" y="6553200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  <a:buSzTx/>
              <a:buFontTx/>
              <a:buNone/>
            </a:pPr>
            <a:fld id="{D8A1259E-A7EC-41A7-814E-F98FCFD0D627}" type="slidenum">
              <a:rPr lang="en-US" altLang="ko-KR" sz="1000">
                <a:latin typeface="굴림" pitchFamily="34" charset="-127"/>
                <a:ea typeface="굴림" pitchFamily="34" charset="-127"/>
              </a:rPr>
              <a:pPr algn="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ko-KR" sz="1000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53253" name="AutoShape 5"/>
          <p:cNvSpPr>
            <a:spLocks noChangeAspect="1" noChangeArrowheads="1"/>
          </p:cNvSpPr>
          <p:nvPr/>
        </p:nvSpPr>
        <p:spPr bwMode="auto">
          <a:xfrm>
            <a:off x="428625" y="3071813"/>
            <a:ext cx="82867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tr-TR" altLang="ko-KR" sz="1800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53254" name="AutoShape 63"/>
          <p:cNvSpPr>
            <a:spLocks noChangeAspect="1" noChangeArrowheads="1"/>
          </p:cNvSpPr>
          <p:nvPr/>
        </p:nvSpPr>
        <p:spPr bwMode="auto">
          <a:xfrm>
            <a:off x="857250" y="2928938"/>
            <a:ext cx="7367588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tr-TR" altLang="ko-KR" sz="1800">
              <a:latin typeface="굴림" pitchFamily="34" charset="-127"/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ea typeface="굴림" pitchFamily="50" charset="-127"/>
              </a:rPr>
              <a:t>RSA in the “Real World”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 u="sng">
                <a:ea typeface="굴림" pitchFamily="34" charset="-127"/>
              </a:rPr>
              <a:t>Part of many standards</a:t>
            </a:r>
            <a:r>
              <a:rPr lang="en-US" altLang="ko-KR">
                <a:ea typeface="굴림" pitchFamily="34" charset="-127"/>
              </a:rPr>
              <a:t>: PKCS, ITU X.509, </a:t>
            </a:r>
            <a:br>
              <a:rPr lang="en-US" altLang="ko-KR">
                <a:ea typeface="굴림" pitchFamily="34" charset="-127"/>
              </a:rPr>
            </a:br>
            <a:r>
              <a:rPr lang="en-US" altLang="ko-KR">
                <a:ea typeface="굴림" pitchFamily="34" charset="-127"/>
              </a:rPr>
              <a:t>ANSI X9.31, IEEE P1363</a:t>
            </a:r>
          </a:p>
          <a:p>
            <a:pPr eaLnBrk="1" hangingPunct="1"/>
            <a:r>
              <a:rPr lang="en-US" altLang="ko-KR" b="1" u="sng">
                <a:ea typeface="굴림" pitchFamily="34" charset="-127"/>
              </a:rPr>
              <a:t>Used by</a:t>
            </a:r>
            <a:r>
              <a:rPr lang="en-US" altLang="ko-KR">
                <a:ea typeface="굴림" pitchFamily="34" charset="-127"/>
              </a:rPr>
              <a:t>: SSL, PEM, PGP, Entrust, …</a:t>
            </a:r>
          </a:p>
          <a:p>
            <a:pPr eaLnBrk="1" hangingPunct="1"/>
            <a:endParaRPr lang="en-US" altLang="ko-KR">
              <a:ea typeface="굴림" pitchFamily="34" charset="-127"/>
            </a:endParaRPr>
          </a:p>
          <a:p>
            <a:pPr eaLnBrk="1" hangingPunct="1"/>
            <a:endParaRPr lang="en-US" altLang="ko-KR">
              <a:ea typeface="굴림" pitchFamily="34" charset="-127"/>
            </a:endParaRPr>
          </a:p>
          <a:p>
            <a:pPr eaLnBrk="1" hangingPunct="1"/>
            <a:endParaRPr lang="en-US" altLang="ko-KR"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74638"/>
            <a:ext cx="8229600" cy="1143000"/>
          </a:xfrm>
        </p:spPr>
        <p:txBody>
          <a:bodyPr lIns="0" tIns="0" rIns="0" bIns="0"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altLang="ko-KR" dirty="0">
                <a:ea typeface="굴림" pitchFamily="50" charset="-127"/>
              </a:rPr>
              <a:t>RSA Key Setup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29600" cy="4525963"/>
          </a:xfrm>
        </p:spPr>
        <p:txBody>
          <a:bodyPr lIns="0" tIns="0" rIns="0" bIns="0"/>
          <a:lstStyle/>
          <a:p>
            <a:pPr marL="357188" indent="-357188" eaLnBrk="1" hangingPunct="1">
              <a:lnSpc>
                <a:spcPct val="90000"/>
              </a:lnSpc>
            </a:pPr>
            <a:r>
              <a:rPr lang="en-AU" altLang="ko-KR" sz="2600">
                <a:ea typeface="굴림" pitchFamily="34" charset="-127"/>
              </a:rPr>
              <a:t>each user generates a public/private key pair by: </a:t>
            </a:r>
          </a:p>
          <a:p>
            <a:pPr marL="357188" indent="-357188" eaLnBrk="1" hangingPunct="1">
              <a:lnSpc>
                <a:spcPct val="90000"/>
              </a:lnSpc>
            </a:pPr>
            <a:r>
              <a:rPr lang="en-AU" altLang="ko-KR" sz="2600">
                <a:ea typeface="굴림" pitchFamily="34" charset="-127"/>
              </a:rPr>
              <a:t>selecting two large primes at random - </a:t>
            </a:r>
            <a:r>
              <a:rPr lang="en-AU" altLang="ko-KR" sz="2600">
                <a:latin typeface="Courier New" panose="02070309020205020404" pitchFamily="49" charset="0"/>
                <a:ea typeface="굴림" pitchFamily="34" charset="-127"/>
              </a:rPr>
              <a:t>p, q</a:t>
            </a:r>
            <a:r>
              <a:rPr lang="en-AU" altLang="ko-KR" sz="2600">
                <a:ea typeface="굴림" pitchFamily="34" charset="-127"/>
              </a:rPr>
              <a:t> </a:t>
            </a:r>
          </a:p>
          <a:p>
            <a:pPr marL="357188" indent="-357188" eaLnBrk="1" hangingPunct="1">
              <a:lnSpc>
                <a:spcPct val="90000"/>
              </a:lnSpc>
            </a:pPr>
            <a:r>
              <a:rPr lang="en-AU" altLang="ko-KR" sz="2600">
                <a:ea typeface="굴림" pitchFamily="34" charset="-127"/>
              </a:rPr>
              <a:t>computing their system modulus </a:t>
            </a:r>
            <a:r>
              <a:rPr lang="en-AU" altLang="ko-KR" sz="2600">
                <a:latin typeface="Courier New" panose="02070309020205020404" pitchFamily="49" charset="0"/>
                <a:ea typeface="굴림" pitchFamily="34" charset="-127"/>
              </a:rPr>
              <a:t>N=p.q</a:t>
            </a:r>
          </a:p>
          <a:p>
            <a:pPr marL="628650" lvl="1" indent="-331788" eaLnBrk="1" hangingPunct="1">
              <a:lnSpc>
                <a:spcPct val="90000"/>
              </a:lnSpc>
            </a:pPr>
            <a:r>
              <a:rPr lang="en-AU" altLang="ko-KR" sz="2200">
                <a:ea typeface="굴림" pitchFamily="34" charset="-127"/>
              </a:rPr>
              <a:t>note </a:t>
            </a:r>
            <a:r>
              <a:rPr lang="en-AU" altLang="ko-KR" sz="2200">
                <a:latin typeface="Courier New" panose="02070309020205020404" pitchFamily="49" charset="0"/>
                <a:ea typeface="굴림" pitchFamily="34" charset="-127"/>
              </a:rPr>
              <a:t>ø(N)=(p-1)(q-1)</a:t>
            </a:r>
            <a:r>
              <a:rPr lang="en-AU" altLang="ko-KR" sz="2200">
                <a:ea typeface="굴림" pitchFamily="34" charset="-127"/>
              </a:rPr>
              <a:t> </a:t>
            </a:r>
            <a:endParaRPr lang="en-AU" altLang="ko-KR" sz="2200">
              <a:latin typeface="Courier New" panose="02070309020205020404" pitchFamily="49" charset="0"/>
              <a:ea typeface="굴림" pitchFamily="34" charset="-127"/>
            </a:endParaRPr>
          </a:p>
          <a:p>
            <a:pPr marL="357188" indent="-357188" eaLnBrk="1" hangingPunct="1">
              <a:lnSpc>
                <a:spcPct val="90000"/>
              </a:lnSpc>
            </a:pPr>
            <a:r>
              <a:rPr lang="en-AU" altLang="ko-KR" sz="2600">
                <a:ea typeface="굴림" pitchFamily="34" charset="-127"/>
              </a:rPr>
              <a:t>selecting at random the encryption key </a:t>
            </a:r>
            <a:r>
              <a:rPr lang="en-AU" altLang="ko-KR" sz="2600">
                <a:latin typeface="Courier New" panose="02070309020205020404" pitchFamily="49" charset="0"/>
                <a:ea typeface="굴림" pitchFamily="34" charset="-127"/>
              </a:rPr>
              <a:t>e</a:t>
            </a:r>
          </a:p>
          <a:p>
            <a:pPr marL="750888" lvl="2" indent="-160338" eaLnBrk="1" hangingPunct="1">
              <a:lnSpc>
                <a:spcPct val="90000"/>
              </a:lnSpc>
            </a:pPr>
            <a:r>
              <a:rPr lang="en-AU" altLang="ko-KR" sz="1900">
                <a:ea typeface="굴림" pitchFamily="34" charset="-127"/>
              </a:rPr>
              <a:t>where 1&lt;</a:t>
            </a:r>
            <a:r>
              <a:rPr lang="en-AU" altLang="ko-KR" sz="1900">
                <a:latin typeface="Courier New" panose="02070309020205020404" pitchFamily="49" charset="0"/>
                <a:ea typeface="굴림" pitchFamily="34" charset="-127"/>
              </a:rPr>
              <a:t>e&lt;ø(N), gcd(e,ø(N))=1 </a:t>
            </a:r>
          </a:p>
          <a:p>
            <a:pPr marL="357188" indent="-357188" eaLnBrk="1" hangingPunct="1">
              <a:lnSpc>
                <a:spcPct val="90000"/>
              </a:lnSpc>
            </a:pPr>
            <a:r>
              <a:rPr lang="en-AU" altLang="ko-KR" sz="2600">
                <a:ea typeface="굴림" pitchFamily="34" charset="-127"/>
              </a:rPr>
              <a:t>solve following equation to find decryption key </a:t>
            </a:r>
            <a:r>
              <a:rPr lang="en-AU" altLang="ko-KR" sz="2600">
                <a:latin typeface="Courier New" panose="02070309020205020404" pitchFamily="49" charset="0"/>
                <a:ea typeface="굴림" pitchFamily="34" charset="-127"/>
              </a:rPr>
              <a:t>d</a:t>
            </a:r>
            <a:r>
              <a:rPr lang="en-AU" altLang="ko-KR" sz="2600">
                <a:ea typeface="굴림" pitchFamily="34" charset="-127"/>
              </a:rPr>
              <a:t> </a:t>
            </a:r>
          </a:p>
          <a:p>
            <a:pPr marL="628650" lvl="1" indent="-331788" eaLnBrk="1" hangingPunct="1">
              <a:lnSpc>
                <a:spcPct val="90000"/>
              </a:lnSpc>
            </a:pPr>
            <a:r>
              <a:rPr lang="en-AU" altLang="ko-KR" sz="2200">
                <a:latin typeface="Courier New" panose="02070309020205020404" pitchFamily="49" charset="0"/>
                <a:ea typeface="굴림" pitchFamily="34" charset="-127"/>
              </a:rPr>
              <a:t>e.d=1 mod ø(N) and 0</a:t>
            </a:r>
            <a:r>
              <a:rPr lang="en-AU" altLang="ko-KR" sz="2200">
                <a:latin typeface="Courier New" panose="02070309020205020404" pitchFamily="49" charset="0"/>
                <a:ea typeface="굴림" pitchFamily="34" charset="-127"/>
                <a:cs typeface="Courier New" panose="02070309020205020404" pitchFamily="49" charset="0"/>
              </a:rPr>
              <a:t>≤</a:t>
            </a:r>
            <a:r>
              <a:rPr lang="en-AU" altLang="ko-KR" sz="2200">
                <a:latin typeface="Courier New" panose="02070309020205020404" pitchFamily="49" charset="0"/>
                <a:ea typeface="굴림" pitchFamily="34" charset="-127"/>
              </a:rPr>
              <a:t>d≤N</a:t>
            </a:r>
            <a:r>
              <a:rPr lang="en-AU" altLang="ko-KR" sz="2200">
                <a:ea typeface="굴림" pitchFamily="34" charset="-127"/>
              </a:rPr>
              <a:t> </a:t>
            </a:r>
          </a:p>
          <a:p>
            <a:pPr marL="357188" indent="-357188" eaLnBrk="1" hangingPunct="1">
              <a:lnSpc>
                <a:spcPct val="90000"/>
              </a:lnSpc>
            </a:pPr>
            <a:r>
              <a:rPr lang="en-AU" altLang="ko-KR" sz="2600">
                <a:ea typeface="굴림" pitchFamily="34" charset="-127"/>
              </a:rPr>
              <a:t>publish their public encryption key: KU={e,N} </a:t>
            </a:r>
          </a:p>
          <a:p>
            <a:pPr marL="357188" indent="-357188" eaLnBrk="1" hangingPunct="1">
              <a:lnSpc>
                <a:spcPct val="90000"/>
              </a:lnSpc>
            </a:pPr>
            <a:r>
              <a:rPr lang="en-AU" altLang="ko-KR" sz="2600">
                <a:ea typeface="굴림" pitchFamily="34" charset="-127"/>
              </a:rPr>
              <a:t>keep secret private decryption key: KR={d,p,q}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74638"/>
            <a:ext cx="8229600" cy="1143000"/>
          </a:xfrm>
        </p:spPr>
        <p:txBody>
          <a:bodyPr lIns="0" tIns="0" rIns="0" bIns="0"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pitchFamily="50" charset="-127"/>
              </a:rPr>
              <a:t>RSA Use</a:t>
            </a:r>
            <a:endParaRPr lang="en-AU" altLang="ko-KR" dirty="0">
              <a:ea typeface="굴림" pitchFamily="50" charset="-127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29600" cy="4525963"/>
          </a:xfrm>
        </p:spPr>
        <p:txBody>
          <a:bodyPr lIns="0" tIns="0" rIns="0" bIns="0"/>
          <a:lstStyle/>
          <a:p>
            <a:pPr marL="357188" indent="-357188" eaLnBrk="1" hangingPunct="1"/>
            <a:r>
              <a:rPr lang="en-AU" altLang="ko-KR">
                <a:ea typeface="굴림" pitchFamily="34" charset="-127"/>
              </a:rPr>
              <a:t>to encrypt a message M the sender:</a:t>
            </a:r>
          </a:p>
          <a:p>
            <a:pPr marL="628650" lvl="1" indent="-331788" eaLnBrk="1" hangingPunct="1"/>
            <a:r>
              <a:rPr lang="en-AU" altLang="ko-KR">
                <a:ea typeface="굴림" pitchFamily="34" charset="-127"/>
              </a:rPr>
              <a:t>obtains </a:t>
            </a:r>
            <a:r>
              <a:rPr lang="en-AU" altLang="ko-KR" b="1">
                <a:ea typeface="굴림" pitchFamily="34" charset="-127"/>
              </a:rPr>
              <a:t>public key</a:t>
            </a:r>
            <a:r>
              <a:rPr lang="en-AU" altLang="ko-KR">
                <a:ea typeface="굴림" pitchFamily="34" charset="-127"/>
              </a:rPr>
              <a:t> of recipient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KU={e,N}</a:t>
            </a:r>
            <a:r>
              <a:rPr lang="en-AU" altLang="ko-KR">
                <a:ea typeface="굴림" pitchFamily="34" charset="-127"/>
              </a:rPr>
              <a:t> </a:t>
            </a:r>
          </a:p>
          <a:p>
            <a:pPr marL="628650" lvl="1" indent="-331788" eaLnBrk="1" hangingPunct="1"/>
            <a:r>
              <a:rPr lang="en-AU" altLang="ko-KR">
                <a:ea typeface="굴림" pitchFamily="34" charset="-127"/>
              </a:rPr>
              <a:t>computes: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C=M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e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 mod N</a:t>
            </a:r>
            <a:r>
              <a:rPr lang="en-AU" altLang="ko-KR">
                <a:ea typeface="굴림" pitchFamily="34" charset="-127"/>
              </a:rPr>
              <a:t>, where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0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  <a:cs typeface="Courier New" panose="02070309020205020404" pitchFamily="49" charset="0"/>
              </a:rPr>
              <a:t>≤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M&lt;N</a:t>
            </a:r>
            <a:endParaRPr lang="en-AU" altLang="ko-KR">
              <a:ea typeface="굴림" pitchFamily="34" charset="-127"/>
            </a:endParaRPr>
          </a:p>
          <a:p>
            <a:pPr marL="357188" indent="-357188" eaLnBrk="1" hangingPunct="1"/>
            <a:r>
              <a:rPr lang="en-AU" altLang="ko-KR">
                <a:ea typeface="굴림" pitchFamily="34" charset="-127"/>
              </a:rPr>
              <a:t>to decrypt the ciphertext C the owner:</a:t>
            </a:r>
          </a:p>
          <a:p>
            <a:pPr marL="628650" lvl="1" indent="-331788" eaLnBrk="1" hangingPunct="1"/>
            <a:r>
              <a:rPr lang="en-AU" altLang="ko-KR">
                <a:ea typeface="굴림" pitchFamily="34" charset="-127"/>
              </a:rPr>
              <a:t> uses their private key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KR={d,p,q}</a:t>
            </a:r>
            <a:r>
              <a:rPr lang="en-AU" altLang="ko-KR">
                <a:ea typeface="굴림" pitchFamily="34" charset="-127"/>
              </a:rPr>
              <a:t> </a:t>
            </a:r>
          </a:p>
          <a:p>
            <a:pPr marL="628650" lvl="1" indent="-331788" eaLnBrk="1" hangingPunct="1"/>
            <a:r>
              <a:rPr lang="en-AU" altLang="ko-KR">
                <a:ea typeface="굴림" pitchFamily="34" charset="-127"/>
              </a:rPr>
              <a:t>computes: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M=C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d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 mod N</a:t>
            </a:r>
            <a:r>
              <a:rPr lang="en-AU" altLang="ko-KR">
                <a:ea typeface="굴림" pitchFamily="34" charset="-127"/>
              </a:rPr>
              <a:t> </a:t>
            </a:r>
          </a:p>
          <a:p>
            <a:pPr marL="357188" indent="-357188" eaLnBrk="1" hangingPunct="1"/>
            <a:r>
              <a:rPr lang="en-US" altLang="ko-KR">
                <a:ea typeface="굴림" pitchFamily="34" charset="-127"/>
              </a:rPr>
              <a:t>note that the message M must be smaller than the modulus N (block if needed)</a:t>
            </a:r>
            <a:endParaRPr lang="en-AU" altLang="ko-KR"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74638"/>
            <a:ext cx="8229600" cy="1143000"/>
          </a:xfrm>
        </p:spPr>
        <p:txBody>
          <a:bodyPr lIns="0" tIns="0" rIns="0" bIns="0"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altLang="ko-KR" dirty="0">
                <a:ea typeface="굴림" pitchFamily="50" charset="-127"/>
              </a:rPr>
              <a:t>Prime Numbers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00200"/>
            <a:ext cx="8229600" cy="4525963"/>
          </a:xfrm>
        </p:spPr>
        <p:txBody>
          <a:bodyPr lIns="0" tIns="0" rIns="0" bIns="0"/>
          <a:lstStyle/>
          <a:p>
            <a:pPr marL="357188" indent="-357188" eaLnBrk="1" hangingPunct="1">
              <a:lnSpc>
                <a:spcPct val="90000"/>
              </a:lnSpc>
            </a:pPr>
            <a:r>
              <a:rPr lang="en-AU" altLang="ko-KR" sz="2800">
                <a:ea typeface="굴림" pitchFamily="34" charset="-127"/>
              </a:rPr>
              <a:t>prime numbers only have divisors of 1 and self </a:t>
            </a:r>
          </a:p>
          <a:p>
            <a:pPr marL="628650" lvl="1" indent="-331788" eaLnBrk="1" hangingPunct="1">
              <a:lnSpc>
                <a:spcPct val="90000"/>
              </a:lnSpc>
            </a:pPr>
            <a:r>
              <a:rPr lang="en-AU" altLang="ko-KR" sz="2400">
                <a:ea typeface="굴림" pitchFamily="34" charset="-127"/>
              </a:rPr>
              <a:t>they cannot be written as a product of other numbers </a:t>
            </a:r>
          </a:p>
          <a:p>
            <a:pPr marL="628650" lvl="1" indent="-331788" eaLnBrk="1" hangingPunct="1">
              <a:lnSpc>
                <a:spcPct val="90000"/>
              </a:lnSpc>
            </a:pPr>
            <a:r>
              <a:rPr lang="en-AU" altLang="ko-KR" sz="2400">
                <a:ea typeface="굴림" pitchFamily="34" charset="-127"/>
              </a:rPr>
              <a:t>note: 1 is prime, but is generally not of interest </a:t>
            </a:r>
          </a:p>
          <a:p>
            <a:pPr marL="357188" indent="-357188" eaLnBrk="1" hangingPunct="1">
              <a:lnSpc>
                <a:spcPct val="90000"/>
              </a:lnSpc>
            </a:pPr>
            <a:r>
              <a:rPr lang="en-AU" altLang="ko-KR" sz="2800">
                <a:ea typeface="굴림" pitchFamily="34" charset="-127"/>
              </a:rPr>
              <a:t>eg. 2,3,5,7 are prime, 4,6,8,9,10 are not</a:t>
            </a:r>
          </a:p>
          <a:p>
            <a:pPr marL="357188" indent="-357188" eaLnBrk="1" hangingPunct="1">
              <a:lnSpc>
                <a:spcPct val="90000"/>
              </a:lnSpc>
            </a:pPr>
            <a:r>
              <a:rPr lang="en-US" altLang="ko-KR" sz="2800">
                <a:ea typeface="굴림" pitchFamily="34" charset="-127"/>
              </a:rPr>
              <a:t>prime numbers are central to number theory</a:t>
            </a:r>
            <a:endParaRPr lang="en-AU" altLang="ko-KR" sz="2800">
              <a:ea typeface="굴림" pitchFamily="34" charset="-127"/>
            </a:endParaRPr>
          </a:p>
          <a:p>
            <a:pPr marL="357188" indent="-357188" eaLnBrk="1" hangingPunct="1">
              <a:lnSpc>
                <a:spcPct val="90000"/>
              </a:lnSpc>
            </a:pPr>
            <a:r>
              <a:rPr lang="en-AU" altLang="ko-KR" sz="2800">
                <a:ea typeface="굴림" pitchFamily="34" charset="-127"/>
              </a:rPr>
              <a:t>list of prime number less than 200 is: </a:t>
            </a:r>
          </a:p>
          <a:p>
            <a:pPr marL="628650" lvl="1" indent="-331788" eaLnBrk="1" hangingPunct="1">
              <a:lnSpc>
                <a:spcPct val="90000"/>
              </a:lnSpc>
              <a:buFontTx/>
              <a:buNone/>
            </a:pPr>
            <a:r>
              <a:rPr lang="en-AU" altLang="ko-KR" sz="2000">
                <a:latin typeface="Courier New" panose="02070309020205020404" pitchFamily="49" charset="0"/>
                <a:ea typeface="굴림" pitchFamily="34" charset="-127"/>
              </a:rPr>
              <a:t>	2 3 5 7 11 13 17 19 23 29 31 37 41 43 47 53 59 61 67 71 73 79 83 89 97 101 103 107 109 113 127 131 137 139 149 151 157 163 167 173 179 181 191 193 197 199</a:t>
            </a:r>
            <a:r>
              <a:rPr lang="en-AU" altLang="ko-KR" sz="2400">
                <a:ea typeface="굴림" pitchFamily="34" charset="-127"/>
              </a:rPr>
              <a:t> 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74638"/>
            <a:ext cx="8229600" cy="1143000"/>
          </a:xfrm>
        </p:spPr>
        <p:txBody>
          <a:bodyPr lIns="0" tIns="0" rIns="0" bIns="0"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altLang="ko-KR" dirty="0">
                <a:ea typeface="굴림" pitchFamily="50" charset="-127"/>
              </a:rPr>
              <a:t>Prime Factorisation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00200"/>
            <a:ext cx="8229600" cy="4525963"/>
          </a:xfrm>
        </p:spPr>
        <p:txBody>
          <a:bodyPr lIns="0" tIns="0" rIns="0" bIns="0"/>
          <a:lstStyle/>
          <a:p>
            <a:pPr marL="357188" indent="-357188" eaLnBrk="1" hangingPunct="1"/>
            <a:r>
              <a:rPr lang="en-AU" altLang="ko-KR">
                <a:ea typeface="굴림" pitchFamily="34" charset="-127"/>
              </a:rPr>
              <a:t>to </a:t>
            </a:r>
            <a:r>
              <a:rPr lang="en-AU" altLang="ko-KR" b="1">
                <a:ea typeface="굴림" pitchFamily="34" charset="-127"/>
              </a:rPr>
              <a:t>factor</a:t>
            </a:r>
            <a:r>
              <a:rPr lang="en-AU" altLang="ko-KR">
                <a:ea typeface="굴림" pitchFamily="34" charset="-127"/>
              </a:rPr>
              <a:t> a number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n</a:t>
            </a:r>
            <a:r>
              <a:rPr lang="en-AU" altLang="ko-KR">
                <a:ea typeface="굴림" pitchFamily="34" charset="-127"/>
              </a:rPr>
              <a:t> is to write it as a product of other numbers: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n=a × b × c</a:t>
            </a:r>
            <a:r>
              <a:rPr lang="en-AU" altLang="ko-KR">
                <a:ea typeface="굴림" pitchFamily="34" charset="-127"/>
              </a:rPr>
              <a:t> </a:t>
            </a:r>
          </a:p>
          <a:p>
            <a:pPr marL="357188" indent="-357188" eaLnBrk="1" hangingPunct="1"/>
            <a:r>
              <a:rPr lang="en-AU" altLang="ko-KR">
                <a:ea typeface="굴림" pitchFamily="34" charset="-127"/>
              </a:rPr>
              <a:t>note that factoring a number is relatively hard compared to multiplying the factors together to generate the number </a:t>
            </a:r>
          </a:p>
          <a:p>
            <a:pPr marL="357188" indent="-357188" eaLnBrk="1" hangingPunct="1"/>
            <a:r>
              <a:rPr lang="en-AU" altLang="ko-KR">
                <a:ea typeface="굴림" pitchFamily="34" charset="-127"/>
              </a:rPr>
              <a:t>the</a:t>
            </a:r>
            <a:r>
              <a:rPr lang="en-AU" altLang="ko-KR" b="1">
                <a:ea typeface="굴림" pitchFamily="34" charset="-127"/>
              </a:rPr>
              <a:t> prime factorisation</a:t>
            </a:r>
            <a:r>
              <a:rPr lang="en-AU" altLang="ko-KR">
                <a:ea typeface="굴림" pitchFamily="34" charset="-127"/>
              </a:rPr>
              <a:t> of a number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n</a:t>
            </a:r>
            <a:r>
              <a:rPr lang="en-AU" altLang="ko-KR">
                <a:ea typeface="굴림" pitchFamily="34" charset="-127"/>
              </a:rPr>
              <a:t> is when its written as a product of primes </a:t>
            </a:r>
          </a:p>
          <a:p>
            <a:pPr marL="628650" lvl="1" indent="-331788" eaLnBrk="1" hangingPunct="1"/>
            <a:r>
              <a:rPr lang="en-AU" altLang="ko-KR">
                <a:ea typeface="굴림" pitchFamily="34" charset="-127"/>
              </a:rPr>
              <a:t>eg.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91=7×13 ; 3600=2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4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×3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2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×5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2</a:t>
            </a:r>
            <a:r>
              <a:rPr lang="en-AU" altLang="ko-KR">
                <a:ea typeface="굴림" pitchFamily="34" charset="-127"/>
              </a:rPr>
              <a:t>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74638"/>
            <a:ext cx="8229600" cy="1143000"/>
          </a:xfrm>
        </p:spPr>
        <p:txBody>
          <a:bodyPr lIns="0" tIns="0" rIns="0" bIns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altLang="ko-KR" dirty="0">
                <a:ea typeface="굴림" pitchFamily="50" charset="-127"/>
              </a:rPr>
              <a:t>Relatively Prime Numbers &amp; GCD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00200"/>
            <a:ext cx="8229600" cy="4525963"/>
          </a:xfrm>
        </p:spPr>
        <p:txBody>
          <a:bodyPr lIns="0" tIns="0" rIns="0" bIns="0"/>
          <a:lstStyle/>
          <a:p>
            <a:pPr marL="357188" indent="-357188" eaLnBrk="1" hangingPunct="1">
              <a:lnSpc>
                <a:spcPct val="90000"/>
              </a:lnSpc>
            </a:pPr>
            <a:r>
              <a:rPr lang="en-AU" altLang="ko-KR">
                <a:ea typeface="굴림" pitchFamily="34" charset="-127"/>
              </a:rPr>
              <a:t>two numbers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a, b</a:t>
            </a:r>
            <a:r>
              <a:rPr lang="en-AU" altLang="ko-KR">
                <a:ea typeface="굴림" pitchFamily="34" charset="-127"/>
              </a:rPr>
              <a:t> are </a:t>
            </a:r>
            <a:r>
              <a:rPr lang="en-AU" altLang="ko-KR" b="1">
                <a:ea typeface="굴림" pitchFamily="34" charset="-127"/>
              </a:rPr>
              <a:t>relatively prime</a:t>
            </a:r>
            <a:r>
              <a:rPr lang="en-AU" altLang="ko-KR">
                <a:ea typeface="굴림" pitchFamily="34" charset="-127"/>
              </a:rPr>
              <a:t> if have </a:t>
            </a:r>
            <a:r>
              <a:rPr lang="en-AU" altLang="ko-KR" b="1">
                <a:ea typeface="굴림" pitchFamily="34" charset="-127"/>
              </a:rPr>
              <a:t>no common divisors</a:t>
            </a:r>
            <a:r>
              <a:rPr lang="en-AU" altLang="ko-KR">
                <a:ea typeface="굴림" pitchFamily="34" charset="-127"/>
              </a:rPr>
              <a:t> apart from 1 </a:t>
            </a:r>
          </a:p>
          <a:p>
            <a:pPr marL="628650" lvl="1" indent="-331788" eaLnBrk="1" hangingPunct="1">
              <a:lnSpc>
                <a:spcPct val="90000"/>
              </a:lnSpc>
            </a:pPr>
            <a:r>
              <a:rPr lang="en-AU" altLang="ko-KR">
                <a:ea typeface="굴림" pitchFamily="34" charset="-127"/>
              </a:rPr>
              <a:t>eg. 8 &amp; 15 are relatively prime since factors of 8 are 1,2,4,8 and of 15 are 1,3,5,15 and 1 is the only common factor </a:t>
            </a:r>
          </a:p>
          <a:p>
            <a:pPr marL="357188" indent="-357188" eaLnBrk="1" hangingPunct="1">
              <a:lnSpc>
                <a:spcPct val="90000"/>
              </a:lnSpc>
            </a:pPr>
            <a:r>
              <a:rPr lang="en-US" altLang="ko-KR">
                <a:ea typeface="굴림" pitchFamily="34" charset="-127"/>
              </a:rPr>
              <a:t>conversely can determine the greatest common divisor by comparing their prime factorizations and using least powers</a:t>
            </a:r>
          </a:p>
          <a:p>
            <a:pPr marL="628650" lvl="1" indent="-331788" eaLnBrk="1" hangingPunct="1">
              <a:lnSpc>
                <a:spcPct val="90000"/>
              </a:lnSpc>
            </a:pPr>
            <a:r>
              <a:rPr lang="en-US" altLang="ko-KR">
                <a:ea typeface="굴림" pitchFamily="34" charset="-127"/>
              </a:rPr>
              <a:t>eg. </a:t>
            </a:r>
            <a:r>
              <a:rPr lang="en-US" altLang="ko-KR">
                <a:latin typeface="Courier New" panose="02070309020205020404" pitchFamily="49" charset="0"/>
                <a:ea typeface="굴림" pitchFamily="34" charset="-127"/>
              </a:rPr>
              <a:t>300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=2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2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×3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1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×5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2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 18=2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1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×3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2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 </a:t>
            </a:r>
            <a:r>
              <a:rPr lang="en-AU" altLang="ko-KR">
                <a:ea typeface="굴림" pitchFamily="34" charset="-127"/>
              </a:rPr>
              <a:t>hence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 GCD(18,300)=2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1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×3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1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×5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0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=6</a:t>
            </a:r>
          </a:p>
          <a:p>
            <a:pPr marL="357188" indent="-357188" eaLnBrk="1" hangingPunct="1">
              <a:lnSpc>
                <a:spcPct val="90000"/>
              </a:lnSpc>
            </a:pPr>
            <a:endParaRPr lang="en-AU" altLang="ko-KR">
              <a:latin typeface="Courier New" panose="02070309020205020404" pitchFamily="49" charset="0"/>
              <a:ea typeface="굴림" pitchFamily="34" charset="-127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4638"/>
            <a:ext cx="8229600" cy="1143000"/>
          </a:xfrm>
        </p:spPr>
        <p:txBody>
          <a:bodyPr lIns="0" tIns="0" rIns="0" bIns="0"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altLang="ko-KR" dirty="0">
                <a:ea typeface="굴림" pitchFamily="50" charset="-127"/>
              </a:rPr>
              <a:t>Fermat's Theorem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229600" cy="4525963"/>
          </a:xfrm>
        </p:spPr>
        <p:txBody>
          <a:bodyPr lIns="0" tIns="0" rIns="0" bIns="0"/>
          <a:lstStyle/>
          <a:p>
            <a:pPr marL="357188" indent="-357188" eaLnBrk="1" hangingPunct="1"/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a</a:t>
            </a:r>
            <a:r>
              <a:rPr lang="en-AU" altLang="ko-KR" baseline="30000">
                <a:latin typeface="Courier New" panose="02070309020205020404" pitchFamily="49" charset="0"/>
                <a:ea typeface="굴림" pitchFamily="34" charset="-127"/>
              </a:rPr>
              <a:t>p-1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 mod p = 1 </a:t>
            </a:r>
          </a:p>
          <a:p>
            <a:pPr marL="628650" lvl="1" indent="-331788" eaLnBrk="1" hangingPunct="1"/>
            <a:r>
              <a:rPr lang="en-AU" altLang="ko-KR">
                <a:ea typeface="굴림" pitchFamily="34" charset="-127"/>
              </a:rPr>
              <a:t>where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p</a:t>
            </a:r>
            <a:r>
              <a:rPr lang="en-AU" altLang="ko-KR">
                <a:ea typeface="굴림" pitchFamily="34" charset="-127"/>
              </a:rPr>
              <a:t> is prime and </a:t>
            </a:r>
            <a:r>
              <a:rPr lang="en-AU" altLang="ko-KR">
                <a:latin typeface="Courier New" panose="02070309020205020404" pitchFamily="49" charset="0"/>
                <a:ea typeface="굴림" pitchFamily="34" charset="-127"/>
              </a:rPr>
              <a:t>gcd(a,p)=1</a:t>
            </a:r>
            <a:endParaRPr lang="en-AU" altLang="ko-KR">
              <a:ea typeface="굴림" pitchFamily="34" charset="-127"/>
            </a:endParaRPr>
          </a:p>
          <a:p>
            <a:pPr marL="357188" indent="-357188" eaLnBrk="1" hangingPunct="1"/>
            <a:r>
              <a:rPr lang="en-US" altLang="ko-KR">
                <a:ea typeface="굴림" pitchFamily="34" charset="-127"/>
              </a:rPr>
              <a:t>also known as Fermat’s Little Theorem</a:t>
            </a:r>
          </a:p>
          <a:p>
            <a:pPr marL="357188" indent="-357188" eaLnBrk="1" hangingPunct="1"/>
            <a:r>
              <a:rPr lang="en-US" altLang="ko-KR">
                <a:ea typeface="굴림" pitchFamily="34" charset="-127"/>
              </a:rPr>
              <a:t>useful in public key and primality testing</a:t>
            </a:r>
            <a:endParaRPr lang="en-AU" altLang="ko-KR">
              <a:ea typeface="굴림" pitchFamily="34" charset="-127"/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AFEE056F394BE408E85E0CE29BC37C0" ma:contentTypeVersion="14" ma:contentTypeDescription="새 문서를 만듭니다." ma:contentTypeScope="" ma:versionID="48702a50746d5beae73da71fcad41878">
  <xsd:schema xmlns:xsd="http://www.w3.org/2001/XMLSchema" xmlns:xs="http://www.w3.org/2001/XMLSchema" xmlns:p="http://schemas.microsoft.com/office/2006/metadata/properties" xmlns:ns3="578361d8-3ecd-405b-bdd5-2b191ab4cb71" targetNamespace="http://schemas.microsoft.com/office/2006/metadata/properties" ma:root="true" ma:fieldsID="ebb3f0b53418ecb897f3f21334b66e4b" ns3:_="">
    <xsd:import namespace="578361d8-3ecd-405b-bdd5-2b191ab4cb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8361d8-3ecd-405b-bdd5-2b191ab4c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78361d8-3ecd-405b-bdd5-2b191ab4cb7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EFB5A2-9601-4F1C-AD0A-925D2CDF71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8361d8-3ecd-405b-bdd5-2b191ab4cb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90DFA4-B2AF-4D39-8937-9675C7722E01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578361d8-3ecd-405b-bdd5-2b191ab4cb71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93C2915-1377-4B54-999F-4D48779E3C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825</TotalTime>
  <Words>1553</Words>
  <Application>Microsoft Office PowerPoint</Application>
  <PresentationFormat>On-screen Show (4:3)</PresentationFormat>
  <Paragraphs>217</Paragraphs>
  <Slides>22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Malgun Gothic</vt:lpstr>
      <vt:lpstr>Malgun Gothic</vt:lpstr>
      <vt:lpstr>Arial</vt:lpstr>
      <vt:lpstr>Courier New</vt:lpstr>
      <vt:lpstr>굴림</vt:lpstr>
      <vt:lpstr>Lucida Sans Unicode</vt:lpstr>
      <vt:lpstr>Verdana</vt:lpstr>
      <vt:lpstr>Wingdings 2</vt:lpstr>
      <vt:lpstr>Wingdings 3</vt:lpstr>
      <vt:lpstr>Concourse</vt:lpstr>
      <vt:lpstr>Public Key Cryptography   Dr. Arshad Farhad</vt:lpstr>
      <vt:lpstr>RSA</vt:lpstr>
      <vt:lpstr>RSA in the “Real World”</vt:lpstr>
      <vt:lpstr>RSA Key Setup</vt:lpstr>
      <vt:lpstr>RSA Use</vt:lpstr>
      <vt:lpstr>Prime Numbers</vt:lpstr>
      <vt:lpstr>Prime Factorisation</vt:lpstr>
      <vt:lpstr>Relatively Prime Numbers &amp; GCD</vt:lpstr>
      <vt:lpstr>Fermat's Theorem</vt:lpstr>
      <vt:lpstr>Euler Totient Function ø(n)</vt:lpstr>
      <vt:lpstr>Euler Totient Function ø(n)</vt:lpstr>
      <vt:lpstr>Euler's Theorem</vt:lpstr>
      <vt:lpstr>Why RSA Works</vt:lpstr>
      <vt:lpstr>RSA Example</vt:lpstr>
      <vt:lpstr>RSA Example cont</vt:lpstr>
      <vt:lpstr>Euclidean division</vt:lpstr>
      <vt:lpstr>Extended Euclidean Example</vt:lpstr>
      <vt:lpstr>Exponentiation</vt:lpstr>
      <vt:lpstr>Sqaure and multiply </vt:lpstr>
      <vt:lpstr>RSA Key Generation</vt:lpstr>
      <vt:lpstr>RSA Security</vt:lpstr>
      <vt:lpstr>Practice</vt:lpstr>
    </vt:vector>
  </TitlesOfParts>
  <Company>CS-MCS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RSA Algorithm</dc:title>
  <dc:creator>Dr. Arshad</dc:creator>
  <cp:lastModifiedBy>아라사하드파하드(정보통신공학부)</cp:lastModifiedBy>
  <cp:revision>66</cp:revision>
  <dcterms:created xsi:type="dcterms:W3CDTF">2011-03-22T04:26:32Z</dcterms:created>
  <dcterms:modified xsi:type="dcterms:W3CDTF">2023-12-19T09:32:04Z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0x0101009AFEE056F394BE408E85E0CE29BC37C0</vt:lpwstr>
  </property>
</Properties>
</file>