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23.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7.xml.rels" ContentType="application/vnd.openxmlformats-package.relationships+xml"/>
  <Override PartName="/ppt/notesSlides/_rels/notesSlide52.xml.rels" ContentType="application/vnd.openxmlformats-package.relationships+xml"/>
  <Override PartName="/ppt/notesSlides/_rels/notesSlide28.xml.rels" ContentType="application/vnd.openxmlformats-package.relationships+xml"/>
  <Override PartName="/ppt/notesSlides/_rels/notesSlide47.xml.rels" ContentType="application/vnd.openxmlformats-package.relationships+xml"/>
  <Override PartName="/ppt/notesSlides/_rels/notesSlide55.xml.rels" ContentType="application/vnd.openxmlformats-package.relationships+xml"/>
  <Override PartName="/ppt/notesSlides/_rels/notesSlide54.xml.rels" ContentType="application/vnd.openxmlformats-package.relationships+xml"/>
  <Override PartName="/ppt/notesSlides/_rels/notesSlide56.xml.rels" ContentType="application/vnd.openxmlformats-package.relationships+xml"/>
  <Override PartName="/ppt/notesSlides/_rels/notesSlide29.xml.rels" ContentType="application/vnd.openxmlformats-package.relationships+xml"/>
  <Override PartName="/ppt/notesSlides/_rels/notesSlide27.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18.xml.rels" ContentType="application/vnd.openxmlformats-package.relationships+xml"/>
  <Override PartName="/ppt/notesSlides/_rels/notesSlide25.xml.rels" ContentType="application/vnd.openxmlformats-package.relationships+xml"/>
  <Override PartName="/ppt/notesSlides/_rels/notesSlide33.xml.rels" ContentType="application/vnd.openxmlformats-package.relationships+xml"/>
  <Override PartName="/ppt/notesSlides/_rels/notesSlide30.xml.rels" ContentType="application/vnd.openxmlformats-package.relationships+xml"/>
  <Override PartName="/ppt/notesSlides/_rels/notesSlide22.xml.rels" ContentType="application/vnd.openxmlformats-package.relationships+xml"/>
  <Override PartName="/ppt/notesSlides/_rels/notesSlide32.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40.xml.rels" ContentType="application/vnd.openxmlformats-package.relationships+xml"/>
  <Override PartName="/ppt/notesSlides/_rels/notesSlide57.xml.rels" ContentType="application/vnd.openxmlformats-package.relationships+xml"/>
  <Override PartName="/ppt/notesSlides/notesSlide27.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33.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32.xml" ContentType="application/vnd.openxmlformats-officedocument.presentationml.notesSlide+xml"/>
  <Override PartName="/ppt/notesSlides/notesSlide40.xml" ContentType="application/vnd.openxmlformats-officedocument.presentationml.notesSlide+xml"/>
  <Override PartName="/ppt/notesSlides/notesSlide57.xml" ContentType="application/vnd.openxmlformats-officedocument.presentationml.notesSlide+xml"/>
  <Override PartName="/ppt/notesSlides/notesSlide29.xml" ContentType="application/vnd.openxmlformats-officedocument.presentationml.notesSlide+xml"/>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47.xml" ContentType="application/vnd.openxmlformats-officedocument.presentationml.notesSlide+xml"/>
  <Override PartName="/ppt/notesSlides/notesSlide28.xml" ContentType="application/vnd.openxmlformats-officedocument.presentationml.notesSlide+xml"/>
  <Override PartName="/ppt/notesSlides/notesSlide5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presProps.xml" ContentType="application/vnd.openxmlformats-officedocument.presentationml.presPro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46.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4.xml" ContentType="application/vnd.openxmlformats-officedocument.presentationml.slideLayout+xml"/>
  <Override PartName="/ppt/slideLayouts/slideLayout17.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50.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_rels/slideLayout33.xml.rels" ContentType="application/vnd.openxmlformats-package.relationships+xml"/>
  <Override PartName="/ppt/slideLayouts/_rels/slideLayout50.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51.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46.xml.rels" ContentType="application/vnd.openxmlformats-package.relationships+xml"/>
  <Override PartName="/ppt/slideLayouts/_rels/slideLayout29.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10.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3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slideLayout2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8.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4.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58.xml" ContentType="application/vnd.openxmlformats-officedocument.presentationml.slideLayout+xml"/>
  <Override PartName="/ppt/theme/_rels/theme5.xml.rels" ContentType="application/vnd.openxmlformats-package.relationships+xml"/>
  <Override PartName="/ppt/theme/_rels/theme4.xml.rels" ContentType="application/vnd.openxmlformats-package.relationships+xml"/>
  <Override PartName="/ppt/theme/_rels/theme3.xml.rels" ContentType="application/vnd.openxmlformats-package.relationships+xml"/>
  <Override PartName="/ppt/theme/_rels/theme2.xml.rels" ContentType="application/vnd.openxmlformats-package.relationships+xml"/>
  <Override PartName="/ppt/theme/_rels/them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0.png" ContentType="image/png"/>
  <Override PartName="/ppt/media/image27.jpeg" ContentType="image/jpeg"/>
  <Override PartName="/ppt/media/image21.png" ContentType="image/png"/>
  <Override PartName="/ppt/media/image4.wmf" ContentType="image/x-wmf"/>
  <Override PartName="/ppt/media/image6.png" ContentType="image/png"/>
  <Override PartName="/ppt/media/image7.png" ContentType="image/png"/>
  <Override PartName="/ppt/media/image8.wmf" ContentType="image/x-wmf"/>
  <Override PartName="/ppt/media/image24.png" ContentType="image/png"/>
  <Override PartName="/ppt/media/image25.jpeg" ContentType="image/jpeg"/>
  <Override PartName="/ppt/media/image9.gif" ContentType="image/gif"/>
  <Override PartName="/ppt/media/image19.png" ContentType="image/png"/>
  <Override PartName="/ppt/media/image13.jpeg" ContentType="image/jpeg"/>
  <Override PartName="/ppt/media/image10.png" ContentType="image/png"/>
  <Override PartName="/ppt/media/image17.png" ContentType="image/png"/>
  <Override PartName="/ppt/media/image12.jpeg" ContentType="image/jpeg"/>
  <Override PartName="/ppt/media/image30.png" ContentType="image/png"/>
  <Override PartName="/ppt/media/image5.jpeg" ContentType="image/jpeg"/>
  <Override PartName="/ppt/media/image3.png" ContentType="image/png"/>
  <Override PartName="/ppt/media/image14.png" ContentType="image/png"/>
  <Override PartName="/ppt/media/image28.jpeg" ContentType="image/jpeg"/>
  <Override PartName="/ppt/media/image2.jpeg" ContentType="image/jpeg"/>
  <Override PartName="/ppt/media/image1.jpeg" ContentType="image/jpeg"/>
  <Override PartName="/ppt/media/image15.png" ContentType="image/png"/>
  <Override PartName="/ppt/media/image16.jpeg" ContentType="image/jpeg"/>
  <Override PartName="/ppt/media/image18.jpeg" ContentType="image/jpeg"/>
  <Override PartName="/ppt/media/image26.jpeg" ContentType="image/jpeg"/>
  <Override PartName="/ppt/media/image11.png" ContentType="image/png"/>
  <Override PartName="/ppt/media/image22.jpeg" ContentType="image/jpeg"/>
  <Override PartName="/ppt/media/image29.png" ContentType="image/png"/>
  <Override PartName="/ppt/media/image31.jpeg" ContentType="image/jpeg"/>
  <Override PartName="/ppt/media/image23.jpeg" ContentType="image/jpeg"/>
  <Override PartName="/ppt/slides/slide29.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26.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55.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48.xml.rels" ContentType="application/vnd.openxmlformats-package.relationships+xml"/>
  <Override PartName="/ppt/slides/_rels/slide9.xml.rels" ContentType="application/vnd.openxmlformats-package.relationships+xml"/>
  <Override PartName="/ppt/slides/_rels/slide56.xml.rels" ContentType="application/vnd.openxmlformats-package.relationships+xml"/>
  <Override PartName="/ppt/slides/_rels/slide3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46.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58.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43.xml.rels" ContentType="application/vnd.openxmlformats-package.relationships+xml"/>
  <Override PartName="/ppt/slides/_rels/slide26.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52.xml.rels" ContentType="application/vnd.openxmlformats-package.relationships+xml"/>
  <Override PartName="/ppt/slides/_rels/slide19.xml.rels" ContentType="application/vnd.openxmlformats-package.relationships+xml"/>
  <Override PartName="/ppt/slides/_rels/slide5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42.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41.xml.rels" ContentType="application/vnd.openxmlformats-package.relationships+xml"/>
  <Override PartName="/ppt/slides/_rels/slide24.xml.rels" ContentType="application/vnd.openxmlformats-package.relationships+xml"/>
  <Override PartName="/ppt/slides/_rels/slide50.xml.rels" ContentType="application/vnd.openxmlformats-package.relationships+xml"/>
  <Override PartName="/ppt/slides/_rels/slide33.xml.rels" ContentType="application/vnd.openxmlformats-package.relationships+xml"/>
  <Override PartName="/ppt/slides/_rels/slide16.xml.rels" ContentType="application/vnd.openxmlformats-package.relationships+xml"/>
  <Override PartName="/ppt/slides/_rels/slide4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57.xml.rels" ContentType="application/vnd.openxmlformats-package.relationships+xml"/>
  <Override PartName="/ppt/slides/slide2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51.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57.xml" ContentType="application/vnd.openxmlformats-officedocument.presentationml.slide+xml"/>
  <Override PartName="/ppt/slides/slide49.xml" ContentType="application/vnd.openxmlformats-officedocument.presentationml.slide+xml"/>
  <Override PartName="/ppt/slides/slide6.xml" ContentType="application/vnd.openxmlformats-officedocument.presentationml.slide+xml"/>
  <Override PartName="/ppt/slides/slide5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56.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55.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entury Gothic"/>
              </a:rPr>
              <a:t>Click to move the slide</a:t>
            </a:r>
            <a:endParaRPr b="0" lang="en-US" sz="1800" spc="-1" strike="noStrike">
              <a:solidFill>
                <a:schemeClr val="dk1"/>
              </a:solidFill>
              <a:latin typeface="Century Gothic"/>
            </a:endParaRPr>
          </a:p>
        </p:txBody>
      </p:sp>
      <p:sp>
        <p:nvSpPr>
          <p:cNvPr id="46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6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62"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63"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4"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6F6A31C-50CA-4959-B1C5-462D48FD46D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sldImg"/>
          </p:nvPr>
        </p:nvSpPr>
        <p:spPr>
          <a:xfrm>
            <a:off x="1143000" y="685800"/>
            <a:ext cx="4571640" cy="3428640"/>
          </a:xfrm>
          <a:prstGeom prst="rect">
            <a:avLst/>
          </a:prstGeom>
          <a:ln w="0">
            <a:noFill/>
          </a:ln>
        </p:spPr>
      </p:sp>
      <p:sp>
        <p:nvSpPr>
          <p:cNvPr id="64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0">
              <a:lnSpc>
                <a:spcPct val="100000"/>
              </a:lnSpc>
              <a:buNone/>
            </a:pPr>
            <a:r>
              <a:rPr b="0" lang="en-US" sz="1200" spc="-1" strike="noStrike">
                <a:solidFill>
                  <a:schemeClr val="dk1"/>
                </a:solidFill>
                <a:latin typeface="Arial"/>
                <a:ea typeface="+mn-ea"/>
              </a:rPr>
              <a:t>We now introduce some terminology that will be useful throughout the book, relying</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on RFC 4949, Internet Security Glossary .  Table 1.1 defines terms.</a:t>
            </a:r>
            <a:endParaRPr b="0" lang="en-US" sz="1200" spc="-1" strike="noStrike">
              <a:solidFill>
                <a:srgbClr val="000000"/>
              </a:solidFill>
              <a:latin typeface="Arial"/>
            </a:endParaRPr>
          </a:p>
        </p:txBody>
      </p:sp>
      <p:sp>
        <p:nvSpPr>
          <p:cNvPr id="650" name="PlaceHolder 3"/>
          <p:cNvSpPr>
            <a:spLocks noGrp="1"/>
          </p:cNvSpPr>
          <p:nvPr>
            <p:ph type="sldNum" idx="23"/>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AU" sz="1200" spc="-1" strike="noStrike">
                <a:solidFill>
                  <a:schemeClr val="dk1"/>
                </a:solidFill>
                <a:latin typeface="+mn-lt"/>
                <a:ea typeface="+mn-ea"/>
              </a:defRPr>
            </a:lvl1pPr>
          </a:lstStyle>
          <a:p>
            <a:pPr indent="0" algn="r" defTabSz="914400">
              <a:lnSpc>
                <a:spcPct val="100000"/>
              </a:lnSpc>
              <a:buNone/>
            </a:pPr>
            <a:fld id="{A975445D-4A0B-4A48-8D2B-CD649F53297B}" type="slidenum">
              <a:rPr b="0" lang="en-AU"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sldNum" idx="2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rgbClr val="000000"/>
                </a:solidFill>
                <a:latin typeface="Times New Roman"/>
              </a:defRPr>
            </a:lvl1pPr>
          </a:lstStyle>
          <a:p>
            <a:pPr indent="0" algn="r">
              <a:lnSpc>
                <a:spcPct val="100000"/>
              </a:lnSpc>
              <a:buNone/>
            </a:pPr>
            <a:fld id="{F372B18E-09B7-403C-9937-390528CE2807}" type="slidenum">
              <a:rPr b="0" lang="en-AU"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652" name="PlaceHolder 2"/>
          <p:cNvSpPr>
            <a:spLocks noGrp="1"/>
          </p:cNvSpPr>
          <p:nvPr>
            <p:ph type="sldImg"/>
          </p:nvPr>
        </p:nvSpPr>
        <p:spPr>
          <a:xfrm>
            <a:off x="1143000" y="685800"/>
            <a:ext cx="4571640" cy="3428640"/>
          </a:xfrm>
          <a:prstGeom prst="rect">
            <a:avLst/>
          </a:prstGeom>
          <a:ln w="0">
            <a:noFill/>
          </a:ln>
        </p:spPr>
      </p:sp>
      <p:sp>
        <p:nvSpPr>
          <p:cNvPr id="65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1200" spc="-1" strike="noStrike">
                <a:solidFill>
                  <a:schemeClr val="dk1"/>
                </a:solidFill>
                <a:latin typeface="Arial"/>
                <a:ea typeface="+mn-ea"/>
              </a:rPr>
              <a:t>In the context of security, our concern is with the vulnerabilities of system</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resources. [NRC02] lists the following general categories of vulnerabilities of a</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computer system or network asset:</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It can be corrupted , so that it does the wrong thing or gives wrong answers.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For example, stored data values may differ from what they should be because</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they have been improperly modified.</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It can become leaky . For example, someone who should not have access to</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some or all of the information available through the network obtains such</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access.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It can become unavailable or very slow. That is, using the system or network</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becomes impossible or impractical.</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These three general types of vulnerability correspond to the concepts of integrity,</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confidentiality, and availability, enumerated earlier in this section.</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Corresponding to the various types of vulnerabilities to a system resource are</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threats that are capable of exploiting those vulnerabilities. A threat represents a</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potential security harm to an asset. An attack is a threat that is carried out (threat</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action) and, if successful, leads to an undesirable violation of security, or threat</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consequence. The agent carrying out the attack is referred to as an attacker, or</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threat agent . We can distinguish two types of attacks: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Active attack: An attempt to alter system resources or affect their operation.</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Passive attack: An attempt to learn or make use of information from the</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system that does not affect system resources.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We can also classify attacks based on the origin of the attack:</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Inside attack: Initiated by an entity inside the security perimeter (an “insider”).</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The insider is authorized to access system resources but uses them in a way not</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approved by those who granted the authorization.</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Outside attack: Initiated from outside the perimeter, by an unauthorized or</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illegitimate user of the system (an “outsider”). On the Internet, potential</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outside attackers range from amateur pranksters to organized criminals, international</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terrorists, and hostile governments.</a:t>
            </a:r>
            <a:endParaRPr b="0" lang="en-US"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sldNum" idx="2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rgbClr val="000000"/>
                </a:solidFill>
                <a:latin typeface="Times New Roman"/>
              </a:defRPr>
            </a:lvl1pPr>
          </a:lstStyle>
          <a:p>
            <a:pPr indent="0" algn="r">
              <a:lnSpc>
                <a:spcPct val="100000"/>
              </a:lnSpc>
              <a:buNone/>
            </a:pPr>
            <a:fld id="{4719479C-4503-437B-9612-D271C05D8999}" type="slidenum">
              <a:rPr b="0" lang="en-AU"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655" name="PlaceHolder 2"/>
          <p:cNvSpPr>
            <a:spLocks noGrp="1"/>
          </p:cNvSpPr>
          <p:nvPr>
            <p:ph type="sldImg"/>
          </p:nvPr>
        </p:nvSpPr>
        <p:spPr>
          <a:xfrm>
            <a:off x="1143000" y="685800"/>
            <a:ext cx="4571640" cy="3428640"/>
          </a:xfrm>
          <a:prstGeom prst="rect">
            <a:avLst/>
          </a:prstGeom>
          <a:ln w="0">
            <a:noFill/>
          </a:ln>
        </p:spPr>
      </p:sp>
      <p:sp>
        <p:nvSpPr>
          <p:cNvPr id="65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1200" spc="-1" strike="noStrike">
                <a:solidFill>
                  <a:schemeClr val="dk1"/>
                </a:solidFill>
                <a:latin typeface="Arial"/>
                <a:ea typeface="+mn-ea"/>
              </a:rPr>
              <a:t>Table 1.2 , based on RFC 4949, describes four kinds of threat consequences and lists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the kinds of attacks that result in each consequence.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Unauthorized disclosure is a threat to confidentiality. The following types of</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attacks can result in this threat consequence: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Exposure: This can be deliberate, as when an insider intentionally releases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sensitive information, such as credit card numbers, to an outsider. It can also</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be the result of a human, hardware, or software error, which results in an entity</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gaining unauthorized knowledge of sensitive data. There have been numerous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instances of this, such as universities accidentally posting student confidential</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information on the Web.</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Interception: Interception is a common attack in the context of communications.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On a shared local area network (LAN), such as a wireless LAN or a</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broadcast Ethernet, any device attached to the LAN can receive a copy of</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packets intended for another device. On the Internet, a determined hacker</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can gain access to e-mail traffic and other data transfers. All of these situations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create the potential for unauthorized access to data.</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Inference: An example of inference is known as traffic analysis, in which an</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adversary is able to gain information from observing the pattern of traffic on</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 network, such as the amount of traffic between particular pairs of hosts on</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the network. Another example is the inference of detailed information from</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 database by a user who has only limited access; this is accomplished by</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repeated queries whose combined results enable inference.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Intrusion: An example of intrusion is an adversary gaining unauthorized</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access to sensitive data by overcoming the system’s access control protections.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Deception is a threat to either system integrity or data integrity. The following</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types of attacks can result in this threat consequence: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Masquerade: One example of masquerade is an attempt by an unauthorized</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user to gain access to a system by posing as an authorized user; this could</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happen if the unauthorized user has learned another user’s logon ID and</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password. Another example is malicious logic, such as a Trojan horse, that</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appears to perform a useful or desirable function but actually gains unauthorized</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access to system resources or tricks a user into executing other malicious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logic.</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Falsification: This refers to the altering or replacing of valid data or the introduction</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of false data into a file or database. For example, a student may alter</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his or her grades on a school database.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Repudiation: In this case, a user either denies sending data or a user denies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receiving or possessing the data.</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Disruption is a threat to availability or system integrity. The following types of</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attacks can result in this threat consequence: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Incapacitation: This is an attack on system availability. This could occur as a</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result of physical destruction of or damage to system hardware. More typically,</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malicious software, such as Trojan horses, viruses, or worms, could operate in</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such a way as to disable a system or some of its services.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Corruption: This is an attack on system integrity. Malicious software in this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context could operate in such a way that system resources or services function</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in an unintended manner. Or a user could gain unauthorized access to a system</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and modify some of its functions. An example of the latter is a user placing</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backdoor logic in the system to provide subsequent access to a system and its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resources by other than the usual procedure.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Obstruction: One way to obstruct system operation is to interfere with communications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by disabling communication links or altering communication</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control information. Another way is to overload the system by placing excess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burden on communication traffic or processing resources.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Usurpation is a threat to system integrity. The following types of attacks can</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result in this threat consequence: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Misappropriation: This can include theft of service. An example is a distributed</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denial of service attack, when malicious software is installed on a number of hosts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to be used as platforms to launch traffic at a target host. In this case, the malicious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software makes unauthorized use of processor and operating system resources.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 </a:t>
            </a:r>
            <a:r>
              <a:rPr b="0" lang="en-US" sz="1200" spc="-1" strike="noStrike">
                <a:solidFill>
                  <a:schemeClr val="dk1"/>
                </a:solidFill>
                <a:latin typeface="Arial"/>
                <a:ea typeface="+mn-ea"/>
              </a:rPr>
              <a:t>Misuse: Misuse can occur by means of either malicious logic or a hacker that</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has gained unauthorized access to a system. In either case, security functions</a:t>
            </a: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Arial"/>
                <a:ea typeface="+mn-ea"/>
              </a:rPr>
              <a:t>can be disabled or thwarted.</a:t>
            </a:r>
            <a:endParaRPr b="0" lang="en-US"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sldNum" idx="2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D501D066-F703-4F2A-B6DA-AD14937C9968}"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58" name="PlaceHolder 2"/>
          <p:cNvSpPr>
            <a:spLocks noGrp="1"/>
          </p:cNvSpPr>
          <p:nvPr>
            <p:ph type="sldImg"/>
          </p:nvPr>
        </p:nvSpPr>
        <p:spPr>
          <a:xfrm>
            <a:off x="1143000" y="685800"/>
            <a:ext cx="4571640" cy="3428640"/>
          </a:xfrm>
          <a:prstGeom prst="rect">
            <a:avLst/>
          </a:prstGeom>
          <a:ln w="0">
            <a:noFill/>
          </a:ln>
        </p:spPr>
      </p:sp>
      <p:sp>
        <p:nvSpPr>
          <p:cNvPr id="65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Times New Roman"/>
              </a:rPr>
              <a:t>The OSI security architecture focuses on security attacks,mechanisms,and services. These can be defined briefly as follows: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Times New Roman"/>
              </a:rPr>
              <a:t>•</a:t>
            </a:r>
            <a:r>
              <a:rPr b="0" lang="en-US" sz="2000" spc="-1" strike="noStrike">
                <a:solidFill>
                  <a:srgbClr val="000000"/>
                </a:solidFill>
                <a:latin typeface="Arial"/>
              </a:rPr>
              <a:t> </a:t>
            </a:r>
            <a:r>
              <a:rPr b="0" lang="en-US" sz="2000" spc="-1" strike="noStrike">
                <a:solidFill>
                  <a:srgbClr val="000000"/>
                </a:solidFill>
                <a:latin typeface="Times New Roman"/>
              </a:rPr>
              <a:t>Security attack:</a:t>
            </a:r>
            <a:r>
              <a:rPr b="0" lang="en-US" sz="2000" spc="-1" strike="noStrike">
                <a:solidFill>
                  <a:srgbClr val="000000"/>
                </a:solidFill>
                <a:latin typeface="Arial"/>
              </a:rPr>
              <a:t> </a:t>
            </a:r>
            <a:r>
              <a:rPr b="0" lang="en-US" sz="2000" spc="-1" strike="noStrike">
                <a:solidFill>
                  <a:srgbClr val="000000"/>
                </a:solidFill>
                <a:latin typeface="Times New Roman"/>
              </a:rPr>
              <a:t>Any action that compromises the security of information owned by an organization. </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Times New Roman"/>
              </a:rPr>
              <a:t>•</a:t>
            </a:r>
            <a:r>
              <a:rPr b="0" lang="en-US" sz="2000" spc="-1" strike="noStrike">
                <a:solidFill>
                  <a:srgbClr val="000000"/>
                </a:solidFill>
                <a:latin typeface="Arial"/>
              </a:rPr>
              <a:t> </a:t>
            </a:r>
            <a:r>
              <a:rPr b="0" lang="en-US" sz="2000" spc="-1" strike="noStrike">
                <a:solidFill>
                  <a:srgbClr val="000000"/>
                </a:solidFill>
                <a:latin typeface="Times New Roman"/>
              </a:rPr>
              <a:t>Security mechanism: A process (or a device incorporating such a process) that is designed to detect, prevent,or recover from a security attack. </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Times New Roman"/>
              </a:rPr>
              <a:t>•</a:t>
            </a:r>
            <a:r>
              <a:rPr b="0" lang="en-US" sz="2000" spc="-1" strike="noStrike">
                <a:solidFill>
                  <a:srgbClr val="000000"/>
                </a:solidFill>
                <a:latin typeface="Arial"/>
              </a:rPr>
              <a:t> </a:t>
            </a:r>
            <a:r>
              <a:rPr b="0" lang="en-US" sz="2000" spc="-1" strike="noStrike">
                <a:solidFill>
                  <a:srgbClr val="000000"/>
                </a:solidFill>
                <a:latin typeface="Times New Roman"/>
              </a:rPr>
              <a:t>Security service:</a:t>
            </a:r>
            <a:r>
              <a:rPr b="0" lang="en-US" sz="2000" spc="-1" strike="noStrike">
                <a:solidFill>
                  <a:srgbClr val="000000"/>
                </a:solidFill>
                <a:latin typeface="Arial"/>
              </a:rPr>
              <a:t> </a:t>
            </a:r>
            <a:r>
              <a:rPr b="0" lang="en-US" sz="2000" spc="-1" strike="noStrike">
                <a:solidFill>
                  <a:srgbClr val="000000"/>
                </a:solidFill>
                <a:latin typeface="Times New Roman"/>
              </a:rPr>
              <a:t>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endParaRPr b="0" lang="en-US" sz="20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PlaceHolder 1"/>
          <p:cNvSpPr>
            <a:spLocks noGrp="1"/>
          </p:cNvSpPr>
          <p:nvPr>
            <p:ph type="sldNum" idx="2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4FE70E31-9589-4D8B-9FD7-1A23A2FAAA16}"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61" name="PlaceHolder 2"/>
          <p:cNvSpPr>
            <a:spLocks noGrp="1"/>
          </p:cNvSpPr>
          <p:nvPr>
            <p:ph type="sldImg"/>
          </p:nvPr>
        </p:nvSpPr>
        <p:spPr>
          <a:xfrm>
            <a:off x="1143000" y="685800"/>
            <a:ext cx="4571640" cy="3428640"/>
          </a:xfrm>
          <a:prstGeom prst="rect">
            <a:avLst/>
          </a:prstGeom>
          <a:ln w="0">
            <a:noFill/>
          </a:ln>
        </p:spPr>
      </p:sp>
      <p:sp>
        <p:nvSpPr>
          <p:cNvPr id="66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sldNum" idx="2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992A39CE-06FC-4A0C-A008-2AE482DE37AB}"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64" name="PlaceHolder 2"/>
          <p:cNvSpPr>
            <a:spLocks noGrp="1"/>
          </p:cNvSpPr>
          <p:nvPr>
            <p:ph type="sldImg"/>
          </p:nvPr>
        </p:nvSpPr>
        <p:spPr>
          <a:xfrm>
            <a:off x="1143000" y="685800"/>
            <a:ext cx="4571640" cy="3428640"/>
          </a:xfrm>
          <a:prstGeom prst="rect">
            <a:avLst/>
          </a:prstGeom>
          <a:ln w="0">
            <a:noFill/>
          </a:ln>
        </p:spPr>
      </p:sp>
      <p:sp>
        <p:nvSpPr>
          <p:cNvPr id="66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1" lang="en-US" sz="2000" spc="-1" strike="noStrike">
                <a:solidFill>
                  <a:srgbClr val="000000"/>
                </a:solidFill>
                <a:latin typeface="Arial"/>
              </a:rPr>
              <a:t>Have “passive attacks” which </a:t>
            </a:r>
            <a:r>
              <a:rPr b="0" lang="en-US" sz="2000" spc="-1" strike="noStrike">
                <a:solidFill>
                  <a:srgbClr val="000000"/>
                </a:solidFill>
                <a:latin typeface="Times New Roman"/>
              </a:rPr>
              <a:t>attempt to learn or make use of information from the system but does not affect system resources.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Times New Roman"/>
              </a:rPr>
              <a:t>By </a:t>
            </a:r>
            <a:r>
              <a:rPr b="0" lang="en-AU" sz="2000" spc="-1" strike="noStrike">
                <a:solidFill>
                  <a:srgbClr val="000000"/>
                </a:solidFill>
                <a:latin typeface="Times New Roman"/>
              </a:rPr>
              <a:t>eavesdropping on, or monitoring of, transmissions to:</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Times New Roman"/>
              </a:rPr>
              <a:t>+ obtain message contents or</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Times New Roman"/>
              </a:rPr>
              <a:t>+ monitor traffic flows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Times New Roman"/>
              </a:rPr>
              <a:t>Are difficult to detect because they do not involve any alteration of the data.</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sldNum" idx="2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2271614A-ADE8-41BB-B9D4-68CBC2652A85}"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67" name="PlaceHolder 2"/>
          <p:cNvSpPr>
            <a:spLocks noGrp="1"/>
          </p:cNvSpPr>
          <p:nvPr>
            <p:ph type="sldImg"/>
          </p:nvPr>
        </p:nvSpPr>
        <p:spPr>
          <a:xfrm>
            <a:off x="1143000" y="685800"/>
            <a:ext cx="4571640" cy="3428640"/>
          </a:xfrm>
          <a:prstGeom prst="rect">
            <a:avLst/>
          </a:prstGeom>
          <a:ln w="0">
            <a:noFill/>
          </a:ln>
        </p:spPr>
      </p:sp>
      <p:sp>
        <p:nvSpPr>
          <p:cNvPr id="66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90000"/>
              </a:lnSpc>
              <a:buNone/>
            </a:pPr>
            <a:r>
              <a:rPr b="1" lang="en-AU" sz="1000" spc="-1" strike="noStrike">
                <a:solidFill>
                  <a:srgbClr val="000000"/>
                </a:solidFill>
                <a:latin typeface="Arial"/>
              </a:rPr>
              <a:t>Also have “active attacks”</a:t>
            </a:r>
            <a:r>
              <a:rPr b="0" lang="en-AU" sz="1000" spc="-1" strike="noStrike">
                <a:solidFill>
                  <a:srgbClr val="000000"/>
                </a:solidFill>
                <a:latin typeface="Arial"/>
              </a:rPr>
              <a:t> which </a:t>
            </a:r>
            <a:r>
              <a:rPr b="0" lang="en-US" sz="2000" spc="-1" strike="noStrike">
                <a:solidFill>
                  <a:srgbClr val="000000"/>
                </a:solidFill>
                <a:latin typeface="Times New Roman"/>
              </a:rPr>
              <a:t>attempt to alter system resources or affect their operation.</a:t>
            </a:r>
            <a:endParaRPr b="0" lang="en-US" sz="2000" spc="-1" strike="noStrike">
              <a:solidFill>
                <a:srgbClr val="000000"/>
              </a:solidFill>
              <a:latin typeface="Arial"/>
            </a:endParaRPr>
          </a:p>
          <a:p>
            <a:pPr marL="216000" indent="0">
              <a:lnSpc>
                <a:spcPct val="90000"/>
              </a:lnSpc>
              <a:buNone/>
            </a:pPr>
            <a:r>
              <a:rPr b="0" lang="en-US" sz="2000" spc="-1" strike="noStrike">
                <a:solidFill>
                  <a:srgbClr val="000000"/>
                </a:solidFill>
                <a:latin typeface="Times New Roman"/>
              </a:rPr>
              <a:t>By </a:t>
            </a:r>
            <a:r>
              <a:rPr b="0" lang="en-AU" sz="1000" spc="-1" strike="noStrike">
                <a:solidFill>
                  <a:srgbClr val="000000"/>
                </a:solidFill>
                <a:latin typeface="Times New Roman"/>
              </a:rPr>
              <a:t>modification of data stream to:</a:t>
            </a:r>
            <a:endParaRPr b="0" lang="en-US" sz="1000" spc="-1" strike="noStrike">
              <a:solidFill>
                <a:srgbClr val="000000"/>
              </a:solidFill>
              <a:latin typeface="Arial"/>
            </a:endParaRPr>
          </a:p>
          <a:p>
            <a:pPr marL="216000" indent="0">
              <a:lnSpc>
                <a:spcPct val="90000"/>
              </a:lnSpc>
              <a:buNone/>
            </a:pPr>
            <a:r>
              <a:rPr b="0" lang="en-US" sz="1000" spc="-1" strike="noStrike">
                <a:solidFill>
                  <a:srgbClr val="000000"/>
                </a:solidFill>
                <a:latin typeface="Times New Roman"/>
              </a:rPr>
              <a:t>+ masquerade of one entity as some other</a:t>
            </a:r>
            <a:endParaRPr b="0" lang="en-US" sz="1000" spc="-1" strike="noStrike">
              <a:solidFill>
                <a:srgbClr val="000000"/>
              </a:solidFill>
              <a:latin typeface="Arial"/>
            </a:endParaRPr>
          </a:p>
          <a:p>
            <a:pPr marL="216000" indent="0">
              <a:lnSpc>
                <a:spcPct val="90000"/>
              </a:lnSpc>
              <a:buNone/>
            </a:pPr>
            <a:r>
              <a:rPr b="0" lang="en-US" sz="1000" spc="-1" strike="noStrike">
                <a:solidFill>
                  <a:srgbClr val="000000"/>
                </a:solidFill>
                <a:latin typeface="Times New Roman"/>
              </a:rPr>
              <a:t>+ replay previous messages </a:t>
            </a:r>
            <a:endParaRPr b="0" lang="en-US" sz="1000" spc="-1" strike="noStrike">
              <a:solidFill>
                <a:srgbClr val="000000"/>
              </a:solidFill>
              <a:latin typeface="Arial"/>
            </a:endParaRPr>
          </a:p>
          <a:p>
            <a:pPr marL="216000" indent="0">
              <a:lnSpc>
                <a:spcPct val="90000"/>
              </a:lnSpc>
              <a:buNone/>
            </a:pPr>
            <a:r>
              <a:rPr b="0" lang="en-US" sz="1000" spc="-1" strike="noStrike">
                <a:solidFill>
                  <a:srgbClr val="000000"/>
                </a:solidFill>
                <a:latin typeface="Times New Roman"/>
              </a:rPr>
              <a:t>+ modify messages in transit</a:t>
            </a:r>
            <a:endParaRPr b="0" lang="en-US" sz="1000" spc="-1" strike="noStrike">
              <a:solidFill>
                <a:srgbClr val="000000"/>
              </a:solidFill>
              <a:latin typeface="Arial"/>
            </a:endParaRPr>
          </a:p>
          <a:p>
            <a:pPr marL="216000" indent="0">
              <a:lnSpc>
                <a:spcPct val="90000"/>
              </a:lnSpc>
              <a:buNone/>
            </a:pPr>
            <a:r>
              <a:rPr b="0" lang="en-US" sz="1000" spc="-1" strike="noStrike">
                <a:solidFill>
                  <a:srgbClr val="000000"/>
                </a:solidFill>
                <a:latin typeface="Times New Roman"/>
              </a:rPr>
              <a:t>+ denial of service</a:t>
            </a:r>
            <a:endParaRPr b="0" lang="en-US" sz="1000" spc="-1" strike="noStrike">
              <a:solidFill>
                <a:srgbClr val="000000"/>
              </a:solidFill>
              <a:latin typeface="Arial"/>
            </a:endParaRPr>
          </a:p>
          <a:p>
            <a:pPr marL="216000" indent="0">
              <a:lnSpc>
                <a:spcPct val="90000"/>
              </a:lnSpc>
              <a:buNone/>
            </a:pPr>
            <a:r>
              <a:rPr b="0" lang="en-US" sz="2000" spc="-1" strike="noStrike">
                <a:solidFill>
                  <a:srgbClr val="000000"/>
                </a:solidFill>
                <a:latin typeface="Times New Roman"/>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physical,software,and network vulnerabilities. Instead, the goal is to detect active attacks and to recover from any disruption or delays caused by them.</a:t>
            </a:r>
            <a:endParaRPr b="0" lang="en-US" sz="2000" spc="-1" strike="noStrike">
              <a:solidFill>
                <a:srgbClr val="000000"/>
              </a:solidFill>
              <a:latin typeface="Arial"/>
            </a:endParaRPr>
          </a:p>
          <a:p>
            <a:pPr marL="216000" indent="0">
              <a:lnSpc>
                <a:spcPct val="90000"/>
              </a:lnSpc>
              <a:buNone/>
            </a:pPr>
            <a:endParaRPr b="0" lang="en-US"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sldImg"/>
          </p:nvPr>
        </p:nvSpPr>
        <p:spPr>
          <a:xfrm>
            <a:off x="1143000" y="685800"/>
            <a:ext cx="4571640" cy="3428640"/>
          </a:xfrm>
          <a:prstGeom prst="rect">
            <a:avLst/>
          </a:prstGeom>
          <a:ln w="0">
            <a:noFill/>
          </a:ln>
        </p:spPr>
      </p:sp>
      <p:sp>
        <p:nvSpPr>
          <p:cNvPr id="67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
        <p:nvSpPr>
          <p:cNvPr id="671" name="PlaceHolder 3"/>
          <p:cNvSpPr>
            <a:spLocks noGrp="1"/>
          </p:cNvSpPr>
          <p:nvPr>
            <p:ph type="sldNum" idx="3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Calibri"/>
              </a:defRPr>
            </a:lvl1pPr>
          </a:lstStyle>
          <a:p>
            <a:pPr indent="0" algn="r">
              <a:lnSpc>
                <a:spcPct val="100000"/>
              </a:lnSpc>
              <a:buNone/>
            </a:pPr>
            <a:fld id="{EA316C6F-A1B3-4A0E-BC76-C75555839D18}" type="slidenum">
              <a:rPr b="0" lang="en-US" sz="1200" spc="-1" strike="noStrike">
                <a:solidFill>
                  <a:schemeClr val="dk1"/>
                </a:solidFill>
                <a:latin typeface="Calibri"/>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PlaceHolder 1"/>
          <p:cNvSpPr>
            <a:spLocks noGrp="1"/>
          </p:cNvSpPr>
          <p:nvPr>
            <p:ph type="sldNum" idx="3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15FDB9D5-D32A-4584-A728-6AA6162713F4}"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73" name="PlaceHolder 2"/>
          <p:cNvSpPr>
            <a:spLocks noGrp="1"/>
          </p:cNvSpPr>
          <p:nvPr>
            <p:ph type="sldImg"/>
          </p:nvPr>
        </p:nvSpPr>
        <p:spPr>
          <a:xfrm>
            <a:off x="1143000" y="685800"/>
            <a:ext cx="4571640" cy="3428640"/>
          </a:xfrm>
          <a:prstGeom prst="rect">
            <a:avLst/>
          </a:prstGeom>
          <a:ln w="0">
            <a:noFill/>
          </a:ln>
        </p:spPr>
      </p:sp>
      <p:sp>
        <p:nvSpPr>
          <p:cNvPr id="67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i="1" lang="en-US" sz="2000" spc="-1" strike="noStrike">
                <a:solidFill>
                  <a:srgbClr val="0000ff"/>
                </a:solidFill>
                <a:latin typeface="Times-Italic"/>
              </a:rPr>
              <a:t>Consider the role of a security service, and what may be required. </a:t>
            </a:r>
            <a:endParaRPr b="0" lang="en-US" sz="2000" spc="-1" strike="noStrike">
              <a:solidFill>
                <a:srgbClr val="000000"/>
              </a:solidFill>
              <a:latin typeface="Arial"/>
            </a:endParaRPr>
          </a:p>
          <a:p>
            <a:pPr marL="216000" indent="0">
              <a:lnSpc>
                <a:spcPct val="100000"/>
              </a:lnSpc>
              <a:buNone/>
            </a:pPr>
            <a:r>
              <a:rPr b="0" i="1" lang="en-US" sz="2000" spc="-1" strike="noStrike">
                <a:solidFill>
                  <a:srgbClr val="0000ff"/>
                </a:solidFill>
                <a:latin typeface="Times-Italic"/>
              </a:rPr>
              <a:t>Note both similarities and differences with traditional paper documents, which for example: </a:t>
            </a:r>
            <a:endParaRPr b="0" lang="en-US" sz="2000" spc="-1" strike="noStrike">
              <a:solidFill>
                <a:srgbClr val="000000"/>
              </a:solidFill>
              <a:latin typeface="Arial"/>
            </a:endParaRPr>
          </a:p>
          <a:p>
            <a:pPr marL="216000" indent="0">
              <a:lnSpc>
                <a:spcPct val="100000"/>
              </a:lnSpc>
              <a:buNone/>
            </a:pPr>
            <a:r>
              <a:rPr b="0" i="1" lang="en-US" sz="2000" spc="-1" strike="noStrike">
                <a:solidFill>
                  <a:srgbClr val="0000ff"/>
                </a:solidFill>
                <a:latin typeface="Times-Italic"/>
              </a:rPr>
              <a:t>	</a:t>
            </a:r>
            <a:r>
              <a:rPr b="0" lang="en-US" sz="2000" spc="-1" strike="noStrike">
                <a:solidFill>
                  <a:srgbClr val="800080"/>
                </a:solidFill>
                <a:latin typeface="Times New Roman"/>
              </a:rPr>
              <a:t>have signatures &amp; dates; </a:t>
            </a:r>
            <a:endParaRPr b="0" lang="en-US" sz="2000" spc="-1" strike="noStrike">
              <a:solidFill>
                <a:srgbClr val="000000"/>
              </a:solidFill>
              <a:latin typeface="Arial"/>
            </a:endParaRPr>
          </a:p>
          <a:p>
            <a:pPr marL="216000" indent="0">
              <a:lnSpc>
                <a:spcPct val="100000"/>
              </a:lnSpc>
              <a:buNone/>
            </a:pPr>
            <a:r>
              <a:rPr b="0" lang="en-US" sz="2000" spc="-1" strike="noStrike">
                <a:solidFill>
                  <a:srgbClr val="800080"/>
                </a:solidFill>
                <a:latin typeface="Times New Roman"/>
              </a:rPr>
              <a:t>	</a:t>
            </a:r>
            <a:r>
              <a:rPr b="0" lang="en-US" sz="2000" spc="-1" strike="noStrike">
                <a:solidFill>
                  <a:srgbClr val="800080"/>
                </a:solidFill>
                <a:latin typeface="Times New Roman"/>
              </a:rPr>
              <a:t>need protection from disclosure, tampering, or destruction; </a:t>
            </a:r>
            <a:endParaRPr b="0" lang="en-US" sz="2000" spc="-1" strike="noStrike">
              <a:solidFill>
                <a:srgbClr val="000000"/>
              </a:solidFill>
              <a:latin typeface="Arial"/>
            </a:endParaRPr>
          </a:p>
          <a:p>
            <a:pPr marL="216000" indent="0">
              <a:lnSpc>
                <a:spcPct val="100000"/>
              </a:lnSpc>
              <a:buNone/>
            </a:pPr>
            <a:r>
              <a:rPr b="0" lang="en-US" sz="2000" spc="-1" strike="noStrike">
                <a:solidFill>
                  <a:srgbClr val="800080"/>
                </a:solidFill>
                <a:latin typeface="Times New Roman"/>
              </a:rPr>
              <a:t>	</a:t>
            </a:r>
            <a:r>
              <a:rPr b="0" lang="en-US" sz="2000" spc="-1" strike="noStrike">
                <a:solidFill>
                  <a:srgbClr val="800080"/>
                </a:solidFill>
                <a:latin typeface="Times New Roman"/>
              </a:rPr>
              <a:t>may be notarized or witnessed; </a:t>
            </a:r>
            <a:endParaRPr b="0" lang="en-US" sz="2000" spc="-1" strike="noStrike">
              <a:solidFill>
                <a:srgbClr val="000000"/>
              </a:solidFill>
              <a:latin typeface="Arial"/>
            </a:endParaRPr>
          </a:p>
          <a:p>
            <a:pPr marL="216000" indent="0">
              <a:lnSpc>
                <a:spcPct val="100000"/>
              </a:lnSpc>
              <a:buNone/>
            </a:pPr>
            <a:r>
              <a:rPr b="0" lang="en-US" sz="2000" spc="-1" strike="noStrike">
                <a:solidFill>
                  <a:srgbClr val="800080"/>
                </a:solidFill>
                <a:latin typeface="Times New Roman"/>
              </a:rPr>
              <a:t>	</a:t>
            </a:r>
            <a:r>
              <a:rPr b="0" lang="en-US" sz="2000" spc="-1" strike="noStrike">
                <a:solidFill>
                  <a:srgbClr val="800080"/>
                </a:solidFill>
                <a:latin typeface="Times New Roman"/>
              </a:rPr>
              <a:t>may be recorded or licensed</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sldNum" idx="3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93F5CECA-70F1-4146-B728-31440A2A4138}"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76" name="PlaceHolder 2"/>
          <p:cNvSpPr>
            <a:spLocks noGrp="1"/>
          </p:cNvSpPr>
          <p:nvPr>
            <p:ph type="sldImg"/>
          </p:nvPr>
        </p:nvSpPr>
        <p:spPr>
          <a:xfrm>
            <a:off x="1143000" y="685800"/>
            <a:ext cx="4571640" cy="3428640"/>
          </a:xfrm>
          <a:prstGeom prst="rect">
            <a:avLst/>
          </a:prstGeom>
          <a:ln w="0">
            <a:noFill/>
          </a:ln>
        </p:spPr>
      </p:sp>
      <p:sp>
        <p:nvSpPr>
          <p:cNvPr id="67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PlaceHolder 1"/>
          <p:cNvSpPr>
            <a:spLocks noGrp="1"/>
          </p:cNvSpPr>
          <p:nvPr>
            <p:ph type="sldNum" idx="3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5A5F994C-7F97-41DF-A8BA-DF3E77B73ED7}"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79" name="PlaceHolder 2"/>
          <p:cNvSpPr>
            <a:spLocks noGrp="1"/>
          </p:cNvSpPr>
          <p:nvPr>
            <p:ph type="sldImg"/>
          </p:nvPr>
        </p:nvSpPr>
        <p:spPr>
          <a:xfrm>
            <a:off x="1143000" y="685800"/>
            <a:ext cx="4571640" cy="3428640"/>
          </a:xfrm>
          <a:prstGeom prst="rect">
            <a:avLst/>
          </a:prstGeom>
          <a:ln w="0">
            <a:noFill/>
          </a:ln>
        </p:spPr>
      </p:sp>
      <p:sp>
        <p:nvSpPr>
          <p:cNvPr id="68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Now introduce “Security Mechanism” which are the specific means of implementing one or more security services.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Note these mechanisms span a wide range of technical components, but one aspect seen in many is the use of cryptographic techniques.</a:t>
            </a:r>
            <a:endParaRPr b="0" lang="en-US" sz="20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type="sldNum" idx="3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035122C9-FD37-452E-B092-62B04473F51E}"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82" name="PlaceHolder 2"/>
          <p:cNvSpPr>
            <a:spLocks noGrp="1"/>
          </p:cNvSpPr>
          <p:nvPr>
            <p:ph type="sldImg"/>
          </p:nvPr>
        </p:nvSpPr>
        <p:spPr>
          <a:xfrm>
            <a:off x="1143000" y="685800"/>
            <a:ext cx="4571640" cy="3428640"/>
          </a:xfrm>
          <a:prstGeom prst="rect">
            <a:avLst/>
          </a:prstGeom>
          <a:ln w="0">
            <a:noFill/>
          </a:ln>
        </p:spPr>
      </p:sp>
      <p:sp>
        <p:nvSpPr>
          <p:cNvPr id="68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sldImg"/>
          </p:nvPr>
        </p:nvSpPr>
        <p:spPr>
          <a:xfrm>
            <a:off x="1143000" y="685800"/>
            <a:ext cx="4571640" cy="3428640"/>
          </a:xfrm>
          <a:prstGeom prst="rect">
            <a:avLst/>
          </a:prstGeom>
          <a:ln w="0">
            <a:noFill/>
          </a:ln>
        </p:spPr>
      </p:sp>
      <p:sp>
        <p:nvSpPr>
          <p:cNvPr id="68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The tools in parenthesis provide the features specified.</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sldNum" idx="3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9C7BBBD8-87A8-459A-A1F4-22A74597C913}"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87" name="PlaceHolder 2"/>
          <p:cNvSpPr>
            <a:spLocks noGrp="1"/>
          </p:cNvSpPr>
          <p:nvPr>
            <p:ph type="sldImg"/>
          </p:nvPr>
        </p:nvSpPr>
        <p:spPr>
          <a:xfrm>
            <a:off x="1143000" y="685800"/>
            <a:ext cx="4571640" cy="3428640"/>
          </a:xfrm>
          <a:prstGeom prst="rect">
            <a:avLst/>
          </a:prstGeom>
          <a:ln w="0">
            <a:noFill/>
          </a:ln>
        </p:spPr>
      </p:sp>
      <p:sp>
        <p:nvSpPr>
          <p:cNvPr id="68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sldNum" idx="3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3335F1E4-36C6-4334-803E-BCDFCB111211}"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90" name="PlaceHolder 2"/>
          <p:cNvSpPr>
            <a:spLocks noGrp="1"/>
          </p:cNvSpPr>
          <p:nvPr>
            <p:ph type="sldImg"/>
          </p:nvPr>
        </p:nvSpPr>
        <p:spPr>
          <a:xfrm>
            <a:off x="1143000" y="685800"/>
            <a:ext cx="4571640" cy="3428640"/>
          </a:xfrm>
          <a:prstGeom prst="rect">
            <a:avLst/>
          </a:prstGeom>
          <a:ln w="0">
            <a:noFill/>
          </a:ln>
        </p:spPr>
      </p:sp>
      <p:sp>
        <p:nvSpPr>
          <p:cNvPr id="69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sldNum" idx="3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E4B6C8DC-5975-4CFF-A5DC-B22953C9EB9A}"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93" name="PlaceHolder 2"/>
          <p:cNvSpPr>
            <a:spLocks noGrp="1"/>
          </p:cNvSpPr>
          <p:nvPr>
            <p:ph type="sldImg"/>
          </p:nvPr>
        </p:nvSpPr>
        <p:spPr>
          <a:xfrm>
            <a:off x="1143000" y="685800"/>
            <a:ext cx="4571640" cy="3428640"/>
          </a:xfrm>
          <a:prstGeom prst="rect">
            <a:avLst/>
          </a:prstGeom>
          <a:ln w="0">
            <a:noFill/>
          </a:ln>
        </p:spPr>
      </p:sp>
      <p:sp>
        <p:nvSpPr>
          <p:cNvPr id="69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sldNum" idx="3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4E5117A7-6743-4538-BE10-019A25CA5CCF}"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96" name="PlaceHolder 2"/>
          <p:cNvSpPr>
            <a:spLocks noGrp="1"/>
          </p:cNvSpPr>
          <p:nvPr>
            <p:ph type="sldImg"/>
          </p:nvPr>
        </p:nvSpPr>
        <p:spPr>
          <a:xfrm>
            <a:off x="1143000" y="685800"/>
            <a:ext cx="4571640" cy="3428640"/>
          </a:xfrm>
          <a:prstGeom prst="rect">
            <a:avLst/>
          </a:prstGeom>
          <a:ln w="0">
            <a:noFill/>
          </a:ln>
        </p:spPr>
      </p:sp>
      <p:sp>
        <p:nvSpPr>
          <p:cNvPr id="69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sldNum" idx="3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42D1BAAE-FDA6-4E2E-A632-7859DA1BC48F}"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99" name="PlaceHolder 2"/>
          <p:cNvSpPr>
            <a:spLocks noGrp="1"/>
          </p:cNvSpPr>
          <p:nvPr>
            <p:ph type="sldImg"/>
          </p:nvPr>
        </p:nvSpPr>
        <p:spPr>
          <a:xfrm>
            <a:off x="1143000" y="685800"/>
            <a:ext cx="4571640" cy="3428640"/>
          </a:xfrm>
          <a:prstGeom prst="rect">
            <a:avLst/>
          </a:prstGeom>
          <a:ln w="0">
            <a:noFill/>
          </a:ln>
        </p:spPr>
      </p:sp>
      <p:sp>
        <p:nvSpPr>
          <p:cNvPr id="70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Chapter 1 summary.</a:t>
            </a:r>
            <a:endParaRPr b="0" lang="en-US" sz="2000" spc="-1" strike="noStrike">
              <a:solidFill>
                <a:srgbClr val="000000"/>
              </a:solid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sldImg"/>
          </p:nvPr>
        </p:nvSpPr>
        <p:spPr>
          <a:xfrm>
            <a:off x="1143000" y="685800"/>
            <a:ext cx="4571640" cy="3428640"/>
          </a:xfrm>
          <a:prstGeom prst="rect">
            <a:avLst/>
          </a:prstGeom>
          <a:ln w="0">
            <a:noFill/>
          </a:ln>
        </p:spPr>
      </p:sp>
      <p:sp>
        <p:nvSpPr>
          <p:cNvPr id="702"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703" name="PlaceHolder 3"/>
          <p:cNvSpPr>
            <a:spLocks noGrp="1"/>
          </p:cNvSpPr>
          <p:nvPr>
            <p:ph type="sldNum" idx="40"/>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9FCFABDF-7CF6-439E-B841-72C871C69278}"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sldImg"/>
          </p:nvPr>
        </p:nvSpPr>
        <p:spPr>
          <a:xfrm>
            <a:off x="1143000" y="685800"/>
            <a:ext cx="4571640" cy="3428640"/>
          </a:xfrm>
          <a:prstGeom prst="rect">
            <a:avLst/>
          </a:prstGeom>
          <a:ln w="0">
            <a:noFill/>
          </a:ln>
        </p:spPr>
      </p:sp>
      <p:sp>
        <p:nvSpPr>
          <p:cNvPr id="70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Website defacement is an attack on a website that changes the visual appearance of the site or a webpage. These are typically the work of system crackers, who break into a web server and replace the hosted website with one of their own.</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Point-of-sale malware (POS malware) is malicious software expressly written to steal customer payment data -- especially credit card data -- from retail checkout </a:t>
            </a:r>
            <a:endParaRPr b="0" lang="en-US" sz="2000" spc="-1" strike="noStrike">
              <a:solidFill>
                <a:srgbClr val="000000"/>
              </a:solidFill>
              <a:latin typeface="Arial"/>
            </a:endParaRPr>
          </a:p>
        </p:txBody>
      </p:sp>
      <p:sp>
        <p:nvSpPr>
          <p:cNvPr id="706" name="PlaceHolder 3"/>
          <p:cNvSpPr>
            <a:spLocks noGrp="1"/>
          </p:cNvSpPr>
          <p:nvPr>
            <p:ph type="sldNum" idx="41"/>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B4D034D4-8455-480C-93E7-2E2710A6FB93}"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sldImg"/>
          </p:nvPr>
        </p:nvSpPr>
        <p:spPr>
          <a:xfrm>
            <a:off x="1143000" y="685800"/>
            <a:ext cx="4571640" cy="3428640"/>
          </a:xfrm>
          <a:prstGeom prst="rect">
            <a:avLst/>
          </a:prstGeom>
          <a:ln w="0">
            <a:noFill/>
          </a:ln>
        </p:spPr>
      </p:sp>
      <p:sp>
        <p:nvSpPr>
          <p:cNvPr id="70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targeted no less than 12 companies located in Europe, Asia, and Australia; and was active in seven different industry sectors, including public administration, finance </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and insurance, and transportation. A total of 155 emails were sent over a period of about four months. This campaign thus appears loosely focused.</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When looking at the file attached to the emails, we can see that all emails were carrying a variant of the Bagle worm (Worm:Win32/Bagle.gen!B), which is a piece of code that replicates itself automatically by sending copies of itself via an attached file in an email.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Although the attached file name (pattern: “[8-12 characters].exe”) was different in almost every spear phishing email, the content of the file was identical throughout the campaign (md5=f88c8cf658b69cbb07ff64c-21d0aa5bf). Moreover, the subject line included in the emails varied with the attachment file name and always followed the pattern “price[ -_][date in the format dd-mm-yyyy].” Also, we found that the instance of the Bagle worm observed in this campaign used the free Russian mail </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service mail.ru to send the emails through which it replicated itself.</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Symantec customers were protected against these attacks.</a:t>
            </a:r>
            <a:endParaRPr b="0" lang="en-US" sz="2000" spc="-1" strike="noStrike">
              <a:solidFill>
                <a:srgbClr val="000000"/>
              </a:solidFill>
              <a:latin typeface="Arial"/>
            </a:endParaRPr>
          </a:p>
        </p:txBody>
      </p:sp>
      <p:sp>
        <p:nvSpPr>
          <p:cNvPr id="709" name="PlaceHolder 3"/>
          <p:cNvSpPr>
            <a:spLocks noGrp="1"/>
          </p:cNvSpPr>
          <p:nvPr>
            <p:ph type="sldNum" idx="42"/>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04F0436-4352-4F8A-B803-D4DB4DC613B4}"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PlaceHolder 1"/>
          <p:cNvSpPr>
            <a:spLocks noGrp="1"/>
          </p:cNvSpPr>
          <p:nvPr>
            <p:ph type="sldImg"/>
          </p:nvPr>
        </p:nvSpPr>
        <p:spPr>
          <a:xfrm>
            <a:off x="1143000" y="685800"/>
            <a:ext cx="4571640" cy="3428640"/>
          </a:xfrm>
          <a:prstGeom prst="rect">
            <a:avLst/>
          </a:prstGeom>
          <a:ln w="0">
            <a:noFill/>
          </a:ln>
        </p:spPr>
      </p:sp>
      <p:sp>
        <p:nvSpPr>
          <p:cNvPr id="71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712" name="PlaceHolder 3"/>
          <p:cNvSpPr>
            <a:spLocks noGrp="1"/>
          </p:cNvSpPr>
          <p:nvPr>
            <p:ph type="sldNum" idx="43"/>
          </p:nvPr>
        </p:nvSpPr>
        <p:spPr>
          <a:xfrm>
            <a:off x="3884760" y="8685360"/>
            <a:ext cx="2971440" cy="456840"/>
          </a:xfrm>
          <a:prstGeom prst="rect">
            <a:avLst/>
          </a:prstGeom>
          <a:noFill/>
          <a:ln w="0">
            <a:noFill/>
          </a:ln>
        </p:spPr>
        <p:txBody>
          <a:bodyPr lIns="91440" rIns="91440" tIns="45720" bIns="45720" anchor="b">
            <a:noAutofit/>
          </a:bodyPr>
          <a:lstStyle>
            <a:lvl1pPr indent="0" algn="r" defTabSz="912960">
              <a:lnSpc>
                <a:spcPct val="100000"/>
              </a:lnSpc>
              <a:buNone/>
              <a:defRPr b="0" lang="en-US" sz="1200" spc="-1" strike="noStrike">
                <a:solidFill>
                  <a:schemeClr val="dk1"/>
                </a:solidFill>
                <a:latin typeface="Times New Roman"/>
              </a:defRPr>
            </a:lvl1pPr>
          </a:lstStyle>
          <a:p>
            <a:pPr indent="0" algn="r" defTabSz="912960">
              <a:lnSpc>
                <a:spcPct val="100000"/>
              </a:lnSpc>
              <a:buNone/>
            </a:pPr>
            <a:fld id="{57EA3C5D-00E6-47E7-BFE5-553DCF0139B1}" type="slidenum">
              <a:rPr b="0" lang="en-US" sz="1200" spc="-1" strike="noStrike">
                <a:solidFill>
                  <a:schemeClr val="dk1"/>
                </a:solidFill>
                <a:latin typeface="Times New Roman"/>
              </a:rPr>
              <a:t>&lt;number&gt;</a:t>
            </a:fld>
            <a:endParaRPr b="0" lang="en-US" sz="1200" spc="-1" strike="noStrike">
              <a:solidFill>
                <a:srgbClr val="000000"/>
              </a:solid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sldImg"/>
          </p:nvPr>
        </p:nvSpPr>
        <p:spPr>
          <a:xfrm>
            <a:off x="1143000" y="685800"/>
            <a:ext cx="4571640" cy="3428640"/>
          </a:xfrm>
          <a:prstGeom prst="rect">
            <a:avLst/>
          </a:prstGeom>
          <a:ln w="0">
            <a:noFill/>
          </a:ln>
        </p:spPr>
      </p:sp>
      <p:sp>
        <p:nvSpPr>
          <p:cNvPr id="71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715" name="PlaceHolder 3"/>
          <p:cNvSpPr>
            <a:spLocks noGrp="1"/>
          </p:cNvSpPr>
          <p:nvPr>
            <p:ph type="sldNum" idx="44"/>
          </p:nvPr>
        </p:nvSpPr>
        <p:spPr>
          <a:xfrm>
            <a:off x="3884760" y="8685360"/>
            <a:ext cx="2971440" cy="456840"/>
          </a:xfrm>
          <a:prstGeom prst="rect">
            <a:avLst/>
          </a:prstGeom>
          <a:noFill/>
          <a:ln w="0">
            <a:noFill/>
          </a:ln>
        </p:spPr>
        <p:txBody>
          <a:bodyPr lIns="91440" rIns="91440" tIns="45720" bIns="45720" anchor="b">
            <a:noAutofit/>
          </a:bodyPr>
          <a:lstStyle>
            <a:lvl1pPr indent="0" algn="r" defTabSz="912960">
              <a:lnSpc>
                <a:spcPct val="100000"/>
              </a:lnSpc>
              <a:buNone/>
              <a:defRPr b="0" lang="en-US" sz="1200" spc="-1" strike="noStrike">
                <a:solidFill>
                  <a:schemeClr val="dk1"/>
                </a:solidFill>
                <a:latin typeface="Times New Roman"/>
              </a:defRPr>
            </a:lvl1pPr>
          </a:lstStyle>
          <a:p>
            <a:pPr indent="0" algn="r" defTabSz="912960">
              <a:lnSpc>
                <a:spcPct val="100000"/>
              </a:lnSpc>
              <a:buNone/>
            </a:pPr>
            <a:fld id="{6FC0DC52-7D68-460E-9F8B-EB738080C8FF}" type="slidenum">
              <a:rPr b="0" lang="en-US" sz="1200" spc="-1" strike="noStrike">
                <a:solidFill>
                  <a:schemeClr val="dk1"/>
                </a:solidFill>
                <a:latin typeface="Times New Roman"/>
              </a:rPr>
              <a:t>&lt;number&gt;</a:t>
            </a:fld>
            <a:endParaRPr b="0" lang="en-US" sz="1200" spc="-1" strike="noStrike">
              <a:solidFill>
                <a:srgbClr val="000000"/>
              </a:solid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sldImg"/>
          </p:nvPr>
        </p:nvSpPr>
        <p:spPr>
          <a:xfrm>
            <a:off x="1143000" y="685800"/>
            <a:ext cx="4571640" cy="3428640"/>
          </a:xfrm>
          <a:prstGeom prst="rect">
            <a:avLst/>
          </a:prstGeom>
          <a:ln w="0">
            <a:noFill/>
          </a:ln>
        </p:spPr>
      </p:sp>
      <p:sp>
        <p:nvSpPr>
          <p:cNvPr id="717"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Cross-site scripting (XSS) is a type of computer security vulnerability typically found in Web applications. XSS enables attackers to inject client-side script into Web pages viewed by other users. A cross-site scripting vulnerability may be used by attackers to bypass access controls such as the same origin policy. Cross-site scripting carried out on websites accounted for roughly 84% of all security vulnerabilities documented by Symantec as of 2007.[</a:t>
            </a:r>
            <a:endParaRPr b="0" lang="en-US" sz="2000" spc="-1" strike="noStrike">
              <a:solidFill>
                <a:srgbClr val="000000"/>
              </a:solidFill>
              <a:latin typeface="Arial"/>
            </a:endParaRPr>
          </a:p>
        </p:txBody>
      </p:sp>
      <p:sp>
        <p:nvSpPr>
          <p:cNvPr id="718" name="PlaceHolder 3"/>
          <p:cNvSpPr>
            <a:spLocks noGrp="1"/>
          </p:cNvSpPr>
          <p:nvPr>
            <p:ph type="sldNum" idx="45"/>
          </p:nvPr>
        </p:nvSpPr>
        <p:spPr>
          <a:xfrm>
            <a:off x="3884760" y="8685360"/>
            <a:ext cx="2971440" cy="456840"/>
          </a:xfrm>
          <a:prstGeom prst="rect">
            <a:avLst/>
          </a:prstGeom>
          <a:noFill/>
          <a:ln w="0">
            <a:noFill/>
          </a:ln>
        </p:spPr>
        <p:txBody>
          <a:bodyPr lIns="91440" rIns="91440" tIns="45720" bIns="45720" anchor="b">
            <a:noAutofit/>
          </a:bodyPr>
          <a:lstStyle>
            <a:lvl1pPr indent="0" algn="r" defTabSz="912960">
              <a:lnSpc>
                <a:spcPct val="100000"/>
              </a:lnSpc>
              <a:buNone/>
              <a:defRPr b="0" lang="en-US" sz="1200" spc="-1" strike="noStrike">
                <a:solidFill>
                  <a:schemeClr val="dk1"/>
                </a:solidFill>
                <a:latin typeface="Times New Roman"/>
                <a:ea typeface="ヒラギノ角ゴ ProN W3"/>
              </a:defRPr>
            </a:lvl1pPr>
          </a:lstStyle>
          <a:p>
            <a:pPr indent="0" algn="r" defTabSz="912960">
              <a:lnSpc>
                <a:spcPct val="100000"/>
              </a:lnSpc>
              <a:buNone/>
            </a:pPr>
            <a:fld id="{D13B421A-7366-4BF6-9FBE-C5288BDF8FFF}" type="slidenum">
              <a:rPr b="0" lang="en-US" sz="1200" spc="-1" strike="noStrike">
                <a:solidFill>
                  <a:schemeClr val="dk1"/>
                </a:solidFill>
                <a:latin typeface="Times New Roman"/>
                <a:ea typeface="ヒラギノ角ゴ ProN W3"/>
              </a:rPr>
              <a:t>&lt;number&gt;</a:t>
            </a:fld>
            <a:endParaRPr b="0" lang="en-US" sz="1200" spc="-1" strike="noStrike">
              <a:solidFill>
                <a:srgbClr val="000000"/>
              </a:solid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sldImg"/>
          </p:nvPr>
        </p:nvSpPr>
        <p:spPr>
          <a:xfrm>
            <a:off x="1143000" y="685800"/>
            <a:ext cx="4571640" cy="3428640"/>
          </a:xfrm>
          <a:prstGeom prst="rect">
            <a:avLst/>
          </a:prstGeom>
          <a:ln w="0">
            <a:noFill/>
          </a:ln>
        </p:spPr>
      </p:sp>
      <p:sp>
        <p:nvSpPr>
          <p:cNvPr id="72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721" name="PlaceHolder 3"/>
          <p:cNvSpPr>
            <a:spLocks noGrp="1"/>
          </p:cNvSpPr>
          <p:nvPr>
            <p:ph type="sldNum" idx="46"/>
          </p:nvPr>
        </p:nvSpPr>
        <p:spPr>
          <a:xfrm>
            <a:off x="3884760" y="8685360"/>
            <a:ext cx="2971440" cy="456840"/>
          </a:xfrm>
          <a:prstGeom prst="rect">
            <a:avLst/>
          </a:prstGeom>
          <a:noFill/>
          <a:ln w="0">
            <a:noFill/>
          </a:ln>
        </p:spPr>
        <p:txBody>
          <a:bodyPr lIns="91440" rIns="91440" tIns="45720" bIns="45720" anchor="b">
            <a:noAutofit/>
          </a:bodyPr>
          <a:lstStyle>
            <a:lvl1pPr indent="0" algn="r" defTabSz="912960">
              <a:lnSpc>
                <a:spcPct val="100000"/>
              </a:lnSpc>
              <a:buNone/>
              <a:defRPr b="0" lang="en-US" sz="1200" spc="-1" strike="noStrike">
                <a:solidFill>
                  <a:schemeClr val="dk1"/>
                </a:solidFill>
                <a:latin typeface="Times New Roman"/>
                <a:ea typeface="ヒラギノ角ゴ ProN W3"/>
              </a:defRPr>
            </a:lvl1pPr>
          </a:lstStyle>
          <a:p>
            <a:pPr indent="0" algn="r" defTabSz="912960">
              <a:lnSpc>
                <a:spcPct val="100000"/>
              </a:lnSpc>
              <a:buNone/>
            </a:pPr>
            <a:fld id="{7FB385EA-9012-4A46-BA48-8285EF073C0F}" type="slidenum">
              <a:rPr b="0" lang="en-US" sz="1200" spc="-1" strike="noStrike">
                <a:solidFill>
                  <a:schemeClr val="dk1"/>
                </a:solidFill>
                <a:latin typeface="Times New Roman"/>
                <a:ea typeface="ヒラギノ角ゴ ProN W3"/>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sldNum" idx="2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AU" sz="1200" spc="-1" strike="noStrike">
                <a:solidFill>
                  <a:schemeClr val="dk1"/>
                </a:solidFill>
                <a:latin typeface="Arial"/>
              </a:defRPr>
            </a:lvl1pPr>
          </a:lstStyle>
          <a:p>
            <a:pPr indent="0" algn="r">
              <a:lnSpc>
                <a:spcPct val="100000"/>
              </a:lnSpc>
              <a:buNone/>
            </a:pPr>
            <a:fld id="{F5586FDD-1BE3-485C-B059-66DDE76E1012}" type="slidenum">
              <a:rPr b="0" lang="en-AU"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46" name="PlaceHolder 2"/>
          <p:cNvSpPr>
            <a:spLocks noGrp="1"/>
          </p:cNvSpPr>
          <p:nvPr>
            <p:ph type="sldImg"/>
          </p:nvPr>
        </p:nvSpPr>
        <p:spPr>
          <a:xfrm>
            <a:off x="1143000" y="685800"/>
            <a:ext cx="4571640" cy="3428640"/>
          </a:xfrm>
          <a:prstGeom prst="rect">
            <a:avLst/>
          </a:prstGeom>
          <a:ln w="0">
            <a:noFill/>
          </a:ln>
        </p:spPr>
      </p:sp>
      <p:sp>
        <p:nvSpPr>
          <p:cNvPr id="64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Here are some key definitions, note boundaries between them are blurred.</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CD9B4B5-4827-4528-84AC-45217F68561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1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C083806-676F-4F86-8C6E-F8F54938424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60DF6B3-D5CD-4106-97C3-16DB7DA149E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2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7C11B13-A8CD-4749-9437-D82FF3A56E3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BFD0B39-7ACB-4E6F-AB05-3C2877D5763B}"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7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FB4F2CF-4BD1-4A23-8919-2C476EE1DD6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7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8607C7B-48A8-4DAE-9951-17D6DF33286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7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7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38A990E-674B-4C61-AD20-5AAB363620C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8D33531-AE22-4C98-A0E8-58121F0F880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4C6D9B0-ACD0-4AD6-ADA6-39B185D00CCC}"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7377BA6-E69B-45F1-A5CB-D80F4DFF5F3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9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1CC0E88-2AF5-407B-B9FB-1A27D8DBC32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8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8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8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1679BEB-D1F0-46CB-B2A5-1806AEFDEB3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9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9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9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7E949D2-3936-4437-BA70-7D5C9E4A0B8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9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9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CDA3FFF-1AD4-4F2C-9A35-83BC564EBAC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9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9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6B6CFA0-1B38-4550-B382-63D508E91BA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0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3FC2C37-B5B8-475C-AC66-5FFE94287A8E}"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1DD3CF1-66E2-4165-B7E9-152E45219DE8}"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5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6D7A4B4-EBC0-453C-83E7-1B5A49846FFF}"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5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E4486B7-4BF6-4130-81F4-2408016BCEF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6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6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1C38DDB3-1D1E-4C27-AC2F-57934A3947EA}"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9051673-F11B-4FC3-9233-2DD6A70800D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9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341B346-AF33-41FC-BA83-26A2331ECF0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97B3E97-DA49-43C2-B5CF-8E26148AB168}"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6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6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6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2662E99-D403-4E5C-9504-904091A9038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7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AC1CA9F-E48A-4214-BE38-E5216ADBC99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7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C36DD91-A639-4509-A42C-DCF1B4F3844D}"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7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1AA2254-5D28-42B1-9FCF-C71D470446F9}"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8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DA8ED164-E373-464A-8F14-6A452C9EA7A1}"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8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9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9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5A6D381-A39A-41AF-B4D5-298C44AE5DE7}"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7EDEA959-FAB5-40C5-9B83-061CFA9F2BE7}"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53F1A47-88FC-4BBB-BD94-253CD76033A2}"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A8F7A60-9D7E-42B5-86E5-52AC4C1FB430}"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9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10B6556-85CB-4DB7-B95E-3EA481EDF8A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B170F47-A091-4CAA-9E1B-00468EDA5C2E}"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5505F28-F332-4E3F-95A7-B127BEDF1CA1}"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A02B24CF-8D17-46FF-A4FF-A08262802D1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FC130F7-9BCE-4224-9AA7-9116EC09963C}"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A484154-D5F0-43F0-878B-23792457A8C0}"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5FF9958-265F-49D6-85DD-8F9E8E641525}"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DF08A5AB-9E99-4D33-9EA5-FF93450FB1CD}"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28506E25-91EC-41C0-9CFA-DA0031926E86}"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3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0F226E0C-B6E1-4302-9FAC-B4DBDACBF7A2}"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A5CBC90-CA4A-48AB-A6CD-A17A84F67646}"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A6EF54D-6169-499B-82E7-DD503378B24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42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2117E96B-B782-4FB1-BF1F-927DBBA1649B}"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42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6496E174-F444-433C-9B52-076705DDCB1B}"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4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2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A3DDC47A-B29D-4243-BA34-BAF92D2C94C4}"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573D18EB-9C28-4677-8C24-AA19BD1027C0}"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1"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A412D5CA-BE10-4533-AF17-FA972E5ED946}"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4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3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3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23FEE16F-BF02-4410-A1C1-DCCE2BD88624}"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43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3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3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68F118E3-1DCF-4259-9EEF-8CA196075E71}"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44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4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4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24B7043E-E08B-4104-9B93-DD0A5F524003}"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44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4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F372640D-B957-4FD2-B699-F37D096B2971}"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44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4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5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5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1C78D33A-71FE-4CDA-99A2-902518C2BBA0}"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C059CF2-8AE1-48B7-B827-F95961B7A80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45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5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5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5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5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5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F5C27F0D-1B10-4E49-BEFE-05125BE39868}"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0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070CD90-A08F-408D-9CAF-3C1573F5840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0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EDCA978-937E-4E7C-9ACC-70695CC4E09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0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66BC81C-12CB-4D98-8B12-C9B4CCFF0B8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0" name="Group 41"/>
          <p:cNvGrpSpPr/>
          <p:nvPr/>
        </p:nvGrpSpPr>
        <p:grpSpPr>
          <a:xfrm>
            <a:off x="-567360" y="0"/>
            <a:ext cx="10458360" cy="7116480"/>
            <a:chOff x="-567360" y="0"/>
            <a:chExt cx="10458360" cy="7116480"/>
          </a:xfrm>
        </p:grpSpPr>
        <p:grpSp>
          <p:nvGrpSpPr>
            <p:cNvPr id="1" name="Group 44"/>
            <p:cNvGrpSpPr/>
            <p:nvPr/>
          </p:nvGrpSpPr>
          <p:grpSpPr>
            <a:xfrm>
              <a:off x="77760" y="0"/>
              <a:ext cx="9144000" cy="6858000"/>
              <a:chOff x="77760" y="0"/>
              <a:chExt cx="9144000" cy="6858000"/>
            </a:xfrm>
          </p:grpSpPr>
          <p:grpSp>
            <p:nvGrpSpPr>
              <p:cNvPr id="2" name="Group 4"/>
              <p:cNvGrpSpPr/>
              <p:nvPr/>
            </p:nvGrpSpPr>
            <p:grpSpPr>
              <a:xfrm>
                <a:off x="77760" y="0"/>
                <a:ext cx="2514240" cy="6857640"/>
                <a:chOff x="77760" y="0"/>
                <a:chExt cx="2514240" cy="6857640"/>
              </a:xfrm>
            </p:grpSpPr>
            <p:sp>
              <p:nvSpPr>
                <p:cNvPr id="3"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6" name="Group 5"/>
              <p:cNvGrpSpPr/>
              <p:nvPr/>
            </p:nvGrpSpPr>
            <p:grpSpPr>
              <a:xfrm>
                <a:off x="500400" y="0"/>
                <a:ext cx="2514240" cy="6857640"/>
                <a:chOff x="500400" y="0"/>
                <a:chExt cx="2514240" cy="6857640"/>
              </a:xfrm>
            </p:grpSpPr>
            <p:sp>
              <p:nvSpPr>
                <p:cNvPr id="7"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9"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10" name="Group 9"/>
              <p:cNvGrpSpPr/>
              <p:nvPr/>
            </p:nvGrpSpPr>
            <p:grpSpPr>
              <a:xfrm>
                <a:off x="6707520" y="360"/>
                <a:ext cx="2514240" cy="6857640"/>
                <a:chOff x="6707520" y="360"/>
                <a:chExt cx="2514240" cy="6857640"/>
              </a:xfrm>
            </p:grpSpPr>
            <p:sp>
              <p:nvSpPr>
                <p:cNvPr id="11"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2"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4"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7" name="Freeform 43"/>
            <p:cNvSpPr/>
            <p:nvPr/>
          </p:nvSpPr>
          <p:spPr>
            <a:xfrm>
              <a:off x="65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8" name="Freeform 44"/>
            <p:cNvSpPr/>
            <p:nvPr/>
          </p:nvSpPr>
          <p:spPr>
            <a:xfrm>
              <a:off x="65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9" name="Freeform 45"/>
            <p:cNvSpPr/>
            <p:nvPr/>
          </p:nvSpPr>
          <p:spPr>
            <a:xfrm>
              <a:off x="5400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0" name="Freeform 46"/>
            <p:cNvSpPr/>
            <p:nvPr/>
          </p:nvSpPr>
          <p:spPr>
            <a:xfrm>
              <a:off x="65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1" name="Freeform 48"/>
            <p:cNvSpPr/>
            <p:nvPr/>
          </p:nvSpPr>
          <p:spPr>
            <a:xfrm>
              <a:off x="22150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2"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5"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6"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7" name="Freeform 54"/>
            <p:cNvSpPr/>
            <p:nvPr/>
          </p:nvSpPr>
          <p:spPr>
            <a:xfrm rot="1800000">
              <a:off x="-3045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8"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9"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0"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1"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3"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4"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5"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6"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7" name="Freeform 98"/>
            <p:cNvSpPr/>
            <p:nvPr/>
          </p:nvSpPr>
          <p:spPr>
            <a:xfrm rot="1800000">
              <a:off x="838404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8" name="Freeform 99"/>
            <p:cNvSpPr/>
            <p:nvPr/>
          </p:nvSpPr>
          <p:spPr>
            <a:xfrm rot="1800000">
              <a:off x="83840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39" name="Rectangle 65" hidden="1"/>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 name="Rectangle 69" hidden="1"/>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 name="Rectangle 70" hidden="1"/>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nvGrpSpPr>
          <p:cNvPr id="42" name="Group 42"/>
          <p:cNvGrpSpPr/>
          <p:nvPr/>
        </p:nvGrpSpPr>
        <p:grpSpPr>
          <a:xfrm>
            <a:off x="-644760" y="0"/>
            <a:ext cx="10458000" cy="7116480"/>
            <a:chOff x="-644760" y="0"/>
            <a:chExt cx="10458000" cy="7116480"/>
          </a:xfrm>
        </p:grpSpPr>
        <p:grpSp>
          <p:nvGrpSpPr>
            <p:cNvPr id="43" name="Group 44"/>
            <p:cNvGrpSpPr/>
            <p:nvPr/>
          </p:nvGrpSpPr>
          <p:grpSpPr>
            <a:xfrm>
              <a:off x="0" y="0"/>
              <a:ext cx="9144000" cy="6858000"/>
              <a:chOff x="0" y="0"/>
              <a:chExt cx="9144000" cy="6858000"/>
            </a:xfrm>
          </p:grpSpPr>
          <p:grpSp>
            <p:nvGrpSpPr>
              <p:cNvPr id="44" name="Group 4"/>
              <p:cNvGrpSpPr/>
              <p:nvPr/>
            </p:nvGrpSpPr>
            <p:grpSpPr>
              <a:xfrm>
                <a:off x="0" y="0"/>
                <a:ext cx="2514240" cy="6857640"/>
                <a:chOff x="0" y="0"/>
                <a:chExt cx="2514240" cy="6857640"/>
              </a:xfrm>
            </p:grpSpPr>
            <p:sp>
              <p:nvSpPr>
                <p:cNvPr id="45" name="Rectangle 114"/>
                <p:cNvSpPr/>
                <p:nvPr/>
              </p:nvSpPr>
              <p:spPr>
                <a:xfrm>
                  <a:off x="9144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6" name="Rectangle 2"/>
                <p:cNvSpPr/>
                <p:nvPr/>
              </p:nvSpPr>
              <p:spPr>
                <a:xfrm>
                  <a:off x="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7" name="Rectangle 3"/>
                <p:cNvSpPr/>
                <p:nvPr/>
              </p:nvSpPr>
              <p:spPr>
                <a:xfrm>
                  <a:off x="2286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48" name="Group 5"/>
              <p:cNvGrpSpPr/>
              <p:nvPr/>
            </p:nvGrpSpPr>
            <p:grpSpPr>
              <a:xfrm>
                <a:off x="423000" y="0"/>
                <a:ext cx="2514240" cy="6857640"/>
                <a:chOff x="423000" y="0"/>
                <a:chExt cx="2514240" cy="6857640"/>
              </a:xfrm>
            </p:grpSpPr>
            <p:sp>
              <p:nvSpPr>
                <p:cNvPr id="49" name="Rectangle 84"/>
                <p:cNvSpPr/>
                <p:nvPr/>
              </p:nvSpPr>
              <p:spPr>
                <a:xfrm>
                  <a:off x="13374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0" name="Rectangle 85"/>
                <p:cNvSpPr/>
                <p:nvPr/>
              </p:nvSpPr>
              <p:spPr>
                <a:xfrm>
                  <a:off x="4230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1" name="Rectangle 113"/>
                <p:cNvSpPr/>
                <p:nvPr/>
              </p:nvSpPr>
              <p:spPr>
                <a:xfrm>
                  <a:off x="6516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52" name="Group 9"/>
              <p:cNvGrpSpPr/>
              <p:nvPr/>
            </p:nvGrpSpPr>
            <p:grpSpPr>
              <a:xfrm>
                <a:off x="6629760" y="360"/>
                <a:ext cx="2514240" cy="6857640"/>
                <a:chOff x="6629760" y="360"/>
                <a:chExt cx="2514240" cy="6857640"/>
              </a:xfrm>
            </p:grpSpPr>
            <p:sp>
              <p:nvSpPr>
                <p:cNvPr id="53" name="Rectangle 77"/>
                <p:cNvSpPr/>
                <p:nvPr/>
              </p:nvSpPr>
              <p:spPr>
                <a:xfrm rot="10800000">
                  <a:off x="662976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4" name="Rectangle 78"/>
                <p:cNvSpPr/>
                <p:nvPr/>
              </p:nvSpPr>
              <p:spPr>
                <a:xfrm rot="10800000">
                  <a:off x="868716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5" name="Rectangle 80"/>
                <p:cNvSpPr/>
                <p:nvPr/>
              </p:nvSpPr>
              <p:spPr>
                <a:xfrm rot="10800000">
                  <a:off x="815364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56" name="Rectangle 74"/>
              <p:cNvSpPr/>
              <p:nvPr/>
            </p:nvSpPr>
            <p:spPr>
              <a:xfrm>
                <a:off x="380988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7" name="Rectangle 75"/>
              <p:cNvSpPr/>
              <p:nvPr/>
            </p:nvSpPr>
            <p:spPr>
              <a:xfrm>
                <a:off x="289548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8" name="Rectangle 76"/>
              <p:cNvSpPr/>
              <p:nvPr/>
            </p:nvSpPr>
            <p:spPr>
              <a:xfrm>
                <a:off x="312408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59" name="Freeform 44"/>
            <p:cNvSpPr/>
            <p:nvPr/>
          </p:nvSpPr>
          <p:spPr>
            <a:xfrm>
              <a:off x="-11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0" name="Freeform 47"/>
            <p:cNvSpPr/>
            <p:nvPr/>
          </p:nvSpPr>
          <p:spPr>
            <a:xfrm>
              <a:off x="-11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1" name="Freeform 48"/>
            <p:cNvSpPr/>
            <p:nvPr/>
          </p:nvSpPr>
          <p:spPr>
            <a:xfrm>
              <a:off x="-2376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2" name="Freeform 50"/>
            <p:cNvSpPr/>
            <p:nvPr/>
          </p:nvSpPr>
          <p:spPr>
            <a:xfrm>
              <a:off x="-11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3" name="Freeform 51"/>
            <p:cNvSpPr/>
            <p:nvPr/>
          </p:nvSpPr>
          <p:spPr>
            <a:xfrm>
              <a:off x="21376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4" name="Hexagon 52"/>
            <p:cNvSpPr/>
            <p:nvPr/>
          </p:nvSpPr>
          <p:spPr>
            <a:xfrm rot="1800000">
              <a:off x="29962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5" name="Hexagon 53"/>
            <p:cNvSpPr/>
            <p:nvPr/>
          </p:nvSpPr>
          <p:spPr>
            <a:xfrm rot="1800000">
              <a:off x="37202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6" name="Hexagon 54"/>
            <p:cNvSpPr/>
            <p:nvPr/>
          </p:nvSpPr>
          <p:spPr>
            <a:xfrm rot="1800000">
              <a:off x="372960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7" name="Hexagon 55"/>
            <p:cNvSpPr/>
            <p:nvPr/>
          </p:nvSpPr>
          <p:spPr>
            <a:xfrm rot="1800000">
              <a:off x="29772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8" name="Hexagon 56"/>
            <p:cNvSpPr/>
            <p:nvPr/>
          </p:nvSpPr>
          <p:spPr>
            <a:xfrm rot="1800000">
              <a:off x="446292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9" name="Freeform 57"/>
            <p:cNvSpPr/>
            <p:nvPr/>
          </p:nvSpPr>
          <p:spPr>
            <a:xfrm rot="1800000">
              <a:off x="-3819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0" name="Hexagon 58"/>
            <p:cNvSpPr/>
            <p:nvPr/>
          </p:nvSpPr>
          <p:spPr>
            <a:xfrm rot="1800000">
              <a:off x="244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1" name="Hexagon 59"/>
            <p:cNvSpPr/>
            <p:nvPr/>
          </p:nvSpPr>
          <p:spPr>
            <a:xfrm rot="1800000">
              <a:off x="5292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2" name="Hexagon 60"/>
            <p:cNvSpPr/>
            <p:nvPr/>
          </p:nvSpPr>
          <p:spPr>
            <a:xfrm rot="1800000">
              <a:off x="7768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3" name="Hexagon 61"/>
            <p:cNvSpPr/>
            <p:nvPr/>
          </p:nvSpPr>
          <p:spPr>
            <a:xfrm rot="1800000">
              <a:off x="151020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4" name="Hexagon 62"/>
            <p:cNvSpPr/>
            <p:nvPr/>
          </p:nvSpPr>
          <p:spPr>
            <a:xfrm rot="1800000">
              <a:off x="152928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5" name="Hexagon 63"/>
            <p:cNvSpPr/>
            <p:nvPr/>
          </p:nvSpPr>
          <p:spPr>
            <a:xfrm rot="1800000">
              <a:off x="7959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6" name="Hexagon 64"/>
            <p:cNvSpPr/>
            <p:nvPr/>
          </p:nvSpPr>
          <p:spPr>
            <a:xfrm rot="1800000">
              <a:off x="680616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7" name="Hexagon 65"/>
            <p:cNvSpPr/>
            <p:nvPr/>
          </p:nvSpPr>
          <p:spPr>
            <a:xfrm rot="1800000">
              <a:off x="75492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8" name="Hexagon 66"/>
            <p:cNvSpPr/>
            <p:nvPr/>
          </p:nvSpPr>
          <p:spPr>
            <a:xfrm rot="1800000">
              <a:off x="75492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9" name="Freeform 67"/>
            <p:cNvSpPr/>
            <p:nvPr/>
          </p:nvSpPr>
          <p:spPr>
            <a:xfrm rot="1800000">
              <a:off x="830628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0" name="Freeform 68"/>
            <p:cNvSpPr/>
            <p:nvPr/>
          </p:nvSpPr>
          <p:spPr>
            <a:xfrm rot="1800000">
              <a:off x="83066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81" name="Rectangle 45"/>
          <p:cNvSpPr/>
          <p:nvPr/>
        </p:nvSpPr>
        <p:spPr>
          <a:xfrm>
            <a:off x="4561200" y="-21600"/>
            <a:ext cx="3678840" cy="62715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2" name="Rectangle 46"/>
          <p:cNvSpPr/>
          <p:nvPr/>
        </p:nvSpPr>
        <p:spPr>
          <a:xfrm>
            <a:off x="4649040" y="-21600"/>
            <a:ext cx="3504960" cy="2312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3" name="PlaceHolder 1"/>
          <p:cNvSpPr>
            <a:spLocks noGrp="1"/>
          </p:cNvSpPr>
          <p:nvPr>
            <p:ph type="title"/>
          </p:nvPr>
        </p:nvSpPr>
        <p:spPr>
          <a:xfrm>
            <a:off x="4733280" y="2708640"/>
            <a:ext cx="3313080" cy="1701720"/>
          </a:xfrm>
          <a:prstGeom prst="rect">
            <a:avLst/>
          </a:prstGeom>
          <a:noFill/>
          <a:ln w="0">
            <a:noFill/>
          </a:ln>
        </p:spPr>
        <p:txBody>
          <a:bodyPr lIns="91440" rIns="91440" tIns="45720" bIns="45720" anchor="b">
            <a:normAutofit fontScale="96666"/>
          </a:bodyPr>
          <a:p>
            <a:pPr indent="0" defTabSz="914400">
              <a:lnSpc>
                <a:spcPct val="100000"/>
              </a:lnSpc>
              <a:buNone/>
            </a:pPr>
            <a:r>
              <a:rPr b="0" lang="en-US" sz="3600" spc="-1" strike="noStrike">
                <a:solidFill>
                  <a:schemeClr val="accent1"/>
                </a:solidFill>
                <a:latin typeface="Century Gothic"/>
              </a:rPr>
              <a:t>Click to edit Master title style</a:t>
            </a:r>
            <a:endParaRPr b="0" lang="en-US" sz="3600" spc="-1" strike="noStrike">
              <a:solidFill>
                <a:schemeClr val="dk1"/>
              </a:solidFill>
              <a:latin typeface="Century Gothic"/>
            </a:endParaRPr>
          </a:p>
        </p:txBody>
      </p:sp>
      <p:sp>
        <p:nvSpPr>
          <p:cNvPr id="84" name="PlaceHolder 2"/>
          <p:cNvSpPr>
            <a:spLocks noGrp="1"/>
          </p:cNvSpPr>
          <p:nvPr>
            <p:ph type="dt" idx="1"/>
          </p:nvPr>
        </p:nvSpPr>
        <p:spPr>
          <a:xfrm>
            <a:off x="4738680" y="1516680"/>
            <a:ext cx="2133360" cy="750600"/>
          </a:xfrm>
          <a:prstGeom prst="rect">
            <a:avLst/>
          </a:prstGeom>
          <a:noFill/>
          <a:ln w="0">
            <a:noFill/>
          </a:ln>
        </p:spPr>
        <p:txBody>
          <a:bodyPr lIns="91440" rIns="91440" tIns="45720" bIns="45720" anchor="b">
            <a:noAutofit/>
          </a:bodyPr>
          <a:lstStyle>
            <a:lvl1pPr indent="0" defTabSz="914400">
              <a:lnSpc>
                <a:spcPct val="100000"/>
              </a:lnSpc>
              <a:buNone/>
              <a:defRPr b="0" lang="en-US" sz="2400" spc="-1" strike="noStrike">
                <a:solidFill>
                  <a:srgbClr val="fefefe"/>
                </a:solidFill>
                <a:latin typeface="Century Gothic"/>
              </a:defRPr>
            </a:lvl1pPr>
          </a:lstStyle>
          <a:p>
            <a:pPr indent="0" defTabSz="914400">
              <a:lnSpc>
                <a:spcPct val="100000"/>
              </a:lnSpc>
              <a:buNone/>
            </a:pPr>
            <a:r>
              <a:rPr b="0" lang="en-US" sz="2400" spc="-1" strike="noStrike">
                <a:solidFill>
                  <a:srgbClr val="fefefe"/>
                </a:solidFill>
                <a:latin typeface="Century Gothic"/>
              </a:rPr>
              <a:t>&lt;date/time&gt;</a:t>
            </a:r>
            <a:endParaRPr b="0" lang="en-US" sz="2400" spc="-1" strike="noStrike">
              <a:solidFill>
                <a:srgbClr val="000000"/>
              </a:solidFill>
              <a:latin typeface="Times New Roman"/>
            </a:endParaRPr>
          </a:p>
        </p:txBody>
      </p:sp>
      <p:sp>
        <p:nvSpPr>
          <p:cNvPr id="85" name="Rectangle 49"/>
          <p:cNvSpPr/>
          <p:nvPr/>
        </p:nvSpPr>
        <p:spPr>
          <a:xfrm>
            <a:off x="4650840" y="6088320"/>
            <a:ext cx="3504960" cy="81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36720" bIns="36720" anchor="ctr">
            <a:noAutofit/>
          </a:bodyPr>
          <a:p>
            <a:pPr algn="ctr" defTabSz="914400">
              <a:lnSpc>
                <a:spcPct val="100000"/>
              </a:lnSpc>
            </a:pPr>
            <a:endParaRPr b="0" lang="en-US" sz="1800" spc="-1" strike="noStrike">
              <a:solidFill>
                <a:schemeClr val="lt1"/>
              </a:solidFill>
              <a:latin typeface="Century Gothic"/>
            </a:endParaRPr>
          </a:p>
        </p:txBody>
      </p:sp>
      <p:sp>
        <p:nvSpPr>
          <p:cNvPr id="86" name="PlaceHolder 3"/>
          <p:cNvSpPr>
            <a:spLocks noGrp="1"/>
          </p:cNvSpPr>
          <p:nvPr>
            <p:ph type="ftr" idx="2"/>
          </p:nvPr>
        </p:nvSpPr>
        <p:spPr>
          <a:xfrm>
            <a:off x="5303520" y="5720040"/>
            <a:ext cx="2831400" cy="364680"/>
          </a:xfrm>
          <a:prstGeom prst="rect">
            <a:avLst/>
          </a:prstGeom>
          <a:noFill/>
          <a:ln w="0">
            <a:noFill/>
          </a:ln>
        </p:spPr>
        <p:txBody>
          <a:bodyPr lIns="91440" rIns="91440" tIns="45720" bIns="45720" anchor="ctr">
            <a:norm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4"/>
          <p:cNvSpPr>
            <a:spLocks noGrp="1"/>
          </p:cNvSpPr>
          <p:nvPr>
            <p:ph type="sldNum" idx="3"/>
          </p:nvPr>
        </p:nvSpPr>
        <p:spPr>
          <a:xfrm>
            <a:off x="4649040" y="5720040"/>
            <a:ext cx="64332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accent1"/>
                </a:solidFill>
                <a:latin typeface="Century Gothic"/>
              </a:defRPr>
            </a:lvl1pPr>
          </a:lstStyle>
          <a:p>
            <a:pPr indent="0" defTabSz="914400">
              <a:lnSpc>
                <a:spcPct val="100000"/>
              </a:lnSpc>
              <a:buNone/>
            </a:pPr>
            <a:fld id="{2F1B8BA1-31D5-4041-919A-4DE737E4E212}" type="slidenum">
              <a:rPr b="0" lang="en-US" sz="1200" spc="-1" strike="noStrike">
                <a:solidFill>
                  <a:schemeClr val="accent1"/>
                </a:solidFill>
                <a:latin typeface="Century Gothic"/>
              </a:rPr>
              <a:t>&lt;number&gt;</a:t>
            </a:fld>
            <a:endParaRPr b="0" lang="en-US" sz="1200" spc="-1" strike="noStrike">
              <a:solidFill>
                <a:srgbClr val="000000"/>
              </a:solidFill>
              <a:latin typeface="Times New Roman"/>
            </a:endParaRPr>
          </a:p>
        </p:txBody>
      </p:sp>
      <p:sp>
        <p:nvSpPr>
          <p:cNvPr id="88" name="Rectangle 88"/>
          <p:cNvSpPr/>
          <p:nvPr/>
        </p:nvSpPr>
        <p:spPr>
          <a:xfrm>
            <a:off x="4650840" y="6088320"/>
            <a:ext cx="3504960" cy="81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36720" bIns="36720" anchor="ctr">
            <a:noAutofit/>
          </a:bodyPr>
          <a:p>
            <a:pPr algn="ctr" defTabSz="914400">
              <a:lnSpc>
                <a:spcPct val="100000"/>
              </a:lnSpc>
            </a:pPr>
            <a:endParaRPr b="0" lang="en-US" sz="1800" spc="-1" strike="noStrike">
              <a:solidFill>
                <a:schemeClr val="lt1"/>
              </a:solidFill>
              <a:latin typeface="Century Gothic"/>
            </a:endParaRPr>
          </a:p>
        </p:txBody>
      </p:sp>
      <p:sp>
        <p:nvSpPr>
          <p:cNvPr id="8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2"/>
                </a:solidFill>
                <a:latin typeface="Century Gothic"/>
              </a:rPr>
              <a:t>Click to edit the outline text format</a:t>
            </a:r>
            <a:endParaRPr b="0" lang="en-US" sz="2400" spc="-1" strike="noStrike">
              <a:solidFill>
                <a:schemeClr val="dk2"/>
              </a:solidFill>
              <a:latin typeface="Century Gothic"/>
            </a:endParaRPr>
          </a:p>
          <a:p>
            <a:pPr lvl="1" marL="864000" indent="-324000">
              <a:spcBef>
                <a:spcPts val="1134"/>
              </a:spcBef>
              <a:buClr>
                <a:srgbClr val="000000"/>
              </a:buClr>
              <a:buSzPct val="75000"/>
              <a:buFont typeface="Symbol" charset="2"/>
              <a:buChar char=""/>
            </a:pPr>
            <a:r>
              <a:rPr b="0" lang="en-US" sz="2000" spc="-1" strike="noStrike">
                <a:solidFill>
                  <a:schemeClr val="dk2"/>
                </a:solidFill>
                <a:latin typeface="Century Gothic"/>
              </a:rPr>
              <a:t>Second Outline Level</a:t>
            </a:r>
            <a:endParaRPr b="0" lang="en-US" sz="2000" spc="-1" strike="noStrike">
              <a:solidFill>
                <a:schemeClr val="dk2"/>
              </a:solidFill>
              <a:latin typeface="Century Gothic"/>
            </a:endParaRPr>
          </a:p>
          <a:p>
            <a:pPr lvl="2" marL="1296000" indent="-288000">
              <a:spcBef>
                <a:spcPts val="850"/>
              </a:spcBef>
              <a:buClr>
                <a:srgbClr val="000000"/>
              </a:buClr>
              <a:buSzPct val="45000"/>
              <a:buFont typeface="Wingdings" charset="2"/>
              <a:buChar char=""/>
            </a:pPr>
            <a:r>
              <a:rPr b="0" lang="en-US" sz="1800" spc="-1" strike="noStrike">
                <a:solidFill>
                  <a:schemeClr val="dk2"/>
                </a:solidFill>
                <a:latin typeface="Century Gothic"/>
              </a:rPr>
              <a:t>Third Outline Level</a:t>
            </a:r>
            <a:endParaRPr b="0" lang="en-US" sz="1800" spc="-1" strike="noStrike">
              <a:solidFill>
                <a:schemeClr val="dk2"/>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chemeClr val="dk2"/>
                </a:solidFill>
                <a:latin typeface="Century Gothic"/>
              </a:rPr>
              <a:t>Fourth Outline Level</a:t>
            </a:r>
            <a:endParaRPr b="0" lang="en-US" sz="1600" spc="-1" strike="noStrike">
              <a:solidFill>
                <a:schemeClr val="dk2"/>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chemeClr val="dk2"/>
                </a:solidFill>
                <a:latin typeface="Century Gothic"/>
              </a:rPr>
              <a:t>Fifth Outline Level</a:t>
            </a:r>
            <a:endParaRPr b="0" lang="en-US" sz="2000" spc="-1" strike="noStrike">
              <a:solidFill>
                <a:schemeClr val="dk2"/>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chemeClr val="dk2"/>
                </a:solidFill>
                <a:latin typeface="Century Gothic"/>
              </a:rPr>
              <a:t>Sixth Outline Level</a:t>
            </a:r>
            <a:endParaRPr b="0" lang="en-US" sz="2000" spc="-1" strike="noStrike">
              <a:solidFill>
                <a:schemeClr val="dk2"/>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chemeClr val="dk2"/>
                </a:solidFill>
                <a:latin typeface="Century Gothic"/>
              </a:rPr>
              <a:t>Seventh Outline Level</a:t>
            </a:r>
            <a:endParaRPr b="0" lang="en-US" sz="2000" spc="-1" strike="noStrike">
              <a:solidFill>
                <a:schemeClr val="dk2"/>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126" name="Group 41"/>
          <p:cNvGrpSpPr/>
          <p:nvPr/>
        </p:nvGrpSpPr>
        <p:grpSpPr>
          <a:xfrm>
            <a:off x="-567360" y="0"/>
            <a:ext cx="10458360" cy="7116480"/>
            <a:chOff x="-567360" y="0"/>
            <a:chExt cx="10458360" cy="7116480"/>
          </a:xfrm>
        </p:grpSpPr>
        <p:grpSp>
          <p:nvGrpSpPr>
            <p:cNvPr id="127" name="Group 44"/>
            <p:cNvGrpSpPr/>
            <p:nvPr/>
          </p:nvGrpSpPr>
          <p:grpSpPr>
            <a:xfrm>
              <a:off x="77760" y="0"/>
              <a:ext cx="9144000" cy="6858000"/>
              <a:chOff x="77760" y="0"/>
              <a:chExt cx="9144000" cy="6858000"/>
            </a:xfrm>
          </p:grpSpPr>
          <p:grpSp>
            <p:nvGrpSpPr>
              <p:cNvPr id="128" name="Group 4"/>
              <p:cNvGrpSpPr/>
              <p:nvPr/>
            </p:nvGrpSpPr>
            <p:grpSpPr>
              <a:xfrm>
                <a:off x="77760" y="0"/>
                <a:ext cx="2514240" cy="6857640"/>
                <a:chOff x="77760" y="0"/>
                <a:chExt cx="2514240" cy="6857640"/>
              </a:xfrm>
            </p:grpSpPr>
            <p:sp>
              <p:nvSpPr>
                <p:cNvPr id="129"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0"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1"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132" name="Group 5"/>
              <p:cNvGrpSpPr/>
              <p:nvPr/>
            </p:nvGrpSpPr>
            <p:grpSpPr>
              <a:xfrm>
                <a:off x="500400" y="0"/>
                <a:ext cx="2514240" cy="6857640"/>
                <a:chOff x="500400" y="0"/>
                <a:chExt cx="2514240" cy="6857640"/>
              </a:xfrm>
            </p:grpSpPr>
            <p:sp>
              <p:nvSpPr>
                <p:cNvPr id="133"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4"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5"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136" name="Group 9"/>
              <p:cNvGrpSpPr/>
              <p:nvPr/>
            </p:nvGrpSpPr>
            <p:grpSpPr>
              <a:xfrm>
                <a:off x="6707520" y="360"/>
                <a:ext cx="2514240" cy="6857640"/>
                <a:chOff x="6707520" y="360"/>
                <a:chExt cx="2514240" cy="6857640"/>
              </a:xfrm>
            </p:grpSpPr>
            <p:sp>
              <p:nvSpPr>
                <p:cNvPr id="137"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8"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9"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40"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41"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42"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43" name="Freeform 43"/>
            <p:cNvSpPr/>
            <p:nvPr/>
          </p:nvSpPr>
          <p:spPr>
            <a:xfrm>
              <a:off x="65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4" name="Freeform 44"/>
            <p:cNvSpPr/>
            <p:nvPr/>
          </p:nvSpPr>
          <p:spPr>
            <a:xfrm>
              <a:off x="65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5" name="Freeform 45"/>
            <p:cNvSpPr/>
            <p:nvPr/>
          </p:nvSpPr>
          <p:spPr>
            <a:xfrm>
              <a:off x="5400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6" name="Freeform 46"/>
            <p:cNvSpPr/>
            <p:nvPr/>
          </p:nvSpPr>
          <p:spPr>
            <a:xfrm>
              <a:off x="65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7" name="Freeform 48"/>
            <p:cNvSpPr/>
            <p:nvPr/>
          </p:nvSpPr>
          <p:spPr>
            <a:xfrm>
              <a:off x="22150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8"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49"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0"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1"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2"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3" name="Freeform 54"/>
            <p:cNvSpPr/>
            <p:nvPr/>
          </p:nvSpPr>
          <p:spPr>
            <a:xfrm rot="1800000">
              <a:off x="-3045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4"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5"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6"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7"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8"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9"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0"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1"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2"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3" name="Freeform 98"/>
            <p:cNvSpPr/>
            <p:nvPr/>
          </p:nvSpPr>
          <p:spPr>
            <a:xfrm rot="1800000">
              <a:off x="838404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4" name="Freeform 99"/>
            <p:cNvSpPr/>
            <p:nvPr/>
          </p:nvSpPr>
          <p:spPr>
            <a:xfrm rot="1800000">
              <a:off x="83840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65" name="Rectangle 65"/>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6" name="Rectangle 69"/>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7" name="Rectangle 70"/>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8"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Click to edit Master title style</a:t>
            </a:r>
            <a:endParaRPr b="0" lang="en-US" sz="4000" spc="-1" strike="noStrike">
              <a:solidFill>
                <a:schemeClr val="dk1"/>
              </a:solidFill>
              <a:latin typeface="Century Gothic"/>
            </a:endParaRPr>
          </a:p>
        </p:txBody>
      </p:sp>
      <p:sp>
        <p:nvSpPr>
          <p:cNvPr id="169" name="PlaceHolder 2"/>
          <p:cNvSpPr>
            <a:spLocks noGrp="1"/>
          </p:cNvSpPr>
          <p:nvPr>
            <p:ph type="body"/>
          </p:nvPr>
        </p:nvSpPr>
        <p:spPr>
          <a:xfrm>
            <a:off x="1043640" y="2323800"/>
            <a:ext cx="6777000" cy="350856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Click to edit Master text styles</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Second level</a:t>
            </a:r>
            <a:endParaRPr b="0" lang="en-US" sz="22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Third level</a:t>
            </a:r>
            <a:endParaRPr b="0" lang="en-US" sz="2000" spc="-1" strike="noStrike">
              <a:solidFill>
                <a:schemeClr val="dk2"/>
              </a:solidFill>
              <a:latin typeface="Century Gothic"/>
            </a:endParaRPr>
          </a:p>
          <a:p>
            <a:pPr lvl="3" marL="1124640" indent="-22860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Fourth level</a:t>
            </a:r>
            <a:endParaRPr b="0" lang="en-US" sz="1800" spc="-1" strike="noStrike">
              <a:solidFill>
                <a:schemeClr val="dk2"/>
              </a:solidFill>
              <a:latin typeface="Century Gothic"/>
            </a:endParaRPr>
          </a:p>
          <a:p>
            <a:pPr lvl="4" marL="1325880" indent="-228600" defTabSz="914400">
              <a:lnSpc>
                <a:spcPct val="100000"/>
              </a:lnSpc>
              <a:spcBef>
                <a:spcPts val="320"/>
              </a:spcBef>
              <a:buClr>
                <a:srgbClr val="94c600"/>
              </a:buClr>
              <a:buSzPct val="76000"/>
              <a:buFont typeface="Wingdings 2" charset="2"/>
              <a:buChar char=""/>
            </a:pPr>
            <a:r>
              <a:rPr b="0" lang="en-US" sz="1600" spc="-1" strike="noStrike">
                <a:solidFill>
                  <a:schemeClr val="dk2"/>
                </a:solidFill>
                <a:latin typeface="Century Gothic"/>
              </a:rPr>
              <a:t>Fifth level</a:t>
            </a:r>
            <a:endParaRPr b="0" lang="en-US" sz="1600" spc="-1" strike="noStrike">
              <a:solidFill>
                <a:schemeClr val="dk2"/>
              </a:solidFill>
              <a:latin typeface="Century Gothic"/>
            </a:endParaRPr>
          </a:p>
        </p:txBody>
      </p:sp>
      <p:sp>
        <p:nvSpPr>
          <p:cNvPr id="170" name="PlaceHolder 3"/>
          <p:cNvSpPr>
            <a:spLocks noGrp="1"/>
          </p:cNvSpPr>
          <p:nvPr>
            <p:ph type="dt" idx="4"/>
          </p:nvPr>
        </p:nvSpPr>
        <p:spPr>
          <a:xfrm>
            <a:off x="5997240" y="22464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fefefe"/>
                </a:solidFill>
                <a:latin typeface="Century Gothic"/>
              </a:defRPr>
            </a:lvl1pPr>
          </a:lstStyle>
          <a:p>
            <a:pPr indent="0" algn="r" defTabSz="914400">
              <a:lnSpc>
                <a:spcPct val="100000"/>
              </a:lnSpc>
              <a:buNone/>
            </a:pPr>
            <a:r>
              <a:rPr b="0" lang="en-US" sz="1200" spc="-1" strike="noStrike">
                <a:solidFill>
                  <a:srgbClr val="fefefe"/>
                </a:solidFill>
                <a:latin typeface="Century Gothic"/>
              </a:rPr>
              <a:t>&lt;date/time&gt;</a:t>
            </a:r>
            <a:endParaRPr b="0" lang="en-US" sz="1200" spc="-1" strike="noStrike">
              <a:solidFill>
                <a:srgbClr val="000000"/>
              </a:solidFill>
              <a:latin typeface="Times New Roman"/>
            </a:endParaRPr>
          </a:p>
        </p:txBody>
      </p:sp>
      <p:sp>
        <p:nvSpPr>
          <p:cNvPr id="171" name="PlaceHolder 4"/>
          <p:cNvSpPr>
            <a:spLocks noGrp="1"/>
          </p:cNvSpPr>
          <p:nvPr>
            <p:ph type="ftr" idx="5"/>
          </p:nvPr>
        </p:nvSpPr>
        <p:spPr>
          <a:xfrm>
            <a:off x="4641480" y="5852160"/>
            <a:ext cx="35017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2" name="PlaceHolder 5"/>
          <p:cNvSpPr>
            <a:spLocks noGrp="1"/>
          </p:cNvSpPr>
          <p:nvPr>
            <p:ph type="sldNum" idx="6"/>
          </p:nvPr>
        </p:nvSpPr>
        <p:spPr>
          <a:xfrm>
            <a:off x="4649040" y="224640"/>
            <a:ext cx="13316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efefe"/>
                </a:solidFill>
                <a:latin typeface="Century Gothic"/>
              </a:defRPr>
            </a:lvl1pPr>
          </a:lstStyle>
          <a:p>
            <a:pPr indent="0" defTabSz="914400">
              <a:lnSpc>
                <a:spcPct val="100000"/>
              </a:lnSpc>
              <a:buNone/>
            </a:pPr>
            <a:fld id="{72DCF85A-DD19-4074-BB96-94D602CFC558}" type="slidenum">
              <a:rPr b="0" lang="en-US" sz="1200" spc="-1" strike="noStrike">
                <a:solidFill>
                  <a:srgbClr val="fefefe"/>
                </a:solidFill>
                <a:latin typeface="Century Gothic"/>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209" name="Group 41"/>
          <p:cNvGrpSpPr/>
          <p:nvPr/>
        </p:nvGrpSpPr>
        <p:grpSpPr>
          <a:xfrm>
            <a:off x="-567360" y="0"/>
            <a:ext cx="10458360" cy="7116480"/>
            <a:chOff x="-567360" y="0"/>
            <a:chExt cx="10458360" cy="7116480"/>
          </a:xfrm>
        </p:grpSpPr>
        <p:grpSp>
          <p:nvGrpSpPr>
            <p:cNvPr id="210" name="Group 44"/>
            <p:cNvGrpSpPr/>
            <p:nvPr/>
          </p:nvGrpSpPr>
          <p:grpSpPr>
            <a:xfrm>
              <a:off x="77760" y="0"/>
              <a:ext cx="9144000" cy="6858000"/>
              <a:chOff x="77760" y="0"/>
              <a:chExt cx="9144000" cy="6858000"/>
            </a:xfrm>
          </p:grpSpPr>
          <p:grpSp>
            <p:nvGrpSpPr>
              <p:cNvPr id="211" name="Group 4"/>
              <p:cNvGrpSpPr/>
              <p:nvPr/>
            </p:nvGrpSpPr>
            <p:grpSpPr>
              <a:xfrm>
                <a:off x="77760" y="0"/>
                <a:ext cx="2514240" cy="6857640"/>
                <a:chOff x="77760" y="0"/>
                <a:chExt cx="2514240" cy="6857640"/>
              </a:xfrm>
            </p:grpSpPr>
            <p:sp>
              <p:nvSpPr>
                <p:cNvPr id="212"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13"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14"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215" name="Group 5"/>
              <p:cNvGrpSpPr/>
              <p:nvPr/>
            </p:nvGrpSpPr>
            <p:grpSpPr>
              <a:xfrm>
                <a:off x="500400" y="0"/>
                <a:ext cx="2514240" cy="6857640"/>
                <a:chOff x="500400" y="0"/>
                <a:chExt cx="2514240" cy="6857640"/>
              </a:xfrm>
            </p:grpSpPr>
            <p:sp>
              <p:nvSpPr>
                <p:cNvPr id="216"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17"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18"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219" name="Group 9"/>
              <p:cNvGrpSpPr/>
              <p:nvPr/>
            </p:nvGrpSpPr>
            <p:grpSpPr>
              <a:xfrm>
                <a:off x="6707520" y="360"/>
                <a:ext cx="2514240" cy="6857640"/>
                <a:chOff x="6707520" y="360"/>
                <a:chExt cx="2514240" cy="6857640"/>
              </a:xfrm>
            </p:grpSpPr>
            <p:sp>
              <p:nvSpPr>
                <p:cNvPr id="220"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21"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22"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223"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24"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25"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226" name="Freeform 43"/>
            <p:cNvSpPr/>
            <p:nvPr/>
          </p:nvSpPr>
          <p:spPr>
            <a:xfrm>
              <a:off x="65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27" name="Freeform 44"/>
            <p:cNvSpPr/>
            <p:nvPr/>
          </p:nvSpPr>
          <p:spPr>
            <a:xfrm>
              <a:off x="65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28" name="Freeform 45"/>
            <p:cNvSpPr/>
            <p:nvPr/>
          </p:nvSpPr>
          <p:spPr>
            <a:xfrm>
              <a:off x="5400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29" name="Freeform 46"/>
            <p:cNvSpPr/>
            <p:nvPr/>
          </p:nvSpPr>
          <p:spPr>
            <a:xfrm>
              <a:off x="65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30" name="Freeform 48"/>
            <p:cNvSpPr/>
            <p:nvPr/>
          </p:nvSpPr>
          <p:spPr>
            <a:xfrm>
              <a:off x="22150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31"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2"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3"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4"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5"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6" name="Freeform 54"/>
            <p:cNvSpPr/>
            <p:nvPr/>
          </p:nvSpPr>
          <p:spPr>
            <a:xfrm rot="1800000">
              <a:off x="-3045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7"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8"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9"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0"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1"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2"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3"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4"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5"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6" name="Freeform 98"/>
            <p:cNvSpPr/>
            <p:nvPr/>
          </p:nvSpPr>
          <p:spPr>
            <a:xfrm rot="1800000">
              <a:off x="838404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7" name="Freeform 99"/>
            <p:cNvSpPr/>
            <p:nvPr/>
          </p:nvSpPr>
          <p:spPr>
            <a:xfrm rot="1800000">
              <a:off x="83840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248" name="Rectangle 65"/>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9" name="Rectangle 69"/>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50" name="Rectangle 70"/>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51" name="PlaceHolder 1"/>
          <p:cNvSpPr>
            <a:spLocks noGrp="1"/>
          </p:cNvSpPr>
          <p:nvPr>
            <p:ph type="dt" idx="7"/>
          </p:nvPr>
        </p:nvSpPr>
        <p:spPr>
          <a:xfrm>
            <a:off x="5997240" y="22464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fefefe"/>
                </a:solidFill>
                <a:latin typeface="Century Gothic"/>
              </a:defRPr>
            </a:lvl1pPr>
          </a:lstStyle>
          <a:p>
            <a:pPr indent="0" algn="r" defTabSz="914400">
              <a:lnSpc>
                <a:spcPct val="100000"/>
              </a:lnSpc>
              <a:buNone/>
            </a:pPr>
            <a:r>
              <a:rPr b="0" lang="en-US" sz="1200" spc="-1" strike="noStrike">
                <a:solidFill>
                  <a:srgbClr val="fefefe"/>
                </a:solidFill>
                <a:latin typeface="Century Gothic"/>
              </a:rPr>
              <a:t>&lt;date/time&gt;</a:t>
            </a:r>
            <a:endParaRPr b="0" lang="en-US" sz="1200" spc="-1" strike="noStrike">
              <a:solidFill>
                <a:srgbClr val="000000"/>
              </a:solidFill>
              <a:latin typeface="Times New Roman"/>
            </a:endParaRPr>
          </a:p>
        </p:txBody>
      </p:sp>
      <p:sp>
        <p:nvSpPr>
          <p:cNvPr id="252" name="PlaceHolder 2"/>
          <p:cNvSpPr>
            <a:spLocks noGrp="1"/>
          </p:cNvSpPr>
          <p:nvPr>
            <p:ph type="ftr" idx="8"/>
          </p:nvPr>
        </p:nvSpPr>
        <p:spPr>
          <a:xfrm>
            <a:off x="4641480" y="5852160"/>
            <a:ext cx="35017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3" name="PlaceHolder 3"/>
          <p:cNvSpPr>
            <a:spLocks noGrp="1"/>
          </p:cNvSpPr>
          <p:nvPr>
            <p:ph type="sldNum" idx="9"/>
          </p:nvPr>
        </p:nvSpPr>
        <p:spPr>
          <a:xfrm>
            <a:off x="4649040" y="224640"/>
            <a:ext cx="13316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efefe"/>
                </a:solidFill>
                <a:latin typeface="Century Gothic"/>
              </a:defRPr>
            </a:lvl1pPr>
          </a:lstStyle>
          <a:p>
            <a:pPr indent="0" defTabSz="914400">
              <a:lnSpc>
                <a:spcPct val="100000"/>
              </a:lnSpc>
              <a:buNone/>
            </a:pPr>
            <a:fld id="{82D22072-6EC3-4FDC-96F8-F6DEA671CCD7}" type="slidenum">
              <a:rPr b="0" lang="en-US" sz="1200" spc="-1" strike="noStrike">
                <a:solidFill>
                  <a:srgbClr val="fefefe"/>
                </a:solidFill>
                <a:latin typeface="Century Gothic"/>
              </a:rPr>
              <a:t>&lt;number&gt;</a:t>
            </a:fld>
            <a:endParaRPr b="0" lang="en-US" sz="1200" spc="-1" strike="noStrike">
              <a:solidFill>
                <a:srgbClr val="000000"/>
              </a:solidFill>
              <a:latin typeface="Times New Roman"/>
            </a:endParaRPr>
          </a:p>
        </p:txBody>
      </p:sp>
      <p:sp>
        <p:nvSpPr>
          <p:cNvPr id="25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entury Gothic"/>
              </a:rPr>
              <a:t>Click to edit the title text format</a:t>
            </a:r>
            <a:endParaRPr b="0" lang="en-US" sz="1800" spc="-1" strike="noStrike">
              <a:solidFill>
                <a:schemeClr val="dk1"/>
              </a:solidFill>
              <a:latin typeface="Century Gothic"/>
            </a:endParaRPr>
          </a:p>
        </p:txBody>
      </p:sp>
      <p:sp>
        <p:nvSpPr>
          <p:cNvPr id="25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2"/>
                </a:solidFill>
                <a:latin typeface="Century Gothic"/>
              </a:rPr>
              <a:t>Click to edit the outline text format</a:t>
            </a:r>
            <a:endParaRPr b="0" lang="en-US" sz="2400" spc="-1" strike="noStrike">
              <a:solidFill>
                <a:schemeClr val="dk2"/>
              </a:solidFill>
              <a:latin typeface="Century Gothic"/>
            </a:endParaRPr>
          </a:p>
          <a:p>
            <a:pPr lvl="1" marL="864000" indent="-324000">
              <a:spcBef>
                <a:spcPts val="1134"/>
              </a:spcBef>
              <a:buClr>
                <a:srgbClr val="000000"/>
              </a:buClr>
              <a:buSzPct val="75000"/>
              <a:buFont typeface="Symbol" charset="2"/>
              <a:buChar char=""/>
            </a:pPr>
            <a:r>
              <a:rPr b="0" lang="en-US" sz="2000" spc="-1" strike="noStrike">
                <a:solidFill>
                  <a:schemeClr val="dk2"/>
                </a:solidFill>
                <a:latin typeface="Century Gothic"/>
              </a:rPr>
              <a:t>Second Outline Level</a:t>
            </a:r>
            <a:endParaRPr b="0" lang="en-US" sz="2000" spc="-1" strike="noStrike">
              <a:solidFill>
                <a:schemeClr val="dk2"/>
              </a:solidFill>
              <a:latin typeface="Century Gothic"/>
            </a:endParaRPr>
          </a:p>
          <a:p>
            <a:pPr lvl="2" marL="1296000" indent="-288000">
              <a:spcBef>
                <a:spcPts val="850"/>
              </a:spcBef>
              <a:buClr>
                <a:srgbClr val="000000"/>
              </a:buClr>
              <a:buSzPct val="45000"/>
              <a:buFont typeface="Wingdings" charset="2"/>
              <a:buChar char=""/>
            </a:pPr>
            <a:r>
              <a:rPr b="0" lang="en-US" sz="1800" spc="-1" strike="noStrike">
                <a:solidFill>
                  <a:schemeClr val="dk2"/>
                </a:solidFill>
                <a:latin typeface="Century Gothic"/>
              </a:rPr>
              <a:t>Third Outline Level</a:t>
            </a:r>
            <a:endParaRPr b="0" lang="en-US" sz="1800" spc="-1" strike="noStrike">
              <a:solidFill>
                <a:schemeClr val="dk2"/>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chemeClr val="dk2"/>
                </a:solidFill>
                <a:latin typeface="Century Gothic"/>
              </a:rPr>
              <a:t>Fourth Outline Level</a:t>
            </a:r>
            <a:endParaRPr b="0" lang="en-US" sz="1600" spc="-1" strike="noStrike">
              <a:solidFill>
                <a:schemeClr val="dk2"/>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chemeClr val="dk2"/>
                </a:solidFill>
                <a:latin typeface="Century Gothic"/>
              </a:rPr>
              <a:t>Fifth Outline Level</a:t>
            </a:r>
            <a:endParaRPr b="0" lang="en-US" sz="2000" spc="-1" strike="noStrike">
              <a:solidFill>
                <a:schemeClr val="dk2"/>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chemeClr val="dk2"/>
                </a:solidFill>
                <a:latin typeface="Century Gothic"/>
              </a:rPr>
              <a:t>Sixth Outline Level</a:t>
            </a:r>
            <a:endParaRPr b="0" lang="en-US" sz="2000" spc="-1" strike="noStrike">
              <a:solidFill>
                <a:schemeClr val="dk2"/>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chemeClr val="dk2"/>
                </a:solidFill>
                <a:latin typeface="Century Gothic"/>
              </a:rPr>
              <a:t>Seventh Outline Level</a:t>
            </a:r>
            <a:endParaRPr b="0" lang="en-US" sz="2000" spc="-1" strike="noStrike">
              <a:solidFill>
                <a:schemeClr val="dk2"/>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292" name="Group 41"/>
          <p:cNvGrpSpPr/>
          <p:nvPr/>
        </p:nvGrpSpPr>
        <p:grpSpPr>
          <a:xfrm>
            <a:off x="-567360" y="0"/>
            <a:ext cx="10458360" cy="7116480"/>
            <a:chOff x="-567360" y="0"/>
            <a:chExt cx="10458360" cy="7116480"/>
          </a:xfrm>
        </p:grpSpPr>
        <p:grpSp>
          <p:nvGrpSpPr>
            <p:cNvPr id="293" name="Group 44"/>
            <p:cNvGrpSpPr/>
            <p:nvPr/>
          </p:nvGrpSpPr>
          <p:grpSpPr>
            <a:xfrm>
              <a:off x="77760" y="0"/>
              <a:ext cx="9144000" cy="6858000"/>
              <a:chOff x="77760" y="0"/>
              <a:chExt cx="9144000" cy="6858000"/>
            </a:xfrm>
          </p:grpSpPr>
          <p:grpSp>
            <p:nvGrpSpPr>
              <p:cNvPr id="294" name="Group 4"/>
              <p:cNvGrpSpPr/>
              <p:nvPr/>
            </p:nvGrpSpPr>
            <p:grpSpPr>
              <a:xfrm>
                <a:off x="77760" y="0"/>
                <a:ext cx="2514240" cy="6857640"/>
                <a:chOff x="77760" y="0"/>
                <a:chExt cx="2514240" cy="6857640"/>
              </a:xfrm>
            </p:grpSpPr>
            <p:sp>
              <p:nvSpPr>
                <p:cNvPr id="295"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96"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97"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298" name="Group 5"/>
              <p:cNvGrpSpPr/>
              <p:nvPr/>
            </p:nvGrpSpPr>
            <p:grpSpPr>
              <a:xfrm>
                <a:off x="500400" y="0"/>
                <a:ext cx="2514240" cy="6857640"/>
                <a:chOff x="500400" y="0"/>
                <a:chExt cx="2514240" cy="6857640"/>
              </a:xfrm>
            </p:grpSpPr>
            <p:sp>
              <p:nvSpPr>
                <p:cNvPr id="299"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00"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01"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302" name="Group 9"/>
              <p:cNvGrpSpPr/>
              <p:nvPr/>
            </p:nvGrpSpPr>
            <p:grpSpPr>
              <a:xfrm>
                <a:off x="6707520" y="360"/>
                <a:ext cx="2514240" cy="6857640"/>
                <a:chOff x="6707520" y="360"/>
                <a:chExt cx="2514240" cy="6857640"/>
              </a:xfrm>
            </p:grpSpPr>
            <p:sp>
              <p:nvSpPr>
                <p:cNvPr id="303"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04"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05"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306"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07"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08"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309" name="Freeform 43"/>
            <p:cNvSpPr/>
            <p:nvPr/>
          </p:nvSpPr>
          <p:spPr>
            <a:xfrm>
              <a:off x="65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10" name="Freeform 44"/>
            <p:cNvSpPr/>
            <p:nvPr/>
          </p:nvSpPr>
          <p:spPr>
            <a:xfrm>
              <a:off x="65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11" name="Freeform 45"/>
            <p:cNvSpPr/>
            <p:nvPr/>
          </p:nvSpPr>
          <p:spPr>
            <a:xfrm>
              <a:off x="5400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12" name="Freeform 46"/>
            <p:cNvSpPr/>
            <p:nvPr/>
          </p:nvSpPr>
          <p:spPr>
            <a:xfrm>
              <a:off x="65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13" name="Freeform 48"/>
            <p:cNvSpPr/>
            <p:nvPr/>
          </p:nvSpPr>
          <p:spPr>
            <a:xfrm>
              <a:off x="22150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14"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15"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16"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17"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18"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19" name="Freeform 54"/>
            <p:cNvSpPr/>
            <p:nvPr/>
          </p:nvSpPr>
          <p:spPr>
            <a:xfrm rot="1800000">
              <a:off x="-3045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0"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1"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2"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3"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4"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5"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6"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7"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8"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9" name="Freeform 98"/>
            <p:cNvSpPr/>
            <p:nvPr/>
          </p:nvSpPr>
          <p:spPr>
            <a:xfrm rot="1800000">
              <a:off x="838404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30" name="Freeform 99"/>
            <p:cNvSpPr/>
            <p:nvPr/>
          </p:nvSpPr>
          <p:spPr>
            <a:xfrm rot="1800000">
              <a:off x="83840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331" name="Rectangle 65"/>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32" name="Rectangle 69"/>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33" name="Rectangle 70"/>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34"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Click to edit Master title style</a:t>
            </a:r>
            <a:endParaRPr b="0" lang="en-US" sz="4000" spc="-1" strike="noStrike">
              <a:solidFill>
                <a:schemeClr val="dk1"/>
              </a:solidFill>
              <a:latin typeface="Century Gothic"/>
            </a:endParaRPr>
          </a:p>
        </p:txBody>
      </p:sp>
      <p:sp>
        <p:nvSpPr>
          <p:cNvPr id="335" name="PlaceHolder 2"/>
          <p:cNvSpPr>
            <a:spLocks noGrp="1"/>
          </p:cNvSpPr>
          <p:nvPr>
            <p:ph type="dt" idx="10"/>
          </p:nvPr>
        </p:nvSpPr>
        <p:spPr>
          <a:xfrm>
            <a:off x="5997240" y="22464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fefefe"/>
                </a:solidFill>
                <a:latin typeface="Century Gothic"/>
              </a:defRPr>
            </a:lvl1pPr>
          </a:lstStyle>
          <a:p>
            <a:pPr indent="0" algn="r" defTabSz="914400">
              <a:lnSpc>
                <a:spcPct val="100000"/>
              </a:lnSpc>
              <a:buNone/>
            </a:pPr>
            <a:r>
              <a:rPr b="0" lang="en-US" sz="1200" spc="-1" strike="noStrike">
                <a:solidFill>
                  <a:srgbClr val="fefefe"/>
                </a:solidFill>
                <a:latin typeface="Century Gothic"/>
              </a:rPr>
              <a:t>&lt;date/time&gt;</a:t>
            </a:r>
            <a:endParaRPr b="0" lang="en-US" sz="1200" spc="-1" strike="noStrike">
              <a:solidFill>
                <a:srgbClr val="000000"/>
              </a:solidFill>
              <a:latin typeface="Times New Roman"/>
            </a:endParaRPr>
          </a:p>
        </p:txBody>
      </p:sp>
      <p:sp>
        <p:nvSpPr>
          <p:cNvPr id="336" name="PlaceHolder 3"/>
          <p:cNvSpPr>
            <a:spLocks noGrp="1"/>
          </p:cNvSpPr>
          <p:nvPr>
            <p:ph type="ftr" idx="11"/>
          </p:nvPr>
        </p:nvSpPr>
        <p:spPr>
          <a:xfrm>
            <a:off x="4641480" y="5852160"/>
            <a:ext cx="35017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7" name="PlaceHolder 4"/>
          <p:cNvSpPr>
            <a:spLocks noGrp="1"/>
          </p:cNvSpPr>
          <p:nvPr>
            <p:ph type="sldNum" idx="12"/>
          </p:nvPr>
        </p:nvSpPr>
        <p:spPr>
          <a:xfrm>
            <a:off x="4649040" y="224640"/>
            <a:ext cx="13316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efefe"/>
                </a:solidFill>
                <a:latin typeface="Century Gothic"/>
              </a:defRPr>
            </a:lvl1pPr>
          </a:lstStyle>
          <a:p>
            <a:pPr indent="0" defTabSz="914400">
              <a:lnSpc>
                <a:spcPct val="100000"/>
              </a:lnSpc>
              <a:buNone/>
            </a:pPr>
            <a:fld id="{C3678835-64D8-4EF6-8028-DA883D453962}" type="slidenum">
              <a:rPr b="0" lang="en-US" sz="1200" spc="-1" strike="noStrike">
                <a:solidFill>
                  <a:srgbClr val="fefefe"/>
                </a:solidFill>
                <a:latin typeface="Century Gothic"/>
              </a:rPr>
              <a:t>&lt;number&gt;</a:t>
            </a:fld>
            <a:endParaRPr b="0" lang="en-US" sz="1200" spc="-1" strike="noStrike">
              <a:solidFill>
                <a:srgbClr val="000000"/>
              </a:solidFill>
              <a:latin typeface="Times New Roman"/>
            </a:endParaRPr>
          </a:p>
        </p:txBody>
      </p:sp>
      <p:sp>
        <p:nvSpPr>
          <p:cNvPr id="338" name="PlaceHolder 5"/>
          <p:cNvSpPr>
            <a:spLocks noGrp="1"/>
          </p:cNvSpPr>
          <p:nvPr>
            <p:ph type="body"/>
          </p:nvPr>
        </p:nvSpPr>
        <p:spPr>
          <a:xfrm>
            <a:off x="1042560" y="2313360"/>
            <a:ext cx="3419640" cy="349272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Click to edit Master text styles</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Second level</a:t>
            </a:r>
            <a:endParaRPr b="0" lang="en-US" sz="22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Third level</a:t>
            </a:r>
            <a:endParaRPr b="0" lang="en-US" sz="2000" spc="-1" strike="noStrike">
              <a:solidFill>
                <a:schemeClr val="dk2"/>
              </a:solidFill>
              <a:latin typeface="Century Gothic"/>
            </a:endParaRPr>
          </a:p>
          <a:p>
            <a:pPr lvl="3" marL="1124640" indent="-22860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Fourth level</a:t>
            </a:r>
            <a:endParaRPr b="0" lang="en-US" sz="1800" spc="-1" strike="noStrike">
              <a:solidFill>
                <a:schemeClr val="dk2"/>
              </a:solidFill>
              <a:latin typeface="Century Gothic"/>
            </a:endParaRPr>
          </a:p>
          <a:p>
            <a:pPr lvl="4" marL="1325880" indent="-228600" defTabSz="914400">
              <a:lnSpc>
                <a:spcPct val="100000"/>
              </a:lnSpc>
              <a:spcBef>
                <a:spcPts val="320"/>
              </a:spcBef>
              <a:buClr>
                <a:srgbClr val="94c600"/>
              </a:buClr>
              <a:buSzPct val="76000"/>
              <a:buFont typeface="Wingdings 2" charset="2"/>
              <a:buChar char=""/>
            </a:pPr>
            <a:r>
              <a:rPr b="0" lang="en-US" sz="1600" spc="-1" strike="noStrike">
                <a:solidFill>
                  <a:schemeClr val="dk2"/>
                </a:solidFill>
                <a:latin typeface="Century Gothic"/>
              </a:rPr>
              <a:t>Fifth level</a:t>
            </a:r>
            <a:endParaRPr b="0" lang="en-US" sz="1600" spc="-1" strike="noStrike">
              <a:solidFill>
                <a:schemeClr val="dk2"/>
              </a:solidFill>
              <a:latin typeface="Century Gothic"/>
            </a:endParaRPr>
          </a:p>
        </p:txBody>
      </p:sp>
      <p:sp>
        <p:nvSpPr>
          <p:cNvPr id="339" name="PlaceHolder 6"/>
          <p:cNvSpPr>
            <a:spLocks noGrp="1"/>
          </p:cNvSpPr>
          <p:nvPr>
            <p:ph type="body"/>
          </p:nvPr>
        </p:nvSpPr>
        <p:spPr>
          <a:xfrm>
            <a:off x="4645080" y="2313360"/>
            <a:ext cx="3419640" cy="349272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Click to edit Master text styles</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Second level</a:t>
            </a:r>
            <a:endParaRPr b="0" lang="en-US" sz="22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Third level</a:t>
            </a:r>
            <a:endParaRPr b="0" lang="en-US" sz="2000" spc="-1" strike="noStrike">
              <a:solidFill>
                <a:schemeClr val="dk2"/>
              </a:solidFill>
              <a:latin typeface="Century Gothic"/>
            </a:endParaRPr>
          </a:p>
          <a:p>
            <a:pPr lvl="3" marL="1124640" indent="-22860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Fourth level</a:t>
            </a:r>
            <a:endParaRPr b="0" lang="en-US" sz="1800" spc="-1" strike="noStrike">
              <a:solidFill>
                <a:schemeClr val="dk2"/>
              </a:solidFill>
              <a:latin typeface="Century Gothic"/>
            </a:endParaRPr>
          </a:p>
          <a:p>
            <a:pPr lvl="4" marL="1325880" indent="-228600" defTabSz="914400">
              <a:lnSpc>
                <a:spcPct val="100000"/>
              </a:lnSpc>
              <a:spcBef>
                <a:spcPts val="320"/>
              </a:spcBef>
              <a:buClr>
                <a:srgbClr val="94c600"/>
              </a:buClr>
              <a:buSzPct val="76000"/>
              <a:buFont typeface="Wingdings 2" charset="2"/>
              <a:buChar char=""/>
            </a:pPr>
            <a:r>
              <a:rPr b="0" lang="en-US" sz="1600" spc="-1" strike="noStrike">
                <a:solidFill>
                  <a:schemeClr val="dk2"/>
                </a:solidFill>
                <a:latin typeface="Century Gothic"/>
              </a:rPr>
              <a:t>Fifth level</a:t>
            </a:r>
            <a:endParaRPr b="0" lang="en-US" sz="1600" spc="-1" strike="noStrike">
              <a:solidFill>
                <a:schemeClr val="dk2"/>
              </a:solidFill>
              <a:latin typeface="Century Gothic"/>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376" name="Group 41"/>
          <p:cNvGrpSpPr/>
          <p:nvPr/>
        </p:nvGrpSpPr>
        <p:grpSpPr>
          <a:xfrm>
            <a:off x="-567360" y="0"/>
            <a:ext cx="10458360" cy="7116480"/>
            <a:chOff x="-567360" y="0"/>
            <a:chExt cx="10458360" cy="7116480"/>
          </a:xfrm>
        </p:grpSpPr>
        <p:grpSp>
          <p:nvGrpSpPr>
            <p:cNvPr id="377" name="Group 44"/>
            <p:cNvGrpSpPr/>
            <p:nvPr/>
          </p:nvGrpSpPr>
          <p:grpSpPr>
            <a:xfrm>
              <a:off x="77760" y="0"/>
              <a:ext cx="9144000" cy="6858000"/>
              <a:chOff x="77760" y="0"/>
              <a:chExt cx="9144000" cy="6858000"/>
            </a:xfrm>
          </p:grpSpPr>
          <p:grpSp>
            <p:nvGrpSpPr>
              <p:cNvPr id="378" name="Group 4"/>
              <p:cNvGrpSpPr/>
              <p:nvPr/>
            </p:nvGrpSpPr>
            <p:grpSpPr>
              <a:xfrm>
                <a:off x="77760" y="0"/>
                <a:ext cx="2514240" cy="6857640"/>
                <a:chOff x="77760" y="0"/>
                <a:chExt cx="2514240" cy="6857640"/>
              </a:xfrm>
            </p:grpSpPr>
            <p:sp>
              <p:nvSpPr>
                <p:cNvPr id="379"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80"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81"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382" name="Group 5"/>
              <p:cNvGrpSpPr/>
              <p:nvPr/>
            </p:nvGrpSpPr>
            <p:grpSpPr>
              <a:xfrm>
                <a:off x="500400" y="0"/>
                <a:ext cx="2514240" cy="6857640"/>
                <a:chOff x="500400" y="0"/>
                <a:chExt cx="2514240" cy="6857640"/>
              </a:xfrm>
            </p:grpSpPr>
            <p:sp>
              <p:nvSpPr>
                <p:cNvPr id="383"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84"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85"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386" name="Group 9"/>
              <p:cNvGrpSpPr/>
              <p:nvPr/>
            </p:nvGrpSpPr>
            <p:grpSpPr>
              <a:xfrm>
                <a:off x="6707520" y="360"/>
                <a:ext cx="2514240" cy="6857640"/>
                <a:chOff x="6707520" y="360"/>
                <a:chExt cx="2514240" cy="6857640"/>
              </a:xfrm>
            </p:grpSpPr>
            <p:sp>
              <p:nvSpPr>
                <p:cNvPr id="387"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88"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89"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390"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91"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92"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393" name="Freeform 43"/>
            <p:cNvSpPr/>
            <p:nvPr/>
          </p:nvSpPr>
          <p:spPr>
            <a:xfrm>
              <a:off x="65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94" name="Freeform 44"/>
            <p:cNvSpPr/>
            <p:nvPr/>
          </p:nvSpPr>
          <p:spPr>
            <a:xfrm>
              <a:off x="65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95" name="Freeform 45"/>
            <p:cNvSpPr/>
            <p:nvPr/>
          </p:nvSpPr>
          <p:spPr>
            <a:xfrm>
              <a:off x="5400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96" name="Freeform 46"/>
            <p:cNvSpPr/>
            <p:nvPr/>
          </p:nvSpPr>
          <p:spPr>
            <a:xfrm>
              <a:off x="65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97" name="Freeform 48"/>
            <p:cNvSpPr/>
            <p:nvPr/>
          </p:nvSpPr>
          <p:spPr>
            <a:xfrm>
              <a:off x="22150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398"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99"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0"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1"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2"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3" name="Freeform 54"/>
            <p:cNvSpPr/>
            <p:nvPr/>
          </p:nvSpPr>
          <p:spPr>
            <a:xfrm rot="1800000">
              <a:off x="-3045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4"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5"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6"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7"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8"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9"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0"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1"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2"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3" name="Freeform 98"/>
            <p:cNvSpPr/>
            <p:nvPr/>
          </p:nvSpPr>
          <p:spPr>
            <a:xfrm rot="1800000">
              <a:off x="838404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4" name="Freeform 99"/>
            <p:cNvSpPr/>
            <p:nvPr/>
          </p:nvSpPr>
          <p:spPr>
            <a:xfrm rot="1800000">
              <a:off x="83840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415" name="Rectangle 65"/>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6" name="Rectangle 69"/>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7" name="Rectangle 70"/>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8"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Click to edit Master title style</a:t>
            </a:r>
            <a:endParaRPr b="0" lang="en-US" sz="4000" spc="-1" strike="noStrike">
              <a:solidFill>
                <a:schemeClr val="dk1"/>
              </a:solidFill>
              <a:latin typeface="Century Gothic"/>
            </a:endParaRPr>
          </a:p>
        </p:txBody>
      </p:sp>
      <p:sp>
        <p:nvSpPr>
          <p:cNvPr id="419" name="PlaceHolder 2"/>
          <p:cNvSpPr>
            <a:spLocks noGrp="1"/>
          </p:cNvSpPr>
          <p:nvPr>
            <p:ph type="dt" idx="13"/>
          </p:nvPr>
        </p:nvSpPr>
        <p:spPr>
          <a:xfrm>
            <a:off x="5997240" y="22464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fefefe"/>
                </a:solidFill>
                <a:latin typeface="Century Gothic"/>
              </a:defRPr>
            </a:lvl1pPr>
          </a:lstStyle>
          <a:p>
            <a:pPr indent="0" algn="r" defTabSz="914400">
              <a:lnSpc>
                <a:spcPct val="100000"/>
              </a:lnSpc>
              <a:buNone/>
            </a:pPr>
            <a:r>
              <a:rPr b="0" lang="en-US" sz="1200" spc="-1" strike="noStrike">
                <a:solidFill>
                  <a:srgbClr val="fefefe"/>
                </a:solidFill>
                <a:latin typeface="Century Gothic"/>
              </a:rPr>
              <a:t>&lt;date/time&gt;</a:t>
            </a:r>
            <a:endParaRPr b="0" lang="en-US" sz="1200" spc="-1" strike="noStrike">
              <a:solidFill>
                <a:srgbClr val="000000"/>
              </a:solidFill>
              <a:latin typeface="Times New Roman"/>
            </a:endParaRPr>
          </a:p>
        </p:txBody>
      </p:sp>
      <p:sp>
        <p:nvSpPr>
          <p:cNvPr id="420" name="PlaceHolder 3"/>
          <p:cNvSpPr>
            <a:spLocks noGrp="1"/>
          </p:cNvSpPr>
          <p:nvPr>
            <p:ph type="ftr" idx="14"/>
          </p:nvPr>
        </p:nvSpPr>
        <p:spPr>
          <a:xfrm>
            <a:off x="4641480" y="5852160"/>
            <a:ext cx="35017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1" name="PlaceHolder 4"/>
          <p:cNvSpPr>
            <a:spLocks noGrp="1"/>
          </p:cNvSpPr>
          <p:nvPr>
            <p:ph type="sldNum" idx="15"/>
          </p:nvPr>
        </p:nvSpPr>
        <p:spPr>
          <a:xfrm>
            <a:off x="4649040" y="224640"/>
            <a:ext cx="13316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efefe"/>
                </a:solidFill>
                <a:latin typeface="Century Gothic"/>
              </a:defRPr>
            </a:lvl1pPr>
          </a:lstStyle>
          <a:p>
            <a:pPr indent="0" defTabSz="914400">
              <a:lnSpc>
                <a:spcPct val="100000"/>
              </a:lnSpc>
              <a:buNone/>
            </a:pPr>
            <a:fld id="{CA04C2D8-19D2-447D-A9E8-92C84A6D16CF}" type="slidenum">
              <a:rPr b="0" lang="en-US" sz="1200" spc="-1" strike="noStrike">
                <a:solidFill>
                  <a:srgbClr val="fefefe"/>
                </a:solidFill>
                <a:latin typeface="Century Gothic"/>
              </a:rPr>
              <a:t>&lt;number&gt;</a:t>
            </a:fld>
            <a:endParaRPr b="0" lang="en-US" sz="1200" spc="-1" strike="noStrike">
              <a:solidFill>
                <a:srgbClr val="000000"/>
              </a:solidFill>
              <a:latin typeface="Times New Roman"/>
            </a:endParaRPr>
          </a:p>
        </p:txBody>
      </p:sp>
      <p:sp>
        <p:nvSpPr>
          <p:cNvPr id="42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2"/>
                </a:solidFill>
                <a:latin typeface="Century Gothic"/>
              </a:rPr>
              <a:t>Click to edit the outline text format</a:t>
            </a:r>
            <a:endParaRPr b="0" lang="en-US" sz="2400" spc="-1" strike="noStrike">
              <a:solidFill>
                <a:schemeClr val="dk2"/>
              </a:solidFill>
              <a:latin typeface="Century Gothic"/>
            </a:endParaRPr>
          </a:p>
          <a:p>
            <a:pPr lvl="1" marL="864000" indent="-324000">
              <a:spcBef>
                <a:spcPts val="1134"/>
              </a:spcBef>
              <a:buClr>
                <a:srgbClr val="000000"/>
              </a:buClr>
              <a:buSzPct val="75000"/>
              <a:buFont typeface="Symbol" charset="2"/>
              <a:buChar char=""/>
            </a:pPr>
            <a:r>
              <a:rPr b="0" lang="en-US" sz="2000" spc="-1" strike="noStrike">
                <a:solidFill>
                  <a:schemeClr val="dk2"/>
                </a:solidFill>
                <a:latin typeface="Century Gothic"/>
              </a:rPr>
              <a:t>Second Outline Level</a:t>
            </a:r>
            <a:endParaRPr b="0" lang="en-US" sz="2000" spc="-1" strike="noStrike">
              <a:solidFill>
                <a:schemeClr val="dk2"/>
              </a:solidFill>
              <a:latin typeface="Century Gothic"/>
            </a:endParaRPr>
          </a:p>
          <a:p>
            <a:pPr lvl="2" marL="1296000" indent="-288000">
              <a:spcBef>
                <a:spcPts val="850"/>
              </a:spcBef>
              <a:buClr>
                <a:srgbClr val="000000"/>
              </a:buClr>
              <a:buSzPct val="45000"/>
              <a:buFont typeface="Wingdings" charset="2"/>
              <a:buChar char=""/>
            </a:pPr>
            <a:r>
              <a:rPr b="0" lang="en-US" sz="1800" spc="-1" strike="noStrike">
                <a:solidFill>
                  <a:schemeClr val="dk2"/>
                </a:solidFill>
                <a:latin typeface="Century Gothic"/>
              </a:rPr>
              <a:t>Third Outline Level</a:t>
            </a:r>
            <a:endParaRPr b="0" lang="en-US" sz="1800" spc="-1" strike="noStrike">
              <a:solidFill>
                <a:schemeClr val="dk2"/>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chemeClr val="dk2"/>
                </a:solidFill>
                <a:latin typeface="Century Gothic"/>
              </a:rPr>
              <a:t>Fourth Outline Level</a:t>
            </a:r>
            <a:endParaRPr b="0" lang="en-US" sz="1600" spc="-1" strike="noStrike">
              <a:solidFill>
                <a:schemeClr val="dk2"/>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chemeClr val="dk2"/>
                </a:solidFill>
                <a:latin typeface="Century Gothic"/>
              </a:rPr>
              <a:t>Fifth Outline Level</a:t>
            </a:r>
            <a:endParaRPr b="0" lang="en-US" sz="2000" spc="-1" strike="noStrike">
              <a:solidFill>
                <a:schemeClr val="dk2"/>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chemeClr val="dk2"/>
                </a:solidFill>
                <a:latin typeface="Century Gothic"/>
              </a:rPr>
              <a:t>Sixth Outline Level</a:t>
            </a:r>
            <a:endParaRPr b="0" lang="en-US" sz="2000" spc="-1" strike="noStrike">
              <a:solidFill>
                <a:schemeClr val="dk2"/>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chemeClr val="dk2"/>
                </a:solidFill>
                <a:latin typeface="Century Gothic"/>
              </a:rPr>
              <a:t>Seventh Outline Level</a:t>
            </a:r>
            <a:endParaRPr b="0" lang="en-US" sz="2000" spc="-1" strike="noStrike">
              <a:solidFill>
                <a:schemeClr val="dk2"/>
              </a:solidFill>
              <a:latin typeface="Century Gothic"/>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2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www.google.com.pk/url?sa=i&amp;source=images&amp;cd=&amp;cad=rja&amp;docid=MypBC71xjedDtM&amp;tbnid=AAJs9dUWFj-u3M:&amp;ved=0CAUQjRw&amp;url=http://blog.existentialtech.com/tag/cissp/&amp;ei=1g0fUqLvKOiX0AWl2IGgCQ&amp;psig=AFQjCNEjHVG7QVtOYqmB6Bwu29Avfhb-LQ&amp;ust=1377853259058328" TargetMode="External"/><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2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40.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hyperlink" Target="https://www.hackmageddon.com/" TargetMode="External"/><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s://www.hackmageddon.com/" TargetMode="External"/><Relationship Id="rId3"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hyperlink" Target="https://www.rsaconference.com/writable/presentations/file_upload/hta-w10-mirai-and-iot-botnet-analysis.pdf" TargetMode="External"/><Relationship Id="rId2" Type="http://schemas.openxmlformats.org/officeDocument/2006/relationships/hyperlink" Target="https://www.imperva.com/blog/malware-analysis-mirai-ddos-botnet/?utm_campaign=Incapsula-moved" TargetMode="External"/><Relationship Id="rId3" Type="http://schemas.openxmlformats.org/officeDocument/2006/relationships/hyperlink" Target="https://www.csoonline.com/article/3258748/the-mirai-botnet-explained-how-teen-scammers-and-cctv-cameras-almost-brought-down-the-internet.html" TargetMode="External"/><Relationship Id="rId4" Type="http://schemas.openxmlformats.org/officeDocument/2006/relationships/slideLayout" Target="../slideLayouts/slideLayout13.xml"/><Relationship Id="rId5"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hyperlink" Target="https://www.imperva.com/blog/malware-analysis-mirai-ddos-botnet/?utm_campaign=Incapsula-moved" TargetMode="External"/><Relationship Id="rId3"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hyperlink" Target="http://www.calyptix.com/top-threats/top-7-network-attack-types-in-2015-so-far/" TargetMode="External"/><Relationship Id="rId2" Type="http://schemas.openxmlformats.org/officeDocument/2006/relationships/image" Target="../media/image18.jpeg"/><Relationship Id="rId3"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53.xml"/><Relationship Id="rId4"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53.xml"/><Relationship Id="rId4"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5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5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5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title"/>
          </p:nvPr>
        </p:nvSpPr>
        <p:spPr>
          <a:xfrm>
            <a:off x="4648320" y="1523880"/>
            <a:ext cx="3504960" cy="2971440"/>
          </a:xfrm>
          <a:prstGeom prst="rect">
            <a:avLst/>
          </a:prstGeom>
          <a:noFill/>
          <a:ln w="0">
            <a:noFill/>
          </a:ln>
        </p:spPr>
        <p:txBody>
          <a:bodyPr lIns="91440" rIns="91440" tIns="45720" bIns="45720" anchor="b">
            <a:normAutofit/>
          </a:bodyPr>
          <a:p>
            <a:pPr indent="0" algn="ctr" defTabSz="914400">
              <a:lnSpc>
                <a:spcPct val="100000"/>
              </a:lnSpc>
              <a:buNone/>
            </a:pPr>
            <a:r>
              <a:rPr b="0" lang="en-US" sz="3600" spc="-1" strike="noStrike">
                <a:solidFill>
                  <a:schemeClr val="accent1"/>
                </a:solidFill>
                <a:latin typeface="Century Gothic"/>
              </a:rPr>
              <a:t>Introduction –</a:t>
            </a:r>
            <a:br>
              <a:rPr sz="3600"/>
            </a:br>
            <a:br>
              <a:rPr sz="3600"/>
            </a:br>
            <a:r>
              <a:rPr b="0" lang="en-US" sz="5300" spc="-1" strike="noStrike">
                <a:solidFill>
                  <a:schemeClr val="accent1"/>
                </a:solidFill>
                <a:latin typeface="Century Gothic"/>
              </a:rPr>
              <a:t>Cyber Security</a:t>
            </a:r>
            <a:endParaRPr b="0" lang="en-US" sz="5300" spc="-1" strike="noStrike">
              <a:solidFill>
                <a:schemeClr val="dk1"/>
              </a:solidFill>
              <a:latin typeface="Century Gothic"/>
            </a:endParaRPr>
          </a:p>
        </p:txBody>
      </p:sp>
      <p:sp>
        <p:nvSpPr>
          <p:cNvPr id="466" name="PlaceHolder 2"/>
          <p:cNvSpPr>
            <a:spLocks noGrp="1"/>
          </p:cNvSpPr>
          <p:nvPr>
            <p:ph type="subTitle"/>
          </p:nvPr>
        </p:nvSpPr>
        <p:spPr>
          <a:xfrm>
            <a:off x="4733280" y="4724280"/>
            <a:ext cx="3309480" cy="1260360"/>
          </a:xfrm>
          <a:prstGeom prst="rect">
            <a:avLst/>
          </a:prstGeom>
          <a:noFill/>
          <a:ln w="0">
            <a:noFill/>
          </a:ln>
        </p:spPr>
        <p:txBody>
          <a:bodyPr lIns="91440" rIns="91440" tIns="45720" bIns="45720" anchor="t">
            <a:noAutofit/>
          </a:bodyPr>
          <a:p>
            <a:pPr indent="0" defTabSz="914400">
              <a:lnSpc>
                <a:spcPct val="100000"/>
              </a:lnSpc>
              <a:spcBef>
                <a:spcPts val="360"/>
              </a:spcBef>
              <a:buNone/>
              <a:tabLst>
                <a:tab algn="l" pos="0"/>
              </a:tabLst>
            </a:pPr>
            <a:endParaRPr b="0" lang="en-US" sz="1800" spc="-1" strike="noStrike">
              <a:solidFill>
                <a:srgbClr val="000000"/>
              </a:solidFill>
              <a:latin typeface="Arial"/>
            </a:endParaRPr>
          </a:p>
          <a:p>
            <a:pPr indent="0" algn="ctr" defTabSz="914400">
              <a:lnSpc>
                <a:spcPct val="100000"/>
              </a:lnSpc>
              <a:spcBef>
                <a:spcPts val="360"/>
              </a:spcBef>
              <a:buNone/>
              <a:tabLst>
                <a:tab algn="l" pos="0"/>
              </a:tabLst>
            </a:pPr>
            <a:r>
              <a:rPr b="0" lang="en-US" sz="1800" spc="-1" strike="noStrike">
                <a:solidFill>
                  <a:srgbClr val="424242"/>
                </a:solidFill>
                <a:latin typeface="Century Gothic"/>
              </a:rPr>
              <a:t>Dr. Arshad Farhad</a:t>
            </a:r>
            <a:endParaRPr b="0" lang="en-US" sz="1800" spc="-1" strike="noStrike">
              <a:solidFill>
                <a:srgbClr val="000000"/>
              </a:solidFill>
              <a:latin typeface="Arial"/>
            </a:endParaRPr>
          </a:p>
          <a:p>
            <a:pPr indent="0" defTabSz="914400">
              <a:lnSpc>
                <a:spcPct val="100000"/>
              </a:lnSpc>
              <a:spcBef>
                <a:spcPts val="360"/>
              </a:spcBef>
              <a:buNone/>
              <a:tabLst>
                <a:tab algn="l" pos="0"/>
              </a:tabLst>
            </a:pPr>
            <a:endParaRPr b="0" lang="en-US" sz="1800" spc="-1" strike="noStrike">
              <a:solidFill>
                <a:srgbClr val="000000"/>
              </a:solidFill>
              <a:latin typeface="Arial"/>
            </a:endParaRPr>
          </a:p>
        </p:txBody>
      </p:sp>
      <p:sp>
        <p:nvSpPr>
          <p:cNvPr id="4" name="PlaceHolder 3"/>
          <p:cNvSpPr>
            <a:spLocks noGrp="1"/>
          </p:cNvSpPr>
          <p:nvPr>
            <p:ph type="sldNum" idx="3"/>
          </p:nvPr>
        </p:nvSpPr>
        <p:spPr/>
        <p:txBody>
          <a:bodyPr/>
          <a:p>
            <a:fld id="{BCE5340C-188A-4052-82D1-4A0D800D1273}"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Cyber Security</a:t>
            </a:r>
            <a:endParaRPr b="0" lang="en-US" sz="4000" spc="-1" strike="noStrike">
              <a:solidFill>
                <a:schemeClr val="dk1"/>
              </a:solidFill>
              <a:latin typeface="Century Gothic"/>
            </a:endParaRPr>
          </a:p>
        </p:txBody>
      </p:sp>
      <p:sp>
        <p:nvSpPr>
          <p:cNvPr id="486" name="PlaceHolder 2"/>
          <p:cNvSpPr>
            <a:spLocks noGrp="1"/>
          </p:cNvSpPr>
          <p:nvPr>
            <p:ph/>
          </p:nvPr>
        </p:nvSpPr>
        <p:spPr>
          <a:xfrm>
            <a:off x="1043640" y="2323800"/>
            <a:ext cx="6777000" cy="3508560"/>
          </a:xfrm>
          <a:prstGeom prst="rect">
            <a:avLst/>
          </a:prstGeom>
          <a:noFill/>
          <a:ln w="0">
            <a:noFill/>
          </a:ln>
        </p:spPr>
        <p:txBody>
          <a:bodyPr lIns="91440" rIns="91440" tIns="45720" bIns="45720" anchor="t">
            <a:normAutofit fontScale="74970" lnSpcReduction="10000"/>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Cyber security is the practice of protecting information and data from outside sources on the Internet. </a:t>
            </a:r>
            <a:endParaRPr b="0" lang="en-US" sz="2400" spc="-1" strike="noStrike">
              <a:solidFill>
                <a:schemeClr val="dk2"/>
              </a:solidFill>
              <a:latin typeface="Century Gothic"/>
            </a:endParaRPr>
          </a:p>
          <a:p>
            <a:pPr marL="37080" indent="0" defTabSz="914400">
              <a:lnSpc>
                <a:spcPct val="100000"/>
              </a:lnSpc>
              <a:spcBef>
                <a:spcPts val="479"/>
              </a:spcBef>
              <a:buNone/>
              <a:tabLst>
                <a:tab algn="l" pos="0"/>
              </a:tabLst>
            </a:pPr>
            <a:r>
              <a:rPr b="0" lang="en-US" sz="2400" spc="-1" strike="noStrike" u="sng">
                <a:solidFill>
                  <a:schemeClr val="dk2"/>
                </a:solidFill>
                <a:uFillTx/>
                <a:latin typeface="Century Gothic"/>
              </a:rPr>
              <a:t>NIST Definitions</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Prevention of damage to, protection of, and restoration of computers, electronic communications systems, electronic communications services, wire communication, and electronic communication, including information contained therein, to ensure its availability, integrity, authentication, confidentiality, and nonrepudiation.</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The ability to protect or defend the use of cyberspace from cyber attacks.</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The process of protecting information by preventing, detecting, and responding to attacks.</a:t>
            </a: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A39AC18F-6A8E-45DE-827E-96BB555E6D8F}"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Information Security</a:t>
            </a:r>
            <a:endParaRPr b="0" lang="en-US" sz="4000" spc="-1" strike="noStrike">
              <a:solidFill>
                <a:schemeClr val="dk1"/>
              </a:solidFill>
              <a:latin typeface="Century Gothic"/>
            </a:endParaRPr>
          </a:p>
        </p:txBody>
      </p:sp>
      <p:sp>
        <p:nvSpPr>
          <p:cNvPr id="488" name="PlaceHolder 2"/>
          <p:cNvSpPr>
            <a:spLocks noGrp="1"/>
          </p:cNvSpPr>
          <p:nvPr>
            <p:ph/>
          </p:nvPr>
        </p:nvSpPr>
        <p:spPr>
          <a:xfrm>
            <a:off x="1043640" y="2323800"/>
            <a:ext cx="6777000" cy="3508560"/>
          </a:xfrm>
          <a:prstGeom prst="rect">
            <a:avLst/>
          </a:prstGeom>
          <a:noFill/>
          <a:ln w="0">
            <a:noFill/>
          </a:ln>
        </p:spPr>
        <p:txBody>
          <a:bodyPr lIns="91440" rIns="91440" tIns="45720" bIns="45720" anchor="t">
            <a:normAutofit fontScale="84133"/>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Information security is all about protecting information and information systems from unauthorized use, assess, modification or removal.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It’s similar to data security, which has to do with protecting data from being hacked or stolen.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Data is classified as information that means something.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All information is data of some kind, but not all data is information. When certain things are stored in a computer system, they are considered data.</a:t>
            </a: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9E775793-F625-41B6-9690-CC61009DB5A2}"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1043640" y="813600"/>
            <a:ext cx="7024320" cy="810720"/>
          </a:xfrm>
          <a:prstGeom prst="rect">
            <a:avLst/>
          </a:prstGeom>
          <a:noFill/>
          <a:ln w="0">
            <a:noFill/>
          </a:ln>
        </p:spPr>
        <p:txBody>
          <a:bodyPr lIns="91440" rIns="91440" tIns="45720" bIns="45720" anchor="b">
            <a:normAutofit/>
          </a:bodyPr>
          <a:p>
            <a:pPr indent="0" defTabSz="914400">
              <a:lnSpc>
                <a:spcPct val="100000"/>
              </a:lnSpc>
              <a:buNone/>
            </a:pPr>
            <a:r>
              <a:rPr b="0" lang="en-US" sz="4000" spc="-1" strike="noStrike">
                <a:solidFill>
                  <a:schemeClr val="accent1"/>
                </a:solidFill>
                <a:latin typeface="Century Gothic"/>
              </a:rPr>
              <a:t>Cyber Security – Castle view</a:t>
            </a:r>
            <a:endParaRPr b="0" lang="en-US" sz="4000" spc="-1" strike="noStrike">
              <a:solidFill>
                <a:schemeClr val="dk1"/>
              </a:solidFill>
              <a:latin typeface="Century Gothic"/>
            </a:endParaRPr>
          </a:p>
        </p:txBody>
      </p:sp>
      <p:sp>
        <p:nvSpPr>
          <p:cNvPr id="490"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491" name="Picture 2" descr="aa"/>
          <p:cNvPicPr/>
          <p:nvPr/>
        </p:nvPicPr>
        <p:blipFill>
          <a:blip r:embed="rId1"/>
          <a:stretch/>
        </p:blipFill>
        <p:spPr>
          <a:xfrm>
            <a:off x="685800" y="2097000"/>
            <a:ext cx="7382160" cy="3993480"/>
          </a:xfrm>
          <a:prstGeom prst="rect">
            <a:avLst/>
          </a:prstGeom>
          <a:ln w="0">
            <a:noFill/>
          </a:ln>
        </p:spPr>
      </p:pic>
      <p:sp>
        <p:nvSpPr>
          <p:cNvPr id="4" name="PlaceHolder 3"/>
          <p:cNvSpPr>
            <a:spLocks noGrp="1"/>
          </p:cNvSpPr>
          <p:nvPr>
            <p:ph type="sldNum" idx="6"/>
          </p:nvPr>
        </p:nvSpPr>
        <p:spPr/>
        <p:txBody>
          <a:bodyPr/>
          <a:p>
            <a:fld id="{838414AE-C2F9-4D6C-947E-0B028FBBE7D9}"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6832440" y="-747360"/>
            <a:ext cx="2311200" cy="3185640"/>
          </a:xfrm>
          <a:prstGeom prst="rect">
            <a:avLst/>
          </a:prstGeom>
          <a:noFill/>
          <a:ln w="0">
            <a:noFill/>
          </a:ln>
        </p:spPr>
        <p:txBody>
          <a:bodyPr lIns="91440" rIns="91440" tIns="45720" bIns="45720" anchor="b">
            <a:normAutofit/>
          </a:bodyPr>
          <a:p>
            <a:pPr indent="0" defTabSz="914400">
              <a:lnSpc>
                <a:spcPts val="3900"/>
              </a:lnSpc>
              <a:buNone/>
            </a:pPr>
            <a:br>
              <a:rPr sz="3110"/>
            </a:br>
            <a:r>
              <a:rPr b="0" lang="en-US" sz="3110" spc="-1" strike="noStrike">
                <a:solidFill>
                  <a:schemeClr val="accent6">
                    <a:lumMod val="60000"/>
                    <a:lumOff val="40000"/>
                  </a:schemeClr>
                </a:solidFill>
                <a:latin typeface="Century Gothic"/>
              </a:rPr>
              <a:t>   </a:t>
            </a:r>
            <a:br>
              <a:rPr sz="3110"/>
            </a:br>
            <a:r>
              <a:rPr b="0" lang="en-US" sz="2400" spc="-1" strike="noStrike">
                <a:solidFill>
                  <a:srgbClr val="ff0000"/>
                </a:solidFill>
                <a:latin typeface="Century Gothic"/>
              </a:rPr>
              <a:t>Security</a:t>
            </a:r>
            <a:br>
              <a:rPr sz="2400"/>
            </a:br>
            <a:r>
              <a:rPr b="0" lang="en-US" sz="2400" spc="-1" strike="noStrike">
                <a:solidFill>
                  <a:srgbClr val="ff0000"/>
                </a:solidFill>
                <a:latin typeface="Century Gothic"/>
              </a:rPr>
              <a:t>Terminologies</a:t>
            </a:r>
            <a:r>
              <a:rPr b="0" lang="en-US" sz="2660" spc="-1" strike="noStrike">
                <a:solidFill>
                  <a:schemeClr val="accent6">
                    <a:lumMod val="60000"/>
                    <a:lumOff val="40000"/>
                  </a:schemeClr>
                </a:solidFill>
                <a:latin typeface="Century Gothic"/>
              </a:rPr>
              <a:t> </a:t>
            </a:r>
            <a:br>
              <a:rPr sz="4000"/>
            </a:br>
            <a:endParaRPr b="0" lang="en-US" sz="2660" spc="-1" strike="noStrike">
              <a:solidFill>
                <a:schemeClr val="dk1"/>
              </a:solidFill>
              <a:latin typeface="Century Gothic"/>
            </a:endParaRPr>
          </a:p>
        </p:txBody>
      </p:sp>
      <p:pic>
        <p:nvPicPr>
          <p:cNvPr id="493" name="Picture 28" descr=""/>
          <p:cNvPicPr/>
          <p:nvPr/>
        </p:nvPicPr>
        <p:blipFill>
          <a:blip r:embed="rId1"/>
          <a:stretch/>
        </p:blipFill>
        <p:spPr>
          <a:xfrm>
            <a:off x="0" y="0"/>
            <a:ext cx="6832080" cy="6857640"/>
          </a:xfrm>
          <a:prstGeom prst="rect">
            <a:avLst/>
          </a:prstGeom>
          <a:ln w="9525">
            <a:noFill/>
          </a:ln>
        </p:spPr>
      </p:pic>
      <p:sp>
        <p:nvSpPr>
          <p:cNvPr id="494" name="PlaceHolder 2"/>
          <p:cNvSpPr>
            <a:spLocks noGrp="1"/>
          </p:cNvSpPr>
          <p:nvPr>
            <p:ph type="ftr" idx="19"/>
          </p:nvPr>
        </p:nvSpPr>
        <p:spPr>
          <a:xfrm>
            <a:off x="899640" y="6592320"/>
            <a:ext cx="6480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2">
                    <a:lumMod val="25000"/>
                  </a:schemeClr>
                </a:solidFill>
                <a:latin typeface="Century Gothic"/>
              </a:defRPr>
            </a:lvl1pPr>
          </a:lstStyle>
          <a:p>
            <a:pPr indent="0" algn="r" defTabSz="914400">
              <a:lnSpc>
                <a:spcPct val="100000"/>
              </a:lnSpc>
              <a:buNone/>
            </a:pPr>
            <a:r>
              <a:rPr b="0" lang="en-US" sz="1200" spc="-1" strike="noStrike">
                <a:solidFill>
                  <a:schemeClr val="dk2">
                    <a:lumMod val="25000"/>
                  </a:schemeClr>
                </a:solidFill>
                <a:latin typeface="Century Gothic"/>
              </a:rPr>
              <a:t>© 2016 Pearson Education, Inc., Hoboken, NJ. </a:t>
            </a:r>
            <a:endParaRPr b="0" lang="en-US" sz="1200" spc="-1" strike="noStrike">
              <a:solidFill>
                <a:srgbClr val="000000"/>
              </a:solidFill>
              <a:latin typeface="Times New Roman"/>
            </a:endParaRPr>
          </a:p>
        </p:txBody>
      </p:sp>
    </p:spTree>
  </p:cSld>
  <p:transition spd="slow">
    <p:wipe dir="d"/>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304920"/>
            <a:ext cx="8534160" cy="1142640"/>
          </a:xfrm>
          <a:prstGeom prst="rect">
            <a:avLst/>
          </a:prstGeom>
          <a:noFill/>
          <a:ln w="0">
            <a:noFill/>
          </a:ln>
        </p:spPr>
        <p:txBody>
          <a:bodyPr lIns="91440" rIns="91440" tIns="45720" bIns="45720" anchor="b">
            <a:normAutofit/>
          </a:bodyPr>
          <a:p>
            <a:pPr indent="0" defTabSz="914400">
              <a:lnSpc>
                <a:spcPct val="100000"/>
              </a:lnSpc>
              <a:buNone/>
            </a:pPr>
            <a:r>
              <a:rPr b="0" lang="en-US" sz="3200" spc="-1" strike="noStrike">
                <a:solidFill>
                  <a:schemeClr val="accent1"/>
                </a:solidFill>
                <a:latin typeface="Century Gothic"/>
              </a:rPr>
              <a:t>Why are there security vulnerabilities? </a:t>
            </a:r>
            <a:endParaRPr b="0" lang="en-US" sz="3200" spc="-1" strike="noStrike">
              <a:solidFill>
                <a:schemeClr val="dk1"/>
              </a:solidFill>
              <a:latin typeface="Century Gothic"/>
            </a:endParaRPr>
          </a:p>
        </p:txBody>
      </p:sp>
      <p:sp>
        <p:nvSpPr>
          <p:cNvPr id="496" name="PlaceHolder 2"/>
          <p:cNvSpPr>
            <a:spLocks noGrp="1"/>
          </p:cNvSpPr>
          <p:nvPr>
            <p:ph/>
          </p:nvPr>
        </p:nvSpPr>
        <p:spPr>
          <a:xfrm>
            <a:off x="1043640" y="1600200"/>
            <a:ext cx="7033320" cy="4647960"/>
          </a:xfrm>
          <a:prstGeom prst="rect">
            <a:avLst/>
          </a:prstGeom>
          <a:noFill/>
          <a:ln w="0">
            <a:noFill/>
          </a:ln>
        </p:spPr>
        <p:txBody>
          <a:bodyPr lIns="91440" rIns="91440" tIns="45720" bIns="45720" anchor="t">
            <a:normAutofit/>
          </a:bodyPr>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Lots of buggy software...</a:t>
            </a:r>
            <a:endParaRPr b="0" lang="en-US" sz="2000" spc="-1" strike="noStrike">
              <a:solidFill>
                <a:schemeClr val="dk2"/>
              </a:solidFill>
              <a:latin typeface="Century Gothic"/>
            </a:endParaRPr>
          </a:p>
          <a:p>
            <a:pPr lvl="1" marL="640080" indent="-27432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Why do programmers write insecure code?</a:t>
            </a:r>
            <a:endParaRPr b="0" lang="en-US" sz="1800" spc="-1" strike="noStrike">
              <a:solidFill>
                <a:schemeClr val="dk2"/>
              </a:solidFill>
              <a:latin typeface="Century Gothic"/>
            </a:endParaRPr>
          </a:p>
          <a:p>
            <a:pPr lvl="1" marL="640080" indent="-27432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Awareness is the main issue</a:t>
            </a:r>
            <a:endParaRPr b="0" lang="en-US" sz="18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Some contributing factors</a:t>
            </a:r>
            <a:endParaRPr b="0" lang="en-US" sz="2000" spc="-1" strike="noStrike">
              <a:solidFill>
                <a:schemeClr val="dk2"/>
              </a:solidFill>
              <a:latin typeface="Century Gothic"/>
            </a:endParaRPr>
          </a:p>
          <a:p>
            <a:pPr lvl="1" marL="640080" indent="-27432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Few security audits </a:t>
            </a:r>
            <a:endParaRPr b="0" lang="en-US" sz="1800" spc="-1" strike="noStrike">
              <a:solidFill>
                <a:schemeClr val="dk2"/>
              </a:solidFill>
              <a:latin typeface="Century Gothic"/>
            </a:endParaRPr>
          </a:p>
          <a:p>
            <a:pPr lvl="1" marL="640080" indent="-27432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C is an unsafe language</a:t>
            </a:r>
            <a:endParaRPr b="0" lang="en-US" sz="1800" spc="-1" strike="noStrike">
              <a:solidFill>
                <a:schemeClr val="dk2"/>
              </a:solidFill>
              <a:latin typeface="Century Gothic"/>
            </a:endParaRPr>
          </a:p>
          <a:p>
            <a:pPr lvl="1" marL="640080" indent="-27432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Programming text books do not emphasize security</a:t>
            </a:r>
            <a:endParaRPr b="0" lang="en-US" sz="1800" spc="-1" strike="noStrike">
              <a:solidFill>
                <a:schemeClr val="dk2"/>
              </a:solidFill>
              <a:latin typeface="Century Gothic"/>
            </a:endParaRPr>
          </a:p>
          <a:p>
            <a:pPr lvl="1" marL="640080" indent="-27432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Programmers have other things to worry about</a:t>
            </a:r>
            <a:endParaRPr b="0" lang="en-US" sz="1800" spc="-1" strike="noStrike">
              <a:solidFill>
                <a:schemeClr val="dk2"/>
              </a:solidFill>
              <a:latin typeface="Century Gothic"/>
            </a:endParaRPr>
          </a:p>
          <a:p>
            <a:pPr lvl="1" marL="640080" indent="-27432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Legacy software  </a:t>
            </a:r>
            <a:endParaRPr b="0" lang="en-US" sz="1800" spc="-1" strike="noStrike">
              <a:solidFill>
                <a:schemeClr val="dk2"/>
              </a:solidFill>
              <a:latin typeface="Century Gothic"/>
            </a:endParaRPr>
          </a:p>
          <a:p>
            <a:pPr lvl="1" marL="640080" indent="-27432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Consumers do not care about security</a:t>
            </a:r>
            <a:endParaRPr b="0" lang="en-US" sz="1800" spc="-1" strike="noStrike">
              <a:solidFill>
                <a:schemeClr val="dk2"/>
              </a:solidFill>
              <a:latin typeface="Century Gothic"/>
            </a:endParaRPr>
          </a:p>
          <a:p>
            <a:pPr lvl="1" marL="640080" indent="-27432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Security is expensive and takes time</a:t>
            </a:r>
            <a:endParaRPr b="0" lang="en-US" sz="1800" spc="-1" strike="noStrike">
              <a:solidFill>
                <a:schemeClr val="dk2"/>
              </a:solidFill>
              <a:latin typeface="Century Gothic"/>
            </a:endParaRPr>
          </a:p>
        </p:txBody>
      </p:sp>
      <p:sp>
        <p:nvSpPr>
          <p:cNvPr id="497" name="Rectangle 1"/>
          <p:cNvSpPr/>
          <p:nvPr/>
        </p:nvSpPr>
        <p:spPr>
          <a:xfrm>
            <a:off x="762120" y="5562720"/>
            <a:ext cx="792432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2"/>
                </a:solidFill>
                <a:latin typeface="Century Gothic"/>
              </a:rPr>
              <a:t>A vulnerability that is “</a:t>
            </a:r>
            <a:r>
              <a:rPr b="1" lang="en-US" sz="2400" spc="-1" strike="noStrike">
                <a:solidFill>
                  <a:srgbClr val="0070c0"/>
                </a:solidFill>
                <a:latin typeface="Century Gothic"/>
              </a:rPr>
              <a:t>too complicated for anyone to ever find</a:t>
            </a:r>
            <a:r>
              <a:rPr b="0" lang="en-US" sz="2400" spc="-1" strike="noStrike">
                <a:solidFill>
                  <a:schemeClr val="dk2"/>
                </a:solidFill>
                <a:latin typeface="Century Gothic"/>
              </a:rPr>
              <a:t>” </a:t>
            </a:r>
            <a:r>
              <a:rPr b="1" lang="en-US" sz="2400" spc="-1" strike="noStrike">
                <a:solidFill>
                  <a:srgbClr val="ff0000"/>
                </a:solidFill>
                <a:latin typeface="Century Gothic"/>
              </a:rPr>
              <a:t>will be found !</a:t>
            </a:r>
            <a:endParaRPr b="0" lang="en-US" sz="2400" spc="-1" strike="noStrike">
              <a:solidFill>
                <a:srgbClr val="000000"/>
              </a:solidFill>
              <a:latin typeface="Arial"/>
            </a:endParaRPr>
          </a:p>
        </p:txBody>
      </p:sp>
      <p:sp>
        <p:nvSpPr>
          <p:cNvPr id="4" name="PlaceHolder 3"/>
          <p:cNvSpPr>
            <a:spLocks noGrp="1"/>
          </p:cNvSpPr>
          <p:nvPr>
            <p:ph type="sldNum" idx="6"/>
          </p:nvPr>
        </p:nvSpPr>
        <p:spPr/>
        <p:txBody>
          <a:bodyPr/>
          <a:p>
            <a:fld id="{2AF513BE-37AD-4EAB-8FD7-2E48A8CE4DF2}" type="slidenum">
              <a:t>14</a:t>
            </a:fld>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2" presetSubtype="4">
                                  <p:stCondLst>
                                    <p:cond delay="0"/>
                                  </p:stCondLst>
                                  <p:childTnLst>
                                    <p:set>
                                      <p:cBhvr>
                                        <p:cTn id="60" dur="1" fill="hold">
                                          <p:stCondLst>
                                            <p:cond delay="0"/>
                                          </p:stCondLst>
                                        </p:cTn>
                                        <p:tgtEl>
                                          <p:spTgt spid="496">
                                            <p:txEl>
                                              <p:pRg st="3" end="3"/>
                                            </p:txEl>
                                          </p:spTgt>
                                        </p:tgtEl>
                                        <p:attrNameLst>
                                          <p:attrName>style.visibility</p:attrName>
                                        </p:attrNameLst>
                                      </p:cBhvr>
                                      <p:to>
                                        <p:strVal val="visible"/>
                                      </p:to>
                                    </p:set>
                                    <p:anim calcmode="lin" valueType="num">
                                      <p:cBhvr additive="repl">
                                        <p:cTn id="61" dur="500" fill="hold"/>
                                        <p:tgtEl>
                                          <p:spTgt spid="496">
                                            <p:txEl>
                                              <p:pRg st="3" end="3"/>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496">
                                            <p:txEl>
                                              <p:pRg st="3" end="3"/>
                                            </p:txEl>
                                          </p:spTgt>
                                        </p:tgtEl>
                                        <p:attrNameLst>
                                          <p:attrName>ppt_y</p:attrName>
                                        </p:attrNameLst>
                                      </p:cBhvr>
                                      <p:tavLst>
                                        <p:tav tm="0">
                                          <p:val>
                                            <p:strVal val="1+#ppt_h/2"/>
                                          </p:val>
                                        </p:tav>
                                        <p:tav tm="100000">
                                          <p:val>
                                            <p:strVal val="#ppt_y"/>
                                          </p:val>
                                        </p:tav>
                                      </p:tavLst>
                                    </p:anim>
                                  </p:childTnLst>
                                </p:cTn>
                              </p:par>
                              <p:par>
                                <p:cTn id="63" nodeType="withEffect" fill="hold" presetClass="entr" presetID="2" presetSubtype="4">
                                  <p:stCondLst>
                                    <p:cond delay="0"/>
                                  </p:stCondLst>
                                  <p:childTnLst>
                                    <p:set>
                                      <p:cBhvr>
                                        <p:cTn id="64" dur="1" fill="hold">
                                          <p:stCondLst>
                                            <p:cond delay="0"/>
                                          </p:stCondLst>
                                        </p:cTn>
                                        <p:tgtEl>
                                          <p:spTgt spid="496">
                                            <p:txEl>
                                              <p:pRg st="4" end="4"/>
                                            </p:txEl>
                                          </p:spTgt>
                                        </p:tgtEl>
                                        <p:attrNameLst>
                                          <p:attrName>style.visibility</p:attrName>
                                        </p:attrNameLst>
                                      </p:cBhvr>
                                      <p:to>
                                        <p:strVal val="visible"/>
                                      </p:to>
                                    </p:set>
                                    <p:anim calcmode="lin" valueType="num">
                                      <p:cBhvr additive="repl">
                                        <p:cTn id="65" dur="500" fill="hold"/>
                                        <p:tgtEl>
                                          <p:spTgt spid="496">
                                            <p:txEl>
                                              <p:pRg st="4" end="4"/>
                                            </p:txEl>
                                          </p:spTgt>
                                        </p:tgtEl>
                                        <p:attrNameLst>
                                          <p:attrName>ppt_x</p:attrName>
                                        </p:attrNameLst>
                                      </p:cBhvr>
                                      <p:tavLst>
                                        <p:tav tm="0">
                                          <p:val>
                                            <p:strVal val="#ppt_x"/>
                                          </p:val>
                                        </p:tav>
                                        <p:tav tm="100000">
                                          <p:val>
                                            <p:strVal val="#ppt_x"/>
                                          </p:val>
                                        </p:tav>
                                      </p:tavLst>
                                    </p:anim>
                                    <p:anim calcmode="lin" valueType="num">
                                      <p:cBhvr additive="repl">
                                        <p:cTn id="66" dur="500" fill="hold"/>
                                        <p:tgtEl>
                                          <p:spTgt spid="496">
                                            <p:txEl>
                                              <p:pRg st="4" end="4"/>
                                            </p:txEl>
                                          </p:spTgt>
                                        </p:tgtEl>
                                        <p:attrNameLst>
                                          <p:attrName>ppt_y</p:attrName>
                                        </p:attrNameLst>
                                      </p:cBhvr>
                                      <p:tavLst>
                                        <p:tav tm="0">
                                          <p:val>
                                            <p:strVal val="1+#ppt_h/2"/>
                                          </p:val>
                                        </p:tav>
                                        <p:tav tm="100000">
                                          <p:val>
                                            <p:strVal val="#ppt_y"/>
                                          </p:val>
                                        </p:tav>
                                      </p:tavLst>
                                    </p:anim>
                                  </p:childTnLst>
                                </p:cTn>
                              </p:par>
                              <p:par>
                                <p:cTn id="67" nodeType="withEffect" fill="hold" presetClass="entr" presetID="2" presetSubtype="4">
                                  <p:stCondLst>
                                    <p:cond delay="0"/>
                                  </p:stCondLst>
                                  <p:childTnLst>
                                    <p:set>
                                      <p:cBhvr>
                                        <p:cTn id="68" dur="1" fill="hold">
                                          <p:stCondLst>
                                            <p:cond delay="0"/>
                                          </p:stCondLst>
                                        </p:cTn>
                                        <p:tgtEl>
                                          <p:spTgt spid="496">
                                            <p:txEl>
                                              <p:pRg st="5" end="5"/>
                                            </p:txEl>
                                          </p:spTgt>
                                        </p:tgtEl>
                                        <p:attrNameLst>
                                          <p:attrName>style.visibility</p:attrName>
                                        </p:attrNameLst>
                                      </p:cBhvr>
                                      <p:to>
                                        <p:strVal val="visible"/>
                                      </p:to>
                                    </p:set>
                                    <p:anim calcmode="lin" valueType="num">
                                      <p:cBhvr additive="repl">
                                        <p:cTn id="69" dur="500" fill="hold"/>
                                        <p:tgtEl>
                                          <p:spTgt spid="496">
                                            <p:txEl>
                                              <p:pRg st="5" end="5"/>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496">
                                            <p:txEl>
                                              <p:pRg st="5" end="5"/>
                                            </p:txEl>
                                          </p:spTgt>
                                        </p:tgtEl>
                                        <p:attrNameLst>
                                          <p:attrName>ppt_y</p:attrName>
                                        </p:attrNameLst>
                                      </p:cBhvr>
                                      <p:tavLst>
                                        <p:tav tm="0">
                                          <p:val>
                                            <p:strVal val="1+#ppt_h/2"/>
                                          </p:val>
                                        </p:tav>
                                        <p:tav tm="100000">
                                          <p:val>
                                            <p:strVal val="#ppt_y"/>
                                          </p:val>
                                        </p:tav>
                                      </p:tavLst>
                                    </p:anim>
                                  </p:childTnLst>
                                </p:cTn>
                              </p:par>
                              <p:par>
                                <p:cTn id="71" nodeType="withEffect" fill="hold" presetClass="entr" presetID="2" presetSubtype="4">
                                  <p:stCondLst>
                                    <p:cond delay="0"/>
                                  </p:stCondLst>
                                  <p:childTnLst>
                                    <p:set>
                                      <p:cBhvr>
                                        <p:cTn id="72" dur="1" fill="hold">
                                          <p:stCondLst>
                                            <p:cond delay="0"/>
                                          </p:stCondLst>
                                        </p:cTn>
                                        <p:tgtEl>
                                          <p:spTgt spid="496">
                                            <p:txEl>
                                              <p:pRg st="6" end="6"/>
                                            </p:txEl>
                                          </p:spTgt>
                                        </p:tgtEl>
                                        <p:attrNameLst>
                                          <p:attrName>style.visibility</p:attrName>
                                        </p:attrNameLst>
                                      </p:cBhvr>
                                      <p:to>
                                        <p:strVal val="visible"/>
                                      </p:to>
                                    </p:set>
                                    <p:anim calcmode="lin" valueType="num">
                                      <p:cBhvr additive="repl">
                                        <p:cTn id="73" dur="500" fill="hold"/>
                                        <p:tgtEl>
                                          <p:spTgt spid="496">
                                            <p:txEl>
                                              <p:pRg st="6" end="6"/>
                                            </p:txEl>
                                          </p:spTgt>
                                        </p:tgtEl>
                                        <p:attrNameLst>
                                          <p:attrName>ppt_x</p:attrName>
                                        </p:attrNameLst>
                                      </p:cBhvr>
                                      <p:tavLst>
                                        <p:tav tm="0">
                                          <p:val>
                                            <p:strVal val="#ppt_x"/>
                                          </p:val>
                                        </p:tav>
                                        <p:tav tm="100000">
                                          <p:val>
                                            <p:strVal val="#ppt_x"/>
                                          </p:val>
                                        </p:tav>
                                      </p:tavLst>
                                    </p:anim>
                                    <p:anim calcmode="lin" valueType="num">
                                      <p:cBhvr additive="repl">
                                        <p:cTn id="74" dur="500" fill="hold"/>
                                        <p:tgtEl>
                                          <p:spTgt spid="496">
                                            <p:txEl>
                                              <p:pRg st="6" end="6"/>
                                            </p:txEl>
                                          </p:spTgt>
                                        </p:tgtEl>
                                        <p:attrNameLst>
                                          <p:attrName>ppt_y</p:attrName>
                                        </p:attrNameLst>
                                      </p:cBhvr>
                                      <p:tavLst>
                                        <p:tav tm="0">
                                          <p:val>
                                            <p:strVal val="1+#ppt_h/2"/>
                                          </p:val>
                                        </p:tav>
                                        <p:tav tm="100000">
                                          <p:val>
                                            <p:strVal val="#ppt_y"/>
                                          </p:val>
                                        </p:tav>
                                      </p:tavLst>
                                    </p:anim>
                                  </p:childTnLst>
                                </p:cTn>
                              </p:par>
                              <p:par>
                                <p:cTn id="75" nodeType="withEffect" fill="hold" presetClass="entr" presetID="2" presetSubtype="4">
                                  <p:stCondLst>
                                    <p:cond delay="0"/>
                                  </p:stCondLst>
                                  <p:childTnLst>
                                    <p:set>
                                      <p:cBhvr>
                                        <p:cTn id="76" dur="1" fill="hold">
                                          <p:stCondLst>
                                            <p:cond delay="0"/>
                                          </p:stCondLst>
                                        </p:cTn>
                                        <p:tgtEl>
                                          <p:spTgt spid="496">
                                            <p:txEl>
                                              <p:pRg st="7" end="7"/>
                                            </p:txEl>
                                          </p:spTgt>
                                        </p:tgtEl>
                                        <p:attrNameLst>
                                          <p:attrName>style.visibility</p:attrName>
                                        </p:attrNameLst>
                                      </p:cBhvr>
                                      <p:to>
                                        <p:strVal val="visible"/>
                                      </p:to>
                                    </p:set>
                                    <p:anim calcmode="lin" valueType="num">
                                      <p:cBhvr additive="repl">
                                        <p:cTn id="77" dur="500" fill="hold"/>
                                        <p:tgtEl>
                                          <p:spTgt spid="496">
                                            <p:txEl>
                                              <p:pRg st="7" end="7"/>
                                            </p:txEl>
                                          </p:spTgt>
                                        </p:tgtEl>
                                        <p:attrNameLst>
                                          <p:attrName>ppt_x</p:attrName>
                                        </p:attrNameLst>
                                      </p:cBhvr>
                                      <p:tavLst>
                                        <p:tav tm="0">
                                          <p:val>
                                            <p:strVal val="#ppt_x"/>
                                          </p:val>
                                        </p:tav>
                                        <p:tav tm="100000">
                                          <p:val>
                                            <p:strVal val="#ppt_x"/>
                                          </p:val>
                                        </p:tav>
                                      </p:tavLst>
                                    </p:anim>
                                    <p:anim calcmode="lin" valueType="num">
                                      <p:cBhvr additive="repl">
                                        <p:cTn id="78" dur="500" fill="hold"/>
                                        <p:tgtEl>
                                          <p:spTgt spid="496">
                                            <p:txEl>
                                              <p:pRg st="7" end="7"/>
                                            </p:txEl>
                                          </p:spTgt>
                                        </p:tgtEl>
                                        <p:attrNameLst>
                                          <p:attrName>ppt_y</p:attrName>
                                        </p:attrNameLst>
                                      </p:cBhvr>
                                      <p:tavLst>
                                        <p:tav tm="0">
                                          <p:val>
                                            <p:strVal val="1+#ppt_h/2"/>
                                          </p:val>
                                        </p:tav>
                                        <p:tav tm="100000">
                                          <p:val>
                                            <p:strVal val="#ppt_y"/>
                                          </p:val>
                                        </p:tav>
                                      </p:tavLst>
                                    </p:anim>
                                  </p:childTnLst>
                                </p:cTn>
                              </p:par>
                              <p:par>
                                <p:cTn id="79" nodeType="withEffect" fill="hold" presetClass="entr" presetID="2" presetSubtype="4">
                                  <p:stCondLst>
                                    <p:cond delay="0"/>
                                  </p:stCondLst>
                                  <p:childTnLst>
                                    <p:set>
                                      <p:cBhvr>
                                        <p:cTn id="80" dur="1" fill="hold">
                                          <p:stCondLst>
                                            <p:cond delay="0"/>
                                          </p:stCondLst>
                                        </p:cTn>
                                        <p:tgtEl>
                                          <p:spTgt spid="496">
                                            <p:txEl>
                                              <p:pRg st="8" end="8"/>
                                            </p:txEl>
                                          </p:spTgt>
                                        </p:tgtEl>
                                        <p:attrNameLst>
                                          <p:attrName>style.visibility</p:attrName>
                                        </p:attrNameLst>
                                      </p:cBhvr>
                                      <p:to>
                                        <p:strVal val="visible"/>
                                      </p:to>
                                    </p:set>
                                    <p:anim calcmode="lin" valueType="num">
                                      <p:cBhvr additive="repl">
                                        <p:cTn id="81" dur="500" fill="hold"/>
                                        <p:tgtEl>
                                          <p:spTgt spid="496">
                                            <p:txEl>
                                              <p:pRg st="8" end="8"/>
                                            </p:txEl>
                                          </p:spTgt>
                                        </p:tgtEl>
                                        <p:attrNameLst>
                                          <p:attrName>ppt_x</p:attrName>
                                        </p:attrNameLst>
                                      </p:cBhvr>
                                      <p:tavLst>
                                        <p:tav tm="0">
                                          <p:val>
                                            <p:strVal val="#ppt_x"/>
                                          </p:val>
                                        </p:tav>
                                        <p:tav tm="100000">
                                          <p:val>
                                            <p:strVal val="#ppt_x"/>
                                          </p:val>
                                        </p:tav>
                                      </p:tavLst>
                                    </p:anim>
                                    <p:anim calcmode="lin" valueType="num">
                                      <p:cBhvr additive="repl">
                                        <p:cTn id="82" dur="500" fill="hold"/>
                                        <p:tgtEl>
                                          <p:spTgt spid="496">
                                            <p:txEl>
                                              <p:pRg st="8" end="8"/>
                                            </p:txEl>
                                          </p:spTgt>
                                        </p:tgtEl>
                                        <p:attrNameLst>
                                          <p:attrName>ppt_y</p:attrName>
                                        </p:attrNameLst>
                                      </p:cBhvr>
                                      <p:tavLst>
                                        <p:tav tm="0">
                                          <p:val>
                                            <p:strVal val="1+#ppt_h/2"/>
                                          </p:val>
                                        </p:tav>
                                        <p:tav tm="100000">
                                          <p:val>
                                            <p:strVal val="#ppt_y"/>
                                          </p:val>
                                        </p:tav>
                                      </p:tavLst>
                                    </p:anim>
                                  </p:childTnLst>
                                </p:cTn>
                              </p:par>
                              <p:par>
                                <p:cTn id="83" nodeType="withEffect" fill="hold" presetClass="entr" presetID="2" presetSubtype="4">
                                  <p:stCondLst>
                                    <p:cond delay="0"/>
                                  </p:stCondLst>
                                  <p:childTnLst>
                                    <p:set>
                                      <p:cBhvr>
                                        <p:cTn id="84" dur="1" fill="hold">
                                          <p:stCondLst>
                                            <p:cond delay="0"/>
                                          </p:stCondLst>
                                        </p:cTn>
                                        <p:tgtEl>
                                          <p:spTgt spid="496">
                                            <p:txEl>
                                              <p:pRg st="9" end="9"/>
                                            </p:txEl>
                                          </p:spTgt>
                                        </p:tgtEl>
                                        <p:attrNameLst>
                                          <p:attrName>style.visibility</p:attrName>
                                        </p:attrNameLst>
                                      </p:cBhvr>
                                      <p:to>
                                        <p:strVal val="visible"/>
                                      </p:to>
                                    </p:set>
                                    <p:anim calcmode="lin" valueType="num">
                                      <p:cBhvr additive="repl">
                                        <p:cTn id="85" dur="500" fill="hold"/>
                                        <p:tgtEl>
                                          <p:spTgt spid="496">
                                            <p:txEl>
                                              <p:pRg st="9" end="9"/>
                                            </p:txEl>
                                          </p:spTgt>
                                        </p:tgtEl>
                                        <p:attrNameLst>
                                          <p:attrName>ppt_x</p:attrName>
                                        </p:attrNameLst>
                                      </p:cBhvr>
                                      <p:tavLst>
                                        <p:tav tm="0">
                                          <p:val>
                                            <p:strVal val="#ppt_x"/>
                                          </p:val>
                                        </p:tav>
                                        <p:tav tm="100000">
                                          <p:val>
                                            <p:strVal val="#ppt_x"/>
                                          </p:val>
                                        </p:tav>
                                      </p:tavLst>
                                    </p:anim>
                                    <p:anim calcmode="lin" valueType="num">
                                      <p:cBhvr additive="repl">
                                        <p:cTn id="86" dur="500" fill="hold"/>
                                        <p:tgtEl>
                                          <p:spTgt spid="496">
                                            <p:txEl>
                                              <p:pRg st="9" end="9"/>
                                            </p:txEl>
                                          </p:spTgt>
                                        </p:tgtEl>
                                        <p:attrNameLst>
                                          <p:attrName>ppt_y</p:attrName>
                                        </p:attrNameLst>
                                      </p:cBhvr>
                                      <p:tavLst>
                                        <p:tav tm="0">
                                          <p:val>
                                            <p:strVal val="1+#ppt_h/2"/>
                                          </p:val>
                                        </p:tav>
                                        <p:tav tm="100000">
                                          <p:val>
                                            <p:strVal val="#ppt_y"/>
                                          </p:val>
                                        </p:tav>
                                      </p:tavLst>
                                    </p:anim>
                                  </p:childTnLst>
                                </p:cTn>
                              </p:par>
                              <p:par>
                                <p:cTn id="87" nodeType="withEffect" fill="hold" presetClass="entr" presetID="2" presetSubtype="4">
                                  <p:stCondLst>
                                    <p:cond delay="0"/>
                                  </p:stCondLst>
                                  <p:childTnLst>
                                    <p:set>
                                      <p:cBhvr>
                                        <p:cTn id="88" dur="1" fill="hold">
                                          <p:stCondLst>
                                            <p:cond delay="0"/>
                                          </p:stCondLst>
                                        </p:cTn>
                                        <p:tgtEl>
                                          <p:spTgt spid="496">
                                            <p:txEl>
                                              <p:pRg st="10" end="10"/>
                                            </p:txEl>
                                          </p:spTgt>
                                        </p:tgtEl>
                                        <p:attrNameLst>
                                          <p:attrName>style.visibility</p:attrName>
                                        </p:attrNameLst>
                                      </p:cBhvr>
                                      <p:to>
                                        <p:strVal val="visible"/>
                                      </p:to>
                                    </p:set>
                                    <p:anim calcmode="lin" valueType="num">
                                      <p:cBhvr additive="repl">
                                        <p:cTn id="89" dur="500" fill="hold"/>
                                        <p:tgtEl>
                                          <p:spTgt spid="496">
                                            <p:txEl>
                                              <p:pRg st="10" end="10"/>
                                            </p:txEl>
                                          </p:spTgt>
                                        </p:tgtEl>
                                        <p:attrNameLst>
                                          <p:attrName>ppt_x</p:attrName>
                                        </p:attrNameLst>
                                      </p:cBhvr>
                                      <p:tavLst>
                                        <p:tav tm="0">
                                          <p:val>
                                            <p:strVal val="#ppt_x"/>
                                          </p:val>
                                        </p:tav>
                                        <p:tav tm="100000">
                                          <p:val>
                                            <p:strVal val="#ppt_x"/>
                                          </p:val>
                                        </p:tav>
                                      </p:tavLst>
                                    </p:anim>
                                    <p:anim calcmode="lin" valueType="num">
                                      <p:cBhvr additive="repl">
                                        <p:cTn id="90" dur="500" fill="hold"/>
                                        <p:tgtEl>
                                          <p:spTgt spid="49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6" presetSubtype="21">
                                  <p:stCondLst>
                                    <p:cond delay="0"/>
                                  </p:stCondLst>
                                  <p:childTnLst>
                                    <p:set>
                                      <p:cBhvr>
                                        <p:cTn id="94" dur="1" fill="hold">
                                          <p:stCondLst>
                                            <p:cond delay="0"/>
                                          </p:stCondLst>
                                        </p:cTn>
                                        <p:tgtEl>
                                          <p:spTgt spid="497"/>
                                        </p:tgtEl>
                                        <p:attrNameLst>
                                          <p:attrName>style.visibility</p:attrName>
                                        </p:attrNameLst>
                                      </p:cBhvr>
                                      <p:to>
                                        <p:strVal val="visible"/>
                                      </p:to>
                                    </p:set>
                                    <p:animEffect filter="barn(inVertical)" transition="in">
                                      <p:cBhvr additive="repl">
                                        <p:cTn id="95" dur="5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title"/>
          </p:nvPr>
        </p:nvSpPr>
        <p:spPr>
          <a:xfrm>
            <a:off x="1043640" y="1027800"/>
            <a:ext cx="7024320" cy="496080"/>
          </a:xfrm>
          <a:prstGeom prst="rect">
            <a:avLst/>
          </a:prstGeom>
          <a:noFill/>
          <a:ln w="0">
            <a:noFill/>
          </a:ln>
        </p:spPr>
        <p:txBody>
          <a:bodyPr lIns="91440" rIns="91440" tIns="45720" bIns="45720" anchor="b">
            <a:noAutofit/>
          </a:bodyPr>
          <a:p>
            <a:pPr indent="0" defTabSz="914400">
              <a:lnSpc>
                <a:spcPct val="100000"/>
              </a:lnSpc>
              <a:buNone/>
            </a:pPr>
            <a:r>
              <a:rPr b="0" lang="en-US" sz="3200" spc="-1" strike="noStrike">
                <a:solidFill>
                  <a:schemeClr val="accent3">
                    <a:lumMod val="60000"/>
                    <a:lumOff val="40000"/>
                  </a:schemeClr>
                </a:solidFill>
                <a:latin typeface="Century Gothic"/>
              </a:rPr>
              <a:t>Vulnerabilities, Threats and Attacks</a:t>
            </a:r>
            <a:endParaRPr b="0" lang="en-US" sz="3200" spc="-1" strike="noStrike">
              <a:solidFill>
                <a:schemeClr val="dk1"/>
              </a:solidFill>
              <a:latin typeface="Century Gothic"/>
            </a:endParaRPr>
          </a:p>
        </p:txBody>
      </p:sp>
      <p:sp>
        <p:nvSpPr>
          <p:cNvPr id="499" name="PlaceHolder 2"/>
          <p:cNvSpPr>
            <a:spLocks noGrp="1"/>
          </p:cNvSpPr>
          <p:nvPr>
            <p:ph/>
          </p:nvPr>
        </p:nvSpPr>
        <p:spPr>
          <a:xfrm>
            <a:off x="467640" y="1905120"/>
            <a:ext cx="7990560" cy="4267080"/>
          </a:xfrm>
          <a:prstGeom prst="rect">
            <a:avLst/>
          </a:prstGeom>
          <a:noFill/>
          <a:ln w="0">
            <a:noFill/>
          </a:ln>
        </p:spPr>
        <p:txBody>
          <a:bodyPr lIns="91440" rIns="91440" tIns="45720" bIns="45720" anchor="t">
            <a:normAutofit fontScale="84133"/>
          </a:bodyPr>
          <a:p>
            <a:pPr marL="343080" indent="-274320" defTabSz="914400">
              <a:lnSpc>
                <a:spcPct val="100000"/>
              </a:lnSpc>
              <a:spcBef>
                <a:spcPts val="519"/>
              </a:spcBef>
              <a:buClr>
                <a:srgbClr val="ffa466"/>
              </a:buClr>
              <a:buSzPct val="130000"/>
              <a:buFont typeface="Wingdings 2" charset="2"/>
              <a:buChar char=""/>
            </a:pPr>
            <a:r>
              <a:rPr b="0" lang="en-US" sz="2590" spc="-1" strike="noStrike">
                <a:solidFill>
                  <a:schemeClr val="dk2"/>
                </a:solidFill>
                <a:latin typeface="Century Gothic"/>
              </a:rPr>
              <a:t>Categories of vulnerabilities</a:t>
            </a:r>
            <a:endParaRPr b="0" lang="en-US" sz="259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Corrupted (loss of integrity)</a:t>
            </a:r>
            <a:endParaRPr b="0" lang="en-US" sz="20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Leaky (loss of confidentiality)</a:t>
            </a:r>
            <a:endParaRPr b="0" lang="en-US" sz="20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Unavailable or very slow (loss of availability)</a:t>
            </a:r>
            <a:endParaRPr b="0" lang="en-US" sz="2000" spc="-1" strike="noStrike">
              <a:solidFill>
                <a:schemeClr val="dk2"/>
              </a:solidFill>
              <a:latin typeface="Century Gothic"/>
            </a:endParaRPr>
          </a:p>
          <a:p>
            <a:pPr lvl="1" marL="343080" indent="-343080" defTabSz="914400">
              <a:lnSpc>
                <a:spcPct val="100000"/>
              </a:lnSpc>
              <a:spcBef>
                <a:spcPts val="519"/>
              </a:spcBef>
              <a:buClr>
                <a:srgbClr val="ffa466"/>
              </a:buClr>
              <a:buSzPct val="130000"/>
              <a:buFont typeface="Arial"/>
              <a:buChar char="•"/>
            </a:pPr>
            <a:r>
              <a:rPr b="0" lang="en-US" sz="2590" spc="-1" strike="noStrike">
                <a:solidFill>
                  <a:schemeClr val="dk2"/>
                </a:solidFill>
                <a:latin typeface="Century Gothic"/>
              </a:rPr>
              <a:t>Threats</a:t>
            </a:r>
            <a:endParaRPr b="0" lang="en-US" sz="259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Capable of exploiting vulnerabilities</a:t>
            </a:r>
            <a:endParaRPr b="0" lang="en-US" sz="20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Represent potential security harm to an asset</a:t>
            </a:r>
            <a:endParaRPr b="0" lang="en-US" sz="2000" spc="-1" strike="noStrike">
              <a:solidFill>
                <a:schemeClr val="dk2"/>
              </a:solidFill>
              <a:latin typeface="Century Gothic"/>
            </a:endParaRPr>
          </a:p>
          <a:p>
            <a:pPr lvl="1" marL="343080" indent="-343080" defTabSz="914400">
              <a:lnSpc>
                <a:spcPct val="100000"/>
              </a:lnSpc>
              <a:spcBef>
                <a:spcPts val="519"/>
              </a:spcBef>
              <a:buClr>
                <a:srgbClr val="ffa466"/>
              </a:buClr>
              <a:buSzPct val="130000"/>
              <a:buFont typeface="Arial"/>
              <a:buChar char="•"/>
            </a:pPr>
            <a:r>
              <a:rPr b="0" lang="en-US" sz="2590" spc="-1" strike="noStrike">
                <a:solidFill>
                  <a:schemeClr val="dk2"/>
                </a:solidFill>
                <a:latin typeface="Century Gothic"/>
              </a:rPr>
              <a:t>Attacks (threats carried out)</a:t>
            </a:r>
            <a:endParaRPr b="0" lang="en-US" sz="259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Passive – attempt to learn or make use of information from the system that does not affect system resources</a:t>
            </a:r>
            <a:endParaRPr b="0" lang="en-US" sz="20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Active – attempt to alter system resources or affect their operation</a:t>
            </a:r>
            <a:endParaRPr b="0" lang="en-US" sz="20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Insider – initiated by an entity inside the security parameter</a:t>
            </a:r>
            <a:endParaRPr b="0" lang="en-US" sz="20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Outsider – initiated from outside the parameter</a:t>
            </a:r>
            <a:endParaRPr b="0" lang="en-US" sz="2000" spc="-1" strike="noStrike">
              <a:solidFill>
                <a:schemeClr val="dk2"/>
              </a:solidFill>
              <a:latin typeface="Century Gothic"/>
            </a:endParaRPr>
          </a:p>
        </p:txBody>
      </p:sp>
    </p:spTree>
  </p:cSld>
  <mc:AlternateContent>
    <mc:Choice Requires="p14">
      <p:transition spd="slow" p14:dur="2000"/>
    </mc:Choice>
    <mc:Fallback>
      <p:transition spd="slow"/>
    </mc:Fallback>
  </mc:AlternateContent>
  <p:timing>
    <p:tnLst>
      <p:par>
        <p:cTn id="96" dur="indefinite" restart="never" nodeType="tmRoot">
          <p:childTnLst>
            <p:seq>
              <p:cTn id="97" dur="indefinite" nodeType="mainSeq">
                <p:childTnLst>
                  <p:par>
                    <p:cTn id="98" fill="hold">
                      <p:stCondLst>
                        <p:cond delay="0"/>
                      </p:stCondLst>
                      <p:childTnLst>
                        <p:par>
                          <p:cTn id="99" fill="hold">
                            <p:stCondLst>
                              <p:cond delay="0"/>
                            </p:stCondLst>
                            <p:childTnLst>
                              <p:par>
                                <p:cTn id="100" nodeType="withEffect" fill="hold" presetClass="entr" presetID="2" presetSubtype="4">
                                  <p:stCondLst>
                                    <p:cond delay="0"/>
                                  </p:stCondLst>
                                  <p:childTnLst>
                                    <p:set>
                                      <p:cBhvr>
                                        <p:cTn id="101" dur="1" fill="hold">
                                          <p:stCondLst>
                                            <p:cond delay="0"/>
                                          </p:stCondLst>
                                        </p:cTn>
                                        <p:tgtEl>
                                          <p:spTgt spid="499">
                                            <p:txEl>
                                              <p:pRg st="0" end="0"/>
                                            </p:txEl>
                                          </p:spTgt>
                                        </p:tgtEl>
                                        <p:attrNameLst>
                                          <p:attrName>style.visibility</p:attrName>
                                        </p:attrNameLst>
                                      </p:cBhvr>
                                      <p:to>
                                        <p:strVal val="visible"/>
                                      </p:to>
                                    </p:set>
                                    <p:anim calcmode="lin" valueType="num">
                                      <p:cBhvr additive="repl">
                                        <p:cTn id="102" dur="3000" fill="hold"/>
                                        <p:tgtEl>
                                          <p:spTgt spid="499">
                                            <p:txEl>
                                              <p:pRg st="0" end="0"/>
                                            </p:txEl>
                                          </p:spTgt>
                                        </p:tgtEl>
                                        <p:attrNameLst>
                                          <p:attrName>ppt_x</p:attrName>
                                        </p:attrNameLst>
                                      </p:cBhvr>
                                      <p:tavLst>
                                        <p:tav tm="0">
                                          <p:val>
                                            <p:strVal val="#ppt_x"/>
                                          </p:val>
                                        </p:tav>
                                        <p:tav tm="100000">
                                          <p:val>
                                            <p:strVal val="#ppt_x"/>
                                          </p:val>
                                        </p:tav>
                                      </p:tavLst>
                                    </p:anim>
                                    <p:anim calcmode="lin" valueType="num">
                                      <p:cBhvr additive="repl">
                                        <p:cTn id="103" dur="3000" fill="hold"/>
                                        <p:tgtEl>
                                          <p:spTgt spid="499">
                                            <p:txEl>
                                              <p:pRg st="0" end="0"/>
                                            </p:txEl>
                                          </p:spTgt>
                                        </p:tgtEl>
                                        <p:attrNameLst>
                                          <p:attrName>ppt_y</p:attrName>
                                        </p:attrNameLst>
                                      </p:cBhvr>
                                      <p:tavLst>
                                        <p:tav tm="0">
                                          <p:val>
                                            <p:strVal val="1+#ppt_h/2"/>
                                          </p:val>
                                        </p:tav>
                                        <p:tav tm="100000">
                                          <p:val>
                                            <p:strVal val="#ppt_y"/>
                                          </p:val>
                                        </p:tav>
                                      </p:tavLst>
                                    </p:anim>
                                  </p:childTnLst>
                                </p:cTn>
                              </p:par>
                              <p:par>
                                <p:cTn id="104" nodeType="withEffect" fill="hold" presetClass="entr" presetID="2" presetSubtype="4">
                                  <p:stCondLst>
                                    <p:cond delay="0"/>
                                  </p:stCondLst>
                                  <p:childTnLst>
                                    <p:set>
                                      <p:cBhvr>
                                        <p:cTn id="105" dur="1" fill="hold">
                                          <p:stCondLst>
                                            <p:cond delay="0"/>
                                          </p:stCondLst>
                                        </p:cTn>
                                        <p:tgtEl>
                                          <p:spTgt spid="499">
                                            <p:txEl>
                                              <p:pRg st="1" end="1"/>
                                            </p:txEl>
                                          </p:spTgt>
                                        </p:tgtEl>
                                        <p:attrNameLst>
                                          <p:attrName>style.visibility</p:attrName>
                                        </p:attrNameLst>
                                      </p:cBhvr>
                                      <p:to>
                                        <p:strVal val="visible"/>
                                      </p:to>
                                    </p:set>
                                    <p:anim calcmode="lin" valueType="num">
                                      <p:cBhvr additive="repl">
                                        <p:cTn id="106" dur="3000" fill="hold"/>
                                        <p:tgtEl>
                                          <p:spTgt spid="499">
                                            <p:txEl>
                                              <p:pRg st="1" end="1"/>
                                            </p:txEl>
                                          </p:spTgt>
                                        </p:tgtEl>
                                        <p:attrNameLst>
                                          <p:attrName>ppt_x</p:attrName>
                                        </p:attrNameLst>
                                      </p:cBhvr>
                                      <p:tavLst>
                                        <p:tav tm="0">
                                          <p:val>
                                            <p:strVal val="#ppt_x"/>
                                          </p:val>
                                        </p:tav>
                                        <p:tav tm="100000">
                                          <p:val>
                                            <p:strVal val="#ppt_x"/>
                                          </p:val>
                                        </p:tav>
                                      </p:tavLst>
                                    </p:anim>
                                    <p:anim calcmode="lin" valueType="num">
                                      <p:cBhvr additive="repl">
                                        <p:cTn id="107" dur="3000" fill="hold"/>
                                        <p:tgtEl>
                                          <p:spTgt spid="499">
                                            <p:txEl>
                                              <p:pRg st="1" end="1"/>
                                            </p:txEl>
                                          </p:spTgt>
                                        </p:tgtEl>
                                        <p:attrNameLst>
                                          <p:attrName>ppt_y</p:attrName>
                                        </p:attrNameLst>
                                      </p:cBhvr>
                                      <p:tavLst>
                                        <p:tav tm="0">
                                          <p:val>
                                            <p:strVal val="1+#ppt_h/2"/>
                                          </p:val>
                                        </p:tav>
                                        <p:tav tm="100000">
                                          <p:val>
                                            <p:strVal val="#ppt_y"/>
                                          </p:val>
                                        </p:tav>
                                      </p:tavLst>
                                    </p:anim>
                                  </p:childTnLst>
                                </p:cTn>
                              </p:par>
                              <p:par>
                                <p:cTn id="108" nodeType="withEffect" fill="hold" presetClass="entr" presetID="2" presetSubtype="4">
                                  <p:stCondLst>
                                    <p:cond delay="0"/>
                                  </p:stCondLst>
                                  <p:childTnLst>
                                    <p:set>
                                      <p:cBhvr>
                                        <p:cTn id="109" dur="1" fill="hold">
                                          <p:stCondLst>
                                            <p:cond delay="0"/>
                                          </p:stCondLst>
                                        </p:cTn>
                                        <p:tgtEl>
                                          <p:spTgt spid="499">
                                            <p:txEl>
                                              <p:pRg st="2" end="2"/>
                                            </p:txEl>
                                          </p:spTgt>
                                        </p:tgtEl>
                                        <p:attrNameLst>
                                          <p:attrName>style.visibility</p:attrName>
                                        </p:attrNameLst>
                                      </p:cBhvr>
                                      <p:to>
                                        <p:strVal val="visible"/>
                                      </p:to>
                                    </p:set>
                                    <p:anim calcmode="lin" valueType="num">
                                      <p:cBhvr additive="repl">
                                        <p:cTn id="110" dur="3000" fill="hold"/>
                                        <p:tgtEl>
                                          <p:spTgt spid="499">
                                            <p:txEl>
                                              <p:pRg st="2" end="2"/>
                                            </p:txEl>
                                          </p:spTgt>
                                        </p:tgtEl>
                                        <p:attrNameLst>
                                          <p:attrName>ppt_x</p:attrName>
                                        </p:attrNameLst>
                                      </p:cBhvr>
                                      <p:tavLst>
                                        <p:tav tm="0">
                                          <p:val>
                                            <p:strVal val="#ppt_x"/>
                                          </p:val>
                                        </p:tav>
                                        <p:tav tm="100000">
                                          <p:val>
                                            <p:strVal val="#ppt_x"/>
                                          </p:val>
                                        </p:tav>
                                      </p:tavLst>
                                    </p:anim>
                                    <p:anim calcmode="lin" valueType="num">
                                      <p:cBhvr additive="repl">
                                        <p:cTn id="111" dur="3000" fill="hold"/>
                                        <p:tgtEl>
                                          <p:spTgt spid="499">
                                            <p:txEl>
                                              <p:pRg st="2" end="2"/>
                                            </p:txEl>
                                          </p:spTgt>
                                        </p:tgtEl>
                                        <p:attrNameLst>
                                          <p:attrName>ppt_y</p:attrName>
                                        </p:attrNameLst>
                                      </p:cBhvr>
                                      <p:tavLst>
                                        <p:tav tm="0">
                                          <p:val>
                                            <p:strVal val="1+#ppt_h/2"/>
                                          </p:val>
                                        </p:tav>
                                        <p:tav tm="100000">
                                          <p:val>
                                            <p:strVal val="#ppt_y"/>
                                          </p:val>
                                        </p:tav>
                                      </p:tavLst>
                                    </p:anim>
                                  </p:childTnLst>
                                </p:cTn>
                              </p:par>
                              <p:par>
                                <p:cTn id="112" nodeType="withEffect" fill="hold" presetClass="entr" presetID="2" presetSubtype="4">
                                  <p:stCondLst>
                                    <p:cond delay="0"/>
                                  </p:stCondLst>
                                  <p:childTnLst>
                                    <p:set>
                                      <p:cBhvr>
                                        <p:cTn id="113" dur="1" fill="hold">
                                          <p:stCondLst>
                                            <p:cond delay="0"/>
                                          </p:stCondLst>
                                        </p:cTn>
                                        <p:tgtEl>
                                          <p:spTgt spid="499">
                                            <p:txEl>
                                              <p:pRg st="3" end="3"/>
                                            </p:txEl>
                                          </p:spTgt>
                                        </p:tgtEl>
                                        <p:attrNameLst>
                                          <p:attrName>style.visibility</p:attrName>
                                        </p:attrNameLst>
                                      </p:cBhvr>
                                      <p:to>
                                        <p:strVal val="visible"/>
                                      </p:to>
                                    </p:set>
                                    <p:anim calcmode="lin" valueType="num">
                                      <p:cBhvr additive="repl">
                                        <p:cTn id="114" dur="3000" fill="hold"/>
                                        <p:tgtEl>
                                          <p:spTgt spid="499">
                                            <p:txEl>
                                              <p:pRg st="3" end="3"/>
                                            </p:txEl>
                                          </p:spTgt>
                                        </p:tgtEl>
                                        <p:attrNameLst>
                                          <p:attrName>ppt_x</p:attrName>
                                        </p:attrNameLst>
                                      </p:cBhvr>
                                      <p:tavLst>
                                        <p:tav tm="0">
                                          <p:val>
                                            <p:strVal val="#ppt_x"/>
                                          </p:val>
                                        </p:tav>
                                        <p:tav tm="100000">
                                          <p:val>
                                            <p:strVal val="#ppt_x"/>
                                          </p:val>
                                        </p:tav>
                                      </p:tavLst>
                                    </p:anim>
                                    <p:anim calcmode="lin" valueType="num">
                                      <p:cBhvr additive="repl">
                                        <p:cTn id="115" dur="3000" fill="hold"/>
                                        <p:tgtEl>
                                          <p:spTgt spid="499">
                                            <p:txEl>
                                              <p:pRg st="3" end="3"/>
                                            </p:txEl>
                                          </p:spTgt>
                                        </p:tgtEl>
                                        <p:attrNameLst>
                                          <p:attrName>ppt_y</p:attrName>
                                        </p:attrNameLst>
                                      </p:cBhvr>
                                      <p:tavLst>
                                        <p:tav tm="0">
                                          <p:val>
                                            <p:strVal val="1+#ppt_h/2"/>
                                          </p:val>
                                        </p:tav>
                                        <p:tav tm="100000">
                                          <p:val>
                                            <p:strVal val="#ppt_y"/>
                                          </p:val>
                                        </p:tav>
                                      </p:tavLst>
                                    </p:anim>
                                  </p:childTnLst>
                                </p:cTn>
                              </p:par>
                              <p:par>
                                <p:cTn id="116" nodeType="withEffect" fill="hold" presetClass="entr" presetID="2" presetSubtype="4">
                                  <p:stCondLst>
                                    <p:cond delay="0"/>
                                  </p:stCondLst>
                                  <p:childTnLst>
                                    <p:set>
                                      <p:cBhvr>
                                        <p:cTn id="117" dur="1" fill="hold">
                                          <p:stCondLst>
                                            <p:cond delay="0"/>
                                          </p:stCondLst>
                                        </p:cTn>
                                        <p:tgtEl>
                                          <p:spTgt spid="499">
                                            <p:txEl>
                                              <p:pRg st="4" end="4"/>
                                            </p:txEl>
                                          </p:spTgt>
                                        </p:tgtEl>
                                        <p:attrNameLst>
                                          <p:attrName>style.visibility</p:attrName>
                                        </p:attrNameLst>
                                      </p:cBhvr>
                                      <p:to>
                                        <p:strVal val="visible"/>
                                      </p:to>
                                    </p:set>
                                    <p:anim calcmode="lin" valueType="num">
                                      <p:cBhvr additive="repl">
                                        <p:cTn id="118" dur="3000" fill="hold"/>
                                        <p:tgtEl>
                                          <p:spTgt spid="499">
                                            <p:txEl>
                                              <p:pRg st="4" end="4"/>
                                            </p:txEl>
                                          </p:spTgt>
                                        </p:tgtEl>
                                        <p:attrNameLst>
                                          <p:attrName>ppt_x</p:attrName>
                                        </p:attrNameLst>
                                      </p:cBhvr>
                                      <p:tavLst>
                                        <p:tav tm="0">
                                          <p:val>
                                            <p:strVal val="#ppt_x"/>
                                          </p:val>
                                        </p:tav>
                                        <p:tav tm="100000">
                                          <p:val>
                                            <p:strVal val="#ppt_x"/>
                                          </p:val>
                                        </p:tav>
                                      </p:tavLst>
                                    </p:anim>
                                    <p:anim calcmode="lin" valueType="num">
                                      <p:cBhvr additive="repl">
                                        <p:cTn id="119" dur="3000" fill="hold"/>
                                        <p:tgtEl>
                                          <p:spTgt spid="499">
                                            <p:txEl>
                                              <p:pRg st="4" end="4"/>
                                            </p:txEl>
                                          </p:spTgt>
                                        </p:tgtEl>
                                        <p:attrNameLst>
                                          <p:attrName>ppt_y</p:attrName>
                                        </p:attrNameLst>
                                      </p:cBhvr>
                                      <p:tavLst>
                                        <p:tav tm="0">
                                          <p:val>
                                            <p:strVal val="1+#ppt_h/2"/>
                                          </p:val>
                                        </p:tav>
                                        <p:tav tm="100000">
                                          <p:val>
                                            <p:strVal val="#ppt_y"/>
                                          </p:val>
                                        </p:tav>
                                      </p:tavLst>
                                    </p:anim>
                                  </p:childTnLst>
                                </p:cTn>
                              </p:par>
                              <p:par>
                                <p:cTn id="120" nodeType="withEffect" fill="hold" presetClass="entr" presetID="2" presetSubtype="4">
                                  <p:stCondLst>
                                    <p:cond delay="0"/>
                                  </p:stCondLst>
                                  <p:childTnLst>
                                    <p:set>
                                      <p:cBhvr>
                                        <p:cTn id="121" dur="1" fill="hold">
                                          <p:stCondLst>
                                            <p:cond delay="0"/>
                                          </p:stCondLst>
                                        </p:cTn>
                                        <p:tgtEl>
                                          <p:spTgt spid="499">
                                            <p:txEl>
                                              <p:pRg st="5" end="5"/>
                                            </p:txEl>
                                          </p:spTgt>
                                        </p:tgtEl>
                                        <p:attrNameLst>
                                          <p:attrName>style.visibility</p:attrName>
                                        </p:attrNameLst>
                                      </p:cBhvr>
                                      <p:to>
                                        <p:strVal val="visible"/>
                                      </p:to>
                                    </p:set>
                                    <p:anim calcmode="lin" valueType="num">
                                      <p:cBhvr additive="repl">
                                        <p:cTn id="122" dur="3000" fill="hold"/>
                                        <p:tgtEl>
                                          <p:spTgt spid="499">
                                            <p:txEl>
                                              <p:pRg st="5" end="5"/>
                                            </p:txEl>
                                          </p:spTgt>
                                        </p:tgtEl>
                                        <p:attrNameLst>
                                          <p:attrName>ppt_x</p:attrName>
                                        </p:attrNameLst>
                                      </p:cBhvr>
                                      <p:tavLst>
                                        <p:tav tm="0">
                                          <p:val>
                                            <p:strVal val="#ppt_x"/>
                                          </p:val>
                                        </p:tav>
                                        <p:tav tm="100000">
                                          <p:val>
                                            <p:strVal val="#ppt_x"/>
                                          </p:val>
                                        </p:tav>
                                      </p:tavLst>
                                    </p:anim>
                                    <p:anim calcmode="lin" valueType="num">
                                      <p:cBhvr additive="repl">
                                        <p:cTn id="123" dur="3000" fill="hold"/>
                                        <p:tgtEl>
                                          <p:spTgt spid="499">
                                            <p:txEl>
                                              <p:pRg st="5" end="5"/>
                                            </p:txEl>
                                          </p:spTgt>
                                        </p:tgtEl>
                                        <p:attrNameLst>
                                          <p:attrName>ppt_y</p:attrName>
                                        </p:attrNameLst>
                                      </p:cBhvr>
                                      <p:tavLst>
                                        <p:tav tm="0">
                                          <p:val>
                                            <p:strVal val="1+#ppt_h/2"/>
                                          </p:val>
                                        </p:tav>
                                        <p:tav tm="100000">
                                          <p:val>
                                            <p:strVal val="#ppt_y"/>
                                          </p:val>
                                        </p:tav>
                                      </p:tavLst>
                                    </p:anim>
                                  </p:childTnLst>
                                </p:cTn>
                              </p:par>
                              <p:par>
                                <p:cTn id="124" nodeType="withEffect" fill="hold" presetClass="entr" presetID="2" presetSubtype="4">
                                  <p:stCondLst>
                                    <p:cond delay="0"/>
                                  </p:stCondLst>
                                  <p:childTnLst>
                                    <p:set>
                                      <p:cBhvr>
                                        <p:cTn id="125" dur="1" fill="hold">
                                          <p:stCondLst>
                                            <p:cond delay="0"/>
                                          </p:stCondLst>
                                        </p:cTn>
                                        <p:tgtEl>
                                          <p:spTgt spid="499">
                                            <p:txEl>
                                              <p:pRg st="6" end="6"/>
                                            </p:txEl>
                                          </p:spTgt>
                                        </p:tgtEl>
                                        <p:attrNameLst>
                                          <p:attrName>style.visibility</p:attrName>
                                        </p:attrNameLst>
                                      </p:cBhvr>
                                      <p:to>
                                        <p:strVal val="visible"/>
                                      </p:to>
                                    </p:set>
                                    <p:anim calcmode="lin" valueType="num">
                                      <p:cBhvr additive="repl">
                                        <p:cTn id="126" dur="3000" fill="hold"/>
                                        <p:tgtEl>
                                          <p:spTgt spid="499">
                                            <p:txEl>
                                              <p:pRg st="6" end="6"/>
                                            </p:txEl>
                                          </p:spTgt>
                                        </p:tgtEl>
                                        <p:attrNameLst>
                                          <p:attrName>ppt_x</p:attrName>
                                        </p:attrNameLst>
                                      </p:cBhvr>
                                      <p:tavLst>
                                        <p:tav tm="0">
                                          <p:val>
                                            <p:strVal val="#ppt_x"/>
                                          </p:val>
                                        </p:tav>
                                        <p:tav tm="100000">
                                          <p:val>
                                            <p:strVal val="#ppt_x"/>
                                          </p:val>
                                        </p:tav>
                                      </p:tavLst>
                                    </p:anim>
                                    <p:anim calcmode="lin" valueType="num">
                                      <p:cBhvr additive="repl">
                                        <p:cTn id="127" dur="3000" fill="hold"/>
                                        <p:tgtEl>
                                          <p:spTgt spid="499">
                                            <p:txEl>
                                              <p:pRg st="6" end="6"/>
                                            </p:txEl>
                                          </p:spTgt>
                                        </p:tgtEl>
                                        <p:attrNameLst>
                                          <p:attrName>ppt_y</p:attrName>
                                        </p:attrNameLst>
                                      </p:cBhvr>
                                      <p:tavLst>
                                        <p:tav tm="0">
                                          <p:val>
                                            <p:strVal val="1+#ppt_h/2"/>
                                          </p:val>
                                        </p:tav>
                                        <p:tav tm="100000">
                                          <p:val>
                                            <p:strVal val="#ppt_y"/>
                                          </p:val>
                                        </p:tav>
                                      </p:tavLst>
                                    </p:anim>
                                  </p:childTnLst>
                                </p:cTn>
                              </p:par>
                              <p:par>
                                <p:cTn id="128" nodeType="withEffect" fill="hold" presetClass="entr" presetID="2" presetSubtype="4">
                                  <p:stCondLst>
                                    <p:cond delay="0"/>
                                  </p:stCondLst>
                                  <p:childTnLst>
                                    <p:set>
                                      <p:cBhvr>
                                        <p:cTn id="129" dur="1" fill="hold">
                                          <p:stCondLst>
                                            <p:cond delay="0"/>
                                          </p:stCondLst>
                                        </p:cTn>
                                        <p:tgtEl>
                                          <p:spTgt spid="499">
                                            <p:txEl>
                                              <p:pRg st="7" end="7"/>
                                            </p:txEl>
                                          </p:spTgt>
                                        </p:tgtEl>
                                        <p:attrNameLst>
                                          <p:attrName>style.visibility</p:attrName>
                                        </p:attrNameLst>
                                      </p:cBhvr>
                                      <p:to>
                                        <p:strVal val="visible"/>
                                      </p:to>
                                    </p:set>
                                    <p:anim calcmode="lin" valueType="num">
                                      <p:cBhvr additive="repl">
                                        <p:cTn id="130" dur="3000" fill="hold"/>
                                        <p:tgtEl>
                                          <p:spTgt spid="499">
                                            <p:txEl>
                                              <p:pRg st="7" end="7"/>
                                            </p:txEl>
                                          </p:spTgt>
                                        </p:tgtEl>
                                        <p:attrNameLst>
                                          <p:attrName>ppt_x</p:attrName>
                                        </p:attrNameLst>
                                      </p:cBhvr>
                                      <p:tavLst>
                                        <p:tav tm="0">
                                          <p:val>
                                            <p:strVal val="#ppt_x"/>
                                          </p:val>
                                        </p:tav>
                                        <p:tav tm="100000">
                                          <p:val>
                                            <p:strVal val="#ppt_x"/>
                                          </p:val>
                                        </p:tav>
                                      </p:tavLst>
                                    </p:anim>
                                    <p:anim calcmode="lin" valueType="num">
                                      <p:cBhvr additive="repl">
                                        <p:cTn id="131" dur="3000" fill="hold"/>
                                        <p:tgtEl>
                                          <p:spTgt spid="499">
                                            <p:txEl>
                                              <p:pRg st="7" end="7"/>
                                            </p:txEl>
                                          </p:spTgt>
                                        </p:tgtEl>
                                        <p:attrNameLst>
                                          <p:attrName>ppt_y</p:attrName>
                                        </p:attrNameLst>
                                      </p:cBhvr>
                                      <p:tavLst>
                                        <p:tav tm="0">
                                          <p:val>
                                            <p:strVal val="1+#ppt_h/2"/>
                                          </p:val>
                                        </p:tav>
                                        <p:tav tm="100000">
                                          <p:val>
                                            <p:strVal val="#ppt_y"/>
                                          </p:val>
                                        </p:tav>
                                      </p:tavLst>
                                    </p:anim>
                                  </p:childTnLst>
                                </p:cTn>
                              </p:par>
                              <p:par>
                                <p:cTn id="132" nodeType="withEffect" fill="hold" presetClass="entr" presetID="2" presetSubtype="4">
                                  <p:stCondLst>
                                    <p:cond delay="0"/>
                                  </p:stCondLst>
                                  <p:childTnLst>
                                    <p:set>
                                      <p:cBhvr>
                                        <p:cTn id="133" dur="1" fill="hold">
                                          <p:stCondLst>
                                            <p:cond delay="0"/>
                                          </p:stCondLst>
                                        </p:cTn>
                                        <p:tgtEl>
                                          <p:spTgt spid="499">
                                            <p:txEl>
                                              <p:pRg st="8" end="8"/>
                                            </p:txEl>
                                          </p:spTgt>
                                        </p:tgtEl>
                                        <p:attrNameLst>
                                          <p:attrName>style.visibility</p:attrName>
                                        </p:attrNameLst>
                                      </p:cBhvr>
                                      <p:to>
                                        <p:strVal val="visible"/>
                                      </p:to>
                                    </p:set>
                                    <p:anim calcmode="lin" valueType="num">
                                      <p:cBhvr additive="repl">
                                        <p:cTn id="134" dur="3000" fill="hold"/>
                                        <p:tgtEl>
                                          <p:spTgt spid="499">
                                            <p:txEl>
                                              <p:pRg st="8" end="8"/>
                                            </p:txEl>
                                          </p:spTgt>
                                        </p:tgtEl>
                                        <p:attrNameLst>
                                          <p:attrName>ppt_x</p:attrName>
                                        </p:attrNameLst>
                                      </p:cBhvr>
                                      <p:tavLst>
                                        <p:tav tm="0">
                                          <p:val>
                                            <p:strVal val="#ppt_x"/>
                                          </p:val>
                                        </p:tav>
                                        <p:tav tm="100000">
                                          <p:val>
                                            <p:strVal val="#ppt_x"/>
                                          </p:val>
                                        </p:tav>
                                      </p:tavLst>
                                    </p:anim>
                                    <p:anim calcmode="lin" valueType="num">
                                      <p:cBhvr additive="repl">
                                        <p:cTn id="135" dur="3000" fill="hold"/>
                                        <p:tgtEl>
                                          <p:spTgt spid="499">
                                            <p:txEl>
                                              <p:pRg st="8" end="8"/>
                                            </p:txEl>
                                          </p:spTgt>
                                        </p:tgtEl>
                                        <p:attrNameLst>
                                          <p:attrName>ppt_y</p:attrName>
                                        </p:attrNameLst>
                                      </p:cBhvr>
                                      <p:tavLst>
                                        <p:tav tm="0">
                                          <p:val>
                                            <p:strVal val="1+#ppt_h/2"/>
                                          </p:val>
                                        </p:tav>
                                        <p:tav tm="100000">
                                          <p:val>
                                            <p:strVal val="#ppt_y"/>
                                          </p:val>
                                        </p:tav>
                                      </p:tavLst>
                                    </p:anim>
                                  </p:childTnLst>
                                </p:cTn>
                              </p:par>
                              <p:par>
                                <p:cTn id="136" nodeType="withEffect" fill="hold" presetClass="entr" presetID="2" presetSubtype="4">
                                  <p:stCondLst>
                                    <p:cond delay="0"/>
                                  </p:stCondLst>
                                  <p:childTnLst>
                                    <p:set>
                                      <p:cBhvr>
                                        <p:cTn id="137" dur="1" fill="hold">
                                          <p:stCondLst>
                                            <p:cond delay="0"/>
                                          </p:stCondLst>
                                        </p:cTn>
                                        <p:tgtEl>
                                          <p:spTgt spid="499">
                                            <p:txEl>
                                              <p:pRg st="9" end="9"/>
                                            </p:txEl>
                                          </p:spTgt>
                                        </p:tgtEl>
                                        <p:attrNameLst>
                                          <p:attrName>style.visibility</p:attrName>
                                        </p:attrNameLst>
                                      </p:cBhvr>
                                      <p:to>
                                        <p:strVal val="visible"/>
                                      </p:to>
                                    </p:set>
                                    <p:anim calcmode="lin" valueType="num">
                                      <p:cBhvr additive="repl">
                                        <p:cTn id="138" dur="3000" fill="hold"/>
                                        <p:tgtEl>
                                          <p:spTgt spid="499">
                                            <p:txEl>
                                              <p:pRg st="9" end="9"/>
                                            </p:txEl>
                                          </p:spTgt>
                                        </p:tgtEl>
                                        <p:attrNameLst>
                                          <p:attrName>ppt_x</p:attrName>
                                        </p:attrNameLst>
                                      </p:cBhvr>
                                      <p:tavLst>
                                        <p:tav tm="0">
                                          <p:val>
                                            <p:strVal val="#ppt_x"/>
                                          </p:val>
                                        </p:tav>
                                        <p:tav tm="100000">
                                          <p:val>
                                            <p:strVal val="#ppt_x"/>
                                          </p:val>
                                        </p:tav>
                                      </p:tavLst>
                                    </p:anim>
                                    <p:anim calcmode="lin" valueType="num">
                                      <p:cBhvr additive="repl">
                                        <p:cTn id="139" dur="3000" fill="hold"/>
                                        <p:tgtEl>
                                          <p:spTgt spid="499">
                                            <p:txEl>
                                              <p:pRg st="9" end="9"/>
                                            </p:txEl>
                                          </p:spTgt>
                                        </p:tgtEl>
                                        <p:attrNameLst>
                                          <p:attrName>ppt_y</p:attrName>
                                        </p:attrNameLst>
                                      </p:cBhvr>
                                      <p:tavLst>
                                        <p:tav tm="0">
                                          <p:val>
                                            <p:strVal val="1+#ppt_h/2"/>
                                          </p:val>
                                        </p:tav>
                                        <p:tav tm="100000">
                                          <p:val>
                                            <p:strVal val="#ppt_y"/>
                                          </p:val>
                                        </p:tav>
                                      </p:tavLst>
                                    </p:anim>
                                  </p:childTnLst>
                                </p:cTn>
                              </p:par>
                              <p:par>
                                <p:cTn id="140" nodeType="withEffect" fill="hold" presetClass="entr" presetID="2" presetSubtype="4">
                                  <p:stCondLst>
                                    <p:cond delay="0"/>
                                  </p:stCondLst>
                                  <p:childTnLst>
                                    <p:set>
                                      <p:cBhvr>
                                        <p:cTn id="141" dur="1" fill="hold">
                                          <p:stCondLst>
                                            <p:cond delay="0"/>
                                          </p:stCondLst>
                                        </p:cTn>
                                        <p:tgtEl>
                                          <p:spTgt spid="499">
                                            <p:txEl>
                                              <p:pRg st="10" end="10"/>
                                            </p:txEl>
                                          </p:spTgt>
                                        </p:tgtEl>
                                        <p:attrNameLst>
                                          <p:attrName>style.visibility</p:attrName>
                                        </p:attrNameLst>
                                      </p:cBhvr>
                                      <p:to>
                                        <p:strVal val="visible"/>
                                      </p:to>
                                    </p:set>
                                    <p:anim calcmode="lin" valueType="num">
                                      <p:cBhvr additive="repl">
                                        <p:cTn id="142" dur="3000" fill="hold"/>
                                        <p:tgtEl>
                                          <p:spTgt spid="499">
                                            <p:txEl>
                                              <p:pRg st="10" end="10"/>
                                            </p:txEl>
                                          </p:spTgt>
                                        </p:tgtEl>
                                        <p:attrNameLst>
                                          <p:attrName>ppt_x</p:attrName>
                                        </p:attrNameLst>
                                      </p:cBhvr>
                                      <p:tavLst>
                                        <p:tav tm="0">
                                          <p:val>
                                            <p:strVal val="#ppt_x"/>
                                          </p:val>
                                        </p:tav>
                                        <p:tav tm="100000">
                                          <p:val>
                                            <p:strVal val="#ppt_x"/>
                                          </p:val>
                                        </p:tav>
                                      </p:tavLst>
                                    </p:anim>
                                    <p:anim calcmode="lin" valueType="num">
                                      <p:cBhvr additive="repl">
                                        <p:cTn id="143" dur="3000" fill="hold"/>
                                        <p:tgtEl>
                                          <p:spTgt spid="499">
                                            <p:txEl>
                                              <p:pRg st="10" end="10"/>
                                            </p:txEl>
                                          </p:spTgt>
                                        </p:tgtEl>
                                        <p:attrNameLst>
                                          <p:attrName>ppt_y</p:attrName>
                                        </p:attrNameLst>
                                      </p:cBhvr>
                                      <p:tavLst>
                                        <p:tav tm="0">
                                          <p:val>
                                            <p:strVal val="1+#ppt_h/2"/>
                                          </p:val>
                                        </p:tav>
                                        <p:tav tm="100000">
                                          <p:val>
                                            <p:strVal val="#ppt_y"/>
                                          </p:val>
                                        </p:tav>
                                      </p:tavLst>
                                    </p:anim>
                                  </p:childTnLst>
                                </p:cTn>
                              </p:par>
                              <p:par>
                                <p:cTn id="144" nodeType="withEffect" fill="hold" presetClass="entr" presetID="2" presetSubtype="4">
                                  <p:stCondLst>
                                    <p:cond delay="0"/>
                                  </p:stCondLst>
                                  <p:childTnLst>
                                    <p:set>
                                      <p:cBhvr>
                                        <p:cTn id="145" dur="1" fill="hold">
                                          <p:stCondLst>
                                            <p:cond delay="0"/>
                                          </p:stCondLst>
                                        </p:cTn>
                                        <p:tgtEl>
                                          <p:spTgt spid="499">
                                            <p:txEl>
                                              <p:pRg st="11" end="11"/>
                                            </p:txEl>
                                          </p:spTgt>
                                        </p:tgtEl>
                                        <p:attrNameLst>
                                          <p:attrName>style.visibility</p:attrName>
                                        </p:attrNameLst>
                                      </p:cBhvr>
                                      <p:to>
                                        <p:strVal val="visible"/>
                                      </p:to>
                                    </p:set>
                                    <p:anim calcmode="lin" valueType="num">
                                      <p:cBhvr additive="repl">
                                        <p:cTn id="146" dur="3000" fill="hold"/>
                                        <p:tgtEl>
                                          <p:spTgt spid="499">
                                            <p:txEl>
                                              <p:pRg st="11" end="11"/>
                                            </p:txEl>
                                          </p:spTgt>
                                        </p:tgtEl>
                                        <p:attrNameLst>
                                          <p:attrName>ppt_x</p:attrName>
                                        </p:attrNameLst>
                                      </p:cBhvr>
                                      <p:tavLst>
                                        <p:tav tm="0">
                                          <p:val>
                                            <p:strVal val="#ppt_x"/>
                                          </p:val>
                                        </p:tav>
                                        <p:tav tm="100000">
                                          <p:val>
                                            <p:strVal val="#ppt_x"/>
                                          </p:val>
                                        </p:tav>
                                      </p:tavLst>
                                    </p:anim>
                                    <p:anim calcmode="lin" valueType="num">
                                      <p:cBhvr additive="repl">
                                        <p:cTn id="147" dur="3000" fill="hold"/>
                                        <p:tgtEl>
                                          <p:spTgt spid="4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Box 14"/>
          <p:cNvSpPr/>
          <p:nvPr/>
        </p:nvSpPr>
        <p:spPr>
          <a:xfrm>
            <a:off x="265320" y="6172200"/>
            <a:ext cx="6973200" cy="566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800" spc="-1" strike="noStrike">
              <a:solidFill>
                <a:schemeClr val="dk1"/>
              </a:solidFill>
              <a:latin typeface="Century Gothic"/>
            </a:endParaRPr>
          </a:p>
        </p:txBody>
      </p:sp>
      <p:sp>
        <p:nvSpPr>
          <p:cNvPr id="501" name="TextBox 9"/>
          <p:cNvSpPr/>
          <p:nvPr/>
        </p:nvSpPr>
        <p:spPr>
          <a:xfrm>
            <a:off x="32400" y="6525360"/>
            <a:ext cx="6804000" cy="2725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200" spc="-1" strike="noStrike">
                <a:solidFill>
                  <a:schemeClr val="dk1"/>
                </a:solidFill>
                <a:latin typeface="Century Gothic"/>
              </a:rPr>
              <a:t>**Table is on page 20 in the textbook. “Computer Security”</a:t>
            </a:r>
            <a:endParaRPr b="0" lang="en-US" sz="1200" spc="-1" strike="noStrike">
              <a:solidFill>
                <a:srgbClr val="000000"/>
              </a:solidFill>
              <a:latin typeface="Arial"/>
            </a:endParaRPr>
          </a:p>
        </p:txBody>
      </p:sp>
      <p:pic>
        <p:nvPicPr>
          <p:cNvPr id="502" name="Picture 5" descr=""/>
          <p:cNvPicPr/>
          <p:nvPr/>
        </p:nvPicPr>
        <p:blipFill>
          <a:blip r:embed="rId1"/>
          <a:stretch/>
        </p:blipFill>
        <p:spPr>
          <a:xfrm>
            <a:off x="265320" y="152280"/>
            <a:ext cx="8649720" cy="6549120"/>
          </a:xfrm>
          <a:prstGeom prst="rect">
            <a:avLst/>
          </a:prstGeom>
          <a:ln w="0">
            <a:noFill/>
          </a:ln>
        </p:spPr>
      </p:pic>
      <p:sp>
        <p:nvSpPr>
          <p:cNvPr id="503" name="PlaceHolder 1"/>
          <p:cNvSpPr>
            <a:spLocks noGrp="1"/>
          </p:cNvSpPr>
          <p:nvPr>
            <p:ph type="ftr" idx="20"/>
          </p:nvPr>
        </p:nvSpPr>
        <p:spPr>
          <a:xfrm>
            <a:off x="3182760" y="6564960"/>
            <a:ext cx="5928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accent1"/>
                </a:solidFill>
                <a:latin typeface="Century Gothic"/>
              </a:defRPr>
            </a:lvl1pPr>
          </a:lstStyle>
          <a:p>
            <a:pPr indent="0" algn="r" defTabSz="914400">
              <a:lnSpc>
                <a:spcPct val="100000"/>
              </a:lnSpc>
              <a:buNone/>
            </a:pPr>
            <a:r>
              <a:rPr b="0" lang="en-US" sz="1200" spc="-1" strike="noStrike">
                <a:solidFill>
                  <a:schemeClr val="accent1"/>
                </a:solidFill>
                <a:latin typeface="Century Gothic"/>
              </a:rPr>
              <a:t>© 2016 Pearson Education, Inc., Hoboken, NJ.  </a:t>
            </a:r>
            <a:endParaRPr b="0" lang="en-US" sz="1200" spc="-1" strike="noStrike">
              <a:solidFill>
                <a:srgbClr val="000000"/>
              </a:solidFill>
              <a:latin typeface="Times New Roman"/>
            </a:endParaRPr>
          </a:p>
        </p:txBody>
      </p:sp>
    </p:spTree>
  </p:cSld>
  <p:transition spd="slow">
    <p:wipe dir="d"/>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1043640" y="1027800"/>
            <a:ext cx="7024320" cy="496080"/>
          </a:xfrm>
          <a:prstGeom prst="rect">
            <a:avLst/>
          </a:prstGeom>
          <a:noFill/>
          <a:ln w="0">
            <a:noFill/>
          </a:ln>
        </p:spPr>
        <p:txBody>
          <a:bodyPr lIns="91440" rIns="91440" tIns="45720" bIns="45720" anchor="b">
            <a:normAutofit fontScale="68505"/>
          </a:bodyPr>
          <a:p>
            <a:pPr indent="0" defTabSz="914400">
              <a:lnSpc>
                <a:spcPct val="100000"/>
              </a:lnSpc>
              <a:buNone/>
            </a:pPr>
            <a:r>
              <a:rPr b="0" lang="en-US" sz="4000" spc="-1" strike="noStrike">
                <a:solidFill>
                  <a:schemeClr val="accent1"/>
                </a:solidFill>
                <a:latin typeface="Century Gothic"/>
              </a:rPr>
              <a:t>Security properties … CIA triad</a:t>
            </a:r>
            <a:endParaRPr b="0" lang="en-US" sz="4000" spc="-1" strike="noStrike">
              <a:solidFill>
                <a:schemeClr val="dk1"/>
              </a:solidFill>
              <a:latin typeface="Century Gothic"/>
            </a:endParaRPr>
          </a:p>
        </p:txBody>
      </p:sp>
      <p:sp>
        <p:nvSpPr>
          <p:cNvPr id="505" name="PlaceHolder 2"/>
          <p:cNvSpPr>
            <a:spLocks noGrp="1"/>
          </p:cNvSpPr>
          <p:nvPr>
            <p:ph/>
          </p:nvPr>
        </p:nvSpPr>
        <p:spPr>
          <a:xfrm>
            <a:off x="1043640" y="1523880"/>
            <a:ext cx="5071320" cy="5028840"/>
          </a:xfrm>
          <a:prstGeom prst="rect">
            <a:avLst/>
          </a:prstGeom>
          <a:noFill/>
          <a:ln w="0">
            <a:noFill/>
          </a:ln>
        </p:spPr>
        <p:txBody>
          <a:bodyPr lIns="91440" rIns="91440" tIns="45720" bIns="45720" anchor="t">
            <a:norm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Confidentiality</a:t>
            </a:r>
            <a:r>
              <a:rPr b="0" lang="en-US" sz="2400" spc="-1" strike="noStrike">
                <a:solidFill>
                  <a:schemeClr val="dk2"/>
                </a:solidFill>
                <a:latin typeface="Century Gothic"/>
              </a:rPr>
              <a:t>	</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Information about system or its users cannot be learned by an attacker</a:t>
            </a:r>
            <a:endParaRPr b="0" lang="en-US" sz="22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Integrity</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The system continues to operate properly, only reaching states that would occur if there were no attacker</a:t>
            </a:r>
            <a:endParaRPr b="0" lang="en-US" sz="22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Availability</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Actions by an attacker do not prevent users from having access to use of the system</a:t>
            </a:r>
            <a:endParaRPr b="0" lang="en-US" sz="2200" spc="-1" strike="noStrike">
              <a:solidFill>
                <a:schemeClr val="dk2"/>
              </a:solidFill>
              <a:latin typeface="Century Gothic"/>
            </a:endParaRPr>
          </a:p>
        </p:txBody>
      </p:sp>
      <p:pic>
        <p:nvPicPr>
          <p:cNvPr id="506" name="Picture 2" descr="http://t0.gstatic.com/images?q=tbn:ANd9GcRQOie08qqQlZPVWjyXLdU_vog_X6iachIw856eFpgIesQpn4a2">
            <a:hlinkClick r:id="rId1"/>
          </p:cNvPr>
          <p:cNvPicPr/>
          <p:nvPr/>
        </p:nvPicPr>
        <p:blipFill>
          <a:blip r:embed="rId2"/>
          <a:stretch/>
        </p:blipFill>
        <p:spPr>
          <a:xfrm>
            <a:off x="6114960" y="1924200"/>
            <a:ext cx="3028680" cy="3485880"/>
          </a:xfrm>
          <a:prstGeom prst="rect">
            <a:avLst/>
          </a:prstGeom>
          <a:ln w="0">
            <a:noFill/>
          </a:ln>
        </p:spPr>
      </p:pic>
      <p:sp>
        <p:nvSpPr>
          <p:cNvPr id="4" name="PlaceHolder 3"/>
          <p:cNvSpPr>
            <a:spLocks noGrp="1"/>
          </p:cNvSpPr>
          <p:nvPr>
            <p:ph type="sldNum" idx="6"/>
          </p:nvPr>
        </p:nvSpPr>
        <p:spPr/>
        <p:txBody>
          <a:bodyPr/>
          <a:p>
            <a:fld id="{CC89542B-FEAF-413A-B9EF-B2966D824E3E}" type="slidenum">
              <a:t>17</a:t>
            </a:fld>
          </a:p>
        </p:txBody>
      </p:sp>
    </p:spTree>
  </p:cSld>
  <mc:AlternateContent>
    <mc:Choice Requires="p14">
      <p:transition spd="slow" p14:dur="2000"/>
    </mc:Choice>
    <mc:Fallback>
      <p:transition spd="slow"/>
    </mc:Fallback>
  </mc:AlternateContent>
  <p:timing>
    <p:tnLst>
      <p:par>
        <p:cTn id="148" dur="indefinite" restart="never" nodeType="tmRoot">
          <p:childTnLst>
            <p:seq>
              <p:cTn id="149" dur="indefinite" nodeType="mainSeq">
                <p:childTnLst>
                  <p:par>
                    <p:cTn id="150" fill="hold">
                      <p:stCondLst>
                        <p:cond delay="indefinite"/>
                      </p:stCondLst>
                      <p:childTnLst>
                        <p:par>
                          <p:cTn id="151" fill="hold">
                            <p:stCondLst>
                              <p:cond delay="0"/>
                            </p:stCondLst>
                            <p:childTnLst>
                              <p:par>
                                <p:cTn id="152" nodeType="clickEffect" fill="hold" presetClass="entr" presetID="1">
                                  <p:stCondLst>
                                    <p:cond delay="0"/>
                                  </p:stCondLst>
                                  <p:childTnLst>
                                    <p:set>
                                      <p:cBhvr>
                                        <p:cTn id="153" dur="1" fill="hold">
                                          <p:stCondLst>
                                            <p:cond delay="0"/>
                                          </p:stCondLst>
                                        </p:cTn>
                                        <p:tgtEl>
                                          <p:spTgt spid="505">
                                            <p:txEl>
                                              <p:pRg st="0" end="0"/>
                                            </p:txEl>
                                          </p:spTgt>
                                        </p:tgtEl>
                                        <p:attrNameLst>
                                          <p:attrName>style.visibility</p:attrName>
                                        </p:attrNameLst>
                                      </p:cBhvr>
                                      <p:to>
                                        <p:strVal val="visible"/>
                                      </p:to>
                                    </p:set>
                                  </p:childTnLst>
                                </p:cTn>
                              </p:par>
                              <p:par>
                                <p:cTn id="154" nodeType="withEffect" fill="hold" presetClass="entr" presetID="1">
                                  <p:stCondLst>
                                    <p:cond delay="0"/>
                                  </p:stCondLst>
                                  <p:childTnLst>
                                    <p:set>
                                      <p:cBhvr>
                                        <p:cTn id="155" dur="1" fill="hold">
                                          <p:stCondLst>
                                            <p:cond delay="0"/>
                                          </p:stCondLst>
                                        </p:cTn>
                                        <p:tgtEl>
                                          <p:spTgt spid="505">
                                            <p:txEl>
                                              <p:pRg st="1" end="1"/>
                                            </p:txEl>
                                          </p:spTgt>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1">
                                  <p:stCondLst>
                                    <p:cond delay="0"/>
                                  </p:stCondLst>
                                  <p:childTnLst>
                                    <p:set>
                                      <p:cBhvr>
                                        <p:cTn id="159" dur="1" fill="hold">
                                          <p:stCondLst>
                                            <p:cond delay="0"/>
                                          </p:stCondLst>
                                        </p:cTn>
                                        <p:tgtEl>
                                          <p:spTgt spid="505">
                                            <p:txEl>
                                              <p:pRg st="2" end="2"/>
                                            </p:txEl>
                                          </p:spTgt>
                                        </p:tgtEl>
                                        <p:attrNameLst>
                                          <p:attrName>style.visibility</p:attrName>
                                        </p:attrNameLst>
                                      </p:cBhvr>
                                      <p:to>
                                        <p:strVal val="visible"/>
                                      </p:to>
                                    </p:set>
                                  </p:childTnLst>
                                </p:cTn>
                              </p:par>
                              <p:par>
                                <p:cTn id="160" nodeType="withEffect" fill="hold" presetClass="entr" presetID="1">
                                  <p:stCondLst>
                                    <p:cond delay="0"/>
                                  </p:stCondLst>
                                  <p:childTnLst>
                                    <p:set>
                                      <p:cBhvr>
                                        <p:cTn id="161" dur="1" fill="hold">
                                          <p:stCondLst>
                                            <p:cond delay="0"/>
                                          </p:stCondLst>
                                        </p:cTn>
                                        <p:tgtEl>
                                          <p:spTgt spid="505">
                                            <p:txEl>
                                              <p:pRg st="3" end="3"/>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nodeType="clickEffect" fill="hold" presetClass="entr" presetID="1">
                                  <p:stCondLst>
                                    <p:cond delay="0"/>
                                  </p:stCondLst>
                                  <p:childTnLst>
                                    <p:set>
                                      <p:cBhvr>
                                        <p:cTn id="165" dur="1" fill="hold">
                                          <p:stCondLst>
                                            <p:cond delay="0"/>
                                          </p:stCondLst>
                                        </p:cTn>
                                        <p:tgtEl>
                                          <p:spTgt spid="505">
                                            <p:txEl>
                                              <p:pRg st="4" end="4"/>
                                            </p:txEl>
                                          </p:spTgt>
                                        </p:tgtEl>
                                        <p:attrNameLst>
                                          <p:attrName>style.visibility</p:attrName>
                                        </p:attrNameLst>
                                      </p:cBhvr>
                                      <p:to>
                                        <p:strVal val="visible"/>
                                      </p:to>
                                    </p:set>
                                  </p:childTnLst>
                                </p:cTn>
                              </p:par>
                              <p:par>
                                <p:cTn id="166" nodeType="withEffect" fill="hold" presetClass="entr" presetID="1">
                                  <p:stCondLst>
                                    <p:cond delay="0"/>
                                  </p:stCondLst>
                                  <p:childTnLst>
                                    <p:set>
                                      <p:cBhvr>
                                        <p:cTn id="167" dur="1" fill="hold">
                                          <p:stCondLst>
                                            <p:cond delay="0"/>
                                          </p:stCondLst>
                                        </p:cTn>
                                        <p:tgtEl>
                                          <p:spTgt spid="50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title"/>
          </p:nvPr>
        </p:nvSpPr>
        <p:spPr>
          <a:xfrm>
            <a:off x="1043640" y="1027800"/>
            <a:ext cx="7024320" cy="724680"/>
          </a:xfrm>
          <a:prstGeom prst="rect">
            <a:avLst/>
          </a:prstGeom>
          <a:noFill/>
          <a:ln w="0">
            <a:noFill/>
          </a:ln>
        </p:spPr>
        <p:txBody>
          <a:bodyPr lIns="91440" rIns="91440" tIns="45720" bIns="45720" anchor="b">
            <a:noAutofit/>
          </a:bodyPr>
          <a:p>
            <a:pPr indent="0" defTabSz="914400">
              <a:lnSpc>
                <a:spcPct val="100000"/>
              </a:lnSpc>
              <a:buNone/>
            </a:pPr>
            <a:r>
              <a:rPr b="0" lang="en-AU" sz="4000" spc="-1" strike="noStrike">
                <a:solidFill>
                  <a:schemeClr val="accent1"/>
                </a:solidFill>
                <a:latin typeface="Century Gothic"/>
              </a:rPr>
              <a:t>Aspects of Security</a:t>
            </a:r>
            <a:endParaRPr b="0" lang="en-US" sz="4000" spc="-1" strike="noStrike">
              <a:solidFill>
                <a:schemeClr val="dk1"/>
              </a:solidFill>
              <a:latin typeface="Century Gothic"/>
            </a:endParaRPr>
          </a:p>
        </p:txBody>
      </p:sp>
      <p:sp>
        <p:nvSpPr>
          <p:cNvPr id="508" name="PlaceHolder 2"/>
          <p:cNvSpPr>
            <a:spLocks noGrp="1"/>
          </p:cNvSpPr>
          <p:nvPr>
            <p:ph/>
          </p:nvPr>
        </p:nvSpPr>
        <p:spPr>
          <a:xfrm>
            <a:off x="1043640" y="2323800"/>
            <a:ext cx="6777000" cy="3508560"/>
          </a:xfrm>
          <a:prstGeom prst="rect">
            <a:avLst/>
          </a:prstGeom>
          <a:noFill/>
          <a:ln w="0">
            <a:noFill/>
          </a:ln>
        </p:spPr>
        <p:txBody>
          <a:bodyPr lIns="91440" rIns="91440" tIns="45720" bIns="45720" anchor="t">
            <a:normAutofit/>
          </a:bodyPr>
          <a:p>
            <a:pPr marL="343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consider 3 aspects of information security:</a:t>
            </a:r>
            <a:endParaRPr b="0" lang="en-US" sz="2800" spc="-1" strike="noStrike">
              <a:solidFill>
                <a:schemeClr val="dk2"/>
              </a:solidFill>
              <a:latin typeface="Century Gothic"/>
            </a:endParaRPr>
          </a:p>
          <a:p>
            <a:pPr lvl="1" marL="640080" indent="-274320" defTabSz="914400">
              <a:lnSpc>
                <a:spcPct val="100000"/>
              </a:lnSpc>
              <a:spcBef>
                <a:spcPts val="479"/>
              </a:spcBef>
              <a:buClr>
                <a:srgbClr val="94c600"/>
              </a:buClr>
              <a:buSzPct val="76000"/>
              <a:buFont typeface="Wingdings 2" charset="2"/>
              <a:buChar char=""/>
            </a:pPr>
            <a:r>
              <a:rPr b="1" lang="en-US" sz="2400" spc="-1" strike="noStrike">
                <a:solidFill>
                  <a:schemeClr val="dk2"/>
                </a:solidFill>
                <a:latin typeface="Century Gothic"/>
              </a:rPr>
              <a:t>security attacks</a:t>
            </a:r>
            <a:endParaRPr b="0" lang="en-US" sz="2400" spc="-1" strike="noStrike">
              <a:solidFill>
                <a:schemeClr val="dk2"/>
              </a:solidFill>
              <a:latin typeface="Century Gothic"/>
            </a:endParaRPr>
          </a:p>
          <a:p>
            <a:pPr lvl="1" marL="640080" indent="-274320" defTabSz="914400">
              <a:lnSpc>
                <a:spcPct val="100000"/>
              </a:lnSpc>
              <a:spcBef>
                <a:spcPts val="479"/>
              </a:spcBef>
              <a:buClr>
                <a:srgbClr val="94c600"/>
              </a:buClr>
              <a:buSzPct val="76000"/>
              <a:buFont typeface="Wingdings 2" charset="2"/>
              <a:buChar char=""/>
            </a:pPr>
            <a:r>
              <a:rPr b="1" lang="en-US" sz="2400" spc="-1" strike="noStrike">
                <a:solidFill>
                  <a:schemeClr val="dk2"/>
                </a:solidFill>
                <a:latin typeface="Century Gothic"/>
              </a:rPr>
              <a:t>security services</a:t>
            </a:r>
            <a:endParaRPr b="0" lang="en-US" sz="2400" spc="-1" strike="noStrike">
              <a:solidFill>
                <a:schemeClr val="dk2"/>
              </a:solidFill>
              <a:latin typeface="Century Gothic"/>
            </a:endParaRPr>
          </a:p>
          <a:p>
            <a:pPr lvl="1" marL="640080" indent="-274320" defTabSz="914400">
              <a:lnSpc>
                <a:spcPct val="100000"/>
              </a:lnSpc>
              <a:spcBef>
                <a:spcPts val="479"/>
              </a:spcBef>
              <a:buClr>
                <a:srgbClr val="94c600"/>
              </a:buClr>
              <a:buSzPct val="76000"/>
              <a:buFont typeface="Wingdings 2" charset="2"/>
              <a:buChar char=""/>
            </a:pPr>
            <a:r>
              <a:rPr b="1" lang="en-US" sz="2400" spc="-1" strike="noStrike">
                <a:solidFill>
                  <a:schemeClr val="dk2"/>
                </a:solidFill>
                <a:latin typeface="Century Gothic"/>
              </a:rPr>
              <a:t>security mechanisms</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indent="0" defTabSz="914400">
              <a:lnSpc>
                <a:spcPct val="100000"/>
              </a:lnSpc>
              <a:spcBef>
                <a:spcPts val="561"/>
              </a:spcBef>
              <a:buNone/>
            </a:pPr>
            <a:endParaRPr b="0" lang="en-US" sz="2800" spc="-1" strike="noStrike">
              <a:solidFill>
                <a:schemeClr val="dk2"/>
              </a:solidFill>
              <a:latin typeface="Century Gothic"/>
            </a:endParaRPr>
          </a:p>
        </p:txBody>
      </p:sp>
      <p:sp>
        <p:nvSpPr>
          <p:cNvPr id="4" name="PlaceHolder 3"/>
          <p:cNvSpPr>
            <a:spLocks noGrp="1"/>
          </p:cNvSpPr>
          <p:nvPr>
            <p:ph type="sldNum" idx="6"/>
          </p:nvPr>
        </p:nvSpPr>
        <p:spPr/>
        <p:txBody>
          <a:bodyPr/>
          <a:p>
            <a:fld id="{FD4E2B59-B257-41D4-A897-0DC5A98EE485}"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838080" y="762120"/>
            <a:ext cx="7024320" cy="685440"/>
          </a:xfrm>
          <a:prstGeom prst="rect">
            <a:avLst/>
          </a:prstGeom>
          <a:noFill/>
          <a:ln w="0">
            <a:noFill/>
          </a:ln>
        </p:spPr>
        <p:txBody>
          <a:bodyPr lIns="91440" rIns="91440" tIns="45720" bIns="45720" anchor="b">
            <a:normAutofit/>
          </a:bodyPr>
          <a:p>
            <a:pPr indent="0" defTabSz="914400">
              <a:lnSpc>
                <a:spcPct val="100000"/>
              </a:lnSpc>
              <a:buNone/>
            </a:pPr>
            <a:r>
              <a:rPr b="0" lang="en-AU" sz="4000" spc="-1" strike="noStrike">
                <a:solidFill>
                  <a:schemeClr val="accent1"/>
                </a:solidFill>
                <a:latin typeface="Century Gothic"/>
              </a:rPr>
              <a:t>Security Attack</a:t>
            </a:r>
            <a:endParaRPr b="0" lang="en-US" sz="4000" spc="-1" strike="noStrike">
              <a:solidFill>
                <a:schemeClr val="dk1"/>
              </a:solidFill>
              <a:latin typeface="Century Gothic"/>
            </a:endParaRPr>
          </a:p>
        </p:txBody>
      </p:sp>
      <p:sp>
        <p:nvSpPr>
          <p:cNvPr id="510" name="PlaceHolder 2"/>
          <p:cNvSpPr>
            <a:spLocks noGrp="1"/>
          </p:cNvSpPr>
          <p:nvPr>
            <p:ph/>
          </p:nvPr>
        </p:nvSpPr>
        <p:spPr>
          <a:xfrm>
            <a:off x="457200" y="1523880"/>
            <a:ext cx="8229240" cy="4876560"/>
          </a:xfrm>
          <a:prstGeom prst="rect">
            <a:avLst/>
          </a:prstGeom>
          <a:noFill/>
          <a:ln w="0">
            <a:noFill/>
          </a:ln>
        </p:spPr>
        <p:txBody>
          <a:bodyPr lIns="91440" rIns="91440" tIns="45720" bIns="45720" anchor="t">
            <a:normAutofit fontScale="96628"/>
          </a:bodyPr>
          <a:p>
            <a:pPr marL="343080" indent="-274320" defTabSz="914400">
              <a:lnSpc>
                <a:spcPct val="100000"/>
              </a:lnSpc>
              <a:spcBef>
                <a:spcPts val="561"/>
              </a:spcBef>
              <a:buClr>
                <a:srgbClr val="94c600"/>
              </a:buClr>
              <a:buSzPct val="76000"/>
              <a:buFont typeface="Wingdings 2" charset="2"/>
              <a:buChar char=""/>
            </a:pPr>
            <a:r>
              <a:rPr b="0" lang="en-AU" sz="2800" spc="-1" strike="noStrike">
                <a:solidFill>
                  <a:schemeClr val="dk2"/>
                </a:solidFill>
                <a:latin typeface="Century Gothic"/>
              </a:rPr>
              <a:t>any action that compromises the security of information owned by an organization</a:t>
            </a:r>
            <a:endParaRPr b="0" lang="en-US" sz="2800" spc="-1" strike="noStrike">
              <a:solidFill>
                <a:schemeClr val="dk2"/>
              </a:solidFill>
              <a:latin typeface="Century Gothic"/>
            </a:endParaRPr>
          </a:p>
          <a:p>
            <a:pPr marL="343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often </a:t>
            </a:r>
            <a:r>
              <a:rPr b="0" i="1" lang="en-US" sz="2800" spc="-1" strike="noStrike">
                <a:solidFill>
                  <a:schemeClr val="dk2"/>
                </a:solidFill>
                <a:latin typeface="Century Gothic"/>
              </a:rPr>
              <a:t>threat</a:t>
            </a:r>
            <a:r>
              <a:rPr b="0" lang="en-US" sz="2800" spc="-1" strike="noStrike">
                <a:solidFill>
                  <a:schemeClr val="dk2"/>
                </a:solidFill>
                <a:latin typeface="Century Gothic"/>
              </a:rPr>
              <a:t> &amp; </a:t>
            </a:r>
            <a:r>
              <a:rPr b="0" i="1" lang="en-US" sz="2800" spc="-1" strike="noStrike">
                <a:solidFill>
                  <a:schemeClr val="dk2"/>
                </a:solidFill>
                <a:latin typeface="Century Gothic"/>
              </a:rPr>
              <a:t>attack</a:t>
            </a:r>
            <a:r>
              <a:rPr b="0" lang="en-US" sz="2800" spc="-1" strike="noStrike">
                <a:solidFill>
                  <a:schemeClr val="dk2"/>
                </a:solidFill>
                <a:latin typeface="Century Gothic"/>
              </a:rPr>
              <a:t> used to mean same thing</a:t>
            </a:r>
            <a:endParaRPr b="0" lang="en-US" sz="2800" spc="-1" strike="noStrike">
              <a:solidFill>
                <a:schemeClr val="dk2"/>
              </a:solidFill>
              <a:latin typeface="Century Gothic"/>
            </a:endParaRPr>
          </a:p>
          <a:p>
            <a:pPr lvl="1" marL="640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ea typeface="Gulim"/>
              </a:rPr>
              <a:t>Threat: A person, thing, event, or idea which poses some danger to an asset in terms of that asset's confidentiality, integrity, availability.</a:t>
            </a:r>
            <a:endParaRPr b="0" lang="en-US" sz="2800" spc="-1" strike="noStrike">
              <a:solidFill>
                <a:schemeClr val="dk2"/>
              </a:solidFill>
              <a:latin typeface="Century Gothic"/>
            </a:endParaRPr>
          </a:p>
          <a:p>
            <a:pPr lvl="1" marL="640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ea typeface="Gulim"/>
              </a:rPr>
              <a:t>Attack: A realization of a threat; Any action that attempts to compromise the security of the information owned by an organization/person</a:t>
            </a:r>
            <a:endParaRPr b="0" lang="en-US" sz="2800" spc="-1" strike="noStrike">
              <a:solidFill>
                <a:schemeClr val="dk2"/>
              </a:solidFill>
              <a:latin typeface="Century Gothic"/>
            </a:endParaRPr>
          </a:p>
          <a:p>
            <a:pPr indent="0" defTabSz="914400">
              <a:lnSpc>
                <a:spcPct val="100000"/>
              </a:lnSpc>
              <a:spcBef>
                <a:spcPts val="519"/>
              </a:spcBef>
              <a:buNone/>
            </a:pPr>
            <a:endParaRPr b="0" lang="en-US" sz="2600" spc="-1" strike="noStrike">
              <a:solidFill>
                <a:schemeClr val="dk2"/>
              </a:solidFill>
              <a:latin typeface="Century Gothic"/>
            </a:endParaRPr>
          </a:p>
        </p:txBody>
      </p:sp>
      <p:sp>
        <p:nvSpPr>
          <p:cNvPr id="4" name="PlaceHolder 3"/>
          <p:cNvSpPr>
            <a:spLocks noGrp="1"/>
          </p:cNvSpPr>
          <p:nvPr>
            <p:ph type="sldNum" idx="6"/>
          </p:nvPr>
        </p:nvSpPr>
        <p:spPr/>
        <p:txBody>
          <a:bodyPr/>
          <a:p>
            <a:fld id="{26C3EFFB-E6F4-4472-9260-08722CB32D3F}"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1043640" y="685800"/>
            <a:ext cx="7024320" cy="685440"/>
          </a:xfrm>
          <a:prstGeom prst="rect">
            <a:avLst/>
          </a:prstGeom>
          <a:noFill/>
          <a:ln w="0">
            <a:noFill/>
          </a:ln>
        </p:spPr>
        <p:txBody>
          <a:bodyPr lIns="91440" rIns="91440" tIns="45720" bIns="45720" anchor="b">
            <a:normAutofit/>
          </a:bodyPr>
          <a:p>
            <a:pPr indent="0" defTabSz="914400">
              <a:lnSpc>
                <a:spcPct val="100000"/>
              </a:lnSpc>
              <a:buNone/>
            </a:pPr>
            <a:r>
              <a:rPr b="0" lang="en-US" sz="4000" spc="-1" strike="noStrike">
                <a:solidFill>
                  <a:schemeClr val="accent1"/>
                </a:solidFill>
                <a:latin typeface="Century Gothic"/>
              </a:rPr>
              <a:t>Course Information</a:t>
            </a:r>
            <a:endParaRPr b="0" lang="en-US" sz="4000" spc="-1" strike="noStrike">
              <a:solidFill>
                <a:schemeClr val="dk1"/>
              </a:solidFill>
              <a:latin typeface="Century Gothic"/>
            </a:endParaRPr>
          </a:p>
        </p:txBody>
      </p:sp>
      <p:sp>
        <p:nvSpPr>
          <p:cNvPr id="468" name="PlaceHolder 2"/>
          <p:cNvSpPr>
            <a:spLocks noGrp="1"/>
          </p:cNvSpPr>
          <p:nvPr>
            <p:ph/>
          </p:nvPr>
        </p:nvSpPr>
        <p:spPr>
          <a:xfrm>
            <a:off x="762120" y="1676520"/>
            <a:ext cx="7695720" cy="415584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Course Title: </a:t>
            </a:r>
            <a:r>
              <a:rPr b="1" lang="en-US" sz="2400" spc="-1" strike="noStrike">
                <a:solidFill>
                  <a:schemeClr val="dk2"/>
                </a:solidFill>
                <a:latin typeface="Century Gothic"/>
              </a:rPr>
              <a:t>Cyber Security</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Course Code:</a:t>
            </a:r>
            <a:endParaRPr b="0" lang="en-US" sz="2400" spc="-1" strike="noStrike">
              <a:solidFill>
                <a:schemeClr val="dk2"/>
              </a:solidFill>
              <a:latin typeface="Century Gothic"/>
            </a:endParaRPr>
          </a:p>
          <a:p>
            <a:pPr indent="0" algn="just" defTabSz="914400">
              <a:lnSpc>
                <a:spcPct val="100000"/>
              </a:lnSpc>
              <a:spcBef>
                <a:spcPts val="479"/>
              </a:spcBef>
              <a:buNone/>
            </a:pP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Textbook:</a:t>
            </a:r>
            <a:endParaRPr b="0" lang="en-US" sz="2400" spc="-1" strike="noStrike">
              <a:solidFill>
                <a:schemeClr val="dk2"/>
              </a:solidFill>
              <a:latin typeface="Century Gothic"/>
            </a:endParaRPr>
          </a:p>
          <a:p>
            <a:pPr lvl="1" marL="640080" indent="-274320" defTabSz="914400">
              <a:lnSpc>
                <a:spcPct val="100000"/>
              </a:lnSpc>
              <a:spcBef>
                <a:spcPts val="400"/>
              </a:spcBef>
              <a:buClr>
                <a:srgbClr val="94c600"/>
              </a:buClr>
              <a:buSzPct val="76000"/>
              <a:buFont typeface="Wingdings 2" charset="2"/>
              <a:buChar char=""/>
            </a:pPr>
            <a:r>
              <a:rPr b="0" lang="en-US" sz="2000" spc="-1" strike="noStrike">
                <a:solidFill>
                  <a:srgbClr val="ff0000"/>
                </a:solidFill>
                <a:latin typeface="Century Gothic"/>
              </a:rPr>
              <a:t>Cryptography and Network Security, 7th Edition, William Stallings, Pearson Education, 2017.</a:t>
            </a:r>
            <a:endParaRPr b="0" lang="en-US" sz="2000" spc="-1" strike="noStrike">
              <a:solidFill>
                <a:schemeClr val="dk2"/>
              </a:solidFill>
              <a:latin typeface="Century Gothic"/>
            </a:endParaRPr>
          </a:p>
          <a:p>
            <a:pPr lvl="1" marL="640080" indent="-274320" defTabSz="914400">
              <a:lnSpc>
                <a:spcPct val="100000"/>
              </a:lnSpc>
              <a:spcBef>
                <a:spcPts val="400"/>
              </a:spcBef>
              <a:buClr>
                <a:srgbClr val="94c600"/>
              </a:buClr>
              <a:buSzPct val="76000"/>
              <a:buFont typeface="Wingdings 2" charset="2"/>
              <a:buChar char=""/>
            </a:pPr>
            <a:r>
              <a:rPr b="0" lang="en-US" sz="2000" spc="-1" strike="noStrike">
                <a:solidFill>
                  <a:schemeClr val="dk1">
                    <a:lumMod val="95000"/>
                  </a:schemeClr>
                </a:solidFill>
                <a:latin typeface="Century Gothic"/>
              </a:rPr>
              <a:t>Principles of Information Security, 6th Edition, Michael E. Whitman &amp; Herbert J. Mattord, Cengage Learning, 2017</a:t>
            </a:r>
            <a:endParaRPr b="0" lang="en-US" sz="2000" spc="-1" strike="noStrike">
              <a:solidFill>
                <a:schemeClr val="dk2"/>
              </a:solidFill>
              <a:latin typeface="Century Gothic"/>
            </a:endParaRPr>
          </a:p>
          <a:p>
            <a:pPr indent="0" algn="just" defTabSz="914400">
              <a:lnSpc>
                <a:spcPct val="100000"/>
              </a:lnSpc>
              <a:spcBef>
                <a:spcPts val="400"/>
              </a:spcBef>
              <a:buNone/>
            </a:pPr>
            <a:endParaRPr b="0" lang="en-US" sz="2000" spc="-1" strike="noStrike">
              <a:solidFill>
                <a:schemeClr val="dk2"/>
              </a:solidFill>
              <a:latin typeface="Century Gothic"/>
            </a:endParaRPr>
          </a:p>
        </p:txBody>
      </p:sp>
      <p:sp>
        <p:nvSpPr>
          <p:cNvPr id="4" name="PlaceHolder 3"/>
          <p:cNvSpPr>
            <a:spLocks noGrp="1"/>
          </p:cNvSpPr>
          <p:nvPr>
            <p:ph type="sldNum" idx="6"/>
          </p:nvPr>
        </p:nvSpPr>
        <p:spPr/>
        <p:txBody>
          <a:bodyPr/>
          <a:p>
            <a:fld id="{2899A0C8-2F6A-4C1D-869B-31DCA6DF98A1}"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title"/>
          </p:nvPr>
        </p:nvSpPr>
        <p:spPr>
          <a:xfrm>
            <a:off x="609480" y="685800"/>
            <a:ext cx="7772040" cy="1012320"/>
          </a:xfrm>
          <a:prstGeom prst="rect">
            <a:avLst/>
          </a:prstGeom>
          <a:noFill/>
          <a:ln w="0">
            <a:noFill/>
          </a:ln>
        </p:spPr>
        <p:txBody>
          <a:bodyPr lIns="91440" rIns="91440" tIns="45720" bIns="45720" anchor="ctr">
            <a:normAutofit/>
          </a:bodyPr>
          <a:p>
            <a:pPr indent="0" defTabSz="914400">
              <a:lnSpc>
                <a:spcPct val="100000"/>
              </a:lnSpc>
              <a:buNone/>
            </a:pPr>
            <a:r>
              <a:rPr b="0" lang="en-US" sz="4000" spc="-1" strike="noStrike">
                <a:solidFill>
                  <a:schemeClr val="accent1"/>
                </a:solidFill>
                <a:latin typeface="Century Gothic"/>
              </a:rPr>
              <a:t>Attacks</a:t>
            </a:r>
            <a:endParaRPr b="0" lang="en-US" sz="4000" spc="-1" strike="noStrike">
              <a:solidFill>
                <a:schemeClr val="dk1"/>
              </a:solidFill>
              <a:latin typeface="Century Gothic"/>
            </a:endParaRPr>
          </a:p>
        </p:txBody>
      </p:sp>
      <p:sp>
        <p:nvSpPr>
          <p:cNvPr id="512" name="PlaceHolder 2"/>
          <p:cNvSpPr>
            <a:spLocks noGrp="1"/>
          </p:cNvSpPr>
          <p:nvPr>
            <p:ph type="subTitle"/>
          </p:nvPr>
        </p:nvSpPr>
        <p:spPr>
          <a:xfrm>
            <a:off x="457200" y="1676520"/>
            <a:ext cx="8152920" cy="4952520"/>
          </a:xfrm>
          <a:prstGeom prst="rect">
            <a:avLst/>
          </a:prstGeom>
          <a:noFill/>
          <a:ln w="0">
            <a:noFill/>
          </a:ln>
        </p:spPr>
        <p:txBody>
          <a:bodyPr lIns="91440" rIns="91440" tIns="45720" bIns="45720" anchor="t">
            <a:normAutofit/>
          </a:bodyPr>
          <a:p>
            <a:pPr indent="0" defTabSz="914400">
              <a:lnSpc>
                <a:spcPct val="90000"/>
              </a:lnSpc>
              <a:spcBef>
                <a:spcPts val="621"/>
              </a:spcBef>
              <a:buNone/>
              <a:tabLst>
                <a:tab algn="l" pos="0"/>
              </a:tabLst>
            </a:pPr>
            <a:r>
              <a:rPr b="0" lang="en-US" sz="3100" spc="-1" strike="noStrike">
                <a:solidFill>
                  <a:schemeClr val="dk2"/>
                </a:solidFill>
                <a:latin typeface="Century Gothic"/>
                <a:ea typeface="Gulim"/>
              </a:rPr>
              <a:t>   </a:t>
            </a:r>
            <a:r>
              <a:rPr b="0" lang="en-US" sz="3100" spc="-1" strike="noStrike">
                <a:solidFill>
                  <a:schemeClr val="dk2"/>
                </a:solidFill>
                <a:latin typeface="Century Gothic"/>
                <a:ea typeface="Gulim"/>
              </a:rPr>
              <a:t>Nature of attacks</a:t>
            </a:r>
            <a:endParaRPr b="0" lang="en-US" sz="3100" spc="-1" strike="noStrike">
              <a:solidFill>
                <a:srgbClr val="000000"/>
              </a:solidFill>
              <a:latin typeface="Arial"/>
            </a:endParaRPr>
          </a:p>
          <a:p>
            <a:pPr lvl="1" marL="344520" defTabSz="914400">
              <a:lnSpc>
                <a:spcPct val="90000"/>
              </a:lnSpc>
              <a:spcBef>
                <a:spcPts val="621"/>
              </a:spcBef>
              <a:buClr>
                <a:srgbClr val="ff3300"/>
              </a:buClr>
              <a:buSzPct val="76000"/>
              <a:buFont typeface="Wingdings" charset="2"/>
              <a:buChar char=""/>
              <a:tabLst>
                <a:tab algn="l" pos="0"/>
              </a:tabLst>
            </a:pPr>
            <a:r>
              <a:rPr b="0" lang="en-US" sz="3100" spc="-1" strike="noStrike">
                <a:solidFill>
                  <a:schemeClr val="dk2"/>
                </a:solidFill>
                <a:latin typeface="Century Gothic"/>
                <a:ea typeface="Gulim"/>
              </a:rPr>
              <a:t>Active attacks</a:t>
            </a:r>
            <a:endParaRPr b="0" lang="en-US" sz="3100" spc="-1" strike="noStrike">
              <a:solidFill>
                <a:srgbClr val="000000"/>
              </a:solidFill>
              <a:latin typeface="Arial"/>
            </a:endParaRPr>
          </a:p>
          <a:p>
            <a:pPr lvl="1" marL="344520" defTabSz="914400">
              <a:lnSpc>
                <a:spcPct val="90000"/>
              </a:lnSpc>
              <a:spcBef>
                <a:spcPts val="621"/>
              </a:spcBef>
              <a:buClr>
                <a:srgbClr val="ff3300"/>
              </a:buClr>
              <a:buSzPct val="76000"/>
              <a:buFont typeface="Wingdings" charset="2"/>
              <a:buChar char=""/>
              <a:tabLst>
                <a:tab algn="l" pos="0"/>
              </a:tabLst>
            </a:pPr>
            <a:r>
              <a:rPr b="0" lang="en-US" sz="3100" spc="-1" strike="noStrike">
                <a:solidFill>
                  <a:schemeClr val="dk2"/>
                </a:solidFill>
                <a:latin typeface="Century Gothic"/>
                <a:ea typeface="Gulim"/>
              </a:rPr>
              <a:t>Passive attacks</a:t>
            </a:r>
            <a:endParaRPr b="0" lang="en-US" sz="3100" spc="-1" strike="noStrike">
              <a:solidFill>
                <a:srgbClr val="000000"/>
              </a:solidFill>
              <a:latin typeface="Arial"/>
            </a:endParaRPr>
          </a:p>
          <a:p>
            <a:pPr marL="344520" indent="0" defTabSz="914400">
              <a:lnSpc>
                <a:spcPct val="90000"/>
              </a:lnSpc>
              <a:spcBef>
                <a:spcPts val="621"/>
              </a:spcBef>
              <a:buNone/>
              <a:tabLst>
                <a:tab algn="l" pos="0"/>
              </a:tabLst>
            </a:pPr>
            <a:endParaRPr b="0" lang="en-US" sz="3100" spc="-1" strike="noStrike">
              <a:solidFill>
                <a:srgbClr val="000000"/>
              </a:solidFill>
              <a:latin typeface="Arial"/>
            </a:endParaRPr>
          </a:p>
          <a:p>
            <a:pPr marL="344520" indent="0" defTabSz="914400">
              <a:lnSpc>
                <a:spcPct val="90000"/>
              </a:lnSpc>
              <a:spcBef>
                <a:spcPts val="621"/>
              </a:spcBef>
              <a:buNone/>
              <a:tabLst>
                <a:tab algn="l" pos="0"/>
              </a:tabLst>
            </a:pPr>
            <a:r>
              <a:rPr b="0" lang="en-US" sz="3100" spc="-1" strike="noStrike">
                <a:solidFill>
                  <a:schemeClr val="dk2"/>
                </a:solidFill>
                <a:latin typeface="Century Gothic"/>
                <a:ea typeface="Gulim"/>
              </a:rPr>
              <a:t>Categorization of attacks</a:t>
            </a:r>
            <a:endParaRPr b="0" lang="en-US" sz="3100" spc="-1" strike="noStrike">
              <a:solidFill>
                <a:srgbClr val="000000"/>
              </a:solidFill>
              <a:latin typeface="Arial"/>
            </a:endParaRPr>
          </a:p>
          <a:p>
            <a:pPr lvl="1" marL="344520" defTabSz="914400">
              <a:lnSpc>
                <a:spcPct val="90000"/>
              </a:lnSpc>
              <a:spcBef>
                <a:spcPts val="621"/>
              </a:spcBef>
              <a:buClr>
                <a:srgbClr val="ff3300"/>
              </a:buClr>
              <a:buSzPct val="76000"/>
              <a:buFont typeface="Wingdings" charset="2"/>
              <a:buChar char=""/>
              <a:tabLst>
                <a:tab algn="l" pos="0"/>
              </a:tabLst>
            </a:pPr>
            <a:r>
              <a:rPr b="0" lang="en-US" sz="3100" spc="-1" strike="noStrike">
                <a:solidFill>
                  <a:schemeClr val="dk2"/>
                </a:solidFill>
                <a:latin typeface="Century Gothic"/>
                <a:ea typeface="Gulim"/>
              </a:rPr>
              <a:t>Interruption</a:t>
            </a:r>
            <a:endParaRPr b="0" lang="en-US" sz="3100" spc="-1" strike="noStrike">
              <a:solidFill>
                <a:srgbClr val="000000"/>
              </a:solidFill>
              <a:latin typeface="Arial"/>
            </a:endParaRPr>
          </a:p>
          <a:p>
            <a:pPr lvl="1" marL="344520" defTabSz="914400">
              <a:lnSpc>
                <a:spcPct val="90000"/>
              </a:lnSpc>
              <a:spcBef>
                <a:spcPts val="621"/>
              </a:spcBef>
              <a:buClr>
                <a:srgbClr val="ff3300"/>
              </a:buClr>
              <a:buSzPct val="76000"/>
              <a:buFont typeface="Wingdings" charset="2"/>
              <a:buChar char=""/>
              <a:tabLst>
                <a:tab algn="l" pos="0"/>
              </a:tabLst>
            </a:pPr>
            <a:r>
              <a:rPr b="0" lang="en-US" sz="3100" spc="-1" strike="noStrike">
                <a:solidFill>
                  <a:schemeClr val="dk2"/>
                </a:solidFill>
                <a:latin typeface="Century Gothic"/>
                <a:ea typeface="Gulim"/>
              </a:rPr>
              <a:t>Interception</a:t>
            </a:r>
            <a:endParaRPr b="0" lang="en-US" sz="3100" spc="-1" strike="noStrike">
              <a:solidFill>
                <a:srgbClr val="000000"/>
              </a:solidFill>
              <a:latin typeface="Arial"/>
            </a:endParaRPr>
          </a:p>
          <a:p>
            <a:pPr lvl="1" marL="344520" defTabSz="914400">
              <a:lnSpc>
                <a:spcPct val="90000"/>
              </a:lnSpc>
              <a:spcBef>
                <a:spcPts val="621"/>
              </a:spcBef>
              <a:buClr>
                <a:srgbClr val="ff3300"/>
              </a:buClr>
              <a:buSzPct val="76000"/>
              <a:buFont typeface="Wingdings" charset="2"/>
              <a:buChar char=""/>
              <a:tabLst>
                <a:tab algn="l" pos="0"/>
              </a:tabLst>
            </a:pPr>
            <a:r>
              <a:rPr b="0" lang="en-US" sz="3100" spc="-1" strike="noStrike">
                <a:solidFill>
                  <a:schemeClr val="dk2"/>
                </a:solidFill>
                <a:latin typeface="Century Gothic"/>
                <a:ea typeface="Gulim"/>
              </a:rPr>
              <a:t>Modification</a:t>
            </a:r>
            <a:endParaRPr b="0" lang="en-US" sz="3100" spc="-1" strike="noStrike">
              <a:solidFill>
                <a:srgbClr val="000000"/>
              </a:solidFill>
              <a:latin typeface="Arial"/>
            </a:endParaRPr>
          </a:p>
          <a:p>
            <a:pPr lvl="1" marL="344520" defTabSz="914400">
              <a:lnSpc>
                <a:spcPct val="90000"/>
              </a:lnSpc>
              <a:spcBef>
                <a:spcPts val="621"/>
              </a:spcBef>
              <a:buClr>
                <a:srgbClr val="ff3300"/>
              </a:buClr>
              <a:buSzPct val="76000"/>
              <a:buFont typeface="Wingdings" charset="2"/>
              <a:buChar char=""/>
              <a:tabLst>
                <a:tab algn="l" pos="0"/>
              </a:tabLst>
            </a:pPr>
            <a:r>
              <a:rPr b="0" lang="en-US" sz="3100" spc="-1" strike="noStrike">
                <a:solidFill>
                  <a:schemeClr val="dk2"/>
                </a:solidFill>
                <a:latin typeface="Century Gothic"/>
                <a:ea typeface="Gulim"/>
              </a:rPr>
              <a:t>Fabrication</a:t>
            </a:r>
            <a:endParaRPr b="0" lang="en-US" sz="3100" spc="-1" strike="noStrike">
              <a:solidFill>
                <a:srgbClr val="000000"/>
              </a:solidFill>
              <a:latin typeface="Arial"/>
            </a:endParaRPr>
          </a:p>
          <a:p>
            <a:pPr indent="0" defTabSz="914400">
              <a:lnSpc>
                <a:spcPct val="90000"/>
              </a:lnSpc>
              <a:spcBef>
                <a:spcPts val="360"/>
              </a:spcBef>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68" dur="indefinite" restart="never" nodeType="tmRoot">
          <p:childTnLst>
            <p:seq>
              <p:cTn id="169" dur="indefinite" nodeType="mainSeq">
                <p:childTnLst>
                  <p:par>
                    <p:cTn id="170" fill="hold">
                      <p:stCondLst>
                        <p:cond delay="indefinite"/>
                      </p:stCondLst>
                      <p:childTnLst>
                        <p:par>
                          <p:cTn id="171" fill="hold">
                            <p:stCondLst>
                              <p:cond delay="0"/>
                            </p:stCondLst>
                            <p:childTnLst>
                              <p:par>
                                <p:cTn id="172" nodeType="clickEffect" fill="hold" presetClass="entr" presetID="2" presetSubtype="4">
                                  <p:stCondLst>
                                    <p:cond delay="0"/>
                                  </p:stCondLst>
                                  <p:childTnLst>
                                    <p:set>
                                      <p:cBhvr>
                                        <p:cTn id="173" dur="1" fill="hold">
                                          <p:stCondLst>
                                            <p:cond delay="0"/>
                                          </p:stCondLst>
                                        </p:cTn>
                                        <p:tgtEl>
                                          <p:spTgt spid="512">
                                            <p:txEl>
                                              <p:pRg st="4" end="4"/>
                                            </p:txEl>
                                          </p:spTgt>
                                        </p:tgtEl>
                                        <p:attrNameLst>
                                          <p:attrName>style.visibility</p:attrName>
                                        </p:attrNameLst>
                                      </p:cBhvr>
                                      <p:to>
                                        <p:strVal val="visible"/>
                                      </p:to>
                                    </p:set>
                                    <p:anim calcmode="lin" valueType="num">
                                      <p:cBhvr additive="repl">
                                        <p:cTn id="174" dur="500" fill="hold"/>
                                        <p:tgtEl>
                                          <p:spTgt spid="512">
                                            <p:txEl>
                                              <p:pRg st="4" end="4"/>
                                            </p:txEl>
                                          </p:spTgt>
                                        </p:tgtEl>
                                        <p:attrNameLst>
                                          <p:attrName>ppt_x</p:attrName>
                                        </p:attrNameLst>
                                      </p:cBhvr>
                                      <p:tavLst>
                                        <p:tav tm="0">
                                          <p:val>
                                            <p:strVal val="#ppt_x"/>
                                          </p:val>
                                        </p:tav>
                                        <p:tav tm="100000">
                                          <p:val>
                                            <p:strVal val="#ppt_x"/>
                                          </p:val>
                                        </p:tav>
                                      </p:tavLst>
                                    </p:anim>
                                    <p:anim calcmode="lin" valueType="num">
                                      <p:cBhvr additive="repl">
                                        <p:cTn id="175" dur="500" fill="hold"/>
                                        <p:tgtEl>
                                          <p:spTgt spid="512">
                                            <p:txEl>
                                              <p:pRg st="4" end="4"/>
                                            </p:txEl>
                                          </p:spTgt>
                                        </p:tgtEl>
                                        <p:attrNameLst>
                                          <p:attrName>ppt_y</p:attrName>
                                        </p:attrNameLst>
                                      </p:cBhvr>
                                      <p:tavLst>
                                        <p:tav tm="0">
                                          <p:val>
                                            <p:strVal val="1+#ppt_h/2"/>
                                          </p:val>
                                        </p:tav>
                                        <p:tav tm="100000">
                                          <p:val>
                                            <p:strVal val="#ppt_y"/>
                                          </p:val>
                                        </p:tav>
                                      </p:tavLst>
                                    </p:anim>
                                  </p:childTnLst>
                                </p:cTn>
                              </p:par>
                              <p:par>
                                <p:cTn id="176" nodeType="withEffect" fill="hold" presetClass="entr" presetID="2" presetSubtype="4">
                                  <p:stCondLst>
                                    <p:cond delay="0"/>
                                  </p:stCondLst>
                                  <p:childTnLst>
                                    <p:set>
                                      <p:cBhvr>
                                        <p:cTn id="177" dur="1" fill="hold">
                                          <p:stCondLst>
                                            <p:cond delay="0"/>
                                          </p:stCondLst>
                                        </p:cTn>
                                        <p:tgtEl>
                                          <p:spTgt spid="512">
                                            <p:txEl>
                                              <p:pRg st="5" end="5"/>
                                            </p:txEl>
                                          </p:spTgt>
                                        </p:tgtEl>
                                        <p:attrNameLst>
                                          <p:attrName>style.visibility</p:attrName>
                                        </p:attrNameLst>
                                      </p:cBhvr>
                                      <p:to>
                                        <p:strVal val="visible"/>
                                      </p:to>
                                    </p:set>
                                    <p:anim calcmode="lin" valueType="num">
                                      <p:cBhvr additive="repl">
                                        <p:cTn id="178" dur="500" fill="hold"/>
                                        <p:tgtEl>
                                          <p:spTgt spid="512">
                                            <p:txEl>
                                              <p:pRg st="5" end="5"/>
                                            </p:txEl>
                                          </p:spTgt>
                                        </p:tgtEl>
                                        <p:attrNameLst>
                                          <p:attrName>ppt_x</p:attrName>
                                        </p:attrNameLst>
                                      </p:cBhvr>
                                      <p:tavLst>
                                        <p:tav tm="0">
                                          <p:val>
                                            <p:strVal val="#ppt_x"/>
                                          </p:val>
                                        </p:tav>
                                        <p:tav tm="100000">
                                          <p:val>
                                            <p:strVal val="#ppt_x"/>
                                          </p:val>
                                        </p:tav>
                                      </p:tavLst>
                                    </p:anim>
                                    <p:anim calcmode="lin" valueType="num">
                                      <p:cBhvr additive="repl">
                                        <p:cTn id="179" dur="500" fill="hold"/>
                                        <p:tgtEl>
                                          <p:spTgt spid="512">
                                            <p:txEl>
                                              <p:pRg st="5" end="5"/>
                                            </p:txEl>
                                          </p:spTgt>
                                        </p:tgtEl>
                                        <p:attrNameLst>
                                          <p:attrName>ppt_y</p:attrName>
                                        </p:attrNameLst>
                                      </p:cBhvr>
                                      <p:tavLst>
                                        <p:tav tm="0">
                                          <p:val>
                                            <p:strVal val="1+#ppt_h/2"/>
                                          </p:val>
                                        </p:tav>
                                        <p:tav tm="100000">
                                          <p:val>
                                            <p:strVal val="#ppt_y"/>
                                          </p:val>
                                        </p:tav>
                                      </p:tavLst>
                                    </p:anim>
                                  </p:childTnLst>
                                </p:cTn>
                              </p:par>
                              <p:par>
                                <p:cTn id="180" nodeType="withEffect" fill="hold" presetClass="entr" presetID="2" presetSubtype="4">
                                  <p:stCondLst>
                                    <p:cond delay="0"/>
                                  </p:stCondLst>
                                  <p:childTnLst>
                                    <p:set>
                                      <p:cBhvr>
                                        <p:cTn id="181" dur="1" fill="hold">
                                          <p:stCondLst>
                                            <p:cond delay="0"/>
                                          </p:stCondLst>
                                        </p:cTn>
                                        <p:tgtEl>
                                          <p:spTgt spid="512">
                                            <p:txEl>
                                              <p:pRg st="6" end="6"/>
                                            </p:txEl>
                                          </p:spTgt>
                                        </p:tgtEl>
                                        <p:attrNameLst>
                                          <p:attrName>style.visibility</p:attrName>
                                        </p:attrNameLst>
                                      </p:cBhvr>
                                      <p:to>
                                        <p:strVal val="visible"/>
                                      </p:to>
                                    </p:set>
                                    <p:anim calcmode="lin" valueType="num">
                                      <p:cBhvr additive="repl">
                                        <p:cTn id="182" dur="500" fill="hold"/>
                                        <p:tgtEl>
                                          <p:spTgt spid="512">
                                            <p:txEl>
                                              <p:pRg st="6" end="6"/>
                                            </p:txEl>
                                          </p:spTgt>
                                        </p:tgtEl>
                                        <p:attrNameLst>
                                          <p:attrName>ppt_x</p:attrName>
                                        </p:attrNameLst>
                                      </p:cBhvr>
                                      <p:tavLst>
                                        <p:tav tm="0">
                                          <p:val>
                                            <p:strVal val="#ppt_x"/>
                                          </p:val>
                                        </p:tav>
                                        <p:tav tm="100000">
                                          <p:val>
                                            <p:strVal val="#ppt_x"/>
                                          </p:val>
                                        </p:tav>
                                      </p:tavLst>
                                    </p:anim>
                                    <p:anim calcmode="lin" valueType="num">
                                      <p:cBhvr additive="repl">
                                        <p:cTn id="183" dur="500" fill="hold"/>
                                        <p:tgtEl>
                                          <p:spTgt spid="512">
                                            <p:txEl>
                                              <p:pRg st="6" end="6"/>
                                            </p:txEl>
                                          </p:spTgt>
                                        </p:tgtEl>
                                        <p:attrNameLst>
                                          <p:attrName>ppt_y</p:attrName>
                                        </p:attrNameLst>
                                      </p:cBhvr>
                                      <p:tavLst>
                                        <p:tav tm="0">
                                          <p:val>
                                            <p:strVal val="1+#ppt_h/2"/>
                                          </p:val>
                                        </p:tav>
                                        <p:tav tm="100000">
                                          <p:val>
                                            <p:strVal val="#ppt_y"/>
                                          </p:val>
                                        </p:tav>
                                      </p:tavLst>
                                    </p:anim>
                                  </p:childTnLst>
                                </p:cTn>
                              </p:par>
                              <p:par>
                                <p:cTn id="184" nodeType="withEffect" fill="hold" presetClass="entr" presetID="2" presetSubtype="4">
                                  <p:stCondLst>
                                    <p:cond delay="0"/>
                                  </p:stCondLst>
                                  <p:childTnLst>
                                    <p:set>
                                      <p:cBhvr>
                                        <p:cTn id="185" dur="1" fill="hold">
                                          <p:stCondLst>
                                            <p:cond delay="0"/>
                                          </p:stCondLst>
                                        </p:cTn>
                                        <p:tgtEl>
                                          <p:spTgt spid="512">
                                            <p:txEl>
                                              <p:pRg st="7" end="7"/>
                                            </p:txEl>
                                          </p:spTgt>
                                        </p:tgtEl>
                                        <p:attrNameLst>
                                          <p:attrName>style.visibility</p:attrName>
                                        </p:attrNameLst>
                                      </p:cBhvr>
                                      <p:to>
                                        <p:strVal val="visible"/>
                                      </p:to>
                                    </p:set>
                                    <p:anim calcmode="lin" valueType="num">
                                      <p:cBhvr additive="repl">
                                        <p:cTn id="186" dur="500" fill="hold"/>
                                        <p:tgtEl>
                                          <p:spTgt spid="512">
                                            <p:txEl>
                                              <p:pRg st="7" end="7"/>
                                            </p:txEl>
                                          </p:spTgt>
                                        </p:tgtEl>
                                        <p:attrNameLst>
                                          <p:attrName>ppt_x</p:attrName>
                                        </p:attrNameLst>
                                      </p:cBhvr>
                                      <p:tavLst>
                                        <p:tav tm="0">
                                          <p:val>
                                            <p:strVal val="#ppt_x"/>
                                          </p:val>
                                        </p:tav>
                                        <p:tav tm="100000">
                                          <p:val>
                                            <p:strVal val="#ppt_x"/>
                                          </p:val>
                                        </p:tav>
                                      </p:tavLst>
                                    </p:anim>
                                    <p:anim calcmode="lin" valueType="num">
                                      <p:cBhvr additive="repl">
                                        <p:cTn id="187" dur="500" fill="hold"/>
                                        <p:tgtEl>
                                          <p:spTgt spid="512">
                                            <p:txEl>
                                              <p:pRg st="7" end="7"/>
                                            </p:txEl>
                                          </p:spTgt>
                                        </p:tgtEl>
                                        <p:attrNameLst>
                                          <p:attrName>ppt_y</p:attrName>
                                        </p:attrNameLst>
                                      </p:cBhvr>
                                      <p:tavLst>
                                        <p:tav tm="0">
                                          <p:val>
                                            <p:strVal val="1+#ppt_h/2"/>
                                          </p:val>
                                        </p:tav>
                                        <p:tav tm="100000">
                                          <p:val>
                                            <p:strVal val="#ppt_y"/>
                                          </p:val>
                                        </p:tav>
                                      </p:tavLst>
                                    </p:anim>
                                  </p:childTnLst>
                                </p:cTn>
                              </p:par>
                              <p:par>
                                <p:cTn id="188" nodeType="withEffect" fill="hold" presetClass="entr" presetID="2" presetSubtype="4">
                                  <p:stCondLst>
                                    <p:cond delay="0"/>
                                  </p:stCondLst>
                                  <p:childTnLst>
                                    <p:set>
                                      <p:cBhvr>
                                        <p:cTn id="189" dur="1" fill="hold">
                                          <p:stCondLst>
                                            <p:cond delay="0"/>
                                          </p:stCondLst>
                                        </p:cTn>
                                        <p:tgtEl>
                                          <p:spTgt spid="512">
                                            <p:txEl>
                                              <p:pRg st="8" end="8"/>
                                            </p:txEl>
                                          </p:spTgt>
                                        </p:tgtEl>
                                        <p:attrNameLst>
                                          <p:attrName>style.visibility</p:attrName>
                                        </p:attrNameLst>
                                      </p:cBhvr>
                                      <p:to>
                                        <p:strVal val="visible"/>
                                      </p:to>
                                    </p:set>
                                    <p:anim calcmode="lin" valueType="num">
                                      <p:cBhvr additive="repl">
                                        <p:cTn id="190" dur="500" fill="hold"/>
                                        <p:tgtEl>
                                          <p:spTgt spid="512">
                                            <p:txEl>
                                              <p:pRg st="8" end="8"/>
                                            </p:txEl>
                                          </p:spTgt>
                                        </p:tgtEl>
                                        <p:attrNameLst>
                                          <p:attrName>ppt_x</p:attrName>
                                        </p:attrNameLst>
                                      </p:cBhvr>
                                      <p:tavLst>
                                        <p:tav tm="0">
                                          <p:val>
                                            <p:strVal val="#ppt_x"/>
                                          </p:val>
                                        </p:tav>
                                        <p:tav tm="100000">
                                          <p:val>
                                            <p:strVal val="#ppt_x"/>
                                          </p:val>
                                        </p:tav>
                                      </p:tavLst>
                                    </p:anim>
                                    <p:anim calcmode="lin" valueType="num">
                                      <p:cBhvr additive="repl">
                                        <p:cTn id="191" dur="500" fill="hold"/>
                                        <p:tgtEl>
                                          <p:spTgt spid="5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838080" y="1027800"/>
            <a:ext cx="72295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AU" sz="4000" spc="-1" strike="noStrike">
                <a:solidFill>
                  <a:schemeClr val="accent1"/>
                </a:solidFill>
                <a:latin typeface="Century Gothic"/>
              </a:rPr>
              <a:t>Passive Attacks</a:t>
            </a:r>
            <a:endParaRPr b="0" lang="en-US" sz="4000" spc="-1" strike="noStrike">
              <a:solidFill>
                <a:schemeClr val="dk1"/>
              </a:solidFill>
              <a:latin typeface="Century Gothic"/>
            </a:endParaRPr>
          </a:p>
        </p:txBody>
      </p:sp>
      <p:pic>
        <p:nvPicPr>
          <p:cNvPr id="514" name="Picture 1029" descr=""/>
          <p:cNvPicPr/>
          <p:nvPr/>
        </p:nvPicPr>
        <p:blipFill>
          <a:blip r:embed="rId1"/>
          <a:stretch/>
        </p:blipFill>
        <p:spPr>
          <a:xfrm>
            <a:off x="762120" y="1828800"/>
            <a:ext cx="7872120" cy="4320720"/>
          </a:xfrm>
          <a:prstGeom prst="rect">
            <a:avLst/>
          </a:prstGeom>
          <a:ln w="0">
            <a:noFill/>
          </a:ln>
        </p:spPr>
      </p:pic>
      <p:sp>
        <p:nvSpPr>
          <p:cNvPr id="3" name="PlaceHolder 2"/>
          <p:cNvSpPr>
            <a:spLocks noGrp="1"/>
          </p:cNvSpPr>
          <p:nvPr>
            <p:ph type="sldNum" idx="6"/>
          </p:nvPr>
        </p:nvSpPr>
        <p:spPr/>
        <p:txBody>
          <a:bodyPr/>
          <a:p>
            <a:fld id="{027979C2-BD65-4B64-A5B4-9B598C592636}"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1043640" y="1027800"/>
            <a:ext cx="7024320" cy="800640"/>
          </a:xfrm>
          <a:prstGeom prst="rect">
            <a:avLst/>
          </a:prstGeom>
          <a:noFill/>
          <a:ln w="0">
            <a:noFill/>
          </a:ln>
        </p:spPr>
        <p:txBody>
          <a:bodyPr lIns="91440" rIns="91440" tIns="45720" bIns="45720" anchor="b">
            <a:noAutofit/>
          </a:bodyPr>
          <a:p>
            <a:pPr indent="0" defTabSz="914400">
              <a:lnSpc>
                <a:spcPct val="100000"/>
              </a:lnSpc>
              <a:buNone/>
            </a:pPr>
            <a:r>
              <a:rPr b="0" lang="en-AU" sz="4000" spc="-1" strike="noStrike">
                <a:solidFill>
                  <a:schemeClr val="accent1"/>
                </a:solidFill>
                <a:latin typeface="Century Gothic"/>
              </a:rPr>
              <a:t>Active Attacks</a:t>
            </a:r>
            <a:endParaRPr b="0" lang="en-US" sz="4000" spc="-1" strike="noStrike">
              <a:solidFill>
                <a:schemeClr val="dk1"/>
              </a:solidFill>
              <a:latin typeface="Century Gothic"/>
            </a:endParaRPr>
          </a:p>
        </p:txBody>
      </p:sp>
      <p:pic>
        <p:nvPicPr>
          <p:cNvPr id="516" name="Picture 1032" descr=""/>
          <p:cNvPicPr/>
          <p:nvPr/>
        </p:nvPicPr>
        <p:blipFill>
          <a:blip r:embed="rId1"/>
          <a:stretch/>
        </p:blipFill>
        <p:spPr>
          <a:xfrm>
            <a:off x="685800" y="1828800"/>
            <a:ext cx="7976880" cy="4227120"/>
          </a:xfrm>
          <a:prstGeom prst="rect">
            <a:avLst/>
          </a:prstGeom>
          <a:ln w="0">
            <a:noFill/>
          </a:ln>
        </p:spPr>
      </p:pic>
      <p:sp>
        <p:nvSpPr>
          <p:cNvPr id="3" name="PlaceHolder 2"/>
          <p:cNvSpPr>
            <a:spLocks noGrp="1"/>
          </p:cNvSpPr>
          <p:nvPr>
            <p:ph type="sldNum" idx="6"/>
          </p:nvPr>
        </p:nvSpPr>
        <p:spPr/>
        <p:txBody>
          <a:bodyPr/>
          <a:p>
            <a:fld id="{A630D1BC-55AA-42CD-86E5-7953AFBE1D4E}"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7" name="Picture 4" descr=" Picture 4                                                      00000002JAC-HG4                        ABA78158:"/>
          <p:cNvPicPr/>
          <p:nvPr/>
        </p:nvPicPr>
        <p:blipFill>
          <a:blip r:embed="rId1"/>
          <a:stretch/>
        </p:blipFill>
        <p:spPr>
          <a:xfrm>
            <a:off x="152280" y="152280"/>
            <a:ext cx="8838720" cy="64767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1043640" y="1027800"/>
            <a:ext cx="7024320" cy="496080"/>
          </a:xfrm>
          <a:prstGeom prst="rect">
            <a:avLst/>
          </a:prstGeom>
          <a:noFill/>
          <a:ln w="0">
            <a:noFill/>
          </a:ln>
        </p:spPr>
        <p:txBody>
          <a:bodyPr lIns="91440" rIns="91440" tIns="45720" bIns="45720" anchor="b">
            <a:normAutofit fontScale="68505"/>
          </a:bodyPr>
          <a:p>
            <a:pPr indent="0" defTabSz="914400">
              <a:lnSpc>
                <a:spcPct val="100000"/>
              </a:lnSpc>
              <a:buNone/>
            </a:pPr>
            <a:r>
              <a:rPr b="0" lang="en-US" sz="4000" spc="-1" strike="noStrike">
                <a:solidFill>
                  <a:schemeClr val="accent1"/>
                </a:solidFill>
                <a:latin typeface="Century Gothic"/>
              </a:rPr>
              <a:t>Security Service</a:t>
            </a:r>
            <a:endParaRPr b="0" lang="en-US" sz="4000" spc="-1" strike="noStrike">
              <a:solidFill>
                <a:schemeClr val="dk1"/>
              </a:solidFill>
              <a:latin typeface="Century Gothic"/>
            </a:endParaRPr>
          </a:p>
        </p:txBody>
      </p:sp>
      <p:sp>
        <p:nvSpPr>
          <p:cNvPr id="519" name="PlaceHolder 2"/>
          <p:cNvSpPr>
            <a:spLocks noGrp="1"/>
          </p:cNvSpPr>
          <p:nvPr>
            <p:ph/>
          </p:nvPr>
        </p:nvSpPr>
        <p:spPr>
          <a:xfrm>
            <a:off x="457200" y="1676520"/>
            <a:ext cx="8000640" cy="4952520"/>
          </a:xfrm>
          <a:prstGeom prst="rect">
            <a:avLst/>
          </a:prstGeom>
          <a:noFill/>
          <a:ln w="0">
            <a:noFill/>
          </a:ln>
        </p:spPr>
        <p:txBody>
          <a:bodyPr lIns="91440" rIns="91440" tIns="45720" bIns="45720" anchor="t">
            <a:normAutofit/>
          </a:bodyPr>
          <a:p>
            <a:pPr lvl="1" marL="640080" indent="-274320" algn="just"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enhance security of data processing systems and information transfers of an organization</a:t>
            </a:r>
            <a:endParaRPr b="0" lang="en-US" sz="2800" spc="-1" strike="noStrike">
              <a:solidFill>
                <a:schemeClr val="dk2"/>
              </a:solidFill>
              <a:latin typeface="Century Gothic"/>
            </a:endParaRPr>
          </a:p>
          <a:p>
            <a:pPr lvl="1" marL="640080" indent="-274320" algn="just"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intended to counter security attacks</a:t>
            </a:r>
            <a:endParaRPr b="0" lang="en-US" sz="2800" spc="-1" strike="noStrike">
              <a:solidFill>
                <a:schemeClr val="dk2"/>
              </a:solidFill>
              <a:latin typeface="Century Gothic"/>
            </a:endParaRPr>
          </a:p>
          <a:p>
            <a:pPr lvl="1" marL="640080" indent="-274320" algn="just"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using one or more security mechanisms </a:t>
            </a:r>
            <a:endParaRPr b="0" lang="en-US" sz="2800" spc="-1" strike="noStrike">
              <a:solidFill>
                <a:schemeClr val="dk2"/>
              </a:solidFill>
              <a:latin typeface="Century Gothic"/>
            </a:endParaRPr>
          </a:p>
        </p:txBody>
      </p:sp>
      <p:sp>
        <p:nvSpPr>
          <p:cNvPr id="4" name="PlaceHolder 3"/>
          <p:cNvSpPr>
            <a:spLocks noGrp="1"/>
          </p:cNvSpPr>
          <p:nvPr>
            <p:ph type="sldNum" idx="6"/>
          </p:nvPr>
        </p:nvSpPr>
        <p:spPr/>
        <p:txBody>
          <a:bodyPr/>
          <a:p>
            <a:fld id="{CA9DA85D-A73D-4B8A-96CD-4F6FA82F13EB}"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title"/>
          </p:nvPr>
        </p:nvSpPr>
        <p:spPr>
          <a:xfrm>
            <a:off x="1043640" y="102780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Security Services (X.800)</a:t>
            </a:r>
            <a:endParaRPr b="0" lang="en-US" sz="4000" spc="-1" strike="noStrike">
              <a:solidFill>
                <a:schemeClr val="dk1"/>
              </a:solidFill>
              <a:latin typeface="Century Gothic"/>
            </a:endParaRPr>
          </a:p>
        </p:txBody>
      </p:sp>
      <p:sp>
        <p:nvSpPr>
          <p:cNvPr id="521" name="PlaceHolder 2"/>
          <p:cNvSpPr>
            <a:spLocks noGrp="1"/>
          </p:cNvSpPr>
          <p:nvPr>
            <p:ph/>
          </p:nvPr>
        </p:nvSpPr>
        <p:spPr>
          <a:xfrm>
            <a:off x="1043640" y="1828800"/>
            <a:ext cx="6777000" cy="4571640"/>
          </a:xfrm>
          <a:prstGeom prst="rect">
            <a:avLst/>
          </a:prstGeom>
          <a:noFill/>
          <a:ln w="0">
            <a:noFill/>
          </a:ln>
        </p:spPr>
        <p:txBody>
          <a:bodyPr lIns="91440" rIns="91440" tIns="45720" bIns="45720" anchor="t">
            <a:normAutofit fontScale="81218"/>
          </a:bodyPr>
          <a:p>
            <a:pPr marL="343080" indent="-274320" algn="just" defTabSz="914400">
              <a:lnSpc>
                <a:spcPct val="120000"/>
              </a:lnSpc>
              <a:spcBef>
                <a:spcPts val="561"/>
              </a:spcBef>
              <a:buClr>
                <a:srgbClr val="94c600"/>
              </a:buClr>
              <a:buSzPct val="76000"/>
              <a:buFont typeface="Wingdings 2" charset="2"/>
              <a:buChar char=""/>
            </a:pPr>
            <a:r>
              <a:rPr b="1" lang="en-US" sz="2800" spc="-1" strike="noStrike">
                <a:solidFill>
                  <a:schemeClr val="dk2"/>
                </a:solidFill>
                <a:latin typeface="Century Gothic"/>
              </a:rPr>
              <a:t>Authentication</a:t>
            </a:r>
            <a:r>
              <a:rPr b="0" lang="en-US" sz="2800" spc="-1" strike="noStrike">
                <a:solidFill>
                  <a:schemeClr val="dk2"/>
                </a:solidFill>
                <a:latin typeface="Century Gothic"/>
              </a:rPr>
              <a:t> - </a:t>
            </a:r>
            <a:r>
              <a:rPr b="0" lang="en-AU" sz="2800" spc="-1" strike="noStrike">
                <a:solidFill>
                  <a:schemeClr val="dk2"/>
                </a:solidFill>
                <a:latin typeface="Century Gothic"/>
              </a:rPr>
              <a:t>assurance that the communicating entity is the one claimed</a:t>
            </a:r>
            <a:endParaRPr b="0" lang="en-US" sz="2800" spc="-1" strike="noStrike">
              <a:solidFill>
                <a:schemeClr val="dk2"/>
              </a:solidFill>
              <a:latin typeface="Century Gothic"/>
            </a:endParaRPr>
          </a:p>
          <a:p>
            <a:pPr marL="343080" indent="-274320" algn="just" defTabSz="914400">
              <a:lnSpc>
                <a:spcPct val="120000"/>
              </a:lnSpc>
              <a:spcBef>
                <a:spcPts val="561"/>
              </a:spcBef>
              <a:buClr>
                <a:srgbClr val="94c600"/>
              </a:buClr>
              <a:buSzPct val="76000"/>
              <a:buFont typeface="Wingdings 2" charset="2"/>
              <a:buChar char=""/>
            </a:pPr>
            <a:r>
              <a:rPr b="1" lang="en-US" sz="2800" spc="-1" strike="noStrike">
                <a:solidFill>
                  <a:schemeClr val="dk2"/>
                </a:solidFill>
                <a:latin typeface="Century Gothic"/>
              </a:rPr>
              <a:t>Access Control</a:t>
            </a:r>
            <a:r>
              <a:rPr b="0" lang="en-US" sz="2800" spc="-1" strike="noStrike">
                <a:solidFill>
                  <a:schemeClr val="dk2"/>
                </a:solidFill>
                <a:latin typeface="Century Gothic"/>
              </a:rPr>
              <a:t> - </a:t>
            </a:r>
            <a:r>
              <a:rPr b="0" lang="en-AU" sz="2800" spc="-1" strike="noStrike">
                <a:solidFill>
                  <a:schemeClr val="dk2"/>
                </a:solidFill>
                <a:latin typeface="Century Gothic"/>
              </a:rPr>
              <a:t>prevention of the unauthorized use of a resource</a:t>
            </a:r>
            <a:endParaRPr b="0" lang="en-US" sz="2800" spc="-1" strike="noStrike">
              <a:solidFill>
                <a:schemeClr val="dk2"/>
              </a:solidFill>
              <a:latin typeface="Century Gothic"/>
            </a:endParaRPr>
          </a:p>
          <a:p>
            <a:pPr marL="343080" indent="-274320" algn="just" defTabSz="914400">
              <a:lnSpc>
                <a:spcPct val="120000"/>
              </a:lnSpc>
              <a:spcBef>
                <a:spcPts val="561"/>
              </a:spcBef>
              <a:buClr>
                <a:srgbClr val="94c600"/>
              </a:buClr>
              <a:buSzPct val="76000"/>
              <a:buFont typeface="Wingdings 2" charset="2"/>
              <a:buChar char=""/>
            </a:pPr>
            <a:r>
              <a:rPr b="1" lang="en-US" sz="2800" spc="-1" strike="noStrike">
                <a:solidFill>
                  <a:schemeClr val="dk2"/>
                </a:solidFill>
                <a:latin typeface="Century Gothic"/>
              </a:rPr>
              <a:t>Data Confidentiality</a:t>
            </a:r>
            <a:r>
              <a:rPr b="0" lang="en-US" sz="2800" spc="-1" strike="noStrike">
                <a:solidFill>
                  <a:schemeClr val="dk2"/>
                </a:solidFill>
                <a:latin typeface="Century Gothic"/>
              </a:rPr>
              <a:t> –</a:t>
            </a:r>
            <a:r>
              <a:rPr b="0" lang="en-AU" sz="2800" spc="-1" strike="noStrike">
                <a:solidFill>
                  <a:schemeClr val="dk2"/>
                </a:solidFill>
                <a:latin typeface="Century Gothic"/>
              </a:rPr>
              <a:t>protection of data from unauthorized disclosure</a:t>
            </a:r>
            <a:endParaRPr b="0" lang="en-US" sz="2800" spc="-1" strike="noStrike">
              <a:solidFill>
                <a:schemeClr val="dk2"/>
              </a:solidFill>
              <a:latin typeface="Century Gothic"/>
            </a:endParaRPr>
          </a:p>
          <a:p>
            <a:pPr marL="343080" indent="-274320" algn="just" defTabSz="914400">
              <a:lnSpc>
                <a:spcPct val="120000"/>
              </a:lnSpc>
              <a:spcBef>
                <a:spcPts val="561"/>
              </a:spcBef>
              <a:buClr>
                <a:srgbClr val="94c600"/>
              </a:buClr>
              <a:buSzPct val="76000"/>
              <a:buFont typeface="Wingdings 2" charset="2"/>
              <a:buChar char=""/>
            </a:pPr>
            <a:r>
              <a:rPr b="1" lang="en-US" sz="2800" spc="-1" strike="noStrike">
                <a:solidFill>
                  <a:schemeClr val="dk2"/>
                </a:solidFill>
                <a:latin typeface="Century Gothic"/>
              </a:rPr>
              <a:t>Data Integrity</a:t>
            </a:r>
            <a:r>
              <a:rPr b="0" lang="en-US" sz="2800" spc="-1" strike="noStrike">
                <a:solidFill>
                  <a:schemeClr val="dk2"/>
                </a:solidFill>
                <a:latin typeface="Century Gothic"/>
              </a:rPr>
              <a:t> - </a:t>
            </a:r>
            <a:r>
              <a:rPr b="0" lang="en-AU" sz="2800" spc="-1" strike="noStrike">
                <a:solidFill>
                  <a:schemeClr val="dk2"/>
                </a:solidFill>
                <a:latin typeface="Century Gothic"/>
              </a:rPr>
              <a:t>assurance that data received is as sent by an authorized entity</a:t>
            </a:r>
            <a:endParaRPr b="0" lang="en-US" sz="2800" spc="-1" strike="noStrike">
              <a:solidFill>
                <a:schemeClr val="dk2"/>
              </a:solidFill>
              <a:latin typeface="Century Gothic"/>
            </a:endParaRPr>
          </a:p>
          <a:p>
            <a:pPr marL="343080" indent="-274320" algn="just" defTabSz="914400">
              <a:lnSpc>
                <a:spcPct val="120000"/>
              </a:lnSpc>
              <a:spcBef>
                <a:spcPts val="561"/>
              </a:spcBef>
              <a:buClr>
                <a:srgbClr val="94c600"/>
              </a:buClr>
              <a:buSzPct val="76000"/>
              <a:buFont typeface="Wingdings 2" charset="2"/>
              <a:buChar char=""/>
            </a:pPr>
            <a:r>
              <a:rPr b="1" lang="en-US" sz="2800" spc="-1" strike="noStrike">
                <a:solidFill>
                  <a:schemeClr val="dk2"/>
                </a:solidFill>
                <a:latin typeface="Century Gothic"/>
              </a:rPr>
              <a:t>Non-Repudiation</a:t>
            </a:r>
            <a:r>
              <a:rPr b="0" lang="en-US" sz="2800" spc="-1" strike="noStrike">
                <a:solidFill>
                  <a:schemeClr val="dk2"/>
                </a:solidFill>
                <a:latin typeface="Century Gothic"/>
              </a:rPr>
              <a:t> - </a:t>
            </a:r>
            <a:r>
              <a:rPr b="0" lang="en-AU" sz="2800" spc="-1" strike="noStrike">
                <a:solidFill>
                  <a:schemeClr val="dk2"/>
                </a:solidFill>
                <a:latin typeface="Century Gothic"/>
              </a:rPr>
              <a:t>protection against denial by one of the parties in a communication</a:t>
            </a:r>
            <a:endParaRPr b="0" lang="en-US" sz="2800" spc="-1" strike="noStrike">
              <a:solidFill>
                <a:schemeClr val="dk2"/>
              </a:solidFill>
              <a:latin typeface="Century Gothic"/>
            </a:endParaRPr>
          </a:p>
          <a:p>
            <a:pPr indent="0" algn="just" defTabSz="914400">
              <a:lnSpc>
                <a:spcPct val="120000"/>
              </a:lnSpc>
              <a:spcBef>
                <a:spcPts val="561"/>
              </a:spcBef>
              <a:buNone/>
            </a:pPr>
            <a:endParaRPr b="0" lang="en-US" sz="2800" spc="-1" strike="noStrike">
              <a:solidFill>
                <a:schemeClr val="dk2"/>
              </a:solidFill>
              <a:latin typeface="Century Gothic"/>
            </a:endParaRPr>
          </a:p>
          <a:p>
            <a:pPr indent="0" algn="just" defTabSz="914400">
              <a:lnSpc>
                <a:spcPct val="120000"/>
              </a:lnSpc>
              <a:spcBef>
                <a:spcPts val="561"/>
              </a:spcBef>
              <a:buNone/>
            </a:pPr>
            <a:endParaRPr b="0" lang="en-US" sz="2800" spc="-1" strike="noStrike">
              <a:solidFill>
                <a:schemeClr val="dk2"/>
              </a:solidFill>
              <a:latin typeface="Century Gothic"/>
            </a:endParaRPr>
          </a:p>
          <a:p>
            <a:pPr indent="0" algn="just" defTabSz="914400">
              <a:lnSpc>
                <a:spcPct val="120000"/>
              </a:lnSpc>
              <a:spcBef>
                <a:spcPts val="561"/>
              </a:spcBef>
              <a:buNone/>
            </a:pPr>
            <a:endParaRPr b="0" lang="en-US" sz="2800" spc="-1" strike="noStrike">
              <a:solidFill>
                <a:schemeClr val="dk2"/>
              </a:solidFill>
              <a:latin typeface="Century Gothic"/>
            </a:endParaRPr>
          </a:p>
          <a:p>
            <a:pPr indent="0" algn="just" defTabSz="914400">
              <a:lnSpc>
                <a:spcPct val="120000"/>
              </a:lnSpc>
              <a:spcBef>
                <a:spcPts val="561"/>
              </a:spcBef>
              <a:buNone/>
            </a:pPr>
            <a:endParaRPr b="0" lang="en-US" sz="2800" spc="-1" strike="noStrike">
              <a:solidFill>
                <a:schemeClr val="dk2"/>
              </a:solidFill>
              <a:latin typeface="Century Gothic"/>
            </a:endParaRPr>
          </a:p>
        </p:txBody>
      </p:sp>
      <p:sp>
        <p:nvSpPr>
          <p:cNvPr id="4" name="PlaceHolder 3"/>
          <p:cNvSpPr>
            <a:spLocks noGrp="1"/>
          </p:cNvSpPr>
          <p:nvPr>
            <p:ph type="sldNum" idx="6"/>
          </p:nvPr>
        </p:nvSpPr>
        <p:spPr/>
        <p:txBody>
          <a:bodyPr/>
          <a:p>
            <a:fld id="{63F86368-685E-498D-8885-320CA5CF7BBB}"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title"/>
          </p:nvPr>
        </p:nvSpPr>
        <p:spPr>
          <a:xfrm>
            <a:off x="1043640" y="1027800"/>
            <a:ext cx="7024320" cy="800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Security Mechanisms</a:t>
            </a:r>
            <a:endParaRPr b="0" lang="en-US" sz="4000" spc="-1" strike="noStrike">
              <a:solidFill>
                <a:schemeClr val="dk1"/>
              </a:solidFill>
              <a:latin typeface="Century Gothic"/>
            </a:endParaRPr>
          </a:p>
        </p:txBody>
      </p:sp>
      <p:sp>
        <p:nvSpPr>
          <p:cNvPr id="523"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marL="343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feature designed to detect, prevent, or recover from a security attack</a:t>
            </a:r>
            <a:endParaRPr b="0" lang="en-US" sz="2400" spc="-1" strike="noStrike">
              <a:solidFill>
                <a:schemeClr val="dk2"/>
              </a:solidFill>
              <a:latin typeface="Century Gothic"/>
            </a:endParaRPr>
          </a:p>
          <a:p>
            <a:pPr marL="343080" indent="-274320" defTabSz="914400">
              <a:lnSpc>
                <a:spcPct val="90000"/>
              </a:lnSpc>
              <a:spcBef>
                <a:spcPts val="479"/>
              </a:spcBef>
              <a:buClr>
                <a:srgbClr val="94c600"/>
              </a:buClr>
              <a:buSzPct val="76000"/>
              <a:buFont typeface="Wingdings 2" charset="2"/>
              <a:buChar char=""/>
            </a:pPr>
            <a:r>
              <a:rPr b="0" lang="en-AU" sz="2400" spc="-1" strike="noStrike">
                <a:solidFill>
                  <a:schemeClr val="dk2"/>
                </a:solidFill>
                <a:latin typeface="Century Gothic"/>
              </a:rPr>
              <a:t>no single mechanism that will support all services required</a:t>
            </a:r>
            <a:endParaRPr b="0" lang="en-US" sz="2400" spc="-1" strike="noStrike">
              <a:solidFill>
                <a:schemeClr val="dk2"/>
              </a:solidFill>
              <a:latin typeface="Century Gothic"/>
            </a:endParaRPr>
          </a:p>
          <a:p>
            <a:pPr marL="343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however </a:t>
            </a:r>
            <a:r>
              <a:rPr b="0" lang="en-AU" sz="2400" spc="-1" strike="noStrike">
                <a:solidFill>
                  <a:schemeClr val="dk2"/>
                </a:solidFill>
                <a:latin typeface="Century Gothic"/>
              </a:rPr>
              <a:t>one particular element underlies many of the security mechanisms in use:</a:t>
            </a:r>
            <a:endParaRPr b="0" lang="en-US" sz="2400" spc="-1" strike="noStrike">
              <a:solidFill>
                <a:schemeClr val="dk2"/>
              </a:solidFill>
              <a:latin typeface="Century Gothic"/>
            </a:endParaRPr>
          </a:p>
          <a:p>
            <a:pPr lvl="1" marL="640080" indent="-274320" defTabSz="914400">
              <a:lnSpc>
                <a:spcPct val="90000"/>
              </a:lnSpc>
              <a:spcBef>
                <a:spcPts val="439"/>
              </a:spcBef>
              <a:buClr>
                <a:srgbClr val="94c600"/>
              </a:buClr>
              <a:buSzPct val="76000"/>
              <a:buFont typeface="Wingdings 2" charset="2"/>
              <a:buChar char=""/>
            </a:pPr>
            <a:r>
              <a:rPr b="1" lang="en-AU" sz="2200" spc="-1" strike="noStrike">
                <a:solidFill>
                  <a:schemeClr val="dk2"/>
                </a:solidFill>
                <a:latin typeface="Century Gothic"/>
              </a:rPr>
              <a:t>cryptographic techniques</a:t>
            </a:r>
            <a:endParaRPr b="0" lang="en-US" sz="2200" spc="-1" strike="noStrike">
              <a:solidFill>
                <a:schemeClr val="dk2"/>
              </a:solidFill>
              <a:latin typeface="Century Gothic"/>
            </a:endParaRPr>
          </a:p>
          <a:p>
            <a:pPr marL="343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hence our focus on this topic</a:t>
            </a:r>
            <a:endParaRPr b="0" lang="en-US" sz="2400" spc="-1" strike="noStrike">
              <a:solidFill>
                <a:schemeClr val="dk2"/>
              </a:solidFill>
              <a:latin typeface="Century Gothic"/>
            </a:endParaRPr>
          </a:p>
          <a:p>
            <a:pPr indent="0" defTabSz="914400">
              <a:lnSpc>
                <a:spcPct val="90000"/>
              </a:lnSpc>
              <a:spcBef>
                <a:spcPts val="479"/>
              </a:spcBef>
              <a:buNone/>
            </a:pP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B3606963-927B-4A53-8736-D4634508B729}"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title"/>
          </p:nvPr>
        </p:nvSpPr>
        <p:spPr>
          <a:xfrm>
            <a:off x="1043640" y="1027800"/>
            <a:ext cx="7024320" cy="419760"/>
          </a:xfrm>
          <a:prstGeom prst="rect">
            <a:avLst/>
          </a:prstGeom>
          <a:noFill/>
          <a:ln w="0">
            <a:noFill/>
          </a:ln>
        </p:spPr>
        <p:txBody>
          <a:bodyPr lIns="91440" rIns="91440" tIns="45720" bIns="45720" anchor="b">
            <a:normAutofit fontScale="62254" lnSpcReduction="10000"/>
          </a:bodyPr>
          <a:p>
            <a:pPr indent="0" defTabSz="914400">
              <a:lnSpc>
                <a:spcPct val="100000"/>
              </a:lnSpc>
              <a:buNone/>
            </a:pPr>
            <a:r>
              <a:rPr b="0" lang="en-US" sz="4000" spc="-1" strike="noStrike">
                <a:solidFill>
                  <a:schemeClr val="accent1"/>
                </a:solidFill>
                <a:latin typeface="Century Gothic"/>
              </a:rPr>
              <a:t>Security Mechanisms</a:t>
            </a:r>
            <a:endParaRPr b="0" lang="en-US" sz="4000" spc="-1" strike="noStrike">
              <a:solidFill>
                <a:schemeClr val="dk1"/>
              </a:solidFill>
              <a:latin typeface="Century Gothic"/>
            </a:endParaRPr>
          </a:p>
        </p:txBody>
      </p:sp>
      <p:sp>
        <p:nvSpPr>
          <p:cNvPr id="525" name="PlaceHolder 2"/>
          <p:cNvSpPr>
            <a:spLocks noGrp="1"/>
          </p:cNvSpPr>
          <p:nvPr>
            <p:ph/>
          </p:nvPr>
        </p:nvSpPr>
        <p:spPr>
          <a:xfrm>
            <a:off x="457200" y="1676520"/>
            <a:ext cx="8229240" cy="4876560"/>
          </a:xfrm>
          <a:prstGeom prst="rect">
            <a:avLst/>
          </a:prstGeom>
          <a:noFill/>
          <a:ln w="0">
            <a:noFill/>
          </a:ln>
        </p:spPr>
        <p:txBody>
          <a:bodyPr lIns="91440" rIns="91440" tIns="45720" bIns="45720" anchor="t">
            <a:noAutofit/>
          </a:bodyPr>
          <a:p>
            <a:pPr marL="343080" indent="-274320" defTabSz="914400">
              <a:lnSpc>
                <a:spcPct val="90000"/>
              </a:lnSpc>
              <a:spcBef>
                <a:spcPts val="720"/>
              </a:spcBef>
              <a:buClr>
                <a:srgbClr val="94c600"/>
              </a:buClr>
              <a:buSzPct val="76000"/>
              <a:buFont typeface="Wingdings 2" charset="2"/>
              <a:buChar char=""/>
            </a:pPr>
            <a:r>
              <a:rPr b="0" lang="en-AU" sz="3600" spc="-1" strike="noStrike">
                <a:solidFill>
                  <a:schemeClr val="dk2"/>
                </a:solidFill>
                <a:latin typeface="Century Gothic"/>
              </a:rPr>
              <a:t>specific security mechanisms:</a:t>
            </a:r>
            <a:endParaRPr b="0" lang="en-US" sz="3600" spc="-1" strike="noStrike">
              <a:solidFill>
                <a:schemeClr val="dk2"/>
              </a:solidFill>
              <a:latin typeface="Century Gothic"/>
            </a:endParaRPr>
          </a:p>
          <a:p>
            <a:pPr lvl="1" marL="640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encipherment </a:t>
            </a:r>
            <a:endParaRPr b="0" lang="en-US" sz="2400" spc="-1" strike="noStrike">
              <a:solidFill>
                <a:schemeClr val="dk2"/>
              </a:solidFill>
              <a:latin typeface="Century Gothic"/>
            </a:endParaRPr>
          </a:p>
          <a:p>
            <a:pPr lvl="1" marL="640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digital signatures</a:t>
            </a:r>
            <a:endParaRPr b="0" lang="en-US" sz="2400" spc="-1" strike="noStrike">
              <a:solidFill>
                <a:schemeClr val="dk2"/>
              </a:solidFill>
              <a:latin typeface="Century Gothic"/>
            </a:endParaRPr>
          </a:p>
          <a:p>
            <a:pPr lvl="1" marL="640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access controls</a:t>
            </a:r>
            <a:endParaRPr b="0" lang="en-US" sz="2400" spc="-1" strike="noStrike">
              <a:solidFill>
                <a:schemeClr val="dk2"/>
              </a:solidFill>
              <a:latin typeface="Century Gothic"/>
            </a:endParaRPr>
          </a:p>
          <a:p>
            <a:pPr lvl="1" marL="640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Message authentication code </a:t>
            </a:r>
            <a:endParaRPr b="0" lang="en-US" sz="2400" spc="-1" strike="noStrike">
              <a:solidFill>
                <a:schemeClr val="dk2"/>
              </a:solidFill>
              <a:latin typeface="Century Gothic"/>
            </a:endParaRPr>
          </a:p>
          <a:p>
            <a:pPr lvl="1" marL="640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traffic padding</a:t>
            </a:r>
            <a:endParaRPr b="0" lang="en-US" sz="2400" spc="-1" strike="noStrike">
              <a:solidFill>
                <a:schemeClr val="dk2"/>
              </a:solidFill>
              <a:latin typeface="Century Gothic"/>
            </a:endParaRPr>
          </a:p>
          <a:p>
            <a:pPr lvl="1" marL="640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routing control</a:t>
            </a: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F862C3D6-BC0B-45CF-8E53-D275A8C4F12A}"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title"/>
          </p:nvPr>
        </p:nvSpPr>
        <p:spPr>
          <a:xfrm>
            <a:off x="4563720" y="1717560"/>
            <a:ext cx="3470040" cy="568080"/>
          </a:xfrm>
          <a:prstGeom prst="rect">
            <a:avLst/>
          </a:prstGeom>
          <a:noFill/>
          <a:ln w="0">
            <a:noFill/>
          </a:ln>
        </p:spPr>
        <p:txBody>
          <a:bodyPr lIns="91440" rIns="91440" tIns="45720" bIns="45720" anchor="b">
            <a:noAutofit/>
          </a:bodyPr>
          <a:p>
            <a:pPr indent="0" defTabSz="914400">
              <a:lnSpc>
                <a:spcPct val="100000"/>
              </a:lnSpc>
              <a:buNone/>
            </a:pPr>
            <a:r>
              <a:rPr b="0" lang="en-US" sz="2400" spc="-1" strike="noStrike">
                <a:solidFill>
                  <a:schemeClr val="accent1"/>
                </a:solidFill>
                <a:latin typeface="Century Gothic"/>
              </a:rPr>
              <a:t>Data Privacy in communication … Services &amp; Mechanisms</a:t>
            </a:r>
            <a:endParaRPr b="0" lang="en-US" sz="2400" spc="-1" strike="noStrike">
              <a:solidFill>
                <a:schemeClr val="dk1"/>
              </a:solidFill>
              <a:latin typeface="Century Gothic"/>
            </a:endParaRPr>
          </a:p>
        </p:txBody>
      </p:sp>
      <p:sp>
        <p:nvSpPr>
          <p:cNvPr id="527" name="PlaceHolder 2"/>
          <p:cNvSpPr>
            <a:spLocks noGrp="1"/>
          </p:cNvSpPr>
          <p:nvPr>
            <p:ph/>
          </p:nvPr>
        </p:nvSpPr>
        <p:spPr>
          <a:xfrm>
            <a:off x="457200" y="685800"/>
            <a:ext cx="4190760" cy="5409720"/>
          </a:xfrm>
          <a:prstGeom prst="rect">
            <a:avLst/>
          </a:prstGeom>
          <a:noFill/>
          <a:ln w="0">
            <a:noFill/>
          </a:ln>
        </p:spPr>
        <p:txBody>
          <a:bodyPr lIns="91440" rIns="91440" tIns="45720" bIns="45720" anchor="t">
            <a:noAutofit/>
          </a:bodyPr>
          <a:p>
            <a:pPr marL="343080" indent="-274320" defTabSz="914400">
              <a:lnSpc>
                <a:spcPct val="80000"/>
              </a:lnSpc>
              <a:spcBef>
                <a:spcPts val="479"/>
              </a:spcBef>
              <a:buClr>
                <a:srgbClr val="94c600"/>
              </a:buClr>
              <a:buSzPct val="76000"/>
              <a:buFont typeface="Wingdings 2" charset="2"/>
              <a:buChar char=""/>
            </a:pPr>
            <a:r>
              <a:rPr b="1" lang="en-US" sz="2400" spc="-1" strike="noStrike">
                <a:solidFill>
                  <a:schemeClr val="dk2"/>
                </a:solidFill>
                <a:latin typeface="Century Gothic"/>
              </a:rPr>
              <a:t>Confidentiality</a:t>
            </a:r>
            <a:r>
              <a:rPr b="0" lang="en-US" sz="2400" spc="-1" strike="noStrike">
                <a:solidFill>
                  <a:schemeClr val="dk2"/>
                </a:solidFill>
                <a:latin typeface="Century Gothic"/>
              </a:rPr>
              <a:t>:  Unauthorized parties cannot access information (-&gt;Secret Key Encryption)</a:t>
            </a:r>
            <a:endParaRPr b="0" lang="en-US" sz="2400" spc="-1" strike="noStrike">
              <a:solidFill>
                <a:schemeClr val="dk2"/>
              </a:solidFill>
              <a:latin typeface="Century Gothic"/>
            </a:endParaRPr>
          </a:p>
          <a:p>
            <a:pPr marL="343080" indent="-274320" defTabSz="914400">
              <a:lnSpc>
                <a:spcPct val="80000"/>
              </a:lnSpc>
              <a:spcBef>
                <a:spcPts val="479"/>
              </a:spcBef>
              <a:buClr>
                <a:srgbClr val="94c600"/>
              </a:buClr>
              <a:buSzPct val="76000"/>
              <a:buFont typeface="Wingdings 2" charset="2"/>
              <a:buChar char=""/>
            </a:pPr>
            <a:r>
              <a:rPr b="1" lang="en-US" sz="2400" spc="-1" strike="noStrike">
                <a:solidFill>
                  <a:schemeClr val="dk2"/>
                </a:solidFill>
                <a:latin typeface="Century Gothic"/>
              </a:rPr>
              <a:t>Authenticity</a:t>
            </a:r>
            <a:r>
              <a:rPr b="0" lang="en-US" sz="2400" spc="-1" strike="noStrike">
                <a:solidFill>
                  <a:schemeClr val="dk2"/>
                </a:solidFill>
                <a:latin typeface="Century Gothic"/>
              </a:rPr>
              <a:t>: Ensuring that the actual sender is the claimed sender. (-&gt;Public Key Encryption)</a:t>
            </a:r>
            <a:endParaRPr b="0" lang="en-US" sz="2400" spc="-1" strike="noStrike">
              <a:solidFill>
                <a:schemeClr val="dk2"/>
              </a:solidFill>
              <a:latin typeface="Century Gothic"/>
            </a:endParaRPr>
          </a:p>
          <a:p>
            <a:pPr marL="343080" indent="-274320" defTabSz="914400">
              <a:lnSpc>
                <a:spcPct val="80000"/>
              </a:lnSpc>
              <a:spcBef>
                <a:spcPts val="479"/>
              </a:spcBef>
              <a:buClr>
                <a:srgbClr val="94c600"/>
              </a:buClr>
              <a:buSzPct val="76000"/>
              <a:buFont typeface="Wingdings 2" charset="2"/>
              <a:buChar char=""/>
            </a:pPr>
            <a:r>
              <a:rPr b="1" lang="en-US" sz="2400" spc="-1" strike="noStrike">
                <a:solidFill>
                  <a:schemeClr val="dk2"/>
                </a:solidFill>
                <a:latin typeface="Century Gothic"/>
              </a:rPr>
              <a:t>Integrity</a:t>
            </a:r>
            <a:r>
              <a:rPr b="0" lang="en-US" sz="2400" spc="-1" strike="noStrike">
                <a:solidFill>
                  <a:schemeClr val="dk2"/>
                </a:solidFill>
                <a:latin typeface="Century Gothic"/>
              </a:rPr>
              <a:t>: Ensuring that the message was not modified in transmission. (-&gt;Hashing)</a:t>
            </a:r>
            <a:endParaRPr b="0" lang="en-US" sz="2400" spc="-1" strike="noStrike">
              <a:solidFill>
                <a:schemeClr val="dk2"/>
              </a:solidFill>
              <a:latin typeface="Century Gothic"/>
            </a:endParaRPr>
          </a:p>
          <a:p>
            <a:pPr marL="343080" indent="-274320" defTabSz="914400">
              <a:lnSpc>
                <a:spcPct val="80000"/>
              </a:lnSpc>
              <a:spcBef>
                <a:spcPts val="479"/>
              </a:spcBef>
              <a:buClr>
                <a:srgbClr val="94c600"/>
              </a:buClr>
              <a:buSzPct val="76000"/>
              <a:buFont typeface="Wingdings 2" charset="2"/>
              <a:buChar char=""/>
            </a:pPr>
            <a:r>
              <a:rPr b="1" lang="en-US" sz="2400" spc="-1" strike="noStrike">
                <a:solidFill>
                  <a:schemeClr val="dk2"/>
                </a:solidFill>
                <a:latin typeface="Century Gothic"/>
              </a:rPr>
              <a:t>Nonrepudiation</a:t>
            </a:r>
            <a:r>
              <a:rPr b="0" lang="en-US" sz="2400" spc="-1" strike="noStrike">
                <a:solidFill>
                  <a:schemeClr val="dk2"/>
                </a:solidFill>
                <a:latin typeface="Century Gothic"/>
              </a:rPr>
              <a:t>: Ensuring that sender cannot deny sending a message at a later time. (-&gt;Digital Signature)</a:t>
            </a:r>
            <a:endParaRPr b="0" lang="en-US" sz="2400" spc="-1" strike="noStrike">
              <a:solidFill>
                <a:schemeClr val="dk2"/>
              </a:solidFill>
              <a:latin typeface="Century Gothic"/>
            </a:endParaRPr>
          </a:p>
        </p:txBody>
      </p:sp>
      <p:grpSp>
        <p:nvGrpSpPr>
          <p:cNvPr id="528" name="Group 1"/>
          <p:cNvGrpSpPr/>
          <p:nvPr/>
        </p:nvGrpSpPr>
        <p:grpSpPr>
          <a:xfrm>
            <a:off x="4953240" y="2351160"/>
            <a:ext cx="1770480" cy="1698840"/>
            <a:chOff x="4953240" y="2351160"/>
            <a:chExt cx="1770480" cy="1698840"/>
          </a:xfrm>
        </p:grpSpPr>
        <p:sp>
          <p:nvSpPr>
            <p:cNvPr id="529" name="Line 4"/>
            <p:cNvSpPr/>
            <p:nvPr/>
          </p:nvSpPr>
          <p:spPr>
            <a:xfrm>
              <a:off x="5425920" y="3000240"/>
              <a:ext cx="360" cy="68580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chemeClr val="dk1"/>
                </a:solidFill>
                <a:latin typeface="Century Gothic"/>
              </a:endParaRPr>
            </a:p>
          </p:txBody>
        </p:sp>
        <p:sp>
          <p:nvSpPr>
            <p:cNvPr id="530" name="Text Box 5"/>
            <p:cNvSpPr/>
            <p:nvPr/>
          </p:nvSpPr>
          <p:spPr>
            <a:xfrm>
              <a:off x="4953240" y="2351160"/>
              <a:ext cx="1770480" cy="6382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0066"/>
                  </a:solidFill>
                  <a:latin typeface="Arial"/>
                </a:rPr>
                <a:t>Confidentiality</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Arial"/>
                </a:rPr>
                <a:t>   </a:t>
              </a:r>
              <a:r>
                <a:rPr b="0" lang="en-US" sz="1800" spc="-1" strike="noStrike">
                  <a:solidFill>
                    <a:schemeClr val="dk1"/>
                  </a:solidFill>
                  <a:latin typeface="Arial"/>
                </a:rPr>
                <a:t>Joe</a:t>
              </a:r>
              <a:endParaRPr b="0" lang="en-US" sz="1800" spc="-1" strike="noStrike">
                <a:solidFill>
                  <a:srgbClr val="000000"/>
                </a:solidFill>
                <a:latin typeface="Arial"/>
              </a:endParaRPr>
            </a:p>
          </p:txBody>
        </p:sp>
        <p:sp>
          <p:nvSpPr>
            <p:cNvPr id="531" name="Line 6"/>
            <p:cNvSpPr/>
            <p:nvPr/>
          </p:nvSpPr>
          <p:spPr>
            <a:xfrm>
              <a:off x="5425920" y="3152520"/>
              <a:ext cx="45720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oAutofit/>
            </a:bodyPr>
            <a:p>
              <a:endParaRPr b="0" lang="en-US" sz="1800" spc="-1" strike="noStrike">
                <a:solidFill>
                  <a:schemeClr val="dk1"/>
                </a:solidFill>
                <a:latin typeface="Century Gothic"/>
              </a:endParaRPr>
            </a:p>
          </p:txBody>
        </p:sp>
        <p:sp>
          <p:nvSpPr>
            <p:cNvPr id="532" name="Text Box 7"/>
            <p:cNvSpPr/>
            <p:nvPr/>
          </p:nvSpPr>
          <p:spPr>
            <a:xfrm>
              <a:off x="5046120" y="3686040"/>
              <a:ext cx="7146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  </a:t>
              </a:r>
              <a:r>
                <a:rPr b="0" lang="en-US" sz="1800" spc="-1" strike="noStrike">
                  <a:solidFill>
                    <a:schemeClr val="dk1"/>
                  </a:solidFill>
                  <a:latin typeface="Arial"/>
                </a:rPr>
                <a:t>Ann</a:t>
              </a:r>
              <a:endParaRPr b="0" lang="en-US" sz="1800" spc="-1" strike="noStrike">
                <a:solidFill>
                  <a:srgbClr val="000000"/>
                </a:solidFill>
                <a:latin typeface="Arial"/>
              </a:endParaRPr>
            </a:p>
          </p:txBody>
        </p:sp>
        <p:sp>
          <p:nvSpPr>
            <p:cNvPr id="533" name="Text Box 8"/>
            <p:cNvSpPr/>
            <p:nvPr/>
          </p:nvSpPr>
          <p:spPr>
            <a:xfrm>
              <a:off x="5869440" y="2960640"/>
              <a:ext cx="4842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Bill</a:t>
              </a:r>
              <a:endParaRPr b="0" lang="en-US" sz="1800" spc="-1" strike="noStrike">
                <a:solidFill>
                  <a:srgbClr val="000000"/>
                </a:solidFill>
                <a:latin typeface="Arial"/>
              </a:endParaRPr>
            </a:p>
          </p:txBody>
        </p:sp>
      </p:grpSp>
      <p:grpSp>
        <p:nvGrpSpPr>
          <p:cNvPr id="534" name="Group 2"/>
          <p:cNvGrpSpPr/>
          <p:nvPr/>
        </p:nvGrpSpPr>
        <p:grpSpPr>
          <a:xfrm>
            <a:off x="6630480" y="3036960"/>
            <a:ext cx="2008800" cy="1470240"/>
            <a:chOff x="6630480" y="3036960"/>
            <a:chExt cx="2008800" cy="1470240"/>
          </a:xfrm>
        </p:grpSpPr>
        <p:sp>
          <p:nvSpPr>
            <p:cNvPr id="535" name="Text Box 9"/>
            <p:cNvSpPr/>
            <p:nvPr/>
          </p:nvSpPr>
          <p:spPr>
            <a:xfrm>
              <a:off x="6630480" y="3036960"/>
              <a:ext cx="15022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0066"/>
                  </a:solidFill>
                  <a:latin typeface="Arial"/>
                </a:rPr>
                <a:t>Authenticity</a:t>
              </a:r>
              <a:endParaRPr b="0" lang="en-US" sz="1800" spc="-1" strike="noStrike">
                <a:solidFill>
                  <a:srgbClr val="000000"/>
                </a:solidFill>
                <a:latin typeface="Arial"/>
              </a:endParaRPr>
            </a:p>
          </p:txBody>
        </p:sp>
        <p:sp>
          <p:nvSpPr>
            <p:cNvPr id="536" name="Line 10"/>
            <p:cNvSpPr/>
            <p:nvPr/>
          </p:nvSpPr>
          <p:spPr>
            <a:xfrm>
              <a:off x="7102440" y="3686040"/>
              <a:ext cx="360" cy="53352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chemeClr val="dk1"/>
                </a:solidFill>
                <a:latin typeface="Century Gothic"/>
              </a:endParaRPr>
            </a:p>
          </p:txBody>
        </p:sp>
        <p:sp>
          <p:nvSpPr>
            <p:cNvPr id="537" name="Text Box 11"/>
            <p:cNvSpPr/>
            <p:nvPr/>
          </p:nvSpPr>
          <p:spPr>
            <a:xfrm>
              <a:off x="6708600" y="3265560"/>
              <a:ext cx="19306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Joe (Actually Bill)</a:t>
              </a:r>
              <a:endParaRPr b="0" lang="en-US" sz="1800" spc="-1" strike="noStrike">
                <a:solidFill>
                  <a:srgbClr val="000000"/>
                </a:solidFill>
                <a:latin typeface="Arial"/>
              </a:endParaRPr>
            </a:p>
          </p:txBody>
        </p:sp>
        <p:sp>
          <p:nvSpPr>
            <p:cNvPr id="538" name="Text Box 12"/>
            <p:cNvSpPr/>
            <p:nvPr/>
          </p:nvSpPr>
          <p:spPr>
            <a:xfrm>
              <a:off x="6799320" y="4143240"/>
              <a:ext cx="586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Ann</a:t>
              </a:r>
              <a:endParaRPr b="0" lang="en-US" sz="1800" spc="-1" strike="noStrike">
                <a:solidFill>
                  <a:srgbClr val="000000"/>
                </a:solidFill>
                <a:latin typeface="Arial"/>
              </a:endParaRPr>
            </a:p>
          </p:txBody>
        </p:sp>
      </p:grpSp>
      <p:grpSp>
        <p:nvGrpSpPr>
          <p:cNvPr id="539" name="Group 3"/>
          <p:cNvGrpSpPr/>
          <p:nvPr/>
        </p:nvGrpSpPr>
        <p:grpSpPr>
          <a:xfrm>
            <a:off x="6705720" y="4713120"/>
            <a:ext cx="2025000" cy="1888200"/>
            <a:chOff x="6705720" y="4713120"/>
            <a:chExt cx="2025000" cy="1888200"/>
          </a:xfrm>
        </p:grpSpPr>
        <p:sp>
          <p:nvSpPr>
            <p:cNvPr id="540" name="Text Box 17"/>
            <p:cNvSpPr/>
            <p:nvPr/>
          </p:nvSpPr>
          <p:spPr>
            <a:xfrm>
              <a:off x="6705720" y="4713120"/>
              <a:ext cx="2025000" cy="6382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0066"/>
                  </a:solidFill>
                  <a:latin typeface="Arial"/>
                </a:rPr>
                <a:t>Non-Repudiation</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Arial"/>
                </a:rPr>
                <a:t>   </a:t>
              </a:r>
              <a:r>
                <a:rPr b="0" lang="en-US" sz="1800" spc="-1" strike="noStrike">
                  <a:solidFill>
                    <a:schemeClr val="dk1"/>
                  </a:solidFill>
                  <a:latin typeface="Arial"/>
                </a:rPr>
                <a:t>Joe</a:t>
              </a:r>
              <a:endParaRPr b="0" lang="en-US" sz="1800" spc="-1" strike="noStrike">
                <a:solidFill>
                  <a:srgbClr val="000000"/>
                </a:solidFill>
                <a:latin typeface="Arial"/>
              </a:endParaRPr>
            </a:p>
          </p:txBody>
        </p:sp>
        <p:sp>
          <p:nvSpPr>
            <p:cNvPr id="541" name="Line 18"/>
            <p:cNvSpPr/>
            <p:nvPr/>
          </p:nvSpPr>
          <p:spPr>
            <a:xfrm flipV="1">
              <a:off x="7178400" y="5286240"/>
              <a:ext cx="360" cy="1066680"/>
            </a:xfrm>
            <a:prstGeom prst="line">
              <a:avLst/>
            </a:prstGeom>
            <a:ln w="9525">
              <a:solidFill>
                <a:srgbClr val="000000"/>
              </a:solidFill>
              <a:prstDash val="dash"/>
              <a:round/>
              <a:tailEnd len="med" type="triangle" w="med"/>
            </a:ln>
          </p:spPr>
          <p:style>
            <a:lnRef idx="0"/>
            <a:fillRef idx="0"/>
            <a:effectRef idx="0"/>
            <a:fontRef idx="minor"/>
          </p:style>
          <p:txBody>
            <a:bodyPr lIns="90000" rIns="90000" tIns="45000" bIns="45000" anchor="t">
              <a:noAutofit/>
            </a:bodyPr>
            <a:p>
              <a:endParaRPr b="0" lang="en-US" sz="1800" spc="-1" strike="noStrike">
                <a:solidFill>
                  <a:schemeClr val="dk1"/>
                </a:solidFill>
                <a:latin typeface="Century Gothic"/>
              </a:endParaRPr>
            </a:p>
          </p:txBody>
        </p:sp>
        <p:sp>
          <p:nvSpPr>
            <p:cNvPr id="542" name="Text Box 19"/>
            <p:cNvSpPr/>
            <p:nvPr/>
          </p:nvSpPr>
          <p:spPr>
            <a:xfrm>
              <a:off x="6859800" y="6237360"/>
              <a:ext cx="586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Ann</a:t>
              </a:r>
              <a:endParaRPr b="0" lang="en-US" sz="1800" spc="-1" strike="noStrike">
                <a:solidFill>
                  <a:srgbClr val="000000"/>
                </a:solidFill>
                <a:latin typeface="Arial"/>
              </a:endParaRPr>
            </a:p>
          </p:txBody>
        </p:sp>
      </p:grpSp>
      <p:grpSp>
        <p:nvGrpSpPr>
          <p:cNvPr id="543" name="Group 4"/>
          <p:cNvGrpSpPr/>
          <p:nvPr/>
        </p:nvGrpSpPr>
        <p:grpSpPr>
          <a:xfrm>
            <a:off x="5046120" y="4371840"/>
            <a:ext cx="1083240" cy="1735560"/>
            <a:chOff x="5046120" y="4371840"/>
            <a:chExt cx="1083240" cy="1735560"/>
          </a:xfrm>
        </p:grpSpPr>
        <p:sp>
          <p:nvSpPr>
            <p:cNvPr id="544" name="Line 13"/>
            <p:cNvSpPr/>
            <p:nvPr/>
          </p:nvSpPr>
          <p:spPr>
            <a:xfrm flipH="1">
              <a:off x="5425920" y="4944960"/>
              <a:ext cx="15840" cy="34128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chemeClr val="dk1"/>
                </a:solidFill>
                <a:latin typeface="Century Gothic"/>
              </a:endParaRPr>
            </a:p>
          </p:txBody>
        </p:sp>
        <p:sp>
          <p:nvSpPr>
            <p:cNvPr id="545" name="Text Box 14"/>
            <p:cNvSpPr/>
            <p:nvPr/>
          </p:nvSpPr>
          <p:spPr>
            <a:xfrm>
              <a:off x="5274720" y="5210280"/>
              <a:ext cx="7401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    </a:t>
              </a:r>
              <a:r>
                <a:rPr b="0" lang="en-US" sz="1800" spc="-1" strike="noStrike">
                  <a:solidFill>
                    <a:schemeClr val="dk1"/>
                  </a:solidFill>
                  <a:latin typeface="Arial"/>
                </a:rPr>
                <a:t>Bill</a:t>
              </a:r>
              <a:endParaRPr b="0" lang="en-US" sz="1800" spc="-1" strike="noStrike">
                <a:solidFill>
                  <a:srgbClr val="000000"/>
                </a:solidFill>
                <a:latin typeface="Arial"/>
              </a:endParaRPr>
            </a:p>
          </p:txBody>
        </p:sp>
        <p:sp>
          <p:nvSpPr>
            <p:cNvPr id="546" name="Text Box 15"/>
            <p:cNvSpPr/>
            <p:nvPr/>
          </p:nvSpPr>
          <p:spPr>
            <a:xfrm>
              <a:off x="5046120" y="4371840"/>
              <a:ext cx="1083240" cy="6382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0066"/>
                  </a:solidFill>
                  <a:latin typeface="Arial"/>
                </a:rPr>
                <a:t>Integrity</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Arial"/>
                </a:rPr>
                <a:t>  </a:t>
              </a:r>
              <a:r>
                <a:rPr b="0" lang="en-US" sz="1800" spc="-1" strike="noStrike">
                  <a:solidFill>
                    <a:schemeClr val="dk1"/>
                  </a:solidFill>
                  <a:latin typeface="Arial"/>
                </a:rPr>
                <a:t>Joe</a:t>
              </a:r>
              <a:endParaRPr b="0" lang="en-US" sz="1800" spc="-1" strike="noStrike">
                <a:solidFill>
                  <a:srgbClr val="000000"/>
                </a:solidFill>
                <a:latin typeface="Arial"/>
              </a:endParaRPr>
            </a:p>
          </p:txBody>
        </p:sp>
        <p:sp>
          <p:nvSpPr>
            <p:cNvPr id="547" name="Text Box 16"/>
            <p:cNvSpPr/>
            <p:nvPr/>
          </p:nvSpPr>
          <p:spPr>
            <a:xfrm>
              <a:off x="5123160" y="5743440"/>
              <a:ext cx="586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Ann</a:t>
              </a:r>
              <a:endParaRPr b="0" lang="en-US" sz="1800" spc="-1" strike="noStrike">
                <a:solidFill>
                  <a:srgbClr val="000000"/>
                </a:solidFill>
                <a:latin typeface="Arial"/>
              </a:endParaRPr>
            </a:p>
          </p:txBody>
        </p:sp>
        <p:sp>
          <p:nvSpPr>
            <p:cNvPr id="548" name="Line 20"/>
            <p:cNvSpPr/>
            <p:nvPr/>
          </p:nvSpPr>
          <p:spPr>
            <a:xfrm>
              <a:off x="5425920" y="5438520"/>
              <a:ext cx="360" cy="38124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chemeClr val="dk1"/>
                </a:solidFill>
                <a:latin typeface="Century Gothic"/>
              </a:endParaRPr>
            </a:p>
          </p:txBody>
        </p:sp>
        <p:sp>
          <p:nvSpPr>
            <p:cNvPr id="549" name="Line 21"/>
            <p:cNvSpPr/>
            <p:nvPr/>
          </p:nvSpPr>
          <p:spPr>
            <a:xfrm>
              <a:off x="5425920" y="5286240"/>
              <a:ext cx="22860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oAutofit/>
            </a:bodyPr>
            <a:p>
              <a:endParaRPr b="0" lang="en-US" sz="1800" spc="-1" strike="noStrike">
                <a:solidFill>
                  <a:schemeClr val="dk1"/>
                </a:solidFill>
                <a:latin typeface="Century Gothic"/>
              </a:endParaRPr>
            </a:p>
          </p:txBody>
        </p:sp>
        <p:sp>
          <p:nvSpPr>
            <p:cNvPr id="550" name="Line 22"/>
            <p:cNvSpPr/>
            <p:nvPr/>
          </p:nvSpPr>
          <p:spPr>
            <a:xfrm flipH="1">
              <a:off x="5425920" y="5438520"/>
              <a:ext cx="15228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oAutofit/>
            </a:bodyPr>
            <a:p>
              <a:endParaRPr b="0" lang="en-US" sz="1800" spc="-1" strike="noStrike">
                <a:solidFill>
                  <a:schemeClr val="dk1"/>
                </a:solidFill>
                <a:latin typeface="Century Gothic"/>
              </a:endParaRPr>
            </a:p>
          </p:txBody>
        </p:sp>
      </p:grpSp>
      <p:sp>
        <p:nvSpPr>
          <p:cNvPr id="551" name="Text Box 23"/>
          <p:cNvSpPr/>
          <p:nvPr/>
        </p:nvSpPr>
        <p:spPr>
          <a:xfrm>
            <a:off x="7561800" y="1628640"/>
            <a:ext cx="4842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Bill</a:t>
            </a:r>
            <a:endParaRPr b="0" lang="en-US" sz="1800" spc="-1" strike="noStrike">
              <a:solidFill>
                <a:srgbClr val="000000"/>
              </a:solidFill>
              <a:latin typeface="Arial"/>
            </a:endParaRPr>
          </a:p>
        </p:txBody>
      </p:sp>
      <p:pic>
        <p:nvPicPr>
          <p:cNvPr id="552" name="Picture 24" descr="MMj03652630000[1]"/>
          <p:cNvPicPr/>
          <p:nvPr/>
        </p:nvPicPr>
        <p:blipFill>
          <a:blip r:embed="rId1"/>
          <a:stretch/>
        </p:blipFill>
        <p:spPr>
          <a:xfrm>
            <a:off x="7026120" y="1998720"/>
            <a:ext cx="1523520" cy="934560"/>
          </a:xfrm>
          <a:prstGeom prst="rect">
            <a:avLst/>
          </a:prstGeom>
          <a:ln w="0">
            <a:noFill/>
          </a:ln>
        </p:spPr>
      </p:pic>
      <p:sp>
        <p:nvSpPr>
          <p:cNvPr id="4" name="PlaceHolder 3"/>
          <p:cNvSpPr>
            <a:spLocks noGrp="1"/>
          </p:cNvSpPr>
          <p:nvPr>
            <p:ph type="sldNum" idx="12"/>
          </p:nvPr>
        </p:nvSpPr>
        <p:spPr/>
        <p:txBody>
          <a:bodyPr/>
          <a:p>
            <a:fld id="{D1BF762B-8443-4C72-B722-37E2821974EB}" type="slidenum">
              <a:t>28</a:t>
            </a:fld>
          </a:p>
        </p:txBody>
      </p:sp>
    </p:spTree>
  </p:cSld>
  <mc:AlternateContent>
    <mc:Choice Requires="p14">
      <p:transition spd="slow" p14:dur="2000"/>
    </mc:Choice>
    <mc:Fallback>
      <p:transition spd="slow"/>
    </mc:Fallback>
  </mc:AlternateContent>
  <p:timing>
    <p:tnLst>
      <p:par>
        <p:cTn id="192" dur="indefinite" restart="never" nodeType="tmRoot">
          <p:childTnLst>
            <p:seq>
              <p:cTn id="193" dur="indefinite" nodeType="mainSeq">
                <p:childTnLst>
                  <p:par>
                    <p:cTn id="194" fill="hold">
                      <p:stCondLst>
                        <p:cond delay="indefinite"/>
                      </p:stCondLst>
                      <p:childTnLst>
                        <p:par>
                          <p:cTn id="195" fill="hold">
                            <p:stCondLst>
                              <p:cond delay="0"/>
                            </p:stCondLst>
                            <p:childTnLst>
                              <p:par>
                                <p:cTn id="196" nodeType="clickEffect" fill="hold" presetClass="entr" presetID="42">
                                  <p:stCondLst>
                                    <p:cond delay="0"/>
                                  </p:stCondLst>
                                  <p:childTnLst>
                                    <p:set>
                                      <p:cBhvr>
                                        <p:cTn id="197" dur="1" fill="hold">
                                          <p:stCondLst>
                                            <p:cond delay="0"/>
                                          </p:stCondLst>
                                        </p:cTn>
                                        <p:tgtEl>
                                          <p:spTgt spid="527">
                                            <p:txEl>
                                              <p:pRg st="0" end="0"/>
                                            </p:txEl>
                                          </p:spTgt>
                                        </p:tgtEl>
                                        <p:attrNameLst>
                                          <p:attrName>style.visibility</p:attrName>
                                        </p:attrNameLst>
                                      </p:cBhvr>
                                      <p:to>
                                        <p:strVal val="visible"/>
                                      </p:to>
                                    </p:set>
                                    <p:animEffect filter="fade" transition="in">
                                      <p:cBhvr additive="repl">
                                        <p:cTn id="198" dur="1000"/>
                                        <p:tgtEl>
                                          <p:spTgt spid="527">
                                            <p:txEl>
                                              <p:pRg st="0" end="0"/>
                                            </p:txEl>
                                          </p:spTgt>
                                        </p:tgtEl>
                                      </p:cBhvr>
                                    </p:animEffect>
                                    <p:anim calcmode="lin" valueType="num">
                                      <p:cBhvr additive="repl">
                                        <p:cTn id="199" dur="1000" fill="hold"/>
                                        <p:tgtEl>
                                          <p:spTgt spid="527">
                                            <p:txEl>
                                              <p:pRg st="0" end="0"/>
                                            </p:txEl>
                                          </p:spTgt>
                                        </p:tgtEl>
                                        <p:attrNameLst>
                                          <p:attrName>ppt_x</p:attrName>
                                        </p:attrNameLst>
                                      </p:cBhvr>
                                      <p:tavLst>
                                        <p:tav tm="0">
                                          <p:val>
                                            <p:strVal val="#ppt_x"/>
                                          </p:val>
                                        </p:tav>
                                        <p:tav tm="100000">
                                          <p:val>
                                            <p:strVal val="#ppt_x"/>
                                          </p:val>
                                        </p:tav>
                                      </p:tavLst>
                                    </p:anim>
                                    <p:anim calcmode="lin" valueType="num">
                                      <p:cBhvr additive="repl">
                                        <p:cTn id="200" dur="1000" fill="hold"/>
                                        <p:tgtEl>
                                          <p:spTgt spid="527">
                                            <p:txEl>
                                              <p:pRg st="0" end="0"/>
                                            </p:txEl>
                                          </p:spTgt>
                                        </p:tgtEl>
                                        <p:attrNameLst>
                                          <p:attrName>ppt_y</p:attrName>
                                        </p:attrNameLst>
                                      </p:cBhvr>
                                      <p:tavLst>
                                        <p:tav tm="0">
                                          <p:val>
                                            <p:strVal val="#ppt_y+.1"/>
                                          </p:val>
                                        </p:tav>
                                        <p:tav tm="100000">
                                          <p:val>
                                            <p:strVal val="#ppt_y"/>
                                          </p:val>
                                        </p:tav>
                                      </p:tavLst>
                                    </p:anim>
                                  </p:childTnLst>
                                </p:cTn>
                              </p:par>
                              <p:par>
                                <p:cTn id="201" nodeType="withEffect" fill="hold" presetClass="entr" presetID="42">
                                  <p:stCondLst>
                                    <p:cond delay="0"/>
                                  </p:stCondLst>
                                  <p:childTnLst>
                                    <p:set>
                                      <p:cBhvr>
                                        <p:cTn id="202" dur="1" fill="hold">
                                          <p:stCondLst>
                                            <p:cond delay="0"/>
                                          </p:stCondLst>
                                        </p:cTn>
                                        <p:tgtEl>
                                          <p:spTgt spid="528"/>
                                        </p:tgtEl>
                                        <p:attrNameLst>
                                          <p:attrName>style.visibility</p:attrName>
                                        </p:attrNameLst>
                                      </p:cBhvr>
                                      <p:to>
                                        <p:strVal val="visible"/>
                                      </p:to>
                                    </p:set>
                                    <p:animEffect filter="fade" transition="in">
                                      <p:cBhvr additive="repl">
                                        <p:cTn id="203" dur="1000"/>
                                        <p:tgtEl>
                                          <p:spTgt spid="528"/>
                                        </p:tgtEl>
                                      </p:cBhvr>
                                    </p:animEffect>
                                    <p:anim calcmode="lin" valueType="num">
                                      <p:cBhvr additive="repl">
                                        <p:cTn id="204" dur="1000" fill="hold"/>
                                        <p:tgtEl>
                                          <p:spTgt spid="528"/>
                                        </p:tgtEl>
                                        <p:attrNameLst>
                                          <p:attrName>ppt_x</p:attrName>
                                        </p:attrNameLst>
                                      </p:cBhvr>
                                      <p:tavLst>
                                        <p:tav tm="0">
                                          <p:val>
                                            <p:strVal val="#ppt_x"/>
                                          </p:val>
                                        </p:tav>
                                        <p:tav tm="100000">
                                          <p:val>
                                            <p:strVal val="#ppt_x"/>
                                          </p:val>
                                        </p:tav>
                                      </p:tavLst>
                                    </p:anim>
                                    <p:anim calcmode="lin" valueType="num">
                                      <p:cBhvr additive="repl">
                                        <p:cTn id="205" dur="1000" fill="hold"/>
                                        <p:tgtEl>
                                          <p:spTgt spid="528"/>
                                        </p:tgtEl>
                                        <p:attrNameLst>
                                          <p:attrName>ppt_y</p:attrName>
                                        </p:attrNameLst>
                                      </p:cBhvr>
                                      <p:tavLst>
                                        <p:tav tm="0">
                                          <p:val>
                                            <p:strVal val="#ppt_y+.1"/>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nodeType="clickEffect" fill="hold" presetClass="entr" presetID="42">
                                  <p:stCondLst>
                                    <p:cond delay="0"/>
                                  </p:stCondLst>
                                  <p:childTnLst>
                                    <p:set>
                                      <p:cBhvr>
                                        <p:cTn id="209" dur="1" fill="hold">
                                          <p:stCondLst>
                                            <p:cond delay="0"/>
                                          </p:stCondLst>
                                        </p:cTn>
                                        <p:tgtEl>
                                          <p:spTgt spid="527">
                                            <p:txEl>
                                              <p:pRg st="1" end="1"/>
                                            </p:txEl>
                                          </p:spTgt>
                                        </p:tgtEl>
                                        <p:attrNameLst>
                                          <p:attrName>style.visibility</p:attrName>
                                        </p:attrNameLst>
                                      </p:cBhvr>
                                      <p:to>
                                        <p:strVal val="visible"/>
                                      </p:to>
                                    </p:set>
                                    <p:animEffect filter="fade" transition="in">
                                      <p:cBhvr additive="repl">
                                        <p:cTn id="210" dur="1000"/>
                                        <p:tgtEl>
                                          <p:spTgt spid="527">
                                            <p:txEl>
                                              <p:pRg st="1" end="1"/>
                                            </p:txEl>
                                          </p:spTgt>
                                        </p:tgtEl>
                                      </p:cBhvr>
                                    </p:animEffect>
                                    <p:anim calcmode="lin" valueType="num">
                                      <p:cBhvr additive="repl">
                                        <p:cTn id="211" dur="1000" fill="hold"/>
                                        <p:tgtEl>
                                          <p:spTgt spid="527">
                                            <p:txEl>
                                              <p:pRg st="1" end="1"/>
                                            </p:txEl>
                                          </p:spTgt>
                                        </p:tgtEl>
                                        <p:attrNameLst>
                                          <p:attrName>ppt_x</p:attrName>
                                        </p:attrNameLst>
                                      </p:cBhvr>
                                      <p:tavLst>
                                        <p:tav tm="0">
                                          <p:val>
                                            <p:strVal val="#ppt_x"/>
                                          </p:val>
                                        </p:tav>
                                        <p:tav tm="100000">
                                          <p:val>
                                            <p:strVal val="#ppt_x"/>
                                          </p:val>
                                        </p:tav>
                                      </p:tavLst>
                                    </p:anim>
                                    <p:anim calcmode="lin" valueType="num">
                                      <p:cBhvr additive="repl">
                                        <p:cTn id="212" dur="1000" fill="hold"/>
                                        <p:tgtEl>
                                          <p:spTgt spid="527">
                                            <p:txEl>
                                              <p:pRg st="1" end="1"/>
                                            </p:txEl>
                                          </p:spTgt>
                                        </p:tgtEl>
                                        <p:attrNameLst>
                                          <p:attrName>ppt_y</p:attrName>
                                        </p:attrNameLst>
                                      </p:cBhvr>
                                      <p:tavLst>
                                        <p:tav tm="0">
                                          <p:val>
                                            <p:strVal val="#ppt_y+.1"/>
                                          </p:val>
                                        </p:tav>
                                        <p:tav tm="100000">
                                          <p:val>
                                            <p:strVal val="#ppt_y"/>
                                          </p:val>
                                        </p:tav>
                                      </p:tavLst>
                                    </p:anim>
                                  </p:childTnLst>
                                </p:cTn>
                              </p:par>
                              <p:par>
                                <p:cTn id="213" nodeType="withEffect" fill="hold" presetClass="entr" presetID="42">
                                  <p:stCondLst>
                                    <p:cond delay="0"/>
                                  </p:stCondLst>
                                  <p:childTnLst>
                                    <p:set>
                                      <p:cBhvr>
                                        <p:cTn id="214" dur="1" fill="hold">
                                          <p:stCondLst>
                                            <p:cond delay="0"/>
                                          </p:stCondLst>
                                        </p:cTn>
                                        <p:tgtEl>
                                          <p:spTgt spid="534"/>
                                        </p:tgtEl>
                                        <p:attrNameLst>
                                          <p:attrName>style.visibility</p:attrName>
                                        </p:attrNameLst>
                                      </p:cBhvr>
                                      <p:to>
                                        <p:strVal val="visible"/>
                                      </p:to>
                                    </p:set>
                                    <p:animEffect filter="fade" transition="in">
                                      <p:cBhvr additive="repl">
                                        <p:cTn id="215" dur="1000"/>
                                        <p:tgtEl>
                                          <p:spTgt spid="534"/>
                                        </p:tgtEl>
                                      </p:cBhvr>
                                    </p:animEffect>
                                    <p:anim calcmode="lin" valueType="num">
                                      <p:cBhvr additive="repl">
                                        <p:cTn id="216" dur="1000" fill="hold"/>
                                        <p:tgtEl>
                                          <p:spTgt spid="534"/>
                                        </p:tgtEl>
                                        <p:attrNameLst>
                                          <p:attrName>ppt_x</p:attrName>
                                        </p:attrNameLst>
                                      </p:cBhvr>
                                      <p:tavLst>
                                        <p:tav tm="0">
                                          <p:val>
                                            <p:strVal val="#ppt_x"/>
                                          </p:val>
                                        </p:tav>
                                        <p:tav tm="100000">
                                          <p:val>
                                            <p:strVal val="#ppt_x"/>
                                          </p:val>
                                        </p:tav>
                                      </p:tavLst>
                                    </p:anim>
                                    <p:anim calcmode="lin" valueType="num">
                                      <p:cBhvr additive="repl">
                                        <p:cTn id="217" dur="1000" fill="hold"/>
                                        <p:tgtEl>
                                          <p:spTgt spid="534"/>
                                        </p:tgtEl>
                                        <p:attrNameLst>
                                          <p:attrName>ppt_y</p:attrName>
                                        </p:attrNameLst>
                                      </p:cBhvr>
                                      <p:tavLst>
                                        <p:tav tm="0">
                                          <p:val>
                                            <p:strVal val="#ppt_y+.1"/>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42">
                                  <p:stCondLst>
                                    <p:cond delay="0"/>
                                  </p:stCondLst>
                                  <p:childTnLst>
                                    <p:set>
                                      <p:cBhvr>
                                        <p:cTn id="221" dur="1" fill="hold">
                                          <p:stCondLst>
                                            <p:cond delay="0"/>
                                          </p:stCondLst>
                                        </p:cTn>
                                        <p:tgtEl>
                                          <p:spTgt spid="527">
                                            <p:txEl>
                                              <p:pRg st="2" end="2"/>
                                            </p:txEl>
                                          </p:spTgt>
                                        </p:tgtEl>
                                        <p:attrNameLst>
                                          <p:attrName>style.visibility</p:attrName>
                                        </p:attrNameLst>
                                      </p:cBhvr>
                                      <p:to>
                                        <p:strVal val="visible"/>
                                      </p:to>
                                    </p:set>
                                    <p:animEffect filter="fade" transition="in">
                                      <p:cBhvr additive="repl">
                                        <p:cTn id="222" dur="1000"/>
                                        <p:tgtEl>
                                          <p:spTgt spid="527">
                                            <p:txEl>
                                              <p:pRg st="2" end="2"/>
                                            </p:txEl>
                                          </p:spTgt>
                                        </p:tgtEl>
                                      </p:cBhvr>
                                    </p:animEffect>
                                    <p:anim calcmode="lin" valueType="num">
                                      <p:cBhvr additive="repl">
                                        <p:cTn id="223" dur="1000" fill="hold"/>
                                        <p:tgtEl>
                                          <p:spTgt spid="527">
                                            <p:txEl>
                                              <p:pRg st="2" end="2"/>
                                            </p:txEl>
                                          </p:spTgt>
                                        </p:tgtEl>
                                        <p:attrNameLst>
                                          <p:attrName>ppt_x</p:attrName>
                                        </p:attrNameLst>
                                      </p:cBhvr>
                                      <p:tavLst>
                                        <p:tav tm="0">
                                          <p:val>
                                            <p:strVal val="#ppt_x"/>
                                          </p:val>
                                        </p:tav>
                                        <p:tav tm="100000">
                                          <p:val>
                                            <p:strVal val="#ppt_x"/>
                                          </p:val>
                                        </p:tav>
                                      </p:tavLst>
                                    </p:anim>
                                    <p:anim calcmode="lin" valueType="num">
                                      <p:cBhvr additive="repl">
                                        <p:cTn id="224" dur="1000" fill="hold"/>
                                        <p:tgtEl>
                                          <p:spTgt spid="527">
                                            <p:txEl>
                                              <p:pRg st="2" end="2"/>
                                            </p:txEl>
                                          </p:spTgt>
                                        </p:tgtEl>
                                        <p:attrNameLst>
                                          <p:attrName>ppt_y</p:attrName>
                                        </p:attrNameLst>
                                      </p:cBhvr>
                                      <p:tavLst>
                                        <p:tav tm="0">
                                          <p:val>
                                            <p:strVal val="#ppt_y+.1"/>
                                          </p:val>
                                        </p:tav>
                                        <p:tav tm="100000">
                                          <p:val>
                                            <p:strVal val="#ppt_y"/>
                                          </p:val>
                                        </p:tav>
                                      </p:tavLst>
                                    </p:anim>
                                  </p:childTnLst>
                                </p:cTn>
                              </p:par>
                              <p:par>
                                <p:cTn id="225" nodeType="withEffect" fill="hold" presetClass="entr" presetID="42">
                                  <p:stCondLst>
                                    <p:cond delay="0"/>
                                  </p:stCondLst>
                                  <p:childTnLst>
                                    <p:set>
                                      <p:cBhvr>
                                        <p:cTn id="226" dur="1" fill="hold">
                                          <p:stCondLst>
                                            <p:cond delay="0"/>
                                          </p:stCondLst>
                                        </p:cTn>
                                        <p:tgtEl>
                                          <p:spTgt spid="543"/>
                                        </p:tgtEl>
                                        <p:attrNameLst>
                                          <p:attrName>style.visibility</p:attrName>
                                        </p:attrNameLst>
                                      </p:cBhvr>
                                      <p:to>
                                        <p:strVal val="visible"/>
                                      </p:to>
                                    </p:set>
                                    <p:animEffect filter="fade" transition="in">
                                      <p:cBhvr additive="repl">
                                        <p:cTn id="227" dur="1000"/>
                                        <p:tgtEl>
                                          <p:spTgt spid="543"/>
                                        </p:tgtEl>
                                      </p:cBhvr>
                                    </p:animEffect>
                                    <p:anim calcmode="lin" valueType="num">
                                      <p:cBhvr additive="repl">
                                        <p:cTn id="228" dur="1000" fill="hold"/>
                                        <p:tgtEl>
                                          <p:spTgt spid="543"/>
                                        </p:tgtEl>
                                        <p:attrNameLst>
                                          <p:attrName>ppt_x</p:attrName>
                                        </p:attrNameLst>
                                      </p:cBhvr>
                                      <p:tavLst>
                                        <p:tav tm="0">
                                          <p:val>
                                            <p:strVal val="#ppt_x"/>
                                          </p:val>
                                        </p:tav>
                                        <p:tav tm="100000">
                                          <p:val>
                                            <p:strVal val="#ppt_x"/>
                                          </p:val>
                                        </p:tav>
                                      </p:tavLst>
                                    </p:anim>
                                    <p:anim calcmode="lin" valueType="num">
                                      <p:cBhvr additive="repl">
                                        <p:cTn id="229" dur="1000" fill="hold"/>
                                        <p:tgtEl>
                                          <p:spTgt spid="543"/>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42">
                                  <p:stCondLst>
                                    <p:cond delay="0"/>
                                  </p:stCondLst>
                                  <p:childTnLst>
                                    <p:set>
                                      <p:cBhvr>
                                        <p:cTn id="233" dur="1" fill="hold">
                                          <p:stCondLst>
                                            <p:cond delay="0"/>
                                          </p:stCondLst>
                                        </p:cTn>
                                        <p:tgtEl>
                                          <p:spTgt spid="527">
                                            <p:txEl>
                                              <p:pRg st="3" end="3"/>
                                            </p:txEl>
                                          </p:spTgt>
                                        </p:tgtEl>
                                        <p:attrNameLst>
                                          <p:attrName>style.visibility</p:attrName>
                                        </p:attrNameLst>
                                      </p:cBhvr>
                                      <p:to>
                                        <p:strVal val="visible"/>
                                      </p:to>
                                    </p:set>
                                    <p:animEffect filter="fade" transition="in">
                                      <p:cBhvr additive="repl">
                                        <p:cTn id="234" dur="1000"/>
                                        <p:tgtEl>
                                          <p:spTgt spid="527">
                                            <p:txEl>
                                              <p:pRg st="3" end="3"/>
                                            </p:txEl>
                                          </p:spTgt>
                                        </p:tgtEl>
                                      </p:cBhvr>
                                    </p:animEffect>
                                    <p:anim calcmode="lin" valueType="num">
                                      <p:cBhvr additive="repl">
                                        <p:cTn id="235" dur="1000" fill="hold"/>
                                        <p:tgtEl>
                                          <p:spTgt spid="527">
                                            <p:txEl>
                                              <p:pRg st="3" end="3"/>
                                            </p:txEl>
                                          </p:spTgt>
                                        </p:tgtEl>
                                        <p:attrNameLst>
                                          <p:attrName>ppt_x</p:attrName>
                                        </p:attrNameLst>
                                      </p:cBhvr>
                                      <p:tavLst>
                                        <p:tav tm="0">
                                          <p:val>
                                            <p:strVal val="#ppt_x"/>
                                          </p:val>
                                        </p:tav>
                                        <p:tav tm="100000">
                                          <p:val>
                                            <p:strVal val="#ppt_x"/>
                                          </p:val>
                                        </p:tav>
                                      </p:tavLst>
                                    </p:anim>
                                    <p:anim calcmode="lin" valueType="num">
                                      <p:cBhvr additive="repl">
                                        <p:cTn id="236" dur="1000" fill="hold"/>
                                        <p:tgtEl>
                                          <p:spTgt spid="527">
                                            <p:txEl>
                                              <p:pRg st="3" end="3"/>
                                            </p:txEl>
                                          </p:spTgt>
                                        </p:tgtEl>
                                        <p:attrNameLst>
                                          <p:attrName>ppt_y</p:attrName>
                                        </p:attrNameLst>
                                      </p:cBhvr>
                                      <p:tavLst>
                                        <p:tav tm="0">
                                          <p:val>
                                            <p:strVal val="#ppt_y+.1"/>
                                          </p:val>
                                        </p:tav>
                                        <p:tav tm="100000">
                                          <p:val>
                                            <p:strVal val="#ppt_y"/>
                                          </p:val>
                                        </p:tav>
                                      </p:tavLst>
                                    </p:anim>
                                  </p:childTnLst>
                                </p:cTn>
                              </p:par>
                              <p:par>
                                <p:cTn id="237" nodeType="withEffect" fill="hold" presetClass="entr" presetID="42">
                                  <p:stCondLst>
                                    <p:cond delay="0"/>
                                  </p:stCondLst>
                                  <p:childTnLst>
                                    <p:set>
                                      <p:cBhvr>
                                        <p:cTn id="238" dur="1" fill="hold">
                                          <p:stCondLst>
                                            <p:cond delay="0"/>
                                          </p:stCondLst>
                                        </p:cTn>
                                        <p:tgtEl>
                                          <p:spTgt spid="539"/>
                                        </p:tgtEl>
                                        <p:attrNameLst>
                                          <p:attrName>style.visibility</p:attrName>
                                        </p:attrNameLst>
                                      </p:cBhvr>
                                      <p:to>
                                        <p:strVal val="visible"/>
                                      </p:to>
                                    </p:set>
                                    <p:animEffect filter="fade" transition="in">
                                      <p:cBhvr additive="repl">
                                        <p:cTn id="239" dur="1000"/>
                                        <p:tgtEl>
                                          <p:spTgt spid="539"/>
                                        </p:tgtEl>
                                      </p:cBhvr>
                                    </p:animEffect>
                                    <p:anim calcmode="lin" valueType="num">
                                      <p:cBhvr additive="repl">
                                        <p:cTn id="240" dur="1000" fill="hold"/>
                                        <p:tgtEl>
                                          <p:spTgt spid="539"/>
                                        </p:tgtEl>
                                        <p:attrNameLst>
                                          <p:attrName>ppt_x</p:attrName>
                                        </p:attrNameLst>
                                      </p:cBhvr>
                                      <p:tavLst>
                                        <p:tav tm="0">
                                          <p:val>
                                            <p:strVal val="#ppt_x"/>
                                          </p:val>
                                        </p:tav>
                                        <p:tav tm="100000">
                                          <p:val>
                                            <p:strVal val="#ppt_x"/>
                                          </p:val>
                                        </p:tav>
                                      </p:tavLst>
                                    </p:anim>
                                    <p:anim calcmode="lin" valueType="num">
                                      <p:cBhvr additive="repl">
                                        <p:cTn id="241" dur="1000" fill="hold"/>
                                        <p:tgtEl>
                                          <p:spTgt spid="5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1043640" y="1027800"/>
            <a:ext cx="7024320" cy="419760"/>
          </a:xfrm>
          <a:prstGeom prst="rect">
            <a:avLst/>
          </a:prstGeom>
          <a:noFill/>
          <a:ln w="0">
            <a:noFill/>
          </a:ln>
        </p:spPr>
        <p:txBody>
          <a:bodyPr lIns="91440" rIns="91440" tIns="45720" bIns="45720" anchor="b">
            <a:normAutofit fontScale="62254" lnSpcReduction="10000"/>
          </a:bodyPr>
          <a:p>
            <a:pPr indent="0" defTabSz="914400">
              <a:lnSpc>
                <a:spcPct val="100000"/>
              </a:lnSpc>
              <a:buNone/>
            </a:pPr>
            <a:r>
              <a:rPr b="0" lang="en-US" sz="4000" spc="-1" strike="noStrike">
                <a:solidFill>
                  <a:schemeClr val="accent1"/>
                </a:solidFill>
                <a:latin typeface="Century Gothic"/>
              </a:rPr>
              <a:t>Model for Security</a:t>
            </a:r>
            <a:endParaRPr b="0" lang="en-US" sz="4000" spc="-1" strike="noStrike">
              <a:solidFill>
                <a:schemeClr val="dk1"/>
              </a:solidFill>
              <a:latin typeface="Century Gothic"/>
            </a:endParaRPr>
          </a:p>
        </p:txBody>
      </p:sp>
      <p:pic>
        <p:nvPicPr>
          <p:cNvPr id="554" name="Picture 3" descr=""/>
          <p:cNvPicPr/>
          <p:nvPr/>
        </p:nvPicPr>
        <p:blipFill>
          <a:blip r:embed="rId1"/>
          <a:stretch/>
        </p:blipFill>
        <p:spPr>
          <a:xfrm>
            <a:off x="533520" y="1981080"/>
            <a:ext cx="8076960" cy="4232160"/>
          </a:xfrm>
          <a:prstGeom prst="rect">
            <a:avLst/>
          </a:prstGeom>
          <a:ln w="0">
            <a:noFill/>
          </a:ln>
        </p:spPr>
      </p:pic>
      <p:sp>
        <p:nvSpPr>
          <p:cNvPr id="3" name="PlaceHolder 2"/>
          <p:cNvSpPr>
            <a:spLocks noGrp="1"/>
          </p:cNvSpPr>
          <p:nvPr>
            <p:ph type="sldNum" idx="6"/>
          </p:nvPr>
        </p:nvSpPr>
        <p:spPr/>
        <p:txBody>
          <a:bodyPr/>
          <a:p>
            <a:fld id="{CF6AEAFB-DA39-4F15-B708-243FA2366AEB}"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1043640" y="1281240"/>
            <a:ext cx="7024320" cy="572040"/>
          </a:xfrm>
          <a:prstGeom prst="rect">
            <a:avLst/>
          </a:prstGeom>
          <a:noFill/>
          <a:ln w="0">
            <a:noFill/>
          </a:ln>
        </p:spPr>
        <p:txBody>
          <a:bodyPr lIns="91440" rIns="91440" tIns="45720" bIns="45720" anchor="b">
            <a:noAutofit/>
          </a:bodyPr>
          <a:p>
            <a:pPr indent="0" defTabSz="914400">
              <a:lnSpc>
                <a:spcPct val="100000"/>
              </a:lnSpc>
              <a:buNone/>
            </a:pPr>
            <a:r>
              <a:rPr b="1" lang="en-US" sz="3200" spc="-1" strike="noStrike">
                <a:solidFill>
                  <a:schemeClr val="accent1"/>
                </a:solidFill>
                <a:latin typeface="Century Gothic"/>
              </a:rPr>
              <a:t>Aims</a:t>
            </a:r>
            <a:endParaRPr b="0" lang="en-US" sz="3200" spc="-1" strike="noStrike">
              <a:solidFill>
                <a:schemeClr val="dk1"/>
              </a:solidFill>
              <a:latin typeface="Century Gothic"/>
            </a:endParaRPr>
          </a:p>
        </p:txBody>
      </p:sp>
      <p:sp>
        <p:nvSpPr>
          <p:cNvPr id="470" name="PlaceHolder 2"/>
          <p:cNvSpPr>
            <a:spLocks noGrp="1"/>
          </p:cNvSpPr>
          <p:nvPr>
            <p:ph/>
          </p:nvPr>
        </p:nvSpPr>
        <p:spPr>
          <a:xfrm>
            <a:off x="1043640" y="2323800"/>
            <a:ext cx="6777000" cy="2400480"/>
          </a:xfrm>
          <a:prstGeom prst="rect">
            <a:avLst/>
          </a:prstGeom>
          <a:noFill/>
          <a:ln w="0">
            <a:noFill/>
          </a:ln>
        </p:spPr>
        <p:txBody>
          <a:bodyPr lIns="91440" rIns="91440" tIns="45720" bIns="45720" anchor="t">
            <a:normAutofit/>
          </a:bodyPr>
          <a:p>
            <a:pPr marL="68760" indent="0" defTabSz="914400">
              <a:lnSpc>
                <a:spcPct val="100000"/>
              </a:lnSpc>
              <a:spcBef>
                <a:spcPts val="479"/>
              </a:spcBef>
              <a:buNone/>
              <a:tabLst>
                <a:tab algn="l" pos="0"/>
              </a:tabLst>
            </a:pPr>
            <a:r>
              <a:rPr b="0" lang="en-US" sz="2400" spc="-1" strike="noStrike">
                <a:solidFill>
                  <a:schemeClr val="dk2"/>
                </a:solidFill>
                <a:latin typeface="Century Gothic"/>
              </a:rPr>
              <a:t>To understand mechanisms to ensure confidentiality, integrity and availability of information in Communication Networks, along with security protocols and tools used to circumvent security threats. </a:t>
            </a:r>
            <a:endParaRPr b="0" lang="en-US" sz="2400" spc="-1" strike="noStrike">
              <a:solidFill>
                <a:schemeClr val="dk2"/>
              </a:solidFill>
              <a:latin typeface="Century Gothic"/>
            </a:endParaRPr>
          </a:p>
          <a:p>
            <a:pPr indent="0" defTabSz="914400">
              <a:lnSpc>
                <a:spcPct val="100000"/>
              </a:lnSpc>
              <a:spcBef>
                <a:spcPts val="400"/>
              </a:spcBef>
              <a:buNone/>
              <a:tabLst>
                <a:tab algn="l" pos="0"/>
              </a:tabLst>
            </a:pPr>
            <a:endParaRPr b="0" lang="en-US" sz="2000" spc="-1" strike="noStrike">
              <a:solidFill>
                <a:schemeClr val="dk2"/>
              </a:solidFill>
              <a:latin typeface="Century Gothic"/>
            </a:endParaRPr>
          </a:p>
        </p:txBody>
      </p:sp>
      <p:sp>
        <p:nvSpPr>
          <p:cNvPr id="471" name="TextBox 4"/>
          <p:cNvSpPr/>
          <p:nvPr/>
        </p:nvSpPr>
        <p:spPr>
          <a:xfrm>
            <a:off x="1685880" y="5216400"/>
            <a:ext cx="6022800" cy="8211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2400" spc="-1" strike="noStrike">
                <a:solidFill>
                  <a:schemeClr val="dk1"/>
                </a:solidFill>
                <a:latin typeface="Century Gothic"/>
              </a:rPr>
              <a:t>The course is NOT about </a:t>
            </a:r>
            <a:r>
              <a:rPr b="1" lang="en-US" sz="2400" spc="-1" strike="noStrike">
                <a:solidFill>
                  <a:srgbClr val="ff0000"/>
                </a:solidFill>
                <a:latin typeface="Century Gothic"/>
              </a:rPr>
              <a:t>HOW TO HACK</a:t>
            </a:r>
            <a:r>
              <a:rPr b="0" lang="en-US" sz="2400" spc="-1" strike="noStrike">
                <a:solidFill>
                  <a:schemeClr val="dk1"/>
                </a:solidFill>
                <a:latin typeface="Century Gothic"/>
              </a:rPr>
              <a:t>.</a:t>
            </a:r>
            <a:endParaRPr b="0" lang="en-US" sz="2400" spc="-1" strike="noStrike">
              <a:solidFill>
                <a:srgbClr val="000000"/>
              </a:solidFill>
              <a:latin typeface="Arial"/>
            </a:endParaRPr>
          </a:p>
          <a:p>
            <a:pPr algn="ctr" defTabSz="914400">
              <a:lnSpc>
                <a:spcPct val="100000"/>
              </a:lnSpc>
            </a:pPr>
            <a:r>
              <a:rPr b="0" lang="en-US" sz="2400" spc="-1" strike="noStrike">
                <a:solidFill>
                  <a:schemeClr val="dk1"/>
                </a:solidFill>
                <a:latin typeface="Century Gothic"/>
              </a:rPr>
              <a:t>It is about </a:t>
            </a:r>
            <a:r>
              <a:rPr b="1" lang="en-US" sz="2400" spc="-1" strike="noStrike">
                <a:solidFill>
                  <a:srgbClr val="ff0000"/>
                </a:solidFill>
                <a:latin typeface="Century Gothic"/>
              </a:rPr>
              <a:t>HOW TO PROTECT</a:t>
            </a:r>
            <a:r>
              <a:rPr b="0" lang="en-US" sz="2400" spc="-1" strike="noStrike">
                <a:solidFill>
                  <a:schemeClr val="dk1"/>
                </a:solidFill>
                <a:latin typeface="Century Gothic"/>
              </a:rPr>
              <a:t>.</a:t>
            </a:r>
            <a:endParaRPr b="0" lang="en-US" sz="2400" spc="-1" strike="noStrike">
              <a:solidFill>
                <a:srgbClr val="000000"/>
              </a:solidFill>
              <a:latin typeface="Arial"/>
            </a:endParaRPr>
          </a:p>
        </p:txBody>
      </p:sp>
      <p:sp>
        <p:nvSpPr>
          <p:cNvPr id="4" name="PlaceHolder 3"/>
          <p:cNvSpPr>
            <a:spLocks noGrp="1"/>
          </p:cNvSpPr>
          <p:nvPr>
            <p:ph type="sldNum" idx="6"/>
          </p:nvPr>
        </p:nvSpPr>
        <p:spPr/>
        <p:txBody>
          <a:bodyPr/>
          <a:p>
            <a:fld id="{9D1E807B-A1D1-4B17-85EA-2E10E8279D01}" type="slidenum">
              <a:t>3</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471"/>
                                        </p:tgtEl>
                                        <p:attrNameLst>
                                          <p:attrName>style.visibility</p:attrName>
                                        </p:attrNameLst>
                                      </p:cBhvr>
                                      <p:to>
                                        <p:strVal val="visible"/>
                                      </p:to>
                                    </p:set>
                                    <p:anim calcmode="lin" valueType="num">
                                      <p:cBhvr additive="repl">
                                        <p:cTn id="7" dur="500" fill="hold"/>
                                        <p:tgtEl>
                                          <p:spTgt spid="471"/>
                                        </p:tgtEl>
                                        <p:attrNameLst>
                                          <p:attrName>ppt_x</p:attrName>
                                        </p:attrNameLst>
                                      </p:cBhvr>
                                      <p:tavLst>
                                        <p:tav tm="0">
                                          <p:val>
                                            <p:strVal val="#ppt_x"/>
                                          </p:val>
                                        </p:tav>
                                        <p:tav tm="100000">
                                          <p:val>
                                            <p:strVal val="#ppt_x"/>
                                          </p:val>
                                        </p:tav>
                                      </p:tavLst>
                                    </p:anim>
                                    <p:anim calcmode="lin" valueType="num">
                                      <p:cBhvr additive="repl">
                                        <p:cTn id="8" dur="500" fill="hold"/>
                                        <p:tgtEl>
                                          <p:spTgt spid="4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title"/>
          </p:nvPr>
        </p:nvSpPr>
        <p:spPr>
          <a:xfrm>
            <a:off x="1043640" y="1027800"/>
            <a:ext cx="7024320" cy="800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Model for Security</a:t>
            </a:r>
            <a:endParaRPr b="0" lang="en-US" sz="4000" spc="-1" strike="noStrike">
              <a:solidFill>
                <a:schemeClr val="dk1"/>
              </a:solidFill>
              <a:latin typeface="Century Gothic"/>
            </a:endParaRPr>
          </a:p>
        </p:txBody>
      </p:sp>
      <p:sp>
        <p:nvSpPr>
          <p:cNvPr id="556" name="PlaceHolder 2"/>
          <p:cNvSpPr>
            <a:spLocks noGrp="1"/>
          </p:cNvSpPr>
          <p:nvPr>
            <p:ph/>
          </p:nvPr>
        </p:nvSpPr>
        <p:spPr>
          <a:xfrm>
            <a:off x="1043640" y="2323800"/>
            <a:ext cx="6777000" cy="3508560"/>
          </a:xfrm>
          <a:prstGeom prst="rect">
            <a:avLst/>
          </a:prstGeom>
          <a:noFill/>
          <a:ln w="0">
            <a:noFill/>
          </a:ln>
        </p:spPr>
        <p:txBody>
          <a:bodyPr lIns="91440" rIns="91440" tIns="45720" bIns="45720" anchor="t">
            <a:normAutofit fontScale="93713"/>
          </a:bodyPr>
          <a:p>
            <a:pPr marL="609480" indent="-609480" defTabSz="914400">
              <a:lnSpc>
                <a:spcPct val="90000"/>
              </a:lnSpc>
              <a:spcBef>
                <a:spcPts val="561"/>
              </a:spcBef>
              <a:buClr>
                <a:srgbClr val="94c600"/>
              </a:buClr>
              <a:buSzPct val="76000"/>
              <a:buFont typeface="Wingdings 2" charset="2"/>
              <a:buChar char=""/>
            </a:pPr>
            <a:r>
              <a:rPr b="0" lang="en-AU" sz="2800" spc="-1" strike="noStrike">
                <a:solidFill>
                  <a:schemeClr val="dk2"/>
                </a:solidFill>
                <a:latin typeface="Century Gothic"/>
              </a:rPr>
              <a:t>using this model requires us to: </a:t>
            </a:r>
            <a:endParaRPr b="0" lang="en-US" sz="2800" spc="-1" strike="noStrike">
              <a:solidFill>
                <a:schemeClr val="dk2"/>
              </a:solidFill>
              <a:latin typeface="Century Gothic"/>
            </a:endParaRPr>
          </a:p>
          <a:p>
            <a:pPr lvl="1" marL="990720" indent="-533520" defTabSz="914400">
              <a:lnSpc>
                <a:spcPct val="90000"/>
              </a:lnSpc>
              <a:spcBef>
                <a:spcPts val="479"/>
              </a:spcBef>
              <a:buClr>
                <a:srgbClr val="94c600"/>
              </a:buClr>
              <a:buSzPct val="76000"/>
              <a:buFont typeface="Times"/>
              <a:buAutoNum type="arabicPeriod"/>
            </a:pPr>
            <a:r>
              <a:rPr b="0" lang="en-AU" sz="2400" spc="-1" strike="noStrike">
                <a:solidFill>
                  <a:schemeClr val="dk2"/>
                </a:solidFill>
                <a:latin typeface="Century Gothic"/>
              </a:rPr>
              <a:t>design a suitable algorithm for the security transformation </a:t>
            </a:r>
            <a:endParaRPr b="0" lang="en-US" sz="2400" spc="-1" strike="noStrike">
              <a:solidFill>
                <a:schemeClr val="dk2"/>
              </a:solidFill>
              <a:latin typeface="Century Gothic"/>
            </a:endParaRPr>
          </a:p>
          <a:p>
            <a:pPr lvl="1" marL="990720" indent="-533520" defTabSz="914400">
              <a:lnSpc>
                <a:spcPct val="90000"/>
              </a:lnSpc>
              <a:spcBef>
                <a:spcPts val="479"/>
              </a:spcBef>
              <a:buClr>
                <a:srgbClr val="94c600"/>
              </a:buClr>
              <a:buSzPct val="76000"/>
              <a:buFont typeface="Times"/>
              <a:buAutoNum type="arabicPeriod"/>
            </a:pPr>
            <a:r>
              <a:rPr b="0" lang="en-AU" sz="2400" spc="-1" strike="noStrike">
                <a:solidFill>
                  <a:schemeClr val="dk2"/>
                </a:solidFill>
                <a:latin typeface="Century Gothic"/>
              </a:rPr>
              <a:t>generate the secret information (keys) used by the algorithm </a:t>
            </a:r>
            <a:endParaRPr b="0" lang="en-US" sz="2400" spc="-1" strike="noStrike">
              <a:solidFill>
                <a:schemeClr val="dk2"/>
              </a:solidFill>
              <a:latin typeface="Century Gothic"/>
            </a:endParaRPr>
          </a:p>
          <a:p>
            <a:pPr lvl="1" marL="990720" indent="-533520" defTabSz="914400">
              <a:lnSpc>
                <a:spcPct val="90000"/>
              </a:lnSpc>
              <a:spcBef>
                <a:spcPts val="479"/>
              </a:spcBef>
              <a:buClr>
                <a:srgbClr val="94c600"/>
              </a:buClr>
              <a:buSzPct val="76000"/>
              <a:buFont typeface="Times"/>
              <a:buAutoNum type="arabicPeriod"/>
            </a:pPr>
            <a:r>
              <a:rPr b="0" lang="en-AU" sz="2400" spc="-1" strike="noStrike">
                <a:solidFill>
                  <a:schemeClr val="dk2"/>
                </a:solidFill>
                <a:latin typeface="Century Gothic"/>
              </a:rPr>
              <a:t>develop methods to distribute and share the secret information </a:t>
            </a:r>
            <a:endParaRPr b="0" lang="en-US" sz="2400" spc="-1" strike="noStrike">
              <a:solidFill>
                <a:schemeClr val="dk2"/>
              </a:solidFill>
              <a:latin typeface="Century Gothic"/>
            </a:endParaRPr>
          </a:p>
          <a:p>
            <a:pPr lvl="1" marL="990720" indent="-533520" defTabSz="914400">
              <a:lnSpc>
                <a:spcPct val="90000"/>
              </a:lnSpc>
              <a:spcBef>
                <a:spcPts val="479"/>
              </a:spcBef>
              <a:buClr>
                <a:srgbClr val="94c600"/>
              </a:buClr>
              <a:buSzPct val="76000"/>
              <a:buFont typeface="Times"/>
              <a:buAutoNum type="arabicPeriod"/>
            </a:pPr>
            <a:r>
              <a:rPr b="0" lang="en-AU" sz="2400" spc="-1" strike="noStrike">
                <a:solidFill>
                  <a:schemeClr val="dk2"/>
                </a:solidFill>
                <a:latin typeface="Century Gothic"/>
              </a:rPr>
              <a:t>specify a protocol enabling the principals to use the transformation and secret information for a security service </a:t>
            </a: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54A481B2-D881-40BB-B9DE-CB1EB5FC8786}"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838080" y="1027800"/>
            <a:ext cx="7619760" cy="724680"/>
          </a:xfrm>
          <a:prstGeom prst="rect">
            <a:avLst/>
          </a:prstGeom>
          <a:noFill/>
          <a:ln w="0">
            <a:noFill/>
          </a:ln>
        </p:spPr>
        <p:txBody>
          <a:bodyPr lIns="91440" rIns="91440" tIns="45720" bIns="45720" anchor="b">
            <a:normAutofit/>
          </a:bodyPr>
          <a:p>
            <a:pPr indent="0" defTabSz="914400">
              <a:lnSpc>
                <a:spcPct val="100000"/>
              </a:lnSpc>
              <a:buNone/>
            </a:pPr>
            <a:r>
              <a:rPr b="0" lang="en-US" sz="3200" spc="-1" strike="noStrike">
                <a:solidFill>
                  <a:schemeClr val="accent1"/>
                </a:solidFill>
                <a:latin typeface="Century Gothic"/>
              </a:rPr>
              <a:t>Model for Network Access Security</a:t>
            </a:r>
            <a:endParaRPr b="0" lang="en-US" sz="3200" spc="-1" strike="noStrike">
              <a:solidFill>
                <a:schemeClr val="dk1"/>
              </a:solidFill>
              <a:latin typeface="Century Gothic"/>
            </a:endParaRPr>
          </a:p>
        </p:txBody>
      </p:sp>
      <p:pic>
        <p:nvPicPr>
          <p:cNvPr id="558" name="Picture 3" descr=""/>
          <p:cNvPicPr/>
          <p:nvPr/>
        </p:nvPicPr>
        <p:blipFill>
          <a:blip r:embed="rId1"/>
          <a:stretch/>
        </p:blipFill>
        <p:spPr>
          <a:xfrm>
            <a:off x="468360" y="1844640"/>
            <a:ext cx="8229240" cy="4525560"/>
          </a:xfrm>
          <a:prstGeom prst="rect">
            <a:avLst/>
          </a:prstGeom>
          <a:ln w="0">
            <a:noFill/>
          </a:ln>
        </p:spPr>
      </p:pic>
      <p:sp>
        <p:nvSpPr>
          <p:cNvPr id="3" name="PlaceHolder 2"/>
          <p:cNvSpPr>
            <a:spLocks noGrp="1"/>
          </p:cNvSpPr>
          <p:nvPr>
            <p:ph type="sldNum" idx="6"/>
          </p:nvPr>
        </p:nvSpPr>
        <p:spPr/>
        <p:txBody>
          <a:bodyPr/>
          <a:p>
            <a:fld id="{E281CC4A-52E5-4CC9-91E5-7240CE35645B}"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rmAutofit fontScale="87256"/>
          </a:bodyPr>
          <a:p>
            <a:pPr indent="0" defTabSz="914400">
              <a:lnSpc>
                <a:spcPct val="100000"/>
              </a:lnSpc>
              <a:buNone/>
            </a:pPr>
            <a:r>
              <a:rPr b="0" lang="en-US" sz="4000" spc="-1" strike="noStrike">
                <a:solidFill>
                  <a:schemeClr val="accent1"/>
                </a:solidFill>
                <a:latin typeface="Century Gothic"/>
              </a:rPr>
              <a:t>Model for Network Access Security</a:t>
            </a:r>
            <a:endParaRPr b="0" lang="en-US" sz="4000" spc="-1" strike="noStrike">
              <a:solidFill>
                <a:schemeClr val="dk1"/>
              </a:solidFill>
              <a:latin typeface="Century Gothic"/>
            </a:endParaRPr>
          </a:p>
        </p:txBody>
      </p:sp>
      <p:sp>
        <p:nvSpPr>
          <p:cNvPr id="560"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marL="609480" indent="-609480" defTabSz="914400">
              <a:lnSpc>
                <a:spcPct val="90000"/>
              </a:lnSpc>
              <a:spcBef>
                <a:spcPts val="479"/>
              </a:spcBef>
              <a:buClr>
                <a:srgbClr val="94c600"/>
              </a:buClr>
              <a:buSzPct val="76000"/>
              <a:buFont typeface="Wingdings 2" charset="2"/>
              <a:buChar char=""/>
            </a:pPr>
            <a:r>
              <a:rPr b="0" lang="en-AU" sz="2400" spc="-1" strike="noStrike">
                <a:solidFill>
                  <a:schemeClr val="dk2"/>
                </a:solidFill>
                <a:latin typeface="Century Gothic"/>
              </a:rPr>
              <a:t>using this model requires us to: </a:t>
            </a:r>
            <a:endParaRPr b="0" lang="en-US" sz="2400" spc="-1" strike="noStrike">
              <a:solidFill>
                <a:schemeClr val="dk2"/>
              </a:solidFill>
              <a:latin typeface="Century Gothic"/>
            </a:endParaRPr>
          </a:p>
          <a:p>
            <a:pPr lvl="1" marL="990720" indent="-533520" defTabSz="914400">
              <a:lnSpc>
                <a:spcPct val="90000"/>
              </a:lnSpc>
              <a:spcBef>
                <a:spcPts val="439"/>
              </a:spcBef>
              <a:buClr>
                <a:srgbClr val="94c600"/>
              </a:buClr>
              <a:buSzPct val="76000"/>
              <a:buFont typeface="Times"/>
              <a:buAutoNum type="arabicPeriod"/>
            </a:pPr>
            <a:r>
              <a:rPr b="0" lang="en-AU" sz="2200" spc="-1" strike="noStrike">
                <a:solidFill>
                  <a:schemeClr val="dk2"/>
                </a:solidFill>
                <a:latin typeface="Century Gothic"/>
              </a:rPr>
              <a:t>select appropriate gatekeeper functions to identify users </a:t>
            </a:r>
            <a:endParaRPr b="0" lang="en-US" sz="2200" spc="-1" strike="noStrike">
              <a:solidFill>
                <a:schemeClr val="dk2"/>
              </a:solidFill>
              <a:latin typeface="Century Gothic"/>
            </a:endParaRPr>
          </a:p>
          <a:p>
            <a:pPr lvl="1" marL="990720" indent="-533520" defTabSz="914400">
              <a:lnSpc>
                <a:spcPct val="90000"/>
              </a:lnSpc>
              <a:spcBef>
                <a:spcPts val="439"/>
              </a:spcBef>
              <a:buClr>
                <a:srgbClr val="94c600"/>
              </a:buClr>
              <a:buSzPct val="76000"/>
              <a:buFont typeface="Times"/>
              <a:buAutoNum type="arabicPeriod"/>
            </a:pPr>
            <a:r>
              <a:rPr b="0" lang="en-AU" sz="2200" spc="-1" strike="noStrike">
                <a:solidFill>
                  <a:schemeClr val="dk2"/>
                </a:solidFill>
                <a:latin typeface="Century Gothic"/>
              </a:rPr>
              <a:t>implement security controls to ensure only authorised users access designated information or resources </a:t>
            </a:r>
            <a:endParaRPr b="0" lang="en-US" sz="2200" spc="-1" strike="noStrike">
              <a:solidFill>
                <a:schemeClr val="dk2"/>
              </a:solidFill>
              <a:latin typeface="Century Gothic"/>
            </a:endParaRPr>
          </a:p>
          <a:p>
            <a:pPr marL="609480" indent="-609480" defTabSz="914400">
              <a:lnSpc>
                <a:spcPct val="90000"/>
              </a:lnSpc>
              <a:spcBef>
                <a:spcPts val="479"/>
              </a:spcBef>
              <a:buClr>
                <a:srgbClr val="94c600"/>
              </a:buClr>
              <a:buSzPct val="76000"/>
              <a:buFont typeface="Wingdings 2" charset="2"/>
              <a:buChar char=""/>
            </a:pPr>
            <a:r>
              <a:rPr b="0" lang="en-AU" sz="2400" spc="-1" strike="noStrike">
                <a:solidFill>
                  <a:schemeClr val="dk2"/>
                </a:solidFill>
                <a:latin typeface="Century Gothic"/>
              </a:rPr>
              <a:t>trusted computer systems may be useful to help implement this model </a:t>
            </a:r>
            <a:endParaRPr b="0" lang="en-US" sz="2400" spc="-1" strike="noStrike">
              <a:solidFill>
                <a:schemeClr val="dk2"/>
              </a:solidFill>
              <a:latin typeface="Century Gothic"/>
            </a:endParaRPr>
          </a:p>
          <a:p>
            <a:pPr marL="609480" indent="0" defTabSz="914400">
              <a:lnSpc>
                <a:spcPct val="90000"/>
              </a:lnSpc>
              <a:spcBef>
                <a:spcPts val="479"/>
              </a:spcBef>
              <a:buNone/>
              <a:tabLst>
                <a:tab algn="l" pos="0"/>
              </a:tabLst>
            </a:pP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C8707691-3773-4EDD-A454-37589010418F}"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Summary</a:t>
            </a:r>
            <a:endParaRPr b="0" lang="en-US" sz="4000" spc="-1" strike="noStrike">
              <a:solidFill>
                <a:schemeClr val="dk1"/>
              </a:solidFill>
              <a:latin typeface="Century Gothic"/>
            </a:endParaRPr>
          </a:p>
        </p:txBody>
      </p:sp>
      <p:sp>
        <p:nvSpPr>
          <p:cNvPr id="562"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have considered:</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Basic definitions </a:t>
            </a:r>
            <a:endParaRPr b="0" lang="en-US" sz="22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computer, network, internet security</a:t>
            </a:r>
            <a:endParaRPr b="0" lang="en-US" sz="20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security attacks, services, mechanisms</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models for network (access) security</a:t>
            </a: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2A07D0A7-9D70-43D8-A5B6-0C57B897ECB7}"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a:buNone/>
            </a:pPr>
            <a:endParaRPr b="0" lang="en-US" sz="4000" spc="-1" strike="noStrike">
              <a:solidFill>
                <a:schemeClr val="accent1"/>
              </a:solidFill>
              <a:latin typeface="Century Gothic"/>
            </a:endParaRPr>
          </a:p>
        </p:txBody>
      </p:sp>
      <p:sp>
        <p:nvSpPr>
          <p:cNvPr id="564"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AB89A4D7-861C-44F1-B6B1-2727325FC361}"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Statistics</a:t>
            </a:r>
            <a:endParaRPr b="0" lang="en-US" sz="4000" spc="-1" strike="noStrike">
              <a:solidFill>
                <a:schemeClr val="dk1"/>
              </a:solidFill>
              <a:latin typeface="Century Gothic"/>
            </a:endParaRPr>
          </a:p>
        </p:txBody>
      </p:sp>
      <p:sp>
        <p:nvSpPr>
          <p:cNvPr id="566" name="PlaceHolder 2"/>
          <p:cNvSpPr>
            <a:spLocks noGrp="1"/>
          </p:cNvSpPr>
          <p:nvPr>
            <p:ph/>
          </p:nvPr>
        </p:nvSpPr>
        <p:spPr>
          <a:xfrm>
            <a:off x="1043640" y="2323800"/>
            <a:ext cx="6777000" cy="3772080"/>
          </a:xfrm>
          <a:prstGeom prst="rect">
            <a:avLst/>
          </a:prstGeom>
          <a:noFill/>
          <a:ln w="0">
            <a:noFill/>
          </a:ln>
        </p:spPr>
        <p:txBody>
          <a:bodyPr lIns="91440" rIns="91440" tIns="45720" bIns="45720" anchor="t">
            <a:normAutofit fontScale="87465"/>
          </a:bodyPr>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According the certain estimates by McAfee &amp; Kapersky Lab, the cost of information security breaches that took place in 2018 was worth $600 billion.</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Globally, information security breaches have witnessed a steep increase of 67% in the last five years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 last quarter of 2018, a single incident of cyberattack on Private Bank operating in Pakistan resulted in the loss of $6 million in just 23 minutes</a:t>
            </a: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602276B2-34F9-4E09-A31B-5F47C254A2CD}"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Malware Count</a:t>
            </a:r>
            <a:endParaRPr b="0" lang="en-US" sz="4000" spc="-1" strike="noStrike">
              <a:solidFill>
                <a:schemeClr val="dk1"/>
              </a:solidFill>
              <a:latin typeface="Century Gothic"/>
            </a:endParaRPr>
          </a:p>
        </p:txBody>
      </p:sp>
      <p:sp>
        <p:nvSpPr>
          <p:cNvPr id="568"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569" name="Picture 2" descr="Image result for malware year wise statistics"/>
          <p:cNvPicPr/>
          <p:nvPr/>
        </p:nvPicPr>
        <p:blipFill>
          <a:blip r:embed="rId1"/>
          <a:stretch/>
        </p:blipFill>
        <p:spPr>
          <a:xfrm>
            <a:off x="914400" y="2232360"/>
            <a:ext cx="6905880" cy="4244040"/>
          </a:xfrm>
          <a:prstGeom prst="rect">
            <a:avLst/>
          </a:prstGeom>
          <a:ln w="0">
            <a:noFill/>
          </a:ln>
        </p:spPr>
      </p:pic>
      <p:sp>
        <p:nvSpPr>
          <p:cNvPr id="4" name="PlaceHolder 3"/>
          <p:cNvSpPr>
            <a:spLocks noGrp="1"/>
          </p:cNvSpPr>
          <p:nvPr>
            <p:ph type="sldNum" idx="6"/>
          </p:nvPr>
        </p:nvSpPr>
        <p:spPr/>
        <p:txBody>
          <a:bodyPr/>
          <a:p>
            <a:fld id="{6E012444-1769-454D-A424-C3D3DDBF8DDF}"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a:buNone/>
            </a:pPr>
            <a:endParaRPr b="0" lang="en-US" sz="4000" spc="-1" strike="noStrike">
              <a:solidFill>
                <a:schemeClr val="accent1"/>
              </a:solidFill>
              <a:latin typeface="Century Gothic"/>
            </a:endParaRPr>
          </a:p>
        </p:txBody>
      </p:sp>
      <p:sp>
        <p:nvSpPr>
          <p:cNvPr id="571"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572" name="Picture 2" descr="https://www.hackmageddon.com/wp-content/uploads/2018/10/Front_Image.jpg"/>
          <p:cNvPicPr/>
          <p:nvPr/>
        </p:nvPicPr>
        <p:blipFill>
          <a:blip r:embed="rId1"/>
          <a:stretch/>
        </p:blipFill>
        <p:spPr>
          <a:xfrm>
            <a:off x="534240" y="409680"/>
            <a:ext cx="8229240" cy="6019560"/>
          </a:xfrm>
          <a:prstGeom prst="rect">
            <a:avLst/>
          </a:prstGeom>
          <a:ln w="0">
            <a:noFill/>
          </a:ln>
        </p:spPr>
      </p:pic>
      <p:sp>
        <p:nvSpPr>
          <p:cNvPr id="573" name="Rectangle 5"/>
          <p:cNvSpPr/>
          <p:nvPr/>
        </p:nvSpPr>
        <p:spPr>
          <a:xfrm>
            <a:off x="2511000" y="6442920"/>
            <a:ext cx="3841560" cy="400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u="sng">
                <a:solidFill>
                  <a:schemeClr val="dk1"/>
                </a:solidFill>
                <a:uFillTx/>
                <a:latin typeface="Century Gothic"/>
                <a:hlinkClick r:id="rId2"/>
              </a:rPr>
              <a:t>https://www.hackmageddon.com/</a:t>
            </a:r>
            <a:endParaRPr b="0" lang="en-US" sz="1800" spc="-1" strike="noStrike">
              <a:solidFill>
                <a:srgbClr val="000000"/>
              </a:solidFill>
              <a:latin typeface="Arial"/>
            </a:endParaRPr>
          </a:p>
        </p:txBody>
      </p:sp>
      <p:sp>
        <p:nvSpPr>
          <p:cNvPr id="4" name="PlaceHolder 3"/>
          <p:cNvSpPr>
            <a:spLocks noGrp="1"/>
          </p:cNvSpPr>
          <p:nvPr>
            <p:ph type="sldNum" idx="6"/>
          </p:nvPr>
        </p:nvSpPr>
        <p:spPr/>
        <p:txBody>
          <a:bodyPr/>
          <a:p>
            <a:fld id="{3F62A603-CF06-4224-BEAE-A5106A1B41EF}"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a:buNone/>
            </a:pPr>
            <a:endParaRPr b="0" lang="en-US" sz="4000" spc="-1" strike="noStrike">
              <a:solidFill>
                <a:schemeClr val="accent1"/>
              </a:solidFill>
              <a:latin typeface="Century Gothic"/>
            </a:endParaRPr>
          </a:p>
        </p:txBody>
      </p:sp>
      <p:sp>
        <p:nvSpPr>
          <p:cNvPr id="575"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576" name="Picture 2" descr="https://www.hackmageddon.com/wp-content/uploads/2018/04/March-2018-Post-Image.png"/>
          <p:cNvPicPr/>
          <p:nvPr/>
        </p:nvPicPr>
        <p:blipFill>
          <a:blip r:embed="rId1"/>
          <a:stretch/>
        </p:blipFill>
        <p:spPr>
          <a:xfrm>
            <a:off x="457200" y="589680"/>
            <a:ext cx="8229240" cy="5429880"/>
          </a:xfrm>
          <a:prstGeom prst="rect">
            <a:avLst/>
          </a:prstGeom>
          <a:ln w="0">
            <a:noFill/>
          </a:ln>
        </p:spPr>
      </p:pic>
      <p:sp>
        <p:nvSpPr>
          <p:cNvPr id="577" name="Rectangle 4"/>
          <p:cNvSpPr/>
          <p:nvPr/>
        </p:nvSpPr>
        <p:spPr>
          <a:xfrm>
            <a:off x="2511000" y="6051240"/>
            <a:ext cx="3841560" cy="400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u="sng">
                <a:solidFill>
                  <a:schemeClr val="dk1"/>
                </a:solidFill>
                <a:uFillTx/>
                <a:latin typeface="Century Gothic"/>
                <a:hlinkClick r:id="rId2"/>
              </a:rPr>
              <a:t>https://www.hackmageddon.com/</a:t>
            </a:r>
            <a:endParaRPr b="0" lang="en-US" sz="1800" spc="-1" strike="noStrike">
              <a:solidFill>
                <a:srgbClr val="000000"/>
              </a:solidFill>
              <a:latin typeface="Arial"/>
            </a:endParaRPr>
          </a:p>
        </p:txBody>
      </p:sp>
      <p:sp>
        <p:nvSpPr>
          <p:cNvPr id="4" name="PlaceHolder 3"/>
          <p:cNvSpPr>
            <a:spLocks noGrp="1"/>
          </p:cNvSpPr>
          <p:nvPr>
            <p:ph type="sldNum" idx="6"/>
          </p:nvPr>
        </p:nvSpPr>
        <p:spPr/>
        <p:txBody>
          <a:bodyPr/>
          <a:p>
            <a:fld id="{BD62DB5F-39A7-4299-8254-BF5B3762965F}" type="slidenum">
              <a:t>38</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title"/>
          </p:nvPr>
        </p:nvSpPr>
        <p:spPr>
          <a:xfrm>
            <a:off x="1043640" y="102780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Why do we need security?</a:t>
            </a:r>
            <a:endParaRPr b="0" lang="en-US" sz="4000" spc="-1" strike="noStrike">
              <a:solidFill>
                <a:schemeClr val="dk1"/>
              </a:solidFill>
              <a:latin typeface="Century Gothic"/>
            </a:endParaRPr>
          </a:p>
        </p:txBody>
      </p:sp>
      <p:sp>
        <p:nvSpPr>
          <p:cNvPr id="579" name="PlaceHolder 2"/>
          <p:cNvSpPr>
            <a:spLocks noGrp="1"/>
          </p:cNvSpPr>
          <p:nvPr>
            <p:ph/>
          </p:nvPr>
        </p:nvSpPr>
        <p:spPr>
          <a:xfrm>
            <a:off x="1043640" y="2323800"/>
            <a:ext cx="6777000" cy="3508560"/>
          </a:xfrm>
          <a:prstGeom prst="rect">
            <a:avLst/>
          </a:prstGeom>
          <a:noFill/>
          <a:ln w="0">
            <a:noFill/>
          </a:ln>
        </p:spPr>
        <p:txBody>
          <a:bodyPr lIns="91440" rIns="91440" tIns="45720" bIns="45720" anchor="t">
            <a:normAutofit/>
          </a:bodyPr>
          <a:p>
            <a:pPr marL="68760" indent="0" algn="ctr" defTabSz="914400">
              <a:lnSpc>
                <a:spcPct val="100000"/>
              </a:lnSpc>
              <a:spcBef>
                <a:spcPts val="720"/>
              </a:spcBef>
              <a:buNone/>
              <a:tabLst>
                <a:tab algn="l" pos="0"/>
              </a:tabLst>
            </a:pPr>
            <a:endParaRPr b="0" lang="en-US" sz="3600" spc="-1" strike="noStrike">
              <a:solidFill>
                <a:schemeClr val="dk2"/>
              </a:solidFill>
              <a:latin typeface="Century Gothic"/>
            </a:endParaRPr>
          </a:p>
          <a:p>
            <a:pPr marL="68760" indent="0" algn="ctr" defTabSz="914400">
              <a:lnSpc>
                <a:spcPct val="100000"/>
              </a:lnSpc>
              <a:spcBef>
                <a:spcPts val="720"/>
              </a:spcBef>
              <a:buNone/>
              <a:tabLst>
                <a:tab algn="l" pos="0"/>
              </a:tabLst>
            </a:pPr>
            <a:r>
              <a:rPr b="0" lang="en-US" sz="3600" spc="-1" strike="noStrike">
                <a:solidFill>
                  <a:schemeClr val="dk2"/>
                </a:solidFill>
                <a:latin typeface="Century Gothic"/>
              </a:rPr>
              <a:t>Lets go through some real-world examples.</a:t>
            </a:r>
            <a:endParaRPr b="0" lang="en-US" sz="3600" spc="-1" strike="noStrike">
              <a:solidFill>
                <a:schemeClr val="dk2"/>
              </a:solidFill>
              <a:latin typeface="Century Gothic"/>
            </a:endParaRPr>
          </a:p>
        </p:txBody>
      </p:sp>
      <p:sp>
        <p:nvSpPr>
          <p:cNvPr id="4" name="PlaceHolder 3"/>
          <p:cNvSpPr>
            <a:spLocks noGrp="1"/>
          </p:cNvSpPr>
          <p:nvPr>
            <p:ph type="sldNum" idx="6"/>
          </p:nvPr>
        </p:nvSpPr>
        <p:spPr/>
        <p:txBody>
          <a:bodyPr/>
          <a:p>
            <a:fld id="{F51371CC-8888-4409-9D96-129949B45157}"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1066680" y="685800"/>
            <a:ext cx="7024320" cy="456840"/>
          </a:xfrm>
          <a:prstGeom prst="rect">
            <a:avLst/>
          </a:prstGeom>
          <a:noFill/>
          <a:ln w="0">
            <a:noFill/>
          </a:ln>
        </p:spPr>
        <p:txBody>
          <a:bodyPr lIns="91440" rIns="91440" tIns="45720" bIns="45720" anchor="b">
            <a:normAutofit fontScale="77756"/>
          </a:bodyPr>
          <a:p>
            <a:pPr indent="0" defTabSz="914400">
              <a:lnSpc>
                <a:spcPct val="100000"/>
              </a:lnSpc>
              <a:buNone/>
            </a:pPr>
            <a:r>
              <a:rPr b="0" lang="en-US" sz="3200" spc="-1" strike="noStrike">
                <a:solidFill>
                  <a:schemeClr val="accent1"/>
                </a:solidFill>
                <a:latin typeface="Century Gothic"/>
              </a:rPr>
              <a:t>What’s this course about?</a:t>
            </a:r>
            <a:endParaRPr b="0" lang="en-US" sz="3200" spc="-1" strike="noStrike">
              <a:solidFill>
                <a:schemeClr val="dk1"/>
              </a:solidFill>
              <a:latin typeface="Century Gothic"/>
            </a:endParaRPr>
          </a:p>
        </p:txBody>
      </p:sp>
      <p:sp>
        <p:nvSpPr>
          <p:cNvPr id="473" name="PlaceHolder 2"/>
          <p:cNvSpPr>
            <a:spLocks noGrp="1"/>
          </p:cNvSpPr>
          <p:nvPr>
            <p:ph/>
          </p:nvPr>
        </p:nvSpPr>
        <p:spPr>
          <a:xfrm>
            <a:off x="1043640" y="1219320"/>
            <a:ext cx="6777000" cy="5181120"/>
          </a:xfrm>
          <a:prstGeom prst="rect">
            <a:avLst/>
          </a:prstGeom>
          <a:noFill/>
          <a:ln w="0">
            <a:noFill/>
          </a:ln>
        </p:spPr>
        <p:txBody>
          <a:bodyPr lIns="91440" rIns="91440" tIns="45720" bIns="45720" anchor="t">
            <a:normAutofit fontScale="90381"/>
          </a:bodyPr>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Basic concepts and terminologies (Week 1)</a:t>
            </a:r>
            <a:endParaRPr b="0" lang="en-US" sz="2000" spc="-1" strike="noStrike">
              <a:solidFill>
                <a:schemeClr val="dk2"/>
              </a:solidFill>
              <a:latin typeface="Century Gothic"/>
            </a:endParaRPr>
          </a:p>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Encryption Techniques (Week 2-5) </a:t>
            </a:r>
            <a:endParaRPr b="0" lang="en-US" sz="2000" spc="-1" strike="noStrike">
              <a:solidFill>
                <a:schemeClr val="dk2"/>
              </a:solidFill>
              <a:latin typeface="Century Gothic"/>
            </a:endParaRPr>
          </a:p>
          <a:p>
            <a:pPr lvl="2" marL="914400" indent="-228600" defTabSz="914400">
              <a:lnSpc>
                <a:spcPct val="90000"/>
              </a:lnSpc>
              <a:spcBef>
                <a:spcPts val="360"/>
              </a:spcBef>
              <a:buClr>
                <a:srgbClr val="94c600"/>
              </a:buClr>
              <a:buSzPct val="76000"/>
              <a:buFont typeface="Wingdings 2" charset="2"/>
              <a:buChar char=""/>
            </a:pPr>
            <a:r>
              <a:rPr b="0" lang="en-US" sz="1800" spc="-1" strike="noStrike">
                <a:solidFill>
                  <a:schemeClr val="dk2"/>
                </a:solidFill>
                <a:latin typeface="Century Gothic"/>
              </a:rPr>
              <a:t>Symmetric: primitive and standard techniques </a:t>
            </a:r>
            <a:endParaRPr b="0" lang="en-US" sz="1800" spc="-1" strike="noStrike">
              <a:solidFill>
                <a:schemeClr val="dk2"/>
              </a:solidFill>
              <a:latin typeface="Century Gothic"/>
            </a:endParaRPr>
          </a:p>
          <a:p>
            <a:pPr lvl="2" marL="914400" indent="-228600" defTabSz="914400">
              <a:lnSpc>
                <a:spcPct val="90000"/>
              </a:lnSpc>
              <a:spcBef>
                <a:spcPts val="360"/>
              </a:spcBef>
              <a:buClr>
                <a:srgbClr val="94c600"/>
              </a:buClr>
              <a:buSzPct val="76000"/>
              <a:buFont typeface="Wingdings 2" charset="2"/>
              <a:buChar char=""/>
            </a:pPr>
            <a:r>
              <a:rPr b="0" lang="en-US" sz="1800" spc="-1" strike="noStrike">
                <a:solidFill>
                  <a:schemeClr val="dk2"/>
                </a:solidFill>
                <a:latin typeface="Century Gothic"/>
              </a:rPr>
              <a:t>Block cipher operations</a:t>
            </a:r>
            <a:endParaRPr b="0" lang="en-US" sz="1800" spc="-1" strike="noStrike">
              <a:solidFill>
                <a:schemeClr val="dk2"/>
              </a:solidFill>
              <a:latin typeface="Century Gothic"/>
            </a:endParaRPr>
          </a:p>
          <a:p>
            <a:pPr lvl="2" marL="914400" indent="-228600" defTabSz="914400">
              <a:lnSpc>
                <a:spcPct val="90000"/>
              </a:lnSpc>
              <a:spcBef>
                <a:spcPts val="360"/>
              </a:spcBef>
              <a:buClr>
                <a:srgbClr val="94c600"/>
              </a:buClr>
              <a:buSzPct val="76000"/>
              <a:buFont typeface="Wingdings 2" charset="2"/>
              <a:buChar char=""/>
            </a:pPr>
            <a:r>
              <a:rPr b="0" lang="en-US" sz="1800" spc="-1" strike="noStrike">
                <a:solidFill>
                  <a:schemeClr val="dk2"/>
                </a:solidFill>
                <a:latin typeface="Century Gothic"/>
              </a:rPr>
              <a:t>Stream ciphers</a:t>
            </a:r>
            <a:endParaRPr b="0" lang="en-US" sz="1800" spc="-1" strike="noStrike">
              <a:solidFill>
                <a:schemeClr val="dk2"/>
              </a:solidFill>
              <a:latin typeface="Century Gothic"/>
            </a:endParaRPr>
          </a:p>
          <a:p>
            <a:pPr lvl="2" marL="914400" indent="-228600" defTabSz="914400">
              <a:lnSpc>
                <a:spcPct val="90000"/>
              </a:lnSpc>
              <a:spcBef>
                <a:spcPts val="360"/>
              </a:spcBef>
              <a:buClr>
                <a:srgbClr val="94c600"/>
              </a:buClr>
              <a:buSzPct val="76000"/>
              <a:buFont typeface="Wingdings 2" charset="2"/>
              <a:buChar char=""/>
            </a:pPr>
            <a:r>
              <a:rPr b="0" lang="en-US" sz="1800" spc="-1" strike="noStrike">
                <a:solidFill>
                  <a:schemeClr val="dk2"/>
                </a:solidFill>
                <a:latin typeface="Century Gothic"/>
              </a:rPr>
              <a:t>Asymmetric: Public key cryptography and RSA</a:t>
            </a:r>
            <a:endParaRPr b="0" lang="en-US" sz="1800" spc="-1" strike="noStrike">
              <a:solidFill>
                <a:schemeClr val="dk2"/>
              </a:solidFill>
              <a:latin typeface="Century Gothic"/>
            </a:endParaRPr>
          </a:p>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Data Integrity (Week 6-7) </a:t>
            </a:r>
            <a:endParaRPr b="0" lang="en-US" sz="2000" spc="-1" strike="noStrike">
              <a:solidFill>
                <a:schemeClr val="dk2"/>
              </a:solidFill>
              <a:latin typeface="Century Gothic"/>
            </a:endParaRPr>
          </a:p>
          <a:p>
            <a:pPr lvl="2" marL="914400" indent="-228600" defTabSz="914400">
              <a:lnSpc>
                <a:spcPct val="90000"/>
              </a:lnSpc>
              <a:spcBef>
                <a:spcPts val="360"/>
              </a:spcBef>
              <a:buClr>
                <a:srgbClr val="94c600"/>
              </a:buClr>
              <a:buSzPct val="76000"/>
              <a:buFont typeface="Wingdings 2" charset="2"/>
              <a:buChar char=""/>
            </a:pPr>
            <a:r>
              <a:rPr b="0" lang="en-US" sz="1800" spc="-1" strike="noStrike">
                <a:solidFill>
                  <a:schemeClr val="dk2"/>
                </a:solidFill>
                <a:latin typeface="Century Gothic"/>
              </a:rPr>
              <a:t>Simple and secure hash functions, MAC, Digital Signatures</a:t>
            </a:r>
            <a:endParaRPr b="0" lang="en-US" sz="1800" spc="-1" strike="noStrike">
              <a:solidFill>
                <a:schemeClr val="dk2"/>
              </a:solidFill>
              <a:latin typeface="Century Gothic"/>
            </a:endParaRPr>
          </a:p>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Transport Layer Security (Week 8)</a:t>
            </a:r>
            <a:endParaRPr b="0" lang="en-US" sz="2000" spc="-1" strike="noStrike">
              <a:solidFill>
                <a:schemeClr val="dk2"/>
              </a:solidFill>
              <a:latin typeface="Century Gothic"/>
            </a:endParaRPr>
          </a:p>
          <a:p>
            <a:pPr lvl="2" marL="914400" indent="-228600" defTabSz="914400">
              <a:lnSpc>
                <a:spcPct val="90000"/>
              </a:lnSpc>
              <a:spcBef>
                <a:spcPts val="360"/>
              </a:spcBef>
              <a:buClr>
                <a:srgbClr val="94c600"/>
              </a:buClr>
              <a:buSzPct val="76000"/>
              <a:buFont typeface="Wingdings 2" charset="2"/>
              <a:buChar char=""/>
            </a:pPr>
            <a:r>
              <a:rPr b="0" lang="en-US" sz="1800" spc="-1" strike="noStrike">
                <a:solidFill>
                  <a:schemeClr val="dk2"/>
                </a:solidFill>
                <a:latin typeface="Century Gothic"/>
              </a:rPr>
              <a:t>SSL and TLS</a:t>
            </a:r>
            <a:endParaRPr b="0" lang="en-US" sz="1800" spc="-1" strike="noStrike">
              <a:solidFill>
                <a:schemeClr val="dk2"/>
              </a:solidFill>
              <a:latin typeface="Century Gothic"/>
            </a:endParaRPr>
          </a:p>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Network Layer Security(Week 9)</a:t>
            </a:r>
            <a:endParaRPr b="0" lang="en-US" sz="2000" spc="-1" strike="noStrike">
              <a:solidFill>
                <a:schemeClr val="dk2"/>
              </a:solidFill>
              <a:latin typeface="Century Gothic"/>
            </a:endParaRPr>
          </a:p>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Authentication Schemes (Week 10)</a:t>
            </a:r>
            <a:endParaRPr b="0" lang="en-US" sz="2000" spc="-1" strike="noStrike">
              <a:solidFill>
                <a:schemeClr val="dk2"/>
              </a:solidFill>
              <a:latin typeface="Century Gothic"/>
            </a:endParaRPr>
          </a:p>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Network Attacks (Week 11)</a:t>
            </a:r>
            <a:endParaRPr b="0" lang="en-US" sz="2000" spc="-1" strike="noStrike">
              <a:solidFill>
                <a:schemeClr val="dk2"/>
              </a:solidFill>
              <a:latin typeface="Century Gothic"/>
            </a:endParaRPr>
          </a:p>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Firewalls and IDS/IPS (Week 12, 13)</a:t>
            </a:r>
            <a:endParaRPr b="0" lang="en-US" sz="2000" spc="-1" strike="noStrike">
              <a:solidFill>
                <a:schemeClr val="dk2"/>
              </a:solidFill>
              <a:latin typeface="Century Gothic"/>
            </a:endParaRPr>
          </a:p>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Honey pots (Week 14)</a:t>
            </a:r>
            <a:endParaRPr b="0" lang="en-US" sz="2000" spc="-1" strike="noStrike">
              <a:solidFill>
                <a:schemeClr val="dk2"/>
              </a:solidFill>
              <a:latin typeface="Century Gothic"/>
            </a:endParaRPr>
          </a:p>
          <a:p>
            <a:pPr lvl="1" marL="640080" indent="-27432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Cyber Laws (Week 15)</a:t>
            </a:r>
            <a:endParaRPr b="0" lang="en-US" sz="20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Review (Week 16)</a:t>
            </a:r>
            <a:endParaRPr b="0" lang="en-US" sz="2000" spc="-1" strike="noStrike">
              <a:solidFill>
                <a:schemeClr val="dk2"/>
              </a:solidFill>
              <a:latin typeface="Century Gothic"/>
            </a:endParaRPr>
          </a:p>
          <a:p>
            <a:pPr indent="0" defTabSz="914400">
              <a:lnSpc>
                <a:spcPct val="100000"/>
              </a:lnSpc>
              <a:spcBef>
                <a:spcPts val="400"/>
              </a:spcBef>
              <a:buNone/>
            </a:pPr>
            <a:endParaRPr b="0" lang="en-US" sz="2000" spc="-1" strike="noStrike">
              <a:solidFill>
                <a:schemeClr val="dk2"/>
              </a:solidFill>
              <a:latin typeface="Century Gothic"/>
            </a:endParaRPr>
          </a:p>
        </p:txBody>
      </p:sp>
      <p:sp>
        <p:nvSpPr>
          <p:cNvPr id="4" name="PlaceHolder 3"/>
          <p:cNvSpPr>
            <a:spLocks noGrp="1"/>
          </p:cNvSpPr>
          <p:nvPr>
            <p:ph type="sldNum" idx="6"/>
          </p:nvPr>
        </p:nvSpPr>
        <p:spPr/>
        <p:txBody>
          <a:bodyPr/>
          <a:p>
            <a:fld id="{87B37332-CF8A-4EF0-9241-B481023D13C4}"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title"/>
          </p:nvPr>
        </p:nvSpPr>
        <p:spPr>
          <a:xfrm>
            <a:off x="628560" y="788040"/>
            <a:ext cx="7886520" cy="99396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Mirai Botnet – Case Study</a:t>
            </a:r>
            <a:endParaRPr b="0" lang="en-US" sz="4000" spc="-1" strike="noStrike">
              <a:solidFill>
                <a:schemeClr val="dk1"/>
              </a:solidFill>
              <a:latin typeface="Century Gothic"/>
            </a:endParaRPr>
          </a:p>
        </p:txBody>
      </p:sp>
      <p:sp>
        <p:nvSpPr>
          <p:cNvPr id="581" name="PlaceHolder 2"/>
          <p:cNvSpPr>
            <a:spLocks noGrp="1"/>
          </p:cNvSpPr>
          <p:nvPr>
            <p:ph/>
          </p:nvPr>
        </p:nvSpPr>
        <p:spPr>
          <a:xfrm>
            <a:off x="628560" y="1765800"/>
            <a:ext cx="7886520" cy="3263040"/>
          </a:xfrm>
          <a:prstGeom prst="rect">
            <a:avLst/>
          </a:prstGeom>
          <a:noFill/>
          <a:ln w="0">
            <a:noFill/>
          </a:ln>
        </p:spPr>
        <p:txBody>
          <a:bodyPr lIns="91440" rIns="91440" tIns="45720" bIns="45720" anchor="t">
            <a:normAutofit fontScale="84133" lnSpcReduction="10000"/>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First identified in August 2016 by the whitehat security research group MalwareMustDie, Mirai—Japanese for “the future”—and its many variants have served as the vehicle for some of the most potent DDoS attacks in history.</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 September 2016, the website of computer security consultant Brian Krebs was hit with 620 gbps of traffic, “many orders of magnitude more traffic than is typically needed to knock most sites offline.”2 At about the same time, an even bigger DDoS attack using Mirai malware—peaking at 1.1 Tbps— targeted the French webhost and cloud service provider OVH</a:t>
            </a:r>
            <a:endParaRPr b="0" lang="en-US" sz="2400" spc="-1" strike="noStrike">
              <a:solidFill>
                <a:schemeClr val="dk2"/>
              </a:solidFill>
              <a:latin typeface="Century Gothic"/>
            </a:endParaRPr>
          </a:p>
        </p:txBody>
      </p:sp>
      <p:sp>
        <p:nvSpPr>
          <p:cNvPr id="582" name="Rectangle 4"/>
          <p:cNvSpPr/>
          <p:nvPr/>
        </p:nvSpPr>
        <p:spPr>
          <a:xfrm>
            <a:off x="489960" y="5030640"/>
            <a:ext cx="8988480" cy="789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350" spc="-1" strike="noStrike" u="sng">
                <a:solidFill>
                  <a:schemeClr val="dk1"/>
                </a:solidFill>
                <a:uFillTx/>
                <a:latin typeface="Century Gothic"/>
                <a:hlinkClick r:id="rId1"/>
              </a:rPr>
              <a:t>https://www.rsaconference.com/writable/presentations/file_upload/hta-w10-mirai-and-iot-botnet-analysis.pdf</a:t>
            </a:r>
            <a:endParaRPr b="0" lang="en-US" sz="1350" spc="-1" strike="noStrike">
              <a:solidFill>
                <a:srgbClr val="000000"/>
              </a:solidFill>
              <a:latin typeface="Arial"/>
            </a:endParaRPr>
          </a:p>
          <a:p>
            <a:pPr defTabSz="914400">
              <a:lnSpc>
                <a:spcPct val="100000"/>
              </a:lnSpc>
            </a:pPr>
            <a:r>
              <a:rPr b="0" lang="en-US" sz="1350" spc="-1" strike="noStrike" u="sng">
                <a:solidFill>
                  <a:schemeClr val="dk1"/>
                </a:solidFill>
                <a:uFillTx/>
                <a:latin typeface="Century Gothic"/>
                <a:hlinkClick r:id="rId2"/>
              </a:rPr>
              <a:t>https://www.imperva.com/blog/malware-analysis-mirai-ddos-botnet/?utm_campaign=Incapsula-moved</a:t>
            </a:r>
            <a:endParaRPr b="0" lang="en-US" sz="1350" spc="-1" strike="noStrike">
              <a:solidFill>
                <a:srgbClr val="000000"/>
              </a:solidFill>
              <a:latin typeface="Arial"/>
            </a:endParaRPr>
          </a:p>
          <a:p>
            <a:pPr defTabSz="914400">
              <a:lnSpc>
                <a:spcPct val="100000"/>
              </a:lnSpc>
            </a:pPr>
            <a:r>
              <a:rPr b="0" lang="en-US" sz="1350" spc="-1" strike="noStrike" u="sng">
                <a:solidFill>
                  <a:schemeClr val="dk1"/>
                </a:solidFill>
                <a:uFillTx/>
                <a:latin typeface="Century Gothic"/>
                <a:hlinkClick r:id="rId3"/>
              </a:rPr>
              <a:t>https://www.csoonline.com/article/3258748/the-mirai-botnet-explained-how-teen-scammers-and-cctv-cameras-almost-brought-down-the-internet.html</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584" name="Picture 2" descr="Geo-locations of all Mirai-infected devices"/>
          <p:cNvPicPr/>
          <p:nvPr/>
        </p:nvPicPr>
        <p:blipFill>
          <a:blip r:embed="rId1"/>
          <a:stretch/>
        </p:blipFill>
        <p:spPr>
          <a:xfrm>
            <a:off x="628560" y="1285560"/>
            <a:ext cx="7886520" cy="4514760"/>
          </a:xfrm>
          <a:prstGeom prst="rect">
            <a:avLst/>
          </a:prstGeom>
          <a:ln w="0">
            <a:noFill/>
          </a:ln>
        </p:spPr>
      </p:pic>
      <p:sp>
        <p:nvSpPr>
          <p:cNvPr id="585" name="PlaceHolder 2"/>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Mirai - Bots</a:t>
            </a:r>
            <a:endParaRPr b="0" lang="en-US" sz="4000" spc="-1" strike="noStrike">
              <a:solidFill>
                <a:schemeClr val="dk1"/>
              </a:solidFill>
              <a:latin typeface="Century Gothic"/>
            </a:endParaRPr>
          </a:p>
        </p:txBody>
      </p:sp>
      <p:sp>
        <p:nvSpPr>
          <p:cNvPr id="586" name="Rectangle 7"/>
          <p:cNvSpPr/>
          <p:nvPr/>
        </p:nvSpPr>
        <p:spPr>
          <a:xfrm>
            <a:off x="538920" y="5723640"/>
            <a:ext cx="8866080" cy="322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350" spc="-1" strike="noStrike" u="sng">
                <a:solidFill>
                  <a:schemeClr val="dk1"/>
                </a:solidFill>
                <a:uFillTx/>
                <a:latin typeface="Century Gothic"/>
                <a:hlinkClick r:id="rId2"/>
              </a:rPr>
              <a:t>https://www.imperva.com/blog/malware-analysis-mirai-ddos-botnet/?utm_campaign=Incapsula-moved</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title"/>
          </p:nvPr>
        </p:nvSpPr>
        <p:spPr>
          <a:xfrm>
            <a:off x="1043640" y="1027800"/>
            <a:ext cx="5204520" cy="1142640"/>
          </a:xfrm>
          <a:prstGeom prst="rect">
            <a:avLst/>
          </a:prstGeom>
          <a:noFill/>
          <a:ln w="0">
            <a:noFill/>
          </a:ln>
        </p:spPr>
        <p:txBody>
          <a:bodyPr lIns="91440" rIns="91440" tIns="45720" bIns="45720" anchor="b">
            <a:normAutofit fontScale="81006" lnSpcReduction="10000"/>
          </a:bodyPr>
          <a:p>
            <a:pPr indent="0" defTabSz="914400">
              <a:lnSpc>
                <a:spcPct val="100000"/>
              </a:lnSpc>
              <a:buNone/>
            </a:pPr>
            <a:r>
              <a:rPr b="0" lang="en-US" sz="3200" spc="-1" strike="noStrike">
                <a:solidFill>
                  <a:schemeClr val="accent1"/>
                </a:solidFill>
                <a:latin typeface="Century Gothic"/>
              </a:rPr>
              <a:t>New York Times and Twitter struggle after Syrian hack … (2013)</a:t>
            </a:r>
            <a:endParaRPr b="0" lang="en-US" sz="3200" spc="-1" strike="noStrike">
              <a:solidFill>
                <a:schemeClr val="dk1"/>
              </a:solidFill>
              <a:latin typeface="Century Gothic"/>
            </a:endParaRPr>
          </a:p>
        </p:txBody>
      </p:sp>
      <p:sp>
        <p:nvSpPr>
          <p:cNvPr id="588" name="PlaceHolder 2"/>
          <p:cNvSpPr>
            <a:spLocks noGrp="1"/>
          </p:cNvSpPr>
          <p:nvPr>
            <p:ph/>
          </p:nvPr>
        </p:nvSpPr>
        <p:spPr>
          <a:xfrm>
            <a:off x="1043640" y="2323800"/>
            <a:ext cx="6777000" cy="4164480"/>
          </a:xfrm>
          <a:prstGeom prst="rect">
            <a:avLst/>
          </a:prstGeom>
          <a:noFill/>
          <a:ln w="0">
            <a:noFill/>
          </a:ln>
        </p:spPr>
        <p:txBody>
          <a:bodyPr lIns="91440" rIns="91440" tIns="45720" bIns="45720" anchor="t">
            <a:normAutofit fontScale="87465"/>
          </a:bodyPr>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newspaper and social network were hit after their domain name details were maliciously edited by hackers.</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Syrian Electronic Army (SEA), a group supporting Syrian president Bashar al-Assad, says it carried out the attack.</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 recent months, these hackers have targeted major media companies including the Financial Times, Washington Post, CNN and BBC.</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SEA was able to gain access to Melbourne IT's system, where Twitter and the New York Times registered their respective domains.</a:t>
            </a:r>
            <a:endParaRPr b="0" lang="en-US" sz="2400" spc="-1" strike="noStrike">
              <a:solidFill>
                <a:schemeClr val="dk2"/>
              </a:solidFill>
              <a:latin typeface="Century Gothic"/>
            </a:endParaRPr>
          </a:p>
        </p:txBody>
      </p:sp>
      <p:sp>
        <p:nvSpPr>
          <p:cNvPr id="589" name="Rectangle 3"/>
          <p:cNvSpPr/>
          <p:nvPr/>
        </p:nvSpPr>
        <p:spPr>
          <a:xfrm>
            <a:off x="2514600" y="6488640"/>
            <a:ext cx="61718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entury Gothic"/>
              </a:rPr>
              <a:t>http://www.bbc.co.uk/news/technology-23862105</a:t>
            </a:r>
            <a:endParaRPr b="0" lang="en-US" sz="1800" spc="-1" strike="noStrike">
              <a:solidFill>
                <a:srgbClr val="000000"/>
              </a:solidFill>
              <a:latin typeface="Arial"/>
            </a:endParaRPr>
          </a:p>
        </p:txBody>
      </p:sp>
      <p:pic>
        <p:nvPicPr>
          <p:cNvPr id="590" name="Picture 2" descr="Syrian Electronic Army crest"/>
          <p:cNvPicPr/>
          <p:nvPr/>
        </p:nvPicPr>
        <p:blipFill>
          <a:blip r:embed="rId1"/>
          <a:stretch/>
        </p:blipFill>
        <p:spPr>
          <a:xfrm>
            <a:off x="6248520" y="0"/>
            <a:ext cx="2895120" cy="1628280"/>
          </a:xfrm>
          <a:prstGeom prst="rect">
            <a:avLst/>
          </a:prstGeom>
          <a:ln w="0">
            <a:noFill/>
          </a:ln>
        </p:spPr>
      </p:pic>
      <p:sp>
        <p:nvSpPr>
          <p:cNvPr id="4" name="PlaceHolder 3"/>
          <p:cNvSpPr>
            <a:spLocks noGrp="1"/>
          </p:cNvSpPr>
          <p:nvPr>
            <p:ph type="sldNum" idx="6"/>
          </p:nvPr>
        </p:nvSpPr>
        <p:spPr/>
        <p:txBody>
          <a:bodyPr/>
          <a:p>
            <a:fld id="{35E6F54A-7EE8-4C3B-A2F3-05605EBBCE6F}"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title"/>
          </p:nvPr>
        </p:nvSpPr>
        <p:spPr>
          <a:xfrm>
            <a:off x="1043640" y="1027800"/>
            <a:ext cx="7024320" cy="724680"/>
          </a:xfrm>
          <a:prstGeom prst="rect">
            <a:avLst/>
          </a:prstGeom>
          <a:noFill/>
          <a:ln w="0">
            <a:noFill/>
          </a:ln>
        </p:spPr>
        <p:txBody>
          <a:bodyPr lIns="91440" rIns="91440" tIns="45720" bIns="45720" anchor="b">
            <a:noAutofit/>
          </a:bodyPr>
          <a:p>
            <a:pPr indent="0" defTabSz="914400">
              <a:lnSpc>
                <a:spcPct val="100000"/>
              </a:lnSpc>
              <a:buNone/>
            </a:pPr>
            <a:r>
              <a:rPr b="0" lang="en-US" sz="3200" spc="-1" strike="noStrike">
                <a:solidFill>
                  <a:schemeClr val="accent1"/>
                </a:solidFill>
                <a:latin typeface="Century Gothic"/>
              </a:rPr>
              <a:t>Major banks hit with biggest cyber attacks in history… (2012)</a:t>
            </a:r>
            <a:endParaRPr b="0" lang="en-US" sz="3200" spc="-1" strike="noStrike">
              <a:solidFill>
                <a:schemeClr val="dk1"/>
              </a:solidFill>
              <a:latin typeface="Century Gothic"/>
            </a:endParaRPr>
          </a:p>
        </p:txBody>
      </p:sp>
      <p:sp>
        <p:nvSpPr>
          <p:cNvPr id="592" name="PlaceHolder 2"/>
          <p:cNvSpPr>
            <a:spLocks noGrp="1"/>
          </p:cNvSpPr>
          <p:nvPr>
            <p:ph/>
          </p:nvPr>
        </p:nvSpPr>
        <p:spPr>
          <a:xfrm>
            <a:off x="1043640" y="1981080"/>
            <a:ext cx="6777000" cy="4507200"/>
          </a:xfrm>
          <a:prstGeom prst="rect">
            <a:avLst/>
          </a:prstGeom>
          <a:noFill/>
          <a:ln w="0">
            <a:noFill/>
          </a:ln>
        </p:spPr>
        <p:txBody>
          <a:bodyPr lIns="91440" rIns="91440" tIns="45720" bIns="45720" anchor="t">
            <a:normAutofit fontScale="98294" lnSpcReduction="10000"/>
          </a:bodyPr>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websites of Bank of America, JPMorgan, U.S. Bank and PNC Bank all suffered day-long slowdowns and been sporadically unreachable for many customers ….</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A denial of service attack</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attackers got hold of thousands of high-powered application servers and pointed them all at the targeted banks.</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volume of traffic sent to these sites was 10 to 20 times the volume that was normally recorded.</a:t>
            </a:r>
            <a:endParaRPr b="0" lang="en-US" sz="2400" spc="-1" strike="noStrike">
              <a:solidFill>
                <a:schemeClr val="dk2"/>
              </a:solidFill>
              <a:latin typeface="Century Gothic"/>
            </a:endParaRPr>
          </a:p>
        </p:txBody>
      </p:sp>
      <p:sp>
        <p:nvSpPr>
          <p:cNvPr id="593" name="Rectangle 4"/>
          <p:cNvSpPr/>
          <p:nvPr/>
        </p:nvSpPr>
        <p:spPr>
          <a:xfrm>
            <a:off x="3352680" y="6488640"/>
            <a:ext cx="53337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entury Gothic"/>
              </a:rPr>
              <a:t>By David Goldman CNN September 28, 2012</a:t>
            </a:r>
            <a:endParaRPr b="0" lang="en-US" sz="1800" spc="-1" strike="noStrike">
              <a:solidFill>
                <a:srgbClr val="000000"/>
              </a:solidFill>
              <a:latin typeface="Arial"/>
            </a:endParaRPr>
          </a:p>
        </p:txBody>
      </p:sp>
      <p:sp>
        <p:nvSpPr>
          <p:cNvPr id="594" name="Rectangle 5"/>
          <p:cNvSpPr/>
          <p:nvPr/>
        </p:nvSpPr>
        <p:spPr>
          <a:xfrm>
            <a:off x="3124080" y="6299280"/>
            <a:ext cx="5714640" cy="249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050" spc="-1" strike="noStrike">
                <a:solidFill>
                  <a:schemeClr val="dk1"/>
                </a:solidFill>
                <a:latin typeface="Century Gothic"/>
              </a:rPr>
              <a:t>http://money.cnn.com/2012/09/27/technology/bank-cyberattacks/index.html</a:t>
            </a:r>
            <a:endParaRPr b="0" lang="en-US" sz="1050" spc="-1" strike="noStrike">
              <a:solidFill>
                <a:srgbClr val="000000"/>
              </a:solidFill>
              <a:latin typeface="Arial"/>
            </a:endParaRPr>
          </a:p>
        </p:txBody>
      </p:sp>
      <p:sp>
        <p:nvSpPr>
          <p:cNvPr id="4" name="PlaceHolder 3"/>
          <p:cNvSpPr>
            <a:spLocks noGrp="1"/>
          </p:cNvSpPr>
          <p:nvPr>
            <p:ph type="sldNum" idx="6"/>
          </p:nvPr>
        </p:nvSpPr>
        <p:spPr/>
        <p:txBody>
          <a:bodyPr/>
          <a:p>
            <a:fld id="{E6404546-69A3-4307-B222-9F94F2CB60DF}"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title"/>
          </p:nvPr>
        </p:nvSpPr>
        <p:spPr>
          <a:xfrm>
            <a:off x="685800" y="247680"/>
            <a:ext cx="8076960" cy="1142640"/>
          </a:xfrm>
          <a:prstGeom prst="rect">
            <a:avLst/>
          </a:prstGeom>
          <a:noFill/>
          <a:ln w="0">
            <a:noFill/>
          </a:ln>
        </p:spPr>
        <p:txBody>
          <a:bodyPr lIns="91440" rIns="91440" tIns="45720" bIns="45720" anchor="b">
            <a:normAutofit/>
          </a:bodyPr>
          <a:p>
            <a:pPr indent="0" defTabSz="914400">
              <a:lnSpc>
                <a:spcPct val="100000"/>
              </a:lnSpc>
              <a:buNone/>
            </a:pPr>
            <a:r>
              <a:rPr b="0" lang="en-US" sz="4000" spc="-1" strike="noStrike">
                <a:solidFill>
                  <a:schemeClr val="accent1"/>
                </a:solidFill>
                <a:latin typeface="Century Gothic"/>
              </a:rPr>
              <a:t>iPhone attack …        </a:t>
            </a:r>
            <a:r>
              <a:rPr b="0" lang="en-US" sz="3600" spc="-1" strike="noStrike">
                <a:solidFill>
                  <a:schemeClr val="accent1"/>
                </a:solidFill>
                <a:latin typeface="Century Gothic"/>
              </a:rPr>
              <a:t>(2007)</a:t>
            </a:r>
            <a:endParaRPr b="0" lang="en-US" sz="3600" spc="-1" strike="noStrike">
              <a:solidFill>
                <a:schemeClr val="dk1"/>
              </a:solidFill>
              <a:latin typeface="Century Gothic"/>
            </a:endParaRPr>
          </a:p>
        </p:txBody>
      </p:sp>
      <p:sp>
        <p:nvSpPr>
          <p:cNvPr id="596" name="PlaceHolder 2"/>
          <p:cNvSpPr>
            <a:spLocks noGrp="1"/>
          </p:cNvSpPr>
          <p:nvPr>
            <p:ph/>
          </p:nvPr>
        </p:nvSpPr>
        <p:spPr>
          <a:xfrm>
            <a:off x="457200" y="1523880"/>
            <a:ext cx="4266720" cy="4952520"/>
          </a:xfrm>
          <a:prstGeom prst="rect">
            <a:avLst/>
          </a:prstGeom>
          <a:noFill/>
          <a:ln w="0">
            <a:noFill/>
          </a:ln>
        </p:spPr>
        <p:txBody>
          <a:bodyPr lIns="91440" rIns="91440" tIns="45720" bIns="45720" anchor="t">
            <a:norm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iPhone Safari downloads malicious web page</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Arbitrary code is run with administrative privileges</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Can read SMS log, address book, call history, other data</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could dial phone numbers, send text messages, or record audio</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Transmit collected data over network to attacker</a:t>
            </a:r>
            <a:endParaRPr b="0" lang="en-US" sz="2200" spc="-1" strike="noStrike">
              <a:solidFill>
                <a:schemeClr val="dk2"/>
              </a:solidFill>
              <a:latin typeface="Century Gothic"/>
            </a:endParaRPr>
          </a:p>
          <a:p>
            <a:pPr indent="0" defTabSz="914400">
              <a:lnSpc>
                <a:spcPct val="100000"/>
              </a:lnSpc>
              <a:spcBef>
                <a:spcPts val="439"/>
              </a:spcBef>
              <a:buNone/>
            </a:pPr>
            <a:endParaRPr b="0" lang="en-US" sz="2200" spc="-1" strike="noStrike">
              <a:solidFill>
                <a:schemeClr val="dk2"/>
              </a:solidFill>
              <a:latin typeface="Century Gothic"/>
            </a:endParaRPr>
          </a:p>
          <a:p>
            <a:pPr indent="0" defTabSz="914400">
              <a:lnSpc>
                <a:spcPct val="100000"/>
              </a:lnSpc>
              <a:spcBef>
                <a:spcPts val="439"/>
              </a:spcBef>
              <a:buNone/>
            </a:pPr>
            <a:endParaRPr b="0" lang="en-US" sz="2200" spc="-1" strike="noStrike">
              <a:solidFill>
                <a:schemeClr val="dk2"/>
              </a:solidFill>
              <a:latin typeface="Century Gothic"/>
            </a:endParaRPr>
          </a:p>
          <a:p>
            <a:pPr indent="0" defTabSz="914400">
              <a:lnSpc>
                <a:spcPct val="100000"/>
              </a:lnSpc>
              <a:spcBef>
                <a:spcPts val="439"/>
              </a:spcBef>
              <a:buNone/>
            </a:pPr>
            <a:endParaRPr b="0" lang="en-US" sz="22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p:txBody>
      </p:sp>
      <p:sp>
        <p:nvSpPr>
          <p:cNvPr id="597" name="PlaceHolder 3"/>
          <p:cNvSpPr>
            <a:spLocks noGrp="1"/>
          </p:cNvSpPr>
          <p:nvPr>
            <p:ph type="sldNum" idx="21"/>
          </p:nvPr>
        </p:nvSpPr>
        <p:spPr>
          <a:xfrm>
            <a:off x="8737560" y="6616800"/>
            <a:ext cx="355320" cy="240840"/>
          </a:xfrm>
          <a:prstGeom prst="rect">
            <a:avLst/>
          </a:prstGeom>
          <a:noFill/>
          <a:ln w="0">
            <a:noFill/>
          </a:ln>
        </p:spPr>
        <p:txBody>
          <a:bodyPr lIns="91440" rIns="91440" tIns="45720" bIns="45720" anchor="ctr">
            <a:noAutofit/>
          </a:bodyPr>
          <a:lstStyle>
            <a:lvl1pPr indent="0" defTabSz="914400">
              <a:lnSpc>
                <a:spcPct val="100000"/>
              </a:lnSpc>
              <a:buNone/>
              <a:defRPr b="0" lang="en-US" sz="2000" spc="-1" strike="noStrike">
                <a:solidFill>
                  <a:schemeClr val="dk1"/>
                </a:solidFill>
                <a:latin typeface="Times New Roman"/>
              </a:defRPr>
            </a:lvl1pPr>
          </a:lstStyle>
          <a:p>
            <a:pPr indent="0" defTabSz="914400">
              <a:lnSpc>
                <a:spcPct val="100000"/>
              </a:lnSpc>
              <a:buNone/>
            </a:pPr>
            <a:fld id="{D022ACCE-C4CB-4D6D-8D76-9774215421B5}" type="slidenum">
              <a:rPr b="0" lang="en-US" sz="2000" spc="-1" strike="noStrike">
                <a:solidFill>
                  <a:schemeClr val="dk1"/>
                </a:solidFill>
                <a:latin typeface="Times New Roman"/>
              </a:rPr>
              <a:t>&lt;number&gt;</a:t>
            </a:fld>
            <a:endParaRPr b="0" lang="en-US" sz="2000" spc="-1" strike="noStrike">
              <a:solidFill>
                <a:srgbClr val="000000"/>
              </a:solidFill>
              <a:latin typeface="Times New Roman"/>
            </a:endParaRPr>
          </a:p>
        </p:txBody>
      </p:sp>
      <p:pic>
        <p:nvPicPr>
          <p:cNvPr id="598" name="Picture 2" descr=""/>
          <p:cNvPicPr/>
          <p:nvPr/>
        </p:nvPicPr>
        <p:blipFill>
          <a:blip r:embed="rId1"/>
          <a:srcRect l="3012" t="9447" r="6677" b="25155"/>
          <a:stretch/>
        </p:blipFill>
        <p:spPr>
          <a:xfrm>
            <a:off x="4648320" y="1447920"/>
            <a:ext cx="4343040" cy="4343040"/>
          </a:xfrm>
          <a:prstGeom prst="rect">
            <a:avLst/>
          </a:prstGeom>
          <a:ln w="0">
            <a:noFill/>
          </a:ln>
        </p:spPr>
      </p:pic>
      <p:sp>
        <p:nvSpPr>
          <p:cNvPr id="599" name="Rectangle 1"/>
          <p:cNvSpPr/>
          <p:nvPr/>
        </p:nvSpPr>
        <p:spPr>
          <a:xfrm>
            <a:off x="3429000" y="6477120"/>
            <a:ext cx="52574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entury Gothic"/>
              </a:rPr>
              <a:t>http://www.securityevaluators.com/iphone/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title"/>
          </p:nvPr>
        </p:nvSpPr>
        <p:spPr>
          <a:xfrm>
            <a:off x="1043640" y="1027800"/>
            <a:ext cx="7024320" cy="191160"/>
          </a:xfrm>
          <a:prstGeom prst="rect">
            <a:avLst/>
          </a:prstGeom>
          <a:noFill/>
          <a:ln w="0">
            <a:noFill/>
          </a:ln>
        </p:spPr>
        <p:txBody>
          <a:bodyPr lIns="91440" rIns="91440" tIns="45720" bIns="45720" anchor="b">
            <a:noAutofit/>
          </a:bodyPr>
          <a:p>
            <a:pPr indent="0" defTabSz="914400">
              <a:lnSpc>
                <a:spcPct val="100000"/>
              </a:lnSpc>
              <a:buNone/>
            </a:pPr>
            <a:r>
              <a:rPr b="0" lang="en-US" sz="2000" spc="-1" strike="noStrike">
                <a:solidFill>
                  <a:schemeClr val="accent1"/>
                </a:solidFill>
                <a:latin typeface="Century Gothic"/>
              </a:rPr>
              <a:t>Top 7 Network Attacks of 2015 … so far June 2015</a:t>
            </a:r>
            <a:endParaRPr b="0" lang="en-US" sz="2000" spc="-1" strike="noStrike">
              <a:solidFill>
                <a:schemeClr val="dk1"/>
              </a:solidFill>
              <a:latin typeface="Century Gothic"/>
            </a:endParaRPr>
          </a:p>
        </p:txBody>
      </p:sp>
      <p:sp>
        <p:nvSpPr>
          <p:cNvPr id="601"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sp>
        <p:nvSpPr>
          <p:cNvPr id="602" name="Rectangle 5"/>
          <p:cNvSpPr/>
          <p:nvPr/>
        </p:nvSpPr>
        <p:spPr>
          <a:xfrm>
            <a:off x="609480" y="6172200"/>
            <a:ext cx="8152920" cy="331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400" spc="-1" strike="noStrike" u="sng">
                <a:solidFill>
                  <a:schemeClr val="dk1"/>
                </a:solidFill>
                <a:uFillTx/>
                <a:latin typeface="Century Gothic"/>
                <a:hlinkClick r:id="rId1"/>
              </a:rPr>
              <a:t>http://www.calyptix.com/top-threats/top-7-network-attack-types-in-2015-so-far/</a:t>
            </a:r>
            <a:r>
              <a:rPr b="0" lang="en-US" sz="1400" spc="-1" strike="noStrike">
                <a:solidFill>
                  <a:schemeClr val="dk1"/>
                </a:solidFill>
                <a:latin typeface="Century Gothic"/>
              </a:rPr>
              <a:t> </a:t>
            </a:r>
            <a:endParaRPr b="0" lang="en-US" sz="1400" spc="-1" strike="noStrike">
              <a:solidFill>
                <a:srgbClr val="000000"/>
              </a:solidFill>
              <a:latin typeface="Arial"/>
            </a:endParaRPr>
          </a:p>
        </p:txBody>
      </p:sp>
      <p:pic>
        <p:nvPicPr>
          <p:cNvPr id="603" name="Picture 2" descr="C:\Users\DR.FASIL\Desktop\Top-network-attack-types-2015.jpg"/>
          <p:cNvPicPr/>
          <p:nvPr/>
        </p:nvPicPr>
        <p:blipFill>
          <a:blip r:embed="rId2"/>
          <a:stretch/>
        </p:blipFill>
        <p:spPr>
          <a:xfrm>
            <a:off x="1066680" y="1143000"/>
            <a:ext cx="6881400" cy="4876560"/>
          </a:xfrm>
          <a:prstGeom prst="rect">
            <a:avLst/>
          </a:prstGeom>
          <a:ln w="0">
            <a:noFill/>
          </a:ln>
        </p:spPr>
      </p:pic>
      <p:sp>
        <p:nvSpPr>
          <p:cNvPr id="4" name="PlaceHolder 3"/>
          <p:cNvSpPr>
            <a:spLocks noGrp="1"/>
          </p:cNvSpPr>
          <p:nvPr>
            <p:ph type="sldNum" idx="6"/>
          </p:nvPr>
        </p:nvSpPr>
        <p:spPr/>
        <p:txBody>
          <a:bodyPr/>
          <a:p>
            <a:fld id="{536488EC-D317-4E00-BCDB-9B36195E5D1A}"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a:buNone/>
            </a:pPr>
            <a:endParaRPr b="0" lang="en-US" sz="4000" spc="-1" strike="noStrike">
              <a:solidFill>
                <a:schemeClr val="accent1"/>
              </a:solidFill>
              <a:latin typeface="Century Gothic"/>
            </a:endParaRPr>
          </a:p>
        </p:txBody>
      </p:sp>
      <p:sp>
        <p:nvSpPr>
          <p:cNvPr id="605"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606" name="Picture 2" descr=""/>
          <p:cNvPicPr/>
          <p:nvPr/>
        </p:nvPicPr>
        <p:blipFill>
          <a:blip r:embed="rId1"/>
          <a:stretch/>
        </p:blipFill>
        <p:spPr>
          <a:xfrm>
            <a:off x="457200" y="914400"/>
            <a:ext cx="8305560" cy="5714640"/>
          </a:xfrm>
          <a:prstGeom prst="rect">
            <a:avLst/>
          </a:prstGeom>
          <a:ln w="0">
            <a:noFill/>
          </a:ln>
        </p:spPr>
      </p:pic>
      <p:sp>
        <p:nvSpPr>
          <p:cNvPr id="4" name="PlaceHolder 3"/>
          <p:cNvSpPr>
            <a:spLocks noGrp="1"/>
          </p:cNvSpPr>
          <p:nvPr>
            <p:ph type="sldNum" idx="6"/>
          </p:nvPr>
        </p:nvSpPr>
        <p:spPr/>
        <p:txBody>
          <a:bodyPr/>
          <a:p>
            <a:fld id="{18F85E5A-26BB-4C9C-89CA-8288EB62DCF2}"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title"/>
          </p:nvPr>
        </p:nvSpPr>
        <p:spPr>
          <a:xfrm>
            <a:off x="1043640" y="762120"/>
            <a:ext cx="7024320" cy="685440"/>
          </a:xfrm>
          <a:prstGeom prst="rect">
            <a:avLst/>
          </a:prstGeom>
          <a:noFill/>
          <a:ln w="0">
            <a:noFill/>
          </a:ln>
        </p:spPr>
        <p:txBody>
          <a:bodyPr lIns="91440" rIns="91440" tIns="45720" bIns="45720" anchor="b">
            <a:noAutofit/>
          </a:bodyPr>
          <a:p>
            <a:pPr indent="0" defTabSz="914400">
              <a:lnSpc>
                <a:spcPct val="100000"/>
              </a:lnSpc>
              <a:buNone/>
            </a:pPr>
            <a:r>
              <a:rPr b="1" lang="en-US" sz="2400" spc="-1" strike="noStrike">
                <a:solidFill>
                  <a:schemeClr val="accent1"/>
                </a:solidFill>
                <a:latin typeface="Century Gothic"/>
              </a:rPr>
              <a:t>Top 10 network attacks techniques of 2014</a:t>
            </a:r>
            <a:endParaRPr b="0" lang="en-US" sz="2400" spc="-1" strike="noStrike">
              <a:solidFill>
                <a:schemeClr val="dk1"/>
              </a:solidFill>
              <a:latin typeface="Century Gothic"/>
            </a:endParaRPr>
          </a:p>
        </p:txBody>
      </p:sp>
      <p:sp>
        <p:nvSpPr>
          <p:cNvPr id="608"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609" name="Picture 2" descr="Yearly Attack Techniques"/>
          <p:cNvPicPr/>
          <p:nvPr/>
        </p:nvPicPr>
        <p:blipFill>
          <a:blip r:embed="rId1"/>
          <a:stretch/>
        </p:blipFill>
        <p:spPr>
          <a:xfrm>
            <a:off x="1066680" y="1752480"/>
            <a:ext cx="7576920" cy="4238280"/>
          </a:xfrm>
          <a:prstGeom prst="rect">
            <a:avLst/>
          </a:prstGeom>
          <a:ln w="0">
            <a:noFill/>
          </a:ln>
        </p:spPr>
      </p:pic>
      <p:sp>
        <p:nvSpPr>
          <p:cNvPr id="4" name="PlaceHolder 3"/>
          <p:cNvSpPr>
            <a:spLocks noGrp="1"/>
          </p:cNvSpPr>
          <p:nvPr>
            <p:ph type="sldNum" idx="6"/>
          </p:nvPr>
        </p:nvSpPr>
        <p:spPr/>
        <p:txBody>
          <a:bodyPr/>
          <a:p>
            <a:fld id="{0B7357D8-631F-4DAB-A9C8-ADA79AC65453}"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a:buNone/>
            </a:pPr>
            <a:endParaRPr b="0" lang="en-US" sz="4000" spc="-1" strike="noStrike">
              <a:solidFill>
                <a:schemeClr val="accent1"/>
              </a:solidFill>
              <a:latin typeface="Century Gothic"/>
            </a:endParaRPr>
          </a:p>
        </p:txBody>
      </p:sp>
      <p:sp>
        <p:nvSpPr>
          <p:cNvPr id="611"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612" name="Picture 2" descr="Yearly Targets"/>
          <p:cNvPicPr/>
          <p:nvPr/>
        </p:nvPicPr>
        <p:blipFill>
          <a:blip r:embed="rId1"/>
          <a:stretch/>
        </p:blipFill>
        <p:spPr>
          <a:xfrm>
            <a:off x="685800" y="838080"/>
            <a:ext cx="8132040" cy="5714640"/>
          </a:xfrm>
          <a:prstGeom prst="rect">
            <a:avLst/>
          </a:prstGeom>
          <a:ln w="0">
            <a:noFill/>
          </a:ln>
        </p:spPr>
      </p:pic>
      <p:sp>
        <p:nvSpPr>
          <p:cNvPr id="4" name="PlaceHolder 3"/>
          <p:cNvSpPr>
            <a:spLocks noGrp="1"/>
          </p:cNvSpPr>
          <p:nvPr>
            <p:ph type="sldNum" idx="6"/>
          </p:nvPr>
        </p:nvSpPr>
        <p:spPr/>
        <p:txBody>
          <a:bodyPr/>
          <a:p>
            <a:fld id="{260C5A85-BD59-4073-90BE-9612C4B1DD2B}"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title"/>
          </p:nvPr>
        </p:nvSpPr>
        <p:spPr>
          <a:xfrm>
            <a:off x="1043640" y="1027800"/>
            <a:ext cx="7024320" cy="343440"/>
          </a:xfrm>
          <a:prstGeom prst="rect">
            <a:avLst/>
          </a:prstGeom>
          <a:noFill/>
          <a:ln w="0">
            <a:noFill/>
          </a:ln>
        </p:spPr>
        <p:txBody>
          <a:bodyPr lIns="91440" rIns="91440" tIns="45720" bIns="45720" anchor="b">
            <a:normAutofit fontScale="46503" lnSpcReduction="10000"/>
          </a:bodyPr>
          <a:p>
            <a:pPr indent="0" defTabSz="914400">
              <a:lnSpc>
                <a:spcPct val="100000"/>
              </a:lnSpc>
              <a:buNone/>
            </a:pPr>
            <a:r>
              <a:rPr b="0" lang="en-US" sz="4000" spc="-1" strike="noStrike">
                <a:solidFill>
                  <a:schemeClr val="accent1"/>
                </a:solidFill>
                <a:latin typeface="Century Gothic"/>
              </a:rPr>
              <a:t>Mobile threats 2014</a:t>
            </a:r>
            <a:endParaRPr b="0" lang="en-US" sz="4000" spc="-1" strike="noStrike">
              <a:solidFill>
                <a:schemeClr val="dk1"/>
              </a:solidFill>
              <a:latin typeface="Century Gothic"/>
            </a:endParaRPr>
          </a:p>
        </p:txBody>
      </p:sp>
      <p:sp>
        <p:nvSpPr>
          <p:cNvPr id="614"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615" name="Picture 2" descr="Percentage  from total number of attacked users"/>
          <p:cNvPicPr/>
          <p:nvPr/>
        </p:nvPicPr>
        <p:blipFill>
          <a:blip r:embed="rId1"/>
          <a:stretch/>
        </p:blipFill>
        <p:spPr>
          <a:xfrm>
            <a:off x="990720" y="1600200"/>
            <a:ext cx="7333920" cy="4476240"/>
          </a:xfrm>
          <a:prstGeom prst="rect">
            <a:avLst/>
          </a:prstGeom>
          <a:ln w="0">
            <a:noFill/>
          </a:ln>
        </p:spPr>
      </p:pic>
      <p:sp>
        <p:nvSpPr>
          <p:cNvPr id="4" name="PlaceHolder 3"/>
          <p:cNvSpPr>
            <a:spLocks noGrp="1"/>
          </p:cNvSpPr>
          <p:nvPr>
            <p:ph type="sldNum" idx="6"/>
          </p:nvPr>
        </p:nvSpPr>
        <p:spPr/>
        <p:txBody>
          <a:bodyPr/>
          <a:p>
            <a:fld id="{07162464-E8E3-46A8-8FCD-4352A30DEFDD}"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title"/>
          </p:nvPr>
        </p:nvSpPr>
        <p:spPr>
          <a:xfrm>
            <a:off x="1066680" y="76212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What is “Security”</a:t>
            </a:r>
            <a:endParaRPr b="0" lang="en-US" sz="4000" spc="-1" strike="noStrike">
              <a:solidFill>
                <a:schemeClr val="dk1"/>
              </a:solidFill>
              <a:latin typeface="Century Gothic"/>
            </a:endParaRPr>
          </a:p>
        </p:txBody>
      </p:sp>
      <p:sp>
        <p:nvSpPr>
          <p:cNvPr id="475" name="PlaceHolder 2"/>
          <p:cNvSpPr>
            <a:spLocks noGrp="1"/>
          </p:cNvSpPr>
          <p:nvPr>
            <p:ph/>
          </p:nvPr>
        </p:nvSpPr>
        <p:spPr>
          <a:xfrm>
            <a:off x="1043640" y="1447920"/>
            <a:ext cx="6777000" cy="5105160"/>
          </a:xfrm>
          <a:prstGeom prst="rect">
            <a:avLst/>
          </a:prstGeom>
          <a:noFill/>
          <a:ln w="0">
            <a:noFill/>
          </a:ln>
        </p:spPr>
        <p:txBody>
          <a:bodyPr lIns="91440" rIns="91440" tIns="45720" bIns="45720" anchor="t">
            <a:normAutofit/>
          </a:bodyPr>
          <a:p>
            <a:pPr marL="343080" indent="-274320" defTabSz="914400">
              <a:lnSpc>
                <a:spcPct val="90000"/>
              </a:lnSpc>
              <a:spcBef>
                <a:spcPts val="561"/>
              </a:spcBef>
              <a:buClr>
                <a:srgbClr val="94c600"/>
              </a:buClr>
              <a:buSzPct val="76000"/>
              <a:buFont typeface="Wingdings 2" charset="2"/>
              <a:buChar char=""/>
            </a:pPr>
            <a:r>
              <a:rPr b="0" lang="en-US" sz="2800" spc="-1" strike="noStrike">
                <a:solidFill>
                  <a:schemeClr val="dk2"/>
                </a:solidFill>
                <a:latin typeface="Century Gothic"/>
              </a:rPr>
              <a:t>Dictionary.com says:</a:t>
            </a:r>
            <a:endParaRPr b="0" lang="en-US" sz="2800" spc="-1" strike="noStrike">
              <a:solidFill>
                <a:schemeClr val="dk2"/>
              </a:solidFill>
              <a:latin typeface="Century Gothic"/>
            </a:endParaRPr>
          </a:p>
          <a:p>
            <a:pPr lvl="1" marL="640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Freedom from risk or danger; safety.</a:t>
            </a:r>
            <a:endParaRPr b="0" lang="en-US" sz="2400" spc="-1" strike="noStrike">
              <a:solidFill>
                <a:schemeClr val="dk2"/>
              </a:solidFill>
              <a:latin typeface="Century Gothic"/>
            </a:endParaRPr>
          </a:p>
          <a:p>
            <a:pPr lvl="1" marL="640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Something that gives or assures safety, as:</a:t>
            </a:r>
            <a:endParaRPr b="0" lang="en-US" sz="2400" spc="-1" strike="noStrike">
              <a:solidFill>
                <a:schemeClr val="dk2"/>
              </a:solidFill>
              <a:latin typeface="Century Gothic"/>
            </a:endParaRPr>
          </a:p>
          <a:p>
            <a:pPr lvl="2" marL="914400" indent="-22860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Measures adopted by a government to prevent, sabotage, or attack.</a:t>
            </a:r>
            <a:endParaRPr b="0" lang="en-US" sz="2000" spc="-1" strike="noStrike">
              <a:solidFill>
                <a:schemeClr val="dk2"/>
              </a:solidFill>
              <a:latin typeface="Century Gothic"/>
            </a:endParaRPr>
          </a:p>
          <a:p>
            <a:pPr lvl="2" marL="914400" indent="-228600" defTabSz="914400">
              <a:lnSpc>
                <a:spcPct val="90000"/>
              </a:lnSpc>
              <a:spcBef>
                <a:spcPts val="400"/>
              </a:spcBef>
              <a:buClr>
                <a:srgbClr val="94c600"/>
              </a:buClr>
              <a:buSzPct val="76000"/>
              <a:buFont typeface="Wingdings 2" charset="2"/>
              <a:buChar char=""/>
            </a:pPr>
            <a:r>
              <a:rPr b="0" lang="en-US" sz="2000" spc="-1" strike="noStrike">
                <a:solidFill>
                  <a:schemeClr val="dk2"/>
                </a:solidFill>
                <a:latin typeface="Century Gothic"/>
              </a:rPr>
              <a:t>Measures adopted, as by a business or homeowner, to prevent a crime such as burglary or assault:</a:t>
            </a:r>
            <a:endParaRPr b="0" lang="en-US" sz="2000" spc="-1" strike="noStrike">
              <a:solidFill>
                <a:schemeClr val="dk2"/>
              </a:solidFill>
              <a:latin typeface="Century Gothic"/>
            </a:endParaRPr>
          </a:p>
          <a:p>
            <a:pPr lvl="2" marL="914400" indent="-228600" defTabSz="914400">
              <a:lnSpc>
                <a:spcPct val="90000"/>
              </a:lnSpc>
              <a:spcBef>
                <a:spcPts val="479"/>
              </a:spcBef>
              <a:buClr>
                <a:srgbClr val="94c600"/>
              </a:buClr>
              <a:buSzPct val="76000"/>
              <a:buFont typeface="Wingdings 2" charset="2"/>
              <a:buChar char=""/>
            </a:pPr>
            <a:r>
              <a:rPr b="0" lang="en-US" sz="2000" spc="-1" strike="noStrike">
                <a:solidFill>
                  <a:schemeClr val="dk2"/>
                </a:solidFill>
                <a:latin typeface="Century Gothic"/>
              </a:rPr>
              <a:t> </a:t>
            </a:r>
            <a:r>
              <a:rPr b="0" lang="en-US" sz="2400" spc="-1" strike="noStrike">
                <a:solidFill>
                  <a:schemeClr val="dk2"/>
                </a:solidFill>
                <a:latin typeface="Century Gothic"/>
              </a:rPr>
              <a:t>…</a:t>
            </a:r>
            <a:r>
              <a:rPr b="0" lang="en-US" sz="2400" spc="-1" strike="noStrike">
                <a:solidFill>
                  <a:schemeClr val="dk2"/>
                </a:solidFill>
                <a:latin typeface="Century Gothic"/>
              </a:rPr>
              <a:t>etc.</a:t>
            </a: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A8638B6A-D5BB-41F1-B829-6997FBE28455}" type="slidenum">
              <a:t>5</a:t>
            </a:fld>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2" presetSubtype="4">
                                  <p:stCondLst>
                                    <p:cond delay="0"/>
                                  </p:stCondLst>
                                  <p:childTnLst>
                                    <p:set>
                                      <p:cBhvr>
                                        <p:cTn id="14" dur="1" fill="hold">
                                          <p:stCondLst>
                                            <p:cond delay="0"/>
                                          </p:stCondLst>
                                        </p:cTn>
                                        <p:tgtEl>
                                          <p:spTgt spid="475">
                                            <p:txEl>
                                              <p:pRg st="2" end="2"/>
                                            </p:txEl>
                                          </p:spTgt>
                                        </p:tgtEl>
                                        <p:attrNameLst>
                                          <p:attrName>style.visibility</p:attrName>
                                        </p:attrNameLst>
                                      </p:cBhvr>
                                      <p:to>
                                        <p:strVal val="visible"/>
                                      </p:to>
                                    </p:set>
                                    <p:anim calcmode="lin" valueType="num">
                                      <p:cBhvr additive="repl">
                                        <p:cTn id="15" dur="500" fill="hold"/>
                                        <p:tgtEl>
                                          <p:spTgt spid="475">
                                            <p:txEl>
                                              <p:pRg st="2" end="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475">
                                            <p:txEl>
                                              <p:pRg st="2" end="2"/>
                                            </p:txEl>
                                          </p:spTgt>
                                        </p:tgtEl>
                                        <p:attrNameLst>
                                          <p:attrName>ppt_y</p:attrName>
                                        </p:attrNameLst>
                                      </p:cBhvr>
                                      <p:tavLst>
                                        <p:tav tm="0">
                                          <p:val>
                                            <p:strVal val="1+#ppt_h/2"/>
                                          </p:val>
                                        </p:tav>
                                        <p:tav tm="100000">
                                          <p:val>
                                            <p:strVal val="#ppt_y"/>
                                          </p:val>
                                        </p:tav>
                                      </p:tavLst>
                                    </p:anim>
                                  </p:childTnLst>
                                </p:cTn>
                              </p:par>
                              <p:par>
                                <p:cTn id="17" nodeType="withEffect" fill="hold" presetClass="entr" presetID="6" presetSubtype="16">
                                  <p:stCondLst>
                                    <p:cond delay="0"/>
                                  </p:stCondLst>
                                  <p:childTnLst>
                                    <p:set>
                                      <p:cBhvr>
                                        <p:cTn id="18" dur="1" fill="hold">
                                          <p:stCondLst>
                                            <p:cond delay="0"/>
                                          </p:stCondLst>
                                        </p:cTn>
                                        <p:tgtEl>
                                          <p:spTgt spid="475">
                                            <p:txEl>
                                              <p:pRg st="3" end="3"/>
                                            </p:txEl>
                                          </p:spTgt>
                                        </p:tgtEl>
                                        <p:attrNameLst>
                                          <p:attrName>style.visibility</p:attrName>
                                        </p:attrNameLst>
                                      </p:cBhvr>
                                      <p:to>
                                        <p:strVal val="visible"/>
                                      </p:to>
                                    </p:set>
                                    <p:animEffect filter="circle(in)" transition="in">
                                      <p:cBhvr additive="repl">
                                        <p:cTn id="19" dur="2000"/>
                                        <p:tgtEl>
                                          <p:spTgt spid="475">
                                            <p:txEl>
                                              <p:pRg st="3" end="3"/>
                                            </p:txEl>
                                          </p:spTgt>
                                        </p:tgtEl>
                                      </p:cBhvr>
                                    </p:animEffect>
                                  </p:childTnLst>
                                </p:cTn>
                              </p:par>
                              <p:par>
                                <p:cTn id="20" nodeType="withEffect" fill="hold" presetClass="entr" presetID="6" presetSubtype="16">
                                  <p:stCondLst>
                                    <p:cond delay="0"/>
                                  </p:stCondLst>
                                  <p:childTnLst>
                                    <p:set>
                                      <p:cBhvr>
                                        <p:cTn id="21" dur="1" fill="hold">
                                          <p:stCondLst>
                                            <p:cond delay="0"/>
                                          </p:stCondLst>
                                        </p:cTn>
                                        <p:tgtEl>
                                          <p:spTgt spid="475">
                                            <p:txEl>
                                              <p:pRg st="4" end="4"/>
                                            </p:txEl>
                                          </p:spTgt>
                                        </p:tgtEl>
                                        <p:attrNameLst>
                                          <p:attrName>style.visibility</p:attrName>
                                        </p:attrNameLst>
                                      </p:cBhvr>
                                      <p:to>
                                        <p:strVal val="visible"/>
                                      </p:to>
                                    </p:set>
                                    <p:animEffect filter="circle(in)" transition="in">
                                      <p:cBhvr additive="repl">
                                        <p:cTn id="22" dur="2000"/>
                                        <p:tgtEl>
                                          <p:spTgt spid="475">
                                            <p:txEl>
                                              <p:pRg st="4" end="4"/>
                                            </p:txEl>
                                          </p:spTgt>
                                        </p:tgtEl>
                                      </p:cBhvr>
                                    </p:animEffect>
                                  </p:childTnLst>
                                </p:cTn>
                              </p:par>
                              <p:par>
                                <p:cTn id="23" nodeType="withEffect" fill="hold" presetClass="entr" presetID="6" presetSubtype="16">
                                  <p:stCondLst>
                                    <p:cond delay="0"/>
                                  </p:stCondLst>
                                  <p:childTnLst>
                                    <p:set>
                                      <p:cBhvr>
                                        <p:cTn id="24" dur="1" fill="hold">
                                          <p:stCondLst>
                                            <p:cond delay="0"/>
                                          </p:stCondLst>
                                        </p:cTn>
                                        <p:tgtEl>
                                          <p:spTgt spid="475">
                                            <p:txEl>
                                              <p:pRg st="5" end="5"/>
                                            </p:txEl>
                                          </p:spTgt>
                                        </p:tgtEl>
                                        <p:attrNameLst>
                                          <p:attrName>style.visibility</p:attrName>
                                        </p:attrNameLst>
                                      </p:cBhvr>
                                      <p:to>
                                        <p:strVal val="visible"/>
                                      </p:to>
                                    </p:set>
                                    <p:animEffect filter="circle(in)" transition="in">
                                      <p:cBhvr additive="repl">
                                        <p:cTn id="25" dur="2000"/>
                                        <p:tgtEl>
                                          <p:spTgt spid="475">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6" name="Picture 2" descr="Distribution of mobile  threats by type (Kaspersky Lab collection)"/>
          <p:cNvPicPr/>
          <p:nvPr/>
        </p:nvPicPr>
        <p:blipFill>
          <a:blip r:embed="rId1"/>
          <a:stretch/>
        </p:blipFill>
        <p:spPr>
          <a:xfrm>
            <a:off x="63360" y="0"/>
            <a:ext cx="5422680" cy="6857640"/>
          </a:xfrm>
          <a:prstGeom prst="rect">
            <a:avLst/>
          </a:prstGeom>
          <a:ln w="0">
            <a:noFill/>
          </a:ln>
        </p:spPr>
      </p:pic>
      <p:sp>
        <p:nvSpPr>
          <p:cNvPr id="617" name="Title 1"/>
          <p:cNvSpPr/>
          <p:nvPr/>
        </p:nvSpPr>
        <p:spPr>
          <a:xfrm>
            <a:off x="6095880" y="3048120"/>
            <a:ext cx="1980720" cy="1504440"/>
          </a:xfrm>
          <a:prstGeom prst="rect">
            <a:avLst/>
          </a:prstGeom>
          <a:noFill/>
          <a:ln w="0">
            <a:noFill/>
          </a:ln>
        </p:spPr>
        <p:style>
          <a:lnRef idx="0"/>
          <a:fillRef idx="0"/>
          <a:effectRef idx="0"/>
          <a:fontRef idx="minor"/>
        </p:style>
        <p:txBody>
          <a:bodyPr anchor="b">
            <a:normAutofit fontScale="77756"/>
          </a:bodyPr>
          <a:p>
            <a:pPr defTabSz="914400">
              <a:lnSpc>
                <a:spcPct val="100000"/>
              </a:lnSpc>
            </a:pPr>
            <a:r>
              <a:rPr b="0" lang="en-US" sz="4000" spc="-1" strike="noStrike">
                <a:solidFill>
                  <a:schemeClr val="accent1"/>
                </a:solidFill>
                <a:latin typeface="Century Gothic"/>
              </a:rPr>
              <a:t>Mobile threats 2014</a:t>
            </a:r>
            <a:endParaRPr b="0" lang="en-US" sz="4000" spc="-1" strike="noStrike">
              <a:solidFill>
                <a:srgbClr val="000000"/>
              </a:solidFill>
              <a:latin typeface="Arial"/>
            </a:endParaRPr>
          </a:p>
        </p:txBody>
      </p:sp>
      <p:sp>
        <p:nvSpPr>
          <p:cNvPr id="2" name="PlaceHolder 1"/>
          <p:cNvSpPr>
            <a:spLocks noGrp="1"/>
          </p:cNvSpPr>
          <p:nvPr>
            <p:ph type="sldNum" idx="6"/>
          </p:nvPr>
        </p:nvSpPr>
        <p:spPr/>
        <p:txBody>
          <a:bodyPr/>
          <a:p>
            <a:fld id="{1C028D18-402C-49ED-8C34-5E26E7D7827E}"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PlaceHolder 1"/>
          <p:cNvSpPr>
            <a:spLocks noGrp="1"/>
          </p:cNvSpPr>
          <p:nvPr>
            <p:ph type="title"/>
          </p:nvPr>
        </p:nvSpPr>
        <p:spPr>
          <a:xfrm>
            <a:off x="914400" y="914400"/>
            <a:ext cx="7024320" cy="572040"/>
          </a:xfrm>
          <a:prstGeom prst="rect">
            <a:avLst/>
          </a:prstGeom>
          <a:noFill/>
          <a:ln w="0">
            <a:noFill/>
          </a:ln>
        </p:spPr>
        <p:txBody>
          <a:bodyPr lIns="91440" rIns="91440" tIns="45720" bIns="45720" anchor="b">
            <a:noAutofit/>
          </a:bodyPr>
          <a:p>
            <a:pPr indent="0" defTabSz="914400">
              <a:lnSpc>
                <a:spcPct val="100000"/>
              </a:lnSpc>
              <a:buNone/>
            </a:pPr>
            <a:r>
              <a:rPr b="1" lang="en-US" sz="2800" spc="-1" strike="noStrike">
                <a:solidFill>
                  <a:schemeClr val="accent1"/>
                </a:solidFill>
                <a:latin typeface="Century Gothic"/>
              </a:rPr>
              <a:t>Top 5 out of 20 Mobile threats of 2014</a:t>
            </a:r>
            <a:endParaRPr b="0" lang="en-US" sz="2800" spc="-1" strike="noStrike">
              <a:solidFill>
                <a:schemeClr val="dk1"/>
              </a:solidFill>
              <a:latin typeface="Century Gothic"/>
            </a:endParaRPr>
          </a:p>
        </p:txBody>
      </p:sp>
      <p:graphicFrame>
        <p:nvGraphicFramePr>
          <p:cNvPr id="619" name="Content Placeholder 4"/>
          <p:cNvGraphicFramePr/>
          <p:nvPr/>
        </p:nvGraphicFramePr>
        <p:xfrm>
          <a:off x="1219320" y="1676520"/>
          <a:ext cx="7238520" cy="4952520"/>
        </p:xfrm>
        <a:graphic>
          <a:graphicData uri="http://schemas.openxmlformats.org/drawingml/2006/table">
            <a:tbl>
              <a:tblPr/>
              <a:tblGrid>
                <a:gridCol w="685800"/>
                <a:gridCol w="5333760"/>
                <a:gridCol w="1218960"/>
              </a:tblGrid>
              <a:tr h="1226520">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1</a:t>
                      </a:r>
                      <a:endParaRPr b="0" lang="en-US" sz="2400" spc="-1" strike="noStrike">
                        <a:solidFill>
                          <a:srgbClr val="000000"/>
                        </a:solidFill>
                        <a:latin typeface="Arial"/>
                      </a:endParaRPr>
                    </a:p>
                  </a:txBody>
                  <a:tcPr anchor="ctr" marL="36000" marR="36000">
                    <a:lnL w="12240">
                      <a:noFill/>
                      <a:prstDash val="solid"/>
                    </a:lnL>
                    <a:lnR w="12240">
                      <a:noFill/>
                      <a:prstDash val="solid"/>
                    </a:lnR>
                    <a:lnT w="12240">
                      <a:noFill/>
                      <a:prstDash val="solid"/>
                    </a:lnT>
                    <a:lnB w="9360">
                      <a:solidFill>
                        <a:srgbClr val="bcd9dd"/>
                      </a:solidFill>
                      <a:prstDash val="solid"/>
                    </a:lnB>
                    <a:noFill/>
                  </a:tcPr>
                </a:tc>
                <a:tc>
                  <a:txBody>
                    <a:bodyPr lIns="36000" rIns="36000" tIns="18000" bIns="18000" anchor="ctr">
                      <a:noAutofit/>
                    </a:bodyPr>
                    <a:p>
                      <a:pPr defTabSz="914400">
                        <a:lnSpc>
                          <a:spcPct val="100000"/>
                        </a:lnSpc>
                      </a:pPr>
                      <a:r>
                        <a:rPr b="1" lang="en-US" sz="2400" spc="-1" strike="noStrike">
                          <a:solidFill>
                            <a:schemeClr val="dk1"/>
                          </a:solidFill>
                          <a:latin typeface="Century Gothic"/>
                        </a:rPr>
                        <a:t>Trojan-SMS.AndroidOS.Stealer.a</a:t>
                      </a:r>
                      <a:endParaRPr b="0" lang="en-US" sz="2400" spc="-1" strike="noStrike">
                        <a:solidFill>
                          <a:srgbClr val="000000"/>
                        </a:solidFill>
                        <a:latin typeface="Arial"/>
                      </a:endParaRPr>
                    </a:p>
                  </a:txBody>
                  <a:tcPr anchor="ctr" marL="36000" marR="36000">
                    <a:lnL w="12240">
                      <a:noFill/>
                      <a:prstDash val="solid"/>
                    </a:lnL>
                    <a:lnR w="12240">
                      <a:noFill/>
                      <a:prstDash val="solid"/>
                    </a:lnR>
                    <a:lnT w="12240">
                      <a:noFill/>
                      <a:prstDash val="solid"/>
                    </a:lnT>
                    <a:lnB w="9360">
                      <a:solidFill>
                        <a:srgbClr val="bcd9dd"/>
                      </a:solidFill>
                      <a:prstDash val="solid"/>
                    </a:lnB>
                    <a:noFill/>
                  </a:tcPr>
                </a:tc>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18.0%</a:t>
                      </a:r>
                      <a:endParaRPr b="0" lang="en-US" sz="2400" spc="-1" strike="noStrike">
                        <a:solidFill>
                          <a:srgbClr val="000000"/>
                        </a:solidFill>
                        <a:latin typeface="Arial"/>
                      </a:endParaRPr>
                    </a:p>
                  </a:txBody>
                  <a:tcPr anchor="ctr" marL="36000" marR="36000">
                    <a:lnL w="12240">
                      <a:noFill/>
                      <a:prstDash val="solid"/>
                    </a:lnL>
                    <a:lnR w="12240">
                      <a:noFill/>
                      <a:prstDash val="solid"/>
                    </a:lnR>
                    <a:lnT w="12240">
                      <a:noFill/>
                      <a:prstDash val="solid"/>
                    </a:lnT>
                    <a:lnB w="9360">
                      <a:solidFill>
                        <a:srgbClr val="bcd9dd"/>
                      </a:solidFill>
                      <a:prstDash val="solid"/>
                    </a:lnB>
                    <a:noFill/>
                  </a:tcPr>
                </a:tc>
              </a:tr>
              <a:tr h="833040">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2</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c>
                  <a:txBody>
                    <a:bodyPr lIns="36000" rIns="36000" tIns="18000" bIns="18000" anchor="ctr">
                      <a:noAutofit/>
                    </a:bodyPr>
                    <a:p>
                      <a:pPr defTabSz="914400">
                        <a:lnSpc>
                          <a:spcPct val="100000"/>
                        </a:lnSpc>
                      </a:pPr>
                      <a:r>
                        <a:rPr b="1" lang="en-US" sz="2400" spc="-1" strike="noStrike">
                          <a:solidFill>
                            <a:schemeClr val="dk1"/>
                          </a:solidFill>
                          <a:latin typeface="Century Gothic"/>
                        </a:rPr>
                        <a:t>RiskTool.AndroidOS.MimobSMS.a</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7.1%</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r>
              <a:tr h="833040">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3</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c>
                  <a:txBody>
                    <a:bodyPr lIns="36000" rIns="36000" tIns="18000" bIns="18000" anchor="ctr">
                      <a:noAutofit/>
                    </a:bodyPr>
                    <a:p>
                      <a:pPr defTabSz="914400">
                        <a:lnSpc>
                          <a:spcPct val="100000"/>
                        </a:lnSpc>
                      </a:pPr>
                      <a:r>
                        <a:rPr b="1" lang="en-US" sz="2400" spc="-1" strike="noStrike">
                          <a:solidFill>
                            <a:schemeClr val="dk1"/>
                          </a:solidFill>
                          <a:latin typeface="Century Gothic"/>
                        </a:rPr>
                        <a:t>DangerousObject.Multi.Generic</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6.9%</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r>
              <a:tr h="833040">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4</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c>
                  <a:txBody>
                    <a:bodyPr lIns="36000" rIns="36000" tIns="18000" bIns="18000" anchor="ctr">
                      <a:noAutofit/>
                    </a:bodyPr>
                    <a:p>
                      <a:pPr defTabSz="914400">
                        <a:lnSpc>
                          <a:spcPct val="100000"/>
                        </a:lnSpc>
                      </a:pPr>
                      <a:r>
                        <a:rPr b="1" lang="en-US" sz="2400" spc="-1" strike="noStrike">
                          <a:solidFill>
                            <a:schemeClr val="dk1"/>
                          </a:solidFill>
                          <a:latin typeface="Century Gothic"/>
                        </a:rPr>
                        <a:t>RiskTool.AndroidOS.SMSreg.gc</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6.7%</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r>
              <a:tr h="1226520">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5</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c>
                  <a:txBody>
                    <a:bodyPr lIns="36000" rIns="36000" tIns="18000" bIns="18000" anchor="ctr">
                      <a:noAutofit/>
                    </a:bodyPr>
                    <a:p>
                      <a:pPr defTabSz="914400">
                        <a:lnSpc>
                          <a:spcPct val="100000"/>
                        </a:lnSpc>
                      </a:pPr>
                      <a:r>
                        <a:rPr b="1" lang="en-US" sz="2400" spc="-1" strike="noStrike">
                          <a:solidFill>
                            <a:schemeClr val="dk1"/>
                          </a:solidFill>
                          <a:latin typeface="Century Gothic"/>
                        </a:rPr>
                        <a:t>Trojan-SMS.AndroidOS.OpFake.bo</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c>
                  <a:txBody>
                    <a:bodyPr lIns="36000" rIns="36000" tIns="18000" bIns="18000" anchor="ctr">
                      <a:noAutofit/>
                    </a:bodyPr>
                    <a:p>
                      <a:pPr algn="ctr" defTabSz="914400">
                        <a:lnSpc>
                          <a:spcPct val="100000"/>
                        </a:lnSpc>
                      </a:pPr>
                      <a:r>
                        <a:rPr b="1" lang="en-US" sz="2400" spc="-1" strike="noStrike">
                          <a:solidFill>
                            <a:schemeClr val="dk1"/>
                          </a:solidFill>
                          <a:latin typeface="Century Gothic"/>
                        </a:rPr>
                        <a:t>6.4%</a:t>
                      </a:r>
                      <a:endParaRPr b="0" lang="en-US" sz="2400" spc="-1" strike="noStrike">
                        <a:solidFill>
                          <a:srgbClr val="000000"/>
                        </a:solidFill>
                        <a:latin typeface="Arial"/>
                      </a:endParaRPr>
                    </a:p>
                  </a:txBody>
                  <a:tcPr anchor="ctr" marL="36000" marR="36000">
                    <a:lnL w="12240">
                      <a:noFill/>
                      <a:prstDash val="solid"/>
                    </a:lnL>
                    <a:lnR w="12240">
                      <a:noFill/>
                      <a:prstDash val="solid"/>
                    </a:lnR>
                    <a:lnT w="9360">
                      <a:solidFill>
                        <a:srgbClr val="bcd9dd"/>
                      </a:solidFill>
                      <a:prstDash val="solid"/>
                    </a:lnT>
                    <a:lnB w="9360">
                      <a:solidFill>
                        <a:srgbClr val="bcd9dd"/>
                      </a:solidFill>
                      <a:prstDash val="solid"/>
                    </a:lnB>
                    <a:noFill/>
                  </a:tcPr>
                </a:tc>
              </a:tr>
            </a:tbl>
          </a:graphicData>
        </a:graphic>
      </p:graphicFrame>
      <p:sp>
        <p:nvSpPr>
          <p:cNvPr id="3" name="PlaceHolder 2"/>
          <p:cNvSpPr>
            <a:spLocks noGrp="1"/>
          </p:cNvSpPr>
          <p:nvPr>
            <p:ph type="sldNum" idx="6"/>
          </p:nvPr>
        </p:nvSpPr>
        <p:spPr/>
        <p:txBody>
          <a:bodyPr/>
          <a:p>
            <a:fld id="{6BF6BD8F-8EED-4FBA-A8E8-92EF6CC2B273}"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a:buNone/>
            </a:pPr>
            <a:endParaRPr b="0" lang="en-US" sz="4000" spc="-1" strike="noStrike">
              <a:solidFill>
                <a:schemeClr val="accent1"/>
              </a:solidFill>
              <a:latin typeface="Century Gothic"/>
            </a:endParaRPr>
          </a:p>
        </p:txBody>
      </p:sp>
      <p:sp>
        <p:nvSpPr>
          <p:cNvPr id="621"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622" name="Picture 2" descr=""/>
          <p:cNvPicPr/>
          <p:nvPr/>
        </p:nvPicPr>
        <p:blipFill>
          <a:blip r:embed="rId1"/>
          <a:stretch/>
        </p:blipFill>
        <p:spPr>
          <a:xfrm>
            <a:off x="0" y="19080"/>
            <a:ext cx="9143640" cy="6900480"/>
          </a:xfrm>
          <a:prstGeom prst="rect">
            <a:avLst/>
          </a:prstGeom>
          <a:ln w="0">
            <a:noFill/>
          </a:ln>
        </p:spPr>
      </p:pic>
      <p:sp>
        <p:nvSpPr>
          <p:cNvPr id="623" name="Rectangle 4"/>
          <p:cNvSpPr/>
          <p:nvPr/>
        </p:nvSpPr>
        <p:spPr>
          <a:xfrm>
            <a:off x="0" y="19080"/>
            <a:ext cx="4571640" cy="699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dk1"/>
                </a:solidFill>
                <a:latin typeface="Century Gothic"/>
              </a:rPr>
              <a:t>Mass-scale Organizational Targeted Attacks (MOTAs)</a:t>
            </a:r>
            <a:endParaRPr b="0" lang="en-US" sz="2000" spc="-1" strike="noStrike">
              <a:solidFill>
                <a:srgbClr val="000000"/>
              </a:solidFill>
              <a:latin typeface="Arial"/>
            </a:endParaRPr>
          </a:p>
        </p:txBody>
      </p:sp>
      <p:sp>
        <p:nvSpPr>
          <p:cNvPr id="624" name="Rectangle 5"/>
          <p:cNvSpPr/>
          <p:nvPr/>
        </p:nvSpPr>
        <p:spPr>
          <a:xfrm>
            <a:off x="0" y="732600"/>
            <a:ext cx="2285640" cy="1461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entury Gothic"/>
              </a:rPr>
              <a:t>Bagle mass-mailer worm campaign between January 1, 2014, and April 29, 2014</a:t>
            </a:r>
            <a:endParaRPr b="0" lang="en-US" sz="1800" spc="-1" strike="noStrike">
              <a:solidFill>
                <a:srgbClr val="000000"/>
              </a:solidFill>
              <a:latin typeface="Arial"/>
            </a:endParaRPr>
          </a:p>
        </p:txBody>
      </p:sp>
      <p:sp>
        <p:nvSpPr>
          <p:cNvPr id="625" name="Rectangle 6"/>
          <p:cNvSpPr/>
          <p:nvPr/>
        </p:nvSpPr>
        <p:spPr>
          <a:xfrm>
            <a:off x="0" y="6531480"/>
            <a:ext cx="45716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entury Gothic"/>
              </a:rPr>
              <a:t>Source: Symantec April 2015</a:t>
            </a:r>
            <a:endParaRPr b="0" lang="en-US" sz="1800" spc="-1" strike="noStrike">
              <a:solidFill>
                <a:srgbClr val="000000"/>
              </a:solidFill>
              <a:latin typeface="Arial"/>
            </a:endParaRPr>
          </a:p>
        </p:txBody>
      </p:sp>
      <p:sp>
        <p:nvSpPr>
          <p:cNvPr id="4" name="PlaceHolder 3"/>
          <p:cNvSpPr>
            <a:spLocks noGrp="1"/>
          </p:cNvSpPr>
          <p:nvPr>
            <p:ph type="sldNum" idx="6"/>
          </p:nvPr>
        </p:nvSpPr>
        <p:spPr/>
        <p:txBody>
          <a:bodyPr/>
          <a:p>
            <a:fld id="{38E18938-78DD-4166-8CCA-5407F170FB34}"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title"/>
          </p:nvPr>
        </p:nvSpPr>
        <p:spPr>
          <a:xfrm>
            <a:off x="990720" y="704880"/>
            <a:ext cx="7024320" cy="590040"/>
          </a:xfrm>
          <a:prstGeom prst="rect">
            <a:avLst/>
          </a:prstGeom>
          <a:noFill/>
          <a:ln w="0">
            <a:noFill/>
          </a:ln>
        </p:spPr>
        <p:txBody>
          <a:bodyPr lIns="91440" rIns="91440" tIns="45720" bIns="45720" anchor="b">
            <a:normAutofit fontScale="82506"/>
          </a:bodyPr>
          <a:p>
            <a:pPr indent="0" defTabSz="914400">
              <a:lnSpc>
                <a:spcPct val="100000"/>
              </a:lnSpc>
              <a:buNone/>
            </a:pPr>
            <a:r>
              <a:rPr b="0" lang="en-US" sz="4000" spc="-1" strike="noStrike">
                <a:solidFill>
                  <a:schemeClr val="accent1"/>
                </a:solidFill>
                <a:latin typeface="Century Gothic"/>
              </a:rPr>
              <a:t>Recent Trends </a:t>
            </a:r>
            <a:endParaRPr b="0" lang="en-US" sz="4000" spc="-1" strike="noStrike">
              <a:solidFill>
                <a:schemeClr val="dk1"/>
              </a:solidFill>
              <a:latin typeface="Century Gothic"/>
            </a:endParaRPr>
          </a:p>
        </p:txBody>
      </p:sp>
      <p:sp>
        <p:nvSpPr>
          <p:cNvPr id="627" name="PlaceHolder 2"/>
          <p:cNvSpPr>
            <a:spLocks noGrp="1"/>
          </p:cNvSpPr>
          <p:nvPr>
            <p:ph/>
          </p:nvPr>
        </p:nvSpPr>
        <p:spPr>
          <a:xfrm>
            <a:off x="1043640" y="1301040"/>
            <a:ext cx="6777000" cy="5328000"/>
          </a:xfrm>
          <a:prstGeom prst="rect">
            <a:avLst/>
          </a:prstGeom>
          <a:noFill/>
          <a:ln w="0">
            <a:noFill/>
          </a:ln>
        </p:spPr>
        <p:txBody>
          <a:bodyPr lIns="91440" rIns="91440" tIns="45720" bIns="45720" anchor="t">
            <a:normAutofit/>
          </a:bodyPr>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Malware, worms, and Trojan horses</a:t>
            </a:r>
            <a:endParaRPr b="0" lang="en-US" sz="2000" spc="-1" strike="noStrike">
              <a:solidFill>
                <a:schemeClr val="dk2"/>
              </a:solidFill>
              <a:latin typeface="Century Gothic"/>
            </a:endParaRPr>
          </a:p>
          <a:p>
            <a:pPr lvl="1" marL="640080" indent="-274320" defTabSz="914400">
              <a:lnSpc>
                <a:spcPct val="100000"/>
              </a:lnSpc>
              <a:spcBef>
                <a:spcPts val="320"/>
              </a:spcBef>
              <a:buClr>
                <a:srgbClr val="94c600"/>
              </a:buClr>
              <a:buSzPct val="76000"/>
              <a:buFont typeface="Wingdings 2" charset="2"/>
              <a:buChar char=""/>
            </a:pPr>
            <a:r>
              <a:rPr b="0" lang="en-US" sz="1600" spc="-1" strike="noStrike">
                <a:solidFill>
                  <a:schemeClr val="dk2"/>
                </a:solidFill>
                <a:latin typeface="Century Gothic"/>
              </a:rPr>
              <a:t>spread by email, instant messaging, malicious or infected websites</a:t>
            </a:r>
            <a:endParaRPr b="0" lang="en-US" sz="16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Botnets and zombies</a:t>
            </a:r>
            <a:endParaRPr b="0" lang="en-US" sz="2000" spc="-1" strike="noStrike">
              <a:solidFill>
                <a:schemeClr val="dk2"/>
              </a:solidFill>
              <a:latin typeface="Century Gothic"/>
            </a:endParaRPr>
          </a:p>
          <a:p>
            <a:pPr lvl="1" marL="640080" indent="-274320" defTabSz="914400">
              <a:lnSpc>
                <a:spcPct val="100000"/>
              </a:lnSpc>
              <a:spcBef>
                <a:spcPts val="320"/>
              </a:spcBef>
              <a:buClr>
                <a:srgbClr val="94c600"/>
              </a:buClr>
              <a:buSzPct val="76000"/>
              <a:buFont typeface="Wingdings 2" charset="2"/>
              <a:buChar char=""/>
            </a:pPr>
            <a:r>
              <a:rPr b="0" lang="en-US" sz="1600" spc="-1" strike="noStrike">
                <a:solidFill>
                  <a:schemeClr val="dk2"/>
                </a:solidFill>
                <a:latin typeface="Century Gothic"/>
              </a:rPr>
              <a:t>improving their encryption capabilities, more difficult to detect</a:t>
            </a:r>
            <a:endParaRPr b="0" lang="en-US" sz="16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Scareware – fake/rogue security software </a:t>
            </a:r>
            <a:endParaRPr b="0" lang="en-US" sz="20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Attacks on client-side software</a:t>
            </a:r>
            <a:endParaRPr b="0" lang="en-US" sz="2000" spc="-1" strike="noStrike">
              <a:solidFill>
                <a:schemeClr val="dk2"/>
              </a:solidFill>
              <a:latin typeface="Century Gothic"/>
            </a:endParaRPr>
          </a:p>
          <a:p>
            <a:pPr lvl="1" marL="640080" indent="-274320" defTabSz="914400">
              <a:lnSpc>
                <a:spcPct val="100000"/>
              </a:lnSpc>
              <a:spcBef>
                <a:spcPts val="320"/>
              </a:spcBef>
              <a:buClr>
                <a:srgbClr val="94c600"/>
              </a:buClr>
              <a:buSzPct val="76000"/>
              <a:buFont typeface="Wingdings 2" charset="2"/>
              <a:buChar char=""/>
            </a:pPr>
            <a:r>
              <a:rPr b="0" lang="en-US" sz="1600" spc="-1" strike="noStrike">
                <a:solidFill>
                  <a:schemeClr val="dk2"/>
                </a:solidFill>
                <a:latin typeface="Century Gothic"/>
              </a:rPr>
              <a:t>browsers, media players, PDF readers, etc. </a:t>
            </a:r>
            <a:endParaRPr b="0" lang="en-US" sz="16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Ransom attacks</a:t>
            </a:r>
            <a:endParaRPr b="0" lang="en-US" sz="2000" spc="-1" strike="noStrike">
              <a:solidFill>
                <a:schemeClr val="dk2"/>
              </a:solidFill>
              <a:latin typeface="Century Gothic"/>
            </a:endParaRPr>
          </a:p>
          <a:p>
            <a:pPr lvl="1" marL="640080" indent="-274320" defTabSz="914400">
              <a:lnSpc>
                <a:spcPct val="100000"/>
              </a:lnSpc>
              <a:spcBef>
                <a:spcPts val="320"/>
              </a:spcBef>
              <a:buClr>
                <a:srgbClr val="94c600"/>
              </a:buClr>
              <a:buSzPct val="76000"/>
              <a:buFont typeface="Wingdings 2" charset="2"/>
              <a:buChar char=""/>
            </a:pPr>
            <a:r>
              <a:rPr b="0" lang="en-US" sz="1600" spc="-1" strike="noStrike">
                <a:solidFill>
                  <a:schemeClr val="dk2"/>
                </a:solidFill>
                <a:latin typeface="Century Gothic"/>
              </a:rPr>
              <a:t>malware encrypts hard drives, or DDOS attack</a:t>
            </a:r>
            <a:endParaRPr b="0" lang="en-US" sz="16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Social network attacks </a:t>
            </a:r>
            <a:endParaRPr b="0" lang="en-US" sz="2000" spc="-1" strike="noStrike">
              <a:solidFill>
                <a:schemeClr val="dk2"/>
              </a:solidFill>
              <a:latin typeface="Century Gothic"/>
            </a:endParaRPr>
          </a:p>
          <a:p>
            <a:pPr lvl="1" marL="640080" indent="-274320" defTabSz="914400">
              <a:lnSpc>
                <a:spcPct val="100000"/>
              </a:lnSpc>
              <a:spcBef>
                <a:spcPts val="320"/>
              </a:spcBef>
              <a:buClr>
                <a:srgbClr val="94c600"/>
              </a:buClr>
              <a:buSzPct val="76000"/>
              <a:buFont typeface="Wingdings 2" charset="2"/>
              <a:buChar char=""/>
            </a:pPr>
            <a:r>
              <a:rPr b="0" lang="en-US" sz="1600" spc="-1" strike="noStrike">
                <a:solidFill>
                  <a:schemeClr val="dk2"/>
                </a:solidFill>
                <a:latin typeface="Century Gothic"/>
              </a:rPr>
              <a:t>Users’ trust in online friends makes these networks a prime target. </a:t>
            </a:r>
            <a:endParaRPr b="0" lang="en-US" sz="1600" spc="-1" strike="noStrike">
              <a:solidFill>
                <a:schemeClr val="dk2"/>
              </a:solidFill>
              <a:latin typeface="Century Gothic"/>
            </a:endParaRPr>
          </a:p>
        </p:txBody>
      </p:sp>
      <p:sp>
        <p:nvSpPr>
          <p:cNvPr id="628" name="TextBox 7"/>
          <p:cNvSpPr/>
          <p:nvPr/>
        </p:nvSpPr>
        <p:spPr>
          <a:xfrm>
            <a:off x="6001560" y="6471360"/>
            <a:ext cx="270180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000" spc="-1" strike="noStrike">
                <a:solidFill>
                  <a:schemeClr val="dk1"/>
                </a:solidFill>
                <a:latin typeface="Tahoma"/>
              </a:rPr>
              <a:t>Texas CISO, Feb 2010</a:t>
            </a:r>
            <a:endParaRPr b="0" lang="en-US" sz="2000" spc="-1" strike="noStrike">
              <a:solidFill>
                <a:srgbClr val="000000"/>
              </a:solidFill>
              <a:latin typeface="Arial"/>
            </a:endParaRPr>
          </a:p>
        </p:txBody>
      </p:sp>
      <p:sp>
        <p:nvSpPr>
          <p:cNvPr id="4" name="PlaceHolder 3"/>
          <p:cNvSpPr>
            <a:spLocks noGrp="1"/>
          </p:cNvSpPr>
          <p:nvPr>
            <p:ph type="sldNum" idx="6"/>
          </p:nvPr>
        </p:nvSpPr>
        <p:spPr/>
        <p:txBody>
          <a:bodyPr/>
          <a:p>
            <a:fld id="{EC8EB68A-9A4E-4627-8F6B-0E63957C0AB5}" type="slidenum">
              <a:t>53</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title"/>
          </p:nvPr>
        </p:nvSpPr>
        <p:spPr>
          <a:xfrm>
            <a:off x="914400" y="38088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Trends</a:t>
            </a:r>
            <a:endParaRPr b="0" lang="en-US" sz="4000" spc="-1" strike="noStrike">
              <a:solidFill>
                <a:schemeClr val="dk1"/>
              </a:solidFill>
              <a:latin typeface="Century Gothic"/>
            </a:endParaRPr>
          </a:p>
        </p:txBody>
      </p:sp>
      <p:sp>
        <p:nvSpPr>
          <p:cNvPr id="630" name="Rectangle 4"/>
          <p:cNvSpPr/>
          <p:nvPr/>
        </p:nvSpPr>
        <p:spPr>
          <a:xfrm>
            <a:off x="6324480" y="5029200"/>
            <a:ext cx="2552400" cy="761760"/>
          </a:xfrm>
          <a:prstGeom prst="rect">
            <a:avLst/>
          </a:prstGeom>
          <a:solidFill>
            <a:schemeClr val="bg1"/>
          </a:solidFill>
          <a:ln w="0">
            <a:noFill/>
          </a:ln>
        </p:spPr>
        <p:style>
          <a:lnRef idx="0"/>
          <a:fillRef idx="0"/>
          <a:effectRef idx="0"/>
          <a:fontRef idx="minor"/>
        </p:style>
        <p:txBody>
          <a:bodyPr wrap="none" lIns="90000" rIns="90000" tIns="45000" bIns="45000" anchor="t">
            <a:noAutofit/>
          </a:bodyPr>
          <a:p>
            <a:pPr defTabSz="914400">
              <a:lnSpc>
                <a:spcPct val="100000"/>
              </a:lnSpc>
            </a:pPr>
            <a:endParaRPr b="0" lang="en-US" sz="1800" spc="-1" strike="noStrike">
              <a:solidFill>
                <a:schemeClr val="dk1"/>
              </a:solidFill>
              <a:latin typeface="Century Gothic"/>
            </a:endParaRPr>
          </a:p>
        </p:txBody>
      </p:sp>
      <p:pic>
        <p:nvPicPr>
          <p:cNvPr id="631" name="Picture 6" descr="C:\Documents and Settings\John Mitchell\My Documents\stanford\cs241\IBM JPEGS\fig 1 vul_disclosures_area.jpg"/>
          <p:cNvPicPr/>
          <p:nvPr/>
        </p:nvPicPr>
        <p:blipFill>
          <a:blip r:embed="rId1"/>
          <a:stretch/>
        </p:blipFill>
        <p:spPr>
          <a:xfrm>
            <a:off x="152280" y="1676520"/>
            <a:ext cx="5409720" cy="4408200"/>
          </a:xfrm>
          <a:prstGeom prst="rect">
            <a:avLst/>
          </a:prstGeom>
          <a:ln w="0">
            <a:noFill/>
          </a:ln>
        </p:spPr>
      </p:pic>
      <p:pic>
        <p:nvPicPr>
          <p:cNvPr id="632" name="Picture 8" descr="C:\Documents and Settings\John Mitchell\My Documents\stanford\cs241\IBM JPEGS\fig 7 vulns disclosures top ten_pie.jpg"/>
          <p:cNvPicPr/>
          <p:nvPr/>
        </p:nvPicPr>
        <p:blipFill>
          <a:blip r:embed="rId2"/>
          <a:stretch/>
        </p:blipFill>
        <p:spPr>
          <a:xfrm>
            <a:off x="5486400" y="2057400"/>
            <a:ext cx="3390480" cy="3817440"/>
          </a:xfrm>
          <a:prstGeom prst="rect">
            <a:avLst/>
          </a:prstGeom>
          <a:ln w="0">
            <a:noFill/>
          </a:ln>
        </p:spPr>
      </p:pic>
      <p:sp>
        <p:nvSpPr>
          <p:cNvPr id="3" name="PlaceHolder 2"/>
          <p:cNvSpPr>
            <a:spLocks noGrp="1"/>
          </p:cNvSpPr>
          <p:nvPr>
            <p:ph type="sldNum" idx="15"/>
          </p:nvPr>
        </p:nvSpPr>
        <p:spPr/>
        <p:txBody>
          <a:bodyPr/>
          <a:p>
            <a:fld id="{80272CA8-28E6-4CF3-9C45-08C30E5F259B}" type="slidenum">
              <a:t>54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rmAutofit fontScale="93507" lnSpcReduction="10000"/>
          </a:bodyPr>
          <a:p>
            <a:pPr indent="0" defTabSz="914400">
              <a:lnSpc>
                <a:spcPct val="100000"/>
              </a:lnSpc>
              <a:buNone/>
            </a:pPr>
            <a:r>
              <a:rPr b="0" lang="en-US" sz="4000" spc="-1" strike="noStrike">
                <a:solidFill>
                  <a:schemeClr val="accent1"/>
                </a:solidFill>
                <a:latin typeface="Century Gothic"/>
              </a:rPr>
              <a:t>Operating system vulnerabilities</a:t>
            </a:r>
            <a:endParaRPr b="0" lang="en-US" sz="4000" spc="-1" strike="noStrike">
              <a:solidFill>
                <a:schemeClr val="dk1"/>
              </a:solidFill>
              <a:latin typeface="Century Gothic"/>
            </a:endParaRPr>
          </a:p>
        </p:txBody>
      </p:sp>
      <p:pic>
        <p:nvPicPr>
          <p:cNvPr id="634" name="Picture 2" descr="C:\Documents and Settings\John Mitchell\My Documents\stanford\cs241\IBM JPEGS\fig 11 VulnAffectingOpSystems.jpg"/>
          <p:cNvPicPr/>
          <p:nvPr/>
        </p:nvPicPr>
        <p:blipFill>
          <a:blip r:embed="rId1"/>
          <a:stretch/>
        </p:blipFill>
        <p:spPr>
          <a:xfrm>
            <a:off x="304920" y="1676520"/>
            <a:ext cx="4114440" cy="4168440"/>
          </a:xfrm>
          <a:prstGeom prst="rect">
            <a:avLst/>
          </a:prstGeom>
          <a:ln w="0">
            <a:noFill/>
          </a:ln>
        </p:spPr>
      </p:pic>
      <p:pic>
        <p:nvPicPr>
          <p:cNvPr id="635" name="Picture 3" descr="C:\Documents and Settings\John Mitchell\My Documents\stanford\cs241\IBM JPEGS\fig 12 CriticalVulAffectngOpSytems.jpg"/>
          <p:cNvPicPr/>
          <p:nvPr/>
        </p:nvPicPr>
        <p:blipFill>
          <a:blip r:embed="rId2"/>
          <a:stretch/>
        </p:blipFill>
        <p:spPr>
          <a:xfrm>
            <a:off x="4648320" y="1600200"/>
            <a:ext cx="4114440" cy="4258800"/>
          </a:xfrm>
          <a:prstGeom prst="rect">
            <a:avLst/>
          </a:prstGeom>
          <a:ln w="0">
            <a:noFill/>
          </a:ln>
        </p:spPr>
      </p:pic>
      <p:sp>
        <p:nvSpPr>
          <p:cNvPr id="3" name="PlaceHolder 2"/>
          <p:cNvSpPr>
            <a:spLocks noGrp="1"/>
          </p:cNvSpPr>
          <p:nvPr>
            <p:ph type="sldNum" idx="15"/>
          </p:nvPr>
        </p:nvSpPr>
        <p:spPr/>
        <p:txBody>
          <a:bodyPr/>
          <a:p>
            <a:fld id="{041BFD85-D15A-4B48-A329-76E2A2FE9423}" type="slidenum">
              <a:t>55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title"/>
          </p:nvPr>
        </p:nvSpPr>
        <p:spPr>
          <a:xfrm>
            <a:off x="609480" y="304920"/>
            <a:ext cx="7772040" cy="685440"/>
          </a:xfrm>
          <a:prstGeom prst="rect">
            <a:avLst/>
          </a:prstGeom>
          <a:noFill/>
          <a:ln w="0">
            <a:noFill/>
          </a:ln>
        </p:spPr>
        <p:txBody>
          <a:bodyPr lIns="91440" rIns="91440" tIns="45720" bIns="45720" anchor="b">
            <a:noAutofit/>
          </a:bodyPr>
          <a:p>
            <a:pPr indent="0" defTabSz="914400">
              <a:lnSpc>
                <a:spcPct val="100000"/>
              </a:lnSpc>
              <a:buNone/>
            </a:pPr>
            <a:r>
              <a:rPr b="0" lang="en-US" sz="2800" spc="-1" strike="noStrike">
                <a:solidFill>
                  <a:schemeClr val="accent1"/>
                </a:solidFill>
                <a:latin typeface="Century Gothic"/>
              </a:rPr>
              <a:t>Reported Web Vulnerabilities "In the Wild"</a:t>
            </a:r>
            <a:endParaRPr b="0" lang="en-US" sz="2800" spc="-1" strike="noStrike">
              <a:solidFill>
                <a:schemeClr val="dk1"/>
              </a:solidFill>
              <a:latin typeface="Century Gothic"/>
            </a:endParaRPr>
          </a:p>
        </p:txBody>
      </p:sp>
      <p:sp>
        <p:nvSpPr>
          <p:cNvPr id="637" name="Text Box 5"/>
          <p:cNvSpPr/>
          <p:nvPr/>
        </p:nvSpPr>
        <p:spPr>
          <a:xfrm>
            <a:off x="825480" y="5943600"/>
            <a:ext cx="8089560" cy="231840"/>
          </a:xfrm>
          <a:prstGeom prst="rect">
            <a:avLst/>
          </a:prstGeom>
          <a:noFill/>
          <a:ln w="0">
            <a:noFill/>
          </a:ln>
        </p:spPr>
        <p:style>
          <a:lnRef idx="0"/>
          <a:fillRef idx="0"/>
          <a:effectRef idx="0"/>
          <a:fontRef idx="minor"/>
        </p:style>
        <p:txBody>
          <a:bodyPr lIns="0" rIns="0" tIns="0" bIns="0" anchor="t">
            <a:spAutoFit/>
          </a:bodyPr>
          <a:p>
            <a:pPr defTabSz="914400">
              <a:lnSpc>
                <a:spcPct val="95000"/>
              </a:lnSpc>
            </a:pPr>
            <a:r>
              <a:rPr b="0" lang="en-US" sz="1600" spc="-1" strike="noStrike">
                <a:solidFill>
                  <a:schemeClr val="dk1"/>
                </a:solidFill>
                <a:latin typeface="Arial"/>
              </a:rPr>
              <a:t>Data from aggregator and validator of  NVD-reported vulnerabilities</a:t>
            </a:r>
            <a:endParaRPr b="0" lang="en-US" sz="1600" spc="-1" strike="noStrike">
              <a:solidFill>
                <a:srgbClr val="000000"/>
              </a:solidFill>
              <a:latin typeface="Arial"/>
            </a:endParaRPr>
          </a:p>
        </p:txBody>
      </p:sp>
      <p:pic>
        <p:nvPicPr>
          <p:cNvPr id="638" name="Picture 2" descr=""/>
          <p:cNvPicPr/>
          <p:nvPr/>
        </p:nvPicPr>
        <p:blipFill>
          <a:blip r:embed="rId1"/>
          <a:stretch/>
        </p:blipFill>
        <p:spPr>
          <a:xfrm>
            <a:off x="304920" y="1143000"/>
            <a:ext cx="8235720" cy="4609800"/>
          </a:xfrm>
          <a:prstGeom prst="rect">
            <a:avLst/>
          </a:prstGeom>
          <a:ln w="0">
            <a:noFill/>
          </a:ln>
        </p:spPr>
      </p:pic>
      <p:sp>
        <p:nvSpPr>
          <p:cNvPr id="639" name="Rectangle 1"/>
          <p:cNvSpPr/>
          <p:nvPr/>
        </p:nvSpPr>
        <p:spPr>
          <a:xfrm>
            <a:off x="3663000" y="1600200"/>
            <a:ext cx="28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entury Gothic"/>
              </a:rPr>
              <a:t>Cross-site scripting (XSS)</a:t>
            </a:r>
            <a:endParaRPr b="0" lang="en-US" sz="1800" spc="-1" strike="noStrike">
              <a:solidFill>
                <a:srgbClr val="000000"/>
              </a:solidFill>
              <a:latin typeface="Arial"/>
            </a:endParaRPr>
          </a:p>
        </p:txBody>
      </p:sp>
      <p:sp>
        <p:nvSpPr>
          <p:cNvPr id="3" name="PlaceHolder 2"/>
          <p:cNvSpPr>
            <a:spLocks noGrp="1"/>
          </p:cNvSpPr>
          <p:nvPr>
            <p:ph type="sldNum" idx="15"/>
          </p:nvPr>
        </p:nvSpPr>
        <p:spPr/>
        <p:txBody>
          <a:bodyPr/>
          <a:p>
            <a:fld id="{D3BC691D-FB07-4E36-BDF9-FA775D2C8E74}" type="slidenum">
              <a:t>56</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0" name="Picture 2" descr=""/>
          <p:cNvPicPr/>
          <p:nvPr/>
        </p:nvPicPr>
        <p:blipFill>
          <a:blip r:embed="rId1"/>
          <a:stretch/>
        </p:blipFill>
        <p:spPr>
          <a:xfrm>
            <a:off x="171360" y="1676520"/>
            <a:ext cx="8743680" cy="3885840"/>
          </a:xfrm>
          <a:prstGeom prst="rect">
            <a:avLst/>
          </a:prstGeom>
          <a:ln w="0">
            <a:noFill/>
          </a:ln>
        </p:spPr>
      </p:pic>
      <p:sp>
        <p:nvSpPr>
          <p:cNvPr id="641" name="PlaceHolder 1"/>
          <p:cNvSpPr>
            <a:spLocks noGrp="1"/>
          </p:cNvSpPr>
          <p:nvPr>
            <p:ph type="title"/>
          </p:nvPr>
        </p:nvSpPr>
        <p:spPr>
          <a:xfrm>
            <a:off x="1241280" y="533520"/>
            <a:ext cx="7024320" cy="837720"/>
          </a:xfrm>
          <a:prstGeom prst="rect">
            <a:avLst/>
          </a:prstGeom>
          <a:noFill/>
          <a:ln w="0">
            <a:noFill/>
          </a:ln>
        </p:spPr>
        <p:txBody>
          <a:bodyPr lIns="91440" rIns="91440" tIns="45720" bIns="45720" anchor="b">
            <a:normAutofit fontScale="95007"/>
          </a:bodyPr>
          <a:p>
            <a:pPr indent="0" defTabSz="914400">
              <a:lnSpc>
                <a:spcPct val="100000"/>
              </a:lnSpc>
              <a:buNone/>
            </a:pPr>
            <a:r>
              <a:rPr b="0" lang="en-US" sz="4000" spc="-1" strike="noStrike">
                <a:solidFill>
                  <a:schemeClr val="accent1"/>
                </a:solidFill>
                <a:latin typeface="Century Gothic"/>
              </a:rPr>
              <a:t>Web vs System vulnerabilities</a:t>
            </a:r>
            <a:endParaRPr b="0" lang="en-US" sz="4000" spc="-1" strike="noStrike">
              <a:solidFill>
                <a:schemeClr val="dk1"/>
              </a:solidFill>
              <a:latin typeface="Century Gothic"/>
            </a:endParaRPr>
          </a:p>
        </p:txBody>
      </p:sp>
      <p:sp>
        <p:nvSpPr>
          <p:cNvPr id="3" name="PlaceHolder 2"/>
          <p:cNvSpPr>
            <a:spLocks noGrp="1"/>
          </p:cNvSpPr>
          <p:nvPr>
            <p:ph type="sldNum" idx="15"/>
          </p:nvPr>
        </p:nvSpPr>
        <p:spPr/>
        <p:txBody>
          <a:bodyPr/>
          <a:p>
            <a:fld id="{36961A93-BBA4-4793-9FA6-AD4004948E9B}" type="slidenum">
              <a:t>57</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a:buNone/>
            </a:pPr>
            <a:endParaRPr b="0" lang="en-US" sz="4000" spc="-1" strike="noStrike">
              <a:solidFill>
                <a:schemeClr val="accent1"/>
              </a:solidFill>
              <a:latin typeface="Century Gothic"/>
            </a:endParaRPr>
          </a:p>
        </p:txBody>
      </p:sp>
      <p:pic>
        <p:nvPicPr>
          <p:cNvPr id="643" name="Picture 2" descr="http://www.gfi.com/blog/wp-content/uploads/2013/02/Top-10-vendors-by-number-of-vulnerabilities-2012-Click-to-enlarge.jpg"/>
          <p:cNvPicPr/>
          <p:nvPr/>
        </p:nvPicPr>
        <p:blipFill>
          <a:blip r:embed="rId1"/>
          <a:stretch/>
        </p:blipFill>
        <p:spPr>
          <a:xfrm>
            <a:off x="0" y="-136440"/>
            <a:ext cx="9148680" cy="6689520"/>
          </a:xfrm>
          <a:prstGeom prst="rect">
            <a:avLst/>
          </a:prstGeom>
          <a:ln w="0">
            <a:noFill/>
          </a:ln>
        </p:spPr>
      </p:pic>
      <p:sp>
        <p:nvSpPr>
          <p:cNvPr id="644" name="Rectangle 2"/>
          <p:cNvSpPr/>
          <p:nvPr/>
        </p:nvSpPr>
        <p:spPr>
          <a:xfrm>
            <a:off x="-20520" y="6550200"/>
            <a:ext cx="9148680" cy="30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400" spc="-1" strike="noStrike">
                <a:solidFill>
                  <a:schemeClr val="dk1"/>
                </a:solidFill>
                <a:latin typeface="Century Gothic"/>
              </a:rPr>
              <a:t>http://www.gfi.com/blog/report-the-most-vulnerable-operating-systems-and-applications-in-2012/</a:t>
            </a:r>
            <a:endParaRPr b="0" lang="en-US" sz="1400" spc="-1" strike="noStrike">
              <a:solidFill>
                <a:srgbClr val="000000"/>
              </a:solidFill>
              <a:latin typeface="Arial"/>
            </a:endParaRPr>
          </a:p>
        </p:txBody>
      </p:sp>
      <p:sp>
        <p:nvSpPr>
          <p:cNvPr id="3" name="PlaceHolder 2"/>
          <p:cNvSpPr>
            <a:spLocks noGrp="1"/>
          </p:cNvSpPr>
          <p:nvPr>
            <p:ph type="sldNum" idx="15"/>
          </p:nvPr>
        </p:nvSpPr>
        <p:spPr/>
        <p:txBody>
          <a:bodyPr/>
          <a:p>
            <a:fld id="{9E196677-43D3-4873-9298-44C2E5190A02}" type="slidenum">
              <a:t>58</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1066680" y="76212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What is “Security”</a:t>
            </a:r>
            <a:endParaRPr b="0" lang="en-US" sz="4000" spc="-1" strike="noStrike">
              <a:solidFill>
                <a:schemeClr val="dk1"/>
              </a:solidFill>
              <a:latin typeface="Century Gothic"/>
            </a:endParaRPr>
          </a:p>
        </p:txBody>
      </p:sp>
      <p:sp>
        <p:nvSpPr>
          <p:cNvPr id="477" name="PlaceHolder 2"/>
          <p:cNvSpPr>
            <a:spLocks noGrp="1"/>
          </p:cNvSpPr>
          <p:nvPr>
            <p:ph/>
          </p:nvPr>
        </p:nvSpPr>
        <p:spPr>
          <a:xfrm>
            <a:off x="1043640" y="1447920"/>
            <a:ext cx="6777000" cy="5105160"/>
          </a:xfrm>
          <a:prstGeom prst="rect">
            <a:avLst/>
          </a:prstGeom>
          <a:noFill/>
          <a:ln w="0">
            <a:noFill/>
          </a:ln>
        </p:spPr>
        <p:txBody>
          <a:bodyPr lIns="91440" rIns="91440" tIns="45720" bIns="45720" anchor="t">
            <a:norm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System correctness</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If user supplies expected input, system generates desired output.</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Good input </a:t>
            </a:r>
            <a:r>
              <a:rPr b="0" lang="en-US" sz="2200" spc="-1" strike="noStrike">
                <a:solidFill>
                  <a:schemeClr val="dk2"/>
                </a:solidFill>
                <a:latin typeface="Symbol"/>
              </a:rPr>
              <a:t></a:t>
            </a:r>
            <a:r>
              <a:rPr b="0" lang="en-US" sz="2200" spc="-1" strike="noStrike">
                <a:solidFill>
                  <a:schemeClr val="dk2"/>
                </a:solidFill>
                <a:latin typeface="Century Gothic"/>
              </a:rPr>
              <a:t> Good output</a:t>
            </a:r>
            <a:endParaRPr b="0" lang="en-US" sz="22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Security</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If attacker supplies unexpected input, system does not fail in certain ways</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Bad input </a:t>
            </a:r>
            <a:r>
              <a:rPr b="0" lang="en-US" sz="2200" spc="-1" strike="noStrike">
                <a:solidFill>
                  <a:schemeClr val="dk2"/>
                </a:solidFill>
                <a:latin typeface="Symbol"/>
              </a:rPr>
              <a:t></a:t>
            </a:r>
            <a:r>
              <a:rPr b="0" lang="en-US" sz="2200" spc="-1" strike="noStrike">
                <a:solidFill>
                  <a:schemeClr val="dk2"/>
                </a:solidFill>
                <a:latin typeface="Century Gothic"/>
              </a:rPr>
              <a:t> Bad output</a:t>
            </a:r>
            <a:endParaRPr b="0" lang="en-US" sz="2200" spc="-1" strike="noStrike">
              <a:solidFill>
                <a:schemeClr val="dk2"/>
              </a:solidFill>
              <a:latin typeface="Century Gothic"/>
            </a:endParaRPr>
          </a:p>
          <a:p>
            <a:pPr indent="0" defTabSz="914400">
              <a:lnSpc>
                <a:spcPct val="100000"/>
              </a:lnSpc>
              <a:spcBef>
                <a:spcPts val="439"/>
              </a:spcBef>
              <a:buNone/>
            </a:pPr>
            <a:endParaRPr b="0" lang="en-US" sz="2200" spc="-1" strike="noStrike">
              <a:solidFill>
                <a:schemeClr val="dk2"/>
              </a:solidFill>
              <a:latin typeface="Century Gothic"/>
            </a:endParaRPr>
          </a:p>
        </p:txBody>
      </p:sp>
      <p:cxnSp>
        <p:nvCxnSpPr>
          <p:cNvPr id="478" name="Straight Connector 2"/>
          <p:cNvCxnSpPr/>
          <p:nvPr/>
        </p:nvCxnSpPr>
        <p:spPr>
          <a:xfrm flipH="1">
            <a:off x="3200400" y="4267080"/>
            <a:ext cx="152640" cy="305280"/>
          </a:xfrm>
          <a:prstGeom prst="straightConnector1">
            <a:avLst/>
          </a:prstGeom>
          <a:ln>
            <a:solidFill>
              <a:srgbClr val="000000"/>
            </a:solidFill>
            <a:round/>
          </a:ln>
        </p:spPr>
      </p:cxnSp>
      <p:sp>
        <p:nvSpPr>
          <p:cNvPr id="4" name="PlaceHolder 3"/>
          <p:cNvSpPr>
            <a:spLocks noGrp="1"/>
          </p:cNvSpPr>
          <p:nvPr>
            <p:ph type="sldNum" idx="6"/>
          </p:nvPr>
        </p:nvSpPr>
        <p:spPr/>
        <p:txBody>
          <a:bodyPr/>
          <a:p>
            <a:fld id="{59F69C8B-642E-4B82-A109-E375EB198B1C}" type="slidenum">
              <a:t>6</a:t>
            </a:fld>
          </a:p>
        </p:txBody>
      </p:sp>
    </p:spTree>
  </p:cSld>
  <mc:AlternateContent>
    <mc:Choice Requires="p14">
      <p:transition spd="slow" p14:dur="2000"/>
    </mc:Choice>
    <mc:Fallback>
      <p:transition spd="slow"/>
    </mc:Fallback>
  </mc:AlternateContent>
  <p:timing>
    <p:tnLst>
      <p:par>
        <p:cTn id="26" dur="indefinite" restart="never" nodeType="tmRoot">
          <p:childTnLst>
            <p:seq>
              <p:cTn id="27" dur="indefinite" nodeType="mainSeq">
                <p:childTnLst>
                  <p:par>
                    <p:cTn id="28" fill="hold">
                      <p:stCondLst>
                        <p:cond delay="indefinite"/>
                      </p:stCondLst>
                      <p:childTnLst>
                        <p:par>
                          <p:cTn id="29" fill="hold">
                            <p:stCondLst>
                              <p:cond delay="0"/>
                            </p:stCondLst>
                            <p:childTnLst>
                              <p:par>
                                <p:cTn id="30" nodeType="clickEffect" fill="hold" presetClass="entr" presetID="6" presetSubtype="16">
                                  <p:stCondLst>
                                    <p:cond delay="0"/>
                                  </p:stCondLst>
                                  <p:childTnLst>
                                    <p:set>
                                      <p:cBhvr>
                                        <p:cTn id="31" dur="1" fill="hold">
                                          <p:stCondLst>
                                            <p:cond delay="0"/>
                                          </p:stCondLst>
                                        </p:cTn>
                                        <p:tgtEl>
                                          <p:spTgt spid="477">
                                            <p:txEl>
                                              <p:pRg st="0" end="0"/>
                                            </p:txEl>
                                          </p:spTgt>
                                        </p:tgtEl>
                                        <p:attrNameLst>
                                          <p:attrName>style.visibility</p:attrName>
                                        </p:attrNameLst>
                                      </p:cBhvr>
                                      <p:to>
                                        <p:strVal val="visible"/>
                                      </p:to>
                                    </p:set>
                                    <p:animEffect filter="circle(in)" transition="in">
                                      <p:cBhvr additive="repl">
                                        <p:cTn id="32" dur="2000"/>
                                        <p:tgtEl>
                                          <p:spTgt spid="477">
                                            <p:txEl>
                                              <p:pRg st="0" end="0"/>
                                            </p:txEl>
                                          </p:spTgt>
                                        </p:tgtEl>
                                      </p:cBhvr>
                                    </p:animEffect>
                                  </p:childTnLst>
                                </p:cTn>
                              </p:par>
                              <p:par>
                                <p:cTn id="33" nodeType="withEffect" fill="hold" presetClass="entr" presetID="6" presetSubtype="16">
                                  <p:stCondLst>
                                    <p:cond delay="0"/>
                                  </p:stCondLst>
                                  <p:childTnLst>
                                    <p:set>
                                      <p:cBhvr>
                                        <p:cTn id="34" dur="1" fill="hold">
                                          <p:stCondLst>
                                            <p:cond delay="0"/>
                                          </p:stCondLst>
                                        </p:cTn>
                                        <p:tgtEl>
                                          <p:spTgt spid="477">
                                            <p:txEl>
                                              <p:pRg st="1" end="1"/>
                                            </p:txEl>
                                          </p:spTgt>
                                        </p:tgtEl>
                                        <p:attrNameLst>
                                          <p:attrName>style.visibility</p:attrName>
                                        </p:attrNameLst>
                                      </p:cBhvr>
                                      <p:to>
                                        <p:strVal val="visible"/>
                                      </p:to>
                                    </p:set>
                                    <p:animEffect filter="circle(in)" transition="in">
                                      <p:cBhvr additive="repl">
                                        <p:cTn id="35" dur="2000"/>
                                        <p:tgtEl>
                                          <p:spTgt spid="477">
                                            <p:txEl>
                                              <p:pRg st="1" end="1"/>
                                            </p:txEl>
                                          </p:spTgt>
                                        </p:tgtEl>
                                      </p:cBhvr>
                                    </p:animEffect>
                                  </p:childTnLst>
                                </p:cTn>
                              </p:par>
                              <p:par>
                                <p:cTn id="36" nodeType="withEffect" fill="hold" presetClass="entr" presetID="6" presetSubtype="16">
                                  <p:stCondLst>
                                    <p:cond delay="0"/>
                                  </p:stCondLst>
                                  <p:childTnLst>
                                    <p:set>
                                      <p:cBhvr>
                                        <p:cTn id="37" dur="1" fill="hold">
                                          <p:stCondLst>
                                            <p:cond delay="0"/>
                                          </p:stCondLst>
                                        </p:cTn>
                                        <p:tgtEl>
                                          <p:spTgt spid="477">
                                            <p:txEl>
                                              <p:pRg st="2" end="2"/>
                                            </p:txEl>
                                          </p:spTgt>
                                        </p:tgtEl>
                                        <p:attrNameLst>
                                          <p:attrName>style.visibility</p:attrName>
                                        </p:attrNameLst>
                                      </p:cBhvr>
                                      <p:to>
                                        <p:strVal val="visible"/>
                                      </p:to>
                                    </p:set>
                                    <p:animEffect filter="circle(in)" transition="in">
                                      <p:cBhvr additive="repl">
                                        <p:cTn id="38" dur="2000"/>
                                        <p:tgtEl>
                                          <p:spTgt spid="47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6" presetSubtype="16">
                                  <p:stCondLst>
                                    <p:cond delay="0"/>
                                  </p:stCondLst>
                                  <p:childTnLst>
                                    <p:set>
                                      <p:cBhvr>
                                        <p:cTn id="42" dur="1" fill="hold">
                                          <p:stCondLst>
                                            <p:cond delay="0"/>
                                          </p:stCondLst>
                                        </p:cTn>
                                        <p:tgtEl>
                                          <p:spTgt spid="477">
                                            <p:txEl>
                                              <p:pRg st="3" end="3"/>
                                            </p:txEl>
                                          </p:spTgt>
                                        </p:tgtEl>
                                        <p:attrNameLst>
                                          <p:attrName>style.visibility</p:attrName>
                                        </p:attrNameLst>
                                      </p:cBhvr>
                                      <p:to>
                                        <p:strVal val="visible"/>
                                      </p:to>
                                    </p:set>
                                    <p:animEffect filter="circle(in)" transition="in">
                                      <p:cBhvr additive="repl">
                                        <p:cTn id="43" dur="2000"/>
                                        <p:tgtEl>
                                          <p:spTgt spid="477">
                                            <p:txEl>
                                              <p:pRg st="3" end="3"/>
                                            </p:txEl>
                                          </p:spTgt>
                                        </p:tgtEl>
                                      </p:cBhvr>
                                    </p:animEffect>
                                  </p:childTnLst>
                                </p:cTn>
                              </p:par>
                              <p:par>
                                <p:cTn id="44" nodeType="withEffect" fill="hold" presetClass="entr" presetID="6" presetSubtype="16">
                                  <p:stCondLst>
                                    <p:cond delay="0"/>
                                  </p:stCondLst>
                                  <p:childTnLst>
                                    <p:set>
                                      <p:cBhvr>
                                        <p:cTn id="45" dur="1" fill="hold">
                                          <p:stCondLst>
                                            <p:cond delay="0"/>
                                          </p:stCondLst>
                                        </p:cTn>
                                        <p:tgtEl>
                                          <p:spTgt spid="477">
                                            <p:txEl>
                                              <p:pRg st="4" end="4"/>
                                            </p:txEl>
                                          </p:spTgt>
                                        </p:tgtEl>
                                        <p:attrNameLst>
                                          <p:attrName>style.visibility</p:attrName>
                                        </p:attrNameLst>
                                      </p:cBhvr>
                                      <p:to>
                                        <p:strVal val="visible"/>
                                      </p:to>
                                    </p:set>
                                    <p:animEffect filter="circle(in)" transition="in">
                                      <p:cBhvr additive="repl">
                                        <p:cTn id="46" dur="2000"/>
                                        <p:tgtEl>
                                          <p:spTgt spid="477">
                                            <p:txEl>
                                              <p:pRg st="4" end="4"/>
                                            </p:txEl>
                                          </p:spTgt>
                                        </p:tgtEl>
                                      </p:cBhvr>
                                    </p:animEffect>
                                  </p:childTnLst>
                                </p:cTn>
                              </p:par>
                              <p:par>
                                <p:cTn id="47" nodeType="withEffect" fill="hold" presetClass="entr" presetID="6" presetSubtype="16">
                                  <p:stCondLst>
                                    <p:cond delay="0"/>
                                  </p:stCondLst>
                                  <p:childTnLst>
                                    <p:set>
                                      <p:cBhvr>
                                        <p:cTn id="48" dur="1" fill="hold">
                                          <p:stCondLst>
                                            <p:cond delay="0"/>
                                          </p:stCondLst>
                                        </p:cTn>
                                        <p:tgtEl>
                                          <p:spTgt spid="477">
                                            <p:txEl>
                                              <p:pRg st="5" end="5"/>
                                            </p:txEl>
                                          </p:spTgt>
                                        </p:tgtEl>
                                        <p:attrNameLst>
                                          <p:attrName>style.visibility</p:attrName>
                                        </p:attrNameLst>
                                      </p:cBhvr>
                                      <p:to>
                                        <p:strVal val="visible"/>
                                      </p:to>
                                    </p:set>
                                    <p:animEffect filter="circle(in)" transition="in">
                                      <p:cBhvr additive="repl">
                                        <p:cTn id="49" dur="2000"/>
                                        <p:tgtEl>
                                          <p:spTgt spid="477">
                                            <p:txEl>
                                              <p:pRg st="5" end="5"/>
                                            </p:txEl>
                                          </p:spTgt>
                                        </p:tgtEl>
                                      </p:cBhvr>
                                    </p:animEffect>
                                  </p:childTnLst>
                                </p:cTn>
                              </p:par>
                              <p:par>
                                <p:cTn id="50" nodeType="withEffect" fill="hold" presetClass="entr" presetID="42">
                                  <p:stCondLst>
                                    <p:cond delay="0"/>
                                  </p:stCondLst>
                                  <p:childTnLst>
                                    <p:set>
                                      <p:cBhvr>
                                        <p:cTn id="51" dur="1" fill="hold">
                                          <p:stCondLst>
                                            <p:cond delay="0"/>
                                          </p:stCondLst>
                                        </p:cTn>
                                        <p:tgtEl>
                                          <p:spTgt spid="478"/>
                                        </p:tgtEl>
                                        <p:attrNameLst>
                                          <p:attrName>style.visibility</p:attrName>
                                        </p:attrNameLst>
                                      </p:cBhvr>
                                      <p:to>
                                        <p:strVal val="visible"/>
                                      </p:to>
                                    </p:set>
                                    <p:animEffect filter="fade" transition="in">
                                      <p:cBhvr additive="repl">
                                        <p:cTn id="52" dur="1000"/>
                                        <p:tgtEl>
                                          <p:spTgt spid="478"/>
                                        </p:tgtEl>
                                      </p:cBhvr>
                                    </p:animEffect>
                                    <p:anim calcmode="lin" valueType="num">
                                      <p:cBhvr additive="repl">
                                        <p:cTn id="53" dur="1000" fill="hold"/>
                                        <p:tgtEl>
                                          <p:spTgt spid="478"/>
                                        </p:tgtEl>
                                        <p:attrNameLst>
                                          <p:attrName>ppt_x</p:attrName>
                                        </p:attrNameLst>
                                      </p:cBhvr>
                                      <p:tavLst>
                                        <p:tav tm="0">
                                          <p:val>
                                            <p:strVal val="#ppt_x"/>
                                          </p:val>
                                        </p:tav>
                                        <p:tav tm="100000">
                                          <p:val>
                                            <p:strVal val="#ppt_x"/>
                                          </p:val>
                                        </p:tav>
                                      </p:tavLst>
                                    </p:anim>
                                    <p:anim calcmode="lin" valueType="num">
                                      <p:cBhvr additive="repl">
                                        <p:cTn id="54" dur="1000" fill="hold"/>
                                        <p:tgtEl>
                                          <p:spTgt spid="4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title"/>
          </p:nvPr>
        </p:nvSpPr>
        <p:spPr>
          <a:xfrm>
            <a:off x="1043640" y="83808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Security Concerns …</a:t>
            </a:r>
            <a:endParaRPr b="0" lang="en-US" sz="4000" spc="-1" strike="noStrike">
              <a:solidFill>
                <a:schemeClr val="dk1"/>
              </a:solidFill>
              <a:latin typeface="Century Gothic"/>
            </a:endParaRPr>
          </a:p>
        </p:txBody>
      </p:sp>
      <p:sp>
        <p:nvSpPr>
          <p:cNvPr id="480" name="PlaceHolder 2"/>
          <p:cNvSpPr>
            <a:spLocks noGrp="1"/>
          </p:cNvSpPr>
          <p:nvPr>
            <p:ph/>
          </p:nvPr>
        </p:nvSpPr>
        <p:spPr>
          <a:xfrm>
            <a:off x="1043640" y="1752480"/>
            <a:ext cx="6777000" cy="4343040"/>
          </a:xfrm>
          <a:prstGeom prst="rect">
            <a:avLst/>
          </a:prstGeom>
          <a:noFill/>
          <a:ln w="0">
            <a:noFill/>
          </a:ln>
        </p:spPr>
        <p:txBody>
          <a:bodyPr lIns="91440" rIns="91440" tIns="45720" bIns="45720" anchor="t">
            <a:normAutofit/>
          </a:bodyPr>
          <a:p>
            <a:pPr marL="343080" indent="-274320" algn="just"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Computer Security </a:t>
            </a:r>
            <a:endParaRPr b="0" lang="en-US" sz="2400" spc="-1" strike="noStrike">
              <a:solidFill>
                <a:schemeClr val="dk2"/>
              </a:solidFill>
              <a:latin typeface="Century Gothic"/>
            </a:endParaRPr>
          </a:p>
          <a:p>
            <a:pPr marL="343080" indent="-274320" algn="just" defTabSz="914400">
              <a:lnSpc>
                <a:spcPct val="90000"/>
              </a:lnSpc>
              <a:spcBef>
                <a:spcPts val="479"/>
              </a:spcBef>
              <a:buClr>
                <a:srgbClr val="94c600"/>
              </a:buClr>
              <a:buSzPct val="76000"/>
              <a:buFont typeface="Wingdings 2" charset="2"/>
              <a:buChar char=""/>
            </a:pPr>
            <a:r>
              <a:rPr b="0" lang="en-US" sz="2400" spc="-1" strike="noStrike">
                <a:solidFill>
                  <a:schemeClr val="dk1"/>
                </a:solidFill>
                <a:latin typeface="Century Gothic"/>
              </a:rPr>
              <a:t>Network Security</a:t>
            </a:r>
            <a:endParaRPr b="0" lang="en-US" sz="2400" spc="-1" strike="noStrike">
              <a:solidFill>
                <a:schemeClr val="dk2"/>
              </a:solidFill>
              <a:latin typeface="Century Gothic"/>
            </a:endParaRPr>
          </a:p>
          <a:p>
            <a:pPr marL="343080" indent="-274320" algn="just"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Internet Security</a:t>
            </a:r>
            <a:endParaRPr b="0" lang="en-US" sz="2400" spc="-1" strike="noStrike">
              <a:solidFill>
                <a:schemeClr val="dk2"/>
              </a:solidFill>
              <a:latin typeface="Century Gothic"/>
            </a:endParaRPr>
          </a:p>
          <a:p>
            <a:pPr marL="343080" indent="-274320" algn="just" defTabSz="914400">
              <a:lnSpc>
                <a:spcPct val="90000"/>
              </a:lnSpc>
              <a:spcBef>
                <a:spcPts val="479"/>
              </a:spcBef>
              <a:buClr>
                <a:srgbClr val="94c600"/>
              </a:buClr>
              <a:buSzPct val="76000"/>
              <a:buFont typeface="Wingdings 2" charset="2"/>
              <a:buChar char=""/>
            </a:pPr>
            <a:r>
              <a:rPr b="0" lang="en-US" sz="2400" spc="-1" strike="noStrike">
                <a:solidFill>
                  <a:schemeClr val="dk1"/>
                </a:solidFill>
                <a:latin typeface="Century Gothic"/>
              </a:rPr>
              <a:t>Information Security</a:t>
            </a:r>
            <a:endParaRPr b="0" lang="en-US" sz="2400" spc="-1" strike="noStrike">
              <a:solidFill>
                <a:schemeClr val="dk2"/>
              </a:solidFill>
              <a:latin typeface="Century Gothic"/>
            </a:endParaRPr>
          </a:p>
          <a:p>
            <a:pPr marL="343080" indent="-274320" algn="just" defTabSz="914400">
              <a:lnSpc>
                <a:spcPct val="90000"/>
              </a:lnSpc>
              <a:spcBef>
                <a:spcPts val="479"/>
              </a:spcBef>
              <a:buClr>
                <a:srgbClr val="94c600"/>
              </a:buClr>
              <a:buSzPct val="76000"/>
              <a:buFont typeface="Wingdings 2" charset="2"/>
              <a:buChar char=""/>
            </a:pPr>
            <a:r>
              <a:rPr b="1" lang="en-US" sz="2400" spc="-1" strike="noStrike">
                <a:solidFill>
                  <a:srgbClr val="ff0000"/>
                </a:solidFill>
                <a:latin typeface="Century Gothic"/>
              </a:rPr>
              <a:t>Cyber Security</a:t>
            </a:r>
            <a:endParaRPr b="0" lang="en-US" sz="2400" spc="-1" strike="noStrike">
              <a:solidFill>
                <a:schemeClr val="dk2"/>
              </a:solidFill>
              <a:latin typeface="Century Gothic"/>
            </a:endParaRPr>
          </a:p>
          <a:p>
            <a:pPr indent="0" algn="just" defTabSz="914400">
              <a:lnSpc>
                <a:spcPct val="90000"/>
              </a:lnSpc>
              <a:spcBef>
                <a:spcPts val="561"/>
              </a:spcBef>
              <a:buNone/>
            </a:pPr>
            <a:endParaRPr b="0" lang="en-US" sz="2800" spc="-1" strike="noStrike">
              <a:solidFill>
                <a:schemeClr val="dk2"/>
              </a:solidFill>
              <a:latin typeface="Century Gothic"/>
            </a:endParaRPr>
          </a:p>
        </p:txBody>
      </p:sp>
      <p:sp>
        <p:nvSpPr>
          <p:cNvPr id="4" name="PlaceHolder 3"/>
          <p:cNvSpPr>
            <a:spLocks noGrp="1"/>
          </p:cNvSpPr>
          <p:nvPr>
            <p:ph type="sldNum" idx="6"/>
          </p:nvPr>
        </p:nvSpPr>
        <p:spPr/>
        <p:txBody>
          <a:bodyPr/>
          <a:p>
            <a:fld id="{861EB7C2-51AC-4018-BAA8-679E135DECED}"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Computer Security</a:t>
            </a:r>
            <a:endParaRPr b="0" lang="en-US" sz="4000" spc="-1" strike="noStrike">
              <a:solidFill>
                <a:schemeClr val="dk1"/>
              </a:solidFill>
              <a:latin typeface="Century Gothic"/>
            </a:endParaRPr>
          </a:p>
        </p:txBody>
      </p:sp>
      <p:sp>
        <p:nvSpPr>
          <p:cNvPr id="482"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marL="37080" indent="0" defTabSz="914400">
              <a:lnSpc>
                <a:spcPct val="100000"/>
              </a:lnSpc>
              <a:spcBef>
                <a:spcPts val="479"/>
              </a:spcBef>
              <a:buNone/>
              <a:tabLst>
                <a:tab algn="l" pos="0"/>
              </a:tabLst>
            </a:pPr>
            <a:r>
              <a:rPr b="0" lang="en-US" sz="2400" spc="-1" strike="noStrike">
                <a:solidFill>
                  <a:schemeClr val="dk2"/>
                </a:solidFill>
                <a:latin typeface="Century Gothic"/>
              </a:rPr>
              <a:t>NIST Computer Security Handbook: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preserving the integrity, availability and confidentiality of information system resources (includes hardware, software, firmware, information/data, and telecommunications).</a:t>
            </a:r>
            <a:endParaRPr b="0" lang="en-US" sz="2400" spc="-1" strike="noStrike">
              <a:solidFill>
                <a:schemeClr val="dk2"/>
              </a:solidFill>
              <a:latin typeface="Century Gothic"/>
            </a:endParaRPr>
          </a:p>
          <a:p>
            <a:pPr indent="0" defTabSz="914400">
              <a:lnSpc>
                <a:spcPct val="100000"/>
              </a:lnSpc>
              <a:spcBef>
                <a:spcPts val="479"/>
              </a:spcBef>
              <a:buNone/>
              <a:tabLst>
                <a:tab algn="l" pos="0"/>
              </a:tabLst>
            </a:pP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39BA614F-893B-4131-B1ED-A28F3A15B27C}"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Network / Internet Security</a:t>
            </a:r>
            <a:endParaRPr b="0" lang="en-US" sz="4000" spc="-1" strike="noStrike">
              <a:solidFill>
                <a:schemeClr val="dk1"/>
              </a:solidFill>
              <a:latin typeface="Century Gothic"/>
            </a:endParaRPr>
          </a:p>
        </p:txBody>
      </p:sp>
      <p:sp>
        <p:nvSpPr>
          <p:cNvPr id="484" name="PlaceHolder 2"/>
          <p:cNvSpPr>
            <a:spLocks noGrp="1"/>
          </p:cNvSpPr>
          <p:nvPr>
            <p:ph/>
          </p:nvPr>
        </p:nvSpPr>
        <p:spPr>
          <a:xfrm>
            <a:off x="1043640" y="2323800"/>
            <a:ext cx="6777000" cy="3508560"/>
          </a:xfrm>
          <a:prstGeom prst="rect">
            <a:avLst/>
          </a:prstGeom>
          <a:noFill/>
          <a:ln w="0">
            <a:noFill/>
          </a:ln>
        </p:spPr>
        <p:txBody>
          <a:bodyPr lIns="91440" rIns="91440" tIns="45720" bIns="45720" anchor="t">
            <a:normAutofit fontScale="96628" lnSpcReduction="10000"/>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It consists of the policies and practices adopted to prevent and monitor unauthorized access, misuse, modification, or denial of a network and network-accessible resources.</a:t>
            </a:r>
            <a:endParaRPr b="0" lang="en-US" sz="2400" spc="-1" strike="noStrike">
              <a:solidFill>
                <a:schemeClr val="dk2"/>
              </a:solidFill>
              <a:latin typeface="Century Gothic"/>
            </a:endParaRPr>
          </a:p>
          <a:p>
            <a:pPr marL="343080" indent="-274320" algn="just" defTabSz="914400">
              <a:lnSpc>
                <a:spcPct val="90000"/>
              </a:lnSpc>
              <a:spcBef>
                <a:spcPts val="479"/>
              </a:spcBef>
              <a:buClr>
                <a:srgbClr val="94c600"/>
              </a:buClr>
              <a:buSzPct val="76000"/>
              <a:buFont typeface="Wingdings 2" charset="2"/>
              <a:buChar char=""/>
            </a:pPr>
            <a:r>
              <a:rPr b="0" lang="en-US" sz="2400" spc="-1" strike="noStrike">
                <a:solidFill>
                  <a:schemeClr val="dk1"/>
                </a:solidFill>
                <a:latin typeface="Century Gothic"/>
              </a:rPr>
              <a:t>Network Security </a:t>
            </a:r>
            <a:r>
              <a:rPr b="0" lang="en-US" sz="2400" spc="-1" strike="noStrike">
                <a:solidFill>
                  <a:schemeClr val="dk2"/>
                </a:solidFill>
                <a:latin typeface="Century Gothic"/>
              </a:rPr>
              <a:t>- </a:t>
            </a:r>
            <a:r>
              <a:rPr b="0" lang="en-AU" sz="2400" spc="-1" strike="noStrike">
                <a:solidFill>
                  <a:schemeClr val="dk2"/>
                </a:solidFill>
                <a:latin typeface="Century Gothic"/>
              </a:rPr>
              <a:t>measures to protect data during their transmission</a:t>
            </a:r>
            <a:endParaRPr b="0" lang="en-US" sz="2400" spc="-1" strike="noStrike">
              <a:solidFill>
                <a:schemeClr val="dk2"/>
              </a:solidFill>
              <a:latin typeface="Century Gothic"/>
            </a:endParaRPr>
          </a:p>
          <a:p>
            <a:pPr marL="343080" indent="-274320" algn="just" defTabSz="914400">
              <a:lnSpc>
                <a:spcPct val="90000"/>
              </a:lnSpc>
              <a:spcBef>
                <a:spcPts val="479"/>
              </a:spcBef>
              <a:buClr>
                <a:srgbClr val="94c600"/>
              </a:buClr>
              <a:buSzPct val="76000"/>
              <a:buFont typeface="Wingdings 2" charset="2"/>
              <a:buChar char=""/>
            </a:pPr>
            <a:r>
              <a:rPr b="1" lang="en-US" sz="2400" spc="-1" strike="noStrike">
                <a:solidFill>
                  <a:schemeClr val="dk2"/>
                </a:solidFill>
                <a:latin typeface="Century Gothic"/>
              </a:rPr>
              <a:t>Internet Security</a:t>
            </a:r>
            <a:r>
              <a:rPr b="0" lang="en-US" sz="2400" spc="-1" strike="noStrike">
                <a:solidFill>
                  <a:schemeClr val="dk2"/>
                </a:solidFill>
                <a:latin typeface="Century Gothic"/>
              </a:rPr>
              <a:t> - </a:t>
            </a:r>
            <a:r>
              <a:rPr b="0" lang="en-AU" sz="2400" spc="-1" strike="noStrike">
                <a:solidFill>
                  <a:schemeClr val="dk2"/>
                </a:solidFill>
                <a:latin typeface="Century Gothic"/>
              </a:rPr>
              <a:t>measures to protect data during their transmission over a collection of interconnected networks</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p:txBody>
      </p:sp>
      <p:sp>
        <p:nvSpPr>
          <p:cNvPr id="4" name="PlaceHolder 3"/>
          <p:cNvSpPr>
            <a:spLocks noGrp="1"/>
          </p:cNvSpPr>
          <p:nvPr>
            <p:ph type="sldNum" idx="6"/>
          </p:nvPr>
        </p:nvSpPr>
        <p:spPr/>
        <p:txBody>
          <a:bodyPr/>
          <a:p>
            <a:fld id="{37A06A06-E4BA-4E5D-8EB1-478661A58B4C}" type="slidenum">
              <a:t>9</a:t>
            </a:fld>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2.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3.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4.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5.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Austin</Template>
  <TotalTime>1233</TotalTime>
  <Application>LibreOffice/7.6.2.1$Linux_X86_64 LibreOffice_project/60$Build-1</Application>
  <AppVersion>15.0000</AppVersion>
  <Words>4259</Words>
  <Paragraphs>514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2013-08-28T05:27:50Z</dcterms:created>
  <dc:creator>DR.FASIL</dc:creator>
  <dc:description/>
  <dc:language>en-US</dc:language>
  <cp:lastModifiedBy/>
  <dcterms:modified xsi:type="dcterms:W3CDTF">2023-11-25T12:55:46Z</dcterms:modified>
  <cp:revision>90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26</vt:i4>
  </property>
  <property fmtid="{D5CDD505-2E9C-101B-9397-08002B2CF9AE}" pid="4" name="PresentationFormat">
    <vt:lpwstr>On-screen Show (4:3)</vt:lpwstr>
  </property>
  <property fmtid="{D5CDD505-2E9C-101B-9397-08002B2CF9AE}" pid="5" name="Slides">
    <vt:i4>58</vt:i4>
  </property>
</Properties>
</file>