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6" r:id="rId2"/>
    <p:sldId id="279" r:id="rId3"/>
    <p:sldId id="280" r:id="rId4"/>
    <p:sldId id="295" r:id="rId5"/>
    <p:sldId id="281" r:id="rId6"/>
    <p:sldId id="282" r:id="rId7"/>
    <p:sldId id="294" r:id="rId8"/>
    <p:sldId id="283" r:id="rId9"/>
    <p:sldId id="284" r:id="rId10"/>
    <p:sldId id="285" r:id="rId11"/>
    <p:sldId id="287" r:id="rId12"/>
    <p:sldId id="288" r:id="rId13"/>
    <p:sldId id="289" r:id="rId14"/>
    <p:sldId id="290" r:id="rId15"/>
    <p:sldId id="291" r:id="rId16"/>
    <p:sldId id="357" r:id="rId17"/>
    <p:sldId id="345" r:id="rId18"/>
    <p:sldId id="346" r:id="rId19"/>
    <p:sldId id="347" r:id="rId20"/>
    <p:sldId id="352" r:id="rId21"/>
    <p:sldId id="354" r:id="rId22"/>
    <p:sldId id="35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4" autoAdjust="0"/>
    <p:restoredTop sz="87590" autoAdjust="0"/>
  </p:normalViewPr>
  <p:slideViewPr>
    <p:cSldViewPr>
      <p:cViewPr varScale="1">
        <p:scale>
          <a:sx n="105" d="100"/>
          <a:sy n="105" d="100"/>
        </p:scale>
        <p:origin x="236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5F3A1-2DC5-4BA8-B167-4E17A6C9CE6E}" type="datetimeFigureOut">
              <a:rPr lang="en-US" smtClean="0"/>
              <a:t>10/10/23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53FA6D-D6C7-411B-B154-3944DC0DA76A}" type="slidenum">
              <a:rPr lang="en-US" smtClean="0"/>
              <a:t>‹#›</a:t>
            </a:fld>
            <a:endParaRPr lang="en-US"/>
          </a:p>
        </p:txBody>
      </p:sp>
    </p:spTree>
    <p:extLst>
      <p:ext uri="{BB962C8B-B14F-4D97-AF65-F5344CB8AC3E}">
        <p14:creationId xmlns:p14="http://schemas.microsoft.com/office/powerpoint/2010/main" val="1365776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ABF89A3-0FE9-4681-92AF-75B750F16FA2}" type="slidenum">
              <a:rPr lang="en-AU" smtClean="0"/>
              <a:pPr eaLnBrk="1" hangingPunct="1"/>
              <a:t>2</a:t>
            </a:fld>
            <a:endParaRPr lang="en-AU"/>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Roman" charset="0"/>
              </a:rPr>
              <a:t>The OSI security architecture focuses on security </a:t>
            </a:r>
            <a:r>
              <a:rPr lang="en-US" dirty="0" err="1">
                <a:latin typeface="Times-Roman" charset="0"/>
              </a:rPr>
              <a:t>attacks,mechanisms,and</a:t>
            </a:r>
            <a:r>
              <a:rPr lang="en-US" dirty="0">
                <a:latin typeface="Times-Roman" charset="0"/>
              </a:rPr>
              <a:t> services. These can be defined briefly as follows:</a:t>
            </a:r>
            <a:endParaRPr lang="en-US" dirty="0"/>
          </a:p>
          <a:p>
            <a:pPr eaLnBrk="1" hangingPunct="1"/>
            <a:r>
              <a:rPr lang="en-US" dirty="0">
                <a:latin typeface="Times-Roman" charset="0"/>
              </a:rPr>
              <a:t>•</a:t>
            </a:r>
            <a:r>
              <a:rPr lang="en-US" dirty="0">
                <a:latin typeface="Helvetica" charset="0"/>
              </a:rPr>
              <a:t> </a:t>
            </a:r>
            <a:r>
              <a:rPr lang="en-US" dirty="0">
                <a:latin typeface="Times-Roman" charset="0"/>
              </a:rPr>
              <a:t>Security attack:</a:t>
            </a:r>
            <a:r>
              <a:rPr lang="en-US" dirty="0">
                <a:latin typeface="Helvetica" charset="0"/>
              </a:rPr>
              <a:t> </a:t>
            </a:r>
            <a:r>
              <a:rPr lang="en-US" dirty="0">
                <a:latin typeface="Times-Roman" charset="0"/>
              </a:rPr>
              <a:t>Any action that compromises the security of information owned by an organization. </a:t>
            </a:r>
          </a:p>
          <a:p>
            <a:pPr eaLnBrk="1" hangingPunct="1"/>
            <a:r>
              <a:rPr lang="en-US" dirty="0">
                <a:latin typeface="Times-Roman" charset="0"/>
              </a:rPr>
              <a:t>•</a:t>
            </a:r>
            <a:r>
              <a:rPr lang="en-US" dirty="0">
                <a:latin typeface="Helvetica" charset="0"/>
              </a:rPr>
              <a:t> </a:t>
            </a:r>
            <a:r>
              <a:rPr lang="en-US" dirty="0">
                <a:latin typeface="Times-Roman" charset="0"/>
              </a:rPr>
              <a:t>Security mechanism: A process (or a device incorporating such a process) that is designed to detect, </a:t>
            </a:r>
            <a:r>
              <a:rPr lang="en-US" dirty="0" err="1">
                <a:latin typeface="Times-Roman" charset="0"/>
              </a:rPr>
              <a:t>prevent,or</a:t>
            </a:r>
            <a:r>
              <a:rPr lang="en-US" dirty="0">
                <a:latin typeface="Times-Roman" charset="0"/>
              </a:rPr>
              <a:t> recover from a security attack. </a:t>
            </a:r>
          </a:p>
          <a:p>
            <a:pPr eaLnBrk="1" hangingPunct="1"/>
            <a:r>
              <a:rPr lang="en-US" dirty="0">
                <a:latin typeface="Times-Roman" charset="0"/>
              </a:rPr>
              <a:t>•</a:t>
            </a:r>
            <a:r>
              <a:rPr lang="en-US" dirty="0">
                <a:latin typeface="Helvetica" charset="0"/>
              </a:rPr>
              <a:t> </a:t>
            </a:r>
            <a:r>
              <a:rPr lang="en-US" dirty="0">
                <a:latin typeface="Times-Roman" charset="0"/>
              </a:rPr>
              <a:t>Security service:</a:t>
            </a:r>
            <a:r>
              <a:rPr lang="en-US" dirty="0">
                <a:latin typeface="Helvetica" charset="0"/>
              </a:rPr>
              <a:t> </a:t>
            </a:r>
            <a:r>
              <a:rPr lang="en-US" dirty="0">
                <a:latin typeface="Times-Roman" charset="0"/>
              </a:rPr>
              <a:t>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p>
        </p:txBody>
      </p:sp>
    </p:spTree>
    <p:extLst>
      <p:ext uri="{BB962C8B-B14F-4D97-AF65-F5344CB8AC3E}">
        <p14:creationId xmlns:p14="http://schemas.microsoft.com/office/powerpoint/2010/main" val="3042391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FE4F70A-EFF4-4009-B16D-A7B9B763BE78}" type="slidenum">
              <a:rPr lang="en-AU" smtClean="0"/>
              <a:pPr eaLnBrk="1" hangingPunct="1"/>
              <a:t>12</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dirty="0"/>
          </a:p>
        </p:txBody>
      </p:sp>
    </p:spTree>
    <p:extLst>
      <p:ext uri="{BB962C8B-B14F-4D97-AF65-F5344CB8AC3E}">
        <p14:creationId xmlns:p14="http://schemas.microsoft.com/office/powerpoint/2010/main" val="3582843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ABA8D19-5114-4DAA-8A2B-A81501A43959}" type="slidenum">
              <a:rPr lang="en-AU" smtClean="0"/>
              <a:pPr eaLnBrk="1" hangingPunct="1"/>
              <a:t>13</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Helvetica" charset="0"/>
            </a:endParaRPr>
          </a:p>
        </p:txBody>
      </p:sp>
    </p:spTree>
    <p:extLst>
      <p:ext uri="{BB962C8B-B14F-4D97-AF65-F5344CB8AC3E}">
        <p14:creationId xmlns:p14="http://schemas.microsoft.com/office/powerpoint/2010/main" val="2695298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A8C8897-2F9B-4ABB-BD03-F1E21667EB72}" type="slidenum">
              <a:rPr lang="en-AU" smtClean="0"/>
              <a:pPr eaLnBrk="1" hangingPunct="1"/>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dirty="0"/>
          </a:p>
        </p:txBody>
      </p:sp>
    </p:spTree>
    <p:extLst>
      <p:ext uri="{BB962C8B-B14F-4D97-AF65-F5344CB8AC3E}">
        <p14:creationId xmlns:p14="http://schemas.microsoft.com/office/powerpoint/2010/main" val="371993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B300FC2-6FBB-4B4C-B85D-F78668AFF8AC}" type="slidenum">
              <a:rPr lang="en-AU" smtClean="0"/>
              <a:pPr eaLnBrk="1" hangingPunct="1"/>
              <a:t>15</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281183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259247-78CD-4BDF-B547-1DEF556851D5}" type="slidenum">
              <a:rPr lang="en-US" smtClean="0"/>
              <a:t>21</a:t>
            </a:fld>
            <a:endParaRPr lang="en-US"/>
          </a:p>
        </p:txBody>
      </p:sp>
    </p:spTree>
    <p:extLst>
      <p:ext uri="{BB962C8B-B14F-4D97-AF65-F5344CB8AC3E}">
        <p14:creationId xmlns:p14="http://schemas.microsoft.com/office/powerpoint/2010/main" val="1051369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Website defacement is an attack on a website that changes the visual appearance of the site or a webpage. These are typically the work of system crackers, who break into a web server and replace the hosted website with one of their own.</a:t>
            </a:r>
          </a:p>
          <a:p>
            <a:endParaRPr lang="en-US" dirty="0"/>
          </a:p>
          <a:p>
            <a:r>
              <a:rPr lang="en-US" dirty="0"/>
              <a:t>Point-of-sale malware (POS malware) is malicious software expressly written to steal customer payment data -- especially credit card data -- from retail checkout </a:t>
            </a:r>
          </a:p>
        </p:txBody>
      </p:sp>
      <p:sp>
        <p:nvSpPr>
          <p:cNvPr id="4" name="Slide Number Placeholder 3"/>
          <p:cNvSpPr>
            <a:spLocks noGrp="1"/>
          </p:cNvSpPr>
          <p:nvPr>
            <p:ph type="sldNum" sz="quarter" idx="10"/>
          </p:nvPr>
        </p:nvSpPr>
        <p:spPr/>
        <p:txBody>
          <a:bodyPr/>
          <a:lstStyle/>
          <a:p>
            <a:fld id="{E153FA6D-D6C7-411B-B154-3944DC0DA76A}" type="slidenum">
              <a:rPr lang="en-US" smtClean="0"/>
              <a:t>28</a:t>
            </a:fld>
            <a:endParaRPr lang="en-US"/>
          </a:p>
        </p:txBody>
      </p:sp>
    </p:spTree>
    <p:extLst>
      <p:ext uri="{BB962C8B-B14F-4D97-AF65-F5344CB8AC3E}">
        <p14:creationId xmlns:p14="http://schemas.microsoft.com/office/powerpoint/2010/main" val="2137900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targeted no less than 12 companies located in Europe, Asia, and Australia; and was active in seven different industry sectors, including public administration, finance </a:t>
            </a:r>
          </a:p>
          <a:p>
            <a:r>
              <a:rPr lang="en-US" dirty="0"/>
              <a:t>and insurance, and transportation. A total of 155 emails were sent over a period of about four months. This campaign thus appears loosely focused.</a:t>
            </a:r>
          </a:p>
          <a:p>
            <a:endParaRPr lang="en-US" dirty="0"/>
          </a:p>
          <a:p>
            <a:r>
              <a:rPr lang="en-US" dirty="0"/>
              <a:t>When looking at the file attached to the emails, we can see that all emails were carrying a variant of the </a:t>
            </a:r>
            <a:r>
              <a:rPr lang="en-US" dirty="0" err="1"/>
              <a:t>Bagle</a:t>
            </a:r>
            <a:r>
              <a:rPr lang="en-US" dirty="0"/>
              <a:t> worm (Worm:Win32/</a:t>
            </a:r>
            <a:r>
              <a:rPr lang="en-US" dirty="0" err="1"/>
              <a:t>Bagle.gen!B</a:t>
            </a:r>
            <a:r>
              <a:rPr lang="en-US" dirty="0"/>
              <a:t>), which is a piece of code that replicates itself automatically by sending copies of itself via an attached file in an email.</a:t>
            </a:r>
          </a:p>
          <a:p>
            <a:r>
              <a:rPr lang="en-US" dirty="0"/>
              <a:t>Although the attached file name (pattern: “[8-12 characters].exe”) was different in almost every spear phishing email, the content of the file was identical throughout the campaign (md5=f88c8cf658b69cbb07ff64c-21d0aa5bf). Moreover, the subject line included in the emails varied with the attachment file name and always followed the pattern “price[ -_][date in the format </a:t>
            </a:r>
            <a:r>
              <a:rPr lang="en-US" dirty="0" err="1"/>
              <a:t>dd</a:t>
            </a:r>
            <a:r>
              <a:rPr lang="en-US" dirty="0"/>
              <a:t>-mm-</a:t>
            </a:r>
            <a:r>
              <a:rPr lang="en-US" dirty="0" err="1"/>
              <a:t>yyyy</a:t>
            </a:r>
            <a:r>
              <a:rPr lang="en-US" dirty="0"/>
              <a:t>].” Also, we found that the instance of the </a:t>
            </a:r>
            <a:r>
              <a:rPr lang="en-US" dirty="0" err="1"/>
              <a:t>Bagle</a:t>
            </a:r>
            <a:r>
              <a:rPr lang="en-US" dirty="0"/>
              <a:t> worm observed in this campaign used the free Russian mail </a:t>
            </a:r>
          </a:p>
          <a:p>
            <a:r>
              <a:rPr lang="en-US" dirty="0"/>
              <a:t>service mail.ru to send the emails through which it replicated itself.</a:t>
            </a:r>
          </a:p>
          <a:p>
            <a:r>
              <a:rPr lang="en-US" dirty="0"/>
              <a:t>Symantec customers were protected against these attacks.</a:t>
            </a:r>
          </a:p>
        </p:txBody>
      </p:sp>
      <p:sp>
        <p:nvSpPr>
          <p:cNvPr id="4" name="Slide Number Placeholder 3"/>
          <p:cNvSpPr>
            <a:spLocks noGrp="1"/>
          </p:cNvSpPr>
          <p:nvPr>
            <p:ph type="sldNum" sz="quarter" idx="10"/>
          </p:nvPr>
        </p:nvSpPr>
        <p:spPr/>
        <p:txBody>
          <a:bodyPr/>
          <a:lstStyle/>
          <a:p>
            <a:fld id="{E153FA6D-D6C7-411B-B154-3944DC0DA76A}" type="slidenum">
              <a:rPr lang="en-US" smtClean="0"/>
              <a:t>33</a:t>
            </a:fld>
            <a:endParaRPr lang="en-US"/>
          </a:p>
        </p:txBody>
      </p:sp>
    </p:spTree>
    <p:extLst>
      <p:ext uri="{BB962C8B-B14F-4D97-AF65-F5344CB8AC3E}">
        <p14:creationId xmlns:p14="http://schemas.microsoft.com/office/powerpoint/2010/main" val="2827433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a:solidFill>
                  <a:schemeClr val="tx1"/>
                </a:solidFill>
                <a:latin typeface="Tahoma" pitchFamily="34" charset="0"/>
              </a:defRPr>
            </a:lvl1pPr>
            <a:lvl2pPr marL="702756" indent="-270291" defTabSz="912983" eaLnBrk="0" hangingPunct="0">
              <a:defRPr sz="1900">
                <a:solidFill>
                  <a:schemeClr val="tx1"/>
                </a:solidFill>
                <a:latin typeface="Tahoma" pitchFamily="34" charset="0"/>
              </a:defRPr>
            </a:lvl2pPr>
            <a:lvl3pPr marL="1081164" indent="-216233" defTabSz="912983" eaLnBrk="0" hangingPunct="0">
              <a:defRPr sz="1900">
                <a:solidFill>
                  <a:schemeClr val="tx1"/>
                </a:solidFill>
                <a:latin typeface="Tahoma" pitchFamily="34" charset="0"/>
              </a:defRPr>
            </a:lvl3pPr>
            <a:lvl4pPr marL="1513629" indent="-216233" defTabSz="912983" eaLnBrk="0" hangingPunct="0">
              <a:defRPr sz="1900">
                <a:solidFill>
                  <a:schemeClr val="tx1"/>
                </a:solidFill>
                <a:latin typeface="Tahoma" pitchFamily="34" charset="0"/>
              </a:defRPr>
            </a:lvl4pPr>
            <a:lvl5pPr marL="1946095" indent="-216233" defTabSz="912983" eaLnBrk="0" hangingPunct="0">
              <a:defRPr sz="1900">
                <a:solidFill>
                  <a:schemeClr val="tx1"/>
                </a:solidFill>
                <a:latin typeface="Tahoma" pitchFamily="34" charset="0"/>
              </a:defRPr>
            </a:lvl5pPr>
            <a:lvl6pPr marL="2378560" indent="-216233" defTabSz="912983" eaLnBrk="0" fontAlgn="base" hangingPunct="0">
              <a:spcBef>
                <a:spcPct val="0"/>
              </a:spcBef>
              <a:spcAft>
                <a:spcPct val="0"/>
              </a:spcAft>
              <a:defRPr sz="1900">
                <a:solidFill>
                  <a:schemeClr val="tx1"/>
                </a:solidFill>
                <a:latin typeface="Tahoma" pitchFamily="34" charset="0"/>
              </a:defRPr>
            </a:lvl6pPr>
            <a:lvl7pPr marL="2811026" indent="-216233" defTabSz="912983" eaLnBrk="0" fontAlgn="base" hangingPunct="0">
              <a:spcBef>
                <a:spcPct val="0"/>
              </a:spcBef>
              <a:spcAft>
                <a:spcPct val="0"/>
              </a:spcAft>
              <a:defRPr sz="1900">
                <a:solidFill>
                  <a:schemeClr val="tx1"/>
                </a:solidFill>
                <a:latin typeface="Tahoma" pitchFamily="34" charset="0"/>
              </a:defRPr>
            </a:lvl7pPr>
            <a:lvl8pPr marL="3243491" indent="-216233" defTabSz="912983" eaLnBrk="0" fontAlgn="base" hangingPunct="0">
              <a:spcBef>
                <a:spcPct val="0"/>
              </a:spcBef>
              <a:spcAft>
                <a:spcPct val="0"/>
              </a:spcAft>
              <a:defRPr sz="1900">
                <a:solidFill>
                  <a:schemeClr val="tx1"/>
                </a:solidFill>
                <a:latin typeface="Tahoma" pitchFamily="34" charset="0"/>
              </a:defRPr>
            </a:lvl8pPr>
            <a:lvl9pPr marL="3675957" indent="-216233" defTabSz="912983" eaLnBrk="0" fontAlgn="base" hangingPunct="0">
              <a:spcBef>
                <a:spcPct val="0"/>
              </a:spcBef>
              <a:spcAft>
                <a:spcPct val="0"/>
              </a:spcAft>
              <a:defRPr sz="1900">
                <a:solidFill>
                  <a:schemeClr val="tx1"/>
                </a:solidFill>
                <a:latin typeface="Tahoma" pitchFamily="34" charset="0"/>
              </a:defRPr>
            </a:lvl9pPr>
          </a:lstStyle>
          <a:p>
            <a:fld id="{433E3256-92A2-41BF-B094-0AAA20FB8DF5}" type="slidenum">
              <a:rPr lang="en-US" sz="1200">
                <a:latin typeface="Times New Roman" pitchFamily="18" charset="0"/>
              </a:rPr>
              <a:pPr/>
              <a:t>35</a:t>
            </a:fld>
            <a:endParaRPr lang="en-US" sz="1200">
              <a:latin typeface="Times New Roman" pitchFamily="18" charset="0"/>
            </a:endParaRPr>
          </a:p>
        </p:txBody>
      </p:sp>
    </p:spTree>
    <p:extLst>
      <p:ext uri="{BB962C8B-B14F-4D97-AF65-F5344CB8AC3E}">
        <p14:creationId xmlns:p14="http://schemas.microsoft.com/office/powerpoint/2010/main" val="5263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a:solidFill>
                  <a:schemeClr val="tx1"/>
                </a:solidFill>
                <a:latin typeface="Tahoma" pitchFamily="34" charset="0"/>
              </a:defRPr>
            </a:lvl1pPr>
            <a:lvl2pPr marL="702756" indent="-270291" defTabSz="912983" eaLnBrk="0" hangingPunct="0">
              <a:defRPr sz="1900">
                <a:solidFill>
                  <a:schemeClr val="tx1"/>
                </a:solidFill>
                <a:latin typeface="Tahoma" pitchFamily="34" charset="0"/>
              </a:defRPr>
            </a:lvl2pPr>
            <a:lvl3pPr marL="1081164" indent="-216233" defTabSz="912983" eaLnBrk="0" hangingPunct="0">
              <a:defRPr sz="1900">
                <a:solidFill>
                  <a:schemeClr val="tx1"/>
                </a:solidFill>
                <a:latin typeface="Tahoma" pitchFamily="34" charset="0"/>
              </a:defRPr>
            </a:lvl3pPr>
            <a:lvl4pPr marL="1513629" indent="-216233" defTabSz="912983" eaLnBrk="0" hangingPunct="0">
              <a:defRPr sz="1900">
                <a:solidFill>
                  <a:schemeClr val="tx1"/>
                </a:solidFill>
                <a:latin typeface="Tahoma" pitchFamily="34" charset="0"/>
              </a:defRPr>
            </a:lvl4pPr>
            <a:lvl5pPr marL="1946095" indent="-216233" defTabSz="912983" eaLnBrk="0" hangingPunct="0">
              <a:defRPr sz="1900">
                <a:solidFill>
                  <a:schemeClr val="tx1"/>
                </a:solidFill>
                <a:latin typeface="Tahoma" pitchFamily="34" charset="0"/>
              </a:defRPr>
            </a:lvl5pPr>
            <a:lvl6pPr marL="2378560" indent="-216233" defTabSz="912983" eaLnBrk="0" fontAlgn="base" hangingPunct="0">
              <a:spcBef>
                <a:spcPct val="0"/>
              </a:spcBef>
              <a:spcAft>
                <a:spcPct val="0"/>
              </a:spcAft>
              <a:defRPr sz="1900">
                <a:solidFill>
                  <a:schemeClr val="tx1"/>
                </a:solidFill>
                <a:latin typeface="Tahoma" pitchFamily="34" charset="0"/>
              </a:defRPr>
            </a:lvl6pPr>
            <a:lvl7pPr marL="2811026" indent="-216233" defTabSz="912983" eaLnBrk="0" fontAlgn="base" hangingPunct="0">
              <a:spcBef>
                <a:spcPct val="0"/>
              </a:spcBef>
              <a:spcAft>
                <a:spcPct val="0"/>
              </a:spcAft>
              <a:defRPr sz="1900">
                <a:solidFill>
                  <a:schemeClr val="tx1"/>
                </a:solidFill>
                <a:latin typeface="Tahoma" pitchFamily="34" charset="0"/>
              </a:defRPr>
            </a:lvl7pPr>
            <a:lvl8pPr marL="3243491" indent="-216233" defTabSz="912983" eaLnBrk="0" fontAlgn="base" hangingPunct="0">
              <a:spcBef>
                <a:spcPct val="0"/>
              </a:spcBef>
              <a:spcAft>
                <a:spcPct val="0"/>
              </a:spcAft>
              <a:defRPr sz="1900">
                <a:solidFill>
                  <a:schemeClr val="tx1"/>
                </a:solidFill>
                <a:latin typeface="Tahoma" pitchFamily="34" charset="0"/>
              </a:defRPr>
            </a:lvl8pPr>
            <a:lvl9pPr marL="3675957" indent="-216233" defTabSz="912983" eaLnBrk="0" fontAlgn="base" hangingPunct="0">
              <a:spcBef>
                <a:spcPct val="0"/>
              </a:spcBef>
              <a:spcAft>
                <a:spcPct val="0"/>
              </a:spcAft>
              <a:defRPr sz="1900">
                <a:solidFill>
                  <a:schemeClr val="tx1"/>
                </a:solidFill>
                <a:latin typeface="Tahoma" pitchFamily="34" charset="0"/>
              </a:defRPr>
            </a:lvl9pPr>
          </a:lstStyle>
          <a:p>
            <a:fld id="{80985F43-72F4-4922-B806-2C2EDB0215A7}" type="slidenum">
              <a:rPr lang="en-US" sz="1200">
                <a:latin typeface="Times New Roman" pitchFamily="18" charset="0"/>
              </a:rPr>
              <a:pPr/>
              <a:t>36</a:t>
            </a:fld>
            <a:endParaRPr lang="en-US" sz="1200">
              <a:latin typeface="Times New Roman" pitchFamily="18" charset="0"/>
            </a:endParaRPr>
          </a:p>
        </p:txBody>
      </p:sp>
    </p:spTree>
    <p:extLst>
      <p:ext uri="{BB962C8B-B14F-4D97-AF65-F5344CB8AC3E}">
        <p14:creationId xmlns:p14="http://schemas.microsoft.com/office/powerpoint/2010/main" val="4249249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6291227-5C28-454B-97B9-6179697DFBD8}" type="slidenum">
              <a:rPr lang="en-AU" smtClean="0"/>
              <a:pPr eaLnBrk="1" hangingPunct="1"/>
              <a:t>3</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dirty="0"/>
          </a:p>
        </p:txBody>
      </p:sp>
    </p:spTree>
    <p:extLst>
      <p:ext uri="{BB962C8B-B14F-4D97-AF65-F5344CB8AC3E}">
        <p14:creationId xmlns:p14="http://schemas.microsoft.com/office/powerpoint/2010/main" val="17224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C17EE8F-E266-4B21-AD8B-7761A3356D53}" type="slidenum">
              <a:rPr lang="en-AU" smtClean="0"/>
              <a:pPr eaLnBrk="1" hangingPunct="1"/>
              <a:t>5</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t>Have “passive attacks” which </a:t>
            </a:r>
            <a:r>
              <a:rPr lang="en-US" dirty="0">
                <a:latin typeface="Times-Roman" charset="0"/>
              </a:rPr>
              <a:t>attempt to learn or make use of information from the system but does not affect system resources.</a:t>
            </a:r>
          </a:p>
          <a:p>
            <a:pPr eaLnBrk="1" hangingPunct="1"/>
            <a:r>
              <a:rPr lang="en-US" dirty="0">
                <a:latin typeface="Times-Roman" charset="0"/>
              </a:rPr>
              <a:t>By </a:t>
            </a:r>
            <a:r>
              <a:rPr lang="en-AU" dirty="0"/>
              <a:t>eavesdropping on, or monitoring of, transmissions to:</a:t>
            </a:r>
          </a:p>
          <a:p>
            <a:pPr lvl="1" eaLnBrk="1" hangingPunct="1"/>
            <a:r>
              <a:rPr lang="en-US" dirty="0"/>
              <a:t>+ obtain message contents or</a:t>
            </a:r>
          </a:p>
          <a:p>
            <a:pPr lvl="1" eaLnBrk="1" hangingPunct="1"/>
            <a:r>
              <a:rPr lang="en-US" dirty="0"/>
              <a:t>+ monitor traffic flows</a:t>
            </a:r>
          </a:p>
          <a:p>
            <a:pPr eaLnBrk="1" hangingPunct="1"/>
            <a:r>
              <a:rPr lang="en-US" dirty="0"/>
              <a:t>Are difficult to detect </a:t>
            </a:r>
            <a:r>
              <a:rPr lang="en-US" dirty="0">
                <a:latin typeface="Times-Roman" charset="0"/>
              </a:rPr>
              <a:t>because they do not involve any alteration of the data.</a:t>
            </a:r>
            <a:endParaRPr lang="en-US" dirty="0"/>
          </a:p>
          <a:p>
            <a:pPr eaLnBrk="1" hangingPunct="1"/>
            <a:endParaRPr lang="en-US" dirty="0"/>
          </a:p>
        </p:txBody>
      </p:sp>
    </p:spTree>
    <p:extLst>
      <p:ext uri="{BB962C8B-B14F-4D97-AF65-F5344CB8AC3E}">
        <p14:creationId xmlns:p14="http://schemas.microsoft.com/office/powerpoint/2010/main" val="61912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C031BE3-3ACB-48D7-BEFD-D95B5B9AC740}" type="slidenum">
              <a:rPr lang="en-AU" smtClean="0"/>
              <a:pPr eaLnBrk="1" hangingPunct="1"/>
              <a:t>6</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AU" sz="1000" b="1" dirty="0"/>
              <a:t>Also have “active attacks”</a:t>
            </a:r>
            <a:r>
              <a:rPr lang="en-AU" sz="1000" dirty="0"/>
              <a:t> which </a:t>
            </a:r>
            <a:r>
              <a:rPr lang="en-US" dirty="0">
                <a:latin typeface="Times-Roman" charset="0"/>
              </a:rPr>
              <a:t>attempt to alter system resources or affect their operation.</a:t>
            </a:r>
          </a:p>
          <a:p>
            <a:pPr eaLnBrk="1" hangingPunct="1">
              <a:lnSpc>
                <a:spcPct val="90000"/>
              </a:lnSpc>
            </a:pPr>
            <a:r>
              <a:rPr lang="en-US" dirty="0">
                <a:latin typeface="Times-Roman" charset="0"/>
              </a:rPr>
              <a:t>By </a:t>
            </a:r>
            <a:r>
              <a:rPr lang="en-AU" sz="1000" dirty="0"/>
              <a:t>modification of data stream to:</a:t>
            </a:r>
          </a:p>
          <a:p>
            <a:pPr lvl="1" eaLnBrk="1" hangingPunct="1">
              <a:lnSpc>
                <a:spcPct val="90000"/>
              </a:lnSpc>
            </a:pPr>
            <a:r>
              <a:rPr lang="en-US" sz="1000" dirty="0"/>
              <a:t>+ masquerade of one entity as some other</a:t>
            </a:r>
            <a:endParaRPr lang="en-AU" sz="1000" dirty="0"/>
          </a:p>
          <a:p>
            <a:pPr lvl="1" eaLnBrk="1" hangingPunct="1">
              <a:lnSpc>
                <a:spcPct val="90000"/>
              </a:lnSpc>
            </a:pPr>
            <a:r>
              <a:rPr lang="en-US" sz="1000" dirty="0"/>
              <a:t>+ replay previous messages </a:t>
            </a:r>
          </a:p>
          <a:p>
            <a:pPr lvl="1" eaLnBrk="1" hangingPunct="1">
              <a:lnSpc>
                <a:spcPct val="90000"/>
              </a:lnSpc>
            </a:pPr>
            <a:r>
              <a:rPr lang="en-US" sz="1000" dirty="0"/>
              <a:t>+ modify messages in transit</a:t>
            </a:r>
          </a:p>
          <a:p>
            <a:pPr lvl="1" eaLnBrk="1" hangingPunct="1">
              <a:lnSpc>
                <a:spcPct val="90000"/>
              </a:lnSpc>
            </a:pPr>
            <a:r>
              <a:rPr lang="en-US" sz="1000" dirty="0"/>
              <a:t>+ denial of service</a:t>
            </a:r>
            <a:endParaRPr lang="en-US" dirty="0">
              <a:latin typeface="Times-Roman" charset="0"/>
            </a:endParaRPr>
          </a:p>
          <a:p>
            <a:pPr eaLnBrk="1" hangingPunct="1">
              <a:lnSpc>
                <a:spcPct val="90000"/>
              </a:lnSpc>
            </a:pPr>
            <a:r>
              <a:rPr lang="en-US" dirty="0">
                <a:latin typeface="Times-Roman"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a:t>
            </a:r>
            <a:r>
              <a:rPr lang="en-US" dirty="0" err="1">
                <a:latin typeface="Times-Roman" charset="0"/>
              </a:rPr>
              <a:t>physical,software,and</a:t>
            </a:r>
            <a:r>
              <a:rPr lang="en-US" dirty="0">
                <a:latin typeface="Times-Roman" charset="0"/>
              </a:rPr>
              <a:t> network vulnerabilities. Instead, the goal is to detect active attacks and to recover from any disruption or delays caused by them.</a:t>
            </a:r>
          </a:p>
          <a:p>
            <a:pPr lvl="1" eaLnBrk="1" hangingPunct="1">
              <a:lnSpc>
                <a:spcPct val="90000"/>
              </a:lnSpc>
            </a:pPr>
            <a:endParaRPr lang="en-US" dirty="0">
              <a:latin typeface="Times-Roman" charset="0"/>
            </a:endParaRPr>
          </a:p>
        </p:txBody>
      </p:sp>
    </p:spTree>
    <p:extLst>
      <p:ext uri="{BB962C8B-B14F-4D97-AF65-F5344CB8AC3E}">
        <p14:creationId xmlns:p14="http://schemas.microsoft.com/office/powerpoint/2010/main" val="348031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20AD76CE-DB2A-44FE-9AE5-75EDF362B602}" type="slidenum">
              <a:rPr lang="en-US"/>
              <a:pPr fontAlgn="base">
                <a:spcBef>
                  <a:spcPct val="0"/>
                </a:spcBef>
                <a:spcAft>
                  <a:spcPct val="0"/>
                </a:spcAft>
              </a:pPr>
              <a:t>7</a:t>
            </a:fld>
            <a:endParaRPr lang="en-US"/>
          </a:p>
        </p:txBody>
      </p:sp>
    </p:spTree>
    <p:extLst>
      <p:ext uri="{BB962C8B-B14F-4D97-AF65-F5344CB8AC3E}">
        <p14:creationId xmlns:p14="http://schemas.microsoft.com/office/powerpoint/2010/main" val="1217298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845C789-453F-48E2-B776-C0943CE1EA0A}" type="slidenum">
              <a:rPr lang="en-AU" smtClean="0"/>
              <a:pPr eaLnBrk="1" hangingPunct="1"/>
              <a:t>8</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i="1" dirty="0">
                <a:solidFill>
                  <a:srgbClr val="0000FF"/>
                </a:solidFill>
                <a:latin typeface="Times-Italic" charset="0"/>
              </a:rPr>
              <a:t>Consider the role of a security service, and what may be required. </a:t>
            </a:r>
          </a:p>
          <a:p>
            <a:pPr eaLnBrk="1" hangingPunct="1"/>
            <a:r>
              <a:rPr lang="en-US" i="1" dirty="0">
                <a:solidFill>
                  <a:srgbClr val="0000FF"/>
                </a:solidFill>
                <a:latin typeface="Times-Italic" charset="0"/>
              </a:rPr>
              <a:t>Note both similarities and differences with traditional paper documents, which for example: </a:t>
            </a:r>
          </a:p>
          <a:p>
            <a:pPr eaLnBrk="1" hangingPunct="1"/>
            <a:r>
              <a:rPr lang="en-US" i="1" dirty="0">
                <a:solidFill>
                  <a:srgbClr val="0000FF"/>
                </a:solidFill>
                <a:latin typeface="Times-Italic" charset="0"/>
              </a:rPr>
              <a:t>	</a:t>
            </a:r>
            <a:r>
              <a:rPr lang="en-US" dirty="0">
                <a:solidFill>
                  <a:srgbClr val="800080"/>
                </a:solidFill>
                <a:latin typeface="Times-Roman" charset="0"/>
              </a:rPr>
              <a:t>have signatures &amp; dates; </a:t>
            </a:r>
          </a:p>
          <a:p>
            <a:pPr eaLnBrk="1" hangingPunct="1"/>
            <a:r>
              <a:rPr lang="en-US" dirty="0">
                <a:solidFill>
                  <a:srgbClr val="800080"/>
                </a:solidFill>
                <a:latin typeface="Times-Roman" charset="0"/>
              </a:rPr>
              <a:t>	need protection from disclosure, tampering, or destruction; </a:t>
            </a:r>
          </a:p>
          <a:p>
            <a:pPr eaLnBrk="1" hangingPunct="1"/>
            <a:r>
              <a:rPr lang="en-US" dirty="0">
                <a:solidFill>
                  <a:srgbClr val="800080"/>
                </a:solidFill>
                <a:latin typeface="Times-Roman" charset="0"/>
              </a:rPr>
              <a:t>	may be notarized or witnessed; </a:t>
            </a:r>
          </a:p>
          <a:p>
            <a:pPr eaLnBrk="1" hangingPunct="1"/>
            <a:r>
              <a:rPr lang="en-US" dirty="0">
                <a:solidFill>
                  <a:srgbClr val="800080"/>
                </a:solidFill>
                <a:latin typeface="Times-Roman" charset="0"/>
              </a:rPr>
              <a:t>	may be recorded or licensed</a:t>
            </a:r>
            <a:endParaRPr lang="en-US" i="1" dirty="0">
              <a:solidFill>
                <a:srgbClr val="0000FF"/>
              </a:solidFill>
              <a:latin typeface="Times-Italic" charset="0"/>
            </a:endParaRPr>
          </a:p>
          <a:p>
            <a:pPr eaLnBrk="1" hangingPunct="1"/>
            <a:endParaRPr lang="en-US" dirty="0"/>
          </a:p>
        </p:txBody>
      </p:sp>
    </p:spTree>
    <p:extLst>
      <p:ext uri="{BB962C8B-B14F-4D97-AF65-F5344CB8AC3E}">
        <p14:creationId xmlns:p14="http://schemas.microsoft.com/office/powerpoint/2010/main" val="2490497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6F28E67-6EFF-41C4-AE33-795A1FBE8F65}" type="slidenum">
              <a:rPr lang="en-AU" smtClean="0"/>
              <a:pPr eaLnBrk="1" hangingPunct="1"/>
              <a:t>9</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dirty="0"/>
          </a:p>
        </p:txBody>
      </p:sp>
    </p:spTree>
    <p:extLst>
      <p:ext uri="{BB962C8B-B14F-4D97-AF65-F5344CB8AC3E}">
        <p14:creationId xmlns:p14="http://schemas.microsoft.com/office/powerpoint/2010/main" val="3788213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49A70F5-1596-4A26-B2D3-07B87FD1B105}" type="slidenum">
              <a:rPr lang="en-AU" smtClean="0"/>
              <a:pPr eaLnBrk="1" hangingPunct="1"/>
              <a:t>10</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Now introduce “Security Mechanism” which are the specific means of implementing one or more security services.</a:t>
            </a:r>
          </a:p>
          <a:p>
            <a:pPr eaLnBrk="1" hangingPunct="1"/>
            <a:r>
              <a:rPr lang="en-US"/>
              <a:t>Note these mechanisms span a wide range of technical components, but one aspect seen in many is the use of cryptographic techniques.</a:t>
            </a:r>
          </a:p>
        </p:txBody>
      </p:sp>
    </p:spTree>
    <p:extLst>
      <p:ext uri="{BB962C8B-B14F-4D97-AF65-F5344CB8AC3E}">
        <p14:creationId xmlns:p14="http://schemas.microsoft.com/office/powerpoint/2010/main" val="423840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tools in parenthesis provide the features specified.</a:t>
            </a:r>
          </a:p>
          <a:p>
            <a:endParaRPr lang="en-US"/>
          </a:p>
        </p:txBody>
      </p:sp>
    </p:spTree>
    <p:extLst>
      <p:ext uri="{BB962C8B-B14F-4D97-AF65-F5344CB8AC3E}">
        <p14:creationId xmlns:p14="http://schemas.microsoft.com/office/powerpoint/2010/main" val="37494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E6434BB-93C4-48DD-88B2-EC5EE0769178}" type="datetime1">
              <a:rPr lang="en-US" smtClean="0"/>
              <a:t>10/10/23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EC42A91-C3F6-4773-A932-345C84A1E16F}"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AD395-D023-40A9-BFD9-89D7951E2201}"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42A91-C3F6-4773-A932-345C84A1E1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1BE396-AE77-4E59-91D2-FA79369982BF}"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42A91-C3F6-4773-A932-345C84A1E1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E0F6C-2CC9-41EF-91B3-8FDDF178CEE5}"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42A91-C3F6-4773-A932-345C84A1E1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19D26-A8A7-4933-952C-39A14BB3594B}"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42A91-C3F6-4773-A932-345C84A1E16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DBC5B82-18D0-47E4-8BD4-F87CCCA0EEE1}"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42A91-C3F6-4773-A932-345C84A1E16F}"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4C2C3A-D418-4709-BD9E-6E59C37EE2E4}" type="datetime1">
              <a:rPr lang="en-US" smtClean="0"/>
              <a:t>10/10/23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42A91-C3F6-4773-A932-345C84A1E1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9DB72C-03C7-4A26-82CB-3CFDF5FA6EB4}" type="datetime1">
              <a:rPr lang="en-US" smtClean="0"/>
              <a:t>10/10/23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42A91-C3F6-4773-A932-345C84A1E1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0959F-31D9-4201-942A-A72E7572C50B}" type="datetime1">
              <a:rPr lang="en-US" smtClean="0"/>
              <a:t>10/10/23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3562583-0D0D-4E1F-B484-7CD42378085B}" type="datetime1">
              <a:rPr lang="en-US" smtClean="0"/>
              <a:t>10/10/23</a:t>
            </a:fld>
            <a:endParaRPr lang="en-US"/>
          </a:p>
        </p:txBody>
      </p:sp>
      <p:sp>
        <p:nvSpPr>
          <p:cNvPr id="7" name="Slide Number Placeholder 6"/>
          <p:cNvSpPr>
            <a:spLocks noGrp="1"/>
          </p:cNvSpPr>
          <p:nvPr>
            <p:ph type="sldNum" sz="quarter" idx="12"/>
          </p:nvPr>
        </p:nvSpPr>
        <p:spPr/>
        <p:txBody>
          <a:bodyPr/>
          <a:lstStyle/>
          <a:p>
            <a:fld id="{CEC42A91-C3F6-4773-A932-345C84A1E16F}"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76AB7F-B5FC-4F7B-AE7F-B17F56C84A07}" type="datetime1">
              <a:rPr lang="en-US" smtClean="0"/>
              <a:t>10/10/23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CEC42A91-C3F6-4773-A932-345C84A1E1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862B93C0-509A-441F-9D61-9F634E6C222B}" type="datetime1">
              <a:rPr lang="en-US" smtClean="0"/>
              <a:t>10/10/23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EC42A91-C3F6-4773-A932-345C84A1E1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hackmageddon.com/"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hackmageddon.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saconference.com/writable/presentations/file_upload/hta-w10-mirai-and-iot-botnet-analysis.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csoonline.com/article/3258748/the-mirai-botnet-explained-how-teen-scammers-and-cctv-cameras-almost-brought-down-the-internet.html" TargetMode="External"/><Relationship Id="rId4" Type="http://schemas.openxmlformats.org/officeDocument/2006/relationships/hyperlink" Target="https://www.imperva.com/blog/malware-analysis-mirai-ddos-botnet/?utm_campaign=Incapsula-move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imperva.com/blog/malware-analysis-mirai-ddos-botnet/?utm_campaign=Incapsula-moved"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calyptix.com/top-threats/top-7-network-attack-types-in-2015-so-fa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8201" y="1524000"/>
            <a:ext cx="3505200" cy="2971800"/>
          </a:xfrm>
        </p:spPr>
        <p:txBody>
          <a:bodyPr>
            <a:normAutofit/>
          </a:bodyPr>
          <a:lstStyle/>
          <a:p>
            <a:pPr algn="ctr"/>
            <a:r>
              <a:rPr lang="en-US" dirty="0"/>
              <a:t>Introduction –</a:t>
            </a:r>
            <a:br>
              <a:rPr lang="en-US" dirty="0"/>
            </a:br>
            <a:br>
              <a:rPr lang="en-US" dirty="0"/>
            </a:br>
            <a:r>
              <a:rPr lang="en-US" sz="5300" dirty="0"/>
              <a:t>Cyber Security</a:t>
            </a:r>
          </a:p>
        </p:txBody>
      </p:sp>
      <p:sp>
        <p:nvSpPr>
          <p:cNvPr id="3" name="Subtitle 2"/>
          <p:cNvSpPr>
            <a:spLocks noGrp="1"/>
          </p:cNvSpPr>
          <p:nvPr>
            <p:ph type="subTitle" idx="1"/>
          </p:nvPr>
        </p:nvSpPr>
        <p:spPr>
          <a:xfrm>
            <a:off x="4733365" y="4724400"/>
            <a:ext cx="3309803" cy="1260629"/>
          </a:xfrm>
        </p:spPr>
        <p:txBody>
          <a:bodyPr/>
          <a:lstStyle/>
          <a:p>
            <a:endParaRPr lang="en-US" dirty="0"/>
          </a:p>
          <a:p>
            <a:pPr algn="ctr"/>
            <a:r>
              <a:rPr lang="en-US" dirty="0"/>
              <a:t>Dr. Arshad Farhad</a:t>
            </a:r>
          </a:p>
          <a:p>
            <a:endParaRPr lang="en-US" dirty="0"/>
          </a:p>
        </p:txBody>
      </p:sp>
      <p:sp>
        <p:nvSpPr>
          <p:cNvPr id="4" name="Slide Number Placeholder 3"/>
          <p:cNvSpPr>
            <a:spLocks noGrp="1"/>
          </p:cNvSpPr>
          <p:nvPr>
            <p:ph type="sldNum" sz="quarter" idx="12"/>
          </p:nvPr>
        </p:nvSpPr>
        <p:spPr/>
        <p:txBody>
          <a:bodyPr/>
          <a:lstStyle/>
          <a:p>
            <a:fld id="{CEC42A91-C3F6-4773-A932-345C84A1E16F}" type="slidenum">
              <a:rPr lang="en-US" smtClean="0"/>
              <a:t>1</a:t>
            </a:fld>
            <a:endParaRPr lang="en-US"/>
          </a:p>
        </p:txBody>
      </p:sp>
    </p:spTree>
    <p:extLst>
      <p:ext uri="{BB962C8B-B14F-4D97-AF65-F5344CB8AC3E}">
        <p14:creationId xmlns:p14="http://schemas.microsoft.com/office/powerpoint/2010/main" val="15481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043490" y="1027664"/>
            <a:ext cx="7024744" cy="801136"/>
          </a:xfrm>
        </p:spPr>
        <p:txBody>
          <a:bodyPr/>
          <a:lstStyle/>
          <a:p>
            <a:pPr eaLnBrk="1" hangingPunct="1"/>
            <a:r>
              <a:rPr lang="en-US" dirty="0"/>
              <a:t>Security Mechanisms</a:t>
            </a:r>
            <a:endParaRPr lang="en-AU" dirty="0"/>
          </a:p>
        </p:txBody>
      </p:sp>
      <p:sp>
        <p:nvSpPr>
          <p:cNvPr id="11268" name="Rectangle 3"/>
          <p:cNvSpPr>
            <a:spLocks noGrp="1" noChangeArrowheads="1"/>
          </p:cNvSpPr>
          <p:nvPr>
            <p:ph type="body" idx="1"/>
          </p:nvPr>
        </p:nvSpPr>
        <p:spPr/>
        <p:txBody>
          <a:bodyPr>
            <a:normAutofit/>
          </a:bodyPr>
          <a:lstStyle/>
          <a:p>
            <a:pPr marL="68580" indent="0" eaLnBrk="1" hangingPunct="1">
              <a:lnSpc>
                <a:spcPct val="90000"/>
              </a:lnSpc>
              <a:buNone/>
            </a:pPr>
            <a:endParaRPr lang="en-US" dirty="0"/>
          </a:p>
          <a:p>
            <a:pPr eaLnBrk="1" hangingPunct="1">
              <a:lnSpc>
                <a:spcPct val="90000"/>
              </a:lnSpc>
            </a:pPr>
            <a:r>
              <a:rPr lang="en-US" dirty="0"/>
              <a:t>feature designed to detect, prevent, or recover from a security attack</a:t>
            </a:r>
            <a:endParaRPr lang="en-AU" dirty="0"/>
          </a:p>
          <a:p>
            <a:pPr eaLnBrk="1" hangingPunct="1">
              <a:lnSpc>
                <a:spcPct val="90000"/>
              </a:lnSpc>
            </a:pPr>
            <a:r>
              <a:rPr lang="en-AU" dirty="0"/>
              <a:t>no single mechanism that will support all services required</a:t>
            </a:r>
          </a:p>
          <a:p>
            <a:pPr eaLnBrk="1" hangingPunct="1">
              <a:lnSpc>
                <a:spcPct val="90000"/>
              </a:lnSpc>
            </a:pPr>
            <a:r>
              <a:rPr lang="en-US" dirty="0"/>
              <a:t>however </a:t>
            </a:r>
            <a:r>
              <a:rPr lang="en-AU" dirty="0"/>
              <a:t>one particular element underlies many of the security mechanisms in use:</a:t>
            </a:r>
          </a:p>
          <a:p>
            <a:pPr lvl="1" eaLnBrk="1" hangingPunct="1">
              <a:lnSpc>
                <a:spcPct val="90000"/>
              </a:lnSpc>
            </a:pPr>
            <a:r>
              <a:rPr lang="en-AU" b="1" dirty="0"/>
              <a:t>cryptographic techniques</a:t>
            </a:r>
            <a:endParaRPr lang="en-AU" dirty="0"/>
          </a:p>
          <a:p>
            <a:pPr eaLnBrk="1" hangingPunct="1">
              <a:lnSpc>
                <a:spcPct val="90000"/>
              </a:lnSpc>
            </a:pPr>
            <a:r>
              <a:rPr lang="en-US" dirty="0"/>
              <a:t>hence our focus on this topic</a:t>
            </a:r>
            <a:endParaRPr lang="en-AU" dirty="0"/>
          </a:p>
          <a:p>
            <a:pPr eaLnBrk="1" hangingPunct="1">
              <a:lnSpc>
                <a:spcPct val="90000"/>
              </a:lnSpc>
            </a:pPr>
            <a:endParaRPr lang="en-AU" dirty="0"/>
          </a:p>
        </p:txBody>
      </p:sp>
      <p:sp>
        <p:nvSpPr>
          <p:cNvPr id="2" name="Slide Number Placeholder 1"/>
          <p:cNvSpPr>
            <a:spLocks noGrp="1"/>
          </p:cNvSpPr>
          <p:nvPr>
            <p:ph type="sldNum" sz="quarter" idx="12"/>
          </p:nvPr>
        </p:nvSpPr>
        <p:spPr/>
        <p:txBody>
          <a:bodyPr/>
          <a:lstStyle/>
          <a:p>
            <a:fld id="{CEC42A91-C3F6-4773-A932-345C84A1E16F}" type="slidenum">
              <a:rPr lang="en-US" smtClean="0"/>
              <a:t>10</a:t>
            </a:fld>
            <a:endParaRPr lang="en-US"/>
          </a:p>
        </p:txBody>
      </p:sp>
    </p:spTree>
    <p:extLst>
      <p:ext uri="{BB962C8B-B14F-4D97-AF65-F5344CB8AC3E}">
        <p14:creationId xmlns:p14="http://schemas.microsoft.com/office/powerpoint/2010/main" val="176738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63745" y="1717675"/>
            <a:ext cx="3470275" cy="568325"/>
          </a:xfrm>
        </p:spPr>
        <p:txBody>
          <a:bodyPr>
            <a:noAutofit/>
          </a:bodyPr>
          <a:lstStyle/>
          <a:p>
            <a:pPr eaLnBrk="1" hangingPunct="1"/>
            <a:r>
              <a:rPr lang="en-US" sz="2400" dirty="0"/>
              <a:t>Data Privacy in communication … Services &amp; Mechanisms</a:t>
            </a:r>
          </a:p>
        </p:txBody>
      </p:sp>
      <p:sp>
        <p:nvSpPr>
          <p:cNvPr id="38915" name="Rectangle 3"/>
          <p:cNvSpPr>
            <a:spLocks noGrp="1" noChangeArrowheads="1"/>
          </p:cNvSpPr>
          <p:nvPr>
            <p:ph type="body" sz="half" idx="4294967295"/>
          </p:nvPr>
        </p:nvSpPr>
        <p:spPr>
          <a:xfrm>
            <a:off x="457200" y="685800"/>
            <a:ext cx="4191000" cy="5410200"/>
          </a:xfrm>
          <a:prstGeom prst="rect">
            <a:avLst/>
          </a:prstGeom>
        </p:spPr>
        <p:txBody>
          <a:bodyPr>
            <a:noAutofit/>
          </a:bodyPr>
          <a:lstStyle/>
          <a:p>
            <a:pPr eaLnBrk="1" hangingPunct="1">
              <a:lnSpc>
                <a:spcPct val="80000"/>
              </a:lnSpc>
            </a:pPr>
            <a:r>
              <a:rPr lang="en-US" b="1" dirty="0"/>
              <a:t>Confidentiality</a:t>
            </a:r>
            <a:r>
              <a:rPr lang="en-US" dirty="0"/>
              <a:t>:  Unauthorized parties cannot access information (-&gt;Secret Key Encryption)</a:t>
            </a:r>
            <a:endParaRPr lang="en-US" b="1" dirty="0"/>
          </a:p>
          <a:p>
            <a:pPr eaLnBrk="1" hangingPunct="1">
              <a:lnSpc>
                <a:spcPct val="80000"/>
              </a:lnSpc>
            </a:pPr>
            <a:r>
              <a:rPr lang="en-US" b="1" dirty="0"/>
              <a:t>Authenticity</a:t>
            </a:r>
            <a:r>
              <a:rPr lang="en-US" dirty="0"/>
              <a:t>: Ensuring that the actual sender is the claimed sender. (-&gt;Public Key Encryption)</a:t>
            </a:r>
            <a:endParaRPr lang="en-US" b="1" dirty="0"/>
          </a:p>
          <a:p>
            <a:pPr eaLnBrk="1" hangingPunct="1">
              <a:lnSpc>
                <a:spcPct val="80000"/>
              </a:lnSpc>
            </a:pPr>
            <a:r>
              <a:rPr lang="en-US" b="1" dirty="0"/>
              <a:t>Integrity</a:t>
            </a:r>
            <a:r>
              <a:rPr lang="en-US" dirty="0"/>
              <a:t>: Ensuring that the message was not modified in transmission. (-&gt;Hashing)</a:t>
            </a:r>
          </a:p>
          <a:p>
            <a:pPr eaLnBrk="1" hangingPunct="1">
              <a:lnSpc>
                <a:spcPct val="80000"/>
              </a:lnSpc>
            </a:pPr>
            <a:r>
              <a:rPr lang="en-US" b="1" dirty="0"/>
              <a:t>Nonrepudiation</a:t>
            </a:r>
            <a:r>
              <a:rPr lang="en-US" dirty="0"/>
              <a:t>: Ensuring that sender cannot deny sending a message at a later time. (-&gt;Digital Signature)</a:t>
            </a:r>
          </a:p>
        </p:txBody>
      </p:sp>
      <p:grpSp>
        <p:nvGrpSpPr>
          <p:cNvPr id="2" name="Group 1"/>
          <p:cNvGrpSpPr/>
          <p:nvPr/>
        </p:nvGrpSpPr>
        <p:grpSpPr>
          <a:xfrm>
            <a:off x="4953000" y="2351088"/>
            <a:ext cx="1771650" cy="1701800"/>
            <a:chOff x="4953000" y="2351088"/>
            <a:chExt cx="1771650" cy="1701800"/>
          </a:xfrm>
        </p:grpSpPr>
        <p:sp>
          <p:nvSpPr>
            <p:cNvPr id="38916" name="Line 4"/>
            <p:cNvSpPr>
              <a:spLocks noChangeShapeType="1"/>
            </p:cNvSpPr>
            <p:nvPr/>
          </p:nvSpPr>
          <p:spPr bwMode="auto">
            <a:xfrm>
              <a:off x="5426075" y="3000375"/>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17" name="Text Box 5"/>
            <p:cNvSpPr txBox="1">
              <a:spLocks noChangeArrowheads="1"/>
            </p:cNvSpPr>
            <p:nvPr/>
          </p:nvSpPr>
          <p:spPr bwMode="auto">
            <a:xfrm>
              <a:off x="4953000" y="2351088"/>
              <a:ext cx="177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b="1" i="0" dirty="0">
                  <a:solidFill>
                    <a:srgbClr val="FF0066"/>
                  </a:solidFill>
                </a:rPr>
                <a:t>Confidentiality</a:t>
              </a:r>
            </a:p>
            <a:p>
              <a:r>
                <a:rPr lang="en-US" i="0" dirty="0"/>
                <a:t>   Joe</a:t>
              </a:r>
            </a:p>
          </p:txBody>
        </p:sp>
        <p:sp>
          <p:nvSpPr>
            <p:cNvPr id="38918" name="Line 6"/>
            <p:cNvSpPr>
              <a:spLocks noChangeShapeType="1"/>
            </p:cNvSpPr>
            <p:nvPr/>
          </p:nvSpPr>
          <p:spPr bwMode="auto">
            <a:xfrm>
              <a:off x="5426075" y="315277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19" name="Text Box 7"/>
            <p:cNvSpPr txBox="1">
              <a:spLocks noChangeArrowheads="1"/>
            </p:cNvSpPr>
            <p:nvPr/>
          </p:nvSpPr>
          <p:spPr bwMode="auto">
            <a:xfrm>
              <a:off x="5045075" y="3686175"/>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i="0"/>
                <a:t>  Ann</a:t>
              </a:r>
            </a:p>
          </p:txBody>
        </p:sp>
        <p:sp>
          <p:nvSpPr>
            <p:cNvPr id="38920" name="Text Box 8"/>
            <p:cNvSpPr txBox="1">
              <a:spLocks noChangeArrowheads="1"/>
            </p:cNvSpPr>
            <p:nvPr/>
          </p:nvSpPr>
          <p:spPr bwMode="auto">
            <a:xfrm>
              <a:off x="5867400" y="296068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i="0"/>
                <a:t>Bill</a:t>
              </a:r>
            </a:p>
          </p:txBody>
        </p:sp>
      </p:grpSp>
      <p:grpSp>
        <p:nvGrpSpPr>
          <p:cNvPr id="3" name="Group 2"/>
          <p:cNvGrpSpPr/>
          <p:nvPr/>
        </p:nvGrpSpPr>
        <p:grpSpPr>
          <a:xfrm>
            <a:off x="6629400" y="3036888"/>
            <a:ext cx="2012950" cy="1473200"/>
            <a:chOff x="6629400" y="3036888"/>
            <a:chExt cx="2012950" cy="1473200"/>
          </a:xfrm>
        </p:grpSpPr>
        <p:sp>
          <p:nvSpPr>
            <p:cNvPr id="38921" name="Text Box 9"/>
            <p:cNvSpPr txBox="1">
              <a:spLocks noChangeArrowheads="1"/>
            </p:cNvSpPr>
            <p:nvPr/>
          </p:nvSpPr>
          <p:spPr bwMode="auto">
            <a:xfrm>
              <a:off x="6629400" y="3036888"/>
              <a:ext cx="150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b="1" i="0">
                  <a:solidFill>
                    <a:srgbClr val="FF0066"/>
                  </a:solidFill>
                </a:rPr>
                <a:t>Authenticity</a:t>
              </a:r>
            </a:p>
          </p:txBody>
        </p:sp>
        <p:sp>
          <p:nvSpPr>
            <p:cNvPr id="38922" name="Line 10"/>
            <p:cNvSpPr>
              <a:spLocks noChangeShapeType="1"/>
            </p:cNvSpPr>
            <p:nvPr/>
          </p:nvSpPr>
          <p:spPr bwMode="auto">
            <a:xfrm>
              <a:off x="7102475" y="368617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3" name="Text Box 11"/>
            <p:cNvSpPr txBox="1">
              <a:spLocks noChangeArrowheads="1"/>
            </p:cNvSpPr>
            <p:nvPr/>
          </p:nvSpPr>
          <p:spPr bwMode="auto">
            <a:xfrm>
              <a:off x="6705600" y="3265488"/>
              <a:ext cx="193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i="0" dirty="0"/>
                <a:t>Joe (Actually Bill)</a:t>
              </a:r>
            </a:p>
          </p:txBody>
        </p:sp>
        <p:sp>
          <p:nvSpPr>
            <p:cNvPr id="38924" name="Text Box 12"/>
            <p:cNvSpPr txBox="1">
              <a:spLocks noChangeArrowheads="1"/>
            </p:cNvSpPr>
            <p:nvPr/>
          </p:nvSpPr>
          <p:spPr bwMode="auto">
            <a:xfrm>
              <a:off x="6797675" y="4143375"/>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i="0"/>
                <a:t>Ann</a:t>
              </a:r>
            </a:p>
          </p:txBody>
        </p:sp>
      </p:grpSp>
      <p:grpSp>
        <p:nvGrpSpPr>
          <p:cNvPr id="4" name="Group 3"/>
          <p:cNvGrpSpPr/>
          <p:nvPr/>
        </p:nvGrpSpPr>
        <p:grpSpPr>
          <a:xfrm>
            <a:off x="6705600" y="4713288"/>
            <a:ext cx="2025650" cy="1890712"/>
            <a:chOff x="6705600" y="4713288"/>
            <a:chExt cx="2025650" cy="1890712"/>
          </a:xfrm>
        </p:grpSpPr>
        <p:sp>
          <p:nvSpPr>
            <p:cNvPr id="38929" name="Text Box 17"/>
            <p:cNvSpPr txBox="1">
              <a:spLocks noChangeArrowheads="1"/>
            </p:cNvSpPr>
            <p:nvPr/>
          </p:nvSpPr>
          <p:spPr bwMode="auto">
            <a:xfrm>
              <a:off x="6705600" y="4713288"/>
              <a:ext cx="2025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b="1" i="0" dirty="0">
                  <a:solidFill>
                    <a:srgbClr val="FF0066"/>
                  </a:solidFill>
                </a:rPr>
                <a:t>Non-Repudiation</a:t>
              </a:r>
            </a:p>
            <a:p>
              <a:r>
                <a:rPr lang="en-US" i="0" dirty="0"/>
                <a:t>   Joe</a:t>
              </a:r>
            </a:p>
          </p:txBody>
        </p:sp>
        <p:sp>
          <p:nvSpPr>
            <p:cNvPr id="38930" name="Line 18"/>
            <p:cNvSpPr>
              <a:spLocks noChangeShapeType="1"/>
            </p:cNvSpPr>
            <p:nvPr/>
          </p:nvSpPr>
          <p:spPr bwMode="auto">
            <a:xfrm flipV="1">
              <a:off x="7178675" y="5286375"/>
              <a:ext cx="0" cy="1066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1" name="Text Box 19"/>
            <p:cNvSpPr txBox="1">
              <a:spLocks noChangeArrowheads="1"/>
            </p:cNvSpPr>
            <p:nvPr/>
          </p:nvSpPr>
          <p:spPr bwMode="auto">
            <a:xfrm>
              <a:off x="6858000" y="6237288"/>
              <a:ext cx="59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i="0"/>
                <a:t>Ann</a:t>
              </a:r>
            </a:p>
          </p:txBody>
        </p:sp>
      </p:grpSp>
      <p:grpSp>
        <p:nvGrpSpPr>
          <p:cNvPr id="5" name="Group 4"/>
          <p:cNvGrpSpPr/>
          <p:nvPr/>
        </p:nvGrpSpPr>
        <p:grpSpPr>
          <a:xfrm>
            <a:off x="5045075" y="4371975"/>
            <a:ext cx="1085850" cy="1738313"/>
            <a:chOff x="5045075" y="4371975"/>
            <a:chExt cx="1085850" cy="1738313"/>
          </a:xfrm>
        </p:grpSpPr>
        <p:sp>
          <p:nvSpPr>
            <p:cNvPr id="38925" name="Line 13"/>
            <p:cNvSpPr>
              <a:spLocks noChangeShapeType="1"/>
            </p:cNvSpPr>
            <p:nvPr/>
          </p:nvSpPr>
          <p:spPr bwMode="auto">
            <a:xfrm flipH="1">
              <a:off x="5426075" y="4945063"/>
              <a:ext cx="15875" cy="3413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Text Box 14"/>
            <p:cNvSpPr txBox="1">
              <a:spLocks noChangeArrowheads="1"/>
            </p:cNvSpPr>
            <p:nvPr/>
          </p:nvSpPr>
          <p:spPr bwMode="auto">
            <a:xfrm>
              <a:off x="5273675" y="5210175"/>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i="0"/>
                <a:t>    Bill</a:t>
              </a:r>
            </a:p>
          </p:txBody>
        </p:sp>
        <p:sp>
          <p:nvSpPr>
            <p:cNvPr id="38927" name="Text Box 15"/>
            <p:cNvSpPr txBox="1">
              <a:spLocks noChangeArrowheads="1"/>
            </p:cNvSpPr>
            <p:nvPr/>
          </p:nvSpPr>
          <p:spPr bwMode="auto">
            <a:xfrm>
              <a:off x="5045075" y="4371975"/>
              <a:ext cx="108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b="1" i="0" dirty="0">
                  <a:solidFill>
                    <a:srgbClr val="FF0066"/>
                  </a:solidFill>
                </a:rPr>
                <a:t>Integrity</a:t>
              </a:r>
            </a:p>
            <a:p>
              <a:r>
                <a:rPr lang="en-US" i="0" dirty="0"/>
                <a:t>  Joe</a:t>
              </a:r>
            </a:p>
          </p:txBody>
        </p:sp>
        <p:sp>
          <p:nvSpPr>
            <p:cNvPr id="38928" name="Text Box 16"/>
            <p:cNvSpPr txBox="1">
              <a:spLocks noChangeArrowheads="1"/>
            </p:cNvSpPr>
            <p:nvPr/>
          </p:nvSpPr>
          <p:spPr bwMode="auto">
            <a:xfrm>
              <a:off x="5121275" y="5743575"/>
              <a:ext cx="590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i="0"/>
                <a:t>Ann</a:t>
              </a:r>
            </a:p>
          </p:txBody>
        </p:sp>
        <p:sp>
          <p:nvSpPr>
            <p:cNvPr id="38932" name="Line 20"/>
            <p:cNvSpPr>
              <a:spLocks noChangeShapeType="1"/>
            </p:cNvSpPr>
            <p:nvPr/>
          </p:nvSpPr>
          <p:spPr bwMode="auto">
            <a:xfrm>
              <a:off x="5426075" y="5438775"/>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3" name="Line 21"/>
            <p:cNvSpPr>
              <a:spLocks noChangeShapeType="1"/>
            </p:cNvSpPr>
            <p:nvPr/>
          </p:nvSpPr>
          <p:spPr bwMode="auto">
            <a:xfrm>
              <a:off x="5426075" y="528637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4" name="Line 22"/>
            <p:cNvSpPr>
              <a:spLocks noChangeShapeType="1"/>
            </p:cNvSpPr>
            <p:nvPr/>
          </p:nvSpPr>
          <p:spPr bwMode="auto">
            <a:xfrm flipH="1">
              <a:off x="5426075" y="5438775"/>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8935" name="Text Box 23"/>
          <p:cNvSpPr txBox="1">
            <a:spLocks noChangeArrowheads="1"/>
          </p:cNvSpPr>
          <p:nvPr/>
        </p:nvSpPr>
        <p:spPr bwMode="auto">
          <a:xfrm>
            <a:off x="7559675" y="1628775"/>
            <a:ext cx="48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i="1">
                <a:solidFill>
                  <a:schemeClr val="tx1"/>
                </a:solidFill>
                <a:latin typeface="Arial" pitchFamily="34" charset="0"/>
              </a:defRPr>
            </a:lvl1pPr>
            <a:lvl2pPr marL="742950" indent="-285750">
              <a:defRPr i="1">
                <a:solidFill>
                  <a:schemeClr val="tx1"/>
                </a:solidFill>
                <a:latin typeface="Arial" pitchFamily="34" charset="0"/>
              </a:defRPr>
            </a:lvl2pPr>
            <a:lvl3pPr marL="1143000" indent="-228600">
              <a:defRPr i="1">
                <a:solidFill>
                  <a:schemeClr val="tx1"/>
                </a:solidFill>
                <a:latin typeface="Arial" pitchFamily="34" charset="0"/>
              </a:defRPr>
            </a:lvl3pPr>
            <a:lvl4pPr marL="1600200" indent="-228600">
              <a:defRPr i="1">
                <a:solidFill>
                  <a:schemeClr val="tx1"/>
                </a:solidFill>
                <a:latin typeface="Arial" pitchFamily="34" charset="0"/>
              </a:defRPr>
            </a:lvl4pPr>
            <a:lvl5pPr marL="2057400" indent="-228600">
              <a:defRPr i="1">
                <a:solidFill>
                  <a:schemeClr val="tx1"/>
                </a:solidFill>
                <a:latin typeface="Arial" pitchFamily="34" charset="0"/>
              </a:defRPr>
            </a:lvl5pPr>
            <a:lvl6pPr marL="2514600" indent="-228600" eaLnBrk="0" fontAlgn="base" hangingPunct="0">
              <a:spcBef>
                <a:spcPct val="0"/>
              </a:spcBef>
              <a:spcAft>
                <a:spcPct val="0"/>
              </a:spcAft>
              <a:defRPr i="1">
                <a:solidFill>
                  <a:schemeClr val="tx1"/>
                </a:solidFill>
                <a:latin typeface="Arial" pitchFamily="34" charset="0"/>
              </a:defRPr>
            </a:lvl6pPr>
            <a:lvl7pPr marL="2971800" indent="-228600" eaLnBrk="0" fontAlgn="base" hangingPunct="0">
              <a:spcBef>
                <a:spcPct val="0"/>
              </a:spcBef>
              <a:spcAft>
                <a:spcPct val="0"/>
              </a:spcAft>
              <a:defRPr i="1">
                <a:solidFill>
                  <a:schemeClr val="tx1"/>
                </a:solidFill>
                <a:latin typeface="Arial" pitchFamily="34" charset="0"/>
              </a:defRPr>
            </a:lvl7pPr>
            <a:lvl8pPr marL="3429000" indent="-228600" eaLnBrk="0" fontAlgn="base" hangingPunct="0">
              <a:spcBef>
                <a:spcPct val="0"/>
              </a:spcBef>
              <a:spcAft>
                <a:spcPct val="0"/>
              </a:spcAft>
              <a:defRPr i="1">
                <a:solidFill>
                  <a:schemeClr val="tx1"/>
                </a:solidFill>
                <a:latin typeface="Arial" pitchFamily="34" charset="0"/>
              </a:defRPr>
            </a:lvl8pPr>
            <a:lvl9pPr marL="3886200" indent="-228600" eaLnBrk="0" fontAlgn="base" hangingPunct="0">
              <a:spcBef>
                <a:spcPct val="0"/>
              </a:spcBef>
              <a:spcAft>
                <a:spcPct val="0"/>
              </a:spcAft>
              <a:defRPr i="1">
                <a:solidFill>
                  <a:schemeClr val="tx1"/>
                </a:solidFill>
                <a:latin typeface="Arial" pitchFamily="34" charset="0"/>
              </a:defRPr>
            </a:lvl9pPr>
          </a:lstStyle>
          <a:p>
            <a:r>
              <a:rPr lang="en-US" i="0"/>
              <a:t>Bill</a:t>
            </a:r>
          </a:p>
        </p:txBody>
      </p:sp>
      <p:pic>
        <p:nvPicPr>
          <p:cNvPr id="38936" name="Picture 24" descr="MMj0365263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026275" y="1998663"/>
            <a:ext cx="15240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fld id="{CEC42A91-C3F6-4773-A932-345C84A1E16F}" type="slidenum">
              <a:rPr lang="en-US" smtClean="0"/>
              <a:t>11</a:t>
            </a:fld>
            <a:endParaRPr lang="en-US"/>
          </a:p>
        </p:txBody>
      </p:sp>
    </p:spTree>
    <p:extLst>
      <p:ext uri="{BB962C8B-B14F-4D97-AF65-F5344CB8AC3E}">
        <p14:creationId xmlns:p14="http://schemas.microsoft.com/office/powerpoint/2010/main" val="100706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1000"/>
                                        <p:tgtEl>
                                          <p:spTgt spid="38915">
                                            <p:txEl>
                                              <p:pRg st="0" end="0"/>
                                            </p:txEl>
                                          </p:spTgt>
                                        </p:tgtEl>
                                      </p:cBhvr>
                                    </p:animEffect>
                                    <p:anim calcmode="lin" valueType="num">
                                      <p:cBhvr>
                                        <p:cTn id="8" dur="10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9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8915">
                                            <p:txEl>
                                              <p:pRg st="1" end="1"/>
                                            </p:txEl>
                                          </p:spTgt>
                                        </p:tgtEl>
                                        <p:attrNameLst>
                                          <p:attrName>style.visibility</p:attrName>
                                        </p:attrNameLst>
                                      </p:cBhvr>
                                      <p:to>
                                        <p:strVal val="visible"/>
                                      </p:to>
                                    </p:set>
                                    <p:animEffect transition="in" filter="fade">
                                      <p:cBhvr>
                                        <p:cTn id="19" dur="1000"/>
                                        <p:tgtEl>
                                          <p:spTgt spid="38915">
                                            <p:txEl>
                                              <p:pRg st="1" end="1"/>
                                            </p:txEl>
                                          </p:spTgt>
                                        </p:tgtEl>
                                      </p:cBhvr>
                                    </p:animEffect>
                                    <p:anim calcmode="lin" valueType="num">
                                      <p:cBhvr>
                                        <p:cTn id="20" dur="10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891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8915">
                                            <p:txEl>
                                              <p:pRg st="2" end="2"/>
                                            </p:txEl>
                                          </p:spTgt>
                                        </p:tgtEl>
                                        <p:attrNameLst>
                                          <p:attrName>style.visibility</p:attrName>
                                        </p:attrNameLst>
                                      </p:cBhvr>
                                      <p:to>
                                        <p:strVal val="visible"/>
                                      </p:to>
                                    </p:set>
                                    <p:animEffect transition="in" filter="fade">
                                      <p:cBhvr>
                                        <p:cTn id="31" dur="1000"/>
                                        <p:tgtEl>
                                          <p:spTgt spid="38915">
                                            <p:txEl>
                                              <p:pRg st="2" end="2"/>
                                            </p:txEl>
                                          </p:spTgt>
                                        </p:tgtEl>
                                      </p:cBhvr>
                                    </p:animEffect>
                                    <p:anim calcmode="lin" valueType="num">
                                      <p:cBhvr>
                                        <p:cTn id="32" dur="10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38915">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8915">
                                            <p:txEl>
                                              <p:pRg st="3" end="3"/>
                                            </p:txEl>
                                          </p:spTgt>
                                        </p:tgtEl>
                                        <p:attrNameLst>
                                          <p:attrName>style.visibility</p:attrName>
                                        </p:attrNameLst>
                                      </p:cBhvr>
                                      <p:to>
                                        <p:strVal val="visible"/>
                                      </p:to>
                                    </p:set>
                                    <p:animEffect transition="in" filter="fade">
                                      <p:cBhvr>
                                        <p:cTn id="43" dur="1000"/>
                                        <p:tgtEl>
                                          <p:spTgt spid="38915">
                                            <p:txEl>
                                              <p:pRg st="3" end="3"/>
                                            </p:txEl>
                                          </p:spTgt>
                                        </p:tgtEl>
                                      </p:cBhvr>
                                    </p:animEffect>
                                    <p:anim calcmode="lin" valueType="num">
                                      <p:cBhvr>
                                        <p:cTn id="44" dur="10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8915">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043490" y="1027664"/>
            <a:ext cx="7024744" cy="420136"/>
          </a:xfrm>
        </p:spPr>
        <p:txBody>
          <a:bodyPr>
            <a:normAutofit fontScale="90000"/>
          </a:bodyPr>
          <a:lstStyle/>
          <a:p>
            <a:pPr eaLnBrk="1" hangingPunct="1"/>
            <a:r>
              <a:rPr lang="en-US" dirty="0"/>
              <a:t>Model for Security</a:t>
            </a:r>
            <a:endParaRPr lang="en-AU" dirty="0"/>
          </a:p>
        </p:txBody>
      </p:sp>
      <p:pic>
        <p:nvPicPr>
          <p:cNvPr id="13316"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981200"/>
            <a:ext cx="8077200" cy="4232429"/>
          </a:xfrm>
          <a:noFill/>
        </p:spPr>
      </p:pic>
      <p:sp>
        <p:nvSpPr>
          <p:cNvPr id="2" name="Slide Number Placeholder 1"/>
          <p:cNvSpPr>
            <a:spLocks noGrp="1"/>
          </p:cNvSpPr>
          <p:nvPr>
            <p:ph type="sldNum" sz="quarter" idx="12"/>
          </p:nvPr>
        </p:nvSpPr>
        <p:spPr/>
        <p:txBody>
          <a:bodyPr/>
          <a:lstStyle/>
          <a:p>
            <a:fld id="{CEC42A91-C3F6-4773-A932-345C84A1E16F}" type="slidenum">
              <a:rPr lang="en-US" smtClean="0"/>
              <a:t>12</a:t>
            </a:fld>
            <a:endParaRPr lang="en-US"/>
          </a:p>
        </p:txBody>
      </p:sp>
    </p:spTree>
    <p:extLst>
      <p:ext uri="{BB962C8B-B14F-4D97-AF65-F5344CB8AC3E}">
        <p14:creationId xmlns:p14="http://schemas.microsoft.com/office/powerpoint/2010/main" val="63131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43490" y="1027664"/>
            <a:ext cx="7024744" cy="801136"/>
          </a:xfrm>
        </p:spPr>
        <p:txBody>
          <a:bodyPr/>
          <a:lstStyle/>
          <a:p>
            <a:pPr eaLnBrk="1" hangingPunct="1"/>
            <a:r>
              <a:rPr lang="en-US" dirty="0"/>
              <a:t>Model for Security</a:t>
            </a:r>
            <a:endParaRPr lang="en-AU" dirty="0"/>
          </a:p>
        </p:txBody>
      </p:sp>
      <p:sp>
        <p:nvSpPr>
          <p:cNvPr id="14340" name="Rectangle 3"/>
          <p:cNvSpPr>
            <a:spLocks noGrp="1" noChangeArrowheads="1"/>
          </p:cNvSpPr>
          <p:nvPr>
            <p:ph type="body" idx="1"/>
          </p:nvPr>
        </p:nvSpPr>
        <p:spPr/>
        <p:txBody>
          <a:bodyPr>
            <a:normAutofit/>
          </a:bodyPr>
          <a:lstStyle/>
          <a:p>
            <a:pPr marL="609600" indent="-609600" eaLnBrk="1" hangingPunct="1">
              <a:lnSpc>
                <a:spcPct val="90000"/>
              </a:lnSpc>
            </a:pPr>
            <a:r>
              <a:rPr lang="en-AU" sz="2800" dirty="0"/>
              <a:t>using this model requires us to: </a:t>
            </a:r>
          </a:p>
          <a:p>
            <a:pPr marL="990600" lvl="1" indent="-533400" eaLnBrk="1" hangingPunct="1">
              <a:lnSpc>
                <a:spcPct val="90000"/>
              </a:lnSpc>
              <a:buFont typeface="Times" charset="0"/>
              <a:buAutoNum type="arabicPeriod"/>
            </a:pPr>
            <a:r>
              <a:rPr lang="en-AU" sz="2400" dirty="0"/>
              <a:t>design a suitable algorithm for the security transformation </a:t>
            </a:r>
          </a:p>
          <a:p>
            <a:pPr marL="990600" lvl="1" indent="-533400" eaLnBrk="1" hangingPunct="1">
              <a:lnSpc>
                <a:spcPct val="90000"/>
              </a:lnSpc>
              <a:buFont typeface="Times" charset="0"/>
              <a:buAutoNum type="arabicPeriod"/>
            </a:pPr>
            <a:r>
              <a:rPr lang="en-AU" sz="2400" dirty="0"/>
              <a:t>generate the secret information (keys) used by the algorithm </a:t>
            </a:r>
          </a:p>
          <a:p>
            <a:pPr marL="990600" lvl="1" indent="-533400" eaLnBrk="1" hangingPunct="1">
              <a:lnSpc>
                <a:spcPct val="90000"/>
              </a:lnSpc>
              <a:buFont typeface="Times" charset="0"/>
              <a:buAutoNum type="arabicPeriod"/>
            </a:pPr>
            <a:r>
              <a:rPr lang="en-AU" sz="2400" dirty="0"/>
              <a:t>develop methods to distribute and share the secret information </a:t>
            </a:r>
          </a:p>
        </p:txBody>
      </p:sp>
      <p:sp>
        <p:nvSpPr>
          <p:cNvPr id="2" name="Slide Number Placeholder 1"/>
          <p:cNvSpPr>
            <a:spLocks noGrp="1"/>
          </p:cNvSpPr>
          <p:nvPr>
            <p:ph type="sldNum" sz="quarter" idx="12"/>
          </p:nvPr>
        </p:nvSpPr>
        <p:spPr/>
        <p:txBody>
          <a:bodyPr/>
          <a:lstStyle/>
          <a:p>
            <a:fld id="{CEC42A91-C3F6-4773-A932-345C84A1E16F}" type="slidenum">
              <a:rPr lang="en-US" smtClean="0"/>
              <a:t>13</a:t>
            </a:fld>
            <a:endParaRPr lang="en-US"/>
          </a:p>
        </p:txBody>
      </p:sp>
    </p:spTree>
    <p:extLst>
      <p:ext uri="{BB962C8B-B14F-4D97-AF65-F5344CB8AC3E}">
        <p14:creationId xmlns:p14="http://schemas.microsoft.com/office/powerpoint/2010/main" val="373794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838200" y="1027664"/>
            <a:ext cx="7620000" cy="724936"/>
          </a:xfrm>
        </p:spPr>
        <p:txBody>
          <a:bodyPr>
            <a:normAutofit/>
          </a:bodyPr>
          <a:lstStyle/>
          <a:p>
            <a:pPr eaLnBrk="1" hangingPunct="1"/>
            <a:r>
              <a:rPr lang="en-US" sz="3200" dirty="0"/>
              <a:t>Model for Network Access Security</a:t>
            </a:r>
            <a:endParaRPr lang="en-AU" sz="3200" dirty="0"/>
          </a:p>
        </p:txBody>
      </p:sp>
      <p:pic>
        <p:nvPicPr>
          <p:cNvPr id="1536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68313" y="1844675"/>
            <a:ext cx="8229600" cy="4525963"/>
          </a:xfrm>
        </p:spPr>
      </p:pic>
      <p:sp>
        <p:nvSpPr>
          <p:cNvPr id="2" name="Slide Number Placeholder 1"/>
          <p:cNvSpPr>
            <a:spLocks noGrp="1"/>
          </p:cNvSpPr>
          <p:nvPr>
            <p:ph type="sldNum" sz="quarter" idx="12"/>
          </p:nvPr>
        </p:nvSpPr>
        <p:spPr/>
        <p:txBody>
          <a:bodyPr/>
          <a:lstStyle/>
          <a:p>
            <a:fld id="{CEC42A91-C3F6-4773-A932-345C84A1E16F}" type="slidenum">
              <a:rPr lang="en-US" smtClean="0"/>
              <a:t>14</a:t>
            </a:fld>
            <a:endParaRPr lang="en-US"/>
          </a:p>
        </p:txBody>
      </p:sp>
    </p:spTree>
    <p:extLst>
      <p:ext uri="{BB962C8B-B14F-4D97-AF65-F5344CB8AC3E}">
        <p14:creationId xmlns:p14="http://schemas.microsoft.com/office/powerpoint/2010/main" val="98619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lang="en-US" sz="4000"/>
              <a:t>Model for Network Access Security</a:t>
            </a:r>
            <a:endParaRPr lang="en-AU" sz="4000"/>
          </a:p>
        </p:txBody>
      </p:sp>
      <p:sp>
        <p:nvSpPr>
          <p:cNvPr id="16388" name="Rectangle 3"/>
          <p:cNvSpPr>
            <a:spLocks noGrp="1" noChangeArrowheads="1"/>
          </p:cNvSpPr>
          <p:nvPr>
            <p:ph type="body" idx="1"/>
          </p:nvPr>
        </p:nvSpPr>
        <p:spPr/>
        <p:txBody>
          <a:bodyPr/>
          <a:lstStyle/>
          <a:p>
            <a:pPr marL="609600" indent="-609600" eaLnBrk="1" hangingPunct="1">
              <a:lnSpc>
                <a:spcPct val="90000"/>
              </a:lnSpc>
            </a:pPr>
            <a:r>
              <a:rPr lang="en-AU" dirty="0"/>
              <a:t>using this model requires us to: </a:t>
            </a:r>
          </a:p>
          <a:p>
            <a:pPr marL="990600" lvl="1" indent="-533400" eaLnBrk="1" hangingPunct="1">
              <a:lnSpc>
                <a:spcPct val="90000"/>
              </a:lnSpc>
              <a:buFont typeface="Times" charset="0"/>
              <a:buAutoNum type="arabicPeriod"/>
            </a:pPr>
            <a:r>
              <a:rPr lang="en-AU" dirty="0"/>
              <a:t>select appropriate gatekeeper functions to identify users </a:t>
            </a:r>
          </a:p>
          <a:p>
            <a:pPr marL="990600" lvl="1" indent="-533400" eaLnBrk="1" hangingPunct="1">
              <a:lnSpc>
                <a:spcPct val="90000"/>
              </a:lnSpc>
              <a:buFont typeface="Times" charset="0"/>
              <a:buAutoNum type="arabicPeriod"/>
            </a:pPr>
            <a:r>
              <a:rPr lang="en-AU" dirty="0"/>
              <a:t>implement security controls to ensure only authorised users access designated information or resources </a:t>
            </a:r>
          </a:p>
          <a:p>
            <a:pPr marL="609600" indent="-609600" eaLnBrk="1" hangingPunct="1">
              <a:lnSpc>
                <a:spcPct val="90000"/>
              </a:lnSpc>
              <a:buFontTx/>
              <a:buNone/>
            </a:pPr>
            <a:endParaRPr lang="en-AU" dirty="0"/>
          </a:p>
        </p:txBody>
      </p:sp>
      <p:sp>
        <p:nvSpPr>
          <p:cNvPr id="2" name="Slide Number Placeholder 1"/>
          <p:cNvSpPr>
            <a:spLocks noGrp="1"/>
          </p:cNvSpPr>
          <p:nvPr>
            <p:ph type="sldNum" sz="quarter" idx="12"/>
          </p:nvPr>
        </p:nvSpPr>
        <p:spPr/>
        <p:txBody>
          <a:bodyPr/>
          <a:lstStyle/>
          <a:p>
            <a:fld id="{CEC42A91-C3F6-4773-A932-345C84A1E16F}" type="slidenum">
              <a:rPr lang="en-US" smtClean="0"/>
              <a:t>15</a:t>
            </a:fld>
            <a:endParaRPr lang="en-US"/>
          </a:p>
        </p:txBody>
      </p:sp>
    </p:spTree>
    <p:extLst>
      <p:ext uri="{BB962C8B-B14F-4D97-AF65-F5344CB8AC3E}">
        <p14:creationId xmlns:p14="http://schemas.microsoft.com/office/powerpoint/2010/main" val="3010479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a:t>
            </a:r>
          </a:p>
        </p:txBody>
      </p:sp>
      <p:sp>
        <p:nvSpPr>
          <p:cNvPr id="3" name="Content Placeholder 2"/>
          <p:cNvSpPr>
            <a:spLocks noGrp="1"/>
          </p:cNvSpPr>
          <p:nvPr>
            <p:ph idx="1"/>
          </p:nvPr>
        </p:nvSpPr>
        <p:spPr>
          <a:xfrm>
            <a:off x="1043492" y="2323652"/>
            <a:ext cx="6777317" cy="3772348"/>
          </a:xfrm>
        </p:spPr>
        <p:txBody>
          <a:bodyPr>
            <a:normAutofit fontScale="92500" lnSpcReduction="10000"/>
          </a:bodyPr>
          <a:lstStyle/>
          <a:p>
            <a:pPr algn="just"/>
            <a:r>
              <a:rPr lang="en-US" dirty="0"/>
              <a:t>According the certain estimates by McAfee &amp; </a:t>
            </a:r>
            <a:r>
              <a:rPr lang="en-US" dirty="0" err="1"/>
              <a:t>Kapersky</a:t>
            </a:r>
            <a:r>
              <a:rPr lang="en-US" dirty="0"/>
              <a:t> Lab, the cost of information security breaches that took place in 2018 was worth $600 billion.</a:t>
            </a:r>
          </a:p>
          <a:p>
            <a:pPr algn="just"/>
            <a:r>
              <a:rPr lang="en-US" dirty="0"/>
              <a:t>Globally, information security breaches have witnessed a steep increase of 67% in the last five years </a:t>
            </a:r>
          </a:p>
          <a:p>
            <a:r>
              <a:rPr lang="en-US" dirty="0"/>
              <a:t>In last quarter of 2018, a single incident of cyberattack on Private Bank operating in Pakistan resulted in the loss of $6 million in just 23 minutes</a:t>
            </a:r>
          </a:p>
        </p:txBody>
      </p:sp>
      <p:sp>
        <p:nvSpPr>
          <p:cNvPr id="4" name="Slide Number Placeholder 3"/>
          <p:cNvSpPr>
            <a:spLocks noGrp="1"/>
          </p:cNvSpPr>
          <p:nvPr>
            <p:ph type="sldNum" sz="quarter" idx="12"/>
          </p:nvPr>
        </p:nvSpPr>
        <p:spPr/>
        <p:txBody>
          <a:bodyPr/>
          <a:lstStyle/>
          <a:p>
            <a:fld id="{CEC42A91-C3F6-4773-A932-345C84A1E16F}" type="slidenum">
              <a:rPr lang="en-US" smtClean="0"/>
              <a:t>16</a:t>
            </a:fld>
            <a:endParaRPr lang="en-US"/>
          </a:p>
        </p:txBody>
      </p:sp>
    </p:spTree>
    <p:extLst>
      <p:ext uri="{BB962C8B-B14F-4D97-AF65-F5344CB8AC3E}">
        <p14:creationId xmlns:p14="http://schemas.microsoft.com/office/powerpoint/2010/main" val="79801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Malware Count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17</a:t>
            </a:fld>
            <a:endParaRPr lang="en-US"/>
          </a:p>
        </p:txBody>
      </p:sp>
      <p:pic>
        <p:nvPicPr>
          <p:cNvPr id="3074" name="Picture 2" descr="Image result for malware year wise statis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32436"/>
            <a:ext cx="6906409" cy="424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2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18</a:t>
            </a:fld>
            <a:endParaRPr lang="en-US"/>
          </a:p>
        </p:txBody>
      </p:sp>
      <p:pic>
        <p:nvPicPr>
          <p:cNvPr id="2050" name="Picture 2" descr="https://www.hackmageddon.com/wp-content/uploads/2018/10/Front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96" y="409511"/>
            <a:ext cx="8229600" cy="6019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347284" y="6443074"/>
            <a:ext cx="4169731" cy="369332"/>
          </a:xfrm>
          <a:prstGeom prst="rect">
            <a:avLst/>
          </a:prstGeom>
        </p:spPr>
        <p:txBody>
          <a:bodyPr wrap="none">
            <a:spAutoFit/>
          </a:bodyPr>
          <a:lstStyle/>
          <a:p>
            <a:r>
              <a:rPr lang="en-US" dirty="0">
                <a:hlinkClick r:id="rId3"/>
              </a:rPr>
              <a:t>https://www.hackmageddon.com/</a:t>
            </a:r>
            <a:endParaRPr lang="en-US" dirty="0"/>
          </a:p>
        </p:txBody>
      </p:sp>
    </p:spTree>
    <p:extLst>
      <p:ext uri="{BB962C8B-B14F-4D97-AF65-F5344CB8AC3E}">
        <p14:creationId xmlns:p14="http://schemas.microsoft.com/office/powerpoint/2010/main" val="352680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19</a:t>
            </a:fld>
            <a:endParaRPr lang="en-US"/>
          </a:p>
        </p:txBody>
      </p:sp>
      <p:pic>
        <p:nvPicPr>
          <p:cNvPr id="1026" name="Picture 2" descr="https://www.hackmageddon.com/wp-content/uploads/2018/04/March-2018-Post-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89616"/>
            <a:ext cx="8229600" cy="54301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47284" y="6051331"/>
            <a:ext cx="4169731" cy="369332"/>
          </a:xfrm>
          <a:prstGeom prst="rect">
            <a:avLst/>
          </a:prstGeom>
        </p:spPr>
        <p:txBody>
          <a:bodyPr wrap="none">
            <a:spAutoFit/>
          </a:bodyPr>
          <a:lstStyle/>
          <a:p>
            <a:r>
              <a:rPr lang="en-US" dirty="0">
                <a:hlinkClick r:id="rId3"/>
              </a:rPr>
              <a:t>https://www.hackmageddon.com/</a:t>
            </a:r>
            <a:endParaRPr lang="en-US" dirty="0"/>
          </a:p>
        </p:txBody>
      </p:sp>
    </p:spTree>
    <p:extLst>
      <p:ext uri="{BB962C8B-B14F-4D97-AF65-F5344CB8AC3E}">
        <p14:creationId xmlns:p14="http://schemas.microsoft.com/office/powerpoint/2010/main" val="80107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043490" y="1027664"/>
            <a:ext cx="7024744" cy="724936"/>
          </a:xfrm>
        </p:spPr>
        <p:txBody>
          <a:bodyPr/>
          <a:lstStyle/>
          <a:p>
            <a:pPr eaLnBrk="1" hangingPunct="1"/>
            <a:r>
              <a:rPr lang="en-AU" dirty="0"/>
              <a:t>Aspects of Security</a:t>
            </a:r>
          </a:p>
        </p:txBody>
      </p:sp>
      <p:sp>
        <p:nvSpPr>
          <p:cNvPr id="5124" name="Rectangle 3"/>
          <p:cNvSpPr>
            <a:spLocks noGrp="1" noChangeArrowheads="1"/>
          </p:cNvSpPr>
          <p:nvPr>
            <p:ph type="body" idx="1"/>
          </p:nvPr>
        </p:nvSpPr>
        <p:spPr/>
        <p:txBody>
          <a:bodyPr>
            <a:normAutofit/>
          </a:bodyPr>
          <a:lstStyle/>
          <a:p>
            <a:pPr eaLnBrk="1" hangingPunct="1"/>
            <a:r>
              <a:rPr lang="en-US" sz="2800" dirty="0"/>
              <a:t>consider 3 aspects of information security:</a:t>
            </a:r>
          </a:p>
          <a:p>
            <a:pPr lvl="1" eaLnBrk="1" hangingPunct="1"/>
            <a:r>
              <a:rPr lang="en-US" sz="2400" b="1" dirty="0"/>
              <a:t>security attacks</a:t>
            </a:r>
          </a:p>
          <a:p>
            <a:pPr lvl="1" eaLnBrk="1" hangingPunct="1"/>
            <a:r>
              <a:rPr lang="en-US" sz="2400" b="1" dirty="0"/>
              <a:t>security services</a:t>
            </a:r>
          </a:p>
          <a:p>
            <a:pPr lvl="1"/>
            <a:r>
              <a:rPr lang="en-US" sz="2400" b="1" dirty="0"/>
              <a:t>security mechanisms</a:t>
            </a:r>
          </a:p>
          <a:p>
            <a:pPr lvl="1" eaLnBrk="1" hangingPunct="1"/>
            <a:endParaRPr lang="en-US" sz="2400" b="1" dirty="0"/>
          </a:p>
          <a:p>
            <a:pPr eaLnBrk="1" hangingPunct="1"/>
            <a:endParaRPr lang="en-AU" sz="2800" dirty="0"/>
          </a:p>
        </p:txBody>
      </p:sp>
      <p:sp>
        <p:nvSpPr>
          <p:cNvPr id="2" name="Slide Number Placeholder 1"/>
          <p:cNvSpPr>
            <a:spLocks noGrp="1"/>
          </p:cNvSpPr>
          <p:nvPr>
            <p:ph type="sldNum" sz="quarter" idx="12"/>
          </p:nvPr>
        </p:nvSpPr>
        <p:spPr/>
        <p:txBody>
          <a:bodyPr/>
          <a:lstStyle/>
          <a:p>
            <a:fld id="{CEC42A91-C3F6-4773-A932-345C84A1E16F}" type="slidenum">
              <a:rPr lang="en-US" smtClean="0"/>
              <a:t>2</a:t>
            </a:fld>
            <a:endParaRPr lang="en-US"/>
          </a:p>
        </p:txBody>
      </p:sp>
    </p:spTree>
    <p:extLst>
      <p:ext uri="{BB962C8B-B14F-4D97-AF65-F5344CB8AC3E}">
        <p14:creationId xmlns:p14="http://schemas.microsoft.com/office/powerpoint/2010/main" val="2558284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43490" y="1027664"/>
            <a:ext cx="7024744" cy="648736"/>
          </a:xfrm>
        </p:spPr>
        <p:txBody>
          <a:bodyPr>
            <a:normAutofit fontScale="90000"/>
          </a:bodyPr>
          <a:lstStyle/>
          <a:p>
            <a:r>
              <a:rPr lang="en-US" dirty="0"/>
              <a:t>Why do we need security?</a:t>
            </a:r>
          </a:p>
        </p:txBody>
      </p:sp>
      <p:sp>
        <p:nvSpPr>
          <p:cNvPr id="47107" name="Rectangle 3"/>
          <p:cNvSpPr>
            <a:spLocks noGrp="1" noChangeArrowheads="1"/>
          </p:cNvSpPr>
          <p:nvPr>
            <p:ph type="body" idx="1"/>
          </p:nvPr>
        </p:nvSpPr>
        <p:spPr/>
        <p:txBody>
          <a:bodyPr>
            <a:normAutofit/>
          </a:bodyPr>
          <a:lstStyle/>
          <a:p>
            <a:pPr marL="68580" indent="0" algn="ctr">
              <a:buNone/>
            </a:pPr>
            <a:endParaRPr lang="en-US" sz="3600" dirty="0"/>
          </a:p>
          <a:p>
            <a:pPr marL="68580" indent="0" algn="ctr">
              <a:buNone/>
            </a:pPr>
            <a:r>
              <a:rPr lang="en-US" sz="3600" dirty="0"/>
              <a:t>Lets go through some real-world examples.</a:t>
            </a:r>
          </a:p>
        </p:txBody>
      </p:sp>
      <p:sp>
        <p:nvSpPr>
          <p:cNvPr id="2" name="Slide Number Placeholder 1"/>
          <p:cNvSpPr>
            <a:spLocks noGrp="1"/>
          </p:cNvSpPr>
          <p:nvPr>
            <p:ph type="sldNum" sz="quarter" idx="12"/>
          </p:nvPr>
        </p:nvSpPr>
        <p:spPr/>
        <p:txBody>
          <a:bodyPr/>
          <a:lstStyle/>
          <a:p>
            <a:fld id="{CEC42A91-C3F6-4773-A932-345C84A1E16F}" type="slidenum">
              <a:rPr lang="en-US" smtClean="0"/>
              <a:t>20</a:t>
            </a:fld>
            <a:endParaRPr lang="en-US"/>
          </a:p>
        </p:txBody>
      </p:sp>
    </p:spTree>
    <p:extLst>
      <p:ext uri="{BB962C8B-B14F-4D97-AF65-F5344CB8AC3E}">
        <p14:creationId xmlns:p14="http://schemas.microsoft.com/office/powerpoint/2010/main" val="106228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88194"/>
            <a:ext cx="7886700" cy="994172"/>
          </a:xfrm>
        </p:spPr>
        <p:txBody>
          <a:bodyPr/>
          <a:lstStyle/>
          <a:p>
            <a:r>
              <a:rPr lang="en-US" dirty="0" err="1"/>
              <a:t>Mirai</a:t>
            </a:r>
            <a:r>
              <a:rPr lang="en-US" dirty="0"/>
              <a:t> Botnet – Case Study</a:t>
            </a:r>
          </a:p>
        </p:txBody>
      </p:sp>
      <p:sp>
        <p:nvSpPr>
          <p:cNvPr id="3" name="Content Placeholder 2"/>
          <p:cNvSpPr>
            <a:spLocks noGrp="1"/>
          </p:cNvSpPr>
          <p:nvPr>
            <p:ph idx="1"/>
          </p:nvPr>
        </p:nvSpPr>
        <p:spPr>
          <a:xfrm>
            <a:off x="628650" y="1765696"/>
            <a:ext cx="7886700" cy="3263504"/>
          </a:xfrm>
        </p:spPr>
        <p:txBody>
          <a:bodyPr>
            <a:normAutofit fontScale="85000" lnSpcReduction="10000"/>
          </a:bodyPr>
          <a:lstStyle/>
          <a:p>
            <a:pPr>
              <a:lnSpc>
                <a:spcPct val="100000"/>
              </a:lnSpc>
            </a:pPr>
            <a:r>
              <a:rPr lang="en-US" dirty="0"/>
              <a:t>First identified in August 2016 by the </a:t>
            </a:r>
            <a:r>
              <a:rPr lang="en-US" dirty="0" err="1"/>
              <a:t>whitehat</a:t>
            </a:r>
            <a:r>
              <a:rPr lang="en-US" dirty="0"/>
              <a:t> security research group </a:t>
            </a:r>
            <a:r>
              <a:rPr lang="en-US" dirty="0" err="1"/>
              <a:t>MalwareMustDie</a:t>
            </a:r>
            <a:r>
              <a:rPr lang="en-US" dirty="0"/>
              <a:t>, </a:t>
            </a:r>
            <a:r>
              <a:rPr lang="en-US" dirty="0" err="1"/>
              <a:t>Mirai</a:t>
            </a:r>
            <a:r>
              <a:rPr lang="en-US" dirty="0"/>
              <a:t>—Japanese for “the future”—and its many variants have served as the vehicle for some of the most potent DDoS attacks in history.</a:t>
            </a:r>
          </a:p>
          <a:p>
            <a:pPr>
              <a:lnSpc>
                <a:spcPct val="100000"/>
              </a:lnSpc>
            </a:pPr>
            <a:r>
              <a:rPr lang="en-US" dirty="0"/>
              <a:t>In September 2016, the website of computer security consultant Brian Krebs was hit with 620 </a:t>
            </a:r>
            <a:r>
              <a:rPr lang="en-US" dirty="0" err="1"/>
              <a:t>gbps</a:t>
            </a:r>
            <a:r>
              <a:rPr lang="en-US" dirty="0"/>
              <a:t> of traffic, “many orders of magnitude more traffic than is typically needed to knock most sites offline.”2 At about the same time, an even bigger DDoS attack using </a:t>
            </a:r>
            <a:r>
              <a:rPr lang="en-US" dirty="0" err="1"/>
              <a:t>Mirai</a:t>
            </a:r>
            <a:r>
              <a:rPr lang="en-US" dirty="0"/>
              <a:t> malware—peaking at 1.1 </a:t>
            </a:r>
            <a:r>
              <a:rPr lang="en-US" dirty="0" err="1"/>
              <a:t>Tbps</a:t>
            </a:r>
            <a:r>
              <a:rPr lang="en-US" dirty="0"/>
              <a:t>— targeted the French webhost and cloud service provider OVH</a:t>
            </a:r>
          </a:p>
        </p:txBody>
      </p:sp>
      <p:sp>
        <p:nvSpPr>
          <p:cNvPr id="5" name="Rectangle 4"/>
          <p:cNvSpPr/>
          <p:nvPr/>
        </p:nvSpPr>
        <p:spPr>
          <a:xfrm>
            <a:off x="489857" y="5030814"/>
            <a:ext cx="8988878" cy="1131079"/>
          </a:xfrm>
          <a:prstGeom prst="rect">
            <a:avLst/>
          </a:prstGeom>
        </p:spPr>
        <p:txBody>
          <a:bodyPr wrap="square">
            <a:spAutoFit/>
          </a:bodyPr>
          <a:lstStyle/>
          <a:p>
            <a:r>
              <a:rPr lang="en-US" sz="1350" dirty="0">
                <a:hlinkClick r:id="rId3"/>
              </a:rPr>
              <a:t>https://www.rsaconference.com/writable/presentations/file_upload/hta-w10-mirai-and-iot-botnet-analysis.pdf</a:t>
            </a:r>
            <a:endParaRPr lang="en-US" sz="1350" dirty="0"/>
          </a:p>
          <a:p>
            <a:r>
              <a:rPr lang="en-US" sz="1350" dirty="0">
                <a:hlinkClick r:id="rId4"/>
              </a:rPr>
              <a:t>https://www.imperva.com/blog/malware-analysis-mirai-ddos-botnet/?utm_campaign=Incapsula-moved</a:t>
            </a:r>
            <a:endParaRPr lang="en-US" sz="1350" dirty="0"/>
          </a:p>
          <a:p>
            <a:r>
              <a:rPr lang="en-US" sz="1350" dirty="0">
                <a:hlinkClick r:id="rId5"/>
              </a:rPr>
              <a:t>https://www.csoonline.com/article/3258748/the-mirai-botnet-explained-how-teen-scammers-and-cctv-cameras-almost-brought-down-the-internet.html</a:t>
            </a:r>
            <a:endParaRPr lang="en-US" sz="1350" dirty="0"/>
          </a:p>
        </p:txBody>
      </p:sp>
    </p:spTree>
    <p:extLst>
      <p:ext uri="{BB962C8B-B14F-4D97-AF65-F5344CB8AC3E}">
        <p14:creationId xmlns:p14="http://schemas.microsoft.com/office/powerpoint/2010/main" val="1122854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descr="Geo-locations of all Mirai-infected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285660"/>
            <a:ext cx="7886700" cy="451513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err="1"/>
              <a:t>Mirai</a:t>
            </a:r>
            <a:r>
              <a:rPr lang="en-US" dirty="0"/>
              <a:t> - Bots</a:t>
            </a:r>
          </a:p>
        </p:txBody>
      </p:sp>
      <p:sp>
        <p:nvSpPr>
          <p:cNvPr id="8" name="Rectangle 7"/>
          <p:cNvSpPr/>
          <p:nvPr/>
        </p:nvSpPr>
        <p:spPr>
          <a:xfrm>
            <a:off x="538843" y="5723751"/>
            <a:ext cx="8866415" cy="507831"/>
          </a:xfrm>
          <a:prstGeom prst="rect">
            <a:avLst/>
          </a:prstGeom>
        </p:spPr>
        <p:txBody>
          <a:bodyPr wrap="square">
            <a:spAutoFit/>
          </a:bodyPr>
          <a:lstStyle/>
          <a:p>
            <a:r>
              <a:rPr lang="en-US" sz="1350" dirty="0">
                <a:hlinkClick r:id="rId3"/>
              </a:rPr>
              <a:t>https://www.imperva.com/blog/malware-analysis-mirai-ddos-botnet/?utm_campaign=Incapsula-moved</a:t>
            </a:r>
            <a:endParaRPr lang="en-US" sz="1350" dirty="0"/>
          </a:p>
        </p:txBody>
      </p:sp>
    </p:spTree>
    <p:extLst>
      <p:ext uri="{BB962C8B-B14F-4D97-AF65-F5344CB8AC3E}">
        <p14:creationId xmlns:p14="http://schemas.microsoft.com/office/powerpoint/2010/main" val="3239697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5204910" cy="1143000"/>
          </a:xfrm>
        </p:spPr>
        <p:txBody>
          <a:bodyPr>
            <a:normAutofit fontScale="90000"/>
          </a:bodyPr>
          <a:lstStyle/>
          <a:p>
            <a:r>
              <a:rPr lang="en-US" sz="3200" dirty="0"/>
              <a:t>New York Times and Twitter struggle after Syrian hack … (2013)</a:t>
            </a:r>
          </a:p>
        </p:txBody>
      </p:sp>
      <p:sp>
        <p:nvSpPr>
          <p:cNvPr id="3" name="Content Placeholder 2"/>
          <p:cNvSpPr>
            <a:spLocks noGrp="1"/>
          </p:cNvSpPr>
          <p:nvPr>
            <p:ph idx="1"/>
          </p:nvPr>
        </p:nvSpPr>
        <p:spPr>
          <a:xfrm>
            <a:off x="1043492" y="2323652"/>
            <a:ext cx="6777317" cy="4165016"/>
          </a:xfrm>
        </p:spPr>
        <p:txBody>
          <a:bodyPr>
            <a:normAutofit fontScale="92500" lnSpcReduction="20000"/>
          </a:bodyPr>
          <a:lstStyle/>
          <a:p>
            <a:pPr algn="just"/>
            <a:r>
              <a:rPr lang="en-US" dirty="0"/>
              <a:t>The newspaper and social network were hit after their domain name details were maliciously edited by hackers.</a:t>
            </a:r>
          </a:p>
          <a:p>
            <a:pPr algn="just"/>
            <a:r>
              <a:rPr lang="en-US" dirty="0"/>
              <a:t>The Syrian Electronic Army (SEA), a group supporting Syrian president Bashar al-Assad, says it carried out the attack.</a:t>
            </a:r>
          </a:p>
          <a:p>
            <a:pPr algn="just"/>
            <a:r>
              <a:rPr lang="en-US" dirty="0"/>
              <a:t>In recent months, these hackers have targeted major media companies including the Financial Times, Washington Post, CNN and BBC.</a:t>
            </a:r>
          </a:p>
          <a:p>
            <a:pPr algn="just"/>
            <a:r>
              <a:rPr lang="en-US" dirty="0"/>
              <a:t>The SEA was able to gain access to Melbourne IT's system, where Twitter and the New York Times registered their respective domains.</a:t>
            </a:r>
          </a:p>
        </p:txBody>
      </p:sp>
      <p:sp>
        <p:nvSpPr>
          <p:cNvPr id="4" name="Rectangle 3"/>
          <p:cNvSpPr/>
          <p:nvPr/>
        </p:nvSpPr>
        <p:spPr>
          <a:xfrm>
            <a:off x="2514600" y="6488668"/>
            <a:ext cx="6172200" cy="369332"/>
          </a:xfrm>
          <a:prstGeom prst="rect">
            <a:avLst/>
          </a:prstGeom>
        </p:spPr>
        <p:txBody>
          <a:bodyPr wrap="square">
            <a:spAutoFit/>
          </a:bodyPr>
          <a:lstStyle/>
          <a:p>
            <a:r>
              <a:rPr lang="en-US" dirty="0"/>
              <a:t>http://www.bbc.co.uk/news/technology-23862105</a:t>
            </a:r>
          </a:p>
        </p:txBody>
      </p:sp>
      <p:pic>
        <p:nvPicPr>
          <p:cNvPr id="1026" name="Picture 2" descr="Syrian Electronic Army cr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0"/>
            <a:ext cx="2895600" cy="162877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CEC42A91-C3F6-4773-A932-345C84A1E16F}" type="slidenum">
              <a:rPr lang="en-US" smtClean="0"/>
              <a:t>23</a:t>
            </a:fld>
            <a:endParaRPr lang="en-US"/>
          </a:p>
        </p:txBody>
      </p:sp>
    </p:spTree>
    <p:extLst>
      <p:ext uri="{BB962C8B-B14F-4D97-AF65-F5344CB8AC3E}">
        <p14:creationId xmlns:p14="http://schemas.microsoft.com/office/powerpoint/2010/main" val="1819800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24936"/>
          </a:xfrm>
        </p:spPr>
        <p:txBody>
          <a:bodyPr>
            <a:noAutofit/>
          </a:bodyPr>
          <a:lstStyle/>
          <a:p>
            <a:r>
              <a:rPr lang="en-US" sz="3200" dirty="0"/>
              <a:t>Major banks hit with biggest cyber attacks in history… (2012)</a:t>
            </a:r>
          </a:p>
        </p:txBody>
      </p:sp>
      <p:sp>
        <p:nvSpPr>
          <p:cNvPr id="3" name="Content Placeholder 2"/>
          <p:cNvSpPr>
            <a:spLocks noGrp="1"/>
          </p:cNvSpPr>
          <p:nvPr>
            <p:ph idx="1"/>
          </p:nvPr>
        </p:nvSpPr>
        <p:spPr>
          <a:xfrm>
            <a:off x="1043492" y="1981200"/>
            <a:ext cx="6777317" cy="4507468"/>
          </a:xfrm>
        </p:spPr>
        <p:txBody>
          <a:bodyPr>
            <a:normAutofit lnSpcReduction="10000"/>
          </a:bodyPr>
          <a:lstStyle/>
          <a:p>
            <a:pPr algn="just"/>
            <a:r>
              <a:rPr lang="en-US" dirty="0"/>
              <a:t>The websites of Bank of America, JPMorgan, U.S. Bank and PNC Bank all suffered day-long slowdowns and been sporadically unreachable for many customers ….</a:t>
            </a:r>
          </a:p>
          <a:p>
            <a:pPr algn="just"/>
            <a:r>
              <a:rPr lang="en-US" dirty="0"/>
              <a:t>A denial of service attack</a:t>
            </a:r>
          </a:p>
          <a:p>
            <a:pPr algn="just"/>
            <a:r>
              <a:rPr lang="en-US" dirty="0"/>
              <a:t>The attackers got hold of thousands of high-powered application servers and pointed them all at the targeted banks.</a:t>
            </a:r>
          </a:p>
          <a:p>
            <a:pPr algn="just"/>
            <a:r>
              <a:rPr lang="en-US" dirty="0"/>
              <a:t>The volume of traffic sent to these sites was 10 to 20 times the volume that was normally recorded.</a:t>
            </a:r>
          </a:p>
        </p:txBody>
      </p:sp>
      <p:sp>
        <p:nvSpPr>
          <p:cNvPr id="5" name="Rectangle 4"/>
          <p:cNvSpPr/>
          <p:nvPr/>
        </p:nvSpPr>
        <p:spPr>
          <a:xfrm>
            <a:off x="3352800" y="6488668"/>
            <a:ext cx="5334000" cy="369332"/>
          </a:xfrm>
          <a:prstGeom prst="rect">
            <a:avLst/>
          </a:prstGeom>
        </p:spPr>
        <p:txBody>
          <a:bodyPr wrap="square">
            <a:spAutoFit/>
          </a:bodyPr>
          <a:lstStyle/>
          <a:p>
            <a:r>
              <a:rPr lang="en-US" dirty="0"/>
              <a:t>By David Goldman CNN September 28, 2012</a:t>
            </a:r>
          </a:p>
        </p:txBody>
      </p:sp>
      <p:sp>
        <p:nvSpPr>
          <p:cNvPr id="6" name="Rectangle 5"/>
          <p:cNvSpPr/>
          <p:nvPr/>
        </p:nvSpPr>
        <p:spPr>
          <a:xfrm>
            <a:off x="3124200" y="6299284"/>
            <a:ext cx="5715000" cy="253916"/>
          </a:xfrm>
          <a:prstGeom prst="rect">
            <a:avLst/>
          </a:prstGeom>
        </p:spPr>
        <p:txBody>
          <a:bodyPr wrap="square">
            <a:spAutoFit/>
          </a:bodyPr>
          <a:lstStyle/>
          <a:p>
            <a:r>
              <a:rPr lang="en-US" sz="1050" dirty="0"/>
              <a:t>http://money.cnn.com/2012/09/27/technology/bank-cyberattacks/index.html</a:t>
            </a:r>
          </a:p>
        </p:txBody>
      </p:sp>
      <p:sp>
        <p:nvSpPr>
          <p:cNvPr id="4" name="Slide Number Placeholder 3"/>
          <p:cNvSpPr>
            <a:spLocks noGrp="1"/>
          </p:cNvSpPr>
          <p:nvPr>
            <p:ph type="sldNum" sz="quarter" idx="12"/>
          </p:nvPr>
        </p:nvSpPr>
        <p:spPr/>
        <p:txBody>
          <a:bodyPr/>
          <a:lstStyle/>
          <a:p>
            <a:fld id="{CEC42A91-C3F6-4773-A932-345C84A1E16F}" type="slidenum">
              <a:rPr lang="en-US" smtClean="0"/>
              <a:t>24</a:t>
            </a:fld>
            <a:endParaRPr lang="en-US"/>
          </a:p>
        </p:txBody>
      </p:sp>
    </p:spTree>
    <p:extLst>
      <p:ext uri="{BB962C8B-B14F-4D97-AF65-F5344CB8AC3E}">
        <p14:creationId xmlns:p14="http://schemas.microsoft.com/office/powerpoint/2010/main" val="260348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85800" y="247650"/>
            <a:ext cx="8077200" cy="1143000"/>
          </a:xfrm>
        </p:spPr>
        <p:txBody>
          <a:bodyPr>
            <a:normAutofit/>
          </a:bodyPr>
          <a:lstStyle/>
          <a:p>
            <a:pPr eaLnBrk="1" hangingPunct="1"/>
            <a:r>
              <a:rPr lang="en-US" dirty="0"/>
              <a:t>iPhone attack …        </a:t>
            </a:r>
            <a:r>
              <a:rPr lang="en-US" sz="3600" dirty="0"/>
              <a:t>(2007)</a:t>
            </a:r>
          </a:p>
        </p:txBody>
      </p:sp>
      <p:sp>
        <p:nvSpPr>
          <p:cNvPr id="3" name="Content Placeholder 2" descr="Rectangle: Click to edit Master text styles&#10;Second level&#10;Third level&#10;Fourth level&#10;Fifth level"/>
          <p:cNvSpPr>
            <a:spLocks noGrp="1"/>
          </p:cNvSpPr>
          <p:nvPr>
            <p:ph idx="1"/>
          </p:nvPr>
        </p:nvSpPr>
        <p:spPr>
          <a:xfrm>
            <a:off x="457201" y="1524000"/>
            <a:ext cx="4267200" cy="4953000"/>
          </a:xfrm>
        </p:spPr>
        <p:txBody>
          <a:bodyPr>
            <a:normAutofit/>
          </a:bodyPr>
          <a:lstStyle/>
          <a:p>
            <a:pPr eaLnBrk="1" hangingPunct="1">
              <a:defRPr/>
            </a:pPr>
            <a:r>
              <a:rPr lang="en-US" dirty="0" err="1"/>
              <a:t>iPhone</a:t>
            </a:r>
            <a:r>
              <a:rPr lang="en-US" dirty="0"/>
              <a:t> Safari downloads malicious web page</a:t>
            </a:r>
          </a:p>
          <a:p>
            <a:pPr lvl="1" eaLnBrk="1" hangingPunct="1">
              <a:defRPr/>
            </a:pPr>
            <a:r>
              <a:rPr lang="en-US" dirty="0"/>
              <a:t>Arbitrary code is run with administrative privileges</a:t>
            </a:r>
          </a:p>
          <a:p>
            <a:pPr lvl="1" eaLnBrk="1" hangingPunct="1">
              <a:defRPr/>
            </a:pPr>
            <a:r>
              <a:rPr lang="en-US" dirty="0"/>
              <a:t>Can read SMS log, address book, call history, other data</a:t>
            </a:r>
          </a:p>
          <a:p>
            <a:pPr lvl="1">
              <a:defRPr/>
            </a:pPr>
            <a:r>
              <a:rPr lang="en-US" dirty="0"/>
              <a:t>could dial phone numbers, send text messages, or record audio</a:t>
            </a:r>
          </a:p>
          <a:p>
            <a:pPr lvl="1" eaLnBrk="1" hangingPunct="1">
              <a:defRPr/>
            </a:pPr>
            <a:r>
              <a:rPr lang="en-US" dirty="0"/>
              <a:t>Transmit collected data over network to attacker</a:t>
            </a:r>
          </a:p>
          <a:p>
            <a:pPr lvl="1" eaLnBrk="1" hangingPunct="1">
              <a:defRPr/>
            </a:pPr>
            <a:endParaRPr lang="en-US" dirty="0"/>
          </a:p>
          <a:p>
            <a:pPr lvl="1" eaLnBrk="1" hangingPunct="1">
              <a:defRPr/>
            </a:pPr>
            <a:endParaRPr lang="en-US" dirty="0"/>
          </a:p>
          <a:p>
            <a:pPr lvl="1" eaLnBrk="1" hangingPunct="1">
              <a:defRPr/>
            </a:pPr>
            <a:endParaRPr lang="en-US" dirty="0"/>
          </a:p>
          <a:p>
            <a:pPr eaLnBrk="1" hangingPunct="1">
              <a:defRPr/>
            </a:pPr>
            <a:endParaRPr lang="en-US" dirty="0"/>
          </a:p>
        </p:txBody>
      </p:sp>
      <p:sp>
        <p:nvSpPr>
          <p:cNvPr id="41988" name="Slide Number Placeholder 3"/>
          <p:cNvSpPr>
            <a:spLocks noGrp="1"/>
          </p:cNvSpPr>
          <p:nvPr>
            <p:ph type="sldNum" sz="quarter" idx="4294967295"/>
          </p:nvPr>
        </p:nvSpPr>
        <p:spPr bwMode="auto">
          <a:xfrm>
            <a:off x="8737600" y="6616700"/>
            <a:ext cx="355600"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fld id="{ABB870B7-8625-44FC-8B76-563B3DCE1BC3}" type="slidenum">
              <a:rPr lang="en-US">
                <a:latin typeface="Times"/>
              </a:rPr>
              <a:pPr eaLnBrk="1" hangingPunct="1"/>
              <a:t>25</a:t>
            </a:fld>
            <a:endParaRPr lang="en-US">
              <a:latin typeface="Time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3011" t="9447" r="6679" b="25159"/>
          <a:stretch>
            <a:fillRect/>
          </a:stretch>
        </p:blipFill>
        <p:spPr bwMode="auto">
          <a:xfrm>
            <a:off x="4648200" y="1447800"/>
            <a:ext cx="4343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429000" y="6477000"/>
            <a:ext cx="5257800" cy="369332"/>
          </a:xfrm>
          <a:prstGeom prst="rect">
            <a:avLst/>
          </a:prstGeom>
        </p:spPr>
        <p:txBody>
          <a:bodyPr wrap="square">
            <a:spAutoFit/>
          </a:bodyPr>
          <a:lstStyle/>
          <a:p>
            <a:r>
              <a:rPr lang="en-US" dirty="0"/>
              <a:t>http://www.securityevaluators.com/iphone/</a:t>
            </a:r>
          </a:p>
        </p:txBody>
      </p:sp>
    </p:spTree>
    <p:extLst>
      <p:ext uri="{BB962C8B-B14F-4D97-AF65-F5344CB8AC3E}">
        <p14:creationId xmlns:p14="http://schemas.microsoft.com/office/powerpoint/2010/main" val="3423043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191536"/>
          </a:xfrm>
        </p:spPr>
        <p:txBody>
          <a:bodyPr>
            <a:noAutofit/>
          </a:bodyPr>
          <a:lstStyle/>
          <a:p>
            <a:r>
              <a:rPr lang="en-US" sz="2000" dirty="0"/>
              <a:t>Top 7 Network Attacks of 2015 … so far June 2015</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26</a:t>
            </a:fld>
            <a:endParaRPr lang="en-US"/>
          </a:p>
        </p:txBody>
      </p:sp>
      <p:sp>
        <p:nvSpPr>
          <p:cNvPr id="6" name="Rectangle 5"/>
          <p:cNvSpPr/>
          <p:nvPr/>
        </p:nvSpPr>
        <p:spPr>
          <a:xfrm>
            <a:off x="609600" y="6172200"/>
            <a:ext cx="8153400" cy="307777"/>
          </a:xfrm>
          <a:prstGeom prst="rect">
            <a:avLst/>
          </a:prstGeom>
        </p:spPr>
        <p:txBody>
          <a:bodyPr wrap="square">
            <a:spAutoFit/>
          </a:bodyPr>
          <a:lstStyle/>
          <a:p>
            <a:r>
              <a:rPr lang="en-US" sz="1400" dirty="0">
                <a:hlinkClick r:id="rId2"/>
              </a:rPr>
              <a:t>http://www.calyptix.com/top-threats/top-7-network-attack-types-in-2015-so-far/</a:t>
            </a:r>
            <a:r>
              <a:rPr lang="en-US" sz="1400" dirty="0"/>
              <a:t> </a:t>
            </a:r>
          </a:p>
        </p:txBody>
      </p:sp>
      <p:pic>
        <p:nvPicPr>
          <p:cNvPr id="1026" name="Picture 2" descr="C:\Users\DR.FASIL\Desktop\Top-network-attack-types-20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6881813"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993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27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305800" cy="5714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639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2000"/>
            <a:ext cx="7024744" cy="685800"/>
          </a:xfrm>
        </p:spPr>
        <p:txBody>
          <a:bodyPr>
            <a:noAutofit/>
          </a:bodyPr>
          <a:lstStyle/>
          <a:p>
            <a:r>
              <a:rPr lang="en-US" sz="2400" b="1" dirty="0"/>
              <a:t>Top 10 network attacks techniques of 2014</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28</a:t>
            </a:fld>
            <a:endParaRPr lang="en-US"/>
          </a:p>
        </p:txBody>
      </p:sp>
      <p:pic>
        <p:nvPicPr>
          <p:cNvPr id="3074" name="Picture 2" descr="Yearly Attack Techniq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7577357"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062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29</a:t>
            </a:fld>
            <a:endParaRPr lang="en-US"/>
          </a:p>
        </p:txBody>
      </p:sp>
      <p:pic>
        <p:nvPicPr>
          <p:cNvPr id="5122" name="Picture 2" descr="Yearly Tar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8132281"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33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838200" y="762000"/>
            <a:ext cx="7024744" cy="685800"/>
          </a:xfrm>
        </p:spPr>
        <p:txBody>
          <a:bodyPr>
            <a:normAutofit fontScale="90000"/>
          </a:bodyPr>
          <a:lstStyle/>
          <a:p>
            <a:pPr eaLnBrk="1" hangingPunct="1"/>
            <a:r>
              <a:rPr lang="en-AU" dirty="0"/>
              <a:t>Security Attack</a:t>
            </a:r>
          </a:p>
        </p:txBody>
      </p:sp>
      <p:sp>
        <p:nvSpPr>
          <p:cNvPr id="6148" name="Rectangle 3"/>
          <p:cNvSpPr>
            <a:spLocks noGrp="1" noChangeArrowheads="1"/>
          </p:cNvSpPr>
          <p:nvPr>
            <p:ph type="body" idx="1"/>
          </p:nvPr>
        </p:nvSpPr>
        <p:spPr>
          <a:xfrm>
            <a:off x="457200" y="1524000"/>
            <a:ext cx="8229600" cy="4876800"/>
          </a:xfrm>
        </p:spPr>
        <p:txBody>
          <a:bodyPr>
            <a:normAutofit fontScale="92500"/>
          </a:bodyPr>
          <a:lstStyle/>
          <a:p>
            <a:pPr eaLnBrk="1" hangingPunct="1"/>
            <a:r>
              <a:rPr lang="en-AU" sz="2800" dirty="0"/>
              <a:t>any action that compromises the security of information owned by an organization</a:t>
            </a:r>
          </a:p>
          <a:p>
            <a:pPr eaLnBrk="1" hangingPunct="1"/>
            <a:r>
              <a:rPr lang="en-US" sz="2800" dirty="0"/>
              <a:t>often </a:t>
            </a:r>
            <a:r>
              <a:rPr lang="en-US" sz="2800" i="1" dirty="0"/>
              <a:t>threat</a:t>
            </a:r>
            <a:r>
              <a:rPr lang="en-US" sz="2800" dirty="0"/>
              <a:t> &amp; </a:t>
            </a:r>
            <a:r>
              <a:rPr lang="en-US" sz="2800" i="1" dirty="0"/>
              <a:t>attack</a:t>
            </a:r>
            <a:r>
              <a:rPr lang="en-US" sz="2800" dirty="0"/>
              <a:t> used to mean same thing</a:t>
            </a:r>
          </a:p>
          <a:p>
            <a:pPr lvl="1"/>
            <a:r>
              <a:rPr lang="en-US" altLang="ko-KR" sz="2800" dirty="0">
                <a:ea typeface="Gulim" pitchFamily="34" charset="-127"/>
              </a:rPr>
              <a:t>Threat: A person, thing, event, or idea which poses some danger to an asset in terms of that asset's confidentiality, integrity, availability.</a:t>
            </a:r>
          </a:p>
          <a:p>
            <a:pPr lvl="1"/>
            <a:r>
              <a:rPr lang="en-US" altLang="ko-KR" sz="2800" dirty="0">
                <a:ea typeface="Gulim" pitchFamily="34" charset="-127"/>
              </a:rPr>
              <a:t>Attack: A realization of a threat; Any action that attempts to compromise the security of the information owned by an organization/person</a:t>
            </a:r>
          </a:p>
          <a:p>
            <a:pPr lvl="1"/>
            <a:endParaRPr lang="en-US" sz="2600" dirty="0"/>
          </a:p>
        </p:txBody>
      </p:sp>
      <p:sp>
        <p:nvSpPr>
          <p:cNvPr id="2" name="Slide Number Placeholder 1"/>
          <p:cNvSpPr>
            <a:spLocks noGrp="1"/>
          </p:cNvSpPr>
          <p:nvPr>
            <p:ph type="sldNum" sz="quarter" idx="12"/>
          </p:nvPr>
        </p:nvSpPr>
        <p:spPr/>
        <p:txBody>
          <a:bodyPr/>
          <a:lstStyle/>
          <a:p>
            <a:fld id="{CEC42A91-C3F6-4773-A932-345C84A1E16F}" type="slidenum">
              <a:rPr lang="en-US" smtClean="0"/>
              <a:t>3</a:t>
            </a:fld>
            <a:endParaRPr lang="en-US"/>
          </a:p>
        </p:txBody>
      </p:sp>
    </p:spTree>
    <p:extLst>
      <p:ext uri="{BB962C8B-B14F-4D97-AF65-F5344CB8AC3E}">
        <p14:creationId xmlns:p14="http://schemas.microsoft.com/office/powerpoint/2010/main" val="193001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343936"/>
          </a:xfrm>
        </p:spPr>
        <p:txBody>
          <a:bodyPr>
            <a:normAutofit fontScale="90000"/>
          </a:bodyPr>
          <a:lstStyle/>
          <a:p>
            <a:r>
              <a:rPr lang="en-US" dirty="0"/>
              <a:t>Mobile threats 2014</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30</a:t>
            </a:fld>
            <a:endParaRPr lang="en-US"/>
          </a:p>
        </p:txBody>
      </p:sp>
      <p:pic>
        <p:nvPicPr>
          <p:cNvPr id="6146" name="Picture 2" descr="Percentage  from total number of attacked us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3342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926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C42A91-C3F6-4773-A932-345C84A1E16F}" type="slidenum">
              <a:rPr lang="en-US" smtClean="0"/>
              <a:t>31</a:t>
            </a:fld>
            <a:endParaRPr lang="en-US"/>
          </a:p>
        </p:txBody>
      </p:sp>
      <p:pic>
        <p:nvPicPr>
          <p:cNvPr id="7170" name="Picture 2" descr="Distribution of mobile  threats by type (Kaspersky Lab col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54229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096000" y="3048000"/>
            <a:ext cx="1981200" cy="1504950"/>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Mobile threats 2014</a:t>
            </a:r>
            <a:endParaRPr lang="en-US" dirty="0"/>
          </a:p>
        </p:txBody>
      </p:sp>
    </p:spTree>
    <p:extLst>
      <p:ext uri="{BB962C8B-B14F-4D97-AF65-F5344CB8AC3E}">
        <p14:creationId xmlns:p14="http://schemas.microsoft.com/office/powerpoint/2010/main" val="2435020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7024744" cy="572536"/>
          </a:xfrm>
        </p:spPr>
        <p:txBody>
          <a:bodyPr>
            <a:noAutofit/>
          </a:bodyPr>
          <a:lstStyle/>
          <a:p>
            <a:r>
              <a:rPr lang="en-US" sz="2800" b="1" dirty="0"/>
              <a:t>Top 5 out of 20 Mobile threats of 2014</a:t>
            </a:r>
          </a:p>
        </p:txBody>
      </p:sp>
      <p:graphicFrame>
        <p:nvGraphicFramePr>
          <p:cNvPr id="5" name="Content Placeholder 4"/>
          <p:cNvGraphicFramePr>
            <a:graphicFrameLocks noGrp="1"/>
          </p:cNvGraphicFramePr>
          <p:nvPr>
            <p:ph idx="1"/>
          </p:nvPr>
        </p:nvGraphicFramePr>
        <p:xfrm>
          <a:off x="1219199" y="1676402"/>
          <a:ext cx="7239000" cy="4952998"/>
        </p:xfrm>
        <a:graphic>
          <a:graphicData uri="http://schemas.openxmlformats.org/drawingml/2006/table">
            <a:tbl>
              <a:tblPr/>
              <a:tblGrid>
                <a:gridCol w="685801">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1219199">
                  <a:extLst>
                    <a:ext uri="{9D8B030D-6E8A-4147-A177-3AD203B41FA5}">
                      <a16:colId xmlns:a16="http://schemas.microsoft.com/office/drawing/2014/main" val="20002"/>
                    </a:ext>
                  </a:extLst>
                </a:gridCol>
              </a:tblGrid>
              <a:tr h="1226582">
                <a:tc>
                  <a:txBody>
                    <a:bodyPr/>
                    <a:lstStyle/>
                    <a:p>
                      <a:pPr algn="ctr"/>
                      <a:r>
                        <a:rPr lang="en-US" sz="2400" b="1" dirty="0">
                          <a:effectLst/>
                        </a:rPr>
                        <a:t>1</a:t>
                      </a:r>
                    </a:p>
                  </a:txBody>
                  <a:tcPr marL="36169" marR="36169" marT="18084" marB="18084" anchor="ctr">
                    <a:lnL>
                      <a:noFill/>
                    </a:lnL>
                    <a:lnR>
                      <a:noFill/>
                    </a:lnR>
                    <a:lnT>
                      <a:noFill/>
                    </a:lnT>
                    <a:lnB w="9525" cap="flat" cmpd="sng" algn="ctr">
                      <a:solidFill>
                        <a:srgbClr val="BCD9DD"/>
                      </a:solidFill>
                      <a:prstDash val="solid"/>
                      <a:round/>
                      <a:headEnd type="none" w="med" len="med"/>
                      <a:tailEnd type="none" w="med" len="med"/>
                    </a:lnB>
                  </a:tcPr>
                </a:tc>
                <a:tc>
                  <a:txBody>
                    <a:bodyPr/>
                    <a:lstStyle/>
                    <a:p>
                      <a:r>
                        <a:rPr lang="en-US" sz="2400" b="1" dirty="0">
                          <a:effectLst/>
                        </a:rPr>
                        <a:t>Trojan-</a:t>
                      </a:r>
                      <a:r>
                        <a:rPr lang="en-US" sz="2400" b="1" dirty="0" err="1">
                          <a:effectLst/>
                        </a:rPr>
                        <a:t>SMS.AndroidOS.Stealer.a</a:t>
                      </a:r>
                      <a:endParaRPr lang="en-US" sz="2400" b="1" dirty="0">
                        <a:effectLst/>
                      </a:endParaRPr>
                    </a:p>
                  </a:txBody>
                  <a:tcPr marL="36169" marR="36169" marT="18084" marB="18084" anchor="ctr">
                    <a:lnL>
                      <a:noFill/>
                    </a:lnL>
                    <a:lnR>
                      <a:noFill/>
                    </a:lnR>
                    <a:lnT>
                      <a:noFill/>
                    </a:lnT>
                    <a:lnB w="9525" cap="flat" cmpd="sng" algn="ctr">
                      <a:solidFill>
                        <a:srgbClr val="BCD9DD"/>
                      </a:solidFill>
                      <a:prstDash val="solid"/>
                      <a:round/>
                      <a:headEnd type="none" w="med" len="med"/>
                      <a:tailEnd type="none" w="med" len="med"/>
                    </a:lnB>
                  </a:tcPr>
                </a:tc>
                <a:tc>
                  <a:txBody>
                    <a:bodyPr/>
                    <a:lstStyle/>
                    <a:p>
                      <a:pPr algn="ctr"/>
                      <a:r>
                        <a:rPr lang="en-US" sz="2400" b="1">
                          <a:effectLst/>
                        </a:rPr>
                        <a:t>18.0%</a:t>
                      </a:r>
                    </a:p>
                  </a:txBody>
                  <a:tcPr marL="36169" marR="36169" marT="18084" marB="18084" anchor="ctr">
                    <a:lnL>
                      <a:noFill/>
                    </a:lnL>
                    <a:lnR>
                      <a:noFill/>
                    </a:lnR>
                    <a:lnT>
                      <a:noFill/>
                    </a:lnT>
                    <a:lnB w="9525" cap="flat" cmpd="sng" algn="ctr">
                      <a:solidFill>
                        <a:srgbClr val="BCD9DD"/>
                      </a:solidFill>
                      <a:prstDash val="solid"/>
                      <a:round/>
                      <a:headEnd type="none" w="med" len="med"/>
                      <a:tailEnd type="none" w="med" len="med"/>
                    </a:lnB>
                  </a:tcPr>
                </a:tc>
                <a:extLst>
                  <a:ext uri="{0D108BD9-81ED-4DB2-BD59-A6C34878D82A}">
                    <a16:rowId xmlns:a16="http://schemas.microsoft.com/office/drawing/2014/main" val="10000"/>
                  </a:ext>
                </a:extLst>
              </a:tr>
              <a:tr h="833278">
                <a:tc>
                  <a:txBody>
                    <a:bodyPr/>
                    <a:lstStyle/>
                    <a:p>
                      <a:pPr algn="ctr"/>
                      <a:r>
                        <a:rPr lang="en-US" sz="2400" b="1" dirty="0">
                          <a:effectLst/>
                        </a:rPr>
                        <a:t>2</a:t>
                      </a: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tc>
                  <a:txBody>
                    <a:bodyPr/>
                    <a:lstStyle/>
                    <a:p>
                      <a:r>
                        <a:rPr lang="en-US" sz="2400" b="1" dirty="0" err="1">
                          <a:effectLst/>
                        </a:rPr>
                        <a:t>RiskTool.AndroidOS.MimobSMS.a</a:t>
                      </a:r>
                      <a:endParaRPr lang="en-US" sz="2400" b="1" dirty="0">
                        <a:effectLst/>
                      </a:endParaRP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tc>
                  <a:txBody>
                    <a:bodyPr/>
                    <a:lstStyle/>
                    <a:p>
                      <a:pPr algn="ctr"/>
                      <a:r>
                        <a:rPr lang="en-US" sz="2400" b="1">
                          <a:effectLst/>
                        </a:rPr>
                        <a:t>7.1%</a:t>
                      </a: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extLst>
                  <a:ext uri="{0D108BD9-81ED-4DB2-BD59-A6C34878D82A}">
                    <a16:rowId xmlns:a16="http://schemas.microsoft.com/office/drawing/2014/main" val="10001"/>
                  </a:ext>
                </a:extLst>
              </a:tr>
              <a:tr h="833278">
                <a:tc>
                  <a:txBody>
                    <a:bodyPr/>
                    <a:lstStyle/>
                    <a:p>
                      <a:pPr algn="ctr"/>
                      <a:r>
                        <a:rPr lang="en-US" sz="2400" b="1">
                          <a:effectLst/>
                        </a:rPr>
                        <a:t>3</a:t>
                      </a: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tc>
                  <a:txBody>
                    <a:bodyPr/>
                    <a:lstStyle/>
                    <a:p>
                      <a:r>
                        <a:rPr lang="en-US" sz="2400" b="1" dirty="0" err="1">
                          <a:effectLst/>
                        </a:rPr>
                        <a:t>DangerousObject.Multi.Generic</a:t>
                      </a:r>
                      <a:endParaRPr lang="en-US" sz="2400" b="1" dirty="0">
                        <a:effectLst/>
                      </a:endParaRP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tc>
                  <a:txBody>
                    <a:bodyPr/>
                    <a:lstStyle/>
                    <a:p>
                      <a:pPr algn="ctr"/>
                      <a:r>
                        <a:rPr lang="en-US" sz="2400" b="1">
                          <a:effectLst/>
                        </a:rPr>
                        <a:t>6.9%</a:t>
                      </a: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extLst>
                  <a:ext uri="{0D108BD9-81ED-4DB2-BD59-A6C34878D82A}">
                    <a16:rowId xmlns:a16="http://schemas.microsoft.com/office/drawing/2014/main" val="10002"/>
                  </a:ext>
                </a:extLst>
              </a:tr>
              <a:tr h="833278">
                <a:tc>
                  <a:txBody>
                    <a:bodyPr/>
                    <a:lstStyle/>
                    <a:p>
                      <a:pPr algn="ctr"/>
                      <a:r>
                        <a:rPr lang="en-US" sz="2400" b="1">
                          <a:effectLst/>
                        </a:rPr>
                        <a:t>4</a:t>
                      </a: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tc>
                  <a:txBody>
                    <a:bodyPr/>
                    <a:lstStyle/>
                    <a:p>
                      <a:r>
                        <a:rPr lang="en-US" sz="2400" b="1" dirty="0" err="1">
                          <a:effectLst/>
                        </a:rPr>
                        <a:t>RiskTool.AndroidOS.SMSreg.gc</a:t>
                      </a:r>
                      <a:endParaRPr lang="en-US" sz="2400" b="1" dirty="0">
                        <a:effectLst/>
                      </a:endParaRP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tc>
                  <a:txBody>
                    <a:bodyPr/>
                    <a:lstStyle/>
                    <a:p>
                      <a:pPr algn="ctr"/>
                      <a:r>
                        <a:rPr lang="en-US" sz="2400" b="1" dirty="0">
                          <a:effectLst/>
                        </a:rPr>
                        <a:t>6.7%</a:t>
                      </a: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extLst>
                  <a:ext uri="{0D108BD9-81ED-4DB2-BD59-A6C34878D82A}">
                    <a16:rowId xmlns:a16="http://schemas.microsoft.com/office/drawing/2014/main" val="10003"/>
                  </a:ext>
                </a:extLst>
              </a:tr>
              <a:tr h="1226582">
                <a:tc>
                  <a:txBody>
                    <a:bodyPr/>
                    <a:lstStyle/>
                    <a:p>
                      <a:pPr algn="ctr"/>
                      <a:r>
                        <a:rPr lang="en-US" sz="2400" b="1">
                          <a:effectLst/>
                        </a:rPr>
                        <a:t>5</a:t>
                      </a: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tc>
                  <a:txBody>
                    <a:bodyPr/>
                    <a:lstStyle/>
                    <a:p>
                      <a:r>
                        <a:rPr lang="en-US" sz="2400" b="1" dirty="0">
                          <a:effectLst/>
                        </a:rPr>
                        <a:t>Trojan-SMS.AndroidOS.OpFake.bo</a:t>
                      </a: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tc>
                  <a:txBody>
                    <a:bodyPr/>
                    <a:lstStyle/>
                    <a:p>
                      <a:pPr algn="ctr"/>
                      <a:r>
                        <a:rPr lang="en-US" sz="2400" b="1" dirty="0">
                          <a:effectLst/>
                        </a:rPr>
                        <a:t>6.4%</a:t>
                      </a:r>
                    </a:p>
                  </a:txBody>
                  <a:tcPr marL="36169" marR="36169" marT="18084" marB="18084" anchor="ctr">
                    <a:lnL>
                      <a:noFill/>
                    </a:lnL>
                    <a:lnR>
                      <a:noFill/>
                    </a:lnR>
                    <a:lnT w="9525" cap="flat" cmpd="sng" algn="ctr">
                      <a:solidFill>
                        <a:srgbClr val="BCD9DD"/>
                      </a:solidFill>
                      <a:prstDash val="solid"/>
                      <a:round/>
                      <a:headEnd type="none" w="med" len="med"/>
                      <a:tailEnd type="none" w="med" len="med"/>
                    </a:lnT>
                    <a:lnB w="9525" cap="flat" cmpd="sng" algn="ctr">
                      <a:solidFill>
                        <a:srgbClr val="BCD9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CEC42A91-C3F6-4773-A932-345C84A1E16F}" type="slidenum">
              <a:rPr lang="en-US" smtClean="0"/>
              <a:t>32</a:t>
            </a:fld>
            <a:endParaRPr lang="en-US"/>
          </a:p>
        </p:txBody>
      </p:sp>
    </p:spTree>
    <p:extLst>
      <p:ext uri="{BB962C8B-B14F-4D97-AF65-F5344CB8AC3E}">
        <p14:creationId xmlns:p14="http://schemas.microsoft.com/office/powerpoint/2010/main" val="3838881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CEC42A91-C3F6-4773-A932-345C84A1E16F}" type="slidenum">
              <a:rPr lang="en-US" smtClean="0"/>
              <a:t>33</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9144000" cy="6900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0" y="19050"/>
            <a:ext cx="4572000" cy="707886"/>
          </a:xfrm>
          <a:prstGeom prst="rect">
            <a:avLst/>
          </a:prstGeom>
        </p:spPr>
        <p:txBody>
          <a:bodyPr>
            <a:spAutoFit/>
          </a:bodyPr>
          <a:lstStyle/>
          <a:p>
            <a:r>
              <a:rPr lang="en-US" sz="2000" b="1" dirty="0"/>
              <a:t>Mass-scale Organizational Targeted Attacks (MOTAs)</a:t>
            </a:r>
          </a:p>
        </p:txBody>
      </p:sp>
      <p:sp>
        <p:nvSpPr>
          <p:cNvPr id="6" name="Rectangle 5"/>
          <p:cNvSpPr/>
          <p:nvPr/>
        </p:nvSpPr>
        <p:spPr>
          <a:xfrm>
            <a:off x="0" y="732472"/>
            <a:ext cx="2286000" cy="1477328"/>
          </a:xfrm>
          <a:prstGeom prst="rect">
            <a:avLst/>
          </a:prstGeom>
        </p:spPr>
        <p:txBody>
          <a:bodyPr wrap="square">
            <a:spAutoFit/>
          </a:bodyPr>
          <a:lstStyle/>
          <a:p>
            <a:r>
              <a:rPr lang="en-US" dirty="0" err="1"/>
              <a:t>Bagle</a:t>
            </a:r>
            <a:r>
              <a:rPr lang="en-US" dirty="0"/>
              <a:t> mass-mailer worm campaign between January 1, 2014, and April 29, 2014</a:t>
            </a:r>
          </a:p>
        </p:txBody>
      </p:sp>
      <p:sp>
        <p:nvSpPr>
          <p:cNvPr id="7" name="Rectangle 6"/>
          <p:cNvSpPr/>
          <p:nvPr/>
        </p:nvSpPr>
        <p:spPr>
          <a:xfrm>
            <a:off x="0" y="6531657"/>
            <a:ext cx="4572000" cy="369332"/>
          </a:xfrm>
          <a:prstGeom prst="rect">
            <a:avLst/>
          </a:prstGeom>
        </p:spPr>
        <p:txBody>
          <a:bodyPr>
            <a:spAutoFit/>
          </a:bodyPr>
          <a:lstStyle/>
          <a:p>
            <a:r>
              <a:rPr lang="en-US" dirty="0"/>
              <a:t>Source: Symantec April 2015</a:t>
            </a:r>
          </a:p>
        </p:txBody>
      </p:sp>
    </p:spTree>
    <p:extLst>
      <p:ext uri="{BB962C8B-B14F-4D97-AF65-F5344CB8AC3E}">
        <p14:creationId xmlns:p14="http://schemas.microsoft.com/office/powerpoint/2010/main" val="3344637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90600" y="704850"/>
            <a:ext cx="7024744" cy="590550"/>
          </a:xfrm>
        </p:spPr>
        <p:txBody>
          <a:bodyPr>
            <a:normAutofit fontScale="90000"/>
          </a:bodyPr>
          <a:lstStyle/>
          <a:p>
            <a:r>
              <a:rPr lang="en-US" dirty="0"/>
              <a:t>Recent Trends </a:t>
            </a:r>
          </a:p>
        </p:txBody>
      </p:sp>
      <p:sp>
        <p:nvSpPr>
          <p:cNvPr id="21507" name="Content Placeholder 2" descr="Rectangle: Click to edit Master text styles&#10;Second level&#10;Third level&#10;Fourth level&#10;Fifth level"/>
          <p:cNvSpPr>
            <a:spLocks noGrp="1"/>
          </p:cNvSpPr>
          <p:nvPr>
            <p:ph idx="1"/>
          </p:nvPr>
        </p:nvSpPr>
        <p:spPr>
          <a:xfrm>
            <a:off x="1043492" y="1301115"/>
            <a:ext cx="6777317" cy="5328285"/>
          </a:xfrm>
        </p:spPr>
        <p:txBody>
          <a:bodyPr>
            <a:normAutofit/>
          </a:bodyPr>
          <a:lstStyle/>
          <a:p>
            <a:r>
              <a:rPr lang="en-US" sz="2000" dirty="0"/>
              <a:t>Malware, worms, and Trojan horses</a:t>
            </a:r>
          </a:p>
          <a:p>
            <a:pPr lvl="1"/>
            <a:r>
              <a:rPr lang="en-US" sz="1600" dirty="0"/>
              <a:t>spread by email, instant messaging, malicious or infected websites</a:t>
            </a:r>
          </a:p>
          <a:p>
            <a:r>
              <a:rPr lang="en-US" sz="2000" dirty="0"/>
              <a:t>Botnets and zombies</a:t>
            </a:r>
          </a:p>
          <a:p>
            <a:pPr lvl="1"/>
            <a:r>
              <a:rPr lang="en-US" sz="1600" dirty="0"/>
              <a:t>improving their encryption capabilities, more difficult to detect</a:t>
            </a:r>
          </a:p>
          <a:p>
            <a:r>
              <a:rPr lang="en-US" sz="2000" dirty="0" err="1"/>
              <a:t>Scareware</a:t>
            </a:r>
            <a:r>
              <a:rPr lang="en-US" sz="2000" dirty="0"/>
              <a:t> – fake/rogue security software </a:t>
            </a:r>
          </a:p>
          <a:p>
            <a:r>
              <a:rPr lang="en-US" sz="2000" dirty="0"/>
              <a:t>Attacks on client-side software</a:t>
            </a:r>
          </a:p>
          <a:p>
            <a:pPr lvl="1"/>
            <a:r>
              <a:rPr lang="en-US" sz="1600" dirty="0"/>
              <a:t>browsers, media players, PDF readers, etc. </a:t>
            </a:r>
          </a:p>
          <a:p>
            <a:r>
              <a:rPr lang="en-US" sz="2000" dirty="0"/>
              <a:t>Ransom attacks</a:t>
            </a:r>
          </a:p>
          <a:p>
            <a:pPr lvl="1"/>
            <a:r>
              <a:rPr lang="en-US" sz="1600" dirty="0"/>
              <a:t>malware encrypts hard drives, or DDOS attack</a:t>
            </a:r>
          </a:p>
          <a:p>
            <a:r>
              <a:rPr lang="en-US" sz="2000" dirty="0"/>
              <a:t>Social network attacks </a:t>
            </a:r>
          </a:p>
          <a:p>
            <a:pPr lvl="1"/>
            <a:r>
              <a:rPr lang="en-US" sz="1600" dirty="0"/>
              <a:t>Users’ trust in online friends makes these networks a prime target. </a:t>
            </a:r>
          </a:p>
        </p:txBody>
      </p:sp>
      <p:sp>
        <p:nvSpPr>
          <p:cNvPr id="21508" name="TextBox 7"/>
          <p:cNvSpPr txBox="1">
            <a:spLocks noChangeArrowheads="1"/>
          </p:cNvSpPr>
          <p:nvPr/>
        </p:nvSpPr>
        <p:spPr bwMode="auto">
          <a:xfrm>
            <a:off x="6019799" y="6471285"/>
            <a:ext cx="2665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dirty="0"/>
              <a:t>Texas CISO, Feb 2010</a:t>
            </a:r>
          </a:p>
        </p:txBody>
      </p:sp>
      <p:sp>
        <p:nvSpPr>
          <p:cNvPr id="2" name="Slide Number Placeholder 1"/>
          <p:cNvSpPr>
            <a:spLocks noGrp="1"/>
          </p:cNvSpPr>
          <p:nvPr>
            <p:ph type="sldNum" sz="quarter" idx="12"/>
          </p:nvPr>
        </p:nvSpPr>
        <p:spPr/>
        <p:txBody>
          <a:bodyPr/>
          <a:lstStyle/>
          <a:p>
            <a:fld id="{CEC42A91-C3F6-4773-A932-345C84A1E16F}" type="slidenum">
              <a:rPr lang="en-US" smtClean="0"/>
              <a:t>34</a:t>
            </a:fld>
            <a:endParaRPr lang="en-US"/>
          </a:p>
        </p:txBody>
      </p:sp>
    </p:spTree>
    <p:extLst>
      <p:ext uri="{BB962C8B-B14F-4D97-AF65-F5344CB8AC3E}">
        <p14:creationId xmlns:p14="http://schemas.microsoft.com/office/powerpoint/2010/main" val="277174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381000"/>
            <a:ext cx="7024744" cy="1143000"/>
          </a:xfrm>
        </p:spPr>
        <p:txBody>
          <a:bodyPr/>
          <a:lstStyle/>
          <a:p>
            <a:r>
              <a:rPr lang="en-US" dirty="0"/>
              <a:t>Trends</a:t>
            </a:r>
            <a:endParaRPr lang="en-US" sz="3600" dirty="0"/>
          </a:p>
        </p:txBody>
      </p:sp>
      <p:sp>
        <p:nvSpPr>
          <p:cNvPr id="22531" name="Rectangle 4"/>
          <p:cNvSpPr>
            <a:spLocks noChangeArrowheads="1"/>
          </p:cNvSpPr>
          <p:nvPr/>
        </p:nvSpPr>
        <p:spPr bwMode="auto">
          <a:xfrm>
            <a:off x="6324600" y="5029200"/>
            <a:ext cx="2552700" cy="762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type="triangle" w="lg" len="med"/>
              </a14:hiddenLine>
            </a:ext>
          </a:extLst>
        </p:spPr>
        <p:txBody>
          <a:bodyPr wrap="none"/>
          <a:lstStyle/>
          <a:p>
            <a:endParaRPr lang="en-US"/>
          </a:p>
        </p:txBody>
      </p:sp>
      <p:pic>
        <p:nvPicPr>
          <p:cNvPr id="22532" name="Picture 6" descr="C:\Documents and Settings\John Mitchell\My Documents\stanford\cs241\IBM JPEGS\fig 1 vul_disclosures_are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5410200"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8" descr="C:\Documents and Settings\John Mitchell\My Documents\stanford\cs241\IBM JPEGS\fig 7 vulns disclosures top ten_pi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057400"/>
            <a:ext cx="3390900"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EC42A91-C3F6-4773-A932-345C84A1E16F}" type="slidenum">
              <a:rPr lang="en-US" smtClean="0"/>
              <a:t>35</a:t>
            </a:fld>
            <a:endParaRPr lang="en-US"/>
          </a:p>
        </p:txBody>
      </p:sp>
    </p:spTree>
    <p:extLst>
      <p:ext uri="{BB962C8B-B14F-4D97-AF65-F5344CB8AC3E}">
        <p14:creationId xmlns:p14="http://schemas.microsoft.com/office/powerpoint/2010/main" val="3246024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t>Operating system vulnerabilities</a:t>
            </a:r>
          </a:p>
        </p:txBody>
      </p:sp>
      <p:pic>
        <p:nvPicPr>
          <p:cNvPr id="23555" name="Picture 2" descr="C:\Documents and Settings\John Mitchell\My Documents\stanford\cs241\IBM JPEGS\fig 11 VulnAffectingOpSystem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41148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3" descr="C:\Documents and Settings\John Mitchell\My Documents\stanford\cs241\IBM JPEGS\fig 12 CriticalVulAffectngOpSytem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600200"/>
            <a:ext cx="41148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EC42A91-C3F6-4773-A932-345C84A1E16F}" type="slidenum">
              <a:rPr lang="en-US" smtClean="0"/>
              <a:t>36</a:t>
            </a:fld>
            <a:endParaRPr lang="en-US"/>
          </a:p>
        </p:txBody>
      </p:sp>
    </p:spTree>
    <p:extLst>
      <p:ext uri="{BB962C8B-B14F-4D97-AF65-F5344CB8AC3E}">
        <p14:creationId xmlns:p14="http://schemas.microsoft.com/office/powerpoint/2010/main" val="343184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idx="4294967295"/>
          </p:nvPr>
        </p:nvSpPr>
        <p:spPr>
          <a:xfrm>
            <a:off x="609600" y="685800"/>
            <a:ext cx="7772400" cy="1012825"/>
          </a:xfrm>
        </p:spPr>
        <p:txBody>
          <a:bodyPr anchor="ctr">
            <a:normAutofit/>
          </a:bodyPr>
          <a:lstStyle/>
          <a:p>
            <a:r>
              <a:rPr lang="en-US" dirty="0"/>
              <a:t>Attacks</a:t>
            </a:r>
          </a:p>
        </p:txBody>
      </p:sp>
      <p:sp>
        <p:nvSpPr>
          <p:cNvPr id="9219" name="Subtitle 2"/>
          <p:cNvSpPr>
            <a:spLocks noGrp="1"/>
          </p:cNvSpPr>
          <p:nvPr>
            <p:ph type="subTitle" idx="4294967295"/>
          </p:nvPr>
        </p:nvSpPr>
        <p:spPr>
          <a:xfrm>
            <a:off x="457200" y="1676400"/>
            <a:ext cx="8153400" cy="4953000"/>
          </a:xfrm>
        </p:spPr>
        <p:txBody>
          <a:bodyPr>
            <a:normAutofit/>
          </a:bodyPr>
          <a:lstStyle/>
          <a:p>
            <a:pPr marL="0" indent="0">
              <a:lnSpc>
                <a:spcPct val="90000"/>
              </a:lnSpc>
              <a:buFont typeface="Wingdings" pitchFamily="2" charset="2"/>
              <a:buNone/>
            </a:pPr>
            <a:r>
              <a:rPr lang="en-US" altLang="ko-KR" sz="3100" dirty="0">
                <a:ea typeface="Gulim" pitchFamily="34" charset="-127"/>
              </a:rPr>
              <a:t>   Nature of attacks</a:t>
            </a:r>
          </a:p>
          <a:p>
            <a:pPr marL="344488" lvl="1" indent="0">
              <a:lnSpc>
                <a:spcPct val="90000"/>
              </a:lnSpc>
              <a:buClr>
                <a:srgbClr val="FF3300"/>
              </a:buClr>
              <a:buFont typeface="Wingdings" pitchFamily="2" charset="2"/>
              <a:buChar char="§"/>
            </a:pPr>
            <a:r>
              <a:rPr lang="en-US" altLang="ko-KR" sz="3100" dirty="0">
                <a:ea typeface="Gulim" pitchFamily="34" charset="-127"/>
              </a:rPr>
              <a:t>Active attacks</a:t>
            </a:r>
          </a:p>
          <a:p>
            <a:pPr marL="344488" lvl="1" indent="0">
              <a:lnSpc>
                <a:spcPct val="90000"/>
              </a:lnSpc>
              <a:buClr>
                <a:srgbClr val="FF3300"/>
              </a:buClr>
              <a:buFont typeface="Wingdings" pitchFamily="2" charset="2"/>
              <a:buChar char="§"/>
            </a:pPr>
            <a:r>
              <a:rPr lang="en-US" altLang="ko-KR" sz="3100" dirty="0">
                <a:ea typeface="Gulim" pitchFamily="34" charset="-127"/>
              </a:rPr>
              <a:t>Passive attacks</a:t>
            </a:r>
          </a:p>
          <a:p>
            <a:pPr marL="344488" lvl="1" indent="0">
              <a:lnSpc>
                <a:spcPct val="90000"/>
              </a:lnSpc>
              <a:buClr>
                <a:srgbClr val="FF3300"/>
              </a:buClr>
              <a:buNone/>
            </a:pPr>
            <a:endParaRPr lang="en-US" altLang="ko-KR" sz="3100" dirty="0">
              <a:ea typeface="Gulim" pitchFamily="34" charset="-127"/>
            </a:endParaRPr>
          </a:p>
          <a:p>
            <a:pPr marL="344488" lvl="1" indent="0">
              <a:lnSpc>
                <a:spcPct val="90000"/>
              </a:lnSpc>
              <a:buClr>
                <a:srgbClr val="FF3300"/>
              </a:buClr>
              <a:buNone/>
            </a:pPr>
            <a:r>
              <a:rPr lang="en-US" altLang="ko-KR" sz="3100" dirty="0">
                <a:ea typeface="Gulim" pitchFamily="34" charset="-127"/>
              </a:rPr>
              <a:t>Categorization of attacks</a:t>
            </a:r>
          </a:p>
          <a:p>
            <a:pPr marL="344488" lvl="1" indent="0">
              <a:lnSpc>
                <a:spcPct val="90000"/>
              </a:lnSpc>
              <a:buClr>
                <a:srgbClr val="FF3300"/>
              </a:buClr>
              <a:buFont typeface="Wingdings" pitchFamily="2" charset="2"/>
              <a:buChar char="§"/>
            </a:pPr>
            <a:r>
              <a:rPr lang="en-US" altLang="ko-KR" sz="3100" dirty="0">
                <a:ea typeface="Gulim" pitchFamily="34" charset="-127"/>
              </a:rPr>
              <a:t>Interruption</a:t>
            </a:r>
          </a:p>
          <a:p>
            <a:pPr marL="344488" lvl="1" indent="0">
              <a:lnSpc>
                <a:spcPct val="90000"/>
              </a:lnSpc>
              <a:buClr>
                <a:srgbClr val="FF3300"/>
              </a:buClr>
              <a:buFont typeface="Wingdings" pitchFamily="2" charset="2"/>
              <a:buChar char="§"/>
            </a:pPr>
            <a:r>
              <a:rPr lang="en-US" altLang="ko-KR" sz="3100" dirty="0">
                <a:ea typeface="Gulim" pitchFamily="34" charset="-127"/>
              </a:rPr>
              <a:t>Interception</a:t>
            </a:r>
          </a:p>
          <a:p>
            <a:pPr marL="344488" lvl="1" indent="0">
              <a:lnSpc>
                <a:spcPct val="90000"/>
              </a:lnSpc>
              <a:buClr>
                <a:srgbClr val="FF3300"/>
              </a:buClr>
              <a:buFont typeface="Wingdings" pitchFamily="2" charset="2"/>
              <a:buChar char="§"/>
            </a:pPr>
            <a:r>
              <a:rPr lang="en-US" altLang="ko-KR" sz="3100" dirty="0">
                <a:ea typeface="Gulim" pitchFamily="34" charset="-127"/>
              </a:rPr>
              <a:t>Modification</a:t>
            </a:r>
          </a:p>
          <a:p>
            <a:pPr marL="344488" lvl="1" indent="0">
              <a:lnSpc>
                <a:spcPct val="90000"/>
              </a:lnSpc>
              <a:buClr>
                <a:srgbClr val="FF3300"/>
              </a:buClr>
              <a:buFont typeface="Wingdings" pitchFamily="2" charset="2"/>
              <a:buChar char="§"/>
            </a:pPr>
            <a:r>
              <a:rPr lang="en-US" altLang="ko-KR" sz="3100" dirty="0">
                <a:ea typeface="Gulim" pitchFamily="34" charset="-127"/>
              </a:rPr>
              <a:t>Fabrication</a:t>
            </a:r>
          </a:p>
          <a:p>
            <a:pPr marL="0" indent="0">
              <a:lnSpc>
                <a:spcPct val="90000"/>
              </a:lnSpc>
              <a:buFont typeface="Wingdings" pitchFamily="2" charset="2"/>
              <a:buNone/>
            </a:pPr>
            <a:endParaRPr lang="en-US" sz="1800" dirty="0"/>
          </a:p>
          <a:p>
            <a:pPr marL="0" indent="0">
              <a:buFont typeface="Wingdings" pitchFamily="2" charset="2"/>
              <a:buNone/>
            </a:pPr>
            <a:endParaRPr lang="en-US" sz="1800" dirty="0"/>
          </a:p>
        </p:txBody>
      </p:sp>
    </p:spTree>
    <p:extLst>
      <p:ext uri="{BB962C8B-B14F-4D97-AF65-F5344CB8AC3E}">
        <p14:creationId xmlns:p14="http://schemas.microsoft.com/office/powerpoint/2010/main" val="208680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 calcmode="lin" valueType="num">
                                      <p:cBhvr additive="base">
                                        <p:cTn id="7"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9">
                                            <p:txEl>
                                              <p:pRg st="5" end="5"/>
                                            </p:txEl>
                                          </p:spTgt>
                                        </p:tgtEl>
                                        <p:attrNameLst>
                                          <p:attrName>style.visibility</p:attrName>
                                        </p:attrNameLst>
                                      </p:cBhvr>
                                      <p:to>
                                        <p:strVal val="visible"/>
                                      </p:to>
                                    </p:set>
                                    <p:anim calcmode="lin" valueType="num">
                                      <p:cBhvr additive="base">
                                        <p:cTn id="11"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9">
                                            <p:txEl>
                                              <p:pRg st="6" end="6"/>
                                            </p:txEl>
                                          </p:spTgt>
                                        </p:tgtEl>
                                        <p:attrNameLst>
                                          <p:attrName>style.visibility</p:attrName>
                                        </p:attrNameLst>
                                      </p:cBhvr>
                                      <p:to>
                                        <p:strVal val="visible"/>
                                      </p:to>
                                    </p:set>
                                    <p:anim calcmode="lin" valueType="num">
                                      <p:cBhvr additive="base">
                                        <p:cTn id="15"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219">
                                            <p:txEl>
                                              <p:pRg st="7" end="7"/>
                                            </p:txEl>
                                          </p:spTgt>
                                        </p:tgtEl>
                                        <p:attrNameLst>
                                          <p:attrName>style.visibility</p:attrName>
                                        </p:attrNameLst>
                                      </p:cBhvr>
                                      <p:to>
                                        <p:strVal val="visible"/>
                                      </p:to>
                                    </p:set>
                                    <p:anim calcmode="lin" valueType="num">
                                      <p:cBhvr additive="base">
                                        <p:cTn id="19"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219">
                                            <p:txEl>
                                              <p:pRg st="8" end="8"/>
                                            </p:txEl>
                                          </p:spTgt>
                                        </p:tgtEl>
                                        <p:attrNameLst>
                                          <p:attrName>style.visibility</p:attrName>
                                        </p:attrNameLst>
                                      </p:cBhvr>
                                      <p:to>
                                        <p:strVal val="visible"/>
                                      </p:to>
                                    </p:set>
                                    <p:anim calcmode="lin" valueType="num">
                                      <p:cBhvr additive="base">
                                        <p:cTn id="23"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838200" y="1027664"/>
            <a:ext cx="7230034" cy="648736"/>
          </a:xfrm>
        </p:spPr>
        <p:txBody>
          <a:bodyPr>
            <a:normAutofit fontScale="90000"/>
          </a:bodyPr>
          <a:lstStyle/>
          <a:p>
            <a:pPr eaLnBrk="1" hangingPunct="1"/>
            <a:r>
              <a:rPr lang="en-AU" dirty="0"/>
              <a:t>Passive Attacks</a:t>
            </a:r>
          </a:p>
        </p:txBody>
      </p:sp>
      <p:pic>
        <p:nvPicPr>
          <p:cNvPr id="7172"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87241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EC42A91-C3F6-4773-A932-345C84A1E16F}" type="slidenum">
              <a:rPr lang="en-US" smtClean="0"/>
              <a:t>5</a:t>
            </a:fld>
            <a:endParaRPr lang="en-US"/>
          </a:p>
        </p:txBody>
      </p:sp>
    </p:spTree>
    <p:extLst>
      <p:ext uri="{BB962C8B-B14F-4D97-AF65-F5344CB8AC3E}">
        <p14:creationId xmlns:p14="http://schemas.microsoft.com/office/powerpoint/2010/main" val="47065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6"/>
          <p:cNvSpPr>
            <a:spLocks noGrp="1" noChangeArrowheads="1"/>
          </p:cNvSpPr>
          <p:nvPr>
            <p:ph type="title"/>
          </p:nvPr>
        </p:nvSpPr>
        <p:spPr>
          <a:xfrm>
            <a:off x="1043490" y="1027664"/>
            <a:ext cx="7024744" cy="801136"/>
          </a:xfrm>
        </p:spPr>
        <p:txBody>
          <a:bodyPr/>
          <a:lstStyle/>
          <a:p>
            <a:pPr eaLnBrk="1" hangingPunct="1"/>
            <a:r>
              <a:rPr lang="en-AU" dirty="0"/>
              <a:t>Active Attacks</a:t>
            </a:r>
          </a:p>
        </p:txBody>
      </p:sp>
      <p:pic>
        <p:nvPicPr>
          <p:cNvPr id="8196" name="Picture 1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977188"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CEC42A91-C3F6-4773-A932-345C84A1E16F}" type="slidenum">
              <a:rPr lang="en-US" smtClean="0"/>
              <a:t>6</a:t>
            </a:fld>
            <a:endParaRPr lang="en-US"/>
          </a:p>
        </p:txBody>
      </p:sp>
    </p:spTree>
    <p:extLst>
      <p:ext uri="{BB962C8B-B14F-4D97-AF65-F5344CB8AC3E}">
        <p14:creationId xmlns:p14="http://schemas.microsoft.com/office/powerpoint/2010/main" val="206824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 Picture 4                                                      00000002JAC-HG4                        ABA78158:"/>
          <p:cNvPicPr>
            <a:picLocks noChangeAspect="1" noChangeArrowheads="1"/>
          </p:cNvPicPr>
          <p:nvPr/>
        </p:nvPicPr>
        <p:blipFill rotWithShape="1">
          <a:blip r:embed="rId3">
            <a:extLst>
              <a:ext uri="{28A0092B-C50C-407E-A947-70E740481C1C}">
                <a14:useLocalDpi xmlns:a14="http://schemas.microsoft.com/office/drawing/2010/main" val="0"/>
              </a:ext>
            </a:extLst>
          </a:blip>
          <a:srcRect b="5814"/>
          <a:stretch/>
        </p:blipFill>
        <p:spPr bwMode="auto">
          <a:xfrm>
            <a:off x="152400" y="152400"/>
            <a:ext cx="88392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68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43490" y="1027664"/>
            <a:ext cx="7024744" cy="496336"/>
          </a:xfrm>
        </p:spPr>
        <p:txBody>
          <a:bodyPr>
            <a:normAutofit fontScale="90000"/>
          </a:bodyPr>
          <a:lstStyle/>
          <a:p>
            <a:pPr eaLnBrk="1" hangingPunct="1"/>
            <a:r>
              <a:rPr lang="en-US" dirty="0"/>
              <a:t>Security Service</a:t>
            </a:r>
            <a:endParaRPr lang="en-AU" dirty="0"/>
          </a:p>
        </p:txBody>
      </p:sp>
      <p:sp>
        <p:nvSpPr>
          <p:cNvPr id="9220" name="Rectangle 3"/>
          <p:cNvSpPr>
            <a:spLocks noGrp="1" noChangeArrowheads="1"/>
          </p:cNvSpPr>
          <p:nvPr>
            <p:ph type="body" idx="1"/>
          </p:nvPr>
        </p:nvSpPr>
        <p:spPr>
          <a:xfrm>
            <a:off x="457200" y="1676400"/>
            <a:ext cx="8001000" cy="4953000"/>
          </a:xfrm>
        </p:spPr>
        <p:txBody>
          <a:bodyPr>
            <a:normAutofit/>
          </a:bodyPr>
          <a:lstStyle/>
          <a:p>
            <a:pPr lvl="1" algn="just" eaLnBrk="1" hangingPunct="1"/>
            <a:r>
              <a:rPr lang="en-US" sz="2800" dirty="0"/>
              <a:t>enhance security of data processing systems and information transfers of an organization</a:t>
            </a:r>
          </a:p>
          <a:p>
            <a:pPr lvl="1" algn="just" eaLnBrk="1" hangingPunct="1"/>
            <a:r>
              <a:rPr lang="en-US" sz="2800" dirty="0"/>
              <a:t>intended to counter security attacks</a:t>
            </a:r>
          </a:p>
          <a:p>
            <a:pPr lvl="1" algn="just" eaLnBrk="1" hangingPunct="1"/>
            <a:r>
              <a:rPr lang="en-US" sz="2800" dirty="0"/>
              <a:t>using one or more security mechanisms </a:t>
            </a:r>
          </a:p>
        </p:txBody>
      </p:sp>
      <p:sp>
        <p:nvSpPr>
          <p:cNvPr id="2" name="Slide Number Placeholder 1"/>
          <p:cNvSpPr>
            <a:spLocks noGrp="1"/>
          </p:cNvSpPr>
          <p:nvPr>
            <p:ph type="sldNum" sz="quarter" idx="12"/>
          </p:nvPr>
        </p:nvSpPr>
        <p:spPr/>
        <p:txBody>
          <a:bodyPr/>
          <a:lstStyle/>
          <a:p>
            <a:fld id="{CEC42A91-C3F6-4773-A932-345C84A1E16F}" type="slidenum">
              <a:rPr lang="en-US" smtClean="0"/>
              <a:t>8</a:t>
            </a:fld>
            <a:endParaRPr lang="en-US"/>
          </a:p>
        </p:txBody>
      </p:sp>
    </p:spTree>
    <p:extLst>
      <p:ext uri="{BB962C8B-B14F-4D97-AF65-F5344CB8AC3E}">
        <p14:creationId xmlns:p14="http://schemas.microsoft.com/office/powerpoint/2010/main" val="206120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043490" y="1027664"/>
            <a:ext cx="7024744" cy="648736"/>
          </a:xfrm>
        </p:spPr>
        <p:txBody>
          <a:bodyPr>
            <a:normAutofit fontScale="90000"/>
          </a:bodyPr>
          <a:lstStyle/>
          <a:p>
            <a:pPr eaLnBrk="1" hangingPunct="1"/>
            <a:r>
              <a:rPr lang="en-US" dirty="0"/>
              <a:t>Security Services (X.800)</a:t>
            </a:r>
            <a:endParaRPr lang="en-AU" dirty="0"/>
          </a:p>
        </p:txBody>
      </p:sp>
      <p:sp>
        <p:nvSpPr>
          <p:cNvPr id="10244" name="Rectangle 3"/>
          <p:cNvSpPr>
            <a:spLocks noGrp="1" noChangeArrowheads="1"/>
          </p:cNvSpPr>
          <p:nvPr>
            <p:ph type="body" idx="1"/>
          </p:nvPr>
        </p:nvSpPr>
        <p:spPr>
          <a:xfrm>
            <a:off x="1043492" y="1828800"/>
            <a:ext cx="6777317" cy="4572000"/>
          </a:xfrm>
        </p:spPr>
        <p:txBody>
          <a:bodyPr>
            <a:normAutofit fontScale="85000" lnSpcReduction="20000"/>
          </a:bodyPr>
          <a:lstStyle/>
          <a:p>
            <a:pPr algn="just" eaLnBrk="1" hangingPunct="1">
              <a:lnSpc>
                <a:spcPct val="120000"/>
              </a:lnSpc>
            </a:pPr>
            <a:r>
              <a:rPr lang="en-US" sz="2800" b="1" dirty="0"/>
              <a:t>Authentication</a:t>
            </a:r>
            <a:r>
              <a:rPr lang="en-US" sz="2800" dirty="0"/>
              <a:t> - </a:t>
            </a:r>
            <a:r>
              <a:rPr lang="en-AU" sz="2800" dirty="0"/>
              <a:t>assurance that the communicating entity is the one claimed</a:t>
            </a:r>
          </a:p>
          <a:p>
            <a:pPr algn="just" eaLnBrk="1" hangingPunct="1">
              <a:lnSpc>
                <a:spcPct val="120000"/>
              </a:lnSpc>
            </a:pPr>
            <a:r>
              <a:rPr lang="en-US" sz="2800" b="1" dirty="0"/>
              <a:t>Access Control</a:t>
            </a:r>
            <a:r>
              <a:rPr lang="en-US" sz="2800" dirty="0"/>
              <a:t> - </a:t>
            </a:r>
            <a:r>
              <a:rPr lang="en-AU" sz="2800" dirty="0"/>
              <a:t>prevention of the unauthorized use of a resource</a:t>
            </a:r>
          </a:p>
          <a:p>
            <a:pPr algn="just" eaLnBrk="1" hangingPunct="1">
              <a:lnSpc>
                <a:spcPct val="120000"/>
              </a:lnSpc>
            </a:pPr>
            <a:r>
              <a:rPr lang="en-US" sz="2800" b="1" dirty="0"/>
              <a:t>Data Confidentiality</a:t>
            </a:r>
            <a:r>
              <a:rPr lang="en-US" sz="2800" dirty="0"/>
              <a:t> –</a:t>
            </a:r>
            <a:r>
              <a:rPr lang="en-AU" sz="2800" dirty="0"/>
              <a:t>protection of data from unauthorized disclosure</a:t>
            </a:r>
          </a:p>
          <a:p>
            <a:pPr algn="just" eaLnBrk="1" hangingPunct="1">
              <a:lnSpc>
                <a:spcPct val="120000"/>
              </a:lnSpc>
            </a:pPr>
            <a:r>
              <a:rPr lang="en-US" sz="2800" b="1" dirty="0"/>
              <a:t>Data Integrity</a:t>
            </a:r>
            <a:r>
              <a:rPr lang="en-US" sz="2800" dirty="0"/>
              <a:t> - </a:t>
            </a:r>
            <a:r>
              <a:rPr lang="en-AU" sz="2800" dirty="0"/>
              <a:t>assurance that data received is as sent by an authorized entity</a:t>
            </a:r>
          </a:p>
          <a:p>
            <a:pPr algn="just" eaLnBrk="1" hangingPunct="1">
              <a:lnSpc>
                <a:spcPct val="120000"/>
              </a:lnSpc>
            </a:pPr>
            <a:r>
              <a:rPr lang="en-US" sz="2800" b="1" dirty="0"/>
              <a:t>Non-Repudiation</a:t>
            </a:r>
            <a:r>
              <a:rPr lang="en-US" sz="2800" dirty="0"/>
              <a:t> - </a:t>
            </a:r>
            <a:r>
              <a:rPr lang="en-AU" sz="2800" dirty="0"/>
              <a:t>protection against denial by one of the parties in a communication</a:t>
            </a:r>
          </a:p>
          <a:p>
            <a:pPr algn="just" eaLnBrk="1" hangingPunct="1">
              <a:lnSpc>
                <a:spcPct val="120000"/>
              </a:lnSpc>
            </a:pPr>
            <a:endParaRPr lang="en-AU" sz="2800" dirty="0"/>
          </a:p>
          <a:p>
            <a:pPr algn="just" eaLnBrk="1" hangingPunct="1">
              <a:lnSpc>
                <a:spcPct val="120000"/>
              </a:lnSpc>
            </a:pPr>
            <a:endParaRPr lang="en-AU" sz="2800" dirty="0"/>
          </a:p>
          <a:p>
            <a:pPr algn="just" eaLnBrk="1" hangingPunct="1">
              <a:lnSpc>
                <a:spcPct val="120000"/>
              </a:lnSpc>
            </a:pPr>
            <a:endParaRPr lang="en-AU" sz="2800" dirty="0"/>
          </a:p>
          <a:p>
            <a:pPr algn="just" eaLnBrk="1" hangingPunct="1">
              <a:lnSpc>
                <a:spcPct val="120000"/>
              </a:lnSpc>
            </a:pPr>
            <a:endParaRPr lang="en-AU" sz="2800" dirty="0"/>
          </a:p>
        </p:txBody>
      </p:sp>
      <p:sp>
        <p:nvSpPr>
          <p:cNvPr id="2" name="Slide Number Placeholder 1"/>
          <p:cNvSpPr>
            <a:spLocks noGrp="1"/>
          </p:cNvSpPr>
          <p:nvPr>
            <p:ph type="sldNum" sz="quarter" idx="12"/>
          </p:nvPr>
        </p:nvSpPr>
        <p:spPr/>
        <p:txBody>
          <a:bodyPr/>
          <a:lstStyle/>
          <a:p>
            <a:fld id="{CEC42A91-C3F6-4773-A932-345C84A1E16F}" type="slidenum">
              <a:rPr lang="en-US" smtClean="0"/>
              <a:t>9</a:t>
            </a:fld>
            <a:endParaRPr lang="en-US"/>
          </a:p>
        </p:txBody>
      </p:sp>
    </p:spTree>
    <p:extLst>
      <p:ext uri="{BB962C8B-B14F-4D97-AF65-F5344CB8AC3E}">
        <p14:creationId xmlns:p14="http://schemas.microsoft.com/office/powerpoint/2010/main" val="397883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1107</TotalTime>
  <Words>1970</Words>
  <Application>Microsoft Macintosh PowerPoint</Application>
  <PresentationFormat>On-screen Show (4:3)</PresentationFormat>
  <Paragraphs>238</Paragraphs>
  <Slides>36</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Times</vt:lpstr>
      <vt:lpstr>Times-Italic</vt:lpstr>
      <vt:lpstr>Times-Roman</vt:lpstr>
      <vt:lpstr>Arial</vt:lpstr>
      <vt:lpstr>Calibri</vt:lpstr>
      <vt:lpstr>Century Gothic</vt:lpstr>
      <vt:lpstr>Helvetica</vt:lpstr>
      <vt:lpstr>Tahoma</vt:lpstr>
      <vt:lpstr>Times New Roman</vt:lpstr>
      <vt:lpstr>Wingdings</vt:lpstr>
      <vt:lpstr>Wingdings 2</vt:lpstr>
      <vt:lpstr>Austin</vt:lpstr>
      <vt:lpstr>Introduction –  Cyber Security</vt:lpstr>
      <vt:lpstr>Aspects of Security</vt:lpstr>
      <vt:lpstr>Security Attack</vt:lpstr>
      <vt:lpstr>Attacks</vt:lpstr>
      <vt:lpstr>Passive Attacks</vt:lpstr>
      <vt:lpstr>Active Attacks</vt:lpstr>
      <vt:lpstr>PowerPoint Presentation</vt:lpstr>
      <vt:lpstr>Security Service</vt:lpstr>
      <vt:lpstr>Security Services (X.800)</vt:lpstr>
      <vt:lpstr>Security Mechanisms</vt:lpstr>
      <vt:lpstr>Data Privacy in communication … Services &amp; Mechanisms</vt:lpstr>
      <vt:lpstr>Model for Security</vt:lpstr>
      <vt:lpstr>Model for Security</vt:lpstr>
      <vt:lpstr>Model for Network Access Security</vt:lpstr>
      <vt:lpstr>Model for Network Access Security</vt:lpstr>
      <vt:lpstr>Statistics</vt:lpstr>
      <vt:lpstr>Malware Count</vt:lpstr>
      <vt:lpstr>PowerPoint Presentation</vt:lpstr>
      <vt:lpstr>PowerPoint Presentation</vt:lpstr>
      <vt:lpstr>Why do we need security?</vt:lpstr>
      <vt:lpstr>Mirai Botnet – Case Study</vt:lpstr>
      <vt:lpstr>Mirai - Bots</vt:lpstr>
      <vt:lpstr>New York Times and Twitter struggle after Syrian hack … (2013)</vt:lpstr>
      <vt:lpstr>Major banks hit with biggest cyber attacks in history… (2012)</vt:lpstr>
      <vt:lpstr>iPhone attack …        (2007)</vt:lpstr>
      <vt:lpstr>Top 7 Network Attacks of 2015 … so far June 2015</vt:lpstr>
      <vt:lpstr>PowerPoint Presentation</vt:lpstr>
      <vt:lpstr>Top 10 network attacks techniques of 2014</vt:lpstr>
      <vt:lpstr>PowerPoint Presentation</vt:lpstr>
      <vt:lpstr>Mobile threats 2014</vt:lpstr>
      <vt:lpstr>PowerPoint Presentation</vt:lpstr>
      <vt:lpstr>Top 5 out of 20 Mobile threats of 2014</vt:lpstr>
      <vt:lpstr>PowerPoint Presentation</vt:lpstr>
      <vt:lpstr>Recent Trends </vt:lpstr>
      <vt:lpstr>Trends</vt:lpstr>
      <vt:lpstr>Operating system vulnerabilities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DR.FASIL</dc:creator>
  <cp:lastModifiedBy>아라사하드파하드(정보통신공학부)</cp:lastModifiedBy>
  <cp:revision>91</cp:revision>
  <dcterms:created xsi:type="dcterms:W3CDTF">2013-08-28T05:27:50Z</dcterms:created>
  <dcterms:modified xsi:type="dcterms:W3CDTF">2023-10-10T05:28:56Z</dcterms:modified>
</cp:coreProperties>
</file>