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4"/>
  </p:notesMasterIdLst>
  <p:sldIdLst>
    <p:sldId id="256" r:id="rId2"/>
    <p:sldId id="258" r:id="rId3"/>
    <p:sldId id="259" r:id="rId4"/>
    <p:sldId id="288" r:id="rId5"/>
    <p:sldId id="289" r:id="rId6"/>
    <p:sldId id="290" r:id="rId7"/>
    <p:sldId id="260" r:id="rId8"/>
    <p:sldId id="261" r:id="rId9"/>
    <p:sldId id="262" r:id="rId10"/>
    <p:sldId id="291" r:id="rId11"/>
    <p:sldId id="300" r:id="rId12"/>
    <p:sldId id="263" r:id="rId13"/>
    <p:sldId id="264" r:id="rId14"/>
    <p:sldId id="294" r:id="rId15"/>
    <p:sldId id="292" r:id="rId16"/>
    <p:sldId id="265" r:id="rId17"/>
    <p:sldId id="266" r:id="rId18"/>
    <p:sldId id="267" r:id="rId19"/>
    <p:sldId id="285" r:id="rId20"/>
    <p:sldId id="268" r:id="rId21"/>
    <p:sldId id="296" r:id="rId22"/>
    <p:sldId id="269" r:id="rId23"/>
    <p:sldId id="270" r:id="rId24"/>
    <p:sldId id="279" r:id="rId25"/>
    <p:sldId id="298" r:id="rId26"/>
    <p:sldId id="297" r:id="rId27"/>
    <p:sldId id="271" r:id="rId28"/>
    <p:sldId id="299" r:id="rId29"/>
    <p:sldId id="272" r:id="rId30"/>
    <p:sldId id="273" r:id="rId31"/>
    <p:sldId id="280" r:id="rId32"/>
    <p:sldId id="281" r:id="rId33"/>
    <p:sldId id="282" r:id="rId34"/>
    <p:sldId id="283" r:id="rId35"/>
    <p:sldId id="284" r:id="rId36"/>
    <p:sldId id="274" r:id="rId37"/>
    <p:sldId id="275" r:id="rId38"/>
    <p:sldId id="276" r:id="rId39"/>
    <p:sldId id="277" r:id="rId40"/>
    <p:sldId id="302" r:id="rId41"/>
    <p:sldId id="287" r:id="rId42"/>
    <p:sldId id="301"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300" y="-7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7756FD-232A-4E5A-9A0E-2CF5EF1A2CD7}" type="datetimeFigureOut">
              <a:rPr lang="en-US" smtClean="0"/>
              <a:pPr/>
              <a:t>12/27/2023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959844-6A98-40C6-B003-8BBF347A6729}" type="slidenum">
              <a:rPr lang="en-US" smtClean="0"/>
              <a:pPr/>
              <a:t>‹#›</a:t>
            </a:fld>
            <a:endParaRPr lang="en-US"/>
          </a:p>
        </p:txBody>
      </p:sp>
    </p:spTree>
    <p:extLst>
      <p:ext uri="{BB962C8B-B14F-4D97-AF65-F5344CB8AC3E}">
        <p14:creationId xmlns:p14="http://schemas.microsoft.com/office/powerpoint/2010/main" val="201793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4959844-6A98-40C6-B003-8BBF347A6729}"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12/27/2023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925296" y="1371600"/>
            <a:ext cx="7380503" cy="51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1028" name="Picture 4"/>
          <p:cNvPicPr>
            <a:picLocks noGrp="1" noChangeAspect="1" noChangeArrowheads="1"/>
          </p:cNvPicPr>
          <p:nvPr>
            <p:ph idx="1"/>
          </p:nvPr>
        </p:nvPicPr>
        <p:blipFill>
          <a:blip r:embed="rId2"/>
          <a:srcRect/>
          <a:stretch>
            <a:fillRect/>
          </a:stretch>
        </p:blipFill>
        <p:spPr bwMode="auto">
          <a:xfrm>
            <a:off x="2133011" y="838200"/>
            <a:ext cx="4420189" cy="59655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533400"/>
            <a:ext cx="8229600" cy="1143000"/>
          </a:xfrm>
        </p:spPr>
        <p:txBody>
          <a:bodyPr/>
          <a:lstStyle/>
          <a:p>
            <a:r>
              <a:rPr lang="en-US" dirty="0" smtClean="0"/>
              <a:t>Step 2 Risk Assessment</a:t>
            </a:r>
            <a:endParaRPr lang="en-US" dirty="0"/>
          </a:p>
        </p:txBody>
      </p:sp>
      <p:sp>
        <p:nvSpPr>
          <p:cNvPr id="2" name="Content Placeholder 1"/>
          <p:cNvSpPr>
            <a:spLocks noGrp="1"/>
          </p:cNvSpPr>
          <p:nvPr>
            <p:ph idx="1"/>
          </p:nvPr>
        </p:nvSpPr>
        <p:spPr>
          <a:xfrm>
            <a:off x="457200" y="1862328"/>
            <a:ext cx="8229600" cy="4995672"/>
          </a:xfrm>
        </p:spPr>
        <p:txBody>
          <a:bodyPr>
            <a:normAutofit/>
          </a:bodyPr>
          <a:lstStyle/>
          <a:p>
            <a:r>
              <a:rPr lang="en-US" b="1" dirty="0" smtClean="0"/>
              <a:t>Scenario analysis is the easiest and most commonly used technique for analyzing risks </a:t>
            </a:r>
            <a:r>
              <a:rPr lang="en-US" dirty="0" smtClean="0"/>
              <a:t>Team members assess the significance of each risk event in terms of Probability of the Impact of the event.</a:t>
            </a:r>
          </a:p>
          <a:p>
            <a:r>
              <a:rPr lang="en-US" dirty="0" smtClean="0"/>
              <a:t>The quality and credibility of the risk analysis process requires that different levels of risk probabilities and impacts be defined. These definitions vary and should be tailored to the specific nature and needs of the project.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sp>
        <p:nvSpPr>
          <p:cNvPr id="2" name="Content Placeholder 1"/>
          <p:cNvSpPr>
            <a:spLocks noGrp="1"/>
          </p:cNvSpPr>
          <p:nvPr>
            <p:ph idx="1"/>
          </p:nvPr>
        </p:nvSpPr>
        <p:spPr/>
        <p:txBody>
          <a:bodyPr/>
          <a:lstStyle/>
          <a:p>
            <a:r>
              <a:rPr lang="en-US" dirty="0" smtClean="0"/>
              <a:t>For example, A relatively simple scale ranging from “very unlikely” to “almost certainly” may</a:t>
            </a:r>
          </a:p>
          <a:p>
            <a:pPr>
              <a:buNone/>
            </a:pPr>
            <a:r>
              <a:rPr lang="en-US" dirty="0" smtClean="0"/>
              <a:t>suffice for one project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b="1" dirty="0" smtClean="0"/>
              <a:t>Probality analysis:</a:t>
            </a:r>
          </a:p>
          <a:p>
            <a:r>
              <a:rPr lang="en-US" dirty="0" smtClean="0"/>
              <a:t>Statistical variations of net present value (NPV) have been used to assess cash flow risks in projects. Correlations between past projects’ cash flow and S-curves (cumulative project cost curve—baseline— over the life of the project) have been used to assess cash flow risks.</a:t>
            </a: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914401" y="1371600"/>
            <a:ext cx="7301958" cy="51234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Step 3 Risk Response Development</a:t>
            </a:r>
            <a:endParaRPr lang="en-US" dirty="0"/>
          </a:p>
        </p:txBody>
      </p:sp>
      <p:sp>
        <p:nvSpPr>
          <p:cNvPr id="2" name="Content Placeholder 1"/>
          <p:cNvSpPr>
            <a:spLocks noGrp="1"/>
          </p:cNvSpPr>
          <p:nvPr>
            <p:ph idx="1"/>
          </p:nvPr>
        </p:nvSpPr>
        <p:spPr/>
        <p:txBody>
          <a:bodyPr/>
          <a:lstStyle/>
          <a:p>
            <a:r>
              <a:rPr lang="en-US" dirty="0" smtClean="0"/>
              <a:t>When a risk event is identified and assessed, a decision must be made concerning</a:t>
            </a:r>
          </a:p>
          <a:p>
            <a:pPr>
              <a:buNone/>
            </a:pPr>
            <a:r>
              <a:rPr lang="en-US" b="1" dirty="0" smtClean="0"/>
              <a:t>which response is appropriate for the specific event?</a:t>
            </a:r>
            <a:r>
              <a:rPr lang="en-US" dirty="0" smtClean="0"/>
              <a:t> </a:t>
            </a:r>
          </a:p>
          <a:p>
            <a:r>
              <a:rPr lang="en-US" dirty="0" smtClean="0"/>
              <a:t>Responses to risk can be classified as mitigating, avoiding, transferring, sharing, or retaining.</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Mitigating Risk</a:t>
            </a:r>
            <a:endParaRPr lang="en-US" dirty="0"/>
          </a:p>
        </p:txBody>
      </p:sp>
      <p:sp>
        <p:nvSpPr>
          <p:cNvPr id="2" name="Content Placeholder 1"/>
          <p:cNvSpPr>
            <a:spLocks noGrp="1"/>
          </p:cNvSpPr>
          <p:nvPr>
            <p:ph idx="1"/>
          </p:nvPr>
        </p:nvSpPr>
        <p:spPr/>
        <p:txBody>
          <a:bodyPr>
            <a:normAutofit/>
          </a:bodyPr>
          <a:lstStyle/>
          <a:p>
            <a:pPr>
              <a:buNone/>
            </a:pPr>
            <a:r>
              <a:rPr lang="en-US" dirty="0" smtClean="0"/>
              <a:t>Reducing risk is usually the first alternative considered. There are basically two strategies for mitigating risk</a:t>
            </a:r>
          </a:p>
          <a:p>
            <a:r>
              <a:rPr lang="en-US" dirty="0" smtClean="0"/>
              <a:t>(1) reduce the likelihood that the event will occur and/or</a:t>
            </a:r>
          </a:p>
          <a:p>
            <a:r>
              <a:rPr lang="en-US" dirty="0" smtClean="0"/>
              <a:t> (2) reduce the impact that the adverse event would have on the project.</a:t>
            </a:r>
          </a:p>
          <a:p>
            <a:pPr>
              <a:buNone/>
            </a:pPr>
            <a:r>
              <a:rPr lang="en-US" dirty="0" smtClean="0"/>
              <a:t> Most risk teams focus first on reducing the likelihood of risk events since, if successful, this may eliminate the need to consider the potentially costly second strategy</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Avoiding Risk</a:t>
            </a:r>
            <a:endParaRPr lang="en-US" dirty="0"/>
          </a:p>
        </p:txBody>
      </p:sp>
      <p:sp>
        <p:nvSpPr>
          <p:cNvPr id="2" name="Content Placeholder 1"/>
          <p:cNvSpPr>
            <a:spLocks noGrp="1"/>
          </p:cNvSpPr>
          <p:nvPr>
            <p:ph idx="1"/>
          </p:nvPr>
        </p:nvSpPr>
        <p:spPr/>
        <p:txBody>
          <a:bodyPr/>
          <a:lstStyle/>
          <a:p>
            <a:r>
              <a:rPr lang="en-US" dirty="0" smtClean="0"/>
              <a:t>Risk avoidance is changing the project plan to eliminate the risk or condition.</a:t>
            </a:r>
          </a:p>
          <a:p>
            <a:r>
              <a:rPr lang="en-US" dirty="0" smtClean="0"/>
              <a:t>Although it is impossible to eliminate all risk events, some specific risks may be avoided before you launch the project. For example, adopting proven technology instead of experimental technology can eliminate technical failure.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990600" y="523874"/>
            <a:ext cx="7239000" cy="63341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Risk Management</a:t>
            </a:r>
            <a:endParaRPr lang="en-US" dirty="0"/>
          </a:p>
        </p:txBody>
      </p:sp>
      <p:sp>
        <p:nvSpPr>
          <p:cNvPr id="2" name="Content Placeholder 1"/>
          <p:cNvSpPr>
            <a:spLocks noGrp="1"/>
          </p:cNvSpPr>
          <p:nvPr>
            <p:ph idx="1"/>
          </p:nvPr>
        </p:nvSpPr>
        <p:spPr/>
        <p:txBody>
          <a:bodyPr>
            <a:normAutofit/>
          </a:bodyPr>
          <a:lstStyle/>
          <a:p>
            <a:r>
              <a:rPr lang="en-US" dirty="0" smtClean="0"/>
              <a:t>Risk </a:t>
            </a:r>
          </a:p>
          <a:p>
            <a:pPr>
              <a:buNone/>
            </a:pPr>
            <a:r>
              <a:rPr lang="en-US" dirty="0" smtClean="0"/>
              <a:t>In the context of projects, </a:t>
            </a:r>
            <a:r>
              <a:rPr lang="en-US" b="1" dirty="0" smtClean="0"/>
              <a:t>risk is an uncertain event or condition that, if it occurs, has a positive </a:t>
            </a:r>
            <a:r>
              <a:rPr lang="en-US" dirty="0" smtClean="0"/>
              <a:t>or negative effect on project objectives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Transferring Risk</a:t>
            </a:r>
            <a:endParaRPr lang="en-US" dirty="0"/>
          </a:p>
        </p:txBody>
      </p:sp>
      <p:sp>
        <p:nvSpPr>
          <p:cNvPr id="2" name="Content Placeholder 1"/>
          <p:cNvSpPr>
            <a:spLocks noGrp="1"/>
          </p:cNvSpPr>
          <p:nvPr>
            <p:ph idx="1"/>
          </p:nvPr>
        </p:nvSpPr>
        <p:spPr/>
        <p:txBody>
          <a:bodyPr>
            <a:normAutofit fontScale="92500"/>
          </a:bodyPr>
          <a:lstStyle/>
          <a:p>
            <a:pPr>
              <a:buNone/>
            </a:pPr>
            <a:r>
              <a:rPr lang="en-US" dirty="0" smtClean="0"/>
              <a:t>Passing risk to another party is common; this transfer does not change risk. Passing risk to another party almost always results in paying a premium for this exemption. </a:t>
            </a:r>
          </a:p>
          <a:p>
            <a:pPr>
              <a:buNone/>
            </a:pPr>
            <a:endParaRPr lang="en-US" dirty="0" smtClean="0"/>
          </a:p>
          <a:p>
            <a:pPr>
              <a:buNone/>
            </a:pPr>
            <a:r>
              <a:rPr lang="en-US" dirty="0" smtClean="0"/>
              <a:t>Fixed-price contracts are the classic example of transferring risk from an owner to a contractor. The contractor understands his or her firm will pay for any risk event that materializes; therefore, a monetary risk factor is added to the contract bid price. Before deciding to transfer risk, the owner should decide which party can best control activities that would lead to the risk occurring.</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7171" name="Picture 3"/>
          <p:cNvPicPr>
            <a:picLocks noGrp="1" noChangeAspect="1" noChangeArrowheads="1"/>
          </p:cNvPicPr>
          <p:nvPr>
            <p:ph idx="1"/>
          </p:nvPr>
        </p:nvPicPr>
        <p:blipFill>
          <a:blip r:embed="rId2"/>
          <a:srcRect/>
          <a:stretch>
            <a:fillRect/>
          </a:stretch>
        </p:blipFill>
        <p:spPr bwMode="auto">
          <a:xfrm>
            <a:off x="914400" y="1600200"/>
            <a:ext cx="7315200" cy="4571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Retaining Risk</a:t>
            </a:r>
            <a:endParaRPr lang="en-US" dirty="0"/>
          </a:p>
        </p:txBody>
      </p:sp>
      <p:sp>
        <p:nvSpPr>
          <p:cNvPr id="2" name="Content Placeholder 1"/>
          <p:cNvSpPr>
            <a:spLocks noGrp="1"/>
          </p:cNvSpPr>
          <p:nvPr>
            <p:ph idx="1"/>
          </p:nvPr>
        </p:nvSpPr>
        <p:spPr/>
        <p:txBody>
          <a:bodyPr>
            <a:normAutofit/>
          </a:bodyPr>
          <a:lstStyle/>
          <a:p>
            <a:r>
              <a:rPr lang="en-US" dirty="0" smtClean="0"/>
              <a:t>In some cases a conscious decision is made to accept the risk of an event occurring.</a:t>
            </a:r>
          </a:p>
          <a:p>
            <a:r>
              <a:rPr lang="en-US" dirty="0" smtClean="0"/>
              <a:t>Some risks are so large it is not feasible to consider transferring or reducing the event</a:t>
            </a:r>
          </a:p>
          <a:p>
            <a:r>
              <a:rPr lang="en-US" dirty="0" smtClean="0"/>
              <a:t>The risk is retained by developing a contingency plan to implement if the risk materializes. In a few cases a risk event can be ignored and a cost overrun accepted should the risk event occur.</a:t>
            </a:r>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Contingency plan</a:t>
            </a:r>
            <a:endParaRPr lang="en-US" dirty="0"/>
          </a:p>
        </p:txBody>
      </p:sp>
      <p:sp>
        <p:nvSpPr>
          <p:cNvPr id="2" name="Content Placeholder 1"/>
          <p:cNvSpPr>
            <a:spLocks noGrp="1"/>
          </p:cNvSpPr>
          <p:nvPr>
            <p:ph idx="1"/>
          </p:nvPr>
        </p:nvSpPr>
        <p:spPr/>
        <p:txBody>
          <a:bodyPr/>
          <a:lstStyle/>
          <a:p>
            <a:r>
              <a:rPr lang="en-US" dirty="0" smtClean="0"/>
              <a:t>A </a:t>
            </a:r>
            <a:r>
              <a:rPr lang="en-US" b="1" dirty="0" smtClean="0"/>
              <a:t>contingency plan is an alternative plan that will be used if a possible foreseen </a:t>
            </a:r>
            <a:r>
              <a:rPr lang="en-US" b="1" dirty="0" smtClean="0"/>
              <a:t>risk event </a:t>
            </a:r>
            <a:r>
              <a:rPr lang="en-US" b="1" dirty="0" smtClean="0"/>
              <a:t>becomes a reality</a:t>
            </a:r>
            <a:r>
              <a:rPr lang="en-US" dirty="0" smtClean="0"/>
              <a:t>. </a:t>
            </a:r>
          </a:p>
          <a:p>
            <a:endParaRPr lang="en-US" dirty="0" smtClean="0"/>
          </a:p>
          <a:p>
            <a:r>
              <a:rPr lang="en-US" dirty="0" smtClean="0"/>
              <a:t>The contingency plan represents actions that will reduce or mitigate the negative impact of the risk event.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533400" y="1600200"/>
            <a:ext cx="8153400" cy="4724400"/>
          </a:xfrm>
        </p:spPr>
        <p:txBody>
          <a:bodyPr>
            <a:normAutofit lnSpcReduction="10000"/>
          </a:bodyPr>
          <a:lstStyle/>
          <a:p>
            <a:r>
              <a:rPr lang="en-US" dirty="0" smtClean="0"/>
              <a:t>Like all plans, the contingency plan answers the questions of what, where, when, and how much action will take place. The absence of a contingency plan, when a risk event occurs, can cause a manager to delay or postpone the decision to implement a remedy</a:t>
            </a:r>
          </a:p>
          <a:p>
            <a:r>
              <a:rPr lang="en-US" dirty="0" smtClean="0"/>
              <a:t>Contingency planning evaluates alternative remedies for possible foreseen events before the risk event occurs and selects the best plan among alternatives</a:t>
            </a:r>
          </a:p>
          <a:p>
            <a:r>
              <a:rPr lang="en-US" dirty="0" smtClean="0"/>
              <a:t> This early contingency planning facilitates a smooth transition to the remedy or work-around plan. The availability of a contingency plan can significantly increase the chances for project success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most </a:t>
            </a:r>
            <a:r>
              <a:rPr lang="en-US" smtClean="0"/>
              <a:t>common methods </a:t>
            </a:r>
            <a:r>
              <a:rPr lang="en-US" dirty="0" smtClean="0"/>
              <a:t>for handling risk</a:t>
            </a:r>
            <a:endParaRPr lang="en-US" dirty="0"/>
          </a:p>
        </p:txBody>
      </p:sp>
      <p:sp>
        <p:nvSpPr>
          <p:cNvPr id="3" name="Content Placeholder 2"/>
          <p:cNvSpPr>
            <a:spLocks noGrp="1"/>
          </p:cNvSpPr>
          <p:nvPr>
            <p:ph idx="1"/>
          </p:nvPr>
        </p:nvSpPr>
        <p:spPr/>
        <p:txBody>
          <a:bodyPr/>
          <a:lstStyle/>
          <a:p>
            <a:r>
              <a:rPr lang="en-US" b="1" dirty="0" smtClean="0"/>
              <a:t>Technical risk</a:t>
            </a:r>
            <a:r>
              <a:rPr lang="en-US" dirty="0" smtClean="0"/>
              <a:t>:</a:t>
            </a:r>
          </a:p>
          <a:p>
            <a:pPr>
              <a:buNone/>
            </a:pPr>
            <a:r>
              <a:rPr lang="en-US" dirty="0" smtClean="0"/>
              <a:t>Technical risks are problematic; they can often be the kind that cause the project to be shut down.</a:t>
            </a:r>
          </a:p>
          <a:p>
            <a:pPr algn="just">
              <a:buNone/>
            </a:pPr>
            <a:r>
              <a:rPr lang="en-US" dirty="0" smtClean="0"/>
              <a:t>In addition to backup strategies, project managers need to develop methods to quickly assess whether technical uncertainties can be resolved. The use of sophisticated CAD programs has greatly helped resolve design problems.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1524000" y="914401"/>
            <a:ext cx="5791199"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Opportunity Management </a:t>
            </a:r>
            <a:endParaRPr lang="en-US" dirty="0"/>
          </a:p>
        </p:txBody>
      </p:sp>
      <p:sp>
        <p:nvSpPr>
          <p:cNvPr id="2" name="Content Placeholder 1"/>
          <p:cNvSpPr>
            <a:spLocks noGrp="1"/>
          </p:cNvSpPr>
          <p:nvPr>
            <p:ph idx="1"/>
          </p:nvPr>
        </p:nvSpPr>
        <p:spPr/>
        <p:txBody>
          <a:bodyPr>
            <a:normAutofit/>
          </a:bodyPr>
          <a:lstStyle/>
          <a:p>
            <a:r>
              <a:rPr lang="en-US" dirty="0" smtClean="0"/>
              <a:t>An </a:t>
            </a:r>
            <a:r>
              <a:rPr lang="en-US" b="1" dirty="0" smtClean="0"/>
              <a:t>opportunity is an event </a:t>
            </a:r>
            <a:r>
              <a:rPr lang="en-US" dirty="0" smtClean="0"/>
              <a:t>that can have a positive impact on project objectives. </a:t>
            </a:r>
          </a:p>
          <a:p>
            <a:r>
              <a:rPr lang="en-US" dirty="0" smtClean="0"/>
              <a:t>Opportunities are identified, assessed in terms of likelihood and impact, responses are determined, and even contingency plans and funds can be established to take advantage of the opportunity if it occurs.</a:t>
            </a:r>
          </a:p>
          <a:p>
            <a:r>
              <a:rPr lang="en-US" dirty="0" smtClean="0"/>
              <a:t>The project management profession has identified four different types of response to an opportunity:</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b="1" dirty="0" smtClean="0"/>
              <a:t>Schedule Risks</a:t>
            </a:r>
          </a:p>
          <a:p>
            <a:endParaRPr lang="en-US" dirty="0" smtClean="0"/>
          </a:p>
          <a:p>
            <a:r>
              <a:rPr lang="en-US" b="1" dirty="0" smtClean="0"/>
              <a:t>Cost Risks</a:t>
            </a:r>
          </a:p>
          <a:p>
            <a:endParaRPr lang="en-US" dirty="0" smtClean="0"/>
          </a:p>
          <a:p>
            <a:r>
              <a:rPr lang="en-US" b="1" dirty="0" smtClean="0"/>
              <a:t>Funding Risks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sp>
        <p:nvSpPr>
          <p:cNvPr id="2" name="Content Placeholder 1"/>
          <p:cNvSpPr>
            <a:spLocks noGrp="1"/>
          </p:cNvSpPr>
          <p:nvPr>
            <p:ph idx="1"/>
          </p:nvPr>
        </p:nvSpPr>
        <p:spPr/>
        <p:txBody>
          <a:bodyPr>
            <a:normAutofit/>
          </a:bodyPr>
          <a:lstStyle/>
          <a:p>
            <a:r>
              <a:rPr lang="en-US" b="1" dirty="0" smtClean="0"/>
              <a:t>1.Exploit</a:t>
            </a:r>
          </a:p>
          <a:p>
            <a:pPr>
              <a:buNone/>
            </a:pPr>
            <a:r>
              <a:rPr lang="en-US" b="1" dirty="0" smtClean="0"/>
              <a:t> </a:t>
            </a:r>
            <a:r>
              <a:rPr lang="en-US" dirty="0" smtClean="0"/>
              <a:t>This tactic seeks to eliminate the uncertainty associated with an opportunity to ensure that it definitely happens.</a:t>
            </a:r>
          </a:p>
          <a:p>
            <a:r>
              <a:rPr lang="en-US" b="1" dirty="0" smtClean="0"/>
              <a:t>2.Share</a:t>
            </a:r>
          </a:p>
          <a:p>
            <a:pPr>
              <a:buNone/>
            </a:pPr>
            <a:r>
              <a:rPr lang="en-US" b="1" dirty="0" smtClean="0"/>
              <a:t> </a:t>
            </a:r>
            <a:r>
              <a:rPr lang="en-US" dirty="0" smtClean="0"/>
              <a:t>This strategy involves allocating some or all of the ownership of an opportunity to another party who is best able to capture the opportunity for the benefit of the project.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Risk management cont.</a:t>
            </a:r>
            <a:endParaRPr lang="en-US" dirty="0"/>
          </a:p>
        </p:txBody>
      </p:sp>
      <p:sp>
        <p:nvSpPr>
          <p:cNvPr id="2" name="Content Placeholder 1"/>
          <p:cNvSpPr>
            <a:spLocks noGrp="1"/>
          </p:cNvSpPr>
          <p:nvPr>
            <p:ph idx="1"/>
          </p:nvPr>
        </p:nvSpPr>
        <p:spPr/>
        <p:txBody>
          <a:bodyPr>
            <a:normAutofit/>
          </a:bodyPr>
          <a:lstStyle/>
          <a:p>
            <a:r>
              <a:rPr lang="en-US" dirty="0" smtClean="0"/>
              <a:t>Risk management attempts to recognize and manage potential and unforeseen trouble spots that may occur when the project is implemented</a:t>
            </a:r>
          </a:p>
          <a:p>
            <a:pPr marL="0" indent="0">
              <a:buNone/>
            </a:pPr>
            <a:endParaRPr lang="en-US" dirty="0" smtClean="0"/>
          </a:p>
          <a:p>
            <a:r>
              <a:rPr lang="en-US" dirty="0" smtClean="0"/>
              <a:t> Risk management identifies as many risk events as possible, minimizes their impacts, manages responses to those events that do materialize and provides contingency funds to cover risk events that actually materialize.</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sp>
        <p:nvSpPr>
          <p:cNvPr id="2" name="Content Placeholder 1"/>
          <p:cNvSpPr>
            <a:spLocks noGrp="1"/>
          </p:cNvSpPr>
          <p:nvPr>
            <p:ph idx="1"/>
          </p:nvPr>
        </p:nvSpPr>
        <p:spPr>
          <a:xfrm>
            <a:off x="457200" y="1219200"/>
            <a:ext cx="8229600" cy="4919472"/>
          </a:xfrm>
        </p:spPr>
        <p:txBody>
          <a:bodyPr>
            <a:normAutofit/>
          </a:bodyPr>
          <a:lstStyle/>
          <a:p>
            <a:r>
              <a:rPr lang="en-US" b="1" dirty="0" smtClean="0"/>
              <a:t>3.Enhance</a:t>
            </a:r>
          </a:p>
          <a:p>
            <a:pPr>
              <a:buNone/>
            </a:pPr>
            <a:r>
              <a:rPr lang="en-US" dirty="0" smtClean="0"/>
              <a:t>Enhance is the opposite of mitigation in that action is taken to increase the probability and/or the positive impact of an opportunity.</a:t>
            </a:r>
          </a:p>
          <a:p>
            <a:r>
              <a:rPr lang="en-US" b="1" dirty="0" smtClean="0"/>
              <a:t>4.Accept</a:t>
            </a:r>
          </a:p>
          <a:p>
            <a:pPr>
              <a:buNone/>
            </a:pPr>
            <a:r>
              <a:rPr lang="en-US" b="1" dirty="0" smtClean="0"/>
              <a:t> </a:t>
            </a:r>
            <a:r>
              <a:rPr lang="en-US" dirty="0" smtClean="0"/>
              <a:t>Accepting an opportunity is being willing to take advantage of it if it occurs, but not taking action to pursue it. </a:t>
            </a:r>
          </a:p>
          <a:p>
            <a:pPr>
              <a:buNone/>
            </a:pPr>
            <a:r>
              <a:rPr lang="en-US" dirty="0" smtClean="0"/>
              <a:t>While it is only natural to focus on negative risks, it is sound practice to engage in active opportunity management as well.</a:t>
            </a:r>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sz="4000" dirty="0" smtClean="0"/>
              <a:t>Contingency Funding and Time Buffers</a:t>
            </a:r>
            <a:endParaRPr lang="en-US" sz="4000" dirty="0"/>
          </a:p>
        </p:txBody>
      </p:sp>
      <p:sp>
        <p:nvSpPr>
          <p:cNvPr id="3" name="Content Placeholder 2"/>
          <p:cNvSpPr>
            <a:spLocks noGrp="1"/>
          </p:cNvSpPr>
          <p:nvPr>
            <p:ph idx="1"/>
          </p:nvPr>
        </p:nvSpPr>
        <p:spPr>
          <a:xfrm>
            <a:off x="304800" y="1905000"/>
            <a:ext cx="8305800" cy="4572000"/>
          </a:xfrm>
        </p:spPr>
        <p:txBody>
          <a:bodyPr>
            <a:normAutofit lnSpcReduction="10000"/>
          </a:bodyPr>
          <a:lstStyle/>
          <a:p>
            <a:r>
              <a:rPr lang="en-US" dirty="0" smtClean="0"/>
              <a:t>Contingency funds are established to cover project risks—identified and unknown.</a:t>
            </a:r>
          </a:p>
          <a:p>
            <a:r>
              <a:rPr lang="en-US" dirty="0" smtClean="0"/>
              <a:t>When, where, and how much money  will be spent is not known until the risk event occurs. Project “owners” are often reluctant to set up project contingency funds that seem to imply the project plan might be a poor one.</a:t>
            </a:r>
          </a:p>
          <a:p>
            <a:r>
              <a:rPr lang="en-US" dirty="0" smtClean="0"/>
              <a:t>The size and amount of contingency reserves depend on uncertainty inherent in the project. Uncertainty is reflected in the “newness” of the project, inaccurate time and cost estimates, technical unknowns, unstable scope, and problems not anticipated.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1371600"/>
            <a:ext cx="8229600" cy="4953000"/>
          </a:xfrm>
        </p:spPr>
        <p:txBody>
          <a:bodyPr>
            <a:normAutofit/>
          </a:bodyPr>
          <a:lstStyle/>
          <a:p>
            <a:r>
              <a:rPr lang="en-US" dirty="0" smtClean="0"/>
              <a:t>The contingency reserve fund is typically divided into budget and management reserve funds for control purposes. Budget reserves are set up to cover identified risks</a:t>
            </a:r>
          </a:p>
          <a:p>
            <a:r>
              <a:rPr lang="en-US" b="1" dirty="0" smtClean="0"/>
              <a:t>Budget Reserves</a:t>
            </a:r>
          </a:p>
          <a:p>
            <a:pPr>
              <a:buNone/>
            </a:pPr>
            <a:r>
              <a:rPr lang="en-US" dirty="0" smtClean="0"/>
              <a:t>These reserves are identified for specific work packages or segments of a project found in the baseline budget or work breakdown structure. </a:t>
            </a:r>
          </a:p>
          <a:p>
            <a:r>
              <a:rPr lang="en-US" dirty="0" smtClean="0"/>
              <a:t>The reserve amount is determined by costing out the accepted contingency or recovery plan. The budget reserve should be communicated to the project team.</a:t>
            </a:r>
          </a:p>
          <a:p>
            <a:pPr>
              <a:buNone/>
            </a:pPr>
            <a:endParaRPr lang="en-US"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r>
              <a:rPr lang="en-US" b="1" dirty="0" smtClean="0"/>
              <a:t>Management Reserve</a:t>
            </a:r>
          </a:p>
          <a:p>
            <a:pPr>
              <a:buNone/>
            </a:pPr>
            <a:r>
              <a:rPr lang="en-US" dirty="0" smtClean="0"/>
              <a:t>These reserve funds are needed to cover major unforeseen risks and, hence, are applied to the total project.</a:t>
            </a:r>
          </a:p>
          <a:p>
            <a:r>
              <a:rPr lang="en-US" dirty="0" smtClean="0"/>
              <a:t>Management reserves are established </a:t>
            </a:r>
            <a:r>
              <a:rPr lang="en-US" i="1" dirty="0" smtClean="0"/>
              <a:t>after budget reserves are identified and funds established. These reserves are independent </a:t>
            </a:r>
            <a:r>
              <a:rPr lang="en-US" dirty="0" smtClean="0"/>
              <a:t>of budget reserves and are controlled by the project manager and the“owner” of the project.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Buffers</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Managers use time buffers to cushion against potential delays in the project.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L</a:t>
            </a:r>
            <a:r>
              <a:rPr lang="en-US" dirty="0" smtClean="0">
                <a:latin typeface="Times New Roman" pitchFamily="18" charset="0"/>
                <a:cs typeface="Times New Roman" pitchFamily="18" charset="0"/>
              </a:rPr>
              <a:t>ike </a:t>
            </a:r>
            <a:r>
              <a:rPr lang="en-US" dirty="0" smtClean="0">
                <a:latin typeface="Times New Roman" pitchFamily="18" charset="0"/>
                <a:cs typeface="Times New Roman" pitchFamily="18" charset="0"/>
              </a:rPr>
              <a:t>contingency funds, the amount of time is dependent upon the inherent uncertainty of the project. The more uncertain the project the more time should be reserved for the schedule. The strategy is to assign extra time at critical moments in the project. For example, buffers are added to</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b="1" dirty="0" smtClean="0"/>
              <a:t>A</a:t>
            </a:r>
            <a:r>
              <a:rPr lang="en-US" dirty="0" smtClean="0"/>
              <a:t>. activities with severe risks.</a:t>
            </a:r>
          </a:p>
          <a:p>
            <a:r>
              <a:rPr lang="en-US" b="1" dirty="0" smtClean="0"/>
              <a:t>B</a:t>
            </a:r>
            <a:r>
              <a:rPr lang="en-US" dirty="0" smtClean="0"/>
              <a:t>. merge activities that are prone to delays due to one or more preceding activities being late.</a:t>
            </a:r>
          </a:p>
          <a:p>
            <a:r>
              <a:rPr lang="en-US" b="1" dirty="0" smtClean="0"/>
              <a:t>C</a:t>
            </a:r>
            <a:r>
              <a:rPr lang="en-US" dirty="0" smtClean="0"/>
              <a:t>. noncritical activities to reduce the likelihood that they will create another critical path.</a:t>
            </a:r>
          </a:p>
          <a:p>
            <a:r>
              <a:rPr lang="en-US" b="1" dirty="0" smtClean="0"/>
              <a:t>D</a:t>
            </a:r>
            <a:r>
              <a:rPr lang="en-US" dirty="0" smtClean="0"/>
              <a:t>. activities that require scarce resources to ensure that the resources are available when needed.</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 4 Risk Response Control</a:t>
            </a:r>
            <a:endParaRPr lang="en-US" dirty="0"/>
          </a:p>
        </p:txBody>
      </p:sp>
      <p:sp>
        <p:nvSpPr>
          <p:cNvPr id="2" name="Content Placeholder 1"/>
          <p:cNvSpPr>
            <a:spLocks noGrp="1"/>
          </p:cNvSpPr>
          <p:nvPr>
            <p:ph idx="1"/>
          </p:nvPr>
        </p:nvSpPr>
        <p:spPr/>
        <p:txBody>
          <a:bodyPr>
            <a:normAutofit/>
          </a:bodyPr>
          <a:lstStyle/>
          <a:p>
            <a:r>
              <a:rPr lang="en-US" dirty="0" smtClean="0"/>
              <a:t>Risk control involves executing the risk response strategy, monitoring triggering events, initiating contingency plans, and watching for new risks</a:t>
            </a:r>
          </a:p>
          <a:p>
            <a:r>
              <a:rPr lang="en-US" dirty="0" smtClean="0"/>
              <a:t>The project team needs to be on constant alert for new, unforeseen risks</a:t>
            </a:r>
          </a:p>
          <a:p>
            <a:r>
              <a:rPr lang="en-US" dirty="0" smtClean="0"/>
              <a:t> Management needs to be sensitive that others may not be forthright in acknowledging new risks and problems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sp>
        <p:nvSpPr>
          <p:cNvPr id="2" name="Content Placeholder 1"/>
          <p:cNvSpPr>
            <a:spLocks noGrp="1"/>
          </p:cNvSpPr>
          <p:nvPr>
            <p:ph idx="1"/>
          </p:nvPr>
        </p:nvSpPr>
        <p:spPr/>
        <p:txBody>
          <a:bodyPr>
            <a:normAutofit/>
          </a:bodyPr>
          <a:lstStyle/>
          <a:p>
            <a:r>
              <a:rPr lang="en-US" dirty="0" smtClean="0"/>
              <a:t>Project managers need to establish an environment in which participants feel comfortable raising concerns and admitting mistakes. </a:t>
            </a:r>
          </a:p>
          <a:p>
            <a:r>
              <a:rPr lang="en-US" dirty="0" smtClean="0"/>
              <a:t>The norm should be that mistakes are acceptable, hiding mistakes is intolerable.</a:t>
            </a:r>
          </a:p>
          <a:p>
            <a:r>
              <a:rPr lang="en-US" dirty="0" smtClean="0"/>
              <a:t> Problems should be embraced not denied</a:t>
            </a:r>
          </a:p>
          <a:p>
            <a:r>
              <a:rPr lang="en-US" dirty="0" smtClean="0"/>
              <a:t> Participants should be encouraged to identify problems and new risks. Here a positive attitude by the project manager toward risks is a key.</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533400"/>
            <a:ext cx="8229600" cy="1143000"/>
          </a:xfrm>
        </p:spPr>
        <p:txBody>
          <a:bodyPr/>
          <a:lstStyle/>
          <a:p>
            <a:r>
              <a:rPr lang="en-US" dirty="0" smtClean="0"/>
              <a:t>Change Management System</a:t>
            </a:r>
            <a:endParaRPr lang="en-US" dirty="0"/>
          </a:p>
        </p:txBody>
      </p:sp>
      <p:sp>
        <p:nvSpPr>
          <p:cNvPr id="2" name="Content Placeholder 1"/>
          <p:cNvSpPr>
            <a:spLocks noGrp="1"/>
          </p:cNvSpPr>
          <p:nvPr>
            <p:ph idx="1"/>
          </p:nvPr>
        </p:nvSpPr>
        <p:spPr>
          <a:xfrm>
            <a:off x="457200" y="1828800"/>
            <a:ext cx="8229600" cy="4711891"/>
          </a:xfrm>
        </p:spPr>
        <p:txBody>
          <a:bodyPr>
            <a:normAutofit fontScale="92500" lnSpcReduction="10000"/>
          </a:bodyPr>
          <a:lstStyle/>
          <a:p>
            <a:pPr>
              <a:buNone/>
            </a:pPr>
            <a:r>
              <a:rPr lang="en-US" b="1" dirty="0" smtClean="0"/>
              <a:t>Change management systems involve reporting, controlling, and recording </a:t>
            </a:r>
            <a:r>
              <a:rPr lang="en-US" dirty="0" smtClean="0"/>
              <a:t>changes to the project baseline</a:t>
            </a:r>
          </a:p>
          <a:p>
            <a:pPr>
              <a:buNone/>
            </a:pPr>
            <a:r>
              <a:rPr lang="en-US" dirty="0" smtClean="0"/>
              <a:t>In practice most change management systems are designed to accomplish the following:</a:t>
            </a:r>
          </a:p>
          <a:p>
            <a:pPr>
              <a:buNone/>
            </a:pPr>
            <a:r>
              <a:rPr lang="en-US" dirty="0" smtClean="0"/>
              <a:t>1. Identify proposed changes.</a:t>
            </a:r>
          </a:p>
          <a:p>
            <a:pPr>
              <a:buNone/>
            </a:pPr>
            <a:r>
              <a:rPr lang="en-US" dirty="0" smtClean="0"/>
              <a:t>2. List expected effects of proposed change(s) on schedule and budget.</a:t>
            </a:r>
          </a:p>
          <a:p>
            <a:pPr>
              <a:buNone/>
            </a:pPr>
            <a:r>
              <a:rPr lang="en-US" dirty="0" smtClean="0"/>
              <a:t>3. Review, evaluate, and approve or disapprove changes formally.</a:t>
            </a:r>
          </a:p>
          <a:p>
            <a:pPr>
              <a:buNone/>
            </a:pPr>
            <a:r>
              <a:rPr lang="en-US" dirty="0" smtClean="0"/>
              <a:t>4. Negotiate and resolve conflicts of change, conditions, and cost.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sp>
        <p:nvSpPr>
          <p:cNvPr id="2" name="Content Placeholder 1"/>
          <p:cNvSpPr>
            <a:spLocks noGrp="1"/>
          </p:cNvSpPr>
          <p:nvPr>
            <p:ph idx="1"/>
          </p:nvPr>
        </p:nvSpPr>
        <p:spPr/>
        <p:txBody>
          <a:bodyPr/>
          <a:lstStyle/>
          <a:p>
            <a:pPr>
              <a:buNone/>
            </a:pPr>
            <a:r>
              <a:rPr lang="en-US" dirty="0" smtClean="0"/>
              <a:t>5. Communicate changes to parties affected.</a:t>
            </a:r>
          </a:p>
          <a:p>
            <a:pPr>
              <a:buNone/>
            </a:pPr>
            <a:r>
              <a:rPr lang="en-US" dirty="0" smtClean="0"/>
              <a:t>6. Assign responsibility for implementing change.</a:t>
            </a:r>
          </a:p>
          <a:p>
            <a:pPr>
              <a:buNone/>
            </a:pPr>
            <a:r>
              <a:rPr lang="en-US" dirty="0" smtClean="0"/>
              <a:t>7. Adjust master schedule and budget.</a:t>
            </a:r>
          </a:p>
          <a:p>
            <a:pPr>
              <a:buNone/>
            </a:pPr>
            <a:r>
              <a:rPr lang="en-US" dirty="0" smtClean="0"/>
              <a:t>8. Track all changes that are to be implemented.</a:t>
            </a:r>
          </a:p>
          <a:p>
            <a:endParaRPr lang="en-US" dirty="0"/>
          </a:p>
        </p:txBody>
      </p:sp>
      <p:pic>
        <p:nvPicPr>
          <p:cNvPr id="4" name="Picture 2"/>
          <p:cNvPicPr>
            <a:picLocks noChangeAspect="1" noChangeArrowheads="1"/>
          </p:cNvPicPr>
          <p:nvPr/>
        </p:nvPicPr>
        <p:blipFill>
          <a:blip r:embed="rId2"/>
          <a:srcRect/>
          <a:stretch>
            <a:fillRect/>
          </a:stretch>
        </p:blipFill>
        <p:spPr bwMode="auto">
          <a:xfrm>
            <a:off x="7543800" y="1447800"/>
            <a:ext cx="1600200" cy="51529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srcRect/>
          <a:stretch>
            <a:fillRect/>
          </a:stretch>
        </p:blipFill>
        <p:spPr bwMode="auto">
          <a:xfrm>
            <a:off x="533400" y="833684"/>
            <a:ext cx="8053110" cy="60243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2667000" y="0"/>
            <a:ext cx="3236765" cy="64394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algn="ctr">
              <a:buNone/>
            </a:pPr>
            <a:endParaRPr lang="en-US" dirty="0" smtClean="0"/>
          </a:p>
          <a:p>
            <a:pPr algn="ctr">
              <a:buNone/>
            </a:pPr>
            <a:endParaRPr lang="en-US" dirty="0" smtClean="0"/>
          </a:p>
          <a:p>
            <a:pPr algn="ctr">
              <a:buNone/>
            </a:pPr>
            <a:r>
              <a:rPr lang="en-US" sz="7200" dirty="0" smtClean="0"/>
              <a:t>Tank You !</a:t>
            </a:r>
            <a:endParaRPr lang="en-US" sz="72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486876" y="914400"/>
            <a:ext cx="5523524" cy="57569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788729" y="1905000"/>
            <a:ext cx="6756400"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990600" y="1524000"/>
            <a:ext cx="4952999" cy="49989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Risk Management Process</a:t>
            </a:r>
            <a:endParaRPr lang="en-US" dirty="0"/>
          </a:p>
        </p:txBody>
      </p:sp>
      <p:sp>
        <p:nvSpPr>
          <p:cNvPr id="2" name="Content Placeholder 1"/>
          <p:cNvSpPr>
            <a:spLocks noGrp="1"/>
          </p:cNvSpPr>
          <p:nvPr>
            <p:ph idx="1"/>
          </p:nvPr>
        </p:nvSpPr>
        <p:spPr/>
        <p:txBody>
          <a:bodyPr>
            <a:normAutofit/>
          </a:bodyPr>
          <a:lstStyle/>
          <a:p>
            <a:r>
              <a:rPr lang="en-US" dirty="0" smtClean="0"/>
              <a:t>Step 1</a:t>
            </a:r>
          </a:p>
          <a:p>
            <a:pPr>
              <a:buNone/>
            </a:pPr>
            <a:r>
              <a:rPr lang="en-US" dirty="0" smtClean="0"/>
              <a:t>                     Risk Identification</a:t>
            </a:r>
          </a:p>
          <a:p>
            <a:r>
              <a:rPr lang="en-US" dirty="0" smtClean="0"/>
              <a:t>Step 2</a:t>
            </a:r>
          </a:p>
          <a:p>
            <a:pPr>
              <a:buNone/>
            </a:pPr>
            <a:r>
              <a:rPr lang="en-US" dirty="0" smtClean="0"/>
              <a:t>                     Risk assessment</a:t>
            </a:r>
          </a:p>
          <a:p>
            <a:r>
              <a:rPr lang="en-US" dirty="0" smtClean="0"/>
              <a:t> Step 3</a:t>
            </a:r>
          </a:p>
          <a:p>
            <a:pPr>
              <a:buNone/>
            </a:pPr>
            <a:r>
              <a:rPr lang="en-US" dirty="0" smtClean="0"/>
              <a:t>                     Risk Response Development</a:t>
            </a:r>
          </a:p>
          <a:p>
            <a:r>
              <a:rPr lang="en-US" dirty="0" smtClean="0"/>
              <a:t> step 4</a:t>
            </a:r>
          </a:p>
          <a:p>
            <a:pPr>
              <a:buNone/>
            </a:pPr>
            <a:r>
              <a:rPr lang="en-US" dirty="0" smtClean="0"/>
              <a:t>                     Risk Response Control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Step 1 Risk Identification</a:t>
            </a:r>
            <a:endParaRPr lang="en-US" dirty="0"/>
          </a:p>
        </p:txBody>
      </p:sp>
      <p:sp>
        <p:nvSpPr>
          <p:cNvPr id="2" name="Content Placeholder 1"/>
          <p:cNvSpPr>
            <a:spLocks noGrp="1"/>
          </p:cNvSpPr>
          <p:nvPr>
            <p:ph idx="1"/>
          </p:nvPr>
        </p:nvSpPr>
        <p:spPr/>
        <p:txBody>
          <a:bodyPr/>
          <a:lstStyle/>
          <a:p>
            <a:r>
              <a:rPr lang="en-US" dirty="0" smtClean="0"/>
              <a:t>The Risk management team uses brainstorming and other problem identifying techniques to identify </a:t>
            </a:r>
            <a:r>
              <a:rPr lang="en-US" smtClean="0"/>
              <a:t>potential problems</a:t>
            </a:r>
          </a:p>
          <a:p>
            <a:pPr marL="0" indent="0">
              <a:buNone/>
            </a:pPr>
            <a:endParaRPr lang="en-US" dirty="0" smtClean="0"/>
          </a:p>
          <a:p>
            <a:r>
              <a:rPr lang="en-US" dirty="0" smtClean="0"/>
              <a:t>Participants are encouraged to keep an open mind and generate as many probable risks as possible.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sp>
        <p:nvSpPr>
          <p:cNvPr id="2" name="Content Placeholder 1"/>
          <p:cNvSpPr>
            <a:spLocks noGrp="1"/>
          </p:cNvSpPr>
          <p:nvPr>
            <p:ph idx="1"/>
          </p:nvPr>
        </p:nvSpPr>
        <p:spPr/>
        <p:txBody>
          <a:bodyPr>
            <a:normAutofit/>
          </a:bodyPr>
          <a:lstStyle/>
          <a:p>
            <a:r>
              <a:rPr lang="en-US" dirty="0" smtClean="0"/>
              <a:t>One common mistake that is made early in the risk identification process is to focus on objectives and not on the events that could produce consequences. </a:t>
            </a:r>
          </a:p>
          <a:p>
            <a:r>
              <a:rPr lang="en-US" dirty="0" smtClean="0"/>
              <a:t>For example, team members may identify failing to meet schedule as a major risk. What they need to focus on are the events that could cause this to happen (i.e., poor estimates, adverse weather, shipping delays, etc.). </a:t>
            </a:r>
          </a:p>
          <a:p>
            <a:r>
              <a:rPr lang="en-US" dirty="0" smtClean="0"/>
              <a:t>Only by focusing on actual events can be found potential solutions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8977</TotalTime>
  <Words>1780</Words>
  <Application>Microsoft Office PowerPoint</Application>
  <PresentationFormat>On-screen Show (4:3)</PresentationFormat>
  <Paragraphs>143</Paragraphs>
  <Slides>42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Calibri</vt:lpstr>
      <vt:lpstr>Constantia</vt:lpstr>
      <vt:lpstr>Times New Roman</vt:lpstr>
      <vt:lpstr>Wingdings 2</vt:lpstr>
      <vt:lpstr>Flow</vt:lpstr>
      <vt:lpstr>PowerPoint Presentation</vt:lpstr>
      <vt:lpstr>Risk Management</vt:lpstr>
      <vt:lpstr>Risk management cont.</vt:lpstr>
      <vt:lpstr>PowerPoint Presentation</vt:lpstr>
      <vt:lpstr> </vt:lpstr>
      <vt:lpstr>  </vt:lpstr>
      <vt:lpstr>Risk Management Process</vt:lpstr>
      <vt:lpstr>Step 1 Risk Identification</vt:lpstr>
      <vt:lpstr> </vt:lpstr>
      <vt:lpstr>  </vt:lpstr>
      <vt:lpstr>  </vt:lpstr>
      <vt:lpstr>Step 2 Risk Assessment</vt:lpstr>
      <vt:lpstr> </vt:lpstr>
      <vt:lpstr> </vt:lpstr>
      <vt:lpstr>  </vt:lpstr>
      <vt:lpstr>Step 3 Risk Response Development</vt:lpstr>
      <vt:lpstr>Mitigating Risk</vt:lpstr>
      <vt:lpstr>Avoiding Risk</vt:lpstr>
      <vt:lpstr>PowerPoint Presentation</vt:lpstr>
      <vt:lpstr>Transferring Risk</vt:lpstr>
      <vt:lpstr> </vt:lpstr>
      <vt:lpstr>Retaining Risk</vt:lpstr>
      <vt:lpstr>Contingency plan</vt:lpstr>
      <vt:lpstr> </vt:lpstr>
      <vt:lpstr> most common methods for handling risk</vt:lpstr>
      <vt:lpstr> </vt:lpstr>
      <vt:lpstr>Opportunity Management </vt:lpstr>
      <vt:lpstr>  </vt:lpstr>
      <vt:lpstr> </vt:lpstr>
      <vt:lpstr> </vt:lpstr>
      <vt:lpstr>Contingency Funding and Time Buffers</vt:lpstr>
      <vt:lpstr> </vt:lpstr>
      <vt:lpstr> </vt:lpstr>
      <vt:lpstr>Time Buffers</vt:lpstr>
      <vt:lpstr> </vt:lpstr>
      <vt:lpstr>Step 4 Risk Response Control</vt:lpstr>
      <vt:lpstr> </vt:lpstr>
      <vt:lpstr>Change Management System</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mega system</dc:creator>
  <cp:lastModifiedBy>Administrator</cp:lastModifiedBy>
  <cp:revision>54</cp:revision>
  <dcterms:created xsi:type="dcterms:W3CDTF">2006-08-16T00:00:00Z</dcterms:created>
  <dcterms:modified xsi:type="dcterms:W3CDTF">2023-12-27T07:19:07Z</dcterms:modified>
</cp:coreProperties>
</file>